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309" r:id="rId14"/>
    <p:sldId id="269" r:id="rId15"/>
    <p:sldId id="270" r:id="rId16"/>
    <p:sldId id="30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0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1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2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7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1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0E03-43B6-43EF-9756-8C285B9C6604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0E1E-D229-43A7-890A-540F51A1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476517" y="811369"/>
            <a:ext cx="111917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CIDFont+F2"/>
              </a:rPr>
              <a:t>Unit – V </a:t>
            </a:r>
            <a:r>
              <a:rPr lang="en-IN" sz="2800" dirty="0" smtClean="0">
                <a:latin typeface="CIDFont+F2"/>
              </a:rPr>
              <a:t>								08 </a:t>
            </a:r>
            <a:r>
              <a:rPr lang="en-IN" sz="2800" dirty="0">
                <a:latin typeface="CIDFont+F2"/>
              </a:rPr>
              <a:t>Hours</a:t>
            </a:r>
          </a:p>
          <a:p>
            <a:pPr algn="just"/>
            <a:r>
              <a:rPr lang="en-GB" sz="2800" b="1" dirty="0">
                <a:latin typeface="CIDFont+F2"/>
              </a:rPr>
              <a:t>Organizational change</a:t>
            </a:r>
            <a:r>
              <a:rPr lang="en-GB" sz="2800" b="1" dirty="0">
                <a:latin typeface="CIDFont+F1"/>
              </a:rPr>
              <a:t>: </a:t>
            </a:r>
            <a:r>
              <a:rPr lang="en-GB" sz="2800" dirty="0">
                <a:latin typeface="CIDFont+F1"/>
              </a:rPr>
              <a:t>Forces of change, managing planned change, change </a:t>
            </a:r>
            <a:r>
              <a:rPr lang="en-GB" sz="2800" dirty="0" smtClean="0">
                <a:latin typeface="CIDFont+F1"/>
              </a:rPr>
              <a:t>agents, what </a:t>
            </a:r>
            <a:r>
              <a:rPr lang="en-GB" sz="2800" dirty="0">
                <a:latin typeface="CIDFont+F1"/>
              </a:rPr>
              <a:t>can change agents change, resistance to change-individual and </a:t>
            </a:r>
            <a:r>
              <a:rPr lang="en-GB" sz="2800" dirty="0" smtClean="0">
                <a:latin typeface="CIDFont+F1"/>
              </a:rPr>
              <a:t>organizational resistance</a:t>
            </a:r>
            <a:r>
              <a:rPr lang="en-GB" sz="2800" dirty="0">
                <a:latin typeface="CIDFont+F1"/>
              </a:rPr>
              <a:t>, overcoming resistance to </a:t>
            </a:r>
            <a:r>
              <a:rPr lang="en-GB" sz="2800" dirty="0" smtClean="0">
                <a:latin typeface="CIDFont+F1"/>
              </a:rPr>
              <a:t>change</a:t>
            </a:r>
          </a:p>
          <a:p>
            <a:pPr algn="just"/>
            <a:endParaRPr lang="en-GB" sz="2800" dirty="0">
              <a:latin typeface="CIDFont+F1"/>
            </a:endParaRPr>
          </a:p>
          <a:p>
            <a:pPr algn="just"/>
            <a:r>
              <a:rPr lang="en-GB" sz="2800" b="1" dirty="0">
                <a:latin typeface="CIDFont+F2"/>
              </a:rPr>
              <a:t>Work stress and its management</a:t>
            </a:r>
            <a:r>
              <a:rPr lang="en-GB" sz="2800" dirty="0">
                <a:latin typeface="CIDFont+F1"/>
              </a:rPr>
              <a:t>: Definition, model of stress, potential sources </a:t>
            </a:r>
            <a:r>
              <a:rPr lang="en-GB" sz="2800" dirty="0" smtClean="0">
                <a:latin typeface="CIDFont+F1"/>
              </a:rPr>
              <a:t>of stress</a:t>
            </a:r>
            <a:r>
              <a:rPr lang="en-GB" sz="2800" dirty="0">
                <a:latin typeface="CIDFont+F1"/>
              </a:rPr>
              <a:t>, individual differences, consequences of stress, managing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18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407830" y="590667"/>
            <a:ext cx="110672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Resistance doesn’t necessarily surface in standardized ways. It can be </a:t>
            </a:r>
            <a:r>
              <a:rPr lang="en-GB" sz="2800" dirty="0" smtClean="0"/>
              <a:t>overt, implicit</a:t>
            </a:r>
            <a:r>
              <a:rPr lang="en-GB" sz="2800" dirty="0"/>
              <a:t>, immediate, or deferred. It’s easiest for management to deal </a:t>
            </a:r>
            <a:r>
              <a:rPr lang="en-GB" sz="2800" dirty="0" smtClean="0"/>
              <a:t>with overt </a:t>
            </a:r>
            <a:r>
              <a:rPr lang="en-GB" sz="2800" dirty="0"/>
              <a:t>and immediate resistance, such as complaints, a work slowdown, or </a:t>
            </a:r>
            <a:r>
              <a:rPr lang="en-GB" sz="2800" dirty="0" smtClean="0"/>
              <a:t>a strike </a:t>
            </a:r>
            <a:r>
              <a:rPr lang="en-GB" sz="2800" dirty="0"/>
              <a:t>threat. The greater challenge is managing resistance that is implicit </a:t>
            </a:r>
            <a:r>
              <a:rPr lang="en-GB" sz="2800" dirty="0" smtClean="0"/>
              <a:t>or deferred</a:t>
            </a:r>
            <a:r>
              <a:rPr lang="en-GB" sz="2800" dirty="0"/>
              <a:t>. These responses—loss of loyalty or motivation, increased errors </a:t>
            </a:r>
            <a:r>
              <a:rPr lang="en-GB" sz="2800" dirty="0" smtClean="0"/>
              <a:t>or absenteeism—are </a:t>
            </a:r>
            <a:r>
              <a:rPr lang="en-GB" sz="2800" dirty="0"/>
              <a:t>more subtle and more difficult to recognize for what </a:t>
            </a:r>
            <a:r>
              <a:rPr lang="en-GB" sz="2800" dirty="0" smtClean="0"/>
              <a:t>they </a:t>
            </a:r>
            <a:r>
              <a:rPr lang="en-IN" sz="2800" dirty="0" smtClean="0"/>
              <a:t>are</a:t>
            </a:r>
            <a:r>
              <a:rPr lang="en-IN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983" y="3868651"/>
            <a:ext cx="109770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Exhibit 18-2 summarizes major forces for resistance to change, categorized</a:t>
            </a:r>
          </a:p>
          <a:p>
            <a:pPr algn="just"/>
            <a:r>
              <a:rPr lang="en-GB" sz="2800" dirty="0"/>
              <a:t>by their sources. Individual sources reside in human characteristics such as </a:t>
            </a:r>
            <a:r>
              <a:rPr lang="en-GB" sz="2800" dirty="0" smtClean="0"/>
              <a:t>perceptions, personalities</a:t>
            </a:r>
            <a:r>
              <a:rPr lang="en-GB" sz="2800" dirty="0"/>
              <a:t>, and needs. Organizational sources reside in the </a:t>
            </a:r>
            <a:r>
              <a:rPr lang="en-GB" sz="2800" dirty="0" smtClean="0"/>
              <a:t>structural </a:t>
            </a:r>
            <a:r>
              <a:rPr lang="en-IN" sz="2800" dirty="0" smtClean="0"/>
              <a:t>makeup </a:t>
            </a:r>
            <a:r>
              <a:rPr lang="en-IN" sz="2800" dirty="0"/>
              <a:t>of organizations themselves.</a:t>
            </a:r>
          </a:p>
        </p:txBody>
      </p:sp>
    </p:spTree>
    <p:extLst>
      <p:ext uri="{BB962C8B-B14F-4D97-AF65-F5344CB8AC3E}">
        <p14:creationId xmlns:p14="http://schemas.microsoft.com/office/powerpoint/2010/main" val="1083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5900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u="sng" dirty="0">
                <a:solidFill>
                  <a:schemeClr val="accent2"/>
                </a:solidFill>
                <a:latin typeface="AvenirLTStd-Heavy"/>
              </a:rPr>
              <a:t>Sources of Resistance to Change</a:t>
            </a:r>
            <a:endParaRPr lang="en-IN" sz="2800" u="sng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10714"/>
            <a:ext cx="120417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  <a:latin typeface="Frutiger-Black"/>
              </a:rPr>
              <a:t>Individual Sources</a:t>
            </a:r>
          </a:p>
          <a:p>
            <a:pPr algn="just"/>
            <a:r>
              <a:rPr lang="en-GB" sz="2800" b="1" i="1" dirty="0">
                <a:latin typeface="Frutiger-Italic"/>
              </a:rPr>
              <a:t>Habit</a:t>
            </a:r>
            <a:r>
              <a:rPr lang="en-GB" sz="2800" dirty="0">
                <a:latin typeface="Frutiger-Roman"/>
              </a:rPr>
              <a:t>—To cope with life’s complexities, we rely on habits or programmed </a:t>
            </a:r>
            <a:r>
              <a:rPr lang="en-GB" sz="2800" dirty="0" smtClean="0">
                <a:latin typeface="Frutiger-Roman"/>
              </a:rPr>
              <a:t>responses. But </a:t>
            </a:r>
            <a:r>
              <a:rPr lang="en-GB" sz="2800" dirty="0">
                <a:latin typeface="Frutiger-Roman"/>
              </a:rPr>
              <a:t>when confronted with change, this tendency to respond in our accustomed </a:t>
            </a:r>
            <a:r>
              <a:rPr lang="en-GB" sz="2800" dirty="0" smtClean="0">
                <a:latin typeface="Frutiger-Roman"/>
              </a:rPr>
              <a:t>ways becomes </a:t>
            </a:r>
            <a:r>
              <a:rPr lang="en-GB" sz="2800" dirty="0">
                <a:latin typeface="Frutiger-Roman"/>
              </a:rPr>
              <a:t>a source of resistance</a:t>
            </a:r>
            <a:r>
              <a:rPr lang="en-GB" sz="2800" dirty="0" smtClean="0">
                <a:latin typeface="Frutiger-Roman"/>
              </a:rPr>
              <a:t>.</a:t>
            </a:r>
          </a:p>
          <a:p>
            <a:pPr algn="just"/>
            <a:endParaRPr lang="en-GB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Security</a:t>
            </a:r>
            <a:r>
              <a:rPr lang="en-GB" sz="2800" dirty="0">
                <a:latin typeface="Frutiger-Roman"/>
              </a:rPr>
              <a:t>—People with a high need for security are likely to resist change because </a:t>
            </a:r>
            <a:r>
              <a:rPr lang="en-GB" sz="2800" dirty="0" smtClean="0">
                <a:latin typeface="Frutiger-Roman"/>
              </a:rPr>
              <a:t>it threatens </a:t>
            </a:r>
            <a:r>
              <a:rPr lang="en-GB" sz="2800" dirty="0">
                <a:latin typeface="Frutiger-Roman"/>
              </a:rPr>
              <a:t>their feelings of safety</a:t>
            </a:r>
            <a:r>
              <a:rPr lang="en-GB" sz="2800" dirty="0" smtClean="0">
                <a:latin typeface="Frutiger-Roman"/>
              </a:rPr>
              <a:t>.</a:t>
            </a:r>
          </a:p>
          <a:p>
            <a:pPr algn="just"/>
            <a:endParaRPr lang="en-GB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Economic factors</a:t>
            </a:r>
            <a:r>
              <a:rPr lang="en-GB" sz="2800" dirty="0">
                <a:latin typeface="Frutiger-Roman"/>
              </a:rPr>
              <a:t>—Changes in job tasks or established work routines can </a:t>
            </a:r>
            <a:r>
              <a:rPr lang="en-GB" sz="2800" dirty="0" smtClean="0">
                <a:latin typeface="Frutiger-Roman"/>
              </a:rPr>
              <a:t>arouse economic </a:t>
            </a:r>
            <a:r>
              <a:rPr lang="en-GB" sz="2800" dirty="0">
                <a:latin typeface="Frutiger-Roman"/>
              </a:rPr>
              <a:t>fears if people are concerned that they won’t be able to perform the </a:t>
            </a:r>
            <a:r>
              <a:rPr lang="en-GB" sz="2800" dirty="0" smtClean="0">
                <a:latin typeface="Frutiger-Roman"/>
              </a:rPr>
              <a:t>new tasks </a:t>
            </a:r>
            <a:r>
              <a:rPr lang="en-GB" sz="2800" dirty="0">
                <a:latin typeface="Frutiger-Roman"/>
              </a:rPr>
              <a:t>or routines to their previous standards, especially when pay is closely tied </a:t>
            </a:r>
            <a:r>
              <a:rPr lang="en-GB" sz="2800" dirty="0" smtClean="0">
                <a:latin typeface="Frutiger-Roman"/>
              </a:rPr>
              <a:t>to </a:t>
            </a:r>
            <a:r>
              <a:rPr lang="en-IN" sz="2800" dirty="0" smtClean="0">
                <a:latin typeface="Frutiger-Roman"/>
              </a:rPr>
              <a:t>productivity</a:t>
            </a:r>
            <a:r>
              <a:rPr lang="en-IN" sz="2800" dirty="0">
                <a:latin typeface="Frutiger-Roma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2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681027"/>
            <a:ext cx="115180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i="1" dirty="0">
                <a:latin typeface="Frutiger-Italic"/>
              </a:rPr>
              <a:t>Fear of the unknown</a:t>
            </a:r>
            <a:r>
              <a:rPr lang="en-GB" sz="2800" dirty="0">
                <a:latin typeface="Frutiger-Roman"/>
              </a:rPr>
              <a:t>—Change substitutes ambiguity and uncertainty for </a:t>
            </a:r>
            <a:r>
              <a:rPr lang="en-GB" sz="2800" dirty="0" smtClean="0">
                <a:latin typeface="Frutiger-Roman"/>
              </a:rPr>
              <a:t>the </a:t>
            </a:r>
            <a:r>
              <a:rPr lang="en-IN" sz="2800" dirty="0" smtClean="0">
                <a:latin typeface="Frutiger-Roman"/>
              </a:rPr>
              <a:t>unknown.</a:t>
            </a:r>
          </a:p>
          <a:p>
            <a:pPr algn="just"/>
            <a:endParaRPr lang="en-IN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Selective information processing</a:t>
            </a:r>
            <a:r>
              <a:rPr lang="en-GB" sz="2800" dirty="0">
                <a:latin typeface="Frutiger-Roman"/>
              </a:rPr>
              <a:t>—Individuals are guilty of selectively </a:t>
            </a:r>
            <a:r>
              <a:rPr lang="en-GB" sz="2800" dirty="0" smtClean="0">
                <a:latin typeface="Frutiger-Roman"/>
              </a:rPr>
              <a:t>processing information </a:t>
            </a:r>
            <a:r>
              <a:rPr lang="en-GB" sz="2800" dirty="0">
                <a:latin typeface="Frutiger-Roman"/>
              </a:rPr>
              <a:t>in order to keep their perceptions intact. They hear what they want </a:t>
            </a:r>
            <a:r>
              <a:rPr lang="en-GB" sz="2800" dirty="0" smtClean="0">
                <a:latin typeface="Frutiger-Roman"/>
              </a:rPr>
              <a:t>to hear</a:t>
            </a:r>
            <a:r>
              <a:rPr lang="en-GB" sz="2800" dirty="0">
                <a:latin typeface="Frutiger-Roman"/>
              </a:rPr>
              <a:t>, and they ignore information that challenges the world they’ve created.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33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3857" y="-2070940"/>
            <a:ext cx="6190551" cy="112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56315" y="667941"/>
            <a:ext cx="109255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  <a:latin typeface="Frutiger-Black"/>
              </a:rPr>
              <a:t>Organizational </a:t>
            </a:r>
            <a:r>
              <a:rPr lang="en-IN" sz="2800" b="1" dirty="0" smtClean="0">
                <a:solidFill>
                  <a:srgbClr val="00B050"/>
                </a:solidFill>
                <a:latin typeface="Frutiger-Black"/>
              </a:rPr>
              <a:t>Sources</a:t>
            </a:r>
          </a:p>
          <a:p>
            <a:pPr algn="just"/>
            <a:endParaRPr lang="en-IN" sz="2800" b="1" dirty="0">
              <a:solidFill>
                <a:srgbClr val="00B050"/>
              </a:solidFill>
              <a:latin typeface="Frutiger-Black"/>
            </a:endParaRPr>
          </a:p>
          <a:p>
            <a:pPr algn="just"/>
            <a:r>
              <a:rPr lang="en-GB" sz="2800" b="1" i="1" dirty="0">
                <a:latin typeface="Frutiger-Italic"/>
              </a:rPr>
              <a:t>Structural inertia</a:t>
            </a:r>
            <a:r>
              <a:rPr lang="en-GB" sz="2800" dirty="0">
                <a:latin typeface="Frutiger-Roman"/>
              </a:rPr>
              <a:t>—Organizations have built-in mechanisms—such as their </a:t>
            </a:r>
            <a:r>
              <a:rPr lang="en-GB" sz="2800" dirty="0" smtClean="0">
                <a:latin typeface="Frutiger-Roman"/>
              </a:rPr>
              <a:t>selection processes </a:t>
            </a:r>
            <a:r>
              <a:rPr lang="en-GB" sz="2800" dirty="0">
                <a:latin typeface="Frutiger-Roman"/>
              </a:rPr>
              <a:t>and formalized regulations—to produce stability. When an organization </a:t>
            </a:r>
            <a:r>
              <a:rPr lang="en-GB" sz="2800" dirty="0" smtClean="0">
                <a:latin typeface="Frutiger-Roman"/>
              </a:rPr>
              <a:t>is confronted </a:t>
            </a:r>
            <a:r>
              <a:rPr lang="en-GB" sz="2800" dirty="0">
                <a:latin typeface="Frutiger-Roman"/>
              </a:rPr>
              <a:t>with change, this structural inertia acts as a counterbalance to </a:t>
            </a:r>
            <a:r>
              <a:rPr lang="en-GB" sz="2800" dirty="0" smtClean="0">
                <a:latin typeface="Frutiger-Roman"/>
              </a:rPr>
              <a:t>sustain </a:t>
            </a:r>
            <a:r>
              <a:rPr lang="en-IN" sz="2800" dirty="0" smtClean="0">
                <a:latin typeface="Frutiger-Roman"/>
              </a:rPr>
              <a:t>stability.</a:t>
            </a:r>
          </a:p>
          <a:p>
            <a:pPr algn="just"/>
            <a:endParaRPr lang="en-IN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Limited focus of change</a:t>
            </a:r>
            <a:r>
              <a:rPr lang="en-GB" sz="2800" dirty="0">
                <a:latin typeface="Frutiger-Roman"/>
              </a:rPr>
              <a:t>—Organizations consist of a number of </a:t>
            </a:r>
            <a:r>
              <a:rPr lang="en-GB" sz="2800" dirty="0" smtClean="0">
                <a:latin typeface="Frutiger-Roman"/>
              </a:rPr>
              <a:t>interdependent subsystems</a:t>
            </a:r>
            <a:r>
              <a:rPr lang="en-GB" sz="2800" dirty="0">
                <a:latin typeface="Frutiger-Roman"/>
              </a:rPr>
              <a:t>. One can’t be changed without affecting the others. So limited changes </a:t>
            </a:r>
            <a:r>
              <a:rPr lang="en-GB" sz="2800" dirty="0" smtClean="0">
                <a:latin typeface="Frutiger-Roman"/>
              </a:rPr>
              <a:t>in subsystems </a:t>
            </a:r>
            <a:r>
              <a:rPr lang="en-GB" sz="2800" dirty="0">
                <a:latin typeface="Frutiger-Roman"/>
              </a:rPr>
              <a:t>tend to be nullified by the larger system.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18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75633" y="452375"/>
            <a:ext cx="1144073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i="1" dirty="0">
                <a:latin typeface="Frutiger-Italic"/>
              </a:rPr>
              <a:t>Group inertia</a:t>
            </a:r>
            <a:r>
              <a:rPr lang="en-GB" sz="2800" dirty="0">
                <a:latin typeface="Frutiger-Roman"/>
              </a:rPr>
              <a:t>—Even if individuals want to change their </a:t>
            </a:r>
            <a:r>
              <a:rPr lang="en-GB" sz="2800" dirty="0" smtClean="0">
                <a:latin typeface="Frutiger-Roman"/>
              </a:rPr>
              <a:t>behaviour, </a:t>
            </a:r>
            <a:r>
              <a:rPr lang="en-GB" sz="2800" dirty="0">
                <a:latin typeface="Frutiger-Roman"/>
              </a:rPr>
              <a:t>group norms </a:t>
            </a:r>
            <a:r>
              <a:rPr lang="en-GB" sz="2800" dirty="0" smtClean="0">
                <a:latin typeface="Frutiger-Roman"/>
              </a:rPr>
              <a:t>may </a:t>
            </a:r>
            <a:r>
              <a:rPr lang="en-IN" sz="2800" dirty="0" smtClean="0">
                <a:latin typeface="Frutiger-Roman"/>
              </a:rPr>
              <a:t>act </a:t>
            </a:r>
            <a:r>
              <a:rPr lang="en-IN" sz="2800" dirty="0">
                <a:latin typeface="Frutiger-Roman"/>
              </a:rPr>
              <a:t>as a constraint</a:t>
            </a:r>
            <a:r>
              <a:rPr lang="en-IN" sz="2800" dirty="0" smtClean="0">
                <a:latin typeface="Frutiger-Roman"/>
              </a:rPr>
              <a:t>.</a:t>
            </a:r>
          </a:p>
          <a:p>
            <a:pPr algn="just"/>
            <a:endParaRPr lang="en-IN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Threat to expertise</a:t>
            </a:r>
            <a:r>
              <a:rPr lang="en-GB" sz="2800" dirty="0">
                <a:latin typeface="Frutiger-Roman"/>
              </a:rPr>
              <a:t>—Changes in organizational patterns may threaten the </a:t>
            </a:r>
            <a:r>
              <a:rPr lang="en-GB" sz="2800" dirty="0" smtClean="0">
                <a:latin typeface="Frutiger-Roman"/>
              </a:rPr>
              <a:t>expertise </a:t>
            </a:r>
            <a:r>
              <a:rPr lang="en-IN" sz="2800" dirty="0" smtClean="0">
                <a:latin typeface="Frutiger-Roman"/>
              </a:rPr>
              <a:t>of </a:t>
            </a:r>
            <a:r>
              <a:rPr lang="en-IN" sz="2800" dirty="0">
                <a:latin typeface="Frutiger-Roman"/>
              </a:rPr>
              <a:t>specialized groups</a:t>
            </a:r>
            <a:r>
              <a:rPr lang="en-IN" sz="2800" dirty="0" smtClean="0">
                <a:latin typeface="Frutiger-Roman"/>
              </a:rPr>
              <a:t>.</a:t>
            </a:r>
          </a:p>
          <a:p>
            <a:pPr algn="just"/>
            <a:endParaRPr lang="en-IN" sz="2800" dirty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Threat to established power relationships</a:t>
            </a:r>
            <a:r>
              <a:rPr lang="en-GB" sz="2800" dirty="0">
                <a:latin typeface="Frutiger-Roman"/>
              </a:rPr>
              <a:t>—Any redistribution of </a:t>
            </a:r>
            <a:r>
              <a:rPr lang="en-GB" sz="2800" dirty="0" smtClean="0">
                <a:latin typeface="Frutiger-Roman"/>
              </a:rPr>
              <a:t>decision-making authority </a:t>
            </a:r>
            <a:r>
              <a:rPr lang="en-GB" sz="2800" dirty="0">
                <a:latin typeface="Frutiger-Roman"/>
              </a:rPr>
              <a:t>can threaten long-established power relationships within the organization</a:t>
            </a:r>
            <a:r>
              <a:rPr lang="en-GB" sz="2800" dirty="0" smtClean="0">
                <a:latin typeface="Frutiger-Roman"/>
              </a:rPr>
              <a:t>.</a:t>
            </a:r>
          </a:p>
          <a:p>
            <a:pPr algn="just"/>
            <a:endParaRPr lang="en-GB" sz="2800" dirty="0" smtClean="0">
              <a:latin typeface="Frutiger-Roman"/>
            </a:endParaRPr>
          </a:p>
          <a:p>
            <a:pPr algn="just"/>
            <a:r>
              <a:rPr lang="en-GB" sz="2800" b="1" i="1" dirty="0">
                <a:latin typeface="Frutiger-Italic"/>
              </a:rPr>
              <a:t>Threat to established </a:t>
            </a:r>
            <a:r>
              <a:rPr lang="en-GB" sz="2800" b="1" i="1" dirty="0" smtClean="0">
                <a:latin typeface="Frutiger-Italic"/>
              </a:rPr>
              <a:t>Resource Allocations-</a:t>
            </a:r>
            <a:r>
              <a:rPr lang="en-GB" sz="2800" dirty="0" smtClean="0">
                <a:latin typeface="Frutiger-Italic"/>
              </a:rPr>
              <a:t> Groups in the organisation that control sizable resources often see change as a threat.</a:t>
            </a:r>
            <a:endParaRPr lang="en-GB" sz="2800" dirty="0">
              <a:latin typeface="Frutiger-Roman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5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7317" y="-2119877"/>
            <a:ext cx="6383026" cy="113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11616" y="372468"/>
            <a:ext cx="112475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C1272D"/>
                </a:solidFill>
                <a:latin typeface="CaeciliaLTStd-Heavy"/>
              </a:rPr>
              <a:t>Overcoming Resistance to </a:t>
            </a:r>
            <a:r>
              <a:rPr lang="en-IN" sz="3200" b="1" u="sng" dirty="0" smtClean="0">
                <a:solidFill>
                  <a:srgbClr val="C1272D"/>
                </a:solidFill>
                <a:latin typeface="CaeciliaLTStd-Heavy"/>
              </a:rPr>
              <a:t>Change</a:t>
            </a:r>
          </a:p>
          <a:p>
            <a:endParaRPr lang="en-IN" sz="3200" b="1" dirty="0">
              <a:solidFill>
                <a:srgbClr val="C1272D"/>
              </a:solidFill>
              <a:latin typeface="CaeciliaLTStd-Heavy"/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Eight tactics can help change agents deal with resistance to change.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11615" y="2162097"/>
            <a:ext cx="116467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b="1" dirty="0">
                <a:latin typeface="MyriadPro-Bold"/>
              </a:rPr>
              <a:t>Education and Communication </a:t>
            </a:r>
            <a:r>
              <a:rPr lang="en-GB" sz="2800" dirty="0">
                <a:latin typeface="NewBaskervilleStd-Roman"/>
              </a:rPr>
              <a:t>Communicating the logic of a change can </a:t>
            </a:r>
            <a:r>
              <a:rPr lang="en-GB" sz="2800" dirty="0" smtClean="0">
                <a:latin typeface="NewBaskervilleStd-Roman"/>
              </a:rPr>
              <a:t>reduce employee </a:t>
            </a:r>
            <a:r>
              <a:rPr lang="en-GB" sz="2800" dirty="0">
                <a:latin typeface="NewBaskervilleStd-Roman"/>
              </a:rPr>
              <a:t>resistance on two levels. First, it fights the effects of </a:t>
            </a:r>
            <a:r>
              <a:rPr lang="en-GB" sz="2800" dirty="0" smtClean="0">
                <a:latin typeface="NewBaskervilleStd-Roman"/>
              </a:rPr>
              <a:t>misinformation and </a:t>
            </a:r>
            <a:r>
              <a:rPr lang="en-GB" sz="2800" dirty="0">
                <a:latin typeface="NewBaskervilleStd-Roman"/>
              </a:rPr>
              <a:t>poor communication: if employees receive the full facts and </a:t>
            </a:r>
            <a:r>
              <a:rPr lang="en-GB" sz="2800" dirty="0" smtClean="0">
                <a:latin typeface="NewBaskervilleStd-Roman"/>
              </a:rPr>
              <a:t>clear up </a:t>
            </a:r>
            <a:r>
              <a:rPr lang="en-GB" sz="2800" dirty="0">
                <a:latin typeface="NewBaskervilleStd-Roman"/>
              </a:rPr>
              <a:t>misunderstandings, resistance should subside. Second, communication </a:t>
            </a:r>
            <a:r>
              <a:rPr lang="en-GB" sz="2800" dirty="0" smtClean="0">
                <a:latin typeface="NewBaskervilleStd-Roman"/>
              </a:rPr>
              <a:t>can help </a:t>
            </a:r>
            <a:r>
              <a:rPr lang="en-GB" sz="2800" dirty="0">
                <a:latin typeface="NewBaskervilleStd-Roman"/>
              </a:rPr>
              <a:t>“sell” the need for change by packaging it properly.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34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56315" y="523518"/>
            <a:ext cx="116081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2. Participation </a:t>
            </a:r>
            <a:r>
              <a:rPr lang="en-GB" sz="2800" dirty="0"/>
              <a:t>It’s difficult to resist a change decision in which we’ve </a:t>
            </a:r>
            <a:r>
              <a:rPr lang="en-GB" sz="2800" dirty="0" smtClean="0"/>
              <a:t>participated. Assuming </a:t>
            </a:r>
            <a:r>
              <a:rPr lang="en-GB" sz="2800" dirty="0"/>
              <a:t>participants have the expertise to make a </a:t>
            </a:r>
            <a:r>
              <a:rPr lang="en-GB" sz="2800" dirty="0" smtClean="0"/>
              <a:t>meaningful </a:t>
            </a:r>
            <a:r>
              <a:rPr lang="en-GB" sz="2800" dirty="0"/>
              <a:t>contribution, their involvement can reduce resistance, obtain commitment, </a:t>
            </a:r>
            <a:r>
              <a:rPr lang="en-GB" sz="2800" dirty="0" smtClean="0"/>
              <a:t>and increase </a:t>
            </a:r>
            <a:r>
              <a:rPr lang="en-GB" sz="2800" dirty="0"/>
              <a:t>the quality of the change decision.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56315" y="2799291"/>
            <a:ext cx="116081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3. Building </a:t>
            </a:r>
            <a:r>
              <a:rPr lang="en-GB" sz="2800" b="1" dirty="0"/>
              <a:t>Support and Commitment </a:t>
            </a:r>
            <a:r>
              <a:rPr lang="en-GB" sz="2800" dirty="0"/>
              <a:t>When employees’ fear and anxiety are</a:t>
            </a:r>
          </a:p>
          <a:p>
            <a:pPr algn="just"/>
            <a:r>
              <a:rPr lang="en-GB" sz="2800" dirty="0"/>
              <a:t>high, </a:t>
            </a:r>
            <a:r>
              <a:rPr lang="en-GB" sz="2800" dirty="0" smtClean="0"/>
              <a:t>counselling </a:t>
            </a:r>
            <a:r>
              <a:rPr lang="en-GB" sz="2800" dirty="0"/>
              <a:t>and therapy, new-skills training, or a short paid leave of </a:t>
            </a:r>
            <a:r>
              <a:rPr lang="en-GB" sz="2800" dirty="0" smtClean="0"/>
              <a:t>absence may </a:t>
            </a:r>
            <a:r>
              <a:rPr lang="en-GB" sz="2800" dirty="0"/>
              <a:t>facilitate adjustment. When managers or employees have low </a:t>
            </a:r>
            <a:r>
              <a:rPr lang="en-GB" sz="2800" dirty="0" smtClean="0"/>
              <a:t>emotional commitment </a:t>
            </a:r>
            <a:r>
              <a:rPr lang="en-GB" sz="2800" dirty="0"/>
              <a:t>to change, they </a:t>
            </a:r>
            <a:r>
              <a:rPr lang="en-GB" sz="2800" dirty="0" smtClean="0"/>
              <a:t>favour </a:t>
            </a:r>
            <a:r>
              <a:rPr lang="en-GB" sz="2800" dirty="0"/>
              <a:t>the status quo and resist it</a:t>
            </a:r>
            <a:r>
              <a:rPr lang="en-GB" sz="2800" dirty="0" smtClean="0"/>
              <a:t>. </a:t>
            </a:r>
            <a:r>
              <a:rPr lang="en-GB" sz="2800" dirty="0"/>
              <a:t>Employees </a:t>
            </a:r>
            <a:r>
              <a:rPr lang="en-GB" sz="2800" dirty="0" smtClean="0"/>
              <a:t>are also </a:t>
            </a:r>
            <a:r>
              <a:rPr lang="en-GB" sz="2800" dirty="0"/>
              <a:t>more accepting of changes when they are committed to the </a:t>
            </a:r>
            <a:r>
              <a:rPr lang="en-GB" sz="2800" dirty="0" smtClean="0"/>
              <a:t>organization as </a:t>
            </a:r>
            <a:r>
              <a:rPr lang="en-GB" sz="2800" dirty="0"/>
              <a:t>a whole</a:t>
            </a:r>
            <a:r>
              <a:rPr lang="en-GB" sz="2800" dirty="0" smtClean="0"/>
              <a:t>. </a:t>
            </a:r>
            <a:r>
              <a:rPr lang="en-GB" sz="2800" dirty="0"/>
              <a:t>So, firing up employees and emphasizing their commitment </a:t>
            </a:r>
            <a:r>
              <a:rPr lang="en-GB" sz="2800" dirty="0" smtClean="0"/>
              <a:t>to the </a:t>
            </a:r>
            <a:r>
              <a:rPr lang="en-GB" sz="2800" dirty="0"/>
              <a:t>organization overall can also help them emotionally commit to the </a:t>
            </a:r>
            <a:r>
              <a:rPr lang="en-GB" sz="2800" dirty="0" smtClean="0"/>
              <a:t>change rather </a:t>
            </a:r>
            <a:r>
              <a:rPr lang="en-GB" sz="2800" dirty="0"/>
              <a:t>than embrace the status quo.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41669" y="443076"/>
            <a:ext cx="117584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4. Develop </a:t>
            </a:r>
            <a:r>
              <a:rPr lang="en-GB" sz="2800" b="1" dirty="0"/>
              <a:t>Positive Relationships </a:t>
            </a:r>
            <a:r>
              <a:rPr lang="en-GB" sz="2800" dirty="0"/>
              <a:t>People are more willing to accept changes </a:t>
            </a:r>
            <a:r>
              <a:rPr lang="en-GB" sz="2800" dirty="0" smtClean="0"/>
              <a:t>if they </a:t>
            </a:r>
            <a:r>
              <a:rPr lang="en-GB" sz="2800" dirty="0"/>
              <a:t>trust the managers implementing them</a:t>
            </a:r>
            <a:r>
              <a:rPr lang="en-GB" sz="2800" dirty="0" smtClean="0"/>
              <a:t>. </a:t>
            </a:r>
            <a:r>
              <a:rPr lang="en-IN" sz="2800" dirty="0" smtClean="0"/>
              <a:t>If</a:t>
            </a:r>
            <a:r>
              <a:rPr lang="en-IN" sz="2800" dirty="0"/>
              <a:t> </a:t>
            </a:r>
            <a:r>
              <a:rPr lang="en-GB" sz="2800" dirty="0" smtClean="0"/>
              <a:t>managers </a:t>
            </a:r>
            <a:r>
              <a:rPr lang="en-GB" sz="2800" dirty="0"/>
              <a:t>are able to facilitate positive relationships, they may be able to </a:t>
            </a:r>
            <a:r>
              <a:rPr lang="en-GB" sz="2800" dirty="0" smtClean="0"/>
              <a:t>overcome resistance </a:t>
            </a:r>
            <a:r>
              <a:rPr lang="en-GB" sz="2800" dirty="0"/>
              <a:t>to change even among those who ordinarily don’t like changes.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1669" y="3012102"/>
            <a:ext cx="117584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5. Implementing </a:t>
            </a:r>
            <a:r>
              <a:rPr lang="en-GB" sz="2800" b="1" dirty="0"/>
              <a:t>Changes Fairly </a:t>
            </a:r>
            <a:r>
              <a:rPr lang="en-GB" sz="2800" dirty="0"/>
              <a:t>One way organizations can minimize </a:t>
            </a:r>
            <a:r>
              <a:rPr lang="en-GB" sz="2800" dirty="0" smtClean="0"/>
              <a:t>negative impact </a:t>
            </a:r>
            <a:r>
              <a:rPr lang="en-GB" sz="2800" dirty="0"/>
              <a:t>is to make sure change is implemented </a:t>
            </a:r>
            <a:r>
              <a:rPr lang="en-GB" sz="2800" dirty="0" smtClean="0"/>
              <a:t>fairly. Procedural </a:t>
            </a:r>
            <a:r>
              <a:rPr lang="en-GB" sz="2800" dirty="0"/>
              <a:t>fairness is especially important when employees perceive an </a:t>
            </a:r>
            <a:r>
              <a:rPr lang="en-GB" sz="2800" dirty="0" smtClean="0"/>
              <a:t>outcome as </a:t>
            </a:r>
            <a:r>
              <a:rPr lang="en-GB" sz="2800" dirty="0"/>
              <a:t>negative, so it’s crucial that employees see the reason for the </a:t>
            </a:r>
            <a:r>
              <a:rPr lang="en-GB" sz="2800" dirty="0" smtClean="0"/>
              <a:t>change and </a:t>
            </a:r>
            <a:r>
              <a:rPr lang="en-GB" sz="2800" dirty="0"/>
              <a:t>perceive its implementation as consistent and fair.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76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23861"/>
            <a:ext cx="3361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Forces for Change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947081"/>
            <a:ext cx="10959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No company today is in a particularly stable environment. Even those with </a:t>
            </a:r>
            <a:r>
              <a:rPr lang="en-GB" sz="2800" dirty="0" smtClean="0">
                <a:latin typeface="NewBaskervilleStd-Roman"/>
              </a:rPr>
              <a:t>dominant market </a:t>
            </a:r>
            <a:r>
              <a:rPr lang="en-GB" sz="2800" dirty="0">
                <a:latin typeface="NewBaskervilleStd-Roman"/>
              </a:rPr>
              <a:t>share must change, sometimes radically. Even though Apple </a:t>
            </a:r>
            <a:r>
              <a:rPr lang="en-GB" sz="2800" dirty="0" smtClean="0">
                <a:latin typeface="NewBaskervilleStd-Roman"/>
              </a:rPr>
              <a:t>has been </a:t>
            </a:r>
            <a:r>
              <a:rPr lang="en-GB" sz="2800" dirty="0">
                <a:latin typeface="NewBaskervilleStd-Roman"/>
              </a:rPr>
              <a:t>successful with its iPad, the growing number of competitors in the </a:t>
            </a:r>
            <a:r>
              <a:rPr lang="en-GB" sz="2800" dirty="0" smtClean="0">
                <a:latin typeface="NewBaskervilleStd-Roman"/>
              </a:rPr>
              <a:t>field of </a:t>
            </a:r>
            <a:r>
              <a:rPr lang="en-GB" sz="2800" dirty="0">
                <a:latin typeface="NewBaskervilleStd-Roman"/>
              </a:rPr>
              <a:t>tablet computers suggests that Apple will need to continually update and </a:t>
            </a:r>
            <a:r>
              <a:rPr lang="en-GB" sz="2800" dirty="0" smtClean="0">
                <a:latin typeface="NewBaskervilleStd-Roman"/>
              </a:rPr>
              <a:t>innovate to </a:t>
            </a:r>
            <a:r>
              <a:rPr lang="en-GB" sz="2800" dirty="0">
                <a:latin typeface="NewBaskervilleStd-Roman"/>
              </a:rPr>
              <a:t>keep ahead of the market.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3824791"/>
            <a:ext cx="1095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Exhibit 18-1 summarizes six specific forces stimulating change.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7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8737" y="481507"/>
            <a:ext cx="117498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6. Manipulation </a:t>
            </a:r>
            <a:r>
              <a:rPr lang="en-GB" sz="2800" b="1" dirty="0"/>
              <a:t>and Cooptation </a:t>
            </a:r>
            <a:r>
              <a:rPr lang="en-GB" sz="2800" i="1" dirty="0"/>
              <a:t>Manipulation </a:t>
            </a:r>
            <a:r>
              <a:rPr lang="en-GB" sz="2800" dirty="0"/>
              <a:t>refers to covert influence </a:t>
            </a:r>
            <a:r>
              <a:rPr lang="en-GB" sz="2800" dirty="0" smtClean="0"/>
              <a:t>attempts. Twisting </a:t>
            </a:r>
            <a:r>
              <a:rPr lang="en-GB" sz="2800" dirty="0"/>
              <a:t>facts to make them more attractive, withholding </a:t>
            </a:r>
            <a:r>
              <a:rPr lang="en-GB" sz="2800" dirty="0" smtClean="0"/>
              <a:t>information, and </a:t>
            </a:r>
            <a:r>
              <a:rPr lang="en-GB" sz="2800" dirty="0"/>
              <a:t>creating false </a:t>
            </a:r>
            <a:r>
              <a:rPr lang="en-GB" sz="2800" dirty="0" smtClean="0"/>
              <a:t>rumours </a:t>
            </a:r>
            <a:r>
              <a:rPr lang="en-GB" sz="2800" dirty="0"/>
              <a:t>to get employees to accept change are all examples </a:t>
            </a:r>
            <a:r>
              <a:rPr lang="en-GB" sz="2800" dirty="0" smtClean="0"/>
              <a:t>of </a:t>
            </a:r>
            <a:r>
              <a:rPr lang="en-IN" sz="2800" dirty="0" smtClean="0"/>
              <a:t>manipulation. </a:t>
            </a:r>
          </a:p>
          <a:p>
            <a:pPr algn="just"/>
            <a:r>
              <a:rPr lang="en-GB" sz="2800" i="1" dirty="0"/>
              <a:t>Cooptation, </a:t>
            </a:r>
            <a:r>
              <a:rPr lang="en-GB" sz="2800" dirty="0"/>
              <a:t>on the other </a:t>
            </a:r>
            <a:r>
              <a:rPr lang="en-GB" sz="2800" dirty="0" smtClean="0"/>
              <a:t>hand, Combines </a:t>
            </a:r>
            <a:r>
              <a:rPr lang="en-GB" sz="2800" dirty="0"/>
              <a:t>manipulation and participation. It seeks to “buy off” the leaders of </a:t>
            </a:r>
            <a:r>
              <a:rPr lang="en-GB" sz="2800" dirty="0" smtClean="0"/>
              <a:t>a resistance </a:t>
            </a:r>
            <a:r>
              <a:rPr lang="en-GB" sz="2800" dirty="0"/>
              <a:t>group by giving them a key role, seeking their advice not to find a </a:t>
            </a:r>
            <a:r>
              <a:rPr lang="en-GB" sz="2800" dirty="0" smtClean="0"/>
              <a:t>better solution </a:t>
            </a:r>
            <a:r>
              <a:rPr lang="en-GB" sz="2800" dirty="0"/>
              <a:t>but to get their endorsement.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8736" y="3794558"/>
            <a:ext cx="11749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Both manipulation and </a:t>
            </a:r>
            <a:r>
              <a:rPr lang="en-IN" sz="2800" dirty="0" smtClean="0"/>
              <a:t>cooptation </a:t>
            </a:r>
            <a:r>
              <a:rPr lang="en-GB" sz="2800" dirty="0" smtClean="0"/>
              <a:t>are </a:t>
            </a:r>
            <a:r>
              <a:rPr lang="en-GB" sz="2800" dirty="0"/>
              <a:t>relatively inexpensive ways to gain the support of adversaries, but they </a:t>
            </a:r>
            <a:r>
              <a:rPr lang="en-GB" sz="2800" dirty="0" smtClean="0"/>
              <a:t>can backfire </a:t>
            </a:r>
            <a:r>
              <a:rPr lang="en-GB" sz="2800" dirty="0"/>
              <a:t>if the targets become aware they are being tricked or used. Once </a:t>
            </a:r>
            <a:r>
              <a:rPr lang="en-GB" sz="2800" dirty="0" smtClean="0"/>
              <a:t>that’s discovered</a:t>
            </a:r>
            <a:r>
              <a:rPr lang="en-GB" sz="2800" dirty="0"/>
              <a:t>, the change agent’s credibility may drop to zero.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27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88890" y="539359"/>
            <a:ext cx="115437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7. Selecting </a:t>
            </a:r>
            <a:r>
              <a:rPr lang="en-GB" sz="2800" b="1" dirty="0"/>
              <a:t>People Who Accept Change </a:t>
            </a:r>
            <a:r>
              <a:rPr lang="en-GB" sz="2800" dirty="0"/>
              <a:t>Research suggests the ability to </a:t>
            </a:r>
            <a:r>
              <a:rPr lang="en-GB" sz="2800" dirty="0" smtClean="0"/>
              <a:t>easily accept </a:t>
            </a:r>
            <a:r>
              <a:rPr lang="en-GB" sz="2800" dirty="0"/>
              <a:t>and adapt to </a:t>
            </a:r>
            <a:r>
              <a:rPr lang="en-GB" sz="2800" i="1" dirty="0"/>
              <a:t>change </a:t>
            </a:r>
            <a:r>
              <a:rPr lang="en-GB" sz="2800" dirty="0"/>
              <a:t>is related to personality—some people </a:t>
            </a:r>
            <a:r>
              <a:rPr lang="en-GB" sz="2800" dirty="0" smtClean="0"/>
              <a:t>simply have </a:t>
            </a:r>
            <a:r>
              <a:rPr lang="en-GB" sz="2800" dirty="0"/>
              <a:t>more positive attitudes about change than others</a:t>
            </a:r>
            <a:r>
              <a:rPr lang="en-GB" sz="2800" dirty="0" smtClean="0"/>
              <a:t>. </a:t>
            </a:r>
            <a:r>
              <a:rPr lang="en-GB" sz="2800" dirty="0"/>
              <a:t>Such individuals </a:t>
            </a:r>
            <a:r>
              <a:rPr lang="en-GB" sz="2800" dirty="0" smtClean="0"/>
              <a:t>are open </a:t>
            </a:r>
            <a:r>
              <a:rPr lang="en-GB" sz="2800" dirty="0"/>
              <a:t>to experience, take a positive attitude toward change, are willing to </a:t>
            </a:r>
            <a:r>
              <a:rPr lang="en-GB" sz="2800" dirty="0" smtClean="0"/>
              <a:t>take risks</a:t>
            </a:r>
            <a:r>
              <a:rPr lang="en-GB" sz="2800" dirty="0"/>
              <a:t>, and are flexible in their </a:t>
            </a:r>
            <a:r>
              <a:rPr lang="en-GB" sz="2800" dirty="0" smtClean="0"/>
              <a:t>behaviour.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88890" y="3160518"/>
            <a:ext cx="11543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Besides selecting individuals who are willing to accept changes, it is </a:t>
            </a:r>
            <a:r>
              <a:rPr lang="en-GB" sz="2800" dirty="0" smtClean="0"/>
              <a:t>also possible to </a:t>
            </a:r>
            <a:r>
              <a:rPr lang="en-GB" sz="2800" dirty="0"/>
              <a:t>select teams that are more adaptable.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8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63132" y="513395"/>
            <a:ext cx="115823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8. Coercion </a:t>
            </a:r>
            <a:r>
              <a:rPr lang="en-GB" sz="2800" dirty="0"/>
              <a:t>Last on the list of tactics is </a:t>
            </a:r>
            <a:r>
              <a:rPr lang="en-GB" sz="2800" i="1" dirty="0"/>
              <a:t>coercion, </a:t>
            </a:r>
            <a:r>
              <a:rPr lang="en-GB" sz="2800" dirty="0"/>
              <a:t>the application of direct </a:t>
            </a:r>
            <a:r>
              <a:rPr lang="en-GB" sz="2800" dirty="0" smtClean="0"/>
              <a:t>threats or </a:t>
            </a:r>
            <a:r>
              <a:rPr lang="en-GB" sz="2800" dirty="0"/>
              <a:t>force on the resisters. If management really is determined to close a </a:t>
            </a:r>
            <a:r>
              <a:rPr lang="en-GB" sz="2800" dirty="0" smtClean="0"/>
              <a:t>manufacturing plant </a:t>
            </a:r>
            <a:r>
              <a:rPr lang="en-GB" sz="2800" dirty="0"/>
              <a:t>whose employees don’t acquiesce to a pay cut, the company is </a:t>
            </a:r>
            <a:r>
              <a:rPr lang="en-GB" sz="2800" dirty="0" smtClean="0"/>
              <a:t>using coercion</a:t>
            </a:r>
            <a:r>
              <a:rPr lang="en-GB" sz="2800" dirty="0"/>
              <a:t>. Other examples are threats of transfer, loss of promotions, </a:t>
            </a:r>
            <a:r>
              <a:rPr lang="en-GB" sz="2800" dirty="0" smtClean="0"/>
              <a:t>negative performance </a:t>
            </a:r>
            <a:r>
              <a:rPr lang="en-GB" sz="2800" dirty="0"/>
              <a:t>evaluations, and a poor letter of recommendation. The </a:t>
            </a:r>
            <a:r>
              <a:rPr lang="en-GB" sz="2800" dirty="0" smtClean="0"/>
              <a:t>advantages and </a:t>
            </a:r>
            <a:r>
              <a:rPr lang="en-GB" sz="2800" dirty="0"/>
              <a:t>drawbacks of coercion are approximately the same as for manipulation </a:t>
            </a:r>
            <a:r>
              <a:rPr lang="en-GB" sz="2800" dirty="0" smtClean="0"/>
              <a:t>and </a:t>
            </a:r>
            <a:r>
              <a:rPr lang="en-IN" sz="2800" dirty="0" smtClean="0"/>
              <a:t>cooptation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2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512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u="sng" dirty="0">
                <a:solidFill>
                  <a:srgbClr val="F68332"/>
                </a:solidFill>
              </a:rPr>
              <a:t>Work Stress and Its Management</a:t>
            </a:r>
            <a:endParaRPr lang="en-IN" sz="2800" u="sng" dirty="0"/>
          </a:p>
        </p:txBody>
      </p:sp>
      <p:sp>
        <p:nvSpPr>
          <p:cNvPr id="3" name="Rectangle 2"/>
          <p:cNvSpPr/>
          <p:nvPr/>
        </p:nvSpPr>
        <p:spPr>
          <a:xfrm>
            <a:off x="137374" y="1077218"/>
            <a:ext cx="11311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C1272D"/>
                </a:solidFill>
              </a:rPr>
              <a:t>What Is Stress?</a:t>
            </a:r>
          </a:p>
          <a:p>
            <a:pPr algn="just"/>
            <a:r>
              <a:rPr lang="en-GB" sz="2800" b="1" dirty="0">
                <a:solidFill>
                  <a:srgbClr val="000000"/>
                </a:solidFill>
              </a:rPr>
              <a:t>Stress </a:t>
            </a:r>
            <a:r>
              <a:rPr lang="en-GB" sz="2800" dirty="0">
                <a:solidFill>
                  <a:srgbClr val="000000"/>
                </a:solidFill>
              </a:rPr>
              <a:t>is a dynamic condition in which an individual is confronted with an </a:t>
            </a:r>
            <a:r>
              <a:rPr lang="en-GB" sz="2800" dirty="0" smtClean="0">
                <a:solidFill>
                  <a:srgbClr val="000000"/>
                </a:solidFill>
              </a:rPr>
              <a:t>opportunity, demand</a:t>
            </a:r>
            <a:r>
              <a:rPr lang="en-GB" sz="2800" dirty="0">
                <a:solidFill>
                  <a:srgbClr val="000000"/>
                </a:solidFill>
              </a:rPr>
              <a:t>, or resource related to what the individual desires and </a:t>
            </a:r>
            <a:r>
              <a:rPr lang="en-GB" sz="2800" dirty="0" smtClean="0">
                <a:solidFill>
                  <a:srgbClr val="000000"/>
                </a:solidFill>
              </a:rPr>
              <a:t>for which </a:t>
            </a:r>
            <a:r>
              <a:rPr lang="en-GB" sz="2800" dirty="0">
                <a:solidFill>
                  <a:srgbClr val="000000"/>
                </a:solidFill>
              </a:rPr>
              <a:t>the outcome is perceived to be both uncertain and important</a:t>
            </a:r>
            <a:r>
              <a:rPr lang="en-GB" sz="2800" dirty="0" smtClean="0">
                <a:solidFill>
                  <a:srgbClr val="000000"/>
                </a:solidFill>
              </a:rPr>
              <a:t>. </a:t>
            </a:r>
            <a:r>
              <a:rPr lang="en-GB" sz="2800" dirty="0">
                <a:solidFill>
                  <a:srgbClr val="000000"/>
                </a:solidFill>
              </a:rPr>
              <a:t>This is </a:t>
            </a:r>
            <a:r>
              <a:rPr lang="en-GB" sz="2800" dirty="0" smtClean="0">
                <a:solidFill>
                  <a:srgbClr val="000000"/>
                </a:solidFill>
              </a:rPr>
              <a:t>a </a:t>
            </a:r>
            <a:r>
              <a:rPr lang="en-IN" sz="2800" dirty="0" smtClean="0">
                <a:solidFill>
                  <a:srgbClr val="000000"/>
                </a:solidFill>
              </a:rPr>
              <a:t>complicated </a:t>
            </a:r>
            <a:r>
              <a:rPr lang="en-IN" sz="2800" dirty="0">
                <a:solidFill>
                  <a:srgbClr val="000000"/>
                </a:solidFill>
              </a:rPr>
              <a:t>definition.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37374" y="3600986"/>
            <a:ext cx="11311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/>
              <a:t>stress </a:t>
            </a:r>
            <a:r>
              <a:rPr lang="en-IN" sz="2800" i="1" dirty="0"/>
              <a:t>An unpleasant </a:t>
            </a:r>
            <a:r>
              <a:rPr lang="en-IN" sz="2800" i="1" dirty="0" smtClean="0"/>
              <a:t>psychological </a:t>
            </a:r>
            <a:r>
              <a:rPr lang="en-GB" sz="2800" i="1" dirty="0" smtClean="0"/>
              <a:t>process </a:t>
            </a:r>
            <a:r>
              <a:rPr lang="en-GB" sz="2800" i="1" dirty="0"/>
              <a:t>that occurs in response </a:t>
            </a:r>
            <a:r>
              <a:rPr lang="en-GB" sz="2800" i="1" dirty="0" smtClean="0"/>
              <a:t>to </a:t>
            </a:r>
            <a:r>
              <a:rPr lang="en-IN" sz="2800" i="1" dirty="0" smtClean="0"/>
              <a:t>environmental </a:t>
            </a:r>
            <a:r>
              <a:rPr lang="en-IN" sz="2800" i="1" dirty="0"/>
              <a:t>pressures.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241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486"/>
            <a:ext cx="11687754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4121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solidFill>
                  <a:srgbClr val="C1272D"/>
                </a:solidFill>
              </a:rPr>
              <a:t>Potential Sources of Stress</a:t>
            </a:r>
            <a:endParaRPr lang="en-IN" sz="2800" u="sng" dirty="0"/>
          </a:p>
        </p:txBody>
      </p:sp>
      <p:sp>
        <p:nvSpPr>
          <p:cNvPr id="3" name="Rectangle 2"/>
          <p:cNvSpPr/>
          <p:nvPr/>
        </p:nvSpPr>
        <p:spPr>
          <a:xfrm>
            <a:off x="-1" y="800219"/>
            <a:ext cx="12054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As the model in Exhibit 18-8 shows, there are three </a:t>
            </a:r>
            <a:r>
              <a:rPr lang="en-GB" dirty="0" smtClean="0">
                <a:latin typeface="NewBaskervilleStd-Roman"/>
              </a:rPr>
              <a:t>categories of </a:t>
            </a:r>
            <a:r>
              <a:rPr lang="en-GB" dirty="0">
                <a:latin typeface="NewBaskervilleStd-Roman"/>
              </a:rPr>
              <a:t>potential stressors: </a:t>
            </a:r>
            <a:r>
              <a:rPr lang="en-GB" dirty="0" smtClean="0">
                <a:latin typeface="NewBaskervilleStd-Roman"/>
              </a:rPr>
              <a:t>environmental, organizational</a:t>
            </a:r>
            <a:r>
              <a:rPr lang="en-GB" dirty="0">
                <a:latin typeface="NewBaskervilleStd-Roman"/>
              </a:rPr>
              <a:t>, and personal.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78" y="1123384"/>
            <a:ext cx="8095311" cy="57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1172" y="385224"/>
            <a:ext cx="4079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Bold"/>
              </a:rPr>
              <a:t>Environmental Factors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0030" y="846889"/>
            <a:ext cx="11727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There are three main types </a:t>
            </a:r>
            <a:r>
              <a:rPr lang="en-GB" sz="2800" dirty="0" smtClean="0"/>
              <a:t>of environmental </a:t>
            </a:r>
            <a:r>
              <a:rPr lang="en-GB" sz="2800" dirty="0"/>
              <a:t>uncertainty: economic, political, and technological.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40030" y="1800996"/>
            <a:ext cx="119119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Changes in the business cycle create </a:t>
            </a:r>
            <a:r>
              <a:rPr lang="en-GB" sz="2800" i="1" dirty="0">
                <a:solidFill>
                  <a:srgbClr val="00B050"/>
                </a:solidFill>
              </a:rPr>
              <a:t>economic uncertainties</a:t>
            </a:r>
            <a:r>
              <a:rPr lang="en-GB" sz="2800" i="1" dirty="0"/>
              <a:t>. </a:t>
            </a:r>
            <a:r>
              <a:rPr lang="en-GB" sz="2800" dirty="0"/>
              <a:t>When </a:t>
            </a:r>
            <a:r>
              <a:rPr lang="en-GB" sz="2800" dirty="0" smtClean="0"/>
              <a:t>the economy is </a:t>
            </a:r>
            <a:r>
              <a:rPr lang="en-GB" sz="2800" dirty="0"/>
              <a:t>contracting, for example, people become increasingly anxious </a:t>
            </a:r>
            <a:r>
              <a:rPr lang="en-GB" sz="2800" dirty="0" smtClean="0"/>
              <a:t>about </a:t>
            </a:r>
            <a:r>
              <a:rPr lang="en-IN" sz="2800" dirty="0"/>
              <a:t>their job security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GB" sz="2800" i="1" dirty="0">
                <a:solidFill>
                  <a:srgbClr val="00B050"/>
                </a:solidFill>
              </a:rPr>
              <a:t>Political uncertainties </a:t>
            </a:r>
            <a:r>
              <a:rPr lang="en-GB" sz="2800" dirty="0"/>
              <a:t>don’t tend to create </a:t>
            </a:r>
            <a:r>
              <a:rPr lang="en-GB" sz="2800" dirty="0" smtClean="0"/>
              <a:t>stress. </a:t>
            </a:r>
            <a:r>
              <a:rPr lang="en-GB" sz="2800" dirty="0"/>
              <a:t>Threats of terrorism </a:t>
            </a:r>
            <a:r>
              <a:rPr lang="en-GB" sz="2800" dirty="0" smtClean="0"/>
              <a:t>in developed </a:t>
            </a:r>
            <a:r>
              <a:rPr lang="en-GB" sz="2800" dirty="0"/>
              <a:t>and </a:t>
            </a:r>
            <a:r>
              <a:rPr lang="en-GB" sz="2800" dirty="0" smtClean="0"/>
              <a:t>developing </a:t>
            </a:r>
            <a:r>
              <a:rPr lang="en-IN" sz="2800" dirty="0" smtClean="0"/>
              <a:t>nations, </a:t>
            </a:r>
            <a:r>
              <a:rPr lang="en-GB" sz="2800" dirty="0"/>
              <a:t>lead to political uncertainty that becomes stressful to people in these countries</a:t>
            </a:r>
            <a:r>
              <a:rPr lang="en-GB" sz="2800" dirty="0" smtClean="0"/>
              <a:t>.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Because innovations can make an employee’s skills and experience </a:t>
            </a:r>
            <a:r>
              <a:rPr lang="en-GB" sz="2800" dirty="0" smtClean="0"/>
              <a:t>obsolete in </a:t>
            </a:r>
            <a:r>
              <a:rPr lang="en-GB" sz="2800" dirty="0"/>
              <a:t>a very short time, computers, robotics, automation, and similar </a:t>
            </a:r>
            <a:r>
              <a:rPr lang="en-GB" sz="2800" dirty="0" smtClean="0"/>
              <a:t>forms of </a:t>
            </a:r>
            <a:r>
              <a:rPr lang="en-GB" sz="2800" i="1" dirty="0">
                <a:solidFill>
                  <a:srgbClr val="00B050"/>
                </a:solidFill>
              </a:rPr>
              <a:t>technological change </a:t>
            </a:r>
            <a:r>
              <a:rPr lang="en-GB" sz="2800" dirty="0"/>
              <a:t>are also a threat to many people and cause them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56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3495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Organizational Factors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-1" y="1077218"/>
            <a:ext cx="11835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There is no shortage of factors within an </a:t>
            </a:r>
            <a:r>
              <a:rPr lang="en-GB" sz="2800" dirty="0" smtClean="0">
                <a:latin typeface="NewBaskervilleStd-Roman"/>
              </a:rPr>
              <a:t>organization that </a:t>
            </a:r>
            <a:r>
              <a:rPr lang="en-GB" sz="2800" dirty="0">
                <a:latin typeface="NewBaskervilleStd-Roman"/>
              </a:rPr>
              <a:t>can cause stress. Pressures to avoid errors or complete tasks in a limited </a:t>
            </a:r>
            <a:r>
              <a:rPr lang="en-GB" sz="2800" dirty="0" smtClean="0">
                <a:latin typeface="NewBaskervilleStd-Roman"/>
              </a:rPr>
              <a:t>time, work </a:t>
            </a:r>
            <a:r>
              <a:rPr lang="en-GB" sz="2800" dirty="0">
                <a:latin typeface="NewBaskervilleStd-Roman"/>
              </a:rPr>
              <a:t>overload, a demanding and insensitive boss, and unpleasant co-workers </a:t>
            </a:r>
            <a:r>
              <a:rPr lang="en-GB" sz="2800" dirty="0" smtClean="0">
                <a:latin typeface="NewBaskervilleStd-Roman"/>
              </a:rPr>
              <a:t>are </a:t>
            </a:r>
            <a:r>
              <a:rPr lang="en-IN" sz="2800" dirty="0" smtClean="0">
                <a:latin typeface="NewBaskervilleStd-Roman"/>
              </a:rPr>
              <a:t>a </a:t>
            </a:r>
            <a:r>
              <a:rPr lang="en-IN" sz="2800" dirty="0">
                <a:latin typeface="NewBaskervilleStd-Roman"/>
              </a:rPr>
              <a:t>few examples.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3369618"/>
            <a:ext cx="11835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  <a:latin typeface="NewBaskervilleStd-Italic"/>
              </a:rPr>
              <a:t>Task demands </a:t>
            </a:r>
            <a:r>
              <a:rPr lang="en-GB" sz="2800" dirty="0">
                <a:latin typeface="NewBaskervilleStd-Roman"/>
              </a:rPr>
              <a:t>relate to a person’s job. They include the design of the job</a:t>
            </a:r>
          </a:p>
          <a:p>
            <a:pPr algn="just"/>
            <a:r>
              <a:rPr lang="en-GB" sz="2800" dirty="0">
                <a:latin typeface="NewBaskervilleStd-Roman"/>
              </a:rPr>
              <a:t>(its degrees of autonomy, task variety, degree of automation), working </a:t>
            </a:r>
            <a:r>
              <a:rPr lang="en-GB" sz="2800" dirty="0" smtClean="0">
                <a:latin typeface="NewBaskervilleStd-Roman"/>
              </a:rPr>
              <a:t>conditions, and </a:t>
            </a:r>
            <a:r>
              <a:rPr lang="en-GB" sz="2800" dirty="0">
                <a:latin typeface="NewBaskervilleStd-Roman"/>
              </a:rPr>
              <a:t>the physical work layout. Assembly lines can put pressure on </a:t>
            </a:r>
            <a:r>
              <a:rPr lang="en-GB" sz="2800" dirty="0" smtClean="0">
                <a:latin typeface="NewBaskervilleStd-Roman"/>
              </a:rPr>
              <a:t>people when </a:t>
            </a:r>
            <a:r>
              <a:rPr lang="en-GB" sz="2800" dirty="0">
                <a:latin typeface="NewBaskervilleStd-Roman"/>
              </a:rPr>
              <a:t>they perceive the line’s speed to be excessive. Working in an </a:t>
            </a:r>
            <a:r>
              <a:rPr lang="en-GB" sz="2800" dirty="0" smtClean="0">
                <a:latin typeface="NewBaskervilleStd-Roman"/>
              </a:rPr>
              <a:t>overcrowded room </a:t>
            </a:r>
            <a:r>
              <a:rPr lang="en-GB" sz="2800" dirty="0">
                <a:latin typeface="NewBaskervilleStd-Roman"/>
              </a:rPr>
              <a:t>or a visible location where noise and interruptions are constant can </a:t>
            </a:r>
            <a:r>
              <a:rPr lang="en-GB" sz="2800" dirty="0" smtClean="0">
                <a:latin typeface="NewBaskervilleStd-Roman"/>
              </a:rPr>
              <a:t>increase </a:t>
            </a:r>
            <a:r>
              <a:rPr lang="en-IN" sz="2800" dirty="0" smtClean="0">
                <a:latin typeface="NewBaskervilleStd-Roman"/>
              </a:rPr>
              <a:t>anxiety </a:t>
            </a:r>
            <a:r>
              <a:rPr lang="en-IN" sz="2800" dirty="0">
                <a:latin typeface="NewBaskervilleStd-Roman"/>
              </a:rPr>
              <a:t>and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1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24496" y="392909"/>
            <a:ext cx="11608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FrutigerLTStd-Roman"/>
              </a:rPr>
              <a:t>Task demands are </a:t>
            </a:r>
            <a:r>
              <a:rPr lang="en-IN" sz="2000" dirty="0" smtClean="0">
                <a:latin typeface="FrutigerLTStd-Roman"/>
              </a:rPr>
              <a:t>organizational </a:t>
            </a:r>
            <a:r>
              <a:rPr lang="en-GB" sz="2000" dirty="0" smtClean="0">
                <a:latin typeface="FrutigerLTStd-Roman"/>
              </a:rPr>
              <a:t>factors </a:t>
            </a:r>
            <a:r>
              <a:rPr lang="en-GB" sz="2000" dirty="0">
                <a:latin typeface="FrutigerLTStd-Roman"/>
              </a:rPr>
              <a:t>that can cause stress. </a:t>
            </a:r>
            <a:r>
              <a:rPr lang="en-GB" sz="2000" dirty="0" smtClean="0">
                <a:latin typeface="FrutigerLTStd-Roman"/>
              </a:rPr>
              <a:t>These call </a:t>
            </a:r>
            <a:r>
              <a:rPr lang="en-GB" sz="2000" dirty="0">
                <a:latin typeface="FrutigerLTStd-Roman"/>
              </a:rPr>
              <a:t>center employees of </a:t>
            </a:r>
            <a:r>
              <a:rPr lang="en-GB" sz="2000" dirty="0" smtClean="0">
                <a:latin typeface="FrutigerLTStd-Roman"/>
              </a:rPr>
              <a:t>Encore Capital </a:t>
            </a:r>
            <a:r>
              <a:rPr lang="en-GB" sz="2000" dirty="0">
                <a:latin typeface="FrutigerLTStd-Roman"/>
              </a:rPr>
              <a:t>Group in Gurgaon, </a:t>
            </a:r>
            <a:r>
              <a:rPr lang="en-GB" sz="2000" dirty="0" smtClean="0">
                <a:latin typeface="FrutigerLTStd-Roman"/>
              </a:rPr>
              <a:t>India, have </a:t>
            </a:r>
            <a:r>
              <a:rPr lang="en-GB" sz="2000" dirty="0">
                <a:latin typeface="FrutigerLTStd-Roman"/>
              </a:rPr>
              <a:t>the difficult job of </a:t>
            </a:r>
            <a:r>
              <a:rPr lang="en-GB" sz="2000" dirty="0" smtClean="0">
                <a:latin typeface="FrutigerLTStd-Roman"/>
              </a:rPr>
              <a:t>collecting mostly </a:t>
            </a:r>
            <a:r>
              <a:rPr lang="en-GB" sz="2000" dirty="0">
                <a:latin typeface="FrutigerLTStd-Roman"/>
              </a:rPr>
              <a:t>credit card and auto </a:t>
            </a:r>
            <a:r>
              <a:rPr lang="en-GB" sz="2000" dirty="0" smtClean="0">
                <a:latin typeface="FrutigerLTStd-Roman"/>
              </a:rPr>
              <a:t>debts of </a:t>
            </a:r>
            <a:r>
              <a:rPr lang="en-GB" sz="2000" dirty="0">
                <a:latin typeface="FrutigerLTStd-Roman"/>
              </a:rPr>
              <a:t>Americans. The nature of </a:t>
            </a:r>
            <a:r>
              <a:rPr lang="en-GB" sz="2000" dirty="0" smtClean="0">
                <a:latin typeface="FrutigerLTStd-Roman"/>
              </a:rPr>
              <a:t>their job </a:t>
            </a:r>
            <a:r>
              <a:rPr lang="en-GB" sz="2000" dirty="0">
                <a:latin typeface="FrutigerLTStd-Roman"/>
              </a:rPr>
              <a:t>can cause stress, as the </a:t>
            </a:r>
            <a:r>
              <a:rPr lang="en-GB" sz="2000" dirty="0" smtClean="0">
                <a:latin typeface="FrutigerLTStd-Roman"/>
              </a:rPr>
              <a:t>people they </a:t>
            </a:r>
            <a:r>
              <a:rPr lang="en-GB" sz="2000" dirty="0">
                <a:latin typeface="FrutigerLTStd-Roman"/>
              </a:rPr>
              <a:t>call may be abusive, </a:t>
            </a:r>
            <a:r>
              <a:rPr lang="en-GB" sz="2000" dirty="0" smtClean="0">
                <a:latin typeface="FrutigerLTStd-Roman"/>
              </a:rPr>
              <a:t>emotional, frustrated</a:t>
            </a:r>
            <a:r>
              <a:rPr lang="en-GB" sz="2000" dirty="0">
                <a:latin typeface="FrutigerLTStd-Roman"/>
              </a:rPr>
              <a:t>, sad, or angry. </a:t>
            </a:r>
            <a:r>
              <a:rPr lang="en-GB" sz="2000" dirty="0" smtClean="0">
                <a:latin typeface="FrutigerLTStd-Roman"/>
              </a:rPr>
              <a:t>Encore strives </a:t>
            </a:r>
            <a:r>
              <a:rPr lang="en-GB" sz="2000" dirty="0">
                <a:latin typeface="FrutigerLTStd-Roman"/>
              </a:rPr>
              <a:t>to reduce the </a:t>
            </a:r>
            <a:r>
              <a:rPr lang="en-GB" sz="2000" dirty="0" smtClean="0">
                <a:latin typeface="FrutigerLTStd-Roman"/>
              </a:rPr>
              <a:t>on-the-job stress </a:t>
            </a:r>
            <a:r>
              <a:rPr lang="en-GB" sz="2000" dirty="0">
                <a:latin typeface="FrutigerLTStd-Roman"/>
              </a:rPr>
              <a:t>of its call center workers </a:t>
            </a:r>
            <a:r>
              <a:rPr lang="en-GB" sz="2000" dirty="0" smtClean="0">
                <a:latin typeface="FrutigerLTStd-Roman"/>
              </a:rPr>
              <a:t>by teaching </a:t>
            </a:r>
            <a:r>
              <a:rPr lang="en-GB" sz="2000" dirty="0">
                <a:latin typeface="FrutigerLTStd-Roman"/>
              </a:rPr>
              <a:t>them how to </a:t>
            </a:r>
            <a:r>
              <a:rPr lang="en-GB" sz="2000" dirty="0" smtClean="0">
                <a:latin typeface="FrutigerLTStd-Roman"/>
              </a:rPr>
              <a:t>empathize </a:t>
            </a:r>
            <a:r>
              <a:rPr lang="en-IN" sz="2000" dirty="0" smtClean="0">
                <a:latin typeface="FrutigerLTStd-Roman"/>
              </a:rPr>
              <a:t>with </a:t>
            </a:r>
            <a:r>
              <a:rPr lang="en-IN" sz="2000" dirty="0">
                <a:latin typeface="FrutigerLTStd-Roman"/>
              </a:rPr>
              <a:t>the delinquent </a:t>
            </a:r>
            <a:r>
              <a:rPr lang="en-IN" sz="2000" dirty="0" smtClean="0">
                <a:latin typeface="FrutigerLTStd-Roman"/>
              </a:rPr>
              <a:t>borrowers </a:t>
            </a:r>
            <a:r>
              <a:rPr lang="en-GB" sz="2000" dirty="0" smtClean="0">
                <a:latin typeface="FrutigerLTStd-Roman"/>
              </a:rPr>
              <a:t>and </a:t>
            </a:r>
            <a:r>
              <a:rPr lang="en-GB" sz="2000" dirty="0">
                <a:latin typeface="FrutigerLTStd-Roman"/>
              </a:rPr>
              <a:t>how to handle verbal </a:t>
            </a:r>
            <a:r>
              <a:rPr lang="en-GB" sz="2000" dirty="0" smtClean="0">
                <a:latin typeface="FrutigerLTStd-Roman"/>
              </a:rPr>
              <a:t>abuse. Collectors </a:t>
            </a:r>
            <a:r>
              <a:rPr lang="en-GB" sz="2000" dirty="0">
                <a:latin typeface="FrutigerLTStd-Roman"/>
              </a:rPr>
              <a:t>learn that the </a:t>
            </a:r>
            <a:r>
              <a:rPr lang="en-GB" sz="2000" dirty="0" smtClean="0">
                <a:latin typeface="FrutigerLTStd-Roman"/>
              </a:rPr>
              <a:t>debtors respond </a:t>
            </a:r>
            <a:r>
              <a:rPr lang="en-GB" sz="2000" dirty="0">
                <a:latin typeface="FrutigerLTStd-Roman"/>
              </a:rPr>
              <a:t>to them when they </a:t>
            </a:r>
            <a:r>
              <a:rPr lang="en-GB" sz="2000" dirty="0" smtClean="0">
                <a:latin typeface="FrutigerLTStd-Roman"/>
              </a:rPr>
              <a:t>are very </a:t>
            </a:r>
            <a:r>
              <a:rPr lang="en-GB" sz="2000" dirty="0">
                <a:latin typeface="FrutigerLTStd-Roman"/>
              </a:rPr>
              <a:t>polite and respectful and </a:t>
            </a:r>
            <a:r>
              <a:rPr lang="en-GB" sz="2000" dirty="0" smtClean="0">
                <a:latin typeface="FrutigerLTStd-Roman"/>
              </a:rPr>
              <a:t>never </a:t>
            </a:r>
            <a:r>
              <a:rPr lang="en-IN" sz="2000" dirty="0" smtClean="0">
                <a:latin typeface="FrutigerLTStd-Roman"/>
              </a:rPr>
              <a:t>raise </a:t>
            </a:r>
            <a:r>
              <a:rPr lang="en-IN" sz="2000" dirty="0">
                <a:latin typeface="FrutigerLTStd-Roman"/>
              </a:rPr>
              <a:t>their voice.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4" y="2639679"/>
            <a:ext cx="11423560" cy="40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76010" y="506852"/>
            <a:ext cx="115952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  <a:latin typeface="NewBaskervilleStd-Italic"/>
              </a:rPr>
              <a:t>Role demands </a:t>
            </a:r>
            <a:r>
              <a:rPr lang="en-GB" sz="2800" dirty="0">
                <a:latin typeface="NewBaskervilleStd-Roman"/>
              </a:rPr>
              <a:t>relate to pressures placed on a person as a function of the </a:t>
            </a:r>
            <a:r>
              <a:rPr lang="en-GB" sz="2800" dirty="0" smtClean="0">
                <a:latin typeface="NewBaskervilleStd-Roman"/>
              </a:rPr>
              <a:t>particular role </a:t>
            </a:r>
            <a:r>
              <a:rPr lang="en-GB" sz="2800" dirty="0">
                <a:latin typeface="NewBaskervilleStd-Roman"/>
              </a:rPr>
              <a:t>he or she plays in the organization. Role conflicts create </a:t>
            </a:r>
            <a:r>
              <a:rPr lang="en-GB" sz="2800" dirty="0" smtClean="0">
                <a:latin typeface="NewBaskervilleStd-Roman"/>
              </a:rPr>
              <a:t>expectations that </a:t>
            </a:r>
            <a:r>
              <a:rPr lang="en-GB" sz="2800" dirty="0">
                <a:latin typeface="NewBaskervilleStd-Roman"/>
              </a:rPr>
              <a:t>may be hard to reconcile or satisfy. Role overload occurs when </a:t>
            </a:r>
            <a:r>
              <a:rPr lang="en-GB" sz="2800" dirty="0" smtClean="0">
                <a:latin typeface="NewBaskervilleStd-Roman"/>
              </a:rPr>
              <a:t>the employee </a:t>
            </a:r>
            <a:r>
              <a:rPr lang="en-GB" sz="2800" dirty="0">
                <a:latin typeface="NewBaskervilleStd-Roman"/>
              </a:rPr>
              <a:t>is expected to do more than time permits. Role ambiguity means </a:t>
            </a:r>
            <a:r>
              <a:rPr lang="en-GB" sz="2800" dirty="0" smtClean="0">
                <a:latin typeface="NewBaskervilleStd-Roman"/>
              </a:rPr>
              <a:t>role expectations </a:t>
            </a:r>
            <a:r>
              <a:rPr lang="en-GB" sz="2800" dirty="0">
                <a:latin typeface="NewBaskervilleStd-Roman"/>
              </a:rPr>
              <a:t>are not clearly understood and the employee is not sure what </a:t>
            </a:r>
            <a:r>
              <a:rPr lang="en-GB" sz="2800" dirty="0" smtClean="0">
                <a:latin typeface="NewBaskervilleStd-Roman"/>
              </a:rPr>
              <a:t>to do</a:t>
            </a:r>
            <a:r>
              <a:rPr lang="en-GB" sz="2800" dirty="0">
                <a:latin typeface="NewBaskervilleStd-Roman"/>
              </a:rPr>
              <a:t>. Individuals who face high situational constraints (such as fixed work </a:t>
            </a:r>
            <a:r>
              <a:rPr lang="en-GB" sz="2800" dirty="0" smtClean="0">
                <a:latin typeface="NewBaskervilleStd-Roman"/>
              </a:rPr>
              <a:t>hours or </a:t>
            </a:r>
            <a:r>
              <a:rPr lang="en-GB" sz="2800" dirty="0">
                <a:latin typeface="NewBaskervilleStd-Roman"/>
              </a:rPr>
              <a:t>demanding job responsibilities) are also less able to engage in the </a:t>
            </a:r>
            <a:r>
              <a:rPr lang="en-GB" sz="2800" dirty="0" smtClean="0">
                <a:latin typeface="NewBaskervilleStd-Roman"/>
              </a:rPr>
              <a:t>proactive coping behaviours </a:t>
            </a:r>
            <a:r>
              <a:rPr lang="en-GB" sz="2800" dirty="0">
                <a:latin typeface="NewBaskervilleStd-Roman"/>
              </a:rPr>
              <a:t>that reduce stress </a:t>
            </a:r>
            <a:r>
              <a:rPr lang="en-GB" sz="2800" dirty="0" smtClean="0">
                <a:latin typeface="NewBaskervilleStd-Roman"/>
              </a:rPr>
              <a:t>levels.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91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50" y="230073"/>
            <a:ext cx="7662930" cy="66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8738" y="429785"/>
            <a:ext cx="116339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  <a:latin typeface="NewBaskervilleStd-Italic"/>
              </a:rPr>
              <a:t>Interpersonal demands </a:t>
            </a:r>
            <a:r>
              <a:rPr lang="en-GB" sz="2800" dirty="0">
                <a:latin typeface="NewBaskervilleStd-Roman"/>
              </a:rPr>
              <a:t>are pressures created by other employees. Lack of </a:t>
            </a:r>
            <a:r>
              <a:rPr lang="en-GB" sz="2800" dirty="0" smtClean="0">
                <a:latin typeface="NewBaskervilleStd-Roman"/>
              </a:rPr>
              <a:t>social support </a:t>
            </a:r>
            <a:r>
              <a:rPr lang="en-GB" sz="2800" dirty="0">
                <a:latin typeface="NewBaskervilleStd-Roman"/>
              </a:rPr>
              <a:t>from colleagues and poor interpersonal relationships can cause </a:t>
            </a:r>
            <a:r>
              <a:rPr lang="en-GB" sz="2800" dirty="0" smtClean="0">
                <a:latin typeface="NewBaskervilleStd-Roman"/>
              </a:rPr>
              <a:t>stress, especially </a:t>
            </a:r>
            <a:r>
              <a:rPr lang="en-GB" sz="2800" dirty="0">
                <a:latin typeface="NewBaskervilleStd-Roman"/>
              </a:rPr>
              <a:t>among employees with a high social need. A rapidly growing </a:t>
            </a:r>
            <a:r>
              <a:rPr lang="en-GB" sz="2800" dirty="0" smtClean="0">
                <a:latin typeface="NewBaskervilleStd-Roman"/>
              </a:rPr>
              <a:t>body of </a:t>
            </a:r>
            <a:r>
              <a:rPr lang="en-GB" sz="2800" dirty="0">
                <a:latin typeface="NewBaskervilleStd-Roman"/>
              </a:rPr>
              <a:t>research has also shown that negative co-worker and supervisor </a:t>
            </a:r>
            <a:r>
              <a:rPr lang="en-GB" sz="2800" dirty="0" smtClean="0">
                <a:latin typeface="NewBaskervilleStd-Roman"/>
              </a:rPr>
              <a:t>behaviours, including </a:t>
            </a:r>
            <a:r>
              <a:rPr lang="en-GB" sz="2800" dirty="0">
                <a:latin typeface="NewBaskervilleStd-Roman"/>
              </a:rPr>
              <a:t>fights, bullying, incivility, racial harassment, and sexual </a:t>
            </a:r>
            <a:r>
              <a:rPr lang="en-GB" sz="2800" dirty="0" smtClean="0">
                <a:latin typeface="NewBaskervilleStd-Roman"/>
              </a:rPr>
              <a:t>harassment, are </a:t>
            </a:r>
            <a:r>
              <a:rPr lang="en-GB" sz="2800" dirty="0">
                <a:latin typeface="NewBaskervilleStd-Roman"/>
              </a:rPr>
              <a:t>especially strongly related to stress at work</a:t>
            </a:r>
            <a:r>
              <a:rPr lang="en-GB" sz="2800" dirty="0" smtClean="0">
                <a:latin typeface="NewBaskervilleStd-Roma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81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398103"/>
            <a:ext cx="310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Bold"/>
              </a:rPr>
              <a:t>Personal Factors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54131" y="1042427"/>
            <a:ext cx="117300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The typical individual works about 40 to 50 hours a </a:t>
            </a:r>
            <a:r>
              <a:rPr lang="en-GB" sz="2800" dirty="0" smtClean="0">
                <a:latin typeface="NewBaskervilleStd-Roman"/>
              </a:rPr>
              <a:t>week. But </a:t>
            </a:r>
            <a:r>
              <a:rPr lang="en-GB" sz="2800" dirty="0">
                <a:latin typeface="NewBaskervilleStd-Roman"/>
              </a:rPr>
              <a:t>the experiences and problems people encounter in the other 120-plus </a:t>
            </a:r>
            <a:r>
              <a:rPr lang="en-GB" sz="2800" dirty="0" smtClean="0">
                <a:latin typeface="NewBaskervilleStd-Roman"/>
              </a:rPr>
              <a:t>can spill </a:t>
            </a:r>
            <a:r>
              <a:rPr lang="en-GB" sz="2800" dirty="0">
                <a:latin typeface="NewBaskervilleStd-Roman"/>
              </a:rPr>
              <a:t>over to the job. Our final category, then, is factors in the employee’s </a:t>
            </a:r>
            <a:r>
              <a:rPr lang="en-GB" sz="2800" dirty="0" smtClean="0">
                <a:latin typeface="NewBaskervilleStd-Roman"/>
              </a:rPr>
              <a:t>personal life</a:t>
            </a:r>
            <a:r>
              <a:rPr lang="en-GB" sz="2800" dirty="0">
                <a:latin typeface="NewBaskervilleStd-Roman"/>
              </a:rPr>
              <a:t>: family issues, personal economic problems, and inherent </a:t>
            </a:r>
            <a:r>
              <a:rPr lang="en-GB" sz="2800" dirty="0" smtClean="0">
                <a:latin typeface="NewBaskervilleStd-Roman"/>
              </a:rPr>
              <a:t>personality </a:t>
            </a:r>
            <a:r>
              <a:rPr lang="en-IN" sz="2800" dirty="0" smtClean="0">
                <a:latin typeface="NewBaskervilleStd-Roman"/>
              </a:rPr>
              <a:t>characteristics</a:t>
            </a:r>
            <a:r>
              <a:rPr lang="en-IN" sz="2800" dirty="0">
                <a:latin typeface="NewBaskervilleStd-Roman"/>
              </a:rPr>
              <a:t>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4131" y="3758029"/>
            <a:ext cx="117300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National surveys consistently show people hold </a:t>
            </a:r>
            <a:r>
              <a:rPr lang="en-GB" sz="2800" i="1" dirty="0">
                <a:latin typeface="NewBaskervilleStd-Italic"/>
              </a:rPr>
              <a:t>family </a:t>
            </a:r>
            <a:r>
              <a:rPr lang="en-GB" sz="2800" dirty="0">
                <a:latin typeface="NewBaskervilleStd-Roman"/>
              </a:rPr>
              <a:t>and personal </a:t>
            </a:r>
            <a:r>
              <a:rPr lang="en-GB" sz="2800" dirty="0" smtClean="0">
                <a:latin typeface="NewBaskervilleStd-Roman"/>
              </a:rPr>
              <a:t>relationships dear</a:t>
            </a:r>
            <a:r>
              <a:rPr lang="en-GB" sz="2800" dirty="0">
                <a:latin typeface="NewBaskervilleStd-Roman"/>
              </a:rPr>
              <a:t>. Marital difficulties, the breaking of a close relationship, and </a:t>
            </a:r>
            <a:r>
              <a:rPr lang="en-GB" sz="2800" dirty="0" smtClean="0">
                <a:latin typeface="NewBaskervilleStd-Roman"/>
              </a:rPr>
              <a:t>discipline troubles </a:t>
            </a:r>
            <a:r>
              <a:rPr lang="en-GB" sz="2800" dirty="0">
                <a:latin typeface="NewBaskervilleStd-Roman"/>
              </a:rPr>
              <a:t>with children create stresses employees often can’t leave at </a:t>
            </a:r>
            <a:r>
              <a:rPr lang="en-GB" sz="2800" dirty="0" smtClean="0">
                <a:latin typeface="NewBaskervilleStd-Roman"/>
              </a:rPr>
              <a:t>the front </a:t>
            </a:r>
            <a:r>
              <a:rPr lang="en-GB" sz="2800" dirty="0">
                <a:latin typeface="NewBaskervilleStd-Roman"/>
              </a:rPr>
              <a:t>door when they arrive at work.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23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42469" y="423861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CaeciliaLTStd-Heavy"/>
              </a:rPr>
              <a:t>Individual Differences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2468" y="947081"/>
            <a:ext cx="116803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NewBaskervilleStd-Roman"/>
              </a:rPr>
              <a:t>What </a:t>
            </a:r>
            <a:r>
              <a:rPr lang="en-GB" sz="2800" dirty="0" smtClean="0">
                <a:latin typeface="NewBaskervilleStd-Roman"/>
              </a:rPr>
              <a:t>individual </a:t>
            </a:r>
            <a:r>
              <a:rPr lang="en-GB" sz="2800" dirty="0">
                <a:latin typeface="NewBaskervilleStd-Roman"/>
              </a:rPr>
              <a:t>variables moderate the relationship between </a:t>
            </a:r>
            <a:r>
              <a:rPr lang="en-GB" sz="2800" i="1" dirty="0">
                <a:latin typeface="NewBaskervilleStd-Italic"/>
              </a:rPr>
              <a:t>potential </a:t>
            </a:r>
            <a:r>
              <a:rPr lang="en-GB" sz="2800" dirty="0">
                <a:latin typeface="NewBaskervilleStd-Roman"/>
              </a:rPr>
              <a:t>stressors </a:t>
            </a:r>
            <a:r>
              <a:rPr lang="en-GB" sz="2800" dirty="0" smtClean="0">
                <a:latin typeface="NewBaskervilleStd-Roman"/>
              </a:rPr>
              <a:t>and </a:t>
            </a:r>
            <a:r>
              <a:rPr lang="en-GB" sz="2800" i="1" dirty="0" smtClean="0">
                <a:latin typeface="NewBaskervilleStd-Italic"/>
              </a:rPr>
              <a:t>experienced </a:t>
            </a:r>
            <a:r>
              <a:rPr lang="en-GB" sz="2800" dirty="0">
                <a:latin typeface="NewBaskervilleStd-Roman"/>
              </a:rPr>
              <a:t>stress? At least four—perception, job experience, social support, </a:t>
            </a:r>
            <a:r>
              <a:rPr lang="en-GB" sz="2800" dirty="0" smtClean="0">
                <a:latin typeface="NewBaskervilleStd-Roman"/>
              </a:rPr>
              <a:t>and </a:t>
            </a:r>
            <a:r>
              <a:rPr lang="en-IN" sz="2800" dirty="0" smtClean="0">
                <a:latin typeface="NewBaskervilleStd-Roman"/>
              </a:rPr>
              <a:t>personality—are </a:t>
            </a:r>
            <a:r>
              <a:rPr lang="en-IN" sz="2800" dirty="0">
                <a:latin typeface="NewBaskervilleStd-Roman"/>
              </a:rPr>
              <a:t>relevant.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42468" y="2855296"/>
            <a:ext cx="11680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i="1" dirty="0">
                <a:solidFill>
                  <a:srgbClr val="00B050"/>
                </a:solidFill>
                <a:latin typeface="NewBaskervilleStd-Italic"/>
              </a:rPr>
              <a:t>Perception</a:t>
            </a:r>
            <a:r>
              <a:rPr lang="en-IN" sz="2800" i="1" dirty="0">
                <a:latin typeface="NewBaskervilleStd-Italic"/>
              </a:rPr>
              <a:t>, </a:t>
            </a:r>
            <a:r>
              <a:rPr lang="en-IN" sz="2800" dirty="0">
                <a:latin typeface="NewBaskervilleStd-Roman"/>
              </a:rPr>
              <a:t>therefore, will </a:t>
            </a:r>
            <a:r>
              <a:rPr lang="en-IN" sz="2800" dirty="0" smtClean="0">
                <a:latin typeface="NewBaskervilleStd-Roman"/>
              </a:rPr>
              <a:t>moderate </a:t>
            </a:r>
            <a:r>
              <a:rPr lang="en-GB" sz="2800" dirty="0" smtClean="0">
                <a:latin typeface="NewBaskervilleStd-Roman"/>
              </a:rPr>
              <a:t>the </a:t>
            </a:r>
            <a:r>
              <a:rPr lang="en-GB" sz="2800" dirty="0">
                <a:latin typeface="NewBaskervilleStd-Roman"/>
              </a:rPr>
              <a:t>relationship between a potential stress condition and an </a:t>
            </a:r>
            <a:r>
              <a:rPr lang="en-GB" sz="2800" dirty="0" smtClean="0">
                <a:latin typeface="NewBaskervilleStd-Roman"/>
              </a:rPr>
              <a:t>employee’s reaction </a:t>
            </a:r>
            <a:r>
              <a:rPr lang="en-GB" sz="2800" dirty="0">
                <a:latin typeface="NewBaskervilleStd-Roman"/>
              </a:rPr>
              <a:t>to it. Layoffs may cause one person to fear losing his job, while </a:t>
            </a:r>
            <a:r>
              <a:rPr lang="en-GB" sz="2800" dirty="0" smtClean="0">
                <a:latin typeface="NewBaskervilleStd-Roman"/>
              </a:rPr>
              <a:t>another sees </a:t>
            </a:r>
            <a:r>
              <a:rPr lang="en-GB" sz="2800" dirty="0">
                <a:latin typeface="NewBaskervilleStd-Roman"/>
              </a:rPr>
              <a:t>an opportunity to get a large severance allowance and start her own business.</a:t>
            </a:r>
          </a:p>
          <a:p>
            <a:pPr algn="just"/>
            <a:r>
              <a:rPr lang="en-GB" sz="2800" dirty="0">
                <a:latin typeface="NewBaskervilleStd-Roman"/>
              </a:rPr>
              <a:t>So stress potential doesn’t lie in objective conditions; rather, it lies in </a:t>
            </a:r>
            <a:r>
              <a:rPr lang="en-GB" sz="2800" dirty="0" smtClean="0">
                <a:latin typeface="NewBaskervilleStd-Roman"/>
              </a:rPr>
              <a:t>an employee’s </a:t>
            </a:r>
            <a:r>
              <a:rPr lang="en-GB" sz="2800" dirty="0">
                <a:latin typeface="NewBaskervilleStd-Roman"/>
              </a:rPr>
              <a:t>interpretation of those conditions.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78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79043" y="793974"/>
            <a:ext cx="115952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</a:rPr>
              <a:t>Experience</a:t>
            </a:r>
            <a:r>
              <a:rPr lang="en-GB" sz="2800" i="1" dirty="0"/>
              <a:t> </a:t>
            </a:r>
            <a:r>
              <a:rPr lang="en-GB" sz="2800" dirty="0"/>
              <a:t>on the job tends to be negatively related to work stress. Why?</a:t>
            </a:r>
          </a:p>
          <a:p>
            <a:pPr algn="just"/>
            <a:r>
              <a:rPr lang="en-GB" sz="2800" dirty="0"/>
              <a:t>Two explanations have been </a:t>
            </a:r>
            <a:r>
              <a:rPr lang="en-GB" sz="2800" dirty="0" smtClean="0"/>
              <a:t>offered. First </a:t>
            </a:r>
            <a:r>
              <a:rPr lang="en-GB" sz="2800" dirty="0"/>
              <a:t>is selective withdrawal. </a:t>
            </a:r>
            <a:r>
              <a:rPr lang="en-GB" sz="2800" dirty="0" smtClean="0"/>
              <a:t>Voluntary </a:t>
            </a:r>
            <a:r>
              <a:rPr lang="en-GB" sz="2800" dirty="0"/>
              <a:t>turnover is more probable among people who experience more </a:t>
            </a:r>
            <a:r>
              <a:rPr lang="en-GB" sz="2800" dirty="0" smtClean="0"/>
              <a:t>stress. Therefore</a:t>
            </a:r>
            <a:r>
              <a:rPr lang="en-GB" sz="2800" dirty="0"/>
              <a:t>, people who remain with an organization longer are those with </a:t>
            </a:r>
            <a:r>
              <a:rPr lang="en-GB" sz="2800" dirty="0" smtClean="0"/>
              <a:t>more stress-resistant </a:t>
            </a:r>
            <a:r>
              <a:rPr lang="en-GB" sz="2800" dirty="0"/>
              <a:t>traits or those more resistant to the stress characteristics of </a:t>
            </a:r>
            <a:r>
              <a:rPr lang="en-GB" sz="2800" dirty="0" smtClean="0"/>
              <a:t>their organization</a:t>
            </a:r>
            <a:r>
              <a:rPr lang="en-GB" sz="2800" dirty="0"/>
              <a:t>. Second, people eventually develop coping mechanisms to </a:t>
            </a:r>
            <a:r>
              <a:rPr lang="en-GB" sz="2800" dirty="0" smtClean="0"/>
              <a:t>deal with </a:t>
            </a:r>
            <a:r>
              <a:rPr lang="en-GB" sz="2800" dirty="0"/>
              <a:t>stress. Because this takes time, senior members of the organization </a:t>
            </a:r>
            <a:r>
              <a:rPr lang="en-GB" sz="2800" dirty="0" smtClean="0"/>
              <a:t>are more </a:t>
            </a:r>
            <a:r>
              <a:rPr lang="en-GB" sz="2800" dirty="0"/>
              <a:t>likely to be fully adapted and should experience less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9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41667" y="378477"/>
            <a:ext cx="11668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  <a:latin typeface="NewBaskervilleStd-Italic"/>
              </a:rPr>
              <a:t>Social support </a:t>
            </a:r>
            <a:r>
              <a:rPr lang="en-GB" sz="2800" dirty="0">
                <a:latin typeface="NewBaskervilleStd-Roman"/>
              </a:rPr>
              <a:t>—collegial relationships with co-workers or </a:t>
            </a:r>
            <a:r>
              <a:rPr lang="en-GB" sz="2800" dirty="0" smtClean="0">
                <a:latin typeface="NewBaskervilleStd-Roman"/>
              </a:rPr>
              <a:t>supervisors—can buffer </a:t>
            </a:r>
            <a:r>
              <a:rPr lang="en-GB" sz="2800" dirty="0">
                <a:latin typeface="NewBaskervilleStd-Roman"/>
              </a:rPr>
              <a:t>the impact of </a:t>
            </a:r>
            <a:r>
              <a:rPr lang="en-GB" sz="2800" dirty="0" smtClean="0">
                <a:latin typeface="NewBaskervilleStd-Roman"/>
              </a:rPr>
              <a:t>stress. This </a:t>
            </a:r>
            <a:r>
              <a:rPr lang="en-GB" sz="2800" dirty="0">
                <a:latin typeface="NewBaskervilleStd-Roman"/>
              </a:rPr>
              <a:t>is among the best-documented </a:t>
            </a:r>
            <a:r>
              <a:rPr lang="en-GB" sz="2800" dirty="0" smtClean="0">
                <a:latin typeface="NewBaskervilleStd-Roman"/>
              </a:rPr>
              <a:t>relationships in </a:t>
            </a:r>
            <a:r>
              <a:rPr lang="en-GB" sz="2800" dirty="0">
                <a:latin typeface="NewBaskervilleStd-Roman"/>
              </a:rPr>
              <a:t>the stress literature. Social support acts as a palliative, mitigating the </a:t>
            </a:r>
            <a:r>
              <a:rPr lang="en-GB" sz="2800" dirty="0" smtClean="0">
                <a:latin typeface="NewBaskervilleStd-Roman"/>
              </a:rPr>
              <a:t>negative effects </a:t>
            </a:r>
            <a:r>
              <a:rPr lang="en-GB" sz="2800" dirty="0">
                <a:latin typeface="NewBaskervilleStd-Roman"/>
              </a:rPr>
              <a:t>of even high-strain jobs.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1667" y="2461891"/>
            <a:ext cx="115008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Perhaps the most widely studied </a:t>
            </a:r>
            <a:r>
              <a:rPr lang="en-GB" sz="2800" i="1" dirty="0">
                <a:solidFill>
                  <a:srgbClr val="00B050"/>
                </a:solidFill>
              </a:rPr>
              <a:t>personality</a:t>
            </a:r>
            <a:r>
              <a:rPr lang="en-GB" sz="2800" i="1" dirty="0"/>
              <a:t> </a:t>
            </a:r>
            <a:r>
              <a:rPr lang="en-GB" sz="2800" dirty="0"/>
              <a:t>trait in stress is </a:t>
            </a:r>
            <a:r>
              <a:rPr lang="en-GB" sz="2800" dirty="0" smtClean="0">
                <a:solidFill>
                  <a:srgbClr val="00B050"/>
                </a:solidFill>
              </a:rPr>
              <a:t>neuroticism</a:t>
            </a:r>
            <a:r>
              <a:rPr lang="en-GB" sz="2800" dirty="0" smtClean="0"/>
              <a:t>. </a:t>
            </a:r>
            <a:r>
              <a:rPr lang="en-IN" sz="2800" dirty="0"/>
              <a:t>N</a:t>
            </a:r>
            <a:r>
              <a:rPr lang="en-IN" sz="2800" dirty="0" smtClean="0"/>
              <a:t>eurotic </a:t>
            </a:r>
            <a:r>
              <a:rPr lang="en-IN" sz="2800" dirty="0"/>
              <a:t>individuals </a:t>
            </a:r>
            <a:r>
              <a:rPr lang="en-IN" sz="2800" dirty="0" smtClean="0"/>
              <a:t>are </a:t>
            </a:r>
            <a:r>
              <a:rPr lang="en-GB" sz="2800" dirty="0" smtClean="0"/>
              <a:t>more </a:t>
            </a:r>
            <a:r>
              <a:rPr lang="en-GB" sz="2800" dirty="0"/>
              <a:t>prone to experience psychological strain</a:t>
            </a:r>
            <a:r>
              <a:rPr lang="en-GB" sz="2800" dirty="0" smtClean="0"/>
              <a:t>. </a:t>
            </a:r>
            <a:r>
              <a:rPr lang="en-IN" sz="2800" dirty="0" smtClean="0"/>
              <a:t>Neurotic</a:t>
            </a:r>
            <a:r>
              <a:rPr lang="en-IN" sz="2800" dirty="0"/>
              <a:t> </a:t>
            </a:r>
            <a:r>
              <a:rPr lang="en-GB" sz="2800" dirty="0" smtClean="0"/>
              <a:t>individuals </a:t>
            </a:r>
            <a:r>
              <a:rPr lang="en-GB" sz="2800" dirty="0"/>
              <a:t>are more prone to believe there are stressors in their work </a:t>
            </a:r>
            <a:r>
              <a:rPr lang="en-GB" sz="2800" dirty="0" smtClean="0"/>
              <a:t>environments, so </a:t>
            </a:r>
            <a:r>
              <a:rPr lang="en-GB" sz="2800" dirty="0"/>
              <a:t>part of the problem is that they believe their environments </a:t>
            </a:r>
            <a:r>
              <a:rPr lang="en-GB" sz="2800" dirty="0" smtClean="0"/>
              <a:t>are more </a:t>
            </a:r>
            <a:r>
              <a:rPr lang="en-GB" sz="2800" dirty="0"/>
              <a:t>threatening. They also tend to select less adaptive coping </a:t>
            </a:r>
            <a:r>
              <a:rPr lang="en-GB" sz="2800" dirty="0" smtClean="0"/>
              <a:t>mechanisms, relying </a:t>
            </a:r>
            <a:r>
              <a:rPr lang="en-GB" sz="2800" dirty="0"/>
              <a:t>on avoidance as a way of dealing with problems rather than </a:t>
            </a:r>
            <a:r>
              <a:rPr lang="en-GB" sz="2800" dirty="0" smtClean="0"/>
              <a:t>attempting </a:t>
            </a:r>
            <a:r>
              <a:rPr lang="en-IN" sz="2800" dirty="0" smtClean="0"/>
              <a:t>to </a:t>
            </a:r>
            <a:r>
              <a:rPr lang="en-IN" sz="2800" dirty="0"/>
              <a:t>resolve them.</a:t>
            </a:r>
          </a:p>
        </p:txBody>
      </p:sp>
    </p:spTree>
    <p:extLst>
      <p:ext uri="{BB962C8B-B14F-4D97-AF65-F5344CB8AC3E}">
        <p14:creationId xmlns:p14="http://schemas.microsoft.com/office/powerpoint/2010/main" val="25422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50253" y="500722"/>
            <a:ext cx="11749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B050"/>
                </a:solidFill>
              </a:rPr>
              <a:t>Workaholism</a:t>
            </a:r>
            <a:r>
              <a:rPr lang="en-GB" sz="2800" dirty="0"/>
              <a:t> is another personal characteristic related to stress </a:t>
            </a:r>
            <a:r>
              <a:rPr lang="en-GB" sz="2800" dirty="0" smtClean="0"/>
              <a:t>levels. </a:t>
            </a:r>
            <a:r>
              <a:rPr lang="en-GB" sz="2800" dirty="0" smtClean="0">
                <a:solidFill>
                  <a:srgbClr val="00B050"/>
                </a:solidFill>
              </a:rPr>
              <a:t>Workaholics</a:t>
            </a:r>
            <a:r>
              <a:rPr lang="en-GB" sz="2800" dirty="0" smtClean="0"/>
              <a:t> </a:t>
            </a:r>
            <a:r>
              <a:rPr lang="en-GB" sz="2800" dirty="0"/>
              <a:t>are people obsessed with their work; they put in an </a:t>
            </a:r>
            <a:r>
              <a:rPr lang="en-GB" sz="2800" dirty="0" smtClean="0"/>
              <a:t>enormous number </a:t>
            </a:r>
            <a:r>
              <a:rPr lang="en-GB" sz="2800" dirty="0"/>
              <a:t>of hours, think about work even when not working, and create </a:t>
            </a:r>
            <a:r>
              <a:rPr lang="en-GB" sz="2800" dirty="0" smtClean="0"/>
              <a:t>additional work </a:t>
            </a:r>
            <a:r>
              <a:rPr lang="en-GB" sz="2800" dirty="0"/>
              <a:t>responsibilities to satisfy an inner compulsion to work more. </a:t>
            </a:r>
            <a:r>
              <a:rPr lang="en-GB" sz="2800" dirty="0" smtClean="0"/>
              <a:t>In some </a:t>
            </a:r>
            <a:r>
              <a:rPr lang="en-GB" sz="2800" dirty="0"/>
              <a:t>ways, they might seem like ideal employees.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50253" y="3070161"/>
            <a:ext cx="117498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Workaholics are not necessarily more </a:t>
            </a:r>
            <a:r>
              <a:rPr lang="en-GB" sz="2800" dirty="0" smtClean="0"/>
              <a:t>productive than </a:t>
            </a:r>
            <a:r>
              <a:rPr lang="en-GB" sz="2800" dirty="0"/>
              <a:t>other employees, despite their extreme efforts. The strain of </a:t>
            </a:r>
            <a:r>
              <a:rPr lang="en-GB" sz="2800" dirty="0" smtClean="0"/>
              <a:t>putting in </a:t>
            </a:r>
            <a:r>
              <a:rPr lang="en-GB" sz="2800" dirty="0"/>
              <a:t>such a high level of work effort eventually begins to wear on the </a:t>
            </a:r>
            <a:r>
              <a:rPr lang="en-GB" sz="2800" dirty="0" smtClean="0"/>
              <a:t>workaholic, leading </a:t>
            </a:r>
            <a:r>
              <a:rPr lang="en-GB" sz="2800" dirty="0"/>
              <a:t>to higher levels of work–life conflict and psychological burnout.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69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3671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</a:rPr>
              <a:t>Consequences of Stress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-1" y="919389"/>
            <a:ext cx="119000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Stress shows itself in a number of ways, such as high blood pressure, ulcers, </a:t>
            </a:r>
            <a:r>
              <a:rPr lang="en-GB" sz="2800" dirty="0" smtClean="0"/>
              <a:t>irritability, difficulty </a:t>
            </a:r>
            <a:r>
              <a:rPr lang="en-GB" sz="2800" dirty="0"/>
              <a:t>making routine decisions, loss of appetite, accident </a:t>
            </a:r>
            <a:r>
              <a:rPr lang="en-GB" sz="2800" dirty="0" smtClean="0"/>
              <a:t>proneness, and </a:t>
            </a:r>
            <a:r>
              <a:rPr lang="en-GB" sz="2800" dirty="0"/>
              <a:t>the like. These symptoms fit under three general categories: </a:t>
            </a:r>
            <a:r>
              <a:rPr lang="en-GB" sz="2800" dirty="0" smtClean="0">
                <a:solidFill>
                  <a:srgbClr val="00B050"/>
                </a:solidFill>
              </a:rPr>
              <a:t>physiological</a:t>
            </a:r>
            <a:r>
              <a:rPr lang="en-GB" sz="2800" dirty="0" smtClean="0"/>
              <a:t>, </a:t>
            </a:r>
            <a:r>
              <a:rPr lang="en-IN" sz="2800" dirty="0" smtClean="0">
                <a:solidFill>
                  <a:srgbClr val="00B0F0"/>
                </a:solidFill>
              </a:rPr>
              <a:t>psychological</a:t>
            </a:r>
            <a:r>
              <a:rPr lang="en-IN" sz="2800" dirty="0"/>
              <a:t>, and </a:t>
            </a:r>
            <a:r>
              <a:rPr lang="en-IN" sz="2800" dirty="0" smtClean="0">
                <a:solidFill>
                  <a:srgbClr val="FF0000"/>
                </a:solidFill>
              </a:rPr>
              <a:t>behavioural</a:t>
            </a:r>
            <a:r>
              <a:rPr lang="en-IN" sz="2800" dirty="0" smtClean="0"/>
              <a:t> </a:t>
            </a:r>
            <a:r>
              <a:rPr lang="en-IN" sz="2800" dirty="0"/>
              <a:t>symptoms.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77661"/>
            <a:ext cx="119000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/>
              <a:t>Physiological Symptoms </a:t>
            </a:r>
            <a:r>
              <a:rPr lang="en-GB" sz="2800" dirty="0"/>
              <a:t>Most early concern with stress was directed at </a:t>
            </a:r>
            <a:r>
              <a:rPr lang="en-GB" sz="2800" dirty="0" smtClean="0"/>
              <a:t>physiological symptoms </a:t>
            </a:r>
            <a:r>
              <a:rPr lang="en-GB" sz="2800" dirty="0"/>
              <a:t>because most researchers were specialists in the health </a:t>
            </a:r>
            <a:r>
              <a:rPr lang="en-GB" sz="2800" dirty="0" smtClean="0"/>
              <a:t>and medical </a:t>
            </a:r>
            <a:r>
              <a:rPr lang="en-GB" sz="2800" dirty="0"/>
              <a:t>sciences. Their work led to the conclusion that stress could </a:t>
            </a:r>
            <a:r>
              <a:rPr lang="en-GB" sz="2800" dirty="0" smtClean="0"/>
              <a:t>create changes </a:t>
            </a:r>
            <a:r>
              <a:rPr lang="en-GB" sz="2800" dirty="0"/>
              <a:t>in metabolism, increase heart and breathing rates and blood </a:t>
            </a:r>
            <a:r>
              <a:rPr lang="en-GB" sz="2800" dirty="0" smtClean="0"/>
              <a:t>pressure, bring </a:t>
            </a:r>
            <a:r>
              <a:rPr lang="en-GB" sz="2800" dirty="0"/>
              <a:t>on headaches, and induce heart attacks.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54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10355" y="571453"/>
            <a:ext cx="11771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/>
              <a:t>Psychological Symptoms </a:t>
            </a:r>
            <a:r>
              <a:rPr lang="en-GB" sz="2800" dirty="0"/>
              <a:t>Job dissatisfaction is “the simplest and most </a:t>
            </a:r>
            <a:r>
              <a:rPr lang="en-GB" sz="2800" dirty="0" smtClean="0"/>
              <a:t>obvious psychological </a:t>
            </a:r>
            <a:r>
              <a:rPr lang="en-GB" sz="2800" dirty="0"/>
              <a:t>effect” of stress</a:t>
            </a:r>
            <a:r>
              <a:rPr lang="en-GB" sz="2800" dirty="0" smtClean="0"/>
              <a:t>.  </a:t>
            </a:r>
            <a:r>
              <a:rPr lang="en-GB" sz="2800" dirty="0"/>
              <a:t>But stress shows itself in other </a:t>
            </a:r>
            <a:r>
              <a:rPr lang="en-GB" sz="2800" dirty="0" smtClean="0"/>
              <a:t>psychological states—for </a:t>
            </a:r>
            <a:r>
              <a:rPr lang="en-GB" sz="2800" dirty="0"/>
              <a:t>instance, tension, anxiety, irritability, boredom, and </a:t>
            </a:r>
            <a:r>
              <a:rPr lang="en-GB" sz="2800" dirty="0" smtClean="0"/>
              <a:t>procrastination. For </a:t>
            </a:r>
            <a:r>
              <a:rPr lang="en-GB" sz="2800" dirty="0"/>
              <a:t>example, a study that tracked physiological responses of employees </a:t>
            </a:r>
            <a:r>
              <a:rPr lang="en-GB" sz="2800" dirty="0" smtClean="0"/>
              <a:t>over time </a:t>
            </a:r>
            <a:r>
              <a:rPr lang="en-GB" sz="2800" dirty="0"/>
              <a:t>found that stress due to high workloads was related to higher blood </a:t>
            </a:r>
            <a:r>
              <a:rPr lang="en-GB" sz="2800" dirty="0" smtClean="0"/>
              <a:t>pressure and </a:t>
            </a:r>
            <a:r>
              <a:rPr lang="en-GB" sz="2800" dirty="0"/>
              <a:t>lower emotional well-being</a:t>
            </a:r>
            <a:r>
              <a:rPr lang="en-GB" sz="2800" dirty="0" smtClean="0"/>
              <a:t>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10355" y="3249109"/>
            <a:ext cx="117712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Jobs that make multiple and conflicting demands or that lack clarity about </a:t>
            </a:r>
            <a:r>
              <a:rPr lang="en-GB" sz="2800" dirty="0" smtClean="0"/>
              <a:t>the incumbent’s </a:t>
            </a:r>
            <a:r>
              <a:rPr lang="en-GB" sz="2800" dirty="0"/>
              <a:t>duties, authority, and responsibilities increase both stress and dissatisfaction.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210355" y="4634104"/>
            <a:ext cx="11771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Similarly, the less control people have over the pace of their </a:t>
            </a:r>
            <a:r>
              <a:rPr lang="en-GB" sz="2800" dirty="0" smtClean="0"/>
              <a:t>work, the </a:t>
            </a:r>
            <a:r>
              <a:rPr lang="en-GB" sz="2800" dirty="0"/>
              <a:t>greater their stress and dissatisfaction. Jobs that provide a low level of </a:t>
            </a:r>
            <a:r>
              <a:rPr lang="en-GB" sz="2800" dirty="0" smtClean="0"/>
              <a:t>variety, significance</a:t>
            </a:r>
            <a:r>
              <a:rPr lang="en-GB" sz="2800" dirty="0"/>
              <a:t>, autonomy, feedback, and identity appear to create stress and </a:t>
            </a:r>
            <a:r>
              <a:rPr lang="en-GB" sz="2800" dirty="0" smtClean="0"/>
              <a:t>reduce satisfaction </a:t>
            </a:r>
            <a:r>
              <a:rPr lang="en-GB" sz="2800" dirty="0"/>
              <a:t>and involvement in the job.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020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03915" y="503889"/>
            <a:ext cx="117841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Behavioural </a:t>
            </a:r>
            <a:r>
              <a:rPr lang="en-GB" sz="2800" b="1" dirty="0"/>
              <a:t>Symptoms </a:t>
            </a:r>
            <a:r>
              <a:rPr lang="en-GB" sz="2800" dirty="0"/>
              <a:t>Research on </a:t>
            </a:r>
            <a:r>
              <a:rPr lang="en-GB" sz="2800" dirty="0" smtClean="0"/>
              <a:t>behaviour </a:t>
            </a:r>
            <a:r>
              <a:rPr lang="en-GB" sz="2800" dirty="0"/>
              <a:t>and stress has been </a:t>
            </a:r>
            <a:r>
              <a:rPr lang="en-GB" sz="2800" dirty="0" smtClean="0"/>
              <a:t>conducted across </a:t>
            </a:r>
            <a:r>
              <a:rPr lang="en-GB" sz="2800" dirty="0"/>
              <a:t>several countries and over time, and the relationships appear </a:t>
            </a:r>
            <a:r>
              <a:rPr lang="en-GB" sz="2800" dirty="0" smtClean="0"/>
              <a:t>relatively consistent</a:t>
            </a:r>
            <a:r>
              <a:rPr lang="en-GB" sz="2800" dirty="0"/>
              <a:t>. </a:t>
            </a:r>
            <a:r>
              <a:rPr lang="en-GB" sz="2800" dirty="0" smtClean="0"/>
              <a:t>Behaviour-related </a:t>
            </a:r>
            <a:r>
              <a:rPr lang="en-GB" sz="2800" dirty="0"/>
              <a:t>stress symptoms include reductions in </a:t>
            </a:r>
            <a:r>
              <a:rPr lang="en-GB" sz="2800" dirty="0" smtClean="0"/>
              <a:t>productivity, absence</a:t>
            </a:r>
            <a:r>
              <a:rPr lang="en-GB" sz="2800" dirty="0"/>
              <a:t>, and turnover, as well as changes in eating habits, increased smoking </a:t>
            </a:r>
            <a:r>
              <a:rPr lang="en-GB" sz="2800" dirty="0" smtClean="0"/>
              <a:t>or consumption </a:t>
            </a:r>
            <a:r>
              <a:rPr lang="en-GB" sz="2800" dirty="0"/>
              <a:t>of alcohol, rapid speech, fidgeting, and sleep disorders.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24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36740"/>
            <a:ext cx="3062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Managing Stress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61870" y="1119701"/>
            <a:ext cx="116682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Because low to moderate levels of stress can be functional and lead to </a:t>
            </a:r>
            <a:r>
              <a:rPr lang="en-GB" sz="2800" dirty="0" smtClean="0"/>
              <a:t>higher performance</a:t>
            </a:r>
            <a:r>
              <a:rPr lang="en-GB" sz="2800" dirty="0"/>
              <a:t>, management may not be concerned when employees </a:t>
            </a:r>
            <a:r>
              <a:rPr lang="en-GB" sz="2800" dirty="0" smtClean="0"/>
              <a:t>experience </a:t>
            </a:r>
            <a:r>
              <a:rPr lang="en-GB" sz="2800" dirty="0"/>
              <a:t>them. Employees, however, are likely to perceive even low levels of stress </a:t>
            </a:r>
            <a:r>
              <a:rPr lang="en-GB" sz="2800" dirty="0" smtClean="0"/>
              <a:t>as undesirable</a:t>
            </a:r>
            <a:r>
              <a:rPr lang="en-GB" sz="2800" dirty="0"/>
              <a:t>. It’s not unlikely, therefore, for employees and management </a:t>
            </a:r>
            <a:r>
              <a:rPr lang="en-GB" sz="2800" dirty="0" smtClean="0"/>
              <a:t>to have </a:t>
            </a:r>
            <a:r>
              <a:rPr lang="en-GB" sz="2800" dirty="0"/>
              <a:t>different notions of what constitutes an acceptable level of stress on </a:t>
            </a:r>
            <a:r>
              <a:rPr lang="en-GB" sz="2800" dirty="0" smtClean="0"/>
              <a:t>the job</a:t>
            </a:r>
            <a:r>
              <a:rPr lang="en-GB" sz="2800" dirty="0"/>
              <a:t>. What management may consider to be “a positive stimulus that </a:t>
            </a:r>
            <a:r>
              <a:rPr lang="en-GB" sz="2800" dirty="0" smtClean="0"/>
              <a:t>keeps the </a:t>
            </a:r>
            <a:r>
              <a:rPr lang="en-GB" sz="2800" dirty="0"/>
              <a:t>adrenaline running” is very likely to be seen as “excessive pressure” </a:t>
            </a:r>
            <a:r>
              <a:rPr lang="en-GB" sz="2800" dirty="0" smtClean="0"/>
              <a:t>by </a:t>
            </a:r>
            <a:r>
              <a:rPr lang="en-IN" sz="2800" dirty="0" smtClean="0"/>
              <a:t>the </a:t>
            </a:r>
            <a:r>
              <a:rPr lang="en-IN" sz="2800" dirty="0"/>
              <a:t>employee.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25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437881" y="1107583"/>
            <a:ext cx="111659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A group of housekeeping employees who work for a small hotel confronted </a:t>
            </a:r>
            <a:r>
              <a:rPr lang="en-GB" sz="2800" dirty="0" smtClean="0">
                <a:latin typeface="NewBaskervilleStd-Roman"/>
              </a:rPr>
              <a:t>the owner</a:t>
            </a:r>
            <a:r>
              <a:rPr lang="en-GB" sz="2800" dirty="0">
                <a:latin typeface="NewBaskervilleStd-Roman"/>
              </a:rPr>
              <a:t>: “It’s very hard for most of us to maintain rigid 7-to-4 work hours,” </a:t>
            </a:r>
            <a:r>
              <a:rPr lang="en-GB" sz="2800" dirty="0" smtClean="0">
                <a:latin typeface="NewBaskervilleStd-Roman"/>
              </a:rPr>
              <a:t>said their </a:t>
            </a:r>
            <a:r>
              <a:rPr lang="en-GB" sz="2800" dirty="0">
                <a:latin typeface="NewBaskervilleStd-Roman"/>
              </a:rPr>
              <a:t>spokeswoman. “Each of us has significant family and personal </a:t>
            </a:r>
            <a:r>
              <a:rPr lang="en-GB" sz="2800" dirty="0" smtClean="0">
                <a:latin typeface="NewBaskervilleStd-Roman"/>
              </a:rPr>
              <a:t>responsibilities. And </a:t>
            </a:r>
            <a:r>
              <a:rPr lang="en-GB" sz="2800" dirty="0">
                <a:latin typeface="NewBaskervilleStd-Roman"/>
              </a:rPr>
              <a:t>rigid hours don’t work for us. We’re going to begin looking for </a:t>
            </a:r>
            <a:r>
              <a:rPr lang="en-GB" sz="2800" dirty="0" smtClean="0">
                <a:latin typeface="NewBaskervilleStd-Roman"/>
              </a:rPr>
              <a:t>someplace else </a:t>
            </a:r>
            <a:r>
              <a:rPr lang="en-GB" sz="2800" dirty="0">
                <a:latin typeface="NewBaskervilleStd-Roman"/>
              </a:rPr>
              <a:t>to work if you don’t set up flexible work hours.” </a:t>
            </a:r>
            <a:endParaRPr lang="en-GB" sz="2800" dirty="0" smtClean="0">
              <a:latin typeface="NewBaskervilleStd-Roman"/>
            </a:endParaRPr>
          </a:p>
          <a:p>
            <a:pPr algn="just"/>
            <a:r>
              <a:rPr lang="en-GB" sz="2800" dirty="0" smtClean="0">
                <a:latin typeface="NewBaskervilleStd-Roman"/>
              </a:rPr>
              <a:t>The </a:t>
            </a:r>
            <a:r>
              <a:rPr lang="en-GB" sz="2800" dirty="0">
                <a:latin typeface="NewBaskervilleStd-Roman"/>
              </a:rPr>
              <a:t>owner </a:t>
            </a:r>
            <a:r>
              <a:rPr lang="en-GB" sz="2800" dirty="0" smtClean="0">
                <a:latin typeface="NewBaskervilleStd-Roman"/>
              </a:rPr>
              <a:t>listened thoughtfully </a:t>
            </a:r>
            <a:r>
              <a:rPr lang="en-GB" sz="2800" dirty="0">
                <a:latin typeface="NewBaskervilleStd-Roman"/>
              </a:rPr>
              <a:t>to the group’s ultimatum and agreed to its request. The next </a:t>
            </a:r>
            <a:r>
              <a:rPr lang="en-GB" sz="2800" dirty="0" smtClean="0">
                <a:latin typeface="NewBaskervilleStd-Roman"/>
              </a:rPr>
              <a:t>day, a flexitime </a:t>
            </a:r>
            <a:r>
              <a:rPr lang="en-GB" sz="2800" dirty="0">
                <a:latin typeface="NewBaskervilleStd-Roman"/>
              </a:rPr>
              <a:t>plan for these employees was introduced.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54548" y="460461"/>
            <a:ext cx="4778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68332"/>
                </a:solidFill>
                <a:latin typeface="VAGRoundedStd-Bold"/>
              </a:rPr>
              <a:t>Managing Planned </a:t>
            </a:r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Change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01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8" y="377657"/>
            <a:ext cx="10921283" cy="64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4026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yriadPro-Bold"/>
              </a:rPr>
              <a:t>Individual Approaches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00219"/>
            <a:ext cx="11822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An employee can take personal responsibility for </a:t>
            </a:r>
            <a:r>
              <a:rPr lang="en-GB" sz="2800" dirty="0" smtClean="0"/>
              <a:t>reducing stress </a:t>
            </a:r>
            <a:r>
              <a:rPr lang="en-GB" sz="2800" dirty="0"/>
              <a:t>levels. Individual strategies that have proven effective </a:t>
            </a:r>
            <a:r>
              <a:rPr lang="en-GB" sz="2800" dirty="0" smtClean="0"/>
              <a:t>include </a:t>
            </a:r>
            <a:r>
              <a:rPr lang="en-IN" sz="2800" dirty="0" smtClean="0"/>
              <a:t>time-management </a:t>
            </a:r>
            <a:r>
              <a:rPr lang="en-IN" sz="2800" dirty="0"/>
              <a:t>techniques, increased physical exercise, relaxation </a:t>
            </a:r>
            <a:r>
              <a:rPr lang="en-IN" sz="2800" dirty="0" smtClean="0"/>
              <a:t>training, </a:t>
            </a:r>
            <a:r>
              <a:rPr lang="en-GB" sz="2800" dirty="0" smtClean="0"/>
              <a:t>and </a:t>
            </a:r>
            <a:r>
              <a:rPr lang="en-GB" sz="2800" dirty="0"/>
              <a:t>expanded social support networks.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38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36113" y="741427"/>
            <a:ext cx="11719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Many people manage their time poorly. The well-organized employee, like </a:t>
            </a:r>
            <a:r>
              <a:rPr lang="en-GB" sz="2400" dirty="0" smtClean="0"/>
              <a:t>the well-organized </a:t>
            </a:r>
            <a:r>
              <a:rPr lang="en-GB" sz="2400" dirty="0"/>
              <a:t>student, can often accomplish twice as much as the person who </a:t>
            </a:r>
            <a:r>
              <a:rPr lang="en-GB" sz="2400" dirty="0" smtClean="0"/>
              <a:t>is poorly </a:t>
            </a:r>
            <a:r>
              <a:rPr lang="en-GB" sz="2400" dirty="0"/>
              <a:t>organized. So an understanding and utilization of basic </a:t>
            </a:r>
            <a:r>
              <a:rPr lang="en-GB" sz="2400" dirty="0" smtClean="0"/>
              <a:t>time-management principles </a:t>
            </a:r>
            <a:r>
              <a:rPr lang="en-GB" sz="2400" dirty="0"/>
              <a:t>can help individuals better cope with tensions created by job demands. </a:t>
            </a:r>
          </a:p>
          <a:p>
            <a:pPr algn="just"/>
            <a:r>
              <a:rPr lang="en-GB" sz="2400" dirty="0"/>
              <a:t>A few of the best-known </a:t>
            </a:r>
            <a:r>
              <a:rPr lang="en-GB" sz="2400" dirty="0">
                <a:solidFill>
                  <a:srgbClr val="00B050"/>
                </a:solidFill>
              </a:rPr>
              <a:t>time-management</a:t>
            </a:r>
            <a:r>
              <a:rPr lang="en-GB" sz="2400" dirty="0"/>
              <a:t> principles are </a:t>
            </a:r>
            <a:endParaRPr lang="en-GB" sz="2400" dirty="0" smtClean="0"/>
          </a:p>
          <a:p>
            <a:pPr marL="514350" indent="-514350" algn="just">
              <a:buAutoNum type="arabicParenBoth"/>
            </a:pPr>
            <a:r>
              <a:rPr lang="en-GB" sz="2400" dirty="0" smtClean="0"/>
              <a:t>making </a:t>
            </a:r>
            <a:r>
              <a:rPr lang="en-GB" sz="2400" dirty="0"/>
              <a:t>daily lists </a:t>
            </a:r>
            <a:r>
              <a:rPr lang="en-GB" sz="2400" dirty="0" smtClean="0"/>
              <a:t>of activities </a:t>
            </a:r>
            <a:r>
              <a:rPr lang="en-GB" sz="2400" dirty="0"/>
              <a:t>to be </a:t>
            </a:r>
            <a:r>
              <a:rPr lang="en-GB" sz="2400" dirty="0" smtClean="0"/>
              <a:t>accomplished. </a:t>
            </a:r>
          </a:p>
          <a:p>
            <a:pPr algn="just"/>
            <a:r>
              <a:rPr lang="en-GB" sz="2400" dirty="0" smtClean="0"/>
              <a:t>(</a:t>
            </a:r>
            <a:r>
              <a:rPr lang="en-GB" sz="2400" dirty="0"/>
              <a:t>2) prioritizing activities by importance and </a:t>
            </a:r>
            <a:r>
              <a:rPr lang="en-GB" sz="2400" dirty="0" smtClean="0"/>
              <a:t>urgency.</a:t>
            </a:r>
            <a:endParaRPr lang="en-GB" sz="2400" dirty="0"/>
          </a:p>
          <a:p>
            <a:pPr algn="just"/>
            <a:r>
              <a:rPr lang="en-GB" sz="2400" dirty="0"/>
              <a:t>(3) scheduling activities according to the priorities </a:t>
            </a:r>
            <a:r>
              <a:rPr lang="en-GB" sz="2400" dirty="0" smtClean="0"/>
              <a:t>set.</a:t>
            </a:r>
          </a:p>
          <a:p>
            <a:pPr algn="just"/>
            <a:r>
              <a:rPr lang="en-GB" sz="2400" dirty="0" smtClean="0"/>
              <a:t>(</a:t>
            </a:r>
            <a:r>
              <a:rPr lang="en-GB" sz="2400" dirty="0"/>
              <a:t>4) knowing your </a:t>
            </a:r>
            <a:r>
              <a:rPr lang="en-GB" sz="2400" dirty="0" smtClean="0"/>
              <a:t>daily cycle </a:t>
            </a:r>
            <a:r>
              <a:rPr lang="en-GB" sz="2400" dirty="0"/>
              <a:t>and handling the most demanding parts of your </a:t>
            </a:r>
            <a:r>
              <a:rPr lang="en-GB" sz="2400" dirty="0" smtClean="0"/>
              <a:t>job</a:t>
            </a:r>
          </a:p>
          <a:p>
            <a:pPr algn="just"/>
            <a:r>
              <a:rPr lang="en-GB" sz="2400" dirty="0"/>
              <a:t> </a:t>
            </a:r>
            <a:r>
              <a:rPr lang="en-GB" sz="2400" dirty="0" smtClean="0"/>
              <a:t>     when </a:t>
            </a:r>
            <a:r>
              <a:rPr lang="en-GB" sz="2400" dirty="0"/>
              <a:t>you are most </a:t>
            </a:r>
            <a:r>
              <a:rPr lang="en-GB" sz="2400" dirty="0" smtClean="0"/>
              <a:t>alert and productive. </a:t>
            </a:r>
          </a:p>
          <a:p>
            <a:pPr algn="just"/>
            <a:r>
              <a:rPr lang="en-GB" sz="2400" dirty="0" smtClean="0"/>
              <a:t>(</a:t>
            </a:r>
            <a:r>
              <a:rPr lang="en-GB" sz="2400" dirty="0"/>
              <a:t>5) avoiding electronic distractions like frequently </a:t>
            </a:r>
            <a:r>
              <a:rPr lang="en-GB" sz="2400" dirty="0" smtClean="0"/>
              <a:t>checking e-mail</a:t>
            </a:r>
            <a:r>
              <a:rPr lang="en-GB" sz="2400" dirty="0"/>
              <a:t>, which can limit attention and reduce efficiency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smtClean="0"/>
              <a:t> </a:t>
            </a:r>
            <a:r>
              <a:rPr lang="en-GB" sz="2400" dirty="0"/>
              <a:t>These </a:t>
            </a:r>
            <a:r>
              <a:rPr lang="en-GB" sz="2400" dirty="0" smtClean="0"/>
              <a:t>time-management skills </a:t>
            </a:r>
            <a:r>
              <a:rPr lang="en-GB" sz="2400" dirty="0"/>
              <a:t>can help minimize procrastination by focusing efforts </a:t>
            </a:r>
            <a:r>
              <a:rPr lang="en-GB" sz="2400" dirty="0" smtClean="0"/>
              <a:t>on    immediate goals and </a:t>
            </a:r>
            <a:r>
              <a:rPr lang="en-GB" sz="2400" dirty="0"/>
              <a:t>boosting motivation even in the face of tasks that are less desirable.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62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74965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Physicians have recommended </a:t>
            </a:r>
            <a:r>
              <a:rPr lang="en-GB" sz="2800" dirty="0" smtClean="0"/>
              <a:t>non-competitive </a:t>
            </a:r>
            <a:r>
              <a:rPr lang="en-GB" sz="2800" i="1" dirty="0">
                <a:solidFill>
                  <a:srgbClr val="00B050"/>
                </a:solidFill>
              </a:rPr>
              <a:t>physical exercise </a:t>
            </a:r>
            <a:r>
              <a:rPr lang="en-GB" sz="2800" dirty="0"/>
              <a:t>, such as </a:t>
            </a:r>
            <a:r>
              <a:rPr lang="en-GB" sz="2800" dirty="0" smtClean="0"/>
              <a:t>aerobics, walking</a:t>
            </a:r>
            <a:r>
              <a:rPr lang="en-GB" sz="2800" dirty="0"/>
              <a:t>, jogging, swimming, and riding a bicycle, as a way to deal </a:t>
            </a:r>
            <a:r>
              <a:rPr lang="en-GB" sz="2800" dirty="0" smtClean="0"/>
              <a:t>with excessive </a:t>
            </a:r>
            <a:r>
              <a:rPr lang="en-GB" sz="2800" dirty="0"/>
              <a:t>stress levels. These activities increase lung capacity, lower the </a:t>
            </a:r>
            <a:r>
              <a:rPr lang="en-GB" sz="2800" dirty="0" smtClean="0"/>
              <a:t>at-rest heart </a:t>
            </a:r>
            <a:r>
              <a:rPr lang="en-GB" sz="2800" dirty="0"/>
              <a:t>rate, and provide a mental diversion from work pressures, effectively </a:t>
            </a:r>
            <a:r>
              <a:rPr lang="en-GB" sz="2800" dirty="0" smtClean="0"/>
              <a:t>reducing </a:t>
            </a:r>
            <a:r>
              <a:rPr lang="en-IN" sz="2800" dirty="0" smtClean="0"/>
              <a:t>work-related </a:t>
            </a:r>
            <a:r>
              <a:rPr lang="en-IN" sz="2800" dirty="0"/>
              <a:t>levels of stress.</a:t>
            </a:r>
          </a:p>
        </p:txBody>
      </p:sp>
    </p:spTree>
    <p:extLst>
      <p:ext uri="{BB962C8B-B14F-4D97-AF65-F5344CB8AC3E}">
        <p14:creationId xmlns:p14="http://schemas.microsoft.com/office/powerpoint/2010/main" val="30843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211428" y="532326"/>
            <a:ext cx="117691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Individuals can also teach themselves to reduce tension through </a:t>
            </a:r>
            <a:r>
              <a:rPr lang="en-GB" sz="2800" i="1" dirty="0">
                <a:solidFill>
                  <a:srgbClr val="00B050"/>
                </a:solidFill>
              </a:rPr>
              <a:t>relaxation</a:t>
            </a:r>
            <a:r>
              <a:rPr lang="en-GB" sz="2800" i="1" dirty="0"/>
              <a:t> </a:t>
            </a:r>
            <a:r>
              <a:rPr lang="en-GB" sz="2800" i="1" dirty="0" smtClean="0">
                <a:solidFill>
                  <a:srgbClr val="00B050"/>
                </a:solidFill>
              </a:rPr>
              <a:t>techniques</a:t>
            </a:r>
            <a:r>
              <a:rPr lang="en-GB" sz="2800" i="1" dirty="0" smtClean="0"/>
              <a:t> </a:t>
            </a:r>
            <a:r>
              <a:rPr lang="en-GB" sz="2800" dirty="0" smtClean="0"/>
              <a:t>such </a:t>
            </a:r>
            <a:r>
              <a:rPr lang="en-GB" sz="2800" dirty="0"/>
              <a:t>as meditation, hypnosis, and deep breathing. The objective is to </a:t>
            </a:r>
            <a:r>
              <a:rPr lang="en-GB" sz="2800" dirty="0" smtClean="0"/>
              <a:t>reach </a:t>
            </a:r>
            <a:r>
              <a:rPr lang="en-GB" sz="2800" dirty="0"/>
              <a:t>state of deep physical relaxation, in which you focus all your energy on </a:t>
            </a:r>
            <a:r>
              <a:rPr lang="en-GB" sz="2800" dirty="0" smtClean="0"/>
              <a:t>release </a:t>
            </a:r>
            <a:r>
              <a:rPr lang="en-GB" sz="2800" dirty="0"/>
              <a:t>of muscle tension</a:t>
            </a:r>
            <a:r>
              <a:rPr lang="en-GB" sz="2800" dirty="0" smtClean="0"/>
              <a:t>. </a:t>
            </a:r>
            <a:r>
              <a:rPr lang="en-GB" sz="2800" dirty="0"/>
              <a:t>Deep relaxation for 15 or 20 minutes a day releases </a:t>
            </a:r>
            <a:r>
              <a:rPr lang="en-GB" sz="2800" dirty="0" smtClean="0"/>
              <a:t>strain and </a:t>
            </a:r>
            <a:r>
              <a:rPr lang="en-GB" sz="2800" dirty="0"/>
              <a:t>provides a pronounced sense of peacefulness, as well as significant changes </a:t>
            </a:r>
            <a:r>
              <a:rPr lang="en-GB" sz="2800" dirty="0" smtClean="0"/>
              <a:t>in heart </a:t>
            </a:r>
            <a:r>
              <a:rPr lang="en-GB" sz="2800" dirty="0"/>
              <a:t>rate, blood pressure, and other physiological factors. A growing body of </a:t>
            </a:r>
            <a:r>
              <a:rPr lang="en-GB" sz="2800" dirty="0" smtClean="0"/>
              <a:t>research shows </a:t>
            </a:r>
            <a:r>
              <a:rPr lang="en-GB" sz="2800" dirty="0"/>
              <a:t>that simply taking breaks from work at routine intervals can </a:t>
            </a:r>
            <a:r>
              <a:rPr lang="en-GB" sz="2800" dirty="0" smtClean="0"/>
              <a:t>facilitate psychological </a:t>
            </a:r>
            <a:r>
              <a:rPr lang="en-GB" sz="2800" dirty="0"/>
              <a:t>recovery and reduce stress significantly and may improve job </a:t>
            </a:r>
            <a:r>
              <a:rPr lang="en-GB" sz="2800" dirty="0" smtClean="0"/>
              <a:t>performance, and </a:t>
            </a:r>
            <a:r>
              <a:rPr lang="en-GB" sz="2800" dirty="0"/>
              <a:t>these effects are even greater if relaxation techniques are employed.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77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764843"/>
            <a:ext cx="11977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As we have noted, friends, family, or work colleagues can provide an </a:t>
            </a:r>
            <a:r>
              <a:rPr lang="en-GB" sz="2800" dirty="0" smtClean="0"/>
              <a:t>outlet when </a:t>
            </a:r>
            <a:r>
              <a:rPr lang="en-GB" sz="2800" dirty="0"/>
              <a:t>stress levels become excessive. Expanding your </a:t>
            </a:r>
            <a:r>
              <a:rPr lang="en-GB" sz="2800" i="1" dirty="0">
                <a:solidFill>
                  <a:srgbClr val="00B050"/>
                </a:solidFill>
              </a:rPr>
              <a:t>social support network </a:t>
            </a:r>
            <a:r>
              <a:rPr lang="en-GB" sz="2800" dirty="0" smtClean="0"/>
              <a:t>provides someone </a:t>
            </a:r>
            <a:r>
              <a:rPr lang="en-GB" sz="2800" dirty="0"/>
              <a:t>to hear your problems and offer a more objective perspective </a:t>
            </a:r>
            <a:r>
              <a:rPr lang="en-GB" sz="2800" dirty="0" smtClean="0"/>
              <a:t>on a </a:t>
            </a:r>
            <a:r>
              <a:rPr lang="en-GB" sz="2800" dirty="0"/>
              <a:t>stressful situation than your own.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440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4845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yriadPro-Bold"/>
              </a:rPr>
              <a:t>Organizational Approaches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923330"/>
            <a:ext cx="11938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Several organizational factors that cause </a:t>
            </a:r>
            <a:r>
              <a:rPr lang="en-GB" sz="2800" dirty="0" smtClean="0"/>
              <a:t>stress— particularly </a:t>
            </a:r>
            <a:r>
              <a:rPr lang="en-GB" sz="2800" dirty="0"/>
              <a:t>task and role demands—are controlled by management and </a:t>
            </a:r>
            <a:r>
              <a:rPr lang="en-GB" sz="2800" dirty="0" smtClean="0"/>
              <a:t>thus can </a:t>
            </a:r>
            <a:r>
              <a:rPr lang="en-GB" sz="2800" dirty="0"/>
              <a:t>be modified or changed. Strategies to consider include improved </a:t>
            </a:r>
            <a:r>
              <a:rPr lang="en-GB" sz="2800" dirty="0" smtClean="0"/>
              <a:t>employee selection </a:t>
            </a:r>
            <a:r>
              <a:rPr lang="en-GB" sz="2800" dirty="0"/>
              <a:t>and job placement, training, realistic goal-setting, redesign of </a:t>
            </a:r>
            <a:r>
              <a:rPr lang="en-GB" sz="2800" dirty="0" smtClean="0"/>
              <a:t>jobs, increased </a:t>
            </a:r>
            <a:r>
              <a:rPr lang="en-GB" sz="2800" dirty="0"/>
              <a:t>employee involvement, improved organizational </a:t>
            </a:r>
            <a:r>
              <a:rPr lang="en-GB" sz="2800" dirty="0" smtClean="0"/>
              <a:t>communication, employee </a:t>
            </a:r>
            <a:r>
              <a:rPr lang="en-GB" sz="2800" dirty="0"/>
              <a:t>sabbaticals, and corporate wellness programs.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658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93182" y="568284"/>
            <a:ext cx="1178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Certain jobs are more stressful than others but, as we’ve seen, individuals </a:t>
            </a:r>
            <a:r>
              <a:rPr lang="en-GB" sz="2800" dirty="0" smtClean="0"/>
              <a:t>differ in </a:t>
            </a:r>
            <a:r>
              <a:rPr lang="en-GB" sz="2800" dirty="0"/>
              <a:t>their response to stressful situations. We know individuals with little </a:t>
            </a:r>
            <a:r>
              <a:rPr lang="en-GB" sz="2800" dirty="0" smtClean="0"/>
              <a:t>experience or </a:t>
            </a:r>
            <a:r>
              <a:rPr lang="en-GB" sz="2800" dirty="0"/>
              <a:t>an external locus of control tend to be more prone to stress. </a:t>
            </a:r>
            <a:r>
              <a:rPr lang="en-GB" sz="2800" i="1" dirty="0" smtClean="0">
                <a:solidFill>
                  <a:srgbClr val="00B050"/>
                </a:solidFill>
              </a:rPr>
              <a:t>Selection and </a:t>
            </a:r>
            <a:r>
              <a:rPr lang="en-GB" sz="2800" i="1" dirty="0">
                <a:solidFill>
                  <a:srgbClr val="00B050"/>
                </a:solidFill>
              </a:rPr>
              <a:t>placement </a:t>
            </a:r>
            <a:r>
              <a:rPr lang="en-GB" sz="2800" dirty="0"/>
              <a:t>decisions should take these facts into consideration. </a:t>
            </a:r>
            <a:r>
              <a:rPr lang="en-GB" sz="2800" dirty="0" smtClean="0"/>
              <a:t>Obviously, management </a:t>
            </a:r>
            <a:r>
              <a:rPr lang="en-GB" sz="2800" dirty="0"/>
              <a:t>shouldn’t restrict hiring to only experienced individuals with </a:t>
            </a:r>
            <a:r>
              <a:rPr lang="en-GB" sz="2800" dirty="0" smtClean="0"/>
              <a:t>an </a:t>
            </a:r>
            <a:r>
              <a:rPr lang="en-GB" sz="2800" dirty="0"/>
              <a:t>internal locus, but such individuals may adapt better to high-stress jobs and </a:t>
            </a:r>
            <a:r>
              <a:rPr lang="en-GB" sz="2800" dirty="0" smtClean="0"/>
              <a:t>perform those </a:t>
            </a:r>
            <a:r>
              <a:rPr lang="en-GB" sz="2800" dirty="0"/>
              <a:t>jobs more effectively. Similarly, </a:t>
            </a:r>
            <a:r>
              <a:rPr lang="en-GB" sz="2800" i="1" dirty="0">
                <a:solidFill>
                  <a:srgbClr val="00B050"/>
                </a:solidFill>
              </a:rPr>
              <a:t>training</a:t>
            </a:r>
            <a:r>
              <a:rPr lang="en-GB" sz="2800" i="1" dirty="0"/>
              <a:t> </a:t>
            </a:r>
            <a:r>
              <a:rPr lang="en-GB" sz="2800" dirty="0"/>
              <a:t>can increase an </a:t>
            </a:r>
            <a:r>
              <a:rPr lang="en-GB" sz="2800" dirty="0" smtClean="0"/>
              <a:t>individual’s self-efficacy </a:t>
            </a:r>
            <a:r>
              <a:rPr lang="en-GB" sz="2800" dirty="0"/>
              <a:t>and thus lessen job strain.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10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84590" y="591286"/>
            <a:ext cx="11245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i="1" dirty="0" smtClean="0">
                <a:solidFill>
                  <a:srgbClr val="00B050"/>
                </a:solidFill>
              </a:rPr>
              <a:t>goal-setting:</a:t>
            </a:r>
            <a:r>
              <a:rPr lang="en-IN" sz="2800" i="1" dirty="0" smtClean="0"/>
              <a:t> </a:t>
            </a:r>
            <a:r>
              <a:rPr lang="en-GB" sz="2800" dirty="0"/>
              <a:t>Individuals perform better when </a:t>
            </a:r>
            <a:r>
              <a:rPr lang="en-GB" sz="2800" dirty="0" smtClean="0"/>
              <a:t>they have </a:t>
            </a:r>
            <a:r>
              <a:rPr lang="en-GB" sz="2800" dirty="0"/>
              <a:t>specific and challenging goals and receive feedback on their progress </a:t>
            </a:r>
            <a:r>
              <a:rPr lang="en-GB" sz="2800" dirty="0" smtClean="0"/>
              <a:t>toward these </a:t>
            </a:r>
            <a:r>
              <a:rPr lang="en-GB" sz="2800" dirty="0"/>
              <a:t>goals. Goals can reduce stress as well as provide motivation</a:t>
            </a:r>
            <a:r>
              <a:rPr lang="en-GB" sz="2800" dirty="0" smtClean="0"/>
              <a:t>. Employees who </a:t>
            </a:r>
            <a:r>
              <a:rPr lang="en-GB" sz="2800" dirty="0"/>
              <a:t>are highly committed to their goals and see purpose in their jobs </a:t>
            </a:r>
            <a:r>
              <a:rPr lang="en-GB" sz="2800" dirty="0" smtClean="0"/>
              <a:t>experience less </a:t>
            </a:r>
            <a:r>
              <a:rPr lang="en-GB" sz="2800" dirty="0"/>
              <a:t>stress because they are more likely to perceive stressors as challenges rather</a:t>
            </a:r>
          </a:p>
          <a:p>
            <a:pPr algn="just"/>
            <a:r>
              <a:rPr lang="en-GB" sz="2800" dirty="0"/>
              <a:t>than hindrances. Specific goals perceived as attainable clarify performance </a:t>
            </a:r>
            <a:r>
              <a:rPr lang="en-GB" sz="2800" dirty="0" smtClean="0"/>
              <a:t>expectations. In </a:t>
            </a:r>
            <a:r>
              <a:rPr lang="en-GB" sz="2800" dirty="0"/>
              <a:t>addition, goal feedback reduces uncertainties about actual </a:t>
            </a:r>
            <a:r>
              <a:rPr lang="en-GB" sz="2800" dirty="0" smtClean="0"/>
              <a:t>job performance</a:t>
            </a:r>
            <a:r>
              <a:rPr lang="en-GB" sz="2800" dirty="0"/>
              <a:t>. The result is less employee frustration, role ambiguity, and stress.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8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56314" y="568077"/>
            <a:ext cx="11440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solidFill>
                  <a:srgbClr val="00B050"/>
                </a:solidFill>
              </a:rPr>
              <a:t>Redesigning jobs </a:t>
            </a:r>
            <a:r>
              <a:rPr lang="en-GB" sz="2800" dirty="0"/>
              <a:t>to give employees more responsibility, more meaningful </a:t>
            </a:r>
            <a:r>
              <a:rPr lang="en-GB" sz="2800" dirty="0" smtClean="0"/>
              <a:t>work, more </a:t>
            </a:r>
            <a:r>
              <a:rPr lang="en-GB" sz="2800" dirty="0"/>
              <a:t>autonomy, and increased feedback can reduce stress because these </a:t>
            </a:r>
            <a:r>
              <a:rPr lang="en-GB" sz="2800" dirty="0" smtClean="0"/>
              <a:t>factors give </a:t>
            </a:r>
            <a:r>
              <a:rPr lang="en-GB" sz="2800" dirty="0"/>
              <a:t>employees greater control over work activities and lessen dependence on others.</a:t>
            </a:r>
          </a:p>
          <a:p>
            <a:pPr algn="just"/>
            <a:r>
              <a:rPr lang="en-GB" sz="2800" dirty="0"/>
              <a:t>But as we noted in our discussion of work design, not all employees want </a:t>
            </a:r>
            <a:r>
              <a:rPr lang="en-GB" sz="2800" dirty="0" smtClean="0"/>
              <a:t>enriched jobs</a:t>
            </a:r>
            <a:r>
              <a:rPr lang="en-GB" sz="2800" dirty="0"/>
              <a:t>. The right redesign for employees with a low need for growth might </a:t>
            </a:r>
            <a:r>
              <a:rPr lang="en-GB" sz="2800" dirty="0" smtClean="0"/>
              <a:t>be less </a:t>
            </a:r>
            <a:r>
              <a:rPr lang="en-GB" sz="2800" dirty="0"/>
              <a:t>responsibility and increased specialization. If individuals prefer structure </a:t>
            </a:r>
            <a:r>
              <a:rPr lang="en-GB" sz="2800" dirty="0" smtClean="0"/>
              <a:t>and routine</a:t>
            </a:r>
            <a:r>
              <a:rPr lang="en-GB" sz="2800" dirty="0"/>
              <a:t>, reducing skill variety should also reduce uncertainties and stress levels.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6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30557" y="532610"/>
            <a:ext cx="11131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A major automobile manufacturer spent several billion dollars to </a:t>
            </a:r>
            <a:r>
              <a:rPr lang="en-GB" sz="2800" dirty="0" smtClean="0">
                <a:latin typeface="NewBaskervilleStd-Roman"/>
              </a:rPr>
              <a:t>install state-of-the-art </a:t>
            </a:r>
            <a:r>
              <a:rPr lang="en-GB" sz="2800" dirty="0">
                <a:latin typeface="NewBaskervilleStd-Roman"/>
              </a:rPr>
              <a:t>robotics. One area that would receive the new equipment </a:t>
            </a:r>
            <a:r>
              <a:rPr lang="en-GB" sz="2800" dirty="0" smtClean="0">
                <a:latin typeface="NewBaskervilleStd-Roman"/>
              </a:rPr>
              <a:t>was quality </a:t>
            </a:r>
            <a:r>
              <a:rPr lang="en-GB" sz="2800" dirty="0">
                <a:latin typeface="NewBaskervilleStd-Roman"/>
              </a:rPr>
              <a:t>control, where sophisticated computers would significantly </a:t>
            </a:r>
            <a:r>
              <a:rPr lang="en-GB" sz="2800" dirty="0" smtClean="0">
                <a:latin typeface="NewBaskervilleStd-Roman"/>
              </a:rPr>
              <a:t>improve the </a:t>
            </a:r>
            <a:r>
              <a:rPr lang="en-GB" sz="2800" dirty="0">
                <a:latin typeface="NewBaskervilleStd-Roman"/>
              </a:rPr>
              <a:t>company’s ability to find and correct defects. Because the new </a:t>
            </a:r>
            <a:r>
              <a:rPr lang="en-GB" sz="2800" dirty="0" smtClean="0">
                <a:latin typeface="NewBaskervilleStd-Roman"/>
              </a:rPr>
              <a:t>equipment would </a:t>
            </a:r>
            <a:r>
              <a:rPr lang="en-GB" sz="2800" dirty="0">
                <a:latin typeface="NewBaskervilleStd-Roman"/>
              </a:rPr>
              <a:t>dramatically change the jobs in the quality-control area, and </a:t>
            </a:r>
            <a:r>
              <a:rPr lang="en-GB" sz="2800" dirty="0" smtClean="0">
                <a:latin typeface="NewBaskervilleStd-Roman"/>
              </a:rPr>
              <a:t>because management </a:t>
            </a:r>
            <a:r>
              <a:rPr lang="en-GB" sz="2800" dirty="0">
                <a:latin typeface="NewBaskervilleStd-Roman"/>
              </a:rPr>
              <a:t>anticipated considerable employee resistance to it, </a:t>
            </a:r>
            <a:r>
              <a:rPr lang="en-GB" sz="2800" dirty="0" smtClean="0">
                <a:latin typeface="NewBaskervilleStd-Roman"/>
              </a:rPr>
              <a:t>executives were </a:t>
            </a:r>
            <a:r>
              <a:rPr lang="en-GB" sz="2800" dirty="0">
                <a:latin typeface="NewBaskervilleStd-Roman"/>
              </a:rPr>
              <a:t>developing a program to help people become familiar with it and </a:t>
            </a:r>
            <a:r>
              <a:rPr lang="en-GB" sz="2800" dirty="0" smtClean="0">
                <a:latin typeface="NewBaskervilleStd-Roman"/>
              </a:rPr>
              <a:t>deal with </a:t>
            </a:r>
            <a:r>
              <a:rPr lang="en-GB" sz="2800" dirty="0">
                <a:latin typeface="NewBaskervilleStd-Roman"/>
              </a:rPr>
              <a:t>any anxieties they might be feeling.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09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50254" y="552031"/>
            <a:ext cx="116467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Role stress is detrimental to a large extent because employees feel </a:t>
            </a:r>
            <a:r>
              <a:rPr lang="en-GB" sz="2800" dirty="0" smtClean="0"/>
              <a:t>uncertain about </a:t>
            </a:r>
            <a:r>
              <a:rPr lang="en-GB" sz="2800" dirty="0"/>
              <a:t>goals, expectations, how they’ll be evaluated, and the like. By giving </a:t>
            </a:r>
            <a:r>
              <a:rPr lang="en-GB" sz="2800" dirty="0" smtClean="0"/>
              <a:t>these employees </a:t>
            </a:r>
            <a:r>
              <a:rPr lang="en-GB" sz="2800" dirty="0"/>
              <a:t>a voice in the decisions that directly affect their job </a:t>
            </a:r>
            <a:r>
              <a:rPr lang="en-GB" sz="2800" dirty="0" smtClean="0"/>
              <a:t>performance, management </a:t>
            </a:r>
            <a:r>
              <a:rPr lang="en-GB" sz="2800" dirty="0"/>
              <a:t>can increase employee control and reduce role stress. Thus, </a:t>
            </a:r>
            <a:r>
              <a:rPr lang="en-GB" sz="2800" dirty="0" smtClean="0"/>
              <a:t>managers should </a:t>
            </a:r>
            <a:r>
              <a:rPr lang="en-GB" sz="2800" dirty="0"/>
              <a:t>consider </a:t>
            </a:r>
            <a:r>
              <a:rPr lang="en-GB" sz="2800" i="1" dirty="0">
                <a:solidFill>
                  <a:srgbClr val="00B050"/>
                </a:solidFill>
              </a:rPr>
              <a:t>increasing employee involvement </a:t>
            </a:r>
            <a:r>
              <a:rPr lang="en-GB" sz="2800" dirty="0"/>
              <a:t>in decision making, </a:t>
            </a:r>
            <a:r>
              <a:rPr lang="en-GB" sz="2800" dirty="0" smtClean="0"/>
              <a:t>because evidence </a:t>
            </a:r>
            <a:r>
              <a:rPr lang="en-GB" sz="2800" dirty="0"/>
              <a:t>clearly shows that increases in employee empowerment </a:t>
            </a:r>
            <a:r>
              <a:rPr lang="en-GB" sz="2800" dirty="0" smtClean="0"/>
              <a:t>reduce </a:t>
            </a:r>
            <a:r>
              <a:rPr lang="en-IN" sz="2800" dirty="0" smtClean="0"/>
              <a:t>psychological </a:t>
            </a:r>
            <a:r>
              <a:rPr lang="en-IN" sz="2800" dirty="0"/>
              <a:t>strain.</a:t>
            </a:r>
          </a:p>
        </p:txBody>
      </p:sp>
    </p:spTree>
    <p:extLst>
      <p:ext uri="{BB962C8B-B14F-4D97-AF65-F5344CB8AC3E}">
        <p14:creationId xmlns:p14="http://schemas.microsoft.com/office/powerpoint/2010/main" val="464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8738" y="465046"/>
            <a:ext cx="117627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Increasing formal </a:t>
            </a:r>
            <a:r>
              <a:rPr lang="en-GB" sz="2800" i="1" dirty="0">
                <a:solidFill>
                  <a:srgbClr val="00B050"/>
                </a:solidFill>
              </a:rPr>
              <a:t>organizational communication </a:t>
            </a:r>
            <a:r>
              <a:rPr lang="en-GB" sz="2800" dirty="0"/>
              <a:t>with employees reduces </a:t>
            </a:r>
            <a:r>
              <a:rPr lang="en-GB" sz="2800" dirty="0" smtClean="0"/>
              <a:t>uncertainty by </a:t>
            </a:r>
            <a:r>
              <a:rPr lang="en-GB" sz="2800" dirty="0"/>
              <a:t>lessening role ambiguity and role conflict. Given the </a:t>
            </a:r>
            <a:r>
              <a:rPr lang="en-GB" sz="2800" dirty="0" smtClean="0"/>
              <a:t>importance that </a:t>
            </a:r>
            <a:r>
              <a:rPr lang="en-GB" sz="2800" dirty="0"/>
              <a:t>perceptions play in moderating the stress–response relationship, </a:t>
            </a:r>
            <a:r>
              <a:rPr lang="en-GB" sz="2800" dirty="0" smtClean="0"/>
              <a:t>management can </a:t>
            </a:r>
            <a:r>
              <a:rPr lang="en-GB" sz="2800" dirty="0"/>
              <a:t>also use effective communications as a means to shape employee </a:t>
            </a:r>
            <a:r>
              <a:rPr lang="en-GB" sz="2800" dirty="0" smtClean="0"/>
              <a:t>perceptions. Remember </a:t>
            </a:r>
            <a:r>
              <a:rPr lang="en-GB" sz="2800" dirty="0"/>
              <a:t>that what employees categorize as demands, threats, </a:t>
            </a:r>
            <a:r>
              <a:rPr lang="en-GB" sz="2800" dirty="0" smtClean="0"/>
              <a:t>or opportunities </a:t>
            </a:r>
            <a:r>
              <a:rPr lang="en-GB" sz="2800" dirty="0"/>
              <a:t>at work is an interpretation and that interpretation can be </a:t>
            </a:r>
            <a:r>
              <a:rPr lang="en-GB" sz="2800" dirty="0" smtClean="0"/>
              <a:t>affected by </a:t>
            </a:r>
            <a:r>
              <a:rPr lang="en-GB" sz="2800" dirty="0"/>
              <a:t>the symbols and actions communicated by management.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20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91922" y="503683"/>
            <a:ext cx="11659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Some employees need an occasional escape from the frenetic pace of </a:t>
            </a:r>
            <a:r>
              <a:rPr lang="en-GB" sz="2800" dirty="0" smtClean="0"/>
              <a:t>their work</a:t>
            </a:r>
            <a:r>
              <a:rPr lang="en-GB" sz="2800" dirty="0"/>
              <a:t>. Companies including Genentech, American Express, Intel, General </a:t>
            </a:r>
            <a:r>
              <a:rPr lang="en-GB" sz="2800" dirty="0" smtClean="0"/>
              <a:t>Mills, Microsoft</a:t>
            </a:r>
            <a:r>
              <a:rPr lang="en-GB" sz="2800" dirty="0"/>
              <a:t>, Morningstar, DreamWorks Animation, and Adobe Systems have </a:t>
            </a:r>
            <a:r>
              <a:rPr lang="en-GB" sz="2800" dirty="0" smtClean="0"/>
              <a:t>begun to </a:t>
            </a:r>
            <a:r>
              <a:rPr lang="en-GB" sz="2800" dirty="0"/>
              <a:t>provide extended voluntary leaves</a:t>
            </a:r>
            <a:r>
              <a:rPr lang="en-GB" sz="2800" dirty="0" smtClean="0"/>
              <a:t>. </a:t>
            </a:r>
            <a:r>
              <a:rPr lang="en-GB" sz="2800" dirty="0"/>
              <a:t>These </a:t>
            </a:r>
            <a:r>
              <a:rPr lang="en-GB" sz="2800" i="1" dirty="0">
                <a:solidFill>
                  <a:srgbClr val="00B050"/>
                </a:solidFill>
              </a:rPr>
              <a:t>sabbaticals</a:t>
            </a:r>
            <a:r>
              <a:rPr lang="en-GB" sz="2800" i="1" dirty="0"/>
              <a:t> </a:t>
            </a:r>
            <a:r>
              <a:rPr lang="en-GB" sz="2800" dirty="0"/>
              <a:t>—ranging in length </a:t>
            </a:r>
            <a:r>
              <a:rPr lang="en-GB" sz="2800" dirty="0" smtClean="0"/>
              <a:t>from a </a:t>
            </a:r>
            <a:r>
              <a:rPr lang="en-GB" sz="2800" dirty="0"/>
              <a:t>few weeks to several months—allow employees to travel, relax, or pursue </a:t>
            </a:r>
            <a:r>
              <a:rPr lang="en-GB" sz="2800" dirty="0" smtClean="0"/>
              <a:t>personal projects </a:t>
            </a:r>
            <a:r>
              <a:rPr lang="en-GB" sz="2800" dirty="0"/>
              <a:t>that consume time beyond normal vacations. Proponents say </a:t>
            </a:r>
            <a:r>
              <a:rPr lang="en-GB" sz="2800" dirty="0" smtClean="0"/>
              <a:t>they can </a:t>
            </a:r>
            <a:r>
              <a:rPr lang="en-GB" sz="2800" dirty="0"/>
              <a:t>revive and rejuvenate workers who might otherwise be headed for burnout.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70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30557" y="393246"/>
            <a:ext cx="114922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i="1" dirty="0" smtClean="0">
                <a:solidFill>
                  <a:srgbClr val="00B050"/>
                </a:solidFill>
              </a:rPr>
              <a:t>Wellness </a:t>
            </a:r>
            <a:r>
              <a:rPr lang="en-IN" sz="2800" b="1" i="1" dirty="0">
                <a:solidFill>
                  <a:srgbClr val="00B050"/>
                </a:solidFill>
              </a:rPr>
              <a:t>programs </a:t>
            </a:r>
            <a:r>
              <a:rPr lang="en-IN" sz="2800" dirty="0"/>
              <a:t>. </a:t>
            </a:r>
            <a:r>
              <a:rPr lang="en-IN" sz="2800" dirty="0" smtClean="0"/>
              <a:t>These </a:t>
            </a:r>
            <a:r>
              <a:rPr lang="en-GB" sz="2800" dirty="0" smtClean="0"/>
              <a:t>typically </a:t>
            </a:r>
            <a:r>
              <a:rPr lang="en-GB" sz="2800" dirty="0"/>
              <a:t>provide workshops to help people quit smoking, control alcohol </a:t>
            </a:r>
            <a:r>
              <a:rPr lang="en-GB" sz="2800" dirty="0" smtClean="0"/>
              <a:t>use, lose </a:t>
            </a:r>
            <a:r>
              <a:rPr lang="en-GB" sz="2800" dirty="0"/>
              <a:t>weight, eat better, and develop a regular exercise program; they focus </a:t>
            </a:r>
            <a:r>
              <a:rPr lang="en-GB" sz="2800" dirty="0" smtClean="0"/>
              <a:t>on the </a:t>
            </a:r>
            <a:r>
              <a:rPr lang="en-GB" sz="2800" dirty="0"/>
              <a:t>employee’s total physical and mental condition</a:t>
            </a:r>
            <a:r>
              <a:rPr lang="en-GB" sz="2800" dirty="0" smtClean="0"/>
              <a:t>. </a:t>
            </a:r>
            <a:r>
              <a:rPr lang="en-GB" sz="2800" dirty="0"/>
              <a:t>Some help </a:t>
            </a:r>
            <a:r>
              <a:rPr lang="en-GB" sz="2800" dirty="0" smtClean="0"/>
              <a:t>employees improve </a:t>
            </a:r>
            <a:r>
              <a:rPr lang="en-GB" sz="2800" dirty="0"/>
              <a:t>their psychological health as well. A meta-analysis of 36 programs </a:t>
            </a:r>
            <a:r>
              <a:rPr lang="en-GB" sz="2800" dirty="0" smtClean="0"/>
              <a:t>designed to </a:t>
            </a:r>
            <a:r>
              <a:rPr lang="en-GB" sz="2800" dirty="0"/>
              <a:t>reduce stress (including wellness programs) showed that </a:t>
            </a:r>
            <a:r>
              <a:rPr lang="en-GB" sz="2800" dirty="0" smtClean="0"/>
              <a:t>interventions to </a:t>
            </a:r>
            <a:r>
              <a:rPr lang="en-GB" sz="2800" dirty="0"/>
              <a:t>help employees reframe stressful situations and use active coping </a:t>
            </a:r>
            <a:r>
              <a:rPr lang="en-GB" sz="2800" dirty="0" smtClean="0"/>
              <a:t>strategies appreciably </a:t>
            </a:r>
            <a:r>
              <a:rPr lang="en-GB" sz="2800" dirty="0"/>
              <a:t>reduced stress levels</a:t>
            </a:r>
            <a:r>
              <a:rPr lang="en-GB" sz="2800" dirty="0" smtClean="0"/>
              <a:t>. </a:t>
            </a:r>
            <a:r>
              <a:rPr lang="en-GB" sz="2800" dirty="0"/>
              <a:t>Most wellness programs assume </a:t>
            </a:r>
            <a:r>
              <a:rPr lang="en-GB" sz="2800" dirty="0" smtClean="0"/>
              <a:t>employees need </a:t>
            </a:r>
            <a:r>
              <a:rPr lang="en-GB" sz="2800" dirty="0"/>
              <a:t>to take personal responsibility for their physical and mental health </a:t>
            </a:r>
            <a:r>
              <a:rPr lang="en-GB" sz="2800" dirty="0" smtClean="0"/>
              <a:t>and that </a:t>
            </a:r>
            <a:r>
              <a:rPr lang="en-GB" sz="2800" dirty="0"/>
              <a:t>the organization is merely a means to that end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308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24747" y="1262130"/>
            <a:ext cx="109341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Who in organizations is responsible for managing change activities? The </a:t>
            </a:r>
            <a:r>
              <a:rPr lang="en-GB" sz="2800" dirty="0" smtClean="0">
                <a:latin typeface="NewBaskervilleStd-Roman"/>
              </a:rPr>
              <a:t>answer is </a:t>
            </a:r>
            <a:r>
              <a:rPr lang="en-GB" sz="2800" b="1" dirty="0">
                <a:latin typeface="NewBaskervilleStd-Bold"/>
              </a:rPr>
              <a:t>change </a:t>
            </a:r>
            <a:r>
              <a:rPr lang="en-GB" sz="2800" b="1" dirty="0" smtClean="0">
                <a:latin typeface="NewBaskervilleStd-Bold"/>
              </a:rPr>
              <a:t>agents. They</a:t>
            </a:r>
            <a:r>
              <a:rPr lang="en-GB" sz="2800" dirty="0" smtClean="0">
                <a:latin typeface="NewBaskervilleStd-Roman"/>
              </a:rPr>
              <a:t> </a:t>
            </a:r>
            <a:r>
              <a:rPr lang="en-GB" sz="2800" dirty="0">
                <a:latin typeface="NewBaskervilleStd-Roman"/>
              </a:rPr>
              <a:t>see a future for the organization that others </a:t>
            </a:r>
            <a:r>
              <a:rPr lang="en-GB" sz="2800" dirty="0" smtClean="0">
                <a:latin typeface="NewBaskervilleStd-Roman"/>
              </a:rPr>
              <a:t>have not </a:t>
            </a:r>
            <a:r>
              <a:rPr lang="en-GB" sz="2800" dirty="0">
                <a:latin typeface="NewBaskervilleStd-Roman"/>
              </a:rPr>
              <a:t>identified, and they are able to motivate, invent, and implement this vision.</a:t>
            </a:r>
          </a:p>
          <a:p>
            <a:pPr algn="just"/>
            <a:r>
              <a:rPr lang="en-GB" sz="2800" dirty="0">
                <a:latin typeface="NewBaskervilleStd-Roman"/>
              </a:rPr>
              <a:t>Change agents can be managers or </a:t>
            </a:r>
            <a:r>
              <a:rPr lang="en-GB" sz="2800" dirty="0" smtClean="0">
                <a:latin typeface="NewBaskervilleStd-Roman"/>
              </a:rPr>
              <a:t>nonmanagers</a:t>
            </a:r>
            <a:r>
              <a:rPr lang="en-GB" sz="2800" dirty="0">
                <a:latin typeface="NewBaskervilleStd-Roman"/>
              </a:rPr>
              <a:t>, current or new </a:t>
            </a:r>
            <a:r>
              <a:rPr lang="en-GB" sz="2800" dirty="0" smtClean="0">
                <a:latin typeface="NewBaskervilleStd-Roman"/>
              </a:rPr>
              <a:t>employees, </a:t>
            </a:r>
            <a:r>
              <a:rPr lang="en-IN" sz="2800" dirty="0" smtClean="0">
                <a:latin typeface="NewBaskervilleStd-Roman"/>
              </a:rPr>
              <a:t>or </a:t>
            </a:r>
            <a:r>
              <a:rPr lang="en-IN" sz="2800" dirty="0">
                <a:latin typeface="NewBaskervilleStd-Roman"/>
              </a:rPr>
              <a:t>outside consultants.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24747" y="276999"/>
            <a:ext cx="5761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IDFont+F1"/>
              </a:rPr>
              <a:t>What </a:t>
            </a:r>
            <a:r>
              <a:rPr lang="en-GB" sz="2800" b="1" dirty="0">
                <a:solidFill>
                  <a:srgbClr val="FF0000"/>
                </a:solidFill>
                <a:latin typeface="CIDFont+F1"/>
              </a:rPr>
              <a:t>can change agents change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8" y="1232191"/>
            <a:ext cx="2719766" cy="34920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5173" y="1013255"/>
            <a:ext cx="91268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FrutigerLTStd-Roman"/>
              </a:rPr>
              <a:t>Jeff Bezos is the change </a:t>
            </a:r>
            <a:r>
              <a:rPr lang="en-GB" sz="2800" dirty="0" smtClean="0">
                <a:latin typeface="FrutigerLTStd-Roman"/>
              </a:rPr>
              <a:t>agent at </a:t>
            </a:r>
            <a:r>
              <a:rPr lang="en-GB" sz="2800" dirty="0">
                <a:latin typeface="FrutigerLTStd-Roman"/>
              </a:rPr>
              <a:t>Amazon.com . He founded </a:t>
            </a:r>
            <a:r>
              <a:rPr lang="en-GB" sz="2800" dirty="0" smtClean="0">
                <a:latin typeface="FrutigerLTStd-Roman"/>
              </a:rPr>
              <a:t>the company </a:t>
            </a:r>
            <a:r>
              <a:rPr lang="en-GB" sz="2800" dirty="0">
                <a:latin typeface="FrutigerLTStd-Roman"/>
              </a:rPr>
              <a:t>as an online bookstore </a:t>
            </a:r>
            <a:r>
              <a:rPr lang="en-GB" sz="2800" dirty="0" smtClean="0">
                <a:latin typeface="FrutigerLTStd-Roman"/>
              </a:rPr>
              <a:t>in 1994 </a:t>
            </a:r>
            <a:r>
              <a:rPr lang="en-GB" sz="2800" dirty="0">
                <a:latin typeface="FrutigerLTStd-Roman"/>
              </a:rPr>
              <a:t>and then built it into the </a:t>
            </a:r>
            <a:r>
              <a:rPr lang="en-GB" sz="2800" dirty="0" smtClean="0">
                <a:latin typeface="FrutigerLTStd-Roman"/>
              </a:rPr>
              <a:t>largest retailer </a:t>
            </a:r>
            <a:r>
              <a:rPr lang="en-GB" sz="2800" dirty="0">
                <a:latin typeface="FrutigerLTStd-Roman"/>
              </a:rPr>
              <a:t>on the Web that </a:t>
            </a:r>
            <a:r>
              <a:rPr lang="en-GB" sz="2800" dirty="0" smtClean="0">
                <a:latin typeface="FrutigerLTStd-Roman"/>
              </a:rPr>
              <a:t>sells everything </a:t>
            </a:r>
            <a:r>
              <a:rPr lang="en-GB" sz="2800" dirty="0">
                <a:latin typeface="FrutigerLTStd-Roman"/>
              </a:rPr>
              <a:t>from groceries to electronics.</a:t>
            </a:r>
          </a:p>
          <a:p>
            <a:pPr algn="just"/>
            <a:r>
              <a:rPr lang="en-IN" sz="2800" dirty="0">
                <a:latin typeface="FrutigerLTStd-Roman"/>
              </a:rPr>
              <a:t>Amazon changed from </a:t>
            </a:r>
            <a:r>
              <a:rPr lang="en-IN" sz="2800" dirty="0" smtClean="0">
                <a:latin typeface="FrutigerLTStd-Roman"/>
              </a:rPr>
              <a:t>a </a:t>
            </a:r>
            <a:r>
              <a:rPr lang="en-GB" sz="2800" dirty="0" smtClean="0">
                <a:latin typeface="FrutigerLTStd-Roman"/>
              </a:rPr>
              <a:t>seller </a:t>
            </a:r>
            <a:r>
              <a:rPr lang="en-GB" sz="2800" dirty="0">
                <a:latin typeface="FrutigerLTStd-Roman"/>
              </a:rPr>
              <a:t>of electronics to also </a:t>
            </a:r>
            <a:r>
              <a:rPr lang="en-GB" sz="2800" dirty="0" smtClean="0">
                <a:latin typeface="FrutigerLTStd-Roman"/>
              </a:rPr>
              <a:t>become a </a:t>
            </a:r>
            <a:r>
              <a:rPr lang="en-GB" sz="2800" dirty="0">
                <a:latin typeface="FrutigerLTStd-Roman"/>
              </a:rPr>
              <a:t>product developer when it </a:t>
            </a:r>
            <a:r>
              <a:rPr lang="en-GB" sz="2800" dirty="0" smtClean="0">
                <a:latin typeface="FrutigerLTStd-Roman"/>
              </a:rPr>
              <a:t>created the </a:t>
            </a:r>
            <a:r>
              <a:rPr lang="en-GB" sz="2800" dirty="0">
                <a:latin typeface="FrutigerLTStd-Roman"/>
              </a:rPr>
              <a:t>Kindle reading device </a:t>
            </a:r>
            <a:r>
              <a:rPr lang="en-GB" sz="2800" dirty="0" smtClean="0">
                <a:latin typeface="FrutigerLTStd-Roman"/>
              </a:rPr>
              <a:t>and the </a:t>
            </a:r>
            <a:r>
              <a:rPr lang="en-GB" sz="2800" dirty="0">
                <a:latin typeface="FrutigerLTStd-Roman"/>
              </a:rPr>
              <a:t>Kindle service for downloading</a:t>
            </a:r>
          </a:p>
          <a:p>
            <a:pPr algn="just"/>
            <a:r>
              <a:rPr lang="en-GB" sz="2800" dirty="0">
                <a:latin typeface="FrutigerLTStd-Roman"/>
              </a:rPr>
              <a:t>books in less than 60 seconds. In </a:t>
            </a:r>
            <a:r>
              <a:rPr lang="en-GB" sz="2800" dirty="0" smtClean="0">
                <a:latin typeface="FrutigerLTStd-Roman"/>
              </a:rPr>
              <a:t>his </a:t>
            </a:r>
            <a:r>
              <a:rPr lang="en-IN" sz="2800" dirty="0" smtClean="0">
                <a:latin typeface="FrutigerLTStd-Roman"/>
              </a:rPr>
              <a:t>drive </a:t>
            </a:r>
            <a:r>
              <a:rPr lang="en-IN" sz="2800" dirty="0">
                <a:latin typeface="FrutigerLTStd-Roman"/>
              </a:rPr>
              <a:t>for change at Amazon, </a:t>
            </a:r>
            <a:r>
              <a:rPr lang="en-IN" sz="2800" dirty="0" smtClean="0">
                <a:latin typeface="FrutigerLTStd-Roman"/>
              </a:rPr>
              <a:t>Bezos combines </a:t>
            </a:r>
            <a:r>
              <a:rPr lang="en-IN" sz="2800" dirty="0">
                <a:latin typeface="FrutigerLTStd-Roman"/>
              </a:rPr>
              <a:t>a long-term </a:t>
            </a:r>
            <a:r>
              <a:rPr lang="en-IN" sz="2800" dirty="0" smtClean="0">
                <a:latin typeface="FrutigerLTStd-Roman"/>
              </a:rPr>
              <a:t>orientation </a:t>
            </a:r>
            <a:r>
              <a:rPr lang="en-GB" sz="2800" dirty="0" smtClean="0">
                <a:latin typeface="FrutigerLTStd-Roman"/>
              </a:rPr>
              <a:t>with </a:t>
            </a:r>
            <a:r>
              <a:rPr lang="en-GB" sz="2800" dirty="0">
                <a:latin typeface="FrutigerLTStd-Roman"/>
              </a:rPr>
              <a:t>identifying a customer </a:t>
            </a:r>
            <a:r>
              <a:rPr lang="en-GB" sz="2800" dirty="0" smtClean="0">
                <a:latin typeface="FrutigerLTStd-Roman"/>
              </a:rPr>
              <a:t>need. Bezos </a:t>
            </a:r>
            <a:r>
              <a:rPr lang="en-GB" sz="2800" dirty="0">
                <a:latin typeface="FrutigerLTStd-Roman"/>
              </a:rPr>
              <a:t>is shown here unveiling </a:t>
            </a:r>
            <a:r>
              <a:rPr lang="en-GB" sz="2800" dirty="0" smtClean="0">
                <a:latin typeface="FrutigerLTStd-Roman"/>
              </a:rPr>
              <a:t>the Kindle </a:t>
            </a:r>
            <a:r>
              <a:rPr lang="en-GB" sz="2800" dirty="0">
                <a:latin typeface="FrutigerLTStd-Roman"/>
              </a:rPr>
              <a:t>DX, a large-screen </a:t>
            </a:r>
            <a:r>
              <a:rPr lang="en-GB" sz="2800" dirty="0" smtClean="0">
                <a:latin typeface="FrutigerLTStd-Roman"/>
              </a:rPr>
              <a:t>version of </a:t>
            </a:r>
            <a:r>
              <a:rPr lang="en-GB" sz="2800" dirty="0">
                <a:latin typeface="FrutigerLTStd-Roman"/>
              </a:rPr>
              <a:t>the original Kindle designed </a:t>
            </a:r>
            <a:r>
              <a:rPr lang="en-GB" sz="2800" dirty="0" smtClean="0">
                <a:latin typeface="FrutigerLTStd-Roman"/>
              </a:rPr>
              <a:t>for </a:t>
            </a:r>
            <a:r>
              <a:rPr lang="en-IN" sz="2800" dirty="0" smtClean="0">
                <a:latin typeface="FrutigerLTStd-Roman"/>
              </a:rPr>
              <a:t>reading </a:t>
            </a:r>
            <a:r>
              <a:rPr lang="en-IN" sz="2800" dirty="0">
                <a:latin typeface="FrutigerLTStd-Roman"/>
              </a:rPr>
              <a:t>newspapers, </a:t>
            </a:r>
            <a:r>
              <a:rPr lang="en-IN" sz="2800" dirty="0" smtClean="0">
                <a:latin typeface="FrutigerLTStd-Roman"/>
              </a:rPr>
              <a:t>magazines, and textbooks.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81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253283" y="477053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Resistance to Change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53283" y="959960"/>
            <a:ext cx="10526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Many change agents fail because organizational members resist change.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253283" y="2114121"/>
            <a:ext cx="10616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Our egos are fragile, and we often see change as threatening.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53283" y="2837395"/>
            <a:ext cx="11028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/>
              <a:t>Employees who have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negative feelings </a:t>
            </a:r>
            <a:r>
              <a:rPr lang="en-GB" sz="2800" dirty="0"/>
              <a:t>about </a:t>
            </a:r>
            <a:r>
              <a:rPr lang="en-GB" sz="2800" dirty="0" smtClean="0"/>
              <a:t>a </a:t>
            </a:r>
            <a:r>
              <a:rPr lang="en-GB" sz="2800" dirty="0"/>
              <a:t>change cope by not thinking about it, increasing their use of sick time, </a:t>
            </a:r>
            <a:r>
              <a:rPr lang="en-GB" sz="2800" dirty="0" smtClean="0"/>
              <a:t>and quitting</a:t>
            </a:r>
            <a:r>
              <a:rPr lang="en-GB" sz="2800" dirty="0"/>
              <a:t>. All these reactions can sap the organization of vital energy when it </a:t>
            </a:r>
            <a:r>
              <a:rPr lang="en-GB" sz="2800" dirty="0" smtClean="0"/>
              <a:t>is </a:t>
            </a:r>
            <a:r>
              <a:rPr lang="en-IN" sz="2800" dirty="0" smtClean="0"/>
              <a:t>most </a:t>
            </a:r>
            <a:r>
              <a:rPr lang="en-IN" sz="2800" dirty="0"/>
              <a:t>needed.</a:t>
            </a:r>
          </a:p>
        </p:txBody>
      </p:sp>
    </p:spTree>
    <p:extLst>
      <p:ext uri="{BB962C8B-B14F-4D97-AF65-F5344CB8AC3E}">
        <p14:creationId xmlns:p14="http://schemas.microsoft.com/office/powerpoint/2010/main" val="25300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ORGANIZATIONAL BEHAVIOUR AND PROFESSIONAL COMMUNICATION (18ME661) UNIT5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88890" y="619593"/>
            <a:ext cx="11672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Resistance to change can be </a:t>
            </a:r>
            <a:r>
              <a:rPr lang="en-GB" sz="2800" dirty="0">
                <a:solidFill>
                  <a:srgbClr val="00B050"/>
                </a:solidFill>
                <a:latin typeface="NewBaskervilleStd-Roman"/>
              </a:rPr>
              <a:t>positive</a:t>
            </a:r>
            <a:r>
              <a:rPr lang="en-GB" sz="2800" dirty="0">
                <a:latin typeface="NewBaskervilleStd-Roman"/>
              </a:rPr>
              <a:t> if it leads to open discussion and </a:t>
            </a:r>
            <a:r>
              <a:rPr lang="en-GB" sz="2800" dirty="0" smtClean="0">
                <a:latin typeface="NewBaskervilleStd-Roman"/>
              </a:rPr>
              <a:t>debate. These </a:t>
            </a:r>
            <a:r>
              <a:rPr lang="en-GB" sz="2800" dirty="0">
                <a:latin typeface="NewBaskervilleStd-Roman"/>
              </a:rPr>
              <a:t>responses are usually preferable to apathy or silence and can </a:t>
            </a:r>
            <a:r>
              <a:rPr lang="en-GB" sz="2800" dirty="0" smtClean="0">
                <a:latin typeface="NewBaskervilleStd-Roman"/>
              </a:rPr>
              <a:t>indicate that </a:t>
            </a:r>
            <a:r>
              <a:rPr lang="en-GB" sz="2800" dirty="0">
                <a:latin typeface="NewBaskervilleStd-Roman"/>
              </a:rPr>
              <a:t>members of the organization are engaged in the process, </a:t>
            </a:r>
            <a:r>
              <a:rPr lang="en-GB" sz="2800" dirty="0" smtClean="0">
                <a:latin typeface="NewBaskervilleStd-Roman"/>
              </a:rPr>
              <a:t>providing change </a:t>
            </a:r>
            <a:r>
              <a:rPr lang="en-GB" sz="2800" dirty="0">
                <a:latin typeface="NewBaskervilleStd-Roman"/>
              </a:rPr>
              <a:t>agents an opportunity to explain the change effort. Change agents </a:t>
            </a:r>
            <a:r>
              <a:rPr lang="en-GB" sz="2800" dirty="0" smtClean="0">
                <a:latin typeface="NewBaskervilleStd-Roman"/>
              </a:rPr>
              <a:t>can also </a:t>
            </a:r>
            <a:r>
              <a:rPr lang="en-GB" sz="2800" dirty="0">
                <a:latin typeface="NewBaskervilleStd-Roman"/>
              </a:rPr>
              <a:t>use resistance to modify the change to fit the preferences of other </a:t>
            </a:r>
            <a:r>
              <a:rPr lang="en-GB" sz="2800" dirty="0" smtClean="0">
                <a:latin typeface="NewBaskervilleStd-Roman"/>
              </a:rPr>
              <a:t>members of </a:t>
            </a:r>
            <a:r>
              <a:rPr lang="en-GB" sz="2800" dirty="0">
                <a:latin typeface="NewBaskervilleStd-Roman"/>
              </a:rPr>
              <a:t>the organization. When they treat resistance only as a threat, rather </a:t>
            </a:r>
            <a:r>
              <a:rPr lang="en-GB" sz="2800" dirty="0" smtClean="0">
                <a:latin typeface="NewBaskervilleStd-Roman"/>
              </a:rPr>
              <a:t>than a </a:t>
            </a:r>
            <a:r>
              <a:rPr lang="en-GB" sz="2800" dirty="0">
                <a:latin typeface="NewBaskervilleStd-Roman"/>
              </a:rPr>
              <a:t>point of view to be discussed, they may increase dysfunctional conflict.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36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4807</Words>
  <Application>Microsoft Office PowerPoint</Application>
  <PresentationFormat>Widescreen</PresentationFormat>
  <Paragraphs>182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Arial</vt:lpstr>
      <vt:lpstr>AvenirLTStd-Heavy</vt:lpstr>
      <vt:lpstr>CaeciliaLTStd-Heavy</vt:lpstr>
      <vt:lpstr>Calibri</vt:lpstr>
      <vt:lpstr>Calibri Light</vt:lpstr>
      <vt:lpstr>CIDFont+F1</vt:lpstr>
      <vt:lpstr>CIDFont+F2</vt:lpstr>
      <vt:lpstr>Frutiger-Black</vt:lpstr>
      <vt:lpstr>Frutiger-Italic</vt:lpstr>
      <vt:lpstr>FrutigerLTStd-Roman</vt:lpstr>
      <vt:lpstr>Frutiger-Roman</vt:lpstr>
      <vt:lpstr>MyriadPro-Bold</vt:lpstr>
      <vt:lpstr>NewBaskervilleStd-Bold</vt:lpstr>
      <vt:lpstr>NewBaskervilleStd-Italic</vt:lpstr>
      <vt:lpstr>NewBaskervilleStd-Roman</vt:lpstr>
      <vt:lpstr>VAGRoundedStd-Bold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132</cp:revision>
  <dcterms:created xsi:type="dcterms:W3CDTF">2021-05-21T05:03:40Z</dcterms:created>
  <dcterms:modified xsi:type="dcterms:W3CDTF">2021-05-27T06:55:35Z</dcterms:modified>
</cp:coreProperties>
</file>