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286" r:id="rId9"/>
    <p:sldId id="287" r:id="rId10"/>
    <p:sldId id="28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CFB3-56B9-4EC9-A6BF-47FFD34E888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0" y="365125"/>
            <a:ext cx="1123789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Thought Experiment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23493"/>
            <a:ext cx="10890161" cy="4953470"/>
          </a:xfrm>
        </p:spPr>
        <p:txBody>
          <a:bodyPr>
            <a:normAutofit/>
          </a:bodyPr>
          <a:lstStyle/>
          <a:p>
            <a:r>
              <a:rPr lang="en-IN" dirty="0"/>
              <a:t>This process, whereby one formulates a well-defined hypothesis</a:t>
            </a:r>
          </a:p>
          <a:p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/>
              <a:t>then tests it, might rise to the level of a science in certain cases.</a:t>
            </a:r>
          </a:p>
          <a:p>
            <a:endParaRPr lang="en-IN" dirty="0" smtClean="0"/>
          </a:p>
          <a:p>
            <a:r>
              <a:rPr lang="en-IN" dirty="0" smtClean="0"/>
              <a:t>Specifically</a:t>
            </a:r>
            <a:r>
              <a:rPr lang="en-IN" dirty="0"/>
              <a:t>, the scientific method is adopted in data science </a:t>
            </a:r>
            <a:r>
              <a:rPr lang="en-IN" dirty="0" smtClean="0"/>
              <a:t>as  follows:</a:t>
            </a:r>
          </a:p>
          <a:p>
            <a:pPr lvl="1"/>
            <a:r>
              <a:rPr lang="en-IN" dirty="0"/>
              <a:t>You hold on to your existing best performer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Once </a:t>
            </a:r>
            <a:r>
              <a:rPr lang="en-IN" dirty="0"/>
              <a:t>you have a new idea to prototype, set up an </a:t>
            </a:r>
            <a:r>
              <a:rPr lang="en-IN" dirty="0" smtClean="0"/>
              <a:t>experiment wherein </a:t>
            </a:r>
            <a:r>
              <a:rPr lang="en-IN" dirty="0"/>
              <a:t>the two best models compete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Rinse </a:t>
            </a:r>
            <a:r>
              <a:rPr lang="en-IN" dirty="0"/>
              <a:t>and repeat (while not </a:t>
            </a:r>
            <a:r>
              <a:rPr lang="en-IN" dirty="0" err="1"/>
              <a:t>overfitting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4275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/>
          </a:bodyPr>
          <a:lstStyle/>
          <a:p>
            <a:r>
              <a:rPr lang="en-US" dirty="0" smtClean="0"/>
              <a:t>Question here is : the given data, a real-world classification problem, and constraints, we need to determine: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classifier to use?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Which </a:t>
            </a:r>
            <a:r>
              <a:rPr lang="en-IN" dirty="0"/>
              <a:t>optimization method to </a:t>
            </a:r>
            <a:r>
              <a:rPr lang="en-IN" dirty="0" smtClean="0"/>
              <a:t>employ?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Which </a:t>
            </a:r>
            <a:r>
              <a:rPr lang="en-IN" dirty="0"/>
              <a:t>loss function to </a:t>
            </a:r>
            <a:r>
              <a:rPr lang="en-IN" dirty="0" smtClean="0"/>
              <a:t>minimize?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Which </a:t>
            </a:r>
            <a:r>
              <a:rPr lang="en-IN" dirty="0"/>
              <a:t>features to take from the </a:t>
            </a:r>
            <a:r>
              <a:rPr lang="en-IN" dirty="0" smtClean="0"/>
              <a:t>data?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Which </a:t>
            </a:r>
            <a:r>
              <a:rPr lang="en-IN" dirty="0"/>
              <a:t>evaluation metric to </a:t>
            </a:r>
            <a:r>
              <a:rPr lang="en-IN" dirty="0" smtClean="0"/>
              <a:t>use?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57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/>
          </a:bodyPr>
          <a:lstStyle/>
          <a:p>
            <a:r>
              <a:rPr lang="en-US" dirty="0" smtClean="0"/>
              <a:t>Concentrating on the first one – which classifier to use?</a:t>
            </a:r>
          </a:p>
          <a:p>
            <a:endParaRPr lang="en-US" dirty="0" smtClean="0"/>
          </a:p>
          <a:p>
            <a:r>
              <a:rPr lang="en-IN" dirty="0"/>
              <a:t>One possibility is to try them all, and choose the best performer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This works </a:t>
            </a:r>
            <a:r>
              <a:rPr lang="en-IN" dirty="0"/>
              <a:t>if you have no constraints, or if you ignore constraints.</a:t>
            </a:r>
          </a:p>
          <a:p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usually constraints are a big deal</a:t>
            </a:r>
            <a:r>
              <a:rPr lang="en-IN" dirty="0" smtClean="0"/>
              <a:t>—</a:t>
            </a:r>
          </a:p>
          <a:p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might have </a:t>
            </a:r>
            <a:r>
              <a:rPr lang="en-IN" dirty="0" smtClean="0"/>
              <a:t>tons of </a:t>
            </a:r>
            <a:r>
              <a:rPr lang="en-IN" dirty="0"/>
              <a:t>data, or not much time, or both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This is something people don’t </a:t>
            </a:r>
            <a:r>
              <a:rPr lang="en-IN" dirty="0" smtClean="0"/>
              <a:t>talk about </a:t>
            </a:r>
            <a:r>
              <a:rPr lang="en-IN" dirty="0"/>
              <a:t>enough.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34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some </a:t>
            </a:r>
            <a:r>
              <a:rPr lang="en-IN" dirty="0"/>
              <a:t>constraints that are common </a:t>
            </a:r>
            <a:r>
              <a:rPr lang="en-IN" dirty="0" smtClean="0"/>
              <a:t>across most </a:t>
            </a:r>
            <a:r>
              <a:rPr lang="en-IN" dirty="0"/>
              <a:t>algorithms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Runtime:</a:t>
            </a:r>
          </a:p>
          <a:p>
            <a:pPr lvl="1"/>
            <a:r>
              <a:rPr lang="en-IN" dirty="0"/>
              <a:t>Say you need to update 500 models a day.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That </a:t>
            </a:r>
            <a:r>
              <a:rPr lang="en-IN" dirty="0"/>
              <a:t>is the case at </a:t>
            </a:r>
            <a:r>
              <a:rPr lang="en-IN" dirty="0" smtClean="0"/>
              <a:t>M6D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where their models end up being bidding decisions.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/>
              <a:t>that case, </a:t>
            </a:r>
            <a:r>
              <a:rPr lang="en-IN" dirty="0" smtClean="0"/>
              <a:t>they start </a:t>
            </a:r>
            <a:r>
              <a:rPr lang="en-IN" dirty="0"/>
              <a:t>to care about various speed issues.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First</a:t>
            </a:r>
            <a:r>
              <a:rPr lang="en-IN" dirty="0"/>
              <a:t>, how long it takes </a:t>
            </a:r>
            <a:r>
              <a:rPr lang="en-IN" dirty="0" smtClean="0"/>
              <a:t>to update </a:t>
            </a:r>
            <a:r>
              <a:rPr lang="en-IN" dirty="0"/>
              <a:t>a </a:t>
            </a:r>
            <a:r>
              <a:rPr lang="en-IN" dirty="0" smtClean="0"/>
              <a:t>model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Second</a:t>
            </a:r>
            <a:r>
              <a:rPr lang="en-IN" dirty="0"/>
              <a:t>, how long it takes to use a model to </a:t>
            </a:r>
            <a:r>
              <a:rPr lang="en-IN" dirty="0" smtClean="0"/>
              <a:t>actually make </a:t>
            </a:r>
            <a:r>
              <a:rPr lang="en-IN" dirty="0"/>
              <a:t>a decision if you have it. 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r>
              <a:rPr lang="en-IN" dirty="0" smtClean="0"/>
              <a:t>This </a:t>
            </a:r>
            <a:r>
              <a:rPr lang="en-IN" dirty="0"/>
              <a:t>second kind of consideration </a:t>
            </a:r>
            <a:r>
              <a:rPr lang="en-IN" dirty="0" smtClean="0"/>
              <a:t>is usually </a:t>
            </a:r>
            <a:r>
              <a:rPr lang="en-IN" dirty="0"/>
              <a:t>more important and is called </a:t>
            </a:r>
            <a:r>
              <a:rPr lang="en-IN" i="1" dirty="0"/>
              <a:t>runtime</a:t>
            </a:r>
            <a:r>
              <a:rPr lang="en-IN" dirty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7226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Some algorithms are slow at runtime.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For </a:t>
            </a:r>
            <a:r>
              <a:rPr lang="en-IN" dirty="0"/>
              <a:t>example, consider k-NN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/>
              <a:t>given a new data point in some large-dimensional </a:t>
            </a:r>
            <a:r>
              <a:rPr lang="en-IN" dirty="0" smtClean="0"/>
              <a:t>space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you need </a:t>
            </a:r>
            <a:r>
              <a:rPr lang="en-IN" dirty="0"/>
              <a:t>to find the k closest data points to it.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particular, you need </a:t>
            </a:r>
            <a:r>
              <a:rPr lang="en-IN" dirty="0" smtClean="0"/>
              <a:t>to have </a:t>
            </a:r>
            <a:r>
              <a:rPr lang="en-IN" dirty="0"/>
              <a:t>all of your data points in memory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Linear models, by contrast, are very fast, both to update and to use at</a:t>
            </a:r>
          </a:p>
          <a:p>
            <a:pPr marL="0" indent="0">
              <a:buNone/>
            </a:pPr>
            <a:r>
              <a:rPr lang="en-IN" dirty="0" smtClean="0"/>
              <a:t>   runtime</a:t>
            </a:r>
            <a:r>
              <a:rPr lang="en-IN" dirty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7037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2. You</a:t>
            </a:r>
          </a:p>
          <a:p>
            <a:r>
              <a:rPr lang="en-IN" dirty="0"/>
              <a:t>One underappreciated constraint of being a data scientist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is </a:t>
            </a:r>
            <a:r>
              <a:rPr lang="en-IN" dirty="0"/>
              <a:t>your </a:t>
            </a:r>
            <a:r>
              <a:rPr lang="en-IN" dirty="0" smtClean="0"/>
              <a:t>understanding </a:t>
            </a:r>
            <a:r>
              <a:rPr lang="en-IN" dirty="0"/>
              <a:t>of the algorithm.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don’t have to be a master of every algorithm to be a good </a:t>
            </a:r>
            <a:r>
              <a:rPr lang="en-IN" dirty="0" smtClean="0"/>
              <a:t>data scientist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truth is, getting the best fit of an algorithm often </a:t>
            </a:r>
            <a:r>
              <a:rPr lang="en-IN" dirty="0" smtClean="0"/>
              <a:t>requires intimate </a:t>
            </a:r>
            <a:r>
              <a:rPr lang="en-IN" dirty="0"/>
              <a:t>knowledge of said algorithm.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Sometimes </a:t>
            </a:r>
            <a:r>
              <a:rPr lang="en-IN" dirty="0"/>
              <a:t>you need to </a:t>
            </a:r>
            <a:r>
              <a:rPr lang="en-IN" dirty="0" smtClean="0"/>
              <a:t>tweak an </a:t>
            </a:r>
            <a:r>
              <a:rPr lang="en-IN" dirty="0"/>
              <a:t>algorithm to make it fit your data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 common mistake for </a:t>
            </a:r>
            <a:r>
              <a:rPr lang="en-IN" dirty="0" smtClean="0"/>
              <a:t>people not </a:t>
            </a:r>
            <a:r>
              <a:rPr lang="en-IN" dirty="0"/>
              <a:t>completely familiar with an </a:t>
            </a:r>
            <a:r>
              <a:rPr lang="en-IN" dirty="0" smtClean="0"/>
              <a:t>algorithm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is to </a:t>
            </a:r>
            <a:r>
              <a:rPr lang="en-IN" dirty="0" err="1"/>
              <a:t>overfit</a:t>
            </a:r>
            <a:r>
              <a:rPr lang="en-IN" dirty="0"/>
              <a:t> when they </a:t>
            </a:r>
            <a:r>
              <a:rPr lang="en-IN" dirty="0" smtClean="0"/>
              <a:t>think they’re </a:t>
            </a:r>
            <a:r>
              <a:rPr lang="en-IN" dirty="0"/>
              <a:t>tweaking.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9025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2. You</a:t>
            </a:r>
          </a:p>
          <a:p>
            <a:r>
              <a:rPr lang="en-IN" dirty="0"/>
              <a:t>One underappreciated constraint of being a data scientist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is </a:t>
            </a:r>
            <a:r>
              <a:rPr lang="en-IN" dirty="0"/>
              <a:t>your </a:t>
            </a:r>
            <a:r>
              <a:rPr lang="en-IN" dirty="0" smtClean="0"/>
              <a:t>understanding </a:t>
            </a:r>
            <a:r>
              <a:rPr lang="en-IN" dirty="0"/>
              <a:t>of the algorithm.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don’t have to be a master of every algorithm to be a good </a:t>
            </a:r>
            <a:r>
              <a:rPr lang="en-IN" dirty="0" smtClean="0"/>
              <a:t>data scientist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truth is, getting the best fit of an algorithm often </a:t>
            </a:r>
            <a:r>
              <a:rPr lang="en-IN" dirty="0" smtClean="0"/>
              <a:t>requires intimate </a:t>
            </a:r>
            <a:r>
              <a:rPr lang="en-IN" dirty="0"/>
              <a:t>knowledge of said algorithm.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Sometimes </a:t>
            </a:r>
            <a:r>
              <a:rPr lang="en-IN" dirty="0"/>
              <a:t>you need to </a:t>
            </a:r>
            <a:r>
              <a:rPr lang="en-IN" dirty="0" smtClean="0"/>
              <a:t>tweak an </a:t>
            </a:r>
            <a:r>
              <a:rPr lang="en-IN" dirty="0"/>
              <a:t>algorithm to make it fit your data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 common mistake for </a:t>
            </a:r>
            <a:r>
              <a:rPr lang="en-IN" dirty="0" smtClean="0"/>
              <a:t>people not </a:t>
            </a:r>
            <a:r>
              <a:rPr lang="en-IN" dirty="0"/>
              <a:t>completely familiar with an </a:t>
            </a:r>
            <a:r>
              <a:rPr lang="en-IN" dirty="0" smtClean="0"/>
              <a:t>algorithm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is to </a:t>
            </a:r>
            <a:r>
              <a:rPr lang="en-IN" dirty="0" err="1"/>
              <a:t>overfit</a:t>
            </a:r>
            <a:r>
              <a:rPr lang="en-IN" dirty="0"/>
              <a:t> when they </a:t>
            </a:r>
            <a:r>
              <a:rPr lang="en-IN" dirty="0" smtClean="0"/>
              <a:t>think they’re </a:t>
            </a:r>
            <a:r>
              <a:rPr lang="en-IN" dirty="0"/>
              <a:t>tweaking.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9785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2. Interpretability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need to </a:t>
            </a:r>
            <a:r>
              <a:rPr lang="en-IN" dirty="0"/>
              <a:t>be able to interpret your model for the sake of </a:t>
            </a:r>
            <a:r>
              <a:rPr lang="en-IN" dirty="0" smtClean="0"/>
              <a:t>the business.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Decision trees are very easy to interpret.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Random </a:t>
            </a:r>
            <a:r>
              <a:rPr lang="en-IN" dirty="0"/>
              <a:t>forests, </a:t>
            </a:r>
            <a:r>
              <a:rPr lang="en-IN" dirty="0" smtClean="0"/>
              <a:t>on the </a:t>
            </a:r>
            <a:r>
              <a:rPr lang="en-IN" dirty="0"/>
              <a:t>other hand, are not, even though they are almost the same thing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They can take exponentially longer to explain in full.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8995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/>
          </a:bodyPr>
          <a:lstStyle/>
          <a:p>
            <a:r>
              <a:rPr lang="en-IN" dirty="0" smtClean="0"/>
              <a:t>For </a:t>
            </a:r>
            <a:r>
              <a:rPr lang="en-IN" dirty="0"/>
              <a:t>example, by law, </a:t>
            </a:r>
            <a:endParaRPr lang="en-IN" dirty="0" smtClean="0"/>
          </a:p>
          <a:p>
            <a:r>
              <a:rPr lang="en-IN" dirty="0" smtClean="0"/>
              <a:t>credit </a:t>
            </a:r>
            <a:r>
              <a:rPr lang="en-IN" dirty="0"/>
              <a:t>card companies have to be able to explain</a:t>
            </a:r>
          </a:p>
          <a:p>
            <a:pPr marL="0" indent="0">
              <a:buNone/>
            </a:pPr>
            <a:r>
              <a:rPr lang="en-IN" dirty="0" smtClean="0"/>
              <a:t>	their </a:t>
            </a:r>
            <a:r>
              <a:rPr lang="en-IN" dirty="0"/>
              <a:t>denial-of-credit </a:t>
            </a:r>
            <a:r>
              <a:rPr lang="en-IN" dirty="0" smtClean="0"/>
              <a:t>decisions.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so </a:t>
            </a:r>
            <a:r>
              <a:rPr lang="en-IN" dirty="0"/>
              <a:t>decision trees make more </a:t>
            </a:r>
            <a:r>
              <a:rPr lang="en-IN" dirty="0" smtClean="0"/>
              <a:t>sense than </a:t>
            </a:r>
            <a:r>
              <a:rPr lang="en-IN" dirty="0"/>
              <a:t>random forests.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might not have a law about it where </a:t>
            </a:r>
            <a:r>
              <a:rPr lang="en-IN" dirty="0" smtClean="0"/>
              <a:t>you work</a:t>
            </a:r>
          </a:p>
          <a:p>
            <a:endParaRPr lang="en-IN" dirty="0"/>
          </a:p>
          <a:p>
            <a:r>
              <a:rPr lang="en-IN" dirty="0" smtClean="0"/>
              <a:t>but </a:t>
            </a:r>
            <a:r>
              <a:rPr lang="en-IN" dirty="0"/>
              <a:t>it still might make good sense for your business to have a</a:t>
            </a:r>
          </a:p>
          <a:p>
            <a:endParaRPr lang="en-IN" dirty="0" smtClean="0"/>
          </a:p>
          <a:p>
            <a:r>
              <a:rPr lang="en-IN" dirty="0" smtClean="0"/>
              <a:t>simpler </a:t>
            </a:r>
            <a:r>
              <a:rPr lang="en-IN" dirty="0"/>
              <a:t>way to explain the model’s decision.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6941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2. Scalability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three things </a:t>
            </a:r>
            <a:r>
              <a:rPr lang="en-IN" dirty="0" smtClean="0"/>
              <a:t>we need to keep </a:t>
            </a:r>
            <a:r>
              <a:rPr lang="en-IN" dirty="0"/>
              <a:t>in mind when considering scalability:</a:t>
            </a:r>
          </a:p>
          <a:p>
            <a:pPr marL="0" indent="0">
              <a:buNone/>
            </a:pPr>
            <a:r>
              <a:rPr lang="en-IN" dirty="0"/>
              <a:t>1. Learning time: How much time does it take to train the model?</a:t>
            </a:r>
          </a:p>
          <a:p>
            <a:pPr marL="0" indent="0">
              <a:buNone/>
            </a:pPr>
            <a:r>
              <a:rPr lang="en-IN" dirty="0"/>
              <a:t>2. Scoring time: How much time does it take to give a new user a</a:t>
            </a:r>
          </a:p>
          <a:p>
            <a:pPr marL="0" indent="0">
              <a:buNone/>
            </a:pPr>
            <a:r>
              <a:rPr lang="en-IN" dirty="0" smtClean="0"/>
              <a:t>		      score </a:t>
            </a:r>
            <a:r>
              <a:rPr lang="en-IN" dirty="0"/>
              <a:t>once the model is in production?</a:t>
            </a:r>
          </a:p>
          <a:p>
            <a:pPr marL="0" indent="0">
              <a:buNone/>
            </a:pPr>
            <a:r>
              <a:rPr lang="en-IN" dirty="0"/>
              <a:t>3. Model storage: How much memory does the production model</a:t>
            </a:r>
          </a:p>
          <a:p>
            <a:pPr marL="0" indent="0">
              <a:buNone/>
            </a:pPr>
            <a:r>
              <a:rPr lang="en-IN" dirty="0" smtClean="0"/>
              <a:t>			use </a:t>
            </a:r>
            <a:r>
              <a:rPr lang="en-IN" dirty="0"/>
              <a:t>up?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942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236337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Logistic Regression?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8" y="1184856"/>
            <a:ext cx="11564154" cy="538336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Was </a:t>
            </a:r>
            <a:r>
              <a:rPr lang="en-IN" dirty="0"/>
              <a:t>used in the biological sciences in early twentieth century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was then used in many social science applications. </a:t>
            </a:r>
            <a:endParaRPr lang="en-IN" dirty="0" smtClean="0"/>
          </a:p>
          <a:p>
            <a:endParaRPr lang="en-US" dirty="0"/>
          </a:p>
          <a:p>
            <a:r>
              <a:rPr lang="en-IN" dirty="0"/>
              <a:t>I</a:t>
            </a:r>
            <a:r>
              <a:rPr lang="en-IN" dirty="0" smtClean="0"/>
              <a:t>s conducted </a:t>
            </a:r>
            <a:r>
              <a:rPr lang="en-IN" dirty="0"/>
              <a:t>when the dependent variable is dichotomous (binary). 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Logistic </a:t>
            </a:r>
            <a:r>
              <a:rPr lang="en-IN" dirty="0"/>
              <a:t>regression is a predictive analysis. 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Logistic </a:t>
            </a:r>
            <a:r>
              <a:rPr lang="en-IN" dirty="0"/>
              <a:t>regression is used to describe </a:t>
            </a:r>
            <a:r>
              <a:rPr lang="en-IN" dirty="0" smtClean="0"/>
              <a:t>data.</a:t>
            </a:r>
          </a:p>
          <a:p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explain the relationship between one dependent binary variable and one or more nominal, ordinal, interval or ratio-level independent variables.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8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/>
          </a:bodyPr>
          <a:lstStyle/>
          <a:p>
            <a:r>
              <a:rPr lang="en-IN" dirty="0" smtClean="0"/>
              <a:t>An </a:t>
            </a:r>
            <a:r>
              <a:rPr lang="en-IN" dirty="0"/>
              <a:t>useful paper to look at when comparing models: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“An Empirical Comparison </a:t>
            </a:r>
            <a:r>
              <a:rPr lang="en-IN" dirty="0"/>
              <a:t>of Supervised Learning </a:t>
            </a:r>
            <a:r>
              <a:rPr lang="en-IN" dirty="0" smtClean="0"/>
              <a:t>Algorithms” which gives the following conclusions: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IN" dirty="0"/>
              <a:t>Simpler models are more interpretable but aren’t as </a:t>
            </a:r>
            <a:r>
              <a:rPr lang="en-IN" dirty="0" smtClean="0"/>
              <a:t>good performers.</a:t>
            </a:r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question of which algorithm works best is </a:t>
            </a:r>
            <a:r>
              <a:rPr lang="en-IN" dirty="0" smtClean="0"/>
              <a:t>problem dependent.</a:t>
            </a:r>
          </a:p>
          <a:p>
            <a:endParaRPr lang="en-IN" dirty="0"/>
          </a:p>
          <a:p>
            <a:r>
              <a:rPr lang="en-IN" dirty="0" smtClean="0"/>
              <a:t>It’s </a:t>
            </a:r>
            <a:r>
              <a:rPr lang="en-IN" dirty="0"/>
              <a:t>also constraint-dependent.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1092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M6D </a:t>
            </a:r>
            <a:r>
              <a:rPr lang="en-IN" dirty="0" smtClean="0"/>
              <a:t>Logistic Regression 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Brian and his team </a:t>
            </a:r>
            <a:r>
              <a:rPr lang="en-IN" dirty="0" smtClean="0"/>
              <a:t>had </a:t>
            </a:r>
            <a:r>
              <a:rPr lang="en-IN" dirty="0"/>
              <a:t>three core problems as data scientists at M6D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IN" u="sng" dirty="0" smtClean="0"/>
              <a:t>Feature </a:t>
            </a:r>
            <a:r>
              <a:rPr lang="en-IN" u="sng" dirty="0"/>
              <a:t>engineering</a:t>
            </a:r>
            <a:r>
              <a:rPr lang="en-IN" dirty="0"/>
              <a:t>: Figuring out which features to use and </a:t>
            </a:r>
            <a:r>
              <a:rPr lang="en-IN" dirty="0" smtClean="0"/>
              <a:t>how to </a:t>
            </a:r>
            <a:r>
              <a:rPr lang="en-IN" dirty="0"/>
              <a:t>use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them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  </a:t>
            </a:r>
            <a:r>
              <a:rPr lang="en-IN" u="sng" dirty="0"/>
              <a:t>User-level conversion prediction</a:t>
            </a:r>
            <a:r>
              <a:rPr lang="en-IN" dirty="0"/>
              <a:t>: Forecasting when someone </a:t>
            </a:r>
            <a:r>
              <a:rPr lang="en-IN" dirty="0" smtClean="0"/>
              <a:t>will click.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dirty="0" smtClean="0"/>
              <a:t>  </a:t>
            </a:r>
            <a:r>
              <a:rPr lang="en-IN" u="sng" dirty="0" smtClean="0"/>
              <a:t>Bidding</a:t>
            </a:r>
            <a:r>
              <a:rPr lang="en-IN" dirty="0"/>
              <a:t>: How much it is worth to show a given ad to a given user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This case study focuses on the second problem.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M6D </a:t>
            </a:r>
            <a:r>
              <a:rPr lang="en-IN" dirty="0"/>
              <a:t>uses </a:t>
            </a:r>
            <a:r>
              <a:rPr lang="en-IN" dirty="0" smtClean="0"/>
              <a:t>logistic regression </a:t>
            </a:r>
            <a:r>
              <a:rPr lang="en-IN" dirty="0"/>
              <a:t>for this problem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because </a:t>
            </a:r>
            <a:r>
              <a:rPr lang="en-IN" dirty="0"/>
              <a:t>it’s highly scalable and works </a:t>
            </a:r>
            <a:r>
              <a:rPr lang="en-IN" dirty="0" smtClean="0"/>
              <a:t>great for </a:t>
            </a:r>
            <a:r>
              <a:rPr lang="en-IN" dirty="0"/>
              <a:t>binary outcomes like clicks.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1469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/>
          </a:bodyPr>
          <a:lstStyle/>
          <a:p>
            <a:r>
              <a:rPr lang="en-IN" dirty="0"/>
              <a:t>At M6D, they </a:t>
            </a:r>
            <a:r>
              <a:rPr lang="en-IN" dirty="0" smtClean="0"/>
              <a:t>needed </a:t>
            </a:r>
            <a:r>
              <a:rPr lang="en-IN" dirty="0"/>
              <a:t>to match clients, </a:t>
            </a:r>
            <a:r>
              <a:rPr lang="en-IN" dirty="0" smtClean="0"/>
              <a:t>which </a:t>
            </a:r>
            <a:r>
              <a:rPr lang="en-IN" dirty="0"/>
              <a:t>represent advertising </a:t>
            </a:r>
            <a:r>
              <a:rPr lang="en-IN" dirty="0" smtClean="0"/>
              <a:t>companies to </a:t>
            </a:r>
            <a:r>
              <a:rPr lang="en-IN" dirty="0"/>
              <a:t>individual users.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Generally </a:t>
            </a:r>
            <a:r>
              <a:rPr lang="en-IN" dirty="0"/>
              <a:t>speaking, the advertising </a:t>
            </a:r>
            <a:r>
              <a:rPr lang="en-IN" dirty="0" smtClean="0"/>
              <a:t>companies want </a:t>
            </a:r>
            <a:r>
              <a:rPr lang="en-IN" dirty="0"/>
              <a:t>to target ads to users based on a user’s likelihood to click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Let’s discuss what kind of data they have available first,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/>
              <a:t>then </a:t>
            </a:r>
            <a:r>
              <a:rPr lang="en-IN" dirty="0" smtClean="0"/>
              <a:t>how you’d </a:t>
            </a:r>
            <a:r>
              <a:rPr lang="en-IN" dirty="0"/>
              <a:t>build a model using that data.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6196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/>
          </a:bodyPr>
          <a:lstStyle/>
          <a:p>
            <a:r>
              <a:rPr lang="en-IN" dirty="0"/>
              <a:t>M6D keeps track of the websites users have visited,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but </a:t>
            </a:r>
            <a:r>
              <a:rPr lang="en-IN" dirty="0"/>
              <a:t>the data </a:t>
            </a:r>
            <a:r>
              <a:rPr lang="en-IN" dirty="0" smtClean="0"/>
              <a:t>scientists don’t </a:t>
            </a:r>
            <a:r>
              <a:rPr lang="en-IN" dirty="0"/>
              <a:t>look at the contents of the page.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Instead </a:t>
            </a:r>
            <a:r>
              <a:rPr lang="en-IN" dirty="0"/>
              <a:t>they take </a:t>
            </a:r>
            <a:r>
              <a:rPr lang="en-IN" dirty="0" smtClean="0"/>
              <a:t>the associated </a:t>
            </a:r>
            <a:r>
              <a:rPr lang="en-IN" dirty="0"/>
              <a:t>URL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and </a:t>
            </a:r>
            <a:r>
              <a:rPr lang="en-IN" dirty="0"/>
              <a:t>hash it into some random string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thus </a:t>
            </a:r>
            <a:r>
              <a:rPr lang="en-IN" dirty="0" smtClean="0"/>
              <a:t>accumulate information </a:t>
            </a:r>
            <a:r>
              <a:rPr lang="en-IN" dirty="0"/>
              <a:t>about users, which they stash in a vector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06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As </a:t>
            </a:r>
            <a:r>
              <a:rPr lang="en-IN" dirty="0" smtClean="0"/>
              <a:t>an example</a:t>
            </a:r>
            <a:r>
              <a:rPr lang="en-IN" dirty="0"/>
              <a:t>, consider the user “u” during some chosen time period: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u </a:t>
            </a:r>
            <a:r>
              <a:rPr lang="en-IN" dirty="0">
                <a:solidFill>
                  <a:srgbClr val="FF0000"/>
                </a:solidFill>
              </a:rPr>
              <a:t>= &lt; &amp;</a:t>
            </a:r>
            <a:r>
              <a:rPr lang="en-IN" dirty="0" err="1">
                <a:solidFill>
                  <a:srgbClr val="FF0000"/>
                </a:solidFill>
              </a:rPr>
              <a:t>ltfxyz</a:t>
            </a:r>
            <a:r>
              <a:rPr lang="en-IN" dirty="0">
                <a:solidFill>
                  <a:srgbClr val="FF0000"/>
                </a:solidFill>
              </a:rPr>
              <a:t>, 123, </a:t>
            </a:r>
            <a:r>
              <a:rPr lang="en-IN" dirty="0" err="1">
                <a:solidFill>
                  <a:srgbClr val="FF0000"/>
                </a:solidFill>
              </a:rPr>
              <a:t>sdqwe</a:t>
            </a:r>
            <a:r>
              <a:rPr lang="en-IN" dirty="0">
                <a:solidFill>
                  <a:srgbClr val="FF0000"/>
                </a:solidFill>
              </a:rPr>
              <a:t>, 13ms&amp;gtg &gt;</a:t>
            </a: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“u” visited four sites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URLs that “u” visited </a:t>
            </a:r>
            <a:r>
              <a:rPr lang="en-IN" dirty="0" smtClean="0"/>
              <a:t>are hashed </a:t>
            </a:r>
            <a:r>
              <a:rPr lang="en-IN" dirty="0"/>
              <a:t>to those strings.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After </a:t>
            </a:r>
            <a:r>
              <a:rPr lang="en-IN" dirty="0"/>
              <a:t>collecting information like this for </a:t>
            </a:r>
            <a:r>
              <a:rPr lang="en-IN" dirty="0" smtClean="0"/>
              <a:t>all the </a:t>
            </a:r>
            <a:r>
              <a:rPr lang="en-IN" dirty="0"/>
              <a:t>users,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they </a:t>
            </a:r>
            <a:r>
              <a:rPr lang="en-IN" dirty="0"/>
              <a:t>build a giant matrix whose columns correspond to </a:t>
            </a:r>
            <a:r>
              <a:rPr lang="en-IN" dirty="0" smtClean="0"/>
              <a:t>sites</a:t>
            </a:r>
          </a:p>
          <a:p>
            <a:endParaRPr lang="en-IN" dirty="0"/>
          </a:p>
          <a:p>
            <a:r>
              <a:rPr lang="en-IN" dirty="0" smtClean="0"/>
              <a:t>whose </a:t>
            </a:r>
            <a:r>
              <a:rPr lang="en-IN" dirty="0"/>
              <a:t>rows correspond to users, and a given entry is “1” if </a:t>
            </a:r>
            <a:r>
              <a:rPr lang="en-IN" dirty="0" smtClean="0"/>
              <a:t>that user </a:t>
            </a:r>
            <a:r>
              <a:rPr lang="en-IN" dirty="0"/>
              <a:t>went to that site.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Note </a:t>
            </a:r>
            <a:r>
              <a:rPr lang="en-IN" dirty="0"/>
              <a:t>it’s a sparse matrix, because most </a:t>
            </a:r>
            <a:r>
              <a:rPr lang="en-IN" dirty="0" smtClean="0"/>
              <a:t>people don’t </a:t>
            </a:r>
            <a:r>
              <a:rPr lang="en-IN" dirty="0"/>
              <a:t>go to all that many sites.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7540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As </a:t>
            </a:r>
            <a:r>
              <a:rPr lang="en-IN" dirty="0" smtClean="0"/>
              <a:t>an example</a:t>
            </a:r>
            <a:r>
              <a:rPr lang="en-IN" dirty="0"/>
              <a:t>, consider the user “u” during some chosen time period: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u </a:t>
            </a:r>
            <a:r>
              <a:rPr lang="en-IN" dirty="0">
                <a:solidFill>
                  <a:srgbClr val="FF0000"/>
                </a:solidFill>
              </a:rPr>
              <a:t>= &lt; &amp;</a:t>
            </a:r>
            <a:r>
              <a:rPr lang="en-IN" dirty="0" err="1">
                <a:solidFill>
                  <a:srgbClr val="FF0000"/>
                </a:solidFill>
              </a:rPr>
              <a:t>ltfxyz</a:t>
            </a:r>
            <a:r>
              <a:rPr lang="en-IN" dirty="0">
                <a:solidFill>
                  <a:srgbClr val="FF0000"/>
                </a:solidFill>
              </a:rPr>
              <a:t>, 123, </a:t>
            </a:r>
            <a:r>
              <a:rPr lang="en-IN" dirty="0" err="1">
                <a:solidFill>
                  <a:srgbClr val="FF0000"/>
                </a:solidFill>
              </a:rPr>
              <a:t>sdqwe</a:t>
            </a:r>
            <a:r>
              <a:rPr lang="en-IN" dirty="0">
                <a:solidFill>
                  <a:srgbClr val="FF0000"/>
                </a:solidFill>
              </a:rPr>
              <a:t>, 13ms&amp;gtg &gt;</a:t>
            </a: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“u” visited four sites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URLs that “u” visited </a:t>
            </a:r>
            <a:r>
              <a:rPr lang="en-IN" dirty="0" smtClean="0"/>
              <a:t>are hashed </a:t>
            </a:r>
            <a:r>
              <a:rPr lang="en-IN" dirty="0"/>
              <a:t>to those strings.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After </a:t>
            </a:r>
            <a:r>
              <a:rPr lang="en-IN" dirty="0"/>
              <a:t>collecting information like this for </a:t>
            </a:r>
            <a:r>
              <a:rPr lang="en-IN" dirty="0" smtClean="0"/>
              <a:t>all the </a:t>
            </a:r>
            <a:r>
              <a:rPr lang="en-IN" dirty="0"/>
              <a:t>users,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they </a:t>
            </a:r>
            <a:r>
              <a:rPr lang="en-IN" dirty="0"/>
              <a:t>build a giant matrix whose columns correspond to </a:t>
            </a:r>
            <a:r>
              <a:rPr lang="en-IN" dirty="0" smtClean="0"/>
              <a:t>sites</a:t>
            </a:r>
          </a:p>
          <a:p>
            <a:endParaRPr lang="en-IN" dirty="0"/>
          </a:p>
          <a:p>
            <a:r>
              <a:rPr lang="en-IN" dirty="0" smtClean="0"/>
              <a:t>whose </a:t>
            </a:r>
            <a:r>
              <a:rPr lang="en-IN" dirty="0"/>
              <a:t>rows correspond to users, and a given entry is “1” if </a:t>
            </a:r>
            <a:r>
              <a:rPr lang="en-IN" dirty="0" smtClean="0"/>
              <a:t>that user </a:t>
            </a:r>
            <a:r>
              <a:rPr lang="en-IN" dirty="0"/>
              <a:t>went to that site.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Note </a:t>
            </a:r>
            <a:r>
              <a:rPr lang="en-IN" dirty="0"/>
              <a:t>it’s a sparse matrix, because most </a:t>
            </a:r>
            <a:r>
              <a:rPr lang="en-IN" dirty="0" smtClean="0"/>
              <a:t>people don’t </a:t>
            </a:r>
            <a:r>
              <a:rPr lang="en-IN" dirty="0"/>
              <a:t>go to all that many sites.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7895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To make this a classification problem,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need to have </a:t>
            </a:r>
            <a:r>
              <a:rPr lang="en-IN" i="1" dirty="0"/>
              <a:t>classes </a:t>
            </a:r>
            <a:r>
              <a:rPr lang="en-IN" dirty="0" smtClean="0"/>
              <a:t>they are </a:t>
            </a:r>
            <a:r>
              <a:rPr lang="en-IN" dirty="0"/>
              <a:t>trying to predict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Let’s </a:t>
            </a:r>
            <a:r>
              <a:rPr lang="en-IN" dirty="0"/>
              <a:t>say in this case, they want to predict </a:t>
            </a:r>
            <a:r>
              <a:rPr lang="en-IN" dirty="0" smtClean="0"/>
              <a:t>whether</a:t>
            </a:r>
          </a:p>
          <a:p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a given user will click on a shoe ad or not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there’s two classes: “</a:t>
            </a:r>
            <a:r>
              <a:rPr lang="en-IN" dirty="0" smtClean="0"/>
              <a:t>users who </a:t>
            </a:r>
            <a:r>
              <a:rPr lang="en-IN" dirty="0"/>
              <a:t>clicked on the shoe ad” and “users who did not click on the </a:t>
            </a:r>
            <a:r>
              <a:rPr lang="en-IN" dirty="0" smtClean="0"/>
              <a:t>shoe ad.”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In the training dataset, then, in addition to the sparse matrix described</a:t>
            </a:r>
            <a:r>
              <a:rPr lang="en-IN" dirty="0" smtClean="0"/>
              <a:t>,</a:t>
            </a:r>
          </a:p>
          <a:p>
            <a:endParaRPr lang="en-IN" dirty="0"/>
          </a:p>
          <a:p>
            <a:r>
              <a:rPr lang="en-IN" dirty="0"/>
              <a:t>they’ll also have a variable, or column, of labels.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86459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/>
          </a:bodyPr>
          <a:lstStyle/>
          <a:p>
            <a:r>
              <a:rPr lang="en-IN" dirty="0"/>
              <a:t>They </a:t>
            </a:r>
            <a:r>
              <a:rPr lang="en-IN" dirty="0" smtClean="0"/>
              <a:t>label the </a:t>
            </a:r>
            <a:r>
              <a:rPr lang="en-IN" dirty="0" err="1"/>
              <a:t>behavior</a:t>
            </a:r>
            <a:r>
              <a:rPr lang="en-IN" dirty="0"/>
              <a:t> “clicked on a shoe ad” as “1,” say, and “didn’t click” as “0</a:t>
            </a:r>
            <a:r>
              <a:rPr lang="en-IN" dirty="0" smtClean="0"/>
              <a:t>.”</a:t>
            </a:r>
          </a:p>
          <a:p>
            <a:endParaRPr lang="en-IN" dirty="0"/>
          </a:p>
          <a:p>
            <a:r>
              <a:rPr lang="en-IN" dirty="0"/>
              <a:t>Once they fit the classifier to the dataset, for any new user,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classifier will </a:t>
            </a:r>
            <a:r>
              <a:rPr lang="en-IN" dirty="0"/>
              <a:t>predict whether he will click or not (the label)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based </a:t>
            </a:r>
            <a:r>
              <a:rPr lang="en-IN" dirty="0"/>
              <a:t>on the </a:t>
            </a:r>
            <a:r>
              <a:rPr lang="en-IN" dirty="0" smtClean="0"/>
              <a:t>predictors (</a:t>
            </a:r>
            <a:r>
              <a:rPr lang="en-IN" dirty="0"/>
              <a:t>the user’s browsing history captured in the URL matrix).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2025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</a:t>
            </a:r>
            <a:r>
              <a:rPr lang="en-IN" dirty="0" smtClean="0"/>
              <a:t>the goal </a:t>
            </a:r>
            <a:r>
              <a:rPr lang="en-IN" dirty="0"/>
              <a:t>is to build and train the model from </a:t>
            </a:r>
            <a:r>
              <a:rPr lang="en-IN" dirty="0" smtClean="0"/>
              <a:t>a training </a:t>
            </a:r>
            <a:r>
              <a:rPr lang="en-IN" dirty="0"/>
              <a:t>set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 output of a logistic regression model is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i="1" dirty="0"/>
              <a:t>probability </a:t>
            </a:r>
            <a:r>
              <a:rPr lang="en-IN" dirty="0"/>
              <a:t>of a </a:t>
            </a:r>
            <a:r>
              <a:rPr lang="en-IN" dirty="0" smtClean="0"/>
              <a:t>given click </a:t>
            </a:r>
            <a:r>
              <a:rPr lang="en-IN" dirty="0"/>
              <a:t>in this context.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could find a threshold so that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the probability is </a:t>
            </a:r>
            <a:r>
              <a:rPr lang="en-IN" dirty="0" smtClean="0"/>
              <a:t>above that </a:t>
            </a:r>
            <a:r>
              <a:rPr lang="en-IN" dirty="0" err="1"/>
              <a:t>threshhold</a:t>
            </a:r>
            <a:r>
              <a:rPr lang="en-IN" dirty="0"/>
              <a:t> (say, 0.75), you predict a click (i.e., you show an ad</a:t>
            </a:r>
            <a:r>
              <a:rPr lang="en-IN" dirty="0" smtClean="0"/>
              <a:t>),</a:t>
            </a:r>
          </a:p>
          <a:p>
            <a:endParaRPr lang="en-IN" dirty="0"/>
          </a:p>
          <a:p>
            <a:r>
              <a:rPr lang="en-IN" dirty="0"/>
              <a:t>and below it you decide it’s not worth it to show the ad.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72407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/>
          </a:bodyPr>
          <a:lstStyle/>
          <a:p>
            <a:r>
              <a:rPr lang="en-IN" dirty="0"/>
              <a:t>The point </a:t>
            </a:r>
            <a:r>
              <a:rPr lang="en-IN" dirty="0" smtClean="0"/>
              <a:t>being here </a:t>
            </a:r>
            <a:r>
              <a:rPr lang="en-IN" dirty="0"/>
              <a:t>that unlike with linear regression</a:t>
            </a:r>
            <a:r>
              <a:rPr lang="en-IN" dirty="0" smtClean="0"/>
              <a:t>—</a:t>
            </a:r>
          </a:p>
          <a:p>
            <a:endParaRPr lang="en-IN" dirty="0"/>
          </a:p>
          <a:p>
            <a:r>
              <a:rPr lang="en-IN" dirty="0" smtClean="0"/>
              <a:t>which </a:t>
            </a:r>
            <a:r>
              <a:rPr lang="en-IN" dirty="0"/>
              <a:t>does its best to </a:t>
            </a:r>
            <a:r>
              <a:rPr lang="en-IN" dirty="0" smtClean="0"/>
              <a:t>predict  he </a:t>
            </a:r>
            <a:r>
              <a:rPr lang="en-IN" dirty="0"/>
              <a:t>actual value</a:t>
            </a:r>
            <a:r>
              <a:rPr lang="en-IN" dirty="0" smtClean="0"/>
              <a:t>—</a:t>
            </a:r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aim of logistic regression isn’t to predict the </a:t>
            </a:r>
            <a:r>
              <a:rPr lang="en-IN" dirty="0" smtClean="0"/>
              <a:t>actual value </a:t>
            </a:r>
            <a:r>
              <a:rPr lang="en-IN" dirty="0"/>
              <a:t>(0 or 1).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Its </a:t>
            </a:r>
            <a:r>
              <a:rPr lang="en-IN" dirty="0"/>
              <a:t>job is to output a probability.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7224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180305"/>
            <a:ext cx="11835684" cy="927278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Types of Questions Binary Logistic Regression can answer?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210615"/>
            <a:ext cx="10967434" cy="5365594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How does the probability of getting lung cancer (yes vs. no) change for every additional pound a person is overweight and for every pack of cigarettes smoked per day</a:t>
            </a:r>
            <a:r>
              <a:rPr lang="en-IN" dirty="0" smtClean="0"/>
              <a:t>?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Do body weight, calorie intake, fat intake, and age have an influence on the probability of having a heart attack (yes vs. no)?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5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M6D </a:t>
            </a:r>
            <a:r>
              <a:rPr lang="en-IN" dirty="0"/>
              <a:t>Logistic Regression Case </a:t>
            </a:r>
            <a:r>
              <a:rPr lang="en-IN" dirty="0" smtClean="0"/>
              <a:t>Study - Click </a:t>
            </a:r>
            <a:r>
              <a:rPr lang="en-IN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/>
          </a:bodyPr>
          <a:lstStyle/>
          <a:p>
            <a:r>
              <a:rPr lang="en-IN" dirty="0"/>
              <a:t>The point </a:t>
            </a:r>
            <a:r>
              <a:rPr lang="en-IN" dirty="0" smtClean="0"/>
              <a:t>being here </a:t>
            </a:r>
            <a:r>
              <a:rPr lang="en-IN" dirty="0"/>
              <a:t>that unlike with linear regression</a:t>
            </a:r>
            <a:r>
              <a:rPr lang="en-IN" dirty="0" smtClean="0"/>
              <a:t>—</a:t>
            </a:r>
          </a:p>
          <a:p>
            <a:endParaRPr lang="en-IN" dirty="0"/>
          </a:p>
          <a:p>
            <a:r>
              <a:rPr lang="en-IN" dirty="0" smtClean="0"/>
              <a:t>which </a:t>
            </a:r>
            <a:r>
              <a:rPr lang="en-IN" dirty="0"/>
              <a:t>does its best to </a:t>
            </a:r>
            <a:r>
              <a:rPr lang="en-IN" dirty="0" smtClean="0"/>
              <a:t>predict  he </a:t>
            </a:r>
            <a:r>
              <a:rPr lang="en-IN" dirty="0"/>
              <a:t>actual value</a:t>
            </a:r>
            <a:r>
              <a:rPr lang="en-IN" dirty="0" smtClean="0"/>
              <a:t>—</a:t>
            </a:r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aim of logistic regression isn’t to predict the </a:t>
            </a:r>
            <a:r>
              <a:rPr lang="en-IN" dirty="0" smtClean="0"/>
              <a:t>actual value </a:t>
            </a:r>
            <a:r>
              <a:rPr lang="en-IN" dirty="0"/>
              <a:t>(0 or 1).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Its </a:t>
            </a:r>
            <a:r>
              <a:rPr lang="en-IN" dirty="0"/>
              <a:t>job is to output a probability.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15854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 Underlying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044707" cy="5615188"/>
          </a:xfrm>
        </p:spPr>
        <p:txBody>
          <a:bodyPr>
            <a:normAutofit/>
          </a:bodyPr>
          <a:lstStyle/>
          <a:p>
            <a:r>
              <a:rPr lang="en-IN" dirty="0"/>
              <a:t>the beauty of logistic regression is </a:t>
            </a:r>
            <a:endParaRPr lang="en-IN" dirty="0" smtClean="0"/>
          </a:p>
          <a:p>
            <a:pPr lvl="1"/>
            <a:r>
              <a:rPr lang="en-IN" dirty="0" smtClean="0"/>
              <a:t>it outputs values </a:t>
            </a:r>
            <a:r>
              <a:rPr lang="en-IN" dirty="0"/>
              <a:t>bounded by 0 and </a:t>
            </a:r>
            <a:r>
              <a:rPr lang="en-IN" dirty="0" smtClean="0"/>
              <a:t>1</a:t>
            </a:r>
          </a:p>
          <a:p>
            <a:endParaRPr lang="en-IN" dirty="0"/>
          </a:p>
          <a:p>
            <a:r>
              <a:rPr lang="en-IN" dirty="0"/>
              <a:t>hence they can be directly interpreted </a:t>
            </a:r>
            <a:r>
              <a:rPr lang="en-IN" dirty="0" smtClean="0"/>
              <a:t>as probabilities.</a:t>
            </a:r>
          </a:p>
          <a:p>
            <a:endParaRPr lang="en-IN" dirty="0"/>
          </a:p>
          <a:p>
            <a:r>
              <a:rPr lang="en-IN" dirty="0"/>
              <a:t>Let’s get into the math behind it a bit.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want a </a:t>
            </a:r>
            <a:r>
              <a:rPr lang="en-IN" dirty="0" smtClean="0"/>
              <a:t>function that </a:t>
            </a:r>
            <a:r>
              <a:rPr lang="en-IN" dirty="0"/>
              <a:t>takes the data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and </a:t>
            </a:r>
            <a:r>
              <a:rPr lang="en-IN" dirty="0"/>
              <a:t>transforms it into a single value bounded </a:t>
            </a:r>
            <a:r>
              <a:rPr lang="en-IN" dirty="0" smtClean="0"/>
              <a:t>inside the </a:t>
            </a:r>
            <a:r>
              <a:rPr lang="en-IN" dirty="0"/>
              <a:t>closed interval 0,1 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82462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 Underlying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093" y="1056068"/>
                <a:ext cx="6220496" cy="560230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example  with a </a:t>
                </a:r>
                <a:r>
                  <a:rPr lang="en-IN" dirty="0"/>
                  <a:t>function bounded </a:t>
                </a:r>
                <a:r>
                  <a:rPr lang="en-IN" dirty="0" smtClean="0"/>
                  <a:t>between 0 </a:t>
                </a:r>
                <a:r>
                  <a:rPr lang="en-IN" dirty="0"/>
                  <a:t>and </a:t>
                </a:r>
                <a:r>
                  <a:rPr lang="en-IN" dirty="0" smtClean="0"/>
                  <a:t>1</a:t>
                </a:r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consider </a:t>
                </a:r>
                <a:r>
                  <a:rPr lang="en-IN" dirty="0"/>
                  <a:t>the inverse-logit function shown in </a:t>
                </a:r>
                <a:r>
                  <a:rPr lang="en-IN" dirty="0" smtClean="0"/>
                  <a:t>Figure.</a:t>
                </a:r>
              </a:p>
              <a:p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aseline="30000" dirty="0" smtClean="0"/>
                  <a:t>-1</a:t>
                </a:r>
                <a:r>
                  <a:rPr lang="en-IN" dirty="0" smtClean="0"/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93" y="1056068"/>
                <a:ext cx="6220496" cy="5602309"/>
              </a:xfrm>
              <a:blipFill rotWithShape="0">
                <a:blip r:embed="rId2"/>
                <a:stretch>
                  <a:fillRect l="-1765" t="-1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67" y="1821676"/>
            <a:ext cx="4559121" cy="42732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02751" y="591026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MinionPro-Italic"/>
              </a:rPr>
              <a:t>Fig: The </a:t>
            </a:r>
            <a:r>
              <a:rPr lang="en-IN" i="1" dirty="0">
                <a:latin typeface="MinionPro-Italic"/>
              </a:rPr>
              <a:t>inverse-logit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54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 Underlying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281893" cy="560230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when </a:t>
            </a:r>
            <a:r>
              <a:rPr lang="en-IN" i="1" dirty="0"/>
              <a:t>t </a:t>
            </a:r>
            <a:r>
              <a:rPr lang="en-IN" dirty="0"/>
              <a:t>is large, </a:t>
            </a:r>
            <a:r>
              <a:rPr lang="en-IN" i="1" dirty="0"/>
              <a:t>e</a:t>
            </a:r>
            <a:r>
              <a:rPr lang="en-IN" dirty="0"/>
              <a:t>−</a:t>
            </a:r>
            <a:r>
              <a:rPr lang="en-IN" i="1" dirty="0"/>
              <a:t>t </a:t>
            </a:r>
            <a:r>
              <a:rPr lang="en-IN" dirty="0"/>
              <a:t>is tiny so the denominator is close to 1 </a:t>
            </a:r>
            <a:r>
              <a:rPr lang="en-IN" dirty="0" smtClean="0"/>
              <a:t>and</a:t>
            </a:r>
          </a:p>
          <a:p>
            <a:endParaRPr lang="en-IN" dirty="0"/>
          </a:p>
          <a:p>
            <a:r>
              <a:rPr lang="en-IN" dirty="0"/>
              <a:t>the overall value is close to 1.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Similarly </a:t>
            </a:r>
            <a:r>
              <a:rPr lang="en-IN" dirty="0"/>
              <a:t>when </a:t>
            </a:r>
            <a:r>
              <a:rPr lang="en-IN" i="1" dirty="0"/>
              <a:t>t </a:t>
            </a:r>
            <a:r>
              <a:rPr lang="en-IN" dirty="0"/>
              <a:t>is small, </a:t>
            </a:r>
            <a:r>
              <a:rPr lang="en-IN" i="1" dirty="0"/>
              <a:t>e</a:t>
            </a:r>
            <a:r>
              <a:rPr lang="en-IN" dirty="0"/>
              <a:t>−</a:t>
            </a:r>
            <a:r>
              <a:rPr lang="en-IN" i="1" dirty="0"/>
              <a:t>t </a:t>
            </a:r>
            <a:r>
              <a:rPr lang="en-IN" dirty="0"/>
              <a:t>is large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the denominator is large,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which </a:t>
            </a:r>
            <a:r>
              <a:rPr lang="en-IN" dirty="0"/>
              <a:t>makes the function close to </a:t>
            </a:r>
            <a:r>
              <a:rPr lang="en-IN" dirty="0" smtClean="0"/>
              <a:t>zero.</a:t>
            </a:r>
          </a:p>
          <a:p>
            <a:endParaRPr lang="en-US" dirty="0"/>
          </a:p>
          <a:p>
            <a:r>
              <a:rPr lang="en-IN" dirty="0" smtClean="0"/>
              <a:t>that’s </a:t>
            </a:r>
            <a:r>
              <a:rPr lang="en-IN" dirty="0"/>
              <a:t>the inverse-logit function, which </a:t>
            </a:r>
            <a:r>
              <a:rPr lang="en-IN" dirty="0" smtClean="0"/>
              <a:t>we’ll </a:t>
            </a:r>
            <a:r>
              <a:rPr lang="en-IN" dirty="0"/>
              <a:t>use to begin deriving </a:t>
            </a:r>
            <a:r>
              <a:rPr lang="en-IN" dirty="0" smtClean="0"/>
              <a:t>a logistic </a:t>
            </a:r>
            <a:r>
              <a:rPr lang="en-IN" dirty="0"/>
              <a:t>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7454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103612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 Underlying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056068"/>
            <a:ext cx="11281893" cy="5602309"/>
          </a:xfrm>
        </p:spPr>
        <p:txBody>
          <a:bodyPr>
            <a:normAutofit/>
          </a:bodyPr>
          <a:lstStyle/>
          <a:p>
            <a:r>
              <a:rPr lang="en-IN" dirty="0"/>
              <a:t>In order to model the data, </a:t>
            </a:r>
            <a:r>
              <a:rPr lang="en-IN" dirty="0" smtClean="0"/>
              <a:t>we </a:t>
            </a:r>
            <a:r>
              <a:rPr lang="en-IN" dirty="0"/>
              <a:t>need to </a:t>
            </a:r>
            <a:r>
              <a:rPr lang="en-IN" dirty="0" smtClean="0"/>
              <a:t>work</a:t>
            </a:r>
          </a:p>
          <a:p>
            <a:endParaRPr lang="en-IN" dirty="0"/>
          </a:p>
          <a:p>
            <a:r>
              <a:rPr lang="en-IN" dirty="0"/>
              <a:t>with a slightly more general function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that </a:t>
            </a:r>
            <a:r>
              <a:rPr lang="en-IN" dirty="0"/>
              <a:t>expresses the </a:t>
            </a:r>
            <a:r>
              <a:rPr lang="en-IN" dirty="0" smtClean="0"/>
              <a:t>relationship between </a:t>
            </a:r>
            <a:r>
              <a:rPr lang="en-IN" dirty="0"/>
              <a:t>the data and a probability of a click.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Start </a:t>
            </a:r>
            <a:r>
              <a:rPr lang="en-IN" dirty="0"/>
              <a:t>by defining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1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339837"/>
          </a:xfrm>
        </p:spPr>
        <p:txBody>
          <a:bodyPr>
            <a:normAutofit/>
          </a:bodyPr>
          <a:lstStyle/>
          <a:p>
            <a:r>
              <a:rPr lang="en-IN" dirty="0"/>
              <a:t>Logistic Regression is used when the dependent variable(target) is categorical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</a:t>
            </a:r>
            <a:r>
              <a:rPr lang="en-IN" dirty="0" smtClean="0"/>
              <a:t>example:</a:t>
            </a:r>
            <a:endParaRPr lang="en-IN" dirty="0"/>
          </a:p>
          <a:p>
            <a:pPr lvl="1"/>
            <a:r>
              <a:rPr lang="en-IN" dirty="0"/>
              <a:t>To predict whether an email is spam (1) or (0)</a:t>
            </a:r>
          </a:p>
          <a:p>
            <a:pPr lvl="1"/>
            <a:r>
              <a:rPr lang="en-IN" dirty="0"/>
              <a:t>Whether the </a:t>
            </a:r>
            <a:r>
              <a:rPr lang="en-IN" dirty="0" err="1"/>
              <a:t>tumor</a:t>
            </a:r>
            <a:r>
              <a:rPr lang="en-IN" dirty="0"/>
              <a:t> is malignant (1) or not (0)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0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365125"/>
            <a:ext cx="10761372" cy="665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4" y="1350946"/>
            <a:ext cx="10156065" cy="4054492"/>
          </a:xfrm>
        </p:spPr>
      </p:pic>
    </p:spTree>
    <p:extLst>
      <p:ext uri="{BB962C8B-B14F-4D97-AF65-F5344CB8AC3E}">
        <p14:creationId xmlns:p14="http://schemas.microsoft.com/office/powerpoint/2010/main" val="17629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 to Linear Regression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13198" y="1273293"/>
            <a:ext cx="11358092" cy="538698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Given data on time spent studying and exam scores.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Lato"/>
              </a:rPr>
              <a:t>Linear Regression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and logistic regression can predict different things: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Linear Regression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could help us predict the student’s test score on a scale of 0 - 100.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 are continuous (numbers in a range).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could help use predict whether the student passed or failed.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predictions are discrete (only specific values or categories are allowed).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also view probability scores underlying the model’s classifications.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4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146185"/>
            <a:ext cx="10515600" cy="6909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6"/>
            <a:ext cx="11083344" cy="5834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section focusses on the process of choosing </a:t>
            </a:r>
            <a:r>
              <a:rPr lang="en-IN" sz="2400" dirty="0" smtClean="0"/>
              <a:t>a classifier.</a:t>
            </a:r>
          </a:p>
          <a:p>
            <a:endParaRPr lang="en-IN" sz="2400" dirty="0" smtClean="0"/>
          </a:p>
          <a:p>
            <a:r>
              <a:rPr lang="en-US" sz="2400" dirty="0" smtClean="0"/>
              <a:t>Classification involves mapping </a:t>
            </a:r>
            <a:r>
              <a:rPr lang="en-US" sz="2400" dirty="0"/>
              <a:t> </a:t>
            </a:r>
            <a:r>
              <a:rPr lang="en-US" sz="2400" dirty="0" smtClean="0"/>
              <a:t>our data points into a finite set of labels or the probability of a given label or labels.</a:t>
            </a:r>
          </a:p>
          <a:p>
            <a:endParaRPr lang="en-US" sz="2400" dirty="0"/>
          </a:p>
          <a:p>
            <a:r>
              <a:rPr lang="en-US" sz="2400" dirty="0" smtClean="0"/>
              <a:t>Focus is on binary classification.</a:t>
            </a:r>
          </a:p>
          <a:p>
            <a:endParaRPr lang="en-US" sz="2400" dirty="0"/>
          </a:p>
          <a:p>
            <a:r>
              <a:rPr lang="en-US" sz="2400" dirty="0" smtClean="0"/>
              <a:t>Table below shows a few examples of when we would want to use classification: </a:t>
            </a:r>
            <a:endParaRPr lang="en-IN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3197" y="4446216"/>
          <a:ext cx="113452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“Will someone click on this ad?”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0 or 1 (no or yes)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“What number is this (image recognition)?”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0,1,2, etc.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“What is this news article about?”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“Sports”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“Is this spam?”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 or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“Is this pill good for headaches?”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 or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7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0" y="365125"/>
            <a:ext cx="1123789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Thought Experiment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23493"/>
            <a:ext cx="10890161" cy="4953470"/>
          </a:xfrm>
        </p:spPr>
        <p:txBody>
          <a:bodyPr>
            <a:normAutofit/>
          </a:bodyPr>
          <a:lstStyle/>
          <a:p>
            <a:r>
              <a:rPr lang="en-IN" dirty="0"/>
              <a:t>There is </a:t>
            </a:r>
            <a:r>
              <a:rPr lang="en-IN" i="1" dirty="0"/>
              <a:t>art </a:t>
            </a:r>
            <a:r>
              <a:rPr lang="en-IN" dirty="0"/>
              <a:t>in data science</a:t>
            </a:r>
            <a:r>
              <a:rPr lang="en-IN" dirty="0" smtClean="0"/>
              <a:t>—</a:t>
            </a:r>
          </a:p>
          <a:p>
            <a:endParaRPr lang="en-IN" dirty="0"/>
          </a:p>
          <a:p>
            <a:r>
              <a:rPr lang="en-IN" dirty="0" smtClean="0"/>
              <a:t>it’s </a:t>
            </a:r>
            <a:r>
              <a:rPr lang="en-IN" dirty="0"/>
              <a:t>in translating human </a:t>
            </a:r>
            <a:r>
              <a:rPr lang="en-IN" dirty="0" smtClean="0"/>
              <a:t>problems into </a:t>
            </a:r>
            <a:r>
              <a:rPr lang="en-IN" dirty="0"/>
              <a:t>the mathematical context of data science and back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But we always have more than one way of doing this </a:t>
            </a:r>
            <a:r>
              <a:rPr lang="en-IN" dirty="0" smtClean="0"/>
              <a:t>translation</a:t>
            </a:r>
          </a:p>
          <a:p>
            <a:endParaRPr lang="en-IN" dirty="0"/>
          </a:p>
          <a:p>
            <a:r>
              <a:rPr lang="en-IN" dirty="0"/>
              <a:t>—more than one possible model, more than one associated metric</a:t>
            </a:r>
            <a:r>
              <a:rPr lang="en-IN" dirty="0" smtClean="0"/>
              <a:t>,</a:t>
            </a:r>
          </a:p>
          <a:p>
            <a:endParaRPr lang="en-IN" dirty="0"/>
          </a:p>
          <a:p>
            <a:r>
              <a:rPr lang="en-IN" dirty="0"/>
              <a:t>and possibly more than one optimization.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1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0" y="365125"/>
            <a:ext cx="1123789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Thought Experiment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23493"/>
            <a:ext cx="10890161" cy="495347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So </a:t>
            </a:r>
            <a:r>
              <a:rPr lang="en-IN" dirty="0"/>
              <a:t>the </a:t>
            </a:r>
            <a:r>
              <a:rPr lang="en-IN" i="1" dirty="0"/>
              <a:t>science </a:t>
            </a:r>
            <a:r>
              <a:rPr lang="en-IN" dirty="0" smtClean="0"/>
              <a:t>in data </a:t>
            </a:r>
            <a:r>
              <a:rPr lang="en-IN" dirty="0"/>
              <a:t>science is</a:t>
            </a:r>
            <a:r>
              <a:rPr lang="en-IN" dirty="0" smtClean="0"/>
              <a:t>—</a:t>
            </a:r>
          </a:p>
          <a:p>
            <a:endParaRPr lang="en-IN" dirty="0" smtClean="0"/>
          </a:p>
          <a:p>
            <a:r>
              <a:rPr lang="en-IN" dirty="0" smtClean="0"/>
              <a:t>given </a:t>
            </a:r>
            <a:r>
              <a:rPr lang="en-IN" dirty="0"/>
              <a:t>raw data, constraints, and a problem statement</a:t>
            </a:r>
            <a:r>
              <a:rPr lang="en-IN" dirty="0" smtClean="0"/>
              <a:t>—</a:t>
            </a:r>
          </a:p>
          <a:p>
            <a:endParaRPr lang="en-IN" dirty="0"/>
          </a:p>
          <a:p>
            <a:r>
              <a:rPr lang="en-IN" dirty="0"/>
              <a:t>how to navigate through that maze and make the </a:t>
            </a:r>
            <a:r>
              <a:rPr lang="en-IN" dirty="0" smtClean="0"/>
              <a:t>best choices.</a:t>
            </a:r>
          </a:p>
          <a:p>
            <a:endParaRPr lang="en-US" dirty="0"/>
          </a:p>
          <a:p>
            <a:r>
              <a:rPr lang="en-IN" dirty="0"/>
              <a:t>Every design choice you make can be formulated as </a:t>
            </a:r>
            <a:r>
              <a:rPr lang="en-IN" dirty="0" smtClean="0"/>
              <a:t>an hypothesis</a:t>
            </a:r>
            <a:r>
              <a:rPr lang="en-IN" dirty="0"/>
              <a:t>,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against </a:t>
            </a:r>
            <a:r>
              <a:rPr lang="en-IN" dirty="0"/>
              <a:t>which </a:t>
            </a:r>
            <a:r>
              <a:rPr lang="en-IN" dirty="0" smtClean="0"/>
              <a:t>we </a:t>
            </a:r>
            <a:r>
              <a:rPr lang="en-IN" dirty="0"/>
              <a:t>will use rigorous testing and experimentation</a:t>
            </a:r>
          </a:p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either validate or refute.</a:t>
            </a:r>
          </a:p>
        </p:txBody>
      </p:sp>
    </p:spTree>
    <p:extLst>
      <p:ext uri="{BB962C8B-B14F-4D97-AF65-F5344CB8AC3E}">
        <p14:creationId xmlns:p14="http://schemas.microsoft.com/office/powerpoint/2010/main" val="88551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24751</TotalTime>
  <Words>2391</Words>
  <Application>Microsoft Office PowerPoint</Application>
  <PresentationFormat>Widescreen</PresentationFormat>
  <Paragraphs>363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Lato</vt:lpstr>
      <vt:lpstr>MinionPro-Italic</vt:lpstr>
      <vt:lpstr>Office Theme</vt:lpstr>
      <vt:lpstr>Logistic Regression</vt:lpstr>
      <vt:lpstr>What is Logistic Regression?</vt:lpstr>
      <vt:lpstr>Types of Questions Binary Logistic Regression can answer?</vt:lpstr>
      <vt:lpstr>Logistic Regression</vt:lpstr>
      <vt:lpstr>Logistic Regression</vt:lpstr>
      <vt:lpstr>Comparison to Linear Regression</vt:lpstr>
      <vt:lpstr>Classifiers</vt:lpstr>
      <vt:lpstr>Thought Experiment</vt:lpstr>
      <vt:lpstr>Thought Experiment</vt:lpstr>
      <vt:lpstr>Thought Experiment</vt:lpstr>
      <vt:lpstr>Classifiers</vt:lpstr>
      <vt:lpstr>Classifiers</vt:lpstr>
      <vt:lpstr>Classifiers</vt:lpstr>
      <vt:lpstr>Classifiers</vt:lpstr>
      <vt:lpstr>Classifiers</vt:lpstr>
      <vt:lpstr>Classifiers</vt:lpstr>
      <vt:lpstr>Classifiers</vt:lpstr>
      <vt:lpstr>Classifiers</vt:lpstr>
      <vt:lpstr>Classifiers</vt:lpstr>
      <vt:lpstr>Classifiers</vt:lpstr>
      <vt:lpstr>M6D Logistic Regression Case Study</vt:lpstr>
      <vt:lpstr>M6D Logistic Regression Case Study - Click Models</vt:lpstr>
      <vt:lpstr>M6D Logistic Regression Case Study - Click Models</vt:lpstr>
      <vt:lpstr>M6D Logistic Regression Case Study - Click Models</vt:lpstr>
      <vt:lpstr>M6D Logistic Regression Case Study - Click Models</vt:lpstr>
      <vt:lpstr>M6D Logistic Regression Case Study - Click Models</vt:lpstr>
      <vt:lpstr>M6D Logistic Regression Case Study - Click Models</vt:lpstr>
      <vt:lpstr>M6D Logistic Regression Case Study - Click Models</vt:lpstr>
      <vt:lpstr>M6D Logistic Regression Case Study - Click Models</vt:lpstr>
      <vt:lpstr>M6D Logistic Regression Case Study - Click Models</vt:lpstr>
      <vt:lpstr>The Underlying Math</vt:lpstr>
      <vt:lpstr>The Underlying Math</vt:lpstr>
      <vt:lpstr>The Underlying Math</vt:lpstr>
      <vt:lpstr>The Underlying Math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Inference, Exploratory Data Analysis, and Data Science Process</dc:title>
  <dc:creator>Windows User</dc:creator>
  <cp:lastModifiedBy>Windows User</cp:lastModifiedBy>
  <cp:revision>266</cp:revision>
  <dcterms:created xsi:type="dcterms:W3CDTF">2019-08-21T06:34:12Z</dcterms:created>
  <dcterms:modified xsi:type="dcterms:W3CDTF">2020-11-27T11:23:35Z</dcterms:modified>
</cp:coreProperties>
</file>