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6" r:id="rId12"/>
    <p:sldId id="265" r:id="rId13"/>
    <p:sldId id="267" r:id="rId14"/>
    <p:sldId id="269" r:id="rId15"/>
    <p:sldId id="268" r:id="rId16"/>
    <p:sldId id="270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CFB3-56B9-4EC9-A6BF-47FFD34E888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6487-E4FE-45E0-B7CD-A6488842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Spam Filtering,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Do you need a spam filter?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At the very least, spam email is a nuisance that will clog up your employees’ inboxes and overload your servers.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Spam </a:t>
            </a:r>
            <a:r>
              <a:rPr lang="en-IN" dirty="0"/>
              <a:t>is also dangerous — the entry point for serious attacks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that </a:t>
            </a:r>
            <a:r>
              <a:rPr lang="en-IN" dirty="0"/>
              <a:t>could damage your computers, your computer network, your bottom line, and even your company’s reputation.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Yes</a:t>
            </a:r>
            <a:r>
              <a:rPr lang="en-IN" dirty="0"/>
              <a:t>, you need a spam filter solution as the key first line of </a:t>
            </a:r>
            <a:r>
              <a:rPr lang="en-IN" dirty="0" err="1"/>
              <a:t>defense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78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How can spam filters help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Spam </a:t>
            </a:r>
            <a:r>
              <a:rPr lang="en-IN" dirty="0"/>
              <a:t>filters are essential to protect your business.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you decide to invest or upgrade your spam filter </a:t>
            </a:r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IN" dirty="0" smtClean="0"/>
              <a:t>There </a:t>
            </a:r>
            <a:r>
              <a:rPr lang="en-IN" dirty="0"/>
              <a:t>are countless spam filter programs out there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will take time to figure out which one works best for your business.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83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How can spam filters help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r>
              <a:rPr lang="en-IN" dirty="0" smtClean="0"/>
              <a:t>Here </a:t>
            </a:r>
            <a:r>
              <a:rPr lang="en-IN" dirty="0"/>
              <a:t>are a few key things to look for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 lvl="1"/>
            <a:r>
              <a:rPr lang="en-IN" dirty="0"/>
              <a:t>At a minimum, the solution you choose must block spam. </a:t>
            </a:r>
            <a:endParaRPr lang="en-IN" dirty="0" smtClean="0"/>
          </a:p>
          <a:p>
            <a:pPr marL="914400" lvl="2" indent="0">
              <a:buNone/>
            </a:pPr>
            <a:r>
              <a:rPr lang="en-IN" dirty="0"/>
              <a:t>-</a:t>
            </a:r>
            <a:r>
              <a:rPr lang="en-IN" dirty="0" smtClean="0"/>
              <a:t>This </a:t>
            </a:r>
            <a:r>
              <a:rPr lang="en-IN" dirty="0"/>
              <a:t>might sound like a given, but not all spam filter software is up to the job </a:t>
            </a:r>
            <a:endParaRPr lang="en-IN" dirty="0" smtClean="0"/>
          </a:p>
          <a:p>
            <a:pPr marL="914400" lvl="2" indent="0">
              <a:buNone/>
            </a:pPr>
            <a:r>
              <a:rPr lang="en-IN" dirty="0"/>
              <a:t>-</a:t>
            </a:r>
            <a:r>
              <a:rPr lang="en-IN" dirty="0" smtClean="0"/>
              <a:t>(</a:t>
            </a:r>
            <a:r>
              <a:rPr lang="en-IN" dirty="0"/>
              <a:t>or doesn’t keep up to date with the evolving world of spam attacks).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solution you choose must provide the security you need for your network, </a:t>
            </a:r>
            <a:endParaRPr lang="en-IN" dirty="0" smtClean="0"/>
          </a:p>
          <a:p>
            <a:pPr marL="914400" lvl="2" indent="0">
              <a:buNone/>
            </a:pPr>
            <a:r>
              <a:rPr lang="en-IN" dirty="0"/>
              <a:t>-</a:t>
            </a:r>
            <a:r>
              <a:rPr lang="en-IN" dirty="0" smtClean="0"/>
              <a:t>but </a:t>
            </a:r>
            <a:r>
              <a:rPr lang="en-IN" dirty="0"/>
              <a:t>not stop the legitimate emails your employees need to conduct their business.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Administrators </a:t>
            </a:r>
            <a:r>
              <a:rPr lang="en-IN" dirty="0"/>
              <a:t>must have the ability to edit and create rules </a:t>
            </a:r>
            <a:r>
              <a:rPr lang="en-IN" dirty="0" smtClean="0"/>
              <a:t> </a:t>
            </a:r>
          </a:p>
          <a:p>
            <a:pPr lvl="2">
              <a:buFontTx/>
              <a:buChar char="-"/>
            </a:pPr>
            <a:r>
              <a:rPr lang="en-IN" dirty="0" smtClean="0"/>
              <a:t>predefined </a:t>
            </a:r>
            <a:r>
              <a:rPr lang="en-IN" dirty="0"/>
              <a:t>rule settings so that the solution meets your organizational needs. 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smtClean="0"/>
              <a:t>This </a:t>
            </a:r>
            <a:r>
              <a:rPr lang="en-IN" dirty="0"/>
              <a:t>customization should be easy, even for unsophisticated computer users.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68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Linear regression will not work for spam filtering?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r>
              <a:rPr lang="en-US" u="sng" dirty="0" smtClean="0"/>
              <a:t>Reason 1:</a:t>
            </a:r>
          </a:p>
          <a:p>
            <a:pPr marL="0" indent="0">
              <a:buNone/>
            </a:pPr>
            <a:endParaRPr lang="en-IN" u="sng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first thing to consider is that your target is binary (0 if not spam,</a:t>
            </a:r>
          </a:p>
          <a:p>
            <a:pPr marL="0" indent="0">
              <a:buNone/>
            </a:pPr>
            <a:r>
              <a:rPr lang="en-IN" dirty="0" smtClean="0"/>
              <a:t>	1 </a:t>
            </a:r>
            <a:r>
              <a:rPr lang="en-IN" dirty="0"/>
              <a:t>if spam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you </a:t>
            </a:r>
            <a:r>
              <a:rPr lang="en-IN" dirty="0"/>
              <a:t>wouldn’t get a 0 or a 1 using linear regression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Linear regression </a:t>
            </a:r>
            <a:r>
              <a:rPr lang="en-IN" dirty="0"/>
              <a:t>is aimed at </a:t>
            </a:r>
            <a:r>
              <a:rPr lang="en-IN" dirty="0" err="1"/>
              <a:t>modeling</a:t>
            </a:r>
            <a:r>
              <a:rPr lang="en-IN" dirty="0"/>
              <a:t> a continuous output and this is binary.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52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Linear regression will not work for spam filtering?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r>
              <a:rPr lang="en-US" u="sng" dirty="0" smtClean="0"/>
              <a:t>Reason 2: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/>
              <a:t>there </a:t>
            </a:r>
            <a:r>
              <a:rPr lang="en-IN" dirty="0" smtClean="0"/>
              <a:t>are too </a:t>
            </a:r>
            <a:r>
              <a:rPr lang="en-IN" dirty="0"/>
              <a:t>many variables compared to </a:t>
            </a:r>
            <a:r>
              <a:rPr lang="en-IN" dirty="0" smtClean="0"/>
              <a:t>observations</a:t>
            </a:r>
          </a:p>
          <a:p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</a:t>
            </a:r>
            <a:r>
              <a:rPr lang="en-IN" dirty="0" smtClean="0"/>
              <a:t>order of </a:t>
            </a:r>
            <a:r>
              <a:rPr lang="en-IN" dirty="0"/>
              <a:t>10,000 emails with on the order of 100,000 words.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won’t work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Technically, </a:t>
            </a:r>
            <a:r>
              <a:rPr lang="en-IN" dirty="0" smtClean="0"/>
              <a:t>the </a:t>
            </a:r>
            <a:r>
              <a:rPr lang="en-IN" dirty="0"/>
              <a:t>matrix in the </a:t>
            </a:r>
            <a:r>
              <a:rPr lang="en-IN" dirty="0" smtClean="0"/>
              <a:t>equation is very huge to store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1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k-</a:t>
            </a:r>
            <a:r>
              <a:rPr lang="en-IN" dirty="0" err="1" smtClean="0"/>
              <a:t>nn</a:t>
            </a:r>
            <a:r>
              <a:rPr lang="en-IN" dirty="0" smtClean="0"/>
              <a:t>  for spam filtering?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With </a:t>
            </a:r>
            <a:r>
              <a:rPr lang="en-IN" dirty="0"/>
              <a:t>10,000 emails and 100,000 words, </a:t>
            </a:r>
            <a:r>
              <a:rPr lang="en-IN" dirty="0" smtClean="0"/>
              <a:t>there is a </a:t>
            </a:r>
            <a:r>
              <a:rPr lang="en-IN" dirty="0"/>
              <a:t>problem,</a:t>
            </a:r>
          </a:p>
          <a:p>
            <a:endParaRPr lang="en-IN" dirty="0" smtClean="0"/>
          </a:p>
          <a:p>
            <a:r>
              <a:rPr lang="en-IN" dirty="0" smtClean="0"/>
              <a:t>Namely</a:t>
            </a:r>
            <a:r>
              <a:rPr lang="en-IN" dirty="0"/>
              <a:t>, </a:t>
            </a:r>
            <a:r>
              <a:rPr lang="en-IN" dirty="0" smtClean="0"/>
              <a:t>the space needed for </a:t>
            </a:r>
            <a:r>
              <a:rPr lang="en-IN" dirty="0"/>
              <a:t>working </a:t>
            </a:r>
            <a:r>
              <a:rPr lang="en-IN" dirty="0" smtClean="0"/>
              <a:t>has </a:t>
            </a:r>
            <a:r>
              <a:rPr lang="en-IN" i="1" dirty="0"/>
              <a:t>too many dimensions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Yes</a:t>
            </a:r>
            <a:r>
              <a:rPr lang="en-IN" dirty="0"/>
              <a:t>, </a:t>
            </a:r>
            <a:r>
              <a:rPr lang="en-IN" dirty="0" smtClean="0"/>
              <a:t>computing distances </a:t>
            </a:r>
            <a:r>
              <a:rPr lang="en-IN" dirty="0"/>
              <a:t>in a 100,000-dimensional space requires lots of </a:t>
            </a:r>
            <a:r>
              <a:rPr lang="en-IN" dirty="0" smtClean="0"/>
              <a:t>computational work.</a:t>
            </a:r>
          </a:p>
          <a:p>
            <a:endParaRPr lang="en-IN" dirty="0" smtClean="0"/>
          </a:p>
          <a:p>
            <a:r>
              <a:rPr lang="en-US" dirty="0" smtClean="0"/>
              <a:t>Real problem is:</a:t>
            </a:r>
            <a:endParaRPr lang="en-US" dirty="0"/>
          </a:p>
          <a:p>
            <a:r>
              <a:rPr lang="en-IN" dirty="0"/>
              <a:t>Concept called “the curse of dimensionality,” makes k-NN a poor algorithm for spam filtering</a:t>
            </a:r>
          </a:p>
          <a:p>
            <a:endParaRPr lang="en-US" dirty="0"/>
          </a:p>
          <a:p>
            <a:r>
              <a:rPr lang="en-US" dirty="0"/>
              <a:t>As the nearest </a:t>
            </a:r>
            <a:r>
              <a:rPr lang="en-US" dirty="0" err="1"/>
              <a:t>neighbours</a:t>
            </a:r>
            <a:r>
              <a:rPr lang="en-US" dirty="0"/>
              <a:t> are too far </a:t>
            </a:r>
            <a:r>
              <a:rPr lang="en-US" dirty="0" smtClean="0"/>
              <a:t>away.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47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SPAM FILTERS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27" y="1267382"/>
            <a:ext cx="9318759" cy="48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008055"/>
            <a:ext cx="11359166" cy="5293217"/>
          </a:xfrm>
        </p:spPr>
        <p:txBody>
          <a:bodyPr>
            <a:normAutofit/>
          </a:bodyPr>
          <a:lstStyle/>
          <a:p>
            <a:r>
              <a:rPr lang="en-IN" dirty="0"/>
              <a:t>One way spam emails are sorted is by using a Naive Bayes classifier.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Naive Bayes algorithm relies on Bayes Rule.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algorithm will classify each object by looking at all of it’s features individually.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Bayes </a:t>
            </a:r>
            <a:r>
              <a:rPr lang="en-IN" dirty="0"/>
              <a:t>Rule below shows us how to calculate the posterior probability for just one feature.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2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008055"/>
            <a:ext cx="11359166" cy="5293217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posterior probability of the object is calculated for each feature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then </a:t>
            </a:r>
            <a:r>
              <a:rPr lang="en-IN" dirty="0"/>
              <a:t>these probabilities are multiplied together to get a final probability.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probability is calculated for the other class as well.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Which </a:t>
            </a:r>
            <a:r>
              <a:rPr lang="en-IN" dirty="0"/>
              <a:t>ever has the greater probability that ultimately determines what class the object is in.</a:t>
            </a:r>
          </a:p>
        </p:txBody>
      </p:sp>
    </p:spTree>
    <p:extLst>
      <p:ext uri="{BB962C8B-B14F-4D97-AF65-F5344CB8AC3E}">
        <p14:creationId xmlns:p14="http://schemas.microsoft.com/office/powerpoint/2010/main" val="329680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52188"/>
            <a:ext cx="10095060" cy="46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579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SPAM FILTERING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1210615"/>
            <a:ext cx="10161431" cy="55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008055"/>
            <a:ext cx="11359166" cy="3373445"/>
          </a:xfrm>
        </p:spPr>
        <p:txBody>
          <a:bodyPr>
            <a:normAutofit/>
          </a:bodyPr>
          <a:lstStyle/>
          <a:p>
            <a:r>
              <a:rPr lang="en-IN" dirty="0"/>
              <a:t>For our purposes, the object is an email and the features are the unique words in the email.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Thus</a:t>
            </a:r>
            <a:r>
              <a:rPr lang="en-IN" dirty="0"/>
              <a:t>, there is a posterior probability calculated for each unique word in them email.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Plugging </a:t>
            </a:r>
            <a:r>
              <a:rPr lang="en-IN" dirty="0"/>
              <a:t>this into Bayes Rule, our formula will look something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938712"/>
            <a:ext cx="9696451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33305"/>
            <a:ext cx="11359166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 – case study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587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Spam Filtering?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r>
              <a:rPr lang="en-IN" dirty="0"/>
              <a:t>Spam filters detect unsolicited, unwanted, and virus-infested email (called spam)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stop </a:t>
            </a:r>
            <a:r>
              <a:rPr lang="en-IN" dirty="0"/>
              <a:t>it from getting into email inboxes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Internet Service Providers (ISPs) use spam filters to make sure they aren’t distributing spam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Small- to medium- sized businesses (SMBs) also use spam filters to protect their employees and networks.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47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Spam Filtering?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r>
              <a:rPr lang="en-IN" dirty="0" smtClean="0"/>
              <a:t>Spam </a:t>
            </a:r>
            <a:r>
              <a:rPr lang="en-IN" dirty="0"/>
              <a:t>filters are applied to both inbound email (email entering the network) and outbound email (email leaving the network).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ISPs </a:t>
            </a:r>
            <a:r>
              <a:rPr lang="en-IN" dirty="0"/>
              <a:t>use both methods to protect their customers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SMBs typically focus on inbound filters.</a:t>
            </a:r>
          </a:p>
          <a:p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many spam filtering solutions available.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They </a:t>
            </a:r>
            <a:r>
              <a:rPr lang="en-IN" dirty="0"/>
              <a:t>can be hosted in the “cloud,” on computer servers, or integrated into email software such as Microsoft Outlook.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71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How do spam filters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r>
              <a:rPr lang="en-IN" dirty="0"/>
              <a:t>Spam filters use “heuristics” </a:t>
            </a:r>
            <a:r>
              <a:rPr lang="en-IN" dirty="0" smtClean="0"/>
              <a:t>methods</a:t>
            </a:r>
          </a:p>
          <a:p>
            <a:endParaRPr lang="en-IN" dirty="0"/>
          </a:p>
          <a:p>
            <a:r>
              <a:rPr lang="en-IN" dirty="0" smtClean="0"/>
              <a:t>i.e. </a:t>
            </a:r>
            <a:r>
              <a:rPr lang="en-IN" dirty="0"/>
              <a:t>each email message is subjected to thousands of predefined rules (algorithms).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Each </a:t>
            </a:r>
            <a:r>
              <a:rPr lang="en-IN" dirty="0"/>
              <a:t>rule assigns a numerical score to the probability of the message being </a:t>
            </a:r>
            <a:r>
              <a:rPr lang="en-IN" dirty="0" smtClean="0"/>
              <a:t>spam</a:t>
            </a:r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score passes a certain threshold the email is flagged as spam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and </a:t>
            </a:r>
            <a:r>
              <a:rPr lang="en-IN" dirty="0"/>
              <a:t>blocked from going further.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9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How do spam filters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6"/>
            <a:ext cx="11153104" cy="5975797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different </a:t>
            </a:r>
            <a:r>
              <a:rPr lang="en-IN" dirty="0"/>
              <a:t>types of spam </a:t>
            </a:r>
            <a:r>
              <a:rPr lang="en-IN" dirty="0" smtClean="0"/>
              <a:t>filters are available </a:t>
            </a:r>
            <a:r>
              <a:rPr lang="en-IN" dirty="0"/>
              <a:t>for different criteria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 lvl="1"/>
            <a:r>
              <a:rPr lang="en-IN" dirty="0"/>
              <a:t>Content filters – parse the content of messages, scanning for words that are commonly used in spam emails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Header filters – examine the email header source to look for suspicious information (such as spammer email addresses</a:t>
            </a:r>
            <a:r>
              <a:rPr lang="en-IN" dirty="0" smtClean="0"/>
              <a:t>).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Blocklist</a:t>
            </a:r>
            <a:r>
              <a:rPr lang="en-IN" dirty="0"/>
              <a:t> filters – stop emails that come from a </a:t>
            </a:r>
            <a:r>
              <a:rPr lang="en-IN" dirty="0" err="1"/>
              <a:t>blocklist</a:t>
            </a:r>
            <a:r>
              <a:rPr lang="en-IN" dirty="0"/>
              <a:t> of suspicious IP addresses. Some filters go further and check the IP reputation of the IP address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Rules-based filters – apply customized rules designed by the organization to exclude emails from specific senders, or emails containing specific words in their subject line or body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/>
              <a:t>No single method is a complete solution to the spam </a:t>
            </a:r>
            <a:r>
              <a:rPr lang="en-IN" dirty="0" smtClean="0"/>
              <a:t>problem</a:t>
            </a:r>
          </a:p>
          <a:p>
            <a:endParaRPr lang="en-IN" dirty="0"/>
          </a:p>
          <a:p>
            <a:r>
              <a:rPr lang="en-IN" dirty="0" smtClean="0"/>
              <a:t>there </a:t>
            </a:r>
            <a:r>
              <a:rPr lang="en-IN" dirty="0"/>
              <a:t>are always trade-offs </a:t>
            </a:r>
            <a:r>
              <a:rPr lang="en-IN" dirty="0" smtClean="0"/>
              <a:t>between </a:t>
            </a:r>
            <a:r>
              <a:rPr lang="en-IN" dirty="0"/>
              <a:t>rejecting legitimate email vs. letting spam slip through.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Is spam filtering necessary?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today’s world, spam filtering is a must to protect your business.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Spam </a:t>
            </a:r>
            <a:r>
              <a:rPr lang="en-IN" dirty="0"/>
              <a:t>is not going away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It is estimated that 70 percent of all email sent globally is spam,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volume of spam continues to grow because spam remains a lucrative business.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Spammers </a:t>
            </a:r>
            <a:r>
              <a:rPr lang="en-IN" dirty="0"/>
              <a:t>get ever more sophisticated and creative in their tactics to get their messages into your </a:t>
            </a:r>
            <a:r>
              <a:rPr lang="en-IN" dirty="0" smtClean="0"/>
              <a:t>inboxes to create problems. </a:t>
            </a:r>
          </a:p>
          <a:p>
            <a:endParaRPr lang="en-IN" dirty="0"/>
          </a:p>
          <a:p>
            <a:r>
              <a:rPr lang="en-IN" dirty="0" smtClean="0"/>
              <a:t>Spam </a:t>
            </a:r>
            <a:r>
              <a:rPr lang="en-IN" dirty="0"/>
              <a:t>filtering solutions must continually be updated to address this evolving threat.</a:t>
            </a:r>
          </a:p>
        </p:txBody>
      </p:sp>
    </p:spTree>
    <p:extLst>
      <p:ext uri="{BB962C8B-B14F-4D97-AF65-F5344CB8AC3E}">
        <p14:creationId xmlns:p14="http://schemas.microsoft.com/office/powerpoint/2010/main" val="8081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Why is spam filtering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A spam filtering solution cannot be 100 percent effective.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a business email system without spam filtering is highly </a:t>
            </a:r>
            <a:r>
              <a:rPr lang="en-IN" dirty="0" smtClean="0"/>
              <a:t>vulnerable. </a:t>
            </a:r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is important to stop as much spam as you can,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protect your network from the many possible risks: viruses, phishing attacks, compromised web links and other malicious content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4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8" y="133305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/>
              <a:t>Why is spam filtering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21217"/>
            <a:ext cx="11153104" cy="566670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Spam </a:t>
            </a:r>
            <a:r>
              <a:rPr lang="en-IN" dirty="0"/>
              <a:t>filters also protect your servers from being overloaded with non-essential </a:t>
            </a:r>
            <a:r>
              <a:rPr lang="en-IN" dirty="0" smtClean="0"/>
              <a:t>emails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worse problem of being infected with spam software that may turn them into spam servers themselves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By preventing spam email </a:t>
            </a:r>
            <a:r>
              <a:rPr lang="en-IN" dirty="0" smtClean="0"/>
              <a:t>spam </a:t>
            </a:r>
            <a:r>
              <a:rPr lang="en-IN" dirty="0"/>
              <a:t>filters give an additional layer of protection to your users, your network, and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408202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17347</TotalTime>
  <Words>1135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Spam Filtering, Naïve Bayes</vt:lpstr>
      <vt:lpstr>SPAM FILTERING</vt:lpstr>
      <vt:lpstr>What is Spam Filtering? </vt:lpstr>
      <vt:lpstr>What is Spam Filtering? </vt:lpstr>
      <vt:lpstr>How do spam filters work?</vt:lpstr>
      <vt:lpstr>How do spam filters work?</vt:lpstr>
      <vt:lpstr>Is spam filtering necessary?</vt:lpstr>
      <vt:lpstr>Why is spam filtering important?</vt:lpstr>
      <vt:lpstr>Why is spam filtering important?</vt:lpstr>
      <vt:lpstr>Do you need a spam filter?</vt:lpstr>
      <vt:lpstr>How can spam filters help you?</vt:lpstr>
      <vt:lpstr>How can spam filters help you?</vt:lpstr>
      <vt:lpstr>Why Linear regression will not work for spam filtering?</vt:lpstr>
      <vt:lpstr>Why Linear regression will not work for spam filtering?</vt:lpstr>
      <vt:lpstr>k-nn  for spam filtering?</vt:lpstr>
      <vt:lpstr>SPAM FILTERS</vt:lpstr>
      <vt:lpstr>Naïve Bayes</vt:lpstr>
      <vt:lpstr>Naïve Bayes</vt:lpstr>
      <vt:lpstr>Naïve Bayes</vt:lpstr>
      <vt:lpstr>Naïve Bayes</vt:lpstr>
      <vt:lpstr>Naïve Bayes – case study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Inference, Exploratory Data Analysis, and Data Science Process</dc:title>
  <dc:creator>Windows User</dc:creator>
  <cp:lastModifiedBy>Admin</cp:lastModifiedBy>
  <cp:revision>231</cp:revision>
  <dcterms:created xsi:type="dcterms:W3CDTF">2019-08-21T06:34:12Z</dcterms:created>
  <dcterms:modified xsi:type="dcterms:W3CDTF">2020-11-12T18:06:33Z</dcterms:modified>
</cp:coreProperties>
</file>