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9" r:id="rId4"/>
    <p:sldId id="260" r:id="rId5"/>
    <p:sldId id="261" r:id="rId6"/>
    <p:sldId id="263" r:id="rId7"/>
    <p:sldId id="264" r:id="rId8"/>
    <p:sldId id="265" r:id="rId9"/>
    <p:sldId id="266" r:id="rId10"/>
    <p:sldId id="267" r:id="rId11"/>
    <p:sldId id="314" r:id="rId12"/>
    <p:sldId id="317" r:id="rId13"/>
    <p:sldId id="268" r:id="rId14"/>
    <p:sldId id="269" r:id="rId15"/>
    <p:sldId id="270" r:id="rId16"/>
    <p:sldId id="271" r:id="rId17"/>
    <p:sldId id="272" r:id="rId18"/>
    <p:sldId id="273" r:id="rId19"/>
    <p:sldId id="275" r:id="rId20"/>
    <p:sldId id="276" r:id="rId21"/>
    <p:sldId id="277" r:id="rId22"/>
    <p:sldId id="310" r:id="rId23"/>
    <p:sldId id="278" r:id="rId24"/>
    <p:sldId id="279" r:id="rId25"/>
    <p:sldId id="280" r:id="rId26"/>
    <p:sldId id="281" r:id="rId27"/>
    <p:sldId id="284" r:id="rId28"/>
    <p:sldId id="285" r:id="rId29"/>
    <p:sldId id="315" r:id="rId30"/>
    <p:sldId id="316" r:id="rId31"/>
    <p:sldId id="290" r:id="rId32"/>
    <p:sldId id="291" r:id="rId33"/>
    <p:sldId id="292" r:id="rId34"/>
    <p:sldId id="301" r:id="rId35"/>
    <p:sldId id="308" r:id="rId36"/>
    <p:sldId id="307" r:id="rId37"/>
    <p:sldId id="312" r:id="rId38"/>
    <p:sldId id="31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738" autoAdjust="0"/>
  </p:normalViewPr>
  <p:slideViewPr>
    <p:cSldViewPr>
      <p:cViewPr varScale="1">
        <p:scale>
          <a:sx n="71" d="100"/>
          <a:sy n="71" d="100"/>
        </p:scale>
        <p:origin x="1786"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3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2F029F-AB88-484A-A429-E4B5B5B0F6BC}" type="datetimeFigureOut">
              <a:rPr lang="en-US" smtClean="0"/>
              <a:pPr/>
              <a:t>5/22/2022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E98BAA-7207-4123-BAB5-13FFD23FB59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5E98BAA-7207-4123-BAB5-13FFD23FB59A}" type="slidenum">
              <a:rPr lang="en-US" smtClean="0"/>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An example of a simple mathematical trapdoor is "6895601 is the product of two prime numbers. What are those numbers?" A typical solution would be to try dividing 6895601 by several prime numbers until finding the answer. However, if one is told that 1931 is one of the numbers, one can find the answer by entering "6895601 ÷ 1931" into any calculator.</a:t>
            </a:r>
            <a:endParaRPr lang="en-US" dirty="0"/>
          </a:p>
        </p:txBody>
      </p:sp>
      <p:sp>
        <p:nvSpPr>
          <p:cNvPr id="4" name="Slide Number Placeholder 3"/>
          <p:cNvSpPr>
            <a:spLocks noGrp="1"/>
          </p:cNvSpPr>
          <p:nvPr>
            <p:ph type="sldNum" sz="quarter" idx="10"/>
          </p:nvPr>
        </p:nvSpPr>
        <p:spPr/>
        <p:txBody>
          <a:bodyPr/>
          <a:lstStyle/>
          <a:p>
            <a:fld id="{D5E98BAA-7207-4123-BAB5-13FFD23FB59A}" type="slidenum">
              <a:rPr lang="en-US" smtClean="0"/>
              <a:pPr/>
              <a:t>33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800" b="1" dirty="0"/>
              <a:t>SECURITY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Security Techniques</a:t>
            </a:r>
          </a:p>
        </p:txBody>
      </p:sp>
      <p:sp>
        <p:nvSpPr>
          <p:cNvPr id="3" name="Content Placeholder 2"/>
          <p:cNvSpPr>
            <a:spLocks noGrp="1"/>
          </p:cNvSpPr>
          <p:nvPr>
            <p:ph idx="1"/>
          </p:nvPr>
        </p:nvSpPr>
        <p:spPr/>
        <p:txBody>
          <a:bodyPr/>
          <a:lstStyle/>
          <a:p>
            <a:pPr algn="just"/>
            <a:r>
              <a:rPr lang="en-US" dirty="0"/>
              <a:t>This introduces the reader to some of the more important techniques and mechanisms for securing distributed systems and applications.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3200" dirty="0"/>
            </a:br>
            <a:br>
              <a:rPr lang="en-US" sz="3200" dirty="0"/>
            </a:br>
            <a:r>
              <a:rPr lang="en-US" sz="3200" dirty="0"/>
              <a:t>Worst case Assumptions &amp; Design Guidelines</a:t>
            </a:r>
            <a:br>
              <a:rPr lang="en-US" sz="3200" dirty="0"/>
            </a:br>
            <a:br>
              <a:rPr lang="en-US" sz="3200" dirty="0"/>
            </a:br>
            <a:endParaRPr lang="en-US" sz="3200" dirty="0"/>
          </a:p>
        </p:txBody>
      </p:sp>
      <p:sp>
        <p:nvSpPr>
          <p:cNvPr id="12" name="Title 1"/>
          <p:cNvSpPr txBox="1">
            <a:spLocks/>
          </p:cNvSpPr>
          <p:nvPr/>
        </p:nvSpPr>
        <p:spPr>
          <a:xfrm>
            <a:off x="609600" y="1981200"/>
            <a:ext cx="82296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br>
              <a:rPr kumimoji="0" lang="en-US" sz="3200" b="0" i="0" u="none" strike="noStrike" kern="1200" cap="none" spc="0" normalizeH="0" baseline="0" noProof="0" dirty="0">
                <a:ln>
                  <a:noFill/>
                </a:ln>
                <a:solidFill>
                  <a:schemeClr val="tx1"/>
                </a:solidFill>
                <a:effectLst/>
                <a:uLnTx/>
                <a:uFillTx/>
                <a:latin typeface="+mj-lt"/>
                <a:ea typeface="+mj-ea"/>
                <a:cs typeface="+mj-cs"/>
              </a:rPr>
            </a:br>
            <a:br>
              <a:rPr kumimoji="0" lang="en-US" sz="3200" b="0" i="0" u="none" strike="noStrike" kern="1200" cap="none" spc="0" normalizeH="0" baseline="0" noProof="0" dirty="0">
                <a:ln>
                  <a:noFill/>
                </a:ln>
                <a:solidFill>
                  <a:schemeClr val="tx1"/>
                </a:solidFill>
                <a:effectLst/>
                <a:uLnTx/>
                <a:uFillTx/>
                <a:latin typeface="+mj-lt"/>
                <a:ea typeface="+mj-ea"/>
                <a:cs typeface="+mj-cs"/>
              </a:rPr>
            </a:br>
            <a:br>
              <a:rPr kumimoji="0" lang="en-US" sz="3200" b="0" i="0" u="none" strike="noStrike" kern="1200" cap="none" spc="0" normalizeH="0" baseline="0" noProof="0" dirty="0">
                <a:ln>
                  <a:noFill/>
                </a:ln>
                <a:solidFill>
                  <a:schemeClr val="tx1"/>
                </a:solidFill>
                <a:effectLst/>
                <a:uLnTx/>
                <a:uFillTx/>
                <a:latin typeface="+mj-lt"/>
                <a:ea typeface="+mj-ea"/>
                <a:cs typeface="+mj-cs"/>
              </a:rPr>
            </a:br>
            <a:br>
              <a:rPr kumimoji="0" lang="en-US" sz="3200" b="0" i="0" u="none" strike="noStrike" kern="1200" cap="none" spc="0" normalizeH="0" baseline="0" noProof="0" dirty="0">
                <a:ln>
                  <a:noFill/>
                </a:ln>
                <a:solidFill>
                  <a:schemeClr val="tx1"/>
                </a:solidFill>
                <a:effectLst/>
                <a:uLnTx/>
                <a:uFillTx/>
                <a:latin typeface="+mj-lt"/>
                <a:ea typeface="+mj-ea"/>
                <a:cs typeface="+mj-cs"/>
              </a:rPr>
            </a:b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Title 1"/>
          <p:cNvSpPr txBox="1">
            <a:spLocks/>
          </p:cNvSpPr>
          <p:nvPr/>
        </p:nvSpPr>
        <p:spPr>
          <a:xfrm>
            <a:off x="685800" y="1524000"/>
            <a:ext cx="8229600" cy="51816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tabLst/>
              <a:defRPr/>
            </a:pPr>
            <a:br>
              <a:rPr kumimoji="0" lang="en-US" sz="3200" b="0" i="0" u="none" strike="noStrike" kern="1200" cap="none" spc="0" normalizeH="0" baseline="0" noProof="0" dirty="0">
                <a:ln>
                  <a:noFill/>
                </a:ln>
                <a:solidFill>
                  <a:schemeClr val="tx1"/>
                </a:solidFill>
                <a:effectLst/>
                <a:uLnTx/>
                <a:uFillTx/>
                <a:latin typeface="+mj-lt"/>
                <a:ea typeface="+mj-ea"/>
                <a:cs typeface="+mj-cs"/>
              </a:rPr>
            </a:br>
            <a:endParaRPr kumimoji="0" lang="en-US" sz="3200" b="0" i="0" u="none" strike="noStrike" kern="1200" cap="none" spc="0" normalizeH="0" baseline="0" noProof="0" dirty="0">
              <a:ln>
                <a:noFill/>
              </a:ln>
              <a:solidFill>
                <a:schemeClr val="tx1"/>
              </a:solidFill>
              <a:effectLst/>
              <a:uLnTx/>
              <a:uFillTx/>
              <a:latin typeface="+mj-lt"/>
              <a:ea typeface="+mj-ea"/>
              <a:cs typeface="+mj-cs"/>
            </a:endParaRPr>
          </a:p>
          <a:p>
            <a:pPr marL="0" marR="0" lvl="0" indent="0" algn="just" defTabSz="914400" rtl="0" eaLnBrk="1" fontAlgn="auto" latinLnBrk="0" hangingPunct="1">
              <a:lnSpc>
                <a:spcPct val="100000"/>
              </a:lnSpc>
              <a:spcBef>
                <a:spcPct val="0"/>
              </a:spcBef>
              <a:spcAft>
                <a:spcPts val="0"/>
              </a:spcAft>
              <a:buClrTx/>
              <a:buSzTx/>
              <a:buFont typeface="Arial" pitchFamily="34" charset="0"/>
              <a:buChar char="•"/>
              <a:tabLst/>
              <a:defRPr/>
            </a:pPr>
            <a:r>
              <a:rPr lang="en-US" sz="2400" dirty="0">
                <a:latin typeface="+mj-lt"/>
                <a:ea typeface="+mj-ea"/>
                <a:cs typeface="+mj-cs"/>
              </a:rPr>
              <a:t>Interfaces are exposed </a:t>
            </a:r>
            <a:r>
              <a:rPr lang="en-US" sz="3200" dirty="0">
                <a:latin typeface="+mj-lt"/>
                <a:ea typeface="+mj-ea"/>
                <a:cs typeface="+mj-cs"/>
              </a:rPr>
              <a:t>:</a:t>
            </a:r>
            <a:r>
              <a:rPr lang="en-US" sz="2000" dirty="0"/>
              <a:t>Distributed systems are composed of processes that offer services or share information. Their communication interfaces are necessarily open </a:t>
            </a:r>
          </a:p>
          <a:p>
            <a:pPr marL="0" marR="0" lvl="0" indent="0" algn="just" defTabSz="914400" rtl="0" eaLnBrk="1" fontAlgn="auto" latinLnBrk="0" hangingPunct="1">
              <a:lnSpc>
                <a:spcPct val="100000"/>
              </a:lnSpc>
              <a:spcBef>
                <a:spcPct val="0"/>
              </a:spcBef>
              <a:spcAft>
                <a:spcPts val="0"/>
              </a:spcAft>
              <a:buClrTx/>
              <a:buSzTx/>
              <a:buFont typeface="Arial" pitchFamily="34" charset="0"/>
              <a:buChar char="•"/>
              <a:tabLst/>
              <a:defRPr/>
            </a:pPr>
            <a:endParaRPr lang="en-US" sz="2000" dirty="0">
              <a:latin typeface="+mj-lt"/>
              <a:ea typeface="+mj-ea"/>
              <a:cs typeface="+mj-cs"/>
            </a:endParaRPr>
          </a:p>
          <a:p>
            <a:pPr marL="0" marR="0" lvl="0" indent="0" algn="just" defTabSz="914400" rtl="0" eaLnBrk="1" fontAlgn="auto" latinLnBrk="0" hangingPunct="1">
              <a:lnSpc>
                <a:spcPct val="100000"/>
              </a:lnSpc>
              <a:spcBef>
                <a:spcPct val="0"/>
              </a:spcBef>
              <a:spcAft>
                <a:spcPts val="0"/>
              </a:spcAft>
              <a:buClrTx/>
              <a:buSzTx/>
              <a:buFont typeface="Arial" pitchFamily="34" charset="0"/>
              <a:buChar char="•"/>
              <a:tabLst/>
              <a:defRPr/>
            </a:pPr>
            <a:r>
              <a:rPr lang="en-US" sz="2400" dirty="0">
                <a:latin typeface="+mj-lt"/>
                <a:ea typeface="+mj-ea"/>
                <a:cs typeface="+mj-cs"/>
              </a:rPr>
              <a:t>Networks are Insecure :</a:t>
            </a:r>
            <a:r>
              <a:rPr lang="en-US" sz="2000" dirty="0"/>
              <a:t>message sources can be falsified – messages can be made to look as though they came from Alice when they were actually sent by Mallory. Host addresses can be ‘spoofed’</a:t>
            </a:r>
          </a:p>
          <a:p>
            <a:pPr marL="0" marR="0" lvl="0" indent="0" algn="just" defTabSz="914400" rtl="0" eaLnBrk="1" fontAlgn="auto" latinLnBrk="0" hangingPunct="1">
              <a:lnSpc>
                <a:spcPct val="100000"/>
              </a:lnSpc>
              <a:spcBef>
                <a:spcPct val="0"/>
              </a:spcBef>
              <a:spcAft>
                <a:spcPts val="0"/>
              </a:spcAft>
              <a:buClrTx/>
              <a:buSzTx/>
              <a:buFont typeface="Arial" pitchFamily="34" charset="0"/>
              <a:buChar char="•"/>
              <a:tabLst/>
              <a:defRPr/>
            </a:pPr>
            <a:endParaRPr lang="en-US" sz="3200" dirty="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n-US" sz="2400" dirty="0">
                <a:latin typeface="+mj-lt"/>
                <a:ea typeface="+mj-ea"/>
                <a:cs typeface="+mj-cs"/>
              </a:rPr>
              <a:t>Limit the lifetime and scope of each secret :</a:t>
            </a:r>
            <a:r>
              <a:rPr lang="en-US" sz="2000" dirty="0"/>
              <a:t>The use of secrets such as passwords and shared secret keys should be time-limited, and sharing should be restricted</a:t>
            </a: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endParaRPr lang="en-US" sz="3200" dirty="0">
              <a:latin typeface="+mj-lt"/>
              <a:ea typeface="+mj-ea"/>
              <a:cs typeface="+mj-cs"/>
            </a:endParaRPr>
          </a:p>
          <a:p>
            <a:pPr algn="just">
              <a:spcBef>
                <a:spcPct val="0"/>
              </a:spcBef>
              <a:buFont typeface="Arial" pitchFamily="34" charset="0"/>
              <a:buChar char="•"/>
              <a:defRPr/>
            </a:pPr>
            <a:r>
              <a:rPr lang="en-US" sz="2400" dirty="0">
                <a:latin typeface="+mj-lt"/>
                <a:ea typeface="+mj-ea"/>
                <a:cs typeface="+mj-cs"/>
              </a:rPr>
              <a:t>Algorithms and Program code are available to attackers: </a:t>
            </a:r>
            <a:r>
              <a:rPr lang="en-US" sz="2000" dirty="0"/>
              <a:t>The bigger and the more widely distributed a secret is, the greater the risk of its disclosure. Secret encryption algorithms are totally inadequate for today’s large-scale network environments.</a:t>
            </a: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endParaRPr lang="en-US" sz="3200" dirty="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br>
              <a:rPr kumimoji="0" lang="en-US" sz="3200" b="0" i="0" u="none" strike="noStrike" kern="1200" cap="none" spc="0" normalizeH="0" baseline="0" noProof="0" dirty="0">
                <a:ln>
                  <a:noFill/>
                </a:ln>
                <a:solidFill>
                  <a:schemeClr val="tx1"/>
                </a:solidFill>
                <a:effectLst/>
                <a:uLnTx/>
                <a:uFillTx/>
                <a:latin typeface="+mj-lt"/>
                <a:ea typeface="+mj-ea"/>
                <a:cs typeface="+mj-cs"/>
              </a:rPr>
            </a:br>
            <a:br>
              <a:rPr kumimoji="0" lang="en-US" sz="3200" b="0" i="0" u="none" strike="noStrike" kern="1200" cap="none" spc="0" normalizeH="0" baseline="0" noProof="0" dirty="0">
                <a:ln>
                  <a:noFill/>
                </a:ln>
                <a:solidFill>
                  <a:schemeClr val="tx1"/>
                </a:solidFill>
                <a:effectLst/>
                <a:uLnTx/>
                <a:uFillTx/>
                <a:latin typeface="+mj-lt"/>
                <a:ea typeface="+mj-ea"/>
                <a:cs typeface="+mj-cs"/>
              </a:rPr>
            </a:b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77C7E-2A59-4D71-97EF-E437C1F2390B}"/>
              </a:ext>
            </a:extLst>
          </p:cNvPr>
          <p:cNvSpPr>
            <a:spLocks noGrp="1"/>
          </p:cNvSpPr>
          <p:nvPr>
            <p:ph type="title"/>
          </p:nvPr>
        </p:nvSpPr>
        <p:spPr/>
        <p:txBody>
          <a:bodyPr>
            <a:normAutofit fontScale="90000"/>
          </a:bodyPr>
          <a:lstStyle/>
          <a:p>
            <a:r>
              <a:rPr lang="en-US" dirty="0"/>
              <a:t>Worst Case Assumptions and </a:t>
            </a:r>
            <a:r>
              <a:rPr lang="en-US"/>
              <a:t>Design Guidelines  Cont</a:t>
            </a:r>
            <a:r>
              <a:rPr lang="en-US" dirty="0"/>
              <a:t>..</a:t>
            </a:r>
            <a:endParaRPr lang="en-IN" dirty="0"/>
          </a:p>
        </p:txBody>
      </p:sp>
      <p:sp>
        <p:nvSpPr>
          <p:cNvPr id="3" name="Content Placeholder 2">
            <a:extLst>
              <a:ext uri="{FF2B5EF4-FFF2-40B4-BE49-F238E27FC236}">
                <a16:creationId xmlns:a16="http://schemas.microsoft.com/office/drawing/2014/main" id="{8B4270E2-A47B-447D-A695-7A4A6320C20C}"/>
              </a:ext>
            </a:extLst>
          </p:cNvPr>
          <p:cNvSpPr>
            <a:spLocks noGrp="1"/>
          </p:cNvSpPr>
          <p:nvPr>
            <p:ph idx="1"/>
          </p:nvPr>
        </p:nvSpPr>
        <p:spPr/>
        <p:txBody>
          <a:bodyPr/>
          <a:lstStyle/>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n-US" sz="3200" dirty="0">
                <a:latin typeface="+mj-lt"/>
                <a:ea typeface="+mj-ea"/>
                <a:cs typeface="+mj-cs"/>
              </a:rPr>
              <a:t>Attackers may have access to large resources</a:t>
            </a:r>
          </a:p>
          <a:p>
            <a:pPr marL="0" marR="0" lvl="0" indent="0" defTabSz="914400" rtl="0" eaLnBrk="1" fontAlgn="auto" latinLnBrk="0" hangingPunct="1">
              <a:lnSpc>
                <a:spcPct val="100000"/>
              </a:lnSpc>
              <a:spcBef>
                <a:spcPct val="0"/>
              </a:spcBef>
              <a:spcAft>
                <a:spcPts val="0"/>
              </a:spcAft>
              <a:buClrTx/>
              <a:buSzTx/>
              <a:buNone/>
              <a:tabLst/>
              <a:defRPr/>
            </a:pPr>
            <a:r>
              <a:rPr lang="en-US" sz="2000" dirty="0"/>
              <a:t>We should assume that attackers will have access to the largest and most powerful computers projected in the lifetime of a system</a:t>
            </a:r>
          </a:p>
          <a:p>
            <a:pPr marL="0" marR="0" lvl="0" indent="0" defTabSz="914400" rtl="0" eaLnBrk="1" fontAlgn="auto" latinLnBrk="0" hangingPunct="1">
              <a:lnSpc>
                <a:spcPct val="100000"/>
              </a:lnSpc>
              <a:spcBef>
                <a:spcPct val="0"/>
              </a:spcBef>
              <a:spcAft>
                <a:spcPts val="0"/>
              </a:spcAft>
              <a:buClrTx/>
              <a:buSzTx/>
              <a:buNone/>
              <a:tabLst/>
              <a:defRPr/>
            </a:pPr>
            <a:endParaRPr lang="en-US" sz="3200" dirty="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n-US" sz="3200" dirty="0">
                <a:latin typeface="+mj-lt"/>
                <a:ea typeface="+mj-ea"/>
                <a:cs typeface="+mj-cs"/>
              </a:rPr>
              <a:t>Minimize trusted database</a:t>
            </a:r>
          </a:p>
          <a:p>
            <a:pPr marL="0" indent="0" algn="just">
              <a:buNone/>
            </a:pPr>
            <a:r>
              <a:rPr lang="en-US" sz="2000" dirty="0"/>
              <a:t>The portions of a system that are responsible for the implementation of its security, and all the hardware and software components upon which they rely, have to be trusted</a:t>
            </a:r>
            <a:endParaRPr lang="en-IN" sz="2000" dirty="0"/>
          </a:p>
        </p:txBody>
      </p:sp>
    </p:spTree>
    <p:extLst>
      <p:ext uri="{BB962C8B-B14F-4D97-AF65-F5344CB8AC3E}">
        <p14:creationId xmlns:p14="http://schemas.microsoft.com/office/powerpoint/2010/main" val="4142356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Notations</a:t>
            </a:r>
          </a:p>
        </p:txBody>
      </p:sp>
      <p:pic>
        <p:nvPicPr>
          <p:cNvPr id="2050" name="Picture 2"/>
          <p:cNvPicPr>
            <a:picLocks noGrp="1" noChangeAspect="1" noChangeArrowheads="1"/>
          </p:cNvPicPr>
          <p:nvPr>
            <p:ph idx="1"/>
          </p:nvPr>
        </p:nvPicPr>
        <p:blipFill>
          <a:blip r:embed="rId2"/>
          <a:srcRect/>
          <a:stretch>
            <a:fillRect/>
          </a:stretch>
        </p:blipFill>
        <p:spPr bwMode="auto">
          <a:xfrm>
            <a:off x="914400" y="1600200"/>
            <a:ext cx="7543800" cy="4525963"/>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08038"/>
          </a:xfrm>
        </p:spPr>
        <p:txBody>
          <a:bodyPr/>
          <a:lstStyle/>
          <a:p>
            <a:pPr algn="l"/>
            <a:r>
              <a:rPr lang="en-US" b="1" dirty="0"/>
              <a:t>Cryptography</a:t>
            </a:r>
          </a:p>
        </p:txBody>
      </p:sp>
      <p:sp>
        <p:nvSpPr>
          <p:cNvPr id="3" name="Content Placeholder 2"/>
          <p:cNvSpPr>
            <a:spLocks noGrp="1"/>
          </p:cNvSpPr>
          <p:nvPr>
            <p:ph idx="1"/>
          </p:nvPr>
        </p:nvSpPr>
        <p:spPr>
          <a:xfrm>
            <a:off x="457200" y="1219200"/>
            <a:ext cx="8229600" cy="4906963"/>
          </a:xfrm>
        </p:spPr>
        <p:txBody>
          <a:bodyPr/>
          <a:lstStyle/>
          <a:p>
            <a:pPr algn="just"/>
            <a:r>
              <a:rPr lang="en-US" dirty="0"/>
              <a:t>Encryption is the process of encoding a message in such a way as to hide its contents.</a:t>
            </a:r>
          </a:p>
          <a:p>
            <a:pPr algn="just"/>
            <a:r>
              <a:rPr lang="en-US" dirty="0"/>
              <a:t>Secure algorithms for encrypting and decrypting messages are all based on the use of secrets called </a:t>
            </a:r>
            <a:r>
              <a:rPr lang="en-US" i="1" dirty="0"/>
              <a:t>keys.</a:t>
            </a:r>
          </a:p>
          <a:p>
            <a:pPr algn="just"/>
            <a:r>
              <a:rPr lang="en-US" dirty="0"/>
              <a:t>Two main classes of encryption algorithm</a:t>
            </a:r>
          </a:p>
          <a:p>
            <a:pPr lvl="1" algn="just"/>
            <a:r>
              <a:rPr lang="en-US" i="1" dirty="0"/>
              <a:t>shared secret keys</a:t>
            </a:r>
          </a:p>
          <a:p>
            <a:pPr lvl="1" algn="just"/>
            <a:r>
              <a:rPr lang="en-US" i="1" dirty="0"/>
              <a:t>public/private key pairs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55638"/>
          </a:xfrm>
        </p:spPr>
        <p:txBody>
          <a:bodyPr>
            <a:normAutofit fontScale="90000"/>
          </a:bodyPr>
          <a:lstStyle/>
          <a:p>
            <a:pPr algn="l"/>
            <a:r>
              <a:rPr lang="en-US" dirty="0"/>
              <a:t>Uses of cryptography</a:t>
            </a:r>
          </a:p>
        </p:txBody>
      </p:sp>
      <p:sp>
        <p:nvSpPr>
          <p:cNvPr id="3" name="Content Placeholder 2"/>
          <p:cNvSpPr>
            <a:spLocks noGrp="1"/>
          </p:cNvSpPr>
          <p:nvPr>
            <p:ph idx="1"/>
          </p:nvPr>
        </p:nvSpPr>
        <p:spPr>
          <a:xfrm>
            <a:off x="457200" y="990600"/>
            <a:ext cx="8229600" cy="5135563"/>
          </a:xfrm>
        </p:spPr>
        <p:txBody>
          <a:bodyPr/>
          <a:lstStyle/>
          <a:p>
            <a:pPr algn="just"/>
            <a:r>
              <a:rPr lang="en-US" b="1" dirty="0"/>
              <a:t>Secrecy and integrity</a:t>
            </a:r>
          </a:p>
          <a:p>
            <a:pPr lvl="1" algn="just"/>
            <a:r>
              <a:rPr lang="en-US" dirty="0"/>
              <a:t>Cryptography is used to maintain the secrecy and integrity of information whenever it is exposed to potential attacks.</a:t>
            </a:r>
          </a:p>
          <a:p>
            <a:pPr lvl="1" algn="just"/>
            <a:r>
              <a:rPr lang="en-US" dirty="0"/>
              <a:t>It maintains the secrecy of the encrypted message as long as the decryption key is not </a:t>
            </a:r>
            <a:r>
              <a:rPr lang="en-US" i="1" dirty="0"/>
              <a:t>compromised.</a:t>
            </a:r>
          </a:p>
          <a:p>
            <a:pPr lvl="1" algn="just"/>
            <a:r>
              <a:rPr lang="en-US" i="1" dirty="0"/>
              <a:t>It </a:t>
            </a:r>
            <a:r>
              <a:rPr lang="en-US" dirty="0"/>
              <a:t>also maintains the integrity of the encrypted information, provided that some redundant information such as a checksum is included and checked.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85000" lnSpcReduction="10000"/>
          </a:bodyPr>
          <a:lstStyle/>
          <a:p>
            <a:pPr algn="just"/>
            <a:r>
              <a:rPr lang="en-US" b="1" dirty="0"/>
              <a:t>Scenario 1</a:t>
            </a:r>
            <a:r>
              <a:rPr lang="en-US" dirty="0"/>
              <a:t>. Secret communication with a shared secret key: Alice wishes to send some information secretly to Bob. Alice and Bob share a secret key </a:t>
            </a:r>
            <a:r>
              <a:rPr lang="en-US" i="1" dirty="0"/>
              <a:t>K</a:t>
            </a:r>
            <a:r>
              <a:rPr lang="en-US" i="1" baseline="-25000" dirty="0"/>
              <a:t>AB</a:t>
            </a:r>
            <a:r>
              <a:rPr lang="en-US" i="1" dirty="0"/>
              <a:t>.</a:t>
            </a:r>
          </a:p>
          <a:p>
            <a:pPr algn="just">
              <a:buNone/>
            </a:pPr>
            <a:r>
              <a:rPr lang="en-US" dirty="0"/>
              <a:t>	1. Alice uses </a:t>
            </a:r>
            <a:r>
              <a:rPr lang="en-US" i="1" dirty="0"/>
              <a:t>K</a:t>
            </a:r>
            <a:r>
              <a:rPr lang="en-US" i="1" baseline="-25000" dirty="0"/>
              <a:t>AB</a:t>
            </a:r>
            <a:r>
              <a:rPr lang="en-US" i="1" dirty="0"/>
              <a:t> and an agreed encryption function E(K</a:t>
            </a:r>
            <a:r>
              <a:rPr lang="en-US" i="1" baseline="-25000" dirty="0"/>
              <a:t>AB</a:t>
            </a:r>
            <a:r>
              <a:rPr lang="en-US" i="1" dirty="0"/>
              <a:t>, M) to encrypt and send </a:t>
            </a:r>
            <a:r>
              <a:rPr lang="en-US" dirty="0"/>
              <a:t>any number of messages {</a:t>
            </a:r>
            <a:r>
              <a:rPr lang="en-US" i="1" dirty="0"/>
              <a:t>Mi}K</a:t>
            </a:r>
            <a:r>
              <a:rPr lang="en-US" i="1" baseline="-25000" dirty="0"/>
              <a:t>AB</a:t>
            </a:r>
            <a:r>
              <a:rPr lang="en-US" i="1" dirty="0"/>
              <a:t> to Bob. </a:t>
            </a:r>
          </a:p>
          <a:p>
            <a:pPr algn="just">
              <a:buNone/>
            </a:pPr>
            <a:r>
              <a:rPr lang="en-US" i="1" dirty="0"/>
              <a:t>	</a:t>
            </a:r>
            <a:r>
              <a:rPr lang="en-US" dirty="0"/>
              <a:t>2. Bob decrypts the encrypted messages using the corresponding decryption function </a:t>
            </a:r>
            <a:r>
              <a:rPr lang="en-US" i="1" dirty="0"/>
              <a:t>D(K</a:t>
            </a:r>
            <a:r>
              <a:rPr lang="en-US" i="1" baseline="-25000" dirty="0"/>
              <a:t>AB</a:t>
            </a:r>
            <a:r>
              <a:rPr lang="en-US" i="1" dirty="0"/>
              <a:t>, M).</a:t>
            </a:r>
          </a:p>
          <a:p>
            <a:pPr algn="just"/>
            <a:r>
              <a:rPr lang="en-US" b="1" dirty="0"/>
              <a:t>Issues:</a:t>
            </a:r>
          </a:p>
          <a:p>
            <a:pPr lvl="1" algn="just"/>
            <a:r>
              <a:rPr lang="en-US" b="1" i="1" dirty="0"/>
              <a:t>Key distribution</a:t>
            </a:r>
            <a:r>
              <a:rPr lang="en-US" i="1" dirty="0"/>
              <a:t>: How can Alice send a shared key K</a:t>
            </a:r>
            <a:r>
              <a:rPr lang="en-US" sz="3200" i="1" baseline="-25000" dirty="0"/>
              <a:t>AB</a:t>
            </a:r>
            <a:r>
              <a:rPr lang="en-US" i="1" dirty="0"/>
              <a:t> to Bob securely?</a:t>
            </a:r>
          </a:p>
          <a:p>
            <a:pPr lvl="1" algn="just"/>
            <a:r>
              <a:rPr lang="en-US" b="1" i="1" dirty="0"/>
              <a:t>Freshness of communication</a:t>
            </a:r>
            <a:r>
              <a:rPr lang="en-US" i="1" dirty="0"/>
              <a:t>: How does Bob know that any {Mi} isn’t a copy of an earlier encrypted message from Alice that was captured by Mallory and replayed later?</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33400"/>
          </a:xfrm>
        </p:spPr>
        <p:txBody>
          <a:bodyPr>
            <a:normAutofit fontScale="90000"/>
          </a:bodyPr>
          <a:lstStyle/>
          <a:p>
            <a:pPr algn="l"/>
            <a:r>
              <a:rPr lang="en-US" b="1" dirty="0"/>
              <a:t>Authentication</a:t>
            </a:r>
            <a:endParaRPr lang="en-US" dirty="0"/>
          </a:p>
        </p:txBody>
      </p:sp>
      <p:sp>
        <p:nvSpPr>
          <p:cNvPr id="3" name="Content Placeholder 2"/>
          <p:cNvSpPr>
            <a:spLocks noGrp="1"/>
          </p:cNvSpPr>
          <p:nvPr>
            <p:ph idx="1"/>
          </p:nvPr>
        </p:nvSpPr>
        <p:spPr>
          <a:xfrm>
            <a:off x="457200" y="990600"/>
            <a:ext cx="8229600" cy="5135563"/>
          </a:xfrm>
        </p:spPr>
        <p:txBody>
          <a:bodyPr/>
          <a:lstStyle/>
          <a:p>
            <a:pPr algn="just"/>
            <a:r>
              <a:rPr lang="en-US" dirty="0"/>
              <a:t>Cryptography is used in support of mechanisms for authenticating communication between pairs of principals.</a:t>
            </a:r>
          </a:p>
          <a:p>
            <a:r>
              <a:rPr lang="en-US" dirty="0"/>
              <a:t>key is known only to two parties.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Scenario 2: </a:t>
            </a:r>
            <a:br>
              <a:rPr lang="en-US" sz="3600" dirty="0"/>
            </a:br>
            <a:r>
              <a:rPr lang="en-US" sz="3600" dirty="0"/>
              <a:t>Authenticated communication with a server</a:t>
            </a:r>
          </a:p>
        </p:txBody>
      </p:sp>
      <p:sp>
        <p:nvSpPr>
          <p:cNvPr id="3" name="Content Placeholder 2"/>
          <p:cNvSpPr>
            <a:spLocks noGrp="1"/>
          </p:cNvSpPr>
          <p:nvPr>
            <p:ph idx="1"/>
          </p:nvPr>
        </p:nvSpPr>
        <p:spPr/>
        <p:txBody>
          <a:bodyPr>
            <a:normAutofit fontScale="85000" lnSpcReduction="20000"/>
          </a:bodyPr>
          <a:lstStyle/>
          <a:p>
            <a:pPr lvl="1">
              <a:buFont typeface="Arial" pitchFamily="34" charset="0"/>
              <a:buChar char="•"/>
            </a:pPr>
            <a:r>
              <a:rPr lang="en-US" dirty="0"/>
              <a:t>Bob is a file server; </a:t>
            </a:r>
          </a:p>
          <a:p>
            <a:pPr lvl="1">
              <a:buFont typeface="Arial" pitchFamily="34" charset="0"/>
              <a:buChar char="•"/>
            </a:pPr>
            <a:r>
              <a:rPr lang="en-US" dirty="0"/>
              <a:t>Sara is an authentication service. </a:t>
            </a:r>
          </a:p>
          <a:p>
            <a:pPr lvl="1">
              <a:buFont typeface="Arial" pitchFamily="34" charset="0"/>
              <a:buChar char="•"/>
            </a:pPr>
            <a:r>
              <a:rPr lang="en-US" dirty="0"/>
              <a:t>Sara shares secret key K</a:t>
            </a:r>
            <a:r>
              <a:rPr lang="en-US" sz="1800" dirty="0"/>
              <a:t>A </a:t>
            </a:r>
            <a:r>
              <a:rPr lang="en-US" dirty="0"/>
              <a:t>with Alice and secret key K</a:t>
            </a:r>
            <a:r>
              <a:rPr lang="en-US" sz="1800" dirty="0"/>
              <a:t>B </a:t>
            </a:r>
            <a:r>
              <a:rPr lang="en-US" dirty="0"/>
              <a:t>with Bob.</a:t>
            </a:r>
          </a:p>
          <a:p>
            <a:pPr marL="1371600" lvl="2" indent="-457200" algn="just">
              <a:buFont typeface="+mj-lt"/>
              <a:buAutoNum type="arabicPeriod"/>
            </a:pPr>
            <a:r>
              <a:rPr lang="en-US" dirty="0"/>
              <a:t>Alice sends an (unencrypted) message to Sara stating her identity and requesting a </a:t>
            </a:r>
            <a:r>
              <a:rPr lang="en-US" i="1" dirty="0"/>
              <a:t>ticket for access to Bob.</a:t>
            </a:r>
          </a:p>
          <a:p>
            <a:pPr marL="1371600" lvl="2" indent="-457200" algn="just">
              <a:buFont typeface="+mj-lt"/>
              <a:buAutoNum type="arabicPeriod"/>
            </a:pPr>
            <a:r>
              <a:rPr lang="en-US" dirty="0"/>
              <a:t>Sara sends a response to Alice. {{Ticket}</a:t>
            </a:r>
            <a:r>
              <a:rPr lang="en-US" sz="1600" dirty="0"/>
              <a:t>KB</a:t>
            </a:r>
            <a:r>
              <a:rPr lang="en-US" dirty="0"/>
              <a:t>, K</a:t>
            </a:r>
            <a:r>
              <a:rPr lang="en-US" sz="1600" dirty="0"/>
              <a:t>AB</a:t>
            </a:r>
            <a:r>
              <a:rPr lang="en-US" dirty="0"/>
              <a:t>}</a:t>
            </a:r>
            <a:r>
              <a:rPr lang="en-US" sz="1600" dirty="0"/>
              <a:t>KA</a:t>
            </a:r>
            <a:r>
              <a:rPr lang="en-US" dirty="0"/>
              <a:t>. It is encrypted in K</a:t>
            </a:r>
            <a:r>
              <a:rPr lang="en-US" sz="1600" dirty="0"/>
              <a:t>A </a:t>
            </a:r>
            <a:r>
              <a:rPr lang="en-US" dirty="0"/>
              <a:t>and consists of a ticket (to be sent to Bob with each request for file access) encrypted in K</a:t>
            </a:r>
            <a:r>
              <a:rPr lang="en-US" sz="1600" dirty="0"/>
              <a:t>B </a:t>
            </a:r>
            <a:r>
              <a:rPr lang="en-US" dirty="0"/>
              <a:t>and a new secret key K</a:t>
            </a:r>
            <a:r>
              <a:rPr lang="en-US" sz="1600" dirty="0"/>
              <a:t>AB</a:t>
            </a:r>
            <a:r>
              <a:rPr lang="en-US" dirty="0"/>
              <a:t>.</a:t>
            </a:r>
          </a:p>
          <a:p>
            <a:pPr marL="1371600" lvl="2" indent="-457200" algn="just">
              <a:buFont typeface="+mj-lt"/>
              <a:buAutoNum type="arabicPeriod"/>
            </a:pPr>
            <a:r>
              <a:rPr lang="en-US" dirty="0"/>
              <a:t>Alice uses K</a:t>
            </a:r>
            <a:r>
              <a:rPr lang="en-US" sz="1600" dirty="0"/>
              <a:t>A </a:t>
            </a:r>
            <a:r>
              <a:rPr lang="en-US" dirty="0"/>
              <a:t>to decrypt the response.</a:t>
            </a:r>
          </a:p>
          <a:p>
            <a:pPr marL="1371600" lvl="2" indent="-457200" algn="just">
              <a:buFont typeface="+mj-lt"/>
              <a:buAutoNum type="arabicPeriod"/>
            </a:pPr>
            <a:r>
              <a:rPr lang="en-US" dirty="0"/>
              <a:t>Alice sends Bob a request R to access a file: {Ticket}</a:t>
            </a:r>
            <a:r>
              <a:rPr lang="en-US" sz="1600" dirty="0"/>
              <a:t>KB</a:t>
            </a:r>
            <a:r>
              <a:rPr lang="en-US" dirty="0"/>
              <a:t>, Alice, R. </a:t>
            </a:r>
          </a:p>
          <a:p>
            <a:pPr marL="1371600" lvl="2" indent="-457200" algn="just">
              <a:buFont typeface="+mj-lt"/>
              <a:buAutoNum type="arabicPeriod"/>
            </a:pPr>
            <a:r>
              <a:rPr lang="en-US" dirty="0"/>
              <a:t>The ticket is actually {K</a:t>
            </a:r>
            <a:r>
              <a:rPr lang="en-US" sz="1600" dirty="0"/>
              <a:t>AB</a:t>
            </a:r>
            <a:r>
              <a:rPr lang="en-US" dirty="0"/>
              <a:t>, Alice}</a:t>
            </a:r>
            <a:r>
              <a:rPr lang="en-US" sz="1600" dirty="0"/>
              <a:t>KB</a:t>
            </a:r>
            <a:r>
              <a:rPr lang="en-US" dirty="0"/>
              <a:t>. Bob uses K</a:t>
            </a:r>
            <a:r>
              <a:rPr lang="en-US" sz="1600" dirty="0"/>
              <a:t>B </a:t>
            </a:r>
            <a:r>
              <a:rPr lang="en-US" dirty="0"/>
              <a:t>to decrypt it, checks that Alice's name matches and then uses K</a:t>
            </a:r>
            <a:r>
              <a:rPr lang="en-US" sz="1600" dirty="0"/>
              <a:t>AB </a:t>
            </a:r>
            <a:r>
              <a:rPr lang="en-US" dirty="0"/>
              <a:t>to encrypt responses to Alice.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Scenario 3</a:t>
            </a:r>
            <a:r>
              <a:rPr lang="en-US" sz="3600" dirty="0"/>
              <a:t>. </a:t>
            </a:r>
            <a:br>
              <a:rPr lang="en-US" sz="4000" dirty="0"/>
            </a:br>
            <a:r>
              <a:rPr lang="en-US" sz="3600" dirty="0"/>
              <a:t>Authenticated communication with public keys</a:t>
            </a:r>
          </a:p>
        </p:txBody>
      </p:sp>
      <p:sp>
        <p:nvSpPr>
          <p:cNvPr id="3" name="Content Placeholder 2"/>
          <p:cNvSpPr>
            <a:spLocks noGrp="1"/>
          </p:cNvSpPr>
          <p:nvPr>
            <p:ph idx="1"/>
          </p:nvPr>
        </p:nvSpPr>
        <p:spPr/>
        <p:txBody>
          <a:bodyPr>
            <a:normAutofit fontScale="85000" lnSpcReduction="20000"/>
          </a:bodyPr>
          <a:lstStyle/>
          <a:p>
            <a:endParaRPr lang="en-US" dirty="0"/>
          </a:p>
          <a:p>
            <a:r>
              <a:rPr lang="en-US" dirty="0"/>
              <a:t>Bob has a public/private key pair &lt;K</a:t>
            </a:r>
            <a:r>
              <a:rPr lang="en-US" baseline="-25000" dirty="0"/>
              <a:t>Bpub</a:t>
            </a:r>
            <a:r>
              <a:rPr lang="en-US" dirty="0"/>
              <a:t>,K</a:t>
            </a:r>
            <a:r>
              <a:rPr lang="en-US" baseline="-25000" dirty="0"/>
              <a:t>Bpriv</a:t>
            </a:r>
            <a:r>
              <a:rPr lang="en-US" dirty="0"/>
              <a:t>&gt;</a:t>
            </a:r>
          </a:p>
          <a:p>
            <a:pPr marL="514350" indent="-514350">
              <a:buFont typeface="+mj-lt"/>
              <a:buAutoNum type="arabicPeriod"/>
            </a:pPr>
            <a:r>
              <a:rPr lang="en-US" dirty="0"/>
              <a:t>Alice obtains a certificate that was signed by a trusted authority stating Bob's public key </a:t>
            </a:r>
            <a:r>
              <a:rPr lang="en-US" dirty="0" err="1"/>
              <a:t>K</a:t>
            </a:r>
            <a:r>
              <a:rPr lang="en-US" baseline="-25000" dirty="0" err="1"/>
              <a:t>Bpub</a:t>
            </a:r>
            <a:r>
              <a:rPr lang="en-US" dirty="0"/>
              <a:t>.</a:t>
            </a:r>
          </a:p>
          <a:p>
            <a:pPr marL="514350" indent="-514350">
              <a:buFont typeface="+mj-lt"/>
              <a:buAutoNum type="arabicPeriod"/>
            </a:pPr>
            <a:r>
              <a:rPr lang="en-US" dirty="0"/>
              <a:t>Alice creates a new shared key K</a:t>
            </a:r>
            <a:r>
              <a:rPr lang="en-US" baseline="-25000" dirty="0"/>
              <a:t>AB</a:t>
            </a:r>
            <a:r>
              <a:rPr lang="en-US" dirty="0"/>
              <a:t>, encrypts it using </a:t>
            </a:r>
            <a:r>
              <a:rPr lang="en-US" dirty="0" err="1"/>
              <a:t>K</a:t>
            </a:r>
            <a:r>
              <a:rPr lang="en-US" baseline="-25000" dirty="0" err="1"/>
              <a:t>Bpub</a:t>
            </a:r>
            <a:r>
              <a:rPr lang="en-US" dirty="0"/>
              <a:t> using a public‐key algorithm and sends the result to Bob.</a:t>
            </a:r>
          </a:p>
          <a:p>
            <a:pPr marL="514350" indent="-514350">
              <a:buFont typeface="+mj-lt"/>
              <a:buAutoNum type="arabicPeriod"/>
            </a:pPr>
            <a:r>
              <a:rPr lang="en-US" dirty="0"/>
              <a:t>Bob uses the corresponding private key </a:t>
            </a:r>
            <a:r>
              <a:rPr lang="en-US"/>
              <a:t>K</a:t>
            </a:r>
            <a:r>
              <a:rPr lang="en-US" baseline="-25000" dirty="0"/>
              <a:t>B</a:t>
            </a:r>
            <a:r>
              <a:rPr lang="en-US" baseline="-25000"/>
              <a:t>priv</a:t>
            </a:r>
            <a:r>
              <a:rPr lang="en-US" dirty="0"/>
              <a:t> to decrypt it.</a:t>
            </a:r>
          </a:p>
          <a:p>
            <a:pPr marL="514350" indent="-514350">
              <a:buNone/>
            </a:pPr>
            <a:r>
              <a:rPr lang="en-US" dirty="0"/>
              <a:t>	(If they want to be sure that the message hasn't been tampered with, Alice can add an agreed value to it and Bob can check 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lnSpcReduction="10000"/>
          </a:bodyPr>
          <a:lstStyle/>
          <a:p>
            <a:r>
              <a:rPr lang="en-US" dirty="0"/>
              <a:t>Security is one of the most important principles , since security need to be pervasive through the system.</a:t>
            </a:r>
          </a:p>
          <a:p>
            <a:r>
              <a:rPr lang="en-US" dirty="0"/>
              <a:t>Security Policy</a:t>
            </a:r>
          </a:p>
          <a:p>
            <a:pPr lvl="1"/>
            <a:r>
              <a:rPr lang="en-US" dirty="0"/>
              <a:t>Security policy is just a statement about what is allowed and not allowed to do in a system.</a:t>
            </a:r>
          </a:p>
          <a:p>
            <a:r>
              <a:rPr lang="en-US" dirty="0"/>
              <a:t>Security Mechanism</a:t>
            </a:r>
          </a:p>
          <a:p>
            <a:pPr lvl="1"/>
            <a:r>
              <a:rPr lang="en-US" dirty="0"/>
              <a:t>Security mechanism is a procedure how to implement the security policy. It is said to be a tool, methodology or procedures for security enforcement.</a:t>
            </a:r>
          </a:p>
          <a:p>
            <a:pPr lvl="1">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r>
              <a:rPr lang="en-US" dirty="0"/>
              <a:t>Mallory might intercept Alice’s initial request to a key distribution service for Bob’s public‐key certificate and send a response containing his own public key. He can then intercept all the subsequent messages.</a:t>
            </a:r>
          </a:p>
          <a:p>
            <a:pPr algn="just"/>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79438"/>
          </a:xfrm>
        </p:spPr>
        <p:txBody>
          <a:bodyPr>
            <a:normAutofit fontScale="90000"/>
          </a:bodyPr>
          <a:lstStyle/>
          <a:p>
            <a:pPr algn="l"/>
            <a:r>
              <a:rPr lang="en-US" b="1" dirty="0"/>
              <a:t>Digital signatures</a:t>
            </a:r>
          </a:p>
        </p:txBody>
      </p:sp>
      <p:sp>
        <p:nvSpPr>
          <p:cNvPr id="3" name="Content Placeholder 2"/>
          <p:cNvSpPr>
            <a:spLocks noGrp="1"/>
          </p:cNvSpPr>
          <p:nvPr>
            <p:ph idx="1"/>
          </p:nvPr>
        </p:nvSpPr>
        <p:spPr>
          <a:xfrm>
            <a:off x="457200" y="1066800"/>
            <a:ext cx="8229600" cy="5059363"/>
          </a:xfrm>
        </p:spPr>
        <p:txBody>
          <a:bodyPr>
            <a:normAutofit fontScale="77500" lnSpcReduction="20000"/>
          </a:bodyPr>
          <a:lstStyle/>
          <a:p>
            <a:r>
              <a:rPr lang="en-US" dirty="0"/>
              <a:t>Cryptography is used to implement a mechanism known as a </a:t>
            </a:r>
            <a:r>
              <a:rPr lang="en-US" i="1" dirty="0"/>
              <a:t>digital signature. </a:t>
            </a:r>
          </a:p>
          <a:p>
            <a:r>
              <a:rPr lang="en-US" i="1" dirty="0"/>
              <a:t>This is similar to conventional signature, verifying to a third </a:t>
            </a:r>
            <a:r>
              <a:rPr lang="en-US" dirty="0"/>
              <a:t>party that a message or a document is an unaltered copy of one produced by the signer.</a:t>
            </a:r>
          </a:p>
          <a:p>
            <a:r>
              <a:rPr lang="en-US" dirty="0"/>
              <a:t>This can be achieved by encrypting the message called a </a:t>
            </a:r>
            <a:r>
              <a:rPr lang="en-US" i="1" dirty="0"/>
              <a:t>digest – using a key </a:t>
            </a:r>
            <a:r>
              <a:rPr lang="en-US" dirty="0"/>
              <a:t>that is known only to the signer. </a:t>
            </a:r>
          </a:p>
          <a:p>
            <a:r>
              <a:rPr lang="en-US" dirty="0"/>
              <a:t>A digest is a fixed-length value computed by applying a </a:t>
            </a:r>
            <a:r>
              <a:rPr lang="en-US" i="1" dirty="0"/>
              <a:t>secure digest function.</a:t>
            </a:r>
          </a:p>
          <a:p>
            <a:r>
              <a:rPr lang="en-US" dirty="0"/>
              <a:t>The resulting encrypted digest acts as a signature that accompanies the message.</a:t>
            </a:r>
          </a:p>
          <a:p>
            <a:r>
              <a:rPr lang="en-US" dirty="0"/>
              <a:t>The originator generates a signature with their private key, and the signature can be decrypted by any recipient using the corresponding public key.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of Digital Signature</a:t>
            </a:r>
          </a:p>
        </p:txBody>
      </p:sp>
      <p:pic>
        <p:nvPicPr>
          <p:cNvPr id="63490" name="Picture 2" descr="Model Digital Signature"/>
          <p:cNvPicPr>
            <a:picLocks noChangeAspect="1" noChangeArrowheads="1"/>
          </p:cNvPicPr>
          <p:nvPr/>
        </p:nvPicPr>
        <p:blipFill>
          <a:blip r:embed="rId2"/>
          <a:srcRect/>
          <a:stretch>
            <a:fillRect/>
          </a:stretch>
        </p:blipFill>
        <p:spPr bwMode="auto">
          <a:xfrm>
            <a:off x="609600" y="1905000"/>
            <a:ext cx="8352379" cy="35814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Scenario 4 </a:t>
            </a:r>
            <a:br>
              <a:rPr lang="en-US" sz="3200" dirty="0"/>
            </a:br>
            <a:r>
              <a:rPr lang="en-US" sz="3200" dirty="0"/>
              <a:t>Digital signatures with a secure digest function</a:t>
            </a:r>
          </a:p>
        </p:txBody>
      </p:sp>
      <p:sp>
        <p:nvSpPr>
          <p:cNvPr id="3" name="Content Placeholder 2"/>
          <p:cNvSpPr>
            <a:spLocks noGrp="1"/>
          </p:cNvSpPr>
          <p:nvPr>
            <p:ph idx="1"/>
          </p:nvPr>
        </p:nvSpPr>
        <p:spPr/>
        <p:txBody>
          <a:bodyPr>
            <a:normAutofit fontScale="77500" lnSpcReduction="20000"/>
          </a:bodyPr>
          <a:lstStyle/>
          <a:p>
            <a:endParaRPr lang="en-US" dirty="0"/>
          </a:p>
          <a:p>
            <a:r>
              <a:rPr lang="en-US" dirty="0"/>
              <a:t>Alice wants to publish a document M in such a way that anyone can verify that it is from her.</a:t>
            </a:r>
          </a:p>
          <a:p>
            <a:pPr marL="514350" indent="-514350">
              <a:buFont typeface="+mj-lt"/>
              <a:buAutoNum type="arabicPeriod"/>
            </a:pPr>
            <a:r>
              <a:rPr lang="en-US" dirty="0"/>
              <a:t>Alice computes a fixed‐length digest of the document Digest(M).</a:t>
            </a:r>
          </a:p>
          <a:p>
            <a:pPr marL="514350" indent="-514350">
              <a:buFont typeface="+mj-lt"/>
              <a:buAutoNum type="arabicPeriod"/>
            </a:pPr>
            <a:r>
              <a:rPr lang="en-US" dirty="0"/>
              <a:t>Alice encrypts the digest in her private key, appends it to M and makes the resulting signed document </a:t>
            </a:r>
          </a:p>
          <a:p>
            <a:pPr marL="514350" indent="-514350">
              <a:buNone/>
            </a:pPr>
            <a:r>
              <a:rPr lang="en-US" dirty="0"/>
              <a:t>	(M, {Digest(M)}K</a:t>
            </a:r>
            <a:r>
              <a:rPr lang="en-US" baseline="-25000" dirty="0"/>
              <a:t>Apriv</a:t>
            </a:r>
            <a:r>
              <a:rPr lang="en-US" dirty="0"/>
              <a:t>) available to the intended users.</a:t>
            </a:r>
          </a:p>
          <a:p>
            <a:pPr marL="514350" indent="-514350">
              <a:buAutoNum type="arabicPeriod" startAt="3"/>
            </a:pPr>
            <a:r>
              <a:rPr lang="en-US" dirty="0"/>
              <a:t>Bob obtains the signed document, extracts M and computes Digest(M).</a:t>
            </a:r>
          </a:p>
          <a:p>
            <a:pPr marL="514350" indent="-514350">
              <a:buAutoNum type="arabicPeriod" startAt="3"/>
            </a:pPr>
            <a:r>
              <a:rPr lang="en-US" dirty="0"/>
              <a:t>Bob uses Alice's public key to decrypt {Digest(M)}K</a:t>
            </a:r>
            <a:r>
              <a:rPr lang="en-US" baseline="-25000" dirty="0"/>
              <a:t>Apriv</a:t>
            </a:r>
            <a:r>
              <a:rPr lang="en-US" dirty="0"/>
              <a:t> and compares it with his computed digest. If they match, Alice's signature is verified.</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55638"/>
          </a:xfrm>
        </p:spPr>
        <p:txBody>
          <a:bodyPr>
            <a:normAutofit fontScale="90000"/>
          </a:bodyPr>
          <a:lstStyle/>
          <a:p>
            <a:pPr algn="l"/>
            <a:r>
              <a:rPr lang="en-US" b="1" dirty="0"/>
              <a:t>Certificates</a:t>
            </a:r>
          </a:p>
        </p:txBody>
      </p:sp>
      <p:sp>
        <p:nvSpPr>
          <p:cNvPr id="3" name="Content Placeholder 2"/>
          <p:cNvSpPr>
            <a:spLocks noGrp="1"/>
          </p:cNvSpPr>
          <p:nvPr>
            <p:ph idx="1"/>
          </p:nvPr>
        </p:nvSpPr>
        <p:spPr>
          <a:xfrm>
            <a:off x="457200" y="914400"/>
            <a:ext cx="8229600" cy="5211763"/>
          </a:xfrm>
        </p:spPr>
        <p:txBody>
          <a:bodyPr/>
          <a:lstStyle/>
          <a:p>
            <a:r>
              <a:rPr lang="en-US" dirty="0"/>
              <a:t>A digital certificate is a document containing a statement (usually short) signed by a principal.</a:t>
            </a:r>
          </a:p>
          <a:p>
            <a:pPr algn="ctr">
              <a:buNone/>
            </a:pPr>
            <a:r>
              <a:rPr lang="en-US" b="1" dirty="0"/>
              <a:t>Scenario 5. The use of certificates</a:t>
            </a:r>
            <a:r>
              <a:rPr lang="en-US" dirty="0"/>
              <a:t>:</a:t>
            </a:r>
          </a:p>
          <a:p>
            <a:pPr lvl="1"/>
            <a:r>
              <a:rPr lang="en-US" dirty="0"/>
              <a:t>Bob is a bank.</a:t>
            </a:r>
          </a:p>
          <a:p>
            <a:pPr lvl="1"/>
            <a:r>
              <a:rPr lang="en-US" dirty="0"/>
              <a:t>Bob needs to authenticate his customers before he gives them access to their accounts.</a:t>
            </a:r>
          </a:p>
          <a:p>
            <a:pPr lvl="1">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20000"/>
          </a:bodyPr>
          <a:lstStyle/>
          <a:p>
            <a:r>
              <a:rPr lang="en-US" dirty="0"/>
              <a:t>Alice wants the certificate from her bank stating her bank account number.</a:t>
            </a:r>
          </a:p>
          <a:p>
            <a:r>
              <a:rPr lang="en-US" b="1" dirty="0"/>
              <a:t>Alice’s bank account certificate</a:t>
            </a:r>
          </a:p>
          <a:p>
            <a:pPr>
              <a:buNone/>
            </a:pPr>
            <a:r>
              <a:rPr lang="en-US" dirty="0"/>
              <a:t>	1. </a:t>
            </a:r>
            <a:r>
              <a:rPr lang="en-US" i="1" dirty="0"/>
              <a:t>Certificate type: Account number</a:t>
            </a:r>
          </a:p>
          <a:p>
            <a:pPr>
              <a:buNone/>
            </a:pPr>
            <a:r>
              <a:rPr lang="en-US" dirty="0"/>
              <a:t>	2. </a:t>
            </a:r>
            <a:r>
              <a:rPr lang="en-US" i="1" dirty="0"/>
              <a:t>Name: Alice</a:t>
            </a:r>
          </a:p>
          <a:p>
            <a:pPr>
              <a:buNone/>
            </a:pPr>
            <a:r>
              <a:rPr lang="en-US" dirty="0"/>
              <a:t>	3. </a:t>
            </a:r>
            <a:r>
              <a:rPr lang="en-US" i="1" dirty="0"/>
              <a:t>Account: 6262626</a:t>
            </a:r>
          </a:p>
          <a:p>
            <a:pPr>
              <a:buNone/>
            </a:pPr>
            <a:r>
              <a:rPr lang="en-US" dirty="0"/>
              <a:t>	4. </a:t>
            </a:r>
            <a:r>
              <a:rPr lang="en-US" i="1" dirty="0"/>
              <a:t>Certifying authority: Bob’s Bank</a:t>
            </a:r>
          </a:p>
          <a:p>
            <a:pPr>
              <a:buNone/>
            </a:pPr>
            <a:r>
              <a:rPr lang="en-US" dirty="0"/>
              <a:t>	5. </a:t>
            </a:r>
            <a:r>
              <a:rPr lang="en-US" i="1" dirty="0"/>
              <a:t>Signature: {Digest(field 2 + field 3)}K</a:t>
            </a:r>
            <a:r>
              <a:rPr lang="en-US" i="1" baseline="-25000" dirty="0"/>
              <a:t>Bpriv</a:t>
            </a:r>
            <a:r>
              <a:rPr lang="en-US" dirty="0"/>
              <a:t>). </a:t>
            </a:r>
          </a:p>
          <a:p>
            <a:r>
              <a:rPr lang="en-US" dirty="0"/>
              <a:t>Alice could use this certificate when shopping to certify that she has an account with Bob’s Bank. </a:t>
            </a:r>
          </a:p>
          <a:p>
            <a:r>
              <a:rPr lang="en-US" dirty="0"/>
              <a:t>The certificate is signed using Bob’s private key, </a:t>
            </a:r>
            <a:r>
              <a:rPr lang="en-US" i="1" dirty="0"/>
              <a:t>K</a:t>
            </a:r>
            <a:r>
              <a:rPr lang="en-US" i="1" baseline="-25000" dirty="0"/>
              <a:t>Bpriv</a:t>
            </a:r>
            <a:r>
              <a:rPr lang="en-US" i="1" dirty="0"/>
              <a:t>.</a:t>
            </a:r>
          </a:p>
          <a:p>
            <a:r>
              <a:rPr lang="en-US" i="1" dirty="0"/>
              <a:t>A vendor, Carol, can accept such a certificate for charging items to </a:t>
            </a:r>
            <a:r>
              <a:rPr lang="en-US" dirty="0"/>
              <a:t>Alice’s account provided that she can validate the signature in field 5.</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r>
              <a:rPr lang="en-US" dirty="0"/>
              <a:t>Carol needs to have Bob’s public key.</a:t>
            </a:r>
          </a:p>
          <a:p>
            <a:r>
              <a:rPr lang="en-US" dirty="0"/>
              <a:t>Assume that Fred represents the Bankers Federation, one of whose roles is to certify the public keys of banks. Fred could issue a </a:t>
            </a:r>
            <a:r>
              <a:rPr lang="en-US" i="1" dirty="0"/>
              <a:t>public-key certificate for Bob.</a:t>
            </a:r>
            <a:r>
              <a:rPr lang="en-US" dirty="0"/>
              <a:t> </a:t>
            </a:r>
          </a:p>
          <a:p>
            <a:r>
              <a:rPr lang="en-US" b="1" dirty="0"/>
              <a:t>Public-key certificate for Bob’s Bank</a:t>
            </a:r>
          </a:p>
          <a:p>
            <a:pPr>
              <a:buNone/>
            </a:pPr>
            <a:r>
              <a:rPr lang="en-US" dirty="0"/>
              <a:t>	1. </a:t>
            </a:r>
            <a:r>
              <a:rPr lang="en-US" i="1" dirty="0"/>
              <a:t>Certificate type: Public key</a:t>
            </a:r>
          </a:p>
          <a:p>
            <a:pPr>
              <a:buNone/>
            </a:pPr>
            <a:r>
              <a:rPr lang="en-US" dirty="0"/>
              <a:t>	2. </a:t>
            </a:r>
            <a:r>
              <a:rPr lang="en-US" i="1" dirty="0"/>
              <a:t>Name: Bob’s Bank</a:t>
            </a:r>
          </a:p>
          <a:p>
            <a:pPr>
              <a:buNone/>
            </a:pPr>
            <a:r>
              <a:rPr lang="en-US" dirty="0"/>
              <a:t>	3. </a:t>
            </a:r>
            <a:r>
              <a:rPr lang="en-US" i="1" dirty="0"/>
              <a:t>Public key: K</a:t>
            </a:r>
            <a:r>
              <a:rPr lang="en-US" i="1" baseline="-25000" dirty="0"/>
              <a:t>Bpub</a:t>
            </a:r>
          </a:p>
          <a:p>
            <a:pPr>
              <a:buNone/>
            </a:pPr>
            <a:r>
              <a:rPr lang="en-US" dirty="0"/>
              <a:t>	4. </a:t>
            </a:r>
            <a:r>
              <a:rPr lang="en-US" i="1" dirty="0"/>
              <a:t>Certifying authority: Fred – The Bankers Federation</a:t>
            </a:r>
          </a:p>
          <a:p>
            <a:pPr>
              <a:buNone/>
            </a:pPr>
            <a:r>
              <a:rPr lang="en-US" dirty="0"/>
              <a:t>	5. </a:t>
            </a:r>
            <a:r>
              <a:rPr lang="en-US" i="1" dirty="0"/>
              <a:t>Signature: {Digest(field 2 + field 3)}K</a:t>
            </a:r>
            <a:r>
              <a:rPr lang="en-US" i="1" baseline="-25000" dirty="0"/>
              <a:t>Fpriv</a:t>
            </a:r>
            <a:r>
              <a:rPr lang="en-US" dirty="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79438"/>
          </a:xfrm>
        </p:spPr>
        <p:txBody>
          <a:bodyPr>
            <a:normAutofit fontScale="90000"/>
          </a:bodyPr>
          <a:lstStyle/>
          <a:p>
            <a:pPr algn="l"/>
            <a:r>
              <a:rPr lang="en-US" b="1" dirty="0"/>
              <a:t>Access control</a:t>
            </a:r>
          </a:p>
        </p:txBody>
      </p:sp>
      <p:sp>
        <p:nvSpPr>
          <p:cNvPr id="3" name="Content Placeholder 2"/>
          <p:cNvSpPr>
            <a:spLocks noGrp="1"/>
          </p:cNvSpPr>
          <p:nvPr>
            <p:ph idx="1"/>
          </p:nvPr>
        </p:nvSpPr>
        <p:spPr>
          <a:xfrm>
            <a:off x="457200" y="990600"/>
            <a:ext cx="8229600" cy="5135563"/>
          </a:xfrm>
        </p:spPr>
        <p:txBody>
          <a:bodyPr/>
          <a:lstStyle/>
          <a:p>
            <a:pPr algn="just"/>
            <a:r>
              <a:rPr lang="en-US" dirty="0"/>
              <a:t>Historically, the protection of resources in distributed systems has been largely service-specific. Servers receive request messages of the form </a:t>
            </a:r>
            <a:r>
              <a:rPr lang="en-US" i="1" dirty="0"/>
              <a:t>&lt;op, principal, resource&gt;.</a:t>
            </a:r>
          </a:p>
          <a:p>
            <a:pPr algn="just"/>
            <a:r>
              <a:rPr lang="en-US" dirty="0"/>
              <a:t>In object-oriented distributed systems there may be many types of object to which access control must be applied, and the decisions are often application-specific.</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655638"/>
          </a:xfrm>
        </p:spPr>
        <p:txBody>
          <a:bodyPr>
            <a:normAutofit/>
          </a:bodyPr>
          <a:lstStyle/>
          <a:p>
            <a:pPr algn="l"/>
            <a:r>
              <a:rPr lang="en-US" sz="2800" b="1" dirty="0"/>
              <a:t>Protection domains</a:t>
            </a:r>
            <a:endParaRPr lang="en-US" sz="2800" dirty="0"/>
          </a:p>
        </p:txBody>
      </p:sp>
      <p:sp>
        <p:nvSpPr>
          <p:cNvPr id="3" name="Content Placeholder 2"/>
          <p:cNvSpPr>
            <a:spLocks noGrp="1"/>
          </p:cNvSpPr>
          <p:nvPr>
            <p:ph idx="1"/>
          </p:nvPr>
        </p:nvSpPr>
        <p:spPr>
          <a:xfrm>
            <a:off x="457200" y="914400"/>
            <a:ext cx="8229600" cy="5211763"/>
          </a:xfrm>
        </p:spPr>
        <p:txBody>
          <a:bodyPr/>
          <a:lstStyle/>
          <a:p>
            <a:pPr algn="just"/>
            <a:r>
              <a:rPr lang="en-US" dirty="0"/>
              <a:t>A protection domain is an execution environment shared by a collection of processes: it contains a set of </a:t>
            </a:r>
          </a:p>
          <a:p>
            <a:pPr algn="just">
              <a:buNone/>
            </a:pPr>
            <a:r>
              <a:rPr lang="en-US" i="1" dirty="0"/>
              <a:t>			&lt;resource, rights&gt; pairs. </a:t>
            </a:r>
          </a:p>
          <a:p>
            <a:pPr algn="just"/>
            <a:r>
              <a:rPr lang="en-US" i="1" dirty="0"/>
              <a:t>Lists the resources </a:t>
            </a:r>
            <a:r>
              <a:rPr lang="en-US" dirty="0"/>
              <a:t>that can be accessed by all processes executing within the domain and specifying the operations permitted on each resource.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a:t>Capabilities</a:t>
            </a:r>
          </a:p>
        </p:txBody>
      </p:sp>
      <p:sp>
        <p:nvSpPr>
          <p:cNvPr id="3" name="Content Placeholder 2"/>
          <p:cNvSpPr>
            <a:spLocks noGrp="1"/>
          </p:cNvSpPr>
          <p:nvPr>
            <p:ph idx="1"/>
          </p:nvPr>
        </p:nvSpPr>
        <p:spPr/>
        <p:txBody>
          <a:bodyPr>
            <a:normAutofit fontScale="92500" lnSpcReduction="20000"/>
          </a:bodyPr>
          <a:lstStyle/>
          <a:p>
            <a:r>
              <a:rPr lang="en-US" dirty="0"/>
              <a:t>A set of capabilities is held by each process according to the domain in which it is </a:t>
            </a:r>
            <a:r>
              <a:rPr lang="en-US" dirty="0" err="1"/>
              <a:t>located.A</a:t>
            </a:r>
            <a:r>
              <a:rPr lang="en-US" dirty="0"/>
              <a:t> capability is a binary value that acts as an access key allowing the holder access to certain operations on a specified resource</a:t>
            </a:r>
          </a:p>
          <a:p>
            <a:pPr>
              <a:buNone/>
            </a:pPr>
            <a:r>
              <a:rPr lang="en-US" dirty="0"/>
              <a:t>   Resource identifier  -- A unique identifier for target source</a:t>
            </a:r>
          </a:p>
          <a:p>
            <a:pPr>
              <a:buNone/>
            </a:pPr>
            <a:r>
              <a:rPr lang="en-US" dirty="0"/>
              <a:t>  Operations – A list of operations permitted on the resource</a:t>
            </a:r>
          </a:p>
          <a:p>
            <a:pPr>
              <a:buNone/>
            </a:pPr>
            <a:r>
              <a:rPr lang="en-US" dirty="0"/>
              <a:t>  Authentication Code- A digital signature making the capability unforgeable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Threats and Attacks</a:t>
            </a:r>
          </a:p>
        </p:txBody>
      </p:sp>
      <p:sp>
        <p:nvSpPr>
          <p:cNvPr id="3" name="Content Placeholder 2"/>
          <p:cNvSpPr>
            <a:spLocks noGrp="1"/>
          </p:cNvSpPr>
          <p:nvPr>
            <p:ph idx="1"/>
          </p:nvPr>
        </p:nvSpPr>
        <p:spPr/>
        <p:txBody>
          <a:bodyPr>
            <a:normAutofit/>
          </a:bodyPr>
          <a:lstStyle/>
          <a:p>
            <a:r>
              <a:rPr lang="en-US" dirty="0"/>
              <a:t>Threat : is a possible danger that might exploit a vulnerability to breach security and thus cause possible harm.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a:t>Access Control List</a:t>
            </a:r>
          </a:p>
        </p:txBody>
      </p:sp>
      <p:sp>
        <p:nvSpPr>
          <p:cNvPr id="3" name="Content Placeholder 2"/>
          <p:cNvSpPr>
            <a:spLocks noGrp="1"/>
          </p:cNvSpPr>
          <p:nvPr>
            <p:ph idx="1"/>
          </p:nvPr>
        </p:nvSpPr>
        <p:spPr/>
        <p:txBody>
          <a:bodyPr/>
          <a:lstStyle/>
          <a:p>
            <a:r>
              <a:rPr lang="en-US" dirty="0"/>
              <a:t>A list is stored with each resources containing an entry of the form &lt;domain, operations&gt; for each domain that has access to the resource and giving the operations permitted by the domain.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Cryptographic algorithms</a:t>
            </a:r>
          </a:p>
        </p:txBody>
      </p:sp>
      <p:sp>
        <p:nvSpPr>
          <p:cNvPr id="3" name="Content Placeholder 2"/>
          <p:cNvSpPr>
            <a:spLocks noGrp="1"/>
          </p:cNvSpPr>
          <p:nvPr>
            <p:ph idx="1"/>
          </p:nvPr>
        </p:nvSpPr>
        <p:spPr/>
        <p:txBody>
          <a:bodyPr>
            <a:normAutofit fontScale="92500" lnSpcReduction="10000"/>
          </a:bodyPr>
          <a:lstStyle/>
          <a:p>
            <a:r>
              <a:rPr lang="en-US" dirty="0"/>
              <a:t>The encryption transformation is defined with two parts, a </a:t>
            </a:r>
            <a:r>
              <a:rPr lang="en-US" i="1" dirty="0"/>
              <a:t>function E and a key K. The resulting encrypted message is written {M}K .</a:t>
            </a:r>
          </a:p>
          <a:p>
            <a:pPr>
              <a:buNone/>
            </a:pPr>
            <a:r>
              <a:rPr lang="en-US" i="1" dirty="0"/>
              <a:t>	E(K, M) = {M} K</a:t>
            </a:r>
          </a:p>
          <a:p>
            <a:r>
              <a:rPr lang="en-US" dirty="0"/>
              <a:t>Decryption is carried out using an inverse function </a:t>
            </a:r>
            <a:r>
              <a:rPr lang="en-US" i="1" dirty="0"/>
              <a:t>D, which also takes a key as a parameter. For secret-key encryption, the key used for </a:t>
            </a:r>
            <a:r>
              <a:rPr lang="en-US" dirty="0"/>
              <a:t>decryption is the same as that used for encryption:</a:t>
            </a:r>
          </a:p>
          <a:p>
            <a:pPr>
              <a:buNone/>
            </a:pPr>
            <a:r>
              <a:rPr lang="en-US" i="1" dirty="0"/>
              <a:t>	D(K, E(K, M)) = M</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dirty="0"/>
              <a:t>Symmetric (secret key)</a:t>
            </a:r>
          </a:p>
          <a:p>
            <a:pPr lvl="1"/>
            <a:r>
              <a:rPr lang="en-US" dirty="0"/>
              <a:t>E(K, M) = {M}K</a:t>
            </a:r>
          </a:p>
          <a:p>
            <a:pPr lvl="1"/>
            <a:r>
              <a:rPr lang="en-US" dirty="0"/>
              <a:t>D(K, E(K, M)) = M</a:t>
            </a:r>
          </a:p>
          <a:p>
            <a:pPr lvl="1"/>
            <a:r>
              <a:rPr lang="en-US" dirty="0"/>
              <a:t>Same key for E and D</a:t>
            </a:r>
          </a:p>
          <a:p>
            <a:pPr lvl="1"/>
            <a:r>
              <a:rPr lang="en-US" dirty="0"/>
              <a:t>M must be hard (infeasible) to compute if K is not known. </a:t>
            </a:r>
          </a:p>
          <a:p>
            <a:pPr lvl="1"/>
            <a:r>
              <a:rPr lang="en-US" dirty="0"/>
              <a:t>Usual form of attack is brute‐force: try all possible key values for a known pair M,{M}K. Resisted by making K sufficiently large ~ 128 bits.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dirty="0"/>
              <a:t>Asymmetric (public key)</a:t>
            </a:r>
          </a:p>
          <a:p>
            <a:pPr lvl="1"/>
            <a:r>
              <a:rPr lang="en-US" dirty="0"/>
              <a:t>Separate encryption and decryption keys: </a:t>
            </a:r>
            <a:r>
              <a:rPr lang="en-US" dirty="0" err="1"/>
              <a:t>K</a:t>
            </a:r>
            <a:r>
              <a:rPr lang="en-US" sz="2400" dirty="0" err="1"/>
              <a:t>e</a:t>
            </a:r>
            <a:r>
              <a:rPr lang="en-US" dirty="0"/>
              <a:t>, </a:t>
            </a:r>
            <a:r>
              <a:rPr lang="en-US" dirty="0" err="1"/>
              <a:t>K</a:t>
            </a:r>
            <a:r>
              <a:rPr lang="en-US" sz="2400" dirty="0" err="1"/>
              <a:t>d</a:t>
            </a:r>
            <a:endParaRPr lang="en-US" sz="2400" dirty="0"/>
          </a:p>
          <a:p>
            <a:pPr lvl="1"/>
            <a:r>
              <a:rPr lang="en-US" dirty="0"/>
              <a:t>D(</a:t>
            </a:r>
            <a:r>
              <a:rPr lang="en-US" dirty="0" err="1"/>
              <a:t>K</a:t>
            </a:r>
            <a:r>
              <a:rPr lang="en-US" sz="1600" dirty="0" err="1"/>
              <a:t>d</a:t>
            </a:r>
            <a:r>
              <a:rPr lang="en-US" dirty="0"/>
              <a:t>. E(</a:t>
            </a:r>
            <a:r>
              <a:rPr lang="en-US" dirty="0" err="1"/>
              <a:t>K</a:t>
            </a:r>
            <a:r>
              <a:rPr lang="en-US" sz="1600" dirty="0" err="1"/>
              <a:t>e</a:t>
            </a:r>
            <a:r>
              <a:rPr lang="en-US" dirty="0"/>
              <a:t>, M)) = M</a:t>
            </a:r>
          </a:p>
          <a:p>
            <a:pPr lvl="1"/>
            <a:r>
              <a:rPr lang="en-US" dirty="0"/>
              <a:t>depends on the use of a </a:t>
            </a:r>
            <a:r>
              <a:rPr lang="en-US" i="1" dirty="0"/>
              <a:t>trap‐door function to make the keys.</a:t>
            </a:r>
          </a:p>
          <a:p>
            <a:pPr lvl="1"/>
            <a:r>
              <a:rPr lang="en-US" dirty="0"/>
              <a:t>A trap-door function is a one-way function with a secret exit – it is easy to compute in one direction but infeasible to compute the inverse unless a secret is known.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Public-key (asymmetric) algorithms</a:t>
            </a:r>
          </a:p>
        </p:txBody>
      </p:sp>
      <p:sp>
        <p:nvSpPr>
          <p:cNvPr id="3" name="Content Placeholder 2"/>
          <p:cNvSpPr>
            <a:spLocks noGrp="1"/>
          </p:cNvSpPr>
          <p:nvPr>
            <p:ph idx="1"/>
          </p:nvPr>
        </p:nvSpPr>
        <p:spPr/>
        <p:txBody>
          <a:bodyPr/>
          <a:lstStyle/>
          <a:p>
            <a:pPr algn="just"/>
            <a:r>
              <a:rPr lang="en-US" dirty="0"/>
              <a:t>The keys </a:t>
            </a:r>
            <a:r>
              <a:rPr lang="en-US" i="1" dirty="0" err="1"/>
              <a:t>Ke</a:t>
            </a:r>
            <a:r>
              <a:rPr lang="en-US" i="1" dirty="0"/>
              <a:t> </a:t>
            </a:r>
            <a:r>
              <a:rPr lang="en-US" dirty="0"/>
              <a:t>and </a:t>
            </a:r>
            <a:r>
              <a:rPr lang="en-US" i="1" dirty="0" err="1"/>
              <a:t>Kd</a:t>
            </a:r>
            <a:r>
              <a:rPr lang="en-US" i="1" dirty="0"/>
              <a:t> are a pair of very large numbers, and the encryption function performs an </a:t>
            </a:r>
            <a:r>
              <a:rPr lang="en-US" dirty="0"/>
              <a:t>operation, such as exponentiation on </a:t>
            </a:r>
            <a:r>
              <a:rPr lang="en-US" i="1" dirty="0"/>
              <a:t>M, using one of them. Decryption is a similar </a:t>
            </a:r>
            <a:r>
              <a:rPr lang="en-US" dirty="0"/>
              <a:t>function using the other key.</a:t>
            </a:r>
          </a:p>
          <a:p>
            <a:pPr algn="just"/>
            <a:r>
              <a:rPr lang="en-US" dirty="0"/>
              <a:t>RSA</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380" y="85595"/>
            <a:ext cx="8445820" cy="1499616"/>
          </a:xfrm>
        </p:spPr>
        <p:txBody>
          <a:bodyPr>
            <a:noAutofit/>
          </a:bodyPr>
          <a:lstStyle/>
          <a:p>
            <a:r>
              <a:rPr lang="en-IN" sz="3200" b="1" dirty="0">
                <a:solidFill>
                  <a:srgbClr val="660066"/>
                </a:solidFill>
              </a:rPr>
              <a:t>RSA ALGORITHM (</a:t>
            </a:r>
            <a:r>
              <a:rPr lang="en-IN" sz="3200" b="1" dirty="0" err="1">
                <a:solidFill>
                  <a:srgbClr val="660066"/>
                </a:solidFill>
              </a:rPr>
              <a:t>R</a:t>
            </a:r>
            <a:r>
              <a:rPr lang="en-IN" sz="3200" b="1" cap="none" dirty="0" err="1">
                <a:solidFill>
                  <a:srgbClr val="660066"/>
                </a:solidFill>
              </a:rPr>
              <a:t>ivest</a:t>
            </a:r>
            <a:r>
              <a:rPr lang="en-IN" sz="3200" b="1" dirty="0">
                <a:solidFill>
                  <a:srgbClr val="660066"/>
                </a:solidFill>
              </a:rPr>
              <a:t>, S</a:t>
            </a:r>
            <a:r>
              <a:rPr lang="en-IN" sz="3200" b="1" cap="none" dirty="0">
                <a:solidFill>
                  <a:srgbClr val="660066"/>
                </a:solidFill>
              </a:rPr>
              <a:t>hamir</a:t>
            </a:r>
            <a:r>
              <a:rPr lang="en-IN" sz="3200" b="1" dirty="0">
                <a:solidFill>
                  <a:srgbClr val="660066"/>
                </a:solidFill>
              </a:rPr>
              <a:t> </a:t>
            </a:r>
            <a:r>
              <a:rPr lang="en-IN" sz="3200" b="1" cap="none" dirty="0">
                <a:solidFill>
                  <a:srgbClr val="660066"/>
                </a:solidFill>
              </a:rPr>
              <a:t>and</a:t>
            </a:r>
            <a:r>
              <a:rPr lang="en-IN" sz="3200" b="1" dirty="0">
                <a:solidFill>
                  <a:srgbClr val="660066"/>
                </a:solidFill>
              </a:rPr>
              <a:t> </a:t>
            </a:r>
            <a:r>
              <a:rPr lang="en-IN" sz="3200" b="1" dirty="0" err="1">
                <a:solidFill>
                  <a:srgbClr val="660066"/>
                </a:solidFill>
              </a:rPr>
              <a:t>a</a:t>
            </a:r>
            <a:r>
              <a:rPr lang="en-IN" sz="3200" b="1" cap="none" dirty="0" err="1">
                <a:solidFill>
                  <a:srgbClr val="660066"/>
                </a:solidFill>
              </a:rPr>
              <a:t>dleman</a:t>
            </a:r>
            <a:r>
              <a:rPr lang="en-IN" sz="3200" b="1" dirty="0">
                <a:solidFill>
                  <a:srgbClr val="660066"/>
                </a:solidFill>
              </a:rPr>
              <a:t>)- </a:t>
            </a:r>
            <a:r>
              <a:rPr lang="en-IN" sz="3600" b="1" dirty="0">
                <a:solidFill>
                  <a:srgbClr val="660066"/>
                </a:solidFill>
              </a:rPr>
              <a:t>example: GENERATING PUBLIC KEY</a:t>
            </a:r>
            <a:endParaRPr lang="en-IN" sz="3600" b="1" dirty="0"/>
          </a:p>
        </p:txBody>
      </p:sp>
      <p:sp>
        <p:nvSpPr>
          <p:cNvPr id="4" name="Slide Number Placeholder 3"/>
          <p:cNvSpPr>
            <a:spLocks noGrp="1"/>
          </p:cNvSpPr>
          <p:nvPr>
            <p:ph type="sldNum" sz="quarter" idx="12"/>
          </p:nvPr>
        </p:nvSpPr>
        <p:spPr/>
        <p:txBody>
          <a:bodyPr/>
          <a:lstStyle/>
          <a:p>
            <a:fld id="{4B661C22-E5E7-4CA5-9808-31CC63A81344}" type="slidenum">
              <a:rPr lang="en-IN" smtClean="0"/>
              <a:pPr/>
              <a:t>35</a:t>
            </a:fld>
            <a:endParaRPr lang="en-IN"/>
          </a:p>
        </p:txBody>
      </p:sp>
      <p:pic>
        <p:nvPicPr>
          <p:cNvPr id="1026" name="Picture 2"/>
          <p:cNvPicPr>
            <a:picLocks noGrp="1" noChangeAspect="1" noChangeArrowheads="1"/>
          </p:cNvPicPr>
          <p:nvPr>
            <p:ph idx="1"/>
          </p:nvPr>
        </p:nvPicPr>
        <p:blipFill>
          <a:blip r:embed="rId2"/>
          <a:srcRect/>
          <a:stretch>
            <a:fillRect/>
          </a:stretch>
        </p:blipFill>
        <p:spPr bwMode="auto">
          <a:xfrm>
            <a:off x="457200" y="1905000"/>
            <a:ext cx="7515225" cy="23431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28600" y="4114800"/>
            <a:ext cx="7467600" cy="1809750"/>
          </a:xfrm>
          <a:prstGeom prst="rect">
            <a:avLst/>
          </a:prstGeom>
          <a:noFill/>
          <a:ln w="9525">
            <a:noFill/>
            <a:miter lim="800000"/>
            <a:headEnd/>
            <a:tailEnd/>
          </a:ln>
          <a:effectLst/>
        </p:spPr>
      </p:pic>
    </p:spTree>
    <p:extLst>
      <p:ext uri="{BB962C8B-B14F-4D97-AF65-F5344CB8AC3E}">
        <p14:creationId xmlns:p14="http://schemas.microsoft.com/office/powerpoint/2010/main" val="37623159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RSA</a:t>
            </a:r>
          </a:p>
        </p:txBody>
      </p:sp>
      <p:pic>
        <p:nvPicPr>
          <p:cNvPr id="2050" name="Picture 2"/>
          <p:cNvPicPr>
            <a:picLocks noGrp="1" noChangeAspect="1" noChangeArrowheads="1"/>
          </p:cNvPicPr>
          <p:nvPr>
            <p:ph idx="1"/>
          </p:nvPr>
        </p:nvPicPr>
        <p:blipFill>
          <a:blip r:embed="rId2"/>
          <a:srcRect/>
          <a:stretch>
            <a:fillRect/>
          </a:stretch>
        </p:blipFill>
        <p:spPr bwMode="auto">
          <a:xfrm>
            <a:off x="228600" y="1828800"/>
            <a:ext cx="8600354" cy="3534569"/>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 &amp; Decryption</a:t>
            </a:r>
          </a:p>
        </p:txBody>
      </p:sp>
      <p:sp>
        <p:nvSpPr>
          <p:cNvPr id="3" name="Content Placeholder 2"/>
          <p:cNvSpPr>
            <a:spLocks noGrp="1"/>
          </p:cNvSpPr>
          <p:nvPr>
            <p:ph idx="1"/>
          </p:nvPr>
        </p:nvSpPr>
        <p:spPr>
          <a:xfrm>
            <a:off x="304800" y="1600200"/>
            <a:ext cx="8610600" cy="4525963"/>
          </a:xfrm>
        </p:spPr>
        <p:txBody>
          <a:bodyPr>
            <a:normAutofit/>
          </a:bodyPr>
          <a:lstStyle/>
          <a:p>
            <a:r>
              <a:rPr lang="en-US" sz="2800" dirty="0"/>
              <a:t>Suppose if M=2 Encrypt &amp; Decrypt using RSA</a:t>
            </a:r>
          </a:p>
          <a:p>
            <a:r>
              <a:rPr lang="en-US" sz="2800" dirty="0"/>
              <a:t>C=M</a:t>
            </a:r>
            <a:r>
              <a:rPr lang="en-US" sz="2800" baseline="30000" dirty="0"/>
              <a:t>e </a:t>
            </a:r>
            <a:r>
              <a:rPr lang="en-US" sz="2800" dirty="0"/>
              <a:t>Mod N (Encryption E generates Cipher text C)</a:t>
            </a:r>
          </a:p>
          <a:p>
            <a:r>
              <a:rPr lang="en-US" sz="2800" dirty="0"/>
              <a:t>C=2</a:t>
            </a:r>
            <a:r>
              <a:rPr lang="en-US" sz="2800" baseline="30000" dirty="0"/>
              <a:t>77</a:t>
            </a:r>
            <a:r>
              <a:rPr lang="en-US" sz="2800" dirty="0"/>
              <a:t>Mod 221</a:t>
            </a:r>
          </a:p>
          <a:p>
            <a:r>
              <a:rPr lang="en-US" sz="2800" dirty="0"/>
              <a:t>   =(151115727451828646838272)Mod221=32</a:t>
            </a:r>
          </a:p>
          <a:p>
            <a:r>
              <a:rPr lang="en-US" sz="2800" dirty="0"/>
              <a:t>M=C</a:t>
            </a:r>
            <a:r>
              <a:rPr lang="en-US" sz="2800" baseline="30000" dirty="0"/>
              <a:t>d </a:t>
            </a:r>
            <a:r>
              <a:rPr lang="en-US" sz="2800" dirty="0"/>
              <a:t>Mod N (Decryption D generates back original message M)</a:t>
            </a:r>
          </a:p>
          <a:p>
            <a:r>
              <a:rPr lang="en-US" sz="2800" dirty="0"/>
              <a:t>M=(32)</a:t>
            </a:r>
            <a:r>
              <a:rPr lang="en-US" sz="2800" baseline="30000" dirty="0"/>
              <a:t>5</a:t>
            </a:r>
            <a:r>
              <a:rPr lang="en-US" sz="2800" dirty="0"/>
              <a:t>Mod221=(33554432)Mod221=2(M)</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 &amp; Decryption</a:t>
            </a:r>
          </a:p>
        </p:txBody>
      </p:sp>
      <p:sp>
        <p:nvSpPr>
          <p:cNvPr id="3" name="Content Placeholder 2"/>
          <p:cNvSpPr>
            <a:spLocks noGrp="1"/>
          </p:cNvSpPr>
          <p:nvPr>
            <p:ph idx="1"/>
          </p:nvPr>
        </p:nvSpPr>
        <p:spPr/>
        <p:txBody>
          <a:bodyPr/>
          <a:lstStyle/>
          <a:p>
            <a:r>
              <a:rPr lang="en-US" sz="2400" dirty="0"/>
              <a:t>If M=3 Encrypt &amp; Decrypt using RSA</a:t>
            </a:r>
          </a:p>
          <a:p>
            <a:r>
              <a:rPr lang="en-US" sz="2400" dirty="0"/>
              <a:t>C=M</a:t>
            </a:r>
            <a:r>
              <a:rPr lang="en-US" sz="2400" baseline="30000" dirty="0"/>
              <a:t>e </a:t>
            </a:r>
            <a:r>
              <a:rPr lang="en-US" sz="2400" dirty="0"/>
              <a:t>Mod N</a:t>
            </a:r>
          </a:p>
          <a:p>
            <a:r>
              <a:rPr lang="en-US" sz="2400" dirty="0"/>
              <a:t>C=3</a:t>
            </a:r>
            <a:r>
              <a:rPr lang="en-US" sz="2400" baseline="30000" dirty="0"/>
              <a:t>77</a:t>
            </a:r>
            <a:r>
              <a:rPr lang="en-US" sz="2400" dirty="0"/>
              <a:t>Mod 221</a:t>
            </a:r>
          </a:p>
          <a:p>
            <a:r>
              <a:rPr lang="en-US" sz="2400" dirty="0"/>
              <a:t>=( 5.4744010894202193820771559335698e+36)Mod221=165</a:t>
            </a:r>
          </a:p>
          <a:p>
            <a:r>
              <a:rPr lang="en-US" sz="2400" dirty="0"/>
              <a:t>M</a:t>
            </a:r>
            <a:r>
              <a:rPr lang="en-US" sz="2400"/>
              <a:t>=C</a:t>
            </a:r>
            <a:r>
              <a:rPr lang="en-US" sz="2400" baseline="30000"/>
              <a:t>d </a:t>
            </a:r>
            <a:r>
              <a:rPr lang="en-US" sz="2400"/>
              <a:t>Mod </a:t>
            </a:r>
            <a:r>
              <a:rPr lang="en-US" sz="2400" dirty="0"/>
              <a:t>N</a:t>
            </a:r>
          </a:p>
          <a:p>
            <a:r>
              <a:rPr lang="en-US" sz="2400" dirty="0"/>
              <a:t>M=(165)</a:t>
            </a:r>
            <a:r>
              <a:rPr lang="en-US" sz="2400" baseline="30000" dirty="0"/>
              <a:t>5</a:t>
            </a:r>
            <a:r>
              <a:rPr lang="en-US" sz="2400" dirty="0"/>
              <a:t>Mod221=( 122298103125)Mod221=3(M)</a:t>
            </a:r>
          </a:p>
          <a:p>
            <a:pPr marL="0" indent="0">
              <a:buNone/>
            </a:pPr>
            <a:r>
              <a:rPr lang="en-US" dirty="0"/>
              <a:t> Note: Symbols P(plain text) and M(original message) mean the same</a:t>
            </a:r>
          </a:p>
          <a:p>
            <a:pPr marL="0" indent="0">
              <a:buNone/>
            </a:pPr>
            <a:r>
              <a:rPr lang="en-US" dirty="0"/>
              <a:t>C  is Cipher text</a:t>
            </a:r>
          </a:p>
          <a:p>
            <a:pPr marL="0" indent="0">
              <a:buNone/>
            </a:pPr>
            <a:endParaRPr lang="en-US" dirty="0"/>
          </a:p>
          <a:p>
            <a:pPr marL="0" indent="0">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b="1" dirty="0"/>
              <a:t>Classes of threats</a:t>
            </a:r>
          </a:p>
          <a:p>
            <a:pPr lvl="1"/>
            <a:r>
              <a:rPr lang="en-US" i="1" dirty="0"/>
              <a:t>Leakage: Refers to the acquisition of information by unauthorized recipients.</a:t>
            </a:r>
          </a:p>
          <a:p>
            <a:pPr lvl="1"/>
            <a:r>
              <a:rPr lang="en-US" i="1" dirty="0"/>
              <a:t>Tampering: Refers to the unauthorized alteration of information.</a:t>
            </a:r>
          </a:p>
          <a:p>
            <a:pPr lvl="1"/>
            <a:r>
              <a:rPr lang="en-US" i="1" dirty="0"/>
              <a:t>Vandalism: Refers to interference with the proper operation of a system without gain </a:t>
            </a:r>
            <a:r>
              <a:rPr lang="en-US" dirty="0"/>
              <a:t>to the perpetrator.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20000"/>
          </a:bodyPr>
          <a:lstStyle/>
          <a:p>
            <a:r>
              <a:rPr lang="en-US" b="1" dirty="0"/>
              <a:t>Attack</a:t>
            </a:r>
            <a:r>
              <a:rPr lang="en-US" dirty="0"/>
              <a:t> : is any attempt to destroy, expose, alter, disable, steal or gain unauthorized access to or make unauthorized use of an asset.</a:t>
            </a:r>
          </a:p>
          <a:p>
            <a:r>
              <a:rPr lang="en-US" b="1" dirty="0"/>
              <a:t>Methods of attacks</a:t>
            </a:r>
          </a:p>
          <a:p>
            <a:pPr lvl="1"/>
            <a:r>
              <a:rPr lang="en-US" b="1" i="1" dirty="0"/>
              <a:t>Eavesdropping</a:t>
            </a:r>
            <a:r>
              <a:rPr lang="en-US" i="1" dirty="0"/>
              <a:t>: Obtaining copies of messages without authority.</a:t>
            </a:r>
          </a:p>
          <a:p>
            <a:pPr lvl="1"/>
            <a:r>
              <a:rPr lang="en-US" b="1" i="1" dirty="0"/>
              <a:t>Masquerading: </a:t>
            </a:r>
            <a:r>
              <a:rPr lang="en-US" i="1" dirty="0"/>
              <a:t>Sending or receiving messages using the identity of another </a:t>
            </a:r>
            <a:r>
              <a:rPr lang="en-US" dirty="0"/>
              <a:t>principal without their authority.</a:t>
            </a:r>
          </a:p>
          <a:p>
            <a:pPr lvl="1"/>
            <a:r>
              <a:rPr lang="en-US" b="1" i="1" dirty="0"/>
              <a:t>Message tampering: </a:t>
            </a:r>
            <a:r>
              <a:rPr lang="en-US" i="1" dirty="0"/>
              <a:t>Intercepting messages and altering their contents before </a:t>
            </a:r>
            <a:r>
              <a:rPr lang="en-US" dirty="0"/>
              <a:t>passing them on to the intended recipient. The </a:t>
            </a:r>
            <a:r>
              <a:rPr lang="en-US" i="1" dirty="0"/>
              <a:t>man-in-the-middle attack is a form of </a:t>
            </a:r>
            <a:r>
              <a:rPr lang="en-US" dirty="0"/>
              <a:t>message tampering</a:t>
            </a:r>
          </a:p>
          <a:p>
            <a:pPr lvl="1"/>
            <a:r>
              <a:rPr lang="en-US" b="1" i="1" dirty="0"/>
              <a:t>Replaying: </a:t>
            </a:r>
            <a:r>
              <a:rPr lang="en-US" i="1" dirty="0"/>
              <a:t>Storing intercepted messages and sending them at a later date. </a:t>
            </a:r>
          </a:p>
          <a:p>
            <a:pPr lvl="1"/>
            <a:r>
              <a:rPr lang="en-US" b="1" i="1" dirty="0"/>
              <a:t>Denial of service: </a:t>
            </a:r>
            <a:r>
              <a:rPr lang="en-US" i="1" dirty="0"/>
              <a:t>Flooding a channel or other resource with messages in order to </a:t>
            </a:r>
            <a:r>
              <a:rPr lang="en-US" dirty="0"/>
              <a:t>deny access for others.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579438"/>
          </a:xfrm>
        </p:spPr>
        <p:txBody>
          <a:bodyPr>
            <a:normAutofit fontScale="90000"/>
          </a:bodyPr>
          <a:lstStyle/>
          <a:p>
            <a:pPr algn="l"/>
            <a:r>
              <a:rPr lang="en-US" b="1" dirty="0"/>
              <a:t>Information leakage</a:t>
            </a:r>
          </a:p>
        </p:txBody>
      </p:sp>
      <p:sp>
        <p:nvSpPr>
          <p:cNvPr id="3" name="Content Placeholder 2"/>
          <p:cNvSpPr>
            <a:spLocks noGrp="1"/>
          </p:cNvSpPr>
          <p:nvPr>
            <p:ph idx="1"/>
          </p:nvPr>
        </p:nvSpPr>
        <p:spPr>
          <a:xfrm>
            <a:off x="457200" y="914400"/>
            <a:ext cx="8229600" cy="5211763"/>
          </a:xfrm>
        </p:spPr>
        <p:txBody>
          <a:bodyPr>
            <a:normAutofit/>
          </a:bodyPr>
          <a:lstStyle/>
          <a:p>
            <a:pPr algn="just"/>
            <a:r>
              <a:rPr lang="en-US" dirty="0"/>
              <a:t>Information</a:t>
            </a:r>
            <a:r>
              <a:rPr lang="en-US" b="1" dirty="0"/>
              <a:t> </a:t>
            </a:r>
            <a:r>
              <a:rPr lang="en-US" dirty="0"/>
              <a:t>Leakage is an application weakness where an application reveals sensitive data, such as technical details of the web application, environment, or user-specific data. </a:t>
            </a:r>
          </a:p>
          <a:p>
            <a:pPr algn="just"/>
            <a:r>
              <a:rPr lang="en-US" dirty="0"/>
              <a:t>The approach taken is to assign security levels to information and channels and to analyze the flow of information into channels with the aim of ensuring that high-level information cannot flow into lower-level channels.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08038"/>
          </a:xfrm>
        </p:spPr>
        <p:txBody>
          <a:bodyPr/>
          <a:lstStyle/>
          <a:p>
            <a:r>
              <a:rPr lang="en-US" b="1" dirty="0"/>
              <a:t>Securing electronic transactions</a:t>
            </a:r>
          </a:p>
        </p:txBody>
      </p:sp>
      <p:sp>
        <p:nvSpPr>
          <p:cNvPr id="3" name="Content Placeholder 2"/>
          <p:cNvSpPr>
            <a:spLocks noGrp="1"/>
          </p:cNvSpPr>
          <p:nvPr>
            <p:ph idx="1"/>
          </p:nvPr>
        </p:nvSpPr>
        <p:spPr>
          <a:xfrm>
            <a:off x="381000" y="1219200"/>
            <a:ext cx="8229600" cy="5029200"/>
          </a:xfrm>
        </p:spPr>
        <p:txBody>
          <a:bodyPr/>
          <a:lstStyle/>
          <a:p>
            <a:r>
              <a:rPr lang="en-US" i="1" dirty="0"/>
              <a:t>Email</a:t>
            </a:r>
          </a:p>
          <a:p>
            <a:r>
              <a:rPr lang="en-US" i="1" dirty="0"/>
              <a:t>Purchase of goods and services</a:t>
            </a:r>
          </a:p>
          <a:p>
            <a:r>
              <a:rPr lang="en-US" i="1" dirty="0"/>
              <a:t>Banking transactions</a:t>
            </a:r>
          </a:p>
          <a:p>
            <a:r>
              <a:rPr lang="en-US" i="1" dirty="0"/>
              <a:t>Micro-transactions</a:t>
            </a:r>
          </a:p>
          <a:p>
            <a:r>
              <a:rPr lang="en-US" dirty="0"/>
              <a:t>Transactions such as these can be safely performed only when they are protected by appropriate security policies and mechanisms.</a:t>
            </a:r>
            <a:endParaRPr lang="en-US"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8229600" cy="5745163"/>
          </a:xfrm>
        </p:spPr>
        <p:txBody>
          <a:bodyPr>
            <a:normAutofit fontScale="77500" lnSpcReduction="20000"/>
          </a:bodyPr>
          <a:lstStyle/>
          <a:p>
            <a:pPr marL="0" indent="0">
              <a:buNone/>
            </a:pPr>
            <a:r>
              <a:rPr lang="en-US" b="1" dirty="0"/>
              <a:t>  </a:t>
            </a:r>
            <a:r>
              <a:rPr lang="en-US" b="1" u="sng" dirty="0"/>
              <a:t>Security policies for Internet vendors and buyers lead to the    following requirements for securing web purchases:</a:t>
            </a:r>
          </a:p>
          <a:p>
            <a:pPr lvl="1" algn="just"/>
            <a:r>
              <a:rPr lang="en-US" sz="3100" dirty="0"/>
              <a:t>Authenticate the vendor to the buyer, so that the buyer can be confident that they are in contact with a server operated by the vendor with whom they intended to deal.(authentication)</a:t>
            </a:r>
          </a:p>
          <a:p>
            <a:pPr lvl="1" algn="just"/>
            <a:r>
              <a:rPr lang="en-US" sz="3100" dirty="0"/>
              <a:t>Keep the buyer’s credit card number and other payment details from falling into the hands of any third party and ensure that they are transmitted unaltered from the buyer to the vendor.(leakage)</a:t>
            </a:r>
          </a:p>
          <a:p>
            <a:pPr lvl="1" algn="just"/>
            <a:r>
              <a:rPr lang="en-US" sz="3100" dirty="0"/>
              <a:t>If the goods are in a form suitable for downloading, ensure that their content is delivered to the buyer without alteration and without disclosure to third parties.(tampering)</a:t>
            </a:r>
          </a:p>
          <a:p>
            <a:pPr lvl="1" algn="just"/>
            <a:r>
              <a:rPr lang="en-US" sz="3100" dirty="0"/>
              <a:t>Authenticate the identity of the account holder to the bank before giving them access to their account.(Access Control)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55638"/>
          </a:xfrm>
        </p:spPr>
        <p:txBody>
          <a:bodyPr>
            <a:normAutofit fontScale="90000"/>
          </a:bodyPr>
          <a:lstStyle/>
          <a:p>
            <a:pPr algn="l"/>
            <a:r>
              <a:rPr lang="en-US" b="1" dirty="0"/>
              <a:t>Designing secure systems</a:t>
            </a:r>
          </a:p>
        </p:txBody>
      </p:sp>
      <p:sp>
        <p:nvSpPr>
          <p:cNvPr id="3" name="Content Placeholder 2"/>
          <p:cNvSpPr>
            <a:spLocks noGrp="1"/>
          </p:cNvSpPr>
          <p:nvPr>
            <p:ph idx="1"/>
          </p:nvPr>
        </p:nvSpPr>
        <p:spPr>
          <a:xfrm>
            <a:off x="457200" y="990600"/>
            <a:ext cx="8229600" cy="5135563"/>
          </a:xfrm>
        </p:spPr>
        <p:txBody>
          <a:bodyPr>
            <a:normAutofit/>
          </a:bodyPr>
          <a:lstStyle/>
          <a:p>
            <a:pPr algn="just"/>
            <a:r>
              <a:rPr lang="en-US" dirty="0"/>
              <a:t>Security is about avoiding disasters and minimizing mishaps.</a:t>
            </a:r>
          </a:p>
          <a:p>
            <a:pPr algn="just"/>
            <a:r>
              <a:rPr lang="en-US" dirty="0"/>
              <a:t>To demonstrate the validity of the security mechanisms employed in a system, the system’s designers must first construct a list of threats – methods by which the security policies might be violated – and show that each of them is prevented by the mechanisms employed.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783</TotalTime>
  <Words>2606</Words>
  <Application>Microsoft Office PowerPoint</Application>
  <PresentationFormat>On-screen Show (4:3)</PresentationFormat>
  <Paragraphs>189</Paragraphs>
  <Slides>38</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Arial</vt:lpstr>
      <vt:lpstr>Calibri</vt:lpstr>
      <vt:lpstr>Office Theme</vt:lpstr>
      <vt:lpstr>SECURITY</vt:lpstr>
      <vt:lpstr>Introduction</vt:lpstr>
      <vt:lpstr>Threats and Attacks</vt:lpstr>
      <vt:lpstr>PowerPoint Presentation</vt:lpstr>
      <vt:lpstr>PowerPoint Presentation</vt:lpstr>
      <vt:lpstr>Information leakage</vt:lpstr>
      <vt:lpstr>Securing electronic transactions</vt:lpstr>
      <vt:lpstr>PowerPoint Presentation</vt:lpstr>
      <vt:lpstr>Designing secure systems</vt:lpstr>
      <vt:lpstr>Overview of Security Techniques</vt:lpstr>
      <vt:lpstr>  Worst case Assumptions &amp; Design Guidelines  </vt:lpstr>
      <vt:lpstr>Worst Case Assumptions and Design Guidelines  Cont..</vt:lpstr>
      <vt:lpstr>Security Notations</vt:lpstr>
      <vt:lpstr>Cryptography</vt:lpstr>
      <vt:lpstr>Uses of cryptography</vt:lpstr>
      <vt:lpstr>PowerPoint Presentation</vt:lpstr>
      <vt:lpstr>Authentication</vt:lpstr>
      <vt:lpstr>Scenario 2:  Authenticated communication with a server</vt:lpstr>
      <vt:lpstr>Scenario 3.  Authenticated communication with public keys</vt:lpstr>
      <vt:lpstr>PowerPoint Presentation</vt:lpstr>
      <vt:lpstr>Digital signatures</vt:lpstr>
      <vt:lpstr>Model of Digital Signature</vt:lpstr>
      <vt:lpstr>Scenario 4  Digital signatures with a secure digest function</vt:lpstr>
      <vt:lpstr>Certificates</vt:lpstr>
      <vt:lpstr>PowerPoint Presentation</vt:lpstr>
      <vt:lpstr>PowerPoint Presentation</vt:lpstr>
      <vt:lpstr>Access control</vt:lpstr>
      <vt:lpstr>Protection domains</vt:lpstr>
      <vt:lpstr>Capabilities</vt:lpstr>
      <vt:lpstr>Access Control List</vt:lpstr>
      <vt:lpstr>Cryptographic algorithms</vt:lpstr>
      <vt:lpstr>PowerPoint Presentation</vt:lpstr>
      <vt:lpstr>PowerPoint Presentation</vt:lpstr>
      <vt:lpstr>Public-key (asymmetric) algorithms</vt:lpstr>
      <vt:lpstr>RSA ALGORITHM (Rivest, Shamir and adleman)- example: GENERATING PUBLIC KEY</vt:lpstr>
      <vt:lpstr>RSA</vt:lpstr>
      <vt:lpstr>Encryption &amp; Decryption</vt:lpstr>
      <vt:lpstr>Encryption &amp; Decryption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dc:title>
  <dc:creator>Amruta</dc:creator>
  <cp:lastModifiedBy>Rakesh Kadkol</cp:lastModifiedBy>
  <cp:revision>103</cp:revision>
  <dcterms:created xsi:type="dcterms:W3CDTF">2006-08-16T00:00:00Z</dcterms:created>
  <dcterms:modified xsi:type="dcterms:W3CDTF">2022-05-22T05:05:07Z</dcterms:modified>
</cp:coreProperties>
</file>