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13" r:id="rId6"/>
    <p:sldId id="260" r:id="rId7"/>
    <p:sldId id="261" r:id="rId8"/>
    <p:sldId id="262" r:id="rId9"/>
    <p:sldId id="263" r:id="rId10"/>
    <p:sldId id="264" r:id="rId11"/>
    <p:sldId id="265" r:id="rId12"/>
    <p:sldId id="292" r:id="rId13"/>
    <p:sldId id="266" r:id="rId14"/>
    <p:sldId id="293" r:id="rId15"/>
    <p:sldId id="267" r:id="rId16"/>
    <p:sldId id="294" r:id="rId17"/>
    <p:sldId id="295" r:id="rId18"/>
    <p:sldId id="296" r:id="rId19"/>
    <p:sldId id="297" r:id="rId20"/>
    <p:sldId id="302" r:id="rId21"/>
    <p:sldId id="268" r:id="rId22"/>
    <p:sldId id="312" r:id="rId23"/>
    <p:sldId id="269" r:id="rId24"/>
    <p:sldId id="270"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303" r:id="rId40"/>
    <p:sldId id="311" r:id="rId41"/>
    <p:sldId id="306" r:id="rId42"/>
    <p:sldId id="307" r:id="rId43"/>
    <p:sldId id="308" r:id="rId44"/>
    <p:sldId id="309" r:id="rId45"/>
    <p:sldId id="310" r:id="rId46"/>
    <p:sldId id="305" r:id="rId47"/>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440"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6" name="Holder 6"/>
          <p:cNvSpPr>
            <a:spLocks noGrp="1"/>
          </p:cNvSpPr>
          <p:nvPr>
            <p:ph type="sldNum" sz="quarter" idx="7"/>
          </p:nvPr>
        </p:nvSpPr>
        <p:spPr/>
        <p:txBody>
          <a:bodyPr lIns="0" tIns="0" rIns="0" bIns="0"/>
          <a:lstStyle>
            <a:lvl1pPr>
              <a:defRPr sz="1550" b="0" i="0">
                <a:solidFill>
                  <a:schemeClr val="tx1"/>
                </a:solidFill>
                <a:latin typeface="Arial"/>
                <a:cs typeface="Arial"/>
              </a:defRPr>
            </a:lvl1pPr>
          </a:lstStyle>
          <a:p>
            <a:pPr marL="25400">
              <a:lnSpc>
                <a:spcPts val="1805"/>
              </a:lnSpc>
            </a:pPr>
            <a:fld id="{81D60167-4931-47E6-BA6A-407CBD079E47}" type="slidenum">
              <a:rPr spc="-5" dirty="0"/>
              <a:pPr marL="25400">
                <a:lnSpc>
                  <a:spcPts val="1805"/>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FF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6" name="Holder 6"/>
          <p:cNvSpPr>
            <a:spLocks noGrp="1"/>
          </p:cNvSpPr>
          <p:nvPr>
            <p:ph type="sldNum" sz="quarter" idx="7"/>
          </p:nvPr>
        </p:nvSpPr>
        <p:spPr/>
        <p:txBody>
          <a:bodyPr lIns="0" tIns="0" rIns="0" bIns="0"/>
          <a:lstStyle>
            <a:lvl1pPr>
              <a:defRPr sz="1550" b="0" i="0">
                <a:solidFill>
                  <a:schemeClr val="tx1"/>
                </a:solidFill>
                <a:latin typeface="Arial"/>
                <a:cs typeface="Arial"/>
              </a:defRPr>
            </a:lvl1pPr>
          </a:lstStyle>
          <a:p>
            <a:pPr marL="25400">
              <a:lnSpc>
                <a:spcPts val="1805"/>
              </a:lnSpc>
            </a:pPr>
            <a:fld id="{81D60167-4931-47E6-BA6A-407CBD079E47}" type="slidenum">
              <a:rPr spc="-5" dirty="0"/>
              <a:pPr marL="25400">
                <a:lnSpc>
                  <a:spcPts val="1805"/>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FF0000"/>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7" name="Holder 7"/>
          <p:cNvSpPr>
            <a:spLocks noGrp="1"/>
          </p:cNvSpPr>
          <p:nvPr>
            <p:ph type="sldNum" sz="quarter" idx="7"/>
          </p:nvPr>
        </p:nvSpPr>
        <p:spPr/>
        <p:txBody>
          <a:bodyPr lIns="0" tIns="0" rIns="0" bIns="0"/>
          <a:lstStyle>
            <a:lvl1pPr>
              <a:defRPr sz="1550" b="0" i="0">
                <a:solidFill>
                  <a:schemeClr val="tx1"/>
                </a:solidFill>
                <a:latin typeface="Arial"/>
                <a:cs typeface="Arial"/>
              </a:defRPr>
            </a:lvl1pPr>
          </a:lstStyle>
          <a:p>
            <a:pPr marL="25400">
              <a:lnSpc>
                <a:spcPts val="1805"/>
              </a:lnSpc>
            </a:pPr>
            <a:fld id="{81D60167-4931-47E6-BA6A-407CBD079E47}" type="slidenum">
              <a:rPr spc="-5" dirty="0"/>
              <a:pPr marL="25400">
                <a:lnSpc>
                  <a:spcPts val="1805"/>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rgbClr val="FF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5" name="Holder 5"/>
          <p:cNvSpPr>
            <a:spLocks noGrp="1"/>
          </p:cNvSpPr>
          <p:nvPr>
            <p:ph type="sldNum" sz="quarter" idx="7"/>
          </p:nvPr>
        </p:nvSpPr>
        <p:spPr/>
        <p:txBody>
          <a:bodyPr lIns="0" tIns="0" rIns="0" bIns="0"/>
          <a:lstStyle>
            <a:lvl1pPr>
              <a:defRPr sz="1550" b="0" i="0">
                <a:solidFill>
                  <a:schemeClr val="tx1"/>
                </a:solidFill>
                <a:latin typeface="Arial"/>
                <a:cs typeface="Arial"/>
              </a:defRPr>
            </a:lvl1pPr>
          </a:lstStyle>
          <a:p>
            <a:pPr marL="25400">
              <a:lnSpc>
                <a:spcPts val="1805"/>
              </a:lnSpc>
            </a:pPr>
            <a:fld id="{81D60167-4931-47E6-BA6A-407CBD079E47}" type="slidenum">
              <a:rPr spc="-5" dirty="0"/>
              <a:pPr marL="25400">
                <a:lnSpc>
                  <a:spcPts val="1805"/>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4" name="Holder 4"/>
          <p:cNvSpPr>
            <a:spLocks noGrp="1"/>
          </p:cNvSpPr>
          <p:nvPr>
            <p:ph type="sldNum" sz="quarter" idx="7"/>
          </p:nvPr>
        </p:nvSpPr>
        <p:spPr/>
        <p:txBody>
          <a:bodyPr lIns="0" tIns="0" rIns="0" bIns="0"/>
          <a:lstStyle>
            <a:lvl1pPr>
              <a:defRPr sz="1550" b="0" i="0">
                <a:solidFill>
                  <a:schemeClr val="tx1"/>
                </a:solidFill>
                <a:latin typeface="Arial"/>
                <a:cs typeface="Arial"/>
              </a:defRPr>
            </a:lvl1pPr>
          </a:lstStyle>
          <a:p>
            <a:pPr marL="25400">
              <a:lnSpc>
                <a:spcPts val="1805"/>
              </a:lnSpc>
            </a:pPr>
            <a:fld id="{81D60167-4931-47E6-BA6A-407CBD079E47}" type="slidenum">
              <a:rPr spc="-5" dirty="0"/>
              <a:pPr marL="25400">
                <a:lnSpc>
                  <a:spcPts val="1805"/>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15232" y="2648203"/>
            <a:ext cx="2662935" cy="629920"/>
          </a:xfrm>
          <a:prstGeom prst="rect">
            <a:avLst/>
          </a:prstGeom>
        </p:spPr>
        <p:txBody>
          <a:bodyPr wrap="square" lIns="0" tIns="0" rIns="0" bIns="0">
            <a:spAutoFit/>
          </a:bodyPr>
          <a:lstStyle>
            <a:lvl1pPr>
              <a:defRPr sz="3950" b="1" i="0">
                <a:solidFill>
                  <a:srgbClr val="FF0000"/>
                </a:solidFill>
                <a:latin typeface="Arial"/>
                <a:cs typeface="Arial"/>
              </a:defRPr>
            </a:lvl1pPr>
          </a:lstStyle>
          <a:p>
            <a:endParaRPr/>
          </a:p>
        </p:txBody>
      </p:sp>
      <p:sp>
        <p:nvSpPr>
          <p:cNvPr id="3" name="Holder 3"/>
          <p:cNvSpPr>
            <a:spLocks noGrp="1"/>
          </p:cNvSpPr>
          <p:nvPr>
            <p:ph type="body" idx="1"/>
          </p:nvPr>
        </p:nvSpPr>
        <p:spPr>
          <a:xfrm>
            <a:off x="493909" y="1748289"/>
            <a:ext cx="9596120" cy="3245485"/>
          </a:xfrm>
          <a:prstGeom prst="rect">
            <a:avLst/>
          </a:prstGeom>
        </p:spPr>
        <p:txBody>
          <a:bodyPr wrap="square" lIns="0" tIns="0" rIns="0" bIns="0">
            <a:spAutoFit/>
          </a:bodyPr>
          <a:lstStyle>
            <a:lvl1pPr>
              <a:defRPr sz="26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5/29/2022</a:t>
            </a:fld>
            <a:endParaRPr lang="en-US"/>
          </a:p>
        </p:txBody>
      </p:sp>
      <p:sp>
        <p:nvSpPr>
          <p:cNvPr id="6" name="Holder 6"/>
          <p:cNvSpPr>
            <a:spLocks noGrp="1"/>
          </p:cNvSpPr>
          <p:nvPr>
            <p:ph type="sldNum" sz="quarter" idx="7"/>
          </p:nvPr>
        </p:nvSpPr>
        <p:spPr>
          <a:xfrm>
            <a:off x="10035171" y="7187700"/>
            <a:ext cx="269240" cy="244475"/>
          </a:xfrm>
          <a:prstGeom prst="rect">
            <a:avLst/>
          </a:prstGeom>
        </p:spPr>
        <p:txBody>
          <a:bodyPr wrap="square" lIns="0" tIns="0" rIns="0" bIns="0">
            <a:spAutoFit/>
          </a:bodyPr>
          <a:lstStyle>
            <a:lvl1pPr>
              <a:defRPr sz="1550" b="0" i="0">
                <a:solidFill>
                  <a:schemeClr val="tx1"/>
                </a:solidFill>
                <a:latin typeface="Arial"/>
                <a:cs typeface="Arial"/>
              </a:defRPr>
            </a:lvl1pPr>
          </a:lstStyle>
          <a:p>
            <a:pPr marL="25400">
              <a:lnSpc>
                <a:spcPts val="1805"/>
              </a:lnSpc>
            </a:pPr>
            <a:fld id="{81D60167-4931-47E6-BA6A-407CBD079E47}" type="slidenum">
              <a:rPr spc="-5" dirty="0"/>
              <a:pPr marL="25400">
                <a:lnSpc>
                  <a:spcPts val="1805"/>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6.pn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13.png"/><Relationship Id="rId9" Type="http://schemas.openxmlformats.org/officeDocument/2006/relationships/image" Target="../media/image24.png"/><Relationship Id="rId1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32.png"/><Relationship Id="rId5" Type="http://schemas.openxmlformats.org/officeDocument/2006/relationships/image" Target="../media/image14.png"/><Relationship Id="rId10" Type="http://schemas.openxmlformats.org/officeDocument/2006/relationships/image" Target="../media/image31.png"/><Relationship Id="rId4" Type="http://schemas.openxmlformats.org/officeDocument/2006/relationships/image" Target="../media/image13.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 Id="rId9" Type="http://schemas.openxmlformats.org/officeDocument/2006/relationships/image" Target="../media/image75.png"/></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679700" y="3815195"/>
            <a:ext cx="5622290" cy="1299714"/>
          </a:xfrm>
          <a:prstGeom prst="rect">
            <a:avLst/>
          </a:prstGeom>
        </p:spPr>
        <p:txBody>
          <a:bodyPr vert="horz" wrap="square" lIns="0" tIns="14604" rIns="0" bIns="0" rtlCol="0">
            <a:spAutoFit/>
          </a:bodyPr>
          <a:lstStyle/>
          <a:p>
            <a:pPr marL="24765" algn="ctr">
              <a:lnSpc>
                <a:spcPct val="100000"/>
              </a:lnSpc>
              <a:spcBef>
                <a:spcPts val="114"/>
              </a:spcBef>
            </a:pPr>
            <a:r>
              <a:rPr sz="3950" b="1" spc="5" dirty="0">
                <a:solidFill>
                  <a:srgbClr val="FF0000"/>
                </a:solidFill>
                <a:latin typeface="Arial"/>
                <a:cs typeface="Arial"/>
              </a:rPr>
              <a:t>Time and Global</a:t>
            </a:r>
            <a:r>
              <a:rPr sz="3950" b="1" spc="-40" dirty="0">
                <a:solidFill>
                  <a:srgbClr val="FF0000"/>
                </a:solidFill>
                <a:latin typeface="Arial"/>
                <a:cs typeface="Arial"/>
              </a:rPr>
              <a:t> </a:t>
            </a:r>
            <a:r>
              <a:rPr sz="3950" b="1" spc="5" dirty="0">
                <a:solidFill>
                  <a:srgbClr val="FF0000"/>
                </a:solidFill>
                <a:latin typeface="Arial"/>
                <a:cs typeface="Arial"/>
              </a:rPr>
              <a:t>States</a:t>
            </a:r>
            <a:endParaRPr sz="3950" dirty="0">
              <a:latin typeface="Arial"/>
              <a:cs typeface="Arial"/>
            </a:endParaRPr>
          </a:p>
          <a:p>
            <a:pPr>
              <a:lnSpc>
                <a:spcPct val="100000"/>
              </a:lnSpc>
            </a:pPr>
            <a:endParaRPr sz="44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10</a:t>
            </a:fld>
            <a:endParaRPr spc="-5" dirty="0"/>
          </a:p>
        </p:txBody>
      </p:sp>
      <p:sp>
        <p:nvSpPr>
          <p:cNvPr id="2" name="object 2"/>
          <p:cNvSpPr txBox="1">
            <a:spLocks noGrp="1"/>
          </p:cNvSpPr>
          <p:nvPr>
            <p:ph type="title"/>
          </p:nvPr>
        </p:nvSpPr>
        <p:spPr>
          <a:xfrm>
            <a:off x="3555619" y="357632"/>
            <a:ext cx="3579495" cy="563245"/>
          </a:xfrm>
          <a:prstGeom prst="rect">
            <a:avLst/>
          </a:prstGeom>
        </p:spPr>
        <p:txBody>
          <a:bodyPr vert="horz" wrap="square" lIns="0" tIns="15875" rIns="0" bIns="0" rtlCol="0">
            <a:spAutoFit/>
          </a:bodyPr>
          <a:lstStyle/>
          <a:p>
            <a:pPr marL="12700">
              <a:lnSpc>
                <a:spcPct val="100000"/>
              </a:lnSpc>
              <a:spcBef>
                <a:spcPts val="125"/>
              </a:spcBef>
            </a:pPr>
            <a:r>
              <a:rPr sz="3500" b="0" spc="10" dirty="0">
                <a:latin typeface="Arial"/>
                <a:cs typeface="Arial"/>
              </a:rPr>
              <a:t>Clock</a:t>
            </a:r>
            <a:r>
              <a:rPr sz="3500" b="0" spc="-60" dirty="0">
                <a:latin typeface="Arial"/>
                <a:cs typeface="Arial"/>
              </a:rPr>
              <a:t> </a:t>
            </a:r>
            <a:r>
              <a:rPr sz="3500" b="0" spc="5" dirty="0">
                <a:latin typeface="Arial"/>
                <a:cs typeface="Arial"/>
              </a:rPr>
              <a:t>correctness</a:t>
            </a:r>
            <a:endParaRPr sz="3500">
              <a:latin typeface="Arial"/>
              <a:cs typeface="Arial"/>
            </a:endParaRPr>
          </a:p>
        </p:txBody>
      </p:sp>
      <p:sp>
        <p:nvSpPr>
          <p:cNvPr id="3" name="object 3"/>
          <p:cNvSpPr txBox="1"/>
          <p:nvPr/>
        </p:nvSpPr>
        <p:spPr>
          <a:xfrm>
            <a:off x="493909" y="1113939"/>
            <a:ext cx="9703435" cy="6082665"/>
          </a:xfrm>
          <a:prstGeom prst="rect">
            <a:avLst/>
          </a:prstGeom>
        </p:spPr>
        <p:txBody>
          <a:bodyPr vert="horz" wrap="square" lIns="0" tIns="10160" rIns="0" bIns="0" rtlCol="0">
            <a:spAutoFit/>
          </a:bodyPr>
          <a:lstStyle/>
          <a:p>
            <a:pPr marL="243204" marR="5080" indent="-230504">
              <a:lnSpc>
                <a:spcPct val="111300"/>
              </a:lnSpc>
              <a:spcBef>
                <a:spcPts val="80"/>
              </a:spcBef>
              <a:buFont typeface="Arial"/>
              <a:buChar char="•"/>
              <a:tabLst>
                <a:tab pos="243840" algn="l"/>
                <a:tab pos="5436235" algn="l"/>
              </a:tabLst>
            </a:pPr>
            <a:r>
              <a:rPr sz="2650" b="1" i="1" spc="-10" dirty="0">
                <a:solidFill>
                  <a:srgbClr val="33339A"/>
                </a:solidFill>
                <a:latin typeface="Arial"/>
                <a:cs typeface="Arial"/>
              </a:rPr>
              <a:t>Correct  clock</a:t>
            </a:r>
            <a:r>
              <a:rPr sz="2650" spc="-10" dirty="0">
                <a:latin typeface="Arial"/>
                <a:cs typeface="Arial"/>
              </a:rPr>
              <a:t>:  </a:t>
            </a:r>
            <a:r>
              <a:rPr sz="2650" spc="-5" dirty="0">
                <a:latin typeface="Arial"/>
                <a:cs typeface="Arial"/>
              </a:rPr>
              <a:t>a</a:t>
            </a:r>
            <a:r>
              <a:rPr sz="2650" spc="-315" dirty="0">
                <a:latin typeface="Arial"/>
                <a:cs typeface="Arial"/>
              </a:rPr>
              <a:t> </a:t>
            </a:r>
            <a:r>
              <a:rPr sz="2650" spc="-10" dirty="0">
                <a:latin typeface="Arial"/>
                <a:cs typeface="Arial"/>
              </a:rPr>
              <a:t>hardware</a:t>
            </a:r>
            <a:r>
              <a:rPr sz="2650" spc="375" dirty="0">
                <a:latin typeface="Arial"/>
                <a:cs typeface="Arial"/>
              </a:rPr>
              <a:t> </a:t>
            </a:r>
            <a:r>
              <a:rPr sz="2650" spc="-10" dirty="0">
                <a:latin typeface="Arial"/>
                <a:cs typeface="Arial"/>
              </a:rPr>
              <a:t>clock	</a:t>
            </a:r>
            <a:r>
              <a:rPr sz="2650" i="1" spc="-5" dirty="0">
                <a:latin typeface="Arial"/>
                <a:cs typeface="Arial"/>
              </a:rPr>
              <a:t>H </a:t>
            </a:r>
            <a:r>
              <a:rPr sz="2650" spc="-5" dirty="0">
                <a:latin typeface="Arial"/>
                <a:cs typeface="Arial"/>
              </a:rPr>
              <a:t>is </a:t>
            </a:r>
            <a:r>
              <a:rPr sz="2650" spc="-10" dirty="0">
                <a:latin typeface="Arial"/>
                <a:cs typeface="Arial"/>
              </a:rPr>
              <a:t>said </a:t>
            </a:r>
            <a:r>
              <a:rPr sz="2650" spc="-5" dirty="0">
                <a:latin typeface="Arial"/>
                <a:cs typeface="Arial"/>
              </a:rPr>
              <a:t>to be </a:t>
            </a:r>
            <a:r>
              <a:rPr sz="2650" spc="-10" dirty="0">
                <a:latin typeface="Arial"/>
                <a:cs typeface="Arial"/>
              </a:rPr>
              <a:t>correct </a:t>
            </a:r>
            <a:r>
              <a:rPr sz="2650" spc="-5" dirty="0">
                <a:latin typeface="Arial"/>
                <a:cs typeface="Arial"/>
              </a:rPr>
              <a:t>if </a:t>
            </a:r>
            <a:r>
              <a:rPr sz="2650" spc="-10" dirty="0">
                <a:latin typeface="Arial"/>
                <a:cs typeface="Arial"/>
              </a:rPr>
              <a:t>its  drift rate </a:t>
            </a:r>
            <a:r>
              <a:rPr sz="2650" spc="-5" dirty="0">
                <a:latin typeface="Arial"/>
                <a:cs typeface="Arial"/>
              </a:rPr>
              <a:t>is </a:t>
            </a:r>
            <a:r>
              <a:rPr sz="2650" spc="-10" dirty="0">
                <a:latin typeface="Arial"/>
                <a:cs typeface="Arial"/>
              </a:rPr>
              <a:t>within </a:t>
            </a:r>
            <a:r>
              <a:rPr sz="2650" spc="-5" dirty="0">
                <a:latin typeface="Arial"/>
                <a:cs typeface="Arial"/>
              </a:rPr>
              <a:t>a </a:t>
            </a:r>
            <a:r>
              <a:rPr sz="2650" spc="-10" dirty="0">
                <a:latin typeface="Arial"/>
                <a:cs typeface="Arial"/>
              </a:rPr>
              <a:t>bound </a:t>
            </a:r>
            <a:r>
              <a:rPr sz="2800" i="1" spc="-85" dirty="0">
                <a:latin typeface="Symbol"/>
                <a:cs typeface="Symbol"/>
              </a:rPr>
              <a:t></a:t>
            </a:r>
            <a:r>
              <a:rPr sz="2800" i="1" spc="-85" dirty="0">
                <a:latin typeface="Times New Roman"/>
                <a:cs typeface="Times New Roman"/>
              </a:rPr>
              <a:t> </a:t>
            </a:r>
            <a:r>
              <a:rPr sz="2650" spc="-5" dirty="0">
                <a:latin typeface="Arial"/>
                <a:cs typeface="Arial"/>
              </a:rPr>
              <a:t>&gt; 0 </a:t>
            </a:r>
            <a:r>
              <a:rPr sz="2650" spc="-10" dirty="0">
                <a:latin typeface="Arial"/>
                <a:cs typeface="Arial"/>
              </a:rPr>
              <a:t>(e.g. </a:t>
            </a:r>
            <a:r>
              <a:rPr sz="2650" dirty="0">
                <a:latin typeface="Arial"/>
                <a:cs typeface="Arial"/>
              </a:rPr>
              <a:t>10</a:t>
            </a:r>
            <a:r>
              <a:rPr sz="2625" baseline="23809" dirty="0">
                <a:latin typeface="Arial"/>
                <a:cs typeface="Arial"/>
              </a:rPr>
              <a:t>-6 </a:t>
            </a:r>
            <a:r>
              <a:rPr sz="2650" spc="-10" dirty="0">
                <a:latin typeface="Arial"/>
                <a:cs typeface="Arial"/>
              </a:rPr>
              <a:t>secs/</a:t>
            </a:r>
            <a:r>
              <a:rPr sz="2650" spc="170" dirty="0">
                <a:latin typeface="Arial"/>
                <a:cs typeface="Arial"/>
              </a:rPr>
              <a:t> </a:t>
            </a:r>
            <a:r>
              <a:rPr sz="2650" spc="-10" dirty="0">
                <a:latin typeface="Arial"/>
                <a:cs typeface="Arial"/>
              </a:rPr>
              <a:t>sec)</a:t>
            </a:r>
            <a:endParaRPr sz="2650">
              <a:latin typeface="Arial"/>
              <a:cs typeface="Arial"/>
            </a:endParaRPr>
          </a:p>
          <a:p>
            <a:pPr marL="245110">
              <a:lnSpc>
                <a:spcPct val="100000"/>
              </a:lnSpc>
              <a:spcBef>
                <a:spcPts val="365"/>
              </a:spcBef>
            </a:pPr>
            <a:r>
              <a:rPr sz="2200" spc="-5" dirty="0">
                <a:latin typeface="Arial"/>
                <a:cs typeface="Arial"/>
              </a:rPr>
              <a:t>This means that the error in measuring </a:t>
            </a:r>
            <a:r>
              <a:rPr sz="2200" dirty="0">
                <a:latin typeface="Arial"/>
                <a:cs typeface="Arial"/>
              </a:rPr>
              <a:t>the </a:t>
            </a:r>
            <a:r>
              <a:rPr sz="2200" spc="-5" dirty="0">
                <a:latin typeface="Arial"/>
                <a:cs typeface="Arial"/>
              </a:rPr>
              <a:t>interval between </a:t>
            </a:r>
            <a:r>
              <a:rPr sz="2200" dirty="0">
                <a:latin typeface="Arial"/>
                <a:cs typeface="Arial"/>
              </a:rPr>
              <a:t>real times </a:t>
            </a:r>
            <a:r>
              <a:rPr sz="2200" i="1" dirty="0">
                <a:latin typeface="Arial"/>
                <a:cs typeface="Arial"/>
              </a:rPr>
              <a:t>t</a:t>
            </a:r>
            <a:r>
              <a:rPr sz="2200" i="1" spc="15" dirty="0">
                <a:latin typeface="Arial"/>
                <a:cs typeface="Arial"/>
              </a:rPr>
              <a:t> </a:t>
            </a:r>
            <a:r>
              <a:rPr sz="2200" spc="-5" dirty="0">
                <a:latin typeface="Arial"/>
                <a:cs typeface="Arial"/>
              </a:rPr>
              <a:t>and</a:t>
            </a:r>
            <a:endParaRPr sz="2200">
              <a:latin typeface="Arial"/>
              <a:cs typeface="Arial"/>
            </a:endParaRPr>
          </a:p>
          <a:p>
            <a:pPr marL="540385">
              <a:lnSpc>
                <a:spcPct val="100000"/>
              </a:lnSpc>
              <a:spcBef>
                <a:spcPts val="405"/>
              </a:spcBef>
            </a:pPr>
            <a:r>
              <a:rPr sz="2200" i="1" dirty="0">
                <a:latin typeface="Arial"/>
                <a:cs typeface="Arial"/>
              </a:rPr>
              <a:t>t’ </a:t>
            </a:r>
            <a:r>
              <a:rPr sz="2200" spc="-5" dirty="0">
                <a:latin typeface="Arial"/>
                <a:cs typeface="Arial"/>
              </a:rPr>
              <a:t>is bounded:</a:t>
            </a:r>
            <a:endParaRPr sz="2200">
              <a:latin typeface="Arial"/>
              <a:cs typeface="Arial"/>
            </a:endParaRPr>
          </a:p>
          <a:p>
            <a:pPr marL="245110">
              <a:lnSpc>
                <a:spcPct val="100000"/>
              </a:lnSpc>
              <a:spcBef>
                <a:spcPts val="440"/>
              </a:spcBef>
              <a:tabLst>
                <a:tab pos="540385" algn="l"/>
                <a:tab pos="1492250" algn="l"/>
                <a:tab pos="5016500" algn="l"/>
                <a:tab pos="6057265" algn="l"/>
              </a:tabLst>
            </a:pPr>
            <a:r>
              <a:rPr sz="2200" dirty="0">
                <a:latin typeface="Arial"/>
                <a:cs typeface="Arial"/>
              </a:rPr>
              <a:t>–	</a:t>
            </a:r>
            <a:r>
              <a:rPr sz="2200" spc="-5" dirty="0">
                <a:latin typeface="Arial"/>
                <a:cs typeface="Arial"/>
              </a:rPr>
              <a:t>(1 </a:t>
            </a:r>
            <a:r>
              <a:rPr sz="2200" dirty="0">
                <a:latin typeface="Arial"/>
                <a:cs typeface="Arial"/>
              </a:rPr>
              <a:t>-</a:t>
            </a:r>
            <a:r>
              <a:rPr sz="2200" spc="-5" dirty="0">
                <a:latin typeface="Arial"/>
                <a:cs typeface="Arial"/>
              </a:rPr>
              <a:t> </a:t>
            </a:r>
            <a:r>
              <a:rPr sz="2200" dirty="0">
                <a:latin typeface="Symbol"/>
                <a:cs typeface="Symbol"/>
              </a:rPr>
              <a:t></a:t>
            </a:r>
            <a:r>
              <a:rPr sz="2200" dirty="0">
                <a:latin typeface="Times New Roman"/>
                <a:cs typeface="Times New Roman"/>
              </a:rPr>
              <a:t> </a:t>
            </a:r>
            <a:r>
              <a:rPr sz="2200" dirty="0">
                <a:latin typeface="Symbol"/>
                <a:cs typeface="Symbol"/>
              </a:rPr>
              <a:t></a:t>
            </a:r>
            <a:r>
              <a:rPr sz="2200" dirty="0">
                <a:latin typeface="Times New Roman"/>
                <a:cs typeface="Times New Roman"/>
              </a:rPr>
              <a:t>	</a:t>
            </a:r>
            <a:r>
              <a:rPr sz="2200" spc="-5" dirty="0">
                <a:latin typeface="Arial"/>
                <a:cs typeface="Arial"/>
              </a:rPr>
              <a:t>(</a:t>
            </a:r>
            <a:r>
              <a:rPr sz="2200" i="1" spc="-5" dirty="0">
                <a:latin typeface="Arial"/>
                <a:cs typeface="Arial"/>
              </a:rPr>
              <a:t>t’ </a:t>
            </a:r>
            <a:r>
              <a:rPr sz="2200" dirty="0">
                <a:latin typeface="Arial"/>
                <a:cs typeface="Arial"/>
              </a:rPr>
              <a:t>- </a:t>
            </a:r>
            <a:r>
              <a:rPr sz="2200" i="1" spc="-5" dirty="0">
                <a:latin typeface="Arial"/>
                <a:cs typeface="Arial"/>
              </a:rPr>
              <a:t>t</a:t>
            </a:r>
            <a:r>
              <a:rPr sz="2200" spc="-5" dirty="0">
                <a:latin typeface="Arial"/>
                <a:cs typeface="Arial"/>
              </a:rPr>
              <a:t>) </a:t>
            </a:r>
            <a:r>
              <a:rPr sz="2200" dirty="0">
                <a:latin typeface="Times New Roman"/>
                <a:cs typeface="Times New Roman"/>
              </a:rPr>
              <a:t>≤ </a:t>
            </a:r>
            <a:r>
              <a:rPr sz="2200" i="1" spc="-5" dirty="0">
                <a:latin typeface="Arial"/>
                <a:cs typeface="Arial"/>
              </a:rPr>
              <a:t>H</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Arial"/>
                <a:cs typeface="Arial"/>
              </a:rPr>
              <a:t>- </a:t>
            </a:r>
            <a:r>
              <a:rPr sz="2200" i="1" spc="-5" dirty="0">
                <a:latin typeface="Arial"/>
                <a:cs typeface="Arial"/>
              </a:rPr>
              <a:t>H</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Times New Roman"/>
                <a:cs typeface="Times New Roman"/>
              </a:rPr>
              <a:t>≤ </a:t>
            </a:r>
            <a:r>
              <a:rPr sz="2200" spc="-5" dirty="0">
                <a:latin typeface="Arial"/>
                <a:cs typeface="Arial"/>
              </a:rPr>
              <a:t>(1 </a:t>
            </a:r>
            <a:r>
              <a:rPr sz="2200" dirty="0">
                <a:latin typeface="Arial"/>
                <a:cs typeface="Arial"/>
              </a:rPr>
              <a:t>+</a:t>
            </a:r>
            <a:r>
              <a:rPr sz="2200" spc="90" dirty="0">
                <a:latin typeface="Arial"/>
                <a:cs typeface="Arial"/>
              </a:rPr>
              <a:t> </a:t>
            </a:r>
            <a:r>
              <a:rPr sz="2200" dirty="0">
                <a:latin typeface="Symbol"/>
                <a:cs typeface="Symbol"/>
              </a:rPr>
              <a:t></a:t>
            </a:r>
            <a:r>
              <a:rPr sz="2200" dirty="0">
                <a:latin typeface="Times New Roman"/>
                <a:cs typeface="Times New Roman"/>
              </a:rPr>
              <a:t> </a:t>
            </a:r>
            <a:r>
              <a:rPr sz="2200" dirty="0">
                <a:latin typeface="Symbol"/>
                <a:cs typeface="Symbol"/>
              </a:rPr>
              <a:t></a:t>
            </a:r>
            <a:r>
              <a:rPr sz="2200" dirty="0">
                <a:latin typeface="Times New Roman"/>
                <a:cs typeface="Times New Roman"/>
              </a:rPr>
              <a:t>	</a:t>
            </a:r>
            <a:r>
              <a:rPr sz="2200" spc="-5" dirty="0">
                <a:latin typeface="Arial"/>
                <a:cs typeface="Arial"/>
              </a:rPr>
              <a:t>(</a:t>
            </a:r>
            <a:r>
              <a:rPr sz="2200" i="1" spc="-5" dirty="0">
                <a:latin typeface="Arial"/>
                <a:cs typeface="Arial"/>
              </a:rPr>
              <a:t>t’ </a:t>
            </a:r>
            <a:r>
              <a:rPr sz="2200" dirty="0">
                <a:latin typeface="Arial"/>
                <a:cs typeface="Arial"/>
              </a:rPr>
              <a:t>-</a:t>
            </a:r>
            <a:r>
              <a:rPr sz="2200" spc="-10" dirty="0">
                <a:latin typeface="Arial"/>
                <a:cs typeface="Arial"/>
              </a:rPr>
              <a:t> </a:t>
            </a:r>
            <a:r>
              <a:rPr sz="2200" i="1" spc="-5" dirty="0">
                <a:latin typeface="Arial"/>
                <a:cs typeface="Arial"/>
              </a:rPr>
              <a:t>t</a:t>
            </a:r>
            <a:r>
              <a:rPr sz="2200" spc="-5" dirty="0">
                <a:latin typeface="Arial"/>
                <a:cs typeface="Arial"/>
              </a:rPr>
              <a:t>)	(where</a:t>
            </a:r>
            <a:r>
              <a:rPr sz="2200" spc="-10" dirty="0">
                <a:latin typeface="Arial"/>
                <a:cs typeface="Arial"/>
              </a:rPr>
              <a:t> </a:t>
            </a:r>
            <a:r>
              <a:rPr sz="2200" i="1" spc="-5" dirty="0">
                <a:latin typeface="Arial"/>
                <a:cs typeface="Arial"/>
              </a:rPr>
              <a:t>t’</a:t>
            </a:r>
            <a:r>
              <a:rPr sz="2200" spc="-5" dirty="0">
                <a:latin typeface="Arial"/>
                <a:cs typeface="Arial"/>
              </a:rPr>
              <a:t>&gt;</a:t>
            </a:r>
            <a:r>
              <a:rPr sz="2200" i="1" spc="-5" dirty="0">
                <a:latin typeface="Arial"/>
                <a:cs typeface="Arial"/>
              </a:rPr>
              <a:t>t</a:t>
            </a:r>
            <a:r>
              <a:rPr sz="2200" spc="-5" dirty="0">
                <a:latin typeface="Arial"/>
                <a:cs typeface="Arial"/>
              </a:rPr>
              <a:t>)</a:t>
            </a:r>
            <a:endParaRPr sz="2200">
              <a:latin typeface="Arial"/>
              <a:cs typeface="Arial"/>
            </a:endParaRPr>
          </a:p>
          <a:p>
            <a:pPr marL="540385" lvl="1" indent="-295275">
              <a:lnSpc>
                <a:spcPct val="100000"/>
              </a:lnSpc>
              <a:spcBef>
                <a:spcPts val="370"/>
              </a:spcBef>
              <a:buChar char="–"/>
              <a:tabLst>
                <a:tab pos="540385" algn="l"/>
                <a:tab pos="541020" algn="l"/>
              </a:tabLst>
            </a:pPr>
            <a:r>
              <a:rPr sz="2200" spc="-5" dirty="0">
                <a:latin typeface="Arial"/>
                <a:cs typeface="Arial"/>
              </a:rPr>
              <a:t>Which </a:t>
            </a:r>
            <a:r>
              <a:rPr sz="2200" dirty="0">
                <a:latin typeface="Arial"/>
                <a:cs typeface="Arial"/>
              </a:rPr>
              <a:t>forbids </a:t>
            </a:r>
            <a:r>
              <a:rPr sz="2200" spc="-5" dirty="0">
                <a:latin typeface="Arial"/>
                <a:cs typeface="Arial"/>
              </a:rPr>
              <a:t>jumps in </a:t>
            </a:r>
            <a:r>
              <a:rPr sz="2200" dirty="0">
                <a:latin typeface="Arial"/>
                <a:cs typeface="Arial"/>
              </a:rPr>
              <a:t>time readings </a:t>
            </a:r>
            <a:r>
              <a:rPr sz="2200" spc="-5" dirty="0">
                <a:latin typeface="Arial"/>
                <a:cs typeface="Arial"/>
              </a:rPr>
              <a:t>of hardware</a:t>
            </a:r>
            <a:r>
              <a:rPr sz="2200" spc="-15" dirty="0">
                <a:latin typeface="Arial"/>
                <a:cs typeface="Arial"/>
              </a:rPr>
              <a:t> </a:t>
            </a:r>
            <a:r>
              <a:rPr sz="2200" dirty="0">
                <a:latin typeface="Arial"/>
                <a:cs typeface="Arial"/>
              </a:rPr>
              <a:t>clocks</a:t>
            </a:r>
            <a:endParaRPr sz="2200">
              <a:latin typeface="Arial"/>
              <a:cs typeface="Arial"/>
            </a:endParaRPr>
          </a:p>
          <a:p>
            <a:pPr marL="243204" indent="-230504">
              <a:lnSpc>
                <a:spcPct val="100000"/>
              </a:lnSpc>
              <a:spcBef>
                <a:spcPts val="430"/>
              </a:spcBef>
              <a:buFont typeface="Arial"/>
              <a:buChar char="•"/>
              <a:tabLst>
                <a:tab pos="243840" algn="l"/>
              </a:tabLst>
            </a:pPr>
            <a:r>
              <a:rPr sz="2650" b="1" i="1" spc="-10" dirty="0">
                <a:solidFill>
                  <a:srgbClr val="33339A"/>
                </a:solidFill>
                <a:latin typeface="Arial"/>
                <a:cs typeface="Arial"/>
              </a:rPr>
              <a:t>Clock monotonicity</a:t>
            </a:r>
            <a:r>
              <a:rPr sz="2650" spc="-10" dirty="0">
                <a:latin typeface="Arial"/>
                <a:cs typeface="Arial"/>
              </a:rPr>
              <a:t>: weaker condition </a:t>
            </a:r>
            <a:r>
              <a:rPr sz="2650" spc="-5" dirty="0">
                <a:latin typeface="Arial"/>
                <a:cs typeface="Arial"/>
              </a:rPr>
              <a:t>of</a:t>
            </a:r>
            <a:r>
              <a:rPr sz="2650" spc="30" dirty="0">
                <a:latin typeface="Arial"/>
                <a:cs typeface="Arial"/>
              </a:rPr>
              <a:t> </a:t>
            </a:r>
            <a:r>
              <a:rPr sz="2650" spc="-10" dirty="0">
                <a:latin typeface="Arial"/>
                <a:cs typeface="Arial"/>
              </a:rPr>
              <a:t>correctness</a:t>
            </a:r>
            <a:endParaRPr sz="2650">
              <a:latin typeface="Arial"/>
              <a:cs typeface="Arial"/>
            </a:endParaRPr>
          </a:p>
          <a:p>
            <a:pPr marL="245110">
              <a:lnSpc>
                <a:spcPct val="100000"/>
              </a:lnSpc>
              <a:spcBef>
                <a:spcPts val="380"/>
              </a:spcBef>
              <a:tabLst>
                <a:tab pos="540385" algn="l"/>
                <a:tab pos="1573530" algn="l"/>
              </a:tabLst>
            </a:pPr>
            <a:r>
              <a:rPr sz="2200" dirty="0">
                <a:latin typeface="Arial"/>
                <a:cs typeface="Arial"/>
              </a:rPr>
              <a:t>–	</a:t>
            </a:r>
            <a:r>
              <a:rPr sz="2200" i="1" spc="-5" dirty="0">
                <a:latin typeface="Arial"/>
                <a:cs typeface="Arial"/>
              </a:rPr>
              <a:t>t</a:t>
            </a:r>
            <a:r>
              <a:rPr sz="2200" spc="-5" dirty="0">
                <a:latin typeface="Arial"/>
                <a:cs typeface="Arial"/>
              </a:rPr>
              <a:t>' </a:t>
            </a:r>
            <a:r>
              <a:rPr sz="2200" dirty="0">
                <a:latin typeface="Arial"/>
                <a:cs typeface="Arial"/>
              </a:rPr>
              <a:t>&gt;</a:t>
            </a:r>
            <a:r>
              <a:rPr sz="2200" spc="-10" dirty="0">
                <a:latin typeface="Arial"/>
                <a:cs typeface="Arial"/>
              </a:rPr>
              <a:t> </a:t>
            </a:r>
            <a:r>
              <a:rPr sz="2200" i="1" dirty="0">
                <a:latin typeface="Arial"/>
                <a:cs typeface="Arial"/>
              </a:rPr>
              <a:t>t</a:t>
            </a:r>
            <a:r>
              <a:rPr sz="2200" i="1" spc="-10" dirty="0">
                <a:latin typeface="Arial"/>
                <a:cs typeface="Arial"/>
              </a:rPr>
              <a:t> </a:t>
            </a:r>
            <a:r>
              <a:rPr sz="2300" i="1" spc="-100" dirty="0">
                <a:latin typeface="Symbol"/>
                <a:cs typeface="Symbol"/>
              </a:rPr>
              <a:t></a:t>
            </a:r>
            <a:r>
              <a:rPr sz="2300" spc="-100" dirty="0">
                <a:latin typeface="Times New Roman"/>
                <a:cs typeface="Times New Roman"/>
              </a:rPr>
              <a:t>	</a:t>
            </a:r>
            <a:r>
              <a:rPr sz="2200" i="1" spc="-5" dirty="0">
                <a:latin typeface="Arial"/>
                <a:cs typeface="Arial"/>
              </a:rPr>
              <a:t>C</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Arial"/>
                <a:cs typeface="Arial"/>
              </a:rPr>
              <a:t>&gt;</a:t>
            </a:r>
            <a:r>
              <a:rPr sz="2200" spc="-15" dirty="0">
                <a:latin typeface="Arial"/>
                <a:cs typeface="Arial"/>
              </a:rPr>
              <a:t> </a:t>
            </a:r>
            <a:r>
              <a:rPr sz="2200" i="1" spc="-5" dirty="0">
                <a:latin typeface="Arial"/>
                <a:cs typeface="Arial"/>
              </a:rPr>
              <a:t>C</a:t>
            </a:r>
            <a:r>
              <a:rPr sz="2200" spc="-5" dirty="0">
                <a:latin typeface="Arial"/>
                <a:cs typeface="Arial"/>
              </a:rPr>
              <a:t>(</a:t>
            </a:r>
            <a:r>
              <a:rPr sz="2200" i="1" spc="-5" dirty="0">
                <a:latin typeface="Arial"/>
                <a:cs typeface="Arial"/>
              </a:rPr>
              <a:t>t</a:t>
            </a:r>
            <a:r>
              <a:rPr sz="2200" spc="-5" dirty="0">
                <a:latin typeface="Arial"/>
                <a:cs typeface="Arial"/>
              </a:rPr>
              <a:t>)</a:t>
            </a:r>
            <a:endParaRPr sz="2200">
              <a:latin typeface="Arial"/>
              <a:cs typeface="Arial"/>
            </a:endParaRPr>
          </a:p>
          <a:p>
            <a:pPr marL="540385" lvl="1" indent="-295275">
              <a:lnSpc>
                <a:spcPct val="100000"/>
              </a:lnSpc>
              <a:spcBef>
                <a:spcPts val="345"/>
              </a:spcBef>
              <a:buChar char="–"/>
              <a:tabLst>
                <a:tab pos="540385" algn="l"/>
                <a:tab pos="541020" algn="l"/>
              </a:tabLst>
            </a:pPr>
            <a:r>
              <a:rPr sz="2200" spc="-5" dirty="0">
                <a:latin typeface="Arial"/>
                <a:cs typeface="Arial"/>
              </a:rPr>
              <a:t>e.g. required by Unix</a:t>
            </a:r>
            <a:r>
              <a:rPr sz="2200" spc="5" dirty="0">
                <a:latin typeface="Arial"/>
                <a:cs typeface="Arial"/>
              </a:rPr>
              <a:t> </a:t>
            </a:r>
            <a:r>
              <a:rPr sz="2200" i="1" dirty="0">
                <a:latin typeface="Arial"/>
                <a:cs typeface="Arial"/>
              </a:rPr>
              <a:t>make</a:t>
            </a:r>
            <a:endParaRPr sz="2200">
              <a:latin typeface="Arial"/>
              <a:cs typeface="Arial"/>
            </a:endParaRPr>
          </a:p>
          <a:p>
            <a:pPr marL="540385" marR="6985" lvl="1" indent="-295275">
              <a:lnSpc>
                <a:spcPts val="3050"/>
              </a:lnSpc>
              <a:spcBef>
                <a:spcPts val="165"/>
              </a:spcBef>
              <a:buChar char="–"/>
              <a:tabLst>
                <a:tab pos="540385" algn="l"/>
                <a:tab pos="541020" algn="l"/>
                <a:tab pos="2773680" algn="l"/>
              </a:tabLst>
            </a:pPr>
            <a:r>
              <a:rPr sz="2200" dirty="0">
                <a:latin typeface="Arial"/>
                <a:cs typeface="Arial"/>
              </a:rPr>
              <a:t>A </a:t>
            </a:r>
            <a:r>
              <a:rPr sz="2200" spc="-5" dirty="0">
                <a:latin typeface="Arial"/>
                <a:cs typeface="Arial"/>
              </a:rPr>
              <a:t>hardware </a:t>
            </a:r>
            <a:r>
              <a:rPr sz="2200" dirty="0">
                <a:latin typeface="Arial"/>
                <a:cs typeface="Arial"/>
              </a:rPr>
              <a:t>clock that runs fast </a:t>
            </a:r>
            <a:r>
              <a:rPr sz="2200" spc="-5" dirty="0">
                <a:latin typeface="Arial"/>
                <a:cs typeface="Arial"/>
              </a:rPr>
              <a:t>can achieve monotonicity by adjusting </a:t>
            </a:r>
            <a:r>
              <a:rPr sz="2200" dirty="0">
                <a:latin typeface="Arial"/>
                <a:cs typeface="Arial"/>
              </a:rPr>
              <a:t>the  values </a:t>
            </a:r>
            <a:r>
              <a:rPr sz="2200" spc="-5" dirty="0">
                <a:latin typeface="Arial"/>
                <a:cs typeface="Arial"/>
              </a:rPr>
              <a:t>of </a:t>
            </a:r>
            <a:r>
              <a:rPr sz="1950" spc="5" dirty="0">
                <a:latin typeface="Symbol"/>
                <a:cs typeface="Symbol"/>
              </a:rPr>
              <a:t></a:t>
            </a:r>
            <a:r>
              <a:rPr sz="1950" spc="5" dirty="0">
                <a:latin typeface="Arial"/>
                <a:cs typeface="Arial"/>
              </a:rPr>
              <a:t></a:t>
            </a:r>
            <a:r>
              <a:rPr sz="1950" spc="-25" dirty="0">
                <a:latin typeface="Arial"/>
                <a:cs typeface="Arial"/>
              </a:rPr>
              <a:t> </a:t>
            </a:r>
            <a:r>
              <a:rPr sz="2200" spc="-5" dirty="0">
                <a:latin typeface="Arial"/>
                <a:cs typeface="Arial"/>
              </a:rPr>
              <a:t>and</a:t>
            </a:r>
            <a:r>
              <a:rPr sz="2200" spc="-110" dirty="0">
                <a:latin typeface="Arial"/>
                <a:cs typeface="Arial"/>
              </a:rPr>
              <a:t> </a:t>
            </a:r>
            <a:r>
              <a:rPr sz="1950" spc="15" dirty="0">
                <a:latin typeface="Symbol"/>
                <a:cs typeface="Symbol"/>
              </a:rPr>
              <a:t></a:t>
            </a:r>
            <a:r>
              <a:rPr sz="1950" spc="15" dirty="0">
                <a:latin typeface="Times New Roman"/>
                <a:cs typeface="Times New Roman"/>
              </a:rPr>
              <a:t>	</a:t>
            </a:r>
            <a:r>
              <a:rPr sz="1950" spc="15" dirty="0">
                <a:latin typeface="Arial"/>
                <a:cs typeface="Arial"/>
              </a:rPr>
              <a:t>such </a:t>
            </a:r>
            <a:r>
              <a:rPr sz="1950" spc="10" dirty="0">
                <a:latin typeface="Arial"/>
                <a:cs typeface="Arial"/>
              </a:rPr>
              <a:t>that </a:t>
            </a:r>
            <a:r>
              <a:rPr sz="1950" i="1" spc="5" dirty="0">
                <a:latin typeface="Arial"/>
                <a:cs typeface="Arial"/>
              </a:rPr>
              <a:t>C</a:t>
            </a:r>
            <a:r>
              <a:rPr sz="1950" i="1" spc="7" baseline="-23504" dirty="0">
                <a:latin typeface="Arial"/>
                <a:cs typeface="Arial"/>
              </a:rPr>
              <a:t>i</a:t>
            </a:r>
            <a:r>
              <a:rPr sz="1950" spc="5" dirty="0">
                <a:latin typeface="Arial"/>
                <a:cs typeface="Arial"/>
              </a:rPr>
              <a:t>(</a:t>
            </a:r>
            <a:r>
              <a:rPr sz="1950" i="1" spc="5" dirty="0">
                <a:latin typeface="Arial"/>
                <a:cs typeface="Arial"/>
              </a:rPr>
              <a:t>t</a:t>
            </a:r>
            <a:r>
              <a:rPr sz="1950" spc="5" dirty="0">
                <a:latin typeface="Arial"/>
                <a:cs typeface="Arial"/>
              </a:rPr>
              <a:t>)= </a:t>
            </a:r>
            <a:r>
              <a:rPr sz="1950" spc="10" dirty="0">
                <a:latin typeface="Symbol"/>
                <a:cs typeface="Symbol"/>
              </a:rPr>
              <a:t></a:t>
            </a:r>
            <a:r>
              <a:rPr sz="1950" i="1" spc="10" dirty="0">
                <a:latin typeface="Arial"/>
                <a:cs typeface="Arial"/>
              </a:rPr>
              <a:t>H</a:t>
            </a:r>
            <a:r>
              <a:rPr sz="1950" i="1" spc="15" baseline="-23504" dirty="0">
                <a:latin typeface="Arial"/>
                <a:cs typeface="Arial"/>
              </a:rPr>
              <a:t>i</a:t>
            </a:r>
            <a:r>
              <a:rPr sz="1950" spc="10" dirty="0">
                <a:latin typeface="Arial"/>
                <a:cs typeface="Arial"/>
              </a:rPr>
              <a:t>(</a:t>
            </a:r>
            <a:r>
              <a:rPr sz="1950" i="1" spc="10" dirty="0">
                <a:latin typeface="Arial"/>
                <a:cs typeface="Arial"/>
              </a:rPr>
              <a:t>t</a:t>
            </a:r>
            <a:r>
              <a:rPr sz="1950" spc="10" dirty="0">
                <a:latin typeface="Arial"/>
                <a:cs typeface="Arial"/>
              </a:rPr>
              <a:t>) </a:t>
            </a:r>
            <a:r>
              <a:rPr sz="1950" spc="20" dirty="0">
                <a:latin typeface="Arial"/>
                <a:cs typeface="Arial"/>
              </a:rPr>
              <a:t>+</a:t>
            </a:r>
            <a:r>
              <a:rPr sz="1950" spc="-20" dirty="0">
                <a:latin typeface="Arial"/>
                <a:cs typeface="Arial"/>
              </a:rPr>
              <a:t> </a:t>
            </a:r>
            <a:r>
              <a:rPr sz="2100" i="1" spc="-65" dirty="0">
                <a:latin typeface="Symbol"/>
                <a:cs typeface="Symbol"/>
              </a:rPr>
              <a:t></a:t>
            </a:r>
            <a:endParaRPr sz="2100">
              <a:latin typeface="Symbol"/>
              <a:cs typeface="Symbol"/>
            </a:endParaRPr>
          </a:p>
          <a:p>
            <a:pPr marL="243204" indent="-230504">
              <a:lnSpc>
                <a:spcPct val="100000"/>
              </a:lnSpc>
              <a:spcBef>
                <a:spcPts val="259"/>
              </a:spcBef>
              <a:buFont typeface="Arial"/>
              <a:buChar char="•"/>
              <a:tabLst>
                <a:tab pos="243840" algn="l"/>
              </a:tabLst>
            </a:pPr>
            <a:r>
              <a:rPr sz="2650" b="1" i="1" spc="-10" dirty="0">
                <a:solidFill>
                  <a:srgbClr val="33339A"/>
                </a:solidFill>
                <a:latin typeface="Arial"/>
                <a:cs typeface="Arial"/>
              </a:rPr>
              <a:t>Faulty clock</a:t>
            </a:r>
            <a:r>
              <a:rPr sz="2650" spc="-10" dirty="0">
                <a:latin typeface="Arial"/>
                <a:cs typeface="Arial"/>
              </a:rPr>
              <a:t>: </a:t>
            </a:r>
            <a:r>
              <a:rPr sz="2650" spc="-5" dirty="0">
                <a:latin typeface="Arial"/>
                <a:cs typeface="Arial"/>
              </a:rPr>
              <a:t>a </a:t>
            </a:r>
            <a:r>
              <a:rPr sz="2650" spc="-10" dirty="0">
                <a:latin typeface="Arial"/>
                <a:cs typeface="Arial"/>
              </a:rPr>
              <a:t>clock not keeping </a:t>
            </a:r>
            <a:r>
              <a:rPr sz="2650" spc="-5" dirty="0">
                <a:latin typeface="Arial"/>
                <a:cs typeface="Arial"/>
              </a:rPr>
              <a:t>its </a:t>
            </a:r>
            <a:r>
              <a:rPr sz="2650" spc="-10" dirty="0">
                <a:latin typeface="Arial"/>
                <a:cs typeface="Arial"/>
              </a:rPr>
              <a:t>correctness</a:t>
            </a:r>
            <a:r>
              <a:rPr sz="2650" spc="55" dirty="0">
                <a:latin typeface="Arial"/>
                <a:cs typeface="Arial"/>
              </a:rPr>
              <a:t> </a:t>
            </a:r>
            <a:r>
              <a:rPr sz="2650" spc="-10" dirty="0">
                <a:latin typeface="Arial"/>
                <a:cs typeface="Arial"/>
              </a:rPr>
              <a:t>condition</a:t>
            </a:r>
            <a:endParaRPr sz="2650">
              <a:latin typeface="Arial"/>
              <a:cs typeface="Arial"/>
            </a:endParaRPr>
          </a:p>
          <a:p>
            <a:pPr marL="540385" lvl="1" indent="-295275">
              <a:lnSpc>
                <a:spcPct val="100000"/>
              </a:lnSpc>
              <a:spcBef>
                <a:spcPts val="434"/>
              </a:spcBef>
              <a:buFont typeface="Arial"/>
              <a:buChar char="–"/>
              <a:tabLst>
                <a:tab pos="540385" algn="l"/>
                <a:tab pos="541020" algn="l"/>
              </a:tabLst>
            </a:pPr>
            <a:r>
              <a:rPr sz="2200" i="1" spc="-5" dirty="0">
                <a:latin typeface="Arial"/>
                <a:cs typeface="Arial"/>
              </a:rPr>
              <a:t>crash failure </a:t>
            </a:r>
            <a:r>
              <a:rPr sz="2200" dirty="0">
                <a:latin typeface="Arial"/>
                <a:cs typeface="Arial"/>
              </a:rPr>
              <a:t>- a </a:t>
            </a:r>
            <a:r>
              <a:rPr sz="2200" spc="-5" dirty="0">
                <a:latin typeface="Arial"/>
                <a:cs typeface="Arial"/>
              </a:rPr>
              <a:t>clock stops</a:t>
            </a:r>
            <a:r>
              <a:rPr sz="2200" spc="-20" dirty="0">
                <a:latin typeface="Arial"/>
                <a:cs typeface="Arial"/>
              </a:rPr>
              <a:t> </a:t>
            </a:r>
            <a:r>
              <a:rPr sz="2200" dirty="0">
                <a:latin typeface="Arial"/>
                <a:cs typeface="Arial"/>
              </a:rPr>
              <a:t>ticking</a:t>
            </a:r>
            <a:endParaRPr sz="2200">
              <a:latin typeface="Arial"/>
              <a:cs typeface="Arial"/>
            </a:endParaRPr>
          </a:p>
          <a:p>
            <a:pPr marL="540385" lvl="1" indent="-295275">
              <a:lnSpc>
                <a:spcPct val="100000"/>
              </a:lnSpc>
              <a:spcBef>
                <a:spcPts val="409"/>
              </a:spcBef>
              <a:buFont typeface="Arial"/>
              <a:buChar char="–"/>
              <a:tabLst>
                <a:tab pos="540385" algn="l"/>
                <a:tab pos="541020" algn="l"/>
              </a:tabLst>
            </a:pPr>
            <a:r>
              <a:rPr sz="2200" i="1" spc="-5" dirty="0">
                <a:latin typeface="Arial"/>
                <a:cs typeface="Arial"/>
              </a:rPr>
              <a:t>arbitrary </a:t>
            </a:r>
            <a:r>
              <a:rPr sz="2200" spc="-5" dirty="0">
                <a:latin typeface="Arial"/>
                <a:cs typeface="Arial"/>
              </a:rPr>
              <a:t>failure </a:t>
            </a:r>
            <a:r>
              <a:rPr sz="2200" dirty="0">
                <a:latin typeface="Arial"/>
                <a:cs typeface="Arial"/>
              </a:rPr>
              <a:t>- </a:t>
            </a:r>
            <a:r>
              <a:rPr sz="2200" spc="-5" dirty="0">
                <a:latin typeface="Arial"/>
                <a:cs typeface="Arial"/>
              </a:rPr>
              <a:t>any other</a:t>
            </a:r>
            <a:r>
              <a:rPr sz="2200" spc="-25" dirty="0">
                <a:latin typeface="Arial"/>
                <a:cs typeface="Arial"/>
              </a:rPr>
              <a:t> </a:t>
            </a:r>
            <a:r>
              <a:rPr sz="2200" spc="-5" dirty="0">
                <a:latin typeface="Arial"/>
                <a:cs typeface="Arial"/>
              </a:rPr>
              <a:t>failure</a:t>
            </a:r>
            <a:endParaRPr sz="2200">
              <a:latin typeface="Arial"/>
              <a:cs typeface="Arial"/>
            </a:endParaRPr>
          </a:p>
          <a:p>
            <a:pPr marL="1271905" lvl="2" indent="-252095">
              <a:lnSpc>
                <a:spcPct val="100000"/>
              </a:lnSpc>
              <a:spcBef>
                <a:spcPts val="400"/>
              </a:spcBef>
              <a:buChar char="•"/>
              <a:tabLst>
                <a:tab pos="1271905" algn="l"/>
                <a:tab pos="1272540" algn="l"/>
              </a:tabLst>
            </a:pPr>
            <a:r>
              <a:rPr sz="1950" spc="10" dirty="0">
                <a:latin typeface="Arial"/>
                <a:cs typeface="Arial"/>
              </a:rPr>
              <a:t>e.g. </a:t>
            </a:r>
            <a:r>
              <a:rPr sz="1950" spc="15" dirty="0">
                <a:latin typeface="Arial"/>
                <a:cs typeface="Arial"/>
              </a:rPr>
              <a:t>jumps </a:t>
            </a:r>
            <a:r>
              <a:rPr sz="1950" spc="10" dirty="0">
                <a:latin typeface="Arial"/>
                <a:cs typeface="Arial"/>
              </a:rPr>
              <a:t>in time; </a:t>
            </a:r>
            <a:r>
              <a:rPr sz="1950" spc="15" dirty="0">
                <a:latin typeface="Arial"/>
                <a:cs typeface="Arial"/>
              </a:rPr>
              <a:t>Y2K</a:t>
            </a:r>
            <a:r>
              <a:rPr sz="1950" spc="-25" dirty="0">
                <a:latin typeface="Arial"/>
                <a:cs typeface="Arial"/>
              </a:rPr>
              <a:t> </a:t>
            </a:r>
            <a:r>
              <a:rPr sz="1950" spc="15" dirty="0">
                <a:latin typeface="Arial"/>
                <a:cs typeface="Arial"/>
              </a:rPr>
              <a:t>bug</a:t>
            </a:r>
            <a:endParaRPr sz="195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581" y="357632"/>
            <a:ext cx="9617710"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11.3.1 Synchronization in </a:t>
            </a:r>
            <a:r>
              <a:rPr sz="3500" b="0" spc="15" dirty="0">
                <a:latin typeface="Arial"/>
                <a:cs typeface="Arial"/>
              </a:rPr>
              <a:t>a </a:t>
            </a:r>
            <a:r>
              <a:rPr sz="3500" b="0" spc="5" dirty="0">
                <a:latin typeface="Arial"/>
                <a:cs typeface="Arial"/>
              </a:rPr>
              <a:t>synchronous system</a:t>
            </a:r>
            <a:endParaRPr sz="3500">
              <a:latin typeface="Arial"/>
              <a:cs typeface="Arial"/>
            </a:endParaRPr>
          </a:p>
        </p:txBody>
      </p:sp>
      <p:sp>
        <p:nvSpPr>
          <p:cNvPr id="3" name="object 3"/>
          <p:cNvSpPr/>
          <p:nvPr/>
        </p:nvSpPr>
        <p:spPr>
          <a:xfrm>
            <a:off x="506615" y="1239774"/>
            <a:ext cx="9679940" cy="2984500"/>
          </a:xfrm>
          <a:custGeom>
            <a:avLst/>
            <a:gdLst/>
            <a:ahLst/>
            <a:cxnLst/>
            <a:rect l="l" t="t" r="r" b="b"/>
            <a:pathLst>
              <a:path w="9679940" h="2984500">
                <a:moveTo>
                  <a:pt x="0" y="0"/>
                </a:moveTo>
                <a:lnTo>
                  <a:pt x="0" y="2983992"/>
                </a:lnTo>
                <a:lnTo>
                  <a:pt x="9679686" y="2983992"/>
                </a:lnTo>
                <a:lnTo>
                  <a:pt x="9679686" y="0"/>
                </a:lnTo>
                <a:lnTo>
                  <a:pt x="0" y="0"/>
                </a:lnTo>
                <a:close/>
              </a:path>
            </a:pathLst>
          </a:custGeom>
          <a:solidFill>
            <a:srgbClr val="C0C0C0"/>
          </a:solidFill>
        </p:spPr>
        <p:txBody>
          <a:bodyPr wrap="square" lIns="0" tIns="0" rIns="0" bIns="0" rtlCol="0"/>
          <a:lstStyle/>
          <a:p>
            <a:endParaRPr/>
          </a:p>
        </p:txBody>
      </p:sp>
      <p:sp>
        <p:nvSpPr>
          <p:cNvPr id="4" name="object 4"/>
          <p:cNvSpPr txBox="1"/>
          <p:nvPr/>
        </p:nvSpPr>
        <p:spPr>
          <a:xfrm>
            <a:off x="534296" y="1267460"/>
            <a:ext cx="9622155" cy="5890895"/>
          </a:xfrm>
          <a:prstGeom prst="rect">
            <a:avLst/>
          </a:prstGeom>
        </p:spPr>
        <p:txBody>
          <a:bodyPr vert="horz" wrap="square" lIns="0" tIns="26669" rIns="0" bIns="0" rtlCol="0">
            <a:spAutoFit/>
          </a:bodyPr>
          <a:lstStyle/>
          <a:p>
            <a:pPr marL="12700" marR="5080">
              <a:lnSpc>
                <a:spcPts val="3170"/>
              </a:lnSpc>
              <a:spcBef>
                <a:spcPts val="209"/>
              </a:spcBef>
            </a:pPr>
            <a:r>
              <a:rPr sz="2650" spc="-5" dirty="0">
                <a:latin typeface="Arial"/>
                <a:cs typeface="Arial"/>
              </a:rPr>
              <a:t>A </a:t>
            </a:r>
            <a:r>
              <a:rPr sz="2650" spc="-10" dirty="0">
                <a:latin typeface="Arial"/>
                <a:cs typeface="Arial"/>
              </a:rPr>
              <a:t>synchronous distributed system </a:t>
            </a:r>
            <a:r>
              <a:rPr sz="2650" spc="-5" dirty="0">
                <a:latin typeface="Arial"/>
                <a:cs typeface="Arial"/>
              </a:rPr>
              <a:t>is </a:t>
            </a:r>
            <a:r>
              <a:rPr sz="2650" spc="-10" dirty="0">
                <a:latin typeface="Arial"/>
                <a:cs typeface="Arial"/>
              </a:rPr>
              <a:t>one </a:t>
            </a:r>
            <a:r>
              <a:rPr sz="2650" spc="-5" dirty="0">
                <a:latin typeface="Arial"/>
                <a:cs typeface="Arial"/>
              </a:rPr>
              <a:t>in </a:t>
            </a:r>
            <a:r>
              <a:rPr sz="2650" spc="-10" dirty="0">
                <a:latin typeface="Arial"/>
                <a:cs typeface="Arial"/>
              </a:rPr>
              <a:t>which </a:t>
            </a:r>
            <a:r>
              <a:rPr sz="2650" spc="-5" dirty="0">
                <a:latin typeface="Arial"/>
                <a:cs typeface="Arial"/>
              </a:rPr>
              <a:t>the following  </a:t>
            </a:r>
            <a:r>
              <a:rPr sz="2650" spc="-10" dirty="0">
                <a:latin typeface="Arial"/>
                <a:cs typeface="Arial"/>
              </a:rPr>
              <a:t>bounds are defined (Section 2.3.1;</a:t>
            </a:r>
            <a:r>
              <a:rPr sz="2650" spc="20" dirty="0">
                <a:latin typeface="Arial"/>
                <a:cs typeface="Arial"/>
              </a:rPr>
              <a:t> </a:t>
            </a:r>
            <a:r>
              <a:rPr sz="2650" spc="-10" dirty="0">
                <a:latin typeface="Arial"/>
                <a:cs typeface="Arial"/>
              </a:rPr>
              <a:t>p.48):</a:t>
            </a:r>
            <a:endParaRPr sz="2650">
              <a:latin typeface="Arial"/>
              <a:cs typeface="Arial"/>
            </a:endParaRPr>
          </a:p>
          <a:p>
            <a:pPr marL="276860" indent="-262890">
              <a:lnSpc>
                <a:spcPts val="2560"/>
              </a:lnSpc>
              <a:buChar char="–"/>
              <a:tabLst>
                <a:tab pos="277495" algn="l"/>
              </a:tabLst>
            </a:pPr>
            <a:r>
              <a:rPr sz="2200" spc="-5" dirty="0">
                <a:latin typeface="Arial"/>
                <a:cs typeface="Arial"/>
              </a:rPr>
              <a:t>the </a:t>
            </a:r>
            <a:r>
              <a:rPr sz="2200" dirty="0">
                <a:latin typeface="Arial"/>
                <a:cs typeface="Arial"/>
              </a:rPr>
              <a:t>time to </a:t>
            </a:r>
            <a:r>
              <a:rPr sz="2200" spc="-5" dirty="0">
                <a:latin typeface="Arial"/>
                <a:cs typeface="Arial"/>
              </a:rPr>
              <a:t>execute each </a:t>
            </a:r>
            <a:r>
              <a:rPr sz="2200" dirty="0">
                <a:latin typeface="Arial"/>
                <a:cs typeface="Arial"/>
              </a:rPr>
              <a:t>step </a:t>
            </a:r>
            <a:r>
              <a:rPr sz="2200" spc="-5" dirty="0">
                <a:latin typeface="Arial"/>
                <a:cs typeface="Arial"/>
              </a:rPr>
              <a:t>of </a:t>
            </a:r>
            <a:r>
              <a:rPr sz="2200" dirty="0">
                <a:latin typeface="Arial"/>
                <a:cs typeface="Arial"/>
              </a:rPr>
              <a:t>a </a:t>
            </a:r>
            <a:r>
              <a:rPr sz="2200" spc="-5" dirty="0">
                <a:latin typeface="Arial"/>
                <a:cs typeface="Arial"/>
              </a:rPr>
              <a:t>process has </a:t>
            </a:r>
            <a:r>
              <a:rPr sz="2200" dirty="0">
                <a:latin typeface="Arial"/>
                <a:cs typeface="Arial"/>
              </a:rPr>
              <a:t>known </a:t>
            </a:r>
            <a:r>
              <a:rPr sz="2200" spc="-5" dirty="0">
                <a:latin typeface="Arial"/>
                <a:cs typeface="Arial"/>
              </a:rPr>
              <a:t>lower and</a:t>
            </a:r>
            <a:r>
              <a:rPr sz="2200" spc="355" dirty="0">
                <a:latin typeface="Arial"/>
                <a:cs typeface="Arial"/>
              </a:rPr>
              <a:t> </a:t>
            </a:r>
            <a:r>
              <a:rPr sz="2200" spc="-5" dirty="0">
                <a:latin typeface="Arial"/>
                <a:cs typeface="Arial"/>
              </a:rPr>
              <a:t>upper</a:t>
            </a:r>
            <a:endParaRPr sz="2200">
              <a:latin typeface="Arial"/>
              <a:cs typeface="Arial"/>
            </a:endParaRPr>
          </a:p>
          <a:p>
            <a:pPr marL="276860">
              <a:lnSpc>
                <a:spcPct val="100000"/>
              </a:lnSpc>
              <a:spcBef>
                <a:spcPts val="5"/>
              </a:spcBef>
            </a:pPr>
            <a:r>
              <a:rPr sz="2200" dirty="0">
                <a:latin typeface="Arial"/>
                <a:cs typeface="Arial"/>
              </a:rPr>
              <a:t>bounds</a:t>
            </a:r>
            <a:endParaRPr sz="2200">
              <a:latin typeface="Arial"/>
              <a:cs typeface="Arial"/>
            </a:endParaRPr>
          </a:p>
          <a:p>
            <a:pPr marL="276860" marR="5080" indent="-262890">
              <a:lnSpc>
                <a:spcPct val="100000"/>
              </a:lnSpc>
              <a:buChar char="–"/>
              <a:tabLst>
                <a:tab pos="277495" algn="l"/>
                <a:tab pos="1042669" algn="l"/>
                <a:tab pos="2336800" algn="l"/>
                <a:tab pos="3880485" algn="l"/>
                <a:tab pos="4583430" algn="l"/>
                <a:tab pos="4899025" algn="l"/>
                <a:tab pos="6038215" algn="l"/>
                <a:tab pos="6399530" algn="l"/>
                <a:tab pos="7614920" algn="l"/>
                <a:tab pos="8487410" algn="l"/>
                <a:tab pos="8800465" algn="l"/>
              </a:tabLst>
            </a:pPr>
            <a:r>
              <a:rPr sz="2200" spc="-5" dirty="0">
                <a:latin typeface="Arial"/>
                <a:cs typeface="Arial"/>
              </a:rPr>
              <a:t>eac</a:t>
            </a:r>
            <a:r>
              <a:rPr sz="2200" dirty="0">
                <a:latin typeface="Arial"/>
                <a:cs typeface="Arial"/>
              </a:rPr>
              <a:t>h	</a:t>
            </a:r>
            <a:r>
              <a:rPr sz="2200" spc="-5" dirty="0">
                <a:latin typeface="Arial"/>
                <a:cs typeface="Arial"/>
              </a:rPr>
              <a:t>messag</a:t>
            </a:r>
            <a:r>
              <a:rPr sz="2200" dirty="0">
                <a:latin typeface="Arial"/>
                <a:cs typeface="Arial"/>
              </a:rPr>
              <a:t>e	transmitted	</a:t>
            </a:r>
            <a:r>
              <a:rPr sz="2200" spc="-5" dirty="0">
                <a:latin typeface="Arial"/>
                <a:cs typeface="Arial"/>
              </a:rPr>
              <a:t>ove</a:t>
            </a:r>
            <a:r>
              <a:rPr sz="2200" dirty="0">
                <a:latin typeface="Arial"/>
                <a:cs typeface="Arial"/>
              </a:rPr>
              <a:t>r	a	</a:t>
            </a:r>
            <a:r>
              <a:rPr sz="2200" spc="-5" dirty="0">
                <a:latin typeface="Arial"/>
                <a:cs typeface="Arial"/>
              </a:rPr>
              <a:t>channe</a:t>
            </a:r>
            <a:r>
              <a:rPr sz="2200" dirty="0">
                <a:latin typeface="Arial"/>
                <a:cs typeface="Arial"/>
              </a:rPr>
              <a:t>l	</a:t>
            </a:r>
            <a:r>
              <a:rPr sz="2200" spc="-5" dirty="0">
                <a:latin typeface="Arial"/>
                <a:cs typeface="Arial"/>
              </a:rPr>
              <a:t>i</a:t>
            </a:r>
            <a:r>
              <a:rPr sz="2200" dirty="0">
                <a:latin typeface="Arial"/>
                <a:cs typeface="Arial"/>
              </a:rPr>
              <a:t>s	</a:t>
            </a:r>
            <a:r>
              <a:rPr sz="2200" spc="-5" dirty="0">
                <a:latin typeface="Arial"/>
                <a:cs typeface="Arial"/>
              </a:rPr>
              <a:t>receive</a:t>
            </a:r>
            <a:r>
              <a:rPr sz="2200" dirty="0">
                <a:latin typeface="Arial"/>
                <a:cs typeface="Arial"/>
              </a:rPr>
              <a:t>d	</a:t>
            </a:r>
            <a:r>
              <a:rPr sz="2200" spc="-5" dirty="0">
                <a:latin typeface="Arial"/>
                <a:cs typeface="Arial"/>
              </a:rPr>
              <a:t>withi</a:t>
            </a:r>
            <a:r>
              <a:rPr sz="2200" dirty="0">
                <a:latin typeface="Arial"/>
                <a:cs typeface="Arial"/>
              </a:rPr>
              <a:t>n	a	</a:t>
            </a:r>
            <a:r>
              <a:rPr sz="2200" spc="-5" dirty="0">
                <a:latin typeface="Arial"/>
                <a:cs typeface="Arial"/>
              </a:rPr>
              <a:t>known  bounded </a:t>
            </a:r>
            <a:r>
              <a:rPr sz="2200" dirty="0">
                <a:latin typeface="Arial"/>
                <a:cs typeface="Arial"/>
              </a:rPr>
              <a:t>time </a:t>
            </a:r>
            <a:r>
              <a:rPr sz="2200" spc="-5" dirty="0">
                <a:latin typeface="Arial"/>
                <a:cs typeface="Arial"/>
              </a:rPr>
              <a:t>(min and</a:t>
            </a:r>
            <a:r>
              <a:rPr sz="2200" spc="-10" dirty="0">
                <a:latin typeface="Arial"/>
                <a:cs typeface="Arial"/>
              </a:rPr>
              <a:t> </a:t>
            </a:r>
            <a:r>
              <a:rPr sz="2200" spc="-5" dirty="0">
                <a:latin typeface="Arial"/>
                <a:cs typeface="Arial"/>
              </a:rPr>
              <a:t>max)</a:t>
            </a:r>
            <a:endParaRPr sz="2200">
              <a:latin typeface="Arial"/>
              <a:cs typeface="Arial"/>
            </a:endParaRPr>
          </a:p>
          <a:p>
            <a:pPr marL="276860" marR="5080" indent="-262890">
              <a:lnSpc>
                <a:spcPct val="100000"/>
              </a:lnSpc>
              <a:spcBef>
                <a:spcPts val="10"/>
              </a:spcBef>
              <a:buChar char="–"/>
              <a:tabLst>
                <a:tab pos="277495" algn="l"/>
              </a:tabLst>
            </a:pPr>
            <a:r>
              <a:rPr sz="2200" spc="-5" dirty="0">
                <a:latin typeface="Arial"/>
                <a:cs typeface="Arial"/>
              </a:rPr>
              <a:t>each process has </a:t>
            </a:r>
            <a:r>
              <a:rPr sz="2200" dirty="0">
                <a:latin typeface="Arial"/>
                <a:cs typeface="Arial"/>
              </a:rPr>
              <a:t>a </a:t>
            </a:r>
            <a:r>
              <a:rPr sz="2200" spc="-5" dirty="0">
                <a:latin typeface="Arial"/>
                <a:cs typeface="Arial"/>
              </a:rPr>
              <a:t>local </a:t>
            </a:r>
            <a:r>
              <a:rPr sz="2200" dirty="0">
                <a:latin typeface="Arial"/>
                <a:cs typeface="Arial"/>
              </a:rPr>
              <a:t>clock </a:t>
            </a:r>
            <a:r>
              <a:rPr sz="2200" spc="-5" dirty="0">
                <a:latin typeface="Arial"/>
                <a:cs typeface="Arial"/>
              </a:rPr>
              <a:t>whose drift </a:t>
            </a:r>
            <a:r>
              <a:rPr sz="2200" dirty="0">
                <a:latin typeface="Arial"/>
                <a:cs typeface="Arial"/>
              </a:rPr>
              <a:t>rate from real time </a:t>
            </a:r>
            <a:r>
              <a:rPr sz="2200" spc="-5" dirty="0">
                <a:latin typeface="Arial"/>
                <a:cs typeface="Arial"/>
              </a:rPr>
              <a:t>has </a:t>
            </a:r>
            <a:r>
              <a:rPr sz="2200" dirty="0">
                <a:latin typeface="Arial"/>
                <a:cs typeface="Arial"/>
              </a:rPr>
              <a:t>a known  </a:t>
            </a:r>
            <a:r>
              <a:rPr sz="2200" spc="-5" dirty="0">
                <a:latin typeface="Arial"/>
                <a:cs typeface="Arial"/>
              </a:rPr>
              <a:t>bound</a:t>
            </a:r>
            <a:endParaRPr sz="2200">
              <a:latin typeface="Arial"/>
              <a:cs typeface="Arial"/>
            </a:endParaRPr>
          </a:p>
          <a:p>
            <a:pPr>
              <a:lnSpc>
                <a:spcPct val="100000"/>
              </a:lnSpc>
            </a:pPr>
            <a:endParaRPr sz="2400">
              <a:latin typeface="Times New Roman"/>
              <a:cs typeface="Times New Roman"/>
            </a:endParaRPr>
          </a:p>
          <a:p>
            <a:pPr>
              <a:lnSpc>
                <a:spcPct val="100000"/>
              </a:lnSpc>
              <a:spcBef>
                <a:spcPts val="30"/>
              </a:spcBef>
            </a:pPr>
            <a:endParaRPr sz="3500">
              <a:latin typeface="Times New Roman"/>
              <a:cs typeface="Times New Roman"/>
            </a:endParaRPr>
          </a:p>
          <a:p>
            <a:pPr marL="281940" indent="-230504">
              <a:lnSpc>
                <a:spcPct val="100000"/>
              </a:lnSpc>
              <a:spcBef>
                <a:spcPts val="5"/>
              </a:spcBef>
              <a:buFont typeface="Wingdings"/>
              <a:buChar char=""/>
              <a:tabLst>
                <a:tab pos="282575" algn="l"/>
              </a:tabLst>
            </a:pPr>
            <a:r>
              <a:rPr sz="2650" spc="-5" dirty="0">
                <a:latin typeface="Arial"/>
                <a:cs typeface="Arial"/>
              </a:rPr>
              <a:t>Internal synchronization in a synchronous</a:t>
            </a:r>
            <a:r>
              <a:rPr sz="2650" spc="5" dirty="0">
                <a:latin typeface="Arial"/>
                <a:cs typeface="Arial"/>
              </a:rPr>
              <a:t> </a:t>
            </a:r>
            <a:r>
              <a:rPr sz="2650" spc="-5" dirty="0">
                <a:latin typeface="Arial"/>
                <a:cs typeface="Arial"/>
              </a:rPr>
              <a:t>system</a:t>
            </a:r>
            <a:endParaRPr sz="2650">
              <a:latin typeface="Arial"/>
              <a:cs typeface="Arial"/>
            </a:endParaRPr>
          </a:p>
          <a:p>
            <a:pPr marL="624205" lvl="1" indent="-340360">
              <a:lnSpc>
                <a:spcPct val="100000"/>
              </a:lnSpc>
              <a:spcBef>
                <a:spcPts val="990"/>
              </a:spcBef>
              <a:buChar char="–"/>
              <a:tabLst>
                <a:tab pos="624205" algn="l"/>
                <a:tab pos="624840" algn="l"/>
              </a:tabLst>
            </a:pPr>
            <a:r>
              <a:rPr sz="2200" spc="-5" dirty="0">
                <a:latin typeface="Arial"/>
                <a:cs typeface="Arial"/>
              </a:rPr>
              <a:t>One process </a:t>
            </a:r>
            <a:r>
              <a:rPr sz="2200" i="1" spc="5" dirty="0">
                <a:latin typeface="Arial"/>
                <a:cs typeface="Arial"/>
              </a:rPr>
              <a:t>p</a:t>
            </a:r>
            <a:r>
              <a:rPr sz="2100" spc="7" baseline="-21825" dirty="0">
                <a:latin typeface="Arial"/>
                <a:cs typeface="Arial"/>
              </a:rPr>
              <a:t>1 </a:t>
            </a:r>
            <a:r>
              <a:rPr sz="2200" dirty="0">
                <a:latin typeface="Arial"/>
                <a:cs typeface="Arial"/>
              </a:rPr>
              <a:t>sends </a:t>
            </a:r>
            <a:r>
              <a:rPr sz="2200" spc="-5" dirty="0">
                <a:latin typeface="Arial"/>
                <a:cs typeface="Arial"/>
              </a:rPr>
              <a:t>its local </a:t>
            </a:r>
            <a:r>
              <a:rPr sz="2200" dirty="0">
                <a:latin typeface="Arial"/>
                <a:cs typeface="Arial"/>
              </a:rPr>
              <a:t>time </a:t>
            </a:r>
            <a:r>
              <a:rPr sz="2200" i="1" dirty="0">
                <a:latin typeface="Arial"/>
                <a:cs typeface="Arial"/>
              </a:rPr>
              <a:t>t </a:t>
            </a:r>
            <a:r>
              <a:rPr sz="2200" spc="-10" dirty="0">
                <a:latin typeface="Arial"/>
                <a:cs typeface="Arial"/>
              </a:rPr>
              <a:t>to </a:t>
            </a:r>
            <a:r>
              <a:rPr sz="2200" spc="-5" dirty="0">
                <a:latin typeface="Arial"/>
                <a:cs typeface="Arial"/>
              </a:rPr>
              <a:t>process </a:t>
            </a:r>
            <a:r>
              <a:rPr sz="2200" i="1" spc="5" dirty="0">
                <a:latin typeface="Arial"/>
                <a:cs typeface="Arial"/>
              </a:rPr>
              <a:t>p</a:t>
            </a:r>
            <a:r>
              <a:rPr sz="2100" spc="7" baseline="-21825" dirty="0">
                <a:latin typeface="Arial"/>
                <a:cs typeface="Arial"/>
              </a:rPr>
              <a:t>2 </a:t>
            </a:r>
            <a:r>
              <a:rPr sz="2200" spc="-5" dirty="0">
                <a:latin typeface="Arial"/>
                <a:cs typeface="Arial"/>
              </a:rPr>
              <a:t>in </a:t>
            </a:r>
            <a:r>
              <a:rPr sz="2200" dirty="0">
                <a:latin typeface="Arial"/>
                <a:cs typeface="Arial"/>
              </a:rPr>
              <a:t>a </a:t>
            </a:r>
            <a:r>
              <a:rPr sz="2200" spc="-5" dirty="0">
                <a:latin typeface="Arial"/>
                <a:cs typeface="Arial"/>
              </a:rPr>
              <a:t>message</a:t>
            </a:r>
            <a:r>
              <a:rPr sz="2200" spc="-10" dirty="0">
                <a:latin typeface="Arial"/>
                <a:cs typeface="Arial"/>
              </a:rPr>
              <a:t> </a:t>
            </a:r>
            <a:r>
              <a:rPr sz="2200" i="1" dirty="0">
                <a:latin typeface="Arial"/>
                <a:cs typeface="Arial"/>
              </a:rPr>
              <a:t>m</a:t>
            </a:r>
            <a:endParaRPr sz="2200">
              <a:latin typeface="Arial"/>
              <a:cs typeface="Arial"/>
            </a:endParaRPr>
          </a:p>
          <a:p>
            <a:pPr marL="624205" lvl="1" indent="-340360">
              <a:lnSpc>
                <a:spcPct val="100000"/>
              </a:lnSpc>
              <a:spcBef>
                <a:spcPts val="800"/>
              </a:spcBef>
              <a:buFont typeface="Arial"/>
              <a:buChar char="–"/>
              <a:tabLst>
                <a:tab pos="624205" algn="l"/>
                <a:tab pos="624840" algn="l"/>
              </a:tabLst>
            </a:pPr>
            <a:r>
              <a:rPr sz="2200" i="1" spc="5" dirty="0">
                <a:latin typeface="Arial"/>
                <a:cs typeface="Arial"/>
              </a:rPr>
              <a:t>p</a:t>
            </a:r>
            <a:r>
              <a:rPr sz="2100" spc="7" baseline="-21825" dirty="0">
                <a:latin typeface="Arial"/>
                <a:cs typeface="Arial"/>
              </a:rPr>
              <a:t>2 </a:t>
            </a:r>
            <a:r>
              <a:rPr sz="2200" spc="-5" dirty="0">
                <a:latin typeface="Arial"/>
                <a:cs typeface="Arial"/>
              </a:rPr>
              <a:t>could set its clock to </a:t>
            </a:r>
            <a:r>
              <a:rPr sz="2200" i="1" dirty="0">
                <a:latin typeface="Arial"/>
                <a:cs typeface="Arial"/>
              </a:rPr>
              <a:t>t </a:t>
            </a:r>
            <a:r>
              <a:rPr sz="2200" dirty="0">
                <a:latin typeface="Arial"/>
                <a:cs typeface="Arial"/>
              </a:rPr>
              <a:t>+ </a:t>
            </a:r>
            <a:r>
              <a:rPr sz="2200" i="1" spc="10" dirty="0">
                <a:latin typeface="Arial"/>
                <a:cs typeface="Arial"/>
              </a:rPr>
              <a:t>T</a:t>
            </a:r>
            <a:r>
              <a:rPr sz="2100" spc="15" baseline="-21825" dirty="0">
                <a:latin typeface="Arial"/>
                <a:cs typeface="Arial"/>
              </a:rPr>
              <a:t>trans </a:t>
            </a:r>
            <a:r>
              <a:rPr sz="2200" dirty="0">
                <a:latin typeface="Arial"/>
                <a:cs typeface="Arial"/>
              </a:rPr>
              <a:t>where </a:t>
            </a:r>
            <a:r>
              <a:rPr sz="2200" i="1" spc="10" dirty="0">
                <a:latin typeface="Arial"/>
                <a:cs typeface="Arial"/>
              </a:rPr>
              <a:t>T</a:t>
            </a:r>
            <a:r>
              <a:rPr sz="2100" spc="15" baseline="-21825" dirty="0">
                <a:latin typeface="Arial"/>
                <a:cs typeface="Arial"/>
              </a:rPr>
              <a:t>trans </a:t>
            </a:r>
            <a:r>
              <a:rPr sz="2200" spc="-5" dirty="0">
                <a:latin typeface="Arial"/>
                <a:cs typeface="Arial"/>
              </a:rPr>
              <a:t>is the time to transmit</a:t>
            </a:r>
            <a:r>
              <a:rPr sz="2200" spc="-305" dirty="0">
                <a:latin typeface="Arial"/>
                <a:cs typeface="Arial"/>
              </a:rPr>
              <a:t> </a:t>
            </a:r>
            <a:r>
              <a:rPr sz="2200" i="1" dirty="0">
                <a:latin typeface="Arial"/>
                <a:cs typeface="Arial"/>
              </a:rPr>
              <a:t>m</a:t>
            </a:r>
            <a:endParaRPr sz="2200">
              <a:latin typeface="Arial"/>
              <a:cs typeface="Arial"/>
            </a:endParaRPr>
          </a:p>
          <a:p>
            <a:pPr marL="624205" lvl="1" indent="-340360">
              <a:lnSpc>
                <a:spcPct val="100000"/>
              </a:lnSpc>
              <a:spcBef>
                <a:spcPts val="805"/>
              </a:spcBef>
              <a:buFont typeface="Arial"/>
              <a:buChar char="–"/>
              <a:tabLst>
                <a:tab pos="624205" algn="l"/>
                <a:tab pos="624840" algn="l"/>
              </a:tabLst>
            </a:pPr>
            <a:r>
              <a:rPr sz="2200" i="1" spc="10" dirty="0">
                <a:latin typeface="Arial"/>
                <a:cs typeface="Arial"/>
              </a:rPr>
              <a:t>T</a:t>
            </a:r>
            <a:r>
              <a:rPr sz="2100" spc="15" baseline="-21825" dirty="0">
                <a:latin typeface="Arial"/>
                <a:cs typeface="Arial"/>
              </a:rPr>
              <a:t>trans </a:t>
            </a:r>
            <a:r>
              <a:rPr sz="2200" spc="-5" dirty="0">
                <a:latin typeface="Arial"/>
                <a:cs typeface="Arial"/>
              </a:rPr>
              <a:t>is </a:t>
            </a:r>
            <a:r>
              <a:rPr sz="2200" dirty="0">
                <a:latin typeface="Arial"/>
                <a:cs typeface="Arial"/>
              </a:rPr>
              <a:t>unknown but </a:t>
            </a:r>
            <a:r>
              <a:rPr sz="2200" i="1" spc="-5" dirty="0">
                <a:latin typeface="Arial"/>
                <a:cs typeface="Arial"/>
              </a:rPr>
              <a:t>min </a:t>
            </a:r>
            <a:r>
              <a:rPr sz="2200" dirty="0">
                <a:latin typeface="Times New Roman"/>
                <a:cs typeface="Times New Roman"/>
              </a:rPr>
              <a:t>≤ </a:t>
            </a:r>
            <a:r>
              <a:rPr sz="2200" i="1" spc="10" dirty="0">
                <a:latin typeface="Arial"/>
                <a:cs typeface="Arial"/>
              </a:rPr>
              <a:t>T</a:t>
            </a:r>
            <a:r>
              <a:rPr sz="2100" spc="15" baseline="-21825" dirty="0">
                <a:latin typeface="Arial"/>
                <a:cs typeface="Arial"/>
              </a:rPr>
              <a:t>trans </a:t>
            </a:r>
            <a:r>
              <a:rPr sz="2200" dirty="0">
                <a:latin typeface="Times New Roman"/>
                <a:cs typeface="Times New Roman"/>
              </a:rPr>
              <a:t>≤</a:t>
            </a:r>
            <a:r>
              <a:rPr sz="2200" spc="-175" dirty="0">
                <a:latin typeface="Times New Roman"/>
                <a:cs typeface="Times New Roman"/>
              </a:rPr>
              <a:t> </a:t>
            </a:r>
            <a:r>
              <a:rPr sz="2200" i="1" dirty="0">
                <a:latin typeface="Arial"/>
                <a:cs typeface="Arial"/>
              </a:rPr>
              <a:t>max</a:t>
            </a:r>
            <a:endParaRPr sz="2200">
              <a:latin typeface="Arial"/>
              <a:cs typeface="Arial"/>
            </a:endParaRPr>
          </a:p>
          <a:p>
            <a:pPr marL="624205" lvl="1" indent="-340360">
              <a:lnSpc>
                <a:spcPct val="100000"/>
              </a:lnSpc>
              <a:spcBef>
                <a:spcPts val="805"/>
              </a:spcBef>
              <a:buChar char="–"/>
              <a:tabLst>
                <a:tab pos="624205" algn="l"/>
                <a:tab pos="624840" algn="l"/>
              </a:tabLst>
            </a:pPr>
            <a:r>
              <a:rPr sz="2200" spc="-5" dirty="0">
                <a:latin typeface="Arial"/>
                <a:cs typeface="Arial"/>
              </a:rPr>
              <a:t>uncertainty </a:t>
            </a:r>
            <a:r>
              <a:rPr sz="2200" i="1" dirty="0">
                <a:latin typeface="Arial"/>
                <a:cs typeface="Arial"/>
              </a:rPr>
              <a:t>u </a:t>
            </a:r>
            <a:r>
              <a:rPr sz="2200" dirty="0">
                <a:latin typeface="Arial"/>
                <a:cs typeface="Arial"/>
              </a:rPr>
              <a:t>= </a:t>
            </a:r>
            <a:r>
              <a:rPr sz="2200" i="1" spc="-5" dirty="0">
                <a:latin typeface="Arial"/>
                <a:cs typeface="Arial"/>
              </a:rPr>
              <a:t>max</a:t>
            </a:r>
            <a:r>
              <a:rPr sz="2200" spc="-5" dirty="0">
                <a:latin typeface="Arial"/>
                <a:cs typeface="Arial"/>
              </a:rPr>
              <a:t>-</a:t>
            </a:r>
            <a:r>
              <a:rPr sz="2200" i="1" spc="-5" dirty="0">
                <a:latin typeface="Arial"/>
                <a:cs typeface="Arial"/>
              </a:rPr>
              <a:t>min</a:t>
            </a:r>
            <a:r>
              <a:rPr sz="2200" spc="-5" dirty="0">
                <a:latin typeface="Arial"/>
                <a:cs typeface="Arial"/>
              </a:rPr>
              <a:t>. Set clock to </a:t>
            </a:r>
            <a:r>
              <a:rPr sz="2200" i="1" dirty="0">
                <a:latin typeface="Arial"/>
                <a:cs typeface="Arial"/>
              </a:rPr>
              <a:t>t </a:t>
            </a:r>
            <a:r>
              <a:rPr sz="2200" dirty="0">
                <a:latin typeface="Arial"/>
                <a:cs typeface="Arial"/>
              </a:rPr>
              <a:t>+ </a:t>
            </a:r>
            <a:r>
              <a:rPr sz="2200" spc="-5" dirty="0">
                <a:latin typeface="Arial"/>
                <a:cs typeface="Arial"/>
              </a:rPr>
              <a:t>(</a:t>
            </a:r>
            <a:r>
              <a:rPr sz="2200" i="1" spc="-5" dirty="0">
                <a:latin typeface="Arial"/>
                <a:cs typeface="Arial"/>
              </a:rPr>
              <a:t>max </a:t>
            </a:r>
            <a:r>
              <a:rPr sz="2200" dirty="0">
                <a:latin typeface="Arial"/>
                <a:cs typeface="Arial"/>
              </a:rPr>
              <a:t>- </a:t>
            </a:r>
            <a:r>
              <a:rPr sz="2200" i="1" spc="-5" dirty="0">
                <a:latin typeface="Arial"/>
                <a:cs typeface="Arial"/>
              </a:rPr>
              <a:t>min</a:t>
            </a:r>
            <a:r>
              <a:rPr sz="2200" spc="-5" dirty="0">
                <a:latin typeface="Arial"/>
                <a:cs typeface="Arial"/>
              </a:rPr>
              <a:t>)/2 then skew </a:t>
            </a:r>
            <a:r>
              <a:rPr sz="2200" dirty="0">
                <a:latin typeface="Times New Roman"/>
                <a:cs typeface="Times New Roman"/>
              </a:rPr>
              <a:t>≤</a:t>
            </a:r>
            <a:r>
              <a:rPr sz="2200" spc="30" dirty="0">
                <a:latin typeface="Times New Roman"/>
                <a:cs typeface="Times New Roman"/>
              </a:rPr>
              <a:t> </a:t>
            </a:r>
            <a:r>
              <a:rPr sz="2200" i="1" spc="-10" dirty="0">
                <a:latin typeface="Arial"/>
                <a:cs typeface="Arial"/>
              </a:rPr>
              <a:t>u</a:t>
            </a:r>
            <a:r>
              <a:rPr sz="2200" spc="-10" dirty="0">
                <a:latin typeface="Arial"/>
                <a:cs typeface="Arial"/>
              </a:rPr>
              <a:t>/2</a:t>
            </a:r>
            <a:endParaRPr sz="220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11</a:t>
            </a:fld>
            <a:endParaRPr spc="-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00" y="200026"/>
            <a:ext cx="9067800" cy="838200"/>
          </a:xfrm>
        </p:spPr>
        <p:txBody>
          <a:bodyPr/>
          <a:lstStyle/>
          <a:p>
            <a:r>
              <a:rPr lang="en-US" dirty="0"/>
              <a:t>Cristian’s Algorithm: External Sync</a:t>
            </a:r>
          </a:p>
        </p:txBody>
      </p:sp>
      <p:sp>
        <p:nvSpPr>
          <p:cNvPr id="3" name="Content Placeholder 2"/>
          <p:cNvSpPr>
            <a:spLocks noGrp="1"/>
          </p:cNvSpPr>
          <p:nvPr>
            <p:ph idx="1"/>
          </p:nvPr>
        </p:nvSpPr>
        <p:spPr>
          <a:xfrm>
            <a:off x="698500" y="1419225"/>
            <a:ext cx="9596120" cy="5170646"/>
          </a:xfrm>
        </p:spPr>
        <p:txBody>
          <a:bodyPr/>
          <a:lstStyle/>
          <a:p>
            <a:pPr>
              <a:lnSpc>
                <a:spcPct val="120000"/>
              </a:lnSpc>
              <a:buClr>
                <a:schemeClr val="tx1"/>
              </a:buClr>
              <a:buFont typeface="Arial" pitchFamily="34" charset="0"/>
              <a:buChar char="•"/>
            </a:pPr>
            <a:r>
              <a:rPr lang="en-US" sz="3200" dirty="0">
                <a:latin typeface="Arial" pitchFamily="-1" charset="0"/>
              </a:rPr>
              <a:t>Uses a </a:t>
            </a:r>
            <a:r>
              <a:rPr lang="en-US" sz="3200" i="1" dirty="0">
                <a:solidFill>
                  <a:schemeClr val="hlink"/>
                </a:solidFill>
                <a:latin typeface="Arial" pitchFamily="-1" charset="0"/>
              </a:rPr>
              <a:t>time server</a:t>
            </a:r>
            <a:r>
              <a:rPr lang="en-US" sz="3200" dirty="0">
                <a:latin typeface="Arial" pitchFamily="-1" charset="0"/>
              </a:rPr>
              <a:t> to synchronize clocks</a:t>
            </a:r>
          </a:p>
          <a:p>
            <a:pPr>
              <a:lnSpc>
                <a:spcPct val="120000"/>
              </a:lnSpc>
              <a:buClr>
                <a:schemeClr val="tx1"/>
              </a:buClr>
              <a:buFont typeface="Arial" pitchFamily="34" charset="0"/>
              <a:buChar char="•"/>
            </a:pPr>
            <a:r>
              <a:rPr lang="en-US" sz="3200" dirty="0">
                <a:latin typeface="Arial" pitchFamily="-1" charset="0"/>
              </a:rPr>
              <a:t>Mainly designed for LAN</a:t>
            </a:r>
            <a:endParaRPr lang="en-US" sz="3200" dirty="0">
              <a:solidFill>
                <a:schemeClr val="hlink"/>
              </a:solidFill>
              <a:latin typeface="Arial" pitchFamily="-1" charset="0"/>
            </a:endParaRPr>
          </a:p>
          <a:p>
            <a:pPr>
              <a:lnSpc>
                <a:spcPct val="120000"/>
              </a:lnSpc>
              <a:buClr>
                <a:schemeClr val="tx1"/>
              </a:buClr>
              <a:buFont typeface="Arial" pitchFamily="34" charset="0"/>
              <a:buChar char="•"/>
            </a:pPr>
            <a:r>
              <a:rPr lang="en-US" sz="3200" dirty="0">
                <a:latin typeface="Arial" pitchFamily="-1" charset="0"/>
              </a:rPr>
              <a:t>Time server keeps the reference time (say UTC)</a:t>
            </a:r>
          </a:p>
          <a:p>
            <a:pPr>
              <a:lnSpc>
                <a:spcPct val="120000"/>
              </a:lnSpc>
              <a:buClr>
                <a:schemeClr val="tx1"/>
              </a:buClr>
              <a:buFont typeface="Arial" pitchFamily="34" charset="0"/>
              <a:buChar char="•"/>
            </a:pPr>
            <a:r>
              <a:rPr lang="en-US" sz="3200" dirty="0">
                <a:solidFill>
                  <a:schemeClr val="hlink"/>
                </a:solidFill>
                <a:latin typeface="Arial" pitchFamily="-1" charset="0"/>
              </a:rPr>
              <a:t> </a:t>
            </a:r>
            <a:r>
              <a:rPr lang="en-US" sz="3200" dirty="0">
                <a:latin typeface="Arial" pitchFamily="-1" charset="0"/>
              </a:rPr>
              <a:t>A client asks the time server for time, the server responds with its current time, and the client uses the received value </a:t>
            </a:r>
            <a:r>
              <a:rPr lang="en-US" sz="3200" dirty="0">
                <a:solidFill>
                  <a:srgbClr val="FF0000"/>
                </a:solidFill>
                <a:latin typeface="Arial" pitchFamily="-1" charset="0"/>
              </a:rPr>
              <a:t>‘t’ </a:t>
            </a:r>
            <a:r>
              <a:rPr lang="en-US" sz="3200" dirty="0">
                <a:latin typeface="Arial" pitchFamily="-1" charset="0"/>
              </a:rPr>
              <a:t>to set its clock</a:t>
            </a:r>
          </a:p>
          <a:p>
            <a:pPr>
              <a:lnSpc>
                <a:spcPct val="120000"/>
              </a:lnSpc>
              <a:buClr>
                <a:schemeClr val="tx1"/>
              </a:buClr>
              <a:buFont typeface="Arial" pitchFamily="34" charset="0"/>
              <a:buChar char="•"/>
            </a:pPr>
            <a:r>
              <a:rPr lang="en-US" sz="3200" dirty="0">
                <a:latin typeface="Arial" pitchFamily="-1" charset="0"/>
              </a:rPr>
              <a:t>But network round-trip time introduces an error.</a:t>
            </a:r>
          </a:p>
          <a:p>
            <a:pPr>
              <a:lnSpc>
                <a:spcPct val="120000"/>
              </a:lnSpc>
              <a:buClr>
                <a:schemeClr val="tx1"/>
              </a:buClr>
              <a:buFont typeface="Arial" pitchFamily="34" charset="0"/>
              <a:buChar char="•"/>
            </a:pPr>
            <a:r>
              <a:rPr lang="en-US" sz="3200" dirty="0">
                <a:solidFill>
                  <a:srgbClr val="0000FF"/>
                </a:solidFill>
                <a:latin typeface="Arial" pitchFamily="-1" charset="0"/>
              </a:rPr>
              <a:t>So what do we need to do?</a:t>
            </a:r>
          </a:p>
          <a:p>
            <a:pPr lvl="1">
              <a:lnSpc>
                <a:spcPct val="120000"/>
              </a:lnSpc>
              <a:buClr>
                <a:schemeClr val="tx1"/>
              </a:buClr>
              <a:buFont typeface="Arial" pitchFamily="34" charset="0"/>
              <a:buChar char="•"/>
            </a:pPr>
            <a:r>
              <a:rPr lang="en-US" sz="2400" dirty="0">
                <a:solidFill>
                  <a:schemeClr val="hlink"/>
                </a:solidFill>
                <a:latin typeface="Arial" pitchFamily="-1" charset="0"/>
              </a:rPr>
              <a:t>Estimate one-way delay</a:t>
            </a:r>
          </a:p>
        </p:txBody>
      </p:sp>
      <p:sp>
        <p:nvSpPr>
          <p:cNvPr id="4" name="Slide Number Placeholder 3"/>
          <p:cNvSpPr>
            <a:spLocks noGrp="1"/>
          </p:cNvSpPr>
          <p:nvPr>
            <p:ph type="sldNum" sz="quarter" idx="4294967295"/>
          </p:nvPr>
        </p:nvSpPr>
        <p:spPr>
          <a:xfrm>
            <a:off x="7663603" y="7240729"/>
            <a:ext cx="2227792" cy="322121"/>
          </a:xfrm>
          <a:prstGeom prst="rect">
            <a:avLst/>
          </a:prstGeom>
        </p:spPr>
        <p:txBody>
          <a:bodyPr lIns="104315" tIns="52157" rIns="104315" bIns="52157"/>
          <a:lstStyle/>
          <a:p>
            <a:pPr>
              <a:defRPr/>
            </a:pPr>
            <a:fld id="{A8C89C21-81C6-1849-AF7F-456E69B3BB35}" type="slidenum">
              <a:rPr lang="en-US" smtClean="0"/>
              <a:pPr>
                <a:defRPr/>
              </a:pPr>
              <a:t>12</a:t>
            </a:fld>
            <a:endParaRPr lang="en-US" b="0">
              <a:solidFill>
                <a:srgbClr val="FBBA03"/>
              </a:solidFill>
            </a:endParaRPr>
          </a:p>
        </p:txBody>
      </p:sp>
      <p:pic>
        <p:nvPicPr>
          <p:cNvPr id="5" name="Picture 4"/>
          <p:cNvPicPr>
            <a:picLocks noChangeAspect="1"/>
          </p:cNvPicPr>
          <p:nvPr/>
        </p:nvPicPr>
        <p:blipFill>
          <a:blip r:embed="rId2" cstate="print"/>
          <a:stretch>
            <a:fillRect/>
          </a:stretch>
        </p:blipFill>
        <p:spPr>
          <a:xfrm>
            <a:off x="283969" y="5378027"/>
            <a:ext cx="607147" cy="6506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8793" y="393446"/>
            <a:ext cx="9269095" cy="495934"/>
          </a:xfrm>
          <a:prstGeom prst="rect">
            <a:avLst/>
          </a:prstGeom>
        </p:spPr>
        <p:txBody>
          <a:bodyPr vert="horz" wrap="square" lIns="0" tIns="17145" rIns="0" bIns="0" rtlCol="0">
            <a:spAutoFit/>
          </a:bodyPr>
          <a:lstStyle/>
          <a:p>
            <a:pPr marL="12700">
              <a:lnSpc>
                <a:spcPct val="100000"/>
              </a:lnSpc>
              <a:spcBef>
                <a:spcPts val="135"/>
              </a:spcBef>
            </a:pPr>
            <a:r>
              <a:rPr sz="3050" spc="10" dirty="0">
                <a:latin typeface="Arial"/>
                <a:cs typeface="Arial"/>
              </a:rPr>
              <a:t>Cristian’s </a:t>
            </a:r>
            <a:r>
              <a:rPr lang="en-US" sz="3050" spc="15" dirty="0"/>
              <a:t>Algorithm Cont..</a:t>
            </a:r>
            <a:endParaRPr sz="3050" dirty="0">
              <a:latin typeface="Arial"/>
              <a:cs typeface="Arial"/>
            </a:endParaRPr>
          </a:p>
        </p:txBody>
      </p:sp>
      <p:sp>
        <p:nvSpPr>
          <p:cNvPr id="3" name="object 3"/>
          <p:cNvSpPr/>
          <p:nvPr/>
        </p:nvSpPr>
        <p:spPr>
          <a:xfrm>
            <a:off x="1062875" y="4888229"/>
            <a:ext cx="2090420" cy="1655445"/>
          </a:xfrm>
          <a:custGeom>
            <a:avLst/>
            <a:gdLst/>
            <a:ahLst/>
            <a:cxnLst/>
            <a:rect l="l" t="t" r="r" b="b"/>
            <a:pathLst>
              <a:path w="2090420" h="1655445">
                <a:moveTo>
                  <a:pt x="0" y="0"/>
                </a:moveTo>
                <a:lnTo>
                  <a:pt x="0" y="1655064"/>
                </a:lnTo>
                <a:lnTo>
                  <a:pt x="2090166" y="1655064"/>
                </a:lnTo>
                <a:lnTo>
                  <a:pt x="2090166" y="0"/>
                </a:lnTo>
                <a:lnTo>
                  <a:pt x="0" y="0"/>
                </a:lnTo>
                <a:close/>
              </a:path>
            </a:pathLst>
          </a:custGeom>
          <a:solidFill>
            <a:srgbClr val="FFDC99"/>
          </a:solidFill>
        </p:spPr>
        <p:txBody>
          <a:bodyPr wrap="square" lIns="0" tIns="0" rIns="0" bIns="0" rtlCol="0"/>
          <a:lstStyle/>
          <a:p>
            <a:endParaRPr/>
          </a:p>
        </p:txBody>
      </p:sp>
      <p:sp>
        <p:nvSpPr>
          <p:cNvPr id="4" name="object 4"/>
          <p:cNvSpPr/>
          <p:nvPr/>
        </p:nvSpPr>
        <p:spPr>
          <a:xfrm>
            <a:off x="1062875" y="4888991"/>
            <a:ext cx="2120900" cy="1687830"/>
          </a:xfrm>
          <a:custGeom>
            <a:avLst/>
            <a:gdLst/>
            <a:ahLst/>
            <a:cxnLst/>
            <a:rect l="l" t="t" r="r" b="b"/>
            <a:pathLst>
              <a:path w="2120900" h="1687829">
                <a:moveTo>
                  <a:pt x="0" y="0"/>
                </a:moveTo>
                <a:lnTo>
                  <a:pt x="0" y="1687830"/>
                </a:lnTo>
                <a:lnTo>
                  <a:pt x="2120646" y="1687830"/>
                </a:lnTo>
                <a:lnTo>
                  <a:pt x="2120646" y="0"/>
                </a:lnTo>
                <a:lnTo>
                  <a:pt x="0" y="0"/>
                </a:lnTo>
                <a:close/>
              </a:path>
            </a:pathLst>
          </a:custGeom>
          <a:ln w="48971">
            <a:solidFill>
              <a:srgbClr val="FFDC99"/>
            </a:solidFill>
          </a:ln>
        </p:spPr>
        <p:txBody>
          <a:bodyPr wrap="square" lIns="0" tIns="0" rIns="0" bIns="0" rtlCol="0"/>
          <a:lstStyle/>
          <a:p>
            <a:endParaRPr/>
          </a:p>
        </p:txBody>
      </p:sp>
      <p:sp>
        <p:nvSpPr>
          <p:cNvPr id="5" name="object 5"/>
          <p:cNvSpPr/>
          <p:nvPr/>
        </p:nvSpPr>
        <p:spPr>
          <a:xfrm>
            <a:off x="7392796" y="4888229"/>
            <a:ext cx="2091055" cy="1655445"/>
          </a:xfrm>
          <a:custGeom>
            <a:avLst/>
            <a:gdLst/>
            <a:ahLst/>
            <a:cxnLst/>
            <a:rect l="l" t="t" r="r" b="b"/>
            <a:pathLst>
              <a:path w="2091054" h="1655445">
                <a:moveTo>
                  <a:pt x="0" y="0"/>
                </a:moveTo>
                <a:lnTo>
                  <a:pt x="0" y="1655064"/>
                </a:lnTo>
                <a:lnTo>
                  <a:pt x="2090927" y="1655064"/>
                </a:lnTo>
                <a:lnTo>
                  <a:pt x="2090927" y="0"/>
                </a:lnTo>
                <a:lnTo>
                  <a:pt x="0" y="0"/>
                </a:lnTo>
                <a:close/>
              </a:path>
            </a:pathLst>
          </a:custGeom>
          <a:solidFill>
            <a:srgbClr val="FFDC99"/>
          </a:solidFill>
        </p:spPr>
        <p:txBody>
          <a:bodyPr wrap="square" lIns="0" tIns="0" rIns="0" bIns="0" rtlCol="0"/>
          <a:lstStyle/>
          <a:p>
            <a:endParaRPr/>
          </a:p>
        </p:txBody>
      </p:sp>
      <p:sp>
        <p:nvSpPr>
          <p:cNvPr id="6" name="object 6"/>
          <p:cNvSpPr/>
          <p:nvPr/>
        </p:nvSpPr>
        <p:spPr>
          <a:xfrm>
            <a:off x="7393571" y="4888991"/>
            <a:ext cx="2121535" cy="1687830"/>
          </a:xfrm>
          <a:custGeom>
            <a:avLst/>
            <a:gdLst/>
            <a:ahLst/>
            <a:cxnLst/>
            <a:rect l="l" t="t" r="r" b="b"/>
            <a:pathLst>
              <a:path w="2121534" h="1687829">
                <a:moveTo>
                  <a:pt x="0" y="0"/>
                </a:moveTo>
                <a:lnTo>
                  <a:pt x="0" y="1687830"/>
                </a:lnTo>
                <a:lnTo>
                  <a:pt x="2121407" y="1687830"/>
                </a:lnTo>
                <a:lnTo>
                  <a:pt x="2121407" y="0"/>
                </a:lnTo>
                <a:lnTo>
                  <a:pt x="0" y="0"/>
                </a:lnTo>
                <a:close/>
              </a:path>
            </a:pathLst>
          </a:custGeom>
          <a:ln w="48971">
            <a:solidFill>
              <a:srgbClr val="FFDC99"/>
            </a:solidFill>
          </a:ln>
        </p:spPr>
        <p:txBody>
          <a:bodyPr wrap="square" lIns="0" tIns="0" rIns="0" bIns="0" rtlCol="0"/>
          <a:lstStyle/>
          <a:p>
            <a:endParaRPr/>
          </a:p>
        </p:txBody>
      </p:sp>
      <p:sp>
        <p:nvSpPr>
          <p:cNvPr id="7" name="object 7"/>
          <p:cNvSpPr/>
          <p:nvPr/>
        </p:nvSpPr>
        <p:spPr>
          <a:xfrm>
            <a:off x="1593227" y="5157978"/>
            <a:ext cx="1030605" cy="1115060"/>
          </a:xfrm>
          <a:custGeom>
            <a:avLst/>
            <a:gdLst/>
            <a:ahLst/>
            <a:cxnLst/>
            <a:rect l="l" t="t" r="r" b="b"/>
            <a:pathLst>
              <a:path w="1030605" h="1115060">
                <a:moveTo>
                  <a:pt x="1030224" y="557784"/>
                </a:moveTo>
                <a:lnTo>
                  <a:pt x="1028116" y="507045"/>
                </a:lnTo>
                <a:lnTo>
                  <a:pt x="1021916" y="457576"/>
                </a:lnTo>
                <a:lnTo>
                  <a:pt x="1011805" y="409575"/>
                </a:lnTo>
                <a:lnTo>
                  <a:pt x="997967" y="363238"/>
                </a:lnTo>
                <a:lnTo>
                  <a:pt x="980583" y="318765"/>
                </a:lnTo>
                <a:lnTo>
                  <a:pt x="959837" y="276351"/>
                </a:lnTo>
                <a:lnTo>
                  <a:pt x="935912" y="236196"/>
                </a:lnTo>
                <a:lnTo>
                  <a:pt x="908989" y="198496"/>
                </a:lnTo>
                <a:lnTo>
                  <a:pt x="879252" y="163448"/>
                </a:lnTo>
                <a:lnTo>
                  <a:pt x="846884" y="131252"/>
                </a:lnTo>
                <a:lnTo>
                  <a:pt x="812066" y="102103"/>
                </a:lnTo>
                <a:lnTo>
                  <a:pt x="774982" y="76199"/>
                </a:lnTo>
                <a:lnTo>
                  <a:pt x="735814" y="53739"/>
                </a:lnTo>
                <a:lnTo>
                  <a:pt x="694745" y="34920"/>
                </a:lnTo>
                <a:lnTo>
                  <a:pt x="651958" y="19938"/>
                </a:lnTo>
                <a:lnTo>
                  <a:pt x="607634" y="8993"/>
                </a:lnTo>
                <a:lnTo>
                  <a:pt x="561958" y="2281"/>
                </a:lnTo>
                <a:lnTo>
                  <a:pt x="515112" y="0"/>
                </a:lnTo>
                <a:lnTo>
                  <a:pt x="468265" y="2281"/>
                </a:lnTo>
                <a:lnTo>
                  <a:pt x="422589" y="8993"/>
                </a:lnTo>
                <a:lnTo>
                  <a:pt x="378265" y="19939"/>
                </a:lnTo>
                <a:lnTo>
                  <a:pt x="335478" y="34920"/>
                </a:lnTo>
                <a:lnTo>
                  <a:pt x="294409" y="53739"/>
                </a:lnTo>
                <a:lnTo>
                  <a:pt x="255241" y="76200"/>
                </a:lnTo>
                <a:lnTo>
                  <a:pt x="218157" y="102103"/>
                </a:lnTo>
                <a:lnTo>
                  <a:pt x="183339" y="131252"/>
                </a:lnTo>
                <a:lnTo>
                  <a:pt x="150971" y="163449"/>
                </a:lnTo>
                <a:lnTo>
                  <a:pt x="121234" y="198496"/>
                </a:lnTo>
                <a:lnTo>
                  <a:pt x="94311" y="236196"/>
                </a:lnTo>
                <a:lnTo>
                  <a:pt x="70386" y="276352"/>
                </a:lnTo>
                <a:lnTo>
                  <a:pt x="49640" y="318765"/>
                </a:lnTo>
                <a:lnTo>
                  <a:pt x="32256" y="363238"/>
                </a:lnTo>
                <a:lnTo>
                  <a:pt x="18418" y="409575"/>
                </a:lnTo>
                <a:lnTo>
                  <a:pt x="8307" y="457576"/>
                </a:lnTo>
                <a:lnTo>
                  <a:pt x="2107" y="507045"/>
                </a:lnTo>
                <a:lnTo>
                  <a:pt x="0" y="557784"/>
                </a:lnTo>
                <a:lnTo>
                  <a:pt x="2107" y="608402"/>
                </a:lnTo>
                <a:lnTo>
                  <a:pt x="8307" y="657764"/>
                </a:lnTo>
                <a:lnTo>
                  <a:pt x="18418" y="705671"/>
                </a:lnTo>
                <a:lnTo>
                  <a:pt x="32256" y="751925"/>
                </a:lnTo>
                <a:lnTo>
                  <a:pt x="49640" y="796327"/>
                </a:lnTo>
                <a:lnTo>
                  <a:pt x="70386" y="838679"/>
                </a:lnTo>
                <a:lnTo>
                  <a:pt x="94311" y="878783"/>
                </a:lnTo>
                <a:lnTo>
                  <a:pt x="121234" y="916440"/>
                </a:lnTo>
                <a:lnTo>
                  <a:pt x="150971" y="951452"/>
                </a:lnTo>
                <a:lnTo>
                  <a:pt x="183339" y="983620"/>
                </a:lnTo>
                <a:lnTo>
                  <a:pt x="218157" y="1012747"/>
                </a:lnTo>
                <a:lnTo>
                  <a:pt x="255241" y="1038634"/>
                </a:lnTo>
                <a:lnTo>
                  <a:pt x="294409" y="1061082"/>
                </a:lnTo>
                <a:lnTo>
                  <a:pt x="335478" y="1079894"/>
                </a:lnTo>
                <a:lnTo>
                  <a:pt x="378265" y="1094870"/>
                </a:lnTo>
                <a:lnTo>
                  <a:pt x="422589" y="1105813"/>
                </a:lnTo>
                <a:lnTo>
                  <a:pt x="468265" y="1112524"/>
                </a:lnTo>
                <a:lnTo>
                  <a:pt x="515112" y="1114806"/>
                </a:lnTo>
                <a:lnTo>
                  <a:pt x="561958" y="1112524"/>
                </a:lnTo>
                <a:lnTo>
                  <a:pt x="607634" y="1105813"/>
                </a:lnTo>
                <a:lnTo>
                  <a:pt x="651958" y="1094870"/>
                </a:lnTo>
                <a:lnTo>
                  <a:pt x="694745" y="1079894"/>
                </a:lnTo>
                <a:lnTo>
                  <a:pt x="735814" y="1061082"/>
                </a:lnTo>
                <a:lnTo>
                  <a:pt x="774982" y="1038634"/>
                </a:lnTo>
                <a:lnTo>
                  <a:pt x="812066" y="1012747"/>
                </a:lnTo>
                <a:lnTo>
                  <a:pt x="846884" y="983620"/>
                </a:lnTo>
                <a:lnTo>
                  <a:pt x="879252" y="951452"/>
                </a:lnTo>
                <a:lnTo>
                  <a:pt x="908989" y="916440"/>
                </a:lnTo>
                <a:lnTo>
                  <a:pt x="935912" y="878783"/>
                </a:lnTo>
                <a:lnTo>
                  <a:pt x="959837" y="838679"/>
                </a:lnTo>
                <a:lnTo>
                  <a:pt x="980583" y="796327"/>
                </a:lnTo>
                <a:lnTo>
                  <a:pt x="997967" y="751925"/>
                </a:lnTo>
                <a:lnTo>
                  <a:pt x="1011805" y="705671"/>
                </a:lnTo>
                <a:lnTo>
                  <a:pt x="1021916" y="657764"/>
                </a:lnTo>
                <a:lnTo>
                  <a:pt x="1028116" y="608402"/>
                </a:lnTo>
                <a:lnTo>
                  <a:pt x="1030224" y="557784"/>
                </a:lnTo>
                <a:close/>
              </a:path>
            </a:pathLst>
          </a:custGeom>
          <a:solidFill>
            <a:srgbClr val="FFFFFF"/>
          </a:solidFill>
        </p:spPr>
        <p:txBody>
          <a:bodyPr wrap="square" lIns="0" tIns="0" rIns="0" bIns="0" rtlCol="0"/>
          <a:lstStyle/>
          <a:p>
            <a:endParaRPr/>
          </a:p>
        </p:txBody>
      </p:sp>
      <p:sp>
        <p:nvSpPr>
          <p:cNvPr id="8" name="object 8"/>
          <p:cNvSpPr/>
          <p:nvPr/>
        </p:nvSpPr>
        <p:spPr>
          <a:xfrm>
            <a:off x="1593227" y="5157978"/>
            <a:ext cx="1030605" cy="1115060"/>
          </a:xfrm>
          <a:custGeom>
            <a:avLst/>
            <a:gdLst/>
            <a:ahLst/>
            <a:cxnLst/>
            <a:rect l="l" t="t" r="r" b="b"/>
            <a:pathLst>
              <a:path w="1030605" h="1115060">
                <a:moveTo>
                  <a:pt x="515112" y="0"/>
                </a:moveTo>
                <a:lnTo>
                  <a:pt x="468265" y="2281"/>
                </a:lnTo>
                <a:lnTo>
                  <a:pt x="422589" y="8993"/>
                </a:lnTo>
                <a:lnTo>
                  <a:pt x="378265" y="19939"/>
                </a:lnTo>
                <a:lnTo>
                  <a:pt x="335478" y="34920"/>
                </a:lnTo>
                <a:lnTo>
                  <a:pt x="294409" y="53739"/>
                </a:lnTo>
                <a:lnTo>
                  <a:pt x="255241" y="76200"/>
                </a:lnTo>
                <a:lnTo>
                  <a:pt x="218157" y="102103"/>
                </a:lnTo>
                <a:lnTo>
                  <a:pt x="183339" y="131252"/>
                </a:lnTo>
                <a:lnTo>
                  <a:pt x="150971" y="163449"/>
                </a:lnTo>
                <a:lnTo>
                  <a:pt x="121234" y="198496"/>
                </a:lnTo>
                <a:lnTo>
                  <a:pt x="94311" y="236196"/>
                </a:lnTo>
                <a:lnTo>
                  <a:pt x="70386" y="276352"/>
                </a:lnTo>
                <a:lnTo>
                  <a:pt x="49640" y="318765"/>
                </a:lnTo>
                <a:lnTo>
                  <a:pt x="32256" y="363238"/>
                </a:lnTo>
                <a:lnTo>
                  <a:pt x="18418" y="409575"/>
                </a:lnTo>
                <a:lnTo>
                  <a:pt x="8307" y="457576"/>
                </a:lnTo>
                <a:lnTo>
                  <a:pt x="2107" y="507045"/>
                </a:lnTo>
                <a:lnTo>
                  <a:pt x="0" y="557784"/>
                </a:lnTo>
                <a:lnTo>
                  <a:pt x="2107" y="608402"/>
                </a:lnTo>
                <a:lnTo>
                  <a:pt x="8307" y="657764"/>
                </a:lnTo>
                <a:lnTo>
                  <a:pt x="18418" y="705671"/>
                </a:lnTo>
                <a:lnTo>
                  <a:pt x="32256" y="751925"/>
                </a:lnTo>
                <a:lnTo>
                  <a:pt x="49640" y="796327"/>
                </a:lnTo>
                <a:lnTo>
                  <a:pt x="70386" y="838679"/>
                </a:lnTo>
                <a:lnTo>
                  <a:pt x="94311" y="878783"/>
                </a:lnTo>
                <a:lnTo>
                  <a:pt x="121234" y="916440"/>
                </a:lnTo>
                <a:lnTo>
                  <a:pt x="150971" y="951452"/>
                </a:lnTo>
                <a:lnTo>
                  <a:pt x="183339" y="983620"/>
                </a:lnTo>
                <a:lnTo>
                  <a:pt x="218157" y="1012747"/>
                </a:lnTo>
                <a:lnTo>
                  <a:pt x="255241" y="1038634"/>
                </a:lnTo>
                <a:lnTo>
                  <a:pt x="294409" y="1061082"/>
                </a:lnTo>
                <a:lnTo>
                  <a:pt x="335478" y="1079894"/>
                </a:lnTo>
                <a:lnTo>
                  <a:pt x="378265" y="1094870"/>
                </a:lnTo>
                <a:lnTo>
                  <a:pt x="422589" y="1105813"/>
                </a:lnTo>
                <a:lnTo>
                  <a:pt x="468265" y="1112524"/>
                </a:lnTo>
                <a:lnTo>
                  <a:pt x="515112" y="1114806"/>
                </a:lnTo>
                <a:lnTo>
                  <a:pt x="561958" y="1112524"/>
                </a:lnTo>
                <a:lnTo>
                  <a:pt x="607634" y="1105813"/>
                </a:lnTo>
                <a:lnTo>
                  <a:pt x="651958" y="1094870"/>
                </a:lnTo>
                <a:lnTo>
                  <a:pt x="694745" y="1079894"/>
                </a:lnTo>
                <a:lnTo>
                  <a:pt x="735814" y="1061082"/>
                </a:lnTo>
                <a:lnTo>
                  <a:pt x="774982" y="1038634"/>
                </a:lnTo>
                <a:lnTo>
                  <a:pt x="812066" y="1012747"/>
                </a:lnTo>
                <a:lnTo>
                  <a:pt x="846884" y="983620"/>
                </a:lnTo>
                <a:lnTo>
                  <a:pt x="879252" y="951452"/>
                </a:lnTo>
                <a:lnTo>
                  <a:pt x="908989" y="916440"/>
                </a:lnTo>
                <a:lnTo>
                  <a:pt x="935912" y="878783"/>
                </a:lnTo>
                <a:lnTo>
                  <a:pt x="959837" y="838679"/>
                </a:lnTo>
                <a:lnTo>
                  <a:pt x="980583" y="796327"/>
                </a:lnTo>
                <a:lnTo>
                  <a:pt x="997967" y="751925"/>
                </a:lnTo>
                <a:lnTo>
                  <a:pt x="1011805" y="705671"/>
                </a:lnTo>
                <a:lnTo>
                  <a:pt x="1021916" y="657764"/>
                </a:lnTo>
                <a:lnTo>
                  <a:pt x="1028116" y="608402"/>
                </a:lnTo>
                <a:lnTo>
                  <a:pt x="1030224" y="557784"/>
                </a:lnTo>
                <a:lnTo>
                  <a:pt x="1028116" y="507045"/>
                </a:lnTo>
                <a:lnTo>
                  <a:pt x="1021916" y="457576"/>
                </a:lnTo>
                <a:lnTo>
                  <a:pt x="1011805" y="409575"/>
                </a:lnTo>
                <a:lnTo>
                  <a:pt x="997967" y="363238"/>
                </a:lnTo>
                <a:lnTo>
                  <a:pt x="980583" y="318765"/>
                </a:lnTo>
                <a:lnTo>
                  <a:pt x="959837" y="276351"/>
                </a:lnTo>
                <a:lnTo>
                  <a:pt x="935912" y="236196"/>
                </a:lnTo>
                <a:lnTo>
                  <a:pt x="908989" y="198496"/>
                </a:lnTo>
                <a:lnTo>
                  <a:pt x="879252" y="163448"/>
                </a:lnTo>
                <a:lnTo>
                  <a:pt x="846884" y="131252"/>
                </a:lnTo>
                <a:lnTo>
                  <a:pt x="812066" y="102103"/>
                </a:lnTo>
                <a:lnTo>
                  <a:pt x="774982" y="76199"/>
                </a:lnTo>
                <a:lnTo>
                  <a:pt x="735814" y="53739"/>
                </a:lnTo>
                <a:lnTo>
                  <a:pt x="694745" y="34920"/>
                </a:lnTo>
                <a:lnTo>
                  <a:pt x="651958" y="19938"/>
                </a:lnTo>
                <a:lnTo>
                  <a:pt x="607634" y="8993"/>
                </a:lnTo>
                <a:lnTo>
                  <a:pt x="561958" y="2281"/>
                </a:lnTo>
                <a:lnTo>
                  <a:pt x="515112" y="0"/>
                </a:lnTo>
                <a:close/>
              </a:path>
            </a:pathLst>
          </a:custGeom>
          <a:ln w="48971">
            <a:solidFill>
              <a:srgbClr val="010101"/>
            </a:solidFill>
          </a:ln>
        </p:spPr>
        <p:txBody>
          <a:bodyPr wrap="square" lIns="0" tIns="0" rIns="0" bIns="0" rtlCol="0"/>
          <a:lstStyle/>
          <a:p>
            <a:endParaRPr/>
          </a:p>
        </p:txBody>
      </p:sp>
      <p:sp>
        <p:nvSpPr>
          <p:cNvPr id="9" name="object 9"/>
          <p:cNvSpPr/>
          <p:nvPr/>
        </p:nvSpPr>
        <p:spPr>
          <a:xfrm>
            <a:off x="7174865" y="5292852"/>
            <a:ext cx="250190" cy="236220"/>
          </a:xfrm>
          <a:custGeom>
            <a:avLst/>
            <a:gdLst/>
            <a:ahLst/>
            <a:cxnLst/>
            <a:rect l="l" t="t" r="r" b="b"/>
            <a:pathLst>
              <a:path w="250190" h="236220">
                <a:moveTo>
                  <a:pt x="249935" y="101345"/>
                </a:moveTo>
                <a:lnTo>
                  <a:pt x="0" y="0"/>
                </a:lnTo>
                <a:lnTo>
                  <a:pt x="0" y="236219"/>
                </a:lnTo>
                <a:lnTo>
                  <a:pt x="249935" y="101345"/>
                </a:lnTo>
                <a:close/>
              </a:path>
            </a:pathLst>
          </a:custGeom>
          <a:solidFill>
            <a:srgbClr val="010101"/>
          </a:solidFill>
        </p:spPr>
        <p:txBody>
          <a:bodyPr wrap="square" lIns="0" tIns="0" rIns="0" bIns="0" rtlCol="0"/>
          <a:lstStyle/>
          <a:p>
            <a:endParaRPr/>
          </a:p>
        </p:txBody>
      </p:sp>
      <p:sp>
        <p:nvSpPr>
          <p:cNvPr id="10" name="object 10"/>
          <p:cNvSpPr/>
          <p:nvPr/>
        </p:nvSpPr>
        <p:spPr>
          <a:xfrm>
            <a:off x="7174865" y="5292852"/>
            <a:ext cx="250190" cy="236220"/>
          </a:xfrm>
          <a:custGeom>
            <a:avLst/>
            <a:gdLst/>
            <a:ahLst/>
            <a:cxnLst/>
            <a:rect l="l" t="t" r="r" b="b"/>
            <a:pathLst>
              <a:path w="250190" h="236220">
                <a:moveTo>
                  <a:pt x="249935" y="101345"/>
                </a:moveTo>
                <a:lnTo>
                  <a:pt x="0" y="236219"/>
                </a:lnTo>
                <a:lnTo>
                  <a:pt x="0" y="0"/>
                </a:lnTo>
                <a:lnTo>
                  <a:pt x="249935" y="101345"/>
                </a:lnTo>
                <a:close/>
              </a:path>
            </a:pathLst>
          </a:custGeom>
          <a:ln w="48971">
            <a:solidFill>
              <a:srgbClr val="010101"/>
            </a:solidFill>
          </a:ln>
        </p:spPr>
        <p:txBody>
          <a:bodyPr wrap="square" lIns="0" tIns="0" rIns="0" bIns="0" rtlCol="0"/>
          <a:lstStyle/>
          <a:p>
            <a:endParaRPr/>
          </a:p>
        </p:txBody>
      </p:sp>
      <p:sp>
        <p:nvSpPr>
          <p:cNvPr id="11" name="object 11"/>
          <p:cNvSpPr/>
          <p:nvPr/>
        </p:nvSpPr>
        <p:spPr>
          <a:xfrm>
            <a:off x="5211965" y="5395340"/>
            <a:ext cx="1987550" cy="0"/>
          </a:xfrm>
          <a:custGeom>
            <a:avLst/>
            <a:gdLst/>
            <a:ahLst/>
            <a:cxnLst/>
            <a:rect l="l" t="t" r="r" b="b"/>
            <a:pathLst>
              <a:path w="1987550">
                <a:moveTo>
                  <a:pt x="0" y="0"/>
                </a:moveTo>
                <a:lnTo>
                  <a:pt x="1987397" y="0"/>
                </a:lnTo>
              </a:path>
            </a:pathLst>
          </a:custGeom>
          <a:ln w="51257">
            <a:solidFill>
              <a:srgbClr val="010101"/>
            </a:solidFill>
          </a:ln>
        </p:spPr>
        <p:txBody>
          <a:bodyPr wrap="square" lIns="0" tIns="0" rIns="0" bIns="0" rtlCol="0"/>
          <a:lstStyle/>
          <a:p>
            <a:endParaRPr/>
          </a:p>
        </p:txBody>
      </p:sp>
      <p:sp>
        <p:nvSpPr>
          <p:cNvPr id="12" name="object 12"/>
          <p:cNvSpPr/>
          <p:nvPr/>
        </p:nvSpPr>
        <p:spPr>
          <a:xfrm>
            <a:off x="2504478" y="5395340"/>
            <a:ext cx="2644775" cy="0"/>
          </a:xfrm>
          <a:custGeom>
            <a:avLst/>
            <a:gdLst/>
            <a:ahLst/>
            <a:cxnLst/>
            <a:rect l="l" t="t" r="r" b="b"/>
            <a:pathLst>
              <a:path w="2644775">
                <a:moveTo>
                  <a:pt x="0" y="0"/>
                </a:moveTo>
                <a:lnTo>
                  <a:pt x="2644241" y="0"/>
                </a:lnTo>
              </a:path>
            </a:pathLst>
          </a:custGeom>
          <a:ln w="51257">
            <a:solidFill>
              <a:srgbClr val="010101"/>
            </a:solidFill>
          </a:ln>
        </p:spPr>
        <p:txBody>
          <a:bodyPr wrap="square" lIns="0" tIns="0" rIns="0" bIns="0" rtlCol="0"/>
          <a:lstStyle/>
          <a:p>
            <a:endParaRPr/>
          </a:p>
        </p:txBody>
      </p:sp>
      <p:sp>
        <p:nvSpPr>
          <p:cNvPr id="13" name="object 13"/>
          <p:cNvSpPr/>
          <p:nvPr/>
        </p:nvSpPr>
        <p:spPr>
          <a:xfrm>
            <a:off x="2560205" y="5935217"/>
            <a:ext cx="250825" cy="270510"/>
          </a:xfrm>
          <a:custGeom>
            <a:avLst/>
            <a:gdLst/>
            <a:ahLst/>
            <a:cxnLst/>
            <a:rect l="l" t="t" r="r" b="b"/>
            <a:pathLst>
              <a:path w="250825" h="270510">
                <a:moveTo>
                  <a:pt x="250697" y="270510"/>
                </a:moveTo>
                <a:lnTo>
                  <a:pt x="250697" y="0"/>
                </a:lnTo>
                <a:lnTo>
                  <a:pt x="0" y="134112"/>
                </a:lnTo>
                <a:lnTo>
                  <a:pt x="250697" y="270510"/>
                </a:lnTo>
                <a:close/>
              </a:path>
            </a:pathLst>
          </a:custGeom>
          <a:solidFill>
            <a:srgbClr val="010101"/>
          </a:solidFill>
        </p:spPr>
        <p:txBody>
          <a:bodyPr wrap="square" lIns="0" tIns="0" rIns="0" bIns="0" rtlCol="0"/>
          <a:lstStyle/>
          <a:p>
            <a:endParaRPr/>
          </a:p>
        </p:txBody>
      </p:sp>
      <p:sp>
        <p:nvSpPr>
          <p:cNvPr id="14" name="object 14"/>
          <p:cNvSpPr/>
          <p:nvPr/>
        </p:nvSpPr>
        <p:spPr>
          <a:xfrm>
            <a:off x="2560205" y="5935217"/>
            <a:ext cx="250825" cy="270510"/>
          </a:xfrm>
          <a:custGeom>
            <a:avLst/>
            <a:gdLst/>
            <a:ahLst/>
            <a:cxnLst/>
            <a:rect l="l" t="t" r="r" b="b"/>
            <a:pathLst>
              <a:path w="250825" h="270510">
                <a:moveTo>
                  <a:pt x="0" y="134112"/>
                </a:moveTo>
                <a:lnTo>
                  <a:pt x="250697" y="0"/>
                </a:lnTo>
                <a:lnTo>
                  <a:pt x="250697" y="270510"/>
                </a:lnTo>
                <a:lnTo>
                  <a:pt x="0" y="134112"/>
                </a:lnTo>
                <a:close/>
              </a:path>
            </a:pathLst>
          </a:custGeom>
          <a:ln w="48971">
            <a:solidFill>
              <a:srgbClr val="010101"/>
            </a:solidFill>
          </a:ln>
        </p:spPr>
        <p:txBody>
          <a:bodyPr wrap="square" lIns="0" tIns="0" rIns="0" bIns="0" rtlCol="0"/>
          <a:lstStyle/>
          <a:p>
            <a:endParaRPr/>
          </a:p>
        </p:txBody>
      </p:sp>
      <p:sp>
        <p:nvSpPr>
          <p:cNvPr id="15" name="object 15"/>
          <p:cNvSpPr/>
          <p:nvPr/>
        </p:nvSpPr>
        <p:spPr>
          <a:xfrm>
            <a:off x="5211965" y="6070472"/>
            <a:ext cx="2954655" cy="0"/>
          </a:xfrm>
          <a:custGeom>
            <a:avLst/>
            <a:gdLst/>
            <a:ahLst/>
            <a:cxnLst/>
            <a:rect l="l" t="t" r="r" b="b"/>
            <a:pathLst>
              <a:path w="2954654">
                <a:moveTo>
                  <a:pt x="0" y="0"/>
                </a:moveTo>
                <a:lnTo>
                  <a:pt x="2954375" y="0"/>
                </a:lnTo>
              </a:path>
            </a:pathLst>
          </a:custGeom>
          <a:ln w="51257">
            <a:solidFill>
              <a:srgbClr val="010101"/>
            </a:solidFill>
          </a:ln>
        </p:spPr>
        <p:txBody>
          <a:bodyPr wrap="square" lIns="0" tIns="0" rIns="0" bIns="0" rtlCol="0"/>
          <a:lstStyle/>
          <a:p>
            <a:endParaRPr/>
          </a:p>
        </p:txBody>
      </p:sp>
      <p:sp>
        <p:nvSpPr>
          <p:cNvPr id="16" name="object 16"/>
          <p:cNvSpPr/>
          <p:nvPr/>
        </p:nvSpPr>
        <p:spPr>
          <a:xfrm>
            <a:off x="2786418" y="6070472"/>
            <a:ext cx="2362835" cy="0"/>
          </a:xfrm>
          <a:custGeom>
            <a:avLst/>
            <a:gdLst/>
            <a:ahLst/>
            <a:cxnLst/>
            <a:rect l="l" t="t" r="r" b="b"/>
            <a:pathLst>
              <a:path w="2362835">
                <a:moveTo>
                  <a:pt x="0" y="0"/>
                </a:moveTo>
                <a:lnTo>
                  <a:pt x="2362301" y="0"/>
                </a:lnTo>
              </a:path>
            </a:pathLst>
          </a:custGeom>
          <a:ln w="51257">
            <a:solidFill>
              <a:srgbClr val="010101"/>
            </a:solidFill>
          </a:ln>
        </p:spPr>
        <p:txBody>
          <a:bodyPr wrap="square" lIns="0" tIns="0" rIns="0" bIns="0" rtlCol="0"/>
          <a:lstStyle/>
          <a:p>
            <a:endParaRPr/>
          </a:p>
        </p:txBody>
      </p:sp>
      <p:sp>
        <p:nvSpPr>
          <p:cNvPr id="17" name="object 17"/>
          <p:cNvSpPr/>
          <p:nvPr/>
        </p:nvSpPr>
        <p:spPr>
          <a:xfrm>
            <a:off x="7519289" y="5327903"/>
            <a:ext cx="124460" cy="201295"/>
          </a:xfrm>
          <a:custGeom>
            <a:avLst/>
            <a:gdLst/>
            <a:ahLst/>
            <a:cxnLst/>
            <a:rect l="l" t="t" r="r" b="b"/>
            <a:pathLst>
              <a:path w="124459" h="201295">
                <a:moveTo>
                  <a:pt x="0" y="0"/>
                </a:moveTo>
                <a:lnTo>
                  <a:pt x="0" y="201167"/>
                </a:lnTo>
                <a:lnTo>
                  <a:pt x="124205" y="201167"/>
                </a:lnTo>
                <a:lnTo>
                  <a:pt x="124205" y="0"/>
                </a:lnTo>
                <a:lnTo>
                  <a:pt x="0" y="0"/>
                </a:lnTo>
                <a:close/>
              </a:path>
            </a:pathLst>
          </a:custGeom>
          <a:solidFill>
            <a:srgbClr val="FFFFFF"/>
          </a:solidFill>
        </p:spPr>
        <p:txBody>
          <a:bodyPr wrap="square" lIns="0" tIns="0" rIns="0" bIns="0" rtlCol="0"/>
          <a:lstStyle/>
          <a:p>
            <a:endParaRPr/>
          </a:p>
        </p:txBody>
      </p:sp>
      <p:sp>
        <p:nvSpPr>
          <p:cNvPr id="18" name="object 18"/>
          <p:cNvSpPr/>
          <p:nvPr/>
        </p:nvSpPr>
        <p:spPr>
          <a:xfrm>
            <a:off x="7519289" y="5327903"/>
            <a:ext cx="155575" cy="236220"/>
          </a:xfrm>
          <a:custGeom>
            <a:avLst/>
            <a:gdLst/>
            <a:ahLst/>
            <a:cxnLst/>
            <a:rect l="l" t="t" r="r" b="b"/>
            <a:pathLst>
              <a:path w="155575" h="236220">
                <a:moveTo>
                  <a:pt x="0" y="0"/>
                </a:moveTo>
                <a:lnTo>
                  <a:pt x="0" y="236220"/>
                </a:lnTo>
                <a:lnTo>
                  <a:pt x="155448" y="236220"/>
                </a:lnTo>
                <a:lnTo>
                  <a:pt x="155448" y="0"/>
                </a:lnTo>
                <a:lnTo>
                  <a:pt x="0" y="0"/>
                </a:lnTo>
                <a:close/>
              </a:path>
            </a:pathLst>
          </a:custGeom>
          <a:ln w="48971">
            <a:solidFill>
              <a:srgbClr val="010101"/>
            </a:solidFill>
          </a:ln>
        </p:spPr>
        <p:txBody>
          <a:bodyPr wrap="square" lIns="0" tIns="0" rIns="0" bIns="0" rtlCol="0"/>
          <a:lstStyle/>
          <a:p>
            <a:endParaRPr/>
          </a:p>
        </p:txBody>
      </p:sp>
      <p:sp>
        <p:nvSpPr>
          <p:cNvPr id="19" name="object 19"/>
          <p:cNvSpPr/>
          <p:nvPr/>
        </p:nvSpPr>
        <p:spPr>
          <a:xfrm>
            <a:off x="7767701" y="5327903"/>
            <a:ext cx="124460" cy="201295"/>
          </a:xfrm>
          <a:custGeom>
            <a:avLst/>
            <a:gdLst/>
            <a:ahLst/>
            <a:cxnLst/>
            <a:rect l="l" t="t" r="r" b="b"/>
            <a:pathLst>
              <a:path w="124459" h="201295">
                <a:moveTo>
                  <a:pt x="0" y="0"/>
                </a:moveTo>
                <a:lnTo>
                  <a:pt x="0" y="201167"/>
                </a:lnTo>
                <a:lnTo>
                  <a:pt x="124205" y="201167"/>
                </a:lnTo>
                <a:lnTo>
                  <a:pt x="124205" y="0"/>
                </a:lnTo>
                <a:lnTo>
                  <a:pt x="0" y="0"/>
                </a:lnTo>
                <a:close/>
              </a:path>
            </a:pathLst>
          </a:custGeom>
          <a:solidFill>
            <a:srgbClr val="FFFFFF"/>
          </a:solidFill>
        </p:spPr>
        <p:txBody>
          <a:bodyPr wrap="square" lIns="0" tIns="0" rIns="0" bIns="0" rtlCol="0"/>
          <a:lstStyle/>
          <a:p>
            <a:endParaRPr/>
          </a:p>
        </p:txBody>
      </p:sp>
      <p:sp>
        <p:nvSpPr>
          <p:cNvPr id="20" name="object 20"/>
          <p:cNvSpPr/>
          <p:nvPr/>
        </p:nvSpPr>
        <p:spPr>
          <a:xfrm>
            <a:off x="7767701" y="5327903"/>
            <a:ext cx="158115" cy="236220"/>
          </a:xfrm>
          <a:custGeom>
            <a:avLst/>
            <a:gdLst/>
            <a:ahLst/>
            <a:cxnLst/>
            <a:rect l="l" t="t" r="r" b="b"/>
            <a:pathLst>
              <a:path w="158115" h="236220">
                <a:moveTo>
                  <a:pt x="0" y="0"/>
                </a:moveTo>
                <a:lnTo>
                  <a:pt x="0" y="236220"/>
                </a:lnTo>
                <a:lnTo>
                  <a:pt x="157733" y="236220"/>
                </a:lnTo>
                <a:lnTo>
                  <a:pt x="157733" y="0"/>
                </a:lnTo>
                <a:lnTo>
                  <a:pt x="0" y="0"/>
                </a:lnTo>
                <a:close/>
              </a:path>
            </a:pathLst>
          </a:custGeom>
          <a:ln w="48971">
            <a:solidFill>
              <a:srgbClr val="010101"/>
            </a:solidFill>
          </a:ln>
        </p:spPr>
        <p:txBody>
          <a:bodyPr wrap="square" lIns="0" tIns="0" rIns="0" bIns="0" rtlCol="0"/>
          <a:lstStyle/>
          <a:p>
            <a:endParaRPr/>
          </a:p>
        </p:txBody>
      </p:sp>
      <p:sp>
        <p:nvSpPr>
          <p:cNvPr id="21" name="object 21"/>
          <p:cNvSpPr/>
          <p:nvPr/>
        </p:nvSpPr>
        <p:spPr>
          <a:xfrm>
            <a:off x="5149481" y="5327903"/>
            <a:ext cx="92710" cy="236220"/>
          </a:xfrm>
          <a:custGeom>
            <a:avLst/>
            <a:gdLst/>
            <a:ahLst/>
            <a:cxnLst/>
            <a:rect l="l" t="t" r="r" b="b"/>
            <a:pathLst>
              <a:path w="92710" h="236220">
                <a:moveTo>
                  <a:pt x="0" y="0"/>
                </a:moveTo>
                <a:lnTo>
                  <a:pt x="0" y="236220"/>
                </a:lnTo>
                <a:lnTo>
                  <a:pt x="92201" y="236220"/>
                </a:lnTo>
                <a:lnTo>
                  <a:pt x="92201" y="0"/>
                </a:lnTo>
                <a:lnTo>
                  <a:pt x="0" y="0"/>
                </a:lnTo>
                <a:close/>
              </a:path>
            </a:pathLst>
          </a:custGeom>
          <a:ln w="48971">
            <a:solidFill>
              <a:srgbClr val="010101"/>
            </a:solidFill>
          </a:ln>
        </p:spPr>
        <p:txBody>
          <a:bodyPr wrap="square" lIns="0" tIns="0" rIns="0" bIns="0" rtlCol="0"/>
          <a:lstStyle/>
          <a:p>
            <a:endParaRPr/>
          </a:p>
        </p:txBody>
      </p:sp>
      <p:sp>
        <p:nvSpPr>
          <p:cNvPr id="22" name="object 22"/>
          <p:cNvSpPr/>
          <p:nvPr/>
        </p:nvSpPr>
        <p:spPr>
          <a:xfrm>
            <a:off x="5149481" y="5970270"/>
            <a:ext cx="92710" cy="269240"/>
          </a:xfrm>
          <a:custGeom>
            <a:avLst/>
            <a:gdLst/>
            <a:ahLst/>
            <a:cxnLst/>
            <a:rect l="l" t="t" r="r" b="b"/>
            <a:pathLst>
              <a:path w="92710" h="269239">
                <a:moveTo>
                  <a:pt x="0" y="0"/>
                </a:moveTo>
                <a:lnTo>
                  <a:pt x="0" y="268986"/>
                </a:lnTo>
                <a:lnTo>
                  <a:pt x="92201" y="268986"/>
                </a:lnTo>
                <a:lnTo>
                  <a:pt x="92201" y="0"/>
                </a:lnTo>
                <a:lnTo>
                  <a:pt x="0" y="0"/>
                </a:lnTo>
                <a:close/>
              </a:path>
            </a:pathLst>
          </a:custGeom>
          <a:ln w="48971">
            <a:solidFill>
              <a:srgbClr val="010101"/>
            </a:solidFill>
          </a:ln>
        </p:spPr>
        <p:txBody>
          <a:bodyPr wrap="square" lIns="0" tIns="0" rIns="0" bIns="0" rtlCol="0"/>
          <a:lstStyle/>
          <a:p>
            <a:endParaRPr/>
          </a:p>
        </p:txBody>
      </p:sp>
      <p:sp>
        <p:nvSpPr>
          <p:cNvPr id="23" name="object 23"/>
          <p:cNvSpPr/>
          <p:nvPr/>
        </p:nvSpPr>
        <p:spPr>
          <a:xfrm>
            <a:off x="7925448" y="5157978"/>
            <a:ext cx="996950" cy="1115060"/>
          </a:xfrm>
          <a:custGeom>
            <a:avLst/>
            <a:gdLst/>
            <a:ahLst/>
            <a:cxnLst/>
            <a:rect l="l" t="t" r="r" b="b"/>
            <a:pathLst>
              <a:path w="996950" h="1115060">
                <a:moveTo>
                  <a:pt x="996696" y="557784"/>
                </a:moveTo>
                <a:lnTo>
                  <a:pt x="994658" y="507045"/>
                </a:lnTo>
                <a:lnTo>
                  <a:pt x="988662" y="457576"/>
                </a:lnTo>
                <a:lnTo>
                  <a:pt x="978884" y="409574"/>
                </a:lnTo>
                <a:lnTo>
                  <a:pt x="965501" y="363238"/>
                </a:lnTo>
                <a:lnTo>
                  <a:pt x="948688" y="318765"/>
                </a:lnTo>
                <a:lnTo>
                  <a:pt x="928624" y="276351"/>
                </a:lnTo>
                <a:lnTo>
                  <a:pt x="905482" y="236196"/>
                </a:lnTo>
                <a:lnTo>
                  <a:pt x="879442" y="198496"/>
                </a:lnTo>
                <a:lnTo>
                  <a:pt x="850677" y="163448"/>
                </a:lnTo>
                <a:lnTo>
                  <a:pt x="819366" y="131252"/>
                </a:lnTo>
                <a:lnTo>
                  <a:pt x="785684" y="102103"/>
                </a:lnTo>
                <a:lnTo>
                  <a:pt x="749808" y="76199"/>
                </a:lnTo>
                <a:lnTo>
                  <a:pt x="711913" y="53739"/>
                </a:lnTo>
                <a:lnTo>
                  <a:pt x="672178" y="34920"/>
                </a:lnTo>
                <a:lnTo>
                  <a:pt x="630777" y="19938"/>
                </a:lnTo>
                <a:lnTo>
                  <a:pt x="587887" y="8993"/>
                </a:lnTo>
                <a:lnTo>
                  <a:pt x="543685" y="2281"/>
                </a:lnTo>
                <a:lnTo>
                  <a:pt x="498348" y="0"/>
                </a:lnTo>
                <a:lnTo>
                  <a:pt x="453010" y="2281"/>
                </a:lnTo>
                <a:lnTo>
                  <a:pt x="408808" y="8993"/>
                </a:lnTo>
                <a:lnTo>
                  <a:pt x="365918" y="19939"/>
                </a:lnTo>
                <a:lnTo>
                  <a:pt x="324517" y="34920"/>
                </a:lnTo>
                <a:lnTo>
                  <a:pt x="284782" y="53739"/>
                </a:lnTo>
                <a:lnTo>
                  <a:pt x="246887" y="76200"/>
                </a:lnTo>
                <a:lnTo>
                  <a:pt x="211011" y="102103"/>
                </a:lnTo>
                <a:lnTo>
                  <a:pt x="177329" y="131252"/>
                </a:lnTo>
                <a:lnTo>
                  <a:pt x="146018" y="163449"/>
                </a:lnTo>
                <a:lnTo>
                  <a:pt x="117253" y="198496"/>
                </a:lnTo>
                <a:lnTo>
                  <a:pt x="91213" y="236196"/>
                </a:lnTo>
                <a:lnTo>
                  <a:pt x="68072" y="276352"/>
                </a:lnTo>
                <a:lnTo>
                  <a:pt x="48007" y="318765"/>
                </a:lnTo>
                <a:lnTo>
                  <a:pt x="31194" y="363238"/>
                </a:lnTo>
                <a:lnTo>
                  <a:pt x="17811" y="409575"/>
                </a:lnTo>
                <a:lnTo>
                  <a:pt x="8033" y="457576"/>
                </a:lnTo>
                <a:lnTo>
                  <a:pt x="2037" y="507045"/>
                </a:lnTo>
                <a:lnTo>
                  <a:pt x="0" y="557784"/>
                </a:lnTo>
                <a:lnTo>
                  <a:pt x="2037" y="608402"/>
                </a:lnTo>
                <a:lnTo>
                  <a:pt x="8033" y="657764"/>
                </a:lnTo>
                <a:lnTo>
                  <a:pt x="17811" y="705671"/>
                </a:lnTo>
                <a:lnTo>
                  <a:pt x="31194" y="751925"/>
                </a:lnTo>
                <a:lnTo>
                  <a:pt x="48007" y="796327"/>
                </a:lnTo>
                <a:lnTo>
                  <a:pt x="68072" y="838679"/>
                </a:lnTo>
                <a:lnTo>
                  <a:pt x="91213" y="878783"/>
                </a:lnTo>
                <a:lnTo>
                  <a:pt x="117253" y="916440"/>
                </a:lnTo>
                <a:lnTo>
                  <a:pt x="146018" y="951452"/>
                </a:lnTo>
                <a:lnTo>
                  <a:pt x="177329" y="983620"/>
                </a:lnTo>
                <a:lnTo>
                  <a:pt x="211011" y="1012747"/>
                </a:lnTo>
                <a:lnTo>
                  <a:pt x="246888" y="1038634"/>
                </a:lnTo>
                <a:lnTo>
                  <a:pt x="284782" y="1061082"/>
                </a:lnTo>
                <a:lnTo>
                  <a:pt x="324517" y="1079894"/>
                </a:lnTo>
                <a:lnTo>
                  <a:pt x="365918" y="1094870"/>
                </a:lnTo>
                <a:lnTo>
                  <a:pt x="408808" y="1105813"/>
                </a:lnTo>
                <a:lnTo>
                  <a:pt x="453010" y="1112524"/>
                </a:lnTo>
                <a:lnTo>
                  <a:pt x="498348" y="1114806"/>
                </a:lnTo>
                <a:lnTo>
                  <a:pt x="543685" y="1112524"/>
                </a:lnTo>
                <a:lnTo>
                  <a:pt x="587887" y="1105813"/>
                </a:lnTo>
                <a:lnTo>
                  <a:pt x="630777" y="1094870"/>
                </a:lnTo>
                <a:lnTo>
                  <a:pt x="672178" y="1079894"/>
                </a:lnTo>
                <a:lnTo>
                  <a:pt x="711913" y="1061082"/>
                </a:lnTo>
                <a:lnTo>
                  <a:pt x="749808" y="1038634"/>
                </a:lnTo>
                <a:lnTo>
                  <a:pt x="785684" y="1012747"/>
                </a:lnTo>
                <a:lnTo>
                  <a:pt x="819366" y="983620"/>
                </a:lnTo>
                <a:lnTo>
                  <a:pt x="850677" y="951452"/>
                </a:lnTo>
                <a:lnTo>
                  <a:pt x="879442" y="916440"/>
                </a:lnTo>
                <a:lnTo>
                  <a:pt x="905482" y="878783"/>
                </a:lnTo>
                <a:lnTo>
                  <a:pt x="928624" y="838679"/>
                </a:lnTo>
                <a:lnTo>
                  <a:pt x="948688" y="796327"/>
                </a:lnTo>
                <a:lnTo>
                  <a:pt x="965501" y="751925"/>
                </a:lnTo>
                <a:lnTo>
                  <a:pt x="978884" y="705671"/>
                </a:lnTo>
                <a:lnTo>
                  <a:pt x="988662" y="657764"/>
                </a:lnTo>
                <a:lnTo>
                  <a:pt x="994658" y="608402"/>
                </a:lnTo>
                <a:lnTo>
                  <a:pt x="996696" y="557784"/>
                </a:lnTo>
                <a:close/>
              </a:path>
            </a:pathLst>
          </a:custGeom>
          <a:solidFill>
            <a:srgbClr val="FFFFFF"/>
          </a:solidFill>
        </p:spPr>
        <p:txBody>
          <a:bodyPr wrap="square" lIns="0" tIns="0" rIns="0" bIns="0" rtlCol="0"/>
          <a:lstStyle/>
          <a:p>
            <a:endParaRPr/>
          </a:p>
        </p:txBody>
      </p:sp>
      <p:sp>
        <p:nvSpPr>
          <p:cNvPr id="24" name="object 24"/>
          <p:cNvSpPr/>
          <p:nvPr/>
        </p:nvSpPr>
        <p:spPr>
          <a:xfrm>
            <a:off x="7925448" y="5157978"/>
            <a:ext cx="996950" cy="1115060"/>
          </a:xfrm>
          <a:custGeom>
            <a:avLst/>
            <a:gdLst/>
            <a:ahLst/>
            <a:cxnLst/>
            <a:rect l="l" t="t" r="r" b="b"/>
            <a:pathLst>
              <a:path w="996950" h="1115060">
                <a:moveTo>
                  <a:pt x="498348" y="0"/>
                </a:moveTo>
                <a:lnTo>
                  <a:pt x="453010" y="2281"/>
                </a:lnTo>
                <a:lnTo>
                  <a:pt x="408808" y="8993"/>
                </a:lnTo>
                <a:lnTo>
                  <a:pt x="365918" y="19939"/>
                </a:lnTo>
                <a:lnTo>
                  <a:pt x="324517" y="34920"/>
                </a:lnTo>
                <a:lnTo>
                  <a:pt x="284782" y="53739"/>
                </a:lnTo>
                <a:lnTo>
                  <a:pt x="246888" y="76200"/>
                </a:lnTo>
                <a:lnTo>
                  <a:pt x="211011" y="102103"/>
                </a:lnTo>
                <a:lnTo>
                  <a:pt x="177329" y="131252"/>
                </a:lnTo>
                <a:lnTo>
                  <a:pt x="146018" y="163449"/>
                </a:lnTo>
                <a:lnTo>
                  <a:pt x="117253" y="198496"/>
                </a:lnTo>
                <a:lnTo>
                  <a:pt x="91213" y="236196"/>
                </a:lnTo>
                <a:lnTo>
                  <a:pt x="68072" y="276352"/>
                </a:lnTo>
                <a:lnTo>
                  <a:pt x="48007" y="318765"/>
                </a:lnTo>
                <a:lnTo>
                  <a:pt x="31194" y="363238"/>
                </a:lnTo>
                <a:lnTo>
                  <a:pt x="17811" y="409575"/>
                </a:lnTo>
                <a:lnTo>
                  <a:pt x="8033" y="457576"/>
                </a:lnTo>
                <a:lnTo>
                  <a:pt x="2037" y="507045"/>
                </a:lnTo>
                <a:lnTo>
                  <a:pt x="0" y="557784"/>
                </a:lnTo>
                <a:lnTo>
                  <a:pt x="2037" y="608402"/>
                </a:lnTo>
                <a:lnTo>
                  <a:pt x="8033" y="657764"/>
                </a:lnTo>
                <a:lnTo>
                  <a:pt x="17811" y="705671"/>
                </a:lnTo>
                <a:lnTo>
                  <a:pt x="31194" y="751925"/>
                </a:lnTo>
                <a:lnTo>
                  <a:pt x="48007" y="796327"/>
                </a:lnTo>
                <a:lnTo>
                  <a:pt x="68072" y="838679"/>
                </a:lnTo>
                <a:lnTo>
                  <a:pt x="91213" y="878783"/>
                </a:lnTo>
                <a:lnTo>
                  <a:pt x="117253" y="916440"/>
                </a:lnTo>
                <a:lnTo>
                  <a:pt x="146018" y="951452"/>
                </a:lnTo>
                <a:lnTo>
                  <a:pt x="177329" y="983620"/>
                </a:lnTo>
                <a:lnTo>
                  <a:pt x="211011" y="1012747"/>
                </a:lnTo>
                <a:lnTo>
                  <a:pt x="246888" y="1038634"/>
                </a:lnTo>
                <a:lnTo>
                  <a:pt x="284782" y="1061082"/>
                </a:lnTo>
                <a:lnTo>
                  <a:pt x="324517" y="1079894"/>
                </a:lnTo>
                <a:lnTo>
                  <a:pt x="365918" y="1094870"/>
                </a:lnTo>
                <a:lnTo>
                  <a:pt x="408808" y="1105813"/>
                </a:lnTo>
                <a:lnTo>
                  <a:pt x="453010" y="1112524"/>
                </a:lnTo>
                <a:lnTo>
                  <a:pt x="498348" y="1114806"/>
                </a:lnTo>
                <a:lnTo>
                  <a:pt x="543685" y="1112524"/>
                </a:lnTo>
                <a:lnTo>
                  <a:pt x="587887" y="1105813"/>
                </a:lnTo>
                <a:lnTo>
                  <a:pt x="630777" y="1094870"/>
                </a:lnTo>
                <a:lnTo>
                  <a:pt x="672178" y="1079894"/>
                </a:lnTo>
                <a:lnTo>
                  <a:pt x="711913" y="1061082"/>
                </a:lnTo>
                <a:lnTo>
                  <a:pt x="749808" y="1038634"/>
                </a:lnTo>
                <a:lnTo>
                  <a:pt x="785684" y="1012747"/>
                </a:lnTo>
                <a:lnTo>
                  <a:pt x="819366" y="983620"/>
                </a:lnTo>
                <a:lnTo>
                  <a:pt x="850677" y="951452"/>
                </a:lnTo>
                <a:lnTo>
                  <a:pt x="879442" y="916440"/>
                </a:lnTo>
                <a:lnTo>
                  <a:pt x="905482" y="878783"/>
                </a:lnTo>
                <a:lnTo>
                  <a:pt x="928624" y="838679"/>
                </a:lnTo>
                <a:lnTo>
                  <a:pt x="948688" y="796327"/>
                </a:lnTo>
                <a:lnTo>
                  <a:pt x="965501" y="751925"/>
                </a:lnTo>
                <a:lnTo>
                  <a:pt x="978884" y="705671"/>
                </a:lnTo>
                <a:lnTo>
                  <a:pt x="988662" y="657764"/>
                </a:lnTo>
                <a:lnTo>
                  <a:pt x="994658" y="608402"/>
                </a:lnTo>
                <a:lnTo>
                  <a:pt x="996696" y="557784"/>
                </a:lnTo>
                <a:lnTo>
                  <a:pt x="994658" y="507045"/>
                </a:lnTo>
                <a:lnTo>
                  <a:pt x="988662" y="457576"/>
                </a:lnTo>
                <a:lnTo>
                  <a:pt x="978884" y="409575"/>
                </a:lnTo>
                <a:lnTo>
                  <a:pt x="965501" y="363238"/>
                </a:lnTo>
                <a:lnTo>
                  <a:pt x="948688" y="318765"/>
                </a:lnTo>
                <a:lnTo>
                  <a:pt x="928624" y="276351"/>
                </a:lnTo>
                <a:lnTo>
                  <a:pt x="905482" y="236196"/>
                </a:lnTo>
                <a:lnTo>
                  <a:pt x="879442" y="198496"/>
                </a:lnTo>
                <a:lnTo>
                  <a:pt x="850677" y="163448"/>
                </a:lnTo>
                <a:lnTo>
                  <a:pt x="819366" y="131252"/>
                </a:lnTo>
                <a:lnTo>
                  <a:pt x="785684" y="102103"/>
                </a:lnTo>
                <a:lnTo>
                  <a:pt x="749808" y="76199"/>
                </a:lnTo>
                <a:lnTo>
                  <a:pt x="711913" y="53739"/>
                </a:lnTo>
                <a:lnTo>
                  <a:pt x="672178" y="34920"/>
                </a:lnTo>
                <a:lnTo>
                  <a:pt x="630777" y="19938"/>
                </a:lnTo>
                <a:lnTo>
                  <a:pt x="587887" y="8993"/>
                </a:lnTo>
                <a:lnTo>
                  <a:pt x="543685" y="2281"/>
                </a:lnTo>
                <a:lnTo>
                  <a:pt x="498348" y="0"/>
                </a:lnTo>
                <a:close/>
              </a:path>
            </a:pathLst>
          </a:custGeom>
          <a:ln w="48971">
            <a:solidFill>
              <a:srgbClr val="010101"/>
            </a:solidFill>
          </a:ln>
        </p:spPr>
        <p:txBody>
          <a:bodyPr wrap="square" lIns="0" tIns="0" rIns="0" bIns="0" rtlCol="0"/>
          <a:lstStyle/>
          <a:p>
            <a:endParaRPr/>
          </a:p>
        </p:txBody>
      </p:sp>
      <p:sp>
        <p:nvSpPr>
          <p:cNvPr id="25" name="object 25"/>
          <p:cNvSpPr txBox="1"/>
          <p:nvPr/>
        </p:nvSpPr>
        <p:spPr>
          <a:xfrm>
            <a:off x="2049157" y="6674611"/>
            <a:ext cx="180975" cy="361315"/>
          </a:xfrm>
          <a:prstGeom prst="rect">
            <a:avLst/>
          </a:prstGeom>
        </p:spPr>
        <p:txBody>
          <a:bodyPr vert="horz" wrap="square" lIns="0" tIns="12700" rIns="0" bIns="0" rtlCol="0">
            <a:spAutoFit/>
          </a:bodyPr>
          <a:lstStyle/>
          <a:p>
            <a:pPr marL="12700">
              <a:lnSpc>
                <a:spcPct val="100000"/>
              </a:lnSpc>
              <a:spcBef>
                <a:spcPts val="100"/>
              </a:spcBef>
            </a:pPr>
            <a:r>
              <a:rPr sz="2200" dirty="0">
                <a:latin typeface="Arial"/>
                <a:cs typeface="Arial"/>
              </a:rPr>
              <a:t>p</a:t>
            </a:r>
            <a:endParaRPr sz="2200">
              <a:latin typeface="Arial"/>
              <a:cs typeface="Arial"/>
            </a:endParaRPr>
          </a:p>
        </p:txBody>
      </p:sp>
      <p:sp>
        <p:nvSpPr>
          <p:cNvPr id="26" name="object 26"/>
          <p:cNvSpPr txBox="1"/>
          <p:nvPr/>
        </p:nvSpPr>
        <p:spPr>
          <a:xfrm>
            <a:off x="7618607" y="6742427"/>
            <a:ext cx="1765300" cy="361315"/>
          </a:xfrm>
          <a:prstGeom prst="rect">
            <a:avLst/>
          </a:prstGeom>
        </p:spPr>
        <p:txBody>
          <a:bodyPr vert="horz" wrap="square" lIns="0" tIns="12700" rIns="0" bIns="0" rtlCol="0">
            <a:spAutoFit/>
          </a:bodyPr>
          <a:lstStyle/>
          <a:p>
            <a:pPr marL="12700">
              <a:lnSpc>
                <a:spcPct val="100000"/>
              </a:lnSpc>
              <a:spcBef>
                <a:spcPts val="100"/>
              </a:spcBef>
            </a:pPr>
            <a:r>
              <a:rPr sz="2200" dirty="0">
                <a:latin typeface="Arial"/>
                <a:cs typeface="Arial"/>
              </a:rPr>
              <a:t>Time</a:t>
            </a:r>
            <a:r>
              <a:rPr sz="2200" spc="-55" dirty="0">
                <a:latin typeface="Arial"/>
                <a:cs typeface="Arial"/>
              </a:rPr>
              <a:t> </a:t>
            </a:r>
            <a:r>
              <a:rPr sz="2200" spc="-5" dirty="0">
                <a:latin typeface="Arial"/>
                <a:cs typeface="Arial"/>
              </a:rPr>
              <a:t>server,S</a:t>
            </a:r>
            <a:endParaRPr sz="2200">
              <a:latin typeface="Arial"/>
              <a:cs typeface="Arial"/>
            </a:endParaRPr>
          </a:p>
        </p:txBody>
      </p:sp>
      <p:sp>
        <p:nvSpPr>
          <p:cNvPr id="27" name="object 27"/>
          <p:cNvSpPr txBox="1"/>
          <p:nvPr/>
        </p:nvSpPr>
        <p:spPr>
          <a:xfrm>
            <a:off x="493909" y="1163739"/>
            <a:ext cx="7949565" cy="925194"/>
          </a:xfrm>
          <a:prstGeom prst="rect">
            <a:avLst/>
          </a:prstGeom>
        </p:spPr>
        <p:txBody>
          <a:bodyPr vert="horz" wrap="square" lIns="0" tIns="99695" rIns="0" bIns="0" rtlCol="0">
            <a:spAutoFit/>
          </a:bodyPr>
          <a:lstStyle/>
          <a:p>
            <a:pPr marL="227329" indent="-214629">
              <a:lnSpc>
                <a:spcPct val="100000"/>
              </a:lnSpc>
              <a:spcBef>
                <a:spcPts val="785"/>
              </a:spcBef>
              <a:buChar char="•"/>
              <a:tabLst>
                <a:tab pos="227965" algn="l"/>
              </a:tabLst>
            </a:pPr>
            <a:r>
              <a:rPr sz="2650" spc="-5" dirty="0">
                <a:latin typeface="Arial"/>
                <a:cs typeface="Arial"/>
              </a:rPr>
              <a:t>A time </a:t>
            </a:r>
            <a:r>
              <a:rPr sz="2650" spc="-10" dirty="0">
                <a:latin typeface="Arial"/>
                <a:cs typeface="Arial"/>
              </a:rPr>
              <a:t>server </a:t>
            </a:r>
            <a:r>
              <a:rPr sz="2650" i="1" spc="-5" dirty="0">
                <a:latin typeface="Arial"/>
                <a:cs typeface="Arial"/>
              </a:rPr>
              <a:t>S </a:t>
            </a:r>
            <a:r>
              <a:rPr sz="2650" spc="-5" dirty="0">
                <a:latin typeface="Arial"/>
                <a:cs typeface="Arial"/>
              </a:rPr>
              <a:t>receives signals from a </a:t>
            </a:r>
            <a:r>
              <a:rPr sz="2650" spc="-10" dirty="0">
                <a:latin typeface="Arial"/>
                <a:cs typeface="Arial"/>
              </a:rPr>
              <a:t>UTC</a:t>
            </a:r>
            <a:r>
              <a:rPr sz="2650" spc="15" dirty="0">
                <a:latin typeface="Arial"/>
                <a:cs typeface="Arial"/>
              </a:rPr>
              <a:t> </a:t>
            </a:r>
            <a:r>
              <a:rPr sz="2650" spc="-5" dirty="0">
                <a:latin typeface="Arial"/>
                <a:cs typeface="Arial"/>
              </a:rPr>
              <a:t>source</a:t>
            </a:r>
            <a:endParaRPr sz="2650">
              <a:latin typeface="Arial"/>
              <a:cs typeface="Arial"/>
            </a:endParaRPr>
          </a:p>
          <a:p>
            <a:pPr marL="229235">
              <a:lnSpc>
                <a:spcPct val="100000"/>
              </a:lnSpc>
              <a:spcBef>
                <a:spcPts val="575"/>
              </a:spcBef>
            </a:pPr>
            <a:r>
              <a:rPr sz="2200" dirty="0">
                <a:latin typeface="Arial"/>
                <a:cs typeface="Arial"/>
              </a:rPr>
              <a:t>– Process </a:t>
            </a:r>
            <a:r>
              <a:rPr sz="2200" i="1" dirty="0">
                <a:latin typeface="Arial"/>
                <a:cs typeface="Arial"/>
              </a:rPr>
              <a:t>p </a:t>
            </a:r>
            <a:r>
              <a:rPr sz="2200" spc="-5" dirty="0">
                <a:latin typeface="Arial"/>
                <a:cs typeface="Arial"/>
              </a:rPr>
              <a:t>requests time in </a:t>
            </a:r>
            <a:r>
              <a:rPr sz="2200" i="1" dirty="0">
                <a:latin typeface="Arial"/>
                <a:cs typeface="Arial"/>
              </a:rPr>
              <a:t>m</a:t>
            </a:r>
            <a:r>
              <a:rPr sz="2100" i="1" baseline="-21825" dirty="0">
                <a:latin typeface="Arial"/>
                <a:cs typeface="Arial"/>
              </a:rPr>
              <a:t>r </a:t>
            </a:r>
            <a:r>
              <a:rPr sz="2200" spc="-5" dirty="0">
                <a:latin typeface="Arial"/>
                <a:cs typeface="Arial"/>
              </a:rPr>
              <a:t>and </a:t>
            </a:r>
            <a:r>
              <a:rPr sz="2200" dirty="0">
                <a:latin typeface="Arial"/>
                <a:cs typeface="Arial"/>
              </a:rPr>
              <a:t>receives </a:t>
            </a:r>
            <a:r>
              <a:rPr sz="2200" i="1" dirty="0">
                <a:latin typeface="Arial"/>
                <a:cs typeface="Arial"/>
              </a:rPr>
              <a:t>t </a:t>
            </a:r>
            <a:r>
              <a:rPr sz="2200" dirty="0">
                <a:latin typeface="Arial"/>
                <a:cs typeface="Arial"/>
              </a:rPr>
              <a:t>in </a:t>
            </a:r>
            <a:r>
              <a:rPr sz="2200" i="1" spc="5" dirty="0">
                <a:latin typeface="Arial"/>
                <a:cs typeface="Arial"/>
              </a:rPr>
              <a:t>m</a:t>
            </a:r>
            <a:r>
              <a:rPr sz="2100" i="1" spc="7" baseline="-21825" dirty="0">
                <a:latin typeface="Arial"/>
                <a:cs typeface="Arial"/>
              </a:rPr>
              <a:t>t </a:t>
            </a:r>
            <a:r>
              <a:rPr sz="2200" spc="-5" dirty="0">
                <a:latin typeface="Arial"/>
                <a:cs typeface="Arial"/>
              </a:rPr>
              <a:t>from</a:t>
            </a:r>
            <a:r>
              <a:rPr sz="2200" spc="-100" dirty="0">
                <a:latin typeface="Arial"/>
                <a:cs typeface="Arial"/>
              </a:rPr>
              <a:t> </a:t>
            </a:r>
            <a:r>
              <a:rPr sz="2200" i="1" dirty="0">
                <a:latin typeface="Arial"/>
                <a:cs typeface="Arial"/>
              </a:rPr>
              <a:t>S</a:t>
            </a:r>
            <a:endParaRPr sz="2200">
              <a:latin typeface="Arial"/>
              <a:cs typeface="Arial"/>
            </a:endParaRPr>
          </a:p>
        </p:txBody>
      </p:sp>
      <p:sp>
        <p:nvSpPr>
          <p:cNvPr id="28" name="object 28"/>
          <p:cNvSpPr txBox="1"/>
          <p:nvPr/>
        </p:nvSpPr>
        <p:spPr>
          <a:xfrm>
            <a:off x="711066" y="2063295"/>
            <a:ext cx="3738879" cy="830580"/>
          </a:xfrm>
          <a:prstGeom prst="rect">
            <a:avLst/>
          </a:prstGeom>
        </p:spPr>
        <p:txBody>
          <a:bodyPr vert="horz" wrap="square" lIns="0" tIns="79375" rIns="0" bIns="0" rtlCol="0">
            <a:spAutoFit/>
          </a:bodyPr>
          <a:lstStyle/>
          <a:p>
            <a:pPr marL="257175" indent="-244475">
              <a:lnSpc>
                <a:spcPct val="100000"/>
              </a:lnSpc>
              <a:spcBef>
                <a:spcPts val="625"/>
              </a:spcBef>
              <a:buFont typeface="Arial"/>
              <a:buChar char="–"/>
              <a:tabLst>
                <a:tab pos="257810" algn="l"/>
              </a:tabLst>
            </a:pPr>
            <a:r>
              <a:rPr sz="2200" i="1" dirty="0">
                <a:latin typeface="Arial"/>
                <a:cs typeface="Arial"/>
              </a:rPr>
              <a:t>p </a:t>
            </a:r>
            <a:r>
              <a:rPr sz="2200" spc="-5" dirty="0">
                <a:latin typeface="Arial"/>
                <a:cs typeface="Arial"/>
              </a:rPr>
              <a:t>sets its clock to </a:t>
            </a:r>
            <a:r>
              <a:rPr sz="2200" i="1" dirty="0">
                <a:latin typeface="Arial"/>
                <a:cs typeface="Arial"/>
              </a:rPr>
              <a:t>t </a:t>
            </a:r>
            <a:r>
              <a:rPr sz="2200" dirty="0">
                <a:latin typeface="Arial"/>
                <a:cs typeface="Arial"/>
              </a:rPr>
              <a:t>+</a:t>
            </a:r>
            <a:r>
              <a:rPr sz="2200" spc="-80" dirty="0">
                <a:latin typeface="Arial"/>
                <a:cs typeface="Arial"/>
              </a:rPr>
              <a:t> </a:t>
            </a:r>
            <a:r>
              <a:rPr sz="2200" i="1" spc="10" dirty="0">
                <a:latin typeface="Arial"/>
                <a:cs typeface="Arial"/>
              </a:rPr>
              <a:t>T</a:t>
            </a:r>
            <a:r>
              <a:rPr sz="2100" spc="15" baseline="-21825" dirty="0">
                <a:latin typeface="Arial"/>
                <a:cs typeface="Arial"/>
              </a:rPr>
              <a:t>round</a:t>
            </a:r>
            <a:r>
              <a:rPr sz="2200" spc="10" dirty="0">
                <a:latin typeface="Arial"/>
                <a:cs typeface="Arial"/>
              </a:rPr>
              <a:t>/2</a:t>
            </a:r>
            <a:endParaRPr sz="2200">
              <a:latin typeface="Arial"/>
              <a:cs typeface="Arial"/>
            </a:endParaRPr>
          </a:p>
          <a:p>
            <a:pPr marL="257175" indent="-244475">
              <a:lnSpc>
                <a:spcPct val="100000"/>
              </a:lnSpc>
              <a:spcBef>
                <a:spcPts val="530"/>
              </a:spcBef>
              <a:buChar char="–"/>
              <a:tabLst>
                <a:tab pos="257810" algn="l"/>
              </a:tabLst>
            </a:pPr>
            <a:r>
              <a:rPr sz="2200" dirty="0">
                <a:latin typeface="Arial"/>
                <a:cs typeface="Arial"/>
              </a:rPr>
              <a:t>Accuracy </a:t>
            </a:r>
            <a:r>
              <a:rPr sz="2200" spc="-95" dirty="0">
                <a:latin typeface="Times New Roman"/>
                <a:cs typeface="Times New Roman"/>
              </a:rPr>
              <a:t>± </a:t>
            </a:r>
            <a:r>
              <a:rPr sz="2200" spc="5" dirty="0">
                <a:latin typeface="Arial"/>
                <a:cs typeface="Arial"/>
              </a:rPr>
              <a:t>(</a:t>
            </a:r>
            <a:r>
              <a:rPr sz="2200" i="1" spc="5" dirty="0">
                <a:latin typeface="Arial"/>
                <a:cs typeface="Arial"/>
              </a:rPr>
              <a:t>T</a:t>
            </a:r>
            <a:r>
              <a:rPr sz="2100" spc="7" baseline="-21825" dirty="0">
                <a:latin typeface="Arial"/>
                <a:cs typeface="Arial"/>
              </a:rPr>
              <a:t>round</a:t>
            </a:r>
            <a:r>
              <a:rPr sz="2200" spc="5" dirty="0">
                <a:latin typeface="Arial"/>
                <a:cs typeface="Arial"/>
              </a:rPr>
              <a:t>/2 </a:t>
            </a:r>
            <a:r>
              <a:rPr sz="2200" dirty="0">
                <a:latin typeface="Arial"/>
                <a:cs typeface="Arial"/>
              </a:rPr>
              <a:t>- </a:t>
            </a:r>
            <a:r>
              <a:rPr sz="2200" i="1" spc="-5" dirty="0">
                <a:latin typeface="Arial"/>
                <a:cs typeface="Arial"/>
              </a:rPr>
              <a:t>min</a:t>
            </a:r>
            <a:r>
              <a:rPr sz="2200" spc="-5" dirty="0">
                <a:latin typeface="Arial"/>
                <a:cs typeface="Arial"/>
              </a:rPr>
              <a:t>)</a:t>
            </a:r>
            <a:r>
              <a:rPr sz="2200" spc="-130" dirty="0">
                <a:latin typeface="Arial"/>
                <a:cs typeface="Arial"/>
              </a:rPr>
              <a:t> </a:t>
            </a:r>
            <a:r>
              <a:rPr sz="2200" dirty="0">
                <a:latin typeface="Arial"/>
                <a:cs typeface="Arial"/>
              </a:rPr>
              <a:t>:</a:t>
            </a:r>
            <a:endParaRPr sz="2200">
              <a:latin typeface="Arial"/>
              <a:cs typeface="Arial"/>
            </a:endParaRPr>
          </a:p>
        </p:txBody>
      </p:sp>
      <p:sp>
        <p:nvSpPr>
          <p:cNvPr id="29" name="object 29"/>
          <p:cNvSpPr txBox="1"/>
          <p:nvPr/>
        </p:nvSpPr>
        <p:spPr>
          <a:xfrm>
            <a:off x="957202" y="2867049"/>
            <a:ext cx="8533130" cy="2403222"/>
          </a:xfrm>
          <a:prstGeom prst="rect">
            <a:avLst/>
          </a:prstGeom>
        </p:spPr>
        <p:txBody>
          <a:bodyPr vert="horz" wrap="square" lIns="0" tIns="78740" rIns="0" bIns="0" rtlCol="0">
            <a:spAutoFit/>
          </a:bodyPr>
          <a:lstStyle/>
          <a:p>
            <a:pPr marL="210185" indent="-197485">
              <a:lnSpc>
                <a:spcPct val="100000"/>
              </a:lnSpc>
              <a:spcBef>
                <a:spcPts val="620"/>
              </a:spcBef>
              <a:buChar char="•"/>
              <a:tabLst>
                <a:tab pos="210820" algn="l"/>
              </a:tabLst>
            </a:pPr>
            <a:r>
              <a:rPr sz="1950" spc="15" dirty="0">
                <a:latin typeface="Arial"/>
                <a:cs typeface="Arial"/>
              </a:rPr>
              <a:t>because </a:t>
            </a:r>
            <a:r>
              <a:rPr sz="1950" spc="10" dirty="0">
                <a:latin typeface="Arial"/>
                <a:cs typeface="Arial"/>
              </a:rPr>
              <a:t>the earliest time </a:t>
            </a:r>
            <a:r>
              <a:rPr sz="1950" i="1" spc="20" dirty="0">
                <a:latin typeface="Arial"/>
                <a:cs typeface="Arial"/>
              </a:rPr>
              <a:t>S </a:t>
            </a:r>
            <a:r>
              <a:rPr sz="1950" spc="10" dirty="0">
                <a:latin typeface="Arial"/>
                <a:cs typeface="Arial"/>
              </a:rPr>
              <a:t>puts </a:t>
            </a:r>
            <a:r>
              <a:rPr sz="1950" i="1" spc="10" dirty="0">
                <a:latin typeface="Arial"/>
                <a:cs typeface="Arial"/>
              </a:rPr>
              <a:t>t </a:t>
            </a:r>
            <a:r>
              <a:rPr sz="1950" spc="10" dirty="0">
                <a:latin typeface="Arial"/>
                <a:cs typeface="Arial"/>
              </a:rPr>
              <a:t>in </a:t>
            </a:r>
            <a:r>
              <a:rPr sz="1950" spc="15" dirty="0">
                <a:latin typeface="Arial"/>
                <a:cs typeface="Arial"/>
              </a:rPr>
              <a:t>message </a:t>
            </a:r>
            <a:r>
              <a:rPr sz="1950" i="1" spc="15" dirty="0">
                <a:latin typeface="Arial"/>
                <a:cs typeface="Arial"/>
              </a:rPr>
              <a:t>m</a:t>
            </a:r>
            <a:r>
              <a:rPr sz="1950" i="1" spc="22" baseline="-23504" dirty="0">
                <a:latin typeface="Arial"/>
                <a:cs typeface="Arial"/>
              </a:rPr>
              <a:t>t </a:t>
            </a:r>
            <a:r>
              <a:rPr sz="1950" spc="10" dirty="0">
                <a:latin typeface="Arial"/>
                <a:cs typeface="Arial"/>
              </a:rPr>
              <a:t>is </a:t>
            </a:r>
            <a:r>
              <a:rPr sz="1950" i="1" spc="15" dirty="0">
                <a:latin typeface="Arial"/>
                <a:cs typeface="Arial"/>
              </a:rPr>
              <a:t>min </a:t>
            </a:r>
            <a:r>
              <a:rPr sz="1950" spc="10" dirty="0">
                <a:latin typeface="Arial"/>
                <a:cs typeface="Arial"/>
              </a:rPr>
              <a:t>after </a:t>
            </a:r>
            <a:r>
              <a:rPr sz="1950" i="1" spc="15" dirty="0">
                <a:latin typeface="Arial"/>
                <a:cs typeface="Arial"/>
              </a:rPr>
              <a:t>p </a:t>
            </a:r>
            <a:r>
              <a:rPr sz="1950" spc="10" dirty="0">
                <a:latin typeface="Arial"/>
                <a:cs typeface="Arial"/>
              </a:rPr>
              <a:t>sent</a:t>
            </a:r>
            <a:r>
              <a:rPr sz="1950" spc="-130" dirty="0">
                <a:latin typeface="Arial"/>
                <a:cs typeface="Arial"/>
              </a:rPr>
              <a:t> </a:t>
            </a:r>
            <a:r>
              <a:rPr sz="1950" i="1" spc="15" dirty="0">
                <a:latin typeface="Arial"/>
                <a:cs typeface="Arial"/>
              </a:rPr>
              <a:t>m</a:t>
            </a:r>
            <a:r>
              <a:rPr sz="1950" i="1" spc="22" baseline="-23504" dirty="0">
                <a:latin typeface="Arial"/>
                <a:cs typeface="Arial"/>
              </a:rPr>
              <a:t>r</a:t>
            </a:r>
            <a:endParaRPr sz="1950" baseline="-23504" dirty="0">
              <a:latin typeface="Arial"/>
              <a:cs typeface="Arial"/>
            </a:endParaRPr>
          </a:p>
          <a:p>
            <a:pPr marL="210185" indent="-197485">
              <a:lnSpc>
                <a:spcPct val="100000"/>
              </a:lnSpc>
              <a:spcBef>
                <a:spcPts val="525"/>
              </a:spcBef>
              <a:buChar char="•"/>
              <a:tabLst>
                <a:tab pos="210820" algn="l"/>
              </a:tabLst>
            </a:pPr>
            <a:r>
              <a:rPr sz="1950" spc="15" dirty="0">
                <a:latin typeface="Arial"/>
                <a:cs typeface="Arial"/>
              </a:rPr>
              <a:t>the </a:t>
            </a:r>
            <a:r>
              <a:rPr sz="1950" spc="10" dirty="0">
                <a:latin typeface="Arial"/>
                <a:cs typeface="Arial"/>
              </a:rPr>
              <a:t>latest time </a:t>
            </a:r>
            <a:r>
              <a:rPr sz="1950" spc="15" dirty="0">
                <a:latin typeface="Arial"/>
                <a:cs typeface="Arial"/>
              </a:rPr>
              <a:t>was </a:t>
            </a:r>
            <a:r>
              <a:rPr sz="1950" i="1" spc="15" dirty="0">
                <a:latin typeface="Arial"/>
                <a:cs typeface="Arial"/>
              </a:rPr>
              <a:t>min </a:t>
            </a:r>
            <a:r>
              <a:rPr sz="1950" spc="10" dirty="0">
                <a:latin typeface="Arial"/>
                <a:cs typeface="Arial"/>
              </a:rPr>
              <a:t>before </a:t>
            </a:r>
            <a:r>
              <a:rPr sz="1950" i="1" spc="15" dirty="0">
                <a:latin typeface="Arial"/>
                <a:cs typeface="Arial"/>
              </a:rPr>
              <a:t>m</a:t>
            </a:r>
            <a:r>
              <a:rPr sz="1950" i="1" spc="22" baseline="-23504" dirty="0">
                <a:latin typeface="Arial"/>
                <a:cs typeface="Arial"/>
              </a:rPr>
              <a:t>t </a:t>
            </a:r>
            <a:r>
              <a:rPr sz="1950" spc="10" dirty="0">
                <a:latin typeface="Arial"/>
                <a:cs typeface="Arial"/>
              </a:rPr>
              <a:t>arrived at</a:t>
            </a:r>
            <a:r>
              <a:rPr sz="1950" spc="-60" dirty="0">
                <a:latin typeface="Arial"/>
                <a:cs typeface="Arial"/>
              </a:rPr>
              <a:t> </a:t>
            </a:r>
            <a:r>
              <a:rPr sz="1950" i="1" spc="15" dirty="0">
                <a:latin typeface="Arial"/>
                <a:cs typeface="Arial"/>
              </a:rPr>
              <a:t>p</a:t>
            </a:r>
            <a:endParaRPr sz="1950" dirty="0">
              <a:latin typeface="Arial"/>
              <a:cs typeface="Arial"/>
            </a:endParaRPr>
          </a:p>
          <a:p>
            <a:pPr marL="210185" indent="-197485">
              <a:lnSpc>
                <a:spcPct val="100000"/>
              </a:lnSpc>
              <a:spcBef>
                <a:spcPts val="525"/>
              </a:spcBef>
              <a:buChar char="•"/>
              <a:tabLst>
                <a:tab pos="210820" algn="l"/>
              </a:tabLst>
            </a:pPr>
            <a:r>
              <a:rPr sz="1950" spc="15" dirty="0">
                <a:latin typeface="Arial"/>
                <a:cs typeface="Arial"/>
              </a:rPr>
              <a:t>the </a:t>
            </a:r>
            <a:r>
              <a:rPr sz="1950" spc="10" dirty="0">
                <a:latin typeface="Arial"/>
                <a:cs typeface="Arial"/>
              </a:rPr>
              <a:t>time </a:t>
            </a:r>
            <a:r>
              <a:rPr sz="1950" spc="15" dirty="0">
                <a:latin typeface="Arial"/>
                <a:cs typeface="Arial"/>
              </a:rPr>
              <a:t>by </a:t>
            </a:r>
            <a:r>
              <a:rPr sz="1950" i="1" spc="15" dirty="0">
                <a:latin typeface="Arial"/>
                <a:cs typeface="Arial"/>
              </a:rPr>
              <a:t>S</a:t>
            </a:r>
            <a:r>
              <a:rPr sz="1950" spc="15" dirty="0">
                <a:latin typeface="Arial"/>
                <a:cs typeface="Arial"/>
              </a:rPr>
              <a:t>’s </a:t>
            </a:r>
            <a:r>
              <a:rPr sz="1950" spc="10" dirty="0">
                <a:latin typeface="Arial"/>
                <a:cs typeface="Arial"/>
              </a:rPr>
              <a:t>clock </a:t>
            </a:r>
            <a:r>
              <a:rPr sz="1950" spc="15" dirty="0">
                <a:latin typeface="Arial"/>
                <a:cs typeface="Arial"/>
              </a:rPr>
              <a:t>when </a:t>
            </a:r>
            <a:r>
              <a:rPr sz="1950" i="1" spc="15" dirty="0">
                <a:latin typeface="Arial"/>
                <a:cs typeface="Arial"/>
              </a:rPr>
              <a:t>m</a:t>
            </a:r>
            <a:r>
              <a:rPr sz="1950" i="1" spc="22" baseline="-23504" dirty="0">
                <a:latin typeface="Arial"/>
                <a:cs typeface="Arial"/>
              </a:rPr>
              <a:t>t </a:t>
            </a:r>
            <a:r>
              <a:rPr sz="1950" spc="10" dirty="0">
                <a:latin typeface="Arial"/>
                <a:cs typeface="Arial"/>
              </a:rPr>
              <a:t>arrives is in the range [</a:t>
            </a:r>
            <a:r>
              <a:rPr sz="1950" i="1" spc="10" dirty="0">
                <a:latin typeface="Arial"/>
                <a:cs typeface="Arial"/>
              </a:rPr>
              <a:t>t</a:t>
            </a:r>
            <a:r>
              <a:rPr sz="1950" spc="10" dirty="0">
                <a:latin typeface="Arial"/>
                <a:cs typeface="Arial"/>
              </a:rPr>
              <a:t>+</a:t>
            </a:r>
            <a:r>
              <a:rPr sz="1950" i="1" spc="10" dirty="0">
                <a:latin typeface="Arial"/>
                <a:cs typeface="Arial"/>
              </a:rPr>
              <a:t>min</a:t>
            </a:r>
            <a:r>
              <a:rPr sz="1950" spc="10" dirty="0">
                <a:latin typeface="Arial"/>
                <a:cs typeface="Arial"/>
              </a:rPr>
              <a:t>, </a:t>
            </a:r>
            <a:r>
              <a:rPr sz="1950" i="1" spc="10" dirty="0">
                <a:latin typeface="Arial"/>
                <a:cs typeface="Arial"/>
              </a:rPr>
              <a:t>t </a:t>
            </a:r>
            <a:r>
              <a:rPr sz="1950" spc="20" dirty="0">
                <a:latin typeface="Arial"/>
                <a:cs typeface="Arial"/>
              </a:rPr>
              <a:t>+ </a:t>
            </a:r>
            <a:r>
              <a:rPr sz="1950" i="1" spc="5" dirty="0">
                <a:latin typeface="Arial"/>
                <a:cs typeface="Arial"/>
              </a:rPr>
              <a:t>T</a:t>
            </a:r>
            <a:r>
              <a:rPr sz="1950" spc="7" baseline="-23504" dirty="0">
                <a:latin typeface="Arial"/>
                <a:cs typeface="Arial"/>
              </a:rPr>
              <a:t>round </a:t>
            </a:r>
            <a:r>
              <a:rPr sz="1950" spc="10" dirty="0">
                <a:latin typeface="Arial"/>
                <a:cs typeface="Arial"/>
              </a:rPr>
              <a:t>-</a:t>
            </a:r>
            <a:r>
              <a:rPr sz="1950" spc="-90" dirty="0">
                <a:latin typeface="Arial"/>
                <a:cs typeface="Arial"/>
              </a:rPr>
              <a:t> </a:t>
            </a:r>
            <a:r>
              <a:rPr sz="1950" i="1" spc="10" dirty="0">
                <a:latin typeface="Arial"/>
                <a:cs typeface="Arial"/>
              </a:rPr>
              <a:t>min</a:t>
            </a:r>
            <a:r>
              <a:rPr sz="1950" spc="10" dirty="0">
                <a:latin typeface="Arial"/>
                <a:cs typeface="Arial"/>
              </a:rPr>
              <a:t>]</a:t>
            </a:r>
            <a:endParaRPr sz="1950" dirty="0">
              <a:latin typeface="Arial"/>
              <a:cs typeface="Arial"/>
            </a:endParaRPr>
          </a:p>
          <a:p>
            <a:pPr marL="210185" indent="-197485">
              <a:lnSpc>
                <a:spcPct val="100000"/>
              </a:lnSpc>
              <a:spcBef>
                <a:spcPts val="525"/>
              </a:spcBef>
              <a:buChar char="•"/>
              <a:tabLst>
                <a:tab pos="210820" algn="l"/>
              </a:tabLst>
            </a:pPr>
            <a:r>
              <a:rPr sz="1950" spc="15" dirty="0">
                <a:latin typeface="Arial"/>
                <a:cs typeface="Arial"/>
              </a:rPr>
              <a:t>the </a:t>
            </a:r>
            <a:r>
              <a:rPr sz="1950" spc="10" dirty="0">
                <a:latin typeface="Arial"/>
                <a:cs typeface="Arial"/>
              </a:rPr>
              <a:t>width of the range is </a:t>
            </a:r>
            <a:r>
              <a:rPr sz="1950" i="1" spc="5" dirty="0" err="1">
                <a:latin typeface="Arial"/>
                <a:cs typeface="Arial"/>
              </a:rPr>
              <a:t>T</a:t>
            </a:r>
            <a:r>
              <a:rPr sz="1950" spc="7" baseline="-23504" dirty="0" err="1">
                <a:latin typeface="Arial"/>
                <a:cs typeface="Arial"/>
              </a:rPr>
              <a:t>round</a:t>
            </a:r>
            <a:r>
              <a:rPr sz="1950" spc="7" baseline="-23504" dirty="0">
                <a:latin typeface="Arial"/>
                <a:cs typeface="Arial"/>
              </a:rPr>
              <a:t> </a:t>
            </a:r>
            <a:r>
              <a:rPr lang="en-US" sz="1950" spc="20" dirty="0">
                <a:latin typeface="Arial"/>
                <a:cs typeface="Arial"/>
              </a:rPr>
              <a:t> -</a:t>
            </a:r>
            <a:r>
              <a:rPr sz="1950" spc="-165" dirty="0">
                <a:latin typeface="Arial"/>
                <a:cs typeface="Arial"/>
              </a:rPr>
              <a:t> </a:t>
            </a:r>
            <a:r>
              <a:rPr lang="en-US" sz="1950" spc="-165" dirty="0">
                <a:latin typeface="Arial"/>
                <a:cs typeface="Arial"/>
              </a:rPr>
              <a:t> </a:t>
            </a:r>
            <a:r>
              <a:rPr sz="1950" spc="10" dirty="0">
                <a:latin typeface="Arial"/>
                <a:cs typeface="Arial"/>
              </a:rPr>
              <a:t>2</a:t>
            </a:r>
            <a:r>
              <a:rPr sz="1950" i="1" spc="10" dirty="0">
                <a:latin typeface="Arial"/>
                <a:cs typeface="Arial"/>
              </a:rPr>
              <a:t>min</a:t>
            </a:r>
            <a:endParaRPr sz="1950" dirty="0">
              <a:latin typeface="Arial"/>
              <a:cs typeface="Arial"/>
            </a:endParaRPr>
          </a:p>
          <a:p>
            <a:pPr>
              <a:lnSpc>
                <a:spcPct val="100000"/>
              </a:lnSpc>
              <a:spcBef>
                <a:spcPts val="5"/>
              </a:spcBef>
            </a:pPr>
            <a:endParaRPr sz="3850" dirty="0">
              <a:latin typeface="Times New Roman"/>
              <a:cs typeface="Times New Roman"/>
            </a:endParaRPr>
          </a:p>
          <a:p>
            <a:pPr marR="196215" algn="ctr">
              <a:lnSpc>
                <a:spcPct val="100000"/>
              </a:lnSpc>
            </a:pPr>
            <a:r>
              <a:rPr sz="2200" spc="-105" dirty="0">
                <a:latin typeface="Arial"/>
                <a:cs typeface="Arial"/>
              </a:rPr>
              <a:t>m</a:t>
            </a:r>
            <a:r>
              <a:rPr sz="2625" spc="-157" baseline="-17460" dirty="0">
                <a:latin typeface="Arial"/>
                <a:cs typeface="Arial"/>
              </a:rPr>
              <a:t>r</a:t>
            </a:r>
            <a:endParaRPr sz="2625" baseline="-17460" dirty="0">
              <a:latin typeface="Arial"/>
              <a:cs typeface="Arial"/>
            </a:endParaRPr>
          </a:p>
        </p:txBody>
      </p:sp>
      <p:sp>
        <p:nvSpPr>
          <p:cNvPr id="30" name="object 30"/>
          <p:cNvSpPr txBox="1"/>
          <p:nvPr/>
        </p:nvSpPr>
        <p:spPr>
          <a:xfrm>
            <a:off x="4800727" y="6303517"/>
            <a:ext cx="1442085" cy="960755"/>
          </a:xfrm>
          <a:prstGeom prst="rect">
            <a:avLst/>
          </a:prstGeom>
        </p:spPr>
        <p:txBody>
          <a:bodyPr vert="horz" wrap="square" lIns="0" tIns="12700" rIns="0" bIns="0" rtlCol="0">
            <a:spAutoFit/>
          </a:bodyPr>
          <a:lstStyle/>
          <a:p>
            <a:pPr marL="224154">
              <a:lnSpc>
                <a:spcPct val="100000"/>
              </a:lnSpc>
              <a:spcBef>
                <a:spcPts val="100"/>
              </a:spcBef>
            </a:pPr>
            <a:r>
              <a:rPr sz="2200" spc="-100" dirty="0">
                <a:latin typeface="Arial"/>
                <a:cs typeface="Arial"/>
              </a:rPr>
              <a:t>m</a:t>
            </a:r>
            <a:r>
              <a:rPr sz="2625" spc="-150" baseline="-17460" dirty="0">
                <a:latin typeface="Arial"/>
                <a:cs typeface="Arial"/>
              </a:rPr>
              <a:t>t</a:t>
            </a:r>
            <a:endParaRPr sz="2625" baseline="-17460">
              <a:latin typeface="Arial"/>
              <a:cs typeface="Arial"/>
            </a:endParaRPr>
          </a:p>
          <a:p>
            <a:pPr marL="12700">
              <a:lnSpc>
                <a:spcPct val="100000"/>
              </a:lnSpc>
              <a:spcBef>
                <a:spcPts val="2080"/>
              </a:spcBef>
            </a:pPr>
            <a:r>
              <a:rPr sz="2200" dirty="0">
                <a:latin typeface="Arial"/>
                <a:cs typeface="Arial"/>
              </a:rPr>
              <a:t>Figure</a:t>
            </a:r>
            <a:r>
              <a:rPr sz="2200" spc="-80" dirty="0">
                <a:latin typeface="Arial"/>
                <a:cs typeface="Arial"/>
              </a:rPr>
              <a:t> </a:t>
            </a:r>
            <a:r>
              <a:rPr sz="2200" dirty="0">
                <a:latin typeface="Arial"/>
                <a:cs typeface="Arial"/>
              </a:rPr>
              <a:t>11.2</a:t>
            </a:r>
            <a:endParaRPr sz="2200">
              <a:latin typeface="Arial"/>
              <a:cs typeface="Arial"/>
            </a:endParaRPr>
          </a:p>
        </p:txBody>
      </p:sp>
      <p:sp>
        <p:nvSpPr>
          <p:cNvPr id="31" name="object 31"/>
          <p:cNvSpPr/>
          <p:nvPr/>
        </p:nvSpPr>
        <p:spPr>
          <a:xfrm>
            <a:off x="5108333" y="2187701"/>
            <a:ext cx="5153660" cy="717550"/>
          </a:xfrm>
          <a:custGeom>
            <a:avLst/>
            <a:gdLst/>
            <a:ahLst/>
            <a:cxnLst/>
            <a:rect l="l" t="t" r="r" b="b"/>
            <a:pathLst>
              <a:path w="5153659" h="717550">
                <a:moveTo>
                  <a:pt x="0" y="0"/>
                </a:moveTo>
                <a:lnTo>
                  <a:pt x="0" y="717042"/>
                </a:lnTo>
                <a:lnTo>
                  <a:pt x="5153406" y="717042"/>
                </a:lnTo>
                <a:lnTo>
                  <a:pt x="5153406" y="0"/>
                </a:lnTo>
                <a:lnTo>
                  <a:pt x="0" y="0"/>
                </a:lnTo>
                <a:close/>
              </a:path>
            </a:pathLst>
          </a:custGeom>
          <a:solidFill>
            <a:srgbClr val="C0C0C0"/>
          </a:solidFill>
        </p:spPr>
        <p:txBody>
          <a:bodyPr wrap="square" lIns="0" tIns="0" rIns="0" bIns="0" rtlCol="0"/>
          <a:lstStyle/>
          <a:p>
            <a:endParaRPr/>
          </a:p>
        </p:txBody>
      </p:sp>
      <p:sp>
        <p:nvSpPr>
          <p:cNvPr id="32" name="object 32"/>
          <p:cNvSpPr/>
          <p:nvPr/>
        </p:nvSpPr>
        <p:spPr>
          <a:xfrm>
            <a:off x="5109095" y="2188464"/>
            <a:ext cx="5153660" cy="717550"/>
          </a:xfrm>
          <a:custGeom>
            <a:avLst/>
            <a:gdLst/>
            <a:ahLst/>
            <a:cxnLst/>
            <a:rect l="l" t="t" r="r" b="b"/>
            <a:pathLst>
              <a:path w="5153659" h="717550">
                <a:moveTo>
                  <a:pt x="0" y="0"/>
                </a:moveTo>
                <a:lnTo>
                  <a:pt x="0" y="717042"/>
                </a:lnTo>
                <a:lnTo>
                  <a:pt x="5153405" y="717042"/>
                </a:lnTo>
                <a:lnTo>
                  <a:pt x="5153405" y="0"/>
                </a:lnTo>
                <a:lnTo>
                  <a:pt x="0" y="0"/>
                </a:lnTo>
                <a:close/>
              </a:path>
            </a:pathLst>
          </a:custGeom>
          <a:ln w="10490">
            <a:solidFill>
              <a:srgbClr val="010101"/>
            </a:solidFill>
          </a:ln>
        </p:spPr>
        <p:txBody>
          <a:bodyPr wrap="square" lIns="0" tIns="0" rIns="0" bIns="0" rtlCol="0"/>
          <a:lstStyle/>
          <a:p>
            <a:endParaRPr/>
          </a:p>
        </p:txBody>
      </p:sp>
      <p:sp>
        <p:nvSpPr>
          <p:cNvPr id="33" name="object 33"/>
          <p:cNvSpPr txBox="1"/>
          <p:nvPr/>
        </p:nvSpPr>
        <p:spPr>
          <a:xfrm>
            <a:off x="5203075" y="2223769"/>
            <a:ext cx="4966335" cy="631190"/>
          </a:xfrm>
          <a:prstGeom prst="rect">
            <a:avLst/>
          </a:prstGeom>
        </p:spPr>
        <p:txBody>
          <a:bodyPr vert="horz" wrap="square" lIns="0" tIns="11430" rIns="0" bIns="0" rtlCol="0">
            <a:spAutoFit/>
          </a:bodyPr>
          <a:lstStyle/>
          <a:p>
            <a:pPr marL="12700" marR="5080">
              <a:lnSpc>
                <a:spcPct val="101800"/>
              </a:lnSpc>
              <a:spcBef>
                <a:spcPts val="90"/>
              </a:spcBef>
            </a:pPr>
            <a:r>
              <a:rPr sz="1950" i="1" spc="5" dirty="0">
                <a:latin typeface="Arial"/>
                <a:cs typeface="Arial"/>
              </a:rPr>
              <a:t>T</a:t>
            </a:r>
            <a:r>
              <a:rPr sz="1950" i="1" spc="7" baseline="-23504" dirty="0">
                <a:latin typeface="Arial"/>
                <a:cs typeface="Arial"/>
              </a:rPr>
              <a:t>round </a:t>
            </a:r>
            <a:r>
              <a:rPr sz="1950" spc="10" dirty="0">
                <a:latin typeface="Arial"/>
                <a:cs typeface="Arial"/>
              </a:rPr>
              <a:t>is the round </a:t>
            </a:r>
            <a:r>
              <a:rPr sz="1950" spc="5" dirty="0">
                <a:latin typeface="Arial"/>
                <a:cs typeface="Arial"/>
              </a:rPr>
              <a:t>trip </a:t>
            </a:r>
            <a:r>
              <a:rPr sz="1950" spc="10" dirty="0">
                <a:latin typeface="Arial"/>
                <a:cs typeface="Arial"/>
              </a:rPr>
              <a:t>time recorded </a:t>
            </a:r>
            <a:r>
              <a:rPr sz="1950" spc="15" dirty="0">
                <a:latin typeface="Arial"/>
                <a:cs typeface="Arial"/>
              </a:rPr>
              <a:t>by </a:t>
            </a:r>
            <a:r>
              <a:rPr sz="1950" i="1" spc="15" dirty="0">
                <a:latin typeface="Arial"/>
                <a:cs typeface="Arial"/>
              </a:rPr>
              <a:t>p  min </a:t>
            </a:r>
            <a:r>
              <a:rPr sz="1950" spc="10" dirty="0">
                <a:latin typeface="Arial"/>
                <a:cs typeface="Arial"/>
              </a:rPr>
              <a:t>is </a:t>
            </a:r>
            <a:r>
              <a:rPr sz="1950" spc="15" dirty="0">
                <a:latin typeface="Arial"/>
                <a:cs typeface="Arial"/>
              </a:rPr>
              <a:t>an </a:t>
            </a:r>
            <a:r>
              <a:rPr sz="1950" spc="10" dirty="0">
                <a:latin typeface="Arial"/>
                <a:cs typeface="Arial"/>
              </a:rPr>
              <a:t>estimated </a:t>
            </a:r>
            <a:r>
              <a:rPr sz="1950" spc="15" dirty="0">
                <a:latin typeface="Arial"/>
                <a:cs typeface="Arial"/>
              </a:rPr>
              <a:t>minimum </a:t>
            </a:r>
            <a:r>
              <a:rPr sz="1950" spc="10" dirty="0">
                <a:latin typeface="Arial"/>
                <a:cs typeface="Arial"/>
              </a:rPr>
              <a:t>round </a:t>
            </a:r>
            <a:r>
              <a:rPr sz="1950" spc="5" dirty="0">
                <a:latin typeface="Arial"/>
                <a:cs typeface="Arial"/>
              </a:rPr>
              <a:t>trip</a:t>
            </a:r>
            <a:r>
              <a:rPr sz="1950" spc="-45" dirty="0">
                <a:latin typeface="Arial"/>
                <a:cs typeface="Arial"/>
              </a:rPr>
              <a:t> </a:t>
            </a:r>
            <a:r>
              <a:rPr sz="1950" spc="10" dirty="0">
                <a:latin typeface="Arial"/>
                <a:cs typeface="Arial"/>
              </a:rPr>
              <a:t>time</a:t>
            </a:r>
            <a:endParaRPr sz="1950" dirty="0">
              <a:latin typeface="Arial"/>
              <a:cs typeface="Arial"/>
            </a:endParaRP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13</a:t>
            </a:fld>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900" y="200025"/>
            <a:ext cx="6705600" cy="1215717"/>
          </a:xfrm>
        </p:spPr>
        <p:txBody>
          <a:bodyPr/>
          <a:lstStyle/>
          <a:p>
            <a:r>
              <a:rPr lang="en-US" dirty="0" err="1"/>
              <a:t>Cristian’s</a:t>
            </a:r>
            <a:r>
              <a:rPr lang="en-US" dirty="0"/>
              <a:t> Algorithm in brief</a:t>
            </a:r>
          </a:p>
        </p:txBody>
      </p:sp>
      <p:sp>
        <p:nvSpPr>
          <p:cNvPr id="3" name="Content Placeholder 2"/>
          <p:cNvSpPr>
            <a:spLocks noGrp="1"/>
          </p:cNvSpPr>
          <p:nvPr>
            <p:ph idx="1"/>
          </p:nvPr>
        </p:nvSpPr>
        <p:spPr>
          <a:xfrm>
            <a:off x="393700" y="1190625"/>
            <a:ext cx="9596120" cy="4493538"/>
          </a:xfrm>
        </p:spPr>
        <p:txBody>
          <a:bodyPr/>
          <a:lstStyle/>
          <a:p>
            <a:r>
              <a:rPr lang="en-US" sz="3600" dirty="0"/>
              <a:t>The accuracy is: </a:t>
            </a:r>
            <a:r>
              <a:rPr lang="en-US" sz="3600" spc="-95" dirty="0">
                <a:latin typeface="Times New Roman"/>
                <a:cs typeface="Times New Roman"/>
              </a:rPr>
              <a:t>± </a:t>
            </a:r>
            <a:r>
              <a:rPr lang="en-US" sz="3600" spc="5" dirty="0"/>
              <a:t>(</a:t>
            </a:r>
            <a:r>
              <a:rPr lang="en-US" sz="3600" i="1" spc="5" dirty="0" err="1"/>
              <a:t>T</a:t>
            </a:r>
            <a:r>
              <a:rPr lang="en-US" sz="3600" spc="7" baseline="-21825" dirty="0" err="1"/>
              <a:t>round</a:t>
            </a:r>
            <a:r>
              <a:rPr lang="en-US" sz="3600" spc="5" dirty="0"/>
              <a:t>/2 </a:t>
            </a:r>
            <a:r>
              <a:rPr lang="en-US" sz="3600" dirty="0"/>
              <a:t>- </a:t>
            </a:r>
            <a:r>
              <a:rPr lang="en-US" sz="3600" i="1" spc="-5" dirty="0"/>
              <a:t>min</a:t>
            </a:r>
            <a:r>
              <a:rPr lang="en-US" sz="3600" spc="-5" dirty="0"/>
              <a:t>)</a:t>
            </a:r>
            <a:r>
              <a:rPr lang="en-US" sz="3600" spc="-130" dirty="0"/>
              <a:t> </a:t>
            </a:r>
            <a:endParaRPr lang="en-US" sz="3600" dirty="0"/>
          </a:p>
          <a:p>
            <a:r>
              <a:rPr lang="en-US" sz="3600" dirty="0" err="1"/>
              <a:t>Cristian’s</a:t>
            </a:r>
            <a:r>
              <a:rPr lang="en-US" sz="3600" dirty="0"/>
              <a:t> algorithm</a:t>
            </a:r>
          </a:p>
          <a:p>
            <a:pPr lvl="1"/>
            <a:r>
              <a:rPr lang="en-US" sz="2800" dirty="0"/>
              <a:t>Step1.A client asks its time server.</a:t>
            </a:r>
          </a:p>
          <a:p>
            <a:pPr lvl="1"/>
            <a:r>
              <a:rPr lang="en-US" sz="2800" dirty="0"/>
              <a:t>Step2. The time server sends its time </a:t>
            </a:r>
            <a:r>
              <a:rPr lang="en-US" sz="2800" i="1" dirty="0">
                <a:solidFill>
                  <a:srgbClr val="0000FF"/>
                </a:solidFill>
              </a:rPr>
              <a:t>T</a:t>
            </a:r>
            <a:r>
              <a:rPr lang="en-US" sz="2800" dirty="0"/>
              <a:t>.</a:t>
            </a:r>
          </a:p>
          <a:p>
            <a:pPr lvl="1"/>
            <a:r>
              <a:rPr lang="en-US" sz="2800" dirty="0"/>
              <a:t>Step3.The client estimates the one-way delay and sets its time.</a:t>
            </a:r>
          </a:p>
          <a:p>
            <a:pPr lvl="2"/>
            <a:r>
              <a:rPr lang="en-US" sz="2800" dirty="0"/>
              <a:t>It uses </a:t>
            </a:r>
            <a:r>
              <a:rPr lang="en-US" sz="2800" dirty="0">
                <a:solidFill>
                  <a:srgbClr val="FF0000"/>
                </a:solidFill>
              </a:rPr>
              <a:t>t + </a:t>
            </a:r>
            <a:r>
              <a:rPr lang="en-US" sz="2800" i="1" spc="5" dirty="0" err="1"/>
              <a:t>T</a:t>
            </a:r>
            <a:r>
              <a:rPr lang="en-US" sz="2800" spc="7" baseline="-21825" dirty="0" err="1"/>
              <a:t>round</a:t>
            </a:r>
            <a:r>
              <a:rPr lang="en-US" sz="2800" spc="5" dirty="0"/>
              <a:t>/2</a:t>
            </a:r>
            <a:endParaRPr lang="en-US" sz="2800" dirty="0">
              <a:solidFill>
                <a:srgbClr val="FF0000"/>
              </a:solidFill>
            </a:endParaRPr>
          </a:p>
          <a:p>
            <a:r>
              <a:rPr lang="en-US" sz="3600" dirty="0"/>
              <a:t>Want to improve accuracy?</a:t>
            </a:r>
          </a:p>
          <a:p>
            <a:pPr lvl="1"/>
            <a:r>
              <a:rPr lang="en-US" sz="2400" dirty="0"/>
              <a:t>Take multiple readings and use the minimum RTT </a:t>
            </a:r>
            <a:r>
              <a:rPr lang="en-US" sz="2400" dirty="0">
                <a:sym typeface="Wingdings"/>
              </a:rPr>
              <a:t> </a:t>
            </a:r>
            <a:r>
              <a:rPr lang="en-US" sz="2400" dirty="0">
                <a:solidFill>
                  <a:srgbClr val="FF0000"/>
                </a:solidFill>
                <a:sym typeface="Wingdings"/>
              </a:rPr>
              <a:t>tighter bound</a:t>
            </a:r>
          </a:p>
          <a:p>
            <a:pPr lvl="1"/>
            <a:r>
              <a:rPr lang="en-US" sz="2400" dirty="0">
                <a:sym typeface="Wingdings"/>
              </a:rPr>
              <a:t>For unusually long RTTs, ignore them and repeat the request  </a:t>
            </a:r>
            <a:r>
              <a:rPr lang="en-US" sz="2400" dirty="0">
                <a:solidFill>
                  <a:srgbClr val="FF0000"/>
                </a:solidFill>
                <a:sym typeface="Wingdings"/>
              </a:rPr>
              <a:t>removing outliers</a:t>
            </a:r>
            <a:endParaRPr lang="en-US" sz="2400" dirty="0">
              <a:solidFill>
                <a:srgbClr val="FF0000"/>
              </a:solidFill>
            </a:endParaRPr>
          </a:p>
        </p:txBody>
      </p:sp>
      <p:sp>
        <p:nvSpPr>
          <p:cNvPr id="4" name="Slide Number Placeholder 3"/>
          <p:cNvSpPr>
            <a:spLocks noGrp="1"/>
          </p:cNvSpPr>
          <p:nvPr>
            <p:ph type="sldNum" sz="quarter" idx="4294967295"/>
          </p:nvPr>
        </p:nvSpPr>
        <p:spPr>
          <a:xfrm>
            <a:off x="7663603" y="7240729"/>
            <a:ext cx="2227792" cy="322121"/>
          </a:xfrm>
          <a:prstGeom prst="rect">
            <a:avLst/>
          </a:prstGeom>
        </p:spPr>
        <p:txBody>
          <a:bodyPr lIns="104315" tIns="52157" rIns="104315" bIns="52157"/>
          <a:lstStyle/>
          <a:p>
            <a:pPr>
              <a:defRPr/>
            </a:pPr>
            <a:fld id="{A8C89C21-81C6-1849-AF7F-456E69B3BB35}" type="slidenum">
              <a:rPr lang="en-US" smtClean="0"/>
              <a:pPr>
                <a:defRPr/>
              </a:pPr>
              <a:t>14</a:t>
            </a:fld>
            <a:endParaRPr lang="en-US" b="0">
              <a:solidFill>
                <a:srgbClr val="FBBA0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15</a:t>
            </a:fld>
            <a:endParaRPr spc="-5" dirty="0"/>
          </a:p>
        </p:txBody>
      </p:sp>
      <p:sp>
        <p:nvSpPr>
          <p:cNvPr id="2" name="object 2"/>
          <p:cNvSpPr txBox="1">
            <a:spLocks noGrp="1"/>
          </p:cNvSpPr>
          <p:nvPr>
            <p:ph type="title"/>
          </p:nvPr>
        </p:nvSpPr>
        <p:spPr>
          <a:xfrm>
            <a:off x="2350897" y="357632"/>
            <a:ext cx="5988050"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11.3.3 </a:t>
            </a:r>
            <a:r>
              <a:rPr sz="3500" b="0" spc="10" dirty="0">
                <a:latin typeface="Arial"/>
                <a:cs typeface="Arial"/>
              </a:rPr>
              <a:t>The </a:t>
            </a:r>
            <a:r>
              <a:rPr sz="3500" b="0" spc="5" dirty="0">
                <a:latin typeface="Arial"/>
                <a:cs typeface="Arial"/>
              </a:rPr>
              <a:t>Berkeley</a:t>
            </a:r>
            <a:r>
              <a:rPr sz="3500" b="0" spc="-35" dirty="0">
                <a:latin typeface="Arial"/>
                <a:cs typeface="Arial"/>
              </a:rPr>
              <a:t> </a:t>
            </a:r>
            <a:r>
              <a:rPr sz="3500" b="0" spc="5" dirty="0">
                <a:latin typeface="Arial"/>
                <a:cs typeface="Arial"/>
              </a:rPr>
              <a:t>algorithm</a:t>
            </a:r>
            <a:endParaRPr sz="3500">
              <a:latin typeface="Arial"/>
              <a:cs typeface="Arial"/>
            </a:endParaRPr>
          </a:p>
        </p:txBody>
      </p:sp>
      <p:sp>
        <p:nvSpPr>
          <p:cNvPr id="3" name="object 3"/>
          <p:cNvSpPr txBox="1"/>
          <p:nvPr/>
        </p:nvSpPr>
        <p:spPr>
          <a:xfrm>
            <a:off x="493909" y="1220216"/>
            <a:ext cx="5116830" cy="429259"/>
          </a:xfrm>
          <a:prstGeom prst="rect">
            <a:avLst/>
          </a:prstGeom>
        </p:spPr>
        <p:txBody>
          <a:bodyPr vert="horz" wrap="square" lIns="0" tIns="12065" rIns="0" bIns="0" rtlCol="0">
            <a:spAutoFit/>
          </a:bodyPr>
          <a:lstStyle/>
          <a:p>
            <a:pPr marL="209550" indent="-196850">
              <a:lnSpc>
                <a:spcPct val="100000"/>
              </a:lnSpc>
              <a:spcBef>
                <a:spcPts val="95"/>
              </a:spcBef>
              <a:buChar char="•"/>
              <a:tabLst>
                <a:tab pos="210185" algn="l"/>
              </a:tabLst>
            </a:pPr>
            <a:r>
              <a:rPr sz="2650" spc="-5" dirty="0">
                <a:latin typeface="Arial"/>
                <a:cs typeface="Arial"/>
              </a:rPr>
              <a:t>Problem </a:t>
            </a:r>
            <a:r>
              <a:rPr sz="2650" spc="-10" dirty="0">
                <a:latin typeface="Arial"/>
                <a:cs typeface="Arial"/>
              </a:rPr>
              <a:t>with </a:t>
            </a:r>
            <a:r>
              <a:rPr sz="2650" spc="-5" dirty="0">
                <a:latin typeface="Arial"/>
                <a:cs typeface="Arial"/>
              </a:rPr>
              <a:t>Cristian’s</a:t>
            </a:r>
            <a:r>
              <a:rPr sz="2650" dirty="0">
                <a:latin typeface="Arial"/>
                <a:cs typeface="Arial"/>
              </a:rPr>
              <a:t> </a:t>
            </a:r>
            <a:r>
              <a:rPr sz="2650" spc="-5" dirty="0">
                <a:latin typeface="Arial"/>
                <a:cs typeface="Arial"/>
              </a:rPr>
              <a:t>algorithm</a:t>
            </a:r>
            <a:endParaRPr sz="2650">
              <a:latin typeface="Arial"/>
              <a:cs typeface="Arial"/>
            </a:endParaRPr>
          </a:p>
        </p:txBody>
      </p:sp>
      <p:sp>
        <p:nvSpPr>
          <p:cNvPr id="4" name="object 4"/>
          <p:cNvSpPr txBox="1"/>
          <p:nvPr/>
        </p:nvSpPr>
        <p:spPr>
          <a:xfrm>
            <a:off x="7874051" y="1661413"/>
            <a:ext cx="2322830" cy="361315"/>
          </a:xfrm>
          <a:prstGeom prst="rect">
            <a:avLst/>
          </a:prstGeom>
        </p:spPr>
        <p:txBody>
          <a:bodyPr vert="horz" wrap="square" lIns="0" tIns="12700" rIns="0" bIns="0" rtlCol="0">
            <a:spAutoFit/>
          </a:bodyPr>
          <a:lstStyle/>
          <a:p>
            <a:pPr marL="12700">
              <a:lnSpc>
                <a:spcPct val="100000"/>
              </a:lnSpc>
              <a:spcBef>
                <a:spcPts val="100"/>
              </a:spcBef>
              <a:tabLst>
                <a:tab pos="590550" algn="l"/>
                <a:tab pos="951230" algn="l"/>
                <a:tab pos="1235075" algn="l"/>
                <a:tab pos="2077085" algn="l"/>
              </a:tabLst>
            </a:pPr>
            <a:r>
              <a:rPr sz="2200" spc="-5" dirty="0">
                <a:latin typeface="Arial"/>
                <a:cs typeface="Arial"/>
              </a:rPr>
              <a:t>us</a:t>
            </a:r>
            <a:r>
              <a:rPr sz="2200" dirty="0">
                <a:latin typeface="Arial"/>
                <a:cs typeface="Arial"/>
              </a:rPr>
              <a:t>e	</a:t>
            </a:r>
            <a:r>
              <a:rPr sz="2200" spc="-5" dirty="0">
                <a:latin typeface="Arial"/>
                <a:cs typeface="Arial"/>
              </a:rPr>
              <a:t>o</a:t>
            </a:r>
            <a:r>
              <a:rPr sz="2200" dirty="0">
                <a:latin typeface="Arial"/>
                <a:cs typeface="Arial"/>
              </a:rPr>
              <a:t>f	a	</a:t>
            </a:r>
            <a:r>
              <a:rPr sz="2200" spc="-5" dirty="0">
                <a:latin typeface="Arial"/>
                <a:cs typeface="Arial"/>
              </a:rPr>
              <a:t>grou</a:t>
            </a:r>
            <a:r>
              <a:rPr sz="2200" dirty="0">
                <a:latin typeface="Arial"/>
                <a:cs typeface="Arial"/>
              </a:rPr>
              <a:t>p	</a:t>
            </a:r>
            <a:r>
              <a:rPr sz="2200" spc="-5" dirty="0">
                <a:latin typeface="Arial"/>
                <a:cs typeface="Arial"/>
              </a:rPr>
              <a:t>of</a:t>
            </a:r>
            <a:endParaRPr sz="2200">
              <a:latin typeface="Arial"/>
              <a:cs typeface="Arial"/>
            </a:endParaRPr>
          </a:p>
        </p:txBody>
      </p:sp>
      <p:sp>
        <p:nvSpPr>
          <p:cNvPr id="5" name="object 5"/>
          <p:cNvSpPr txBox="1"/>
          <p:nvPr/>
        </p:nvSpPr>
        <p:spPr>
          <a:xfrm>
            <a:off x="493909" y="1628191"/>
            <a:ext cx="7150100" cy="1570990"/>
          </a:xfrm>
          <a:prstGeom prst="rect">
            <a:avLst/>
          </a:prstGeom>
        </p:spPr>
        <p:txBody>
          <a:bodyPr vert="horz" wrap="square" lIns="0" tIns="12700" rIns="0" bIns="0" rtlCol="0">
            <a:spAutoFit/>
          </a:bodyPr>
          <a:lstStyle/>
          <a:p>
            <a:pPr marL="491490" marR="5080" indent="-279400">
              <a:lnSpc>
                <a:spcPct val="110000"/>
              </a:lnSpc>
              <a:spcBef>
                <a:spcPts val="100"/>
              </a:spcBef>
              <a:buChar char="–"/>
              <a:tabLst>
                <a:tab pos="492125" algn="l"/>
                <a:tab pos="4001135" algn="l"/>
                <a:tab pos="4565015" algn="l"/>
                <a:tab pos="5642610" algn="l"/>
                <a:tab pos="6748780" algn="l"/>
              </a:tabLst>
            </a:pPr>
            <a:r>
              <a:rPr sz="2200" dirty="0">
                <a:latin typeface="Arial"/>
                <a:cs typeface="Arial"/>
              </a:rPr>
              <a:t>a </a:t>
            </a:r>
            <a:r>
              <a:rPr sz="2200" spc="-235" dirty="0">
                <a:latin typeface="Arial"/>
                <a:cs typeface="Arial"/>
              </a:rPr>
              <a:t> </a:t>
            </a:r>
            <a:r>
              <a:rPr sz="2200" dirty="0">
                <a:latin typeface="Arial"/>
                <a:cs typeface="Arial"/>
              </a:rPr>
              <a:t>single </a:t>
            </a:r>
            <a:r>
              <a:rPr sz="2200" spc="-229" dirty="0">
                <a:latin typeface="Arial"/>
                <a:cs typeface="Arial"/>
              </a:rPr>
              <a:t> </a:t>
            </a:r>
            <a:r>
              <a:rPr sz="2200" dirty="0">
                <a:latin typeface="Arial"/>
                <a:cs typeface="Arial"/>
              </a:rPr>
              <a:t>time </a:t>
            </a:r>
            <a:r>
              <a:rPr sz="2200" spc="-229" dirty="0">
                <a:latin typeface="Arial"/>
                <a:cs typeface="Arial"/>
              </a:rPr>
              <a:t> </a:t>
            </a:r>
            <a:r>
              <a:rPr sz="2200" dirty="0">
                <a:latin typeface="Arial"/>
                <a:cs typeface="Arial"/>
              </a:rPr>
              <a:t>server </a:t>
            </a:r>
            <a:r>
              <a:rPr sz="2200" spc="-229" dirty="0">
                <a:latin typeface="Arial"/>
                <a:cs typeface="Arial"/>
              </a:rPr>
              <a:t> </a:t>
            </a:r>
            <a:r>
              <a:rPr sz="2200" dirty="0">
                <a:latin typeface="Arial"/>
                <a:cs typeface="Arial"/>
              </a:rPr>
              <a:t>might	fail,	so </a:t>
            </a:r>
            <a:r>
              <a:rPr sz="2200" spc="-229" dirty="0">
                <a:latin typeface="Arial"/>
                <a:cs typeface="Arial"/>
              </a:rPr>
              <a:t> </a:t>
            </a:r>
            <a:r>
              <a:rPr sz="2200" spc="-5" dirty="0">
                <a:latin typeface="Arial"/>
                <a:cs typeface="Arial"/>
              </a:rPr>
              <a:t>the</a:t>
            </a:r>
            <a:r>
              <a:rPr sz="2200" dirty="0">
                <a:latin typeface="Arial"/>
                <a:cs typeface="Arial"/>
              </a:rPr>
              <a:t>y	</a:t>
            </a:r>
            <a:r>
              <a:rPr sz="2200" spc="-5" dirty="0">
                <a:latin typeface="Arial"/>
                <a:cs typeface="Arial"/>
              </a:rPr>
              <a:t>sugges</a:t>
            </a:r>
            <a:r>
              <a:rPr sz="2200" dirty="0">
                <a:latin typeface="Arial"/>
                <a:cs typeface="Arial"/>
              </a:rPr>
              <a:t>t	</a:t>
            </a:r>
            <a:r>
              <a:rPr sz="2200" spc="-5" dirty="0">
                <a:latin typeface="Arial"/>
                <a:cs typeface="Arial"/>
              </a:rPr>
              <a:t>the  </a:t>
            </a:r>
            <a:r>
              <a:rPr sz="2200" dirty="0">
                <a:latin typeface="Arial"/>
                <a:cs typeface="Arial"/>
              </a:rPr>
              <a:t>synchronized</a:t>
            </a:r>
            <a:r>
              <a:rPr sz="2200" spc="-5" dirty="0">
                <a:latin typeface="Arial"/>
                <a:cs typeface="Arial"/>
              </a:rPr>
              <a:t> </a:t>
            </a:r>
            <a:r>
              <a:rPr sz="2200" dirty="0">
                <a:latin typeface="Arial"/>
                <a:cs typeface="Arial"/>
              </a:rPr>
              <a:t>servers</a:t>
            </a:r>
            <a:endParaRPr sz="2200">
              <a:latin typeface="Arial"/>
              <a:cs typeface="Arial"/>
            </a:endParaRPr>
          </a:p>
          <a:p>
            <a:pPr marL="491490" indent="-279400">
              <a:lnSpc>
                <a:spcPct val="100000"/>
              </a:lnSpc>
              <a:spcBef>
                <a:spcPts val="260"/>
              </a:spcBef>
              <a:buChar char="–"/>
              <a:tabLst>
                <a:tab pos="492125" algn="l"/>
              </a:tabLst>
            </a:pPr>
            <a:r>
              <a:rPr sz="2200" dirty="0">
                <a:latin typeface="Arial"/>
                <a:cs typeface="Arial"/>
              </a:rPr>
              <a:t>it </a:t>
            </a:r>
            <a:r>
              <a:rPr sz="2200" spc="-5" dirty="0">
                <a:latin typeface="Arial"/>
                <a:cs typeface="Arial"/>
              </a:rPr>
              <a:t>does not deal with faulty</a:t>
            </a:r>
            <a:r>
              <a:rPr sz="2200" spc="-20" dirty="0">
                <a:latin typeface="Arial"/>
                <a:cs typeface="Arial"/>
              </a:rPr>
              <a:t> </a:t>
            </a:r>
            <a:r>
              <a:rPr sz="2200" spc="-5" dirty="0">
                <a:latin typeface="Arial"/>
                <a:cs typeface="Arial"/>
              </a:rPr>
              <a:t>servers</a:t>
            </a:r>
            <a:endParaRPr sz="2200">
              <a:latin typeface="Arial"/>
              <a:cs typeface="Arial"/>
            </a:endParaRPr>
          </a:p>
          <a:p>
            <a:pPr marL="209550" indent="-196850">
              <a:lnSpc>
                <a:spcPct val="100000"/>
              </a:lnSpc>
              <a:spcBef>
                <a:spcPts val="280"/>
              </a:spcBef>
              <a:buChar char="•"/>
              <a:tabLst>
                <a:tab pos="210185" algn="l"/>
              </a:tabLst>
            </a:pPr>
            <a:r>
              <a:rPr sz="2650" spc="-10" dirty="0">
                <a:latin typeface="Arial"/>
                <a:cs typeface="Arial"/>
              </a:rPr>
              <a:t>Berkeley algorithm </a:t>
            </a:r>
            <a:r>
              <a:rPr sz="2650" spc="-5" dirty="0">
                <a:latin typeface="Arial"/>
                <a:cs typeface="Arial"/>
              </a:rPr>
              <a:t>(also</a:t>
            </a:r>
            <a:r>
              <a:rPr sz="2650" dirty="0">
                <a:latin typeface="Arial"/>
                <a:cs typeface="Arial"/>
              </a:rPr>
              <a:t> </a:t>
            </a:r>
            <a:r>
              <a:rPr sz="2650" spc="-5" dirty="0">
                <a:latin typeface="Arial"/>
                <a:cs typeface="Arial"/>
              </a:rPr>
              <a:t>1989)</a:t>
            </a:r>
            <a:endParaRPr sz="2650">
              <a:latin typeface="Arial"/>
              <a:cs typeface="Arial"/>
            </a:endParaRPr>
          </a:p>
        </p:txBody>
      </p:sp>
      <p:sp>
        <p:nvSpPr>
          <p:cNvPr id="6" name="object 6"/>
          <p:cNvSpPr txBox="1"/>
          <p:nvPr/>
        </p:nvSpPr>
        <p:spPr>
          <a:xfrm>
            <a:off x="693553" y="3176582"/>
            <a:ext cx="9504045" cy="3643629"/>
          </a:xfrm>
          <a:prstGeom prst="rect">
            <a:avLst/>
          </a:prstGeom>
        </p:spPr>
        <p:txBody>
          <a:bodyPr vert="horz" wrap="square" lIns="0" tIns="46990" rIns="0" bIns="0" rtlCol="0">
            <a:spAutoFit/>
          </a:bodyPr>
          <a:lstStyle/>
          <a:p>
            <a:pPr marL="292100" indent="-279400">
              <a:lnSpc>
                <a:spcPct val="100000"/>
              </a:lnSpc>
              <a:spcBef>
                <a:spcPts val="370"/>
              </a:spcBef>
              <a:buChar char="–"/>
              <a:tabLst>
                <a:tab pos="292735" algn="l"/>
              </a:tabLst>
            </a:pPr>
            <a:r>
              <a:rPr sz="2200" dirty="0">
                <a:latin typeface="Arial"/>
                <a:cs typeface="Arial"/>
              </a:rPr>
              <a:t>An </a:t>
            </a:r>
            <a:r>
              <a:rPr sz="2200" spc="-5" dirty="0">
                <a:latin typeface="Arial"/>
                <a:cs typeface="Arial"/>
              </a:rPr>
              <a:t>algorithm for internal synchronization of </a:t>
            </a:r>
            <a:r>
              <a:rPr sz="2200" dirty="0">
                <a:latin typeface="Arial"/>
                <a:cs typeface="Arial"/>
              </a:rPr>
              <a:t>a </a:t>
            </a:r>
            <a:r>
              <a:rPr sz="2200" spc="-5" dirty="0">
                <a:latin typeface="Arial"/>
                <a:cs typeface="Arial"/>
              </a:rPr>
              <a:t>group of</a:t>
            </a:r>
            <a:r>
              <a:rPr sz="2200" spc="-20" dirty="0">
                <a:latin typeface="Arial"/>
                <a:cs typeface="Arial"/>
              </a:rPr>
              <a:t> </a:t>
            </a:r>
            <a:r>
              <a:rPr sz="2200" spc="-5" dirty="0">
                <a:latin typeface="Arial"/>
                <a:cs typeface="Arial"/>
              </a:rPr>
              <a:t>computers</a:t>
            </a:r>
            <a:endParaRPr sz="2200">
              <a:latin typeface="Arial"/>
              <a:cs typeface="Arial"/>
            </a:endParaRPr>
          </a:p>
          <a:p>
            <a:pPr marL="292100" indent="-279400">
              <a:lnSpc>
                <a:spcPct val="100000"/>
              </a:lnSpc>
              <a:spcBef>
                <a:spcPts val="270"/>
              </a:spcBef>
              <a:buChar char="–"/>
              <a:tabLst>
                <a:tab pos="292735" algn="l"/>
              </a:tabLst>
            </a:pPr>
            <a:r>
              <a:rPr sz="2200" dirty="0">
                <a:latin typeface="Arial"/>
                <a:cs typeface="Arial"/>
              </a:rPr>
              <a:t>A </a:t>
            </a:r>
            <a:r>
              <a:rPr sz="2200" i="1" spc="-5" dirty="0">
                <a:latin typeface="Arial"/>
                <a:cs typeface="Arial"/>
              </a:rPr>
              <a:t>master </a:t>
            </a:r>
            <a:r>
              <a:rPr sz="2200" spc="-5" dirty="0">
                <a:latin typeface="Arial"/>
                <a:cs typeface="Arial"/>
              </a:rPr>
              <a:t>polls </a:t>
            </a:r>
            <a:r>
              <a:rPr sz="2200" dirty="0">
                <a:latin typeface="Arial"/>
                <a:cs typeface="Arial"/>
              </a:rPr>
              <a:t>to collect clock </a:t>
            </a:r>
            <a:r>
              <a:rPr sz="2200" spc="-5" dirty="0">
                <a:latin typeface="Arial"/>
                <a:cs typeface="Arial"/>
              </a:rPr>
              <a:t>values from the others</a:t>
            </a:r>
            <a:r>
              <a:rPr sz="2200" spc="-30" dirty="0">
                <a:latin typeface="Arial"/>
                <a:cs typeface="Arial"/>
              </a:rPr>
              <a:t> </a:t>
            </a:r>
            <a:r>
              <a:rPr sz="2200" dirty="0">
                <a:latin typeface="Arial"/>
                <a:cs typeface="Arial"/>
              </a:rPr>
              <a:t>(</a:t>
            </a:r>
            <a:r>
              <a:rPr sz="2200" i="1" dirty="0">
                <a:latin typeface="Arial"/>
                <a:cs typeface="Arial"/>
              </a:rPr>
              <a:t>slaves</a:t>
            </a:r>
            <a:r>
              <a:rPr sz="2200" dirty="0">
                <a:latin typeface="Arial"/>
                <a:cs typeface="Arial"/>
              </a:rPr>
              <a:t>)</a:t>
            </a:r>
            <a:endParaRPr sz="2200">
              <a:latin typeface="Arial"/>
              <a:cs typeface="Arial"/>
            </a:endParaRPr>
          </a:p>
          <a:p>
            <a:pPr marL="292100" indent="-279400">
              <a:lnSpc>
                <a:spcPct val="100000"/>
              </a:lnSpc>
              <a:spcBef>
                <a:spcPts val="260"/>
              </a:spcBef>
              <a:buChar char="–"/>
              <a:tabLst>
                <a:tab pos="292735" algn="l"/>
              </a:tabLst>
            </a:pPr>
            <a:r>
              <a:rPr sz="2200" spc="-5" dirty="0">
                <a:latin typeface="Arial"/>
                <a:cs typeface="Arial"/>
              </a:rPr>
              <a:t>The master uses round trip times to estimate the slaves’ clock</a:t>
            </a:r>
            <a:r>
              <a:rPr sz="2200" spc="5" dirty="0">
                <a:latin typeface="Arial"/>
                <a:cs typeface="Arial"/>
              </a:rPr>
              <a:t> </a:t>
            </a:r>
            <a:r>
              <a:rPr sz="2200" spc="-5" dirty="0">
                <a:latin typeface="Arial"/>
                <a:cs typeface="Arial"/>
              </a:rPr>
              <a:t>values</a:t>
            </a:r>
            <a:endParaRPr sz="2200">
              <a:latin typeface="Arial"/>
              <a:cs typeface="Arial"/>
            </a:endParaRPr>
          </a:p>
          <a:p>
            <a:pPr marL="292100" marR="5080" indent="-279400">
              <a:lnSpc>
                <a:spcPct val="110000"/>
              </a:lnSpc>
              <a:spcBef>
                <a:spcPts val="10"/>
              </a:spcBef>
              <a:buChar char="–"/>
              <a:tabLst>
                <a:tab pos="292735" algn="l"/>
              </a:tabLst>
            </a:pPr>
            <a:r>
              <a:rPr sz="2200" spc="-5" dirty="0">
                <a:latin typeface="Arial"/>
                <a:cs typeface="Arial"/>
              </a:rPr>
              <a:t>It takes an average (eliminating any above some average round trip time  or with </a:t>
            </a:r>
            <a:r>
              <a:rPr sz="2200" dirty="0">
                <a:latin typeface="Arial"/>
                <a:cs typeface="Arial"/>
              </a:rPr>
              <a:t>faulty</a:t>
            </a:r>
            <a:r>
              <a:rPr sz="2200" spc="-10" dirty="0">
                <a:latin typeface="Arial"/>
                <a:cs typeface="Arial"/>
              </a:rPr>
              <a:t> </a:t>
            </a:r>
            <a:r>
              <a:rPr sz="2200" dirty="0">
                <a:latin typeface="Arial"/>
                <a:cs typeface="Arial"/>
              </a:rPr>
              <a:t>clocks)</a:t>
            </a:r>
            <a:endParaRPr sz="2200">
              <a:latin typeface="Arial"/>
              <a:cs typeface="Arial"/>
            </a:endParaRPr>
          </a:p>
          <a:p>
            <a:pPr marL="292100" marR="5715" indent="-279400">
              <a:lnSpc>
                <a:spcPts val="2910"/>
              </a:lnSpc>
              <a:spcBef>
                <a:spcPts val="135"/>
              </a:spcBef>
              <a:buChar char="–"/>
              <a:tabLst>
                <a:tab pos="292735" algn="l"/>
              </a:tabLst>
            </a:pPr>
            <a:r>
              <a:rPr sz="2200" spc="-5" dirty="0">
                <a:latin typeface="Arial"/>
                <a:cs typeface="Arial"/>
              </a:rPr>
              <a:t>It sends the required adjustment to the slaves (better than sending the  </a:t>
            </a:r>
            <a:r>
              <a:rPr sz="2200" dirty="0">
                <a:latin typeface="Arial"/>
                <a:cs typeface="Arial"/>
              </a:rPr>
              <a:t>time </a:t>
            </a:r>
            <a:r>
              <a:rPr sz="2200" spc="-5" dirty="0">
                <a:latin typeface="Arial"/>
                <a:cs typeface="Arial"/>
              </a:rPr>
              <a:t>which depends on </a:t>
            </a:r>
            <a:r>
              <a:rPr sz="2200" dirty="0">
                <a:latin typeface="Arial"/>
                <a:cs typeface="Arial"/>
              </a:rPr>
              <a:t>the </a:t>
            </a:r>
            <a:r>
              <a:rPr sz="2200" spc="-5" dirty="0">
                <a:latin typeface="Arial"/>
                <a:cs typeface="Arial"/>
              </a:rPr>
              <a:t>round </a:t>
            </a:r>
            <a:r>
              <a:rPr sz="2200" dirty="0">
                <a:latin typeface="Arial"/>
                <a:cs typeface="Arial"/>
              </a:rPr>
              <a:t>trip</a:t>
            </a:r>
            <a:r>
              <a:rPr sz="2200" spc="-25" dirty="0">
                <a:latin typeface="Arial"/>
                <a:cs typeface="Arial"/>
              </a:rPr>
              <a:t> </a:t>
            </a:r>
            <a:r>
              <a:rPr sz="2200" dirty="0">
                <a:latin typeface="Arial"/>
                <a:cs typeface="Arial"/>
              </a:rPr>
              <a:t>time)</a:t>
            </a:r>
            <a:endParaRPr sz="2200">
              <a:latin typeface="Arial"/>
              <a:cs typeface="Arial"/>
            </a:endParaRPr>
          </a:p>
          <a:p>
            <a:pPr marL="292100" indent="-279400">
              <a:lnSpc>
                <a:spcPct val="100000"/>
              </a:lnSpc>
              <a:spcBef>
                <a:spcPts val="120"/>
              </a:spcBef>
              <a:buChar char="–"/>
              <a:tabLst>
                <a:tab pos="292735" algn="l"/>
              </a:tabLst>
            </a:pPr>
            <a:r>
              <a:rPr sz="2200" spc="-5" dirty="0">
                <a:latin typeface="Arial"/>
                <a:cs typeface="Arial"/>
              </a:rPr>
              <a:t>Measurements</a:t>
            </a:r>
            <a:endParaRPr sz="2200">
              <a:latin typeface="Arial"/>
              <a:cs typeface="Arial"/>
            </a:endParaRPr>
          </a:p>
          <a:p>
            <a:pPr marL="622935" lvl="1" indent="-297815">
              <a:lnSpc>
                <a:spcPct val="100000"/>
              </a:lnSpc>
              <a:spcBef>
                <a:spcPts val="270"/>
              </a:spcBef>
              <a:buChar char="•"/>
              <a:tabLst>
                <a:tab pos="622935" algn="l"/>
                <a:tab pos="623570" algn="l"/>
              </a:tabLst>
            </a:pPr>
            <a:r>
              <a:rPr sz="1950" spc="15" dirty="0">
                <a:latin typeface="Arial"/>
                <a:cs typeface="Arial"/>
              </a:rPr>
              <a:t>15 </a:t>
            </a:r>
            <a:r>
              <a:rPr sz="1950" spc="10" dirty="0">
                <a:latin typeface="Arial"/>
                <a:cs typeface="Arial"/>
              </a:rPr>
              <a:t>computers, clock synchronization 20-25 millisecs </a:t>
            </a:r>
            <a:r>
              <a:rPr sz="1950" spc="5" dirty="0">
                <a:latin typeface="Arial"/>
                <a:cs typeface="Arial"/>
              </a:rPr>
              <a:t>drift </a:t>
            </a:r>
            <a:r>
              <a:rPr sz="1950" spc="10" dirty="0">
                <a:latin typeface="Arial"/>
                <a:cs typeface="Arial"/>
              </a:rPr>
              <a:t>rate </a:t>
            </a:r>
            <a:r>
              <a:rPr sz="1950" spc="20" dirty="0">
                <a:latin typeface="Arial"/>
                <a:cs typeface="Arial"/>
              </a:rPr>
              <a:t>&lt;</a:t>
            </a:r>
            <a:r>
              <a:rPr sz="1950" spc="-25" dirty="0">
                <a:latin typeface="Arial"/>
                <a:cs typeface="Arial"/>
              </a:rPr>
              <a:t> </a:t>
            </a:r>
            <a:r>
              <a:rPr sz="1950" spc="10" dirty="0">
                <a:latin typeface="Arial"/>
                <a:cs typeface="Arial"/>
              </a:rPr>
              <a:t>2x10</a:t>
            </a:r>
            <a:r>
              <a:rPr sz="1950" spc="15" baseline="23504" dirty="0">
                <a:latin typeface="Arial"/>
                <a:cs typeface="Arial"/>
              </a:rPr>
              <a:t>-5</a:t>
            </a:r>
            <a:endParaRPr sz="1950" baseline="23504">
              <a:latin typeface="Arial"/>
              <a:cs typeface="Arial"/>
            </a:endParaRPr>
          </a:p>
          <a:p>
            <a:pPr marL="622935" lvl="1" indent="-297815">
              <a:lnSpc>
                <a:spcPct val="100000"/>
              </a:lnSpc>
              <a:spcBef>
                <a:spcPts val="275"/>
              </a:spcBef>
              <a:buChar char="•"/>
              <a:tabLst>
                <a:tab pos="622935" algn="l"/>
                <a:tab pos="623570" algn="l"/>
              </a:tabLst>
            </a:pPr>
            <a:r>
              <a:rPr sz="1950" spc="5" dirty="0">
                <a:latin typeface="Arial"/>
                <a:cs typeface="Arial"/>
              </a:rPr>
              <a:t>If </a:t>
            </a:r>
            <a:r>
              <a:rPr sz="1950" spc="10" dirty="0">
                <a:latin typeface="Arial"/>
                <a:cs typeface="Arial"/>
              </a:rPr>
              <a:t>master </a:t>
            </a:r>
            <a:r>
              <a:rPr sz="1950" spc="5" dirty="0">
                <a:latin typeface="Arial"/>
                <a:cs typeface="Arial"/>
              </a:rPr>
              <a:t>fails, </a:t>
            </a:r>
            <a:r>
              <a:rPr sz="1950" spc="15" dirty="0">
                <a:latin typeface="Arial"/>
                <a:cs typeface="Arial"/>
              </a:rPr>
              <a:t>can </a:t>
            </a:r>
            <a:r>
              <a:rPr sz="1950" spc="10" dirty="0">
                <a:latin typeface="Arial"/>
                <a:cs typeface="Arial"/>
              </a:rPr>
              <a:t>elect </a:t>
            </a:r>
            <a:r>
              <a:rPr sz="1950" spc="20" dirty="0">
                <a:latin typeface="Arial"/>
                <a:cs typeface="Arial"/>
              </a:rPr>
              <a:t>a </a:t>
            </a:r>
            <a:r>
              <a:rPr sz="1950" spc="15" dirty="0">
                <a:latin typeface="Arial"/>
                <a:cs typeface="Arial"/>
              </a:rPr>
              <a:t>new </a:t>
            </a:r>
            <a:r>
              <a:rPr sz="1950" spc="10" dirty="0">
                <a:latin typeface="Arial"/>
                <a:cs typeface="Arial"/>
              </a:rPr>
              <a:t>master to take over (not in </a:t>
            </a:r>
            <a:r>
              <a:rPr sz="1950" spc="15" dirty="0">
                <a:latin typeface="Arial"/>
                <a:cs typeface="Arial"/>
              </a:rPr>
              <a:t>bounded</a:t>
            </a:r>
            <a:r>
              <a:rPr sz="1950" spc="-50" dirty="0">
                <a:latin typeface="Arial"/>
                <a:cs typeface="Arial"/>
              </a:rPr>
              <a:t> </a:t>
            </a:r>
            <a:r>
              <a:rPr sz="1950" spc="10" dirty="0">
                <a:latin typeface="Arial"/>
                <a:cs typeface="Arial"/>
              </a:rPr>
              <a:t>time)</a:t>
            </a:r>
            <a:endParaRPr sz="195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15"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16"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88" y="185571"/>
            <a:ext cx="10329527" cy="6958288"/>
          </a:xfrm>
          <a:prstGeom prst="rect">
            <a:avLst/>
          </a:prstGeom>
        </p:spPr>
      </p:pic>
      <p:pic>
        <p:nvPicPr>
          <p:cNvPr id="317"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90" y="882334"/>
            <a:ext cx="10109223" cy="84033"/>
          </a:xfrm>
          <a:prstGeom prst="rect">
            <a:avLst/>
          </a:prstGeom>
        </p:spPr>
      </p:pic>
      <p:sp>
        <p:nvSpPr>
          <p:cNvPr id="2" name="text 1"/>
          <p:cNvSpPr txBox="1"/>
          <p:nvPr/>
        </p:nvSpPr>
        <p:spPr>
          <a:xfrm>
            <a:off x="641604" y="348346"/>
            <a:ext cx="5886035" cy="553998"/>
          </a:xfrm>
          <a:prstGeom prst="rect">
            <a:avLst/>
          </a:prstGeom>
        </p:spPr>
        <p:txBody>
          <a:bodyPr vert="horz" wrap="none" lIns="0" tIns="0" rIns="0" bIns="0" rtlCol="0">
            <a:spAutoFit/>
          </a:bodyPr>
          <a:lstStyle/>
          <a:p>
            <a:r>
              <a:rPr sz="3600" spc="11" dirty="0">
                <a:solidFill>
                  <a:srgbClr val="B41F34"/>
                </a:solidFill>
                <a:latin typeface="Arial"/>
                <a:cs typeface="Arial"/>
              </a:rPr>
              <a:t>Berkeley Algorithm: example</a:t>
            </a:r>
            <a:endParaRPr sz="3500">
              <a:latin typeface="Arial"/>
              <a:cs typeface="Arial"/>
            </a:endParaRPr>
          </a:p>
        </p:txBody>
      </p:sp>
      <p:pic>
        <p:nvPicPr>
          <p:cNvPr id="31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201" y="3098668"/>
            <a:ext cx="2250070" cy="1029388"/>
          </a:xfrm>
          <a:prstGeom prst="rect">
            <a:avLst/>
          </a:prstGeom>
        </p:spPr>
      </p:pic>
      <p:pic>
        <p:nvPicPr>
          <p:cNvPr id="319"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5741" y="3299993"/>
            <a:ext cx="1056345" cy="598726"/>
          </a:xfrm>
          <a:prstGeom prst="rect">
            <a:avLst/>
          </a:prstGeom>
        </p:spPr>
      </p:pic>
      <p:sp>
        <p:nvSpPr>
          <p:cNvPr id="3" name="text 1"/>
          <p:cNvSpPr txBox="1"/>
          <p:nvPr/>
        </p:nvSpPr>
        <p:spPr>
          <a:xfrm>
            <a:off x="1673814" y="3385182"/>
            <a:ext cx="802336" cy="492443"/>
          </a:xfrm>
          <a:prstGeom prst="rect">
            <a:avLst/>
          </a:prstGeom>
        </p:spPr>
        <p:txBody>
          <a:bodyPr vert="horz" wrap="none" lIns="0" tIns="0" rIns="0" bIns="0" rtlCol="0">
            <a:spAutoFit/>
          </a:bodyPr>
          <a:lstStyle/>
          <a:p>
            <a:r>
              <a:rPr sz="3200" spc="11" dirty="0">
                <a:latin typeface="Arial"/>
                <a:cs typeface="Arial"/>
              </a:rPr>
              <a:t>3:</a:t>
            </a:r>
            <a:r>
              <a:rPr lang="en-US" sz="3200" spc="11" dirty="0">
                <a:latin typeface="Arial"/>
                <a:cs typeface="Arial"/>
              </a:rPr>
              <a:t>50</a:t>
            </a:r>
            <a:endParaRPr sz="3200" dirty="0">
              <a:latin typeface="Arial"/>
              <a:cs typeface="Arial"/>
            </a:endParaRPr>
          </a:p>
        </p:txBody>
      </p:sp>
      <p:pic>
        <p:nvPicPr>
          <p:cNvPr id="320"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551" y="3098668"/>
            <a:ext cx="2250070" cy="1029388"/>
          </a:xfrm>
          <a:prstGeom prst="rect">
            <a:avLst/>
          </a:prstGeom>
        </p:spPr>
      </p:pic>
      <p:pic>
        <p:nvPicPr>
          <p:cNvPr id="321"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091" y="3299993"/>
            <a:ext cx="1056345" cy="598726"/>
          </a:xfrm>
          <a:prstGeom prst="rect">
            <a:avLst/>
          </a:prstGeom>
        </p:spPr>
      </p:pic>
      <p:sp>
        <p:nvSpPr>
          <p:cNvPr id="4" name="text 1"/>
          <p:cNvSpPr txBox="1"/>
          <p:nvPr/>
        </p:nvSpPr>
        <p:spPr>
          <a:xfrm>
            <a:off x="4347165" y="3385182"/>
            <a:ext cx="802336" cy="492443"/>
          </a:xfrm>
          <a:prstGeom prst="rect">
            <a:avLst/>
          </a:prstGeom>
        </p:spPr>
        <p:txBody>
          <a:bodyPr vert="horz" wrap="none" lIns="0" tIns="0" rIns="0" bIns="0" rtlCol="0">
            <a:spAutoFit/>
          </a:bodyPr>
          <a:lstStyle/>
          <a:p>
            <a:r>
              <a:rPr sz="3200" spc="11" dirty="0">
                <a:latin typeface="Arial"/>
                <a:cs typeface="Arial"/>
              </a:rPr>
              <a:t>2:50</a:t>
            </a:r>
            <a:endParaRPr sz="3200">
              <a:latin typeface="Arial"/>
              <a:cs typeface="Arial"/>
            </a:endParaRPr>
          </a:p>
        </p:txBody>
      </p:sp>
      <p:pic>
        <p:nvPicPr>
          <p:cNvPr id="322"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4013" y="3098668"/>
            <a:ext cx="2250070" cy="1029388"/>
          </a:xfrm>
          <a:prstGeom prst="rect">
            <a:avLst/>
          </a:prstGeom>
        </p:spPr>
      </p:pic>
      <p:pic>
        <p:nvPicPr>
          <p:cNvPr id="323"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1553" y="3299994"/>
            <a:ext cx="1058201" cy="593474"/>
          </a:xfrm>
          <a:prstGeom prst="rect">
            <a:avLst/>
          </a:prstGeom>
        </p:spPr>
      </p:pic>
      <p:sp>
        <p:nvSpPr>
          <p:cNvPr id="5" name="text 1"/>
          <p:cNvSpPr txBox="1"/>
          <p:nvPr/>
        </p:nvSpPr>
        <p:spPr>
          <a:xfrm>
            <a:off x="7109626" y="3385182"/>
            <a:ext cx="802336" cy="492443"/>
          </a:xfrm>
          <a:prstGeom prst="rect">
            <a:avLst/>
          </a:prstGeom>
        </p:spPr>
        <p:txBody>
          <a:bodyPr vert="horz" wrap="none" lIns="0" tIns="0" rIns="0" bIns="0" rtlCol="0">
            <a:spAutoFit/>
          </a:bodyPr>
          <a:lstStyle/>
          <a:p>
            <a:r>
              <a:rPr sz="3200" spc="11" dirty="0">
                <a:latin typeface="Arial"/>
                <a:cs typeface="Arial"/>
              </a:rPr>
              <a:t>9:10</a:t>
            </a:r>
            <a:endParaRPr sz="3200">
              <a:latin typeface="Arial"/>
              <a:cs typeface="Arial"/>
            </a:endParaRPr>
          </a:p>
        </p:txBody>
      </p:sp>
      <p:pic>
        <p:nvPicPr>
          <p:cNvPr id="32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551" y="1418034"/>
            <a:ext cx="2250070" cy="1029388"/>
          </a:xfrm>
          <a:prstGeom prst="rect">
            <a:avLst/>
          </a:prstGeom>
        </p:spPr>
      </p:pic>
      <p:sp>
        <p:nvSpPr>
          <p:cNvPr id="6" name="text 1"/>
          <p:cNvSpPr txBox="1"/>
          <p:nvPr/>
        </p:nvSpPr>
        <p:spPr>
          <a:xfrm>
            <a:off x="4347165" y="1704549"/>
            <a:ext cx="802336" cy="492443"/>
          </a:xfrm>
          <a:prstGeom prst="rect">
            <a:avLst/>
          </a:prstGeom>
        </p:spPr>
        <p:txBody>
          <a:bodyPr vert="horz" wrap="none" lIns="0" tIns="0" rIns="0" bIns="0" rtlCol="0">
            <a:spAutoFit/>
          </a:bodyPr>
          <a:lstStyle/>
          <a:p>
            <a:r>
              <a:rPr sz="3200" spc="11" dirty="0">
                <a:latin typeface="Arial"/>
                <a:cs typeface="Arial"/>
              </a:rPr>
              <a:t>3:00</a:t>
            </a:r>
            <a:endParaRPr sz="3200">
              <a:latin typeface="Arial"/>
              <a:cs typeface="Arial"/>
            </a:endParaRPr>
          </a:p>
        </p:txBody>
      </p:sp>
      <p:sp>
        <p:nvSpPr>
          <p:cNvPr id="7" name="text 1"/>
          <p:cNvSpPr txBox="1"/>
          <p:nvPr/>
        </p:nvSpPr>
        <p:spPr>
          <a:xfrm>
            <a:off x="979485" y="4944811"/>
            <a:ext cx="6975564" cy="492443"/>
          </a:xfrm>
          <a:prstGeom prst="rect">
            <a:avLst/>
          </a:prstGeom>
        </p:spPr>
        <p:txBody>
          <a:bodyPr vert="horz" wrap="none" lIns="0" tIns="0" rIns="0" bIns="0" rtlCol="0">
            <a:spAutoFit/>
          </a:bodyPr>
          <a:lstStyle/>
          <a:p>
            <a:r>
              <a:rPr sz="3200" spc="11" dirty="0">
                <a:latin typeface="Arial"/>
                <a:cs typeface="Arial"/>
              </a:rPr>
              <a:t>1. Request timestamps from all slaves</a:t>
            </a:r>
            <a:endParaRPr sz="3200">
              <a:latin typeface="Arial"/>
              <a:cs typeface="Arial"/>
            </a:endParaRPr>
          </a:p>
        </p:txBody>
      </p:sp>
      <p:pic>
        <p:nvPicPr>
          <p:cNvPr id="325"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2912" y="2303869"/>
            <a:ext cx="1106520" cy="946140"/>
          </a:xfrm>
          <a:prstGeom prst="rect">
            <a:avLst/>
          </a:prstGeom>
        </p:spPr>
      </p:pic>
      <p:pic>
        <p:nvPicPr>
          <p:cNvPr id="326"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2328" y="2450924"/>
            <a:ext cx="148518" cy="644243"/>
          </a:xfrm>
          <a:prstGeom prst="rect">
            <a:avLst/>
          </a:prstGeom>
        </p:spPr>
      </p:pic>
      <p:pic>
        <p:nvPicPr>
          <p:cNvPr id="327"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43739" y="2303868"/>
            <a:ext cx="1195307" cy="946406"/>
          </a:xfrm>
          <a:prstGeom prst="rect">
            <a:avLst/>
          </a:prstGeom>
        </p:spPr>
      </p:pic>
      <p:pic>
        <p:nvPicPr>
          <p:cNvPr id="328"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2648" y="2243090"/>
            <a:ext cx="873274" cy="797312"/>
          </a:xfrm>
          <a:prstGeom prst="rect">
            <a:avLst/>
          </a:prstGeom>
        </p:spPr>
      </p:pic>
      <p:sp>
        <p:nvSpPr>
          <p:cNvPr id="8" name="text 1"/>
          <p:cNvSpPr txBox="1"/>
          <p:nvPr/>
        </p:nvSpPr>
        <p:spPr>
          <a:xfrm rot="-2460000">
            <a:off x="3029995" y="2459538"/>
            <a:ext cx="528222" cy="323165"/>
          </a:xfrm>
          <a:prstGeom prst="rect">
            <a:avLst/>
          </a:prstGeom>
        </p:spPr>
        <p:txBody>
          <a:bodyPr vert="horz" wrap="none" lIns="0" tIns="0" rIns="0" bIns="0" rtlCol="0">
            <a:spAutoFit/>
          </a:bodyPr>
          <a:lstStyle/>
          <a:p>
            <a:r>
              <a:rPr sz="2100" spc="11" dirty="0">
                <a:latin typeface="Arial"/>
                <a:cs typeface="Arial"/>
              </a:rPr>
              <a:t>3:5</a:t>
            </a:r>
            <a:r>
              <a:rPr lang="en-US" sz="2100" spc="11" dirty="0">
                <a:latin typeface="Arial"/>
                <a:cs typeface="Arial"/>
              </a:rPr>
              <a:t>0</a:t>
            </a:r>
            <a:endParaRPr sz="2100" dirty="0">
              <a:latin typeface="Arial"/>
              <a:cs typeface="Arial"/>
            </a:endParaRPr>
          </a:p>
        </p:txBody>
      </p:sp>
      <p:pic>
        <p:nvPicPr>
          <p:cNvPr id="329"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09775" y="2526201"/>
            <a:ext cx="763627" cy="428299"/>
          </a:xfrm>
          <a:prstGeom prst="rect">
            <a:avLst/>
          </a:prstGeom>
        </p:spPr>
      </p:pic>
      <p:sp>
        <p:nvSpPr>
          <p:cNvPr id="9" name="text 1"/>
          <p:cNvSpPr txBox="1"/>
          <p:nvPr/>
        </p:nvSpPr>
        <p:spPr>
          <a:xfrm>
            <a:off x="4027848" y="2605403"/>
            <a:ext cx="528222" cy="323165"/>
          </a:xfrm>
          <a:prstGeom prst="rect">
            <a:avLst/>
          </a:prstGeom>
        </p:spPr>
        <p:txBody>
          <a:bodyPr vert="horz" wrap="none" lIns="0" tIns="0" rIns="0" bIns="0" rtlCol="0">
            <a:spAutoFit/>
          </a:bodyPr>
          <a:lstStyle/>
          <a:p>
            <a:r>
              <a:rPr sz="2100" spc="11" dirty="0">
                <a:latin typeface="Arial"/>
                <a:cs typeface="Arial"/>
              </a:rPr>
              <a:t>2:50</a:t>
            </a:r>
            <a:endParaRPr sz="2100">
              <a:latin typeface="Arial"/>
              <a:cs typeface="Arial"/>
            </a:endParaRPr>
          </a:p>
        </p:txBody>
      </p:sp>
      <p:pic>
        <p:nvPicPr>
          <p:cNvPr id="330"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88207" y="2250349"/>
            <a:ext cx="872876" cy="807302"/>
          </a:xfrm>
          <a:prstGeom prst="rect">
            <a:avLst/>
          </a:prstGeom>
        </p:spPr>
      </p:pic>
      <p:sp>
        <p:nvSpPr>
          <p:cNvPr id="10" name="text 1"/>
          <p:cNvSpPr txBox="1"/>
          <p:nvPr/>
        </p:nvSpPr>
        <p:spPr>
          <a:xfrm rot="2520000">
            <a:off x="6282317" y="2520385"/>
            <a:ext cx="528222" cy="323165"/>
          </a:xfrm>
          <a:prstGeom prst="rect">
            <a:avLst/>
          </a:prstGeom>
        </p:spPr>
        <p:txBody>
          <a:bodyPr vert="horz" wrap="none" lIns="0" tIns="0" rIns="0" bIns="0" rtlCol="0">
            <a:spAutoFit/>
          </a:bodyPr>
          <a:lstStyle/>
          <a:p>
            <a:r>
              <a:rPr sz="2100" spc="11" dirty="0">
                <a:latin typeface="Arial"/>
                <a:cs typeface="Arial"/>
              </a:rPr>
              <a:t>9:10</a:t>
            </a:r>
            <a:endParaRPr sz="2100">
              <a:latin typeface="Arial"/>
              <a:cs typeface="Arial"/>
            </a:endParaRPr>
          </a:p>
        </p:txBody>
      </p:sp>
      <p:sp>
        <p:nvSpPr>
          <p:cNvPr id="11" name="text 1"/>
          <p:cNvSpPr txBox="1"/>
          <p:nvPr/>
        </p:nvSpPr>
        <p:spPr>
          <a:xfrm>
            <a:off x="9901792" y="7222051"/>
            <a:ext cx="143886" cy="153888"/>
          </a:xfrm>
          <a:prstGeom prst="rect">
            <a:avLst/>
          </a:prstGeom>
        </p:spPr>
        <p:txBody>
          <a:bodyPr vert="horz" wrap="none" lIns="0" tIns="0" rIns="0" bIns="0" rtlCol="0">
            <a:spAutoFit/>
          </a:bodyPr>
          <a:lstStyle/>
          <a:p>
            <a:r>
              <a:rPr sz="1000" spc="11" dirty="0">
                <a:solidFill>
                  <a:srgbClr val="B41F34"/>
                </a:solidFill>
                <a:latin typeface="Arial"/>
                <a:cs typeface="Arial"/>
              </a:rPr>
              <a:t>26</a:t>
            </a:r>
            <a:endParaRPr sz="1000">
              <a:latin typeface="Arial"/>
              <a:cs typeface="Arial"/>
            </a:endParaRPr>
          </a:p>
        </p:txBody>
      </p:sp>
      <p:sp>
        <p:nvSpPr>
          <p:cNvPr id="12" name="text 1"/>
          <p:cNvSpPr txBox="1"/>
          <p:nvPr/>
        </p:nvSpPr>
        <p:spPr>
          <a:xfrm>
            <a:off x="641604" y="7222051"/>
            <a:ext cx="1177951" cy="153888"/>
          </a:xfrm>
          <a:prstGeom prst="rect">
            <a:avLst/>
          </a:prstGeom>
        </p:spPr>
        <p:txBody>
          <a:bodyPr vert="horz" wrap="none" lIns="0" tIns="0" rIns="0" bIns="0" rtlCol="0">
            <a:spAutoFit/>
          </a:bodyPr>
          <a:lstStyle/>
          <a:p>
            <a:r>
              <a:rPr sz="1000" spc="11" dirty="0">
                <a:solidFill>
                  <a:srgbClr val="B41F34"/>
                </a:solidFill>
                <a:latin typeface="Arial"/>
                <a:cs typeface="Arial"/>
              </a:rPr>
              <a:t>September 24, 2018</a:t>
            </a:r>
            <a:endParaRPr sz="900">
              <a:latin typeface="Arial"/>
              <a:cs typeface="Arial"/>
            </a:endParaRPr>
          </a:p>
        </p:txBody>
      </p:sp>
      <p:sp>
        <p:nvSpPr>
          <p:cNvPr id="13" name="text 1"/>
          <p:cNvSpPr txBox="1"/>
          <p:nvPr/>
        </p:nvSpPr>
        <p:spPr>
          <a:xfrm>
            <a:off x="4380395" y="7222051"/>
            <a:ext cx="1885966" cy="153888"/>
          </a:xfrm>
          <a:prstGeom prst="rect">
            <a:avLst/>
          </a:prstGeom>
        </p:spPr>
        <p:txBody>
          <a:bodyPr vert="horz" wrap="none" lIns="0" tIns="0" rIns="0" bIns="0" rtlCol="0">
            <a:spAutoFit/>
          </a:bodyPr>
          <a:lstStyle/>
          <a:p>
            <a:r>
              <a:rPr sz="1000" spc="11" dirty="0">
                <a:solidFill>
                  <a:srgbClr val="B41F34"/>
                </a:solidFill>
                <a:latin typeface="Arial"/>
                <a:cs typeface="Arial"/>
              </a:rPr>
              <a:t>© 2014-2018 Paul Krzyzanowski</a:t>
            </a:r>
            <a:endParaRPr sz="900">
              <a:latin typeface="Arial"/>
              <a:cs typeface="Arial"/>
            </a:endParaRPr>
          </a:p>
        </p:txBody>
      </p:sp>
      <p:sp>
        <p:nvSpPr>
          <p:cNvPr id="14" name="text 1"/>
          <p:cNvSpPr txBox="1"/>
          <p:nvPr/>
        </p:nvSpPr>
        <p:spPr>
          <a:xfrm>
            <a:off x="6002574" y="1549965"/>
            <a:ext cx="830805" cy="323165"/>
          </a:xfrm>
          <a:prstGeom prst="rect">
            <a:avLst/>
          </a:prstGeom>
        </p:spPr>
        <p:txBody>
          <a:bodyPr vert="horz" wrap="none" lIns="0" tIns="0" rIns="0" bIns="0" rtlCol="0">
            <a:spAutoFit/>
          </a:bodyPr>
          <a:lstStyle/>
          <a:p>
            <a:r>
              <a:rPr sz="2100" i="1" spc="11" dirty="0">
                <a:latin typeface="Arial"/>
                <a:cs typeface="Arial"/>
              </a:rPr>
              <a:t>master</a:t>
            </a:r>
            <a:endParaRPr sz="21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1"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3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33"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37" y="82633"/>
            <a:ext cx="10329527" cy="6958288"/>
          </a:xfrm>
          <a:prstGeom prst="rect">
            <a:avLst/>
          </a:prstGeom>
        </p:spPr>
      </p:pic>
      <p:pic>
        <p:nvPicPr>
          <p:cNvPr id="334"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90" y="882334"/>
            <a:ext cx="10109223" cy="84033"/>
          </a:xfrm>
          <a:prstGeom prst="rect">
            <a:avLst/>
          </a:prstGeom>
        </p:spPr>
      </p:pic>
      <p:sp>
        <p:nvSpPr>
          <p:cNvPr id="2" name="text 1"/>
          <p:cNvSpPr txBox="1"/>
          <p:nvPr/>
        </p:nvSpPr>
        <p:spPr>
          <a:xfrm>
            <a:off x="641604" y="348346"/>
            <a:ext cx="5886035" cy="553998"/>
          </a:xfrm>
          <a:prstGeom prst="rect">
            <a:avLst/>
          </a:prstGeom>
        </p:spPr>
        <p:txBody>
          <a:bodyPr vert="horz" wrap="none" lIns="0" tIns="0" rIns="0" bIns="0" rtlCol="0">
            <a:spAutoFit/>
          </a:bodyPr>
          <a:lstStyle/>
          <a:p>
            <a:r>
              <a:rPr sz="3600" spc="11" dirty="0">
                <a:solidFill>
                  <a:srgbClr val="B41F34"/>
                </a:solidFill>
                <a:latin typeface="Arial"/>
                <a:cs typeface="Arial"/>
              </a:rPr>
              <a:t>Berkeley Algorithm: example</a:t>
            </a:r>
            <a:endParaRPr sz="3500">
              <a:latin typeface="Arial"/>
              <a:cs typeface="Arial"/>
            </a:endParaRPr>
          </a:p>
        </p:txBody>
      </p:sp>
      <p:pic>
        <p:nvPicPr>
          <p:cNvPr id="335"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201" y="3098668"/>
            <a:ext cx="2250070" cy="1029388"/>
          </a:xfrm>
          <a:prstGeom prst="rect">
            <a:avLst/>
          </a:prstGeom>
        </p:spPr>
      </p:pic>
      <p:pic>
        <p:nvPicPr>
          <p:cNvPr id="336"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5741" y="3299993"/>
            <a:ext cx="1056345" cy="598726"/>
          </a:xfrm>
          <a:prstGeom prst="rect">
            <a:avLst/>
          </a:prstGeom>
        </p:spPr>
      </p:pic>
      <p:sp>
        <p:nvSpPr>
          <p:cNvPr id="3" name="text 1"/>
          <p:cNvSpPr txBox="1"/>
          <p:nvPr/>
        </p:nvSpPr>
        <p:spPr>
          <a:xfrm>
            <a:off x="1673814" y="3385182"/>
            <a:ext cx="802336" cy="492443"/>
          </a:xfrm>
          <a:prstGeom prst="rect">
            <a:avLst/>
          </a:prstGeom>
        </p:spPr>
        <p:txBody>
          <a:bodyPr vert="horz" wrap="none" lIns="0" tIns="0" rIns="0" bIns="0" rtlCol="0">
            <a:spAutoFit/>
          </a:bodyPr>
          <a:lstStyle/>
          <a:p>
            <a:r>
              <a:rPr sz="3200" spc="11" dirty="0">
                <a:latin typeface="Arial"/>
                <a:cs typeface="Arial"/>
              </a:rPr>
              <a:t>3:</a:t>
            </a:r>
            <a:r>
              <a:rPr lang="en-US" sz="3200" spc="11" dirty="0">
                <a:latin typeface="Arial"/>
                <a:cs typeface="Arial"/>
              </a:rPr>
              <a:t>50</a:t>
            </a:r>
            <a:endParaRPr sz="3200" dirty="0">
              <a:latin typeface="Arial"/>
              <a:cs typeface="Arial"/>
            </a:endParaRPr>
          </a:p>
        </p:txBody>
      </p:sp>
      <p:pic>
        <p:nvPicPr>
          <p:cNvPr id="337"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551" y="3098668"/>
            <a:ext cx="2250070" cy="1029388"/>
          </a:xfrm>
          <a:prstGeom prst="rect">
            <a:avLst/>
          </a:prstGeom>
        </p:spPr>
      </p:pic>
      <p:pic>
        <p:nvPicPr>
          <p:cNvPr id="338"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091" y="3299993"/>
            <a:ext cx="1056345" cy="598726"/>
          </a:xfrm>
          <a:prstGeom prst="rect">
            <a:avLst/>
          </a:prstGeom>
        </p:spPr>
      </p:pic>
      <p:sp>
        <p:nvSpPr>
          <p:cNvPr id="4" name="text 1"/>
          <p:cNvSpPr txBox="1"/>
          <p:nvPr/>
        </p:nvSpPr>
        <p:spPr>
          <a:xfrm>
            <a:off x="4347165" y="3385182"/>
            <a:ext cx="802336" cy="492443"/>
          </a:xfrm>
          <a:prstGeom prst="rect">
            <a:avLst/>
          </a:prstGeom>
        </p:spPr>
        <p:txBody>
          <a:bodyPr vert="horz" wrap="none" lIns="0" tIns="0" rIns="0" bIns="0" rtlCol="0">
            <a:spAutoFit/>
          </a:bodyPr>
          <a:lstStyle/>
          <a:p>
            <a:r>
              <a:rPr sz="3200" spc="11" dirty="0">
                <a:latin typeface="Arial"/>
                <a:cs typeface="Arial"/>
              </a:rPr>
              <a:t>2:50</a:t>
            </a:r>
            <a:endParaRPr sz="3200" dirty="0">
              <a:latin typeface="Arial"/>
              <a:cs typeface="Arial"/>
            </a:endParaRPr>
          </a:p>
        </p:txBody>
      </p:sp>
      <p:pic>
        <p:nvPicPr>
          <p:cNvPr id="339"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4013" y="3098668"/>
            <a:ext cx="2250070" cy="1029388"/>
          </a:xfrm>
          <a:prstGeom prst="rect">
            <a:avLst/>
          </a:prstGeom>
        </p:spPr>
      </p:pic>
      <p:pic>
        <p:nvPicPr>
          <p:cNvPr id="340"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1553" y="3299994"/>
            <a:ext cx="1058201" cy="593474"/>
          </a:xfrm>
          <a:prstGeom prst="rect">
            <a:avLst/>
          </a:prstGeom>
        </p:spPr>
      </p:pic>
      <p:sp>
        <p:nvSpPr>
          <p:cNvPr id="5" name="text 1"/>
          <p:cNvSpPr txBox="1"/>
          <p:nvPr/>
        </p:nvSpPr>
        <p:spPr>
          <a:xfrm>
            <a:off x="7109626" y="3385182"/>
            <a:ext cx="802336" cy="492443"/>
          </a:xfrm>
          <a:prstGeom prst="rect">
            <a:avLst/>
          </a:prstGeom>
        </p:spPr>
        <p:txBody>
          <a:bodyPr vert="horz" wrap="none" lIns="0" tIns="0" rIns="0" bIns="0" rtlCol="0">
            <a:spAutoFit/>
          </a:bodyPr>
          <a:lstStyle/>
          <a:p>
            <a:r>
              <a:rPr sz="3200" spc="11" dirty="0">
                <a:latin typeface="Arial"/>
                <a:cs typeface="Arial"/>
              </a:rPr>
              <a:t>9:10</a:t>
            </a:r>
            <a:endParaRPr sz="3200">
              <a:latin typeface="Arial"/>
              <a:cs typeface="Arial"/>
            </a:endParaRPr>
          </a:p>
        </p:txBody>
      </p:sp>
      <p:pic>
        <p:nvPicPr>
          <p:cNvPr id="341"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551" y="1418034"/>
            <a:ext cx="2250070" cy="1029388"/>
          </a:xfrm>
          <a:prstGeom prst="rect">
            <a:avLst/>
          </a:prstGeom>
        </p:spPr>
      </p:pic>
      <p:sp>
        <p:nvSpPr>
          <p:cNvPr id="6" name="text 1"/>
          <p:cNvSpPr txBox="1"/>
          <p:nvPr/>
        </p:nvSpPr>
        <p:spPr>
          <a:xfrm>
            <a:off x="4347165" y="1704549"/>
            <a:ext cx="802336" cy="492443"/>
          </a:xfrm>
          <a:prstGeom prst="rect">
            <a:avLst/>
          </a:prstGeom>
        </p:spPr>
        <p:txBody>
          <a:bodyPr vert="horz" wrap="none" lIns="0" tIns="0" rIns="0" bIns="0" rtlCol="0">
            <a:spAutoFit/>
          </a:bodyPr>
          <a:lstStyle/>
          <a:p>
            <a:r>
              <a:rPr sz="3200" spc="11" dirty="0">
                <a:latin typeface="Arial"/>
                <a:cs typeface="Arial"/>
              </a:rPr>
              <a:t>3:00</a:t>
            </a:r>
            <a:endParaRPr sz="3200">
              <a:latin typeface="Arial"/>
              <a:cs typeface="Arial"/>
            </a:endParaRPr>
          </a:p>
        </p:txBody>
      </p:sp>
      <p:sp>
        <p:nvSpPr>
          <p:cNvPr id="7" name="text 1"/>
          <p:cNvSpPr txBox="1"/>
          <p:nvPr/>
        </p:nvSpPr>
        <p:spPr>
          <a:xfrm>
            <a:off x="979485" y="4944811"/>
            <a:ext cx="6262805" cy="492443"/>
          </a:xfrm>
          <a:prstGeom prst="rect">
            <a:avLst/>
          </a:prstGeom>
        </p:spPr>
        <p:txBody>
          <a:bodyPr vert="horz" wrap="none" lIns="0" tIns="0" rIns="0" bIns="0" rtlCol="0">
            <a:spAutoFit/>
          </a:bodyPr>
          <a:lstStyle/>
          <a:p>
            <a:r>
              <a:rPr sz="3200" spc="11" dirty="0">
                <a:latin typeface="Arial"/>
                <a:cs typeface="Arial"/>
              </a:rPr>
              <a:t>2. Compute fault-tolerant average:</a:t>
            </a:r>
            <a:endParaRPr sz="3200">
              <a:latin typeface="Arial"/>
              <a:cs typeface="Arial"/>
            </a:endParaRPr>
          </a:p>
        </p:txBody>
      </p:sp>
      <p:pic>
        <p:nvPicPr>
          <p:cNvPr id="342"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0419" y="2303868"/>
            <a:ext cx="1109012" cy="948735"/>
          </a:xfrm>
          <a:prstGeom prst="rect">
            <a:avLst/>
          </a:prstGeom>
        </p:spPr>
      </p:pic>
      <p:pic>
        <p:nvPicPr>
          <p:cNvPr id="343"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2328" y="2450924"/>
            <a:ext cx="148518" cy="644243"/>
          </a:xfrm>
          <a:prstGeom prst="rect">
            <a:avLst/>
          </a:prstGeom>
        </p:spPr>
      </p:pic>
      <p:pic>
        <p:nvPicPr>
          <p:cNvPr id="344"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43739" y="2303869"/>
            <a:ext cx="1197691" cy="949089"/>
          </a:xfrm>
          <a:prstGeom prst="rect">
            <a:avLst/>
          </a:prstGeom>
        </p:spPr>
      </p:pic>
      <p:sp>
        <p:nvSpPr>
          <p:cNvPr id="8" name="text 1"/>
          <p:cNvSpPr txBox="1"/>
          <p:nvPr/>
        </p:nvSpPr>
        <p:spPr>
          <a:xfrm rot="-2460000">
            <a:off x="3099051" y="2423840"/>
            <a:ext cx="530609" cy="323165"/>
          </a:xfrm>
          <a:prstGeom prst="rect">
            <a:avLst/>
          </a:prstGeom>
        </p:spPr>
        <p:txBody>
          <a:bodyPr vert="horz" wrap="square" lIns="0" tIns="0" rIns="0" bIns="0" rtlCol="0">
            <a:spAutoFit/>
          </a:bodyPr>
          <a:lstStyle/>
          <a:p>
            <a:r>
              <a:rPr sz="2100" spc="11" dirty="0">
                <a:latin typeface="Arial"/>
                <a:cs typeface="Arial"/>
              </a:rPr>
              <a:t>3:5</a:t>
            </a:r>
            <a:r>
              <a:rPr lang="en-US" sz="2100" spc="11" dirty="0">
                <a:latin typeface="Arial"/>
                <a:cs typeface="Arial"/>
              </a:rPr>
              <a:t>0</a:t>
            </a:r>
            <a:endParaRPr sz="2100" dirty="0">
              <a:latin typeface="Arial"/>
              <a:cs typeface="Arial"/>
            </a:endParaRPr>
          </a:p>
        </p:txBody>
      </p:sp>
      <p:sp>
        <p:nvSpPr>
          <p:cNvPr id="9" name="text 1"/>
          <p:cNvSpPr txBox="1"/>
          <p:nvPr/>
        </p:nvSpPr>
        <p:spPr>
          <a:xfrm>
            <a:off x="4027848" y="2605403"/>
            <a:ext cx="528222" cy="323165"/>
          </a:xfrm>
          <a:prstGeom prst="rect">
            <a:avLst/>
          </a:prstGeom>
        </p:spPr>
        <p:txBody>
          <a:bodyPr vert="horz" wrap="none" lIns="0" tIns="0" rIns="0" bIns="0" rtlCol="0">
            <a:spAutoFit/>
          </a:bodyPr>
          <a:lstStyle/>
          <a:p>
            <a:r>
              <a:rPr sz="2100" spc="11" dirty="0">
                <a:latin typeface="Arial"/>
                <a:cs typeface="Arial"/>
              </a:rPr>
              <a:t>2:50</a:t>
            </a:r>
            <a:endParaRPr sz="2100">
              <a:latin typeface="Arial"/>
              <a:cs typeface="Arial"/>
            </a:endParaRPr>
          </a:p>
        </p:txBody>
      </p:sp>
      <p:sp>
        <p:nvSpPr>
          <p:cNvPr id="10" name="text 1"/>
          <p:cNvSpPr txBox="1"/>
          <p:nvPr/>
        </p:nvSpPr>
        <p:spPr>
          <a:xfrm rot="2520000">
            <a:off x="6282317" y="2520385"/>
            <a:ext cx="528222" cy="323165"/>
          </a:xfrm>
          <a:prstGeom prst="rect">
            <a:avLst/>
          </a:prstGeom>
        </p:spPr>
        <p:txBody>
          <a:bodyPr vert="horz" wrap="none" lIns="0" tIns="0" rIns="0" bIns="0" rtlCol="0">
            <a:spAutoFit/>
          </a:bodyPr>
          <a:lstStyle/>
          <a:p>
            <a:r>
              <a:rPr sz="2100" spc="11" dirty="0">
                <a:latin typeface="Arial"/>
                <a:cs typeface="Arial"/>
              </a:rPr>
              <a:t>9:10</a:t>
            </a:r>
            <a:endParaRPr sz="2100">
              <a:latin typeface="Arial"/>
              <a:cs typeface="Arial"/>
            </a:endParaRPr>
          </a:p>
        </p:txBody>
      </p:sp>
      <p:pic>
        <p:nvPicPr>
          <p:cNvPr id="345" name="Image"/>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72487" y="2941109"/>
            <a:ext cx="1693122" cy="1428538"/>
          </a:xfrm>
          <a:prstGeom prst="rect">
            <a:avLst/>
          </a:prstGeom>
        </p:spPr>
      </p:pic>
      <p:pic>
        <p:nvPicPr>
          <p:cNvPr id="346" name="Image"/>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57635" y="2927103"/>
            <a:ext cx="1722826" cy="1456549"/>
          </a:xfrm>
          <a:prstGeom prst="rect">
            <a:avLst/>
          </a:prstGeom>
        </p:spPr>
      </p:pic>
      <p:sp>
        <p:nvSpPr>
          <p:cNvPr id="11" name="text 1"/>
          <p:cNvSpPr txBox="1"/>
          <p:nvPr/>
        </p:nvSpPr>
        <p:spPr>
          <a:xfrm>
            <a:off x="9901792" y="7222051"/>
            <a:ext cx="143886" cy="153888"/>
          </a:xfrm>
          <a:prstGeom prst="rect">
            <a:avLst/>
          </a:prstGeom>
        </p:spPr>
        <p:txBody>
          <a:bodyPr vert="horz" wrap="none" lIns="0" tIns="0" rIns="0" bIns="0" rtlCol="0">
            <a:spAutoFit/>
          </a:bodyPr>
          <a:lstStyle/>
          <a:p>
            <a:r>
              <a:rPr sz="1000" spc="11" dirty="0">
                <a:solidFill>
                  <a:srgbClr val="B41F34"/>
                </a:solidFill>
                <a:latin typeface="Arial"/>
                <a:cs typeface="Arial"/>
              </a:rPr>
              <a:t>27</a:t>
            </a:r>
            <a:endParaRPr sz="1000">
              <a:latin typeface="Arial"/>
              <a:cs typeface="Arial"/>
            </a:endParaRPr>
          </a:p>
        </p:txBody>
      </p:sp>
      <p:sp>
        <p:nvSpPr>
          <p:cNvPr id="12" name="text 1"/>
          <p:cNvSpPr txBox="1"/>
          <p:nvPr/>
        </p:nvSpPr>
        <p:spPr>
          <a:xfrm>
            <a:off x="641604" y="7222051"/>
            <a:ext cx="1177951" cy="153888"/>
          </a:xfrm>
          <a:prstGeom prst="rect">
            <a:avLst/>
          </a:prstGeom>
        </p:spPr>
        <p:txBody>
          <a:bodyPr vert="horz" wrap="none" lIns="0" tIns="0" rIns="0" bIns="0" rtlCol="0">
            <a:spAutoFit/>
          </a:bodyPr>
          <a:lstStyle/>
          <a:p>
            <a:r>
              <a:rPr sz="1000" spc="11" dirty="0">
                <a:solidFill>
                  <a:srgbClr val="B41F34"/>
                </a:solidFill>
                <a:latin typeface="Arial"/>
                <a:cs typeface="Arial"/>
              </a:rPr>
              <a:t>September 24, 2018</a:t>
            </a:r>
            <a:endParaRPr sz="900">
              <a:latin typeface="Arial"/>
              <a:cs typeface="Arial"/>
            </a:endParaRPr>
          </a:p>
        </p:txBody>
      </p:sp>
      <p:sp>
        <p:nvSpPr>
          <p:cNvPr id="13" name="text 1"/>
          <p:cNvSpPr txBox="1"/>
          <p:nvPr/>
        </p:nvSpPr>
        <p:spPr>
          <a:xfrm>
            <a:off x="4380395" y="7222051"/>
            <a:ext cx="1885966" cy="153888"/>
          </a:xfrm>
          <a:prstGeom prst="rect">
            <a:avLst/>
          </a:prstGeom>
        </p:spPr>
        <p:txBody>
          <a:bodyPr vert="horz" wrap="none" lIns="0" tIns="0" rIns="0" bIns="0" rtlCol="0">
            <a:spAutoFit/>
          </a:bodyPr>
          <a:lstStyle/>
          <a:p>
            <a:r>
              <a:rPr sz="1000" spc="11" dirty="0">
                <a:solidFill>
                  <a:srgbClr val="B41F34"/>
                </a:solidFill>
                <a:latin typeface="Arial"/>
                <a:cs typeface="Arial"/>
              </a:rPr>
              <a:t>© 2014-2018 Paul Krzyzanowski</a:t>
            </a:r>
            <a:endParaRPr sz="900">
              <a:latin typeface="Arial"/>
              <a:cs typeface="Arial"/>
            </a:endParaRPr>
          </a:p>
        </p:txBody>
      </p:sp>
      <p:sp>
        <p:nvSpPr>
          <p:cNvPr id="14" name="text 1"/>
          <p:cNvSpPr txBox="1"/>
          <p:nvPr/>
        </p:nvSpPr>
        <p:spPr>
          <a:xfrm>
            <a:off x="7763863" y="4938121"/>
            <a:ext cx="1410322" cy="646331"/>
          </a:xfrm>
          <a:prstGeom prst="rect">
            <a:avLst/>
          </a:prstGeom>
        </p:spPr>
        <p:txBody>
          <a:bodyPr vert="horz" wrap="none" lIns="0" tIns="0" rIns="0" bIns="0" rtlCol="0">
            <a:spAutoFit/>
          </a:bodyPr>
          <a:lstStyle/>
          <a:p>
            <a:r>
              <a:rPr sz="2100" spc="11" dirty="0">
                <a:latin typeface="Arial"/>
                <a:cs typeface="Arial"/>
              </a:rPr>
              <a:t>Suppose</a:t>
            </a:r>
            <a:endParaRPr sz="2100" dirty="0">
              <a:latin typeface="Arial"/>
              <a:cs typeface="Arial"/>
            </a:endParaRPr>
          </a:p>
          <a:p>
            <a:r>
              <a:rPr sz="2100" spc="11" dirty="0">
                <a:latin typeface="Arial"/>
                <a:cs typeface="Arial"/>
              </a:rPr>
              <a:t>max ∂=0:</a:t>
            </a:r>
            <a:r>
              <a:rPr lang="en-US" sz="2100" spc="11" dirty="0">
                <a:latin typeface="Arial"/>
                <a:cs typeface="Arial"/>
              </a:rPr>
              <a:t>50</a:t>
            </a:r>
            <a:endParaRPr sz="2100" dirty="0">
              <a:latin typeface="Arial"/>
              <a:cs typeface="Arial"/>
            </a:endParaRPr>
          </a:p>
        </p:txBody>
      </p:sp>
      <p:sp>
        <p:nvSpPr>
          <p:cNvPr id="15" name="text 1"/>
          <p:cNvSpPr txBox="1"/>
          <p:nvPr/>
        </p:nvSpPr>
        <p:spPr>
          <a:xfrm>
            <a:off x="546100" y="5659461"/>
            <a:ext cx="5981539" cy="1200329"/>
          </a:xfrm>
          <a:prstGeom prst="rect">
            <a:avLst/>
          </a:prstGeom>
        </p:spPr>
        <p:txBody>
          <a:bodyPr vert="horz" wrap="square" lIns="0" tIns="0" rIns="0" bIns="0" rtlCol="0">
            <a:spAutoFit/>
          </a:bodyPr>
          <a:lstStyle/>
          <a:p>
            <a:pPr marL="1422040"/>
            <a:r>
              <a:rPr lang="en-US" sz="2600" i="1" spc="11" dirty="0">
                <a:latin typeface="Arial"/>
                <a:cs typeface="Arial"/>
              </a:rPr>
              <a:t>         </a:t>
            </a:r>
            <a:r>
              <a:rPr sz="2600" i="1" spc="11" dirty="0">
                <a:latin typeface="Arial"/>
                <a:cs typeface="Arial"/>
              </a:rPr>
              <a:t>3 : </a:t>
            </a:r>
            <a:r>
              <a:rPr lang="en-US" sz="2600" i="1" spc="11" dirty="0">
                <a:latin typeface="Arial"/>
                <a:cs typeface="Arial"/>
              </a:rPr>
              <a:t>50</a:t>
            </a:r>
            <a:r>
              <a:rPr sz="2600" i="1" spc="11" dirty="0">
                <a:latin typeface="Arial"/>
                <a:cs typeface="Arial"/>
              </a:rPr>
              <a:t> + 2 : 50 + 3 : 00</a:t>
            </a:r>
          </a:p>
          <a:p>
            <a:pPr marL="1422040"/>
            <a:endParaRPr lang="en-US" sz="2600" i="1" spc="11" dirty="0">
              <a:latin typeface="Arial"/>
              <a:cs typeface="Arial"/>
            </a:endParaRPr>
          </a:p>
          <a:p>
            <a:pPr marL="1422040"/>
            <a:r>
              <a:rPr lang="en-US" sz="2600" i="1" spc="11" dirty="0">
                <a:latin typeface="Arial"/>
                <a:cs typeface="Arial"/>
              </a:rPr>
              <a:t>                       </a:t>
            </a:r>
            <a:r>
              <a:rPr sz="2600" i="1" spc="11" dirty="0">
                <a:latin typeface="Arial"/>
                <a:cs typeface="Arial"/>
              </a:rPr>
              <a:t>3</a:t>
            </a:r>
            <a:endParaRPr sz="2600" dirty="0">
              <a:latin typeface="Arial"/>
              <a:cs typeface="Arial"/>
            </a:endParaRPr>
          </a:p>
        </p:txBody>
      </p:sp>
      <p:pic>
        <p:nvPicPr>
          <p:cNvPr id="347" name="Image"/>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47199" y="6139720"/>
            <a:ext cx="3161140" cy="16063"/>
          </a:xfrm>
          <a:prstGeom prst="rect">
            <a:avLst/>
          </a:prstGeom>
        </p:spPr>
      </p:pic>
      <p:sp>
        <p:nvSpPr>
          <p:cNvPr id="16" name="text 1"/>
          <p:cNvSpPr txBox="1"/>
          <p:nvPr/>
        </p:nvSpPr>
        <p:spPr>
          <a:xfrm>
            <a:off x="6587681" y="5923700"/>
            <a:ext cx="1134991" cy="400110"/>
          </a:xfrm>
          <a:prstGeom prst="rect">
            <a:avLst/>
          </a:prstGeom>
        </p:spPr>
        <p:txBody>
          <a:bodyPr vert="horz" wrap="none" lIns="0" tIns="0" rIns="0" bIns="0" rtlCol="0">
            <a:spAutoFit/>
          </a:bodyPr>
          <a:lstStyle/>
          <a:p>
            <a:r>
              <a:rPr sz="2600" spc="11" dirty="0">
                <a:latin typeface="Arial"/>
                <a:cs typeface="Arial"/>
              </a:rPr>
              <a:t>= </a:t>
            </a:r>
            <a:r>
              <a:rPr sz="2600" i="1" spc="11" dirty="0">
                <a:latin typeface="Arial"/>
                <a:cs typeface="Arial"/>
              </a:rPr>
              <a:t>3 : 0</a:t>
            </a:r>
            <a:r>
              <a:rPr lang="en-US" sz="2600" i="1" spc="11" dirty="0">
                <a:latin typeface="Arial"/>
                <a:cs typeface="Arial"/>
              </a:rPr>
              <a:t>0</a:t>
            </a:r>
            <a:endParaRPr sz="2500" dirty="0">
              <a:latin typeface="Arial"/>
              <a:cs typeface="Arial"/>
            </a:endParaRPr>
          </a:p>
        </p:txBody>
      </p:sp>
      <p:sp>
        <p:nvSpPr>
          <p:cNvPr id="17" name="text 1"/>
          <p:cNvSpPr txBox="1"/>
          <p:nvPr/>
        </p:nvSpPr>
        <p:spPr>
          <a:xfrm>
            <a:off x="6002574" y="1549965"/>
            <a:ext cx="830805" cy="323165"/>
          </a:xfrm>
          <a:prstGeom prst="rect">
            <a:avLst/>
          </a:prstGeom>
        </p:spPr>
        <p:txBody>
          <a:bodyPr vert="horz" wrap="none" lIns="0" tIns="0" rIns="0" bIns="0" rtlCol="0">
            <a:spAutoFit/>
          </a:bodyPr>
          <a:lstStyle/>
          <a:p>
            <a:r>
              <a:rPr sz="2100" i="1" spc="11" dirty="0">
                <a:latin typeface="Arial"/>
                <a:cs typeface="Arial"/>
              </a:rPr>
              <a:t>master</a:t>
            </a:r>
            <a:endParaRPr sz="21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49"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50"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88" y="185571"/>
            <a:ext cx="10329527" cy="6958288"/>
          </a:xfrm>
          <a:prstGeom prst="rect">
            <a:avLst/>
          </a:prstGeom>
        </p:spPr>
      </p:pic>
      <p:pic>
        <p:nvPicPr>
          <p:cNvPr id="351"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90" y="882334"/>
            <a:ext cx="10109223" cy="84033"/>
          </a:xfrm>
          <a:prstGeom prst="rect">
            <a:avLst/>
          </a:prstGeom>
        </p:spPr>
      </p:pic>
      <p:sp>
        <p:nvSpPr>
          <p:cNvPr id="2" name="text 1"/>
          <p:cNvSpPr txBox="1"/>
          <p:nvPr/>
        </p:nvSpPr>
        <p:spPr>
          <a:xfrm>
            <a:off x="641604" y="348346"/>
            <a:ext cx="5886035" cy="553998"/>
          </a:xfrm>
          <a:prstGeom prst="rect">
            <a:avLst/>
          </a:prstGeom>
        </p:spPr>
        <p:txBody>
          <a:bodyPr vert="horz" wrap="none" lIns="0" tIns="0" rIns="0" bIns="0" rtlCol="0">
            <a:spAutoFit/>
          </a:bodyPr>
          <a:lstStyle/>
          <a:p>
            <a:r>
              <a:rPr sz="3600" spc="11" dirty="0">
                <a:solidFill>
                  <a:srgbClr val="B41F34"/>
                </a:solidFill>
                <a:latin typeface="Arial"/>
                <a:cs typeface="Arial"/>
              </a:rPr>
              <a:t>Berkeley Algorithm: example</a:t>
            </a:r>
            <a:endParaRPr sz="3500">
              <a:latin typeface="Arial"/>
              <a:cs typeface="Arial"/>
            </a:endParaRPr>
          </a:p>
        </p:txBody>
      </p:sp>
      <p:pic>
        <p:nvPicPr>
          <p:cNvPr id="352"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201" y="3098668"/>
            <a:ext cx="2250070" cy="1029388"/>
          </a:xfrm>
          <a:prstGeom prst="rect">
            <a:avLst/>
          </a:prstGeom>
        </p:spPr>
      </p:pic>
      <p:pic>
        <p:nvPicPr>
          <p:cNvPr id="353"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5741" y="3299993"/>
            <a:ext cx="1056345" cy="598726"/>
          </a:xfrm>
          <a:prstGeom prst="rect">
            <a:avLst/>
          </a:prstGeom>
        </p:spPr>
      </p:pic>
      <p:sp>
        <p:nvSpPr>
          <p:cNvPr id="3" name="text 1"/>
          <p:cNvSpPr txBox="1"/>
          <p:nvPr/>
        </p:nvSpPr>
        <p:spPr>
          <a:xfrm>
            <a:off x="1673814" y="3385182"/>
            <a:ext cx="802336" cy="492443"/>
          </a:xfrm>
          <a:prstGeom prst="rect">
            <a:avLst/>
          </a:prstGeom>
        </p:spPr>
        <p:txBody>
          <a:bodyPr vert="horz" wrap="none" lIns="0" tIns="0" rIns="0" bIns="0" rtlCol="0">
            <a:spAutoFit/>
          </a:bodyPr>
          <a:lstStyle/>
          <a:p>
            <a:r>
              <a:rPr sz="3200" spc="11" dirty="0">
                <a:latin typeface="Arial"/>
                <a:cs typeface="Arial"/>
              </a:rPr>
              <a:t>3:5</a:t>
            </a:r>
            <a:r>
              <a:rPr lang="en-US" sz="3200" spc="11" dirty="0">
                <a:latin typeface="Arial"/>
                <a:cs typeface="Arial"/>
              </a:rPr>
              <a:t>0</a:t>
            </a:r>
            <a:endParaRPr sz="3200" dirty="0">
              <a:latin typeface="Arial"/>
              <a:cs typeface="Arial"/>
            </a:endParaRPr>
          </a:p>
        </p:txBody>
      </p:sp>
      <p:pic>
        <p:nvPicPr>
          <p:cNvPr id="354"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551" y="3098668"/>
            <a:ext cx="2250070" cy="1029388"/>
          </a:xfrm>
          <a:prstGeom prst="rect">
            <a:avLst/>
          </a:prstGeom>
        </p:spPr>
      </p:pic>
      <p:pic>
        <p:nvPicPr>
          <p:cNvPr id="355" name="Imag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9091" y="3299993"/>
            <a:ext cx="1056345" cy="598726"/>
          </a:xfrm>
          <a:prstGeom prst="rect">
            <a:avLst/>
          </a:prstGeom>
        </p:spPr>
      </p:pic>
      <p:sp>
        <p:nvSpPr>
          <p:cNvPr id="4" name="text 1"/>
          <p:cNvSpPr txBox="1"/>
          <p:nvPr/>
        </p:nvSpPr>
        <p:spPr>
          <a:xfrm>
            <a:off x="4347165" y="3385182"/>
            <a:ext cx="802336" cy="492443"/>
          </a:xfrm>
          <a:prstGeom prst="rect">
            <a:avLst/>
          </a:prstGeom>
        </p:spPr>
        <p:txBody>
          <a:bodyPr vert="horz" wrap="none" lIns="0" tIns="0" rIns="0" bIns="0" rtlCol="0">
            <a:spAutoFit/>
          </a:bodyPr>
          <a:lstStyle/>
          <a:p>
            <a:r>
              <a:rPr sz="3200" spc="11" dirty="0">
                <a:latin typeface="Arial"/>
                <a:cs typeface="Arial"/>
              </a:rPr>
              <a:t>2:50</a:t>
            </a:r>
            <a:endParaRPr sz="3200">
              <a:latin typeface="Arial"/>
              <a:cs typeface="Arial"/>
            </a:endParaRPr>
          </a:p>
        </p:txBody>
      </p:sp>
      <p:pic>
        <p:nvPicPr>
          <p:cNvPr id="356" name="Image"/>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4013" y="3098668"/>
            <a:ext cx="2250070" cy="1029388"/>
          </a:xfrm>
          <a:prstGeom prst="rect">
            <a:avLst/>
          </a:prstGeom>
        </p:spPr>
      </p:pic>
      <p:pic>
        <p:nvPicPr>
          <p:cNvPr id="357" name="Imag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1553" y="3299994"/>
            <a:ext cx="1058201" cy="593474"/>
          </a:xfrm>
          <a:prstGeom prst="rect">
            <a:avLst/>
          </a:prstGeom>
        </p:spPr>
      </p:pic>
      <p:sp>
        <p:nvSpPr>
          <p:cNvPr id="5" name="text 1"/>
          <p:cNvSpPr txBox="1"/>
          <p:nvPr/>
        </p:nvSpPr>
        <p:spPr>
          <a:xfrm>
            <a:off x="7109626" y="3385182"/>
            <a:ext cx="802336" cy="492443"/>
          </a:xfrm>
          <a:prstGeom prst="rect">
            <a:avLst/>
          </a:prstGeom>
        </p:spPr>
        <p:txBody>
          <a:bodyPr vert="horz" wrap="none" lIns="0" tIns="0" rIns="0" bIns="0" rtlCol="0">
            <a:spAutoFit/>
          </a:bodyPr>
          <a:lstStyle/>
          <a:p>
            <a:r>
              <a:rPr sz="3200" spc="11" dirty="0">
                <a:latin typeface="Arial"/>
                <a:cs typeface="Arial"/>
              </a:rPr>
              <a:t>9:10</a:t>
            </a:r>
            <a:endParaRPr sz="3200">
              <a:latin typeface="Arial"/>
              <a:cs typeface="Arial"/>
            </a:endParaRPr>
          </a:p>
        </p:txBody>
      </p:sp>
      <p:pic>
        <p:nvPicPr>
          <p:cNvPr id="358" name="Imag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1551" y="1418034"/>
            <a:ext cx="2250070" cy="1029388"/>
          </a:xfrm>
          <a:prstGeom prst="rect">
            <a:avLst/>
          </a:prstGeom>
        </p:spPr>
      </p:pic>
      <p:sp>
        <p:nvSpPr>
          <p:cNvPr id="6" name="text 1"/>
          <p:cNvSpPr txBox="1"/>
          <p:nvPr/>
        </p:nvSpPr>
        <p:spPr>
          <a:xfrm>
            <a:off x="4347165" y="1704549"/>
            <a:ext cx="802336" cy="492443"/>
          </a:xfrm>
          <a:prstGeom prst="rect">
            <a:avLst/>
          </a:prstGeom>
        </p:spPr>
        <p:txBody>
          <a:bodyPr vert="horz" wrap="none" lIns="0" tIns="0" rIns="0" bIns="0" rtlCol="0">
            <a:spAutoFit/>
          </a:bodyPr>
          <a:lstStyle/>
          <a:p>
            <a:r>
              <a:rPr sz="3200" spc="11" dirty="0">
                <a:latin typeface="Arial"/>
                <a:cs typeface="Arial"/>
              </a:rPr>
              <a:t>3:00</a:t>
            </a:r>
            <a:endParaRPr sz="3200">
              <a:latin typeface="Arial"/>
              <a:cs typeface="Arial"/>
            </a:endParaRPr>
          </a:p>
        </p:txBody>
      </p:sp>
      <p:sp>
        <p:nvSpPr>
          <p:cNvPr id="7" name="text 1"/>
          <p:cNvSpPr txBox="1"/>
          <p:nvPr/>
        </p:nvSpPr>
        <p:spPr>
          <a:xfrm>
            <a:off x="979484" y="4944811"/>
            <a:ext cx="5089342" cy="492443"/>
          </a:xfrm>
          <a:prstGeom prst="rect">
            <a:avLst/>
          </a:prstGeom>
        </p:spPr>
        <p:txBody>
          <a:bodyPr vert="horz" wrap="none" lIns="0" tIns="0" rIns="0" bIns="0" rtlCol="0">
            <a:spAutoFit/>
          </a:bodyPr>
          <a:lstStyle/>
          <a:p>
            <a:r>
              <a:rPr sz="3200" spc="11" dirty="0">
                <a:latin typeface="Arial"/>
                <a:cs typeface="Arial"/>
              </a:rPr>
              <a:t>3. Send offset to each client</a:t>
            </a:r>
            <a:endParaRPr sz="3200">
              <a:latin typeface="Arial"/>
              <a:cs typeface="Arial"/>
            </a:endParaRPr>
          </a:p>
        </p:txBody>
      </p:sp>
      <p:pic>
        <p:nvPicPr>
          <p:cNvPr id="359" name="Imag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0389" y="2293486"/>
            <a:ext cx="1109012" cy="948735"/>
          </a:xfrm>
          <a:prstGeom prst="rect">
            <a:avLst/>
          </a:prstGeom>
        </p:spPr>
      </p:pic>
      <p:pic>
        <p:nvPicPr>
          <p:cNvPr id="360" name="Image"/>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2326" y="2450924"/>
            <a:ext cx="148519" cy="644243"/>
          </a:xfrm>
          <a:prstGeom prst="rect">
            <a:avLst/>
          </a:prstGeom>
        </p:spPr>
      </p:pic>
      <p:pic>
        <p:nvPicPr>
          <p:cNvPr id="361" name="Image"/>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34202" y="2293131"/>
            <a:ext cx="1197691" cy="949091"/>
          </a:xfrm>
          <a:prstGeom prst="rect">
            <a:avLst/>
          </a:prstGeom>
        </p:spPr>
      </p:pic>
      <p:sp>
        <p:nvSpPr>
          <p:cNvPr id="8" name="text 1"/>
          <p:cNvSpPr txBox="1"/>
          <p:nvPr/>
        </p:nvSpPr>
        <p:spPr>
          <a:xfrm rot="-2460000">
            <a:off x="2984116" y="2461219"/>
            <a:ext cx="619400" cy="323165"/>
          </a:xfrm>
          <a:prstGeom prst="rect">
            <a:avLst/>
          </a:prstGeom>
        </p:spPr>
        <p:txBody>
          <a:bodyPr vert="horz" wrap="none" lIns="0" tIns="0" rIns="0" bIns="0" rtlCol="0">
            <a:spAutoFit/>
          </a:bodyPr>
          <a:lstStyle/>
          <a:p>
            <a:r>
              <a:rPr sz="2100" spc="11" dirty="0">
                <a:latin typeface="Arial"/>
                <a:cs typeface="Arial"/>
              </a:rPr>
              <a:t>-0:</a:t>
            </a:r>
            <a:r>
              <a:rPr lang="en-US" sz="2100" spc="11" dirty="0">
                <a:latin typeface="Arial"/>
                <a:cs typeface="Arial"/>
              </a:rPr>
              <a:t>5</a:t>
            </a:r>
            <a:r>
              <a:rPr sz="2100" spc="11" dirty="0">
                <a:latin typeface="Arial"/>
                <a:cs typeface="Arial"/>
              </a:rPr>
              <a:t>0</a:t>
            </a:r>
            <a:endParaRPr sz="2100" dirty="0">
              <a:latin typeface="Arial"/>
              <a:cs typeface="Arial"/>
            </a:endParaRPr>
          </a:p>
        </p:txBody>
      </p:sp>
      <p:sp>
        <p:nvSpPr>
          <p:cNvPr id="9" name="text 1"/>
          <p:cNvSpPr txBox="1"/>
          <p:nvPr/>
        </p:nvSpPr>
        <p:spPr>
          <a:xfrm>
            <a:off x="4107407" y="2605403"/>
            <a:ext cx="686726" cy="323165"/>
          </a:xfrm>
          <a:prstGeom prst="rect">
            <a:avLst/>
          </a:prstGeom>
        </p:spPr>
        <p:txBody>
          <a:bodyPr vert="horz" wrap="none" lIns="0" tIns="0" rIns="0" bIns="0" rtlCol="0">
            <a:spAutoFit/>
          </a:bodyPr>
          <a:lstStyle/>
          <a:p>
            <a:r>
              <a:rPr sz="2100" spc="11" dirty="0">
                <a:latin typeface="Arial"/>
                <a:cs typeface="Arial"/>
              </a:rPr>
              <a:t>+0:5</a:t>
            </a:r>
            <a:r>
              <a:rPr lang="en-US" sz="2100" spc="11" dirty="0">
                <a:latin typeface="Arial"/>
                <a:cs typeface="Arial"/>
              </a:rPr>
              <a:t>0</a:t>
            </a:r>
            <a:endParaRPr sz="2100" dirty="0">
              <a:latin typeface="Arial"/>
              <a:cs typeface="Arial"/>
            </a:endParaRPr>
          </a:p>
        </p:txBody>
      </p:sp>
      <p:sp>
        <p:nvSpPr>
          <p:cNvPr id="10" name="text 1"/>
          <p:cNvSpPr txBox="1"/>
          <p:nvPr/>
        </p:nvSpPr>
        <p:spPr>
          <a:xfrm rot="2520000">
            <a:off x="6159776" y="2538820"/>
            <a:ext cx="619400" cy="323165"/>
          </a:xfrm>
          <a:prstGeom prst="rect">
            <a:avLst/>
          </a:prstGeom>
        </p:spPr>
        <p:txBody>
          <a:bodyPr vert="horz" wrap="none" lIns="0" tIns="0" rIns="0" bIns="0" rtlCol="0">
            <a:spAutoFit/>
          </a:bodyPr>
          <a:lstStyle/>
          <a:p>
            <a:r>
              <a:rPr sz="2100" spc="11" dirty="0">
                <a:latin typeface="Arial"/>
                <a:cs typeface="Arial"/>
              </a:rPr>
              <a:t>-6:</a:t>
            </a:r>
            <a:r>
              <a:rPr lang="en-US" sz="2100" spc="11" dirty="0">
                <a:latin typeface="Arial"/>
                <a:cs typeface="Arial"/>
              </a:rPr>
              <a:t>10</a:t>
            </a:r>
            <a:endParaRPr sz="2100" dirty="0">
              <a:latin typeface="Arial"/>
              <a:cs typeface="Arial"/>
            </a:endParaRPr>
          </a:p>
        </p:txBody>
      </p:sp>
      <p:sp>
        <p:nvSpPr>
          <p:cNvPr id="11" name="text 1"/>
          <p:cNvSpPr txBox="1"/>
          <p:nvPr/>
        </p:nvSpPr>
        <p:spPr>
          <a:xfrm>
            <a:off x="9901792" y="7222051"/>
            <a:ext cx="143886" cy="153888"/>
          </a:xfrm>
          <a:prstGeom prst="rect">
            <a:avLst/>
          </a:prstGeom>
        </p:spPr>
        <p:txBody>
          <a:bodyPr vert="horz" wrap="none" lIns="0" tIns="0" rIns="0" bIns="0" rtlCol="0">
            <a:spAutoFit/>
          </a:bodyPr>
          <a:lstStyle/>
          <a:p>
            <a:r>
              <a:rPr sz="1000" spc="11" dirty="0">
                <a:solidFill>
                  <a:srgbClr val="B41F34"/>
                </a:solidFill>
                <a:latin typeface="Arial"/>
                <a:cs typeface="Arial"/>
              </a:rPr>
              <a:t>28</a:t>
            </a:r>
            <a:endParaRPr sz="1000">
              <a:latin typeface="Arial"/>
              <a:cs typeface="Arial"/>
            </a:endParaRPr>
          </a:p>
        </p:txBody>
      </p:sp>
      <p:sp>
        <p:nvSpPr>
          <p:cNvPr id="12" name="text 1"/>
          <p:cNvSpPr txBox="1"/>
          <p:nvPr/>
        </p:nvSpPr>
        <p:spPr>
          <a:xfrm>
            <a:off x="641604" y="7222051"/>
            <a:ext cx="1177951" cy="153888"/>
          </a:xfrm>
          <a:prstGeom prst="rect">
            <a:avLst/>
          </a:prstGeom>
        </p:spPr>
        <p:txBody>
          <a:bodyPr vert="horz" wrap="none" lIns="0" tIns="0" rIns="0" bIns="0" rtlCol="0">
            <a:spAutoFit/>
          </a:bodyPr>
          <a:lstStyle/>
          <a:p>
            <a:r>
              <a:rPr sz="1000" spc="11" dirty="0">
                <a:solidFill>
                  <a:srgbClr val="B41F34"/>
                </a:solidFill>
                <a:latin typeface="Arial"/>
                <a:cs typeface="Arial"/>
              </a:rPr>
              <a:t>September 24, 2018</a:t>
            </a:r>
            <a:endParaRPr sz="900">
              <a:latin typeface="Arial"/>
              <a:cs typeface="Arial"/>
            </a:endParaRPr>
          </a:p>
        </p:txBody>
      </p:sp>
      <p:sp>
        <p:nvSpPr>
          <p:cNvPr id="13" name="text 1"/>
          <p:cNvSpPr txBox="1"/>
          <p:nvPr/>
        </p:nvSpPr>
        <p:spPr>
          <a:xfrm>
            <a:off x="4380395" y="7222051"/>
            <a:ext cx="1885966" cy="153888"/>
          </a:xfrm>
          <a:prstGeom prst="rect">
            <a:avLst/>
          </a:prstGeom>
        </p:spPr>
        <p:txBody>
          <a:bodyPr vert="horz" wrap="none" lIns="0" tIns="0" rIns="0" bIns="0" rtlCol="0">
            <a:spAutoFit/>
          </a:bodyPr>
          <a:lstStyle/>
          <a:p>
            <a:r>
              <a:rPr sz="1000" spc="11" dirty="0">
                <a:solidFill>
                  <a:srgbClr val="B41F34"/>
                </a:solidFill>
                <a:latin typeface="Arial"/>
                <a:cs typeface="Arial"/>
              </a:rPr>
              <a:t>© 2014-2018 Paul Krzyzanowski</a:t>
            </a:r>
            <a:endParaRPr sz="900">
              <a:latin typeface="Arial"/>
              <a:cs typeface="Arial"/>
            </a:endParaRPr>
          </a:p>
        </p:txBody>
      </p:sp>
      <p:sp>
        <p:nvSpPr>
          <p:cNvPr id="14" name="text 1"/>
          <p:cNvSpPr txBox="1"/>
          <p:nvPr/>
        </p:nvSpPr>
        <p:spPr>
          <a:xfrm>
            <a:off x="6002574" y="1549965"/>
            <a:ext cx="830805" cy="323165"/>
          </a:xfrm>
          <a:prstGeom prst="rect">
            <a:avLst/>
          </a:prstGeom>
        </p:spPr>
        <p:txBody>
          <a:bodyPr vert="horz" wrap="none" lIns="0" tIns="0" rIns="0" bIns="0" rtlCol="0">
            <a:spAutoFit/>
          </a:bodyPr>
          <a:lstStyle/>
          <a:p>
            <a:r>
              <a:rPr sz="2100" i="1" spc="11" dirty="0">
                <a:latin typeface="Arial"/>
                <a:cs typeface="Arial"/>
              </a:rPr>
              <a:t>master</a:t>
            </a:r>
            <a:endParaRPr sz="21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63"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93400" cy="7562850"/>
          </a:xfrm>
          <a:prstGeom prst="rect">
            <a:avLst/>
          </a:prstGeom>
        </p:spPr>
      </p:pic>
      <p:pic>
        <p:nvPicPr>
          <p:cNvPr id="364" name="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88" y="185571"/>
            <a:ext cx="10329527" cy="6958288"/>
          </a:xfrm>
          <a:prstGeom prst="rect">
            <a:avLst/>
          </a:prstGeom>
        </p:spPr>
      </p:pic>
      <p:pic>
        <p:nvPicPr>
          <p:cNvPr id="365" name="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990" y="882334"/>
            <a:ext cx="10109223" cy="84033"/>
          </a:xfrm>
          <a:prstGeom prst="rect">
            <a:avLst/>
          </a:prstGeom>
        </p:spPr>
      </p:pic>
      <p:sp>
        <p:nvSpPr>
          <p:cNvPr id="2" name="text 1"/>
          <p:cNvSpPr txBox="1"/>
          <p:nvPr/>
        </p:nvSpPr>
        <p:spPr>
          <a:xfrm>
            <a:off x="641604" y="348346"/>
            <a:ext cx="6026522" cy="569387"/>
          </a:xfrm>
          <a:prstGeom prst="rect">
            <a:avLst/>
          </a:prstGeom>
        </p:spPr>
        <p:txBody>
          <a:bodyPr vert="horz" wrap="none" lIns="0" tIns="0" rIns="0" bIns="0" rtlCol="0">
            <a:spAutoFit/>
          </a:bodyPr>
          <a:lstStyle/>
          <a:p>
            <a:r>
              <a:rPr sz="3700" spc="11" dirty="0">
                <a:solidFill>
                  <a:srgbClr val="B41F34"/>
                </a:solidFill>
                <a:latin typeface="Arial"/>
                <a:cs typeface="Arial"/>
              </a:rPr>
              <a:t>Network Time Protocol, NTP</a:t>
            </a:r>
            <a:endParaRPr sz="3700" dirty="0">
              <a:latin typeface="Arial"/>
              <a:cs typeface="Arial"/>
            </a:endParaRPr>
          </a:p>
        </p:txBody>
      </p:sp>
      <p:sp>
        <p:nvSpPr>
          <p:cNvPr id="3" name="text 1"/>
          <p:cNvSpPr txBox="1"/>
          <p:nvPr/>
        </p:nvSpPr>
        <p:spPr>
          <a:xfrm>
            <a:off x="641605" y="1228543"/>
            <a:ext cx="1966179" cy="415498"/>
          </a:xfrm>
          <a:prstGeom prst="rect">
            <a:avLst/>
          </a:prstGeom>
        </p:spPr>
        <p:txBody>
          <a:bodyPr vert="horz" wrap="none" lIns="0" tIns="0" rIns="0" bIns="0" rtlCol="0">
            <a:spAutoFit/>
          </a:bodyPr>
          <a:lstStyle/>
          <a:p>
            <a:r>
              <a:rPr sz="2700" spc="11" dirty="0">
                <a:latin typeface="Arial"/>
                <a:cs typeface="Arial"/>
              </a:rPr>
              <a:t>• 1991, 1992</a:t>
            </a:r>
            <a:endParaRPr sz="2700">
              <a:latin typeface="Arial"/>
              <a:cs typeface="Arial"/>
            </a:endParaRPr>
          </a:p>
        </p:txBody>
      </p:sp>
      <p:sp>
        <p:nvSpPr>
          <p:cNvPr id="4" name="text 1"/>
          <p:cNvSpPr txBox="1"/>
          <p:nvPr/>
        </p:nvSpPr>
        <p:spPr>
          <a:xfrm>
            <a:off x="908939" y="1697054"/>
            <a:ext cx="5222905" cy="338554"/>
          </a:xfrm>
          <a:prstGeom prst="rect">
            <a:avLst/>
          </a:prstGeom>
        </p:spPr>
        <p:txBody>
          <a:bodyPr vert="horz" wrap="none" lIns="0" tIns="0" rIns="0" bIns="0" rtlCol="0">
            <a:spAutoFit/>
          </a:bodyPr>
          <a:lstStyle/>
          <a:p>
            <a:r>
              <a:rPr sz="2200" spc="11" dirty="0">
                <a:latin typeface="Arial"/>
                <a:cs typeface="Arial"/>
              </a:rPr>
              <a:t>– Internet Standard, version 3: RFC 1305</a:t>
            </a:r>
            <a:endParaRPr sz="2200">
              <a:latin typeface="Arial"/>
              <a:cs typeface="Arial"/>
            </a:endParaRPr>
          </a:p>
        </p:txBody>
      </p:sp>
      <p:sp>
        <p:nvSpPr>
          <p:cNvPr id="5" name="text 1"/>
          <p:cNvSpPr txBox="1"/>
          <p:nvPr/>
        </p:nvSpPr>
        <p:spPr>
          <a:xfrm>
            <a:off x="641604" y="2606663"/>
            <a:ext cx="1849352" cy="415498"/>
          </a:xfrm>
          <a:prstGeom prst="rect">
            <a:avLst/>
          </a:prstGeom>
        </p:spPr>
        <p:txBody>
          <a:bodyPr vert="horz" wrap="none" lIns="0" tIns="0" rIns="0" bIns="0" rtlCol="0">
            <a:spAutoFit/>
          </a:bodyPr>
          <a:lstStyle/>
          <a:p>
            <a:r>
              <a:rPr sz="2700" spc="11" dirty="0">
                <a:latin typeface="Arial"/>
                <a:cs typeface="Arial"/>
              </a:rPr>
              <a:t>• June 2010</a:t>
            </a:r>
            <a:endParaRPr sz="2700">
              <a:latin typeface="Arial"/>
              <a:cs typeface="Arial"/>
            </a:endParaRPr>
          </a:p>
        </p:txBody>
      </p:sp>
      <p:sp>
        <p:nvSpPr>
          <p:cNvPr id="6" name="text 1"/>
          <p:cNvSpPr txBox="1"/>
          <p:nvPr/>
        </p:nvSpPr>
        <p:spPr>
          <a:xfrm>
            <a:off x="908939" y="3075172"/>
            <a:ext cx="5952912" cy="338554"/>
          </a:xfrm>
          <a:prstGeom prst="rect">
            <a:avLst/>
          </a:prstGeom>
        </p:spPr>
        <p:txBody>
          <a:bodyPr vert="horz" wrap="none" lIns="0" tIns="0" rIns="0" bIns="0" rtlCol="0">
            <a:spAutoFit/>
          </a:bodyPr>
          <a:lstStyle/>
          <a:p>
            <a:r>
              <a:rPr sz="2200" spc="11" dirty="0">
                <a:latin typeface="Arial"/>
                <a:cs typeface="Arial"/>
              </a:rPr>
              <a:t>– Internet Standard, version 4: RFC 5905-5908</a:t>
            </a:r>
            <a:endParaRPr sz="2200">
              <a:latin typeface="Arial"/>
              <a:cs typeface="Arial"/>
            </a:endParaRPr>
          </a:p>
        </p:txBody>
      </p:sp>
      <p:sp>
        <p:nvSpPr>
          <p:cNvPr id="7" name="text 1"/>
          <p:cNvSpPr txBox="1"/>
          <p:nvPr/>
        </p:nvSpPr>
        <p:spPr>
          <a:xfrm>
            <a:off x="908939" y="3478524"/>
            <a:ext cx="1917704" cy="353943"/>
          </a:xfrm>
          <a:prstGeom prst="rect">
            <a:avLst/>
          </a:prstGeom>
        </p:spPr>
        <p:txBody>
          <a:bodyPr vert="horz" wrap="none" lIns="0" tIns="0" rIns="0" bIns="0" rtlCol="0">
            <a:spAutoFit/>
          </a:bodyPr>
          <a:lstStyle/>
          <a:p>
            <a:r>
              <a:rPr sz="2300" spc="11" dirty="0">
                <a:latin typeface="Arial"/>
                <a:cs typeface="Arial"/>
              </a:rPr>
              <a:t>– IPv6 support</a:t>
            </a:r>
            <a:endParaRPr sz="2300">
              <a:latin typeface="Arial"/>
              <a:cs typeface="Arial"/>
            </a:endParaRPr>
          </a:p>
        </p:txBody>
      </p:sp>
      <p:sp>
        <p:nvSpPr>
          <p:cNvPr id="8" name="text 1"/>
          <p:cNvSpPr txBox="1"/>
          <p:nvPr/>
        </p:nvSpPr>
        <p:spPr>
          <a:xfrm>
            <a:off x="908940" y="3881877"/>
            <a:ext cx="5586401" cy="338554"/>
          </a:xfrm>
          <a:prstGeom prst="rect">
            <a:avLst/>
          </a:prstGeom>
        </p:spPr>
        <p:txBody>
          <a:bodyPr vert="horz" wrap="none" lIns="0" tIns="0" rIns="0" bIns="0" rtlCol="0">
            <a:spAutoFit/>
          </a:bodyPr>
          <a:lstStyle/>
          <a:p>
            <a:r>
              <a:rPr sz="2200" spc="11" dirty="0">
                <a:latin typeface="Arial"/>
                <a:cs typeface="Arial"/>
              </a:rPr>
              <a:t>– Improve accuracy to tens of microseconds</a:t>
            </a:r>
            <a:endParaRPr sz="2200">
              <a:latin typeface="Arial"/>
              <a:cs typeface="Arial"/>
            </a:endParaRPr>
          </a:p>
        </p:txBody>
      </p:sp>
      <p:sp>
        <p:nvSpPr>
          <p:cNvPr id="9" name="text 1"/>
          <p:cNvSpPr txBox="1"/>
          <p:nvPr/>
        </p:nvSpPr>
        <p:spPr>
          <a:xfrm>
            <a:off x="908939" y="4285228"/>
            <a:ext cx="3505575" cy="338554"/>
          </a:xfrm>
          <a:prstGeom prst="rect">
            <a:avLst/>
          </a:prstGeom>
        </p:spPr>
        <p:txBody>
          <a:bodyPr vert="horz" wrap="none" lIns="0" tIns="0" rIns="0" bIns="0" rtlCol="0">
            <a:spAutoFit/>
          </a:bodyPr>
          <a:lstStyle/>
          <a:p>
            <a:r>
              <a:rPr sz="2200" spc="11" dirty="0">
                <a:latin typeface="Arial"/>
                <a:cs typeface="Arial"/>
              </a:rPr>
              <a:t>– Dynamic server discovery</a:t>
            </a:r>
            <a:endParaRPr sz="2200">
              <a:latin typeface="Arial"/>
              <a:cs typeface="Arial"/>
            </a:endParaRPr>
          </a:p>
        </p:txBody>
      </p:sp>
      <p:sp>
        <p:nvSpPr>
          <p:cNvPr id="10" name="text 1"/>
          <p:cNvSpPr txBox="1"/>
          <p:nvPr/>
        </p:nvSpPr>
        <p:spPr>
          <a:xfrm>
            <a:off x="9901792" y="7222051"/>
            <a:ext cx="143886" cy="153888"/>
          </a:xfrm>
          <a:prstGeom prst="rect">
            <a:avLst/>
          </a:prstGeom>
        </p:spPr>
        <p:txBody>
          <a:bodyPr vert="horz" wrap="none" lIns="0" tIns="0" rIns="0" bIns="0" rtlCol="0">
            <a:spAutoFit/>
          </a:bodyPr>
          <a:lstStyle/>
          <a:p>
            <a:r>
              <a:rPr sz="1000" spc="11" dirty="0">
                <a:solidFill>
                  <a:srgbClr val="B41F34"/>
                </a:solidFill>
                <a:latin typeface="Arial"/>
                <a:cs typeface="Arial"/>
              </a:rPr>
              <a:t>29</a:t>
            </a:r>
            <a:endParaRPr sz="1000">
              <a:latin typeface="Arial"/>
              <a:cs typeface="Arial"/>
            </a:endParaRPr>
          </a:p>
        </p:txBody>
      </p:sp>
      <p:sp>
        <p:nvSpPr>
          <p:cNvPr id="11" name="text 1"/>
          <p:cNvSpPr txBox="1"/>
          <p:nvPr/>
        </p:nvSpPr>
        <p:spPr>
          <a:xfrm>
            <a:off x="641604" y="7222051"/>
            <a:ext cx="1177951" cy="153888"/>
          </a:xfrm>
          <a:prstGeom prst="rect">
            <a:avLst/>
          </a:prstGeom>
        </p:spPr>
        <p:txBody>
          <a:bodyPr vert="horz" wrap="none" lIns="0" tIns="0" rIns="0" bIns="0" rtlCol="0">
            <a:spAutoFit/>
          </a:bodyPr>
          <a:lstStyle/>
          <a:p>
            <a:r>
              <a:rPr sz="1000" spc="11" dirty="0">
                <a:solidFill>
                  <a:srgbClr val="B41F34"/>
                </a:solidFill>
                <a:latin typeface="Arial"/>
                <a:cs typeface="Arial"/>
              </a:rPr>
              <a:t>September 24, 2018</a:t>
            </a:r>
            <a:endParaRPr sz="900">
              <a:latin typeface="Arial"/>
              <a:cs typeface="Arial"/>
            </a:endParaRPr>
          </a:p>
        </p:txBody>
      </p:sp>
      <p:sp>
        <p:nvSpPr>
          <p:cNvPr id="12" name="text 1"/>
          <p:cNvSpPr txBox="1"/>
          <p:nvPr/>
        </p:nvSpPr>
        <p:spPr>
          <a:xfrm>
            <a:off x="4380395" y="7222051"/>
            <a:ext cx="1885966" cy="153888"/>
          </a:xfrm>
          <a:prstGeom prst="rect">
            <a:avLst/>
          </a:prstGeom>
        </p:spPr>
        <p:txBody>
          <a:bodyPr vert="horz" wrap="none" lIns="0" tIns="0" rIns="0" bIns="0" rtlCol="0">
            <a:spAutoFit/>
          </a:bodyPr>
          <a:lstStyle/>
          <a:p>
            <a:r>
              <a:rPr sz="1000" spc="11" dirty="0">
                <a:solidFill>
                  <a:srgbClr val="B41F34"/>
                </a:solidFill>
                <a:latin typeface="Arial"/>
                <a:cs typeface="Arial"/>
              </a:rPr>
              <a:t>© 2014-2018 Paul Krzyzanowski</a:t>
            </a:r>
            <a:endParaRPr sz="9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a:t>
            </a:fld>
            <a:endParaRPr spc="-5" dirty="0"/>
          </a:p>
        </p:txBody>
      </p:sp>
      <p:sp>
        <p:nvSpPr>
          <p:cNvPr id="2" name="object 2"/>
          <p:cNvSpPr txBox="1">
            <a:spLocks noGrp="1"/>
          </p:cNvSpPr>
          <p:nvPr>
            <p:ph type="title"/>
          </p:nvPr>
        </p:nvSpPr>
        <p:spPr>
          <a:xfrm>
            <a:off x="1217047" y="408686"/>
            <a:ext cx="8336280" cy="629920"/>
          </a:xfrm>
          <a:prstGeom prst="rect">
            <a:avLst/>
          </a:prstGeom>
        </p:spPr>
        <p:txBody>
          <a:bodyPr vert="horz" wrap="square" lIns="0" tIns="14604" rIns="0" bIns="0" rtlCol="0">
            <a:spAutoFit/>
          </a:bodyPr>
          <a:lstStyle/>
          <a:p>
            <a:pPr marL="12700">
              <a:lnSpc>
                <a:spcPct val="100000"/>
              </a:lnSpc>
              <a:spcBef>
                <a:spcPts val="114"/>
              </a:spcBef>
            </a:pPr>
            <a:r>
              <a:rPr spc="5" dirty="0"/>
              <a:t> Time and Global</a:t>
            </a:r>
            <a:r>
              <a:rPr spc="-25" dirty="0"/>
              <a:t> </a:t>
            </a:r>
            <a:r>
              <a:rPr dirty="0"/>
              <a:t>States</a:t>
            </a:r>
          </a:p>
        </p:txBody>
      </p:sp>
      <p:sp>
        <p:nvSpPr>
          <p:cNvPr id="3" name="object 3"/>
          <p:cNvSpPr txBox="1"/>
          <p:nvPr/>
        </p:nvSpPr>
        <p:spPr>
          <a:xfrm>
            <a:off x="493909" y="1697838"/>
            <a:ext cx="6845300" cy="4972050"/>
          </a:xfrm>
          <a:prstGeom prst="rect">
            <a:avLst/>
          </a:prstGeom>
        </p:spPr>
        <p:txBody>
          <a:bodyPr vert="horz" wrap="square" lIns="0" tIns="253365" rIns="0" bIns="0" rtlCol="0">
            <a:spAutoFit/>
          </a:bodyPr>
          <a:lstStyle/>
          <a:p>
            <a:pPr marL="884555" lvl="1" indent="-871855">
              <a:lnSpc>
                <a:spcPct val="100000"/>
              </a:lnSpc>
              <a:spcBef>
                <a:spcPts val="1995"/>
              </a:spcBef>
              <a:buAutoNum type="arabicPeriod"/>
              <a:tabLst>
                <a:tab pos="885190" algn="l"/>
              </a:tabLst>
            </a:pPr>
            <a:r>
              <a:rPr sz="3050" spc="10" dirty="0">
                <a:latin typeface="Arial"/>
                <a:cs typeface="Arial"/>
              </a:rPr>
              <a:t>Introduction</a:t>
            </a:r>
            <a:endParaRPr sz="3050">
              <a:latin typeface="Arial"/>
              <a:cs typeface="Arial"/>
            </a:endParaRPr>
          </a:p>
          <a:p>
            <a:pPr marL="883919" lvl="1" indent="-871219">
              <a:lnSpc>
                <a:spcPct val="100000"/>
              </a:lnSpc>
              <a:spcBef>
                <a:spcPts val="1900"/>
              </a:spcBef>
              <a:buAutoNum type="arabicPeriod"/>
              <a:tabLst>
                <a:tab pos="884555" algn="l"/>
              </a:tabLst>
            </a:pPr>
            <a:r>
              <a:rPr sz="3050" spc="15" dirty="0">
                <a:latin typeface="Arial"/>
                <a:cs typeface="Arial"/>
              </a:rPr>
              <a:t>Clocks, events and process</a:t>
            </a:r>
            <a:r>
              <a:rPr sz="3050" spc="-60" dirty="0">
                <a:latin typeface="Arial"/>
                <a:cs typeface="Arial"/>
              </a:rPr>
              <a:t> </a:t>
            </a:r>
            <a:r>
              <a:rPr sz="3050" spc="15" dirty="0">
                <a:latin typeface="Arial"/>
                <a:cs typeface="Arial"/>
              </a:rPr>
              <a:t>states</a:t>
            </a:r>
            <a:endParaRPr sz="3050">
              <a:latin typeface="Arial"/>
              <a:cs typeface="Arial"/>
            </a:endParaRPr>
          </a:p>
          <a:p>
            <a:pPr marL="884555" lvl="1" indent="-871855">
              <a:lnSpc>
                <a:spcPct val="100000"/>
              </a:lnSpc>
              <a:spcBef>
                <a:spcPts val="1910"/>
              </a:spcBef>
              <a:buAutoNum type="arabicPeriod"/>
              <a:tabLst>
                <a:tab pos="885190" algn="l"/>
              </a:tabLst>
            </a:pPr>
            <a:r>
              <a:rPr sz="3050" spc="15" dirty="0">
                <a:latin typeface="Arial"/>
                <a:cs typeface="Arial"/>
              </a:rPr>
              <a:t>Synchronizing physical</a:t>
            </a:r>
            <a:r>
              <a:rPr sz="3050" spc="-70" dirty="0">
                <a:latin typeface="Arial"/>
                <a:cs typeface="Arial"/>
              </a:rPr>
              <a:t> </a:t>
            </a:r>
            <a:r>
              <a:rPr sz="3050" spc="15" dirty="0">
                <a:latin typeface="Arial"/>
                <a:cs typeface="Arial"/>
              </a:rPr>
              <a:t>clocks</a:t>
            </a:r>
            <a:endParaRPr sz="3050">
              <a:latin typeface="Arial"/>
              <a:cs typeface="Arial"/>
            </a:endParaRPr>
          </a:p>
          <a:p>
            <a:pPr marL="884555" lvl="1" indent="-871855">
              <a:lnSpc>
                <a:spcPct val="100000"/>
              </a:lnSpc>
              <a:spcBef>
                <a:spcPts val="1900"/>
              </a:spcBef>
              <a:buAutoNum type="arabicPeriod"/>
              <a:tabLst>
                <a:tab pos="885190" algn="l"/>
              </a:tabLst>
            </a:pPr>
            <a:r>
              <a:rPr sz="3050" spc="15" dirty="0">
                <a:latin typeface="Arial"/>
                <a:cs typeface="Arial"/>
              </a:rPr>
              <a:t>Logical time and </a:t>
            </a:r>
            <a:r>
              <a:rPr sz="3050" spc="10" dirty="0">
                <a:latin typeface="Arial"/>
                <a:cs typeface="Arial"/>
              </a:rPr>
              <a:t>logical</a:t>
            </a:r>
            <a:r>
              <a:rPr sz="3050" spc="-55" dirty="0">
                <a:latin typeface="Arial"/>
                <a:cs typeface="Arial"/>
              </a:rPr>
              <a:t> </a:t>
            </a:r>
            <a:r>
              <a:rPr sz="3050" spc="15" dirty="0">
                <a:latin typeface="Arial"/>
                <a:cs typeface="Arial"/>
              </a:rPr>
              <a:t>clocks</a:t>
            </a:r>
            <a:endParaRPr sz="3050">
              <a:latin typeface="Arial"/>
              <a:cs typeface="Arial"/>
            </a:endParaRPr>
          </a:p>
          <a:p>
            <a:pPr marL="884555" lvl="1" indent="-871855">
              <a:lnSpc>
                <a:spcPct val="100000"/>
              </a:lnSpc>
              <a:spcBef>
                <a:spcPts val="1905"/>
              </a:spcBef>
              <a:buAutoNum type="arabicPeriod"/>
              <a:tabLst>
                <a:tab pos="885190" algn="l"/>
              </a:tabLst>
            </a:pPr>
            <a:r>
              <a:rPr sz="3050" spc="15" dirty="0">
                <a:latin typeface="Arial"/>
                <a:cs typeface="Arial"/>
              </a:rPr>
              <a:t>Global</a:t>
            </a:r>
            <a:r>
              <a:rPr sz="3050" spc="5" dirty="0">
                <a:latin typeface="Arial"/>
                <a:cs typeface="Arial"/>
              </a:rPr>
              <a:t> </a:t>
            </a:r>
            <a:r>
              <a:rPr sz="3050" spc="15" dirty="0">
                <a:latin typeface="Arial"/>
                <a:cs typeface="Arial"/>
              </a:rPr>
              <a:t>states</a:t>
            </a:r>
            <a:endParaRPr sz="3050">
              <a:latin typeface="Arial"/>
              <a:cs typeface="Arial"/>
            </a:endParaRPr>
          </a:p>
          <a:p>
            <a:pPr marL="885190" lvl="1" indent="-872490">
              <a:lnSpc>
                <a:spcPct val="100000"/>
              </a:lnSpc>
              <a:spcBef>
                <a:spcPts val="1905"/>
              </a:spcBef>
              <a:buAutoNum type="arabicPeriod"/>
              <a:tabLst>
                <a:tab pos="885825" algn="l"/>
              </a:tabLst>
            </a:pPr>
            <a:r>
              <a:rPr sz="3050" spc="10" dirty="0">
                <a:latin typeface="Arial"/>
                <a:cs typeface="Arial"/>
              </a:rPr>
              <a:t>Distributed</a:t>
            </a:r>
            <a:r>
              <a:rPr sz="3050" spc="5" dirty="0">
                <a:latin typeface="Arial"/>
                <a:cs typeface="Arial"/>
              </a:rPr>
              <a:t> </a:t>
            </a:r>
            <a:r>
              <a:rPr sz="3050" spc="15" dirty="0">
                <a:latin typeface="Arial"/>
                <a:cs typeface="Arial"/>
              </a:rPr>
              <a:t>debugging</a:t>
            </a:r>
            <a:endParaRPr sz="3050">
              <a:latin typeface="Arial"/>
              <a:cs typeface="Arial"/>
            </a:endParaRPr>
          </a:p>
          <a:p>
            <a:pPr marL="883285" lvl="1" indent="-870585">
              <a:lnSpc>
                <a:spcPct val="100000"/>
              </a:lnSpc>
              <a:spcBef>
                <a:spcPts val="1900"/>
              </a:spcBef>
              <a:buAutoNum type="arabicPeriod"/>
              <a:tabLst>
                <a:tab pos="883919" algn="l"/>
              </a:tabLst>
            </a:pPr>
            <a:r>
              <a:rPr sz="3050" spc="20" dirty="0">
                <a:latin typeface="Arial"/>
                <a:cs typeface="Arial"/>
              </a:rPr>
              <a:t>Summary</a:t>
            </a:r>
            <a:endParaRPr sz="30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236FE7-8FF0-4728-9624-BBC9A93DA77D}"/>
              </a:ext>
            </a:extLst>
          </p:cNvPr>
          <p:cNvSpPr txBox="1"/>
          <p:nvPr/>
        </p:nvSpPr>
        <p:spPr>
          <a:xfrm>
            <a:off x="1155700" y="581025"/>
            <a:ext cx="7620000" cy="1231106"/>
          </a:xfrm>
          <a:prstGeom prst="rect">
            <a:avLst/>
          </a:prstGeom>
          <a:noFill/>
        </p:spPr>
        <p:txBody>
          <a:bodyPr wrap="square" rtlCol="0">
            <a:spAutoFit/>
          </a:bodyPr>
          <a:lstStyle/>
          <a:p>
            <a:r>
              <a:rPr lang="en-US" sz="3700" spc="11" dirty="0">
                <a:solidFill>
                  <a:srgbClr val="B41F34"/>
                </a:solidFill>
                <a:latin typeface="Arial"/>
                <a:cs typeface="Arial"/>
              </a:rPr>
              <a:t>NTP’s chief design aims and features are as follows:</a:t>
            </a:r>
          </a:p>
        </p:txBody>
      </p:sp>
      <p:sp>
        <p:nvSpPr>
          <p:cNvPr id="3" name="TextBox 2">
            <a:extLst>
              <a:ext uri="{FF2B5EF4-FFF2-40B4-BE49-F238E27FC236}">
                <a16:creationId xmlns:a16="http://schemas.microsoft.com/office/drawing/2014/main" id="{41940578-7179-47A8-95F5-1BEA0F1B1707}"/>
              </a:ext>
            </a:extLst>
          </p:cNvPr>
          <p:cNvSpPr txBox="1"/>
          <p:nvPr/>
        </p:nvSpPr>
        <p:spPr>
          <a:xfrm>
            <a:off x="1155700" y="1876425"/>
            <a:ext cx="8763000" cy="5632311"/>
          </a:xfrm>
          <a:prstGeom prst="rect">
            <a:avLst/>
          </a:prstGeom>
          <a:noFill/>
        </p:spPr>
        <p:txBody>
          <a:bodyPr wrap="square" rtlCol="0">
            <a:spAutoFit/>
          </a:bodyPr>
          <a:lstStyle/>
          <a:p>
            <a:pPr marL="285750" indent="-285750" algn="just">
              <a:buFont typeface="Arial" panose="020B0604020202020204" pitchFamily="34" charset="0"/>
              <a:buChar char="•"/>
            </a:pPr>
            <a:r>
              <a:rPr lang="en-US" dirty="0"/>
              <a:t>To provide a service enabling clients across the Internet to be synchronized accurately to UTC: Although large and variable message delays are encountered in Internet communication, NTP employs statistical techniques for the filtering of timing data and it discriminates between the quality of timing data from different servers.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provide a reliable service that can survive lengthy losses of connectivity: There are redundant servers and redundant paths between the servers. The servers can reconfigure so as to continue to provide the service if one of them becomes unreachable.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enable clients to resynchronize sufficiently frequently to offset the rates of drift found in most computers: The service is designed to scale to large numbers of clients and servers.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To provide protection against interference with the time service, whether malicious or accidental: The time service uses authentication techniques to check that timing data originate from the claimed trusted sources. It also validates the return addresses of messages sent to it.</a:t>
            </a:r>
          </a:p>
          <a:p>
            <a:endParaRPr lang="en-US" dirty="0"/>
          </a:p>
          <a:p>
            <a:endParaRPr lang="en-IN" dirty="0"/>
          </a:p>
        </p:txBody>
      </p:sp>
    </p:spTree>
    <p:extLst>
      <p:ext uri="{BB962C8B-B14F-4D97-AF65-F5344CB8AC3E}">
        <p14:creationId xmlns:p14="http://schemas.microsoft.com/office/powerpoint/2010/main" val="177560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9117" y="357632"/>
            <a:ext cx="7230109"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11.3.4 </a:t>
            </a:r>
            <a:r>
              <a:rPr sz="3500" b="0" spc="10" dirty="0">
                <a:latin typeface="Arial"/>
                <a:cs typeface="Arial"/>
              </a:rPr>
              <a:t>Network Time </a:t>
            </a:r>
            <a:r>
              <a:rPr sz="3500" b="0" spc="5" dirty="0">
                <a:latin typeface="Arial"/>
                <a:cs typeface="Arial"/>
              </a:rPr>
              <a:t>Protocol</a:t>
            </a:r>
            <a:r>
              <a:rPr sz="3500" b="0" spc="-55" dirty="0">
                <a:latin typeface="Arial"/>
                <a:cs typeface="Arial"/>
              </a:rPr>
              <a:t> </a:t>
            </a:r>
            <a:r>
              <a:rPr sz="3500" b="0" spc="5" dirty="0">
                <a:latin typeface="Arial"/>
                <a:cs typeface="Arial"/>
              </a:rPr>
              <a:t>(NTP)</a:t>
            </a:r>
            <a:endParaRPr sz="3500">
              <a:latin typeface="Arial"/>
              <a:cs typeface="Arial"/>
            </a:endParaRPr>
          </a:p>
        </p:txBody>
      </p:sp>
      <p:sp>
        <p:nvSpPr>
          <p:cNvPr id="3" name="object 3"/>
          <p:cNvSpPr/>
          <p:nvPr/>
        </p:nvSpPr>
        <p:spPr>
          <a:xfrm>
            <a:off x="2496654" y="5918149"/>
            <a:ext cx="167487" cy="9966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18117" y="5606034"/>
            <a:ext cx="584835" cy="348615"/>
          </a:xfrm>
          <a:custGeom>
            <a:avLst/>
            <a:gdLst/>
            <a:ahLst/>
            <a:cxnLst/>
            <a:rect l="l" t="t" r="r" b="b"/>
            <a:pathLst>
              <a:path w="584835" h="348614">
                <a:moveTo>
                  <a:pt x="584454" y="0"/>
                </a:moveTo>
                <a:lnTo>
                  <a:pt x="0" y="348234"/>
                </a:lnTo>
              </a:path>
            </a:pathLst>
          </a:custGeom>
          <a:ln w="40233">
            <a:solidFill>
              <a:srgbClr val="010101"/>
            </a:solidFill>
          </a:ln>
        </p:spPr>
        <p:txBody>
          <a:bodyPr wrap="square" lIns="0" tIns="0" rIns="0" bIns="0" rtlCol="0"/>
          <a:lstStyle/>
          <a:p>
            <a:endParaRPr/>
          </a:p>
        </p:txBody>
      </p:sp>
      <p:sp>
        <p:nvSpPr>
          <p:cNvPr id="5" name="object 5"/>
          <p:cNvSpPr/>
          <p:nvPr/>
        </p:nvSpPr>
        <p:spPr>
          <a:xfrm>
            <a:off x="4455756" y="5934151"/>
            <a:ext cx="141579" cy="9966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940187" y="5622035"/>
            <a:ext cx="535940" cy="332740"/>
          </a:xfrm>
          <a:custGeom>
            <a:avLst/>
            <a:gdLst/>
            <a:ahLst/>
            <a:cxnLst/>
            <a:rect l="l" t="t" r="r" b="b"/>
            <a:pathLst>
              <a:path w="535939" h="332739">
                <a:moveTo>
                  <a:pt x="0" y="0"/>
                </a:moveTo>
                <a:lnTo>
                  <a:pt x="535686" y="332231"/>
                </a:lnTo>
              </a:path>
            </a:pathLst>
          </a:custGeom>
          <a:ln w="40233">
            <a:solidFill>
              <a:srgbClr val="010101"/>
            </a:solidFill>
          </a:ln>
        </p:spPr>
        <p:txBody>
          <a:bodyPr wrap="square" lIns="0" tIns="0" rIns="0" bIns="0" rtlCol="0"/>
          <a:lstStyle/>
          <a:p>
            <a:endParaRPr/>
          </a:p>
        </p:txBody>
      </p:sp>
      <p:sp>
        <p:nvSpPr>
          <p:cNvPr id="7" name="object 7"/>
          <p:cNvSpPr/>
          <p:nvPr/>
        </p:nvSpPr>
        <p:spPr>
          <a:xfrm>
            <a:off x="3972648" y="5103571"/>
            <a:ext cx="166725" cy="101193"/>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094111" y="4837938"/>
            <a:ext cx="635635" cy="300990"/>
          </a:xfrm>
          <a:custGeom>
            <a:avLst/>
            <a:gdLst/>
            <a:ahLst/>
            <a:cxnLst/>
            <a:rect l="l" t="t" r="r" b="b"/>
            <a:pathLst>
              <a:path w="635635" h="300989">
                <a:moveTo>
                  <a:pt x="635508" y="0"/>
                </a:moveTo>
                <a:lnTo>
                  <a:pt x="0" y="300990"/>
                </a:lnTo>
              </a:path>
            </a:pathLst>
          </a:custGeom>
          <a:ln w="40233">
            <a:solidFill>
              <a:srgbClr val="010101"/>
            </a:solidFill>
          </a:ln>
        </p:spPr>
        <p:txBody>
          <a:bodyPr wrap="square" lIns="0" tIns="0" rIns="0" bIns="0" rtlCol="0"/>
          <a:lstStyle/>
          <a:p>
            <a:endParaRPr/>
          </a:p>
        </p:txBody>
      </p:sp>
      <p:sp>
        <p:nvSpPr>
          <p:cNvPr id="9" name="object 9"/>
          <p:cNvSpPr/>
          <p:nvPr/>
        </p:nvSpPr>
        <p:spPr>
          <a:xfrm>
            <a:off x="6159588" y="5089093"/>
            <a:ext cx="141579" cy="10195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595251" y="4837938"/>
            <a:ext cx="584835" cy="271780"/>
          </a:xfrm>
          <a:custGeom>
            <a:avLst/>
            <a:gdLst/>
            <a:ahLst/>
            <a:cxnLst/>
            <a:rect l="l" t="t" r="r" b="b"/>
            <a:pathLst>
              <a:path w="584835" h="271779">
                <a:moveTo>
                  <a:pt x="0" y="0"/>
                </a:moveTo>
                <a:lnTo>
                  <a:pt x="584454" y="271271"/>
                </a:lnTo>
              </a:path>
            </a:pathLst>
          </a:custGeom>
          <a:ln w="40233">
            <a:solidFill>
              <a:srgbClr val="010101"/>
            </a:solidFill>
          </a:ln>
        </p:spPr>
        <p:txBody>
          <a:bodyPr wrap="square" lIns="0" tIns="0" rIns="0" bIns="0" rtlCol="0"/>
          <a:lstStyle/>
          <a:p>
            <a:endParaRPr/>
          </a:p>
        </p:txBody>
      </p:sp>
      <p:sp>
        <p:nvSpPr>
          <p:cNvPr id="11" name="object 11"/>
          <p:cNvSpPr/>
          <p:nvPr/>
        </p:nvSpPr>
        <p:spPr>
          <a:xfrm>
            <a:off x="7609661" y="5902909"/>
            <a:ext cx="167487" cy="114909"/>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7068198" y="5606034"/>
            <a:ext cx="586105" cy="332740"/>
          </a:xfrm>
          <a:custGeom>
            <a:avLst/>
            <a:gdLst/>
            <a:ahLst/>
            <a:cxnLst/>
            <a:rect l="l" t="t" r="r" b="b"/>
            <a:pathLst>
              <a:path w="586104" h="332739">
                <a:moveTo>
                  <a:pt x="0" y="0"/>
                </a:moveTo>
                <a:lnTo>
                  <a:pt x="585978" y="332231"/>
                </a:lnTo>
              </a:path>
            </a:pathLst>
          </a:custGeom>
          <a:ln w="40233">
            <a:solidFill>
              <a:srgbClr val="010101"/>
            </a:solidFill>
          </a:ln>
        </p:spPr>
        <p:txBody>
          <a:bodyPr wrap="square" lIns="0" tIns="0" rIns="0" bIns="0" rtlCol="0"/>
          <a:lstStyle/>
          <a:p>
            <a:endParaRPr/>
          </a:p>
        </p:txBody>
      </p:sp>
      <p:sp>
        <p:nvSpPr>
          <p:cNvPr id="13" name="object 13"/>
          <p:cNvSpPr/>
          <p:nvPr/>
        </p:nvSpPr>
        <p:spPr>
          <a:xfrm>
            <a:off x="4628273" y="4355591"/>
            <a:ext cx="1068705" cy="617220"/>
          </a:xfrm>
          <a:custGeom>
            <a:avLst/>
            <a:gdLst/>
            <a:ahLst/>
            <a:cxnLst/>
            <a:rect l="l" t="t" r="r" b="b"/>
            <a:pathLst>
              <a:path w="1068704" h="617220">
                <a:moveTo>
                  <a:pt x="1068324" y="308609"/>
                </a:moveTo>
                <a:lnTo>
                  <a:pt x="1055998" y="242331"/>
                </a:lnTo>
                <a:lnTo>
                  <a:pt x="1020762" y="181043"/>
                </a:lnTo>
                <a:lnTo>
                  <a:pt x="965228" y="126242"/>
                </a:lnTo>
                <a:lnTo>
                  <a:pt x="930665" y="101740"/>
                </a:lnTo>
                <a:lnTo>
                  <a:pt x="892007" y="79422"/>
                </a:lnTo>
                <a:lnTo>
                  <a:pt x="849581" y="59472"/>
                </a:lnTo>
                <a:lnTo>
                  <a:pt x="803712" y="42079"/>
                </a:lnTo>
                <a:lnTo>
                  <a:pt x="754727" y="27429"/>
                </a:lnTo>
                <a:lnTo>
                  <a:pt x="702954" y="15709"/>
                </a:lnTo>
                <a:lnTo>
                  <a:pt x="648717" y="7106"/>
                </a:lnTo>
                <a:lnTo>
                  <a:pt x="592344" y="1807"/>
                </a:lnTo>
                <a:lnTo>
                  <a:pt x="534162" y="0"/>
                </a:lnTo>
                <a:lnTo>
                  <a:pt x="475979" y="1807"/>
                </a:lnTo>
                <a:lnTo>
                  <a:pt x="419606" y="7106"/>
                </a:lnTo>
                <a:lnTo>
                  <a:pt x="365369" y="15709"/>
                </a:lnTo>
                <a:lnTo>
                  <a:pt x="313596" y="27429"/>
                </a:lnTo>
                <a:lnTo>
                  <a:pt x="264611" y="42079"/>
                </a:lnTo>
                <a:lnTo>
                  <a:pt x="218742" y="59472"/>
                </a:lnTo>
                <a:lnTo>
                  <a:pt x="176316" y="79422"/>
                </a:lnTo>
                <a:lnTo>
                  <a:pt x="137658" y="101740"/>
                </a:lnTo>
                <a:lnTo>
                  <a:pt x="103095" y="126242"/>
                </a:lnTo>
                <a:lnTo>
                  <a:pt x="72954" y="152738"/>
                </a:lnTo>
                <a:lnTo>
                  <a:pt x="27243" y="210970"/>
                </a:lnTo>
                <a:lnTo>
                  <a:pt x="3135" y="274940"/>
                </a:lnTo>
                <a:lnTo>
                  <a:pt x="0" y="308610"/>
                </a:lnTo>
                <a:lnTo>
                  <a:pt x="3135" y="342279"/>
                </a:lnTo>
                <a:lnTo>
                  <a:pt x="27243" y="406249"/>
                </a:lnTo>
                <a:lnTo>
                  <a:pt x="72954" y="464481"/>
                </a:lnTo>
                <a:lnTo>
                  <a:pt x="103095" y="490977"/>
                </a:lnTo>
                <a:lnTo>
                  <a:pt x="137658" y="515479"/>
                </a:lnTo>
                <a:lnTo>
                  <a:pt x="176316" y="537797"/>
                </a:lnTo>
                <a:lnTo>
                  <a:pt x="218742" y="557747"/>
                </a:lnTo>
                <a:lnTo>
                  <a:pt x="264611" y="575140"/>
                </a:lnTo>
                <a:lnTo>
                  <a:pt x="313596" y="589790"/>
                </a:lnTo>
                <a:lnTo>
                  <a:pt x="365369" y="601510"/>
                </a:lnTo>
                <a:lnTo>
                  <a:pt x="419606" y="610113"/>
                </a:lnTo>
                <a:lnTo>
                  <a:pt x="475979" y="615412"/>
                </a:lnTo>
                <a:lnTo>
                  <a:pt x="534162" y="617220"/>
                </a:lnTo>
                <a:lnTo>
                  <a:pt x="592344" y="615412"/>
                </a:lnTo>
                <a:lnTo>
                  <a:pt x="648717" y="610113"/>
                </a:lnTo>
                <a:lnTo>
                  <a:pt x="702954" y="601510"/>
                </a:lnTo>
                <a:lnTo>
                  <a:pt x="754727" y="589790"/>
                </a:lnTo>
                <a:lnTo>
                  <a:pt x="803712" y="575140"/>
                </a:lnTo>
                <a:lnTo>
                  <a:pt x="849581" y="557747"/>
                </a:lnTo>
                <a:lnTo>
                  <a:pt x="892007" y="537797"/>
                </a:lnTo>
                <a:lnTo>
                  <a:pt x="930665" y="515479"/>
                </a:lnTo>
                <a:lnTo>
                  <a:pt x="965228" y="490977"/>
                </a:lnTo>
                <a:lnTo>
                  <a:pt x="995369" y="464481"/>
                </a:lnTo>
                <a:lnTo>
                  <a:pt x="1041080" y="406249"/>
                </a:lnTo>
                <a:lnTo>
                  <a:pt x="1065188" y="342279"/>
                </a:lnTo>
                <a:lnTo>
                  <a:pt x="1068324" y="308609"/>
                </a:lnTo>
                <a:close/>
              </a:path>
            </a:pathLst>
          </a:custGeom>
          <a:solidFill>
            <a:srgbClr val="FFDC99"/>
          </a:solidFill>
        </p:spPr>
        <p:txBody>
          <a:bodyPr wrap="square" lIns="0" tIns="0" rIns="0" bIns="0" rtlCol="0"/>
          <a:lstStyle/>
          <a:p>
            <a:pPr marL="93345" algn="ctr">
              <a:lnSpc>
                <a:spcPct val="100000"/>
              </a:lnSpc>
              <a:spcBef>
                <a:spcPts val="5"/>
              </a:spcBef>
            </a:pPr>
            <a:r>
              <a:rPr lang="en-IN" sz="1800" spc="5">
                <a:latin typeface="Arial"/>
                <a:cs typeface="Arial"/>
              </a:rPr>
              <a:t>1</a:t>
            </a:r>
            <a:endParaRPr lang="en-IN" sz="1800" dirty="0">
              <a:latin typeface="Arial"/>
              <a:cs typeface="Arial"/>
            </a:endParaRPr>
          </a:p>
        </p:txBody>
      </p:sp>
      <p:sp>
        <p:nvSpPr>
          <p:cNvPr id="14" name="object 14"/>
          <p:cNvSpPr/>
          <p:nvPr/>
        </p:nvSpPr>
        <p:spPr>
          <a:xfrm>
            <a:off x="4628273" y="4355591"/>
            <a:ext cx="1068705" cy="617220"/>
          </a:xfrm>
          <a:custGeom>
            <a:avLst/>
            <a:gdLst/>
            <a:ahLst/>
            <a:cxnLst/>
            <a:rect l="l" t="t" r="r" b="b"/>
            <a:pathLst>
              <a:path w="1068704" h="617220">
                <a:moveTo>
                  <a:pt x="534162" y="0"/>
                </a:moveTo>
                <a:lnTo>
                  <a:pt x="475979" y="1807"/>
                </a:lnTo>
                <a:lnTo>
                  <a:pt x="419606" y="7106"/>
                </a:lnTo>
                <a:lnTo>
                  <a:pt x="365369" y="15709"/>
                </a:lnTo>
                <a:lnTo>
                  <a:pt x="313596" y="27429"/>
                </a:lnTo>
                <a:lnTo>
                  <a:pt x="264611" y="42079"/>
                </a:lnTo>
                <a:lnTo>
                  <a:pt x="218742" y="59472"/>
                </a:lnTo>
                <a:lnTo>
                  <a:pt x="176316" y="79422"/>
                </a:lnTo>
                <a:lnTo>
                  <a:pt x="137658" y="101740"/>
                </a:lnTo>
                <a:lnTo>
                  <a:pt x="103095" y="126242"/>
                </a:lnTo>
                <a:lnTo>
                  <a:pt x="72954" y="152738"/>
                </a:lnTo>
                <a:lnTo>
                  <a:pt x="27243" y="210970"/>
                </a:lnTo>
                <a:lnTo>
                  <a:pt x="3135" y="274940"/>
                </a:lnTo>
                <a:lnTo>
                  <a:pt x="0" y="308610"/>
                </a:lnTo>
                <a:lnTo>
                  <a:pt x="3135" y="342279"/>
                </a:lnTo>
                <a:lnTo>
                  <a:pt x="27243" y="406249"/>
                </a:lnTo>
                <a:lnTo>
                  <a:pt x="72954" y="464481"/>
                </a:lnTo>
                <a:lnTo>
                  <a:pt x="103095" y="490977"/>
                </a:lnTo>
                <a:lnTo>
                  <a:pt x="137658" y="515479"/>
                </a:lnTo>
                <a:lnTo>
                  <a:pt x="176316" y="537797"/>
                </a:lnTo>
                <a:lnTo>
                  <a:pt x="218742" y="557747"/>
                </a:lnTo>
                <a:lnTo>
                  <a:pt x="264611" y="575140"/>
                </a:lnTo>
                <a:lnTo>
                  <a:pt x="313596" y="589790"/>
                </a:lnTo>
                <a:lnTo>
                  <a:pt x="365369" y="601510"/>
                </a:lnTo>
                <a:lnTo>
                  <a:pt x="419606" y="610113"/>
                </a:lnTo>
                <a:lnTo>
                  <a:pt x="475979" y="615412"/>
                </a:lnTo>
                <a:lnTo>
                  <a:pt x="534162" y="617220"/>
                </a:lnTo>
                <a:lnTo>
                  <a:pt x="592344" y="615412"/>
                </a:lnTo>
                <a:lnTo>
                  <a:pt x="648717" y="610113"/>
                </a:lnTo>
                <a:lnTo>
                  <a:pt x="702954" y="601510"/>
                </a:lnTo>
                <a:lnTo>
                  <a:pt x="754727" y="589790"/>
                </a:lnTo>
                <a:lnTo>
                  <a:pt x="803712" y="575140"/>
                </a:lnTo>
                <a:lnTo>
                  <a:pt x="849581" y="557747"/>
                </a:lnTo>
                <a:lnTo>
                  <a:pt x="892007" y="537797"/>
                </a:lnTo>
                <a:lnTo>
                  <a:pt x="930665" y="515479"/>
                </a:lnTo>
                <a:lnTo>
                  <a:pt x="965228" y="490977"/>
                </a:lnTo>
                <a:lnTo>
                  <a:pt x="995369" y="464481"/>
                </a:lnTo>
                <a:lnTo>
                  <a:pt x="1041080" y="406249"/>
                </a:lnTo>
                <a:lnTo>
                  <a:pt x="1065188" y="342279"/>
                </a:lnTo>
                <a:lnTo>
                  <a:pt x="1068324" y="308609"/>
                </a:lnTo>
                <a:lnTo>
                  <a:pt x="1065188" y="274940"/>
                </a:lnTo>
                <a:lnTo>
                  <a:pt x="1041080" y="210970"/>
                </a:lnTo>
                <a:lnTo>
                  <a:pt x="995369" y="152738"/>
                </a:lnTo>
                <a:lnTo>
                  <a:pt x="965228" y="126242"/>
                </a:lnTo>
                <a:lnTo>
                  <a:pt x="930665" y="101740"/>
                </a:lnTo>
                <a:lnTo>
                  <a:pt x="892007" y="79422"/>
                </a:lnTo>
                <a:lnTo>
                  <a:pt x="849581" y="59472"/>
                </a:lnTo>
                <a:lnTo>
                  <a:pt x="803712" y="42079"/>
                </a:lnTo>
                <a:lnTo>
                  <a:pt x="754727" y="27429"/>
                </a:lnTo>
                <a:lnTo>
                  <a:pt x="702954" y="15709"/>
                </a:lnTo>
                <a:lnTo>
                  <a:pt x="648717" y="7106"/>
                </a:lnTo>
                <a:lnTo>
                  <a:pt x="592344" y="1807"/>
                </a:lnTo>
                <a:lnTo>
                  <a:pt x="534162" y="0"/>
                </a:lnTo>
                <a:close/>
              </a:path>
            </a:pathLst>
          </a:custGeom>
          <a:ln w="40233">
            <a:solidFill>
              <a:srgbClr val="FFDC99"/>
            </a:solidFill>
          </a:ln>
        </p:spPr>
        <p:txBody>
          <a:bodyPr wrap="square" lIns="0" tIns="0" rIns="0" bIns="0" rtlCol="0"/>
          <a:lstStyle/>
          <a:p>
            <a:endParaRPr/>
          </a:p>
        </p:txBody>
      </p:sp>
      <p:sp>
        <p:nvSpPr>
          <p:cNvPr id="15" name="object 15"/>
          <p:cNvSpPr/>
          <p:nvPr/>
        </p:nvSpPr>
        <p:spPr>
          <a:xfrm>
            <a:off x="3051695" y="5093970"/>
            <a:ext cx="1042669" cy="619125"/>
          </a:xfrm>
          <a:custGeom>
            <a:avLst/>
            <a:gdLst/>
            <a:ahLst/>
            <a:cxnLst/>
            <a:rect l="l" t="t" r="r" b="b"/>
            <a:pathLst>
              <a:path w="1042670" h="619125">
                <a:moveTo>
                  <a:pt x="1042415" y="309371"/>
                </a:moveTo>
                <a:lnTo>
                  <a:pt x="1028660" y="238250"/>
                </a:lnTo>
                <a:lnTo>
                  <a:pt x="989471" y="173060"/>
                </a:lnTo>
                <a:lnTo>
                  <a:pt x="961314" y="143260"/>
                </a:lnTo>
                <a:lnTo>
                  <a:pt x="927969" y="115628"/>
                </a:lnTo>
                <a:lnTo>
                  <a:pt x="889825" y="90392"/>
                </a:lnTo>
                <a:lnTo>
                  <a:pt x="847272" y="67780"/>
                </a:lnTo>
                <a:lnTo>
                  <a:pt x="800701" y="48020"/>
                </a:lnTo>
                <a:lnTo>
                  <a:pt x="750501" y="31341"/>
                </a:lnTo>
                <a:lnTo>
                  <a:pt x="697061" y="17972"/>
                </a:lnTo>
                <a:lnTo>
                  <a:pt x="640773" y="8139"/>
                </a:lnTo>
                <a:lnTo>
                  <a:pt x="582025" y="2073"/>
                </a:lnTo>
                <a:lnTo>
                  <a:pt x="521207" y="0"/>
                </a:lnTo>
                <a:lnTo>
                  <a:pt x="460531" y="2073"/>
                </a:lnTo>
                <a:lnTo>
                  <a:pt x="401882" y="8139"/>
                </a:lnTo>
                <a:lnTo>
                  <a:pt x="345656" y="17972"/>
                </a:lnTo>
                <a:lnTo>
                  <a:pt x="292248" y="31341"/>
                </a:lnTo>
                <a:lnTo>
                  <a:pt x="242051" y="48020"/>
                </a:lnTo>
                <a:lnTo>
                  <a:pt x="195462" y="67780"/>
                </a:lnTo>
                <a:lnTo>
                  <a:pt x="152876" y="90392"/>
                </a:lnTo>
                <a:lnTo>
                  <a:pt x="114686" y="115628"/>
                </a:lnTo>
                <a:lnTo>
                  <a:pt x="81288" y="143260"/>
                </a:lnTo>
                <a:lnTo>
                  <a:pt x="53077" y="173060"/>
                </a:lnTo>
                <a:lnTo>
                  <a:pt x="30448" y="204799"/>
                </a:lnTo>
                <a:lnTo>
                  <a:pt x="3514" y="273183"/>
                </a:lnTo>
                <a:lnTo>
                  <a:pt x="0" y="309372"/>
                </a:lnTo>
                <a:lnTo>
                  <a:pt x="3514" y="345419"/>
                </a:lnTo>
                <a:lnTo>
                  <a:pt x="30448" y="413641"/>
                </a:lnTo>
                <a:lnTo>
                  <a:pt x="53077" y="445350"/>
                </a:lnTo>
                <a:lnTo>
                  <a:pt x="81288" y="475145"/>
                </a:lnTo>
                <a:lnTo>
                  <a:pt x="114686" y="502795"/>
                </a:lnTo>
                <a:lnTo>
                  <a:pt x="152876" y="528066"/>
                </a:lnTo>
                <a:lnTo>
                  <a:pt x="195462" y="550723"/>
                </a:lnTo>
                <a:lnTo>
                  <a:pt x="242051" y="570535"/>
                </a:lnTo>
                <a:lnTo>
                  <a:pt x="292248" y="587268"/>
                </a:lnTo>
                <a:lnTo>
                  <a:pt x="345656" y="600689"/>
                </a:lnTo>
                <a:lnTo>
                  <a:pt x="401882" y="610564"/>
                </a:lnTo>
                <a:lnTo>
                  <a:pt x="460531" y="616660"/>
                </a:lnTo>
                <a:lnTo>
                  <a:pt x="521207" y="618744"/>
                </a:lnTo>
                <a:lnTo>
                  <a:pt x="582025" y="616660"/>
                </a:lnTo>
                <a:lnTo>
                  <a:pt x="640773" y="610564"/>
                </a:lnTo>
                <a:lnTo>
                  <a:pt x="697061" y="600689"/>
                </a:lnTo>
                <a:lnTo>
                  <a:pt x="750501" y="587268"/>
                </a:lnTo>
                <a:lnTo>
                  <a:pt x="800701" y="570535"/>
                </a:lnTo>
                <a:lnTo>
                  <a:pt x="847272" y="550723"/>
                </a:lnTo>
                <a:lnTo>
                  <a:pt x="889825" y="528066"/>
                </a:lnTo>
                <a:lnTo>
                  <a:pt x="927969" y="502795"/>
                </a:lnTo>
                <a:lnTo>
                  <a:pt x="961314" y="475145"/>
                </a:lnTo>
                <a:lnTo>
                  <a:pt x="989471" y="445350"/>
                </a:lnTo>
                <a:lnTo>
                  <a:pt x="1012049" y="413641"/>
                </a:lnTo>
                <a:lnTo>
                  <a:pt x="1038912" y="345419"/>
                </a:lnTo>
                <a:lnTo>
                  <a:pt x="1042415" y="309371"/>
                </a:lnTo>
                <a:close/>
              </a:path>
            </a:pathLst>
          </a:custGeom>
          <a:solidFill>
            <a:srgbClr val="FFDC99"/>
          </a:solidFill>
        </p:spPr>
        <p:txBody>
          <a:bodyPr wrap="square" lIns="0" tIns="0" rIns="0" bIns="0" rtlCol="0"/>
          <a:lstStyle/>
          <a:p>
            <a:endParaRPr/>
          </a:p>
        </p:txBody>
      </p:sp>
      <p:sp>
        <p:nvSpPr>
          <p:cNvPr id="16" name="object 16"/>
          <p:cNvSpPr/>
          <p:nvPr/>
        </p:nvSpPr>
        <p:spPr>
          <a:xfrm>
            <a:off x="3051695" y="5093970"/>
            <a:ext cx="1042669" cy="619125"/>
          </a:xfrm>
          <a:custGeom>
            <a:avLst/>
            <a:gdLst/>
            <a:ahLst/>
            <a:cxnLst/>
            <a:rect l="l" t="t" r="r" b="b"/>
            <a:pathLst>
              <a:path w="1042670" h="619125">
                <a:moveTo>
                  <a:pt x="521207" y="0"/>
                </a:moveTo>
                <a:lnTo>
                  <a:pt x="460531" y="2073"/>
                </a:lnTo>
                <a:lnTo>
                  <a:pt x="401882" y="8139"/>
                </a:lnTo>
                <a:lnTo>
                  <a:pt x="345656" y="17972"/>
                </a:lnTo>
                <a:lnTo>
                  <a:pt x="292248" y="31341"/>
                </a:lnTo>
                <a:lnTo>
                  <a:pt x="242051" y="48020"/>
                </a:lnTo>
                <a:lnTo>
                  <a:pt x="195462" y="67780"/>
                </a:lnTo>
                <a:lnTo>
                  <a:pt x="152876" y="90392"/>
                </a:lnTo>
                <a:lnTo>
                  <a:pt x="114686" y="115628"/>
                </a:lnTo>
                <a:lnTo>
                  <a:pt x="81288" y="143260"/>
                </a:lnTo>
                <a:lnTo>
                  <a:pt x="53077" y="173060"/>
                </a:lnTo>
                <a:lnTo>
                  <a:pt x="30448" y="204799"/>
                </a:lnTo>
                <a:lnTo>
                  <a:pt x="3514" y="273183"/>
                </a:lnTo>
                <a:lnTo>
                  <a:pt x="0" y="309372"/>
                </a:lnTo>
                <a:lnTo>
                  <a:pt x="3514" y="345419"/>
                </a:lnTo>
                <a:lnTo>
                  <a:pt x="30448" y="413641"/>
                </a:lnTo>
                <a:lnTo>
                  <a:pt x="53077" y="445350"/>
                </a:lnTo>
                <a:lnTo>
                  <a:pt x="81288" y="475145"/>
                </a:lnTo>
                <a:lnTo>
                  <a:pt x="114686" y="502795"/>
                </a:lnTo>
                <a:lnTo>
                  <a:pt x="152876" y="528066"/>
                </a:lnTo>
                <a:lnTo>
                  <a:pt x="195462" y="550723"/>
                </a:lnTo>
                <a:lnTo>
                  <a:pt x="242051" y="570535"/>
                </a:lnTo>
                <a:lnTo>
                  <a:pt x="292248" y="587268"/>
                </a:lnTo>
                <a:lnTo>
                  <a:pt x="345656" y="600689"/>
                </a:lnTo>
                <a:lnTo>
                  <a:pt x="401882" y="610564"/>
                </a:lnTo>
                <a:lnTo>
                  <a:pt x="460531" y="616660"/>
                </a:lnTo>
                <a:lnTo>
                  <a:pt x="521207" y="618744"/>
                </a:lnTo>
                <a:lnTo>
                  <a:pt x="582025" y="616660"/>
                </a:lnTo>
                <a:lnTo>
                  <a:pt x="640773" y="610564"/>
                </a:lnTo>
                <a:lnTo>
                  <a:pt x="697061" y="600689"/>
                </a:lnTo>
                <a:lnTo>
                  <a:pt x="750501" y="587268"/>
                </a:lnTo>
                <a:lnTo>
                  <a:pt x="800701" y="570535"/>
                </a:lnTo>
                <a:lnTo>
                  <a:pt x="847272" y="550723"/>
                </a:lnTo>
                <a:lnTo>
                  <a:pt x="889825" y="528066"/>
                </a:lnTo>
                <a:lnTo>
                  <a:pt x="927969" y="502795"/>
                </a:lnTo>
                <a:lnTo>
                  <a:pt x="961314" y="475145"/>
                </a:lnTo>
                <a:lnTo>
                  <a:pt x="989471" y="445350"/>
                </a:lnTo>
                <a:lnTo>
                  <a:pt x="1012049" y="413641"/>
                </a:lnTo>
                <a:lnTo>
                  <a:pt x="1038912" y="345419"/>
                </a:lnTo>
                <a:lnTo>
                  <a:pt x="1042415" y="309371"/>
                </a:lnTo>
                <a:lnTo>
                  <a:pt x="1038912" y="273183"/>
                </a:lnTo>
                <a:lnTo>
                  <a:pt x="1012049" y="204799"/>
                </a:lnTo>
                <a:lnTo>
                  <a:pt x="989471" y="173060"/>
                </a:lnTo>
                <a:lnTo>
                  <a:pt x="961314" y="143260"/>
                </a:lnTo>
                <a:lnTo>
                  <a:pt x="927969" y="115628"/>
                </a:lnTo>
                <a:lnTo>
                  <a:pt x="889825" y="90392"/>
                </a:lnTo>
                <a:lnTo>
                  <a:pt x="847272" y="67780"/>
                </a:lnTo>
                <a:lnTo>
                  <a:pt x="800701" y="48020"/>
                </a:lnTo>
                <a:lnTo>
                  <a:pt x="750501" y="31341"/>
                </a:lnTo>
                <a:lnTo>
                  <a:pt x="697061" y="17972"/>
                </a:lnTo>
                <a:lnTo>
                  <a:pt x="640773" y="8139"/>
                </a:lnTo>
                <a:lnTo>
                  <a:pt x="582025" y="2073"/>
                </a:lnTo>
                <a:lnTo>
                  <a:pt x="521207" y="0"/>
                </a:lnTo>
                <a:close/>
              </a:path>
            </a:pathLst>
          </a:custGeom>
          <a:ln w="40233">
            <a:solidFill>
              <a:srgbClr val="FFDC99"/>
            </a:solidFill>
          </a:ln>
        </p:spPr>
        <p:txBody>
          <a:bodyPr wrap="square" lIns="0" tIns="0" rIns="0" bIns="0" rtlCol="0"/>
          <a:lstStyle/>
          <a:p>
            <a:endParaRPr/>
          </a:p>
        </p:txBody>
      </p:sp>
      <p:sp>
        <p:nvSpPr>
          <p:cNvPr id="17" name="object 17"/>
          <p:cNvSpPr/>
          <p:nvPr/>
        </p:nvSpPr>
        <p:spPr>
          <a:xfrm>
            <a:off x="6153022" y="5093970"/>
            <a:ext cx="1069340" cy="619125"/>
          </a:xfrm>
          <a:custGeom>
            <a:avLst/>
            <a:gdLst/>
            <a:ahLst/>
            <a:cxnLst/>
            <a:rect l="l" t="t" r="r" b="b"/>
            <a:pathLst>
              <a:path w="1069340" h="619125">
                <a:moveTo>
                  <a:pt x="1069086" y="309371"/>
                </a:moveTo>
                <a:lnTo>
                  <a:pt x="1056760" y="242827"/>
                </a:lnTo>
                <a:lnTo>
                  <a:pt x="1021524" y="181344"/>
                </a:lnTo>
                <a:lnTo>
                  <a:pt x="965990" y="126406"/>
                </a:lnTo>
                <a:lnTo>
                  <a:pt x="931427" y="101856"/>
                </a:lnTo>
                <a:lnTo>
                  <a:pt x="892769" y="79499"/>
                </a:lnTo>
                <a:lnTo>
                  <a:pt x="850343" y="59521"/>
                </a:lnTo>
                <a:lnTo>
                  <a:pt x="804474" y="42107"/>
                </a:lnTo>
                <a:lnTo>
                  <a:pt x="755489" y="27443"/>
                </a:lnTo>
                <a:lnTo>
                  <a:pt x="703716" y="15715"/>
                </a:lnTo>
                <a:lnTo>
                  <a:pt x="649479" y="7108"/>
                </a:lnTo>
                <a:lnTo>
                  <a:pt x="593106" y="1808"/>
                </a:lnTo>
                <a:lnTo>
                  <a:pt x="534924" y="0"/>
                </a:lnTo>
                <a:lnTo>
                  <a:pt x="476598" y="1808"/>
                </a:lnTo>
                <a:lnTo>
                  <a:pt x="420102" y="7108"/>
                </a:lnTo>
                <a:lnTo>
                  <a:pt x="365759" y="15715"/>
                </a:lnTo>
                <a:lnTo>
                  <a:pt x="313896" y="27443"/>
                </a:lnTo>
                <a:lnTo>
                  <a:pt x="264837" y="42107"/>
                </a:lnTo>
                <a:lnTo>
                  <a:pt x="218907" y="59521"/>
                </a:lnTo>
                <a:lnTo>
                  <a:pt x="176431" y="79499"/>
                </a:lnTo>
                <a:lnTo>
                  <a:pt x="137735" y="101856"/>
                </a:lnTo>
                <a:lnTo>
                  <a:pt x="103144" y="126406"/>
                </a:lnTo>
                <a:lnTo>
                  <a:pt x="72982" y="152964"/>
                </a:lnTo>
                <a:lnTo>
                  <a:pt x="27249" y="211360"/>
                </a:lnTo>
                <a:lnTo>
                  <a:pt x="3136" y="275559"/>
                </a:lnTo>
                <a:lnTo>
                  <a:pt x="0" y="309372"/>
                </a:lnTo>
                <a:lnTo>
                  <a:pt x="3136" y="343051"/>
                </a:lnTo>
                <a:lnTo>
                  <a:pt x="27249" y="407090"/>
                </a:lnTo>
                <a:lnTo>
                  <a:pt x="72982" y="465440"/>
                </a:lnTo>
                <a:lnTo>
                  <a:pt x="103144" y="492008"/>
                </a:lnTo>
                <a:lnTo>
                  <a:pt x="137735" y="516584"/>
                </a:lnTo>
                <a:lnTo>
                  <a:pt x="176431" y="538978"/>
                </a:lnTo>
                <a:lnTo>
                  <a:pt x="218907" y="559003"/>
                </a:lnTo>
                <a:lnTo>
                  <a:pt x="264837" y="576467"/>
                </a:lnTo>
                <a:lnTo>
                  <a:pt x="313896" y="591181"/>
                </a:lnTo>
                <a:lnTo>
                  <a:pt x="365759" y="602955"/>
                </a:lnTo>
                <a:lnTo>
                  <a:pt x="420102" y="611600"/>
                </a:lnTo>
                <a:lnTo>
                  <a:pt x="476598" y="616926"/>
                </a:lnTo>
                <a:lnTo>
                  <a:pt x="534924" y="618744"/>
                </a:lnTo>
                <a:lnTo>
                  <a:pt x="593106" y="616926"/>
                </a:lnTo>
                <a:lnTo>
                  <a:pt x="649479" y="611600"/>
                </a:lnTo>
                <a:lnTo>
                  <a:pt x="703716" y="602955"/>
                </a:lnTo>
                <a:lnTo>
                  <a:pt x="755489" y="591181"/>
                </a:lnTo>
                <a:lnTo>
                  <a:pt x="804474" y="576467"/>
                </a:lnTo>
                <a:lnTo>
                  <a:pt x="850343" y="559003"/>
                </a:lnTo>
                <a:lnTo>
                  <a:pt x="892769" y="538978"/>
                </a:lnTo>
                <a:lnTo>
                  <a:pt x="931427" y="516584"/>
                </a:lnTo>
                <a:lnTo>
                  <a:pt x="965990" y="492008"/>
                </a:lnTo>
                <a:lnTo>
                  <a:pt x="996131" y="465440"/>
                </a:lnTo>
                <a:lnTo>
                  <a:pt x="1041842" y="407090"/>
                </a:lnTo>
                <a:lnTo>
                  <a:pt x="1065950" y="343051"/>
                </a:lnTo>
                <a:lnTo>
                  <a:pt x="1069086" y="309371"/>
                </a:lnTo>
                <a:close/>
              </a:path>
            </a:pathLst>
          </a:custGeom>
          <a:solidFill>
            <a:srgbClr val="FFDC99"/>
          </a:solidFill>
        </p:spPr>
        <p:txBody>
          <a:bodyPr wrap="square" lIns="0" tIns="0" rIns="0" bIns="0" rtlCol="0"/>
          <a:lstStyle/>
          <a:p>
            <a:endParaRPr/>
          </a:p>
        </p:txBody>
      </p:sp>
      <p:sp>
        <p:nvSpPr>
          <p:cNvPr id="18" name="object 18"/>
          <p:cNvSpPr/>
          <p:nvPr/>
        </p:nvSpPr>
        <p:spPr>
          <a:xfrm>
            <a:off x="6153022" y="5093970"/>
            <a:ext cx="1069340" cy="619125"/>
          </a:xfrm>
          <a:custGeom>
            <a:avLst/>
            <a:gdLst/>
            <a:ahLst/>
            <a:cxnLst/>
            <a:rect l="l" t="t" r="r" b="b"/>
            <a:pathLst>
              <a:path w="1069340" h="619125">
                <a:moveTo>
                  <a:pt x="534924" y="0"/>
                </a:moveTo>
                <a:lnTo>
                  <a:pt x="476598" y="1808"/>
                </a:lnTo>
                <a:lnTo>
                  <a:pt x="420102" y="7108"/>
                </a:lnTo>
                <a:lnTo>
                  <a:pt x="365760" y="15715"/>
                </a:lnTo>
                <a:lnTo>
                  <a:pt x="313896" y="27443"/>
                </a:lnTo>
                <a:lnTo>
                  <a:pt x="264837" y="42107"/>
                </a:lnTo>
                <a:lnTo>
                  <a:pt x="218907" y="59521"/>
                </a:lnTo>
                <a:lnTo>
                  <a:pt x="176431" y="79499"/>
                </a:lnTo>
                <a:lnTo>
                  <a:pt x="137735" y="101856"/>
                </a:lnTo>
                <a:lnTo>
                  <a:pt x="103144" y="126406"/>
                </a:lnTo>
                <a:lnTo>
                  <a:pt x="72982" y="152964"/>
                </a:lnTo>
                <a:lnTo>
                  <a:pt x="27249" y="211360"/>
                </a:lnTo>
                <a:lnTo>
                  <a:pt x="3136" y="275559"/>
                </a:lnTo>
                <a:lnTo>
                  <a:pt x="0" y="309372"/>
                </a:lnTo>
                <a:lnTo>
                  <a:pt x="3136" y="343051"/>
                </a:lnTo>
                <a:lnTo>
                  <a:pt x="27249" y="407090"/>
                </a:lnTo>
                <a:lnTo>
                  <a:pt x="72982" y="465440"/>
                </a:lnTo>
                <a:lnTo>
                  <a:pt x="103144" y="492008"/>
                </a:lnTo>
                <a:lnTo>
                  <a:pt x="137735" y="516584"/>
                </a:lnTo>
                <a:lnTo>
                  <a:pt x="176431" y="538978"/>
                </a:lnTo>
                <a:lnTo>
                  <a:pt x="218907" y="559003"/>
                </a:lnTo>
                <a:lnTo>
                  <a:pt x="264837" y="576467"/>
                </a:lnTo>
                <a:lnTo>
                  <a:pt x="313896" y="591181"/>
                </a:lnTo>
                <a:lnTo>
                  <a:pt x="365759" y="602955"/>
                </a:lnTo>
                <a:lnTo>
                  <a:pt x="420102" y="611600"/>
                </a:lnTo>
                <a:lnTo>
                  <a:pt x="476598" y="616926"/>
                </a:lnTo>
                <a:lnTo>
                  <a:pt x="534924" y="618744"/>
                </a:lnTo>
                <a:lnTo>
                  <a:pt x="593106" y="616926"/>
                </a:lnTo>
                <a:lnTo>
                  <a:pt x="649479" y="611600"/>
                </a:lnTo>
                <a:lnTo>
                  <a:pt x="703716" y="602955"/>
                </a:lnTo>
                <a:lnTo>
                  <a:pt x="755489" y="591181"/>
                </a:lnTo>
                <a:lnTo>
                  <a:pt x="804474" y="576467"/>
                </a:lnTo>
                <a:lnTo>
                  <a:pt x="850343" y="559003"/>
                </a:lnTo>
                <a:lnTo>
                  <a:pt x="892769" y="538978"/>
                </a:lnTo>
                <a:lnTo>
                  <a:pt x="931427" y="516584"/>
                </a:lnTo>
                <a:lnTo>
                  <a:pt x="965990" y="492008"/>
                </a:lnTo>
                <a:lnTo>
                  <a:pt x="996131" y="465440"/>
                </a:lnTo>
                <a:lnTo>
                  <a:pt x="1041842" y="407090"/>
                </a:lnTo>
                <a:lnTo>
                  <a:pt x="1065950" y="343051"/>
                </a:lnTo>
                <a:lnTo>
                  <a:pt x="1069086" y="309371"/>
                </a:lnTo>
                <a:lnTo>
                  <a:pt x="1065950" y="275559"/>
                </a:lnTo>
                <a:lnTo>
                  <a:pt x="1041842" y="211360"/>
                </a:lnTo>
                <a:lnTo>
                  <a:pt x="996131" y="152964"/>
                </a:lnTo>
                <a:lnTo>
                  <a:pt x="965990" y="126406"/>
                </a:lnTo>
                <a:lnTo>
                  <a:pt x="931427" y="101856"/>
                </a:lnTo>
                <a:lnTo>
                  <a:pt x="892769" y="79499"/>
                </a:lnTo>
                <a:lnTo>
                  <a:pt x="850343" y="59521"/>
                </a:lnTo>
                <a:lnTo>
                  <a:pt x="804474" y="42107"/>
                </a:lnTo>
                <a:lnTo>
                  <a:pt x="755489" y="27443"/>
                </a:lnTo>
                <a:lnTo>
                  <a:pt x="703716" y="15715"/>
                </a:lnTo>
                <a:lnTo>
                  <a:pt x="649479" y="7108"/>
                </a:lnTo>
                <a:lnTo>
                  <a:pt x="593106" y="1808"/>
                </a:lnTo>
                <a:lnTo>
                  <a:pt x="534924" y="0"/>
                </a:lnTo>
                <a:close/>
              </a:path>
            </a:pathLst>
          </a:custGeom>
          <a:ln w="40233">
            <a:solidFill>
              <a:srgbClr val="FFDC99"/>
            </a:solidFill>
          </a:ln>
        </p:spPr>
        <p:txBody>
          <a:bodyPr wrap="square" lIns="0" tIns="0" rIns="0" bIns="0" rtlCol="0"/>
          <a:lstStyle/>
          <a:p>
            <a:endParaRPr/>
          </a:p>
        </p:txBody>
      </p:sp>
      <p:sp>
        <p:nvSpPr>
          <p:cNvPr id="19" name="object 19"/>
          <p:cNvSpPr/>
          <p:nvPr/>
        </p:nvSpPr>
        <p:spPr>
          <a:xfrm>
            <a:off x="1652663" y="5954267"/>
            <a:ext cx="1042669" cy="617220"/>
          </a:xfrm>
          <a:custGeom>
            <a:avLst/>
            <a:gdLst/>
            <a:ahLst/>
            <a:cxnLst/>
            <a:rect l="l" t="t" r="r" b="b"/>
            <a:pathLst>
              <a:path w="1042669" h="617220">
                <a:moveTo>
                  <a:pt x="1042415" y="308609"/>
                </a:moveTo>
                <a:lnTo>
                  <a:pt x="1028660" y="237770"/>
                </a:lnTo>
                <a:lnTo>
                  <a:pt x="989471" y="172782"/>
                </a:lnTo>
                <a:lnTo>
                  <a:pt x="961314" y="143058"/>
                </a:lnTo>
                <a:lnTo>
                  <a:pt x="927969" y="115486"/>
                </a:lnTo>
                <a:lnTo>
                  <a:pt x="889825" y="90296"/>
                </a:lnTo>
                <a:lnTo>
                  <a:pt x="847272" y="67720"/>
                </a:lnTo>
                <a:lnTo>
                  <a:pt x="800701" y="47986"/>
                </a:lnTo>
                <a:lnTo>
                  <a:pt x="750501" y="31324"/>
                </a:lnTo>
                <a:lnTo>
                  <a:pt x="697061" y="17964"/>
                </a:lnTo>
                <a:lnTo>
                  <a:pt x="640773" y="8137"/>
                </a:lnTo>
                <a:lnTo>
                  <a:pt x="582025" y="2072"/>
                </a:lnTo>
                <a:lnTo>
                  <a:pt x="521207" y="0"/>
                </a:lnTo>
                <a:lnTo>
                  <a:pt x="460390" y="2072"/>
                </a:lnTo>
                <a:lnTo>
                  <a:pt x="401642" y="8137"/>
                </a:lnTo>
                <a:lnTo>
                  <a:pt x="345354" y="17964"/>
                </a:lnTo>
                <a:lnTo>
                  <a:pt x="291914" y="31324"/>
                </a:lnTo>
                <a:lnTo>
                  <a:pt x="241714" y="47986"/>
                </a:lnTo>
                <a:lnTo>
                  <a:pt x="195143" y="67720"/>
                </a:lnTo>
                <a:lnTo>
                  <a:pt x="152590" y="90297"/>
                </a:lnTo>
                <a:lnTo>
                  <a:pt x="114446" y="115486"/>
                </a:lnTo>
                <a:lnTo>
                  <a:pt x="81101" y="143058"/>
                </a:lnTo>
                <a:lnTo>
                  <a:pt x="52944" y="172782"/>
                </a:lnTo>
                <a:lnTo>
                  <a:pt x="30366" y="204430"/>
                </a:lnTo>
                <a:lnTo>
                  <a:pt x="3503" y="272573"/>
                </a:lnTo>
                <a:lnTo>
                  <a:pt x="0" y="308610"/>
                </a:lnTo>
                <a:lnTo>
                  <a:pt x="3503" y="344646"/>
                </a:lnTo>
                <a:lnTo>
                  <a:pt x="30366" y="412789"/>
                </a:lnTo>
                <a:lnTo>
                  <a:pt x="52944" y="444437"/>
                </a:lnTo>
                <a:lnTo>
                  <a:pt x="81101" y="474161"/>
                </a:lnTo>
                <a:lnTo>
                  <a:pt x="114446" y="501733"/>
                </a:lnTo>
                <a:lnTo>
                  <a:pt x="152590" y="526923"/>
                </a:lnTo>
                <a:lnTo>
                  <a:pt x="195143" y="549499"/>
                </a:lnTo>
                <a:lnTo>
                  <a:pt x="241714" y="569233"/>
                </a:lnTo>
                <a:lnTo>
                  <a:pt x="291914" y="585895"/>
                </a:lnTo>
                <a:lnTo>
                  <a:pt x="345354" y="599255"/>
                </a:lnTo>
                <a:lnTo>
                  <a:pt x="401642" y="609082"/>
                </a:lnTo>
                <a:lnTo>
                  <a:pt x="460390" y="615147"/>
                </a:lnTo>
                <a:lnTo>
                  <a:pt x="521207" y="617220"/>
                </a:lnTo>
                <a:lnTo>
                  <a:pt x="582025" y="615147"/>
                </a:lnTo>
                <a:lnTo>
                  <a:pt x="640773" y="609082"/>
                </a:lnTo>
                <a:lnTo>
                  <a:pt x="697061" y="599255"/>
                </a:lnTo>
                <a:lnTo>
                  <a:pt x="750501" y="585895"/>
                </a:lnTo>
                <a:lnTo>
                  <a:pt x="800701" y="569233"/>
                </a:lnTo>
                <a:lnTo>
                  <a:pt x="847272" y="549499"/>
                </a:lnTo>
                <a:lnTo>
                  <a:pt x="889825" y="526922"/>
                </a:lnTo>
                <a:lnTo>
                  <a:pt x="927969" y="501733"/>
                </a:lnTo>
                <a:lnTo>
                  <a:pt x="961314" y="474161"/>
                </a:lnTo>
                <a:lnTo>
                  <a:pt x="989471" y="444437"/>
                </a:lnTo>
                <a:lnTo>
                  <a:pt x="1012049" y="412789"/>
                </a:lnTo>
                <a:lnTo>
                  <a:pt x="1038912" y="344646"/>
                </a:lnTo>
                <a:lnTo>
                  <a:pt x="1042415" y="308609"/>
                </a:lnTo>
                <a:close/>
              </a:path>
            </a:pathLst>
          </a:custGeom>
          <a:solidFill>
            <a:srgbClr val="FFDC99"/>
          </a:solidFill>
        </p:spPr>
        <p:txBody>
          <a:bodyPr wrap="square" lIns="0" tIns="0" rIns="0" bIns="0" rtlCol="0"/>
          <a:lstStyle/>
          <a:p>
            <a:endParaRPr/>
          </a:p>
        </p:txBody>
      </p:sp>
      <p:sp>
        <p:nvSpPr>
          <p:cNvPr id="20" name="object 20"/>
          <p:cNvSpPr/>
          <p:nvPr/>
        </p:nvSpPr>
        <p:spPr>
          <a:xfrm>
            <a:off x="1652663" y="5954267"/>
            <a:ext cx="1042669" cy="617220"/>
          </a:xfrm>
          <a:custGeom>
            <a:avLst/>
            <a:gdLst/>
            <a:ahLst/>
            <a:cxnLst/>
            <a:rect l="l" t="t" r="r" b="b"/>
            <a:pathLst>
              <a:path w="1042669" h="617220">
                <a:moveTo>
                  <a:pt x="521207" y="0"/>
                </a:moveTo>
                <a:lnTo>
                  <a:pt x="460390" y="2072"/>
                </a:lnTo>
                <a:lnTo>
                  <a:pt x="401642" y="8137"/>
                </a:lnTo>
                <a:lnTo>
                  <a:pt x="345354" y="17964"/>
                </a:lnTo>
                <a:lnTo>
                  <a:pt x="291914" y="31324"/>
                </a:lnTo>
                <a:lnTo>
                  <a:pt x="241714" y="47986"/>
                </a:lnTo>
                <a:lnTo>
                  <a:pt x="195143" y="67720"/>
                </a:lnTo>
                <a:lnTo>
                  <a:pt x="152590" y="90297"/>
                </a:lnTo>
                <a:lnTo>
                  <a:pt x="114446" y="115486"/>
                </a:lnTo>
                <a:lnTo>
                  <a:pt x="81101" y="143058"/>
                </a:lnTo>
                <a:lnTo>
                  <a:pt x="52944" y="172782"/>
                </a:lnTo>
                <a:lnTo>
                  <a:pt x="30366" y="204430"/>
                </a:lnTo>
                <a:lnTo>
                  <a:pt x="3503" y="272573"/>
                </a:lnTo>
                <a:lnTo>
                  <a:pt x="0" y="308610"/>
                </a:lnTo>
                <a:lnTo>
                  <a:pt x="3503" y="344646"/>
                </a:lnTo>
                <a:lnTo>
                  <a:pt x="30366" y="412789"/>
                </a:lnTo>
                <a:lnTo>
                  <a:pt x="52944" y="444437"/>
                </a:lnTo>
                <a:lnTo>
                  <a:pt x="81101" y="474161"/>
                </a:lnTo>
                <a:lnTo>
                  <a:pt x="114446" y="501733"/>
                </a:lnTo>
                <a:lnTo>
                  <a:pt x="152590" y="526923"/>
                </a:lnTo>
                <a:lnTo>
                  <a:pt x="195143" y="549499"/>
                </a:lnTo>
                <a:lnTo>
                  <a:pt x="241714" y="569233"/>
                </a:lnTo>
                <a:lnTo>
                  <a:pt x="291914" y="585895"/>
                </a:lnTo>
                <a:lnTo>
                  <a:pt x="345354" y="599255"/>
                </a:lnTo>
                <a:lnTo>
                  <a:pt x="401642" y="609082"/>
                </a:lnTo>
                <a:lnTo>
                  <a:pt x="460390" y="615147"/>
                </a:lnTo>
                <a:lnTo>
                  <a:pt x="521207" y="617220"/>
                </a:lnTo>
                <a:lnTo>
                  <a:pt x="582025" y="615147"/>
                </a:lnTo>
                <a:lnTo>
                  <a:pt x="640773" y="609082"/>
                </a:lnTo>
                <a:lnTo>
                  <a:pt x="697061" y="599255"/>
                </a:lnTo>
                <a:lnTo>
                  <a:pt x="750501" y="585895"/>
                </a:lnTo>
                <a:lnTo>
                  <a:pt x="800701" y="569233"/>
                </a:lnTo>
                <a:lnTo>
                  <a:pt x="847272" y="549499"/>
                </a:lnTo>
                <a:lnTo>
                  <a:pt x="889825" y="526922"/>
                </a:lnTo>
                <a:lnTo>
                  <a:pt x="927969" y="501733"/>
                </a:lnTo>
                <a:lnTo>
                  <a:pt x="961314" y="474161"/>
                </a:lnTo>
                <a:lnTo>
                  <a:pt x="989471" y="444437"/>
                </a:lnTo>
                <a:lnTo>
                  <a:pt x="1012049" y="412789"/>
                </a:lnTo>
                <a:lnTo>
                  <a:pt x="1038912" y="344646"/>
                </a:lnTo>
                <a:lnTo>
                  <a:pt x="1042415" y="308609"/>
                </a:lnTo>
                <a:lnTo>
                  <a:pt x="1038912" y="272573"/>
                </a:lnTo>
                <a:lnTo>
                  <a:pt x="1012049" y="204430"/>
                </a:lnTo>
                <a:lnTo>
                  <a:pt x="989471" y="172782"/>
                </a:lnTo>
                <a:lnTo>
                  <a:pt x="961314" y="143058"/>
                </a:lnTo>
                <a:lnTo>
                  <a:pt x="927969" y="115486"/>
                </a:lnTo>
                <a:lnTo>
                  <a:pt x="889825" y="90296"/>
                </a:lnTo>
                <a:lnTo>
                  <a:pt x="847272" y="67720"/>
                </a:lnTo>
                <a:lnTo>
                  <a:pt x="800701" y="47986"/>
                </a:lnTo>
                <a:lnTo>
                  <a:pt x="750501" y="31324"/>
                </a:lnTo>
                <a:lnTo>
                  <a:pt x="697061" y="17964"/>
                </a:lnTo>
                <a:lnTo>
                  <a:pt x="640773" y="8137"/>
                </a:lnTo>
                <a:lnTo>
                  <a:pt x="582025" y="2072"/>
                </a:lnTo>
                <a:lnTo>
                  <a:pt x="521207" y="0"/>
                </a:lnTo>
                <a:close/>
              </a:path>
            </a:pathLst>
          </a:custGeom>
          <a:ln w="40233">
            <a:solidFill>
              <a:srgbClr val="FFDC99"/>
            </a:solidFill>
          </a:ln>
        </p:spPr>
        <p:txBody>
          <a:bodyPr wrap="square" lIns="0" tIns="0" rIns="0" bIns="0" rtlCol="0"/>
          <a:lstStyle/>
          <a:p>
            <a:endParaRPr/>
          </a:p>
        </p:txBody>
      </p:sp>
      <p:sp>
        <p:nvSpPr>
          <p:cNvPr id="21" name="object 21"/>
          <p:cNvSpPr/>
          <p:nvPr/>
        </p:nvSpPr>
        <p:spPr>
          <a:xfrm>
            <a:off x="4449203" y="5954267"/>
            <a:ext cx="1018540" cy="617220"/>
          </a:xfrm>
          <a:custGeom>
            <a:avLst/>
            <a:gdLst/>
            <a:ahLst/>
            <a:cxnLst/>
            <a:rect l="l" t="t" r="r" b="b"/>
            <a:pathLst>
              <a:path w="1018539" h="617220">
                <a:moveTo>
                  <a:pt x="1018031" y="308609"/>
                </a:moveTo>
                <a:lnTo>
                  <a:pt x="1004591" y="237770"/>
                </a:lnTo>
                <a:lnTo>
                  <a:pt x="966304" y="172782"/>
                </a:lnTo>
                <a:lnTo>
                  <a:pt x="938798" y="143058"/>
                </a:lnTo>
                <a:lnTo>
                  <a:pt x="906224" y="115486"/>
                </a:lnTo>
                <a:lnTo>
                  <a:pt x="868965" y="90296"/>
                </a:lnTo>
                <a:lnTo>
                  <a:pt x="827403" y="67720"/>
                </a:lnTo>
                <a:lnTo>
                  <a:pt x="781918" y="47986"/>
                </a:lnTo>
                <a:lnTo>
                  <a:pt x="732892" y="31324"/>
                </a:lnTo>
                <a:lnTo>
                  <a:pt x="680708" y="17964"/>
                </a:lnTo>
                <a:lnTo>
                  <a:pt x="625746" y="8137"/>
                </a:lnTo>
                <a:lnTo>
                  <a:pt x="568388" y="2072"/>
                </a:lnTo>
                <a:lnTo>
                  <a:pt x="509015" y="0"/>
                </a:lnTo>
                <a:lnTo>
                  <a:pt x="449784" y="2072"/>
                </a:lnTo>
                <a:lnTo>
                  <a:pt x="392525" y="8137"/>
                </a:lnTo>
                <a:lnTo>
                  <a:pt x="337625" y="17964"/>
                </a:lnTo>
                <a:lnTo>
                  <a:pt x="285472" y="31324"/>
                </a:lnTo>
                <a:lnTo>
                  <a:pt x="236451" y="47986"/>
                </a:lnTo>
                <a:lnTo>
                  <a:pt x="190948" y="67720"/>
                </a:lnTo>
                <a:lnTo>
                  <a:pt x="149351" y="90297"/>
                </a:lnTo>
                <a:lnTo>
                  <a:pt x="112047" y="115486"/>
                </a:lnTo>
                <a:lnTo>
                  <a:pt x="79421" y="143058"/>
                </a:lnTo>
                <a:lnTo>
                  <a:pt x="51860" y="172782"/>
                </a:lnTo>
                <a:lnTo>
                  <a:pt x="29751" y="204430"/>
                </a:lnTo>
                <a:lnTo>
                  <a:pt x="3434" y="272573"/>
                </a:lnTo>
                <a:lnTo>
                  <a:pt x="0" y="308610"/>
                </a:lnTo>
                <a:lnTo>
                  <a:pt x="3434" y="344646"/>
                </a:lnTo>
                <a:lnTo>
                  <a:pt x="29751" y="412789"/>
                </a:lnTo>
                <a:lnTo>
                  <a:pt x="51860" y="444437"/>
                </a:lnTo>
                <a:lnTo>
                  <a:pt x="79421" y="474161"/>
                </a:lnTo>
                <a:lnTo>
                  <a:pt x="112047" y="501733"/>
                </a:lnTo>
                <a:lnTo>
                  <a:pt x="149351" y="526923"/>
                </a:lnTo>
                <a:lnTo>
                  <a:pt x="190948" y="549499"/>
                </a:lnTo>
                <a:lnTo>
                  <a:pt x="236451" y="569233"/>
                </a:lnTo>
                <a:lnTo>
                  <a:pt x="285472" y="585895"/>
                </a:lnTo>
                <a:lnTo>
                  <a:pt x="337625" y="599255"/>
                </a:lnTo>
                <a:lnTo>
                  <a:pt x="392525" y="609082"/>
                </a:lnTo>
                <a:lnTo>
                  <a:pt x="449784" y="615147"/>
                </a:lnTo>
                <a:lnTo>
                  <a:pt x="509015" y="617220"/>
                </a:lnTo>
                <a:lnTo>
                  <a:pt x="568388" y="615147"/>
                </a:lnTo>
                <a:lnTo>
                  <a:pt x="625746" y="609082"/>
                </a:lnTo>
                <a:lnTo>
                  <a:pt x="680708" y="599255"/>
                </a:lnTo>
                <a:lnTo>
                  <a:pt x="732892" y="585895"/>
                </a:lnTo>
                <a:lnTo>
                  <a:pt x="781918" y="569233"/>
                </a:lnTo>
                <a:lnTo>
                  <a:pt x="827403" y="549499"/>
                </a:lnTo>
                <a:lnTo>
                  <a:pt x="868965" y="526922"/>
                </a:lnTo>
                <a:lnTo>
                  <a:pt x="906224" y="501733"/>
                </a:lnTo>
                <a:lnTo>
                  <a:pt x="938798" y="474161"/>
                </a:lnTo>
                <a:lnTo>
                  <a:pt x="966304" y="444437"/>
                </a:lnTo>
                <a:lnTo>
                  <a:pt x="988363" y="412789"/>
                </a:lnTo>
                <a:lnTo>
                  <a:pt x="1014608" y="344646"/>
                </a:lnTo>
                <a:lnTo>
                  <a:pt x="1018031" y="308609"/>
                </a:lnTo>
                <a:close/>
              </a:path>
            </a:pathLst>
          </a:custGeom>
          <a:solidFill>
            <a:srgbClr val="FFDC99"/>
          </a:solidFill>
        </p:spPr>
        <p:txBody>
          <a:bodyPr wrap="square" lIns="0" tIns="0" rIns="0" bIns="0" rtlCol="0"/>
          <a:lstStyle/>
          <a:p>
            <a:endParaRPr/>
          </a:p>
        </p:txBody>
      </p:sp>
      <p:sp>
        <p:nvSpPr>
          <p:cNvPr id="22" name="object 22"/>
          <p:cNvSpPr/>
          <p:nvPr/>
        </p:nvSpPr>
        <p:spPr>
          <a:xfrm>
            <a:off x="4449203" y="5954267"/>
            <a:ext cx="1018540" cy="617220"/>
          </a:xfrm>
          <a:custGeom>
            <a:avLst/>
            <a:gdLst/>
            <a:ahLst/>
            <a:cxnLst/>
            <a:rect l="l" t="t" r="r" b="b"/>
            <a:pathLst>
              <a:path w="1018539" h="617220">
                <a:moveTo>
                  <a:pt x="509015" y="0"/>
                </a:moveTo>
                <a:lnTo>
                  <a:pt x="449784" y="2072"/>
                </a:lnTo>
                <a:lnTo>
                  <a:pt x="392525" y="8137"/>
                </a:lnTo>
                <a:lnTo>
                  <a:pt x="337625" y="17964"/>
                </a:lnTo>
                <a:lnTo>
                  <a:pt x="285472" y="31324"/>
                </a:lnTo>
                <a:lnTo>
                  <a:pt x="236451" y="47986"/>
                </a:lnTo>
                <a:lnTo>
                  <a:pt x="190948" y="67720"/>
                </a:lnTo>
                <a:lnTo>
                  <a:pt x="149351" y="90297"/>
                </a:lnTo>
                <a:lnTo>
                  <a:pt x="112047" y="115486"/>
                </a:lnTo>
                <a:lnTo>
                  <a:pt x="79421" y="143058"/>
                </a:lnTo>
                <a:lnTo>
                  <a:pt x="51860" y="172782"/>
                </a:lnTo>
                <a:lnTo>
                  <a:pt x="29751" y="204430"/>
                </a:lnTo>
                <a:lnTo>
                  <a:pt x="3434" y="272573"/>
                </a:lnTo>
                <a:lnTo>
                  <a:pt x="0" y="308610"/>
                </a:lnTo>
                <a:lnTo>
                  <a:pt x="3434" y="344646"/>
                </a:lnTo>
                <a:lnTo>
                  <a:pt x="29751" y="412789"/>
                </a:lnTo>
                <a:lnTo>
                  <a:pt x="51860" y="444437"/>
                </a:lnTo>
                <a:lnTo>
                  <a:pt x="79421" y="474161"/>
                </a:lnTo>
                <a:lnTo>
                  <a:pt x="112047" y="501733"/>
                </a:lnTo>
                <a:lnTo>
                  <a:pt x="149351" y="526923"/>
                </a:lnTo>
                <a:lnTo>
                  <a:pt x="190948" y="549499"/>
                </a:lnTo>
                <a:lnTo>
                  <a:pt x="236451" y="569233"/>
                </a:lnTo>
                <a:lnTo>
                  <a:pt x="285472" y="585895"/>
                </a:lnTo>
                <a:lnTo>
                  <a:pt x="337625" y="599255"/>
                </a:lnTo>
                <a:lnTo>
                  <a:pt x="392525" y="609082"/>
                </a:lnTo>
                <a:lnTo>
                  <a:pt x="449784" y="615147"/>
                </a:lnTo>
                <a:lnTo>
                  <a:pt x="509015" y="617220"/>
                </a:lnTo>
                <a:lnTo>
                  <a:pt x="568388" y="615147"/>
                </a:lnTo>
                <a:lnTo>
                  <a:pt x="625746" y="609082"/>
                </a:lnTo>
                <a:lnTo>
                  <a:pt x="680708" y="599255"/>
                </a:lnTo>
                <a:lnTo>
                  <a:pt x="732892" y="585895"/>
                </a:lnTo>
                <a:lnTo>
                  <a:pt x="781918" y="569233"/>
                </a:lnTo>
                <a:lnTo>
                  <a:pt x="827403" y="549499"/>
                </a:lnTo>
                <a:lnTo>
                  <a:pt x="868965" y="526922"/>
                </a:lnTo>
                <a:lnTo>
                  <a:pt x="906224" y="501733"/>
                </a:lnTo>
                <a:lnTo>
                  <a:pt x="938798" y="474161"/>
                </a:lnTo>
                <a:lnTo>
                  <a:pt x="966304" y="444437"/>
                </a:lnTo>
                <a:lnTo>
                  <a:pt x="988363" y="412789"/>
                </a:lnTo>
                <a:lnTo>
                  <a:pt x="1014608" y="344646"/>
                </a:lnTo>
                <a:lnTo>
                  <a:pt x="1018031" y="308609"/>
                </a:lnTo>
                <a:lnTo>
                  <a:pt x="1014608" y="272573"/>
                </a:lnTo>
                <a:lnTo>
                  <a:pt x="988363" y="204430"/>
                </a:lnTo>
                <a:lnTo>
                  <a:pt x="966304" y="172782"/>
                </a:lnTo>
                <a:lnTo>
                  <a:pt x="938798" y="143058"/>
                </a:lnTo>
                <a:lnTo>
                  <a:pt x="906224" y="115486"/>
                </a:lnTo>
                <a:lnTo>
                  <a:pt x="868965" y="90296"/>
                </a:lnTo>
                <a:lnTo>
                  <a:pt x="827403" y="67720"/>
                </a:lnTo>
                <a:lnTo>
                  <a:pt x="781918" y="47986"/>
                </a:lnTo>
                <a:lnTo>
                  <a:pt x="732892" y="31324"/>
                </a:lnTo>
                <a:lnTo>
                  <a:pt x="680708" y="17964"/>
                </a:lnTo>
                <a:lnTo>
                  <a:pt x="625746" y="8137"/>
                </a:lnTo>
                <a:lnTo>
                  <a:pt x="568388" y="2072"/>
                </a:lnTo>
                <a:lnTo>
                  <a:pt x="509015" y="0"/>
                </a:lnTo>
                <a:close/>
              </a:path>
            </a:pathLst>
          </a:custGeom>
          <a:ln w="40233">
            <a:solidFill>
              <a:srgbClr val="FFDC99"/>
            </a:solidFill>
          </a:ln>
        </p:spPr>
        <p:txBody>
          <a:bodyPr wrap="square" lIns="0" tIns="0" rIns="0" bIns="0" rtlCol="0"/>
          <a:lstStyle/>
          <a:p>
            <a:endParaRPr/>
          </a:p>
        </p:txBody>
      </p:sp>
      <p:sp>
        <p:nvSpPr>
          <p:cNvPr id="23" name="object 23"/>
          <p:cNvSpPr/>
          <p:nvPr/>
        </p:nvSpPr>
        <p:spPr>
          <a:xfrm>
            <a:off x="7552817" y="5954267"/>
            <a:ext cx="1042669" cy="617220"/>
          </a:xfrm>
          <a:custGeom>
            <a:avLst/>
            <a:gdLst/>
            <a:ahLst/>
            <a:cxnLst/>
            <a:rect l="l" t="t" r="r" b="b"/>
            <a:pathLst>
              <a:path w="1042670" h="617220">
                <a:moveTo>
                  <a:pt x="1042415" y="308609"/>
                </a:moveTo>
                <a:lnTo>
                  <a:pt x="1028660" y="237770"/>
                </a:lnTo>
                <a:lnTo>
                  <a:pt x="989471" y="172782"/>
                </a:lnTo>
                <a:lnTo>
                  <a:pt x="961314" y="143058"/>
                </a:lnTo>
                <a:lnTo>
                  <a:pt x="927969" y="115486"/>
                </a:lnTo>
                <a:lnTo>
                  <a:pt x="889825" y="90296"/>
                </a:lnTo>
                <a:lnTo>
                  <a:pt x="847272" y="67720"/>
                </a:lnTo>
                <a:lnTo>
                  <a:pt x="800701" y="47986"/>
                </a:lnTo>
                <a:lnTo>
                  <a:pt x="750501" y="31324"/>
                </a:lnTo>
                <a:lnTo>
                  <a:pt x="697061" y="17964"/>
                </a:lnTo>
                <a:lnTo>
                  <a:pt x="640773" y="8137"/>
                </a:lnTo>
                <a:lnTo>
                  <a:pt x="582025" y="2072"/>
                </a:lnTo>
                <a:lnTo>
                  <a:pt x="521207" y="0"/>
                </a:lnTo>
                <a:lnTo>
                  <a:pt x="460390" y="2072"/>
                </a:lnTo>
                <a:lnTo>
                  <a:pt x="401642" y="8137"/>
                </a:lnTo>
                <a:lnTo>
                  <a:pt x="345354" y="17964"/>
                </a:lnTo>
                <a:lnTo>
                  <a:pt x="291914" y="31324"/>
                </a:lnTo>
                <a:lnTo>
                  <a:pt x="241714" y="47986"/>
                </a:lnTo>
                <a:lnTo>
                  <a:pt x="195143" y="67720"/>
                </a:lnTo>
                <a:lnTo>
                  <a:pt x="152590" y="90297"/>
                </a:lnTo>
                <a:lnTo>
                  <a:pt x="114446" y="115486"/>
                </a:lnTo>
                <a:lnTo>
                  <a:pt x="81101" y="143058"/>
                </a:lnTo>
                <a:lnTo>
                  <a:pt x="52944" y="172782"/>
                </a:lnTo>
                <a:lnTo>
                  <a:pt x="30366" y="204430"/>
                </a:lnTo>
                <a:lnTo>
                  <a:pt x="3503" y="272573"/>
                </a:lnTo>
                <a:lnTo>
                  <a:pt x="0" y="308610"/>
                </a:lnTo>
                <a:lnTo>
                  <a:pt x="3503" y="344646"/>
                </a:lnTo>
                <a:lnTo>
                  <a:pt x="30366" y="412789"/>
                </a:lnTo>
                <a:lnTo>
                  <a:pt x="52944" y="444437"/>
                </a:lnTo>
                <a:lnTo>
                  <a:pt x="81101" y="474161"/>
                </a:lnTo>
                <a:lnTo>
                  <a:pt x="114446" y="501733"/>
                </a:lnTo>
                <a:lnTo>
                  <a:pt x="152590" y="526923"/>
                </a:lnTo>
                <a:lnTo>
                  <a:pt x="195143" y="549499"/>
                </a:lnTo>
                <a:lnTo>
                  <a:pt x="241714" y="569233"/>
                </a:lnTo>
                <a:lnTo>
                  <a:pt x="291914" y="585895"/>
                </a:lnTo>
                <a:lnTo>
                  <a:pt x="345354" y="599255"/>
                </a:lnTo>
                <a:lnTo>
                  <a:pt x="401642" y="609082"/>
                </a:lnTo>
                <a:lnTo>
                  <a:pt x="460390" y="615147"/>
                </a:lnTo>
                <a:lnTo>
                  <a:pt x="521207" y="617220"/>
                </a:lnTo>
                <a:lnTo>
                  <a:pt x="582025" y="615147"/>
                </a:lnTo>
                <a:lnTo>
                  <a:pt x="640773" y="609082"/>
                </a:lnTo>
                <a:lnTo>
                  <a:pt x="697061" y="599255"/>
                </a:lnTo>
                <a:lnTo>
                  <a:pt x="750501" y="585895"/>
                </a:lnTo>
                <a:lnTo>
                  <a:pt x="800701" y="569233"/>
                </a:lnTo>
                <a:lnTo>
                  <a:pt x="847272" y="549499"/>
                </a:lnTo>
                <a:lnTo>
                  <a:pt x="889825" y="526922"/>
                </a:lnTo>
                <a:lnTo>
                  <a:pt x="927969" y="501733"/>
                </a:lnTo>
                <a:lnTo>
                  <a:pt x="961314" y="474161"/>
                </a:lnTo>
                <a:lnTo>
                  <a:pt x="989471" y="444437"/>
                </a:lnTo>
                <a:lnTo>
                  <a:pt x="1012049" y="412789"/>
                </a:lnTo>
                <a:lnTo>
                  <a:pt x="1038912" y="344646"/>
                </a:lnTo>
                <a:lnTo>
                  <a:pt x="1042415" y="308609"/>
                </a:lnTo>
                <a:close/>
              </a:path>
            </a:pathLst>
          </a:custGeom>
          <a:solidFill>
            <a:srgbClr val="FFDC99"/>
          </a:solidFill>
        </p:spPr>
        <p:txBody>
          <a:bodyPr wrap="square" lIns="0" tIns="0" rIns="0" bIns="0" rtlCol="0"/>
          <a:lstStyle/>
          <a:p>
            <a:endParaRPr/>
          </a:p>
        </p:txBody>
      </p:sp>
      <p:sp>
        <p:nvSpPr>
          <p:cNvPr id="24" name="object 24"/>
          <p:cNvSpPr/>
          <p:nvPr/>
        </p:nvSpPr>
        <p:spPr>
          <a:xfrm>
            <a:off x="7552817" y="5954267"/>
            <a:ext cx="1042669" cy="617220"/>
          </a:xfrm>
          <a:custGeom>
            <a:avLst/>
            <a:gdLst/>
            <a:ahLst/>
            <a:cxnLst/>
            <a:rect l="l" t="t" r="r" b="b"/>
            <a:pathLst>
              <a:path w="1042670" h="617220">
                <a:moveTo>
                  <a:pt x="521207" y="0"/>
                </a:moveTo>
                <a:lnTo>
                  <a:pt x="460390" y="2072"/>
                </a:lnTo>
                <a:lnTo>
                  <a:pt x="401642" y="8137"/>
                </a:lnTo>
                <a:lnTo>
                  <a:pt x="345354" y="17964"/>
                </a:lnTo>
                <a:lnTo>
                  <a:pt x="291914" y="31324"/>
                </a:lnTo>
                <a:lnTo>
                  <a:pt x="241714" y="47986"/>
                </a:lnTo>
                <a:lnTo>
                  <a:pt x="195143" y="67720"/>
                </a:lnTo>
                <a:lnTo>
                  <a:pt x="152590" y="90297"/>
                </a:lnTo>
                <a:lnTo>
                  <a:pt x="114446" y="115486"/>
                </a:lnTo>
                <a:lnTo>
                  <a:pt x="81101" y="143058"/>
                </a:lnTo>
                <a:lnTo>
                  <a:pt x="52944" y="172782"/>
                </a:lnTo>
                <a:lnTo>
                  <a:pt x="30366" y="204430"/>
                </a:lnTo>
                <a:lnTo>
                  <a:pt x="3503" y="272573"/>
                </a:lnTo>
                <a:lnTo>
                  <a:pt x="0" y="308610"/>
                </a:lnTo>
                <a:lnTo>
                  <a:pt x="3503" y="344646"/>
                </a:lnTo>
                <a:lnTo>
                  <a:pt x="30366" y="412789"/>
                </a:lnTo>
                <a:lnTo>
                  <a:pt x="52944" y="444437"/>
                </a:lnTo>
                <a:lnTo>
                  <a:pt x="81101" y="474161"/>
                </a:lnTo>
                <a:lnTo>
                  <a:pt x="114446" y="501733"/>
                </a:lnTo>
                <a:lnTo>
                  <a:pt x="152590" y="526923"/>
                </a:lnTo>
                <a:lnTo>
                  <a:pt x="195143" y="549499"/>
                </a:lnTo>
                <a:lnTo>
                  <a:pt x="241714" y="569233"/>
                </a:lnTo>
                <a:lnTo>
                  <a:pt x="291914" y="585895"/>
                </a:lnTo>
                <a:lnTo>
                  <a:pt x="345354" y="599255"/>
                </a:lnTo>
                <a:lnTo>
                  <a:pt x="401642" y="609082"/>
                </a:lnTo>
                <a:lnTo>
                  <a:pt x="460390" y="615147"/>
                </a:lnTo>
                <a:lnTo>
                  <a:pt x="521207" y="617220"/>
                </a:lnTo>
                <a:lnTo>
                  <a:pt x="582025" y="615147"/>
                </a:lnTo>
                <a:lnTo>
                  <a:pt x="640773" y="609082"/>
                </a:lnTo>
                <a:lnTo>
                  <a:pt x="697061" y="599255"/>
                </a:lnTo>
                <a:lnTo>
                  <a:pt x="750501" y="585895"/>
                </a:lnTo>
                <a:lnTo>
                  <a:pt x="800701" y="569233"/>
                </a:lnTo>
                <a:lnTo>
                  <a:pt x="847272" y="549499"/>
                </a:lnTo>
                <a:lnTo>
                  <a:pt x="889825" y="526922"/>
                </a:lnTo>
                <a:lnTo>
                  <a:pt x="927969" y="501733"/>
                </a:lnTo>
                <a:lnTo>
                  <a:pt x="961314" y="474161"/>
                </a:lnTo>
                <a:lnTo>
                  <a:pt x="989471" y="444437"/>
                </a:lnTo>
                <a:lnTo>
                  <a:pt x="1012049" y="412789"/>
                </a:lnTo>
                <a:lnTo>
                  <a:pt x="1038912" y="344646"/>
                </a:lnTo>
                <a:lnTo>
                  <a:pt x="1042415" y="308609"/>
                </a:lnTo>
                <a:lnTo>
                  <a:pt x="1038912" y="272573"/>
                </a:lnTo>
                <a:lnTo>
                  <a:pt x="1012049" y="204430"/>
                </a:lnTo>
                <a:lnTo>
                  <a:pt x="989471" y="172782"/>
                </a:lnTo>
                <a:lnTo>
                  <a:pt x="961314" y="143058"/>
                </a:lnTo>
                <a:lnTo>
                  <a:pt x="927969" y="115486"/>
                </a:lnTo>
                <a:lnTo>
                  <a:pt x="889825" y="90296"/>
                </a:lnTo>
                <a:lnTo>
                  <a:pt x="847272" y="67720"/>
                </a:lnTo>
                <a:lnTo>
                  <a:pt x="800701" y="47986"/>
                </a:lnTo>
                <a:lnTo>
                  <a:pt x="750501" y="31324"/>
                </a:lnTo>
                <a:lnTo>
                  <a:pt x="697061" y="17964"/>
                </a:lnTo>
                <a:lnTo>
                  <a:pt x="640773" y="8137"/>
                </a:lnTo>
                <a:lnTo>
                  <a:pt x="582025" y="2072"/>
                </a:lnTo>
                <a:lnTo>
                  <a:pt x="521207" y="0"/>
                </a:lnTo>
                <a:close/>
              </a:path>
            </a:pathLst>
          </a:custGeom>
          <a:ln w="40233">
            <a:solidFill>
              <a:srgbClr val="FFDC99"/>
            </a:solidFill>
          </a:ln>
        </p:spPr>
        <p:txBody>
          <a:bodyPr wrap="square" lIns="0" tIns="0" rIns="0" bIns="0" rtlCol="0"/>
          <a:lstStyle/>
          <a:p>
            <a:endParaRPr/>
          </a:p>
        </p:txBody>
      </p:sp>
      <p:sp>
        <p:nvSpPr>
          <p:cNvPr id="25" name="object 25"/>
          <p:cNvSpPr txBox="1"/>
          <p:nvPr/>
        </p:nvSpPr>
        <p:spPr>
          <a:xfrm>
            <a:off x="622300" y="1266825"/>
            <a:ext cx="9078595" cy="2701381"/>
          </a:xfrm>
          <a:prstGeom prst="rect">
            <a:avLst/>
          </a:prstGeom>
        </p:spPr>
        <p:txBody>
          <a:bodyPr vert="horz" wrap="square" lIns="0" tIns="99695" rIns="0" bIns="0" rtlCol="0">
            <a:spAutoFit/>
          </a:bodyPr>
          <a:lstStyle/>
          <a:p>
            <a:pPr marL="194310" indent="-181610">
              <a:lnSpc>
                <a:spcPct val="100000"/>
              </a:lnSpc>
              <a:spcBef>
                <a:spcPts val="570"/>
              </a:spcBef>
              <a:buChar char="•"/>
              <a:tabLst>
                <a:tab pos="194945" algn="l"/>
              </a:tabLst>
            </a:pPr>
            <a:r>
              <a:rPr sz="2650" spc="-5" dirty="0">
                <a:latin typeface="Arial"/>
                <a:cs typeface="Arial"/>
              </a:rPr>
              <a:t>Architecture</a:t>
            </a:r>
            <a:endParaRPr sz="2650" dirty="0">
              <a:latin typeface="Arial"/>
              <a:cs typeface="Arial"/>
            </a:endParaRPr>
          </a:p>
          <a:p>
            <a:pPr marL="474345" lvl="1" indent="-278130">
              <a:lnSpc>
                <a:spcPct val="100000"/>
              </a:lnSpc>
              <a:spcBef>
                <a:spcPts val="575"/>
              </a:spcBef>
              <a:buChar char="–"/>
              <a:tabLst>
                <a:tab pos="474980" algn="l"/>
              </a:tabLst>
            </a:pPr>
            <a:r>
              <a:rPr sz="2200" spc="-5" dirty="0">
                <a:latin typeface="Arial"/>
                <a:cs typeface="Arial"/>
              </a:rPr>
              <a:t>Primary servers are connected </a:t>
            </a:r>
            <a:r>
              <a:rPr sz="2200" dirty="0">
                <a:latin typeface="Arial"/>
                <a:cs typeface="Arial"/>
              </a:rPr>
              <a:t>to </a:t>
            </a:r>
            <a:r>
              <a:rPr sz="2200" spc="-5" dirty="0">
                <a:latin typeface="Arial"/>
                <a:cs typeface="Arial"/>
              </a:rPr>
              <a:t>UTC</a:t>
            </a:r>
            <a:r>
              <a:rPr sz="2200" spc="-10" dirty="0">
                <a:latin typeface="Arial"/>
                <a:cs typeface="Arial"/>
              </a:rPr>
              <a:t> </a:t>
            </a:r>
            <a:r>
              <a:rPr sz="2200" spc="-5" dirty="0">
                <a:latin typeface="Arial"/>
                <a:cs typeface="Arial"/>
              </a:rPr>
              <a:t>sources</a:t>
            </a:r>
            <a:endParaRPr sz="2200" dirty="0">
              <a:latin typeface="Arial"/>
              <a:cs typeface="Arial"/>
            </a:endParaRPr>
          </a:p>
          <a:p>
            <a:pPr marL="474345" lvl="1" indent="-278130">
              <a:lnSpc>
                <a:spcPct val="100000"/>
              </a:lnSpc>
              <a:spcBef>
                <a:spcPts val="530"/>
              </a:spcBef>
              <a:buChar char="–"/>
              <a:tabLst>
                <a:tab pos="474980" algn="l"/>
              </a:tabLst>
            </a:pPr>
            <a:r>
              <a:rPr sz="2200" spc="-5" dirty="0">
                <a:latin typeface="Arial"/>
                <a:cs typeface="Arial"/>
              </a:rPr>
              <a:t>Secondary servers are synchronized </a:t>
            </a:r>
            <a:r>
              <a:rPr sz="2200" dirty="0">
                <a:latin typeface="Arial"/>
                <a:cs typeface="Arial"/>
              </a:rPr>
              <a:t>to </a:t>
            </a:r>
            <a:r>
              <a:rPr sz="2200" spc="-5" dirty="0">
                <a:latin typeface="Arial"/>
                <a:cs typeface="Arial"/>
              </a:rPr>
              <a:t>primary</a:t>
            </a:r>
            <a:r>
              <a:rPr sz="2200" spc="-15" dirty="0">
                <a:latin typeface="Arial"/>
                <a:cs typeface="Arial"/>
              </a:rPr>
              <a:t> </a:t>
            </a:r>
            <a:r>
              <a:rPr sz="2200" spc="-5" dirty="0">
                <a:latin typeface="Arial"/>
                <a:cs typeface="Arial"/>
              </a:rPr>
              <a:t>servers</a:t>
            </a:r>
            <a:endParaRPr sz="2200" dirty="0">
              <a:latin typeface="Arial"/>
              <a:cs typeface="Arial"/>
            </a:endParaRPr>
          </a:p>
          <a:p>
            <a:pPr marL="474345" lvl="1" indent="-278130">
              <a:lnSpc>
                <a:spcPct val="100000"/>
              </a:lnSpc>
              <a:spcBef>
                <a:spcPts val="530"/>
              </a:spcBef>
              <a:buChar char="–"/>
              <a:tabLst>
                <a:tab pos="474980" algn="l"/>
              </a:tabLst>
            </a:pPr>
            <a:r>
              <a:rPr sz="2200" spc="-5" dirty="0">
                <a:latin typeface="Arial"/>
                <a:cs typeface="Arial"/>
              </a:rPr>
              <a:t>Synchronization subnet </a:t>
            </a:r>
            <a:r>
              <a:rPr sz="2200" dirty="0">
                <a:latin typeface="Arial"/>
                <a:cs typeface="Arial"/>
              </a:rPr>
              <a:t>- </a:t>
            </a:r>
            <a:r>
              <a:rPr sz="2200" spc="-5" dirty="0">
                <a:latin typeface="Arial"/>
                <a:cs typeface="Arial"/>
              </a:rPr>
              <a:t>lowest level servers in users’</a:t>
            </a:r>
            <a:r>
              <a:rPr sz="2200" spc="5" dirty="0">
                <a:latin typeface="Arial"/>
                <a:cs typeface="Arial"/>
              </a:rPr>
              <a:t> </a:t>
            </a:r>
            <a:r>
              <a:rPr sz="2200" spc="-5" dirty="0">
                <a:latin typeface="Arial"/>
                <a:cs typeface="Arial"/>
              </a:rPr>
              <a:t>computers</a:t>
            </a:r>
            <a:endParaRPr sz="2200" dirty="0">
              <a:latin typeface="Arial"/>
              <a:cs typeface="Arial"/>
            </a:endParaRPr>
          </a:p>
          <a:p>
            <a:pPr marL="771525" lvl="2" indent="-295910">
              <a:lnSpc>
                <a:spcPct val="100000"/>
              </a:lnSpc>
              <a:spcBef>
                <a:spcPts val="520"/>
              </a:spcBef>
              <a:buChar char="•"/>
              <a:tabLst>
                <a:tab pos="771525" algn="l"/>
                <a:tab pos="772160" algn="l"/>
              </a:tabLst>
            </a:pPr>
            <a:r>
              <a:rPr sz="1950" spc="10" dirty="0">
                <a:latin typeface="Arial"/>
                <a:cs typeface="Arial"/>
              </a:rPr>
              <a:t>strata: the hierarchy</a:t>
            </a:r>
            <a:r>
              <a:rPr sz="1950" spc="-25" dirty="0">
                <a:latin typeface="Arial"/>
                <a:cs typeface="Arial"/>
              </a:rPr>
              <a:t> </a:t>
            </a:r>
            <a:r>
              <a:rPr sz="1950" spc="5" dirty="0">
                <a:latin typeface="Arial"/>
                <a:cs typeface="Arial"/>
              </a:rPr>
              <a:t>level</a:t>
            </a:r>
            <a:endParaRPr sz="1950" dirty="0">
              <a:latin typeface="Arial"/>
              <a:cs typeface="Arial"/>
            </a:endParaRPr>
          </a:p>
          <a:p>
            <a:pPr>
              <a:lnSpc>
                <a:spcPct val="100000"/>
              </a:lnSpc>
            </a:pPr>
            <a:endParaRPr sz="2200" dirty="0">
              <a:latin typeface="Times New Roman"/>
              <a:cs typeface="Times New Roman"/>
            </a:endParaRPr>
          </a:p>
          <a:p>
            <a:pPr>
              <a:lnSpc>
                <a:spcPct val="100000"/>
              </a:lnSpc>
              <a:spcBef>
                <a:spcPts val="15"/>
              </a:spcBef>
            </a:pPr>
            <a:endParaRPr sz="1750" dirty="0">
              <a:latin typeface="Times New Roman"/>
              <a:cs typeface="Times New Roman"/>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21</a:t>
            </a:fld>
            <a:endParaRPr spc="-5" dirty="0"/>
          </a:p>
        </p:txBody>
      </p:sp>
      <p:sp>
        <p:nvSpPr>
          <p:cNvPr id="26" name="object 26"/>
          <p:cNvSpPr txBox="1"/>
          <p:nvPr/>
        </p:nvSpPr>
        <p:spPr>
          <a:xfrm>
            <a:off x="3508378" y="5354823"/>
            <a:ext cx="150495" cy="294640"/>
          </a:xfrm>
          <a:prstGeom prst="rect">
            <a:avLst/>
          </a:prstGeom>
        </p:spPr>
        <p:txBody>
          <a:bodyPr vert="horz" wrap="square" lIns="0" tIns="13970" rIns="0" bIns="0" rtlCol="0">
            <a:spAutoFit/>
          </a:bodyPr>
          <a:lstStyle/>
          <a:p>
            <a:pPr marL="12700">
              <a:lnSpc>
                <a:spcPct val="100000"/>
              </a:lnSpc>
              <a:spcBef>
                <a:spcPts val="110"/>
              </a:spcBef>
            </a:pPr>
            <a:r>
              <a:rPr sz="1750" spc="5" dirty="0">
                <a:latin typeface="Arial"/>
                <a:cs typeface="Arial"/>
              </a:rPr>
              <a:t>2</a:t>
            </a:r>
            <a:endParaRPr sz="1750">
              <a:latin typeface="Arial"/>
              <a:cs typeface="Arial"/>
            </a:endParaRPr>
          </a:p>
        </p:txBody>
      </p:sp>
      <p:sp>
        <p:nvSpPr>
          <p:cNvPr id="27" name="object 27"/>
          <p:cNvSpPr txBox="1"/>
          <p:nvPr/>
        </p:nvSpPr>
        <p:spPr>
          <a:xfrm>
            <a:off x="6611232" y="5354823"/>
            <a:ext cx="150495" cy="294640"/>
          </a:xfrm>
          <a:prstGeom prst="rect">
            <a:avLst/>
          </a:prstGeom>
        </p:spPr>
        <p:txBody>
          <a:bodyPr vert="horz" wrap="square" lIns="0" tIns="13970" rIns="0" bIns="0" rtlCol="0">
            <a:spAutoFit/>
          </a:bodyPr>
          <a:lstStyle/>
          <a:p>
            <a:pPr marL="12700">
              <a:lnSpc>
                <a:spcPct val="100000"/>
              </a:lnSpc>
              <a:spcBef>
                <a:spcPts val="110"/>
              </a:spcBef>
            </a:pPr>
            <a:r>
              <a:rPr sz="1750" spc="5" dirty="0">
                <a:latin typeface="Arial"/>
                <a:cs typeface="Arial"/>
              </a:rPr>
              <a:t>2</a:t>
            </a:r>
            <a:endParaRPr sz="1750">
              <a:latin typeface="Arial"/>
              <a:cs typeface="Arial"/>
            </a:endParaRPr>
          </a:p>
        </p:txBody>
      </p:sp>
      <p:sp>
        <p:nvSpPr>
          <p:cNvPr id="28" name="object 28"/>
          <p:cNvSpPr txBox="1"/>
          <p:nvPr/>
        </p:nvSpPr>
        <p:spPr>
          <a:xfrm>
            <a:off x="732415" y="6213589"/>
            <a:ext cx="9228455" cy="852169"/>
          </a:xfrm>
          <a:prstGeom prst="rect">
            <a:avLst/>
          </a:prstGeom>
        </p:spPr>
        <p:txBody>
          <a:bodyPr vert="horz" wrap="square" lIns="0" tIns="13970" rIns="0" bIns="0" rtlCol="0">
            <a:spAutoFit/>
          </a:bodyPr>
          <a:lstStyle/>
          <a:p>
            <a:pPr marL="1388745">
              <a:lnSpc>
                <a:spcPct val="100000"/>
              </a:lnSpc>
              <a:spcBef>
                <a:spcPts val="110"/>
              </a:spcBef>
              <a:tabLst>
                <a:tab pos="4187190" algn="l"/>
                <a:tab pos="7288530" algn="l"/>
              </a:tabLst>
            </a:pPr>
            <a:r>
              <a:rPr sz="1750" spc="5" dirty="0">
                <a:latin typeface="Arial"/>
                <a:cs typeface="Arial"/>
              </a:rPr>
              <a:t>3	3	3</a:t>
            </a:r>
            <a:endParaRPr sz="1750">
              <a:latin typeface="Arial"/>
              <a:cs typeface="Arial"/>
            </a:endParaRPr>
          </a:p>
          <a:p>
            <a:pPr>
              <a:lnSpc>
                <a:spcPct val="100000"/>
              </a:lnSpc>
              <a:spcBef>
                <a:spcPts val="30"/>
              </a:spcBef>
            </a:pPr>
            <a:endParaRPr sz="1500">
              <a:latin typeface="Times New Roman"/>
              <a:cs typeface="Times New Roman"/>
            </a:endParaRPr>
          </a:p>
          <a:p>
            <a:pPr marL="12700">
              <a:lnSpc>
                <a:spcPct val="100000"/>
              </a:lnSpc>
            </a:pPr>
            <a:r>
              <a:rPr sz="2200" dirty="0">
                <a:latin typeface="Arial"/>
                <a:cs typeface="Arial"/>
              </a:rPr>
              <a:t>Figure </a:t>
            </a:r>
            <a:r>
              <a:rPr sz="2200" spc="-5" dirty="0">
                <a:latin typeface="Arial"/>
                <a:cs typeface="Arial"/>
              </a:rPr>
              <a:t>11.3 </a:t>
            </a:r>
            <a:r>
              <a:rPr sz="2200" dirty="0">
                <a:latin typeface="Arial"/>
                <a:cs typeface="Arial"/>
              </a:rPr>
              <a:t>An </a:t>
            </a:r>
            <a:r>
              <a:rPr sz="2200" spc="-5" dirty="0">
                <a:latin typeface="Arial"/>
                <a:cs typeface="Arial"/>
              </a:rPr>
              <a:t>example </a:t>
            </a:r>
            <a:r>
              <a:rPr sz="2200" dirty="0">
                <a:latin typeface="Arial"/>
                <a:cs typeface="Arial"/>
              </a:rPr>
              <a:t>synchronization </a:t>
            </a:r>
            <a:r>
              <a:rPr sz="2200" spc="-5" dirty="0">
                <a:latin typeface="Arial"/>
                <a:cs typeface="Arial"/>
              </a:rPr>
              <a:t>subnet in an NTP</a:t>
            </a:r>
            <a:r>
              <a:rPr sz="2200" spc="20" dirty="0">
                <a:latin typeface="Arial"/>
                <a:cs typeface="Arial"/>
              </a:rPr>
              <a:t> </a:t>
            </a:r>
            <a:r>
              <a:rPr sz="2200" spc="-5" dirty="0">
                <a:latin typeface="Arial"/>
                <a:cs typeface="Arial"/>
              </a:rPr>
              <a:t>implementation</a:t>
            </a:r>
            <a:endParaRPr sz="22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963CA2-012E-4853-B646-1664D1B3D40E}"/>
              </a:ext>
            </a:extLst>
          </p:cNvPr>
          <p:cNvSpPr>
            <a:spLocks noGrp="1"/>
          </p:cNvSpPr>
          <p:nvPr>
            <p:ph type="body" idx="1"/>
          </p:nvPr>
        </p:nvSpPr>
        <p:spPr>
          <a:xfrm>
            <a:off x="493713" y="657226"/>
            <a:ext cx="9596437" cy="4431983"/>
          </a:xfrm>
        </p:spPr>
        <p:txBody>
          <a:bodyPr/>
          <a:lstStyle/>
          <a:p>
            <a:pPr marL="12700" algn="l" rtl="0">
              <a:spcBef>
                <a:spcPts val="570"/>
              </a:spcBef>
              <a:tabLst>
                <a:tab pos="194945" algn="l"/>
              </a:tabLst>
            </a:pPr>
            <a:r>
              <a:rPr lang="en-IN" b="1" kern="1200" spc="-5" dirty="0">
                <a:solidFill>
                  <a:srgbClr val="FF0000"/>
                </a:solidFill>
              </a:rPr>
              <a:t>NTP  Architecture  (cont..)</a:t>
            </a:r>
          </a:p>
          <a:p>
            <a:pPr algn="just"/>
            <a:endParaRPr lang="en-US" sz="2200" kern="1200" spc="-5" dirty="0"/>
          </a:p>
          <a:p>
            <a:pPr algn="just"/>
            <a:endParaRPr lang="en-US" sz="2200" kern="1200" spc="-5" dirty="0"/>
          </a:p>
          <a:p>
            <a:pPr algn="just"/>
            <a:r>
              <a:rPr lang="en-US" sz="2200" kern="1200" spc="-5" dirty="0"/>
              <a:t>Primary servers occupy stratum 1: they are at the root. Stratum 2 servers are secondary servers that are synchronized directly with the primary servers; stratum 3 servers are synchronized with stratum 2 servers, and so on. The lowest-level (leaf) servers execute in users’ workstations. </a:t>
            </a:r>
          </a:p>
          <a:p>
            <a:pPr algn="just"/>
            <a:endParaRPr lang="en-US" sz="2200" kern="1200" spc="-5" dirty="0"/>
          </a:p>
          <a:p>
            <a:pPr algn="just"/>
            <a:r>
              <a:rPr lang="en-US" sz="2200" kern="1200" spc="-5" dirty="0"/>
              <a:t>The clocks belonging to servers with high stratum numbers are liable to be less accurate than those with low stratum numbers, because errors are introduced at each level of synchronization. NTP also takes into account the total message round-trip delays to the root in assessing the quality of timekeeping data held by a particular server.</a:t>
            </a:r>
            <a:endParaRPr lang="en-IN" sz="2200" kern="1200" spc="-5" dirty="0"/>
          </a:p>
        </p:txBody>
      </p:sp>
    </p:spTree>
    <p:extLst>
      <p:ext uri="{BB962C8B-B14F-4D97-AF65-F5344CB8AC3E}">
        <p14:creationId xmlns:p14="http://schemas.microsoft.com/office/powerpoint/2010/main" val="137070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23</a:t>
            </a:fld>
            <a:endParaRPr spc="-5" dirty="0"/>
          </a:p>
        </p:txBody>
      </p:sp>
      <p:sp>
        <p:nvSpPr>
          <p:cNvPr id="2" name="object 2"/>
          <p:cNvSpPr txBox="1">
            <a:spLocks noGrp="1"/>
          </p:cNvSpPr>
          <p:nvPr>
            <p:ph type="title"/>
          </p:nvPr>
        </p:nvSpPr>
        <p:spPr>
          <a:xfrm>
            <a:off x="2090292" y="357632"/>
            <a:ext cx="6511290" cy="563245"/>
          </a:xfrm>
          <a:prstGeom prst="rect">
            <a:avLst/>
          </a:prstGeom>
        </p:spPr>
        <p:txBody>
          <a:bodyPr vert="horz" wrap="square" lIns="0" tIns="15875" rIns="0" bIns="0" rtlCol="0">
            <a:spAutoFit/>
          </a:bodyPr>
          <a:lstStyle/>
          <a:p>
            <a:pPr marL="12700">
              <a:lnSpc>
                <a:spcPct val="100000"/>
              </a:lnSpc>
              <a:spcBef>
                <a:spcPts val="125"/>
              </a:spcBef>
            </a:pPr>
            <a:r>
              <a:rPr sz="3500" b="0" spc="15" dirty="0">
                <a:latin typeface="Arial"/>
                <a:cs typeface="Arial"/>
              </a:rPr>
              <a:t>NTP </a:t>
            </a:r>
            <a:r>
              <a:rPr sz="3500" b="0" spc="5" dirty="0">
                <a:latin typeface="Arial"/>
                <a:cs typeface="Arial"/>
              </a:rPr>
              <a:t>- synchronization of</a:t>
            </a:r>
            <a:r>
              <a:rPr sz="3500" b="0" spc="-35" dirty="0">
                <a:latin typeface="Arial"/>
                <a:cs typeface="Arial"/>
              </a:rPr>
              <a:t> </a:t>
            </a:r>
            <a:r>
              <a:rPr sz="3500" b="0" spc="5" dirty="0">
                <a:latin typeface="Arial"/>
                <a:cs typeface="Arial"/>
              </a:rPr>
              <a:t>servers</a:t>
            </a:r>
            <a:endParaRPr sz="3500">
              <a:latin typeface="Arial"/>
              <a:cs typeface="Arial"/>
            </a:endParaRPr>
          </a:p>
        </p:txBody>
      </p:sp>
      <p:sp>
        <p:nvSpPr>
          <p:cNvPr id="3" name="object 3"/>
          <p:cNvSpPr txBox="1"/>
          <p:nvPr/>
        </p:nvSpPr>
        <p:spPr>
          <a:xfrm>
            <a:off x="493909" y="1169558"/>
            <a:ext cx="9704070" cy="5756910"/>
          </a:xfrm>
          <a:prstGeom prst="rect">
            <a:avLst/>
          </a:prstGeom>
        </p:spPr>
        <p:txBody>
          <a:bodyPr vert="horz" wrap="square" lIns="0" tIns="78740" rIns="0" bIns="0" rtlCol="0">
            <a:spAutoFit/>
          </a:bodyPr>
          <a:lstStyle/>
          <a:p>
            <a:pPr marL="227329" indent="-214629">
              <a:lnSpc>
                <a:spcPct val="100000"/>
              </a:lnSpc>
              <a:spcBef>
                <a:spcPts val="620"/>
              </a:spcBef>
              <a:buChar char="•"/>
              <a:tabLst>
                <a:tab pos="227965" algn="l"/>
              </a:tabLst>
            </a:pPr>
            <a:r>
              <a:rPr sz="2650" spc="-10" dirty="0">
                <a:latin typeface="Arial"/>
                <a:cs typeface="Arial"/>
              </a:rPr>
              <a:t>The synchronization subnet can reconfigure </a:t>
            </a:r>
            <a:r>
              <a:rPr sz="2650" spc="-5" dirty="0">
                <a:latin typeface="Arial"/>
                <a:cs typeface="Arial"/>
              </a:rPr>
              <a:t>if failures</a:t>
            </a:r>
            <a:r>
              <a:rPr sz="2650" spc="65" dirty="0">
                <a:latin typeface="Arial"/>
                <a:cs typeface="Arial"/>
              </a:rPr>
              <a:t> </a:t>
            </a:r>
            <a:r>
              <a:rPr sz="2650" spc="-10" dirty="0">
                <a:latin typeface="Arial"/>
                <a:cs typeface="Arial"/>
              </a:rPr>
              <a:t>occur</a:t>
            </a:r>
            <a:endParaRPr sz="2650" dirty="0">
              <a:latin typeface="Arial"/>
              <a:cs typeface="Arial"/>
            </a:endParaRPr>
          </a:p>
          <a:p>
            <a:pPr marL="522605" lvl="1" indent="-280670">
              <a:lnSpc>
                <a:spcPct val="100000"/>
              </a:lnSpc>
              <a:spcBef>
                <a:spcPts val="434"/>
              </a:spcBef>
              <a:buChar char="–"/>
              <a:tabLst>
                <a:tab pos="523240" algn="l"/>
                <a:tab pos="833119" algn="l"/>
              </a:tabLst>
            </a:pPr>
            <a:r>
              <a:rPr sz="2200" dirty="0">
                <a:latin typeface="Arial"/>
                <a:cs typeface="Arial"/>
              </a:rPr>
              <a:t>a	</a:t>
            </a:r>
            <a:r>
              <a:rPr sz="2200" spc="-5" dirty="0">
                <a:latin typeface="Arial"/>
                <a:cs typeface="Arial"/>
              </a:rPr>
              <a:t>primary that loses its UTC source can become </a:t>
            </a:r>
            <a:r>
              <a:rPr sz="2200" dirty="0">
                <a:latin typeface="Arial"/>
                <a:cs typeface="Arial"/>
              </a:rPr>
              <a:t>a</a:t>
            </a:r>
            <a:r>
              <a:rPr sz="2200" spc="-10" dirty="0">
                <a:latin typeface="Arial"/>
                <a:cs typeface="Arial"/>
              </a:rPr>
              <a:t> </a:t>
            </a:r>
            <a:r>
              <a:rPr sz="2200" spc="-5" dirty="0">
                <a:latin typeface="Arial"/>
                <a:cs typeface="Arial"/>
              </a:rPr>
              <a:t>secondary</a:t>
            </a:r>
            <a:endParaRPr sz="2200" dirty="0">
              <a:latin typeface="Arial"/>
              <a:cs typeface="Arial"/>
            </a:endParaRPr>
          </a:p>
          <a:p>
            <a:pPr marL="522605" lvl="1" indent="-280670">
              <a:lnSpc>
                <a:spcPct val="100000"/>
              </a:lnSpc>
              <a:spcBef>
                <a:spcPts val="405"/>
              </a:spcBef>
              <a:buChar char="–"/>
              <a:tabLst>
                <a:tab pos="523240" algn="l"/>
              </a:tabLst>
            </a:pPr>
            <a:r>
              <a:rPr sz="2200" dirty="0">
                <a:latin typeface="Arial"/>
                <a:cs typeface="Arial"/>
              </a:rPr>
              <a:t>a </a:t>
            </a:r>
            <a:r>
              <a:rPr sz="2200" spc="-5" dirty="0">
                <a:latin typeface="Arial"/>
                <a:cs typeface="Arial"/>
              </a:rPr>
              <a:t>secondary that loses its primary can use another</a:t>
            </a:r>
            <a:r>
              <a:rPr sz="2200" spc="-15" dirty="0">
                <a:latin typeface="Arial"/>
                <a:cs typeface="Arial"/>
              </a:rPr>
              <a:t> </a:t>
            </a:r>
            <a:r>
              <a:rPr sz="2200" spc="-5" dirty="0">
                <a:latin typeface="Arial"/>
                <a:cs typeface="Arial"/>
              </a:rPr>
              <a:t>primary</a:t>
            </a:r>
            <a:endParaRPr sz="2200" dirty="0">
              <a:latin typeface="Arial"/>
              <a:cs typeface="Arial"/>
            </a:endParaRPr>
          </a:p>
          <a:p>
            <a:pPr marL="227329" indent="-214629">
              <a:lnSpc>
                <a:spcPct val="100000"/>
              </a:lnSpc>
              <a:spcBef>
                <a:spcPts val="434"/>
              </a:spcBef>
              <a:buChar char="•"/>
              <a:tabLst>
                <a:tab pos="227965" algn="l"/>
              </a:tabLst>
            </a:pPr>
            <a:r>
              <a:rPr sz="2650" b="1" spc="-10" dirty="0">
                <a:latin typeface="Arial"/>
                <a:cs typeface="Arial"/>
              </a:rPr>
              <a:t>Modes </a:t>
            </a:r>
            <a:r>
              <a:rPr sz="2650" b="1" spc="-5" dirty="0">
                <a:latin typeface="Arial"/>
                <a:cs typeface="Arial"/>
              </a:rPr>
              <a:t>of </a:t>
            </a:r>
            <a:r>
              <a:rPr sz="2650" b="1" spc="-10" dirty="0">
                <a:latin typeface="Arial"/>
                <a:cs typeface="Arial"/>
              </a:rPr>
              <a:t>synchronization </a:t>
            </a:r>
            <a:r>
              <a:rPr sz="2650" spc="-5" dirty="0">
                <a:latin typeface="Arial"/>
                <a:cs typeface="Arial"/>
              </a:rPr>
              <a:t>for </a:t>
            </a:r>
            <a:r>
              <a:rPr sz="2650" spc="-10" dirty="0">
                <a:latin typeface="Arial"/>
                <a:cs typeface="Arial"/>
              </a:rPr>
              <a:t>NTP</a:t>
            </a:r>
            <a:r>
              <a:rPr sz="2650" spc="5" dirty="0">
                <a:latin typeface="Arial"/>
                <a:cs typeface="Arial"/>
              </a:rPr>
              <a:t> </a:t>
            </a:r>
            <a:r>
              <a:rPr sz="2650" spc="-10" dirty="0">
                <a:latin typeface="Arial"/>
                <a:cs typeface="Arial"/>
              </a:rPr>
              <a:t>servers:</a:t>
            </a:r>
            <a:endParaRPr sz="2650" dirty="0">
              <a:latin typeface="Arial"/>
              <a:cs typeface="Arial"/>
            </a:endParaRPr>
          </a:p>
          <a:p>
            <a:pPr marL="522605" lvl="1" indent="-280670">
              <a:lnSpc>
                <a:spcPct val="100000"/>
              </a:lnSpc>
              <a:spcBef>
                <a:spcPts val="919"/>
              </a:spcBef>
              <a:buChar char="–"/>
              <a:tabLst>
                <a:tab pos="523240" algn="l"/>
              </a:tabLst>
            </a:pPr>
            <a:r>
              <a:rPr sz="2200" spc="-5" dirty="0">
                <a:latin typeface="Arial"/>
                <a:cs typeface="Arial"/>
              </a:rPr>
              <a:t>Multicast</a:t>
            </a:r>
            <a:endParaRPr sz="2200" dirty="0">
              <a:latin typeface="Arial"/>
              <a:cs typeface="Arial"/>
            </a:endParaRPr>
          </a:p>
          <a:p>
            <a:pPr marL="755650" marR="5080" lvl="2" indent="-231140">
              <a:lnSpc>
                <a:spcPct val="115500"/>
              </a:lnSpc>
              <a:spcBef>
                <a:spcPts val="120"/>
              </a:spcBef>
              <a:buChar char="•"/>
              <a:tabLst>
                <a:tab pos="755015" algn="l"/>
                <a:tab pos="755650" algn="l"/>
              </a:tabLst>
            </a:pPr>
            <a:r>
              <a:rPr sz="2200" dirty="0">
                <a:latin typeface="Arial"/>
                <a:cs typeface="Arial"/>
              </a:rPr>
              <a:t>A server within a high speed LAN </a:t>
            </a:r>
            <a:r>
              <a:rPr sz="2200" spc="-5" dirty="0">
                <a:latin typeface="Arial"/>
                <a:cs typeface="Arial"/>
              </a:rPr>
              <a:t>multicasts </a:t>
            </a:r>
            <a:r>
              <a:rPr sz="2200" dirty="0">
                <a:latin typeface="Arial"/>
                <a:cs typeface="Arial"/>
              </a:rPr>
              <a:t>time to </a:t>
            </a:r>
            <a:r>
              <a:rPr sz="2200" spc="-5" dirty="0">
                <a:latin typeface="Arial"/>
                <a:cs typeface="Arial"/>
              </a:rPr>
              <a:t>others which set  clocks assuming some delay (not very</a:t>
            </a:r>
            <a:r>
              <a:rPr sz="2200" spc="-10" dirty="0">
                <a:latin typeface="Arial"/>
                <a:cs typeface="Arial"/>
              </a:rPr>
              <a:t> </a:t>
            </a:r>
            <a:r>
              <a:rPr sz="2200" spc="-5" dirty="0">
                <a:latin typeface="Arial"/>
                <a:cs typeface="Arial"/>
              </a:rPr>
              <a:t>accurate)</a:t>
            </a:r>
            <a:endParaRPr sz="2200" dirty="0">
              <a:latin typeface="Arial"/>
              <a:cs typeface="Arial"/>
            </a:endParaRPr>
          </a:p>
          <a:p>
            <a:pPr marL="522605" lvl="1" indent="-280670">
              <a:lnSpc>
                <a:spcPct val="100000"/>
              </a:lnSpc>
              <a:spcBef>
                <a:spcPts val="400"/>
              </a:spcBef>
              <a:buChar char="–"/>
              <a:tabLst>
                <a:tab pos="523240" algn="l"/>
              </a:tabLst>
            </a:pPr>
            <a:r>
              <a:rPr sz="2200" dirty="0">
                <a:latin typeface="Arial"/>
                <a:cs typeface="Arial"/>
              </a:rPr>
              <a:t>Procedure</a:t>
            </a:r>
            <a:r>
              <a:rPr sz="2200" spc="-5" dirty="0">
                <a:latin typeface="Arial"/>
                <a:cs typeface="Arial"/>
              </a:rPr>
              <a:t> </a:t>
            </a:r>
            <a:r>
              <a:rPr sz="2200" dirty="0">
                <a:latin typeface="Arial"/>
                <a:cs typeface="Arial"/>
              </a:rPr>
              <a:t>call</a:t>
            </a:r>
          </a:p>
          <a:p>
            <a:pPr marL="755650" marR="5715" lvl="2" indent="-231140">
              <a:lnSpc>
                <a:spcPts val="3050"/>
              </a:lnSpc>
              <a:spcBef>
                <a:spcPts val="165"/>
              </a:spcBef>
              <a:buChar char="•"/>
              <a:tabLst>
                <a:tab pos="755015" algn="l"/>
                <a:tab pos="755650" algn="l"/>
                <a:tab pos="1164590" algn="l"/>
                <a:tab pos="2162175" algn="l"/>
                <a:tab pos="3347720" algn="l"/>
                <a:tab pos="4641215" algn="l"/>
                <a:tab pos="5422265" algn="l"/>
                <a:tab pos="6280150" algn="l"/>
                <a:tab pos="7806690" algn="l"/>
                <a:tab pos="8540115" algn="l"/>
              </a:tabLst>
            </a:pPr>
            <a:r>
              <a:rPr sz="2200" dirty="0">
                <a:latin typeface="Arial"/>
                <a:cs typeface="Arial"/>
              </a:rPr>
              <a:t>A	</a:t>
            </a:r>
            <a:r>
              <a:rPr sz="2200" spc="-5" dirty="0">
                <a:latin typeface="Arial"/>
                <a:cs typeface="Arial"/>
              </a:rPr>
              <a:t>serve</a:t>
            </a:r>
            <a:r>
              <a:rPr sz="2200" dirty="0">
                <a:latin typeface="Arial"/>
                <a:cs typeface="Arial"/>
              </a:rPr>
              <a:t>r	</a:t>
            </a:r>
            <a:r>
              <a:rPr sz="2200" spc="-5" dirty="0">
                <a:latin typeface="Arial"/>
                <a:cs typeface="Arial"/>
              </a:rPr>
              <a:t>accept</a:t>
            </a:r>
            <a:r>
              <a:rPr sz="2200" dirty="0">
                <a:latin typeface="Arial"/>
                <a:cs typeface="Arial"/>
              </a:rPr>
              <a:t>s	</a:t>
            </a:r>
            <a:r>
              <a:rPr sz="2200" spc="-5" dirty="0">
                <a:latin typeface="Arial"/>
                <a:cs typeface="Arial"/>
              </a:rPr>
              <a:t>request</a:t>
            </a:r>
            <a:r>
              <a:rPr sz="2200" dirty="0">
                <a:latin typeface="Arial"/>
                <a:cs typeface="Arial"/>
              </a:rPr>
              <a:t>s	from	</a:t>
            </a:r>
            <a:r>
              <a:rPr sz="2200" spc="-5" dirty="0">
                <a:latin typeface="Arial"/>
                <a:cs typeface="Arial"/>
              </a:rPr>
              <a:t>othe</a:t>
            </a:r>
            <a:r>
              <a:rPr sz="2200" dirty="0">
                <a:latin typeface="Arial"/>
                <a:cs typeface="Arial"/>
              </a:rPr>
              <a:t>r	</a:t>
            </a:r>
            <a:r>
              <a:rPr sz="2200" spc="-5" dirty="0">
                <a:latin typeface="Arial"/>
                <a:cs typeface="Arial"/>
              </a:rPr>
              <a:t>computer</a:t>
            </a:r>
            <a:r>
              <a:rPr sz="2200" dirty="0">
                <a:latin typeface="Arial"/>
                <a:cs typeface="Arial"/>
              </a:rPr>
              <a:t>s	</a:t>
            </a:r>
            <a:r>
              <a:rPr sz="2200" spc="-5" dirty="0">
                <a:latin typeface="Arial"/>
                <a:cs typeface="Arial"/>
              </a:rPr>
              <a:t>(lik</a:t>
            </a:r>
            <a:r>
              <a:rPr sz="2200" dirty="0">
                <a:latin typeface="Arial"/>
                <a:cs typeface="Arial"/>
              </a:rPr>
              <a:t>e	</a:t>
            </a:r>
            <a:r>
              <a:rPr sz="2200" spc="-5" dirty="0">
                <a:latin typeface="Arial"/>
                <a:cs typeface="Arial"/>
              </a:rPr>
              <a:t>Cristian’s  </a:t>
            </a:r>
            <a:r>
              <a:rPr sz="2200" dirty="0">
                <a:latin typeface="Arial"/>
                <a:cs typeface="Arial"/>
              </a:rPr>
              <a:t>algorithm)</a:t>
            </a:r>
          </a:p>
          <a:p>
            <a:pPr marL="755650" lvl="2" indent="-231140">
              <a:lnSpc>
                <a:spcPct val="100000"/>
              </a:lnSpc>
              <a:spcBef>
                <a:spcPts val="229"/>
              </a:spcBef>
              <a:buChar char="•"/>
              <a:tabLst>
                <a:tab pos="755015" algn="l"/>
                <a:tab pos="755650" algn="l"/>
              </a:tabLst>
            </a:pPr>
            <a:r>
              <a:rPr sz="2200" spc="-5" dirty="0">
                <a:latin typeface="Arial"/>
                <a:cs typeface="Arial"/>
              </a:rPr>
              <a:t>Higher accuracy. Useful if no hardware</a:t>
            </a:r>
            <a:r>
              <a:rPr sz="2200" spc="-10" dirty="0">
                <a:latin typeface="Arial"/>
                <a:cs typeface="Arial"/>
              </a:rPr>
              <a:t> </a:t>
            </a:r>
            <a:r>
              <a:rPr sz="2200" spc="-5" dirty="0">
                <a:latin typeface="Arial"/>
                <a:cs typeface="Arial"/>
              </a:rPr>
              <a:t>multicast.</a:t>
            </a:r>
            <a:endParaRPr sz="2200" dirty="0">
              <a:latin typeface="Arial"/>
              <a:cs typeface="Arial"/>
            </a:endParaRPr>
          </a:p>
          <a:p>
            <a:pPr marL="522605" lvl="1" indent="-280670">
              <a:lnSpc>
                <a:spcPct val="100000"/>
              </a:lnSpc>
              <a:spcBef>
                <a:spcPts val="880"/>
              </a:spcBef>
              <a:buChar char="–"/>
              <a:tabLst>
                <a:tab pos="523240" algn="l"/>
              </a:tabLst>
            </a:pPr>
            <a:r>
              <a:rPr sz="2200" spc="-5" dirty="0">
                <a:latin typeface="Arial"/>
                <a:cs typeface="Arial"/>
              </a:rPr>
              <a:t>Symmetric</a:t>
            </a:r>
            <a:endParaRPr sz="2200" dirty="0">
              <a:latin typeface="Arial"/>
              <a:cs typeface="Arial"/>
            </a:endParaRPr>
          </a:p>
          <a:p>
            <a:pPr marL="755015" lvl="2" indent="-230504">
              <a:lnSpc>
                <a:spcPct val="100000"/>
              </a:lnSpc>
              <a:spcBef>
                <a:spcPts val="535"/>
              </a:spcBef>
              <a:buChar char="•"/>
              <a:tabLst>
                <a:tab pos="755015" algn="l"/>
                <a:tab pos="755650" algn="l"/>
              </a:tabLst>
            </a:pPr>
            <a:r>
              <a:rPr sz="2200" spc="-5" dirty="0">
                <a:latin typeface="Arial"/>
                <a:cs typeface="Arial"/>
              </a:rPr>
              <a:t>Pairs of servers exchange messages containing </a:t>
            </a:r>
            <a:r>
              <a:rPr sz="2200" dirty="0">
                <a:latin typeface="Arial"/>
                <a:cs typeface="Arial"/>
              </a:rPr>
              <a:t>time</a:t>
            </a:r>
            <a:r>
              <a:rPr sz="2200" spc="20" dirty="0">
                <a:latin typeface="Arial"/>
                <a:cs typeface="Arial"/>
              </a:rPr>
              <a:t> </a:t>
            </a:r>
            <a:r>
              <a:rPr sz="2200" spc="-5" dirty="0">
                <a:latin typeface="Arial"/>
                <a:cs typeface="Arial"/>
              </a:rPr>
              <a:t>information</a:t>
            </a:r>
            <a:endParaRPr sz="2200" dirty="0">
              <a:latin typeface="Arial"/>
              <a:cs typeface="Arial"/>
            </a:endParaRPr>
          </a:p>
          <a:p>
            <a:pPr marL="755015" lvl="2" indent="-230504">
              <a:lnSpc>
                <a:spcPct val="100000"/>
              </a:lnSpc>
              <a:spcBef>
                <a:spcPts val="400"/>
              </a:spcBef>
              <a:buChar char="•"/>
              <a:tabLst>
                <a:tab pos="755015" algn="l"/>
                <a:tab pos="755650" algn="l"/>
              </a:tabLst>
            </a:pPr>
            <a:r>
              <a:rPr sz="2200" spc="-5" dirty="0">
                <a:latin typeface="Arial"/>
                <a:cs typeface="Arial"/>
              </a:rPr>
              <a:t>Used where very high accuracies are needed (e.g. </a:t>
            </a:r>
            <a:r>
              <a:rPr sz="2200" dirty="0">
                <a:latin typeface="Arial"/>
                <a:cs typeface="Arial"/>
              </a:rPr>
              <a:t>for </a:t>
            </a:r>
            <a:r>
              <a:rPr sz="2200" spc="-5" dirty="0">
                <a:latin typeface="Arial"/>
                <a:cs typeface="Arial"/>
              </a:rPr>
              <a:t>higher</a:t>
            </a:r>
            <a:r>
              <a:rPr sz="2200" spc="-10" dirty="0">
                <a:latin typeface="Arial"/>
                <a:cs typeface="Arial"/>
              </a:rPr>
              <a:t> </a:t>
            </a:r>
            <a:r>
              <a:rPr sz="2200" spc="-5" dirty="0">
                <a:latin typeface="Arial"/>
                <a:cs typeface="Arial"/>
              </a:rPr>
              <a:t>levels)</a:t>
            </a:r>
            <a:endParaRPr sz="2200"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47871" y="7169150"/>
            <a:ext cx="243840" cy="260985"/>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a:cs typeface="Arial"/>
              </a:rPr>
              <a:t>15</a:t>
            </a:r>
            <a:endParaRPr sz="1550">
              <a:latin typeface="Arial"/>
              <a:cs typeface="Arial"/>
            </a:endParaRPr>
          </a:p>
        </p:txBody>
      </p:sp>
      <p:sp>
        <p:nvSpPr>
          <p:cNvPr id="3" name="object 3"/>
          <p:cNvSpPr txBox="1">
            <a:spLocks noGrp="1"/>
          </p:cNvSpPr>
          <p:nvPr>
            <p:ph type="title"/>
          </p:nvPr>
        </p:nvSpPr>
        <p:spPr>
          <a:xfrm>
            <a:off x="548773" y="373633"/>
            <a:ext cx="9551670" cy="529590"/>
          </a:xfrm>
          <a:prstGeom prst="rect">
            <a:avLst/>
          </a:prstGeom>
        </p:spPr>
        <p:txBody>
          <a:bodyPr vert="horz" wrap="square" lIns="0" tIns="13335" rIns="0" bIns="0" rtlCol="0">
            <a:spAutoFit/>
          </a:bodyPr>
          <a:lstStyle/>
          <a:p>
            <a:pPr marL="12700">
              <a:lnSpc>
                <a:spcPct val="100000"/>
              </a:lnSpc>
              <a:spcBef>
                <a:spcPts val="105"/>
              </a:spcBef>
            </a:pPr>
            <a:r>
              <a:rPr sz="3300" b="0" spc="-5" dirty="0">
                <a:latin typeface="Arial"/>
                <a:cs typeface="Arial"/>
              </a:rPr>
              <a:t>Messages exchanged between </a:t>
            </a:r>
            <a:r>
              <a:rPr sz="3300" b="0" dirty="0">
                <a:latin typeface="Arial"/>
                <a:cs typeface="Arial"/>
              </a:rPr>
              <a:t>a </a:t>
            </a:r>
            <a:r>
              <a:rPr sz="3300" b="0" spc="-5" dirty="0">
                <a:latin typeface="Arial"/>
                <a:cs typeface="Arial"/>
              </a:rPr>
              <a:t>pair </a:t>
            </a:r>
            <a:r>
              <a:rPr sz="3300" b="0" dirty="0">
                <a:latin typeface="Arial"/>
                <a:cs typeface="Arial"/>
              </a:rPr>
              <a:t>of NTP</a:t>
            </a:r>
            <a:r>
              <a:rPr sz="3300" b="0" spc="10" dirty="0">
                <a:latin typeface="Arial"/>
                <a:cs typeface="Arial"/>
              </a:rPr>
              <a:t> </a:t>
            </a:r>
            <a:r>
              <a:rPr sz="3300" b="0" spc="-5" dirty="0">
                <a:latin typeface="Arial"/>
                <a:cs typeface="Arial"/>
              </a:rPr>
              <a:t>peers</a:t>
            </a:r>
            <a:endParaRPr sz="3300">
              <a:latin typeface="Arial"/>
              <a:cs typeface="Arial"/>
            </a:endParaRPr>
          </a:p>
        </p:txBody>
      </p:sp>
      <p:sp>
        <p:nvSpPr>
          <p:cNvPr id="4" name="object 4"/>
          <p:cNvSpPr/>
          <p:nvPr/>
        </p:nvSpPr>
        <p:spPr>
          <a:xfrm>
            <a:off x="8333016" y="4651146"/>
            <a:ext cx="139649" cy="19908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872869" y="4825746"/>
            <a:ext cx="514350" cy="1343660"/>
          </a:xfrm>
          <a:custGeom>
            <a:avLst/>
            <a:gdLst/>
            <a:ahLst/>
            <a:cxnLst/>
            <a:rect l="l" t="t" r="r" b="b"/>
            <a:pathLst>
              <a:path w="514350" h="1343660">
                <a:moveTo>
                  <a:pt x="0" y="1343406"/>
                </a:moveTo>
                <a:lnTo>
                  <a:pt x="514349" y="0"/>
                </a:lnTo>
              </a:path>
            </a:pathLst>
          </a:custGeom>
          <a:ln w="48971">
            <a:solidFill>
              <a:srgbClr val="010101"/>
            </a:solidFill>
          </a:ln>
        </p:spPr>
        <p:txBody>
          <a:bodyPr wrap="square" lIns="0" tIns="0" rIns="0" bIns="0" rtlCol="0"/>
          <a:lstStyle/>
          <a:p>
            <a:endParaRPr/>
          </a:p>
        </p:txBody>
      </p:sp>
      <p:sp>
        <p:nvSpPr>
          <p:cNvPr id="6" name="object 6"/>
          <p:cNvSpPr/>
          <p:nvPr/>
        </p:nvSpPr>
        <p:spPr>
          <a:xfrm>
            <a:off x="6158268" y="5929782"/>
            <a:ext cx="138125" cy="20289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728601" y="4612385"/>
            <a:ext cx="483870" cy="1342390"/>
          </a:xfrm>
          <a:custGeom>
            <a:avLst/>
            <a:gdLst/>
            <a:ahLst/>
            <a:cxnLst/>
            <a:rect l="l" t="t" r="r" b="b"/>
            <a:pathLst>
              <a:path w="483870" h="1342389">
                <a:moveTo>
                  <a:pt x="0" y="0"/>
                </a:moveTo>
                <a:lnTo>
                  <a:pt x="483870" y="1341882"/>
                </a:lnTo>
              </a:path>
            </a:pathLst>
          </a:custGeom>
          <a:ln w="48971">
            <a:solidFill>
              <a:srgbClr val="010101"/>
            </a:solidFill>
          </a:ln>
        </p:spPr>
        <p:txBody>
          <a:bodyPr wrap="square" lIns="0" tIns="0" rIns="0" bIns="0" rtlCol="0"/>
          <a:lstStyle/>
          <a:p>
            <a:endParaRPr/>
          </a:p>
        </p:txBody>
      </p:sp>
      <p:sp>
        <p:nvSpPr>
          <p:cNvPr id="8" name="object 8"/>
          <p:cNvSpPr/>
          <p:nvPr/>
        </p:nvSpPr>
        <p:spPr>
          <a:xfrm>
            <a:off x="4225836" y="4651146"/>
            <a:ext cx="138125" cy="19908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765689" y="4825746"/>
            <a:ext cx="513080" cy="1343660"/>
          </a:xfrm>
          <a:custGeom>
            <a:avLst/>
            <a:gdLst/>
            <a:ahLst/>
            <a:cxnLst/>
            <a:rect l="l" t="t" r="r" b="b"/>
            <a:pathLst>
              <a:path w="513079" h="1343660">
                <a:moveTo>
                  <a:pt x="0" y="1343405"/>
                </a:moveTo>
                <a:lnTo>
                  <a:pt x="512825" y="0"/>
                </a:lnTo>
              </a:path>
            </a:pathLst>
          </a:custGeom>
          <a:ln w="48971">
            <a:solidFill>
              <a:srgbClr val="010101"/>
            </a:solidFill>
          </a:ln>
        </p:spPr>
        <p:txBody>
          <a:bodyPr wrap="square" lIns="0" tIns="0" rIns="0" bIns="0" rtlCol="0"/>
          <a:lstStyle/>
          <a:p>
            <a:endParaRPr/>
          </a:p>
        </p:txBody>
      </p:sp>
      <p:sp>
        <p:nvSpPr>
          <p:cNvPr id="10" name="object 10"/>
          <p:cNvSpPr/>
          <p:nvPr/>
        </p:nvSpPr>
        <p:spPr>
          <a:xfrm>
            <a:off x="2261400" y="5929782"/>
            <a:ext cx="139649" cy="20289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013089" y="4612385"/>
            <a:ext cx="332740" cy="1342390"/>
          </a:xfrm>
          <a:custGeom>
            <a:avLst/>
            <a:gdLst/>
            <a:ahLst/>
            <a:cxnLst/>
            <a:rect l="l" t="t" r="r" b="b"/>
            <a:pathLst>
              <a:path w="332739" h="1342389">
                <a:moveTo>
                  <a:pt x="0" y="0"/>
                </a:moveTo>
                <a:lnTo>
                  <a:pt x="332232" y="1341882"/>
                </a:lnTo>
              </a:path>
            </a:pathLst>
          </a:custGeom>
          <a:ln w="48971">
            <a:solidFill>
              <a:srgbClr val="010101"/>
            </a:solidFill>
          </a:ln>
        </p:spPr>
        <p:txBody>
          <a:bodyPr wrap="square" lIns="0" tIns="0" rIns="0" bIns="0" rtlCol="0"/>
          <a:lstStyle/>
          <a:p>
            <a:endParaRPr/>
          </a:p>
        </p:txBody>
      </p:sp>
      <p:sp>
        <p:nvSpPr>
          <p:cNvPr id="12" name="object 12"/>
          <p:cNvSpPr/>
          <p:nvPr/>
        </p:nvSpPr>
        <p:spPr>
          <a:xfrm>
            <a:off x="1300619" y="6193637"/>
            <a:ext cx="7489825" cy="554990"/>
          </a:xfrm>
          <a:custGeom>
            <a:avLst/>
            <a:gdLst/>
            <a:ahLst/>
            <a:cxnLst/>
            <a:rect l="l" t="t" r="r" b="b"/>
            <a:pathLst>
              <a:path w="7489825" h="554990">
                <a:moveTo>
                  <a:pt x="0" y="554634"/>
                </a:moveTo>
                <a:lnTo>
                  <a:pt x="7489698" y="554634"/>
                </a:lnTo>
                <a:lnTo>
                  <a:pt x="7489698" y="0"/>
                </a:lnTo>
                <a:lnTo>
                  <a:pt x="0" y="0"/>
                </a:lnTo>
                <a:lnTo>
                  <a:pt x="0" y="554634"/>
                </a:lnTo>
                <a:close/>
              </a:path>
            </a:pathLst>
          </a:custGeom>
          <a:solidFill>
            <a:srgbClr val="FFDC99"/>
          </a:solidFill>
        </p:spPr>
        <p:txBody>
          <a:bodyPr wrap="square" lIns="0" tIns="0" rIns="0" bIns="0" rtlCol="0"/>
          <a:lstStyle/>
          <a:p>
            <a:endParaRPr/>
          </a:p>
        </p:txBody>
      </p:sp>
      <p:sp>
        <p:nvSpPr>
          <p:cNvPr id="13" name="object 13"/>
          <p:cNvSpPr/>
          <p:nvPr/>
        </p:nvSpPr>
        <p:spPr>
          <a:xfrm>
            <a:off x="1318145" y="4015740"/>
            <a:ext cx="7492365" cy="572770"/>
          </a:xfrm>
          <a:custGeom>
            <a:avLst/>
            <a:gdLst/>
            <a:ahLst/>
            <a:cxnLst/>
            <a:rect l="l" t="t" r="r" b="b"/>
            <a:pathLst>
              <a:path w="7492365" h="572770">
                <a:moveTo>
                  <a:pt x="0" y="572160"/>
                </a:moveTo>
                <a:lnTo>
                  <a:pt x="7491983" y="572160"/>
                </a:lnTo>
                <a:lnTo>
                  <a:pt x="7491983" y="0"/>
                </a:lnTo>
                <a:lnTo>
                  <a:pt x="0" y="0"/>
                </a:lnTo>
                <a:lnTo>
                  <a:pt x="0" y="572160"/>
                </a:lnTo>
                <a:close/>
              </a:path>
            </a:pathLst>
          </a:custGeom>
          <a:solidFill>
            <a:srgbClr val="FFDC99"/>
          </a:solidFill>
        </p:spPr>
        <p:txBody>
          <a:bodyPr wrap="square" lIns="0" tIns="0" rIns="0" bIns="0" rtlCol="0"/>
          <a:lstStyle/>
          <a:p>
            <a:endParaRPr/>
          </a:p>
        </p:txBody>
      </p:sp>
      <p:sp>
        <p:nvSpPr>
          <p:cNvPr id="14" name="object 14"/>
          <p:cNvSpPr/>
          <p:nvPr/>
        </p:nvSpPr>
        <p:spPr>
          <a:xfrm>
            <a:off x="8874785" y="4558182"/>
            <a:ext cx="201371" cy="141935"/>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1318145" y="4612385"/>
            <a:ext cx="7581265" cy="2540"/>
          </a:xfrm>
          <a:custGeom>
            <a:avLst/>
            <a:gdLst/>
            <a:ahLst/>
            <a:cxnLst/>
            <a:rect l="l" t="t" r="r" b="b"/>
            <a:pathLst>
              <a:path w="7581265" h="2539">
                <a:moveTo>
                  <a:pt x="0" y="0"/>
                </a:moveTo>
                <a:lnTo>
                  <a:pt x="7581138" y="2285"/>
                </a:lnTo>
              </a:path>
            </a:pathLst>
          </a:custGeom>
          <a:ln w="48971">
            <a:solidFill>
              <a:srgbClr val="010101"/>
            </a:solidFill>
          </a:ln>
        </p:spPr>
        <p:txBody>
          <a:bodyPr wrap="square" lIns="0" tIns="0" rIns="0" bIns="0" rtlCol="0"/>
          <a:lstStyle/>
          <a:p>
            <a:endParaRPr/>
          </a:p>
        </p:txBody>
      </p:sp>
      <p:sp>
        <p:nvSpPr>
          <p:cNvPr id="16" name="object 16"/>
          <p:cNvSpPr/>
          <p:nvPr/>
        </p:nvSpPr>
        <p:spPr>
          <a:xfrm>
            <a:off x="8874785" y="6083706"/>
            <a:ext cx="201371" cy="139649"/>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1318145" y="6151626"/>
            <a:ext cx="7600950" cy="17780"/>
          </a:xfrm>
          <a:custGeom>
            <a:avLst/>
            <a:gdLst/>
            <a:ahLst/>
            <a:cxnLst/>
            <a:rect l="l" t="t" r="r" b="b"/>
            <a:pathLst>
              <a:path w="7600950" h="17779">
                <a:moveTo>
                  <a:pt x="0" y="17526"/>
                </a:moveTo>
                <a:lnTo>
                  <a:pt x="7600950" y="0"/>
                </a:lnTo>
              </a:path>
            </a:pathLst>
          </a:custGeom>
          <a:ln w="48971">
            <a:solidFill>
              <a:srgbClr val="010101"/>
            </a:solidFill>
          </a:ln>
        </p:spPr>
        <p:txBody>
          <a:bodyPr wrap="square" lIns="0" tIns="0" rIns="0" bIns="0" rtlCol="0"/>
          <a:lstStyle/>
          <a:p>
            <a:endParaRPr/>
          </a:p>
        </p:txBody>
      </p:sp>
      <p:sp>
        <p:nvSpPr>
          <p:cNvPr id="18" name="object 18"/>
          <p:cNvSpPr txBox="1"/>
          <p:nvPr/>
        </p:nvSpPr>
        <p:spPr>
          <a:xfrm>
            <a:off x="6226936" y="6408673"/>
            <a:ext cx="206375" cy="344805"/>
          </a:xfrm>
          <a:prstGeom prst="rect">
            <a:avLst/>
          </a:prstGeom>
        </p:spPr>
        <p:txBody>
          <a:bodyPr vert="horz" wrap="square" lIns="0" tIns="12065" rIns="0" bIns="0" rtlCol="0">
            <a:spAutoFit/>
          </a:bodyPr>
          <a:lstStyle/>
          <a:p>
            <a:pPr>
              <a:lnSpc>
                <a:spcPct val="100000"/>
              </a:lnSpc>
              <a:spcBef>
                <a:spcPts val="95"/>
              </a:spcBef>
            </a:pPr>
            <a:r>
              <a:rPr sz="2100" spc="-130" dirty="0">
                <a:latin typeface="Arial"/>
                <a:cs typeface="Arial"/>
              </a:rPr>
              <a:t>T</a:t>
            </a:r>
            <a:r>
              <a:rPr sz="2475" baseline="-13468" dirty="0">
                <a:latin typeface="Arial"/>
                <a:cs typeface="Arial"/>
              </a:rPr>
              <a:t>i</a:t>
            </a:r>
            <a:endParaRPr sz="2475" baseline="-13468">
              <a:latin typeface="Arial"/>
              <a:cs typeface="Arial"/>
            </a:endParaRPr>
          </a:p>
        </p:txBody>
      </p:sp>
      <p:sp>
        <p:nvSpPr>
          <p:cNvPr id="19" name="object 19"/>
          <p:cNvSpPr txBox="1"/>
          <p:nvPr/>
        </p:nvSpPr>
        <p:spPr>
          <a:xfrm>
            <a:off x="5593715" y="4298696"/>
            <a:ext cx="393700" cy="344805"/>
          </a:xfrm>
          <a:prstGeom prst="rect">
            <a:avLst/>
          </a:prstGeom>
        </p:spPr>
        <p:txBody>
          <a:bodyPr vert="horz" wrap="square" lIns="0" tIns="12065" rIns="0" bIns="0" rtlCol="0">
            <a:spAutoFit/>
          </a:bodyPr>
          <a:lstStyle/>
          <a:p>
            <a:pPr>
              <a:lnSpc>
                <a:spcPct val="100000"/>
              </a:lnSpc>
              <a:spcBef>
                <a:spcPts val="95"/>
              </a:spcBef>
            </a:pPr>
            <a:r>
              <a:rPr sz="3150" spc="-195" baseline="11904" dirty="0">
                <a:latin typeface="Arial"/>
                <a:cs typeface="Arial"/>
              </a:rPr>
              <a:t>T</a:t>
            </a:r>
            <a:r>
              <a:rPr sz="1650" spc="-5" dirty="0">
                <a:latin typeface="Arial"/>
                <a:cs typeface="Arial"/>
              </a:rPr>
              <a:t>i</a:t>
            </a:r>
            <a:r>
              <a:rPr sz="1650" spc="5" dirty="0">
                <a:latin typeface="Arial"/>
                <a:cs typeface="Arial"/>
              </a:rPr>
              <a:t>-</a:t>
            </a:r>
            <a:r>
              <a:rPr sz="1650" dirty="0">
                <a:latin typeface="Arial"/>
                <a:cs typeface="Arial"/>
              </a:rPr>
              <a:t>1</a:t>
            </a:r>
            <a:endParaRPr sz="1650">
              <a:latin typeface="Arial"/>
              <a:cs typeface="Arial"/>
            </a:endParaRPr>
          </a:p>
        </p:txBody>
      </p:sp>
      <p:sp>
        <p:nvSpPr>
          <p:cNvPr id="20" name="object 20"/>
          <p:cNvSpPr txBox="1"/>
          <p:nvPr/>
        </p:nvSpPr>
        <p:spPr>
          <a:xfrm>
            <a:off x="4143628" y="4298696"/>
            <a:ext cx="406400" cy="344805"/>
          </a:xfrm>
          <a:prstGeom prst="rect">
            <a:avLst/>
          </a:prstGeom>
        </p:spPr>
        <p:txBody>
          <a:bodyPr vert="horz" wrap="square" lIns="0" tIns="12065" rIns="0" bIns="0" rtlCol="0">
            <a:spAutoFit/>
          </a:bodyPr>
          <a:lstStyle/>
          <a:p>
            <a:pPr>
              <a:lnSpc>
                <a:spcPct val="100000"/>
              </a:lnSpc>
              <a:spcBef>
                <a:spcPts val="95"/>
              </a:spcBef>
            </a:pPr>
            <a:r>
              <a:rPr sz="3150" spc="-195" baseline="11904" dirty="0">
                <a:latin typeface="Arial"/>
                <a:cs typeface="Arial"/>
              </a:rPr>
              <a:t>T</a:t>
            </a:r>
            <a:r>
              <a:rPr sz="1650" spc="100" dirty="0">
                <a:latin typeface="Arial"/>
                <a:cs typeface="Arial"/>
              </a:rPr>
              <a:t>i</a:t>
            </a:r>
            <a:r>
              <a:rPr sz="1650" dirty="0">
                <a:latin typeface="Arial"/>
                <a:cs typeface="Arial"/>
              </a:rPr>
              <a:t>-2</a:t>
            </a:r>
            <a:endParaRPr sz="1650">
              <a:latin typeface="Arial"/>
              <a:cs typeface="Arial"/>
            </a:endParaRPr>
          </a:p>
        </p:txBody>
      </p:sp>
      <p:sp>
        <p:nvSpPr>
          <p:cNvPr id="21" name="object 21"/>
          <p:cNvSpPr txBox="1"/>
          <p:nvPr/>
        </p:nvSpPr>
        <p:spPr>
          <a:xfrm>
            <a:off x="3658996" y="6457441"/>
            <a:ext cx="460375" cy="344805"/>
          </a:xfrm>
          <a:prstGeom prst="rect">
            <a:avLst/>
          </a:prstGeom>
        </p:spPr>
        <p:txBody>
          <a:bodyPr vert="horz" wrap="square" lIns="0" tIns="12065" rIns="0" bIns="0" rtlCol="0">
            <a:spAutoFit/>
          </a:bodyPr>
          <a:lstStyle/>
          <a:p>
            <a:pPr>
              <a:lnSpc>
                <a:spcPct val="100000"/>
              </a:lnSpc>
              <a:spcBef>
                <a:spcPts val="95"/>
              </a:spcBef>
            </a:pPr>
            <a:r>
              <a:rPr sz="3150" spc="-15" baseline="10582" dirty="0">
                <a:latin typeface="Arial"/>
                <a:cs typeface="Arial"/>
              </a:rPr>
              <a:t>T</a:t>
            </a:r>
            <a:r>
              <a:rPr sz="1650" spc="-10" dirty="0">
                <a:latin typeface="Arial"/>
                <a:cs typeface="Arial"/>
              </a:rPr>
              <a:t>i-</a:t>
            </a:r>
            <a:r>
              <a:rPr sz="1650" spc="-114" dirty="0">
                <a:latin typeface="Arial"/>
                <a:cs typeface="Arial"/>
              </a:rPr>
              <a:t> </a:t>
            </a:r>
            <a:r>
              <a:rPr sz="1650" dirty="0">
                <a:latin typeface="Arial"/>
                <a:cs typeface="Arial"/>
              </a:rPr>
              <a:t>3</a:t>
            </a:r>
            <a:endParaRPr sz="1650">
              <a:latin typeface="Arial"/>
              <a:cs typeface="Arial"/>
            </a:endParaRPr>
          </a:p>
        </p:txBody>
      </p:sp>
      <p:sp>
        <p:nvSpPr>
          <p:cNvPr id="22" name="object 22"/>
          <p:cNvSpPr txBox="1"/>
          <p:nvPr/>
        </p:nvSpPr>
        <p:spPr>
          <a:xfrm>
            <a:off x="1635125" y="4243070"/>
            <a:ext cx="1048385" cy="344805"/>
          </a:xfrm>
          <a:prstGeom prst="rect">
            <a:avLst/>
          </a:prstGeom>
        </p:spPr>
        <p:txBody>
          <a:bodyPr vert="horz" wrap="square" lIns="0" tIns="12065" rIns="0" bIns="0" rtlCol="0">
            <a:spAutoFit/>
          </a:bodyPr>
          <a:lstStyle/>
          <a:p>
            <a:pPr>
              <a:lnSpc>
                <a:spcPct val="100000"/>
              </a:lnSpc>
              <a:spcBef>
                <a:spcPts val="95"/>
              </a:spcBef>
            </a:pPr>
            <a:r>
              <a:rPr sz="2100" spc="-5" dirty="0">
                <a:latin typeface="Arial"/>
                <a:cs typeface="Arial"/>
              </a:rPr>
              <a:t>Server</a:t>
            </a:r>
            <a:r>
              <a:rPr sz="2100" spc="-75" dirty="0">
                <a:latin typeface="Arial"/>
                <a:cs typeface="Arial"/>
              </a:rPr>
              <a:t> </a:t>
            </a:r>
            <a:r>
              <a:rPr sz="2100" spc="-5" dirty="0">
                <a:latin typeface="Arial"/>
                <a:cs typeface="Arial"/>
              </a:rPr>
              <a:t>B</a:t>
            </a:r>
            <a:endParaRPr sz="2100">
              <a:latin typeface="Arial"/>
              <a:cs typeface="Arial"/>
            </a:endParaRPr>
          </a:p>
        </p:txBody>
      </p:sp>
      <p:sp>
        <p:nvSpPr>
          <p:cNvPr id="23" name="object 23"/>
          <p:cNvSpPr txBox="1"/>
          <p:nvPr/>
        </p:nvSpPr>
        <p:spPr>
          <a:xfrm>
            <a:off x="1635125" y="6408682"/>
            <a:ext cx="1048385" cy="344805"/>
          </a:xfrm>
          <a:prstGeom prst="rect">
            <a:avLst/>
          </a:prstGeom>
        </p:spPr>
        <p:txBody>
          <a:bodyPr vert="horz" wrap="square" lIns="0" tIns="12065" rIns="0" bIns="0" rtlCol="0">
            <a:spAutoFit/>
          </a:bodyPr>
          <a:lstStyle/>
          <a:p>
            <a:pPr>
              <a:lnSpc>
                <a:spcPct val="100000"/>
              </a:lnSpc>
              <a:spcBef>
                <a:spcPts val="95"/>
              </a:spcBef>
            </a:pPr>
            <a:r>
              <a:rPr sz="2100" spc="-5" dirty="0">
                <a:latin typeface="Arial"/>
                <a:cs typeface="Arial"/>
              </a:rPr>
              <a:t>Server</a:t>
            </a:r>
            <a:r>
              <a:rPr sz="2100" spc="-75" dirty="0">
                <a:latin typeface="Arial"/>
                <a:cs typeface="Arial"/>
              </a:rPr>
              <a:t> </a:t>
            </a:r>
            <a:r>
              <a:rPr sz="2100" spc="-5" dirty="0">
                <a:latin typeface="Arial"/>
                <a:cs typeface="Arial"/>
              </a:rPr>
              <a:t>A</a:t>
            </a:r>
            <a:endParaRPr sz="2100">
              <a:latin typeface="Arial"/>
              <a:cs typeface="Arial"/>
            </a:endParaRPr>
          </a:p>
        </p:txBody>
      </p:sp>
      <p:sp>
        <p:nvSpPr>
          <p:cNvPr id="24" name="object 24"/>
          <p:cNvSpPr txBox="1"/>
          <p:nvPr/>
        </p:nvSpPr>
        <p:spPr>
          <a:xfrm>
            <a:off x="9203573" y="4486164"/>
            <a:ext cx="619125" cy="344805"/>
          </a:xfrm>
          <a:prstGeom prst="rect">
            <a:avLst/>
          </a:prstGeom>
        </p:spPr>
        <p:txBody>
          <a:bodyPr vert="horz" wrap="square" lIns="0" tIns="12065" rIns="0" bIns="0" rtlCol="0">
            <a:spAutoFit/>
          </a:bodyPr>
          <a:lstStyle/>
          <a:p>
            <a:pPr marL="12700">
              <a:lnSpc>
                <a:spcPct val="100000"/>
              </a:lnSpc>
              <a:spcBef>
                <a:spcPts val="95"/>
              </a:spcBef>
            </a:pPr>
            <a:r>
              <a:rPr sz="2100" spc="-5" dirty="0">
                <a:latin typeface="Arial"/>
                <a:cs typeface="Arial"/>
              </a:rPr>
              <a:t>Time</a:t>
            </a:r>
            <a:endParaRPr sz="2100">
              <a:latin typeface="Arial"/>
              <a:cs typeface="Arial"/>
            </a:endParaRPr>
          </a:p>
        </p:txBody>
      </p:sp>
      <p:sp>
        <p:nvSpPr>
          <p:cNvPr id="25" name="object 25"/>
          <p:cNvSpPr txBox="1"/>
          <p:nvPr/>
        </p:nvSpPr>
        <p:spPr>
          <a:xfrm>
            <a:off x="4342784" y="5219195"/>
            <a:ext cx="247015" cy="344805"/>
          </a:xfrm>
          <a:prstGeom prst="rect">
            <a:avLst/>
          </a:prstGeom>
        </p:spPr>
        <p:txBody>
          <a:bodyPr vert="horz" wrap="square" lIns="0" tIns="12065" rIns="0" bIns="0" rtlCol="0">
            <a:spAutoFit/>
          </a:bodyPr>
          <a:lstStyle/>
          <a:p>
            <a:pPr marL="12700">
              <a:lnSpc>
                <a:spcPct val="100000"/>
              </a:lnSpc>
              <a:spcBef>
                <a:spcPts val="95"/>
              </a:spcBef>
            </a:pPr>
            <a:r>
              <a:rPr sz="2100" spc="-5" dirty="0">
                <a:latin typeface="Arial"/>
                <a:cs typeface="Arial"/>
              </a:rPr>
              <a:t>m</a:t>
            </a:r>
            <a:endParaRPr sz="2100">
              <a:latin typeface="Arial"/>
              <a:cs typeface="Arial"/>
            </a:endParaRPr>
          </a:p>
        </p:txBody>
      </p:sp>
      <p:sp>
        <p:nvSpPr>
          <p:cNvPr id="26" name="object 26"/>
          <p:cNvSpPr txBox="1"/>
          <p:nvPr/>
        </p:nvSpPr>
        <p:spPr>
          <a:xfrm>
            <a:off x="6275220" y="5219195"/>
            <a:ext cx="298450" cy="344805"/>
          </a:xfrm>
          <a:prstGeom prst="rect">
            <a:avLst/>
          </a:prstGeom>
        </p:spPr>
        <p:txBody>
          <a:bodyPr vert="horz" wrap="square" lIns="0" tIns="12065" rIns="0" bIns="0" rtlCol="0">
            <a:spAutoFit/>
          </a:bodyPr>
          <a:lstStyle/>
          <a:p>
            <a:pPr marL="12700">
              <a:lnSpc>
                <a:spcPct val="100000"/>
              </a:lnSpc>
              <a:spcBef>
                <a:spcPts val="95"/>
              </a:spcBef>
            </a:pPr>
            <a:r>
              <a:rPr sz="2100" spc="-5" dirty="0">
                <a:latin typeface="Arial"/>
                <a:cs typeface="Arial"/>
              </a:rPr>
              <a:t>m'</a:t>
            </a:r>
            <a:endParaRPr sz="2100">
              <a:latin typeface="Arial"/>
              <a:cs typeface="Arial"/>
            </a:endParaRPr>
          </a:p>
        </p:txBody>
      </p:sp>
      <p:sp>
        <p:nvSpPr>
          <p:cNvPr id="27" name="object 27"/>
          <p:cNvSpPr txBox="1"/>
          <p:nvPr/>
        </p:nvSpPr>
        <p:spPr>
          <a:xfrm>
            <a:off x="9203573" y="6072643"/>
            <a:ext cx="619125" cy="344805"/>
          </a:xfrm>
          <a:prstGeom prst="rect">
            <a:avLst/>
          </a:prstGeom>
        </p:spPr>
        <p:txBody>
          <a:bodyPr vert="horz" wrap="square" lIns="0" tIns="12065" rIns="0" bIns="0" rtlCol="0">
            <a:spAutoFit/>
          </a:bodyPr>
          <a:lstStyle/>
          <a:p>
            <a:pPr marL="12700">
              <a:lnSpc>
                <a:spcPct val="100000"/>
              </a:lnSpc>
              <a:spcBef>
                <a:spcPts val="95"/>
              </a:spcBef>
            </a:pPr>
            <a:r>
              <a:rPr sz="2100" spc="-5" dirty="0">
                <a:latin typeface="Arial"/>
                <a:cs typeface="Arial"/>
              </a:rPr>
              <a:t>Time</a:t>
            </a:r>
            <a:endParaRPr sz="2100">
              <a:latin typeface="Arial"/>
              <a:cs typeface="Arial"/>
            </a:endParaRPr>
          </a:p>
        </p:txBody>
      </p:sp>
      <p:sp>
        <p:nvSpPr>
          <p:cNvPr id="28" name="object 28"/>
          <p:cNvSpPr txBox="1"/>
          <p:nvPr/>
        </p:nvSpPr>
        <p:spPr>
          <a:xfrm>
            <a:off x="485273" y="1084536"/>
            <a:ext cx="9678670" cy="2861681"/>
          </a:xfrm>
          <a:prstGeom prst="rect">
            <a:avLst/>
          </a:prstGeom>
        </p:spPr>
        <p:txBody>
          <a:bodyPr vert="horz" wrap="square" lIns="0" tIns="12065" rIns="0" bIns="0" rtlCol="0">
            <a:spAutoFit/>
          </a:bodyPr>
          <a:lstStyle/>
          <a:p>
            <a:pPr marL="390525" indent="-377825">
              <a:lnSpc>
                <a:spcPts val="3175"/>
              </a:lnSpc>
              <a:spcBef>
                <a:spcPts val="95"/>
              </a:spcBef>
              <a:buChar char="•"/>
              <a:tabLst>
                <a:tab pos="390525" algn="l"/>
                <a:tab pos="391160" algn="l"/>
              </a:tabLst>
            </a:pPr>
            <a:r>
              <a:rPr sz="2650" spc="-5" dirty="0">
                <a:latin typeface="Arial"/>
                <a:cs typeface="Arial"/>
              </a:rPr>
              <a:t>All </a:t>
            </a:r>
            <a:r>
              <a:rPr sz="2650" spc="-10" dirty="0">
                <a:latin typeface="Arial"/>
                <a:cs typeface="Arial"/>
              </a:rPr>
              <a:t>modes use</a:t>
            </a:r>
            <a:r>
              <a:rPr sz="2650" spc="-5" dirty="0">
                <a:latin typeface="Arial"/>
                <a:cs typeface="Arial"/>
              </a:rPr>
              <a:t> </a:t>
            </a:r>
            <a:r>
              <a:rPr sz="2650" spc="-10" dirty="0">
                <a:latin typeface="Arial"/>
                <a:cs typeface="Arial"/>
              </a:rPr>
              <a:t>UDP</a:t>
            </a:r>
            <a:endParaRPr sz="2650" dirty="0">
              <a:latin typeface="Arial"/>
              <a:cs typeface="Arial"/>
            </a:endParaRPr>
          </a:p>
          <a:p>
            <a:pPr marL="390525" indent="-377825">
              <a:lnSpc>
                <a:spcPts val="3175"/>
              </a:lnSpc>
              <a:buChar char="•"/>
              <a:tabLst>
                <a:tab pos="390525" algn="l"/>
                <a:tab pos="391160" algn="l"/>
              </a:tabLst>
            </a:pPr>
            <a:r>
              <a:rPr sz="2650" spc="-10" dirty="0">
                <a:latin typeface="Arial"/>
                <a:cs typeface="Arial"/>
              </a:rPr>
              <a:t>Each message bears </a:t>
            </a:r>
            <a:r>
              <a:rPr sz="2650" spc="-5" dirty="0">
                <a:latin typeface="Arial"/>
                <a:cs typeface="Arial"/>
              </a:rPr>
              <a:t>timestamps of </a:t>
            </a:r>
            <a:r>
              <a:rPr sz="2650" spc="-10" dirty="0">
                <a:latin typeface="Arial"/>
                <a:cs typeface="Arial"/>
              </a:rPr>
              <a:t>recent</a:t>
            </a:r>
            <a:r>
              <a:rPr sz="2650" spc="15" dirty="0">
                <a:latin typeface="Arial"/>
                <a:cs typeface="Arial"/>
              </a:rPr>
              <a:t> </a:t>
            </a:r>
            <a:r>
              <a:rPr sz="2650" spc="-10" dirty="0">
                <a:latin typeface="Arial"/>
                <a:cs typeface="Arial"/>
              </a:rPr>
              <a:t>events:</a:t>
            </a:r>
            <a:endParaRPr sz="2650" dirty="0">
              <a:latin typeface="Arial"/>
              <a:cs typeface="Arial"/>
            </a:endParaRPr>
          </a:p>
          <a:p>
            <a:pPr marL="830580" lvl="1" indent="-314325">
              <a:lnSpc>
                <a:spcPct val="100000"/>
              </a:lnSpc>
              <a:spcBef>
                <a:spcPts val="50"/>
              </a:spcBef>
              <a:buChar char="–"/>
              <a:tabLst>
                <a:tab pos="830580" algn="l"/>
                <a:tab pos="831215" algn="l"/>
              </a:tabLst>
            </a:pPr>
            <a:r>
              <a:rPr sz="1950" spc="10" dirty="0">
                <a:latin typeface="Arial"/>
                <a:cs typeface="Arial"/>
              </a:rPr>
              <a:t>Local times of </a:t>
            </a:r>
            <a:r>
              <a:rPr sz="1950" i="1" spc="15" dirty="0">
                <a:latin typeface="Arial"/>
                <a:cs typeface="Arial"/>
              </a:rPr>
              <a:t>Send </a:t>
            </a:r>
            <a:r>
              <a:rPr sz="1950" spc="15" dirty="0">
                <a:latin typeface="Arial"/>
                <a:cs typeface="Arial"/>
              </a:rPr>
              <a:t>and </a:t>
            </a:r>
            <a:r>
              <a:rPr sz="1950" i="1" spc="10" dirty="0">
                <a:latin typeface="Arial"/>
                <a:cs typeface="Arial"/>
              </a:rPr>
              <a:t>Receive </a:t>
            </a:r>
            <a:r>
              <a:rPr sz="1950" spc="10" dirty="0">
                <a:latin typeface="Arial"/>
                <a:cs typeface="Arial"/>
              </a:rPr>
              <a:t>of previous</a:t>
            </a:r>
            <a:r>
              <a:rPr sz="1950" spc="-50" dirty="0">
                <a:latin typeface="Arial"/>
                <a:cs typeface="Arial"/>
              </a:rPr>
              <a:t> </a:t>
            </a:r>
            <a:r>
              <a:rPr sz="1950" spc="15" dirty="0">
                <a:latin typeface="Arial"/>
                <a:cs typeface="Arial"/>
              </a:rPr>
              <a:t>message</a:t>
            </a:r>
            <a:endParaRPr sz="1950" dirty="0">
              <a:latin typeface="Arial"/>
              <a:cs typeface="Arial"/>
            </a:endParaRPr>
          </a:p>
          <a:p>
            <a:pPr marL="830580" lvl="1" indent="-314325">
              <a:lnSpc>
                <a:spcPct val="100000"/>
              </a:lnSpc>
              <a:spcBef>
                <a:spcPts val="45"/>
              </a:spcBef>
              <a:buChar char="–"/>
              <a:tabLst>
                <a:tab pos="830580" algn="l"/>
                <a:tab pos="831215" algn="l"/>
              </a:tabLst>
            </a:pPr>
            <a:r>
              <a:rPr sz="1950" spc="10" dirty="0">
                <a:latin typeface="Arial"/>
                <a:cs typeface="Arial"/>
              </a:rPr>
              <a:t>Local times of </a:t>
            </a:r>
            <a:r>
              <a:rPr sz="1950" i="1" spc="15" dirty="0">
                <a:latin typeface="Arial"/>
                <a:cs typeface="Arial"/>
              </a:rPr>
              <a:t>Send </a:t>
            </a:r>
            <a:r>
              <a:rPr sz="1950" spc="10" dirty="0">
                <a:latin typeface="Arial"/>
                <a:cs typeface="Arial"/>
              </a:rPr>
              <a:t>of current</a:t>
            </a:r>
            <a:r>
              <a:rPr sz="1950" spc="-50" dirty="0">
                <a:latin typeface="Arial"/>
                <a:cs typeface="Arial"/>
              </a:rPr>
              <a:t> </a:t>
            </a:r>
            <a:r>
              <a:rPr sz="1950" spc="15" dirty="0">
                <a:latin typeface="Arial"/>
                <a:cs typeface="Arial"/>
              </a:rPr>
              <a:t>message</a:t>
            </a:r>
            <a:endParaRPr sz="1950" dirty="0">
              <a:latin typeface="Arial"/>
              <a:cs typeface="Arial"/>
            </a:endParaRPr>
          </a:p>
          <a:p>
            <a:pPr marL="390525" indent="-377825">
              <a:lnSpc>
                <a:spcPct val="100000"/>
              </a:lnSpc>
              <a:spcBef>
                <a:spcPts val="10"/>
              </a:spcBef>
              <a:buChar char="•"/>
              <a:tabLst>
                <a:tab pos="390525" algn="l"/>
                <a:tab pos="391160" algn="l"/>
              </a:tabLst>
            </a:pPr>
            <a:r>
              <a:rPr sz="2200" spc="-5" dirty="0">
                <a:latin typeface="Arial"/>
                <a:cs typeface="Arial"/>
              </a:rPr>
              <a:t>Recipient notes the time of receipt </a:t>
            </a:r>
            <a:r>
              <a:rPr sz="2200" i="1" dirty="0">
                <a:latin typeface="Arial"/>
                <a:cs typeface="Arial"/>
              </a:rPr>
              <a:t>T</a:t>
            </a:r>
            <a:r>
              <a:rPr sz="2100" i="1" baseline="-21825" dirty="0">
                <a:latin typeface="Arial"/>
                <a:cs typeface="Arial"/>
              </a:rPr>
              <a:t>i </a:t>
            </a:r>
            <a:r>
              <a:rPr sz="2200" dirty="0">
                <a:latin typeface="Arial"/>
                <a:cs typeface="Arial"/>
              </a:rPr>
              <a:t>( </a:t>
            </a:r>
            <a:r>
              <a:rPr sz="2200" spc="-5" dirty="0">
                <a:latin typeface="Arial"/>
                <a:cs typeface="Arial"/>
              </a:rPr>
              <a:t>we have </a:t>
            </a:r>
            <a:r>
              <a:rPr sz="2200" spc="5" dirty="0">
                <a:latin typeface="Arial"/>
                <a:cs typeface="Arial"/>
              </a:rPr>
              <a:t>T</a:t>
            </a:r>
            <a:r>
              <a:rPr sz="2100" spc="7" baseline="-21825" dirty="0">
                <a:latin typeface="Arial"/>
                <a:cs typeface="Arial"/>
              </a:rPr>
              <a:t>i-3</a:t>
            </a:r>
            <a:r>
              <a:rPr sz="2200" spc="5" dirty="0">
                <a:latin typeface="Arial"/>
                <a:cs typeface="Arial"/>
              </a:rPr>
              <a:t>, T</a:t>
            </a:r>
            <a:r>
              <a:rPr sz="2100" spc="7" baseline="-21825" dirty="0">
                <a:latin typeface="Arial"/>
                <a:cs typeface="Arial"/>
              </a:rPr>
              <a:t>i-2</a:t>
            </a:r>
            <a:r>
              <a:rPr sz="2200" spc="5" dirty="0">
                <a:latin typeface="Arial"/>
                <a:cs typeface="Arial"/>
              </a:rPr>
              <a:t>, T</a:t>
            </a:r>
            <a:r>
              <a:rPr sz="2100" spc="7" baseline="-21825" dirty="0">
                <a:latin typeface="Arial"/>
                <a:cs typeface="Arial"/>
              </a:rPr>
              <a:t>i-1</a:t>
            </a:r>
            <a:r>
              <a:rPr sz="2200" spc="5" dirty="0">
                <a:latin typeface="Arial"/>
                <a:cs typeface="Arial"/>
              </a:rPr>
              <a:t>,</a:t>
            </a:r>
            <a:r>
              <a:rPr sz="2200" dirty="0">
                <a:latin typeface="Arial"/>
                <a:cs typeface="Arial"/>
              </a:rPr>
              <a:t> </a:t>
            </a:r>
            <a:r>
              <a:rPr sz="2200" spc="-5" dirty="0">
                <a:latin typeface="Arial"/>
                <a:cs typeface="Arial"/>
              </a:rPr>
              <a:t>T</a:t>
            </a:r>
            <a:r>
              <a:rPr sz="2100" spc="-7" baseline="-21825" dirty="0">
                <a:latin typeface="Arial"/>
                <a:cs typeface="Arial"/>
              </a:rPr>
              <a:t>i</a:t>
            </a:r>
            <a:r>
              <a:rPr sz="2200" spc="-5" dirty="0">
                <a:latin typeface="Arial"/>
                <a:cs typeface="Arial"/>
              </a:rPr>
              <a:t>)</a:t>
            </a:r>
            <a:endParaRPr sz="2200" dirty="0">
              <a:latin typeface="Arial"/>
              <a:cs typeface="Arial"/>
            </a:endParaRPr>
          </a:p>
          <a:p>
            <a:pPr marL="390525" indent="-377825">
              <a:lnSpc>
                <a:spcPct val="100000"/>
              </a:lnSpc>
              <a:spcBef>
                <a:spcPts val="10"/>
              </a:spcBef>
              <a:buChar char="•"/>
              <a:tabLst>
                <a:tab pos="390525" algn="l"/>
                <a:tab pos="391160" algn="l"/>
              </a:tabLst>
            </a:pPr>
            <a:r>
              <a:rPr sz="2200" dirty="0">
                <a:latin typeface="Arial"/>
                <a:cs typeface="Arial"/>
              </a:rPr>
              <a:t>In </a:t>
            </a:r>
            <a:r>
              <a:rPr sz="2200" spc="-5" dirty="0">
                <a:latin typeface="Arial"/>
                <a:cs typeface="Arial"/>
              </a:rPr>
              <a:t>symmetric mode there can be </a:t>
            </a:r>
            <a:r>
              <a:rPr sz="2200" dirty="0">
                <a:latin typeface="Arial"/>
                <a:cs typeface="Arial"/>
              </a:rPr>
              <a:t>a </a:t>
            </a:r>
            <a:r>
              <a:rPr sz="2200" spc="-5" dirty="0">
                <a:latin typeface="Arial"/>
                <a:cs typeface="Arial"/>
              </a:rPr>
              <a:t>non-negligible </a:t>
            </a:r>
            <a:r>
              <a:rPr sz="2200" dirty="0">
                <a:latin typeface="Arial"/>
                <a:cs typeface="Arial"/>
              </a:rPr>
              <a:t>delay between</a:t>
            </a:r>
            <a:r>
              <a:rPr sz="2200" spc="15" dirty="0">
                <a:latin typeface="Arial"/>
                <a:cs typeface="Arial"/>
              </a:rPr>
              <a:t> </a:t>
            </a:r>
            <a:r>
              <a:rPr sz="2200" dirty="0">
                <a:latin typeface="Arial"/>
                <a:cs typeface="Arial"/>
              </a:rPr>
              <a:t>messages</a:t>
            </a:r>
            <a:endParaRPr lang="en-US" sz="2200" dirty="0">
              <a:latin typeface="Arial"/>
              <a:cs typeface="Arial"/>
            </a:endParaRPr>
          </a:p>
          <a:p>
            <a:pPr marL="390525" indent="-377825">
              <a:lnSpc>
                <a:spcPct val="100000"/>
              </a:lnSpc>
              <a:spcBef>
                <a:spcPts val="10"/>
              </a:spcBef>
              <a:buChar char="•"/>
              <a:tabLst>
                <a:tab pos="390525" algn="l"/>
                <a:tab pos="391160" algn="l"/>
              </a:tabLst>
            </a:pPr>
            <a:r>
              <a:rPr lang="it-IT" sz="2400" dirty="0"/>
              <a:t>d</a:t>
            </a:r>
            <a:r>
              <a:rPr lang="it-IT" sz="2400" baseline="-25000" dirty="0"/>
              <a:t>i</a:t>
            </a:r>
            <a:r>
              <a:rPr lang="it-IT" sz="2400" dirty="0"/>
              <a:t> = T</a:t>
            </a:r>
            <a:r>
              <a:rPr lang="it-IT" sz="2400" baseline="-25000" dirty="0"/>
              <a:t>i – 2  </a:t>
            </a:r>
            <a:r>
              <a:rPr lang="it-IT" sz="2400" dirty="0"/>
              <a:t>-  T</a:t>
            </a:r>
            <a:r>
              <a:rPr lang="it-IT" sz="2400" baseline="-25000" dirty="0"/>
              <a:t>i – 3 </a:t>
            </a:r>
            <a:r>
              <a:rPr lang="it-IT" sz="2400" dirty="0"/>
              <a:t>+T</a:t>
            </a:r>
            <a:r>
              <a:rPr lang="it-IT" sz="2400" baseline="-25000" dirty="0"/>
              <a:t>i</a:t>
            </a:r>
            <a:r>
              <a:rPr lang="it-IT" sz="2400" dirty="0"/>
              <a:t> -T</a:t>
            </a:r>
            <a:r>
              <a:rPr lang="it-IT" sz="2400" baseline="-25000" dirty="0"/>
              <a:t>i – 1      </a:t>
            </a:r>
            <a:r>
              <a:rPr lang="en-US" sz="2400" dirty="0"/>
              <a:t>delay di , which is the total transmission time for the two messages</a:t>
            </a:r>
            <a:endParaRPr sz="2400" baseline="-25000" dirty="0"/>
          </a:p>
        </p:txBody>
      </p:sp>
      <p:sp>
        <p:nvSpPr>
          <p:cNvPr id="29" name="object 29"/>
          <p:cNvSpPr txBox="1"/>
          <p:nvPr/>
        </p:nvSpPr>
        <p:spPr>
          <a:xfrm>
            <a:off x="6842125" y="7089902"/>
            <a:ext cx="1298575" cy="328295"/>
          </a:xfrm>
          <a:prstGeom prst="rect">
            <a:avLst/>
          </a:prstGeom>
        </p:spPr>
        <p:txBody>
          <a:bodyPr vert="horz" wrap="square" lIns="0" tIns="17145" rIns="0" bIns="0" rtlCol="0">
            <a:spAutoFit/>
          </a:bodyPr>
          <a:lstStyle/>
          <a:p>
            <a:pPr marL="12700">
              <a:lnSpc>
                <a:spcPct val="100000"/>
              </a:lnSpc>
              <a:spcBef>
                <a:spcPts val="135"/>
              </a:spcBef>
            </a:pPr>
            <a:r>
              <a:rPr sz="1950" spc="10" dirty="0">
                <a:latin typeface="Arial"/>
                <a:cs typeface="Arial"/>
              </a:rPr>
              <a:t>Figure</a:t>
            </a:r>
            <a:r>
              <a:rPr sz="1950" spc="-55" dirty="0">
                <a:latin typeface="Arial"/>
                <a:cs typeface="Arial"/>
              </a:rPr>
              <a:t> </a:t>
            </a:r>
            <a:r>
              <a:rPr sz="1950" spc="10" dirty="0">
                <a:latin typeface="Arial"/>
                <a:cs typeface="Arial"/>
              </a:rPr>
              <a:t>11.4</a:t>
            </a:r>
            <a:endParaRPr sz="19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25</a:t>
            </a:fld>
            <a:endParaRPr spc="-5" dirty="0"/>
          </a:p>
        </p:txBody>
      </p:sp>
      <p:sp>
        <p:nvSpPr>
          <p:cNvPr id="2" name="object 2"/>
          <p:cNvSpPr txBox="1">
            <a:spLocks noGrp="1"/>
          </p:cNvSpPr>
          <p:nvPr>
            <p:ph type="title"/>
          </p:nvPr>
        </p:nvSpPr>
        <p:spPr>
          <a:xfrm>
            <a:off x="1065409" y="284479"/>
            <a:ext cx="8561070" cy="629920"/>
          </a:xfrm>
          <a:prstGeom prst="rect">
            <a:avLst/>
          </a:prstGeom>
        </p:spPr>
        <p:txBody>
          <a:bodyPr vert="horz" wrap="square" lIns="0" tIns="14604" rIns="0" bIns="0" rtlCol="0">
            <a:spAutoFit/>
          </a:bodyPr>
          <a:lstStyle/>
          <a:p>
            <a:pPr marL="12700">
              <a:lnSpc>
                <a:spcPct val="100000"/>
              </a:lnSpc>
              <a:spcBef>
                <a:spcPts val="114"/>
              </a:spcBef>
            </a:pPr>
            <a:r>
              <a:rPr dirty="0"/>
              <a:t>11.4 </a:t>
            </a:r>
            <a:r>
              <a:rPr spc="5" dirty="0"/>
              <a:t>Logical </a:t>
            </a:r>
            <a:r>
              <a:rPr dirty="0"/>
              <a:t>time </a:t>
            </a:r>
            <a:r>
              <a:rPr spc="5" dirty="0"/>
              <a:t>and logical</a:t>
            </a:r>
            <a:r>
              <a:rPr spc="-5" dirty="0"/>
              <a:t> </a:t>
            </a:r>
            <a:r>
              <a:rPr dirty="0"/>
              <a:t>clocks</a:t>
            </a:r>
          </a:p>
        </p:txBody>
      </p:sp>
      <p:sp>
        <p:nvSpPr>
          <p:cNvPr id="3" name="object 3"/>
          <p:cNvSpPr txBox="1"/>
          <p:nvPr/>
        </p:nvSpPr>
        <p:spPr>
          <a:xfrm>
            <a:off x="573158" y="1374051"/>
            <a:ext cx="9547860" cy="4391660"/>
          </a:xfrm>
          <a:prstGeom prst="rect">
            <a:avLst/>
          </a:prstGeom>
        </p:spPr>
        <p:txBody>
          <a:bodyPr vert="horz" wrap="square" lIns="0" tIns="99695" rIns="0" bIns="0" rtlCol="0">
            <a:spAutoFit/>
          </a:bodyPr>
          <a:lstStyle/>
          <a:p>
            <a:pPr marL="209550" indent="-196850">
              <a:lnSpc>
                <a:spcPct val="100000"/>
              </a:lnSpc>
              <a:spcBef>
                <a:spcPts val="785"/>
              </a:spcBef>
              <a:buChar char="•"/>
              <a:tabLst>
                <a:tab pos="210185" algn="l"/>
              </a:tabLst>
            </a:pPr>
            <a:r>
              <a:rPr sz="2650" spc="-10" dirty="0">
                <a:latin typeface="Arial"/>
                <a:cs typeface="Arial"/>
              </a:rPr>
              <a:t>Instead </a:t>
            </a:r>
            <a:r>
              <a:rPr sz="2650" spc="-5" dirty="0">
                <a:latin typeface="Arial"/>
                <a:cs typeface="Arial"/>
              </a:rPr>
              <a:t>of </a:t>
            </a:r>
            <a:r>
              <a:rPr sz="2650" spc="-10" dirty="0">
                <a:latin typeface="Arial"/>
                <a:cs typeface="Arial"/>
              </a:rPr>
              <a:t>synchronizing </a:t>
            </a:r>
            <a:r>
              <a:rPr sz="2650" spc="-5" dirty="0">
                <a:latin typeface="Arial"/>
                <a:cs typeface="Arial"/>
              </a:rPr>
              <a:t>clocks, </a:t>
            </a:r>
            <a:r>
              <a:rPr sz="2650" spc="-10" dirty="0">
                <a:latin typeface="Arial"/>
                <a:cs typeface="Arial"/>
              </a:rPr>
              <a:t>event ordering can </a:t>
            </a:r>
            <a:r>
              <a:rPr sz="2650" spc="-5" dirty="0">
                <a:latin typeface="Arial"/>
                <a:cs typeface="Arial"/>
              </a:rPr>
              <a:t>be</a:t>
            </a:r>
            <a:r>
              <a:rPr sz="2650" spc="55" dirty="0">
                <a:latin typeface="Arial"/>
                <a:cs typeface="Arial"/>
              </a:rPr>
              <a:t> </a:t>
            </a:r>
            <a:r>
              <a:rPr sz="2650" spc="-10" dirty="0">
                <a:latin typeface="Arial"/>
                <a:cs typeface="Arial"/>
              </a:rPr>
              <a:t>used</a:t>
            </a:r>
            <a:endParaRPr sz="2650">
              <a:latin typeface="Arial"/>
              <a:cs typeface="Arial"/>
            </a:endParaRPr>
          </a:p>
          <a:p>
            <a:pPr marL="574040" marR="5080" lvl="1" indent="-346710">
              <a:lnSpc>
                <a:spcPct val="119800"/>
              </a:lnSpc>
              <a:spcBef>
                <a:spcPts val="55"/>
              </a:spcBef>
              <a:buAutoNum type="arabicPeriod"/>
              <a:tabLst>
                <a:tab pos="574675" algn="l"/>
              </a:tabLst>
            </a:pPr>
            <a:r>
              <a:rPr sz="2200" spc="-5" dirty="0">
                <a:latin typeface="Arial"/>
                <a:cs typeface="Arial"/>
              </a:rPr>
              <a:t>If two events occurred at the same process </a:t>
            </a:r>
            <a:r>
              <a:rPr sz="2200" i="1" spc="-5" dirty="0">
                <a:latin typeface="Arial"/>
                <a:cs typeface="Arial"/>
              </a:rPr>
              <a:t>pi </a:t>
            </a:r>
            <a:r>
              <a:rPr sz="2200" spc="-5" dirty="0">
                <a:latin typeface="Arial"/>
                <a:cs typeface="Arial"/>
              </a:rPr>
              <a:t>(</a:t>
            </a:r>
            <a:r>
              <a:rPr sz="2200" i="1" spc="-5" dirty="0">
                <a:latin typeface="Arial"/>
                <a:cs typeface="Arial"/>
              </a:rPr>
              <a:t>i </a:t>
            </a:r>
            <a:r>
              <a:rPr sz="2200" dirty="0">
                <a:latin typeface="Arial"/>
                <a:cs typeface="Arial"/>
              </a:rPr>
              <a:t>= </a:t>
            </a:r>
            <a:r>
              <a:rPr sz="2200" spc="-5" dirty="0">
                <a:latin typeface="Arial"/>
                <a:cs typeface="Arial"/>
              </a:rPr>
              <a:t>1, 2, </a:t>
            </a:r>
            <a:r>
              <a:rPr sz="2200" dirty="0">
                <a:latin typeface="Arial"/>
                <a:cs typeface="Arial"/>
              </a:rPr>
              <a:t>… </a:t>
            </a:r>
            <a:r>
              <a:rPr sz="2200" i="1" dirty="0">
                <a:latin typeface="Arial"/>
                <a:cs typeface="Arial"/>
              </a:rPr>
              <a:t>N</a:t>
            </a:r>
            <a:r>
              <a:rPr sz="2200" dirty="0">
                <a:latin typeface="Arial"/>
                <a:cs typeface="Arial"/>
              </a:rPr>
              <a:t>) </a:t>
            </a:r>
            <a:r>
              <a:rPr sz="2200" spc="-5" dirty="0">
                <a:latin typeface="Arial"/>
                <a:cs typeface="Arial"/>
              </a:rPr>
              <a:t>then they  occurred in the order observed by </a:t>
            </a:r>
            <a:r>
              <a:rPr sz="2200" i="1" spc="-5" dirty="0">
                <a:latin typeface="Arial"/>
                <a:cs typeface="Arial"/>
              </a:rPr>
              <a:t>pi</a:t>
            </a:r>
            <a:r>
              <a:rPr sz="2200" spc="-5" dirty="0">
                <a:latin typeface="Arial"/>
                <a:cs typeface="Arial"/>
              </a:rPr>
              <a:t>, that is order </a:t>
            </a:r>
            <a:r>
              <a:rPr sz="2200" dirty="0">
                <a:latin typeface="Arial"/>
                <a:cs typeface="Arial"/>
              </a:rPr>
              <a:t></a:t>
            </a:r>
            <a:r>
              <a:rPr sz="2200" spc="-65" dirty="0">
                <a:latin typeface="Arial"/>
                <a:cs typeface="Arial"/>
              </a:rPr>
              <a:t> </a:t>
            </a:r>
            <a:r>
              <a:rPr sz="1950" b="1" spc="20" dirty="0">
                <a:solidFill>
                  <a:srgbClr val="33339A"/>
                </a:solidFill>
                <a:latin typeface="Symbol"/>
                <a:cs typeface="Symbol"/>
              </a:rPr>
              <a:t></a:t>
            </a:r>
            <a:r>
              <a:rPr sz="1950" b="1" i="1" spc="30" baseline="-23504" dirty="0">
                <a:solidFill>
                  <a:srgbClr val="33339A"/>
                </a:solidFill>
                <a:latin typeface="Arial"/>
                <a:cs typeface="Arial"/>
              </a:rPr>
              <a:t>i</a:t>
            </a:r>
            <a:endParaRPr sz="1950" baseline="-23504">
              <a:latin typeface="Arial"/>
              <a:cs typeface="Arial"/>
            </a:endParaRPr>
          </a:p>
          <a:p>
            <a:pPr marL="574040" marR="6350" lvl="1" indent="-346710">
              <a:lnSpc>
                <a:spcPct val="120000"/>
              </a:lnSpc>
              <a:buAutoNum type="arabicPeriod"/>
              <a:tabLst>
                <a:tab pos="574675" algn="l"/>
              </a:tabLst>
            </a:pPr>
            <a:r>
              <a:rPr sz="2200" spc="-5" dirty="0">
                <a:latin typeface="Arial"/>
                <a:cs typeface="Arial"/>
              </a:rPr>
              <a:t>when </a:t>
            </a:r>
            <a:r>
              <a:rPr sz="2200" dirty="0">
                <a:latin typeface="Arial"/>
                <a:cs typeface="Arial"/>
              </a:rPr>
              <a:t>a message, </a:t>
            </a:r>
            <a:r>
              <a:rPr sz="2200" i="1" dirty="0">
                <a:latin typeface="Arial"/>
                <a:cs typeface="Arial"/>
              </a:rPr>
              <a:t>m </a:t>
            </a:r>
            <a:r>
              <a:rPr sz="2200" spc="-5" dirty="0">
                <a:latin typeface="Arial"/>
                <a:cs typeface="Arial"/>
              </a:rPr>
              <a:t>is </a:t>
            </a:r>
            <a:r>
              <a:rPr sz="2200" dirty="0">
                <a:latin typeface="Arial"/>
                <a:cs typeface="Arial"/>
              </a:rPr>
              <a:t>sent </a:t>
            </a:r>
            <a:r>
              <a:rPr sz="2200" spc="-5" dirty="0">
                <a:latin typeface="Arial"/>
                <a:cs typeface="Arial"/>
              </a:rPr>
              <a:t>between </a:t>
            </a:r>
            <a:r>
              <a:rPr sz="2200" dirty="0">
                <a:latin typeface="Arial"/>
                <a:cs typeface="Arial"/>
              </a:rPr>
              <a:t>two </a:t>
            </a:r>
            <a:r>
              <a:rPr sz="2200" spc="-5" dirty="0">
                <a:latin typeface="Arial"/>
                <a:cs typeface="Arial"/>
              </a:rPr>
              <a:t>processes, </a:t>
            </a:r>
            <a:r>
              <a:rPr sz="2200" i="1" dirty="0">
                <a:latin typeface="Arial"/>
                <a:cs typeface="Arial"/>
              </a:rPr>
              <a:t>send(m) </a:t>
            </a:r>
            <a:r>
              <a:rPr sz="2200" spc="-5" dirty="0">
                <a:latin typeface="Arial"/>
                <a:cs typeface="Arial"/>
              </a:rPr>
              <a:t>happened  before </a:t>
            </a:r>
            <a:r>
              <a:rPr sz="2200" i="1" dirty="0">
                <a:latin typeface="Arial"/>
                <a:cs typeface="Arial"/>
              </a:rPr>
              <a:t>receive(m)</a:t>
            </a:r>
            <a:endParaRPr sz="2200">
              <a:latin typeface="Arial"/>
              <a:cs typeface="Arial"/>
            </a:endParaRPr>
          </a:p>
          <a:p>
            <a:pPr marL="209550" indent="-196850">
              <a:lnSpc>
                <a:spcPct val="100000"/>
              </a:lnSpc>
              <a:spcBef>
                <a:spcPts val="575"/>
              </a:spcBef>
              <a:buChar char="•"/>
              <a:tabLst>
                <a:tab pos="210185" algn="l"/>
                <a:tab pos="2572385" algn="l"/>
                <a:tab pos="4505960" algn="l"/>
                <a:tab pos="5525135" algn="l"/>
                <a:tab pos="6245225" algn="l"/>
                <a:tab pos="8328659" algn="l"/>
                <a:tab pos="9064625" algn="l"/>
              </a:tabLst>
            </a:pPr>
            <a:r>
              <a:rPr sz="2650" spc="-10" dirty="0">
                <a:latin typeface="Arial"/>
                <a:cs typeface="Arial"/>
              </a:rPr>
              <a:t>Lamport[1978</a:t>
            </a:r>
            <a:r>
              <a:rPr sz="2650" spc="-5" dirty="0">
                <a:latin typeface="Arial"/>
                <a:cs typeface="Arial"/>
              </a:rPr>
              <a:t>]</a:t>
            </a:r>
            <a:r>
              <a:rPr sz="2650" dirty="0">
                <a:latin typeface="Arial"/>
                <a:cs typeface="Arial"/>
              </a:rPr>
              <a:t>	</a:t>
            </a:r>
            <a:r>
              <a:rPr sz="2650" spc="-10" dirty="0">
                <a:latin typeface="Arial"/>
                <a:cs typeface="Arial"/>
              </a:rPr>
              <a:t>generalize</a:t>
            </a:r>
            <a:r>
              <a:rPr sz="2650" spc="-5" dirty="0">
                <a:latin typeface="Arial"/>
                <a:cs typeface="Arial"/>
              </a:rPr>
              <a:t>d</a:t>
            </a:r>
            <a:r>
              <a:rPr sz="2650" dirty="0">
                <a:latin typeface="Arial"/>
                <a:cs typeface="Arial"/>
              </a:rPr>
              <a:t>	</a:t>
            </a:r>
            <a:r>
              <a:rPr sz="2650" spc="-5" dirty="0">
                <a:latin typeface="Arial"/>
                <a:cs typeface="Arial"/>
              </a:rPr>
              <a:t>these</a:t>
            </a:r>
            <a:r>
              <a:rPr sz="2650" dirty="0">
                <a:latin typeface="Arial"/>
                <a:cs typeface="Arial"/>
              </a:rPr>
              <a:t>	</a:t>
            </a:r>
            <a:r>
              <a:rPr sz="2650" spc="-5" dirty="0">
                <a:latin typeface="Arial"/>
                <a:cs typeface="Arial"/>
              </a:rPr>
              <a:t>two</a:t>
            </a:r>
            <a:r>
              <a:rPr sz="2650" dirty="0">
                <a:latin typeface="Arial"/>
                <a:cs typeface="Arial"/>
              </a:rPr>
              <a:t>	</a:t>
            </a:r>
            <a:r>
              <a:rPr sz="2650" spc="-5" dirty="0">
                <a:latin typeface="Arial"/>
                <a:cs typeface="Arial"/>
              </a:rPr>
              <a:t>relationships</a:t>
            </a:r>
            <a:r>
              <a:rPr sz="2650" dirty="0">
                <a:latin typeface="Arial"/>
                <a:cs typeface="Arial"/>
              </a:rPr>
              <a:t>	</a:t>
            </a:r>
            <a:r>
              <a:rPr sz="2650" spc="-10" dirty="0">
                <a:latin typeface="Arial"/>
                <a:cs typeface="Arial"/>
              </a:rPr>
              <a:t>int</a:t>
            </a:r>
            <a:r>
              <a:rPr sz="2650" spc="-5" dirty="0">
                <a:latin typeface="Arial"/>
                <a:cs typeface="Arial"/>
              </a:rPr>
              <a:t>o</a:t>
            </a:r>
            <a:r>
              <a:rPr sz="2650" dirty="0">
                <a:latin typeface="Arial"/>
                <a:cs typeface="Arial"/>
              </a:rPr>
              <a:t>	</a:t>
            </a:r>
            <a:r>
              <a:rPr sz="2650" spc="-5" dirty="0">
                <a:latin typeface="Arial"/>
                <a:cs typeface="Arial"/>
              </a:rPr>
              <a:t>the</a:t>
            </a:r>
            <a:endParaRPr sz="2650">
              <a:latin typeface="Arial"/>
              <a:cs typeface="Arial"/>
            </a:endParaRPr>
          </a:p>
          <a:p>
            <a:pPr marL="209550">
              <a:lnSpc>
                <a:spcPct val="100000"/>
              </a:lnSpc>
              <a:spcBef>
                <a:spcPts val="760"/>
              </a:spcBef>
            </a:pPr>
            <a:r>
              <a:rPr sz="2650" b="1" spc="-10" dirty="0">
                <a:solidFill>
                  <a:srgbClr val="33339A"/>
                </a:solidFill>
                <a:latin typeface="Arial"/>
                <a:cs typeface="Arial"/>
              </a:rPr>
              <a:t>happened-before relation: </a:t>
            </a:r>
            <a:r>
              <a:rPr sz="3050" b="1" i="1" spc="15" dirty="0">
                <a:solidFill>
                  <a:srgbClr val="33339A"/>
                </a:solidFill>
                <a:latin typeface="Arial"/>
                <a:cs typeface="Arial"/>
              </a:rPr>
              <a:t>e </a:t>
            </a:r>
            <a:r>
              <a:rPr sz="2200" b="1" spc="5" dirty="0">
                <a:solidFill>
                  <a:srgbClr val="33339A"/>
                </a:solidFill>
                <a:latin typeface="Symbol"/>
                <a:cs typeface="Symbol"/>
              </a:rPr>
              <a:t></a:t>
            </a:r>
            <a:r>
              <a:rPr sz="2100" b="1" i="1" spc="7" baseline="-21825" dirty="0">
                <a:solidFill>
                  <a:srgbClr val="33339A"/>
                </a:solidFill>
                <a:latin typeface="Arial"/>
                <a:cs typeface="Arial"/>
              </a:rPr>
              <a:t>i</a:t>
            </a:r>
            <a:r>
              <a:rPr sz="2100" b="1" i="1" spc="-150" baseline="-21825" dirty="0">
                <a:solidFill>
                  <a:srgbClr val="33339A"/>
                </a:solidFill>
                <a:latin typeface="Arial"/>
                <a:cs typeface="Arial"/>
              </a:rPr>
              <a:t> </a:t>
            </a:r>
            <a:r>
              <a:rPr sz="3050" b="1" i="1" spc="10" dirty="0">
                <a:solidFill>
                  <a:srgbClr val="33339A"/>
                </a:solidFill>
                <a:latin typeface="Arial"/>
                <a:cs typeface="Arial"/>
              </a:rPr>
              <a:t>e'</a:t>
            </a:r>
            <a:endParaRPr sz="3050">
              <a:latin typeface="Arial"/>
              <a:cs typeface="Arial"/>
            </a:endParaRPr>
          </a:p>
          <a:p>
            <a:pPr marL="574040" indent="-346710">
              <a:lnSpc>
                <a:spcPct val="100000"/>
              </a:lnSpc>
              <a:spcBef>
                <a:spcPts val="645"/>
              </a:spcBef>
              <a:buChar char="–"/>
              <a:tabLst>
                <a:tab pos="574040" algn="l"/>
                <a:tab pos="574675" algn="l"/>
                <a:tab pos="1350645" algn="l"/>
              </a:tabLst>
            </a:pPr>
            <a:r>
              <a:rPr sz="2200" dirty="0">
                <a:latin typeface="Arial"/>
                <a:cs typeface="Arial"/>
              </a:rPr>
              <a:t>HB1:	if </a:t>
            </a:r>
            <a:r>
              <a:rPr sz="2200" i="1" dirty="0">
                <a:latin typeface="Arial"/>
                <a:cs typeface="Arial"/>
              </a:rPr>
              <a:t>e </a:t>
            </a:r>
            <a:r>
              <a:rPr sz="2200" dirty="0">
                <a:latin typeface="Symbol"/>
                <a:cs typeface="Symbol"/>
              </a:rPr>
              <a:t></a:t>
            </a:r>
            <a:r>
              <a:rPr sz="2100" i="1" baseline="-21825" dirty="0">
                <a:latin typeface="Arial"/>
                <a:cs typeface="Arial"/>
              </a:rPr>
              <a:t>i </a:t>
            </a:r>
            <a:r>
              <a:rPr sz="2200" i="1" spc="-5" dirty="0">
                <a:latin typeface="Arial"/>
                <a:cs typeface="Arial"/>
              </a:rPr>
              <a:t>e' </a:t>
            </a:r>
            <a:r>
              <a:rPr sz="2200" spc="-5" dirty="0">
                <a:latin typeface="Arial"/>
                <a:cs typeface="Arial"/>
              </a:rPr>
              <a:t>in process </a:t>
            </a:r>
            <a:r>
              <a:rPr sz="2200" i="1" spc="-5" dirty="0">
                <a:latin typeface="Arial"/>
                <a:cs typeface="Arial"/>
              </a:rPr>
              <a:t>p</a:t>
            </a:r>
            <a:r>
              <a:rPr sz="2100" spc="-7" baseline="-21825" dirty="0">
                <a:latin typeface="Arial"/>
                <a:cs typeface="Arial"/>
              </a:rPr>
              <a:t>i</a:t>
            </a:r>
            <a:r>
              <a:rPr sz="2200" spc="-5" dirty="0">
                <a:latin typeface="Arial"/>
                <a:cs typeface="Arial"/>
              </a:rPr>
              <a:t>, then </a:t>
            </a:r>
            <a:r>
              <a:rPr sz="2200" i="1" dirty="0">
                <a:latin typeface="Arial"/>
                <a:cs typeface="Arial"/>
              </a:rPr>
              <a:t>e </a:t>
            </a:r>
            <a:r>
              <a:rPr sz="2200" dirty="0">
                <a:latin typeface="Symbol"/>
                <a:cs typeface="Symbol"/>
              </a:rPr>
              <a:t></a:t>
            </a:r>
            <a:r>
              <a:rPr sz="2200" spc="40" dirty="0">
                <a:latin typeface="Times New Roman"/>
                <a:cs typeface="Times New Roman"/>
              </a:rPr>
              <a:t> </a:t>
            </a:r>
            <a:r>
              <a:rPr sz="2200" spc="-5" dirty="0">
                <a:latin typeface="Arial"/>
                <a:cs typeface="Arial"/>
              </a:rPr>
              <a:t>e</a:t>
            </a:r>
            <a:r>
              <a:rPr sz="2200" i="1" spc="-5" dirty="0">
                <a:latin typeface="Arial"/>
                <a:cs typeface="Arial"/>
              </a:rPr>
              <a:t>'</a:t>
            </a:r>
            <a:endParaRPr sz="2200">
              <a:latin typeface="Arial"/>
              <a:cs typeface="Arial"/>
            </a:endParaRPr>
          </a:p>
          <a:p>
            <a:pPr marL="574040" indent="-346710">
              <a:lnSpc>
                <a:spcPct val="100000"/>
              </a:lnSpc>
              <a:spcBef>
                <a:spcPts val="525"/>
              </a:spcBef>
              <a:buChar char="–"/>
              <a:tabLst>
                <a:tab pos="574040" algn="l"/>
                <a:tab pos="574675" algn="l"/>
                <a:tab pos="1350010" algn="l"/>
              </a:tabLst>
            </a:pPr>
            <a:r>
              <a:rPr sz="2200" spc="-5" dirty="0">
                <a:latin typeface="Arial"/>
                <a:cs typeface="Arial"/>
              </a:rPr>
              <a:t>HB2:	for any message </a:t>
            </a:r>
            <a:r>
              <a:rPr sz="2200" i="1" spc="-5" dirty="0">
                <a:latin typeface="Arial"/>
                <a:cs typeface="Arial"/>
              </a:rPr>
              <a:t>m</a:t>
            </a:r>
            <a:r>
              <a:rPr sz="2200" spc="-5" dirty="0">
                <a:latin typeface="Arial"/>
                <a:cs typeface="Arial"/>
              </a:rPr>
              <a:t>, send(</a:t>
            </a:r>
            <a:r>
              <a:rPr sz="2200" i="1" spc="-5" dirty="0">
                <a:latin typeface="Arial"/>
                <a:cs typeface="Arial"/>
              </a:rPr>
              <a:t>m</a:t>
            </a:r>
            <a:r>
              <a:rPr sz="2200" spc="-5" dirty="0">
                <a:latin typeface="Arial"/>
                <a:cs typeface="Arial"/>
              </a:rPr>
              <a:t>) </a:t>
            </a:r>
            <a:r>
              <a:rPr sz="2200" dirty="0">
                <a:latin typeface="Symbol"/>
                <a:cs typeface="Symbol"/>
              </a:rPr>
              <a:t></a:t>
            </a:r>
            <a:r>
              <a:rPr sz="2200" spc="40" dirty="0">
                <a:latin typeface="Times New Roman"/>
                <a:cs typeface="Times New Roman"/>
              </a:rPr>
              <a:t> </a:t>
            </a:r>
            <a:r>
              <a:rPr sz="2200" dirty="0">
                <a:latin typeface="Arial"/>
                <a:cs typeface="Arial"/>
              </a:rPr>
              <a:t>receive(</a:t>
            </a:r>
            <a:r>
              <a:rPr sz="2200" i="1" dirty="0">
                <a:latin typeface="Arial"/>
                <a:cs typeface="Arial"/>
              </a:rPr>
              <a:t>m</a:t>
            </a:r>
            <a:r>
              <a:rPr sz="2200" dirty="0">
                <a:latin typeface="Arial"/>
                <a:cs typeface="Arial"/>
              </a:rPr>
              <a:t>)</a:t>
            </a:r>
            <a:endParaRPr sz="2200">
              <a:latin typeface="Arial"/>
              <a:cs typeface="Arial"/>
            </a:endParaRPr>
          </a:p>
          <a:p>
            <a:pPr marL="574040" indent="-346710">
              <a:lnSpc>
                <a:spcPct val="100000"/>
              </a:lnSpc>
              <a:spcBef>
                <a:spcPts val="530"/>
              </a:spcBef>
              <a:buChar char="–"/>
              <a:tabLst>
                <a:tab pos="574040" algn="l"/>
                <a:tab pos="574675" algn="l"/>
                <a:tab pos="1350645" algn="l"/>
              </a:tabLst>
            </a:pPr>
            <a:r>
              <a:rPr sz="2200" dirty="0">
                <a:latin typeface="Arial"/>
                <a:cs typeface="Arial"/>
              </a:rPr>
              <a:t>HB3:	if </a:t>
            </a:r>
            <a:r>
              <a:rPr sz="2200" i="1" dirty="0">
                <a:latin typeface="Arial"/>
                <a:cs typeface="Arial"/>
              </a:rPr>
              <a:t>e </a:t>
            </a:r>
            <a:r>
              <a:rPr sz="2200" dirty="0">
                <a:latin typeface="Symbol"/>
                <a:cs typeface="Symbol"/>
              </a:rPr>
              <a:t></a:t>
            </a:r>
            <a:r>
              <a:rPr sz="2200" dirty="0">
                <a:latin typeface="Times New Roman"/>
                <a:cs typeface="Times New Roman"/>
              </a:rPr>
              <a:t> </a:t>
            </a:r>
            <a:r>
              <a:rPr sz="2200" i="1" spc="-5" dirty="0">
                <a:latin typeface="Arial"/>
                <a:cs typeface="Arial"/>
              </a:rPr>
              <a:t>e' </a:t>
            </a:r>
            <a:r>
              <a:rPr sz="2200" spc="-5" dirty="0">
                <a:latin typeface="Arial"/>
                <a:cs typeface="Arial"/>
              </a:rPr>
              <a:t>and </a:t>
            </a:r>
            <a:r>
              <a:rPr sz="2200" i="1" spc="-5" dirty="0">
                <a:latin typeface="Arial"/>
                <a:cs typeface="Arial"/>
              </a:rPr>
              <a:t>e' </a:t>
            </a:r>
            <a:r>
              <a:rPr sz="2200" dirty="0">
                <a:latin typeface="Symbol"/>
                <a:cs typeface="Symbol"/>
              </a:rPr>
              <a:t></a:t>
            </a:r>
            <a:r>
              <a:rPr sz="2200" dirty="0">
                <a:latin typeface="Times New Roman"/>
                <a:cs typeface="Times New Roman"/>
              </a:rPr>
              <a:t> </a:t>
            </a:r>
            <a:r>
              <a:rPr sz="2200" i="1" spc="-5" dirty="0">
                <a:latin typeface="Arial"/>
                <a:cs typeface="Arial"/>
              </a:rPr>
              <a:t>e</a:t>
            </a:r>
            <a:r>
              <a:rPr sz="2200" spc="-5" dirty="0">
                <a:latin typeface="Arial"/>
                <a:cs typeface="Arial"/>
              </a:rPr>
              <a:t>'', </a:t>
            </a:r>
            <a:r>
              <a:rPr sz="2200" dirty="0">
                <a:latin typeface="Arial"/>
                <a:cs typeface="Arial"/>
              </a:rPr>
              <a:t>then </a:t>
            </a:r>
            <a:r>
              <a:rPr sz="2200" i="1" dirty="0">
                <a:latin typeface="Arial"/>
                <a:cs typeface="Arial"/>
              </a:rPr>
              <a:t>e </a:t>
            </a:r>
            <a:r>
              <a:rPr sz="2200" dirty="0">
                <a:latin typeface="Symbol"/>
                <a:cs typeface="Symbol"/>
              </a:rPr>
              <a:t></a:t>
            </a:r>
            <a:r>
              <a:rPr sz="2200" spc="155" dirty="0">
                <a:latin typeface="Times New Roman"/>
                <a:cs typeface="Times New Roman"/>
              </a:rPr>
              <a:t> </a:t>
            </a:r>
            <a:r>
              <a:rPr sz="2200" i="1" spc="-5" dirty="0">
                <a:latin typeface="Arial"/>
                <a:cs typeface="Arial"/>
              </a:rPr>
              <a:t>e''</a:t>
            </a:r>
            <a:endParaRPr sz="22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443" y="357632"/>
            <a:ext cx="9541510" cy="1093248"/>
          </a:xfrm>
          <a:prstGeom prst="rect">
            <a:avLst/>
          </a:prstGeom>
        </p:spPr>
        <p:txBody>
          <a:bodyPr vert="horz" wrap="square" lIns="0" tIns="15875" rIns="0" bIns="0" rtlCol="0">
            <a:spAutoFit/>
          </a:bodyPr>
          <a:lstStyle/>
          <a:p>
            <a:pPr marL="12700">
              <a:lnSpc>
                <a:spcPct val="100000"/>
              </a:lnSpc>
              <a:spcBef>
                <a:spcPts val="125"/>
              </a:spcBef>
            </a:pPr>
            <a:r>
              <a:rPr lang="en-US" sz="3500" spc="5" dirty="0">
                <a:latin typeface="Arial"/>
                <a:cs typeface="Arial"/>
              </a:rPr>
              <a:t>Happened Before Relation(Cont..)</a:t>
            </a:r>
            <a:br>
              <a:rPr lang="en-US" sz="3500" b="0" spc="5" dirty="0">
                <a:latin typeface="Arial"/>
                <a:cs typeface="Arial"/>
              </a:rPr>
            </a:br>
            <a:r>
              <a:rPr sz="3500" b="0" spc="5" dirty="0">
                <a:latin typeface="Arial"/>
                <a:cs typeface="Arial"/>
              </a:rPr>
              <a:t>Figure 11.5 </a:t>
            </a:r>
            <a:r>
              <a:rPr sz="3500" b="0" spc="10" dirty="0">
                <a:latin typeface="Arial"/>
                <a:cs typeface="Arial"/>
              </a:rPr>
              <a:t>Events </a:t>
            </a:r>
            <a:r>
              <a:rPr sz="3500" b="0" spc="5" dirty="0">
                <a:latin typeface="Arial"/>
                <a:cs typeface="Arial"/>
              </a:rPr>
              <a:t>occurring at three</a:t>
            </a:r>
            <a:r>
              <a:rPr sz="3500" b="0" spc="-10" dirty="0">
                <a:latin typeface="Arial"/>
                <a:cs typeface="Arial"/>
              </a:rPr>
              <a:t> </a:t>
            </a:r>
            <a:r>
              <a:rPr sz="3500" b="0" spc="5" dirty="0">
                <a:latin typeface="Arial"/>
                <a:cs typeface="Arial"/>
              </a:rPr>
              <a:t>processes</a:t>
            </a:r>
            <a:endParaRPr sz="3500" dirty="0">
              <a:latin typeface="Arial"/>
              <a:cs typeface="Arial"/>
            </a:endParaRPr>
          </a:p>
        </p:txBody>
      </p:sp>
      <p:sp>
        <p:nvSpPr>
          <p:cNvPr id="3" name="object 3"/>
          <p:cNvSpPr/>
          <p:nvPr/>
        </p:nvSpPr>
        <p:spPr>
          <a:xfrm>
            <a:off x="8478242" y="1740787"/>
            <a:ext cx="156330" cy="9993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050931" y="1544271"/>
            <a:ext cx="260350" cy="346710"/>
          </a:xfrm>
          <a:prstGeom prst="rect">
            <a:avLst/>
          </a:prstGeom>
        </p:spPr>
        <p:txBody>
          <a:bodyPr vert="horz" wrap="square" lIns="0" tIns="13335" rIns="0" bIns="0" rtlCol="0">
            <a:spAutoFit/>
          </a:bodyPr>
          <a:lstStyle/>
          <a:p>
            <a:pPr marL="12700">
              <a:lnSpc>
                <a:spcPct val="100000"/>
              </a:lnSpc>
              <a:spcBef>
                <a:spcPts val="105"/>
              </a:spcBef>
            </a:pPr>
            <a:r>
              <a:rPr sz="2100" spc="-200" dirty="0">
                <a:latin typeface="Arial"/>
                <a:cs typeface="Arial"/>
              </a:rPr>
              <a:t>p</a:t>
            </a:r>
            <a:r>
              <a:rPr sz="2325" spc="22" baseline="-17921" dirty="0">
                <a:latin typeface="Arial"/>
                <a:cs typeface="Arial"/>
              </a:rPr>
              <a:t>1</a:t>
            </a:r>
            <a:endParaRPr sz="2325" baseline="-17921">
              <a:latin typeface="Arial"/>
              <a:cs typeface="Arial"/>
            </a:endParaRPr>
          </a:p>
        </p:txBody>
      </p:sp>
      <p:sp>
        <p:nvSpPr>
          <p:cNvPr id="5" name="object 5"/>
          <p:cNvSpPr txBox="1"/>
          <p:nvPr/>
        </p:nvSpPr>
        <p:spPr>
          <a:xfrm>
            <a:off x="1050931" y="2880057"/>
            <a:ext cx="260350" cy="346710"/>
          </a:xfrm>
          <a:prstGeom prst="rect">
            <a:avLst/>
          </a:prstGeom>
        </p:spPr>
        <p:txBody>
          <a:bodyPr vert="horz" wrap="square" lIns="0" tIns="13335" rIns="0" bIns="0" rtlCol="0">
            <a:spAutoFit/>
          </a:bodyPr>
          <a:lstStyle/>
          <a:p>
            <a:pPr marL="12700">
              <a:lnSpc>
                <a:spcPct val="100000"/>
              </a:lnSpc>
              <a:spcBef>
                <a:spcPts val="105"/>
              </a:spcBef>
            </a:pPr>
            <a:r>
              <a:rPr sz="2100" spc="-200" dirty="0">
                <a:latin typeface="Arial"/>
                <a:cs typeface="Arial"/>
              </a:rPr>
              <a:t>p</a:t>
            </a:r>
            <a:r>
              <a:rPr sz="2325" spc="22" baseline="-19713" dirty="0">
                <a:latin typeface="Arial"/>
                <a:cs typeface="Arial"/>
              </a:rPr>
              <a:t>2</a:t>
            </a:r>
            <a:endParaRPr sz="2325" baseline="-19713">
              <a:latin typeface="Arial"/>
              <a:cs typeface="Arial"/>
            </a:endParaRPr>
          </a:p>
        </p:txBody>
      </p:sp>
      <p:sp>
        <p:nvSpPr>
          <p:cNvPr id="6" name="object 6"/>
          <p:cNvSpPr/>
          <p:nvPr/>
        </p:nvSpPr>
        <p:spPr>
          <a:xfrm>
            <a:off x="8478237" y="3077373"/>
            <a:ext cx="156339" cy="99193"/>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478229" y="4413201"/>
            <a:ext cx="156330" cy="9993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372242" y="1690170"/>
            <a:ext cx="0" cy="2840355"/>
          </a:xfrm>
          <a:custGeom>
            <a:avLst/>
            <a:gdLst/>
            <a:ahLst/>
            <a:cxnLst/>
            <a:rect l="l" t="t" r="r" b="b"/>
            <a:pathLst>
              <a:path h="2840354">
                <a:moveTo>
                  <a:pt x="0" y="0"/>
                </a:moveTo>
                <a:lnTo>
                  <a:pt x="0" y="2840062"/>
                </a:lnTo>
              </a:path>
            </a:pathLst>
          </a:custGeom>
          <a:ln w="30832">
            <a:solidFill>
              <a:srgbClr val="000000"/>
            </a:solidFill>
          </a:ln>
        </p:spPr>
        <p:txBody>
          <a:bodyPr wrap="square" lIns="0" tIns="0" rIns="0" bIns="0" rtlCol="0"/>
          <a:lstStyle/>
          <a:p>
            <a:endParaRPr/>
          </a:p>
        </p:txBody>
      </p:sp>
      <p:sp>
        <p:nvSpPr>
          <p:cNvPr id="9" name="object 9"/>
          <p:cNvSpPr/>
          <p:nvPr/>
        </p:nvSpPr>
        <p:spPr>
          <a:xfrm>
            <a:off x="1926164" y="1723636"/>
            <a:ext cx="154792" cy="166231"/>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882485" y="1723636"/>
            <a:ext cx="154792" cy="16623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326979" y="4396815"/>
            <a:ext cx="124316" cy="13271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7723474" y="4396815"/>
            <a:ext cx="124316" cy="132710"/>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4578109" y="3060404"/>
            <a:ext cx="123956" cy="165875"/>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088988" y="3060226"/>
            <a:ext cx="154792" cy="166231"/>
          </a:xfrm>
          <a:prstGeom prst="rect">
            <a:avLst/>
          </a:prstGeom>
          <a:blipFill>
            <a:blip r:embed="rId8" cstate="print"/>
            <a:stretch>
              <a:fillRect/>
            </a:stretch>
          </a:blipFill>
        </p:spPr>
        <p:txBody>
          <a:bodyPr wrap="square" lIns="0" tIns="0" rIns="0" bIns="0" rtlCol="0"/>
          <a:lstStyle/>
          <a:p>
            <a:endParaRPr/>
          </a:p>
        </p:txBody>
      </p:sp>
      <p:sp>
        <p:nvSpPr>
          <p:cNvPr id="15" name="object 15"/>
          <p:cNvSpPr txBox="1"/>
          <p:nvPr/>
        </p:nvSpPr>
        <p:spPr>
          <a:xfrm>
            <a:off x="493842" y="4170039"/>
            <a:ext cx="7864475" cy="2625725"/>
          </a:xfrm>
          <a:prstGeom prst="rect">
            <a:avLst/>
          </a:prstGeom>
        </p:spPr>
        <p:txBody>
          <a:bodyPr vert="horz" wrap="square" lIns="0" tIns="59690" rIns="0" bIns="0" rtlCol="0">
            <a:spAutoFit/>
          </a:bodyPr>
          <a:lstStyle/>
          <a:p>
            <a:pPr marL="569595">
              <a:lnSpc>
                <a:spcPct val="100000"/>
              </a:lnSpc>
              <a:spcBef>
                <a:spcPts val="470"/>
              </a:spcBef>
            </a:pPr>
            <a:r>
              <a:rPr sz="2100" spc="-95" dirty="0">
                <a:latin typeface="Arial"/>
                <a:cs typeface="Arial"/>
              </a:rPr>
              <a:t>p</a:t>
            </a:r>
            <a:r>
              <a:rPr sz="2325" spc="-142" baseline="-19713" dirty="0">
                <a:latin typeface="Arial"/>
                <a:cs typeface="Arial"/>
              </a:rPr>
              <a:t>3</a:t>
            </a:r>
            <a:endParaRPr sz="2325" baseline="-19713">
              <a:latin typeface="Arial"/>
              <a:cs typeface="Arial"/>
            </a:endParaRPr>
          </a:p>
          <a:p>
            <a:pPr marL="1833880">
              <a:lnSpc>
                <a:spcPct val="100000"/>
              </a:lnSpc>
              <a:spcBef>
                <a:spcPts val="370"/>
              </a:spcBef>
              <a:tabLst>
                <a:tab pos="7230109" algn="l"/>
              </a:tabLst>
            </a:pPr>
            <a:r>
              <a:rPr sz="2100" dirty="0">
                <a:latin typeface="Arial"/>
                <a:cs typeface="Arial"/>
              </a:rPr>
              <a:t>e	f</a:t>
            </a:r>
            <a:endParaRPr sz="2100">
              <a:latin typeface="Arial"/>
              <a:cs typeface="Arial"/>
            </a:endParaRPr>
          </a:p>
          <a:p>
            <a:pPr marL="204470" indent="-191770">
              <a:lnSpc>
                <a:spcPts val="3175"/>
              </a:lnSpc>
              <a:spcBef>
                <a:spcPts val="2010"/>
              </a:spcBef>
              <a:buChar char="•"/>
              <a:tabLst>
                <a:tab pos="205104" algn="l"/>
              </a:tabLst>
            </a:pPr>
            <a:r>
              <a:rPr sz="2650" spc="-10" dirty="0">
                <a:latin typeface="Arial"/>
                <a:cs typeface="Arial"/>
              </a:rPr>
              <a:t>HB1: a</a:t>
            </a:r>
            <a:r>
              <a:rPr sz="2650" spc="-10" dirty="0">
                <a:latin typeface="Symbol"/>
                <a:cs typeface="Symbol"/>
              </a:rPr>
              <a:t></a:t>
            </a:r>
            <a:r>
              <a:rPr sz="2650" spc="-10" dirty="0">
                <a:latin typeface="Arial"/>
                <a:cs typeface="Arial"/>
              </a:rPr>
              <a:t>b, c</a:t>
            </a:r>
            <a:r>
              <a:rPr sz="2650" spc="-10" dirty="0">
                <a:latin typeface="Symbol"/>
                <a:cs typeface="Symbol"/>
              </a:rPr>
              <a:t></a:t>
            </a:r>
            <a:r>
              <a:rPr sz="2650" spc="-10" dirty="0">
                <a:latin typeface="Arial"/>
                <a:cs typeface="Arial"/>
              </a:rPr>
              <a:t>d,</a:t>
            </a:r>
            <a:r>
              <a:rPr sz="2650" dirty="0">
                <a:latin typeface="Arial"/>
                <a:cs typeface="Arial"/>
              </a:rPr>
              <a:t> </a:t>
            </a:r>
            <a:r>
              <a:rPr sz="2650" spc="-10" dirty="0">
                <a:latin typeface="Arial"/>
                <a:cs typeface="Arial"/>
              </a:rPr>
              <a:t>e</a:t>
            </a:r>
            <a:r>
              <a:rPr sz="2650" spc="-10" dirty="0">
                <a:latin typeface="Symbol"/>
                <a:cs typeface="Symbol"/>
              </a:rPr>
              <a:t></a:t>
            </a:r>
            <a:r>
              <a:rPr sz="2650" spc="-10" dirty="0">
                <a:latin typeface="Arial"/>
                <a:cs typeface="Arial"/>
              </a:rPr>
              <a:t>f</a:t>
            </a:r>
            <a:endParaRPr sz="2650">
              <a:latin typeface="Arial"/>
              <a:cs typeface="Arial"/>
            </a:endParaRPr>
          </a:p>
          <a:p>
            <a:pPr marL="204470" indent="-191770">
              <a:lnSpc>
                <a:spcPts val="3170"/>
              </a:lnSpc>
              <a:buChar char="•"/>
              <a:tabLst>
                <a:tab pos="205104" algn="l"/>
              </a:tabLst>
            </a:pPr>
            <a:r>
              <a:rPr sz="2650" spc="-10" dirty="0">
                <a:latin typeface="Arial"/>
                <a:cs typeface="Arial"/>
              </a:rPr>
              <a:t>HB2: b</a:t>
            </a:r>
            <a:r>
              <a:rPr sz="2650" spc="-10" dirty="0">
                <a:latin typeface="Symbol"/>
                <a:cs typeface="Symbol"/>
              </a:rPr>
              <a:t></a:t>
            </a:r>
            <a:r>
              <a:rPr sz="2650" spc="-10" dirty="0">
                <a:latin typeface="Arial"/>
                <a:cs typeface="Arial"/>
              </a:rPr>
              <a:t>c,</a:t>
            </a:r>
            <a:r>
              <a:rPr sz="2650" spc="10" dirty="0">
                <a:latin typeface="Arial"/>
                <a:cs typeface="Arial"/>
              </a:rPr>
              <a:t> </a:t>
            </a:r>
            <a:r>
              <a:rPr sz="2650" spc="-15" dirty="0">
                <a:latin typeface="Arial"/>
                <a:cs typeface="Arial"/>
              </a:rPr>
              <a:t>d</a:t>
            </a:r>
            <a:r>
              <a:rPr sz="2650" spc="-15" dirty="0">
                <a:latin typeface="Symbol"/>
                <a:cs typeface="Symbol"/>
              </a:rPr>
              <a:t></a:t>
            </a:r>
            <a:r>
              <a:rPr sz="2650" spc="-15" dirty="0">
                <a:latin typeface="Arial"/>
                <a:cs typeface="Arial"/>
              </a:rPr>
              <a:t>f</a:t>
            </a:r>
            <a:endParaRPr sz="2650">
              <a:latin typeface="Arial"/>
              <a:cs typeface="Arial"/>
            </a:endParaRPr>
          </a:p>
          <a:p>
            <a:pPr marL="204470" indent="-191770">
              <a:lnSpc>
                <a:spcPts val="3170"/>
              </a:lnSpc>
              <a:buChar char="•"/>
              <a:tabLst>
                <a:tab pos="205104" algn="l"/>
              </a:tabLst>
            </a:pPr>
            <a:r>
              <a:rPr sz="2650" spc="-10" dirty="0">
                <a:latin typeface="Arial"/>
                <a:cs typeface="Arial"/>
              </a:rPr>
              <a:t>HB3:</a:t>
            </a:r>
            <a:r>
              <a:rPr sz="2650" dirty="0">
                <a:latin typeface="Arial"/>
                <a:cs typeface="Arial"/>
              </a:rPr>
              <a:t> </a:t>
            </a:r>
            <a:r>
              <a:rPr sz="2650" spc="-10" dirty="0">
                <a:latin typeface="Arial"/>
                <a:cs typeface="Arial"/>
              </a:rPr>
              <a:t>a</a:t>
            </a:r>
            <a:r>
              <a:rPr sz="2650" spc="-10" dirty="0">
                <a:latin typeface="Symbol"/>
                <a:cs typeface="Symbol"/>
              </a:rPr>
              <a:t></a:t>
            </a:r>
            <a:r>
              <a:rPr sz="2650" spc="-10" dirty="0">
                <a:latin typeface="Arial"/>
                <a:cs typeface="Arial"/>
              </a:rPr>
              <a:t>b</a:t>
            </a:r>
            <a:r>
              <a:rPr sz="2650" spc="-10" dirty="0">
                <a:latin typeface="Symbol"/>
                <a:cs typeface="Symbol"/>
              </a:rPr>
              <a:t></a:t>
            </a:r>
            <a:r>
              <a:rPr sz="2650" spc="-10" dirty="0">
                <a:latin typeface="Arial"/>
                <a:cs typeface="Arial"/>
              </a:rPr>
              <a:t>c</a:t>
            </a:r>
            <a:r>
              <a:rPr sz="2650" spc="-10" dirty="0">
                <a:latin typeface="Symbol"/>
                <a:cs typeface="Symbol"/>
              </a:rPr>
              <a:t></a:t>
            </a:r>
            <a:r>
              <a:rPr sz="2650" spc="-10" dirty="0">
                <a:latin typeface="Arial"/>
                <a:cs typeface="Arial"/>
              </a:rPr>
              <a:t>d</a:t>
            </a:r>
            <a:r>
              <a:rPr sz="2650" spc="-10" dirty="0">
                <a:latin typeface="Symbol"/>
                <a:cs typeface="Symbol"/>
              </a:rPr>
              <a:t></a:t>
            </a:r>
            <a:r>
              <a:rPr sz="2650" spc="-10" dirty="0">
                <a:latin typeface="Arial"/>
                <a:cs typeface="Arial"/>
              </a:rPr>
              <a:t>f</a:t>
            </a:r>
            <a:endParaRPr sz="2650">
              <a:latin typeface="Arial"/>
              <a:cs typeface="Arial"/>
            </a:endParaRPr>
          </a:p>
          <a:p>
            <a:pPr marL="204470" indent="-191770">
              <a:lnSpc>
                <a:spcPts val="3175"/>
              </a:lnSpc>
              <a:buFont typeface="Arial"/>
              <a:buChar char="•"/>
              <a:tabLst>
                <a:tab pos="205104" algn="l"/>
              </a:tabLst>
            </a:pPr>
            <a:r>
              <a:rPr sz="2650" b="1" spc="-5" dirty="0">
                <a:solidFill>
                  <a:srgbClr val="33339A"/>
                </a:solidFill>
                <a:latin typeface="Arial"/>
                <a:cs typeface="Arial"/>
              </a:rPr>
              <a:t>a||e</a:t>
            </a:r>
            <a:r>
              <a:rPr sz="2650" spc="-5" dirty="0">
                <a:latin typeface="Arial"/>
                <a:cs typeface="Arial"/>
              </a:rPr>
              <a:t>: a </a:t>
            </a:r>
            <a:r>
              <a:rPr sz="2650" spc="-10" dirty="0">
                <a:latin typeface="Arial"/>
                <a:cs typeface="Arial"/>
              </a:rPr>
              <a:t>and </a:t>
            </a:r>
            <a:r>
              <a:rPr sz="2650" spc="-5" dirty="0">
                <a:latin typeface="Arial"/>
                <a:cs typeface="Arial"/>
              </a:rPr>
              <a:t>e </a:t>
            </a:r>
            <a:r>
              <a:rPr sz="2650" spc="-10" dirty="0">
                <a:latin typeface="Arial"/>
                <a:cs typeface="Arial"/>
              </a:rPr>
              <a:t>are concurrent (neither </a:t>
            </a:r>
            <a:r>
              <a:rPr sz="2650" spc="-5" dirty="0">
                <a:latin typeface="Arial"/>
                <a:cs typeface="Arial"/>
              </a:rPr>
              <a:t>a</a:t>
            </a:r>
            <a:r>
              <a:rPr sz="2650" spc="-5" dirty="0">
                <a:latin typeface="Symbol"/>
                <a:cs typeface="Symbol"/>
              </a:rPr>
              <a:t></a:t>
            </a:r>
            <a:r>
              <a:rPr sz="2650" spc="-5" dirty="0">
                <a:latin typeface="Arial"/>
                <a:cs typeface="Arial"/>
              </a:rPr>
              <a:t>e </a:t>
            </a:r>
            <a:r>
              <a:rPr sz="2650" spc="-10" dirty="0">
                <a:latin typeface="Arial"/>
                <a:cs typeface="Arial"/>
              </a:rPr>
              <a:t>nor</a:t>
            </a:r>
            <a:r>
              <a:rPr sz="2650" spc="65" dirty="0">
                <a:latin typeface="Arial"/>
                <a:cs typeface="Arial"/>
              </a:rPr>
              <a:t> </a:t>
            </a:r>
            <a:r>
              <a:rPr sz="2650" spc="-10" dirty="0">
                <a:latin typeface="Arial"/>
                <a:cs typeface="Arial"/>
              </a:rPr>
              <a:t>e</a:t>
            </a:r>
            <a:r>
              <a:rPr sz="2650" spc="-10" dirty="0">
                <a:latin typeface="Symbol"/>
                <a:cs typeface="Symbol"/>
              </a:rPr>
              <a:t></a:t>
            </a:r>
            <a:r>
              <a:rPr sz="2650" spc="-10" dirty="0">
                <a:latin typeface="Arial"/>
                <a:cs typeface="Arial"/>
              </a:rPr>
              <a:t>a)</a:t>
            </a:r>
            <a:endParaRPr sz="2650">
              <a:latin typeface="Arial"/>
              <a:cs typeface="Arial"/>
            </a:endParaRPr>
          </a:p>
        </p:txBody>
      </p:sp>
      <p:sp>
        <p:nvSpPr>
          <p:cNvPr id="16" name="object 16"/>
          <p:cNvSpPr/>
          <p:nvPr/>
        </p:nvSpPr>
        <p:spPr>
          <a:xfrm>
            <a:off x="4377515" y="2910865"/>
            <a:ext cx="155576" cy="165480"/>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3037220" y="1857818"/>
            <a:ext cx="1356995" cy="1102360"/>
          </a:xfrm>
          <a:custGeom>
            <a:avLst/>
            <a:gdLst/>
            <a:ahLst/>
            <a:cxnLst/>
            <a:rect l="l" t="t" r="r" b="b"/>
            <a:pathLst>
              <a:path w="1356995" h="1102360">
                <a:moveTo>
                  <a:pt x="0" y="0"/>
                </a:moveTo>
                <a:lnTo>
                  <a:pt x="1356368" y="1101892"/>
                </a:lnTo>
              </a:path>
            </a:pathLst>
          </a:custGeom>
          <a:ln w="32382">
            <a:solidFill>
              <a:srgbClr val="000000"/>
            </a:solidFill>
          </a:ln>
        </p:spPr>
        <p:txBody>
          <a:bodyPr wrap="square" lIns="0" tIns="0" rIns="0" bIns="0" rtlCol="0"/>
          <a:lstStyle/>
          <a:p>
            <a:endParaRPr/>
          </a:p>
        </p:txBody>
      </p:sp>
      <p:sp>
        <p:nvSpPr>
          <p:cNvPr id="18" name="object 18"/>
          <p:cNvSpPr/>
          <p:nvPr/>
        </p:nvSpPr>
        <p:spPr>
          <a:xfrm>
            <a:off x="7522936" y="4213041"/>
            <a:ext cx="186315" cy="166506"/>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6213244" y="3193642"/>
            <a:ext cx="1356995" cy="1069340"/>
          </a:xfrm>
          <a:custGeom>
            <a:avLst/>
            <a:gdLst/>
            <a:ahLst/>
            <a:cxnLst/>
            <a:rect l="l" t="t" r="r" b="b"/>
            <a:pathLst>
              <a:path w="1356995" h="1069339">
                <a:moveTo>
                  <a:pt x="0" y="0"/>
                </a:moveTo>
                <a:lnTo>
                  <a:pt x="1356368" y="1069121"/>
                </a:lnTo>
              </a:path>
            </a:pathLst>
          </a:custGeom>
          <a:ln w="32419">
            <a:solidFill>
              <a:srgbClr val="000000"/>
            </a:solidFill>
          </a:ln>
        </p:spPr>
        <p:txBody>
          <a:bodyPr wrap="square" lIns="0" tIns="0" rIns="0" bIns="0" rtlCol="0"/>
          <a:lstStyle/>
          <a:p>
            <a:endParaRPr/>
          </a:p>
        </p:txBody>
      </p:sp>
      <p:graphicFrame>
        <p:nvGraphicFramePr>
          <p:cNvPr id="20" name="object 20"/>
          <p:cNvGraphicFramePr>
            <a:graphicFrameLocks noGrp="1"/>
          </p:cNvGraphicFramePr>
          <p:nvPr/>
        </p:nvGraphicFramePr>
        <p:xfrm>
          <a:off x="1356825" y="1774054"/>
          <a:ext cx="7121523" cy="2671445"/>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20000"/>
                    </a:ext>
                  </a:extLst>
                </a:gridCol>
                <a:gridCol w="940434">
                  <a:extLst>
                    <a:ext uri="{9D8B030D-6E8A-4147-A177-3AD203B41FA5}">
                      <a16:colId xmlns:a16="http://schemas.microsoft.com/office/drawing/2014/main" val="20001"/>
                    </a:ext>
                  </a:extLst>
                </a:gridCol>
                <a:gridCol w="1965960">
                  <a:extLst>
                    <a:ext uri="{9D8B030D-6E8A-4147-A177-3AD203B41FA5}">
                      <a16:colId xmlns:a16="http://schemas.microsoft.com/office/drawing/2014/main" val="20002"/>
                    </a:ext>
                  </a:extLst>
                </a:gridCol>
                <a:gridCol w="1286510">
                  <a:extLst>
                    <a:ext uri="{9D8B030D-6E8A-4147-A177-3AD203B41FA5}">
                      <a16:colId xmlns:a16="http://schemas.microsoft.com/office/drawing/2014/main" val="20003"/>
                    </a:ext>
                  </a:extLst>
                </a:gridCol>
                <a:gridCol w="1805939">
                  <a:extLst>
                    <a:ext uri="{9D8B030D-6E8A-4147-A177-3AD203B41FA5}">
                      <a16:colId xmlns:a16="http://schemas.microsoft.com/office/drawing/2014/main" val="20004"/>
                    </a:ext>
                  </a:extLst>
                </a:gridCol>
              </a:tblGrid>
              <a:tr h="1336040">
                <a:tc>
                  <a:txBody>
                    <a:bodyPr/>
                    <a:lstStyle/>
                    <a:p>
                      <a:pPr marL="601345">
                        <a:lnSpc>
                          <a:spcPct val="100000"/>
                        </a:lnSpc>
                        <a:spcBef>
                          <a:spcPts val="1580"/>
                        </a:spcBef>
                      </a:pPr>
                      <a:r>
                        <a:rPr sz="2100" dirty="0">
                          <a:latin typeface="Arial"/>
                          <a:cs typeface="Arial"/>
                        </a:rPr>
                        <a:t>a</a:t>
                      </a:r>
                      <a:endParaRPr sz="2100">
                        <a:latin typeface="Arial"/>
                        <a:cs typeface="Arial"/>
                      </a:endParaRPr>
                    </a:p>
                  </a:txBody>
                  <a:tcPr marL="0" marR="0" marT="200660" marB="0">
                    <a:lnL w="38100">
                      <a:solidFill>
                        <a:srgbClr val="000000"/>
                      </a:solidFill>
                      <a:prstDash val="solid"/>
                    </a:lnL>
                    <a:lnT w="38100">
                      <a:solidFill>
                        <a:srgbClr val="000000"/>
                      </a:solidFill>
                      <a:prstDash val="solid"/>
                    </a:lnT>
                    <a:lnB w="38100">
                      <a:solidFill>
                        <a:srgbClr val="000000"/>
                      </a:solidFill>
                      <a:prstDash val="solid"/>
                    </a:lnB>
                  </a:tcPr>
                </a:tc>
                <a:tc>
                  <a:txBody>
                    <a:bodyPr/>
                    <a:lstStyle/>
                    <a:p>
                      <a:pPr marL="15240" algn="ctr">
                        <a:lnSpc>
                          <a:spcPct val="100000"/>
                        </a:lnSpc>
                        <a:spcBef>
                          <a:spcPts val="1580"/>
                        </a:spcBef>
                      </a:pPr>
                      <a:r>
                        <a:rPr sz="2100" dirty="0">
                          <a:latin typeface="Arial"/>
                          <a:cs typeface="Arial"/>
                        </a:rPr>
                        <a:t>b</a:t>
                      </a:r>
                      <a:endParaRPr sz="2100">
                        <a:latin typeface="Arial"/>
                        <a:cs typeface="Arial"/>
                      </a:endParaRPr>
                    </a:p>
                  </a:txBody>
                  <a:tcPr marL="0" marR="0" marT="200660" marB="0">
                    <a:lnT w="38100">
                      <a:solidFill>
                        <a:srgbClr val="000000"/>
                      </a:solidFill>
                      <a:prstDash val="solid"/>
                    </a:lnT>
                    <a:lnB w="38100">
                      <a:solidFill>
                        <a:srgbClr val="000000"/>
                      </a:solidFill>
                      <a:prstDash val="solid"/>
                    </a:lnB>
                  </a:tcPr>
                </a:tc>
                <a:tc gridSpan="3">
                  <a:txBody>
                    <a:bodyPr/>
                    <a:lstStyle/>
                    <a:p>
                      <a:pPr marL="418465">
                        <a:lnSpc>
                          <a:spcPct val="100000"/>
                        </a:lnSpc>
                        <a:spcBef>
                          <a:spcPts val="1580"/>
                        </a:spcBef>
                      </a:pPr>
                      <a:r>
                        <a:rPr sz="2100" spc="-20" dirty="0">
                          <a:latin typeface="Arial"/>
                          <a:cs typeface="Arial"/>
                        </a:rPr>
                        <a:t>m</a:t>
                      </a:r>
                      <a:r>
                        <a:rPr sz="2325" spc="-30" baseline="-17921" dirty="0">
                          <a:latin typeface="Arial"/>
                          <a:cs typeface="Arial"/>
                        </a:rPr>
                        <a:t>1</a:t>
                      </a:r>
                      <a:endParaRPr sz="2325" baseline="-17921">
                        <a:latin typeface="Arial"/>
                        <a:cs typeface="Arial"/>
                      </a:endParaRPr>
                    </a:p>
                  </a:txBody>
                  <a:tcPr marL="0" marR="0" marT="200660" marB="0">
                    <a:lnT w="38100">
                      <a:solidFill>
                        <a:srgbClr val="000000"/>
                      </a:solidFill>
                      <a:prstDash val="solid"/>
                    </a:lnT>
                    <a:lnB w="3810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335405">
                <a:tc gridSpan="3">
                  <a:txBody>
                    <a:bodyPr/>
                    <a:lstStyle/>
                    <a:p>
                      <a:pPr marR="634365" algn="r">
                        <a:lnSpc>
                          <a:spcPct val="100000"/>
                        </a:lnSpc>
                        <a:spcBef>
                          <a:spcPts val="1320"/>
                        </a:spcBef>
                      </a:pPr>
                      <a:r>
                        <a:rPr sz="2100" dirty="0">
                          <a:latin typeface="Arial"/>
                          <a:cs typeface="Arial"/>
                        </a:rPr>
                        <a:t>c</a:t>
                      </a:r>
                      <a:endParaRPr sz="2100">
                        <a:latin typeface="Arial"/>
                        <a:cs typeface="Arial"/>
                      </a:endParaRPr>
                    </a:p>
                  </a:txBody>
                  <a:tcPr marL="0" marR="0" marT="167640" marB="0">
                    <a:lnL w="38100">
                      <a:solidFill>
                        <a:srgbClr val="000000"/>
                      </a:solidFill>
                      <a:prstDash val="solid"/>
                    </a:lnL>
                    <a:lnT w="38100">
                      <a:solidFill>
                        <a:srgbClr val="000000"/>
                      </a:solidFill>
                      <a:prstDash val="solid"/>
                    </a:lnT>
                    <a:lnB w="381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marL="208915" algn="ctr">
                        <a:lnSpc>
                          <a:spcPct val="100000"/>
                        </a:lnSpc>
                        <a:spcBef>
                          <a:spcPts val="1320"/>
                        </a:spcBef>
                      </a:pPr>
                      <a:r>
                        <a:rPr sz="2100" dirty="0">
                          <a:latin typeface="Arial"/>
                          <a:cs typeface="Arial"/>
                        </a:rPr>
                        <a:t>d</a:t>
                      </a:r>
                      <a:endParaRPr sz="2100">
                        <a:latin typeface="Arial"/>
                        <a:cs typeface="Arial"/>
                      </a:endParaRPr>
                    </a:p>
                  </a:txBody>
                  <a:tcPr marL="0" marR="0" marT="167640" marB="0">
                    <a:lnT w="38100">
                      <a:solidFill>
                        <a:srgbClr val="000000"/>
                      </a:solidFill>
                      <a:prstDash val="solid"/>
                    </a:lnT>
                    <a:lnB w="38100">
                      <a:solidFill>
                        <a:srgbClr val="000000"/>
                      </a:solidFill>
                      <a:prstDash val="solid"/>
                    </a:lnB>
                  </a:tcPr>
                </a:tc>
                <a:tc>
                  <a:txBody>
                    <a:bodyPr/>
                    <a:lstStyle/>
                    <a:p>
                      <a:pPr marL="495934">
                        <a:lnSpc>
                          <a:spcPct val="100000"/>
                        </a:lnSpc>
                        <a:spcBef>
                          <a:spcPts val="2370"/>
                        </a:spcBef>
                      </a:pPr>
                      <a:r>
                        <a:rPr sz="2100" spc="-20" dirty="0">
                          <a:latin typeface="Arial"/>
                          <a:cs typeface="Arial"/>
                        </a:rPr>
                        <a:t>m</a:t>
                      </a:r>
                      <a:r>
                        <a:rPr sz="2325" spc="-30" baseline="-19713" dirty="0">
                          <a:latin typeface="Arial"/>
                          <a:cs typeface="Arial"/>
                        </a:rPr>
                        <a:t>2</a:t>
                      </a:r>
                      <a:endParaRPr sz="2325" baseline="-19713">
                        <a:latin typeface="Arial"/>
                        <a:cs typeface="Arial"/>
                      </a:endParaRPr>
                    </a:p>
                  </a:txBody>
                  <a:tcPr marL="0" marR="0" marT="300990" marB="0">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bl>
          </a:graphicData>
        </a:graphic>
      </p:graphicFrame>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26</a:t>
            </a:fld>
            <a:endParaRPr spc="-5" dirty="0"/>
          </a:p>
        </p:txBody>
      </p:sp>
      <p:sp>
        <p:nvSpPr>
          <p:cNvPr id="21" name="object 21"/>
          <p:cNvSpPr txBox="1"/>
          <p:nvPr/>
        </p:nvSpPr>
        <p:spPr>
          <a:xfrm>
            <a:off x="8821801" y="2800714"/>
            <a:ext cx="961390" cy="760095"/>
          </a:xfrm>
          <a:prstGeom prst="rect">
            <a:avLst/>
          </a:prstGeom>
        </p:spPr>
        <p:txBody>
          <a:bodyPr vert="horz" wrap="square" lIns="0" tIns="12065" rIns="0" bIns="0" rtlCol="0">
            <a:spAutoFit/>
          </a:bodyPr>
          <a:lstStyle/>
          <a:p>
            <a:pPr marL="227965" marR="5080" indent="-215900">
              <a:lnSpc>
                <a:spcPct val="114799"/>
              </a:lnSpc>
              <a:spcBef>
                <a:spcPts val="95"/>
              </a:spcBef>
            </a:pPr>
            <a:r>
              <a:rPr sz="2100" dirty="0">
                <a:latin typeface="Arial"/>
                <a:cs typeface="Arial"/>
              </a:rPr>
              <a:t>Physica  time</a:t>
            </a:r>
            <a:endParaRPr sz="21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47871" y="7169150"/>
            <a:ext cx="243840" cy="260985"/>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a:cs typeface="Arial"/>
              </a:rPr>
              <a:t>19</a:t>
            </a:r>
            <a:endParaRPr sz="1550">
              <a:latin typeface="Arial"/>
              <a:cs typeface="Arial"/>
            </a:endParaRPr>
          </a:p>
        </p:txBody>
      </p:sp>
      <p:sp>
        <p:nvSpPr>
          <p:cNvPr id="3" name="object 3"/>
          <p:cNvSpPr txBox="1">
            <a:spLocks noGrp="1"/>
          </p:cNvSpPr>
          <p:nvPr>
            <p:ph type="title"/>
          </p:nvPr>
        </p:nvSpPr>
        <p:spPr>
          <a:xfrm>
            <a:off x="2971164" y="331724"/>
            <a:ext cx="474662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Lamport’s logical</a:t>
            </a:r>
            <a:r>
              <a:rPr sz="3500" b="0" spc="-35" dirty="0">
                <a:latin typeface="Arial"/>
                <a:cs typeface="Arial"/>
              </a:rPr>
              <a:t> </a:t>
            </a:r>
            <a:r>
              <a:rPr sz="3500" b="0" spc="5" dirty="0">
                <a:latin typeface="Arial"/>
                <a:cs typeface="Arial"/>
              </a:rPr>
              <a:t>clocks</a:t>
            </a:r>
            <a:endParaRPr sz="3500">
              <a:latin typeface="Arial"/>
              <a:cs typeface="Arial"/>
            </a:endParaRPr>
          </a:p>
        </p:txBody>
      </p:sp>
      <p:sp>
        <p:nvSpPr>
          <p:cNvPr id="4" name="object 4"/>
          <p:cNvSpPr txBox="1"/>
          <p:nvPr/>
        </p:nvSpPr>
        <p:spPr>
          <a:xfrm>
            <a:off x="573158" y="1028313"/>
            <a:ext cx="8516620" cy="2961005"/>
          </a:xfrm>
          <a:prstGeom prst="rect">
            <a:avLst/>
          </a:prstGeom>
        </p:spPr>
        <p:txBody>
          <a:bodyPr vert="horz" wrap="square" lIns="0" tIns="30480" rIns="0" bIns="0" rtlCol="0">
            <a:spAutoFit/>
          </a:bodyPr>
          <a:lstStyle/>
          <a:p>
            <a:pPr marL="212090" indent="-199390">
              <a:lnSpc>
                <a:spcPct val="100000"/>
              </a:lnSpc>
              <a:spcBef>
                <a:spcPts val="240"/>
              </a:spcBef>
              <a:buChar char="•"/>
              <a:tabLst>
                <a:tab pos="212725" algn="l"/>
              </a:tabLst>
            </a:pPr>
            <a:r>
              <a:rPr sz="2200" spc="-5" dirty="0">
                <a:latin typeface="Arial"/>
                <a:cs typeface="Arial"/>
              </a:rPr>
              <a:t>Each process </a:t>
            </a:r>
            <a:r>
              <a:rPr sz="2200" i="1" dirty="0">
                <a:latin typeface="Arial"/>
                <a:cs typeface="Arial"/>
              </a:rPr>
              <a:t>p</a:t>
            </a:r>
            <a:r>
              <a:rPr sz="2100" i="1" baseline="-21825" dirty="0">
                <a:latin typeface="Arial"/>
                <a:cs typeface="Arial"/>
              </a:rPr>
              <a:t>i </a:t>
            </a:r>
            <a:r>
              <a:rPr sz="2200" dirty="0">
                <a:latin typeface="Arial"/>
                <a:cs typeface="Arial"/>
              </a:rPr>
              <a:t>has a logical clock</a:t>
            </a:r>
            <a:r>
              <a:rPr sz="2200" spc="10" dirty="0">
                <a:latin typeface="Arial"/>
                <a:cs typeface="Arial"/>
              </a:rPr>
              <a:t> </a:t>
            </a:r>
            <a:r>
              <a:rPr sz="2200" b="1" i="1" dirty="0">
                <a:solidFill>
                  <a:srgbClr val="33339A"/>
                </a:solidFill>
                <a:latin typeface="Arial"/>
                <a:cs typeface="Arial"/>
              </a:rPr>
              <a:t>L</a:t>
            </a:r>
            <a:r>
              <a:rPr sz="2100" b="1" i="1" baseline="-21825" dirty="0">
                <a:solidFill>
                  <a:srgbClr val="33339A"/>
                </a:solidFill>
                <a:latin typeface="Arial"/>
                <a:cs typeface="Arial"/>
              </a:rPr>
              <a:t>i</a:t>
            </a:r>
            <a:endParaRPr sz="2100" baseline="-21825">
              <a:latin typeface="Arial"/>
              <a:cs typeface="Arial"/>
            </a:endParaRPr>
          </a:p>
          <a:p>
            <a:pPr marL="493395" lvl="1" indent="-269240">
              <a:lnSpc>
                <a:spcPct val="100000"/>
              </a:lnSpc>
              <a:spcBef>
                <a:spcPts val="160"/>
              </a:spcBef>
              <a:buChar char="–"/>
              <a:tabLst>
                <a:tab pos="493395" algn="l"/>
                <a:tab pos="494030" algn="l"/>
              </a:tabLst>
            </a:pPr>
            <a:r>
              <a:rPr sz="1950" spc="20" dirty="0">
                <a:latin typeface="Arial"/>
                <a:cs typeface="Arial"/>
              </a:rPr>
              <a:t>a </a:t>
            </a:r>
            <a:r>
              <a:rPr sz="1950" spc="10" dirty="0">
                <a:latin typeface="Arial"/>
                <a:cs typeface="Arial"/>
              </a:rPr>
              <a:t>monotonically increasing software</a:t>
            </a:r>
            <a:r>
              <a:rPr sz="1950" spc="-25" dirty="0">
                <a:latin typeface="Arial"/>
                <a:cs typeface="Arial"/>
              </a:rPr>
              <a:t> </a:t>
            </a:r>
            <a:r>
              <a:rPr sz="1950" spc="10" dirty="0">
                <a:latin typeface="Arial"/>
                <a:cs typeface="Arial"/>
              </a:rPr>
              <a:t>counter</a:t>
            </a:r>
            <a:endParaRPr sz="1950">
              <a:latin typeface="Arial"/>
              <a:cs typeface="Arial"/>
            </a:endParaRPr>
          </a:p>
          <a:p>
            <a:pPr marL="493395" lvl="1" indent="-269240">
              <a:lnSpc>
                <a:spcPct val="100000"/>
              </a:lnSpc>
              <a:spcBef>
                <a:spcPts val="165"/>
              </a:spcBef>
              <a:buChar char="–"/>
              <a:tabLst>
                <a:tab pos="493395" algn="l"/>
                <a:tab pos="494030" algn="l"/>
              </a:tabLst>
            </a:pPr>
            <a:r>
              <a:rPr sz="1950" spc="10" dirty="0">
                <a:latin typeface="Arial"/>
                <a:cs typeface="Arial"/>
              </a:rPr>
              <a:t>not related to </a:t>
            </a:r>
            <a:r>
              <a:rPr sz="1950" spc="20" dirty="0">
                <a:latin typeface="Arial"/>
                <a:cs typeface="Arial"/>
              </a:rPr>
              <a:t>a </a:t>
            </a:r>
            <a:r>
              <a:rPr sz="1950" spc="10" dirty="0">
                <a:latin typeface="Arial"/>
                <a:cs typeface="Arial"/>
              </a:rPr>
              <a:t>physical</a:t>
            </a:r>
            <a:r>
              <a:rPr sz="1950" spc="-30" dirty="0">
                <a:latin typeface="Arial"/>
                <a:cs typeface="Arial"/>
              </a:rPr>
              <a:t> </a:t>
            </a:r>
            <a:r>
              <a:rPr sz="1950" spc="10" dirty="0">
                <a:latin typeface="Arial"/>
                <a:cs typeface="Arial"/>
              </a:rPr>
              <a:t>clock</a:t>
            </a:r>
            <a:endParaRPr sz="1950">
              <a:latin typeface="Arial"/>
              <a:cs typeface="Arial"/>
            </a:endParaRPr>
          </a:p>
          <a:p>
            <a:pPr marL="212090" indent="-199390">
              <a:lnSpc>
                <a:spcPct val="100000"/>
              </a:lnSpc>
              <a:spcBef>
                <a:spcPts val="155"/>
              </a:spcBef>
              <a:buChar char="•"/>
              <a:tabLst>
                <a:tab pos="212725" algn="l"/>
              </a:tabLst>
            </a:pPr>
            <a:r>
              <a:rPr sz="2200" spc="-5" dirty="0">
                <a:latin typeface="Arial"/>
                <a:cs typeface="Arial"/>
              </a:rPr>
              <a:t>Apply Lamport timestamps </a:t>
            </a:r>
            <a:r>
              <a:rPr sz="2200" dirty="0">
                <a:latin typeface="Arial"/>
                <a:cs typeface="Arial"/>
              </a:rPr>
              <a:t>to </a:t>
            </a:r>
            <a:r>
              <a:rPr sz="2200" spc="-5" dirty="0">
                <a:latin typeface="Arial"/>
                <a:cs typeface="Arial"/>
              </a:rPr>
              <a:t>events with happened-before</a:t>
            </a:r>
            <a:r>
              <a:rPr sz="2200" spc="-25" dirty="0">
                <a:latin typeface="Arial"/>
                <a:cs typeface="Arial"/>
              </a:rPr>
              <a:t> </a:t>
            </a:r>
            <a:r>
              <a:rPr sz="2200" spc="-5" dirty="0">
                <a:latin typeface="Arial"/>
                <a:cs typeface="Arial"/>
              </a:rPr>
              <a:t>relation</a:t>
            </a:r>
            <a:endParaRPr sz="2200">
              <a:latin typeface="Arial"/>
              <a:cs typeface="Arial"/>
            </a:endParaRPr>
          </a:p>
          <a:p>
            <a:pPr marL="493395" lvl="1" indent="-269240">
              <a:lnSpc>
                <a:spcPct val="100000"/>
              </a:lnSpc>
              <a:spcBef>
                <a:spcPts val="150"/>
              </a:spcBef>
              <a:buChar char="–"/>
              <a:tabLst>
                <a:tab pos="492759" algn="l"/>
                <a:tab pos="494030" algn="l"/>
              </a:tabLst>
            </a:pPr>
            <a:r>
              <a:rPr sz="1950" spc="15" dirty="0">
                <a:latin typeface="Arial"/>
                <a:cs typeface="Arial"/>
              </a:rPr>
              <a:t>LC1: </a:t>
            </a:r>
            <a:r>
              <a:rPr sz="1950" i="1" spc="5" dirty="0">
                <a:latin typeface="Arial"/>
                <a:cs typeface="Arial"/>
              </a:rPr>
              <a:t>L</a:t>
            </a:r>
            <a:r>
              <a:rPr sz="1950" i="1" spc="7" baseline="-23504" dirty="0">
                <a:latin typeface="Arial"/>
                <a:cs typeface="Arial"/>
              </a:rPr>
              <a:t>i </a:t>
            </a:r>
            <a:r>
              <a:rPr sz="1950" spc="10" dirty="0">
                <a:latin typeface="Arial"/>
                <a:cs typeface="Arial"/>
              </a:rPr>
              <a:t>is incremented </a:t>
            </a:r>
            <a:r>
              <a:rPr sz="1950" spc="15" dirty="0">
                <a:latin typeface="Arial"/>
                <a:cs typeface="Arial"/>
              </a:rPr>
              <a:t>by </a:t>
            </a:r>
            <a:r>
              <a:rPr sz="1950" spc="20" dirty="0">
                <a:latin typeface="Arial"/>
                <a:cs typeface="Arial"/>
              </a:rPr>
              <a:t>1 </a:t>
            </a:r>
            <a:r>
              <a:rPr sz="1950" spc="10" dirty="0">
                <a:latin typeface="Arial"/>
                <a:cs typeface="Arial"/>
              </a:rPr>
              <a:t>before </a:t>
            </a:r>
            <a:r>
              <a:rPr sz="1950" spc="15" dirty="0">
                <a:latin typeface="Arial"/>
                <a:cs typeface="Arial"/>
              </a:rPr>
              <a:t>each </a:t>
            </a:r>
            <a:r>
              <a:rPr sz="1950" spc="10" dirty="0">
                <a:latin typeface="Arial"/>
                <a:cs typeface="Arial"/>
              </a:rPr>
              <a:t>event at process</a:t>
            </a:r>
            <a:r>
              <a:rPr sz="1950" spc="-175" dirty="0">
                <a:latin typeface="Arial"/>
                <a:cs typeface="Arial"/>
              </a:rPr>
              <a:t> </a:t>
            </a:r>
            <a:r>
              <a:rPr sz="1950" i="1" spc="5" dirty="0">
                <a:latin typeface="Arial"/>
                <a:cs typeface="Arial"/>
              </a:rPr>
              <a:t>p</a:t>
            </a:r>
            <a:r>
              <a:rPr sz="1950" i="1" spc="7" baseline="-23504" dirty="0">
                <a:latin typeface="Arial"/>
                <a:cs typeface="Arial"/>
              </a:rPr>
              <a:t>i</a:t>
            </a:r>
            <a:endParaRPr sz="1950" baseline="-23504">
              <a:latin typeface="Arial"/>
              <a:cs typeface="Arial"/>
            </a:endParaRPr>
          </a:p>
          <a:p>
            <a:pPr marL="493395" lvl="1" indent="-269240">
              <a:lnSpc>
                <a:spcPct val="100000"/>
              </a:lnSpc>
              <a:spcBef>
                <a:spcPts val="170"/>
              </a:spcBef>
              <a:buChar char="–"/>
              <a:tabLst>
                <a:tab pos="492759" algn="l"/>
                <a:tab pos="494030" algn="l"/>
              </a:tabLst>
            </a:pPr>
            <a:r>
              <a:rPr sz="1950" spc="15" dirty="0">
                <a:latin typeface="Arial"/>
                <a:cs typeface="Arial"/>
              </a:rPr>
              <a:t>LC2:</a:t>
            </a:r>
            <a:endParaRPr sz="1950">
              <a:latin typeface="Arial"/>
              <a:cs typeface="Arial"/>
            </a:endParaRPr>
          </a:p>
          <a:p>
            <a:pPr marL="722630" lvl="2" indent="-227965">
              <a:lnSpc>
                <a:spcPct val="100000"/>
              </a:lnSpc>
              <a:spcBef>
                <a:spcPts val="165"/>
              </a:spcBef>
              <a:buAutoNum type="alphaLcParenBoth"/>
              <a:tabLst>
                <a:tab pos="873125" algn="l"/>
                <a:tab pos="6876415" algn="l"/>
              </a:tabLst>
            </a:pPr>
            <a:r>
              <a:rPr sz="1950" spc="15" dirty="0">
                <a:latin typeface="Arial"/>
                <a:cs typeface="Arial"/>
              </a:rPr>
              <a:t>when </a:t>
            </a:r>
            <a:r>
              <a:rPr sz="1950" spc="10" dirty="0">
                <a:latin typeface="Arial"/>
                <a:cs typeface="Arial"/>
              </a:rPr>
              <a:t>process </a:t>
            </a:r>
            <a:r>
              <a:rPr sz="1950" i="1" spc="5" dirty="0">
                <a:latin typeface="Arial"/>
                <a:cs typeface="Arial"/>
              </a:rPr>
              <a:t>p</a:t>
            </a:r>
            <a:r>
              <a:rPr sz="1950" i="1" spc="7" baseline="-23504" dirty="0">
                <a:latin typeface="Arial"/>
                <a:cs typeface="Arial"/>
              </a:rPr>
              <a:t>i </a:t>
            </a:r>
            <a:r>
              <a:rPr sz="1950" spc="15" dirty="0">
                <a:latin typeface="Arial"/>
                <a:cs typeface="Arial"/>
              </a:rPr>
              <a:t>sends message </a:t>
            </a:r>
            <a:r>
              <a:rPr sz="1950" i="1" spc="20" dirty="0">
                <a:latin typeface="Arial"/>
                <a:cs typeface="Arial"/>
              </a:rPr>
              <a:t>m</a:t>
            </a:r>
            <a:r>
              <a:rPr sz="1950" spc="20" dirty="0">
                <a:latin typeface="Arial"/>
                <a:cs typeface="Arial"/>
              </a:rPr>
              <a:t>, </a:t>
            </a:r>
            <a:r>
              <a:rPr sz="1950" spc="5" dirty="0">
                <a:latin typeface="Arial"/>
                <a:cs typeface="Arial"/>
              </a:rPr>
              <a:t>it </a:t>
            </a:r>
            <a:r>
              <a:rPr sz="1950" spc="10" dirty="0">
                <a:latin typeface="Arial"/>
                <a:cs typeface="Arial"/>
              </a:rPr>
              <a:t>piggybacks</a:t>
            </a:r>
            <a:r>
              <a:rPr sz="1950" spc="30" dirty="0">
                <a:latin typeface="Arial"/>
                <a:cs typeface="Arial"/>
              </a:rPr>
              <a:t> </a:t>
            </a:r>
            <a:r>
              <a:rPr sz="1950" i="1" spc="10" dirty="0">
                <a:latin typeface="Arial"/>
                <a:cs typeface="Arial"/>
              </a:rPr>
              <a:t>t </a:t>
            </a:r>
            <a:r>
              <a:rPr sz="1950" spc="20" dirty="0">
                <a:latin typeface="Arial"/>
                <a:cs typeface="Arial"/>
              </a:rPr>
              <a:t>=	</a:t>
            </a:r>
            <a:r>
              <a:rPr sz="1950" i="1" spc="5" dirty="0">
                <a:latin typeface="Arial"/>
                <a:cs typeface="Arial"/>
              </a:rPr>
              <a:t>L</a:t>
            </a:r>
            <a:r>
              <a:rPr sz="1950" i="1" spc="7" baseline="-23504" dirty="0">
                <a:latin typeface="Arial"/>
                <a:cs typeface="Arial"/>
              </a:rPr>
              <a:t>i</a:t>
            </a:r>
            <a:endParaRPr sz="1950" baseline="-23504">
              <a:latin typeface="Arial"/>
              <a:cs typeface="Arial"/>
            </a:endParaRPr>
          </a:p>
          <a:p>
            <a:pPr marL="722630" marR="1671320" lvl="2" indent="-227965">
              <a:lnSpc>
                <a:spcPct val="107200"/>
              </a:lnSpc>
              <a:buAutoNum type="alphaLcParenBoth"/>
              <a:tabLst>
                <a:tab pos="873125" algn="l"/>
              </a:tabLst>
            </a:pPr>
            <a:r>
              <a:rPr sz="1950" spc="15" dirty="0">
                <a:latin typeface="Arial"/>
                <a:cs typeface="Arial"/>
              </a:rPr>
              <a:t>when </a:t>
            </a:r>
            <a:r>
              <a:rPr sz="1950" i="1" spc="5" dirty="0">
                <a:latin typeface="Arial"/>
                <a:cs typeface="Arial"/>
              </a:rPr>
              <a:t>p</a:t>
            </a:r>
            <a:r>
              <a:rPr sz="1950" i="1" spc="7" baseline="-23504" dirty="0">
                <a:latin typeface="Arial"/>
                <a:cs typeface="Arial"/>
              </a:rPr>
              <a:t>j </a:t>
            </a:r>
            <a:r>
              <a:rPr sz="1950" spc="10" dirty="0">
                <a:latin typeface="Arial"/>
                <a:cs typeface="Arial"/>
              </a:rPr>
              <a:t>receives </a:t>
            </a:r>
            <a:r>
              <a:rPr sz="1950" i="1" spc="10" dirty="0">
                <a:latin typeface="Arial"/>
                <a:cs typeface="Arial"/>
              </a:rPr>
              <a:t>(m,t), </a:t>
            </a:r>
            <a:r>
              <a:rPr sz="1950" spc="5" dirty="0">
                <a:latin typeface="Arial"/>
                <a:cs typeface="Arial"/>
              </a:rPr>
              <a:t>it </a:t>
            </a:r>
            <a:r>
              <a:rPr sz="1950" spc="10" dirty="0">
                <a:latin typeface="Arial"/>
                <a:cs typeface="Arial"/>
              </a:rPr>
              <a:t>sets </a:t>
            </a:r>
            <a:r>
              <a:rPr sz="1950" i="1" spc="5" dirty="0">
                <a:latin typeface="Arial"/>
                <a:cs typeface="Arial"/>
              </a:rPr>
              <a:t>L</a:t>
            </a:r>
            <a:r>
              <a:rPr sz="1950" spc="7" baseline="-23504" dirty="0">
                <a:latin typeface="Arial"/>
                <a:cs typeface="Arial"/>
              </a:rPr>
              <a:t>j </a:t>
            </a:r>
            <a:r>
              <a:rPr sz="1950" spc="10" dirty="0">
                <a:latin typeface="Arial"/>
                <a:cs typeface="Arial"/>
              </a:rPr>
              <a:t>:= </a:t>
            </a:r>
            <a:r>
              <a:rPr sz="1950" i="1" spc="10" dirty="0">
                <a:latin typeface="Arial"/>
                <a:cs typeface="Arial"/>
              </a:rPr>
              <a:t>max</a:t>
            </a:r>
            <a:r>
              <a:rPr sz="1950" spc="10" dirty="0">
                <a:latin typeface="Arial"/>
                <a:cs typeface="Arial"/>
              </a:rPr>
              <a:t>(</a:t>
            </a:r>
            <a:r>
              <a:rPr sz="1950" i="1" spc="10" dirty="0">
                <a:latin typeface="Arial"/>
                <a:cs typeface="Arial"/>
              </a:rPr>
              <a:t>L</a:t>
            </a:r>
            <a:r>
              <a:rPr sz="1950" spc="15" baseline="-23504" dirty="0">
                <a:latin typeface="Arial"/>
                <a:cs typeface="Arial"/>
              </a:rPr>
              <a:t>j</a:t>
            </a:r>
            <a:r>
              <a:rPr sz="1950" spc="10" dirty="0">
                <a:latin typeface="Arial"/>
                <a:cs typeface="Arial"/>
              </a:rPr>
              <a:t>, </a:t>
            </a:r>
            <a:r>
              <a:rPr sz="1950" i="1" spc="5" dirty="0">
                <a:latin typeface="Arial"/>
                <a:cs typeface="Arial"/>
              </a:rPr>
              <a:t>t</a:t>
            </a:r>
            <a:r>
              <a:rPr sz="1950" spc="5" dirty="0">
                <a:latin typeface="Arial"/>
                <a:cs typeface="Arial"/>
              </a:rPr>
              <a:t>) </a:t>
            </a:r>
            <a:r>
              <a:rPr sz="1950" spc="15" dirty="0">
                <a:latin typeface="Arial"/>
                <a:cs typeface="Arial"/>
              </a:rPr>
              <a:t>and  </a:t>
            </a:r>
            <a:r>
              <a:rPr sz="1950" spc="10" dirty="0">
                <a:latin typeface="Arial"/>
                <a:cs typeface="Arial"/>
              </a:rPr>
              <a:t>applies </a:t>
            </a:r>
            <a:r>
              <a:rPr sz="1950" spc="15" dirty="0">
                <a:latin typeface="Arial"/>
                <a:cs typeface="Arial"/>
              </a:rPr>
              <a:t>LC1 </a:t>
            </a:r>
            <a:r>
              <a:rPr sz="1950" spc="10" dirty="0">
                <a:latin typeface="Arial"/>
                <a:cs typeface="Arial"/>
              </a:rPr>
              <a:t>before timestamping the event </a:t>
            </a:r>
            <a:r>
              <a:rPr sz="1950" i="1" spc="10" dirty="0">
                <a:latin typeface="Arial"/>
                <a:cs typeface="Arial"/>
              </a:rPr>
              <a:t>receive</a:t>
            </a:r>
            <a:r>
              <a:rPr sz="1950" i="1" spc="25" dirty="0">
                <a:latin typeface="Arial"/>
                <a:cs typeface="Arial"/>
              </a:rPr>
              <a:t> </a:t>
            </a:r>
            <a:r>
              <a:rPr sz="1950" spc="10" dirty="0">
                <a:latin typeface="Arial"/>
                <a:cs typeface="Arial"/>
              </a:rPr>
              <a:t>(</a:t>
            </a:r>
            <a:r>
              <a:rPr sz="1950" i="1" spc="10" dirty="0">
                <a:latin typeface="Arial"/>
                <a:cs typeface="Arial"/>
              </a:rPr>
              <a:t>m)</a:t>
            </a:r>
            <a:endParaRPr sz="1950">
              <a:latin typeface="Arial"/>
              <a:cs typeface="Arial"/>
            </a:endParaRPr>
          </a:p>
        </p:txBody>
      </p:sp>
      <p:sp>
        <p:nvSpPr>
          <p:cNvPr id="5" name="object 5"/>
          <p:cNvSpPr/>
          <p:nvPr/>
        </p:nvSpPr>
        <p:spPr>
          <a:xfrm>
            <a:off x="7611809" y="4793309"/>
            <a:ext cx="141941" cy="8555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84969" y="4835704"/>
            <a:ext cx="6541134" cy="0"/>
          </a:xfrm>
          <a:custGeom>
            <a:avLst/>
            <a:gdLst/>
            <a:ahLst/>
            <a:cxnLst/>
            <a:rect l="l" t="t" r="r" b="b"/>
            <a:pathLst>
              <a:path w="6541134">
                <a:moveTo>
                  <a:pt x="0" y="0"/>
                </a:moveTo>
                <a:lnTo>
                  <a:pt x="6552704" y="0"/>
                </a:lnTo>
              </a:path>
            </a:pathLst>
          </a:custGeom>
          <a:ln w="28422">
            <a:solidFill>
              <a:srgbClr val="000000"/>
            </a:solidFill>
          </a:ln>
        </p:spPr>
        <p:txBody>
          <a:bodyPr wrap="square" lIns="0" tIns="0" rIns="0" bIns="0" rtlCol="0"/>
          <a:lstStyle/>
          <a:p>
            <a:endParaRPr/>
          </a:p>
        </p:txBody>
      </p:sp>
      <p:sp>
        <p:nvSpPr>
          <p:cNvPr id="7" name="object 7"/>
          <p:cNvSpPr/>
          <p:nvPr/>
        </p:nvSpPr>
        <p:spPr>
          <a:xfrm>
            <a:off x="7611809" y="5902030"/>
            <a:ext cx="141941" cy="8479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84969" y="5944438"/>
            <a:ext cx="6541134" cy="0"/>
          </a:xfrm>
          <a:custGeom>
            <a:avLst/>
            <a:gdLst/>
            <a:ahLst/>
            <a:cxnLst/>
            <a:rect l="l" t="t" r="r" b="b"/>
            <a:pathLst>
              <a:path w="6541134">
                <a:moveTo>
                  <a:pt x="0" y="0"/>
                </a:moveTo>
                <a:lnTo>
                  <a:pt x="6552704" y="0"/>
                </a:lnTo>
              </a:path>
            </a:pathLst>
          </a:custGeom>
          <a:ln w="28422">
            <a:solidFill>
              <a:srgbClr val="000000"/>
            </a:solidFill>
          </a:ln>
        </p:spPr>
        <p:txBody>
          <a:bodyPr wrap="square" lIns="0" tIns="0" rIns="0" bIns="0" rtlCol="0"/>
          <a:lstStyle/>
          <a:p>
            <a:endParaRPr/>
          </a:p>
        </p:txBody>
      </p:sp>
      <p:sp>
        <p:nvSpPr>
          <p:cNvPr id="9" name="object 9"/>
          <p:cNvSpPr/>
          <p:nvPr/>
        </p:nvSpPr>
        <p:spPr>
          <a:xfrm>
            <a:off x="7611809" y="7038194"/>
            <a:ext cx="141941" cy="85553"/>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1084969" y="7081353"/>
            <a:ext cx="6541134" cy="0"/>
          </a:xfrm>
          <a:custGeom>
            <a:avLst/>
            <a:gdLst/>
            <a:ahLst/>
            <a:cxnLst/>
            <a:rect l="l" t="t" r="r" b="b"/>
            <a:pathLst>
              <a:path w="6541134">
                <a:moveTo>
                  <a:pt x="0" y="0"/>
                </a:moveTo>
                <a:lnTo>
                  <a:pt x="6552704" y="0"/>
                </a:lnTo>
              </a:path>
            </a:pathLst>
          </a:custGeom>
          <a:ln w="28422">
            <a:solidFill>
              <a:srgbClr val="000000"/>
            </a:solidFill>
          </a:ln>
        </p:spPr>
        <p:txBody>
          <a:bodyPr wrap="square" lIns="0" tIns="0" rIns="0" bIns="0" rtlCol="0"/>
          <a:lstStyle/>
          <a:p>
            <a:endParaRPr/>
          </a:p>
        </p:txBody>
      </p:sp>
      <p:sp>
        <p:nvSpPr>
          <p:cNvPr id="11" name="object 11"/>
          <p:cNvSpPr/>
          <p:nvPr/>
        </p:nvSpPr>
        <p:spPr>
          <a:xfrm>
            <a:off x="1084969" y="4722178"/>
            <a:ext cx="0" cy="2501265"/>
          </a:xfrm>
          <a:custGeom>
            <a:avLst/>
            <a:gdLst/>
            <a:ahLst/>
            <a:cxnLst/>
            <a:rect l="l" t="t" r="r" b="b"/>
            <a:pathLst>
              <a:path h="2501265">
                <a:moveTo>
                  <a:pt x="0" y="0"/>
                </a:moveTo>
                <a:lnTo>
                  <a:pt x="0" y="2496426"/>
                </a:lnTo>
              </a:path>
            </a:pathLst>
          </a:custGeom>
          <a:ln w="28321">
            <a:solidFill>
              <a:srgbClr val="000000"/>
            </a:solidFill>
          </a:ln>
        </p:spPr>
        <p:txBody>
          <a:bodyPr wrap="square" lIns="0" tIns="0" rIns="0" bIns="0" rtlCol="0"/>
          <a:lstStyle/>
          <a:p>
            <a:endParaRPr/>
          </a:p>
        </p:txBody>
      </p:sp>
      <p:sp>
        <p:nvSpPr>
          <p:cNvPr id="12" name="object 12"/>
          <p:cNvSpPr/>
          <p:nvPr/>
        </p:nvSpPr>
        <p:spPr>
          <a:xfrm>
            <a:off x="1622478" y="4778845"/>
            <a:ext cx="113716" cy="11371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500311" y="4778845"/>
            <a:ext cx="113716" cy="113717"/>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1934139" y="7023730"/>
            <a:ext cx="141910" cy="142674"/>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6917642" y="7023737"/>
            <a:ext cx="113702" cy="142659"/>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043834" y="5901002"/>
            <a:ext cx="85090" cy="114300"/>
          </a:xfrm>
          <a:custGeom>
            <a:avLst/>
            <a:gdLst/>
            <a:ahLst/>
            <a:cxnLst/>
            <a:rect l="l" t="t" r="r" b="b"/>
            <a:pathLst>
              <a:path w="85089" h="114300">
                <a:moveTo>
                  <a:pt x="42672" y="114302"/>
                </a:moveTo>
                <a:lnTo>
                  <a:pt x="26040" y="109766"/>
                </a:lnTo>
                <a:lnTo>
                  <a:pt x="12479" y="97444"/>
                </a:lnTo>
                <a:lnTo>
                  <a:pt x="3346" y="79263"/>
                </a:lnTo>
                <a:lnTo>
                  <a:pt x="0" y="57151"/>
                </a:lnTo>
                <a:lnTo>
                  <a:pt x="3346" y="35038"/>
                </a:lnTo>
                <a:lnTo>
                  <a:pt x="12479" y="16857"/>
                </a:lnTo>
                <a:lnTo>
                  <a:pt x="26040" y="4535"/>
                </a:lnTo>
                <a:lnTo>
                  <a:pt x="42672" y="0"/>
                </a:lnTo>
                <a:lnTo>
                  <a:pt x="58863" y="4535"/>
                </a:lnTo>
                <a:lnTo>
                  <a:pt x="72199" y="16857"/>
                </a:lnTo>
                <a:lnTo>
                  <a:pt x="81249" y="35038"/>
                </a:lnTo>
                <a:lnTo>
                  <a:pt x="84583" y="57151"/>
                </a:lnTo>
                <a:lnTo>
                  <a:pt x="81249" y="79263"/>
                </a:lnTo>
                <a:lnTo>
                  <a:pt x="72199" y="97444"/>
                </a:lnTo>
                <a:lnTo>
                  <a:pt x="58863" y="109766"/>
                </a:lnTo>
                <a:lnTo>
                  <a:pt x="42672" y="114302"/>
                </a:lnTo>
                <a:close/>
              </a:path>
            </a:pathLst>
          </a:custGeom>
          <a:solidFill>
            <a:srgbClr val="000000"/>
          </a:solidFill>
        </p:spPr>
        <p:txBody>
          <a:bodyPr wrap="square" lIns="0" tIns="0" rIns="0" bIns="0" rtlCol="0"/>
          <a:lstStyle/>
          <a:p>
            <a:endParaRPr/>
          </a:p>
        </p:txBody>
      </p:sp>
      <p:sp>
        <p:nvSpPr>
          <p:cNvPr id="17" name="object 17"/>
          <p:cNvSpPr/>
          <p:nvPr/>
        </p:nvSpPr>
        <p:spPr>
          <a:xfrm>
            <a:off x="4043834" y="5901002"/>
            <a:ext cx="85090" cy="114300"/>
          </a:xfrm>
          <a:custGeom>
            <a:avLst/>
            <a:gdLst/>
            <a:ahLst/>
            <a:cxnLst/>
            <a:rect l="l" t="t" r="r" b="b"/>
            <a:pathLst>
              <a:path w="85089" h="114300">
                <a:moveTo>
                  <a:pt x="84583" y="57151"/>
                </a:moveTo>
                <a:lnTo>
                  <a:pt x="81249" y="35038"/>
                </a:lnTo>
                <a:lnTo>
                  <a:pt x="72199" y="16857"/>
                </a:lnTo>
                <a:lnTo>
                  <a:pt x="58863" y="4535"/>
                </a:lnTo>
                <a:lnTo>
                  <a:pt x="42672" y="0"/>
                </a:lnTo>
                <a:lnTo>
                  <a:pt x="26040" y="4535"/>
                </a:lnTo>
                <a:lnTo>
                  <a:pt x="12479" y="16857"/>
                </a:lnTo>
                <a:lnTo>
                  <a:pt x="3346" y="35038"/>
                </a:lnTo>
                <a:lnTo>
                  <a:pt x="0" y="57151"/>
                </a:lnTo>
                <a:lnTo>
                  <a:pt x="3346" y="79263"/>
                </a:lnTo>
                <a:lnTo>
                  <a:pt x="12479" y="97444"/>
                </a:lnTo>
                <a:lnTo>
                  <a:pt x="26040" y="109766"/>
                </a:lnTo>
                <a:lnTo>
                  <a:pt x="42672" y="114302"/>
                </a:lnTo>
                <a:lnTo>
                  <a:pt x="58863" y="109766"/>
                </a:lnTo>
                <a:lnTo>
                  <a:pt x="72199" y="97444"/>
                </a:lnTo>
                <a:lnTo>
                  <a:pt x="81249" y="79263"/>
                </a:lnTo>
                <a:lnTo>
                  <a:pt x="84583" y="57151"/>
                </a:lnTo>
                <a:close/>
              </a:path>
            </a:pathLst>
          </a:custGeom>
          <a:ln w="28357">
            <a:solidFill>
              <a:srgbClr val="000000"/>
            </a:solidFill>
          </a:ln>
        </p:spPr>
        <p:txBody>
          <a:bodyPr wrap="square" lIns="0" tIns="0" rIns="0" bIns="0" rtlCol="0"/>
          <a:lstStyle/>
          <a:p>
            <a:endParaRPr/>
          </a:p>
        </p:txBody>
      </p:sp>
      <p:sp>
        <p:nvSpPr>
          <p:cNvPr id="18" name="object 18"/>
          <p:cNvSpPr/>
          <p:nvPr/>
        </p:nvSpPr>
        <p:spPr>
          <a:xfrm>
            <a:off x="5417253" y="5886816"/>
            <a:ext cx="141910" cy="142674"/>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1610245" y="4936986"/>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a</a:t>
            </a:r>
            <a:endParaRPr sz="1800">
              <a:latin typeface="Arial"/>
              <a:cs typeface="Arial"/>
            </a:endParaRPr>
          </a:p>
        </p:txBody>
      </p:sp>
      <p:sp>
        <p:nvSpPr>
          <p:cNvPr id="20" name="object 20"/>
          <p:cNvSpPr txBox="1"/>
          <p:nvPr/>
        </p:nvSpPr>
        <p:spPr>
          <a:xfrm>
            <a:off x="2459866" y="4965176"/>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b</a:t>
            </a:r>
            <a:endParaRPr sz="1800">
              <a:latin typeface="Arial"/>
              <a:cs typeface="Arial"/>
            </a:endParaRPr>
          </a:p>
        </p:txBody>
      </p:sp>
      <p:sp>
        <p:nvSpPr>
          <p:cNvPr id="21" name="object 21"/>
          <p:cNvSpPr txBox="1"/>
          <p:nvPr/>
        </p:nvSpPr>
        <p:spPr>
          <a:xfrm>
            <a:off x="4045595" y="6073898"/>
            <a:ext cx="139065" cy="298450"/>
          </a:xfrm>
          <a:prstGeom prst="rect">
            <a:avLst/>
          </a:prstGeom>
        </p:spPr>
        <p:txBody>
          <a:bodyPr vert="horz" wrap="square" lIns="0" tIns="11430" rIns="0" bIns="0" rtlCol="0">
            <a:spAutoFit/>
          </a:bodyPr>
          <a:lstStyle/>
          <a:p>
            <a:pPr marL="12700">
              <a:lnSpc>
                <a:spcPct val="100000"/>
              </a:lnSpc>
              <a:spcBef>
                <a:spcPts val="90"/>
              </a:spcBef>
            </a:pPr>
            <a:r>
              <a:rPr sz="1800" spc="-5" dirty="0">
                <a:latin typeface="Arial"/>
                <a:cs typeface="Arial"/>
              </a:rPr>
              <a:t>c</a:t>
            </a:r>
            <a:endParaRPr sz="1800">
              <a:latin typeface="Arial"/>
              <a:cs typeface="Arial"/>
            </a:endParaRPr>
          </a:p>
        </p:txBody>
      </p:sp>
      <p:sp>
        <p:nvSpPr>
          <p:cNvPr id="22" name="object 22"/>
          <p:cNvSpPr txBox="1"/>
          <p:nvPr/>
        </p:nvSpPr>
        <p:spPr>
          <a:xfrm>
            <a:off x="5347852" y="6073898"/>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d</a:t>
            </a:r>
            <a:endParaRPr sz="1800">
              <a:latin typeface="Arial"/>
              <a:cs typeface="Arial"/>
            </a:endParaRPr>
          </a:p>
        </p:txBody>
      </p:sp>
      <p:sp>
        <p:nvSpPr>
          <p:cNvPr id="23" name="object 23"/>
          <p:cNvSpPr txBox="1"/>
          <p:nvPr/>
        </p:nvSpPr>
        <p:spPr>
          <a:xfrm>
            <a:off x="1921908" y="7210037"/>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e</a:t>
            </a:r>
            <a:endParaRPr sz="1800">
              <a:latin typeface="Arial"/>
              <a:cs typeface="Arial"/>
            </a:endParaRPr>
          </a:p>
        </p:txBody>
      </p:sp>
      <p:sp>
        <p:nvSpPr>
          <p:cNvPr id="24" name="object 24"/>
          <p:cNvSpPr txBox="1"/>
          <p:nvPr/>
        </p:nvSpPr>
        <p:spPr>
          <a:xfrm>
            <a:off x="6905334" y="7210037"/>
            <a:ext cx="88900" cy="298450"/>
          </a:xfrm>
          <a:prstGeom prst="rect">
            <a:avLst/>
          </a:prstGeom>
        </p:spPr>
        <p:txBody>
          <a:bodyPr vert="horz" wrap="square" lIns="0" tIns="11430" rIns="0" bIns="0" rtlCol="0">
            <a:spAutoFit/>
          </a:bodyPr>
          <a:lstStyle/>
          <a:p>
            <a:pPr marL="12700">
              <a:lnSpc>
                <a:spcPct val="100000"/>
              </a:lnSpc>
              <a:spcBef>
                <a:spcPts val="90"/>
              </a:spcBef>
            </a:pPr>
            <a:r>
              <a:rPr sz="1800" spc="-5" dirty="0">
                <a:latin typeface="Arial"/>
                <a:cs typeface="Arial"/>
              </a:rPr>
              <a:t>f</a:t>
            </a:r>
            <a:endParaRPr sz="1800">
              <a:latin typeface="Arial"/>
              <a:cs typeface="Arial"/>
            </a:endParaRPr>
          </a:p>
        </p:txBody>
      </p:sp>
      <p:sp>
        <p:nvSpPr>
          <p:cNvPr id="25" name="object 25"/>
          <p:cNvSpPr/>
          <p:nvPr/>
        </p:nvSpPr>
        <p:spPr>
          <a:xfrm>
            <a:off x="3888384" y="5773748"/>
            <a:ext cx="142240" cy="113664"/>
          </a:xfrm>
          <a:custGeom>
            <a:avLst/>
            <a:gdLst/>
            <a:ahLst/>
            <a:cxnLst/>
            <a:rect l="l" t="t" r="r" b="b"/>
            <a:pathLst>
              <a:path w="142239" h="113664">
                <a:moveTo>
                  <a:pt x="28194" y="28193"/>
                </a:moveTo>
                <a:lnTo>
                  <a:pt x="28194" y="0"/>
                </a:lnTo>
                <a:lnTo>
                  <a:pt x="141733" y="113538"/>
                </a:lnTo>
                <a:lnTo>
                  <a:pt x="0" y="57151"/>
                </a:lnTo>
                <a:lnTo>
                  <a:pt x="28194" y="28193"/>
                </a:lnTo>
                <a:close/>
              </a:path>
            </a:pathLst>
          </a:custGeom>
          <a:ln w="28383">
            <a:solidFill>
              <a:srgbClr val="000000"/>
            </a:solidFill>
          </a:ln>
        </p:spPr>
        <p:txBody>
          <a:bodyPr wrap="square" lIns="0" tIns="0" rIns="0" bIns="0" rtlCol="0"/>
          <a:lstStyle/>
          <a:p>
            <a:endParaRPr/>
          </a:p>
        </p:txBody>
      </p:sp>
      <p:sp>
        <p:nvSpPr>
          <p:cNvPr id="26" name="object 26"/>
          <p:cNvSpPr/>
          <p:nvPr/>
        </p:nvSpPr>
        <p:spPr>
          <a:xfrm>
            <a:off x="3888371" y="5773673"/>
            <a:ext cx="142240" cy="113664"/>
          </a:xfrm>
          <a:custGeom>
            <a:avLst/>
            <a:gdLst/>
            <a:ahLst/>
            <a:cxnLst/>
            <a:rect l="l" t="t" r="r" b="b"/>
            <a:pathLst>
              <a:path w="142239" h="113664">
                <a:moveTo>
                  <a:pt x="141732" y="113537"/>
                </a:moveTo>
                <a:lnTo>
                  <a:pt x="28194" y="0"/>
                </a:lnTo>
                <a:lnTo>
                  <a:pt x="28194" y="28193"/>
                </a:lnTo>
                <a:lnTo>
                  <a:pt x="0" y="57149"/>
                </a:lnTo>
                <a:lnTo>
                  <a:pt x="141732" y="113537"/>
                </a:lnTo>
                <a:close/>
              </a:path>
            </a:pathLst>
          </a:custGeom>
          <a:solidFill>
            <a:srgbClr val="000000"/>
          </a:solidFill>
        </p:spPr>
        <p:txBody>
          <a:bodyPr wrap="square" lIns="0" tIns="0" rIns="0" bIns="0" rtlCol="0"/>
          <a:lstStyle/>
          <a:p>
            <a:endParaRPr/>
          </a:p>
        </p:txBody>
      </p:sp>
      <p:sp>
        <p:nvSpPr>
          <p:cNvPr id="27" name="object 27"/>
          <p:cNvSpPr/>
          <p:nvPr/>
        </p:nvSpPr>
        <p:spPr>
          <a:xfrm>
            <a:off x="2557169" y="4835704"/>
            <a:ext cx="1331595" cy="966469"/>
          </a:xfrm>
          <a:custGeom>
            <a:avLst/>
            <a:gdLst/>
            <a:ahLst/>
            <a:cxnLst/>
            <a:rect l="l" t="t" r="r" b="b"/>
            <a:pathLst>
              <a:path w="1331595" h="966470">
                <a:moveTo>
                  <a:pt x="0" y="0"/>
                </a:moveTo>
                <a:lnTo>
                  <a:pt x="1333588" y="964488"/>
                </a:lnTo>
              </a:path>
            </a:pathLst>
          </a:custGeom>
          <a:ln w="28387">
            <a:solidFill>
              <a:srgbClr val="000000"/>
            </a:solidFill>
          </a:ln>
        </p:spPr>
        <p:txBody>
          <a:bodyPr wrap="square" lIns="0" tIns="0" rIns="0" bIns="0" rtlCol="0"/>
          <a:lstStyle/>
          <a:p>
            <a:endParaRPr/>
          </a:p>
        </p:txBody>
      </p:sp>
      <p:sp>
        <p:nvSpPr>
          <p:cNvPr id="28" name="object 28"/>
          <p:cNvSpPr/>
          <p:nvPr/>
        </p:nvSpPr>
        <p:spPr>
          <a:xfrm>
            <a:off x="6762192" y="6896458"/>
            <a:ext cx="170116" cy="141922"/>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5530500" y="5972631"/>
            <a:ext cx="1245870" cy="966469"/>
          </a:xfrm>
          <a:custGeom>
            <a:avLst/>
            <a:gdLst/>
            <a:ahLst/>
            <a:cxnLst/>
            <a:rect l="l" t="t" r="r" b="b"/>
            <a:pathLst>
              <a:path w="1245870" h="966470">
                <a:moveTo>
                  <a:pt x="0" y="0"/>
                </a:moveTo>
                <a:lnTo>
                  <a:pt x="1248092" y="964488"/>
                </a:lnTo>
              </a:path>
            </a:pathLst>
          </a:custGeom>
          <a:ln w="28384">
            <a:solidFill>
              <a:srgbClr val="000000"/>
            </a:solidFill>
          </a:ln>
        </p:spPr>
        <p:txBody>
          <a:bodyPr wrap="square" lIns="0" tIns="0" rIns="0" bIns="0" rtlCol="0"/>
          <a:lstStyle/>
          <a:p>
            <a:endParaRPr/>
          </a:p>
        </p:txBody>
      </p:sp>
      <p:sp>
        <p:nvSpPr>
          <p:cNvPr id="30" name="object 30"/>
          <p:cNvSpPr txBox="1"/>
          <p:nvPr/>
        </p:nvSpPr>
        <p:spPr>
          <a:xfrm>
            <a:off x="3337686" y="5022330"/>
            <a:ext cx="318770" cy="298450"/>
          </a:xfrm>
          <a:prstGeom prst="rect">
            <a:avLst/>
          </a:prstGeom>
        </p:spPr>
        <p:txBody>
          <a:bodyPr vert="horz" wrap="square" lIns="0" tIns="11430" rIns="0" bIns="0" rtlCol="0">
            <a:spAutoFit/>
          </a:bodyPr>
          <a:lstStyle/>
          <a:p>
            <a:pPr marL="12700">
              <a:lnSpc>
                <a:spcPct val="100000"/>
              </a:lnSpc>
              <a:spcBef>
                <a:spcPts val="90"/>
              </a:spcBef>
            </a:pPr>
            <a:r>
              <a:rPr sz="1800" spc="55" dirty="0">
                <a:latin typeface="Arial"/>
                <a:cs typeface="Arial"/>
              </a:rPr>
              <a:t>m</a:t>
            </a:r>
            <a:r>
              <a:rPr sz="2025" spc="-7" baseline="-18518" dirty="0">
                <a:latin typeface="Arial"/>
                <a:cs typeface="Arial"/>
              </a:rPr>
              <a:t>1</a:t>
            </a:r>
            <a:endParaRPr sz="2025" baseline="-18518">
              <a:latin typeface="Arial"/>
              <a:cs typeface="Arial"/>
            </a:endParaRPr>
          </a:p>
        </p:txBody>
      </p:sp>
      <p:sp>
        <p:nvSpPr>
          <p:cNvPr id="31" name="object 31"/>
          <p:cNvSpPr txBox="1"/>
          <p:nvPr/>
        </p:nvSpPr>
        <p:spPr>
          <a:xfrm>
            <a:off x="6367398" y="6187428"/>
            <a:ext cx="318770" cy="298450"/>
          </a:xfrm>
          <a:prstGeom prst="rect">
            <a:avLst/>
          </a:prstGeom>
        </p:spPr>
        <p:txBody>
          <a:bodyPr vert="horz" wrap="square" lIns="0" tIns="11430" rIns="0" bIns="0" rtlCol="0">
            <a:spAutoFit/>
          </a:bodyPr>
          <a:lstStyle/>
          <a:p>
            <a:pPr marL="12700">
              <a:lnSpc>
                <a:spcPct val="100000"/>
              </a:lnSpc>
              <a:spcBef>
                <a:spcPts val="90"/>
              </a:spcBef>
            </a:pPr>
            <a:r>
              <a:rPr sz="1800" spc="55" dirty="0">
                <a:latin typeface="Arial"/>
                <a:cs typeface="Arial"/>
              </a:rPr>
              <a:t>m</a:t>
            </a:r>
            <a:r>
              <a:rPr sz="2025" spc="-7" baseline="-18518" dirty="0">
                <a:latin typeface="Arial"/>
                <a:cs typeface="Arial"/>
              </a:rPr>
              <a:t>2</a:t>
            </a:r>
            <a:endParaRPr sz="2025" baseline="-18518">
              <a:latin typeface="Arial"/>
              <a:cs typeface="Arial"/>
            </a:endParaRPr>
          </a:p>
        </p:txBody>
      </p:sp>
      <p:sp>
        <p:nvSpPr>
          <p:cNvPr id="32" name="object 32"/>
          <p:cNvSpPr txBox="1"/>
          <p:nvPr/>
        </p:nvSpPr>
        <p:spPr>
          <a:xfrm>
            <a:off x="573158" y="3853463"/>
            <a:ext cx="7633970" cy="870585"/>
          </a:xfrm>
          <a:prstGeom prst="rect">
            <a:avLst/>
          </a:prstGeom>
        </p:spPr>
        <p:txBody>
          <a:bodyPr vert="horz" wrap="square" lIns="0" tIns="143510" rIns="0" bIns="0" rtlCol="0">
            <a:spAutoFit/>
          </a:bodyPr>
          <a:lstStyle/>
          <a:p>
            <a:pPr marL="212090" indent="-199390">
              <a:lnSpc>
                <a:spcPct val="100000"/>
              </a:lnSpc>
              <a:spcBef>
                <a:spcPts val="1130"/>
              </a:spcBef>
              <a:buFont typeface="Arial"/>
              <a:buChar char="•"/>
              <a:tabLst>
                <a:tab pos="212725" algn="l"/>
              </a:tabLst>
            </a:pPr>
            <a:r>
              <a:rPr sz="2200" i="1" dirty="0">
                <a:latin typeface="Arial"/>
                <a:cs typeface="Arial"/>
              </a:rPr>
              <a:t>e </a:t>
            </a:r>
            <a:r>
              <a:rPr sz="2200" spc="-5" dirty="0">
                <a:latin typeface="Symbol"/>
                <a:cs typeface="Symbol"/>
              </a:rPr>
              <a:t></a:t>
            </a:r>
            <a:r>
              <a:rPr sz="2200" i="1" spc="-5" dirty="0">
                <a:latin typeface="Arial"/>
                <a:cs typeface="Arial"/>
              </a:rPr>
              <a:t>e</a:t>
            </a:r>
            <a:r>
              <a:rPr sz="2200" spc="-5" dirty="0">
                <a:latin typeface="Arial"/>
                <a:cs typeface="Arial"/>
              </a:rPr>
              <a:t>’ </a:t>
            </a:r>
            <a:r>
              <a:rPr sz="2200" dirty="0">
                <a:latin typeface="Arial"/>
                <a:cs typeface="Arial"/>
              </a:rPr>
              <a:t>implies </a:t>
            </a:r>
            <a:r>
              <a:rPr sz="2200" i="1" spc="-5" dirty="0">
                <a:latin typeface="Arial"/>
                <a:cs typeface="Arial"/>
              </a:rPr>
              <a:t>L</a:t>
            </a:r>
            <a:r>
              <a:rPr sz="2200" spc="-5" dirty="0">
                <a:latin typeface="Arial"/>
                <a:cs typeface="Arial"/>
              </a:rPr>
              <a:t>(</a:t>
            </a:r>
            <a:r>
              <a:rPr sz="2200" i="1" spc="-5" dirty="0">
                <a:latin typeface="Arial"/>
                <a:cs typeface="Arial"/>
              </a:rPr>
              <a:t>e</a:t>
            </a:r>
            <a:r>
              <a:rPr sz="2200" spc="-5" dirty="0">
                <a:latin typeface="Arial"/>
                <a:cs typeface="Arial"/>
              </a:rPr>
              <a:t>)&lt;</a:t>
            </a:r>
            <a:r>
              <a:rPr sz="2200" i="1" spc="-5" dirty="0">
                <a:latin typeface="Arial"/>
                <a:cs typeface="Arial"/>
              </a:rPr>
              <a:t>L</a:t>
            </a:r>
            <a:r>
              <a:rPr sz="2200" spc="-5" dirty="0">
                <a:latin typeface="Arial"/>
                <a:cs typeface="Arial"/>
              </a:rPr>
              <a:t>(</a:t>
            </a:r>
            <a:r>
              <a:rPr sz="2200" i="1" spc="-5" dirty="0">
                <a:latin typeface="Arial"/>
                <a:cs typeface="Arial"/>
              </a:rPr>
              <a:t>e</a:t>
            </a:r>
            <a:r>
              <a:rPr sz="2200" spc="-5" dirty="0">
                <a:latin typeface="Arial"/>
                <a:cs typeface="Arial"/>
              </a:rPr>
              <a:t>’), but </a:t>
            </a:r>
            <a:r>
              <a:rPr sz="2200" i="1" spc="-5" dirty="0">
                <a:latin typeface="Arial"/>
                <a:cs typeface="Arial"/>
              </a:rPr>
              <a:t>L</a:t>
            </a:r>
            <a:r>
              <a:rPr sz="2200" spc="-5" dirty="0">
                <a:latin typeface="Arial"/>
                <a:cs typeface="Arial"/>
              </a:rPr>
              <a:t>(</a:t>
            </a:r>
            <a:r>
              <a:rPr sz="2200" i="1" spc="-5" dirty="0">
                <a:latin typeface="Arial"/>
                <a:cs typeface="Arial"/>
              </a:rPr>
              <a:t>e</a:t>
            </a:r>
            <a:r>
              <a:rPr sz="2200" spc="-5" dirty="0">
                <a:latin typeface="Arial"/>
                <a:cs typeface="Arial"/>
              </a:rPr>
              <a:t>)&lt;</a:t>
            </a:r>
            <a:r>
              <a:rPr sz="2200" i="1" spc="-5" dirty="0">
                <a:latin typeface="Arial"/>
                <a:cs typeface="Arial"/>
              </a:rPr>
              <a:t>L</a:t>
            </a:r>
            <a:r>
              <a:rPr sz="2200" spc="-5" dirty="0">
                <a:latin typeface="Arial"/>
                <a:cs typeface="Arial"/>
              </a:rPr>
              <a:t>(</a:t>
            </a:r>
            <a:r>
              <a:rPr sz="2200" i="1" spc="-5" dirty="0">
                <a:latin typeface="Arial"/>
                <a:cs typeface="Arial"/>
              </a:rPr>
              <a:t>e'</a:t>
            </a:r>
            <a:r>
              <a:rPr sz="2200" spc="-5" dirty="0">
                <a:latin typeface="Arial"/>
                <a:cs typeface="Arial"/>
              </a:rPr>
              <a:t>) does not imply</a:t>
            </a:r>
            <a:r>
              <a:rPr sz="2200" dirty="0">
                <a:latin typeface="Arial"/>
                <a:cs typeface="Arial"/>
              </a:rPr>
              <a:t> </a:t>
            </a:r>
            <a:r>
              <a:rPr sz="2200" i="1" spc="-5" dirty="0">
                <a:latin typeface="Arial"/>
                <a:cs typeface="Arial"/>
              </a:rPr>
              <a:t>e</a:t>
            </a:r>
            <a:r>
              <a:rPr sz="2200" spc="-5" dirty="0">
                <a:latin typeface="Symbol"/>
                <a:cs typeface="Symbol"/>
              </a:rPr>
              <a:t></a:t>
            </a:r>
            <a:r>
              <a:rPr sz="2200" i="1" spc="-5" dirty="0">
                <a:latin typeface="Arial"/>
                <a:cs typeface="Arial"/>
              </a:rPr>
              <a:t>e</a:t>
            </a:r>
            <a:r>
              <a:rPr sz="2200" spc="-5" dirty="0">
                <a:latin typeface="Arial"/>
                <a:cs typeface="Arial"/>
              </a:rPr>
              <a:t>’</a:t>
            </a:r>
            <a:endParaRPr sz="2200">
              <a:latin typeface="Arial"/>
              <a:cs typeface="Arial"/>
            </a:endParaRPr>
          </a:p>
          <a:p>
            <a:pPr marL="1049655">
              <a:lnSpc>
                <a:spcPct val="100000"/>
              </a:lnSpc>
              <a:spcBef>
                <a:spcPts val="825"/>
              </a:spcBef>
              <a:tabLst>
                <a:tab pos="1927225" algn="l"/>
              </a:tabLst>
            </a:pPr>
            <a:r>
              <a:rPr sz="1800" spc="-10" dirty="0">
                <a:latin typeface="Arial"/>
                <a:cs typeface="Arial"/>
              </a:rPr>
              <a:t>1	2</a:t>
            </a:r>
            <a:endParaRPr sz="1800">
              <a:latin typeface="Arial"/>
              <a:cs typeface="Arial"/>
            </a:endParaRPr>
          </a:p>
        </p:txBody>
      </p:sp>
      <p:sp>
        <p:nvSpPr>
          <p:cNvPr id="33" name="object 33"/>
          <p:cNvSpPr txBox="1"/>
          <p:nvPr/>
        </p:nvSpPr>
        <p:spPr>
          <a:xfrm>
            <a:off x="4017382" y="5561823"/>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3</a:t>
            </a:r>
            <a:endParaRPr sz="1800">
              <a:latin typeface="Arial"/>
              <a:cs typeface="Arial"/>
            </a:endParaRPr>
          </a:p>
        </p:txBody>
      </p:sp>
      <p:sp>
        <p:nvSpPr>
          <p:cNvPr id="34" name="object 34"/>
          <p:cNvSpPr txBox="1"/>
          <p:nvPr/>
        </p:nvSpPr>
        <p:spPr>
          <a:xfrm>
            <a:off x="5404926" y="5561823"/>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4</a:t>
            </a:r>
            <a:endParaRPr sz="1800">
              <a:latin typeface="Arial"/>
              <a:cs typeface="Arial"/>
            </a:endParaRPr>
          </a:p>
        </p:txBody>
      </p:sp>
      <p:sp>
        <p:nvSpPr>
          <p:cNvPr id="35" name="object 35"/>
          <p:cNvSpPr txBox="1"/>
          <p:nvPr/>
        </p:nvSpPr>
        <p:spPr>
          <a:xfrm>
            <a:off x="6962523" y="6670544"/>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5</a:t>
            </a:r>
            <a:endParaRPr sz="1800">
              <a:latin typeface="Arial"/>
              <a:cs typeface="Arial"/>
            </a:endParaRPr>
          </a:p>
        </p:txBody>
      </p:sp>
      <p:sp>
        <p:nvSpPr>
          <p:cNvPr id="36" name="object 36"/>
          <p:cNvSpPr txBox="1"/>
          <p:nvPr/>
        </p:nvSpPr>
        <p:spPr>
          <a:xfrm>
            <a:off x="1921885" y="6698735"/>
            <a:ext cx="152400" cy="298450"/>
          </a:xfrm>
          <a:prstGeom prst="rect">
            <a:avLst/>
          </a:prstGeom>
        </p:spPr>
        <p:txBody>
          <a:bodyPr vert="horz" wrap="square" lIns="0" tIns="11430" rIns="0" bIns="0" rtlCol="0">
            <a:spAutoFit/>
          </a:bodyPr>
          <a:lstStyle/>
          <a:p>
            <a:pPr marL="12700">
              <a:lnSpc>
                <a:spcPct val="100000"/>
              </a:lnSpc>
              <a:spcBef>
                <a:spcPts val="90"/>
              </a:spcBef>
            </a:pPr>
            <a:r>
              <a:rPr sz="1800" spc="-10" dirty="0">
                <a:latin typeface="Arial"/>
                <a:cs typeface="Arial"/>
              </a:rPr>
              <a:t>1</a:t>
            </a:r>
            <a:endParaRPr sz="1800">
              <a:latin typeface="Arial"/>
              <a:cs typeface="Arial"/>
            </a:endParaRPr>
          </a:p>
        </p:txBody>
      </p:sp>
      <p:sp>
        <p:nvSpPr>
          <p:cNvPr id="37" name="object 37"/>
          <p:cNvSpPr txBox="1"/>
          <p:nvPr/>
        </p:nvSpPr>
        <p:spPr>
          <a:xfrm>
            <a:off x="732412" y="4766310"/>
            <a:ext cx="234315" cy="298450"/>
          </a:xfrm>
          <a:prstGeom prst="rect">
            <a:avLst/>
          </a:prstGeom>
        </p:spPr>
        <p:txBody>
          <a:bodyPr vert="horz" wrap="square" lIns="0" tIns="11430" rIns="0" bIns="0" rtlCol="0">
            <a:spAutoFit/>
          </a:bodyPr>
          <a:lstStyle/>
          <a:p>
            <a:pPr marL="12700">
              <a:lnSpc>
                <a:spcPct val="100000"/>
              </a:lnSpc>
              <a:spcBef>
                <a:spcPts val="90"/>
              </a:spcBef>
            </a:pPr>
            <a:r>
              <a:rPr sz="1800" spc="-114" dirty="0">
                <a:latin typeface="Arial"/>
                <a:cs typeface="Arial"/>
              </a:rPr>
              <a:t>p</a:t>
            </a:r>
            <a:r>
              <a:rPr sz="2025" spc="-7" baseline="-18518" dirty="0">
                <a:latin typeface="Arial"/>
                <a:cs typeface="Arial"/>
              </a:rPr>
              <a:t>1</a:t>
            </a:r>
            <a:endParaRPr sz="2025" baseline="-18518">
              <a:latin typeface="Arial"/>
              <a:cs typeface="Arial"/>
            </a:endParaRPr>
          </a:p>
        </p:txBody>
      </p:sp>
      <p:sp>
        <p:nvSpPr>
          <p:cNvPr id="38" name="object 38"/>
          <p:cNvSpPr txBox="1"/>
          <p:nvPr/>
        </p:nvSpPr>
        <p:spPr>
          <a:xfrm>
            <a:off x="732415" y="5817858"/>
            <a:ext cx="234315" cy="298450"/>
          </a:xfrm>
          <a:prstGeom prst="rect">
            <a:avLst/>
          </a:prstGeom>
        </p:spPr>
        <p:txBody>
          <a:bodyPr vert="horz" wrap="square" lIns="0" tIns="11430" rIns="0" bIns="0" rtlCol="0">
            <a:spAutoFit/>
          </a:bodyPr>
          <a:lstStyle/>
          <a:p>
            <a:pPr marL="12700">
              <a:lnSpc>
                <a:spcPct val="100000"/>
              </a:lnSpc>
              <a:spcBef>
                <a:spcPts val="90"/>
              </a:spcBef>
            </a:pPr>
            <a:r>
              <a:rPr sz="1800" spc="-114" dirty="0">
                <a:latin typeface="Arial"/>
                <a:cs typeface="Arial"/>
              </a:rPr>
              <a:t>p</a:t>
            </a:r>
            <a:r>
              <a:rPr sz="2025" spc="-7" baseline="-18518" dirty="0">
                <a:latin typeface="Arial"/>
                <a:cs typeface="Arial"/>
              </a:rPr>
              <a:t>2</a:t>
            </a:r>
            <a:endParaRPr sz="2025" baseline="-18518">
              <a:latin typeface="Arial"/>
              <a:cs typeface="Arial"/>
            </a:endParaRPr>
          </a:p>
        </p:txBody>
      </p:sp>
      <p:sp>
        <p:nvSpPr>
          <p:cNvPr id="39" name="object 39"/>
          <p:cNvSpPr txBox="1"/>
          <p:nvPr/>
        </p:nvSpPr>
        <p:spPr>
          <a:xfrm>
            <a:off x="732415" y="6926568"/>
            <a:ext cx="234315" cy="298450"/>
          </a:xfrm>
          <a:prstGeom prst="rect">
            <a:avLst/>
          </a:prstGeom>
        </p:spPr>
        <p:txBody>
          <a:bodyPr vert="horz" wrap="square" lIns="0" tIns="11430" rIns="0" bIns="0" rtlCol="0">
            <a:spAutoFit/>
          </a:bodyPr>
          <a:lstStyle/>
          <a:p>
            <a:pPr marL="12700">
              <a:lnSpc>
                <a:spcPct val="100000"/>
              </a:lnSpc>
              <a:spcBef>
                <a:spcPts val="90"/>
              </a:spcBef>
            </a:pPr>
            <a:r>
              <a:rPr sz="1800" spc="-114" dirty="0">
                <a:latin typeface="Arial"/>
                <a:cs typeface="Arial"/>
              </a:rPr>
              <a:t>p</a:t>
            </a:r>
            <a:r>
              <a:rPr sz="2025" spc="-7" baseline="-18518" dirty="0">
                <a:latin typeface="Arial"/>
                <a:cs typeface="Arial"/>
              </a:rPr>
              <a:t>3</a:t>
            </a:r>
            <a:endParaRPr sz="2025" baseline="-18518">
              <a:latin typeface="Arial"/>
              <a:cs typeface="Arial"/>
            </a:endParaRPr>
          </a:p>
        </p:txBody>
      </p:sp>
      <p:sp>
        <p:nvSpPr>
          <p:cNvPr id="40" name="object 40"/>
          <p:cNvSpPr txBox="1"/>
          <p:nvPr/>
        </p:nvSpPr>
        <p:spPr>
          <a:xfrm>
            <a:off x="8123046" y="5704320"/>
            <a:ext cx="872490" cy="554355"/>
          </a:xfrm>
          <a:prstGeom prst="rect">
            <a:avLst/>
          </a:prstGeom>
        </p:spPr>
        <p:txBody>
          <a:bodyPr vert="horz" wrap="square" lIns="0" tIns="34925" rIns="0" bIns="0" rtlCol="0">
            <a:spAutoFit/>
          </a:bodyPr>
          <a:lstStyle/>
          <a:p>
            <a:pPr marL="125730" marR="5080" indent="-113664">
              <a:lnSpc>
                <a:spcPts val="2020"/>
              </a:lnSpc>
              <a:spcBef>
                <a:spcPts val="275"/>
              </a:spcBef>
            </a:pPr>
            <a:r>
              <a:rPr sz="1800" spc="-5" dirty="0">
                <a:latin typeface="Arial"/>
                <a:cs typeface="Arial"/>
              </a:rPr>
              <a:t>Physical  time</a:t>
            </a:r>
            <a:endParaRPr sz="1800">
              <a:latin typeface="Arial"/>
              <a:cs typeface="Arial"/>
            </a:endParaRPr>
          </a:p>
        </p:txBody>
      </p:sp>
      <p:sp>
        <p:nvSpPr>
          <p:cNvPr id="41" name="object 41"/>
          <p:cNvSpPr txBox="1"/>
          <p:nvPr/>
        </p:nvSpPr>
        <p:spPr>
          <a:xfrm>
            <a:off x="8370709" y="6903211"/>
            <a:ext cx="1298575" cy="328295"/>
          </a:xfrm>
          <a:prstGeom prst="rect">
            <a:avLst/>
          </a:prstGeom>
        </p:spPr>
        <p:txBody>
          <a:bodyPr vert="horz" wrap="square" lIns="0" tIns="17145" rIns="0" bIns="0" rtlCol="0">
            <a:spAutoFit/>
          </a:bodyPr>
          <a:lstStyle/>
          <a:p>
            <a:pPr marL="12700">
              <a:lnSpc>
                <a:spcPct val="100000"/>
              </a:lnSpc>
              <a:spcBef>
                <a:spcPts val="135"/>
              </a:spcBef>
            </a:pPr>
            <a:r>
              <a:rPr sz="1950" spc="10" dirty="0">
                <a:latin typeface="Arial"/>
                <a:cs typeface="Arial"/>
              </a:rPr>
              <a:t>Figure</a:t>
            </a:r>
            <a:r>
              <a:rPr sz="1950" spc="-55" dirty="0">
                <a:latin typeface="Arial"/>
                <a:cs typeface="Arial"/>
              </a:rPr>
              <a:t> </a:t>
            </a:r>
            <a:r>
              <a:rPr sz="1950" spc="10" dirty="0">
                <a:latin typeface="Arial"/>
                <a:cs typeface="Arial"/>
              </a:rPr>
              <a:t>11.6</a:t>
            </a:r>
            <a:endParaRPr sz="1950">
              <a:latin typeface="Arial"/>
              <a:cs typeface="Arial"/>
            </a:endParaRPr>
          </a:p>
        </p:txBody>
      </p:sp>
      <p:sp>
        <p:nvSpPr>
          <p:cNvPr id="42" name="object 42"/>
          <p:cNvSpPr txBox="1"/>
          <p:nvPr/>
        </p:nvSpPr>
        <p:spPr>
          <a:xfrm>
            <a:off x="8846955" y="4043594"/>
            <a:ext cx="1068070" cy="662940"/>
          </a:xfrm>
          <a:prstGeom prst="rect">
            <a:avLst/>
          </a:prstGeom>
        </p:spPr>
        <p:txBody>
          <a:bodyPr vert="horz" wrap="square" lIns="0" tIns="33020" rIns="0" bIns="0" rtlCol="0">
            <a:spAutoFit/>
          </a:bodyPr>
          <a:lstStyle/>
          <a:p>
            <a:pPr marL="12700">
              <a:lnSpc>
                <a:spcPct val="100000"/>
              </a:lnSpc>
              <a:spcBef>
                <a:spcPts val="260"/>
              </a:spcBef>
            </a:pPr>
            <a:r>
              <a:rPr sz="1950" i="1" spc="10" dirty="0">
                <a:latin typeface="Arial"/>
                <a:cs typeface="Arial"/>
              </a:rPr>
              <a:t>L</a:t>
            </a:r>
            <a:r>
              <a:rPr sz="1950" spc="10" dirty="0">
                <a:latin typeface="Arial"/>
                <a:cs typeface="Arial"/>
              </a:rPr>
              <a:t>(</a:t>
            </a:r>
            <a:r>
              <a:rPr sz="1950" i="1" spc="10" dirty="0">
                <a:latin typeface="Arial"/>
                <a:cs typeface="Arial"/>
              </a:rPr>
              <a:t>b</a:t>
            </a:r>
            <a:r>
              <a:rPr sz="1950" spc="10" dirty="0">
                <a:latin typeface="Arial"/>
                <a:cs typeface="Arial"/>
              </a:rPr>
              <a:t>)&gt;</a:t>
            </a:r>
            <a:r>
              <a:rPr sz="1950" i="1" spc="10" dirty="0">
                <a:latin typeface="Arial"/>
                <a:cs typeface="Arial"/>
              </a:rPr>
              <a:t>L</a:t>
            </a:r>
            <a:r>
              <a:rPr sz="1950" spc="10" dirty="0">
                <a:latin typeface="Arial"/>
                <a:cs typeface="Arial"/>
              </a:rPr>
              <a:t>(</a:t>
            </a:r>
            <a:r>
              <a:rPr sz="1950" i="1" spc="10" dirty="0">
                <a:latin typeface="Arial"/>
                <a:cs typeface="Arial"/>
              </a:rPr>
              <a:t>e</a:t>
            </a:r>
            <a:r>
              <a:rPr sz="1950" spc="10" dirty="0">
                <a:latin typeface="Arial"/>
                <a:cs typeface="Arial"/>
              </a:rPr>
              <a:t>)</a:t>
            </a:r>
            <a:endParaRPr sz="1950">
              <a:latin typeface="Arial"/>
              <a:cs typeface="Arial"/>
            </a:endParaRPr>
          </a:p>
          <a:p>
            <a:pPr marL="12700">
              <a:lnSpc>
                <a:spcPct val="100000"/>
              </a:lnSpc>
              <a:spcBef>
                <a:spcPts val="165"/>
              </a:spcBef>
            </a:pPr>
            <a:r>
              <a:rPr sz="1950" spc="10" dirty="0">
                <a:latin typeface="Arial"/>
                <a:cs typeface="Arial"/>
              </a:rPr>
              <a:t>but</a:t>
            </a:r>
            <a:r>
              <a:rPr sz="1950" spc="-15" dirty="0">
                <a:latin typeface="Arial"/>
                <a:cs typeface="Arial"/>
              </a:rPr>
              <a:t> </a:t>
            </a:r>
            <a:r>
              <a:rPr sz="1950" i="1" dirty="0">
                <a:latin typeface="Arial"/>
                <a:cs typeface="Arial"/>
              </a:rPr>
              <a:t>b||e</a:t>
            </a:r>
            <a:endParaRPr sz="195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28</a:t>
            </a:fld>
            <a:endParaRPr spc="-5" dirty="0"/>
          </a:p>
        </p:txBody>
      </p:sp>
      <p:sp>
        <p:nvSpPr>
          <p:cNvPr id="2" name="object 2"/>
          <p:cNvSpPr txBox="1">
            <a:spLocks noGrp="1"/>
          </p:cNvSpPr>
          <p:nvPr>
            <p:ph type="title"/>
          </p:nvPr>
        </p:nvSpPr>
        <p:spPr>
          <a:xfrm>
            <a:off x="2462148" y="357632"/>
            <a:ext cx="576643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Totally ordered logical</a:t>
            </a:r>
            <a:r>
              <a:rPr sz="3500" b="0" spc="-30" dirty="0">
                <a:latin typeface="Arial"/>
                <a:cs typeface="Arial"/>
              </a:rPr>
              <a:t> </a:t>
            </a:r>
            <a:r>
              <a:rPr sz="3500" b="0" spc="5" dirty="0">
                <a:latin typeface="Arial"/>
                <a:cs typeface="Arial"/>
              </a:rPr>
              <a:t>clocks</a:t>
            </a:r>
            <a:endParaRPr sz="3500">
              <a:latin typeface="Arial"/>
              <a:cs typeface="Arial"/>
            </a:endParaRPr>
          </a:p>
        </p:txBody>
      </p:sp>
      <p:sp>
        <p:nvSpPr>
          <p:cNvPr id="3" name="object 3"/>
          <p:cNvSpPr txBox="1"/>
          <p:nvPr/>
        </p:nvSpPr>
        <p:spPr>
          <a:xfrm>
            <a:off x="416185" y="1560973"/>
            <a:ext cx="9822180" cy="4698365"/>
          </a:xfrm>
          <a:prstGeom prst="rect">
            <a:avLst/>
          </a:prstGeom>
        </p:spPr>
        <p:txBody>
          <a:bodyPr vert="horz" wrap="square" lIns="0" tIns="12700" rIns="0" bIns="0" rtlCol="0">
            <a:spAutoFit/>
          </a:bodyPr>
          <a:lstStyle/>
          <a:p>
            <a:pPr marL="209550" marR="8890" indent="-196850">
              <a:lnSpc>
                <a:spcPct val="119400"/>
              </a:lnSpc>
              <a:spcBef>
                <a:spcPts val="100"/>
              </a:spcBef>
              <a:buChar char="•"/>
              <a:tabLst>
                <a:tab pos="210185" algn="l"/>
              </a:tabLst>
            </a:pPr>
            <a:r>
              <a:rPr sz="2650" spc="-10" dirty="0">
                <a:latin typeface="Arial"/>
                <a:cs typeface="Arial"/>
              </a:rPr>
              <a:t>Some pairs </a:t>
            </a:r>
            <a:r>
              <a:rPr sz="2650" spc="-5" dirty="0">
                <a:latin typeface="Arial"/>
                <a:cs typeface="Arial"/>
              </a:rPr>
              <a:t>of </a:t>
            </a:r>
            <a:r>
              <a:rPr sz="2650" spc="-10" dirty="0">
                <a:latin typeface="Arial"/>
                <a:cs typeface="Arial"/>
              </a:rPr>
              <a:t>distinct events, generated </a:t>
            </a:r>
            <a:r>
              <a:rPr sz="2650" spc="-5" dirty="0">
                <a:latin typeface="Arial"/>
                <a:cs typeface="Arial"/>
              </a:rPr>
              <a:t>by </a:t>
            </a:r>
            <a:r>
              <a:rPr sz="2650" spc="-10" dirty="0">
                <a:latin typeface="Arial"/>
                <a:cs typeface="Arial"/>
              </a:rPr>
              <a:t>different processes,  </a:t>
            </a:r>
            <a:r>
              <a:rPr sz="2650" spc="-5" dirty="0">
                <a:latin typeface="Arial"/>
                <a:cs typeface="Arial"/>
              </a:rPr>
              <a:t>may </a:t>
            </a:r>
            <a:r>
              <a:rPr sz="2650" spc="-10" dirty="0">
                <a:latin typeface="Arial"/>
                <a:cs typeface="Arial"/>
              </a:rPr>
              <a:t>have numerically identical Lamport</a:t>
            </a:r>
            <a:r>
              <a:rPr sz="2650" spc="35" dirty="0">
                <a:latin typeface="Arial"/>
                <a:cs typeface="Arial"/>
              </a:rPr>
              <a:t> </a:t>
            </a:r>
            <a:r>
              <a:rPr sz="2650" spc="-10" dirty="0">
                <a:latin typeface="Arial"/>
                <a:cs typeface="Arial"/>
              </a:rPr>
              <a:t>timestamps</a:t>
            </a:r>
            <a:endParaRPr sz="2650">
              <a:latin typeface="Arial"/>
              <a:cs typeface="Arial"/>
            </a:endParaRPr>
          </a:p>
          <a:p>
            <a:pPr marL="491490" lvl="1" indent="-279400">
              <a:lnSpc>
                <a:spcPct val="100000"/>
              </a:lnSpc>
              <a:spcBef>
                <a:spcPts val="575"/>
              </a:spcBef>
              <a:buChar char="–"/>
              <a:tabLst>
                <a:tab pos="492125" algn="l"/>
              </a:tabLst>
            </a:pPr>
            <a:r>
              <a:rPr sz="2200" spc="-5" dirty="0">
                <a:latin typeface="Arial"/>
                <a:cs typeface="Arial"/>
              </a:rPr>
              <a:t>Different processes may have same Lamport</a:t>
            </a:r>
            <a:r>
              <a:rPr sz="2200" spc="-15" dirty="0">
                <a:latin typeface="Arial"/>
                <a:cs typeface="Arial"/>
              </a:rPr>
              <a:t> </a:t>
            </a:r>
            <a:r>
              <a:rPr sz="2200" spc="-5" dirty="0">
                <a:latin typeface="Arial"/>
                <a:cs typeface="Arial"/>
              </a:rPr>
              <a:t>time</a:t>
            </a:r>
            <a:endParaRPr sz="2200">
              <a:latin typeface="Arial"/>
              <a:cs typeface="Arial"/>
            </a:endParaRPr>
          </a:p>
          <a:p>
            <a:pPr marL="209550" indent="-196850">
              <a:lnSpc>
                <a:spcPct val="100000"/>
              </a:lnSpc>
              <a:spcBef>
                <a:spcPts val="575"/>
              </a:spcBef>
              <a:buChar char="•"/>
              <a:tabLst>
                <a:tab pos="210185" algn="l"/>
              </a:tabLst>
            </a:pPr>
            <a:r>
              <a:rPr sz="2650" spc="-10" dirty="0">
                <a:latin typeface="Arial"/>
                <a:cs typeface="Arial"/>
              </a:rPr>
              <a:t>Totally ordered logical</a:t>
            </a:r>
            <a:r>
              <a:rPr sz="2650" spc="20" dirty="0">
                <a:latin typeface="Arial"/>
                <a:cs typeface="Arial"/>
              </a:rPr>
              <a:t> </a:t>
            </a:r>
            <a:r>
              <a:rPr sz="2650" spc="-5" dirty="0">
                <a:latin typeface="Arial"/>
                <a:cs typeface="Arial"/>
              </a:rPr>
              <a:t>clocks</a:t>
            </a:r>
            <a:endParaRPr sz="2650">
              <a:latin typeface="Arial"/>
              <a:cs typeface="Arial"/>
            </a:endParaRPr>
          </a:p>
          <a:p>
            <a:pPr marL="491490" marR="5080" lvl="1" indent="-279400">
              <a:lnSpc>
                <a:spcPct val="120000"/>
              </a:lnSpc>
              <a:spcBef>
                <a:spcPts val="50"/>
              </a:spcBef>
              <a:buChar char="–"/>
              <a:tabLst>
                <a:tab pos="492125" algn="l"/>
                <a:tab pos="908050" algn="l"/>
                <a:tab pos="1324610" algn="l"/>
                <a:tab pos="1785620" algn="l"/>
                <a:tab pos="2355850" algn="l"/>
                <a:tab pos="3298190" algn="l"/>
                <a:tab pos="4704715" algn="l"/>
                <a:tab pos="5197475" algn="l"/>
                <a:tab pos="5654675" algn="l"/>
                <a:tab pos="6410960" algn="l"/>
                <a:tab pos="7245350" algn="l"/>
                <a:tab pos="8794750" algn="l"/>
                <a:tab pos="9343390" algn="l"/>
              </a:tabLst>
            </a:pPr>
            <a:r>
              <a:rPr sz="2200" spc="-5" dirty="0">
                <a:latin typeface="Arial"/>
                <a:cs typeface="Arial"/>
              </a:rPr>
              <a:t>I</a:t>
            </a:r>
            <a:r>
              <a:rPr sz="2200" dirty="0">
                <a:latin typeface="Arial"/>
                <a:cs typeface="Arial"/>
              </a:rPr>
              <a:t>f	e	</a:t>
            </a:r>
            <a:r>
              <a:rPr sz="2200" spc="-5" dirty="0">
                <a:latin typeface="Arial"/>
                <a:cs typeface="Arial"/>
              </a:rPr>
              <a:t>i</a:t>
            </a:r>
            <a:r>
              <a:rPr sz="2200" dirty="0">
                <a:latin typeface="Arial"/>
                <a:cs typeface="Arial"/>
              </a:rPr>
              <a:t>s	</a:t>
            </a:r>
            <a:r>
              <a:rPr sz="2200" spc="-5" dirty="0">
                <a:latin typeface="Arial"/>
                <a:cs typeface="Arial"/>
              </a:rPr>
              <a:t>a</a:t>
            </a:r>
            <a:r>
              <a:rPr sz="2200" dirty="0">
                <a:latin typeface="Arial"/>
                <a:cs typeface="Arial"/>
              </a:rPr>
              <a:t>n	</a:t>
            </a:r>
            <a:r>
              <a:rPr sz="2200" spc="-5" dirty="0">
                <a:latin typeface="Arial"/>
                <a:cs typeface="Arial"/>
              </a:rPr>
              <a:t>even</a:t>
            </a:r>
            <a:r>
              <a:rPr sz="2200" dirty="0">
                <a:latin typeface="Arial"/>
                <a:cs typeface="Arial"/>
              </a:rPr>
              <a:t>t	</a:t>
            </a:r>
            <a:r>
              <a:rPr sz="2200" spc="-5" dirty="0">
                <a:latin typeface="Arial"/>
                <a:cs typeface="Arial"/>
              </a:rPr>
              <a:t>occurrin</a:t>
            </a:r>
            <a:r>
              <a:rPr sz="2200" dirty="0">
                <a:latin typeface="Arial"/>
                <a:cs typeface="Arial"/>
              </a:rPr>
              <a:t>g	</a:t>
            </a:r>
            <a:r>
              <a:rPr sz="2200" spc="-5" dirty="0">
                <a:latin typeface="Arial"/>
                <a:cs typeface="Arial"/>
              </a:rPr>
              <a:t>a</a:t>
            </a:r>
            <a:r>
              <a:rPr sz="2200" dirty="0">
                <a:latin typeface="Arial"/>
                <a:cs typeface="Arial"/>
              </a:rPr>
              <a:t>t	</a:t>
            </a:r>
            <a:r>
              <a:rPr sz="2200" spc="15" dirty="0">
                <a:latin typeface="Arial"/>
                <a:cs typeface="Arial"/>
              </a:rPr>
              <a:t>p</a:t>
            </a:r>
            <a:r>
              <a:rPr sz="2100" spc="7" baseline="-21825" dirty="0">
                <a:latin typeface="Arial"/>
                <a:cs typeface="Arial"/>
              </a:rPr>
              <a:t>i</a:t>
            </a:r>
            <a:r>
              <a:rPr sz="2100" baseline="-21825" dirty="0">
                <a:latin typeface="Arial"/>
                <a:cs typeface="Arial"/>
              </a:rPr>
              <a:t>	</a:t>
            </a:r>
            <a:r>
              <a:rPr sz="2200" spc="-5" dirty="0">
                <a:latin typeface="Arial"/>
                <a:cs typeface="Arial"/>
              </a:rPr>
              <a:t>wit</a:t>
            </a:r>
            <a:r>
              <a:rPr sz="2200" dirty="0">
                <a:latin typeface="Arial"/>
                <a:cs typeface="Arial"/>
              </a:rPr>
              <a:t>h	</a:t>
            </a:r>
            <a:r>
              <a:rPr sz="2200" spc="-5" dirty="0">
                <a:latin typeface="Arial"/>
                <a:cs typeface="Arial"/>
              </a:rPr>
              <a:t>loca</a:t>
            </a:r>
            <a:r>
              <a:rPr sz="2200" dirty="0">
                <a:latin typeface="Arial"/>
                <a:cs typeface="Arial"/>
              </a:rPr>
              <a:t>l	timestamp	T</a:t>
            </a:r>
            <a:r>
              <a:rPr sz="2100" baseline="-21825" dirty="0">
                <a:latin typeface="Arial"/>
                <a:cs typeface="Arial"/>
              </a:rPr>
              <a:t>i</a:t>
            </a:r>
            <a:r>
              <a:rPr sz="2200" dirty="0">
                <a:latin typeface="Arial"/>
                <a:cs typeface="Arial"/>
              </a:rPr>
              <a:t>,	</a:t>
            </a:r>
            <a:r>
              <a:rPr sz="2200" spc="-5" dirty="0">
                <a:latin typeface="Arial"/>
                <a:cs typeface="Arial"/>
              </a:rPr>
              <a:t>and  if e’ is an event occurring at </a:t>
            </a:r>
            <a:r>
              <a:rPr sz="2200" spc="5" dirty="0">
                <a:latin typeface="Arial"/>
                <a:cs typeface="Arial"/>
              </a:rPr>
              <a:t>p</a:t>
            </a:r>
            <a:r>
              <a:rPr sz="2100" spc="7" baseline="-21825" dirty="0">
                <a:latin typeface="Arial"/>
                <a:cs typeface="Arial"/>
              </a:rPr>
              <a:t>j </a:t>
            </a:r>
            <a:r>
              <a:rPr sz="2200" spc="-5" dirty="0">
                <a:latin typeface="Arial"/>
                <a:cs typeface="Arial"/>
              </a:rPr>
              <a:t>with local </a:t>
            </a:r>
            <a:r>
              <a:rPr sz="2200" dirty="0">
                <a:latin typeface="Arial"/>
                <a:cs typeface="Arial"/>
              </a:rPr>
              <a:t>timestamp</a:t>
            </a:r>
            <a:r>
              <a:rPr sz="2200" spc="5" dirty="0">
                <a:latin typeface="Arial"/>
                <a:cs typeface="Arial"/>
              </a:rPr>
              <a:t> </a:t>
            </a:r>
            <a:r>
              <a:rPr sz="2200" dirty="0">
                <a:latin typeface="Arial"/>
                <a:cs typeface="Arial"/>
              </a:rPr>
              <a:t>T</a:t>
            </a:r>
            <a:r>
              <a:rPr sz="2100" baseline="-21825" dirty="0">
                <a:latin typeface="Arial"/>
                <a:cs typeface="Arial"/>
              </a:rPr>
              <a:t>j</a:t>
            </a:r>
            <a:endParaRPr sz="2100" baseline="-21825">
              <a:latin typeface="Arial"/>
              <a:cs typeface="Arial"/>
            </a:endParaRPr>
          </a:p>
          <a:p>
            <a:pPr marL="491490" lvl="1" indent="-279400">
              <a:lnSpc>
                <a:spcPct val="100000"/>
              </a:lnSpc>
              <a:spcBef>
                <a:spcPts val="530"/>
              </a:spcBef>
              <a:buChar char="–"/>
              <a:tabLst>
                <a:tab pos="492125" algn="l"/>
                <a:tab pos="7124065" algn="l"/>
                <a:tab pos="8513445" algn="l"/>
              </a:tabLst>
            </a:pPr>
            <a:r>
              <a:rPr sz="2200" dirty="0">
                <a:latin typeface="Arial"/>
                <a:cs typeface="Arial"/>
              </a:rPr>
              <a:t>Define global </a:t>
            </a:r>
            <a:r>
              <a:rPr sz="2200" spc="-5" dirty="0">
                <a:latin typeface="Arial"/>
                <a:cs typeface="Arial"/>
              </a:rPr>
              <a:t>logical </a:t>
            </a:r>
            <a:r>
              <a:rPr sz="2200" dirty="0">
                <a:latin typeface="Arial"/>
                <a:cs typeface="Arial"/>
              </a:rPr>
              <a:t>timestamps </a:t>
            </a:r>
            <a:r>
              <a:rPr sz="2200" spc="-5" dirty="0">
                <a:latin typeface="Arial"/>
                <a:cs typeface="Arial"/>
              </a:rPr>
              <a:t>for the events</a:t>
            </a:r>
            <a:r>
              <a:rPr sz="2200" spc="40" dirty="0">
                <a:latin typeface="Arial"/>
                <a:cs typeface="Arial"/>
              </a:rPr>
              <a:t> </a:t>
            </a:r>
            <a:r>
              <a:rPr sz="2200" spc="-5" dirty="0">
                <a:latin typeface="Arial"/>
                <a:cs typeface="Arial"/>
              </a:rPr>
              <a:t>to</a:t>
            </a:r>
            <a:r>
              <a:rPr sz="2200" spc="5" dirty="0">
                <a:latin typeface="Arial"/>
                <a:cs typeface="Arial"/>
              </a:rPr>
              <a:t> </a:t>
            </a:r>
            <a:r>
              <a:rPr sz="2200" spc="-5" dirty="0">
                <a:latin typeface="Arial"/>
                <a:cs typeface="Arial"/>
              </a:rPr>
              <a:t>be	</a:t>
            </a:r>
            <a:r>
              <a:rPr sz="2200" dirty="0">
                <a:latin typeface="Arial"/>
                <a:cs typeface="Arial"/>
              </a:rPr>
              <a:t>(</a:t>
            </a:r>
            <a:r>
              <a:rPr sz="2200" i="1" dirty="0">
                <a:latin typeface="Arial"/>
                <a:cs typeface="Arial"/>
              </a:rPr>
              <a:t>T</a:t>
            </a:r>
            <a:r>
              <a:rPr sz="2100" i="1" baseline="-21825" dirty="0">
                <a:latin typeface="Arial"/>
                <a:cs typeface="Arial"/>
              </a:rPr>
              <a:t>i</a:t>
            </a:r>
            <a:r>
              <a:rPr sz="2200" i="1" dirty="0">
                <a:latin typeface="Arial"/>
                <a:cs typeface="Arial"/>
              </a:rPr>
              <a:t>, i</a:t>
            </a:r>
            <a:r>
              <a:rPr sz="2200" i="1" spc="-10" dirty="0">
                <a:latin typeface="Arial"/>
                <a:cs typeface="Arial"/>
              </a:rPr>
              <a:t> </a:t>
            </a:r>
            <a:r>
              <a:rPr sz="2200" dirty="0">
                <a:latin typeface="Arial"/>
                <a:cs typeface="Arial"/>
              </a:rPr>
              <a:t>)</a:t>
            </a:r>
            <a:r>
              <a:rPr sz="2200" spc="-10" dirty="0">
                <a:latin typeface="Arial"/>
                <a:cs typeface="Arial"/>
              </a:rPr>
              <a:t> </a:t>
            </a:r>
            <a:r>
              <a:rPr sz="2200" spc="-5" dirty="0">
                <a:latin typeface="Arial"/>
                <a:cs typeface="Arial"/>
              </a:rPr>
              <a:t>and	</a:t>
            </a:r>
            <a:r>
              <a:rPr sz="2200" dirty="0">
                <a:latin typeface="Arial"/>
                <a:cs typeface="Arial"/>
              </a:rPr>
              <a:t>(</a:t>
            </a:r>
            <a:r>
              <a:rPr sz="2200" i="1" dirty="0">
                <a:latin typeface="Arial"/>
                <a:cs typeface="Arial"/>
              </a:rPr>
              <a:t>T</a:t>
            </a:r>
            <a:r>
              <a:rPr sz="2100" i="1" baseline="-21825" dirty="0">
                <a:latin typeface="Arial"/>
                <a:cs typeface="Arial"/>
              </a:rPr>
              <a:t>j</a:t>
            </a:r>
            <a:r>
              <a:rPr sz="2200" i="1" dirty="0">
                <a:latin typeface="Arial"/>
                <a:cs typeface="Arial"/>
              </a:rPr>
              <a:t>,</a:t>
            </a:r>
            <a:r>
              <a:rPr sz="2200" i="1" spc="-15" dirty="0">
                <a:latin typeface="Arial"/>
                <a:cs typeface="Arial"/>
              </a:rPr>
              <a:t> </a:t>
            </a:r>
            <a:r>
              <a:rPr sz="2200" i="1" dirty="0">
                <a:latin typeface="Arial"/>
                <a:cs typeface="Arial"/>
              </a:rPr>
              <a:t>j</a:t>
            </a:r>
            <a:r>
              <a:rPr sz="2200" dirty="0">
                <a:latin typeface="Arial"/>
                <a:cs typeface="Arial"/>
              </a:rPr>
              <a:t>)</a:t>
            </a:r>
            <a:endParaRPr sz="2200">
              <a:latin typeface="Arial"/>
              <a:cs typeface="Arial"/>
            </a:endParaRPr>
          </a:p>
          <a:p>
            <a:pPr marL="491490" lvl="1" indent="-279400">
              <a:lnSpc>
                <a:spcPct val="100000"/>
              </a:lnSpc>
              <a:spcBef>
                <a:spcPts val="525"/>
              </a:spcBef>
              <a:buChar char="–"/>
              <a:tabLst>
                <a:tab pos="492125" algn="l"/>
              </a:tabLst>
            </a:pPr>
            <a:r>
              <a:rPr sz="2200" dirty="0">
                <a:latin typeface="Arial"/>
                <a:cs typeface="Arial"/>
              </a:rPr>
              <a:t>Define (</a:t>
            </a:r>
            <a:r>
              <a:rPr sz="2200" i="1" dirty="0">
                <a:latin typeface="Arial"/>
                <a:cs typeface="Arial"/>
              </a:rPr>
              <a:t>T</a:t>
            </a:r>
            <a:r>
              <a:rPr sz="2100" i="1" baseline="-21825" dirty="0">
                <a:latin typeface="Arial"/>
                <a:cs typeface="Arial"/>
              </a:rPr>
              <a:t>i</a:t>
            </a:r>
            <a:r>
              <a:rPr sz="2200" i="1" dirty="0">
                <a:latin typeface="Arial"/>
                <a:cs typeface="Arial"/>
              </a:rPr>
              <a:t>, i </a:t>
            </a:r>
            <a:r>
              <a:rPr sz="2200" dirty="0">
                <a:latin typeface="Arial"/>
                <a:cs typeface="Arial"/>
              </a:rPr>
              <a:t>) &lt; </a:t>
            </a:r>
            <a:r>
              <a:rPr sz="2200" spc="-5" dirty="0">
                <a:latin typeface="Arial"/>
                <a:cs typeface="Arial"/>
              </a:rPr>
              <a:t>(</a:t>
            </a:r>
            <a:r>
              <a:rPr sz="2200" i="1" spc="-5" dirty="0">
                <a:latin typeface="Arial"/>
                <a:cs typeface="Arial"/>
              </a:rPr>
              <a:t>T</a:t>
            </a:r>
            <a:r>
              <a:rPr sz="2100" i="1" spc="-7" baseline="-21825" dirty="0">
                <a:latin typeface="Arial"/>
                <a:cs typeface="Arial"/>
              </a:rPr>
              <a:t>j</a:t>
            </a:r>
            <a:r>
              <a:rPr sz="2200" i="1" spc="-5" dirty="0">
                <a:latin typeface="Arial"/>
                <a:cs typeface="Arial"/>
              </a:rPr>
              <a:t>, </a:t>
            </a:r>
            <a:r>
              <a:rPr sz="2200" i="1" dirty="0">
                <a:latin typeface="Arial"/>
                <a:cs typeface="Arial"/>
              </a:rPr>
              <a:t>j </a:t>
            </a:r>
            <a:r>
              <a:rPr sz="2200" dirty="0">
                <a:latin typeface="Arial"/>
                <a:cs typeface="Arial"/>
              </a:rPr>
              <a:t>)</a:t>
            </a:r>
            <a:r>
              <a:rPr sz="2200" spc="-55" dirty="0">
                <a:latin typeface="Arial"/>
                <a:cs typeface="Arial"/>
              </a:rPr>
              <a:t> </a:t>
            </a:r>
            <a:r>
              <a:rPr sz="2200" spc="-5" dirty="0">
                <a:latin typeface="Arial"/>
                <a:cs typeface="Arial"/>
              </a:rPr>
              <a:t>iff</a:t>
            </a:r>
            <a:endParaRPr sz="2200">
              <a:latin typeface="Arial"/>
              <a:cs typeface="Arial"/>
            </a:endParaRPr>
          </a:p>
          <a:p>
            <a:pPr marL="771525" lvl="2" indent="-263525">
              <a:lnSpc>
                <a:spcPct val="100000"/>
              </a:lnSpc>
              <a:spcBef>
                <a:spcPts val="530"/>
              </a:spcBef>
              <a:buFont typeface="Arial"/>
              <a:buChar char="•"/>
              <a:tabLst>
                <a:tab pos="771525" algn="l"/>
                <a:tab pos="772160" algn="l"/>
              </a:tabLst>
            </a:pPr>
            <a:r>
              <a:rPr sz="2200" i="1" dirty="0">
                <a:latin typeface="Arial"/>
                <a:cs typeface="Arial"/>
              </a:rPr>
              <a:t>T</a:t>
            </a:r>
            <a:r>
              <a:rPr sz="2100" i="1" baseline="-21825" dirty="0">
                <a:latin typeface="Arial"/>
                <a:cs typeface="Arial"/>
              </a:rPr>
              <a:t>i </a:t>
            </a:r>
            <a:r>
              <a:rPr sz="2200" dirty="0">
                <a:latin typeface="Arial"/>
                <a:cs typeface="Arial"/>
              </a:rPr>
              <a:t>&lt; </a:t>
            </a:r>
            <a:r>
              <a:rPr sz="2200" i="1" dirty="0">
                <a:latin typeface="Arial"/>
                <a:cs typeface="Arial"/>
              </a:rPr>
              <a:t>T</a:t>
            </a:r>
            <a:r>
              <a:rPr sz="2100" i="1" baseline="-21825" dirty="0">
                <a:latin typeface="Arial"/>
                <a:cs typeface="Arial"/>
              </a:rPr>
              <a:t>j</a:t>
            </a:r>
            <a:r>
              <a:rPr sz="2100" i="1" spc="7" baseline="-21825" dirty="0">
                <a:latin typeface="Arial"/>
                <a:cs typeface="Arial"/>
              </a:rPr>
              <a:t> </a:t>
            </a:r>
            <a:r>
              <a:rPr sz="2200" spc="-5" dirty="0">
                <a:latin typeface="Arial"/>
                <a:cs typeface="Arial"/>
              </a:rPr>
              <a:t>or</a:t>
            </a:r>
            <a:endParaRPr sz="2200">
              <a:latin typeface="Arial"/>
              <a:cs typeface="Arial"/>
            </a:endParaRPr>
          </a:p>
          <a:p>
            <a:pPr marL="771525" lvl="2" indent="-263525">
              <a:lnSpc>
                <a:spcPct val="100000"/>
              </a:lnSpc>
              <a:spcBef>
                <a:spcPts val="525"/>
              </a:spcBef>
              <a:buFont typeface="Arial"/>
              <a:buChar char="•"/>
              <a:tabLst>
                <a:tab pos="771525" algn="l"/>
                <a:tab pos="772160" algn="l"/>
              </a:tabLst>
            </a:pPr>
            <a:r>
              <a:rPr sz="2200" i="1" dirty="0">
                <a:latin typeface="Arial"/>
                <a:cs typeface="Arial"/>
              </a:rPr>
              <a:t>T</a:t>
            </a:r>
            <a:r>
              <a:rPr sz="2100" i="1" baseline="-21825" dirty="0">
                <a:latin typeface="Arial"/>
                <a:cs typeface="Arial"/>
              </a:rPr>
              <a:t>i </a:t>
            </a:r>
            <a:r>
              <a:rPr sz="2200" dirty="0">
                <a:latin typeface="Arial"/>
                <a:cs typeface="Arial"/>
              </a:rPr>
              <a:t>= </a:t>
            </a:r>
            <a:r>
              <a:rPr sz="2200" i="1" dirty="0">
                <a:latin typeface="Arial"/>
                <a:cs typeface="Arial"/>
              </a:rPr>
              <a:t>T</a:t>
            </a:r>
            <a:r>
              <a:rPr sz="2100" i="1" baseline="-21825" dirty="0">
                <a:latin typeface="Arial"/>
                <a:cs typeface="Arial"/>
              </a:rPr>
              <a:t>j </a:t>
            </a:r>
            <a:r>
              <a:rPr sz="2200" spc="-5" dirty="0">
                <a:latin typeface="Arial"/>
                <a:cs typeface="Arial"/>
              </a:rPr>
              <a:t>and </a:t>
            </a:r>
            <a:r>
              <a:rPr sz="2200" i="1" dirty="0">
                <a:latin typeface="Arial"/>
                <a:cs typeface="Arial"/>
              </a:rPr>
              <a:t>i &lt;</a:t>
            </a:r>
            <a:r>
              <a:rPr sz="2200" i="1" spc="-10" dirty="0">
                <a:latin typeface="Arial"/>
                <a:cs typeface="Arial"/>
              </a:rPr>
              <a:t> </a:t>
            </a:r>
            <a:r>
              <a:rPr sz="2200" i="1" dirty="0">
                <a:latin typeface="Arial"/>
                <a:cs typeface="Arial"/>
              </a:rPr>
              <a:t>j</a:t>
            </a:r>
            <a:endParaRPr sz="2200">
              <a:latin typeface="Arial"/>
              <a:cs typeface="Arial"/>
            </a:endParaRPr>
          </a:p>
          <a:p>
            <a:pPr marL="491490" lvl="1" indent="-279400">
              <a:lnSpc>
                <a:spcPct val="100000"/>
              </a:lnSpc>
              <a:spcBef>
                <a:spcPts val="530"/>
              </a:spcBef>
              <a:buChar char="–"/>
              <a:tabLst>
                <a:tab pos="492125" algn="l"/>
              </a:tabLst>
            </a:pPr>
            <a:r>
              <a:rPr sz="2200" dirty="0">
                <a:latin typeface="Arial"/>
                <a:cs typeface="Arial"/>
              </a:rPr>
              <a:t>No general physical significance since </a:t>
            </a:r>
            <a:r>
              <a:rPr sz="2200" spc="-5" dirty="0">
                <a:latin typeface="Arial"/>
                <a:cs typeface="Arial"/>
              </a:rPr>
              <a:t>process identifiers are</a:t>
            </a:r>
            <a:r>
              <a:rPr sz="2200" spc="-15" dirty="0">
                <a:latin typeface="Arial"/>
                <a:cs typeface="Arial"/>
              </a:rPr>
              <a:t> </a:t>
            </a:r>
            <a:r>
              <a:rPr sz="2200" spc="-5" dirty="0">
                <a:latin typeface="Arial"/>
                <a:cs typeface="Arial"/>
              </a:rPr>
              <a:t>arbitrary</a:t>
            </a:r>
            <a:endParaRPr sz="22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29</a:t>
            </a:fld>
            <a:endParaRPr spc="-5" dirty="0"/>
          </a:p>
        </p:txBody>
      </p:sp>
      <p:sp>
        <p:nvSpPr>
          <p:cNvPr id="2" name="object 2"/>
          <p:cNvSpPr txBox="1">
            <a:spLocks noGrp="1"/>
          </p:cNvSpPr>
          <p:nvPr>
            <p:ph type="title"/>
          </p:nvPr>
        </p:nvSpPr>
        <p:spPr>
          <a:xfrm>
            <a:off x="4002913" y="357632"/>
            <a:ext cx="2686050"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Vector</a:t>
            </a:r>
            <a:r>
              <a:rPr sz="3500" b="0" spc="-55" dirty="0">
                <a:latin typeface="Arial"/>
                <a:cs typeface="Arial"/>
              </a:rPr>
              <a:t> </a:t>
            </a:r>
            <a:r>
              <a:rPr sz="3500" b="0" spc="5" dirty="0">
                <a:latin typeface="Arial"/>
                <a:cs typeface="Arial"/>
              </a:rPr>
              <a:t>clocks</a:t>
            </a:r>
            <a:endParaRPr sz="3500">
              <a:latin typeface="Arial"/>
              <a:cs typeface="Arial"/>
            </a:endParaRPr>
          </a:p>
        </p:txBody>
      </p:sp>
      <p:sp>
        <p:nvSpPr>
          <p:cNvPr id="3" name="object 3"/>
          <p:cNvSpPr txBox="1"/>
          <p:nvPr/>
        </p:nvSpPr>
        <p:spPr>
          <a:xfrm>
            <a:off x="455047" y="1395073"/>
            <a:ext cx="9823450" cy="5518150"/>
          </a:xfrm>
          <a:prstGeom prst="rect">
            <a:avLst/>
          </a:prstGeom>
        </p:spPr>
        <p:txBody>
          <a:bodyPr vert="horz" wrap="square" lIns="0" tIns="106045" rIns="0" bIns="0" rtlCol="0">
            <a:spAutoFit/>
          </a:bodyPr>
          <a:lstStyle/>
          <a:p>
            <a:pPr marL="227329" indent="-214629">
              <a:lnSpc>
                <a:spcPct val="100000"/>
              </a:lnSpc>
              <a:spcBef>
                <a:spcPts val="835"/>
              </a:spcBef>
              <a:buChar char="•"/>
              <a:tabLst>
                <a:tab pos="227965" algn="l"/>
              </a:tabLst>
            </a:pPr>
            <a:r>
              <a:rPr sz="2650" spc="-10" dirty="0">
                <a:latin typeface="Arial"/>
                <a:cs typeface="Arial"/>
              </a:rPr>
              <a:t>Shortcoming </a:t>
            </a:r>
            <a:r>
              <a:rPr sz="2650" spc="-5" dirty="0">
                <a:latin typeface="Arial"/>
                <a:cs typeface="Arial"/>
              </a:rPr>
              <a:t>of </a:t>
            </a:r>
            <a:r>
              <a:rPr sz="2650" spc="-10" dirty="0">
                <a:latin typeface="Arial"/>
                <a:cs typeface="Arial"/>
              </a:rPr>
              <a:t>Lamport</a:t>
            </a:r>
            <a:r>
              <a:rPr sz="2650" dirty="0">
                <a:latin typeface="Arial"/>
                <a:cs typeface="Arial"/>
              </a:rPr>
              <a:t> </a:t>
            </a:r>
            <a:r>
              <a:rPr sz="2650" spc="-10" dirty="0">
                <a:latin typeface="Arial"/>
                <a:cs typeface="Arial"/>
              </a:rPr>
              <a:t>clocks:</a:t>
            </a:r>
            <a:endParaRPr sz="2650" dirty="0">
              <a:latin typeface="Arial"/>
              <a:cs typeface="Arial"/>
            </a:endParaRPr>
          </a:p>
          <a:p>
            <a:pPr marL="229870">
              <a:lnSpc>
                <a:spcPct val="100000"/>
              </a:lnSpc>
              <a:spcBef>
                <a:spcPts val="620"/>
              </a:spcBef>
            </a:pPr>
            <a:r>
              <a:rPr sz="2200" i="1" spc="-5" dirty="0">
                <a:latin typeface="Arial"/>
                <a:cs typeface="Arial"/>
              </a:rPr>
              <a:t>L(e) </a:t>
            </a:r>
            <a:r>
              <a:rPr sz="2200" i="1" dirty="0">
                <a:latin typeface="Arial"/>
                <a:cs typeface="Arial"/>
              </a:rPr>
              <a:t>&lt; </a:t>
            </a:r>
            <a:r>
              <a:rPr sz="2200" i="1" spc="-5" dirty="0">
                <a:latin typeface="Arial"/>
                <a:cs typeface="Arial"/>
              </a:rPr>
              <a:t>L(e') </a:t>
            </a:r>
            <a:r>
              <a:rPr sz="2200" dirty="0">
                <a:latin typeface="Arial"/>
                <a:cs typeface="Arial"/>
              </a:rPr>
              <a:t>doesn't imply </a:t>
            </a:r>
            <a:r>
              <a:rPr sz="2200" i="1" dirty="0">
                <a:latin typeface="Arial"/>
                <a:cs typeface="Arial"/>
              </a:rPr>
              <a:t>e </a:t>
            </a:r>
            <a:r>
              <a:rPr sz="2200" dirty="0">
                <a:latin typeface="Symbol"/>
                <a:cs typeface="Symbol"/>
              </a:rPr>
              <a:t></a:t>
            </a:r>
            <a:r>
              <a:rPr sz="2200" spc="40" dirty="0">
                <a:latin typeface="Times New Roman"/>
                <a:cs typeface="Times New Roman"/>
              </a:rPr>
              <a:t> </a:t>
            </a:r>
            <a:r>
              <a:rPr sz="2200" i="1" spc="-5" dirty="0">
                <a:latin typeface="Arial"/>
                <a:cs typeface="Arial"/>
              </a:rPr>
              <a:t>e'</a:t>
            </a:r>
            <a:endParaRPr sz="2200" dirty="0">
              <a:latin typeface="Arial"/>
              <a:cs typeface="Arial"/>
            </a:endParaRPr>
          </a:p>
          <a:p>
            <a:pPr marL="227329" indent="-214629">
              <a:lnSpc>
                <a:spcPct val="100000"/>
              </a:lnSpc>
              <a:spcBef>
                <a:spcPts val="535"/>
              </a:spcBef>
              <a:buChar char="•"/>
              <a:tabLst>
                <a:tab pos="227965" algn="l"/>
              </a:tabLst>
            </a:pPr>
            <a:r>
              <a:rPr sz="2650" spc="-10" dirty="0">
                <a:latin typeface="Arial"/>
                <a:cs typeface="Arial"/>
              </a:rPr>
              <a:t>Vector clock: </a:t>
            </a:r>
            <a:r>
              <a:rPr sz="2650" spc="-5" dirty="0">
                <a:latin typeface="Arial"/>
                <a:cs typeface="Arial"/>
              </a:rPr>
              <a:t>an </a:t>
            </a:r>
            <a:r>
              <a:rPr sz="2650" spc="-10" dirty="0">
                <a:latin typeface="Arial"/>
                <a:cs typeface="Arial"/>
              </a:rPr>
              <a:t>array </a:t>
            </a:r>
            <a:r>
              <a:rPr sz="2650" spc="-5" dirty="0">
                <a:latin typeface="Arial"/>
                <a:cs typeface="Arial"/>
              </a:rPr>
              <a:t>of N </a:t>
            </a:r>
            <a:r>
              <a:rPr sz="2650" spc="-10" dirty="0">
                <a:latin typeface="Arial"/>
                <a:cs typeface="Arial"/>
              </a:rPr>
              <a:t>integers </a:t>
            </a:r>
            <a:r>
              <a:rPr sz="2650" spc="-5" dirty="0">
                <a:latin typeface="Arial"/>
                <a:cs typeface="Arial"/>
              </a:rPr>
              <a:t>for a </a:t>
            </a:r>
            <a:r>
              <a:rPr sz="2650" spc="-10" dirty="0">
                <a:latin typeface="Arial"/>
                <a:cs typeface="Arial"/>
              </a:rPr>
              <a:t>system </a:t>
            </a:r>
            <a:r>
              <a:rPr sz="2650" spc="-5" dirty="0">
                <a:latin typeface="Arial"/>
                <a:cs typeface="Arial"/>
              </a:rPr>
              <a:t>of N</a:t>
            </a:r>
            <a:r>
              <a:rPr sz="2650" spc="70" dirty="0">
                <a:latin typeface="Arial"/>
                <a:cs typeface="Arial"/>
              </a:rPr>
              <a:t> </a:t>
            </a:r>
            <a:r>
              <a:rPr sz="2650" spc="-10" dirty="0">
                <a:latin typeface="Arial"/>
                <a:cs typeface="Arial"/>
              </a:rPr>
              <a:t>processes</a:t>
            </a:r>
            <a:endParaRPr sz="2650" dirty="0">
              <a:latin typeface="Arial"/>
              <a:cs typeface="Arial"/>
            </a:endParaRPr>
          </a:p>
          <a:p>
            <a:pPr marL="491490" lvl="1" indent="-261620">
              <a:lnSpc>
                <a:spcPct val="100000"/>
              </a:lnSpc>
              <a:spcBef>
                <a:spcPts val="575"/>
              </a:spcBef>
              <a:buChar char="–"/>
              <a:tabLst>
                <a:tab pos="492125" algn="l"/>
              </a:tabLst>
            </a:pPr>
            <a:r>
              <a:rPr sz="2200" spc="-5" dirty="0">
                <a:latin typeface="Arial"/>
                <a:cs typeface="Arial"/>
              </a:rPr>
              <a:t>Each process </a:t>
            </a:r>
            <a:r>
              <a:rPr sz="2200" dirty="0">
                <a:latin typeface="Arial"/>
                <a:cs typeface="Arial"/>
              </a:rPr>
              <a:t>keeps </a:t>
            </a:r>
            <a:r>
              <a:rPr sz="2200" spc="-5" dirty="0">
                <a:latin typeface="Arial"/>
                <a:cs typeface="Arial"/>
              </a:rPr>
              <a:t>its own </a:t>
            </a:r>
            <a:r>
              <a:rPr sz="2200" dirty="0">
                <a:latin typeface="Arial"/>
                <a:cs typeface="Arial"/>
              </a:rPr>
              <a:t>vector clock </a:t>
            </a:r>
            <a:r>
              <a:rPr sz="2200" i="1" dirty="0">
                <a:latin typeface="Arial"/>
                <a:cs typeface="Arial"/>
              </a:rPr>
              <a:t>V</a:t>
            </a:r>
            <a:r>
              <a:rPr sz="2100" i="1" baseline="-21825" dirty="0">
                <a:latin typeface="Arial"/>
                <a:cs typeface="Arial"/>
              </a:rPr>
              <a:t>i </a:t>
            </a:r>
            <a:r>
              <a:rPr sz="2200" dirty="0">
                <a:latin typeface="Arial"/>
                <a:cs typeface="Arial"/>
              </a:rPr>
              <a:t>to timestamp </a:t>
            </a:r>
            <a:r>
              <a:rPr sz="2200" spc="-5" dirty="0">
                <a:latin typeface="Arial"/>
                <a:cs typeface="Arial"/>
              </a:rPr>
              <a:t>local</a:t>
            </a:r>
            <a:r>
              <a:rPr sz="2200" spc="-15" dirty="0">
                <a:latin typeface="Arial"/>
                <a:cs typeface="Arial"/>
              </a:rPr>
              <a:t> </a:t>
            </a:r>
            <a:r>
              <a:rPr sz="2200" spc="-5" dirty="0">
                <a:latin typeface="Arial"/>
                <a:cs typeface="Arial"/>
              </a:rPr>
              <a:t>events</a:t>
            </a:r>
            <a:endParaRPr sz="2200" dirty="0">
              <a:latin typeface="Arial"/>
              <a:cs typeface="Arial"/>
            </a:endParaRPr>
          </a:p>
          <a:p>
            <a:pPr marL="491490" lvl="1" indent="-261620">
              <a:lnSpc>
                <a:spcPct val="100000"/>
              </a:lnSpc>
              <a:spcBef>
                <a:spcPts val="525"/>
              </a:spcBef>
              <a:buChar char="–"/>
              <a:tabLst>
                <a:tab pos="492125" algn="l"/>
              </a:tabLst>
            </a:pPr>
            <a:r>
              <a:rPr sz="2200" spc="-5" dirty="0">
                <a:latin typeface="Arial"/>
                <a:cs typeface="Arial"/>
              </a:rPr>
              <a:t>Piggyback vector </a:t>
            </a:r>
            <a:r>
              <a:rPr sz="2200" dirty="0">
                <a:latin typeface="Arial"/>
                <a:cs typeface="Arial"/>
              </a:rPr>
              <a:t>timestamps </a:t>
            </a:r>
            <a:r>
              <a:rPr sz="2200" spc="-5" dirty="0">
                <a:latin typeface="Arial"/>
                <a:cs typeface="Arial"/>
              </a:rPr>
              <a:t>on</a:t>
            </a:r>
            <a:r>
              <a:rPr sz="2200" spc="-15" dirty="0">
                <a:latin typeface="Arial"/>
                <a:cs typeface="Arial"/>
              </a:rPr>
              <a:t> </a:t>
            </a:r>
            <a:r>
              <a:rPr sz="2200" spc="-5" dirty="0">
                <a:latin typeface="Arial"/>
                <a:cs typeface="Arial"/>
              </a:rPr>
              <a:t>messages</a:t>
            </a:r>
            <a:endParaRPr sz="2200" dirty="0">
              <a:latin typeface="Arial"/>
              <a:cs typeface="Arial"/>
            </a:endParaRPr>
          </a:p>
          <a:p>
            <a:pPr marL="227329" indent="-214629">
              <a:lnSpc>
                <a:spcPct val="100000"/>
              </a:lnSpc>
              <a:spcBef>
                <a:spcPts val="570"/>
              </a:spcBef>
              <a:buChar char="•"/>
              <a:tabLst>
                <a:tab pos="227965" algn="l"/>
              </a:tabLst>
            </a:pPr>
            <a:r>
              <a:rPr sz="2650" spc="-5" dirty="0">
                <a:latin typeface="Arial"/>
                <a:cs typeface="Arial"/>
              </a:rPr>
              <a:t>Rules for </a:t>
            </a:r>
            <a:r>
              <a:rPr sz="2650" spc="-10" dirty="0">
                <a:latin typeface="Arial"/>
                <a:cs typeface="Arial"/>
              </a:rPr>
              <a:t>updating vector</a:t>
            </a:r>
            <a:r>
              <a:rPr sz="2650" spc="-5" dirty="0">
                <a:latin typeface="Arial"/>
                <a:cs typeface="Arial"/>
              </a:rPr>
              <a:t> </a:t>
            </a:r>
            <a:r>
              <a:rPr sz="2650" spc="-10" dirty="0">
                <a:latin typeface="Arial"/>
                <a:cs typeface="Arial"/>
              </a:rPr>
              <a:t>clocks:</a:t>
            </a:r>
            <a:endParaRPr sz="2650" dirty="0">
              <a:latin typeface="Arial"/>
              <a:cs typeface="Arial"/>
            </a:endParaRPr>
          </a:p>
          <a:p>
            <a:pPr marL="229870" lvl="1">
              <a:lnSpc>
                <a:spcPct val="100000"/>
              </a:lnSpc>
              <a:spcBef>
                <a:spcPts val="580"/>
              </a:spcBef>
              <a:buFont typeface="Arial"/>
              <a:buChar char="–"/>
              <a:tabLst>
                <a:tab pos="492125" algn="l"/>
              </a:tabLst>
            </a:pPr>
            <a:r>
              <a:rPr lang="en-IN" sz="2200" i="1" spc="-5" dirty="0">
                <a:latin typeface="Arial"/>
                <a:cs typeface="Arial"/>
              </a:rPr>
              <a:t>V</a:t>
            </a:r>
            <a:r>
              <a:rPr lang="en-IN" sz="2200" i="1" baseline="-25000" dirty="0">
                <a:latin typeface="Arial"/>
                <a:cs typeface="Arial"/>
              </a:rPr>
              <a:t>i </a:t>
            </a:r>
            <a:r>
              <a:rPr lang="en-IN" sz="2200" spc="-5" dirty="0">
                <a:latin typeface="Arial"/>
                <a:cs typeface="Arial"/>
              </a:rPr>
              <a:t>[ </a:t>
            </a:r>
            <a:r>
              <a:rPr lang="en-IN" sz="2200" i="1" spc="-5" dirty="0" err="1">
                <a:latin typeface="Arial"/>
                <a:cs typeface="Arial"/>
              </a:rPr>
              <a:t>i</a:t>
            </a:r>
            <a:r>
              <a:rPr lang="en-IN" sz="2200" i="1" spc="-5" dirty="0">
                <a:latin typeface="Arial"/>
                <a:cs typeface="Arial"/>
              </a:rPr>
              <a:t>  </a:t>
            </a:r>
            <a:r>
              <a:rPr lang="en-IN" sz="2200" spc="-5" dirty="0">
                <a:latin typeface="Arial"/>
                <a:cs typeface="Arial"/>
              </a:rPr>
              <a:t>] is the number of events that </a:t>
            </a:r>
            <a:r>
              <a:rPr lang="en-IN" sz="2200" i="1" spc="-5" dirty="0">
                <a:latin typeface="Arial"/>
                <a:cs typeface="Arial"/>
              </a:rPr>
              <a:t>pi </a:t>
            </a:r>
            <a:r>
              <a:rPr lang="en-IN" sz="2200" spc="-5" dirty="0">
                <a:latin typeface="Arial"/>
                <a:cs typeface="Arial"/>
              </a:rPr>
              <a:t>has</a:t>
            </a:r>
            <a:r>
              <a:rPr lang="en-IN" sz="2200" spc="-25" dirty="0">
                <a:latin typeface="Arial"/>
                <a:cs typeface="Arial"/>
              </a:rPr>
              <a:t> </a:t>
            </a:r>
            <a:r>
              <a:rPr lang="en-IN" sz="2200" spc="-5" dirty="0">
                <a:latin typeface="Arial"/>
                <a:cs typeface="Arial"/>
              </a:rPr>
              <a:t>timestamped</a:t>
            </a:r>
            <a:endParaRPr lang="en-IN" sz="2200" dirty="0">
              <a:latin typeface="Arial"/>
              <a:cs typeface="Arial"/>
            </a:endParaRPr>
          </a:p>
          <a:p>
            <a:pPr marL="229870" marR="1001394" lvl="1" indent="-635">
              <a:lnSpc>
                <a:spcPct val="120000"/>
              </a:lnSpc>
              <a:buFont typeface="Arial"/>
              <a:buChar char="–"/>
              <a:tabLst>
                <a:tab pos="492125" algn="l"/>
              </a:tabLst>
            </a:pPr>
            <a:r>
              <a:rPr lang="en-IN" sz="2200" i="1" dirty="0">
                <a:latin typeface="Arial"/>
                <a:cs typeface="Arial"/>
              </a:rPr>
              <a:t>V</a:t>
            </a:r>
            <a:r>
              <a:rPr lang="en-IN" sz="2200" i="1" baseline="-25000" dirty="0">
                <a:latin typeface="Arial"/>
                <a:cs typeface="Arial"/>
              </a:rPr>
              <a:t>i </a:t>
            </a:r>
            <a:r>
              <a:rPr lang="en-IN" sz="2200" i="1" dirty="0">
                <a:latin typeface="Arial"/>
                <a:cs typeface="Arial"/>
              </a:rPr>
              <a:t>[ j  </a:t>
            </a:r>
            <a:r>
              <a:rPr lang="en-IN" sz="2200" dirty="0">
                <a:latin typeface="Arial"/>
                <a:cs typeface="Arial"/>
              </a:rPr>
              <a:t>] ( </a:t>
            </a:r>
            <a:r>
              <a:rPr lang="en-IN" sz="2200" i="1" dirty="0">
                <a:latin typeface="Arial"/>
                <a:cs typeface="Arial"/>
              </a:rPr>
              <a:t>j</a:t>
            </a:r>
            <a:r>
              <a:rPr lang="en-IN" sz="2200" dirty="0">
                <a:latin typeface="Noto Sans CJK JP Regular"/>
                <a:cs typeface="Noto Sans CJK JP Regular"/>
              </a:rPr>
              <a:t>≠ </a:t>
            </a:r>
            <a:r>
              <a:rPr lang="en-IN" sz="2200" i="1" dirty="0" err="1">
                <a:latin typeface="Arial"/>
                <a:cs typeface="Arial"/>
              </a:rPr>
              <a:t>i</a:t>
            </a:r>
            <a:r>
              <a:rPr lang="en-IN" sz="2200" dirty="0">
                <a:latin typeface="Arial"/>
                <a:cs typeface="Arial"/>
              </a:rPr>
              <a:t>) </a:t>
            </a:r>
            <a:r>
              <a:rPr lang="en-IN" sz="2200" spc="-5" dirty="0">
                <a:latin typeface="Arial"/>
                <a:cs typeface="Arial"/>
              </a:rPr>
              <a:t>is the number of events at </a:t>
            </a:r>
            <a:r>
              <a:rPr lang="en-IN" sz="2200" i="1" dirty="0" err="1">
                <a:latin typeface="Arial"/>
                <a:cs typeface="Arial"/>
              </a:rPr>
              <a:t>p</a:t>
            </a:r>
            <a:r>
              <a:rPr lang="en-IN" sz="2100" i="1" baseline="-21825" dirty="0" err="1">
                <a:latin typeface="Arial"/>
                <a:cs typeface="Arial"/>
              </a:rPr>
              <a:t>j</a:t>
            </a:r>
            <a:r>
              <a:rPr lang="en-IN" sz="2100" i="1" baseline="-21825" dirty="0">
                <a:latin typeface="Arial"/>
                <a:cs typeface="Arial"/>
              </a:rPr>
              <a:t> </a:t>
            </a:r>
            <a:r>
              <a:rPr lang="en-IN" sz="2200" spc="-5" dirty="0">
                <a:latin typeface="Arial"/>
                <a:cs typeface="Arial"/>
              </a:rPr>
              <a:t>that </a:t>
            </a:r>
            <a:r>
              <a:rPr lang="en-IN" sz="2200" i="1" dirty="0">
                <a:latin typeface="Arial"/>
                <a:cs typeface="Arial"/>
              </a:rPr>
              <a:t>p</a:t>
            </a:r>
            <a:r>
              <a:rPr lang="en-IN" sz="2100" i="1" baseline="-21825" dirty="0">
                <a:latin typeface="Arial"/>
                <a:cs typeface="Arial"/>
              </a:rPr>
              <a:t>i </a:t>
            </a:r>
            <a:r>
              <a:rPr lang="en-IN" sz="2200" spc="-5" dirty="0">
                <a:latin typeface="Arial"/>
                <a:cs typeface="Arial"/>
              </a:rPr>
              <a:t>has been affected by  VC1: Initially, </a:t>
            </a:r>
            <a:r>
              <a:rPr lang="en-IN" sz="2200" i="1" dirty="0">
                <a:latin typeface="Arial"/>
                <a:cs typeface="Arial"/>
              </a:rPr>
              <a:t>V</a:t>
            </a:r>
            <a:r>
              <a:rPr lang="en-IN" sz="2100" i="1" baseline="-21825" dirty="0">
                <a:latin typeface="Arial"/>
                <a:cs typeface="Arial"/>
              </a:rPr>
              <a:t>i</a:t>
            </a:r>
            <a:r>
              <a:rPr lang="en-IN" sz="2200" dirty="0">
                <a:latin typeface="Arial"/>
                <a:cs typeface="Arial"/>
              </a:rPr>
              <a:t>[ </a:t>
            </a:r>
            <a:r>
              <a:rPr lang="en-IN" sz="2200" i="1" dirty="0">
                <a:latin typeface="Arial"/>
                <a:cs typeface="Arial"/>
              </a:rPr>
              <a:t>j </a:t>
            </a:r>
            <a:r>
              <a:rPr lang="en-IN" sz="2200" dirty="0">
                <a:latin typeface="Arial"/>
                <a:cs typeface="Arial"/>
              </a:rPr>
              <a:t>] </a:t>
            </a:r>
            <a:r>
              <a:rPr lang="en-IN" sz="2200" spc="-5" dirty="0">
                <a:latin typeface="Arial"/>
                <a:cs typeface="Arial"/>
              </a:rPr>
              <a:t>:= </a:t>
            </a:r>
            <a:r>
              <a:rPr lang="en-IN" sz="2200" dirty="0">
                <a:latin typeface="Arial"/>
                <a:cs typeface="Arial"/>
              </a:rPr>
              <a:t>0 </a:t>
            </a:r>
            <a:r>
              <a:rPr lang="en-IN" sz="2200" spc="-5" dirty="0">
                <a:latin typeface="Arial"/>
                <a:cs typeface="Arial"/>
              </a:rPr>
              <a:t>for </a:t>
            </a:r>
            <a:r>
              <a:rPr lang="en-IN" sz="2200" i="1" spc="-5" dirty="0">
                <a:latin typeface="Arial"/>
                <a:cs typeface="Arial"/>
              </a:rPr>
              <a:t>p</a:t>
            </a:r>
            <a:r>
              <a:rPr lang="en-IN" sz="2100" i="1" spc="-7" baseline="-21825" dirty="0">
                <a:latin typeface="Arial"/>
                <a:cs typeface="Arial"/>
              </a:rPr>
              <a:t>i</a:t>
            </a:r>
            <a:r>
              <a:rPr lang="en-IN" sz="2200" spc="-5" dirty="0">
                <a:latin typeface="Arial"/>
                <a:cs typeface="Arial"/>
              </a:rPr>
              <a:t>, </a:t>
            </a:r>
            <a:r>
              <a:rPr lang="en-IN" sz="2200" i="1" spc="-5" dirty="0">
                <a:latin typeface="Arial"/>
                <a:cs typeface="Arial"/>
              </a:rPr>
              <a:t>j=</a:t>
            </a:r>
            <a:r>
              <a:rPr lang="en-IN" sz="2200" spc="-5" dirty="0">
                <a:latin typeface="Arial"/>
                <a:cs typeface="Arial"/>
              </a:rPr>
              <a:t>1.. </a:t>
            </a:r>
            <a:r>
              <a:rPr lang="en-IN" sz="2200" i="1" dirty="0">
                <a:latin typeface="Arial"/>
                <a:cs typeface="Arial"/>
              </a:rPr>
              <a:t>N </a:t>
            </a:r>
            <a:r>
              <a:rPr lang="en-IN" sz="2200" spc="-5" dirty="0">
                <a:latin typeface="Arial"/>
                <a:cs typeface="Arial"/>
              </a:rPr>
              <a:t>(</a:t>
            </a:r>
            <a:r>
              <a:rPr lang="en-IN" sz="2200" i="1" spc="-5" dirty="0">
                <a:latin typeface="Arial"/>
                <a:cs typeface="Arial"/>
              </a:rPr>
              <a:t>N</a:t>
            </a:r>
            <a:r>
              <a:rPr lang="en-IN" sz="2200" i="1" spc="-55" dirty="0">
                <a:latin typeface="Arial"/>
                <a:cs typeface="Arial"/>
              </a:rPr>
              <a:t> </a:t>
            </a:r>
            <a:r>
              <a:rPr lang="en-IN" sz="2200" dirty="0">
                <a:latin typeface="Arial"/>
                <a:cs typeface="Arial"/>
              </a:rPr>
              <a:t>processes)</a:t>
            </a:r>
          </a:p>
          <a:p>
            <a:pPr marL="229235" marR="3105785" indent="-635">
              <a:lnSpc>
                <a:spcPct val="120000"/>
              </a:lnSpc>
            </a:pPr>
            <a:r>
              <a:rPr lang="en-IN" sz="2200" spc="-5" dirty="0">
                <a:latin typeface="Arial"/>
                <a:cs typeface="Arial"/>
              </a:rPr>
              <a:t>VC2: before </a:t>
            </a:r>
            <a:r>
              <a:rPr lang="en-IN" sz="2200" i="1" dirty="0">
                <a:latin typeface="Arial"/>
                <a:cs typeface="Arial"/>
              </a:rPr>
              <a:t>p</a:t>
            </a:r>
            <a:r>
              <a:rPr lang="en-IN" sz="2100" i="1" baseline="-21825" dirty="0">
                <a:latin typeface="Arial"/>
                <a:cs typeface="Arial"/>
              </a:rPr>
              <a:t>i </a:t>
            </a:r>
            <a:r>
              <a:rPr lang="en-IN" sz="2200" spc="-5" dirty="0">
                <a:latin typeface="Arial"/>
                <a:cs typeface="Arial"/>
              </a:rPr>
              <a:t>timestamps an event, </a:t>
            </a:r>
            <a:r>
              <a:rPr lang="en-IN" sz="2200" i="1" dirty="0">
                <a:latin typeface="Arial"/>
                <a:cs typeface="Arial"/>
              </a:rPr>
              <a:t>V</a:t>
            </a:r>
            <a:r>
              <a:rPr lang="en-IN" sz="2100" i="1" baseline="-21825" dirty="0">
                <a:latin typeface="Arial"/>
                <a:cs typeface="Arial"/>
              </a:rPr>
              <a:t>i</a:t>
            </a:r>
            <a:r>
              <a:rPr lang="en-IN" sz="2200" dirty="0">
                <a:latin typeface="Arial"/>
                <a:cs typeface="Arial"/>
              </a:rPr>
              <a:t>[ </a:t>
            </a:r>
            <a:r>
              <a:rPr lang="en-IN" sz="2200" i="1" dirty="0" err="1">
                <a:latin typeface="Arial"/>
                <a:cs typeface="Arial"/>
              </a:rPr>
              <a:t>i</a:t>
            </a:r>
            <a:r>
              <a:rPr lang="en-IN" sz="2200" i="1" dirty="0">
                <a:latin typeface="Arial"/>
                <a:cs typeface="Arial"/>
              </a:rPr>
              <a:t> </a:t>
            </a:r>
            <a:r>
              <a:rPr lang="en-IN" sz="2200" dirty="0">
                <a:latin typeface="Arial"/>
                <a:cs typeface="Arial"/>
              </a:rPr>
              <a:t>] </a:t>
            </a:r>
            <a:r>
              <a:rPr lang="en-IN" sz="2200" spc="-5" dirty="0">
                <a:latin typeface="Arial"/>
                <a:cs typeface="Arial"/>
              </a:rPr>
              <a:t>:= </a:t>
            </a:r>
            <a:r>
              <a:rPr lang="en-IN" sz="2200" i="1" dirty="0">
                <a:latin typeface="Arial"/>
                <a:cs typeface="Arial"/>
              </a:rPr>
              <a:t>V</a:t>
            </a:r>
            <a:r>
              <a:rPr lang="en-IN" sz="2100" i="1" baseline="-21825" dirty="0">
                <a:latin typeface="Arial"/>
                <a:cs typeface="Arial"/>
              </a:rPr>
              <a:t>i</a:t>
            </a:r>
            <a:r>
              <a:rPr lang="en-IN" sz="2200" dirty="0">
                <a:latin typeface="Arial"/>
                <a:cs typeface="Arial"/>
              </a:rPr>
              <a:t>[ </a:t>
            </a:r>
            <a:r>
              <a:rPr lang="en-IN" sz="2200" i="1" dirty="0" err="1">
                <a:latin typeface="Arial"/>
                <a:cs typeface="Arial"/>
              </a:rPr>
              <a:t>i</a:t>
            </a:r>
            <a:r>
              <a:rPr lang="en-IN" sz="2200" i="1" dirty="0">
                <a:latin typeface="Arial"/>
                <a:cs typeface="Arial"/>
              </a:rPr>
              <a:t> </a:t>
            </a:r>
            <a:r>
              <a:rPr lang="en-IN" sz="2200" spc="-10" dirty="0">
                <a:latin typeface="Arial"/>
                <a:cs typeface="Arial"/>
              </a:rPr>
              <a:t>]+1  </a:t>
            </a:r>
            <a:r>
              <a:rPr lang="en-IN" sz="2200" dirty="0">
                <a:latin typeface="Arial"/>
                <a:cs typeface="Arial"/>
              </a:rPr>
              <a:t>VC3: </a:t>
            </a:r>
            <a:r>
              <a:rPr lang="en-IN" sz="2200" i="1" dirty="0">
                <a:latin typeface="Arial"/>
                <a:cs typeface="Arial"/>
              </a:rPr>
              <a:t>p</a:t>
            </a:r>
            <a:r>
              <a:rPr lang="en-IN" sz="2100" i="1" baseline="-21825" dirty="0">
                <a:latin typeface="Arial"/>
                <a:cs typeface="Arial"/>
              </a:rPr>
              <a:t>i </a:t>
            </a:r>
            <a:r>
              <a:rPr lang="en-IN" sz="2200" dirty="0">
                <a:latin typeface="Arial"/>
                <a:cs typeface="Arial"/>
              </a:rPr>
              <a:t>piggybacks </a:t>
            </a:r>
            <a:r>
              <a:rPr lang="en-IN" sz="2200" i="1" dirty="0">
                <a:latin typeface="Arial"/>
                <a:cs typeface="Arial"/>
              </a:rPr>
              <a:t>t </a:t>
            </a:r>
            <a:r>
              <a:rPr lang="en-IN" sz="2200" dirty="0">
                <a:latin typeface="Arial"/>
                <a:cs typeface="Arial"/>
              </a:rPr>
              <a:t>= </a:t>
            </a:r>
            <a:r>
              <a:rPr lang="en-IN" sz="2200" i="1" dirty="0">
                <a:latin typeface="Arial"/>
                <a:cs typeface="Arial"/>
              </a:rPr>
              <a:t>V</a:t>
            </a:r>
            <a:r>
              <a:rPr lang="en-IN" sz="2100" i="1" baseline="-21825" dirty="0">
                <a:latin typeface="Arial"/>
                <a:cs typeface="Arial"/>
              </a:rPr>
              <a:t>i </a:t>
            </a:r>
            <a:r>
              <a:rPr lang="en-IN" sz="2200" spc="-5" dirty="0">
                <a:latin typeface="Arial"/>
                <a:cs typeface="Arial"/>
              </a:rPr>
              <a:t>on every message it</a:t>
            </a:r>
            <a:r>
              <a:rPr lang="en-IN" sz="2200" spc="-55" dirty="0">
                <a:latin typeface="Arial"/>
                <a:cs typeface="Arial"/>
              </a:rPr>
              <a:t> </a:t>
            </a:r>
            <a:r>
              <a:rPr lang="en-IN" sz="2200" spc="-5" dirty="0">
                <a:latin typeface="Arial"/>
                <a:cs typeface="Arial"/>
              </a:rPr>
              <a:t>sends</a:t>
            </a:r>
            <a:endParaRPr lang="en-IN" sz="2200" dirty="0">
              <a:latin typeface="Arial"/>
              <a:cs typeface="Arial"/>
            </a:endParaRPr>
          </a:p>
          <a:p>
            <a:pPr marL="229235">
              <a:lnSpc>
                <a:spcPct val="100000"/>
              </a:lnSpc>
              <a:spcBef>
                <a:spcPts val="525"/>
              </a:spcBef>
            </a:pPr>
            <a:r>
              <a:rPr lang="en-IN" sz="2200" dirty="0">
                <a:latin typeface="Arial"/>
                <a:cs typeface="Arial"/>
              </a:rPr>
              <a:t>VC4:</a:t>
            </a:r>
            <a:r>
              <a:rPr lang="en-IN" sz="2200" spc="265" dirty="0">
                <a:latin typeface="Arial"/>
                <a:cs typeface="Arial"/>
              </a:rPr>
              <a:t> </a:t>
            </a:r>
            <a:r>
              <a:rPr lang="en-IN" sz="2200" dirty="0">
                <a:latin typeface="Arial"/>
                <a:cs typeface="Arial"/>
              </a:rPr>
              <a:t>when</a:t>
            </a:r>
            <a:r>
              <a:rPr lang="en-IN" sz="2200" spc="280" dirty="0">
                <a:latin typeface="Arial"/>
                <a:cs typeface="Arial"/>
              </a:rPr>
              <a:t> </a:t>
            </a:r>
            <a:r>
              <a:rPr lang="en-IN" sz="2200" i="1" dirty="0">
                <a:latin typeface="Arial"/>
                <a:cs typeface="Arial"/>
              </a:rPr>
              <a:t>p</a:t>
            </a:r>
            <a:r>
              <a:rPr lang="en-IN" sz="2100" i="1" baseline="-21825" dirty="0">
                <a:latin typeface="Arial"/>
                <a:cs typeface="Arial"/>
              </a:rPr>
              <a:t>i</a:t>
            </a:r>
            <a:r>
              <a:rPr lang="en-IN" sz="2100" i="1" spc="270" baseline="-21825" dirty="0">
                <a:latin typeface="Arial"/>
                <a:cs typeface="Arial"/>
              </a:rPr>
              <a:t> </a:t>
            </a:r>
            <a:r>
              <a:rPr lang="en-IN" sz="2200" spc="-5" dirty="0">
                <a:latin typeface="Arial"/>
                <a:cs typeface="Arial"/>
              </a:rPr>
              <a:t>receives</a:t>
            </a:r>
            <a:r>
              <a:rPr lang="en-IN" sz="2200" spc="270" dirty="0">
                <a:latin typeface="Arial"/>
                <a:cs typeface="Arial"/>
              </a:rPr>
              <a:t> </a:t>
            </a:r>
            <a:r>
              <a:rPr lang="en-IN" sz="2200" dirty="0">
                <a:latin typeface="Arial"/>
                <a:cs typeface="Arial"/>
              </a:rPr>
              <a:t>a</a:t>
            </a:r>
            <a:r>
              <a:rPr lang="en-IN" sz="2200" spc="270" dirty="0">
                <a:latin typeface="Arial"/>
                <a:cs typeface="Arial"/>
              </a:rPr>
              <a:t> </a:t>
            </a:r>
            <a:r>
              <a:rPr lang="en-IN" sz="2200" spc="-5" dirty="0">
                <a:latin typeface="Arial"/>
                <a:cs typeface="Arial"/>
              </a:rPr>
              <a:t>timestamp</a:t>
            </a:r>
            <a:r>
              <a:rPr lang="en-IN" sz="2200" spc="265" dirty="0">
                <a:latin typeface="Arial"/>
                <a:cs typeface="Arial"/>
              </a:rPr>
              <a:t> </a:t>
            </a:r>
            <a:r>
              <a:rPr lang="en-IN" sz="2200" i="1" spc="-5" dirty="0">
                <a:latin typeface="Arial"/>
                <a:cs typeface="Arial"/>
              </a:rPr>
              <a:t>t</a:t>
            </a:r>
            <a:r>
              <a:rPr lang="en-IN" sz="2200" spc="-5" dirty="0">
                <a:latin typeface="Arial"/>
                <a:cs typeface="Arial"/>
              </a:rPr>
              <a:t>,</a:t>
            </a:r>
            <a:r>
              <a:rPr lang="en-IN" sz="2200" spc="270" dirty="0">
                <a:latin typeface="Arial"/>
                <a:cs typeface="Arial"/>
              </a:rPr>
              <a:t> </a:t>
            </a:r>
            <a:r>
              <a:rPr lang="en-IN" sz="2200" spc="-5" dirty="0">
                <a:latin typeface="Arial"/>
                <a:cs typeface="Arial"/>
              </a:rPr>
              <a:t>it</a:t>
            </a:r>
            <a:r>
              <a:rPr lang="en-IN" sz="2200" spc="280" dirty="0">
                <a:latin typeface="Arial"/>
                <a:cs typeface="Arial"/>
              </a:rPr>
              <a:t> </a:t>
            </a:r>
            <a:r>
              <a:rPr lang="en-IN" sz="2200" spc="-5" dirty="0">
                <a:latin typeface="Arial"/>
                <a:cs typeface="Arial"/>
              </a:rPr>
              <a:t>sets</a:t>
            </a:r>
            <a:r>
              <a:rPr lang="en-IN" sz="2200" spc="290" dirty="0">
                <a:latin typeface="Arial"/>
                <a:cs typeface="Arial"/>
              </a:rPr>
              <a:t> </a:t>
            </a:r>
            <a:r>
              <a:rPr lang="en-IN" sz="2200" i="1" dirty="0">
                <a:latin typeface="Arial"/>
                <a:cs typeface="Arial"/>
              </a:rPr>
              <a:t>V</a:t>
            </a:r>
            <a:r>
              <a:rPr lang="en-IN" sz="2100" i="1" baseline="-21825" dirty="0">
                <a:latin typeface="Arial"/>
                <a:cs typeface="Arial"/>
              </a:rPr>
              <a:t>i</a:t>
            </a:r>
            <a:r>
              <a:rPr lang="en-IN" sz="2200" dirty="0">
                <a:latin typeface="Arial"/>
                <a:cs typeface="Arial"/>
              </a:rPr>
              <a:t>[</a:t>
            </a:r>
            <a:r>
              <a:rPr lang="en-IN" sz="2200" spc="280" dirty="0">
                <a:latin typeface="Arial"/>
                <a:cs typeface="Arial"/>
              </a:rPr>
              <a:t> </a:t>
            </a:r>
            <a:r>
              <a:rPr lang="en-IN" sz="2200" i="1" dirty="0">
                <a:latin typeface="Arial"/>
                <a:cs typeface="Arial"/>
              </a:rPr>
              <a:t>j</a:t>
            </a:r>
            <a:r>
              <a:rPr lang="en-IN" sz="2200" i="1" spc="285" dirty="0">
                <a:latin typeface="Arial"/>
                <a:cs typeface="Arial"/>
              </a:rPr>
              <a:t> </a:t>
            </a:r>
            <a:r>
              <a:rPr lang="en-IN" sz="2200" dirty="0">
                <a:latin typeface="Arial"/>
                <a:cs typeface="Arial"/>
              </a:rPr>
              <a:t>]</a:t>
            </a:r>
            <a:r>
              <a:rPr lang="en-IN" sz="2200" spc="280" dirty="0">
                <a:latin typeface="Arial"/>
                <a:cs typeface="Arial"/>
              </a:rPr>
              <a:t> </a:t>
            </a:r>
            <a:r>
              <a:rPr lang="en-IN" sz="2200" spc="-5" dirty="0">
                <a:latin typeface="Arial"/>
                <a:cs typeface="Arial"/>
              </a:rPr>
              <a:t>:=</a:t>
            </a:r>
            <a:r>
              <a:rPr lang="en-IN" sz="2200" spc="280" dirty="0">
                <a:latin typeface="Arial"/>
                <a:cs typeface="Arial"/>
              </a:rPr>
              <a:t> </a:t>
            </a:r>
            <a:r>
              <a:rPr lang="en-IN" sz="2200" spc="-5" dirty="0">
                <a:latin typeface="Arial"/>
                <a:cs typeface="Arial"/>
              </a:rPr>
              <a:t>max(</a:t>
            </a:r>
            <a:r>
              <a:rPr lang="en-IN" sz="2200" i="1" spc="-5" dirty="0">
                <a:latin typeface="Arial"/>
                <a:cs typeface="Arial"/>
              </a:rPr>
              <a:t>V</a:t>
            </a:r>
            <a:r>
              <a:rPr lang="en-IN" sz="2100" i="1" spc="-7" baseline="-21825" dirty="0">
                <a:latin typeface="Arial"/>
                <a:cs typeface="Arial"/>
              </a:rPr>
              <a:t>i</a:t>
            </a:r>
            <a:r>
              <a:rPr lang="en-IN" sz="2200" spc="-5" dirty="0">
                <a:latin typeface="Arial"/>
                <a:cs typeface="Arial"/>
              </a:rPr>
              <a:t>[</a:t>
            </a:r>
            <a:r>
              <a:rPr lang="en-IN" sz="2200" spc="280" dirty="0">
                <a:latin typeface="Arial"/>
                <a:cs typeface="Arial"/>
              </a:rPr>
              <a:t> </a:t>
            </a:r>
            <a:r>
              <a:rPr lang="en-IN" sz="2200" i="1" dirty="0">
                <a:latin typeface="Arial"/>
                <a:cs typeface="Arial"/>
              </a:rPr>
              <a:t>j</a:t>
            </a:r>
            <a:r>
              <a:rPr lang="en-IN" sz="2200" i="1" spc="285" dirty="0">
                <a:latin typeface="Arial"/>
                <a:cs typeface="Arial"/>
              </a:rPr>
              <a:t> </a:t>
            </a:r>
            <a:r>
              <a:rPr lang="en-IN" sz="2200" dirty="0">
                <a:latin typeface="Arial"/>
                <a:cs typeface="Arial"/>
              </a:rPr>
              <a:t>]</a:t>
            </a:r>
            <a:r>
              <a:rPr lang="en-IN" sz="2200" spc="275" dirty="0">
                <a:latin typeface="Arial"/>
                <a:cs typeface="Arial"/>
              </a:rPr>
              <a:t> </a:t>
            </a:r>
            <a:r>
              <a:rPr lang="en-IN" sz="2200" dirty="0">
                <a:latin typeface="Arial"/>
                <a:cs typeface="Arial"/>
              </a:rPr>
              <a:t>,</a:t>
            </a:r>
            <a:r>
              <a:rPr lang="en-IN" sz="2200" spc="275" dirty="0">
                <a:latin typeface="Arial"/>
                <a:cs typeface="Arial"/>
              </a:rPr>
              <a:t> </a:t>
            </a:r>
            <a:r>
              <a:rPr lang="en-IN" sz="2200" i="1" spc="-5" dirty="0">
                <a:latin typeface="Arial"/>
                <a:cs typeface="Arial"/>
              </a:rPr>
              <a:t>t</a:t>
            </a:r>
            <a:r>
              <a:rPr lang="en-IN" sz="2200" spc="-5" dirty="0">
                <a:latin typeface="Arial"/>
                <a:cs typeface="Arial"/>
              </a:rPr>
              <a:t>[</a:t>
            </a:r>
            <a:r>
              <a:rPr lang="en-IN" sz="2200" spc="280" dirty="0">
                <a:latin typeface="Arial"/>
                <a:cs typeface="Arial"/>
              </a:rPr>
              <a:t> </a:t>
            </a:r>
            <a:r>
              <a:rPr lang="en-IN" sz="2200" i="1" dirty="0">
                <a:latin typeface="Arial"/>
                <a:cs typeface="Arial"/>
              </a:rPr>
              <a:t>j</a:t>
            </a:r>
            <a:r>
              <a:rPr lang="en-IN" sz="2200" i="1" spc="285" dirty="0">
                <a:latin typeface="Arial"/>
                <a:cs typeface="Arial"/>
              </a:rPr>
              <a:t> </a:t>
            </a:r>
            <a:r>
              <a:rPr lang="en-IN" sz="2200" spc="-5" dirty="0">
                <a:latin typeface="Arial"/>
                <a:cs typeface="Arial"/>
              </a:rPr>
              <a:t>])</a:t>
            </a:r>
            <a:r>
              <a:rPr lang="en-IN" sz="2200" spc="280" dirty="0">
                <a:latin typeface="Arial"/>
                <a:cs typeface="Arial"/>
              </a:rPr>
              <a:t> </a:t>
            </a:r>
            <a:r>
              <a:rPr lang="en-IN" sz="2200" spc="-5" dirty="0">
                <a:latin typeface="Arial"/>
                <a:cs typeface="Arial"/>
              </a:rPr>
              <a:t>for</a:t>
            </a:r>
            <a:endParaRPr lang="en-IN" sz="2200" dirty="0">
              <a:latin typeface="Arial"/>
              <a:cs typeface="Arial"/>
            </a:endParaRPr>
          </a:p>
          <a:p>
            <a:pPr marL="491490">
              <a:lnSpc>
                <a:spcPct val="100000"/>
              </a:lnSpc>
              <a:spcBef>
                <a:spcPts val="530"/>
              </a:spcBef>
            </a:pPr>
            <a:r>
              <a:rPr lang="en-IN" sz="2200" i="1" spc="-5" dirty="0">
                <a:latin typeface="Arial"/>
                <a:cs typeface="Arial"/>
              </a:rPr>
              <a:t>j</a:t>
            </a:r>
            <a:r>
              <a:rPr lang="en-IN" sz="2200" spc="-5" dirty="0">
                <a:latin typeface="Arial"/>
                <a:cs typeface="Arial"/>
              </a:rPr>
              <a:t>=1..</a:t>
            </a:r>
            <a:r>
              <a:rPr lang="en-IN" sz="2200" i="1" spc="-5" dirty="0">
                <a:latin typeface="Arial"/>
                <a:cs typeface="Arial"/>
              </a:rPr>
              <a:t>N </a:t>
            </a:r>
            <a:r>
              <a:rPr lang="en-IN" sz="2200" spc="-5" dirty="0">
                <a:latin typeface="Arial"/>
                <a:cs typeface="Arial"/>
              </a:rPr>
              <a:t>(merge</a:t>
            </a:r>
            <a:r>
              <a:rPr lang="en-IN" sz="2200" spc="5" dirty="0">
                <a:latin typeface="Arial"/>
                <a:cs typeface="Arial"/>
              </a:rPr>
              <a:t> </a:t>
            </a:r>
            <a:r>
              <a:rPr lang="en-IN" sz="2200" spc="-5" dirty="0">
                <a:latin typeface="Arial"/>
                <a:cs typeface="Arial"/>
              </a:rPr>
              <a:t>operation)</a:t>
            </a:r>
            <a:endParaRPr lang="en-IN" sz="22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a:t>
            </a:fld>
            <a:endParaRPr spc="-5" dirty="0"/>
          </a:p>
        </p:txBody>
      </p:sp>
      <p:sp>
        <p:nvSpPr>
          <p:cNvPr id="2" name="object 2"/>
          <p:cNvSpPr txBox="1"/>
          <p:nvPr/>
        </p:nvSpPr>
        <p:spPr>
          <a:xfrm>
            <a:off x="493909" y="1163739"/>
            <a:ext cx="9008110" cy="5602605"/>
          </a:xfrm>
          <a:prstGeom prst="rect">
            <a:avLst/>
          </a:prstGeom>
        </p:spPr>
        <p:txBody>
          <a:bodyPr vert="horz" wrap="square" lIns="0" tIns="99695" rIns="0" bIns="0" rtlCol="0">
            <a:spAutoFit/>
          </a:bodyPr>
          <a:lstStyle/>
          <a:p>
            <a:pPr marL="204470" indent="-191770">
              <a:lnSpc>
                <a:spcPct val="100000"/>
              </a:lnSpc>
              <a:spcBef>
                <a:spcPts val="785"/>
              </a:spcBef>
              <a:buChar char="•"/>
              <a:tabLst>
                <a:tab pos="205104" algn="l"/>
                <a:tab pos="2444115" algn="l"/>
              </a:tabLst>
            </a:pPr>
            <a:r>
              <a:rPr sz="2650" spc="-10" dirty="0">
                <a:latin typeface="Arial"/>
                <a:cs typeface="Arial"/>
              </a:rPr>
              <a:t>Importance</a:t>
            </a:r>
            <a:r>
              <a:rPr sz="2650" spc="25" dirty="0">
                <a:latin typeface="Arial"/>
                <a:cs typeface="Arial"/>
              </a:rPr>
              <a:t> </a:t>
            </a:r>
            <a:r>
              <a:rPr sz="2650" spc="-5" dirty="0">
                <a:latin typeface="Arial"/>
                <a:cs typeface="Arial"/>
              </a:rPr>
              <a:t>of	</a:t>
            </a:r>
            <a:r>
              <a:rPr sz="2650" spc="-10" dirty="0">
                <a:latin typeface="Arial"/>
                <a:cs typeface="Arial"/>
              </a:rPr>
              <a:t>time </a:t>
            </a:r>
            <a:r>
              <a:rPr sz="2650" spc="-5" dirty="0">
                <a:latin typeface="Arial"/>
                <a:cs typeface="Arial"/>
              </a:rPr>
              <a:t>in </a:t>
            </a:r>
            <a:r>
              <a:rPr sz="2650" spc="-10" dirty="0">
                <a:latin typeface="Arial"/>
                <a:cs typeface="Arial"/>
              </a:rPr>
              <a:t>distributed</a:t>
            </a:r>
            <a:r>
              <a:rPr sz="2650" spc="-5" dirty="0">
                <a:latin typeface="Arial"/>
                <a:cs typeface="Arial"/>
              </a:rPr>
              <a:t> </a:t>
            </a:r>
            <a:r>
              <a:rPr sz="2650" spc="-10" dirty="0">
                <a:latin typeface="Arial"/>
                <a:cs typeface="Arial"/>
              </a:rPr>
              <a:t>systems</a:t>
            </a:r>
            <a:endParaRPr sz="2650">
              <a:latin typeface="Arial"/>
              <a:cs typeface="Arial"/>
            </a:endParaRPr>
          </a:p>
          <a:p>
            <a:pPr marL="486409" lvl="1" indent="-267335">
              <a:lnSpc>
                <a:spcPct val="100000"/>
              </a:lnSpc>
              <a:spcBef>
                <a:spcPts val="575"/>
              </a:spcBef>
              <a:buChar char="–"/>
              <a:tabLst>
                <a:tab pos="487045" algn="l"/>
              </a:tabLst>
            </a:pPr>
            <a:r>
              <a:rPr sz="2200" dirty="0">
                <a:latin typeface="Arial"/>
                <a:cs typeface="Arial"/>
              </a:rPr>
              <a:t>A </a:t>
            </a:r>
            <a:r>
              <a:rPr sz="2200" spc="-5" dirty="0">
                <a:latin typeface="Arial"/>
                <a:cs typeface="Arial"/>
              </a:rPr>
              <a:t>quantity to timestamp events</a:t>
            </a:r>
            <a:r>
              <a:rPr sz="2200" spc="-10" dirty="0">
                <a:latin typeface="Arial"/>
                <a:cs typeface="Arial"/>
              </a:rPr>
              <a:t> </a:t>
            </a:r>
            <a:r>
              <a:rPr sz="2200" spc="-5" dirty="0">
                <a:latin typeface="Arial"/>
                <a:cs typeface="Arial"/>
              </a:rPr>
              <a:t>accurately</a:t>
            </a:r>
            <a:endParaRPr sz="2200">
              <a:latin typeface="Arial"/>
              <a:cs typeface="Arial"/>
            </a:endParaRPr>
          </a:p>
          <a:p>
            <a:pPr marL="706755" lvl="2" indent="-219075">
              <a:lnSpc>
                <a:spcPct val="100000"/>
              </a:lnSpc>
              <a:spcBef>
                <a:spcPts val="520"/>
              </a:spcBef>
              <a:buChar char="•"/>
              <a:tabLst>
                <a:tab pos="706755" algn="l"/>
                <a:tab pos="707390" algn="l"/>
              </a:tabLst>
            </a:pPr>
            <a:r>
              <a:rPr sz="1950" spc="15" dirty="0">
                <a:latin typeface="Arial"/>
                <a:cs typeface="Arial"/>
              </a:rPr>
              <a:t>To know what </a:t>
            </a:r>
            <a:r>
              <a:rPr sz="1950" spc="10" dirty="0">
                <a:latin typeface="Arial"/>
                <a:cs typeface="Arial"/>
              </a:rPr>
              <a:t>time </a:t>
            </a:r>
            <a:r>
              <a:rPr sz="1950" spc="20" dirty="0">
                <a:latin typeface="Arial"/>
                <a:cs typeface="Arial"/>
              </a:rPr>
              <a:t>a </a:t>
            </a:r>
            <a:r>
              <a:rPr sz="1950" spc="10" dirty="0">
                <a:latin typeface="Arial"/>
                <a:cs typeface="Arial"/>
              </a:rPr>
              <a:t>particular event</a:t>
            </a:r>
            <a:r>
              <a:rPr sz="1950" spc="-55" dirty="0">
                <a:latin typeface="Arial"/>
                <a:cs typeface="Arial"/>
              </a:rPr>
              <a:t> </a:t>
            </a:r>
            <a:r>
              <a:rPr sz="1950" spc="10" dirty="0">
                <a:latin typeface="Arial"/>
                <a:cs typeface="Arial"/>
              </a:rPr>
              <a:t>occurs</a:t>
            </a:r>
            <a:endParaRPr sz="1950">
              <a:latin typeface="Arial"/>
              <a:cs typeface="Arial"/>
            </a:endParaRPr>
          </a:p>
          <a:p>
            <a:pPr marL="706755" lvl="2" indent="-219075">
              <a:lnSpc>
                <a:spcPct val="100000"/>
              </a:lnSpc>
              <a:spcBef>
                <a:spcPts val="525"/>
              </a:spcBef>
              <a:buChar char="•"/>
              <a:tabLst>
                <a:tab pos="706755" algn="l"/>
                <a:tab pos="707390" algn="l"/>
              </a:tabLst>
            </a:pPr>
            <a:r>
              <a:rPr sz="1950" spc="5" dirty="0">
                <a:latin typeface="Arial"/>
                <a:cs typeface="Arial"/>
              </a:rPr>
              <a:t>i.e. </a:t>
            </a:r>
            <a:r>
              <a:rPr sz="1950" spc="10" dirty="0">
                <a:latin typeface="Arial"/>
                <a:cs typeface="Arial"/>
              </a:rPr>
              <a:t>Recording </a:t>
            </a:r>
            <a:r>
              <a:rPr sz="1950" spc="15" dirty="0">
                <a:latin typeface="Arial"/>
                <a:cs typeface="Arial"/>
              </a:rPr>
              <a:t>when an e-commerce </a:t>
            </a:r>
            <a:r>
              <a:rPr sz="1950" spc="10" dirty="0">
                <a:latin typeface="Arial"/>
                <a:cs typeface="Arial"/>
              </a:rPr>
              <a:t>transaction</a:t>
            </a:r>
            <a:r>
              <a:rPr sz="1950" spc="-30" dirty="0">
                <a:latin typeface="Arial"/>
                <a:cs typeface="Arial"/>
              </a:rPr>
              <a:t> </a:t>
            </a:r>
            <a:r>
              <a:rPr sz="1950" spc="10" dirty="0">
                <a:latin typeface="Arial"/>
                <a:cs typeface="Arial"/>
              </a:rPr>
              <a:t>occurs</a:t>
            </a:r>
            <a:endParaRPr sz="1950">
              <a:latin typeface="Arial"/>
              <a:cs typeface="Arial"/>
            </a:endParaRPr>
          </a:p>
          <a:p>
            <a:pPr marL="486409" lvl="1" indent="-267335">
              <a:lnSpc>
                <a:spcPct val="100000"/>
              </a:lnSpc>
              <a:spcBef>
                <a:spcPts val="535"/>
              </a:spcBef>
              <a:buChar char="–"/>
              <a:tabLst>
                <a:tab pos="487045" algn="l"/>
              </a:tabLst>
            </a:pPr>
            <a:r>
              <a:rPr sz="2200" dirty="0">
                <a:latin typeface="Arial"/>
                <a:cs typeface="Arial"/>
              </a:rPr>
              <a:t>A synchronization source for several </a:t>
            </a:r>
            <a:r>
              <a:rPr sz="2200" spc="-5" dirty="0">
                <a:latin typeface="Arial"/>
                <a:cs typeface="Arial"/>
              </a:rPr>
              <a:t>distributed</a:t>
            </a:r>
            <a:r>
              <a:rPr sz="2200" spc="-40" dirty="0">
                <a:latin typeface="Arial"/>
                <a:cs typeface="Arial"/>
              </a:rPr>
              <a:t> </a:t>
            </a:r>
            <a:r>
              <a:rPr sz="2200" spc="-5" dirty="0">
                <a:latin typeface="Arial"/>
                <a:cs typeface="Arial"/>
              </a:rPr>
              <a:t>algorithms</a:t>
            </a:r>
            <a:endParaRPr sz="2200">
              <a:latin typeface="Arial"/>
              <a:cs typeface="Arial"/>
            </a:endParaRPr>
          </a:p>
          <a:p>
            <a:pPr marL="706755" lvl="2" indent="-219075">
              <a:lnSpc>
                <a:spcPct val="100000"/>
              </a:lnSpc>
              <a:spcBef>
                <a:spcPts val="515"/>
              </a:spcBef>
              <a:buChar char="•"/>
              <a:tabLst>
                <a:tab pos="706755" algn="l"/>
                <a:tab pos="707390" algn="l"/>
              </a:tabLst>
            </a:pPr>
            <a:r>
              <a:rPr sz="1950" spc="15" dirty="0">
                <a:latin typeface="Arial"/>
                <a:cs typeface="Arial"/>
              </a:rPr>
              <a:t>To </a:t>
            </a:r>
            <a:r>
              <a:rPr sz="1950" spc="10" dirty="0">
                <a:latin typeface="Arial"/>
                <a:cs typeface="Arial"/>
              </a:rPr>
              <a:t>maintain consistency of distributed</a:t>
            </a:r>
            <a:r>
              <a:rPr sz="1950" spc="-40" dirty="0">
                <a:latin typeface="Arial"/>
                <a:cs typeface="Arial"/>
              </a:rPr>
              <a:t> </a:t>
            </a:r>
            <a:r>
              <a:rPr sz="1950" spc="10" dirty="0">
                <a:latin typeface="Arial"/>
                <a:cs typeface="Arial"/>
              </a:rPr>
              <a:t>data</a:t>
            </a:r>
            <a:endParaRPr sz="1950">
              <a:latin typeface="Arial"/>
              <a:cs typeface="Arial"/>
            </a:endParaRPr>
          </a:p>
          <a:p>
            <a:pPr marL="706755" lvl="2" indent="-219075">
              <a:lnSpc>
                <a:spcPct val="100000"/>
              </a:lnSpc>
              <a:spcBef>
                <a:spcPts val="525"/>
              </a:spcBef>
              <a:buChar char="•"/>
              <a:tabLst>
                <a:tab pos="706755" algn="l"/>
                <a:tab pos="707390" algn="l"/>
              </a:tabLst>
            </a:pPr>
            <a:r>
              <a:rPr sz="1950" spc="5" dirty="0">
                <a:latin typeface="Arial"/>
                <a:cs typeface="Arial"/>
              </a:rPr>
              <a:t>i.e. </a:t>
            </a:r>
            <a:r>
              <a:rPr sz="1950" spc="10" dirty="0">
                <a:latin typeface="Arial"/>
                <a:cs typeface="Arial"/>
              </a:rPr>
              <a:t>Eliminating duplicate</a:t>
            </a:r>
            <a:r>
              <a:rPr sz="1950" spc="-5" dirty="0">
                <a:latin typeface="Arial"/>
                <a:cs typeface="Arial"/>
              </a:rPr>
              <a:t> </a:t>
            </a:r>
            <a:r>
              <a:rPr sz="1950" spc="10" dirty="0">
                <a:latin typeface="Arial"/>
                <a:cs typeface="Arial"/>
              </a:rPr>
              <a:t>updates</a:t>
            </a:r>
            <a:endParaRPr sz="1950">
              <a:latin typeface="Arial"/>
              <a:cs typeface="Arial"/>
            </a:endParaRPr>
          </a:p>
          <a:p>
            <a:pPr marL="486409" lvl="1" indent="-267335">
              <a:lnSpc>
                <a:spcPct val="100000"/>
              </a:lnSpc>
              <a:spcBef>
                <a:spcPts val="535"/>
              </a:spcBef>
              <a:buChar char="–"/>
              <a:tabLst>
                <a:tab pos="487045" algn="l"/>
              </a:tabLst>
            </a:pPr>
            <a:r>
              <a:rPr sz="2200" dirty="0">
                <a:latin typeface="Arial"/>
                <a:cs typeface="Arial"/>
              </a:rPr>
              <a:t>A timing </a:t>
            </a:r>
            <a:r>
              <a:rPr sz="2200" spc="-5" dirty="0">
                <a:latin typeface="Arial"/>
                <a:cs typeface="Arial"/>
              </a:rPr>
              <a:t>source </a:t>
            </a:r>
            <a:r>
              <a:rPr sz="2200" dirty="0">
                <a:latin typeface="Arial"/>
                <a:cs typeface="Arial"/>
              </a:rPr>
              <a:t>for </a:t>
            </a:r>
            <a:r>
              <a:rPr sz="2200" spc="-5" dirty="0">
                <a:latin typeface="Arial"/>
                <a:cs typeface="Arial"/>
              </a:rPr>
              <a:t>multiple</a:t>
            </a:r>
            <a:r>
              <a:rPr sz="2200" spc="-25" dirty="0">
                <a:latin typeface="Arial"/>
                <a:cs typeface="Arial"/>
              </a:rPr>
              <a:t> </a:t>
            </a:r>
            <a:r>
              <a:rPr sz="2200" spc="-5" dirty="0">
                <a:latin typeface="Arial"/>
                <a:cs typeface="Arial"/>
              </a:rPr>
              <a:t>events</a:t>
            </a:r>
            <a:endParaRPr sz="2200">
              <a:latin typeface="Arial"/>
              <a:cs typeface="Arial"/>
            </a:endParaRPr>
          </a:p>
          <a:p>
            <a:pPr marL="706755" lvl="2" indent="-219075">
              <a:lnSpc>
                <a:spcPct val="100000"/>
              </a:lnSpc>
              <a:spcBef>
                <a:spcPts val="515"/>
              </a:spcBef>
              <a:buChar char="•"/>
              <a:tabLst>
                <a:tab pos="706755" algn="l"/>
                <a:tab pos="707390" algn="l"/>
              </a:tabLst>
            </a:pPr>
            <a:r>
              <a:rPr sz="1950" spc="15" dirty="0">
                <a:latin typeface="Arial"/>
                <a:cs typeface="Arial"/>
              </a:rPr>
              <a:t>To </a:t>
            </a:r>
            <a:r>
              <a:rPr sz="1950" spc="10" dirty="0">
                <a:latin typeface="Arial"/>
                <a:cs typeface="Arial"/>
              </a:rPr>
              <a:t>provide relative order of </a:t>
            </a:r>
            <a:r>
              <a:rPr sz="1950" spc="15" dirty="0">
                <a:latin typeface="Arial"/>
                <a:cs typeface="Arial"/>
              </a:rPr>
              <a:t>two</a:t>
            </a:r>
            <a:r>
              <a:rPr sz="1950" spc="-30" dirty="0">
                <a:latin typeface="Arial"/>
                <a:cs typeface="Arial"/>
              </a:rPr>
              <a:t> </a:t>
            </a:r>
            <a:r>
              <a:rPr sz="1950" spc="10" dirty="0">
                <a:latin typeface="Arial"/>
                <a:cs typeface="Arial"/>
              </a:rPr>
              <a:t>events</a:t>
            </a:r>
            <a:endParaRPr sz="1950">
              <a:latin typeface="Arial"/>
              <a:cs typeface="Arial"/>
            </a:endParaRPr>
          </a:p>
          <a:p>
            <a:pPr marL="706755" lvl="2" indent="-219075">
              <a:lnSpc>
                <a:spcPct val="100000"/>
              </a:lnSpc>
              <a:spcBef>
                <a:spcPts val="530"/>
              </a:spcBef>
              <a:buChar char="•"/>
              <a:tabLst>
                <a:tab pos="706755" algn="l"/>
                <a:tab pos="707390" algn="l"/>
              </a:tabLst>
            </a:pPr>
            <a:r>
              <a:rPr sz="1950" spc="5" dirty="0">
                <a:latin typeface="Arial"/>
                <a:cs typeface="Arial"/>
              </a:rPr>
              <a:t>i.e. </a:t>
            </a:r>
            <a:r>
              <a:rPr sz="1950" spc="10" dirty="0">
                <a:latin typeface="Arial"/>
                <a:cs typeface="Arial"/>
              </a:rPr>
              <a:t>Ensuring the order of </a:t>
            </a:r>
            <a:r>
              <a:rPr sz="1950" spc="15" dirty="0">
                <a:latin typeface="Arial"/>
                <a:cs typeface="Arial"/>
              </a:rPr>
              <a:t>cause and</a:t>
            </a:r>
            <a:r>
              <a:rPr sz="1950" spc="-50" dirty="0">
                <a:latin typeface="Arial"/>
                <a:cs typeface="Arial"/>
              </a:rPr>
              <a:t> </a:t>
            </a:r>
            <a:r>
              <a:rPr sz="1950" spc="5" dirty="0">
                <a:latin typeface="Arial"/>
                <a:cs typeface="Arial"/>
              </a:rPr>
              <a:t>effect</a:t>
            </a:r>
            <a:endParaRPr sz="1950">
              <a:latin typeface="Arial"/>
              <a:cs typeface="Arial"/>
            </a:endParaRPr>
          </a:p>
          <a:p>
            <a:pPr marL="204470" indent="-191770">
              <a:lnSpc>
                <a:spcPct val="100000"/>
              </a:lnSpc>
              <a:spcBef>
                <a:spcPts val="575"/>
              </a:spcBef>
              <a:buChar char="•"/>
              <a:tabLst>
                <a:tab pos="205104" algn="l"/>
              </a:tabLst>
            </a:pPr>
            <a:r>
              <a:rPr sz="2650" spc="-10" dirty="0">
                <a:latin typeface="Arial"/>
                <a:cs typeface="Arial"/>
              </a:rPr>
              <a:t>Clocks </a:t>
            </a:r>
            <a:r>
              <a:rPr sz="2650" spc="-5" dirty="0">
                <a:latin typeface="Arial"/>
                <a:cs typeface="Arial"/>
              </a:rPr>
              <a:t>in </a:t>
            </a:r>
            <a:r>
              <a:rPr sz="2650" spc="-10" dirty="0">
                <a:latin typeface="Arial"/>
                <a:cs typeface="Arial"/>
              </a:rPr>
              <a:t>computers </a:t>
            </a:r>
            <a:r>
              <a:rPr sz="2650" spc="-5" dirty="0">
                <a:latin typeface="Arial"/>
                <a:cs typeface="Arial"/>
              </a:rPr>
              <a:t>to</a:t>
            </a:r>
            <a:r>
              <a:rPr sz="2650" dirty="0">
                <a:latin typeface="Arial"/>
                <a:cs typeface="Arial"/>
              </a:rPr>
              <a:t> </a:t>
            </a:r>
            <a:r>
              <a:rPr sz="2650" spc="-10" dirty="0">
                <a:latin typeface="Arial"/>
                <a:cs typeface="Arial"/>
              </a:rPr>
              <a:t>establish</a:t>
            </a:r>
            <a:endParaRPr sz="2650">
              <a:latin typeface="Arial"/>
              <a:cs typeface="Arial"/>
            </a:endParaRPr>
          </a:p>
          <a:p>
            <a:pPr marL="486409" lvl="1" indent="-267335">
              <a:lnSpc>
                <a:spcPct val="100000"/>
              </a:lnSpc>
              <a:spcBef>
                <a:spcPts val="580"/>
              </a:spcBef>
              <a:buFont typeface="Arial"/>
              <a:buChar char="–"/>
              <a:tabLst>
                <a:tab pos="487045" algn="l"/>
              </a:tabLst>
            </a:pPr>
            <a:r>
              <a:rPr sz="2200" i="1" dirty="0">
                <a:solidFill>
                  <a:srgbClr val="33339A"/>
                </a:solidFill>
                <a:latin typeface="Arial"/>
                <a:cs typeface="Arial"/>
              </a:rPr>
              <a:t>Time </a:t>
            </a:r>
            <a:r>
              <a:rPr sz="2200" spc="-5" dirty="0">
                <a:latin typeface="Arial"/>
                <a:cs typeface="Arial"/>
              </a:rPr>
              <a:t>at which an event</a:t>
            </a:r>
            <a:r>
              <a:rPr sz="2200" spc="-15" dirty="0">
                <a:latin typeface="Arial"/>
                <a:cs typeface="Arial"/>
              </a:rPr>
              <a:t> </a:t>
            </a:r>
            <a:r>
              <a:rPr sz="2200" spc="-5" dirty="0">
                <a:latin typeface="Arial"/>
                <a:cs typeface="Arial"/>
              </a:rPr>
              <a:t>occurred</a:t>
            </a:r>
            <a:endParaRPr sz="2200">
              <a:latin typeface="Arial"/>
              <a:cs typeface="Arial"/>
            </a:endParaRPr>
          </a:p>
          <a:p>
            <a:pPr marL="486409" lvl="1" indent="-267335">
              <a:lnSpc>
                <a:spcPct val="100000"/>
              </a:lnSpc>
              <a:spcBef>
                <a:spcPts val="525"/>
              </a:spcBef>
              <a:buFont typeface="Arial"/>
              <a:buChar char="–"/>
              <a:tabLst>
                <a:tab pos="487045" algn="l"/>
              </a:tabLst>
            </a:pPr>
            <a:r>
              <a:rPr sz="2200" i="1" dirty="0">
                <a:solidFill>
                  <a:srgbClr val="33339A"/>
                </a:solidFill>
                <a:latin typeface="Arial"/>
                <a:cs typeface="Arial"/>
              </a:rPr>
              <a:t>Duration </a:t>
            </a:r>
            <a:r>
              <a:rPr sz="2200" spc="-5" dirty="0">
                <a:latin typeface="Arial"/>
                <a:cs typeface="Arial"/>
              </a:rPr>
              <a:t>of an event or interval between two</a:t>
            </a:r>
            <a:r>
              <a:rPr sz="2200" spc="-10" dirty="0">
                <a:latin typeface="Arial"/>
                <a:cs typeface="Arial"/>
              </a:rPr>
              <a:t> </a:t>
            </a:r>
            <a:r>
              <a:rPr sz="2200" spc="-5" dirty="0">
                <a:latin typeface="Arial"/>
                <a:cs typeface="Arial"/>
              </a:rPr>
              <a:t>events</a:t>
            </a:r>
            <a:endParaRPr sz="2200">
              <a:latin typeface="Arial"/>
              <a:cs typeface="Arial"/>
            </a:endParaRPr>
          </a:p>
          <a:p>
            <a:pPr marL="486409" lvl="1" indent="-267335">
              <a:lnSpc>
                <a:spcPct val="100000"/>
              </a:lnSpc>
              <a:spcBef>
                <a:spcPts val="530"/>
              </a:spcBef>
              <a:buFont typeface="Arial"/>
              <a:buChar char="–"/>
              <a:tabLst>
                <a:tab pos="487045" algn="l"/>
              </a:tabLst>
            </a:pPr>
            <a:r>
              <a:rPr sz="2200" i="1" dirty="0">
                <a:solidFill>
                  <a:srgbClr val="33339A"/>
                </a:solidFill>
                <a:latin typeface="Arial"/>
                <a:cs typeface="Arial"/>
              </a:rPr>
              <a:t>Sequence </a:t>
            </a:r>
            <a:r>
              <a:rPr sz="2200" spc="-5" dirty="0">
                <a:latin typeface="Arial"/>
                <a:cs typeface="Arial"/>
              </a:rPr>
              <a:t>of </a:t>
            </a:r>
            <a:r>
              <a:rPr sz="2200" dirty="0">
                <a:latin typeface="Arial"/>
                <a:cs typeface="Arial"/>
              </a:rPr>
              <a:t>a </a:t>
            </a:r>
            <a:r>
              <a:rPr sz="2200" spc="-5" dirty="0">
                <a:latin typeface="Arial"/>
                <a:cs typeface="Arial"/>
              </a:rPr>
              <a:t>series of events or the order in which events occurred</a:t>
            </a:r>
            <a:endParaRPr sz="2200">
              <a:latin typeface="Arial"/>
              <a:cs typeface="Arial"/>
            </a:endParaRPr>
          </a:p>
        </p:txBody>
      </p:sp>
      <p:sp>
        <p:nvSpPr>
          <p:cNvPr id="3" name="object 3"/>
          <p:cNvSpPr txBox="1">
            <a:spLocks noGrp="1"/>
          </p:cNvSpPr>
          <p:nvPr>
            <p:ph type="title"/>
          </p:nvPr>
        </p:nvSpPr>
        <p:spPr>
          <a:xfrm>
            <a:off x="3304921" y="322579"/>
            <a:ext cx="4082415" cy="629920"/>
          </a:xfrm>
          <a:prstGeom prst="rect">
            <a:avLst/>
          </a:prstGeom>
        </p:spPr>
        <p:txBody>
          <a:bodyPr vert="horz" wrap="square" lIns="0" tIns="14604" rIns="0" bIns="0" rtlCol="0">
            <a:spAutoFit/>
          </a:bodyPr>
          <a:lstStyle/>
          <a:p>
            <a:pPr marL="12700">
              <a:lnSpc>
                <a:spcPct val="100000"/>
              </a:lnSpc>
              <a:spcBef>
                <a:spcPts val="114"/>
              </a:spcBef>
            </a:pPr>
            <a:r>
              <a:rPr dirty="0"/>
              <a:t>11.1</a:t>
            </a:r>
            <a:r>
              <a:rPr spc="-55" dirty="0"/>
              <a:t> </a:t>
            </a:r>
            <a:r>
              <a:rPr spc="5" dirty="0"/>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909" y="4166240"/>
            <a:ext cx="6614890" cy="1197764"/>
          </a:xfrm>
          <a:prstGeom prst="rect">
            <a:avLst/>
          </a:prstGeom>
        </p:spPr>
        <p:txBody>
          <a:bodyPr vert="horz" wrap="square" lIns="0" tIns="48260" rIns="0" bIns="0" rtlCol="0">
            <a:spAutoFit/>
          </a:bodyPr>
          <a:lstStyle/>
          <a:p>
            <a:pPr marL="204470" indent="-191770">
              <a:lnSpc>
                <a:spcPct val="100000"/>
              </a:lnSpc>
              <a:spcBef>
                <a:spcPts val="275"/>
              </a:spcBef>
              <a:buChar char="•"/>
              <a:tabLst>
                <a:tab pos="205104" algn="l"/>
              </a:tabLst>
            </a:pPr>
            <a:r>
              <a:rPr sz="2650" spc="-10" dirty="0">
                <a:latin typeface="Arial"/>
                <a:cs typeface="Arial"/>
              </a:rPr>
              <a:t>Figure 11.7</a:t>
            </a:r>
            <a:r>
              <a:rPr sz="2650" spc="5" dirty="0">
                <a:latin typeface="Arial"/>
                <a:cs typeface="Arial"/>
              </a:rPr>
              <a:t> </a:t>
            </a:r>
            <a:r>
              <a:rPr sz="2650" spc="-10" dirty="0">
                <a:latin typeface="Arial"/>
                <a:cs typeface="Arial"/>
              </a:rPr>
              <a:t>shows</a:t>
            </a:r>
            <a:endParaRPr sz="2650" dirty="0">
              <a:latin typeface="Arial"/>
              <a:cs typeface="Arial"/>
            </a:endParaRPr>
          </a:p>
          <a:p>
            <a:pPr marL="486409" lvl="1" indent="-267335">
              <a:lnSpc>
                <a:spcPct val="100000"/>
              </a:lnSpc>
              <a:spcBef>
                <a:spcPts val="325"/>
              </a:spcBef>
              <a:buFont typeface="Arial"/>
              <a:buChar char="–"/>
              <a:tabLst>
                <a:tab pos="487045" algn="l"/>
              </a:tabLst>
            </a:pPr>
            <a:r>
              <a:rPr sz="2200" i="1" spc="-5" dirty="0">
                <a:latin typeface="Arial"/>
                <a:cs typeface="Arial"/>
              </a:rPr>
              <a:t>a</a:t>
            </a:r>
            <a:r>
              <a:rPr sz="2200" spc="-5" dirty="0">
                <a:latin typeface="Symbol"/>
                <a:cs typeface="Symbol"/>
              </a:rPr>
              <a:t></a:t>
            </a:r>
            <a:r>
              <a:rPr sz="2200" i="1" spc="-5" dirty="0">
                <a:latin typeface="Arial"/>
                <a:cs typeface="Arial"/>
              </a:rPr>
              <a:t>f </a:t>
            </a:r>
            <a:r>
              <a:rPr sz="2200" spc="-5" dirty="0">
                <a:latin typeface="Arial"/>
                <a:cs typeface="Arial"/>
              </a:rPr>
              <a:t>since V(a) </a:t>
            </a:r>
            <a:r>
              <a:rPr sz="2200" dirty="0">
                <a:latin typeface="Arial"/>
                <a:cs typeface="Arial"/>
              </a:rPr>
              <a:t>&lt;</a:t>
            </a:r>
            <a:r>
              <a:rPr sz="2200" spc="-25" dirty="0">
                <a:latin typeface="Arial"/>
                <a:cs typeface="Arial"/>
              </a:rPr>
              <a:t> </a:t>
            </a:r>
            <a:r>
              <a:rPr sz="2200" spc="-5" dirty="0">
                <a:latin typeface="Arial"/>
                <a:cs typeface="Arial"/>
              </a:rPr>
              <a:t>V(f)</a:t>
            </a:r>
            <a:endParaRPr sz="2200" dirty="0">
              <a:latin typeface="Arial"/>
              <a:cs typeface="Arial"/>
            </a:endParaRPr>
          </a:p>
          <a:p>
            <a:pPr marL="486409" lvl="1" indent="-267335">
              <a:lnSpc>
                <a:spcPct val="100000"/>
              </a:lnSpc>
              <a:spcBef>
                <a:spcPts val="240"/>
              </a:spcBef>
              <a:buChar char="–"/>
              <a:tabLst>
                <a:tab pos="487045" algn="l"/>
              </a:tabLst>
            </a:pPr>
            <a:r>
              <a:rPr sz="2200" dirty="0">
                <a:latin typeface="Arial"/>
                <a:cs typeface="Arial"/>
              </a:rPr>
              <a:t>c || e </a:t>
            </a:r>
            <a:r>
              <a:rPr sz="2200" spc="-5" dirty="0">
                <a:latin typeface="Arial"/>
                <a:cs typeface="Arial"/>
              </a:rPr>
              <a:t>since neither V(c) &lt;= V(e) nor V(e) &lt;=</a:t>
            </a:r>
            <a:r>
              <a:rPr sz="2200" spc="-30" dirty="0">
                <a:latin typeface="Arial"/>
                <a:cs typeface="Arial"/>
              </a:rPr>
              <a:t> </a:t>
            </a:r>
            <a:r>
              <a:rPr sz="2200" spc="-5" dirty="0">
                <a:latin typeface="Arial"/>
                <a:cs typeface="Arial"/>
              </a:rPr>
              <a:t>V(c)</a:t>
            </a:r>
            <a:endParaRPr sz="2200" dirty="0">
              <a:latin typeface="Arial"/>
              <a:cs typeface="Arial"/>
            </a:endParaRPr>
          </a:p>
        </p:txBody>
      </p:sp>
      <p:sp>
        <p:nvSpPr>
          <p:cNvPr id="3" name="object 3"/>
          <p:cNvSpPr txBox="1">
            <a:spLocks noGrp="1"/>
          </p:cNvSpPr>
          <p:nvPr>
            <p:ph type="title"/>
          </p:nvPr>
        </p:nvSpPr>
        <p:spPr>
          <a:xfrm>
            <a:off x="656215" y="426212"/>
            <a:ext cx="9379585" cy="429259"/>
          </a:xfrm>
          <a:prstGeom prst="rect">
            <a:avLst/>
          </a:prstGeom>
        </p:spPr>
        <p:txBody>
          <a:bodyPr vert="horz" wrap="square" lIns="0" tIns="12065" rIns="0" bIns="0" rtlCol="0">
            <a:spAutoFit/>
          </a:bodyPr>
          <a:lstStyle/>
          <a:p>
            <a:pPr marL="12700">
              <a:lnSpc>
                <a:spcPct val="100000"/>
              </a:lnSpc>
              <a:spcBef>
                <a:spcPts val="95"/>
              </a:spcBef>
            </a:pPr>
            <a:r>
              <a:rPr sz="2650" b="0" spc="-5" dirty="0">
                <a:latin typeface="Arial"/>
                <a:cs typeface="Arial"/>
              </a:rPr>
              <a:t>Figure </a:t>
            </a:r>
            <a:r>
              <a:rPr sz="2650" b="0" spc="-10" dirty="0">
                <a:latin typeface="Arial"/>
                <a:cs typeface="Arial"/>
              </a:rPr>
              <a:t>11.7 Vector </a:t>
            </a:r>
            <a:r>
              <a:rPr sz="2650" b="0" spc="-5" dirty="0">
                <a:latin typeface="Arial"/>
                <a:cs typeface="Arial"/>
              </a:rPr>
              <a:t>timestamps for </a:t>
            </a:r>
            <a:r>
              <a:rPr sz="2650" b="0" spc="-10" dirty="0">
                <a:latin typeface="Arial"/>
                <a:cs typeface="Arial"/>
              </a:rPr>
              <a:t>events shown </a:t>
            </a:r>
            <a:r>
              <a:rPr sz="2650" b="0" spc="-5" dirty="0">
                <a:latin typeface="Arial"/>
                <a:cs typeface="Arial"/>
              </a:rPr>
              <a:t>in Figure</a:t>
            </a:r>
            <a:r>
              <a:rPr sz="2650" b="0" spc="85" dirty="0">
                <a:latin typeface="Arial"/>
                <a:cs typeface="Arial"/>
              </a:rPr>
              <a:t> </a:t>
            </a:r>
            <a:r>
              <a:rPr sz="2650" b="0" spc="-10" dirty="0">
                <a:latin typeface="Arial"/>
                <a:cs typeface="Arial"/>
              </a:rPr>
              <a:t>11.5</a:t>
            </a:r>
            <a:endParaRPr sz="2650">
              <a:latin typeface="Arial"/>
              <a:cs typeface="Arial"/>
            </a:endParaRPr>
          </a:p>
        </p:txBody>
      </p:sp>
      <p:sp>
        <p:nvSpPr>
          <p:cNvPr id="4" name="object 4"/>
          <p:cNvSpPr/>
          <p:nvPr/>
        </p:nvSpPr>
        <p:spPr>
          <a:xfrm>
            <a:off x="8448045" y="1429855"/>
            <a:ext cx="148678" cy="7856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28682" y="1469138"/>
            <a:ext cx="7033259" cy="0"/>
          </a:xfrm>
          <a:custGeom>
            <a:avLst/>
            <a:gdLst/>
            <a:ahLst/>
            <a:cxnLst/>
            <a:rect l="l" t="t" r="r" b="b"/>
            <a:pathLst>
              <a:path w="7033259">
                <a:moveTo>
                  <a:pt x="0" y="0"/>
                </a:moveTo>
                <a:lnTo>
                  <a:pt x="7032741" y="0"/>
                </a:lnTo>
              </a:path>
            </a:pathLst>
          </a:custGeom>
          <a:ln w="25833">
            <a:solidFill>
              <a:srgbClr val="000000"/>
            </a:solidFill>
          </a:ln>
        </p:spPr>
        <p:txBody>
          <a:bodyPr wrap="square" lIns="0" tIns="0" rIns="0" bIns="0" rtlCol="0"/>
          <a:lstStyle/>
          <a:p>
            <a:endParaRPr/>
          </a:p>
        </p:txBody>
      </p:sp>
      <p:sp>
        <p:nvSpPr>
          <p:cNvPr id="6" name="object 6"/>
          <p:cNvSpPr/>
          <p:nvPr/>
        </p:nvSpPr>
        <p:spPr>
          <a:xfrm>
            <a:off x="8448045" y="2437225"/>
            <a:ext cx="148678" cy="7856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428682" y="2476507"/>
            <a:ext cx="7033259" cy="0"/>
          </a:xfrm>
          <a:custGeom>
            <a:avLst/>
            <a:gdLst/>
            <a:ahLst/>
            <a:cxnLst/>
            <a:rect l="l" t="t" r="r" b="b"/>
            <a:pathLst>
              <a:path w="7033259">
                <a:moveTo>
                  <a:pt x="0" y="0"/>
                </a:moveTo>
                <a:lnTo>
                  <a:pt x="7032741" y="0"/>
                </a:lnTo>
              </a:path>
            </a:pathLst>
          </a:custGeom>
          <a:ln w="25833">
            <a:solidFill>
              <a:srgbClr val="000000"/>
            </a:solidFill>
          </a:ln>
        </p:spPr>
        <p:txBody>
          <a:bodyPr wrap="square" lIns="0" tIns="0" rIns="0" bIns="0" rtlCol="0"/>
          <a:lstStyle/>
          <a:p>
            <a:endParaRPr/>
          </a:p>
        </p:txBody>
      </p:sp>
      <p:sp>
        <p:nvSpPr>
          <p:cNvPr id="8" name="object 8"/>
          <p:cNvSpPr/>
          <p:nvPr/>
        </p:nvSpPr>
        <p:spPr>
          <a:xfrm>
            <a:off x="8448056" y="3471269"/>
            <a:ext cx="148657" cy="77782"/>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1428682" y="3509781"/>
            <a:ext cx="7033259" cy="0"/>
          </a:xfrm>
          <a:custGeom>
            <a:avLst/>
            <a:gdLst/>
            <a:ahLst/>
            <a:cxnLst/>
            <a:rect l="l" t="t" r="r" b="b"/>
            <a:pathLst>
              <a:path w="7033259">
                <a:moveTo>
                  <a:pt x="0" y="0"/>
                </a:moveTo>
                <a:lnTo>
                  <a:pt x="7032741" y="0"/>
                </a:lnTo>
              </a:path>
            </a:pathLst>
          </a:custGeom>
          <a:ln w="25833">
            <a:solidFill>
              <a:srgbClr val="000000"/>
            </a:solidFill>
          </a:ln>
        </p:spPr>
        <p:txBody>
          <a:bodyPr wrap="square" lIns="0" tIns="0" rIns="0" bIns="0" rtlCol="0"/>
          <a:lstStyle/>
          <a:p>
            <a:endParaRPr/>
          </a:p>
        </p:txBody>
      </p:sp>
      <p:sp>
        <p:nvSpPr>
          <p:cNvPr id="10" name="object 10"/>
          <p:cNvSpPr/>
          <p:nvPr/>
        </p:nvSpPr>
        <p:spPr>
          <a:xfrm>
            <a:off x="1428682" y="1365510"/>
            <a:ext cx="0" cy="2273935"/>
          </a:xfrm>
          <a:custGeom>
            <a:avLst/>
            <a:gdLst/>
            <a:ahLst/>
            <a:cxnLst/>
            <a:rect l="l" t="t" r="r" b="b"/>
            <a:pathLst>
              <a:path h="2273935">
                <a:moveTo>
                  <a:pt x="0" y="0"/>
                </a:moveTo>
                <a:lnTo>
                  <a:pt x="0" y="2273814"/>
                </a:lnTo>
              </a:path>
            </a:pathLst>
          </a:custGeom>
          <a:ln w="30439">
            <a:solidFill>
              <a:srgbClr val="000000"/>
            </a:solidFill>
          </a:ln>
        </p:spPr>
        <p:txBody>
          <a:bodyPr wrap="square" lIns="0" tIns="0" rIns="0" bIns="0" rtlCol="0"/>
          <a:lstStyle/>
          <a:p>
            <a:endParaRPr/>
          </a:p>
        </p:txBody>
      </p:sp>
      <p:sp>
        <p:nvSpPr>
          <p:cNvPr id="11" name="object 11"/>
          <p:cNvSpPr/>
          <p:nvPr/>
        </p:nvSpPr>
        <p:spPr>
          <a:xfrm>
            <a:off x="2008242" y="1416223"/>
            <a:ext cx="119558" cy="105080"/>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2951645" y="1416233"/>
            <a:ext cx="120298" cy="105061"/>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342774" y="3457619"/>
            <a:ext cx="150789" cy="13098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7700268" y="3457298"/>
            <a:ext cx="120951" cy="131630"/>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4609381" y="2437639"/>
            <a:ext cx="92710" cy="104139"/>
          </a:xfrm>
          <a:custGeom>
            <a:avLst/>
            <a:gdLst/>
            <a:ahLst/>
            <a:cxnLst/>
            <a:rect l="l" t="t" r="r" b="b"/>
            <a:pathLst>
              <a:path w="92710" h="104139">
                <a:moveTo>
                  <a:pt x="46472" y="103639"/>
                </a:moveTo>
                <a:lnTo>
                  <a:pt x="28282" y="99508"/>
                </a:lnTo>
                <a:lnTo>
                  <a:pt x="13522" y="88303"/>
                </a:lnTo>
                <a:lnTo>
                  <a:pt x="3618" y="71812"/>
                </a:lnTo>
                <a:lnTo>
                  <a:pt x="0" y="51819"/>
                </a:lnTo>
                <a:lnTo>
                  <a:pt x="3938" y="31506"/>
                </a:lnTo>
                <a:lnTo>
                  <a:pt x="13806" y="15050"/>
                </a:lnTo>
                <a:lnTo>
                  <a:pt x="28389" y="4024"/>
                </a:lnTo>
                <a:lnTo>
                  <a:pt x="46472" y="0"/>
                </a:lnTo>
                <a:lnTo>
                  <a:pt x="64231" y="4024"/>
                </a:lnTo>
                <a:lnTo>
                  <a:pt x="78770" y="15050"/>
                </a:lnTo>
                <a:lnTo>
                  <a:pt x="88592" y="31506"/>
                </a:lnTo>
                <a:lnTo>
                  <a:pt x="92199" y="51819"/>
                </a:lnTo>
                <a:lnTo>
                  <a:pt x="88592" y="71812"/>
                </a:lnTo>
                <a:lnTo>
                  <a:pt x="78770" y="88303"/>
                </a:lnTo>
                <a:lnTo>
                  <a:pt x="64231" y="99508"/>
                </a:lnTo>
                <a:lnTo>
                  <a:pt x="46472" y="103639"/>
                </a:lnTo>
                <a:close/>
              </a:path>
            </a:pathLst>
          </a:custGeom>
          <a:solidFill>
            <a:srgbClr val="000000"/>
          </a:solidFill>
        </p:spPr>
        <p:txBody>
          <a:bodyPr wrap="square" lIns="0" tIns="0" rIns="0" bIns="0" rtlCol="0"/>
          <a:lstStyle/>
          <a:p>
            <a:endParaRPr/>
          </a:p>
        </p:txBody>
      </p:sp>
      <p:sp>
        <p:nvSpPr>
          <p:cNvPr id="16" name="object 16"/>
          <p:cNvSpPr/>
          <p:nvPr/>
        </p:nvSpPr>
        <p:spPr>
          <a:xfrm>
            <a:off x="4609381" y="2437639"/>
            <a:ext cx="92710" cy="104139"/>
          </a:xfrm>
          <a:custGeom>
            <a:avLst/>
            <a:gdLst/>
            <a:ahLst/>
            <a:cxnLst/>
            <a:rect l="l" t="t" r="r" b="b"/>
            <a:pathLst>
              <a:path w="92710" h="104139">
                <a:moveTo>
                  <a:pt x="92199" y="51819"/>
                </a:moveTo>
                <a:lnTo>
                  <a:pt x="88592" y="31506"/>
                </a:lnTo>
                <a:lnTo>
                  <a:pt x="78770" y="15050"/>
                </a:lnTo>
                <a:lnTo>
                  <a:pt x="64231" y="4024"/>
                </a:lnTo>
                <a:lnTo>
                  <a:pt x="46472" y="0"/>
                </a:lnTo>
                <a:lnTo>
                  <a:pt x="28389" y="4024"/>
                </a:lnTo>
                <a:lnTo>
                  <a:pt x="13806" y="15050"/>
                </a:lnTo>
                <a:lnTo>
                  <a:pt x="3938" y="31506"/>
                </a:lnTo>
                <a:lnTo>
                  <a:pt x="0" y="51819"/>
                </a:lnTo>
                <a:lnTo>
                  <a:pt x="3618" y="71812"/>
                </a:lnTo>
                <a:lnTo>
                  <a:pt x="13522" y="88303"/>
                </a:lnTo>
                <a:lnTo>
                  <a:pt x="28282" y="99508"/>
                </a:lnTo>
                <a:lnTo>
                  <a:pt x="46472" y="103639"/>
                </a:lnTo>
                <a:lnTo>
                  <a:pt x="64231" y="99508"/>
                </a:lnTo>
                <a:lnTo>
                  <a:pt x="78770" y="88303"/>
                </a:lnTo>
                <a:lnTo>
                  <a:pt x="88592" y="71812"/>
                </a:lnTo>
                <a:lnTo>
                  <a:pt x="92199" y="51819"/>
                </a:lnTo>
                <a:close/>
              </a:path>
            </a:pathLst>
          </a:custGeom>
          <a:ln w="28404">
            <a:solidFill>
              <a:srgbClr val="000000"/>
            </a:solidFill>
          </a:ln>
        </p:spPr>
        <p:txBody>
          <a:bodyPr wrap="square" lIns="0" tIns="0" rIns="0" bIns="0" rtlCol="0"/>
          <a:lstStyle/>
          <a:p>
            <a:endParaRPr/>
          </a:p>
        </p:txBody>
      </p:sp>
      <p:sp>
        <p:nvSpPr>
          <p:cNvPr id="17" name="object 17"/>
          <p:cNvSpPr/>
          <p:nvPr/>
        </p:nvSpPr>
        <p:spPr>
          <a:xfrm>
            <a:off x="6087374" y="2423577"/>
            <a:ext cx="150806" cy="131765"/>
          </a:xfrm>
          <a:prstGeom prst="rect">
            <a:avLst/>
          </a:prstGeom>
          <a:blipFill>
            <a:blip r:embed="rId8" cstate="print"/>
            <a:stretch>
              <a:fillRect/>
            </a:stretch>
          </a:blipFill>
        </p:spPr>
        <p:txBody>
          <a:bodyPr wrap="square" lIns="0" tIns="0" rIns="0" bIns="0" rtlCol="0"/>
          <a:lstStyle/>
          <a:p>
            <a:endParaRPr/>
          </a:p>
        </p:txBody>
      </p:sp>
      <p:sp>
        <p:nvSpPr>
          <p:cNvPr id="18" name="object 18"/>
          <p:cNvSpPr txBox="1"/>
          <p:nvPr/>
        </p:nvSpPr>
        <p:spPr>
          <a:xfrm>
            <a:off x="1995055" y="1559864"/>
            <a:ext cx="140970" cy="273685"/>
          </a:xfrm>
          <a:prstGeom prst="rect">
            <a:avLst/>
          </a:prstGeom>
        </p:spPr>
        <p:txBody>
          <a:bodyPr vert="horz" wrap="square" lIns="0" tIns="15875" rIns="0" bIns="0" rtlCol="0">
            <a:spAutoFit/>
          </a:bodyPr>
          <a:lstStyle/>
          <a:p>
            <a:pPr marL="12700">
              <a:lnSpc>
                <a:spcPct val="100000"/>
              </a:lnSpc>
              <a:spcBef>
                <a:spcPts val="125"/>
              </a:spcBef>
            </a:pPr>
            <a:r>
              <a:rPr sz="1600" spc="15" dirty="0">
                <a:latin typeface="Arial"/>
                <a:cs typeface="Arial"/>
              </a:rPr>
              <a:t>a</a:t>
            </a:r>
            <a:endParaRPr sz="1600">
              <a:latin typeface="Arial"/>
              <a:cs typeface="Arial"/>
            </a:endParaRPr>
          </a:p>
        </p:txBody>
      </p:sp>
      <p:sp>
        <p:nvSpPr>
          <p:cNvPr id="19" name="object 19"/>
          <p:cNvSpPr txBox="1"/>
          <p:nvPr/>
        </p:nvSpPr>
        <p:spPr>
          <a:xfrm>
            <a:off x="2907927" y="1585020"/>
            <a:ext cx="140970" cy="273685"/>
          </a:xfrm>
          <a:prstGeom prst="rect">
            <a:avLst/>
          </a:prstGeom>
        </p:spPr>
        <p:txBody>
          <a:bodyPr vert="horz" wrap="square" lIns="0" tIns="15875" rIns="0" bIns="0" rtlCol="0">
            <a:spAutoFit/>
          </a:bodyPr>
          <a:lstStyle/>
          <a:p>
            <a:pPr marL="12700">
              <a:lnSpc>
                <a:spcPct val="100000"/>
              </a:lnSpc>
              <a:spcBef>
                <a:spcPts val="125"/>
              </a:spcBef>
            </a:pPr>
            <a:r>
              <a:rPr sz="1600" spc="15" dirty="0">
                <a:latin typeface="Arial"/>
                <a:cs typeface="Arial"/>
              </a:rPr>
              <a:t>b</a:t>
            </a:r>
            <a:endParaRPr sz="1600">
              <a:latin typeface="Arial"/>
              <a:cs typeface="Arial"/>
            </a:endParaRPr>
          </a:p>
        </p:txBody>
      </p:sp>
      <p:sp>
        <p:nvSpPr>
          <p:cNvPr id="20" name="object 20"/>
          <p:cNvSpPr txBox="1"/>
          <p:nvPr/>
        </p:nvSpPr>
        <p:spPr>
          <a:xfrm>
            <a:off x="4612522" y="2593142"/>
            <a:ext cx="128905" cy="273685"/>
          </a:xfrm>
          <a:prstGeom prst="rect">
            <a:avLst/>
          </a:prstGeom>
        </p:spPr>
        <p:txBody>
          <a:bodyPr vert="horz" wrap="square" lIns="0" tIns="15875" rIns="0" bIns="0" rtlCol="0">
            <a:spAutoFit/>
          </a:bodyPr>
          <a:lstStyle/>
          <a:p>
            <a:pPr marL="12700">
              <a:lnSpc>
                <a:spcPct val="100000"/>
              </a:lnSpc>
              <a:spcBef>
                <a:spcPts val="125"/>
              </a:spcBef>
            </a:pPr>
            <a:r>
              <a:rPr sz="1600" spc="10" dirty="0">
                <a:latin typeface="Arial"/>
                <a:cs typeface="Arial"/>
              </a:rPr>
              <a:t>c</a:t>
            </a:r>
            <a:endParaRPr sz="1600">
              <a:latin typeface="Arial"/>
              <a:cs typeface="Arial"/>
            </a:endParaRPr>
          </a:p>
        </p:txBody>
      </p:sp>
      <p:sp>
        <p:nvSpPr>
          <p:cNvPr id="21" name="object 21"/>
          <p:cNvSpPr txBox="1"/>
          <p:nvPr/>
        </p:nvSpPr>
        <p:spPr>
          <a:xfrm>
            <a:off x="6013074" y="2593142"/>
            <a:ext cx="140970" cy="273685"/>
          </a:xfrm>
          <a:prstGeom prst="rect">
            <a:avLst/>
          </a:prstGeom>
        </p:spPr>
        <p:txBody>
          <a:bodyPr vert="horz" wrap="square" lIns="0" tIns="15875" rIns="0" bIns="0" rtlCol="0">
            <a:spAutoFit/>
          </a:bodyPr>
          <a:lstStyle/>
          <a:p>
            <a:pPr marL="12700">
              <a:lnSpc>
                <a:spcPct val="100000"/>
              </a:lnSpc>
              <a:spcBef>
                <a:spcPts val="125"/>
              </a:spcBef>
            </a:pPr>
            <a:r>
              <a:rPr sz="1600" spc="15" dirty="0">
                <a:latin typeface="Arial"/>
                <a:cs typeface="Arial"/>
              </a:rPr>
              <a:t>d</a:t>
            </a:r>
            <a:endParaRPr sz="1600">
              <a:latin typeface="Arial"/>
              <a:cs typeface="Arial"/>
            </a:endParaRPr>
          </a:p>
        </p:txBody>
      </p:sp>
      <p:sp>
        <p:nvSpPr>
          <p:cNvPr id="22" name="object 22"/>
          <p:cNvSpPr txBox="1"/>
          <p:nvPr/>
        </p:nvSpPr>
        <p:spPr>
          <a:xfrm>
            <a:off x="2329566" y="3626420"/>
            <a:ext cx="140970" cy="273685"/>
          </a:xfrm>
          <a:prstGeom prst="rect">
            <a:avLst/>
          </a:prstGeom>
        </p:spPr>
        <p:txBody>
          <a:bodyPr vert="horz" wrap="square" lIns="0" tIns="15875" rIns="0" bIns="0" rtlCol="0">
            <a:spAutoFit/>
          </a:bodyPr>
          <a:lstStyle/>
          <a:p>
            <a:pPr marL="12700">
              <a:lnSpc>
                <a:spcPct val="100000"/>
              </a:lnSpc>
              <a:spcBef>
                <a:spcPts val="125"/>
              </a:spcBef>
            </a:pPr>
            <a:r>
              <a:rPr sz="1600" spc="15" dirty="0">
                <a:latin typeface="Arial"/>
                <a:cs typeface="Arial"/>
              </a:rPr>
              <a:t>e</a:t>
            </a:r>
            <a:endParaRPr sz="1600">
              <a:latin typeface="Arial"/>
              <a:cs typeface="Arial"/>
            </a:endParaRPr>
          </a:p>
        </p:txBody>
      </p:sp>
      <p:sp>
        <p:nvSpPr>
          <p:cNvPr id="23" name="object 23"/>
          <p:cNvSpPr txBox="1"/>
          <p:nvPr/>
        </p:nvSpPr>
        <p:spPr>
          <a:xfrm>
            <a:off x="7687147" y="3626420"/>
            <a:ext cx="83185" cy="273685"/>
          </a:xfrm>
          <a:prstGeom prst="rect">
            <a:avLst/>
          </a:prstGeom>
        </p:spPr>
        <p:txBody>
          <a:bodyPr vert="horz" wrap="square" lIns="0" tIns="15875" rIns="0" bIns="0" rtlCol="0">
            <a:spAutoFit/>
          </a:bodyPr>
          <a:lstStyle/>
          <a:p>
            <a:pPr marL="12700">
              <a:lnSpc>
                <a:spcPct val="100000"/>
              </a:lnSpc>
              <a:spcBef>
                <a:spcPts val="125"/>
              </a:spcBef>
            </a:pPr>
            <a:r>
              <a:rPr sz="1600" spc="5" dirty="0">
                <a:latin typeface="Arial"/>
                <a:cs typeface="Arial"/>
              </a:rPr>
              <a:t>f</a:t>
            </a:r>
            <a:endParaRPr sz="1600">
              <a:latin typeface="Arial"/>
              <a:cs typeface="Arial"/>
            </a:endParaRPr>
          </a:p>
        </p:txBody>
      </p:sp>
      <p:sp>
        <p:nvSpPr>
          <p:cNvPr id="24" name="object 24"/>
          <p:cNvSpPr/>
          <p:nvPr/>
        </p:nvSpPr>
        <p:spPr>
          <a:xfrm>
            <a:off x="4443262" y="2321832"/>
            <a:ext cx="151765" cy="102870"/>
          </a:xfrm>
          <a:custGeom>
            <a:avLst/>
            <a:gdLst/>
            <a:ahLst/>
            <a:cxnLst/>
            <a:rect l="l" t="t" r="r" b="b"/>
            <a:pathLst>
              <a:path w="151764" h="102869">
                <a:moveTo>
                  <a:pt x="30480" y="25904"/>
                </a:moveTo>
                <a:lnTo>
                  <a:pt x="30480" y="0"/>
                </a:lnTo>
                <a:lnTo>
                  <a:pt x="151644" y="102867"/>
                </a:lnTo>
                <a:lnTo>
                  <a:pt x="0" y="51047"/>
                </a:lnTo>
                <a:lnTo>
                  <a:pt x="30480" y="25904"/>
                </a:lnTo>
                <a:close/>
              </a:path>
            </a:pathLst>
          </a:custGeom>
          <a:ln w="27285">
            <a:solidFill>
              <a:srgbClr val="000000"/>
            </a:solidFill>
          </a:ln>
        </p:spPr>
        <p:txBody>
          <a:bodyPr wrap="square" lIns="0" tIns="0" rIns="0" bIns="0" rtlCol="0"/>
          <a:lstStyle/>
          <a:p>
            <a:endParaRPr/>
          </a:p>
        </p:txBody>
      </p:sp>
      <p:sp>
        <p:nvSpPr>
          <p:cNvPr id="25" name="object 25"/>
          <p:cNvSpPr/>
          <p:nvPr/>
        </p:nvSpPr>
        <p:spPr>
          <a:xfrm>
            <a:off x="4443107" y="2321814"/>
            <a:ext cx="151765" cy="102870"/>
          </a:xfrm>
          <a:custGeom>
            <a:avLst/>
            <a:gdLst/>
            <a:ahLst/>
            <a:cxnLst/>
            <a:rect l="l" t="t" r="r" b="b"/>
            <a:pathLst>
              <a:path w="151764" h="102869">
                <a:moveTo>
                  <a:pt x="151637" y="102870"/>
                </a:moveTo>
                <a:lnTo>
                  <a:pt x="30479" y="0"/>
                </a:lnTo>
                <a:lnTo>
                  <a:pt x="30479" y="25908"/>
                </a:lnTo>
                <a:lnTo>
                  <a:pt x="0" y="51054"/>
                </a:lnTo>
                <a:lnTo>
                  <a:pt x="151637" y="102870"/>
                </a:lnTo>
                <a:close/>
              </a:path>
            </a:pathLst>
          </a:custGeom>
          <a:solidFill>
            <a:srgbClr val="000000"/>
          </a:solidFill>
        </p:spPr>
        <p:txBody>
          <a:bodyPr wrap="square" lIns="0" tIns="0" rIns="0" bIns="0" rtlCol="0"/>
          <a:lstStyle/>
          <a:p>
            <a:endParaRPr/>
          </a:p>
        </p:txBody>
      </p:sp>
      <p:sp>
        <p:nvSpPr>
          <p:cNvPr id="26" name="object 26"/>
          <p:cNvSpPr/>
          <p:nvPr/>
        </p:nvSpPr>
        <p:spPr>
          <a:xfrm>
            <a:off x="3012166" y="1469138"/>
            <a:ext cx="1431290" cy="878840"/>
          </a:xfrm>
          <a:custGeom>
            <a:avLst/>
            <a:gdLst/>
            <a:ahLst/>
            <a:cxnLst/>
            <a:rect l="l" t="t" r="r" b="b"/>
            <a:pathLst>
              <a:path w="1431289" h="878839">
                <a:moveTo>
                  <a:pt x="0" y="0"/>
                </a:moveTo>
                <a:lnTo>
                  <a:pt x="1431081" y="878586"/>
                </a:lnTo>
              </a:path>
            </a:pathLst>
          </a:custGeom>
          <a:ln w="27094">
            <a:solidFill>
              <a:srgbClr val="000000"/>
            </a:solidFill>
          </a:ln>
        </p:spPr>
        <p:txBody>
          <a:bodyPr wrap="square" lIns="0" tIns="0" rIns="0" bIns="0" rtlCol="0"/>
          <a:lstStyle/>
          <a:p>
            <a:endParaRPr/>
          </a:p>
        </p:txBody>
      </p:sp>
      <p:sp>
        <p:nvSpPr>
          <p:cNvPr id="27" name="object 27"/>
          <p:cNvSpPr/>
          <p:nvPr/>
        </p:nvSpPr>
        <p:spPr>
          <a:xfrm>
            <a:off x="7534688" y="3341271"/>
            <a:ext cx="179289" cy="131273"/>
          </a:xfrm>
          <a:prstGeom prst="rect">
            <a:avLst/>
          </a:prstGeom>
          <a:blipFill>
            <a:blip r:embed="rId9" cstate="print"/>
            <a:stretch>
              <a:fillRect/>
            </a:stretch>
          </a:blipFill>
        </p:spPr>
        <p:txBody>
          <a:bodyPr wrap="square" lIns="0" tIns="0" rIns="0" bIns="0" rtlCol="0"/>
          <a:lstStyle/>
          <a:p>
            <a:endParaRPr/>
          </a:p>
        </p:txBody>
      </p:sp>
      <p:sp>
        <p:nvSpPr>
          <p:cNvPr id="28" name="object 28"/>
          <p:cNvSpPr/>
          <p:nvPr/>
        </p:nvSpPr>
        <p:spPr>
          <a:xfrm>
            <a:off x="6208871" y="2502411"/>
            <a:ext cx="1339850" cy="878840"/>
          </a:xfrm>
          <a:custGeom>
            <a:avLst/>
            <a:gdLst/>
            <a:ahLst/>
            <a:cxnLst/>
            <a:rect l="l" t="t" r="r" b="b"/>
            <a:pathLst>
              <a:path w="1339850" h="878839">
                <a:moveTo>
                  <a:pt x="0" y="0"/>
                </a:moveTo>
                <a:lnTo>
                  <a:pt x="1339639" y="878586"/>
                </a:lnTo>
              </a:path>
            </a:pathLst>
          </a:custGeom>
          <a:ln w="27218">
            <a:solidFill>
              <a:srgbClr val="000000"/>
            </a:solidFill>
          </a:ln>
        </p:spPr>
        <p:txBody>
          <a:bodyPr wrap="square" lIns="0" tIns="0" rIns="0" bIns="0" rtlCol="0"/>
          <a:lstStyle/>
          <a:p>
            <a:endParaRPr/>
          </a:p>
        </p:txBody>
      </p:sp>
      <p:sp>
        <p:nvSpPr>
          <p:cNvPr id="29" name="object 29"/>
          <p:cNvSpPr txBox="1"/>
          <p:nvPr/>
        </p:nvSpPr>
        <p:spPr>
          <a:xfrm>
            <a:off x="3852036" y="1636826"/>
            <a:ext cx="324485" cy="273685"/>
          </a:xfrm>
          <a:prstGeom prst="rect">
            <a:avLst/>
          </a:prstGeom>
        </p:spPr>
        <p:txBody>
          <a:bodyPr vert="horz" wrap="square" lIns="0" tIns="15875" rIns="0" bIns="0" rtlCol="0">
            <a:spAutoFit/>
          </a:bodyPr>
          <a:lstStyle/>
          <a:p>
            <a:pPr marL="12700">
              <a:lnSpc>
                <a:spcPct val="100000"/>
              </a:lnSpc>
              <a:spcBef>
                <a:spcPts val="125"/>
              </a:spcBef>
            </a:pPr>
            <a:r>
              <a:rPr sz="1600" spc="20" dirty="0">
                <a:latin typeface="Arial"/>
                <a:cs typeface="Arial"/>
              </a:rPr>
              <a:t>m</a:t>
            </a:r>
            <a:r>
              <a:rPr sz="1600" spc="-204" dirty="0">
                <a:latin typeface="Arial"/>
                <a:cs typeface="Arial"/>
              </a:rPr>
              <a:t> </a:t>
            </a:r>
            <a:r>
              <a:rPr sz="1800" spc="15" baseline="-18518" dirty="0">
                <a:latin typeface="Arial"/>
                <a:cs typeface="Arial"/>
              </a:rPr>
              <a:t>1</a:t>
            </a:r>
            <a:endParaRPr sz="1800" baseline="-18518">
              <a:latin typeface="Arial"/>
              <a:cs typeface="Arial"/>
            </a:endParaRPr>
          </a:p>
        </p:txBody>
      </p:sp>
      <p:sp>
        <p:nvSpPr>
          <p:cNvPr id="40" name="object 40"/>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30</a:t>
            </a:fld>
            <a:endParaRPr spc="-5" dirty="0"/>
          </a:p>
        </p:txBody>
      </p:sp>
      <p:sp>
        <p:nvSpPr>
          <p:cNvPr id="30" name="object 30"/>
          <p:cNvSpPr txBox="1"/>
          <p:nvPr/>
        </p:nvSpPr>
        <p:spPr>
          <a:xfrm>
            <a:off x="7108825" y="2696768"/>
            <a:ext cx="325120" cy="273685"/>
          </a:xfrm>
          <a:prstGeom prst="rect">
            <a:avLst/>
          </a:prstGeom>
        </p:spPr>
        <p:txBody>
          <a:bodyPr vert="horz" wrap="square" lIns="0" tIns="15875" rIns="0" bIns="0" rtlCol="0">
            <a:spAutoFit/>
          </a:bodyPr>
          <a:lstStyle/>
          <a:p>
            <a:pPr marL="12700">
              <a:lnSpc>
                <a:spcPct val="100000"/>
              </a:lnSpc>
              <a:spcBef>
                <a:spcPts val="125"/>
              </a:spcBef>
            </a:pPr>
            <a:r>
              <a:rPr sz="1600" spc="20" dirty="0">
                <a:latin typeface="Arial"/>
                <a:cs typeface="Arial"/>
              </a:rPr>
              <a:t>m</a:t>
            </a:r>
            <a:r>
              <a:rPr sz="1600" spc="-200" dirty="0">
                <a:latin typeface="Arial"/>
                <a:cs typeface="Arial"/>
              </a:rPr>
              <a:t> </a:t>
            </a:r>
            <a:r>
              <a:rPr sz="1800" spc="15" baseline="-18518" dirty="0">
                <a:latin typeface="Arial"/>
                <a:cs typeface="Arial"/>
              </a:rPr>
              <a:t>2</a:t>
            </a:r>
            <a:endParaRPr sz="1800" baseline="-18518">
              <a:latin typeface="Arial"/>
              <a:cs typeface="Arial"/>
            </a:endParaRPr>
          </a:p>
        </p:txBody>
      </p:sp>
      <p:sp>
        <p:nvSpPr>
          <p:cNvPr id="31" name="object 31"/>
          <p:cNvSpPr txBox="1"/>
          <p:nvPr/>
        </p:nvSpPr>
        <p:spPr>
          <a:xfrm>
            <a:off x="1720717" y="1094282"/>
            <a:ext cx="1566545" cy="273685"/>
          </a:xfrm>
          <a:prstGeom prst="rect">
            <a:avLst/>
          </a:prstGeom>
        </p:spPr>
        <p:txBody>
          <a:bodyPr vert="horz" wrap="square" lIns="0" tIns="15875" rIns="0" bIns="0" rtlCol="0">
            <a:spAutoFit/>
          </a:bodyPr>
          <a:lstStyle/>
          <a:p>
            <a:pPr marL="12700">
              <a:lnSpc>
                <a:spcPct val="100000"/>
              </a:lnSpc>
              <a:spcBef>
                <a:spcPts val="125"/>
              </a:spcBef>
              <a:tabLst>
                <a:tab pos="955675" algn="l"/>
              </a:tabLst>
            </a:pPr>
            <a:r>
              <a:rPr sz="1600" spc="10" dirty="0">
                <a:latin typeface="Arial"/>
                <a:cs typeface="Arial"/>
              </a:rPr>
              <a:t>(1,0,0)	(2,0,0)</a:t>
            </a:r>
            <a:endParaRPr sz="1600">
              <a:latin typeface="Arial"/>
              <a:cs typeface="Arial"/>
            </a:endParaRPr>
          </a:p>
        </p:txBody>
      </p:sp>
      <p:sp>
        <p:nvSpPr>
          <p:cNvPr id="32" name="object 32"/>
          <p:cNvSpPr txBox="1"/>
          <p:nvPr/>
        </p:nvSpPr>
        <p:spPr>
          <a:xfrm>
            <a:off x="4582034" y="2128325"/>
            <a:ext cx="622935" cy="273685"/>
          </a:xfrm>
          <a:prstGeom prst="rect">
            <a:avLst/>
          </a:prstGeom>
        </p:spPr>
        <p:txBody>
          <a:bodyPr vert="horz" wrap="square" lIns="0" tIns="15875" rIns="0" bIns="0" rtlCol="0">
            <a:spAutoFit/>
          </a:bodyPr>
          <a:lstStyle/>
          <a:p>
            <a:pPr marL="12700">
              <a:lnSpc>
                <a:spcPct val="100000"/>
              </a:lnSpc>
              <a:spcBef>
                <a:spcPts val="125"/>
              </a:spcBef>
            </a:pPr>
            <a:r>
              <a:rPr sz="1600" spc="10" dirty="0">
                <a:latin typeface="Arial"/>
                <a:cs typeface="Arial"/>
              </a:rPr>
              <a:t>(2,1,0)</a:t>
            </a:r>
            <a:endParaRPr sz="1600">
              <a:latin typeface="Arial"/>
              <a:cs typeface="Arial"/>
            </a:endParaRPr>
          </a:p>
        </p:txBody>
      </p:sp>
      <p:sp>
        <p:nvSpPr>
          <p:cNvPr id="33" name="object 33"/>
          <p:cNvSpPr txBox="1"/>
          <p:nvPr/>
        </p:nvSpPr>
        <p:spPr>
          <a:xfrm>
            <a:off x="5830179" y="2128325"/>
            <a:ext cx="622935" cy="273685"/>
          </a:xfrm>
          <a:prstGeom prst="rect">
            <a:avLst/>
          </a:prstGeom>
        </p:spPr>
        <p:txBody>
          <a:bodyPr vert="horz" wrap="square" lIns="0" tIns="15875" rIns="0" bIns="0" rtlCol="0">
            <a:spAutoFit/>
          </a:bodyPr>
          <a:lstStyle/>
          <a:p>
            <a:pPr marL="12700">
              <a:lnSpc>
                <a:spcPct val="100000"/>
              </a:lnSpc>
              <a:spcBef>
                <a:spcPts val="125"/>
              </a:spcBef>
            </a:pPr>
            <a:r>
              <a:rPr sz="1600" spc="10" dirty="0">
                <a:latin typeface="Arial"/>
                <a:cs typeface="Arial"/>
              </a:rPr>
              <a:t>(2,2,0)</a:t>
            </a:r>
            <a:endParaRPr sz="1600">
              <a:latin typeface="Arial"/>
              <a:cs typeface="Arial"/>
            </a:endParaRPr>
          </a:p>
        </p:txBody>
      </p:sp>
      <p:sp>
        <p:nvSpPr>
          <p:cNvPr id="34" name="object 34"/>
          <p:cNvSpPr txBox="1"/>
          <p:nvPr/>
        </p:nvSpPr>
        <p:spPr>
          <a:xfrm>
            <a:off x="7748158" y="3135682"/>
            <a:ext cx="622935" cy="273685"/>
          </a:xfrm>
          <a:prstGeom prst="rect">
            <a:avLst/>
          </a:prstGeom>
        </p:spPr>
        <p:txBody>
          <a:bodyPr vert="horz" wrap="square" lIns="0" tIns="15875" rIns="0" bIns="0" rtlCol="0">
            <a:spAutoFit/>
          </a:bodyPr>
          <a:lstStyle/>
          <a:p>
            <a:pPr marL="12700">
              <a:lnSpc>
                <a:spcPct val="100000"/>
              </a:lnSpc>
              <a:spcBef>
                <a:spcPts val="125"/>
              </a:spcBef>
            </a:pPr>
            <a:r>
              <a:rPr sz="1600" spc="10" dirty="0">
                <a:latin typeface="Arial"/>
                <a:cs typeface="Arial"/>
              </a:rPr>
              <a:t>(2,2,2)</a:t>
            </a:r>
            <a:endParaRPr sz="1600">
              <a:latin typeface="Arial"/>
              <a:cs typeface="Arial"/>
            </a:endParaRPr>
          </a:p>
        </p:txBody>
      </p:sp>
      <p:sp>
        <p:nvSpPr>
          <p:cNvPr id="35" name="object 35"/>
          <p:cNvSpPr txBox="1"/>
          <p:nvPr/>
        </p:nvSpPr>
        <p:spPr>
          <a:xfrm>
            <a:off x="2055249" y="3161582"/>
            <a:ext cx="622935" cy="273685"/>
          </a:xfrm>
          <a:prstGeom prst="rect">
            <a:avLst/>
          </a:prstGeom>
        </p:spPr>
        <p:txBody>
          <a:bodyPr vert="horz" wrap="square" lIns="0" tIns="15875" rIns="0" bIns="0" rtlCol="0">
            <a:spAutoFit/>
          </a:bodyPr>
          <a:lstStyle/>
          <a:p>
            <a:pPr marL="12700">
              <a:lnSpc>
                <a:spcPct val="100000"/>
              </a:lnSpc>
              <a:spcBef>
                <a:spcPts val="125"/>
              </a:spcBef>
            </a:pPr>
            <a:r>
              <a:rPr sz="1600" spc="10" dirty="0">
                <a:latin typeface="Arial"/>
                <a:cs typeface="Arial"/>
              </a:rPr>
              <a:t>(0,0,1)</a:t>
            </a:r>
            <a:endParaRPr sz="1600">
              <a:latin typeface="Arial"/>
              <a:cs typeface="Arial"/>
            </a:endParaRPr>
          </a:p>
        </p:txBody>
      </p:sp>
      <p:sp>
        <p:nvSpPr>
          <p:cNvPr id="36" name="object 36"/>
          <p:cNvSpPr txBox="1"/>
          <p:nvPr/>
        </p:nvSpPr>
        <p:spPr>
          <a:xfrm>
            <a:off x="1050930" y="1404402"/>
            <a:ext cx="233679" cy="273685"/>
          </a:xfrm>
          <a:prstGeom prst="rect">
            <a:avLst/>
          </a:prstGeom>
        </p:spPr>
        <p:txBody>
          <a:bodyPr vert="horz" wrap="square" lIns="0" tIns="15875" rIns="0" bIns="0" rtlCol="0">
            <a:spAutoFit/>
          </a:bodyPr>
          <a:lstStyle/>
          <a:p>
            <a:pPr marL="12700">
              <a:lnSpc>
                <a:spcPct val="100000"/>
              </a:lnSpc>
              <a:spcBef>
                <a:spcPts val="125"/>
              </a:spcBef>
            </a:pPr>
            <a:r>
              <a:rPr sz="1600" spc="65" dirty="0">
                <a:latin typeface="Arial"/>
                <a:cs typeface="Arial"/>
              </a:rPr>
              <a:t>p</a:t>
            </a:r>
            <a:r>
              <a:rPr sz="1800" spc="15" baseline="-18518" dirty="0">
                <a:latin typeface="Arial"/>
                <a:cs typeface="Arial"/>
              </a:rPr>
              <a:t>1</a:t>
            </a:r>
            <a:endParaRPr sz="1800" baseline="-18518">
              <a:latin typeface="Arial"/>
              <a:cs typeface="Arial"/>
            </a:endParaRPr>
          </a:p>
        </p:txBody>
      </p:sp>
      <p:sp>
        <p:nvSpPr>
          <p:cNvPr id="37" name="object 37"/>
          <p:cNvSpPr txBox="1"/>
          <p:nvPr/>
        </p:nvSpPr>
        <p:spPr>
          <a:xfrm>
            <a:off x="1050931" y="2360726"/>
            <a:ext cx="233679" cy="273685"/>
          </a:xfrm>
          <a:prstGeom prst="rect">
            <a:avLst/>
          </a:prstGeom>
        </p:spPr>
        <p:txBody>
          <a:bodyPr vert="horz" wrap="square" lIns="0" tIns="15875" rIns="0" bIns="0" rtlCol="0">
            <a:spAutoFit/>
          </a:bodyPr>
          <a:lstStyle/>
          <a:p>
            <a:pPr marL="12700">
              <a:lnSpc>
                <a:spcPct val="100000"/>
              </a:lnSpc>
              <a:spcBef>
                <a:spcPts val="125"/>
              </a:spcBef>
            </a:pPr>
            <a:r>
              <a:rPr sz="1600" spc="65" dirty="0">
                <a:latin typeface="Arial"/>
                <a:cs typeface="Arial"/>
              </a:rPr>
              <a:t>p</a:t>
            </a:r>
            <a:r>
              <a:rPr sz="1800" spc="15" baseline="-18518" dirty="0">
                <a:latin typeface="Arial"/>
                <a:cs typeface="Arial"/>
              </a:rPr>
              <a:t>2</a:t>
            </a:r>
            <a:endParaRPr sz="1800" baseline="-18518">
              <a:latin typeface="Arial"/>
              <a:cs typeface="Arial"/>
            </a:endParaRPr>
          </a:p>
        </p:txBody>
      </p:sp>
      <p:sp>
        <p:nvSpPr>
          <p:cNvPr id="38" name="object 38"/>
          <p:cNvSpPr txBox="1"/>
          <p:nvPr/>
        </p:nvSpPr>
        <p:spPr>
          <a:xfrm>
            <a:off x="1050931" y="3368090"/>
            <a:ext cx="233679" cy="273685"/>
          </a:xfrm>
          <a:prstGeom prst="rect">
            <a:avLst/>
          </a:prstGeom>
        </p:spPr>
        <p:txBody>
          <a:bodyPr vert="horz" wrap="square" lIns="0" tIns="15875" rIns="0" bIns="0" rtlCol="0">
            <a:spAutoFit/>
          </a:bodyPr>
          <a:lstStyle/>
          <a:p>
            <a:pPr marL="12700">
              <a:lnSpc>
                <a:spcPct val="100000"/>
              </a:lnSpc>
              <a:spcBef>
                <a:spcPts val="125"/>
              </a:spcBef>
            </a:pPr>
            <a:r>
              <a:rPr sz="1600" spc="65" dirty="0">
                <a:latin typeface="Arial"/>
                <a:cs typeface="Arial"/>
              </a:rPr>
              <a:t>p</a:t>
            </a:r>
            <a:r>
              <a:rPr sz="1800" spc="15" baseline="-18518" dirty="0">
                <a:latin typeface="Arial"/>
                <a:cs typeface="Arial"/>
              </a:rPr>
              <a:t>3</a:t>
            </a:r>
            <a:endParaRPr sz="1800" baseline="-18518">
              <a:latin typeface="Arial"/>
              <a:cs typeface="Arial"/>
            </a:endParaRPr>
          </a:p>
        </p:txBody>
      </p:sp>
      <p:sp>
        <p:nvSpPr>
          <p:cNvPr id="39" name="object 39"/>
          <p:cNvSpPr txBox="1"/>
          <p:nvPr/>
        </p:nvSpPr>
        <p:spPr>
          <a:xfrm>
            <a:off x="8753220" y="2257094"/>
            <a:ext cx="795655" cy="506095"/>
          </a:xfrm>
          <a:prstGeom prst="rect">
            <a:avLst/>
          </a:prstGeom>
        </p:spPr>
        <p:txBody>
          <a:bodyPr vert="horz" wrap="square" lIns="0" tIns="33020" rIns="0" bIns="0" rtlCol="0">
            <a:spAutoFit/>
          </a:bodyPr>
          <a:lstStyle/>
          <a:p>
            <a:pPr marL="255270" marR="5080" indent="-243204">
              <a:lnSpc>
                <a:spcPts val="1830"/>
              </a:lnSpc>
              <a:spcBef>
                <a:spcPts val="260"/>
              </a:spcBef>
            </a:pPr>
            <a:r>
              <a:rPr sz="1600" spc="10" dirty="0">
                <a:latin typeface="Arial"/>
                <a:cs typeface="Arial"/>
              </a:rPr>
              <a:t>Physical  time</a:t>
            </a:r>
            <a:endParaRPr sz="16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2145" y="322579"/>
            <a:ext cx="4307205" cy="629920"/>
          </a:xfrm>
          <a:prstGeom prst="rect">
            <a:avLst/>
          </a:prstGeom>
        </p:spPr>
        <p:txBody>
          <a:bodyPr vert="horz" wrap="square" lIns="0" tIns="14604" rIns="0" bIns="0" rtlCol="0">
            <a:spAutoFit/>
          </a:bodyPr>
          <a:lstStyle/>
          <a:p>
            <a:pPr marL="12700">
              <a:lnSpc>
                <a:spcPct val="100000"/>
              </a:lnSpc>
              <a:spcBef>
                <a:spcPts val="114"/>
              </a:spcBef>
            </a:pPr>
            <a:r>
              <a:rPr dirty="0"/>
              <a:t>11.5 </a:t>
            </a:r>
            <a:r>
              <a:rPr spc="5" dirty="0"/>
              <a:t>Global</a:t>
            </a:r>
            <a:r>
              <a:rPr spc="-50" dirty="0"/>
              <a:t> </a:t>
            </a:r>
            <a:r>
              <a:rPr dirty="0"/>
              <a:t>states</a:t>
            </a:r>
          </a:p>
        </p:txBody>
      </p:sp>
      <p:sp>
        <p:nvSpPr>
          <p:cNvPr id="3" name="object 3"/>
          <p:cNvSpPr txBox="1"/>
          <p:nvPr/>
        </p:nvSpPr>
        <p:spPr>
          <a:xfrm>
            <a:off x="493909" y="1186687"/>
            <a:ext cx="9698990" cy="2038350"/>
          </a:xfrm>
          <a:prstGeom prst="rect">
            <a:avLst/>
          </a:prstGeom>
        </p:spPr>
        <p:txBody>
          <a:bodyPr vert="horz" wrap="square" lIns="0" tIns="26669" rIns="0" bIns="0" rtlCol="0">
            <a:spAutoFit/>
          </a:bodyPr>
          <a:lstStyle/>
          <a:p>
            <a:pPr marL="204470" marR="5080" indent="-191770">
              <a:lnSpc>
                <a:spcPts val="3170"/>
              </a:lnSpc>
              <a:spcBef>
                <a:spcPts val="209"/>
              </a:spcBef>
              <a:buChar char="•"/>
              <a:tabLst>
                <a:tab pos="205104" algn="l"/>
              </a:tabLst>
            </a:pPr>
            <a:r>
              <a:rPr sz="2650" spc="-5" dirty="0">
                <a:latin typeface="Arial"/>
                <a:cs typeface="Arial"/>
              </a:rPr>
              <a:t>How do </a:t>
            </a:r>
            <a:r>
              <a:rPr sz="2650" spc="-10" dirty="0">
                <a:latin typeface="Arial"/>
                <a:cs typeface="Arial"/>
              </a:rPr>
              <a:t>we </a:t>
            </a:r>
            <a:r>
              <a:rPr sz="2650" spc="-5" dirty="0">
                <a:latin typeface="Arial"/>
                <a:cs typeface="Arial"/>
              </a:rPr>
              <a:t>find </a:t>
            </a:r>
            <a:r>
              <a:rPr sz="2650" spc="-10" dirty="0">
                <a:latin typeface="Arial"/>
                <a:cs typeface="Arial"/>
              </a:rPr>
              <a:t>out </a:t>
            </a:r>
            <a:r>
              <a:rPr sz="2650" spc="-5" dirty="0">
                <a:latin typeface="Arial"/>
                <a:cs typeface="Arial"/>
              </a:rPr>
              <a:t>if a </a:t>
            </a:r>
            <a:r>
              <a:rPr sz="2650" spc="-10" dirty="0">
                <a:latin typeface="Arial"/>
                <a:cs typeface="Arial"/>
              </a:rPr>
              <a:t>particular property </a:t>
            </a:r>
            <a:r>
              <a:rPr sz="2650" spc="-5" dirty="0">
                <a:latin typeface="Arial"/>
                <a:cs typeface="Arial"/>
              </a:rPr>
              <a:t>is true in a </a:t>
            </a:r>
            <a:r>
              <a:rPr sz="2650" spc="-10" dirty="0">
                <a:latin typeface="Arial"/>
                <a:cs typeface="Arial"/>
              </a:rPr>
              <a:t>distributed  system? </a:t>
            </a:r>
            <a:r>
              <a:rPr sz="2650" spc="-5" dirty="0">
                <a:latin typeface="Arial"/>
                <a:cs typeface="Arial"/>
              </a:rPr>
              <a:t>For </a:t>
            </a:r>
            <a:r>
              <a:rPr sz="2650" spc="-10" dirty="0">
                <a:latin typeface="Arial"/>
                <a:cs typeface="Arial"/>
              </a:rPr>
              <a:t>examples, we will look</a:t>
            </a:r>
            <a:r>
              <a:rPr sz="2650" spc="25" dirty="0">
                <a:latin typeface="Arial"/>
                <a:cs typeface="Arial"/>
              </a:rPr>
              <a:t> </a:t>
            </a:r>
            <a:r>
              <a:rPr sz="2650" spc="-10" dirty="0">
                <a:latin typeface="Arial"/>
                <a:cs typeface="Arial"/>
              </a:rPr>
              <a:t>at:</a:t>
            </a:r>
            <a:endParaRPr sz="2650">
              <a:latin typeface="Arial"/>
              <a:cs typeface="Arial"/>
            </a:endParaRPr>
          </a:p>
          <a:p>
            <a:pPr marL="486409" lvl="1" indent="-267335">
              <a:lnSpc>
                <a:spcPts val="3055"/>
              </a:lnSpc>
              <a:buChar char="–"/>
              <a:tabLst>
                <a:tab pos="487045" algn="l"/>
              </a:tabLst>
            </a:pPr>
            <a:r>
              <a:rPr sz="2650" spc="-10" dirty="0">
                <a:latin typeface="Arial"/>
                <a:cs typeface="Arial"/>
              </a:rPr>
              <a:t>Distributed </a:t>
            </a:r>
            <a:r>
              <a:rPr sz="2650" spc="-5" dirty="0">
                <a:latin typeface="Arial"/>
                <a:cs typeface="Arial"/>
              </a:rPr>
              <a:t>Garbage</a:t>
            </a:r>
            <a:r>
              <a:rPr sz="2650" dirty="0">
                <a:latin typeface="Arial"/>
                <a:cs typeface="Arial"/>
              </a:rPr>
              <a:t> </a:t>
            </a:r>
            <a:r>
              <a:rPr sz="2650" spc="-5" dirty="0">
                <a:latin typeface="Arial"/>
                <a:cs typeface="Arial"/>
              </a:rPr>
              <a:t>Collection</a:t>
            </a:r>
            <a:endParaRPr sz="2650">
              <a:latin typeface="Arial"/>
              <a:cs typeface="Arial"/>
            </a:endParaRPr>
          </a:p>
          <a:p>
            <a:pPr marL="486409" lvl="1" indent="-267335">
              <a:lnSpc>
                <a:spcPts val="3170"/>
              </a:lnSpc>
              <a:buChar char="–"/>
              <a:tabLst>
                <a:tab pos="487045" algn="l"/>
              </a:tabLst>
            </a:pPr>
            <a:r>
              <a:rPr sz="2650" spc="-10" dirty="0">
                <a:latin typeface="Arial"/>
                <a:cs typeface="Arial"/>
              </a:rPr>
              <a:t>Deadlock</a:t>
            </a:r>
            <a:r>
              <a:rPr sz="2650" spc="-5" dirty="0">
                <a:latin typeface="Arial"/>
                <a:cs typeface="Arial"/>
              </a:rPr>
              <a:t> </a:t>
            </a:r>
            <a:r>
              <a:rPr sz="2650" spc="-10" dirty="0">
                <a:latin typeface="Arial"/>
                <a:cs typeface="Arial"/>
              </a:rPr>
              <a:t>Detection</a:t>
            </a:r>
            <a:endParaRPr sz="2650">
              <a:latin typeface="Arial"/>
              <a:cs typeface="Arial"/>
            </a:endParaRPr>
          </a:p>
          <a:p>
            <a:pPr marL="486409" lvl="1" indent="-267335">
              <a:lnSpc>
                <a:spcPts val="3175"/>
              </a:lnSpc>
              <a:buChar char="–"/>
              <a:tabLst>
                <a:tab pos="487045" algn="l"/>
              </a:tabLst>
            </a:pPr>
            <a:r>
              <a:rPr sz="2650" spc="-10" dirty="0">
                <a:latin typeface="Arial"/>
                <a:cs typeface="Arial"/>
              </a:rPr>
              <a:t>Termination Detection</a:t>
            </a:r>
            <a:endParaRPr sz="2650">
              <a:latin typeface="Arial"/>
              <a:cs typeface="Arial"/>
            </a:endParaRPr>
          </a:p>
        </p:txBody>
      </p:sp>
      <p:sp>
        <p:nvSpPr>
          <p:cNvPr id="4" name="object 4"/>
          <p:cNvSpPr txBox="1"/>
          <p:nvPr/>
        </p:nvSpPr>
        <p:spPr>
          <a:xfrm>
            <a:off x="700407" y="3198403"/>
            <a:ext cx="1919605" cy="429259"/>
          </a:xfrm>
          <a:prstGeom prst="rect">
            <a:avLst/>
          </a:prstGeom>
        </p:spPr>
        <p:txBody>
          <a:bodyPr vert="horz" wrap="square" lIns="0" tIns="12065" rIns="0" bIns="0" rtlCol="0">
            <a:spAutoFit/>
          </a:bodyPr>
          <a:lstStyle/>
          <a:p>
            <a:pPr marL="12700">
              <a:lnSpc>
                <a:spcPct val="100000"/>
              </a:lnSpc>
              <a:spcBef>
                <a:spcPts val="95"/>
              </a:spcBef>
            </a:pPr>
            <a:r>
              <a:rPr sz="2650" spc="-5" dirty="0">
                <a:latin typeface="Arial"/>
                <a:cs typeface="Arial"/>
              </a:rPr>
              <a:t>–</a:t>
            </a:r>
            <a:r>
              <a:rPr sz="2650" spc="-170" dirty="0">
                <a:latin typeface="Arial"/>
                <a:cs typeface="Arial"/>
              </a:rPr>
              <a:t> </a:t>
            </a:r>
            <a:r>
              <a:rPr sz="2650" spc="-5" dirty="0">
                <a:latin typeface="Arial"/>
                <a:cs typeface="Arial"/>
              </a:rPr>
              <a:t>Debugging</a:t>
            </a:r>
            <a:endParaRPr sz="2650">
              <a:latin typeface="Arial"/>
              <a:cs typeface="Arial"/>
            </a:endParaRPr>
          </a:p>
        </p:txBody>
      </p:sp>
      <p:sp>
        <p:nvSpPr>
          <p:cNvPr id="5" name="object 5"/>
          <p:cNvSpPr txBox="1"/>
          <p:nvPr/>
        </p:nvSpPr>
        <p:spPr>
          <a:xfrm>
            <a:off x="8849245" y="3289915"/>
            <a:ext cx="196850" cy="203835"/>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a:cs typeface="Arial"/>
              </a:rPr>
              <a:t>p</a:t>
            </a:r>
            <a:r>
              <a:rPr sz="1150" spc="-180" dirty="0">
                <a:latin typeface="Arial"/>
                <a:cs typeface="Arial"/>
              </a:rPr>
              <a:t> </a:t>
            </a:r>
            <a:r>
              <a:rPr sz="1275" spc="15" baseline="-19607" dirty="0">
                <a:latin typeface="Arial"/>
                <a:cs typeface="Arial"/>
              </a:rPr>
              <a:t>2</a:t>
            </a:r>
            <a:endParaRPr sz="1275" baseline="-19607">
              <a:latin typeface="Arial"/>
              <a:cs typeface="Arial"/>
            </a:endParaRPr>
          </a:p>
        </p:txBody>
      </p:sp>
      <p:sp>
        <p:nvSpPr>
          <p:cNvPr id="6" name="object 6"/>
          <p:cNvSpPr txBox="1"/>
          <p:nvPr/>
        </p:nvSpPr>
        <p:spPr>
          <a:xfrm>
            <a:off x="5700648" y="3308203"/>
            <a:ext cx="174625" cy="203835"/>
          </a:xfrm>
          <a:prstGeom prst="rect">
            <a:avLst/>
          </a:prstGeom>
        </p:spPr>
        <p:txBody>
          <a:bodyPr vert="horz" wrap="square" lIns="0" tIns="15240" rIns="0" bIns="0" rtlCol="0">
            <a:spAutoFit/>
          </a:bodyPr>
          <a:lstStyle/>
          <a:p>
            <a:pPr marL="12700">
              <a:lnSpc>
                <a:spcPct val="100000"/>
              </a:lnSpc>
              <a:spcBef>
                <a:spcPts val="120"/>
              </a:spcBef>
            </a:pPr>
            <a:r>
              <a:rPr sz="1150" spc="40" dirty="0">
                <a:latin typeface="Arial"/>
                <a:cs typeface="Arial"/>
              </a:rPr>
              <a:t>p</a:t>
            </a:r>
            <a:r>
              <a:rPr sz="1275" spc="15" baseline="-19607" dirty="0">
                <a:latin typeface="Arial"/>
                <a:cs typeface="Arial"/>
              </a:rPr>
              <a:t>1</a:t>
            </a:r>
            <a:endParaRPr sz="1275" baseline="-19607">
              <a:latin typeface="Arial"/>
              <a:cs typeface="Arial"/>
            </a:endParaRPr>
          </a:p>
        </p:txBody>
      </p:sp>
      <p:sp>
        <p:nvSpPr>
          <p:cNvPr id="7" name="object 7"/>
          <p:cNvSpPr/>
          <p:nvPr/>
        </p:nvSpPr>
        <p:spPr>
          <a:xfrm>
            <a:off x="5811041" y="3441948"/>
            <a:ext cx="940435" cy="797560"/>
          </a:xfrm>
          <a:custGeom>
            <a:avLst/>
            <a:gdLst/>
            <a:ahLst/>
            <a:cxnLst/>
            <a:rect l="l" t="t" r="r" b="b"/>
            <a:pathLst>
              <a:path w="940434" h="797560">
                <a:moveTo>
                  <a:pt x="940328" y="398524"/>
                </a:moveTo>
                <a:lnTo>
                  <a:pt x="937572" y="355081"/>
                </a:lnTo>
                <a:lnTo>
                  <a:pt x="929493" y="312997"/>
                </a:lnTo>
                <a:lnTo>
                  <a:pt x="916377" y="272516"/>
                </a:lnTo>
                <a:lnTo>
                  <a:pt x="898511" y="233880"/>
                </a:lnTo>
                <a:lnTo>
                  <a:pt x="876179" y="197331"/>
                </a:lnTo>
                <a:lnTo>
                  <a:pt x="849668" y="163112"/>
                </a:lnTo>
                <a:lnTo>
                  <a:pt x="819264" y="131465"/>
                </a:lnTo>
                <a:lnTo>
                  <a:pt x="785252" y="102633"/>
                </a:lnTo>
                <a:lnTo>
                  <a:pt x="747918" y="76859"/>
                </a:lnTo>
                <a:lnTo>
                  <a:pt x="707549" y="54385"/>
                </a:lnTo>
                <a:lnTo>
                  <a:pt x="664429" y="35453"/>
                </a:lnTo>
                <a:lnTo>
                  <a:pt x="618845" y="20306"/>
                </a:lnTo>
                <a:lnTo>
                  <a:pt x="571082" y="9186"/>
                </a:lnTo>
                <a:lnTo>
                  <a:pt x="521426" y="2337"/>
                </a:lnTo>
                <a:lnTo>
                  <a:pt x="470164" y="0"/>
                </a:lnTo>
                <a:lnTo>
                  <a:pt x="418902" y="2337"/>
                </a:lnTo>
                <a:lnTo>
                  <a:pt x="369246" y="9186"/>
                </a:lnTo>
                <a:lnTo>
                  <a:pt x="321483" y="20306"/>
                </a:lnTo>
                <a:lnTo>
                  <a:pt x="275899" y="35453"/>
                </a:lnTo>
                <a:lnTo>
                  <a:pt x="232779" y="54385"/>
                </a:lnTo>
                <a:lnTo>
                  <a:pt x="192410" y="76859"/>
                </a:lnTo>
                <a:lnTo>
                  <a:pt x="155076" y="102633"/>
                </a:lnTo>
                <a:lnTo>
                  <a:pt x="121064" y="131465"/>
                </a:lnTo>
                <a:lnTo>
                  <a:pt x="90660" y="163112"/>
                </a:lnTo>
                <a:lnTo>
                  <a:pt x="64149" y="197331"/>
                </a:lnTo>
                <a:lnTo>
                  <a:pt x="41817" y="233880"/>
                </a:lnTo>
                <a:lnTo>
                  <a:pt x="23951" y="272516"/>
                </a:lnTo>
                <a:lnTo>
                  <a:pt x="10835" y="312997"/>
                </a:lnTo>
                <a:lnTo>
                  <a:pt x="2756" y="355081"/>
                </a:lnTo>
                <a:lnTo>
                  <a:pt x="0" y="398524"/>
                </a:lnTo>
                <a:lnTo>
                  <a:pt x="2756" y="441968"/>
                </a:lnTo>
                <a:lnTo>
                  <a:pt x="10835" y="484052"/>
                </a:lnTo>
                <a:lnTo>
                  <a:pt x="23951" y="524533"/>
                </a:lnTo>
                <a:lnTo>
                  <a:pt x="41817" y="563169"/>
                </a:lnTo>
                <a:lnTo>
                  <a:pt x="64149" y="599718"/>
                </a:lnTo>
                <a:lnTo>
                  <a:pt x="90660" y="633937"/>
                </a:lnTo>
                <a:lnTo>
                  <a:pt x="121064" y="665584"/>
                </a:lnTo>
                <a:lnTo>
                  <a:pt x="155076" y="694416"/>
                </a:lnTo>
                <a:lnTo>
                  <a:pt x="192410" y="720190"/>
                </a:lnTo>
                <a:lnTo>
                  <a:pt x="232779" y="742664"/>
                </a:lnTo>
                <a:lnTo>
                  <a:pt x="275899" y="761596"/>
                </a:lnTo>
                <a:lnTo>
                  <a:pt x="321483" y="776743"/>
                </a:lnTo>
                <a:lnTo>
                  <a:pt x="369246" y="787863"/>
                </a:lnTo>
                <a:lnTo>
                  <a:pt x="418902" y="794712"/>
                </a:lnTo>
                <a:lnTo>
                  <a:pt x="470164" y="797049"/>
                </a:lnTo>
                <a:lnTo>
                  <a:pt x="521426" y="794712"/>
                </a:lnTo>
                <a:lnTo>
                  <a:pt x="571082" y="787863"/>
                </a:lnTo>
                <a:lnTo>
                  <a:pt x="618845" y="776743"/>
                </a:lnTo>
                <a:lnTo>
                  <a:pt x="664429" y="761596"/>
                </a:lnTo>
                <a:lnTo>
                  <a:pt x="707549" y="742664"/>
                </a:lnTo>
                <a:lnTo>
                  <a:pt x="747918" y="720190"/>
                </a:lnTo>
                <a:lnTo>
                  <a:pt x="785252" y="694416"/>
                </a:lnTo>
                <a:lnTo>
                  <a:pt x="819264" y="665584"/>
                </a:lnTo>
                <a:lnTo>
                  <a:pt x="849668" y="633937"/>
                </a:lnTo>
                <a:lnTo>
                  <a:pt x="876179" y="599718"/>
                </a:lnTo>
                <a:lnTo>
                  <a:pt x="898511" y="563169"/>
                </a:lnTo>
                <a:lnTo>
                  <a:pt x="916377" y="524533"/>
                </a:lnTo>
                <a:lnTo>
                  <a:pt x="929493" y="484052"/>
                </a:lnTo>
                <a:lnTo>
                  <a:pt x="937572" y="441968"/>
                </a:lnTo>
                <a:lnTo>
                  <a:pt x="940328" y="398524"/>
                </a:lnTo>
                <a:close/>
              </a:path>
            </a:pathLst>
          </a:custGeom>
          <a:ln w="19939">
            <a:solidFill>
              <a:srgbClr val="000000"/>
            </a:solidFill>
          </a:ln>
        </p:spPr>
        <p:txBody>
          <a:bodyPr wrap="square" lIns="0" tIns="0" rIns="0" bIns="0" rtlCol="0"/>
          <a:lstStyle/>
          <a:p>
            <a:endParaRPr/>
          </a:p>
        </p:txBody>
      </p:sp>
      <p:sp>
        <p:nvSpPr>
          <p:cNvPr id="8" name="object 8"/>
          <p:cNvSpPr/>
          <p:nvPr/>
        </p:nvSpPr>
        <p:spPr>
          <a:xfrm>
            <a:off x="5987624" y="3626139"/>
            <a:ext cx="107101" cy="9490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107001" y="3441948"/>
            <a:ext cx="918844" cy="797560"/>
          </a:xfrm>
          <a:custGeom>
            <a:avLst/>
            <a:gdLst/>
            <a:ahLst/>
            <a:cxnLst/>
            <a:rect l="l" t="t" r="r" b="b"/>
            <a:pathLst>
              <a:path w="918845" h="797560">
                <a:moveTo>
                  <a:pt x="918232" y="398524"/>
                </a:moveTo>
                <a:lnTo>
                  <a:pt x="915535" y="355081"/>
                </a:lnTo>
                <a:lnTo>
                  <a:pt x="907634" y="312997"/>
                </a:lnTo>
                <a:lnTo>
                  <a:pt x="894810" y="272516"/>
                </a:lnTo>
                <a:lnTo>
                  <a:pt x="877344" y="233880"/>
                </a:lnTo>
                <a:lnTo>
                  <a:pt x="855520" y="197331"/>
                </a:lnTo>
                <a:lnTo>
                  <a:pt x="829617" y="163112"/>
                </a:lnTo>
                <a:lnTo>
                  <a:pt x="799918" y="131465"/>
                </a:lnTo>
                <a:lnTo>
                  <a:pt x="766706" y="102633"/>
                </a:lnTo>
                <a:lnTo>
                  <a:pt x="730261" y="76859"/>
                </a:lnTo>
                <a:lnTo>
                  <a:pt x="690866" y="54385"/>
                </a:lnTo>
                <a:lnTo>
                  <a:pt x="648802" y="35453"/>
                </a:lnTo>
                <a:lnTo>
                  <a:pt x="604351" y="20306"/>
                </a:lnTo>
                <a:lnTo>
                  <a:pt x="557795" y="9186"/>
                </a:lnTo>
                <a:lnTo>
                  <a:pt x="509416" y="2337"/>
                </a:lnTo>
                <a:lnTo>
                  <a:pt x="459495" y="0"/>
                </a:lnTo>
                <a:lnTo>
                  <a:pt x="409432" y="2337"/>
                </a:lnTo>
                <a:lnTo>
                  <a:pt x="360930" y="9186"/>
                </a:lnTo>
                <a:lnTo>
                  <a:pt x="314269" y="20306"/>
                </a:lnTo>
                <a:lnTo>
                  <a:pt x="269728" y="35453"/>
                </a:lnTo>
                <a:lnTo>
                  <a:pt x="227590" y="54385"/>
                </a:lnTo>
                <a:lnTo>
                  <a:pt x="188134" y="76859"/>
                </a:lnTo>
                <a:lnTo>
                  <a:pt x="151640" y="102633"/>
                </a:lnTo>
                <a:lnTo>
                  <a:pt x="118390" y="131465"/>
                </a:lnTo>
                <a:lnTo>
                  <a:pt x="88663" y="163112"/>
                </a:lnTo>
                <a:lnTo>
                  <a:pt x="62740" y="197331"/>
                </a:lnTo>
                <a:lnTo>
                  <a:pt x="40901" y="233880"/>
                </a:lnTo>
                <a:lnTo>
                  <a:pt x="23427" y="272516"/>
                </a:lnTo>
                <a:lnTo>
                  <a:pt x="10599" y="312997"/>
                </a:lnTo>
                <a:lnTo>
                  <a:pt x="2696" y="355081"/>
                </a:lnTo>
                <a:lnTo>
                  <a:pt x="0" y="398524"/>
                </a:lnTo>
                <a:lnTo>
                  <a:pt x="2696" y="441968"/>
                </a:lnTo>
                <a:lnTo>
                  <a:pt x="10599" y="484052"/>
                </a:lnTo>
                <a:lnTo>
                  <a:pt x="23427" y="524533"/>
                </a:lnTo>
                <a:lnTo>
                  <a:pt x="40901" y="563169"/>
                </a:lnTo>
                <a:lnTo>
                  <a:pt x="62740" y="599718"/>
                </a:lnTo>
                <a:lnTo>
                  <a:pt x="88663" y="633937"/>
                </a:lnTo>
                <a:lnTo>
                  <a:pt x="118390" y="665584"/>
                </a:lnTo>
                <a:lnTo>
                  <a:pt x="151640" y="694416"/>
                </a:lnTo>
                <a:lnTo>
                  <a:pt x="188134" y="720190"/>
                </a:lnTo>
                <a:lnTo>
                  <a:pt x="227590" y="742664"/>
                </a:lnTo>
                <a:lnTo>
                  <a:pt x="269728" y="761596"/>
                </a:lnTo>
                <a:lnTo>
                  <a:pt x="314269" y="776743"/>
                </a:lnTo>
                <a:lnTo>
                  <a:pt x="360930" y="787863"/>
                </a:lnTo>
                <a:lnTo>
                  <a:pt x="409432" y="794712"/>
                </a:lnTo>
                <a:lnTo>
                  <a:pt x="459495" y="797049"/>
                </a:lnTo>
                <a:lnTo>
                  <a:pt x="509416" y="794712"/>
                </a:lnTo>
                <a:lnTo>
                  <a:pt x="557795" y="787863"/>
                </a:lnTo>
                <a:lnTo>
                  <a:pt x="604351" y="776743"/>
                </a:lnTo>
                <a:lnTo>
                  <a:pt x="648802" y="761596"/>
                </a:lnTo>
                <a:lnTo>
                  <a:pt x="690866" y="742664"/>
                </a:lnTo>
                <a:lnTo>
                  <a:pt x="730261" y="720190"/>
                </a:lnTo>
                <a:lnTo>
                  <a:pt x="766706" y="694416"/>
                </a:lnTo>
                <a:lnTo>
                  <a:pt x="799918" y="665584"/>
                </a:lnTo>
                <a:lnTo>
                  <a:pt x="829617" y="633937"/>
                </a:lnTo>
                <a:lnTo>
                  <a:pt x="855520" y="599718"/>
                </a:lnTo>
                <a:lnTo>
                  <a:pt x="877344" y="563169"/>
                </a:lnTo>
                <a:lnTo>
                  <a:pt x="894810" y="524533"/>
                </a:lnTo>
                <a:lnTo>
                  <a:pt x="907634" y="484052"/>
                </a:lnTo>
                <a:lnTo>
                  <a:pt x="915535" y="441968"/>
                </a:lnTo>
                <a:lnTo>
                  <a:pt x="918232" y="398524"/>
                </a:lnTo>
                <a:close/>
              </a:path>
            </a:pathLst>
          </a:custGeom>
          <a:ln w="19977">
            <a:solidFill>
              <a:srgbClr val="000000"/>
            </a:solidFill>
          </a:ln>
        </p:spPr>
        <p:txBody>
          <a:bodyPr wrap="square" lIns="0" tIns="0" rIns="0" bIns="0" rtlCol="0"/>
          <a:lstStyle/>
          <a:p>
            <a:endParaRPr/>
          </a:p>
        </p:txBody>
      </p:sp>
      <p:sp>
        <p:nvSpPr>
          <p:cNvPr id="10" name="object 10"/>
          <p:cNvSpPr/>
          <p:nvPr/>
        </p:nvSpPr>
        <p:spPr>
          <a:xfrm>
            <a:off x="8261671" y="3626324"/>
            <a:ext cx="128828" cy="94537"/>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7101126" y="4128505"/>
            <a:ext cx="656590" cy="147955"/>
          </a:xfrm>
          <a:custGeom>
            <a:avLst/>
            <a:gdLst/>
            <a:ahLst/>
            <a:cxnLst/>
            <a:rect l="l" t="t" r="r" b="b"/>
            <a:pathLst>
              <a:path w="656590" h="147954">
                <a:moveTo>
                  <a:pt x="656104" y="0"/>
                </a:moveTo>
                <a:lnTo>
                  <a:pt x="0" y="0"/>
                </a:lnTo>
                <a:lnTo>
                  <a:pt x="0" y="147830"/>
                </a:lnTo>
                <a:lnTo>
                  <a:pt x="656104" y="147830"/>
                </a:lnTo>
                <a:lnTo>
                  <a:pt x="656104" y="0"/>
                </a:lnTo>
                <a:close/>
              </a:path>
            </a:pathLst>
          </a:custGeom>
          <a:ln w="18717">
            <a:solidFill>
              <a:srgbClr val="000000"/>
            </a:solidFill>
          </a:ln>
        </p:spPr>
        <p:txBody>
          <a:bodyPr wrap="square" lIns="0" tIns="0" rIns="0" bIns="0" rtlCol="0"/>
          <a:lstStyle/>
          <a:p>
            <a:endParaRPr/>
          </a:p>
        </p:txBody>
      </p:sp>
      <p:sp>
        <p:nvSpPr>
          <p:cNvPr id="12" name="object 12"/>
          <p:cNvSpPr/>
          <p:nvPr/>
        </p:nvSpPr>
        <p:spPr>
          <a:xfrm>
            <a:off x="7452051" y="4145646"/>
            <a:ext cx="108201" cy="113537"/>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6522008" y="3729219"/>
            <a:ext cx="1793239" cy="241935"/>
          </a:xfrm>
          <a:custGeom>
            <a:avLst/>
            <a:gdLst/>
            <a:ahLst/>
            <a:cxnLst/>
            <a:rect l="l" t="t" r="r" b="b"/>
            <a:pathLst>
              <a:path w="1793240" h="241935">
                <a:moveTo>
                  <a:pt x="1793029" y="0"/>
                </a:moveTo>
                <a:lnTo>
                  <a:pt x="1661965" y="92964"/>
                </a:lnTo>
                <a:lnTo>
                  <a:pt x="1465355" y="148591"/>
                </a:lnTo>
                <a:lnTo>
                  <a:pt x="962425" y="148591"/>
                </a:lnTo>
                <a:lnTo>
                  <a:pt x="437398" y="111253"/>
                </a:lnTo>
                <a:lnTo>
                  <a:pt x="197353" y="148591"/>
                </a:lnTo>
                <a:lnTo>
                  <a:pt x="0" y="241555"/>
                </a:lnTo>
              </a:path>
            </a:pathLst>
          </a:custGeom>
          <a:ln w="18616">
            <a:solidFill>
              <a:srgbClr val="000000"/>
            </a:solidFill>
          </a:ln>
        </p:spPr>
        <p:txBody>
          <a:bodyPr wrap="square" lIns="0" tIns="0" rIns="0" bIns="0" rtlCol="0"/>
          <a:lstStyle/>
          <a:p>
            <a:endParaRPr/>
          </a:p>
        </p:txBody>
      </p:sp>
      <p:sp>
        <p:nvSpPr>
          <p:cNvPr id="14" name="object 14"/>
          <p:cNvSpPr/>
          <p:nvPr/>
        </p:nvSpPr>
        <p:spPr>
          <a:xfrm>
            <a:off x="7484433" y="4082028"/>
            <a:ext cx="831215" cy="260350"/>
          </a:xfrm>
          <a:custGeom>
            <a:avLst/>
            <a:gdLst/>
            <a:ahLst/>
            <a:cxnLst/>
            <a:rect l="l" t="t" r="r" b="b"/>
            <a:pathLst>
              <a:path w="831215" h="260350">
                <a:moveTo>
                  <a:pt x="0" y="111253"/>
                </a:moveTo>
                <a:lnTo>
                  <a:pt x="43435" y="204217"/>
                </a:lnTo>
                <a:lnTo>
                  <a:pt x="131063" y="259844"/>
                </a:lnTo>
                <a:lnTo>
                  <a:pt x="393205" y="259844"/>
                </a:lnTo>
                <a:lnTo>
                  <a:pt x="677429" y="166879"/>
                </a:lnTo>
                <a:lnTo>
                  <a:pt x="765071" y="92964"/>
                </a:lnTo>
                <a:lnTo>
                  <a:pt x="830603" y="0"/>
                </a:lnTo>
              </a:path>
            </a:pathLst>
          </a:custGeom>
          <a:ln w="18852">
            <a:solidFill>
              <a:srgbClr val="000000"/>
            </a:solidFill>
          </a:ln>
        </p:spPr>
        <p:txBody>
          <a:bodyPr wrap="square" lIns="0" tIns="0" rIns="0" bIns="0" rtlCol="0"/>
          <a:lstStyle/>
          <a:p>
            <a:endParaRPr/>
          </a:p>
        </p:txBody>
      </p:sp>
      <p:sp>
        <p:nvSpPr>
          <p:cNvPr id="15" name="object 15"/>
          <p:cNvSpPr/>
          <p:nvPr/>
        </p:nvSpPr>
        <p:spPr>
          <a:xfrm>
            <a:off x="6041175" y="3710942"/>
            <a:ext cx="66040" cy="297180"/>
          </a:xfrm>
          <a:custGeom>
            <a:avLst/>
            <a:gdLst/>
            <a:ahLst/>
            <a:cxnLst/>
            <a:rect l="l" t="t" r="r" b="b"/>
            <a:pathLst>
              <a:path w="66039" h="297179">
                <a:moveTo>
                  <a:pt x="0" y="0"/>
                </a:moveTo>
                <a:lnTo>
                  <a:pt x="65531" y="297182"/>
                </a:lnTo>
              </a:path>
            </a:pathLst>
          </a:custGeom>
          <a:ln w="21709">
            <a:solidFill>
              <a:srgbClr val="000000"/>
            </a:solidFill>
          </a:ln>
        </p:spPr>
        <p:txBody>
          <a:bodyPr wrap="square" lIns="0" tIns="0" rIns="0" bIns="0" rtlCol="0"/>
          <a:lstStyle/>
          <a:p>
            <a:endParaRPr/>
          </a:p>
        </p:txBody>
      </p:sp>
      <p:sp>
        <p:nvSpPr>
          <p:cNvPr id="16" name="object 16"/>
          <p:cNvSpPr/>
          <p:nvPr/>
        </p:nvSpPr>
        <p:spPr>
          <a:xfrm>
            <a:off x="6818001" y="4145602"/>
            <a:ext cx="272469" cy="95358"/>
          </a:xfrm>
          <a:prstGeom prst="rect">
            <a:avLst/>
          </a:prstGeom>
          <a:blipFill>
            <a:blip r:embed="rId5" cstate="print"/>
            <a:stretch>
              <a:fillRect/>
            </a:stretch>
          </a:blipFill>
        </p:spPr>
        <p:txBody>
          <a:bodyPr wrap="square" lIns="0" tIns="0" rIns="0" bIns="0" rtlCol="0"/>
          <a:lstStyle/>
          <a:p>
            <a:endParaRPr/>
          </a:p>
        </p:txBody>
      </p:sp>
      <p:sp>
        <p:nvSpPr>
          <p:cNvPr id="17" name="object 17"/>
          <p:cNvSpPr txBox="1"/>
          <p:nvPr/>
        </p:nvSpPr>
        <p:spPr>
          <a:xfrm>
            <a:off x="7056259" y="3939139"/>
            <a:ext cx="628015" cy="203835"/>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a:cs typeface="Arial"/>
              </a:rPr>
              <a:t>message</a:t>
            </a:r>
            <a:endParaRPr sz="1150">
              <a:latin typeface="Arial"/>
              <a:cs typeface="Arial"/>
            </a:endParaRPr>
          </a:p>
        </p:txBody>
      </p:sp>
      <p:sp>
        <p:nvSpPr>
          <p:cNvPr id="18" name="object 18"/>
          <p:cNvSpPr txBox="1"/>
          <p:nvPr/>
        </p:nvSpPr>
        <p:spPr>
          <a:xfrm>
            <a:off x="8870576" y="4162412"/>
            <a:ext cx="1007744" cy="203835"/>
          </a:xfrm>
          <a:prstGeom prst="rect">
            <a:avLst/>
          </a:prstGeom>
        </p:spPr>
        <p:txBody>
          <a:bodyPr vert="horz" wrap="square" lIns="0" tIns="15240" rIns="0" bIns="0" rtlCol="0">
            <a:spAutoFit/>
          </a:bodyPr>
          <a:lstStyle/>
          <a:p>
            <a:pPr marL="12700">
              <a:lnSpc>
                <a:spcPct val="100000"/>
              </a:lnSpc>
              <a:spcBef>
                <a:spcPts val="120"/>
              </a:spcBef>
            </a:pPr>
            <a:r>
              <a:rPr sz="1150" spc="5" dirty="0">
                <a:latin typeface="Arial"/>
                <a:cs typeface="Arial"/>
              </a:rPr>
              <a:t>garbage</a:t>
            </a:r>
            <a:r>
              <a:rPr sz="1150" spc="-45" dirty="0">
                <a:latin typeface="Arial"/>
                <a:cs typeface="Arial"/>
              </a:rPr>
              <a:t> </a:t>
            </a:r>
            <a:r>
              <a:rPr sz="1150" dirty="0">
                <a:latin typeface="Arial"/>
                <a:cs typeface="Arial"/>
              </a:rPr>
              <a:t>object</a:t>
            </a:r>
            <a:endParaRPr sz="1150">
              <a:latin typeface="Arial"/>
              <a:cs typeface="Arial"/>
            </a:endParaRPr>
          </a:p>
        </p:txBody>
      </p:sp>
      <p:sp>
        <p:nvSpPr>
          <p:cNvPr id="19" name="object 19"/>
          <p:cNvSpPr/>
          <p:nvPr/>
        </p:nvSpPr>
        <p:spPr>
          <a:xfrm>
            <a:off x="6018923" y="3952494"/>
            <a:ext cx="175260" cy="129539"/>
          </a:xfrm>
          <a:custGeom>
            <a:avLst/>
            <a:gdLst/>
            <a:ahLst/>
            <a:cxnLst/>
            <a:rect l="l" t="t" r="r" b="b"/>
            <a:pathLst>
              <a:path w="175260" h="129539">
                <a:moveTo>
                  <a:pt x="0" y="0"/>
                </a:moveTo>
                <a:lnTo>
                  <a:pt x="0" y="129539"/>
                </a:lnTo>
                <a:lnTo>
                  <a:pt x="175260" y="129539"/>
                </a:lnTo>
                <a:lnTo>
                  <a:pt x="175260" y="0"/>
                </a:lnTo>
                <a:lnTo>
                  <a:pt x="0" y="0"/>
                </a:lnTo>
                <a:close/>
              </a:path>
            </a:pathLst>
          </a:custGeom>
          <a:solidFill>
            <a:srgbClr val="FFDC9A"/>
          </a:solidFill>
        </p:spPr>
        <p:txBody>
          <a:bodyPr wrap="square" lIns="0" tIns="0" rIns="0" bIns="0" rtlCol="0"/>
          <a:lstStyle/>
          <a:p>
            <a:endParaRPr/>
          </a:p>
        </p:txBody>
      </p:sp>
      <p:sp>
        <p:nvSpPr>
          <p:cNvPr id="20" name="object 20"/>
          <p:cNvSpPr/>
          <p:nvPr/>
        </p:nvSpPr>
        <p:spPr>
          <a:xfrm>
            <a:off x="6029733" y="3961625"/>
            <a:ext cx="175895" cy="128905"/>
          </a:xfrm>
          <a:custGeom>
            <a:avLst/>
            <a:gdLst/>
            <a:ahLst/>
            <a:cxnLst/>
            <a:rect l="l" t="t" r="r" b="b"/>
            <a:pathLst>
              <a:path w="175895" h="128904">
                <a:moveTo>
                  <a:pt x="175270" y="0"/>
                </a:moveTo>
                <a:lnTo>
                  <a:pt x="0" y="0"/>
                </a:lnTo>
                <a:lnTo>
                  <a:pt x="0" y="128781"/>
                </a:lnTo>
                <a:lnTo>
                  <a:pt x="175270" y="128781"/>
                </a:lnTo>
                <a:lnTo>
                  <a:pt x="175270" y="0"/>
                </a:lnTo>
                <a:close/>
              </a:path>
            </a:pathLst>
          </a:custGeom>
          <a:ln w="19716">
            <a:solidFill>
              <a:srgbClr val="FFDC9A"/>
            </a:solidFill>
          </a:ln>
        </p:spPr>
        <p:txBody>
          <a:bodyPr wrap="square" lIns="0" tIns="0" rIns="0" bIns="0" rtlCol="0"/>
          <a:lstStyle/>
          <a:p>
            <a:endParaRPr/>
          </a:p>
        </p:txBody>
      </p:sp>
      <p:sp>
        <p:nvSpPr>
          <p:cNvPr id="21" name="object 21"/>
          <p:cNvSpPr/>
          <p:nvPr/>
        </p:nvSpPr>
        <p:spPr>
          <a:xfrm>
            <a:off x="6368681" y="3952494"/>
            <a:ext cx="175260" cy="129539"/>
          </a:xfrm>
          <a:custGeom>
            <a:avLst/>
            <a:gdLst/>
            <a:ahLst/>
            <a:cxnLst/>
            <a:rect l="l" t="t" r="r" b="b"/>
            <a:pathLst>
              <a:path w="175259" h="129539">
                <a:moveTo>
                  <a:pt x="0" y="0"/>
                </a:moveTo>
                <a:lnTo>
                  <a:pt x="0" y="129539"/>
                </a:lnTo>
                <a:lnTo>
                  <a:pt x="175259" y="129539"/>
                </a:lnTo>
                <a:lnTo>
                  <a:pt x="175259" y="0"/>
                </a:lnTo>
                <a:lnTo>
                  <a:pt x="0" y="0"/>
                </a:lnTo>
                <a:close/>
              </a:path>
            </a:pathLst>
          </a:custGeom>
          <a:solidFill>
            <a:srgbClr val="FFDC9A"/>
          </a:solidFill>
        </p:spPr>
        <p:txBody>
          <a:bodyPr wrap="square" lIns="0" tIns="0" rIns="0" bIns="0" rtlCol="0"/>
          <a:lstStyle/>
          <a:p>
            <a:endParaRPr/>
          </a:p>
        </p:txBody>
      </p:sp>
      <p:sp>
        <p:nvSpPr>
          <p:cNvPr id="22" name="object 22"/>
          <p:cNvSpPr/>
          <p:nvPr/>
        </p:nvSpPr>
        <p:spPr>
          <a:xfrm>
            <a:off x="6379503" y="3961625"/>
            <a:ext cx="175895" cy="128905"/>
          </a:xfrm>
          <a:custGeom>
            <a:avLst/>
            <a:gdLst/>
            <a:ahLst/>
            <a:cxnLst/>
            <a:rect l="l" t="t" r="r" b="b"/>
            <a:pathLst>
              <a:path w="175895" h="128904">
                <a:moveTo>
                  <a:pt x="175270" y="0"/>
                </a:moveTo>
                <a:lnTo>
                  <a:pt x="0" y="0"/>
                </a:lnTo>
                <a:lnTo>
                  <a:pt x="0" y="128781"/>
                </a:lnTo>
                <a:lnTo>
                  <a:pt x="175270" y="128781"/>
                </a:lnTo>
                <a:lnTo>
                  <a:pt x="175270" y="0"/>
                </a:lnTo>
                <a:close/>
              </a:path>
            </a:pathLst>
          </a:custGeom>
          <a:ln w="19716">
            <a:solidFill>
              <a:srgbClr val="FFDC9A"/>
            </a:solidFill>
          </a:ln>
        </p:spPr>
        <p:txBody>
          <a:bodyPr wrap="square" lIns="0" tIns="0" rIns="0" bIns="0" rtlCol="0"/>
          <a:lstStyle/>
          <a:p>
            <a:endParaRPr/>
          </a:p>
        </p:txBody>
      </p:sp>
      <p:sp>
        <p:nvSpPr>
          <p:cNvPr id="23" name="object 23"/>
          <p:cNvSpPr/>
          <p:nvPr/>
        </p:nvSpPr>
        <p:spPr>
          <a:xfrm>
            <a:off x="8314829" y="3952494"/>
            <a:ext cx="153670" cy="129539"/>
          </a:xfrm>
          <a:custGeom>
            <a:avLst/>
            <a:gdLst/>
            <a:ahLst/>
            <a:cxnLst/>
            <a:rect l="l" t="t" r="r" b="b"/>
            <a:pathLst>
              <a:path w="153670" h="129539">
                <a:moveTo>
                  <a:pt x="0" y="0"/>
                </a:moveTo>
                <a:lnTo>
                  <a:pt x="0" y="129539"/>
                </a:lnTo>
                <a:lnTo>
                  <a:pt x="153161" y="129539"/>
                </a:lnTo>
                <a:lnTo>
                  <a:pt x="153161" y="0"/>
                </a:lnTo>
                <a:lnTo>
                  <a:pt x="0" y="0"/>
                </a:lnTo>
                <a:close/>
              </a:path>
            </a:pathLst>
          </a:custGeom>
          <a:solidFill>
            <a:srgbClr val="FFDC9A"/>
          </a:solidFill>
        </p:spPr>
        <p:txBody>
          <a:bodyPr wrap="square" lIns="0" tIns="0" rIns="0" bIns="0" rtlCol="0"/>
          <a:lstStyle/>
          <a:p>
            <a:endParaRPr/>
          </a:p>
        </p:txBody>
      </p:sp>
      <p:sp>
        <p:nvSpPr>
          <p:cNvPr id="24" name="object 24"/>
          <p:cNvSpPr/>
          <p:nvPr/>
        </p:nvSpPr>
        <p:spPr>
          <a:xfrm>
            <a:off x="8325707" y="3961625"/>
            <a:ext cx="153670" cy="128905"/>
          </a:xfrm>
          <a:custGeom>
            <a:avLst/>
            <a:gdLst/>
            <a:ahLst/>
            <a:cxnLst/>
            <a:rect l="l" t="t" r="r" b="b"/>
            <a:pathLst>
              <a:path w="153670" h="128904">
                <a:moveTo>
                  <a:pt x="153160" y="0"/>
                </a:moveTo>
                <a:lnTo>
                  <a:pt x="0" y="0"/>
                </a:lnTo>
                <a:lnTo>
                  <a:pt x="0" y="128781"/>
                </a:lnTo>
                <a:lnTo>
                  <a:pt x="153160" y="128781"/>
                </a:lnTo>
                <a:lnTo>
                  <a:pt x="153160" y="0"/>
                </a:lnTo>
                <a:close/>
              </a:path>
            </a:pathLst>
          </a:custGeom>
          <a:ln w="19926">
            <a:solidFill>
              <a:srgbClr val="FFDC9A"/>
            </a:solidFill>
          </a:ln>
        </p:spPr>
        <p:txBody>
          <a:bodyPr wrap="square" lIns="0" tIns="0" rIns="0" bIns="0" rtlCol="0"/>
          <a:lstStyle/>
          <a:p>
            <a:endParaRPr/>
          </a:p>
        </p:txBody>
      </p:sp>
      <p:sp>
        <p:nvSpPr>
          <p:cNvPr id="25" name="object 25"/>
          <p:cNvSpPr/>
          <p:nvPr/>
        </p:nvSpPr>
        <p:spPr>
          <a:xfrm>
            <a:off x="8664575" y="3951528"/>
            <a:ext cx="338574" cy="251666"/>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5582423" y="3636255"/>
            <a:ext cx="393700" cy="148590"/>
          </a:xfrm>
          <a:custGeom>
            <a:avLst/>
            <a:gdLst/>
            <a:ahLst/>
            <a:cxnLst/>
            <a:rect l="l" t="t" r="r" b="b"/>
            <a:pathLst>
              <a:path w="393700" h="148589">
                <a:moveTo>
                  <a:pt x="393205" y="0"/>
                </a:moveTo>
                <a:lnTo>
                  <a:pt x="0" y="148591"/>
                </a:lnTo>
              </a:path>
            </a:pathLst>
          </a:custGeom>
          <a:ln w="18970">
            <a:solidFill>
              <a:srgbClr val="000000"/>
            </a:solidFill>
          </a:ln>
        </p:spPr>
        <p:txBody>
          <a:bodyPr wrap="square" lIns="0" tIns="0" rIns="0" bIns="0" rtlCol="0"/>
          <a:lstStyle/>
          <a:p>
            <a:endParaRPr/>
          </a:p>
        </p:txBody>
      </p:sp>
      <p:sp>
        <p:nvSpPr>
          <p:cNvPr id="27" name="object 27"/>
          <p:cNvSpPr txBox="1"/>
          <p:nvPr/>
        </p:nvSpPr>
        <p:spPr>
          <a:xfrm>
            <a:off x="4891404" y="3642721"/>
            <a:ext cx="652780" cy="389255"/>
          </a:xfrm>
          <a:prstGeom prst="rect">
            <a:avLst/>
          </a:prstGeom>
        </p:spPr>
        <p:txBody>
          <a:bodyPr vert="horz" wrap="square" lIns="0" tIns="5080" rIns="0" bIns="0" rtlCol="0">
            <a:spAutoFit/>
          </a:bodyPr>
          <a:lstStyle/>
          <a:p>
            <a:pPr marL="12700" marR="5080">
              <a:lnSpc>
                <a:spcPct val="105700"/>
              </a:lnSpc>
              <a:spcBef>
                <a:spcPts val="40"/>
              </a:spcBef>
            </a:pPr>
            <a:r>
              <a:rPr sz="1150" dirty="0">
                <a:latin typeface="Arial"/>
                <a:cs typeface="Arial"/>
              </a:rPr>
              <a:t>object  </a:t>
            </a:r>
            <a:r>
              <a:rPr sz="1150" spc="5" dirty="0">
                <a:latin typeface="Arial"/>
                <a:cs typeface="Arial"/>
              </a:rPr>
              <a:t>reference</a:t>
            </a:r>
            <a:endParaRPr sz="1150">
              <a:latin typeface="Arial"/>
              <a:cs typeface="Arial"/>
            </a:endParaRPr>
          </a:p>
        </p:txBody>
      </p:sp>
      <p:sp>
        <p:nvSpPr>
          <p:cNvPr id="28" name="object 28"/>
          <p:cNvSpPr txBox="1"/>
          <p:nvPr/>
        </p:nvSpPr>
        <p:spPr>
          <a:xfrm>
            <a:off x="2486545" y="4162402"/>
            <a:ext cx="1429385" cy="203835"/>
          </a:xfrm>
          <a:prstGeom prst="rect">
            <a:avLst/>
          </a:prstGeom>
        </p:spPr>
        <p:txBody>
          <a:bodyPr vert="horz" wrap="square" lIns="0" tIns="15240" rIns="0" bIns="0" rtlCol="0">
            <a:spAutoFit/>
          </a:bodyPr>
          <a:lstStyle/>
          <a:p>
            <a:pPr marL="12700">
              <a:lnSpc>
                <a:spcPct val="100000"/>
              </a:lnSpc>
              <a:spcBef>
                <a:spcPts val="120"/>
              </a:spcBef>
            </a:pPr>
            <a:r>
              <a:rPr sz="1150" spc="5" dirty="0">
                <a:latin typeface="Arial"/>
                <a:cs typeface="Arial"/>
              </a:rPr>
              <a:t>a. </a:t>
            </a:r>
            <a:r>
              <a:rPr sz="1150" spc="10" dirty="0">
                <a:latin typeface="Arial"/>
                <a:cs typeface="Arial"/>
              </a:rPr>
              <a:t>Garbage</a:t>
            </a:r>
            <a:r>
              <a:rPr sz="1150" spc="-55" dirty="0">
                <a:latin typeface="Arial"/>
                <a:cs typeface="Arial"/>
              </a:rPr>
              <a:t> </a:t>
            </a:r>
            <a:r>
              <a:rPr sz="1150" spc="5" dirty="0">
                <a:latin typeface="Arial"/>
                <a:cs typeface="Arial"/>
              </a:rPr>
              <a:t>collection</a:t>
            </a:r>
            <a:endParaRPr sz="1150">
              <a:latin typeface="Arial"/>
              <a:cs typeface="Arial"/>
            </a:endParaRPr>
          </a:p>
        </p:txBody>
      </p:sp>
      <p:sp>
        <p:nvSpPr>
          <p:cNvPr id="29" name="object 29"/>
          <p:cNvSpPr txBox="1"/>
          <p:nvPr/>
        </p:nvSpPr>
        <p:spPr>
          <a:xfrm>
            <a:off x="8608430" y="4904590"/>
            <a:ext cx="196850" cy="203835"/>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a:cs typeface="Arial"/>
              </a:rPr>
              <a:t>p</a:t>
            </a:r>
            <a:r>
              <a:rPr sz="1150" spc="-180" dirty="0">
                <a:latin typeface="Arial"/>
                <a:cs typeface="Arial"/>
              </a:rPr>
              <a:t> </a:t>
            </a:r>
            <a:r>
              <a:rPr sz="1275" spc="15" baseline="-19607" dirty="0">
                <a:latin typeface="Arial"/>
                <a:cs typeface="Arial"/>
              </a:rPr>
              <a:t>2</a:t>
            </a:r>
            <a:endParaRPr sz="1275" baseline="-19607">
              <a:latin typeface="Arial"/>
              <a:cs typeface="Arial"/>
            </a:endParaRPr>
          </a:p>
        </p:txBody>
      </p:sp>
      <p:sp>
        <p:nvSpPr>
          <p:cNvPr id="30" name="object 30"/>
          <p:cNvSpPr txBox="1"/>
          <p:nvPr/>
        </p:nvSpPr>
        <p:spPr>
          <a:xfrm>
            <a:off x="5700648" y="4941932"/>
            <a:ext cx="174625" cy="203835"/>
          </a:xfrm>
          <a:prstGeom prst="rect">
            <a:avLst/>
          </a:prstGeom>
        </p:spPr>
        <p:txBody>
          <a:bodyPr vert="horz" wrap="square" lIns="0" tIns="15240" rIns="0" bIns="0" rtlCol="0">
            <a:spAutoFit/>
          </a:bodyPr>
          <a:lstStyle/>
          <a:p>
            <a:pPr marL="12700">
              <a:lnSpc>
                <a:spcPct val="100000"/>
              </a:lnSpc>
              <a:spcBef>
                <a:spcPts val="120"/>
              </a:spcBef>
            </a:pPr>
            <a:r>
              <a:rPr sz="1150" spc="40" dirty="0">
                <a:latin typeface="Arial"/>
                <a:cs typeface="Arial"/>
              </a:rPr>
              <a:t>p</a:t>
            </a:r>
            <a:r>
              <a:rPr sz="1275" spc="15" baseline="-19607" dirty="0">
                <a:latin typeface="Arial"/>
                <a:cs typeface="Arial"/>
              </a:rPr>
              <a:t>1</a:t>
            </a:r>
            <a:endParaRPr sz="1275" baseline="-19607">
              <a:latin typeface="Arial"/>
              <a:cs typeface="Arial"/>
            </a:endParaRPr>
          </a:p>
        </p:txBody>
      </p:sp>
      <p:sp>
        <p:nvSpPr>
          <p:cNvPr id="31" name="object 31"/>
          <p:cNvSpPr/>
          <p:nvPr/>
        </p:nvSpPr>
        <p:spPr>
          <a:xfrm>
            <a:off x="5833138" y="5074895"/>
            <a:ext cx="918844" cy="779145"/>
          </a:xfrm>
          <a:custGeom>
            <a:avLst/>
            <a:gdLst/>
            <a:ahLst/>
            <a:cxnLst/>
            <a:rect l="l" t="t" r="r" b="b"/>
            <a:pathLst>
              <a:path w="918845" h="779145">
                <a:moveTo>
                  <a:pt x="918232" y="389386"/>
                </a:moveTo>
                <a:lnTo>
                  <a:pt x="915535" y="346986"/>
                </a:lnTo>
                <a:lnTo>
                  <a:pt x="907634" y="305902"/>
                </a:lnTo>
                <a:lnTo>
                  <a:pt x="894810" y="266372"/>
                </a:lnTo>
                <a:lnTo>
                  <a:pt x="877344" y="228635"/>
                </a:lnTo>
                <a:lnTo>
                  <a:pt x="855520" y="192928"/>
                </a:lnTo>
                <a:lnTo>
                  <a:pt x="829617" y="159490"/>
                </a:lnTo>
                <a:lnTo>
                  <a:pt x="799918" y="128560"/>
                </a:lnTo>
                <a:lnTo>
                  <a:pt x="766706" y="100375"/>
                </a:lnTo>
                <a:lnTo>
                  <a:pt x="730261" y="75175"/>
                </a:lnTo>
                <a:lnTo>
                  <a:pt x="690866" y="53198"/>
                </a:lnTo>
                <a:lnTo>
                  <a:pt x="648802" y="34683"/>
                </a:lnTo>
                <a:lnTo>
                  <a:pt x="604351" y="19866"/>
                </a:lnTo>
                <a:lnTo>
                  <a:pt x="557795" y="8988"/>
                </a:lnTo>
                <a:lnTo>
                  <a:pt x="509416" y="2286"/>
                </a:lnTo>
                <a:lnTo>
                  <a:pt x="459495" y="0"/>
                </a:lnTo>
                <a:lnTo>
                  <a:pt x="409432" y="2286"/>
                </a:lnTo>
                <a:lnTo>
                  <a:pt x="360930" y="8988"/>
                </a:lnTo>
                <a:lnTo>
                  <a:pt x="314269" y="19866"/>
                </a:lnTo>
                <a:lnTo>
                  <a:pt x="269728" y="34683"/>
                </a:lnTo>
                <a:lnTo>
                  <a:pt x="227590" y="53198"/>
                </a:lnTo>
                <a:lnTo>
                  <a:pt x="188134" y="75175"/>
                </a:lnTo>
                <a:lnTo>
                  <a:pt x="151640" y="100375"/>
                </a:lnTo>
                <a:lnTo>
                  <a:pt x="118390" y="128560"/>
                </a:lnTo>
                <a:lnTo>
                  <a:pt x="88663" y="159490"/>
                </a:lnTo>
                <a:lnTo>
                  <a:pt x="62740" y="192928"/>
                </a:lnTo>
                <a:lnTo>
                  <a:pt x="40901" y="228635"/>
                </a:lnTo>
                <a:lnTo>
                  <a:pt x="23427" y="266372"/>
                </a:lnTo>
                <a:lnTo>
                  <a:pt x="10599" y="305902"/>
                </a:lnTo>
                <a:lnTo>
                  <a:pt x="2696" y="346986"/>
                </a:lnTo>
                <a:lnTo>
                  <a:pt x="0" y="389386"/>
                </a:lnTo>
                <a:lnTo>
                  <a:pt x="2696" y="431786"/>
                </a:lnTo>
                <a:lnTo>
                  <a:pt x="10599" y="472870"/>
                </a:lnTo>
                <a:lnTo>
                  <a:pt x="23427" y="512400"/>
                </a:lnTo>
                <a:lnTo>
                  <a:pt x="40901" y="550137"/>
                </a:lnTo>
                <a:lnTo>
                  <a:pt x="62740" y="585844"/>
                </a:lnTo>
                <a:lnTo>
                  <a:pt x="88663" y="619282"/>
                </a:lnTo>
                <a:lnTo>
                  <a:pt x="118390" y="650212"/>
                </a:lnTo>
                <a:lnTo>
                  <a:pt x="151640" y="678397"/>
                </a:lnTo>
                <a:lnTo>
                  <a:pt x="188134" y="703596"/>
                </a:lnTo>
                <a:lnTo>
                  <a:pt x="227590" y="725574"/>
                </a:lnTo>
                <a:lnTo>
                  <a:pt x="269728" y="744089"/>
                </a:lnTo>
                <a:lnTo>
                  <a:pt x="314269" y="758906"/>
                </a:lnTo>
                <a:lnTo>
                  <a:pt x="360930" y="769784"/>
                </a:lnTo>
                <a:lnTo>
                  <a:pt x="409432" y="776486"/>
                </a:lnTo>
                <a:lnTo>
                  <a:pt x="459495" y="778772"/>
                </a:lnTo>
                <a:lnTo>
                  <a:pt x="509416" y="776486"/>
                </a:lnTo>
                <a:lnTo>
                  <a:pt x="557795" y="769784"/>
                </a:lnTo>
                <a:lnTo>
                  <a:pt x="604351" y="758906"/>
                </a:lnTo>
                <a:lnTo>
                  <a:pt x="648802" y="744089"/>
                </a:lnTo>
                <a:lnTo>
                  <a:pt x="690866" y="725574"/>
                </a:lnTo>
                <a:lnTo>
                  <a:pt x="730261" y="703596"/>
                </a:lnTo>
                <a:lnTo>
                  <a:pt x="766706" y="678397"/>
                </a:lnTo>
                <a:lnTo>
                  <a:pt x="799918" y="650212"/>
                </a:lnTo>
                <a:lnTo>
                  <a:pt x="829617" y="619282"/>
                </a:lnTo>
                <a:lnTo>
                  <a:pt x="855520" y="585844"/>
                </a:lnTo>
                <a:lnTo>
                  <a:pt x="877344" y="550137"/>
                </a:lnTo>
                <a:lnTo>
                  <a:pt x="894810" y="512400"/>
                </a:lnTo>
                <a:lnTo>
                  <a:pt x="907634" y="472870"/>
                </a:lnTo>
                <a:lnTo>
                  <a:pt x="915535" y="431786"/>
                </a:lnTo>
                <a:lnTo>
                  <a:pt x="918232" y="389386"/>
                </a:lnTo>
                <a:close/>
              </a:path>
            </a:pathLst>
          </a:custGeom>
          <a:ln w="19940">
            <a:solidFill>
              <a:srgbClr val="000000"/>
            </a:solidFill>
          </a:ln>
        </p:spPr>
        <p:txBody>
          <a:bodyPr wrap="square" lIns="0" tIns="0" rIns="0" bIns="0" rtlCol="0"/>
          <a:lstStyle/>
          <a:p>
            <a:endParaRPr/>
          </a:p>
        </p:txBody>
      </p:sp>
      <p:sp>
        <p:nvSpPr>
          <p:cNvPr id="32" name="object 32"/>
          <p:cNvSpPr/>
          <p:nvPr/>
        </p:nvSpPr>
        <p:spPr>
          <a:xfrm>
            <a:off x="7866970" y="5056618"/>
            <a:ext cx="917575" cy="797560"/>
          </a:xfrm>
          <a:custGeom>
            <a:avLst/>
            <a:gdLst/>
            <a:ahLst/>
            <a:cxnLst/>
            <a:rect l="l" t="t" r="r" b="b"/>
            <a:pathLst>
              <a:path w="917575" h="797560">
                <a:moveTo>
                  <a:pt x="917474" y="398524"/>
                </a:moveTo>
                <a:lnTo>
                  <a:pt x="914787" y="355081"/>
                </a:lnTo>
                <a:lnTo>
                  <a:pt x="906912" y="312997"/>
                </a:lnTo>
                <a:lnTo>
                  <a:pt x="894126" y="272516"/>
                </a:lnTo>
                <a:lnTo>
                  <a:pt x="876707" y="233880"/>
                </a:lnTo>
                <a:lnTo>
                  <a:pt x="854933" y="197331"/>
                </a:lnTo>
                <a:lnTo>
                  <a:pt x="829081" y="163112"/>
                </a:lnTo>
                <a:lnTo>
                  <a:pt x="799429" y="131465"/>
                </a:lnTo>
                <a:lnTo>
                  <a:pt x="766255" y="102633"/>
                </a:lnTo>
                <a:lnTo>
                  <a:pt x="729836" y="76859"/>
                </a:lnTo>
                <a:lnTo>
                  <a:pt x="690451" y="54385"/>
                </a:lnTo>
                <a:lnTo>
                  <a:pt x="648376" y="35453"/>
                </a:lnTo>
                <a:lnTo>
                  <a:pt x="603889" y="20306"/>
                </a:lnTo>
                <a:lnTo>
                  <a:pt x="557269" y="9186"/>
                </a:lnTo>
                <a:lnTo>
                  <a:pt x="508792" y="2337"/>
                </a:lnTo>
                <a:lnTo>
                  <a:pt x="458737" y="0"/>
                </a:lnTo>
                <a:lnTo>
                  <a:pt x="408684" y="2337"/>
                </a:lnTo>
                <a:lnTo>
                  <a:pt x="360209" y="9186"/>
                </a:lnTo>
                <a:lnTo>
                  <a:pt x="313589" y="20306"/>
                </a:lnTo>
                <a:lnTo>
                  <a:pt x="269103" y="35453"/>
                </a:lnTo>
                <a:lnTo>
                  <a:pt x="227028" y="54385"/>
                </a:lnTo>
                <a:lnTo>
                  <a:pt x="187643" y="76859"/>
                </a:lnTo>
                <a:lnTo>
                  <a:pt x="151223" y="102633"/>
                </a:lnTo>
                <a:lnTo>
                  <a:pt x="118049" y="131465"/>
                </a:lnTo>
                <a:lnTo>
                  <a:pt x="88396" y="163112"/>
                </a:lnTo>
                <a:lnTo>
                  <a:pt x="62543" y="197331"/>
                </a:lnTo>
                <a:lnTo>
                  <a:pt x="40768" y="233880"/>
                </a:lnTo>
                <a:lnTo>
                  <a:pt x="23348" y="272516"/>
                </a:lnTo>
                <a:lnTo>
                  <a:pt x="10562" y="312997"/>
                </a:lnTo>
                <a:lnTo>
                  <a:pt x="2686" y="355081"/>
                </a:lnTo>
                <a:lnTo>
                  <a:pt x="0" y="398524"/>
                </a:lnTo>
                <a:lnTo>
                  <a:pt x="2686" y="441968"/>
                </a:lnTo>
                <a:lnTo>
                  <a:pt x="10562" y="484052"/>
                </a:lnTo>
                <a:lnTo>
                  <a:pt x="23348" y="524533"/>
                </a:lnTo>
                <a:lnTo>
                  <a:pt x="40768" y="563169"/>
                </a:lnTo>
                <a:lnTo>
                  <a:pt x="62543" y="599718"/>
                </a:lnTo>
                <a:lnTo>
                  <a:pt x="88396" y="633937"/>
                </a:lnTo>
                <a:lnTo>
                  <a:pt x="118049" y="665584"/>
                </a:lnTo>
                <a:lnTo>
                  <a:pt x="151223" y="694416"/>
                </a:lnTo>
                <a:lnTo>
                  <a:pt x="187643" y="720190"/>
                </a:lnTo>
                <a:lnTo>
                  <a:pt x="227028" y="742664"/>
                </a:lnTo>
                <a:lnTo>
                  <a:pt x="269103" y="761596"/>
                </a:lnTo>
                <a:lnTo>
                  <a:pt x="313589" y="776743"/>
                </a:lnTo>
                <a:lnTo>
                  <a:pt x="360209" y="787863"/>
                </a:lnTo>
                <a:lnTo>
                  <a:pt x="408684" y="794712"/>
                </a:lnTo>
                <a:lnTo>
                  <a:pt x="458737" y="797049"/>
                </a:lnTo>
                <a:lnTo>
                  <a:pt x="508792" y="794712"/>
                </a:lnTo>
                <a:lnTo>
                  <a:pt x="557269" y="787863"/>
                </a:lnTo>
                <a:lnTo>
                  <a:pt x="603889" y="776743"/>
                </a:lnTo>
                <a:lnTo>
                  <a:pt x="648376" y="761596"/>
                </a:lnTo>
                <a:lnTo>
                  <a:pt x="690451" y="742664"/>
                </a:lnTo>
                <a:lnTo>
                  <a:pt x="729836" y="720190"/>
                </a:lnTo>
                <a:lnTo>
                  <a:pt x="766255" y="694416"/>
                </a:lnTo>
                <a:lnTo>
                  <a:pt x="799429" y="665584"/>
                </a:lnTo>
                <a:lnTo>
                  <a:pt x="829081" y="633937"/>
                </a:lnTo>
                <a:lnTo>
                  <a:pt x="854933" y="599718"/>
                </a:lnTo>
                <a:lnTo>
                  <a:pt x="876707" y="563169"/>
                </a:lnTo>
                <a:lnTo>
                  <a:pt x="894126" y="524533"/>
                </a:lnTo>
                <a:lnTo>
                  <a:pt x="906912" y="484052"/>
                </a:lnTo>
                <a:lnTo>
                  <a:pt x="914787" y="441968"/>
                </a:lnTo>
                <a:lnTo>
                  <a:pt x="917474" y="398524"/>
                </a:lnTo>
                <a:close/>
              </a:path>
            </a:pathLst>
          </a:custGeom>
          <a:ln w="19979">
            <a:solidFill>
              <a:srgbClr val="000000"/>
            </a:solidFill>
          </a:ln>
        </p:spPr>
        <p:txBody>
          <a:bodyPr wrap="square" lIns="0" tIns="0" rIns="0" bIns="0" rtlCol="0"/>
          <a:lstStyle/>
          <a:p>
            <a:endParaRPr/>
          </a:p>
        </p:txBody>
      </p:sp>
      <p:sp>
        <p:nvSpPr>
          <p:cNvPr id="33" name="object 33"/>
          <p:cNvSpPr txBox="1"/>
          <p:nvPr/>
        </p:nvSpPr>
        <p:spPr>
          <a:xfrm>
            <a:off x="6990715" y="4997557"/>
            <a:ext cx="512445" cy="203835"/>
          </a:xfrm>
          <a:prstGeom prst="rect">
            <a:avLst/>
          </a:prstGeom>
        </p:spPr>
        <p:txBody>
          <a:bodyPr vert="horz" wrap="square" lIns="0" tIns="15240" rIns="0" bIns="0" rtlCol="0">
            <a:spAutoFit/>
          </a:bodyPr>
          <a:lstStyle/>
          <a:p>
            <a:pPr marL="12700">
              <a:lnSpc>
                <a:spcPct val="100000"/>
              </a:lnSpc>
              <a:spcBef>
                <a:spcPts val="120"/>
              </a:spcBef>
            </a:pPr>
            <a:r>
              <a:rPr sz="1150" dirty="0">
                <a:latin typeface="Arial"/>
                <a:cs typeface="Arial"/>
              </a:rPr>
              <a:t>wait-for</a:t>
            </a:r>
            <a:endParaRPr sz="1150">
              <a:latin typeface="Arial"/>
              <a:cs typeface="Arial"/>
            </a:endParaRPr>
          </a:p>
        </p:txBody>
      </p:sp>
      <p:sp>
        <p:nvSpPr>
          <p:cNvPr id="34" name="object 34"/>
          <p:cNvSpPr/>
          <p:nvPr/>
        </p:nvSpPr>
        <p:spPr>
          <a:xfrm>
            <a:off x="7998594" y="5593626"/>
            <a:ext cx="107845" cy="94892"/>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7287824" y="5659361"/>
            <a:ext cx="743585" cy="93345"/>
          </a:xfrm>
          <a:custGeom>
            <a:avLst/>
            <a:gdLst/>
            <a:ahLst/>
            <a:cxnLst/>
            <a:rect l="l" t="t" r="r" b="b"/>
            <a:pathLst>
              <a:path w="743584" h="93345">
                <a:moveTo>
                  <a:pt x="742975" y="0"/>
                </a:moveTo>
                <a:lnTo>
                  <a:pt x="634007" y="37337"/>
                </a:lnTo>
                <a:lnTo>
                  <a:pt x="458737" y="74675"/>
                </a:lnTo>
                <a:lnTo>
                  <a:pt x="0" y="92964"/>
                </a:lnTo>
              </a:path>
            </a:pathLst>
          </a:custGeom>
          <a:ln w="18608">
            <a:solidFill>
              <a:srgbClr val="000000"/>
            </a:solidFill>
          </a:ln>
        </p:spPr>
        <p:txBody>
          <a:bodyPr wrap="square" lIns="0" tIns="0" rIns="0" bIns="0" rtlCol="0"/>
          <a:lstStyle/>
          <a:p>
            <a:endParaRPr/>
          </a:p>
        </p:txBody>
      </p:sp>
      <p:sp>
        <p:nvSpPr>
          <p:cNvPr id="36" name="object 36"/>
          <p:cNvSpPr/>
          <p:nvPr/>
        </p:nvSpPr>
        <p:spPr>
          <a:xfrm>
            <a:off x="6468459" y="5259874"/>
            <a:ext cx="107828" cy="94114"/>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6544105" y="5196059"/>
            <a:ext cx="721995" cy="92710"/>
          </a:xfrm>
          <a:custGeom>
            <a:avLst/>
            <a:gdLst/>
            <a:ahLst/>
            <a:cxnLst/>
            <a:rect l="l" t="t" r="r" b="b"/>
            <a:pathLst>
              <a:path w="721995" h="92710">
                <a:moveTo>
                  <a:pt x="0" y="92204"/>
                </a:moveTo>
                <a:lnTo>
                  <a:pt x="109725" y="36577"/>
                </a:lnTo>
                <a:lnTo>
                  <a:pt x="284238" y="18288"/>
                </a:lnTo>
                <a:lnTo>
                  <a:pt x="721636" y="0"/>
                </a:lnTo>
              </a:path>
            </a:pathLst>
          </a:custGeom>
          <a:ln w="18610">
            <a:solidFill>
              <a:srgbClr val="000000"/>
            </a:solidFill>
          </a:ln>
        </p:spPr>
        <p:txBody>
          <a:bodyPr wrap="square" lIns="0" tIns="0" rIns="0" bIns="0" rtlCol="0"/>
          <a:lstStyle/>
          <a:p>
            <a:endParaRPr/>
          </a:p>
        </p:txBody>
      </p:sp>
      <p:sp>
        <p:nvSpPr>
          <p:cNvPr id="38" name="object 38"/>
          <p:cNvSpPr/>
          <p:nvPr/>
        </p:nvSpPr>
        <p:spPr>
          <a:xfrm>
            <a:off x="6489242" y="5603734"/>
            <a:ext cx="805180" cy="158115"/>
          </a:xfrm>
          <a:custGeom>
            <a:avLst/>
            <a:gdLst/>
            <a:ahLst/>
            <a:cxnLst/>
            <a:rect l="l" t="t" r="r" b="b"/>
            <a:pathLst>
              <a:path w="805179" h="158114">
                <a:moveTo>
                  <a:pt x="0" y="0"/>
                </a:moveTo>
                <a:lnTo>
                  <a:pt x="28702" y="41846"/>
                </a:lnTo>
                <a:lnTo>
                  <a:pt x="77376" y="67509"/>
                </a:lnTo>
                <a:lnTo>
                  <a:pt x="147049" y="90857"/>
                </a:lnTo>
                <a:lnTo>
                  <a:pt x="189053" y="101523"/>
                </a:lnTo>
                <a:lnTo>
                  <a:pt x="235461" y="111440"/>
                </a:lnTo>
                <a:lnTo>
                  <a:pt x="285989" y="120553"/>
                </a:lnTo>
                <a:lnTo>
                  <a:pt x="340355" y="128805"/>
                </a:lnTo>
                <a:lnTo>
                  <a:pt x="398278" y="136140"/>
                </a:lnTo>
                <a:lnTo>
                  <a:pt x="459474" y="142502"/>
                </a:lnTo>
                <a:lnTo>
                  <a:pt x="523663" y="147833"/>
                </a:lnTo>
                <a:lnTo>
                  <a:pt x="590560" y="152078"/>
                </a:lnTo>
                <a:lnTo>
                  <a:pt x="659885" y="155180"/>
                </a:lnTo>
                <a:lnTo>
                  <a:pt x="731355" y="157083"/>
                </a:lnTo>
                <a:lnTo>
                  <a:pt x="804688" y="157729"/>
                </a:lnTo>
              </a:path>
            </a:pathLst>
          </a:custGeom>
          <a:ln w="18680">
            <a:solidFill>
              <a:srgbClr val="000000"/>
            </a:solidFill>
          </a:ln>
        </p:spPr>
        <p:txBody>
          <a:bodyPr wrap="square" lIns="0" tIns="0" rIns="0" bIns="0" rtlCol="0"/>
          <a:lstStyle/>
          <a:p>
            <a:endParaRPr/>
          </a:p>
        </p:txBody>
      </p:sp>
      <p:sp>
        <p:nvSpPr>
          <p:cNvPr id="39" name="object 39"/>
          <p:cNvSpPr/>
          <p:nvPr/>
        </p:nvSpPr>
        <p:spPr>
          <a:xfrm>
            <a:off x="7218502" y="5205209"/>
            <a:ext cx="823594" cy="158115"/>
          </a:xfrm>
          <a:custGeom>
            <a:avLst/>
            <a:gdLst/>
            <a:ahLst/>
            <a:cxnLst/>
            <a:rect l="l" t="t" r="r" b="b"/>
            <a:pathLst>
              <a:path w="823595" h="158114">
                <a:moveTo>
                  <a:pt x="822980" y="157729"/>
                </a:moveTo>
                <a:lnTo>
                  <a:pt x="794101" y="115619"/>
                </a:lnTo>
                <a:lnTo>
                  <a:pt x="745139" y="89889"/>
                </a:lnTo>
                <a:lnTo>
                  <a:pt x="675072" y="66540"/>
                </a:lnTo>
                <a:lnTo>
                  <a:pt x="632838" y="55893"/>
                </a:lnTo>
                <a:lnTo>
                  <a:pt x="586184" y="46004"/>
                </a:lnTo>
                <a:lnTo>
                  <a:pt x="535395" y="36925"/>
                </a:lnTo>
                <a:lnTo>
                  <a:pt x="480756" y="28713"/>
                </a:lnTo>
                <a:lnTo>
                  <a:pt x="422554" y="21419"/>
                </a:lnTo>
                <a:lnTo>
                  <a:pt x="361072" y="15100"/>
                </a:lnTo>
                <a:lnTo>
                  <a:pt x="296598" y="9808"/>
                </a:lnTo>
                <a:lnTo>
                  <a:pt x="229415" y="5598"/>
                </a:lnTo>
                <a:lnTo>
                  <a:pt x="159810" y="2524"/>
                </a:lnTo>
                <a:lnTo>
                  <a:pt x="88068" y="640"/>
                </a:lnTo>
                <a:lnTo>
                  <a:pt x="14473" y="0"/>
                </a:lnTo>
                <a:lnTo>
                  <a:pt x="758" y="0"/>
                </a:lnTo>
                <a:lnTo>
                  <a:pt x="0" y="0"/>
                </a:lnTo>
                <a:lnTo>
                  <a:pt x="9911" y="0"/>
                </a:lnTo>
              </a:path>
            </a:pathLst>
          </a:custGeom>
          <a:ln w="18674">
            <a:solidFill>
              <a:srgbClr val="000000"/>
            </a:solidFill>
          </a:ln>
        </p:spPr>
        <p:txBody>
          <a:bodyPr wrap="square" lIns="0" tIns="0" rIns="0" bIns="0" rtlCol="0"/>
          <a:lstStyle/>
          <a:p>
            <a:endParaRPr/>
          </a:p>
        </p:txBody>
      </p:sp>
      <p:sp>
        <p:nvSpPr>
          <p:cNvPr id="40" name="object 40"/>
          <p:cNvSpPr txBox="1"/>
          <p:nvPr/>
        </p:nvSpPr>
        <p:spPr>
          <a:xfrm>
            <a:off x="7012051" y="5554579"/>
            <a:ext cx="512445" cy="203835"/>
          </a:xfrm>
          <a:prstGeom prst="rect">
            <a:avLst/>
          </a:prstGeom>
        </p:spPr>
        <p:txBody>
          <a:bodyPr vert="horz" wrap="square" lIns="0" tIns="15240" rIns="0" bIns="0" rtlCol="0">
            <a:spAutoFit/>
          </a:bodyPr>
          <a:lstStyle/>
          <a:p>
            <a:pPr marL="12700">
              <a:lnSpc>
                <a:spcPct val="100000"/>
              </a:lnSpc>
              <a:spcBef>
                <a:spcPts val="120"/>
              </a:spcBef>
            </a:pPr>
            <a:r>
              <a:rPr sz="1150" dirty="0">
                <a:latin typeface="Arial"/>
                <a:cs typeface="Arial"/>
              </a:rPr>
              <a:t>wait-for</a:t>
            </a:r>
            <a:endParaRPr sz="1150">
              <a:latin typeface="Arial"/>
              <a:cs typeface="Arial"/>
            </a:endParaRPr>
          </a:p>
        </p:txBody>
      </p:sp>
      <p:sp>
        <p:nvSpPr>
          <p:cNvPr id="41" name="object 41"/>
          <p:cNvSpPr txBox="1"/>
          <p:nvPr/>
        </p:nvSpPr>
        <p:spPr>
          <a:xfrm>
            <a:off x="2486555" y="5554579"/>
            <a:ext cx="809625" cy="203835"/>
          </a:xfrm>
          <a:prstGeom prst="rect">
            <a:avLst/>
          </a:prstGeom>
        </p:spPr>
        <p:txBody>
          <a:bodyPr vert="horz" wrap="square" lIns="0" tIns="15240" rIns="0" bIns="0" rtlCol="0">
            <a:spAutoFit/>
          </a:bodyPr>
          <a:lstStyle/>
          <a:p>
            <a:pPr marL="12700">
              <a:lnSpc>
                <a:spcPct val="100000"/>
              </a:lnSpc>
              <a:spcBef>
                <a:spcPts val="120"/>
              </a:spcBef>
            </a:pPr>
            <a:r>
              <a:rPr sz="1150" spc="5" dirty="0">
                <a:latin typeface="Arial"/>
                <a:cs typeface="Arial"/>
              </a:rPr>
              <a:t>b.</a:t>
            </a:r>
            <a:r>
              <a:rPr sz="1150" spc="-65" dirty="0">
                <a:latin typeface="Arial"/>
                <a:cs typeface="Arial"/>
              </a:rPr>
              <a:t> </a:t>
            </a:r>
            <a:r>
              <a:rPr sz="1150" spc="5" dirty="0">
                <a:latin typeface="Arial"/>
                <a:cs typeface="Arial"/>
              </a:rPr>
              <a:t>Deadlock</a:t>
            </a:r>
            <a:endParaRPr sz="1150">
              <a:latin typeface="Arial"/>
              <a:cs typeface="Arial"/>
            </a:endParaRPr>
          </a:p>
        </p:txBody>
      </p:sp>
      <p:sp>
        <p:nvSpPr>
          <p:cNvPr id="42" name="object 42"/>
          <p:cNvSpPr txBox="1"/>
          <p:nvPr/>
        </p:nvSpPr>
        <p:spPr>
          <a:xfrm>
            <a:off x="9067161" y="6370681"/>
            <a:ext cx="197485" cy="203835"/>
          </a:xfrm>
          <a:prstGeom prst="rect">
            <a:avLst/>
          </a:prstGeom>
        </p:spPr>
        <p:txBody>
          <a:bodyPr vert="horz" wrap="square" lIns="0" tIns="15240" rIns="0" bIns="0" rtlCol="0">
            <a:spAutoFit/>
          </a:bodyPr>
          <a:lstStyle/>
          <a:p>
            <a:pPr marL="12700">
              <a:lnSpc>
                <a:spcPct val="100000"/>
              </a:lnSpc>
              <a:spcBef>
                <a:spcPts val="120"/>
              </a:spcBef>
            </a:pPr>
            <a:r>
              <a:rPr sz="1150" spc="10" dirty="0">
                <a:latin typeface="Arial"/>
                <a:cs typeface="Arial"/>
              </a:rPr>
              <a:t>p</a:t>
            </a:r>
            <a:r>
              <a:rPr sz="1150" spc="-175" dirty="0">
                <a:latin typeface="Arial"/>
                <a:cs typeface="Arial"/>
              </a:rPr>
              <a:t> </a:t>
            </a:r>
            <a:r>
              <a:rPr sz="1275" spc="15" baseline="-19607" dirty="0">
                <a:latin typeface="Arial"/>
                <a:cs typeface="Arial"/>
              </a:rPr>
              <a:t>2</a:t>
            </a:r>
            <a:endParaRPr sz="1275" baseline="-19607">
              <a:latin typeface="Arial"/>
              <a:cs typeface="Arial"/>
            </a:endParaRPr>
          </a:p>
        </p:txBody>
      </p:sp>
      <p:sp>
        <p:nvSpPr>
          <p:cNvPr id="43" name="object 43"/>
          <p:cNvSpPr txBox="1"/>
          <p:nvPr/>
        </p:nvSpPr>
        <p:spPr>
          <a:xfrm>
            <a:off x="5700648" y="6408020"/>
            <a:ext cx="174625" cy="203835"/>
          </a:xfrm>
          <a:prstGeom prst="rect">
            <a:avLst/>
          </a:prstGeom>
        </p:spPr>
        <p:txBody>
          <a:bodyPr vert="horz" wrap="square" lIns="0" tIns="15240" rIns="0" bIns="0" rtlCol="0">
            <a:spAutoFit/>
          </a:bodyPr>
          <a:lstStyle/>
          <a:p>
            <a:pPr marL="12700">
              <a:lnSpc>
                <a:spcPct val="100000"/>
              </a:lnSpc>
              <a:spcBef>
                <a:spcPts val="120"/>
              </a:spcBef>
            </a:pPr>
            <a:r>
              <a:rPr sz="1150" spc="40" dirty="0">
                <a:latin typeface="Arial"/>
                <a:cs typeface="Arial"/>
              </a:rPr>
              <a:t>p</a:t>
            </a:r>
            <a:r>
              <a:rPr sz="1275" spc="15" baseline="-19607" dirty="0">
                <a:latin typeface="Arial"/>
                <a:cs typeface="Arial"/>
              </a:rPr>
              <a:t>1</a:t>
            </a:r>
            <a:endParaRPr sz="1275" baseline="-19607">
              <a:latin typeface="Arial"/>
              <a:cs typeface="Arial"/>
            </a:endParaRPr>
          </a:p>
        </p:txBody>
      </p:sp>
      <p:sp>
        <p:nvSpPr>
          <p:cNvPr id="44" name="object 44"/>
          <p:cNvSpPr/>
          <p:nvPr/>
        </p:nvSpPr>
        <p:spPr>
          <a:xfrm>
            <a:off x="5833138" y="6522697"/>
            <a:ext cx="940435" cy="798195"/>
          </a:xfrm>
          <a:custGeom>
            <a:avLst/>
            <a:gdLst/>
            <a:ahLst/>
            <a:cxnLst/>
            <a:rect l="l" t="t" r="r" b="b"/>
            <a:pathLst>
              <a:path w="940434" h="798195">
                <a:moveTo>
                  <a:pt x="940328" y="399285"/>
                </a:moveTo>
                <a:lnTo>
                  <a:pt x="937572" y="355699"/>
                </a:lnTo>
                <a:lnTo>
                  <a:pt x="929493" y="313492"/>
                </a:lnTo>
                <a:lnTo>
                  <a:pt x="916377" y="272905"/>
                </a:lnTo>
                <a:lnTo>
                  <a:pt x="898511" y="234180"/>
                </a:lnTo>
                <a:lnTo>
                  <a:pt x="876179" y="197556"/>
                </a:lnTo>
                <a:lnTo>
                  <a:pt x="849668" y="163276"/>
                </a:lnTo>
                <a:lnTo>
                  <a:pt x="819264" y="131580"/>
                </a:lnTo>
                <a:lnTo>
                  <a:pt x="785252" y="102711"/>
                </a:lnTo>
                <a:lnTo>
                  <a:pt x="747918" y="76908"/>
                </a:lnTo>
                <a:lnTo>
                  <a:pt x="707549" y="54413"/>
                </a:lnTo>
                <a:lnTo>
                  <a:pt x="664429" y="35467"/>
                </a:lnTo>
                <a:lnTo>
                  <a:pt x="618845" y="20312"/>
                </a:lnTo>
                <a:lnTo>
                  <a:pt x="571082" y="9188"/>
                </a:lnTo>
                <a:lnTo>
                  <a:pt x="521426" y="2337"/>
                </a:lnTo>
                <a:lnTo>
                  <a:pt x="470164" y="0"/>
                </a:lnTo>
                <a:lnTo>
                  <a:pt x="418902" y="2337"/>
                </a:lnTo>
                <a:lnTo>
                  <a:pt x="369246" y="9188"/>
                </a:lnTo>
                <a:lnTo>
                  <a:pt x="321483" y="20312"/>
                </a:lnTo>
                <a:lnTo>
                  <a:pt x="275899" y="35467"/>
                </a:lnTo>
                <a:lnTo>
                  <a:pt x="232779" y="54413"/>
                </a:lnTo>
                <a:lnTo>
                  <a:pt x="192410" y="76908"/>
                </a:lnTo>
                <a:lnTo>
                  <a:pt x="155076" y="102711"/>
                </a:lnTo>
                <a:lnTo>
                  <a:pt x="121064" y="131580"/>
                </a:lnTo>
                <a:lnTo>
                  <a:pt x="90660" y="163276"/>
                </a:lnTo>
                <a:lnTo>
                  <a:pt x="64149" y="197556"/>
                </a:lnTo>
                <a:lnTo>
                  <a:pt x="41817" y="234180"/>
                </a:lnTo>
                <a:lnTo>
                  <a:pt x="23951" y="272905"/>
                </a:lnTo>
                <a:lnTo>
                  <a:pt x="10835" y="313492"/>
                </a:lnTo>
                <a:lnTo>
                  <a:pt x="2756" y="355699"/>
                </a:lnTo>
                <a:lnTo>
                  <a:pt x="0" y="399285"/>
                </a:lnTo>
                <a:lnTo>
                  <a:pt x="2756" y="442729"/>
                </a:lnTo>
                <a:lnTo>
                  <a:pt x="10835" y="484812"/>
                </a:lnTo>
                <a:lnTo>
                  <a:pt x="23951" y="525293"/>
                </a:lnTo>
                <a:lnTo>
                  <a:pt x="41817" y="563930"/>
                </a:lnTo>
                <a:lnTo>
                  <a:pt x="64149" y="600479"/>
                </a:lnTo>
                <a:lnTo>
                  <a:pt x="90660" y="634698"/>
                </a:lnTo>
                <a:lnTo>
                  <a:pt x="121064" y="666345"/>
                </a:lnTo>
                <a:lnTo>
                  <a:pt x="155076" y="695176"/>
                </a:lnTo>
                <a:lnTo>
                  <a:pt x="192410" y="720951"/>
                </a:lnTo>
                <a:lnTo>
                  <a:pt x="232779" y="743425"/>
                </a:lnTo>
                <a:lnTo>
                  <a:pt x="275899" y="762357"/>
                </a:lnTo>
                <a:lnTo>
                  <a:pt x="321483" y="777504"/>
                </a:lnTo>
                <a:lnTo>
                  <a:pt x="369246" y="788623"/>
                </a:lnTo>
                <a:lnTo>
                  <a:pt x="418902" y="795473"/>
                </a:lnTo>
                <a:lnTo>
                  <a:pt x="470164" y="797810"/>
                </a:lnTo>
                <a:lnTo>
                  <a:pt x="521426" y="795473"/>
                </a:lnTo>
                <a:lnTo>
                  <a:pt x="571082" y="788623"/>
                </a:lnTo>
                <a:lnTo>
                  <a:pt x="618845" y="777504"/>
                </a:lnTo>
                <a:lnTo>
                  <a:pt x="664429" y="762357"/>
                </a:lnTo>
                <a:lnTo>
                  <a:pt x="707549" y="743425"/>
                </a:lnTo>
                <a:lnTo>
                  <a:pt x="747918" y="720951"/>
                </a:lnTo>
                <a:lnTo>
                  <a:pt x="785252" y="695176"/>
                </a:lnTo>
                <a:lnTo>
                  <a:pt x="819264" y="666345"/>
                </a:lnTo>
                <a:lnTo>
                  <a:pt x="849668" y="634698"/>
                </a:lnTo>
                <a:lnTo>
                  <a:pt x="876179" y="600479"/>
                </a:lnTo>
                <a:lnTo>
                  <a:pt x="898511" y="563930"/>
                </a:lnTo>
                <a:lnTo>
                  <a:pt x="916377" y="525293"/>
                </a:lnTo>
                <a:lnTo>
                  <a:pt x="929493" y="484812"/>
                </a:lnTo>
                <a:lnTo>
                  <a:pt x="937572" y="442729"/>
                </a:lnTo>
                <a:lnTo>
                  <a:pt x="940328" y="399285"/>
                </a:lnTo>
                <a:close/>
              </a:path>
            </a:pathLst>
          </a:custGeom>
          <a:ln w="19940">
            <a:solidFill>
              <a:srgbClr val="000000"/>
            </a:solidFill>
          </a:ln>
        </p:spPr>
        <p:txBody>
          <a:bodyPr wrap="square" lIns="0" tIns="0" rIns="0" bIns="0" rtlCol="0"/>
          <a:lstStyle/>
          <a:p>
            <a:endParaRPr/>
          </a:p>
        </p:txBody>
      </p:sp>
      <p:sp>
        <p:nvSpPr>
          <p:cNvPr id="45" name="object 45"/>
          <p:cNvSpPr/>
          <p:nvPr/>
        </p:nvSpPr>
        <p:spPr>
          <a:xfrm>
            <a:off x="8325707" y="6522685"/>
            <a:ext cx="918844" cy="779145"/>
          </a:xfrm>
          <a:custGeom>
            <a:avLst/>
            <a:gdLst/>
            <a:ahLst/>
            <a:cxnLst/>
            <a:rect l="l" t="t" r="r" b="b"/>
            <a:pathLst>
              <a:path w="918845" h="779145">
                <a:moveTo>
                  <a:pt x="918232" y="389386"/>
                </a:moveTo>
                <a:lnTo>
                  <a:pt x="915535" y="346986"/>
                </a:lnTo>
                <a:lnTo>
                  <a:pt x="907634" y="305902"/>
                </a:lnTo>
                <a:lnTo>
                  <a:pt x="894810" y="266372"/>
                </a:lnTo>
                <a:lnTo>
                  <a:pt x="877344" y="228635"/>
                </a:lnTo>
                <a:lnTo>
                  <a:pt x="855520" y="192928"/>
                </a:lnTo>
                <a:lnTo>
                  <a:pt x="829617" y="159490"/>
                </a:lnTo>
                <a:lnTo>
                  <a:pt x="799918" y="128560"/>
                </a:lnTo>
                <a:lnTo>
                  <a:pt x="766706" y="100375"/>
                </a:lnTo>
                <a:lnTo>
                  <a:pt x="730261" y="75175"/>
                </a:lnTo>
                <a:lnTo>
                  <a:pt x="690866" y="53198"/>
                </a:lnTo>
                <a:lnTo>
                  <a:pt x="648802" y="34683"/>
                </a:lnTo>
                <a:lnTo>
                  <a:pt x="604351" y="19866"/>
                </a:lnTo>
                <a:lnTo>
                  <a:pt x="557795" y="8988"/>
                </a:lnTo>
                <a:lnTo>
                  <a:pt x="509416" y="2286"/>
                </a:lnTo>
                <a:lnTo>
                  <a:pt x="459495" y="0"/>
                </a:lnTo>
                <a:lnTo>
                  <a:pt x="409432" y="2286"/>
                </a:lnTo>
                <a:lnTo>
                  <a:pt x="360930" y="8988"/>
                </a:lnTo>
                <a:lnTo>
                  <a:pt x="314269" y="19866"/>
                </a:lnTo>
                <a:lnTo>
                  <a:pt x="269728" y="34683"/>
                </a:lnTo>
                <a:lnTo>
                  <a:pt x="227590" y="53198"/>
                </a:lnTo>
                <a:lnTo>
                  <a:pt x="188134" y="75175"/>
                </a:lnTo>
                <a:lnTo>
                  <a:pt x="151640" y="100375"/>
                </a:lnTo>
                <a:lnTo>
                  <a:pt x="118390" y="128560"/>
                </a:lnTo>
                <a:lnTo>
                  <a:pt x="88663" y="159490"/>
                </a:lnTo>
                <a:lnTo>
                  <a:pt x="62740" y="192928"/>
                </a:lnTo>
                <a:lnTo>
                  <a:pt x="40901" y="228635"/>
                </a:lnTo>
                <a:lnTo>
                  <a:pt x="23427" y="266372"/>
                </a:lnTo>
                <a:lnTo>
                  <a:pt x="10599" y="305902"/>
                </a:lnTo>
                <a:lnTo>
                  <a:pt x="2696" y="346986"/>
                </a:lnTo>
                <a:lnTo>
                  <a:pt x="0" y="389386"/>
                </a:lnTo>
                <a:lnTo>
                  <a:pt x="2696" y="431786"/>
                </a:lnTo>
                <a:lnTo>
                  <a:pt x="10599" y="472870"/>
                </a:lnTo>
                <a:lnTo>
                  <a:pt x="23427" y="512400"/>
                </a:lnTo>
                <a:lnTo>
                  <a:pt x="40901" y="550137"/>
                </a:lnTo>
                <a:lnTo>
                  <a:pt x="62740" y="585844"/>
                </a:lnTo>
                <a:lnTo>
                  <a:pt x="88663" y="619282"/>
                </a:lnTo>
                <a:lnTo>
                  <a:pt x="118390" y="650212"/>
                </a:lnTo>
                <a:lnTo>
                  <a:pt x="151640" y="678397"/>
                </a:lnTo>
                <a:lnTo>
                  <a:pt x="188134" y="703596"/>
                </a:lnTo>
                <a:lnTo>
                  <a:pt x="227590" y="725574"/>
                </a:lnTo>
                <a:lnTo>
                  <a:pt x="269728" y="744089"/>
                </a:lnTo>
                <a:lnTo>
                  <a:pt x="314269" y="758906"/>
                </a:lnTo>
                <a:lnTo>
                  <a:pt x="360930" y="769784"/>
                </a:lnTo>
                <a:lnTo>
                  <a:pt x="409432" y="776486"/>
                </a:lnTo>
                <a:lnTo>
                  <a:pt x="459495" y="778772"/>
                </a:lnTo>
                <a:lnTo>
                  <a:pt x="509416" y="776486"/>
                </a:lnTo>
                <a:lnTo>
                  <a:pt x="557795" y="769784"/>
                </a:lnTo>
                <a:lnTo>
                  <a:pt x="604351" y="758906"/>
                </a:lnTo>
                <a:lnTo>
                  <a:pt x="648802" y="744089"/>
                </a:lnTo>
                <a:lnTo>
                  <a:pt x="690866" y="725574"/>
                </a:lnTo>
                <a:lnTo>
                  <a:pt x="730261" y="703596"/>
                </a:lnTo>
                <a:lnTo>
                  <a:pt x="766706" y="678397"/>
                </a:lnTo>
                <a:lnTo>
                  <a:pt x="799918" y="650212"/>
                </a:lnTo>
                <a:lnTo>
                  <a:pt x="829617" y="619282"/>
                </a:lnTo>
                <a:lnTo>
                  <a:pt x="855520" y="585844"/>
                </a:lnTo>
                <a:lnTo>
                  <a:pt x="877344" y="550137"/>
                </a:lnTo>
                <a:lnTo>
                  <a:pt x="894810" y="512400"/>
                </a:lnTo>
                <a:lnTo>
                  <a:pt x="907634" y="472870"/>
                </a:lnTo>
                <a:lnTo>
                  <a:pt x="915535" y="431786"/>
                </a:lnTo>
                <a:lnTo>
                  <a:pt x="918232" y="389386"/>
                </a:lnTo>
                <a:close/>
              </a:path>
            </a:pathLst>
          </a:custGeom>
          <a:ln w="19940">
            <a:solidFill>
              <a:srgbClr val="000000"/>
            </a:solidFill>
          </a:ln>
        </p:spPr>
        <p:txBody>
          <a:bodyPr wrap="square" lIns="0" tIns="0" rIns="0" bIns="0" rtlCol="0"/>
          <a:lstStyle/>
          <a:p>
            <a:endParaRPr/>
          </a:p>
        </p:txBody>
      </p:sp>
      <p:sp>
        <p:nvSpPr>
          <p:cNvPr id="46" name="object 46"/>
          <p:cNvSpPr/>
          <p:nvPr/>
        </p:nvSpPr>
        <p:spPr>
          <a:xfrm>
            <a:off x="7166671" y="6856457"/>
            <a:ext cx="984250" cy="148590"/>
          </a:xfrm>
          <a:custGeom>
            <a:avLst/>
            <a:gdLst/>
            <a:ahLst/>
            <a:cxnLst/>
            <a:rect l="l" t="t" r="r" b="b"/>
            <a:pathLst>
              <a:path w="984250" h="148590">
                <a:moveTo>
                  <a:pt x="983764" y="0"/>
                </a:moveTo>
                <a:lnTo>
                  <a:pt x="0" y="0"/>
                </a:lnTo>
                <a:lnTo>
                  <a:pt x="0" y="148591"/>
                </a:lnTo>
                <a:lnTo>
                  <a:pt x="983764" y="148591"/>
                </a:lnTo>
                <a:lnTo>
                  <a:pt x="983764" y="0"/>
                </a:lnTo>
                <a:close/>
              </a:path>
            </a:pathLst>
          </a:custGeom>
          <a:ln w="18631">
            <a:solidFill>
              <a:srgbClr val="000000"/>
            </a:solidFill>
          </a:ln>
        </p:spPr>
        <p:txBody>
          <a:bodyPr wrap="square" lIns="0" tIns="0" rIns="0" bIns="0" rtlCol="0"/>
          <a:lstStyle/>
          <a:p>
            <a:endParaRPr/>
          </a:p>
        </p:txBody>
      </p:sp>
      <p:sp>
        <p:nvSpPr>
          <p:cNvPr id="47" name="object 47"/>
          <p:cNvSpPr/>
          <p:nvPr/>
        </p:nvSpPr>
        <p:spPr>
          <a:xfrm>
            <a:off x="6883541" y="6856022"/>
            <a:ext cx="272461" cy="94582"/>
          </a:xfrm>
          <a:prstGeom prst="rect">
            <a:avLst/>
          </a:prstGeom>
          <a:blipFill>
            <a:blip r:embed="rId9" cstate="print"/>
            <a:stretch>
              <a:fillRect/>
            </a:stretch>
          </a:blipFill>
        </p:spPr>
        <p:txBody>
          <a:bodyPr wrap="square" lIns="0" tIns="0" rIns="0" bIns="0" rtlCol="0"/>
          <a:lstStyle/>
          <a:p>
            <a:endParaRPr/>
          </a:p>
        </p:txBody>
      </p:sp>
      <p:sp>
        <p:nvSpPr>
          <p:cNvPr id="48" name="object 48"/>
          <p:cNvSpPr txBox="1"/>
          <p:nvPr/>
        </p:nvSpPr>
        <p:spPr>
          <a:xfrm>
            <a:off x="7296277" y="6649573"/>
            <a:ext cx="537210" cy="203835"/>
          </a:xfrm>
          <a:prstGeom prst="rect">
            <a:avLst/>
          </a:prstGeom>
        </p:spPr>
        <p:txBody>
          <a:bodyPr vert="horz" wrap="square" lIns="0" tIns="15240" rIns="0" bIns="0" rtlCol="0">
            <a:spAutoFit/>
          </a:bodyPr>
          <a:lstStyle/>
          <a:p>
            <a:pPr marL="12700">
              <a:lnSpc>
                <a:spcPct val="100000"/>
              </a:lnSpc>
              <a:spcBef>
                <a:spcPts val="120"/>
              </a:spcBef>
            </a:pPr>
            <a:r>
              <a:rPr sz="1150" dirty="0">
                <a:latin typeface="Arial"/>
                <a:cs typeface="Arial"/>
              </a:rPr>
              <a:t>activate</a:t>
            </a:r>
            <a:endParaRPr sz="1150">
              <a:latin typeface="Arial"/>
              <a:cs typeface="Arial"/>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31</a:t>
            </a:fld>
            <a:endParaRPr spc="-5" dirty="0"/>
          </a:p>
        </p:txBody>
      </p:sp>
      <p:sp>
        <p:nvSpPr>
          <p:cNvPr id="49" name="object 49"/>
          <p:cNvSpPr txBox="1"/>
          <p:nvPr/>
        </p:nvSpPr>
        <p:spPr>
          <a:xfrm>
            <a:off x="6006220" y="6834745"/>
            <a:ext cx="528955" cy="203835"/>
          </a:xfrm>
          <a:prstGeom prst="rect">
            <a:avLst/>
          </a:prstGeom>
        </p:spPr>
        <p:txBody>
          <a:bodyPr vert="horz" wrap="square" lIns="0" tIns="15240" rIns="0" bIns="0" rtlCol="0">
            <a:spAutoFit/>
          </a:bodyPr>
          <a:lstStyle/>
          <a:p>
            <a:pPr marL="12700">
              <a:lnSpc>
                <a:spcPct val="100000"/>
              </a:lnSpc>
              <a:spcBef>
                <a:spcPts val="120"/>
              </a:spcBef>
            </a:pPr>
            <a:r>
              <a:rPr sz="1150" dirty="0">
                <a:latin typeface="Arial"/>
                <a:cs typeface="Arial"/>
              </a:rPr>
              <a:t>passive</a:t>
            </a:r>
            <a:endParaRPr sz="1150">
              <a:latin typeface="Arial"/>
              <a:cs typeface="Arial"/>
            </a:endParaRPr>
          </a:p>
        </p:txBody>
      </p:sp>
      <p:sp>
        <p:nvSpPr>
          <p:cNvPr id="50" name="object 50"/>
          <p:cNvSpPr txBox="1"/>
          <p:nvPr/>
        </p:nvSpPr>
        <p:spPr>
          <a:xfrm>
            <a:off x="8520653" y="6834745"/>
            <a:ext cx="528955" cy="203835"/>
          </a:xfrm>
          <a:prstGeom prst="rect">
            <a:avLst/>
          </a:prstGeom>
        </p:spPr>
        <p:txBody>
          <a:bodyPr vert="horz" wrap="square" lIns="0" tIns="15240" rIns="0" bIns="0" rtlCol="0">
            <a:spAutoFit/>
          </a:bodyPr>
          <a:lstStyle/>
          <a:p>
            <a:pPr marL="12700">
              <a:lnSpc>
                <a:spcPct val="100000"/>
              </a:lnSpc>
              <a:spcBef>
                <a:spcPts val="120"/>
              </a:spcBef>
            </a:pPr>
            <a:r>
              <a:rPr sz="1150" dirty="0">
                <a:latin typeface="Arial"/>
                <a:cs typeface="Arial"/>
              </a:rPr>
              <a:t>passive</a:t>
            </a:r>
            <a:endParaRPr sz="1150">
              <a:latin typeface="Arial"/>
              <a:cs typeface="Arial"/>
            </a:endParaRPr>
          </a:p>
        </p:txBody>
      </p:sp>
      <p:sp>
        <p:nvSpPr>
          <p:cNvPr id="51" name="object 51"/>
          <p:cNvSpPr txBox="1"/>
          <p:nvPr/>
        </p:nvSpPr>
        <p:spPr>
          <a:xfrm>
            <a:off x="2486557" y="6872089"/>
            <a:ext cx="966469" cy="203835"/>
          </a:xfrm>
          <a:prstGeom prst="rect">
            <a:avLst/>
          </a:prstGeom>
        </p:spPr>
        <p:txBody>
          <a:bodyPr vert="horz" wrap="square" lIns="0" tIns="15240" rIns="0" bIns="0" rtlCol="0">
            <a:spAutoFit/>
          </a:bodyPr>
          <a:lstStyle/>
          <a:p>
            <a:pPr marL="12700">
              <a:lnSpc>
                <a:spcPct val="100000"/>
              </a:lnSpc>
              <a:spcBef>
                <a:spcPts val="120"/>
              </a:spcBef>
            </a:pPr>
            <a:r>
              <a:rPr sz="1150" spc="5" dirty="0">
                <a:latin typeface="Arial"/>
                <a:cs typeface="Arial"/>
              </a:rPr>
              <a:t>c.</a:t>
            </a:r>
            <a:r>
              <a:rPr sz="1150" spc="-35" dirty="0">
                <a:latin typeface="Arial"/>
                <a:cs typeface="Arial"/>
              </a:rPr>
              <a:t> </a:t>
            </a:r>
            <a:r>
              <a:rPr sz="1150" spc="5" dirty="0">
                <a:latin typeface="Arial"/>
                <a:cs typeface="Arial"/>
              </a:rPr>
              <a:t>Termination</a:t>
            </a:r>
            <a:endParaRPr sz="1150">
              <a:latin typeface="Arial"/>
              <a:cs typeface="Arial"/>
            </a:endParaRPr>
          </a:p>
        </p:txBody>
      </p:sp>
      <p:sp>
        <p:nvSpPr>
          <p:cNvPr id="52" name="object 52"/>
          <p:cNvSpPr txBox="1"/>
          <p:nvPr/>
        </p:nvSpPr>
        <p:spPr>
          <a:xfrm>
            <a:off x="596017" y="6029959"/>
            <a:ext cx="1298575" cy="631190"/>
          </a:xfrm>
          <a:prstGeom prst="rect">
            <a:avLst/>
          </a:prstGeom>
        </p:spPr>
        <p:txBody>
          <a:bodyPr vert="horz" wrap="square" lIns="0" tIns="11430" rIns="0" bIns="0" rtlCol="0">
            <a:spAutoFit/>
          </a:bodyPr>
          <a:lstStyle/>
          <a:p>
            <a:pPr marL="12700" marR="5080">
              <a:lnSpc>
                <a:spcPct val="101800"/>
              </a:lnSpc>
              <a:spcBef>
                <a:spcPts val="90"/>
              </a:spcBef>
            </a:pPr>
            <a:r>
              <a:rPr sz="1950" spc="10" dirty="0">
                <a:latin typeface="Arial"/>
                <a:cs typeface="Arial"/>
              </a:rPr>
              <a:t>Figure</a:t>
            </a:r>
            <a:r>
              <a:rPr sz="1950" spc="-65" dirty="0">
                <a:latin typeface="Arial"/>
                <a:cs typeface="Arial"/>
              </a:rPr>
              <a:t> </a:t>
            </a:r>
            <a:r>
              <a:rPr sz="1950" spc="10" dirty="0">
                <a:latin typeface="Arial"/>
                <a:cs typeface="Arial"/>
              </a:rPr>
              <a:t>11.8  Detecting</a:t>
            </a:r>
            <a:endParaRPr sz="1950">
              <a:latin typeface="Arial"/>
              <a:cs typeface="Arial"/>
            </a:endParaRPr>
          </a:p>
        </p:txBody>
      </p:sp>
      <p:sp>
        <p:nvSpPr>
          <p:cNvPr id="53" name="object 53"/>
          <p:cNvSpPr txBox="1"/>
          <p:nvPr/>
        </p:nvSpPr>
        <p:spPr>
          <a:xfrm>
            <a:off x="596017" y="6635746"/>
            <a:ext cx="1144270" cy="631190"/>
          </a:xfrm>
          <a:prstGeom prst="rect">
            <a:avLst/>
          </a:prstGeom>
        </p:spPr>
        <p:txBody>
          <a:bodyPr vert="horz" wrap="square" lIns="0" tIns="11430" rIns="0" bIns="0" rtlCol="0">
            <a:spAutoFit/>
          </a:bodyPr>
          <a:lstStyle/>
          <a:p>
            <a:pPr marL="12700" marR="5080">
              <a:lnSpc>
                <a:spcPct val="101800"/>
              </a:lnSpc>
              <a:spcBef>
                <a:spcPts val="90"/>
              </a:spcBef>
            </a:pPr>
            <a:r>
              <a:rPr sz="1950" spc="10" dirty="0">
                <a:latin typeface="Arial"/>
                <a:cs typeface="Arial"/>
              </a:rPr>
              <a:t>global  properties</a:t>
            </a:r>
            <a:endParaRPr sz="195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373" y="431546"/>
            <a:ext cx="611187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Distributed </a:t>
            </a:r>
            <a:r>
              <a:rPr sz="3500" b="0" spc="10" dirty="0">
                <a:latin typeface="Arial"/>
                <a:cs typeface="Arial"/>
              </a:rPr>
              <a:t>Garbage</a:t>
            </a:r>
            <a:r>
              <a:rPr sz="3500" b="0" spc="-55" dirty="0">
                <a:latin typeface="Arial"/>
                <a:cs typeface="Arial"/>
              </a:rPr>
              <a:t> </a:t>
            </a:r>
            <a:r>
              <a:rPr sz="3500" b="0" spc="5" dirty="0">
                <a:latin typeface="Arial"/>
                <a:cs typeface="Arial"/>
              </a:rPr>
              <a:t>Collection</a:t>
            </a:r>
            <a:endParaRPr sz="3500">
              <a:latin typeface="Arial"/>
              <a:cs typeface="Arial"/>
            </a:endParaRPr>
          </a:p>
        </p:txBody>
      </p:sp>
      <p:sp>
        <p:nvSpPr>
          <p:cNvPr id="3" name="object 3"/>
          <p:cNvSpPr txBox="1"/>
          <p:nvPr/>
        </p:nvSpPr>
        <p:spPr>
          <a:xfrm>
            <a:off x="557155" y="1267460"/>
            <a:ext cx="9481820" cy="3647440"/>
          </a:xfrm>
          <a:prstGeom prst="rect">
            <a:avLst/>
          </a:prstGeom>
        </p:spPr>
        <p:txBody>
          <a:bodyPr vert="horz" wrap="square" lIns="0" tIns="26669" rIns="0" bIns="0" rtlCol="0">
            <a:spAutoFit/>
          </a:bodyPr>
          <a:lstStyle/>
          <a:p>
            <a:pPr marL="209550" marR="5715" indent="-196850">
              <a:lnSpc>
                <a:spcPts val="3170"/>
              </a:lnSpc>
              <a:spcBef>
                <a:spcPts val="209"/>
              </a:spcBef>
              <a:buChar char="•"/>
              <a:tabLst>
                <a:tab pos="210185" algn="l"/>
                <a:tab pos="1488440" algn="l"/>
                <a:tab pos="2114550" algn="l"/>
                <a:tab pos="3598545" algn="l"/>
                <a:tab pos="4095115" algn="l"/>
                <a:tab pos="5542280" algn="l"/>
                <a:tab pos="6485890" algn="l"/>
                <a:tab pos="7393305" algn="l"/>
                <a:tab pos="8019415" algn="l"/>
                <a:tab pos="8533765" algn="l"/>
              </a:tabLst>
            </a:pPr>
            <a:r>
              <a:rPr sz="2650" spc="-5" dirty="0">
                <a:latin typeface="Arial"/>
                <a:cs typeface="Arial"/>
              </a:rPr>
              <a:t>O</a:t>
            </a:r>
            <a:r>
              <a:rPr sz="2650" spc="-10" dirty="0">
                <a:latin typeface="Arial"/>
                <a:cs typeface="Arial"/>
              </a:rPr>
              <a:t>bject</a:t>
            </a:r>
            <a:r>
              <a:rPr sz="2650" spc="-5" dirty="0">
                <a:latin typeface="Arial"/>
                <a:cs typeface="Arial"/>
              </a:rPr>
              <a:t>s</a:t>
            </a:r>
            <a:r>
              <a:rPr sz="2650" dirty="0">
                <a:latin typeface="Arial"/>
                <a:cs typeface="Arial"/>
              </a:rPr>
              <a:t>	</a:t>
            </a:r>
            <a:r>
              <a:rPr sz="2650" spc="-10" dirty="0">
                <a:latin typeface="Arial"/>
                <a:cs typeface="Arial"/>
              </a:rPr>
              <a:t>ar</a:t>
            </a:r>
            <a:r>
              <a:rPr sz="2650" spc="-5" dirty="0">
                <a:latin typeface="Arial"/>
                <a:cs typeface="Arial"/>
              </a:rPr>
              <a:t>e</a:t>
            </a:r>
            <a:r>
              <a:rPr sz="2650" dirty="0">
                <a:latin typeface="Arial"/>
                <a:cs typeface="Arial"/>
              </a:rPr>
              <a:t>	</a:t>
            </a:r>
            <a:r>
              <a:rPr sz="2650" spc="-10" dirty="0">
                <a:latin typeface="Arial"/>
                <a:cs typeface="Arial"/>
              </a:rPr>
              <a:t>identifie</a:t>
            </a:r>
            <a:r>
              <a:rPr sz="2650" spc="-5" dirty="0">
                <a:latin typeface="Arial"/>
                <a:cs typeface="Arial"/>
              </a:rPr>
              <a:t>d</a:t>
            </a:r>
            <a:r>
              <a:rPr sz="2650" dirty="0">
                <a:latin typeface="Arial"/>
                <a:cs typeface="Arial"/>
              </a:rPr>
              <a:t>	</a:t>
            </a:r>
            <a:r>
              <a:rPr sz="2650" spc="-10" dirty="0">
                <a:latin typeface="Arial"/>
                <a:cs typeface="Arial"/>
              </a:rPr>
              <a:t>a</a:t>
            </a:r>
            <a:r>
              <a:rPr sz="2650" spc="-5" dirty="0">
                <a:latin typeface="Arial"/>
                <a:cs typeface="Arial"/>
              </a:rPr>
              <a:t>s</a:t>
            </a:r>
            <a:r>
              <a:rPr sz="2650" dirty="0">
                <a:latin typeface="Arial"/>
                <a:cs typeface="Arial"/>
              </a:rPr>
              <a:t>	</a:t>
            </a:r>
            <a:r>
              <a:rPr sz="2650" b="1" i="1" spc="-10" dirty="0">
                <a:solidFill>
                  <a:srgbClr val="33339A"/>
                </a:solidFill>
                <a:latin typeface="Arial"/>
                <a:cs typeface="Arial"/>
              </a:rPr>
              <a:t>garbag</a:t>
            </a:r>
            <a:r>
              <a:rPr sz="2650" b="1" i="1" spc="-5" dirty="0">
                <a:solidFill>
                  <a:srgbClr val="33339A"/>
                </a:solidFill>
                <a:latin typeface="Arial"/>
                <a:cs typeface="Arial"/>
              </a:rPr>
              <a:t>e</a:t>
            </a:r>
            <a:r>
              <a:rPr sz="2650" b="1" i="1" dirty="0">
                <a:solidFill>
                  <a:srgbClr val="33339A"/>
                </a:solidFill>
                <a:latin typeface="Arial"/>
                <a:cs typeface="Arial"/>
              </a:rPr>
              <a:t>	</a:t>
            </a:r>
            <a:r>
              <a:rPr sz="2650" spc="-10" dirty="0">
                <a:latin typeface="Arial"/>
                <a:cs typeface="Arial"/>
              </a:rPr>
              <a:t>whe</a:t>
            </a:r>
            <a:r>
              <a:rPr sz="2650" spc="-5" dirty="0">
                <a:latin typeface="Arial"/>
                <a:cs typeface="Arial"/>
              </a:rPr>
              <a:t>n</a:t>
            </a:r>
            <a:r>
              <a:rPr sz="2650" dirty="0">
                <a:latin typeface="Arial"/>
                <a:cs typeface="Arial"/>
              </a:rPr>
              <a:t>	</a:t>
            </a:r>
            <a:r>
              <a:rPr sz="2650" spc="-5" dirty="0">
                <a:latin typeface="Arial"/>
                <a:cs typeface="Arial"/>
              </a:rPr>
              <a:t>there</a:t>
            </a:r>
            <a:r>
              <a:rPr sz="2650" dirty="0">
                <a:latin typeface="Arial"/>
                <a:cs typeface="Arial"/>
              </a:rPr>
              <a:t>	</a:t>
            </a:r>
            <a:r>
              <a:rPr sz="2650" spc="-10" dirty="0">
                <a:latin typeface="Arial"/>
                <a:cs typeface="Arial"/>
              </a:rPr>
              <a:t>ar</a:t>
            </a:r>
            <a:r>
              <a:rPr sz="2650" spc="-5" dirty="0">
                <a:latin typeface="Arial"/>
                <a:cs typeface="Arial"/>
              </a:rPr>
              <a:t>e</a:t>
            </a:r>
            <a:r>
              <a:rPr sz="2650" dirty="0">
                <a:latin typeface="Arial"/>
                <a:cs typeface="Arial"/>
              </a:rPr>
              <a:t>	</a:t>
            </a:r>
            <a:r>
              <a:rPr sz="2650" spc="-10" dirty="0">
                <a:latin typeface="Arial"/>
                <a:cs typeface="Arial"/>
              </a:rPr>
              <a:t>n</a:t>
            </a:r>
            <a:r>
              <a:rPr sz="2650" spc="-5" dirty="0">
                <a:latin typeface="Arial"/>
                <a:cs typeface="Arial"/>
              </a:rPr>
              <a:t>o</a:t>
            </a:r>
            <a:r>
              <a:rPr sz="2650" dirty="0">
                <a:latin typeface="Arial"/>
                <a:cs typeface="Arial"/>
              </a:rPr>
              <a:t>	</a:t>
            </a:r>
            <a:r>
              <a:rPr sz="2650" spc="-10" dirty="0">
                <a:latin typeface="Arial"/>
                <a:cs typeface="Arial"/>
              </a:rPr>
              <a:t>longer  any references </a:t>
            </a:r>
            <a:r>
              <a:rPr sz="2650" spc="-5" dirty="0">
                <a:latin typeface="Arial"/>
                <a:cs typeface="Arial"/>
              </a:rPr>
              <a:t>to </a:t>
            </a:r>
            <a:r>
              <a:rPr sz="2650" spc="-10" dirty="0">
                <a:latin typeface="Arial"/>
                <a:cs typeface="Arial"/>
              </a:rPr>
              <a:t>them </a:t>
            </a:r>
            <a:r>
              <a:rPr sz="2650" spc="-5" dirty="0">
                <a:latin typeface="Arial"/>
                <a:cs typeface="Arial"/>
              </a:rPr>
              <a:t>in </a:t>
            </a:r>
            <a:r>
              <a:rPr sz="2650" spc="-10" dirty="0">
                <a:latin typeface="Arial"/>
                <a:cs typeface="Arial"/>
              </a:rPr>
              <a:t>the</a:t>
            </a:r>
            <a:r>
              <a:rPr sz="2650" spc="10" dirty="0">
                <a:latin typeface="Arial"/>
                <a:cs typeface="Arial"/>
              </a:rPr>
              <a:t> </a:t>
            </a:r>
            <a:r>
              <a:rPr sz="2650" spc="-10" dirty="0">
                <a:latin typeface="Arial"/>
                <a:cs typeface="Arial"/>
              </a:rPr>
              <a:t>system</a:t>
            </a:r>
            <a:endParaRPr sz="2650">
              <a:latin typeface="Arial"/>
              <a:cs typeface="Arial"/>
            </a:endParaRPr>
          </a:p>
          <a:p>
            <a:pPr marL="209550" indent="-196850">
              <a:lnSpc>
                <a:spcPts val="3055"/>
              </a:lnSpc>
              <a:buChar char="•"/>
              <a:tabLst>
                <a:tab pos="210185" algn="l"/>
              </a:tabLst>
            </a:pPr>
            <a:r>
              <a:rPr sz="2650" spc="-5" dirty="0">
                <a:latin typeface="Arial"/>
                <a:cs typeface="Arial"/>
              </a:rPr>
              <a:t>Garbage collection reclaims </a:t>
            </a:r>
            <a:r>
              <a:rPr sz="2650" spc="-10" dirty="0">
                <a:latin typeface="Arial"/>
                <a:cs typeface="Arial"/>
              </a:rPr>
              <a:t>memory used </a:t>
            </a:r>
            <a:r>
              <a:rPr sz="2650" spc="-5" dirty="0">
                <a:latin typeface="Arial"/>
                <a:cs typeface="Arial"/>
              </a:rPr>
              <a:t>by </a:t>
            </a:r>
            <a:r>
              <a:rPr sz="2650" spc="-10" dirty="0">
                <a:latin typeface="Arial"/>
                <a:cs typeface="Arial"/>
              </a:rPr>
              <a:t>those</a:t>
            </a:r>
            <a:r>
              <a:rPr sz="2650" spc="50" dirty="0">
                <a:latin typeface="Arial"/>
                <a:cs typeface="Arial"/>
              </a:rPr>
              <a:t> </a:t>
            </a:r>
            <a:r>
              <a:rPr sz="2650" spc="-10" dirty="0">
                <a:latin typeface="Arial"/>
                <a:cs typeface="Arial"/>
              </a:rPr>
              <a:t>objects</a:t>
            </a:r>
            <a:endParaRPr sz="2650">
              <a:latin typeface="Arial"/>
              <a:cs typeface="Arial"/>
            </a:endParaRPr>
          </a:p>
          <a:p>
            <a:pPr marL="209550" marR="5080" indent="-196850" algn="just">
              <a:lnSpc>
                <a:spcPts val="3170"/>
              </a:lnSpc>
              <a:spcBef>
                <a:spcPts val="105"/>
              </a:spcBef>
              <a:buChar char="•"/>
              <a:tabLst>
                <a:tab pos="210185" algn="l"/>
              </a:tabLst>
            </a:pPr>
            <a:r>
              <a:rPr sz="2650" spc="-5" dirty="0">
                <a:latin typeface="Arial"/>
                <a:cs typeface="Arial"/>
              </a:rPr>
              <a:t>In </a:t>
            </a:r>
            <a:r>
              <a:rPr sz="2650" spc="-10" dirty="0">
                <a:latin typeface="Arial"/>
                <a:cs typeface="Arial"/>
              </a:rPr>
              <a:t>figure 11.8a, process </a:t>
            </a:r>
            <a:r>
              <a:rPr sz="2650" dirty="0">
                <a:solidFill>
                  <a:srgbClr val="33339A"/>
                </a:solidFill>
                <a:latin typeface="Arial"/>
                <a:cs typeface="Arial"/>
              </a:rPr>
              <a:t>p</a:t>
            </a:r>
            <a:r>
              <a:rPr sz="2625" baseline="-20634" dirty="0">
                <a:solidFill>
                  <a:srgbClr val="33339A"/>
                </a:solidFill>
                <a:latin typeface="Arial"/>
                <a:cs typeface="Arial"/>
              </a:rPr>
              <a:t>2 </a:t>
            </a:r>
            <a:r>
              <a:rPr sz="2650" spc="-10" dirty="0">
                <a:latin typeface="Arial"/>
                <a:cs typeface="Arial"/>
              </a:rPr>
              <a:t>has </a:t>
            </a:r>
            <a:r>
              <a:rPr sz="2650" spc="-5" dirty="0">
                <a:latin typeface="Arial"/>
                <a:cs typeface="Arial"/>
              </a:rPr>
              <a:t>two </a:t>
            </a:r>
            <a:r>
              <a:rPr sz="2650" spc="-10" dirty="0">
                <a:latin typeface="Arial"/>
                <a:cs typeface="Arial"/>
              </a:rPr>
              <a:t>objects </a:t>
            </a:r>
            <a:r>
              <a:rPr sz="2650" spc="-5" dirty="0">
                <a:latin typeface="Arial"/>
                <a:cs typeface="Arial"/>
              </a:rPr>
              <a:t>that do </a:t>
            </a:r>
            <a:r>
              <a:rPr sz="2650" spc="-10" dirty="0">
                <a:latin typeface="Arial"/>
                <a:cs typeface="Arial"/>
              </a:rPr>
              <a:t>not have  any references </a:t>
            </a:r>
            <a:r>
              <a:rPr sz="2650" spc="-5" dirty="0">
                <a:latin typeface="Arial"/>
                <a:cs typeface="Arial"/>
              </a:rPr>
              <a:t>to </a:t>
            </a:r>
            <a:r>
              <a:rPr sz="2650" spc="-10" dirty="0">
                <a:latin typeface="Arial"/>
                <a:cs typeface="Arial"/>
              </a:rPr>
              <a:t>other objects, but one object does have </a:t>
            </a:r>
            <a:r>
              <a:rPr sz="2650" spc="-5" dirty="0">
                <a:latin typeface="Arial"/>
                <a:cs typeface="Arial"/>
              </a:rPr>
              <a:t>a  </a:t>
            </a:r>
            <a:r>
              <a:rPr sz="2650" spc="-10" dirty="0">
                <a:latin typeface="Arial"/>
                <a:cs typeface="Arial"/>
              </a:rPr>
              <a:t>reference </a:t>
            </a:r>
            <a:r>
              <a:rPr sz="2650" spc="-5" dirty="0">
                <a:latin typeface="Arial"/>
                <a:cs typeface="Arial"/>
              </a:rPr>
              <a:t>to a </a:t>
            </a:r>
            <a:r>
              <a:rPr sz="2650" spc="-10" dirty="0">
                <a:latin typeface="Arial"/>
                <a:cs typeface="Arial"/>
              </a:rPr>
              <a:t>message </a:t>
            </a:r>
            <a:r>
              <a:rPr sz="2650" spc="-5" dirty="0">
                <a:latin typeface="Arial"/>
                <a:cs typeface="Arial"/>
              </a:rPr>
              <a:t>in </a:t>
            </a:r>
            <a:r>
              <a:rPr sz="2650" spc="-10" dirty="0">
                <a:latin typeface="Arial"/>
                <a:cs typeface="Arial"/>
              </a:rPr>
              <a:t>transit. </a:t>
            </a:r>
            <a:r>
              <a:rPr sz="2650" spc="-5" dirty="0">
                <a:latin typeface="Arial"/>
                <a:cs typeface="Arial"/>
              </a:rPr>
              <a:t>It is </a:t>
            </a:r>
            <a:r>
              <a:rPr sz="2650" spc="-10" dirty="0">
                <a:latin typeface="Arial"/>
                <a:cs typeface="Arial"/>
              </a:rPr>
              <a:t>not garbage, but the  other </a:t>
            </a:r>
            <a:r>
              <a:rPr sz="2650" spc="-5" dirty="0">
                <a:solidFill>
                  <a:srgbClr val="33339A"/>
                </a:solidFill>
                <a:latin typeface="Arial"/>
                <a:cs typeface="Arial"/>
              </a:rPr>
              <a:t>p</a:t>
            </a:r>
            <a:r>
              <a:rPr sz="2625" spc="-7" baseline="-20634" dirty="0">
                <a:solidFill>
                  <a:srgbClr val="33339A"/>
                </a:solidFill>
                <a:latin typeface="Arial"/>
                <a:cs typeface="Arial"/>
              </a:rPr>
              <a:t>2 </a:t>
            </a:r>
            <a:r>
              <a:rPr sz="2650" spc="-10" dirty="0">
                <a:latin typeface="Arial"/>
                <a:cs typeface="Arial"/>
              </a:rPr>
              <a:t>object</a:t>
            </a:r>
            <a:r>
              <a:rPr sz="2650" spc="10" dirty="0">
                <a:latin typeface="Arial"/>
                <a:cs typeface="Arial"/>
              </a:rPr>
              <a:t> </a:t>
            </a:r>
            <a:r>
              <a:rPr sz="2650" spc="-10" dirty="0">
                <a:latin typeface="Arial"/>
                <a:cs typeface="Arial"/>
              </a:rPr>
              <a:t>is</a:t>
            </a:r>
            <a:endParaRPr sz="2650">
              <a:latin typeface="Arial"/>
              <a:cs typeface="Arial"/>
            </a:endParaRPr>
          </a:p>
          <a:p>
            <a:pPr marL="209550" indent="-196850">
              <a:lnSpc>
                <a:spcPts val="3050"/>
              </a:lnSpc>
              <a:buChar char="•"/>
              <a:tabLst>
                <a:tab pos="210185" algn="l"/>
                <a:tab pos="1105535" algn="l"/>
                <a:tab pos="1682114" algn="l"/>
                <a:tab pos="2557780" algn="l"/>
                <a:tab pos="3977004" algn="l"/>
                <a:tab pos="6386830" algn="l"/>
                <a:tab pos="7881620" algn="l"/>
                <a:tab pos="8385809" algn="l"/>
                <a:tab pos="9113520" algn="l"/>
              </a:tabLst>
            </a:pPr>
            <a:r>
              <a:rPr sz="2650" spc="-10" dirty="0">
                <a:latin typeface="Arial"/>
                <a:cs typeface="Arial"/>
              </a:rPr>
              <a:t>Thu</a:t>
            </a:r>
            <a:r>
              <a:rPr sz="2650" spc="-5" dirty="0">
                <a:latin typeface="Arial"/>
                <a:cs typeface="Arial"/>
              </a:rPr>
              <a:t>s</a:t>
            </a:r>
            <a:r>
              <a:rPr sz="2650" dirty="0">
                <a:latin typeface="Arial"/>
                <a:cs typeface="Arial"/>
              </a:rPr>
              <a:t>	</a:t>
            </a:r>
            <a:r>
              <a:rPr sz="2650" spc="-10" dirty="0">
                <a:latin typeface="Arial"/>
                <a:cs typeface="Arial"/>
              </a:rPr>
              <a:t>w</a:t>
            </a:r>
            <a:r>
              <a:rPr sz="2650" spc="-5" dirty="0">
                <a:latin typeface="Arial"/>
                <a:cs typeface="Arial"/>
              </a:rPr>
              <a:t>e</a:t>
            </a:r>
            <a:r>
              <a:rPr sz="2650" dirty="0">
                <a:latin typeface="Arial"/>
                <a:cs typeface="Arial"/>
              </a:rPr>
              <a:t>	</a:t>
            </a:r>
            <a:r>
              <a:rPr sz="2650" spc="-5" dirty="0">
                <a:latin typeface="Arial"/>
                <a:cs typeface="Arial"/>
              </a:rPr>
              <a:t>must</a:t>
            </a:r>
            <a:r>
              <a:rPr sz="2650" dirty="0">
                <a:latin typeface="Arial"/>
                <a:cs typeface="Arial"/>
              </a:rPr>
              <a:t>	</a:t>
            </a:r>
            <a:r>
              <a:rPr sz="2650" spc="-5" dirty="0">
                <a:latin typeface="Arial"/>
                <a:cs typeface="Arial"/>
              </a:rPr>
              <a:t>consider</a:t>
            </a:r>
            <a:r>
              <a:rPr sz="2650" dirty="0">
                <a:latin typeface="Arial"/>
                <a:cs typeface="Arial"/>
              </a:rPr>
              <a:t>	</a:t>
            </a:r>
            <a:r>
              <a:rPr sz="2650" spc="-5" dirty="0">
                <a:latin typeface="Arial"/>
                <a:cs typeface="Arial"/>
              </a:rPr>
              <a:t>communication</a:t>
            </a:r>
            <a:r>
              <a:rPr sz="2650" dirty="0">
                <a:latin typeface="Arial"/>
                <a:cs typeface="Arial"/>
              </a:rPr>
              <a:t>	</a:t>
            </a:r>
            <a:r>
              <a:rPr sz="2650" spc="-5" dirty="0">
                <a:latin typeface="Arial"/>
                <a:cs typeface="Arial"/>
              </a:rPr>
              <a:t>channels</a:t>
            </a:r>
            <a:r>
              <a:rPr sz="2650" dirty="0">
                <a:latin typeface="Arial"/>
                <a:cs typeface="Arial"/>
              </a:rPr>
              <a:t>	</a:t>
            </a:r>
            <a:r>
              <a:rPr sz="2650" spc="-10" dirty="0">
                <a:latin typeface="Arial"/>
                <a:cs typeface="Arial"/>
              </a:rPr>
              <a:t>a</a:t>
            </a:r>
            <a:r>
              <a:rPr sz="2650" spc="-5" dirty="0">
                <a:latin typeface="Arial"/>
                <a:cs typeface="Arial"/>
              </a:rPr>
              <a:t>s</a:t>
            </a:r>
            <a:r>
              <a:rPr sz="2650" dirty="0">
                <a:latin typeface="Arial"/>
                <a:cs typeface="Arial"/>
              </a:rPr>
              <a:t>	</a:t>
            </a:r>
            <a:r>
              <a:rPr sz="2650" spc="-10" dirty="0">
                <a:latin typeface="Arial"/>
                <a:cs typeface="Arial"/>
              </a:rPr>
              <a:t>wel</a:t>
            </a:r>
            <a:r>
              <a:rPr sz="2650" spc="-5" dirty="0">
                <a:latin typeface="Arial"/>
                <a:cs typeface="Arial"/>
              </a:rPr>
              <a:t>l</a:t>
            </a:r>
            <a:r>
              <a:rPr sz="2650" dirty="0">
                <a:latin typeface="Arial"/>
                <a:cs typeface="Arial"/>
              </a:rPr>
              <a:t>	</a:t>
            </a:r>
            <a:r>
              <a:rPr sz="2650" spc="-10" dirty="0">
                <a:latin typeface="Arial"/>
                <a:cs typeface="Arial"/>
              </a:rPr>
              <a:t>as</a:t>
            </a:r>
            <a:endParaRPr sz="2650">
              <a:latin typeface="Arial"/>
              <a:cs typeface="Arial"/>
            </a:endParaRPr>
          </a:p>
          <a:p>
            <a:pPr marL="209550">
              <a:lnSpc>
                <a:spcPts val="3175"/>
              </a:lnSpc>
            </a:pPr>
            <a:r>
              <a:rPr sz="2650" spc="-10" dirty="0">
                <a:latin typeface="Arial"/>
                <a:cs typeface="Arial"/>
              </a:rPr>
              <a:t>object references </a:t>
            </a:r>
            <a:r>
              <a:rPr sz="2650" spc="-5" dirty="0">
                <a:latin typeface="Arial"/>
                <a:cs typeface="Arial"/>
              </a:rPr>
              <a:t>to </a:t>
            </a:r>
            <a:r>
              <a:rPr sz="2650" spc="-10" dirty="0">
                <a:latin typeface="Arial"/>
                <a:cs typeface="Arial"/>
              </a:rPr>
              <a:t>determine unreferenced</a:t>
            </a:r>
            <a:r>
              <a:rPr sz="2650" spc="30" dirty="0">
                <a:latin typeface="Arial"/>
                <a:cs typeface="Arial"/>
              </a:rPr>
              <a:t> </a:t>
            </a:r>
            <a:r>
              <a:rPr sz="2650" spc="-10" dirty="0">
                <a:latin typeface="Arial"/>
                <a:cs typeface="Arial"/>
              </a:rPr>
              <a:t>objects</a:t>
            </a:r>
            <a:endParaRPr sz="2650">
              <a:latin typeface="Arial"/>
              <a:cs typeface="Arial"/>
            </a:endParaRPr>
          </a:p>
        </p:txBody>
      </p:sp>
      <p:sp>
        <p:nvSpPr>
          <p:cNvPr id="4" name="object 4"/>
          <p:cNvSpPr/>
          <p:nvPr/>
        </p:nvSpPr>
        <p:spPr>
          <a:xfrm>
            <a:off x="1918323" y="5523738"/>
            <a:ext cx="6443750" cy="156362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32</a:t>
            </a:fld>
            <a:endParaRPr spc="-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1977" y="391160"/>
            <a:ext cx="3902075" cy="563245"/>
          </a:xfrm>
          <a:prstGeom prst="rect">
            <a:avLst/>
          </a:prstGeom>
        </p:spPr>
        <p:txBody>
          <a:bodyPr vert="horz" wrap="square" lIns="0" tIns="15875" rIns="0" bIns="0" rtlCol="0">
            <a:spAutoFit/>
          </a:bodyPr>
          <a:lstStyle/>
          <a:p>
            <a:pPr marL="12700">
              <a:lnSpc>
                <a:spcPct val="100000"/>
              </a:lnSpc>
              <a:spcBef>
                <a:spcPts val="125"/>
              </a:spcBef>
            </a:pPr>
            <a:r>
              <a:rPr sz="3500" b="0" spc="10" dirty="0">
                <a:latin typeface="Arial"/>
                <a:cs typeface="Arial"/>
              </a:rPr>
              <a:t>Deadlock</a:t>
            </a:r>
            <a:r>
              <a:rPr sz="3500" b="0" spc="-65" dirty="0">
                <a:latin typeface="Arial"/>
                <a:cs typeface="Arial"/>
              </a:rPr>
              <a:t> </a:t>
            </a:r>
            <a:r>
              <a:rPr sz="3500" b="0" spc="5" dirty="0">
                <a:latin typeface="Arial"/>
                <a:cs typeface="Arial"/>
              </a:rPr>
              <a:t>Detection</a:t>
            </a:r>
            <a:endParaRPr sz="3500">
              <a:latin typeface="Arial"/>
              <a:cs typeface="Arial"/>
            </a:endParaRPr>
          </a:p>
        </p:txBody>
      </p:sp>
      <p:sp>
        <p:nvSpPr>
          <p:cNvPr id="3" name="object 3"/>
          <p:cNvSpPr txBox="1"/>
          <p:nvPr/>
        </p:nvSpPr>
        <p:spPr>
          <a:xfrm>
            <a:off x="493909" y="1165489"/>
            <a:ext cx="9795510" cy="2640330"/>
          </a:xfrm>
          <a:prstGeom prst="rect">
            <a:avLst/>
          </a:prstGeom>
        </p:spPr>
        <p:txBody>
          <a:bodyPr vert="horz" wrap="square" lIns="0" tIns="12065" rIns="0" bIns="0" rtlCol="0">
            <a:spAutoFit/>
          </a:bodyPr>
          <a:lstStyle/>
          <a:p>
            <a:pPr marL="204470" marR="97155" indent="-191770" algn="just">
              <a:lnSpc>
                <a:spcPct val="129500"/>
              </a:lnSpc>
              <a:spcBef>
                <a:spcPts val="95"/>
              </a:spcBef>
              <a:buChar char="•"/>
              <a:tabLst>
                <a:tab pos="205104" algn="l"/>
              </a:tabLst>
            </a:pPr>
            <a:r>
              <a:rPr sz="2650" spc="-5" dirty="0">
                <a:latin typeface="Arial"/>
                <a:cs typeface="Arial"/>
              </a:rPr>
              <a:t>A </a:t>
            </a:r>
            <a:r>
              <a:rPr sz="2650" spc="-10" dirty="0">
                <a:latin typeface="Arial"/>
                <a:cs typeface="Arial"/>
              </a:rPr>
              <a:t>distributed deadlock occurs when each </a:t>
            </a:r>
            <a:r>
              <a:rPr sz="2650" spc="-5" dirty="0">
                <a:latin typeface="Arial"/>
                <a:cs typeface="Arial"/>
              </a:rPr>
              <a:t>of a </a:t>
            </a:r>
            <a:r>
              <a:rPr sz="2650" spc="-10" dirty="0">
                <a:latin typeface="Arial"/>
                <a:cs typeface="Arial"/>
              </a:rPr>
              <a:t>collection of  processes waits </a:t>
            </a:r>
            <a:r>
              <a:rPr sz="2650" spc="-5" dirty="0">
                <a:latin typeface="Arial"/>
                <a:cs typeface="Arial"/>
              </a:rPr>
              <a:t>for </a:t>
            </a:r>
            <a:r>
              <a:rPr sz="2650" spc="-10" dirty="0">
                <a:latin typeface="Arial"/>
                <a:cs typeface="Arial"/>
              </a:rPr>
              <a:t>another process </a:t>
            </a:r>
            <a:r>
              <a:rPr sz="2650" spc="-5" dirty="0">
                <a:latin typeface="Arial"/>
                <a:cs typeface="Arial"/>
              </a:rPr>
              <a:t>to </a:t>
            </a:r>
            <a:r>
              <a:rPr sz="2650" spc="-10" dirty="0">
                <a:latin typeface="Arial"/>
                <a:cs typeface="Arial"/>
              </a:rPr>
              <a:t>send </a:t>
            </a:r>
            <a:r>
              <a:rPr sz="2650" spc="-5" dirty="0">
                <a:latin typeface="Arial"/>
                <a:cs typeface="Arial"/>
              </a:rPr>
              <a:t>it a </a:t>
            </a:r>
            <a:r>
              <a:rPr sz="2650" spc="-10" dirty="0">
                <a:latin typeface="Arial"/>
                <a:cs typeface="Arial"/>
              </a:rPr>
              <a:t>message, and  there </a:t>
            </a:r>
            <a:r>
              <a:rPr sz="2650" spc="-5" dirty="0">
                <a:latin typeface="Arial"/>
                <a:cs typeface="Arial"/>
              </a:rPr>
              <a:t>is a </a:t>
            </a:r>
            <a:r>
              <a:rPr sz="2650" spc="-10" dirty="0">
                <a:latin typeface="Arial"/>
                <a:cs typeface="Arial"/>
              </a:rPr>
              <a:t>cycle </a:t>
            </a:r>
            <a:r>
              <a:rPr sz="2650" spc="-5" dirty="0">
                <a:latin typeface="Arial"/>
                <a:cs typeface="Arial"/>
              </a:rPr>
              <a:t>in </a:t>
            </a:r>
            <a:r>
              <a:rPr sz="2650" spc="-10" dirty="0">
                <a:latin typeface="Arial"/>
                <a:cs typeface="Arial"/>
              </a:rPr>
              <a:t>the graph </a:t>
            </a:r>
            <a:r>
              <a:rPr sz="2650" spc="-5" dirty="0">
                <a:latin typeface="Arial"/>
                <a:cs typeface="Arial"/>
              </a:rPr>
              <a:t>of </a:t>
            </a:r>
            <a:r>
              <a:rPr sz="2650" spc="-10" dirty="0">
                <a:latin typeface="Arial"/>
                <a:cs typeface="Arial"/>
              </a:rPr>
              <a:t>the </a:t>
            </a:r>
            <a:r>
              <a:rPr sz="2650" b="1" i="1" spc="-10" dirty="0">
                <a:solidFill>
                  <a:srgbClr val="33339A"/>
                </a:solidFill>
                <a:latin typeface="Arial"/>
                <a:cs typeface="Arial"/>
              </a:rPr>
              <a:t>waits-for</a:t>
            </a:r>
            <a:r>
              <a:rPr sz="2650" b="1" i="1" spc="55" dirty="0">
                <a:solidFill>
                  <a:srgbClr val="33339A"/>
                </a:solidFill>
                <a:latin typeface="Arial"/>
                <a:cs typeface="Arial"/>
              </a:rPr>
              <a:t> </a:t>
            </a:r>
            <a:r>
              <a:rPr sz="2650" spc="-5" dirty="0">
                <a:latin typeface="Arial"/>
                <a:cs typeface="Arial"/>
              </a:rPr>
              <a:t>relationship</a:t>
            </a:r>
            <a:endParaRPr sz="2650">
              <a:latin typeface="Arial"/>
              <a:cs typeface="Arial"/>
            </a:endParaRPr>
          </a:p>
          <a:p>
            <a:pPr marL="204470" marR="5080" indent="-191770">
              <a:lnSpc>
                <a:spcPct val="129400"/>
              </a:lnSpc>
              <a:spcBef>
                <a:spcPts val="5"/>
              </a:spcBef>
              <a:buChar char="•"/>
              <a:tabLst>
                <a:tab pos="205104" algn="l"/>
              </a:tabLst>
            </a:pPr>
            <a:r>
              <a:rPr sz="2650" spc="-5" dirty="0">
                <a:latin typeface="Arial"/>
                <a:cs typeface="Arial"/>
              </a:rPr>
              <a:t>In </a:t>
            </a:r>
            <a:r>
              <a:rPr sz="2650" spc="-10" dirty="0">
                <a:latin typeface="Arial"/>
                <a:cs typeface="Arial"/>
              </a:rPr>
              <a:t>figure </a:t>
            </a:r>
            <a:r>
              <a:rPr sz="2650" spc="-15" dirty="0">
                <a:latin typeface="Arial"/>
                <a:cs typeface="Arial"/>
              </a:rPr>
              <a:t>11.8b, </a:t>
            </a:r>
            <a:r>
              <a:rPr sz="2650" spc="-10" dirty="0">
                <a:latin typeface="Arial"/>
                <a:cs typeface="Arial"/>
              </a:rPr>
              <a:t>both </a:t>
            </a:r>
            <a:r>
              <a:rPr sz="2650" dirty="0">
                <a:latin typeface="Arial"/>
                <a:cs typeface="Arial"/>
              </a:rPr>
              <a:t>p</a:t>
            </a:r>
            <a:r>
              <a:rPr sz="2625" baseline="-20634" dirty="0">
                <a:latin typeface="Arial"/>
                <a:cs typeface="Arial"/>
              </a:rPr>
              <a:t>1 </a:t>
            </a:r>
            <a:r>
              <a:rPr sz="2650" spc="-10" dirty="0">
                <a:latin typeface="Arial"/>
                <a:cs typeface="Arial"/>
              </a:rPr>
              <a:t>and </a:t>
            </a:r>
            <a:r>
              <a:rPr sz="2650" spc="-5" dirty="0">
                <a:latin typeface="Arial"/>
                <a:cs typeface="Arial"/>
              </a:rPr>
              <a:t>p</a:t>
            </a:r>
            <a:r>
              <a:rPr sz="2625" spc="-7" baseline="-20634" dirty="0">
                <a:latin typeface="Arial"/>
                <a:cs typeface="Arial"/>
              </a:rPr>
              <a:t>2 </a:t>
            </a:r>
            <a:r>
              <a:rPr sz="2650" spc="-10" dirty="0">
                <a:latin typeface="Arial"/>
                <a:cs typeface="Arial"/>
              </a:rPr>
              <a:t>wait for </a:t>
            </a:r>
            <a:r>
              <a:rPr sz="2650" spc="-5" dirty="0">
                <a:latin typeface="Arial"/>
                <a:cs typeface="Arial"/>
              </a:rPr>
              <a:t>a </a:t>
            </a:r>
            <a:r>
              <a:rPr sz="2650" spc="-15" dirty="0">
                <a:latin typeface="Arial"/>
                <a:cs typeface="Arial"/>
              </a:rPr>
              <a:t>message </a:t>
            </a:r>
            <a:r>
              <a:rPr sz="2650" spc="-10" dirty="0">
                <a:latin typeface="Arial"/>
                <a:cs typeface="Arial"/>
              </a:rPr>
              <a:t>from the </a:t>
            </a:r>
            <a:r>
              <a:rPr sz="2650" spc="-15" dirty="0">
                <a:latin typeface="Arial"/>
                <a:cs typeface="Arial"/>
              </a:rPr>
              <a:t>other,  </a:t>
            </a:r>
            <a:r>
              <a:rPr sz="2650" spc="-5" dirty="0">
                <a:latin typeface="Arial"/>
                <a:cs typeface="Arial"/>
              </a:rPr>
              <a:t>so </a:t>
            </a:r>
            <a:r>
              <a:rPr sz="2650" spc="-10" dirty="0">
                <a:latin typeface="Arial"/>
                <a:cs typeface="Arial"/>
              </a:rPr>
              <a:t>both are blocked and </a:t>
            </a:r>
            <a:r>
              <a:rPr sz="2650" spc="-5" dirty="0">
                <a:latin typeface="Arial"/>
                <a:cs typeface="Arial"/>
              </a:rPr>
              <a:t>the </a:t>
            </a:r>
            <a:r>
              <a:rPr sz="2650" spc="-10" dirty="0">
                <a:latin typeface="Arial"/>
                <a:cs typeface="Arial"/>
              </a:rPr>
              <a:t>system cannot</a:t>
            </a:r>
            <a:r>
              <a:rPr sz="2650" spc="35" dirty="0">
                <a:latin typeface="Arial"/>
                <a:cs typeface="Arial"/>
              </a:rPr>
              <a:t> </a:t>
            </a:r>
            <a:r>
              <a:rPr sz="2650" spc="-10" dirty="0">
                <a:latin typeface="Arial"/>
                <a:cs typeface="Arial"/>
              </a:rPr>
              <a:t>continue</a:t>
            </a:r>
            <a:endParaRPr sz="2650">
              <a:latin typeface="Arial"/>
              <a:cs typeface="Arial"/>
            </a:endParaRPr>
          </a:p>
        </p:txBody>
      </p:sp>
      <p:sp>
        <p:nvSpPr>
          <p:cNvPr id="4" name="object 4"/>
          <p:cNvSpPr/>
          <p:nvPr/>
        </p:nvSpPr>
        <p:spPr>
          <a:xfrm>
            <a:off x="3504806" y="4888991"/>
            <a:ext cx="3945915" cy="140665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1298" y="430022"/>
            <a:ext cx="439991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Termination</a:t>
            </a:r>
            <a:r>
              <a:rPr sz="3500" b="0" spc="-35" dirty="0">
                <a:latin typeface="Arial"/>
                <a:cs typeface="Arial"/>
              </a:rPr>
              <a:t> </a:t>
            </a:r>
            <a:r>
              <a:rPr sz="3500" b="0" spc="5" dirty="0">
                <a:latin typeface="Arial"/>
                <a:cs typeface="Arial"/>
              </a:rPr>
              <a:t>Detection</a:t>
            </a:r>
            <a:endParaRPr sz="3500">
              <a:latin typeface="Arial"/>
              <a:cs typeface="Arial"/>
            </a:endParaRPr>
          </a:p>
        </p:txBody>
      </p:sp>
      <p:sp>
        <p:nvSpPr>
          <p:cNvPr id="3" name="object 3"/>
          <p:cNvSpPr txBox="1"/>
          <p:nvPr/>
        </p:nvSpPr>
        <p:spPr>
          <a:xfrm>
            <a:off x="493909" y="1345946"/>
            <a:ext cx="1072515" cy="429259"/>
          </a:xfrm>
          <a:prstGeom prst="rect">
            <a:avLst/>
          </a:prstGeom>
        </p:spPr>
        <p:txBody>
          <a:bodyPr vert="horz" wrap="square" lIns="0" tIns="12065" rIns="0" bIns="0" rtlCol="0">
            <a:spAutoFit/>
          </a:bodyPr>
          <a:lstStyle/>
          <a:p>
            <a:pPr marL="390525" indent="-377825">
              <a:lnSpc>
                <a:spcPct val="100000"/>
              </a:lnSpc>
              <a:spcBef>
                <a:spcPts val="95"/>
              </a:spcBef>
              <a:buChar char="•"/>
              <a:tabLst>
                <a:tab pos="390525" algn="l"/>
                <a:tab pos="391160" algn="l"/>
                <a:tab pos="816610" algn="l"/>
              </a:tabLst>
            </a:pPr>
            <a:r>
              <a:rPr sz="2650" spc="-10" dirty="0">
                <a:latin typeface="Arial"/>
                <a:cs typeface="Arial"/>
              </a:rPr>
              <a:t>I</a:t>
            </a:r>
            <a:r>
              <a:rPr sz="2650" spc="-5" dirty="0">
                <a:latin typeface="Arial"/>
                <a:cs typeface="Arial"/>
              </a:rPr>
              <a:t>t</a:t>
            </a:r>
            <a:r>
              <a:rPr sz="2650" dirty="0">
                <a:latin typeface="Arial"/>
                <a:cs typeface="Arial"/>
              </a:rPr>
              <a:t>	</a:t>
            </a:r>
            <a:r>
              <a:rPr sz="2650" spc="-10" dirty="0">
                <a:latin typeface="Arial"/>
                <a:cs typeface="Arial"/>
              </a:rPr>
              <a:t>is</a:t>
            </a:r>
            <a:endParaRPr sz="2650">
              <a:latin typeface="Arial"/>
              <a:cs typeface="Arial"/>
            </a:endParaRPr>
          </a:p>
        </p:txBody>
      </p:sp>
      <p:sp>
        <p:nvSpPr>
          <p:cNvPr id="4" name="object 4"/>
          <p:cNvSpPr txBox="1"/>
          <p:nvPr/>
        </p:nvSpPr>
        <p:spPr>
          <a:xfrm>
            <a:off x="1780423" y="1345946"/>
            <a:ext cx="8305800" cy="429259"/>
          </a:xfrm>
          <a:prstGeom prst="rect">
            <a:avLst/>
          </a:prstGeom>
        </p:spPr>
        <p:txBody>
          <a:bodyPr vert="horz" wrap="square" lIns="0" tIns="12065" rIns="0" bIns="0" rtlCol="0">
            <a:spAutoFit/>
          </a:bodyPr>
          <a:lstStyle/>
          <a:p>
            <a:pPr marL="12700">
              <a:lnSpc>
                <a:spcPct val="100000"/>
              </a:lnSpc>
              <a:spcBef>
                <a:spcPts val="95"/>
              </a:spcBef>
              <a:tabLst>
                <a:tab pos="1295400" algn="l"/>
                <a:tab pos="1815464" algn="l"/>
                <a:tab pos="2484755" algn="l"/>
                <a:tab pos="3918585" algn="l"/>
                <a:tab pos="4344035" algn="l"/>
                <a:tab pos="6131560" algn="l"/>
                <a:tab pos="7750809" algn="l"/>
              </a:tabLst>
            </a:pPr>
            <a:r>
              <a:rPr sz="2650" spc="-10" dirty="0">
                <a:latin typeface="Arial"/>
                <a:cs typeface="Arial"/>
              </a:rPr>
              <a:t>difficul</a:t>
            </a:r>
            <a:r>
              <a:rPr sz="2650" spc="-5" dirty="0">
                <a:latin typeface="Arial"/>
                <a:cs typeface="Arial"/>
              </a:rPr>
              <a:t>t</a:t>
            </a:r>
            <a:r>
              <a:rPr sz="2650" dirty="0">
                <a:latin typeface="Arial"/>
                <a:cs typeface="Arial"/>
              </a:rPr>
              <a:t>	</a:t>
            </a:r>
            <a:r>
              <a:rPr sz="2650" spc="-10" dirty="0">
                <a:latin typeface="Arial"/>
                <a:cs typeface="Arial"/>
              </a:rPr>
              <a:t>t</a:t>
            </a:r>
            <a:r>
              <a:rPr sz="2650" spc="-5" dirty="0">
                <a:latin typeface="Arial"/>
                <a:cs typeface="Arial"/>
              </a:rPr>
              <a:t>o</a:t>
            </a:r>
            <a:r>
              <a:rPr sz="2650" dirty="0">
                <a:latin typeface="Arial"/>
                <a:cs typeface="Arial"/>
              </a:rPr>
              <a:t>	</a:t>
            </a:r>
            <a:r>
              <a:rPr sz="2650" spc="-10" dirty="0">
                <a:latin typeface="Arial"/>
                <a:cs typeface="Arial"/>
              </a:rPr>
              <a:t>tel</a:t>
            </a:r>
            <a:r>
              <a:rPr sz="2650" spc="-5" dirty="0">
                <a:latin typeface="Arial"/>
                <a:cs typeface="Arial"/>
              </a:rPr>
              <a:t>l</a:t>
            </a:r>
            <a:r>
              <a:rPr sz="2650" dirty="0">
                <a:latin typeface="Arial"/>
                <a:cs typeface="Arial"/>
              </a:rPr>
              <a:t>	</a:t>
            </a:r>
            <a:r>
              <a:rPr sz="2650" spc="-10" dirty="0">
                <a:latin typeface="Arial"/>
                <a:cs typeface="Arial"/>
              </a:rPr>
              <a:t>whe</a:t>
            </a:r>
            <a:r>
              <a:rPr sz="2650" dirty="0">
                <a:latin typeface="Arial"/>
                <a:cs typeface="Arial"/>
              </a:rPr>
              <a:t>t</a:t>
            </a:r>
            <a:r>
              <a:rPr sz="2650" spc="-10" dirty="0">
                <a:latin typeface="Arial"/>
                <a:cs typeface="Arial"/>
              </a:rPr>
              <a:t>he</a:t>
            </a:r>
            <a:r>
              <a:rPr sz="2650" spc="-5" dirty="0">
                <a:latin typeface="Arial"/>
                <a:cs typeface="Arial"/>
              </a:rPr>
              <a:t>r</a:t>
            </a:r>
            <a:r>
              <a:rPr sz="2650" dirty="0">
                <a:latin typeface="Arial"/>
                <a:cs typeface="Arial"/>
              </a:rPr>
              <a:t>	</a:t>
            </a:r>
            <a:r>
              <a:rPr sz="2650" spc="-5" dirty="0">
                <a:latin typeface="Arial"/>
                <a:cs typeface="Arial"/>
              </a:rPr>
              <a:t>a</a:t>
            </a:r>
            <a:r>
              <a:rPr sz="2650" dirty="0">
                <a:latin typeface="Arial"/>
                <a:cs typeface="Arial"/>
              </a:rPr>
              <a:t>	</a:t>
            </a:r>
            <a:r>
              <a:rPr sz="2650" spc="-10" dirty="0">
                <a:latin typeface="Arial"/>
                <a:cs typeface="Arial"/>
              </a:rPr>
              <a:t>distribute</a:t>
            </a:r>
            <a:r>
              <a:rPr sz="2650" spc="-5" dirty="0">
                <a:latin typeface="Arial"/>
                <a:cs typeface="Arial"/>
              </a:rPr>
              <a:t>d</a:t>
            </a:r>
            <a:r>
              <a:rPr sz="2650" dirty="0">
                <a:latin typeface="Arial"/>
                <a:cs typeface="Arial"/>
              </a:rPr>
              <a:t>	</a:t>
            </a:r>
            <a:r>
              <a:rPr sz="2650" spc="-10" dirty="0">
                <a:latin typeface="Arial"/>
                <a:cs typeface="Arial"/>
              </a:rPr>
              <a:t>algorith</a:t>
            </a:r>
            <a:r>
              <a:rPr sz="2650" spc="-5" dirty="0">
                <a:latin typeface="Arial"/>
                <a:cs typeface="Arial"/>
              </a:rPr>
              <a:t>m</a:t>
            </a:r>
            <a:r>
              <a:rPr sz="2650" dirty="0">
                <a:latin typeface="Arial"/>
                <a:cs typeface="Arial"/>
              </a:rPr>
              <a:t>	</a:t>
            </a:r>
            <a:r>
              <a:rPr sz="2650" spc="-10" dirty="0">
                <a:latin typeface="Arial"/>
                <a:cs typeface="Arial"/>
              </a:rPr>
              <a:t>has</a:t>
            </a:r>
            <a:endParaRPr sz="2650">
              <a:latin typeface="Arial"/>
              <a:cs typeface="Arial"/>
            </a:endParaRPr>
          </a:p>
        </p:txBody>
      </p:sp>
      <p:sp>
        <p:nvSpPr>
          <p:cNvPr id="5" name="object 5"/>
          <p:cNvSpPr txBox="1">
            <a:spLocks noGrp="1"/>
          </p:cNvSpPr>
          <p:nvPr>
            <p:ph type="body" idx="1"/>
          </p:nvPr>
        </p:nvSpPr>
        <p:spPr>
          <a:prstGeom prst="rect">
            <a:avLst/>
          </a:prstGeom>
        </p:spPr>
        <p:txBody>
          <a:bodyPr vert="horz" wrap="square" lIns="0" tIns="26669" rIns="0" bIns="0" rtlCol="0">
            <a:spAutoFit/>
          </a:bodyPr>
          <a:lstStyle/>
          <a:p>
            <a:pPr marL="390525" marR="5715">
              <a:lnSpc>
                <a:spcPts val="3170"/>
              </a:lnSpc>
              <a:spcBef>
                <a:spcPts val="209"/>
              </a:spcBef>
              <a:tabLst>
                <a:tab pos="2310765" algn="l"/>
              </a:tabLst>
            </a:pPr>
            <a:r>
              <a:rPr spc="-5" dirty="0"/>
              <a:t>terminated.	It is </a:t>
            </a:r>
            <a:r>
              <a:rPr spc="-10" dirty="0"/>
              <a:t>not enough </a:t>
            </a:r>
            <a:r>
              <a:rPr spc="-5" dirty="0"/>
              <a:t>to </a:t>
            </a:r>
            <a:r>
              <a:rPr spc="-10" dirty="0"/>
              <a:t>detect whether each process  has halted</a:t>
            </a:r>
          </a:p>
          <a:p>
            <a:pPr marL="390525" indent="-377825">
              <a:lnSpc>
                <a:spcPts val="3055"/>
              </a:lnSpc>
              <a:buChar char="•"/>
              <a:tabLst>
                <a:tab pos="390525" algn="l"/>
                <a:tab pos="391160" algn="l"/>
                <a:tab pos="858519" algn="l"/>
                <a:tab pos="1886585" algn="l"/>
                <a:tab pos="2988310" algn="l"/>
                <a:tab pos="3829050" algn="l"/>
                <a:tab pos="5546725" algn="l"/>
                <a:tab pos="6219190" algn="l"/>
                <a:tab pos="6668134" algn="l"/>
                <a:tab pos="7993380" algn="l"/>
                <a:tab pos="9112885" algn="l"/>
              </a:tabLst>
            </a:pPr>
            <a:r>
              <a:rPr spc="-5" dirty="0"/>
              <a:t>In	</a:t>
            </a:r>
            <a:r>
              <a:rPr spc="-10" dirty="0"/>
              <a:t>figure	11.8c,	both	processes	are	</a:t>
            </a:r>
            <a:r>
              <a:rPr spc="-5" dirty="0"/>
              <a:t>in	</a:t>
            </a:r>
            <a:r>
              <a:rPr spc="-10" dirty="0"/>
              <a:t>passive	mode,	but</a:t>
            </a:r>
          </a:p>
          <a:p>
            <a:pPr marL="390525">
              <a:lnSpc>
                <a:spcPts val="3170"/>
              </a:lnSpc>
            </a:pPr>
            <a:r>
              <a:rPr spc="-10" dirty="0"/>
              <a:t>there </a:t>
            </a:r>
            <a:r>
              <a:rPr spc="-5" dirty="0"/>
              <a:t>is an </a:t>
            </a:r>
            <a:r>
              <a:rPr spc="-10" dirty="0"/>
              <a:t>activation request </a:t>
            </a:r>
            <a:r>
              <a:rPr spc="-5" dirty="0"/>
              <a:t>in </a:t>
            </a:r>
            <a:r>
              <a:rPr spc="-10" dirty="0"/>
              <a:t>the</a:t>
            </a:r>
            <a:r>
              <a:rPr spc="20" dirty="0"/>
              <a:t> </a:t>
            </a:r>
            <a:r>
              <a:rPr spc="-10" dirty="0"/>
              <a:t>network</a:t>
            </a:r>
          </a:p>
          <a:p>
            <a:pPr marL="390525" marR="5080" indent="-377825" algn="just">
              <a:lnSpc>
                <a:spcPts val="3170"/>
              </a:lnSpc>
              <a:spcBef>
                <a:spcPts val="105"/>
              </a:spcBef>
              <a:buChar char="•"/>
              <a:tabLst>
                <a:tab pos="391160" algn="l"/>
              </a:tabLst>
            </a:pPr>
            <a:r>
              <a:rPr spc="-10" dirty="0"/>
              <a:t>Termination detection examines </a:t>
            </a:r>
            <a:r>
              <a:rPr spc="-5" dirty="0"/>
              <a:t>multiple states </a:t>
            </a:r>
            <a:r>
              <a:rPr spc="-10" dirty="0"/>
              <a:t>like deadlock  detection, except that </a:t>
            </a:r>
            <a:r>
              <a:rPr spc="-5" dirty="0"/>
              <a:t>a </a:t>
            </a:r>
            <a:r>
              <a:rPr spc="-10" dirty="0"/>
              <a:t>deadlock may affect only </a:t>
            </a:r>
            <a:r>
              <a:rPr spc="-5" dirty="0"/>
              <a:t>a </a:t>
            </a:r>
            <a:r>
              <a:rPr spc="-10" dirty="0"/>
              <a:t>portion of  </a:t>
            </a:r>
            <a:r>
              <a:rPr spc="-5" dirty="0"/>
              <a:t>the </a:t>
            </a:r>
            <a:r>
              <a:rPr spc="-10" dirty="0"/>
              <a:t>processes involved, while </a:t>
            </a:r>
            <a:r>
              <a:rPr i="1" spc="-10" dirty="0">
                <a:solidFill>
                  <a:srgbClr val="33339A"/>
                </a:solidFill>
                <a:latin typeface="Arial"/>
                <a:cs typeface="Arial"/>
              </a:rPr>
              <a:t>termination detection must  ensure that all </a:t>
            </a:r>
            <a:r>
              <a:rPr i="1" spc="-5" dirty="0">
                <a:solidFill>
                  <a:srgbClr val="33339A"/>
                </a:solidFill>
                <a:latin typeface="Arial"/>
                <a:cs typeface="Arial"/>
              </a:rPr>
              <a:t>of </a:t>
            </a:r>
            <a:r>
              <a:rPr i="1" spc="-10" dirty="0">
                <a:solidFill>
                  <a:srgbClr val="33339A"/>
                </a:solidFill>
                <a:latin typeface="Arial"/>
                <a:cs typeface="Arial"/>
              </a:rPr>
              <a:t>the processes have</a:t>
            </a:r>
            <a:r>
              <a:rPr i="1" spc="25" dirty="0">
                <a:solidFill>
                  <a:srgbClr val="33339A"/>
                </a:solidFill>
                <a:latin typeface="Arial"/>
                <a:cs typeface="Arial"/>
              </a:rPr>
              <a:t> </a:t>
            </a:r>
            <a:r>
              <a:rPr i="1" spc="-10" dirty="0">
                <a:solidFill>
                  <a:srgbClr val="33339A"/>
                </a:solidFill>
                <a:latin typeface="Arial"/>
                <a:cs typeface="Arial"/>
              </a:rPr>
              <a:t>completed</a:t>
            </a:r>
          </a:p>
        </p:txBody>
      </p:sp>
      <p:sp>
        <p:nvSpPr>
          <p:cNvPr id="6" name="object 6"/>
          <p:cNvSpPr/>
          <p:nvPr/>
        </p:nvSpPr>
        <p:spPr>
          <a:xfrm>
            <a:off x="3109337" y="5445252"/>
            <a:ext cx="4492260" cy="1354074"/>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34</a:t>
            </a:fld>
            <a:endParaRPr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35</a:t>
            </a:fld>
            <a:endParaRPr spc="-5" dirty="0"/>
          </a:p>
        </p:txBody>
      </p:sp>
      <p:sp>
        <p:nvSpPr>
          <p:cNvPr id="2" name="object 2"/>
          <p:cNvSpPr txBox="1">
            <a:spLocks noGrp="1"/>
          </p:cNvSpPr>
          <p:nvPr>
            <p:ph type="title"/>
          </p:nvPr>
        </p:nvSpPr>
        <p:spPr>
          <a:xfrm>
            <a:off x="3117469" y="566420"/>
            <a:ext cx="444817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Distributed</a:t>
            </a:r>
            <a:r>
              <a:rPr sz="3500" b="0" spc="-70" dirty="0">
                <a:latin typeface="Arial"/>
                <a:cs typeface="Arial"/>
              </a:rPr>
              <a:t> </a:t>
            </a:r>
            <a:r>
              <a:rPr sz="3500" b="0" spc="10" dirty="0">
                <a:latin typeface="Arial"/>
                <a:cs typeface="Arial"/>
              </a:rPr>
              <a:t>Debugging</a:t>
            </a:r>
            <a:endParaRPr sz="3500">
              <a:latin typeface="Arial"/>
              <a:cs typeface="Arial"/>
            </a:endParaRPr>
          </a:p>
        </p:txBody>
      </p:sp>
      <p:sp>
        <p:nvSpPr>
          <p:cNvPr id="3" name="object 3"/>
          <p:cNvSpPr txBox="1"/>
          <p:nvPr/>
        </p:nvSpPr>
        <p:spPr>
          <a:xfrm>
            <a:off x="632593" y="1874773"/>
            <a:ext cx="9260840" cy="3720633"/>
          </a:xfrm>
          <a:prstGeom prst="rect">
            <a:avLst/>
          </a:prstGeom>
        </p:spPr>
        <p:txBody>
          <a:bodyPr vert="horz" wrap="square" lIns="0" tIns="26669" rIns="0" bIns="0" rtlCol="0">
            <a:spAutoFit/>
          </a:bodyPr>
          <a:lstStyle/>
          <a:p>
            <a:pPr marL="390525" marR="8255" indent="-377825" algn="just">
              <a:lnSpc>
                <a:spcPts val="3170"/>
              </a:lnSpc>
              <a:spcBef>
                <a:spcPts val="209"/>
              </a:spcBef>
              <a:buChar char="•"/>
              <a:tabLst>
                <a:tab pos="391160" algn="l"/>
              </a:tabLst>
            </a:pPr>
            <a:r>
              <a:rPr sz="2650" spc="-10" dirty="0">
                <a:latin typeface="Arial"/>
                <a:cs typeface="Arial"/>
              </a:rPr>
              <a:t>Distributed processes are complex </a:t>
            </a:r>
            <a:r>
              <a:rPr sz="2650" spc="-5" dirty="0">
                <a:latin typeface="Arial"/>
                <a:cs typeface="Arial"/>
              </a:rPr>
              <a:t>to </a:t>
            </a:r>
            <a:r>
              <a:rPr sz="2650" spc="-10" dirty="0">
                <a:latin typeface="Arial"/>
                <a:cs typeface="Arial"/>
              </a:rPr>
              <a:t>debug. </a:t>
            </a:r>
            <a:r>
              <a:rPr sz="2650" spc="-5" dirty="0">
                <a:latin typeface="Arial"/>
                <a:cs typeface="Arial"/>
              </a:rPr>
              <a:t>One of </a:t>
            </a:r>
            <a:r>
              <a:rPr sz="2650" spc="-10" dirty="0">
                <a:latin typeface="Arial"/>
                <a:cs typeface="Arial"/>
              </a:rPr>
              <a:t>many  possible problems </a:t>
            </a:r>
            <a:r>
              <a:rPr sz="2650" spc="-5" dirty="0">
                <a:latin typeface="Arial"/>
                <a:cs typeface="Arial"/>
              </a:rPr>
              <a:t>is that </a:t>
            </a:r>
            <a:r>
              <a:rPr sz="2650" spc="-10" dirty="0">
                <a:latin typeface="Arial"/>
                <a:cs typeface="Arial"/>
              </a:rPr>
              <a:t>consistency restraints must be  evaluated </a:t>
            </a:r>
            <a:r>
              <a:rPr sz="2650" spc="-5" dirty="0">
                <a:latin typeface="Arial"/>
                <a:cs typeface="Arial"/>
              </a:rPr>
              <a:t>for simultaneous </a:t>
            </a:r>
            <a:r>
              <a:rPr sz="2650" spc="-10" dirty="0">
                <a:latin typeface="Arial"/>
                <a:cs typeface="Arial"/>
              </a:rPr>
              <a:t>attribute </a:t>
            </a:r>
            <a:r>
              <a:rPr sz="2650" spc="-5" dirty="0">
                <a:latin typeface="Arial"/>
                <a:cs typeface="Arial"/>
              </a:rPr>
              <a:t>values in multiple  </a:t>
            </a:r>
            <a:r>
              <a:rPr sz="2650" spc="-10" dirty="0">
                <a:latin typeface="Arial"/>
                <a:cs typeface="Arial"/>
              </a:rPr>
              <a:t>processes </a:t>
            </a:r>
            <a:r>
              <a:rPr sz="2650" spc="-5" dirty="0">
                <a:latin typeface="Arial"/>
                <a:cs typeface="Arial"/>
              </a:rPr>
              <a:t>at </a:t>
            </a:r>
            <a:r>
              <a:rPr sz="2650" spc="-10" dirty="0">
                <a:latin typeface="Arial"/>
                <a:cs typeface="Arial"/>
              </a:rPr>
              <a:t>different instants </a:t>
            </a:r>
            <a:r>
              <a:rPr sz="2650" spc="-5" dirty="0">
                <a:latin typeface="Arial"/>
                <a:cs typeface="Arial"/>
              </a:rPr>
              <a:t>of </a:t>
            </a:r>
            <a:r>
              <a:rPr sz="2650" spc="-10" dirty="0">
                <a:latin typeface="Arial"/>
                <a:cs typeface="Arial"/>
              </a:rPr>
              <a:t>time</a:t>
            </a:r>
            <a:endParaRPr lang="en-US" sz="2650" spc="-10" dirty="0">
              <a:latin typeface="Arial"/>
              <a:cs typeface="Arial"/>
            </a:endParaRPr>
          </a:p>
          <a:p>
            <a:pPr marL="390525" marR="8255" indent="-377825" algn="just">
              <a:lnSpc>
                <a:spcPts val="3170"/>
              </a:lnSpc>
              <a:spcBef>
                <a:spcPts val="209"/>
              </a:spcBef>
              <a:buChar char="•"/>
              <a:tabLst>
                <a:tab pos="391160" algn="l"/>
              </a:tabLst>
            </a:pPr>
            <a:endParaRPr sz="2700" dirty="0">
              <a:latin typeface="Times New Roman"/>
              <a:cs typeface="Times New Roman"/>
            </a:endParaRPr>
          </a:p>
          <a:p>
            <a:pPr marL="390525" marR="5080" indent="-377825" algn="just">
              <a:lnSpc>
                <a:spcPts val="3170"/>
              </a:lnSpc>
              <a:spcBef>
                <a:spcPts val="5"/>
              </a:spcBef>
              <a:buChar char="•"/>
              <a:tabLst>
                <a:tab pos="391160" algn="l"/>
              </a:tabLst>
            </a:pPr>
            <a:r>
              <a:rPr sz="2650" spc="-5" dirty="0">
                <a:latin typeface="Arial"/>
                <a:cs typeface="Arial"/>
              </a:rPr>
              <a:t>All four of the </a:t>
            </a:r>
            <a:r>
              <a:rPr sz="2650" spc="-10" dirty="0">
                <a:latin typeface="Arial"/>
                <a:cs typeface="Arial"/>
              </a:rPr>
              <a:t>distributed problems discussed </a:t>
            </a:r>
            <a:r>
              <a:rPr sz="2650" spc="-5" dirty="0">
                <a:latin typeface="Arial"/>
                <a:cs typeface="Arial"/>
              </a:rPr>
              <a:t>in this </a:t>
            </a:r>
            <a:r>
              <a:rPr sz="2650" spc="-10" dirty="0">
                <a:latin typeface="Arial"/>
                <a:cs typeface="Arial"/>
              </a:rPr>
              <a:t>section  have particular solutions, but </a:t>
            </a:r>
            <a:r>
              <a:rPr sz="2650" spc="-5" dirty="0">
                <a:latin typeface="Arial"/>
                <a:cs typeface="Arial"/>
              </a:rPr>
              <a:t>all of them </a:t>
            </a:r>
            <a:r>
              <a:rPr sz="2650" spc="-10" dirty="0">
                <a:latin typeface="Arial"/>
                <a:cs typeface="Arial"/>
              </a:rPr>
              <a:t>also illustrate </a:t>
            </a:r>
            <a:r>
              <a:rPr sz="2650" spc="-5" dirty="0">
                <a:latin typeface="Arial"/>
                <a:cs typeface="Arial"/>
              </a:rPr>
              <a:t>the  </a:t>
            </a:r>
            <a:r>
              <a:rPr sz="2650" spc="-10" dirty="0">
                <a:latin typeface="Arial"/>
                <a:cs typeface="Arial"/>
              </a:rPr>
              <a:t>need </a:t>
            </a:r>
            <a:r>
              <a:rPr sz="2650" spc="-5" dirty="0">
                <a:latin typeface="Arial"/>
                <a:cs typeface="Arial"/>
              </a:rPr>
              <a:t>to </a:t>
            </a:r>
            <a:r>
              <a:rPr sz="2650" spc="-10" dirty="0">
                <a:latin typeface="Arial"/>
                <a:cs typeface="Arial"/>
              </a:rPr>
              <a:t>observe global </a:t>
            </a:r>
            <a:r>
              <a:rPr sz="2650" spc="-5" dirty="0">
                <a:latin typeface="Arial"/>
                <a:cs typeface="Arial"/>
              </a:rPr>
              <a:t>states. </a:t>
            </a:r>
            <a:r>
              <a:rPr sz="2650" spc="-10" dirty="0">
                <a:latin typeface="Arial"/>
                <a:cs typeface="Arial"/>
              </a:rPr>
              <a:t>We will now look </a:t>
            </a:r>
            <a:r>
              <a:rPr sz="2650" spc="-5" dirty="0">
                <a:latin typeface="Arial"/>
                <a:cs typeface="Arial"/>
              </a:rPr>
              <a:t>at a  </a:t>
            </a:r>
            <a:r>
              <a:rPr sz="2650" spc="-10" dirty="0">
                <a:latin typeface="Arial"/>
                <a:cs typeface="Arial"/>
              </a:rPr>
              <a:t>general approach </a:t>
            </a:r>
            <a:r>
              <a:rPr sz="2650" spc="-5" dirty="0">
                <a:latin typeface="Arial"/>
                <a:cs typeface="Arial"/>
              </a:rPr>
              <a:t>to </a:t>
            </a:r>
            <a:r>
              <a:rPr sz="2650" spc="-10" dirty="0">
                <a:latin typeface="Arial"/>
                <a:cs typeface="Arial"/>
              </a:rPr>
              <a:t>observing global</a:t>
            </a:r>
            <a:r>
              <a:rPr sz="2650" spc="40" dirty="0">
                <a:latin typeface="Arial"/>
                <a:cs typeface="Arial"/>
              </a:rPr>
              <a:t> </a:t>
            </a:r>
            <a:r>
              <a:rPr sz="2650" spc="-5" dirty="0">
                <a:latin typeface="Arial"/>
                <a:cs typeface="Arial"/>
              </a:rPr>
              <a:t>states</a:t>
            </a:r>
            <a:endParaRPr sz="2650" dirty="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47871" y="7169150"/>
            <a:ext cx="243840" cy="260985"/>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a:cs typeface="Arial"/>
              </a:rPr>
              <a:t>28</a:t>
            </a:r>
            <a:endParaRPr sz="1550">
              <a:latin typeface="Arial"/>
              <a:cs typeface="Arial"/>
            </a:endParaRPr>
          </a:p>
        </p:txBody>
      </p:sp>
      <p:sp>
        <p:nvSpPr>
          <p:cNvPr id="3" name="object 3"/>
          <p:cNvSpPr txBox="1">
            <a:spLocks noGrp="1"/>
          </p:cNvSpPr>
          <p:nvPr>
            <p:ph type="title"/>
          </p:nvPr>
        </p:nvSpPr>
        <p:spPr>
          <a:xfrm>
            <a:off x="1368678" y="357632"/>
            <a:ext cx="7955280"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11.5.1 Global states </a:t>
            </a:r>
            <a:r>
              <a:rPr sz="3500" b="0" spc="10" dirty="0">
                <a:latin typeface="Arial"/>
                <a:cs typeface="Arial"/>
              </a:rPr>
              <a:t>and </a:t>
            </a:r>
            <a:r>
              <a:rPr sz="3500" b="0" spc="5" dirty="0">
                <a:latin typeface="Arial"/>
                <a:cs typeface="Arial"/>
              </a:rPr>
              <a:t>consistent</a:t>
            </a:r>
            <a:r>
              <a:rPr sz="3500" b="0" spc="-20" dirty="0">
                <a:latin typeface="Arial"/>
                <a:cs typeface="Arial"/>
              </a:rPr>
              <a:t> </a:t>
            </a:r>
            <a:r>
              <a:rPr sz="3500" b="0" spc="5" dirty="0">
                <a:latin typeface="Arial"/>
                <a:cs typeface="Arial"/>
              </a:rPr>
              <a:t>cuts</a:t>
            </a:r>
            <a:endParaRPr sz="3500">
              <a:latin typeface="Arial"/>
              <a:cs typeface="Arial"/>
            </a:endParaRPr>
          </a:p>
        </p:txBody>
      </p:sp>
      <p:sp>
        <p:nvSpPr>
          <p:cNvPr id="4" name="object 4"/>
          <p:cNvSpPr txBox="1"/>
          <p:nvPr/>
        </p:nvSpPr>
        <p:spPr>
          <a:xfrm>
            <a:off x="464191" y="1253125"/>
            <a:ext cx="9679305" cy="5904865"/>
          </a:xfrm>
          <a:prstGeom prst="rect">
            <a:avLst/>
          </a:prstGeom>
        </p:spPr>
        <p:txBody>
          <a:bodyPr vert="horz" wrap="square" lIns="0" tIns="12065" rIns="0" bIns="0" rtlCol="0">
            <a:spAutoFit/>
          </a:bodyPr>
          <a:lstStyle/>
          <a:p>
            <a:pPr marL="212090" marR="5080" indent="-199390" algn="just">
              <a:lnSpc>
                <a:spcPct val="119500"/>
              </a:lnSpc>
              <a:spcBef>
                <a:spcPts val="95"/>
              </a:spcBef>
              <a:buChar char="•"/>
              <a:tabLst>
                <a:tab pos="212725" algn="l"/>
              </a:tabLst>
            </a:pPr>
            <a:r>
              <a:rPr sz="2650" spc="-10" dirty="0">
                <a:latin typeface="Arial"/>
                <a:cs typeface="Arial"/>
              </a:rPr>
              <a:t>Without global </a:t>
            </a:r>
            <a:r>
              <a:rPr sz="2650" spc="-5" dirty="0">
                <a:latin typeface="Arial"/>
                <a:cs typeface="Arial"/>
              </a:rPr>
              <a:t>time </a:t>
            </a:r>
            <a:r>
              <a:rPr sz="2650" spc="-10" dirty="0">
                <a:latin typeface="Arial"/>
                <a:cs typeface="Arial"/>
              </a:rPr>
              <a:t>identified </a:t>
            </a:r>
            <a:r>
              <a:rPr sz="2650" spc="-5" dirty="0">
                <a:latin typeface="Arial"/>
                <a:cs typeface="Arial"/>
              </a:rPr>
              <a:t>by </a:t>
            </a:r>
            <a:r>
              <a:rPr sz="2650" spc="-10" dirty="0">
                <a:latin typeface="Arial"/>
                <a:cs typeface="Arial"/>
              </a:rPr>
              <a:t>perfectly synchronized clocks,  </a:t>
            </a:r>
            <a:r>
              <a:rPr sz="2650" spc="-5" dirty="0">
                <a:latin typeface="Arial"/>
                <a:cs typeface="Arial"/>
              </a:rPr>
              <a:t>the </a:t>
            </a:r>
            <a:r>
              <a:rPr sz="2650" spc="-10" dirty="0">
                <a:latin typeface="Arial"/>
                <a:cs typeface="Arial"/>
              </a:rPr>
              <a:t>ability </a:t>
            </a:r>
            <a:r>
              <a:rPr sz="2650" spc="-5" dirty="0">
                <a:latin typeface="Arial"/>
                <a:cs typeface="Arial"/>
              </a:rPr>
              <a:t>to </a:t>
            </a:r>
            <a:r>
              <a:rPr sz="2650" spc="-10" dirty="0">
                <a:latin typeface="Arial"/>
                <a:cs typeface="Arial"/>
              </a:rPr>
              <a:t>identify successive states </a:t>
            </a:r>
            <a:r>
              <a:rPr sz="2650" spc="-5" dirty="0">
                <a:latin typeface="Arial"/>
                <a:cs typeface="Arial"/>
              </a:rPr>
              <a:t>in an </a:t>
            </a:r>
            <a:r>
              <a:rPr sz="2650" spc="-10" dirty="0">
                <a:latin typeface="Arial"/>
                <a:cs typeface="Arial"/>
              </a:rPr>
              <a:t>individual process  does not </a:t>
            </a:r>
            <a:r>
              <a:rPr sz="2650" spc="-5" dirty="0">
                <a:latin typeface="Arial"/>
                <a:cs typeface="Arial"/>
              </a:rPr>
              <a:t>translate </a:t>
            </a:r>
            <a:r>
              <a:rPr sz="2650" spc="-10" dirty="0">
                <a:latin typeface="Arial"/>
                <a:cs typeface="Arial"/>
              </a:rPr>
              <a:t>into </a:t>
            </a:r>
            <a:r>
              <a:rPr sz="2650" spc="-5" dirty="0">
                <a:latin typeface="Arial"/>
                <a:cs typeface="Arial"/>
              </a:rPr>
              <a:t>the ability to </a:t>
            </a:r>
            <a:r>
              <a:rPr sz="2650" spc="-10" dirty="0">
                <a:latin typeface="Arial"/>
                <a:cs typeface="Arial"/>
              </a:rPr>
              <a:t>identify successive states in  distributed</a:t>
            </a:r>
            <a:r>
              <a:rPr sz="2650" spc="-5" dirty="0">
                <a:latin typeface="Arial"/>
                <a:cs typeface="Arial"/>
              </a:rPr>
              <a:t> </a:t>
            </a:r>
            <a:r>
              <a:rPr sz="2650" spc="-10" dirty="0">
                <a:latin typeface="Arial"/>
                <a:cs typeface="Arial"/>
              </a:rPr>
              <a:t>processes</a:t>
            </a:r>
            <a:endParaRPr sz="2650">
              <a:latin typeface="Arial"/>
              <a:cs typeface="Arial"/>
            </a:endParaRPr>
          </a:p>
          <a:p>
            <a:pPr marL="212090" marR="5715" indent="-199390" algn="just">
              <a:lnSpc>
                <a:spcPct val="119500"/>
              </a:lnSpc>
              <a:spcBef>
                <a:spcPts val="5"/>
              </a:spcBef>
              <a:buChar char="•"/>
              <a:tabLst>
                <a:tab pos="212725" algn="l"/>
              </a:tabLst>
            </a:pPr>
            <a:r>
              <a:rPr sz="2650" spc="-10" dirty="0">
                <a:latin typeface="Arial"/>
                <a:cs typeface="Arial"/>
              </a:rPr>
              <a:t>We can assemble meaningful global states </a:t>
            </a:r>
            <a:r>
              <a:rPr sz="2650" spc="-5" dirty="0">
                <a:latin typeface="Arial"/>
                <a:cs typeface="Arial"/>
              </a:rPr>
              <a:t>from </a:t>
            </a:r>
            <a:r>
              <a:rPr sz="2650" spc="-10" dirty="0">
                <a:latin typeface="Arial"/>
                <a:cs typeface="Arial"/>
              </a:rPr>
              <a:t>local states  recorded </a:t>
            </a:r>
            <a:r>
              <a:rPr sz="2650" spc="-5" dirty="0">
                <a:latin typeface="Arial"/>
                <a:cs typeface="Arial"/>
              </a:rPr>
              <a:t>at </a:t>
            </a:r>
            <a:r>
              <a:rPr sz="2650" spc="-10" dirty="0">
                <a:latin typeface="Arial"/>
                <a:cs typeface="Arial"/>
              </a:rPr>
              <a:t>different local </a:t>
            </a:r>
            <a:r>
              <a:rPr sz="2650" spc="-5" dirty="0">
                <a:latin typeface="Arial"/>
                <a:cs typeface="Arial"/>
              </a:rPr>
              <a:t>times in </a:t>
            </a:r>
            <a:r>
              <a:rPr sz="2650" spc="-10" dirty="0">
                <a:latin typeface="Arial"/>
                <a:cs typeface="Arial"/>
              </a:rPr>
              <a:t>many circumstances, but  must </a:t>
            </a:r>
            <a:r>
              <a:rPr sz="2650" spc="-5" dirty="0">
                <a:latin typeface="Arial"/>
                <a:cs typeface="Arial"/>
              </a:rPr>
              <a:t>do so </a:t>
            </a:r>
            <a:r>
              <a:rPr sz="2650" spc="-10" dirty="0">
                <a:latin typeface="Arial"/>
                <a:cs typeface="Arial"/>
              </a:rPr>
              <a:t>carefully and recognize limits </a:t>
            </a:r>
            <a:r>
              <a:rPr sz="2650" spc="-5" dirty="0">
                <a:latin typeface="Arial"/>
                <a:cs typeface="Arial"/>
              </a:rPr>
              <a:t>to </a:t>
            </a:r>
            <a:r>
              <a:rPr sz="2650" spc="-10" dirty="0">
                <a:latin typeface="Arial"/>
                <a:cs typeface="Arial"/>
              </a:rPr>
              <a:t>our</a:t>
            </a:r>
            <a:r>
              <a:rPr sz="2650" spc="90" dirty="0">
                <a:latin typeface="Arial"/>
                <a:cs typeface="Arial"/>
              </a:rPr>
              <a:t> </a:t>
            </a:r>
            <a:r>
              <a:rPr sz="2650" spc="-10" dirty="0">
                <a:latin typeface="Arial"/>
                <a:cs typeface="Arial"/>
              </a:rPr>
              <a:t>capabilities</a:t>
            </a:r>
            <a:endParaRPr sz="2650">
              <a:latin typeface="Arial"/>
              <a:cs typeface="Arial"/>
            </a:endParaRPr>
          </a:p>
          <a:p>
            <a:pPr marL="212090" indent="-199390">
              <a:lnSpc>
                <a:spcPct val="100000"/>
              </a:lnSpc>
              <a:spcBef>
                <a:spcPts val="625"/>
              </a:spcBef>
              <a:buChar char="•"/>
              <a:tabLst>
                <a:tab pos="212725" algn="l"/>
              </a:tabLst>
            </a:pPr>
            <a:r>
              <a:rPr sz="2650" spc="-5" dirty="0">
                <a:latin typeface="Arial"/>
                <a:cs typeface="Arial"/>
              </a:rPr>
              <a:t>A </a:t>
            </a:r>
            <a:r>
              <a:rPr sz="2650" spc="-10" dirty="0">
                <a:latin typeface="Arial"/>
                <a:cs typeface="Arial"/>
              </a:rPr>
              <a:t>general system </a:t>
            </a:r>
            <a:r>
              <a:rPr sz="2650" spc="-5" dirty="0">
                <a:latin typeface="Arial"/>
                <a:cs typeface="Arial"/>
              </a:rPr>
              <a:t>P of N </a:t>
            </a:r>
            <a:r>
              <a:rPr sz="2650" spc="-10" dirty="0">
                <a:latin typeface="Arial"/>
                <a:cs typeface="Arial"/>
              </a:rPr>
              <a:t>processes </a:t>
            </a:r>
            <a:r>
              <a:rPr sz="2650" spc="10" dirty="0">
                <a:latin typeface="Arial"/>
                <a:cs typeface="Arial"/>
              </a:rPr>
              <a:t>p</a:t>
            </a:r>
            <a:r>
              <a:rPr sz="2625" spc="15" baseline="-20634" dirty="0">
                <a:latin typeface="Arial"/>
                <a:cs typeface="Arial"/>
              </a:rPr>
              <a:t>i </a:t>
            </a:r>
            <a:r>
              <a:rPr sz="2650" spc="-10" dirty="0">
                <a:latin typeface="Arial"/>
                <a:cs typeface="Arial"/>
              </a:rPr>
              <a:t>(i=1..N)</a:t>
            </a:r>
            <a:endParaRPr sz="2650">
              <a:latin typeface="Arial"/>
              <a:cs typeface="Arial"/>
            </a:endParaRPr>
          </a:p>
          <a:p>
            <a:pPr marL="494665" lvl="1" indent="-268605">
              <a:lnSpc>
                <a:spcPts val="990"/>
              </a:lnSpc>
              <a:spcBef>
                <a:spcPts val="575"/>
              </a:spcBef>
              <a:buChar char="–"/>
              <a:tabLst>
                <a:tab pos="495300" algn="l"/>
              </a:tabLst>
            </a:pPr>
            <a:r>
              <a:rPr sz="2200" dirty="0">
                <a:latin typeface="Arial"/>
                <a:cs typeface="Arial"/>
              </a:rPr>
              <a:t>p</a:t>
            </a:r>
            <a:r>
              <a:rPr sz="2100" baseline="-21825" dirty="0">
                <a:latin typeface="Arial"/>
                <a:cs typeface="Arial"/>
              </a:rPr>
              <a:t>i</a:t>
            </a:r>
            <a:r>
              <a:rPr sz="2200" dirty="0">
                <a:latin typeface="Arial"/>
                <a:cs typeface="Arial"/>
              </a:rPr>
              <a:t>’s </a:t>
            </a:r>
            <a:r>
              <a:rPr sz="2200" spc="-5" dirty="0">
                <a:latin typeface="Arial"/>
                <a:cs typeface="Arial"/>
              </a:rPr>
              <a:t>history: history(p</a:t>
            </a:r>
            <a:r>
              <a:rPr sz="2100" spc="-7" baseline="-21825" dirty="0">
                <a:latin typeface="Arial"/>
                <a:cs typeface="Arial"/>
              </a:rPr>
              <a:t>i</a:t>
            </a:r>
            <a:r>
              <a:rPr sz="2200" spc="-5" dirty="0">
                <a:latin typeface="Arial"/>
                <a:cs typeface="Arial"/>
              </a:rPr>
              <a:t>)=h</a:t>
            </a:r>
            <a:r>
              <a:rPr sz="2100" spc="-7" baseline="-21825" dirty="0">
                <a:latin typeface="Arial"/>
                <a:cs typeface="Arial"/>
              </a:rPr>
              <a:t>i</a:t>
            </a:r>
            <a:r>
              <a:rPr sz="2200" spc="-5" dirty="0">
                <a:latin typeface="Arial"/>
                <a:cs typeface="Arial"/>
              </a:rPr>
              <a:t>=&lt;e</a:t>
            </a:r>
            <a:r>
              <a:rPr sz="2100" spc="-7" baseline="-21825" dirty="0">
                <a:latin typeface="Arial"/>
                <a:cs typeface="Arial"/>
              </a:rPr>
              <a:t>i </a:t>
            </a:r>
            <a:r>
              <a:rPr sz="2200" dirty="0">
                <a:latin typeface="Arial"/>
                <a:cs typeface="Arial"/>
              </a:rPr>
              <a:t>, e</a:t>
            </a:r>
            <a:r>
              <a:rPr sz="2100" baseline="-21825" dirty="0">
                <a:latin typeface="Arial"/>
                <a:cs typeface="Arial"/>
              </a:rPr>
              <a:t>i </a:t>
            </a:r>
            <a:r>
              <a:rPr sz="2200" dirty="0">
                <a:latin typeface="Arial"/>
                <a:cs typeface="Arial"/>
              </a:rPr>
              <a:t>, e</a:t>
            </a:r>
            <a:r>
              <a:rPr sz="2100" baseline="-21825" dirty="0">
                <a:latin typeface="Arial"/>
                <a:cs typeface="Arial"/>
              </a:rPr>
              <a:t>i </a:t>
            </a:r>
            <a:r>
              <a:rPr sz="2200" dirty="0">
                <a:latin typeface="Arial"/>
                <a:cs typeface="Arial"/>
              </a:rPr>
              <a:t>,</a:t>
            </a:r>
            <a:r>
              <a:rPr sz="2200" spc="355" dirty="0">
                <a:latin typeface="Arial"/>
                <a:cs typeface="Arial"/>
              </a:rPr>
              <a:t> </a:t>
            </a:r>
            <a:r>
              <a:rPr sz="2200" spc="-10" dirty="0">
                <a:latin typeface="Arial"/>
                <a:cs typeface="Arial"/>
              </a:rPr>
              <a:t>…&gt;</a:t>
            </a:r>
            <a:endParaRPr sz="2200">
              <a:latin typeface="Arial"/>
              <a:cs typeface="Arial"/>
            </a:endParaRPr>
          </a:p>
          <a:p>
            <a:pPr marR="602615" algn="ctr">
              <a:lnSpc>
                <a:spcPts val="830"/>
              </a:lnSpc>
              <a:tabLst>
                <a:tab pos="451484" algn="l"/>
                <a:tab pos="901700" algn="l"/>
              </a:tabLst>
            </a:pPr>
            <a:r>
              <a:rPr sz="1400" spc="15" dirty="0">
                <a:latin typeface="Arial"/>
                <a:cs typeface="Arial"/>
              </a:rPr>
              <a:t>0	1	2</a:t>
            </a:r>
            <a:endParaRPr sz="1400">
              <a:latin typeface="Arial"/>
              <a:cs typeface="Arial"/>
            </a:endParaRPr>
          </a:p>
          <a:p>
            <a:pPr marL="494665" lvl="1" indent="-268605">
              <a:lnSpc>
                <a:spcPts val="990"/>
              </a:lnSpc>
              <a:spcBef>
                <a:spcPts val="1350"/>
              </a:spcBef>
              <a:buChar char="–"/>
              <a:tabLst>
                <a:tab pos="495300" algn="l"/>
              </a:tabLst>
            </a:pPr>
            <a:r>
              <a:rPr sz="2200" spc="-5" dirty="0">
                <a:latin typeface="Arial"/>
                <a:cs typeface="Arial"/>
              </a:rPr>
              <a:t>finite prefix of </a:t>
            </a:r>
            <a:r>
              <a:rPr sz="2200" dirty="0">
                <a:latin typeface="Arial"/>
                <a:cs typeface="Arial"/>
              </a:rPr>
              <a:t>p</a:t>
            </a:r>
            <a:r>
              <a:rPr sz="2100" baseline="-21825" dirty="0">
                <a:latin typeface="Arial"/>
                <a:cs typeface="Arial"/>
              </a:rPr>
              <a:t>i</a:t>
            </a:r>
            <a:r>
              <a:rPr sz="2200" dirty="0">
                <a:latin typeface="Arial"/>
                <a:cs typeface="Arial"/>
              </a:rPr>
              <a:t>’s </a:t>
            </a:r>
            <a:r>
              <a:rPr sz="2200" spc="-5" dirty="0">
                <a:latin typeface="Arial"/>
                <a:cs typeface="Arial"/>
              </a:rPr>
              <a:t>history: </a:t>
            </a:r>
            <a:r>
              <a:rPr sz="2200" dirty="0">
                <a:latin typeface="Arial"/>
                <a:cs typeface="Arial"/>
              </a:rPr>
              <a:t>h</a:t>
            </a:r>
            <a:r>
              <a:rPr sz="2100" baseline="-21825" dirty="0">
                <a:latin typeface="Arial"/>
                <a:cs typeface="Arial"/>
              </a:rPr>
              <a:t>i </a:t>
            </a:r>
            <a:r>
              <a:rPr sz="2200" dirty="0">
                <a:latin typeface="Arial"/>
                <a:cs typeface="Arial"/>
              </a:rPr>
              <a:t>= </a:t>
            </a:r>
            <a:r>
              <a:rPr sz="2200" spc="-5" dirty="0">
                <a:latin typeface="Arial"/>
                <a:cs typeface="Arial"/>
              </a:rPr>
              <a:t>&lt;e</a:t>
            </a:r>
            <a:r>
              <a:rPr sz="2100" spc="-7" baseline="-21825" dirty="0">
                <a:latin typeface="Arial"/>
                <a:cs typeface="Arial"/>
              </a:rPr>
              <a:t>i </a:t>
            </a:r>
            <a:r>
              <a:rPr sz="2200" dirty="0">
                <a:latin typeface="Arial"/>
                <a:cs typeface="Arial"/>
              </a:rPr>
              <a:t>, e</a:t>
            </a:r>
            <a:r>
              <a:rPr sz="2100" baseline="-21825" dirty="0">
                <a:latin typeface="Arial"/>
                <a:cs typeface="Arial"/>
              </a:rPr>
              <a:t>i </a:t>
            </a:r>
            <a:r>
              <a:rPr sz="2200" dirty="0">
                <a:latin typeface="Arial"/>
                <a:cs typeface="Arial"/>
              </a:rPr>
              <a:t>, e</a:t>
            </a:r>
            <a:r>
              <a:rPr sz="2100" baseline="-21825" dirty="0">
                <a:latin typeface="Arial"/>
                <a:cs typeface="Arial"/>
              </a:rPr>
              <a:t>i </a:t>
            </a:r>
            <a:r>
              <a:rPr sz="2200" dirty="0">
                <a:latin typeface="Arial"/>
                <a:cs typeface="Arial"/>
              </a:rPr>
              <a:t>, </a:t>
            </a:r>
            <a:r>
              <a:rPr sz="2200" spc="-5" dirty="0">
                <a:latin typeface="Arial"/>
                <a:cs typeface="Arial"/>
              </a:rPr>
              <a:t>…, e</a:t>
            </a:r>
            <a:r>
              <a:rPr sz="2100" spc="-7" baseline="-21825" dirty="0">
                <a:latin typeface="Arial"/>
                <a:cs typeface="Arial"/>
              </a:rPr>
              <a:t>i</a:t>
            </a:r>
            <a:r>
              <a:rPr sz="2100" spc="187" baseline="-21825" dirty="0">
                <a:latin typeface="Arial"/>
                <a:cs typeface="Arial"/>
              </a:rPr>
              <a:t> </a:t>
            </a:r>
            <a:r>
              <a:rPr sz="2200" dirty="0">
                <a:latin typeface="Arial"/>
                <a:cs typeface="Arial"/>
              </a:rPr>
              <a:t>&gt;</a:t>
            </a:r>
            <a:endParaRPr sz="2200">
              <a:latin typeface="Arial"/>
              <a:cs typeface="Arial"/>
            </a:endParaRPr>
          </a:p>
          <a:p>
            <a:pPr marL="653415" algn="ctr">
              <a:lnSpc>
                <a:spcPts val="830"/>
              </a:lnSpc>
              <a:tabLst>
                <a:tab pos="1342390" algn="l"/>
                <a:tab pos="1793239" algn="l"/>
                <a:tab pos="2245360" algn="l"/>
                <a:tab pos="3129280" algn="l"/>
              </a:tabLst>
            </a:pPr>
            <a:r>
              <a:rPr sz="1400" spc="15" dirty="0">
                <a:latin typeface="Arial"/>
                <a:cs typeface="Arial"/>
              </a:rPr>
              <a:t>k	0	1	2	k</a:t>
            </a:r>
            <a:endParaRPr sz="1400">
              <a:latin typeface="Arial"/>
              <a:cs typeface="Arial"/>
            </a:endParaRPr>
          </a:p>
          <a:p>
            <a:pPr marL="494665" lvl="1" indent="-268605">
              <a:lnSpc>
                <a:spcPts val="990"/>
              </a:lnSpc>
              <a:spcBef>
                <a:spcPts val="1345"/>
              </a:spcBef>
              <a:buChar char="–"/>
              <a:tabLst>
                <a:tab pos="495300" algn="l"/>
              </a:tabLst>
            </a:pPr>
            <a:r>
              <a:rPr sz="2200" spc="-5" dirty="0">
                <a:latin typeface="Arial"/>
                <a:cs typeface="Arial"/>
              </a:rPr>
              <a:t>state of </a:t>
            </a:r>
            <a:r>
              <a:rPr sz="2200" dirty="0">
                <a:latin typeface="Arial"/>
                <a:cs typeface="Arial"/>
              </a:rPr>
              <a:t>p</a:t>
            </a:r>
            <a:r>
              <a:rPr sz="2100" baseline="-21825" dirty="0">
                <a:latin typeface="Arial"/>
                <a:cs typeface="Arial"/>
              </a:rPr>
              <a:t>i </a:t>
            </a:r>
            <a:r>
              <a:rPr sz="2200" spc="-5" dirty="0">
                <a:latin typeface="Arial"/>
                <a:cs typeface="Arial"/>
              </a:rPr>
              <a:t>immediately before </a:t>
            </a:r>
            <a:r>
              <a:rPr sz="2200" dirty="0">
                <a:latin typeface="Arial"/>
                <a:cs typeface="Arial"/>
              </a:rPr>
              <a:t>the </a:t>
            </a:r>
            <a:r>
              <a:rPr sz="2200" spc="-5" dirty="0">
                <a:latin typeface="Arial"/>
                <a:cs typeface="Arial"/>
              </a:rPr>
              <a:t>kth event occurs:</a:t>
            </a:r>
            <a:r>
              <a:rPr sz="2200" spc="-20" dirty="0">
                <a:latin typeface="Arial"/>
                <a:cs typeface="Arial"/>
              </a:rPr>
              <a:t> </a:t>
            </a:r>
            <a:r>
              <a:rPr sz="2200" spc="5" dirty="0">
                <a:latin typeface="Arial"/>
                <a:cs typeface="Arial"/>
              </a:rPr>
              <a:t>s</a:t>
            </a:r>
            <a:r>
              <a:rPr sz="2100" spc="7" baseline="-21825" dirty="0">
                <a:latin typeface="Arial"/>
                <a:cs typeface="Arial"/>
              </a:rPr>
              <a:t>i</a:t>
            </a:r>
            <a:endParaRPr sz="2100" baseline="-21825">
              <a:latin typeface="Arial"/>
              <a:cs typeface="Arial"/>
            </a:endParaRPr>
          </a:p>
          <a:p>
            <a:pPr marR="2547620" algn="r">
              <a:lnSpc>
                <a:spcPts val="830"/>
              </a:lnSpc>
            </a:pPr>
            <a:r>
              <a:rPr sz="1400" spc="15" dirty="0">
                <a:latin typeface="Arial"/>
                <a:cs typeface="Arial"/>
              </a:rPr>
              <a:t>k</a:t>
            </a:r>
            <a:endParaRPr sz="1400">
              <a:latin typeface="Arial"/>
              <a:cs typeface="Arial"/>
            </a:endParaRPr>
          </a:p>
          <a:p>
            <a:pPr marL="494665" lvl="1" indent="-268605">
              <a:lnSpc>
                <a:spcPct val="100000"/>
              </a:lnSpc>
              <a:spcBef>
                <a:spcPts val="1345"/>
              </a:spcBef>
              <a:buChar char="–"/>
              <a:tabLst>
                <a:tab pos="495300" algn="l"/>
              </a:tabLst>
            </a:pPr>
            <a:r>
              <a:rPr sz="2200" dirty="0">
                <a:latin typeface="Arial"/>
                <a:cs typeface="Arial"/>
              </a:rPr>
              <a:t>global history H=h</a:t>
            </a:r>
            <a:r>
              <a:rPr sz="2100" baseline="-21825" dirty="0">
                <a:latin typeface="Arial"/>
                <a:cs typeface="Arial"/>
              </a:rPr>
              <a:t>1 </a:t>
            </a:r>
            <a:r>
              <a:rPr sz="2200" dirty="0">
                <a:latin typeface="Arial"/>
                <a:cs typeface="Arial"/>
              </a:rPr>
              <a:t>U </a:t>
            </a:r>
            <a:r>
              <a:rPr sz="2200" spc="5" dirty="0">
                <a:latin typeface="Arial"/>
                <a:cs typeface="Arial"/>
              </a:rPr>
              <a:t>h</a:t>
            </a:r>
            <a:r>
              <a:rPr sz="2100" spc="7" baseline="-21825" dirty="0">
                <a:latin typeface="Arial"/>
                <a:cs typeface="Arial"/>
              </a:rPr>
              <a:t>2 </a:t>
            </a:r>
            <a:r>
              <a:rPr sz="2200" dirty="0">
                <a:latin typeface="Arial"/>
                <a:cs typeface="Arial"/>
              </a:rPr>
              <a:t>U…U </a:t>
            </a:r>
            <a:r>
              <a:rPr sz="2200" spc="5" dirty="0">
                <a:latin typeface="Arial"/>
                <a:cs typeface="Arial"/>
              </a:rPr>
              <a:t>h</a:t>
            </a:r>
            <a:r>
              <a:rPr sz="2100" spc="7" baseline="-21825" dirty="0">
                <a:latin typeface="Arial"/>
                <a:cs typeface="Arial"/>
              </a:rPr>
              <a:t>N</a:t>
            </a:r>
            <a:endParaRPr sz="2100" baseline="-21825">
              <a:latin typeface="Arial"/>
              <a:cs typeface="Arial"/>
            </a:endParaRPr>
          </a:p>
          <a:p>
            <a:pPr marL="494665" lvl="1" indent="-268605">
              <a:lnSpc>
                <a:spcPct val="100000"/>
              </a:lnSpc>
              <a:spcBef>
                <a:spcPts val="525"/>
              </a:spcBef>
              <a:buChar char="–"/>
              <a:tabLst>
                <a:tab pos="495300" algn="l"/>
              </a:tabLst>
            </a:pPr>
            <a:r>
              <a:rPr sz="2200" dirty="0">
                <a:latin typeface="Arial"/>
                <a:cs typeface="Arial"/>
              </a:rPr>
              <a:t>A</a:t>
            </a:r>
            <a:r>
              <a:rPr sz="2200" spc="229" dirty="0">
                <a:latin typeface="Arial"/>
                <a:cs typeface="Arial"/>
              </a:rPr>
              <a:t> </a:t>
            </a:r>
            <a:r>
              <a:rPr sz="2200" spc="-5" dirty="0">
                <a:latin typeface="Arial"/>
                <a:cs typeface="Arial"/>
              </a:rPr>
              <a:t>cut</a:t>
            </a:r>
            <a:r>
              <a:rPr sz="2200" spc="229" dirty="0">
                <a:latin typeface="Arial"/>
                <a:cs typeface="Arial"/>
              </a:rPr>
              <a:t> </a:t>
            </a:r>
            <a:r>
              <a:rPr sz="2200" spc="-5" dirty="0">
                <a:latin typeface="Arial"/>
                <a:cs typeface="Arial"/>
              </a:rPr>
              <a:t>of</a:t>
            </a:r>
            <a:r>
              <a:rPr sz="2200" spc="229" dirty="0">
                <a:latin typeface="Arial"/>
                <a:cs typeface="Arial"/>
              </a:rPr>
              <a:t> </a:t>
            </a:r>
            <a:r>
              <a:rPr sz="2200" spc="-5" dirty="0">
                <a:latin typeface="Arial"/>
                <a:cs typeface="Arial"/>
              </a:rPr>
              <a:t>the</a:t>
            </a:r>
            <a:r>
              <a:rPr sz="2200" spc="229" dirty="0">
                <a:latin typeface="Arial"/>
                <a:cs typeface="Arial"/>
              </a:rPr>
              <a:t> </a:t>
            </a:r>
            <a:r>
              <a:rPr sz="2200" spc="-5" dirty="0">
                <a:latin typeface="Arial"/>
                <a:cs typeface="Arial"/>
              </a:rPr>
              <a:t>system’s</a:t>
            </a:r>
            <a:r>
              <a:rPr sz="2200" spc="229" dirty="0">
                <a:latin typeface="Arial"/>
                <a:cs typeface="Arial"/>
              </a:rPr>
              <a:t> </a:t>
            </a:r>
            <a:r>
              <a:rPr sz="2200" spc="-5" dirty="0">
                <a:latin typeface="Arial"/>
                <a:cs typeface="Arial"/>
              </a:rPr>
              <a:t>execution</a:t>
            </a:r>
            <a:r>
              <a:rPr sz="2200" spc="235" dirty="0">
                <a:latin typeface="Arial"/>
                <a:cs typeface="Arial"/>
              </a:rPr>
              <a:t> </a:t>
            </a:r>
            <a:r>
              <a:rPr sz="2200" spc="-5" dirty="0">
                <a:latin typeface="Arial"/>
                <a:cs typeface="Arial"/>
              </a:rPr>
              <a:t>is</a:t>
            </a:r>
            <a:r>
              <a:rPr sz="2200" spc="229" dirty="0">
                <a:latin typeface="Arial"/>
                <a:cs typeface="Arial"/>
              </a:rPr>
              <a:t> </a:t>
            </a:r>
            <a:r>
              <a:rPr sz="2200" dirty="0">
                <a:latin typeface="Arial"/>
                <a:cs typeface="Arial"/>
              </a:rPr>
              <a:t>a</a:t>
            </a:r>
            <a:r>
              <a:rPr sz="2200" spc="250" dirty="0">
                <a:latin typeface="Arial"/>
                <a:cs typeface="Arial"/>
              </a:rPr>
              <a:t> </a:t>
            </a:r>
            <a:r>
              <a:rPr sz="2200" spc="-5" dirty="0">
                <a:latin typeface="Arial"/>
                <a:cs typeface="Arial"/>
              </a:rPr>
              <a:t>subset</a:t>
            </a:r>
            <a:r>
              <a:rPr sz="2200" spc="245" dirty="0">
                <a:latin typeface="Arial"/>
                <a:cs typeface="Arial"/>
              </a:rPr>
              <a:t> </a:t>
            </a:r>
            <a:r>
              <a:rPr sz="2200" spc="-5" dirty="0">
                <a:latin typeface="Arial"/>
                <a:cs typeface="Arial"/>
              </a:rPr>
              <a:t>of</a:t>
            </a:r>
            <a:r>
              <a:rPr sz="2200" spc="245" dirty="0">
                <a:latin typeface="Arial"/>
                <a:cs typeface="Arial"/>
              </a:rPr>
              <a:t> </a:t>
            </a:r>
            <a:r>
              <a:rPr sz="2200" spc="-5" dirty="0">
                <a:latin typeface="Arial"/>
                <a:cs typeface="Arial"/>
              </a:rPr>
              <a:t>its</a:t>
            </a:r>
            <a:r>
              <a:rPr sz="2200" spc="250" dirty="0">
                <a:latin typeface="Arial"/>
                <a:cs typeface="Arial"/>
              </a:rPr>
              <a:t> </a:t>
            </a:r>
            <a:r>
              <a:rPr sz="2200" spc="-5" dirty="0">
                <a:latin typeface="Arial"/>
                <a:cs typeface="Arial"/>
              </a:rPr>
              <a:t>global</a:t>
            </a:r>
            <a:r>
              <a:rPr sz="2200" spc="245" dirty="0">
                <a:latin typeface="Arial"/>
                <a:cs typeface="Arial"/>
              </a:rPr>
              <a:t> </a:t>
            </a:r>
            <a:r>
              <a:rPr sz="2200" spc="-5" dirty="0">
                <a:latin typeface="Arial"/>
                <a:cs typeface="Arial"/>
              </a:rPr>
              <a:t>history</a:t>
            </a:r>
            <a:r>
              <a:rPr sz="2200" spc="245" dirty="0">
                <a:latin typeface="Arial"/>
                <a:cs typeface="Arial"/>
              </a:rPr>
              <a:t> </a:t>
            </a:r>
            <a:r>
              <a:rPr sz="2200" dirty="0">
                <a:latin typeface="Arial"/>
                <a:cs typeface="Arial"/>
              </a:rPr>
              <a:t>that</a:t>
            </a:r>
            <a:r>
              <a:rPr sz="2200" spc="245" dirty="0">
                <a:latin typeface="Arial"/>
                <a:cs typeface="Arial"/>
              </a:rPr>
              <a:t> </a:t>
            </a:r>
            <a:r>
              <a:rPr sz="2200" spc="-5" dirty="0">
                <a:latin typeface="Arial"/>
                <a:cs typeface="Arial"/>
              </a:rPr>
              <a:t>is</a:t>
            </a:r>
            <a:r>
              <a:rPr sz="2200" spc="245" dirty="0">
                <a:latin typeface="Arial"/>
                <a:cs typeface="Arial"/>
              </a:rPr>
              <a:t> </a:t>
            </a:r>
            <a:r>
              <a:rPr sz="2200" dirty="0">
                <a:latin typeface="Arial"/>
                <a:cs typeface="Arial"/>
              </a:rPr>
              <a:t>a</a:t>
            </a:r>
            <a:endParaRPr sz="2200">
              <a:latin typeface="Arial"/>
              <a:cs typeface="Arial"/>
            </a:endParaRPr>
          </a:p>
        </p:txBody>
      </p:sp>
      <p:sp>
        <p:nvSpPr>
          <p:cNvPr id="5" name="object 5"/>
          <p:cNvSpPr txBox="1"/>
          <p:nvPr/>
        </p:nvSpPr>
        <p:spPr>
          <a:xfrm>
            <a:off x="946523" y="7198869"/>
            <a:ext cx="7312659" cy="361315"/>
          </a:xfrm>
          <a:prstGeom prst="rect">
            <a:avLst/>
          </a:prstGeom>
        </p:spPr>
        <p:txBody>
          <a:bodyPr vert="horz" wrap="square" lIns="0" tIns="12700" rIns="0" bIns="0" rtlCol="0">
            <a:spAutoFit/>
          </a:bodyPr>
          <a:lstStyle/>
          <a:p>
            <a:pPr marL="12700">
              <a:lnSpc>
                <a:spcPct val="100000"/>
              </a:lnSpc>
              <a:spcBef>
                <a:spcPts val="100"/>
              </a:spcBef>
            </a:pPr>
            <a:r>
              <a:rPr sz="2200" spc="-5" dirty="0">
                <a:latin typeface="Arial"/>
                <a:cs typeface="Arial"/>
              </a:rPr>
              <a:t>union of prefix of process histories </a:t>
            </a:r>
            <a:r>
              <a:rPr sz="2200" spc="10" dirty="0">
                <a:latin typeface="Arial"/>
                <a:cs typeface="Arial"/>
              </a:rPr>
              <a:t>C=h</a:t>
            </a:r>
            <a:r>
              <a:rPr sz="2100" spc="15" baseline="-21825" dirty="0">
                <a:latin typeface="Arial"/>
                <a:cs typeface="Arial"/>
              </a:rPr>
              <a:t>1</a:t>
            </a:r>
            <a:r>
              <a:rPr sz="2100" spc="15" baseline="25793" dirty="0">
                <a:latin typeface="Arial"/>
                <a:cs typeface="Arial"/>
              </a:rPr>
              <a:t>c1 </a:t>
            </a:r>
            <a:r>
              <a:rPr sz="2200" dirty="0">
                <a:latin typeface="Arial"/>
                <a:cs typeface="Arial"/>
              </a:rPr>
              <a:t>U </a:t>
            </a:r>
            <a:r>
              <a:rPr sz="2200" spc="10" dirty="0">
                <a:latin typeface="Arial"/>
                <a:cs typeface="Arial"/>
              </a:rPr>
              <a:t>h</a:t>
            </a:r>
            <a:r>
              <a:rPr sz="2100" spc="15" baseline="-21825" dirty="0">
                <a:latin typeface="Arial"/>
                <a:cs typeface="Arial"/>
              </a:rPr>
              <a:t>2</a:t>
            </a:r>
            <a:r>
              <a:rPr sz="2100" spc="15" baseline="25793" dirty="0">
                <a:latin typeface="Arial"/>
                <a:cs typeface="Arial"/>
              </a:rPr>
              <a:t>c2 </a:t>
            </a:r>
            <a:r>
              <a:rPr sz="2200" dirty="0">
                <a:latin typeface="Arial"/>
                <a:cs typeface="Arial"/>
              </a:rPr>
              <a:t>U…U </a:t>
            </a:r>
            <a:r>
              <a:rPr sz="2200" spc="10" dirty="0">
                <a:latin typeface="Arial"/>
                <a:cs typeface="Arial"/>
              </a:rPr>
              <a:t>h</a:t>
            </a:r>
            <a:r>
              <a:rPr sz="2100" spc="15" baseline="-21825" dirty="0">
                <a:latin typeface="Arial"/>
                <a:cs typeface="Arial"/>
              </a:rPr>
              <a:t>N</a:t>
            </a:r>
            <a:r>
              <a:rPr sz="2100" spc="15" baseline="25793" dirty="0">
                <a:latin typeface="Arial"/>
                <a:cs typeface="Arial"/>
              </a:rPr>
              <a:t>cN</a:t>
            </a:r>
            <a:endParaRPr sz="2100" baseline="25793">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47871" y="7169150"/>
            <a:ext cx="243840" cy="260985"/>
          </a:xfrm>
          <a:prstGeom prst="rect">
            <a:avLst/>
          </a:prstGeom>
        </p:spPr>
        <p:txBody>
          <a:bodyPr vert="horz" wrap="square" lIns="0" tIns="11430" rIns="0" bIns="0" rtlCol="0">
            <a:spAutoFit/>
          </a:bodyPr>
          <a:lstStyle/>
          <a:p>
            <a:pPr marL="12700">
              <a:lnSpc>
                <a:spcPct val="100000"/>
              </a:lnSpc>
              <a:spcBef>
                <a:spcPts val="90"/>
              </a:spcBef>
            </a:pPr>
            <a:r>
              <a:rPr sz="1550" spc="-5" dirty="0">
                <a:latin typeface="Arial"/>
                <a:cs typeface="Arial"/>
              </a:rPr>
              <a:t>29</a:t>
            </a:r>
            <a:endParaRPr sz="1550">
              <a:latin typeface="Arial"/>
              <a:cs typeface="Arial"/>
            </a:endParaRPr>
          </a:p>
        </p:txBody>
      </p:sp>
      <p:sp>
        <p:nvSpPr>
          <p:cNvPr id="3" name="object 3"/>
          <p:cNvSpPr txBox="1">
            <a:spLocks noGrp="1"/>
          </p:cNvSpPr>
          <p:nvPr>
            <p:ph type="title"/>
          </p:nvPr>
        </p:nvSpPr>
        <p:spPr>
          <a:xfrm>
            <a:off x="3680586" y="357632"/>
            <a:ext cx="333057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Figure 11.9</a:t>
            </a:r>
            <a:r>
              <a:rPr sz="3500" b="0" spc="-55" dirty="0">
                <a:latin typeface="Arial"/>
                <a:cs typeface="Arial"/>
              </a:rPr>
              <a:t> </a:t>
            </a:r>
            <a:r>
              <a:rPr sz="3500" b="0" spc="5" dirty="0">
                <a:latin typeface="Arial"/>
                <a:cs typeface="Arial"/>
              </a:rPr>
              <a:t>Cuts</a:t>
            </a:r>
            <a:endParaRPr sz="3500">
              <a:latin typeface="Arial"/>
              <a:cs typeface="Arial"/>
            </a:endParaRPr>
          </a:p>
        </p:txBody>
      </p:sp>
      <p:sp>
        <p:nvSpPr>
          <p:cNvPr id="4" name="object 4"/>
          <p:cNvSpPr/>
          <p:nvPr/>
        </p:nvSpPr>
        <p:spPr>
          <a:xfrm>
            <a:off x="8212207" y="4537208"/>
            <a:ext cx="155689" cy="10006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26299" y="4586478"/>
            <a:ext cx="7202170" cy="1905"/>
          </a:xfrm>
          <a:custGeom>
            <a:avLst/>
            <a:gdLst/>
            <a:ahLst/>
            <a:cxnLst/>
            <a:rect l="l" t="t" r="r" b="b"/>
            <a:pathLst>
              <a:path w="7202170" h="1904">
                <a:moveTo>
                  <a:pt x="0" y="0"/>
                </a:moveTo>
                <a:lnTo>
                  <a:pt x="7201661" y="1523"/>
                </a:lnTo>
              </a:path>
            </a:pathLst>
          </a:custGeom>
          <a:ln w="31483">
            <a:solidFill>
              <a:srgbClr val="010101"/>
            </a:solidFill>
          </a:ln>
        </p:spPr>
        <p:txBody>
          <a:bodyPr wrap="square" lIns="0" tIns="0" rIns="0" bIns="0" rtlCol="0"/>
          <a:lstStyle/>
          <a:p>
            <a:endParaRPr/>
          </a:p>
        </p:txBody>
      </p:sp>
      <p:sp>
        <p:nvSpPr>
          <p:cNvPr id="6" name="object 6"/>
          <p:cNvSpPr/>
          <p:nvPr/>
        </p:nvSpPr>
        <p:spPr>
          <a:xfrm>
            <a:off x="8212207" y="5887472"/>
            <a:ext cx="155689" cy="665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026299" y="5938265"/>
            <a:ext cx="7202170" cy="2540"/>
          </a:xfrm>
          <a:custGeom>
            <a:avLst/>
            <a:gdLst/>
            <a:ahLst/>
            <a:cxnLst/>
            <a:rect l="l" t="t" r="r" b="b"/>
            <a:pathLst>
              <a:path w="7202170" h="2539">
                <a:moveTo>
                  <a:pt x="0" y="0"/>
                </a:moveTo>
                <a:lnTo>
                  <a:pt x="7201661" y="2285"/>
                </a:lnTo>
              </a:path>
            </a:pathLst>
          </a:custGeom>
          <a:ln w="31483">
            <a:solidFill>
              <a:srgbClr val="010101"/>
            </a:solidFill>
          </a:ln>
        </p:spPr>
        <p:txBody>
          <a:bodyPr wrap="square" lIns="0" tIns="0" rIns="0" bIns="0" rtlCol="0"/>
          <a:lstStyle/>
          <a:p>
            <a:endParaRPr/>
          </a:p>
        </p:txBody>
      </p:sp>
      <p:sp>
        <p:nvSpPr>
          <p:cNvPr id="8" name="object 8"/>
          <p:cNvSpPr/>
          <p:nvPr/>
        </p:nvSpPr>
        <p:spPr>
          <a:xfrm>
            <a:off x="1026299" y="4418076"/>
            <a:ext cx="1905" cy="1724025"/>
          </a:xfrm>
          <a:custGeom>
            <a:avLst/>
            <a:gdLst/>
            <a:ahLst/>
            <a:cxnLst/>
            <a:rect l="l" t="t" r="r" b="b"/>
            <a:pathLst>
              <a:path w="1905" h="1724025">
                <a:moveTo>
                  <a:pt x="0" y="0"/>
                </a:moveTo>
                <a:lnTo>
                  <a:pt x="1524" y="1723644"/>
                </a:lnTo>
              </a:path>
            </a:pathLst>
          </a:custGeom>
          <a:ln w="31483">
            <a:solidFill>
              <a:srgbClr val="010101"/>
            </a:solidFill>
          </a:ln>
        </p:spPr>
        <p:txBody>
          <a:bodyPr wrap="square" lIns="0" tIns="0" rIns="0" bIns="0" rtlCol="0"/>
          <a:lstStyle/>
          <a:p>
            <a:endParaRPr/>
          </a:p>
        </p:txBody>
      </p:sp>
      <p:sp>
        <p:nvSpPr>
          <p:cNvPr id="9" name="object 9"/>
          <p:cNvSpPr/>
          <p:nvPr/>
        </p:nvSpPr>
        <p:spPr>
          <a:xfrm>
            <a:off x="2413399" y="4504442"/>
            <a:ext cx="155689" cy="16559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378854" y="4504442"/>
            <a:ext cx="157975" cy="165595"/>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909205" y="5686304"/>
            <a:ext cx="186931" cy="16635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2429141" y="4520184"/>
            <a:ext cx="1496060" cy="1215390"/>
          </a:xfrm>
          <a:custGeom>
            <a:avLst/>
            <a:gdLst/>
            <a:ahLst/>
            <a:cxnLst/>
            <a:rect l="l" t="t" r="r" b="b"/>
            <a:pathLst>
              <a:path w="1496060" h="1215389">
                <a:moveTo>
                  <a:pt x="0" y="0"/>
                </a:moveTo>
                <a:lnTo>
                  <a:pt x="1495806" y="1215389"/>
                </a:lnTo>
              </a:path>
            </a:pathLst>
          </a:custGeom>
          <a:ln w="31483">
            <a:solidFill>
              <a:srgbClr val="010101"/>
            </a:solidFill>
          </a:ln>
        </p:spPr>
        <p:txBody>
          <a:bodyPr wrap="square" lIns="0" tIns="0" rIns="0" bIns="0" rtlCol="0"/>
          <a:lstStyle/>
          <a:p>
            <a:endParaRPr/>
          </a:p>
        </p:txBody>
      </p:sp>
      <p:sp>
        <p:nvSpPr>
          <p:cNvPr id="13" name="object 13"/>
          <p:cNvSpPr/>
          <p:nvPr/>
        </p:nvSpPr>
        <p:spPr>
          <a:xfrm>
            <a:off x="6653155" y="4672082"/>
            <a:ext cx="124447" cy="201409"/>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170561" y="4822697"/>
            <a:ext cx="530860" cy="1115695"/>
          </a:xfrm>
          <a:custGeom>
            <a:avLst/>
            <a:gdLst/>
            <a:ahLst/>
            <a:cxnLst/>
            <a:rect l="l" t="t" r="r" b="b"/>
            <a:pathLst>
              <a:path w="530859" h="1115695">
                <a:moveTo>
                  <a:pt x="0" y="1115568"/>
                </a:moveTo>
                <a:lnTo>
                  <a:pt x="530351" y="0"/>
                </a:lnTo>
              </a:path>
            </a:pathLst>
          </a:custGeom>
          <a:ln w="31483">
            <a:solidFill>
              <a:srgbClr val="010101"/>
            </a:solidFill>
          </a:ln>
        </p:spPr>
        <p:txBody>
          <a:bodyPr wrap="square" lIns="0" tIns="0" rIns="0" bIns="0" rtlCol="0"/>
          <a:lstStyle/>
          <a:p>
            <a:endParaRPr/>
          </a:p>
        </p:txBody>
      </p:sp>
      <p:sp>
        <p:nvSpPr>
          <p:cNvPr id="15" name="object 15"/>
          <p:cNvSpPr txBox="1"/>
          <p:nvPr/>
        </p:nvSpPr>
        <p:spPr>
          <a:xfrm>
            <a:off x="2728086" y="5088890"/>
            <a:ext cx="348615" cy="328295"/>
          </a:xfrm>
          <a:prstGeom prst="rect">
            <a:avLst/>
          </a:prstGeom>
        </p:spPr>
        <p:txBody>
          <a:bodyPr vert="horz" wrap="square" lIns="0" tIns="17145" rIns="0" bIns="0" rtlCol="0">
            <a:spAutoFit/>
          </a:bodyPr>
          <a:lstStyle/>
          <a:p>
            <a:pPr marL="12700">
              <a:lnSpc>
                <a:spcPct val="100000"/>
              </a:lnSpc>
              <a:spcBef>
                <a:spcPts val="135"/>
              </a:spcBef>
            </a:pPr>
            <a:r>
              <a:rPr sz="1950" dirty="0">
                <a:latin typeface="Arial"/>
                <a:cs typeface="Arial"/>
              </a:rPr>
              <a:t>m</a:t>
            </a:r>
            <a:r>
              <a:rPr sz="2475" baseline="-21885" dirty="0">
                <a:latin typeface="Arial"/>
                <a:cs typeface="Arial"/>
              </a:rPr>
              <a:t>1</a:t>
            </a:r>
            <a:endParaRPr sz="2475" baseline="-21885">
              <a:latin typeface="Arial"/>
              <a:cs typeface="Arial"/>
            </a:endParaRPr>
          </a:p>
        </p:txBody>
      </p:sp>
      <p:sp>
        <p:nvSpPr>
          <p:cNvPr id="16" name="object 16"/>
          <p:cNvSpPr txBox="1"/>
          <p:nvPr/>
        </p:nvSpPr>
        <p:spPr>
          <a:xfrm>
            <a:off x="6654672" y="5157470"/>
            <a:ext cx="350520" cy="328295"/>
          </a:xfrm>
          <a:prstGeom prst="rect">
            <a:avLst/>
          </a:prstGeom>
        </p:spPr>
        <p:txBody>
          <a:bodyPr vert="horz" wrap="square" lIns="0" tIns="17145" rIns="0" bIns="0" rtlCol="0">
            <a:spAutoFit/>
          </a:bodyPr>
          <a:lstStyle/>
          <a:p>
            <a:pPr marL="12700">
              <a:lnSpc>
                <a:spcPct val="100000"/>
              </a:lnSpc>
              <a:spcBef>
                <a:spcPts val="135"/>
              </a:spcBef>
            </a:pPr>
            <a:r>
              <a:rPr sz="1950" spc="10" dirty="0">
                <a:latin typeface="Arial"/>
                <a:cs typeface="Arial"/>
              </a:rPr>
              <a:t>m</a:t>
            </a:r>
            <a:r>
              <a:rPr sz="2475" baseline="-21885" dirty="0">
                <a:latin typeface="Arial"/>
                <a:cs typeface="Arial"/>
              </a:rPr>
              <a:t>2</a:t>
            </a:r>
            <a:endParaRPr sz="2475" baseline="-21885">
              <a:latin typeface="Arial"/>
              <a:cs typeface="Arial"/>
            </a:endParaRPr>
          </a:p>
        </p:txBody>
      </p:sp>
      <p:sp>
        <p:nvSpPr>
          <p:cNvPr id="17" name="object 17"/>
          <p:cNvSpPr txBox="1"/>
          <p:nvPr/>
        </p:nvSpPr>
        <p:spPr>
          <a:xfrm>
            <a:off x="653167" y="5799073"/>
            <a:ext cx="282575" cy="328295"/>
          </a:xfrm>
          <a:prstGeom prst="rect">
            <a:avLst/>
          </a:prstGeom>
        </p:spPr>
        <p:txBody>
          <a:bodyPr vert="horz" wrap="square" lIns="0" tIns="17145" rIns="0" bIns="0" rtlCol="0">
            <a:spAutoFit/>
          </a:bodyPr>
          <a:lstStyle/>
          <a:p>
            <a:pPr marL="12700">
              <a:lnSpc>
                <a:spcPct val="100000"/>
              </a:lnSpc>
              <a:spcBef>
                <a:spcPts val="135"/>
              </a:spcBef>
            </a:pPr>
            <a:r>
              <a:rPr sz="1950" spc="15" dirty="0">
                <a:latin typeface="Arial"/>
                <a:cs typeface="Arial"/>
              </a:rPr>
              <a:t>p</a:t>
            </a:r>
            <a:r>
              <a:rPr sz="2475" baseline="-21885" dirty="0">
                <a:latin typeface="Arial"/>
                <a:cs typeface="Arial"/>
              </a:rPr>
              <a:t>2</a:t>
            </a:r>
            <a:endParaRPr sz="2475" baseline="-21885">
              <a:latin typeface="Arial"/>
              <a:cs typeface="Arial"/>
            </a:endParaRPr>
          </a:p>
        </p:txBody>
      </p:sp>
      <p:sp>
        <p:nvSpPr>
          <p:cNvPr id="18" name="object 18"/>
          <p:cNvSpPr txBox="1"/>
          <p:nvPr/>
        </p:nvSpPr>
        <p:spPr>
          <a:xfrm>
            <a:off x="8489568" y="5664961"/>
            <a:ext cx="963930" cy="631190"/>
          </a:xfrm>
          <a:prstGeom prst="rect">
            <a:avLst/>
          </a:prstGeom>
        </p:spPr>
        <p:txBody>
          <a:bodyPr vert="horz" wrap="square" lIns="0" tIns="11430" rIns="0" bIns="0" rtlCol="0">
            <a:spAutoFit/>
          </a:bodyPr>
          <a:lstStyle/>
          <a:p>
            <a:pPr marL="266065" marR="5080" indent="-254000">
              <a:lnSpc>
                <a:spcPct val="101800"/>
              </a:lnSpc>
              <a:spcBef>
                <a:spcPts val="90"/>
              </a:spcBef>
            </a:pPr>
            <a:r>
              <a:rPr sz="1950" spc="10" dirty="0">
                <a:latin typeface="Arial"/>
                <a:cs typeface="Arial"/>
              </a:rPr>
              <a:t>Physical  time</a:t>
            </a:r>
            <a:endParaRPr sz="1950">
              <a:latin typeface="Arial"/>
              <a:cs typeface="Arial"/>
            </a:endParaRPr>
          </a:p>
        </p:txBody>
      </p:sp>
      <p:sp>
        <p:nvSpPr>
          <p:cNvPr id="19" name="object 19"/>
          <p:cNvSpPr/>
          <p:nvPr/>
        </p:nvSpPr>
        <p:spPr>
          <a:xfrm>
            <a:off x="6746132" y="4504442"/>
            <a:ext cx="155689" cy="16559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1508906" y="4504442"/>
            <a:ext cx="155689" cy="165595"/>
          </a:xfrm>
          <a:prstGeom prst="rect">
            <a:avLst/>
          </a:prstGeom>
          <a:blipFill>
            <a:blip r:embed="rId8" cstate="print"/>
            <a:stretch>
              <a:fillRect/>
            </a:stretch>
          </a:blipFill>
        </p:spPr>
        <p:txBody>
          <a:bodyPr wrap="square" lIns="0" tIns="0" rIns="0" bIns="0" rtlCol="0"/>
          <a:lstStyle/>
          <a:p>
            <a:endParaRPr/>
          </a:p>
        </p:txBody>
      </p:sp>
      <p:sp>
        <p:nvSpPr>
          <p:cNvPr id="21" name="object 21"/>
          <p:cNvSpPr txBox="1"/>
          <p:nvPr/>
        </p:nvSpPr>
        <p:spPr>
          <a:xfrm>
            <a:off x="6093078" y="7184390"/>
            <a:ext cx="1619250" cy="328295"/>
          </a:xfrm>
          <a:prstGeom prst="rect">
            <a:avLst/>
          </a:prstGeom>
        </p:spPr>
        <p:txBody>
          <a:bodyPr vert="horz" wrap="square" lIns="0" tIns="17145" rIns="0" bIns="0" rtlCol="0">
            <a:spAutoFit/>
          </a:bodyPr>
          <a:lstStyle/>
          <a:p>
            <a:pPr marL="12700">
              <a:lnSpc>
                <a:spcPct val="100000"/>
              </a:lnSpc>
              <a:spcBef>
                <a:spcPts val="135"/>
              </a:spcBef>
            </a:pPr>
            <a:r>
              <a:rPr sz="1950" spc="10" dirty="0">
                <a:latin typeface="Arial"/>
                <a:cs typeface="Arial"/>
              </a:rPr>
              <a:t>Consistent</a:t>
            </a:r>
            <a:r>
              <a:rPr sz="1950" spc="-60" dirty="0">
                <a:latin typeface="Arial"/>
                <a:cs typeface="Arial"/>
              </a:rPr>
              <a:t> </a:t>
            </a:r>
            <a:r>
              <a:rPr sz="1950" spc="10" dirty="0">
                <a:latin typeface="Arial"/>
                <a:cs typeface="Arial"/>
              </a:rPr>
              <a:t>cut</a:t>
            </a:r>
            <a:endParaRPr sz="1950">
              <a:latin typeface="Arial"/>
              <a:cs typeface="Arial"/>
            </a:endParaRPr>
          </a:p>
        </p:txBody>
      </p:sp>
      <p:sp>
        <p:nvSpPr>
          <p:cNvPr id="22" name="object 22"/>
          <p:cNvSpPr txBox="1"/>
          <p:nvPr/>
        </p:nvSpPr>
        <p:spPr>
          <a:xfrm>
            <a:off x="3461142" y="6880361"/>
            <a:ext cx="1775460" cy="328295"/>
          </a:xfrm>
          <a:prstGeom prst="rect">
            <a:avLst/>
          </a:prstGeom>
        </p:spPr>
        <p:txBody>
          <a:bodyPr vert="horz" wrap="square" lIns="0" tIns="17145" rIns="0" bIns="0" rtlCol="0">
            <a:spAutoFit/>
          </a:bodyPr>
          <a:lstStyle/>
          <a:p>
            <a:pPr marL="12700">
              <a:lnSpc>
                <a:spcPct val="100000"/>
              </a:lnSpc>
              <a:spcBef>
                <a:spcPts val="135"/>
              </a:spcBef>
            </a:pPr>
            <a:r>
              <a:rPr sz="1950" spc="10" dirty="0">
                <a:latin typeface="Arial"/>
                <a:cs typeface="Arial"/>
              </a:rPr>
              <a:t>Inconsistent</a:t>
            </a:r>
            <a:r>
              <a:rPr sz="1950" spc="-65" dirty="0">
                <a:latin typeface="Arial"/>
                <a:cs typeface="Arial"/>
              </a:rPr>
              <a:t> </a:t>
            </a:r>
            <a:r>
              <a:rPr sz="1950" spc="10" dirty="0">
                <a:latin typeface="Arial"/>
                <a:cs typeface="Arial"/>
              </a:rPr>
              <a:t>cut</a:t>
            </a:r>
            <a:endParaRPr sz="1950">
              <a:latin typeface="Arial"/>
              <a:cs typeface="Arial"/>
            </a:endParaRPr>
          </a:p>
        </p:txBody>
      </p:sp>
      <p:sp>
        <p:nvSpPr>
          <p:cNvPr id="23" name="object 23"/>
          <p:cNvSpPr/>
          <p:nvPr/>
        </p:nvSpPr>
        <p:spPr>
          <a:xfrm>
            <a:off x="4064654" y="5821178"/>
            <a:ext cx="157213" cy="166357"/>
          </a:xfrm>
          <a:prstGeom prst="rect">
            <a:avLst/>
          </a:prstGeom>
          <a:blipFill>
            <a:blip r:embed="rId9" cstate="print"/>
            <a:stretch>
              <a:fillRect/>
            </a:stretch>
          </a:blipFill>
        </p:spPr>
        <p:txBody>
          <a:bodyPr wrap="square" lIns="0" tIns="0" rIns="0" bIns="0" rtlCol="0"/>
          <a:lstStyle/>
          <a:p>
            <a:endParaRPr/>
          </a:p>
        </p:txBody>
      </p:sp>
      <p:sp>
        <p:nvSpPr>
          <p:cNvPr id="24" name="object 24"/>
          <p:cNvSpPr/>
          <p:nvPr/>
        </p:nvSpPr>
        <p:spPr>
          <a:xfrm>
            <a:off x="4844941" y="5821178"/>
            <a:ext cx="155689" cy="166357"/>
          </a:xfrm>
          <a:prstGeom prst="rect">
            <a:avLst/>
          </a:prstGeom>
          <a:blipFill>
            <a:blip r:embed="rId10" cstate="print"/>
            <a:stretch>
              <a:fillRect/>
            </a:stretch>
          </a:blipFill>
        </p:spPr>
        <p:txBody>
          <a:bodyPr wrap="square" lIns="0" tIns="0" rIns="0" bIns="0" rtlCol="0"/>
          <a:lstStyle/>
          <a:p>
            <a:endParaRPr/>
          </a:p>
        </p:txBody>
      </p:sp>
      <p:sp>
        <p:nvSpPr>
          <p:cNvPr id="25" name="object 25"/>
          <p:cNvSpPr/>
          <p:nvPr/>
        </p:nvSpPr>
        <p:spPr>
          <a:xfrm>
            <a:off x="6092335" y="5821178"/>
            <a:ext cx="155689" cy="166357"/>
          </a:xfrm>
          <a:prstGeom prst="rect">
            <a:avLst/>
          </a:prstGeom>
          <a:blipFill>
            <a:blip r:embed="rId10" cstate="print"/>
            <a:stretch>
              <a:fillRect/>
            </a:stretch>
          </a:blipFill>
        </p:spPr>
        <p:txBody>
          <a:bodyPr wrap="square" lIns="0" tIns="0" rIns="0" bIns="0" rtlCol="0"/>
          <a:lstStyle/>
          <a:p>
            <a:endParaRPr/>
          </a:p>
        </p:txBody>
      </p:sp>
      <p:sp>
        <p:nvSpPr>
          <p:cNvPr id="26" name="object 26"/>
          <p:cNvSpPr txBox="1"/>
          <p:nvPr/>
        </p:nvSpPr>
        <p:spPr>
          <a:xfrm>
            <a:off x="493909" y="1185469"/>
            <a:ext cx="9758045" cy="3691254"/>
          </a:xfrm>
          <a:prstGeom prst="rect">
            <a:avLst/>
          </a:prstGeom>
        </p:spPr>
        <p:txBody>
          <a:bodyPr vert="horz" wrap="square" lIns="0" tIns="12700" rIns="0" bIns="0" rtlCol="0">
            <a:spAutoFit/>
          </a:bodyPr>
          <a:lstStyle/>
          <a:p>
            <a:pPr marL="390525" marR="5080" indent="-377825">
              <a:lnSpc>
                <a:spcPct val="110000"/>
              </a:lnSpc>
              <a:spcBef>
                <a:spcPts val="100"/>
              </a:spcBef>
              <a:buChar char="•"/>
              <a:tabLst>
                <a:tab pos="390525" algn="l"/>
                <a:tab pos="391160" algn="l"/>
              </a:tabLst>
            </a:pPr>
            <a:r>
              <a:rPr sz="2200" spc="-5" dirty="0">
                <a:latin typeface="Arial"/>
                <a:cs typeface="Arial"/>
              </a:rPr>
              <a:t>Figure 11.9 gives an example of an inconsistent </a:t>
            </a:r>
            <a:r>
              <a:rPr sz="2200" dirty="0">
                <a:solidFill>
                  <a:srgbClr val="009A9A"/>
                </a:solidFill>
                <a:latin typeface="Arial"/>
                <a:cs typeface="Arial"/>
              </a:rPr>
              <a:t>cut</a:t>
            </a:r>
            <a:r>
              <a:rPr sz="2100" baseline="-21825" dirty="0">
                <a:solidFill>
                  <a:srgbClr val="009A9A"/>
                </a:solidFill>
                <a:latin typeface="Arial"/>
                <a:cs typeface="Arial"/>
              </a:rPr>
              <a:t>ic </a:t>
            </a:r>
            <a:r>
              <a:rPr sz="2200" spc="-5" dirty="0">
                <a:latin typeface="Arial"/>
                <a:cs typeface="Arial"/>
              </a:rPr>
              <a:t>and </a:t>
            </a:r>
            <a:r>
              <a:rPr sz="2200" dirty="0">
                <a:latin typeface="Arial"/>
                <a:cs typeface="Arial"/>
              </a:rPr>
              <a:t>a </a:t>
            </a:r>
            <a:r>
              <a:rPr sz="2200" spc="-5" dirty="0">
                <a:latin typeface="Arial"/>
                <a:cs typeface="Arial"/>
              </a:rPr>
              <a:t>consistent </a:t>
            </a:r>
            <a:r>
              <a:rPr sz="2200" dirty="0">
                <a:solidFill>
                  <a:srgbClr val="009A9A"/>
                </a:solidFill>
                <a:latin typeface="Arial"/>
                <a:cs typeface="Arial"/>
              </a:rPr>
              <a:t>cut</a:t>
            </a:r>
            <a:r>
              <a:rPr sz="2100" baseline="-21825" dirty="0">
                <a:solidFill>
                  <a:srgbClr val="009A9A"/>
                </a:solidFill>
                <a:latin typeface="Arial"/>
                <a:cs typeface="Arial"/>
              </a:rPr>
              <a:t>cc</a:t>
            </a:r>
            <a:r>
              <a:rPr sz="2200" dirty="0">
                <a:latin typeface="Arial"/>
                <a:cs typeface="Arial"/>
              </a:rPr>
              <a:t>.  The </a:t>
            </a:r>
            <a:r>
              <a:rPr sz="2200" spc="-5" dirty="0">
                <a:latin typeface="Arial"/>
                <a:cs typeface="Arial"/>
              </a:rPr>
              <a:t>distinguishing </a:t>
            </a:r>
            <a:r>
              <a:rPr sz="2200" dirty="0">
                <a:latin typeface="Arial"/>
                <a:cs typeface="Arial"/>
              </a:rPr>
              <a:t>characteristic </a:t>
            </a:r>
            <a:r>
              <a:rPr sz="2200" spc="-5" dirty="0">
                <a:latin typeface="Arial"/>
                <a:cs typeface="Arial"/>
              </a:rPr>
              <a:t>is</a:t>
            </a:r>
            <a:r>
              <a:rPr sz="2200" spc="-10" dirty="0">
                <a:latin typeface="Arial"/>
                <a:cs typeface="Arial"/>
              </a:rPr>
              <a:t> </a:t>
            </a:r>
            <a:r>
              <a:rPr sz="2200" dirty="0">
                <a:latin typeface="Arial"/>
                <a:cs typeface="Arial"/>
              </a:rPr>
              <a:t>that</a:t>
            </a:r>
            <a:endParaRPr sz="2200">
              <a:latin typeface="Arial"/>
              <a:cs typeface="Arial"/>
            </a:endParaRPr>
          </a:p>
          <a:p>
            <a:pPr marL="830580" lvl="1" indent="-314325">
              <a:lnSpc>
                <a:spcPct val="100000"/>
              </a:lnSpc>
              <a:spcBef>
                <a:spcPts val="265"/>
              </a:spcBef>
              <a:buChar char="–"/>
              <a:tabLst>
                <a:tab pos="830580" algn="l"/>
                <a:tab pos="831215" algn="l"/>
              </a:tabLst>
            </a:pPr>
            <a:r>
              <a:rPr sz="1950" spc="10" dirty="0">
                <a:solidFill>
                  <a:srgbClr val="009A9A"/>
                </a:solidFill>
                <a:latin typeface="Arial"/>
                <a:cs typeface="Arial"/>
              </a:rPr>
              <a:t>cut</a:t>
            </a:r>
            <a:r>
              <a:rPr sz="1950" spc="15" baseline="-23504" dirty="0">
                <a:solidFill>
                  <a:srgbClr val="009A9A"/>
                </a:solidFill>
                <a:latin typeface="Arial"/>
                <a:cs typeface="Arial"/>
              </a:rPr>
              <a:t>ic </a:t>
            </a:r>
            <a:r>
              <a:rPr sz="1950" spc="10" dirty="0">
                <a:latin typeface="Arial"/>
                <a:cs typeface="Arial"/>
              </a:rPr>
              <a:t>includes the receipt of </a:t>
            </a:r>
            <a:r>
              <a:rPr sz="1950" spc="15" dirty="0">
                <a:latin typeface="Arial"/>
                <a:cs typeface="Arial"/>
              </a:rPr>
              <a:t>message </a:t>
            </a:r>
            <a:r>
              <a:rPr sz="1950" spc="15" dirty="0">
                <a:solidFill>
                  <a:srgbClr val="009A9A"/>
                </a:solidFill>
                <a:latin typeface="Arial"/>
                <a:cs typeface="Arial"/>
              </a:rPr>
              <a:t>m</a:t>
            </a:r>
            <a:r>
              <a:rPr sz="1950" spc="22" baseline="-23504" dirty="0">
                <a:solidFill>
                  <a:srgbClr val="009A9A"/>
                </a:solidFill>
                <a:latin typeface="Arial"/>
                <a:cs typeface="Arial"/>
              </a:rPr>
              <a:t>1 </a:t>
            </a:r>
            <a:r>
              <a:rPr sz="1950" spc="10" dirty="0">
                <a:latin typeface="Arial"/>
                <a:cs typeface="Arial"/>
              </a:rPr>
              <a:t>but </a:t>
            </a:r>
            <a:r>
              <a:rPr sz="1950" i="1" spc="10" dirty="0">
                <a:latin typeface="Arial"/>
                <a:cs typeface="Arial"/>
              </a:rPr>
              <a:t>not </a:t>
            </a:r>
            <a:r>
              <a:rPr sz="1950" spc="10" dirty="0">
                <a:latin typeface="Arial"/>
                <a:cs typeface="Arial"/>
              </a:rPr>
              <a:t>the sending of </a:t>
            </a:r>
            <a:r>
              <a:rPr sz="1950" spc="5" dirty="0">
                <a:latin typeface="Arial"/>
                <a:cs typeface="Arial"/>
              </a:rPr>
              <a:t>it,</a:t>
            </a:r>
            <a:r>
              <a:rPr sz="1950" spc="-85" dirty="0">
                <a:latin typeface="Arial"/>
                <a:cs typeface="Arial"/>
              </a:rPr>
              <a:t> </a:t>
            </a:r>
            <a:r>
              <a:rPr sz="1950" spc="10" dirty="0">
                <a:latin typeface="Arial"/>
                <a:cs typeface="Arial"/>
              </a:rPr>
              <a:t>while</a:t>
            </a:r>
            <a:endParaRPr sz="1950">
              <a:latin typeface="Arial"/>
              <a:cs typeface="Arial"/>
            </a:endParaRPr>
          </a:p>
          <a:p>
            <a:pPr marL="830580" marR="83820" lvl="1" indent="-314325">
              <a:lnSpc>
                <a:spcPct val="111800"/>
              </a:lnSpc>
              <a:spcBef>
                <a:spcPts val="5"/>
              </a:spcBef>
              <a:buChar char="–"/>
              <a:tabLst>
                <a:tab pos="830580" algn="l"/>
                <a:tab pos="831215" algn="l"/>
              </a:tabLst>
            </a:pPr>
            <a:r>
              <a:rPr sz="1950" spc="10" dirty="0">
                <a:solidFill>
                  <a:srgbClr val="009A9A"/>
                </a:solidFill>
                <a:latin typeface="Arial"/>
                <a:cs typeface="Arial"/>
              </a:rPr>
              <a:t>cut</a:t>
            </a:r>
            <a:r>
              <a:rPr sz="1950" spc="15" baseline="-23504" dirty="0">
                <a:solidFill>
                  <a:srgbClr val="009A9A"/>
                </a:solidFill>
                <a:latin typeface="Arial"/>
                <a:cs typeface="Arial"/>
              </a:rPr>
              <a:t>cc </a:t>
            </a:r>
            <a:r>
              <a:rPr sz="1950" spc="10" dirty="0">
                <a:latin typeface="Arial"/>
                <a:cs typeface="Arial"/>
              </a:rPr>
              <a:t>includes the sending </a:t>
            </a:r>
            <a:r>
              <a:rPr sz="1950" i="1" spc="15" dirty="0">
                <a:latin typeface="Arial"/>
                <a:cs typeface="Arial"/>
              </a:rPr>
              <a:t>and </a:t>
            </a:r>
            <a:r>
              <a:rPr sz="1950" spc="10" dirty="0">
                <a:latin typeface="Arial"/>
                <a:cs typeface="Arial"/>
              </a:rPr>
              <a:t>receiving of </a:t>
            </a:r>
            <a:r>
              <a:rPr sz="1950" spc="20" dirty="0">
                <a:solidFill>
                  <a:srgbClr val="009A9A"/>
                </a:solidFill>
                <a:latin typeface="Arial"/>
                <a:cs typeface="Arial"/>
              </a:rPr>
              <a:t>m</a:t>
            </a:r>
            <a:r>
              <a:rPr sz="1950" spc="30" baseline="-23504" dirty="0">
                <a:solidFill>
                  <a:srgbClr val="009A9A"/>
                </a:solidFill>
                <a:latin typeface="Arial"/>
                <a:cs typeface="Arial"/>
              </a:rPr>
              <a:t>1 </a:t>
            </a:r>
            <a:r>
              <a:rPr sz="1950" i="1" spc="15" dirty="0">
                <a:latin typeface="Arial"/>
                <a:cs typeface="Arial"/>
              </a:rPr>
              <a:t>and </a:t>
            </a:r>
            <a:r>
              <a:rPr sz="1950" spc="10" dirty="0">
                <a:latin typeface="Arial"/>
                <a:cs typeface="Arial"/>
              </a:rPr>
              <a:t>cuts </a:t>
            </a:r>
            <a:r>
              <a:rPr sz="1950" spc="15" dirty="0">
                <a:latin typeface="Arial"/>
                <a:cs typeface="Arial"/>
              </a:rPr>
              <a:t>between </a:t>
            </a:r>
            <a:r>
              <a:rPr sz="1950" spc="10" dirty="0">
                <a:latin typeface="Arial"/>
                <a:cs typeface="Arial"/>
              </a:rPr>
              <a:t>the sending  </a:t>
            </a:r>
            <a:r>
              <a:rPr sz="1950" spc="15" dirty="0">
                <a:latin typeface="Arial"/>
                <a:cs typeface="Arial"/>
              </a:rPr>
              <a:t>and </a:t>
            </a:r>
            <a:r>
              <a:rPr sz="1950" spc="10" dirty="0">
                <a:latin typeface="Arial"/>
                <a:cs typeface="Arial"/>
              </a:rPr>
              <a:t>receipt of the </a:t>
            </a:r>
            <a:r>
              <a:rPr sz="1950" spc="15" dirty="0">
                <a:latin typeface="Arial"/>
                <a:cs typeface="Arial"/>
              </a:rPr>
              <a:t>message</a:t>
            </a:r>
            <a:r>
              <a:rPr sz="1950" spc="-25" dirty="0">
                <a:latin typeface="Arial"/>
                <a:cs typeface="Arial"/>
              </a:rPr>
              <a:t> </a:t>
            </a:r>
            <a:r>
              <a:rPr sz="1950" spc="10" dirty="0">
                <a:solidFill>
                  <a:srgbClr val="009A9A"/>
                </a:solidFill>
                <a:latin typeface="Arial"/>
                <a:cs typeface="Arial"/>
              </a:rPr>
              <a:t>m</a:t>
            </a:r>
            <a:r>
              <a:rPr sz="1950" spc="15" baseline="-23504" dirty="0">
                <a:solidFill>
                  <a:srgbClr val="009A9A"/>
                </a:solidFill>
                <a:latin typeface="Arial"/>
                <a:cs typeface="Arial"/>
              </a:rPr>
              <a:t>2</a:t>
            </a:r>
            <a:r>
              <a:rPr sz="1950" spc="10" dirty="0">
                <a:latin typeface="Arial"/>
                <a:cs typeface="Arial"/>
              </a:rPr>
              <a:t>.</a:t>
            </a:r>
            <a:endParaRPr sz="1950">
              <a:latin typeface="Arial"/>
              <a:cs typeface="Arial"/>
            </a:endParaRPr>
          </a:p>
          <a:p>
            <a:pPr marL="390525" marR="82550" indent="-377825" algn="just">
              <a:lnSpc>
                <a:spcPct val="110100"/>
              </a:lnSpc>
              <a:spcBef>
                <a:spcPts val="5"/>
              </a:spcBef>
              <a:buChar char="•"/>
              <a:tabLst>
                <a:tab pos="391160" algn="l"/>
              </a:tabLst>
            </a:pPr>
            <a:r>
              <a:rPr sz="2200" dirty="0">
                <a:latin typeface="Arial"/>
                <a:cs typeface="Arial"/>
              </a:rPr>
              <a:t>A </a:t>
            </a:r>
            <a:r>
              <a:rPr sz="2200" spc="-5" dirty="0">
                <a:latin typeface="Arial"/>
                <a:cs typeface="Arial"/>
              </a:rPr>
              <a:t>consistent cut cannot violate </a:t>
            </a:r>
            <a:r>
              <a:rPr sz="2200" dirty="0">
                <a:latin typeface="Arial"/>
                <a:cs typeface="Arial"/>
              </a:rPr>
              <a:t>temporal </a:t>
            </a:r>
            <a:r>
              <a:rPr sz="2200" spc="-5" dirty="0">
                <a:latin typeface="Arial"/>
                <a:cs typeface="Arial"/>
              </a:rPr>
              <a:t>causality by implying </a:t>
            </a:r>
            <a:r>
              <a:rPr sz="2200" dirty="0">
                <a:latin typeface="Arial"/>
                <a:cs typeface="Arial"/>
              </a:rPr>
              <a:t>that a </a:t>
            </a:r>
            <a:r>
              <a:rPr sz="2200" spc="-5" dirty="0">
                <a:latin typeface="Arial"/>
                <a:cs typeface="Arial"/>
              </a:rPr>
              <a:t>result  occurred before its cause, as in message </a:t>
            </a:r>
            <a:r>
              <a:rPr sz="2200" spc="10" dirty="0">
                <a:solidFill>
                  <a:srgbClr val="009A9A"/>
                </a:solidFill>
                <a:latin typeface="Arial"/>
                <a:cs typeface="Arial"/>
              </a:rPr>
              <a:t>m</a:t>
            </a:r>
            <a:r>
              <a:rPr sz="2100" spc="15" baseline="-21825" dirty="0">
                <a:solidFill>
                  <a:srgbClr val="009A9A"/>
                </a:solidFill>
                <a:latin typeface="Arial"/>
                <a:cs typeface="Arial"/>
              </a:rPr>
              <a:t>1 </a:t>
            </a:r>
            <a:r>
              <a:rPr sz="2200" spc="-5" dirty="0">
                <a:latin typeface="Arial"/>
                <a:cs typeface="Arial"/>
              </a:rPr>
              <a:t>being received before </a:t>
            </a:r>
            <a:r>
              <a:rPr sz="2200" dirty="0">
                <a:latin typeface="Arial"/>
                <a:cs typeface="Arial"/>
              </a:rPr>
              <a:t>the </a:t>
            </a:r>
            <a:r>
              <a:rPr sz="2200" spc="-5" dirty="0">
                <a:latin typeface="Arial"/>
                <a:cs typeface="Arial"/>
              </a:rPr>
              <a:t>cut  and being sent after the</a:t>
            </a:r>
            <a:r>
              <a:rPr sz="2200" spc="-10" dirty="0">
                <a:latin typeface="Arial"/>
                <a:cs typeface="Arial"/>
              </a:rPr>
              <a:t> </a:t>
            </a:r>
            <a:r>
              <a:rPr sz="2200" spc="-5" dirty="0">
                <a:latin typeface="Arial"/>
                <a:cs typeface="Arial"/>
              </a:rPr>
              <a:t>cut.</a:t>
            </a:r>
            <a:endParaRPr sz="2200">
              <a:latin typeface="Arial"/>
              <a:cs typeface="Arial"/>
            </a:endParaRPr>
          </a:p>
          <a:p>
            <a:pPr marL="982980">
              <a:lnSpc>
                <a:spcPts val="1785"/>
              </a:lnSpc>
              <a:tabLst>
                <a:tab pos="1903730" algn="l"/>
                <a:tab pos="2872740" algn="l"/>
                <a:tab pos="6271260" algn="l"/>
              </a:tabLst>
            </a:pPr>
            <a:r>
              <a:rPr sz="2925" spc="150" baseline="-35612" dirty="0">
                <a:latin typeface="Arial"/>
                <a:cs typeface="Arial"/>
              </a:rPr>
              <a:t>e</a:t>
            </a:r>
            <a:r>
              <a:rPr sz="1400" spc="100" dirty="0">
                <a:latin typeface="Arial"/>
                <a:cs typeface="Arial"/>
              </a:rPr>
              <a:t>0	</a:t>
            </a:r>
            <a:r>
              <a:rPr sz="2925" spc="30" baseline="-35612" dirty="0">
                <a:latin typeface="Arial"/>
                <a:cs typeface="Arial"/>
              </a:rPr>
              <a:t>e</a:t>
            </a:r>
            <a:r>
              <a:rPr sz="2925" spc="-427" baseline="-35612" dirty="0">
                <a:latin typeface="Arial"/>
                <a:cs typeface="Arial"/>
              </a:rPr>
              <a:t> </a:t>
            </a:r>
            <a:r>
              <a:rPr sz="1400" spc="15" dirty="0">
                <a:latin typeface="Arial"/>
                <a:cs typeface="Arial"/>
              </a:rPr>
              <a:t>1	</a:t>
            </a:r>
            <a:r>
              <a:rPr sz="2925" spc="30" baseline="-35612" dirty="0">
                <a:latin typeface="Arial"/>
                <a:cs typeface="Arial"/>
              </a:rPr>
              <a:t>e</a:t>
            </a:r>
            <a:r>
              <a:rPr sz="2925" spc="-397" baseline="-35612" dirty="0">
                <a:latin typeface="Arial"/>
                <a:cs typeface="Arial"/>
              </a:rPr>
              <a:t> </a:t>
            </a:r>
            <a:r>
              <a:rPr sz="1400" spc="15" dirty="0">
                <a:latin typeface="Arial"/>
                <a:cs typeface="Arial"/>
              </a:rPr>
              <a:t>2	</a:t>
            </a:r>
            <a:r>
              <a:rPr sz="2925" spc="30" baseline="-35612" dirty="0">
                <a:latin typeface="Arial"/>
                <a:cs typeface="Arial"/>
              </a:rPr>
              <a:t>e</a:t>
            </a:r>
            <a:r>
              <a:rPr sz="2925" spc="-525" baseline="-35612" dirty="0">
                <a:latin typeface="Arial"/>
                <a:cs typeface="Arial"/>
              </a:rPr>
              <a:t> </a:t>
            </a:r>
            <a:r>
              <a:rPr sz="1400" spc="15" dirty="0">
                <a:latin typeface="Arial"/>
                <a:cs typeface="Arial"/>
              </a:rPr>
              <a:t>3</a:t>
            </a:r>
            <a:endParaRPr sz="1400">
              <a:latin typeface="Arial"/>
              <a:cs typeface="Arial"/>
            </a:endParaRPr>
          </a:p>
          <a:p>
            <a:pPr marL="1146175">
              <a:lnSpc>
                <a:spcPct val="100000"/>
              </a:lnSpc>
              <a:spcBef>
                <a:spcPts val="65"/>
              </a:spcBef>
              <a:tabLst>
                <a:tab pos="2076450" algn="l"/>
                <a:tab pos="3046095" algn="l"/>
                <a:tab pos="6444615" algn="l"/>
              </a:tabLst>
            </a:pPr>
            <a:r>
              <a:rPr sz="1400" spc="15" dirty="0">
                <a:latin typeface="Arial"/>
                <a:cs typeface="Arial"/>
              </a:rPr>
              <a:t>1	1	1	1</a:t>
            </a:r>
            <a:endParaRPr sz="1400">
              <a:latin typeface="Arial"/>
              <a:cs typeface="Arial"/>
            </a:endParaRPr>
          </a:p>
          <a:p>
            <a:pPr marL="171450">
              <a:lnSpc>
                <a:spcPct val="100000"/>
              </a:lnSpc>
              <a:spcBef>
                <a:spcPts val="610"/>
              </a:spcBef>
            </a:pPr>
            <a:r>
              <a:rPr sz="1950" spc="5" dirty="0">
                <a:latin typeface="Arial"/>
                <a:cs typeface="Arial"/>
              </a:rPr>
              <a:t>p</a:t>
            </a:r>
            <a:r>
              <a:rPr sz="2475" spc="7" baseline="-21885" dirty="0">
                <a:latin typeface="Arial"/>
                <a:cs typeface="Arial"/>
              </a:rPr>
              <a:t>1</a:t>
            </a:r>
            <a:endParaRPr sz="2475" baseline="-21885">
              <a:latin typeface="Arial"/>
              <a:cs typeface="Arial"/>
            </a:endParaRPr>
          </a:p>
        </p:txBody>
      </p:sp>
      <p:sp>
        <p:nvSpPr>
          <p:cNvPr id="27" name="object 27"/>
          <p:cNvSpPr txBox="1"/>
          <p:nvPr/>
        </p:nvSpPr>
        <p:spPr>
          <a:xfrm>
            <a:off x="4252848" y="6285991"/>
            <a:ext cx="1270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Arial"/>
                <a:cs typeface="Arial"/>
              </a:rPr>
              <a:t>2</a:t>
            </a:r>
            <a:endParaRPr sz="1400">
              <a:latin typeface="Arial"/>
              <a:cs typeface="Arial"/>
            </a:endParaRPr>
          </a:p>
        </p:txBody>
      </p:sp>
      <p:sp>
        <p:nvSpPr>
          <p:cNvPr id="28" name="object 28"/>
          <p:cNvSpPr txBox="1"/>
          <p:nvPr/>
        </p:nvSpPr>
        <p:spPr>
          <a:xfrm>
            <a:off x="5039995" y="6285991"/>
            <a:ext cx="1270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Arial"/>
                <a:cs typeface="Arial"/>
              </a:rPr>
              <a:t>2</a:t>
            </a:r>
            <a:endParaRPr sz="1400">
              <a:latin typeface="Arial"/>
              <a:cs typeface="Arial"/>
            </a:endParaRPr>
          </a:p>
        </p:txBody>
      </p:sp>
      <p:sp>
        <p:nvSpPr>
          <p:cNvPr id="29" name="object 29"/>
          <p:cNvSpPr txBox="1"/>
          <p:nvPr/>
        </p:nvSpPr>
        <p:spPr>
          <a:xfrm>
            <a:off x="4079875" y="6013190"/>
            <a:ext cx="1090930" cy="328295"/>
          </a:xfrm>
          <a:prstGeom prst="rect">
            <a:avLst/>
          </a:prstGeom>
        </p:spPr>
        <p:txBody>
          <a:bodyPr vert="horz" wrap="square" lIns="0" tIns="17145" rIns="0" bIns="0" rtlCol="0">
            <a:spAutoFit/>
          </a:bodyPr>
          <a:lstStyle/>
          <a:p>
            <a:pPr marL="12700">
              <a:lnSpc>
                <a:spcPct val="100000"/>
              </a:lnSpc>
              <a:spcBef>
                <a:spcPts val="135"/>
              </a:spcBef>
              <a:tabLst>
                <a:tab pos="799465" algn="l"/>
              </a:tabLst>
            </a:pPr>
            <a:r>
              <a:rPr sz="2925" spc="30" baseline="-35612" dirty="0">
                <a:latin typeface="Arial"/>
                <a:cs typeface="Arial"/>
              </a:rPr>
              <a:t>e</a:t>
            </a:r>
            <a:r>
              <a:rPr sz="2925" spc="-382" baseline="-35612" dirty="0">
                <a:latin typeface="Arial"/>
                <a:cs typeface="Arial"/>
              </a:rPr>
              <a:t> </a:t>
            </a:r>
            <a:r>
              <a:rPr sz="1400" spc="15" dirty="0">
                <a:latin typeface="Arial"/>
                <a:cs typeface="Arial"/>
              </a:rPr>
              <a:t>0	</a:t>
            </a:r>
            <a:r>
              <a:rPr sz="2925" spc="30" baseline="-35612" dirty="0">
                <a:latin typeface="Arial"/>
                <a:cs typeface="Arial"/>
              </a:rPr>
              <a:t>e</a:t>
            </a:r>
            <a:r>
              <a:rPr sz="2925" spc="-487" baseline="-35612" dirty="0">
                <a:latin typeface="Arial"/>
                <a:cs typeface="Arial"/>
              </a:rPr>
              <a:t> </a:t>
            </a:r>
            <a:r>
              <a:rPr sz="1400" spc="15" dirty="0">
                <a:latin typeface="Arial"/>
                <a:cs typeface="Arial"/>
              </a:rPr>
              <a:t>1</a:t>
            </a:r>
            <a:endParaRPr sz="1400">
              <a:latin typeface="Arial"/>
              <a:cs typeface="Arial"/>
            </a:endParaRPr>
          </a:p>
        </p:txBody>
      </p:sp>
      <p:sp>
        <p:nvSpPr>
          <p:cNvPr id="30" name="object 30"/>
          <p:cNvSpPr txBox="1"/>
          <p:nvPr/>
        </p:nvSpPr>
        <p:spPr>
          <a:xfrm>
            <a:off x="6287389" y="6285991"/>
            <a:ext cx="127000" cy="244475"/>
          </a:xfrm>
          <a:prstGeom prst="rect">
            <a:avLst/>
          </a:prstGeom>
        </p:spPr>
        <p:txBody>
          <a:bodyPr vert="horz" wrap="square" lIns="0" tIns="17145" rIns="0" bIns="0" rtlCol="0">
            <a:spAutoFit/>
          </a:bodyPr>
          <a:lstStyle/>
          <a:p>
            <a:pPr marL="12700">
              <a:lnSpc>
                <a:spcPct val="100000"/>
              </a:lnSpc>
              <a:spcBef>
                <a:spcPts val="135"/>
              </a:spcBef>
            </a:pPr>
            <a:r>
              <a:rPr sz="1400" spc="15" dirty="0">
                <a:latin typeface="Arial"/>
                <a:cs typeface="Arial"/>
              </a:rPr>
              <a:t>2</a:t>
            </a:r>
            <a:endParaRPr sz="1400">
              <a:latin typeface="Arial"/>
              <a:cs typeface="Arial"/>
            </a:endParaRPr>
          </a:p>
        </p:txBody>
      </p:sp>
      <p:sp>
        <p:nvSpPr>
          <p:cNvPr id="31" name="object 31"/>
          <p:cNvSpPr txBox="1"/>
          <p:nvPr/>
        </p:nvSpPr>
        <p:spPr>
          <a:xfrm>
            <a:off x="6114415" y="6013190"/>
            <a:ext cx="303530" cy="328295"/>
          </a:xfrm>
          <a:prstGeom prst="rect">
            <a:avLst/>
          </a:prstGeom>
        </p:spPr>
        <p:txBody>
          <a:bodyPr vert="horz" wrap="square" lIns="0" tIns="17145" rIns="0" bIns="0" rtlCol="0">
            <a:spAutoFit/>
          </a:bodyPr>
          <a:lstStyle/>
          <a:p>
            <a:pPr marL="12700">
              <a:lnSpc>
                <a:spcPct val="100000"/>
              </a:lnSpc>
              <a:spcBef>
                <a:spcPts val="135"/>
              </a:spcBef>
            </a:pPr>
            <a:r>
              <a:rPr sz="2925" spc="30" baseline="-35612" dirty="0">
                <a:latin typeface="Arial"/>
                <a:cs typeface="Arial"/>
              </a:rPr>
              <a:t>e</a:t>
            </a:r>
            <a:r>
              <a:rPr sz="2925" spc="-494" baseline="-35612" dirty="0">
                <a:latin typeface="Arial"/>
                <a:cs typeface="Arial"/>
              </a:rPr>
              <a:t> </a:t>
            </a:r>
            <a:r>
              <a:rPr sz="1400" spc="15" dirty="0">
                <a:latin typeface="Arial"/>
                <a:cs typeface="Arial"/>
              </a:rPr>
              <a:t>2</a:t>
            </a:r>
            <a:endParaRPr sz="1400">
              <a:latin typeface="Arial"/>
              <a:cs typeface="Arial"/>
            </a:endParaRPr>
          </a:p>
        </p:txBody>
      </p:sp>
      <p:sp>
        <p:nvSpPr>
          <p:cNvPr id="32" name="object 32"/>
          <p:cNvSpPr/>
          <p:nvPr/>
        </p:nvSpPr>
        <p:spPr>
          <a:xfrm>
            <a:off x="1956701" y="4114038"/>
            <a:ext cx="2654300" cy="2650490"/>
          </a:xfrm>
          <a:custGeom>
            <a:avLst/>
            <a:gdLst/>
            <a:ahLst/>
            <a:cxnLst/>
            <a:rect l="l" t="t" r="r" b="b"/>
            <a:pathLst>
              <a:path w="2654300" h="2650490">
                <a:moveTo>
                  <a:pt x="0" y="0"/>
                </a:moveTo>
                <a:lnTo>
                  <a:pt x="11626" y="44351"/>
                </a:lnTo>
                <a:lnTo>
                  <a:pt x="16078" y="101999"/>
                </a:lnTo>
                <a:lnTo>
                  <a:pt x="17305" y="134989"/>
                </a:lnTo>
                <a:lnTo>
                  <a:pt x="18767" y="170321"/>
                </a:lnTo>
                <a:lnTo>
                  <a:pt x="25107" y="246695"/>
                </a:lnTo>
                <a:lnTo>
                  <a:pt x="31337" y="287083"/>
                </a:lnTo>
                <a:lnTo>
                  <a:pt x="40509" y="328501"/>
                </a:lnTo>
                <a:lnTo>
                  <a:pt x="53300" y="370621"/>
                </a:lnTo>
                <a:lnTo>
                  <a:pt x="70386" y="413116"/>
                </a:lnTo>
                <a:lnTo>
                  <a:pt x="92444" y="455659"/>
                </a:lnTo>
                <a:lnTo>
                  <a:pt x="120150" y="497920"/>
                </a:lnTo>
                <a:lnTo>
                  <a:pt x="154181" y="539573"/>
                </a:lnTo>
                <a:lnTo>
                  <a:pt x="195214" y="580290"/>
                </a:lnTo>
                <a:lnTo>
                  <a:pt x="243924" y="619744"/>
                </a:lnTo>
                <a:lnTo>
                  <a:pt x="300990" y="657606"/>
                </a:lnTo>
                <a:lnTo>
                  <a:pt x="360480" y="689475"/>
                </a:lnTo>
                <a:lnTo>
                  <a:pt x="430069" y="720105"/>
                </a:lnTo>
                <a:lnTo>
                  <a:pt x="468315" y="735023"/>
                </a:lnTo>
                <a:lnTo>
                  <a:pt x="508682" y="749714"/>
                </a:lnTo>
                <a:lnTo>
                  <a:pt x="551037" y="764204"/>
                </a:lnTo>
                <a:lnTo>
                  <a:pt x="595244" y="778521"/>
                </a:lnTo>
                <a:lnTo>
                  <a:pt x="641170" y="792693"/>
                </a:lnTo>
                <a:lnTo>
                  <a:pt x="688680" y="806746"/>
                </a:lnTo>
                <a:lnTo>
                  <a:pt x="737640" y="820707"/>
                </a:lnTo>
                <a:lnTo>
                  <a:pt x="787916" y="834605"/>
                </a:lnTo>
                <a:lnTo>
                  <a:pt x="839373" y="848467"/>
                </a:lnTo>
                <a:lnTo>
                  <a:pt x="891877" y="862319"/>
                </a:lnTo>
                <a:lnTo>
                  <a:pt x="945293" y="876190"/>
                </a:lnTo>
                <a:lnTo>
                  <a:pt x="999488" y="890106"/>
                </a:lnTo>
                <a:lnTo>
                  <a:pt x="1054327" y="904094"/>
                </a:lnTo>
                <a:lnTo>
                  <a:pt x="1109675" y="918183"/>
                </a:lnTo>
                <a:lnTo>
                  <a:pt x="1165399" y="932400"/>
                </a:lnTo>
                <a:lnTo>
                  <a:pt x="1221363" y="946771"/>
                </a:lnTo>
                <a:lnTo>
                  <a:pt x="1277434" y="961325"/>
                </a:lnTo>
                <a:lnTo>
                  <a:pt x="1333478" y="976088"/>
                </a:lnTo>
                <a:lnTo>
                  <a:pt x="1389359" y="991087"/>
                </a:lnTo>
                <a:lnTo>
                  <a:pt x="1444944" y="1006351"/>
                </a:lnTo>
                <a:lnTo>
                  <a:pt x="1500098" y="1021907"/>
                </a:lnTo>
                <a:lnTo>
                  <a:pt x="1554687" y="1037781"/>
                </a:lnTo>
                <a:lnTo>
                  <a:pt x="1608577" y="1054002"/>
                </a:lnTo>
                <a:lnTo>
                  <a:pt x="1661633" y="1070595"/>
                </a:lnTo>
                <a:lnTo>
                  <a:pt x="1713721" y="1087590"/>
                </a:lnTo>
                <a:lnTo>
                  <a:pt x="1764706" y="1105013"/>
                </a:lnTo>
                <a:lnTo>
                  <a:pt x="1814455" y="1122891"/>
                </a:lnTo>
                <a:lnTo>
                  <a:pt x="1862833" y="1141252"/>
                </a:lnTo>
                <a:lnTo>
                  <a:pt x="1909706" y="1160123"/>
                </a:lnTo>
                <a:lnTo>
                  <a:pt x="1954938" y="1179532"/>
                </a:lnTo>
                <a:lnTo>
                  <a:pt x="1998397" y="1199506"/>
                </a:lnTo>
                <a:lnTo>
                  <a:pt x="2039947" y="1220071"/>
                </a:lnTo>
                <a:lnTo>
                  <a:pt x="2079455" y="1241256"/>
                </a:lnTo>
                <a:lnTo>
                  <a:pt x="2116785" y="1263088"/>
                </a:lnTo>
                <a:lnTo>
                  <a:pt x="2151805" y="1285594"/>
                </a:lnTo>
                <a:lnTo>
                  <a:pt x="2184378" y="1308801"/>
                </a:lnTo>
                <a:lnTo>
                  <a:pt x="2214372" y="1332737"/>
                </a:lnTo>
                <a:lnTo>
                  <a:pt x="2252259" y="1367377"/>
                </a:lnTo>
                <a:lnTo>
                  <a:pt x="2287509" y="1404703"/>
                </a:lnTo>
                <a:lnTo>
                  <a:pt x="2320232" y="1444496"/>
                </a:lnTo>
                <a:lnTo>
                  <a:pt x="2350540" y="1486537"/>
                </a:lnTo>
                <a:lnTo>
                  <a:pt x="2378544" y="1530607"/>
                </a:lnTo>
                <a:lnTo>
                  <a:pt x="2404353" y="1576486"/>
                </a:lnTo>
                <a:lnTo>
                  <a:pt x="2428080" y="1623955"/>
                </a:lnTo>
                <a:lnTo>
                  <a:pt x="2449835" y="1672795"/>
                </a:lnTo>
                <a:lnTo>
                  <a:pt x="2469729" y="1722786"/>
                </a:lnTo>
                <a:lnTo>
                  <a:pt x="2487873" y="1773710"/>
                </a:lnTo>
                <a:lnTo>
                  <a:pt x="2504378" y="1825346"/>
                </a:lnTo>
                <a:lnTo>
                  <a:pt x="2519354" y="1877476"/>
                </a:lnTo>
                <a:lnTo>
                  <a:pt x="2532914" y="1929880"/>
                </a:lnTo>
                <a:lnTo>
                  <a:pt x="2545166" y="1982340"/>
                </a:lnTo>
                <a:lnTo>
                  <a:pt x="2556224" y="2034635"/>
                </a:lnTo>
                <a:lnTo>
                  <a:pt x="2566196" y="2086546"/>
                </a:lnTo>
                <a:lnTo>
                  <a:pt x="2575196" y="2137855"/>
                </a:lnTo>
                <a:lnTo>
                  <a:pt x="2583332" y="2188342"/>
                </a:lnTo>
                <a:lnTo>
                  <a:pt x="2590716" y="2237787"/>
                </a:lnTo>
                <a:lnTo>
                  <a:pt x="2597460" y="2285971"/>
                </a:lnTo>
                <a:lnTo>
                  <a:pt x="2603673" y="2332676"/>
                </a:lnTo>
                <a:lnTo>
                  <a:pt x="2609468" y="2377681"/>
                </a:lnTo>
                <a:lnTo>
                  <a:pt x="2614954" y="2420768"/>
                </a:lnTo>
                <a:lnTo>
                  <a:pt x="2620243" y="2461717"/>
                </a:lnTo>
                <a:lnTo>
                  <a:pt x="2625446" y="2500308"/>
                </a:lnTo>
                <a:lnTo>
                  <a:pt x="2636036" y="2569544"/>
                </a:lnTo>
                <a:lnTo>
                  <a:pt x="2647611" y="2626719"/>
                </a:lnTo>
                <a:lnTo>
                  <a:pt x="2654046" y="2650236"/>
                </a:lnTo>
              </a:path>
            </a:pathLst>
          </a:custGeom>
          <a:ln w="27990">
            <a:solidFill>
              <a:srgbClr val="BBE0E3"/>
            </a:solidFill>
          </a:ln>
        </p:spPr>
        <p:txBody>
          <a:bodyPr wrap="square" lIns="0" tIns="0" rIns="0" bIns="0" rtlCol="0"/>
          <a:lstStyle/>
          <a:p>
            <a:endParaRPr/>
          </a:p>
        </p:txBody>
      </p:sp>
      <p:sp>
        <p:nvSpPr>
          <p:cNvPr id="33" name="object 33"/>
          <p:cNvSpPr/>
          <p:nvPr/>
        </p:nvSpPr>
        <p:spPr>
          <a:xfrm>
            <a:off x="5303405" y="4142232"/>
            <a:ext cx="1447800" cy="2649855"/>
          </a:xfrm>
          <a:custGeom>
            <a:avLst/>
            <a:gdLst/>
            <a:ahLst/>
            <a:cxnLst/>
            <a:rect l="l" t="t" r="r" b="b"/>
            <a:pathLst>
              <a:path w="1447800" h="2649854">
                <a:moveTo>
                  <a:pt x="0" y="0"/>
                </a:moveTo>
                <a:lnTo>
                  <a:pt x="7135" y="54637"/>
                </a:lnTo>
                <a:lnTo>
                  <a:pt x="9409" y="127746"/>
                </a:lnTo>
                <a:lnTo>
                  <a:pt x="10329" y="169813"/>
                </a:lnTo>
                <a:lnTo>
                  <a:pt x="11960" y="214798"/>
                </a:lnTo>
                <a:lnTo>
                  <a:pt x="14944" y="262137"/>
                </a:lnTo>
                <a:lnTo>
                  <a:pt x="19924" y="311262"/>
                </a:lnTo>
                <a:lnTo>
                  <a:pt x="27541" y="361608"/>
                </a:lnTo>
                <a:lnTo>
                  <a:pt x="38438" y="412608"/>
                </a:lnTo>
                <a:lnTo>
                  <a:pt x="53257" y="463697"/>
                </a:lnTo>
                <a:lnTo>
                  <a:pt x="72639" y="514307"/>
                </a:lnTo>
                <a:lnTo>
                  <a:pt x="97228" y="563873"/>
                </a:lnTo>
                <a:lnTo>
                  <a:pt x="127665" y="611827"/>
                </a:lnTo>
                <a:lnTo>
                  <a:pt x="164592" y="657606"/>
                </a:lnTo>
                <a:lnTo>
                  <a:pt x="218220" y="707133"/>
                </a:lnTo>
                <a:lnTo>
                  <a:pt x="250007" y="730824"/>
                </a:lnTo>
                <a:lnTo>
                  <a:pt x="284726" y="753941"/>
                </a:lnTo>
                <a:lnTo>
                  <a:pt x="322089" y="776591"/>
                </a:lnTo>
                <a:lnTo>
                  <a:pt x="361810" y="798880"/>
                </a:lnTo>
                <a:lnTo>
                  <a:pt x="403600" y="820914"/>
                </a:lnTo>
                <a:lnTo>
                  <a:pt x="447172" y="842801"/>
                </a:lnTo>
                <a:lnTo>
                  <a:pt x="492239" y="864646"/>
                </a:lnTo>
                <a:lnTo>
                  <a:pt x="538513" y="886556"/>
                </a:lnTo>
                <a:lnTo>
                  <a:pt x="585706" y="908637"/>
                </a:lnTo>
                <a:lnTo>
                  <a:pt x="633533" y="930995"/>
                </a:lnTo>
                <a:lnTo>
                  <a:pt x="681704" y="953738"/>
                </a:lnTo>
                <a:lnTo>
                  <a:pt x="729932" y="976971"/>
                </a:lnTo>
                <a:lnTo>
                  <a:pt x="777931" y="1000800"/>
                </a:lnTo>
                <a:lnTo>
                  <a:pt x="825412" y="1025333"/>
                </a:lnTo>
                <a:lnTo>
                  <a:pt x="872089" y="1050675"/>
                </a:lnTo>
                <a:lnTo>
                  <a:pt x="917673" y="1076933"/>
                </a:lnTo>
                <a:lnTo>
                  <a:pt x="961877" y="1104213"/>
                </a:lnTo>
                <a:lnTo>
                  <a:pt x="1004415" y="1132622"/>
                </a:lnTo>
                <a:lnTo>
                  <a:pt x="1044997" y="1162267"/>
                </a:lnTo>
                <a:lnTo>
                  <a:pt x="1083338" y="1193252"/>
                </a:lnTo>
                <a:lnTo>
                  <a:pt x="1119149" y="1225686"/>
                </a:lnTo>
                <a:lnTo>
                  <a:pt x="1152143" y="1259674"/>
                </a:lnTo>
                <a:lnTo>
                  <a:pt x="1182033" y="1295322"/>
                </a:lnTo>
                <a:lnTo>
                  <a:pt x="1208532" y="1332738"/>
                </a:lnTo>
                <a:lnTo>
                  <a:pt x="1231412" y="1371396"/>
                </a:lnTo>
                <a:lnTo>
                  <a:pt x="1252524" y="1413340"/>
                </a:lnTo>
                <a:lnTo>
                  <a:pt x="1271952" y="1458270"/>
                </a:lnTo>
                <a:lnTo>
                  <a:pt x="1289778" y="1505884"/>
                </a:lnTo>
                <a:lnTo>
                  <a:pt x="1306084" y="1555881"/>
                </a:lnTo>
                <a:lnTo>
                  <a:pt x="1320954" y="1607961"/>
                </a:lnTo>
                <a:lnTo>
                  <a:pt x="1334470" y="1661821"/>
                </a:lnTo>
                <a:lnTo>
                  <a:pt x="1346715" y="1717162"/>
                </a:lnTo>
                <a:lnTo>
                  <a:pt x="1357771" y="1773682"/>
                </a:lnTo>
                <a:lnTo>
                  <a:pt x="1367721" y="1831079"/>
                </a:lnTo>
                <a:lnTo>
                  <a:pt x="1376648" y="1889054"/>
                </a:lnTo>
                <a:lnTo>
                  <a:pt x="1384634" y="1947305"/>
                </a:lnTo>
                <a:lnTo>
                  <a:pt x="1391763" y="2005530"/>
                </a:lnTo>
                <a:lnTo>
                  <a:pt x="1398116" y="2063430"/>
                </a:lnTo>
                <a:lnTo>
                  <a:pt x="1403777" y="2120702"/>
                </a:lnTo>
                <a:lnTo>
                  <a:pt x="1408828" y="2177046"/>
                </a:lnTo>
                <a:lnTo>
                  <a:pt x="1413353" y="2232161"/>
                </a:lnTo>
                <a:lnTo>
                  <a:pt x="1417432" y="2285746"/>
                </a:lnTo>
                <a:lnTo>
                  <a:pt x="1421151" y="2337499"/>
                </a:lnTo>
                <a:lnTo>
                  <a:pt x="1424590" y="2387120"/>
                </a:lnTo>
                <a:lnTo>
                  <a:pt x="1427833" y="2434307"/>
                </a:lnTo>
                <a:lnTo>
                  <a:pt x="1430962" y="2478760"/>
                </a:lnTo>
                <a:lnTo>
                  <a:pt x="1434061" y="2520178"/>
                </a:lnTo>
                <a:lnTo>
                  <a:pt x="1437211" y="2558259"/>
                </a:lnTo>
                <a:lnTo>
                  <a:pt x="1440496" y="2592703"/>
                </a:lnTo>
                <a:lnTo>
                  <a:pt x="1443998" y="2623208"/>
                </a:lnTo>
                <a:lnTo>
                  <a:pt x="1447800" y="2649474"/>
                </a:lnTo>
              </a:path>
            </a:pathLst>
          </a:custGeom>
          <a:ln w="27990">
            <a:solidFill>
              <a:srgbClr val="BBE0E3"/>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38</a:t>
            </a:fld>
            <a:endParaRPr spc="-5" dirty="0"/>
          </a:p>
        </p:txBody>
      </p:sp>
      <p:sp>
        <p:nvSpPr>
          <p:cNvPr id="2" name="object 2"/>
          <p:cNvSpPr txBox="1">
            <a:spLocks noGrp="1"/>
          </p:cNvSpPr>
          <p:nvPr>
            <p:ph type="title"/>
          </p:nvPr>
        </p:nvSpPr>
        <p:spPr>
          <a:xfrm>
            <a:off x="2363089" y="357632"/>
            <a:ext cx="5965190"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11.5.2 Global state</a:t>
            </a:r>
            <a:r>
              <a:rPr sz="3500" b="0" spc="-35" dirty="0">
                <a:latin typeface="Arial"/>
                <a:cs typeface="Arial"/>
              </a:rPr>
              <a:t> </a:t>
            </a:r>
            <a:r>
              <a:rPr sz="3500" b="0" spc="5" dirty="0">
                <a:latin typeface="Arial"/>
                <a:cs typeface="Arial"/>
              </a:rPr>
              <a:t>predicates</a:t>
            </a:r>
            <a:endParaRPr sz="3500" dirty="0">
              <a:latin typeface="Arial"/>
              <a:cs typeface="Arial"/>
            </a:endParaRPr>
          </a:p>
        </p:txBody>
      </p:sp>
      <p:sp>
        <p:nvSpPr>
          <p:cNvPr id="3" name="object 3"/>
          <p:cNvSpPr txBox="1"/>
          <p:nvPr/>
        </p:nvSpPr>
        <p:spPr>
          <a:xfrm>
            <a:off x="707237" y="1727873"/>
            <a:ext cx="9333865" cy="4371340"/>
          </a:xfrm>
          <a:prstGeom prst="rect">
            <a:avLst/>
          </a:prstGeom>
        </p:spPr>
        <p:txBody>
          <a:bodyPr vert="horz" wrap="square" lIns="0" tIns="12700" rIns="0" bIns="0" rtlCol="0">
            <a:spAutoFit/>
          </a:bodyPr>
          <a:lstStyle/>
          <a:p>
            <a:pPr marL="390525" marR="5080" indent="-377825">
              <a:lnSpc>
                <a:spcPct val="119600"/>
              </a:lnSpc>
              <a:spcBef>
                <a:spcPts val="100"/>
              </a:spcBef>
              <a:buChar char="•"/>
              <a:tabLst>
                <a:tab pos="390525" algn="l"/>
                <a:tab pos="391160" algn="l"/>
                <a:tab pos="1866264" algn="l"/>
                <a:tab pos="2790825" algn="l"/>
                <a:tab pos="4349750" algn="l"/>
                <a:tab pos="4732655" algn="l"/>
                <a:tab pos="5060315" algn="l"/>
                <a:tab pos="6377940" algn="l"/>
                <a:tab pos="7078980" algn="l"/>
                <a:tab pos="8041005" algn="l"/>
                <a:tab pos="8853805" algn="l"/>
              </a:tabLst>
            </a:pPr>
            <a:r>
              <a:rPr sz="2650" spc="-5" dirty="0">
                <a:latin typeface="Arial"/>
                <a:cs typeface="Arial"/>
              </a:rPr>
              <a:t>A</a:t>
            </a:r>
            <a:r>
              <a:rPr sz="2650" spc="360" dirty="0">
                <a:latin typeface="Arial"/>
                <a:cs typeface="Arial"/>
              </a:rPr>
              <a:t> </a:t>
            </a:r>
            <a:r>
              <a:rPr sz="2650" spc="-10" dirty="0">
                <a:latin typeface="Arial"/>
                <a:cs typeface="Arial"/>
              </a:rPr>
              <a:t>Globa</a:t>
            </a:r>
            <a:r>
              <a:rPr sz="2650" spc="-5" dirty="0">
                <a:latin typeface="Arial"/>
                <a:cs typeface="Arial"/>
              </a:rPr>
              <a:t>l</a:t>
            </a:r>
            <a:r>
              <a:rPr sz="2650" dirty="0">
                <a:latin typeface="Arial"/>
                <a:cs typeface="Arial"/>
              </a:rPr>
              <a:t>	</a:t>
            </a:r>
            <a:r>
              <a:rPr sz="2650" spc="-10" dirty="0">
                <a:latin typeface="Arial"/>
                <a:cs typeface="Arial"/>
              </a:rPr>
              <a:t>Stat</a:t>
            </a:r>
            <a:r>
              <a:rPr sz="2650" spc="-5" dirty="0">
                <a:latin typeface="Arial"/>
                <a:cs typeface="Arial"/>
              </a:rPr>
              <a:t>e</a:t>
            </a:r>
            <a:r>
              <a:rPr sz="2650" dirty="0">
                <a:latin typeface="Arial"/>
                <a:cs typeface="Arial"/>
              </a:rPr>
              <a:t>	</a:t>
            </a:r>
            <a:r>
              <a:rPr sz="2650" spc="-10" dirty="0">
                <a:latin typeface="Arial"/>
                <a:cs typeface="Arial"/>
              </a:rPr>
              <a:t>Predicat</a:t>
            </a:r>
            <a:r>
              <a:rPr sz="2650" spc="-5" dirty="0">
                <a:latin typeface="Arial"/>
                <a:cs typeface="Arial"/>
              </a:rPr>
              <a:t>e</a:t>
            </a:r>
            <a:r>
              <a:rPr sz="2650" dirty="0">
                <a:latin typeface="Arial"/>
                <a:cs typeface="Arial"/>
              </a:rPr>
              <a:t>	</a:t>
            </a:r>
            <a:r>
              <a:rPr sz="2650" spc="-10" dirty="0">
                <a:latin typeface="Arial"/>
                <a:cs typeface="Arial"/>
              </a:rPr>
              <a:t>i</a:t>
            </a:r>
            <a:r>
              <a:rPr sz="2650" spc="-5" dirty="0">
                <a:latin typeface="Arial"/>
                <a:cs typeface="Arial"/>
              </a:rPr>
              <a:t>s</a:t>
            </a:r>
            <a:r>
              <a:rPr sz="2650" dirty="0">
                <a:latin typeface="Arial"/>
                <a:cs typeface="Arial"/>
              </a:rPr>
              <a:t>	</a:t>
            </a:r>
            <a:r>
              <a:rPr sz="2650" spc="-5" dirty="0">
                <a:latin typeface="Arial"/>
                <a:cs typeface="Arial"/>
              </a:rPr>
              <a:t>a</a:t>
            </a:r>
            <a:r>
              <a:rPr sz="2650" dirty="0">
                <a:latin typeface="Arial"/>
                <a:cs typeface="Arial"/>
              </a:rPr>
              <a:t>	</a:t>
            </a:r>
            <a:r>
              <a:rPr sz="2650" spc="-10" dirty="0">
                <a:latin typeface="Arial"/>
                <a:cs typeface="Arial"/>
              </a:rPr>
              <a:t>functio</a:t>
            </a:r>
            <a:r>
              <a:rPr sz="2650" spc="-5" dirty="0">
                <a:latin typeface="Arial"/>
                <a:cs typeface="Arial"/>
              </a:rPr>
              <a:t>n</a:t>
            </a:r>
            <a:r>
              <a:rPr sz="2650" dirty="0">
                <a:latin typeface="Arial"/>
                <a:cs typeface="Arial"/>
              </a:rPr>
              <a:t>	</a:t>
            </a:r>
            <a:r>
              <a:rPr sz="2650" spc="-10" dirty="0">
                <a:latin typeface="Arial"/>
                <a:cs typeface="Arial"/>
              </a:rPr>
              <a:t>tha</a:t>
            </a:r>
            <a:r>
              <a:rPr sz="2650" spc="-5" dirty="0">
                <a:latin typeface="Arial"/>
                <a:cs typeface="Arial"/>
              </a:rPr>
              <a:t>t</a:t>
            </a:r>
            <a:r>
              <a:rPr sz="2650" dirty="0">
                <a:latin typeface="Arial"/>
                <a:cs typeface="Arial"/>
              </a:rPr>
              <a:t>	</a:t>
            </a:r>
            <a:r>
              <a:rPr sz="2650" spc="-10" dirty="0">
                <a:latin typeface="Arial"/>
                <a:cs typeface="Arial"/>
              </a:rPr>
              <a:t>map</a:t>
            </a:r>
            <a:r>
              <a:rPr sz="2650" spc="-5" dirty="0">
                <a:latin typeface="Arial"/>
                <a:cs typeface="Arial"/>
              </a:rPr>
              <a:t>s</a:t>
            </a:r>
            <a:r>
              <a:rPr sz="2650" dirty="0">
                <a:latin typeface="Arial"/>
                <a:cs typeface="Arial"/>
              </a:rPr>
              <a:t>	</a:t>
            </a:r>
            <a:r>
              <a:rPr sz="2650" spc="-10" dirty="0">
                <a:latin typeface="Arial"/>
                <a:cs typeface="Arial"/>
              </a:rPr>
              <a:t>fro</a:t>
            </a:r>
            <a:r>
              <a:rPr sz="2650" spc="-5" dirty="0">
                <a:latin typeface="Arial"/>
                <a:cs typeface="Arial"/>
              </a:rPr>
              <a:t>m</a:t>
            </a:r>
            <a:r>
              <a:rPr sz="2650" dirty="0">
                <a:latin typeface="Arial"/>
                <a:cs typeface="Arial"/>
              </a:rPr>
              <a:t>	</a:t>
            </a:r>
            <a:r>
              <a:rPr sz="2650" spc="-10" dirty="0">
                <a:latin typeface="Arial"/>
                <a:cs typeface="Arial"/>
              </a:rPr>
              <a:t>the  set </a:t>
            </a:r>
            <a:r>
              <a:rPr sz="2650" spc="-5" dirty="0">
                <a:latin typeface="Arial"/>
                <a:cs typeface="Arial"/>
              </a:rPr>
              <a:t>of </a:t>
            </a:r>
            <a:r>
              <a:rPr sz="2650" spc="-10" dirty="0">
                <a:latin typeface="Arial"/>
                <a:cs typeface="Arial"/>
              </a:rPr>
              <a:t>global process states </a:t>
            </a:r>
            <a:r>
              <a:rPr sz="2650" spc="-5" dirty="0">
                <a:latin typeface="Arial"/>
                <a:cs typeface="Arial"/>
              </a:rPr>
              <a:t>to </a:t>
            </a:r>
            <a:r>
              <a:rPr sz="2650" spc="-10" dirty="0">
                <a:solidFill>
                  <a:srgbClr val="009A9A"/>
                </a:solidFill>
                <a:latin typeface="Arial"/>
                <a:cs typeface="Arial"/>
              </a:rPr>
              <a:t>True </a:t>
            </a:r>
            <a:r>
              <a:rPr sz="2650" spc="-5" dirty="0">
                <a:latin typeface="Arial"/>
                <a:cs typeface="Arial"/>
              </a:rPr>
              <a:t>or</a:t>
            </a:r>
            <a:r>
              <a:rPr sz="2650" spc="35" dirty="0">
                <a:latin typeface="Arial"/>
                <a:cs typeface="Arial"/>
              </a:rPr>
              <a:t> </a:t>
            </a:r>
            <a:r>
              <a:rPr sz="2650" spc="-5" dirty="0">
                <a:solidFill>
                  <a:srgbClr val="009A9A"/>
                </a:solidFill>
                <a:latin typeface="Arial"/>
                <a:cs typeface="Arial"/>
              </a:rPr>
              <a:t>False</a:t>
            </a:r>
            <a:r>
              <a:rPr sz="2650" spc="-5" dirty="0">
                <a:latin typeface="Arial"/>
                <a:cs typeface="Arial"/>
              </a:rPr>
              <a:t>.</a:t>
            </a:r>
            <a:endParaRPr sz="2650">
              <a:latin typeface="Arial"/>
              <a:cs typeface="Arial"/>
            </a:endParaRPr>
          </a:p>
          <a:p>
            <a:pPr marL="390525" marR="7620" indent="-377825">
              <a:lnSpc>
                <a:spcPts val="3800"/>
              </a:lnSpc>
              <a:spcBef>
                <a:spcPts val="229"/>
              </a:spcBef>
              <a:buChar char="•"/>
              <a:tabLst>
                <a:tab pos="390525" algn="l"/>
                <a:tab pos="391160" algn="l"/>
              </a:tabLst>
            </a:pPr>
            <a:r>
              <a:rPr sz="2650" spc="-10" dirty="0">
                <a:latin typeface="Arial"/>
                <a:cs typeface="Arial"/>
              </a:rPr>
              <a:t>Detecting </a:t>
            </a:r>
            <a:r>
              <a:rPr sz="2650" spc="-5" dirty="0">
                <a:latin typeface="Arial"/>
                <a:cs typeface="Arial"/>
              </a:rPr>
              <a:t>a condition </a:t>
            </a:r>
            <a:r>
              <a:rPr sz="2650" spc="-10" dirty="0">
                <a:latin typeface="Arial"/>
                <a:cs typeface="Arial"/>
              </a:rPr>
              <a:t>like deadlock </a:t>
            </a:r>
            <a:r>
              <a:rPr sz="2650" spc="-5" dirty="0">
                <a:latin typeface="Arial"/>
                <a:cs typeface="Arial"/>
              </a:rPr>
              <a:t>or termination requires  </a:t>
            </a:r>
            <a:r>
              <a:rPr sz="2650" spc="-10" dirty="0">
                <a:latin typeface="Arial"/>
                <a:cs typeface="Arial"/>
              </a:rPr>
              <a:t>evaluating </a:t>
            </a:r>
            <a:r>
              <a:rPr sz="2650" spc="-5" dirty="0">
                <a:latin typeface="Arial"/>
                <a:cs typeface="Arial"/>
              </a:rPr>
              <a:t>a Global </a:t>
            </a:r>
            <a:r>
              <a:rPr sz="2650" spc="-10" dirty="0">
                <a:latin typeface="Arial"/>
                <a:cs typeface="Arial"/>
              </a:rPr>
              <a:t>State</a:t>
            </a:r>
            <a:r>
              <a:rPr sz="2650" dirty="0">
                <a:latin typeface="Arial"/>
                <a:cs typeface="Arial"/>
              </a:rPr>
              <a:t> </a:t>
            </a:r>
            <a:r>
              <a:rPr sz="2650" spc="-10" dirty="0">
                <a:latin typeface="Arial"/>
                <a:cs typeface="Arial"/>
              </a:rPr>
              <a:t>Predicate.</a:t>
            </a:r>
            <a:endParaRPr sz="2650">
              <a:latin typeface="Arial"/>
              <a:cs typeface="Arial"/>
            </a:endParaRPr>
          </a:p>
          <a:p>
            <a:pPr marL="390525" indent="-377825">
              <a:lnSpc>
                <a:spcPct val="100000"/>
              </a:lnSpc>
              <a:spcBef>
                <a:spcPts val="390"/>
              </a:spcBef>
              <a:buChar char="•"/>
              <a:tabLst>
                <a:tab pos="390525" algn="l"/>
                <a:tab pos="391160" algn="l"/>
              </a:tabLst>
            </a:pPr>
            <a:r>
              <a:rPr sz="2650" spc="-5" dirty="0">
                <a:latin typeface="Arial"/>
                <a:cs typeface="Arial"/>
              </a:rPr>
              <a:t>A Global </a:t>
            </a:r>
            <a:r>
              <a:rPr sz="2650" spc="-10" dirty="0">
                <a:latin typeface="Arial"/>
                <a:cs typeface="Arial"/>
              </a:rPr>
              <a:t>State Predicate </a:t>
            </a:r>
            <a:r>
              <a:rPr sz="2650" spc="-5" dirty="0">
                <a:latin typeface="Arial"/>
                <a:cs typeface="Arial"/>
              </a:rPr>
              <a:t>is </a:t>
            </a:r>
            <a:r>
              <a:rPr sz="2650" spc="-10" dirty="0">
                <a:latin typeface="Arial"/>
                <a:cs typeface="Arial"/>
              </a:rPr>
              <a:t>stable: once </a:t>
            </a:r>
            <a:r>
              <a:rPr sz="2650" spc="-5" dirty="0">
                <a:latin typeface="Arial"/>
                <a:cs typeface="Arial"/>
              </a:rPr>
              <a:t>a </a:t>
            </a:r>
            <a:r>
              <a:rPr sz="2650" spc="-10" dirty="0">
                <a:latin typeface="Arial"/>
                <a:cs typeface="Arial"/>
              </a:rPr>
              <a:t>system enters</a:t>
            </a:r>
            <a:r>
              <a:rPr sz="2650" spc="-5" dirty="0">
                <a:latin typeface="Arial"/>
                <a:cs typeface="Arial"/>
              </a:rPr>
              <a:t> a</a:t>
            </a:r>
            <a:endParaRPr sz="2650">
              <a:latin typeface="Arial"/>
              <a:cs typeface="Arial"/>
            </a:endParaRPr>
          </a:p>
          <a:p>
            <a:pPr marL="390525" marR="6350" algn="just">
              <a:lnSpc>
                <a:spcPct val="119600"/>
              </a:lnSpc>
            </a:pPr>
            <a:r>
              <a:rPr sz="2650" spc="-10" dirty="0">
                <a:latin typeface="Arial"/>
                <a:cs typeface="Arial"/>
              </a:rPr>
              <a:t>state where </a:t>
            </a:r>
            <a:r>
              <a:rPr sz="2650" spc="-5" dirty="0">
                <a:latin typeface="Arial"/>
                <a:cs typeface="Arial"/>
              </a:rPr>
              <a:t>it is </a:t>
            </a:r>
            <a:r>
              <a:rPr sz="2650" spc="-10" dirty="0">
                <a:latin typeface="Arial"/>
                <a:cs typeface="Arial"/>
              </a:rPr>
              <a:t>true, such </a:t>
            </a:r>
            <a:r>
              <a:rPr sz="2650" spc="-5" dirty="0">
                <a:latin typeface="Arial"/>
                <a:cs typeface="Arial"/>
              </a:rPr>
              <a:t>as </a:t>
            </a:r>
            <a:r>
              <a:rPr sz="2650" spc="-10" dirty="0">
                <a:latin typeface="Arial"/>
                <a:cs typeface="Arial"/>
              </a:rPr>
              <a:t>deadlock </a:t>
            </a:r>
            <a:r>
              <a:rPr sz="2650" spc="-5" dirty="0">
                <a:latin typeface="Arial"/>
                <a:cs typeface="Arial"/>
              </a:rPr>
              <a:t>or termination, </a:t>
            </a:r>
            <a:r>
              <a:rPr sz="2650" spc="-10" dirty="0">
                <a:latin typeface="Arial"/>
                <a:cs typeface="Arial"/>
              </a:rPr>
              <a:t>it  remains </a:t>
            </a:r>
            <a:r>
              <a:rPr sz="2650" spc="-5" dirty="0">
                <a:latin typeface="Arial"/>
                <a:cs typeface="Arial"/>
              </a:rPr>
              <a:t>true in all future </a:t>
            </a:r>
            <a:r>
              <a:rPr sz="2650" spc="-10" dirty="0">
                <a:latin typeface="Arial"/>
                <a:cs typeface="Arial"/>
              </a:rPr>
              <a:t>states reachable </a:t>
            </a:r>
            <a:r>
              <a:rPr sz="2650" spc="-5" dirty="0">
                <a:latin typeface="Arial"/>
                <a:cs typeface="Arial"/>
              </a:rPr>
              <a:t>from that </a:t>
            </a:r>
            <a:r>
              <a:rPr sz="2650" spc="-10" dirty="0">
                <a:latin typeface="Arial"/>
                <a:cs typeface="Arial"/>
              </a:rPr>
              <a:t>state.  However, when we monitor </a:t>
            </a:r>
            <a:r>
              <a:rPr sz="2650" spc="-5" dirty="0">
                <a:latin typeface="Arial"/>
                <a:cs typeface="Arial"/>
              </a:rPr>
              <a:t>or </a:t>
            </a:r>
            <a:r>
              <a:rPr sz="2650" spc="-10" dirty="0">
                <a:latin typeface="Arial"/>
                <a:cs typeface="Arial"/>
              </a:rPr>
              <a:t>debug </a:t>
            </a:r>
            <a:r>
              <a:rPr sz="2650" spc="-5" dirty="0">
                <a:latin typeface="Arial"/>
                <a:cs typeface="Arial"/>
              </a:rPr>
              <a:t>an </a:t>
            </a:r>
            <a:r>
              <a:rPr sz="2650" spc="-10" dirty="0">
                <a:latin typeface="Arial"/>
                <a:cs typeface="Arial"/>
              </a:rPr>
              <a:t>application, we are  interested </a:t>
            </a:r>
            <a:r>
              <a:rPr sz="2650" spc="-5" dirty="0">
                <a:latin typeface="Arial"/>
                <a:cs typeface="Arial"/>
              </a:rPr>
              <a:t>in </a:t>
            </a:r>
            <a:r>
              <a:rPr sz="2650" spc="-10" dirty="0">
                <a:latin typeface="Arial"/>
                <a:cs typeface="Arial"/>
              </a:rPr>
              <a:t>non stable</a:t>
            </a:r>
            <a:r>
              <a:rPr sz="2650" spc="5" dirty="0">
                <a:latin typeface="Arial"/>
                <a:cs typeface="Arial"/>
              </a:rPr>
              <a:t> </a:t>
            </a:r>
            <a:r>
              <a:rPr sz="2650" spc="-10" dirty="0">
                <a:latin typeface="Arial"/>
                <a:cs typeface="Arial"/>
              </a:rPr>
              <a:t>predicates.</a:t>
            </a:r>
            <a:endParaRPr sz="265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D4B74E3-DDB9-4305-8A5E-ABF1D171B474}"/>
              </a:ext>
            </a:extLst>
          </p:cNvPr>
          <p:cNvSpPr>
            <a:spLocks noGrp="1"/>
          </p:cNvSpPr>
          <p:nvPr>
            <p:ph type="body" idx="1"/>
          </p:nvPr>
        </p:nvSpPr>
        <p:spPr>
          <a:xfrm>
            <a:off x="472440" y="553353"/>
            <a:ext cx="9596120" cy="538609"/>
          </a:xfrm>
        </p:spPr>
        <p:txBody>
          <a:bodyPr/>
          <a:lstStyle/>
          <a:p>
            <a:pPr algn="ctr"/>
            <a:r>
              <a:rPr lang="en-US" sz="3500" spc="5" dirty="0">
                <a:solidFill>
                  <a:srgbClr val="FF0000"/>
                </a:solidFill>
                <a:ea typeface="+mj-ea"/>
              </a:rPr>
              <a:t>Safety and Liveliness</a:t>
            </a:r>
            <a:endParaRPr lang="en-IN" sz="3500" spc="5" dirty="0">
              <a:solidFill>
                <a:srgbClr val="FF0000"/>
              </a:solidFill>
              <a:ea typeface="+mj-ea"/>
            </a:endParaRPr>
          </a:p>
        </p:txBody>
      </p:sp>
      <p:sp>
        <p:nvSpPr>
          <p:cNvPr id="5" name="TextBox 4">
            <a:extLst>
              <a:ext uri="{FF2B5EF4-FFF2-40B4-BE49-F238E27FC236}">
                <a16:creationId xmlns:a16="http://schemas.microsoft.com/office/drawing/2014/main" id="{B17AF42A-4307-438B-907B-BF6C99779167}"/>
              </a:ext>
            </a:extLst>
          </p:cNvPr>
          <p:cNvSpPr txBox="1"/>
          <p:nvPr/>
        </p:nvSpPr>
        <p:spPr>
          <a:xfrm>
            <a:off x="1079500" y="1952625"/>
            <a:ext cx="8915400" cy="5170646"/>
          </a:xfrm>
          <a:prstGeom prst="rect">
            <a:avLst/>
          </a:prstGeom>
          <a:noFill/>
        </p:spPr>
        <p:txBody>
          <a:bodyPr wrap="square" rtlCol="0">
            <a:spAutoFit/>
          </a:bodyPr>
          <a:lstStyle/>
          <a:p>
            <a:r>
              <a:rPr lang="en-US" sz="2400" b="1" dirty="0"/>
              <a:t>Safety </a:t>
            </a:r>
          </a:p>
          <a:p>
            <a:pPr algn="just"/>
            <a:r>
              <a:rPr lang="en-US" sz="2400" dirty="0"/>
              <a:t>Suppose there is an undesirable property D that is a predicate of the system’s global state – for example, D could be the property of being deadlocked. Let S0 be the original state of the system. Safety with respect to D is the assertion that D evaluates to False for all states S reachable from S0 . </a:t>
            </a:r>
          </a:p>
          <a:p>
            <a:endParaRPr lang="en-US" sz="2400" dirty="0"/>
          </a:p>
          <a:p>
            <a:endParaRPr lang="en-US" sz="2400" dirty="0"/>
          </a:p>
          <a:p>
            <a:r>
              <a:rPr lang="en-US" sz="2400" b="1" dirty="0"/>
              <a:t>Liveliness</a:t>
            </a:r>
          </a:p>
          <a:p>
            <a:pPr algn="just"/>
            <a:r>
              <a:rPr lang="en-US" sz="2400" dirty="0"/>
              <a:t>Conversely, let E be a desirable property of a system’s global state – for example, the property of reaching termination. Liveness with respect to E is the property that, for any linearization L starting in the state S0 , E evaluates to True for some state SL reachable from S0 .</a:t>
            </a:r>
          </a:p>
          <a:p>
            <a:endParaRPr lang="en-IN" dirty="0"/>
          </a:p>
        </p:txBody>
      </p:sp>
    </p:spTree>
    <p:extLst>
      <p:ext uri="{BB962C8B-B14F-4D97-AF65-F5344CB8AC3E}">
        <p14:creationId xmlns:p14="http://schemas.microsoft.com/office/powerpoint/2010/main" val="42092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4</a:t>
            </a:fld>
            <a:endParaRPr spc="-5" dirty="0"/>
          </a:p>
        </p:txBody>
      </p:sp>
      <p:sp>
        <p:nvSpPr>
          <p:cNvPr id="2" name="object 2"/>
          <p:cNvSpPr txBox="1"/>
          <p:nvPr/>
        </p:nvSpPr>
        <p:spPr>
          <a:xfrm>
            <a:off x="493909" y="1171614"/>
            <a:ext cx="9704705" cy="5787390"/>
          </a:xfrm>
          <a:prstGeom prst="rect">
            <a:avLst/>
          </a:prstGeom>
        </p:spPr>
        <p:txBody>
          <a:bodyPr vert="horz" wrap="square" lIns="0" tIns="92075" rIns="0" bIns="0" rtlCol="0">
            <a:spAutoFit/>
          </a:bodyPr>
          <a:lstStyle/>
          <a:p>
            <a:pPr marL="204470" indent="-191770">
              <a:lnSpc>
                <a:spcPct val="100000"/>
              </a:lnSpc>
              <a:spcBef>
                <a:spcPts val="725"/>
              </a:spcBef>
              <a:buChar char="•"/>
              <a:tabLst>
                <a:tab pos="205104" algn="l"/>
                <a:tab pos="811530" algn="l"/>
                <a:tab pos="2743200" algn="l"/>
                <a:tab pos="4190365" algn="l"/>
                <a:tab pos="5787390" algn="l"/>
                <a:tab pos="6450965" algn="l"/>
                <a:tab pos="7021195" algn="l"/>
                <a:tab pos="8805545" algn="l"/>
                <a:tab pos="9410700" algn="l"/>
              </a:tabLst>
            </a:pPr>
            <a:r>
              <a:rPr sz="2650" spc="-5" dirty="0">
                <a:latin typeface="Arial"/>
                <a:cs typeface="Arial"/>
              </a:rPr>
              <a:t>A	</a:t>
            </a:r>
            <a:r>
              <a:rPr sz="2650" spc="-10" dirty="0">
                <a:latin typeface="Arial"/>
                <a:cs typeface="Arial"/>
              </a:rPr>
              <a:t>distribute</a:t>
            </a:r>
            <a:r>
              <a:rPr sz="2650" spc="-5" dirty="0">
                <a:latin typeface="Arial"/>
                <a:cs typeface="Arial"/>
              </a:rPr>
              <a:t>d</a:t>
            </a:r>
            <a:r>
              <a:rPr sz="2650" dirty="0">
                <a:latin typeface="Arial"/>
                <a:cs typeface="Arial"/>
              </a:rPr>
              <a:t>	</a:t>
            </a:r>
            <a:r>
              <a:rPr sz="2650" spc="-10" dirty="0">
                <a:latin typeface="Arial"/>
                <a:cs typeface="Arial"/>
              </a:rPr>
              <a:t>syste</a:t>
            </a:r>
            <a:r>
              <a:rPr sz="2650" spc="-5" dirty="0">
                <a:latin typeface="Arial"/>
                <a:cs typeface="Arial"/>
              </a:rPr>
              <a:t>m</a:t>
            </a:r>
            <a:r>
              <a:rPr sz="2650" dirty="0">
                <a:latin typeface="Arial"/>
                <a:cs typeface="Arial"/>
              </a:rPr>
              <a:t>	</a:t>
            </a:r>
            <a:r>
              <a:rPr sz="2650" spc="-10" dirty="0">
                <a:latin typeface="Arial"/>
                <a:cs typeface="Arial"/>
              </a:rPr>
              <a:t>consist</a:t>
            </a:r>
            <a:r>
              <a:rPr sz="2650" spc="-5" dirty="0">
                <a:latin typeface="Arial"/>
                <a:cs typeface="Arial"/>
              </a:rPr>
              <a:t>s</a:t>
            </a:r>
            <a:r>
              <a:rPr sz="2650" dirty="0">
                <a:latin typeface="Arial"/>
                <a:cs typeface="Arial"/>
              </a:rPr>
              <a:t>	</a:t>
            </a:r>
            <a:r>
              <a:rPr sz="2650" spc="-10" dirty="0">
                <a:latin typeface="Arial"/>
                <a:cs typeface="Arial"/>
              </a:rPr>
              <a:t>o</a:t>
            </a:r>
            <a:r>
              <a:rPr sz="2650" spc="-5" dirty="0">
                <a:latin typeface="Arial"/>
                <a:cs typeface="Arial"/>
              </a:rPr>
              <a:t>f</a:t>
            </a:r>
            <a:r>
              <a:rPr sz="2650" dirty="0">
                <a:latin typeface="Arial"/>
                <a:cs typeface="Arial"/>
              </a:rPr>
              <a:t>	</a:t>
            </a:r>
            <a:r>
              <a:rPr sz="2650" spc="-5" dirty="0">
                <a:latin typeface="Arial"/>
                <a:cs typeface="Arial"/>
              </a:rPr>
              <a:t>a</a:t>
            </a:r>
            <a:r>
              <a:rPr sz="2650" dirty="0">
                <a:latin typeface="Arial"/>
                <a:cs typeface="Arial"/>
              </a:rPr>
              <a:t>	</a:t>
            </a:r>
            <a:r>
              <a:rPr sz="2650" spc="-10" dirty="0">
                <a:latin typeface="Arial"/>
                <a:cs typeface="Arial"/>
              </a:rPr>
              <a:t>collectio</a:t>
            </a:r>
            <a:r>
              <a:rPr sz="2650" spc="-5" dirty="0">
                <a:latin typeface="Arial"/>
                <a:cs typeface="Arial"/>
              </a:rPr>
              <a:t>n</a:t>
            </a:r>
            <a:r>
              <a:rPr sz="2650" dirty="0">
                <a:latin typeface="Arial"/>
                <a:cs typeface="Arial"/>
              </a:rPr>
              <a:t>	</a:t>
            </a:r>
            <a:r>
              <a:rPr sz="2650" i="1" spc="-5" dirty="0">
                <a:latin typeface="Arial"/>
                <a:cs typeface="Arial"/>
              </a:rPr>
              <a:t>P</a:t>
            </a:r>
            <a:r>
              <a:rPr sz="2650" i="1" dirty="0">
                <a:latin typeface="Arial"/>
                <a:cs typeface="Arial"/>
              </a:rPr>
              <a:t>	</a:t>
            </a:r>
            <a:r>
              <a:rPr sz="2650" spc="-10" dirty="0">
                <a:latin typeface="Arial"/>
                <a:cs typeface="Arial"/>
              </a:rPr>
              <a:t>of</a:t>
            </a:r>
            <a:endParaRPr sz="2650" dirty="0">
              <a:latin typeface="Arial"/>
              <a:cs typeface="Arial"/>
            </a:endParaRPr>
          </a:p>
          <a:p>
            <a:pPr marL="204470">
              <a:lnSpc>
                <a:spcPct val="100000"/>
              </a:lnSpc>
              <a:spcBef>
                <a:spcPts val="620"/>
              </a:spcBef>
              <a:tabLst>
                <a:tab pos="2258060" algn="l"/>
              </a:tabLst>
            </a:pPr>
            <a:r>
              <a:rPr sz="2650" b="1" i="1" spc="-5" dirty="0">
                <a:solidFill>
                  <a:srgbClr val="33339A"/>
                </a:solidFill>
                <a:latin typeface="Arial"/>
                <a:cs typeface="Arial"/>
              </a:rPr>
              <a:t>N</a:t>
            </a:r>
            <a:r>
              <a:rPr sz="2650" b="1" i="1" dirty="0">
                <a:solidFill>
                  <a:srgbClr val="33339A"/>
                </a:solidFill>
                <a:latin typeface="Arial"/>
                <a:cs typeface="Arial"/>
              </a:rPr>
              <a:t> </a:t>
            </a:r>
            <a:r>
              <a:rPr sz="2650" spc="-5" dirty="0">
                <a:latin typeface="Arial"/>
                <a:cs typeface="Arial"/>
              </a:rPr>
              <a:t>processes	</a:t>
            </a:r>
            <a:r>
              <a:rPr sz="2650" b="1" i="1" spc="-5" dirty="0">
                <a:solidFill>
                  <a:srgbClr val="33339A"/>
                </a:solidFill>
                <a:latin typeface="Arial"/>
                <a:cs typeface="Arial"/>
              </a:rPr>
              <a:t>p</a:t>
            </a:r>
            <a:r>
              <a:rPr sz="2625" b="1" i="1" spc="-7" baseline="-20634" dirty="0">
                <a:solidFill>
                  <a:srgbClr val="33339A"/>
                </a:solidFill>
                <a:latin typeface="Arial"/>
                <a:cs typeface="Arial"/>
              </a:rPr>
              <a:t>i</a:t>
            </a:r>
            <a:r>
              <a:rPr sz="2650" i="1" spc="-5" dirty="0">
                <a:latin typeface="Arial"/>
                <a:cs typeface="Arial"/>
              </a:rPr>
              <a:t>, i = </a:t>
            </a:r>
            <a:r>
              <a:rPr sz="2650" i="1" spc="-10" dirty="0">
                <a:latin typeface="Arial"/>
                <a:cs typeface="Arial"/>
              </a:rPr>
              <a:t>1,2,…</a:t>
            </a:r>
            <a:r>
              <a:rPr sz="2650" i="1" spc="-5" dirty="0">
                <a:latin typeface="Arial"/>
                <a:cs typeface="Arial"/>
              </a:rPr>
              <a:t> N</a:t>
            </a:r>
            <a:endParaRPr sz="2650" dirty="0">
              <a:latin typeface="Arial"/>
              <a:cs typeface="Arial"/>
            </a:endParaRPr>
          </a:p>
          <a:p>
            <a:pPr marL="486409" marR="6985" lvl="1" indent="-267335">
              <a:lnSpc>
                <a:spcPct val="120000"/>
              </a:lnSpc>
              <a:spcBef>
                <a:spcPts val="50"/>
              </a:spcBef>
              <a:buChar char="–"/>
              <a:tabLst>
                <a:tab pos="487045" algn="l"/>
                <a:tab pos="1444625" algn="l"/>
                <a:tab pos="2745105" algn="l"/>
                <a:tab pos="3210560" algn="l"/>
                <a:tab pos="3981450" algn="l"/>
                <a:tab pos="4457065" algn="l"/>
                <a:tab pos="5382260" algn="l"/>
                <a:tab pos="5856605" algn="l"/>
                <a:tab pos="7419340" algn="l"/>
                <a:tab pos="7971790" algn="l"/>
                <a:tab pos="8569960" algn="l"/>
              </a:tabLst>
            </a:pPr>
            <a:r>
              <a:rPr sz="2200" dirty="0">
                <a:latin typeface="Arial"/>
                <a:cs typeface="Arial"/>
              </a:rPr>
              <a:t>E</a:t>
            </a:r>
            <a:r>
              <a:rPr sz="2200" spc="-5" dirty="0">
                <a:latin typeface="Arial"/>
                <a:cs typeface="Arial"/>
              </a:rPr>
              <a:t>ac</a:t>
            </a:r>
            <a:r>
              <a:rPr sz="2200" dirty="0">
                <a:latin typeface="Arial"/>
                <a:cs typeface="Arial"/>
              </a:rPr>
              <a:t>h	</a:t>
            </a:r>
            <a:r>
              <a:rPr sz="2200" spc="-5" dirty="0">
                <a:latin typeface="Arial"/>
                <a:cs typeface="Arial"/>
              </a:rPr>
              <a:t>proces</a:t>
            </a:r>
            <a:r>
              <a:rPr sz="2200" dirty="0">
                <a:latin typeface="Arial"/>
                <a:cs typeface="Arial"/>
              </a:rPr>
              <a:t>s	</a:t>
            </a:r>
            <a:r>
              <a:rPr sz="2200" i="1" spc="-5" dirty="0">
                <a:latin typeface="Arial"/>
                <a:cs typeface="Arial"/>
              </a:rPr>
              <a:t>p</a:t>
            </a:r>
            <a:r>
              <a:rPr sz="2100" i="1" spc="7" baseline="-21825" dirty="0">
                <a:latin typeface="Arial"/>
                <a:cs typeface="Arial"/>
              </a:rPr>
              <a:t>i</a:t>
            </a:r>
            <a:r>
              <a:rPr sz="2100" i="1" baseline="-21825" dirty="0">
                <a:latin typeface="Arial"/>
                <a:cs typeface="Arial"/>
              </a:rPr>
              <a:t>	</a:t>
            </a:r>
            <a:r>
              <a:rPr sz="2200" spc="-5" dirty="0">
                <a:latin typeface="Arial"/>
                <a:cs typeface="Arial"/>
              </a:rPr>
              <a:t>ha</a:t>
            </a:r>
            <a:r>
              <a:rPr sz="2200" dirty="0">
                <a:latin typeface="Arial"/>
                <a:cs typeface="Arial"/>
              </a:rPr>
              <a:t>s	a	</a:t>
            </a:r>
            <a:r>
              <a:rPr sz="2200" spc="-5" dirty="0">
                <a:latin typeface="Arial"/>
                <a:cs typeface="Arial"/>
              </a:rPr>
              <a:t>stat</a:t>
            </a:r>
            <a:r>
              <a:rPr sz="2200" dirty="0">
                <a:latin typeface="Arial"/>
                <a:cs typeface="Arial"/>
              </a:rPr>
              <a:t>e	</a:t>
            </a:r>
            <a:r>
              <a:rPr sz="2200" b="1" i="1" spc="-5" dirty="0">
                <a:solidFill>
                  <a:srgbClr val="33339A"/>
                </a:solidFill>
                <a:latin typeface="Arial"/>
                <a:cs typeface="Arial"/>
              </a:rPr>
              <a:t>s</a:t>
            </a:r>
            <a:r>
              <a:rPr sz="2100" b="1" i="1" spc="7" baseline="-21825" dirty="0">
                <a:solidFill>
                  <a:srgbClr val="33339A"/>
                </a:solidFill>
                <a:latin typeface="Arial"/>
                <a:cs typeface="Arial"/>
              </a:rPr>
              <a:t>i</a:t>
            </a:r>
            <a:r>
              <a:rPr sz="2100" b="1" i="1" baseline="-21825" dirty="0">
                <a:solidFill>
                  <a:srgbClr val="33339A"/>
                </a:solidFill>
                <a:latin typeface="Arial"/>
                <a:cs typeface="Arial"/>
              </a:rPr>
              <a:t>	</a:t>
            </a:r>
            <a:r>
              <a:rPr sz="2200" dirty="0">
                <a:latin typeface="Arial"/>
                <a:cs typeface="Arial"/>
              </a:rPr>
              <a:t>consisting	</a:t>
            </a:r>
            <a:r>
              <a:rPr sz="2200" spc="-5" dirty="0">
                <a:latin typeface="Arial"/>
                <a:cs typeface="Arial"/>
              </a:rPr>
              <a:t>o</a:t>
            </a:r>
            <a:r>
              <a:rPr sz="2200" dirty="0">
                <a:latin typeface="Arial"/>
                <a:cs typeface="Arial"/>
              </a:rPr>
              <a:t>f	</a:t>
            </a:r>
            <a:r>
              <a:rPr sz="2200" spc="-5" dirty="0">
                <a:latin typeface="Arial"/>
                <a:cs typeface="Arial"/>
              </a:rPr>
              <a:t>it</a:t>
            </a:r>
            <a:r>
              <a:rPr sz="2200" dirty="0">
                <a:latin typeface="Arial"/>
                <a:cs typeface="Arial"/>
              </a:rPr>
              <a:t>s	variables  </a:t>
            </a:r>
            <a:r>
              <a:rPr sz="2200" spc="-5" dirty="0">
                <a:latin typeface="Arial"/>
                <a:cs typeface="Arial"/>
              </a:rPr>
              <a:t>(which it transforms as it</a:t>
            </a:r>
            <a:r>
              <a:rPr sz="2200" spc="-10" dirty="0">
                <a:latin typeface="Arial"/>
                <a:cs typeface="Arial"/>
              </a:rPr>
              <a:t> </a:t>
            </a:r>
            <a:r>
              <a:rPr sz="2200" spc="-5" dirty="0">
                <a:latin typeface="Arial"/>
                <a:cs typeface="Arial"/>
              </a:rPr>
              <a:t>executes)</a:t>
            </a:r>
            <a:endParaRPr sz="2200" dirty="0">
              <a:latin typeface="Arial"/>
              <a:cs typeface="Arial"/>
            </a:endParaRPr>
          </a:p>
          <a:p>
            <a:pPr marL="486409" lvl="1" indent="-267335">
              <a:lnSpc>
                <a:spcPct val="100000"/>
              </a:lnSpc>
              <a:spcBef>
                <a:spcPts val="530"/>
              </a:spcBef>
              <a:buChar char="–"/>
              <a:tabLst>
                <a:tab pos="487045" algn="l"/>
                <a:tab pos="6762115" algn="l"/>
              </a:tabLst>
            </a:pPr>
            <a:r>
              <a:rPr sz="2200" spc="-5" dirty="0">
                <a:latin typeface="Arial"/>
                <a:cs typeface="Arial"/>
              </a:rPr>
              <a:t>Processes communicate only by messages</a:t>
            </a:r>
            <a:r>
              <a:rPr sz="2200" spc="50" dirty="0">
                <a:latin typeface="Arial"/>
                <a:cs typeface="Arial"/>
              </a:rPr>
              <a:t> </a:t>
            </a:r>
            <a:r>
              <a:rPr sz="2200" spc="-5" dirty="0">
                <a:latin typeface="Arial"/>
                <a:cs typeface="Arial"/>
              </a:rPr>
              <a:t>(via</a:t>
            </a:r>
            <a:r>
              <a:rPr sz="2200" spc="5" dirty="0">
                <a:latin typeface="Arial"/>
                <a:cs typeface="Arial"/>
              </a:rPr>
              <a:t> </a:t>
            </a:r>
            <a:r>
              <a:rPr sz="2200" dirty="0">
                <a:latin typeface="Arial"/>
                <a:cs typeface="Arial"/>
              </a:rPr>
              <a:t>a	</a:t>
            </a:r>
            <a:r>
              <a:rPr sz="2200" spc="-5" dirty="0">
                <a:latin typeface="Arial"/>
                <a:cs typeface="Arial"/>
              </a:rPr>
              <a:t>network)</a:t>
            </a:r>
            <a:endParaRPr sz="2200" dirty="0">
              <a:latin typeface="Arial"/>
              <a:cs typeface="Arial"/>
            </a:endParaRPr>
          </a:p>
          <a:p>
            <a:pPr marL="706755" lvl="2" indent="-219075">
              <a:lnSpc>
                <a:spcPct val="100000"/>
              </a:lnSpc>
              <a:spcBef>
                <a:spcPts val="509"/>
              </a:spcBef>
              <a:buFont typeface="Arial"/>
              <a:buChar char="•"/>
              <a:tabLst>
                <a:tab pos="706755" algn="l"/>
                <a:tab pos="707390" algn="l"/>
              </a:tabLst>
            </a:pPr>
            <a:r>
              <a:rPr sz="1950" b="1" spc="10" dirty="0">
                <a:solidFill>
                  <a:srgbClr val="33339A"/>
                </a:solidFill>
                <a:latin typeface="Arial"/>
                <a:cs typeface="Arial"/>
              </a:rPr>
              <a:t>Actions </a:t>
            </a:r>
            <a:r>
              <a:rPr sz="1950" spc="10" dirty="0">
                <a:latin typeface="Arial"/>
                <a:cs typeface="Arial"/>
              </a:rPr>
              <a:t>of processes</a:t>
            </a:r>
            <a:r>
              <a:rPr sz="1950" i="1" spc="10" dirty="0">
                <a:latin typeface="Arial"/>
                <a:cs typeface="Arial"/>
              </a:rPr>
              <a:t>: Send, Receive, </a:t>
            </a:r>
            <a:r>
              <a:rPr sz="1950" spc="15" dirty="0">
                <a:latin typeface="Arial"/>
                <a:cs typeface="Arial"/>
              </a:rPr>
              <a:t>change own</a:t>
            </a:r>
            <a:r>
              <a:rPr sz="1950" spc="-25" dirty="0">
                <a:latin typeface="Arial"/>
                <a:cs typeface="Arial"/>
              </a:rPr>
              <a:t> </a:t>
            </a:r>
            <a:r>
              <a:rPr sz="1950" spc="10" dirty="0">
                <a:latin typeface="Arial"/>
                <a:cs typeface="Arial"/>
              </a:rPr>
              <a:t>state</a:t>
            </a:r>
            <a:endParaRPr sz="1950" dirty="0">
              <a:latin typeface="Arial"/>
              <a:cs typeface="Arial"/>
            </a:endParaRPr>
          </a:p>
          <a:p>
            <a:pPr marL="204470" marR="9525" indent="-191770">
              <a:lnSpc>
                <a:spcPts val="3800"/>
              </a:lnSpc>
              <a:spcBef>
                <a:spcPts val="195"/>
              </a:spcBef>
              <a:buFont typeface="Arial"/>
              <a:buChar char="•"/>
              <a:tabLst>
                <a:tab pos="205104" algn="l"/>
              </a:tabLst>
            </a:pPr>
            <a:r>
              <a:rPr sz="2650" b="1" i="1" spc="-5" dirty="0">
                <a:solidFill>
                  <a:srgbClr val="33339A"/>
                </a:solidFill>
                <a:latin typeface="Arial"/>
                <a:cs typeface="Arial"/>
              </a:rPr>
              <a:t>Event</a:t>
            </a:r>
            <a:r>
              <a:rPr sz="2650" i="1" spc="-5" dirty="0">
                <a:latin typeface="Arial"/>
                <a:cs typeface="Arial"/>
              </a:rPr>
              <a:t>: </a:t>
            </a:r>
            <a:r>
              <a:rPr sz="2650" spc="-5" dirty="0">
                <a:latin typeface="Arial"/>
                <a:cs typeface="Arial"/>
              </a:rPr>
              <a:t>the </a:t>
            </a:r>
            <a:r>
              <a:rPr sz="2650" spc="-10" dirty="0">
                <a:latin typeface="Arial"/>
                <a:cs typeface="Arial"/>
              </a:rPr>
              <a:t>occurrence </a:t>
            </a:r>
            <a:r>
              <a:rPr sz="2650" spc="-5" dirty="0">
                <a:latin typeface="Arial"/>
                <a:cs typeface="Arial"/>
              </a:rPr>
              <a:t>of a </a:t>
            </a:r>
            <a:r>
              <a:rPr sz="2650" spc="-10" dirty="0">
                <a:latin typeface="Arial"/>
                <a:cs typeface="Arial"/>
              </a:rPr>
              <a:t>single action </a:t>
            </a:r>
            <a:r>
              <a:rPr sz="2650" spc="-5" dirty="0">
                <a:latin typeface="Arial"/>
                <a:cs typeface="Arial"/>
              </a:rPr>
              <a:t>that a </a:t>
            </a:r>
            <a:r>
              <a:rPr sz="2650" spc="-10" dirty="0">
                <a:latin typeface="Arial"/>
                <a:cs typeface="Arial"/>
              </a:rPr>
              <a:t>process carries  out </a:t>
            </a:r>
            <a:r>
              <a:rPr sz="2650" spc="-5" dirty="0">
                <a:latin typeface="Arial"/>
                <a:cs typeface="Arial"/>
              </a:rPr>
              <a:t>as it</a:t>
            </a:r>
            <a:r>
              <a:rPr sz="2650" spc="10" dirty="0">
                <a:latin typeface="Arial"/>
                <a:cs typeface="Arial"/>
              </a:rPr>
              <a:t> </a:t>
            </a:r>
            <a:r>
              <a:rPr sz="2650" spc="-10" dirty="0">
                <a:latin typeface="Arial"/>
                <a:cs typeface="Arial"/>
              </a:rPr>
              <a:t>executes</a:t>
            </a:r>
            <a:endParaRPr sz="2650" dirty="0">
              <a:latin typeface="Arial"/>
              <a:cs typeface="Arial"/>
            </a:endParaRPr>
          </a:p>
          <a:p>
            <a:pPr marL="204470" indent="-191770">
              <a:lnSpc>
                <a:spcPct val="100000"/>
              </a:lnSpc>
              <a:spcBef>
                <a:spcPts val="395"/>
              </a:spcBef>
              <a:buChar char="•"/>
              <a:tabLst>
                <a:tab pos="205104" algn="l"/>
              </a:tabLst>
            </a:pPr>
            <a:r>
              <a:rPr sz="2650" spc="-10" dirty="0">
                <a:latin typeface="Arial"/>
                <a:cs typeface="Arial"/>
              </a:rPr>
              <a:t>Events</a:t>
            </a:r>
            <a:r>
              <a:rPr sz="2650" spc="85" dirty="0">
                <a:latin typeface="Arial"/>
                <a:cs typeface="Arial"/>
              </a:rPr>
              <a:t> </a:t>
            </a:r>
            <a:r>
              <a:rPr sz="2650" spc="-5" dirty="0">
                <a:latin typeface="Arial"/>
                <a:cs typeface="Arial"/>
              </a:rPr>
              <a:t>at</a:t>
            </a:r>
            <a:r>
              <a:rPr sz="2650" spc="85" dirty="0">
                <a:latin typeface="Arial"/>
                <a:cs typeface="Arial"/>
              </a:rPr>
              <a:t> </a:t>
            </a:r>
            <a:r>
              <a:rPr sz="2650" spc="-5" dirty="0">
                <a:latin typeface="Arial"/>
                <a:cs typeface="Arial"/>
              </a:rPr>
              <a:t>a</a:t>
            </a:r>
            <a:r>
              <a:rPr sz="2650" spc="85" dirty="0">
                <a:latin typeface="Arial"/>
                <a:cs typeface="Arial"/>
              </a:rPr>
              <a:t> </a:t>
            </a:r>
            <a:r>
              <a:rPr sz="2650" spc="-10" dirty="0">
                <a:latin typeface="Arial"/>
                <a:cs typeface="Arial"/>
              </a:rPr>
              <a:t>single</a:t>
            </a:r>
            <a:r>
              <a:rPr sz="2650" spc="85" dirty="0">
                <a:latin typeface="Arial"/>
                <a:cs typeface="Arial"/>
              </a:rPr>
              <a:t> </a:t>
            </a:r>
            <a:r>
              <a:rPr sz="2650" spc="-10" dirty="0">
                <a:latin typeface="Arial"/>
                <a:cs typeface="Arial"/>
              </a:rPr>
              <a:t>process</a:t>
            </a:r>
            <a:r>
              <a:rPr sz="2650" spc="110" dirty="0">
                <a:latin typeface="Arial"/>
                <a:cs typeface="Arial"/>
              </a:rPr>
              <a:t> </a:t>
            </a:r>
            <a:r>
              <a:rPr sz="2650" i="1" spc="-10" dirty="0">
                <a:latin typeface="Arial"/>
                <a:cs typeface="Arial"/>
              </a:rPr>
              <a:t>p</a:t>
            </a:r>
            <a:r>
              <a:rPr sz="2625" i="1" spc="-15" baseline="-20634" dirty="0">
                <a:latin typeface="Arial"/>
                <a:cs typeface="Arial"/>
              </a:rPr>
              <a:t>i</a:t>
            </a:r>
            <a:r>
              <a:rPr sz="2650" spc="-10" dirty="0">
                <a:latin typeface="Arial"/>
                <a:cs typeface="Arial"/>
              </a:rPr>
              <a:t>,</a:t>
            </a:r>
            <a:r>
              <a:rPr sz="2650" spc="95" dirty="0">
                <a:latin typeface="Arial"/>
                <a:cs typeface="Arial"/>
              </a:rPr>
              <a:t> </a:t>
            </a:r>
            <a:r>
              <a:rPr sz="2650" spc="-10" dirty="0">
                <a:latin typeface="Arial"/>
                <a:cs typeface="Arial"/>
              </a:rPr>
              <a:t>can</a:t>
            </a:r>
            <a:r>
              <a:rPr sz="2650" spc="95" dirty="0">
                <a:latin typeface="Arial"/>
                <a:cs typeface="Arial"/>
              </a:rPr>
              <a:t> </a:t>
            </a:r>
            <a:r>
              <a:rPr sz="2650" spc="-5" dirty="0">
                <a:latin typeface="Arial"/>
                <a:cs typeface="Arial"/>
              </a:rPr>
              <a:t>be</a:t>
            </a:r>
            <a:r>
              <a:rPr sz="2650" spc="95" dirty="0">
                <a:latin typeface="Arial"/>
                <a:cs typeface="Arial"/>
              </a:rPr>
              <a:t> </a:t>
            </a:r>
            <a:r>
              <a:rPr sz="2650" spc="-10" dirty="0">
                <a:latin typeface="Arial"/>
                <a:cs typeface="Arial"/>
              </a:rPr>
              <a:t>placed</a:t>
            </a:r>
            <a:r>
              <a:rPr sz="2650" spc="95" dirty="0">
                <a:latin typeface="Arial"/>
                <a:cs typeface="Arial"/>
              </a:rPr>
              <a:t> </a:t>
            </a:r>
            <a:r>
              <a:rPr sz="2650" spc="-5" dirty="0">
                <a:latin typeface="Arial"/>
                <a:cs typeface="Arial"/>
              </a:rPr>
              <a:t>in</a:t>
            </a:r>
            <a:r>
              <a:rPr sz="2650" spc="100" dirty="0">
                <a:latin typeface="Arial"/>
                <a:cs typeface="Arial"/>
              </a:rPr>
              <a:t> </a:t>
            </a:r>
            <a:r>
              <a:rPr sz="2650" spc="-5" dirty="0">
                <a:latin typeface="Arial"/>
                <a:cs typeface="Arial"/>
              </a:rPr>
              <a:t>a</a:t>
            </a:r>
            <a:r>
              <a:rPr sz="2650" spc="95" dirty="0">
                <a:latin typeface="Arial"/>
                <a:cs typeface="Arial"/>
              </a:rPr>
              <a:t> </a:t>
            </a:r>
            <a:r>
              <a:rPr sz="2650" spc="-10" dirty="0">
                <a:latin typeface="Arial"/>
                <a:cs typeface="Arial"/>
              </a:rPr>
              <a:t>total</a:t>
            </a:r>
            <a:r>
              <a:rPr sz="2650" spc="110" dirty="0">
                <a:latin typeface="Arial"/>
                <a:cs typeface="Arial"/>
              </a:rPr>
              <a:t> </a:t>
            </a:r>
            <a:r>
              <a:rPr sz="2650" b="1" spc="-10" dirty="0">
                <a:solidFill>
                  <a:srgbClr val="33339A"/>
                </a:solidFill>
                <a:latin typeface="Arial"/>
                <a:cs typeface="Arial"/>
              </a:rPr>
              <a:t>ordering</a:t>
            </a:r>
            <a:endParaRPr sz="2650" dirty="0">
              <a:latin typeface="Arial"/>
              <a:cs typeface="Arial"/>
            </a:endParaRPr>
          </a:p>
          <a:p>
            <a:pPr marL="204470">
              <a:lnSpc>
                <a:spcPct val="100000"/>
              </a:lnSpc>
              <a:spcBef>
                <a:spcPts val="675"/>
              </a:spcBef>
            </a:pPr>
            <a:r>
              <a:rPr sz="2650" spc="-10" dirty="0">
                <a:latin typeface="Arial"/>
                <a:cs typeface="Arial"/>
              </a:rPr>
              <a:t>denoted </a:t>
            </a:r>
            <a:r>
              <a:rPr sz="2650" spc="-5" dirty="0">
                <a:latin typeface="Arial"/>
                <a:cs typeface="Arial"/>
              </a:rPr>
              <a:t>by the </a:t>
            </a:r>
            <a:r>
              <a:rPr sz="2650" spc="-10" dirty="0">
                <a:latin typeface="Arial"/>
                <a:cs typeface="Arial"/>
              </a:rPr>
              <a:t>relation </a:t>
            </a:r>
            <a:r>
              <a:rPr sz="2650" spc="-10" dirty="0">
                <a:latin typeface="Symbol"/>
                <a:cs typeface="Symbol"/>
              </a:rPr>
              <a:t></a:t>
            </a:r>
            <a:r>
              <a:rPr sz="2625" i="1" spc="-15" baseline="-20634" dirty="0">
                <a:latin typeface="Arial"/>
                <a:cs typeface="Arial"/>
              </a:rPr>
              <a:t>i </a:t>
            </a:r>
            <a:r>
              <a:rPr sz="2650" spc="-10" dirty="0">
                <a:latin typeface="Arial"/>
                <a:cs typeface="Arial"/>
              </a:rPr>
              <a:t>between the events.</a:t>
            </a:r>
            <a:r>
              <a:rPr sz="2650" spc="-110" dirty="0">
                <a:latin typeface="Arial"/>
                <a:cs typeface="Arial"/>
              </a:rPr>
              <a:t> </a:t>
            </a:r>
            <a:r>
              <a:rPr sz="2650" spc="-10" dirty="0">
                <a:latin typeface="Arial"/>
                <a:cs typeface="Arial"/>
              </a:rPr>
              <a:t>i.e.</a:t>
            </a:r>
            <a:endParaRPr sz="2650" dirty="0">
              <a:latin typeface="Arial"/>
              <a:cs typeface="Arial"/>
            </a:endParaRPr>
          </a:p>
          <a:p>
            <a:pPr marL="563880" lvl="1" indent="-344805">
              <a:lnSpc>
                <a:spcPct val="100000"/>
              </a:lnSpc>
              <a:spcBef>
                <a:spcPts val="560"/>
              </a:spcBef>
              <a:buClr>
                <a:srgbClr val="000000"/>
              </a:buClr>
              <a:buFont typeface="Arial"/>
              <a:buChar char="–"/>
              <a:tabLst>
                <a:tab pos="563880" algn="l"/>
                <a:tab pos="564515" algn="l"/>
              </a:tabLst>
            </a:pPr>
            <a:r>
              <a:rPr sz="2200" b="1" i="1" dirty="0">
                <a:solidFill>
                  <a:srgbClr val="33339A"/>
                </a:solidFill>
                <a:latin typeface="Arial"/>
                <a:cs typeface="Arial"/>
              </a:rPr>
              <a:t>e </a:t>
            </a:r>
            <a:r>
              <a:rPr sz="2200" b="1" spc="5" dirty="0">
                <a:solidFill>
                  <a:srgbClr val="33339A"/>
                </a:solidFill>
                <a:latin typeface="Symbol"/>
                <a:cs typeface="Symbol"/>
              </a:rPr>
              <a:t></a:t>
            </a:r>
            <a:r>
              <a:rPr sz="2100" b="1" i="1" spc="7" baseline="-21825" dirty="0">
                <a:solidFill>
                  <a:srgbClr val="33339A"/>
                </a:solidFill>
                <a:latin typeface="Arial"/>
                <a:cs typeface="Arial"/>
              </a:rPr>
              <a:t>i </a:t>
            </a:r>
            <a:r>
              <a:rPr sz="2100" b="1" spc="-7" baseline="-21825" dirty="0">
                <a:solidFill>
                  <a:srgbClr val="33339A"/>
                </a:solidFill>
                <a:latin typeface="Arial"/>
                <a:cs typeface="Arial"/>
              </a:rPr>
              <a:t></a:t>
            </a:r>
            <a:r>
              <a:rPr sz="2200" b="1" i="1" spc="-5" dirty="0">
                <a:solidFill>
                  <a:srgbClr val="33339A"/>
                </a:solidFill>
                <a:latin typeface="Arial"/>
                <a:cs typeface="Arial"/>
              </a:rPr>
              <a:t>e</a:t>
            </a:r>
            <a:r>
              <a:rPr sz="2200" b="1" spc="-5" dirty="0">
                <a:solidFill>
                  <a:srgbClr val="33339A"/>
                </a:solidFill>
                <a:latin typeface="Arial"/>
                <a:cs typeface="Arial"/>
              </a:rPr>
              <a:t>’ </a:t>
            </a:r>
            <a:r>
              <a:rPr sz="2200" spc="-5" dirty="0">
                <a:latin typeface="Arial"/>
                <a:cs typeface="Arial"/>
              </a:rPr>
              <a:t>if and only if event </a:t>
            </a:r>
            <a:r>
              <a:rPr sz="2200" i="1" dirty="0">
                <a:latin typeface="Arial"/>
                <a:cs typeface="Arial"/>
              </a:rPr>
              <a:t>e </a:t>
            </a:r>
            <a:r>
              <a:rPr sz="2200" spc="-5" dirty="0">
                <a:latin typeface="Arial"/>
                <a:cs typeface="Arial"/>
              </a:rPr>
              <a:t>occurs before event </a:t>
            </a:r>
            <a:r>
              <a:rPr sz="2200" i="1" spc="-5" dirty="0">
                <a:latin typeface="Arial"/>
                <a:cs typeface="Arial"/>
              </a:rPr>
              <a:t>e’ </a:t>
            </a:r>
            <a:r>
              <a:rPr sz="2200" spc="-5" dirty="0">
                <a:latin typeface="Arial"/>
                <a:cs typeface="Arial"/>
              </a:rPr>
              <a:t>at process</a:t>
            </a:r>
            <a:r>
              <a:rPr sz="2200" spc="10" dirty="0">
                <a:latin typeface="Arial"/>
                <a:cs typeface="Arial"/>
              </a:rPr>
              <a:t> </a:t>
            </a:r>
            <a:r>
              <a:rPr sz="2200" i="1" dirty="0">
                <a:latin typeface="Arial"/>
                <a:cs typeface="Arial"/>
              </a:rPr>
              <a:t>p</a:t>
            </a:r>
            <a:r>
              <a:rPr sz="2100" i="1" baseline="-21825" dirty="0">
                <a:latin typeface="Arial"/>
                <a:cs typeface="Arial"/>
              </a:rPr>
              <a:t>i</a:t>
            </a:r>
            <a:endParaRPr sz="2100" baseline="-21825" dirty="0">
              <a:latin typeface="Arial"/>
              <a:cs typeface="Arial"/>
            </a:endParaRPr>
          </a:p>
          <a:p>
            <a:pPr marL="204470" indent="-191770">
              <a:lnSpc>
                <a:spcPct val="100000"/>
              </a:lnSpc>
              <a:spcBef>
                <a:spcPts val="595"/>
              </a:spcBef>
              <a:buChar char="•"/>
              <a:tabLst>
                <a:tab pos="205104" algn="l"/>
              </a:tabLst>
            </a:pPr>
            <a:r>
              <a:rPr sz="2650" spc="-5" dirty="0">
                <a:latin typeface="Arial"/>
                <a:cs typeface="Arial"/>
              </a:rPr>
              <a:t>A </a:t>
            </a:r>
            <a:r>
              <a:rPr sz="2650" spc="-10" dirty="0">
                <a:latin typeface="Arial"/>
                <a:cs typeface="Arial"/>
              </a:rPr>
              <a:t>history </a:t>
            </a:r>
            <a:r>
              <a:rPr sz="2650" spc="-5" dirty="0">
                <a:latin typeface="Arial"/>
                <a:cs typeface="Arial"/>
              </a:rPr>
              <a:t>of </a:t>
            </a:r>
            <a:r>
              <a:rPr sz="2650" spc="-10" dirty="0">
                <a:latin typeface="Arial"/>
                <a:cs typeface="Arial"/>
              </a:rPr>
              <a:t>process </a:t>
            </a:r>
            <a:r>
              <a:rPr sz="2650" dirty="0">
                <a:latin typeface="Arial"/>
                <a:cs typeface="Arial"/>
              </a:rPr>
              <a:t>p</a:t>
            </a:r>
            <a:r>
              <a:rPr sz="2625" baseline="-20634" dirty="0">
                <a:latin typeface="Arial"/>
                <a:cs typeface="Arial"/>
              </a:rPr>
              <a:t>i: </a:t>
            </a:r>
            <a:r>
              <a:rPr sz="2650" spc="-5" dirty="0">
                <a:latin typeface="Arial"/>
                <a:cs typeface="Arial"/>
              </a:rPr>
              <a:t>is a </a:t>
            </a:r>
            <a:r>
              <a:rPr sz="2650" spc="-10" dirty="0">
                <a:latin typeface="Arial"/>
                <a:cs typeface="Arial"/>
              </a:rPr>
              <a:t>series </a:t>
            </a:r>
            <a:r>
              <a:rPr sz="2650" spc="-5" dirty="0">
                <a:latin typeface="Arial"/>
                <a:cs typeface="Arial"/>
              </a:rPr>
              <a:t>of </a:t>
            </a:r>
            <a:r>
              <a:rPr sz="2650" spc="-10" dirty="0">
                <a:latin typeface="Arial"/>
                <a:cs typeface="Arial"/>
              </a:rPr>
              <a:t>events ordered </a:t>
            </a:r>
            <a:r>
              <a:rPr sz="2650" spc="-5" dirty="0">
                <a:latin typeface="Arial"/>
                <a:cs typeface="Arial"/>
              </a:rPr>
              <a:t>by</a:t>
            </a:r>
            <a:r>
              <a:rPr sz="2650" spc="-105" dirty="0">
                <a:latin typeface="Arial"/>
                <a:cs typeface="Arial"/>
              </a:rPr>
              <a:t> </a:t>
            </a:r>
            <a:r>
              <a:rPr sz="2650" spc="-10" dirty="0">
                <a:latin typeface="Symbol"/>
                <a:cs typeface="Symbol"/>
              </a:rPr>
              <a:t></a:t>
            </a:r>
            <a:r>
              <a:rPr sz="2625" i="1" spc="-15" baseline="-20634" dirty="0">
                <a:latin typeface="Arial"/>
                <a:cs typeface="Arial"/>
              </a:rPr>
              <a:t>i</a:t>
            </a:r>
            <a:endParaRPr sz="2625" baseline="-20634" dirty="0">
              <a:latin typeface="Arial"/>
              <a:cs typeface="Arial"/>
            </a:endParaRPr>
          </a:p>
          <a:p>
            <a:pPr marL="486409" lvl="1" indent="-267335">
              <a:lnSpc>
                <a:spcPts val="990"/>
              </a:lnSpc>
              <a:spcBef>
                <a:spcPts val="515"/>
              </a:spcBef>
              <a:buFont typeface="Arial"/>
              <a:buChar char="–"/>
              <a:tabLst>
                <a:tab pos="487045" algn="l"/>
              </a:tabLst>
            </a:pPr>
            <a:r>
              <a:rPr sz="2200" b="1" i="1" spc="-5" dirty="0">
                <a:solidFill>
                  <a:srgbClr val="33339A"/>
                </a:solidFill>
                <a:latin typeface="Arial"/>
                <a:cs typeface="Arial"/>
              </a:rPr>
              <a:t>history</a:t>
            </a:r>
            <a:r>
              <a:rPr sz="2200" b="1" spc="-5" dirty="0">
                <a:solidFill>
                  <a:srgbClr val="33339A"/>
                </a:solidFill>
                <a:latin typeface="Arial"/>
                <a:cs typeface="Arial"/>
              </a:rPr>
              <a:t>(p</a:t>
            </a:r>
            <a:r>
              <a:rPr sz="2100" b="1" spc="-7" baseline="-21825" dirty="0">
                <a:solidFill>
                  <a:srgbClr val="33339A"/>
                </a:solidFill>
                <a:latin typeface="Arial"/>
                <a:cs typeface="Arial"/>
              </a:rPr>
              <a:t>i</a:t>
            </a:r>
            <a:r>
              <a:rPr sz="2200" b="1" spc="-5" dirty="0">
                <a:solidFill>
                  <a:srgbClr val="33339A"/>
                </a:solidFill>
                <a:latin typeface="Arial"/>
                <a:cs typeface="Arial"/>
              </a:rPr>
              <a:t>) </a:t>
            </a:r>
            <a:r>
              <a:rPr sz="2200" dirty="0">
                <a:latin typeface="Arial"/>
                <a:cs typeface="Arial"/>
              </a:rPr>
              <a:t>= h</a:t>
            </a:r>
            <a:r>
              <a:rPr sz="2100" baseline="-21825" dirty="0">
                <a:latin typeface="Arial"/>
                <a:cs typeface="Arial"/>
              </a:rPr>
              <a:t>i </a:t>
            </a:r>
            <a:r>
              <a:rPr sz="2200" dirty="0">
                <a:latin typeface="Arial"/>
                <a:cs typeface="Arial"/>
              </a:rPr>
              <a:t>= </a:t>
            </a:r>
            <a:r>
              <a:rPr sz="2200" spc="-5" dirty="0">
                <a:latin typeface="Arial"/>
                <a:cs typeface="Arial"/>
              </a:rPr>
              <a:t>&lt;e</a:t>
            </a:r>
            <a:r>
              <a:rPr sz="2100" i="1" spc="-7" baseline="-21825" dirty="0">
                <a:latin typeface="Arial"/>
                <a:cs typeface="Arial"/>
              </a:rPr>
              <a:t>i</a:t>
            </a:r>
            <a:r>
              <a:rPr lang="en-US" sz="2100" i="1" spc="-7" baseline="-21825" dirty="0">
                <a:latin typeface="Arial"/>
                <a:cs typeface="Arial"/>
              </a:rPr>
              <a:t>0 </a:t>
            </a:r>
            <a:r>
              <a:rPr sz="2100" i="1" spc="-7" baseline="-21825" dirty="0">
                <a:latin typeface="Arial"/>
                <a:cs typeface="Arial"/>
              </a:rPr>
              <a:t> </a:t>
            </a:r>
            <a:r>
              <a:rPr sz="2200" dirty="0">
                <a:latin typeface="Arial"/>
                <a:cs typeface="Arial"/>
              </a:rPr>
              <a:t>, </a:t>
            </a:r>
            <a:r>
              <a:rPr sz="2200" i="1" spc="-5" dirty="0" err="1">
                <a:latin typeface="Arial"/>
                <a:cs typeface="Arial"/>
              </a:rPr>
              <a:t>e</a:t>
            </a:r>
            <a:r>
              <a:rPr sz="2100" i="1" spc="-7" baseline="-21825" dirty="0" err="1">
                <a:latin typeface="Arial"/>
                <a:cs typeface="Arial"/>
              </a:rPr>
              <a:t>i</a:t>
            </a:r>
            <a:r>
              <a:rPr sz="2100" i="1" spc="-7" baseline="-21825" dirty="0">
                <a:latin typeface="Arial"/>
                <a:cs typeface="Arial"/>
              </a:rPr>
              <a:t> </a:t>
            </a:r>
            <a:r>
              <a:rPr lang="en-US" sz="2100" i="1" spc="-7" baseline="-21825" dirty="0">
                <a:latin typeface="Arial"/>
                <a:cs typeface="Arial"/>
              </a:rPr>
              <a:t>   </a:t>
            </a:r>
            <a:r>
              <a:rPr sz="2200" dirty="0">
                <a:latin typeface="Arial"/>
                <a:cs typeface="Arial"/>
              </a:rPr>
              <a:t>, </a:t>
            </a:r>
            <a:r>
              <a:rPr sz="2200" i="1" dirty="0" err="1">
                <a:latin typeface="Arial"/>
                <a:cs typeface="Arial"/>
              </a:rPr>
              <a:t>e</a:t>
            </a:r>
            <a:r>
              <a:rPr sz="2100" i="1" baseline="-21825" dirty="0" err="1">
                <a:latin typeface="Arial"/>
                <a:cs typeface="Arial"/>
              </a:rPr>
              <a:t>i</a:t>
            </a:r>
            <a:r>
              <a:rPr sz="2100" i="1" baseline="-21825" dirty="0">
                <a:latin typeface="Arial"/>
                <a:cs typeface="Arial"/>
              </a:rPr>
              <a:t> </a:t>
            </a:r>
            <a:r>
              <a:rPr sz="2200" spc="-5" dirty="0">
                <a:latin typeface="Arial"/>
                <a:cs typeface="Arial"/>
              </a:rPr>
              <a:t> …&gt;</a:t>
            </a:r>
            <a:endParaRPr lang="en-IN" sz="2200" dirty="0">
              <a:latin typeface="Arial"/>
              <a:cs typeface="Arial"/>
            </a:endParaRPr>
          </a:p>
          <a:p>
            <a:pPr marL="2961640">
              <a:lnSpc>
                <a:spcPts val="830"/>
              </a:lnSpc>
              <a:tabLst>
                <a:tab pos="3412490" algn="l"/>
                <a:tab pos="3863975" algn="l"/>
              </a:tabLst>
            </a:pPr>
            <a:r>
              <a:rPr lang="en-IN" sz="1400" spc="15" dirty="0">
                <a:latin typeface="Arial"/>
                <a:cs typeface="Arial"/>
              </a:rPr>
              <a:t>	   1	     2</a:t>
            </a:r>
            <a:endParaRPr lang="en-IN" sz="1400" dirty="0">
              <a:latin typeface="Arial"/>
              <a:cs typeface="Arial"/>
            </a:endParaRPr>
          </a:p>
        </p:txBody>
      </p:sp>
      <p:sp>
        <p:nvSpPr>
          <p:cNvPr id="3" name="object 3"/>
          <p:cNvSpPr txBox="1">
            <a:spLocks noGrp="1"/>
          </p:cNvSpPr>
          <p:nvPr>
            <p:ph type="title"/>
          </p:nvPr>
        </p:nvSpPr>
        <p:spPr>
          <a:xfrm>
            <a:off x="590683" y="322579"/>
            <a:ext cx="9506585" cy="629920"/>
          </a:xfrm>
          <a:prstGeom prst="rect">
            <a:avLst/>
          </a:prstGeom>
        </p:spPr>
        <p:txBody>
          <a:bodyPr vert="horz" wrap="square" lIns="0" tIns="14604" rIns="0" bIns="0" rtlCol="0">
            <a:spAutoFit/>
          </a:bodyPr>
          <a:lstStyle/>
          <a:p>
            <a:pPr marL="12700">
              <a:lnSpc>
                <a:spcPct val="100000"/>
              </a:lnSpc>
              <a:spcBef>
                <a:spcPts val="114"/>
              </a:spcBef>
            </a:pPr>
            <a:r>
              <a:rPr dirty="0"/>
              <a:t>11.2 Clocks, Events </a:t>
            </a:r>
            <a:r>
              <a:rPr spc="5" dirty="0"/>
              <a:t>and </a:t>
            </a:r>
            <a:r>
              <a:rPr dirty="0"/>
              <a:t>Process States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7FB1A44-69C2-44A9-8A10-E2B2872535B4}"/>
              </a:ext>
            </a:extLst>
          </p:cNvPr>
          <p:cNvSpPr txBox="1"/>
          <p:nvPr/>
        </p:nvSpPr>
        <p:spPr>
          <a:xfrm>
            <a:off x="1155700" y="428625"/>
            <a:ext cx="8001000" cy="6017032"/>
          </a:xfrm>
          <a:prstGeom prst="rect">
            <a:avLst/>
          </a:prstGeom>
          <a:noFill/>
        </p:spPr>
        <p:txBody>
          <a:bodyPr wrap="square" rtlCol="0">
            <a:spAutoFit/>
          </a:bodyPr>
          <a:lstStyle/>
          <a:p>
            <a:r>
              <a:rPr lang="en-US" sz="3500" spc="5" dirty="0">
                <a:solidFill>
                  <a:srgbClr val="FF0000"/>
                </a:solidFill>
                <a:latin typeface="Arial"/>
                <a:ea typeface="+mj-ea"/>
                <a:cs typeface="Arial"/>
              </a:rPr>
              <a:t>Mutual Exclusion</a:t>
            </a:r>
          </a:p>
          <a:p>
            <a:endParaRPr lang="en-US" dirty="0"/>
          </a:p>
          <a:p>
            <a:pPr algn="just"/>
            <a:r>
              <a:rPr lang="en-US" sz="2000" dirty="0"/>
              <a:t>Distributed processes often need to coordinate their activities. If a collection of processes share a resource or collection of resources, then often mutual exclusion is required to prevent interference and ensure consistency when accessing the resources. This is the critical section problem, familiar in the domain of operating systems. In a distributed system, however, neither shared variables nor facilities supplied by a single local kernel can be used to solve it, in general. We require a solution to distributed mutual exclusion: one that is based solely on message passing.</a:t>
            </a:r>
          </a:p>
          <a:p>
            <a:endParaRPr lang="en-US" dirty="0"/>
          </a:p>
          <a:p>
            <a:endParaRPr lang="en-US" dirty="0"/>
          </a:p>
          <a:p>
            <a:r>
              <a:rPr lang="en-US" b="1" dirty="0"/>
              <a:t>Essential requirements for mutual exclusion are as follows: </a:t>
            </a:r>
          </a:p>
          <a:p>
            <a:pPr algn="just"/>
            <a:r>
              <a:rPr lang="en-US" sz="2000" dirty="0"/>
              <a:t>ME1: (safety) At most one process may execute in the critical section (CS) at a time. </a:t>
            </a:r>
          </a:p>
          <a:p>
            <a:pPr algn="just"/>
            <a:r>
              <a:rPr lang="en-US" sz="2000" dirty="0"/>
              <a:t>ME2: (liveness) Requests to enter and exit the critical section eventually succeed.</a:t>
            </a:r>
          </a:p>
          <a:p>
            <a:pPr algn="just"/>
            <a:endParaRPr lang="en-US" sz="2000" dirty="0"/>
          </a:p>
          <a:p>
            <a:endParaRPr lang="en-IN" dirty="0"/>
          </a:p>
        </p:txBody>
      </p:sp>
    </p:spTree>
    <p:extLst>
      <p:ext uri="{BB962C8B-B14F-4D97-AF65-F5344CB8AC3E}">
        <p14:creationId xmlns:p14="http://schemas.microsoft.com/office/powerpoint/2010/main" val="566990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266825"/>
            <a:ext cx="9525000" cy="5181600"/>
          </a:xfrm>
        </p:spPr>
        <p:txBody>
          <a:bodyPr/>
          <a:lstStyle/>
          <a:p>
            <a:endParaRPr lang="en-US" dirty="0"/>
          </a:p>
        </p:txBody>
      </p:sp>
      <p:sp>
        <p:nvSpPr>
          <p:cNvPr id="3" name="Text Placeholder 2"/>
          <p:cNvSpPr>
            <a:spLocks noGrp="1"/>
          </p:cNvSpPr>
          <p:nvPr>
            <p:ph type="body" idx="1"/>
          </p:nvPr>
        </p:nvSpPr>
        <p:spPr>
          <a:xfrm>
            <a:off x="317500" y="428625"/>
            <a:ext cx="9596120" cy="1015663"/>
          </a:xfrm>
        </p:spPr>
        <p:txBody>
          <a:bodyPr/>
          <a:lstStyle/>
          <a:p>
            <a:r>
              <a:rPr lang="en-US" sz="3950" b="1" dirty="0">
                <a:solidFill>
                  <a:srgbClr val="FF0000"/>
                </a:solidFill>
                <a:ea typeface="+mj-ea"/>
              </a:rPr>
              <a:t>Central Server Algorithm</a:t>
            </a:r>
          </a:p>
          <a:p>
            <a:endParaRPr lang="en-US" dirty="0"/>
          </a:p>
        </p:txBody>
      </p:sp>
      <p:pic>
        <p:nvPicPr>
          <p:cNvPr id="4" name="Picture 3" descr="image_50337281.JPG"/>
          <p:cNvPicPr>
            <a:picLocks noChangeAspect="1"/>
          </p:cNvPicPr>
          <p:nvPr/>
        </p:nvPicPr>
        <p:blipFill>
          <a:blip r:embed="rId2" cstate="print"/>
          <a:stretch>
            <a:fillRect/>
          </a:stretch>
        </p:blipFill>
        <p:spPr>
          <a:xfrm>
            <a:off x="1231900" y="2181225"/>
            <a:ext cx="7491582" cy="40769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1114425"/>
            <a:ext cx="9144000" cy="6686446"/>
          </a:xfrm>
        </p:spPr>
        <p:txBody>
          <a:bodyPr/>
          <a:lstStyle/>
          <a:p>
            <a:pPr marL="514350" indent="-514350" algn="l"/>
            <a:r>
              <a:rPr lang="en-US" sz="2650" b="0" dirty="0">
                <a:solidFill>
                  <a:schemeClr val="tx1"/>
                </a:solidFill>
              </a:rPr>
              <a:t>     </a:t>
            </a:r>
            <a:r>
              <a:rPr lang="en-US" sz="2400" b="0" dirty="0">
                <a:solidFill>
                  <a:schemeClr val="tx1"/>
                </a:solidFill>
              </a:rPr>
              <a:t>The simplest way to achieve mutual exclusion is to employ  a server that grants permission to enter critical section as shown in the diagram</a:t>
            </a:r>
            <a:br>
              <a:rPr lang="en-US" sz="2400" b="0" dirty="0">
                <a:solidFill>
                  <a:schemeClr val="tx1"/>
                </a:solidFill>
              </a:rPr>
            </a:br>
            <a:br>
              <a:rPr lang="en-US" sz="2400" b="0" dirty="0">
                <a:solidFill>
                  <a:schemeClr val="tx1"/>
                </a:solidFill>
              </a:rPr>
            </a:br>
            <a:r>
              <a:rPr lang="en-US" sz="2400" b="0" dirty="0">
                <a:solidFill>
                  <a:schemeClr val="tx1"/>
                </a:solidFill>
              </a:rPr>
              <a:t>To enter Critical Section a process sends a request message to server and awaits a reply from it. Conceptually the reply constitutes a token signifying permission to enter Critical Section</a:t>
            </a:r>
            <a:br>
              <a:rPr lang="en-US" sz="2400" b="0" dirty="0">
                <a:solidFill>
                  <a:schemeClr val="tx1"/>
                </a:solidFill>
              </a:rPr>
            </a:br>
            <a:br>
              <a:rPr lang="en-US" sz="2400" b="0" dirty="0">
                <a:solidFill>
                  <a:schemeClr val="tx1"/>
                </a:solidFill>
              </a:rPr>
            </a:br>
            <a:r>
              <a:rPr lang="en-US" sz="2400" b="0" dirty="0">
                <a:solidFill>
                  <a:schemeClr val="tx1"/>
                </a:solidFill>
              </a:rPr>
              <a:t>If no other process has token at that time of request, then the server replies immediately granting the token. If the token is currently held by another process then the server does not reply but queues the request.</a:t>
            </a:r>
            <a:br>
              <a:rPr lang="en-US" sz="2400" b="0" dirty="0">
                <a:solidFill>
                  <a:schemeClr val="tx1"/>
                </a:solidFill>
              </a:rPr>
            </a:br>
            <a:br>
              <a:rPr lang="en-US" sz="2400" b="0" dirty="0">
                <a:solidFill>
                  <a:schemeClr val="tx1"/>
                </a:solidFill>
              </a:rPr>
            </a:br>
            <a:r>
              <a:rPr lang="en-US" sz="2400" b="0" dirty="0">
                <a:solidFill>
                  <a:schemeClr val="tx1"/>
                </a:solidFill>
              </a:rPr>
              <a:t>On exiting the Critical Section a message is sent to the server giving it back the token.</a:t>
            </a:r>
            <a:br>
              <a:rPr lang="en-US" sz="2400" b="0" dirty="0">
                <a:solidFill>
                  <a:schemeClr val="tx1"/>
                </a:solidFill>
              </a:rPr>
            </a:br>
            <a:br>
              <a:rPr lang="en-US" sz="2400" b="0" dirty="0">
                <a:solidFill>
                  <a:schemeClr val="tx1"/>
                </a:solidFill>
              </a:rPr>
            </a:br>
            <a:endParaRPr lang="en-US" sz="2400" b="0" dirty="0">
              <a:solidFill>
                <a:schemeClr val="tx1"/>
              </a:solidFill>
              <a:ea typeface="+mn-ea"/>
            </a:endParaRPr>
          </a:p>
        </p:txBody>
      </p:sp>
      <p:sp>
        <p:nvSpPr>
          <p:cNvPr id="3" name="Text Placeholder 2"/>
          <p:cNvSpPr>
            <a:spLocks noGrp="1"/>
          </p:cNvSpPr>
          <p:nvPr>
            <p:ph type="body" idx="1"/>
          </p:nvPr>
        </p:nvSpPr>
        <p:spPr>
          <a:xfrm>
            <a:off x="393700" y="428625"/>
            <a:ext cx="9596120" cy="607859"/>
          </a:xfrm>
        </p:spPr>
        <p:txBody>
          <a:bodyPr/>
          <a:lstStyle/>
          <a:p>
            <a:r>
              <a:rPr lang="en-US" sz="3950" b="1" dirty="0">
                <a:solidFill>
                  <a:srgbClr val="FF0000"/>
                </a:solidFill>
                <a:ea typeface="+mj-ea"/>
              </a:rPr>
              <a:t>Central Server Algorithm cont..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571625"/>
            <a:ext cx="9525000" cy="4485843"/>
          </a:xfrm>
        </p:spPr>
        <p:txBody>
          <a:bodyPr/>
          <a:lstStyle/>
          <a:p>
            <a:r>
              <a:rPr lang="en-US" sz="2650" b="0" dirty="0">
                <a:solidFill>
                  <a:schemeClr val="tx1"/>
                </a:solidFill>
                <a:ea typeface="+mn-ea"/>
              </a:rPr>
              <a:t>If the queue of writing processes is not empty then the server chooses the oldest entry in the queue  removes it and replies to the corresponding process. The chosen process holds the token</a:t>
            </a:r>
            <a:br>
              <a:rPr lang="en-US" sz="2650" b="0" dirty="0">
                <a:solidFill>
                  <a:schemeClr val="tx1"/>
                </a:solidFill>
                <a:ea typeface="+mn-ea"/>
              </a:rPr>
            </a:br>
            <a:r>
              <a:rPr lang="en-US" sz="2650" b="0" dirty="0">
                <a:solidFill>
                  <a:schemeClr val="tx1"/>
                </a:solidFill>
                <a:ea typeface="+mn-ea"/>
              </a:rPr>
              <a:t>Ex as  shown in the diagram</a:t>
            </a:r>
            <a:br>
              <a:rPr lang="en-US" sz="2650" b="0" dirty="0">
                <a:solidFill>
                  <a:schemeClr val="tx1"/>
                </a:solidFill>
                <a:ea typeface="+mn-ea"/>
              </a:rPr>
            </a:br>
            <a:br>
              <a:rPr lang="en-US" sz="2650" b="0" dirty="0">
                <a:solidFill>
                  <a:schemeClr val="tx1"/>
                </a:solidFill>
                <a:ea typeface="+mn-ea"/>
              </a:rPr>
            </a:br>
            <a:r>
              <a:rPr lang="en-US" sz="2650" b="0" dirty="0">
                <a:solidFill>
                  <a:schemeClr val="tx1"/>
                </a:solidFill>
                <a:ea typeface="+mn-ea"/>
              </a:rPr>
              <a:t>P2 request appended to queue which contains P4 request</a:t>
            </a:r>
            <a:br>
              <a:rPr lang="en-US" sz="2650" b="0" dirty="0">
                <a:solidFill>
                  <a:schemeClr val="tx1"/>
                </a:solidFill>
                <a:ea typeface="+mn-ea"/>
              </a:rPr>
            </a:br>
            <a:r>
              <a:rPr lang="en-US" sz="2650" b="0" dirty="0">
                <a:solidFill>
                  <a:schemeClr val="tx1"/>
                </a:solidFill>
                <a:ea typeface="+mn-ea"/>
              </a:rPr>
              <a:t>P3 exits Critical section</a:t>
            </a:r>
            <a:br>
              <a:rPr lang="en-US" sz="2650" b="0" dirty="0">
                <a:solidFill>
                  <a:schemeClr val="tx1"/>
                </a:solidFill>
                <a:ea typeface="+mn-ea"/>
              </a:rPr>
            </a:br>
            <a:r>
              <a:rPr lang="en-US" sz="2650" b="0" dirty="0">
                <a:solidFill>
                  <a:schemeClr val="tx1"/>
                </a:solidFill>
                <a:ea typeface="+mn-ea"/>
              </a:rPr>
              <a:t>Server removes P4 and grants permission to P4 by replying to it </a:t>
            </a:r>
            <a:br>
              <a:rPr lang="en-US" sz="2650" b="0" dirty="0">
                <a:solidFill>
                  <a:schemeClr val="tx1"/>
                </a:solidFill>
                <a:ea typeface="+mn-ea"/>
              </a:rPr>
            </a:br>
            <a:r>
              <a:rPr lang="en-US" sz="2650" b="0" dirty="0">
                <a:solidFill>
                  <a:schemeClr val="tx1"/>
                </a:solidFill>
                <a:ea typeface="+mn-ea"/>
              </a:rPr>
              <a:t>P1 does not currently request entry to critical section</a:t>
            </a:r>
          </a:p>
        </p:txBody>
      </p:sp>
      <p:sp>
        <p:nvSpPr>
          <p:cNvPr id="3" name="Text Placeholder 2"/>
          <p:cNvSpPr>
            <a:spLocks noGrp="1"/>
          </p:cNvSpPr>
          <p:nvPr>
            <p:ph type="body" idx="1"/>
          </p:nvPr>
        </p:nvSpPr>
        <p:spPr>
          <a:xfrm>
            <a:off x="469900" y="733425"/>
            <a:ext cx="9596120" cy="607859"/>
          </a:xfrm>
        </p:spPr>
        <p:txBody>
          <a:bodyPr/>
          <a:lstStyle/>
          <a:p>
            <a:r>
              <a:rPr lang="en-US" sz="3950" b="1" dirty="0">
                <a:solidFill>
                  <a:srgbClr val="FF0000"/>
                </a:solidFill>
                <a:ea typeface="+mj-ea"/>
              </a:rPr>
              <a:t>Central Server Algorithm   cont..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428625"/>
            <a:ext cx="6858000" cy="1295400"/>
          </a:xfrm>
        </p:spPr>
        <p:txBody>
          <a:bodyPr/>
          <a:lstStyle/>
          <a:p>
            <a:r>
              <a:rPr lang="en-US" dirty="0"/>
              <a:t>A ring Based algorithm </a:t>
            </a:r>
          </a:p>
        </p:txBody>
      </p:sp>
      <p:sp>
        <p:nvSpPr>
          <p:cNvPr id="3" name="Text Placeholder 2"/>
          <p:cNvSpPr>
            <a:spLocks noGrp="1"/>
          </p:cNvSpPr>
          <p:nvPr>
            <p:ph type="body" idx="1"/>
          </p:nvPr>
        </p:nvSpPr>
        <p:spPr>
          <a:xfrm flipV="1">
            <a:off x="493909" y="1952625"/>
            <a:ext cx="9596120" cy="607859"/>
          </a:xfrm>
        </p:spPr>
        <p:txBody>
          <a:bodyPr/>
          <a:lstStyle/>
          <a:p>
            <a:endParaRPr lang="en-US" sz="3950" b="1" dirty="0">
              <a:solidFill>
                <a:srgbClr val="FF0000"/>
              </a:solidFill>
              <a:ea typeface="+mj-ea"/>
            </a:endParaRPr>
          </a:p>
        </p:txBody>
      </p:sp>
      <p:pic>
        <p:nvPicPr>
          <p:cNvPr id="4" name="Picture 3" descr="image_50375681.JPG"/>
          <p:cNvPicPr>
            <a:picLocks noChangeAspect="1"/>
          </p:cNvPicPr>
          <p:nvPr/>
        </p:nvPicPr>
        <p:blipFill>
          <a:blip r:embed="rId2" cstate="print"/>
          <a:stretch>
            <a:fillRect/>
          </a:stretch>
        </p:blipFill>
        <p:spPr>
          <a:xfrm>
            <a:off x="1308100" y="1952625"/>
            <a:ext cx="8139541" cy="48520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1495425"/>
            <a:ext cx="9296400" cy="5301451"/>
          </a:xfrm>
        </p:spPr>
        <p:txBody>
          <a:bodyPr/>
          <a:lstStyle/>
          <a:p>
            <a:pPr algn="l"/>
            <a:r>
              <a:rPr lang="en-US" sz="2650" b="0" dirty="0">
                <a:solidFill>
                  <a:schemeClr val="tx1"/>
                </a:solidFill>
                <a:ea typeface="+mn-ea"/>
              </a:rPr>
              <a:t>Simplest ways to arrange mutual exclusion between N processes without requiring an additional process is to arrange them in a logical ring as shown below</a:t>
            </a:r>
            <a:br>
              <a:rPr lang="en-US" sz="2650" b="0" dirty="0">
                <a:solidFill>
                  <a:schemeClr val="tx1"/>
                </a:solidFill>
                <a:ea typeface="+mn-ea"/>
              </a:rPr>
            </a:br>
            <a:br>
              <a:rPr lang="en-US" sz="2650" b="0" dirty="0">
                <a:solidFill>
                  <a:schemeClr val="tx1"/>
                </a:solidFill>
                <a:ea typeface="+mn-ea"/>
              </a:rPr>
            </a:br>
            <a:r>
              <a:rPr lang="en-US" sz="2650" b="0" dirty="0">
                <a:solidFill>
                  <a:schemeClr val="tx1"/>
                </a:solidFill>
                <a:ea typeface="+mn-ea"/>
              </a:rPr>
              <a:t>This requires that each process Pi has a communication channel to the next process in the ring P(i+1) mod N. The idea is that exclusion is conferred by obtaining from process to process in a single direction say clockwise</a:t>
            </a:r>
            <a:br>
              <a:rPr lang="en-US" sz="2650" b="0" dirty="0">
                <a:solidFill>
                  <a:schemeClr val="tx1"/>
                </a:solidFill>
                <a:ea typeface="+mn-ea"/>
              </a:rPr>
            </a:br>
            <a:br>
              <a:rPr lang="en-US" sz="2650" b="0" dirty="0">
                <a:solidFill>
                  <a:schemeClr val="tx1"/>
                </a:solidFill>
                <a:ea typeface="+mn-ea"/>
              </a:rPr>
            </a:br>
            <a:r>
              <a:rPr lang="en-US" sz="2650" b="0" dirty="0">
                <a:solidFill>
                  <a:schemeClr val="tx1"/>
                </a:solidFill>
                <a:ea typeface="+mn-ea"/>
              </a:rPr>
              <a:t>If a process does not require to enter the critical section when it receives the token then it immediately forwards the token to its neighbor.</a:t>
            </a:r>
            <a:br>
              <a:rPr lang="en-US" sz="2650" b="0" dirty="0">
                <a:solidFill>
                  <a:schemeClr val="tx1"/>
                </a:solidFill>
                <a:ea typeface="+mn-ea"/>
              </a:rPr>
            </a:br>
            <a:endParaRPr lang="en-US" sz="2650" b="0" dirty="0">
              <a:solidFill>
                <a:schemeClr val="tx1"/>
              </a:solidFill>
              <a:ea typeface="+mn-ea"/>
            </a:endParaRPr>
          </a:p>
        </p:txBody>
      </p:sp>
      <p:sp>
        <p:nvSpPr>
          <p:cNvPr id="3" name="Text Placeholder 2"/>
          <p:cNvSpPr>
            <a:spLocks noGrp="1"/>
          </p:cNvSpPr>
          <p:nvPr>
            <p:ph type="body" idx="1"/>
          </p:nvPr>
        </p:nvSpPr>
        <p:spPr>
          <a:xfrm>
            <a:off x="469900" y="657225"/>
            <a:ext cx="9596120" cy="607859"/>
          </a:xfrm>
        </p:spPr>
        <p:txBody>
          <a:bodyPr/>
          <a:lstStyle/>
          <a:p>
            <a:r>
              <a:rPr lang="en-US" sz="3950" b="1" dirty="0">
                <a:solidFill>
                  <a:srgbClr val="FF0000"/>
                </a:solidFill>
                <a:ea typeface="+mj-ea"/>
              </a:rPr>
              <a:t>A ring Based Algorithm cont..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504825"/>
            <a:ext cx="6934200" cy="984885"/>
          </a:xfrm>
        </p:spPr>
        <p:txBody>
          <a:bodyPr/>
          <a:lstStyle/>
          <a:p>
            <a:r>
              <a:rPr lang="en-US" sz="3200" dirty="0"/>
              <a:t>A ring Based Algorithm(Cont..)</a:t>
            </a:r>
            <a:br>
              <a:rPr lang="en-US" sz="3200" b="0" dirty="0">
                <a:solidFill>
                  <a:schemeClr val="tx1"/>
                </a:solidFill>
                <a:ea typeface="+mn-ea"/>
              </a:rPr>
            </a:br>
            <a:endParaRPr lang="en-US" sz="3200" b="0" dirty="0">
              <a:solidFill>
                <a:schemeClr val="tx1"/>
              </a:solidFill>
              <a:ea typeface="+mn-ea"/>
            </a:endParaRPr>
          </a:p>
        </p:txBody>
      </p:sp>
      <p:sp>
        <p:nvSpPr>
          <p:cNvPr id="3" name="Text Placeholder 2"/>
          <p:cNvSpPr>
            <a:spLocks noGrp="1"/>
          </p:cNvSpPr>
          <p:nvPr>
            <p:ph type="body" idx="1"/>
          </p:nvPr>
        </p:nvSpPr>
        <p:spPr>
          <a:xfrm>
            <a:off x="546100" y="1876425"/>
            <a:ext cx="9596120" cy="5709255"/>
          </a:xfrm>
        </p:spPr>
        <p:txBody>
          <a:bodyPr/>
          <a:lstStyle/>
          <a:p>
            <a:pPr algn="just"/>
            <a:r>
              <a:rPr lang="en-US" dirty="0"/>
              <a:t>A process that requires the </a:t>
            </a:r>
            <a:r>
              <a:rPr lang="en-US"/>
              <a:t>token waits until </a:t>
            </a:r>
            <a:r>
              <a:rPr lang="en-US" dirty="0"/>
              <a:t>it receives it but retains it. To exit the Critical Section the process sends the token on its neighbor. The conditions ME1 and ME2 are met by this algorithm but the token is not necessarily obtained in the happened before order</a:t>
            </a:r>
          </a:p>
          <a:p>
            <a:endParaRPr lang="en-US" dirty="0"/>
          </a:p>
          <a:p>
            <a:pPr algn="just"/>
            <a:r>
              <a:rPr lang="en-US" dirty="0"/>
              <a:t>The algorithm continuously consumes network bandwidth (except when a process is in critical section).The delay experienced by a process requesting entry to Critical Section is between o messages to N messages</a:t>
            </a:r>
          </a:p>
          <a:p>
            <a:endParaRPr lang="en-US" dirty="0"/>
          </a:p>
          <a:p>
            <a:r>
              <a:rPr lang="en-US" dirty="0"/>
              <a:t>Exiting Critical section requires only one message</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8F98B7-01BB-4BC8-AF39-1575CFA7931B}"/>
              </a:ext>
            </a:extLst>
          </p:cNvPr>
          <p:cNvSpPr txBox="1"/>
          <p:nvPr/>
        </p:nvSpPr>
        <p:spPr>
          <a:xfrm>
            <a:off x="1536700" y="1724025"/>
            <a:ext cx="7848600" cy="4870564"/>
          </a:xfrm>
          <a:prstGeom prst="rect">
            <a:avLst/>
          </a:prstGeom>
          <a:noFill/>
        </p:spPr>
        <p:txBody>
          <a:bodyPr wrap="square" rtlCol="0">
            <a:spAutoFit/>
          </a:bodyPr>
          <a:lstStyle/>
          <a:p>
            <a:pPr marL="12700">
              <a:spcBef>
                <a:spcPts val="125"/>
              </a:spcBef>
            </a:pPr>
            <a:r>
              <a:rPr lang="en-US" sz="3500" spc="5" dirty="0">
                <a:solidFill>
                  <a:srgbClr val="FF0000"/>
                </a:solidFill>
                <a:latin typeface="Arial"/>
                <a:ea typeface="+mj-ea"/>
                <a:cs typeface="Arial"/>
              </a:rPr>
              <a:t>                       Clocks</a:t>
            </a:r>
          </a:p>
          <a:p>
            <a:endParaRPr lang="en-US" dirty="0"/>
          </a:p>
          <a:p>
            <a:pPr algn="just"/>
            <a:r>
              <a:rPr lang="en-US" sz="2650" spc="-10" dirty="0">
                <a:latin typeface="Arial"/>
                <a:cs typeface="Arial"/>
              </a:rPr>
              <a:t>Clocks are used to timestamp the events i.e., to assign to them a date and time of day. Computers each contain their own physical clocks. These clocks are electronic devices that count oscillations occurring in a crystal at a definite frequency, and typically divide this count and store the result in a counter register.</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74006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6</a:t>
            </a:fld>
            <a:endParaRPr spc="-5" dirty="0"/>
          </a:p>
        </p:txBody>
      </p:sp>
      <p:sp>
        <p:nvSpPr>
          <p:cNvPr id="2" name="object 2"/>
          <p:cNvSpPr txBox="1">
            <a:spLocks noGrp="1"/>
          </p:cNvSpPr>
          <p:nvPr>
            <p:ph type="title"/>
          </p:nvPr>
        </p:nvSpPr>
        <p:spPr>
          <a:xfrm>
            <a:off x="3060700" y="357632"/>
            <a:ext cx="5634868" cy="554639"/>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Clocks</a:t>
            </a:r>
            <a:r>
              <a:rPr lang="en-US" sz="3500" b="0" spc="5" dirty="0">
                <a:latin typeface="Arial"/>
                <a:cs typeface="Arial"/>
              </a:rPr>
              <a:t>  Cont..</a:t>
            </a:r>
            <a:endParaRPr sz="3500" dirty="0">
              <a:latin typeface="Arial"/>
              <a:cs typeface="Arial"/>
            </a:endParaRPr>
          </a:p>
        </p:txBody>
      </p:sp>
      <p:sp>
        <p:nvSpPr>
          <p:cNvPr id="3" name="object 3"/>
          <p:cNvSpPr txBox="1"/>
          <p:nvPr/>
        </p:nvSpPr>
        <p:spPr>
          <a:xfrm>
            <a:off x="493909" y="1169784"/>
            <a:ext cx="8201659" cy="1155065"/>
          </a:xfrm>
          <a:prstGeom prst="rect">
            <a:avLst/>
          </a:prstGeom>
        </p:spPr>
        <p:txBody>
          <a:bodyPr vert="horz" wrap="square" lIns="0" tIns="111760" rIns="0" bIns="0" rtlCol="0">
            <a:spAutoFit/>
          </a:bodyPr>
          <a:lstStyle/>
          <a:p>
            <a:pPr marL="12700">
              <a:lnSpc>
                <a:spcPct val="100000"/>
              </a:lnSpc>
              <a:spcBef>
                <a:spcPts val="880"/>
              </a:spcBef>
            </a:pPr>
            <a:r>
              <a:rPr sz="3050" spc="15" dirty="0">
                <a:latin typeface="Arial"/>
                <a:cs typeface="Arial"/>
              </a:rPr>
              <a:t>To timestamp events, use the computer’s</a:t>
            </a:r>
            <a:r>
              <a:rPr sz="3050" spc="-50" dirty="0">
                <a:latin typeface="Arial"/>
                <a:cs typeface="Arial"/>
              </a:rPr>
              <a:t> </a:t>
            </a:r>
            <a:r>
              <a:rPr sz="3050" spc="15" dirty="0">
                <a:latin typeface="Arial"/>
                <a:cs typeface="Arial"/>
              </a:rPr>
              <a:t>clock</a:t>
            </a:r>
            <a:endParaRPr sz="3050" dirty="0">
              <a:latin typeface="Arial"/>
              <a:cs typeface="Arial"/>
            </a:endParaRPr>
          </a:p>
          <a:p>
            <a:pPr marL="209550" indent="-196850">
              <a:lnSpc>
                <a:spcPct val="100000"/>
              </a:lnSpc>
              <a:spcBef>
                <a:spcPts val="785"/>
              </a:spcBef>
              <a:buChar char="•"/>
              <a:tabLst>
                <a:tab pos="210185" algn="l"/>
                <a:tab pos="868680" algn="l"/>
                <a:tab pos="1856739" algn="l"/>
                <a:tab pos="3062605" algn="l"/>
                <a:tab pos="3591560" algn="l"/>
                <a:tab pos="4427855" algn="l"/>
                <a:tab pos="5285740" algn="l"/>
                <a:tab pos="6555740" algn="l"/>
                <a:tab pos="7390765" algn="l"/>
              </a:tabLst>
            </a:pPr>
            <a:r>
              <a:rPr sz="3050" spc="10" dirty="0">
                <a:latin typeface="Arial"/>
                <a:cs typeface="Arial"/>
              </a:rPr>
              <a:t>At	</a:t>
            </a:r>
            <a:r>
              <a:rPr sz="3050" b="1" spc="10" dirty="0">
                <a:solidFill>
                  <a:srgbClr val="33339A"/>
                </a:solidFill>
                <a:latin typeface="Arial"/>
                <a:cs typeface="Arial"/>
              </a:rPr>
              <a:t>real	</a:t>
            </a:r>
            <a:r>
              <a:rPr sz="3050" b="1" spc="15" dirty="0">
                <a:solidFill>
                  <a:srgbClr val="33339A"/>
                </a:solidFill>
                <a:latin typeface="Arial"/>
                <a:cs typeface="Arial"/>
              </a:rPr>
              <a:t>time,	</a:t>
            </a:r>
            <a:r>
              <a:rPr sz="3050" b="1" i="1" spc="5" dirty="0">
                <a:solidFill>
                  <a:srgbClr val="33339A"/>
                </a:solidFill>
                <a:latin typeface="Arial"/>
                <a:cs typeface="Arial"/>
              </a:rPr>
              <a:t>t</a:t>
            </a:r>
            <a:r>
              <a:rPr sz="3050" spc="5" dirty="0">
                <a:latin typeface="Arial"/>
                <a:cs typeface="Arial"/>
              </a:rPr>
              <a:t>,	</a:t>
            </a:r>
            <a:r>
              <a:rPr sz="3050" spc="15" dirty="0">
                <a:latin typeface="Arial"/>
                <a:cs typeface="Arial"/>
              </a:rPr>
              <a:t>the	</a:t>
            </a:r>
            <a:r>
              <a:rPr sz="3050" spc="20" dirty="0">
                <a:latin typeface="Arial"/>
                <a:cs typeface="Arial"/>
              </a:rPr>
              <a:t>OS	</a:t>
            </a:r>
            <a:r>
              <a:rPr sz="3050" spc="15" dirty="0">
                <a:latin typeface="Arial"/>
                <a:cs typeface="Arial"/>
              </a:rPr>
              <a:t>reads	the	time</a:t>
            </a:r>
            <a:endParaRPr sz="3050" dirty="0">
              <a:latin typeface="Arial"/>
              <a:cs typeface="Arial"/>
            </a:endParaRPr>
          </a:p>
        </p:txBody>
      </p:sp>
      <p:sp>
        <p:nvSpPr>
          <p:cNvPr id="4" name="object 4"/>
          <p:cNvSpPr txBox="1"/>
          <p:nvPr/>
        </p:nvSpPr>
        <p:spPr>
          <a:xfrm>
            <a:off x="8902607" y="1829040"/>
            <a:ext cx="1296035" cy="495934"/>
          </a:xfrm>
          <a:prstGeom prst="rect">
            <a:avLst/>
          </a:prstGeom>
        </p:spPr>
        <p:txBody>
          <a:bodyPr vert="horz" wrap="square" lIns="0" tIns="17145" rIns="0" bIns="0" rtlCol="0">
            <a:spAutoFit/>
          </a:bodyPr>
          <a:lstStyle/>
          <a:p>
            <a:pPr marL="12700">
              <a:lnSpc>
                <a:spcPct val="100000"/>
              </a:lnSpc>
              <a:spcBef>
                <a:spcPts val="135"/>
              </a:spcBef>
              <a:tabLst>
                <a:tab pos="737235" algn="l"/>
              </a:tabLst>
            </a:pPr>
            <a:r>
              <a:rPr sz="3050" spc="15" dirty="0">
                <a:latin typeface="Arial"/>
                <a:cs typeface="Arial"/>
              </a:rPr>
              <a:t>on	the</a:t>
            </a:r>
            <a:endParaRPr sz="3050">
              <a:latin typeface="Arial"/>
              <a:cs typeface="Arial"/>
            </a:endParaRPr>
          </a:p>
        </p:txBody>
      </p:sp>
      <p:sp>
        <p:nvSpPr>
          <p:cNvPr id="5" name="object 5"/>
          <p:cNvSpPr txBox="1"/>
          <p:nvPr/>
        </p:nvSpPr>
        <p:spPr>
          <a:xfrm>
            <a:off x="493873" y="2299820"/>
            <a:ext cx="9704070" cy="4218305"/>
          </a:xfrm>
          <a:prstGeom prst="rect">
            <a:avLst/>
          </a:prstGeom>
        </p:spPr>
        <p:txBody>
          <a:bodyPr vert="horz" wrap="square" lIns="0" tIns="111760" rIns="0" bIns="0" rtlCol="0">
            <a:spAutoFit/>
          </a:bodyPr>
          <a:lstStyle/>
          <a:p>
            <a:pPr marL="209550">
              <a:lnSpc>
                <a:spcPct val="100000"/>
              </a:lnSpc>
              <a:spcBef>
                <a:spcPts val="880"/>
              </a:spcBef>
            </a:pPr>
            <a:r>
              <a:rPr sz="3050" spc="15" dirty="0">
                <a:latin typeface="Arial"/>
                <a:cs typeface="Arial"/>
              </a:rPr>
              <a:t>computer’s </a:t>
            </a:r>
            <a:r>
              <a:rPr sz="3050" b="1" spc="15" dirty="0">
                <a:solidFill>
                  <a:srgbClr val="33339A"/>
                </a:solidFill>
                <a:latin typeface="Arial"/>
                <a:cs typeface="Arial"/>
              </a:rPr>
              <a:t>hardware clock</a:t>
            </a:r>
            <a:r>
              <a:rPr sz="3050" b="1" spc="-10" dirty="0">
                <a:solidFill>
                  <a:srgbClr val="33339A"/>
                </a:solidFill>
                <a:latin typeface="Arial"/>
                <a:cs typeface="Arial"/>
              </a:rPr>
              <a:t> </a:t>
            </a:r>
            <a:r>
              <a:rPr sz="3050" b="1" i="1" spc="5" dirty="0">
                <a:solidFill>
                  <a:srgbClr val="33339A"/>
                </a:solidFill>
                <a:latin typeface="Arial"/>
                <a:cs typeface="Arial"/>
              </a:rPr>
              <a:t>H</a:t>
            </a:r>
            <a:r>
              <a:rPr sz="3150" b="1" i="1" spc="7" baseline="-19841" dirty="0">
                <a:solidFill>
                  <a:srgbClr val="33339A"/>
                </a:solidFill>
                <a:latin typeface="Arial"/>
                <a:cs typeface="Arial"/>
              </a:rPr>
              <a:t>i</a:t>
            </a:r>
            <a:r>
              <a:rPr sz="3050" b="1" spc="5" dirty="0">
                <a:solidFill>
                  <a:srgbClr val="33339A"/>
                </a:solidFill>
                <a:latin typeface="Arial"/>
                <a:cs typeface="Arial"/>
              </a:rPr>
              <a:t>(</a:t>
            </a:r>
            <a:r>
              <a:rPr sz="3050" b="1" i="1" spc="5" dirty="0">
                <a:solidFill>
                  <a:srgbClr val="33339A"/>
                </a:solidFill>
                <a:latin typeface="Arial"/>
                <a:cs typeface="Arial"/>
              </a:rPr>
              <a:t>t</a:t>
            </a:r>
            <a:r>
              <a:rPr sz="3050" b="1" spc="5" dirty="0">
                <a:solidFill>
                  <a:srgbClr val="33339A"/>
                </a:solidFill>
                <a:latin typeface="Arial"/>
                <a:cs typeface="Arial"/>
              </a:rPr>
              <a:t>)</a:t>
            </a:r>
            <a:endParaRPr sz="3050">
              <a:latin typeface="Arial"/>
              <a:cs typeface="Arial"/>
            </a:endParaRPr>
          </a:p>
          <a:p>
            <a:pPr marL="209550" indent="-196850">
              <a:lnSpc>
                <a:spcPct val="100000"/>
              </a:lnSpc>
              <a:spcBef>
                <a:spcPts val="785"/>
              </a:spcBef>
              <a:buChar char="•"/>
              <a:tabLst>
                <a:tab pos="210185" algn="l"/>
                <a:tab pos="654050" algn="l"/>
                <a:tab pos="2623185" algn="l"/>
                <a:tab pos="3395345" algn="l"/>
                <a:tab pos="4362450" algn="l"/>
                <a:tab pos="5024120" algn="l"/>
                <a:tab pos="5642610" algn="l"/>
                <a:tab pos="7481570" algn="l"/>
                <a:tab pos="8712200" algn="l"/>
              </a:tabLst>
            </a:pPr>
            <a:r>
              <a:rPr sz="3050" spc="5" dirty="0">
                <a:latin typeface="Arial"/>
                <a:cs typeface="Arial"/>
              </a:rPr>
              <a:t>It	</a:t>
            </a:r>
            <a:r>
              <a:rPr sz="3050" spc="15" dirty="0">
                <a:latin typeface="Arial"/>
                <a:cs typeface="Arial"/>
              </a:rPr>
              <a:t>calculates	the	time	on	</a:t>
            </a:r>
            <a:r>
              <a:rPr sz="3050" spc="10" dirty="0">
                <a:latin typeface="Arial"/>
                <a:cs typeface="Arial"/>
              </a:rPr>
              <a:t>its	</a:t>
            </a:r>
            <a:r>
              <a:rPr sz="3050" b="1" spc="15" dirty="0">
                <a:solidFill>
                  <a:srgbClr val="33339A"/>
                </a:solidFill>
                <a:latin typeface="Arial"/>
                <a:cs typeface="Arial"/>
              </a:rPr>
              <a:t>software	clock	</a:t>
            </a:r>
            <a:r>
              <a:rPr sz="3050" b="1" i="1" spc="15" dirty="0">
                <a:solidFill>
                  <a:srgbClr val="33339A"/>
                </a:solidFill>
                <a:latin typeface="Arial"/>
                <a:cs typeface="Arial"/>
              </a:rPr>
              <a:t>C</a:t>
            </a:r>
            <a:r>
              <a:rPr sz="3150" b="1" i="1" spc="-15" baseline="-19841" dirty="0">
                <a:solidFill>
                  <a:srgbClr val="33339A"/>
                </a:solidFill>
                <a:latin typeface="Arial"/>
                <a:cs typeface="Arial"/>
              </a:rPr>
              <a:t>i</a:t>
            </a:r>
            <a:r>
              <a:rPr sz="3050" b="1" spc="5" dirty="0">
                <a:solidFill>
                  <a:srgbClr val="33339A"/>
                </a:solidFill>
                <a:latin typeface="Arial"/>
                <a:cs typeface="Arial"/>
              </a:rPr>
              <a:t>(</a:t>
            </a:r>
            <a:r>
              <a:rPr sz="3050" b="1" i="1" spc="10" dirty="0">
                <a:solidFill>
                  <a:srgbClr val="33339A"/>
                </a:solidFill>
                <a:latin typeface="Arial"/>
                <a:cs typeface="Arial"/>
              </a:rPr>
              <a:t>t</a:t>
            </a:r>
            <a:r>
              <a:rPr sz="3050" b="1" spc="15" dirty="0">
                <a:solidFill>
                  <a:srgbClr val="33339A"/>
                </a:solidFill>
                <a:latin typeface="Arial"/>
                <a:cs typeface="Arial"/>
              </a:rPr>
              <a:t>)=</a:t>
            </a:r>
            <a:endParaRPr sz="3050">
              <a:latin typeface="Arial"/>
              <a:cs typeface="Arial"/>
            </a:endParaRPr>
          </a:p>
          <a:p>
            <a:pPr marL="209550">
              <a:lnSpc>
                <a:spcPct val="100000"/>
              </a:lnSpc>
              <a:spcBef>
                <a:spcPts val="635"/>
              </a:spcBef>
            </a:pPr>
            <a:r>
              <a:rPr sz="3050" b="1" spc="10" dirty="0">
                <a:solidFill>
                  <a:srgbClr val="33339A"/>
                </a:solidFill>
                <a:latin typeface="Symbol"/>
                <a:cs typeface="Symbol"/>
              </a:rPr>
              <a:t></a:t>
            </a:r>
            <a:r>
              <a:rPr sz="3050" b="1" i="1" spc="10" dirty="0">
                <a:solidFill>
                  <a:srgbClr val="33339A"/>
                </a:solidFill>
                <a:latin typeface="Arial"/>
                <a:cs typeface="Arial"/>
              </a:rPr>
              <a:t>H</a:t>
            </a:r>
            <a:r>
              <a:rPr sz="3150" b="1" i="1" spc="15" baseline="-19841" dirty="0">
                <a:solidFill>
                  <a:srgbClr val="33339A"/>
                </a:solidFill>
                <a:latin typeface="Arial"/>
                <a:cs typeface="Arial"/>
              </a:rPr>
              <a:t>i</a:t>
            </a:r>
            <a:r>
              <a:rPr sz="3050" b="1" spc="10" dirty="0">
                <a:solidFill>
                  <a:srgbClr val="33339A"/>
                </a:solidFill>
                <a:latin typeface="Arial"/>
                <a:cs typeface="Arial"/>
              </a:rPr>
              <a:t>(</a:t>
            </a:r>
            <a:r>
              <a:rPr sz="3050" b="1" i="1" spc="10" dirty="0">
                <a:solidFill>
                  <a:srgbClr val="33339A"/>
                </a:solidFill>
                <a:latin typeface="Arial"/>
                <a:cs typeface="Arial"/>
              </a:rPr>
              <a:t>t</a:t>
            </a:r>
            <a:r>
              <a:rPr sz="3050" b="1" spc="10" dirty="0">
                <a:solidFill>
                  <a:srgbClr val="33339A"/>
                </a:solidFill>
                <a:latin typeface="Arial"/>
                <a:cs typeface="Arial"/>
              </a:rPr>
              <a:t>) </a:t>
            </a:r>
            <a:r>
              <a:rPr sz="3050" b="1" spc="15" dirty="0">
                <a:solidFill>
                  <a:srgbClr val="33339A"/>
                </a:solidFill>
                <a:latin typeface="Arial"/>
                <a:cs typeface="Arial"/>
              </a:rPr>
              <a:t>+</a:t>
            </a:r>
            <a:r>
              <a:rPr sz="3050" b="1" spc="5" dirty="0">
                <a:solidFill>
                  <a:srgbClr val="33339A"/>
                </a:solidFill>
                <a:latin typeface="Arial"/>
                <a:cs typeface="Arial"/>
              </a:rPr>
              <a:t> </a:t>
            </a:r>
            <a:r>
              <a:rPr sz="3250" b="1" i="1" spc="-95" dirty="0">
                <a:solidFill>
                  <a:srgbClr val="33339A"/>
                </a:solidFill>
                <a:latin typeface="Symbol"/>
                <a:cs typeface="Symbol"/>
              </a:rPr>
              <a:t></a:t>
            </a:r>
            <a:endParaRPr sz="3250">
              <a:latin typeface="Symbol"/>
              <a:cs typeface="Symbol"/>
            </a:endParaRPr>
          </a:p>
          <a:p>
            <a:pPr marL="574040" lvl="1" indent="-361950">
              <a:lnSpc>
                <a:spcPct val="100000"/>
              </a:lnSpc>
              <a:spcBef>
                <a:spcPts val="560"/>
              </a:spcBef>
              <a:buChar char="–"/>
              <a:tabLst>
                <a:tab pos="574040" algn="l"/>
                <a:tab pos="574675" algn="l"/>
              </a:tabLst>
            </a:pPr>
            <a:r>
              <a:rPr sz="2650" spc="-5" dirty="0">
                <a:latin typeface="Arial"/>
                <a:cs typeface="Arial"/>
              </a:rPr>
              <a:t>e.g. a 64 bit value </a:t>
            </a:r>
            <a:r>
              <a:rPr sz="2650" spc="-10" dirty="0">
                <a:latin typeface="Arial"/>
                <a:cs typeface="Arial"/>
              </a:rPr>
              <a:t>giving nanoseconds </a:t>
            </a:r>
            <a:r>
              <a:rPr sz="2650" spc="-5" dirty="0">
                <a:latin typeface="Arial"/>
                <a:cs typeface="Arial"/>
              </a:rPr>
              <a:t>since some </a:t>
            </a:r>
            <a:r>
              <a:rPr sz="2650" spc="-10" dirty="0">
                <a:latin typeface="Arial"/>
                <a:cs typeface="Arial"/>
              </a:rPr>
              <a:t>base</a:t>
            </a:r>
            <a:r>
              <a:rPr sz="2650" spc="40" dirty="0">
                <a:latin typeface="Arial"/>
                <a:cs typeface="Arial"/>
              </a:rPr>
              <a:t> </a:t>
            </a:r>
            <a:r>
              <a:rPr sz="2650" spc="-5" dirty="0">
                <a:latin typeface="Arial"/>
                <a:cs typeface="Arial"/>
              </a:rPr>
              <a:t>time</a:t>
            </a:r>
            <a:endParaRPr sz="2650">
              <a:latin typeface="Arial"/>
              <a:cs typeface="Arial"/>
            </a:endParaRPr>
          </a:p>
          <a:p>
            <a:pPr marL="574040" lvl="1" indent="-361950">
              <a:lnSpc>
                <a:spcPct val="100000"/>
              </a:lnSpc>
              <a:spcBef>
                <a:spcPts val="625"/>
              </a:spcBef>
              <a:buFont typeface="Arial"/>
              <a:buChar char="–"/>
              <a:tabLst>
                <a:tab pos="574040" algn="l"/>
                <a:tab pos="574675" algn="l"/>
              </a:tabLst>
            </a:pPr>
            <a:r>
              <a:rPr sz="2650" b="1" spc="-10" dirty="0">
                <a:solidFill>
                  <a:srgbClr val="33339A"/>
                </a:solidFill>
                <a:latin typeface="Arial"/>
                <a:cs typeface="Arial"/>
              </a:rPr>
              <a:t>Clock resolution</a:t>
            </a:r>
            <a:r>
              <a:rPr sz="2650" spc="-10" dirty="0">
                <a:latin typeface="Arial"/>
                <a:cs typeface="Arial"/>
              </a:rPr>
              <a:t>: period between updates </a:t>
            </a:r>
            <a:r>
              <a:rPr sz="2650" spc="-5" dirty="0">
                <a:latin typeface="Arial"/>
                <a:cs typeface="Arial"/>
              </a:rPr>
              <a:t>of </a:t>
            </a:r>
            <a:r>
              <a:rPr sz="2650" spc="-10" dirty="0">
                <a:latin typeface="Arial"/>
                <a:cs typeface="Arial"/>
              </a:rPr>
              <a:t>the clock</a:t>
            </a:r>
            <a:r>
              <a:rPr sz="2650" spc="105" dirty="0">
                <a:latin typeface="Arial"/>
                <a:cs typeface="Arial"/>
              </a:rPr>
              <a:t> </a:t>
            </a:r>
            <a:r>
              <a:rPr sz="2650" spc="-10" dirty="0">
                <a:latin typeface="Arial"/>
                <a:cs typeface="Arial"/>
              </a:rPr>
              <a:t>value</a:t>
            </a:r>
            <a:endParaRPr sz="2650">
              <a:latin typeface="Arial"/>
              <a:cs typeface="Arial"/>
            </a:endParaRPr>
          </a:p>
          <a:p>
            <a:pPr marL="209550" indent="-196850">
              <a:lnSpc>
                <a:spcPct val="100000"/>
              </a:lnSpc>
              <a:spcBef>
                <a:spcPts val="760"/>
              </a:spcBef>
              <a:buChar char="•"/>
              <a:tabLst>
                <a:tab pos="210185" algn="l"/>
              </a:tabLst>
            </a:pPr>
            <a:r>
              <a:rPr sz="3050" spc="10" dirty="0">
                <a:latin typeface="Arial"/>
                <a:cs typeface="Arial"/>
              </a:rPr>
              <a:t>In </a:t>
            </a:r>
            <a:r>
              <a:rPr sz="3050" spc="15" dirty="0">
                <a:latin typeface="Arial"/>
                <a:cs typeface="Arial"/>
              </a:rPr>
              <a:t>general, the clock </a:t>
            </a:r>
            <a:r>
              <a:rPr sz="3050" spc="10" dirty="0">
                <a:latin typeface="Arial"/>
                <a:cs typeface="Arial"/>
              </a:rPr>
              <a:t>is </a:t>
            </a:r>
            <a:r>
              <a:rPr sz="3050" spc="15" dirty="0">
                <a:latin typeface="Arial"/>
                <a:cs typeface="Arial"/>
              </a:rPr>
              <a:t>not completely</a:t>
            </a:r>
            <a:r>
              <a:rPr sz="3050" spc="-30" dirty="0">
                <a:latin typeface="Arial"/>
                <a:cs typeface="Arial"/>
              </a:rPr>
              <a:t> </a:t>
            </a:r>
            <a:r>
              <a:rPr sz="3050" spc="15" dirty="0">
                <a:latin typeface="Arial"/>
                <a:cs typeface="Arial"/>
              </a:rPr>
              <a:t>accurate</a:t>
            </a:r>
            <a:endParaRPr sz="3050">
              <a:latin typeface="Arial"/>
              <a:cs typeface="Arial"/>
            </a:endParaRPr>
          </a:p>
          <a:p>
            <a:pPr marL="574040" marR="6350" lvl="1" indent="-361950">
              <a:lnSpc>
                <a:spcPct val="119400"/>
              </a:lnSpc>
              <a:spcBef>
                <a:spcPts val="35"/>
              </a:spcBef>
              <a:buChar char="–"/>
              <a:tabLst>
                <a:tab pos="574040" algn="l"/>
                <a:tab pos="574675" algn="l"/>
              </a:tabLst>
            </a:pPr>
            <a:r>
              <a:rPr sz="2650" spc="-10" dirty="0">
                <a:latin typeface="Arial"/>
                <a:cs typeface="Arial"/>
              </a:rPr>
              <a:t>but </a:t>
            </a:r>
            <a:r>
              <a:rPr sz="2650" spc="-5" dirty="0">
                <a:latin typeface="Arial"/>
                <a:cs typeface="Arial"/>
              </a:rPr>
              <a:t>if </a:t>
            </a:r>
            <a:r>
              <a:rPr sz="2650" i="1" spc="-5" dirty="0">
                <a:latin typeface="Arial"/>
                <a:cs typeface="Arial"/>
              </a:rPr>
              <a:t>C</a:t>
            </a:r>
            <a:r>
              <a:rPr sz="2625" i="1" spc="-7" baseline="-20634" dirty="0">
                <a:latin typeface="Arial"/>
                <a:cs typeface="Arial"/>
              </a:rPr>
              <a:t>i </a:t>
            </a:r>
            <a:r>
              <a:rPr sz="2650" spc="-10" dirty="0">
                <a:latin typeface="Arial"/>
                <a:cs typeface="Arial"/>
              </a:rPr>
              <a:t>behaves well enough, </a:t>
            </a:r>
            <a:r>
              <a:rPr sz="2650" spc="-5" dirty="0">
                <a:latin typeface="Arial"/>
                <a:cs typeface="Arial"/>
              </a:rPr>
              <a:t>it </a:t>
            </a:r>
            <a:r>
              <a:rPr sz="2650" spc="-10" dirty="0">
                <a:latin typeface="Arial"/>
                <a:cs typeface="Arial"/>
              </a:rPr>
              <a:t>can </a:t>
            </a:r>
            <a:r>
              <a:rPr sz="2650" spc="-5" dirty="0">
                <a:latin typeface="Arial"/>
                <a:cs typeface="Arial"/>
              </a:rPr>
              <a:t>be </a:t>
            </a:r>
            <a:r>
              <a:rPr sz="2650" spc="-10" dirty="0">
                <a:latin typeface="Arial"/>
                <a:cs typeface="Arial"/>
              </a:rPr>
              <a:t>used </a:t>
            </a:r>
            <a:r>
              <a:rPr sz="2650" spc="-5" dirty="0">
                <a:latin typeface="Arial"/>
                <a:cs typeface="Arial"/>
              </a:rPr>
              <a:t>to timestamp  </a:t>
            </a:r>
            <a:r>
              <a:rPr sz="2650" spc="-10" dirty="0">
                <a:latin typeface="Arial"/>
                <a:cs typeface="Arial"/>
              </a:rPr>
              <a:t>events </a:t>
            </a:r>
            <a:r>
              <a:rPr sz="2650" spc="-5" dirty="0">
                <a:latin typeface="Arial"/>
                <a:cs typeface="Arial"/>
              </a:rPr>
              <a:t>at</a:t>
            </a:r>
            <a:r>
              <a:rPr sz="2650" spc="-10" dirty="0">
                <a:latin typeface="Arial"/>
                <a:cs typeface="Arial"/>
              </a:rPr>
              <a:t> </a:t>
            </a:r>
            <a:r>
              <a:rPr sz="2650" i="1" spc="-5" dirty="0">
                <a:latin typeface="Arial"/>
                <a:cs typeface="Arial"/>
              </a:rPr>
              <a:t>p</a:t>
            </a:r>
            <a:r>
              <a:rPr sz="2625" i="1" spc="-7" baseline="-20634" dirty="0">
                <a:latin typeface="Arial"/>
                <a:cs typeface="Arial"/>
              </a:rPr>
              <a:t>i</a:t>
            </a:r>
            <a:endParaRPr sz="2625" baseline="-20634">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015" y="393446"/>
            <a:ext cx="9527540" cy="495934"/>
          </a:xfrm>
          <a:prstGeom prst="rect">
            <a:avLst/>
          </a:prstGeom>
        </p:spPr>
        <p:txBody>
          <a:bodyPr vert="horz" wrap="square" lIns="0" tIns="17145" rIns="0" bIns="0" rtlCol="0">
            <a:spAutoFit/>
          </a:bodyPr>
          <a:lstStyle/>
          <a:p>
            <a:pPr marL="12700">
              <a:lnSpc>
                <a:spcPct val="100000"/>
              </a:lnSpc>
              <a:spcBef>
                <a:spcPts val="135"/>
              </a:spcBef>
            </a:pPr>
            <a:r>
              <a:rPr sz="3050" b="0" spc="20" dirty="0">
                <a:latin typeface="Arial"/>
                <a:cs typeface="Arial"/>
              </a:rPr>
              <a:t>Skew </a:t>
            </a:r>
            <a:r>
              <a:rPr sz="3050" b="0" spc="15" dirty="0">
                <a:latin typeface="Arial"/>
                <a:cs typeface="Arial"/>
              </a:rPr>
              <a:t>between computer clocks </a:t>
            </a:r>
            <a:r>
              <a:rPr sz="3050" b="0" spc="10" dirty="0">
                <a:latin typeface="Arial"/>
                <a:cs typeface="Arial"/>
              </a:rPr>
              <a:t>in </a:t>
            </a:r>
            <a:r>
              <a:rPr sz="3050" b="0" spc="15" dirty="0">
                <a:latin typeface="Arial"/>
                <a:cs typeface="Arial"/>
              </a:rPr>
              <a:t>a </a:t>
            </a:r>
            <a:r>
              <a:rPr sz="3050" b="0" spc="10" dirty="0">
                <a:latin typeface="Arial"/>
                <a:cs typeface="Arial"/>
              </a:rPr>
              <a:t>distributed</a:t>
            </a:r>
            <a:r>
              <a:rPr sz="3050" b="0" spc="5" dirty="0">
                <a:latin typeface="Arial"/>
                <a:cs typeface="Arial"/>
              </a:rPr>
              <a:t> </a:t>
            </a:r>
            <a:r>
              <a:rPr sz="3050" b="0" spc="15" dirty="0">
                <a:latin typeface="Arial"/>
                <a:cs typeface="Arial"/>
              </a:rPr>
              <a:t>system</a:t>
            </a:r>
            <a:endParaRPr sz="3050">
              <a:latin typeface="Arial"/>
              <a:cs typeface="Arial"/>
            </a:endParaRPr>
          </a:p>
        </p:txBody>
      </p:sp>
      <p:sp>
        <p:nvSpPr>
          <p:cNvPr id="3" name="object 3"/>
          <p:cNvSpPr txBox="1"/>
          <p:nvPr/>
        </p:nvSpPr>
        <p:spPr>
          <a:xfrm>
            <a:off x="493909" y="3962203"/>
            <a:ext cx="9625330" cy="3164205"/>
          </a:xfrm>
          <a:prstGeom prst="rect">
            <a:avLst/>
          </a:prstGeom>
        </p:spPr>
        <p:txBody>
          <a:bodyPr vert="horz" wrap="square" lIns="0" tIns="46990" rIns="0" bIns="0" rtlCol="0">
            <a:spAutoFit/>
          </a:bodyPr>
          <a:lstStyle/>
          <a:p>
            <a:pPr marL="12700">
              <a:lnSpc>
                <a:spcPct val="100000"/>
              </a:lnSpc>
              <a:spcBef>
                <a:spcPts val="370"/>
              </a:spcBef>
            </a:pPr>
            <a:r>
              <a:rPr sz="2200" spc="-5" dirty="0">
                <a:latin typeface="Arial"/>
                <a:cs typeface="Arial"/>
              </a:rPr>
              <a:t>Computer clocks are not generally in perfect</a:t>
            </a:r>
            <a:r>
              <a:rPr sz="2200" spc="-10" dirty="0">
                <a:latin typeface="Arial"/>
                <a:cs typeface="Arial"/>
              </a:rPr>
              <a:t> </a:t>
            </a:r>
            <a:r>
              <a:rPr sz="2200" spc="-5" dirty="0">
                <a:latin typeface="Arial"/>
                <a:cs typeface="Arial"/>
              </a:rPr>
              <a:t>agreement</a:t>
            </a:r>
            <a:endParaRPr sz="2200">
              <a:latin typeface="Arial"/>
              <a:cs typeface="Arial"/>
            </a:endParaRPr>
          </a:p>
          <a:p>
            <a:pPr marL="209550" indent="-196850">
              <a:lnSpc>
                <a:spcPct val="100000"/>
              </a:lnSpc>
              <a:spcBef>
                <a:spcPts val="270"/>
              </a:spcBef>
              <a:buFont typeface="Arial"/>
              <a:buChar char="•"/>
              <a:tabLst>
                <a:tab pos="210185" algn="l"/>
              </a:tabLst>
            </a:pPr>
            <a:r>
              <a:rPr sz="2200" b="1" i="1" dirty="0">
                <a:solidFill>
                  <a:srgbClr val="33339A"/>
                </a:solidFill>
                <a:latin typeface="Arial"/>
                <a:cs typeface="Arial"/>
              </a:rPr>
              <a:t>Clock </a:t>
            </a:r>
            <a:r>
              <a:rPr sz="2200" b="1" i="1" spc="-5" dirty="0">
                <a:solidFill>
                  <a:srgbClr val="33339A"/>
                </a:solidFill>
                <a:latin typeface="Arial"/>
                <a:cs typeface="Arial"/>
              </a:rPr>
              <a:t>skew</a:t>
            </a:r>
            <a:r>
              <a:rPr sz="2200" spc="-5" dirty="0">
                <a:latin typeface="Arial"/>
                <a:cs typeface="Arial"/>
              </a:rPr>
              <a:t>: the difference between the times on two clocks (at any</a:t>
            </a:r>
            <a:r>
              <a:rPr sz="2200" spc="10" dirty="0">
                <a:latin typeface="Arial"/>
                <a:cs typeface="Arial"/>
              </a:rPr>
              <a:t> </a:t>
            </a:r>
            <a:r>
              <a:rPr sz="2200" spc="-5" dirty="0">
                <a:latin typeface="Arial"/>
                <a:cs typeface="Arial"/>
              </a:rPr>
              <a:t>instant)</a:t>
            </a:r>
            <a:endParaRPr sz="2200">
              <a:latin typeface="Arial"/>
              <a:cs typeface="Arial"/>
            </a:endParaRPr>
          </a:p>
          <a:p>
            <a:pPr marL="209550" marR="5080" indent="-196850">
              <a:lnSpc>
                <a:spcPct val="110000"/>
              </a:lnSpc>
              <a:buChar char="•"/>
              <a:tabLst>
                <a:tab pos="210185" algn="l"/>
                <a:tab pos="1605915" algn="l"/>
                <a:tab pos="2550795" algn="l"/>
                <a:tab pos="3169285" algn="l"/>
                <a:tab pos="5000625" algn="l"/>
                <a:tab pos="5944870" algn="l"/>
                <a:tab pos="6578600" algn="l"/>
                <a:tab pos="7149465" algn="l"/>
                <a:tab pos="8202295" algn="l"/>
                <a:tab pos="8602345" algn="l"/>
              </a:tabLst>
            </a:pPr>
            <a:r>
              <a:rPr sz="2200" spc="5" dirty="0">
                <a:latin typeface="Arial"/>
                <a:cs typeface="Arial"/>
              </a:rPr>
              <a:t>C</a:t>
            </a:r>
            <a:r>
              <a:rPr sz="2200" spc="-5" dirty="0">
                <a:latin typeface="Arial"/>
                <a:cs typeface="Arial"/>
              </a:rPr>
              <a:t>ompute</a:t>
            </a:r>
            <a:r>
              <a:rPr sz="2200" dirty="0">
                <a:latin typeface="Arial"/>
                <a:cs typeface="Arial"/>
              </a:rPr>
              <a:t>r	</a:t>
            </a:r>
            <a:r>
              <a:rPr sz="2200" spc="-5" dirty="0">
                <a:latin typeface="Arial"/>
                <a:cs typeface="Arial"/>
              </a:rPr>
              <a:t>clock</a:t>
            </a:r>
            <a:r>
              <a:rPr sz="2200" dirty="0">
                <a:latin typeface="Arial"/>
                <a:cs typeface="Arial"/>
              </a:rPr>
              <a:t>s	</a:t>
            </a:r>
            <a:r>
              <a:rPr sz="2200" spc="-5" dirty="0">
                <a:latin typeface="Arial"/>
                <a:cs typeface="Arial"/>
              </a:rPr>
              <a:t>us</a:t>
            </a:r>
            <a:r>
              <a:rPr sz="2200" dirty="0">
                <a:latin typeface="Arial"/>
                <a:cs typeface="Arial"/>
              </a:rPr>
              <a:t>e	</a:t>
            </a:r>
            <a:r>
              <a:rPr sz="2200" spc="-5" dirty="0">
                <a:latin typeface="Arial"/>
                <a:cs typeface="Arial"/>
              </a:rPr>
              <a:t>crystal-base</a:t>
            </a:r>
            <a:r>
              <a:rPr sz="2200" dirty="0">
                <a:latin typeface="Arial"/>
                <a:cs typeface="Arial"/>
              </a:rPr>
              <a:t>d	</a:t>
            </a:r>
            <a:r>
              <a:rPr sz="2200" spc="-5" dirty="0">
                <a:latin typeface="Arial"/>
                <a:cs typeface="Arial"/>
              </a:rPr>
              <a:t>c</a:t>
            </a:r>
            <a:r>
              <a:rPr sz="2200" spc="10" dirty="0">
                <a:latin typeface="Arial"/>
                <a:cs typeface="Arial"/>
              </a:rPr>
              <a:t>l</a:t>
            </a:r>
            <a:r>
              <a:rPr sz="2200" spc="-5" dirty="0">
                <a:latin typeface="Arial"/>
                <a:cs typeface="Arial"/>
              </a:rPr>
              <a:t>ock</a:t>
            </a:r>
            <a:r>
              <a:rPr sz="2200" dirty="0">
                <a:latin typeface="Arial"/>
                <a:cs typeface="Arial"/>
              </a:rPr>
              <a:t>s	that	</a:t>
            </a:r>
            <a:r>
              <a:rPr sz="2200" spc="-5" dirty="0">
                <a:latin typeface="Arial"/>
                <a:cs typeface="Arial"/>
              </a:rPr>
              <a:t>ar</a:t>
            </a:r>
            <a:r>
              <a:rPr sz="2200" dirty="0">
                <a:latin typeface="Arial"/>
                <a:cs typeface="Arial"/>
              </a:rPr>
              <a:t>e	subject	to	</a:t>
            </a:r>
            <a:r>
              <a:rPr sz="2200" spc="-5" dirty="0">
                <a:latin typeface="Arial"/>
                <a:cs typeface="Arial"/>
              </a:rPr>
              <a:t>physical  </a:t>
            </a:r>
            <a:r>
              <a:rPr sz="2200" dirty="0">
                <a:latin typeface="Arial"/>
                <a:cs typeface="Arial"/>
              </a:rPr>
              <a:t>variations</a:t>
            </a:r>
            <a:endParaRPr sz="2200">
              <a:latin typeface="Arial"/>
              <a:cs typeface="Arial"/>
            </a:endParaRPr>
          </a:p>
          <a:p>
            <a:pPr marL="457834" marR="5080" lvl="1" indent="-245745">
              <a:lnSpc>
                <a:spcPts val="2620"/>
              </a:lnSpc>
              <a:spcBef>
                <a:spcPts val="120"/>
              </a:spcBef>
              <a:buFont typeface="Arial"/>
              <a:buChar char="–"/>
              <a:tabLst>
                <a:tab pos="458470" algn="l"/>
                <a:tab pos="1275080" algn="l"/>
                <a:tab pos="1965960" algn="l"/>
                <a:tab pos="2571750" algn="l"/>
                <a:tab pos="3317240" algn="l"/>
                <a:tab pos="3923029" algn="l"/>
                <a:tab pos="4262120" algn="l"/>
                <a:tab pos="5300345" algn="l"/>
                <a:tab pos="5989320" algn="l"/>
                <a:tab pos="6537959" algn="l"/>
                <a:tab pos="6932930" algn="l"/>
                <a:tab pos="7887334" algn="l"/>
                <a:tab pos="9401810" algn="l"/>
              </a:tabLst>
            </a:pPr>
            <a:r>
              <a:rPr sz="1950" b="1" i="1" spc="10" dirty="0">
                <a:solidFill>
                  <a:srgbClr val="33339A"/>
                </a:solidFill>
                <a:latin typeface="Arial"/>
                <a:cs typeface="Arial"/>
              </a:rPr>
              <a:t>Cloc</a:t>
            </a:r>
            <a:r>
              <a:rPr sz="1950" b="1" i="1" spc="20" dirty="0">
                <a:solidFill>
                  <a:srgbClr val="33339A"/>
                </a:solidFill>
                <a:latin typeface="Arial"/>
                <a:cs typeface="Arial"/>
              </a:rPr>
              <a:t>k</a:t>
            </a:r>
            <a:r>
              <a:rPr sz="1950" b="1" i="1" dirty="0">
                <a:solidFill>
                  <a:srgbClr val="33339A"/>
                </a:solidFill>
                <a:latin typeface="Arial"/>
                <a:cs typeface="Arial"/>
              </a:rPr>
              <a:t>	</a:t>
            </a:r>
            <a:r>
              <a:rPr sz="1950" b="1" i="1" spc="5" dirty="0">
                <a:solidFill>
                  <a:srgbClr val="33339A"/>
                </a:solidFill>
                <a:latin typeface="Arial"/>
                <a:cs typeface="Arial"/>
              </a:rPr>
              <a:t>drif</a:t>
            </a:r>
            <a:r>
              <a:rPr sz="1950" b="1" i="1" spc="10" dirty="0">
                <a:solidFill>
                  <a:srgbClr val="33339A"/>
                </a:solidFill>
                <a:latin typeface="Arial"/>
                <a:cs typeface="Arial"/>
              </a:rPr>
              <a:t>t</a:t>
            </a:r>
            <a:r>
              <a:rPr sz="1950" spc="10" dirty="0">
                <a:latin typeface="Arial"/>
                <a:cs typeface="Arial"/>
              </a:rPr>
              <a:t>:</a:t>
            </a:r>
            <a:r>
              <a:rPr sz="1950" dirty="0">
                <a:latin typeface="Arial"/>
                <a:cs typeface="Arial"/>
              </a:rPr>
              <a:t>	</a:t>
            </a:r>
            <a:r>
              <a:rPr sz="1950" spc="10" dirty="0">
                <a:latin typeface="Arial"/>
                <a:cs typeface="Arial"/>
              </a:rPr>
              <a:t>the</a:t>
            </a:r>
            <a:r>
              <a:rPr sz="1950" spc="15" dirty="0">
                <a:latin typeface="Arial"/>
                <a:cs typeface="Arial"/>
              </a:rPr>
              <a:t>y</a:t>
            </a:r>
            <a:r>
              <a:rPr sz="1950" dirty="0">
                <a:latin typeface="Arial"/>
                <a:cs typeface="Arial"/>
              </a:rPr>
              <a:t>	</a:t>
            </a:r>
            <a:r>
              <a:rPr sz="1950" spc="10" dirty="0">
                <a:latin typeface="Arial"/>
                <a:cs typeface="Arial"/>
              </a:rPr>
              <a:t>count</a:t>
            </a:r>
            <a:r>
              <a:rPr sz="1950" dirty="0">
                <a:latin typeface="Arial"/>
                <a:cs typeface="Arial"/>
              </a:rPr>
              <a:t>	</a:t>
            </a:r>
            <a:r>
              <a:rPr sz="1950" spc="10" dirty="0">
                <a:latin typeface="Arial"/>
                <a:cs typeface="Arial"/>
              </a:rPr>
              <a:t>tim</a:t>
            </a:r>
            <a:r>
              <a:rPr sz="1950" spc="20" dirty="0">
                <a:latin typeface="Arial"/>
                <a:cs typeface="Arial"/>
              </a:rPr>
              <a:t>e</a:t>
            </a:r>
            <a:r>
              <a:rPr sz="1950" dirty="0">
                <a:latin typeface="Arial"/>
                <a:cs typeface="Arial"/>
              </a:rPr>
              <a:t>	</a:t>
            </a:r>
            <a:r>
              <a:rPr sz="1950" spc="15" dirty="0">
                <a:latin typeface="Arial"/>
                <a:cs typeface="Arial"/>
              </a:rPr>
              <a:t>a</a:t>
            </a:r>
            <a:r>
              <a:rPr sz="1950" spc="10" dirty="0">
                <a:latin typeface="Arial"/>
                <a:cs typeface="Arial"/>
              </a:rPr>
              <a:t>t</a:t>
            </a:r>
            <a:r>
              <a:rPr sz="1950" dirty="0">
                <a:latin typeface="Arial"/>
                <a:cs typeface="Arial"/>
              </a:rPr>
              <a:t>	</a:t>
            </a:r>
            <a:r>
              <a:rPr sz="1950" spc="10" dirty="0">
                <a:latin typeface="Arial"/>
                <a:cs typeface="Arial"/>
              </a:rPr>
              <a:t>different</a:t>
            </a:r>
            <a:r>
              <a:rPr sz="1950" dirty="0">
                <a:latin typeface="Arial"/>
                <a:cs typeface="Arial"/>
              </a:rPr>
              <a:t>	</a:t>
            </a:r>
            <a:r>
              <a:rPr sz="1950" spc="5" dirty="0">
                <a:latin typeface="Arial"/>
                <a:cs typeface="Arial"/>
              </a:rPr>
              <a:t>r</a:t>
            </a:r>
            <a:r>
              <a:rPr sz="1950" spc="10" dirty="0">
                <a:latin typeface="Arial"/>
                <a:cs typeface="Arial"/>
              </a:rPr>
              <a:t>ate</a:t>
            </a:r>
            <a:r>
              <a:rPr sz="1950" spc="15" dirty="0">
                <a:latin typeface="Arial"/>
                <a:cs typeface="Arial"/>
              </a:rPr>
              <a:t>s</a:t>
            </a:r>
            <a:r>
              <a:rPr sz="1950" dirty="0">
                <a:latin typeface="Arial"/>
                <a:cs typeface="Arial"/>
              </a:rPr>
              <a:t>	</a:t>
            </a:r>
            <a:r>
              <a:rPr sz="1950" spc="15" dirty="0">
                <a:latin typeface="Arial"/>
                <a:cs typeface="Arial"/>
              </a:rPr>
              <a:t>an</a:t>
            </a:r>
            <a:r>
              <a:rPr sz="1950" spc="20" dirty="0">
                <a:latin typeface="Arial"/>
                <a:cs typeface="Arial"/>
              </a:rPr>
              <a:t>d</a:t>
            </a:r>
            <a:r>
              <a:rPr sz="1950" dirty="0">
                <a:latin typeface="Arial"/>
                <a:cs typeface="Arial"/>
              </a:rPr>
              <a:t>	</a:t>
            </a:r>
            <a:r>
              <a:rPr sz="1950" spc="10" dirty="0">
                <a:latin typeface="Arial"/>
                <a:cs typeface="Arial"/>
              </a:rPr>
              <a:t>s</a:t>
            </a:r>
            <a:r>
              <a:rPr sz="1950" spc="20" dirty="0">
                <a:latin typeface="Arial"/>
                <a:cs typeface="Arial"/>
              </a:rPr>
              <a:t>o</a:t>
            </a:r>
            <a:r>
              <a:rPr sz="1950" dirty="0">
                <a:latin typeface="Arial"/>
                <a:cs typeface="Arial"/>
              </a:rPr>
              <a:t>	</a:t>
            </a:r>
            <a:r>
              <a:rPr sz="1950" spc="10" dirty="0">
                <a:latin typeface="Arial"/>
                <a:cs typeface="Arial"/>
              </a:rPr>
              <a:t>diverg</a:t>
            </a:r>
            <a:r>
              <a:rPr sz="1950" spc="20" dirty="0">
                <a:latin typeface="Arial"/>
                <a:cs typeface="Arial"/>
              </a:rPr>
              <a:t>e</a:t>
            </a:r>
            <a:r>
              <a:rPr sz="1950" dirty="0">
                <a:latin typeface="Arial"/>
                <a:cs typeface="Arial"/>
              </a:rPr>
              <a:t>	</a:t>
            </a:r>
            <a:r>
              <a:rPr sz="1950" spc="10" dirty="0">
                <a:latin typeface="Arial"/>
                <a:cs typeface="Arial"/>
              </a:rPr>
              <a:t>(frequencie</a:t>
            </a:r>
            <a:r>
              <a:rPr sz="1950" spc="15" dirty="0">
                <a:latin typeface="Arial"/>
                <a:cs typeface="Arial"/>
              </a:rPr>
              <a:t>s</a:t>
            </a:r>
            <a:r>
              <a:rPr sz="1950" dirty="0">
                <a:latin typeface="Arial"/>
                <a:cs typeface="Arial"/>
              </a:rPr>
              <a:t>	</a:t>
            </a:r>
            <a:r>
              <a:rPr sz="1950" spc="15" dirty="0">
                <a:latin typeface="Arial"/>
                <a:cs typeface="Arial"/>
              </a:rPr>
              <a:t>o</a:t>
            </a:r>
            <a:r>
              <a:rPr sz="1950" spc="10" dirty="0">
                <a:latin typeface="Arial"/>
                <a:cs typeface="Arial"/>
              </a:rPr>
              <a:t>f  </a:t>
            </a:r>
            <a:r>
              <a:rPr sz="1950" spc="5" dirty="0">
                <a:latin typeface="Arial"/>
                <a:cs typeface="Arial"/>
              </a:rPr>
              <a:t>oscillation</a:t>
            </a:r>
            <a:r>
              <a:rPr sz="1950" dirty="0">
                <a:latin typeface="Arial"/>
                <a:cs typeface="Arial"/>
              </a:rPr>
              <a:t> </a:t>
            </a:r>
            <a:r>
              <a:rPr sz="1950" spc="5" dirty="0">
                <a:latin typeface="Arial"/>
                <a:cs typeface="Arial"/>
              </a:rPr>
              <a:t>differ)</a:t>
            </a:r>
            <a:endParaRPr sz="1950">
              <a:latin typeface="Arial"/>
              <a:cs typeface="Arial"/>
            </a:endParaRPr>
          </a:p>
          <a:p>
            <a:pPr marL="457834" lvl="1" indent="-245745">
              <a:lnSpc>
                <a:spcPct val="100000"/>
              </a:lnSpc>
              <a:spcBef>
                <a:spcPts val="145"/>
              </a:spcBef>
              <a:buFont typeface="Arial"/>
              <a:buChar char="–"/>
              <a:tabLst>
                <a:tab pos="458470" algn="l"/>
              </a:tabLst>
            </a:pPr>
            <a:r>
              <a:rPr sz="1950" b="1" i="1" spc="15" dirty="0">
                <a:solidFill>
                  <a:srgbClr val="33339A"/>
                </a:solidFill>
                <a:latin typeface="Arial"/>
                <a:cs typeface="Arial"/>
              </a:rPr>
              <a:t>Clock </a:t>
            </a:r>
            <a:r>
              <a:rPr sz="1950" b="1" i="1" spc="10" dirty="0">
                <a:solidFill>
                  <a:srgbClr val="33339A"/>
                </a:solidFill>
                <a:latin typeface="Arial"/>
                <a:cs typeface="Arial"/>
              </a:rPr>
              <a:t>drift rate</a:t>
            </a:r>
            <a:r>
              <a:rPr sz="1950" spc="10" dirty="0">
                <a:latin typeface="Arial"/>
                <a:cs typeface="Arial"/>
              </a:rPr>
              <a:t>: the difference per unit of time from </a:t>
            </a:r>
            <a:r>
              <a:rPr sz="1950" spc="15" dirty="0">
                <a:latin typeface="Arial"/>
                <a:cs typeface="Arial"/>
              </a:rPr>
              <a:t>some </a:t>
            </a:r>
            <a:r>
              <a:rPr sz="1950" spc="10" dirty="0">
                <a:latin typeface="Arial"/>
                <a:cs typeface="Arial"/>
              </a:rPr>
              <a:t>ideal reference</a:t>
            </a:r>
            <a:r>
              <a:rPr sz="1950" spc="-40" dirty="0">
                <a:latin typeface="Arial"/>
                <a:cs typeface="Arial"/>
              </a:rPr>
              <a:t> </a:t>
            </a:r>
            <a:r>
              <a:rPr sz="1950" spc="10" dirty="0">
                <a:latin typeface="Arial"/>
                <a:cs typeface="Arial"/>
              </a:rPr>
              <a:t>clock</a:t>
            </a:r>
            <a:endParaRPr sz="1950">
              <a:latin typeface="Arial"/>
              <a:cs typeface="Arial"/>
            </a:endParaRPr>
          </a:p>
          <a:p>
            <a:pPr marL="457834" lvl="1" indent="-245745">
              <a:lnSpc>
                <a:spcPct val="100000"/>
              </a:lnSpc>
              <a:spcBef>
                <a:spcPts val="275"/>
              </a:spcBef>
              <a:buChar char="–"/>
              <a:tabLst>
                <a:tab pos="458470" algn="l"/>
              </a:tabLst>
            </a:pPr>
            <a:r>
              <a:rPr sz="1950" spc="10" dirty="0">
                <a:latin typeface="Arial"/>
                <a:cs typeface="Arial"/>
              </a:rPr>
              <a:t>Ordinary quartz clocks </a:t>
            </a:r>
            <a:r>
              <a:rPr sz="1950" spc="5" dirty="0">
                <a:latin typeface="Arial"/>
                <a:cs typeface="Arial"/>
              </a:rPr>
              <a:t>drift </a:t>
            </a:r>
            <a:r>
              <a:rPr sz="1950" spc="15" dirty="0">
                <a:latin typeface="Arial"/>
                <a:cs typeface="Arial"/>
              </a:rPr>
              <a:t>by </a:t>
            </a:r>
            <a:r>
              <a:rPr sz="1950" spc="10" dirty="0">
                <a:latin typeface="Arial"/>
                <a:cs typeface="Arial"/>
              </a:rPr>
              <a:t>about </a:t>
            </a:r>
            <a:r>
              <a:rPr sz="1950" spc="20" dirty="0">
                <a:latin typeface="Arial"/>
                <a:cs typeface="Arial"/>
              </a:rPr>
              <a:t>1 </a:t>
            </a:r>
            <a:r>
              <a:rPr sz="1950" spc="15" dirty="0">
                <a:latin typeface="Arial"/>
                <a:cs typeface="Arial"/>
              </a:rPr>
              <a:t>sec </a:t>
            </a:r>
            <a:r>
              <a:rPr sz="1950" spc="10" dirty="0">
                <a:latin typeface="Arial"/>
                <a:cs typeface="Arial"/>
              </a:rPr>
              <a:t>in 11-12 days. (10</a:t>
            </a:r>
            <a:r>
              <a:rPr sz="1950" spc="15" baseline="23504" dirty="0">
                <a:latin typeface="Arial"/>
                <a:cs typeface="Arial"/>
              </a:rPr>
              <a:t>-6</a:t>
            </a:r>
            <a:r>
              <a:rPr sz="1950" spc="-112" baseline="23504" dirty="0">
                <a:latin typeface="Arial"/>
                <a:cs typeface="Arial"/>
              </a:rPr>
              <a:t> </a:t>
            </a:r>
            <a:r>
              <a:rPr sz="1950" spc="10" dirty="0">
                <a:latin typeface="Arial"/>
                <a:cs typeface="Arial"/>
              </a:rPr>
              <a:t>secs/sec).</a:t>
            </a:r>
            <a:endParaRPr sz="1950">
              <a:latin typeface="Arial"/>
              <a:cs typeface="Arial"/>
            </a:endParaRPr>
          </a:p>
          <a:p>
            <a:pPr marL="457834" lvl="1" indent="-245745">
              <a:lnSpc>
                <a:spcPct val="100000"/>
              </a:lnSpc>
              <a:spcBef>
                <a:spcPts val="275"/>
              </a:spcBef>
              <a:buChar char="–"/>
              <a:tabLst>
                <a:tab pos="458470" algn="l"/>
              </a:tabLst>
            </a:pPr>
            <a:r>
              <a:rPr sz="1950" spc="10" dirty="0">
                <a:latin typeface="Arial"/>
                <a:cs typeface="Arial"/>
              </a:rPr>
              <a:t>High precision quartz </a:t>
            </a:r>
            <a:r>
              <a:rPr sz="1950" spc="15" dirty="0">
                <a:latin typeface="Arial"/>
                <a:cs typeface="Arial"/>
              </a:rPr>
              <a:t>clocks </a:t>
            </a:r>
            <a:r>
              <a:rPr sz="1950" spc="5" dirty="0">
                <a:latin typeface="Arial"/>
                <a:cs typeface="Arial"/>
              </a:rPr>
              <a:t>drift </a:t>
            </a:r>
            <a:r>
              <a:rPr sz="1950" spc="10" dirty="0">
                <a:latin typeface="Arial"/>
                <a:cs typeface="Arial"/>
              </a:rPr>
              <a:t>rate is about 10</a:t>
            </a:r>
            <a:r>
              <a:rPr sz="1950" spc="15" baseline="23504" dirty="0">
                <a:latin typeface="Arial"/>
                <a:cs typeface="Arial"/>
              </a:rPr>
              <a:t>-7 </a:t>
            </a:r>
            <a:r>
              <a:rPr sz="1950" spc="10" dirty="0">
                <a:latin typeface="Arial"/>
                <a:cs typeface="Arial"/>
              </a:rPr>
              <a:t>or 10</a:t>
            </a:r>
            <a:r>
              <a:rPr sz="1950" spc="15" baseline="23504" dirty="0">
                <a:latin typeface="Arial"/>
                <a:cs typeface="Arial"/>
              </a:rPr>
              <a:t>-8</a:t>
            </a:r>
            <a:r>
              <a:rPr sz="1950" spc="-247" baseline="23504" dirty="0">
                <a:latin typeface="Arial"/>
                <a:cs typeface="Arial"/>
              </a:rPr>
              <a:t> </a:t>
            </a:r>
            <a:r>
              <a:rPr sz="1950" spc="10" dirty="0">
                <a:latin typeface="Arial"/>
                <a:cs typeface="Arial"/>
              </a:rPr>
              <a:t>secs/sec</a:t>
            </a:r>
            <a:endParaRPr sz="1950">
              <a:latin typeface="Arial"/>
              <a:cs typeface="Arial"/>
            </a:endParaRPr>
          </a:p>
        </p:txBody>
      </p:sp>
      <p:sp>
        <p:nvSpPr>
          <p:cNvPr id="4" name="object 4"/>
          <p:cNvSpPr/>
          <p:nvPr/>
        </p:nvSpPr>
        <p:spPr>
          <a:xfrm>
            <a:off x="1705998" y="2689860"/>
            <a:ext cx="0" cy="375920"/>
          </a:xfrm>
          <a:custGeom>
            <a:avLst/>
            <a:gdLst/>
            <a:ahLst/>
            <a:cxnLst/>
            <a:rect l="l" t="t" r="r" b="b"/>
            <a:pathLst>
              <a:path h="375919">
                <a:moveTo>
                  <a:pt x="0" y="0"/>
                </a:moveTo>
                <a:lnTo>
                  <a:pt x="0" y="375550"/>
                </a:lnTo>
              </a:path>
            </a:pathLst>
          </a:custGeom>
          <a:ln w="28930">
            <a:solidFill>
              <a:srgbClr val="000000"/>
            </a:solidFill>
          </a:ln>
        </p:spPr>
        <p:txBody>
          <a:bodyPr wrap="square" lIns="0" tIns="0" rIns="0" bIns="0" rtlCol="0"/>
          <a:lstStyle/>
          <a:p>
            <a:endParaRPr/>
          </a:p>
        </p:txBody>
      </p:sp>
      <p:sp>
        <p:nvSpPr>
          <p:cNvPr id="5" name="object 5"/>
          <p:cNvSpPr/>
          <p:nvPr/>
        </p:nvSpPr>
        <p:spPr>
          <a:xfrm>
            <a:off x="1184795" y="1467611"/>
            <a:ext cx="1012825" cy="1222375"/>
          </a:xfrm>
          <a:custGeom>
            <a:avLst/>
            <a:gdLst/>
            <a:ahLst/>
            <a:cxnLst/>
            <a:rect l="l" t="t" r="r" b="b"/>
            <a:pathLst>
              <a:path w="1012825" h="1222375">
                <a:moveTo>
                  <a:pt x="0" y="0"/>
                </a:moveTo>
                <a:lnTo>
                  <a:pt x="0" y="1222248"/>
                </a:lnTo>
                <a:lnTo>
                  <a:pt x="1012698" y="1222248"/>
                </a:lnTo>
                <a:lnTo>
                  <a:pt x="1012698" y="0"/>
                </a:lnTo>
                <a:lnTo>
                  <a:pt x="0" y="0"/>
                </a:lnTo>
                <a:close/>
              </a:path>
            </a:pathLst>
          </a:custGeom>
          <a:solidFill>
            <a:srgbClr val="FFDC9A"/>
          </a:solidFill>
        </p:spPr>
        <p:txBody>
          <a:bodyPr wrap="square" lIns="0" tIns="0" rIns="0" bIns="0" rtlCol="0"/>
          <a:lstStyle/>
          <a:p>
            <a:endParaRPr/>
          </a:p>
        </p:txBody>
      </p:sp>
      <p:sp>
        <p:nvSpPr>
          <p:cNvPr id="6" name="object 6"/>
          <p:cNvSpPr/>
          <p:nvPr/>
        </p:nvSpPr>
        <p:spPr>
          <a:xfrm>
            <a:off x="1198507" y="1482799"/>
            <a:ext cx="1013460" cy="1222375"/>
          </a:xfrm>
          <a:custGeom>
            <a:avLst/>
            <a:gdLst/>
            <a:ahLst/>
            <a:cxnLst/>
            <a:rect l="l" t="t" r="r" b="b"/>
            <a:pathLst>
              <a:path w="1013460" h="1222375">
                <a:moveTo>
                  <a:pt x="1013457" y="0"/>
                </a:moveTo>
                <a:lnTo>
                  <a:pt x="756" y="0"/>
                </a:lnTo>
                <a:lnTo>
                  <a:pt x="0" y="1222203"/>
                </a:lnTo>
                <a:lnTo>
                  <a:pt x="1013457" y="1222203"/>
                </a:lnTo>
                <a:lnTo>
                  <a:pt x="1013457" y="0"/>
                </a:lnTo>
                <a:close/>
              </a:path>
            </a:pathLst>
          </a:custGeom>
          <a:ln w="29912">
            <a:solidFill>
              <a:srgbClr val="FFDC9A"/>
            </a:solidFill>
          </a:ln>
        </p:spPr>
        <p:txBody>
          <a:bodyPr wrap="square" lIns="0" tIns="0" rIns="0" bIns="0" rtlCol="0"/>
          <a:lstStyle/>
          <a:p>
            <a:endParaRPr/>
          </a:p>
        </p:txBody>
      </p:sp>
      <p:sp>
        <p:nvSpPr>
          <p:cNvPr id="7" name="object 7"/>
          <p:cNvSpPr/>
          <p:nvPr/>
        </p:nvSpPr>
        <p:spPr>
          <a:xfrm>
            <a:off x="722252" y="3065410"/>
            <a:ext cx="8996680" cy="0"/>
          </a:xfrm>
          <a:custGeom>
            <a:avLst/>
            <a:gdLst/>
            <a:ahLst/>
            <a:cxnLst/>
            <a:rect l="l" t="t" r="r" b="b"/>
            <a:pathLst>
              <a:path w="8996680">
                <a:moveTo>
                  <a:pt x="0" y="0"/>
                </a:moveTo>
                <a:lnTo>
                  <a:pt x="8996155" y="0"/>
                </a:lnTo>
              </a:path>
            </a:pathLst>
          </a:custGeom>
          <a:ln w="31340">
            <a:solidFill>
              <a:srgbClr val="000000"/>
            </a:solidFill>
          </a:ln>
        </p:spPr>
        <p:txBody>
          <a:bodyPr wrap="square" lIns="0" tIns="0" rIns="0" bIns="0" rtlCol="0"/>
          <a:lstStyle/>
          <a:p>
            <a:endParaRPr/>
          </a:p>
        </p:txBody>
      </p:sp>
      <p:sp>
        <p:nvSpPr>
          <p:cNvPr id="8" name="object 8"/>
          <p:cNvSpPr/>
          <p:nvPr/>
        </p:nvSpPr>
        <p:spPr>
          <a:xfrm>
            <a:off x="1314325" y="1671000"/>
            <a:ext cx="810895" cy="877569"/>
          </a:xfrm>
          <a:custGeom>
            <a:avLst/>
            <a:gdLst/>
            <a:ahLst/>
            <a:cxnLst/>
            <a:rect l="l" t="t" r="r" b="b"/>
            <a:pathLst>
              <a:path w="810894" h="877569">
                <a:moveTo>
                  <a:pt x="405375" y="877024"/>
                </a:moveTo>
                <a:lnTo>
                  <a:pt x="358074" y="874071"/>
                </a:lnTo>
                <a:lnTo>
                  <a:pt x="312382" y="865431"/>
                </a:lnTo>
                <a:lnTo>
                  <a:pt x="268603" y="851436"/>
                </a:lnTo>
                <a:lnTo>
                  <a:pt x="227040" y="832418"/>
                </a:lnTo>
                <a:lnTo>
                  <a:pt x="187996" y="808709"/>
                </a:lnTo>
                <a:lnTo>
                  <a:pt x="151775" y="780639"/>
                </a:lnTo>
                <a:lnTo>
                  <a:pt x="118679" y="748541"/>
                </a:lnTo>
                <a:lnTo>
                  <a:pt x="89012" y="712745"/>
                </a:lnTo>
                <a:lnTo>
                  <a:pt x="63077" y="673584"/>
                </a:lnTo>
                <a:lnTo>
                  <a:pt x="41178" y="631388"/>
                </a:lnTo>
                <a:lnTo>
                  <a:pt x="23617" y="586490"/>
                </a:lnTo>
                <a:lnTo>
                  <a:pt x="10698" y="539221"/>
                </a:lnTo>
                <a:lnTo>
                  <a:pt x="2725" y="489912"/>
                </a:lnTo>
                <a:lnTo>
                  <a:pt x="0" y="438895"/>
                </a:lnTo>
                <a:lnTo>
                  <a:pt x="2865" y="387728"/>
                </a:lnTo>
                <a:lnTo>
                  <a:pt x="10937" y="338290"/>
                </a:lnTo>
                <a:lnTo>
                  <a:pt x="23917" y="290911"/>
                </a:lnTo>
                <a:lnTo>
                  <a:pt x="41509" y="245921"/>
                </a:lnTo>
                <a:lnTo>
                  <a:pt x="63412" y="203650"/>
                </a:lnTo>
                <a:lnTo>
                  <a:pt x="89330" y="164428"/>
                </a:lnTo>
                <a:lnTo>
                  <a:pt x="118963" y="128584"/>
                </a:lnTo>
                <a:lnTo>
                  <a:pt x="152013" y="96449"/>
                </a:lnTo>
                <a:lnTo>
                  <a:pt x="188182" y="68353"/>
                </a:lnTo>
                <a:lnTo>
                  <a:pt x="227172" y="44626"/>
                </a:lnTo>
                <a:lnTo>
                  <a:pt x="268685" y="25597"/>
                </a:lnTo>
                <a:lnTo>
                  <a:pt x="312422" y="11596"/>
                </a:lnTo>
                <a:lnTo>
                  <a:pt x="358085" y="2954"/>
                </a:lnTo>
                <a:lnTo>
                  <a:pt x="405375" y="0"/>
                </a:lnTo>
                <a:lnTo>
                  <a:pt x="452679" y="2954"/>
                </a:lnTo>
                <a:lnTo>
                  <a:pt x="498372" y="11596"/>
                </a:lnTo>
                <a:lnTo>
                  <a:pt x="542153" y="25597"/>
                </a:lnTo>
                <a:lnTo>
                  <a:pt x="583718" y="44626"/>
                </a:lnTo>
                <a:lnTo>
                  <a:pt x="622763" y="68353"/>
                </a:lnTo>
                <a:lnTo>
                  <a:pt x="658985" y="96449"/>
                </a:lnTo>
                <a:lnTo>
                  <a:pt x="692082" y="128584"/>
                </a:lnTo>
                <a:lnTo>
                  <a:pt x="721749" y="164428"/>
                </a:lnTo>
                <a:lnTo>
                  <a:pt x="747684" y="203650"/>
                </a:lnTo>
                <a:lnTo>
                  <a:pt x="769584" y="245921"/>
                </a:lnTo>
                <a:lnTo>
                  <a:pt x="787145" y="290911"/>
                </a:lnTo>
                <a:lnTo>
                  <a:pt x="800064" y="338290"/>
                </a:lnTo>
                <a:lnTo>
                  <a:pt x="808037" y="387728"/>
                </a:lnTo>
                <a:lnTo>
                  <a:pt x="810763" y="438895"/>
                </a:lnTo>
                <a:lnTo>
                  <a:pt x="808037" y="489912"/>
                </a:lnTo>
                <a:lnTo>
                  <a:pt x="800064" y="539221"/>
                </a:lnTo>
                <a:lnTo>
                  <a:pt x="787145" y="586490"/>
                </a:lnTo>
                <a:lnTo>
                  <a:pt x="769584" y="631388"/>
                </a:lnTo>
                <a:lnTo>
                  <a:pt x="747684" y="673584"/>
                </a:lnTo>
                <a:lnTo>
                  <a:pt x="721749" y="712745"/>
                </a:lnTo>
                <a:lnTo>
                  <a:pt x="692082" y="748541"/>
                </a:lnTo>
                <a:lnTo>
                  <a:pt x="658985" y="780639"/>
                </a:lnTo>
                <a:lnTo>
                  <a:pt x="622763" y="808709"/>
                </a:lnTo>
                <a:lnTo>
                  <a:pt x="583718" y="832418"/>
                </a:lnTo>
                <a:lnTo>
                  <a:pt x="542153" y="851436"/>
                </a:lnTo>
                <a:lnTo>
                  <a:pt x="498372" y="865431"/>
                </a:lnTo>
                <a:lnTo>
                  <a:pt x="452679" y="874071"/>
                </a:lnTo>
                <a:lnTo>
                  <a:pt x="405375" y="877024"/>
                </a:lnTo>
                <a:close/>
              </a:path>
            </a:pathLst>
          </a:custGeom>
          <a:solidFill>
            <a:srgbClr val="FFFFFF"/>
          </a:solidFill>
        </p:spPr>
        <p:txBody>
          <a:bodyPr wrap="square" lIns="0" tIns="0" rIns="0" bIns="0" rtlCol="0"/>
          <a:lstStyle/>
          <a:p>
            <a:endParaRPr/>
          </a:p>
        </p:txBody>
      </p:sp>
      <p:sp>
        <p:nvSpPr>
          <p:cNvPr id="9" name="object 9"/>
          <p:cNvSpPr/>
          <p:nvPr/>
        </p:nvSpPr>
        <p:spPr>
          <a:xfrm>
            <a:off x="1314325" y="1671000"/>
            <a:ext cx="810895" cy="877569"/>
          </a:xfrm>
          <a:custGeom>
            <a:avLst/>
            <a:gdLst/>
            <a:ahLst/>
            <a:cxnLst/>
            <a:rect l="l" t="t" r="r" b="b"/>
            <a:pathLst>
              <a:path w="810894" h="877569">
                <a:moveTo>
                  <a:pt x="810763" y="438895"/>
                </a:moveTo>
                <a:lnTo>
                  <a:pt x="808037" y="387728"/>
                </a:lnTo>
                <a:lnTo>
                  <a:pt x="800064" y="338290"/>
                </a:lnTo>
                <a:lnTo>
                  <a:pt x="787145" y="290911"/>
                </a:lnTo>
                <a:lnTo>
                  <a:pt x="769584" y="245921"/>
                </a:lnTo>
                <a:lnTo>
                  <a:pt x="747684" y="203650"/>
                </a:lnTo>
                <a:lnTo>
                  <a:pt x="721749" y="164428"/>
                </a:lnTo>
                <a:lnTo>
                  <a:pt x="692082" y="128584"/>
                </a:lnTo>
                <a:lnTo>
                  <a:pt x="658985" y="96449"/>
                </a:lnTo>
                <a:lnTo>
                  <a:pt x="622763" y="68353"/>
                </a:lnTo>
                <a:lnTo>
                  <a:pt x="583718" y="44626"/>
                </a:lnTo>
                <a:lnTo>
                  <a:pt x="542153" y="25597"/>
                </a:lnTo>
                <a:lnTo>
                  <a:pt x="498372" y="11596"/>
                </a:lnTo>
                <a:lnTo>
                  <a:pt x="452679" y="2954"/>
                </a:lnTo>
                <a:lnTo>
                  <a:pt x="405375" y="0"/>
                </a:lnTo>
                <a:lnTo>
                  <a:pt x="358085" y="2954"/>
                </a:lnTo>
                <a:lnTo>
                  <a:pt x="312422" y="11596"/>
                </a:lnTo>
                <a:lnTo>
                  <a:pt x="268685" y="25597"/>
                </a:lnTo>
                <a:lnTo>
                  <a:pt x="227172" y="44626"/>
                </a:lnTo>
                <a:lnTo>
                  <a:pt x="188182" y="68353"/>
                </a:lnTo>
                <a:lnTo>
                  <a:pt x="152013" y="96449"/>
                </a:lnTo>
                <a:lnTo>
                  <a:pt x="118963" y="128584"/>
                </a:lnTo>
                <a:lnTo>
                  <a:pt x="89330" y="164428"/>
                </a:lnTo>
                <a:lnTo>
                  <a:pt x="63412" y="203650"/>
                </a:lnTo>
                <a:lnTo>
                  <a:pt x="41509" y="245921"/>
                </a:lnTo>
                <a:lnTo>
                  <a:pt x="23917" y="290911"/>
                </a:lnTo>
                <a:lnTo>
                  <a:pt x="10937" y="338290"/>
                </a:lnTo>
                <a:lnTo>
                  <a:pt x="2865" y="387728"/>
                </a:lnTo>
                <a:lnTo>
                  <a:pt x="0" y="438895"/>
                </a:lnTo>
                <a:lnTo>
                  <a:pt x="2725" y="489912"/>
                </a:lnTo>
                <a:lnTo>
                  <a:pt x="10698" y="539221"/>
                </a:lnTo>
                <a:lnTo>
                  <a:pt x="23617" y="586490"/>
                </a:lnTo>
                <a:lnTo>
                  <a:pt x="41178" y="631388"/>
                </a:lnTo>
                <a:lnTo>
                  <a:pt x="63077" y="673584"/>
                </a:lnTo>
                <a:lnTo>
                  <a:pt x="89012" y="712745"/>
                </a:lnTo>
                <a:lnTo>
                  <a:pt x="118679" y="748541"/>
                </a:lnTo>
                <a:lnTo>
                  <a:pt x="151775" y="780639"/>
                </a:lnTo>
                <a:lnTo>
                  <a:pt x="187996" y="808709"/>
                </a:lnTo>
                <a:lnTo>
                  <a:pt x="227040" y="832418"/>
                </a:lnTo>
                <a:lnTo>
                  <a:pt x="268603" y="851436"/>
                </a:lnTo>
                <a:lnTo>
                  <a:pt x="312382" y="865431"/>
                </a:lnTo>
                <a:lnTo>
                  <a:pt x="358074" y="874071"/>
                </a:lnTo>
                <a:lnTo>
                  <a:pt x="405375" y="877024"/>
                </a:lnTo>
                <a:lnTo>
                  <a:pt x="452679" y="874071"/>
                </a:lnTo>
                <a:lnTo>
                  <a:pt x="498372" y="865431"/>
                </a:lnTo>
                <a:lnTo>
                  <a:pt x="542153" y="851436"/>
                </a:lnTo>
                <a:lnTo>
                  <a:pt x="583718" y="832418"/>
                </a:lnTo>
                <a:lnTo>
                  <a:pt x="622763" y="808709"/>
                </a:lnTo>
                <a:lnTo>
                  <a:pt x="658985" y="780639"/>
                </a:lnTo>
                <a:lnTo>
                  <a:pt x="692082" y="748541"/>
                </a:lnTo>
                <a:lnTo>
                  <a:pt x="721749" y="712745"/>
                </a:lnTo>
                <a:lnTo>
                  <a:pt x="747684" y="673584"/>
                </a:lnTo>
                <a:lnTo>
                  <a:pt x="769584" y="631388"/>
                </a:lnTo>
                <a:lnTo>
                  <a:pt x="787145" y="586490"/>
                </a:lnTo>
                <a:lnTo>
                  <a:pt x="800064" y="539221"/>
                </a:lnTo>
                <a:lnTo>
                  <a:pt x="808037" y="489912"/>
                </a:lnTo>
                <a:lnTo>
                  <a:pt x="810763" y="438895"/>
                </a:lnTo>
                <a:close/>
              </a:path>
            </a:pathLst>
          </a:custGeom>
          <a:ln w="30040">
            <a:solidFill>
              <a:srgbClr val="000000"/>
            </a:solidFill>
          </a:ln>
        </p:spPr>
        <p:txBody>
          <a:bodyPr wrap="square" lIns="0" tIns="0" rIns="0" bIns="0" rtlCol="0"/>
          <a:lstStyle/>
          <a:p>
            <a:endParaRPr/>
          </a:p>
        </p:txBody>
      </p:sp>
      <p:sp>
        <p:nvSpPr>
          <p:cNvPr id="10" name="object 10"/>
          <p:cNvSpPr/>
          <p:nvPr/>
        </p:nvSpPr>
        <p:spPr>
          <a:xfrm>
            <a:off x="1705998" y="2501550"/>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11" name="object 11"/>
          <p:cNvSpPr/>
          <p:nvPr/>
        </p:nvSpPr>
        <p:spPr>
          <a:xfrm>
            <a:off x="1994799" y="2439067"/>
            <a:ext cx="58419" cy="125095"/>
          </a:xfrm>
          <a:custGeom>
            <a:avLst/>
            <a:gdLst/>
            <a:ahLst/>
            <a:cxnLst/>
            <a:rect l="l" t="t" r="r" b="b"/>
            <a:pathLst>
              <a:path w="58419" h="125094">
                <a:moveTo>
                  <a:pt x="0" y="0"/>
                </a:moveTo>
                <a:lnTo>
                  <a:pt x="57909" y="124964"/>
                </a:lnTo>
              </a:path>
            </a:pathLst>
          </a:custGeom>
          <a:ln w="29356">
            <a:solidFill>
              <a:srgbClr val="000000"/>
            </a:solidFill>
          </a:ln>
        </p:spPr>
        <p:txBody>
          <a:bodyPr wrap="square" lIns="0" tIns="0" rIns="0" bIns="0" rtlCol="0"/>
          <a:lstStyle/>
          <a:p>
            <a:endParaRPr/>
          </a:p>
        </p:txBody>
      </p:sp>
      <p:sp>
        <p:nvSpPr>
          <p:cNvPr id="12" name="object 12"/>
          <p:cNvSpPr/>
          <p:nvPr/>
        </p:nvSpPr>
        <p:spPr>
          <a:xfrm>
            <a:off x="1617420" y="1529852"/>
            <a:ext cx="205354" cy="125341"/>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1358531" y="2439067"/>
            <a:ext cx="58419" cy="125095"/>
          </a:xfrm>
          <a:custGeom>
            <a:avLst/>
            <a:gdLst/>
            <a:ahLst/>
            <a:cxnLst/>
            <a:rect l="l" t="t" r="r" b="b"/>
            <a:pathLst>
              <a:path w="58419" h="125094">
                <a:moveTo>
                  <a:pt x="57909" y="0"/>
                </a:moveTo>
                <a:lnTo>
                  <a:pt x="0" y="124964"/>
                </a:lnTo>
              </a:path>
            </a:pathLst>
          </a:custGeom>
          <a:ln w="29356">
            <a:solidFill>
              <a:srgbClr val="000000"/>
            </a:solidFill>
          </a:ln>
        </p:spPr>
        <p:txBody>
          <a:bodyPr wrap="square" lIns="0" tIns="0" rIns="0" bIns="0" rtlCol="0"/>
          <a:lstStyle/>
          <a:p>
            <a:endParaRPr/>
          </a:p>
        </p:txBody>
      </p:sp>
      <p:sp>
        <p:nvSpPr>
          <p:cNvPr id="14" name="object 14"/>
          <p:cNvSpPr/>
          <p:nvPr/>
        </p:nvSpPr>
        <p:spPr>
          <a:xfrm>
            <a:off x="1705998" y="1687007"/>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15" name="object 15"/>
          <p:cNvSpPr/>
          <p:nvPr/>
        </p:nvSpPr>
        <p:spPr>
          <a:xfrm>
            <a:off x="1300610" y="2125903"/>
            <a:ext cx="58419" cy="0"/>
          </a:xfrm>
          <a:custGeom>
            <a:avLst/>
            <a:gdLst/>
            <a:ahLst/>
            <a:cxnLst/>
            <a:rect l="l" t="t" r="r" b="b"/>
            <a:pathLst>
              <a:path w="58419">
                <a:moveTo>
                  <a:pt x="0" y="0"/>
                </a:moveTo>
                <a:lnTo>
                  <a:pt x="57909" y="0"/>
                </a:lnTo>
              </a:path>
            </a:pathLst>
          </a:custGeom>
          <a:ln w="31340">
            <a:solidFill>
              <a:srgbClr val="000000"/>
            </a:solidFill>
          </a:ln>
        </p:spPr>
        <p:txBody>
          <a:bodyPr wrap="square" lIns="0" tIns="0" rIns="0" bIns="0" rtlCol="0"/>
          <a:lstStyle/>
          <a:p>
            <a:endParaRPr/>
          </a:p>
        </p:txBody>
      </p:sp>
      <p:sp>
        <p:nvSpPr>
          <p:cNvPr id="16" name="object 16"/>
          <p:cNvSpPr/>
          <p:nvPr/>
        </p:nvSpPr>
        <p:spPr>
          <a:xfrm>
            <a:off x="2052708" y="2125903"/>
            <a:ext cx="58419" cy="0"/>
          </a:xfrm>
          <a:custGeom>
            <a:avLst/>
            <a:gdLst/>
            <a:ahLst/>
            <a:cxnLst/>
            <a:rect l="l" t="t" r="r" b="b"/>
            <a:pathLst>
              <a:path w="58419">
                <a:moveTo>
                  <a:pt x="0" y="0"/>
                </a:moveTo>
                <a:lnTo>
                  <a:pt x="57909" y="0"/>
                </a:lnTo>
              </a:path>
            </a:pathLst>
          </a:custGeom>
          <a:ln w="31340">
            <a:solidFill>
              <a:srgbClr val="000000"/>
            </a:solidFill>
          </a:ln>
        </p:spPr>
        <p:txBody>
          <a:bodyPr wrap="square" lIns="0" tIns="0" rIns="0" bIns="0" rtlCol="0"/>
          <a:lstStyle/>
          <a:p>
            <a:endParaRPr/>
          </a:p>
        </p:txBody>
      </p:sp>
      <p:sp>
        <p:nvSpPr>
          <p:cNvPr id="17" name="object 17"/>
          <p:cNvSpPr/>
          <p:nvPr/>
        </p:nvSpPr>
        <p:spPr>
          <a:xfrm>
            <a:off x="1690796" y="2079453"/>
            <a:ext cx="232436" cy="186698"/>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1677043" y="1749476"/>
            <a:ext cx="58419" cy="62865"/>
          </a:xfrm>
          <a:custGeom>
            <a:avLst/>
            <a:gdLst/>
            <a:ahLst/>
            <a:cxnLst/>
            <a:rect l="l" t="t" r="r" b="b"/>
            <a:pathLst>
              <a:path w="58419" h="62864">
                <a:moveTo>
                  <a:pt x="28954" y="62482"/>
                </a:moveTo>
                <a:lnTo>
                  <a:pt x="0" y="62482"/>
                </a:lnTo>
                <a:lnTo>
                  <a:pt x="28954" y="0"/>
                </a:lnTo>
                <a:lnTo>
                  <a:pt x="57909" y="62482"/>
                </a:lnTo>
                <a:lnTo>
                  <a:pt x="28954" y="62482"/>
                </a:lnTo>
                <a:close/>
              </a:path>
            </a:pathLst>
          </a:custGeom>
          <a:ln w="30043">
            <a:solidFill>
              <a:srgbClr val="000000"/>
            </a:solidFill>
          </a:ln>
        </p:spPr>
        <p:txBody>
          <a:bodyPr wrap="square" lIns="0" tIns="0" rIns="0" bIns="0" rtlCol="0"/>
          <a:lstStyle/>
          <a:p>
            <a:endParaRPr/>
          </a:p>
        </p:txBody>
      </p:sp>
      <p:sp>
        <p:nvSpPr>
          <p:cNvPr id="19" name="object 19"/>
          <p:cNvSpPr/>
          <p:nvPr/>
        </p:nvSpPr>
        <p:spPr>
          <a:xfrm>
            <a:off x="1677047" y="1749551"/>
            <a:ext cx="58419" cy="62865"/>
          </a:xfrm>
          <a:custGeom>
            <a:avLst/>
            <a:gdLst/>
            <a:ahLst/>
            <a:cxnLst/>
            <a:rect l="l" t="t" r="r" b="b"/>
            <a:pathLst>
              <a:path w="58419" h="62864">
                <a:moveTo>
                  <a:pt x="57912" y="62484"/>
                </a:moveTo>
                <a:lnTo>
                  <a:pt x="28956" y="0"/>
                </a:lnTo>
                <a:lnTo>
                  <a:pt x="0" y="62484"/>
                </a:lnTo>
                <a:lnTo>
                  <a:pt x="57912" y="62484"/>
                </a:lnTo>
                <a:close/>
              </a:path>
            </a:pathLst>
          </a:custGeom>
          <a:solidFill>
            <a:srgbClr val="000000"/>
          </a:solidFill>
        </p:spPr>
        <p:txBody>
          <a:bodyPr wrap="square" lIns="0" tIns="0" rIns="0" bIns="0" rtlCol="0"/>
          <a:lstStyle/>
          <a:p>
            <a:endParaRPr/>
          </a:p>
        </p:txBody>
      </p:sp>
      <p:sp>
        <p:nvSpPr>
          <p:cNvPr id="20" name="object 20"/>
          <p:cNvSpPr/>
          <p:nvPr/>
        </p:nvSpPr>
        <p:spPr>
          <a:xfrm>
            <a:off x="1705998" y="1811958"/>
            <a:ext cx="0" cy="283210"/>
          </a:xfrm>
          <a:custGeom>
            <a:avLst/>
            <a:gdLst/>
            <a:ahLst/>
            <a:cxnLst/>
            <a:rect l="l" t="t" r="r" b="b"/>
            <a:pathLst>
              <a:path h="283210">
                <a:moveTo>
                  <a:pt x="0" y="282696"/>
                </a:moveTo>
                <a:lnTo>
                  <a:pt x="0" y="0"/>
                </a:lnTo>
              </a:path>
            </a:pathLst>
          </a:custGeom>
          <a:ln w="28930">
            <a:solidFill>
              <a:srgbClr val="000000"/>
            </a:solidFill>
          </a:ln>
        </p:spPr>
        <p:txBody>
          <a:bodyPr wrap="square" lIns="0" tIns="0" rIns="0" bIns="0" rtlCol="0"/>
          <a:lstStyle/>
          <a:p>
            <a:endParaRPr/>
          </a:p>
        </p:txBody>
      </p:sp>
      <p:sp>
        <p:nvSpPr>
          <p:cNvPr id="21" name="object 21"/>
          <p:cNvSpPr/>
          <p:nvPr/>
        </p:nvSpPr>
        <p:spPr>
          <a:xfrm>
            <a:off x="4049142" y="2689860"/>
            <a:ext cx="0" cy="375920"/>
          </a:xfrm>
          <a:custGeom>
            <a:avLst/>
            <a:gdLst/>
            <a:ahLst/>
            <a:cxnLst/>
            <a:rect l="l" t="t" r="r" b="b"/>
            <a:pathLst>
              <a:path h="375919">
                <a:moveTo>
                  <a:pt x="0" y="0"/>
                </a:moveTo>
                <a:lnTo>
                  <a:pt x="0" y="375550"/>
                </a:lnTo>
              </a:path>
            </a:pathLst>
          </a:custGeom>
          <a:ln w="28930">
            <a:solidFill>
              <a:srgbClr val="000000"/>
            </a:solidFill>
          </a:ln>
        </p:spPr>
        <p:txBody>
          <a:bodyPr wrap="square" lIns="0" tIns="0" rIns="0" bIns="0" rtlCol="0"/>
          <a:lstStyle/>
          <a:p>
            <a:endParaRPr/>
          </a:p>
        </p:txBody>
      </p:sp>
      <p:sp>
        <p:nvSpPr>
          <p:cNvPr id="22" name="object 22"/>
          <p:cNvSpPr/>
          <p:nvPr/>
        </p:nvSpPr>
        <p:spPr>
          <a:xfrm>
            <a:off x="3556901" y="1467611"/>
            <a:ext cx="984250" cy="1222375"/>
          </a:xfrm>
          <a:custGeom>
            <a:avLst/>
            <a:gdLst/>
            <a:ahLst/>
            <a:cxnLst/>
            <a:rect l="l" t="t" r="r" b="b"/>
            <a:pathLst>
              <a:path w="984250" h="1222375">
                <a:moveTo>
                  <a:pt x="0" y="0"/>
                </a:moveTo>
                <a:lnTo>
                  <a:pt x="0" y="1222248"/>
                </a:lnTo>
                <a:lnTo>
                  <a:pt x="983741" y="1222248"/>
                </a:lnTo>
                <a:lnTo>
                  <a:pt x="983741" y="0"/>
                </a:lnTo>
                <a:lnTo>
                  <a:pt x="0" y="0"/>
                </a:lnTo>
                <a:close/>
              </a:path>
            </a:pathLst>
          </a:custGeom>
          <a:solidFill>
            <a:srgbClr val="FFDC9A"/>
          </a:solidFill>
        </p:spPr>
        <p:txBody>
          <a:bodyPr wrap="square" lIns="0" tIns="0" rIns="0" bIns="0" rtlCol="0"/>
          <a:lstStyle/>
          <a:p>
            <a:endParaRPr/>
          </a:p>
        </p:txBody>
      </p:sp>
      <p:sp>
        <p:nvSpPr>
          <p:cNvPr id="23" name="object 23"/>
          <p:cNvSpPr/>
          <p:nvPr/>
        </p:nvSpPr>
        <p:spPr>
          <a:xfrm>
            <a:off x="3570606" y="1482799"/>
            <a:ext cx="984885" cy="1222375"/>
          </a:xfrm>
          <a:custGeom>
            <a:avLst/>
            <a:gdLst/>
            <a:ahLst/>
            <a:cxnLst/>
            <a:rect l="l" t="t" r="r" b="b"/>
            <a:pathLst>
              <a:path w="984885" h="1222375">
                <a:moveTo>
                  <a:pt x="984502" y="0"/>
                </a:moveTo>
                <a:lnTo>
                  <a:pt x="756" y="0"/>
                </a:lnTo>
                <a:lnTo>
                  <a:pt x="0" y="1222203"/>
                </a:lnTo>
                <a:lnTo>
                  <a:pt x="984502" y="1222203"/>
                </a:lnTo>
                <a:lnTo>
                  <a:pt x="984502" y="0"/>
                </a:lnTo>
                <a:close/>
              </a:path>
            </a:pathLst>
          </a:custGeom>
          <a:ln w="29878">
            <a:solidFill>
              <a:srgbClr val="FFDC9A"/>
            </a:solidFill>
          </a:ln>
        </p:spPr>
        <p:txBody>
          <a:bodyPr wrap="square" lIns="0" tIns="0" rIns="0" bIns="0" rtlCol="0"/>
          <a:lstStyle/>
          <a:p>
            <a:endParaRPr/>
          </a:p>
        </p:txBody>
      </p:sp>
      <p:sp>
        <p:nvSpPr>
          <p:cNvPr id="24" name="object 24"/>
          <p:cNvSpPr/>
          <p:nvPr/>
        </p:nvSpPr>
        <p:spPr>
          <a:xfrm>
            <a:off x="3657469" y="1671000"/>
            <a:ext cx="810895" cy="877569"/>
          </a:xfrm>
          <a:custGeom>
            <a:avLst/>
            <a:gdLst/>
            <a:ahLst/>
            <a:cxnLst/>
            <a:rect l="l" t="t" r="r" b="b"/>
            <a:pathLst>
              <a:path w="810895" h="877569">
                <a:moveTo>
                  <a:pt x="405375" y="877024"/>
                </a:moveTo>
                <a:lnTo>
                  <a:pt x="358074" y="874071"/>
                </a:lnTo>
                <a:lnTo>
                  <a:pt x="312382" y="865431"/>
                </a:lnTo>
                <a:lnTo>
                  <a:pt x="268603" y="851436"/>
                </a:lnTo>
                <a:lnTo>
                  <a:pt x="227040" y="832418"/>
                </a:lnTo>
                <a:lnTo>
                  <a:pt x="187996" y="808709"/>
                </a:lnTo>
                <a:lnTo>
                  <a:pt x="151775" y="780639"/>
                </a:lnTo>
                <a:lnTo>
                  <a:pt x="118679" y="748541"/>
                </a:lnTo>
                <a:lnTo>
                  <a:pt x="89012" y="712745"/>
                </a:lnTo>
                <a:lnTo>
                  <a:pt x="63077" y="673584"/>
                </a:lnTo>
                <a:lnTo>
                  <a:pt x="41178" y="631388"/>
                </a:lnTo>
                <a:lnTo>
                  <a:pt x="23617" y="586490"/>
                </a:lnTo>
                <a:lnTo>
                  <a:pt x="10698" y="539221"/>
                </a:lnTo>
                <a:lnTo>
                  <a:pt x="2725" y="489912"/>
                </a:lnTo>
                <a:lnTo>
                  <a:pt x="0" y="438895"/>
                </a:lnTo>
                <a:lnTo>
                  <a:pt x="2865" y="387728"/>
                </a:lnTo>
                <a:lnTo>
                  <a:pt x="10937" y="338290"/>
                </a:lnTo>
                <a:lnTo>
                  <a:pt x="23917" y="290911"/>
                </a:lnTo>
                <a:lnTo>
                  <a:pt x="41509" y="245921"/>
                </a:lnTo>
                <a:lnTo>
                  <a:pt x="63412" y="203650"/>
                </a:lnTo>
                <a:lnTo>
                  <a:pt x="89330" y="164428"/>
                </a:lnTo>
                <a:lnTo>
                  <a:pt x="118963" y="128584"/>
                </a:lnTo>
                <a:lnTo>
                  <a:pt x="152013" y="96449"/>
                </a:lnTo>
                <a:lnTo>
                  <a:pt x="188182" y="68353"/>
                </a:lnTo>
                <a:lnTo>
                  <a:pt x="227172" y="44626"/>
                </a:lnTo>
                <a:lnTo>
                  <a:pt x="268685" y="25597"/>
                </a:lnTo>
                <a:lnTo>
                  <a:pt x="312422" y="11596"/>
                </a:lnTo>
                <a:lnTo>
                  <a:pt x="358085" y="2954"/>
                </a:lnTo>
                <a:lnTo>
                  <a:pt x="405375" y="0"/>
                </a:lnTo>
                <a:lnTo>
                  <a:pt x="452679" y="2954"/>
                </a:lnTo>
                <a:lnTo>
                  <a:pt x="498372" y="11596"/>
                </a:lnTo>
                <a:lnTo>
                  <a:pt x="542153" y="25597"/>
                </a:lnTo>
                <a:lnTo>
                  <a:pt x="583718" y="44626"/>
                </a:lnTo>
                <a:lnTo>
                  <a:pt x="622763" y="68353"/>
                </a:lnTo>
                <a:lnTo>
                  <a:pt x="658985" y="96449"/>
                </a:lnTo>
                <a:lnTo>
                  <a:pt x="692082" y="128584"/>
                </a:lnTo>
                <a:lnTo>
                  <a:pt x="721749" y="164428"/>
                </a:lnTo>
                <a:lnTo>
                  <a:pt x="747684" y="203650"/>
                </a:lnTo>
                <a:lnTo>
                  <a:pt x="769584" y="245921"/>
                </a:lnTo>
                <a:lnTo>
                  <a:pt x="787145" y="290911"/>
                </a:lnTo>
                <a:lnTo>
                  <a:pt x="800064" y="338290"/>
                </a:lnTo>
                <a:lnTo>
                  <a:pt x="808037" y="387728"/>
                </a:lnTo>
                <a:lnTo>
                  <a:pt x="810763" y="438895"/>
                </a:lnTo>
                <a:lnTo>
                  <a:pt x="808037" y="489912"/>
                </a:lnTo>
                <a:lnTo>
                  <a:pt x="800064" y="539221"/>
                </a:lnTo>
                <a:lnTo>
                  <a:pt x="787145" y="586490"/>
                </a:lnTo>
                <a:lnTo>
                  <a:pt x="769584" y="631388"/>
                </a:lnTo>
                <a:lnTo>
                  <a:pt x="747684" y="673584"/>
                </a:lnTo>
                <a:lnTo>
                  <a:pt x="721749" y="712745"/>
                </a:lnTo>
                <a:lnTo>
                  <a:pt x="692082" y="748541"/>
                </a:lnTo>
                <a:lnTo>
                  <a:pt x="658985" y="780639"/>
                </a:lnTo>
                <a:lnTo>
                  <a:pt x="622763" y="808709"/>
                </a:lnTo>
                <a:lnTo>
                  <a:pt x="583718" y="832418"/>
                </a:lnTo>
                <a:lnTo>
                  <a:pt x="542153" y="851436"/>
                </a:lnTo>
                <a:lnTo>
                  <a:pt x="498372" y="865431"/>
                </a:lnTo>
                <a:lnTo>
                  <a:pt x="452679" y="874071"/>
                </a:lnTo>
                <a:lnTo>
                  <a:pt x="405375" y="877024"/>
                </a:lnTo>
                <a:close/>
              </a:path>
            </a:pathLst>
          </a:custGeom>
          <a:solidFill>
            <a:srgbClr val="FFFFFF"/>
          </a:solidFill>
        </p:spPr>
        <p:txBody>
          <a:bodyPr wrap="square" lIns="0" tIns="0" rIns="0" bIns="0" rtlCol="0"/>
          <a:lstStyle/>
          <a:p>
            <a:endParaRPr/>
          </a:p>
        </p:txBody>
      </p:sp>
      <p:sp>
        <p:nvSpPr>
          <p:cNvPr id="25" name="object 25"/>
          <p:cNvSpPr/>
          <p:nvPr/>
        </p:nvSpPr>
        <p:spPr>
          <a:xfrm>
            <a:off x="3657469" y="1671000"/>
            <a:ext cx="810895" cy="877569"/>
          </a:xfrm>
          <a:custGeom>
            <a:avLst/>
            <a:gdLst/>
            <a:ahLst/>
            <a:cxnLst/>
            <a:rect l="l" t="t" r="r" b="b"/>
            <a:pathLst>
              <a:path w="810895" h="877569">
                <a:moveTo>
                  <a:pt x="810763" y="438895"/>
                </a:moveTo>
                <a:lnTo>
                  <a:pt x="808037" y="387728"/>
                </a:lnTo>
                <a:lnTo>
                  <a:pt x="800064" y="338290"/>
                </a:lnTo>
                <a:lnTo>
                  <a:pt x="787145" y="290911"/>
                </a:lnTo>
                <a:lnTo>
                  <a:pt x="769584" y="245921"/>
                </a:lnTo>
                <a:lnTo>
                  <a:pt x="747684" y="203650"/>
                </a:lnTo>
                <a:lnTo>
                  <a:pt x="721749" y="164428"/>
                </a:lnTo>
                <a:lnTo>
                  <a:pt x="692082" y="128584"/>
                </a:lnTo>
                <a:lnTo>
                  <a:pt x="658985" y="96449"/>
                </a:lnTo>
                <a:lnTo>
                  <a:pt x="622763" y="68353"/>
                </a:lnTo>
                <a:lnTo>
                  <a:pt x="583718" y="44626"/>
                </a:lnTo>
                <a:lnTo>
                  <a:pt x="542153" y="25597"/>
                </a:lnTo>
                <a:lnTo>
                  <a:pt x="498372" y="11596"/>
                </a:lnTo>
                <a:lnTo>
                  <a:pt x="452679" y="2954"/>
                </a:lnTo>
                <a:lnTo>
                  <a:pt x="405375" y="0"/>
                </a:lnTo>
                <a:lnTo>
                  <a:pt x="358085" y="2954"/>
                </a:lnTo>
                <a:lnTo>
                  <a:pt x="312422" y="11596"/>
                </a:lnTo>
                <a:lnTo>
                  <a:pt x="268685" y="25597"/>
                </a:lnTo>
                <a:lnTo>
                  <a:pt x="227172" y="44626"/>
                </a:lnTo>
                <a:lnTo>
                  <a:pt x="188182" y="68353"/>
                </a:lnTo>
                <a:lnTo>
                  <a:pt x="152013" y="96449"/>
                </a:lnTo>
                <a:lnTo>
                  <a:pt x="118963" y="128584"/>
                </a:lnTo>
                <a:lnTo>
                  <a:pt x="89330" y="164428"/>
                </a:lnTo>
                <a:lnTo>
                  <a:pt x="63412" y="203650"/>
                </a:lnTo>
                <a:lnTo>
                  <a:pt x="41509" y="245921"/>
                </a:lnTo>
                <a:lnTo>
                  <a:pt x="23917" y="290911"/>
                </a:lnTo>
                <a:lnTo>
                  <a:pt x="10937" y="338290"/>
                </a:lnTo>
                <a:lnTo>
                  <a:pt x="2865" y="387728"/>
                </a:lnTo>
                <a:lnTo>
                  <a:pt x="0" y="438895"/>
                </a:lnTo>
                <a:lnTo>
                  <a:pt x="2725" y="489912"/>
                </a:lnTo>
                <a:lnTo>
                  <a:pt x="10698" y="539221"/>
                </a:lnTo>
                <a:lnTo>
                  <a:pt x="23617" y="586490"/>
                </a:lnTo>
                <a:lnTo>
                  <a:pt x="41178" y="631388"/>
                </a:lnTo>
                <a:lnTo>
                  <a:pt x="63077" y="673584"/>
                </a:lnTo>
                <a:lnTo>
                  <a:pt x="89012" y="712745"/>
                </a:lnTo>
                <a:lnTo>
                  <a:pt x="118679" y="748541"/>
                </a:lnTo>
                <a:lnTo>
                  <a:pt x="151775" y="780639"/>
                </a:lnTo>
                <a:lnTo>
                  <a:pt x="187996" y="808709"/>
                </a:lnTo>
                <a:lnTo>
                  <a:pt x="227040" y="832418"/>
                </a:lnTo>
                <a:lnTo>
                  <a:pt x="268603" y="851436"/>
                </a:lnTo>
                <a:lnTo>
                  <a:pt x="312382" y="865431"/>
                </a:lnTo>
                <a:lnTo>
                  <a:pt x="358074" y="874071"/>
                </a:lnTo>
                <a:lnTo>
                  <a:pt x="405375" y="877024"/>
                </a:lnTo>
                <a:lnTo>
                  <a:pt x="452679" y="874071"/>
                </a:lnTo>
                <a:lnTo>
                  <a:pt x="498372" y="865431"/>
                </a:lnTo>
                <a:lnTo>
                  <a:pt x="542153" y="851436"/>
                </a:lnTo>
                <a:lnTo>
                  <a:pt x="583718" y="832418"/>
                </a:lnTo>
                <a:lnTo>
                  <a:pt x="622763" y="808709"/>
                </a:lnTo>
                <a:lnTo>
                  <a:pt x="658985" y="780639"/>
                </a:lnTo>
                <a:lnTo>
                  <a:pt x="692082" y="748541"/>
                </a:lnTo>
                <a:lnTo>
                  <a:pt x="721749" y="712745"/>
                </a:lnTo>
                <a:lnTo>
                  <a:pt x="747684" y="673584"/>
                </a:lnTo>
                <a:lnTo>
                  <a:pt x="769584" y="631388"/>
                </a:lnTo>
                <a:lnTo>
                  <a:pt x="787145" y="586490"/>
                </a:lnTo>
                <a:lnTo>
                  <a:pt x="800064" y="539221"/>
                </a:lnTo>
                <a:lnTo>
                  <a:pt x="808037" y="489912"/>
                </a:lnTo>
                <a:lnTo>
                  <a:pt x="810763" y="438895"/>
                </a:lnTo>
                <a:close/>
              </a:path>
            </a:pathLst>
          </a:custGeom>
          <a:ln w="30040">
            <a:solidFill>
              <a:srgbClr val="000000"/>
            </a:solidFill>
          </a:ln>
        </p:spPr>
        <p:txBody>
          <a:bodyPr wrap="square" lIns="0" tIns="0" rIns="0" bIns="0" rtlCol="0"/>
          <a:lstStyle/>
          <a:p>
            <a:endParaRPr/>
          </a:p>
        </p:txBody>
      </p:sp>
      <p:sp>
        <p:nvSpPr>
          <p:cNvPr id="26" name="object 26"/>
          <p:cNvSpPr/>
          <p:nvPr/>
        </p:nvSpPr>
        <p:spPr>
          <a:xfrm>
            <a:off x="4049142" y="2501550"/>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27" name="object 27"/>
          <p:cNvSpPr/>
          <p:nvPr/>
        </p:nvSpPr>
        <p:spPr>
          <a:xfrm>
            <a:off x="4337943" y="2439067"/>
            <a:ext cx="58419" cy="125095"/>
          </a:xfrm>
          <a:custGeom>
            <a:avLst/>
            <a:gdLst/>
            <a:ahLst/>
            <a:cxnLst/>
            <a:rect l="l" t="t" r="r" b="b"/>
            <a:pathLst>
              <a:path w="58420" h="125094">
                <a:moveTo>
                  <a:pt x="0" y="0"/>
                </a:moveTo>
                <a:lnTo>
                  <a:pt x="57909" y="124964"/>
                </a:lnTo>
              </a:path>
            </a:pathLst>
          </a:custGeom>
          <a:ln w="29356">
            <a:solidFill>
              <a:srgbClr val="000000"/>
            </a:solidFill>
          </a:ln>
        </p:spPr>
        <p:txBody>
          <a:bodyPr wrap="square" lIns="0" tIns="0" rIns="0" bIns="0" rtlCol="0"/>
          <a:lstStyle/>
          <a:p>
            <a:endParaRPr/>
          </a:p>
        </p:txBody>
      </p:sp>
      <p:sp>
        <p:nvSpPr>
          <p:cNvPr id="28" name="object 28"/>
          <p:cNvSpPr/>
          <p:nvPr/>
        </p:nvSpPr>
        <p:spPr>
          <a:xfrm>
            <a:off x="3960553" y="1529854"/>
            <a:ext cx="204594" cy="125338"/>
          </a:xfrm>
          <a:prstGeom prst="rect">
            <a:avLst/>
          </a:prstGeom>
          <a:blipFill>
            <a:blip r:embed="rId4" cstate="print"/>
            <a:stretch>
              <a:fillRect/>
            </a:stretch>
          </a:blipFill>
        </p:spPr>
        <p:txBody>
          <a:bodyPr wrap="square" lIns="0" tIns="0" rIns="0" bIns="0" rtlCol="0"/>
          <a:lstStyle/>
          <a:p>
            <a:endParaRPr/>
          </a:p>
        </p:txBody>
      </p:sp>
      <p:sp>
        <p:nvSpPr>
          <p:cNvPr id="29" name="object 29"/>
          <p:cNvSpPr/>
          <p:nvPr/>
        </p:nvSpPr>
        <p:spPr>
          <a:xfrm>
            <a:off x="3701675" y="2439067"/>
            <a:ext cx="58419" cy="125095"/>
          </a:xfrm>
          <a:custGeom>
            <a:avLst/>
            <a:gdLst/>
            <a:ahLst/>
            <a:cxnLst/>
            <a:rect l="l" t="t" r="r" b="b"/>
            <a:pathLst>
              <a:path w="58420" h="125094">
                <a:moveTo>
                  <a:pt x="57909" y="0"/>
                </a:moveTo>
                <a:lnTo>
                  <a:pt x="0" y="124964"/>
                </a:lnTo>
              </a:path>
            </a:pathLst>
          </a:custGeom>
          <a:ln w="29356">
            <a:solidFill>
              <a:srgbClr val="000000"/>
            </a:solidFill>
          </a:ln>
        </p:spPr>
        <p:txBody>
          <a:bodyPr wrap="square" lIns="0" tIns="0" rIns="0" bIns="0" rtlCol="0"/>
          <a:lstStyle/>
          <a:p>
            <a:endParaRPr/>
          </a:p>
        </p:txBody>
      </p:sp>
      <p:sp>
        <p:nvSpPr>
          <p:cNvPr id="30" name="object 30"/>
          <p:cNvSpPr/>
          <p:nvPr/>
        </p:nvSpPr>
        <p:spPr>
          <a:xfrm>
            <a:off x="4049142" y="1687007"/>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31" name="object 31"/>
          <p:cNvSpPr/>
          <p:nvPr/>
        </p:nvSpPr>
        <p:spPr>
          <a:xfrm>
            <a:off x="3643755" y="2125903"/>
            <a:ext cx="58419" cy="0"/>
          </a:xfrm>
          <a:custGeom>
            <a:avLst/>
            <a:gdLst/>
            <a:ahLst/>
            <a:cxnLst/>
            <a:rect l="l" t="t" r="r" b="b"/>
            <a:pathLst>
              <a:path w="58420">
                <a:moveTo>
                  <a:pt x="0" y="0"/>
                </a:moveTo>
                <a:lnTo>
                  <a:pt x="57909" y="0"/>
                </a:lnTo>
              </a:path>
            </a:pathLst>
          </a:custGeom>
          <a:ln w="31340">
            <a:solidFill>
              <a:srgbClr val="000000"/>
            </a:solidFill>
          </a:ln>
        </p:spPr>
        <p:txBody>
          <a:bodyPr wrap="square" lIns="0" tIns="0" rIns="0" bIns="0" rtlCol="0"/>
          <a:lstStyle/>
          <a:p>
            <a:endParaRPr/>
          </a:p>
        </p:txBody>
      </p:sp>
      <p:sp>
        <p:nvSpPr>
          <p:cNvPr id="32" name="object 32"/>
          <p:cNvSpPr/>
          <p:nvPr/>
        </p:nvSpPr>
        <p:spPr>
          <a:xfrm>
            <a:off x="4395852" y="2125903"/>
            <a:ext cx="58419" cy="0"/>
          </a:xfrm>
          <a:custGeom>
            <a:avLst/>
            <a:gdLst/>
            <a:ahLst/>
            <a:cxnLst/>
            <a:rect l="l" t="t" r="r" b="b"/>
            <a:pathLst>
              <a:path w="58420">
                <a:moveTo>
                  <a:pt x="0" y="0"/>
                </a:moveTo>
                <a:lnTo>
                  <a:pt x="57909" y="0"/>
                </a:lnTo>
              </a:path>
            </a:pathLst>
          </a:custGeom>
          <a:ln w="31340">
            <a:solidFill>
              <a:srgbClr val="000000"/>
            </a:solidFill>
          </a:ln>
        </p:spPr>
        <p:txBody>
          <a:bodyPr wrap="square" lIns="0" tIns="0" rIns="0" bIns="0" rtlCol="0"/>
          <a:lstStyle/>
          <a:p>
            <a:endParaRPr/>
          </a:p>
        </p:txBody>
      </p:sp>
      <p:sp>
        <p:nvSpPr>
          <p:cNvPr id="33" name="object 33"/>
          <p:cNvSpPr/>
          <p:nvPr/>
        </p:nvSpPr>
        <p:spPr>
          <a:xfrm>
            <a:off x="4033943" y="2079456"/>
            <a:ext cx="232194" cy="186468"/>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4078097" y="1749476"/>
            <a:ext cx="57150" cy="62865"/>
          </a:xfrm>
          <a:custGeom>
            <a:avLst/>
            <a:gdLst/>
            <a:ahLst/>
            <a:cxnLst/>
            <a:rect l="l" t="t" r="r" b="b"/>
            <a:pathLst>
              <a:path w="57150" h="62864">
                <a:moveTo>
                  <a:pt x="28954" y="62482"/>
                </a:moveTo>
                <a:lnTo>
                  <a:pt x="0" y="62482"/>
                </a:lnTo>
                <a:lnTo>
                  <a:pt x="57152" y="0"/>
                </a:lnTo>
                <a:lnTo>
                  <a:pt x="57152" y="62482"/>
                </a:lnTo>
                <a:lnTo>
                  <a:pt x="28954" y="62482"/>
                </a:lnTo>
                <a:close/>
              </a:path>
            </a:pathLst>
          </a:custGeom>
          <a:ln w="30028">
            <a:solidFill>
              <a:srgbClr val="000000"/>
            </a:solidFill>
          </a:ln>
        </p:spPr>
        <p:txBody>
          <a:bodyPr wrap="square" lIns="0" tIns="0" rIns="0" bIns="0" rtlCol="0"/>
          <a:lstStyle/>
          <a:p>
            <a:endParaRPr/>
          </a:p>
        </p:txBody>
      </p:sp>
      <p:sp>
        <p:nvSpPr>
          <p:cNvPr id="35" name="object 35"/>
          <p:cNvSpPr/>
          <p:nvPr/>
        </p:nvSpPr>
        <p:spPr>
          <a:xfrm>
            <a:off x="4078109" y="1749551"/>
            <a:ext cx="57150" cy="62865"/>
          </a:xfrm>
          <a:custGeom>
            <a:avLst/>
            <a:gdLst/>
            <a:ahLst/>
            <a:cxnLst/>
            <a:rect l="l" t="t" r="r" b="b"/>
            <a:pathLst>
              <a:path w="57150" h="62864">
                <a:moveTo>
                  <a:pt x="57149" y="62484"/>
                </a:moveTo>
                <a:lnTo>
                  <a:pt x="57149" y="0"/>
                </a:lnTo>
                <a:lnTo>
                  <a:pt x="0" y="62484"/>
                </a:lnTo>
                <a:lnTo>
                  <a:pt x="57149" y="62484"/>
                </a:lnTo>
                <a:close/>
              </a:path>
            </a:pathLst>
          </a:custGeom>
          <a:solidFill>
            <a:srgbClr val="000000"/>
          </a:solidFill>
        </p:spPr>
        <p:txBody>
          <a:bodyPr wrap="square" lIns="0" tIns="0" rIns="0" bIns="0" rtlCol="0"/>
          <a:lstStyle/>
          <a:p>
            <a:endParaRPr/>
          </a:p>
        </p:txBody>
      </p:sp>
      <p:sp>
        <p:nvSpPr>
          <p:cNvPr id="36" name="object 36"/>
          <p:cNvSpPr/>
          <p:nvPr/>
        </p:nvSpPr>
        <p:spPr>
          <a:xfrm>
            <a:off x="4049142" y="1843972"/>
            <a:ext cx="58419" cy="250825"/>
          </a:xfrm>
          <a:custGeom>
            <a:avLst/>
            <a:gdLst/>
            <a:ahLst/>
            <a:cxnLst/>
            <a:rect l="l" t="t" r="r" b="b"/>
            <a:pathLst>
              <a:path w="58420" h="250825">
                <a:moveTo>
                  <a:pt x="0" y="250682"/>
                </a:moveTo>
                <a:lnTo>
                  <a:pt x="57909" y="0"/>
                </a:lnTo>
              </a:path>
            </a:pathLst>
          </a:custGeom>
          <a:ln w="29052">
            <a:solidFill>
              <a:srgbClr val="000000"/>
            </a:solidFill>
          </a:ln>
        </p:spPr>
        <p:txBody>
          <a:bodyPr wrap="square" lIns="0" tIns="0" rIns="0" bIns="0" rtlCol="0"/>
          <a:lstStyle/>
          <a:p>
            <a:endParaRPr/>
          </a:p>
        </p:txBody>
      </p:sp>
      <p:sp>
        <p:nvSpPr>
          <p:cNvPr id="37" name="object 37"/>
          <p:cNvSpPr/>
          <p:nvPr/>
        </p:nvSpPr>
        <p:spPr>
          <a:xfrm>
            <a:off x="6420484" y="2689860"/>
            <a:ext cx="0" cy="375920"/>
          </a:xfrm>
          <a:custGeom>
            <a:avLst/>
            <a:gdLst/>
            <a:ahLst/>
            <a:cxnLst/>
            <a:rect l="l" t="t" r="r" b="b"/>
            <a:pathLst>
              <a:path h="375919">
                <a:moveTo>
                  <a:pt x="0" y="0"/>
                </a:moveTo>
                <a:lnTo>
                  <a:pt x="0" y="375550"/>
                </a:lnTo>
              </a:path>
            </a:pathLst>
          </a:custGeom>
          <a:ln w="28930">
            <a:solidFill>
              <a:srgbClr val="000000"/>
            </a:solidFill>
          </a:ln>
        </p:spPr>
        <p:txBody>
          <a:bodyPr wrap="square" lIns="0" tIns="0" rIns="0" bIns="0" rtlCol="0"/>
          <a:lstStyle/>
          <a:p>
            <a:endParaRPr/>
          </a:p>
        </p:txBody>
      </p:sp>
      <p:sp>
        <p:nvSpPr>
          <p:cNvPr id="38" name="object 38"/>
          <p:cNvSpPr/>
          <p:nvPr/>
        </p:nvSpPr>
        <p:spPr>
          <a:xfrm>
            <a:off x="5900051" y="1467611"/>
            <a:ext cx="984250" cy="1222375"/>
          </a:xfrm>
          <a:custGeom>
            <a:avLst/>
            <a:gdLst/>
            <a:ahLst/>
            <a:cxnLst/>
            <a:rect l="l" t="t" r="r" b="b"/>
            <a:pathLst>
              <a:path w="984250" h="1222375">
                <a:moveTo>
                  <a:pt x="0" y="0"/>
                </a:moveTo>
                <a:lnTo>
                  <a:pt x="0" y="1222248"/>
                </a:lnTo>
                <a:lnTo>
                  <a:pt x="983742" y="1222248"/>
                </a:lnTo>
                <a:lnTo>
                  <a:pt x="983742" y="0"/>
                </a:lnTo>
                <a:lnTo>
                  <a:pt x="0" y="0"/>
                </a:lnTo>
                <a:close/>
              </a:path>
            </a:pathLst>
          </a:custGeom>
          <a:solidFill>
            <a:srgbClr val="FFDC9A"/>
          </a:solidFill>
        </p:spPr>
        <p:txBody>
          <a:bodyPr wrap="square" lIns="0" tIns="0" rIns="0" bIns="0" rtlCol="0"/>
          <a:lstStyle/>
          <a:p>
            <a:endParaRPr/>
          </a:p>
        </p:txBody>
      </p:sp>
      <p:sp>
        <p:nvSpPr>
          <p:cNvPr id="39" name="object 39"/>
          <p:cNvSpPr/>
          <p:nvPr/>
        </p:nvSpPr>
        <p:spPr>
          <a:xfrm>
            <a:off x="5913750" y="1482799"/>
            <a:ext cx="984885" cy="1222375"/>
          </a:xfrm>
          <a:custGeom>
            <a:avLst/>
            <a:gdLst/>
            <a:ahLst/>
            <a:cxnLst/>
            <a:rect l="l" t="t" r="r" b="b"/>
            <a:pathLst>
              <a:path w="984884" h="1222375">
                <a:moveTo>
                  <a:pt x="984502" y="0"/>
                </a:moveTo>
                <a:lnTo>
                  <a:pt x="756" y="0"/>
                </a:lnTo>
                <a:lnTo>
                  <a:pt x="0" y="1222203"/>
                </a:lnTo>
                <a:lnTo>
                  <a:pt x="984502" y="1222203"/>
                </a:lnTo>
                <a:lnTo>
                  <a:pt x="984502" y="0"/>
                </a:lnTo>
                <a:close/>
              </a:path>
            </a:pathLst>
          </a:custGeom>
          <a:ln w="29878">
            <a:solidFill>
              <a:srgbClr val="FFDC9A"/>
            </a:solidFill>
          </a:ln>
        </p:spPr>
        <p:txBody>
          <a:bodyPr wrap="square" lIns="0" tIns="0" rIns="0" bIns="0" rtlCol="0"/>
          <a:lstStyle/>
          <a:p>
            <a:endParaRPr/>
          </a:p>
        </p:txBody>
      </p:sp>
      <p:sp>
        <p:nvSpPr>
          <p:cNvPr id="40" name="object 40"/>
          <p:cNvSpPr/>
          <p:nvPr/>
        </p:nvSpPr>
        <p:spPr>
          <a:xfrm>
            <a:off x="6000613" y="1671000"/>
            <a:ext cx="810895" cy="877569"/>
          </a:xfrm>
          <a:custGeom>
            <a:avLst/>
            <a:gdLst/>
            <a:ahLst/>
            <a:cxnLst/>
            <a:rect l="l" t="t" r="r" b="b"/>
            <a:pathLst>
              <a:path w="810895" h="877569">
                <a:moveTo>
                  <a:pt x="405375" y="877024"/>
                </a:moveTo>
                <a:lnTo>
                  <a:pt x="358074" y="874071"/>
                </a:lnTo>
                <a:lnTo>
                  <a:pt x="312382" y="865431"/>
                </a:lnTo>
                <a:lnTo>
                  <a:pt x="268603" y="851436"/>
                </a:lnTo>
                <a:lnTo>
                  <a:pt x="227040" y="832418"/>
                </a:lnTo>
                <a:lnTo>
                  <a:pt x="187996" y="808709"/>
                </a:lnTo>
                <a:lnTo>
                  <a:pt x="151775" y="780639"/>
                </a:lnTo>
                <a:lnTo>
                  <a:pt x="118679" y="748541"/>
                </a:lnTo>
                <a:lnTo>
                  <a:pt x="89012" y="712745"/>
                </a:lnTo>
                <a:lnTo>
                  <a:pt x="63077" y="673584"/>
                </a:lnTo>
                <a:lnTo>
                  <a:pt x="41178" y="631388"/>
                </a:lnTo>
                <a:lnTo>
                  <a:pt x="23617" y="586490"/>
                </a:lnTo>
                <a:lnTo>
                  <a:pt x="10698" y="539221"/>
                </a:lnTo>
                <a:lnTo>
                  <a:pt x="2725" y="489912"/>
                </a:lnTo>
                <a:lnTo>
                  <a:pt x="0" y="438895"/>
                </a:lnTo>
                <a:lnTo>
                  <a:pt x="2865" y="387728"/>
                </a:lnTo>
                <a:lnTo>
                  <a:pt x="10937" y="338290"/>
                </a:lnTo>
                <a:lnTo>
                  <a:pt x="23917" y="290911"/>
                </a:lnTo>
                <a:lnTo>
                  <a:pt x="41509" y="245921"/>
                </a:lnTo>
                <a:lnTo>
                  <a:pt x="63412" y="203650"/>
                </a:lnTo>
                <a:lnTo>
                  <a:pt x="89330" y="164428"/>
                </a:lnTo>
                <a:lnTo>
                  <a:pt x="118963" y="128584"/>
                </a:lnTo>
                <a:lnTo>
                  <a:pt x="152013" y="96449"/>
                </a:lnTo>
                <a:lnTo>
                  <a:pt x="188182" y="68353"/>
                </a:lnTo>
                <a:lnTo>
                  <a:pt x="227172" y="44626"/>
                </a:lnTo>
                <a:lnTo>
                  <a:pt x="268685" y="25597"/>
                </a:lnTo>
                <a:lnTo>
                  <a:pt x="312422" y="11596"/>
                </a:lnTo>
                <a:lnTo>
                  <a:pt x="358085" y="2954"/>
                </a:lnTo>
                <a:lnTo>
                  <a:pt x="405375" y="0"/>
                </a:lnTo>
                <a:lnTo>
                  <a:pt x="452679" y="2954"/>
                </a:lnTo>
                <a:lnTo>
                  <a:pt x="498372" y="11596"/>
                </a:lnTo>
                <a:lnTo>
                  <a:pt x="542153" y="25597"/>
                </a:lnTo>
                <a:lnTo>
                  <a:pt x="583718" y="44626"/>
                </a:lnTo>
                <a:lnTo>
                  <a:pt x="622763" y="68353"/>
                </a:lnTo>
                <a:lnTo>
                  <a:pt x="658985" y="96449"/>
                </a:lnTo>
                <a:lnTo>
                  <a:pt x="692082" y="128584"/>
                </a:lnTo>
                <a:lnTo>
                  <a:pt x="721749" y="164428"/>
                </a:lnTo>
                <a:lnTo>
                  <a:pt x="747684" y="203650"/>
                </a:lnTo>
                <a:lnTo>
                  <a:pt x="769584" y="245921"/>
                </a:lnTo>
                <a:lnTo>
                  <a:pt x="787145" y="290911"/>
                </a:lnTo>
                <a:lnTo>
                  <a:pt x="800064" y="338290"/>
                </a:lnTo>
                <a:lnTo>
                  <a:pt x="808037" y="387728"/>
                </a:lnTo>
                <a:lnTo>
                  <a:pt x="810763" y="438895"/>
                </a:lnTo>
                <a:lnTo>
                  <a:pt x="808037" y="489912"/>
                </a:lnTo>
                <a:lnTo>
                  <a:pt x="800064" y="539221"/>
                </a:lnTo>
                <a:lnTo>
                  <a:pt x="787145" y="586490"/>
                </a:lnTo>
                <a:lnTo>
                  <a:pt x="769584" y="631388"/>
                </a:lnTo>
                <a:lnTo>
                  <a:pt x="747684" y="673584"/>
                </a:lnTo>
                <a:lnTo>
                  <a:pt x="721749" y="712745"/>
                </a:lnTo>
                <a:lnTo>
                  <a:pt x="692082" y="748541"/>
                </a:lnTo>
                <a:lnTo>
                  <a:pt x="658985" y="780639"/>
                </a:lnTo>
                <a:lnTo>
                  <a:pt x="622763" y="808709"/>
                </a:lnTo>
                <a:lnTo>
                  <a:pt x="583718" y="832418"/>
                </a:lnTo>
                <a:lnTo>
                  <a:pt x="542153" y="851436"/>
                </a:lnTo>
                <a:lnTo>
                  <a:pt x="498372" y="865431"/>
                </a:lnTo>
                <a:lnTo>
                  <a:pt x="452679" y="874071"/>
                </a:lnTo>
                <a:lnTo>
                  <a:pt x="405375" y="877024"/>
                </a:lnTo>
                <a:close/>
              </a:path>
            </a:pathLst>
          </a:custGeom>
          <a:solidFill>
            <a:srgbClr val="FFFFFF"/>
          </a:solidFill>
        </p:spPr>
        <p:txBody>
          <a:bodyPr wrap="square" lIns="0" tIns="0" rIns="0" bIns="0" rtlCol="0"/>
          <a:lstStyle/>
          <a:p>
            <a:endParaRPr/>
          </a:p>
        </p:txBody>
      </p:sp>
      <p:sp>
        <p:nvSpPr>
          <p:cNvPr id="41" name="object 41"/>
          <p:cNvSpPr/>
          <p:nvPr/>
        </p:nvSpPr>
        <p:spPr>
          <a:xfrm>
            <a:off x="6000613" y="1671000"/>
            <a:ext cx="810895" cy="877569"/>
          </a:xfrm>
          <a:custGeom>
            <a:avLst/>
            <a:gdLst/>
            <a:ahLst/>
            <a:cxnLst/>
            <a:rect l="l" t="t" r="r" b="b"/>
            <a:pathLst>
              <a:path w="810895" h="877569">
                <a:moveTo>
                  <a:pt x="810763" y="438895"/>
                </a:moveTo>
                <a:lnTo>
                  <a:pt x="808037" y="387728"/>
                </a:lnTo>
                <a:lnTo>
                  <a:pt x="800064" y="338290"/>
                </a:lnTo>
                <a:lnTo>
                  <a:pt x="787145" y="290911"/>
                </a:lnTo>
                <a:lnTo>
                  <a:pt x="769584" y="245921"/>
                </a:lnTo>
                <a:lnTo>
                  <a:pt x="747684" y="203650"/>
                </a:lnTo>
                <a:lnTo>
                  <a:pt x="721749" y="164428"/>
                </a:lnTo>
                <a:lnTo>
                  <a:pt x="692082" y="128584"/>
                </a:lnTo>
                <a:lnTo>
                  <a:pt x="658985" y="96449"/>
                </a:lnTo>
                <a:lnTo>
                  <a:pt x="622763" y="68353"/>
                </a:lnTo>
                <a:lnTo>
                  <a:pt x="583718" y="44626"/>
                </a:lnTo>
                <a:lnTo>
                  <a:pt x="542153" y="25597"/>
                </a:lnTo>
                <a:lnTo>
                  <a:pt x="498372" y="11596"/>
                </a:lnTo>
                <a:lnTo>
                  <a:pt x="452679" y="2954"/>
                </a:lnTo>
                <a:lnTo>
                  <a:pt x="405375" y="0"/>
                </a:lnTo>
                <a:lnTo>
                  <a:pt x="358085" y="2954"/>
                </a:lnTo>
                <a:lnTo>
                  <a:pt x="312422" y="11596"/>
                </a:lnTo>
                <a:lnTo>
                  <a:pt x="268685" y="25597"/>
                </a:lnTo>
                <a:lnTo>
                  <a:pt x="227172" y="44626"/>
                </a:lnTo>
                <a:lnTo>
                  <a:pt x="188182" y="68353"/>
                </a:lnTo>
                <a:lnTo>
                  <a:pt x="152013" y="96449"/>
                </a:lnTo>
                <a:lnTo>
                  <a:pt x="118963" y="128584"/>
                </a:lnTo>
                <a:lnTo>
                  <a:pt x="89330" y="164428"/>
                </a:lnTo>
                <a:lnTo>
                  <a:pt x="63412" y="203650"/>
                </a:lnTo>
                <a:lnTo>
                  <a:pt x="41509" y="245921"/>
                </a:lnTo>
                <a:lnTo>
                  <a:pt x="23917" y="290911"/>
                </a:lnTo>
                <a:lnTo>
                  <a:pt x="10937" y="338290"/>
                </a:lnTo>
                <a:lnTo>
                  <a:pt x="2865" y="387728"/>
                </a:lnTo>
                <a:lnTo>
                  <a:pt x="0" y="438895"/>
                </a:lnTo>
                <a:lnTo>
                  <a:pt x="2725" y="489912"/>
                </a:lnTo>
                <a:lnTo>
                  <a:pt x="10698" y="539221"/>
                </a:lnTo>
                <a:lnTo>
                  <a:pt x="23617" y="586490"/>
                </a:lnTo>
                <a:lnTo>
                  <a:pt x="41178" y="631388"/>
                </a:lnTo>
                <a:lnTo>
                  <a:pt x="63077" y="673584"/>
                </a:lnTo>
                <a:lnTo>
                  <a:pt x="89012" y="712745"/>
                </a:lnTo>
                <a:lnTo>
                  <a:pt x="118679" y="748541"/>
                </a:lnTo>
                <a:lnTo>
                  <a:pt x="151775" y="780639"/>
                </a:lnTo>
                <a:lnTo>
                  <a:pt x="187996" y="808709"/>
                </a:lnTo>
                <a:lnTo>
                  <a:pt x="227040" y="832418"/>
                </a:lnTo>
                <a:lnTo>
                  <a:pt x="268603" y="851436"/>
                </a:lnTo>
                <a:lnTo>
                  <a:pt x="312382" y="865431"/>
                </a:lnTo>
                <a:lnTo>
                  <a:pt x="358074" y="874071"/>
                </a:lnTo>
                <a:lnTo>
                  <a:pt x="405375" y="877024"/>
                </a:lnTo>
                <a:lnTo>
                  <a:pt x="452679" y="874071"/>
                </a:lnTo>
                <a:lnTo>
                  <a:pt x="498372" y="865431"/>
                </a:lnTo>
                <a:lnTo>
                  <a:pt x="542153" y="851436"/>
                </a:lnTo>
                <a:lnTo>
                  <a:pt x="583718" y="832418"/>
                </a:lnTo>
                <a:lnTo>
                  <a:pt x="622763" y="808709"/>
                </a:lnTo>
                <a:lnTo>
                  <a:pt x="658985" y="780639"/>
                </a:lnTo>
                <a:lnTo>
                  <a:pt x="692082" y="748541"/>
                </a:lnTo>
                <a:lnTo>
                  <a:pt x="721749" y="712745"/>
                </a:lnTo>
                <a:lnTo>
                  <a:pt x="747684" y="673584"/>
                </a:lnTo>
                <a:lnTo>
                  <a:pt x="769584" y="631388"/>
                </a:lnTo>
                <a:lnTo>
                  <a:pt x="787145" y="586490"/>
                </a:lnTo>
                <a:lnTo>
                  <a:pt x="800064" y="539221"/>
                </a:lnTo>
                <a:lnTo>
                  <a:pt x="808037" y="489912"/>
                </a:lnTo>
                <a:lnTo>
                  <a:pt x="810763" y="438895"/>
                </a:lnTo>
                <a:close/>
              </a:path>
            </a:pathLst>
          </a:custGeom>
          <a:ln w="30040">
            <a:solidFill>
              <a:srgbClr val="000000"/>
            </a:solidFill>
          </a:ln>
        </p:spPr>
        <p:txBody>
          <a:bodyPr wrap="square" lIns="0" tIns="0" rIns="0" bIns="0" rtlCol="0"/>
          <a:lstStyle/>
          <a:p>
            <a:endParaRPr/>
          </a:p>
        </p:txBody>
      </p:sp>
      <p:sp>
        <p:nvSpPr>
          <p:cNvPr id="42" name="object 42"/>
          <p:cNvSpPr/>
          <p:nvPr/>
        </p:nvSpPr>
        <p:spPr>
          <a:xfrm>
            <a:off x="6420472" y="2501550"/>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43" name="object 43"/>
          <p:cNvSpPr/>
          <p:nvPr/>
        </p:nvSpPr>
        <p:spPr>
          <a:xfrm>
            <a:off x="6710029" y="2439067"/>
            <a:ext cx="58419" cy="125095"/>
          </a:xfrm>
          <a:custGeom>
            <a:avLst/>
            <a:gdLst/>
            <a:ahLst/>
            <a:cxnLst/>
            <a:rect l="l" t="t" r="r" b="b"/>
            <a:pathLst>
              <a:path w="58420" h="125094">
                <a:moveTo>
                  <a:pt x="0" y="0"/>
                </a:moveTo>
                <a:lnTo>
                  <a:pt x="57909" y="124964"/>
                </a:lnTo>
              </a:path>
            </a:pathLst>
          </a:custGeom>
          <a:ln w="29356">
            <a:solidFill>
              <a:srgbClr val="000000"/>
            </a:solidFill>
          </a:ln>
        </p:spPr>
        <p:txBody>
          <a:bodyPr wrap="square" lIns="0" tIns="0" rIns="0" bIns="0" rtlCol="0"/>
          <a:lstStyle/>
          <a:p>
            <a:endParaRPr/>
          </a:p>
        </p:txBody>
      </p:sp>
      <p:sp>
        <p:nvSpPr>
          <p:cNvPr id="44" name="object 44"/>
          <p:cNvSpPr/>
          <p:nvPr/>
        </p:nvSpPr>
        <p:spPr>
          <a:xfrm>
            <a:off x="6303698" y="1529854"/>
            <a:ext cx="204594" cy="125338"/>
          </a:xfrm>
          <a:prstGeom prst="rect">
            <a:avLst/>
          </a:prstGeom>
          <a:blipFill>
            <a:blip r:embed="rId4" cstate="print"/>
            <a:stretch>
              <a:fillRect/>
            </a:stretch>
          </a:blipFill>
        </p:spPr>
        <p:txBody>
          <a:bodyPr wrap="square" lIns="0" tIns="0" rIns="0" bIns="0" rtlCol="0"/>
          <a:lstStyle/>
          <a:p>
            <a:endParaRPr/>
          </a:p>
        </p:txBody>
      </p:sp>
      <p:sp>
        <p:nvSpPr>
          <p:cNvPr id="45" name="object 45"/>
          <p:cNvSpPr/>
          <p:nvPr/>
        </p:nvSpPr>
        <p:spPr>
          <a:xfrm>
            <a:off x="6073775" y="2439067"/>
            <a:ext cx="58419" cy="125095"/>
          </a:xfrm>
          <a:custGeom>
            <a:avLst/>
            <a:gdLst/>
            <a:ahLst/>
            <a:cxnLst/>
            <a:rect l="l" t="t" r="r" b="b"/>
            <a:pathLst>
              <a:path w="58420" h="125094">
                <a:moveTo>
                  <a:pt x="57909" y="0"/>
                </a:moveTo>
                <a:lnTo>
                  <a:pt x="0" y="124964"/>
                </a:lnTo>
              </a:path>
            </a:pathLst>
          </a:custGeom>
          <a:ln w="29356">
            <a:solidFill>
              <a:srgbClr val="000000"/>
            </a:solidFill>
          </a:ln>
        </p:spPr>
        <p:txBody>
          <a:bodyPr wrap="square" lIns="0" tIns="0" rIns="0" bIns="0" rtlCol="0"/>
          <a:lstStyle/>
          <a:p>
            <a:endParaRPr/>
          </a:p>
        </p:txBody>
      </p:sp>
      <p:sp>
        <p:nvSpPr>
          <p:cNvPr id="46" name="object 46"/>
          <p:cNvSpPr/>
          <p:nvPr/>
        </p:nvSpPr>
        <p:spPr>
          <a:xfrm>
            <a:off x="6420484" y="1687007"/>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47" name="object 47"/>
          <p:cNvSpPr/>
          <p:nvPr/>
        </p:nvSpPr>
        <p:spPr>
          <a:xfrm>
            <a:off x="5986911" y="2125903"/>
            <a:ext cx="58419" cy="0"/>
          </a:xfrm>
          <a:custGeom>
            <a:avLst/>
            <a:gdLst/>
            <a:ahLst/>
            <a:cxnLst/>
            <a:rect l="l" t="t" r="r" b="b"/>
            <a:pathLst>
              <a:path w="58420">
                <a:moveTo>
                  <a:pt x="0" y="0"/>
                </a:moveTo>
                <a:lnTo>
                  <a:pt x="57909" y="0"/>
                </a:lnTo>
              </a:path>
            </a:pathLst>
          </a:custGeom>
          <a:ln w="31340">
            <a:solidFill>
              <a:srgbClr val="000000"/>
            </a:solidFill>
          </a:ln>
        </p:spPr>
        <p:txBody>
          <a:bodyPr wrap="square" lIns="0" tIns="0" rIns="0" bIns="0" rtlCol="0"/>
          <a:lstStyle/>
          <a:p>
            <a:endParaRPr/>
          </a:p>
        </p:txBody>
      </p:sp>
      <p:sp>
        <p:nvSpPr>
          <p:cNvPr id="48" name="object 48"/>
          <p:cNvSpPr/>
          <p:nvPr/>
        </p:nvSpPr>
        <p:spPr>
          <a:xfrm>
            <a:off x="6767963" y="2125903"/>
            <a:ext cx="58419" cy="0"/>
          </a:xfrm>
          <a:custGeom>
            <a:avLst/>
            <a:gdLst/>
            <a:ahLst/>
            <a:cxnLst/>
            <a:rect l="l" t="t" r="r" b="b"/>
            <a:pathLst>
              <a:path w="58420">
                <a:moveTo>
                  <a:pt x="0" y="0"/>
                </a:moveTo>
                <a:lnTo>
                  <a:pt x="57909" y="0"/>
                </a:lnTo>
              </a:path>
            </a:pathLst>
          </a:custGeom>
          <a:ln w="31340">
            <a:solidFill>
              <a:srgbClr val="000000"/>
            </a:solidFill>
          </a:ln>
        </p:spPr>
        <p:txBody>
          <a:bodyPr wrap="square" lIns="0" tIns="0" rIns="0" bIns="0" rtlCol="0"/>
          <a:lstStyle/>
          <a:p>
            <a:endParaRPr/>
          </a:p>
        </p:txBody>
      </p:sp>
      <p:sp>
        <p:nvSpPr>
          <p:cNvPr id="49" name="object 49"/>
          <p:cNvSpPr/>
          <p:nvPr/>
        </p:nvSpPr>
        <p:spPr>
          <a:xfrm>
            <a:off x="6405402" y="2079585"/>
            <a:ext cx="203891" cy="186339"/>
          </a:xfrm>
          <a:prstGeom prst="rect">
            <a:avLst/>
          </a:prstGeom>
          <a:blipFill>
            <a:blip r:embed="rId6" cstate="print"/>
            <a:stretch>
              <a:fillRect/>
            </a:stretch>
          </a:blipFill>
        </p:spPr>
        <p:txBody>
          <a:bodyPr wrap="square" lIns="0" tIns="0" rIns="0" bIns="0" rtlCol="0"/>
          <a:lstStyle/>
          <a:p>
            <a:endParaRPr/>
          </a:p>
        </p:txBody>
      </p:sp>
      <p:sp>
        <p:nvSpPr>
          <p:cNvPr id="50" name="object 50"/>
          <p:cNvSpPr/>
          <p:nvPr/>
        </p:nvSpPr>
        <p:spPr>
          <a:xfrm>
            <a:off x="6290348" y="1765661"/>
            <a:ext cx="88034" cy="93374"/>
          </a:xfrm>
          <a:prstGeom prst="rect">
            <a:avLst/>
          </a:prstGeom>
          <a:blipFill>
            <a:blip r:embed="rId7" cstate="print"/>
            <a:stretch>
              <a:fillRect/>
            </a:stretch>
          </a:blipFill>
        </p:spPr>
        <p:txBody>
          <a:bodyPr wrap="square" lIns="0" tIns="0" rIns="0" bIns="0" rtlCol="0"/>
          <a:lstStyle/>
          <a:p>
            <a:endParaRPr/>
          </a:p>
        </p:txBody>
      </p:sp>
      <p:sp>
        <p:nvSpPr>
          <p:cNvPr id="51" name="object 51"/>
          <p:cNvSpPr/>
          <p:nvPr/>
        </p:nvSpPr>
        <p:spPr>
          <a:xfrm>
            <a:off x="6334365" y="1843972"/>
            <a:ext cx="86360" cy="250825"/>
          </a:xfrm>
          <a:custGeom>
            <a:avLst/>
            <a:gdLst/>
            <a:ahLst/>
            <a:cxnLst/>
            <a:rect l="l" t="t" r="r" b="b"/>
            <a:pathLst>
              <a:path w="86360" h="250825">
                <a:moveTo>
                  <a:pt x="86107" y="250682"/>
                </a:moveTo>
                <a:lnTo>
                  <a:pt x="0" y="0"/>
                </a:lnTo>
              </a:path>
            </a:pathLst>
          </a:custGeom>
          <a:ln w="29184">
            <a:solidFill>
              <a:srgbClr val="000000"/>
            </a:solidFill>
          </a:ln>
        </p:spPr>
        <p:txBody>
          <a:bodyPr wrap="square" lIns="0" tIns="0" rIns="0" bIns="0" rtlCol="0"/>
          <a:lstStyle/>
          <a:p>
            <a:endParaRPr/>
          </a:p>
        </p:txBody>
      </p:sp>
      <p:sp>
        <p:nvSpPr>
          <p:cNvPr id="52" name="object 52"/>
          <p:cNvSpPr/>
          <p:nvPr/>
        </p:nvSpPr>
        <p:spPr>
          <a:xfrm>
            <a:off x="8763617" y="2689860"/>
            <a:ext cx="0" cy="375920"/>
          </a:xfrm>
          <a:custGeom>
            <a:avLst/>
            <a:gdLst/>
            <a:ahLst/>
            <a:cxnLst/>
            <a:rect l="l" t="t" r="r" b="b"/>
            <a:pathLst>
              <a:path h="375919">
                <a:moveTo>
                  <a:pt x="0" y="0"/>
                </a:moveTo>
                <a:lnTo>
                  <a:pt x="0" y="375550"/>
                </a:lnTo>
              </a:path>
            </a:pathLst>
          </a:custGeom>
          <a:ln w="28930">
            <a:solidFill>
              <a:srgbClr val="000000"/>
            </a:solidFill>
          </a:ln>
        </p:spPr>
        <p:txBody>
          <a:bodyPr wrap="square" lIns="0" tIns="0" rIns="0" bIns="0" rtlCol="0"/>
          <a:lstStyle/>
          <a:p>
            <a:endParaRPr/>
          </a:p>
        </p:txBody>
      </p:sp>
      <p:sp>
        <p:nvSpPr>
          <p:cNvPr id="53" name="object 53"/>
          <p:cNvSpPr/>
          <p:nvPr/>
        </p:nvSpPr>
        <p:spPr>
          <a:xfrm>
            <a:off x="8243189" y="1467611"/>
            <a:ext cx="1012825" cy="1222375"/>
          </a:xfrm>
          <a:custGeom>
            <a:avLst/>
            <a:gdLst/>
            <a:ahLst/>
            <a:cxnLst/>
            <a:rect l="l" t="t" r="r" b="b"/>
            <a:pathLst>
              <a:path w="1012825" h="1222375">
                <a:moveTo>
                  <a:pt x="0" y="0"/>
                </a:moveTo>
                <a:lnTo>
                  <a:pt x="0" y="1222248"/>
                </a:lnTo>
                <a:lnTo>
                  <a:pt x="1012698" y="1222248"/>
                </a:lnTo>
                <a:lnTo>
                  <a:pt x="1012698" y="0"/>
                </a:lnTo>
                <a:lnTo>
                  <a:pt x="0" y="0"/>
                </a:lnTo>
                <a:close/>
              </a:path>
            </a:pathLst>
          </a:custGeom>
          <a:solidFill>
            <a:srgbClr val="FFDC9A"/>
          </a:solidFill>
        </p:spPr>
        <p:txBody>
          <a:bodyPr wrap="square" lIns="0" tIns="0" rIns="0" bIns="0" rtlCol="0"/>
          <a:lstStyle/>
          <a:p>
            <a:endParaRPr/>
          </a:p>
        </p:txBody>
      </p:sp>
      <p:sp>
        <p:nvSpPr>
          <p:cNvPr id="54" name="object 54"/>
          <p:cNvSpPr/>
          <p:nvPr/>
        </p:nvSpPr>
        <p:spPr>
          <a:xfrm>
            <a:off x="8256894" y="1482799"/>
            <a:ext cx="1013460" cy="1222375"/>
          </a:xfrm>
          <a:custGeom>
            <a:avLst/>
            <a:gdLst/>
            <a:ahLst/>
            <a:cxnLst/>
            <a:rect l="l" t="t" r="r" b="b"/>
            <a:pathLst>
              <a:path w="1013459" h="1222375">
                <a:moveTo>
                  <a:pt x="1013457" y="0"/>
                </a:moveTo>
                <a:lnTo>
                  <a:pt x="756" y="0"/>
                </a:lnTo>
                <a:lnTo>
                  <a:pt x="0" y="1222203"/>
                </a:lnTo>
                <a:lnTo>
                  <a:pt x="1013457" y="1222203"/>
                </a:lnTo>
                <a:lnTo>
                  <a:pt x="1013457" y="0"/>
                </a:lnTo>
                <a:close/>
              </a:path>
            </a:pathLst>
          </a:custGeom>
          <a:ln w="29912">
            <a:solidFill>
              <a:srgbClr val="FFDC9A"/>
            </a:solidFill>
          </a:ln>
        </p:spPr>
        <p:txBody>
          <a:bodyPr wrap="square" lIns="0" tIns="0" rIns="0" bIns="0" rtlCol="0"/>
          <a:lstStyle/>
          <a:p>
            <a:endParaRPr/>
          </a:p>
        </p:txBody>
      </p:sp>
      <p:sp>
        <p:nvSpPr>
          <p:cNvPr id="55" name="object 55"/>
          <p:cNvSpPr/>
          <p:nvPr/>
        </p:nvSpPr>
        <p:spPr>
          <a:xfrm>
            <a:off x="8372724" y="1671000"/>
            <a:ext cx="810895" cy="877569"/>
          </a:xfrm>
          <a:custGeom>
            <a:avLst/>
            <a:gdLst/>
            <a:ahLst/>
            <a:cxnLst/>
            <a:rect l="l" t="t" r="r" b="b"/>
            <a:pathLst>
              <a:path w="810895" h="877569">
                <a:moveTo>
                  <a:pt x="405375" y="877024"/>
                </a:moveTo>
                <a:lnTo>
                  <a:pt x="358074" y="874071"/>
                </a:lnTo>
                <a:lnTo>
                  <a:pt x="312382" y="865431"/>
                </a:lnTo>
                <a:lnTo>
                  <a:pt x="268603" y="851436"/>
                </a:lnTo>
                <a:lnTo>
                  <a:pt x="227040" y="832418"/>
                </a:lnTo>
                <a:lnTo>
                  <a:pt x="187996" y="808709"/>
                </a:lnTo>
                <a:lnTo>
                  <a:pt x="151775" y="780639"/>
                </a:lnTo>
                <a:lnTo>
                  <a:pt x="118679" y="748541"/>
                </a:lnTo>
                <a:lnTo>
                  <a:pt x="89012" y="712745"/>
                </a:lnTo>
                <a:lnTo>
                  <a:pt x="63077" y="673584"/>
                </a:lnTo>
                <a:lnTo>
                  <a:pt x="41178" y="631388"/>
                </a:lnTo>
                <a:lnTo>
                  <a:pt x="23617" y="586490"/>
                </a:lnTo>
                <a:lnTo>
                  <a:pt x="10698" y="539221"/>
                </a:lnTo>
                <a:lnTo>
                  <a:pt x="2725" y="489912"/>
                </a:lnTo>
                <a:lnTo>
                  <a:pt x="0" y="438895"/>
                </a:lnTo>
                <a:lnTo>
                  <a:pt x="2865" y="387728"/>
                </a:lnTo>
                <a:lnTo>
                  <a:pt x="10937" y="338290"/>
                </a:lnTo>
                <a:lnTo>
                  <a:pt x="23917" y="290911"/>
                </a:lnTo>
                <a:lnTo>
                  <a:pt x="41509" y="245921"/>
                </a:lnTo>
                <a:lnTo>
                  <a:pt x="63412" y="203650"/>
                </a:lnTo>
                <a:lnTo>
                  <a:pt x="89330" y="164428"/>
                </a:lnTo>
                <a:lnTo>
                  <a:pt x="118963" y="128584"/>
                </a:lnTo>
                <a:lnTo>
                  <a:pt x="152013" y="96449"/>
                </a:lnTo>
                <a:lnTo>
                  <a:pt x="188182" y="68353"/>
                </a:lnTo>
                <a:lnTo>
                  <a:pt x="227172" y="44626"/>
                </a:lnTo>
                <a:lnTo>
                  <a:pt x="268685" y="25597"/>
                </a:lnTo>
                <a:lnTo>
                  <a:pt x="312422" y="11596"/>
                </a:lnTo>
                <a:lnTo>
                  <a:pt x="358085" y="2954"/>
                </a:lnTo>
                <a:lnTo>
                  <a:pt x="405375" y="0"/>
                </a:lnTo>
                <a:lnTo>
                  <a:pt x="452679" y="2954"/>
                </a:lnTo>
                <a:lnTo>
                  <a:pt x="498372" y="11596"/>
                </a:lnTo>
                <a:lnTo>
                  <a:pt x="542153" y="25597"/>
                </a:lnTo>
                <a:lnTo>
                  <a:pt x="583718" y="44626"/>
                </a:lnTo>
                <a:lnTo>
                  <a:pt x="622763" y="68353"/>
                </a:lnTo>
                <a:lnTo>
                  <a:pt x="658985" y="96449"/>
                </a:lnTo>
                <a:lnTo>
                  <a:pt x="692082" y="128584"/>
                </a:lnTo>
                <a:lnTo>
                  <a:pt x="721749" y="164428"/>
                </a:lnTo>
                <a:lnTo>
                  <a:pt x="747684" y="203650"/>
                </a:lnTo>
                <a:lnTo>
                  <a:pt x="769584" y="245921"/>
                </a:lnTo>
                <a:lnTo>
                  <a:pt x="787145" y="290911"/>
                </a:lnTo>
                <a:lnTo>
                  <a:pt x="800064" y="338290"/>
                </a:lnTo>
                <a:lnTo>
                  <a:pt x="808037" y="387728"/>
                </a:lnTo>
                <a:lnTo>
                  <a:pt x="810763" y="438895"/>
                </a:lnTo>
                <a:lnTo>
                  <a:pt x="808037" y="489912"/>
                </a:lnTo>
                <a:lnTo>
                  <a:pt x="800064" y="539221"/>
                </a:lnTo>
                <a:lnTo>
                  <a:pt x="787145" y="586490"/>
                </a:lnTo>
                <a:lnTo>
                  <a:pt x="769584" y="631388"/>
                </a:lnTo>
                <a:lnTo>
                  <a:pt x="747684" y="673584"/>
                </a:lnTo>
                <a:lnTo>
                  <a:pt x="721749" y="712745"/>
                </a:lnTo>
                <a:lnTo>
                  <a:pt x="692082" y="748541"/>
                </a:lnTo>
                <a:lnTo>
                  <a:pt x="658985" y="780639"/>
                </a:lnTo>
                <a:lnTo>
                  <a:pt x="622763" y="808709"/>
                </a:lnTo>
                <a:lnTo>
                  <a:pt x="583718" y="832418"/>
                </a:lnTo>
                <a:lnTo>
                  <a:pt x="542153" y="851436"/>
                </a:lnTo>
                <a:lnTo>
                  <a:pt x="498372" y="865431"/>
                </a:lnTo>
                <a:lnTo>
                  <a:pt x="452679" y="874071"/>
                </a:lnTo>
                <a:lnTo>
                  <a:pt x="405375" y="877024"/>
                </a:lnTo>
                <a:close/>
              </a:path>
            </a:pathLst>
          </a:custGeom>
          <a:solidFill>
            <a:srgbClr val="FFFFFF"/>
          </a:solidFill>
        </p:spPr>
        <p:txBody>
          <a:bodyPr wrap="square" lIns="0" tIns="0" rIns="0" bIns="0" rtlCol="0"/>
          <a:lstStyle/>
          <a:p>
            <a:endParaRPr/>
          </a:p>
        </p:txBody>
      </p:sp>
      <p:sp>
        <p:nvSpPr>
          <p:cNvPr id="56" name="object 56"/>
          <p:cNvSpPr/>
          <p:nvPr/>
        </p:nvSpPr>
        <p:spPr>
          <a:xfrm>
            <a:off x="8372724" y="1671000"/>
            <a:ext cx="810895" cy="877569"/>
          </a:xfrm>
          <a:custGeom>
            <a:avLst/>
            <a:gdLst/>
            <a:ahLst/>
            <a:cxnLst/>
            <a:rect l="l" t="t" r="r" b="b"/>
            <a:pathLst>
              <a:path w="810895" h="877569">
                <a:moveTo>
                  <a:pt x="810763" y="438895"/>
                </a:moveTo>
                <a:lnTo>
                  <a:pt x="808037" y="387728"/>
                </a:lnTo>
                <a:lnTo>
                  <a:pt x="800064" y="338290"/>
                </a:lnTo>
                <a:lnTo>
                  <a:pt x="787145" y="290911"/>
                </a:lnTo>
                <a:lnTo>
                  <a:pt x="769584" y="245921"/>
                </a:lnTo>
                <a:lnTo>
                  <a:pt x="747684" y="203650"/>
                </a:lnTo>
                <a:lnTo>
                  <a:pt x="721749" y="164428"/>
                </a:lnTo>
                <a:lnTo>
                  <a:pt x="692082" y="128584"/>
                </a:lnTo>
                <a:lnTo>
                  <a:pt x="658985" y="96449"/>
                </a:lnTo>
                <a:lnTo>
                  <a:pt x="622763" y="68353"/>
                </a:lnTo>
                <a:lnTo>
                  <a:pt x="583718" y="44626"/>
                </a:lnTo>
                <a:lnTo>
                  <a:pt x="542153" y="25597"/>
                </a:lnTo>
                <a:lnTo>
                  <a:pt x="498372" y="11596"/>
                </a:lnTo>
                <a:lnTo>
                  <a:pt x="452679" y="2954"/>
                </a:lnTo>
                <a:lnTo>
                  <a:pt x="405375" y="0"/>
                </a:lnTo>
                <a:lnTo>
                  <a:pt x="358085" y="2954"/>
                </a:lnTo>
                <a:lnTo>
                  <a:pt x="312422" y="11596"/>
                </a:lnTo>
                <a:lnTo>
                  <a:pt x="268685" y="25597"/>
                </a:lnTo>
                <a:lnTo>
                  <a:pt x="227172" y="44626"/>
                </a:lnTo>
                <a:lnTo>
                  <a:pt x="188182" y="68353"/>
                </a:lnTo>
                <a:lnTo>
                  <a:pt x="152013" y="96449"/>
                </a:lnTo>
                <a:lnTo>
                  <a:pt x="118963" y="128584"/>
                </a:lnTo>
                <a:lnTo>
                  <a:pt x="89330" y="164428"/>
                </a:lnTo>
                <a:lnTo>
                  <a:pt x="63412" y="203650"/>
                </a:lnTo>
                <a:lnTo>
                  <a:pt x="41509" y="245921"/>
                </a:lnTo>
                <a:lnTo>
                  <a:pt x="23917" y="290911"/>
                </a:lnTo>
                <a:lnTo>
                  <a:pt x="10937" y="338290"/>
                </a:lnTo>
                <a:lnTo>
                  <a:pt x="2865" y="387728"/>
                </a:lnTo>
                <a:lnTo>
                  <a:pt x="0" y="438895"/>
                </a:lnTo>
                <a:lnTo>
                  <a:pt x="2725" y="489912"/>
                </a:lnTo>
                <a:lnTo>
                  <a:pt x="10698" y="539221"/>
                </a:lnTo>
                <a:lnTo>
                  <a:pt x="23617" y="586490"/>
                </a:lnTo>
                <a:lnTo>
                  <a:pt x="41178" y="631388"/>
                </a:lnTo>
                <a:lnTo>
                  <a:pt x="63077" y="673584"/>
                </a:lnTo>
                <a:lnTo>
                  <a:pt x="89012" y="712745"/>
                </a:lnTo>
                <a:lnTo>
                  <a:pt x="118679" y="748541"/>
                </a:lnTo>
                <a:lnTo>
                  <a:pt x="151775" y="780639"/>
                </a:lnTo>
                <a:lnTo>
                  <a:pt x="187996" y="808709"/>
                </a:lnTo>
                <a:lnTo>
                  <a:pt x="227040" y="832418"/>
                </a:lnTo>
                <a:lnTo>
                  <a:pt x="268603" y="851436"/>
                </a:lnTo>
                <a:lnTo>
                  <a:pt x="312382" y="865431"/>
                </a:lnTo>
                <a:lnTo>
                  <a:pt x="358074" y="874071"/>
                </a:lnTo>
                <a:lnTo>
                  <a:pt x="405375" y="877024"/>
                </a:lnTo>
                <a:lnTo>
                  <a:pt x="452679" y="874071"/>
                </a:lnTo>
                <a:lnTo>
                  <a:pt x="498372" y="865431"/>
                </a:lnTo>
                <a:lnTo>
                  <a:pt x="542153" y="851436"/>
                </a:lnTo>
                <a:lnTo>
                  <a:pt x="583718" y="832418"/>
                </a:lnTo>
                <a:lnTo>
                  <a:pt x="622763" y="808709"/>
                </a:lnTo>
                <a:lnTo>
                  <a:pt x="658985" y="780639"/>
                </a:lnTo>
                <a:lnTo>
                  <a:pt x="692082" y="748541"/>
                </a:lnTo>
                <a:lnTo>
                  <a:pt x="721749" y="712745"/>
                </a:lnTo>
                <a:lnTo>
                  <a:pt x="747684" y="673584"/>
                </a:lnTo>
                <a:lnTo>
                  <a:pt x="769584" y="631388"/>
                </a:lnTo>
                <a:lnTo>
                  <a:pt x="787145" y="586490"/>
                </a:lnTo>
                <a:lnTo>
                  <a:pt x="800064" y="539221"/>
                </a:lnTo>
                <a:lnTo>
                  <a:pt x="808037" y="489912"/>
                </a:lnTo>
                <a:lnTo>
                  <a:pt x="810763" y="438895"/>
                </a:lnTo>
                <a:close/>
              </a:path>
            </a:pathLst>
          </a:custGeom>
          <a:ln w="30040">
            <a:solidFill>
              <a:srgbClr val="000000"/>
            </a:solidFill>
          </a:ln>
        </p:spPr>
        <p:txBody>
          <a:bodyPr wrap="square" lIns="0" tIns="0" rIns="0" bIns="0" rtlCol="0"/>
          <a:lstStyle/>
          <a:p>
            <a:endParaRPr/>
          </a:p>
        </p:txBody>
      </p:sp>
      <p:sp>
        <p:nvSpPr>
          <p:cNvPr id="57" name="object 57"/>
          <p:cNvSpPr/>
          <p:nvPr/>
        </p:nvSpPr>
        <p:spPr>
          <a:xfrm>
            <a:off x="8763629" y="2501550"/>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58" name="object 58"/>
          <p:cNvSpPr/>
          <p:nvPr/>
        </p:nvSpPr>
        <p:spPr>
          <a:xfrm>
            <a:off x="9053186" y="2439067"/>
            <a:ext cx="58419" cy="125095"/>
          </a:xfrm>
          <a:custGeom>
            <a:avLst/>
            <a:gdLst/>
            <a:ahLst/>
            <a:cxnLst/>
            <a:rect l="l" t="t" r="r" b="b"/>
            <a:pathLst>
              <a:path w="58420" h="125094">
                <a:moveTo>
                  <a:pt x="0" y="0"/>
                </a:moveTo>
                <a:lnTo>
                  <a:pt x="57909" y="124964"/>
                </a:lnTo>
              </a:path>
            </a:pathLst>
          </a:custGeom>
          <a:ln w="29356">
            <a:solidFill>
              <a:srgbClr val="000000"/>
            </a:solidFill>
          </a:ln>
        </p:spPr>
        <p:txBody>
          <a:bodyPr wrap="square" lIns="0" tIns="0" rIns="0" bIns="0" rtlCol="0"/>
          <a:lstStyle/>
          <a:p>
            <a:endParaRPr/>
          </a:p>
        </p:txBody>
      </p:sp>
      <p:sp>
        <p:nvSpPr>
          <p:cNvPr id="59" name="object 59"/>
          <p:cNvSpPr/>
          <p:nvPr/>
        </p:nvSpPr>
        <p:spPr>
          <a:xfrm>
            <a:off x="8675038" y="1529852"/>
            <a:ext cx="205354" cy="125341"/>
          </a:xfrm>
          <a:prstGeom prst="rect">
            <a:avLst/>
          </a:prstGeom>
          <a:blipFill>
            <a:blip r:embed="rId8" cstate="print"/>
            <a:stretch>
              <a:fillRect/>
            </a:stretch>
          </a:blipFill>
        </p:spPr>
        <p:txBody>
          <a:bodyPr wrap="square" lIns="0" tIns="0" rIns="0" bIns="0" rtlCol="0"/>
          <a:lstStyle/>
          <a:p>
            <a:endParaRPr/>
          </a:p>
        </p:txBody>
      </p:sp>
      <p:sp>
        <p:nvSpPr>
          <p:cNvPr id="60" name="object 60"/>
          <p:cNvSpPr/>
          <p:nvPr/>
        </p:nvSpPr>
        <p:spPr>
          <a:xfrm>
            <a:off x="8416918" y="2439067"/>
            <a:ext cx="58419" cy="125095"/>
          </a:xfrm>
          <a:custGeom>
            <a:avLst/>
            <a:gdLst/>
            <a:ahLst/>
            <a:cxnLst/>
            <a:rect l="l" t="t" r="r" b="b"/>
            <a:pathLst>
              <a:path w="58420" h="125094">
                <a:moveTo>
                  <a:pt x="57909" y="0"/>
                </a:moveTo>
                <a:lnTo>
                  <a:pt x="0" y="124964"/>
                </a:lnTo>
              </a:path>
            </a:pathLst>
          </a:custGeom>
          <a:ln w="29356">
            <a:solidFill>
              <a:srgbClr val="000000"/>
            </a:solidFill>
          </a:ln>
        </p:spPr>
        <p:txBody>
          <a:bodyPr wrap="square" lIns="0" tIns="0" rIns="0" bIns="0" rtlCol="0"/>
          <a:lstStyle/>
          <a:p>
            <a:endParaRPr/>
          </a:p>
        </p:txBody>
      </p:sp>
      <p:sp>
        <p:nvSpPr>
          <p:cNvPr id="61" name="object 61"/>
          <p:cNvSpPr/>
          <p:nvPr/>
        </p:nvSpPr>
        <p:spPr>
          <a:xfrm>
            <a:off x="8763629" y="1687007"/>
            <a:ext cx="0" cy="62865"/>
          </a:xfrm>
          <a:custGeom>
            <a:avLst/>
            <a:gdLst/>
            <a:ahLst/>
            <a:cxnLst/>
            <a:rect l="l" t="t" r="r" b="b"/>
            <a:pathLst>
              <a:path h="62864">
                <a:moveTo>
                  <a:pt x="0" y="0"/>
                </a:moveTo>
                <a:lnTo>
                  <a:pt x="0" y="62482"/>
                </a:lnTo>
              </a:path>
            </a:pathLst>
          </a:custGeom>
          <a:ln w="28930">
            <a:solidFill>
              <a:srgbClr val="000000"/>
            </a:solidFill>
          </a:ln>
        </p:spPr>
        <p:txBody>
          <a:bodyPr wrap="square" lIns="0" tIns="0" rIns="0" bIns="0" rtlCol="0"/>
          <a:lstStyle/>
          <a:p>
            <a:endParaRPr/>
          </a:p>
        </p:txBody>
      </p:sp>
      <p:sp>
        <p:nvSpPr>
          <p:cNvPr id="62" name="object 62"/>
          <p:cNvSpPr/>
          <p:nvPr/>
        </p:nvSpPr>
        <p:spPr>
          <a:xfrm>
            <a:off x="8359009" y="2125903"/>
            <a:ext cx="58419" cy="0"/>
          </a:xfrm>
          <a:custGeom>
            <a:avLst/>
            <a:gdLst/>
            <a:ahLst/>
            <a:cxnLst/>
            <a:rect l="l" t="t" r="r" b="b"/>
            <a:pathLst>
              <a:path w="58420">
                <a:moveTo>
                  <a:pt x="0" y="0"/>
                </a:moveTo>
                <a:lnTo>
                  <a:pt x="57909" y="0"/>
                </a:lnTo>
              </a:path>
            </a:pathLst>
          </a:custGeom>
          <a:ln w="31340">
            <a:solidFill>
              <a:srgbClr val="000000"/>
            </a:solidFill>
          </a:ln>
        </p:spPr>
        <p:txBody>
          <a:bodyPr wrap="square" lIns="0" tIns="0" rIns="0" bIns="0" rtlCol="0"/>
          <a:lstStyle/>
          <a:p>
            <a:endParaRPr/>
          </a:p>
        </p:txBody>
      </p:sp>
      <p:sp>
        <p:nvSpPr>
          <p:cNvPr id="63" name="object 63"/>
          <p:cNvSpPr/>
          <p:nvPr/>
        </p:nvSpPr>
        <p:spPr>
          <a:xfrm>
            <a:off x="9111107" y="2125903"/>
            <a:ext cx="58419" cy="0"/>
          </a:xfrm>
          <a:custGeom>
            <a:avLst/>
            <a:gdLst/>
            <a:ahLst/>
            <a:cxnLst/>
            <a:rect l="l" t="t" r="r" b="b"/>
            <a:pathLst>
              <a:path w="58420">
                <a:moveTo>
                  <a:pt x="0" y="0"/>
                </a:moveTo>
                <a:lnTo>
                  <a:pt x="57909" y="0"/>
                </a:lnTo>
              </a:path>
            </a:pathLst>
          </a:custGeom>
          <a:ln w="31340">
            <a:solidFill>
              <a:srgbClr val="000000"/>
            </a:solidFill>
          </a:ln>
        </p:spPr>
        <p:txBody>
          <a:bodyPr wrap="square" lIns="0" tIns="0" rIns="0" bIns="0" rtlCol="0"/>
          <a:lstStyle/>
          <a:p>
            <a:endParaRPr/>
          </a:p>
        </p:txBody>
      </p:sp>
      <p:sp>
        <p:nvSpPr>
          <p:cNvPr id="64" name="object 64"/>
          <p:cNvSpPr/>
          <p:nvPr/>
        </p:nvSpPr>
        <p:spPr>
          <a:xfrm>
            <a:off x="8748427" y="2079453"/>
            <a:ext cx="233197" cy="186702"/>
          </a:xfrm>
          <a:prstGeom prst="rect">
            <a:avLst/>
          </a:prstGeom>
          <a:blipFill>
            <a:blip r:embed="rId9" cstate="print"/>
            <a:stretch>
              <a:fillRect/>
            </a:stretch>
          </a:blipFill>
        </p:spPr>
        <p:txBody>
          <a:bodyPr wrap="square" lIns="0" tIns="0" rIns="0" bIns="0" rtlCol="0"/>
          <a:lstStyle/>
          <a:p>
            <a:endParaRPr/>
          </a:p>
        </p:txBody>
      </p:sp>
      <p:sp>
        <p:nvSpPr>
          <p:cNvPr id="65" name="object 65"/>
          <p:cNvSpPr/>
          <p:nvPr/>
        </p:nvSpPr>
        <p:spPr>
          <a:xfrm>
            <a:off x="8835429" y="1765661"/>
            <a:ext cx="88034" cy="93361"/>
          </a:xfrm>
          <a:prstGeom prst="rect">
            <a:avLst/>
          </a:prstGeom>
          <a:blipFill>
            <a:blip r:embed="rId10" cstate="print"/>
            <a:stretch>
              <a:fillRect/>
            </a:stretch>
          </a:blipFill>
        </p:spPr>
        <p:txBody>
          <a:bodyPr wrap="square" lIns="0" tIns="0" rIns="0" bIns="0" rtlCol="0"/>
          <a:lstStyle/>
          <a:p>
            <a:endParaRPr/>
          </a:p>
        </p:txBody>
      </p:sp>
      <p:sp>
        <p:nvSpPr>
          <p:cNvPr id="66" name="object 66"/>
          <p:cNvSpPr/>
          <p:nvPr/>
        </p:nvSpPr>
        <p:spPr>
          <a:xfrm>
            <a:off x="8763629" y="1843972"/>
            <a:ext cx="116205" cy="250825"/>
          </a:xfrm>
          <a:custGeom>
            <a:avLst/>
            <a:gdLst/>
            <a:ahLst/>
            <a:cxnLst/>
            <a:rect l="l" t="t" r="r" b="b"/>
            <a:pathLst>
              <a:path w="116204" h="250825">
                <a:moveTo>
                  <a:pt x="0" y="250682"/>
                </a:moveTo>
                <a:lnTo>
                  <a:pt x="115818" y="0"/>
                </a:lnTo>
              </a:path>
            </a:pathLst>
          </a:custGeom>
          <a:ln w="29354">
            <a:solidFill>
              <a:srgbClr val="000000"/>
            </a:solidFill>
          </a:ln>
        </p:spPr>
        <p:txBody>
          <a:bodyPr wrap="square" lIns="0" tIns="0" rIns="0" bIns="0" rtlCol="0"/>
          <a:lstStyle/>
          <a:p>
            <a:endParaRPr/>
          </a:p>
        </p:txBody>
      </p:sp>
      <p:sp>
        <p:nvSpPr>
          <p:cNvPr id="67" name="object 67"/>
          <p:cNvSpPr txBox="1"/>
          <p:nvPr/>
        </p:nvSpPr>
        <p:spPr>
          <a:xfrm>
            <a:off x="4788534" y="3272273"/>
            <a:ext cx="944880" cy="326390"/>
          </a:xfrm>
          <a:prstGeom prst="rect">
            <a:avLst/>
          </a:prstGeom>
        </p:spPr>
        <p:txBody>
          <a:bodyPr vert="horz" wrap="square" lIns="0" tIns="15875" rIns="0" bIns="0" rtlCol="0">
            <a:spAutoFit/>
          </a:bodyPr>
          <a:lstStyle/>
          <a:p>
            <a:pPr marL="12700">
              <a:lnSpc>
                <a:spcPct val="100000"/>
              </a:lnSpc>
              <a:spcBef>
                <a:spcPts val="125"/>
              </a:spcBef>
            </a:pPr>
            <a:r>
              <a:rPr sz="1950" spc="5" dirty="0">
                <a:latin typeface="Arial"/>
                <a:cs typeface="Arial"/>
              </a:rPr>
              <a:t>Network</a:t>
            </a:r>
            <a:endParaRPr sz="1950">
              <a:latin typeface="Arial"/>
              <a:cs typeface="Arial"/>
            </a:endParaRPr>
          </a:p>
        </p:txBody>
      </p:sp>
      <p:sp>
        <p:nvSpPr>
          <p:cNvPr id="69" name="object 69"/>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7</a:t>
            </a:fld>
            <a:endParaRPr spc="-5" dirty="0"/>
          </a:p>
        </p:txBody>
      </p:sp>
      <p:sp>
        <p:nvSpPr>
          <p:cNvPr id="68" name="object 68"/>
          <p:cNvSpPr txBox="1"/>
          <p:nvPr/>
        </p:nvSpPr>
        <p:spPr>
          <a:xfrm>
            <a:off x="8370709" y="3252469"/>
            <a:ext cx="1298575" cy="328295"/>
          </a:xfrm>
          <a:prstGeom prst="rect">
            <a:avLst/>
          </a:prstGeom>
        </p:spPr>
        <p:txBody>
          <a:bodyPr vert="horz" wrap="square" lIns="0" tIns="17145" rIns="0" bIns="0" rtlCol="0">
            <a:spAutoFit/>
          </a:bodyPr>
          <a:lstStyle/>
          <a:p>
            <a:pPr marL="12700">
              <a:lnSpc>
                <a:spcPct val="100000"/>
              </a:lnSpc>
              <a:spcBef>
                <a:spcPts val="135"/>
              </a:spcBef>
            </a:pPr>
            <a:r>
              <a:rPr sz="1950" spc="10" dirty="0">
                <a:latin typeface="Arial"/>
                <a:cs typeface="Arial"/>
              </a:rPr>
              <a:t>Figure</a:t>
            </a:r>
            <a:r>
              <a:rPr sz="1950" spc="-55" dirty="0">
                <a:latin typeface="Arial"/>
                <a:cs typeface="Arial"/>
              </a:rPr>
              <a:t> </a:t>
            </a:r>
            <a:r>
              <a:rPr sz="1950" spc="10" dirty="0">
                <a:latin typeface="Arial"/>
                <a:cs typeface="Arial"/>
              </a:rPr>
              <a:t>11.1</a:t>
            </a:r>
            <a:endParaRPr sz="195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8</a:t>
            </a:fld>
            <a:endParaRPr spc="-5" dirty="0"/>
          </a:p>
        </p:txBody>
      </p:sp>
      <p:sp>
        <p:nvSpPr>
          <p:cNvPr id="2" name="object 2"/>
          <p:cNvSpPr txBox="1">
            <a:spLocks noGrp="1"/>
          </p:cNvSpPr>
          <p:nvPr>
            <p:ph type="title"/>
          </p:nvPr>
        </p:nvSpPr>
        <p:spPr>
          <a:xfrm>
            <a:off x="1891410" y="357632"/>
            <a:ext cx="6905625" cy="563245"/>
          </a:xfrm>
          <a:prstGeom prst="rect">
            <a:avLst/>
          </a:prstGeom>
        </p:spPr>
        <p:txBody>
          <a:bodyPr vert="horz" wrap="square" lIns="0" tIns="15875" rIns="0" bIns="0" rtlCol="0">
            <a:spAutoFit/>
          </a:bodyPr>
          <a:lstStyle/>
          <a:p>
            <a:pPr marL="12700">
              <a:lnSpc>
                <a:spcPct val="100000"/>
              </a:lnSpc>
              <a:spcBef>
                <a:spcPts val="125"/>
              </a:spcBef>
            </a:pPr>
            <a:r>
              <a:rPr sz="3500" b="0" spc="5" dirty="0">
                <a:latin typeface="Arial"/>
                <a:cs typeface="Arial"/>
              </a:rPr>
              <a:t>Coordinated Universal </a:t>
            </a:r>
            <a:r>
              <a:rPr sz="3500" b="0" spc="10" dirty="0">
                <a:latin typeface="Arial"/>
                <a:cs typeface="Arial"/>
              </a:rPr>
              <a:t>Time</a:t>
            </a:r>
            <a:r>
              <a:rPr sz="3500" b="0" spc="-40" dirty="0">
                <a:latin typeface="Arial"/>
                <a:cs typeface="Arial"/>
              </a:rPr>
              <a:t> </a:t>
            </a:r>
            <a:r>
              <a:rPr sz="3500" b="0" spc="10" dirty="0">
                <a:latin typeface="Arial"/>
                <a:cs typeface="Arial"/>
              </a:rPr>
              <a:t>(UTC)</a:t>
            </a:r>
            <a:endParaRPr sz="3500">
              <a:latin typeface="Arial"/>
              <a:cs typeface="Arial"/>
            </a:endParaRPr>
          </a:p>
        </p:txBody>
      </p:sp>
      <p:sp>
        <p:nvSpPr>
          <p:cNvPr id="3" name="object 3"/>
          <p:cNvSpPr txBox="1"/>
          <p:nvPr/>
        </p:nvSpPr>
        <p:spPr>
          <a:xfrm>
            <a:off x="493909" y="1235157"/>
            <a:ext cx="9625330" cy="4843780"/>
          </a:xfrm>
          <a:prstGeom prst="rect">
            <a:avLst/>
          </a:prstGeom>
        </p:spPr>
        <p:txBody>
          <a:bodyPr vert="horz" wrap="square" lIns="0" tIns="141605" rIns="0" bIns="0" rtlCol="0">
            <a:spAutoFit/>
          </a:bodyPr>
          <a:lstStyle/>
          <a:p>
            <a:pPr marL="196215" indent="-183515">
              <a:lnSpc>
                <a:spcPct val="100000"/>
              </a:lnSpc>
              <a:spcBef>
                <a:spcPts val="1115"/>
              </a:spcBef>
              <a:buChar char="•"/>
              <a:tabLst>
                <a:tab pos="196850" algn="l"/>
              </a:tabLst>
            </a:pPr>
            <a:r>
              <a:rPr sz="2650" spc="-5" dirty="0">
                <a:latin typeface="Arial"/>
                <a:cs typeface="Arial"/>
              </a:rPr>
              <a:t>UTC is an </a:t>
            </a:r>
            <a:r>
              <a:rPr sz="2650" spc="-10" dirty="0">
                <a:latin typeface="Arial"/>
                <a:cs typeface="Arial"/>
              </a:rPr>
              <a:t>international </a:t>
            </a:r>
            <a:r>
              <a:rPr sz="2650" spc="-5" dirty="0">
                <a:latin typeface="Arial"/>
                <a:cs typeface="Arial"/>
              </a:rPr>
              <a:t>standard for time</a:t>
            </a:r>
            <a:r>
              <a:rPr sz="2650" spc="15" dirty="0">
                <a:latin typeface="Arial"/>
                <a:cs typeface="Arial"/>
              </a:rPr>
              <a:t> </a:t>
            </a:r>
            <a:r>
              <a:rPr sz="2650" spc="-5" dirty="0">
                <a:latin typeface="Arial"/>
                <a:cs typeface="Arial"/>
              </a:rPr>
              <a:t>keeping</a:t>
            </a:r>
            <a:endParaRPr sz="2650">
              <a:latin typeface="Arial"/>
              <a:cs typeface="Arial"/>
            </a:endParaRPr>
          </a:p>
          <a:p>
            <a:pPr marL="467359" lvl="1" indent="-269875">
              <a:lnSpc>
                <a:spcPct val="100000"/>
              </a:lnSpc>
              <a:spcBef>
                <a:spcPts val="855"/>
              </a:spcBef>
              <a:buChar char="–"/>
              <a:tabLst>
                <a:tab pos="467995" algn="l"/>
              </a:tabLst>
            </a:pPr>
            <a:r>
              <a:rPr sz="2200" spc="-5" dirty="0">
                <a:latin typeface="Arial"/>
                <a:cs typeface="Arial"/>
              </a:rPr>
              <a:t>It is based on atomic time, but </a:t>
            </a:r>
            <a:r>
              <a:rPr sz="2200" dirty="0">
                <a:latin typeface="Arial"/>
                <a:cs typeface="Arial"/>
              </a:rPr>
              <a:t>occasionally </a:t>
            </a:r>
            <a:r>
              <a:rPr sz="2200" spc="-5" dirty="0">
                <a:latin typeface="Arial"/>
                <a:cs typeface="Arial"/>
              </a:rPr>
              <a:t>adjusted </a:t>
            </a:r>
            <a:r>
              <a:rPr sz="2200" dirty="0">
                <a:latin typeface="Arial"/>
                <a:cs typeface="Arial"/>
              </a:rPr>
              <a:t>to </a:t>
            </a:r>
            <a:r>
              <a:rPr sz="2200" spc="-5" dirty="0">
                <a:latin typeface="Arial"/>
                <a:cs typeface="Arial"/>
              </a:rPr>
              <a:t>astronomical</a:t>
            </a:r>
            <a:r>
              <a:rPr sz="2200" spc="-20" dirty="0">
                <a:latin typeface="Arial"/>
                <a:cs typeface="Arial"/>
              </a:rPr>
              <a:t> </a:t>
            </a:r>
            <a:r>
              <a:rPr sz="2200" dirty="0">
                <a:latin typeface="Arial"/>
                <a:cs typeface="Arial"/>
              </a:rPr>
              <a:t>time</a:t>
            </a:r>
            <a:endParaRPr sz="2200">
              <a:latin typeface="Arial"/>
              <a:cs typeface="Arial"/>
            </a:endParaRPr>
          </a:p>
          <a:p>
            <a:pPr marL="467359" marR="5080" lvl="1" indent="-269875">
              <a:lnSpc>
                <a:spcPts val="3440"/>
              </a:lnSpc>
              <a:spcBef>
                <a:spcPts val="250"/>
              </a:spcBef>
              <a:buChar char="–"/>
              <a:tabLst>
                <a:tab pos="467995" algn="l"/>
              </a:tabLst>
            </a:pPr>
            <a:r>
              <a:rPr sz="2200" spc="-5" dirty="0">
                <a:latin typeface="Arial"/>
                <a:cs typeface="Arial"/>
              </a:rPr>
              <a:t>International </a:t>
            </a:r>
            <a:r>
              <a:rPr sz="2200" dirty="0">
                <a:latin typeface="Arial"/>
                <a:cs typeface="Arial"/>
              </a:rPr>
              <a:t>Atomic Time </a:t>
            </a:r>
            <a:r>
              <a:rPr sz="2200" spc="-5" dirty="0">
                <a:latin typeface="Arial"/>
                <a:cs typeface="Arial"/>
              </a:rPr>
              <a:t>is based on </a:t>
            </a:r>
            <a:r>
              <a:rPr sz="2200" dirty="0">
                <a:latin typeface="Arial"/>
                <a:cs typeface="Arial"/>
              </a:rPr>
              <a:t>very </a:t>
            </a:r>
            <a:r>
              <a:rPr sz="2200" spc="-5" dirty="0">
                <a:latin typeface="Arial"/>
                <a:cs typeface="Arial"/>
              </a:rPr>
              <a:t>accurate physical </a:t>
            </a:r>
            <a:r>
              <a:rPr sz="2200" dirty="0">
                <a:latin typeface="Arial"/>
                <a:cs typeface="Arial"/>
              </a:rPr>
              <a:t>clocks (drift  </a:t>
            </a:r>
            <a:r>
              <a:rPr sz="2200" spc="-5" dirty="0">
                <a:latin typeface="Arial"/>
                <a:cs typeface="Arial"/>
              </a:rPr>
              <a:t>rate</a:t>
            </a:r>
            <a:r>
              <a:rPr sz="2200" spc="-10" dirty="0">
                <a:latin typeface="Arial"/>
                <a:cs typeface="Arial"/>
              </a:rPr>
              <a:t> </a:t>
            </a:r>
            <a:r>
              <a:rPr sz="2200" spc="5" dirty="0">
                <a:latin typeface="Arial"/>
                <a:cs typeface="Arial"/>
              </a:rPr>
              <a:t>10</a:t>
            </a:r>
            <a:r>
              <a:rPr sz="2100" spc="7" baseline="25793" dirty="0">
                <a:latin typeface="Arial"/>
                <a:cs typeface="Arial"/>
              </a:rPr>
              <a:t>-13</a:t>
            </a:r>
            <a:r>
              <a:rPr sz="2200" spc="5" dirty="0">
                <a:latin typeface="Arial"/>
                <a:cs typeface="Arial"/>
              </a:rPr>
              <a:t>)</a:t>
            </a:r>
            <a:endParaRPr sz="2200">
              <a:latin typeface="Arial"/>
              <a:cs typeface="Arial"/>
            </a:endParaRPr>
          </a:p>
          <a:p>
            <a:pPr marL="196215" indent="-183515">
              <a:lnSpc>
                <a:spcPct val="100000"/>
              </a:lnSpc>
              <a:spcBef>
                <a:spcPts val="645"/>
              </a:spcBef>
              <a:buChar char="•"/>
              <a:tabLst>
                <a:tab pos="196850" algn="l"/>
                <a:tab pos="537210" algn="l"/>
                <a:tab pos="933450" algn="l"/>
                <a:tab pos="2560955" algn="l"/>
                <a:tab pos="3387725" algn="l"/>
                <a:tab pos="4291330" algn="l"/>
                <a:tab pos="5605145" algn="l"/>
                <a:tab pos="6134735" algn="l"/>
                <a:tab pos="6925945" algn="l"/>
                <a:tab pos="7642859" algn="l"/>
                <a:tab pos="8937625" algn="l"/>
              </a:tabLst>
            </a:pPr>
            <a:r>
              <a:rPr sz="2650" spc="-5" dirty="0">
                <a:latin typeface="Arial"/>
                <a:cs typeface="Arial"/>
              </a:rPr>
              <a:t>It	is	</a:t>
            </a:r>
            <a:r>
              <a:rPr sz="2650" spc="-10" dirty="0">
                <a:latin typeface="Arial"/>
                <a:cs typeface="Arial"/>
              </a:rPr>
              <a:t>broadcast	from	radio	stations	</a:t>
            </a:r>
            <a:r>
              <a:rPr sz="2650" spc="-5" dirty="0">
                <a:latin typeface="Arial"/>
                <a:cs typeface="Arial"/>
              </a:rPr>
              <a:t>on	</a:t>
            </a:r>
            <a:r>
              <a:rPr sz="2650" spc="-10" dirty="0">
                <a:latin typeface="Arial"/>
                <a:cs typeface="Arial"/>
              </a:rPr>
              <a:t>land	and	satellite	(e.g.</a:t>
            </a:r>
            <a:endParaRPr sz="2650">
              <a:latin typeface="Arial"/>
              <a:cs typeface="Arial"/>
            </a:endParaRPr>
          </a:p>
          <a:p>
            <a:pPr marL="196215">
              <a:lnSpc>
                <a:spcPct val="100000"/>
              </a:lnSpc>
              <a:spcBef>
                <a:spcPts val="940"/>
              </a:spcBef>
            </a:pPr>
            <a:r>
              <a:rPr sz="2650" spc="-10" dirty="0">
                <a:latin typeface="Arial"/>
                <a:cs typeface="Arial"/>
              </a:rPr>
              <a:t>GPS)</a:t>
            </a:r>
            <a:endParaRPr sz="2650">
              <a:latin typeface="Arial"/>
              <a:cs typeface="Arial"/>
            </a:endParaRPr>
          </a:p>
          <a:p>
            <a:pPr marL="196215" marR="6350" indent="-183515">
              <a:lnSpc>
                <a:spcPts val="4120"/>
              </a:lnSpc>
              <a:spcBef>
                <a:spcPts val="290"/>
              </a:spcBef>
              <a:buChar char="•"/>
              <a:tabLst>
                <a:tab pos="196850" algn="l"/>
                <a:tab pos="2025650" algn="l"/>
                <a:tab pos="2806700" algn="l"/>
                <a:tab pos="4354195" algn="l"/>
                <a:tab pos="5080000" algn="l"/>
                <a:tab pos="7057390" algn="l"/>
                <a:tab pos="7895590" algn="l"/>
                <a:tab pos="9013190" algn="l"/>
              </a:tabLst>
            </a:pPr>
            <a:r>
              <a:rPr sz="2650" spc="-5" dirty="0">
                <a:latin typeface="Arial"/>
                <a:cs typeface="Arial"/>
              </a:rPr>
              <a:t>C</a:t>
            </a:r>
            <a:r>
              <a:rPr sz="2650" spc="-10" dirty="0">
                <a:latin typeface="Arial"/>
                <a:cs typeface="Arial"/>
              </a:rPr>
              <a:t>omputer</a:t>
            </a:r>
            <a:r>
              <a:rPr sz="2650" spc="-5" dirty="0">
                <a:latin typeface="Arial"/>
                <a:cs typeface="Arial"/>
              </a:rPr>
              <a:t>s</a:t>
            </a:r>
            <a:r>
              <a:rPr sz="2650" dirty="0">
                <a:latin typeface="Arial"/>
                <a:cs typeface="Arial"/>
              </a:rPr>
              <a:t>	</a:t>
            </a:r>
            <a:r>
              <a:rPr sz="2650" spc="-10" dirty="0">
                <a:latin typeface="Arial"/>
                <a:cs typeface="Arial"/>
              </a:rPr>
              <a:t>wit</a:t>
            </a:r>
            <a:r>
              <a:rPr sz="2650" spc="-5" dirty="0">
                <a:latin typeface="Arial"/>
                <a:cs typeface="Arial"/>
              </a:rPr>
              <a:t>h</a:t>
            </a:r>
            <a:r>
              <a:rPr sz="2650" dirty="0">
                <a:latin typeface="Arial"/>
                <a:cs typeface="Arial"/>
              </a:rPr>
              <a:t>	</a:t>
            </a:r>
            <a:r>
              <a:rPr sz="2650" spc="-5" dirty="0">
                <a:latin typeface="Arial"/>
                <a:cs typeface="Arial"/>
              </a:rPr>
              <a:t>receivers</a:t>
            </a:r>
            <a:r>
              <a:rPr sz="2650" dirty="0">
                <a:latin typeface="Arial"/>
                <a:cs typeface="Arial"/>
              </a:rPr>
              <a:t>	</a:t>
            </a:r>
            <a:r>
              <a:rPr sz="2650" spc="-5" dirty="0">
                <a:latin typeface="Arial"/>
                <a:cs typeface="Arial"/>
              </a:rPr>
              <a:t>can</a:t>
            </a:r>
            <a:r>
              <a:rPr sz="2650" dirty="0">
                <a:latin typeface="Arial"/>
                <a:cs typeface="Arial"/>
              </a:rPr>
              <a:t>	</a:t>
            </a:r>
            <a:r>
              <a:rPr sz="2650" spc="-5" dirty="0">
                <a:latin typeface="Arial"/>
                <a:cs typeface="Arial"/>
              </a:rPr>
              <a:t>synchronize</a:t>
            </a:r>
            <a:r>
              <a:rPr sz="2650" dirty="0">
                <a:latin typeface="Arial"/>
                <a:cs typeface="Arial"/>
              </a:rPr>
              <a:t>	</a:t>
            </a:r>
            <a:r>
              <a:rPr sz="2650" spc="-5" dirty="0">
                <a:latin typeface="Arial"/>
                <a:cs typeface="Arial"/>
              </a:rPr>
              <a:t>their</a:t>
            </a:r>
            <a:r>
              <a:rPr sz="2650" dirty="0">
                <a:latin typeface="Arial"/>
                <a:cs typeface="Arial"/>
              </a:rPr>
              <a:t>	</a:t>
            </a:r>
            <a:r>
              <a:rPr sz="2650" spc="-5" dirty="0">
                <a:latin typeface="Arial"/>
                <a:cs typeface="Arial"/>
              </a:rPr>
              <a:t>clocks</a:t>
            </a:r>
            <a:r>
              <a:rPr sz="2650" dirty="0">
                <a:latin typeface="Arial"/>
                <a:cs typeface="Arial"/>
              </a:rPr>
              <a:t>	</a:t>
            </a:r>
            <a:r>
              <a:rPr sz="2650" spc="-10" dirty="0">
                <a:latin typeface="Arial"/>
                <a:cs typeface="Arial"/>
              </a:rPr>
              <a:t>with  </a:t>
            </a:r>
            <a:r>
              <a:rPr sz="2650" spc="-5" dirty="0">
                <a:latin typeface="Arial"/>
                <a:cs typeface="Arial"/>
              </a:rPr>
              <a:t>these timing signals (</a:t>
            </a:r>
            <a:r>
              <a:rPr sz="2200" spc="-5" dirty="0">
                <a:latin typeface="Arial"/>
                <a:cs typeface="Arial"/>
              </a:rPr>
              <a:t>by requesting </a:t>
            </a:r>
            <a:r>
              <a:rPr sz="2200" dirty="0">
                <a:latin typeface="Arial"/>
                <a:cs typeface="Arial"/>
              </a:rPr>
              <a:t>time from GPS/UTC</a:t>
            </a:r>
            <a:r>
              <a:rPr sz="2200" spc="-5" dirty="0">
                <a:latin typeface="Arial"/>
                <a:cs typeface="Arial"/>
              </a:rPr>
              <a:t> source</a:t>
            </a:r>
            <a:r>
              <a:rPr sz="2650" spc="-5" dirty="0">
                <a:latin typeface="Arial"/>
                <a:cs typeface="Arial"/>
              </a:rPr>
              <a:t>)</a:t>
            </a:r>
            <a:endParaRPr sz="2650">
              <a:latin typeface="Arial"/>
              <a:cs typeface="Arial"/>
            </a:endParaRPr>
          </a:p>
          <a:p>
            <a:pPr marL="467359" lvl="1" indent="-269875">
              <a:lnSpc>
                <a:spcPct val="100000"/>
              </a:lnSpc>
              <a:spcBef>
                <a:spcPts val="555"/>
              </a:spcBef>
              <a:buChar char="–"/>
              <a:tabLst>
                <a:tab pos="467995" algn="l"/>
              </a:tabLst>
            </a:pPr>
            <a:r>
              <a:rPr sz="2200" spc="-5" dirty="0">
                <a:latin typeface="Arial"/>
                <a:cs typeface="Arial"/>
              </a:rPr>
              <a:t>Signals </a:t>
            </a:r>
            <a:r>
              <a:rPr sz="2200" dirty="0">
                <a:latin typeface="Arial"/>
                <a:cs typeface="Arial"/>
              </a:rPr>
              <a:t>from </a:t>
            </a:r>
            <a:r>
              <a:rPr sz="2200" spc="-5" dirty="0">
                <a:latin typeface="Arial"/>
                <a:cs typeface="Arial"/>
              </a:rPr>
              <a:t>land-based stations </a:t>
            </a:r>
            <a:r>
              <a:rPr sz="2200" dirty="0">
                <a:latin typeface="Arial"/>
                <a:cs typeface="Arial"/>
              </a:rPr>
              <a:t>are </a:t>
            </a:r>
            <a:r>
              <a:rPr sz="2200" spc="-5" dirty="0">
                <a:latin typeface="Arial"/>
                <a:cs typeface="Arial"/>
              </a:rPr>
              <a:t>accurate </a:t>
            </a:r>
            <a:r>
              <a:rPr sz="2200" dirty="0">
                <a:latin typeface="Arial"/>
                <a:cs typeface="Arial"/>
              </a:rPr>
              <a:t>to </a:t>
            </a:r>
            <a:r>
              <a:rPr sz="2200" spc="-5" dirty="0">
                <a:latin typeface="Arial"/>
                <a:cs typeface="Arial"/>
              </a:rPr>
              <a:t>about 0.1-10</a:t>
            </a:r>
            <a:r>
              <a:rPr sz="2200" spc="-20" dirty="0">
                <a:latin typeface="Arial"/>
                <a:cs typeface="Arial"/>
              </a:rPr>
              <a:t> </a:t>
            </a:r>
            <a:r>
              <a:rPr sz="2200" spc="-5" dirty="0">
                <a:latin typeface="Arial"/>
                <a:cs typeface="Arial"/>
              </a:rPr>
              <a:t>millisecond</a:t>
            </a:r>
            <a:endParaRPr sz="2200">
              <a:latin typeface="Arial"/>
              <a:cs typeface="Arial"/>
            </a:endParaRPr>
          </a:p>
          <a:p>
            <a:pPr marL="467359" lvl="1" indent="-269875">
              <a:lnSpc>
                <a:spcPct val="100000"/>
              </a:lnSpc>
              <a:spcBef>
                <a:spcPts val="805"/>
              </a:spcBef>
              <a:buChar char="–"/>
              <a:tabLst>
                <a:tab pos="467995" algn="l"/>
              </a:tabLst>
            </a:pPr>
            <a:r>
              <a:rPr sz="2200" spc="-5" dirty="0">
                <a:latin typeface="Arial"/>
                <a:cs typeface="Arial"/>
              </a:rPr>
              <a:t>Signals from GPS are accurate to about </a:t>
            </a:r>
            <a:r>
              <a:rPr sz="2200" dirty="0">
                <a:latin typeface="Arial"/>
                <a:cs typeface="Arial"/>
              </a:rPr>
              <a:t>1</a:t>
            </a:r>
            <a:r>
              <a:rPr sz="2200" spc="-10" dirty="0">
                <a:latin typeface="Arial"/>
                <a:cs typeface="Arial"/>
              </a:rPr>
              <a:t> </a:t>
            </a:r>
            <a:r>
              <a:rPr sz="2200" spc="-5" dirty="0">
                <a:latin typeface="Arial"/>
                <a:cs typeface="Arial"/>
              </a:rPr>
              <a:t>microsecond</a:t>
            </a:r>
            <a:endParaRPr sz="2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805"/>
              </a:lnSpc>
            </a:pPr>
            <a:fld id="{81D60167-4931-47E6-BA6A-407CBD079E47}" type="slidenum">
              <a:rPr spc="-5" dirty="0"/>
              <a:pPr marL="25400">
                <a:lnSpc>
                  <a:spcPts val="1805"/>
                </a:lnSpc>
              </a:pPr>
              <a:t>9</a:t>
            </a:fld>
            <a:endParaRPr spc="-5" dirty="0"/>
          </a:p>
        </p:txBody>
      </p:sp>
      <p:sp>
        <p:nvSpPr>
          <p:cNvPr id="2" name="object 2"/>
          <p:cNvSpPr txBox="1">
            <a:spLocks noGrp="1"/>
          </p:cNvSpPr>
          <p:nvPr>
            <p:ph type="title"/>
          </p:nvPr>
        </p:nvSpPr>
        <p:spPr>
          <a:xfrm>
            <a:off x="1108081" y="322579"/>
            <a:ext cx="8475345" cy="629920"/>
          </a:xfrm>
          <a:prstGeom prst="rect">
            <a:avLst/>
          </a:prstGeom>
        </p:spPr>
        <p:txBody>
          <a:bodyPr vert="horz" wrap="square" lIns="0" tIns="14604" rIns="0" bIns="0" rtlCol="0">
            <a:spAutoFit/>
          </a:bodyPr>
          <a:lstStyle/>
          <a:p>
            <a:pPr marL="12700">
              <a:lnSpc>
                <a:spcPct val="100000"/>
              </a:lnSpc>
              <a:spcBef>
                <a:spcPts val="114"/>
              </a:spcBef>
            </a:pPr>
            <a:r>
              <a:rPr dirty="0"/>
              <a:t>11.3 Synchronizing </a:t>
            </a:r>
            <a:r>
              <a:rPr spc="5" dirty="0"/>
              <a:t>physical</a:t>
            </a:r>
            <a:r>
              <a:rPr spc="10" dirty="0"/>
              <a:t> </a:t>
            </a:r>
            <a:r>
              <a:rPr dirty="0"/>
              <a:t>clocks</a:t>
            </a:r>
          </a:p>
        </p:txBody>
      </p:sp>
      <p:sp>
        <p:nvSpPr>
          <p:cNvPr id="3" name="object 3"/>
          <p:cNvSpPr txBox="1"/>
          <p:nvPr/>
        </p:nvSpPr>
        <p:spPr>
          <a:xfrm>
            <a:off x="493909" y="1180731"/>
            <a:ext cx="9704070" cy="5853525"/>
          </a:xfrm>
          <a:prstGeom prst="rect">
            <a:avLst/>
          </a:prstGeom>
        </p:spPr>
        <p:txBody>
          <a:bodyPr vert="horz" wrap="square" lIns="0" tIns="51435" rIns="0" bIns="0" rtlCol="0">
            <a:spAutoFit/>
          </a:bodyPr>
          <a:lstStyle/>
          <a:p>
            <a:pPr marL="12700">
              <a:lnSpc>
                <a:spcPct val="100000"/>
              </a:lnSpc>
              <a:spcBef>
                <a:spcPts val="405"/>
              </a:spcBef>
            </a:pPr>
            <a:r>
              <a:rPr sz="2650" b="1" spc="-5" dirty="0">
                <a:latin typeface="Arial"/>
                <a:cs typeface="Arial"/>
              </a:rPr>
              <a:t>Two modes of</a:t>
            </a:r>
            <a:r>
              <a:rPr sz="2650" b="1" dirty="0">
                <a:latin typeface="Arial"/>
                <a:cs typeface="Arial"/>
              </a:rPr>
              <a:t> </a:t>
            </a:r>
            <a:r>
              <a:rPr sz="2650" b="1" spc="-5" dirty="0">
                <a:latin typeface="Arial"/>
                <a:cs typeface="Arial"/>
              </a:rPr>
              <a:t>synchronization</a:t>
            </a:r>
            <a:endParaRPr sz="2650" b="1" dirty="0">
              <a:latin typeface="Arial"/>
              <a:cs typeface="Arial"/>
            </a:endParaRPr>
          </a:p>
          <a:p>
            <a:pPr marL="212090" marR="5080" indent="-199390">
              <a:lnSpc>
                <a:spcPct val="109600"/>
              </a:lnSpc>
              <a:buChar char="•"/>
              <a:tabLst>
                <a:tab pos="212725" algn="l"/>
              </a:tabLst>
            </a:pPr>
            <a:r>
              <a:rPr sz="2650" u="sng" spc="-10" dirty="0">
                <a:latin typeface="Arial"/>
                <a:cs typeface="Arial"/>
              </a:rPr>
              <a:t>External synchronization</a:t>
            </a:r>
            <a:r>
              <a:rPr sz="2650" spc="-10" dirty="0">
                <a:latin typeface="Arial"/>
                <a:cs typeface="Arial"/>
              </a:rPr>
              <a:t>: </a:t>
            </a:r>
            <a:r>
              <a:rPr sz="2650" spc="-5" dirty="0">
                <a:latin typeface="Arial"/>
                <a:cs typeface="Arial"/>
              </a:rPr>
              <a:t>a </a:t>
            </a:r>
            <a:r>
              <a:rPr sz="2650" spc="-10" dirty="0">
                <a:latin typeface="Arial"/>
                <a:cs typeface="Arial"/>
              </a:rPr>
              <a:t>computer’s clock </a:t>
            </a:r>
            <a:r>
              <a:rPr sz="2650" i="1" spc="-5" dirty="0">
                <a:latin typeface="Arial"/>
                <a:cs typeface="Arial"/>
              </a:rPr>
              <a:t>C</a:t>
            </a:r>
            <a:r>
              <a:rPr sz="2625" i="1" spc="-7" baseline="-20634" dirty="0">
                <a:latin typeface="Arial"/>
                <a:cs typeface="Arial"/>
              </a:rPr>
              <a:t>i </a:t>
            </a:r>
            <a:r>
              <a:rPr sz="2650" spc="-5" dirty="0">
                <a:latin typeface="Arial"/>
                <a:cs typeface="Arial"/>
              </a:rPr>
              <a:t>is synchronized  </a:t>
            </a:r>
            <a:r>
              <a:rPr sz="2650" spc="-10" dirty="0">
                <a:latin typeface="Arial"/>
                <a:cs typeface="Arial"/>
              </a:rPr>
              <a:t>with </a:t>
            </a:r>
            <a:r>
              <a:rPr sz="2650" spc="-5" dirty="0">
                <a:latin typeface="Arial"/>
                <a:cs typeface="Arial"/>
              </a:rPr>
              <a:t>an </a:t>
            </a:r>
            <a:r>
              <a:rPr sz="2650" spc="-10" dirty="0">
                <a:latin typeface="Arial"/>
                <a:cs typeface="Arial"/>
              </a:rPr>
              <a:t>external authoritative </a:t>
            </a:r>
            <a:r>
              <a:rPr sz="2650" spc="-5" dirty="0">
                <a:latin typeface="Arial"/>
                <a:cs typeface="Arial"/>
              </a:rPr>
              <a:t>time </a:t>
            </a:r>
            <a:r>
              <a:rPr sz="2650" spc="-10" dirty="0">
                <a:latin typeface="Arial"/>
                <a:cs typeface="Arial"/>
              </a:rPr>
              <a:t>source </a:t>
            </a:r>
            <a:r>
              <a:rPr sz="2650" i="1" spc="-5" dirty="0">
                <a:latin typeface="Arial"/>
                <a:cs typeface="Arial"/>
              </a:rPr>
              <a:t>S, </a:t>
            </a:r>
            <a:r>
              <a:rPr sz="2650" spc="-5" dirty="0">
                <a:latin typeface="Arial"/>
                <a:cs typeface="Arial"/>
              </a:rPr>
              <a:t>so</a:t>
            </a:r>
            <a:r>
              <a:rPr sz="2650" spc="45" dirty="0">
                <a:latin typeface="Arial"/>
                <a:cs typeface="Arial"/>
              </a:rPr>
              <a:t> </a:t>
            </a:r>
            <a:r>
              <a:rPr sz="2650" spc="-10" dirty="0">
                <a:latin typeface="Arial"/>
                <a:cs typeface="Arial"/>
              </a:rPr>
              <a:t>that:</a:t>
            </a:r>
            <a:endParaRPr sz="2650" dirty="0">
              <a:latin typeface="Arial"/>
              <a:cs typeface="Arial"/>
            </a:endParaRPr>
          </a:p>
          <a:p>
            <a:pPr marL="509270" lvl="1" indent="-295910">
              <a:lnSpc>
                <a:spcPct val="100000"/>
              </a:lnSpc>
              <a:spcBef>
                <a:spcPts val="295"/>
              </a:spcBef>
              <a:buChar char="–"/>
              <a:tabLst>
                <a:tab pos="509270" algn="l"/>
                <a:tab pos="509905" algn="l"/>
                <a:tab pos="4568825" algn="l"/>
              </a:tabLst>
            </a:pPr>
            <a:r>
              <a:rPr sz="2200" spc="-5" dirty="0">
                <a:latin typeface="Arial"/>
                <a:cs typeface="Arial"/>
              </a:rPr>
              <a:t>|</a:t>
            </a:r>
            <a:r>
              <a:rPr sz="2200" i="1" spc="-5" dirty="0">
                <a:latin typeface="Arial"/>
                <a:cs typeface="Arial"/>
              </a:rPr>
              <a:t>S</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Arial"/>
                <a:cs typeface="Arial"/>
              </a:rPr>
              <a:t>- </a:t>
            </a:r>
            <a:r>
              <a:rPr sz="2200" i="1" spc="-5" dirty="0">
                <a:latin typeface="Arial"/>
                <a:cs typeface="Arial"/>
              </a:rPr>
              <a:t>C</a:t>
            </a:r>
            <a:r>
              <a:rPr sz="2100" i="1" spc="-7" baseline="-21825" dirty="0">
                <a:latin typeface="Arial"/>
                <a:cs typeface="Arial"/>
              </a:rPr>
              <a:t>i</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Arial"/>
                <a:cs typeface="Arial"/>
              </a:rPr>
              <a:t>&lt; </a:t>
            </a:r>
            <a:r>
              <a:rPr sz="2200" i="1" dirty="0">
                <a:latin typeface="Arial"/>
                <a:cs typeface="Arial"/>
              </a:rPr>
              <a:t>D </a:t>
            </a:r>
            <a:r>
              <a:rPr sz="2200" spc="-5" dirty="0">
                <a:latin typeface="Arial"/>
                <a:cs typeface="Arial"/>
              </a:rPr>
              <a:t>for </a:t>
            </a:r>
            <a:r>
              <a:rPr sz="2200" i="1" dirty="0">
                <a:latin typeface="Arial"/>
                <a:cs typeface="Arial"/>
              </a:rPr>
              <a:t>i </a:t>
            </a:r>
            <a:r>
              <a:rPr sz="2200" dirty="0">
                <a:latin typeface="Arial"/>
                <a:cs typeface="Arial"/>
              </a:rPr>
              <a:t>= </a:t>
            </a:r>
            <a:r>
              <a:rPr sz="2200" spc="-5" dirty="0">
                <a:latin typeface="Arial"/>
                <a:cs typeface="Arial"/>
              </a:rPr>
              <a:t>1, 2,</a:t>
            </a:r>
            <a:r>
              <a:rPr sz="2200" spc="10" dirty="0">
                <a:latin typeface="Arial"/>
                <a:cs typeface="Arial"/>
              </a:rPr>
              <a:t> </a:t>
            </a:r>
            <a:r>
              <a:rPr sz="2200" dirty="0">
                <a:latin typeface="Arial"/>
                <a:cs typeface="Arial"/>
              </a:rPr>
              <a:t>…</a:t>
            </a:r>
            <a:r>
              <a:rPr sz="2200" spc="-10" dirty="0">
                <a:latin typeface="Arial"/>
                <a:cs typeface="Arial"/>
              </a:rPr>
              <a:t> </a:t>
            </a:r>
            <a:r>
              <a:rPr sz="2200" i="1" dirty="0">
                <a:latin typeface="Arial"/>
                <a:cs typeface="Arial"/>
              </a:rPr>
              <a:t>N	</a:t>
            </a:r>
            <a:r>
              <a:rPr sz="2200" spc="-5" dirty="0">
                <a:latin typeface="Arial"/>
                <a:cs typeface="Arial"/>
              </a:rPr>
              <a:t>over an interval, </a:t>
            </a:r>
            <a:r>
              <a:rPr sz="2200" i="1" dirty="0">
                <a:latin typeface="Arial"/>
                <a:cs typeface="Arial"/>
              </a:rPr>
              <a:t>I </a:t>
            </a:r>
            <a:r>
              <a:rPr sz="2200" spc="-5" dirty="0">
                <a:latin typeface="Arial"/>
                <a:cs typeface="Arial"/>
              </a:rPr>
              <a:t>of real</a:t>
            </a:r>
            <a:r>
              <a:rPr sz="2200" spc="-25" dirty="0">
                <a:latin typeface="Arial"/>
                <a:cs typeface="Arial"/>
              </a:rPr>
              <a:t> </a:t>
            </a:r>
            <a:r>
              <a:rPr sz="2200" spc="-5" dirty="0">
                <a:latin typeface="Arial"/>
                <a:cs typeface="Arial"/>
              </a:rPr>
              <a:t>time</a:t>
            </a:r>
            <a:endParaRPr sz="2200" dirty="0">
              <a:latin typeface="Arial"/>
              <a:cs typeface="Arial"/>
            </a:endParaRPr>
          </a:p>
          <a:p>
            <a:pPr marL="509270" lvl="1" indent="-295910">
              <a:lnSpc>
                <a:spcPct val="100000"/>
              </a:lnSpc>
              <a:spcBef>
                <a:spcPts val="270"/>
              </a:spcBef>
              <a:buChar char="–"/>
              <a:tabLst>
                <a:tab pos="509270" algn="l"/>
                <a:tab pos="509905" algn="l"/>
              </a:tabLst>
            </a:pPr>
            <a:r>
              <a:rPr sz="2200" spc="-5" dirty="0">
                <a:latin typeface="Arial"/>
                <a:cs typeface="Arial"/>
              </a:rPr>
              <a:t>The </a:t>
            </a:r>
            <a:r>
              <a:rPr sz="2200" dirty="0">
                <a:latin typeface="Arial"/>
                <a:cs typeface="Arial"/>
              </a:rPr>
              <a:t>clocks </a:t>
            </a:r>
            <a:r>
              <a:rPr sz="2200" i="1" dirty="0">
                <a:latin typeface="Arial"/>
                <a:cs typeface="Arial"/>
              </a:rPr>
              <a:t>C</a:t>
            </a:r>
            <a:r>
              <a:rPr sz="2100" i="1" baseline="-21825" dirty="0">
                <a:latin typeface="Arial"/>
                <a:cs typeface="Arial"/>
              </a:rPr>
              <a:t>i </a:t>
            </a:r>
            <a:r>
              <a:rPr sz="2200" spc="-5" dirty="0">
                <a:latin typeface="Arial"/>
                <a:cs typeface="Arial"/>
              </a:rPr>
              <a:t>are </a:t>
            </a:r>
            <a:r>
              <a:rPr sz="2200" b="1" spc="-5" dirty="0">
                <a:latin typeface="Arial"/>
                <a:cs typeface="Arial"/>
              </a:rPr>
              <a:t>accurate </a:t>
            </a:r>
            <a:r>
              <a:rPr sz="2200" dirty="0">
                <a:latin typeface="Arial"/>
                <a:cs typeface="Arial"/>
              </a:rPr>
              <a:t>to </a:t>
            </a:r>
            <a:r>
              <a:rPr sz="2200" spc="-5" dirty="0">
                <a:latin typeface="Arial"/>
                <a:cs typeface="Arial"/>
              </a:rPr>
              <a:t>within </a:t>
            </a:r>
            <a:r>
              <a:rPr sz="2200" dirty="0">
                <a:latin typeface="Arial"/>
                <a:cs typeface="Arial"/>
              </a:rPr>
              <a:t>the </a:t>
            </a:r>
            <a:r>
              <a:rPr sz="2200" spc="-5" dirty="0">
                <a:latin typeface="Arial"/>
                <a:cs typeface="Arial"/>
              </a:rPr>
              <a:t>bound </a:t>
            </a:r>
            <a:r>
              <a:rPr sz="2200" i="1" dirty="0">
                <a:latin typeface="Arial"/>
                <a:cs typeface="Arial"/>
              </a:rPr>
              <a:t>D</a:t>
            </a:r>
            <a:r>
              <a:rPr sz="2200" dirty="0">
                <a:latin typeface="Arial"/>
                <a:cs typeface="Arial"/>
              </a:rPr>
              <a:t>.</a:t>
            </a:r>
          </a:p>
          <a:p>
            <a:pPr marL="212090" marR="7620" indent="-199390">
              <a:lnSpc>
                <a:spcPts val="3490"/>
              </a:lnSpc>
              <a:spcBef>
                <a:spcPts val="130"/>
              </a:spcBef>
              <a:buChar char="•"/>
              <a:tabLst>
                <a:tab pos="212725" algn="l"/>
              </a:tabLst>
            </a:pPr>
            <a:r>
              <a:rPr sz="2650" u="sng" spc="-10" dirty="0">
                <a:latin typeface="Arial"/>
                <a:cs typeface="Arial"/>
              </a:rPr>
              <a:t>Internal synchronization</a:t>
            </a:r>
            <a:r>
              <a:rPr sz="2650" spc="-10" dirty="0">
                <a:latin typeface="Arial"/>
                <a:cs typeface="Arial"/>
              </a:rPr>
              <a:t>: </a:t>
            </a:r>
            <a:r>
              <a:rPr sz="2650" spc="-5" dirty="0">
                <a:latin typeface="Arial"/>
                <a:cs typeface="Arial"/>
              </a:rPr>
              <a:t>the </a:t>
            </a:r>
            <a:r>
              <a:rPr sz="2650" spc="-10" dirty="0">
                <a:latin typeface="Arial"/>
                <a:cs typeface="Arial"/>
              </a:rPr>
              <a:t>clocks </a:t>
            </a:r>
            <a:r>
              <a:rPr sz="2650" spc="-5" dirty="0">
                <a:latin typeface="Arial"/>
                <a:cs typeface="Arial"/>
              </a:rPr>
              <a:t>of a </a:t>
            </a:r>
            <a:r>
              <a:rPr sz="2650" spc="-10" dirty="0">
                <a:latin typeface="Arial"/>
                <a:cs typeface="Arial"/>
              </a:rPr>
              <a:t>pair </a:t>
            </a:r>
            <a:r>
              <a:rPr sz="2650" spc="-5" dirty="0">
                <a:latin typeface="Arial"/>
                <a:cs typeface="Arial"/>
              </a:rPr>
              <a:t>of </a:t>
            </a:r>
            <a:r>
              <a:rPr sz="2650" spc="-10" dirty="0">
                <a:latin typeface="Arial"/>
                <a:cs typeface="Arial"/>
              </a:rPr>
              <a:t>computers are  </a:t>
            </a:r>
            <a:r>
              <a:rPr sz="2650" spc="-5" dirty="0">
                <a:latin typeface="Arial"/>
                <a:cs typeface="Arial"/>
              </a:rPr>
              <a:t>synchronized </a:t>
            </a:r>
            <a:r>
              <a:rPr sz="2650" spc="-10" dirty="0">
                <a:latin typeface="Arial"/>
                <a:cs typeface="Arial"/>
              </a:rPr>
              <a:t>with one another </a:t>
            </a:r>
            <a:r>
              <a:rPr sz="2650" spc="-5" dirty="0">
                <a:latin typeface="Arial"/>
                <a:cs typeface="Arial"/>
              </a:rPr>
              <a:t>so</a:t>
            </a:r>
            <a:r>
              <a:rPr sz="2650" spc="10" dirty="0">
                <a:latin typeface="Arial"/>
                <a:cs typeface="Arial"/>
              </a:rPr>
              <a:t> </a:t>
            </a:r>
            <a:r>
              <a:rPr sz="2650" spc="-5" dirty="0">
                <a:latin typeface="Arial"/>
                <a:cs typeface="Arial"/>
              </a:rPr>
              <a:t>that:</a:t>
            </a:r>
            <a:endParaRPr sz="2650" dirty="0">
              <a:latin typeface="Arial"/>
              <a:cs typeface="Arial"/>
            </a:endParaRPr>
          </a:p>
          <a:p>
            <a:pPr marL="509270" lvl="1" indent="-295910">
              <a:lnSpc>
                <a:spcPct val="100000"/>
              </a:lnSpc>
              <a:spcBef>
                <a:spcPts val="120"/>
              </a:spcBef>
              <a:buChar char="–"/>
              <a:tabLst>
                <a:tab pos="509270" algn="l"/>
                <a:tab pos="509905" algn="l"/>
              </a:tabLst>
            </a:pPr>
            <a:r>
              <a:rPr sz="2200" dirty="0">
                <a:latin typeface="Arial"/>
                <a:cs typeface="Arial"/>
              </a:rPr>
              <a:t>| </a:t>
            </a:r>
            <a:r>
              <a:rPr sz="2200" i="1" spc="-5" dirty="0">
                <a:latin typeface="Arial"/>
                <a:cs typeface="Arial"/>
              </a:rPr>
              <a:t>C</a:t>
            </a:r>
            <a:r>
              <a:rPr sz="2100" i="1" spc="-7" baseline="-21825" dirty="0">
                <a:latin typeface="Arial"/>
                <a:cs typeface="Arial"/>
              </a:rPr>
              <a:t>i</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Arial"/>
                <a:cs typeface="Arial"/>
              </a:rPr>
              <a:t>- </a:t>
            </a:r>
            <a:r>
              <a:rPr sz="2200" i="1" spc="-5" dirty="0">
                <a:latin typeface="Arial"/>
                <a:cs typeface="Arial"/>
              </a:rPr>
              <a:t>C</a:t>
            </a:r>
            <a:r>
              <a:rPr sz="2100" i="1" spc="-7" baseline="-21825" dirty="0">
                <a:latin typeface="Arial"/>
                <a:cs typeface="Arial"/>
              </a:rPr>
              <a:t>j</a:t>
            </a:r>
            <a:r>
              <a:rPr sz="2200" spc="-5" dirty="0">
                <a:latin typeface="Arial"/>
                <a:cs typeface="Arial"/>
              </a:rPr>
              <a:t>(</a:t>
            </a:r>
            <a:r>
              <a:rPr sz="2200" i="1" spc="-5" dirty="0">
                <a:latin typeface="Arial"/>
                <a:cs typeface="Arial"/>
              </a:rPr>
              <a:t>t</a:t>
            </a:r>
            <a:r>
              <a:rPr sz="2200" spc="-5" dirty="0">
                <a:latin typeface="Arial"/>
                <a:cs typeface="Arial"/>
              </a:rPr>
              <a:t>)| </a:t>
            </a:r>
            <a:r>
              <a:rPr sz="2200" dirty="0">
                <a:latin typeface="Arial"/>
                <a:cs typeface="Arial"/>
              </a:rPr>
              <a:t>&lt; </a:t>
            </a:r>
            <a:r>
              <a:rPr sz="2200" i="1" dirty="0">
                <a:latin typeface="Arial"/>
                <a:cs typeface="Arial"/>
              </a:rPr>
              <a:t>D </a:t>
            </a:r>
            <a:r>
              <a:rPr sz="2200" spc="-5" dirty="0">
                <a:latin typeface="Arial"/>
                <a:cs typeface="Arial"/>
              </a:rPr>
              <a:t>for </a:t>
            </a:r>
            <a:r>
              <a:rPr sz="2200" i="1" dirty="0">
                <a:latin typeface="Arial"/>
                <a:cs typeface="Arial"/>
              </a:rPr>
              <a:t>i </a:t>
            </a:r>
            <a:r>
              <a:rPr sz="2200" dirty="0">
                <a:latin typeface="Arial"/>
                <a:cs typeface="Arial"/>
              </a:rPr>
              <a:t>= </a:t>
            </a:r>
            <a:r>
              <a:rPr sz="2200" spc="-5" dirty="0">
                <a:latin typeface="Arial"/>
                <a:cs typeface="Arial"/>
              </a:rPr>
              <a:t>1, 2, </a:t>
            </a:r>
            <a:r>
              <a:rPr sz="2200" dirty="0">
                <a:latin typeface="Arial"/>
                <a:cs typeface="Arial"/>
              </a:rPr>
              <a:t>… </a:t>
            </a:r>
            <a:r>
              <a:rPr sz="2200" i="1" dirty="0">
                <a:latin typeface="Arial"/>
                <a:cs typeface="Arial"/>
              </a:rPr>
              <a:t>N </a:t>
            </a:r>
            <a:r>
              <a:rPr sz="2200" spc="-5" dirty="0">
                <a:latin typeface="Arial"/>
                <a:cs typeface="Arial"/>
              </a:rPr>
              <a:t>over an interval, </a:t>
            </a:r>
            <a:r>
              <a:rPr sz="2200" i="1" dirty="0">
                <a:latin typeface="Arial"/>
                <a:cs typeface="Arial"/>
              </a:rPr>
              <a:t>I </a:t>
            </a:r>
            <a:r>
              <a:rPr sz="2200" spc="-5" dirty="0">
                <a:latin typeface="Arial"/>
                <a:cs typeface="Arial"/>
              </a:rPr>
              <a:t>of real</a:t>
            </a:r>
            <a:r>
              <a:rPr sz="2200" spc="-65" dirty="0">
                <a:latin typeface="Arial"/>
                <a:cs typeface="Arial"/>
              </a:rPr>
              <a:t> </a:t>
            </a:r>
            <a:r>
              <a:rPr sz="2200" spc="-5" dirty="0">
                <a:latin typeface="Arial"/>
                <a:cs typeface="Arial"/>
              </a:rPr>
              <a:t>time</a:t>
            </a:r>
            <a:endParaRPr sz="2200" dirty="0">
              <a:latin typeface="Arial"/>
              <a:cs typeface="Arial"/>
            </a:endParaRPr>
          </a:p>
          <a:p>
            <a:pPr marL="509270" lvl="1" indent="-295910">
              <a:lnSpc>
                <a:spcPct val="100000"/>
              </a:lnSpc>
              <a:spcBef>
                <a:spcPts val="270"/>
              </a:spcBef>
              <a:buChar char="–"/>
              <a:tabLst>
                <a:tab pos="509270" algn="l"/>
                <a:tab pos="509905" algn="l"/>
              </a:tabLst>
            </a:pPr>
            <a:r>
              <a:rPr sz="2200" spc="-5" dirty="0">
                <a:latin typeface="Arial"/>
                <a:cs typeface="Arial"/>
              </a:rPr>
              <a:t>The </a:t>
            </a:r>
            <a:r>
              <a:rPr sz="2200" dirty="0">
                <a:latin typeface="Arial"/>
                <a:cs typeface="Arial"/>
              </a:rPr>
              <a:t>clocks </a:t>
            </a:r>
            <a:r>
              <a:rPr sz="2200" i="1" dirty="0">
                <a:latin typeface="Arial"/>
                <a:cs typeface="Arial"/>
              </a:rPr>
              <a:t>C</a:t>
            </a:r>
            <a:r>
              <a:rPr sz="2100" i="1" baseline="-21825" dirty="0">
                <a:latin typeface="Arial"/>
                <a:cs typeface="Arial"/>
              </a:rPr>
              <a:t>i </a:t>
            </a:r>
            <a:r>
              <a:rPr sz="2200" dirty="0">
                <a:latin typeface="Arial"/>
                <a:cs typeface="Arial"/>
              </a:rPr>
              <a:t>and </a:t>
            </a:r>
            <a:r>
              <a:rPr sz="2200" i="1" dirty="0">
                <a:latin typeface="Arial"/>
                <a:cs typeface="Arial"/>
              </a:rPr>
              <a:t>C</a:t>
            </a:r>
            <a:r>
              <a:rPr sz="2100" i="1" baseline="-21825" dirty="0">
                <a:latin typeface="Arial"/>
                <a:cs typeface="Arial"/>
              </a:rPr>
              <a:t>j </a:t>
            </a:r>
            <a:r>
              <a:rPr sz="2200" b="1" spc="-5" dirty="0">
                <a:latin typeface="Arial"/>
                <a:cs typeface="Arial"/>
              </a:rPr>
              <a:t>agree </a:t>
            </a:r>
            <a:r>
              <a:rPr sz="2200" spc="-5" dirty="0">
                <a:latin typeface="Arial"/>
                <a:cs typeface="Arial"/>
              </a:rPr>
              <a:t>within </a:t>
            </a:r>
            <a:r>
              <a:rPr sz="2200" dirty="0">
                <a:latin typeface="Arial"/>
                <a:cs typeface="Arial"/>
              </a:rPr>
              <a:t>the </a:t>
            </a:r>
            <a:r>
              <a:rPr sz="2200" spc="-5" dirty="0">
                <a:latin typeface="Arial"/>
                <a:cs typeface="Arial"/>
              </a:rPr>
              <a:t>bound</a:t>
            </a:r>
            <a:r>
              <a:rPr sz="2200" spc="20" dirty="0">
                <a:latin typeface="Arial"/>
                <a:cs typeface="Arial"/>
              </a:rPr>
              <a:t> </a:t>
            </a:r>
            <a:r>
              <a:rPr sz="2200" i="1" dirty="0">
                <a:latin typeface="Arial"/>
                <a:cs typeface="Arial"/>
              </a:rPr>
              <a:t>D</a:t>
            </a:r>
            <a:r>
              <a:rPr sz="2200" dirty="0">
                <a:latin typeface="Arial"/>
                <a:cs typeface="Arial"/>
              </a:rPr>
              <a:t>.</a:t>
            </a:r>
          </a:p>
          <a:p>
            <a:pPr lvl="1">
              <a:lnSpc>
                <a:spcPct val="100000"/>
              </a:lnSpc>
              <a:buFont typeface="Arial"/>
              <a:buChar char="–"/>
            </a:pPr>
            <a:endParaRPr sz="3000" dirty="0">
              <a:latin typeface="Times New Roman"/>
              <a:cs typeface="Times New Roman"/>
            </a:endParaRPr>
          </a:p>
          <a:p>
            <a:pPr marL="212090" marR="7620" indent="-200025">
              <a:lnSpc>
                <a:spcPct val="109600"/>
              </a:lnSpc>
              <a:tabLst>
                <a:tab pos="1598295" algn="l"/>
                <a:tab pos="3799840" algn="l"/>
                <a:tab pos="4954905" algn="l"/>
                <a:tab pos="5661660" algn="l"/>
                <a:tab pos="6350000" algn="l"/>
                <a:tab pos="8251190" algn="l"/>
              </a:tabLst>
            </a:pPr>
            <a:r>
              <a:rPr sz="2650" spc="-5" dirty="0">
                <a:latin typeface="Arial"/>
                <a:cs typeface="Arial"/>
              </a:rPr>
              <a:t>Internally	</a:t>
            </a:r>
            <a:r>
              <a:rPr sz="2650" spc="-10" dirty="0">
                <a:latin typeface="Arial"/>
                <a:cs typeface="Arial"/>
              </a:rPr>
              <a:t>synchronize</a:t>
            </a:r>
            <a:r>
              <a:rPr sz="2650" spc="-5" dirty="0">
                <a:latin typeface="Arial"/>
                <a:cs typeface="Arial"/>
              </a:rPr>
              <a:t>d</a:t>
            </a:r>
            <a:r>
              <a:rPr sz="2650" dirty="0">
                <a:latin typeface="Arial"/>
                <a:cs typeface="Arial"/>
              </a:rPr>
              <a:t>	</a:t>
            </a:r>
            <a:r>
              <a:rPr sz="2650" spc="-10" dirty="0">
                <a:latin typeface="Arial"/>
                <a:cs typeface="Arial"/>
              </a:rPr>
              <a:t>clock</a:t>
            </a:r>
            <a:r>
              <a:rPr sz="2650" spc="-5" dirty="0">
                <a:latin typeface="Arial"/>
                <a:cs typeface="Arial"/>
              </a:rPr>
              <a:t>s</a:t>
            </a:r>
            <a:r>
              <a:rPr sz="2650" dirty="0">
                <a:latin typeface="Arial"/>
                <a:cs typeface="Arial"/>
              </a:rPr>
              <a:t>	</a:t>
            </a:r>
            <a:r>
              <a:rPr sz="2650" spc="-10" dirty="0">
                <a:latin typeface="Arial"/>
                <a:cs typeface="Arial"/>
              </a:rPr>
              <a:t>ar</a:t>
            </a:r>
            <a:r>
              <a:rPr sz="2650" spc="-5" dirty="0">
                <a:latin typeface="Arial"/>
                <a:cs typeface="Arial"/>
              </a:rPr>
              <a:t>e</a:t>
            </a:r>
            <a:r>
              <a:rPr sz="2650" dirty="0">
                <a:latin typeface="Arial"/>
                <a:cs typeface="Arial"/>
              </a:rPr>
              <a:t>	</a:t>
            </a:r>
            <a:r>
              <a:rPr sz="2650" spc="-10" dirty="0">
                <a:latin typeface="Arial"/>
                <a:cs typeface="Arial"/>
              </a:rPr>
              <a:t>no</a:t>
            </a:r>
            <a:r>
              <a:rPr sz="2650" spc="-5" dirty="0">
                <a:latin typeface="Arial"/>
                <a:cs typeface="Arial"/>
              </a:rPr>
              <a:t>t</a:t>
            </a:r>
            <a:r>
              <a:rPr sz="2650" dirty="0">
                <a:latin typeface="Arial"/>
                <a:cs typeface="Arial"/>
              </a:rPr>
              <a:t>	</a:t>
            </a:r>
            <a:r>
              <a:rPr sz="2650" spc="-10" dirty="0">
                <a:latin typeface="Arial"/>
                <a:cs typeface="Arial"/>
              </a:rPr>
              <a:t>necessaril</a:t>
            </a:r>
            <a:r>
              <a:rPr sz="2650" spc="-5" dirty="0">
                <a:latin typeface="Arial"/>
                <a:cs typeface="Arial"/>
              </a:rPr>
              <a:t>y</a:t>
            </a:r>
            <a:r>
              <a:rPr sz="2650" dirty="0">
                <a:latin typeface="Arial"/>
                <a:cs typeface="Arial"/>
              </a:rPr>
              <a:t>	</a:t>
            </a:r>
            <a:r>
              <a:rPr sz="2650" spc="-10" dirty="0">
                <a:latin typeface="Arial"/>
                <a:cs typeface="Arial"/>
              </a:rPr>
              <a:t>externally  </a:t>
            </a:r>
            <a:r>
              <a:rPr sz="2650" spc="-5" dirty="0">
                <a:latin typeface="Arial"/>
                <a:cs typeface="Arial"/>
              </a:rPr>
              <a:t>synchronized, as they may </a:t>
            </a:r>
            <a:r>
              <a:rPr sz="2650" spc="-10" dirty="0">
                <a:latin typeface="Arial"/>
                <a:cs typeface="Arial"/>
              </a:rPr>
              <a:t>drift</a:t>
            </a:r>
            <a:r>
              <a:rPr sz="2650" spc="-5" dirty="0">
                <a:latin typeface="Arial"/>
                <a:cs typeface="Arial"/>
              </a:rPr>
              <a:t> collectively</a:t>
            </a:r>
            <a:endParaRPr sz="2650" dirty="0">
              <a:latin typeface="Arial"/>
              <a:cs typeface="Arial"/>
            </a:endParaRPr>
          </a:p>
          <a:p>
            <a:pPr marL="509270" marR="5715" lvl="1" indent="-295910">
              <a:lnSpc>
                <a:spcPct val="110200"/>
              </a:lnSpc>
              <a:spcBef>
                <a:spcPts val="25"/>
              </a:spcBef>
              <a:buChar char="–"/>
              <a:tabLst>
                <a:tab pos="509270" algn="l"/>
                <a:tab pos="509905" algn="l"/>
              </a:tabLst>
            </a:pPr>
            <a:r>
              <a:rPr sz="2200" dirty="0">
                <a:latin typeface="Arial"/>
                <a:cs typeface="Arial"/>
              </a:rPr>
              <a:t>if </a:t>
            </a:r>
            <a:r>
              <a:rPr sz="2200" spc="-5" dirty="0">
                <a:latin typeface="Arial"/>
                <a:cs typeface="Arial"/>
              </a:rPr>
              <a:t>the set of processes </a:t>
            </a:r>
            <a:r>
              <a:rPr sz="2200" i="1" dirty="0">
                <a:latin typeface="Arial"/>
                <a:cs typeface="Arial"/>
              </a:rPr>
              <a:t>P </a:t>
            </a:r>
            <a:r>
              <a:rPr sz="2200" spc="-5" dirty="0">
                <a:latin typeface="Arial"/>
                <a:cs typeface="Arial"/>
              </a:rPr>
              <a:t>is </a:t>
            </a:r>
            <a:r>
              <a:rPr sz="2200" dirty="0">
                <a:latin typeface="Arial"/>
                <a:cs typeface="Arial"/>
              </a:rPr>
              <a:t>synchronized </a:t>
            </a:r>
            <a:r>
              <a:rPr sz="2200" spc="-5" dirty="0">
                <a:latin typeface="Arial"/>
                <a:cs typeface="Arial"/>
              </a:rPr>
              <a:t>externally within </a:t>
            </a:r>
            <a:r>
              <a:rPr sz="2200" dirty="0">
                <a:latin typeface="Arial"/>
                <a:cs typeface="Arial"/>
              </a:rPr>
              <a:t>a </a:t>
            </a:r>
            <a:r>
              <a:rPr sz="2200" spc="-5" dirty="0">
                <a:latin typeface="Arial"/>
                <a:cs typeface="Arial"/>
              </a:rPr>
              <a:t>bound </a:t>
            </a:r>
            <a:r>
              <a:rPr sz="2200" i="1" dirty="0">
                <a:latin typeface="Arial"/>
                <a:cs typeface="Arial"/>
              </a:rPr>
              <a:t>D</a:t>
            </a:r>
            <a:r>
              <a:rPr sz="2200" dirty="0">
                <a:latin typeface="Arial"/>
                <a:cs typeface="Arial"/>
              </a:rPr>
              <a:t>, </a:t>
            </a:r>
            <a:r>
              <a:rPr sz="2200" spc="-5" dirty="0">
                <a:latin typeface="Arial"/>
                <a:cs typeface="Arial"/>
              </a:rPr>
              <a:t>it is  also internally </a:t>
            </a:r>
            <a:r>
              <a:rPr sz="2200" dirty="0">
                <a:latin typeface="Arial"/>
                <a:cs typeface="Arial"/>
              </a:rPr>
              <a:t>synchronized </a:t>
            </a:r>
            <a:r>
              <a:rPr sz="2200" spc="-5" dirty="0">
                <a:latin typeface="Arial"/>
                <a:cs typeface="Arial"/>
              </a:rPr>
              <a:t>within bound </a:t>
            </a:r>
            <a:r>
              <a:rPr sz="2200" spc="10" dirty="0">
                <a:latin typeface="Arial"/>
                <a:cs typeface="Arial"/>
              </a:rPr>
              <a:t>2</a:t>
            </a:r>
            <a:r>
              <a:rPr sz="2200" i="1" spc="10" dirty="0">
                <a:latin typeface="Arial"/>
                <a:cs typeface="Arial"/>
              </a:rPr>
              <a:t>D </a:t>
            </a:r>
            <a:r>
              <a:rPr sz="2200" i="1" dirty="0">
                <a:latin typeface="Arial"/>
                <a:cs typeface="Arial"/>
              </a:rPr>
              <a:t>(worst case</a:t>
            </a:r>
            <a:r>
              <a:rPr sz="2200" i="1" spc="-20" dirty="0">
                <a:latin typeface="Arial"/>
                <a:cs typeface="Arial"/>
              </a:rPr>
              <a:t> </a:t>
            </a:r>
            <a:r>
              <a:rPr sz="2200" i="1" dirty="0">
                <a:latin typeface="Arial"/>
                <a:cs typeface="Arial"/>
              </a:rPr>
              <a:t>polarity)</a:t>
            </a:r>
            <a:endParaRPr sz="22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TotalTime>
  <Words>4803</Words>
  <Application>Microsoft Office PowerPoint</Application>
  <PresentationFormat>Custom</PresentationFormat>
  <Paragraphs>511</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Noto Sans CJK JP Regular</vt:lpstr>
      <vt:lpstr>Symbol</vt:lpstr>
      <vt:lpstr>Times New Roman</vt:lpstr>
      <vt:lpstr>Wingdings</vt:lpstr>
      <vt:lpstr>Office Theme</vt:lpstr>
      <vt:lpstr>PowerPoint Presentation</vt:lpstr>
      <vt:lpstr> Time and Global States</vt:lpstr>
      <vt:lpstr>11.1 Introduction</vt:lpstr>
      <vt:lpstr>11.2 Clocks, Events and Process States</vt:lpstr>
      <vt:lpstr>PowerPoint Presentation</vt:lpstr>
      <vt:lpstr>Clocks  Cont..</vt:lpstr>
      <vt:lpstr>Skew between computer clocks in a distributed system</vt:lpstr>
      <vt:lpstr>Coordinated Universal Time (UTC)</vt:lpstr>
      <vt:lpstr>11.3 Synchronizing physical clocks</vt:lpstr>
      <vt:lpstr>Clock correctness</vt:lpstr>
      <vt:lpstr>11.3.1 Synchronization in a synchronous system</vt:lpstr>
      <vt:lpstr>Cristian’s Algorithm: External Sync</vt:lpstr>
      <vt:lpstr>Cristian’s Algorithm Cont..</vt:lpstr>
      <vt:lpstr>Cristian’s Algorithm in brief</vt:lpstr>
      <vt:lpstr>11.3.3 The Berkeley algorithm</vt:lpstr>
      <vt:lpstr>PowerPoint Presentation</vt:lpstr>
      <vt:lpstr>PowerPoint Presentation</vt:lpstr>
      <vt:lpstr>PowerPoint Presentation</vt:lpstr>
      <vt:lpstr>PowerPoint Presentation</vt:lpstr>
      <vt:lpstr>PowerPoint Presentation</vt:lpstr>
      <vt:lpstr>11.3.4 Network Time Protocol (NTP)</vt:lpstr>
      <vt:lpstr>PowerPoint Presentation</vt:lpstr>
      <vt:lpstr>NTP - synchronization of servers</vt:lpstr>
      <vt:lpstr>Messages exchanged between a pair of NTP peers</vt:lpstr>
      <vt:lpstr>11.4 Logical time and logical clocks</vt:lpstr>
      <vt:lpstr>Happened Before Relation(Cont..) Figure 11.5 Events occurring at three processes</vt:lpstr>
      <vt:lpstr>Lamport’s logical clocks</vt:lpstr>
      <vt:lpstr>Totally ordered logical clocks</vt:lpstr>
      <vt:lpstr>Vector clocks</vt:lpstr>
      <vt:lpstr>Figure 11.7 Vector timestamps for events shown in Figure 11.5</vt:lpstr>
      <vt:lpstr>11.5 Global states</vt:lpstr>
      <vt:lpstr>Distributed Garbage Collection</vt:lpstr>
      <vt:lpstr>Deadlock Detection</vt:lpstr>
      <vt:lpstr>Termination Detection</vt:lpstr>
      <vt:lpstr>Distributed Debugging</vt:lpstr>
      <vt:lpstr>11.5.1 Global states and consistent cuts</vt:lpstr>
      <vt:lpstr>Figure 11.9 Cuts</vt:lpstr>
      <vt:lpstr>11.5.2 Global state predicates</vt:lpstr>
      <vt:lpstr>PowerPoint Presentation</vt:lpstr>
      <vt:lpstr>PowerPoint Presentation</vt:lpstr>
      <vt:lpstr>PowerPoint Presentation</vt:lpstr>
      <vt:lpstr>     The simplest way to achieve mutual exclusion is to employ  a server that grants permission to enter critical section as shown in the diagram  To enter Critical Section a process sends a request message to server and awaits a reply from it. Conceptually the reply constitutes a token signifying permission to enter Critical Section  If no other process has token at that time of request, then the server replies immediately granting the token. If the token is currently held by another process then the server does not reply but queues the request.  On exiting the Critical Section a message is sent to the server giving it back the token.  </vt:lpstr>
      <vt:lpstr>If the queue of writing processes is not empty then the server chooses the oldest entry in the queue  removes it and replies to the corresponding process. The chosen process holds the token Ex as  shown in the diagram  P2 request appended to queue which contains P4 request P3 exits Critical section Server removes P4 and grants permission to P4 by replying to it  P1 does not currently request entry to critical section</vt:lpstr>
      <vt:lpstr>A ring Based algorithm </vt:lpstr>
      <vt:lpstr>Simplest ways to arrange mutual exclusion between N processes without requiring an additional process is to arrange them in a logical ring as shown below  This requires that each process Pi has a communication channel to the next process in the ring P(i+1) mod N. The idea is that exclusion is conferred by obtaining from process to process in a single direction say clockwise  If a process does not require to enter the critical section when it receives the token then it immediately forwards the token to its neighbor. </vt:lpstr>
      <vt:lpstr>A ring Based Algorithm(Cont..)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csd511-11.ppt</dc:title>
  <dc:creator>wuch</dc:creator>
  <cp:lastModifiedBy>Rakesh Kadkol</cp:lastModifiedBy>
  <cp:revision>52</cp:revision>
  <dcterms:created xsi:type="dcterms:W3CDTF">2019-04-04T05:01:04Z</dcterms:created>
  <dcterms:modified xsi:type="dcterms:W3CDTF">2022-05-29T03:59:45Z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2007-11-20T00:00:00Z</vt:filetime>
  </property>
  <property fmtid="{D5CDD505-2E9C-101B-9397-08002B2CF9AE}" pid="3" name="Creator">
    <vt:lpwstr>PScript5.dll Version 5.2</vt:lpwstr>
  </property>
  <property fmtid="{D5CDD505-2E9C-101B-9397-08002B2CF9AE}" pid="4" name="LastSaved">
    <vt:filetime>2019-04-04T00:00:00Z</vt:filetime>
  </property>
</Properties>
</file>