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C5AB-AF2B-0575-59C9-1CED55221067}"/>
              </a:ext>
            </a:extLst>
          </p:cNvPr>
          <p:cNvSpPr>
            <a:spLocks noGrp="1"/>
          </p:cNvSpPr>
          <p:nvPr>
            <p:ph type="ctrTitle"/>
          </p:nvPr>
        </p:nvSpPr>
        <p:spPr>
          <a:xfrm>
            <a:off x="1876424" y="1122363"/>
            <a:ext cx="9424180" cy="2854414"/>
          </a:xfrm>
        </p:spPr>
        <p:txBody>
          <a:bodyPr>
            <a:noAutofit/>
          </a:bodyPr>
          <a:lstStyle/>
          <a:p>
            <a:r>
              <a:rPr lang="en-IN" sz="4000" i="1" dirty="0">
                <a:latin typeface="Bodoni MT" panose="02070603080606020203" pitchFamily="18" charset="0"/>
              </a:rPr>
              <a:t>WEKA Dataset, Classifier And J48 Algorithm For Decision Tree for iris.arff dataset</a:t>
            </a:r>
          </a:p>
        </p:txBody>
      </p:sp>
      <p:sp>
        <p:nvSpPr>
          <p:cNvPr id="3" name="Subtitle 2">
            <a:extLst>
              <a:ext uri="{FF2B5EF4-FFF2-40B4-BE49-F238E27FC236}">
                <a16:creationId xmlns:a16="http://schemas.microsoft.com/office/drawing/2014/main" id="{4E43E83B-6409-9179-3917-49AA73307DE6}"/>
              </a:ext>
            </a:extLst>
          </p:cNvPr>
          <p:cNvSpPr>
            <a:spLocks noGrp="1"/>
          </p:cNvSpPr>
          <p:nvPr>
            <p:ph type="subTitle" idx="1"/>
          </p:nvPr>
        </p:nvSpPr>
        <p:spPr>
          <a:xfrm>
            <a:off x="1876424" y="4801110"/>
            <a:ext cx="8791575" cy="1655762"/>
          </a:xfrm>
        </p:spPr>
        <p:txBody>
          <a:bodyPr/>
          <a:lstStyle/>
          <a:p>
            <a:r>
              <a:rPr lang="en-US" dirty="0"/>
              <a:t>Course Project by :-</a:t>
            </a:r>
          </a:p>
          <a:p>
            <a:r>
              <a:rPr lang="en-US" dirty="0"/>
              <a:t>John Nixon 	2gi19is016</a:t>
            </a:r>
          </a:p>
          <a:p>
            <a:r>
              <a:rPr lang="en-US" dirty="0" err="1"/>
              <a:t>Hrutuja</a:t>
            </a:r>
            <a:r>
              <a:rPr lang="en-US" dirty="0"/>
              <a:t> </a:t>
            </a:r>
            <a:r>
              <a:rPr lang="en-US" dirty="0" err="1"/>
              <a:t>patnekar</a:t>
            </a:r>
            <a:r>
              <a:rPr lang="en-US" dirty="0"/>
              <a:t> 2gi19is017</a:t>
            </a:r>
            <a:endParaRPr lang="en-IN" dirty="0"/>
          </a:p>
        </p:txBody>
      </p:sp>
    </p:spTree>
    <p:extLst>
      <p:ext uri="{BB962C8B-B14F-4D97-AF65-F5344CB8AC3E}">
        <p14:creationId xmlns:p14="http://schemas.microsoft.com/office/powerpoint/2010/main" val="309473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FAB2-8710-F379-D7C8-9DE98C5C4A5E}"/>
              </a:ext>
            </a:extLst>
          </p:cNvPr>
          <p:cNvSpPr>
            <a:spLocks noGrp="1"/>
          </p:cNvSpPr>
          <p:nvPr>
            <p:ph type="title"/>
          </p:nvPr>
        </p:nvSpPr>
        <p:spPr/>
        <p:txBody>
          <a:bodyPr/>
          <a:lstStyle/>
          <a:p>
            <a:r>
              <a:rPr lang="en-US" i="1" dirty="0"/>
              <a:t>Contents</a:t>
            </a:r>
            <a:endParaRPr lang="en-IN" i="1" dirty="0"/>
          </a:p>
        </p:txBody>
      </p:sp>
      <p:sp>
        <p:nvSpPr>
          <p:cNvPr id="3" name="Content Placeholder 2">
            <a:extLst>
              <a:ext uri="{FF2B5EF4-FFF2-40B4-BE49-F238E27FC236}">
                <a16:creationId xmlns:a16="http://schemas.microsoft.com/office/drawing/2014/main" id="{1284D9B9-281E-5921-DBD3-C8503C97C8A6}"/>
              </a:ext>
            </a:extLst>
          </p:cNvPr>
          <p:cNvSpPr>
            <a:spLocks noGrp="1"/>
          </p:cNvSpPr>
          <p:nvPr>
            <p:ph idx="1"/>
          </p:nvPr>
        </p:nvSpPr>
        <p:spPr/>
        <p:txBody>
          <a:bodyPr/>
          <a:lstStyle/>
          <a:p>
            <a:r>
              <a:rPr lang="en-US" dirty="0">
                <a:solidFill>
                  <a:schemeClr val="tx2"/>
                </a:solidFill>
              </a:rPr>
              <a:t>Introduction to WEKA</a:t>
            </a:r>
          </a:p>
          <a:p>
            <a:r>
              <a:rPr lang="en-IN" dirty="0">
                <a:solidFill>
                  <a:schemeClr val="tx2"/>
                </a:solidFill>
              </a:rPr>
              <a:t>About iris data-set</a:t>
            </a:r>
          </a:p>
          <a:p>
            <a:r>
              <a:rPr lang="en-IN" dirty="0">
                <a:solidFill>
                  <a:schemeClr val="tx2"/>
                </a:solidFill>
              </a:rPr>
              <a:t>Procedure</a:t>
            </a:r>
          </a:p>
          <a:p>
            <a:r>
              <a:rPr lang="en-IN" dirty="0">
                <a:solidFill>
                  <a:schemeClr val="tx2"/>
                </a:solidFill>
              </a:rPr>
              <a:t>Working model</a:t>
            </a:r>
          </a:p>
          <a:p>
            <a:r>
              <a:rPr lang="en-IN" dirty="0">
                <a:solidFill>
                  <a:schemeClr val="tx2"/>
                </a:solidFill>
              </a:rPr>
              <a:t>Conclusion</a:t>
            </a:r>
          </a:p>
        </p:txBody>
      </p:sp>
    </p:spTree>
    <p:extLst>
      <p:ext uri="{BB962C8B-B14F-4D97-AF65-F5344CB8AC3E}">
        <p14:creationId xmlns:p14="http://schemas.microsoft.com/office/powerpoint/2010/main" val="155081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907F-9698-A9D2-9B00-F1B80BFF6485}"/>
              </a:ext>
            </a:extLst>
          </p:cNvPr>
          <p:cNvSpPr>
            <a:spLocks noGrp="1"/>
          </p:cNvSpPr>
          <p:nvPr>
            <p:ph type="title"/>
          </p:nvPr>
        </p:nvSpPr>
        <p:spPr/>
        <p:txBody>
          <a:bodyPr/>
          <a:lstStyle/>
          <a:p>
            <a:r>
              <a:rPr lang="en-US" i="1" dirty="0"/>
              <a:t>Introduction to weka</a:t>
            </a:r>
            <a:endParaRPr lang="en-IN" i="1" dirty="0"/>
          </a:p>
        </p:txBody>
      </p:sp>
      <p:sp>
        <p:nvSpPr>
          <p:cNvPr id="3" name="Content Placeholder 2">
            <a:extLst>
              <a:ext uri="{FF2B5EF4-FFF2-40B4-BE49-F238E27FC236}">
                <a16:creationId xmlns:a16="http://schemas.microsoft.com/office/drawing/2014/main" id="{B4B2E6DE-CE6A-4165-E8AB-1D18193D53CE}"/>
              </a:ext>
            </a:extLst>
          </p:cNvPr>
          <p:cNvSpPr>
            <a:spLocks noGrp="1"/>
          </p:cNvSpPr>
          <p:nvPr>
            <p:ph idx="1"/>
          </p:nvPr>
        </p:nvSpPr>
        <p:spPr/>
        <p:txBody>
          <a:bodyPr/>
          <a:lstStyle/>
          <a:p>
            <a:pPr marL="0" indent="0">
              <a:buNone/>
            </a:pPr>
            <a:r>
              <a:rPr lang="en-US" b="0" i="0" dirty="0">
                <a:solidFill>
                  <a:schemeClr val="tx2"/>
                </a:solidFill>
                <a:effectLst/>
                <a:latin typeface="arial" panose="020B0604020202020204" pitchFamily="34" charset="0"/>
              </a:rPr>
              <a:t>Waikato Environment for Knowledge Analysis(WEKA) is a tool built on java which has library </a:t>
            </a:r>
            <a:r>
              <a:rPr lang="en-US" dirty="0">
                <a:solidFill>
                  <a:schemeClr val="tx2"/>
                </a:solidFill>
              </a:rPr>
              <a:t>of machine learning algorithms to solve data mining problems on real data. WEKA also provides an environment to develop many machine learning algorithms. It has a set of tools for carrying out various data mining tasks such as data classification, data clustering, regression, attribute selection, frequent itemset mining, and so on. </a:t>
            </a:r>
            <a:endParaRPr lang="en-IN" dirty="0">
              <a:solidFill>
                <a:schemeClr val="tx2"/>
              </a:solidFill>
            </a:endParaRPr>
          </a:p>
        </p:txBody>
      </p:sp>
    </p:spTree>
    <p:extLst>
      <p:ext uri="{BB962C8B-B14F-4D97-AF65-F5344CB8AC3E}">
        <p14:creationId xmlns:p14="http://schemas.microsoft.com/office/powerpoint/2010/main" val="3717198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5B09C-3427-A079-CFAE-671D457FD56E}"/>
              </a:ext>
            </a:extLst>
          </p:cNvPr>
          <p:cNvSpPr>
            <a:spLocks noGrp="1"/>
          </p:cNvSpPr>
          <p:nvPr>
            <p:ph type="title"/>
          </p:nvPr>
        </p:nvSpPr>
        <p:spPr/>
        <p:txBody>
          <a:bodyPr/>
          <a:lstStyle/>
          <a:p>
            <a:r>
              <a:rPr lang="en-US" i="1" dirty="0"/>
              <a:t>About iris data set</a:t>
            </a:r>
            <a:endParaRPr lang="en-IN" i="1" dirty="0"/>
          </a:p>
        </p:txBody>
      </p:sp>
      <p:sp>
        <p:nvSpPr>
          <p:cNvPr id="3" name="Content Placeholder 2">
            <a:extLst>
              <a:ext uri="{FF2B5EF4-FFF2-40B4-BE49-F238E27FC236}">
                <a16:creationId xmlns:a16="http://schemas.microsoft.com/office/drawing/2014/main" id="{E7F7BD45-D3D4-0FA5-F885-4BD694A28159}"/>
              </a:ext>
            </a:extLst>
          </p:cNvPr>
          <p:cNvSpPr>
            <a:spLocks noGrp="1"/>
          </p:cNvSpPr>
          <p:nvPr>
            <p:ph idx="1"/>
          </p:nvPr>
        </p:nvSpPr>
        <p:spPr>
          <a:xfrm>
            <a:off x="1141413" y="1725282"/>
            <a:ext cx="9905998" cy="4848045"/>
          </a:xfrm>
        </p:spPr>
        <p:txBody>
          <a:bodyPr>
            <a:normAutofit lnSpcReduction="10000"/>
          </a:bodyPr>
          <a:lstStyle/>
          <a:p>
            <a:pPr marL="0" indent="0">
              <a:buNone/>
            </a:pPr>
            <a:r>
              <a:rPr lang="en-US" sz="2000" dirty="0">
                <a:solidFill>
                  <a:schemeClr val="tx2"/>
                </a:solidFill>
              </a:rPr>
              <a:t>This dataset is used for pattern recognition. The data set contains 3 classes of 50 instances. Each class represents a type of iris plant. One class is linearly separable from the other 2 but the latter are not linearly separable from each other. It predicts to which species of the 3 iris flowers the observation belongs. This is called a multi-class classification dataset. Attributes: It has 4 numeric, predictive attributes, and the class. There are no missing attributes. </a:t>
            </a:r>
          </a:p>
          <a:p>
            <a:pPr marL="0" indent="0">
              <a:buNone/>
            </a:pPr>
            <a:r>
              <a:rPr lang="en-US" sz="2000" dirty="0">
                <a:solidFill>
                  <a:schemeClr val="tx2"/>
                </a:solidFill>
              </a:rPr>
              <a:t>The attributes are: </a:t>
            </a:r>
          </a:p>
          <a:p>
            <a:pPr marL="0" indent="0">
              <a:buNone/>
            </a:pPr>
            <a:r>
              <a:rPr lang="en-US" sz="2000" dirty="0">
                <a:solidFill>
                  <a:schemeClr val="tx2"/>
                </a:solidFill>
              </a:rPr>
              <a:t> sepal length in cm </a:t>
            </a:r>
          </a:p>
          <a:p>
            <a:pPr marL="0" indent="0">
              <a:buNone/>
            </a:pPr>
            <a:r>
              <a:rPr lang="en-US" sz="2000" dirty="0">
                <a:solidFill>
                  <a:schemeClr val="tx2"/>
                </a:solidFill>
              </a:rPr>
              <a:t> sepal width in cm </a:t>
            </a:r>
          </a:p>
          <a:p>
            <a:pPr marL="0" indent="0">
              <a:buNone/>
            </a:pPr>
            <a:r>
              <a:rPr lang="en-US" sz="2000" dirty="0">
                <a:solidFill>
                  <a:schemeClr val="tx2"/>
                </a:solidFill>
              </a:rPr>
              <a:t> petal length in cm</a:t>
            </a:r>
          </a:p>
          <a:p>
            <a:pPr marL="0" indent="0">
              <a:buNone/>
            </a:pPr>
            <a:r>
              <a:rPr lang="en-US" sz="2000" dirty="0">
                <a:solidFill>
                  <a:schemeClr val="tx2"/>
                </a:solidFill>
              </a:rPr>
              <a:t> petal width in cm</a:t>
            </a:r>
          </a:p>
          <a:p>
            <a:pPr marL="0" indent="0">
              <a:buNone/>
            </a:pPr>
            <a:r>
              <a:rPr lang="en-US" sz="2000" dirty="0">
                <a:solidFill>
                  <a:schemeClr val="tx2"/>
                </a:solidFill>
              </a:rPr>
              <a:t> class: </a:t>
            </a:r>
            <a:r>
              <a:rPr lang="en-US" sz="2000" dirty="0">
                <a:solidFill>
                  <a:schemeClr val="tx2"/>
                </a:solidFill>
                <a:sym typeface="Wingdings" panose="05000000000000000000" pitchFamily="2" charset="2"/>
              </a:rPr>
              <a:t>(Iris Setosa, Iris Versicolour, Iris Virginica)</a:t>
            </a:r>
            <a:endParaRPr lang="en-IN" sz="2000" dirty="0">
              <a:solidFill>
                <a:schemeClr val="tx2"/>
              </a:solidFill>
            </a:endParaRPr>
          </a:p>
        </p:txBody>
      </p:sp>
    </p:spTree>
    <p:extLst>
      <p:ext uri="{BB962C8B-B14F-4D97-AF65-F5344CB8AC3E}">
        <p14:creationId xmlns:p14="http://schemas.microsoft.com/office/powerpoint/2010/main" val="1781282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B74D7-003D-15E6-BCAD-73181F820151}"/>
              </a:ext>
            </a:extLst>
          </p:cNvPr>
          <p:cNvSpPr>
            <a:spLocks noGrp="1"/>
          </p:cNvSpPr>
          <p:nvPr>
            <p:ph type="title"/>
          </p:nvPr>
        </p:nvSpPr>
        <p:spPr/>
        <p:txBody>
          <a:bodyPr/>
          <a:lstStyle/>
          <a:p>
            <a:r>
              <a:rPr lang="en-US" i="1" dirty="0"/>
              <a:t>procedure</a:t>
            </a:r>
            <a:endParaRPr lang="en-IN" i="1" dirty="0"/>
          </a:p>
        </p:txBody>
      </p:sp>
      <p:sp>
        <p:nvSpPr>
          <p:cNvPr id="3" name="Content Placeholder 2">
            <a:extLst>
              <a:ext uri="{FF2B5EF4-FFF2-40B4-BE49-F238E27FC236}">
                <a16:creationId xmlns:a16="http://schemas.microsoft.com/office/drawing/2014/main" id="{9445EFE9-ED4E-84D3-4A3B-7206B1CD8B31}"/>
              </a:ext>
            </a:extLst>
          </p:cNvPr>
          <p:cNvSpPr>
            <a:spLocks noGrp="1"/>
          </p:cNvSpPr>
          <p:nvPr>
            <p:ph idx="1"/>
          </p:nvPr>
        </p:nvSpPr>
        <p:spPr>
          <a:xfrm>
            <a:off x="836762" y="1690776"/>
            <a:ext cx="10558732" cy="4451231"/>
          </a:xfrm>
        </p:spPr>
        <p:txBody>
          <a:bodyPr>
            <a:normAutofit/>
          </a:bodyPr>
          <a:lstStyle/>
          <a:p>
            <a:r>
              <a:rPr lang="en-US" dirty="0">
                <a:solidFill>
                  <a:schemeClr val="tx2"/>
                </a:solidFill>
              </a:rPr>
              <a:t>J48 Classifier: It is an algorithm to generate a decision tree that is generated by C4.5 (an extension of ID3). It is also known as a statistical classifier. For decision tree classification, we need a dataset.</a:t>
            </a:r>
          </a:p>
          <a:p>
            <a:r>
              <a:rPr lang="en-US" dirty="0">
                <a:solidFill>
                  <a:schemeClr val="tx2"/>
                </a:solidFill>
              </a:rPr>
              <a:t>Steps </a:t>
            </a:r>
          </a:p>
          <a:p>
            <a:pPr marL="457200" indent="-457200">
              <a:spcBef>
                <a:spcPts val="800"/>
              </a:spcBef>
              <a:buFont typeface="+mj-lt"/>
              <a:buAutoNum type="arabicParenR"/>
            </a:pPr>
            <a:r>
              <a:rPr lang="en-IN" sz="1600" dirty="0">
                <a:solidFill>
                  <a:schemeClr val="tx2">
                    <a:lumMod val="75000"/>
                  </a:schemeClr>
                </a:solidFill>
              </a:rPr>
              <a:t>Open WEKA explorer</a:t>
            </a:r>
          </a:p>
          <a:p>
            <a:pPr marL="457200" indent="-457200">
              <a:spcBef>
                <a:spcPts val="800"/>
              </a:spcBef>
              <a:buFont typeface="+mj-lt"/>
              <a:buAutoNum type="arabicParenR"/>
            </a:pPr>
            <a:r>
              <a:rPr lang="en-US" sz="1600" dirty="0">
                <a:solidFill>
                  <a:schemeClr val="tx2">
                    <a:lumMod val="75000"/>
                  </a:schemeClr>
                </a:solidFill>
              </a:rPr>
              <a:t>Select iris.arff file from the “choose file” under the preprocess tab option. </a:t>
            </a:r>
            <a:endParaRPr lang="en-IN" sz="1600" dirty="0">
              <a:solidFill>
                <a:schemeClr val="tx2">
                  <a:lumMod val="75000"/>
                </a:schemeClr>
              </a:solidFill>
            </a:endParaRPr>
          </a:p>
          <a:p>
            <a:pPr marL="457200" indent="-457200">
              <a:spcBef>
                <a:spcPts val="800"/>
              </a:spcBef>
              <a:buFont typeface="+mj-lt"/>
              <a:buAutoNum type="arabicParenR"/>
            </a:pPr>
            <a:r>
              <a:rPr lang="en-US" sz="1600" dirty="0">
                <a:solidFill>
                  <a:schemeClr val="tx2">
                    <a:lumMod val="75000"/>
                  </a:schemeClr>
                </a:solidFill>
              </a:rPr>
              <a:t>Go to the “Classify” tab for classifying the unclassified data. Click on the “Choose” button. From this, select “trees -&gt; J48”</a:t>
            </a:r>
          </a:p>
          <a:p>
            <a:pPr marL="457200" indent="-457200">
              <a:spcBef>
                <a:spcPts val="800"/>
              </a:spcBef>
              <a:buFont typeface="+mj-lt"/>
              <a:buAutoNum type="arabicParenR"/>
            </a:pPr>
            <a:r>
              <a:rPr lang="en-US" sz="1600" dirty="0">
                <a:solidFill>
                  <a:schemeClr val="tx2">
                    <a:lumMod val="75000"/>
                  </a:schemeClr>
                </a:solidFill>
              </a:rPr>
              <a:t>Click on Start Button. The classifier output will be seen on the Right-hand panel.</a:t>
            </a:r>
          </a:p>
          <a:p>
            <a:pPr marL="457200" indent="-457200">
              <a:spcBef>
                <a:spcPts val="800"/>
              </a:spcBef>
              <a:buFont typeface="+mj-lt"/>
              <a:buAutoNum type="arabicParenR"/>
            </a:pPr>
            <a:r>
              <a:rPr lang="en-US" sz="1600" dirty="0">
                <a:solidFill>
                  <a:schemeClr val="tx2">
                    <a:lumMod val="75000"/>
                  </a:schemeClr>
                </a:solidFill>
              </a:rPr>
              <a:t>To visualize the tree, right-click on the result and select visualize the tree. </a:t>
            </a:r>
            <a:endParaRPr lang="en-IN" sz="2000" dirty="0">
              <a:solidFill>
                <a:schemeClr val="tx2">
                  <a:lumMod val="75000"/>
                </a:schemeClr>
              </a:solidFill>
            </a:endParaRPr>
          </a:p>
        </p:txBody>
      </p:sp>
    </p:spTree>
    <p:extLst>
      <p:ext uri="{BB962C8B-B14F-4D97-AF65-F5344CB8AC3E}">
        <p14:creationId xmlns:p14="http://schemas.microsoft.com/office/powerpoint/2010/main" val="391418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B256-9D80-3154-5B0D-EF8C25422081}"/>
              </a:ext>
            </a:extLst>
          </p:cNvPr>
          <p:cNvSpPr>
            <a:spLocks noGrp="1"/>
          </p:cNvSpPr>
          <p:nvPr>
            <p:ph type="title"/>
          </p:nvPr>
        </p:nvSpPr>
        <p:spPr/>
        <p:txBody>
          <a:bodyPr/>
          <a:lstStyle/>
          <a:p>
            <a:r>
              <a:rPr lang="en-US" i="1" dirty="0"/>
              <a:t>Working model outputs</a:t>
            </a:r>
            <a:endParaRPr lang="en-IN" i="1" dirty="0"/>
          </a:p>
        </p:txBody>
      </p:sp>
      <p:pic>
        <p:nvPicPr>
          <p:cNvPr id="5" name="Content Placeholder 4">
            <a:extLst>
              <a:ext uri="{FF2B5EF4-FFF2-40B4-BE49-F238E27FC236}">
                <a16:creationId xmlns:a16="http://schemas.microsoft.com/office/drawing/2014/main" id="{E7304713-ECD9-027E-1DE3-A5AEA52EFC01}"/>
              </a:ext>
            </a:extLst>
          </p:cNvPr>
          <p:cNvPicPr>
            <a:picLocks noGrp="1" noChangeAspect="1"/>
          </p:cNvPicPr>
          <p:nvPr>
            <p:ph idx="1"/>
          </p:nvPr>
        </p:nvPicPr>
        <p:blipFill>
          <a:blip r:embed="rId2"/>
          <a:stretch>
            <a:fillRect/>
          </a:stretch>
        </p:blipFill>
        <p:spPr>
          <a:xfrm>
            <a:off x="1236123" y="1846053"/>
            <a:ext cx="9641785" cy="4321833"/>
          </a:xfrm>
        </p:spPr>
      </p:pic>
    </p:spTree>
    <p:extLst>
      <p:ext uri="{BB962C8B-B14F-4D97-AF65-F5344CB8AC3E}">
        <p14:creationId xmlns:p14="http://schemas.microsoft.com/office/powerpoint/2010/main" val="112073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71DCEE-96EC-A8BE-F7CE-28F091120B94}"/>
              </a:ext>
            </a:extLst>
          </p:cNvPr>
          <p:cNvPicPr>
            <a:picLocks noGrp="1" noChangeAspect="1"/>
          </p:cNvPicPr>
          <p:nvPr>
            <p:ph idx="1"/>
          </p:nvPr>
        </p:nvPicPr>
        <p:blipFill>
          <a:blip r:embed="rId2"/>
          <a:stretch>
            <a:fillRect/>
          </a:stretch>
        </p:blipFill>
        <p:spPr>
          <a:xfrm>
            <a:off x="1150628" y="938273"/>
            <a:ext cx="10072338" cy="5186482"/>
          </a:xfrm>
        </p:spPr>
      </p:pic>
    </p:spTree>
    <p:extLst>
      <p:ext uri="{BB962C8B-B14F-4D97-AF65-F5344CB8AC3E}">
        <p14:creationId xmlns:p14="http://schemas.microsoft.com/office/powerpoint/2010/main" val="167117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CF88-7A92-67DA-C6E6-620A6E03620B}"/>
              </a:ext>
            </a:extLst>
          </p:cNvPr>
          <p:cNvSpPr>
            <a:spLocks noGrp="1"/>
          </p:cNvSpPr>
          <p:nvPr>
            <p:ph type="title"/>
          </p:nvPr>
        </p:nvSpPr>
        <p:spPr/>
        <p:txBody>
          <a:bodyPr/>
          <a:lstStyle/>
          <a:p>
            <a:r>
              <a:rPr lang="en-US" i="1" dirty="0"/>
              <a:t>conclusio</a:t>
            </a:r>
            <a:r>
              <a:rPr lang="en-US" dirty="0"/>
              <a:t>n</a:t>
            </a:r>
            <a:endParaRPr lang="en-IN" dirty="0"/>
          </a:p>
        </p:txBody>
      </p:sp>
      <p:sp>
        <p:nvSpPr>
          <p:cNvPr id="3" name="Content Placeholder 2">
            <a:extLst>
              <a:ext uri="{FF2B5EF4-FFF2-40B4-BE49-F238E27FC236}">
                <a16:creationId xmlns:a16="http://schemas.microsoft.com/office/drawing/2014/main" id="{5B847E3F-C6B0-F3AE-A7FC-77A2D7B2D919}"/>
              </a:ext>
            </a:extLst>
          </p:cNvPr>
          <p:cNvSpPr>
            <a:spLocks noGrp="1"/>
          </p:cNvSpPr>
          <p:nvPr>
            <p:ph idx="1"/>
          </p:nvPr>
        </p:nvSpPr>
        <p:spPr/>
        <p:txBody>
          <a:bodyPr/>
          <a:lstStyle/>
          <a:p>
            <a:r>
              <a:rPr lang="en-US" dirty="0">
                <a:solidFill>
                  <a:schemeClr val="tx2">
                    <a:lumMod val="75000"/>
                  </a:schemeClr>
                </a:solidFill>
              </a:rPr>
              <a:t>WEKA offers a wide range of sample datasets to apply machine learning algorithms. The users can perform machine learning tasks such as classification, regression, attribute selection, and association on these sample datasets, and can also learn the tool using them</a:t>
            </a:r>
          </a:p>
          <a:p>
            <a:r>
              <a:rPr lang="en-US" dirty="0">
                <a:solidFill>
                  <a:schemeClr val="tx2">
                    <a:lumMod val="75000"/>
                  </a:schemeClr>
                </a:solidFill>
              </a:rPr>
              <a:t>WEKA explorer is used for performing several functions, starting from preprocessing. Preprocessing takes input as a .arff file, processes the input, and gives an output that can be used by other computer programs</a:t>
            </a:r>
            <a:endParaRPr lang="en-IN" dirty="0">
              <a:solidFill>
                <a:schemeClr val="tx2">
                  <a:lumMod val="75000"/>
                </a:schemeClr>
              </a:solidFill>
            </a:endParaRPr>
          </a:p>
        </p:txBody>
      </p:sp>
    </p:spTree>
    <p:extLst>
      <p:ext uri="{BB962C8B-B14F-4D97-AF65-F5344CB8AC3E}">
        <p14:creationId xmlns:p14="http://schemas.microsoft.com/office/powerpoint/2010/main" val="3419082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46</TotalTime>
  <Words>458</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vt:lpstr>
      <vt:lpstr>Bodoni MT</vt:lpstr>
      <vt:lpstr>Tw Cen MT</vt:lpstr>
      <vt:lpstr>Circuit</vt:lpstr>
      <vt:lpstr>WEKA Dataset, Classifier And J48 Algorithm For Decision Tree for iris.arff dataset</vt:lpstr>
      <vt:lpstr>Contents</vt:lpstr>
      <vt:lpstr>Introduction to weka</vt:lpstr>
      <vt:lpstr>About iris data set</vt:lpstr>
      <vt:lpstr>procedure</vt:lpstr>
      <vt:lpstr>Working model outputs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WEKA Dataset, Classifier And J48 Algorithm For Decision Tree for iris.arff dataset</dc:title>
  <dc:creator>John Nixon</dc:creator>
  <cp:lastModifiedBy>John Nixon</cp:lastModifiedBy>
  <cp:revision>1</cp:revision>
  <dcterms:created xsi:type="dcterms:W3CDTF">2022-07-21T13:25:59Z</dcterms:created>
  <dcterms:modified xsi:type="dcterms:W3CDTF">2022-07-21T14:12:32Z</dcterms:modified>
</cp:coreProperties>
</file>