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61"/>
  </p:notesMasterIdLst>
  <p:sldIdLst>
    <p:sldId id="256" r:id="rId3"/>
    <p:sldId id="257" r:id="rId4"/>
    <p:sldId id="258" r:id="rId5"/>
    <p:sldId id="306" r:id="rId6"/>
    <p:sldId id="307" r:id="rId7"/>
    <p:sldId id="308" r:id="rId8"/>
    <p:sldId id="309" r:id="rId9"/>
    <p:sldId id="265" r:id="rId10"/>
    <p:sldId id="266" r:id="rId11"/>
    <p:sldId id="267" r:id="rId12"/>
    <p:sldId id="268" r:id="rId13"/>
    <p:sldId id="269" r:id="rId14"/>
    <p:sldId id="275" r:id="rId15"/>
    <p:sldId id="310" r:id="rId16"/>
    <p:sldId id="278" r:id="rId17"/>
    <p:sldId id="270" r:id="rId18"/>
    <p:sldId id="272" r:id="rId19"/>
    <p:sldId id="273" r:id="rId20"/>
    <p:sldId id="274" r:id="rId21"/>
    <p:sldId id="279" r:id="rId22"/>
    <p:sldId id="280" r:id="rId23"/>
    <p:sldId id="282" r:id="rId24"/>
    <p:sldId id="283" r:id="rId25"/>
    <p:sldId id="284" r:id="rId26"/>
    <p:sldId id="286" r:id="rId27"/>
    <p:sldId id="287" r:id="rId28"/>
    <p:sldId id="288" r:id="rId29"/>
    <p:sldId id="289" r:id="rId30"/>
    <p:sldId id="290" r:id="rId31"/>
    <p:sldId id="292" r:id="rId32"/>
    <p:sldId id="294" r:id="rId33"/>
    <p:sldId id="293" r:id="rId34"/>
    <p:sldId id="296" r:id="rId35"/>
    <p:sldId id="311" r:id="rId36"/>
    <p:sldId id="312" r:id="rId37"/>
    <p:sldId id="313" r:id="rId38"/>
    <p:sldId id="314" r:id="rId39"/>
    <p:sldId id="315" r:id="rId40"/>
    <p:sldId id="331" r:id="rId41"/>
    <p:sldId id="332" r:id="rId42"/>
    <p:sldId id="333" r:id="rId43"/>
    <p:sldId id="334" r:id="rId44"/>
    <p:sldId id="335" r:id="rId45"/>
    <p:sldId id="336" r:id="rId46"/>
    <p:sldId id="337" r:id="rId47"/>
    <p:sldId id="338" r:id="rId48"/>
    <p:sldId id="339" r:id="rId49"/>
    <p:sldId id="341" r:id="rId50"/>
    <p:sldId id="326" r:id="rId51"/>
    <p:sldId id="327" r:id="rId52"/>
    <p:sldId id="328" r:id="rId53"/>
    <p:sldId id="342" r:id="rId54"/>
    <p:sldId id="347" r:id="rId55"/>
    <p:sldId id="348" r:id="rId56"/>
    <p:sldId id="345" r:id="rId57"/>
    <p:sldId id="349" r:id="rId58"/>
    <p:sldId id="346" r:id="rId59"/>
    <p:sldId id="304" r:id="rId60"/>
  </p:sldIdLst>
  <p:sldSz cx="9144000" cy="6858000" type="screen4x3"/>
  <p:notesSz cx="9144000" cy="6858000"/>
  <p:defaultTextStyle>
    <a:defPPr>
      <a:defRPr lang="en-US"/>
    </a:defPPr>
    <a:lvl1pPr marL="0" algn="l" defTabSz="914186" rtl="0" eaLnBrk="1" latinLnBrk="0" hangingPunct="1">
      <a:defRPr sz="1800" kern="1200">
        <a:solidFill>
          <a:schemeClr val="tx1"/>
        </a:solidFill>
        <a:latin typeface="+mn-lt"/>
        <a:ea typeface="+mn-ea"/>
        <a:cs typeface="+mn-cs"/>
      </a:defRPr>
    </a:lvl1pPr>
    <a:lvl2pPr marL="457092" algn="l" defTabSz="914186" rtl="0" eaLnBrk="1" latinLnBrk="0" hangingPunct="1">
      <a:defRPr sz="1800" kern="1200">
        <a:solidFill>
          <a:schemeClr val="tx1"/>
        </a:solidFill>
        <a:latin typeface="+mn-lt"/>
        <a:ea typeface="+mn-ea"/>
        <a:cs typeface="+mn-cs"/>
      </a:defRPr>
    </a:lvl2pPr>
    <a:lvl3pPr marL="914186" algn="l" defTabSz="914186" rtl="0" eaLnBrk="1" latinLnBrk="0" hangingPunct="1">
      <a:defRPr sz="1800" kern="1200">
        <a:solidFill>
          <a:schemeClr val="tx1"/>
        </a:solidFill>
        <a:latin typeface="+mn-lt"/>
        <a:ea typeface="+mn-ea"/>
        <a:cs typeface="+mn-cs"/>
      </a:defRPr>
    </a:lvl3pPr>
    <a:lvl4pPr marL="1371279" algn="l" defTabSz="914186" rtl="0" eaLnBrk="1" latinLnBrk="0" hangingPunct="1">
      <a:defRPr sz="1800" kern="1200">
        <a:solidFill>
          <a:schemeClr val="tx1"/>
        </a:solidFill>
        <a:latin typeface="+mn-lt"/>
        <a:ea typeface="+mn-ea"/>
        <a:cs typeface="+mn-cs"/>
      </a:defRPr>
    </a:lvl4pPr>
    <a:lvl5pPr marL="1828373" algn="l" defTabSz="914186" rtl="0" eaLnBrk="1" latinLnBrk="0" hangingPunct="1">
      <a:defRPr sz="1800" kern="1200">
        <a:solidFill>
          <a:schemeClr val="tx1"/>
        </a:solidFill>
        <a:latin typeface="+mn-lt"/>
        <a:ea typeface="+mn-ea"/>
        <a:cs typeface="+mn-cs"/>
      </a:defRPr>
    </a:lvl5pPr>
    <a:lvl6pPr marL="2285466" algn="l" defTabSz="914186" rtl="0" eaLnBrk="1" latinLnBrk="0" hangingPunct="1">
      <a:defRPr sz="1800" kern="1200">
        <a:solidFill>
          <a:schemeClr val="tx1"/>
        </a:solidFill>
        <a:latin typeface="+mn-lt"/>
        <a:ea typeface="+mn-ea"/>
        <a:cs typeface="+mn-cs"/>
      </a:defRPr>
    </a:lvl6pPr>
    <a:lvl7pPr marL="2742558" algn="l" defTabSz="914186" rtl="0" eaLnBrk="1" latinLnBrk="0" hangingPunct="1">
      <a:defRPr sz="1800" kern="1200">
        <a:solidFill>
          <a:schemeClr val="tx1"/>
        </a:solidFill>
        <a:latin typeface="+mn-lt"/>
        <a:ea typeface="+mn-ea"/>
        <a:cs typeface="+mn-cs"/>
      </a:defRPr>
    </a:lvl7pPr>
    <a:lvl8pPr marL="3199652" algn="l" defTabSz="914186" rtl="0" eaLnBrk="1" latinLnBrk="0" hangingPunct="1">
      <a:defRPr sz="1800" kern="1200">
        <a:solidFill>
          <a:schemeClr val="tx1"/>
        </a:solidFill>
        <a:latin typeface="+mn-lt"/>
        <a:ea typeface="+mn-ea"/>
        <a:cs typeface="+mn-cs"/>
      </a:defRPr>
    </a:lvl8pPr>
    <a:lvl9pPr marL="3656744" algn="l" defTabSz="91418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ED848489-0858-4A58-8EC8-724726D74D63}" type="datetimeFigureOut">
              <a:rPr lang="en-US" smtClean="0"/>
              <a:pPr/>
              <a:t>3/31/2021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E177286-813E-4C80-BBC8-68A62B415A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2857500" y="514350"/>
            <a:ext cx="3429000" cy="2571750"/>
          </a:xfrm>
          <a:ln/>
        </p:spPr>
      </p:sp>
      <p:sp>
        <p:nvSpPr>
          <p:cNvPr id="87043" name="Notes Placeholder 2"/>
          <p:cNvSpPr>
            <a:spLocks noGrp="1"/>
          </p:cNvSpPr>
          <p:nvPr>
            <p:ph type="body" idx="1"/>
          </p:nvPr>
        </p:nvSpPr>
        <p:spPr>
          <a:noFill/>
        </p:spPr>
        <p:txBody>
          <a:bodyPr/>
          <a:lstStyle/>
          <a:p>
            <a:endParaRPr lang="en-GB" altLang="en-US" smtClean="0">
              <a:latin typeface="Times" pitchFamily="60" charset="0"/>
            </a:endParaRPr>
          </a:p>
        </p:txBody>
      </p:sp>
      <p:sp>
        <p:nvSpPr>
          <p:cNvPr id="87044" name="Slide Number Placeholder 3"/>
          <p:cNvSpPr>
            <a:spLocks noGrp="1"/>
          </p:cNvSpPr>
          <p:nvPr>
            <p:ph type="sldNum" sz="quarter" idx="5"/>
          </p:nvPr>
        </p:nvSpPr>
        <p:spPr>
          <a:noFill/>
          <a:ln>
            <a:miter lim="800000"/>
            <a:headEnd/>
            <a:tailEnd/>
          </a:ln>
        </p:spPr>
        <p:txBody>
          <a:bodyPr/>
          <a:lstStyle/>
          <a:p>
            <a:fld id="{4D1045F5-E4B7-4DC1-BB2C-B289198CDBA4}" type="slidenum">
              <a:rPr lang="en-US" altLang="en-US" smtClean="0"/>
              <a:pPr/>
              <a:t>43</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27022" y="2517140"/>
            <a:ext cx="3489959"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41782" y="3817621"/>
            <a:ext cx="606043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116"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116" y="1681163"/>
            <a:ext cx="386861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116" y="2505075"/>
            <a:ext cx="3868615"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1" y="1681163"/>
            <a:ext cx="38876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665"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 Box 3"/>
          <p:cNvSpPr txBox="1">
            <a:spLocks noGrp="1" noChangeArrowheads="1"/>
          </p:cNvSpPr>
          <p:nvPr>
            <p:ph type="sldNum" sz="quarter" idx="10"/>
          </p:nvPr>
        </p:nvSpPr>
        <p:spPr>
          <a:ln/>
        </p:spPr>
        <p:txBody>
          <a:bodyPr/>
          <a:lstStyle>
            <a:lvl1pPr>
              <a:defRPr/>
            </a:lvl1pPr>
          </a:lstStyle>
          <a:p>
            <a:pPr>
              <a:defRPr/>
            </a:pPr>
            <a:fld id="{035873A4-950D-4FD3-BCEF-17BC021A6742}" type="slidenum">
              <a:rPr lang="en-US" altLang="en-US"/>
              <a:pPr>
                <a:defRPr/>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Box 3"/>
          <p:cNvSpPr txBox="1">
            <a:spLocks noGrp="1" noChangeArrowheads="1"/>
          </p:cNvSpPr>
          <p:nvPr>
            <p:ph type="sldNum" sz="quarter" idx="10"/>
          </p:nvPr>
        </p:nvSpPr>
        <p:spPr>
          <a:ln/>
        </p:spPr>
        <p:txBody>
          <a:bodyPr/>
          <a:lstStyle>
            <a:lvl1pPr>
              <a:defRPr/>
            </a:lvl1pPr>
          </a:lstStyle>
          <a:p>
            <a:pPr>
              <a:defRPr/>
            </a:pPr>
            <a:fld id="{8D2E1CD4-BE6C-4F68-8D02-26ED3BA3A35A}" type="slidenum">
              <a:rPr lang="en-US" altLang="en-US"/>
              <a:pPr>
                <a:defRPr/>
              </a:pPr>
              <a:t>‹#›</a:t>
            </a:fld>
            <a:endParaRPr lang="en-US"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ECEBF66F-A2FE-4F9C-9113-A27595637090}" type="slidenum">
              <a:rPr lang="en-US" altLang="en-US"/>
              <a:pPr>
                <a:defRPr/>
              </a:pPr>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115" y="457200"/>
            <a:ext cx="2948354" cy="1600200"/>
          </a:xfrm>
        </p:spPr>
        <p:txBody>
          <a:bodyPr/>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666"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115" y="2057400"/>
            <a:ext cx="294835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7D1C24AF-824D-43B7-A02B-C53B90A090F6}" type="slidenum">
              <a:rPr lang="en-US" altLang="en-US"/>
              <a:pPr>
                <a:defRPr/>
              </a:pPr>
              <a:t>‹#›</a:t>
            </a:fld>
            <a:endParaRPr lang="en-US"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115" y="457200"/>
            <a:ext cx="2948354" cy="1600200"/>
          </a:xfrm>
        </p:spPr>
        <p:txBody>
          <a:bodyPr/>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666"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sym typeface="Arial" panose="020B0604020202020204" pitchFamily="34" charset="0"/>
            </a:endParaRPr>
          </a:p>
        </p:txBody>
      </p:sp>
      <p:sp>
        <p:nvSpPr>
          <p:cNvPr id="4" name="Text Placeholder 3"/>
          <p:cNvSpPr>
            <a:spLocks noGrp="1"/>
          </p:cNvSpPr>
          <p:nvPr>
            <p:ph type="body" sz="half" idx="2"/>
          </p:nvPr>
        </p:nvSpPr>
        <p:spPr>
          <a:xfrm>
            <a:off x="630115" y="2057400"/>
            <a:ext cx="294835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3FD0FCEC-C8C1-49C2-9C32-65C00834A1F8}" type="slidenum">
              <a:rPr lang="en-US" altLang="en-US"/>
              <a:pPr>
                <a:defRPr/>
              </a:pPr>
              <a:t>‹#›</a:t>
            </a:fld>
            <a:endParaRPr lang="en-US"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Box 3"/>
          <p:cNvSpPr txBox="1">
            <a:spLocks noGrp="1" noChangeArrowheads="1"/>
          </p:cNvSpPr>
          <p:nvPr>
            <p:ph type="sldNum" sz="quarter" idx="10"/>
          </p:nvPr>
        </p:nvSpPr>
        <p:spPr>
          <a:ln/>
        </p:spPr>
        <p:txBody>
          <a:bodyPr/>
          <a:lstStyle>
            <a:lvl1pPr>
              <a:defRPr/>
            </a:lvl1pPr>
          </a:lstStyle>
          <a:p>
            <a:pPr>
              <a:defRPr/>
            </a:pPr>
            <a:fld id="{E4318258-CFAE-4FC7-B0E9-9DC1F74DDDB6}" type="slidenum">
              <a:rPr lang="en-US" altLang="en-US"/>
              <a:pPr>
                <a:defRPr/>
              </a:pPr>
              <a:t>‹#›</a:t>
            </a:fld>
            <a:endParaRPr lang="en-US"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112" y="0"/>
            <a:ext cx="2057400" cy="6858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5912" y="0"/>
            <a:ext cx="6031523"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Box 3"/>
          <p:cNvSpPr txBox="1">
            <a:spLocks noGrp="1" noChangeArrowheads="1"/>
          </p:cNvSpPr>
          <p:nvPr>
            <p:ph type="sldNum" sz="quarter" idx="10"/>
          </p:nvPr>
        </p:nvSpPr>
        <p:spPr>
          <a:ln/>
        </p:spPr>
        <p:txBody>
          <a:bodyPr/>
          <a:lstStyle>
            <a:lvl1pPr>
              <a:defRPr/>
            </a:lvl1pPr>
          </a:lstStyle>
          <a:p>
            <a:pPr>
              <a:defRPr/>
            </a:pPr>
            <a:fld id="{BEEF6DE9-384A-4189-B470-3C632F0F9CE9}" type="slidenum">
              <a:rPr lang="en-US" altLang="en-US"/>
              <a:pPr>
                <a:defRPr/>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937262" y="163830"/>
            <a:ext cx="7269479" cy="677108"/>
          </a:xfrm>
        </p:spPr>
        <p:txBody>
          <a:bodyPr lIns="0" tIns="0" rIns="0" bIns="0"/>
          <a:lstStyle>
            <a:lvl1pPr>
              <a:defRPr sz="4400" b="0" i="0" u="heavy">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937262" y="163830"/>
            <a:ext cx="7269479" cy="677108"/>
          </a:xfrm>
        </p:spPr>
        <p:txBody>
          <a:bodyPr lIns="0" tIns="0" rIns="0" bIns="0"/>
          <a:lstStyle>
            <a:lvl1pPr>
              <a:defRPr sz="4400" b="0" i="0" u="heavy">
                <a:solidFill>
                  <a:schemeClr val="tx1"/>
                </a:solidFill>
                <a:latin typeface="Arial"/>
                <a:cs typeface="Arial"/>
              </a:defRPr>
            </a:lvl1pPr>
          </a:lstStyle>
          <a:p>
            <a:endParaRPr/>
          </a:p>
        </p:txBody>
      </p:sp>
      <p:sp>
        <p:nvSpPr>
          <p:cNvPr id="3" name="Holder 3"/>
          <p:cNvSpPr>
            <a:spLocks noGrp="1"/>
          </p:cNvSpPr>
          <p:nvPr>
            <p:ph sz="half" idx="2"/>
          </p:nvPr>
        </p:nvSpPr>
        <p:spPr>
          <a:xfrm>
            <a:off x="457200" y="1577341"/>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1"/>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937262" y="163830"/>
            <a:ext cx="7269479" cy="677108"/>
          </a:xfrm>
        </p:spPr>
        <p:txBody>
          <a:bodyPr lIns="0" tIns="0" rIns="0" bIns="0"/>
          <a:lstStyle>
            <a:lvl1pPr>
              <a:defRPr sz="4400" b="0" i="0" u="heavy">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Text Box 3"/>
          <p:cNvSpPr txBox="1">
            <a:spLocks noGrp="1" noChangeArrowheads="1"/>
          </p:cNvSpPr>
          <p:nvPr>
            <p:ph type="sldNum" sz="quarter" idx="10"/>
          </p:nvPr>
        </p:nvSpPr>
        <p:spPr>
          <a:ln/>
        </p:spPr>
        <p:txBody>
          <a:bodyPr/>
          <a:lstStyle>
            <a:lvl1pPr>
              <a:defRPr/>
            </a:lvl1pPr>
          </a:lstStyle>
          <a:p>
            <a:pPr>
              <a:defRPr/>
            </a:pPr>
            <a:fld id="{DE8FB9C5-A492-439C-BEEB-780E467EDAC4}" type="slidenum">
              <a:rPr lang="en-US" altLang="en-US"/>
              <a:pPr>
                <a:defRPr/>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Box 3"/>
          <p:cNvSpPr txBox="1">
            <a:spLocks noGrp="1" noChangeArrowheads="1"/>
          </p:cNvSpPr>
          <p:nvPr>
            <p:ph type="sldNum" sz="quarter" idx="10"/>
          </p:nvPr>
        </p:nvSpPr>
        <p:spPr>
          <a:ln/>
        </p:spPr>
        <p:txBody>
          <a:bodyPr/>
          <a:lstStyle>
            <a:lvl1pPr>
              <a:defRPr/>
            </a:lvl1pPr>
          </a:lstStyle>
          <a:p>
            <a:pPr>
              <a:defRPr/>
            </a:pPr>
            <a:fld id="{EE4DDE6E-5BA2-47FE-ADBD-83179964C79D}" type="slidenum">
              <a:rPr lang="en-US" altLang="en-US"/>
              <a:pPr>
                <a:defRPr/>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4254" y="1709739"/>
            <a:ext cx="7886700" cy="2852737"/>
          </a:xfrm>
        </p:spPr>
        <p:txBody>
          <a:bodyPr/>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4254"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25C937AC-E547-437D-9D6A-C340CCDBD57B}" type="slidenum">
              <a:rPr lang="en-US" altLang="en-US"/>
              <a:pPr>
                <a:defRPr/>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447800"/>
            <a:ext cx="401808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15962" y="1447800"/>
            <a:ext cx="401955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Box 3"/>
          <p:cNvSpPr txBox="1">
            <a:spLocks noGrp="1" noChangeArrowheads="1"/>
          </p:cNvSpPr>
          <p:nvPr>
            <p:ph type="sldNum" sz="quarter" idx="10"/>
          </p:nvPr>
        </p:nvSpPr>
        <p:spPr>
          <a:ln/>
        </p:spPr>
        <p:txBody>
          <a:bodyPr/>
          <a:lstStyle>
            <a:lvl1pPr>
              <a:defRPr/>
            </a:lvl1pPr>
          </a:lstStyle>
          <a:p>
            <a:pPr>
              <a:defRPr/>
            </a:pPr>
            <a:fld id="{39CBAF7F-ADD3-477C-98EF-2374C44E5803}" type="slidenum">
              <a:rPr lang="en-US" altLang="en-US"/>
              <a:pPr>
                <a:defRPr/>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37262" y="163829"/>
            <a:ext cx="7269479" cy="677108"/>
          </a:xfrm>
          <a:prstGeom prst="rect">
            <a:avLst/>
          </a:prstGeom>
        </p:spPr>
        <p:txBody>
          <a:bodyPr wrap="square" lIns="0" tIns="0" rIns="0" bIns="0">
            <a:spAutoFit/>
          </a:bodyPr>
          <a:lstStyle>
            <a:lvl1pPr>
              <a:defRPr sz="4400" b="0" i="0" u="heavy">
                <a:solidFill>
                  <a:schemeClr val="tx1"/>
                </a:solidFill>
                <a:latin typeface="Arial"/>
                <a:cs typeface="Arial"/>
              </a:defRPr>
            </a:lvl1pPr>
          </a:lstStyle>
          <a:p>
            <a:endParaRPr/>
          </a:p>
        </p:txBody>
      </p:sp>
      <p:sp>
        <p:nvSpPr>
          <p:cNvPr id="3" name="Holder 3"/>
          <p:cNvSpPr>
            <a:spLocks noGrp="1"/>
          </p:cNvSpPr>
          <p:nvPr>
            <p:ph type="body" idx="1"/>
          </p:nvPr>
        </p:nvSpPr>
        <p:spPr>
          <a:xfrm>
            <a:off x="535942" y="1531621"/>
            <a:ext cx="807211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3/31/2021</a:t>
            </a:fld>
            <a:endParaRPr lang="en-US"/>
          </a:p>
        </p:txBody>
      </p:sp>
      <p:sp>
        <p:nvSpPr>
          <p:cNvPr id="6" name="Holder 6"/>
          <p:cNvSpPr>
            <a:spLocks noGrp="1"/>
          </p:cNvSpPr>
          <p:nvPr>
            <p:ph type="sldNum" sz="quarter" idx="7"/>
          </p:nvPr>
        </p:nvSpPr>
        <p:spPr>
          <a:xfrm>
            <a:off x="6583680" y="6377941"/>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092">
        <a:defRPr>
          <a:latin typeface="+mn-lt"/>
          <a:ea typeface="+mn-ea"/>
          <a:cs typeface="+mn-cs"/>
        </a:defRPr>
      </a:lvl2pPr>
      <a:lvl3pPr marL="914186">
        <a:defRPr>
          <a:latin typeface="+mn-lt"/>
          <a:ea typeface="+mn-ea"/>
          <a:cs typeface="+mn-cs"/>
        </a:defRPr>
      </a:lvl3pPr>
      <a:lvl4pPr marL="1371279">
        <a:defRPr>
          <a:latin typeface="+mn-lt"/>
          <a:ea typeface="+mn-ea"/>
          <a:cs typeface="+mn-cs"/>
        </a:defRPr>
      </a:lvl4pPr>
      <a:lvl5pPr marL="1828373">
        <a:defRPr>
          <a:latin typeface="+mn-lt"/>
          <a:ea typeface="+mn-ea"/>
          <a:cs typeface="+mn-cs"/>
        </a:defRPr>
      </a:lvl5pPr>
      <a:lvl6pPr marL="2285466">
        <a:defRPr>
          <a:latin typeface="+mn-lt"/>
          <a:ea typeface="+mn-ea"/>
          <a:cs typeface="+mn-cs"/>
        </a:defRPr>
      </a:lvl6pPr>
      <a:lvl7pPr marL="2742558">
        <a:defRPr>
          <a:latin typeface="+mn-lt"/>
          <a:ea typeface="+mn-ea"/>
          <a:cs typeface="+mn-cs"/>
        </a:defRPr>
      </a:lvl7pPr>
      <a:lvl8pPr marL="3199652">
        <a:defRPr>
          <a:latin typeface="+mn-lt"/>
          <a:ea typeface="+mn-ea"/>
          <a:cs typeface="+mn-cs"/>
        </a:defRPr>
      </a:lvl8pPr>
      <a:lvl9pPr marL="3656744">
        <a:defRPr>
          <a:latin typeface="+mn-lt"/>
          <a:ea typeface="+mn-ea"/>
          <a:cs typeface="+mn-cs"/>
        </a:defRPr>
      </a:lvl9pPr>
    </p:bodyStyle>
    <p:otherStyle>
      <a:lvl1pPr marL="0">
        <a:defRPr>
          <a:latin typeface="+mn-lt"/>
          <a:ea typeface="+mn-ea"/>
          <a:cs typeface="+mn-cs"/>
        </a:defRPr>
      </a:lvl1pPr>
      <a:lvl2pPr marL="457092">
        <a:defRPr>
          <a:latin typeface="+mn-lt"/>
          <a:ea typeface="+mn-ea"/>
          <a:cs typeface="+mn-cs"/>
        </a:defRPr>
      </a:lvl2pPr>
      <a:lvl3pPr marL="914186">
        <a:defRPr>
          <a:latin typeface="+mn-lt"/>
          <a:ea typeface="+mn-ea"/>
          <a:cs typeface="+mn-cs"/>
        </a:defRPr>
      </a:lvl3pPr>
      <a:lvl4pPr marL="1371279">
        <a:defRPr>
          <a:latin typeface="+mn-lt"/>
          <a:ea typeface="+mn-ea"/>
          <a:cs typeface="+mn-cs"/>
        </a:defRPr>
      </a:lvl4pPr>
      <a:lvl5pPr marL="1828373">
        <a:defRPr>
          <a:latin typeface="+mn-lt"/>
          <a:ea typeface="+mn-ea"/>
          <a:cs typeface="+mn-cs"/>
        </a:defRPr>
      </a:lvl5pPr>
      <a:lvl6pPr marL="2285466">
        <a:defRPr>
          <a:latin typeface="+mn-lt"/>
          <a:ea typeface="+mn-ea"/>
          <a:cs typeface="+mn-cs"/>
        </a:defRPr>
      </a:lvl6pPr>
      <a:lvl7pPr marL="2742558">
        <a:defRPr>
          <a:latin typeface="+mn-lt"/>
          <a:ea typeface="+mn-ea"/>
          <a:cs typeface="+mn-cs"/>
        </a:defRPr>
      </a:lvl7pPr>
      <a:lvl8pPr marL="3199652">
        <a:defRPr>
          <a:latin typeface="+mn-lt"/>
          <a:ea typeface="+mn-ea"/>
          <a:cs typeface="+mn-cs"/>
        </a:defRPr>
      </a:lvl8pPr>
      <a:lvl9pPr marL="3656744">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05912" y="0"/>
            <a:ext cx="8204688" cy="914400"/>
          </a:xfrm>
          <a:prstGeom prst="rect">
            <a:avLst/>
          </a:prstGeom>
          <a:noFill/>
          <a:ln w="12700">
            <a:noFill/>
            <a:miter lim="800000"/>
            <a:headEnd/>
            <a:tailEnd/>
          </a:ln>
        </p:spPr>
        <p:txBody>
          <a:bodyPr vert="horz" wrap="square" lIns="50800" tIns="50800" rIns="91440" bIns="50800" numCol="1" anchor="b" anchorCtr="0" compatLnSpc="1">
            <a:prstTxWarp prst="textNoShape">
              <a:avLst/>
            </a:prstTxWarp>
          </a:bodyPr>
          <a:lstStyle/>
          <a:p>
            <a:pPr lvl="0"/>
            <a:r>
              <a:rPr lang="en-US" altLang="en-US" smtClean="0">
                <a:sym typeface="Arial" charset="0"/>
              </a:rPr>
              <a:t>Click to edit Master title style</a:t>
            </a:r>
          </a:p>
        </p:txBody>
      </p:sp>
      <p:sp>
        <p:nvSpPr>
          <p:cNvPr id="2051" name="Rectangle 2"/>
          <p:cNvSpPr>
            <a:spLocks noGrp="1" noChangeArrowheads="1"/>
          </p:cNvSpPr>
          <p:nvPr>
            <p:ph type="body" idx="1"/>
          </p:nvPr>
        </p:nvSpPr>
        <p:spPr bwMode="auto">
          <a:xfrm>
            <a:off x="457200" y="1447800"/>
            <a:ext cx="8178312" cy="54102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altLang="en-US" smtClean="0">
                <a:sym typeface="Arial" charset="0"/>
              </a:rPr>
              <a:t>Click to edit Master text styles</a:t>
            </a:r>
          </a:p>
          <a:p>
            <a:pPr lvl="1"/>
            <a:r>
              <a:rPr lang="en-US" altLang="en-US" smtClean="0">
                <a:sym typeface="Arial" charset="0"/>
              </a:rPr>
              <a:t>Second level</a:t>
            </a:r>
          </a:p>
          <a:p>
            <a:pPr lvl="2"/>
            <a:r>
              <a:rPr lang="en-US" altLang="en-US" smtClean="0">
                <a:sym typeface="Arial" charset="0"/>
              </a:rPr>
              <a:t>Third level</a:t>
            </a:r>
          </a:p>
          <a:p>
            <a:pPr lvl="3"/>
            <a:r>
              <a:rPr lang="en-US" altLang="en-US" smtClean="0">
                <a:sym typeface="Arial" charset="0"/>
              </a:rPr>
              <a:t>Fourth level</a:t>
            </a:r>
          </a:p>
          <a:p>
            <a:pPr lvl="4"/>
            <a:r>
              <a:rPr lang="en-US" altLang="en-US" smtClean="0">
                <a:sym typeface="Arial" charset="0"/>
              </a:rPr>
              <a:t>Fifth level</a:t>
            </a:r>
          </a:p>
        </p:txBody>
      </p:sp>
      <p:sp>
        <p:nvSpPr>
          <p:cNvPr id="2" name="Text Box 3"/>
          <p:cNvSpPr txBox="1">
            <a:spLocks noGrp="1" noChangeArrowheads="1"/>
          </p:cNvSpPr>
          <p:nvPr>
            <p:ph type="sldNum" sz="quarter" idx="4"/>
          </p:nvPr>
        </p:nvSpPr>
        <p:spPr bwMode="auto">
          <a:xfrm>
            <a:off x="7983416" y="6381750"/>
            <a:ext cx="287215" cy="3048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b" anchorCtr="0" compatLnSpc="1">
            <a:prstTxWarp prst="textNoShape">
              <a:avLst/>
            </a:prstTxWarp>
          </a:bodyPr>
          <a:lstStyle>
            <a:lvl1pPr algn="ctr" eaLnBrk="1" hangingPunct="1">
              <a:defRPr sz="1400">
                <a:solidFill>
                  <a:srgbClr val="5E574E"/>
                </a:solidFill>
                <a:latin typeface="Arial" charset="0"/>
                <a:cs typeface="Arial" charset="0"/>
                <a:sym typeface="Arial" charset="0"/>
              </a:defRPr>
            </a:lvl1pPr>
          </a:lstStyle>
          <a:p>
            <a:pPr>
              <a:defRPr/>
            </a:pPr>
            <a:fld id="{077518F9-BF0E-4FF7-8CA1-406C539EA3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hf hdr="0" ftr="0" dt="0"/>
  <p:txStyles>
    <p:titleStyle>
      <a:lvl1pPr marL="39688" indent="-39688" algn="l" rtl="0" eaLnBrk="0" fontAlgn="base" hangingPunct="0">
        <a:spcBef>
          <a:spcPct val="0"/>
        </a:spcBef>
        <a:spcAft>
          <a:spcPct val="0"/>
        </a:spcAft>
        <a:defRPr sz="2000" kern="1200">
          <a:solidFill>
            <a:srgbClr val="FF3300"/>
          </a:solidFill>
          <a:latin typeface="+mj-lt"/>
          <a:ea typeface="+mj-ea"/>
          <a:cs typeface="+mj-cs"/>
          <a:sym typeface="Arial" charset="0"/>
        </a:defRPr>
      </a:lvl1pPr>
      <a:lvl2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2pPr>
      <a:lvl3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3pPr>
      <a:lvl4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4pPr>
      <a:lvl5pPr marL="39688" indent="-39688" algn="l" rtl="0" eaLnBrk="0" fontAlgn="base" hangingPunct="0">
        <a:spcBef>
          <a:spcPct val="0"/>
        </a:spcBef>
        <a:spcAft>
          <a:spcPct val="0"/>
        </a:spcAft>
        <a:defRPr sz="2000">
          <a:solidFill>
            <a:srgbClr val="FF3300"/>
          </a:solidFill>
          <a:latin typeface="Arial" panose="020B0604020202020204" pitchFamily="34" charset="0"/>
          <a:ea typeface="ヒラギノ角ゴ ProN W3" pitchFamily="60" charset="-128"/>
          <a:sym typeface="Arial" charset="0"/>
        </a:defRPr>
      </a:lvl5pPr>
      <a:lvl6pPr marL="4968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6pPr>
      <a:lvl7pPr marL="9540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7pPr>
      <a:lvl8pPr marL="14112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8pPr>
      <a:lvl9pPr marL="1868488" algn="l" rtl="0" fontAlgn="base">
        <a:spcBef>
          <a:spcPct val="0"/>
        </a:spcBef>
        <a:spcAft>
          <a:spcPct val="0"/>
        </a:spcAft>
        <a:defRPr sz="2000">
          <a:solidFill>
            <a:srgbClr val="FF3300"/>
          </a:solidFill>
          <a:latin typeface="Arial" panose="020B0604020202020204" pitchFamily="34" charset="0"/>
          <a:ea typeface="ヒラギノ角ゴ ProN W3" pitchFamily="60" charset="-128"/>
          <a:sym typeface="Arial" panose="020B0604020202020204" pitchFamily="34" charset="0"/>
        </a:defRPr>
      </a:lvl9pPr>
    </p:titleStyle>
    <p:bodyStyle>
      <a:lvl1pPr marL="342900" indent="-342900" algn="l" rtl="0" eaLnBrk="0" fontAlgn="base" hangingPunct="0">
        <a:spcBef>
          <a:spcPts val="600"/>
        </a:spcBef>
        <a:spcAft>
          <a:spcPct val="0"/>
        </a:spcAft>
        <a:buChar char="•"/>
        <a:defRPr sz="2800" kern="1200">
          <a:solidFill>
            <a:srgbClr val="663300"/>
          </a:solidFill>
          <a:latin typeface="+mn-lt"/>
          <a:ea typeface="+mn-ea"/>
          <a:cs typeface="+mn-cs"/>
          <a:sym typeface="Arial" charset="0"/>
        </a:defRPr>
      </a:lvl1pPr>
      <a:lvl2pPr marL="285750" indent="-285750" algn="l" rtl="0" eaLnBrk="0" fontAlgn="base" hangingPunct="0">
        <a:spcBef>
          <a:spcPts val="600"/>
        </a:spcBef>
        <a:spcAft>
          <a:spcPct val="0"/>
        </a:spcAft>
        <a:buChar char="–"/>
        <a:defRPr sz="2400" kern="1200">
          <a:solidFill>
            <a:srgbClr val="663300"/>
          </a:solidFill>
          <a:latin typeface="+mn-lt"/>
          <a:ea typeface="+mn-ea"/>
          <a:cs typeface="+mn-cs"/>
          <a:sym typeface="Arial" charset="0"/>
        </a:defRPr>
      </a:lvl2pPr>
      <a:lvl3pPr marL="228600" indent="-228600" algn="l" rtl="0" eaLnBrk="0" fontAlgn="base" hangingPunct="0">
        <a:spcBef>
          <a:spcPts val="400"/>
        </a:spcBef>
        <a:spcAft>
          <a:spcPct val="0"/>
        </a:spcAft>
        <a:buChar char="•"/>
        <a:defRPr sz="2400" kern="1200">
          <a:solidFill>
            <a:srgbClr val="663300"/>
          </a:solidFill>
          <a:latin typeface="+mn-lt"/>
          <a:ea typeface="+mn-ea"/>
          <a:cs typeface="+mn-cs"/>
          <a:sym typeface="Arial" charset="0"/>
        </a:defRPr>
      </a:lvl3pPr>
      <a:lvl4pPr marL="228600" indent="-228600" algn="l" rtl="0" eaLnBrk="0" fontAlgn="base" hangingPunct="0">
        <a:spcBef>
          <a:spcPts val="400"/>
        </a:spcBef>
        <a:spcAft>
          <a:spcPct val="0"/>
        </a:spcAft>
        <a:buChar char="–"/>
        <a:defRPr sz="2000" kern="1200">
          <a:solidFill>
            <a:srgbClr val="663300"/>
          </a:solidFill>
          <a:latin typeface="+mn-lt"/>
          <a:ea typeface="+mn-ea"/>
          <a:cs typeface="+mn-cs"/>
          <a:sym typeface="Arial" charset="0"/>
        </a:defRPr>
      </a:lvl4pPr>
      <a:lvl5pPr marL="228600" indent="-228600" algn="l" rtl="0" eaLnBrk="0" fontAlgn="base" hangingPunct="0">
        <a:spcBef>
          <a:spcPts val="400"/>
        </a:spcBef>
        <a:spcAft>
          <a:spcPct val="0"/>
        </a:spcAft>
        <a:buChar char="»"/>
        <a:defRPr sz="2000" kern="1200">
          <a:solidFill>
            <a:srgbClr val="663300"/>
          </a:solidFill>
          <a:latin typeface="+mn-lt"/>
          <a:ea typeface="+mn-ea"/>
          <a:cs typeface="+mn-cs"/>
          <a:sym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27022" y="2517142"/>
            <a:ext cx="3482975" cy="689928"/>
          </a:xfrm>
          <a:prstGeom prst="rect">
            <a:avLst/>
          </a:prstGeom>
        </p:spPr>
        <p:txBody>
          <a:bodyPr vert="horz" wrap="square" lIns="0" tIns="12696" rIns="0" bIns="0" rtlCol="0">
            <a:spAutoFit/>
          </a:bodyPr>
          <a:lstStyle/>
          <a:p>
            <a:pPr marL="12696">
              <a:spcBef>
                <a:spcPts val="100"/>
              </a:spcBef>
            </a:pPr>
            <a:r>
              <a:rPr sz="4400" spc="-295" dirty="0">
                <a:latin typeface="Arial"/>
                <a:cs typeface="Arial"/>
              </a:rPr>
              <a:t>System</a:t>
            </a:r>
            <a:r>
              <a:rPr sz="4400" spc="-305" dirty="0">
                <a:latin typeface="Arial"/>
                <a:cs typeface="Arial"/>
              </a:rPr>
              <a:t> </a:t>
            </a:r>
            <a:r>
              <a:rPr sz="4400" spc="-150" dirty="0">
                <a:latin typeface="Arial"/>
                <a:cs typeface="Arial"/>
              </a:rPr>
              <a:t>Models</a:t>
            </a:r>
            <a:endParaRPr sz="4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7570" y="497842"/>
            <a:ext cx="4839970" cy="689928"/>
          </a:xfrm>
          <a:prstGeom prst="rect">
            <a:avLst/>
          </a:prstGeom>
        </p:spPr>
        <p:txBody>
          <a:bodyPr vert="horz" wrap="square" lIns="0" tIns="12696" rIns="0" bIns="0" rtlCol="0">
            <a:spAutoFit/>
          </a:bodyPr>
          <a:lstStyle/>
          <a:p>
            <a:pPr marL="12696">
              <a:spcBef>
                <a:spcPts val="100"/>
              </a:spcBef>
            </a:pPr>
            <a:r>
              <a:rPr u="none" spc="-295" dirty="0"/>
              <a:t>System</a:t>
            </a:r>
            <a:r>
              <a:rPr u="none" spc="-270" dirty="0"/>
              <a:t> </a:t>
            </a:r>
            <a:r>
              <a:rPr u="none" spc="-135" dirty="0"/>
              <a:t>Architectures</a:t>
            </a:r>
          </a:p>
        </p:txBody>
      </p:sp>
      <p:sp>
        <p:nvSpPr>
          <p:cNvPr id="3" name="object 3"/>
          <p:cNvSpPr txBox="1"/>
          <p:nvPr/>
        </p:nvSpPr>
        <p:spPr>
          <a:xfrm>
            <a:off x="535942" y="1531620"/>
            <a:ext cx="6777355" cy="1202867"/>
          </a:xfrm>
          <a:prstGeom prst="rect">
            <a:avLst/>
          </a:prstGeom>
        </p:spPr>
        <p:txBody>
          <a:bodyPr vert="horz" wrap="square" lIns="0" tIns="114274" rIns="0" bIns="0" rtlCol="0">
            <a:spAutoFit/>
          </a:bodyPr>
          <a:lstStyle/>
          <a:p>
            <a:pPr marL="526926" indent="-514230">
              <a:spcBef>
                <a:spcPts val="900"/>
              </a:spcBef>
              <a:buAutoNum type="arabicPeriod"/>
              <a:tabLst>
                <a:tab pos="526293" algn="l"/>
                <a:tab pos="526926" algn="l"/>
              </a:tabLst>
            </a:pPr>
            <a:r>
              <a:rPr sz="3200" spc="-114" dirty="0">
                <a:latin typeface="Arial"/>
                <a:cs typeface="Arial"/>
              </a:rPr>
              <a:t>Client- </a:t>
            </a:r>
            <a:r>
              <a:rPr sz="3200" spc="-135" dirty="0">
                <a:latin typeface="Arial"/>
                <a:cs typeface="Arial"/>
              </a:rPr>
              <a:t>server</a:t>
            </a:r>
            <a:r>
              <a:rPr sz="3200" spc="-235" dirty="0">
                <a:latin typeface="Arial"/>
                <a:cs typeface="Arial"/>
              </a:rPr>
              <a:t> </a:t>
            </a:r>
            <a:r>
              <a:rPr sz="3200" spc="-100" dirty="0">
                <a:latin typeface="Arial"/>
                <a:cs typeface="Arial"/>
              </a:rPr>
              <a:t>model</a:t>
            </a:r>
            <a:endParaRPr sz="3200">
              <a:latin typeface="Arial"/>
              <a:cs typeface="Arial"/>
            </a:endParaRPr>
          </a:p>
          <a:p>
            <a:pPr marL="526926" indent="-514230">
              <a:spcBef>
                <a:spcPts val="790"/>
              </a:spcBef>
              <a:buAutoNum type="arabicPeriod"/>
              <a:tabLst>
                <a:tab pos="526293" algn="l"/>
                <a:tab pos="526926" algn="l"/>
              </a:tabLst>
            </a:pPr>
            <a:r>
              <a:rPr sz="3200" spc="-204" smtClean="0">
                <a:latin typeface="Arial"/>
                <a:cs typeface="Arial"/>
              </a:rPr>
              <a:t>Peer</a:t>
            </a:r>
            <a:r>
              <a:rPr sz="3200" spc="-180" smtClean="0">
                <a:latin typeface="Arial"/>
                <a:cs typeface="Arial"/>
              </a:rPr>
              <a:t> </a:t>
            </a:r>
            <a:r>
              <a:rPr sz="3200" spc="-204" dirty="0">
                <a:latin typeface="Arial"/>
                <a:cs typeface="Arial"/>
              </a:rPr>
              <a:t>processes</a:t>
            </a:r>
            <a:endParaRPr sz="32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2470" y="163831"/>
            <a:ext cx="5171440" cy="689928"/>
          </a:xfrm>
          <a:prstGeom prst="rect">
            <a:avLst/>
          </a:prstGeom>
        </p:spPr>
        <p:txBody>
          <a:bodyPr vert="horz" wrap="square" lIns="0" tIns="12696" rIns="0" bIns="0" rtlCol="0">
            <a:spAutoFit/>
          </a:bodyPr>
          <a:lstStyle/>
          <a:p>
            <a:pPr marL="12696">
              <a:spcBef>
                <a:spcPts val="100"/>
              </a:spcBef>
            </a:pPr>
            <a:r>
              <a:rPr u="none" spc="-170" dirty="0"/>
              <a:t>1. </a:t>
            </a:r>
            <a:r>
              <a:rPr u="none" spc="-150" dirty="0"/>
              <a:t>Client- </a:t>
            </a:r>
            <a:r>
              <a:rPr u="none" spc="-180" dirty="0"/>
              <a:t>server</a:t>
            </a:r>
            <a:r>
              <a:rPr u="none" spc="-450" dirty="0"/>
              <a:t> </a:t>
            </a:r>
            <a:r>
              <a:rPr u="none" spc="-130" dirty="0"/>
              <a:t>model</a:t>
            </a:r>
          </a:p>
        </p:txBody>
      </p:sp>
      <p:sp>
        <p:nvSpPr>
          <p:cNvPr id="3" name="object 3"/>
          <p:cNvSpPr txBox="1"/>
          <p:nvPr/>
        </p:nvSpPr>
        <p:spPr>
          <a:xfrm>
            <a:off x="535942" y="1023620"/>
            <a:ext cx="7960359" cy="5047019"/>
          </a:xfrm>
          <a:prstGeom prst="rect">
            <a:avLst/>
          </a:prstGeom>
        </p:spPr>
        <p:txBody>
          <a:bodyPr vert="horz" wrap="square" lIns="0" tIns="12696" rIns="0" bIns="0" rtlCol="0">
            <a:spAutoFit/>
          </a:bodyPr>
          <a:lstStyle/>
          <a:p>
            <a:pPr marL="355518" marR="5078" indent="-342820" algn="just">
              <a:spcBef>
                <a:spcPts val="100"/>
              </a:spcBef>
              <a:buChar char="•"/>
              <a:tabLst>
                <a:tab pos="355518" algn="l"/>
              </a:tabLst>
            </a:pPr>
            <a:r>
              <a:rPr lang="en-US" sz="2000" spc="-135" dirty="0" smtClean="0">
                <a:latin typeface="Arial"/>
                <a:cs typeface="Arial"/>
              </a:rPr>
              <a:t>The system is structured as a set of processes,  called servers, that offer services to the</a:t>
            </a:r>
          </a:p>
          <a:p>
            <a:pPr marL="355518" algn="just"/>
            <a:r>
              <a:rPr lang="en-US" sz="2000" spc="-135" dirty="0" smtClean="0">
                <a:latin typeface="Arial"/>
                <a:cs typeface="Arial"/>
              </a:rPr>
              <a:t>users , called clients.</a:t>
            </a:r>
          </a:p>
          <a:p>
            <a:pPr marL="355518" marR="123159" indent="-342820" algn="just">
              <a:spcBef>
                <a:spcPts val="790"/>
              </a:spcBef>
              <a:buChar char="•"/>
              <a:tabLst>
                <a:tab pos="355518" algn="l"/>
              </a:tabLst>
            </a:pPr>
            <a:r>
              <a:rPr lang="en-US" sz="2000" spc="-135" dirty="0" smtClean="0">
                <a:latin typeface="Arial"/>
                <a:cs typeface="Arial"/>
              </a:rPr>
              <a:t>The client-server model is usually based on a  simple request/reply protocol, implemented  with send/receive primitives or RPC  or RMI.</a:t>
            </a:r>
          </a:p>
          <a:p>
            <a:pPr marL="355518" marR="693258" indent="-342820">
              <a:spcBef>
                <a:spcPts val="800"/>
              </a:spcBef>
              <a:buChar char="•"/>
              <a:tabLst>
                <a:tab pos="354881" algn="l"/>
                <a:tab pos="355518" algn="l"/>
              </a:tabLst>
            </a:pPr>
            <a:r>
              <a:rPr lang="en-US" sz="2000" spc="-135" dirty="0" smtClean="0">
                <a:latin typeface="Arial"/>
                <a:cs typeface="Arial"/>
              </a:rPr>
              <a:t>The client processes interact with individual server processes in separate host computers in order to access the shared resource that they manage</a:t>
            </a:r>
          </a:p>
          <a:p>
            <a:pPr marL="355518" marR="241879" indent="-342820">
              <a:spcBef>
                <a:spcPts val="790"/>
              </a:spcBef>
              <a:buChar char="•"/>
              <a:tabLst>
                <a:tab pos="354881" algn="l"/>
                <a:tab pos="355518" algn="l"/>
              </a:tabLst>
            </a:pPr>
            <a:r>
              <a:rPr lang="en-US" sz="2000" spc="-135" dirty="0" smtClean="0">
                <a:latin typeface="Arial"/>
                <a:cs typeface="Arial"/>
              </a:rPr>
              <a:t>The server does the work and returns a result  or error code if the work could not be  performed.</a:t>
            </a:r>
            <a:endParaRPr lang="en-US" sz="2000" b="1" spc="-195" dirty="0" smtClean="0">
              <a:latin typeface="Arial" pitchFamily="34" charset="0"/>
              <a:cs typeface="Arial" pitchFamily="34" charset="0"/>
            </a:endParaRPr>
          </a:p>
          <a:p>
            <a:pPr marL="355518" marR="5078" indent="-342820">
              <a:lnSpc>
                <a:spcPct val="101299"/>
              </a:lnSpc>
              <a:spcBef>
                <a:spcPts val="50"/>
              </a:spcBef>
              <a:buChar char="•"/>
              <a:tabLst>
                <a:tab pos="354881" algn="l"/>
                <a:tab pos="355518" algn="l"/>
              </a:tabLst>
            </a:pPr>
            <a:r>
              <a:rPr lang="en-US" sz="2000" spc="-285" dirty="0" smtClean="0">
                <a:latin typeface="Arial"/>
                <a:cs typeface="Arial"/>
              </a:rPr>
              <a:t>A  </a:t>
            </a:r>
            <a:r>
              <a:rPr lang="en-US" sz="2000" spc="-135" dirty="0" smtClean="0">
                <a:latin typeface="Arial"/>
                <a:cs typeface="Arial"/>
              </a:rPr>
              <a:t>server </a:t>
            </a:r>
            <a:r>
              <a:rPr lang="en-US" sz="2000" spc="-200" dirty="0" smtClean="0">
                <a:latin typeface="Arial"/>
                <a:cs typeface="Arial"/>
              </a:rPr>
              <a:t>can </a:t>
            </a:r>
            <a:r>
              <a:rPr lang="en-US" sz="2000" spc="-40" dirty="0" smtClean="0">
                <a:latin typeface="Arial"/>
                <a:cs typeface="Arial"/>
              </a:rPr>
              <a:t>itself </a:t>
            </a:r>
            <a:r>
              <a:rPr lang="en-US" sz="2000" spc="-105" dirty="0" smtClean="0">
                <a:latin typeface="Arial"/>
                <a:cs typeface="Arial"/>
              </a:rPr>
              <a:t>request </a:t>
            </a:r>
            <a:r>
              <a:rPr lang="en-US" sz="2000" spc="-180" dirty="0" smtClean="0">
                <a:latin typeface="Arial"/>
                <a:cs typeface="Arial"/>
              </a:rPr>
              <a:t>services </a:t>
            </a:r>
            <a:r>
              <a:rPr lang="en-US" sz="2000" spc="-20" dirty="0" smtClean="0">
                <a:latin typeface="Arial"/>
                <a:cs typeface="Arial"/>
              </a:rPr>
              <a:t>from</a:t>
            </a:r>
            <a:r>
              <a:rPr lang="en-US" sz="2000" spc="-285" dirty="0" smtClean="0">
                <a:latin typeface="Arial"/>
                <a:cs typeface="Arial"/>
              </a:rPr>
              <a:t> </a:t>
            </a:r>
            <a:r>
              <a:rPr lang="en-US" sz="2000" spc="-35" dirty="0" smtClean="0">
                <a:latin typeface="Arial"/>
                <a:cs typeface="Arial"/>
              </a:rPr>
              <a:t>other  </a:t>
            </a:r>
            <a:r>
              <a:rPr lang="en-US" sz="2000" spc="-160" dirty="0" smtClean="0">
                <a:latin typeface="Arial"/>
                <a:cs typeface="Arial"/>
              </a:rPr>
              <a:t>servers, </a:t>
            </a:r>
            <a:r>
              <a:rPr lang="en-US" sz="2000" spc="-100" dirty="0" smtClean="0">
                <a:latin typeface="Arial"/>
                <a:cs typeface="Arial"/>
              </a:rPr>
              <a:t>thus </a:t>
            </a:r>
            <a:r>
              <a:rPr lang="en-US" sz="2000" spc="-45" dirty="0" smtClean="0">
                <a:latin typeface="Arial"/>
                <a:cs typeface="Arial"/>
              </a:rPr>
              <a:t>the </a:t>
            </a:r>
            <a:r>
              <a:rPr lang="en-US" sz="2000" spc="-135" dirty="0" smtClean="0">
                <a:latin typeface="Arial"/>
                <a:cs typeface="Arial"/>
              </a:rPr>
              <a:t>server </a:t>
            </a:r>
            <a:r>
              <a:rPr lang="en-US" sz="2000" spc="-45" dirty="0" smtClean="0">
                <a:latin typeface="Arial"/>
                <a:cs typeface="Arial"/>
              </a:rPr>
              <a:t>itself </a:t>
            </a:r>
            <a:r>
              <a:rPr lang="en-US" sz="2000" spc="-170" dirty="0" smtClean="0">
                <a:latin typeface="Arial"/>
                <a:cs typeface="Arial"/>
              </a:rPr>
              <a:t>acts </a:t>
            </a:r>
            <a:r>
              <a:rPr lang="en-US" sz="2000" spc="-80" dirty="0" smtClean="0">
                <a:latin typeface="Arial"/>
                <a:cs typeface="Arial"/>
              </a:rPr>
              <a:t>like </a:t>
            </a:r>
            <a:r>
              <a:rPr lang="en-US" sz="2000" spc="-250" dirty="0" smtClean="0">
                <a:latin typeface="Arial"/>
                <a:cs typeface="Arial"/>
              </a:rPr>
              <a:t>a </a:t>
            </a:r>
            <a:r>
              <a:rPr lang="en-US" sz="2000" spc="-625" dirty="0" smtClean="0">
                <a:latin typeface="Arial"/>
                <a:cs typeface="Arial"/>
              </a:rPr>
              <a:t> </a:t>
            </a:r>
            <a:r>
              <a:rPr lang="en-US" sz="2000" spc="-60" dirty="0" smtClean="0">
                <a:latin typeface="Arial"/>
                <a:cs typeface="Arial"/>
              </a:rPr>
              <a:t>client.</a:t>
            </a:r>
          </a:p>
          <a:p>
            <a:pPr marL="355518" marR="5078" indent="-342820">
              <a:lnSpc>
                <a:spcPct val="101299"/>
              </a:lnSpc>
              <a:spcBef>
                <a:spcPts val="50"/>
              </a:spcBef>
              <a:buChar char="•"/>
              <a:tabLst>
                <a:tab pos="354881" algn="l"/>
                <a:tab pos="355518" algn="l"/>
              </a:tabLst>
            </a:pPr>
            <a:r>
              <a:rPr lang="en-US" sz="2000" spc="-60" dirty="0" err="1" smtClean="0">
                <a:latin typeface="Arial"/>
                <a:cs typeface="Arial"/>
              </a:rPr>
              <a:t>Eg</a:t>
            </a:r>
            <a:r>
              <a:rPr lang="en-US" sz="2000" spc="-60" dirty="0" smtClean="0">
                <a:latin typeface="Arial"/>
                <a:cs typeface="Arial"/>
              </a:rPr>
              <a:t>: Web Server is often a client of Local file server, Apache Database Server is client of HTTP server</a:t>
            </a:r>
            <a:endParaRPr lang="en-US" sz="2000" dirty="0" smtClean="0">
              <a:latin typeface="Arial"/>
              <a:cs typeface="Arial"/>
            </a:endParaRPr>
          </a:p>
          <a:p>
            <a:pPr marL="355518" marR="241879" indent="-342820">
              <a:spcBef>
                <a:spcPts val="790"/>
              </a:spcBef>
              <a:buChar char="•"/>
              <a:tabLst>
                <a:tab pos="354881" algn="l"/>
                <a:tab pos="355518" algn="l"/>
              </a:tabLst>
            </a:pPr>
            <a:endParaRPr b="1" spc="-195">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44332" y="455930"/>
            <a:ext cx="8290069" cy="49834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0641" y="163831"/>
            <a:ext cx="3975735" cy="689928"/>
          </a:xfrm>
          <a:prstGeom prst="rect">
            <a:avLst/>
          </a:prstGeom>
        </p:spPr>
        <p:txBody>
          <a:bodyPr vert="horz" wrap="square" lIns="0" tIns="12696" rIns="0" bIns="0" rtlCol="0">
            <a:spAutoFit/>
          </a:bodyPr>
          <a:lstStyle/>
          <a:p>
            <a:pPr marL="12696">
              <a:spcBef>
                <a:spcPts val="100"/>
              </a:spcBef>
            </a:pPr>
            <a:r>
              <a:rPr u="none" spc="-170" dirty="0"/>
              <a:t>4. </a:t>
            </a:r>
            <a:r>
              <a:rPr spc="-280" dirty="0"/>
              <a:t>Peer</a:t>
            </a:r>
            <a:r>
              <a:rPr spc="-345" dirty="0"/>
              <a:t> </a:t>
            </a:r>
            <a:r>
              <a:rPr spc="-280" dirty="0"/>
              <a:t>processes</a:t>
            </a:r>
          </a:p>
        </p:txBody>
      </p:sp>
      <p:sp>
        <p:nvSpPr>
          <p:cNvPr id="3" name="object 3"/>
          <p:cNvSpPr txBox="1"/>
          <p:nvPr/>
        </p:nvSpPr>
        <p:spPr>
          <a:xfrm>
            <a:off x="533400" y="1005120"/>
            <a:ext cx="8009890" cy="5237327"/>
          </a:xfrm>
          <a:prstGeom prst="rect">
            <a:avLst/>
          </a:prstGeom>
        </p:spPr>
        <p:txBody>
          <a:bodyPr vert="horz" wrap="square" lIns="0" tIns="12696" rIns="0" bIns="0" rtlCol="0">
            <a:spAutoFit/>
          </a:bodyPr>
          <a:lstStyle/>
          <a:p>
            <a:pPr marL="355518" marR="5078" indent="-342820" algn="just">
              <a:spcBef>
                <a:spcPts val="100"/>
              </a:spcBef>
              <a:buChar char="•"/>
              <a:tabLst>
                <a:tab pos="354881" algn="l"/>
                <a:tab pos="355518" algn="l"/>
              </a:tabLst>
            </a:pPr>
            <a:r>
              <a:rPr sz="2800" spc="-85" dirty="0">
                <a:latin typeface="Arial"/>
                <a:cs typeface="Arial"/>
              </a:rPr>
              <a:t>All </a:t>
            </a:r>
            <a:r>
              <a:rPr sz="2800" spc="-160" dirty="0">
                <a:latin typeface="Arial"/>
                <a:cs typeface="Arial"/>
              </a:rPr>
              <a:t>processes(objects)</a:t>
            </a:r>
            <a:r>
              <a:rPr sz="2800" spc="-160" dirty="0">
                <a:solidFill>
                  <a:srgbClr val="FF0000"/>
                </a:solidFill>
                <a:latin typeface="Arial"/>
                <a:cs typeface="Arial"/>
              </a:rPr>
              <a:t> </a:t>
            </a:r>
            <a:r>
              <a:rPr sz="2800" b="1" u="heavy" spc="-200" dirty="0">
                <a:solidFill>
                  <a:srgbClr val="FF0000"/>
                </a:solidFill>
                <a:uFill>
                  <a:solidFill>
                    <a:srgbClr val="FF0000"/>
                  </a:solidFill>
                </a:uFill>
                <a:latin typeface="Arial"/>
                <a:cs typeface="Arial"/>
              </a:rPr>
              <a:t>play </a:t>
            </a:r>
            <a:r>
              <a:rPr sz="2800" b="1" u="heavy" spc="-195" dirty="0">
                <a:solidFill>
                  <a:srgbClr val="FF0000"/>
                </a:solidFill>
                <a:uFill>
                  <a:solidFill>
                    <a:srgbClr val="FF0000"/>
                  </a:solidFill>
                </a:uFill>
                <a:latin typeface="Arial"/>
                <a:cs typeface="Arial"/>
              </a:rPr>
              <a:t>similar </a:t>
            </a:r>
            <a:r>
              <a:rPr sz="2800" b="1" u="heavy" spc="-229">
                <a:solidFill>
                  <a:srgbClr val="FF0000"/>
                </a:solidFill>
                <a:uFill>
                  <a:solidFill>
                    <a:srgbClr val="FF0000"/>
                  </a:solidFill>
                </a:uFill>
                <a:latin typeface="Arial"/>
                <a:cs typeface="Arial"/>
              </a:rPr>
              <a:t>roles </a:t>
            </a:r>
            <a:r>
              <a:rPr sz="2800" b="1" spc="-229">
                <a:latin typeface="Arial"/>
                <a:cs typeface="Arial"/>
              </a:rPr>
              <a:t> </a:t>
            </a:r>
            <a:r>
              <a:rPr sz="2800" b="1" spc="-120" smtClean="0">
                <a:latin typeface="Arial"/>
                <a:cs typeface="Arial"/>
              </a:rPr>
              <a:t>without </a:t>
            </a:r>
            <a:r>
              <a:rPr sz="2800" b="1" spc="-195" smtClean="0">
                <a:latin typeface="Arial"/>
                <a:cs typeface="Arial"/>
              </a:rPr>
              <a:t>distinction </a:t>
            </a:r>
            <a:r>
              <a:rPr sz="2800" b="1" spc="-155" smtClean="0">
                <a:latin typeface="Arial"/>
                <a:cs typeface="Arial"/>
              </a:rPr>
              <a:t>between </a:t>
            </a:r>
            <a:r>
              <a:rPr sz="2800" spc="-55" smtClean="0">
                <a:latin typeface="Arial"/>
                <a:cs typeface="Arial"/>
              </a:rPr>
              <a:t>client </a:t>
            </a:r>
            <a:r>
              <a:rPr sz="2800" spc="-25" smtClean="0">
                <a:latin typeface="Arial"/>
                <a:cs typeface="Arial"/>
              </a:rPr>
              <a:t>or</a:t>
            </a:r>
            <a:r>
              <a:rPr sz="2800" spc="-315" smtClean="0">
                <a:latin typeface="Arial"/>
                <a:cs typeface="Arial"/>
              </a:rPr>
              <a:t> </a:t>
            </a:r>
            <a:r>
              <a:rPr sz="2800" spc="-155" smtClean="0">
                <a:latin typeface="Arial"/>
                <a:cs typeface="Arial"/>
              </a:rPr>
              <a:t>servers.</a:t>
            </a:r>
            <a:endParaRPr lang="en-US" sz="2800" spc="-155" dirty="0" smtClean="0">
              <a:latin typeface="Arial"/>
              <a:cs typeface="Arial"/>
            </a:endParaRPr>
          </a:p>
          <a:p>
            <a:pPr marL="355518" marR="5078" indent="-342820" algn="just">
              <a:spcBef>
                <a:spcPts val="100"/>
              </a:spcBef>
              <a:buChar char="•"/>
              <a:tabLst>
                <a:tab pos="354881" algn="l"/>
                <a:tab pos="355518" algn="l"/>
              </a:tabLst>
            </a:pPr>
            <a:r>
              <a:rPr lang="en-US" sz="2800" spc="-155" dirty="0" smtClean="0">
                <a:latin typeface="Arial"/>
                <a:cs typeface="Arial"/>
              </a:rPr>
              <a:t>The aim of peer to peer architecture is to exploit the resources in a large no. of participating computers for fulfillment of given task or activity.</a:t>
            </a:r>
            <a:endParaRPr sz="2800" smtClean="0">
              <a:latin typeface="Arial"/>
              <a:cs typeface="Arial"/>
            </a:endParaRPr>
          </a:p>
          <a:p>
            <a:pPr marL="355518" marR="455824" indent="-342820" algn="just">
              <a:spcBef>
                <a:spcPts val="800"/>
              </a:spcBef>
              <a:buChar char="•"/>
              <a:tabLst>
                <a:tab pos="354881" algn="l"/>
                <a:tab pos="355518" algn="l"/>
              </a:tabLst>
            </a:pPr>
            <a:r>
              <a:rPr sz="2800" spc="-285" smtClean="0">
                <a:latin typeface="Arial"/>
                <a:cs typeface="Arial"/>
              </a:rPr>
              <a:t>A </a:t>
            </a:r>
            <a:r>
              <a:rPr sz="2800" b="1" spc="-204" dirty="0">
                <a:latin typeface="Arial"/>
                <a:cs typeface="Arial"/>
              </a:rPr>
              <a:t>large </a:t>
            </a:r>
            <a:r>
              <a:rPr sz="2800" b="1" spc="-210" dirty="0">
                <a:latin typeface="Arial"/>
                <a:cs typeface="Arial"/>
              </a:rPr>
              <a:t>number </a:t>
            </a:r>
            <a:r>
              <a:rPr sz="2800" b="1" spc="-145" dirty="0">
                <a:latin typeface="Arial"/>
                <a:cs typeface="Arial"/>
              </a:rPr>
              <a:t>of </a:t>
            </a:r>
            <a:r>
              <a:rPr sz="2800" b="1" spc="-150" dirty="0">
                <a:latin typeface="Arial"/>
                <a:cs typeface="Arial"/>
              </a:rPr>
              <a:t>data </a:t>
            </a:r>
            <a:r>
              <a:rPr sz="2800" b="1" spc="-235" dirty="0">
                <a:latin typeface="Arial"/>
                <a:cs typeface="Arial"/>
              </a:rPr>
              <a:t>objects </a:t>
            </a:r>
            <a:r>
              <a:rPr sz="2800" b="1" spc="-160" dirty="0">
                <a:latin typeface="Arial"/>
                <a:cs typeface="Arial"/>
              </a:rPr>
              <a:t>are </a:t>
            </a:r>
            <a:r>
              <a:rPr sz="2800" b="1" spc="-204" dirty="0">
                <a:latin typeface="Arial"/>
                <a:cs typeface="Arial"/>
              </a:rPr>
              <a:t>shared</a:t>
            </a:r>
            <a:r>
              <a:rPr sz="2800" spc="-204" dirty="0">
                <a:latin typeface="Arial"/>
                <a:cs typeface="Arial"/>
              </a:rPr>
              <a:t>;  </a:t>
            </a:r>
            <a:r>
              <a:rPr sz="2800" spc="-170" dirty="0">
                <a:latin typeface="Arial"/>
                <a:cs typeface="Arial"/>
              </a:rPr>
              <a:t>any </a:t>
            </a:r>
            <a:r>
              <a:rPr sz="2800" spc="-75" dirty="0">
                <a:latin typeface="Arial"/>
                <a:cs typeface="Arial"/>
              </a:rPr>
              <a:t>individual </a:t>
            </a:r>
            <a:r>
              <a:rPr sz="2800" spc="-110" dirty="0">
                <a:latin typeface="Arial"/>
                <a:cs typeface="Arial"/>
              </a:rPr>
              <a:t>computers </a:t>
            </a:r>
            <a:r>
              <a:rPr sz="2800" spc="-75" dirty="0">
                <a:latin typeface="Arial"/>
                <a:cs typeface="Arial"/>
              </a:rPr>
              <a:t>hold </a:t>
            </a:r>
            <a:r>
              <a:rPr sz="2800" spc="-85" dirty="0">
                <a:latin typeface="Arial"/>
                <a:cs typeface="Arial"/>
              </a:rPr>
              <a:t>only </a:t>
            </a:r>
            <a:r>
              <a:rPr sz="2800" spc="-250" dirty="0">
                <a:latin typeface="Arial"/>
                <a:cs typeface="Arial"/>
              </a:rPr>
              <a:t>a </a:t>
            </a:r>
            <a:r>
              <a:rPr sz="2800" spc="-135" dirty="0">
                <a:latin typeface="Arial"/>
                <a:cs typeface="Arial"/>
              </a:rPr>
              <a:t>small  </a:t>
            </a:r>
            <a:r>
              <a:rPr sz="2800" spc="-35" dirty="0">
                <a:latin typeface="Arial"/>
                <a:cs typeface="Arial"/>
              </a:rPr>
              <a:t>part </a:t>
            </a:r>
            <a:r>
              <a:rPr sz="2800" spc="-5" dirty="0">
                <a:latin typeface="Arial"/>
                <a:cs typeface="Arial"/>
              </a:rPr>
              <a:t>of </a:t>
            </a:r>
            <a:r>
              <a:rPr sz="2800" spc="-40" dirty="0">
                <a:latin typeface="Arial"/>
                <a:cs typeface="Arial"/>
              </a:rPr>
              <a:t>the </a:t>
            </a:r>
            <a:r>
              <a:rPr sz="2800" spc="-85" dirty="0">
                <a:latin typeface="Arial"/>
                <a:cs typeface="Arial"/>
              </a:rPr>
              <a:t>application</a:t>
            </a:r>
            <a:r>
              <a:rPr sz="2800" spc="-635" dirty="0">
                <a:latin typeface="Arial"/>
                <a:cs typeface="Arial"/>
              </a:rPr>
              <a:t> </a:t>
            </a:r>
            <a:r>
              <a:rPr sz="2800" spc="-160" dirty="0">
                <a:latin typeface="Arial"/>
                <a:cs typeface="Arial"/>
              </a:rPr>
              <a:t>database.</a:t>
            </a:r>
            <a:endParaRPr sz="2800">
              <a:latin typeface="Arial"/>
              <a:cs typeface="Arial"/>
            </a:endParaRPr>
          </a:p>
          <a:p>
            <a:pPr marL="355518" indent="-342820" algn="just">
              <a:spcBef>
                <a:spcPts val="790"/>
              </a:spcBef>
              <a:buFont typeface="Arial"/>
              <a:buChar char="•"/>
              <a:tabLst>
                <a:tab pos="354881" algn="l"/>
                <a:tab pos="355518" algn="l"/>
              </a:tabLst>
            </a:pPr>
            <a:r>
              <a:rPr sz="2800" b="1" smtClean="0">
                <a:latin typeface="Arial"/>
                <a:cs typeface="Arial"/>
              </a:rPr>
              <a:t>It </a:t>
            </a:r>
            <a:r>
              <a:rPr sz="2800" b="1" spc="-195" smtClean="0">
                <a:latin typeface="Arial"/>
                <a:cs typeface="Arial"/>
              </a:rPr>
              <a:t>distributes </a:t>
            </a:r>
            <a:r>
              <a:rPr sz="2800" b="1" spc="-245" smtClean="0">
                <a:latin typeface="Arial"/>
                <a:cs typeface="Arial"/>
              </a:rPr>
              <a:t>shared </a:t>
            </a:r>
            <a:r>
              <a:rPr sz="2800" b="1" spc="-280" smtClean="0">
                <a:latin typeface="Arial"/>
                <a:cs typeface="Arial"/>
              </a:rPr>
              <a:t>resources</a:t>
            </a:r>
            <a:r>
              <a:rPr sz="2800" b="1" spc="-240" smtClean="0">
                <a:latin typeface="Arial"/>
                <a:cs typeface="Arial"/>
              </a:rPr>
              <a:t> </a:t>
            </a:r>
            <a:r>
              <a:rPr sz="2800" b="1" spc="-145" smtClean="0">
                <a:latin typeface="Arial"/>
                <a:cs typeface="Arial"/>
              </a:rPr>
              <a:t>widely</a:t>
            </a:r>
            <a:r>
              <a:rPr sz="2800" spc="-145" smtClean="0">
                <a:latin typeface="Arial"/>
                <a:cs typeface="Arial"/>
              </a:rPr>
              <a:t>.</a:t>
            </a:r>
            <a:endParaRPr sz="2800" smtClean="0">
              <a:latin typeface="Arial"/>
              <a:cs typeface="Arial"/>
            </a:endParaRPr>
          </a:p>
          <a:p>
            <a:pPr marL="355518" indent="-342820" algn="just">
              <a:spcBef>
                <a:spcPts val="800"/>
              </a:spcBef>
              <a:buFont typeface="Arial"/>
              <a:buChar char="•"/>
              <a:tabLst>
                <a:tab pos="354881" algn="l"/>
                <a:tab pos="355518" algn="l"/>
              </a:tabLst>
            </a:pPr>
            <a:r>
              <a:rPr sz="2800" b="1" u="heavy" smtClean="0">
                <a:uFill>
                  <a:solidFill>
                    <a:srgbClr val="000000"/>
                  </a:solidFill>
                </a:uFill>
                <a:latin typeface="Arial"/>
                <a:cs typeface="Arial"/>
              </a:rPr>
              <a:t>It </a:t>
            </a:r>
            <a:r>
              <a:rPr sz="2800" b="1" u="heavy" spc="-250" smtClean="0">
                <a:uFill>
                  <a:solidFill>
                    <a:srgbClr val="000000"/>
                  </a:solidFill>
                </a:uFill>
                <a:latin typeface="Arial"/>
                <a:cs typeface="Arial"/>
              </a:rPr>
              <a:t>share</a:t>
            </a:r>
            <a:r>
              <a:rPr lang="en-US" sz="2800" b="1" u="heavy" spc="-250" dirty="0" smtClean="0">
                <a:uFill>
                  <a:solidFill>
                    <a:srgbClr val="000000"/>
                  </a:solidFill>
                </a:uFill>
                <a:latin typeface="Arial"/>
                <a:cs typeface="Arial"/>
              </a:rPr>
              <a:t>s</a:t>
            </a:r>
            <a:r>
              <a:rPr sz="2800" b="1" spc="-250" smtClean="0">
                <a:latin typeface="Arial"/>
                <a:cs typeface="Arial"/>
              </a:rPr>
              <a:t> </a:t>
            </a:r>
            <a:r>
              <a:rPr sz="2800" spc="-95" dirty="0">
                <a:latin typeface="Arial"/>
                <a:cs typeface="Arial"/>
              </a:rPr>
              <a:t>computing </a:t>
            </a:r>
            <a:r>
              <a:rPr sz="2800" spc="-150" dirty="0">
                <a:latin typeface="Arial"/>
                <a:cs typeface="Arial"/>
              </a:rPr>
              <a:t>and </a:t>
            </a:r>
            <a:r>
              <a:rPr sz="2800" spc="-100" dirty="0">
                <a:latin typeface="Arial"/>
                <a:cs typeface="Arial"/>
              </a:rPr>
              <a:t>communication</a:t>
            </a:r>
            <a:r>
              <a:rPr sz="2800" spc="-355" dirty="0">
                <a:latin typeface="Arial"/>
                <a:cs typeface="Arial"/>
              </a:rPr>
              <a:t> </a:t>
            </a:r>
            <a:r>
              <a:rPr sz="2800" spc="-145">
                <a:latin typeface="Arial"/>
                <a:cs typeface="Arial"/>
              </a:rPr>
              <a:t>loads</a:t>
            </a:r>
            <a:r>
              <a:rPr sz="2800" spc="-145" smtClean="0">
                <a:latin typeface="Arial"/>
                <a:cs typeface="Arial"/>
              </a:rPr>
              <a:t>.</a:t>
            </a:r>
            <a:endParaRPr lang="en-US" sz="2800" spc="-145" dirty="0" smtClean="0">
              <a:latin typeface="Arial"/>
              <a:cs typeface="Arial"/>
            </a:endParaRPr>
          </a:p>
          <a:p>
            <a:pPr marL="355518" indent="-342820">
              <a:spcBef>
                <a:spcPts val="800"/>
              </a:spcBef>
              <a:tabLst>
                <a:tab pos="354881" algn="l"/>
                <a:tab pos="355518" algn="l"/>
              </a:tabLst>
            </a:pPr>
            <a:r>
              <a:rPr lang="en-US" sz="3200" dirty="0" smtClean="0">
                <a:latin typeface="Arial"/>
                <a:cs typeface="Arial"/>
              </a:rPr>
              <a:t>Ex </a:t>
            </a:r>
            <a:r>
              <a:rPr lang="en-US" sz="2800" spc="-95" dirty="0" smtClean="0">
                <a:latin typeface="Arial"/>
                <a:cs typeface="Arial"/>
              </a:rPr>
              <a:t>Napster application for sharing digital Music files</a:t>
            </a:r>
            <a:endParaRPr sz="2800" spc="-95">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854" y="661147"/>
            <a:ext cx="7707746" cy="427006"/>
          </a:xfrm>
          <a:prstGeom prst="rect">
            <a:avLst/>
          </a:prstGeom>
        </p:spPr>
        <p:txBody>
          <a:bodyPr vert="horz" wrap="square" lIns="0" tIns="11396" rIns="0" bIns="0" rtlCol="0">
            <a:spAutoFit/>
          </a:bodyPr>
          <a:lstStyle/>
          <a:p>
            <a:pPr marL="11396">
              <a:spcBef>
                <a:spcPts val="90"/>
              </a:spcBef>
            </a:pPr>
            <a:r>
              <a:rPr sz="2700" dirty="0"/>
              <a:t>A </a:t>
            </a:r>
            <a:r>
              <a:rPr sz="2700" spc="-4" dirty="0"/>
              <a:t>distributed application based </a:t>
            </a:r>
            <a:r>
              <a:rPr sz="2700" spc="-9"/>
              <a:t>on</a:t>
            </a:r>
            <a:r>
              <a:rPr sz="2700" spc="-13"/>
              <a:t> </a:t>
            </a:r>
            <a:r>
              <a:rPr sz="2700" spc="-4" smtClean="0"/>
              <a:t>peer</a:t>
            </a:r>
            <a:r>
              <a:rPr lang="en-US" sz="2700" spc="-4" dirty="0" smtClean="0"/>
              <a:t> Processes</a:t>
            </a:r>
            <a:endParaRPr sz="2700"/>
          </a:p>
        </p:txBody>
      </p:sp>
      <p:grpSp>
        <p:nvGrpSpPr>
          <p:cNvPr id="4" name="object 4"/>
          <p:cNvGrpSpPr/>
          <p:nvPr/>
        </p:nvGrpSpPr>
        <p:grpSpPr>
          <a:xfrm>
            <a:off x="2815243" y="1695675"/>
            <a:ext cx="1220932" cy="1441637"/>
            <a:chOff x="3096767" y="1921763"/>
            <a:chExt cx="1343025" cy="1633855"/>
          </a:xfrm>
        </p:grpSpPr>
        <p:sp>
          <p:nvSpPr>
            <p:cNvPr id="5" name="object 5"/>
            <p:cNvSpPr/>
            <p:nvPr/>
          </p:nvSpPr>
          <p:spPr>
            <a:xfrm>
              <a:off x="3096767" y="1921763"/>
              <a:ext cx="1343025" cy="1615440"/>
            </a:xfrm>
            <a:custGeom>
              <a:avLst/>
              <a:gdLst/>
              <a:ahLst/>
              <a:cxnLst/>
              <a:rect l="l" t="t" r="r" b="b"/>
              <a:pathLst>
                <a:path w="1343025" h="1615439">
                  <a:moveTo>
                    <a:pt x="1342643" y="1615439"/>
                  </a:moveTo>
                  <a:lnTo>
                    <a:pt x="1342643" y="0"/>
                  </a:lnTo>
                  <a:lnTo>
                    <a:pt x="0" y="0"/>
                  </a:lnTo>
                  <a:lnTo>
                    <a:pt x="0" y="1615439"/>
                  </a:lnTo>
                  <a:lnTo>
                    <a:pt x="1342643" y="1615439"/>
                  </a:lnTo>
                  <a:close/>
                </a:path>
              </a:pathLst>
            </a:custGeom>
            <a:solidFill>
              <a:srgbClr val="FFDC99"/>
            </a:solidFill>
          </p:spPr>
          <p:txBody>
            <a:bodyPr wrap="square" lIns="0" tIns="0" rIns="0" bIns="0" rtlCol="0"/>
            <a:lstStyle/>
            <a:p>
              <a:endParaRPr/>
            </a:p>
          </p:txBody>
        </p:sp>
        <p:sp>
          <p:nvSpPr>
            <p:cNvPr id="6" name="object 6"/>
            <p:cNvSpPr/>
            <p:nvPr/>
          </p:nvSpPr>
          <p:spPr>
            <a:xfrm>
              <a:off x="3105904" y="1930913"/>
              <a:ext cx="1324610" cy="1615440"/>
            </a:xfrm>
            <a:custGeom>
              <a:avLst/>
              <a:gdLst/>
              <a:ahLst/>
              <a:cxnLst/>
              <a:rect l="l" t="t" r="r" b="b"/>
              <a:pathLst>
                <a:path w="1324610" h="1615439">
                  <a:moveTo>
                    <a:pt x="1324358" y="0"/>
                  </a:moveTo>
                  <a:lnTo>
                    <a:pt x="0" y="0"/>
                  </a:lnTo>
                  <a:lnTo>
                    <a:pt x="0" y="1615432"/>
                  </a:lnTo>
                  <a:lnTo>
                    <a:pt x="1324358" y="1615432"/>
                  </a:lnTo>
                  <a:lnTo>
                    <a:pt x="1324358" y="0"/>
                  </a:lnTo>
                  <a:close/>
                </a:path>
              </a:pathLst>
            </a:custGeom>
            <a:ln w="17766">
              <a:solidFill>
                <a:srgbClr val="FFDC99"/>
              </a:solidFill>
            </a:ln>
          </p:spPr>
          <p:txBody>
            <a:bodyPr wrap="square" lIns="0" tIns="0" rIns="0" bIns="0" rtlCol="0"/>
            <a:lstStyle/>
            <a:p>
              <a:endParaRPr/>
            </a:p>
          </p:txBody>
        </p:sp>
        <p:sp>
          <p:nvSpPr>
            <p:cNvPr id="7" name="object 7"/>
            <p:cNvSpPr/>
            <p:nvPr/>
          </p:nvSpPr>
          <p:spPr>
            <a:xfrm>
              <a:off x="3247643" y="2019299"/>
              <a:ext cx="1024255" cy="1419225"/>
            </a:xfrm>
            <a:custGeom>
              <a:avLst/>
              <a:gdLst/>
              <a:ahLst/>
              <a:cxnLst/>
              <a:rect l="l" t="t" r="r" b="b"/>
              <a:pathLst>
                <a:path w="1024254" h="1419225">
                  <a:moveTo>
                    <a:pt x="1024127" y="710183"/>
                  </a:moveTo>
                  <a:lnTo>
                    <a:pt x="1022581" y="654755"/>
                  </a:lnTo>
                  <a:lnTo>
                    <a:pt x="1018020" y="600481"/>
                  </a:lnTo>
                  <a:lnTo>
                    <a:pt x="1010558" y="547520"/>
                  </a:lnTo>
                  <a:lnTo>
                    <a:pt x="1000312" y="496031"/>
                  </a:lnTo>
                  <a:lnTo>
                    <a:pt x="987397" y="446173"/>
                  </a:lnTo>
                  <a:lnTo>
                    <a:pt x="971929" y="398106"/>
                  </a:lnTo>
                  <a:lnTo>
                    <a:pt x="954023" y="351987"/>
                  </a:lnTo>
                  <a:lnTo>
                    <a:pt x="933795" y="307977"/>
                  </a:lnTo>
                  <a:lnTo>
                    <a:pt x="911360" y="266233"/>
                  </a:lnTo>
                  <a:lnTo>
                    <a:pt x="886834" y="226915"/>
                  </a:lnTo>
                  <a:lnTo>
                    <a:pt x="860332" y="190183"/>
                  </a:lnTo>
                  <a:lnTo>
                    <a:pt x="831970" y="156194"/>
                  </a:lnTo>
                  <a:lnTo>
                    <a:pt x="801863" y="125108"/>
                  </a:lnTo>
                  <a:lnTo>
                    <a:pt x="770127" y="97084"/>
                  </a:lnTo>
                  <a:lnTo>
                    <a:pt x="736878" y="72281"/>
                  </a:lnTo>
                  <a:lnTo>
                    <a:pt x="702230" y="50857"/>
                  </a:lnTo>
                  <a:lnTo>
                    <a:pt x="666300" y="32972"/>
                  </a:lnTo>
                  <a:lnTo>
                    <a:pt x="629203" y="18785"/>
                  </a:lnTo>
                  <a:lnTo>
                    <a:pt x="591054" y="8455"/>
                  </a:lnTo>
                  <a:lnTo>
                    <a:pt x="551969" y="2140"/>
                  </a:lnTo>
                  <a:lnTo>
                    <a:pt x="512063" y="0"/>
                  </a:lnTo>
                  <a:lnTo>
                    <a:pt x="471961" y="2140"/>
                  </a:lnTo>
                  <a:lnTo>
                    <a:pt x="432717" y="8455"/>
                  </a:lnTo>
                  <a:lnTo>
                    <a:pt x="394444" y="18785"/>
                  </a:lnTo>
                  <a:lnTo>
                    <a:pt x="357256" y="32972"/>
                  </a:lnTo>
                  <a:lnTo>
                    <a:pt x="321265" y="50857"/>
                  </a:lnTo>
                  <a:lnTo>
                    <a:pt x="286583" y="72281"/>
                  </a:lnTo>
                  <a:lnTo>
                    <a:pt x="253322" y="97084"/>
                  </a:lnTo>
                  <a:lnTo>
                    <a:pt x="221596" y="125108"/>
                  </a:lnTo>
                  <a:lnTo>
                    <a:pt x="191517" y="156194"/>
                  </a:lnTo>
                  <a:lnTo>
                    <a:pt x="163197" y="190183"/>
                  </a:lnTo>
                  <a:lnTo>
                    <a:pt x="136750" y="226915"/>
                  </a:lnTo>
                  <a:lnTo>
                    <a:pt x="112287" y="266233"/>
                  </a:lnTo>
                  <a:lnTo>
                    <a:pt x="89921" y="307977"/>
                  </a:lnTo>
                  <a:lnTo>
                    <a:pt x="69765" y="351987"/>
                  </a:lnTo>
                  <a:lnTo>
                    <a:pt x="51931" y="398106"/>
                  </a:lnTo>
                  <a:lnTo>
                    <a:pt x="36532" y="446173"/>
                  </a:lnTo>
                  <a:lnTo>
                    <a:pt x="23680" y="496031"/>
                  </a:lnTo>
                  <a:lnTo>
                    <a:pt x="13489" y="547520"/>
                  </a:lnTo>
                  <a:lnTo>
                    <a:pt x="6070" y="600481"/>
                  </a:lnTo>
                  <a:lnTo>
                    <a:pt x="1536" y="654755"/>
                  </a:lnTo>
                  <a:lnTo>
                    <a:pt x="0" y="710183"/>
                  </a:lnTo>
                  <a:lnTo>
                    <a:pt x="1536" y="765602"/>
                  </a:lnTo>
                  <a:lnTo>
                    <a:pt x="6070" y="819847"/>
                  </a:lnTo>
                  <a:lnTo>
                    <a:pt x="13489" y="872763"/>
                  </a:lnTo>
                  <a:lnTo>
                    <a:pt x="23680" y="924191"/>
                  </a:lnTo>
                  <a:lnTo>
                    <a:pt x="36532" y="973976"/>
                  </a:lnTo>
                  <a:lnTo>
                    <a:pt x="51931" y="1021959"/>
                  </a:lnTo>
                  <a:lnTo>
                    <a:pt x="69765" y="1067985"/>
                  </a:lnTo>
                  <a:lnTo>
                    <a:pt x="89921" y="1111895"/>
                  </a:lnTo>
                  <a:lnTo>
                    <a:pt x="112287" y="1153534"/>
                  </a:lnTo>
                  <a:lnTo>
                    <a:pt x="136750" y="1192744"/>
                  </a:lnTo>
                  <a:lnTo>
                    <a:pt x="163197" y="1229368"/>
                  </a:lnTo>
                  <a:lnTo>
                    <a:pt x="191517" y="1263249"/>
                  </a:lnTo>
                  <a:lnTo>
                    <a:pt x="221596" y="1294230"/>
                  </a:lnTo>
                  <a:lnTo>
                    <a:pt x="253322" y="1322154"/>
                  </a:lnTo>
                  <a:lnTo>
                    <a:pt x="286583" y="1346864"/>
                  </a:lnTo>
                  <a:lnTo>
                    <a:pt x="321265" y="1368204"/>
                  </a:lnTo>
                  <a:lnTo>
                    <a:pt x="357256" y="1386016"/>
                  </a:lnTo>
                  <a:lnTo>
                    <a:pt x="394444" y="1400142"/>
                  </a:lnTo>
                  <a:lnTo>
                    <a:pt x="432717" y="1410427"/>
                  </a:lnTo>
                  <a:lnTo>
                    <a:pt x="471961" y="1416713"/>
                  </a:lnTo>
                  <a:lnTo>
                    <a:pt x="512063" y="1418843"/>
                  </a:lnTo>
                  <a:lnTo>
                    <a:pt x="551969" y="1416713"/>
                  </a:lnTo>
                  <a:lnTo>
                    <a:pt x="591054" y="1410427"/>
                  </a:lnTo>
                  <a:lnTo>
                    <a:pt x="629203" y="1400142"/>
                  </a:lnTo>
                  <a:lnTo>
                    <a:pt x="666300" y="1386016"/>
                  </a:lnTo>
                  <a:lnTo>
                    <a:pt x="702230" y="1368204"/>
                  </a:lnTo>
                  <a:lnTo>
                    <a:pt x="736878" y="1346864"/>
                  </a:lnTo>
                  <a:lnTo>
                    <a:pt x="770127" y="1322154"/>
                  </a:lnTo>
                  <a:lnTo>
                    <a:pt x="801863" y="1294230"/>
                  </a:lnTo>
                  <a:lnTo>
                    <a:pt x="831970" y="1263249"/>
                  </a:lnTo>
                  <a:lnTo>
                    <a:pt x="860332" y="1229368"/>
                  </a:lnTo>
                  <a:lnTo>
                    <a:pt x="886834" y="1192744"/>
                  </a:lnTo>
                  <a:lnTo>
                    <a:pt x="911360" y="1153534"/>
                  </a:lnTo>
                  <a:lnTo>
                    <a:pt x="933795" y="1111895"/>
                  </a:lnTo>
                  <a:lnTo>
                    <a:pt x="954023" y="1067985"/>
                  </a:lnTo>
                  <a:lnTo>
                    <a:pt x="971929" y="1021959"/>
                  </a:lnTo>
                  <a:lnTo>
                    <a:pt x="987397" y="973976"/>
                  </a:lnTo>
                  <a:lnTo>
                    <a:pt x="1000312" y="924191"/>
                  </a:lnTo>
                  <a:lnTo>
                    <a:pt x="1010558" y="872763"/>
                  </a:lnTo>
                  <a:lnTo>
                    <a:pt x="1018020" y="819847"/>
                  </a:lnTo>
                  <a:lnTo>
                    <a:pt x="1022581" y="765602"/>
                  </a:lnTo>
                  <a:lnTo>
                    <a:pt x="1024127" y="710183"/>
                  </a:lnTo>
                  <a:close/>
                </a:path>
              </a:pathLst>
            </a:custGeom>
            <a:solidFill>
              <a:srgbClr val="FFFFFF"/>
            </a:solidFill>
          </p:spPr>
          <p:txBody>
            <a:bodyPr wrap="square" lIns="0" tIns="0" rIns="0" bIns="0" rtlCol="0"/>
            <a:lstStyle/>
            <a:p>
              <a:endParaRPr/>
            </a:p>
          </p:txBody>
        </p:sp>
        <p:sp>
          <p:nvSpPr>
            <p:cNvPr id="8" name="object 8"/>
            <p:cNvSpPr/>
            <p:nvPr/>
          </p:nvSpPr>
          <p:spPr>
            <a:xfrm>
              <a:off x="3247637" y="2019305"/>
              <a:ext cx="1024255" cy="1419225"/>
            </a:xfrm>
            <a:custGeom>
              <a:avLst/>
              <a:gdLst/>
              <a:ahLst/>
              <a:cxnLst/>
              <a:rect l="l" t="t" r="r" b="b"/>
              <a:pathLst>
                <a:path w="1024254" h="1419225">
                  <a:moveTo>
                    <a:pt x="1024135" y="710179"/>
                  </a:moveTo>
                  <a:lnTo>
                    <a:pt x="1022588" y="654750"/>
                  </a:lnTo>
                  <a:lnTo>
                    <a:pt x="1018027" y="600476"/>
                  </a:lnTo>
                  <a:lnTo>
                    <a:pt x="1010565" y="547515"/>
                  </a:lnTo>
                  <a:lnTo>
                    <a:pt x="1000319" y="496026"/>
                  </a:lnTo>
                  <a:lnTo>
                    <a:pt x="987404" y="446168"/>
                  </a:lnTo>
                  <a:lnTo>
                    <a:pt x="971936" y="398101"/>
                  </a:lnTo>
                  <a:lnTo>
                    <a:pt x="954030" y="351983"/>
                  </a:lnTo>
                  <a:lnTo>
                    <a:pt x="933801" y="307972"/>
                  </a:lnTo>
                  <a:lnTo>
                    <a:pt x="911366" y="266229"/>
                  </a:lnTo>
                  <a:lnTo>
                    <a:pt x="886840" y="226912"/>
                  </a:lnTo>
                  <a:lnTo>
                    <a:pt x="860338" y="190180"/>
                  </a:lnTo>
                  <a:lnTo>
                    <a:pt x="831975" y="156191"/>
                  </a:lnTo>
                  <a:lnTo>
                    <a:pt x="801868" y="125106"/>
                  </a:lnTo>
                  <a:lnTo>
                    <a:pt x="770132" y="97082"/>
                  </a:lnTo>
                  <a:lnTo>
                    <a:pt x="736882" y="72279"/>
                  </a:lnTo>
                  <a:lnTo>
                    <a:pt x="702234" y="50856"/>
                  </a:lnTo>
                  <a:lnTo>
                    <a:pt x="666304" y="32972"/>
                  </a:lnTo>
                  <a:lnTo>
                    <a:pt x="629206" y="18785"/>
                  </a:lnTo>
                  <a:lnTo>
                    <a:pt x="591057" y="8454"/>
                  </a:lnTo>
                  <a:lnTo>
                    <a:pt x="551972" y="2140"/>
                  </a:lnTo>
                  <a:lnTo>
                    <a:pt x="512067" y="0"/>
                  </a:lnTo>
                  <a:lnTo>
                    <a:pt x="471964" y="2140"/>
                  </a:lnTo>
                  <a:lnTo>
                    <a:pt x="432720" y="8454"/>
                  </a:lnTo>
                  <a:lnTo>
                    <a:pt x="394447" y="18785"/>
                  </a:lnTo>
                  <a:lnTo>
                    <a:pt x="357259" y="32972"/>
                  </a:lnTo>
                  <a:lnTo>
                    <a:pt x="321267" y="50856"/>
                  </a:lnTo>
                  <a:lnTo>
                    <a:pt x="286584" y="72279"/>
                  </a:lnTo>
                  <a:lnTo>
                    <a:pt x="253324" y="97082"/>
                  </a:lnTo>
                  <a:lnTo>
                    <a:pt x="221598" y="125106"/>
                  </a:lnTo>
                  <a:lnTo>
                    <a:pt x="191518" y="156191"/>
                  </a:lnTo>
                  <a:lnTo>
                    <a:pt x="163198" y="190180"/>
                  </a:lnTo>
                  <a:lnTo>
                    <a:pt x="136751" y="226912"/>
                  </a:lnTo>
                  <a:lnTo>
                    <a:pt x="112287" y="266229"/>
                  </a:lnTo>
                  <a:lnTo>
                    <a:pt x="89921" y="307972"/>
                  </a:lnTo>
                  <a:lnTo>
                    <a:pt x="69765" y="351983"/>
                  </a:lnTo>
                  <a:lnTo>
                    <a:pt x="51931" y="398101"/>
                  </a:lnTo>
                  <a:lnTo>
                    <a:pt x="36532" y="446168"/>
                  </a:lnTo>
                  <a:lnTo>
                    <a:pt x="23681" y="496026"/>
                  </a:lnTo>
                  <a:lnTo>
                    <a:pt x="13489" y="547515"/>
                  </a:lnTo>
                  <a:lnTo>
                    <a:pt x="6070" y="600476"/>
                  </a:lnTo>
                  <a:lnTo>
                    <a:pt x="1536" y="654750"/>
                  </a:lnTo>
                  <a:lnTo>
                    <a:pt x="0" y="710179"/>
                  </a:lnTo>
                  <a:lnTo>
                    <a:pt x="1536" y="765597"/>
                  </a:lnTo>
                  <a:lnTo>
                    <a:pt x="6070" y="819843"/>
                  </a:lnTo>
                  <a:lnTo>
                    <a:pt x="13489" y="872758"/>
                  </a:lnTo>
                  <a:lnTo>
                    <a:pt x="23681" y="924187"/>
                  </a:lnTo>
                  <a:lnTo>
                    <a:pt x="36532" y="973971"/>
                  </a:lnTo>
                  <a:lnTo>
                    <a:pt x="51931" y="1021955"/>
                  </a:lnTo>
                  <a:lnTo>
                    <a:pt x="69765" y="1067980"/>
                  </a:lnTo>
                  <a:lnTo>
                    <a:pt x="89921" y="1111890"/>
                  </a:lnTo>
                  <a:lnTo>
                    <a:pt x="112287" y="1153529"/>
                  </a:lnTo>
                  <a:lnTo>
                    <a:pt x="136751" y="1192739"/>
                  </a:lnTo>
                  <a:lnTo>
                    <a:pt x="163198" y="1229362"/>
                  </a:lnTo>
                  <a:lnTo>
                    <a:pt x="191518" y="1263243"/>
                  </a:lnTo>
                  <a:lnTo>
                    <a:pt x="221598" y="1294224"/>
                  </a:lnTo>
                  <a:lnTo>
                    <a:pt x="253324" y="1322148"/>
                  </a:lnTo>
                  <a:lnTo>
                    <a:pt x="286584" y="1346858"/>
                  </a:lnTo>
                  <a:lnTo>
                    <a:pt x="321267" y="1368197"/>
                  </a:lnTo>
                  <a:lnTo>
                    <a:pt x="357259" y="1386008"/>
                  </a:lnTo>
                  <a:lnTo>
                    <a:pt x="394447" y="1400135"/>
                  </a:lnTo>
                  <a:lnTo>
                    <a:pt x="432720" y="1410420"/>
                  </a:lnTo>
                  <a:lnTo>
                    <a:pt x="471964" y="1416706"/>
                  </a:lnTo>
                  <a:lnTo>
                    <a:pt x="512067" y="1418836"/>
                  </a:lnTo>
                  <a:lnTo>
                    <a:pt x="551972" y="1416706"/>
                  </a:lnTo>
                  <a:lnTo>
                    <a:pt x="591057" y="1410420"/>
                  </a:lnTo>
                  <a:lnTo>
                    <a:pt x="629206" y="1400135"/>
                  </a:lnTo>
                  <a:lnTo>
                    <a:pt x="666304" y="1386008"/>
                  </a:lnTo>
                  <a:lnTo>
                    <a:pt x="702234" y="1368197"/>
                  </a:lnTo>
                  <a:lnTo>
                    <a:pt x="736882" y="1346858"/>
                  </a:lnTo>
                  <a:lnTo>
                    <a:pt x="770132" y="1322148"/>
                  </a:lnTo>
                  <a:lnTo>
                    <a:pt x="801868" y="1294224"/>
                  </a:lnTo>
                  <a:lnTo>
                    <a:pt x="831975" y="1263243"/>
                  </a:lnTo>
                  <a:lnTo>
                    <a:pt x="860338" y="1229362"/>
                  </a:lnTo>
                  <a:lnTo>
                    <a:pt x="886840" y="1192739"/>
                  </a:lnTo>
                  <a:lnTo>
                    <a:pt x="911366" y="1153529"/>
                  </a:lnTo>
                  <a:lnTo>
                    <a:pt x="933801" y="1111890"/>
                  </a:lnTo>
                  <a:lnTo>
                    <a:pt x="954030" y="1067980"/>
                  </a:lnTo>
                  <a:lnTo>
                    <a:pt x="971936" y="1021955"/>
                  </a:lnTo>
                  <a:lnTo>
                    <a:pt x="987404" y="973971"/>
                  </a:lnTo>
                  <a:lnTo>
                    <a:pt x="1000319" y="924187"/>
                  </a:lnTo>
                  <a:lnTo>
                    <a:pt x="1010565" y="872758"/>
                  </a:lnTo>
                  <a:lnTo>
                    <a:pt x="1018027" y="819843"/>
                  </a:lnTo>
                  <a:lnTo>
                    <a:pt x="1022588" y="765597"/>
                  </a:lnTo>
                  <a:lnTo>
                    <a:pt x="1024135" y="710179"/>
                  </a:lnTo>
                  <a:close/>
                </a:path>
              </a:pathLst>
            </a:custGeom>
            <a:ln w="17748">
              <a:solidFill>
                <a:srgbClr val="000000"/>
              </a:solidFill>
            </a:ln>
          </p:spPr>
          <p:txBody>
            <a:bodyPr wrap="square" lIns="0" tIns="0" rIns="0" bIns="0" rtlCol="0"/>
            <a:lstStyle/>
            <a:p>
              <a:endParaRPr/>
            </a:p>
          </p:txBody>
        </p:sp>
      </p:grpSp>
      <p:sp>
        <p:nvSpPr>
          <p:cNvPr id="9" name="object 9"/>
          <p:cNvSpPr txBox="1"/>
          <p:nvPr/>
        </p:nvSpPr>
        <p:spPr>
          <a:xfrm>
            <a:off x="3109882" y="1938596"/>
            <a:ext cx="714664" cy="183087"/>
          </a:xfrm>
          <a:prstGeom prst="rect">
            <a:avLst/>
          </a:prstGeom>
        </p:spPr>
        <p:txBody>
          <a:bodyPr vert="horz" wrap="square" lIns="0" tIns="13675" rIns="0" bIns="0" rtlCol="0">
            <a:spAutoFit/>
          </a:bodyPr>
          <a:lstStyle/>
          <a:p>
            <a:pPr marL="11396">
              <a:spcBef>
                <a:spcPts val="108"/>
              </a:spcBef>
            </a:pPr>
            <a:r>
              <a:rPr sz="1100" dirty="0">
                <a:latin typeface="Times New Roman"/>
                <a:cs typeface="Times New Roman"/>
              </a:rPr>
              <a:t>Application</a:t>
            </a:r>
            <a:endParaRPr sz="1100">
              <a:latin typeface="Times New Roman"/>
              <a:cs typeface="Times New Roman"/>
            </a:endParaRPr>
          </a:p>
        </p:txBody>
      </p:sp>
      <p:sp>
        <p:nvSpPr>
          <p:cNvPr id="10" name="object 10"/>
          <p:cNvSpPr/>
          <p:nvPr/>
        </p:nvSpPr>
        <p:spPr>
          <a:xfrm>
            <a:off x="4628803" y="1378324"/>
            <a:ext cx="2984268" cy="2518408"/>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4938681" y="1621246"/>
            <a:ext cx="714664" cy="183087"/>
          </a:xfrm>
          <a:prstGeom prst="rect">
            <a:avLst/>
          </a:prstGeom>
        </p:spPr>
        <p:txBody>
          <a:bodyPr vert="horz" wrap="square" lIns="0" tIns="13675" rIns="0" bIns="0" rtlCol="0">
            <a:spAutoFit/>
          </a:bodyPr>
          <a:lstStyle/>
          <a:p>
            <a:pPr marL="11396">
              <a:spcBef>
                <a:spcPts val="108"/>
              </a:spcBef>
            </a:pPr>
            <a:r>
              <a:rPr sz="1100" dirty="0">
                <a:latin typeface="Times New Roman"/>
                <a:cs typeface="Times New Roman"/>
              </a:rPr>
              <a:t>Application</a:t>
            </a:r>
            <a:endParaRPr sz="1100">
              <a:latin typeface="Times New Roman"/>
              <a:cs typeface="Times New Roman"/>
            </a:endParaRPr>
          </a:p>
        </p:txBody>
      </p:sp>
      <p:sp>
        <p:nvSpPr>
          <p:cNvPr id="12" name="object 12"/>
          <p:cNvSpPr txBox="1"/>
          <p:nvPr/>
        </p:nvSpPr>
        <p:spPr>
          <a:xfrm>
            <a:off x="6687124" y="2714491"/>
            <a:ext cx="714664" cy="183087"/>
          </a:xfrm>
          <a:prstGeom prst="rect">
            <a:avLst/>
          </a:prstGeom>
        </p:spPr>
        <p:txBody>
          <a:bodyPr vert="horz" wrap="square" lIns="0" tIns="13675" rIns="0" bIns="0" rtlCol="0">
            <a:spAutoFit/>
          </a:bodyPr>
          <a:lstStyle/>
          <a:p>
            <a:pPr marL="11396">
              <a:spcBef>
                <a:spcPts val="108"/>
              </a:spcBef>
            </a:pPr>
            <a:r>
              <a:rPr sz="1100" dirty="0">
                <a:latin typeface="Times New Roman"/>
                <a:cs typeface="Times New Roman"/>
              </a:rPr>
              <a:t>Application</a:t>
            </a:r>
            <a:endParaRPr sz="1100">
              <a:latin typeface="Times New Roman"/>
              <a:cs typeface="Times New Roman"/>
            </a:endParaRPr>
          </a:p>
        </p:txBody>
      </p:sp>
      <p:sp>
        <p:nvSpPr>
          <p:cNvPr id="13" name="object 13"/>
          <p:cNvSpPr txBox="1"/>
          <p:nvPr/>
        </p:nvSpPr>
        <p:spPr>
          <a:xfrm>
            <a:off x="2836948" y="1525772"/>
            <a:ext cx="394855"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Peer</a:t>
            </a:r>
            <a:r>
              <a:rPr sz="1100" spc="-58" dirty="0">
                <a:latin typeface="Times New Roman"/>
                <a:cs typeface="Times New Roman"/>
              </a:rPr>
              <a:t> </a:t>
            </a:r>
            <a:r>
              <a:rPr sz="1100" spc="9" dirty="0">
                <a:latin typeface="Times New Roman"/>
                <a:cs typeface="Times New Roman"/>
              </a:rPr>
              <a:t>1</a:t>
            </a:r>
            <a:endParaRPr sz="1100">
              <a:latin typeface="Times New Roman"/>
              <a:cs typeface="Times New Roman"/>
            </a:endParaRPr>
          </a:p>
        </p:txBody>
      </p:sp>
      <p:sp>
        <p:nvSpPr>
          <p:cNvPr id="14" name="object 14"/>
          <p:cNvSpPr txBox="1"/>
          <p:nvPr/>
        </p:nvSpPr>
        <p:spPr>
          <a:xfrm>
            <a:off x="4602026" y="1193629"/>
            <a:ext cx="394855"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Peer</a:t>
            </a:r>
            <a:r>
              <a:rPr sz="1100" spc="-58" dirty="0">
                <a:latin typeface="Times New Roman"/>
                <a:cs typeface="Times New Roman"/>
              </a:rPr>
              <a:t> </a:t>
            </a:r>
            <a:r>
              <a:rPr sz="1100" spc="9" dirty="0">
                <a:latin typeface="Times New Roman"/>
                <a:cs typeface="Times New Roman"/>
              </a:rPr>
              <a:t>2</a:t>
            </a:r>
            <a:endParaRPr sz="1100">
              <a:latin typeface="Times New Roman"/>
              <a:cs typeface="Times New Roman"/>
            </a:endParaRPr>
          </a:p>
        </p:txBody>
      </p:sp>
      <p:sp>
        <p:nvSpPr>
          <p:cNvPr id="15" name="object 15"/>
          <p:cNvSpPr txBox="1"/>
          <p:nvPr/>
        </p:nvSpPr>
        <p:spPr>
          <a:xfrm>
            <a:off x="6367105" y="2286875"/>
            <a:ext cx="394855"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Peer</a:t>
            </a:r>
            <a:r>
              <a:rPr sz="1100" spc="-58" dirty="0">
                <a:latin typeface="Times New Roman"/>
                <a:cs typeface="Times New Roman"/>
              </a:rPr>
              <a:t> </a:t>
            </a:r>
            <a:r>
              <a:rPr sz="1100" spc="9" dirty="0">
                <a:latin typeface="Times New Roman"/>
                <a:cs typeface="Times New Roman"/>
              </a:rPr>
              <a:t>3</a:t>
            </a:r>
            <a:endParaRPr sz="1100">
              <a:latin typeface="Times New Roman"/>
              <a:cs typeface="Times New Roman"/>
            </a:endParaRPr>
          </a:p>
        </p:txBody>
      </p:sp>
      <p:sp>
        <p:nvSpPr>
          <p:cNvPr id="16" name="object 16"/>
          <p:cNvSpPr txBox="1"/>
          <p:nvPr/>
        </p:nvSpPr>
        <p:spPr>
          <a:xfrm>
            <a:off x="1826961" y="4915774"/>
            <a:ext cx="782205"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Peers </a:t>
            </a:r>
            <a:r>
              <a:rPr sz="1100" spc="9" dirty="0">
                <a:latin typeface="Times New Roman"/>
                <a:cs typeface="Times New Roman"/>
              </a:rPr>
              <a:t>5 </a:t>
            </a:r>
            <a:r>
              <a:rPr sz="1100" spc="4" dirty="0">
                <a:latin typeface="Times New Roman"/>
                <a:cs typeface="Times New Roman"/>
              </a:rPr>
              <a:t>....</a:t>
            </a:r>
            <a:r>
              <a:rPr sz="1100" spc="-40" dirty="0">
                <a:latin typeface="Times New Roman"/>
                <a:cs typeface="Times New Roman"/>
              </a:rPr>
              <a:t> </a:t>
            </a:r>
            <a:r>
              <a:rPr sz="1100" spc="13" dirty="0">
                <a:latin typeface="Times New Roman"/>
                <a:cs typeface="Times New Roman"/>
              </a:rPr>
              <a:t>N</a:t>
            </a:r>
            <a:endParaRPr sz="1100">
              <a:latin typeface="Times New Roman"/>
              <a:cs typeface="Times New Roman"/>
            </a:endParaRPr>
          </a:p>
        </p:txBody>
      </p:sp>
      <p:grpSp>
        <p:nvGrpSpPr>
          <p:cNvPr id="17" name="object 17"/>
          <p:cNvGrpSpPr/>
          <p:nvPr/>
        </p:nvGrpSpPr>
        <p:grpSpPr>
          <a:xfrm>
            <a:off x="3096706" y="2313151"/>
            <a:ext cx="642505" cy="569819"/>
            <a:chOff x="3406375" y="2621569"/>
            <a:chExt cx="706755" cy="645795"/>
          </a:xfrm>
        </p:grpSpPr>
        <p:sp>
          <p:nvSpPr>
            <p:cNvPr id="18" name="object 18"/>
            <p:cNvSpPr/>
            <p:nvPr/>
          </p:nvSpPr>
          <p:spPr>
            <a:xfrm>
              <a:off x="3406375" y="2621569"/>
              <a:ext cx="141268" cy="215830"/>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962392" y="2836446"/>
              <a:ext cx="150643" cy="225038"/>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3688315" y="2764807"/>
              <a:ext cx="150642" cy="215849"/>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3529823" y="2962937"/>
              <a:ext cx="141255" cy="23259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3741652" y="3034568"/>
              <a:ext cx="150643" cy="232607"/>
            </a:xfrm>
            <a:prstGeom prst="rect">
              <a:avLst/>
            </a:prstGeom>
            <a:blipFill>
              <a:blip r:embed="rId7" cstate="print"/>
              <a:stretch>
                <a:fillRect/>
              </a:stretch>
            </a:blipFill>
          </p:spPr>
          <p:txBody>
            <a:bodyPr wrap="square" lIns="0" tIns="0" rIns="0" bIns="0" rtlCol="0"/>
            <a:lstStyle/>
            <a:p>
              <a:endParaRPr/>
            </a:p>
          </p:txBody>
        </p:sp>
      </p:grpSp>
      <p:sp>
        <p:nvSpPr>
          <p:cNvPr id="23" name="object 23"/>
          <p:cNvSpPr txBox="1"/>
          <p:nvPr/>
        </p:nvSpPr>
        <p:spPr>
          <a:xfrm>
            <a:off x="2195483" y="2350076"/>
            <a:ext cx="536286"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Sharab</a:t>
            </a:r>
            <a:r>
              <a:rPr sz="1100" spc="-4" dirty="0">
                <a:latin typeface="Times New Roman"/>
                <a:cs typeface="Times New Roman"/>
              </a:rPr>
              <a:t>l</a:t>
            </a:r>
            <a:r>
              <a:rPr sz="1100" spc="9" dirty="0">
                <a:latin typeface="Times New Roman"/>
                <a:cs typeface="Times New Roman"/>
              </a:rPr>
              <a:t>e</a:t>
            </a:r>
            <a:endParaRPr sz="1100">
              <a:latin typeface="Times New Roman"/>
              <a:cs typeface="Times New Roman"/>
            </a:endParaRPr>
          </a:p>
        </p:txBody>
      </p:sp>
      <p:sp>
        <p:nvSpPr>
          <p:cNvPr id="24" name="object 24"/>
          <p:cNvSpPr txBox="1"/>
          <p:nvPr/>
        </p:nvSpPr>
        <p:spPr>
          <a:xfrm>
            <a:off x="2243973" y="2460341"/>
            <a:ext cx="439304"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ob</a:t>
            </a:r>
            <a:r>
              <a:rPr sz="1100" spc="9" dirty="0">
                <a:latin typeface="Times New Roman"/>
                <a:cs typeface="Times New Roman"/>
              </a:rPr>
              <a:t>j</a:t>
            </a:r>
            <a:r>
              <a:rPr sz="1100" spc="4" dirty="0">
                <a:latin typeface="Times New Roman"/>
                <a:cs typeface="Times New Roman"/>
              </a:rPr>
              <a:t>ec</a:t>
            </a:r>
            <a:r>
              <a:rPr sz="1100" spc="-4" dirty="0">
                <a:latin typeface="Times New Roman"/>
                <a:cs typeface="Times New Roman"/>
              </a:rPr>
              <a:t>t</a:t>
            </a:r>
            <a:r>
              <a:rPr sz="1100" spc="4" dirty="0">
                <a:latin typeface="Times New Roman"/>
                <a:cs typeface="Times New Roman"/>
              </a:rPr>
              <a:t>s</a:t>
            </a:r>
            <a:endParaRPr sz="1100">
              <a:latin typeface="Times New Roman"/>
              <a:cs typeface="Times New Roman"/>
            </a:endParaRPr>
          </a:p>
        </p:txBody>
      </p:sp>
      <p:grpSp>
        <p:nvGrpSpPr>
          <p:cNvPr id="25" name="object 25"/>
          <p:cNvGrpSpPr/>
          <p:nvPr/>
        </p:nvGrpSpPr>
        <p:grpSpPr>
          <a:xfrm>
            <a:off x="5719155" y="4292523"/>
            <a:ext cx="1204191" cy="1442757"/>
            <a:chOff x="6291071" y="4864857"/>
            <a:chExt cx="1324610" cy="1635125"/>
          </a:xfrm>
        </p:grpSpPr>
        <p:sp>
          <p:nvSpPr>
            <p:cNvPr id="26" name="object 26"/>
            <p:cNvSpPr/>
            <p:nvPr/>
          </p:nvSpPr>
          <p:spPr>
            <a:xfrm>
              <a:off x="6291071" y="4866132"/>
              <a:ext cx="1324610" cy="1615440"/>
            </a:xfrm>
            <a:custGeom>
              <a:avLst/>
              <a:gdLst/>
              <a:ahLst/>
              <a:cxnLst/>
              <a:rect l="l" t="t" r="r" b="b"/>
              <a:pathLst>
                <a:path w="1324609" h="1615439">
                  <a:moveTo>
                    <a:pt x="1324355" y="1615439"/>
                  </a:moveTo>
                  <a:lnTo>
                    <a:pt x="1324355" y="0"/>
                  </a:lnTo>
                  <a:lnTo>
                    <a:pt x="0" y="0"/>
                  </a:lnTo>
                  <a:lnTo>
                    <a:pt x="0" y="1615439"/>
                  </a:lnTo>
                  <a:lnTo>
                    <a:pt x="1324355" y="1615439"/>
                  </a:lnTo>
                  <a:close/>
                </a:path>
              </a:pathLst>
            </a:custGeom>
            <a:solidFill>
              <a:srgbClr val="FFDC99"/>
            </a:solidFill>
          </p:spPr>
          <p:txBody>
            <a:bodyPr wrap="square" lIns="0" tIns="0" rIns="0" bIns="0" rtlCol="0"/>
            <a:lstStyle/>
            <a:p>
              <a:endParaRPr/>
            </a:p>
          </p:txBody>
        </p:sp>
        <p:sp>
          <p:nvSpPr>
            <p:cNvPr id="27" name="object 27"/>
            <p:cNvSpPr/>
            <p:nvPr/>
          </p:nvSpPr>
          <p:spPr>
            <a:xfrm>
              <a:off x="6300218" y="4873747"/>
              <a:ext cx="1306195" cy="1617345"/>
            </a:xfrm>
            <a:custGeom>
              <a:avLst/>
              <a:gdLst/>
              <a:ahLst/>
              <a:cxnLst/>
              <a:rect l="l" t="t" r="r" b="b"/>
              <a:pathLst>
                <a:path w="1306195" h="1617345">
                  <a:moveTo>
                    <a:pt x="1306060" y="0"/>
                  </a:moveTo>
                  <a:lnTo>
                    <a:pt x="0" y="0"/>
                  </a:lnTo>
                  <a:lnTo>
                    <a:pt x="0" y="1616969"/>
                  </a:lnTo>
                  <a:lnTo>
                    <a:pt x="1306060" y="1616969"/>
                  </a:lnTo>
                  <a:lnTo>
                    <a:pt x="1306060" y="0"/>
                  </a:lnTo>
                  <a:close/>
                </a:path>
              </a:pathLst>
            </a:custGeom>
            <a:ln w="17764">
              <a:solidFill>
                <a:srgbClr val="FFDC99"/>
              </a:solidFill>
            </a:ln>
          </p:spPr>
          <p:txBody>
            <a:bodyPr wrap="square" lIns="0" tIns="0" rIns="0" bIns="0" rtlCol="0"/>
            <a:lstStyle/>
            <a:p>
              <a:endParaRPr/>
            </a:p>
          </p:txBody>
        </p:sp>
        <p:sp>
          <p:nvSpPr>
            <p:cNvPr id="28" name="object 28"/>
            <p:cNvSpPr/>
            <p:nvPr/>
          </p:nvSpPr>
          <p:spPr>
            <a:xfrm>
              <a:off x="6423659" y="4963668"/>
              <a:ext cx="1042669" cy="1419225"/>
            </a:xfrm>
            <a:custGeom>
              <a:avLst/>
              <a:gdLst/>
              <a:ahLst/>
              <a:cxnLst/>
              <a:rect l="l" t="t" r="r" b="b"/>
              <a:pathLst>
                <a:path w="1042670" h="1419225">
                  <a:moveTo>
                    <a:pt x="1042415" y="710183"/>
                  </a:moveTo>
                  <a:lnTo>
                    <a:pt x="1040849" y="654755"/>
                  </a:lnTo>
                  <a:lnTo>
                    <a:pt x="1036225" y="600481"/>
                  </a:lnTo>
                  <a:lnTo>
                    <a:pt x="1028659" y="547520"/>
                  </a:lnTo>
                  <a:lnTo>
                    <a:pt x="1018268" y="496031"/>
                  </a:lnTo>
                  <a:lnTo>
                    <a:pt x="1005167" y="446173"/>
                  </a:lnTo>
                  <a:lnTo>
                    <a:pt x="989471" y="398106"/>
                  </a:lnTo>
                  <a:lnTo>
                    <a:pt x="971295" y="351987"/>
                  </a:lnTo>
                  <a:lnTo>
                    <a:pt x="950756" y="307977"/>
                  </a:lnTo>
                  <a:lnTo>
                    <a:pt x="927969" y="266233"/>
                  </a:lnTo>
                  <a:lnTo>
                    <a:pt x="903049" y="226915"/>
                  </a:lnTo>
                  <a:lnTo>
                    <a:pt x="876111" y="190183"/>
                  </a:lnTo>
                  <a:lnTo>
                    <a:pt x="847272" y="156194"/>
                  </a:lnTo>
                  <a:lnTo>
                    <a:pt x="816647" y="125108"/>
                  </a:lnTo>
                  <a:lnTo>
                    <a:pt x="784351" y="97084"/>
                  </a:lnTo>
                  <a:lnTo>
                    <a:pt x="750501" y="72281"/>
                  </a:lnTo>
                  <a:lnTo>
                    <a:pt x="715210" y="50857"/>
                  </a:lnTo>
                  <a:lnTo>
                    <a:pt x="678596" y="32972"/>
                  </a:lnTo>
                  <a:lnTo>
                    <a:pt x="640773" y="18785"/>
                  </a:lnTo>
                  <a:lnTo>
                    <a:pt x="601857" y="8455"/>
                  </a:lnTo>
                  <a:lnTo>
                    <a:pt x="561963" y="2140"/>
                  </a:lnTo>
                  <a:lnTo>
                    <a:pt x="521207" y="0"/>
                  </a:lnTo>
                  <a:lnTo>
                    <a:pt x="480452" y="2140"/>
                  </a:lnTo>
                  <a:lnTo>
                    <a:pt x="440558" y="8455"/>
                  </a:lnTo>
                  <a:lnTo>
                    <a:pt x="401642" y="18785"/>
                  </a:lnTo>
                  <a:lnTo>
                    <a:pt x="363819" y="32972"/>
                  </a:lnTo>
                  <a:lnTo>
                    <a:pt x="327205" y="50857"/>
                  </a:lnTo>
                  <a:lnTo>
                    <a:pt x="291914" y="72281"/>
                  </a:lnTo>
                  <a:lnTo>
                    <a:pt x="258063" y="97084"/>
                  </a:lnTo>
                  <a:lnTo>
                    <a:pt x="225768" y="125108"/>
                  </a:lnTo>
                  <a:lnTo>
                    <a:pt x="195143" y="156194"/>
                  </a:lnTo>
                  <a:lnTo>
                    <a:pt x="166304" y="190183"/>
                  </a:lnTo>
                  <a:lnTo>
                    <a:pt x="139366" y="226915"/>
                  </a:lnTo>
                  <a:lnTo>
                    <a:pt x="114446" y="266233"/>
                  </a:lnTo>
                  <a:lnTo>
                    <a:pt x="91659" y="307977"/>
                  </a:lnTo>
                  <a:lnTo>
                    <a:pt x="71119" y="351987"/>
                  </a:lnTo>
                  <a:lnTo>
                    <a:pt x="52944" y="398106"/>
                  </a:lnTo>
                  <a:lnTo>
                    <a:pt x="37248" y="446173"/>
                  </a:lnTo>
                  <a:lnTo>
                    <a:pt x="24147" y="496031"/>
                  </a:lnTo>
                  <a:lnTo>
                    <a:pt x="13755" y="547520"/>
                  </a:lnTo>
                  <a:lnTo>
                    <a:pt x="6190" y="600481"/>
                  </a:lnTo>
                  <a:lnTo>
                    <a:pt x="1566" y="654755"/>
                  </a:lnTo>
                  <a:lnTo>
                    <a:pt x="0" y="710183"/>
                  </a:lnTo>
                  <a:lnTo>
                    <a:pt x="1566" y="765602"/>
                  </a:lnTo>
                  <a:lnTo>
                    <a:pt x="6190" y="819847"/>
                  </a:lnTo>
                  <a:lnTo>
                    <a:pt x="13755" y="872763"/>
                  </a:lnTo>
                  <a:lnTo>
                    <a:pt x="24147" y="924191"/>
                  </a:lnTo>
                  <a:lnTo>
                    <a:pt x="37248" y="973976"/>
                  </a:lnTo>
                  <a:lnTo>
                    <a:pt x="52944" y="1021959"/>
                  </a:lnTo>
                  <a:lnTo>
                    <a:pt x="71119" y="1067985"/>
                  </a:lnTo>
                  <a:lnTo>
                    <a:pt x="91659" y="1111895"/>
                  </a:lnTo>
                  <a:lnTo>
                    <a:pt x="114446" y="1153534"/>
                  </a:lnTo>
                  <a:lnTo>
                    <a:pt x="139366" y="1192744"/>
                  </a:lnTo>
                  <a:lnTo>
                    <a:pt x="166304" y="1229368"/>
                  </a:lnTo>
                  <a:lnTo>
                    <a:pt x="195143" y="1263249"/>
                  </a:lnTo>
                  <a:lnTo>
                    <a:pt x="225768" y="1294230"/>
                  </a:lnTo>
                  <a:lnTo>
                    <a:pt x="258063" y="1322154"/>
                  </a:lnTo>
                  <a:lnTo>
                    <a:pt x="291914" y="1346864"/>
                  </a:lnTo>
                  <a:lnTo>
                    <a:pt x="327205" y="1368204"/>
                  </a:lnTo>
                  <a:lnTo>
                    <a:pt x="363819" y="1386016"/>
                  </a:lnTo>
                  <a:lnTo>
                    <a:pt x="401642" y="1400142"/>
                  </a:lnTo>
                  <a:lnTo>
                    <a:pt x="440558" y="1410427"/>
                  </a:lnTo>
                  <a:lnTo>
                    <a:pt x="480452" y="1416713"/>
                  </a:lnTo>
                  <a:lnTo>
                    <a:pt x="521207" y="1418843"/>
                  </a:lnTo>
                  <a:lnTo>
                    <a:pt x="561963" y="1416713"/>
                  </a:lnTo>
                  <a:lnTo>
                    <a:pt x="601857" y="1410427"/>
                  </a:lnTo>
                  <a:lnTo>
                    <a:pt x="640773" y="1400142"/>
                  </a:lnTo>
                  <a:lnTo>
                    <a:pt x="678596" y="1386016"/>
                  </a:lnTo>
                  <a:lnTo>
                    <a:pt x="715210" y="1368204"/>
                  </a:lnTo>
                  <a:lnTo>
                    <a:pt x="750501" y="1346864"/>
                  </a:lnTo>
                  <a:lnTo>
                    <a:pt x="784351" y="1322154"/>
                  </a:lnTo>
                  <a:lnTo>
                    <a:pt x="816647" y="1294230"/>
                  </a:lnTo>
                  <a:lnTo>
                    <a:pt x="847272" y="1263249"/>
                  </a:lnTo>
                  <a:lnTo>
                    <a:pt x="876111" y="1229368"/>
                  </a:lnTo>
                  <a:lnTo>
                    <a:pt x="903049" y="1192744"/>
                  </a:lnTo>
                  <a:lnTo>
                    <a:pt x="927969" y="1153534"/>
                  </a:lnTo>
                  <a:lnTo>
                    <a:pt x="950756" y="1111895"/>
                  </a:lnTo>
                  <a:lnTo>
                    <a:pt x="971295" y="1067985"/>
                  </a:lnTo>
                  <a:lnTo>
                    <a:pt x="989471" y="1021959"/>
                  </a:lnTo>
                  <a:lnTo>
                    <a:pt x="1005167" y="973976"/>
                  </a:lnTo>
                  <a:lnTo>
                    <a:pt x="1018268" y="924191"/>
                  </a:lnTo>
                  <a:lnTo>
                    <a:pt x="1028659" y="872763"/>
                  </a:lnTo>
                  <a:lnTo>
                    <a:pt x="1036225" y="819847"/>
                  </a:lnTo>
                  <a:lnTo>
                    <a:pt x="1040849" y="765602"/>
                  </a:lnTo>
                  <a:lnTo>
                    <a:pt x="1042415" y="710183"/>
                  </a:lnTo>
                  <a:close/>
                </a:path>
              </a:pathLst>
            </a:custGeom>
            <a:solidFill>
              <a:srgbClr val="FFFFFF"/>
            </a:solidFill>
          </p:spPr>
          <p:txBody>
            <a:bodyPr wrap="square" lIns="0" tIns="0" rIns="0" bIns="0" rtlCol="0"/>
            <a:lstStyle/>
            <a:p>
              <a:endParaRPr/>
            </a:p>
          </p:txBody>
        </p:sp>
        <p:sp>
          <p:nvSpPr>
            <p:cNvPr id="29" name="object 29"/>
            <p:cNvSpPr/>
            <p:nvPr/>
          </p:nvSpPr>
          <p:spPr>
            <a:xfrm>
              <a:off x="6423652" y="4963660"/>
              <a:ext cx="1042669" cy="1419225"/>
            </a:xfrm>
            <a:custGeom>
              <a:avLst/>
              <a:gdLst/>
              <a:ahLst/>
              <a:cxnLst/>
              <a:rect l="l" t="t" r="r" b="b"/>
              <a:pathLst>
                <a:path w="1042670" h="1419225">
                  <a:moveTo>
                    <a:pt x="1042418" y="710194"/>
                  </a:moveTo>
                  <a:lnTo>
                    <a:pt x="1040851" y="654765"/>
                  </a:lnTo>
                  <a:lnTo>
                    <a:pt x="1036227" y="600491"/>
                  </a:lnTo>
                  <a:lnTo>
                    <a:pt x="1028662" y="547529"/>
                  </a:lnTo>
                  <a:lnTo>
                    <a:pt x="1018271" y="496040"/>
                  </a:lnTo>
                  <a:lnTo>
                    <a:pt x="1005170" y="446181"/>
                  </a:lnTo>
                  <a:lnTo>
                    <a:pt x="989475" y="398113"/>
                  </a:lnTo>
                  <a:lnTo>
                    <a:pt x="971299" y="351994"/>
                  </a:lnTo>
                  <a:lnTo>
                    <a:pt x="950761" y="307983"/>
                  </a:lnTo>
                  <a:lnTo>
                    <a:pt x="927973" y="266239"/>
                  </a:lnTo>
                  <a:lnTo>
                    <a:pt x="903054" y="226920"/>
                  </a:lnTo>
                  <a:lnTo>
                    <a:pt x="876116" y="190187"/>
                  </a:lnTo>
                  <a:lnTo>
                    <a:pt x="847278" y="156198"/>
                  </a:lnTo>
                  <a:lnTo>
                    <a:pt x="816653" y="125111"/>
                  </a:lnTo>
                  <a:lnTo>
                    <a:pt x="784357" y="97086"/>
                  </a:lnTo>
                  <a:lnTo>
                    <a:pt x="750506" y="72282"/>
                  </a:lnTo>
                  <a:lnTo>
                    <a:pt x="715215" y="50858"/>
                  </a:lnTo>
                  <a:lnTo>
                    <a:pt x="678600" y="32973"/>
                  </a:lnTo>
                  <a:lnTo>
                    <a:pt x="640777" y="18786"/>
                  </a:lnTo>
                  <a:lnTo>
                    <a:pt x="601860" y="8455"/>
                  </a:lnTo>
                  <a:lnTo>
                    <a:pt x="561965" y="2140"/>
                  </a:lnTo>
                  <a:lnTo>
                    <a:pt x="521209" y="0"/>
                  </a:lnTo>
                  <a:lnTo>
                    <a:pt x="480454" y="2140"/>
                  </a:lnTo>
                  <a:lnTo>
                    <a:pt x="440561" y="8455"/>
                  </a:lnTo>
                  <a:lnTo>
                    <a:pt x="401646" y="18786"/>
                  </a:lnTo>
                  <a:lnTo>
                    <a:pt x="363823" y="32973"/>
                  </a:lnTo>
                  <a:lnTo>
                    <a:pt x="327209" y="50858"/>
                  </a:lnTo>
                  <a:lnTo>
                    <a:pt x="291918" y="72282"/>
                  </a:lnTo>
                  <a:lnTo>
                    <a:pt x="258067" y="97086"/>
                  </a:lnTo>
                  <a:lnTo>
                    <a:pt x="225771" y="125111"/>
                  </a:lnTo>
                  <a:lnTo>
                    <a:pt x="195146" y="156198"/>
                  </a:lnTo>
                  <a:lnTo>
                    <a:pt x="166307" y="190187"/>
                  </a:lnTo>
                  <a:lnTo>
                    <a:pt x="139369" y="226920"/>
                  </a:lnTo>
                  <a:lnTo>
                    <a:pt x="114449" y="266239"/>
                  </a:lnTo>
                  <a:lnTo>
                    <a:pt x="91661" y="307983"/>
                  </a:lnTo>
                  <a:lnTo>
                    <a:pt x="71121" y="351994"/>
                  </a:lnTo>
                  <a:lnTo>
                    <a:pt x="52945" y="398113"/>
                  </a:lnTo>
                  <a:lnTo>
                    <a:pt x="37249" y="446181"/>
                  </a:lnTo>
                  <a:lnTo>
                    <a:pt x="24147" y="496040"/>
                  </a:lnTo>
                  <a:lnTo>
                    <a:pt x="13756" y="547529"/>
                  </a:lnTo>
                  <a:lnTo>
                    <a:pt x="6190" y="600491"/>
                  </a:lnTo>
                  <a:lnTo>
                    <a:pt x="1567" y="654765"/>
                  </a:lnTo>
                  <a:lnTo>
                    <a:pt x="0" y="710194"/>
                  </a:lnTo>
                  <a:lnTo>
                    <a:pt x="1567" y="765611"/>
                  </a:lnTo>
                  <a:lnTo>
                    <a:pt x="6190" y="819855"/>
                  </a:lnTo>
                  <a:lnTo>
                    <a:pt x="13756" y="872769"/>
                  </a:lnTo>
                  <a:lnTo>
                    <a:pt x="24147" y="924196"/>
                  </a:lnTo>
                  <a:lnTo>
                    <a:pt x="37249" y="973980"/>
                  </a:lnTo>
                  <a:lnTo>
                    <a:pt x="52945" y="1021963"/>
                  </a:lnTo>
                  <a:lnTo>
                    <a:pt x="71121" y="1067989"/>
                  </a:lnTo>
                  <a:lnTo>
                    <a:pt x="91661" y="1111899"/>
                  </a:lnTo>
                  <a:lnTo>
                    <a:pt x="114449" y="1153538"/>
                  </a:lnTo>
                  <a:lnTo>
                    <a:pt x="139369" y="1192748"/>
                  </a:lnTo>
                  <a:lnTo>
                    <a:pt x="166307" y="1229372"/>
                  </a:lnTo>
                  <a:lnTo>
                    <a:pt x="195146" y="1263253"/>
                  </a:lnTo>
                  <a:lnTo>
                    <a:pt x="225771" y="1294235"/>
                  </a:lnTo>
                  <a:lnTo>
                    <a:pt x="258067" y="1322160"/>
                  </a:lnTo>
                  <a:lnTo>
                    <a:pt x="291918" y="1346871"/>
                  </a:lnTo>
                  <a:lnTo>
                    <a:pt x="327209" y="1368210"/>
                  </a:lnTo>
                  <a:lnTo>
                    <a:pt x="363823" y="1386022"/>
                  </a:lnTo>
                  <a:lnTo>
                    <a:pt x="401646" y="1400150"/>
                  </a:lnTo>
                  <a:lnTo>
                    <a:pt x="440561" y="1410435"/>
                  </a:lnTo>
                  <a:lnTo>
                    <a:pt x="480454" y="1416721"/>
                  </a:lnTo>
                  <a:lnTo>
                    <a:pt x="521209" y="1418851"/>
                  </a:lnTo>
                  <a:lnTo>
                    <a:pt x="561965" y="1416721"/>
                  </a:lnTo>
                  <a:lnTo>
                    <a:pt x="601860" y="1410435"/>
                  </a:lnTo>
                  <a:lnTo>
                    <a:pt x="640777" y="1400150"/>
                  </a:lnTo>
                  <a:lnTo>
                    <a:pt x="678600" y="1386022"/>
                  </a:lnTo>
                  <a:lnTo>
                    <a:pt x="715215" y="1368210"/>
                  </a:lnTo>
                  <a:lnTo>
                    <a:pt x="750506" y="1346871"/>
                  </a:lnTo>
                  <a:lnTo>
                    <a:pt x="784357" y="1322160"/>
                  </a:lnTo>
                  <a:lnTo>
                    <a:pt x="816653" y="1294235"/>
                  </a:lnTo>
                  <a:lnTo>
                    <a:pt x="847278" y="1263253"/>
                  </a:lnTo>
                  <a:lnTo>
                    <a:pt x="876116" y="1229372"/>
                  </a:lnTo>
                  <a:lnTo>
                    <a:pt x="903054" y="1192748"/>
                  </a:lnTo>
                  <a:lnTo>
                    <a:pt x="927973" y="1153538"/>
                  </a:lnTo>
                  <a:lnTo>
                    <a:pt x="950761" y="1111899"/>
                  </a:lnTo>
                  <a:lnTo>
                    <a:pt x="971299" y="1067989"/>
                  </a:lnTo>
                  <a:lnTo>
                    <a:pt x="989475" y="1021963"/>
                  </a:lnTo>
                  <a:lnTo>
                    <a:pt x="1005170" y="973980"/>
                  </a:lnTo>
                  <a:lnTo>
                    <a:pt x="1018271" y="924196"/>
                  </a:lnTo>
                  <a:lnTo>
                    <a:pt x="1028662" y="872769"/>
                  </a:lnTo>
                  <a:lnTo>
                    <a:pt x="1036227" y="819855"/>
                  </a:lnTo>
                  <a:lnTo>
                    <a:pt x="1040851" y="765611"/>
                  </a:lnTo>
                  <a:lnTo>
                    <a:pt x="1042418" y="710194"/>
                  </a:lnTo>
                  <a:close/>
                </a:path>
              </a:pathLst>
            </a:custGeom>
            <a:ln w="17751">
              <a:solidFill>
                <a:srgbClr val="000000"/>
              </a:solidFill>
            </a:ln>
          </p:spPr>
          <p:txBody>
            <a:bodyPr wrap="square" lIns="0" tIns="0" rIns="0" bIns="0" rtlCol="0"/>
            <a:lstStyle/>
            <a:p>
              <a:endParaRPr/>
            </a:p>
          </p:txBody>
        </p:sp>
      </p:grpSp>
      <p:grpSp>
        <p:nvGrpSpPr>
          <p:cNvPr id="30" name="object 30"/>
          <p:cNvGrpSpPr/>
          <p:nvPr/>
        </p:nvGrpSpPr>
        <p:grpSpPr>
          <a:xfrm>
            <a:off x="2663001" y="2400454"/>
            <a:ext cx="1108364" cy="712694"/>
            <a:chOff x="2929301" y="2720514"/>
            <a:chExt cx="1219200" cy="807720"/>
          </a:xfrm>
        </p:grpSpPr>
        <p:sp>
          <p:nvSpPr>
            <p:cNvPr id="31" name="object 31"/>
            <p:cNvSpPr/>
            <p:nvPr/>
          </p:nvSpPr>
          <p:spPr>
            <a:xfrm>
              <a:off x="2938272" y="2729484"/>
              <a:ext cx="777240" cy="358140"/>
            </a:xfrm>
            <a:custGeom>
              <a:avLst/>
              <a:gdLst/>
              <a:ahLst/>
              <a:cxnLst/>
              <a:rect l="l" t="t" r="r" b="b"/>
              <a:pathLst>
                <a:path w="777239" h="358139">
                  <a:moveTo>
                    <a:pt x="0" y="71623"/>
                  </a:moveTo>
                  <a:lnTo>
                    <a:pt x="458728" y="0"/>
                  </a:lnTo>
                </a:path>
                <a:path w="777239" h="358139">
                  <a:moveTo>
                    <a:pt x="0" y="71623"/>
                  </a:moveTo>
                  <a:lnTo>
                    <a:pt x="582163" y="358132"/>
                  </a:lnTo>
                </a:path>
                <a:path w="777239" h="358139">
                  <a:moveTo>
                    <a:pt x="18283" y="71623"/>
                  </a:moveTo>
                  <a:lnTo>
                    <a:pt x="777235" y="179827"/>
                  </a:lnTo>
                </a:path>
              </a:pathLst>
            </a:custGeom>
            <a:ln w="17796">
              <a:solidFill>
                <a:srgbClr val="000000"/>
              </a:solidFill>
            </a:ln>
          </p:spPr>
          <p:txBody>
            <a:bodyPr wrap="square" lIns="0" tIns="0" rIns="0" bIns="0" rtlCol="0"/>
            <a:lstStyle/>
            <a:p>
              <a:endParaRPr/>
            </a:p>
          </p:txBody>
        </p:sp>
        <p:sp>
          <p:nvSpPr>
            <p:cNvPr id="32" name="object 32"/>
            <p:cNvSpPr/>
            <p:nvPr/>
          </p:nvSpPr>
          <p:spPr>
            <a:xfrm>
              <a:off x="4058659" y="3313415"/>
              <a:ext cx="89421" cy="89422"/>
            </a:xfrm>
            <a:prstGeom prst="rect">
              <a:avLst/>
            </a:prstGeom>
            <a:blipFill>
              <a:blip r:embed="rId8" cstate="print"/>
              <a:stretch>
                <a:fillRect/>
              </a:stretch>
            </a:blipFill>
          </p:spPr>
          <p:txBody>
            <a:bodyPr wrap="square" lIns="0" tIns="0" rIns="0" bIns="0" rtlCol="0"/>
            <a:lstStyle/>
            <a:p>
              <a:endParaRPr/>
            </a:p>
          </p:txBody>
        </p:sp>
        <p:sp>
          <p:nvSpPr>
            <p:cNvPr id="33" name="object 33"/>
            <p:cNvSpPr/>
            <p:nvPr/>
          </p:nvSpPr>
          <p:spPr>
            <a:xfrm>
              <a:off x="3618198" y="3438372"/>
              <a:ext cx="106224" cy="89453"/>
            </a:xfrm>
            <a:prstGeom prst="rect">
              <a:avLst/>
            </a:prstGeom>
            <a:blipFill>
              <a:blip r:embed="rId9" cstate="print"/>
              <a:stretch>
                <a:fillRect/>
              </a:stretch>
            </a:blipFill>
          </p:spPr>
          <p:txBody>
            <a:bodyPr wrap="square" lIns="0" tIns="0" rIns="0" bIns="0" rtlCol="0"/>
            <a:lstStyle/>
            <a:p>
              <a:endParaRPr/>
            </a:p>
          </p:txBody>
        </p:sp>
      </p:grpSp>
      <p:sp>
        <p:nvSpPr>
          <p:cNvPr id="34" name="object 34"/>
          <p:cNvSpPr txBox="1"/>
          <p:nvPr/>
        </p:nvSpPr>
        <p:spPr>
          <a:xfrm>
            <a:off x="5719155" y="4292514"/>
            <a:ext cx="1204191" cy="446276"/>
          </a:xfrm>
          <a:prstGeom prst="rect">
            <a:avLst/>
          </a:prstGeom>
        </p:spPr>
        <p:txBody>
          <a:bodyPr vert="horz" wrap="square" lIns="0" tIns="0" rIns="0" bIns="0" rtlCol="0">
            <a:spAutoFit/>
          </a:bodyPr>
          <a:lstStyle/>
          <a:p>
            <a:pPr>
              <a:lnSpc>
                <a:spcPct val="100000"/>
              </a:lnSpc>
            </a:pPr>
            <a:endParaRPr>
              <a:latin typeface="Times New Roman"/>
              <a:cs typeface="Times New Roman"/>
            </a:endParaRPr>
          </a:p>
          <a:p>
            <a:pPr marL="301985"/>
            <a:r>
              <a:rPr sz="1100" dirty="0">
                <a:latin typeface="Times New Roman"/>
                <a:cs typeface="Times New Roman"/>
              </a:rPr>
              <a:t>Application</a:t>
            </a:r>
            <a:endParaRPr sz="1100">
              <a:latin typeface="Times New Roman"/>
              <a:cs typeface="Times New Roman"/>
            </a:endParaRPr>
          </a:p>
        </p:txBody>
      </p:sp>
      <p:sp>
        <p:nvSpPr>
          <p:cNvPr id="35" name="object 35"/>
          <p:cNvSpPr txBox="1"/>
          <p:nvPr/>
        </p:nvSpPr>
        <p:spPr>
          <a:xfrm>
            <a:off x="5677128" y="4123743"/>
            <a:ext cx="394855" cy="183086"/>
          </a:xfrm>
          <a:prstGeom prst="rect">
            <a:avLst/>
          </a:prstGeom>
        </p:spPr>
        <p:txBody>
          <a:bodyPr vert="horz" wrap="square" lIns="0" tIns="13675" rIns="0" bIns="0" rtlCol="0">
            <a:spAutoFit/>
          </a:bodyPr>
          <a:lstStyle/>
          <a:p>
            <a:pPr marL="11396">
              <a:spcBef>
                <a:spcPts val="108"/>
              </a:spcBef>
            </a:pPr>
            <a:r>
              <a:rPr sz="1100" spc="4" dirty="0">
                <a:latin typeface="Times New Roman"/>
                <a:cs typeface="Times New Roman"/>
              </a:rPr>
              <a:t>Peer</a:t>
            </a:r>
            <a:r>
              <a:rPr sz="1100" spc="-58" dirty="0">
                <a:latin typeface="Times New Roman"/>
                <a:cs typeface="Times New Roman"/>
              </a:rPr>
              <a:t> </a:t>
            </a:r>
            <a:r>
              <a:rPr sz="1100" spc="9" dirty="0">
                <a:latin typeface="Times New Roman"/>
                <a:cs typeface="Times New Roman"/>
              </a:rPr>
              <a:t>4</a:t>
            </a:r>
            <a:endParaRPr sz="1100">
              <a:latin typeface="Times New Roman"/>
              <a:cs typeface="Times New Roman"/>
            </a:endParaRPr>
          </a:p>
        </p:txBody>
      </p:sp>
      <p:grpSp>
        <p:nvGrpSpPr>
          <p:cNvPr id="36" name="object 36"/>
          <p:cNvGrpSpPr/>
          <p:nvPr/>
        </p:nvGrpSpPr>
        <p:grpSpPr>
          <a:xfrm>
            <a:off x="5759541" y="4269648"/>
            <a:ext cx="898813" cy="1211356"/>
            <a:chOff x="6335494" y="4838934"/>
            <a:chExt cx="988694" cy="1372870"/>
          </a:xfrm>
        </p:grpSpPr>
        <p:sp>
          <p:nvSpPr>
            <p:cNvPr id="37" name="object 37"/>
            <p:cNvSpPr/>
            <p:nvPr/>
          </p:nvSpPr>
          <p:spPr>
            <a:xfrm>
              <a:off x="7094458" y="5529359"/>
              <a:ext cx="141253" cy="215830"/>
            </a:xfrm>
            <a:prstGeom prst="rect">
              <a:avLst/>
            </a:prstGeom>
            <a:blipFill>
              <a:blip r:embed="rId10" cstate="print"/>
              <a:stretch>
                <a:fillRect/>
              </a:stretch>
            </a:blipFill>
          </p:spPr>
          <p:txBody>
            <a:bodyPr wrap="square" lIns="0" tIns="0" rIns="0" bIns="0" rtlCol="0"/>
            <a:lstStyle/>
            <a:p>
              <a:endParaRPr/>
            </a:p>
          </p:txBody>
        </p:sp>
        <p:sp>
          <p:nvSpPr>
            <p:cNvPr id="38" name="object 38"/>
            <p:cNvSpPr/>
            <p:nvPr/>
          </p:nvSpPr>
          <p:spPr>
            <a:xfrm>
              <a:off x="7173463" y="5780806"/>
              <a:ext cx="150642" cy="234128"/>
            </a:xfrm>
            <a:prstGeom prst="rect">
              <a:avLst/>
            </a:prstGeom>
            <a:blipFill>
              <a:blip r:embed="rId11" cstate="print"/>
              <a:stretch>
                <a:fillRect/>
              </a:stretch>
            </a:blipFill>
          </p:spPr>
          <p:txBody>
            <a:bodyPr wrap="square" lIns="0" tIns="0" rIns="0" bIns="0" rtlCol="0"/>
            <a:lstStyle/>
            <a:p>
              <a:endParaRPr/>
            </a:p>
          </p:txBody>
        </p:sp>
        <p:sp>
          <p:nvSpPr>
            <p:cNvPr id="39" name="object 39"/>
            <p:cNvSpPr/>
            <p:nvPr/>
          </p:nvSpPr>
          <p:spPr>
            <a:xfrm>
              <a:off x="6954250" y="5978923"/>
              <a:ext cx="149117" cy="232607"/>
            </a:xfrm>
            <a:prstGeom prst="rect">
              <a:avLst/>
            </a:prstGeom>
            <a:blipFill>
              <a:blip r:embed="rId12" cstate="print"/>
              <a:stretch>
                <a:fillRect/>
              </a:stretch>
            </a:blipFill>
          </p:spPr>
          <p:txBody>
            <a:bodyPr wrap="square" lIns="0" tIns="0" rIns="0" bIns="0" rtlCol="0"/>
            <a:lstStyle/>
            <a:p>
              <a:endParaRPr/>
            </a:p>
          </p:txBody>
        </p:sp>
        <p:sp>
          <p:nvSpPr>
            <p:cNvPr id="40" name="object 40"/>
            <p:cNvSpPr/>
            <p:nvPr/>
          </p:nvSpPr>
          <p:spPr>
            <a:xfrm>
              <a:off x="6989303" y="4857225"/>
              <a:ext cx="87906" cy="89434"/>
            </a:xfrm>
            <a:prstGeom prst="rect">
              <a:avLst/>
            </a:prstGeom>
            <a:blipFill>
              <a:blip r:embed="rId13" cstate="print"/>
              <a:stretch>
                <a:fillRect/>
              </a:stretch>
            </a:blipFill>
          </p:spPr>
          <p:txBody>
            <a:bodyPr wrap="square" lIns="0" tIns="0" rIns="0" bIns="0" rtlCol="0"/>
            <a:lstStyle/>
            <a:p>
              <a:endParaRPr/>
            </a:p>
          </p:txBody>
        </p:sp>
        <p:sp>
          <p:nvSpPr>
            <p:cNvPr id="41" name="object 41"/>
            <p:cNvSpPr/>
            <p:nvPr/>
          </p:nvSpPr>
          <p:spPr>
            <a:xfrm>
              <a:off x="6829285" y="4838934"/>
              <a:ext cx="89421" cy="89437"/>
            </a:xfrm>
            <a:prstGeom prst="rect">
              <a:avLst/>
            </a:prstGeom>
            <a:blipFill>
              <a:blip r:embed="rId14" cstate="print"/>
              <a:stretch>
                <a:fillRect/>
              </a:stretch>
            </a:blipFill>
          </p:spPr>
          <p:txBody>
            <a:bodyPr wrap="square" lIns="0" tIns="0" rIns="0" bIns="0" rtlCol="0"/>
            <a:lstStyle/>
            <a:p>
              <a:endParaRPr/>
            </a:p>
          </p:txBody>
        </p:sp>
        <p:sp>
          <p:nvSpPr>
            <p:cNvPr id="42" name="object 42"/>
            <p:cNvSpPr/>
            <p:nvPr/>
          </p:nvSpPr>
          <p:spPr>
            <a:xfrm>
              <a:off x="6335494" y="5628353"/>
              <a:ext cx="89464" cy="71175"/>
            </a:xfrm>
            <a:prstGeom prst="rect">
              <a:avLst/>
            </a:prstGeom>
            <a:blipFill>
              <a:blip r:embed="rId15" cstate="print"/>
              <a:stretch>
                <a:fillRect/>
              </a:stretch>
            </a:blipFill>
          </p:spPr>
          <p:txBody>
            <a:bodyPr wrap="square" lIns="0" tIns="0" rIns="0" bIns="0" rtlCol="0"/>
            <a:lstStyle/>
            <a:p>
              <a:endParaRPr/>
            </a:p>
          </p:txBody>
        </p:sp>
      </p:grpSp>
      <p:grpSp>
        <p:nvGrpSpPr>
          <p:cNvPr id="43" name="object 43"/>
          <p:cNvGrpSpPr/>
          <p:nvPr/>
        </p:nvGrpSpPr>
        <p:grpSpPr>
          <a:xfrm>
            <a:off x="2759826" y="4871869"/>
            <a:ext cx="337127" cy="442632"/>
            <a:chOff x="3035807" y="5521451"/>
            <a:chExt cx="370840" cy="501650"/>
          </a:xfrm>
        </p:grpSpPr>
        <p:sp>
          <p:nvSpPr>
            <p:cNvPr id="44" name="object 44"/>
            <p:cNvSpPr/>
            <p:nvPr/>
          </p:nvSpPr>
          <p:spPr>
            <a:xfrm>
              <a:off x="3035807" y="5521451"/>
              <a:ext cx="370840" cy="501650"/>
            </a:xfrm>
            <a:custGeom>
              <a:avLst/>
              <a:gdLst/>
              <a:ahLst/>
              <a:cxnLst/>
              <a:rect l="l" t="t" r="r" b="b"/>
              <a:pathLst>
                <a:path w="370839" h="501650">
                  <a:moveTo>
                    <a:pt x="370331" y="249935"/>
                  </a:moveTo>
                  <a:lnTo>
                    <a:pt x="365475" y="192423"/>
                  </a:lnTo>
                  <a:lnTo>
                    <a:pt x="351635" y="139737"/>
                  </a:lnTo>
                  <a:lnTo>
                    <a:pt x="329903" y="93341"/>
                  </a:lnTo>
                  <a:lnTo>
                    <a:pt x="301374" y="54704"/>
                  </a:lnTo>
                  <a:lnTo>
                    <a:pt x="267139" y="25290"/>
                  </a:lnTo>
                  <a:lnTo>
                    <a:pt x="228293" y="6566"/>
                  </a:lnTo>
                  <a:lnTo>
                    <a:pt x="185927" y="0"/>
                  </a:lnTo>
                  <a:lnTo>
                    <a:pt x="142998" y="6566"/>
                  </a:lnTo>
                  <a:lnTo>
                    <a:pt x="103747" y="25290"/>
                  </a:lnTo>
                  <a:lnTo>
                    <a:pt x="69242" y="54704"/>
                  </a:lnTo>
                  <a:lnTo>
                    <a:pt x="40548" y="93341"/>
                  </a:lnTo>
                  <a:lnTo>
                    <a:pt x="18732" y="139737"/>
                  </a:lnTo>
                  <a:lnTo>
                    <a:pt x="4860" y="192423"/>
                  </a:lnTo>
                  <a:lnTo>
                    <a:pt x="0" y="249935"/>
                  </a:lnTo>
                  <a:lnTo>
                    <a:pt x="3738" y="300995"/>
                  </a:lnTo>
                  <a:lnTo>
                    <a:pt x="14477" y="348376"/>
                  </a:lnTo>
                  <a:lnTo>
                    <a:pt x="31503" y="391114"/>
                  </a:lnTo>
                  <a:lnTo>
                    <a:pt x="54101" y="428243"/>
                  </a:lnTo>
                  <a:lnTo>
                    <a:pt x="81557" y="458801"/>
                  </a:lnTo>
                  <a:lnTo>
                    <a:pt x="113156" y="481822"/>
                  </a:lnTo>
                  <a:lnTo>
                    <a:pt x="185927" y="501395"/>
                  </a:lnTo>
                  <a:lnTo>
                    <a:pt x="228293" y="494824"/>
                  </a:lnTo>
                  <a:lnTo>
                    <a:pt x="267139" y="476070"/>
                  </a:lnTo>
                  <a:lnTo>
                    <a:pt x="301374" y="446571"/>
                  </a:lnTo>
                  <a:lnTo>
                    <a:pt x="329903" y="407769"/>
                  </a:lnTo>
                  <a:lnTo>
                    <a:pt x="351635" y="361103"/>
                  </a:lnTo>
                  <a:lnTo>
                    <a:pt x="365475" y="308012"/>
                  </a:lnTo>
                  <a:lnTo>
                    <a:pt x="370331" y="249935"/>
                  </a:lnTo>
                  <a:close/>
                </a:path>
              </a:pathLst>
            </a:custGeom>
            <a:solidFill>
              <a:srgbClr val="FFFFFF"/>
            </a:solidFill>
          </p:spPr>
          <p:txBody>
            <a:bodyPr wrap="square" lIns="0" tIns="0" rIns="0" bIns="0" rtlCol="0"/>
            <a:lstStyle/>
            <a:p>
              <a:endParaRPr/>
            </a:p>
          </p:txBody>
        </p:sp>
        <p:sp>
          <p:nvSpPr>
            <p:cNvPr id="45" name="object 45"/>
            <p:cNvSpPr/>
            <p:nvPr/>
          </p:nvSpPr>
          <p:spPr>
            <a:xfrm>
              <a:off x="3096762" y="5690900"/>
              <a:ext cx="274109" cy="287461"/>
            </a:xfrm>
            <a:prstGeom prst="rect">
              <a:avLst/>
            </a:prstGeom>
            <a:blipFill>
              <a:blip r:embed="rId16" cstate="print"/>
              <a:stretch>
                <a:fillRect/>
              </a:stretch>
            </a:blipFill>
          </p:spPr>
          <p:txBody>
            <a:bodyPr wrap="square" lIns="0" tIns="0" rIns="0" bIns="0" rtlCol="0"/>
            <a:lstStyle/>
            <a:p>
              <a:endParaRPr/>
            </a:p>
          </p:txBody>
        </p:sp>
      </p:grpSp>
      <p:grpSp>
        <p:nvGrpSpPr>
          <p:cNvPr id="46" name="object 46"/>
          <p:cNvGrpSpPr/>
          <p:nvPr/>
        </p:nvGrpSpPr>
        <p:grpSpPr>
          <a:xfrm>
            <a:off x="4123113" y="4871869"/>
            <a:ext cx="321541" cy="442632"/>
            <a:chOff x="4535423" y="5521451"/>
            <a:chExt cx="353695" cy="501650"/>
          </a:xfrm>
        </p:grpSpPr>
        <p:sp>
          <p:nvSpPr>
            <p:cNvPr id="47" name="object 47"/>
            <p:cNvSpPr/>
            <p:nvPr/>
          </p:nvSpPr>
          <p:spPr>
            <a:xfrm>
              <a:off x="4535423" y="5521451"/>
              <a:ext cx="353695" cy="501650"/>
            </a:xfrm>
            <a:custGeom>
              <a:avLst/>
              <a:gdLst/>
              <a:ahLst/>
              <a:cxnLst/>
              <a:rect l="l" t="t" r="r" b="b"/>
              <a:pathLst>
                <a:path w="353695" h="501650">
                  <a:moveTo>
                    <a:pt x="353567" y="249935"/>
                  </a:moveTo>
                  <a:lnTo>
                    <a:pt x="348893" y="192423"/>
                  </a:lnTo>
                  <a:lnTo>
                    <a:pt x="335582" y="139737"/>
                  </a:lnTo>
                  <a:lnTo>
                    <a:pt x="314699" y="93341"/>
                  </a:lnTo>
                  <a:lnTo>
                    <a:pt x="287311" y="54704"/>
                  </a:lnTo>
                  <a:lnTo>
                    <a:pt x="254485" y="25290"/>
                  </a:lnTo>
                  <a:lnTo>
                    <a:pt x="217287" y="6566"/>
                  </a:lnTo>
                  <a:lnTo>
                    <a:pt x="176783" y="0"/>
                  </a:lnTo>
                  <a:lnTo>
                    <a:pt x="136280" y="6566"/>
                  </a:lnTo>
                  <a:lnTo>
                    <a:pt x="99082" y="25290"/>
                  </a:lnTo>
                  <a:lnTo>
                    <a:pt x="66256" y="54704"/>
                  </a:lnTo>
                  <a:lnTo>
                    <a:pt x="38868" y="93341"/>
                  </a:lnTo>
                  <a:lnTo>
                    <a:pt x="17985" y="139737"/>
                  </a:lnTo>
                  <a:lnTo>
                    <a:pt x="4674" y="192423"/>
                  </a:lnTo>
                  <a:lnTo>
                    <a:pt x="0" y="249935"/>
                  </a:lnTo>
                  <a:lnTo>
                    <a:pt x="4674" y="308012"/>
                  </a:lnTo>
                  <a:lnTo>
                    <a:pt x="17985" y="361103"/>
                  </a:lnTo>
                  <a:lnTo>
                    <a:pt x="38868" y="407769"/>
                  </a:lnTo>
                  <a:lnTo>
                    <a:pt x="66256" y="446571"/>
                  </a:lnTo>
                  <a:lnTo>
                    <a:pt x="99082" y="476070"/>
                  </a:lnTo>
                  <a:lnTo>
                    <a:pt x="136280" y="494824"/>
                  </a:lnTo>
                  <a:lnTo>
                    <a:pt x="176783" y="501395"/>
                  </a:lnTo>
                  <a:lnTo>
                    <a:pt x="217287" y="494824"/>
                  </a:lnTo>
                  <a:lnTo>
                    <a:pt x="254485" y="476070"/>
                  </a:lnTo>
                  <a:lnTo>
                    <a:pt x="287311" y="446571"/>
                  </a:lnTo>
                  <a:lnTo>
                    <a:pt x="314699" y="407769"/>
                  </a:lnTo>
                  <a:lnTo>
                    <a:pt x="335582" y="361103"/>
                  </a:lnTo>
                  <a:lnTo>
                    <a:pt x="348893" y="308012"/>
                  </a:lnTo>
                  <a:lnTo>
                    <a:pt x="353567" y="249935"/>
                  </a:lnTo>
                  <a:close/>
                </a:path>
              </a:pathLst>
            </a:custGeom>
            <a:solidFill>
              <a:srgbClr val="FFFFFF"/>
            </a:solidFill>
          </p:spPr>
          <p:txBody>
            <a:bodyPr wrap="square" lIns="0" tIns="0" rIns="0" bIns="0" rtlCol="0"/>
            <a:lstStyle/>
            <a:p>
              <a:endParaRPr/>
            </a:p>
          </p:txBody>
        </p:sp>
        <p:sp>
          <p:nvSpPr>
            <p:cNvPr id="48" name="object 48"/>
            <p:cNvSpPr/>
            <p:nvPr/>
          </p:nvSpPr>
          <p:spPr>
            <a:xfrm>
              <a:off x="4588980" y="5690921"/>
              <a:ext cx="264710" cy="287440"/>
            </a:xfrm>
            <a:prstGeom prst="rect">
              <a:avLst/>
            </a:prstGeom>
            <a:blipFill>
              <a:blip r:embed="rId17" cstate="print"/>
              <a:stretch>
                <a:fillRect/>
              </a:stretch>
            </a:blipFill>
          </p:spPr>
          <p:txBody>
            <a:bodyPr wrap="square" lIns="0" tIns="0" rIns="0" bIns="0" rtlCol="0"/>
            <a:lstStyle/>
            <a:p>
              <a:endParaRPr/>
            </a:p>
          </p:txBody>
        </p:sp>
      </p:grpSp>
      <p:grpSp>
        <p:nvGrpSpPr>
          <p:cNvPr id="49" name="object 49"/>
          <p:cNvGrpSpPr/>
          <p:nvPr/>
        </p:nvGrpSpPr>
        <p:grpSpPr>
          <a:xfrm>
            <a:off x="4797830" y="4871869"/>
            <a:ext cx="320386" cy="442632"/>
            <a:chOff x="5277611" y="5521451"/>
            <a:chExt cx="352425" cy="501650"/>
          </a:xfrm>
        </p:grpSpPr>
        <p:sp>
          <p:nvSpPr>
            <p:cNvPr id="50" name="object 50"/>
            <p:cNvSpPr/>
            <p:nvPr/>
          </p:nvSpPr>
          <p:spPr>
            <a:xfrm>
              <a:off x="5277611" y="5521451"/>
              <a:ext cx="352425" cy="501650"/>
            </a:xfrm>
            <a:custGeom>
              <a:avLst/>
              <a:gdLst/>
              <a:ahLst/>
              <a:cxnLst/>
              <a:rect l="l" t="t" r="r" b="b"/>
              <a:pathLst>
                <a:path w="352425" h="501650">
                  <a:moveTo>
                    <a:pt x="352043" y="249935"/>
                  </a:moveTo>
                  <a:lnTo>
                    <a:pt x="347369" y="192423"/>
                  </a:lnTo>
                  <a:lnTo>
                    <a:pt x="334058" y="139737"/>
                  </a:lnTo>
                  <a:lnTo>
                    <a:pt x="313175" y="93341"/>
                  </a:lnTo>
                  <a:lnTo>
                    <a:pt x="285787" y="54704"/>
                  </a:lnTo>
                  <a:lnTo>
                    <a:pt x="252961" y="25290"/>
                  </a:lnTo>
                  <a:lnTo>
                    <a:pt x="215763" y="6566"/>
                  </a:lnTo>
                  <a:lnTo>
                    <a:pt x="175259" y="0"/>
                  </a:lnTo>
                  <a:lnTo>
                    <a:pt x="134840" y="6566"/>
                  </a:lnTo>
                  <a:lnTo>
                    <a:pt x="97860" y="25290"/>
                  </a:lnTo>
                  <a:lnTo>
                    <a:pt x="65332" y="54704"/>
                  </a:lnTo>
                  <a:lnTo>
                    <a:pt x="38268" y="93341"/>
                  </a:lnTo>
                  <a:lnTo>
                    <a:pt x="17683" y="139737"/>
                  </a:lnTo>
                  <a:lnTo>
                    <a:pt x="4589" y="192423"/>
                  </a:lnTo>
                  <a:lnTo>
                    <a:pt x="0" y="249935"/>
                  </a:lnTo>
                  <a:lnTo>
                    <a:pt x="4589" y="308012"/>
                  </a:lnTo>
                  <a:lnTo>
                    <a:pt x="17683" y="361103"/>
                  </a:lnTo>
                  <a:lnTo>
                    <a:pt x="38268" y="407769"/>
                  </a:lnTo>
                  <a:lnTo>
                    <a:pt x="65332" y="446571"/>
                  </a:lnTo>
                  <a:lnTo>
                    <a:pt x="97860" y="476070"/>
                  </a:lnTo>
                  <a:lnTo>
                    <a:pt x="134840" y="494824"/>
                  </a:lnTo>
                  <a:lnTo>
                    <a:pt x="175259" y="501395"/>
                  </a:lnTo>
                  <a:lnTo>
                    <a:pt x="215763" y="494824"/>
                  </a:lnTo>
                  <a:lnTo>
                    <a:pt x="252961" y="476070"/>
                  </a:lnTo>
                  <a:lnTo>
                    <a:pt x="285787" y="446571"/>
                  </a:lnTo>
                  <a:lnTo>
                    <a:pt x="313175" y="407769"/>
                  </a:lnTo>
                  <a:lnTo>
                    <a:pt x="334058" y="361103"/>
                  </a:lnTo>
                  <a:lnTo>
                    <a:pt x="347369" y="308012"/>
                  </a:lnTo>
                  <a:lnTo>
                    <a:pt x="352043" y="249935"/>
                  </a:lnTo>
                  <a:close/>
                </a:path>
              </a:pathLst>
            </a:custGeom>
            <a:solidFill>
              <a:srgbClr val="FFFFFF"/>
            </a:solidFill>
          </p:spPr>
          <p:txBody>
            <a:bodyPr wrap="square" lIns="0" tIns="0" rIns="0" bIns="0" rtlCol="0"/>
            <a:lstStyle/>
            <a:p>
              <a:endParaRPr/>
            </a:p>
          </p:txBody>
        </p:sp>
        <p:sp>
          <p:nvSpPr>
            <p:cNvPr id="51" name="object 51"/>
            <p:cNvSpPr/>
            <p:nvPr/>
          </p:nvSpPr>
          <p:spPr>
            <a:xfrm>
              <a:off x="5329634" y="5690900"/>
              <a:ext cx="283039" cy="287461"/>
            </a:xfrm>
            <a:prstGeom prst="rect">
              <a:avLst/>
            </a:prstGeom>
            <a:blipFill>
              <a:blip r:embed="rId18" cstate="print"/>
              <a:stretch>
                <a:fillRect/>
              </a:stretch>
            </a:blipFill>
          </p:spPr>
          <p:txBody>
            <a:bodyPr wrap="square" lIns="0" tIns="0" rIns="0" bIns="0" rtlCol="0"/>
            <a:lstStyle/>
            <a:p>
              <a:endParaRPr/>
            </a:p>
          </p:txBody>
        </p:sp>
      </p:grpSp>
      <p:grpSp>
        <p:nvGrpSpPr>
          <p:cNvPr id="52" name="object 52"/>
          <p:cNvGrpSpPr/>
          <p:nvPr/>
        </p:nvGrpSpPr>
        <p:grpSpPr>
          <a:xfrm>
            <a:off x="3449782" y="4792717"/>
            <a:ext cx="321541" cy="521634"/>
            <a:chOff x="3794759" y="5431744"/>
            <a:chExt cx="353695" cy="591185"/>
          </a:xfrm>
        </p:grpSpPr>
        <p:sp>
          <p:nvSpPr>
            <p:cNvPr id="53" name="object 53"/>
            <p:cNvSpPr/>
            <p:nvPr/>
          </p:nvSpPr>
          <p:spPr>
            <a:xfrm>
              <a:off x="3794759" y="5521452"/>
              <a:ext cx="353695" cy="501650"/>
            </a:xfrm>
            <a:custGeom>
              <a:avLst/>
              <a:gdLst/>
              <a:ahLst/>
              <a:cxnLst/>
              <a:rect l="l" t="t" r="r" b="b"/>
              <a:pathLst>
                <a:path w="353695" h="501650">
                  <a:moveTo>
                    <a:pt x="353567" y="249935"/>
                  </a:moveTo>
                  <a:lnTo>
                    <a:pt x="348893" y="192423"/>
                  </a:lnTo>
                  <a:lnTo>
                    <a:pt x="335582" y="139737"/>
                  </a:lnTo>
                  <a:lnTo>
                    <a:pt x="314699" y="93341"/>
                  </a:lnTo>
                  <a:lnTo>
                    <a:pt x="287311" y="54704"/>
                  </a:lnTo>
                  <a:lnTo>
                    <a:pt x="254485" y="25290"/>
                  </a:lnTo>
                  <a:lnTo>
                    <a:pt x="217287" y="6566"/>
                  </a:lnTo>
                  <a:lnTo>
                    <a:pt x="176783" y="0"/>
                  </a:lnTo>
                  <a:lnTo>
                    <a:pt x="136280" y="6566"/>
                  </a:lnTo>
                  <a:lnTo>
                    <a:pt x="99082" y="25290"/>
                  </a:lnTo>
                  <a:lnTo>
                    <a:pt x="66256" y="54704"/>
                  </a:lnTo>
                  <a:lnTo>
                    <a:pt x="38868" y="93341"/>
                  </a:lnTo>
                  <a:lnTo>
                    <a:pt x="17985" y="139737"/>
                  </a:lnTo>
                  <a:lnTo>
                    <a:pt x="4674" y="192423"/>
                  </a:lnTo>
                  <a:lnTo>
                    <a:pt x="0" y="249935"/>
                  </a:lnTo>
                  <a:lnTo>
                    <a:pt x="4674" y="308012"/>
                  </a:lnTo>
                  <a:lnTo>
                    <a:pt x="17985" y="361103"/>
                  </a:lnTo>
                  <a:lnTo>
                    <a:pt x="38868" y="407769"/>
                  </a:lnTo>
                  <a:lnTo>
                    <a:pt x="66256" y="446571"/>
                  </a:lnTo>
                  <a:lnTo>
                    <a:pt x="99082" y="476070"/>
                  </a:lnTo>
                  <a:lnTo>
                    <a:pt x="136280" y="494824"/>
                  </a:lnTo>
                  <a:lnTo>
                    <a:pt x="176783" y="501395"/>
                  </a:lnTo>
                  <a:lnTo>
                    <a:pt x="217207" y="494824"/>
                  </a:lnTo>
                  <a:lnTo>
                    <a:pt x="254219" y="476070"/>
                  </a:lnTo>
                  <a:lnTo>
                    <a:pt x="286831" y="446571"/>
                  </a:lnTo>
                  <a:lnTo>
                    <a:pt x="314059" y="407769"/>
                  </a:lnTo>
                  <a:lnTo>
                    <a:pt x="334915" y="361103"/>
                  </a:lnTo>
                  <a:lnTo>
                    <a:pt x="348413" y="308012"/>
                  </a:lnTo>
                  <a:lnTo>
                    <a:pt x="353567" y="249935"/>
                  </a:lnTo>
                  <a:close/>
                </a:path>
              </a:pathLst>
            </a:custGeom>
            <a:solidFill>
              <a:srgbClr val="FFFFFF"/>
            </a:solidFill>
          </p:spPr>
          <p:txBody>
            <a:bodyPr wrap="square" lIns="0" tIns="0" rIns="0" bIns="0" rtlCol="0"/>
            <a:lstStyle/>
            <a:p>
              <a:endParaRPr/>
            </a:p>
          </p:txBody>
        </p:sp>
        <p:sp>
          <p:nvSpPr>
            <p:cNvPr id="54" name="object 54"/>
            <p:cNvSpPr/>
            <p:nvPr/>
          </p:nvSpPr>
          <p:spPr>
            <a:xfrm>
              <a:off x="3846811" y="5690900"/>
              <a:ext cx="266213" cy="287463"/>
            </a:xfrm>
            <a:prstGeom prst="rect">
              <a:avLst/>
            </a:prstGeom>
            <a:blipFill>
              <a:blip r:embed="rId19" cstate="print"/>
              <a:stretch>
                <a:fillRect/>
              </a:stretch>
            </a:blipFill>
          </p:spPr>
          <p:txBody>
            <a:bodyPr wrap="square" lIns="0" tIns="0" rIns="0" bIns="0" rtlCol="0"/>
            <a:lstStyle/>
            <a:p>
              <a:endParaRPr/>
            </a:p>
          </p:txBody>
        </p:sp>
        <p:sp>
          <p:nvSpPr>
            <p:cNvPr id="55" name="object 55"/>
            <p:cNvSpPr/>
            <p:nvPr/>
          </p:nvSpPr>
          <p:spPr>
            <a:xfrm>
              <a:off x="4006796" y="5431744"/>
              <a:ext cx="106263" cy="71202"/>
            </a:xfrm>
            <a:prstGeom prst="rect">
              <a:avLst/>
            </a:prstGeom>
            <a:blipFill>
              <a:blip r:embed="rId20" cstate="print"/>
              <a:stretch>
                <a:fillRect/>
              </a:stretch>
            </a:blipFill>
          </p:spPr>
          <p:txBody>
            <a:bodyPr wrap="square" lIns="0" tIns="0" rIns="0" bIns="0" rtlCol="0"/>
            <a:lstStyle/>
            <a:p>
              <a:endParaRPr/>
            </a:p>
          </p:txBody>
        </p:sp>
      </p:grpSp>
      <p:grpSp>
        <p:nvGrpSpPr>
          <p:cNvPr id="56" name="object 56"/>
          <p:cNvGrpSpPr/>
          <p:nvPr/>
        </p:nvGrpSpPr>
        <p:grpSpPr>
          <a:xfrm>
            <a:off x="5246943" y="2701736"/>
            <a:ext cx="1620982" cy="1156447"/>
            <a:chOff x="5771637" y="3061966"/>
            <a:chExt cx="1783080" cy="1310640"/>
          </a:xfrm>
        </p:grpSpPr>
        <p:sp>
          <p:nvSpPr>
            <p:cNvPr id="57" name="object 57"/>
            <p:cNvSpPr/>
            <p:nvPr/>
          </p:nvSpPr>
          <p:spPr>
            <a:xfrm>
              <a:off x="7464787" y="4282683"/>
              <a:ext cx="89436" cy="89422"/>
            </a:xfrm>
            <a:prstGeom prst="rect">
              <a:avLst/>
            </a:prstGeom>
            <a:blipFill>
              <a:blip r:embed="rId21" cstate="print"/>
              <a:stretch>
                <a:fillRect/>
              </a:stretch>
            </a:blipFill>
          </p:spPr>
          <p:txBody>
            <a:bodyPr wrap="square" lIns="0" tIns="0" rIns="0" bIns="0" rtlCol="0"/>
            <a:lstStyle/>
            <a:p>
              <a:endParaRPr/>
            </a:p>
          </p:txBody>
        </p:sp>
        <p:sp>
          <p:nvSpPr>
            <p:cNvPr id="58" name="object 58"/>
            <p:cNvSpPr/>
            <p:nvPr/>
          </p:nvSpPr>
          <p:spPr>
            <a:xfrm>
              <a:off x="5771637" y="3061966"/>
              <a:ext cx="87891" cy="89419"/>
            </a:xfrm>
            <a:prstGeom prst="rect">
              <a:avLst/>
            </a:prstGeom>
            <a:blipFill>
              <a:blip r:embed="rId22" cstate="print"/>
              <a:stretch>
                <a:fillRect/>
              </a:stretch>
            </a:blipFill>
          </p:spPr>
          <p:txBody>
            <a:bodyPr wrap="square" lIns="0" tIns="0" rIns="0" bIns="0" rtlCol="0"/>
            <a:lstStyle/>
            <a:p>
              <a:endParaRPr/>
            </a:p>
          </p:txBody>
        </p:sp>
        <p:sp>
          <p:nvSpPr>
            <p:cNvPr id="59" name="object 59"/>
            <p:cNvSpPr/>
            <p:nvPr/>
          </p:nvSpPr>
          <p:spPr>
            <a:xfrm>
              <a:off x="7129486" y="3941282"/>
              <a:ext cx="89479" cy="71191"/>
            </a:xfrm>
            <a:prstGeom prst="rect">
              <a:avLst/>
            </a:prstGeom>
            <a:blipFill>
              <a:blip r:embed="rId23" cstate="print"/>
              <a:stretch>
                <a:fillRect/>
              </a:stretch>
            </a:blipFill>
          </p:spPr>
          <p:txBody>
            <a:bodyPr wrap="square" lIns="0" tIns="0" rIns="0" bIns="0" rtlCol="0"/>
            <a:lstStyle/>
            <a:p>
              <a:endParaRPr/>
            </a:p>
          </p:txBody>
        </p:sp>
      </p:grpSp>
      <p:grpSp>
        <p:nvGrpSpPr>
          <p:cNvPr id="60" name="object 60"/>
          <p:cNvGrpSpPr/>
          <p:nvPr/>
        </p:nvGrpSpPr>
        <p:grpSpPr>
          <a:xfrm>
            <a:off x="3392978" y="2716545"/>
            <a:ext cx="3457864" cy="2780740"/>
            <a:chOff x="3732276" y="3078751"/>
            <a:chExt cx="3803650" cy="3151505"/>
          </a:xfrm>
        </p:grpSpPr>
        <p:sp>
          <p:nvSpPr>
            <p:cNvPr id="61" name="object 61"/>
            <p:cNvSpPr/>
            <p:nvPr/>
          </p:nvSpPr>
          <p:spPr>
            <a:xfrm>
              <a:off x="4015731" y="3087617"/>
              <a:ext cx="3511550" cy="2568575"/>
            </a:xfrm>
            <a:custGeom>
              <a:avLst/>
              <a:gdLst/>
              <a:ahLst/>
              <a:cxnLst/>
              <a:rect l="l" t="t" r="r" b="b"/>
              <a:pathLst>
                <a:path w="3511550" h="2568575">
                  <a:moveTo>
                    <a:pt x="3017525" y="1778506"/>
                  </a:moveTo>
                  <a:lnTo>
                    <a:pt x="3105919" y="1652012"/>
                  </a:lnTo>
                  <a:lnTo>
                    <a:pt x="3229369" y="1490475"/>
                  </a:lnTo>
                  <a:lnTo>
                    <a:pt x="3422915" y="1257299"/>
                  </a:lnTo>
                  <a:lnTo>
                    <a:pt x="3511309" y="1167385"/>
                  </a:lnTo>
                </a:path>
                <a:path w="3511550" h="2568575">
                  <a:moveTo>
                    <a:pt x="3493011" y="1275589"/>
                  </a:moveTo>
                  <a:lnTo>
                    <a:pt x="3406142" y="1400561"/>
                  </a:lnTo>
                  <a:lnTo>
                    <a:pt x="3299465" y="1543808"/>
                  </a:lnTo>
                  <a:lnTo>
                    <a:pt x="3105919" y="1795274"/>
                  </a:lnTo>
                  <a:lnTo>
                    <a:pt x="2999241" y="1866898"/>
                  </a:lnTo>
                </a:path>
                <a:path w="3511550" h="2568575">
                  <a:moveTo>
                    <a:pt x="1799844" y="36580"/>
                  </a:moveTo>
                  <a:lnTo>
                    <a:pt x="2028445" y="359669"/>
                  </a:lnTo>
                  <a:lnTo>
                    <a:pt x="2363724" y="880876"/>
                  </a:lnTo>
                  <a:lnTo>
                    <a:pt x="2770640" y="1543808"/>
                  </a:lnTo>
                  <a:lnTo>
                    <a:pt x="2947429" y="1831855"/>
                  </a:lnTo>
                </a:path>
                <a:path w="3511550" h="2568575">
                  <a:moveTo>
                    <a:pt x="2840736" y="1778506"/>
                  </a:moveTo>
                  <a:lnTo>
                    <a:pt x="2628907" y="1455416"/>
                  </a:lnTo>
                  <a:lnTo>
                    <a:pt x="2293628" y="934209"/>
                  </a:lnTo>
                  <a:lnTo>
                    <a:pt x="1888238" y="269756"/>
                  </a:lnTo>
                  <a:lnTo>
                    <a:pt x="1728222" y="0"/>
                  </a:lnTo>
                </a:path>
                <a:path w="3511550" h="2568575">
                  <a:moveTo>
                    <a:pt x="2346967" y="2567947"/>
                  </a:moveTo>
                  <a:lnTo>
                    <a:pt x="1905010" y="2154944"/>
                  </a:lnTo>
                  <a:lnTo>
                    <a:pt x="1199397" y="1455416"/>
                  </a:lnTo>
                  <a:lnTo>
                    <a:pt x="352051" y="592845"/>
                  </a:lnTo>
                  <a:lnTo>
                    <a:pt x="0" y="234697"/>
                  </a:lnTo>
                </a:path>
              </a:pathLst>
            </a:custGeom>
            <a:ln w="17796">
              <a:solidFill>
                <a:srgbClr val="000000"/>
              </a:solidFill>
            </a:ln>
          </p:spPr>
          <p:txBody>
            <a:bodyPr wrap="square" lIns="0" tIns="0" rIns="0" bIns="0" rtlCol="0"/>
            <a:lstStyle/>
            <a:p>
              <a:endParaRPr/>
            </a:p>
          </p:txBody>
        </p:sp>
        <p:sp>
          <p:nvSpPr>
            <p:cNvPr id="62" name="object 62"/>
            <p:cNvSpPr/>
            <p:nvPr/>
          </p:nvSpPr>
          <p:spPr>
            <a:xfrm>
              <a:off x="6626351" y="5655563"/>
              <a:ext cx="125095" cy="108585"/>
            </a:xfrm>
            <a:custGeom>
              <a:avLst/>
              <a:gdLst/>
              <a:ahLst/>
              <a:cxnLst/>
              <a:rect l="l" t="t" r="r" b="b"/>
              <a:pathLst>
                <a:path w="125095" h="108585">
                  <a:moveTo>
                    <a:pt x="124967" y="0"/>
                  </a:moveTo>
                  <a:lnTo>
                    <a:pt x="0" y="18287"/>
                  </a:lnTo>
                  <a:lnTo>
                    <a:pt x="18287" y="89915"/>
                  </a:lnTo>
                  <a:lnTo>
                    <a:pt x="53339" y="108203"/>
                  </a:lnTo>
                  <a:lnTo>
                    <a:pt x="106679" y="89915"/>
                  </a:lnTo>
                  <a:lnTo>
                    <a:pt x="124967" y="0"/>
                  </a:lnTo>
                  <a:close/>
                </a:path>
              </a:pathLst>
            </a:custGeom>
            <a:solidFill>
              <a:srgbClr val="FFDC99"/>
            </a:solidFill>
          </p:spPr>
          <p:txBody>
            <a:bodyPr wrap="square" lIns="0" tIns="0" rIns="0" bIns="0" rtlCol="0"/>
            <a:lstStyle/>
            <a:p>
              <a:endParaRPr/>
            </a:p>
          </p:txBody>
        </p:sp>
        <p:sp>
          <p:nvSpPr>
            <p:cNvPr id="63" name="object 63"/>
            <p:cNvSpPr/>
            <p:nvPr/>
          </p:nvSpPr>
          <p:spPr>
            <a:xfrm>
              <a:off x="6626355" y="5655565"/>
              <a:ext cx="125095" cy="108585"/>
            </a:xfrm>
            <a:custGeom>
              <a:avLst/>
              <a:gdLst/>
              <a:ahLst/>
              <a:cxnLst/>
              <a:rect l="l" t="t" r="r" b="b"/>
              <a:pathLst>
                <a:path w="125095" h="108585">
                  <a:moveTo>
                    <a:pt x="0" y="18290"/>
                  </a:moveTo>
                  <a:lnTo>
                    <a:pt x="18283" y="89913"/>
                  </a:lnTo>
                  <a:lnTo>
                    <a:pt x="53338" y="108203"/>
                  </a:lnTo>
                  <a:lnTo>
                    <a:pt x="106677" y="89913"/>
                  </a:lnTo>
                  <a:lnTo>
                    <a:pt x="124960" y="0"/>
                  </a:lnTo>
                </a:path>
              </a:pathLst>
            </a:custGeom>
            <a:ln w="17818">
              <a:solidFill>
                <a:srgbClr val="FFDC99"/>
              </a:solidFill>
            </a:ln>
          </p:spPr>
          <p:txBody>
            <a:bodyPr wrap="square" lIns="0" tIns="0" rIns="0" bIns="0" rtlCol="0"/>
            <a:lstStyle/>
            <a:p>
              <a:endParaRPr/>
            </a:p>
          </p:txBody>
        </p:sp>
        <p:sp>
          <p:nvSpPr>
            <p:cNvPr id="64" name="object 64"/>
            <p:cNvSpPr/>
            <p:nvPr/>
          </p:nvSpPr>
          <p:spPr>
            <a:xfrm>
              <a:off x="6626355" y="5574781"/>
              <a:ext cx="125095" cy="196850"/>
            </a:xfrm>
            <a:custGeom>
              <a:avLst/>
              <a:gdLst/>
              <a:ahLst/>
              <a:cxnLst/>
              <a:rect l="l" t="t" r="r" b="b"/>
              <a:pathLst>
                <a:path w="125095" h="196850">
                  <a:moveTo>
                    <a:pt x="115819" y="57913"/>
                  </a:moveTo>
                  <a:lnTo>
                    <a:pt x="111556" y="35364"/>
                  </a:lnTo>
                  <a:lnTo>
                    <a:pt x="100006" y="16956"/>
                  </a:lnTo>
                  <a:lnTo>
                    <a:pt x="83028" y="4548"/>
                  </a:lnTo>
                  <a:lnTo>
                    <a:pt x="62480" y="0"/>
                  </a:lnTo>
                  <a:lnTo>
                    <a:pt x="41932" y="4548"/>
                  </a:lnTo>
                  <a:lnTo>
                    <a:pt x="24954" y="16956"/>
                  </a:lnTo>
                  <a:lnTo>
                    <a:pt x="13404" y="35364"/>
                  </a:lnTo>
                  <a:lnTo>
                    <a:pt x="9141" y="57913"/>
                  </a:lnTo>
                  <a:lnTo>
                    <a:pt x="9141" y="140219"/>
                  </a:lnTo>
                  <a:lnTo>
                    <a:pt x="13404" y="162527"/>
                  </a:lnTo>
                  <a:lnTo>
                    <a:pt x="24954" y="180407"/>
                  </a:lnTo>
                  <a:lnTo>
                    <a:pt x="41932" y="192286"/>
                  </a:lnTo>
                  <a:lnTo>
                    <a:pt x="62480" y="196595"/>
                  </a:lnTo>
                  <a:lnTo>
                    <a:pt x="83028" y="192286"/>
                  </a:lnTo>
                  <a:lnTo>
                    <a:pt x="100006" y="180407"/>
                  </a:lnTo>
                  <a:lnTo>
                    <a:pt x="111556" y="162527"/>
                  </a:lnTo>
                  <a:lnTo>
                    <a:pt x="115819" y="140219"/>
                  </a:lnTo>
                  <a:lnTo>
                    <a:pt x="115819" y="57913"/>
                  </a:lnTo>
                  <a:close/>
                </a:path>
                <a:path w="125095" h="196850">
                  <a:moveTo>
                    <a:pt x="0" y="80783"/>
                  </a:moveTo>
                  <a:lnTo>
                    <a:pt x="124960" y="80783"/>
                  </a:lnTo>
                </a:path>
              </a:pathLst>
            </a:custGeom>
            <a:ln w="17796">
              <a:solidFill>
                <a:srgbClr val="000000"/>
              </a:solidFill>
            </a:ln>
          </p:spPr>
          <p:txBody>
            <a:bodyPr wrap="square" lIns="0" tIns="0" rIns="0" bIns="0" rtlCol="0"/>
            <a:lstStyle/>
            <a:p>
              <a:endParaRPr/>
            </a:p>
          </p:txBody>
        </p:sp>
        <p:sp>
          <p:nvSpPr>
            <p:cNvPr id="65" name="object 65"/>
            <p:cNvSpPr/>
            <p:nvPr/>
          </p:nvSpPr>
          <p:spPr>
            <a:xfrm>
              <a:off x="6768083" y="5888735"/>
              <a:ext cx="123825" cy="108585"/>
            </a:xfrm>
            <a:custGeom>
              <a:avLst/>
              <a:gdLst/>
              <a:ahLst/>
              <a:cxnLst/>
              <a:rect l="l" t="t" r="r" b="b"/>
              <a:pathLst>
                <a:path w="123825" h="108585">
                  <a:moveTo>
                    <a:pt x="123443" y="0"/>
                  </a:moveTo>
                  <a:lnTo>
                    <a:pt x="0" y="0"/>
                  </a:lnTo>
                  <a:lnTo>
                    <a:pt x="0" y="71627"/>
                  </a:lnTo>
                  <a:lnTo>
                    <a:pt x="53339" y="108203"/>
                  </a:lnTo>
                  <a:lnTo>
                    <a:pt x="106679" y="71627"/>
                  </a:lnTo>
                  <a:lnTo>
                    <a:pt x="123443" y="0"/>
                  </a:lnTo>
                  <a:close/>
                </a:path>
              </a:pathLst>
            </a:custGeom>
            <a:solidFill>
              <a:srgbClr val="FFDC99"/>
            </a:solidFill>
          </p:spPr>
          <p:txBody>
            <a:bodyPr wrap="square" lIns="0" tIns="0" rIns="0" bIns="0" rtlCol="0"/>
            <a:lstStyle/>
            <a:p>
              <a:endParaRPr/>
            </a:p>
          </p:txBody>
        </p:sp>
        <p:sp>
          <p:nvSpPr>
            <p:cNvPr id="66" name="object 66"/>
            <p:cNvSpPr/>
            <p:nvPr/>
          </p:nvSpPr>
          <p:spPr>
            <a:xfrm>
              <a:off x="6768088" y="5888725"/>
              <a:ext cx="123825" cy="108585"/>
            </a:xfrm>
            <a:custGeom>
              <a:avLst/>
              <a:gdLst/>
              <a:ahLst/>
              <a:cxnLst/>
              <a:rect l="l" t="t" r="r" b="b"/>
              <a:pathLst>
                <a:path w="123825" h="108585">
                  <a:moveTo>
                    <a:pt x="0" y="0"/>
                  </a:moveTo>
                  <a:lnTo>
                    <a:pt x="0" y="71638"/>
                  </a:lnTo>
                  <a:lnTo>
                    <a:pt x="53338" y="108203"/>
                  </a:lnTo>
                  <a:lnTo>
                    <a:pt x="106677" y="71638"/>
                  </a:lnTo>
                  <a:lnTo>
                    <a:pt x="123434" y="0"/>
                  </a:lnTo>
                </a:path>
              </a:pathLst>
            </a:custGeom>
            <a:ln w="17816">
              <a:solidFill>
                <a:srgbClr val="FFDC99"/>
              </a:solidFill>
            </a:ln>
          </p:spPr>
          <p:txBody>
            <a:bodyPr wrap="square" lIns="0" tIns="0" rIns="0" bIns="0" rtlCol="0"/>
            <a:lstStyle/>
            <a:p>
              <a:endParaRPr/>
            </a:p>
          </p:txBody>
        </p:sp>
        <p:sp>
          <p:nvSpPr>
            <p:cNvPr id="67" name="object 67"/>
            <p:cNvSpPr/>
            <p:nvPr/>
          </p:nvSpPr>
          <p:spPr>
            <a:xfrm>
              <a:off x="6751316" y="5789667"/>
              <a:ext cx="140335" cy="216535"/>
            </a:xfrm>
            <a:custGeom>
              <a:avLst/>
              <a:gdLst/>
              <a:ahLst/>
              <a:cxnLst/>
              <a:rect l="l" t="t" r="r" b="b"/>
              <a:pathLst>
                <a:path w="140334" h="216535">
                  <a:moveTo>
                    <a:pt x="131065" y="67058"/>
                  </a:moveTo>
                  <a:lnTo>
                    <a:pt x="126256" y="41148"/>
                  </a:lnTo>
                  <a:lnTo>
                    <a:pt x="113161" y="19811"/>
                  </a:lnTo>
                  <a:lnTo>
                    <a:pt x="93780" y="5333"/>
                  </a:lnTo>
                  <a:lnTo>
                    <a:pt x="70111" y="0"/>
                  </a:lnTo>
                  <a:lnTo>
                    <a:pt x="45557" y="5333"/>
                  </a:lnTo>
                  <a:lnTo>
                    <a:pt x="25717" y="19811"/>
                  </a:lnTo>
                  <a:lnTo>
                    <a:pt x="12450" y="41148"/>
                  </a:lnTo>
                  <a:lnTo>
                    <a:pt x="7615" y="67058"/>
                  </a:lnTo>
                  <a:lnTo>
                    <a:pt x="7615" y="149364"/>
                  </a:lnTo>
                  <a:lnTo>
                    <a:pt x="12450" y="175265"/>
                  </a:lnTo>
                  <a:lnTo>
                    <a:pt x="25717" y="196597"/>
                  </a:lnTo>
                  <a:lnTo>
                    <a:pt x="45557" y="211073"/>
                  </a:lnTo>
                  <a:lnTo>
                    <a:pt x="70111" y="216407"/>
                  </a:lnTo>
                  <a:lnTo>
                    <a:pt x="93780" y="211073"/>
                  </a:lnTo>
                  <a:lnTo>
                    <a:pt x="113161" y="196597"/>
                  </a:lnTo>
                  <a:lnTo>
                    <a:pt x="126256" y="175265"/>
                  </a:lnTo>
                  <a:lnTo>
                    <a:pt x="131065" y="149364"/>
                  </a:lnTo>
                  <a:lnTo>
                    <a:pt x="131065" y="67058"/>
                  </a:lnTo>
                  <a:close/>
                </a:path>
                <a:path w="140334" h="216535">
                  <a:moveTo>
                    <a:pt x="0" y="99058"/>
                  </a:moveTo>
                  <a:lnTo>
                    <a:pt x="140206" y="99058"/>
                  </a:lnTo>
                </a:path>
              </a:pathLst>
            </a:custGeom>
            <a:ln w="17796">
              <a:solidFill>
                <a:srgbClr val="000000"/>
              </a:solidFill>
            </a:ln>
          </p:spPr>
          <p:txBody>
            <a:bodyPr wrap="square" lIns="0" tIns="0" rIns="0" bIns="0" rtlCol="0"/>
            <a:lstStyle/>
            <a:p>
              <a:endParaRPr/>
            </a:p>
          </p:txBody>
        </p:sp>
        <p:sp>
          <p:nvSpPr>
            <p:cNvPr id="68" name="object 68"/>
            <p:cNvSpPr/>
            <p:nvPr/>
          </p:nvSpPr>
          <p:spPr>
            <a:xfrm>
              <a:off x="6803135" y="5565647"/>
              <a:ext cx="123825" cy="108585"/>
            </a:xfrm>
            <a:custGeom>
              <a:avLst/>
              <a:gdLst/>
              <a:ahLst/>
              <a:cxnLst/>
              <a:rect l="l" t="t" r="r" b="b"/>
              <a:pathLst>
                <a:path w="123825" h="108585">
                  <a:moveTo>
                    <a:pt x="123443" y="0"/>
                  </a:moveTo>
                  <a:lnTo>
                    <a:pt x="0" y="0"/>
                  </a:lnTo>
                  <a:lnTo>
                    <a:pt x="0" y="71627"/>
                  </a:lnTo>
                  <a:lnTo>
                    <a:pt x="53339" y="108203"/>
                  </a:lnTo>
                  <a:lnTo>
                    <a:pt x="106679" y="71627"/>
                  </a:lnTo>
                  <a:lnTo>
                    <a:pt x="123443" y="0"/>
                  </a:lnTo>
                  <a:close/>
                </a:path>
              </a:pathLst>
            </a:custGeom>
            <a:solidFill>
              <a:srgbClr val="FFDC99"/>
            </a:solidFill>
          </p:spPr>
          <p:txBody>
            <a:bodyPr wrap="square" lIns="0" tIns="0" rIns="0" bIns="0" rtlCol="0"/>
            <a:lstStyle/>
            <a:p>
              <a:endParaRPr/>
            </a:p>
          </p:txBody>
        </p:sp>
        <p:sp>
          <p:nvSpPr>
            <p:cNvPr id="69" name="object 69"/>
            <p:cNvSpPr/>
            <p:nvPr/>
          </p:nvSpPr>
          <p:spPr>
            <a:xfrm>
              <a:off x="6803129" y="5565651"/>
              <a:ext cx="123825" cy="108585"/>
            </a:xfrm>
            <a:custGeom>
              <a:avLst/>
              <a:gdLst/>
              <a:ahLst/>
              <a:cxnLst/>
              <a:rect l="l" t="t" r="r" b="b"/>
              <a:pathLst>
                <a:path w="123825" h="108585">
                  <a:moveTo>
                    <a:pt x="0" y="0"/>
                  </a:moveTo>
                  <a:lnTo>
                    <a:pt x="0" y="71623"/>
                  </a:lnTo>
                  <a:lnTo>
                    <a:pt x="53338" y="108203"/>
                  </a:lnTo>
                  <a:lnTo>
                    <a:pt x="106677" y="71623"/>
                  </a:lnTo>
                  <a:lnTo>
                    <a:pt x="123449" y="0"/>
                  </a:lnTo>
                </a:path>
              </a:pathLst>
            </a:custGeom>
            <a:ln w="17816">
              <a:solidFill>
                <a:srgbClr val="FFDC99"/>
              </a:solidFill>
            </a:ln>
          </p:spPr>
          <p:txBody>
            <a:bodyPr wrap="square" lIns="0" tIns="0" rIns="0" bIns="0" rtlCol="0"/>
            <a:lstStyle/>
            <a:p>
              <a:endParaRPr/>
            </a:p>
          </p:txBody>
        </p:sp>
        <p:sp>
          <p:nvSpPr>
            <p:cNvPr id="70" name="object 70"/>
            <p:cNvSpPr/>
            <p:nvPr/>
          </p:nvSpPr>
          <p:spPr>
            <a:xfrm>
              <a:off x="6786372" y="5466577"/>
              <a:ext cx="140335" cy="216535"/>
            </a:xfrm>
            <a:custGeom>
              <a:avLst/>
              <a:gdLst/>
              <a:ahLst/>
              <a:cxnLst/>
              <a:rect l="l" t="t" r="r" b="b"/>
              <a:pathLst>
                <a:path w="140334" h="216535">
                  <a:moveTo>
                    <a:pt x="132591" y="67058"/>
                  </a:moveTo>
                  <a:lnTo>
                    <a:pt x="127541" y="41154"/>
                  </a:lnTo>
                  <a:lnTo>
                    <a:pt x="113917" y="19817"/>
                  </a:lnTo>
                  <a:lnTo>
                    <a:pt x="94006" y="5335"/>
                  </a:lnTo>
                  <a:lnTo>
                    <a:pt x="70095" y="0"/>
                  </a:lnTo>
                  <a:lnTo>
                    <a:pt x="46402" y="5335"/>
                  </a:lnTo>
                  <a:lnTo>
                    <a:pt x="26854" y="19817"/>
                  </a:lnTo>
                  <a:lnTo>
                    <a:pt x="13306" y="41154"/>
                  </a:lnTo>
                  <a:lnTo>
                    <a:pt x="7615" y="67058"/>
                  </a:lnTo>
                  <a:lnTo>
                    <a:pt x="9141" y="149364"/>
                  </a:lnTo>
                  <a:lnTo>
                    <a:pt x="13306" y="175265"/>
                  </a:lnTo>
                  <a:lnTo>
                    <a:pt x="26472" y="196597"/>
                  </a:lnTo>
                  <a:lnTo>
                    <a:pt x="46212" y="211073"/>
                  </a:lnTo>
                  <a:lnTo>
                    <a:pt x="70095" y="216407"/>
                  </a:lnTo>
                  <a:lnTo>
                    <a:pt x="94006" y="211073"/>
                  </a:lnTo>
                  <a:lnTo>
                    <a:pt x="113917" y="196597"/>
                  </a:lnTo>
                  <a:lnTo>
                    <a:pt x="127541" y="175265"/>
                  </a:lnTo>
                  <a:lnTo>
                    <a:pt x="132591" y="149364"/>
                  </a:lnTo>
                  <a:lnTo>
                    <a:pt x="132591" y="67058"/>
                  </a:lnTo>
                  <a:close/>
                </a:path>
                <a:path w="140334" h="216535">
                  <a:moveTo>
                    <a:pt x="0" y="99074"/>
                  </a:moveTo>
                  <a:lnTo>
                    <a:pt x="140206" y="99074"/>
                  </a:lnTo>
                </a:path>
              </a:pathLst>
            </a:custGeom>
            <a:ln w="17796">
              <a:solidFill>
                <a:srgbClr val="000000"/>
              </a:solidFill>
            </a:ln>
          </p:spPr>
          <p:txBody>
            <a:bodyPr wrap="square" lIns="0" tIns="0" rIns="0" bIns="0" rtlCol="0"/>
            <a:lstStyle/>
            <a:p>
              <a:endParaRPr/>
            </a:p>
          </p:txBody>
        </p:sp>
        <p:sp>
          <p:nvSpPr>
            <p:cNvPr id="71" name="object 71"/>
            <p:cNvSpPr/>
            <p:nvPr/>
          </p:nvSpPr>
          <p:spPr>
            <a:xfrm>
              <a:off x="6751320" y="6103619"/>
              <a:ext cx="123825" cy="108585"/>
            </a:xfrm>
            <a:custGeom>
              <a:avLst/>
              <a:gdLst/>
              <a:ahLst/>
              <a:cxnLst/>
              <a:rect l="l" t="t" r="r" b="b"/>
              <a:pathLst>
                <a:path w="123825" h="108585">
                  <a:moveTo>
                    <a:pt x="123443" y="0"/>
                  </a:moveTo>
                  <a:lnTo>
                    <a:pt x="0" y="0"/>
                  </a:lnTo>
                  <a:lnTo>
                    <a:pt x="16763" y="89915"/>
                  </a:lnTo>
                  <a:lnTo>
                    <a:pt x="51815" y="108203"/>
                  </a:lnTo>
                  <a:lnTo>
                    <a:pt x="105155" y="71627"/>
                  </a:lnTo>
                  <a:lnTo>
                    <a:pt x="123443" y="0"/>
                  </a:lnTo>
                  <a:close/>
                </a:path>
              </a:pathLst>
            </a:custGeom>
            <a:solidFill>
              <a:srgbClr val="FFDC99"/>
            </a:solidFill>
          </p:spPr>
          <p:txBody>
            <a:bodyPr wrap="square" lIns="0" tIns="0" rIns="0" bIns="0" rtlCol="0"/>
            <a:lstStyle/>
            <a:p>
              <a:endParaRPr/>
            </a:p>
          </p:txBody>
        </p:sp>
        <p:sp>
          <p:nvSpPr>
            <p:cNvPr id="72" name="object 72"/>
            <p:cNvSpPr/>
            <p:nvPr/>
          </p:nvSpPr>
          <p:spPr>
            <a:xfrm>
              <a:off x="6751316" y="6103611"/>
              <a:ext cx="123825" cy="108585"/>
            </a:xfrm>
            <a:custGeom>
              <a:avLst/>
              <a:gdLst/>
              <a:ahLst/>
              <a:cxnLst/>
              <a:rect l="l" t="t" r="r" b="b"/>
              <a:pathLst>
                <a:path w="123825" h="108585">
                  <a:moveTo>
                    <a:pt x="0" y="0"/>
                  </a:moveTo>
                  <a:lnTo>
                    <a:pt x="16772" y="89913"/>
                  </a:lnTo>
                  <a:lnTo>
                    <a:pt x="51812" y="108203"/>
                  </a:lnTo>
                  <a:lnTo>
                    <a:pt x="105151" y="71638"/>
                  </a:lnTo>
                  <a:lnTo>
                    <a:pt x="123449" y="0"/>
                  </a:lnTo>
                </a:path>
              </a:pathLst>
            </a:custGeom>
            <a:ln w="17816">
              <a:solidFill>
                <a:srgbClr val="FFDC99"/>
              </a:solidFill>
            </a:ln>
          </p:spPr>
          <p:txBody>
            <a:bodyPr wrap="square" lIns="0" tIns="0" rIns="0" bIns="0" rtlCol="0"/>
            <a:lstStyle/>
            <a:p>
              <a:endParaRPr/>
            </a:p>
          </p:txBody>
        </p:sp>
        <p:sp>
          <p:nvSpPr>
            <p:cNvPr id="73" name="object 73"/>
            <p:cNvSpPr/>
            <p:nvPr/>
          </p:nvSpPr>
          <p:spPr>
            <a:xfrm>
              <a:off x="4120897" y="3375663"/>
              <a:ext cx="2753995" cy="2845435"/>
            </a:xfrm>
            <a:custGeom>
              <a:avLst/>
              <a:gdLst/>
              <a:ahLst/>
              <a:cxnLst/>
              <a:rect l="l" t="t" r="r" b="b"/>
              <a:pathLst>
                <a:path w="2753995" h="2845435">
                  <a:moveTo>
                    <a:pt x="2744726" y="2705092"/>
                  </a:moveTo>
                  <a:lnTo>
                    <a:pt x="2740463" y="2682543"/>
                  </a:lnTo>
                  <a:lnTo>
                    <a:pt x="2728912" y="2664135"/>
                  </a:lnTo>
                  <a:lnTo>
                    <a:pt x="2711929" y="2651728"/>
                  </a:lnTo>
                  <a:lnTo>
                    <a:pt x="2691372" y="2647179"/>
                  </a:lnTo>
                  <a:lnTo>
                    <a:pt x="2670824" y="2651728"/>
                  </a:lnTo>
                  <a:lnTo>
                    <a:pt x="2653846" y="2664135"/>
                  </a:lnTo>
                  <a:lnTo>
                    <a:pt x="2642296" y="2682543"/>
                  </a:lnTo>
                  <a:lnTo>
                    <a:pt x="2638033" y="2705092"/>
                  </a:lnTo>
                  <a:lnTo>
                    <a:pt x="2638033" y="2787382"/>
                  </a:lnTo>
                  <a:lnTo>
                    <a:pt x="2642296" y="2809938"/>
                  </a:lnTo>
                  <a:lnTo>
                    <a:pt x="2653846" y="2828345"/>
                  </a:lnTo>
                  <a:lnTo>
                    <a:pt x="2670824" y="2840749"/>
                  </a:lnTo>
                  <a:lnTo>
                    <a:pt x="2691372" y="2845296"/>
                  </a:lnTo>
                  <a:lnTo>
                    <a:pt x="2711929" y="2840749"/>
                  </a:lnTo>
                  <a:lnTo>
                    <a:pt x="2728912" y="2828345"/>
                  </a:lnTo>
                  <a:lnTo>
                    <a:pt x="2740463" y="2809938"/>
                  </a:lnTo>
                  <a:lnTo>
                    <a:pt x="2744726" y="2787382"/>
                  </a:lnTo>
                  <a:lnTo>
                    <a:pt x="2744726" y="2705092"/>
                  </a:lnTo>
                  <a:close/>
                </a:path>
                <a:path w="2753995" h="2845435">
                  <a:moveTo>
                    <a:pt x="2630418" y="2727947"/>
                  </a:moveTo>
                  <a:lnTo>
                    <a:pt x="2753868" y="2727947"/>
                  </a:lnTo>
                </a:path>
                <a:path w="2753995" h="2845435">
                  <a:moveTo>
                    <a:pt x="0" y="0"/>
                  </a:moveTo>
                  <a:lnTo>
                    <a:pt x="441956" y="394712"/>
                  </a:lnTo>
                  <a:lnTo>
                    <a:pt x="1147569" y="1094225"/>
                  </a:lnTo>
                  <a:lnTo>
                    <a:pt x="1976617" y="1938521"/>
                  </a:lnTo>
                  <a:lnTo>
                    <a:pt x="2330195" y="2298191"/>
                  </a:lnTo>
                </a:path>
              </a:pathLst>
            </a:custGeom>
            <a:ln w="17796">
              <a:solidFill>
                <a:srgbClr val="000000"/>
              </a:solidFill>
            </a:ln>
          </p:spPr>
          <p:txBody>
            <a:bodyPr wrap="square" lIns="0" tIns="0" rIns="0" bIns="0" rtlCol="0"/>
            <a:lstStyle/>
            <a:p>
              <a:endParaRPr/>
            </a:p>
          </p:txBody>
        </p:sp>
        <p:sp>
          <p:nvSpPr>
            <p:cNvPr id="74" name="object 74"/>
            <p:cNvSpPr/>
            <p:nvPr/>
          </p:nvSpPr>
          <p:spPr>
            <a:xfrm>
              <a:off x="3732276" y="5475732"/>
              <a:ext cx="495300" cy="593090"/>
            </a:xfrm>
            <a:custGeom>
              <a:avLst/>
              <a:gdLst/>
              <a:ahLst/>
              <a:cxnLst/>
              <a:rect l="l" t="t" r="r" b="b"/>
              <a:pathLst>
                <a:path w="495300" h="593089">
                  <a:moveTo>
                    <a:pt x="495299" y="592835"/>
                  </a:moveTo>
                  <a:lnTo>
                    <a:pt x="495299" y="0"/>
                  </a:lnTo>
                  <a:lnTo>
                    <a:pt x="0" y="0"/>
                  </a:lnTo>
                  <a:lnTo>
                    <a:pt x="0" y="592835"/>
                  </a:lnTo>
                  <a:lnTo>
                    <a:pt x="495299" y="592835"/>
                  </a:lnTo>
                  <a:close/>
                </a:path>
              </a:pathLst>
            </a:custGeom>
            <a:solidFill>
              <a:srgbClr val="FFDC99"/>
            </a:solidFill>
          </p:spPr>
          <p:txBody>
            <a:bodyPr wrap="square" lIns="0" tIns="0" rIns="0" bIns="0" rtlCol="0"/>
            <a:lstStyle/>
            <a:p>
              <a:endParaRPr/>
            </a:p>
          </p:txBody>
        </p:sp>
        <p:sp>
          <p:nvSpPr>
            <p:cNvPr id="75" name="object 75"/>
            <p:cNvSpPr/>
            <p:nvPr/>
          </p:nvSpPr>
          <p:spPr>
            <a:xfrm>
              <a:off x="3741421" y="5484867"/>
              <a:ext cx="477520" cy="593090"/>
            </a:xfrm>
            <a:custGeom>
              <a:avLst/>
              <a:gdLst/>
              <a:ahLst/>
              <a:cxnLst/>
              <a:rect l="l" t="t" r="r" b="b"/>
              <a:pathLst>
                <a:path w="477520" h="593089">
                  <a:moveTo>
                    <a:pt x="477012" y="0"/>
                  </a:moveTo>
                  <a:lnTo>
                    <a:pt x="0" y="0"/>
                  </a:lnTo>
                  <a:lnTo>
                    <a:pt x="0" y="592845"/>
                  </a:lnTo>
                  <a:lnTo>
                    <a:pt x="477012" y="592845"/>
                  </a:lnTo>
                  <a:lnTo>
                    <a:pt x="477012" y="0"/>
                  </a:lnTo>
                  <a:close/>
                </a:path>
              </a:pathLst>
            </a:custGeom>
            <a:ln w="17764">
              <a:solidFill>
                <a:srgbClr val="FFDC99"/>
              </a:solidFill>
            </a:ln>
          </p:spPr>
          <p:txBody>
            <a:bodyPr wrap="square" lIns="0" tIns="0" rIns="0" bIns="0" rtlCol="0"/>
            <a:lstStyle/>
            <a:p>
              <a:endParaRPr/>
            </a:p>
          </p:txBody>
        </p:sp>
        <p:sp>
          <p:nvSpPr>
            <p:cNvPr id="76" name="object 76"/>
            <p:cNvSpPr/>
            <p:nvPr/>
          </p:nvSpPr>
          <p:spPr>
            <a:xfrm>
              <a:off x="3794760" y="5521447"/>
              <a:ext cx="353695" cy="501650"/>
            </a:xfrm>
            <a:custGeom>
              <a:avLst/>
              <a:gdLst/>
              <a:ahLst/>
              <a:cxnLst/>
              <a:rect l="l" t="t" r="r" b="b"/>
              <a:pathLst>
                <a:path w="353695" h="501650">
                  <a:moveTo>
                    <a:pt x="353562" y="249929"/>
                  </a:moveTo>
                  <a:lnTo>
                    <a:pt x="348888" y="192417"/>
                  </a:lnTo>
                  <a:lnTo>
                    <a:pt x="335578" y="139732"/>
                  </a:lnTo>
                  <a:lnTo>
                    <a:pt x="314697" y="93338"/>
                  </a:lnTo>
                  <a:lnTo>
                    <a:pt x="287312" y="54701"/>
                  </a:lnTo>
                  <a:lnTo>
                    <a:pt x="254488" y="25289"/>
                  </a:lnTo>
                  <a:lnTo>
                    <a:pt x="217291" y="6566"/>
                  </a:lnTo>
                  <a:lnTo>
                    <a:pt x="176788" y="0"/>
                  </a:lnTo>
                  <a:lnTo>
                    <a:pt x="136284" y="6566"/>
                  </a:lnTo>
                  <a:lnTo>
                    <a:pt x="99085" y="25289"/>
                  </a:lnTo>
                  <a:lnTo>
                    <a:pt x="66259" y="54701"/>
                  </a:lnTo>
                  <a:lnTo>
                    <a:pt x="38870" y="93338"/>
                  </a:lnTo>
                  <a:lnTo>
                    <a:pt x="17986" y="139732"/>
                  </a:lnTo>
                  <a:lnTo>
                    <a:pt x="4674" y="192417"/>
                  </a:lnTo>
                  <a:lnTo>
                    <a:pt x="0" y="249929"/>
                  </a:lnTo>
                  <a:lnTo>
                    <a:pt x="4674" y="308009"/>
                  </a:lnTo>
                  <a:lnTo>
                    <a:pt x="17986" y="361102"/>
                  </a:lnTo>
                  <a:lnTo>
                    <a:pt x="38870" y="407770"/>
                  </a:lnTo>
                  <a:lnTo>
                    <a:pt x="66259" y="446572"/>
                  </a:lnTo>
                  <a:lnTo>
                    <a:pt x="99085" y="476069"/>
                  </a:lnTo>
                  <a:lnTo>
                    <a:pt x="136284" y="494823"/>
                  </a:lnTo>
                  <a:lnTo>
                    <a:pt x="176788" y="501395"/>
                  </a:lnTo>
                  <a:lnTo>
                    <a:pt x="217211" y="494823"/>
                  </a:lnTo>
                  <a:lnTo>
                    <a:pt x="254221" y="476069"/>
                  </a:lnTo>
                  <a:lnTo>
                    <a:pt x="286831" y="446572"/>
                  </a:lnTo>
                  <a:lnTo>
                    <a:pt x="314056" y="407770"/>
                  </a:lnTo>
                  <a:lnTo>
                    <a:pt x="334910" y="361102"/>
                  </a:lnTo>
                  <a:lnTo>
                    <a:pt x="348408" y="308009"/>
                  </a:lnTo>
                  <a:lnTo>
                    <a:pt x="353562" y="249929"/>
                  </a:lnTo>
                  <a:close/>
                </a:path>
              </a:pathLst>
            </a:custGeom>
            <a:ln w="17745">
              <a:solidFill>
                <a:srgbClr val="000000"/>
              </a:solidFill>
            </a:ln>
          </p:spPr>
          <p:txBody>
            <a:bodyPr wrap="square" lIns="0" tIns="0" rIns="0" bIns="0" rtlCol="0"/>
            <a:lstStyle/>
            <a:p>
              <a:endParaRPr/>
            </a:p>
          </p:txBody>
        </p:sp>
        <p:sp>
          <p:nvSpPr>
            <p:cNvPr id="77" name="object 77"/>
            <p:cNvSpPr/>
            <p:nvPr/>
          </p:nvSpPr>
          <p:spPr>
            <a:xfrm>
              <a:off x="4474464" y="5475732"/>
              <a:ext cx="494030" cy="593090"/>
            </a:xfrm>
            <a:custGeom>
              <a:avLst/>
              <a:gdLst/>
              <a:ahLst/>
              <a:cxnLst/>
              <a:rect l="l" t="t" r="r" b="b"/>
              <a:pathLst>
                <a:path w="494029" h="593089">
                  <a:moveTo>
                    <a:pt x="493775" y="592835"/>
                  </a:moveTo>
                  <a:lnTo>
                    <a:pt x="493775" y="0"/>
                  </a:lnTo>
                  <a:lnTo>
                    <a:pt x="0" y="0"/>
                  </a:lnTo>
                  <a:lnTo>
                    <a:pt x="0" y="592835"/>
                  </a:lnTo>
                  <a:lnTo>
                    <a:pt x="493775" y="592835"/>
                  </a:lnTo>
                  <a:close/>
                </a:path>
              </a:pathLst>
            </a:custGeom>
            <a:solidFill>
              <a:srgbClr val="FFDC99"/>
            </a:solidFill>
          </p:spPr>
          <p:txBody>
            <a:bodyPr wrap="square" lIns="0" tIns="0" rIns="0" bIns="0" rtlCol="0"/>
            <a:lstStyle/>
            <a:p>
              <a:endParaRPr/>
            </a:p>
          </p:txBody>
        </p:sp>
        <p:sp>
          <p:nvSpPr>
            <p:cNvPr id="78" name="object 78"/>
            <p:cNvSpPr/>
            <p:nvPr/>
          </p:nvSpPr>
          <p:spPr>
            <a:xfrm>
              <a:off x="4482075" y="5484867"/>
              <a:ext cx="477520" cy="593090"/>
            </a:xfrm>
            <a:custGeom>
              <a:avLst/>
              <a:gdLst/>
              <a:ahLst/>
              <a:cxnLst/>
              <a:rect l="l" t="t" r="r" b="b"/>
              <a:pathLst>
                <a:path w="477520" h="593089">
                  <a:moveTo>
                    <a:pt x="477012" y="0"/>
                  </a:moveTo>
                  <a:lnTo>
                    <a:pt x="1526" y="0"/>
                  </a:lnTo>
                  <a:lnTo>
                    <a:pt x="0" y="592845"/>
                  </a:lnTo>
                  <a:lnTo>
                    <a:pt x="477012" y="592845"/>
                  </a:lnTo>
                  <a:lnTo>
                    <a:pt x="477012" y="0"/>
                  </a:lnTo>
                  <a:close/>
                </a:path>
              </a:pathLst>
            </a:custGeom>
            <a:ln w="17764">
              <a:solidFill>
                <a:srgbClr val="FFDC99"/>
              </a:solidFill>
            </a:ln>
          </p:spPr>
          <p:txBody>
            <a:bodyPr wrap="square" lIns="0" tIns="0" rIns="0" bIns="0" rtlCol="0"/>
            <a:lstStyle/>
            <a:p>
              <a:endParaRPr/>
            </a:p>
          </p:txBody>
        </p:sp>
        <p:sp>
          <p:nvSpPr>
            <p:cNvPr id="79" name="object 79"/>
            <p:cNvSpPr/>
            <p:nvPr/>
          </p:nvSpPr>
          <p:spPr>
            <a:xfrm>
              <a:off x="4535429" y="5521447"/>
              <a:ext cx="353695" cy="501650"/>
            </a:xfrm>
            <a:custGeom>
              <a:avLst/>
              <a:gdLst/>
              <a:ahLst/>
              <a:cxnLst/>
              <a:rect l="l" t="t" r="r" b="b"/>
              <a:pathLst>
                <a:path w="353695" h="501650">
                  <a:moveTo>
                    <a:pt x="353562" y="249929"/>
                  </a:moveTo>
                  <a:lnTo>
                    <a:pt x="348887" y="192417"/>
                  </a:lnTo>
                  <a:lnTo>
                    <a:pt x="335575" y="139732"/>
                  </a:lnTo>
                  <a:lnTo>
                    <a:pt x="314691" y="93338"/>
                  </a:lnTo>
                  <a:lnTo>
                    <a:pt x="287303" y="54701"/>
                  </a:lnTo>
                  <a:lnTo>
                    <a:pt x="254476" y="25289"/>
                  </a:lnTo>
                  <a:lnTo>
                    <a:pt x="217277" y="6566"/>
                  </a:lnTo>
                  <a:lnTo>
                    <a:pt x="176773" y="0"/>
                  </a:lnTo>
                  <a:lnTo>
                    <a:pt x="136270" y="6566"/>
                  </a:lnTo>
                  <a:lnTo>
                    <a:pt x="99073" y="25289"/>
                  </a:lnTo>
                  <a:lnTo>
                    <a:pt x="66249" y="54701"/>
                  </a:lnTo>
                  <a:lnTo>
                    <a:pt x="38864" y="93338"/>
                  </a:lnTo>
                  <a:lnTo>
                    <a:pt x="17983" y="139732"/>
                  </a:lnTo>
                  <a:lnTo>
                    <a:pt x="4673" y="192417"/>
                  </a:lnTo>
                  <a:lnTo>
                    <a:pt x="0" y="249929"/>
                  </a:lnTo>
                  <a:lnTo>
                    <a:pt x="4673" y="308009"/>
                  </a:lnTo>
                  <a:lnTo>
                    <a:pt x="17983" y="361102"/>
                  </a:lnTo>
                  <a:lnTo>
                    <a:pt x="38864" y="407770"/>
                  </a:lnTo>
                  <a:lnTo>
                    <a:pt x="66249" y="446572"/>
                  </a:lnTo>
                  <a:lnTo>
                    <a:pt x="99073" y="476069"/>
                  </a:lnTo>
                  <a:lnTo>
                    <a:pt x="136270" y="494823"/>
                  </a:lnTo>
                  <a:lnTo>
                    <a:pt x="176773" y="501395"/>
                  </a:lnTo>
                  <a:lnTo>
                    <a:pt x="217277" y="494823"/>
                  </a:lnTo>
                  <a:lnTo>
                    <a:pt x="254476" y="476069"/>
                  </a:lnTo>
                  <a:lnTo>
                    <a:pt x="287303" y="446572"/>
                  </a:lnTo>
                  <a:lnTo>
                    <a:pt x="314691" y="407770"/>
                  </a:lnTo>
                  <a:lnTo>
                    <a:pt x="335575" y="361102"/>
                  </a:lnTo>
                  <a:lnTo>
                    <a:pt x="348887" y="308009"/>
                  </a:lnTo>
                  <a:lnTo>
                    <a:pt x="353562" y="249929"/>
                  </a:lnTo>
                  <a:close/>
                </a:path>
              </a:pathLst>
            </a:custGeom>
            <a:ln w="17745">
              <a:solidFill>
                <a:srgbClr val="000000"/>
              </a:solidFill>
            </a:ln>
          </p:spPr>
          <p:txBody>
            <a:bodyPr wrap="square" lIns="0" tIns="0" rIns="0" bIns="0" rtlCol="0"/>
            <a:lstStyle/>
            <a:p>
              <a:endParaRPr/>
            </a:p>
          </p:txBody>
        </p:sp>
        <p:sp>
          <p:nvSpPr>
            <p:cNvPr id="80" name="object 80"/>
            <p:cNvSpPr/>
            <p:nvPr/>
          </p:nvSpPr>
          <p:spPr>
            <a:xfrm>
              <a:off x="5215127" y="5475732"/>
              <a:ext cx="494030" cy="593090"/>
            </a:xfrm>
            <a:custGeom>
              <a:avLst/>
              <a:gdLst/>
              <a:ahLst/>
              <a:cxnLst/>
              <a:rect l="l" t="t" r="r" b="b"/>
              <a:pathLst>
                <a:path w="494029" h="593089">
                  <a:moveTo>
                    <a:pt x="493775" y="592835"/>
                  </a:moveTo>
                  <a:lnTo>
                    <a:pt x="493775" y="0"/>
                  </a:lnTo>
                  <a:lnTo>
                    <a:pt x="0" y="0"/>
                  </a:lnTo>
                  <a:lnTo>
                    <a:pt x="0" y="592835"/>
                  </a:lnTo>
                  <a:lnTo>
                    <a:pt x="493775" y="592835"/>
                  </a:lnTo>
                  <a:close/>
                </a:path>
              </a:pathLst>
            </a:custGeom>
            <a:solidFill>
              <a:srgbClr val="FFDC99"/>
            </a:solidFill>
          </p:spPr>
          <p:txBody>
            <a:bodyPr wrap="square" lIns="0" tIns="0" rIns="0" bIns="0" rtlCol="0"/>
            <a:lstStyle/>
            <a:p>
              <a:endParaRPr/>
            </a:p>
          </p:txBody>
        </p:sp>
        <p:sp>
          <p:nvSpPr>
            <p:cNvPr id="81" name="object 81"/>
            <p:cNvSpPr/>
            <p:nvPr/>
          </p:nvSpPr>
          <p:spPr>
            <a:xfrm>
              <a:off x="5224270" y="5484867"/>
              <a:ext cx="477520" cy="593090"/>
            </a:xfrm>
            <a:custGeom>
              <a:avLst/>
              <a:gdLst/>
              <a:ahLst/>
              <a:cxnLst/>
              <a:rect l="l" t="t" r="r" b="b"/>
              <a:pathLst>
                <a:path w="477520" h="593089">
                  <a:moveTo>
                    <a:pt x="477012" y="0"/>
                  </a:moveTo>
                  <a:lnTo>
                    <a:pt x="0" y="0"/>
                  </a:lnTo>
                  <a:lnTo>
                    <a:pt x="0" y="592845"/>
                  </a:lnTo>
                  <a:lnTo>
                    <a:pt x="477012" y="592845"/>
                  </a:lnTo>
                  <a:lnTo>
                    <a:pt x="477012" y="0"/>
                  </a:lnTo>
                  <a:close/>
                </a:path>
              </a:pathLst>
            </a:custGeom>
            <a:ln w="17764">
              <a:solidFill>
                <a:srgbClr val="FFDC99"/>
              </a:solidFill>
            </a:ln>
          </p:spPr>
          <p:txBody>
            <a:bodyPr wrap="square" lIns="0" tIns="0" rIns="0" bIns="0" rtlCol="0"/>
            <a:lstStyle/>
            <a:p>
              <a:endParaRPr/>
            </a:p>
          </p:txBody>
        </p:sp>
        <p:sp>
          <p:nvSpPr>
            <p:cNvPr id="82" name="object 82"/>
            <p:cNvSpPr/>
            <p:nvPr/>
          </p:nvSpPr>
          <p:spPr>
            <a:xfrm>
              <a:off x="4032503" y="3895349"/>
              <a:ext cx="3194685" cy="2127885"/>
            </a:xfrm>
            <a:custGeom>
              <a:avLst/>
              <a:gdLst/>
              <a:ahLst/>
              <a:cxnLst/>
              <a:rect l="l" t="t" r="r" b="b"/>
              <a:pathLst>
                <a:path w="3194684" h="2127885">
                  <a:moveTo>
                    <a:pt x="1597156" y="1876027"/>
                  </a:moveTo>
                  <a:lnTo>
                    <a:pt x="1592482" y="1818516"/>
                  </a:lnTo>
                  <a:lnTo>
                    <a:pt x="1579170" y="1765831"/>
                  </a:lnTo>
                  <a:lnTo>
                    <a:pt x="1558286" y="1719437"/>
                  </a:lnTo>
                  <a:lnTo>
                    <a:pt x="1530897" y="1680800"/>
                  </a:lnTo>
                  <a:lnTo>
                    <a:pt x="1498070" y="1651388"/>
                  </a:lnTo>
                  <a:lnTo>
                    <a:pt x="1460872" y="1632665"/>
                  </a:lnTo>
                  <a:lnTo>
                    <a:pt x="1420368" y="1626098"/>
                  </a:lnTo>
                  <a:lnTo>
                    <a:pt x="1379948" y="1632665"/>
                  </a:lnTo>
                  <a:lnTo>
                    <a:pt x="1342968" y="1651388"/>
                  </a:lnTo>
                  <a:lnTo>
                    <a:pt x="1310439" y="1680800"/>
                  </a:lnTo>
                  <a:lnTo>
                    <a:pt x="1283375" y="1719437"/>
                  </a:lnTo>
                  <a:lnTo>
                    <a:pt x="1262789" y="1765831"/>
                  </a:lnTo>
                  <a:lnTo>
                    <a:pt x="1249695" y="1818516"/>
                  </a:lnTo>
                  <a:lnTo>
                    <a:pt x="1245105" y="1876027"/>
                  </a:lnTo>
                  <a:lnTo>
                    <a:pt x="1249695" y="1934108"/>
                  </a:lnTo>
                  <a:lnTo>
                    <a:pt x="1262789" y="1987201"/>
                  </a:lnTo>
                  <a:lnTo>
                    <a:pt x="1283375" y="2033868"/>
                  </a:lnTo>
                  <a:lnTo>
                    <a:pt x="1310439" y="2072671"/>
                  </a:lnTo>
                  <a:lnTo>
                    <a:pt x="1342968" y="2102168"/>
                  </a:lnTo>
                  <a:lnTo>
                    <a:pt x="1379948" y="2120922"/>
                  </a:lnTo>
                  <a:lnTo>
                    <a:pt x="1420368" y="2127493"/>
                  </a:lnTo>
                  <a:lnTo>
                    <a:pt x="1460872" y="2120922"/>
                  </a:lnTo>
                  <a:lnTo>
                    <a:pt x="1498070" y="2102168"/>
                  </a:lnTo>
                  <a:lnTo>
                    <a:pt x="1530897" y="2072671"/>
                  </a:lnTo>
                  <a:lnTo>
                    <a:pt x="1558286" y="2033868"/>
                  </a:lnTo>
                  <a:lnTo>
                    <a:pt x="1579170" y="1987201"/>
                  </a:lnTo>
                  <a:lnTo>
                    <a:pt x="1592482" y="1934108"/>
                  </a:lnTo>
                  <a:lnTo>
                    <a:pt x="1597156" y="1876027"/>
                  </a:lnTo>
                  <a:close/>
                </a:path>
                <a:path w="3194684" h="2127885">
                  <a:moveTo>
                    <a:pt x="53338" y="1562098"/>
                  </a:moveTo>
                  <a:lnTo>
                    <a:pt x="618745" y="1257284"/>
                  </a:lnTo>
                  <a:lnTo>
                    <a:pt x="1571243" y="790947"/>
                  </a:lnTo>
                  <a:lnTo>
                    <a:pt x="2718812" y="234682"/>
                  </a:lnTo>
                  <a:lnTo>
                    <a:pt x="3194298" y="0"/>
                  </a:lnTo>
                </a:path>
                <a:path w="3194684" h="2127885">
                  <a:moveTo>
                    <a:pt x="3124202" y="89913"/>
                  </a:moveTo>
                  <a:lnTo>
                    <a:pt x="2558796" y="396234"/>
                  </a:lnTo>
                  <a:lnTo>
                    <a:pt x="1624581" y="862571"/>
                  </a:lnTo>
                  <a:lnTo>
                    <a:pt x="477012" y="1418836"/>
                  </a:lnTo>
                  <a:lnTo>
                    <a:pt x="0" y="1633722"/>
                  </a:lnTo>
                </a:path>
              </a:pathLst>
            </a:custGeom>
            <a:ln w="17796">
              <a:solidFill>
                <a:srgbClr val="000000"/>
              </a:solidFill>
            </a:ln>
          </p:spPr>
          <p:txBody>
            <a:bodyPr wrap="square" lIns="0" tIns="0" rIns="0" bIns="0" rtlCol="0"/>
            <a:lstStyle/>
            <a:p>
              <a:endParaRPr/>
            </a:p>
          </p:txBody>
        </p:sp>
      </p:grpSp>
      <p:sp>
        <p:nvSpPr>
          <p:cNvPr id="83" name="object 83"/>
          <p:cNvSpPr/>
          <p:nvPr/>
        </p:nvSpPr>
        <p:spPr>
          <a:xfrm>
            <a:off x="2840407" y="4728197"/>
            <a:ext cx="79898" cy="80253"/>
          </a:xfrm>
          <a:prstGeom prst="rect">
            <a:avLst/>
          </a:prstGeom>
          <a:blipFill>
            <a:blip r:embed="rId24" cstate="print"/>
            <a:stretch>
              <a:fillRect/>
            </a:stretch>
          </a:blipFill>
        </p:spPr>
        <p:txBody>
          <a:bodyPr wrap="square" lIns="0" tIns="0" rIns="0" bIns="0" rtlCol="0"/>
          <a:lstStyle/>
          <a:p>
            <a:endParaRPr/>
          </a:p>
        </p:txBody>
      </p:sp>
      <p:grpSp>
        <p:nvGrpSpPr>
          <p:cNvPr id="84" name="object 84"/>
          <p:cNvGrpSpPr/>
          <p:nvPr/>
        </p:nvGrpSpPr>
        <p:grpSpPr>
          <a:xfrm>
            <a:off x="2703022" y="3017794"/>
            <a:ext cx="634423" cy="2353235"/>
            <a:chOff x="2973323" y="3420165"/>
            <a:chExt cx="697865" cy="2667000"/>
          </a:xfrm>
        </p:grpSpPr>
        <p:sp>
          <p:nvSpPr>
            <p:cNvPr id="85" name="object 85"/>
            <p:cNvSpPr/>
            <p:nvPr/>
          </p:nvSpPr>
          <p:spPr>
            <a:xfrm>
              <a:off x="2973323" y="5475731"/>
              <a:ext cx="495300" cy="593090"/>
            </a:xfrm>
            <a:custGeom>
              <a:avLst/>
              <a:gdLst/>
              <a:ahLst/>
              <a:cxnLst/>
              <a:rect l="l" t="t" r="r" b="b"/>
              <a:pathLst>
                <a:path w="495300" h="593089">
                  <a:moveTo>
                    <a:pt x="495299" y="592835"/>
                  </a:moveTo>
                  <a:lnTo>
                    <a:pt x="495299" y="0"/>
                  </a:lnTo>
                  <a:lnTo>
                    <a:pt x="0" y="0"/>
                  </a:lnTo>
                  <a:lnTo>
                    <a:pt x="0" y="592835"/>
                  </a:lnTo>
                  <a:lnTo>
                    <a:pt x="495299" y="592835"/>
                  </a:lnTo>
                  <a:close/>
                </a:path>
              </a:pathLst>
            </a:custGeom>
            <a:solidFill>
              <a:srgbClr val="FFDC99"/>
            </a:solidFill>
          </p:spPr>
          <p:txBody>
            <a:bodyPr wrap="square" lIns="0" tIns="0" rIns="0" bIns="0" rtlCol="0"/>
            <a:lstStyle/>
            <a:p>
              <a:endParaRPr/>
            </a:p>
          </p:txBody>
        </p:sp>
        <p:sp>
          <p:nvSpPr>
            <p:cNvPr id="86" name="object 86"/>
            <p:cNvSpPr/>
            <p:nvPr/>
          </p:nvSpPr>
          <p:spPr>
            <a:xfrm>
              <a:off x="2982469" y="5484867"/>
              <a:ext cx="477520" cy="593090"/>
            </a:xfrm>
            <a:custGeom>
              <a:avLst/>
              <a:gdLst/>
              <a:ahLst/>
              <a:cxnLst/>
              <a:rect l="l" t="t" r="r" b="b"/>
              <a:pathLst>
                <a:path w="477520" h="593089">
                  <a:moveTo>
                    <a:pt x="477012" y="0"/>
                  </a:moveTo>
                  <a:lnTo>
                    <a:pt x="0" y="0"/>
                  </a:lnTo>
                  <a:lnTo>
                    <a:pt x="0" y="592845"/>
                  </a:lnTo>
                  <a:lnTo>
                    <a:pt x="477012" y="592845"/>
                  </a:lnTo>
                  <a:lnTo>
                    <a:pt x="477012" y="0"/>
                  </a:lnTo>
                  <a:close/>
                </a:path>
              </a:pathLst>
            </a:custGeom>
            <a:ln w="17764">
              <a:solidFill>
                <a:srgbClr val="FFDC99"/>
              </a:solidFill>
            </a:ln>
          </p:spPr>
          <p:txBody>
            <a:bodyPr wrap="square" lIns="0" tIns="0" rIns="0" bIns="0" rtlCol="0"/>
            <a:lstStyle/>
            <a:p>
              <a:endParaRPr/>
            </a:p>
          </p:txBody>
        </p:sp>
        <p:sp>
          <p:nvSpPr>
            <p:cNvPr id="87" name="object 87"/>
            <p:cNvSpPr/>
            <p:nvPr/>
          </p:nvSpPr>
          <p:spPr>
            <a:xfrm>
              <a:off x="3035808" y="3428996"/>
              <a:ext cx="626745" cy="2593975"/>
            </a:xfrm>
            <a:custGeom>
              <a:avLst/>
              <a:gdLst/>
              <a:ahLst/>
              <a:cxnLst/>
              <a:rect l="l" t="t" r="r" b="b"/>
              <a:pathLst>
                <a:path w="626745" h="2593975">
                  <a:moveTo>
                    <a:pt x="370334" y="2342379"/>
                  </a:moveTo>
                  <a:lnTo>
                    <a:pt x="365477" y="2284868"/>
                  </a:lnTo>
                  <a:lnTo>
                    <a:pt x="351636" y="2232183"/>
                  </a:lnTo>
                  <a:lnTo>
                    <a:pt x="329903" y="2185788"/>
                  </a:lnTo>
                  <a:lnTo>
                    <a:pt x="301372" y="2147152"/>
                  </a:lnTo>
                  <a:lnTo>
                    <a:pt x="267138" y="2117740"/>
                  </a:lnTo>
                  <a:lnTo>
                    <a:pt x="228292" y="2099017"/>
                  </a:lnTo>
                  <a:lnTo>
                    <a:pt x="185930" y="2092450"/>
                  </a:lnTo>
                  <a:lnTo>
                    <a:pt x="142997" y="2099017"/>
                  </a:lnTo>
                  <a:lnTo>
                    <a:pt x="103745" y="2117740"/>
                  </a:lnTo>
                  <a:lnTo>
                    <a:pt x="69239" y="2147152"/>
                  </a:lnTo>
                  <a:lnTo>
                    <a:pt x="40546" y="2185788"/>
                  </a:lnTo>
                  <a:lnTo>
                    <a:pt x="18731" y="2232183"/>
                  </a:lnTo>
                  <a:lnTo>
                    <a:pt x="4860" y="2284868"/>
                  </a:lnTo>
                  <a:lnTo>
                    <a:pt x="0" y="2342379"/>
                  </a:lnTo>
                  <a:lnTo>
                    <a:pt x="3738" y="2393443"/>
                  </a:lnTo>
                  <a:lnTo>
                    <a:pt x="14477" y="2440826"/>
                  </a:lnTo>
                  <a:lnTo>
                    <a:pt x="31502" y="2483564"/>
                  </a:lnTo>
                  <a:lnTo>
                    <a:pt x="54099" y="2520694"/>
                  </a:lnTo>
                  <a:lnTo>
                    <a:pt x="81555" y="2551252"/>
                  </a:lnTo>
                  <a:lnTo>
                    <a:pt x="113155" y="2574272"/>
                  </a:lnTo>
                  <a:lnTo>
                    <a:pt x="185930" y="2593845"/>
                  </a:lnTo>
                  <a:lnTo>
                    <a:pt x="228292" y="2587274"/>
                  </a:lnTo>
                  <a:lnTo>
                    <a:pt x="267138" y="2568520"/>
                  </a:lnTo>
                  <a:lnTo>
                    <a:pt x="301372" y="2539022"/>
                  </a:lnTo>
                  <a:lnTo>
                    <a:pt x="329903" y="2500220"/>
                  </a:lnTo>
                  <a:lnTo>
                    <a:pt x="351636" y="2453553"/>
                  </a:lnTo>
                  <a:lnTo>
                    <a:pt x="365477" y="2400460"/>
                  </a:lnTo>
                  <a:lnTo>
                    <a:pt x="370334" y="2342379"/>
                  </a:lnTo>
                  <a:close/>
                </a:path>
                <a:path w="626745" h="2593975">
                  <a:moveTo>
                    <a:pt x="626360" y="89913"/>
                  </a:moveTo>
                  <a:lnTo>
                    <a:pt x="556264" y="466351"/>
                  </a:lnTo>
                  <a:lnTo>
                    <a:pt x="432814" y="1024123"/>
                  </a:lnTo>
                  <a:lnTo>
                    <a:pt x="237742" y="1760216"/>
                  </a:lnTo>
                  <a:lnTo>
                    <a:pt x="149348" y="2046725"/>
                  </a:lnTo>
                </a:path>
                <a:path w="626745" h="2593975">
                  <a:moveTo>
                    <a:pt x="132591" y="1938521"/>
                  </a:moveTo>
                  <a:lnTo>
                    <a:pt x="202687" y="1562098"/>
                  </a:lnTo>
                  <a:lnTo>
                    <a:pt x="344420" y="1005833"/>
                  </a:lnTo>
                  <a:lnTo>
                    <a:pt x="521209" y="304799"/>
                  </a:lnTo>
                  <a:lnTo>
                    <a:pt x="608077" y="0"/>
                  </a:lnTo>
                </a:path>
              </a:pathLst>
            </a:custGeom>
            <a:ln w="17796">
              <a:solidFill>
                <a:srgbClr val="000000"/>
              </a:solidFill>
            </a:ln>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252" y="528322"/>
            <a:ext cx="7676515" cy="628373"/>
          </a:xfrm>
          <a:prstGeom prst="rect">
            <a:avLst/>
          </a:prstGeom>
        </p:spPr>
        <p:txBody>
          <a:bodyPr vert="horz" wrap="square" lIns="0" tIns="12696" rIns="0" bIns="0" rtlCol="0">
            <a:spAutoFit/>
          </a:bodyPr>
          <a:lstStyle/>
          <a:p>
            <a:pPr marL="12696">
              <a:spcBef>
                <a:spcPts val="100"/>
              </a:spcBef>
            </a:pPr>
            <a:r>
              <a:rPr sz="4000" u="none" spc="-140" dirty="0"/>
              <a:t>Variations </a:t>
            </a:r>
            <a:r>
              <a:rPr sz="4000" u="none" spc="-125" dirty="0"/>
              <a:t>on </a:t>
            </a:r>
            <a:r>
              <a:rPr sz="4000" u="none" spc="-45" dirty="0"/>
              <a:t>the </a:t>
            </a:r>
            <a:r>
              <a:rPr sz="4000" u="none" spc="-120" dirty="0"/>
              <a:t>client-server</a:t>
            </a:r>
            <a:r>
              <a:rPr sz="4000" u="none" spc="-600" dirty="0"/>
              <a:t> </a:t>
            </a:r>
            <a:r>
              <a:rPr sz="4000" u="none" spc="-120" dirty="0"/>
              <a:t>model</a:t>
            </a:r>
            <a:endParaRPr sz="4000"/>
          </a:p>
        </p:txBody>
      </p:sp>
      <p:sp>
        <p:nvSpPr>
          <p:cNvPr id="3" name="object 3"/>
          <p:cNvSpPr txBox="1"/>
          <p:nvPr/>
        </p:nvSpPr>
        <p:spPr>
          <a:xfrm>
            <a:off x="535940" y="1531621"/>
            <a:ext cx="7927340" cy="4785899"/>
          </a:xfrm>
          <a:prstGeom prst="rect">
            <a:avLst/>
          </a:prstGeom>
        </p:spPr>
        <p:txBody>
          <a:bodyPr vert="horz" wrap="square" lIns="0" tIns="114274" rIns="0" bIns="0" rtlCol="0">
            <a:spAutoFit/>
          </a:bodyPr>
          <a:lstStyle/>
          <a:p>
            <a:pPr marL="12696">
              <a:spcBef>
                <a:spcPts val="900"/>
              </a:spcBef>
            </a:pPr>
            <a:r>
              <a:rPr sz="3200" spc="-110">
                <a:latin typeface="Arial"/>
                <a:cs typeface="Arial"/>
              </a:rPr>
              <a:t>Including</a:t>
            </a:r>
            <a:r>
              <a:rPr sz="3200" spc="-165">
                <a:latin typeface="Arial"/>
                <a:cs typeface="Arial"/>
              </a:rPr>
              <a:t> </a:t>
            </a:r>
            <a:r>
              <a:rPr sz="3200" spc="-65" smtClean="0">
                <a:latin typeface="Arial"/>
                <a:cs typeface="Arial"/>
              </a:rPr>
              <a:t>:-</a:t>
            </a:r>
            <a:endParaRPr lang="en-US" sz="3200" spc="-65" dirty="0" smtClean="0">
              <a:latin typeface="Arial"/>
              <a:cs typeface="Arial"/>
            </a:endParaRPr>
          </a:p>
          <a:p>
            <a:pPr marL="12696">
              <a:spcBef>
                <a:spcPts val="900"/>
              </a:spcBef>
            </a:pPr>
            <a:r>
              <a:rPr lang="en-US" sz="3200" spc="-65" dirty="0" smtClean="0">
                <a:latin typeface="Arial"/>
                <a:cs typeface="Arial"/>
              </a:rPr>
              <a:t>1   Services provided by multiple servers</a:t>
            </a:r>
            <a:endParaRPr sz="3200">
              <a:latin typeface="Arial"/>
              <a:cs typeface="Arial"/>
            </a:endParaRPr>
          </a:p>
          <a:p>
            <a:pPr marL="526926" indent="-514230">
              <a:spcBef>
                <a:spcPts val="800"/>
              </a:spcBef>
              <a:tabLst>
                <a:tab pos="526293" algn="l"/>
                <a:tab pos="526926" algn="l"/>
              </a:tabLst>
            </a:pPr>
            <a:r>
              <a:rPr lang="en-US" sz="3200" spc="-50" dirty="0" smtClean="0">
                <a:latin typeface="Arial"/>
                <a:cs typeface="Arial"/>
              </a:rPr>
              <a:t>2   Proxy Servers and Caches</a:t>
            </a:r>
            <a:endParaRPr sz="3200">
              <a:latin typeface="Arial"/>
              <a:cs typeface="Arial"/>
            </a:endParaRPr>
          </a:p>
          <a:p>
            <a:pPr marL="526926" indent="-514230">
              <a:spcBef>
                <a:spcPts val="800"/>
              </a:spcBef>
              <a:tabLst>
                <a:tab pos="526293" algn="l"/>
                <a:tab pos="526926" algn="l"/>
              </a:tabLst>
            </a:pPr>
            <a:r>
              <a:rPr lang="en-US" sz="3200" spc="-50" dirty="0" smtClean="0">
                <a:latin typeface="Arial"/>
                <a:cs typeface="Arial"/>
              </a:rPr>
              <a:t>3   Mobile Code</a:t>
            </a:r>
            <a:endParaRPr sz="3200">
              <a:latin typeface="Arial"/>
              <a:cs typeface="Arial"/>
            </a:endParaRPr>
          </a:p>
          <a:p>
            <a:pPr marL="526926" indent="-514230">
              <a:spcBef>
                <a:spcPts val="790"/>
              </a:spcBef>
              <a:tabLst>
                <a:tab pos="526293" algn="l"/>
                <a:tab pos="526926" algn="l"/>
              </a:tabLst>
            </a:pPr>
            <a:r>
              <a:rPr lang="en-US" sz="3200" spc="-70" dirty="0" smtClean="0">
                <a:latin typeface="Arial"/>
                <a:cs typeface="Arial"/>
              </a:rPr>
              <a:t>4   Mobile Agents</a:t>
            </a:r>
            <a:endParaRPr sz="3200">
              <a:latin typeface="Arial"/>
              <a:cs typeface="Arial"/>
            </a:endParaRPr>
          </a:p>
          <a:p>
            <a:pPr marL="527046" indent="-514350">
              <a:spcBef>
                <a:spcPts val="800"/>
              </a:spcBef>
              <a:buAutoNum type="arabicPlain" startAt="5"/>
              <a:tabLst>
                <a:tab pos="526293" algn="l"/>
                <a:tab pos="526926" algn="l"/>
              </a:tabLst>
            </a:pPr>
            <a:r>
              <a:rPr lang="en-US" sz="3200" spc="-150" dirty="0" smtClean="0">
                <a:latin typeface="Arial"/>
                <a:cs typeface="Arial"/>
              </a:rPr>
              <a:t>Network Computers</a:t>
            </a:r>
          </a:p>
          <a:p>
            <a:pPr marL="527046" indent="-514350">
              <a:spcBef>
                <a:spcPts val="800"/>
              </a:spcBef>
              <a:buAutoNum type="arabicPlain" startAt="5"/>
              <a:tabLst>
                <a:tab pos="526293" algn="l"/>
                <a:tab pos="526926" algn="l"/>
              </a:tabLst>
            </a:pPr>
            <a:r>
              <a:rPr lang="en-US" sz="3200" spc="-150" dirty="0" smtClean="0">
                <a:latin typeface="Arial"/>
                <a:cs typeface="Arial"/>
              </a:rPr>
              <a:t>Thin Clients</a:t>
            </a:r>
            <a:endParaRPr sz="3200">
              <a:latin typeface="Arial"/>
              <a:cs typeface="Arial"/>
            </a:endParaRPr>
          </a:p>
          <a:p>
            <a:pPr marL="526926" indent="-514230">
              <a:spcBef>
                <a:spcPts val="800"/>
              </a:spcBef>
              <a:tabLst>
                <a:tab pos="526293" algn="l"/>
                <a:tab pos="526926" algn="l"/>
              </a:tabLst>
            </a:pPr>
            <a:r>
              <a:rPr lang="en-US" sz="3200" spc="-50" dirty="0" smtClean="0">
                <a:latin typeface="Arial"/>
                <a:cs typeface="Arial"/>
              </a:rPr>
              <a:t>7   </a:t>
            </a:r>
            <a:r>
              <a:rPr sz="3200" spc="-50" smtClean="0">
                <a:latin typeface="Arial"/>
                <a:cs typeface="Arial"/>
              </a:rPr>
              <a:t>Mobile </a:t>
            </a:r>
            <a:r>
              <a:rPr sz="3200" spc="-175" dirty="0">
                <a:latin typeface="Arial"/>
                <a:cs typeface="Arial"/>
              </a:rPr>
              <a:t>devices </a:t>
            </a:r>
            <a:r>
              <a:rPr sz="3200" spc="-155" dirty="0">
                <a:latin typeface="Arial"/>
                <a:cs typeface="Arial"/>
              </a:rPr>
              <a:t>and </a:t>
            </a:r>
            <a:r>
              <a:rPr sz="3200" spc="-145" dirty="0">
                <a:latin typeface="Arial"/>
                <a:cs typeface="Arial"/>
              </a:rPr>
              <a:t>spontaneous</a:t>
            </a:r>
            <a:r>
              <a:rPr sz="3200" spc="-335" dirty="0">
                <a:latin typeface="Arial"/>
                <a:cs typeface="Arial"/>
              </a:rPr>
              <a:t> </a:t>
            </a:r>
            <a:r>
              <a:rPr sz="3200" spc="-70" dirty="0">
                <a:latin typeface="Arial"/>
                <a:cs typeface="Arial"/>
              </a:rPr>
              <a:t>networking</a:t>
            </a:r>
            <a:endParaRPr sz="32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63831"/>
            <a:ext cx="8534400" cy="705317"/>
          </a:xfrm>
          <a:prstGeom prst="rect">
            <a:avLst/>
          </a:prstGeom>
        </p:spPr>
        <p:txBody>
          <a:bodyPr vert="horz" wrap="square" lIns="0" tIns="12696" rIns="0" bIns="0" rtlCol="0">
            <a:spAutoFit/>
          </a:bodyPr>
          <a:lstStyle/>
          <a:p>
            <a:pPr marL="2814931" marR="5078" indent="-2802235">
              <a:spcBef>
                <a:spcPts val="100"/>
              </a:spcBef>
            </a:pPr>
            <a:r>
              <a:rPr lang="en-US" u="none" spc="-170" dirty="0" smtClean="0"/>
              <a:t>1</a:t>
            </a:r>
            <a:r>
              <a:rPr u="none" spc="-170" smtClean="0"/>
              <a:t>. </a:t>
            </a:r>
            <a:r>
              <a:rPr sz="4000" u="none" spc="-300" dirty="0"/>
              <a:t>Services </a:t>
            </a:r>
            <a:r>
              <a:rPr sz="4000" u="none" spc="-114" dirty="0"/>
              <a:t>provided </a:t>
            </a:r>
            <a:r>
              <a:rPr sz="4000" u="none" spc="-175" dirty="0"/>
              <a:t>by</a:t>
            </a:r>
            <a:r>
              <a:rPr sz="4000" u="none" spc="-370" dirty="0"/>
              <a:t> </a:t>
            </a:r>
            <a:r>
              <a:rPr sz="4000" u="none" spc="-50" dirty="0"/>
              <a:t>multiple  </a:t>
            </a:r>
            <a:r>
              <a:rPr sz="4000" u="none" spc="-225" dirty="0"/>
              <a:t>servers</a:t>
            </a:r>
          </a:p>
        </p:txBody>
      </p:sp>
      <p:sp>
        <p:nvSpPr>
          <p:cNvPr id="3" name="object 3"/>
          <p:cNvSpPr txBox="1"/>
          <p:nvPr/>
        </p:nvSpPr>
        <p:spPr>
          <a:xfrm>
            <a:off x="228600" y="990602"/>
            <a:ext cx="8534400" cy="1305482"/>
          </a:xfrm>
          <a:prstGeom prst="rect">
            <a:avLst/>
          </a:prstGeom>
        </p:spPr>
        <p:txBody>
          <a:bodyPr vert="horz" wrap="square" lIns="0" tIns="12696" rIns="0" bIns="0" rtlCol="0">
            <a:spAutoFit/>
          </a:bodyPr>
          <a:lstStyle/>
          <a:p>
            <a:pPr marL="355518" marR="5078" indent="-342820" algn="just">
              <a:spcBef>
                <a:spcPts val="100"/>
              </a:spcBef>
              <a:buChar char="•"/>
              <a:tabLst>
                <a:tab pos="354881" algn="l"/>
                <a:tab pos="355518" algn="l"/>
              </a:tabLst>
            </a:pPr>
            <a:r>
              <a:rPr sz="2800" spc="-220" dirty="0">
                <a:latin typeface="Arial"/>
                <a:cs typeface="Arial"/>
              </a:rPr>
              <a:t>Services </a:t>
            </a:r>
            <a:r>
              <a:rPr sz="2800" spc="-175" dirty="0">
                <a:latin typeface="Arial"/>
                <a:cs typeface="Arial"/>
              </a:rPr>
              <a:t>may </a:t>
            </a:r>
            <a:r>
              <a:rPr sz="2800" spc="-150" dirty="0">
                <a:latin typeface="Arial"/>
                <a:cs typeface="Arial"/>
              </a:rPr>
              <a:t>be </a:t>
            </a:r>
            <a:r>
              <a:rPr sz="2800" spc="-85" dirty="0">
                <a:latin typeface="Arial"/>
                <a:cs typeface="Arial"/>
              </a:rPr>
              <a:t>implemented </a:t>
            </a:r>
            <a:r>
              <a:rPr sz="2800" b="1" spc="-350" dirty="0">
                <a:solidFill>
                  <a:srgbClr val="FF0000"/>
                </a:solidFill>
                <a:latin typeface="Arial"/>
                <a:cs typeface="Arial"/>
              </a:rPr>
              <a:t>as </a:t>
            </a:r>
            <a:r>
              <a:rPr sz="2800" b="1" spc="-220" dirty="0">
                <a:solidFill>
                  <a:srgbClr val="FF0000"/>
                </a:solidFill>
                <a:latin typeface="Arial"/>
                <a:cs typeface="Arial"/>
              </a:rPr>
              <a:t>several  </a:t>
            </a:r>
            <a:r>
              <a:rPr sz="2800" b="1" spc="-225" dirty="0">
                <a:solidFill>
                  <a:srgbClr val="FF0000"/>
                </a:solidFill>
                <a:latin typeface="Arial"/>
                <a:cs typeface="Arial"/>
              </a:rPr>
              <a:t>server </a:t>
            </a:r>
            <a:r>
              <a:rPr sz="2800" b="1" spc="-325" dirty="0">
                <a:solidFill>
                  <a:srgbClr val="FF0000"/>
                </a:solidFill>
                <a:latin typeface="Arial"/>
                <a:cs typeface="Arial"/>
              </a:rPr>
              <a:t>processes </a:t>
            </a:r>
            <a:r>
              <a:rPr sz="2800" spc="-40" dirty="0">
                <a:latin typeface="Arial"/>
                <a:cs typeface="Arial"/>
              </a:rPr>
              <a:t>in </a:t>
            </a:r>
            <a:r>
              <a:rPr sz="2800" spc="-140" dirty="0">
                <a:latin typeface="Arial"/>
                <a:cs typeface="Arial"/>
              </a:rPr>
              <a:t>separate </a:t>
            </a:r>
            <a:r>
              <a:rPr sz="2800" spc="-95" dirty="0">
                <a:latin typeface="Arial"/>
                <a:cs typeface="Arial"/>
              </a:rPr>
              <a:t>host </a:t>
            </a:r>
            <a:r>
              <a:rPr sz="2800" spc="-110" dirty="0">
                <a:latin typeface="Arial"/>
                <a:cs typeface="Arial"/>
              </a:rPr>
              <a:t>computers  </a:t>
            </a:r>
            <a:r>
              <a:rPr sz="2800" spc="-70" dirty="0">
                <a:latin typeface="Arial"/>
                <a:cs typeface="Arial"/>
              </a:rPr>
              <a:t>interacting </a:t>
            </a:r>
            <a:r>
              <a:rPr sz="2800" spc="-305" dirty="0">
                <a:latin typeface="Arial"/>
                <a:cs typeface="Arial"/>
              </a:rPr>
              <a:t>as </a:t>
            </a:r>
            <a:r>
              <a:rPr sz="2800" spc="-204" dirty="0">
                <a:latin typeface="Arial"/>
                <a:cs typeface="Arial"/>
              </a:rPr>
              <a:t>necessary </a:t>
            </a:r>
            <a:r>
              <a:rPr sz="2800" spc="35" dirty="0">
                <a:latin typeface="Arial"/>
                <a:cs typeface="Arial"/>
              </a:rPr>
              <a:t>to </a:t>
            </a:r>
            <a:r>
              <a:rPr sz="2800" spc="-85" dirty="0">
                <a:latin typeface="Arial"/>
                <a:cs typeface="Arial"/>
              </a:rPr>
              <a:t>provide </a:t>
            </a:r>
            <a:r>
              <a:rPr sz="2800" spc="-250" dirty="0">
                <a:latin typeface="Arial"/>
                <a:cs typeface="Arial"/>
              </a:rPr>
              <a:t>a </a:t>
            </a:r>
            <a:r>
              <a:rPr sz="2800" spc="-155" dirty="0">
                <a:latin typeface="Arial"/>
                <a:cs typeface="Arial"/>
              </a:rPr>
              <a:t>service  </a:t>
            </a:r>
            <a:r>
              <a:rPr sz="2800" spc="40" dirty="0">
                <a:latin typeface="Arial"/>
                <a:cs typeface="Arial"/>
              </a:rPr>
              <a:t>to </a:t>
            </a:r>
            <a:r>
              <a:rPr sz="2800" spc="-55">
                <a:latin typeface="Arial"/>
                <a:cs typeface="Arial"/>
              </a:rPr>
              <a:t>client</a:t>
            </a:r>
            <a:r>
              <a:rPr sz="2800" spc="-405">
                <a:latin typeface="Arial"/>
                <a:cs typeface="Arial"/>
              </a:rPr>
              <a:t> </a:t>
            </a:r>
            <a:r>
              <a:rPr lang="en-US" sz="2800" spc="-405" dirty="0" smtClean="0">
                <a:latin typeface="Arial"/>
                <a:cs typeface="Arial"/>
              </a:rPr>
              <a:t> </a:t>
            </a:r>
            <a:r>
              <a:rPr sz="2800" spc="-195" smtClean="0">
                <a:latin typeface="Arial"/>
                <a:cs typeface="Arial"/>
              </a:rPr>
              <a:t>processes</a:t>
            </a:r>
            <a:r>
              <a:rPr sz="2800" spc="-195" dirty="0">
                <a:latin typeface="Arial"/>
                <a:cs typeface="Arial"/>
              </a:rPr>
              <a:t>.</a:t>
            </a:r>
            <a:endParaRPr sz="2800">
              <a:latin typeface="Arial"/>
              <a:cs typeface="Arial"/>
            </a:endParaRPr>
          </a:p>
        </p:txBody>
      </p:sp>
      <p:sp>
        <p:nvSpPr>
          <p:cNvPr id="4" name="object 2"/>
          <p:cNvSpPr/>
          <p:nvPr/>
        </p:nvSpPr>
        <p:spPr>
          <a:xfrm>
            <a:off x="609600" y="2286000"/>
            <a:ext cx="8077200" cy="4419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0650" y="497842"/>
            <a:ext cx="6351905" cy="689928"/>
          </a:xfrm>
          <a:prstGeom prst="rect">
            <a:avLst/>
          </a:prstGeom>
        </p:spPr>
        <p:txBody>
          <a:bodyPr vert="horz" wrap="square" lIns="0" tIns="12696" rIns="0" bIns="0" rtlCol="0">
            <a:spAutoFit/>
          </a:bodyPr>
          <a:lstStyle/>
          <a:p>
            <a:pPr marL="12696">
              <a:spcBef>
                <a:spcPts val="100"/>
              </a:spcBef>
            </a:pPr>
            <a:r>
              <a:rPr lang="en-US" u="none" spc="-170" dirty="0" smtClean="0"/>
              <a:t>2</a:t>
            </a:r>
            <a:r>
              <a:rPr u="none" spc="-170" smtClean="0"/>
              <a:t>. </a:t>
            </a:r>
            <a:r>
              <a:rPr u="none" spc="-245" dirty="0"/>
              <a:t>Proxy </a:t>
            </a:r>
            <a:r>
              <a:rPr u="none" spc="-285" dirty="0"/>
              <a:t>Servers </a:t>
            </a:r>
            <a:r>
              <a:rPr u="none" spc="-204" dirty="0"/>
              <a:t>and</a:t>
            </a:r>
            <a:r>
              <a:rPr u="none" spc="-280" dirty="0"/>
              <a:t> </a:t>
            </a:r>
            <a:r>
              <a:rPr u="none" spc="-400" dirty="0"/>
              <a:t>Caches</a:t>
            </a:r>
          </a:p>
        </p:txBody>
      </p:sp>
      <p:sp>
        <p:nvSpPr>
          <p:cNvPr id="3" name="object 3"/>
          <p:cNvSpPr txBox="1"/>
          <p:nvPr/>
        </p:nvSpPr>
        <p:spPr>
          <a:xfrm>
            <a:off x="535940" y="1531620"/>
            <a:ext cx="8059420" cy="3288053"/>
          </a:xfrm>
          <a:prstGeom prst="rect">
            <a:avLst/>
          </a:prstGeom>
        </p:spPr>
        <p:txBody>
          <a:bodyPr vert="horz" wrap="square" lIns="0" tIns="114274" rIns="0" bIns="0" rtlCol="0">
            <a:spAutoFit/>
          </a:bodyPr>
          <a:lstStyle/>
          <a:p>
            <a:pPr marL="12696">
              <a:spcBef>
                <a:spcPts val="900"/>
              </a:spcBef>
            </a:pPr>
            <a:r>
              <a:rPr sz="3200" u="heavy" spc="-180" dirty="0">
                <a:uFill>
                  <a:solidFill>
                    <a:srgbClr val="000000"/>
                  </a:solidFill>
                </a:uFill>
                <a:latin typeface="Arial"/>
                <a:cs typeface="Arial"/>
              </a:rPr>
              <a:t>Proxy </a:t>
            </a:r>
            <a:r>
              <a:rPr sz="3200" u="heavy" spc="-210" dirty="0">
                <a:uFill>
                  <a:solidFill>
                    <a:srgbClr val="000000"/>
                  </a:solidFill>
                </a:uFill>
                <a:latin typeface="Arial"/>
                <a:cs typeface="Arial"/>
              </a:rPr>
              <a:t>Servers</a:t>
            </a:r>
            <a:endParaRPr sz="3200">
              <a:latin typeface="Arial"/>
              <a:cs typeface="Arial"/>
            </a:endParaRPr>
          </a:p>
          <a:p>
            <a:pPr marL="355518" marR="5078" indent="-342820">
              <a:spcBef>
                <a:spcPts val="800"/>
              </a:spcBef>
              <a:buFont typeface="Arial"/>
              <a:buChar char="•"/>
              <a:tabLst>
                <a:tab pos="446299" algn="l"/>
                <a:tab pos="446936" algn="l"/>
              </a:tabLst>
            </a:pPr>
            <a:r>
              <a:rPr dirty="0"/>
              <a:t>	</a:t>
            </a:r>
            <a:r>
              <a:rPr sz="3200" spc="-105" dirty="0">
                <a:latin typeface="Arial"/>
                <a:cs typeface="Arial"/>
              </a:rPr>
              <a:t>proxy </a:t>
            </a:r>
            <a:r>
              <a:rPr sz="3200" spc="-165" dirty="0">
                <a:latin typeface="Arial"/>
                <a:cs typeface="Arial"/>
              </a:rPr>
              <a:t>servers </a:t>
            </a:r>
            <a:r>
              <a:rPr sz="3200" spc="-135" dirty="0">
                <a:latin typeface="Arial"/>
                <a:cs typeface="Arial"/>
              </a:rPr>
              <a:t>are </a:t>
            </a:r>
            <a:r>
              <a:rPr sz="3200" spc="-190" dirty="0">
                <a:latin typeface="Arial"/>
                <a:cs typeface="Arial"/>
              </a:rPr>
              <a:t>used </a:t>
            </a:r>
            <a:r>
              <a:rPr sz="3200" spc="40" dirty="0">
                <a:latin typeface="Arial"/>
                <a:cs typeface="Arial"/>
              </a:rPr>
              <a:t>to </a:t>
            </a:r>
            <a:r>
              <a:rPr sz="3200" b="1" spc="-245" dirty="0">
                <a:solidFill>
                  <a:srgbClr val="FF0000"/>
                </a:solidFill>
                <a:latin typeface="Arial"/>
                <a:cs typeface="Arial"/>
              </a:rPr>
              <a:t>increase</a:t>
            </a:r>
            <a:r>
              <a:rPr sz="3200" b="1" spc="-455" dirty="0">
                <a:solidFill>
                  <a:srgbClr val="FF0000"/>
                </a:solidFill>
                <a:latin typeface="Arial"/>
                <a:cs typeface="Arial"/>
              </a:rPr>
              <a:t> </a:t>
            </a:r>
            <a:r>
              <a:rPr sz="3200" b="1" spc="-155" dirty="0">
                <a:solidFill>
                  <a:srgbClr val="FF0000"/>
                </a:solidFill>
                <a:latin typeface="Arial"/>
                <a:cs typeface="Arial"/>
              </a:rPr>
              <a:t>availability  </a:t>
            </a:r>
            <a:r>
              <a:rPr sz="3200" b="1" spc="-229" dirty="0">
                <a:solidFill>
                  <a:srgbClr val="FF0000"/>
                </a:solidFill>
                <a:latin typeface="Arial"/>
                <a:cs typeface="Arial"/>
              </a:rPr>
              <a:t>and </a:t>
            </a:r>
            <a:r>
              <a:rPr sz="3200" b="1" spc="-204" dirty="0">
                <a:solidFill>
                  <a:srgbClr val="FF0000"/>
                </a:solidFill>
                <a:latin typeface="Arial"/>
                <a:cs typeface="Arial"/>
              </a:rPr>
              <a:t>performance </a:t>
            </a:r>
            <a:r>
              <a:rPr sz="3200" b="1" spc="-145" dirty="0">
                <a:solidFill>
                  <a:srgbClr val="FF0000"/>
                </a:solidFill>
                <a:latin typeface="Arial"/>
                <a:cs typeface="Arial"/>
              </a:rPr>
              <a:t>of </a:t>
            </a:r>
            <a:r>
              <a:rPr sz="3200" b="1" spc="-125" dirty="0">
                <a:solidFill>
                  <a:srgbClr val="FF0000"/>
                </a:solidFill>
                <a:latin typeface="Arial"/>
                <a:cs typeface="Arial"/>
              </a:rPr>
              <a:t>the </a:t>
            </a:r>
            <a:r>
              <a:rPr sz="3200" b="1" spc="-290" dirty="0">
                <a:solidFill>
                  <a:srgbClr val="FF0000"/>
                </a:solidFill>
                <a:latin typeface="Arial"/>
                <a:cs typeface="Arial"/>
              </a:rPr>
              <a:t>services </a:t>
            </a:r>
            <a:r>
              <a:rPr sz="3200" spc="-130" dirty="0">
                <a:latin typeface="Arial"/>
                <a:cs typeface="Arial"/>
              </a:rPr>
              <a:t>by </a:t>
            </a:r>
            <a:r>
              <a:rPr sz="3200" spc="-120" dirty="0">
                <a:latin typeface="Arial"/>
                <a:cs typeface="Arial"/>
              </a:rPr>
              <a:t>reducing  </a:t>
            </a:r>
            <a:r>
              <a:rPr sz="3200" spc="-45" dirty="0">
                <a:latin typeface="Arial"/>
                <a:cs typeface="Arial"/>
              </a:rPr>
              <a:t>the </a:t>
            </a:r>
            <a:r>
              <a:rPr sz="3200" spc="-110" dirty="0">
                <a:latin typeface="Arial"/>
                <a:cs typeface="Arial"/>
              </a:rPr>
              <a:t>load </a:t>
            </a:r>
            <a:r>
              <a:rPr sz="3200" spc="-100" dirty="0">
                <a:latin typeface="Arial"/>
                <a:cs typeface="Arial"/>
              </a:rPr>
              <a:t>on </a:t>
            </a:r>
            <a:r>
              <a:rPr sz="3200" spc="-45" dirty="0">
                <a:latin typeface="Arial"/>
                <a:cs typeface="Arial"/>
              </a:rPr>
              <a:t>the </a:t>
            </a:r>
            <a:r>
              <a:rPr sz="3200" spc="-50" dirty="0">
                <a:latin typeface="Arial"/>
                <a:cs typeface="Arial"/>
              </a:rPr>
              <a:t>network</a:t>
            </a:r>
            <a:r>
              <a:rPr sz="3200" spc="-585" dirty="0">
                <a:latin typeface="Arial"/>
                <a:cs typeface="Arial"/>
              </a:rPr>
              <a:t> </a:t>
            </a:r>
            <a:r>
              <a:rPr sz="3200" spc="-150" dirty="0">
                <a:latin typeface="Arial"/>
                <a:cs typeface="Arial"/>
              </a:rPr>
              <a:t>and </a:t>
            </a:r>
            <a:r>
              <a:rPr sz="3200" spc="-120" dirty="0">
                <a:latin typeface="Arial"/>
                <a:cs typeface="Arial"/>
              </a:rPr>
              <a:t>web-server.</a:t>
            </a:r>
            <a:endParaRPr sz="3200">
              <a:latin typeface="Arial"/>
              <a:cs typeface="Arial"/>
            </a:endParaRPr>
          </a:p>
          <a:p>
            <a:pPr marL="355518" marR="20950" indent="-342820">
              <a:spcBef>
                <a:spcPts val="790"/>
              </a:spcBef>
              <a:buChar char="•"/>
              <a:tabLst>
                <a:tab pos="354881" algn="l"/>
                <a:tab pos="355518" algn="l"/>
              </a:tabLst>
            </a:pPr>
            <a:r>
              <a:rPr sz="3200" spc="-185" dirty="0">
                <a:latin typeface="Arial"/>
                <a:cs typeface="Arial"/>
              </a:rPr>
              <a:t>Proxy </a:t>
            </a:r>
            <a:r>
              <a:rPr sz="3200" spc="-135" dirty="0">
                <a:latin typeface="Arial"/>
                <a:cs typeface="Arial"/>
              </a:rPr>
              <a:t>server </a:t>
            </a:r>
            <a:r>
              <a:rPr sz="3200" spc="-120" dirty="0">
                <a:latin typeface="Arial"/>
                <a:cs typeface="Arial"/>
              </a:rPr>
              <a:t>provides </a:t>
            </a:r>
            <a:r>
              <a:rPr sz="3200" b="1" spc="-215" dirty="0">
                <a:solidFill>
                  <a:srgbClr val="FF0000"/>
                </a:solidFill>
                <a:latin typeface="Arial"/>
                <a:cs typeface="Arial"/>
              </a:rPr>
              <a:t>copies(replications) </a:t>
            </a:r>
            <a:r>
              <a:rPr sz="3200" b="1" spc="-145" dirty="0">
                <a:solidFill>
                  <a:srgbClr val="FF0000"/>
                </a:solidFill>
                <a:latin typeface="Arial"/>
                <a:cs typeface="Arial"/>
              </a:rPr>
              <a:t>of  </a:t>
            </a:r>
            <a:r>
              <a:rPr sz="3200" b="1" spc="-280" dirty="0">
                <a:solidFill>
                  <a:srgbClr val="FF0000"/>
                </a:solidFill>
                <a:latin typeface="Arial"/>
                <a:cs typeface="Arial"/>
              </a:rPr>
              <a:t>resources </a:t>
            </a:r>
            <a:r>
              <a:rPr sz="3200" spc="-95" dirty="0">
                <a:latin typeface="Arial"/>
                <a:cs typeface="Arial"/>
              </a:rPr>
              <a:t>which </a:t>
            </a:r>
            <a:r>
              <a:rPr sz="3200" spc="-135" dirty="0">
                <a:latin typeface="Arial"/>
                <a:cs typeface="Arial"/>
              </a:rPr>
              <a:t>are </a:t>
            </a:r>
            <a:r>
              <a:rPr sz="3200" spc="-185" dirty="0">
                <a:latin typeface="Arial"/>
                <a:cs typeface="Arial"/>
              </a:rPr>
              <a:t>managed </a:t>
            </a:r>
            <a:r>
              <a:rPr sz="3200" spc="-130" dirty="0">
                <a:latin typeface="Arial"/>
                <a:cs typeface="Arial"/>
              </a:rPr>
              <a:t>by </a:t>
            </a:r>
            <a:r>
              <a:rPr sz="3200" spc="-35" dirty="0">
                <a:latin typeface="Arial"/>
                <a:cs typeface="Arial"/>
              </a:rPr>
              <a:t>other</a:t>
            </a:r>
            <a:r>
              <a:rPr sz="3200" spc="-155" dirty="0">
                <a:latin typeface="Arial"/>
                <a:cs typeface="Arial"/>
              </a:rPr>
              <a:t> </a:t>
            </a:r>
            <a:r>
              <a:rPr sz="3200" spc="-130" dirty="0">
                <a:latin typeface="Arial"/>
                <a:cs typeface="Arial"/>
              </a:rPr>
              <a:t>server.</a:t>
            </a:r>
            <a:endParaRPr sz="32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303529"/>
            <a:ext cx="8077200" cy="62966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0961" y="497842"/>
            <a:ext cx="1400175" cy="689928"/>
          </a:xfrm>
          <a:prstGeom prst="rect">
            <a:avLst/>
          </a:prstGeom>
        </p:spPr>
        <p:txBody>
          <a:bodyPr vert="horz" wrap="square" lIns="0" tIns="12696" rIns="0" bIns="0" rtlCol="0">
            <a:spAutoFit/>
          </a:bodyPr>
          <a:lstStyle/>
          <a:p>
            <a:pPr marL="12696">
              <a:spcBef>
                <a:spcPts val="100"/>
              </a:spcBef>
            </a:pPr>
            <a:r>
              <a:rPr spc="-830" dirty="0"/>
              <a:t>C</a:t>
            </a:r>
            <a:r>
              <a:rPr spc="-270" dirty="0"/>
              <a:t>ache</a:t>
            </a:r>
          </a:p>
        </p:txBody>
      </p:sp>
      <p:sp>
        <p:nvSpPr>
          <p:cNvPr id="3" name="object 3"/>
          <p:cNvSpPr txBox="1"/>
          <p:nvPr/>
        </p:nvSpPr>
        <p:spPr>
          <a:xfrm>
            <a:off x="535940" y="1252222"/>
            <a:ext cx="7959090" cy="5168077"/>
          </a:xfrm>
          <a:prstGeom prst="rect">
            <a:avLst/>
          </a:prstGeom>
        </p:spPr>
        <p:txBody>
          <a:bodyPr vert="horz" wrap="square" lIns="0" tIns="12696" rIns="0" bIns="0" rtlCol="0">
            <a:spAutoFit/>
          </a:bodyPr>
          <a:lstStyle/>
          <a:p>
            <a:pPr marL="355518" marR="5078" indent="-342820">
              <a:lnSpc>
                <a:spcPct val="99900"/>
              </a:lnSpc>
              <a:spcBef>
                <a:spcPts val="100"/>
              </a:spcBef>
              <a:buChar char="•"/>
              <a:tabLst>
                <a:tab pos="354881" algn="l"/>
                <a:tab pos="355518" algn="l"/>
              </a:tabLst>
            </a:pPr>
            <a:r>
              <a:rPr sz="3200" spc="-285" dirty="0">
                <a:latin typeface="Arial"/>
                <a:cs typeface="Arial"/>
              </a:rPr>
              <a:t>A </a:t>
            </a:r>
            <a:r>
              <a:rPr sz="3200" spc="-85" dirty="0">
                <a:latin typeface="Arial"/>
                <a:cs typeface="Arial"/>
              </a:rPr>
              <a:t>store </a:t>
            </a:r>
            <a:r>
              <a:rPr sz="3200" spc="-5" dirty="0">
                <a:latin typeface="Arial"/>
                <a:cs typeface="Arial"/>
              </a:rPr>
              <a:t>of </a:t>
            </a:r>
            <a:r>
              <a:rPr sz="3200" spc="-85" dirty="0">
                <a:latin typeface="Arial"/>
                <a:cs typeface="Arial"/>
              </a:rPr>
              <a:t>recently </a:t>
            </a:r>
            <a:r>
              <a:rPr sz="3200" spc="-190" dirty="0">
                <a:latin typeface="Arial"/>
                <a:cs typeface="Arial"/>
              </a:rPr>
              <a:t>used </a:t>
            </a:r>
            <a:r>
              <a:rPr sz="3200" spc="-110" dirty="0">
                <a:latin typeface="Arial"/>
                <a:cs typeface="Arial"/>
              </a:rPr>
              <a:t>data objects </a:t>
            </a:r>
            <a:r>
              <a:rPr sz="3200" dirty="0">
                <a:latin typeface="Arial"/>
                <a:cs typeface="Arial"/>
              </a:rPr>
              <a:t>that </a:t>
            </a:r>
            <a:r>
              <a:rPr sz="3200" spc="-165" dirty="0">
                <a:latin typeface="Arial"/>
                <a:cs typeface="Arial"/>
              </a:rPr>
              <a:t>is  </a:t>
            </a:r>
            <a:r>
              <a:rPr sz="3200" spc="-140" dirty="0">
                <a:latin typeface="Arial"/>
                <a:cs typeface="Arial"/>
              </a:rPr>
              <a:t>closer </a:t>
            </a:r>
            <a:r>
              <a:rPr sz="3200" spc="40" dirty="0">
                <a:latin typeface="Arial"/>
                <a:cs typeface="Arial"/>
              </a:rPr>
              <a:t>to </a:t>
            </a:r>
            <a:r>
              <a:rPr sz="3200" spc="-45" dirty="0">
                <a:latin typeface="Arial"/>
                <a:cs typeface="Arial"/>
              </a:rPr>
              <a:t>the</a:t>
            </a:r>
            <a:r>
              <a:rPr sz="3200" spc="-675" dirty="0">
                <a:latin typeface="Arial"/>
                <a:cs typeface="Arial"/>
              </a:rPr>
              <a:t> </a:t>
            </a:r>
            <a:r>
              <a:rPr sz="3200" spc="-55" dirty="0">
                <a:latin typeface="Arial"/>
                <a:cs typeface="Arial"/>
              </a:rPr>
              <a:t>client </a:t>
            </a:r>
            <a:r>
              <a:rPr sz="3200" spc="-190" dirty="0">
                <a:latin typeface="Arial"/>
                <a:cs typeface="Arial"/>
              </a:rPr>
              <a:t>process </a:t>
            </a:r>
            <a:r>
              <a:rPr sz="3200" spc="-70" dirty="0">
                <a:latin typeface="Arial"/>
                <a:cs typeface="Arial"/>
              </a:rPr>
              <a:t>than </a:t>
            </a:r>
            <a:r>
              <a:rPr sz="3200" spc="-114" dirty="0">
                <a:latin typeface="Arial"/>
                <a:cs typeface="Arial"/>
              </a:rPr>
              <a:t>those </a:t>
            </a:r>
            <a:r>
              <a:rPr sz="3200" spc="-65" dirty="0">
                <a:latin typeface="Arial"/>
                <a:cs typeface="Arial"/>
              </a:rPr>
              <a:t>remote  </a:t>
            </a:r>
            <a:r>
              <a:rPr sz="3200" spc="-110" dirty="0">
                <a:latin typeface="Arial"/>
                <a:cs typeface="Arial"/>
              </a:rPr>
              <a:t>objects.</a:t>
            </a:r>
            <a:endParaRPr sz="3200">
              <a:latin typeface="Arial"/>
              <a:cs typeface="Arial"/>
            </a:endParaRPr>
          </a:p>
          <a:p>
            <a:pPr marL="355518" marR="167600" indent="-342820">
              <a:spcBef>
                <a:spcPts val="800"/>
              </a:spcBef>
              <a:buChar char="•"/>
              <a:tabLst>
                <a:tab pos="354881" algn="l"/>
                <a:tab pos="355518" algn="l"/>
              </a:tabLst>
            </a:pPr>
            <a:r>
              <a:rPr sz="3200" spc="-145" dirty="0">
                <a:latin typeface="Arial"/>
                <a:cs typeface="Arial"/>
              </a:rPr>
              <a:t>When </a:t>
            </a:r>
            <a:r>
              <a:rPr sz="3200" spc="-175" dirty="0">
                <a:latin typeface="Arial"/>
                <a:cs typeface="Arial"/>
              </a:rPr>
              <a:t>an </a:t>
            </a:r>
            <a:r>
              <a:rPr sz="3200" spc="-70" dirty="0">
                <a:latin typeface="Arial"/>
                <a:cs typeface="Arial"/>
              </a:rPr>
              <a:t>object </a:t>
            </a:r>
            <a:r>
              <a:rPr sz="3200" spc="-165" dirty="0">
                <a:latin typeface="Arial"/>
                <a:cs typeface="Arial"/>
              </a:rPr>
              <a:t>is </a:t>
            </a:r>
            <a:r>
              <a:rPr sz="3200" spc="-150" dirty="0">
                <a:latin typeface="Arial"/>
                <a:cs typeface="Arial"/>
              </a:rPr>
              <a:t>needed </a:t>
            </a:r>
            <a:r>
              <a:rPr sz="3200" spc="-135" dirty="0">
                <a:latin typeface="Arial"/>
                <a:cs typeface="Arial"/>
              </a:rPr>
              <a:t>by </a:t>
            </a:r>
            <a:r>
              <a:rPr sz="3200" spc="-250" dirty="0">
                <a:latin typeface="Arial"/>
                <a:cs typeface="Arial"/>
              </a:rPr>
              <a:t>a </a:t>
            </a:r>
            <a:r>
              <a:rPr sz="3200" spc="-55" dirty="0">
                <a:latin typeface="Arial"/>
                <a:cs typeface="Arial"/>
              </a:rPr>
              <a:t>client</a:t>
            </a:r>
            <a:r>
              <a:rPr sz="3200" spc="-300" dirty="0">
                <a:latin typeface="Arial"/>
                <a:cs typeface="Arial"/>
              </a:rPr>
              <a:t> </a:t>
            </a:r>
            <a:r>
              <a:rPr sz="3200" spc="-185" dirty="0">
                <a:latin typeface="Arial"/>
                <a:cs typeface="Arial"/>
              </a:rPr>
              <a:t>process  </a:t>
            </a:r>
            <a:r>
              <a:rPr sz="3200" spc="-45" dirty="0">
                <a:latin typeface="Arial"/>
                <a:cs typeface="Arial"/>
              </a:rPr>
              <a:t>the </a:t>
            </a:r>
            <a:r>
              <a:rPr sz="3200" spc="-175" dirty="0">
                <a:latin typeface="Arial"/>
                <a:cs typeface="Arial"/>
              </a:rPr>
              <a:t>caching </a:t>
            </a:r>
            <a:r>
              <a:rPr sz="3200" spc="-155" dirty="0">
                <a:latin typeface="Arial"/>
                <a:cs typeface="Arial"/>
              </a:rPr>
              <a:t>service </a:t>
            </a:r>
            <a:r>
              <a:rPr sz="3200" spc="-215" dirty="0">
                <a:latin typeface="Arial"/>
                <a:cs typeface="Arial"/>
              </a:rPr>
              <a:t>checks </a:t>
            </a:r>
            <a:r>
              <a:rPr sz="3200" spc="-45" dirty="0">
                <a:latin typeface="Arial"/>
                <a:cs typeface="Arial"/>
              </a:rPr>
              <a:t>the </a:t>
            </a:r>
            <a:r>
              <a:rPr sz="3200" spc="-210" dirty="0">
                <a:latin typeface="Arial"/>
                <a:cs typeface="Arial"/>
              </a:rPr>
              <a:t>cache </a:t>
            </a:r>
            <a:r>
              <a:rPr sz="3200" spc="-155" dirty="0">
                <a:latin typeface="Arial"/>
                <a:cs typeface="Arial"/>
              </a:rPr>
              <a:t>and  </a:t>
            </a:r>
            <a:r>
              <a:rPr sz="3200" spc="-150" dirty="0">
                <a:latin typeface="Arial"/>
                <a:cs typeface="Arial"/>
              </a:rPr>
              <a:t>supplies </a:t>
            </a:r>
            <a:r>
              <a:rPr sz="3200" spc="-40" dirty="0">
                <a:latin typeface="Arial"/>
                <a:cs typeface="Arial"/>
              </a:rPr>
              <a:t>the </a:t>
            </a:r>
            <a:r>
              <a:rPr sz="3200" spc="-110" dirty="0">
                <a:latin typeface="Arial"/>
                <a:cs typeface="Arial"/>
              </a:rPr>
              <a:t>objects </a:t>
            </a:r>
            <a:r>
              <a:rPr sz="3200" spc="-20" dirty="0">
                <a:latin typeface="Arial"/>
                <a:cs typeface="Arial"/>
              </a:rPr>
              <a:t>from </a:t>
            </a:r>
            <a:r>
              <a:rPr sz="3200" spc="-55" dirty="0">
                <a:latin typeface="Arial"/>
                <a:cs typeface="Arial"/>
              </a:rPr>
              <a:t>there </a:t>
            </a:r>
            <a:r>
              <a:rPr sz="3200" spc="-40" dirty="0">
                <a:latin typeface="Arial"/>
                <a:cs typeface="Arial"/>
              </a:rPr>
              <a:t>in </a:t>
            </a:r>
            <a:r>
              <a:rPr sz="3200" spc="-260" dirty="0">
                <a:latin typeface="Arial"/>
                <a:cs typeface="Arial"/>
              </a:rPr>
              <a:t>case </a:t>
            </a:r>
            <a:r>
              <a:rPr sz="3200" spc="-5" dirty="0">
                <a:latin typeface="Arial"/>
                <a:cs typeface="Arial"/>
              </a:rPr>
              <a:t>of </a:t>
            </a:r>
            <a:r>
              <a:rPr sz="3200" spc="-175" dirty="0">
                <a:latin typeface="Arial"/>
                <a:cs typeface="Arial"/>
              </a:rPr>
              <a:t>an  </a:t>
            </a:r>
            <a:r>
              <a:rPr sz="3200" spc="-70" dirty="0">
                <a:latin typeface="Arial"/>
                <a:cs typeface="Arial"/>
              </a:rPr>
              <a:t>up-to-date </a:t>
            </a:r>
            <a:r>
              <a:rPr sz="3200" spc="-150" dirty="0">
                <a:latin typeface="Arial"/>
                <a:cs typeface="Arial"/>
              </a:rPr>
              <a:t>copy </a:t>
            </a:r>
            <a:r>
              <a:rPr sz="3200" spc="-165" dirty="0">
                <a:latin typeface="Arial"/>
                <a:cs typeface="Arial"/>
              </a:rPr>
              <a:t>is</a:t>
            </a:r>
            <a:r>
              <a:rPr sz="3200" spc="-300" dirty="0">
                <a:latin typeface="Arial"/>
                <a:cs typeface="Arial"/>
              </a:rPr>
              <a:t> </a:t>
            </a:r>
            <a:r>
              <a:rPr sz="3200" spc="-125" dirty="0">
                <a:latin typeface="Arial"/>
                <a:cs typeface="Arial"/>
              </a:rPr>
              <a:t>available.</a:t>
            </a:r>
            <a:endParaRPr sz="3200">
              <a:latin typeface="Arial"/>
              <a:cs typeface="Arial"/>
            </a:endParaRPr>
          </a:p>
          <a:p>
            <a:pPr marL="355518" marR="242512" indent="-342820">
              <a:spcBef>
                <a:spcPts val="790"/>
              </a:spcBef>
              <a:buChar char="•"/>
              <a:tabLst>
                <a:tab pos="354881" algn="l"/>
                <a:tab pos="355518" algn="l"/>
              </a:tabLst>
            </a:pPr>
            <a:r>
              <a:rPr sz="3200" u="heavy" spc="-185" dirty="0">
                <a:solidFill>
                  <a:srgbClr val="FF0000"/>
                </a:solidFill>
                <a:uFill>
                  <a:solidFill>
                    <a:srgbClr val="FF0000"/>
                  </a:solidFill>
                </a:uFill>
                <a:latin typeface="Arial"/>
                <a:cs typeface="Arial"/>
              </a:rPr>
              <a:t>Purpose</a:t>
            </a:r>
            <a:r>
              <a:rPr sz="3200" spc="-185" dirty="0">
                <a:solidFill>
                  <a:srgbClr val="FF0000"/>
                </a:solidFill>
                <a:latin typeface="Arial"/>
                <a:cs typeface="Arial"/>
              </a:rPr>
              <a:t> </a:t>
            </a:r>
            <a:r>
              <a:rPr sz="3200" spc="-35" dirty="0">
                <a:latin typeface="Arial"/>
                <a:cs typeface="Arial"/>
              </a:rPr>
              <a:t>: </a:t>
            </a:r>
            <a:r>
              <a:rPr sz="3200" spc="-165" dirty="0">
                <a:latin typeface="Arial"/>
                <a:cs typeface="Arial"/>
              </a:rPr>
              <a:t>is </a:t>
            </a:r>
            <a:r>
              <a:rPr sz="3200" spc="40" dirty="0">
                <a:latin typeface="Arial"/>
                <a:cs typeface="Arial"/>
              </a:rPr>
              <a:t>to </a:t>
            </a:r>
            <a:r>
              <a:rPr sz="3200" spc="-160" dirty="0">
                <a:latin typeface="Arial"/>
                <a:cs typeface="Arial"/>
              </a:rPr>
              <a:t>increase </a:t>
            </a:r>
            <a:r>
              <a:rPr sz="3200" spc="-105" dirty="0">
                <a:latin typeface="Arial"/>
                <a:cs typeface="Arial"/>
              </a:rPr>
              <a:t>performance </a:t>
            </a:r>
            <a:r>
              <a:rPr sz="3200" spc="-155" dirty="0">
                <a:latin typeface="Arial"/>
                <a:cs typeface="Arial"/>
              </a:rPr>
              <a:t>and  </a:t>
            </a:r>
            <a:r>
              <a:rPr sz="3200" spc="-75" dirty="0">
                <a:latin typeface="Arial"/>
                <a:cs typeface="Arial"/>
              </a:rPr>
              <a:t>availability </a:t>
            </a:r>
            <a:r>
              <a:rPr sz="3200" b="1" u="heavy" spc="-260" dirty="0">
                <a:uFill>
                  <a:solidFill>
                    <a:srgbClr val="000000"/>
                  </a:solidFill>
                </a:uFill>
                <a:latin typeface="Arial"/>
                <a:cs typeface="Arial"/>
              </a:rPr>
              <a:t>by </a:t>
            </a:r>
            <a:r>
              <a:rPr sz="3200" b="1" u="heavy" spc="-229" dirty="0">
                <a:uFill>
                  <a:solidFill>
                    <a:srgbClr val="000000"/>
                  </a:solidFill>
                </a:uFill>
                <a:latin typeface="Arial"/>
                <a:cs typeface="Arial"/>
              </a:rPr>
              <a:t>avoiding</a:t>
            </a:r>
            <a:r>
              <a:rPr sz="3200" b="1" spc="-229" dirty="0">
                <a:latin typeface="Arial"/>
                <a:cs typeface="Arial"/>
              </a:rPr>
              <a:t> </a:t>
            </a:r>
            <a:r>
              <a:rPr sz="3200" b="1" spc="-155" dirty="0">
                <a:solidFill>
                  <a:srgbClr val="FF0000"/>
                </a:solidFill>
                <a:latin typeface="Arial"/>
                <a:cs typeface="Arial"/>
              </a:rPr>
              <a:t>frequent </a:t>
            </a:r>
            <a:r>
              <a:rPr sz="3200" b="1" spc="-370" dirty="0">
                <a:solidFill>
                  <a:srgbClr val="FF0000"/>
                </a:solidFill>
                <a:latin typeface="Arial"/>
                <a:cs typeface="Arial"/>
              </a:rPr>
              <a:t>accesses </a:t>
            </a:r>
            <a:r>
              <a:rPr sz="3200" b="1" spc="-95" dirty="0">
                <a:solidFill>
                  <a:srgbClr val="FF0000"/>
                </a:solidFill>
                <a:latin typeface="Arial"/>
                <a:cs typeface="Arial"/>
              </a:rPr>
              <a:t>to  </a:t>
            </a:r>
            <a:r>
              <a:rPr sz="3200" b="1" spc="-150" dirty="0">
                <a:solidFill>
                  <a:srgbClr val="FF0000"/>
                </a:solidFill>
                <a:latin typeface="Arial"/>
                <a:cs typeface="Arial"/>
              </a:rPr>
              <a:t>remote</a:t>
            </a:r>
            <a:r>
              <a:rPr sz="3200" b="1" spc="-180" dirty="0">
                <a:solidFill>
                  <a:srgbClr val="FF0000"/>
                </a:solidFill>
                <a:latin typeface="Arial"/>
                <a:cs typeface="Arial"/>
              </a:rPr>
              <a:t> </a:t>
            </a:r>
            <a:r>
              <a:rPr sz="3200" b="1" spc="-240" dirty="0">
                <a:solidFill>
                  <a:srgbClr val="FF0000"/>
                </a:solidFill>
                <a:latin typeface="Arial"/>
                <a:cs typeface="Arial"/>
              </a:rPr>
              <a:t>servers.</a:t>
            </a:r>
            <a:endParaRPr sz="3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3531" y="497842"/>
            <a:ext cx="3452495" cy="689928"/>
          </a:xfrm>
          <a:prstGeom prst="rect">
            <a:avLst/>
          </a:prstGeom>
        </p:spPr>
        <p:txBody>
          <a:bodyPr vert="horz" wrap="square" lIns="0" tIns="12696" rIns="0" bIns="0" rtlCol="0">
            <a:spAutoFit/>
          </a:bodyPr>
          <a:lstStyle/>
          <a:p>
            <a:pPr marL="12696">
              <a:spcBef>
                <a:spcPts val="100"/>
              </a:spcBef>
            </a:pPr>
            <a:r>
              <a:rPr u="none" spc="-295" dirty="0"/>
              <a:t>System</a:t>
            </a:r>
            <a:r>
              <a:rPr u="none" spc="-310" dirty="0"/>
              <a:t> </a:t>
            </a:r>
            <a:r>
              <a:rPr u="none" spc="-190" dirty="0"/>
              <a:t>models</a:t>
            </a:r>
          </a:p>
        </p:txBody>
      </p:sp>
      <p:sp>
        <p:nvSpPr>
          <p:cNvPr id="3" name="object 3"/>
          <p:cNvSpPr txBox="1"/>
          <p:nvPr/>
        </p:nvSpPr>
        <p:spPr>
          <a:xfrm>
            <a:off x="535942" y="1531621"/>
            <a:ext cx="7528559" cy="2926416"/>
          </a:xfrm>
          <a:prstGeom prst="rect">
            <a:avLst/>
          </a:prstGeom>
        </p:spPr>
        <p:txBody>
          <a:bodyPr vert="horz" wrap="square" lIns="0" tIns="114274" rIns="0" bIns="0" rtlCol="0">
            <a:spAutoFit/>
          </a:bodyPr>
          <a:lstStyle/>
          <a:p>
            <a:pPr marL="12696">
              <a:spcBef>
                <a:spcPts val="900"/>
              </a:spcBef>
            </a:pPr>
            <a:r>
              <a:rPr sz="3200" spc="-185" dirty="0">
                <a:latin typeface="Arial"/>
                <a:cs typeface="Arial"/>
              </a:rPr>
              <a:t>Purpose</a:t>
            </a:r>
            <a:endParaRPr sz="3200">
              <a:latin typeface="Arial"/>
              <a:cs typeface="Arial"/>
            </a:endParaRPr>
          </a:p>
          <a:p>
            <a:pPr marL="355518" marR="5078" indent="-342820">
              <a:lnSpc>
                <a:spcPct val="150000"/>
              </a:lnSpc>
              <a:spcBef>
                <a:spcPts val="800"/>
              </a:spcBef>
              <a:buChar char="•"/>
              <a:tabLst>
                <a:tab pos="354881" algn="l"/>
                <a:tab pos="355518" algn="l"/>
              </a:tabLst>
            </a:pPr>
            <a:r>
              <a:rPr sz="3200" spc="-65" dirty="0">
                <a:latin typeface="Arial"/>
                <a:cs typeface="Arial"/>
              </a:rPr>
              <a:t>illustrate/describe </a:t>
            </a:r>
            <a:r>
              <a:rPr sz="3200" b="1" spc="-275" dirty="0">
                <a:solidFill>
                  <a:srgbClr val="FF0000"/>
                </a:solidFill>
                <a:latin typeface="Arial"/>
                <a:cs typeface="Arial"/>
              </a:rPr>
              <a:t>common </a:t>
            </a:r>
            <a:r>
              <a:rPr sz="3200" b="1" spc="-190" dirty="0">
                <a:solidFill>
                  <a:srgbClr val="FF0000"/>
                </a:solidFill>
                <a:latin typeface="Arial"/>
                <a:cs typeface="Arial"/>
              </a:rPr>
              <a:t>properties </a:t>
            </a:r>
            <a:r>
              <a:rPr sz="3200" spc="-150" dirty="0">
                <a:latin typeface="Arial"/>
                <a:cs typeface="Arial"/>
              </a:rPr>
              <a:t>and </a:t>
            </a:r>
            <a:r>
              <a:rPr sz="3200" spc="-150" dirty="0">
                <a:solidFill>
                  <a:srgbClr val="FF0000"/>
                </a:solidFill>
                <a:latin typeface="Arial"/>
                <a:cs typeface="Arial"/>
              </a:rPr>
              <a:t> </a:t>
            </a:r>
            <a:r>
              <a:rPr sz="3200" b="1" spc="-285" dirty="0">
                <a:solidFill>
                  <a:srgbClr val="FF0000"/>
                </a:solidFill>
                <a:latin typeface="Arial"/>
                <a:cs typeface="Arial"/>
              </a:rPr>
              <a:t>design </a:t>
            </a:r>
            <a:r>
              <a:rPr sz="3200" b="1" spc="-310" dirty="0">
                <a:solidFill>
                  <a:srgbClr val="FF0000"/>
                </a:solidFill>
                <a:latin typeface="Arial"/>
                <a:cs typeface="Arial"/>
              </a:rPr>
              <a:t>choices </a:t>
            </a:r>
            <a:r>
              <a:rPr sz="3200" spc="10" dirty="0">
                <a:latin typeface="Arial"/>
                <a:cs typeface="Arial"/>
              </a:rPr>
              <a:t>for </a:t>
            </a:r>
            <a:r>
              <a:rPr sz="3200" spc="-50" dirty="0">
                <a:latin typeface="Arial"/>
                <a:cs typeface="Arial"/>
              </a:rPr>
              <a:t>distributed </a:t>
            </a:r>
            <a:r>
              <a:rPr sz="3200" spc="-165" dirty="0">
                <a:latin typeface="Arial"/>
                <a:cs typeface="Arial"/>
              </a:rPr>
              <a:t>system </a:t>
            </a:r>
            <a:r>
              <a:rPr sz="3200" spc="-40" dirty="0">
                <a:latin typeface="Arial"/>
                <a:cs typeface="Arial"/>
              </a:rPr>
              <a:t>in </a:t>
            </a:r>
            <a:r>
              <a:rPr sz="3200" spc="-250" dirty="0">
                <a:latin typeface="Arial"/>
                <a:cs typeface="Arial"/>
              </a:rPr>
              <a:t>a  </a:t>
            </a:r>
            <a:r>
              <a:rPr sz="3200" spc="-150" dirty="0">
                <a:latin typeface="Arial"/>
                <a:cs typeface="Arial"/>
              </a:rPr>
              <a:t>single </a:t>
            </a:r>
            <a:r>
              <a:rPr sz="3200" spc="-100" dirty="0">
                <a:latin typeface="Arial"/>
                <a:cs typeface="Arial"/>
              </a:rPr>
              <a:t>descriptive</a:t>
            </a:r>
            <a:r>
              <a:rPr sz="3200" spc="-195" dirty="0">
                <a:latin typeface="Arial"/>
                <a:cs typeface="Arial"/>
              </a:rPr>
              <a:t> </a:t>
            </a:r>
            <a:r>
              <a:rPr sz="3200" spc="-95" dirty="0">
                <a:latin typeface="Arial"/>
                <a:cs typeface="Arial"/>
              </a:rPr>
              <a:t>model.</a:t>
            </a:r>
            <a:endParaRPr sz="32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6391" y="497842"/>
            <a:ext cx="3406775" cy="689928"/>
          </a:xfrm>
          <a:prstGeom prst="rect">
            <a:avLst/>
          </a:prstGeom>
        </p:spPr>
        <p:txBody>
          <a:bodyPr vert="horz" wrap="square" lIns="0" tIns="12696" rIns="0" bIns="0" rtlCol="0">
            <a:spAutoFit/>
          </a:bodyPr>
          <a:lstStyle/>
          <a:p>
            <a:pPr marL="12696">
              <a:spcBef>
                <a:spcPts val="100"/>
              </a:spcBef>
            </a:pPr>
            <a:r>
              <a:rPr lang="en-US" u="none" spc="-170" dirty="0" smtClean="0"/>
              <a:t>3</a:t>
            </a:r>
            <a:r>
              <a:rPr u="none" spc="-170" smtClean="0"/>
              <a:t>. </a:t>
            </a:r>
            <a:r>
              <a:rPr u="none" spc="-65" dirty="0"/>
              <a:t>Mobile</a:t>
            </a:r>
            <a:r>
              <a:rPr u="none" spc="-360" dirty="0"/>
              <a:t> </a:t>
            </a:r>
            <a:r>
              <a:rPr u="none" spc="-215" dirty="0"/>
              <a:t>code</a:t>
            </a:r>
          </a:p>
        </p:txBody>
      </p:sp>
      <p:sp>
        <p:nvSpPr>
          <p:cNvPr id="3" name="object 3"/>
          <p:cNvSpPr txBox="1"/>
          <p:nvPr/>
        </p:nvSpPr>
        <p:spPr>
          <a:xfrm>
            <a:off x="535942" y="1633221"/>
            <a:ext cx="7884795" cy="2098006"/>
          </a:xfrm>
          <a:prstGeom prst="rect">
            <a:avLst/>
          </a:prstGeom>
        </p:spPr>
        <p:txBody>
          <a:bodyPr vert="horz" wrap="square" lIns="0" tIns="12696" rIns="0" bIns="0" rtlCol="0">
            <a:spAutoFit/>
          </a:bodyPr>
          <a:lstStyle/>
          <a:p>
            <a:pPr marL="355518" marR="5078" indent="-342820">
              <a:spcBef>
                <a:spcPts val="100"/>
              </a:spcBef>
              <a:buChar char="•"/>
              <a:tabLst>
                <a:tab pos="354881" algn="l"/>
                <a:tab pos="355518" algn="l"/>
              </a:tabLst>
            </a:pPr>
            <a:r>
              <a:rPr sz="3200" spc="45" dirty="0">
                <a:latin typeface="Arial"/>
                <a:cs typeface="Arial"/>
              </a:rPr>
              <a:t>It </a:t>
            </a:r>
            <a:r>
              <a:rPr sz="3200" spc="-165" dirty="0">
                <a:latin typeface="Arial"/>
                <a:cs typeface="Arial"/>
              </a:rPr>
              <a:t>is </a:t>
            </a:r>
            <a:r>
              <a:rPr sz="3200" spc="-190" dirty="0">
                <a:latin typeface="Arial"/>
                <a:cs typeface="Arial"/>
              </a:rPr>
              <a:t>used </a:t>
            </a:r>
            <a:r>
              <a:rPr sz="3200" spc="35" dirty="0">
                <a:latin typeface="Arial"/>
                <a:cs typeface="Arial"/>
              </a:rPr>
              <a:t>to </a:t>
            </a:r>
            <a:r>
              <a:rPr sz="3200" spc="-45" dirty="0">
                <a:latin typeface="Arial"/>
                <a:cs typeface="Arial"/>
              </a:rPr>
              <a:t>refer </a:t>
            </a:r>
            <a:r>
              <a:rPr sz="3200" spc="40" dirty="0">
                <a:latin typeface="Arial"/>
                <a:cs typeface="Arial"/>
              </a:rPr>
              <a:t>to </a:t>
            </a:r>
            <a:r>
              <a:rPr sz="3200" spc="-160" dirty="0">
                <a:latin typeface="Arial"/>
                <a:cs typeface="Arial"/>
              </a:rPr>
              <a:t>code </a:t>
            </a:r>
            <a:r>
              <a:rPr sz="3200" dirty="0">
                <a:latin typeface="Arial"/>
                <a:cs typeface="Arial"/>
              </a:rPr>
              <a:t>that </a:t>
            </a:r>
            <a:r>
              <a:rPr sz="3200" spc="-200" dirty="0">
                <a:latin typeface="Arial"/>
                <a:cs typeface="Arial"/>
              </a:rPr>
              <a:t>can </a:t>
            </a:r>
            <a:r>
              <a:rPr sz="3200" spc="-150" dirty="0">
                <a:latin typeface="Arial"/>
                <a:cs typeface="Arial"/>
              </a:rPr>
              <a:t>be </a:t>
            </a:r>
            <a:r>
              <a:rPr sz="3200" spc="-120" dirty="0">
                <a:latin typeface="Arial"/>
                <a:cs typeface="Arial"/>
              </a:rPr>
              <a:t>sent  </a:t>
            </a:r>
            <a:r>
              <a:rPr sz="3200" spc="-20" dirty="0">
                <a:latin typeface="Arial"/>
                <a:cs typeface="Arial"/>
              </a:rPr>
              <a:t>from</a:t>
            </a:r>
            <a:r>
              <a:rPr sz="3200" spc="-180" dirty="0">
                <a:latin typeface="Arial"/>
                <a:cs typeface="Arial"/>
              </a:rPr>
              <a:t> </a:t>
            </a:r>
            <a:r>
              <a:rPr sz="3200" spc="-130" dirty="0">
                <a:latin typeface="Arial"/>
                <a:cs typeface="Arial"/>
              </a:rPr>
              <a:t>one</a:t>
            </a:r>
            <a:r>
              <a:rPr sz="3200" spc="-180" dirty="0">
                <a:latin typeface="Arial"/>
                <a:cs typeface="Arial"/>
              </a:rPr>
              <a:t> </a:t>
            </a:r>
            <a:r>
              <a:rPr sz="3200" spc="-80" dirty="0">
                <a:latin typeface="Arial"/>
                <a:cs typeface="Arial"/>
              </a:rPr>
              <a:t>computer</a:t>
            </a:r>
            <a:r>
              <a:rPr sz="3200" spc="-175" dirty="0">
                <a:latin typeface="Arial"/>
                <a:cs typeface="Arial"/>
              </a:rPr>
              <a:t> </a:t>
            </a:r>
            <a:r>
              <a:rPr sz="3200" spc="35" dirty="0">
                <a:latin typeface="Arial"/>
                <a:cs typeface="Arial"/>
              </a:rPr>
              <a:t>to</a:t>
            </a:r>
            <a:r>
              <a:rPr sz="3200" spc="-170" dirty="0">
                <a:latin typeface="Arial"/>
                <a:cs typeface="Arial"/>
              </a:rPr>
              <a:t> </a:t>
            </a:r>
            <a:r>
              <a:rPr sz="3200" spc="-75" dirty="0">
                <a:latin typeface="Arial"/>
                <a:cs typeface="Arial"/>
              </a:rPr>
              <a:t>another</a:t>
            </a:r>
            <a:r>
              <a:rPr sz="3200" spc="-180" dirty="0">
                <a:latin typeface="Arial"/>
                <a:cs typeface="Arial"/>
              </a:rPr>
              <a:t> </a:t>
            </a:r>
            <a:r>
              <a:rPr sz="3200" spc="-150" dirty="0">
                <a:latin typeface="Arial"/>
                <a:cs typeface="Arial"/>
              </a:rPr>
              <a:t>and</a:t>
            </a:r>
            <a:r>
              <a:rPr sz="3200" spc="-180" dirty="0">
                <a:latin typeface="Arial"/>
                <a:cs typeface="Arial"/>
              </a:rPr>
              <a:t> </a:t>
            </a:r>
            <a:r>
              <a:rPr sz="3200" spc="-55" dirty="0">
                <a:latin typeface="Arial"/>
                <a:cs typeface="Arial"/>
              </a:rPr>
              <a:t>run</a:t>
            </a:r>
            <a:r>
              <a:rPr sz="3200" spc="-180" dirty="0">
                <a:latin typeface="Arial"/>
                <a:cs typeface="Arial"/>
              </a:rPr>
              <a:t> </a:t>
            </a:r>
            <a:r>
              <a:rPr sz="3200" spc="-35" dirty="0">
                <a:latin typeface="Arial"/>
                <a:cs typeface="Arial"/>
              </a:rPr>
              <a:t>at</a:t>
            </a:r>
            <a:r>
              <a:rPr sz="3200" spc="-185" dirty="0">
                <a:latin typeface="Arial"/>
                <a:cs typeface="Arial"/>
              </a:rPr>
              <a:t> </a:t>
            </a:r>
            <a:r>
              <a:rPr sz="3200" spc="-45" dirty="0">
                <a:latin typeface="Arial"/>
                <a:cs typeface="Arial"/>
              </a:rPr>
              <a:t>the  </a:t>
            </a:r>
            <a:r>
              <a:rPr sz="3200" spc="-80" dirty="0">
                <a:latin typeface="Arial"/>
                <a:cs typeface="Arial"/>
              </a:rPr>
              <a:t>destination.</a:t>
            </a:r>
            <a:endParaRPr sz="3200">
              <a:latin typeface="Arial"/>
              <a:cs typeface="Arial"/>
            </a:endParaRPr>
          </a:p>
          <a:p>
            <a:pPr marL="355518" indent="-342820">
              <a:spcBef>
                <a:spcPts val="790"/>
              </a:spcBef>
              <a:buChar char="•"/>
              <a:tabLst>
                <a:tab pos="354881" algn="l"/>
                <a:tab pos="355518" algn="l"/>
              </a:tabLst>
            </a:pPr>
            <a:r>
              <a:rPr sz="3200" spc="-204" dirty="0">
                <a:latin typeface="Arial"/>
                <a:cs typeface="Arial"/>
              </a:rPr>
              <a:t>Example </a:t>
            </a:r>
            <a:r>
              <a:rPr sz="3200" spc="-35" dirty="0">
                <a:latin typeface="Arial"/>
                <a:cs typeface="Arial"/>
              </a:rPr>
              <a:t>: </a:t>
            </a:r>
            <a:r>
              <a:rPr sz="3200" spc="-150" dirty="0">
                <a:latin typeface="Arial"/>
                <a:cs typeface="Arial"/>
              </a:rPr>
              <a:t>java</a:t>
            </a:r>
            <a:r>
              <a:rPr sz="3200" spc="-285" dirty="0">
                <a:latin typeface="Arial"/>
                <a:cs typeface="Arial"/>
              </a:rPr>
              <a:t> </a:t>
            </a:r>
            <a:r>
              <a:rPr sz="3200" spc="-114" dirty="0">
                <a:latin typeface="Arial"/>
                <a:cs typeface="Arial"/>
              </a:rPr>
              <a:t>applets</a:t>
            </a:r>
            <a:endParaRPr sz="32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2362200"/>
            <a:ext cx="8015605" cy="1449088"/>
          </a:xfrm>
          <a:prstGeom prst="rect">
            <a:avLst/>
          </a:prstGeom>
        </p:spPr>
        <p:txBody>
          <a:bodyPr vert="horz" wrap="square" lIns="0" tIns="114274" rIns="0" bIns="0" rtlCol="0">
            <a:spAutoFit/>
          </a:bodyPr>
          <a:lstStyle/>
          <a:p>
            <a:pPr marL="12696">
              <a:spcBef>
                <a:spcPts val="900"/>
              </a:spcBef>
            </a:pPr>
            <a:r>
              <a:rPr sz="3200" u="heavy" spc="-195" dirty="0">
                <a:uFill>
                  <a:solidFill>
                    <a:srgbClr val="000000"/>
                  </a:solidFill>
                </a:uFill>
                <a:latin typeface="Arial"/>
                <a:cs typeface="Arial"/>
              </a:rPr>
              <a:t>Step </a:t>
            </a:r>
            <a:r>
              <a:rPr sz="3200" u="heavy" spc="-35">
                <a:uFill>
                  <a:solidFill>
                    <a:srgbClr val="000000"/>
                  </a:solidFill>
                </a:uFill>
                <a:latin typeface="Arial"/>
                <a:cs typeface="Arial"/>
              </a:rPr>
              <a:t>:</a:t>
            </a:r>
            <a:r>
              <a:rPr sz="3200" u="heavy" spc="-160">
                <a:uFill>
                  <a:solidFill>
                    <a:srgbClr val="000000"/>
                  </a:solidFill>
                </a:uFill>
                <a:latin typeface="Arial"/>
                <a:cs typeface="Arial"/>
              </a:rPr>
              <a:t> </a:t>
            </a:r>
            <a:r>
              <a:rPr sz="3200" u="heavy" spc="-160" smtClean="0">
                <a:uFill>
                  <a:solidFill>
                    <a:srgbClr val="000000"/>
                  </a:solidFill>
                </a:uFill>
                <a:latin typeface="Arial"/>
                <a:cs typeface="Arial"/>
              </a:rPr>
              <a:t>1</a:t>
            </a:r>
            <a:r>
              <a:rPr lang="en-US" sz="2400" u="heavy" spc="-160" dirty="0" smtClean="0">
                <a:uFill>
                  <a:solidFill>
                    <a:srgbClr val="000000"/>
                  </a:solidFill>
                </a:uFill>
                <a:latin typeface="Arial"/>
                <a:cs typeface="Arial"/>
              </a:rPr>
              <a:t>--</a:t>
            </a:r>
            <a:r>
              <a:rPr sz="2400" spc="-235" smtClean="0">
                <a:latin typeface="Arial"/>
                <a:cs typeface="Arial"/>
              </a:rPr>
              <a:t>The </a:t>
            </a:r>
            <a:r>
              <a:rPr sz="2400" spc="-150" dirty="0">
                <a:latin typeface="Arial"/>
                <a:cs typeface="Arial"/>
              </a:rPr>
              <a:t>user </a:t>
            </a:r>
            <a:r>
              <a:rPr sz="2400" spc="-90" dirty="0">
                <a:latin typeface="Arial"/>
                <a:cs typeface="Arial"/>
              </a:rPr>
              <a:t>running </a:t>
            </a:r>
            <a:r>
              <a:rPr sz="2400" spc="-250" dirty="0">
                <a:latin typeface="Arial"/>
                <a:cs typeface="Arial"/>
              </a:rPr>
              <a:t>a </a:t>
            </a:r>
            <a:r>
              <a:rPr sz="2400" spc="-95" dirty="0">
                <a:latin typeface="Arial"/>
                <a:cs typeface="Arial"/>
              </a:rPr>
              <a:t>browser </a:t>
            </a:r>
            <a:r>
              <a:rPr sz="2400" spc="-165" dirty="0">
                <a:latin typeface="Arial"/>
                <a:cs typeface="Arial"/>
              </a:rPr>
              <a:t>selects </a:t>
            </a:r>
            <a:r>
              <a:rPr sz="2400" spc="-250" dirty="0">
                <a:latin typeface="Arial"/>
                <a:cs typeface="Arial"/>
              </a:rPr>
              <a:t>a </a:t>
            </a:r>
            <a:r>
              <a:rPr sz="2400" spc="-55" dirty="0">
                <a:latin typeface="Arial"/>
                <a:cs typeface="Arial"/>
              </a:rPr>
              <a:t>link </a:t>
            </a:r>
            <a:r>
              <a:rPr sz="2400" spc="35" dirty="0">
                <a:latin typeface="Arial"/>
                <a:cs typeface="Arial"/>
              </a:rPr>
              <a:t>to</a:t>
            </a:r>
            <a:r>
              <a:rPr sz="2400" spc="-280" dirty="0">
                <a:latin typeface="Arial"/>
                <a:cs typeface="Arial"/>
              </a:rPr>
              <a:t> </a:t>
            </a:r>
            <a:r>
              <a:rPr sz="2400" spc="-180" dirty="0">
                <a:latin typeface="Arial"/>
                <a:cs typeface="Arial"/>
              </a:rPr>
              <a:t>an  </a:t>
            </a:r>
            <a:r>
              <a:rPr sz="2400" spc="-114" dirty="0">
                <a:latin typeface="Arial"/>
                <a:cs typeface="Arial"/>
              </a:rPr>
              <a:t>applets </a:t>
            </a:r>
            <a:r>
              <a:rPr sz="2400" spc="-155" dirty="0">
                <a:latin typeface="Arial"/>
                <a:cs typeface="Arial"/>
              </a:rPr>
              <a:t>whose </a:t>
            </a:r>
            <a:r>
              <a:rPr sz="2400" spc="-160" dirty="0">
                <a:latin typeface="Arial"/>
                <a:cs typeface="Arial"/>
              </a:rPr>
              <a:t>code </a:t>
            </a:r>
            <a:r>
              <a:rPr sz="2400" spc="-165" dirty="0">
                <a:latin typeface="Arial"/>
                <a:cs typeface="Arial"/>
              </a:rPr>
              <a:t>is </a:t>
            </a:r>
            <a:r>
              <a:rPr sz="2400" spc="-90" dirty="0">
                <a:latin typeface="Arial"/>
                <a:cs typeface="Arial"/>
              </a:rPr>
              <a:t>stored </a:t>
            </a:r>
            <a:r>
              <a:rPr sz="2400" spc="-100" dirty="0">
                <a:latin typeface="Arial"/>
                <a:cs typeface="Arial"/>
              </a:rPr>
              <a:t>on </a:t>
            </a:r>
            <a:r>
              <a:rPr sz="2400" spc="-250" dirty="0">
                <a:latin typeface="Arial"/>
                <a:cs typeface="Arial"/>
              </a:rPr>
              <a:t>a </a:t>
            </a:r>
            <a:r>
              <a:rPr sz="2400" spc="-105" dirty="0">
                <a:latin typeface="Arial"/>
                <a:cs typeface="Arial"/>
              </a:rPr>
              <a:t>web</a:t>
            </a:r>
            <a:r>
              <a:rPr sz="2400" spc="-355" dirty="0">
                <a:latin typeface="Arial"/>
                <a:cs typeface="Arial"/>
              </a:rPr>
              <a:t> </a:t>
            </a:r>
            <a:r>
              <a:rPr sz="2400" spc="-130" dirty="0">
                <a:latin typeface="Arial"/>
                <a:cs typeface="Arial"/>
              </a:rPr>
              <a:t>server.</a:t>
            </a:r>
            <a:endParaRPr sz="2400">
              <a:latin typeface="Arial"/>
              <a:cs typeface="Arial"/>
            </a:endParaRPr>
          </a:p>
          <a:p>
            <a:pPr marL="812610" marR="398687" lvl="1" indent="-342820">
              <a:spcBef>
                <a:spcPts val="790"/>
              </a:spcBef>
              <a:buChar char="•"/>
              <a:tabLst>
                <a:tab pos="354881" algn="l"/>
                <a:tab pos="355518" algn="l"/>
              </a:tabLst>
            </a:pPr>
            <a:r>
              <a:rPr sz="2400" spc="-235" dirty="0">
                <a:latin typeface="Arial"/>
                <a:cs typeface="Arial"/>
              </a:rPr>
              <a:t>The </a:t>
            </a:r>
            <a:r>
              <a:rPr sz="2400" spc="-160" dirty="0">
                <a:latin typeface="Arial"/>
                <a:cs typeface="Arial"/>
              </a:rPr>
              <a:t>code </a:t>
            </a:r>
            <a:r>
              <a:rPr sz="2400" spc="-165" dirty="0">
                <a:latin typeface="Arial"/>
                <a:cs typeface="Arial"/>
              </a:rPr>
              <a:t>is </a:t>
            </a:r>
            <a:r>
              <a:rPr sz="2400" spc="-105" dirty="0">
                <a:latin typeface="Arial"/>
                <a:cs typeface="Arial"/>
              </a:rPr>
              <a:t>downloaded </a:t>
            </a:r>
            <a:r>
              <a:rPr sz="2400" spc="40" dirty="0">
                <a:latin typeface="Arial"/>
                <a:cs typeface="Arial"/>
              </a:rPr>
              <a:t>to </a:t>
            </a:r>
            <a:r>
              <a:rPr sz="2400" spc="-45" dirty="0">
                <a:latin typeface="Arial"/>
                <a:cs typeface="Arial"/>
              </a:rPr>
              <a:t>the </a:t>
            </a:r>
            <a:r>
              <a:rPr sz="2400" spc="-95">
                <a:latin typeface="Arial"/>
                <a:cs typeface="Arial"/>
              </a:rPr>
              <a:t>browser</a:t>
            </a:r>
            <a:r>
              <a:rPr sz="2400" spc="-590">
                <a:latin typeface="Arial"/>
                <a:cs typeface="Arial"/>
              </a:rPr>
              <a:t> </a:t>
            </a:r>
            <a:r>
              <a:rPr lang="en-US" sz="2400" spc="-590" dirty="0" smtClean="0">
                <a:latin typeface="Arial"/>
                <a:cs typeface="Arial"/>
              </a:rPr>
              <a:t>    </a:t>
            </a:r>
            <a:r>
              <a:rPr sz="2400" spc="-155" smtClean="0">
                <a:latin typeface="Arial"/>
                <a:cs typeface="Arial"/>
              </a:rPr>
              <a:t>and  </a:t>
            </a:r>
            <a:r>
              <a:rPr sz="2400" spc="-130" dirty="0">
                <a:latin typeface="Arial"/>
                <a:cs typeface="Arial"/>
              </a:rPr>
              <a:t>runs</a:t>
            </a:r>
            <a:r>
              <a:rPr sz="2400" spc="-180" dirty="0">
                <a:latin typeface="Arial"/>
                <a:cs typeface="Arial"/>
              </a:rPr>
              <a:t> </a:t>
            </a:r>
            <a:r>
              <a:rPr sz="2400" spc="-60" dirty="0">
                <a:latin typeface="Arial"/>
                <a:cs typeface="Arial"/>
              </a:rPr>
              <a:t>there.</a:t>
            </a:r>
            <a:endParaRPr sz="2400">
              <a:latin typeface="Arial"/>
              <a:cs typeface="Arial"/>
            </a:endParaRPr>
          </a:p>
        </p:txBody>
      </p:sp>
      <p:sp>
        <p:nvSpPr>
          <p:cNvPr id="3" name="object 3"/>
          <p:cNvSpPr/>
          <p:nvPr/>
        </p:nvSpPr>
        <p:spPr>
          <a:xfrm>
            <a:off x="457202" y="304800"/>
            <a:ext cx="8416119" cy="219862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7200" y="4191000"/>
            <a:ext cx="7620631" cy="1837749"/>
          </a:xfrm>
          <a:prstGeom prst="rect">
            <a:avLst/>
          </a:prstGeom>
          <a:blipFill>
            <a:blip r:embed="rId3" cstate="print"/>
            <a:stretch>
              <a:fillRect/>
            </a:stretch>
          </a:blipFill>
        </p:spPr>
        <p:txBody>
          <a:bodyPr wrap="square" lIns="0" tIns="0" rIns="0" bIns="0" rtlCol="0"/>
          <a:lstStyle/>
          <a:p>
            <a:endParaRPr/>
          </a:p>
        </p:txBody>
      </p:sp>
      <p:sp>
        <p:nvSpPr>
          <p:cNvPr id="6" name="object 3"/>
          <p:cNvSpPr txBox="1"/>
          <p:nvPr/>
        </p:nvSpPr>
        <p:spPr>
          <a:xfrm>
            <a:off x="990600" y="6096000"/>
            <a:ext cx="6553198" cy="505262"/>
          </a:xfrm>
          <a:prstGeom prst="rect">
            <a:avLst/>
          </a:prstGeom>
        </p:spPr>
        <p:txBody>
          <a:bodyPr vert="horz" wrap="square" lIns="0" tIns="12696" rIns="0" bIns="0" rtlCol="0">
            <a:spAutoFit/>
          </a:bodyPr>
          <a:lstStyle/>
          <a:p>
            <a:pPr marL="355518" indent="-342820">
              <a:spcBef>
                <a:spcPts val="100"/>
              </a:spcBef>
              <a:tabLst>
                <a:tab pos="354881" algn="l"/>
                <a:tab pos="355518" algn="l"/>
              </a:tabLst>
            </a:pPr>
            <a:r>
              <a:rPr lang="en-US" sz="3200" spc="-114" dirty="0" smtClean="0">
                <a:latin typeface="Arial"/>
                <a:cs typeface="Arial"/>
              </a:rPr>
              <a:t>Step:2-</a:t>
            </a:r>
            <a:r>
              <a:rPr sz="3200" spc="-114" smtClean="0">
                <a:latin typeface="Arial"/>
                <a:cs typeface="Arial"/>
              </a:rPr>
              <a:t>Client </a:t>
            </a:r>
            <a:r>
              <a:rPr sz="3200" spc="-85" dirty="0">
                <a:latin typeface="Arial"/>
                <a:cs typeface="Arial"/>
              </a:rPr>
              <a:t>interacts </a:t>
            </a:r>
            <a:r>
              <a:rPr sz="3200" spc="15" dirty="0">
                <a:latin typeface="Arial"/>
                <a:cs typeface="Arial"/>
              </a:rPr>
              <a:t>with </a:t>
            </a:r>
            <a:r>
              <a:rPr sz="3200" spc="-40" dirty="0">
                <a:latin typeface="Arial"/>
                <a:cs typeface="Arial"/>
              </a:rPr>
              <a:t>the</a:t>
            </a:r>
            <a:r>
              <a:rPr sz="3200" spc="-520" dirty="0">
                <a:latin typeface="Arial"/>
                <a:cs typeface="Arial"/>
              </a:rPr>
              <a:t> </a:t>
            </a:r>
            <a:r>
              <a:rPr sz="3200" spc="-80" dirty="0">
                <a:latin typeface="Arial"/>
                <a:cs typeface="Arial"/>
              </a:rPr>
              <a:t>applet.</a:t>
            </a:r>
            <a:endParaRPr sz="32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3810" y="497842"/>
            <a:ext cx="6586220" cy="689928"/>
          </a:xfrm>
          <a:prstGeom prst="rect">
            <a:avLst/>
          </a:prstGeom>
        </p:spPr>
        <p:txBody>
          <a:bodyPr vert="horz" wrap="square" lIns="0" tIns="12696" rIns="0" bIns="0" rtlCol="0">
            <a:spAutoFit/>
          </a:bodyPr>
          <a:lstStyle/>
          <a:p>
            <a:pPr marL="12696">
              <a:spcBef>
                <a:spcPts val="100"/>
              </a:spcBef>
            </a:pPr>
            <a:r>
              <a:rPr u="none" spc="-245" dirty="0"/>
              <a:t>Advantages </a:t>
            </a:r>
            <a:r>
              <a:rPr u="none" spc="65" dirty="0"/>
              <a:t>&amp;</a:t>
            </a:r>
            <a:r>
              <a:rPr u="none" spc="-270" dirty="0"/>
              <a:t> </a:t>
            </a:r>
            <a:r>
              <a:rPr u="none" spc="-254" dirty="0"/>
              <a:t>Disadvantages</a:t>
            </a:r>
          </a:p>
        </p:txBody>
      </p:sp>
      <p:sp>
        <p:nvSpPr>
          <p:cNvPr id="3" name="object 3"/>
          <p:cNvSpPr txBox="1"/>
          <p:nvPr/>
        </p:nvSpPr>
        <p:spPr>
          <a:xfrm>
            <a:off x="304800" y="1531620"/>
            <a:ext cx="8686800" cy="4079680"/>
          </a:xfrm>
          <a:prstGeom prst="rect">
            <a:avLst/>
          </a:prstGeom>
        </p:spPr>
        <p:txBody>
          <a:bodyPr vert="horz" wrap="square" lIns="0" tIns="114274" rIns="0" bIns="0" rtlCol="0">
            <a:spAutoFit/>
          </a:bodyPr>
          <a:lstStyle/>
          <a:p>
            <a:pPr marL="12696">
              <a:spcBef>
                <a:spcPts val="900"/>
              </a:spcBef>
            </a:pPr>
            <a:r>
              <a:rPr sz="3200" u="heavy" spc="-170" dirty="0">
                <a:uFill>
                  <a:solidFill>
                    <a:srgbClr val="000000"/>
                  </a:solidFill>
                </a:uFill>
                <a:latin typeface="Arial"/>
                <a:cs typeface="Arial"/>
              </a:rPr>
              <a:t>Advantages:</a:t>
            </a:r>
            <a:endParaRPr sz="3200">
              <a:latin typeface="Arial"/>
              <a:cs typeface="Arial"/>
            </a:endParaRPr>
          </a:p>
          <a:p>
            <a:pPr marL="355518" marR="345359" indent="-342820">
              <a:spcBef>
                <a:spcPts val="800"/>
              </a:spcBef>
              <a:buAutoNum type="arabicPeriod"/>
              <a:tabLst>
                <a:tab pos="355518" algn="l"/>
              </a:tabLst>
            </a:pPr>
            <a:r>
              <a:rPr sz="3200" spc="-165" dirty="0">
                <a:latin typeface="Arial"/>
                <a:cs typeface="Arial"/>
              </a:rPr>
              <a:t>Remote </a:t>
            </a:r>
            <a:r>
              <a:rPr sz="3200" spc="-110" dirty="0">
                <a:latin typeface="Arial"/>
                <a:cs typeface="Arial"/>
              </a:rPr>
              <a:t>invocations </a:t>
            </a:r>
            <a:r>
              <a:rPr sz="3200" spc="-130" dirty="0">
                <a:latin typeface="Arial"/>
                <a:cs typeface="Arial"/>
              </a:rPr>
              <a:t>are replaced </a:t>
            </a:r>
            <a:r>
              <a:rPr sz="3200" spc="-135" dirty="0">
                <a:latin typeface="Arial"/>
                <a:cs typeface="Arial"/>
              </a:rPr>
              <a:t>by</a:t>
            </a:r>
            <a:r>
              <a:rPr sz="3200" spc="-355" dirty="0">
                <a:latin typeface="Arial"/>
                <a:cs typeface="Arial"/>
              </a:rPr>
              <a:t> </a:t>
            </a:r>
            <a:r>
              <a:rPr sz="3200" spc="-110">
                <a:latin typeface="Arial"/>
                <a:cs typeface="Arial"/>
              </a:rPr>
              <a:t>local  </a:t>
            </a:r>
            <a:r>
              <a:rPr sz="3200" spc="-170" smtClean="0">
                <a:latin typeface="Arial"/>
                <a:cs typeface="Arial"/>
              </a:rPr>
              <a:t>ones</a:t>
            </a:r>
            <a:r>
              <a:rPr sz="3200" spc="-170" dirty="0">
                <a:latin typeface="Arial"/>
                <a:cs typeface="Arial"/>
              </a:rPr>
              <a:t>.</a:t>
            </a:r>
            <a:endParaRPr sz="3200">
              <a:latin typeface="Arial"/>
              <a:cs typeface="Arial"/>
            </a:endParaRPr>
          </a:p>
          <a:p>
            <a:pPr marL="355518" indent="-342820">
              <a:spcBef>
                <a:spcPts val="790"/>
              </a:spcBef>
              <a:buAutoNum type="arabicPeriod"/>
              <a:tabLst>
                <a:tab pos="355518" algn="l"/>
              </a:tabLst>
            </a:pPr>
            <a:r>
              <a:rPr sz="3200" spc="-195" dirty="0">
                <a:latin typeface="Arial"/>
                <a:cs typeface="Arial"/>
              </a:rPr>
              <a:t>Good </a:t>
            </a:r>
            <a:r>
              <a:rPr sz="3200" spc="-65" dirty="0">
                <a:latin typeface="Arial"/>
                <a:cs typeface="Arial"/>
              </a:rPr>
              <a:t>interactive</a:t>
            </a:r>
            <a:r>
              <a:rPr sz="3200" spc="-160" dirty="0">
                <a:latin typeface="Arial"/>
                <a:cs typeface="Arial"/>
              </a:rPr>
              <a:t> response.</a:t>
            </a:r>
            <a:endParaRPr sz="3200">
              <a:latin typeface="Arial"/>
              <a:cs typeface="Arial"/>
            </a:endParaRPr>
          </a:p>
          <a:p>
            <a:pPr marL="12696" marR="1811231">
              <a:lnSpc>
                <a:spcPct val="120800"/>
              </a:lnSpc>
              <a:buAutoNum type="arabicPeriod"/>
              <a:tabLst>
                <a:tab pos="355518" algn="l"/>
              </a:tabLst>
            </a:pPr>
            <a:r>
              <a:rPr sz="3200" spc="-250" dirty="0">
                <a:latin typeface="Arial"/>
                <a:cs typeface="Arial"/>
              </a:rPr>
              <a:t>Does </a:t>
            </a:r>
            <a:r>
              <a:rPr sz="3200" spc="-10" dirty="0">
                <a:latin typeface="Arial"/>
                <a:cs typeface="Arial"/>
              </a:rPr>
              <a:t>not </a:t>
            </a:r>
            <a:r>
              <a:rPr sz="3200" spc="-75" dirty="0">
                <a:latin typeface="Arial"/>
                <a:cs typeface="Arial"/>
              </a:rPr>
              <a:t>suffer </a:t>
            </a:r>
            <a:r>
              <a:rPr sz="3200" spc="-20" dirty="0">
                <a:latin typeface="Arial"/>
                <a:cs typeface="Arial"/>
              </a:rPr>
              <a:t>from </a:t>
            </a:r>
            <a:r>
              <a:rPr sz="3200" spc="-40" dirty="0">
                <a:latin typeface="Arial"/>
                <a:cs typeface="Arial"/>
              </a:rPr>
              <a:t>the</a:t>
            </a:r>
            <a:r>
              <a:rPr sz="3200" spc="-530" dirty="0">
                <a:latin typeface="Arial"/>
                <a:cs typeface="Arial"/>
              </a:rPr>
              <a:t> </a:t>
            </a:r>
            <a:r>
              <a:rPr sz="3200" spc="-165" dirty="0">
                <a:latin typeface="Arial"/>
                <a:cs typeface="Arial"/>
              </a:rPr>
              <a:t>delays. </a:t>
            </a:r>
            <a:r>
              <a:rPr sz="3200" u="heavy" spc="-165" dirty="0">
                <a:uFill>
                  <a:solidFill>
                    <a:srgbClr val="000000"/>
                  </a:solidFill>
                </a:uFill>
                <a:latin typeface="Arial"/>
                <a:cs typeface="Arial"/>
              </a:rPr>
              <a:t> </a:t>
            </a:r>
            <a:r>
              <a:rPr sz="3200" u="heavy" spc="-180" dirty="0">
                <a:uFill>
                  <a:solidFill>
                    <a:srgbClr val="000000"/>
                  </a:solidFill>
                </a:uFill>
                <a:latin typeface="Arial"/>
                <a:cs typeface="Arial"/>
              </a:rPr>
              <a:t>Disadvantages:</a:t>
            </a:r>
            <a:endParaRPr sz="3200">
              <a:latin typeface="Arial"/>
              <a:cs typeface="Arial"/>
            </a:endParaRPr>
          </a:p>
          <a:p>
            <a:pPr marL="355518" marR="5078" indent="-342820">
              <a:lnSpc>
                <a:spcPts val="3827"/>
              </a:lnSpc>
              <a:spcBef>
                <a:spcPts val="935"/>
              </a:spcBef>
              <a:buChar char="•"/>
              <a:tabLst>
                <a:tab pos="354881" algn="l"/>
                <a:tab pos="355518" algn="l"/>
              </a:tabLst>
            </a:pPr>
            <a:r>
              <a:rPr sz="3200" spc="-140" dirty="0">
                <a:latin typeface="Arial"/>
                <a:cs typeface="Arial"/>
              </a:rPr>
              <a:t>Security</a:t>
            </a:r>
            <a:r>
              <a:rPr sz="3200" spc="-175" dirty="0">
                <a:latin typeface="Arial"/>
                <a:cs typeface="Arial"/>
              </a:rPr>
              <a:t> </a:t>
            </a:r>
            <a:r>
              <a:rPr sz="3200" spc="-25" dirty="0">
                <a:latin typeface="Arial"/>
                <a:cs typeface="Arial"/>
              </a:rPr>
              <a:t>threat</a:t>
            </a:r>
            <a:r>
              <a:rPr sz="3200" spc="-190" dirty="0">
                <a:latin typeface="Arial"/>
                <a:cs typeface="Arial"/>
              </a:rPr>
              <a:t> </a:t>
            </a:r>
            <a:r>
              <a:rPr sz="3200" spc="40" dirty="0">
                <a:latin typeface="Arial"/>
                <a:cs typeface="Arial"/>
              </a:rPr>
              <a:t>to</a:t>
            </a:r>
            <a:r>
              <a:rPr sz="3200" spc="-190" dirty="0">
                <a:latin typeface="Arial"/>
                <a:cs typeface="Arial"/>
              </a:rPr>
              <a:t> </a:t>
            </a:r>
            <a:r>
              <a:rPr sz="3200" spc="-45" dirty="0">
                <a:latin typeface="Arial"/>
                <a:cs typeface="Arial"/>
              </a:rPr>
              <a:t>the</a:t>
            </a:r>
            <a:r>
              <a:rPr sz="3200" spc="-190" dirty="0">
                <a:latin typeface="Arial"/>
                <a:cs typeface="Arial"/>
              </a:rPr>
              <a:t> </a:t>
            </a:r>
            <a:r>
              <a:rPr sz="3200" spc="-110" dirty="0">
                <a:latin typeface="Arial"/>
                <a:cs typeface="Arial"/>
              </a:rPr>
              <a:t>local</a:t>
            </a:r>
            <a:r>
              <a:rPr sz="3200" spc="-180" dirty="0">
                <a:latin typeface="Arial"/>
                <a:cs typeface="Arial"/>
              </a:rPr>
              <a:t> </a:t>
            </a:r>
            <a:r>
              <a:rPr sz="3200" spc="-160" dirty="0">
                <a:latin typeface="Arial"/>
                <a:cs typeface="Arial"/>
              </a:rPr>
              <a:t>resources</a:t>
            </a:r>
            <a:r>
              <a:rPr sz="3200" spc="-180" dirty="0">
                <a:latin typeface="Arial"/>
                <a:cs typeface="Arial"/>
              </a:rPr>
              <a:t> </a:t>
            </a:r>
            <a:r>
              <a:rPr sz="3200" spc="-40" dirty="0">
                <a:latin typeface="Arial"/>
                <a:cs typeface="Arial"/>
              </a:rPr>
              <a:t>in</a:t>
            </a:r>
            <a:r>
              <a:rPr sz="3200" spc="-185" dirty="0">
                <a:latin typeface="Arial"/>
                <a:cs typeface="Arial"/>
              </a:rPr>
              <a:t> </a:t>
            </a:r>
            <a:r>
              <a:rPr sz="3200" spc="-40" dirty="0">
                <a:latin typeface="Arial"/>
                <a:cs typeface="Arial"/>
              </a:rPr>
              <a:t>the  </a:t>
            </a:r>
            <a:r>
              <a:rPr sz="3200" spc="-75" dirty="0">
                <a:latin typeface="Arial"/>
                <a:cs typeface="Arial"/>
              </a:rPr>
              <a:t>destination</a:t>
            </a:r>
            <a:r>
              <a:rPr sz="3200" spc="-180" dirty="0">
                <a:latin typeface="Arial"/>
                <a:cs typeface="Arial"/>
              </a:rPr>
              <a:t> </a:t>
            </a:r>
            <a:r>
              <a:rPr sz="3200" spc="-80" dirty="0">
                <a:latin typeface="Arial"/>
                <a:cs typeface="Arial"/>
              </a:rPr>
              <a:t>computer.</a:t>
            </a:r>
            <a:endParaRPr sz="32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0" y="337822"/>
            <a:ext cx="3867785" cy="689928"/>
          </a:xfrm>
          <a:prstGeom prst="rect">
            <a:avLst/>
          </a:prstGeom>
        </p:spPr>
        <p:txBody>
          <a:bodyPr vert="horz" wrap="square" lIns="0" tIns="12696" rIns="0" bIns="0" rtlCol="0">
            <a:spAutoFit/>
          </a:bodyPr>
          <a:lstStyle/>
          <a:p>
            <a:pPr marL="12696">
              <a:spcBef>
                <a:spcPts val="100"/>
              </a:spcBef>
            </a:pPr>
            <a:r>
              <a:rPr lang="en-US" u="none" spc="-170" dirty="0" smtClean="0"/>
              <a:t>4</a:t>
            </a:r>
            <a:r>
              <a:rPr u="none" spc="-170" smtClean="0"/>
              <a:t> </a:t>
            </a:r>
            <a:r>
              <a:rPr spc="-65" dirty="0"/>
              <a:t>Mobile</a:t>
            </a:r>
            <a:r>
              <a:rPr spc="-340" dirty="0"/>
              <a:t> </a:t>
            </a:r>
            <a:r>
              <a:rPr spc="-235" dirty="0"/>
              <a:t>Agents</a:t>
            </a:r>
          </a:p>
        </p:txBody>
      </p:sp>
      <p:sp>
        <p:nvSpPr>
          <p:cNvPr id="3" name="object 3"/>
          <p:cNvSpPr txBox="1"/>
          <p:nvPr/>
        </p:nvSpPr>
        <p:spPr>
          <a:xfrm>
            <a:off x="535942" y="1099822"/>
            <a:ext cx="8379458" cy="5291188"/>
          </a:xfrm>
          <a:prstGeom prst="rect">
            <a:avLst/>
          </a:prstGeom>
        </p:spPr>
        <p:txBody>
          <a:bodyPr vert="horz" wrap="square" lIns="0" tIns="12696" rIns="0" bIns="0" rtlCol="0">
            <a:spAutoFit/>
          </a:bodyPr>
          <a:lstStyle/>
          <a:p>
            <a:pPr marL="355518" marR="5078" indent="-342820">
              <a:spcBef>
                <a:spcPts val="100"/>
              </a:spcBef>
              <a:buChar char="•"/>
              <a:tabLst>
                <a:tab pos="354881" algn="l"/>
                <a:tab pos="355518" algn="l"/>
                <a:tab pos="1237326" algn="l"/>
              </a:tabLst>
            </a:pPr>
            <a:r>
              <a:rPr sz="3200" spc="-50" dirty="0">
                <a:latin typeface="Arial"/>
                <a:cs typeface="Arial"/>
              </a:rPr>
              <a:t>Mobile </a:t>
            </a:r>
            <a:r>
              <a:rPr sz="3200" spc="-130" dirty="0">
                <a:latin typeface="Arial"/>
                <a:cs typeface="Arial"/>
              </a:rPr>
              <a:t>agent </a:t>
            </a:r>
            <a:r>
              <a:rPr sz="3200" spc="-165" dirty="0">
                <a:latin typeface="Arial"/>
                <a:cs typeface="Arial"/>
              </a:rPr>
              <a:t>is </a:t>
            </a:r>
            <a:r>
              <a:rPr sz="3200" spc="-250" dirty="0">
                <a:latin typeface="Arial"/>
                <a:cs typeface="Arial"/>
              </a:rPr>
              <a:t>a </a:t>
            </a:r>
            <a:r>
              <a:rPr sz="3200" spc="-90" dirty="0">
                <a:latin typeface="Arial"/>
                <a:cs typeface="Arial"/>
              </a:rPr>
              <a:t>running </a:t>
            </a:r>
            <a:r>
              <a:rPr sz="3200" spc="-105" dirty="0">
                <a:latin typeface="Arial"/>
                <a:cs typeface="Arial"/>
              </a:rPr>
              <a:t>program </a:t>
            </a:r>
            <a:r>
              <a:rPr sz="3200" dirty="0">
                <a:latin typeface="Arial"/>
                <a:cs typeface="Arial"/>
              </a:rPr>
              <a:t>that</a:t>
            </a:r>
            <a:r>
              <a:rPr sz="3200" spc="-455" dirty="0">
                <a:latin typeface="Arial"/>
                <a:cs typeface="Arial"/>
              </a:rPr>
              <a:t> </a:t>
            </a:r>
            <a:r>
              <a:rPr sz="3200" spc="-100" dirty="0">
                <a:latin typeface="Arial"/>
                <a:cs typeface="Arial"/>
              </a:rPr>
              <a:t>travels  </a:t>
            </a:r>
            <a:r>
              <a:rPr sz="3200" spc="-20" dirty="0">
                <a:latin typeface="Arial"/>
                <a:cs typeface="Arial"/>
              </a:rPr>
              <a:t>from </a:t>
            </a:r>
            <a:r>
              <a:rPr sz="3200" spc="-130" dirty="0">
                <a:latin typeface="Arial"/>
                <a:cs typeface="Arial"/>
              </a:rPr>
              <a:t>one </a:t>
            </a:r>
            <a:r>
              <a:rPr sz="3200" spc="-80" dirty="0">
                <a:latin typeface="Arial"/>
                <a:cs typeface="Arial"/>
              </a:rPr>
              <a:t>computer </a:t>
            </a:r>
            <a:r>
              <a:rPr sz="3200" spc="35" dirty="0">
                <a:latin typeface="Arial"/>
                <a:cs typeface="Arial"/>
              </a:rPr>
              <a:t>to </a:t>
            </a:r>
            <a:r>
              <a:rPr sz="3200" spc="-75" dirty="0">
                <a:latin typeface="Arial"/>
                <a:cs typeface="Arial"/>
              </a:rPr>
              <a:t>another </a:t>
            </a:r>
            <a:r>
              <a:rPr sz="3200" b="1" spc="-240" dirty="0">
                <a:solidFill>
                  <a:srgbClr val="FF0000"/>
                </a:solidFill>
                <a:latin typeface="Arial"/>
                <a:cs typeface="Arial"/>
              </a:rPr>
              <a:t>carrying </a:t>
            </a:r>
            <a:r>
              <a:rPr sz="3200" b="1" spc="-145" dirty="0">
                <a:solidFill>
                  <a:srgbClr val="FF0000"/>
                </a:solidFill>
                <a:latin typeface="Arial"/>
                <a:cs typeface="Arial"/>
              </a:rPr>
              <a:t>out </a:t>
            </a:r>
            <a:r>
              <a:rPr sz="3200" b="1" spc="-200" dirty="0">
                <a:solidFill>
                  <a:srgbClr val="FF0000"/>
                </a:solidFill>
                <a:latin typeface="Arial"/>
                <a:cs typeface="Arial"/>
              </a:rPr>
              <a:t>a  </a:t>
            </a:r>
            <a:r>
              <a:rPr sz="3200" b="1" spc="-229" dirty="0">
                <a:solidFill>
                  <a:srgbClr val="FF0000"/>
                </a:solidFill>
                <a:latin typeface="Arial"/>
                <a:cs typeface="Arial"/>
              </a:rPr>
              <a:t>task	</a:t>
            </a:r>
            <a:r>
              <a:rPr sz="3200" b="1" spc="-100" dirty="0">
                <a:solidFill>
                  <a:srgbClr val="FF0000"/>
                </a:solidFill>
                <a:latin typeface="Arial"/>
                <a:cs typeface="Arial"/>
              </a:rPr>
              <a:t>to </a:t>
            </a:r>
            <a:r>
              <a:rPr sz="3200" b="1" spc="-265" dirty="0">
                <a:solidFill>
                  <a:srgbClr val="FF0000"/>
                </a:solidFill>
                <a:latin typeface="Arial"/>
                <a:cs typeface="Arial"/>
              </a:rPr>
              <a:t>someone’s </a:t>
            </a:r>
            <a:r>
              <a:rPr sz="3200" b="1" spc="-155" dirty="0">
                <a:solidFill>
                  <a:srgbClr val="FF0000"/>
                </a:solidFill>
                <a:latin typeface="Arial"/>
                <a:cs typeface="Arial"/>
              </a:rPr>
              <a:t>behalf</a:t>
            </a:r>
            <a:r>
              <a:rPr sz="3200" spc="-155" dirty="0">
                <a:latin typeface="Arial"/>
                <a:cs typeface="Arial"/>
              </a:rPr>
              <a:t>, </a:t>
            </a:r>
            <a:r>
              <a:rPr sz="3200" spc="-204" dirty="0">
                <a:latin typeface="Arial"/>
                <a:cs typeface="Arial"/>
              </a:rPr>
              <a:t>such </a:t>
            </a:r>
            <a:r>
              <a:rPr sz="3200" spc="-300" dirty="0">
                <a:latin typeface="Arial"/>
                <a:cs typeface="Arial"/>
              </a:rPr>
              <a:t>as </a:t>
            </a:r>
            <a:r>
              <a:rPr sz="3200" spc="-95" dirty="0">
                <a:latin typeface="Arial"/>
                <a:cs typeface="Arial"/>
              </a:rPr>
              <a:t>collecting  </a:t>
            </a:r>
            <a:r>
              <a:rPr sz="3200" spc="-45" dirty="0">
                <a:latin typeface="Arial"/>
                <a:cs typeface="Arial"/>
              </a:rPr>
              <a:t>information, </a:t>
            </a:r>
            <a:r>
              <a:rPr sz="3200" spc="-95" dirty="0">
                <a:latin typeface="Arial"/>
                <a:cs typeface="Arial"/>
              </a:rPr>
              <a:t>eventually </a:t>
            </a:r>
            <a:r>
              <a:rPr sz="3200" spc="-55" dirty="0">
                <a:latin typeface="Arial"/>
                <a:cs typeface="Arial"/>
              </a:rPr>
              <a:t>returning </a:t>
            </a:r>
            <a:r>
              <a:rPr sz="3200" spc="20" dirty="0">
                <a:latin typeface="Arial"/>
                <a:cs typeface="Arial"/>
              </a:rPr>
              <a:t>with </a:t>
            </a:r>
            <a:r>
              <a:rPr sz="3200" spc="-40" dirty="0">
                <a:latin typeface="Arial"/>
                <a:cs typeface="Arial"/>
              </a:rPr>
              <a:t>the  </a:t>
            </a:r>
            <a:r>
              <a:rPr sz="3200" spc="-110">
                <a:latin typeface="Arial"/>
                <a:cs typeface="Arial"/>
              </a:rPr>
              <a:t>results</a:t>
            </a:r>
            <a:r>
              <a:rPr sz="3200" spc="-110" smtClean="0">
                <a:latin typeface="Arial"/>
                <a:cs typeface="Arial"/>
              </a:rPr>
              <a:t>.</a:t>
            </a:r>
            <a:r>
              <a:rPr lang="en-US" sz="3200" spc="-110" dirty="0" smtClean="0">
                <a:latin typeface="Arial"/>
                <a:cs typeface="Arial"/>
              </a:rPr>
              <a:t>(</a:t>
            </a:r>
            <a:r>
              <a:rPr lang="en-US" sz="3200" spc="-110" dirty="0" err="1" smtClean="0">
                <a:latin typeface="Arial"/>
                <a:cs typeface="Arial"/>
              </a:rPr>
              <a:t>eg</a:t>
            </a:r>
            <a:r>
              <a:rPr lang="en-US" sz="3200" spc="-110" dirty="0" smtClean="0">
                <a:latin typeface="Arial"/>
                <a:cs typeface="Arial"/>
              </a:rPr>
              <a:t>: Google form)</a:t>
            </a:r>
            <a:endParaRPr sz="3200">
              <a:latin typeface="Arial"/>
              <a:cs typeface="Arial"/>
            </a:endParaRPr>
          </a:p>
          <a:p>
            <a:pPr marL="355518" marR="79357" indent="-342820">
              <a:spcBef>
                <a:spcPts val="790"/>
              </a:spcBef>
              <a:buChar char="•"/>
              <a:tabLst>
                <a:tab pos="354881" algn="l"/>
                <a:tab pos="355518" algn="l"/>
              </a:tabLst>
            </a:pPr>
            <a:r>
              <a:rPr sz="3200" spc="-50" dirty="0">
                <a:latin typeface="Arial"/>
                <a:cs typeface="Arial"/>
              </a:rPr>
              <a:t>Mobile </a:t>
            </a:r>
            <a:r>
              <a:rPr sz="3200" spc="-130" dirty="0">
                <a:latin typeface="Arial"/>
                <a:cs typeface="Arial"/>
              </a:rPr>
              <a:t>agent </a:t>
            </a:r>
            <a:r>
              <a:rPr sz="3200" spc="-165" dirty="0">
                <a:latin typeface="Arial"/>
                <a:cs typeface="Arial"/>
              </a:rPr>
              <a:t>is </a:t>
            </a:r>
            <a:r>
              <a:rPr sz="3200" spc="-250" dirty="0">
                <a:latin typeface="Arial"/>
                <a:cs typeface="Arial"/>
              </a:rPr>
              <a:t>a </a:t>
            </a:r>
            <a:r>
              <a:rPr sz="3200" spc="-95" dirty="0">
                <a:latin typeface="Arial"/>
                <a:cs typeface="Arial"/>
              </a:rPr>
              <a:t>complete</a:t>
            </a:r>
            <a:r>
              <a:rPr sz="3200" spc="-229" dirty="0">
                <a:latin typeface="Arial"/>
                <a:cs typeface="Arial"/>
              </a:rPr>
              <a:t> </a:t>
            </a:r>
            <a:r>
              <a:rPr sz="3200" spc="-105" dirty="0">
                <a:latin typeface="Arial"/>
                <a:cs typeface="Arial"/>
              </a:rPr>
              <a:t>program(including  </a:t>
            </a:r>
            <a:r>
              <a:rPr sz="3200" spc="-35" dirty="0">
                <a:latin typeface="Arial"/>
                <a:cs typeface="Arial"/>
              </a:rPr>
              <a:t>both </a:t>
            </a:r>
            <a:r>
              <a:rPr sz="3200" spc="-160" dirty="0">
                <a:latin typeface="Arial"/>
                <a:cs typeface="Arial"/>
              </a:rPr>
              <a:t>code </a:t>
            </a:r>
            <a:r>
              <a:rPr sz="3200" spc="45" dirty="0">
                <a:latin typeface="Arial"/>
                <a:cs typeface="Arial"/>
              </a:rPr>
              <a:t>&amp; </a:t>
            </a:r>
            <a:r>
              <a:rPr sz="3200" spc="-105" dirty="0">
                <a:latin typeface="Arial"/>
                <a:cs typeface="Arial"/>
              </a:rPr>
              <a:t>data) </a:t>
            </a:r>
            <a:r>
              <a:rPr sz="3200" b="1" spc="-90" dirty="0">
                <a:solidFill>
                  <a:srgbClr val="FF0000"/>
                </a:solidFill>
                <a:latin typeface="Arial"/>
                <a:cs typeface="Arial"/>
              </a:rPr>
              <a:t>that </a:t>
            </a:r>
            <a:r>
              <a:rPr sz="3200" b="1" spc="-295" dirty="0">
                <a:solidFill>
                  <a:srgbClr val="FF0000"/>
                </a:solidFill>
                <a:latin typeface="Arial"/>
                <a:cs typeface="Arial"/>
              </a:rPr>
              <a:t>can </a:t>
            </a:r>
            <a:r>
              <a:rPr sz="3200" b="1" spc="-180" dirty="0">
                <a:solidFill>
                  <a:srgbClr val="FF0000"/>
                </a:solidFill>
                <a:latin typeface="Arial"/>
                <a:cs typeface="Arial"/>
              </a:rPr>
              <a:t>work  </a:t>
            </a:r>
            <a:r>
              <a:rPr sz="3200" b="1" spc="-175" dirty="0">
                <a:solidFill>
                  <a:srgbClr val="FF0000"/>
                </a:solidFill>
                <a:latin typeface="Arial"/>
                <a:cs typeface="Arial"/>
              </a:rPr>
              <a:t>independently.</a:t>
            </a:r>
            <a:endParaRPr sz="3200">
              <a:latin typeface="Arial"/>
              <a:cs typeface="Arial"/>
            </a:endParaRPr>
          </a:p>
          <a:p>
            <a:pPr marL="355518" marR="2704467" indent="-342820">
              <a:spcBef>
                <a:spcPts val="790"/>
              </a:spcBef>
              <a:buChar char="•"/>
              <a:tabLst>
                <a:tab pos="354881" algn="l"/>
                <a:tab pos="355518" algn="l"/>
              </a:tabLst>
            </a:pPr>
            <a:r>
              <a:rPr sz="3200" spc="-50" dirty="0">
                <a:latin typeface="Arial"/>
                <a:cs typeface="Arial"/>
              </a:rPr>
              <a:t>Mobile </a:t>
            </a:r>
            <a:r>
              <a:rPr sz="3200" spc="-130" dirty="0">
                <a:latin typeface="Arial"/>
                <a:cs typeface="Arial"/>
              </a:rPr>
              <a:t>agent </a:t>
            </a:r>
            <a:r>
              <a:rPr sz="3200" b="1" spc="-295" dirty="0">
                <a:solidFill>
                  <a:srgbClr val="FF0000"/>
                </a:solidFill>
                <a:latin typeface="Arial"/>
                <a:cs typeface="Arial"/>
              </a:rPr>
              <a:t>can </a:t>
            </a:r>
            <a:r>
              <a:rPr sz="3200" b="1" spc="-210" dirty="0">
                <a:solidFill>
                  <a:srgbClr val="FF0000"/>
                </a:solidFill>
                <a:latin typeface="Arial"/>
                <a:cs typeface="Arial"/>
              </a:rPr>
              <a:t>invoke </a:t>
            </a:r>
            <a:r>
              <a:rPr sz="3200" b="1" spc="-220" dirty="0">
                <a:solidFill>
                  <a:srgbClr val="FF0000"/>
                </a:solidFill>
                <a:latin typeface="Arial"/>
                <a:cs typeface="Arial"/>
              </a:rPr>
              <a:t>local  </a:t>
            </a:r>
            <a:r>
              <a:rPr sz="3200" b="1" spc="-180" dirty="0">
                <a:solidFill>
                  <a:srgbClr val="FF0000"/>
                </a:solidFill>
                <a:latin typeface="Arial"/>
                <a:cs typeface="Arial"/>
              </a:rPr>
              <a:t>resources/data.</a:t>
            </a:r>
            <a:endParaRPr sz="32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228600"/>
            <a:ext cx="4191000" cy="689928"/>
          </a:xfrm>
          <a:prstGeom prst="rect">
            <a:avLst/>
          </a:prstGeom>
        </p:spPr>
        <p:txBody>
          <a:bodyPr vert="horz" wrap="square" lIns="0" tIns="12696" rIns="0" bIns="0" rtlCol="0">
            <a:spAutoFit/>
          </a:bodyPr>
          <a:lstStyle/>
          <a:p>
            <a:pPr marL="12696">
              <a:spcBef>
                <a:spcPts val="100"/>
              </a:spcBef>
            </a:pPr>
            <a:endParaRPr u="none" spc="-235" dirty="0"/>
          </a:p>
        </p:txBody>
      </p:sp>
      <p:sp>
        <p:nvSpPr>
          <p:cNvPr id="4" name="object 3"/>
          <p:cNvSpPr txBox="1"/>
          <p:nvPr/>
        </p:nvSpPr>
        <p:spPr>
          <a:xfrm>
            <a:off x="609600" y="1066800"/>
            <a:ext cx="7678420" cy="3480414"/>
          </a:xfrm>
          <a:prstGeom prst="rect">
            <a:avLst/>
          </a:prstGeom>
        </p:spPr>
        <p:txBody>
          <a:bodyPr vert="horz" wrap="square" lIns="0" tIns="114274" rIns="0" bIns="0" rtlCol="0">
            <a:spAutoFit/>
          </a:bodyPr>
          <a:lstStyle/>
          <a:p>
            <a:pPr marL="12696">
              <a:spcBef>
                <a:spcPts val="900"/>
              </a:spcBef>
            </a:pPr>
            <a:r>
              <a:rPr sz="3200" u="heavy" spc="-165" dirty="0">
                <a:uFill>
                  <a:solidFill>
                    <a:srgbClr val="000000"/>
                  </a:solidFill>
                </a:uFill>
                <a:latin typeface="Arial"/>
                <a:cs typeface="Arial"/>
              </a:rPr>
              <a:t>Advantages</a:t>
            </a:r>
            <a:r>
              <a:rPr sz="3200" spc="-165" dirty="0">
                <a:latin typeface="Arial"/>
                <a:cs typeface="Arial"/>
              </a:rPr>
              <a:t>:</a:t>
            </a:r>
            <a:endParaRPr sz="3200">
              <a:latin typeface="Arial"/>
              <a:cs typeface="Arial"/>
            </a:endParaRPr>
          </a:p>
          <a:p>
            <a:pPr marL="355518" marR="5078" indent="-342820">
              <a:spcBef>
                <a:spcPts val="800"/>
              </a:spcBef>
              <a:buChar char="•"/>
              <a:tabLst>
                <a:tab pos="354881" algn="l"/>
                <a:tab pos="355518" algn="l"/>
              </a:tabLst>
            </a:pPr>
            <a:r>
              <a:rPr sz="3200" spc="-240" dirty="0">
                <a:latin typeface="Arial"/>
                <a:cs typeface="Arial"/>
              </a:rPr>
              <a:t>Reduce </a:t>
            </a:r>
            <a:r>
              <a:rPr sz="3200" spc="-100" dirty="0">
                <a:latin typeface="Arial"/>
                <a:cs typeface="Arial"/>
              </a:rPr>
              <a:t>communication </a:t>
            </a:r>
            <a:r>
              <a:rPr sz="3200" spc="-130" dirty="0">
                <a:latin typeface="Arial"/>
                <a:cs typeface="Arial"/>
              </a:rPr>
              <a:t>cost </a:t>
            </a:r>
            <a:r>
              <a:rPr sz="3200" spc="-155" dirty="0">
                <a:latin typeface="Arial"/>
                <a:cs typeface="Arial"/>
              </a:rPr>
              <a:t>and </a:t>
            </a:r>
            <a:r>
              <a:rPr sz="3200" spc="-30" dirty="0">
                <a:latin typeface="Arial"/>
                <a:cs typeface="Arial"/>
              </a:rPr>
              <a:t>time </a:t>
            </a:r>
            <a:r>
              <a:rPr sz="3200" spc="-125" dirty="0">
                <a:latin typeface="Arial"/>
                <a:cs typeface="Arial"/>
              </a:rPr>
              <a:t>by  </a:t>
            </a:r>
            <a:r>
              <a:rPr sz="3200" spc="-120" dirty="0">
                <a:latin typeface="Arial"/>
                <a:cs typeface="Arial"/>
              </a:rPr>
              <a:t>replacing </a:t>
            </a:r>
            <a:r>
              <a:rPr sz="3200" spc="-65" dirty="0">
                <a:latin typeface="Arial"/>
                <a:cs typeface="Arial"/>
              </a:rPr>
              <a:t>remote </a:t>
            </a:r>
            <a:r>
              <a:rPr sz="3200" spc="-85" dirty="0">
                <a:latin typeface="Arial"/>
                <a:cs typeface="Arial"/>
              </a:rPr>
              <a:t>invocation </a:t>
            </a:r>
            <a:r>
              <a:rPr sz="3200" spc="20" dirty="0">
                <a:latin typeface="Arial"/>
                <a:cs typeface="Arial"/>
              </a:rPr>
              <a:t>with </a:t>
            </a:r>
            <a:r>
              <a:rPr sz="3200" spc="-110" dirty="0">
                <a:latin typeface="Arial"/>
                <a:cs typeface="Arial"/>
              </a:rPr>
              <a:t>local</a:t>
            </a:r>
            <a:r>
              <a:rPr sz="3200" spc="-675" dirty="0">
                <a:latin typeface="Arial"/>
                <a:cs typeface="Arial"/>
              </a:rPr>
              <a:t> </a:t>
            </a:r>
            <a:r>
              <a:rPr sz="3200" spc="-165" dirty="0">
                <a:latin typeface="Arial"/>
                <a:cs typeface="Arial"/>
              </a:rPr>
              <a:t>ones.</a:t>
            </a:r>
            <a:endParaRPr sz="3200">
              <a:latin typeface="Arial"/>
              <a:cs typeface="Arial"/>
            </a:endParaRPr>
          </a:p>
          <a:p>
            <a:pPr marL="12696">
              <a:spcBef>
                <a:spcPts val="790"/>
              </a:spcBef>
            </a:pPr>
            <a:r>
              <a:rPr sz="3200" u="heavy" spc="-180" dirty="0">
                <a:uFill>
                  <a:solidFill>
                    <a:srgbClr val="000000"/>
                  </a:solidFill>
                </a:uFill>
                <a:latin typeface="Arial"/>
                <a:cs typeface="Arial"/>
              </a:rPr>
              <a:t>Disadvantages:</a:t>
            </a:r>
            <a:endParaRPr sz="3200">
              <a:latin typeface="Arial"/>
              <a:cs typeface="Arial"/>
            </a:endParaRPr>
          </a:p>
          <a:p>
            <a:pPr marL="355518" indent="-342820">
              <a:spcBef>
                <a:spcPts val="800"/>
              </a:spcBef>
              <a:buAutoNum type="arabicPeriod"/>
              <a:tabLst>
                <a:tab pos="355518" algn="l"/>
              </a:tabLst>
            </a:pPr>
            <a:r>
              <a:rPr sz="3200" spc="-90" dirty="0">
                <a:latin typeface="Arial"/>
                <a:cs typeface="Arial"/>
              </a:rPr>
              <a:t>Limited</a:t>
            </a:r>
            <a:r>
              <a:rPr sz="3200" spc="-180" dirty="0">
                <a:latin typeface="Arial"/>
                <a:cs typeface="Arial"/>
              </a:rPr>
              <a:t> </a:t>
            </a:r>
            <a:r>
              <a:rPr sz="3200" spc="-75" dirty="0">
                <a:latin typeface="Arial"/>
                <a:cs typeface="Arial"/>
              </a:rPr>
              <a:t>applicability</a:t>
            </a:r>
            <a:endParaRPr sz="3200">
              <a:latin typeface="Arial"/>
              <a:cs typeface="Arial"/>
            </a:endParaRPr>
          </a:p>
          <a:p>
            <a:pPr marL="355518" indent="-342820">
              <a:spcBef>
                <a:spcPts val="800"/>
              </a:spcBef>
              <a:buAutoNum type="arabicPeriod"/>
              <a:tabLst>
                <a:tab pos="355518" algn="l"/>
              </a:tabLst>
            </a:pPr>
            <a:r>
              <a:rPr sz="3200" spc="-140" dirty="0">
                <a:latin typeface="Arial"/>
                <a:cs typeface="Arial"/>
              </a:rPr>
              <a:t>Security </a:t>
            </a:r>
            <a:r>
              <a:rPr sz="3200" spc="-25" dirty="0">
                <a:latin typeface="Arial"/>
                <a:cs typeface="Arial"/>
              </a:rPr>
              <a:t>threat </a:t>
            </a:r>
            <a:r>
              <a:rPr sz="3200" spc="-5" dirty="0">
                <a:latin typeface="Arial"/>
                <a:cs typeface="Arial"/>
              </a:rPr>
              <a:t>of</a:t>
            </a:r>
            <a:r>
              <a:rPr sz="3200" spc="-670" dirty="0">
                <a:latin typeface="Arial"/>
                <a:cs typeface="Arial"/>
              </a:rPr>
              <a:t> </a:t>
            </a:r>
            <a:r>
              <a:rPr sz="3200" spc="-40" dirty="0">
                <a:latin typeface="Arial"/>
                <a:cs typeface="Arial"/>
              </a:rPr>
              <a:t>the </a:t>
            </a:r>
            <a:r>
              <a:rPr sz="3200" spc="-85" dirty="0">
                <a:latin typeface="Arial"/>
                <a:cs typeface="Arial"/>
              </a:rPr>
              <a:t>visited </a:t>
            </a:r>
            <a:r>
              <a:rPr sz="3200" spc="-140" dirty="0">
                <a:latin typeface="Arial"/>
                <a:cs typeface="Arial"/>
              </a:rPr>
              <a:t>sites </a:t>
            </a:r>
            <a:r>
              <a:rPr sz="3200" spc="-160" dirty="0">
                <a:latin typeface="Arial"/>
                <a:cs typeface="Arial"/>
              </a:rPr>
              <a:t>resources</a:t>
            </a:r>
            <a:endParaRPr sz="32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8660" y="185422"/>
            <a:ext cx="5179060" cy="689928"/>
          </a:xfrm>
          <a:prstGeom prst="rect">
            <a:avLst/>
          </a:prstGeom>
        </p:spPr>
        <p:txBody>
          <a:bodyPr vert="horz" wrap="square" lIns="0" tIns="12696" rIns="0" bIns="0" rtlCol="0">
            <a:spAutoFit/>
          </a:bodyPr>
          <a:lstStyle/>
          <a:p>
            <a:pPr marL="12696">
              <a:spcBef>
                <a:spcPts val="100"/>
              </a:spcBef>
            </a:pPr>
            <a:r>
              <a:rPr lang="en-US" u="none" spc="-170" dirty="0" smtClean="0"/>
              <a:t>5 </a:t>
            </a:r>
            <a:r>
              <a:rPr u="none" spc="-170" smtClean="0"/>
              <a:t> </a:t>
            </a:r>
            <a:r>
              <a:rPr spc="-95" dirty="0"/>
              <a:t>Network</a:t>
            </a:r>
            <a:r>
              <a:rPr spc="-310" dirty="0"/>
              <a:t> </a:t>
            </a:r>
            <a:r>
              <a:rPr spc="-204" dirty="0"/>
              <a:t>Computers</a:t>
            </a:r>
          </a:p>
        </p:txBody>
      </p:sp>
      <p:sp>
        <p:nvSpPr>
          <p:cNvPr id="3" name="object 3"/>
          <p:cNvSpPr txBox="1"/>
          <p:nvPr/>
        </p:nvSpPr>
        <p:spPr>
          <a:xfrm>
            <a:off x="535942" y="957580"/>
            <a:ext cx="150495" cy="443709"/>
          </a:xfrm>
          <a:prstGeom prst="rect">
            <a:avLst/>
          </a:prstGeom>
        </p:spPr>
        <p:txBody>
          <a:bodyPr vert="horz" wrap="square" lIns="0" tIns="12696" rIns="0" bIns="0" rtlCol="0">
            <a:spAutoFit/>
          </a:bodyPr>
          <a:lstStyle/>
          <a:p>
            <a:pPr marL="12696">
              <a:spcBef>
                <a:spcPts val="100"/>
              </a:spcBef>
            </a:pPr>
            <a:r>
              <a:rPr sz="2800" dirty="0">
                <a:latin typeface="Arial"/>
                <a:cs typeface="Arial"/>
              </a:rPr>
              <a:t>•</a:t>
            </a:r>
            <a:endParaRPr sz="2800">
              <a:latin typeface="Arial"/>
              <a:cs typeface="Arial"/>
            </a:endParaRPr>
          </a:p>
        </p:txBody>
      </p:sp>
      <p:sp>
        <p:nvSpPr>
          <p:cNvPr id="4" name="object 4"/>
          <p:cNvSpPr txBox="1"/>
          <p:nvPr/>
        </p:nvSpPr>
        <p:spPr>
          <a:xfrm>
            <a:off x="878839" y="947421"/>
            <a:ext cx="7726045" cy="5039837"/>
          </a:xfrm>
          <a:prstGeom prst="rect">
            <a:avLst/>
          </a:prstGeom>
        </p:spPr>
        <p:txBody>
          <a:bodyPr vert="horz" wrap="square" lIns="0" tIns="12696" rIns="0" bIns="0" rtlCol="0">
            <a:spAutoFit/>
          </a:bodyPr>
          <a:lstStyle/>
          <a:p>
            <a:pPr marL="12696" marR="5078">
              <a:spcBef>
                <a:spcPts val="100"/>
              </a:spcBef>
            </a:pPr>
            <a:r>
              <a:rPr sz="2800" spc="-65" dirty="0">
                <a:latin typeface="Arial"/>
                <a:cs typeface="Arial"/>
              </a:rPr>
              <a:t>Network </a:t>
            </a:r>
            <a:r>
              <a:rPr sz="2800" spc="-100" dirty="0">
                <a:latin typeface="Arial"/>
                <a:cs typeface="Arial"/>
              </a:rPr>
              <a:t>computers </a:t>
            </a:r>
            <a:r>
              <a:rPr sz="3200" b="1" u="heavy" spc="-245" dirty="0">
                <a:solidFill>
                  <a:srgbClr val="FF0000"/>
                </a:solidFill>
                <a:uFill>
                  <a:solidFill>
                    <a:srgbClr val="FF0000"/>
                  </a:solidFill>
                </a:uFill>
                <a:latin typeface="Arial"/>
                <a:cs typeface="Arial"/>
              </a:rPr>
              <a:t>do </a:t>
            </a:r>
            <a:r>
              <a:rPr sz="3200" b="1" u="heavy" spc="-145" dirty="0">
                <a:solidFill>
                  <a:srgbClr val="FF0000"/>
                </a:solidFill>
                <a:uFill>
                  <a:solidFill>
                    <a:srgbClr val="FF0000"/>
                  </a:solidFill>
                </a:uFill>
                <a:latin typeface="Arial"/>
                <a:cs typeface="Arial"/>
              </a:rPr>
              <a:t>not </a:t>
            </a:r>
            <a:r>
              <a:rPr sz="3200" b="1" u="heavy" spc="-195" dirty="0">
                <a:solidFill>
                  <a:srgbClr val="FF0000"/>
                </a:solidFill>
                <a:uFill>
                  <a:solidFill>
                    <a:srgbClr val="FF0000"/>
                  </a:solidFill>
                </a:uFill>
                <a:latin typeface="Arial"/>
                <a:cs typeface="Arial"/>
              </a:rPr>
              <a:t>store </a:t>
            </a:r>
            <a:r>
              <a:rPr sz="3200" b="1" u="heavy" spc="-210" dirty="0">
                <a:solidFill>
                  <a:srgbClr val="FF0000"/>
                </a:solidFill>
                <a:uFill>
                  <a:solidFill>
                    <a:srgbClr val="FF0000"/>
                  </a:solidFill>
                </a:uFill>
                <a:latin typeface="Arial"/>
                <a:cs typeface="Arial"/>
              </a:rPr>
              <a:t>locally</a:t>
            </a:r>
            <a:r>
              <a:rPr sz="3200" b="1" spc="-210" dirty="0">
                <a:solidFill>
                  <a:srgbClr val="FF0000"/>
                </a:solidFill>
                <a:latin typeface="Arial"/>
                <a:cs typeface="Arial"/>
              </a:rPr>
              <a:t> </a:t>
            </a:r>
            <a:r>
              <a:rPr sz="2800" spc="-80" dirty="0">
                <a:latin typeface="Arial"/>
                <a:cs typeface="Arial"/>
              </a:rPr>
              <a:t>operating  </a:t>
            </a:r>
            <a:r>
              <a:rPr sz="2800" spc="-150" dirty="0">
                <a:latin typeface="Arial"/>
                <a:cs typeface="Arial"/>
              </a:rPr>
              <a:t>system </a:t>
            </a:r>
            <a:r>
              <a:rPr sz="2800" spc="-20" dirty="0">
                <a:latin typeface="Arial"/>
                <a:cs typeface="Arial"/>
              </a:rPr>
              <a:t>or </a:t>
            </a:r>
            <a:r>
              <a:rPr sz="2800" spc="-75" dirty="0">
                <a:latin typeface="Arial"/>
                <a:cs typeface="Arial"/>
              </a:rPr>
              <a:t>application</a:t>
            </a:r>
            <a:r>
              <a:rPr sz="2800" spc="-300" dirty="0">
                <a:latin typeface="Arial"/>
                <a:cs typeface="Arial"/>
              </a:rPr>
              <a:t> </a:t>
            </a:r>
            <a:r>
              <a:rPr sz="2800" spc="-130" dirty="0">
                <a:latin typeface="Arial"/>
                <a:cs typeface="Arial"/>
              </a:rPr>
              <a:t>code.</a:t>
            </a:r>
            <a:endParaRPr sz="2800">
              <a:latin typeface="Arial"/>
              <a:cs typeface="Arial"/>
            </a:endParaRPr>
          </a:p>
          <a:p>
            <a:pPr marL="12696" marR="19046">
              <a:lnSpc>
                <a:spcPts val="3188"/>
              </a:lnSpc>
              <a:spcBef>
                <a:spcPts val="1645"/>
              </a:spcBef>
            </a:pPr>
            <a:r>
              <a:rPr sz="2800" b="1" spc="-215" dirty="0">
                <a:latin typeface="Arial"/>
                <a:cs typeface="Arial"/>
              </a:rPr>
              <a:t>Downloads </a:t>
            </a:r>
            <a:r>
              <a:rPr sz="2800" spc="-45" dirty="0">
                <a:latin typeface="Arial"/>
                <a:cs typeface="Arial"/>
              </a:rPr>
              <a:t>its </a:t>
            </a:r>
            <a:r>
              <a:rPr sz="2800" spc="-80" dirty="0">
                <a:latin typeface="Arial"/>
                <a:cs typeface="Arial"/>
              </a:rPr>
              <a:t>operating </a:t>
            </a:r>
            <a:r>
              <a:rPr sz="2800" spc="-150" dirty="0">
                <a:latin typeface="Arial"/>
                <a:cs typeface="Arial"/>
              </a:rPr>
              <a:t>system </a:t>
            </a:r>
            <a:r>
              <a:rPr sz="2800" spc="-135" dirty="0">
                <a:latin typeface="Arial"/>
                <a:cs typeface="Arial"/>
              </a:rPr>
              <a:t>and </a:t>
            </a:r>
            <a:r>
              <a:rPr sz="2800" spc="-150" dirty="0">
                <a:latin typeface="Arial"/>
                <a:cs typeface="Arial"/>
              </a:rPr>
              <a:t>any</a:t>
            </a:r>
            <a:r>
              <a:rPr sz="2800" spc="-310" dirty="0">
                <a:latin typeface="Arial"/>
                <a:cs typeface="Arial"/>
              </a:rPr>
              <a:t> </a:t>
            </a:r>
            <a:r>
              <a:rPr sz="2800" spc="-95" dirty="0">
                <a:latin typeface="Arial"/>
                <a:cs typeface="Arial"/>
              </a:rPr>
              <a:t>applications  </a:t>
            </a:r>
            <a:r>
              <a:rPr sz="2800" spc="-135" dirty="0">
                <a:latin typeface="Arial"/>
                <a:cs typeface="Arial"/>
              </a:rPr>
              <a:t>needed </a:t>
            </a:r>
            <a:r>
              <a:rPr sz="2800" spc="-114" dirty="0">
                <a:latin typeface="Arial"/>
                <a:cs typeface="Arial"/>
              </a:rPr>
              <a:t>by </a:t>
            </a:r>
            <a:r>
              <a:rPr sz="2800" spc="-40" dirty="0">
                <a:latin typeface="Arial"/>
                <a:cs typeface="Arial"/>
              </a:rPr>
              <a:t>the </a:t>
            </a:r>
            <a:r>
              <a:rPr sz="2800" spc="-135" dirty="0">
                <a:latin typeface="Arial"/>
                <a:cs typeface="Arial"/>
              </a:rPr>
              <a:t>user </a:t>
            </a:r>
            <a:r>
              <a:rPr sz="2800" b="1" spc="-145" dirty="0">
                <a:latin typeface="Arial"/>
                <a:cs typeface="Arial"/>
              </a:rPr>
              <a:t>from </a:t>
            </a:r>
            <a:r>
              <a:rPr sz="2800" b="1" spc="-175" dirty="0">
                <a:latin typeface="Arial"/>
                <a:cs typeface="Arial"/>
              </a:rPr>
              <a:t>a </a:t>
            </a:r>
            <a:r>
              <a:rPr sz="2800" b="1" spc="-135" dirty="0">
                <a:latin typeface="Arial"/>
                <a:cs typeface="Arial"/>
              </a:rPr>
              <a:t>remote </a:t>
            </a:r>
            <a:r>
              <a:rPr sz="2800" b="1" spc="-100" dirty="0">
                <a:latin typeface="Arial"/>
                <a:cs typeface="Arial"/>
              </a:rPr>
              <a:t>file</a:t>
            </a:r>
            <a:r>
              <a:rPr sz="2800" b="1" spc="-315" dirty="0">
                <a:latin typeface="Arial"/>
                <a:cs typeface="Arial"/>
              </a:rPr>
              <a:t> </a:t>
            </a:r>
            <a:r>
              <a:rPr sz="2800" b="1" spc="-175" dirty="0">
                <a:latin typeface="Arial"/>
                <a:cs typeface="Arial"/>
              </a:rPr>
              <a:t>server</a:t>
            </a:r>
            <a:r>
              <a:rPr sz="2800" spc="-175" dirty="0">
                <a:latin typeface="Arial"/>
                <a:cs typeface="Arial"/>
              </a:rPr>
              <a:t>.</a:t>
            </a:r>
            <a:endParaRPr sz="2800">
              <a:latin typeface="Arial"/>
              <a:cs typeface="Arial"/>
            </a:endParaRPr>
          </a:p>
          <a:p>
            <a:pPr marL="12696" marR="378372">
              <a:lnSpc>
                <a:spcPts val="3188"/>
              </a:lnSpc>
              <a:spcBef>
                <a:spcPts val="1570"/>
              </a:spcBef>
            </a:pPr>
            <a:r>
              <a:rPr sz="2800" b="1" spc="-204" dirty="0">
                <a:latin typeface="Arial"/>
                <a:cs typeface="Arial"/>
              </a:rPr>
              <a:t>Applications </a:t>
            </a:r>
            <a:r>
              <a:rPr sz="2800" b="1" spc="-175" dirty="0">
                <a:latin typeface="Arial"/>
                <a:cs typeface="Arial"/>
              </a:rPr>
              <a:t>run </a:t>
            </a:r>
            <a:r>
              <a:rPr sz="2800" b="1" spc="-190" dirty="0">
                <a:latin typeface="Arial"/>
                <a:cs typeface="Arial"/>
              </a:rPr>
              <a:t>locally </a:t>
            </a:r>
            <a:r>
              <a:rPr sz="2800" spc="-15" dirty="0">
                <a:latin typeface="Arial"/>
                <a:cs typeface="Arial"/>
              </a:rPr>
              <a:t>but </a:t>
            </a:r>
            <a:r>
              <a:rPr sz="2800" spc="-80" dirty="0">
                <a:latin typeface="Arial"/>
                <a:cs typeface="Arial"/>
              </a:rPr>
              <a:t>files </a:t>
            </a:r>
            <a:r>
              <a:rPr sz="2800" spc="-114" dirty="0">
                <a:latin typeface="Arial"/>
                <a:cs typeface="Arial"/>
              </a:rPr>
              <a:t>are </a:t>
            </a:r>
            <a:r>
              <a:rPr sz="2800" spc="-160" dirty="0">
                <a:latin typeface="Arial"/>
                <a:cs typeface="Arial"/>
              </a:rPr>
              <a:t>managed </a:t>
            </a:r>
            <a:r>
              <a:rPr sz="2800" spc="-114" dirty="0">
                <a:latin typeface="Arial"/>
                <a:cs typeface="Arial"/>
              </a:rPr>
              <a:t>by</a:t>
            </a:r>
            <a:r>
              <a:rPr sz="2800" spc="-260" dirty="0">
                <a:latin typeface="Arial"/>
                <a:cs typeface="Arial"/>
              </a:rPr>
              <a:t> </a:t>
            </a:r>
            <a:r>
              <a:rPr sz="2800" spc="-220" dirty="0">
                <a:latin typeface="Arial"/>
                <a:cs typeface="Arial"/>
              </a:rPr>
              <a:t>a  </a:t>
            </a:r>
            <a:r>
              <a:rPr sz="2800" spc="-55" dirty="0">
                <a:latin typeface="Arial"/>
                <a:cs typeface="Arial"/>
              </a:rPr>
              <a:t>remote </a:t>
            </a:r>
            <a:r>
              <a:rPr sz="2800" spc="-20" dirty="0">
                <a:latin typeface="Arial"/>
                <a:cs typeface="Arial"/>
              </a:rPr>
              <a:t>file</a:t>
            </a:r>
            <a:r>
              <a:rPr sz="2800" spc="-240" dirty="0">
                <a:latin typeface="Arial"/>
                <a:cs typeface="Arial"/>
              </a:rPr>
              <a:t> </a:t>
            </a:r>
            <a:r>
              <a:rPr sz="2800" spc="-114" dirty="0">
                <a:latin typeface="Arial"/>
                <a:cs typeface="Arial"/>
              </a:rPr>
              <a:t>server.</a:t>
            </a:r>
            <a:endParaRPr sz="2800">
              <a:latin typeface="Arial"/>
              <a:cs typeface="Arial"/>
            </a:endParaRPr>
          </a:p>
          <a:p>
            <a:pPr marL="12696" marR="481217">
              <a:lnSpc>
                <a:spcPts val="3188"/>
              </a:lnSpc>
              <a:spcBef>
                <a:spcPts val="1570"/>
              </a:spcBef>
            </a:pPr>
            <a:r>
              <a:rPr sz="2800" b="1" spc="-270" dirty="0">
                <a:latin typeface="Arial"/>
                <a:cs typeface="Arial"/>
              </a:rPr>
              <a:t>Users </a:t>
            </a:r>
            <a:r>
              <a:rPr sz="2800" b="1" spc="-260" dirty="0">
                <a:latin typeface="Arial"/>
                <a:cs typeface="Arial"/>
              </a:rPr>
              <a:t>can </a:t>
            </a:r>
            <a:r>
              <a:rPr sz="2800" b="1" spc="-160" dirty="0">
                <a:latin typeface="Arial"/>
                <a:cs typeface="Arial"/>
              </a:rPr>
              <a:t>migrate </a:t>
            </a:r>
            <a:r>
              <a:rPr sz="2800" spc="-20" dirty="0">
                <a:latin typeface="Arial"/>
                <a:cs typeface="Arial"/>
              </a:rPr>
              <a:t>from </a:t>
            </a:r>
            <a:r>
              <a:rPr sz="2800" spc="-120" dirty="0">
                <a:latin typeface="Arial"/>
                <a:cs typeface="Arial"/>
              </a:rPr>
              <a:t>one </a:t>
            </a:r>
            <a:r>
              <a:rPr sz="2800" spc="-45" dirty="0">
                <a:latin typeface="Arial"/>
                <a:cs typeface="Arial"/>
              </a:rPr>
              <a:t>network </a:t>
            </a:r>
            <a:r>
              <a:rPr sz="2800" spc="-75" dirty="0">
                <a:latin typeface="Arial"/>
                <a:cs typeface="Arial"/>
              </a:rPr>
              <a:t>computer </a:t>
            </a:r>
            <a:r>
              <a:rPr sz="2800" spc="35" dirty="0">
                <a:latin typeface="Arial"/>
                <a:cs typeface="Arial"/>
              </a:rPr>
              <a:t>to  </a:t>
            </a:r>
            <a:r>
              <a:rPr sz="2800" spc="-70" dirty="0">
                <a:latin typeface="Arial"/>
                <a:cs typeface="Arial"/>
              </a:rPr>
              <a:t>another.</a:t>
            </a:r>
            <a:endParaRPr sz="2800">
              <a:latin typeface="Arial"/>
              <a:cs typeface="Arial"/>
            </a:endParaRPr>
          </a:p>
          <a:p>
            <a:pPr marL="12696" marR="1393499">
              <a:lnSpc>
                <a:spcPts val="3188"/>
              </a:lnSpc>
              <a:spcBef>
                <a:spcPts val="1570"/>
              </a:spcBef>
            </a:pPr>
            <a:r>
              <a:rPr sz="2800" spc="-80" dirty="0">
                <a:latin typeface="Arial"/>
                <a:cs typeface="Arial"/>
              </a:rPr>
              <a:t>Its </a:t>
            </a:r>
            <a:r>
              <a:rPr sz="2800" spc="-135" dirty="0">
                <a:latin typeface="Arial"/>
                <a:cs typeface="Arial"/>
              </a:rPr>
              <a:t>processor </a:t>
            </a:r>
            <a:r>
              <a:rPr sz="2800" spc="-130" dirty="0">
                <a:latin typeface="Arial"/>
                <a:cs typeface="Arial"/>
              </a:rPr>
              <a:t>and </a:t>
            </a:r>
            <a:r>
              <a:rPr sz="2800" spc="-95" dirty="0">
                <a:latin typeface="Arial"/>
                <a:cs typeface="Arial"/>
              </a:rPr>
              <a:t>memory </a:t>
            </a:r>
            <a:r>
              <a:rPr sz="2800" spc="-125" dirty="0">
                <a:latin typeface="Arial"/>
                <a:cs typeface="Arial"/>
              </a:rPr>
              <a:t>capacities </a:t>
            </a:r>
            <a:r>
              <a:rPr sz="2800" b="1" spc="-260" dirty="0">
                <a:latin typeface="Arial"/>
                <a:cs typeface="Arial"/>
              </a:rPr>
              <a:t>can</a:t>
            </a:r>
            <a:r>
              <a:rPr sz="2800" b="1" spc="-350" dirty="0">
                <a:latin typeface="Arial"/>
                <a:cs typeface="Arial"/>
              </a:rPr>
              <a:t> </a:t>
            </a:r>
            <a:r>
              <a:rPr sz="2800" b="1" spc="-185" dirty="0">
                <a:latin typeface="Arial"/>
                <a:cs typeface="Arial"/>
              </a:rPr>
              <a:t>be  </a:t>
            </a:r>
            <a:r>
              <a:rPr sz="2800" b="1" spc="-160" dirty="0">
                <a:latin typeface="Arial"/>
                <a:cs typeface="Arial"/>
              </a:rPr>
              <a:t>restricted </a:t>
            </a:r>
            <a:r>
              <a:rPr sz="2800" b="1" spc="-90" dirty="0">
                <a:latin typeface="Arial"/>
                <a:cs typeface="Arial"/>
              </a:rPr>
              <a:t>to </a:t>
            </a:r>
            <a:r>
              <a:rPr sz="2800" b="1" spc="-204" dirty="0">
                <a:latin typeface="Arial"/>
                <a:cs typeface="Arial"/>
              </a:rPr>
              <a:t>reduce </a:t>
            </a:r>
            <a:r>
              <a:rPr sz="2800" b="1" spc="-170" dirty="0">
                <a:latin typeface="Arial"/>
                <a:cs typeface="Arial"/>
              </a:rPr>
              <a:t>its</a:t>
            </a:r>
            <a:r>
              <a:rPr sz="2800" b="1" spc="-150" dirty="0">
                <a:latin typeface="Arial"/>
                <a:cs typeface="Arial"/>
              </a:rPr>
              <a:t> </a:t>
            </a:r>
            <a:r>
              <a:rPr sz="2800" b="1" spc="-210" dirty="0">
                <a:latin typeface="Arial"/>
                <a:cs typeface="Arial"/>
              </a:rPr>
              <a:t>cost.</a:t>
            </a:r>
            <a:endParaRPr sz="2800">
              <a:latin typeface="Arial"/>
              <a:cs typeface="Arial"/>
            </a:endParaRPr>
          </a:p>
        </p:txBody>
      </p:sp>
      <p:sp>
        <p:nvSpPr>
          <p:cNvPr id="5" name="object 5"/>
          <p:cNvSpPr txBox="1"/>
          <p:nvPr/>
        </p:nvSpPr>
        <p:spPr>
          <a:xfrm>
            <a:off x="535942" y="2019301"/>
            <a:ext cx="150495" cy="443709"/>
          </a:xfrm>
          <a:prstGeom prst="rect">
            <a:avLst/>
          </a:prstGeom>
        </p:spPr>
        <p:txBody>
          <a:bodyPr vert="horz" wrap="square" lIns="0" tIns="12696" rIns="0" bIns="0" rtlCol="0">
            <a:spAutoFit/>
          </a:bodyPr>
          <a:lstStyle/>
          <a:p>
            <a:pPr marL="12696">
              <a:spcBef>
                <a:spcPts val="100"/>
              </a:spcBef>
            </a:pPr>
            <a:r>
              <a:rPr sz="2800" dirty="0">
                <a:latin typeface="Arial"/>
                <a:cs typeface="Arial"/>
              </a:rPr>
              <a:t>•</a:t>
            </a:r>
            <a:endParaRPr sz="2800">
              <a:latin typeface="Arial"/>
              <a:cs typeface="Arial"/>
            </a:endParaRPr>
          </a:p>
        </p:txBody>
      </p:sp>
      <p:sp>
        <p:nvSpPr>
          <p:cNvPr id="6" name="object 6"/>
          <p:cNvSpPr txBox="1"/>
          <p:nvPr/>
        </p:nvSpPr>
        <p:spPr>
          <a:xfrm>
            <a:off x="535942" y="3028951"/>
            <a:ext cx="150495" cy="443709"/>
          </a:xfrm>
          <a:prstGeom prst="rect">
            <a:avLst/>
          </a:prstGeom>
        </p:spPr>
        <p:txBody>
          <a:bodyPr vert="horz" wrap="square" lIns="0" tIns="12696" rIns="0" bIns="0" rtlCol="0">
            <a:spAutoFit/>
          </a:bodyPr>
          <a:lstStyle/>
          <a:p>
            <a:pPr marL="12696">
              <a:spcBef>
                <a:spcPts val="100"/>
              </a:spcBef>
            </a:pPr>
            <a:r>
              <a:rPr sz="2800" dirty="0">
                <a:latin typeface="Arial"/>
                <a:cs typeface="Arial"/>
              </a:rPr>
              <a:t>•</a:t>
            </a:r>
            <a:endParaRPr sz="2800">
              <a:latin typeface="Arial"/>
              <a:cs typeface="Arial"/>
            </a:endParaRPr>
          </a:p>
        </p:txBody>
      </p:sp>
      <p:sp>
        <p:nvSpPr>
          <p:cNvPr id="7" name="object 7"/>
          <p:cNvSpPr txBox="1"/>
          <p:nvPr/>
        </p:nvSpPr>
        <p:spPr>
          <a:xfrm>
            <a:off x="535942" y="4038601"/>
            <a:ext cx="150495" cy="443709"/>
          </a:xfrm>
          <a:prstGeom prst="rect">
            <a:avLst/>
          </a:prstGeom>
        </p:spPr>
        <p:txBody>
          <a:bodyPr vert="horz" wrap="square" lIns="0" tIns="12696" rIns="0" bIns="0" rtlCol="0">
            <a:spAutoFit/>
          </a:bodyPr>
          <a:lstStyle/>
          <a:p>
            <a:pPr marL="12696">
              <a:spcBef>
                <a:spcPts val="100"/>
              </a:spcBef>
            </a:pPr>
            <a:r>
              <a:rPr sz="2800" dirty="0">
                <a:latin typeface="Arial"/>
                <a:cs typeface="Arial"/>
              </a:rPr>
              <a:t>•</a:t>
            </a:r>
            <a:endParaRPr sz="2800">
              <a:latin typeface="Arial"/>
              <a:cs typeface="Arial"/>
            </a:endParaRPr>
          </a:p>
        </p:txBody>
      </p:sp>
      <p:sp>
        <p:nvSpPr>
          <p:cNvPr id="8" name="object 8"/>
          <p:cNvSpPr txBox="1"/>
          <p:nvPr/>
        </p:nvSpPr>
        <p:spPr>
          <a:xfrm>
            <a:off x="535942" y="5049521"/>
            <a:ext cx="150495" cy="443709"/>
          </a:xfrm>
          <a:prstGeom prst="rect">
            <a:avLst/>
          </a:prstGeom>
        </p:spPr>
        <p:txBody>
          <a:bodyPr vert="horz" wrap="square" lIns="0" tIns="12696" rIns="0" bIns="0" rtlCol="0">
            <a:spAutoFit/>
          </a:bodyPr>
          <a:lstStyle/>
          <a:p>
            <a:pPr marL="12696">
              <a:spcBef>
                <a:spcPts val="100"/>
              </a:spcBef>
            </a:pPr>
            <a:r>
              <a:rPr sz="2800" dirty="0">
                <a:latin typeface="Arial"/>
                <a:cs typeface="Arial"/>
              </a:rPr>
              <a:t>•</a:t>
            </a:r>
            <a:endParaRPr sz="28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48481" y="659690"/>
            <a:ext cx="5557794" cy="520947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4689" y="497842"/>
            <a:ext cx="2671445" cy="689928"/>
          </a:xfrm>
          <a:prstGeom prst="rect">
            <a:avLst/>
          </a:prstGeom>
        </p:spPr>
        <p:txBody>
          <a:bodyPr vert="horz" wrap="square" lIns="0" tIns="12696" rIns="0" bIns="0" rtlCol="0">
            <a:spAutoFit/>
          </a:bodyPr>
          <a:lstStyle/>
          <a:p>
            <a:pPr marL="12696">
              <a:spcBef>
                <a:spcPts val="100"/>
              </a:spcBef>
            </a:pPr>
            <a:r>
              <a:rPr spc="-245" dirty="0"/>
              <a:t>Advantages</a:t>
            </a:r>
          </a:p>
        </p:txBody>
      </p:sp>
      <p:sp>
        <p:nvSpPr>
          <p:cNvPr id="3" name="object 3"/>
          <p:cNvSpPr txBox="1"/>
          <p:nvPr/>
        </p:nvSpPr>
        <p:spPr>
          <a:xfrm>
            <a:off x="535940" y="1633222"/>
            <a:ext cx="7886700" cy="3185483"/>
          </a:xfrm>
          <a:prstGeom prst="rect">
            <a:avLst/>
          </a:prstGeom>
        </p:spPr>
        <p:txBody>
          <a:bodyPr vert="horz" wrap="square" lIns="0" tIns="12696" rIns="0" bIns="0" rtlCol="0">
            <a:spAutoFit/>
          </a:bodyPr>
          <a:lstStyle/>
          <a:p>
            <a:pPr marL="355518" marR="5078" indent="-342820" algn="just">
              <a:spcBef>
                <a:spcPts val="100"/>
              </a:spcBef>
              <a:buChar char="•"/>
              <a:tabLst>
                <a:tab pos="355518" algn="l"/>
              </a:tabLst>
            </a:pPr>
            <a:r>
              <a:rPr sz="3200" spc="-235" dirty="0">
                <a:latin typeface="Arial"/>
                <a:cs typeface="Arial"/>
              </a:rPr>
              <a:t>The </a:t>
            </a:r>
            <a:r>
              <a:rPr sz="3200" spc="-50" dirty="0">
                <a:latin typeface="Arial"/>
                <a:cs typeface="Arial"/>
              </a:rPr>
              <a:t>network </a:t>
            </a:r>
            <a:r>
              <a:rPr sz="3200" spc="-110" dirty="0">
                <a:latin typeface="Arial"/>
                <a:cs typeface="Arial"/>
              </a:rPr>
              <a:t>computers </a:t>
            </a:r>
            <a:r>
              <a:rPr sz="3200" spc="-200" dirty="0">
                <a:latin typeface="Arial"/>
                <a:cs typeface="Arial"/>
              </a:rPr>
              <a:t>can </a:t>
            </a:r>
            <a:r>
              <a:rPr sz="3200" spc="-145" dirty="0">
                <a:latin typeface="Arial"/>
                <a:cs typeface="Arial"/>
              </a:rPr>
              <a:t>be </a:t>
            </a:r>
            <a:r>
              <a:rPr sz="3200" b="1" spc="-195" dirty="0">
                <a:solidFill>
                  <a:srgbClr val="FF0000"/>
                </a:solidFill>
                <a:latin typeface="Arial"/>
                <a:cs typeface="Arial"/>
              </a:rPr>
              <a:t>simpler</a:t>
            </a:r>
            <a:r>
              <a:rPr sz="3200" spc="-195" dirty="0">
                <a:latin typeface="Arial"/>
                <a:cs typeface="Arial"/>
              </a:rPr>
              <a:t>, </a:t>
            </a:r>
            <a:r>
              <a:rPr sz="3200" spc="10" dirty="0">
                <a:latin typeface="Arial"/>
                <a:cs typeface="Arial"/>
              </a:rPr>
              <a:t>with  </a:t>
            </a:r>
            <a:r>
              <a:rPr sz="3200" spc="-30" dirty="0">
                <a:latin typeface="Arial"/>
                <a:cs typeface="Arial"/>
              </a:rPr>
              <a:t>limited </a:t>
            </a:r>
            <a:r>
              <a:rPr sz="3200" spc="-130" dirty="0">
                <a:latin typeface="Arial"/>
                <a:cs typeface="Arial"/>
              </a:rPr>
              <a:t>capacity, </a:t>
            </a:r>
            <a:r>
              <a:rPr sz="3200" spc="100" dirty="0">
                <a:latin typeface="Arial"/>
                <a:cs typeface="Arial"/>
              </a:rPr>
              <a:t>it </a:t>
            </a:r>
            <a:r>
              <a:rPr sz="3200" spc="-185" dirty="0">
                <a:latin typeface="Arial"/>
                <a:cs typeface="Arial"/>
              </a:rPr>
              <a:t>does </a:t>
            </a:r>
            <a:r>
              <a:rPr sz="3200" spc="-10" dirty="0">
                <a:latin typeface="Arial"/>
                <a:cs typeface="Arial"/>
              </a:rPr>
              <a:t>not</a:t>
            </a:r>
            <a:r>
              <a:rPr sz="3200" spc="-630" dirty="0">
                <a:latin typeface="Arial"/>
                <a:cs typeface="Arial"/>
              </a:rPr>
              <a:t> </a:t>
            </a:r>
            <a:r>
              <a:rPr sz="3200" spc="-145" dirty="0">
                <a:latin typeface="Arial"/>
                <a:cs typeface="Arial"/>
              </a:rPr>
              <a:t>need </a:t>
            </a:r>
            <a:r>
              <a:rPr sz="3200" spc="-160" dirty="0">
                <a:latin typeface="Arial"/>
                <a:cs typeface="Arial"/>
              </a:rPr>
              <a:t>even </a:t>
            </a:r>
            <a:r>
              <a:rPr sz="3200" spc="-250" dirty="0">
                <a:latin typeface="Arial"/>
                <a:cs typeface="Arial"/>
              </a:rPr>
              <a:t>a </a:t>
            </a:r>
            <a:r>
              <a:rPr sz="3200" spc="-110" dirty="0">
                <a:latin typeface="Arial"/>
                <a:cs typeface="Arial"/>
              </a:rPr>
              <a:t>local  </a:t>
            </a:r>
            <a:r>
              <a:rPr sz="3200" spc="-105" dirty="0">
                <a:latin typeface="Arial"/>
                <a:cs typeface="Arial"/>
              </a:rPr>
              <a:t>hard</a:t>
            </a:r>
            <a:r>
              <a:rPr sz="3200" spc="-180" dirty="0">
                <a:latin typeface="Arial"/>
                <a:cs typeface="Arial"/>
              </a:rPr>
              <a:t> </a:t>
            </a:r>
            <a:r>
              <a:rPr sz="3200" spc="-135" dirty="0">
                <a:latin typeface="Arial"/>
                <a:cs typeface="Arial"/>
              </a:rPr>
              <a:t>disk.</a:t>
            </a:r>
            <a:endParaRPr sz="3200">
              <a:latin typeface="Arial"/>
              <a:cs typeface="Arial"/>
            </a:endParaRPr>
          </a:p>
          <a:p>
            <a:pPr marL="355518" indent="-342820" algn="just">
              <a:spcBef>
                <a:spcPts val="790"/>
              </a:spcBef>
              <a:buChar char="•"/>
              <a:tabLst>
                <a:tab pos="355518" algn="l"/>
              </a:tabLst>
            </a:pPr>
            <a:r>
              <a:rPr sz="3200" spc="-190" dirty="0">
                <a:latin typeface="Arial"/>
                <a:cs typeface="Arial"/>
              </a:rPr>
              <a:t>User </a:t>
            </a:r>
            <a:r>
              <a:rPr sz="3200" spc="-200" dirty="0">
                <a:latin typeface="Arial"/>
                <a:cs typeface="Arial"/>
              </a:rPr>
              <a:t>can </a:t>
            </a:r>
            <a:r>
              <a:rPr sz="3200" b="1" spc="-225" dirty="0">
                <a:solidFill>
                  <a:srgbClr val="FF0000"/>
                </a:solidFill>
                <a:latin typeface="Arial"/>
                <a:cs typeface="Arial"/>
              </a:rPr>
              <a:t>login </a:t>
            </a:r>
            <a:r>
              <a:rPr sz="3200" b="1" spc="-165" dirty="0">
                <a:solidFill>
                  <a:srgbClr val="FF0000"/>
                </a:solidFill>
                <a:latin typeface="Arial"/>
                <a:cs typeface="Arial"/>
              </a:rPr>
              <a:t>from </a:t>
            </a:r>
            <a:r>
              <a:rPr sz="3200" b="1" spc="-235" dirty="0">
                <a:solidFill>
                  <a:srgbClr val="FF0000"/>
                </a:solidFill>
                <a:latin typeface="Arial"/>
                <a:cs typeface="Arial"/>
              </a:rPr>
              <a:t>any</a:t>
            </a:r>
            <a:r>
              <a:rPr sz="3200" b="1" spc="-95" dirty="0">
                <a:solidFill>
                  <a:srgbClr val="FF0000"/>
                </a:solidFill>
                <a:latin typeface="Arial"/>
                <a:cs typeface="Arial"/>
              </a:rPr>
              <a:t> </a:t>
            </a:r>
            <a:r>
              <a:rPr sz="3200" b="1" spc="-220" dirty="0">
                <a:solidFill>
                  <a:srgbClr val="FF0000"/>
                </a:solidFill>
                <a:latin typeface="Arial"/>
                <a:cs typeface="Arial"/>
              </a:rPr>
              <a:t>computers</a:t>
            </a:r>
            <a:r>
              <a:rPr sz="3200" spc="-220" dirty="0">
                <a:latin typeface="Arial"/>
                <a:cs typeface="Arial"/>
              </a:rPr>
              <a:t>.</a:t>
            </a:r>
            <a:endParaRPr sz="3200">
              <a:latin typeface="Arial"/>
              <a:cs typeface="Arial"/>
            </a:endParaRPr>
          </a:p>
          <a:p>
            <a:pPr marL="355518" indent="-342820" algn="just">
              <a:spcBef>
                <a:spcPts val="800"/>
              </a:spcBef>
              <a:buFont typeface="Arial"/>
              <a:buChar char="•"/>
              <a:tabLst>
                <a:tab pos="355518" algn="l"/>
              </a:tabLst>
            </a:pPr>
            <a:r>
              <a:rPr sz="3200" b="1" spc="-225" dirty="0">
                <a:solidFill>
                  <a:srgbClr val="FF0000"/>
                </a:solidFill>
                <a:latin typeface="Arial"/>
                <a:cs typeface="Arial"/>
              </a:rPr>
              <a:t>No </a:t>
            </a:r>
            <a:r>
              <a:rPr sz="3200" b="1" spc="-260" dirty="0">
                <a:solidFill>
                  <a:srgbClr val="FF0000"/>
                </a:solidFill>
                <a:latin typeface="Arial"/>
                <a:cs typeface="Arial"/>
              </a:rPr>
              <a:t>user </a:t>
            </a:r>
            <a:r>
              <a:rPr sz="3200" b="1" spc="-100" dirty="0">
                <a:solidFill>
                  <a:srgbClr val="FF0000"/>
                </a:solidFill>
                <a:latin typeface="Arial"/>
                <a:cs typeface="Arial"/>
              </a:rPr>
              <a:t>effort </a:t>
            </a:r>
            <a:r>
              <a:rPr sz="3200" spc="10" dirty="0">
                <a:latin typeface="Arial"/>
                <a:cs typeface="Arial"/>
              </a:rPr>
              <a:t>for </a:t>
            </a:r>
            <a:r>
              <a:rPr sz="3200" b="1" spc="-170" dirty="0">
                <a:latin typeface="Arial"/>
                <a:cs typeface="Arial"/>
              </a:rPr>
              <a:t>software </a:t>
            </a:r>
            <a:r>
              <a:rPr sz="3200" b="1" spc="-215" dirty="0">
                <a:latin typeface="Arial"/>
                <a:cs typeface="Arial"/>
              </a:rPr>
              <a:t>management</a:t>
            </a:r>
            <a:r>
              <a:rPr sz="3200" b="1" spc="-185" dirty="0">
                <a:latin typeface="Arial"/>
                <a:cs typeface="Arial"/>
              </a:rPr>
              <a:t> </a:t>
            </a:r>
            <a:r>
              <a:rPr sz="3200" spc="-20" dirty="0">
                <a:latin typeface="Arial"/>
                <a:cs typeface="Arial"/>
              </a:rPr>
              <a:t>or</a:t>
            </a:r>
            <a:endParaRPr sz="3200">
              <a:latin typeface="Arial"/>
              <a:cs typeface="Arial"/>
            </a:endParaRPr>
          </a:p>
          <a:p>
            <a:pPr marL="355518"/>
            <a:r>
              <a:rPr sz="3200" b="1" spc="-170" dirty="0">
                <a:latin typeface="Arial"/>
                <a:cs typeface="Arial"/>
              </a:rPr>
              <a:t>administration</a:t>
            </a:r>
            <a:r>
              <a:rPr sz="3200" spc="-170" dirty="0">
                <a:latin typeface="Arial"/>
                <a:cs typeface="Arial"/>
              </a:rPr>
              <a:t>.</a:t>
            </a:r>
            <a:endParaRPr sz="32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7829" y="147322"/>
            <a:ext cx="3223260" cy="2044145"/>
          </a:xfrm>
          <a:prstGeom prst="rect">
            <a:avLst/>
          </a:prstGeom>
        </p:spPr>
        <p:txBody>
          <a:bodyPr vert="horz" wrap="square" lIns="0" tIns="12696" rIns="0" bIns="0" rtlCol="0">
            <a:spAutoFit/>
          </a:bodyPr>
          <a:lstStyle/>
          <a:p>
            <a:pPr marL="12696">
              <a:spcBef>
                <a:spcPts val="100"/>
              </a:spcBef>
            </a:pPr>
            <a:r>
              <a:rPr lang="en-US" u="none" spc="-165" dirty="0" smtClean="0"/>
              <a:t>6.</a:t>
            </a:r>
            <a:r>
              <a:rPr u="none" spc="-165" smtClean="0"/>
              <a:t> </a:t>
            </a:r>
            <a:r>
              <a:rPr spc="-200"/>
              <a:t>Thin</a:t>
            </a:r>
            <a:r>
              <a:rPr spc="-345"/>
              <a:t> </a:t>
            </a:r>
            <a:r>
              <a:rPr spc="-204" smtClean="0"/>
              <a:t>Clients</a:t>
            </a:r>
            <a:r>
              <a:rPr lang="en-US" spc="-204" dirty="0" smtClean="0"/>
              <a:t/>
            </a:r>
            <a:br>
              <a:rPr lang="en-US" spc="-204" dirty="0" smtClean="0"/>
            </a:br>
            <a:r>
              <a:rPr lang="en-US" spc="-204" dirty="0" smtClean="0"/>
              <a:t/>
            </a:r>
            <a:br>
              <a:rPr lang="en-US" spc="-204" dirty="0" smtClean="0"/>
            </a:br>
            <a:endParaRPr spc="-204" dirty="0"/>
          </a:p>
        </p:txBody>
      </p:sp>
      <p:sp>
        <p:nvSpPr>
          <p:cNvPr id="3" name="object 3"/>
          <p:cNvSpPr txBox="1"/>
          <p:nvPr/>
        </p:nvSpPr>
        <p:spPr>
          <a:xfrm>
            <a:off x="535940" y="871221"/>
            <a:ext cx="7952105" cy="5411734"/>
          </a:xfrm>
          <a:prstGeom prst="rect">
            <a:avLst/>
          </a:prstGeom>
        </p:spPr>
        <p:txBody>
          <a:bodyPr vert="horz" wrap="square" lIns="0" tIns="12696" rIns="0" bIns="0" rtlCol="0">
            <a:spAutoFit/>
          </a:bodyPr>
          <a:lstStyle/>
          <a:p>
            <a:pPr marL="355518" marR="5078" indent="-342820">
              <a:lnSpc>
                <a:spcPct val="99900"/>
              </a:lnSpc>
              <a:spcBef>
                <a:spcPts val="100"/>
              </a:spcBef>
              <a:buChar char="•"/>
              <a:tabLst>
                <a:tab pos="354881" algn="l"/>
                <a:tab pos="355518" algn="l"/>
              </a:tabLst>
            </a:pPr>
            <a:endParaRPr lang="en-US" sz="3200" spc="-150" dirty="0" smtClean="0">
              <a:latin typeface="Arial"/>
              <a:cs typeface="Arial"/>
            </a:endParaRPr>
          </a:p>
          <a:p>
            <a:pPr marL="355518" marR="5078" indent="-342820">
              <a:lnSpc>
                <a:spcPct val="99900"/>
              </a:lnSpc>
              <a:spcBef>
                <a:spcPts val="100"/>
              </a:spcBef>
              <a:buChar char="•"/>
              <a:tabLst>
                <a:tab pos="354881" algn="l"/>
                <a:tab pos="355518" algn="l"/>
              </a:tabLst>
            </a:pPr>
            <a:endParaRPr lang="en-US" sz="3200" spc="-150" dirty="0" smtClean="0">
              <a:latin typeface="Arial"/>
              <a:cs typeface="Arial"/>
            </a:endParaRPr>
          </a:p>
          <a:p>
            <a:pPr marL="355518" marR="5078" indent="-342820">
              <a:lnSpc>
                <a:spcPct val="99900"/>
              </a:lnSpc>
              <a:spcBef>
                <a:spcPts val="100"/>
              </a:spcBef>
              <a:buChar char="•"/>
              <a:tabLst>
                <a:tab pos="354881" algn="l"/>
                <a:tab pos="355518" algn="l"/>
              </a:tabLst>
            </a:pPr>
            <a:endParaRPr lang="en-US" sz="3200" spc="-150" dirty="0" smtClean="0">
              <a:latin typeface="Arial"/>
              <a:cs typeface="Arial"/>
            </a:endParaRPr>
          </a:p>
          <a:p>
            <a:pPr marL="355518" marR="5078" indent="-342820">
              <a:lnSpc>
                <a:spcPct val="99900"/>
              </a:lnSpc>
              <a:spcBef>
                <a:spcPts val="100"/>
              </a:spcBef>
              <a:buChar char="•"/>
              <a:tabLst>
                <a:tab pos="354881" algn="l"/>
                <a:tab pos="355518" algn="l"/>
              </a:tabLst>
            </a:pPr>
            <a:endParaRPr lang="en-US" sz="3200" spc="-150" dirty="0" smtClean="0">
              <a:latin typeface="Arial"/>
              <a:cs typeface="Arial"/>
            </a:endParaRPr>
          </a:p>
          <a:p>
            <a:pPr marL="355518" marR="5078" indent="-342820">
              <a:lnSpc>
                <a:spcPct val="99900"/>
              </a:lnSpc>
              <a:spcBef>
                <a:spcPts val="100"/>
              </a:spcBef>
              <a:buChar char="•"/>
              <a:tabLst>
                <a:tab pos="354881" algn="l"/>
                <a:tab pos="355518" algn="l"/>
              </a:tabLst>
            </a:pPr>
            <a:endParaRPr lang="en-US" sz="3200" spc="-150" dirty="0" smtClean="0">
              <a:latin typeface="Arial"/>
              <a:cs typeface="Arial"/>
            </a:endParaRPr>
          </a:p>
          <a:p>
            <a:pPr marL="355518" marR="5078" indent="-342820">
              <a:lnSpc>
                <a:spcPct val="99900"/>
              </a:lnSpc>
              <a:spcBef>
                <a:spcPts val="100"/>
              </a:spcBef>
              <a:buChar char="•"/>
              <a:tabLst>
                <a:tab pos="354881" algn="l"/>
                <a:tab pos="355518" algn="l"/>
              </a:tabLst>
            </a:pPr>
            <a:r>
              <a:rPr sz="2000" spc="-150" smtClean="0">
                <a:latin typeface="Arial"/>
                <a:cs typeface="Arial"/>
              </a:rPr>
              <a:t>Thin </a:t>
            </a:r>
            <a:r>
              <a:rPr sz="2000" spc="-100" dirty="0">
                <a:latin typeface="Arial"/>
                <a:cs typeface="Arial"/>
              </a:rPr>
              <a:t>clients </a:t>
            </a:r>
            <a:r>
              <a:rPr sz="2000" b="1" spc="-240" dirty="0">
                <a:solidFill>
                  <a:srgbClr val="FF0000"/>
                </a:solidFill>
                <a:latin typeface="Arial"/>
                <a:cs typeface="Arial"/>
              </a:rPr>
              <a:t>do </a:t>
            </a:r>
            <a:r>
              <a:rPr sz="2000" b="1" spc="-145" dirty="0">
                <a:solidFill>
                  <a:srgbClr val="FF0000"/>
                </a:solidFill>
                <a:latin typeface="Arial"/>
                <a:cs typeface="Arial"/>
              </a:rPr>
              <a:t>not </a:t>
            </a:r>
            <a:r>
              <a:rPr sz="2000" b="1" spc="-200" dirty="0">
                <a:solidFill>
                  <a:srgbClr val="FF0000"/>
                </a:solidFill>
                <a:latin typeface="Arial"/>
                <a:cs typeface="Arial"/>
              </a:rPr>
              <a:t>download </a:t>
            </a:r>
            <a:r>
              <a:rPr sz="2000" b="1" spc="-275" dirty="0">
                <a:solidFill>
                  <a:srgbClr val="FF0000"/>
                </a:solidFill>
                <a:latin typeface="Arial"/>
                <a:cs typeface="Arial"/>
              </a:rPr>
              <a:t>code </a:t>
            </a:r>
            <a:r>
              <a:rPr sz="2000" spc="-90" dirty="0">
                <a:latin typeface="Arial"/>
                <a:cs typeface="Arial"/>
              </a:rPr>
              <a:t>(operating  </a:t>
            </a:r>
            <a:r>
              <a:rPr sz="2000" spc="-165" dirty="0">
                <a:latin typeface="Arial"/>
                <a:cs typeface="Arial"/>
              </a:rPr>
              <a:t>system </a:t>
            </a:r>
            <a:r>
              <a:rPr sz="2000" spc="-25" dirty="0">
                <a:latin typeface="Arial"/>
                <a:cs typeface="Arial"/>
              </a:rPr>
              <a:t>or </a:t>
            </a:r>
            <a:r>
              <a:rPr sz="2000" spc="-85" dirty="0">
                <a:latin typeface="Arial"/>
                <a:cs typeface="Arial"/>
              </a:rPr>
              <a:t>application) </a:t>
            </a:r>
            <a:r>
              <a:rPr sz="2000" spc="-20" dirty="0">
                <a:latin typeface="Arial"/>
                <a:cs typeface="Arial"/>
              </a:rPr>
              <a:t>from </a:t>
            </a:r>
            <a:r>
              <a:rPr sz="2000" spc="-45" dirty="0">
                <a:latin typeface="Arial"/>
                <a:cs typeface="Arial"/>
              </a:rPr>
              <a:t>the </a:t>
            </a:r>
            <a:r>
              <a:rPr sz="2000" spc="-135" dirty="0">
                <a:latin typeface="Arial"/>
                <a:cs typeface="Arial"/>
              </a:rPr>
              <a:t>server </a:t>
            </a:r>
            <a:r>
              <a:rPr sz="2000" spc="40" dirty="0">
                <a:latin typeface="Arial"/>
                <a:cs typeface="Arial"/>
              </a:rPr>
              <a:t>to </a:t>
            </a:r>
            <a:r>
              <a:rPr sz="2000" spc="-60" dirty="0">
                <a:latin typeface="Arial"/>
                <a:cs typeface="Arial"/>
              </a:rPr>
              <a:t>run  </a:t>
            </a:r>
            <a:r>
              <a:rPr sz="2000" spc="100" dirty="0">
                <a:latin typeface="Arial"/>
                <a:cs typeface="Arial"/>
              </a:rPr>
              <a:t>it</a:t>
            </a:r>
            <a:r>
              <a:rPr sz="2000" spc="-185" dirty="0">
                <a:latin typeface="Arial"/>
                <a:cs typeface="Arial"/>
              </a:rPr>
              <a:t> </a:t>
            </a:r>
            <a:r>
              <a:rPr sz="2000" spc="-100" dirty="0">
                <a:latin typeface="Arial"/>
                <a:cs typeface="Arial"/>
              </a:rPr>
              <a:t>locally.</a:t>
            </a:r>
            <a:endParaRPr sz="2000">
              <a:latin typeface="Arial"/>
              <a:cs typeface="Arial"/>
            </a:endParaRPr>
          </a:p>
          <a:p>
            <a:pPr marL="355518" marR="493915" indent="-342820">
              <a:spcBef>
                <a:spcPts val="800"/>
              </a:spcBef>
              <a:buFont typeface="Arial"/>
              <a:buChar char="•"/>
              <a:tabLst>
                <a:tab pos="354881" algn="l"/>
                <a:tab pos="355518" algn="l"/>
              </a:tabLst>
            </a:pPr>
            <a:r>
              <a:rPr sz="2000" b="1" spc="-195" dirty="0">
                <a:solidFill>
                  <a:srgbClr val="FF0000"/>
                </a:solidFill>
                <a:latin typeface="Arial"/>
                <a:cs typeface="Arial"/>
              </a:rPr>
              <a:t>All </a:t>
            </a:r>
            <a:r>
              <a:rPr sz="2000" b="1" spc="-275" dirty="0">
                <a:solidFill>
                  <a:srgbClr val="FF0000"/>
                </a:solidFill>
                <a:latin typeface="Arial"/>
                <a:cs typeface="Arial"/>
              </a:rPr>
              <a:t>code </a:t>
            </a:r>
            <a:r>
              <a:rPr sz="2000" b="1" spc="-305" dirty="0">
                <a:solidFill>
                  <a:srgbClr val="FF0000"/>
                </a:solidFill>
                <a:latin typeface="Arial"/>
                <a:cs typeface="Arial"/>
              </a:rPr>
              <a:t>is </a:t>
            </a:r>
            <a:r>
              <a:rPr sz="2000" b="1" spc="-200" dirty="0">
                <a:solidFill>
                  <a:srgbClr val="FF0000"/>
                </a:solidFill>
                <a:latin typeface="Arial"/>
                <a:cs typeface="Arial"/>
              </a:rPr>
              <a:t>run </a:t>
            </a:r>
            <a:r>
              <a:rPr sz="2000" b="1" spc="-235" dirty="0">
                <a:solidFill>
                  <a:srgbClr val="FF0000"/>
                </a:solidFill>
                <a:latin typeface="Arial"/>
                <a:cs typeface="Arial"/>
              </a:rPr>
              <a:t>on </a:t>
            </a:r>
            <a:r>
              <a:rPr sz="2000" b="1" spc="-120" dirty="0">
                <a:solidFill>
                  <a:srgbClr val="FF0000"/>
                </a:solidFill>
                <a:latin typeface="Arial"/>
                <a:cs typeface="Arial"/>
              </a:rPr>
              <a:t>the </a:t>
            </a:r>
            <a:r>
              <a:rPr sz="2000" b="1" spc="-200" dirty="0">
                <a:solidFill>
                  <a:srgbClr val="FF0000"/>
                </a:solidFill>
                <a:latin typeface="Arial"/>
                <a:cs typeface="Arial"/>
              </a:rPr>
              <a:t>server</a:t>
            </a:r>
            <a:r>
              <a:rPr sz="2000" spc="-200" dirty="0">
                <a:latin typeface="Arial"/>
                <a:cs typeface="Arial"/>
              </a:rPr>
              <a:t>, </a:t>
            </a:r>
            <a:r>
              <a:rPr sz="2000" spc="-40" dirty="0">
                <a:latin typeface="Arial"/>
                <a:cs typeface="Arial"/>
              </a:rPr>
              <a:t>in </a:t>
            </a:r>
            <a:r>
              <a:rPr sz="2000" spc="-85" dirty="0">
                <a:latin typeface="Arial"/>
                <a:cs typeface="Arial"/>
              </a:rPr>
              <a:t>parallel </a:t>
            </a:r>
            <a:r>
              <a:rPr sz="2000" spc="10" dirty="0">
                <a:latin typeface="Arial"/>
                <a:cs typeface="Arial"/>
              </a:rPr>
              <a:t>for  </a:t>
            </a:r>
            <a:r>
              <a:rPr sz="2000" spc="-155" dirty="0">
                <a:latin typeface="Arial"/>
                <a:cs typeface="Arial"/>
              </a:rPr>
              <a:t>several</a:t>
            </a:r>
            <a:r>
              <a:rPr sz="2000" spc="-180" dirty="0">
                <a:latin typeface="Arial"/>
                <a:cs typeface="Arial"/>
              </a:rPr>
              <a:t> </a:t>
            </a:r>
            <a:r>
              <a:rPr sz="2000" spc="-100" dirty="0">
                <a:latin typeface="Arial"/>
                <a:cs typeface="Arial"/>
              </a:rPr>
              <a:t>clients.</a:t>
            </a:r>
            <a:endParaRPr sz="2000">
              <a:latin typeface="Arial"/>
              <a:cs typeface="Arial"/>
            </a:endParaRPr>
          </a:p>
          <a:p>
            <a:pPr marL="355518" indent="-342820">
              <a:spcBef>
                <a:spcPts val="800"/>
              </a:spcBef>
              <a:buChar char="•"/>
              <a:tabLst>
                <a:tab pos="354881" algn="l"/>
                <a:tab pos="355518" algn="l"/>
              </a:tabLst>
            </a:pPr>
            <a:r>
              <a:rPr sz="2000" spc="-235" dirty="0">
                <a:latin typeface="Arial"/>
                <a:cs typeface="Arial"/>
              </a:rPr>
              <a:t>The </a:t>
            </a:r>
            <a:r>
              <a:rPr sz="2000" b="1" spc="-135" dirty="0">
                <a:solidFill>
                  <a:srgbClr val="FF0000"/>
                </a:solidFill>
                <a:latin typeface="Arial"/>
                <a:cs typeface="Arial"/>
              </a:rPr>
              <a:t>thin </a:t>
            </a:r>
            <a:r>
              <a:rPr sz="2000" b="1" spc="-170" dirty="0">
                <a:solidFill>
                  <a:srgbClr val="FF0000"/>
                </a:solidFill>
                <a:latin typeface="Arial"/>
                <a:cs typeface="Arial"/>
              </a:rPr>
              <a:t>client </a:t>
            </a:r>
            <a:r>
              <a:rPr sz="2000" b="1" spc="-210" dirty="0">
                <a:solidFill>
                  <a:srgbClr val="FF0000"/>
                </a:solidFill>
                <a:latin typeface="Arial"/>
                <a:cs typeface="Arial"/>
              </a:rPr>
              <a:t>only </a:t>
            </a:r>
            <a:r>
              <a:rPr sz="2000" b="1" spc="-280" dirty="0">
                <a:solidFill>
                  <a:srgbClr val="FF0000"/>
                </a:solidFill>
                <a:latin typeface="Arial"/>
                <a:cs typeface="Arial"/>
              </a:rPr>
              <a:t>runs </a:t>
            </a:r>
            <a:r>
              <a:rPr sz="2000" b="1" spc="-125" dirty="0">
                <a:solidFill>
                  <a:srgbClr val="FF0000"/>
                </a:solidFill>
                <a:latin typeface="Arial"/>
                <a:cs typeface="Arial"/>
              </a:rPr>
              <a:t>the </a:t>
            </a:r>
            <a:r>
              <a:rPr sz="2000" b="1" spc="-260" dirty="0">
                <a:solidFill>
                  <a:srgbClr val="FF0000"/>
                </a:solidFill>
                <a:latin typeface="Arial"/>
                <a:cs typeface="Arial"/>
              </a:rPr>
              <a:t>user</a:t>
            </a:r>
            <a:r>
              <a:rPr sz="2000" b="1" spc="-55" dirty="0">
                <a:solidFill>
                  <a:srgbClr val="FF0000"/>
                </a:solidFill>
                <a:latin typeface="Arial"/>
                <a:cs typeface="Arial"/>
              </a:rPr>
              <a:t> </a:t>
            </a:r>
            <a:r>
              <a:rPr sz="2000" b="1" spc="-150">
                <a:solidFill>
                  <a:srgbClr val="FF0000"/>
                </a:solidFill>
                <a:latin typeface="Arial"/>
                <a:cs typeface="Arial"/>
              </a:rPr>
              <a:t>interface</a:t>
            </a:r>
            <a:r>
              <a:rPr sz="2000" spc="-150" smtClean="0">
                <a:latin typeface="Arial"/>
                <a:cs typeface="Arial"/>
              </a:rPr>
              <a:t>.</a:t>
            </a:r>
            <a:endParaRPr lang="en-US" sz="2000" spc="-150" dirty="0" smtClean="0">
              <a:latin typeface="Arial"/>
              <a:cs typeface="Arial"/>
            </a:endParaRPr>
          </a:p>
          <a:p>
            <a:pPr marL="355518" indent="-342820">
              <a:spcBef>
                <a:spcPts val="800"/>
              </a:spcBef>
              <a:buFontTx/>
              <a:buChar char="•"/>
              <a:tabLst>
                <a:tab pos="354881" algn="l"/>
                <a:tab pos="355518" algn="l"/>
              </a:tabLst>
            </a:pPr>
            <a:r>
              <a:rPr lang="en-US" sz="2000" spc="45" dirty="0" smtClean="0">
                <a:latin typeface="Arial"/>
                <a:cs typeface="Arial"/>
              </a:rPr>
              <a:t>It </a:t>
            </a:r>
            <a:r>
              <a:rPr lang="en-US" sz="2000" spc="-165" dirty="0" smtClean="0">
                <a:latin typeface="Arial"/>
                <a:cs typeface="Arial"/>
              </a:rPr>
              <a:t>is </a:t>
            </a:r>
            <a:r>
              <a:rPr lang="en-US" sz="2000" spc="-229" dirty="0" smtClean="0">
                <a:latin typeface="Arial"/>
                <a:cs typeface="Arial"/>
              </a:rPr>
              <a:t>same </a:t>
            </a:r>
            <a:r>
              <a:rPr lang="en-US" sz="2000" spc="-305" dirty="0" smtClean="0">
                <a:latin typeface="Arial"/>
                <a:cs typeface="Arial"/>
              </a:rPr>
              <a:t>as </a:t>
            </a:r>
            <a:r>
              <a:rPr lang="en-US" sz="2000" spc="-50" dirty="0" smtClean="0">
                <a:latin typeface="Arial"/>
                <a:cs typeface="Arial"/>
              </a:rPr>
              <a:t>network </a:t>
            </a:r>
            <a:r>
              <a:rPr lang="en-US" sz="2000" spc="-80" dirty="0" smtClean="0">
                <a:latin typeface="Arial"/>
                <a:cs typeface="Arial"/>
              </a:rPr>
              <a:t>computer </a:t>
            </a:r>
            <a:r>
              <a:rPr lang="en-US" sz="2000" spc="-200" dirty="0" smtClean="0">
                <a:latin typeface="Arial"/>
                <a:cs typeface="Arial"/>
              </a:rPr>
              <a:t>scheme </a:t>
            </a:r>
            <a:r>
              <a:rPr lang="en-US" sz="2000" spc="-10" dirty="0" smtClean="0">
                <a:latin typeface="Arial"/>
                <a:cs typeface="Arial"/>
              </a:rPr>
              <a:t>but </a:t>
            </a:r>
            <a:r>
              <a:rPr lang="en-US" sz="2000" spc="-10" dirty="0" smtClean="0">
                <a:solidFill>
                  <a:srgbClr val="00AFEF"/>
                </a:solidFill>
                <a:latin typeface="Arial"/>
                <a:cs typeface="Arial"/>
              </a:rPr>
              <a:t> </a:t>
            </a:r>
            <a:r>
              <a:rPr lang="en-US" sz="2000" b="1" spc="-204" dirty="0" smtClean="0">
                <a:solidFill>
                  <a:srgbClr val="00AFEF"/>
                </a:solidFill>
                <a:latin typeface="Arial"/>
                <a:cs typeface="Arial"/>
              </a:rPr>
              <a:t>instead </a:t>
            </a:r>
            <a:r>
              <a:rPr lang="en-US" sz="2000" b="1" spc="-145" dirty="0" smtClean="0">
                <a:solidFill>
                  <a:srgbClr val="00AFEF"/>
                </a:solidFill>
                <a:latin typeface="Arial"/>
                <a:cs typeface="Arial"/>
              </a:rPr>
              <a:t>of </a:t>
            </a:r>
            <a:r>
              <a:rPr lang="en-US" sz="2000" spc="-105" dirty="0" smtClean="0">
                <a:latin typeface="Arial"/>
                <a:cs typeface="Arial"/>
              </a:rPr>
              <a:t>downloading </a:t>
            </a:r>
            <a:r>
              <a:rPr lang="en-US" sz="2000" spc="-45" dirty="0" smtClean="0">
                <a:latin typeface="Arial"/>
                <a:cs typeface="Arial"/>
              </a:rPr>
              <a:t>the </a:t>
            </a:r>
            <a:r>
              <a:rPr lang="en-US" sz="2000" spc="-85" dirty="0" smtClean="0">
                <a:latin typeface="Arial"/>
                <a:cs typeface="Arial"/>
              </a:rPr>
              <a:t>application</a:t>
            </a:r>
            <a:r>
              <a:rPr lang="en-US" sz="2000" spc="-320" dirty="0" smtClean="0">
                <a:latin typeface="Arial"/>
                <a:cs typeface="Arial"/>
              </a:rPr>
              <a:t> </a:t>
            </a:r>
            <a:r>
              <a:rPr lang="en-US" sz="2000" spc="-165" dirty="0" smtClean="0">
                <a:latin typeface="Arial"/>
                <a:cs typeface="Arial"/>
              </a:rPr>
              <a:t>code  </a:t>
            </a:r>
            <a:r>
              <a:rPr lang="en-US" sz="2000" dirty="0" smtClean="0">
                <a:latin typeface="Arial"/>
                <a:cs typeface="Arial"/>
              </a:rPr>
              <a:t>into </a:t>
            </a:r>
            <a:r>
              <a:rPr lang="en-US" sz="2000" spc="-45" dirty="0" smtClean="0">
                <a:latin typeface="Arial"/>
                <a:cs typeface="Arial"/>
              </a:rPr>
              <a:t>the </a:t>
            </a:r>
            <a:r>
              <a:rPr lang="en-US" sz="2000" spc="-145" dirty="0" smtClean="0">
                <a:latin typeface="Arial"/>
                <a:cs typeface="Arial"/>
              </a:rPr>
              <a:t>user’s </a:t>
            </a:r>
            <a:r>
              <a:rPr lang="en-US" sz="2000" spc="-85" dirty="0" smtClean="0">
                <a:latin typeface="Arial"/>
                <a:cs typeface="Arial"/>
              </a:rPr>
              <a:t>computer, </a:t>
            </a:r>
            <a:r>
              <a:rPr lang="en-US" sz="2000" b="1" spc="-30" dirty="0" smtClean="0">
                <a:solidFill>
                  <a:srgbClr val="FF0000"/>
                </a:solidFill>
                <a:latin typeface="Arial"/>
                <a:cs typeface="Arial"/>
              </a:rPr>
              <a:t>it </a:t>
            </a:r>
            <a:r>
              <a:rPr lang="en-US" sz="2000" b="1" spc="-280" dirty="0" smtClean="0">
                <a:solidFill>
                  <a:srgbClr val="FF0000"/>
                </a:solidFill>
                <a:latin typeface="Arial"/>
                <a:cs typeface="Arial"/>
              </a:rPr>
              <a:t>runs </a:t>
            </a:r>
            <a:r>
              <a:rPr lang="en-US" sz="2000" b="1" spc="-155" dirty="0" smtClean="0">
                <a:solidFill>
                  <a:srgbClr val="FF0000"/>
                </a:solidFill>
                <a:latin typeface="Arial"/>
                <a:cs typeface="Arial"/>
              </a:rPr>
              <a:t>them </a:t>
            </a:r>
            <a:r>
              <a:rPr lang="en-US" sz="2000" b="1" spc="-235" dirty="0" smtClean="0">
                <a:solidFill>
                  <a:srgbClr val="FF0000"/>
                </a:solidFill>
                <a:latin typeface="Arial"/>
                <a:cs typeface="Arial"/>
              </a:rPr>
              <a:t>on </a:t>
            </a:r>
            <a:r>
              <a:rPr lang="en-US" sz="2000" b="1" spc="-200" dirty="0" smtClean="0">
                <a:solidFill>
                  <a:srgbClr val="FF0000"/>
                </a:solidFill>
                <a:latin typeface="Arial"/>
                <a:cs typeface="Arial"/>
              </a:rPr>
              <a:t>a  </a:t>
            </a:r>
            <a:r>
              <a:rPr lang="en-US" sz="2000" b="1" spc="-225" dirty="0" smtClean="0">
                <a:solidFill>
                  <a:srgbClr val="FF0000"/>
                </a:solidFill>
                <a:latin typeface="Arial"/>
                <a:cs typeface="Arial"/>
              </a:rPr>
              <a:t>server </a:t>
            </a:r>
            <a:r>
              <a:rPr lang="en-US" sz="2000" b="1" spc="-215" dirty="0" smtClean="0">
                <a:solidFill>
                  <a:srgbClr val="FF0000"/>
                </a:solidFill>
                <a:latin typeface="Arial"/>
                <a:cs typeface="Arial"/>
              </a:rPr>
              <a:t>machine</a:t>
            </a:r>
            <a:r>
              <a:rPr lang="en-US" sz="2000" spc="-215" dirty="0" smtClean="0">
                <a:latin typeface="Arial"/>
                <a:cs typeface="Arial"/>
              </a:rPr>
              <a:t>, </a:t>
            </a:r>
            <a:r>
              <a:rPr lang="en-US" sz="2000" spc="-100" dirty="0" smtClean="0">
                <a:latin typeface="Arial"/>
                <a:cs typeface="Arial"/>
              </a:rPr>
              <a:t>compute</a:t>
            </a:r>
            <a:r>
              <a:rPr lang="en-US" sz="2000" spc="-70" dirty="0" smtClean="0">
                <a:latin typeface="Arial"/>
                <a:cs typeface="Arial"/>
              </a:rPr>
              <a:t> </a:t>
            </a:r>
            <a:r>
              <a:rPr lang="en-US" sz="2000" spc="-130" dirty="0" smtClean="0">
                <a:latin typeface="Arial"/>
                <a:cs typeface="Arial"/>
              </a:rPr>
              <a:t>server.</a:t>
            </a:r>
            <a:endParaRPr lang="en-US" sz="2000" dirty="0" smtClean="0">
              <a:latin typeface="Arial"/>
              <a:cs typeface="Arial"/>
            </a:endParaRPr>
          </a:p>
          <a:p>
            <a:pPr marL="355518" indent="-342820">
              <a:spcBef>
                <a:spcPts val="800"/>
              </a:spcBef>
              <a:buChar char="•"/>
              <a:tabLst>
                <a:tab pos="354881" algn="l"/>
                <a:tab pos="355518" algn="l"/>
              </a:tabLst>
            </a:pPr>
            <a:endParaRPr sz="2000">
              <a:latin typeface="Arial"/>
              <a:cs typeface="Arial"/>
            </a:endParaRPr>
          </a:p>
        </p:txBody>
      </p:sp>
      <p:sp>
        <p:nvSpPr>
          <p:cNvPr id="4" name="object 3"/>
          <p:cNvSpPr/>
          <p:nvPr/>
        </p:nvSpPr>
        <p:spPr>
          <a:xfrm>
            <a:off x="1295400" y="990600"/>
            <a:ext cx="6468110" cy="2057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1633222"/>
            <a:ext cx="8153400" cy="1592740"/>
          </a:xfrm>
          <a:prstGeom prst="rect">
            <a:avLst/>
          </a:prstGeom>
        </p:spPr>
        <p:txBody>
          <a:bodyPr vert="horz" wrap="square" lIns="0" tIns="12696" rIns="0" bIns="0" rtlCol="0">
            <a:spAutoFit/>
          </a:bodyPr>
          <a:lstStyle/>
          <a:p>
            <a:pPr marL="12696">
              <a:spcBef>
                <a:spcPts val="790"/>
              </a:spcBef>
            </a:pPr>
            <a:r>
              <a:rPr sz="3200" u="heavy" spc="-175" smtClean="0">
                <a:uFill>
                  <a:solidFill>
                    <a:srgbClr val="000000"/>
                  </a:solidFill>
                </a:uFill>
                <a:latin typeface="Arial"/>
                <a:cs typeface="Arial"/>
              </a:rPr>
              <a:t>Disadvantages</a:t>
            </a:r>
            <a:r>
              <a:rPr sz="3200" spc="-175" dirty="0">
                <a:latin typeface="Arial"/>
                <a:cs typeface="Arial"/>
              </a:rPr>
              <a:t>:</a:t>
            </a:r>
            <a:endParaRPr sz="3200">
              <a:latin typeface="Arial"/>
              <a:cs typeface="Arial"/>
            </a:endParaRPr>
          </a:p>
          <a:p>
            <a:pPr marL="355518" marR="392339" indent="22855">
              <a:spcBef>
                <a:spcPts val="800"/>
              </a:spcBef>
            </a:pPr>
            <a:r>
              <a:rPr sz="3200" b="1" u="heavy" spc="-270" dirty="0">
                <a:uFill>
                  <a:solidFill>
                    <a:srgbClr val="000000"/>
                  </a:solidFill>
                </a:uFill>
                <a:latin typeface="Arial"/>
                <a:cs typeface="Arial"/>
              </a:rPr>
              <a:t>High </a:t>
            </a:r>
            <a:r>
              <a:rPr sz="3200" b="1" u="heavy" spc="-185" dirty="0">
                <a:uFill>
                  <a:solidFill>
                    <a:srgbClr val="000000"/>
                  </a:solidFill>
                </a:uFill>
                <a:latin typeface="Arial"/>
                <a:cs typeface="Arial"/>
              </a:rPr>
              <a:t>latencies</a:t>
            </a:r>
            <a:r>
              <a:rPr sz="3200" spc="-185" dirty="0">
                <a:latin typeface="Arial"/>
                <a:cs typeface="Arial"/>
              </a:rPr>
              <a:t>:- </a:t>
            </a:r>
            <a:r>
              <a:rPr sz="3200" spc="-145" dirty="0">
                <a:latin typeface="Arial"/>
                <a:cs typeface="Arial"/>
              </a:rPr>
              <a:t>increasing </a:t>
            </a:r>
            <a:r>
              <a:rPr sz="3200" dirty="0">
                <a:latin typeface="Arial"/>
                <a:cs typeface="Arial"/>
              </a:rPr>
              <a:t>of </a:t>
            </a:r>
            <a:r>
              <a:rPr sz="3200" spc="-45" dirty="0">
                <a:latin typeface="Arial"/>
                <a:cs typeface="Arial"/>
              </a:rPr>
              <a:t>the </a:t>
            </a:r>
            <a:r>
              <a:rPr sz="3200" spc="-170" dirty="0">
                <a:latin typeface="Arial"/>
                <a:cs typeface="Arial"/>
              </a:rPr>
              <a:t>delays</a:t>
            </a:r>
            <a:r>
              <a:rPr sz="3200" spc="-430" dirty="0">
                <a:latin typeface="Arial"/>
                <a:cs typeface="Arial"/>
              </a:rPr>
              <a:t> </a:t>
            </a:r>
            <a:r>
              <a:rPr sz="3200" spc="-40" dirty="0">
                <a:latin typeface="Arial"/>
                <a:cs typeface="Arial"/>
              </a:rPr>
              <a:t>in  </a:t>
            </a:r>
            <a:r>
              <a:rPr sz="3200" spc="-100" dirty="0">
                <a:latin typeface="Arial"/>
                <a:cs typeface="Arial"/>
              </a:rPr>
              <a:t>highly </a:t>
            </a:r>
            <a:r>
              <a:rPr sz="3200" spc="-65" dirty="0">
                <a:latin typeface="Arial"/>
                <a:cs typeface="Arial"/>
              </a:rPr>
              <a:t>interactive </a:t>
            </a:r>
            <a:r>
              <a:rPr sz="3200" spc="-130" dirty="0">
                <a:latin typeface="Arial"/>
                <a:cs typeface="Arial"/>
              </a:rPr>
              <a:t>graphical</a:t>
            </a:r>
            <a:r>
              <a:rPr sz="3200" spc="-370" dirty="0">
                <a:latin typeface="Arial"/>
                <a:cs typeface="Arial"/>
              </a:rPr>
              <a:t> </a:t>
            </a:r>
            <a:r>
              <a:rPr sz="3200" spc="-105" dirty="0">
                <a:latin typeface="Arial"/>
                <a:cs typeface="Arial"/>
              </a:rPr>
              <a:t>applications.</a:t>
            </a:r>
            <a:endParaRPr sz="32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7022" y="497842"/>
            <a:ext cx="3482975" cy="689928"/>
          </a:xfrm>
          <a:prstGeom prst="rect">
            <a:avLst/>
          </a:prstGeom>
        </p:spPr>
        <p:txBody>
          <a:bodyPr vert="horz" wrap="square" lIns="0" tIns="12696" rIns="0" bIns="0" rtlCol="0">
            <a:spAutoFit/>
          </a:bodyPr>
          <a:lstStyle/>
          <a:p>
            <a:pPr marL="12696">
              <a:spcBef>
                <a:spcPts val="100"/>
              </a:spcBef>
            </a:pPr>
            <a:r>
              <a:rPr u="none" spc="-295" dirty="0"/>
              <a:t>System</a:t>
            </a:r>
            <a:r>
              <a:rPr u="none" spc="-305" dirty="0"/>
              <a:t> </a:t>
            </a:r>
            <a:r>
              <a:rPr u="none" spc="-150" dirty="0"/>
              <a:t>Models</a:t>
            </a:r>
          </a:p>
        </p:txBody>
      </p:sp>
      <p:sp>
        <p:nvSpPr>
          <p:cNvPr id="3" name="object 3"/>
          <p:cNvSpPr txBox="1"/>
          <p:nvPr/>
        </p:nvSpPr>
        <p:spPr>
          <a:xfrm>
            <a:off x="228600" y="1295400"/>
            <a:ext cx="8610600" cy="4957741"/>
          </a:xfrm>
          <a:prstGeom prst="rect">
            <a:avLst/>
          </a:prstGeom>
        </p:spPr>
        <p:txBody>
          <a:bodyPr vert="horz" wrap="square" lIns="0" tIns="114274" rIns="0" bIns="0" rtlCol="0">
            <a:spAutoFit/>
          </a:bodyPr>
          <a:lstStyle/>
          <a:p>
            <a:pPr marL="12696">
              <a:spcBef>
                <a:spcPts val="900"/>
              </a:spcBef>
            </a:pPr>
            <a:r>
              <a:rPr sz="3200" spc="-175" dirty="0">
                <a:latin typeface="Arial"/>
                <a:cs typeface="Arial"/>
              </a:rPr>
              <a:t>Two </a:t>
            </a:r>
            <a:r>
              <a:rPr sz="3200" spc="-125" dirty="0">
                <a:latin typeface="Arial"/>
                <a:cs typeface="Arial"/>
              </a:rPr>
              <a:t>types </a:t>
            </a:r>
            <a:r>
              <a:rPr sz="3200" spc="-5" dirty="0">
                <a:latin typeface="Arial"/>
                <a:cs typeface="Arial"/>
              </a:rPr>
              <a:t>of</a:t>
            </a:r>
            <a:r>
              <a:rPr sz="3200" spc="-250" dirty="0">
                <a:latin typeface="Arial"/>
                <a:cs typeface="Arial"/>
              </a:rPr>
              <a:t> </a:t>
            </a:r>
            <a:r>
              <a:rPr sz="3200" spc="-140" dirty="0">
                <a:latin typeface="Arial"/>
                <a:cs typeface="Arial"/>
              </a:rPr>
              <a:t>models</a:t>
            </a:r>
            <a:endParaRPr sz="3200">
              <a:latin typeface="Arial"/>
              <a:cs typeface="Arial"/>
            </a:endParaRPr>
          </a:p>
          <a:p>
            <a:pPr marL="526926" indent="-514230">
              <a:spcBef>
                <a:spcPts val="800"/>
              </a:spcBef>
              <a:buAutoNum type="arabicPeriod"/>
              <a:tabLst>
                <a:tab pos="526293" algn="l"/>
                <a:tab pos="526926" algn="l"/>
              </a:tabLst>
            </a:pPr>
            <a:r>
              <a:rPr sz="3200" spc="-75" dirty="0">
                <a:latin typeface="Arial"/>
                <a:cs typeface="Arial"/>
              </a:rPr>
              <a:t>Architectural</a:t>
            </a:r>
            <a:r>
              <a:rPr sz="3200" spc="-235" dirty="0">
                <a:latin typeface="Arial"/>
                <a:cs typeface="Arial"/>
              </a:rPr>
              <a:t> </a:t>
            </a:r>
            <a:r>
              <a:rPr sz="3200" spc="-110" dirty="0">
                <a:latin typeface="Arial"/>
                <a:cs typeface="Arial"/>
              </a:rPr>
              <a:t>Models</a:t>
            </a:r>
            <a:endParaRPr sz="3200">
              <a:latin typeface="Arial"/>
              <a:cs typeface="Arial"/>
            </a:endParaRPr>
          </a:p>
          <a:p>
            <a:pPr marL="526926" indent="-514230">
              <a:spcBef>
                <a:spcPts val="800"/>
              </a:spcBef>
              <a:buAutoNum type="arabicPeriod"/>
              <a:tabLst>
                <a:tab pos="526293" algn="l"/>
                <a:tab pos="526926" algn="l"/>
              </a:tabLst>
            </a:pPr>
            <a:r>
              <a:rPr sz="3200" spc="-140">
                <a:latin typeface="Arial"/>
                <a:cs typeface="Arial"/>
              </a:rPr>
              <a:t>Fundamental</a:t>
            </a:r>
            <a:r>
              <a:rPr sz="3200" spc="-229">
                <a:latin typeface="Arial"/>
                <a:cs typeface="Arial"/>
              </a:rPr>
              <a:t> </a:t>
            </a:r>
            <a:r>
              <a:rPr sz="3200" spc="-110" smtClean="0">
                <a:latin typeface="Arial"/>
                <a:cs typeface="Arial"/>
              </a:rPr>
              <a:t>Models</a:t>
            </a:r>
            <a:endParaRPr lang="en-US" sz="3200" spc="-110" dirty="0" smtClean="0">
              <a:latin typeface="Arial"/>
              <a:cs typeface="Arial"/>
            </a:endParaRPr>
          </a:p>
          <a:p>
            <a:pPr marL="526926" indent="-514230" algn="just">
              <a:spcBef>
                <a:spcPts val="800"/>
              </a:spcBef>
              <a:tabLst>
                <a:tab pos="526293" algn="l"/>
                <a:tab pos="526926" algn="l"/>
              </a:tabLst>
            </a:pPr>
            <a:r>
              <a:rPr lang="en-US" sz="3200" b="1" dirty="0" smtClean="0"/>
              <a:t>Architectural model</a:t>
            </a:r>
            <a:r>
              <a:rPr lang="en-US" sz="3200" dirty="0" smtClean="0"/>
              <a:t> is concerned with the placement if its components and the relationships </a:t>
            </a:r>
            <a:r>
              <a:rPr lang="en-US" sz="3200" b="1" dirty="0" smtClean="0"/>
              <a:t>between</a:t>
            </a:r>
            <a:r>
              <a:rPr lang="en-US" sz="3200" dirty="0" smtClean="0"/>
              <a:t> them. </a:t>
            </a:r>
          </a:p>
          <a:p>
            <a:pPr marL="526926" indent="-514230" algn="just">
              <a:spcBef>
                <a:spcPts val="800"/>
              </a:spcBef>
              <a:tabLst>
                <a:tab pos="526293" algn="l"/>
                <a:tab pos="526926" algn="l"/>
              </a:tabLst>
            </a:pPr>
            <a:r>
              <a:rPr lang="en-US" sz="3200" b="1" dirty="0" smtClean="0"/>
              <a:t>Fundamental models</a:t>
            </a:r>
            <a:r>
              <a:rPr lang="en-US" sz="3200" dirty="0" smtClean="0"/>
              <a:t> are concerned </a:t>
            </a:r>
            <a:r>
              <a:rPr lang="en-US" sz="3200" b="1" dirty="0" smtClean="0"/>
              <a:t>with a</a:t>
            </a:r>
            <a:r>
              <a:rPr lang="en-US" sz="3200" dirty="0" smtClean="0"/>
              <a:t> more formal description of the properties that are common in all of the </a:t>
            </a:r>
            <a:r>
              <a:rPr lang="en-US" sz="3200" b="1" dirty="0" smtClean="0"/>
              <a:t>architectural models</a:t>
            </a:r>
            <a:r>
              <a:rPr lang="en-US" sz="3200" dirty="0" smtClean="0"/>
              <a:t>.</a:t>
            </a:r>
            <a:endParaRPr sz="32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63831"/>
            <a:ext cx="7978141" cy="1367039"/>
          </a:xfrm>
          <a:prstGeom prst="rect">
            <a:avLst/>
          </a:prstGeom>
        </p:spPr>
        <p:txBody>
          <a:bodyPr vert="horz" wrap="square" lIns="0" tIns="12696" rIns="0" bIns="0" rtlCol="0">
            <a:spAutoFit/>
          </a:bodyPr>
          <a:lstStyle/>
          <a:p>
            <a:pPr marL="752934" marR="5078" indent="379641">
              <a:spcBef>
                <a:spcPts val="100"/>
              </a:spcBef>
            </a:pPr>
            <a:r>
              <a:rPr lang="en-US" u="none" spc="-170" dirty="0" smtClean="0"/>
              <a:t>7.</a:t>
            </a:r>
            <a:r>
              <a:rPr u="none" spc="-170" smtClean="0"/>
              <a:t> </a:t>
            </a:r>
            <a:r>
              <a:rPr spc="-65" dirty="0"/>
              <a:t>Mobile </a:t>
            </a:r>
            <a:r>
              <a:rPr spc="-290" dirty="0"/>
              <a:t>Devices </a:t>
            </a:r>
            <a:r>
              <a:rPr spc="-210" dirty="0"/>
              <a:t>and  </a:t>
            </a:r>
            <a:r>
              <a:rPr spc="-235" dirty="0"/>
              <a:t>Spontaneous</a:t>
            </a:r>
            <a:r>
              <a:rPr spc="-265" dirty="0"/>
              <a:t> </a:t>
            </a:r>
            <a:r>
              <a:rPr spc="-114" dirty="0"/>
              <a:t>Networking</a:t>
            </a:r>
          </a:p>
        </p:txBody>
      </p:sp>
      <p:sp>
        <p:nvSpPr>
          <p:cNvPr id="3" name="object 3"/>
          <p:cNvSpPr txBox="1"/>
          <p:nvPr/>
        </p:nvSpPr>
        <p:spPr>
          <a:xfrm>
            <a:off x="535940" y="1633223"/>
            <a:ext cx="8032750" cy="3082891"/>
          </a:xfrm>
          <a:prstGeom prst="rect">
            <a:avLst/>
          </a:prstGeom>
        </p:spPr>
        <p:txBody>
          <a:bodyPr vert="horz" wrap="square" lIns="0" tIns="12696" rIns="0" bIns="0" rtlCol="0">
            <a:spAutoFit/>
          </a:bodyPr>
          <a:lstStyle/>
          <a:p>
            <a:pPr marL="355518" marR="5078" indent="-342820" algn="just">
              <a:spcBef>
                <a:spcPts val="100"/>
              </a:spcBef>
              <a:buFont typeface="Arial"/>
              <a:buChar char="•"/>
              <a:tabLst>
                <a:tab pos="354881" algn="l"/>
                <a:tab pos="355518" algn="l"/>
              </a:tabLst>
            </a:pPr>
            <a:r>
              <a:rPr sz="3200" b="1" u="heavy" spc="-125" dirty="0">
                <a:uFill>
                  <a:solidFill>
                    <a:srgbClr val="000000"/>
                  </a:solidFill>
                </a:uFill>
                <a:latin typeface="Arial"/>
                <a:cs typeface="Arial"/>
              </a:rPr>
              <a:t>Mobile </a:t>
            </a:r>
            <a:r>
              <a:rPr sz="3200" b="1" u="heavy" spc="-285" dirty="0">
                <a:uFill>
                  <a:solidFill>
                    <a:srgbClr val="000000"/>
                  </a:solidFill>
                </a:uFill>
                <a:latin typeface="Arial"/>
                <a:cs typeface="Arial"/>
              </a:rPr>
              <a:t>Devices</a:t>
            </a:r>
            <a:r>
              <a:rPr sz="3200" b="1" spc="-285" dirty="0">
                <a:latin typeface="Arial"/>
                <a:cs typeface="Arial"/>
              </a:rPr>
              <a:t> </a:t>
            </a:r>
            <a:r>
              <a:rPr sz="3200" spc="-35" dirty="0">
                <a:latin typeface="Arial"/>
                <a:cs typeface="Arial"/>
              </a:rPr>
              <a:t>: </a:t>
            </a:r>
            <a:r>
              <a:rPr sz="3200" spc="-50" dirty="0">
                <a:latin typeface="Arial"/>
                <a:cs typeface="Arial"/>
              </a:rPr>
              <a:t>Mobile </a:t>
            </a:r>
            <a:r>
              <a:rPr sz="3200" spc="-175" dirty="0">
                <a:latin typeface="Arial"/>
                <a:cs typeface="Arial"/>
              </a:rPr>
              <a:t>devices </a:t>
            </a:r>
            <a:r>
              <a:rPr sz="3200" spc="-130" dirty="0">
                <a:latin typeface="Arial"/>
                <a:cs typeface="Arial"/>
              </a:rPr>
              <a:t>are</a:t>
            </a:r>
            <a:r>
              <a:rPr sz="3200" spc="-330" dirty="0">
                <a:latin typeface="Arial"/>
                <a:cs typeface="Arial"/>
              </a:rPr>
              <a:t> </a:t>
            </a:r>
            <a:r>
              <a:rPr sz="3200" spc="-105" dirty="0">
                <a:latin typeface="Arial"/>
                <a:cs typeface="Arial"/>
              </a:rPr>
              <a:t>hardware  </a:t>
            </a:r>
            <a:r>
              <a:rPr sz="3200" spc="-95" dirty="0">
                <a:latin typeface="Arial"/>
                <a:cs typeface="Arial"/>
              </a:rPr>
              <a:t>computing </a:t>
            </a:r>
            <a:r>
              <a:rPr sz="3200" spc="-125" dirty="0">
                <a:latin typeface="Arial"/>
                <a:cs typeface="Arial"/>
              </a:rPr>
              <a:t>components </a:t>
            </a:r>
            <a:r>
              <a:rPr sz="3200" dirty="0">
                <a:latin typeface="Arial"/>
                <a:cs typeface="Arial"/>
              </a:rPr>
              <a:t>that </a:t>
            </a:r>
            <a:r>
              <a:rPr sz="3200" spc="-140" dirty="0">
                <a:latin typeface="Arial"/>
                <a:cs typeface="Arial"/>
              </a:rPr>
              <a:t>move </a:t>
            </a:r>
            <a:r>
              <a:rPr sz="3200" spc="-90" dirty="0">
                <a:latin typeface="Arial"/>
                <a:cs typeface="Arial"/>
              </a:rPr>
              <a:t>between  </a:t>
            </a:r>
            <a:r>
              <a:rPr sz="3200" spc="-150" dirty="0">
                <a:latin typeface="Arial"/>
                <a:cs typeface="Arial"/>
              </a:rPr>
              <a:t>physical</a:t>
            </a:r>
            <a:r>
              <a:rPr sz="3200" spc="-175" dirty="0">
                <a:latin typeface="Arial"/>
                <a:cs typeface="Arial"/>
              </a:rPr>
              <a:t> </a:t>
            </a:r>
            <a:r>
              <a:rPr sz="3200" spc="-105" dirty="0">
                <a:latin typeface="Arial"/>
                <a:cs typeface="Arial"/>
              </a:rPr>
              <a:t>locations.</a:t>
            </a:r>
            <a:endParaRPr sz="3200">
              <a:latin typeface="Arial"/>
              <a:cs typeface="Arial"/>
            </a:endParaRPr>
          </a:p>
          <a:p>
            <a:pPr marL="355518" marR="947198" indent="-342820" algn="just">
              <a:spcBef>
                <a:spcPts val="790"/>
              </a:spcBef>
              <a:buFont typeface="Arial"/>
              <a:buChar char="•"/>
              <a:tabLst>
                <a:tab pos="354881" algn="l"/>
                <a:tab pos="355518" algn="l"/>
              </a:tabLst>
            </a:pPr>
            <a:r>
              <a:rPr sz="3200" b="1" u="heavy" spc="-265" smtClean="0">
                <a:uFill>
                  <a:solidFill>
                    <a:srgbClr val="000000"/>
                  </a:solidFill>
                </a:uFill>
                <a:latin typeface="Arial"/>
                <a:cs typeface="Arial"/>
              </a:rPr>
              <a:t>Spontaneous</a:t>
            </a:r>
            <a:r>
              <a:rPr lang="en-US" sz="3200" b="1" u="heavy" spc="-265" dirty="0" smtClean="0">
                <a:uFill>
                  <a:solidFill>
                    <a:srgbClr val="000000"/>
                  </a:solidFill>
                </a:uFill>
                <a:latin typeface="Arial"/>
                <a:cs typeface="Arial"/>
              </a:rPr>
              <a:t> </a:t>
            </a:r>
            <a:r>
              <a:rPr sz="3200" b="1" u="heavy" spc="-130" smtClean="0">
                <a:uFill>
                  <a:solidFill>
                    <a:srgbClr val="000000"/>
                  </a:solidFill>
                </a:uFill>
                <a:latin typeface="Arial"/>
                <a:cs typeface="Arial"/>
              </a:rPr>
              <a:t>Network</a:t>
            </a:r>
            <a:r>
              <a:rPr sz="3200" spc="-130" dirty="0">
                <a:latin typeface="Arial"/>
                <a:cs typeface="Arial"/>
              </a:rPr>
              <a:t>: </a:t>
            </a:r>
            <a:r>
              <a:rPr sz="3200" spc="-65" dirty="0">
                <a:latin typeface="Arial"/>
                <a:cs typeface="Arial"/>
              </a:rPr>
              <a:t>integrate</a:t>
            </a:r>
            <a:r>
              <a:rPr sz="3200" spc="-165" dirty="0">
                <a:latin typeface="Arial"/>
                <a:cs typeface="Arial"/>
              </a:rPr>
              <a:t> </a:t>
            </a:r>
            <a:r>
              <a:rPr sz="3200" spc="-80" dirty="0">
                <a:latin typeface="Arial"/>
                <a:cs typeface="Arial"/>
              </a:rPr>
              <a:t>mobile  </a:t>
            </a:r>
            <a:r>
              <a:rPr sz="3200" spc="-175" dirty="0">
                <a:latin typeface="Arial"/>
                <a:cs typeface="Arial"/>
              </a:rPr>
              <a:t>devices </a:t>
            </a:r>
            <a:r>
              <a:rPr sz="3200" spc="-155" dirty="0">
                <a:latin typeface="Arial"/>
                <a:cs typeface="Arial"/>
              </a:rPr>
              <a:t>and </a:t>
            </a:r>
            <a:r>
              <a:rPr sz="3200" spc="-35" dirty="0">
                <a:latin typeface="Arial"/>
                <a:cs typeface="Arial"/>
              </a:rPr>
              <a:t>other </a:t>
            </a:r>
            <a:r>
              <a:rPr sz="3200" spc="-175" dirty="0">
                <a:latin typeface="Arial"/>
                <a:cs typeface="Arial"/>
              </a:rPr>
              <a:t>devices </a:t>
            </a:r>
            <a:r>
              <a:rPr sz="3200" dirty="0">
                <a:latin typeface="Arial"/>
                <a:cs typeface="Arial"/>
              </a:rPr>
              <a:t>into </a:t>
            </a:r>
            <a:r>
              <a:rPr sz="3200" spc="-250" dirty="0">
                <a:latin typeface="Arial"/>
                <a:cs typeface="Arial"/>
              </a:rPr>
              <a:t>a </a:t>
            </a:r>
            <a:r>
              <a:rPr sz="3200" spc="-140" dirty="0">
                <a:latin typeface="Arial"/>
                <a:cs typeface="Arial"/>
              </a:rPr>
              <a:t>given  </a:t>
            </a:r>
            <a:r>
              <a:rPr sz="3200" spc="-55" dirty="0">
                <a:latin typeface="Arial"/>
                <a:cs typeface="Arial"/>
              </a:rPr>
              <a:t>network.</a:t>
            </a:r>
            <a:endParaRPr sz="32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02" y="304800"/>
            <a:ext cx="8055609" cy="6019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3810" y="497842"/>
            <a:ext cx="6586220" cy="689928"/>
          </a:xfrm>
          <a:prstGeom prst="rect">
            <a:avLst/>
          </a:prstGeom>
        </p:spPr>
        <p:txBody>
          <a:bodyPr vert="horz" wrap="square" lIns="0" tIns="12696" rIns="0" bIns="0" rtlCol="0">
            <a:spAutoFit/>
          </a:bodyPr>
          <a:lstStyle/>
          <a:p>
            <a:pPr marL="12696">
              <a:spcBef>
                <a:spcPts val="100"/>
              </a:spcBef>
            </a:pPr>
            <a:r>
              <a:rPr spc="-245" dirty="0"/>
              <a:t>Advantages </a:t>
            </a:r>
            <a:r>
              <a:rPr spc="65" dirty="0"/>
              <a:t>&amp;</a:t>
            </a:r>
            <a:r>
              <a:rPr spc="-270" dirty="0"/>
              <a:t> </a:t>
            </a:r>
            <a:r>
              <a:rPr spc="-254" dirty="0"/>
              <a:t>Disadvantages</a:t>
            </a:r>
          </a:p>
        </p:txBody>
      </p:sp>
      <p:sp>
        <p:nvSpPr>
          <p:cNvPr id="3" name="object 3"/>
          <p:cNvSpPr txBox="1"/>
          <p:nvPr/>
        </p:nvSpPr>
        <p:spPr>
          <a:xfrm>
            <a:off x="535940" y="1531620"/>
            <a:ext cx="6210300" cy="3684700"/>
          </a:xfrm>
          <a:prstGeom prst="rect">
            <a:avLst/>
          </a:prstGeom>
        </p:spPr>
        <p:txBody>
          <a:bodyPr vert="horz" wrap="square" lIns="0" tIns="114274" rIns="0" bIns="0" rtlCol="0">
            <a:spAutoFit/>
          </a:bodyPr>
          <a:lstStyle/>
          <a:p>
            <a:pPr marL="12696">
              <a:spcBef>
                <a:spcPts val="900"/>
              </a:spcBef>
            </a:pPr>
            <a:r>
              <a:rPr sz="3200" u="heavy" spc="-170" dirty="0">
                <a:uFill>
                  <a:solidFill>
                    <a:srgbClr val="000000"/>
                  </a:solidFill>
                </a:uFill>
                <a:latin typeface="Arial"/>
                <a:cs typeface="Arial"/>
              </a:rPr>
              <a:t>Advantages:</a:t>
            </a:r>
            <a:endParaRPr sz="3200">
              <a:latin typeface="Arial"/>
              <a:cs typeface="Arial"/>
            </a:endParaRPr>
          </a:p>
          <a:p>
            <a:pPr marL="355518" indent="-342820">
              <a:spcBef>
                <a:spcPts val="800"/>
              </a:spcBef>
              <a:buAutoNum type="arabicPeriod"/>
              <a:tabLst>
                <a:tab pos="355518" algn="l"/>
              </a:tabLst>
            </a:pPr>
            <a:r>
              <a:rPr sz="3200" spc="-335" dirty="0">
                <a:latin typeface="Arial"/>
                <a:cs typeface="Arial"/>
              </a:rPr>
              <a:t>Easy </a:t>
            </a:r>
            <a:r>
              <a:rPr sz="3200" spc="-100" dirty="0">
                <a:latin typeface="Arial"/>
                <a:cs typeface="Arial"/>
              </a:rPr>
              <a:t>connection </a:t>
            </a:r>
            <a:r>
              <a:rPr sz="3200" spc="35" dirty="0">
                <a:latin typeface="Arial"/>
                <a:cs typeface="Arial"/>
              </a:rPr>
              <a:t>to </a:t>
            </a:r>
            <a:r>
              <a:rPr sz="3200" spc="-250" dirty="0">
                <a:latin typeface="Arial"/>
                <a:cs typeface="Arial"/>
              </a:rPr>
              <a:t>a </a:t>
            </a:r>
            <a:r>
              <a:rPr sz="3200" spc="-110" dirty="0">
                <a:latin typeface="Arial"/>
                <a:cs typeface="Arial"/>
              </a:rPr>
              <a:t>local</a:t>
            </a:r>
            <a:r>
              <a:rPr sz="3200" spc="-245" dirty="0">
                <a:latin typeface="Arial"/>
                <a:cs typeface="Arial"/>
              </a:rPr>
              <a:t> </a:t>
            </a:r>
            <a:r>
              <a:rPr sz="3200" spc="-55" dirty="0">
                <a:latin typeface="Arial"/>
                <a:cs typeface="Arial"/>
              </a:rPr>
              <a:t>network.</a:t>
            </a:r>
            <a:endParaRPr sz="3200">
              <a:latin typeface="Arial"/>
              <a:cs typeface="Arial"/>
            </a:endParaRPr>
          </a:p>
          <a:p>
            <a:pPr marL="12696" marR="5078">
              <a:lnSpc>
                <a:spcPct val="120600"/>
              </a:lnSpc>
              <a:spcBef>
                <a:spcPts val="5"/>
              </a:spcBef>
              <a:buAutoNum type="arabicPeriod"/>
              <a:tabLst>
                <a:tab pos="355518" algn="l"/>
              </a:tabLst>
            </a:pPr>
            <a:r>
              <a:rPr sz="3200" spc="-335">
                <a:latin typeface="Arial"/>
                <a:cs typeface="Arial"/>
              </a:rPr>
              <a:t>Easy </a:t>
            </a:r>
            <a:r>
              <a:rPr lang="en-US" sz="3200" spc="-335" dirty="0" smtClean="0">
                <a:latin typeface="Arial"/>
                <a:cs typeface="Arial"/>
              </a:rPr>
              <a:t> </a:t>
            </a:r>
            <a:r>
              <a:rPr sz="3200" spc="-55" smtClean="0">
                <a:latin typeface="Arial"/>
                <a:cs typeface="Arial"/>
              </a:rPr>
              <a:t>integration </a:t>
            </a:r>
            <a:r>
              <a:rPr sz="3200" spc="15" dirty="0">
                <a:latin typeface="Arial"/>
                <a:cs typeface="Arial"/>
              </a:rPr>
              <a:t>with </a:t>
            </a:r>
            <a:r>
              <a:rPr sz="3200" spc="-110" dirty="0">
                <a:latin typeface="Arial"/>
                <a:cs typeface="Arial"/>
              </a:rPr>
              <a:t>local</a:t>
            </a:r>
            <a:r>
              <a:rPr sz="3200" spc="-350" dirty="0">
                <a:latin typeface="Arial"/>
                <a:cs typeface="Arial"/>
              </a:rPr>
              <a:t> </a:t>
            </a:r>
            <a:r>
              <a:rPr sz="3200" spc="-170" dirty="0">
                <a:latin typeface="Arial"/>
                <a:cs typeface="Arial"/>
              </a:rPr>
              <a:t>services. </a:t>
            </a:r>
            <a:r>
              <a:rPr sz="3200" u="heavy" spc="-170" dirty="0">
                <a:uFill>
                  <a:solidFill>
                    <a:srgbClr val="000000"/>
                  </a:solidFill>
                </a:uFill>
                <a:latin typeface="Arial"/>
                <a:cs typeface="Arial"/>
              </a:rPr>
              <a:t> </a:t>
            </a:r>
            <a:r>
              <a:rPr sz="3200" u="heavy" spc="-180" dirty="0">
                <a:uFill>
                  <a:solidFill>
                    <a:srgbClr val="000000"/>
                  </a:solidFill>
                </a:uFill>
                <a:latin typeface="Arial"/>
                <a:cs typeface="Arial"/>
              </a:rPr>
              <a:t>Disadvantages:</a:t>
            </a:r>
            <a:endParaRPr sz="3200">
              <a:latin typeface="Arial"/>
              <a:cs typeface="Arial"/>
            </a:endParaRPr>
          </a:p>
          <a:p>
            <a:pPr marL="355518" indent="-342820">
              <a:spcBef>
                <a:spcPts val="800"/>
              </a:spcBef>
              <a:buAutoNum type="arabicPeriod"/>
              <a:tabLst>
                <a:tab pos="355518" algn="l"/>
              </a:tabLst>
            </a:pPr>
            <a:r>
              <a:rPr sz="3200" spc="-90" dirty="0">
                <a:latin typeface="Arial"/>
                <a:cs typeface="Arial"/>
              </a:rPr>
              <a:t>Limited</a:t>
            </a:r>
            <a:r>
              <a:rPr sz="3200" spc="-180" dirty="0">
                <a:latin typeface="Arial"/>
                <a:cs typeface="Arial"/>
              </a:rPr>
              <a:t> </a:t>
            </a:r>
            <a:r>
              <a:rPr sz="3200" spc="-80" dirty="0">
                <a:latin typeface="Arial"/>
                <a:cs typeface="Arial"/>
              </a:rPr>
              <a:t>connectivity</a:t>
            </a:r>
            <a:endParaRPr sz="3200">
              <a:latin typeface="Arial"/>
              <a:cs typeface="Arial"/>
            </a:endParaRPr>
          </a:p>
          <a:p>
            <a:pPr marL="355518" indent="-342820">
              <a:spcBef>
                <a:spcPts val="800"/>
              </a:spcBef>
              <a:buAutoNum type="arabicPeriod"/>
              <a:tabLst>
                <a:tab pos="355518" algn="l"/>
              </a:tabLst>
            </a:pPr>
            <a:r>
              <a:rPr sz="3200" spc="-335" dirty="0">
                <a:latin typeface="Arial"/>
                <a:cs typeface="Arial"/>
              </a:rPr>
              <a:t>Less </a:t>
            </a:r>
            <a:r>
              <a:rPr sz="3200" spc="-145" dirty="0">
                <a:latin typeface="Arial"/>
                <a:cs typeface="Arial"/>
              </a:rPr>
              <a:t>Security </a:t>
            </a:r>
            <a:r>
              <a:rPr sz="3200" spc="-150" dirty="0">
                <a:latin typeface="Arial"/>
                <a:cs typeface="Arial"/>
              </a:rPr>
              <a:t>and</a:t>
            </a:r>
            <a:r>
              <a:rPr sz="3200" spc="-55" dirty="0">
                <a:latin typeface="Arial"/>
                <a:cs typeface="Arial"/>
              </a:rPr>
              <a:t> </a:t>
            </a:r>
            <a:r>
              <a:rPr sz="3200" spc="-120" dirty="0">
                <a:latin typeface="Arial"/>
                <a:cs typeface="Arial"/>
              </a:rPr>
              <a:t>privacy</a:t>
            </a:r>
            <a:endParaRPr sz="32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63831"/>
            <a:ext cx="8382000" cy="1367037"/>
          </a:xfrm>
          <a:prstGeom prst="rect">
            <a:avLst/>
          </a:prstGeom>
        </p:spPr>
        <p:txBody>
          <a:bodyPr vert="horz" wrap="square" lIns="0" tIns="12696" rIns="0" bIns="0" rtlCol="0">
            <a:spAutoFit/>
          </a:bodyPr>
          <a:lstStyle/>
          <a:p>
            <a:pPr marL="767535" marR="5078" indent="-229816">
              <a:spcBef>
                <a:spcPts val="100"/>
              </a:spcBef>
            </a:pPr>
            <a:r>
              <a:rPr lang="en-US" u="none" spc="-170" dirty="0" smtClean="0"/>
              <a:t>2.2.</a:t>
            </a:r>
            <a:r>
              <a:rPr u="none" spc="-170" smtClean="0"/>
              <a:t>5</a:t>
            </a:r>
            <a:r>
              <a:rPr u="none" spc="-170" dirty="0"/>
              <a:t>. </a:t>
            </a:r>
            <a:r>
              <a:rPr spc="-285" dirty="0"/>
              <a:t>Design </a:t>
            </a:r>
            <a:r>
              <a:rPr spc="-190" dirty="0"/>
              <a:t>Requirements</a:t>
            </a:r>
            <a:r>
              <a:rPr spc="-300" dirty="0"/>
              <a:t> </a:t>
            </a:r>
            <a:r>
              <a:rPr spc="20" dirty="0"/>
              <a:t>for  </a:t>
            </a:r>
            <a:r>
              <a:rPr spc="-95" dirty="0"/>
              <a:t>Distributed</a:t>
            </a:r>
            <a:r>
              <a:rPr spc="-235" dirty="0"/>
              <a:t> </a:t>
            </a:r>
            <a:r>
              <a:rPr spc="-135" dirty="0"/>
              <a:t>Architectures</a:t>
            </a:r>
          </a:p>
        </p:txBody>
      </p:sp>
      <p:sp>
        <p:nvSpPr>
          <p:cNvPr id="3" name="object 3"/>
          <p:cNvSpPr txBox="1"/>
          <p:nvPr/>
        </p:nvSpPr>
        <p:spPr>
          <a:xfrm>
            <a:off x="535940" y="1531620"/>
            <a:ext cx="4985385" cy="3000795"/>
          </a:xfrm>
          <a:prstGeom prst="rect">
            <a:avLst/>
          </a:prstGeom>
        </p:spPr>
        <p:txBody>
          <a:bodyPr vert="horz" wrap="square" lIns="0" tIns="114274" rIns="0" bIns="0" rtlCol="0">
            <a:spAutoFit/>
          </a:bodyPr>
          <a:lstStyle/>
          <a:p>
            <a:pPr marL="12696">
              <a:spcBef>
                <a:spcPts val="900"/>
              </a:spcBef>
            </a:pPr>
            <a:r>
              <a:rPr sz="3200" spc="-114" dirty="0">
                <a:latin typeface="Arial"/>
                <a:cs typeface="Arial"/>
              </a:rPr>
              <a:t>Including</a:t>
            </a:r>
            <a:endParaRPr sz="3200">
              <a:latin typeface="Arial"/>
              <a:cs typeface="Arial"/>
            </a:endParaRPr>
          </a:p>
          <a:p>
            <a:pPr marL="355518" indent="-342820">
              <a:spcBef>
                <a:spcPts val="800"/>
              </a:spcBef>
              <a:buAutoNum type="arabicPeriod"/>
              <a:tabLst>
                <a:tab pos="355518" algn="l"/>
              </a:tabLst>
            </a:pPr>
            <a:r>
              <a:rPr sz="3200" spc="-140" dirty="0">
                <a:latin typeface="Arial"/>
                <a:cs typeface="Arial"/>
              </a:rPr>
              <a:t>Performance</a:t>
            </a:r>
            <a:r>
              <a:rPr sz="3200" spc="-170" dirty="0">
                <a:latin typeface="Arial"/>
                <a:cs typeface="Arial"/>
              </a:rPr>
              <a:t> </a:t>
            </a:r>
            <a:r>
              <a:rPr sz="3200" spc="-225" dirty="0">
                <a:latin typeface="Arial"/>
                <a:cs typeface="Arial"/>
              </a:rPr>
              <a:t>issues</a:t>
            </a:r>
            <a:endParaRPr sz="3200">
              <a:latin typeface="Arial"/>
              <a:cs typeface="Arial"/>
            </a:endParaRPr>
          </a:p>
          <a:p>
            <a:pPr marL="355518" indent="-342820">
              <a:spcBef>
                <a:spcPts val="800"/>
              </a:spcBef>
              <a:buAutoNum type="arabicPeriod"/>
              <a:tabLst>
                <a:tab pos="355518" algn="l"/>
              </a:tabLst>
            </a:pPr>
            <a:r>
              <a:rPr sz="3200" spc="-90" dirty="0">
                <a:latin typeface="Arial"/>
                <a:cs typeface="Arial"/>
              </a:rPr>
              <a:t>Quality </a:t>
            </a:r>
            <a:r>
              <a:rPr sz="3200" spc="-5" dirty="0">
                <a:latin typeface="Arial"/>
                <a:cs typeface="Arial"/>
              </a:rPr>
              <a:t>of</a:t>
            </a:r>
            <a:r>
              <a:rPr sz="3200" spc="-280" dirty="0">
                <a:latin typeface="Arial"/>
                <a:cs typeface="Arial"/>
              </a:rPr>
              <a:t> </a:t>
            </a:r>
            <a:r>
              <a:rPr sz="3200" spc="-180" dirty="0">
                <a:latin typeface="Arial"/>
                <a:cs typeface="Arial"/>
              </a:rPr>
              <a:t>services</a:t>
            </a:r>
            <a:endParaRPr sz="3200">
              <a:latin typeface="Arial"/>
              <a:cs typeface="Arial"/>
            </a:endParaRPr>
          </a:p>
          <a:p>
            <a:pPr marL="355518" indent="-342820">
              <a:spcBef>
                <a:spcPts val="790"/>
              </a:spcBef>
              <a:buAutoNum type="arabicPeriod"/>
              <a:tabLst>
                <a:tab pos="355518" algn="l"/>
              </a:tabLst>
            </a:pPr>
            <a:r>
              <a:rPr sz="3200" spc="-270" dirty="0">
                <a:latin typeface="Arial"/>
                <a:cs typeface="Arial"/>
              </a:rPr>
              <a:t>Use </a:t>
            </a:r>
            <a:r>
              <a:rPr sz="3200" dirty="0">
                <a:latin typeface="Arial"/>
                <a:cs typeface="Arial"/>
              </a:rPr>
              <a:t>of </a:t>
            </a:r>
            <a:r>
              <a:rPr sz="3200" spc="-175" dirty="0">
                <a:latin typeface="Arial"/>
                <a:cs typeface="Arial"/>
              </a:rPr>
              <a:t>caching </a:t>
            </a:r>
            <a:r>
              <a:rPr sz="3200" spc="45" dirty="0">
                <a:latin typeface="Arial"/>
                <a:cs typeface="Arial"/>
              </a:rPr>
              <a:t>&amp;</a:t>
            </a:r>
            <a:r>
              <a:rPr sz="3200" spc="-325" dirty="0">
                <a:latin typeface="Arial"/>
                <a:cs typeface="Arial"/>
              </a:rPr>
              <a:t> </a:t>
            </a:r>
            <a:r>
              <a:rPr sz="3200" spc="-65" dirty="0">
                <a:latin typeface="Arial"/>
                <a:cs typeface="Arial"/>
              </a:rPr>
              <a:t>replication</a:t>
            </a:r>
            <a:endParaRPr sz="3200">
              <a:latin typeface="Arial"/>
              <a:cs typeface="Arial"/>
            </a:endParaRPr>
          </a:p>
          <a:p>
            <a:pPr marL="355518" indent="-342820">
              <a:spcBef>
                <a:spcPts val="800"/>
              </a:spcBef>
              <a:buAutoNum type="arabicPeriod"/>
              <a:tabLst>
                <a:tab pos="355518" algn="l"/>
              </a:tabLst>
            </a:pPr>
            <a:r>
              <a:rPr sz="3200" spc="-105" dirty="0">
                <a:latin typeface="Arial"/>
                <a:cs typeface="Arial"/>
              </a:rPr>
              <a:t>Dependability</a:t>
            </a:r>
            <a:r>
              <a:rPr sz="3200" spc="-185" dirty="0">
                <a:latin typeface="Arial"/>
                <a:cs typeface="Arial"/>
              </a:rPr>
              <a:t> </a:t>
            </a:r>
            <a:r>
              <a:rPr sz="3200" spc="-225" dirty="0">
                <a:latin typeface="Arial"/>
                <a:cs typeface="Arial"/>
              </a:rPr>
              <a:t>issues</a:t>
            </a:r>
            <a:endParaRPr sz="32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63830"/>
            <a:ext cx="8305800" cy="427007"/>
          </a:xfrm>
          <a:prstGeom prst="rect">
            <a:avLst/>
          </a:prstGeom>
        </p:spPr>
        <p:txBody>
          <a:bodyPr vert="horz" wrap="square" lIns="0" tIns="11397" rIns="0" bIns="0" rtlCol="0">
            <a:spAutoFit/>
          </a:bodyPr>
          <a:lstStyle/>
          <a:p>
            <a:pPr marL="11397" marR="4559">
              <a:spcBef>
                <a:spcPts val="90"/>
              </a:spcBef>
            </a:pPr>
            <a:r>
              <a:rPr sz="2700" spc="-4" dirty="0"/>
              <a:t>Design Requirements for Distributed  Architectures</a:t>
            </a:r>
            <a:endParaRPr sz="2700"/>
          </a:p>
        </p:txBody>
      </p:sp>
      <p:sp>
        <p:nvSpPr>
          <p:cNvPr id="3" name="object 3"/>
          <p:cNvSpPr txBox="1"/>
          <p:nvPr/>
        </p:nvSpPr>
        <p:spPr>
          <a:xfrm>
            <a:off x="838200" y="685800"/>
            <a:ext cx="7848600" cy="5863411"/>
          </a:xfrm>
          <a:prstGeom prst="rect">
            <a:avLst/>
          </a:prstGeom>
        </p:spPr>
        <p:txBody>
          <a:bodyPr vert="horz" wrap="square" lIns="0" tIns="39889" rIns="0" bIns="0" rtlCol="0">
            <a:spAutoFit/>
          </a:bodyPr>
          <a:lstStyle/>
          <a:p>
            <a:pPr marL="11397">
              <a:spcBef>
                <a:spcPts val="314"/>
              </a:spcBef>
            </a:pPr>
            <a:r>
              <a:rPr lang="en-US" sz="2000" b="1" spc="-4" dirty="0" smtClean="0">
                <a:solidFill>
                  <a:srgbClr val="CC3200"/>
                </a:solidFill>
                <a:latin typeface="Comic Sans MS"/>
                <a:cs typeface="Comic Sans MS"/>
              </a:rPr>
              <a:t>1.</a:t>
            </a:r>
            <a:r>
              <a:rPr sz="2000" b="1" spc="-4" smtClean="0">
                <a:solidFill>
                  <a:srgbClr val="CC3200"/>
                </a:solidFill>
                <a:latin typeface="Comic Sans MS"/>
                <a:cs typeface="Comic Sans MS"/>
              </a:rPr>
              <a:t>Performance </a:t>
            </a:r>
            <a:r>
              <a:rPr sz="2000" b="1" spc="-4" dirty="0">
                <a:solidFill>
                  <a:srgbClr val="CC3200"/>
                </a:solidFill>
                <a:latin typeface="Comic Sans MS"/>
                <a:cs typeface="Comic Sans MS"/>
              </a:rPr>
              <a:t>Issues</a:t>
            </a:r>
            <a:endParaRPr sz="2000">
              <a:latin typeface="Comic Sans MS"/>
              <a:cs typeface="Comic Sans MS"/>
            </a:endParaRPr>
          </a:p>
          <a:p>
            <a:pPr marL="319115" indent="-307718">
              <a:spcBef>
                <a:spcPts val="228"/>
              </a:spcBef>
              <a:buClr>
                <a:srgbClr val="CC9900"/>
              </a:buClr>
              <a:buSzPct val="66666"/>
              <a:buFont typeface="Wingdings"/>
              <a:buChar char=""/>
              <a:tabLst>
                <a:tab pos="318546" algn="l"/>
                <a:tab pos="319115" algn="l"/>
              </a:tabLst>
            </a:pPr>
            <a:r>
              <a:rPr sz="2000" spc="-4" dirty="0">
                <a:solidFill>
                  <a:srgbClr val="0032CC"/>
                </a:solidFill>
                <a:latin typeface="Comic Sans MS"/>
                <a:cs typeface="Comic Sans MS"/>
              </a:rPr>
              <a:t>Responsiveness</a:t>
            </a:r>
            <a:endParaRPr sz="2000">
              <a:latin typeface="Comic Sans MS"/>
              <a:cs typeface="Comic Sans MS"/>
            </a:endParaRPr>
          </a:p>
          <a:p>
            <a:pPr marL="613158" lvl="1" indent="-292902">
              <a:spcBef>
                <a:spcPts val="228"/>
              </a:spcBef>
              <a:buClr>
                <a:srgbClr val="3A812E"/>
              </a:buClr>
              <a:buSzPct val="59090"/>
              <a:buFont typeface="Wingdings"/>
              <a:buChar char=""/>
              <a:tabLst>
                <a:tab pos="612588" algn="l"/>
                <a:tab pos="613158" algn="l"/>
              </a:tabLst>
            </a:pPr>
            <a:r>
              <a:rPr sz="2400" spc="-4" dirty="0">
                <a:latin typeface="Comic Sans MS"/>
                <a:cs typeface="Comic Sans MS"/>
              </a:rPr>
              <a:t>The speed of </a:t>
            </a:r>
            <a:r>
              <a:rPr sz="2400" dirty="0">
                <a:latin typeface="Comic Sans MS"/>
                <a:cs typeface="Comic Sans MS"/>
              </a:rPr>
              <a:t>a </a:t>
            </a:r>
            <a:r>
              <a:rPr sz="2400" spc="-4" dirty="0">
                <a:latin typeface="Comic Sans MS"/>
                <a:cs typeface="Comic Sans MS"/>
              </a:rPr>
              <a:t>remote invocation depends</a:t>
            </a:r>
            <a:r>
              <a:rPr sz="2400" spc="36" dirty="0">
                <a:latin typeface="Comic Sans MS"/>
                <a:cs typeface="Comic Sans MS"/>
              </a:rPr>
              <a:t> </a:t>
            </a:r>
            <a:r>
              <a:rPr sz="2400" spc="-4" dirty="0">
                <a:latin typeface="Comic Sans MS"/>
                <a:cs typeface="Comic Sans MS"/>
              </a:rPr>
              <a:t>on:</a:t>
            </a:r>
            <a:endParaRPr sz="2400">
              <a:latin typeface="Comic Sans MS"/>
              <a:cs typeface="Comic Sans MS"/>
            </a:endParaRPr>
          </a:p>
          <a:p>
            <a:pPr marL="928854" lvl="2" indent="-315126">
              <a:spcBef>
                <a:spcPts val="220"/>
              </a:spcBef>
              <a:buClr>
                <a:srgbClr val="CC9900"/>
              </a:buClr>
              <a:buSzPct val="66666"/>
              <a:buFont typeface="Wingdings"/>
              <a:buChar char=""/>
              <a:tabLst>
                <a:tab pos="928854" algn="l"/>
                <a:tab pos="929424" algn="l"/>
              </a:tabLst>
            </a:pPr>
            <a:r>
              <a:rPr sz="2400" dirty="0">
                <a:latin typeface="Comic Sans MS"/>
                <a:cs typeface="Comic Sans MS"/>
              </a:rPr>
              <a:t>The </a:t>
            </a:r>
            <a:r>
              <a:rPr sz="2400" spc="-4" dirty="0">
                <a:latin typeface="Comic Sans MS"/>
                <a:cs typeface="Comic Sans MS"/>
              </a:rPr>
              <a:t>load </a:t>
            </a:r>
            <a:r>
              <a:rPr sz="2400" dirty="0">
                <a:latin typeface="Comic Sans MS"/>
                <a:cs typeface="Comic Sans MS"/>
              </a:rPr>
              <a:t>and </a:t>
            </a:r>
            <a:r>
              <a:rPr sz="2400" spc="-4" dirty="0">
                <a:latin typeface="Comic Sans MS"/>
                <a:cs typeface="Comic Sans MS"/>
              </a:rPr>
              <a:t>performance of </a:t>
            </a:r>
            <a:r>
              <a:rPr sz="2400" dirty="0">
                <a:latin typeface="Comic Sans MS"/>
                <a:cs typeface="Comic Sans MS"/>
              </a:rPr>
              <a:t>the </a:t>
            </a:r>
            <a:r>
              <a:rPr sz="2400" spc="-4" dirty="0">
                <a:latin typeface="Comic Sans MS"/>
                <a:cs typeface="Comic Sans MS"/>
              </a:rPr>
              <a:t>server </a:t>
            </a:r>
            <a:r>
              <a:rPr sz="2400" spc="-9" dirty="0">
                <a:latin typeface="Comic Sans MS"/>
                <a:cs typeface="Comic Sans MS"/>
              </a:rPr>
              <a:t>and</a:t>
            </a:r>
            <a:r>
              <a:rPr sz="2400" spc="-18" dirty="0">
                <a:latin typeface="Comic Sans MS"/>
                <a:cs typeface="Comic Sans MS"/>
              </a:rPr>
              <a:t> </a:t>
            </a:r>
            <a:r>
              <a:rPr sz="2400" spc="-4" dirty="0">
                <a:latin typeface="Comic Sans MS"/>
                <a:cs typeface="Comic Sans MS"/>
              </a:rPr>
              <a:t>network</a:t>
            </a:r>
            <a:endParaRPr sz="2400">
              <a:latin typeface="Comic Sans MS"/>
              <a:cs typeface="Comic Sans MS"/>
            </a:endParaRPr>
          </a:p>
          <a:p>
            <a:pPr marL="928854" marR="4559" lvl="2" indent="-314557">
              <a:lnSpc>
                <a:spcPct val="90300"/>
              </a:lnSpc>
              <a:spcBef>
                <a:spcPts val="395"/>
              </a:spcBef>
              <a:buClr>
                <a:srgbClr val="CC9900"/>
              </a:buClr>
              <a:buSzPct val="66666"/>
              <a:buFont typeface="Wingdings"/>
              <a:buChar char=""/>
              <a:tabLst>
                <a:tab pos="928854" algn="l"/>
                <a:tab pos="929424" algn="l"/>
              </a:tabLst>
            </a:pPr>
            <a:r>
              <a:rPr sz="2400" spc="-4" dirty="0">
                <a:latin typeface="Comic Sans MS"/>
                <a:cs typeface="Comic Sans MS"/>
              </a:rPr>
              <a:t>Delays in </a:t>
            </a:r>
            <a:r>
              <a:rPr sz="2400" spc="-9" dirty="0">
                <a:latin typeface="Comic Sans MS"/>
                <a:cs typeface="Comic Sans MS"/>
              </a:rPr>
              <a:t>all </a:t>
            </a:r>
            <a:r>
              <a:rPr sz="2400" spc="-4" dirty="0">
                <a:latin typeface="Comic Sans MS"/>
                <a:cs typeface="Comic Sans MS"/>
              </a:rPr>
              <a:t>the software components (client and server  operation systems </a:t>
            </a:r>
            <a:r>
              <a:rPr sz="2400" dirty="0">
                <a:latin typeface="Comic Sans MS"/>
                <a:cs typeface="Comic Sans MS"/>
              </a:rPr>
              <a:t>and </a:t>
            </a:r>
            <a:r>
              <a:rPr sz="2400" spc="-4" dirty="0">
                <a:latin typeface="Comic Sans MS"/>
                <a:cs typeface="Comic Sans MS"/>
              </a:rPr>
              <a:t>middleware, code </a:t>
            </a:r>
            <a:r>
              <a:rPr sz="2400" spc="4" dirty="0">
                <a:latin typeface="Comic Sans MS"/>
                <a:cs typeface="Comic Sans MS"/>
              </a:rPr>
              <a:t>of </a:t>
            </a:r>
            <a:r>
              <a:rPr sz="2400" dirty="0">
                <a:latin typeface="Comic Sans MS"/>
                <a:cs typeface="Comic Sans MS"/>
              </a:rPr>
              <a:t>the </a:t>
            </a:r>
            <a:r>
              <a:rPr sz="2400" spc="-4" dirty="0">
                <a:latin typeface="Comic Sans MS"/>
                <a:cs typeface="Comic Sans MS"/>
              </a:rPr>
              <a:t>process </a:t>
            </a:r>
            <a:r>
              <a:rPr sz="2400" dirty="0">
                <a:latin typeface="Comic Sans MS"/>
                <a:cs typeface="Comic Sans MS"/>
              </a:rPr>
              <a:t>that  </a:t>
            </a:r>
            <a:r>
              <a:rPr sz="2400" spc="-4" dirty="0">
                <a:latin typeface="Comic Sans MS"/>
                <a:cs typeface="Comic Sans MS"/>
              </a:rPr>
              <a:t>implements </a:t>
            </a:r>
            <a:r>
              <a:rPr sz="2400" spc="-9" dirty="0">
                <a:latin typeface="Comic Sans MS"/>
                <a:cs typeface="Comic Sans MS"/>
              </a:rPr>
              <a:t>the</a:t>
            </a:r>
            <a:r>
              <a:rPr sz="2400" spc="-4" dirty="0">
                <a:latin typeface="Comic Sans MS"/>
                <a:cs typeface="Comic Sans MS"/>
              </a:rPr>
              <a:t> service)</a:t>
            </a:r>
            <a:endParaRPr sz="2400">
              <a:latin typeface="Comic Sans MS"/>
              <a:cs typeface="Comic Sans MS"/>
            </a:endParaRPr>
          </a:p>
          <a:p>
            <a:pPr marL="613158" lvl="1" indent="-292902">
              <a:spcBef>
                <a:spcPts val="206"/>
              </a:spcBef>
              <a:buClr>
                <a:srgbClr val="3A812E"/>
              </a:buClr>
              <a:buSzPct val="60000"/>
              <a:buFont typeface="Wingdings"/>
              <a:buChar char=""/>
              <a:tabLst>
                <a:tab pos="612588" algn="l"/>
                <a:tab pos="613158" algn="l"/>
              </a:tabLst>
            </a:pPr>
            <a:r>
              <a:rPr sz="2400" spc="-4" dirty="0">
                <a:latin typeface="Comic Sans MS"/>
                <a:cs typeface="Comic Sans MS"/>
              </a:rPr>
              <a:t>Transfer </a:t>
            </a:r>
            <a:r>
              <a:rPr sz="2400" dirty="0">
                <a:latin typeface="Comic Sans MS"/>
                <a:cs typeface="Comic Sans MS"/>
              </a:rPr>
              <a:t>of data is</a:t>
            </a:r>
            <a:r>
              <a:rPr sz="2400" spc="-13" dirty="0">
                <a:latin typeface="Comic Sans MS"/>
                <a:cs typeface="Comic Sans MS"/>
              </a:rPr>
              <a:t> </a:t>
            </a:r>
            <a:r>
              <a:rPr sz="2400" dirty="0">
                <a:latin typeface="Comic Sans MS"/>
                <a:cs typeface="Comic Sans MS"/>
              </a:rPr>
              <a:t>slow</a:t>
            </a:r>
            <a:endParaRPr sz="2400">
              <a:latin typeface="Comic Sans MS"/>
              <a:cs typeface="Comic Sans MS"/>
            </a:endParaRPr>
          </a:p>
          <a:p>
            <a:pPr marL="319115" indent="-307718">
              <a:spcBef>
                <a:spcPts val="224"/>
              </a:spcBef>
              <a:buClr>
                <a:srgbClr val="CC9900"/>
              </a:buClr>
              <a:buSzPct val="66666"/>
              <a:buFont typeface="Wingdings"/>
              <a:buChar char=""/>
              <a:tabLst>
                <a:tab pos="318546" algn="l"/>
                <a:tab pos="319115" algn="l"/>
              </a:tabLst>
            </a:pPr>
            <a:r>
              <a:rPr sz="2000" spc="-4" dirty="0">
                <a:solidFill>
                  <a:srgbClr val="0032CC"/>
                </a:solidFill>
                <a:latin typeface="Comic Sans MS"/>
                <a:cs typeface="Comic Sans MS"/>
              </a:rPr>
              <a:t>Throughput</a:t>
            </a:r>
            <a:endParaRPr sz="2000">
              <a:latin typeface="Comic Sans MS"/>
              <a:cs typeface="Comic Sans MS"/>
            </a:endParaRPr>
          </a:p>
          <a:p>
            <a:pPr marL="613158" lvl="1" indent="-292902">
              <a:spcBef>
                <a:spcPts val="233"/>
              </a:spcBef>
              <a:buClr>
                <a:srgbClr val="3A812E"/>
              </a:buClr>
              <a:buSzPct val="59090"/>
              <a:buFont typeface="Wingdings"/>
              <a:buChar char=""/>
              <a:tabLst>
                <a:tab pos="612588" algn="l"/>
                <a:tab pos="613158" algn="l"/>
              </a:tabLst>
            </a:pPr>
            <a:r>
              <a:rPr sz="2400" spc="-4" dirty="0">
                <a:latin typeface="Comic Sans MS"/>
                <a:cs typeface="Comic Sans MS"/>
              </a:rPr>
              <a:t>Rate </a:t>
            </a:r>
            <a:r>
              <a:rPr sz="2400" dirty="0">
                <a:latin typeface="Comic Sans MS"/>
                <a:cs typeface="Comic Sans MS"/>
              </a:rPr>
              <a:t>at which </a:t>
            </a:r>
            <a:r>
              <a:rPr sz="2400" spc="-4" dirty="0">
                <a:latin typeface="Comic Sans MS"/>
                <a:cs typeface="Comic Sans MS"/>
              </a:rPr>
              <a:t>computational </a:t>
            </a:r>
            <a:r>
              <a:rPr sz="2400" dirty="0">
                <a:latin typeface="Comic Sans MS"/>
                <a:cs typeface="Comic Sans MS"/>
              </a:rPr>
              <a:t>work </a:t>
            </a:r>
            <a:r>
              <a:rPr sz="2400" spc="-4" dirty="0">
                <a:latin typeface="Comic Sans MS"/>
                <a:cs typeface="Comic Sans MS"/>
              </a:rPr>
              <a:t>is done</a:t>
            </a:r>
            <a:endParaRPr sz="2400">
              <a:latin typeface="Comic Sans MS"/>
              <a:cs typeface="Comic Sans MS"/>
            </a:endParaRPr>
          </a:p>
          <a:p>
            <a:pPr marL="613158" lvl="1" indent="-292902">
              <a:spcBef>
                <a:spcPts val="224"/>
              </a:spcBef>
              <a:buClr>
                <a:srgbClr val="3A812E"/>
              </a:buClr>
              <a:buSzPct val="59090"/>
              <a:buFont typeface="Wingdings"/>
              <a:buChar char=""/>
              <a:tabLst>
                <a:tab pos="612588" algn="l"/>
                <a:tab pos="613158" algn="l"/>
              </a:tabLst>
            </a:pPr>
            <a:r>
              <a:rPr sz="2400" spc="-4" dirty="0">
                <a:latin typeface="Comic Sans MS"/>
                <a:cs typeface="Comic Sans MS"/>
              </a:rPr>
              <a:t>Fairness</a:t>
            </a:r>
            <a:endParaRPr sz="2400">
              <a:latin typeface="Comic Sans MS"/>
              <a:cs typeface="Comic Sans MS"/>
            </a:endParaRPr>
          </a:p>
          <a:p>
            <a:pPr marL="319115" indent="-307718">
              <a:spcBef>
                <a:spcPts val="242"/>
              </a:spcBef>
              <a:buClr>
                <a:srgbClr val="CC9900"/>
              </a:buClr>
              <a:buSzPct val="66666"/>
              <a:buFont typeface="Wingdings"/>
              <a:buChar char=""/>
              <a:tabLst>
                <a:tab pos="318546" algn="l"/>
                <a:tab pos="319115" algn="l"/>
              </a:tabLst>
            </a:pPr>
            <a:r>
              <a:rPr sz="2000" spc="-4" dirty="0">
                <a:solidFill>
                  <a:srgbClr val="0032CC"/>
                </a:solidFill>
                <a:latin typeface="Comic Sans MS"/>
                <a:cs typeface="Comic Sans MS"/>
              </a:rPr>
              <a:t>Balancing </a:t>
            </a:r>
            <a:r>
              <a:rPr sz="2000" spc="-9" dirty="0">
                <a:solidFill>
                  <a:srgbClr val="0032CC"/>
                </a:solidFill>
                <a:latin typeface="Comic Sans MS"/>
                <a:cs typeface="Comic Sans MS"/>
              </a:rPr>
              <a:t>of </a:t>
            </a:r>
            <a:r>
              <a:rPr sz="2000" spc="-4" dirty="0">
                <a:solidFill>
                  <a:srgbClr val="0032CC"/>
                </a:solidFill>
                <a:latin typeface="Comic Sans MS"/>
                <a:cs typeface="Comic Sans MS"/>
              </a:rPr>
              <a:t>Computational</a:t>
            </a:r>
            <a:r>
              <a:rPr sz="2000" spc="-18" dirty="0">
                <a:solidFill>
                  <a:srgbClr val="0032CC"/>
                </a:solidFill>
                <a:latin typeface="Comic Sans MS"/>
                <a:cs typeface="Comic Sans MS"/>
              </a:rPr>
              <a:t> </a:t>
            </a:r>
            <a:r>
              <a:rPr sz="2000" spc="-4" dirty="0">
                <a:solidFill>
                  <a:srgbClr val="0032CC"/>
                </a:solidFill>
                <a:latin typeface="Comic Sans MS"/>
                <a:cs typeface="Comic Sans MS"/>
              </a:rPr>
              <a:t>Loads</a:t>
            </a:r>
            <a:endParaRPr sz="2000">
              <a:latin typeface="Comic Sans MS"/>
              <a:cs typeface="Comic Sans MS"/>
            </a:endParaRPr>
          </a:p>
          <a:p>
            <a:pPr marL="613158" lvl="1" indent="-292902">
              <a:spcBef>
                <a:spcPts val="220"/>
              </a:spcBef>
              <a:buClr>
                <a:srgbClr val="3A812E"/>
              </a:buClr>
              <a:buSzPct val="59090"/>
              <a:buFont typeface="Wingdings"/>
              <a:buChar char=""/>
              <a:tabLst>
                <a:tab pos="612588" algn="l"/>
                <a:tab pos="613158" algn="l"/>
              </a:tabLst>
            </a:pPr>
            <a:r>
              <a:rPr sz="2400" spc="-4" dirty="0">
                <a:latin typeface="Comic Sans MS"/>
                <a:cs typeface="Comic Sans MS"/>
              </a:rPr>
              <a:t>Applets remove </a:t>
            </a:r>
            <a:r>
              <a:rPr sz="2400" dirty="0">
                <a:latin typeface="Comic Sans MS"/>
                <a:cs typeface="Comic Sans MS"/>
              </a:rPr>
              <a:t>load from </a:t>
            </a:r>
            <a:r>
              <a:rPr sz="2400" spc="-4" dirty="0">
                <a:latin typeface="Comic Sans MS"/>
                <a:cs typeface="Comic Sans MS"/>
              </a:rPr>
              <a:t>the</a:t>
            </a:r>
            <a:r>
              <a:rPr sz="2400" spc="9" dirty="0">
                <a:latin typeface="Comic Sans MS"/>
                <a:cs typeface="Comic Sans MS"/>
              </a:rPr>
              <a:t> </a:t>
            </a:r>
            <a:r>
              <a:rPr sz="2400" spc="-4" dirty="0">
                <a:latin typeface="Comic Sans MS"/>
                <a:cs typeface="Comic Sans MS"/>
              </a:rPr>
              <a:t>server</a:t>
            </a:r>
            <a:endParaRPr sz="2400">
              <a:latin typeface="Comic Sans MS"/>
              <a:cs typeface="Comic Sans MS"/>
            </a:endParaRPr>
          </a:p>
          <a:p>
            <a:pPr marL="613158" lvl="1" indent="-292902">
              <a:spcBef>
                <a:spcPts val="238"/>
              </a:spcBef>
              <a:buClr>
                <a:srgbClr val="3A812E"/>
              </a:buClr>
              <a:buSzPct val="59090"/>
              <a:buFont typeface="Wingdings"/>
              <a:buChar char=""/>
              <a:tabLst>
                <a:tab pos="612588" algn="l"/>
                <a:tab pos="613158" algn="l"/>
              </a:tabLst>
            </a:pPr>
            <a:r>
              <a:rPr sz="2400" spc="-4" dirty="0">
                <a:latin typeface="Comic Sans MS"/>
                <a:cs typeface="Comic Sans MS"/>
              </a:rPr>
              <a:t>Use several computers to </a:t>
            </a:r>
            <a:r>
              <a:rPr sz="2400" dirty="0">
                <a:latin typeface="Comic Sans MS"/>
                <a:cs typeface="Comic Sans MS"/>
              </a:rPr>
              <a:t>host a </a:t>
            </a:r>
            <a:r>
              <a:rPr sz="2400" spc="-4" dirty="0">
                <a:latin typeface="Comic Sans MS"/>
                <a:cs typeface="Comic Sans MS"/>
              </a:rPr>
              <a:t>single</a:t>
            </a:r>
            <a:r>
              <a:rPr sz="2400" spc="40" dirty="0">
                <a:latin typeface="Comic Sans MS"/>
                <a:cs typeface="Comic Sans MS"/>
              </a:rPr>
              <a:t> </a:t>
            </a:r>
            <a:r>
              <a:rPr sz="2400" spc="-4" dirty="0">
                <a:latin typeface="Comic Sans MS"/>
                <a:cs typeface="Comic Sans MS"/>
              </a:rPr>
              <a:t>service</a:t>
            </a:r>
            <a:endParaRPr sz="2400">
              <a:latin typeface="Comic Sans MS"/>
              <a:cs typeface="Comic Sans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63830"/>
            <a:ext cx="8686800" cy="427007"/>
          </a:xfrm>
          <a:prstGeom prst="rect">
            <a:avLst/>
          </a:prstGeom>
        </p:spPr>
        <p:txBody>
          <a:bodyPr vert="horz" wrap="square" lIns="0" tIns="11397" rIns="0" bIns="0" rtlCol="0">
            <a:spAutoFit/>
          </a:bodyPr>
          <a:lstStyle/>
          <a:p>
            <a:pPr marL="11397" marR="4559">
              <a:spcBef>
                <a:spcPts val="90"/>
              </a:spcBef>
            </a:pPr>
            <a:r>
              <a:rPr sz="2700" b="1" spc="-4" dirty="0">
                <a:latin typeface="Comic Sans MS"/>
                <a:cs typeface="Comic Sans MS"/>
              </a:rPr>
              <a:t>Design Requirements for Distributed  Architectures</a:t>
            </a:r>
            <a:endParaRPr sz="2700">
              <a:latin typeface="Comic Sans MS"/>
              <a:cs typeface="Comic Sans MS"/>
            </a:endParaRPr>
          </a:p>
        </p:txBody>
      </p:sp>
      <p:sp>
        <p:nvSpPr>
          <p:cNvPr id="3" name="object 3"/>
          <p:cNvSpPr txBox="1"/>
          <p:nvPr/>
        </p:nvSpPr>
        <p:spPr>
          <a:xfrm>
            <a:off x="228600" y="762000"/>
            <a:ext cx="8686800" cy="4910250"/>
          </a:xfrm>
          <a:prstGeom prst="rect">
            <a:avLst/>
          </a:prstGeom>
        </p:spPr>
        <p:txBody>
          <a:bodyPr vert="horz" wrap="square" lIns="0" tIns="67242" rIns="0" bIns="0" rtlCol="0">
            <a:spAutoFit/>
          </a:bodyPr>
          <a:lstStyle/>
          <a:p>
            <a:pPr marL="319115" indent="-307718">
              <a:spcBef>
                <a:spcPts val="529"/>
              </a:spcBef>
              <a:buClr>
                <a:srgbClr val="CC9900"/>
              </a:buClr>
              <a:buSzPct val="66666"/>
              <a:buFont typeface="Wingdings"/>
              <a:buChar char=""/>
              <a:tabLst>
                <a:tab pos="318546" algn="l"/>
                <a:tab pos="319115" algn="l"/>
              </a:tabLst>
            </a:pPr>
            <a:r>
              <a:rPr lang="en-US" sz="2400" b="1" spc="-4" dirty="0" smtClean="0">
                <a:solidFill>
                  <a:srgbClr val="CC3200"/>
                </a:solidFill>
                <a:latin typeface="Comic Sans MS"/>
                <a:cs typeface="Comic Sans MS"/>
              </a:rPr>
              <a:t>2.</a:t>
            </a:r>
            <a:r>
              <a:rPr sz="2400" b="1" spc="-4" smtClean="0">
                <a:solidFill>
                  <a:srgbClr val="CC3200"/>
                </a:solidFill>
                <a:latin typeface="Comic Sans MS"/>
                <a:cs typeface="Comic Sans MS"/>
              </a:rPr>
              <a:t>Quality </a:t>
            </a:r>
            <a:r>
              <a:rPr sz="2400" b="1" spc="-4" dirty="0">
                <a:solidFill>
                  <a:srgbClr val="CC3200"/>
                </a:solidFill>
                <a:latin typeface="Comic Sans MS"/>
                <a:cs typeface="Comic Sans MS"/>
              </a:rPr>
              <a:t>of</a:t>
            </a:r>
            <a:r>
              <a:rPr sz="2400" b="1" spc="-13" dirty="0">
                <a:solidFill>
                  <a:srgbClr val="CC3200"/>
                </a:solidFill>
                <a:latin typeface="Comic Sans MS"/>
                <a:cs typeface="Comic Sans MS"/>
              </a:rPr>
              <a:t> </a:t>
            </a:r>
            <a:r>
              <a:rPr sz="2400" b="1" spc="-4" dirty="0">
                <a:solidFill>
                  <a:srgbClr val="CC3200"/>
                </a:solidFill>
                <a:latin typeface="Comic Sans MS"/>
                <a:cs typeface="Comic Sans MS"/>
              </a:rPr>
              <a:t>Service</a:t>
            </a:r>
            <a:endParaRPr sz="2400">
              <a:latin typeface="Comic Sans MS"/>
              <a:cs typeface="Comic Sans MS"/>
            </a:endParaRPr>
          </a:p>
          <a:p>
            <a:pPr marL="612588" marR="4559" lvl="1" indent="-292902">
              <a:spcBef>
                <a:spcPts val="422"/>
              </a:spcBef>
              <a:buClr>
                <a:srgbClr val="3A812E"/>
              </a:buClr>
              <a:buSzPct val="60000"/>
              <a:buFont typeface="Wingdings"/>
              <a:buChar char=""/>
              <a:tabLst>
                <a:tab pos="612588" algn="l"/>
                <a:tab pos="613158" algn="l"/>
              </a:tabLst>
            </a:pPr>
            <a:r>
              <a:rPr sz="2400" smtClean="0">
                <a:solidFill>
                  <a:schemeClr val="accent1"/>
                </a:solidFill>
                <a:latin typeface="Comic Sans MS"/>
                <a:cs typeface="Comic Sans MS"/>
              </a:rPr>
              <a:t>Reliability</a:t>
            </a:r>
            <a:r>
              <a:rPr lang="en-US" sz="2400" dirty="0" smtClean="0">
                <a:solidFill>
                  <a:schemeClr val="accent1"/>
                </a:solidFill>
                <a:latin typeface="Comic Sans MS"/>
                <a:cs typeface="Comic Sans MS"/>
              </a:rPr>
              <a:t> &amp; Security	</a:t>
            </a:r>
            <a:r>
              <a:rPr sz="2400" smtClean="0">
                <a:solidFill>
                  <a:schemeClr val="accent1"/>
                </a:solidFill>
                <a:latin typeface="Comic Sans MS"/>
                <a:cs typeface="Comic Sans MS"/>
              </a:rPr>
              <a:t> </a:t>
            </a:r>
            <a:endParaRPr lang="en-US" sz="2400" dirty="0" smtClean="0">
              <a:solidFill>
                <a:schemeClr val="accent1"/>
              </a:solidFill>
              <a:latin typeface="Comic Sans MS"/>
              <a:cs typeface="Comic Sans MS"/>
            </a:endParaRPr>
          </a:p>
          <a:p>
            <a:pPr marL="1069682" marR="4559" lvl="2" indent="-292902">
              <a:spcBef>
                <a:spcPts val="422"/>
              </a:spcBef>
              <a:buClr>
                <a:srgbClr val="3A812E"/>
              </a:buClr>
              <a:buSzPct val="60000"/>
              <a:buFont typeface="Wingdings"/>
              <a:buChar char=""/>
              <a:tabLst>
                <a:tab pos="612588" algn="l"/>
                <a:tab pos="613158" algn="l"/>
              </a:tabLst>
            </a:pPr>
            <a:r>
              <a:rPr sz="2400" smtClean="0">
                <a:latin typeface="Comic Sans MS"/>
                <a:cs typeface="Comic Sans MS"/>
              </a:rPr>
              <a:t>ability </a:t>
            </a:r>
            <a:r>
              <a:rPr sz="2400" spc="-4" dirty="0">
                <a:latin typeface="Comic Sans MS"/>
                <a:cs typeface="Comic Sans MS"/>
              </a:rPr>
              <a:t>of </a:t>
            </a:r>
            <a:r>
              <a:rPr sz="2400" dirty="0">
                <a:latin typeface="Comic Sans MS"/>
                <a:cs typeface="Comic Sans MS"/>
              </a:rPr>
              <a:t>a </a:t>
            </a:r>
            <a:r>
              <a:rPr sz="2400" spc="-4" dirty="0">
                <a:latin typeface="Comic Sans MS"/>
                <a:cs typeface="Comic Sans MS"/>
              </a:rPr>
              <a:t>system </a:t>
            </a:r>
            <a:r>
              <a:rPr sz="2400" dirty="0">
                <a:latin typeface="Comic Sans MS"/>
                <a:cs typeface="Comic Sans MS"/>
              </a:rPr>
              <a:t>to </a:t>
            </a:r>
            <a:r>
              <a:rPr sz="2400" spc="-4" dirty="0">
                <a:latin typeface="Comic Sans MS"/>
                <a:cs typeface="Comic Sans MS"/>
              </a:rPr>
              <a:t>perform and </a:t>
            </a:r>
            <a:r>
              <a:rPr sz="2400" dirty="0">
                <a:latin typeface="Comic Sans MS"/>
                <a:cs typeface="Comic Sans MS"/>
              </a:rPr>
              <a:t>maintain its  </a:t>
            </a:r>
            <a:r>
              <a:rPr sz="2400" spc="-4" dirty="0">
                <a:latin typeface="Comic Sans MS"/>
                <a:cs typeface="Comic Sans MS"/>
              </a:rPr>
              <a:t>function </a:t>
            </a:r>
            <a:r>
              <a:rPr sz="2400" dirty="0">
                <a:latin typeface="Comic Sans MS"/>
                <a:cs typeface="Comic Sans MS"/>
              </a:rPr>
              <a:t>in </a:t>
            </a:r>
            <a:r>
              <a:rPr sz="2400" spc="-4">
                <a:latin typeface="Comic Sans MS"/>
                <a:cs typeface="Comic Sans MS"/>
              </a:rPr>
              <a:t>every</a:t>
            </a:r>
            <a:r>
              <a:rPr sz="2400" spc="-18">
                <a:latin typeface="Comic Sans MS"/>
                <a:cs typeface="Comic Sans MS"/>
              </a:rPr>
              <a:t> </a:t>
            </a:r>
            <a:r>
              <a:rPr sz="2400" spc="-4" smtClean="0">
                <a:latin typeface="Comic Sans MS"/>
                <a:cs typeface="Comic Sans MS"/>
              </a:rPr>
              <a:t>circumstance</a:t>
            </a:r>
            <a:endParaRPr lang="en-US" sz="2400" spc="-4" dirty="0" smtClean="0">
              <a:latin typeface="Comic Sans MS"/>
              <a:cs typeface="Comic Sans MS"/>
            </a:endParaRPr>
          </a:p>
          <a:p>
            <a:pPr marL="612588" marR="4559" lvl="1" indent="-292902">
              <a:spcBef>
                <a:spcPts val="422"/>
              </a:spcBef>
              <a:buClr>
                <a:srgbClr val="3A812E"/>
              </a:buClr>
              <a:buSzPct val="60000"/>
              <a:buFont typeface="Wingdings"/>
              <a:buChar char=""/>
              <a:tabLst>
                <a:tab pos="612588" algn="l"/>
                <a:tab pos="613158" algn="l"/>
              </a:tabLst>
            </a:pPr>
            <a:endParaRPr sz="2400">
              <a:latin typeface="Comic Sans MS"/>
              <a:cs typeface="Comic Sans MS"/>
            </a:endParaRPr>
          </a:p>
          <a:p>
            <a:pPr marL="613158" lvl="1" indent="-292902">
              <a:spcBef>
                <a:spcPts val="431"/>
              </a:spcBef>
              <a:buClr>
                <a:srgbClr val="3A812E"/>
              </a:buClr>
              <a:buSzPct val="60000"/>
              <a:buFont typeface="Wingdings"/>
              <a:buChar char=""/>
              <a:tabLst>
                <a:tab pos="612588" algn="l"/>
                <a:tab pos="613158" algn="l"/>
              </a:tabLst>
            </a:pPr>
            <a:r>
              <a:rPr sz="2400" spc="-4" smtClean="0">
                <a:solidFill>
                  <a:schemeClr val="accent1"/>
                </a:solidFill>
                <a:latin typeface="Comic Sans MS"/>
                <a:cs typeface="Comic Sans MS"/>
              </a:rPr>
              <a:t>Performance</a:t>
            </a:r>
            <a:r>
              <a:rPr lang="en-US" sz="2400" spc="-4" dirty="0" smtClean="0">
                <a:solidFill>
                  <a:schemeClr val="accent1"/>
                </a:solidFill>
                <a:latin typeface="Comic Sans MS"/>
                <a:cs typeface="Comic Sans MS"/>
              </a:rPr>
              <a:t> </a:t>
            </a:r>
          </a:p>
          <a:p>
            <a:pPr marL="1070252" lvl="2" indent="-292902">
              <a:spcBef>
                <a:spcPts val="431"/>
              </a:spcBef>
              <a:buClr>
                <a:srgbClr val="3A812E"/>
              </a:buClr>
              <a:buSzPct val="60000"/>
              <a:buFont typeface="Wingdings"/>
              <a:buChar char=""/>
              <a:tabLst>
                <a:tab pos="612588" algn="l"/>
                <a:tab pos="613158" algn="l"/>
              </a:tabLst>
            </a:pPr>
            <a:r>
              <a:rPr lang="en-US" sz="2400" spc="-4" dirty="0" smtClean="0">
                <a:latin typeface="Comic Sans MS"/>
                <a:cs typeface="Comic Sans MS"/>
              </a:rPr>
              <a:t>Ability to meet Timeliness guarantees</a:t>
            </a:r>
            <a:endParaRPr lang="en-US" sz="2400" spc="-4" dirty="0" smtClean="0">
              <a:solidFill>
                <a:schemeClr val="accent1"/>
              </a:solidFill>
              <a:latin typeface="Comic Sans MS"/>
              <a:cs typeface="Comic Sans MS"/>
            </a:endParaRPr>
          </a:p>
          <a:p>
            <a:pPr marL="613158" lvl="1" indent="-292902">
              <a:spcBef>
                <a:spcPts val="431"/>
              </a:spcBef>
              <a:buClr>
                <a:srgbClr val="3A812E"/>
              </a:buClr>
              <a:buSzPct val="60000"/>
              <a:tabLst>
                <a:tab pos="612588" algn="l"/>
                <a:tab pos="613158" algn="l"/>
              </a:tabLst>
            </a:pPr>
            <a:endParaRPr sz="2400">
              <a:solidFill>
                <a:schemeClr val="accent1"/>
              </a:solidFill>
              <a:latin typeface="Comic Sans MS"/>
              <a:cs typeface="Comic Sans MS"/>
            </a:endParaRPr>
          </a:p>
          <a:p>
            <a:pPr marL="612588" marR="1125452" lvl="1" indent="-292902">
              <a:spcBef>
                <a:spcPts val="422"/>
              </a:spcBef>
              <a:buClr>
                <a:srgbClr val="3A812E"/>
              </a:buClr>
              <a:buSzPct val="60000"/>
              <a:buFont typeface="Wingdings"/>
              <a:buChar char=""/>
              <a:tabLst>
                <a:tab pos="612588" algn="l"/>
                <a:tab pos="613158" algn="l"/>
              </a:tabLst>
            </a:pPr>
            <a:r>
              <a:rPr sz="2400" spc="-4" smtClean="0">
                <a:solidFill>
                  <a:schemeClr val="accent1"/>
                </a:solidFill>
                <a:latin typeface="Comic Sans MS"/>
                <a:cs typeface="Comic Sans MS"/>
              </a:rPr>
              <a:t>Adaptability</a:t>
            </a:r>
            <a:r>
              <a:rPr sz="2400" spc="-4" smtClean="0">
                <a:latin typeface="Comic Sans MS"/>
                <a:cs typeface="Comic Sans MS"/>
              </a:rPr>
              <a:t> </a:t>
            </a:r>
            <a:endParaRPr lang="en-US" sz="2400" spc="-4" dirty="0" smtClean="0">
              <a:latin typeface="Comic Sans MS"/>
              <a:cs typeface="Comic Sans MS"/>
            </a:endParaRPr>
          </a:p>
          <a:p>
            <a:pPr marL="1069682" marR="1125452" lvl="2" indent="-292902">
              <a:spcBef>
                <a:spcPts val="422"/>
              </a:spcBef>
              <a:buClr>
                <a:srgbClr val="3A812E"/>
              </a:buClr>
              <a:buSzPct val="60000"/>
              <a:buFont typeface="Wingdings"/>
              <a:buChar char=""/>
              <a:tabLst>
                <a:tab pos="612588" algn="l"/>
                <a:tab pos="613158" algn="l"/>
              </a:tabLst>
            </a:pPr>
            <a:r>
              <a:rPr sz="2400" smtClean="0">
                <a:latin typeface="Comic Sans MS"/>
                <a:cs typeface="Comic Sans MS"/>
              </a:rPr>
              <a:t>the ability </a:t>
            </a:r>
            <a:r>
              <a:rPr sz="2400" spc="-4" smtClean="0">
                <a:latin typeface="Comic Sans MS"/>
                <a:cs typeface="Comic Sans MS"/>
              </a:rPr>
              <a:t>of </a:t>
            </a:r>
            <a:r>
              <a:rPr sz="2400" smtClean="0">
                <a:latin typeface="Comic Sans MS"/>
                <a:cs typeface="Comic Sans MS"/>
              </a:rPr>
              <a:t>a </a:t>
            </a:r>
            <a:r>
              <a:rPr sz="2400" spc="-4" smtClean="0">
                <a:latin typeface="Comic Sans MS"/>
                <a:cs typeface="Comic Sans MS"/>
              </a:rPr>
              <a:t>system to adapt </a:t>
            </a:r>
            <a:r>
              <a:rPr sz="2400" smtClean="0">
                <a:latin typeface="Comic Sans MS"/>
                <a:cs typeface="Comic Sans MS"/>
              </a:rPr>
              <a:t>itself  </a:t>
            </a:r>
            <a:r>
              <a:rPr sz="2400" spc="-4" smtClean="0">
                <a:latin typeface="Comic Sans MS"/>
                <a:cs typeface="Comic Sans MS"/>
              </a:rPr>
              <a:t>efficiently and fast to </a:t>
            </a:r>
            <a:r>
              <a:rPr sz="2400" spc="-9" smtClean="0">
                <a:latin typeface="Comic Sans MS"/>
                <a:cs typeface="Comic Sans MS"/>
              </a:rPr>
              <a:t>changed</a:t>
            </a:r>
            <a:r>
              <a:rPr sz="2400" spc="22" smtClean="0">
                <a:latin typeface="Comic Sans MS"/>
                <a:cs typeface="Comic Sans MS"/>
              </a:rPr>
              <a:t> </a:t>
            </a:r>
            <a:r>
              <a:rPr sz="2400" spc="-4" smtClean="0">
                <a:latin typeface="Comic Sans MS"/>
                <a:cs typeface="Comic Sans MS"/>
              </a:rPr>
              <a:t>circumstances</a:t>
            </a:r>
            <a:endParaRPr sz="2400" smtClean="0">
              <a:latin typeface="Comic Sans MS"/>
              <a:cs typeface="Comic Sans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8534400" cy="427007"/>
          </a:xfrm>
          <a:prstGeom prst="rect">
            <a:avLst/>
          </a:prstGeom>
        </p:spPr>
        <p:txBody>
          <a:bodyPr vert="horz" wrap="square" lIns="0" tIns="11397" rIns="0" bIns="0" rtlCol="0">
            <a:spAutoFit/>
          </a:bodyPr>
          <a:lstStyle/>
          <a:p>
            <a:pPr marL="11397" marR="4559">
              <a:spcBef>
                <a:spcPts val="90"/>
              </a:spcBef>
            </a:pPr>
            <a:r>
              <a:rPr sz="2700" spc="-4" dirty="0"/>
              <a:t>Design Requirements for Distributed  Architectures</a:t>
            </a:r>
            <a:endParaRPr sz="2700"/>
          </a:p>
        </p:txBody>
      </p:sp>
      <p:sp>
        <p:nvSpPr>
          <p:cNvPr id="3" name="object 3"/>
          <p:cNvSpPr txBox="1"/>
          <p:nvPr/>
        </p:nvSpPr>
        <p:spPr>
          <a:xfrm>
            <a:off x="609600" y="540150"/>
            <a:ext cx="8305800" cy="6317850"/>
          </a:xfrm>
          <a:prstGeom prst="rect">
            <a:avLst/>
          </a:prstGeom>
        </p:spPr>
        <p:txBody>
          <a:bodyPr vert="horz" wrap="square" lIns="0" tIns="11397" rIns="0" bIns="0" rtlCol="0">
            <a:spAutoFit/>
          </a:bodyPr>
          <a:lstStyle/>
          <a:p>
            <a:pPr marL="319115" indent="-307718">
              <a:spcBef>
                <a:spcPts val="90"/>
              </a:spcBef>
              <a:buClr>
                <a:srgbClr val="CC9900"/>
              </a:buClr>
              <a:buSzPct val="66666"/>
              <a:tabLst>
                <a:tab pos="318546" algn="l"/>
                <a:tab pos="319115" algn="l"/>
              </a:tabLst>
            </a:pPr>
            <a:r>
              <a:rPr lang="en-US" sz="2400" b="1" spc="-4" dirty="0" smtClean="0">
                <a:solidFill>
                  <a:srgbClr val="CC3200"/>
                </a:solidFill>
                <a:latin typeface="Comic Sans MS"/>
                <a:cs typeface="Comic Sans MS"/>
              </a:rPr>
              <a:t>3.Use of </a:t>
            </a:r>
            <a:r>
              <a:rPr sz="2400" b="1" spc="-4" smtClean="0">
                <a:solidFill>
                  <a:srgbClr val="CC3200"/>
                </a:solidFill>
                <a:latin typeface="Comic Sans MS"/>
                <a:cs typeface="Comic Sans MS"/>
              </a:rPr>
              <a:t>Caching </a:t>
            </a:r>
            <a:r>
              <a:rPr sz="2400" b="1" dirty="0">
                <a:solidFill>
                  <a:srgbClr val="CC3200"/>
                </a:solidFill>
                <a:latin typeface="Comic Sans MS"/>
                <a:cs typeface="Comic Sans MS"/>
              </a:rPr>
              <a:t>and</a:t>
            </a:r>
            <a:r>
              <a:rPr sz="2400" b="1" spc="-13" dirty="0">
                <a:solidFill>
                  <a:srgbClr val="CC3200"/>
                </a:solidFill>
                <a:latin typeface="Comic Sans MS"/>
                <a:cs typeface="Comic Sans MS"/>
              </a:rPr>
              <a:t> </a:t>
            </a:r>
            <a:r>
              <a:rPr sz="2400" b="1" spc="-4" dirty="0">
                <a:solidFill>
                  <a:srgbClr val="CC3200"/>
                </a:solidFill>
                <a:latin typeface="Comic Sans MS"/>
                <a:cs typeface="Comic Sans MS"/>
              </a:rPr>
              <a:t>Replication</a:t>
            </a:r>
            <a:endParaRPr sz="2400">
              <a:latin typeface="Comic Sans MS"/>
              <a:cs typeface="Comic Sans MS"/>
            </a:endParaRPr>
          </a:p>
          <a:p>
            <a:pPr marL="612588" marR="265550" lvl="1" indent="-292902">
              <a:lnSpc>
                <a:spcPct val="80000"/>
              </a:lnSpc>
              <a:spcBef>
                <a:spcPts val="431"/>
              </a:spcBef>
              <a:buClr>
                <a:srgbClr val="3A812E"/>
              </a:buClr>
              <a:buSzPct val="60000"/>
              <a:buFont typeface="Wingdings"/>
              <a:buChar char=""/>
              <a:tabLst>
                <a:tab pos="612588" algn="l"/>
                <a:tab pos="613158" algn="l"/>
              </a:tabLst>
            </a:pPr>
            <a:r>
              <a:rPr sz="2400" spc="-4" dirty="0">
                <a:latin typeface="Comic Sans MS"/>
                <a:cs typeface="Comic Sans MS"/>
              </a:rPr>
              <a:t>Cached copies </a:t>
            </a:r>
            <a:r>
              <a:rPr sz="2400" dirty="0">
                <a:latin typeface="Comic Sans MS"/>
                <a:cs typeface="Comic Sans MS"/>
              </a:rPr>
              <a:t>of </a:t>
            </a:r>
            <a:r>
              <a:rPr sz="2400" spc="-4" dirty="0">
                <a:latin typeface="Comic Sans MS"/>
                <a:cs typeface="Comic Sans MS"/>
              </a:rPr>
              <a:t>resources should </a:t>
            </a:r>
            <a:r>
              <a:rPr sz="2400" dirty="0">
                <a:latin typeface="Comic Sans MS"/>
                <a:cs typeface="Comic Sans MS"/>
              </a:rPr>
              <a:t>be </a:t>
            </a:r>
            <a:r>
              <a:rPr sz="2400" spc="-4" dirty="0">
                <a:latin typeface="Comic Sans MS"/>
                <a:cs typeface="Comic Sans MS"/>
              </a:rPr>
              <a:t>kept up-to-date when  </a:t>
            </a:r>
            <a:r>
              <a:rPr sz="2400" dirty="0">
                <a:latin typeface="Comic Sans MS"/>
                <a:cs typeface="Comic Sans MS"/>
              </a:rPr>
              <a:t>the </a:t>
            </a:r>
            <a:r>
              <a:rPr sz="2400" spc="-4" dirty="0">
                <a:latin typeface="Comic Sans MS"/>
                <a:cs typeface="Comic Sans MS"/>
              </a:rPr>
              <a:t>resource at </a:t>
            </a:r>
            <a:r>
              <a:rPr sz="2400" dirty="0">
                <a:latin typeface="Comic Sans MS"/>
                <a:cs typeface="Comic Sans MS"/>
              </a:rPr>
              <a:t>a </a:t>
            </a:r>
            <a:r>
              <a:rPr sz="2400" spc="-4" dirty="0">
                <a:latin typeface="Comic Sans MS"/>
                <a:cs typeface="Comic Sans MS"/>
              </a:rPr>
              <a:t>server </a:t>
            </a:r>
            <a:r>
              <a:rPr sz="2400" spc="4" dirty="0">
                <a:latin typeface="Comic Sans MS"/>
                <a:cs typeface="Comic Sans MS"/>
              </a:rPr>
              <a:t>is</a:t>
            </a:r>
            <a:r>
              <a:rPr sz="2400" spc="-13" dirty="0">
                <a:latin typeface="Comic Sans MS"/>
                <a:cs typeface="Comic Sans MS"/>
              </a:rPr>
              <a:t> </a:t>
            </a:r>
            <a:r>
              <a:rPr sz="2400" spc="-4" dirty="0">
                <a:latin typeface="Comic Sans MS"/>
                <a:cs typeface="Comic Sans MS"/>
              </a:rPr>
              <a:t>updated.</a:t>
            </a:r>
            <a:endParaRPr sz="2400">
              <a:latin typeface="Comic Sans MS"/>
              <a:cs typeface="Comic Sans MS"/>
            </a:endParaRPr>
          </a:p>
          <a:p>
            <a:pPr marL="612588" marR="658176" lvl="1" indent="-292902">
              <a:lnSpc>
                <a:spcPts val="1732"/>
              </a:lnSpc>
              <a:spcBef>
                <a:spcPts val="412"/>
              </a:spcBef>
              <a:buClr>
                <a:srgbClr val="3A812E"/>
              </a:buClr>
              <a:buSzPct val="60000"/>
              <a:buFont typeface="Wingdings"/>
              <a:buChar char=""/>
              <a:tabLst>
                <a:tab pos="612588" algn="l"/>
                <a:tab pos="613158" algn="l"/>
              </a:tabLst>
            </a:pPr>
            <a:r>
              <a:rPr sz="2400" spc="4" dirty="0">
                <a:latin typeface="Comic Sans MS"/>
                <a:cs typeface="Comic Sans MS"/>
              </a:rPr>
              <a:t>A </a:t>
            </a:r>
            <a:r>
              <a:rPr sz="2400" spc="-4" dirty="0">
                <a:latin typeface="Comic Sans MS"/>
                <a:cs typeface="Comic Sans MS"/>
              </a:rPr>
              <a:t>variety </a:t>
            </a:r>
            <a:r>
              <a:rPr sz="2400" dirty="0">
                <a:latin typeface="Comic Sans MS"/>
                <a:cs typeface="Comic Sans MS"/>
              </a:rPr>
              <a:t>of </a:t>
            </a:r>
            <a:r>
              <a:rPr sz="2400" spc="-4" dirty="0">
                <a:latin typeface="Comic Sans MS"/>
                <a:cs typeface="Comic Sans MS"/>
              </a:rPr>
              <a:t>cache-coherency protocols are </a:t>
            </a:r>
            <a:r>
              <a:rPr sz="2400" dirty="0">
                <a:latin typeface="Comic Sans MS"/>
                <a:cs typeface="Comic Sans MS"/>
              </a:rPr>
              <a:t>used to </a:t>
            </a:r>
            <a:r>
              <a:rPr sz="2400" spc="-4" dirty="0">
                <a:latin typeface="Comic Sans MS"/>
                <a:cs typeface="Comic Sans MS"/>
              </a:rPr>
              <a:t>suit  different </a:t>
            </a:r>
            <a:r>
              <a:rPr sz="2400" dirty="0">
                <a:latin typeface="Comic Sans MS"/>
                <a:cs typeface="Comic Sans MS"/>
              </a:rPr>
              <a:t>applications.</a:t>
            </a:r>
            <a:endParaRPr sz="2400">
              <a:latin typeface="Comic Sans MS"/>
              <a:cs typeface="Comic Sans MS"/>
            </a:endParaRPr>
          </a:p>
          <a:p>
            <a:pPr marL="319115" indent="-307718">
              <a:spcBef>
                <a:spcPts val="9"/>
              </a:spcBef>
              <a:buClr>
                <a:srgbClr val="CC9900"/>
              </a:buClr>
              <a:buSzPct val="66666"/>
              <a:buFont typeface="Wingdings"/>
              <a:buChar char=""/>
              <a:tabLst>
                <a:tab pos="318546" algn="l"/>
                <a:tab pos="319115" algn="l"/>
              </a:tabLst>
            </a:pPr>
            <a:r>
              <a:rPr sz="2400" b="1" spc="-4" dirty="0">
                <a:solidFill>
                  <a:srgbClr val="CC3200"/>
                </a:solidFill>
                <a:latin typeface="Comic Sans MS"/>
                <a:cs typeface="Comic Sans MS"/>
              </a:rPr>
              <a:t>Web Caching</a:t>
            </a:r>
            <a:r>
              <a:rPr sz="2400" b="1" dirty="0">
                <a:solidFill>
                  <a:srgbClr val="CC3200"/>
                </a:solidFill>
                <a:latin typeface="Comic Sans MS"/>
                <a:cs typeface="Comic Sans MS"/>
              </a:rPr>
              <a:t> </a:t>
            </a:r>
            <a:r>
              <a:rPr sz="2400" b="1" spc="-4" dirty="0">
                <a:solidFill>
                  <a:srgbClr val="CC3200"/>
                </a:solidFill>
                <a:latin typeface="Comic Sans MS"/>
                <a:cs typeface="Comic Sans MS"/>
              </a:rPr>
              <a:t>Protocol</a:t>
            </a:r>
            <a:endParaRPr sz="2400">
              <a:latin typeface="Comic Sans MS"/>
              <a:cs typeface="Comic Sans MS"/>
            </a:endParaRPr>
          </a:p>
          <a:p>
            <a:pPr marL="612588" marR="316266" lvl="1" indent="-292902">
              <a:spcBef>
                <a:spcPts val="412"/>
              </a:spcBef>
              <a:buClr>
                <a:srgbClr val="3A812E"/>
              </a:buClr>
              <a:buSzPct val="60000"/>
              <a:buFont typeface="Wingdings"/>
              <a:buChar char=""/>
              <a:tabLst>
                <a:tab pos="612588" algn="l"/>
                <a:tab pos="613158" algn="l"/>
              </a:tabLst>
            </a:pPr>
            <a:r>
              <a:rPr sz="2400" dirty="0">
                <a:latin typeface="Comic Sans MS"/>
                <a:cs typeface="Comic Sans MS"/>
              </a:rPr>
              <a:t>Web </a:t>
            </a:r>
            <a:r>
              <a:rPr sz="2400" spc="-4" dirty="0">
                <a:latin typeface="Comic Sans MS"/>
                <a:cs typeface="Comic Sans MS"/>
              </a:rPr>
              <a:t>browsers and </a:t>
            </a:r>
            <a:r>
              <a:rPr sz="2400" dirty="0">
                <a:latin typeface="Comic Sans MS"/>
                <a:cs typeface="Comic Sans MS"/>
              </a:rPr>
              <a:t>proxy </a:t>
            </a:r>
            <a:r>
              <a:rPr sz="2400" spc="-4" dirty="0">
                <a:latin typeface="Comic Sans MS"/>
                <a:cs typeface="Comic Sans MS"/>
              </a:rPr>
              <a:t>servers </a:t>
            </a:r>
            <a:r>
              <a:rPr sz="2400" dirty="0">
                <a:latin typeface="Comic Sans MS"/>
                <a:cs typeface="Comic Sans MS"/>
              </a:rPr>
              <a:t>cache </a:t>
            </a:r>
            <a:r>
              <a:rPr sz="2400" spc="-4" dirty="0">
                <a:latin typeface="Comic Sans MS"/>
                <a:cs typeface="Comic Sans MS"/>
              </a:rPr>
              <a:t>responses </a:t>
            </a:r>
            <a:r>
              <a:rPr sz="2400" dirty="0">
                <a:latin typeface="Comic Sans MS"/>
                <a:cs typeface="Comic Sans MS"/>
              </a:rPr>
              <a:t>to client  </a:t>
            </a:r>
            <a:r>
              <a:rPr sz="2400" spc="-4" dirty="0">
                <a:latin typeface="Comic Sans MS"/>
                <a:cs typeface="Comic Sans MS"/>
              </a:rPr>
              <a:t>requests from </a:t>
            </a:r>
            <a:r>
              <a:rPr sz="2400" spc="-4">
                <a:latin typeface="Comic Sans MS"/>
                <a:cs typeface="Comic Sans MS"/>
              </a:rPr>
              <a:t>web </a:t>
            </a:r>
            <a:r>
              <a:rPr sz="2400" spc="-4" smtClean="0">
                <a:latin typeface="Comic Sans MS"/>
                <a:cs typeface="Comic Sans MS"/>
              </a:rPr>
              <a:t>servers</a:t>
            </a:r>
            <a:endParaRPr lang="en-US" sz="2400" spc="-4" dirty="0" smtClean="0">
              <a:latin typeface="Comic Sans MS"/>
              <a:cs typeface="Comic Sans MS"/>
            </a:endParaRPr>
          </a:p>
          <a:p>
            <a:pPr marL="613158" lvl="1" indent="-292902">
              <a:spcBef>
                <a:spcPts val="13"/>
              </a:spcBef>
              <a:buClr>
                <a:srgbClr val="3A812E"/>
              </a:buClr>
              <a:buSzPct val="60000"/>
              <a:buFont typeface="Wingdings"/>
              <a:buChar char=""/>
              <a:tabLst>
                <a:tab pos="612588" algn="l"/>
                <a:tab pos="613158" algn="l"/>
              </a:tabLst>
            </a:pPr>
            <a:r>
              <a:rPr sz="2400" smtClean="0">
                <a:latin typeface="Comic Sans MS"/>
                <a:cs typeface="Comic Sans MS"/>
              </a:rPr>
              <a:t>The </a:t>
            </a:r>
            <a:r>
              <a:rPr sz="2400" spc="-4" dirty="0">
                <a:latin typeface="Comic Sans MS"/>
                <a:cs typeface="Comic Sans MS"/>
              </a:rPr>
              <a:t>cache-consistency protocol </a:t>
            </a:r>
            <a:r>
              <a:rPr sz="2400" dirty="0">
                <a:latin typeface="Comic Sans MS"/>
                <a:cs typeface="Comic Sans MS"/>
              </a:rPr>
              <a:t>can provide </a:t>
            </a:r>
            <a:r>
              <a:rPr sz="2400" spc="-4">
                <a:latin typeface="Comic Sans MS"/>
                <a:cs typeface="Comic Sans MS"/>
              </a:rPr>
              <a:t>browsers</a:t>
            </a:r>
            <a:r>
              <a:rPr sz="2400" spc="-18">
                <a:latin typeface="Comic Sans MS"/>
                <a:cs typeface="Comic Sans MS"/>
              </a:rPr>
              <a:t> </a:t>
            </a:r>
            <a:r>
              <a:rPr sz="2400" smtClean="0">
                <a:latin typeface="Comic Sans MS"/>
                <a:cs typeface="Comic Sans MS"/>
              </a:rPr>
              <a:t>with</a:t>
            </a:r>
            <a:r>
              <a:rPr lang="en-US" sz="2400" dirty="0" smtClean="0">
                <a:latin typeface="Comic Sans MS"/>
                <a:cs typeface="Comic Sans MS"/>
              </a:rPr>
              <a:t> </a:t>
            </a:r>
            <a:r>
              <a:rPr sz="2400" spc="-4" smtClean="0">
                <a:latin typeface="Comic Sans MS"/>
                <a:cs typeface="Comic Sans MS"/>
              </a:rPr>
              <a:t>fresh </a:t>
            </a:r>
            <a:r>
              <a:rPr sz="2400" dirty="0">
                <a:latin typeface="Comic Sans MS"/>
                <a:cs typeface="Comic Sans MS"/>
              </a:rPr>
              <a:t>copies of the </a:t>
            </a:r>
            <a:r>
              <a:rPr sz="2400" spc="-4" dirty="0">
                <a:latin typeface="Comic Sans MS"/>
                <a:cs typeface="Comic Sans MS"/>
              </a:rPr>
              <a:t>resources held </a:t>
            </a:r>
            <a:r>
              <a:rPr sz="2400" dirty="0">
                <a:latin typeface="Comic Sans MS"/>
                <a:cs typeface="Comic Sans MS"/>
              </a:rPr>
              <a:t>by the </a:t>
            </a:r>
            <a:r>
              <a:rPr sz="2400" spc="-4" dirty="0">
                <a:latin typeface="Comic Sans MS"/>
                <a:cs typeface="Comic Sans MS"/>
              </a:rPr>
              <a:t>web server, </a:t>
            </a:r>
            <a:r>
              <a:rPr sz="2400" dirty="0">
                <a:latin typeface="Comic Sans MS"/>
                <a:cs typeface="Comic Sans MS"/>
              </a:rPr>
              <a:t>but </a:t>
            </a:r>
            <a:r>
              <a:rPr sz="2400" spc="-4" dirty="0">
                <a:latin typeface="Comic Sans MS"/>
                <a:cs typeface="Comic Sans MS"/>
              </a:rPr>
              <a:t>for  performance reasons </a:t>
            </a:r>
            <a:r>
              <a:rPr sz="2400" dirty="0">
                <a:latin typeface="Comic Sans MS"/>
                <a:cs typeface="Comic Sans MS"/>
              </a:rPr>
              <a:t>the </a:t>
            </a:r>
            <a:r>
              <a:rPr sz="2400" spc="-4" dirty="0">
                <a:latin typeface="Comic Sans MS"/>
                <a:cs typeface="Comic Sans MS"/>
              </a:rPr>
              <a:t>freshness </a:t>
            </a:r>
            <a:r>
              <a:rPr sz="2400" dirty="0">
                <a:latin typeface="Comic Sans MS"/>
                <a:cs typeface="Comic Sans MS"/>
              </a:rPr>
              <a:t>condition can be</a:t>
            </a:r>
            <a:r>
              <a:rPr sz="2400" spc="18" dirty="0">
                <a:latin typeface="Comic Sans MS"/>
                <a:cs typeface="Comic Sans MS"/>
              </a:rPr>
              <a:t> </a:t>
            </a:r>
            <a:r>
              <a:rPr sz="2400" spc="-4" dirty="0">
                <a:latin typeface="Comic Sans MS"/>
                <a:cs typeface="Comic Sans MS"/>
              </a:rPr>
              <a:t>relaxed.</a:t>
            </a:r>
            <a:endParaRPr sz="2400">
              <a:latin typeface="Comic Sans MS"/>
              <a:cs typeface="Comic Sans MS"/>
            </a:endParaRPr>
          </a:p>
          <a:p>
            <a:pPr marL="613158" lvl="1" indent="-292902">
              <a:buClr>
                <a:srgbClr val="3A812E"/>
              </a:buClr>
              <a:buSzPct val="60000"/>
              <a:buFont typeface="Wingdings"/>
              <a:buChar char=""/>
              <a:tabLst>
                <a:tab pos="612588" algn="l"/>
                <a:tab pos="613158" algn="l"/>
              </a:tabLst>
            </a:pPr>
            <a:r>
              <a:rPr sz="2400" spc="4" dirty="0">
                <a:latin typeface="Comic Sans MS"/>
                <a:cs typeface="Comic Sans MS"/>
              </a:rPr>
              <a:t>A </a:t>
            </a:r>
            <a:r>
              <a:rPr sz="2400" spc="-4" dirty="0">
                <a:latin typeface="Comic Sans MS"/>
                <a:cs typeface="Comic Sans MS"/>
              </a:rPr>
              <a:t>browser </a:t>
            </a:r>
            <a:r>
              <a:rPr sz="2400" dirty="0">
                <a:latin typeface="Comic Sans MS"/>
                <a:cs typeface="Comic Sans MS"/>
              </a:rPr>
              <a:t>or proxy can validate a </a:t>
            </a:r>
            <a:r>
              <a:rPr sz="2400" spc="-4" dirty="0">
                <a:latin typeface="Comic Sans MS"/>
                <a:cs typeface="Comic Sans MS"/>
              </a:rPr>
              <a:t>datum with the</a:t>
            </a:r>
            <a:r>
              <a:rPr sz="2400" spc="-58" dirty="0">
                <a:latin typeface="Comic Sans MS"/>
                <a:cs typeface="Comic Sans MS"/>
              </a:rPr>
              <a:t> </a:t>
            </a:r>
            <a:r>
              <a:rPr sz="2400" spc="-4" dirty="0">
                <a:latin typeface="Comic Sans MS"/>
                <a:cs typeface="Comic Sans MS"/>
              </a:rPr>
              <a:t>server.</a:t>
            </a:r>
            <a:endParaRPr sz="2400">
              <a:latin typeface="Comic Sans MS"/>
              <a:cs typeface="Comic Sans MS"/>
            </a:endParaRPr>
          </a:p>
          <a:p>
            <a:pPr marL="612588" marR="843946" lvl="1" indent="-292902">
              <a:spcBef>
                <a:spcPts val="408"/>
              </a:spcBef>
              <a:buClr>
                <a:srgbClr val="3A812E"/>
              </a:buClr>
              <a:buSzPct val="60000"/>
              <a:buFont typeface="Wingdings"/>
              <a:buChar char=""/>
              <a:tabLst>
                <a:tab pos="612588" algn="l"/>
                <a:tab pos="613158" algn="l"/>
              </a:tabLst>
            </a:pPr>
            <a:r>
              <a:rPr sz="2400" dirty="0">
                <a:latin typeface="Comic Sans MS"/>
                <a:cs typeface="Comic Sans MS"/>
              </a:rPr>
              <a:t>Web </a:t>
            </a:r>
            <a:r>
              <a:rPr sz="2400" spc="-4" dirty="0">
                <a:latin typeface="Comic Sans MS"/>
                <a:cs typeface="Comic Sans MS"/>
              </a:rPr>
              <a:t>servers assign </a:t>
            </a:r>
            <a:r>
              <a:rPr sz="2400" dirty="0">
                <a:latin typeface="Comic Sans MS"/>
                <a:cs typeface="Comic Sans MS"/>
              </a:rPr>
              <a:t>approximate </a:t>
            </a:r>
            <a:r>
              <a:rPr sz="2400" spc="-4" dirty="0">
                <a:latin typeface="Comic Sans MS"/>
                <a:cs typeface="Comic Sans MS"/>
              </a:rPr>
              <a:t>expiry times to their  resources</a:t>
            </a:r>
            <a:endParaRPr sz="2400">
              <a:latin typeface="Comic Sans MS"/>
              <a:cs typeface="Comic Sans MS"/>
            </a:endParaRPr>
          </a:p>
          <a:p>
            <a:pPr marL="612588" marR="156708" lvl="1" indent="-292902">
              <a:lnSpc>
                <a:spcPct val="80000"/>
              </a:lnSpc>
              <a:spcBef>
                <a:spcPts val="449"/>
              </a:spcBef>
              <a:buClr>
                <a:srgbClr val="3A812E"/>
              </a:buClr>
              <a:buSzPct val="60000"/>
              <a:buFont typeface="Wingdings"/>
              <a:buChar char=""/>
              <a:tabLst>
                <a:tab pos="612588" algn="l"/>
                <a:tab pos="613158" algn="l"/>
              </a:tabLst>
            </a:pPr>
            <a:r>
              <a:rPr sz="2400" dirty="0">
                <a:latin typeface="Comic Sans MS"/>
                <a:cs typeface="Comic Sans MS"/>
              </a:rPr>
              <a:t>The </a:t>
            </a:r>
            <a:r>
              <a:rPr sz="2400" spc="-4" dirty="0">
                <a:latin typeface="Comic Sans MS"/>
                <a:cs typeface="Comic Sans MS"/>
              </a:rPr>
              <a:t>expiry </a:t>
            </a:r>
            <a:r>
              <a:rPr sz="2400" dirty="0">
                <a:latin typeface="Comic Sans MS"/>
                <a:cs typeface="Comic Sans MS"/>
              </a:rPr>
              <a:t>time of the </a:t>
            </a:r>
            <a:r>
              <a:rPr sz="2400" spc="-4" dirty="0">
                <a:latin typeface="Comic Sans MS"/>
                <a:cs typeface="Comic Sans MS"/>
              </a:rPr>
              <a:t>resource and the current </a:t>
            </a:r>
            <a:r>
              <a:rPr sz="2400" dirty="0">
                <a:latin typeface="Comic Sans MS"/>
                <a:cs typeface="Comic Sans MS"/>
              </a:rPr>
              <a:t>time </a:t>
            </a:r>
            <a:r>
              <a:rPr sz="2400" spc="-4" dirty="0">
                <a:latin typeface="Comic Sans MS"/>
                <a:cs typeface="Comic Sans MS"/>
              </a:rPr>
              <a:t>at </a:t>
            </a:r>
            <a:r>
              <a:rPr sz="2400" dirty="0">
                <a:latin typeface="Comic Sans MS"/>
                <a:cs typeface="Comic Sans MS"/>
              </a:rPr>
              <a:t>the  </a:t>
            </a:r>
            <a:r>
              <a:rPr sz="2400" spc="-4" dirty="0">
                <a:latin typeface="Comic Sans MS"/>
                <a:cs typeface="Comic Sans MS"/>
              </a:rPr>
              <a:t>server </a:t>
            </a:r>
            <a:r>
              <a:rPr sz="2400" dirty="0">
                <a:latin typeface="Comic Sans MS"/>
                <a:cs typeface="Comic Sans MS"/>
              </a:rPr>
              <a:t>are </a:t>
            </a:r>
            <a:r>
              <a:rPr sz="2400" spc="-4" dirty="0">
                <a:latin typeface="Comic Sans MS"/>
                <a:cs typeface="Comic Sans MS"/>
              </a:rPr>
              <a:t>attached to the response.</a:t>
            </a:r>
            <a:endParaRPr sz="2400">
              <a:latin typeface="Comic Sans MS"/>
              <a:cs typeface="Comic Sans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52400"/>
            <a:ext cx="7466445" cy="365451"/>
          </a:xfrm>
          <a:prstGeom prst="rect">
            <a:avLst/>
          </a:prstGeom>
        </p:spPr>
        <p:txBody>
          <a:bodyPr vert="horz" wrap="square" lIns="0" tIns="11397" rIns="0" bIns="0" rtlCol="0">
            <a:spAutoFit/>
          </a:bodyPr>
          <a:lstStyle/>
          <a:p>
            <a:pPr marL="11397">
              <a:spcBef>
                <a:spcPts val="90"/>
              </a:spcBef>
            </a:pPr>
            <a:r>
              <a:rPr sz="2300" b="1" spc="-4" dirty="0">
                <a:latin typeface="Comic Sans MS"/>
                <a:cs typeface="Comic Sans MS"/>
              </a:rPr>
              <a:t>Design Requirements for Distributed</a:t>
            </a:r>
            <a:r>
              <a:rPr sz="2300" b="1" spc="-45" dirty="0">
                <a:latin typeface="Comic Sans MS"/>
                <a:cs typeface="Comic Sans MS"/>
              </a:rPr>
              <a:t> </a:t>
            </a:r>
            <a:r>
              <a:rPr sz="2300" b="1" spc="-4" dirty="0">
                <a:latin typeface="Comic Sans MS"/>
                <a:cs typeface="Comic Sans MS"/>
              </a:rPr>
              <a:t>Architectures</a:t>
            </a:r>
            <a:endParaRPr sz="2300">
              <a:latin typeface="Comic Sans MS"/>
              <a:cs typeface="Comic Sans MS"/>
            </a:endParaRPr>
          </a:p>
        </p:txBody>
      </p:sp>
      <p:sp>
        <p:nvSpPr>
          <p:cNvPr id="3" name="object 3"/>
          <p:cNvSpPr txBox="1"/>
          <p:nvPr/>
        </p:nvSpPr>
        <p:spPr>
          <a:xfrm>
            <a:off x="228600" y="609913"/>
            <a:ext cx="8763000" cy="6177812"/>
          </a:xfrm>
          <a:prstGeom prst="rect">
            <a:avLst/>
          </a:prstGeom>
        </p:spPr>
        <p:txBody>
          <a:bodyPr vert="horz" wrap="square" lIns="0" tIns="11397" rIns="0" bIns="0" rtlCol="0">
            <a:spAutoFit/>
          </a:bodyPr>
          <a:lstStyle/>
          <a:p>
            <a:pPr marL="319115" indent="-307718">
              <a:spcBef>
                <a:spcPts val="90"/>
              </a:spcBef>
              <a:buClr>
                <a:srgbClr val="CC9900"/>
              </a:buClr>
              <a:buSzPct val="65000"/>
              <a:tabLst>
                <a:tab pos="318546" algn="l"/>
                <a:tab pos="319115" algn="l"/>
              </a:tabLst>
            </a:pPr>
            <a:r>
              <a:rPr lang="en-US" sz="2600" b="1" spc="-4" dirty="0" smtClean="0">
                <a:solidFill>
                  <a:srgbClr val="C00000"/>
                </a:solidFill>
                <a:latin typeface="Comic Sans MS"/>
                <a:cs typeface="Comic Sans MS"/>
              </a:rPr>
              <a:t>4.</a:t>
            </a:r>
            <a:r>
              <a:rPr sz="2600" b="1" spc="-4" smtClean="0">
                <a:solidFill>
                  <a:srgbClr val="C00000"/>
                </a:solidFill>
                <a:latin typeface="Comic Sans MS"/>
                <a:cs typeface="Comic Sans MS"/>
              </a:rPr>
              <a:t>Dependability </a:t>
            </a:r>
            <a:r>
              <a:rPr sz="2600" b="1" spc="-4" dirty="0">
                <a:solidFill>
                  <a:srgbClr val="C00000"/>
                </a:solidFill>
                <a:latin typeface="Comic Sans MS"/>
                <a:cs typeface="Comic Sans MS"/>
              </a:rPr>
              <a:t>Issues</a:t>
            </a:r>
            <a:endParaRPr sz="2600" b="1">
              <a:solidFill>
                <a:srgbClr val="C00000"/>
              </a:solidFill>
              <a:latin typeface="Comic Sans MS"/>
              <a:cs typeface="Comic Sans MS"/>
            </a:endParaRPr>
          </a:p>
          <a:p>
            <a:pPr marL="612588" marR="4559" lvl="1" indent="-292902">
              <a:lnSpc>
                <a:spcPct val="80000"/>
              </a:lnSpc>
              <a:spcBef>
                <a:spcPts val="399"/>
              </a:spcBef>
              <a:buClr>
                <a:srgbClr val="3A812E"/>
              </a:buClr>
              <a:buSzPct val="61111"/>
              <a:tabLst>
                <a:tab pos="612588" algn="l"/>
                <a:tab pos="613158" algn="l"/>
              </a:tabLst>
            </a:pPr>
            <a:r>
              <a:rPr lang="en-US" sz="2600" b="1" spc="-4" dirty="0" smtClean="0">
                <a:solidFill>
                  <a:schemeClr val="accent1"/>
                </a:solidFill>
                <a:latin typeface="Comic Sans MS"/>
                <a:cs typeface="Comic Sans MS"/>
              </a:rPr>
              <a:t>1) Correctness</a:t>
            </a:r>
          </a:p>
          <a:p>
            <a:pPr marL="612588" marR="4559" lvl="1" indent="-292902">
              <a:lnSpc>
                <a:spcPct val="80000"/>
              </a:lnSpc>
              <a:spcBef>
                <a:spcPts val="399"/>
              </a:spcBef>
              <a:buClr>
                <a:srgbClr val="3A812E"/>
              </a:buClr>
              <a:buSzPct val="61111"/>
              <a:tabLst>
                <a:tab pos="612588" algn="l"/>
                <a:tab pos="613158" algn="l"/>
              </a:tabLst>
            </a:pPr>
            <a:r>
              <a:rPr lang="en-US" sz="2600" b="1" spc="-4" dirty="0" smtClean="0">
                <a:solidFill>
                  <a:schemeClr val="accent1"/>
                </a:solidFill>
                <a:latin typeface="Comic Sans MS"/>
                <a:cs typeface="Comic Sans MS"/>
              </a:rPr>
              <a:t>2) Fault Tolerance:</a:t>
            </a:r>
            <a:r>
              <a:rPr sz="2600" spc="-4" smtClean="0">
                <a:latin typeface="Comic Sans MS"/>
                <a:cs typeface="Comic Sans MS"/>
              </a:rPr>
              <a:t>Dependable </a:t>
            </a:r>
            <a:r>
              <a:rPr sz="2600" spc="-4" dirty="0">
                <a:latin typeface="Comic Sans MS"/>
                <a:cs typeface="Comic Sans MS"/>
              </a:rPr>
              <a:t>applications should continue </a:t>
            </a:r>
            <a:r>
              <a:rPr sz="2600" dirty="0">
                <a:latin typeface="Comic Sans MS"/>
                <a:cs typeface="Comic Sans MS"/>
              </a:rPr>
              <a:t>to </a:t>
            </a:r>
            <a:r>
              <a:rPr sz="2600" spc="-4" dirty="0">
                <a:latin typeface="Comic Sans MS"/>
                <a:cs typeface="Comic Sans MS"/>
              </a:rPr>
              <a:t>function correctly </a:t>
            </a:r>
            <a:r>
              <a:rPr sz="2600" spc="-9" dirty="0">
                <a:latin typeface="Comic Sans MS"/>
                <a:cs typeface="Comic Sans MS"/>
              </a:rPr>
              <a:t>in </a:t>
            </a:r>
            <a:r>
              <a:rPr sz="2600" spc="-4" dirty="0">
                <a:latin typeface="Comic Sans MS"/>
                <a:cs typeface="Comic Sans MS"/>
              </a:rPr>
              <a:t>the  presence of faults </a:t>
            </a:r>
            <a:r>
              <a:rPr sz="2600" spc="-9" dirty="0">
                <a:latin typeface="Comic Sans MS"/>
                <a:cs typeface="Comic Sans MS"/>
              </a:rPr>
              <a:t>in </a:t>
            </a:r>
            <a:r>
              <a:rPr sz="2600" spc="-4" dirty="0">
                <a:latin typeface="Comic Sans MS"/>
                <a:cs typeface="Comic Sans MS"/>
              </a:rPr>
              <a:t>hardware, software </a:t>
            </a:r>
            <a:r>
              <a:rPr sz="2600" dirty="0">
                <a:latin typeface="Comic Sans MS"/>
                <a:cs typeface="Comic Sans MS"/>
              </a:rPr>
              <a:t>and</a:t>
            </a:r>
            <a:r>
              <a:rPr sz="2600" spc="22" dirty="0">
                <a:latin typeface="Comic Sans MS"/>
                <a:cs typeface="Comic Sans MS"/>
              </a:rPr>
              <a:t> </a:t>
            </a:r>
            <a:r>
              <a:rPr sz="2600" spc="-4">
                <a:latin typeface="Comic Sans MS"/>
                <a:cs typeface="Comic Sans MS"/>
              </a:rPr>
              <a:t>networks</a:t>
            </a:r>
            <a:r>
              <a:rPr sz="2600" spc="-4" smtClean="0">
                <a:latin typeface="Comic Sans MS"/>
                <a:cs typeface="Comic Sans MS"/>
              </a:rPr>
              <a:t>.</a:t>
            </a:r>
            <a:endParaRPr lang="en-US" sz="2600" spc="-4" dirty="0" smtClean="0">
              <a:latin typeface="Comic Sans MS"/>
              <a:cs typeface="Comic Sans MS"/>
            </a:endParaRPr>
          </a:p>
          <a:p>
            <a:pPr marL="928854" marR="398324" lvl="2" indent="-314557">
              <a:lnSpc>
                <a:spcPts val="1785"/>
              </a:lnSpc>
              <a:spcBef>
                <a:spcPts val="13"/>
              </a:spcBef>
              <a:buClr>
                <a:srgbClr val="CC9900"/>
              </a:buClr>
              <a:buSzPct val="62500"/>
              <a:tabLst>
                <a:tab pos="928854" algn="l"/>
                <a:tab pos="929424" algn="l"/>
              </a:tabLst>
            </a:pPr>
            <a:endParaRPr sz="2600">
              <a:latin typeface="Comic Sans MS"/>
              <a:cs typeface="Comic Sans MS"/>
            </a:endParaRPr>
          </a:p>
          <a:p>
            <a:pPr marL="613158" lvl="1" indent="-292902">
              <a:lnSpc>
                <a:spcPts val="1938"/>
              </a:lnSpc>
              <a:spcBef>
                <a:spcPts val="45"/>
              </a:spcBef>
              <a:buClr>
                <a:srgbClr val="3A812E"/>
              </a:buClr>
              <a:buSzPct val="61111"/>
              <a:buFont typeface="Wingdings"/>
              <a:buChar char=""/>
              <a:tabLst>
                <a:tab pos="612588" algn="l"/>
                <a:tab pos="613158" algn="l"/>
              </a:tabLst>
            </a:pPr>
            <a:r>
              <a:rPr sz="2600" spc="-4" smtClean="0">
                <a:latin typeface="Comic Sans MS"/>
                <a:cs typeface="Comic Sans MS"/>
              </a:rPr>
              <a:t>Reliability</a:t>
            </a:r>
            <a:r>
              <a:rPr lang="en-US" sz="2600" spc="-4" dirty="0" smtClean="0">
                <a:latin typeface="Comic Sans MS"/>
                <a:cs typeface="Comic Sans MS"/>
              </a:rPr>
              <a:t> is achieved through </a:t>
            </a:r>
            <a:r>
              <a:rPr sz="2600" smtClean="0">
                <a:latin typeface="Comic Sans MS"/>
                <a:cs typeface="Comic Sans MS"/>
              </a:rPr>
              <a:t>Re</a:t>
            </a:r>
            <a:r>
              <a:rPr lang="en-US" sz="2600" dirty="0" err="1" smtClean="0">
                <a:latin typeface="Comic Sans MS"/>
                <a:cs typeface="Comic Sans MS"/>
              </a:rPr>
              <a:t>dundancy</a:t>
            </a:r>
            <a:endParaRPr sz="2600">
              <a:latin typeface="Comic Sans MS"/>
              <a:cs typeface="Comic Sans MS"/>
            </a:endParaRPr>
          </a:p>
          <a:p>
            <a:pPr marL="1213209" lvl="3" indent="-283785">
              <a:buClr>
                <a:srgbClr val="3A812E"/>
              </a:buClr>
              <a:buSzPct val="70588"/>
              <a:buFont typeface="Wingdings"/>
              <a:buChar char=""/>
              <a:tabLst>
                <a:tab pos="1213209" algn="l"/>
                <a:tab pos="1213778" algn="l"/>
              </a:tabLst>
            </a:pPr>
            <a:r>
              <a:rPr sz="2600" spc="-4" dirty="0">
                <a:latin typeface="Comic Sans MS"/>
                <a:cs typeface="Comic Sans MS"/>
              </a:rPr>
              <a:t>Multiple </a:t>
            </a:r>
            <a:r>
              <a:rPr sz="2600" dirty="0">
                <a:latin typeface="Comic Sans MS"/>
                <a:cs typeface="Comic Sans MS"/>
              </a:rPr>
              <a:t>computers – multiple communication</a:t>
            </a:r>
            <a:r>
              <a:rPr sz="2600" spc="-40" dirty="0">
                <a:latin typeface="Comic Sans MS"/>
                <a:cs typeface="Comic Sans MS"/>
              </a:rPr>
              <a:t> </a:t>
            </a:r>
            <a:r>
              <a:rPr sz="2600" dirty="0">
                <a:latin typeface="Comic Sans MS"/>
                <a:cs typeface="Comic Sans MS"/>
              </a:rPr>
              <a:t>paths</a:t>
            </a:r>
            <a:endParaRPr sz="2600">
              <a:latin typeface="Comic Sans MS"/>
              <a:cs typeface="Comic Sans MS"/>
            </a:endParaRPr>
          </a:p>
          <a:p>
            <a:pPr marL="1213209" lvl="3" indent="-283785">
              <a:buClr>
                <a:srgbClr val="3A812E"/>
              </a:buClr>
              <a:buSzPct val="70588"/>
              <a:buFont typeface="Wingdings"/>
              <a:buChar char=""/>
              <a:tabLst>
                <a:tab pos="1213209" algn="l"/>
                <a:tab pos="1213778" algn="l"/>
              </a:tabLst>
            </a:pPr>
            <a:r>
              <a:rPr sz="2600" dirty="0">
                <a:latin typeface="Comic Sans MS"/>
                <a:cs typeface="Comic Sans MS"/>
              </a:rPr>
              <a:t>Several </a:t>
            </a:r>
            <a:r>
              <a:rPr sz="2600" spc="-4" dirty="0">
                <a:latin typeface="Comic Sans MS"/>
                <a:cs typeface="Comic Sans MS"/>
              </a:rPr>
              <a:t>replicas </a:t>
            </a:r>
            <a:r>
              <a:rPr sz="2600" dirty="0">
                <a:latin typeface="Comic Sans MS"/>
                <a:cs typeface="Comic Sans MS"/>
              </a:rPr>
              <a:t>of a data</a:t>
            </a:r>
            <a:r>
              <a:rPr sz="2600" spc="-18" dirty="0">
                <a:latin typeface="Comic Sans MS"/>
                <a:cs typeface="Comic Sans MS"/>
              </a:rPr>
              <a:t> </a:t>
            </a:r>
            <a:r>
              <a:rPr sz="2600" spc="4" dirty="0">
                <a:latin typeface="Comic Sans MS"/>
                <a:cs typeface="Comic Sans MS"/>
              </a:rPr>
              <a:t>item</a:t>
            </a:r>
            <a:endParaRPr sz="2600">
              <a:latin typeface="Comic Sans MS"/>
              <a:cs typeface="Comic Sans MS"/>
            </a:endParaRPr>
          </a:p>
          <a:p>
            <a:pPr marL="1213209" lvl="3" indent="-283785">
              <a:buClr>
                <a:srgbClr val="3A812E"/>
              </a:buClr>
              <a:buSzPct val="70588"/>
              <a:buFont typeface="Wingdings"/>
              <a:buChar char=""/>
              <a:tabLst>
                <a:tab pos="1213209" algn="l"/>
                <a:tab pos="1213778" algn="l"/>
              </a:tabLst>
            </a:pPr>
            <a:r>
              <a:rPr lang="en-US" sz="2600" spc="-4" dirty="0" smtClean="0">
                <a:latin typeface="Comic Sans MS"/>
                <a:cs typeface="Comic Sans MS"/>
              </a:rPr>
              <a:t>But redundancy is costlier</a:t>
            </a:r>
            <a:r>
              <a:rPr sz="2600" smtClean="0">
                <a:latin typeface="Comic Sans MS"/>
                <a:cs typeface="Comic Sans MS"/>
              </a:rPr>
              <a:t>.</a:t>
            </a:r>
            <a:endParaRPr sz="2600">
              <a:latin typeface="Comic Sans MS"/>
              <a:cs typeface="Comic Sans MS"/>
            </a:endParaRPr>
          </a:p>
          <a:p>
            <a:pPr marL="613158" lvl="1" indent="-292902">
              <a:buClr>
                <a:srgbClr val="3A812E"/>
              </a:buClr>
              <a:buSzPct val="61111"/>
              <a:tabLst>
                <a:tab pos="612588" algn="l"/>
                <a:tab pos="613158" algn="l"/>
              </a:tabLst>
            </a:pPr>
            <a:r>
              <a:rPr lang="en-US" sz="2600" b="1" spc="-4" dirty="0" smtClean="0">
                <a:solidFill>
                  <a:schemeClr val="accent1"/>
                </a:solidFill>
                <a:latin typeface="Comic Sans MS"/>
                <a:cs typeface="Comic Sans MS"/>
              </a:rPr>
              <a:t>3) Security</a:t>
            </a:r>
            <a:endParaRPr lang="en-US" sz="2600" b="1" dirty="0" smtClean="0">
              <a:solidFill>
                <a:schemeClr val="accent1"/>
              </a:solidFill>
              <a:latin typeface="Comic Sans MS"/>
              <a:cs typeface="Comic Sans MS"/>
            </a:endParaRPr>
          </a:p>
          <a:p>
            <a:pPr marL="613158" lvl="1" indent="-292902">
              <a:spcBef>
                <a:spcPts val="9"/>
              </a:spcBef>
              <a:buClr>
                <a:srgbClr val="3A812E"/>
              </a:buClr>
              <a:buSzPct val="61111"/>
              <a:buFont typeface="Wingdings"/>
              <a:buChar char=""/>
              <a:tabLst>
                <a:tab pos="612588" algn="l"/>
                <a:tab pos="613158" algn="l"/>
              </a:tabLst>
            </a:pPr>
            <a:r>
              <a:rPr lang="en-US" sz="2600" spc="-4" dirty="0" smtClean="0">
                <a:latin typeface="Comic Sans MS"/>
                <a:cs typeface="Comic Sans MS"/>
              </a:rPr>
              <a:t>Safety (Confidentiality) </a:t>
            </a:r>
            <a:r>
              <a:rPr lang="en-US" sz="2600" dirty="0" smtClean="0">
                <a:latin typeface="Comic Sans MS"/>
                <a:cs typeface="Comic Sans MS"/>
              </a:rPr>
              <a:t>– absence </a:t>
            </a:r>
            <a:r>
              <a:rPr lang="en-US" sz="2600" spc="-4" dirty="0" smtClean="0">
                <a:latin typeface="Comic Sans MS"/>
                <a:cs typeface="Comic Sans MS"/>
              </a:rPr>
              <a:t>of incorrect</a:t>
            </a:r>
            <a:r>
              <a:rPr lang="en-US" sz="2600" spc="-9" dirty="0" smtClean="0">
                <a:latin typeface="Comic Sans MS"/>
                <a:cs typeface="Comic Sans MS"/>
              </a:rPr>
              <a:t> </a:t>
            </a:r>
            <a:r>
              <a:rPr lang="en-US" sz="2600" spc="-4" dirty="0" smtClean="0">
                <a:latin typeface="Comic Sans MS"/>
                <a:cs typeface="Comic Sans MS"/>
              </a:rPr>
              <a:t>behavior</a:t>
            </a:r>
            <a:endParaRPr lang="en-US" sz="2600" dirty="0" smtClean="0">
              <a:latin typeface="Comic Sans MS"/>
              <a:cs typeface="Comic Sans MS"/>
            </a:endParaRPr>
          </a:p>
          <a:p>
            <a:pPr marL="613158" lvl="1" indent="-292902">
              <a:buClr>
                <a:srgbClr val="3A812E"/>
              </a:buClr>
              <a:buSzPct val="61111"/>
              <a:buFont typeface="Wingdings"/>
              <a:buChar char=""/>
              <a:tabLst>
                <a:tab pos="612588" algn="l"/>
                <a:tab pos="613158" algn="l"/>
              </a:tabLst>
            </a:pPr>
            <a:r>
              <a:rPr lang="en-US" sz="2600" spc="-4" dirty="0" smtClean="0">
                <a:latin typeface="Comic Sans MS"/>
                <a:cs typeface="Comic Sans MS"/>
              </a:rPr>
              <a:t>Integrity </a:t>
            </a:r>
            <a:r>
              <a:rPr lang="en-US" sz="2600" dirty="0" smtClean="0">
                <a:latin typeface="Comic Sans MS"/>
                <a:cs typeface="Comic Sans MS"/>
              </a:rPr>
              <a:t>– </a:t>
            </a:r>
            <a:r>
              <a:rPr lang="en-US" sz="2600" spc="-4" dirty="0" smtClean="0">
                <a:latin typeface="Comic Sans MS"/>
                <a:cs typeface="Comic Sans MS"/>
              </a:rPr>
              <a:t>absence of improper system</a:t>
            </a:r>
            <a:r>
              <a:rPr lang="en-US" sz="2600" spc="4" dirty="0" smtClean="0">
                <a:latin typeface="Comic Sans MS"/>
                <a:cs typeface="Comic Sans MS"/>
              </a:rPr>
              <a:t> </a:t>
            </a:r>
            <a:r>
              <a:rPr lang="en-US" sz="2600" spc="-4" dirty="0" smtClean="0">
                <a:latin typeface="Comic Sans MS"/>
                <a:cs typeface="Comic Sans MS"/>
              </a:rPr>
              <a:t>alteration</a:t>
            </a:r>
          </a:p>
          <a:p>
            <a:pPr marL="613158" lvl="1" indent="-292902">
              <a:buClr>
                <a:srgbClr val="3A812E"/>
              </a:buClr>
              <a:buSzPct val="61111"/>
              <a:buFont typeface="Wingdings"/>
              <a:buChar char=""/>
              <a:tabLst>
                <a:tab pos="612588" algn="l"/>
                <a:tab pos="613158" algn="l"/>
              </a:tabLst>
            </a:pPr>
            <a:r>
              <a:rPr lang="en-US" sz="2600" spc="-4" dirty="0" smtClean="0">
                <a:latin typeface="Comic Sans MS"/>
                <a:cs typeface="Comic Sans MS"/>
              </a:rPr>
              <a:t>Availability </a:t>
            </a:r>
            <a:r>
              <a:rPr lang="en-US" sz="2600" dirty="0" smtClean="0">
                <a:latin typeface="Comic Sans MS"/>
                <a:cs typeface="Comic Sans MS"/>
              </a:rPr>
              <a:t>– </a:t>
            </a:r>
            <a:r>
              <a:rPr lang="en-US" sz="2600" spc="-4" dirty="0" smtClean="0">
                <a:latin typeface="Comic Sans MS"/>
                <a:cs typeface="Comic Sans MS"/>
              </a:rPr>
              <a:t>readiness for correct</a:t>
            </a:r>
            <a:r>
              <a:rPr lang="en-US" sz="2600" dirty="0" smtClean="0">
                <a:latin typeface="Comic Sans MS"/>
                <a:cs typeface="Comic Sans MS"/>
              </a:rPr>
              <a:t> </a:t>
            </a:r>
            <a:r>
              <a:rPr lang="en-US" sz="2600" spc="-4" dirty="0" smtClean="0">
                <a:latin typeface="Comic Sans MS"/>
                <a:cs typeface="Comic Sans MS"/>
              </a:rPr>
              <a:t>service</a:t>
            </a:r>
            <a:endParaRPr sz="2600">
              <a:latin typeface="Comic Sans MS"/>
              <a:cs typeface="Comic Sans MS"/>
            </a:endParaRPr>
          </a:p>
          <a:p>
            <a:pPr marL="613158" lvl="1" indent="-292902">
              <a:buClr>
                <a:srgbClr val="3A812E"/>
              </a:buClr>
              <a:buSzPct val="61111"/>
              <a:buFont typeface="Wingdings"/>
              <a:buChar char=""/>
              <a:tabLst>
                <a:tab pos="612588" algn="l"/>
                <a:tab pos="613158" algn="l"/>
              </a:tabLst>
            </a:pPr>
            <a:endParaRPr sz="2000">
              <a:latin typeface="Comic Sans MS"/>
              <a:cs typeface="Comic Sans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52400"/>
            <a:ext cx="6488546" cy="596284"/>
          </a:xfrm>
          <a:prstGeom prst="rect">
            <a:avLst/>
          </a:prstGeom>
        </p:spPr>
        <p:txBody>
          <a:bodyPr vert="horz" wrap="square" lIns="0" tIns="11397" rIns="0" bIns="0" rtlCol="0">
            <a:spAutoFit/>
          </a:bodyPr>
          <a:lstStyle/>
          <a:p>
            <a:pPr marL="11397">
              <a:spcBef>
                <a:spcPts val="90"/>
              </a:spcBef>
            </a:pPr>
            <a:r>
              <a:rPr lang="en-US" sz="3800" spc="-4" dirty="0" smtClean="0"/>
              <a:t>2.3 </a:t>
            </a:r>
            <a:r>
              <a:rPr sz="3800" spc="-4" smtClean="0"/>
              <a:t>Fundamental</a:t>
            </a:r>
            <a:r>
              <a:rPr sz="3800" spc="-36" smtClean="0"/>
              <a:t> </a:t>
            </a:r>
            <a:r>
              <a:rPr sz="3800" spc="-4" dirty="0"/>
              <a:t>Models</a:t>
            </a:r>
            <a:endParaRPr sz="3800"/>
          </a:p>
        </p:txBody>
      </p:sp>
      <p:sp>
        <p:nvSpPr>
          <p:cNvPr id="3" name="object 3"/>
          <p:cNvSpPr txBox="1"/>
          <p:nvPr/>
        </p:nvSpPr>
        <p:spPr>
          <a:xfrm>
            <a:off x="304800" y="838200"/>
            <a:ext cx="8305800" cy="5711508"/>
          </a:xfrm>
          <a:prstGeom prst="rect">
            <a:avLst/>
          </a:prstGeom>
        </p:spPr>
        <p:txBody>
          <a:bodyPr vert="horz" wrap="square" lIns="0" tIns="62683" rIns="0" bIns="0" rtlCol="0">
            <a:spAutoFit/>
          </a:bodyPr>
          <a:lstStyle/>
          <a:p>
            <a:pPr marL="318546" marR="93454" indent="-307718">
              <a:lnSpc>
                <a:spcPct val="80000"/>
              </a:lnSpc>
              <a:spcBef>
                <a:spcPts val="494"/>
              </a:spcBef>
              <a:buClr>
                <a:srgbClr val="CC9900"/>
              </a:buClr>
              <a:buSzPct val="63157"/>
              <a:buFont typeface="Wingdings"/>
              <a:buChar char=""/>
              <a:tabLst>
                <a:tab pos="318546" algn="l"/>
                <a:tab pos="319115" algn="l"/>
              </a:tabLst>
            </a:pPr>
            <a:r>
              <a:rPr sz="2400" spc="-4" dirty="0">
                <a:latin typeface="Comic Sans MS"/>
                <a:cs typeface="Comic Sans MS"/>
              </a:rPr>
              <a:t>A model contains only the essential ingredients needed </a:t>
            </a:r>
            <a:r>
              <a:rPr sz="2400" spc="-9" dirty="0">
                <a:latin typeface="Comic Sans MS"/>
                <a:cs typeface="Comic Sans MS"/>
              </a:rPr>
              <a:t>to  </a:t>
            </a:r>
            <a:r>
              <a:rPr sz="2400" spc="-4" dirty="0">
                <a:latin typeface="Comic Sans MS"/>
                <a:cs typeface="Comic Sans MS"/>
              </a:rPr>
              <a:t>understand </a:t>
            </a:r>
            <a:r>
              <a:rPr sz="2400" dirty="0">
                <a:latin typeface="Comic Sans MS"/>
                <a:cs typeface="Comic Sans MS"/>
              </a:rPr>
              <a:t>and </a:t>
            </a:r>
            <a:r>
              <a:rPr sz="2400" spc="-4" dirty="0">
                <a:latin typeface="Comic Sans MS"/>
                <a:cs typeface="Comic Sans MS"/>
              </a:rPr>
              <a:t>reason about </a:t>
            </a:r>
            <a:r>
              <a:rPr sz="2400" dirty="0">
                <a:latin typeface="Comic Sans MS"/>
                <a:cs typeface="Comic Sans MS"/>
              </a:rPr>
              <a:t>some </a:t>
            </a:r>
            <a:r>
              <a:rPr sz="2400" spc="-4" dirty="0">
                <a:latin typeface="Comic Sans MS"/>
                <a:cs typeface="Comic Sans MS"/>
              </a:rPr>
              <a:t>aspects of a system’s</a:t>
            </a:r>
            <a:r>
              <a:rPr sz="2400" spc="22" dirty="0">
                <a:latin typeface="Comic Sans MS"/>
                <a:cs typeface="Comic Sans MS"/>
              </a:rPr>
              <a:t> </a:t>
            </a:r>
            <a:r>
              <a:rPr sz="2400" spc="-4" dirty="0">
                <a:latin typeface="Comic Sans MS"/>
                <a:cs typeface="Comic Sans MS"/>
              </a:rPr>
              <a:t>behavior.</a:t>
            </a:r>
            <a:endParaRPr sz="2400">
              <a:latin typeface="Comic Sans MS"/>
              <a:cs typeface="Comic Sans MS"/>
            </a:endParaRPr>
          </a:p>
          <a:p>
            <a:pPr marL="319115" indent="-307718">
              <a:lnSpc>
                <a:spcPts val="2037"/>
              </a:lnSpc>
              <a:buClr>
                <a:srgbClr val="CC9900"/>
              </a:buClr>
              <a:buSzPct val="63157"/>
              <a:buFont typeface="Wingdings"/>
              <a:buChar char=""/>
              <a:tabLst>
                <a:tab pos="318546" algn="l"/>
                <a:tab pos="319115" algn="l"/>
              </a:tabLst>
            </a:pPr>
            <a:r>
              <a:rPr sz="2400" spc="-4" dirty="0">
                <a:latin typeface="Comic Sans MS"/>
                <a:cs typeface="Comic Sans MS"/>
              </a:rPr>
              <a:t>A system model has </a:t>
            </a:r>
            <a:r>
              <a:rPr sz="2400" spc="-9" dirty="0">
                <a:latin typeface="Comic Sans MS"/>
                <a:cs typeface="Comic Sans MS"/>
              </a:rPr>
              <a:t>to </a:t>
            </a:r>
            <a:r>
              <a:rPr sz="2400" spc="-4" dirty="0">
                <a:latin typeface="Comic Sans MS"/>
                <a:cs typeface="Comic Sans MS"/>
              </a:rPr>
              <a:t>address </a:t>
            </a:r>
            <a:r>
              <a:rPr sz="2400" spc="-9" dirty="0">
                <a:latin typeface="Comic Sans MS"/>
                <a:cs typeface="Comic Sans MS"/>
              </a:rPr>
              <a:t>the</a:t>
            </a:r>
            <a:r>
              <a:rPr sz="2400" spc="4" dirty="0">
                <a:latin typeface="Comic Sans MS"/>
                <a:cs typeface="Comic Sans MS"/>
              </a:rPr>
              <a:t> </a:t>
            </a:r>
            <a:r>
              <a:rPr sz="2400" spc="-4" dirty="0">
                <a:latin typeface="Comic Sans MS"/>
                <a:cs typeface="Comic Sans MS"/>
              </a:rPr>
              <a:t>following:</a:t>
            </a:r>
            <a:endParaRPr sz="2400">
              <a:latin typeface="Comic Sans MS"/>
              <a:cs typeface="Comic Sans MS"/>
            </a:endParaRPr>
          </a:p>
          <a:p>
            <a:pPr marL="613158" lvl="1" indent="-292902">
              <a:spcBef>
                <a:spcPts val="9"/>
              </a:spcBef>
              <a:buClr>
                <a:srgbClr val="3A812E"/>
              </a:buClr>
              <a:buSzPct val="58823"/>
              <a:buFont typeface="Wingdings"/>
              <a:buChar char=""/>
              <a:tabLst>
                <a:tab pos="612588" algn="l"/>
                <a:tab pos="613158" algn="l"/>
              </a:tabLst>
            </a:pPr>
            <a:r>
              <a:rPr sz="2000" dirty="0">
                <a:latin typeface="Comic Sans MS"/>
                <a:cs typeface="Comic Sans MS"/>
              </a:rPr>
              <a:t>What are the main entities in the</a:t>
            </a:r>
            <a:r>
              <a:rPr sz="2000" spc="-63" dirty="0">
                <a:latin typeface="Comic Sans MS"/>
                <a:cs typeface="Comic Sans MS"/>
              </a:rPr>
              <a:t> </a:t>
            </a:r>
            <a:r>
              <a:rPr sz="2000" dirty="0">
                <a:latin typeface="Comic Sans MS"/>
                <a:cs typeface="Comic Sans MS"/>
              </a:rPr>
              <a:t>system?</a:t>
            </a:r>
            <a:endParaRPr sz="2000">
              <a:latin typeface="Comic Sans MS"/>
              <a:cs typeface="Comic Sans MS"/>
            </a:endParaRPr>
          </a:p>
          <a:p>
            <a:pPr marL="613158" lvl="1" indent="-292902">
              <a:buClr>
                <a:srgbClr val="3A812E"/>
              </a:buClr>
              <a:buSzPct val="58823"/>
              <a:buFont typeface="Wingdings"/>
              <a:buChar char=""/>
              <a:tabLst>
                <a:tab pos="612588" algn="l"/>
                <a:tab pos="613158" algn="l"/>
              </a:tabLst>
            </a:pPr>
            <a:r>
              <a:rPr sz="2000" dirty="0">
                <a:latin typeface="Comic Sans MS"/>
                <a:cs typeface="Comic Sans MS"/>
              </a:rPr>
              <a:t>How </a:t>
            </a:r>
            <a:r>
              <a:rPr sz="2000" spc="-4" dirty="0">
                <a:latin typeface="Comic Sans MS"/>
                <a:cs typeface="Comic Sans MS"/>
              </a:rPr>
              <a:t>do </a:t>
            </a:r>
            <a:r>
              <a:rPr sz="2000" dirty="0">
                <a:latin typeface="Comic Sans MS"/>
                <a:cs typeface="Comic Sans MS"/>
              </a:rPr>
              <a:t>they</a:t>
            </a:r>
            <a:r>
              <a:rPr sz="2000" spc="-9" dirty="0">
                <a:latin typeface="Comic Sans MS"/>
                <a:cs typeface="Comic Sans MS"/>
              </a:rPr>
              <a:t> </a:t>
            </a:r>
            <a:r>
              <a:rPr sz="2000" spc="-4" dirty="0">
                <a:latin typeface="Comic Sans MS"/>
                <a:cs typeface="Comic Sans MS"/>
              </a:rPr>
              <a:t>interact?</a:t>
            </a:r>
            <a:endParaRPr sz="2000">
              <a:latin typeface="Comic Sans MS"/>
              <a:cs typeface="Comic Sans MS"/>
            </a:endParaRPr>
          </a:p>
          <a:p>
            <a:pPr marL="612588" marR="4559" lvl="1" indent="-292902">
              <a:lnSpc>
                <a:spcPct val="79400"/>
              </a:lnSpc>
              <a:spcBef>
                <a:spcPts val="377"/>
              </a:spcBef>
              <a:buClr>
                <a:srgbClr val="3A812E"/>
              </a:buClr>
              <a:buSzPct val="58823"/>
              <a:buFont typeface="Wingdings"/>
              <a:buChar char=""/>
              <a:tabLst>
                <a:tab pos="612588" algn="l"/>
                <a:tab pos="613158" algn="l"/>
              </a:tabLst>
            </a:pPr>
            <a:r>
              <a:rPr sz="2000" dirty="0">
                <a:latin typeface="Comic Sans MS"/>
                <a:cs typeface="Comic Sans MS"/>
              </a:rPr>
              <a:t>What are the </a:t>
            </a:r>
            <a:r>
              <a:rPr sz="2000" spc="-4" dirty="0">
                <a:latin typeface="Comic Sans MS"/>
                <a:cs typeface="Comic Sans MS"/>
              </a:rPr>
              <a:t>characteristics </a:t>
            </a:r>
            <a:r>
              <a:rPr sz="2000" dirty="0">
                <a:latin typeface="Comic Sans MS"/>
                <a:cs typeface="Comic Sans MS"/>
              </a:rPr>
              <a:t>that affect their </a:t>
            </a:r>
            <a:r>
              <a:rPr sz="2000" spc="-4" dirty="0">
                <a:latin typeface="Comic Sans MS"/>
                <a:cs typeface="Comic Sans MS"/>
              </a:rPr>
              <a:t>individual and </a:t>
            </a:r>
            <a:r>
              <a:rPr sz="2000" dirty="0">
                <a:latin typeface="Comic Sans MS"/>
                <a:cs typeface="Comic Sans MS"/>
              </a:rPr>
              <a:t>collective  behavior?</a:t>
            </a:r>
            <a:endParaRPr sz="2000">
              <a:latin typeface="Comic Sans MS"/>
              <a:cs typeface="Comic Sans MS"/>
            </a:endParaRPr>
          </a:p>
          <a:p>
            <a:pPr marL="319115" indent="-307718">
              <a:lnSpc>
                <a:spcPts val="2037"/>
              </a:lnSpc>
              <a:buClr>
                <a:srgbClr val="CC9900"/>
              </a:buClr>
              <a:buSzPct val="63157"/>
              <a:buFont typeface="Wingdings"/>
              <a:buChar char=""/>
              <a:tabLst>
                <a:tab pos="318546" algn="l"/>
                <a:tab pos="319115" algn="l"/>
              </a:tabLst>
            </a:pPr>
            <a:r>
              <a:rPr sz="2400" spc="-9" dirty="0">
                <a:latin typeface="Comic Sans MS"/>
                <a:cs typeface="Comic Sans MS"/>
              </a:rPr>
              <a:t>Purpose</a:t>
            </a:r>
            <a:endParaRPr sz="2400">
              <a:latin typeface="Comic Sans MS"/>
              <a:cs typeface="Comic Sans MS"/>
            </a:endParaRPr>
          </a:p>
          <a:p>
            <a:pPr marL="612588" marR="400604" lvl="1" indent="-292902">
              <a:lnSpc>
                <a:spcPct val="79400"/>
              </a:lnSpc>
              <a:spcBef>
                <a:spcPts val="381"/>
              </a:spcBef>
              <a:buClr>
                <a:srgbClr val="3A812E"/>
              </a:buClr>
              <a:buSzPct val="58823"/>
              <a:buFont typeface="Wingdings"/>
              <a:buChar char=""/>
              <a:tabLst>
                <a:tab pos="612588" algn="l"/>
                <a:tab pos="613158" algn="l"/>
              </a:tabLst>
            </a:pPr>
            <a:r>
              <a:rPr sz="2000" dirty="0">
                <a:latin typeface="Comic Sans MS"/>
                <a:cs typeface="Comic Sans MS"/>
              </a:rPr>
              <a:t>Make </a:t>
            </a:r>
            <a:r>
              <a:rPr sz="2000" spc="-4" dirty="0">
                <a:latin typeface="Comic Sans MS"/>
                <a:cs typeface="Comic Sans MS"/>
              </a:rPr>
              <a:t>explicit all </a:t>
            </a:r>
            <a:r>
              <a:rPr sz="2000" dirty="0">
                <a:latin typeface="Comic Sans MS"/>
                <a:cs typeface="Comic Sans MS"/>
              </a:rPr>
              <a:t>the relevant assumptions about </a:t>
            </a:r>
            <a:r>
              <a:rPr sz="2000" spc="-4" dirty="0">
                <a:latin typeface="Comic Sans MS"/>
                <a:cs typeface="Comic Sans MS"/>
              </a:rPr>
              <a:t>the </a:t>
            </a:r>
            <a:r>
              <a:rPr sz="2000" dirty="0">
                <a:latin typeface="Comic Sans MS"/>
                <a:cs typeface="Comic Sans MS"/>
              </a:rPr>
              <a:t>system we are  </a:t>
            </a:r>
            <a:r>
              <a:rPr sz="2000" spc="-4" dirty="0">
                <a:latin typeface="Comic Sans MS"/>
                <a:cs typeface="Comic Sans MS"/>
              </a:rPr>
              <a:t>modeling</a:t>
            </a:r>
            <a:endParaRPr sz="2000">
              <a:latin typeface="Comic Sans MS"/>
              <a:cs typeface="Comic Sans MS"/>
            </a:endParaRPr>
          </a:p>
          <a:p>
            <a:pPr marL="612588" marR="267259" lvl="1" indent="-292902">
              <a:lnSpc>
                <a:spcPct val="79400"/>
              </a:lnSpc>
              <a:spcBef>
                <a:spcPts val="377"/>
              </a:spcBef>
              <a:buClr>
                <a:srgbClr val="3A812E"/>
              </a:buClr>
              <a:buSzPct val="58823"/>
              <a:buFont typeface="Wingdings"/>
              <a:buChar char=""/>
              <a:tabLst>
                <a:tab pos="612588" algn="l"/>
                <a:tab pos="613158" algn="l"/>
              </a:tabLst>
            </a:pPr>
            <a:r>
              <a:rPr sz="2000" dirty="0">
                <a:latin typeface="Comic Sans MS"/>
                <a:cs typeface="Comic Sans MS"/>
              </a:rPr>
              <a:t>Make </a:t>
            </a:r>
            <a:r>
              <a:rPr sz="2000" spc="-4" dirty="0">
                <a:latin typeface="Comic Sans MS"/>
                <a:cs typeface="Comic Sans MS"/>
              </a:rPr>
              <a:t>generalizations concerning </a:t>
            </a:r>
            <a:r>
              <a:rPr sz="2000" dirty="0">
                <a:latin typeface="Comic Sans MS"/>
                <a:cs typeface="Comic Sans MS"/>
              </a:rPr>
              <a:t>what is possible or impossible, given  those</a:t>
            </a:r>
            <a:r>
              <a:rPr sz="2000" spc="-9" dirty="0">
                <a:latin typeface="Comic Sans MS"/>
                <a:cs typeface="Comic Sans MS"/>
              </a:rPr>
              <a:t> </a:t>
            </a:r>
            <a:r>
              <a:rPr sz="2000" spc="-4" dirty="0">
                <a:latin typeface="Comic Sans MS"/>
                <a:cs typeface="Comic Sans MS"/>
              </a:rPr>
              <a:t>assumptions.</a:t>
            </a:r>
            <a:endParaRPr sz="2000">
              <a:latin typeface="Comic Sans MS"/>
              <a:cs typeface="Comic Sans MS"/>
            </a:endParaRPr>
          </a:p>
          <a:p>
            <a:pPr marL="928854" lvl="2" indent="-315126">
              <a:spcBef>
                <a:spcPts val="18"/>
              </a:spcBef>
              <a:buClr>
                <a:srgbClr val="CC9900"/>
              </a:buClr>
              <a:buSzPct val="62500"/>
              <a:buFont typeface="Wingdings"/>
              <a:buChar char=""/>
              <a:tabLst>
                <a:tab pos="928854" algn="l"/>
                <a:tab pos="929424" algn="l"/>
              </a:tabLst>
            </a:pPr>
            <a:r>
              <a:rPr sz="2000" spc="-4" dirty="0">
                <a:latin typeface="Comic Sans MS"/>
                <a:cs typeface="Comic Sans MS"/>
              </a:rPr>
              <a:t>General purpose algorithms</a:t>
            </a:r>
            <a:endParaRPr sz="2000">
              <a:latin typeface="Comic Sans MS"/>
              <a:cs typeface="Comic Sans MS"/>
            </a:endParaRPr>
          </a:p>
          <a:p>
            <a:pPr marL="928854" lvl="2" indent="-315126">
              <a:lnSpc>
                <a:spcPts val="1718"/>
              </a:lnSpc>
              <a:buClr>
                <a:srgbClr val="CC9900"/>
              </a:buClr>
              <a:buSzPct val="62500"/>
              <a:buFont typeface="Wingdings"/>
              <a:buChar char=""/>
              <a:tabLst>
                <a:tab pos="928854" algn="l"/>
                <a:tab pos="929424" algn="l"/>
              </a:tabLst>
            </a:pPr>
            <a:r>
              <a:rPr sz="2000" spc="-4" dirty="0">
                <a:latin typeface="Comic Sans MS"/>
                <a:cs typeface="Comic Sans MS"/>
              </a:rPr>
              <a:t>Desirable properties</a:t>
            </a:r>
            <a:endParaRPr sz="2000">
              <a:latin typeface="Comic Sans MS"/>
              <a:cs typeface="Comic Sans MS"/>
            </a:endParaRPr>
          </a:p>
          <a:p>
            <a:pPr marL="319115" indent="-307718">
              <a:lnSpc>
                <a:spcPts val="2037"/>
              </a:lnSpc>
              <a:buClr>
                <a:srgbClr val="CC9900"/>
              </a:buClr>
              <a:buSzPct val="63157"/>
              <a:buFont typeface="Wingdings"/>
              <a:buChar char=""/>
              <a:tabLst>
                <a:tab pos="318546" algn="l"/>
                <a:tab pos="319115" algn="l"/>
              </a:tabLst>
            </a:pPr>
            <a:r>
              <a:rPr sz="2400" spc="-4" dirty="0">
                <a:latin typeface="Comic Sans MS"/>
                <a:cs typeface="Comic Sans MS"/>
              </a:rPr>
              <a:t>Interaction</a:t>
            </a:r>
            <a:endParaRPr sz="2400">
              <a:latin typeface="Comic Sans MS"/>
              <a:cs typeface="Comic Sans MS"/>
            </a:endParaRPr>
          </a:p>
          <a:p>
            <a:pPr marL="613158" lvl="1" indent="-292902">
              <a:lnSpc>
                <a:spcPts val="1830"/>
              </a:lnSpc>
              <a:buClr>
                <a:srgbClr val="3A812E"/>
              </a:buClr>
              <a:buSzPct val="58823"/>
              <a:buFont typeface="Wingdings"/>
              <a:buChar char=""/>
              <a:tabLst>
                <a:tab pos="612588" algn="l"/>
                <a:tab pos="613158" algn="l"/>
              </a:tabLst>
            </a:pPr>
            <a:r>
              <a:rPr sz="2000" dirty="0">
                <a:latin typeface="Comic Sans MS"/>
                <a:cs typeface="Comic Sans MS"/>
              </a:rPr>
              <a:t>Communication </a:t>
            </a:r>
            <a:r>
              <a:rPr sz="2000" spc="-4" dirty="0">
                <a:latin typeface="Comic Sans MS"/>
                <a:cs typeface="Comic Sans MS"/>
              </a:rPr>
              <a:t>takes </a:t>
            </a:r>
            <a:r>
              <a:rPr sz="2000" dirty="0">
                <a:latin typeface="Comic Sans MS"/>
                <a:cs typeface="Comic Sans MS"/>
              </a:rPr>
              <a:t>place with</a:t>
            </a:r>
            <a:r>
              <a:rPr sz="2000" spc="-45" dirty="0">
                <a:latin typeface="Comic Sans MS"/>
                <a:cs typeface="Comic Sans MS"/>
              </a:rPr>
              <a:t> </a:t>
            </a:r>
            <a:r>
              <a:rPr sz="2000" dirty="0">
                <a:solidFill>
                  <a:srgbClr val="FF0000"/>
                </a:solidFill>
                <a:latin typeface="Comic Sans MS"/>
                <a:cs typeface="Comic Sans MS"/>
              </a:rPr>
              <a:t>delays</a:t>
            </a:r>
            <a:endParaRPr sz="2000">
              <a:solidFill>
                <a:srgbClr val="FF0000"/>
              </a:solidFill>
              <a:latin typeface="Comic Sans MS"/>
              <a:cs typeface="Comic Sans MS"/>
            </a:endParaRPr>
          </a:p>
          <a:p>
            <a:pPr marL="612588" marR="259281" lvl="1" indent="-292902">
              <a:lnSpc>
                <a:spcPct val="80000"/>
              </a:lnSpc>
              <a:spcBef>
                <a:spcPts val="363"/>
              </a:spcBef>
              <a:buClr>
                <a:srgbClr val="3A812E"/>
              </a:buClr>
              <a:buSzPct val="58823"/>
              <a:buFont typeface="Wingdings"/>
              <a:buChar char=""/>
              <a:tabLst>
                <a:tab pos="612588" algn="l"/>
                <a:tab pos="613158" algn="l"/>
              </a:tabLst>
            </a:pPr>
            <a:r>
              <a:rPr sz="2000" spc="-4" dirty="0">
                <a:latin typeface="Comic Sans MS"/>
                <a:cs typeface="Comic Sans MS"/>
              </a:rPr>
              <a:t>Maintaining </a:t>
            </a:r>
            <a:r>
              <a:rPr sz="2000" dirty="0">
                <a:latin typeface="Comic Sans MS"/>
                <a:cs typeface="Comic Sans MS"/>
              </a:rPr>
              <a:t>the </a:t>
            </a:r>
            <a:r>
              <a:rPr sz="2000" dirty="0">
                <a:solidFill>
                  <a:srgbClr val="FF0000"/>
                </a:solidFill>
                <a:latin typeface="Comic Sans MS"/>
                <a:cs typeface="Comic Sans MS"/>
              </a:rPr>
              <a:t>same notion of time </a:t>
            </a:r>
            <a:r>
              <a:rPr sz="2000" dirty="0">
                <a:latin typeface="Comic Sans MS"/>
                <a:cs typeface="Comic Sans MS"/>
              </a:rPr>
              <a:t>across all </a:t>
            </a:r>
            <a:r>
              <a:rPr sz="2000" spc="-4" dirty="0">
                <a:latin typeface="Comic Sans MS"/>
                <a:cs typeface="Comic Sans MS"/>
              </a:rPr>
              <a:t>nodes </a:t>
            </a:r>
            <a:r>
              <a:rPr sz="2000" dirty="0">
                <a:latin typeface="Comic Sans MS"/>
                <a:cs typeface="Comic Sans MS"/>
              </a:rPr>
              <a:t>of a </a:t>
            </a:r>
            <a:r>
              <a:rPr sz="2000" spc="-4" dirty="0">
                <a:latin typeface="Comic Sans MS"/>
                <a:cs typeface="Comic Sans MS"/>
              </a:rPr>
              <a:t>distributed  </a:t>
            </a:r>
            <a:r>
              <a:rPr sz="2000" dirty="0">
                <a:latin typeface="Comic Sans MS"/>
                <a:cs typeface="Comic Sans MS"/>
              </a:rPr>
              <a:t>system is</a:t>
            </a:r>
            <a:r>
              <a:rPr sz="2000" spc="-22" dirty="0">
                <a:latin typeface="Comic Sans MS"/>
                <a:cs typeface="Comic Sans MS"/>
              </a:rPr>
              <a:t> </a:t>
            </a:r>
            <a:r>
              <a:rPr sz="2000" spc="-4" dirty="0">
                <a:latin typeface="Comic Sans MS"/>
                <a:cs typeface="Comic Sans MS"/>
              </a:rPr>
              <a:t>difficilt.</a:t>
            </a:r>
            <a:endParaRPr sz="2000">
              <a:latin typeface="Comic Sans MS"/>
              <a:cs typeface="Comic Sans MS"/>
            </a:endParaRPr>
          </a:p>
          <a:p>
            <a:pPr marL="319115" indent="-307718">
              <a:lnSpc>
                <a:spcPts val="2028"/>
              </a:lnSpc>
              <a:buClr>
                <a:srgbClr val="CC9900"/>
              </a:buClr>
              <a:buSzPct val="63157"/>
              <a:buFont typeface="Wingdings"/>
              <a:buChar char=""/>
              <a:tabLst>
                <a:tab pos="318546" algn="l"/>
                <a:tab pos="319115" algn="l"/>
              </a:tabLst>
            </a:pPr>
            <a:r>
              <a:rPr sz="2400" spc="-4" smtClean="0">
                <a:latin typeface="Comic Sans MS"/>
                <a:cs typeface="Comic Sans MS"/>
              </a:rPr>
              <a:t>Failure</a:t>
            </a:r>
            <a:endParaRPr lang="en-US" sz="2400" spc="-4" dirty="0" smtClean="0">
              <a:latin typeface="Comic Sans MS"/>
              <a:cs typeface="Comic Sans MS"/>
            </a:endParaRPr>
          </a:p>
          <a:p>
            <a:pPr marL="319115" indent="-307718">
              <a:lnSpc>
                <a:spcPts val="2028"/>
              </a:lnSpc>
              <a:buClr>
                <a:srgbClr val="CC9900"/>
              </a:buClr>
              <a:buSzPct val="63157"/>
              <a:buFont typeface="Wingdings"/>
              <a:buChar char=""/>
              <a:tabLst>
                <a:tab pos="318546" algn="l"/>
                <a:tab pos="319115" algn="l"/>
              </a:tabLst>
            </a:pPr>
            <a:r>
              <a:rPr lang="en-US" sz="2400" spc="-4" dirty="0" smtClean="0">
                <a:latin typeface="Comic Sans MS"/>
                <a:cs typeface="Comic Sans MS"/>
              </a:rPr>
              <a:t>Security</a:t>
            </a:r>
            <a:endParaRPr sz="2400">
              <a:latin typeface="Comic Sans MS"/>
              <a:cs typeface="Comic Sans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2"/>
          <p:cNvSpPr>
            <a:spLocks noChangeShapeType="1"/>
          </p:cNvSpPr>
          <p:nvPr/>
        </p:nvSpPr>
        <p:spPr bwMode="auto">
          <a:xfrm>
            <a:off x="849923" y="908050"/>
            <a:ext cx="7526215" cy="1588"/>
          </a:xfrm>
          <a:prstGeom prst="line">
            <a:avLst/>
          </a:prstGeom>
          <a:noFill/>
          <a:ln w="127000">
            <a:solidFill>
              <a:srgbClr val="FFCC00"/>
            </a:solidFill>
            <a:round/>
            <a:headEnd/>
            <a:tailEnd/>
          </a:ln>
        </p:spPr>
        <p:txBody>
          <a:bodyPr lIns="0" tIns="0" rIns="0" bIns="0"/>
          <a:lstStyle/>
          <a:p>
            <a:endParaRPr lang="en-US"/>
          </a:p>
        </p:txBody>
      </p:sp>
      <p:sp>
        <p:nvSpPr>
          <p:cNvPr id="41987" name="Rectangle 3"/>
          <p:cNvSpPr>
            <a:spLocks noGrp="1" noChangeArrowheads="1"/>
          </p:cNvSpPr>
          <p:nvPr>
            <p:ph type="title"/>
          </p:nvPr>
        </p:nvSpPr>
        <p:spPr>
          <a:xfrm>
            <a:off x="118697" y="115891"/>
            <a:ext cx="8204688" cy="693737"/>
          </a:xfrm>
        </p:spPr>
        <p:txBody>
          <a:bodyPr rIns="132080"/>
          <a:lstStyle/>
          <a:p>
            <a:pPr indent="0"/>
            <a:r>
              <a:rPr lang="en-US" altLang="en-US" sz="2800" dirty="0" smtClean="0"/>
              <a:t>Types of FUNDAMENTAL MODELS:</a:t>
            </a:r>
            <a:endParaRPr lang="en-US" altLang="en-US" sz="2800" b="1" dirty="0" smtClean="0">
              <a:solidFill>
                <a:srgbClr val="002060"/>
              </a:solidFill>
            </a:endParaRPr>
          </a:p>
        </p:txBody>
      </p:sp>
      <p:sp>
        <p:nvSpPr>
          <p:cNvPr id="41988" name="Rectangle 4"/>
          <p:cNvSpPr>
            <a:spLocks noGrp="1" noChangeArrowheads="1"/>
          </p:cNvSpPr>
          <p:nvPr>
            <p:ph type="body" idx="1"/>
          </p:nvPr>
        </p:nvSpPr>
        <p:spPr>
          <a:xfrm>
            <a:off x="8793" y="1052516"/>
            <a:ext cx="8959362" cy="5400675"/>
          </a:xfrm>
        </p:spPr>
        <p:txBody>
          <a:bodyPr rIns="132080"/>
          <a:lstStyle/>
          <a:p>
            <a:pPr algn="just">
              <a:buFontTx/>
              <a:buNone/>
            </a:pPr>
            <a:r>
              <a:rPr lang="en-GB" altLang="en-US" sz="2400" dirty="0" smtClean="0">
                <a:solidFill>
                  <a:srgbClr val="FF0000"/>
                </a:solidFill>
                <a:latin typeface="Times New Roman" pitchFamily="18" charset="0"/>
                <a:cs typeface="Times New Roman" pitchFamily="18" charset="0"/>
              </a:rPr>
              <a:t>Interaction: </a:t>
            </a:r>
            <a:r>
              <a:rPr lang="en-GB" altLang="en-US" sz="2400" dirty="0" smtClean="0">
                <a:solidFill>
                  <a:schemeClr val="tx1"/>
                </a:solidFill>
                <a:latin typeface="Times New Roman" pitchFamily="18" charset="0"/>
                <a:cs typeface="Times New Roman" pitchFamily="18" charset="0"/>
              </a:rPr>
              <a:t>Computation occurs within processes; the processes interact by passing messages, resulting in communication (information flow) and coordination (synchronization and ordering of activities) between processes. </a:t>
            </a:r>
          </a:p>
          <a:p>
            <a:pPr algn="just">
              <a:buFontTx/>
              <a:buNone/>
            </a:pPr>
            <a:r>
              <a:rPr lang="en-GB" altLang="en-US" sz="2400" dirty="0" smtClean="0"/>
              <a:t> </a:t>
            </a:r>
            <a:r>
              <a:rPr lang="en-US" altLang="en-US" sz="2400" b="1" i="1" dirty="0" smtClean="0">
                <a:solidFill>
                  <a:srgbClr val="FF0000"/>
                </a:solidFill>
              </a:rPr>
              <a:t>Failure</a:t>
            </a:r>
            <a:r>
              <a:rPr lang="en-US" altLang="en-US" sz="2400" b="1" dirty="0" smtClean="0">
                <a:solidFill>
                  <a:srgbClr val="FF0000"/>
                </a:solidFill>
              </a:rPr>
              <a:t>:</a:t>
            </a:r>
            <a:r>
              <a:rPr lang="en-US" altLang="en-US" sz="2400" dirty="0" smtClean="0"/>
              <a:t> </a:t>
            </a:r>
            <a:r>
              <a:rPr lang="en-US" altLang="en-US" sz="2400" dirty="0" smtClean="0">
                <a:solidFill>
                  <a:schemeClr val="tx1"/>
                </a:solidFill>
                <a:latin typeface="Times New Roman" pitchFamily="18" charset="0"/>
                <a:cs typeface="Times New Roman" pitchFamily="18" charset="0"/>
              </a:rPr>
              <a:t>The correct operation of a distributed system is threatened whenever a fault occurs in any of the computers on which it runs (including software faults) or in the network that connects them. </a:t>
            </a:r>
            <a:r>
              <a:rPr lang="en-US" altLang="en-US" sz="2400" dirty="0" smtClean="0">
                <a:solidFill>
                  <a:srgbClr val="FF0000"/>
                </a:solidFill>
                <a:latin typeface="Times New Roman" pitchFamily="18" charset="0"/>
                <a:cs typeface="Times New Roman" pitchFamily="18" charset="0"/>
              </a:rPr>
              <a:t>Our model defines and classifies the faults.</a:t>
            </a:r>
          </a:p>
          <a:p>
            <a:pPr algn="just">
              <a:buFontTx/>
              <a:buNone/>
            </a:pPr>
            <a:r>
              <a:rPr lang="en-US" altLang="en-US" sz="2400" b="1" i="1" dirty="0" smtClean="0">
                <a:solidFill>
                  <a:srgbClr val="FF0000"/>
                </a:solidFill>
              </a:rPr>
              <a:t>Security:</a:t>
            </a:r>
            <a:r>
              <a:rPr lang="en-US" altLang="en-US" sz="2400" dirty="0" smtClean="0"/>
              <a:t> </a:t>
            </a:r>
            <a:r>
              <a:rPr lang="en-US" altLang="en-US" sz="2400" dirty="0" smtClean="0">
                <a:solidFill>
                  <a:schemeClr val="tx1"/>
                </a:solidFill>
                <a:latin typeface="Times New Roman" pitchFamily="18" charset="0"/>
                <a:cs typeface="Times New Roman" pitchFamily="18" charset="0"/>
              </a:rPr>
              <a:t>The security model defines and classifies the type of   attacks that may take place, providing a basis for the analysis of </a:t>
            </a:r>
            <a:r>
              <a:rPr lang="en-US" altLang="en-US" sz="2400" dirty="0" smtClean="0">
                <a:solidFill>
                  <a:srgbClr val="FF0000"/>
                </a:solidFill>
                <a:latin typeface="Times New Roman" pitchFamily="18" charset="0"/>
                <a:cs typeface="Times New Roman" pitchFamily="18" charset="0"/>
              </a:rPr>
              <a:t>threats to a system </a:t>
            </a:r>
            <a:r>
              <a:rPr lang="en-US" altLang="en-US" sz="2400" dirty="0" smtClean="0">
                <a:solidFill>
                  <a:schemeClr val="tx1"/>
                </a:solidFill>
                <a:latin typeface="Times New Roman" pitchFamily="18" charset="0"/>
                <a:cs typeface="Times New Roman" pitchFamily="18" charset="0"/>
              </a:rPr>
              <a:t>and for the </a:t>
            </a:r>
            <a:r>
              <a:rPr lang="en-US" altLang="en-US" sz="2400" dirty="0" smtClean="0">
                <a:solidFill>
                  <a:srgbClr val="FF0000"/>
                </a:solidFill>
                <a:latin typeface="Times New Roman" pitchFamily="18" charset="0"/>
                <a:cs typeface="Times New Roman" pitchFamily="18" charset="0"/>
              </a:rPr>
              <a:t>design of systems that are able to resist them.</a:t>
            </a:r>
            <a:endParaRPr lang="en-GB" altLang="en-US" sz="2400" dirty="0" smtClean="0">
              <a:solidFill>
                <a:srgbClr val="FF0000"/>
              </a:solidFill>
              <a:latin typeface="Times New Roman" pitchFamily="18" charset="0"/>
              <a:cs typeface="Times New Roman" pitchFamily="18" charset="0"/>
            </a:endParaRPr>
          </a:p>
          <a:p>
            <a:pPr algn="just">
              <a:buFontTx/>
              <a:buNone/>
            </a:pPr>
            <a:endParaRPr lang="en-GB" altLang="en-US" sz="2400" dirty="0" smtClean="0">
              <a:solidFill>
                <a:schemeClr val="tx1"/>
              </a:solidFill>
              <a:latin typeface="Times New Roman" pitchFamily="18" charset="0"/>
              <a:cs typeface="Times New Roman" pitchFamily="18" charset="0"/>
            </a:endParaRPr>
          </a:p>
          <a:p>
            <a:pPr algn="just">
              <a:buFontTx/>
              <a:buNone/>
            </a:pPr>
            <a:endParaRPr lang="en-GB" altLang="en-US" sz="2400" dirty="0" smtClean="0">
              <a:solidFill>
                <a:schemeClr val="tx1"/>
              </a:solidFill>
              <a:latin typeface="Times New Roman" pitchFamily="18" charset="0"/>
              <a:cs typeface="Times New Roman" pitchFamily="18" charset="0"/>
            </a:endParaRPr>
          </a:p>
        </p:txBody>
      </p:sp>
      <p:sp>
        <p:nvSpPr>
          <p:cNvPr id="41989" name="Text Box 5"/>
          <p:cNvSpPr txBox="1">
            <a:spLocks noChangeArrowheads="1"/>
          </p:cNvSpPr>
          <p:nvPr/>
        </p:nvSpPr>
        <p:spPr bwMode="auto">
          <a:xfrm>
            <a:off x="7709390" y="6381750"/>
            <a:ext cx="288680" cy="304800"/>
          </a:xfrm>
          <a:prstGeom prst="rect">
            <a:avLst/>
          </a:prstGeom>
          <a:noFill/>
          <a:ln w="12700">
            <a:noFill/>
            <a:miter lim="800000"/>
            <a:headEnd/>
            <a:tailEnd/>
          </a:ln>
        </p:spPr>
        <p:txBody>
          <a:bodyPr wrap="none" anchor="b"/>
          <a:lstStyle/>
          <a:p>
            <a:pPr algn="ctr"/>
            <a:endParaRPr lang="en-US" altLang="en-US" sz="1400">
              <a:solidFill>
                <a:srgbClr val="5E574E"/>
              </a:solidFill>
              <a:latin typeface="Arial" charset="0"/>
              <a:cs typeface="Arial" charset="0"/>
              <a:sym typeface="Arial"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854" y="653080"/>
            <a:ext cx="7555346" cy="596281"/>
          </a:xfrm>
          <a:prstGeom prst="rect">
            <a:avLst/>
          </a:prstGeom>
        </p:spPr>
        <p:txBody>
          <a:bodyPr vert="horz" wrap="square" lIns="0" tIns="11394" rIns="0" bIns="0" rtlCol="0">
            <a:spAutoFit/>
          </a:bodyPr>
          <a:lstStyle/>
          <a:p>
            <a:pPr marL="11394">
              <a:spcBef>
                <a:spcPts val="90"/>
              </a:spcBef>
            </a:pPr>
            <a:r>
              <a:rPr lang="en-US" sz="3800" spc="-4" dirty="0" smtClean="0"/>
              <a:t>2.2 </a:t>
            </a:r>
            <a:r>
              <a:rPr sz="3800" spc="-4" smtClean="0"/>
              <a:t>Architectural </a:t>
            </a:r>
            <a:r>
              <a:rPr sz="3800" spc="-4" dirty="0"/>
              <a:t>System</a:t>
            </a:r>
            <a:r>
              <a:rPr sz="3800" spc="-45" dirty="0"/>
              <a:t> </a:t>
            </a:r>
            <a:r>
              <a:rPr sz="3800" spc="-4" dirty="0"/>
              <a:t>Model</a:t>
            </a:r>
            <a:endParaRPr sz="3800"/>
          </a:p>
        </p:txBody>
      </p:sp>
      <p:sp>
        <p:nvSpPr>
          <p:cNvPr id="3" name="object 3"/>
          <p:cNvSpPr txBox="1"/>
          <p:nvPr/>
        </p:nvSpPr>
        <p:spPr>
          <a:xfrm>
            <a:off x="457200" y="1381910"/>
            <a:ext cx="8229600" cy="5027510"/>
          </a:xfrm>
          <a:prstGeom prst="rect">
            <a:avLst/>
          </a:prstGeom>
        </p:spPr>
        <p:txBody>
          <a:bodyPr vert="horz" wrap="square" lIns="0" tIns="46716" rIns="0" bIns="0" rtlCol="0">
            <a:spAutoFit/>
          </a:bodyPr>
          <a:lstStyle/>
          <a:p>
            <a:pPr marL="318472" marR="4559" indent="-307646">
              <a:lnSpc>
                <a:spcPct val="90200"/>
              </a:lnSpc>
              <a:spcBef>
                <a:spcPts val="367"/>
              </a:spcBef>
              <a:buClr>
                <a:srgbClr val="CC9900"/>
              </a:buClr>
              <a:buSzPct val="65384"/>
              <a:buFont typeface="Wingdings"/>
              <a:buChar char=""/>
              <a:tabLst>
                <a:tab pos="318472" algn="l"/>
                <a:tab pos="319041" algn="l"/>
              </a:tabLst>
            </a:pPr>
            <a:r>
              <a:rPr sz="2400" dirty="0">
                <a:latin typeface="Comic Sans MS"/>
                <a:cs typeface="Comic Sans MS"/>
              </a:rPr>
              <a:t>An </a:t>
            </a:r>
            <a:r>
              <a:rPr sz="2400" spc="-4" dirty="0">
                <a:solidFill>
                  <a:srgbClr val="990000"/>
                </a:solidFill>
                <a:latin typeface="Comic Sans MS"/>
                <a:cs typeface="Comic Sans MS"/>
              </a:rPr>
              <a:t>architectural model </a:t>
            </a:r>
            <a:r>
              <a:rPr sz="2400" dirty="0">
                <a:latin typeface="Comic Sans MS"/>
                <a:cs typeface="Comic Sans MS"/>
              </a:rPr>
              <a:t>of a </a:t>
            </a:r>
            <a:r>
              <a:rPr sz="2400" spc="-4" dirty="0">
                <a:latin typeface="Comic Sans MS"/>
                <a:cs typeface="Comic Sans MS"/>
              </a:rPr>
              <a:t>distributed system </a:t>
            </a:r>
            <a:r>
              <a:rPr sz="2400" dirty="0">
                <a:latin typeface="Comic Sans MS"/>
                <a:cs typeface="Comic Sans MS"/>
              </a:rPr>
              <a:t>is  </a:t>
            </a:r>
            <a:r>
              <a:rPr sz="2400" spc="-4" dirty="0">
                <a:latin typeface="Comic Sans MS"/>
                <a:cs typeface="Comic Sans MS"/>
              </a:rPr>
              <a:t>concerned with </a:t>
            </a:r>
            <a:r>
              <a:rPr sz="2400" spc="-9" dirty="0">
                <a:latin typeface="Comic Sans MS"/>
                <a:cs typeface="Comic Sans MS"/>
              </a:rPr>
              <a:t>the </a:t>
            </a:r>
            <a:r>
              <a:rPr sz="2400" spc="-4" dirty="0">
                <a:latin typeface="Comic Sans MS"/>
                <a:cs typeface="Comic Sans MS"/>
              </a:rPr>
              <a:t>placement </a:t>
            </a:r>
            <a:r>
              <a:rPr sz="2400" dirty="0">
                <a:latin typeface="Comic Sans MS"/>
                <a:cs typeface="Comic Sans MS"/>
              </a:rPr>
              <a:t>of </a:t>
            </a:r>
            <a:r>
              <a:rPr sz="2400" spc="-4" dirty="0">
                <a:latin typeface="Comic Sans MS"/>
                <a:cs typeface="Comic Sans MS"/>
              </a:rPr>
              <a:t>its parts and </a:t>
            </a:r>
            <a:r>
              <a:rPr sz="2400" spc="-9" dirty="0">
                <a:latin typeface="Comic Sans MS"/>
                <a:cs typeface="Comic Sans MS"/>
              </a:rPr>
              <a:t>the  </a:t>
            </a:r>
            <a:r>
              <a:rPr sz="2400" spc="-4" dirty="0">
                <a:latin typeface="Comic Sans MS"/>
                <a:cs typeface="Comic Sans MS"/>
              </a:rPr>
              <a:t>relationships between</a:t>
            </a:r>
            <a:r>
              <a:rPr sz="2400" spc="-9" dirty="0">
                <a:latin typeface="Comic Sans MS"/>
                <a:cs typeface="Comic Sans MS"/>
              </a:rPr>
              <a:t> </a:t>
            </a:r>
            <a:r>
              <a:rPr sz="2400" spc="-4" dirty="0">
                <a:latin typeface="Comic Sans MS"/>
                <a:cs typeface="Comic Sans MS"/>
              </a:rPr>
              <a:t>them.</a:t>
            </a:r>
            <a:endParaRPr sz="2400">
              <a:latin typeface="Comic Sans MS"/>
              <a:cs typeface="Comic Sans MS"/>
            </a:endParaRPr>
          </a:p>
          <a:p>
            <a:pPr marL="319041" indent="-307646">
              <a:spcBef>
                <a:spcPts val="278"/>
              </a:spcBef>
              <a:buClr>
                <a:srgbClr val="CC9900"/>
              </a:buClr>
              <a:buSzPct val="65384"/>
              <a:buFont typeface="Wingdings"/>
              <a:buChar char=""/>
              <a:tabLst>
                <a:tab pos="318472" algn="l"/>
                <a:tab pos="319041" algn="l"/>
              </a:tabLst>
            </a:pPr>
            <a:r>
              <a:rPr sz="2400" b="1" spc="-4" dirty="0">
                <a:latin typeface="Comic Sans MS"/>
                <a:cs typeface="Comic Sans MS"/>
              </a:rPr>
              <a:t>Examples</a:t>
            </a:r>
            <a:endParaRPr sz="2400">
              <a:latin typeface="Comic Sans MS"/>
              <a:cs typeface="Comic Sans MS"/>
            </a:endParaRPr>
          </a:p>
          <a:p>
            <a:pPr marL="613016" lvl="1" indent="-292832">
              <a:spcBef>
                <a:spcPts val="251"/>
              </a:spcBef>
              <a:buClr>
                <a:srgbClr val="3A812E"/>
              </a:buClr>
              <a:buSzPct val="59090"/>
              <a:buFont typeface="Wingdings"/>
              <a:buChar char=""/>
              <a:tabLst>
                <a:tab pos="612445" algn="l"/>
                <a:tab pos="613016" algn="l"/>
              </a:tabLst>
            </a:pPr>
            <a:r>
              <a:rPr sz="2400" spc="-4" dirty="0">
                <a:latin typeface="Comic Sans MS"/>
                <a:cs typeface="Comic Sans MS"/>
              </a:rPr>
              <a:t>Client-server</a:t>
            </a:r>
            <a:endParaRPr sz="2400">
              <a:latin typeface="Comic Sans MS"/>
              <a:cs typeface="Comic Sans MS"/>
            </a:endParaRPr>
          </a:p>
          <a:p>
            <a:pPr marL="613016" lvl="1" indent="-292832">
              <a:spcBef>
                <a:spcPts val="238"/>
              </a:spcBef>
              <a:buClr>
                <a:srgbClr val="3A812E"/>
              </a:buClr>
              <a:buSzPct val="59090"/>
              <a:buFont typeface="Wingdings"/>
              <a:buChar char=""/>
              <a:tabLst>
                <a:tab pos="612445" algn="l"/>
                <a:tab pos="613016" algn="l"/>
              </a:tabLst>
            </a:pPr>
            <a:r>
              <a:rPr sz="2400" spc="-4" dirty="0">
                <a:latin typeface="Comic Sans MS"/>
                <a:cs typeface="Comic Sans MS"/>
              </a:rPr>
              <a:t>Peer-to-peer</a:t>
            </a:r>
            <a:endParaRPr sz="2400">
              <a:latin typeface="Comic Sans MS"/>
              <a:cs typeface="Comic Sans MS"/>
            </a:endParaRPr>
          </a:p>
          <a:p>
            <a:pPr marL="319041" indent="-307646">
              <a:spcBef>
                <a:spcPts val="265"/>
              </a:spcBef>
              <a:buClr>
                <a:srgbClr val="CC9900"/>
              </a:buClr>
              <a:buSzPct val="65384"/>
              <a:buFont typeface="Wingdings"/>
              <a:buChar char=""/>
              <a:tabLst>
                <a:tab pos="318472" algn="l"/>
                <a:tab pos="319041" algn="l"/>
              </a:tabLst>
            </a:pPr>
            <a:r>
              <a:rPr sz="2400" b="1" spc="-4" dirty="0">
                <a:solidFill>
                  <a:srgbClr val="990000"/>
                </a:solidFill>
                <a:latin typeface="Comic Sans MS"/>
                <a:cs typeface="Comic Sans MS"/>
              </a:rPr>
              <a:t>Interaction</a:t>
            </a:r>
            <a:r>
              <a:rPr sz="2400" b="1" spc="-13" dirty="0">
                <a:solidFill>
                  <a:srgbClr val="990000"/>
                </a:solidFill>
                <a:latin typeface="Comic Sans MS"/>
                <a:cs typeface="Comic Sans MS"/>
              </a:rPr>
              <a:t> </a:t>
            </a:r>
            <a:r>
              <a:rPr sz="2400" b="1" dirty="0">
                <a:solidFill>
                  <a:srgbClr val="990000"/>
                </a:solidFill>
                <a:latin typeface="Comic Sans MS"/>
                <a:cs typeface="Comic Sans MS"/>
              </a:rPr>
              <a:t>Model</a:t>
            </a:r>
            <a:endParaRPr sz="2400">
              <a:latin typeface="Comic Sans MS"/>
              <a:cs typeface="Comic Sans MS"/>
            </a:endParaRPr>
          </a:p>
          <a:p>
            <a:pPr marL="612445" marR="342969" lvl="1" indent="-292832">
              <a:lnSpc>
                <a:spcPts val="2136"/>
              </a:lnSpc>
              <a:spcBef>
                <a:spcPts val="516"/>
              </a:spcBef>
              <a:buClr>
                <a:srgbClr val="3A812E"/>
              </a:buClr>
              <a:buSzPct val="59090"/>
              <a:buFont typeface="Wingdings"/>
              <a:buChar char=""/>
              <a:tabLst>
                <a:tab pos="612445" algn="l"/>
                <a:tab pos="613016" algn="l"/>
              </a:tabLst>
            </a:pPr>
            <a:r>
              <a:rPr sz="2400" spc="-4" dirty="0">
                <a:latin typeface="Comic Sans MS"/>
                <a:cs typeface="Comic Sans MS"/>
              </a:rPr>
              <a:t>Deals with performance and the difficulty </a:t>
            </a:r>
            <a:r>
              <a:rPr sz="2400" dirty="0">
                <a:latin typeface="Comic Sans MS"/>
                <a:cs typeface="Comic Sans MS"/>
              </a:rPr>
              <a:t>to </a:t>
            </a:r>
            <a:r>
              <a:rPr sz="2400" spc="-4" dirty="0">
                <a:latin typeface="Comic Sans MS"/>
                <a:cs typeface="Comic Sans MS"/>
              </a:rPr>
              <a:t>set </a:t>
            </a:r>
            <a:r>
              <a:rPr sz="2400" spc="-9" dirty="0">
                <a:latin typeface="Comic Sans MS"/>
                <a:cs typeface="Comic Sans MS"/>
              </a:rPr>
              <a:t>time  </a:t>
            </a:r>
            <a:r>
              <a:rPr sz="2400" spc="-4" dirty="0">
                <a:latin typeface="Comic Sans MS"/>
                <a:cs typeface="Comic Sans MS"/>
              </a:rPr>
              <a:t>limits (e.g., in message</a:t>
            </a:r>
            <a:r>
              <a:rPr sz="2400" spc="13" dirty="0">
                <a:latin typeface="Comic Sans MS"/>
                <a:cs typeface="Comic Sans MS"/>
              </a:rPr>
              <a:t> </a:t>
            </a:r>
            <a:r>
              <a:rPr sz="2400" spc="-4" dirty="0">
                <a:latin typeface="Comic Sans MS"/>
                <a:cs typeface="Comic Sans MS"/>
              </a:rPr>
              <a:t>delivery).</a:t>
            </a:r>
            <a:endParaRPr sz="2400">
              <a:latin typeface="Comic Sans MS"/>
              <a:cs typeface="Comic Sans MS"/>
            </a:endParaRPr>
          </a:p>
          <a:p>
            <a:pPr marL="319041" indent="-307646">
              <a:spcBef>
                <a:spcPts val="228"/>
              </a:spcBef>
              <a:buClr>
                <a:srgbClr val="CC9900"/>
              </a:buClr>
              <a:buSzPct val="65384"/>
              <a:buFont typeface="Wingdings"/>
              <a:buChar char=""/>
              <a:tabLst>
                <a:tab pos="318472" algn="l"/>
                <a:tab pos="319041" algn="l"/>
              </a:tabLst>
            </a:pPr>
            <a:r>
              <a:rPr sz="2400" b="1" spc="-4" dirty="0">
                <a:solidFill>
                  <a:srgbClr val="990000"/>
                </a:solidFill>
                <a:latin typeface="Comic Sans MS"/>
                <a:cs typeface="Comic Sans MS"/>
              </a:rPr>
              <a:t>Failure</a:t>
            </a:r>
            <a:r>
              <a:rPr sz="2400" b="1" spc="-13" dirty="0">
                <a:solidFill>
                  <a:srgbClr val="990000"/>
                </a:solidFill>
                <a:latin typeface="Comic Sans MS"/>
                <a:cs typeface="Comic Sans MS"/>
              </a:rPr>
              <a:t> </a:t>
            </a:r>
            <a:r>
              <a:rPr sz="2400" b="1" spc="-4" dirty="0">
                <a:solidFill>
                  <a:srgbClr val="990000"/>
                </a:solidFill>
                <a:latin typeface="Comic Sans MS"/>
                <a:cs typeface="Comic Sans MS"/>
              </a:rPr>
              <a:t>Model</a:t>
            </a:r>
            <a:endParaRPr sz="2400">
              <a:latin typeface="Comic Sans MS"/>
              <a:cs typeface="Comic Sans MS"/>
            </a:endParaRPr>
          </a:p>
          <a:p>
            <a:pPr marL="612445" marR="936043" lvl="1" indent="-292832">
              <a:lnSpc>
                <a:spcPts val="2136"/>
              </a:lnSpc>
              <a:spcBef>
                <a:spcPts val="520"/>
              </a:spcBef>
              <a:buClr>
                <a:srgbClr val="3A812E"/>
              </a:buClr>
              <a:buSzPct val="59090"/>
              <a:buFont typeface="Wingdings"/>
              <a:buChar char=""/>
              <a:tabLst>
                <a:tab pos="612445" algn="l"/>
                <a:tab pos="613016" algn="l"/>
              </a:tabLst>
            </a:pPr>
            <a:r>
              <a:rPr sz="2400" spc="-4" dirty="0">
                <a:latin typeface="Comic Sans MS"/>
                <a:cs typeface="Comic Sans MS"/>
              </a:rPr>
              <a:t>Gives </a:t>
            </a:r>
            <a:r>
              <a:rPr sz="2400" dirty="0">
                <a:latin typeface="Comic Sans MS"/>
                <a:cs typeface="Comic Sans MS"/>
              </a:rPr>
              <a:t>a </a:t>
            </a:r>
            <a:r>
              <a:rPr sz="2400" spc="-4" dirty="0">
                <a:latin typeface="Comic Sans MS"/>
                <a:cs typeface="Comic Sans MS"/>
              </a:rPr>
              <a:t>precise specification of </a:t>
            </a:r>
            <a:r>
              <a:rPr sz="2400" dirty="0">
                <a:latin typeface="Comic Sans MS"/>
                <a:cs typeface="Comic Sans MS"/>
              </a:rPr>
              <a:t>the </a:t>
            </a:r>
            <a:r>
              <a:rPr sz="2400" spc="-4" dirty="0">
                <a:latin typeface="Comic Sans MS"/>
                <a:cs typeface="Comic Sans MS"/>
              </a:rPr>
              <a:t>faults of the  processes </a:t>
            </a:r>
            <a:r>
              <a:rPr sz="2400" dirty="0">
                <a:latin typeface="Comic Sans MS"/>
                <a:cs typeface="Comic Sans MS"/>
              </a:rPr>
              <a:t>and </a:t>
            </a:r>
            <a:r>
              <a:rPr sz="2400" spc="-4" dirty="0">
                <a:latin typeface="Comic Sans MS"/>
                <a:cs typeface="Comic Sans MS"/>
              </a:rPr>
              <a:t>the</a:t>
            </a:r>
            <a:r>
              <a:rPr sz="2400" spc="-13" dirty="0">
                <a:latin typeface="Comic Sans MS"/>
                <a:cs typeface="Comic Sans MS"/>
              </a:rPr>
              <a:t> </a:t>
            </a:r>
            <a:r>
              <a:rPr sz="2400" spc="-4" dirty="0">
                <a:latin typeface="Comic Sans MS"/>
                <a:cs typeface="Comic Sans MS"/>
              </a:rPr>
              <a:t>links.</a:t>
            </a:r>
            <a:endParaRPr sz="2400">
              <a:latin typeface="Comic Sans MS"/>
              <a:cs typeface="Comic Sans MS"/>
            </a:endParaRPr>
          </a:p>
          <a:p>
            <a:pPr marL="613016" lvl="1" indent="-292832">
              <a:spcBef>
                <a:spcPts val="188"/>
              </a:spcBef>
              <a:buClr>
                <a:srgbClr val="3A812E"/>
              </a:buClr>
              <a:buSzPct val="59090"/>
              <a:buFont typeface="Wingdings"/>
              <a:buChar char=""/>
              <a:tabLst>
                <a:tab pos="612445" algn="l"/>
                <a:tab pos="613016" algn="l"/>
              </a:tabLst>
            </a:pPr>
            <a:r>
              <a:rPr sz="2400" spc="-4" dirty="0">
                <a:latin typeface="Comic Sans MS"/>
                <a:cs typeface="Comic Sans MS"/>
              </a:rPr>
              <a:t>Defines reliable communication and correct</a:t>
            </a:r>
            <a:r>
              <a:rPr sz="2400" spc="13" dirty="0">
                <a:latin typeface="Comic Sans MS"/>
                <a:cs typeface="Comic Sans MS"/>
              </a:rPr>
              <a:t> </a:t>
            </a:r>
            <a:r>
              <a:rPr sz="2400" spc="-4" dirty="0">
                <a:latin typeface="Comic Sans MS"/>
                <a:cs typeface="Comic Sans MS"/>
              </a:rPr>
              <a:t>processes.</a:t>
            </a:r>
            <a:endParaRPr sz="2400">
              <a:latin typeface="Comic Sans MS"/>
              <a:cs typeface="Comic Sans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17989" y="260350"/>
            <a:ext cx="8204688" cy="693738"/>
          </a:xfrm>
        </p:spPr>
        <p:txBody>
          <a:bodyPr/>
          <a:lstStyle/>
          <a:p>
            <a:pPr indent="0"/>
            <a:r>
              <a:rPr lang="en-GB" altLang="en-US" sz="3200" smtClean="0"/>
              <a:t>Interaction Model</a:t>
            </a:r>
          </a:p>
        </p:txBody>
      </p:sp>
      <p:sp>
        <p:nvSpPr>
          <p:cNvPr id="43011" name="Content Placeholder 2"/>
          <p:cNvSpPr>
            <a:spLocks noGrp="1"/>
          </p:cNvSpPr>
          <p:nvPr>
            <p:ph idx="1"/>
          </p:nvPr>
        </p:nvSpPr>
        <p:spPr>
          <a:xfrm>
            <a:off x="457200" y="1143000"/>
            <a:ext cx="8178312" cy="5410200"/>
          </a:xfrm>
        </p:spPr>
        <p:txBody>
          <a:bodyPr/>
          <a:lstStyle/>
          <a:p>
            <a:pPr marL="457200" indent="-457200" algn="just"/>
            <a:r>
              <a:rPr lang="en-GB" altLang="en-US" dirty="0" smtClean="0">
                <a:solidFill>
                  <a:schemeClr val="tx1"/>
                </a:solidFill>
              </a:rPr>
              <a:t>Multiple server processes may cooperate with one another to provide a service; </a:t>
            </a:r>
          </a:p>
          <a:p>
            <a:pPr marL="457200" indent="-457200" algn="just"/>
            <a:r>
              <a:rPr lang="en-GB" altLang="en-US" dirty="0" smtClean="0">
                <a:solidFill>
                  <a:schemeClr val="tx1"/>
                </a:solidFill>
              </a:rPr>
              <a:t>the examples include , the </a:t>
            </a:r>
            <a:r>
              <a:rPr lang="en-GB" altLang="en-US" dirty="0" smtClean="0">
                <a:solidFill>
                  <a:srgbClr val="FF0000"/>
                </a:solidFill>
              </a:rPr>
              <a:t>Domain Name System</a:t>
            </a:r>
            <a:r>
              <a:rPr lang="en-GB" altLang="en-US" dirty="0" smtClean="0">
                <a:solidFill>
                  <a:schemeClr val="tx1"/>
                </a:solidFill>
              </a:rPr>
              <a:t>, which partitions and replicates its data at servers throughout the Internet, </a:t>
            </a:r>
          </a:p>
          <a:p>
            <a:pPr marL="457200" indent="-457200" algn="just"/>
            <a:r>
              <a:rPr lang="en-GB" altLang="en-US" dirty="0" smtClean="0">
                <a:solidFill>
                  <a:schemeClr val="tx1"/>
                </a:solidFill>
              </a:rPr>
              <a:t>and Sun’s </a:t>
            </a:r>
            <a:r>
              <a:rPr lang="en-GB" altLang="en-US" dirty="0" smtClean="0">
                <a:solidFill>
                  <a:srgbClr val="FF0000"/>
                </a:solidFill>
              </a:rPr>
              <a:t>Network Information Service</a:t>
            </a:r>
            <a:r>
              <a:rPr lang="en-GB" altLang="en-US" dirty="0" smtClean="0">
                <a:solidFill>
                  <a:schemeClr val="tx1"/>
                </a:solidFill>
              </a:rPr>
              <a:t>, which keeps replicated copies of password files at several servers in a local area network.</a:t>
            </a:r>
          </a:p>
        </p:txBody>
      </p:sp>
      <p:sp>
        <p:nvSpPr>
          <p:cNvPr id="43012" name="Slide Number Placeholder 3"/>
          <p:cNvSpPr>
            <a:spLocks noGrp="1"/>
          </p:cNvSpPr>
          <p:nvPr>
            <p:ph type="sldNum" sz="quarter" idx="10"/>
          </p:nvPr>
        </p:nvSpPr>
        <p:spPr>
          <a:noFill/>
          <a:ln>
            <a:miter lim="800000"/>
            <a:headEnd/>
            <a:tailEnd/>
          </a:ln>
        </p:spPr>
        <p:txBody>
          <a:bodyPr/>
          <a:lstStyle/>
          <a:p>
            <a:fld id="{27F4F6BC-3DB3-41B6-B4B5-7114B453C292}" type="slidenum">
              <a:rPr lang="en-US" altLang="en-US" smtClean="0"/>
              <a:pPr/>
              <a:t>40</a:t>
            </a:fld>
            <a:endParaRPr lang="en-US" altLang="en-US"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05912" y="3"/>
            <a:ext cx="8204688" cy="620713"/>
          </a:xfrm>
        </p:spPr>
        <p:txBody>
          <a:bodyPr/>
          <a:lstStyle/>
          <a:p>
            <a:pPr indent="0"/>
            <a:r>
              <a:rPr lang="en-GB" altLang="en-US" sz="2800" smtClean="0"/>
              <a:t>Contd…</a:t>
            </a:r>
          </a:p>
        </p:txBody>
      </p:sp>
      <p:sp>
        <p:nvSpPr>
          <p:cNvPr id="3" name="Content Placeholder 2"/>
          <p:cNvSpPr>
            <a:spLocks noGrp="1"/>
          </p:cNvSpPr>
          <p:nvPr>
            <p:ph idx="1"/>
          </p:nvPr>
        </p:nvSpPr>
        <p:spPr>
          <a:xfrm>
            <a:off x="228600" y="762000"/>
            <a:ext cx="8745416" cy="5711825"/>
          </a:xfrm>
        </p:spPr>
        <p:txBody>
          <a:bodyPr/>
          <a:lstStyle/>
          <a:p>
            <a:pPr>
              <a:buFontTx/>
              <a:buNone/>
              <a:defRPr/>
            </a:pPr>
            <a:r>
              <a:rPr lang="en-GB" dirty="0" smtClean="0">
                <a:solidFill>
                  <a:schemeClr val="tx1"/>
                </a:solidFill>
                <a:sym typeface="Arial" panose="020B0604020202020204" pitchFamily="34" charset="0"/>
              </a:rPr>
              <a:t>Factors affecting interacting processes are,</a:t>
            </a:r>
          </a:p>
          <a:p>
            <a:pPr marL="457200" indent="-457200">
              <a:buFont typeface="Arial" panose="020B0604020202020204" pitchFamily="34" charset="0"/>
              <a:buChar char="•"/>
              <a:defRPr/>
            </a:pPr>
            <a:r>
              <a:rPr lang="en-GB" dirty="0" smtClean="0">
                <a:solidFill>
                  <a:schemeClr val="tx1"/>
                </a:solidFill>
                <a:sym typeface="Arial" panose="020B0604020202020204" pitchFamily="34" charset="0"/>
              </a:rPr>
              <a:t>Communication performance</a:t>
            </a:r>
          </a:p>
          <a:p>
            <a:pPr marL="457200" indent="-457200">
              <a:buFont typeface="Arial" panose="020B0604020202020204" pitchFamily="34" charset="0"/>
              <a:buChar char="•"/>
              <a:defRPr/>
            </a:pPr>
            <a:r>
              <a:rPr lang="en-GB" dirty="0" smtClean="0">
                <a:solidFill>
                  <a:schemeClr val="tx1"/>
                </a:solidFill>
                <a:sym typeface="Arial" panose="020B0604020202020204" pitchFamily="34" charset="0"/>
              </a:rPr>
              <a:t>No global notion of time</a:t>
            </a:r>
          </a:p>
          <a:p>
            <a:pPr marL="0" indent="0">
              <a:buFontTx/>
              <a:buNone/>
              <a:defRPr/>
            </a:pPr>
            <a:r>
              <a:rPr lang="en-GB" dirty="0" smtClean="0">
                <a:solidFill>
                  <a:schemeClr val="tx1"/>
                </a:solidFill>
                <a:sym typeface="Arial" panose="020B0604020202020204" pitchFamily="34" charset="0"/>
              </a:rPr>
              <a:t>Communication over computer network has the following </a:t>
            </a:r>
            <a:r>
              <a:rPr lang="en-GB" b="1" dirty="0" smtClean="0">
                <a:solidFill>
                  <a:schemeClr val="accent2"/>
                </a:solidFill>
                <a:sym typeface="Arial" panose="020B0604020202020204" pitchFamily="34" charset="0"/>
              </a:rPr>
              <a:t>performance characteristics,</a:t>
            </a:r>
          </a:p>
          <a:p>
            <a:pPr marL="457200" indent="-457200">
              <a:buFont typeface="Arial" panose="020B0604020202020204" pitchFamily="34" charset="0"/>
              <a:buChar char="•"/>
              <a:defRPr/>
            </a:pPr>
            <a:r>
              <a:rPr lang="en-GB" dirty="0" smtClean="0">
                <a:solidFill>
                  <a:srgbClr val="FF0000"/>
                </a:solidFill>
                <a:sym typeface="Arial" panose="020B0604020202020204" pitchFamily="34" charset="0"/>
              </a:rPr>
              <a:t>Latency(</a:t>
            </a:r>
            <a:r>
              <a:rPr lang="en-GB" dirty="0" smtClean="0">
                <a:solidFill>
                  <a:schemeClr val="tx1"/>
                </a:solidFill>
                <a:sym typeface="Arial" panose="020B0604020202020204" pitchFamily="34" charset="0"/>
              </a:rPr>
              <a:t>Time taken by first string of bits to reach its </a:t>
            </a:r>
            <a:r>
              <a:rPr lang="en-GB" dirty="0" err="1" smtClean="0">
                <a:solidFill>
                  <a:schemeClr val="tx1"/>
                </a:solidFill>
                <a:sym typeface="Arial" panose="020B0604020202020204" pitchFamily="34" charset="0"/>
              </a:rPr>
              <a:t>destination+delay</a:t>
            </a:r>
            <a:r>
              <a:rPr lang="en-GB" dirty="0" smtClean="0">
                <a:solidFill>
                  <a:schemeClr val="tx1"/>
                </a:solidFill>
                <a:sym typeface="Arial" panose="020B0604020202020204" pitchFamily="34" charset="0"/>
              </a:rPr>
              <a:t> in accessing n/w+ time taken by </a:t>
            </a:r>
            <a:r>
              <a:rPr lang="en-GB" dirty="0" err="1" smtClean="0">
                <a:solidFill>
                  <a:schemeClr val="tx1"/>
                </a:solidFill>
                <a:sym typeface="Arial" panose="020B0604020202020204" pitchFamily="34" charset="0"/>
              </a:rPr>
              <a:t>os</a:t>
            </a:r>
            <a:r>
              <a:rPr lang="en-GB" dirty="0" smtClean="0">
                <a:solidFill>
                  <a:schemeClr val="tx1"/>
                </a:solidFill>
                <a:sym typeface="Arial" panose="020B0604020202020204" pitchFamily="34" charset="0"/>
              </a:rPr>
              <a:t> communication services at both ends</a:t>
            </a:r>
            <a:r>
              <a:rPr lang="en-GB" dirty="0" smtClean="0">
                <a:solidFill>
                  <a:srgbClr val="FF0000"/>
                </a:solidFill>
                <a:sym typeface="Arial" panose="020B0604020202020204" pitchFamily="34" charset="0"/>
              </a:rPr>
              <a:t>)</a:t>
            </a:r>
          </a:p>
          <a:p>
            <a:pPr marL="457200" indent="-457200">
              <a:buFont typeface="Arial" panose="020B0604020202020204" pitchFamily="34" charset="0"/>
              <a:buChar char="•"/>
              <a:defRPr/>
            </a:pPr>
            <a:r>
              <a:rPr lang="en-GB" dirty="0" smtClean="0">
                <a:solidFill>
                  <a:srgbClr val="FF0000"/>
                </a:solidFill>
                <a:sym typeface="Arial" panose="020B0604020202020204" pitchFamily="34" charset="0"/>
              </a:rPr>
              <a:t>Bandwidth(</a:t>
            </a:r>
            <a:r>
              <a:rPr lang="en-GB" dirty="0" smtClean="0">
                <a:solidFill>
                  <a:schemeClr val="tx1"/>
                </a:solidFill>
                <a:sym typeface="Arial" panose="020B0604020202020204" pitchFamily="34" charset="0"/>
              </a:rPr>
              <a:t>Amount of data that can be sent in unit time)</a:t>
            </a:r>
          </a:p>
          <a:p>
            <a:pPr marL="457200" indent="-457200">
              <a:buFont typeface="Arial" panose="020B0604020202020204" pitchFamily="34" charset="0"/>
              <a:buChar char="•"/>
              <a:defRPr/>
            </a:pPr>
            <a:r>
              <a:rPr lang="en-GB" dirty="0" smtClean="0">
                <a:solidFill>
                  <a:srgbClr val="FF0000"/>
                </a:solidFill>
                <a:sym typeface="Arial" panose="020B0604020202020204" pitchFamily="34" charset="0"/>
              </a:rPr>
              <a:t>Jitter</a:t>
            </a:r>
            <a:r>
              <a:rPr lang="en-GB" dirty="0" smtClean="0">
                <a:solidFill>
                  <a:schemeClr val="tx1"/>
                </a:solidFill>
                <a:sym typeface="Arial" panose="020B0604020202020204" pitchFamily="34" charset="0"/>
              </a:rPr>
              <a:t>( Variation in packet delivery)</a:t>
            </a:r>
            <a:endParaRPr lang="en-GB" dirty="0">
              <a:solidFill>
                <a:schemeClr val="tx1"/>
              </a:solidFill>
              <a:sym typeface="Arial" panose="020B0604020202020204" pitchFamily="34" charset="0"/>
            </a:endParaRPr>
          </a:p>
        </p:txBody>
      </p:sp>
      <p:sp>
        <p:nvSpPr>
          <p:cNvPr id="44036" name="Slide Number Placeholder 3"/>
          <p:cNvSpPr>
            <a:spLocks noGrp="1"/>
          </p:cNvSpPr>
          <p:nvPr>
            <p:ph type="sldNum" sz="quarter" idx="10"/>
          </p:nvPr>
        </p:nvSpPr>
        <p:spPr>
          <a:noFill/>
          <a:ln>
            <a:miter lim="800000"/>
            <a:headEnd/>
            <a:tailEnd/>
          </a:ln>
        </p:spPr>
        <p:txBody>
          <a:bodyPr/>
          <a:lstStyle/>
          <a:p>
            <a:fld id="{E66E6BE7-6ECF-4686-95D8-A97D5D331339}" type="slidenum">
              <a:rPr lang="en-US" altLang="en-US" smtClean="0"/>
              <a:pPr/>
              <a:t>41</a:t>
            </a:fld>
            <a:endParaRPr lang="en-US" altLang="en-US"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 y="3"/>
            <a:ext cx="9025304" cy="549275"/>
          </a:xfrm>
        </p:spPr>
        <p:txBody>
          <a:bodyPr/>
          <a:lstStyle/>
          <a:p>
            <a:pPr indent="0"/>
            <a:r>
              <a:rPr lang="en-GB" altLang="en-US" sz="2800" smtClean="0"/>
              <a:t>Computer clocks and timing events</a:t>
            </a:r>
          </a:p>
        </p:txBody>
      </p:sp>
      <p:sp>
        <p:nvSpPr>
          <p:cNvPr id="3" name="Content Placeholder 2"/>
          <p:cNvSpPr>
            <a:spLocks noGrp="1"/>
          </p:cNvSpPr>
          <p:nvPr>
            <p:ph idx="1"/>
          </p:nvPr>
        </p:nvSpPr>
        <p:spPr>
          <a:xfrm>
            <a:off x="118698" y="692150"/>
            <a:ext cx="9025303" cy="5410200"/>
          </a:xfrm>
        </p:spPr>
        <p:txBody>
          <a:bodyPr/>
          <a:lstStyle/>
          <a:p>
            <a:pPr marL="457200" indent="-457200">
              <a:buFont typeface="Arial" panose="020B0604020202020204" pitchFamily="34" charset="0"/>
              <a:buChar char="•"/>
              <a:defRPr/>
            </a:pPr>
            <a:r>
              <a:rPr lang="en-GB" dirty="0" smtClean="0">
                <a:solidFill>
                  <a:schemeClr val="tx1"/>
                </a:solidFill>
                <a:sym typeface="Arial" panose="020B0604020202020204" pitchFamily="34" charset="0"/>
              </a:rPr>
              <a:t>Each computer in a distributed system has its own internal clock, which can be used by local processes to obtain the value of the current time. </a:t>
            </a:r>
          </a:p>
          <a:p>
            <a:pPr marL="457200" indent="-457200">
              <a:buFont typeface="Arial" panose="020B0604020202020204" pitchFamily="34" charset="0"/>
              <a:buChar char="•"/>
              <a:defRPr/>
            </a:pPr>
            <a:r>
              <a:rPr lang="en-GB" dirty="0" smtClean="0">
                <a:solidFill>
                  <a:schemeClr val="tx1"/>
                </a:solidFill>
                <a:sym typeface="Arial" panose="020B0604020202020204" pitchFamily="34" charset="0"/>
              </a:rPr>
              <a:t>Two processes running on different computers can associate timestamp with their events.</a:t>
            </a:r>
          </a:p>
          <a:p>
            <a:pPr marL="457200" indent="-457200">
              <a:buFont typeface="Arial" panose="020B0604020202020204" pitchFamily="34" charset="0"/>
              <a:buChar char="•"/>
              <a:defRPr/>
            </a:pPr>
            <a:r>
              <a:rPr lang="en-GB" dirty="0" smtClean="0">
                <a:solidFill>
                  <a:schemeClr val="tx1"/>
                </a:solidFill>
                <a:sym typeface="Arial" panose="020B0604020202020204" pitchFamily="34" charset="0"/>
              </a:rPr>
              <a:t> Even if two processes read their clock at the same time, their local clocks may supply different time. This is because computer clock drift from perfect time and their drift rates differ from one another.</a:t>
            </a:r>
          </a:p>
          <a:p>
            <a:pPr marL="457200" indent="-457200">
              <a:buFont typeface="Arial" panose="020B0604020202020204" pitchFamily="34" charset="0"/>
              <a:buChar char="•"/>
              <a:defRPr/>
            </a:pPr>
            <a:r>
              <a:rPr lang="en-GB" dirty="0" smtClean="0">
                <a:solidFill>
                  <a:schemeClr val="tx1"/>
                </a:solidFill>
                <a:sym typeface="Arial" panose="020B0604020202020204" pitchFamily="34" charset="0"/>
              </a:rPr>
              <a:t>Two variations of interaction model are,</a:t>
            </a:r>
          </a:p>
          <a:p>
            <a:pPr marL="0" indent="0">
              <a:buFontTx/>
              <a:buNone/>
              <a:defRPr/>
            </a:pPr>
            <a:r>
              <a:rPr lang="en-GB" dirty="0">
                <a:solidFill>
                  <a:schemeClr val="tx1"/>
                </a:solidFill>
                <a:sym typeface="Arial" panose="020B0604020202020204" pitchFamily="34" charset="0"/>
              </a:rPr>
              <a:t>	</a:t>
            </a:r>
            <a:r>
              <a:rPr lang="en-GB" dirty="0" smtClean="0">
                <a:solidFill>
                  <a:srgbClr val="FF0000"/>
                </a:solidFill>
                <a:sym typeface="Arial" panose="020B0604020202020204" pitchFamily="34" charset="0"/>
              </a:rPr>
              <a:t>Synchronous   Distributed system </a:t>
            </a:r>
            <a:r>
              <a:rPr lang="en-GB" dirty="0" smtClean="0">
                <a:solidFill>
                  <a:schemeClr val="tx1"/>
                </a:solidFill>
                <a:sym typeface="Arial" panose="020B0604020202020204" pitchFamily="34" charset="0"/>
              </a:rPr>
              <a:t>and</a:t>
            </a:r>
            <a:r>
              <a:rPr lang="en-GB" dirty="0" smtClean="0">
                <a:solidFill>
                  <a:srgbClr val="FF0000"/>
                </a:solidFill>
                <a:sym typeface="Arial" panose="020B0604020202020204" pitchFamily="34" charset="0"/>
              </a:rPr>
              <a:t> 	</a:t>
            </a:r>
          </a:p>
          <a:p>
            <a:pPr marL="0" indent="0">
              <a:buFontTx/>
              <a:buNone/>
              <a:defRPr/>
            </a:pPr>
            <a:r>
              <a:rPr lang="en-GB" dirty="0">
                <a:solidFill>
                  <a:srgbClr val="FF0000"/>
                </a:solidFill>
                <a:sym typeface="Arial" panose="020B0604020202020204" pitchFamily="34" charset="0"/>
              </a:rPr>
              <a:t>	</a:t>
            </a:r>
            <a:r>
              <a:rPr lang="en-GB" dirty="0" smtClean="0">
                <a:solidFill>
                  <a:srgbClr val="FF0000"/>
                </a:solidFill>
                <a:sym typeface="Arial" panose="020B0604020202020204" pitchFamily="34" charset="0"/>
              </a:rPr>
              <a:t>Asynchronous Distributed systems </a:t>
            </a:r>
            <a:endParaRPr lang="en-GB" dirty="0">
              <a:solidFill>
                <a:srgbClr val="FF0000"/>
              </a:solidFill>
              <a:sym typeface="Arial" panose="020B0604020202020204" pitchFamily="34" charset="0"/>
            </a:endParaRPr>
          </a:p>
        </p:txBody>
      </p:sp>
      <p:sp>
        <p:nvSpPr>
          <p:cNvPr id="45060" name="Slide Number Placeholder 3"/>
          <p:cNvSpPr>
            <a:spLocks noGrp="1"/>
          </p:cNvSpPr>
          <p:nvPr>
            <p:ph type="sldNum" sz="quarter" idx="10"/>
          </p:nvPr>
        </p:nvSpPr>
        <p:spPr>
          <a:noFill/>
          <a:ln>
            <a:miter lim="800000"/>
            <a:headEnd/>
            <a:tailEnd/>
          </a:ln>
        </p:spPr>
        <p:txBody>
          <a:bodyPr/>
          <a:lstStyle/>
          <a:p>
            <a:fld id="{EBC67AAB-E0B0-401C-A959-488C6F22DB87}" type="slidenum">
              <a:rPr lang="en-US" altLang="en-US" smtClean="0"/>
              <a:pPr/>
              <a:t>42</a:t>
            </a:fld>
            <a:endParaRPr lang="en-US" altLang="en-US"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149471" y="115888"/>
            <a:ext cx="8994531" cy="6589712"/>
          </a:xfrm>
        </p:spPr>
        <p:txBody>
          <a:bodyPr/>
          <a:lstStyle/>
          <a:p>
            <a:pPr>
              <a:buFontTx/>
              <a:buNone/>
            </a:pPr>
            <a:r>
              <a:rPr lang="en-GB" altLang="en-US" dirty="0" smtClean="0">
                <a:solidFill>
                  <a:srgbClr val="FF0000"/>
                </a:solidFill>
              </a:rPr>
              <a:t>Synchronous distributed systems</a:t>
            </a:r>
          </a:p>
          <a:p>
            <a:pPr>
              <a:buFontTx/>
              <a:buNone/>
            </a:pPr>
            <a:r>
              <a:rPr lang="en-GB" altLang="en-US" dirty="0" smtClean="0"/>
              <a:t>•</a:t>
            </a:r>
            <a:r>
              <a:rPr lang="en-GB" altLang="en-US" sz="2400" dirty="0" smtClean="0"/>
              <a:t>	</a:t>
            </a:r>
            <a:r>
              <a:rPr lang="en-GB" altLang="en-US" sz="2400" dirty="0" smtClean="0">
                <a:solidFill>
                  <a:schemeClr val="tx1"/>
                </a:solidFill>
              </a:rPr>
              <a:t>It has a strong assumption of time </a:t>
            </a:r>
          </a:p>
          <a:p>
            <a:pPr>
              <a:buFontTx/>
              <a:buNone/>
            </a:pPr>
            <a:r>
              <a:rPr lang="en-GB" altLang="en-US" sz="2400" dirty="0" smtClean="0">
                <a:solidFill>
                  <a:schemeClr val="tx1"/>
                </a:solidFill>
              </a:rPr>
              <a:t>•	The time to execute each step of a process has known lower and upper bounds.</a:t>
            </a:r>
          </a:p>
          <a:p>
            <a:pPr>
              <a:buFontTx/>
              <a:buNone/>
            </a:pPr>
            <a:r>
              <a:rPr lang="en-GB" altLang="en-US" sz="2400" dirty="0" smtClean="0">
                <a:solidFill>
                  <a:schemeClr val="tx1"/>
                </a:solidFill>
              </a:rPr>
              <a:t>•	Each message transmitted over a channel is received within a known bounded time.</a:t>
            </a:r>
          </a:p>
          <a:p>
            <a:pPr>
              <a:buFontTx/>
              <a:buNone/>
            </a:pPr>
            <a:r>
              <a:rPr lang="en-GB" altLang="en-US" sz="2400" dirty="0" smtClean="0">
                <a:solidFill>
                  <a:schemeClr val="tx1"/>
                </a:solidFill>
              </a:rPr>
              <a:t>•	Each process has a local clock whose drift rate from real time has a known bound</a:t>
            </a:r>
            <a:r>
              <a:rPr lang="en-GB" altLang="en-US" sz="2400" dirty="0" smtClean="0"/>
              <a:t>.</a:t>
            </a:r>
          </a:p>
          <a:p>
            <a:pPr>
              <a:buFontTx/>
              <a:buNone/>
            </a:pPr>
            <a:r>
              <a:rPr lang="en-GB" altLang="en-US" dirty="0" smtClean="0">
                <a:solidFill>
                  <a:srgbClr val="FF0000"/>
                </a:solidFill>
              </a:rPr>
              <a:t>Asynchronous distributed system</a:t>
            </a:r>
          </a:p>
          <a:p>
            <a:pPr>
              <a:buFontTx/>
              <a:buNone/>
            </a:pPr>
            <a:r>
              <a:rPr lang="en-GB" altLang="en-US" dirty="0" smtClean="0"/>
              <a:t>•	</a:t>
            </a:r>
            <a:r>
              <a:rPr lang="en-GB" altLang="en-US" sz="2400" dirty="0" smtClean="0">
                <a:solidFill>
                  <a:schemeClr val="tx1"/>
                </a:solidFill>
              </a:rPr>
              <a:t>It has no assumption about time.</a:t>
            </a:r>
          </a:p>
          <a:p>
            <a:pPr>
              <a:buFontTx/>
              <a:buNone/>
            </a:pPr>
            <a:r>
              <a:rPr lang="en-GB" altLang="en-US" sz="2400" dirty="0" smtClean="0">
                <a:solidFill>
                  <a:schemeClr val="tx1"/>
                </a:solidFill>
              </a:rPr>
              <a:t>•	There is no bound on process execution speeds.</a:t>
            </a:r>
          </a:p>
          <a:p>
            <a:pPr>
              <a:buFontTx/>
              <a:buNone/>
            </a:pPr>
            <a:r>
              <a:rPr lang="en-GB" altLang="en-US" sz="2400" dirty="0" smtClean="0">
                <a:solidFill>
                  <a:schemeClr val="tx1"/>
                </a:solidFill>
              </a:rPr>
              <a:t>•	There is no bound on message transmission </a:t>
            </a:r>
            <a:r>
              <a:rPr lang="en-GB" altLang="en-US" sz="2400" dirty="0" err="1" smtClean="0">
                <a:solidFill>
                  <a:schemeClr val="tx1"/>
                </a:solidFill>
              </a:rPr>
              <a:t>delays.A</a:t>
            </a:r>
            <a:r>
              <a:rPr lang="en-GB" altLang="en-US" sz="2400" dirty="0" smtClean="0">
                <a:solidFill>
                  <a:schemeClr val="tx1"/>
                </a:solidFill>
              </a:rPr>
              <a:t> message may be received after an arbitrary long time.	</a:t>
            </a:r>
          </a:p>
          <a:p>
            <a:pPr>
              <a:buFontTx/>
              <a:buNone/>
            </a:pPr>
            <a:r>
              <a:rPr lang="en-GB" altLang="en-US" sz="2400" dirty="0" smtClean="0">
                <a:solidFill>
                  <a:schemeClr val="tx1"/>
                </a:solidFill>
              </a:rPr>
              <a:t>•	There is no bound on clock drift rates. The drift rate of a clock is arbitrary.</a:t>
            </a:r>
          </a:p>
          <a:p>
            <a:pPr>
              <a:buFontTx/>
              <a:buNone/>
            </a:pPr>
            <a:endParaRPr lang="en-GB" altLang="en-US" dirty="0" smtClean="0"/>
          </a:p>
        </p:txBody>
      </p:sp>
      <p:sp>
        <p:nvSpPr>
          <p:cNvPr id="46083" name="Slide Number Placeholder 3"/>
          <p:cNvSpPr>
            <a:spLocks noGrp="1"/>
          </p:cNvSpPr>
          <p:nvPr>
            <p:ph type="sldNum" sz="quarter" idx="10"/>
          </p:nvPr>
        </p:nvSpPr>
        <p:spPr>
          <a:noFill/>
          <a:ln>
            <a:miter lim="800000"/>
            <a:headEnd/>
            <a:tailEnd/>
          </a:ln>
        </p:spPr>
        <p:txBody>
          <a:bodyPr/>
          <a:lstStyle/>
          <a:p>
            <a:fld id="{C85CA244-9D17-4E9B-8EDA-DD4EE5AC5D67}" type="slidenum">
              <a:rPr lang="en-US" altLang="en-US" smtClean="0"/>
              <a:pPr/>
              <a:t>43</a:t>
            </a:fld>
            <a:endParaRPr lang="en-US" altLang="en-US"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 y="14291"/>
            <a:ext cx="8204689" cy="547687"/>
          </a:xfrm>
        </p:spPr>
        <p:txBody>
          <a:bodyPr/>
          <a:lstStyle/>
          <a:p>
            <a:pPr indent="0"/>
            <a:r>
              <a:rPr lang="en-GB" altLang="en-US" sz="3200" smtClean="0"/>
              <a:t>Event Ordering</a:t>
            </a:r>
          </a:p>
        </p:txBody>
      </p:sp>
      <p:sp>
        <p:nvSpPr>
          <p:cNvPr id="47107" name="Content Placeholder 2"/>
          <p:cNvSpPr>
            <a:spLocks noGrp="1"/>
          </p:cNvSpPr>
          <p:nvPr>
            <p:ph idx="1"/>
          </p:nvPr>
        </p:nvSpPr>
        <p:spPr>
          <a:xfrm>
            <a:off x="10258" y="692150"/>
            <a:ext cx="9015046" cy="5410200"/>
          </a:xfrm>
        </p:spPr>
        <p:txBody>
          <a:bodyPr/>
          <a:lstStyle/>
          <a:p>
            <a:pPr marL="457200" indent="-457200"/>
            <a:r>
              <a:rPr lang="en-GB" altLang="en-US" dirty="0" smtClean="0">
                <a:solidFill>
                  <a:schemeClr val="tx1"/>
                </a:solidFill>
              </a:rPr>
              <a:t>In many cases, we are interested in knowing whether an event (sending or receiving a message) at one process occurred before, after, or concurrently with another event at another process.  </a:t>
            </a:r>
          </a:p>
          <a:p>
            <a:pPr marL="457200" indent="-457200"/>
            <a:r>
              <a:rPr lang="en-GB" altLang="en-US" dirty="0" smtClean="0">
                <a:solidFill>
                  <a:schemeClr val="tx1"/>
                </a:solidFill>
              </a:rPr>
              <a:t>The execution of a system can be described in terms of events and their ordering despite the lack of accurate clocks.</a:t>
            </a:r>
          </a:p>
          <a:p>
            <a:pPr marL="457200" indent="-457200"/>
            <a:r>
              <a:rPr lang="en-GB" altLang="en-US" sz="2400" dirty="0" smtClean="0">
                <a:solidFill>
                  <a:schemeClr val="tx1"/>
                </a:solidFill>
              </a:rPr>
              <a:t>For example, consider a mailing list with users X, Y, Z, and A.</a:t>
            </a:r>
          </a:p>
          <a:p>
            <a:pPr marL="457200" indent="-457200">
              <a:buNone/>
            </a:pPr>
            <a:r>
              <a:rPr lang="en-GB" altLang="en-US" sz="2400" dirty="0" smtClean="0">
                <a:solidFill>
                  <a:schemeClr val="tx1"/>
                </a:solidFill>
              </a:rPr>
              <a:t>1.	  User X sends a message with the subject Meeting.</a:t>
            </a:r>
          </a:p>
          <a:p>
            <a:pPr marL="457200" indent="-457200">
              <a:buNone/>
            </a:pPr>
            <a:r>
              <a:rPr lang="en-GB" altLang="en-US" sz="2400" dirty="0" smtClean="0">
                <a:solidFill>
                  <a:schemeClr val="tx1"/>
                </a:solidFill>
              </a:rPr>
              <a:t>2.	 Users Y and Z reply by sending a message with the subject RE: Meeting</a:t>
            </a:r>
          </a:p>
          <a:p>
            <a:pPr marL="457200" indent="-457200"/>
            <a:endParaRPr lang="en-GB" altLang="en-US" dirty="0" smtClean="0">
              <a:solidFill>
                <a:schemeClr val="tx1"/>
              </a:solidFill>
            </a:endParaRPr>
          </a:p>
        </p:txBody>
      </p:sp>
      <p:sp>
        <p:nvSpPr>
          <p:cNvPr id="47108" name="Slide Number Placeholder 3"/>
          <p:cNvSpPr>
            <a:spLocks noGrp="1"/>
          </p:cNvSpPr>
          <p:nvPr>
            <p:ph type="sldNum" sz="quarter" idx="10"/>
          </p:nvPr>
        </p:nvSpPr>
        <p:spPr>
          <a:noFill/>
          <a:ln>
            <a:miter lim="800000"/>
            <a:headEnd/>
            <a:tailEnd/>
          </a:ln>
        </p:spPr>
        <p:txBody>
          <a:bodyPr/>
          <a:lstStyle/>
          <a:p>
            <a:fld id="{9A2E5068-C96D-421E-8C05-26A4597C563C}" type="slidenum">
              <a:rPr lang="en-US" altLang="en-US" smtClean="0"/>
              <a:pPr/>
              <a:t>44</a:t>
            </a:fld>
            <a:endParaRPr lang="en-US" altLang="en-US" smtClean="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a:off x="773723" y="1143000"/>
            <a:ext cx="7526215" cy="1588"/>
          </a:xfrm>
          <a:prstGeom prst="line">
            <a:avLst/>
          </a:prstGeom>
          <a:noFill/>
          <a:ln w="127000">
            <a:solidFill>
              <a:srgbClr val="FFCC00"/>
            </a:solidFill>
            <a:round/>
            <a:headEnd/>
            <a:tailEnd/>
          </a:ln>
        </p:spPr>
        <p:txBody>
          <a:bodyPr lIns="0" tIns="0" rIns="0" bIns="0"/>
          <a:lstStyle/>
          <a:p>
            <a:endParaRPr lang="en-US"/>
          </a:p>
        </p:txBody>
      </p:sp>
      <p:sp>
        <p:nvSpPr>
          <p:cNvPr id="48131" name="Rectangle 3"/>
          <p:cNvSpPr>
            <a:spLocks noGrp="1" noChangeArrowheads="1"/>
          </p:cNvSpPr>
          <p:nvPr>
            <p:ph type="title"/>
          </p:nvPr>
        </p:nvSpPr>
        <p:spPr/>
        <p:txBody>
          <a:bodyPr rIns="132080"/>
          <a:lstStyle/>
          <a:p>
            <a:pPr indent="0"/>
            <a:r>
              <a:rPr lang="en-US" altLang="en-US" smtClean="0"/>
              <a:t>Figure: Real-time ordering of events</a:t>
            </a:r>
          </a:p>
        </p:txBody>
      </p:sp>
      <p:pic>
        <p:nvPicPr>
          <p:cNvPr id="48132" name="Picture 4"/>
          <p:cNvPicPr>
            <a:picLocks noChangeArrowheads="1"/>
          </p:cNvPicPr>
          <p:nvPr/>
        </p:nvPicPr>
        <p:blipFill>
          <a:blip r:embed="rId2"/>
          <a:srcRect/>
          <a:stretch>
            <a:fillRect/>
          </a:stretch>
        </p:blipFill>
        <p:spPr bwMode="auto">
          <a:xfrm>
            <a:off x="797171" y="1654175"/>
            <a:ext cx="7411915" cy="4130675"/>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8792" y="26988"/>
            <a:ext cx="9016512" cy="665162"/>
          </a:xfrm>
        </p:spPr>
        <p:txBody>
          <a:bodyPr/>
          <a:lstStyle/>
          <a:p>
            <a:pPr indent="0"/>
            <a:r>
              <a:rPr lang="en-GB" altLang="en-US" smtClean="0"/>
              <a:t>Contd..</a:t>
            </a:r>
          </a:p>
        </p:txBody>
      </p:sp>
      <p:sp>
        <p:nvSpPr>
          <p:cNvPr id="49155" name="Content Placeholder 2"/>
          <p:cNvSpPr>
            <a:spLocks noGrp="1"/>
          </p:cNvSpPr>
          <p:nvPr>
            <p:ph idx="1"/>
          </p:nvPr>
        </p:nvSpPr>
        <p:spPr>
          <a:xfrm>
            <a:off x="118699" y="765176"/>
            <a:ext cx="9025302" cy="6092824"/>
          </a:xfrm>
        </p:spPr>
        <p:txBody>
          <a:bodyPr/>
          <a:lstStyle/>
          <a:p>
            <a:pPr>
              <a:buFontTx/>
              <a:buNone/>
            </a:pPr>
            <a:r>
              <a:rPr lang="en-GB" altLang="en-US" dirty="0" smtClean="0">
                <a:solidFill>
                  <a:schemeClr val="tx1"/>
                </a:solidFill>
              </a:rPr>
              <a:t>Since clocks cannot be synchronized perfectly across distributed system, </a:t>
            </a:r>
            <a:r>
              <a:rPr lang="en-GB" altLang="en-US" dirty="0" err="1" smtClean="0">
                <a:solidFill>
                  <a:schemeClr val="accent1"/>
                </a:solidFill>
              </a:rPr>
              <a:t>Lamport</a:t>
            </a:r>
            <a:r>
              <a:rPr lang="en-GB" altLang="en-US" dirty="0" smtClean="0"/>
              <a:t> </a:t>
            </a:r>
            <a:r>
              <a:rPr lang="en-GB" altLang="en-US" dirty="0" smtClean="0">
                <a:solidFill>
                  <a:schemeClr val="tx1"/>
                </a:solidFill>
              </a:rPr>
              <a:t>proposed a model of </a:t>
            </a:r>
            <a:r>
              <a:rPr lang="en-GB" altLang="en-US" dirty="0" smtClean="0">
                <a:solidFill>
                  <a:srgbClr val="FF0000"/>
                </a:solidFill>
              </a:rPr>
              <a:t>logical time</a:t>
            </a:r>
            <a:r>
              <a:rPr lang="en-GB" altLang="en-US" dirty="0" smtClean="0"/>
              <a:t> </a:t>
            </a:r>
            <a:r>
              <a:rPr lang="en-GB" altLang="en-US" dirty="0" smtClean="0">
                <a:solidFill>
                  <a:schemeClr val="tx1"/>
                </a:solidFill>
              </a:rPr>
              <a:t>that provides ordering among events in a distributed system.</a:t>
            </a:r>
          </a:p>
          <a:p>
            <a:pPr>
              <a:buFontTx/>
              <a:buNone/>
            </a:pPr>
            <a:r>
              <a:rPr lang="en-GB" altLang="en-US" dirty="0" smtClean="0">
                <a:solidFill>
                  <a:srgbClr val="FF0000"/>
                </a:solidFill>
              </a:rPr>
              <a:t>e.g. </a:t>
            </a:r>
            <a:r>
              <a:rPr lang="en-GB" altLang="en-US" dirty="0" smtClean="0">
                <a:solidFill>
                  <a:schemeClr val="tx1"/>
                </a:solidFill>
              </a:rPr>
              <a:t>in the previous example we know that the message is received after it was sent. Hence a logical order can be derived here,</a:t>
            </a:r>
          </a:p>
          <a:p>
            <a:pPr>
              <a:buFontTx/>
              <a:buNone/>
            </a:pPr>
            <a:r>
              <a:rPr lang="en-GB" altLang="en-US" dirty="0" smtClean="0">
                <a:solidFill>
                  <a:schemeClr val="tx1"/>
                </a:solidFill>
              </a:rPr>
              <a:t> x sends m1 before y receives m1</a:t>
            </a:r>
          </a:p>
          <a:p>
            <a:pPr>
              <a:buFontTx/>
              <a:buNone/>
            </a:pPr>
            <a:r>
              <a:rPr lang="en-GB" altLang="en-US" dirty="0" smtClean="0">
                <a:solidFill>
                  <a:schemeClr val="tx1"/>
                </a:solidFill>
              </a:rPr>
              <a:t>Y sends m2(reply) before x receives m2(reply). </a:t>
            </a:r>
          </a:p>
          <a:p>
            <a:pPr>
              <a:buFontTx/>
              <a:buNone/>
            </a:pPr>
            <a:r>
              <a:rPr lang="en-GB" altLang="en-US" dirty="0" smtClean="0">
                <a:solidFill>
                  <a:schemeClr val="tx1"/>
                </a:solidFill>
              </a:rPr>
              <a:t>We also know that reply are sent only after receiving message.</a:t>
            </a:r>
          </a:p>
          <a:p>
            <a:pPr>
              <a:buFontTx/>
              <a:buNone/>
            </a:pPr>
            <a:r>
              <a:rPr lang="en-GB" altLang="en-US" dirty="0" smtClean="0">
                <a:solidFill>
                  <a:schemeClr val="tx1"/>
                </a:solidFill>
              </a:rPr>
              <a:t>Hence, we say that “Y receives m1 before sending m2”.</a:t>
            </a:r>
          </a:p>
          <a:p>
            <a:pPr>
              <a:buFontTx/>
              <a:buNone/>
            </a:pPr>
            <a:endParaRPr lang="en-GB" altLang="en-US" dirty="0" smtClean="0">
              <a:solidFill>
                <a:schemeClr val="tx1"/>
              </a:solidFill>
            </a:endParaRPr>
          </a:p>
          <a:p>
            <a:pPr>
              <a:buFontTx/>
              <a:buNone/>
            </a:pPr>
            <a:endParaRPr lang="en-GB" altLang="en-US" dirty="0" smtClean="0"/>
          </a:p>
        </p:txBody>
      </p:sp>
      <p:sp>
        <p:nvSpPr>
          <p:cNvPr id="49156" name="Slide Number Placeholder 3"/>
          <p:cNvSpPr>
            <a:spLocks noGrp="1"/>
          </p:cNvSpPr>
          <p:nvPr>
            <p:ph type="sldNum" sz="quarter" idx="10"/>
          </p:nvPr>
        </p:nvSpPr>
        <p:spPr>
          <a:noFill/>
          <a:ln>
            <a:miter lim="800000"/>
            <a:headEnd/>
            <a:tailEnd/>
          </a:ln>
        </p:spPr>
        <p:txBody>
          <a:bodyPr/>
          <a:lstStyle/>
          <a:p>
            <a:fld id="{A94C7AA0-CA2B-4EC0-86F9-092B7085DC3A}" type="slidenum">
              <a:rPr lang="en-US" altLang="en-US" smtClean="0"/>
              <a:pPr/>
              <a:t>46</a:t>
            </a:fld>
            <a:endParaRPr lang="en-US" altLang="en-US" smtClean="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0" y="3"/>
            <a:ext cx="8610600" cy="765175"/>
          </a:xfrm>
        </p:spPr>
        <p:txBody>
          <a:bodyPr/>
          <a:lstStyle/>
          <a:p>
            <a:pPr indent="0"/>
            <a:r>
              <a:rPr lang="en-GB" altLang="en-US" sz="3200" smtClean="0"/>
              <a:t>Failure model</a:t>
            </a:r>
          </a:p>
        </p:txBody>
      </p:sp>
      <p:sp>
        <p:nvSpPr>
          <p:cNvPr id="97283" name="Content Placeholder 2"/>
          <p:cNvSpPr>
            <a:spLocks noGrp="1"/>
          </p:cNvSpPr>
          <p:nvPr>
            <p:ph idx="1"/>
          </p:nvPr>
        </p:nvSpPr>
        <p:spPr>
          <a:xfrm>
            <a:off x="0" y="836616"/>
            <a:ext cx="9144000" cy="5832475"/>
          </a:xfrm>
        </p:spPr>
        <p:txBody>
          <a:bodyPr/>
          <a:lstStyle/>
          <a:p>
            <a:pPr marL="457200" indent="-457200">
              <a:buFont typeface="Wingdings" panose="05000000000000000000" pitchFamily="2" charset="2"/>
              <a:buChar char="q"/>
              <a:defRPr/>
            </a:pPr>
            <a:r>
              <a:rPr lang="en-GB" altLang="en-US" dirty="0" smtClean="0">
                <a:solidFill>
                  <a:schemeClr val="tx1"/>
                </a:solidFill>
                <a:sym typeface="Arial" panose="020B0604020202020204" pitchFamily="34" charset="0"/>
              </a:rPr>
              <a:t>In a distributed system both </a:t>
            </a:r>
            <a:r>
              <a:rPr lang="en-GB" altLang="en-US" dirty="0" smtClean="0">
                <a:solidFill>
                  <a:srgbClr val="FF0000"/>
                </a:solidFill>
                <a:sym typeface="Arial" panose="020B0604020202020204" pitchFamily="34" charset="0"/>
              </a:rPr>
              <a:t>processes </a:t>
            </a:r>
            <a:r>
              <a:rPr lang="en-GB" altLang="en-US" dirty="0" smtClean="0">
                <a:solidFill>
                  <a:schemeClr val="tx1"/>
                </a:solidFill>
                <a:sym typeface="Arial" panose="020B0604020202020204" pitchFamily="34" charset="0"/>
              </a:rPr>
              <a:t>and </a:t>
            </a:r>
            <a:r>
              <a:rPr lang="en-GB" altLang="en-US" dirty="0" smtClean="0">
                <a:solidFill>
                  <a:srgbClr val="FF0000"/>
                </a:solidFill>
                <a:sym typeface="Arial" panose="020B0604020202020204" pitchFamily="34" charset="0"/>
              </a:rPr>
              <a:t>communication channels</a:t>
            </a:r>
            <a:r>
              <a:rPr lang="en-GB" altLang="en-US" dirty="0" smtClean="0">
                <a:solidFill>
                  <a:schemeClr val="tx1"/>
                </a:solidFill>
                <a:sym typeface="Arial" panose="020B0604020202020204" pitchFamily="34" charset="0"/>
              </a:rPr>
              <a:t> may fail.</a:t>
            </a:r>
          </a:p>
          <a:p>
            <a:pPr marL="457200" indent="-457200">
              <a:buFont typeface="Wingdings" panose="05000000000000000000" pitchFamily="2" charset="2"/>
              <a:buChar char="q"/>
              <a:defRPr/>
            </a:pPr>
            <a:r>
              <a:rPr lang="en-GB" altLang="en-US" dirty="0" smtClean="0">
                <a:solidFill>
                  <a:schemeClr val="tx1"/>
                </a:solidFill>
                <a:sym typeface="Arial" panose="020B0604020202020204" pitchFamily="34" charset="0"/>
              </a:rPr>
              <a:t>Failure model defines the types of failure,</a:t>
            </a:r>
          </a:p>
          <a:p>
            <a:pPr marL="400050" lvl="1" indent="-457200">
              <a:buFont typeface="Wingdings" panose="05000000000000000000" pitchFamily="2" charset="2"/>
              <a:buChar char="q"/>
              <a:defRPr/>
            </a:pPr>
            <a:r>
              <a:rPr lang="en-GB" altLang="en-US" dirty="0" smtClean="0">
                <a:solidFill>
                  <a:srgbClr val="FF0000"/>
                </a:solidFill>
                <a:sym typeface="Arial" panose="020B0604020202020204" pitchFamily="34" charset="0"/>
              </a:rPr>
              <a:t>Omission failure</a:t>
            </a:r>
          </a:p>
          <a:p>
            <a:pPr marL="400050" lvl="1" indent="-457200">
              <a:buFont typeface="Wingdings" panose="05000000000000000000" pitchFamily="2" charset="2"/>
              <a:buChar char="q"/>
              <a:defRPr/>
            </a:pPr>
            <a:r>
              <a:rPr lang="en-GB" altLang="en-US" dirty="0" smtClean="0">
                <a:solidFill>
                  <a:srgbClr val="FF0000"/>
                </a:solidFill>
                <a:sym typeface="Arial" panose="020B0604020202020204" pitchFamily="34" charset="0"/>
              </a:rPr>
              <a:t>Arbitrary Failure</a:t>
            </a:r>
          </a:p>
          <a:p>
            <a:pPr marL="400050" lvl="1" indent="-457200">
              <a:buFont typeface="Wingdings" panose="05000000000000000000" pitchFamily="2" charset="2"/>
              <a:buChar char="q"/>
              <a:defRPr/>
            </a:pPr>
            <a:r>
              <a:rPr lang="en-GB" altLang="en-US" dirty="0" smtClean="0">
                <a:solidFill>
                  <a:srgbClr val="FF0000"/>
                </a:solidFill>
                <a:sym typeface="Arial" panose="020B0604020202020204" pitchFamily="34" charset="0"/>
              </a:rPr>
              <a:t>Timing Failure</a:t>
            </a:r>
          </a:p>
          <a:p>
            <a:pPr>
              <a:buFontTx/>
              <a:buNone/>
              <a:defRPr/>
            </a:pPr>
            <a:r>
              <a:rPr lang="en-GB" altLang="en-US" dirty="0" smtClean="0">
                <a:sym typeface="Arial" panose="020B0604020202020204" pitchFamily="34" charset="0"/>
              </a:rPr>
              <a:t> </a:t>
            </a:r>
          </a:p>
        </p:txBody>
      </p:sp>
      <p:sp>
        <p:nvSpPr>
          <p:cNvPr id="50180" name="Slide Number Placeholder 3"/>
          <p:cNvSpPr>
            <a:spLocks noGrp="1"/>
          </p:cNvSpPr>
          <p:nvPr>
            <p:ph type="sldNum" sz="quarter" idx="10"/>
          </p:nvPr>
        </p:nvSpPr>
        <p:spPr>
          <a:noFill/>
          <a:ln>
            <a:miter lim="800000"/>
            <a:headEnd/>
            <a:tailEnd/>
          </a:ln>
        </p:spPr>
        <p:txBody>
          <a:bodyPr/>
          <a:lstStyle/>
          <a:p>
            <a:fld id="{71B2A117-0C14-4E04-80BE-80E63853C69C}" type="slidenum">
              <a:rPr lang="en-US" altLang="en-US" smtClean="0"/>
              <a:pPr/>
              <a:t>47</a:t>
            </a:fld>
            <a:endParaRPr lang="en-US" altLang="en-US" smtClean="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a:off x="773723" y="1143000"/>
            <a:ext cx="7526215" cy="1588"/>
          </a:xfrm>
          <a:prstGeom prst="line">
            <a:avLst/>
          </a:prstGeom>
          <a:noFill/>
          <a:ln w="127000">
            <a:solidFill>
              <a:srgbClr val="FFCC00"/>
            </a:solidFill>
            <a:round/>
            <a:headEnd/>
            <a:tailEnd/>
          </a:ln>
        </p:spPr>
        <p:txBody>
          <a:bodyPr lIns="0" tIns="0" rIns="0" bIns="0"/>
          <a:lstStyle/>
          <a:p>
            <a:endParaRPr lang="en-US"/>
          </a:p>
        </p:txBody>
      </p:sp>
      <p:sp>
        <p:nvSpPr>
          <p:cNvPr id="52227" name="Rectangle 3"/>
          <p:cNvSpPr>
            <a:spLocks noGrp="1" noChangeArrowheads="1"/>
          </p:cNvSpPr>
          <p:nvPr>
            <p:ph type="title"/>
          </p:nvPr>
        </p:nvSpPr>
        <p:spPr/>
        <p:txBody>
          <a:bodyPr rIns="132080"/>
          <a:lstStyle/>
          <a:p>
            <a:pPr indent="0"/>
            <a:r>
              <a:rPr lang="en-US" altLang="en-US" dirty="0" smtClean="0"/>
              <a:t>Figure Processes and Channels</a:t>
            </a:r>
          </a:p>
        </p:txBody>
      </p:sp>
      <p:pic>
        <p:nvPicPr>
          <p:cNvPr id="52228" name="Picture 4"/>
          <p:cNvPicPr>
            <a:picLocks noChangeArrowheads="1"/>
          </p:cNvPicPr>
          <p:nvPr/>
        </p:nvPicPr>
        <p:blipFill>
          <a:blip r:embed="rId2"/>
          <a:srcRect/>
          <a:stretch>
            <a:fillRect/>
          </a:stretch>
        </p:blipFill>
        <p:spPr bwMode="auto">
          <a:xfrm>
            <a:off x="252046" y="1773241"/>
            <a:ext cx="8587154" cy="3789359"/>
          </a:xfrm>
          <a:prstGeom prst="rect">
            <a:avLst/>
          </a:prstGeom>
          <a:noFill/>
          <a:ln w="9525">
            <a:noFill/>
            <a:miter lim="800000"/>
            <a:headEnd/>
            <a:tailEnd/>
          </a:ln>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853" y="653078"/>
            <a:ext cx="7106804" cy="596284"/>
          </a:xfrm>
          <a:prstGeom prst="rect">
            <a:avLst/>
          </a:prstGeom>
        </p:spPr>
        <p:txBody>
          <a:bodyPr vert="horz" wrap="square" lIns="0" tIns="11397" rIns="0" bIns="0" rtlCol="0">
            <a:spAutoFit/>
          </a:bodyPr>
          <a:lstStyle/>
          <a:p>
            <a:pPr marL="11397">
              <a:spcBef>
                <a:spcPts val="90"/>
              </a:spcBef>
            </a:pPr>
            <a:r>
              <a:rPr sz="3800" spc="-4" smtClean="0"/>
              <a:t>Omission </a:t>
            </a:r>
            <a:r>
              <a:rPr sz="3800" spc="-4" dirty="0"/>
              <a:t>and arbitrary</a:t>
            </a:r>
            <a:r>
              <a:rPr sz="3800" spc="-31" dirty="0"/>
              <a:t> </a:t>
            </a:r>
            <a:r>
              <a:rPr sz="3800" spc="-4" dirty="0"/>
              <a:t>failures</a:t>
            </a:r>
            <a:endParaRPr sz="3800"/>
          </a:p>
        </p:txBody>
      </p:sp>
      <p:sp>
        <p:nvSpPr>
          <p:cNvPr id="3" name="object 3"/>
          <p:cNvSpPr txBox="1"/>
          <p:nvPr/>
        </p:nvSpPr>
        <p:spPr>
          <a:xfrm>
            <a:off x="665941" y="1412837"/>
            <a:ext cx="3784023" cy="288507"/>
          </a:xfrm>
          <a:prstGeom prst="rect">
            <a:avLst/>
          </a:prstGeom>
        </p:spPr>
        <p:txBody>
          <a:bodyPr vert="horz" wrap="square" lIns="0" tIns="11397" rIns="0" bIns="0" rtlCol="0">
            <a:spAutoFit/>
          </a:bodyPr>
          <a:lstStyle/>
          <a:p>
            <a:pPr marL="11397">
              <a:spcBef>
                <a:spcPts val="90"/>
              </a:spcBef>
              <a:tabLst>
                <a:tab pos="1739749" algn="l"/>
                <a:tab pos="2648658" algn="l"/>
              </a:tabLst>
            </a:pPr>
            <a:r>
              <a:rPr i="1" spc="-4" dirty="0">
                <a:latin typeface="Times New Roman"/>
                <a:cs typeface="Times New Roman"/>
              </a:rPr>
              <a:t>Class</a:t>
            </a:r>
            <a:r>
              <a:rPr i="1" dirty="0">
                <a:latin typeface="Times New Roman"/>
                <a:cs typeface="Times New Roman"/>
              </a:rPr>
              <a:t> of</a:t>
            </a:r>
            <a:r>
              <a:rPr i="1" spc="-4" dirty="0">
                <a:latin typeface="Times New Roman"/>
                <a:cs typeface="Times New Roman"/>
              </a:rPr>
              <a:t> </a:t>
            </a:r>
            <a:r>
              <a:rPr i="1" spc="-9" dirty="0">
                <a:latin typeface="Times New Roman"/>
                <a:cs typeface="Times New Roman"/>
              </a:rPr>
              <a:t>failure	</a:t>
            </a:r>
            <a:r>
              <a:rPr i="1" spc="-4" dirty="0">
                <a:latin typeface="Times New Roman"/>
                <a:cs typeface="Times New Roman"/>
              </a:rPr>
              <a:t>Affects	Description</a:t>
            </a:r>
            <a:endParaRPr>
              <a:latin typeface="Times New Roman"/>
              <a:cs typeface="Times New Roman"/>
            </a:endParaRPr>
          </a:p>
        </p:txBody>
      </p:sp>
      <p:sp>
        <p:nvSpPr>
          <p:cNvPr id="4" name="object 4"/>
          <p:cNvSpPr/>
          <p:nvPr/>
        </p:nvSpPr>
        <p:spPr>
          <a:xfrm>
            <a:off x="644236" y="1397150"/>
            <a:ext cx="7775286" cy="1681"/>
          </a:xfrm>
          <a:custGeom>
            <a:avLst/>
            <a:gdLst/>
            <a:ahLst/>
            <a:cxnLst/>
            <a:rect l="l" t="t" r="r" b="b"/>
            <a:pathLst>
              <a:path w="8552815" h="1905">
                <a:moveTo>
                  <a:pt x="0" y="0"/>
                </a:moveTo>
                <a:lnTo>
                  <a:pt x="1927859" y="1523"/>
                </a:lnTo>
              </a:path>
              <a:path w="8552815" h="1905">
                <a:moveTo>
                  <a:pt x="1952243" y="0"/>
                </a:moveTo>
                <a:lnTo>
                  <a:pt x="2939795" y="1523"/>
                </a:lnTo>
              </a:path>
              <a:path w="8552815" h="1905">
                <a:moveTo>
                  <a:pt x="2964179" y="0"/>
                </a:moveTo>
                <a:lnTo>
                  <a:pt x="8552687" y="1523"/>
                </a:lnTo>
              </a:path>
            </a:pathLst>
          </a:custGeom>
          <a:ln w="36512">
            <a:solidFill>
              <a:srgbClr val="000000"/>
            </a:solidFill>
          </a:ln>
        </p:spPr>
        <p:txBody>
          <a:bodyPr wrap="square" lIns="0" tIns="0" rIns="0" bIns="0" rtlCol="0"/>
          <a:lstStyle/>
          <a:p>
            <a:endParaRPr/>
          </a:p>
        </p:txBody>
      </p:sp>
      <p:sp>
        <p:nvSpPr>
          <p:cNvPr id="5" name="object 5"/>
          <p:cNvSpPr/>
          <p:nvPr/>
        </p:nvSpPr>
        <p:spPr>
          <a:xfrm>
            <a:off x="644236" y="1742739"/>
            <a:ext cx="7775286" cy="2801"/>
          </a:xfrm>
          <a:custGeom>
            <a:avLst/>
            <a:gdLst/>
            <a:ahLst/>
            <a:cxnLst/>
            <a:rect l="l" t="t" r="r" b="b"/>
            <a:pathLst>
              <a:path w="8552815" h="3175">
                <a:moveTo>
                  <a:pt x="0" y="0"/>
                </a:moveTo>
                <a:lnTo>
                  <a:pt x="1927859" y="3047"/>
                </a:lnTo>
              </a:path>
              <a:path w="8552815" h="3175">
                <a:moveTo>
                  <a:pt x="1952243" y="0"/>
                </a:moveTo>
                <a:lnTo>
                  <a:pt x="2939795" y="3047"/>
                </a:lnTo>
              </a:path>
              <a:path w="8552815" h="3175">
                <a:moveTo>
                  <a:pt x="2964179" y="0"/>
                </a:moveTo>
                <a:lnTo>
                  <a:pt x="8552687" y="3047"/>
                </a:lnTo>
              </a:path>
            </a:pathLst>
          </a:custGeom>
          <a:ln w="36512">
            <a:solidFill>
              <a:srgbClr val="000000"/>
            </a:solidFill>
          </a:ln>
        </p:spPr>
        <p:txBody>
          <a:bodyPr wrap="square" lIns="0" tIns="0" rIns="0" bIns="0" rtlCol="0"/>
          <a:lstStyle/>
          <a:p>
            <a:endParaRPr/>
          </a:p>
        </p:txBody>
      </p:sp>
      <p:sp>
        <p:nvSpPr>
          <p:cNvPr id="6" name="object 6"/>
          <p:cNvSpPr txBox="1"/>
          <p:nvPr/>
        </p:nvSpPr>
        <p:spPr>
          <a:xfrm>
            <a:off x="642386" y="1731533"/>
            <a:ext cx="2464955" cy="2614785"/>
          </a:xfrm>
          <a:prstGeom prst="rect">
            <a:avLst/>
          </a:prstGeom>
        </p:spPr>
        <p:txBody>
          <a:bodyPr vert="horz" wrap="square" lIns="0" tIns="11397" rIns="0" bIns="0" rtlCol="0">
            <a:spAutoFit/>
          </a:bodyPr>
          <a:lstStyle/>
          <a:p>
            <a:pPr marL="11397" algn="just">
              <a:spcBef>
                <a:spcPts val="90"/>
              </a:spcBef>
              <a:tabLst>
                <a:tab pos="1660539" algn="l"/>
              </a:tabLst>
            </a:pPr>
            <a:r>
              <a:rPr spc="-4" dirty="0">
                <a:latin typeface="Times New Roman"/>
                <a:cs typeface="Times New Roman"/>
              </a:rPr>
              <a:t>Fail-stop	Process</a:t>
            </a:r>
            <a:endParaRPr>
              <a:latin typeface="Times New Roman"/>
              <a:cs typeface="Times New Roman"/>
            </a:endParaRPr>
          </a:p>
          <a:p>
            <a:pPr>
              <a:spcBef>
                <a:spcPts val="31"/>
              </a:spcBef>
            </a:pPr>
            <a:endParaRPr sz="1900">
              <a:latin typeface="Times New Roman"/>
              <a:cs typeface="Times New Roman"/>
            </a:endParaRPr>
          </a:p>
          <a:p>
            <a:pPr marL="11397" algn="just">
              <a:tabLst>
                <a:tab pos="1660539" algn="l"/>
              </a:tabLst>
            </a:pPr>
            <a:r>
              <a:rPr spc="-4" dirty="0">
                <a:latin typeface="Times New Roman"/>
                <a:cs typeface="Times New Roman"/>
              </a:rPr>
              <a:t>Crash	Process</a:t>
            </a:r>
            <a:endParaRPr>
              <a:latin typeface="Times New Roman"/>
              <a:cs typeface="Times New Roman"/>
            </a:endParaRPr>
          </a:p>
          <a:p>
            <a:pPr marL="11397" marR="4559" algn="just">
              <a:lnSpc>
                <a:spcPts val="4352"/>
              </a:lnSpc>
              <a:spcBef>
                <a:spcPts val="498"/>
              </a:spcBef>
              <a:tabLst>
                <a:tab pos="1660539" algn="l"/>
              </a:tabLst>
            </a:pPr>
            <a:r>
              <a:rPr spc="4" dirty="0">
                <a:latin typeface="Times New Roman"/>
                <a:cs typeface="Times New Roman"/>
              </a:rPr>
              <a:t>O</a:t>
            </a:r>
            <a:r>
              <a:rPr spc="-22" dirty="0">
                <a:latin typeface="Times New Roman"/>
                <a:cs typeface="Times New Roman"/>
              </a:rPr>
              <a:t>m</a:t>
            </a:r>
            <a:r>
              <a:rPr spc="-9" dirty="0">
                <a:latin typeface="Times New Roman"/>
                <a:cs typeface="Times New Roman"/>
              </a:rPr>
              <a:t>i</a:t>
            </a:r>
            <a:r>
              <a:rPr spc="-4" dirty="0">
                <a:latin typeface="Times New Roman"/>
                <a:cs typeface="Times New Roman"/>
              </a:rPr>
              <a:t>ss</a:t>
            </a:r>
            <a:r>
              <a:rPr spc="-9" dirty="0">
                <a:latin typeface="Times New Roman"/>
                <a:cs typeface="Times New Roman"/>
              </a:rPr>
              <a:t>io</a:t>
            </a:r>
            <a:r>
              <a:rPr dirty="0">
                <a:latin typeface="Times New Roman"/>
                <a:cs typeface="Times New Roman"/>
              </a:rPr>
              <a:t>n	</a:t>
            </a:r>
            <a:r>
              <a:rPr spc="-4" dirty="0">
                <a:latin typeface="Times New Roman"/>
                <a:cs typeface="Times New Roman"/>
              </a:rPr>
              <a:t>C</a:t>
            </a:r>
            <a:r>
              <a:rPr dirty="0">
                <a:latin typeface="Times New Roman"/>
                <a:cs typeface="Times New Roman"/>
              </a:rPr>
              <a:t>h</a:t>
            </a:r>
            <a:r>
              <a:rPr spc="-4" dirty="0">
                <a:latin typeface="Times New Roman"/>
                <a:cs typeface="Times New Roman"/>
              </a:rPr>
              <a:t>a</a:t>
            </a:r>
            <a:r>
              <a:rPr spc="-9" dirty="0">
                <a:latin typeface="Times New Roman"/>
                <a:cs typeface="Times New Roman"/>
              </a:rPr>
              <a:t>n</a:t>
            </a:r>
            <a:r>
              <a:rPr dirty="0">
                <a:latin typeface="Times New Roman"/>
                <a:cs typeface="Times New Roman"/>
              </a:rPr>
              <a:t>n</a:t>
            </a:r>
            <a:r>
              <a:rPr spc="-4" dirty="0">
                <a:latin typeface="Times New Roman"/>
                <a:cs typeface="Times New Roman"/>
              </a:rPr>
              <a:t>e</a:t>
            </a:r>
            <a:r>
              <a:rPr dirty="0">
                <a:latin typeface="Times New Roman"/>
                <a:cs typeface="Times New Roman"/>
              </a:rPr>
              <a:t>l  </a:t>
            </a:r>
            <a:r>
              <a:rPr spc="-4" dirty="0">
                <a:latin typeface="Times New Roman"/>
                <a:cs typeface="Times New Roman"/>
              </a:rPr>
              <a:t>Send-omission Process  Receive-omission</a:t>
            </a:r>
            <a:r>
              <a:rPr spc="-314" dirty="0">
                <a:latin typeface="Times New Roman"/>
                <a:cs typeface="Times New Roman"/>
              </a:rPr>
              <a:t> </a:t>
            </a:r>
            <a:r>
              <a:rPr spc="-4" dirty="0">
                <a:latin typeface="Times New Roman"/>
                <a:cs typeface="Times New Roman"/>
              </a:rPr>
              <a:t>Process</a:t>
            </a:r>
            <a:endParaRPr>
              <a:latin typeface="Times New Roman"/>
              <a:cs typeface="Times New Roman"/>
            </a:endParaRPr>
          </a:p>
        </p:txBody>
      </p:sp>
      <p:sp>
        <p:nvSpPr>
          <p:cNvPr id="7" name="object 7"/>
          <p:cNvSpPr txBox="1"/>
          <p:nvPr/>
        </p:nvSpPr>
        <p:spPr>
          <a:xfrm>
            <a:off x="3338293" y="1731532"/>
            <a:ext cx="5233555" cy="2907821"/>
          </a:xfrm>
          <a:prstGeom prst="rect">
            <a:avLst/>
          </a:prstGeom>
        </p:spPr>
        <p:txBody>
          <a:bodyPr vert="horz" wrap="square" lIns="0" tIns="9118" rIns="0" bIns="0" rtlCol="0">
            <a:spAutoFit/>
          </a:bodyPr>
          <a:lstStyle/>
          <a:p>
            <a:pPr marL="11397" marR="182352" indent="-570">
              <a:lnSpc>
                <a:spcPct val="101000"/>
              </a:lnSpc>
              <a:spcBef>
                <a:spcPts val="72"/>
              </a:spcBef>
            </a:pPr>
            <a:r>
              <a:rPr spc="-4" dirty="0">
                <a:latin typeface="Times New Roman"/>
                <a:cs typeface="Times New Roman"/>
              </a:rPr>
              <a:t>Process halts and </a:t>
            </a:r>
            <a:r>
              <a:rPr spc="-9" dirty="0">
                <a:latin typeface="Times New Roman"/>
                <a:cs typeface="Times New Roman"/>
              </a:rPr>
              <a:t>remains </a:t>
            </a:r>
            <a:r>
              <a:rPr spc="-4" dirty="0">
                <a:latin typeface="Times New Roman"/>
                <a:cs typeface="Times New Roman"/>
              </a:rPr>
              <a:t>halted. Other processes </a:t>
            </a:r>
            <a:r>
              <a:rPr spc="-9" dirty="0">
                <a:latin typeface="Times New Roman"/>
                <a:cs typeface="Times New Roman"/>
              </a:rPr>
              <a:t>may  </a:t>
            </a:r>
            <a:r>
              <a:rPr spc="-4" dirty="0">
                <a:latin typeface="Times New Roman"/>
                <a:cs typeface="Times New Roman"/>
              </a:rPr>
              <a:t>detect this</a:t>
            </a:r>
            <a:r>
              <a:rPr spc="-22" dirty="0">
                <a:latin typeface="Times New Roman"/>
                <a:cs typeface="Times New Roman"/>
              </a:rPr>
              <a:t> </a:t>
            </a:r>
            <a:r>
              <a:rPr spc="-4" dirty="0">
                <a:latin typeface="Times New Roman"/>
                <a:cs typeface="Times New Roman"/>
              </a:rPr>
              <a:t>state.</a:t>
            </a:r>
            <a:endParaRPr>
              <a:latin typeface="Times New Roman"/>
              <a:cs typeface="Times New Roman"/>
            </a:endParaRPr>
          </a:p>
          <a:p>
            <a:pPr marL="11397" marR="182352">
              <a:lnSpc>
                <a:spcPct val="100499"/>
              </a:lnSpc>
              <a:spcBef>
                <a:spcPts val="9"/>
              </a:spcBef>
            </a:pPr>
            <a:r>
              <a:rPr spc="-4" dirty="0">
                <a:latin typeface="Times New Roman"/>
                <a:cs typeface="Times New Roman"/>
              </a:rPr>
              <a:t>Process halts and </a:t>
            </a:r>
            <a:r>
              <a:rPr spc="-9" dirty="0">
                <a:latin typeface="Times New Roman"/>
                <a:cs typeface="Times New Roman"/>
              </a:rPr>
              <a:t>remains </a:t>
            </a:r>
            <a:r>
              <a:rPr spc="-4" dirty="0">
                <a:latin typeface="Times New Roman"/>
                <a:cs typeface="Times New Roman"/>
              </a:rPr>
              <a:t>halted. Other processes </a:t>
            </a:r>
            <a:r>
              <a:rPr spc="-9" dirty="0">
                <a:latin typeface="Times New Roman"/>
                <a:cs typeface="Times New Roman"/>
              </a:rPr>
              <a:t>may  </a:t>
            </a:r>
            <a:r>
              <a:rPr dirty="0">
                <a:latin typeface="Times New Roman"/>
                <a:cs typeface="Times New Roman"/>
              </a:rPr>
              <a:t>not be </a:t>
            </a:r>
            <a:r>
              <a:rPr spc="-4" dirty="0">
                <a:latin typeface="Times New Roman"/>
                <a:cs typeface="Times New Roman"/>
              </a:rPr>
              <a:t>able </a:t>
            </a:r>
            <a:r>
              <a:rPr spc="-9" dirty="0">
                <a:latin typeface="Times New Roman"/>
                <a:cs typeface="Times New Roman"/>
              </a:rPr>
              <a:t>to </a:t>
            </a:r>
            <a:r>
              <a:rPr spc="-4" dirty="0">
                <a:latin typeface="Times New Roman"/>
                <a:cs typeface="Times New Roman"/>
              </a:rPr>
              <a:t>detect this</a:t>
            </a:r>
            <a:r>
              <a:rPr spc="-31" dirty="0">
                <a:latin typeface="Times New Roman"/>
                <a:cs typeface="Times New Roman"/>
              </a:rPr>
              <a:t> </a:t>
            </a:r>
            <a:r>
              <a:rPr spc="-4" dirty="0">
                <a:latin typeface="Times New Roman"/>
                <a:cs typeface="Times New Roman"/>
              </a:rPr>
              <a:t>state.</a:t>
            </a:r>
            <a:endParaRPr>
              <a:latin typeface="Times New Roman"/>
              <a:cs typeface="Times New Roman"/>
            </a:endParaRPr>
          </a:p>
          <a:p>
            <a:pPr marL="11397" marR="4559" indent="-570">
              <a:lnSpc>
                <a:spcPts val="2190"/>
              </a:lnSpc>
              <a:spcBef>
                <a:spcPts val="63"/>
              </a:spcBef>
            </a:pPr>
            <a:r>
              <a:rPr spc="4" dirty="0">
                <a:latin typeface="Times New Roman"/>
                <a:cs typeface="Times New Roman"/>
              </a:rPr>
              <a:t>A </a:t>
            </a:r>
            <a:r>
              <a:rPr spc="-4" dirty="0">
                <a:latin typeface="Times New Roman"/>
                <a:cs typeface="Times New Roman"/>
              </a:rPr>
              <a:t>message </a:t>
            </a:r>
            <a:r>
              <a:rPr spc="-9" dirty="0">
                <a:latin typeface="Times New Roman"/>
                <a:cs typeface="Times New Roman"/>
              </a:rPr>
              <a:t>inserted in an </a:t>
            </a:r>
            <a:r>
              <a:rPr spc="-4" dirty="0">
                <a:latin typeface="Times New Roman"/>
                <a:cs typeface="Times New Roman"/>
              </a:rPr>
              <a:t>outgoing message buffer never  arrives </a:t>
            </a:r>
            <a:r>
              <a:rPr dirty="0">
                <a:latin typeface="Times New Roman"/>
                <a:cs typeface="Times New Roman"/>
              </a:rPr>
              <a:t>at </a:t>
            </a:r>
            <a:r>
              <a:rPr spc="-4" dirty="0">
                <a:latin typeface="Times New Roman"/>
                <a:cs typeface="Times New Roman"/>
              </a:rPr>
              <a:t>the other end’s </a:t>
            </a:r>
            <a:r>
              <a:rPr spc="-9" dirty="0">
                <a:latin typeface="Times New Roman"/>
                <a:cs typeface="Times New Roman"/>
              </a:rPr>
              <a:t>incoming </a:t>
            </a:r>
            <a:r>
              <a:rPr spc="-4" dirty="0">
                <a:latin typeface="Times New Roman"/>
                <a:cs typeface="Times New Roman"/>
              </a:rPr>
              <a:t>message</a:t>
            </a:r>
            <a:r>
              <a:rPr spc="-18" dirty="0">
                <a:latin typeface="Times New Roman"/>
                <a:cs typeface="Times New Roman"/>
              </a:rPr>
              <a:t> </a:t>
            </a:r>
            <a:r>
              <a:rPr spc="-4" dirty="0">
                <a:latin typeface="Times New Roman"/>
                <a:cs typeface="Times New Roman"/>
              </a:rPr>
              <a:t>buffer.</a:t>
            </a:r>
            <a:endParaRPr>
              <a:latin typeface="Times New Roman"/>
              <a:cs typeface="Times New Roman"/>
            </a:endParaRPr>
          </a:p>
          <a:p>
            <a:pPr marL="11397">
              <a:lnSpc>
                <a:spcPts val="2082"/>
              </a:lnSpc>
            </a:pPr>
            <a:r>
              <a:rPr spc="4" dirty="0">
                <a:latin typeface="Times New Roman"/>
                <a:cs typeface="Times New Roman"/>
              </a:rPr>
              <a:t>A </a:t>
            </a:r>
            <a:r>
              <a:rPr spc="-4" dirty="0">
                <a:latin typeface="Times New Roman"/>
                <a:cs typeface="Times New Roman"/>
              </a:rPr>
              <a:t>process </a:t>
            </a:r>
            <a:r>
              <a:rPr spc="-9" dirty="0">
                <a:latin typeface="Times New Roman"/>
                <a:cs typeface="Times New Roman"/>
              </a:rPr>
              <a:t>completes a</a:t>
            </a:r>
            <a:r>
              <a:rPr i="1" spc="-9" dirty="0">
                <a:latin typeface="Times New Roman"/>
                <a:cs typeface="Times New Roman"/>
              </a:rPr>
              <a:t>send, </a:t>
            </a:r>
            <a:r>
              <a:rPr dirty="0">
                <a:latin typeface="Times New Roman"/>
                <a:cs typeface="Times New Roman"/>
              </a:rPr>
              <a:t>but </a:t>
            </a:r>
            <a:r>
              <a:rPr spc="-4" dirty="0">
                <a:latin typeface="Times New Roman"/>
                <a:cs typeface="Times New Roman"/>
              </a:rPr>
              <a:t>the </a:t>
            </a:r>
            <a:r>
              <a:rPr spc="-9" dirty="0">
                <a:latin typeface="Times New Roman"/>
                <a:cs typeface="Times New Roman"/>
              </a:rPr>
              <a:t>message is </a:t>
            </a:r>
            <a:r>
              <a:rPr dirty="0">
                <a:latin typeface="Times New Roman"/>
                <a:cs typeface="Times New Roman"/>
              </a:rPr>
              <a:t>not</a:t>
            </a:r>
            <a:r>
              <a:rPr spc="-206" dirty="0">
                <a:latin typeface="Times New Roman"/>
                <a:cs typeface="Times New Roman"/>
              </a:rPr>
              <a:t> </a:t>
            </a:r>
            <a:r>
              <a:rPr dirty="0">
                <a:latin typeface="Times New Roman"/>
                <a:cs typeface="Times New Roman"/>
              </a:rPr>
              <a:t>put</a:t>
            </a:r>
            <a:endParaRPr>
              <a:latin typeface="Times New Roman"/>
              <a:cs typeface="Times New Roman"/>
            </a:endParaRPr>
          </a:p>
          <a:p>
            <a:pPr marL="11397">
              <a:spcBef>
                <a:spcPts val="22"/>
              </a:spcBef>
            </a:pPr>
            <a:r>
              <a:rPr spc="-4" dirty="0">
                <a:latin typeface="Times New Roman"/>
                <a:cs typeface="Times New Roman"/>
              </a:rPr>
              <a:t>in </a:t>
            </a:r>
            <a:r>
              <a:rPr spc="-9" dirty="0">
                <a:latin typeface="Times New Roman"/>
                <a:cs typeface="Times New Roman"/>
              </a:rPr>
              <a:t>its </a:t>
            </a:r>
            <a:r>
              <a:rPr spc="-4" dirty="0">
                <a:latin typeface="Times New Roman"/>
                <a:cs typeface="Times New Roman"/>
              </a:rPr>
              <a:t>outgoing message</a:t>
            </a:r>
            <a:r>
              <a:rPr spc="4" dirty="0">
                <a:latin typeface="Times New Roman"/>
                <a:cs typeface="Times New Roman"/>
              </a:rPr>
              <a:t> </a:t>
            </a:r>
            <a:r>
              <a:rPr spc="-9" dirty="0">
                <a:latin typeface="Times New Roman"/>
                <a:cs typeface="Times New Roman"/>
              </a:rPr>
              <a:t>buffer.</a:t>
            </a:r>
            <a:endParaRPr>
              <a:latin typeface="Times New Roman"/>
              <a:cs typeface="Times New Roman"/>
            </a:endParaRPr>
          </a:p>
          <a:p>
            <a:pPr marL="11397" marR="560162" indent="-570">
              <a:lnSpc>
                <a:spcPct val="100499"/>
              </a:lnSpc>
              <a:spcBef>
                <a:spcPts val="13"/>
              </a:spcBef>
            </a:pPr>
            <a:r>
              <a:rPr spc="4" dirty="0">
                <a:latin typeface="Times New Roman"/>
                <a:cs typeface="Times New Roman"/>
              </a:rPr>
              <a:t>A </a:t>
            </a:r>
            <a:r>
              <a:rPr spc="-4" dirty="0">
                <a:latin typeface="Times New Roman"/>
                <a:cs typeface="Times New Roman"/>
              </a:rPr>
              <a:t>message </a:t>
            </a:r>
            <a:r>
              <a:rPr spc="-9" dirty="0">
                <a:latin typeface="Times New Roman"/>
                <a:cs typeface="Times New Roman"/>
              </a:rPr>
              <a:t>is </a:t>
            </a:r>
            <a:r>
              <a:rPr dirty="0">
                <a:latin typeface="Times New Roman"/>
                <a:cs typeface="Times New Roman"/>
              </a:rPr>
              <a:t>put </a:t>
            </a:r>
            <a:r>
              <a:rPr spc="-9" dirty="0">
                <a:latin typeface="Times New Roman"/>
                <a:cs typeface="Times New Roman"/>
              </a:rPr>
              <a:t>in </a:t>
            </a:r>
            <a:r>
              <a:rPr dirty="0">
                <a:latin typeface="Times New Roman"/>
                <a:cs typeface="Times New Roman"/>
              </a:rPr>
              <a:t>a </a:t>
            </a:r>
            <a:r>
              <a:rPr spc="-4" dirty="0">
                <a:latin typeface="Times New Roman"/>
                <a:cs typeface="Times New Roman"/>
              </a:rPr>
              <a:t>process’s </a:t>
            </a:r>
            <a:r>
              <a:rPr spc="-9" dirty="0">
                <a:latin typeface="Times New Roman"/>
                <a:cs typeface="Times New Roman"/>
              </a:rPr>
              <a:t>incoming message  </a:t>
            </a:r>
            <a:r>
              <a:rPr spc="-4" dirty="0">
                <a:latin typeface="Times New Roman"/>
                <a:cs typeface="Times New Roman"/>
              </a:rPr>
              <a:t>buffer, </a:t>
            </a:r>
            <a:r>
              <a:rPr dirty="0">
                <a:latin typeface="Times New Roman"/>
                <a:cs typeface="Times New Roman"/>
              </a:rPr>
              <a:t>but </a:t>
            </a:r>
            <a:r>
              <a:rPr spc="-4" dirty="0">
                <a:latin typeface="Times New Roman"/>
                <a:cs typeface="Times New Roman"/>
              </a:rPr>
              <a:t>that process does </a:t>
            </a:r>
            <a:r>
              <a:rPr dirty="0">
                <a:latin typeface="Times New Roman"/>
                <a:cs typeface="Times New Roman"/>
              </a:rPr>
              <a:t>not </a:t>
            </a:r>
            <a:r>
              <a:rPr spc="-4" dirty="0">
                <a:latin typeface="Times New Roman"/>
                <a:cs typeface="Times New Roman"/>
              </a:rPr>
              <a:t>receive</a:t>
            </a:r>
            <a:r>
              <a:rPr spc="-49" dirty="0">
                <a:latin typeface="Times New Roman"/>
                <a:cs typeface="Times New Roman"/>
              </a:rPr>
              <a:t> </a:t>
            </a:r>
            <a:r>
              <a:rPr spc="-9" dirty="0">
                <a:latin typeface="Times New Roman"/>
                <a:cs typeface="Times New Roman"/>
              </a:rPr>
              <a:t>it.</a:t>
            </a:r>
            <a:endParaRPr>
              <a:latin typeface="Times New Roman"/>
              <a:cs typeface="Times New Roman"/>
            </a:endParaRPr>
          </a:p>
        </p:txBody>
      </p:sp>
      <p:sp>
        <p:nvSpPr>
          <p:cNvPr id="8" name="object 8"/>
          <p:cNvSpPr txBox="1"/>
          <p:nvPr/>
        </p:nvSpPr>
        <p:spPr>
          <a:xfrm>
            <a:off x="642387" y="4445147"/>
            <a:ext cx="1111827" cy="568719"/>
          </a:xfrm>
          <a:prstGeom prst="rect">
            <a:avLst/>
          </a:prstGeom>
        </p:spPr>
        <p:txBody>
          <a:bodyPr vert="horz" wrap="square" lIns="0" tIns="9118" rIns="0" bIns="0" rtlCol="0">
            <a:spAutoFit/>
          </a:bodyPr>
          <a:lstStyle/>
          <a:p>
            <a:pPr marL="11397" marR="4559">
              <a:lnSpc>
                <a:spcPct val="101000"/>
              </a:lnSpc>
              <a:spcBef>
                <a:spcPts val="72"/>
              </a:spcBef>
            </a:pPr>
            <a:r>
              <a:rPr spc="-4" dirty="0">
                <a:latin typeface="Times New Roman"/>
                <a:cs typeface="Times New Roman"/>
              </a:rPr>
              <a:t>Arbitrary  </a:t>
            </a:r>
            <a:r>
              <a:rPr dirty="0">
                <a:latin typeface="Times New Roman"/>
                <a:cs typeface="Times New Roman"/>
              </a:rPr>
              <a:t>(</a:t>
            </a:r>
            <a:r>
              <a:rPr spc="-9" dirty="0">
                <a:latin typeface="Times New Roman"/>
                <a:cs typeface="Times New Roman"/>
              </a:rPr>
              <a:t>By</a:t>
            </a:r>
            <a:r>
              <a:rPr spc="-4" dirty="0">
                <a:latin typeface="Times New Roman"/>
                <a:cs typeface="Times New Roman"/>
              </a:rPr>
              <a:t>za</a:t>
            </a:r>
            <a:r>
              <a:rPr dirty="0">
                <a:latin typeface="Times New Roman"/>
                <a:cs typeface="Times New Roman"/>
              </a:rPr>
              <a:t>n</a:t>
            </a:r>
            <a:r>
              <a:rPr spc="-9" dirty="0">
                <a:latin typeface="Times New Roman"/>
                <a:cs typeface="Times New Roman"/>
              </a:rPr>
              <a:t>t</a:t>
            </a:r>
            <a:r>
              <a:rPr spc="-18" dirty="0">
                <a:latin typeface="Times New Roman"/>
                <a:cs typeface="Times New Roman"/>
              </a:rPr>
              <a:t>i</a:t>
            </a:r>
            <a:r>
              <a:rPr dirty="0">
                <a:latin typeface="Times New Roman"/>
                <a:cs typeface="Times New Roman"/>
              </a:rPr>
              <a:t>n</a:t>
            </a:r>
            <a:r>
              <a:rPr spc="-18" dirty="0">
                <a:latin typeface="Times New Roman"/>
                <a:cs typeface="Times New Roman"/>
              </a:rPr>
              <a:t>e</a:t>
            </a:r>
            <a:r>
              <a:rPr dirty="0">
                <a:latin typeface="Times New Roman"/>
                <a:cs typeface="Times New Roman"/>
              </a:rPr>
              <a:t>)</a:t>
            </a:r>
            <a:endParaRPr>
              <a:latin typeface="Times New Roman"/>
              <a:cs typeface="Times New Roman"/>
            </a:endParaRPr>
          </a:p>
        </p:txBody>
      </p:sp>
      <p:sp>
        <p:nvSpPr>
          <p:cNvPr id="9" name="object 9"/>
          <p:cNvSpPr txBox="1"/>
          <p:nvPr/>
        </p:nvSpPr>
        <p:spPr>
          <a:xfrm>
            <a:off x="2313244" y="4716778"/>
            <a:ext cx="742949" cy="291913"/>
          </a:xfrm>
          <a:prstGeom prst="rect">
            <a:avLst/>
          </a:prstGeom>
        </p:spPr>
        <p:txBody>
          <a:bodyPr vert="horz" wrap="square" lIns="0" tIns="11397" rIns="0" bIns="0" rtlCol="0">
            <a:spAutoFit/>
          </a:bodyPr>
          <a:lstStyle/>
          <a:p>
            <a:pPr marL="11397">
              <a:spcBef>
                <a:spcPts val="90"/>
              </a:spcBef>
            </a:pPr>
            <a:r>
              <a:rPr spc="-4" dirty="0">
                <a:latin typeface="Times New Roman"/>
                <a:cs typeface="Times New Roman"/>
              </a:rPr>
              <a:t>channel</a:t>
            </a:r>
            <a:endParaRPr>
              <a:latin typeface="Times New Roman"/>
              <a:cs typeface="Times New Roman"/>
            </a:endParaRPr>
          </a:p>
        </p:txBody>
      </p:sp>
      <p:sp>
        <p:nvSpPr>
          <p:cNvPr id="10" name="object 10"/>
          <p:cNvSpPr txBox="1"/>
          <p:nvPr/>
        </p:nvSpPr>
        <p:spPr>
          <a:xfrm>
            <a:off x="2313244" y="4445147"/>
            <a:ext cx="5852968" cy="288507"/>
          </a:xfrm>
          <a:prstGeom prst="rect">
            <a:avLst/>
          </a:prstGeom>
        </p:spPr>
        <p:txBody>
          <a:bodyPr vert="horz" wrap="square" lIns="0" tIns="11397" rIns="0" bIns="0" rtlCol="0">
            <a:spAutoFit/>
          </a:bodyPr>
          <a:lstStyle/>
          <a:p>
            <a:pPr marL="11397">
              <a:spcBef>
                <a:spcPts val="90"/>
              </a:spcBef>
            </a:pPr>
            <a:r>
              <a:rPr spc="-4" dirty="0">
                <a:latin typeface="Times New Roman"/>
                <a:cs typeface="Times New Roman"/>
              </a:rPr>
              <a:t>Process </a:t>
            </a:r>
            <a:r>
              <a:rPr dirty="0">
                <a:latin typeface="Times New Roman"/>
                <a:cs typeface="Times New Roman"/>
              </a:rPr>
              <a:t>or </a:t>
            </a:r>
            <a:r>
              <a:rPr spc="-4" dirty="0">
                <a:latin typeface="Times New Roman"/>
                <a:cs typeface="Times New Roman"/>
              </a:rPr>
              <a:t>Process/channel exhibits </a:t>
            </a:r>
            <a:r>
              <a:rPr spc="-9" dirty="0">
                <a:latin typeface="Times New Roman"/>
                <a:cs typeface="Times New Roman"/>
              </a:rPr>
              <a:t>arbitrary </a:t>
            </a:r>
            <a:r>
              <a:rPr spc="-4" dirty="0">
                <a:latin typeface="Times New Roman"/>
                <a:cs typeface="Times New Roman"/>
              </a:rPr>
              <a:t>behaviour: it</a:t>
            </a:r>
            <a:r>
              <a:rPr spc="94" dirty="0">
                <a:latin typeface="Times New Roman"/>
                <a:cs typeface="Times New Roman"/>
              </a:rPr>
              <a:t> </a:t>
            </a:r>
            <a:r>
              <a:rPr spc="-9" dirty="0">
                <a:latin typeface="Times New Roman"/>
                <a:cs typeface="Times New Roman"/>
              </a:rPr>
              <a:t>may</a:t>
            </a:r>
            <a:endParaRPr>
              <a:latin typeface="Times New Roman"/>
              <a:cs typeface="Times New Roman"/>
            </a:endParaRPr>
          </a:p>
        </p:txBody>
      </p:sp>
      <p:sp>
        <p:nvSpPr>
          <p:cNvPr id="11" name="object 11"/>
          <p:cNvSpPr txBox="1"/>
          <p:nvPr/>
        </p:nvSpPr>
        <p:spPr>
          <a:xfrm>
            <a:off x="3338477" y="4716778"/>
            <a:ext cx="4727864" cy="849050"/>
          </a:xfrm>
          <a:prstGeom prst="rect">
            <a:avLst/>
          </a:prstGeom>
        </p:spPr>
        <p:txBody>
          <a:bodyPr vert="horz" wrap="square" lIns="0" tIns="9687" rIns="0" bIns="0" rtlCol="0">
            <a:spAutoFit/>
          </a:bodyPr>
          <a:lstStyle/>
          <a:p>
            <a:pPr marL="11397" marR="4559">
              <a:lnSpc>
                <a:spcPct val="100699"/>
              </a:lnSpc>
              <a:spcBef>
                <a:spcPts val="76"/>
              </a:spcBef>
            </a:pPr>
            <a:r>
              <a:rPr spc="-9" dirty="0">
                <a:latin typeface="Times New Roman"/>
                <a:cs typeface="Times New Roman"/>
              </a:rPr>
              <a:t>send/transmit </a:t>
            </a:r>
            <a:r>
              <a:rPr spc="-4" dirty="0">
                <a:latin typeface="Times New Roman"/>
                <a:cs typeface="Times New Roman"/>
              </a:rPr>
              <a:t>arbitrary </a:t>
            </a:r>
            <a:r>
              <a:rPr spc="-9" dirty="0">
                <a:latin typeface="Times New Roman"/>
                <a:cs typeface="Times New Roman"/>
              </a:rPr>
              <a:t>messages </a:t>
            </a:r>
            <a:r>
              <a:rPr dirty="0">
                <a:latin typeface="Times New Roman"/>
                <a:cs typeface="Times New Roman"/>
              </a:rPr>
              <a:t>at </a:t>
            </a:r>
            <a:r>
              <a:rPr spc="-4" dirty="0">
                <a:latin typeface="Times New Roman"/>
                <a:cs typeface="Times New Roman"/>
              </a:rPr>
              <a:t>arbitrary </a:t>
            </a:r>
            <a:r>
              <a:rPr spc="-9" dirty="0">
                <a:latin typeface="Times New Roman"/>
                <a:cs typeface="Times New Roman"/>
              </a:rPr>
              <a:t>times,  commit omissions; </a:t>
            </a:r>
            <a:r>
              <a:rPr dirty="0">
                <a:latin typeface="Times New Roman"/>
                <a:cs typeface="Times New Roman"/>
              </a:rPr>
              <a:t>a </a:t>
            </a:r>
            <a:r>
              <a:rPr spc="-4" dirty="0">
                <a:latin typeface="Times New Roman"/>
                <a:cs typeface="Times New Roman"/>
              </a:rPr>
              <a:t>process </a:t>
            </a:r>
            <a:r>
              <a:rPr spc="-9" dirty="0">
                <a:latin typeface="Times New Roman"/>
                <a:cs typeface="Times New Roman"/>
              </a:rPr>
              <a:t>may </a:t>
            </a:r>
            <a:r>
              <a:rPr spc="-4" dirty="0">
                <a:latin typeface="Times New Roman"/>
                <a:cs typeface="Times New Roman"/>
              </a:rPr>
              <a:t>stop or take </a:t>
            </a:r>
            <a:r>
              <a:rPr spc="-9" dirty="0">
                <a:latin typeface="Times New Roman"/>
                <a:cs typeface="Times New Roman"/>
              </a:rPr>
              <a:t>an  </a:t>
            </a:r>
            <a:r>
              <a:rPr spc="-4" dirty="0">
                <a:latin typeface="Times New Roman"/>
                <a:cs typeface="Times New Roman"/>
              </a:rPr>
              <a:t>incorrect</a:t>
            </a:r>
            <a:r>
              <a:rPr spc="-18" dirty="0">
                <a:latin typeface="Times New Roman"/>
                <a:cs typeface="Times New Roman"/>
              </a:rPr>
              <a:t> </a:t>
            </a:r>
            <a:r>
              <a:rPr spc="-4" dirty="0">
                <a:latin typeface="Times New Roman"/>
                <a:cs typeface="Times New Roman"/>
              </a:rPr>
              <a:t>step.</a:t>
            </a:r>
            <a:endParaRPr>
              <a:latin typeface="Times New Roman"/>
              <a:cs typeface="Times New Roman"/>
            </a:endParaRPr>
          </a:p>
        </p:txBody>
      </p:sp>
      <p:sp>
        <p:nvSpPr>
          <p:cNvPr id="12" name="object 12"/>
          <p:cNvSpPr/>
          <p:nvPr/>
        </p:nvSpPr>
        <p:spPr>
          <a:xfrm>
            <a:off x="644236" y="5577840"/>
            <a:ext cx="7775286" cy="1681"/>
          </a:xfrm>
          <a:custGeom>
            <a:avLst/>
            <a:gdLst/>
            <a:ahLst/>
            <a:cxnLst/>
            <a:rect l="l" t="t" r="r" b="b"/>
            <a:pathLst>
              <a:path w="8552815" h="1904">
                <a:moveTo>
                  <a:pt x="0" y="0"/>
                </a:moveTo>
                <a:lnTo>
                  <a:pt x="1927859" y="1523"/>
                </a:lnTo>
              </a:path>
              <a:path w="8552815" h="1904">
                <a:moveTo>
                  <a:pt x="1952243" y="0"/>
                </a:moveTo>
                <a:lnTo>
                  <a:pt x="2939795" y="1523"/>
                </a:lnTo>
              </a:path>
              <a:path w="8552815" h="1904">
                <a:moveTo>
                  <a:pt x="2964179" y="0"/>
                </a:moveTo>
                <a:lnTo>
                  <a:pt x="8552687" y="1523"/>
                </a:lnTo>
              </a:path>
            </a:pathLst>
          </a:custGeom>
          <a:ln w="36512">
            <a:solidFill>
              <a:srgbClr val="000000"/>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854" y="653080"/>
            <a:ext cx="4860636" cy="596281"/>
          </a:xfrm>
          <a:prstGeom prst="rect">
            <a:avLst/>
          </a:prstGeom>
        </p:spPr>
        <p:txBody>
          <a:bodyPr vert="horz" wrap="square" lIns="0" tIns="11394" rIns="0" bIns="0" rtlCol="0">
            <a:spAutoFit/>
          </a:bodyPr>
          <a:lstStyle/>
          <a:p>
            <a:pPr marL="11394">
              <a:spcBef>
                <a:spcPts val="90"/>
              </a:spcBef>
            </a:pPr>
            <a:r>
              <a:rPr sz="3800" spc="-4" dirty="0"/>
              <a:t>Architectural</a:t>
            </a:r>
            <a:r>
              <a:rPr sz="3800" spc="-49" dirty="0"/>
              <a:t> </a:t>
            </a:r>
            <a:r>
              <a:rPr sz="3800" spc="-4" dirty="0"/>
              <a:t>Models</a:t>
            </a:r>
            <a:endParaRPr sz="3800"/>
          </a:p>
        </p:txBody>
      </p:sp>
      <p:sp>
        <p:nvSpPr>
          <p:cNvPr id="3" name="object 3"/>
          <p:cNvSpPr txBox="1"/>
          <p:nvPr/>
        </p:nvSpPr>
        <p:spPr>
          <a:xfrm>
            <a:off x="913940" y="1410151"/>
            <a:ext cx="7200323" cy="4762937"/>
          </a:xfrm>
          <a:prstGeom prst="rect">
            <a:avLst/>
          </a:prstGeom>
        </p:spPr>
        <p:txBody>
          <a:bodyPr vert="horz" wrap="square" lIns="0" tIns="10254" rIns="0" bIns="0" rtlCol="0">
            <a:spAutoFit/>
          </a:bodyPr>
          <a:lstStyle/>
          <a:p>
            <a:pPr marL="318472" marR="51844" indent="-307646">
              <a:lnSpc>
                <a:spcPct val="100400"/>
              </a:lnSpc>
              <a:spcBef>
                <a:spcPts val="81"/>
              </a:spcBef>
              <a:buClr>
                <a:srgbClr val="CC9900"/>
              </a:buClr>
              <a:buSzPct val="65384"/>
              <a:buFont typeface="Wingdings"/>
              <a:buChar char=""/>
              <a:tabLst>
                <a:tab pos="318472" algn="l"/>
                <a:tab pos="319041" algn="l"/>
              </a:tabLst>
            </a:pPr>
            <a:r>
              <a:rPr sz="2400" spc="-4" dirty="0">
                <a:latin typeface="Comic Sans MS"/>
                <a:cs typeface="Comic Sans MS"/>
              </a:rPr>
              <a:t>The architecture abstracts the functions </a:t>
            </a:r>
            <a:r>
              <a:rPr sz="2400" dirty="0">
                <a:latin typeface="Comic Sans MS"/>
                <a:cs typeface="Comic Sans MS"/>
              </a:rPr>
              <a:t>of </a:t>
            </a:r>
            <a:r>
              <a:rPr sz="2400" spc="-9" dirty="0">
                <a:latin typeface="Comic Sans MS"/>
                <a:cs typeface="Comic Sans MS"/>
              </a:rPr>
              <a:t>the  </a:t>
            </a:r>
            <a:r>
              <a:rPr sz="2400" spc="-4" dirty="0">
                <a:latin typeface="Comic Sans MS"/>
                <a:cs typeface="Comic Sans MS"/>
              </a:rPr>
              <a:t>individual components </a:t>
            </a:r>
            <a:r>
              <a:rPr sz="2400" dirty="0">
                <a:latin typeface="Comic Sans MS"/>
                <a:cs typeface="Comic Sans MS"/>
              </a:rPr>
              <a:t>of </a:t>
            </a:r>
            <a:r>
              <a:rPr sz="2400" spc="-4" dirty="0">
                <a:latin typeface="Comic Sans MS"/>
                <a:cs typeface="Comic Sans MS"/>
              </a:rPr>
              <a:t>the distributed</a:t>
            </a:r>
            <a:r>
              <a:rPr sz="2400" spc="-31" dirty="0">
                <a:latin typeface="Comic Sans MS"/>
                <a:cs typeface="Comic Sans MS"/>
              </a:rPr>
              <a:t> </a:t>
            </a:r>
            <a:r>
              <a:rPr sz="2400" spc="-4" dirty="0">
                <a:latin typeface="Comic Sans MS"/>
                <a:cs typeface="Comic Sans MS"/>
              </a:rPr>
              <a:t>system.</a:t>
            </a:r>
            <a:endParaRPr sz="2400">
              <a:latin typeface="Comic Sans MS"/>
              <a:cs typeface="Comic Sans MS"/>
            </a:endParaRPr>
          </a:p>
          <a:p>
            <a:pPr marL="612445" marR="184588" lvl="1" indent="-292832">
              <a:spcBef>
                <a:spcPts val="489"/>
              </a:spcBef>
              <a:buClr>
                <a:srgbClr val="3A812E"/>
              </a:buClr>
              <a:buSzPct val="59090"/>
              <a:buFont typeface="Wingdings"/>
              <a:buChar char=""/>
              <a:tabLst>
                <a:tab pos="612445" algn="l"/>
                <a:tab pos="613016" algn="l"/>
              </a:tabLst>
            </a:pPr>
            <a:r>
              <a:rPr sz="2400" spc="-4" dirty="0">
                <a:latin typeface="Comic Sans MS"/>
                <a:cs typeface="Comic Sans MS"/>
              </a:rPr>
              <a:t>ensure </a:t>
            </a:r>
            <a:r>
              <a:rPr sz="2400" dirty="0">
                <a:latin typeface="Comic Sans MS"/>
                <a:cs typeface="Comic Sans MS"/>
              </a:rPr>
              <a:t>that </a:t>
            </a:r>
            <a:r>
              <a:rPr sz="2400" spc="-4" dirty="0">
                <a:latin typeface="Comic Sans MS"/>
                <a:cs typeface="Comic Sans MS"/>
              </a:rPr>
              <a:t>the structure </a:t>
            </a:r>
            <a:r>
              <a:rPr sz="2400" spc="-9" dirty="0">
                <a:latin typeface="Comic Sans MS"/>
                <a:cs typeface="Comic Sans MS"/>
              </a:rPr>
              <a:t>will </a:t>
            </a:r>
            <a:r>
              <a:rPr sz="2400" spc="-4" dirty="0">
                <a:latin typeface="Comic Sans MS"/>
                <a:cs typeface="Comic Sans MS"/>
              </a:rPr>
              <a:t>meet present </a:t>
            </a:r>
            <a:r>
              <a:rPr sz="2400" dirty="0">
                <a:latin typeface="Comic Sans MS"/>
                <a:cs typeface="Comic Sans MS"/>
              </a:rPr>
              <a:t>and </a:t>
            </a:r>
            <a:r>
              <a:rPr sz="2400" spc="-4" dirty="0">
                <a:latin typeface="Comic Sans MS"/>
                <a:cs typeface="Comic Sans MS"/>
              </a:rPr>
              <a:t>likely  future</a:t>
            </a:r>
            <a:r>
              <a:rPr sz="2400" dirty="0">
                <a:latin typeface="Comic Sans MS"/>
                <a:cs typeface="Comic Sans MS"/>
              </a:rPr>
              <a:t> </a:t>
            </a:r>
            <a:r>
              <a:rPr sz="2400" spc="-4" dirty="0">
                <a:latin typeface="Comic Sans MS"/>
                <a:cs typeface="Comic Sans MS"/>
              </a:rPr>
              <a:t>demands</a:t>
            </a:r>
            <a:endParaRPr sz="2400">
              <a:latin typeface="Comic Sans MS"/>
              <a:cs typeface="Comic Sans MS"/>
            </a:endParaRPr>
          </a:p>
          <a:p>
            <a:pPr marL="612445" marR="248396" lvl="1" indent="-292832">
              <a:spcBef>
                <a:spcPts val="462"/>
              </a:spcBef>
              <a:buClr>
                <a:srgbClr val="3A812E"/>
              </a:buClr>
              <a:buSzPct val="59090"/>
              <a:buFont typeface="Wingdings"/>
              <a:buChar char=""/>
              <a:tabLst>
                <a:tab pos="612445" algn="l"/>
                <a:tab pos="613016" algn="l"/>
              </a:tabLst>
            </a:pPr>
            <a:r>
              <a:rPr sz="2400" spc="-4" dirty="0">
                <a:latin typeface="Comic Sans MS"/>
                <a:cs typeface="Comic Sans MS"/>
              </a:rPr>
              <a:t>make the </a:t>
            </a:r>
            <a:r>
              <a:rPr sz="2400" dirty="0">
                <a:latin typeface="Comic Sans MS"/>
                <a:cs typeface="Comic Sans MS"/>
              </a:rPr>
              <a:t>system </a:t>
            </a:r>
            <a:r>
              <a:rPr sz="2400" spc="-4" dirty="0">
                <a:latin typeface="Comic Sans MS"/>
                <a:cs typeface="Comic Sans MS"/>
              </a:rPr>
              <a:t>reliable, manageable, adaptable, and  cost-effective</a:t>
            </a:r>
            <a:endParaRPr sz="2400">
              <a:latin typeface="Comic Sans MS"/>
              <a:cs typeface="Comic Sans MS"/>
            </a:endParaRPr>
          </a:p>
          <a:p>
            <a:pPr marL="319041" indent="-307646">
              <a:spcBef>
                <a:spcPts val="547"/>
              </a:spcBef>
              <a:buClr>
                <a:srgbClr val="CC9900"/>
              </a:buClr>
              <a:buSzPct val="65384"/>
              <a:buFont typeface="Wingdings"/>
              <a:buChar char=""/>
              <a:tabLst>
                <a:tab pos="318472" algn="l"/>
                <a:tab pos="319041" algn="l"/>
              </a:tabLst>
            </a:pPr>
            <a:r>
              <a:rPr sz="2400" spc="-4" dirty="0">
                <a:solidFill>
                  <a:srgbClr val="990000"/>
                </a:solidFill>
                <a:latin typeface="Comic Sans MS"/>
                <a:cs typeface="Comic Sans MS"/>
              </a:rPr>
              <a:t>Classification </a:t>
            </a:r>
            <a:r>
              <a:rPr sz="2400" dirty="0">
                <a:solidFill>
                  <a:srgbClr val="990000"/>
                </a:solidFill>
                <a:latin typeface="Comic Sans MS"/>
                <a:cs typeface="Comic Sans MS"/>
              </a:rPr>
              <a:t>of</a:t>
            </a:r>
            <a:r>
              <a:rPr sz="2400" spc="-27" dirty="0">
                <a:solidFill>
                  <a:srgbClr val="990000"/>
                </a:solidFill>
                <a:latin typeface="Comic Sans MS"/>
                <a:cs typeface="Comic Sans MS"/>
              </a:rPr>
              <a:t> </a:t>
            </a:r>
            <a:r>
              <a:rPr sz="2400" spc="-4" dirty="0">
                <a:solidFill>
                  <a:srgbClr val="990000"/>
                </a:solidFill>
                <a:latin typeface="Comic Sans MS"/>
                <a:cs typeface="Comic Sans MS"/>
              </a:rPr>
              <a:t>processes</a:t>
            </a:r>
            <a:endParaRPr sz="2400">
              <a:latin typeface="Comic Sans MS"/>
              <a:cs typeface="Comic Sans MS"/>
            </a:endParaRPr>
          </a:p>
          <a:p>
            <a:pPr marL="613016" lvl="1" indent="-292832">
              <a:spcBef>
                <a:spcPts val="485"/>
              </a:spcBef>
              <a:buClr>
                <a:srgbClr val="3A812E"/>
              </a:buClr>
              <a:buSzPct val="59090"/>
              <a:buFont typeface="Wingdings"/>
              <a:buChar char=""/>
              <a:tabLst>
                <a:tab pos="612445" algn="l"/>
                <a:tab pos="613016" algn="l"/>
              </a:tabLst>
            </a:pPr>
            <a:r>
              <a:rPr sz="2400" spc="-4" dirty="0">
                <a:latin typeface="Comic Sans MS"/>
                <a:cs typeface="Comic Sans MS"/>
              </a:rPr>
              <a:t>Servers, </a:t>
            </a:r>
            <a:r>
              <a:rPr sz="2400" spc="-9" dirty="0">
                <a:latin typeface="Comic Sans MS"/>
                <a:cs typeface="Comic Sans MS"/>
              </a:rPr>
              <a:t>clients,</a:t>
            </a:r>
            <a:r>
              <a:rPr sz="2400" spc="18" dirty="0">
                <a:latin typeface="Comic Sans MS"/>
                <a:cs typeface="Comic Sans MS"/>
              </a:rPr>
              <a:t> </a:t>
            </a:r>
            <a:r>
              <a:rPr sz="2400" spc="-4" dirty="0">
                <a:latin typeface="Comic Sans MS"/>
                <a:cs typeface="Comic Sans MS"/>
              </a:rPr>
              <a:t>peers</a:t>
            </a:r>
            <a:endParaRPr sz="2400">
              <a:latin typeface="Comic Sans MS"/>
              <a:cs typeface="Comic Sans MS"/>
            </a:endParaRPr>
          </a:p>
          <a:p>
            <a:pPr marL="612445" marR="4559" lvl="1" indent="-292832">
              <a:lnSpc>
                <a:spcPct val="99800"/>
              </a:lnSpc>
              <a:spcBef>
                <a:spcPts val="480"/>
              </a:spcBef>
              <a:buClr>
                <a:srgbClr val="3A812E"/>
              </a:buClr>
              <a:buSzPct val="59090"/>
              <a:buFont typeface="Wingdings"/>
              <a:buChar char=""/>
              <a:tabLst>
                <a:tab pos="612445" algn="l"/>
                <a:tab pos="613016" algn="l"/>
              </a:tabLst>
            </a:pPr>
            <a:r>
              <a:rPr sz="2400" spc="-9" dirty="0">
                <a:latin typeface="Comic Sans MS"/>
                <a:cs typeface="Comic Sans MS"/>
              </a:rPr>
              <a:t>Identifies </a:t>
            </a:r>
            <a:r>
              <a:rPr sz="2400" spc="-4" dirty="0">
                <a:latin typeface="Comic Sans MS"/>
                <a:cs typeface="Comic Sans MS"/>
              </a:rPr>
              <a:t>responsibilities, </a:t>
            </a:r>
            <a:r>
              <a:rPr sz="2400" dirty="0">
                <a:latin typeface="Comic Sans MS"/>
                <a:cs typeface="Comic Sans MS"/>
              </a:rPr>
              <a:t>helps to </a:t>
            </a:r>
            <a:r>
              <a:rPr sz="2400" spc="-4" dirty="0">
                <a:latin typeface="Comic Sans MS"/>
                <a:cs typeface="Comic Sans MS"/>
              </a:rPr>
              <a:t>assess their  workloads, determines the impact of failures </a:t>
            </a:r>
            <a:r>
              <a:rPr sz="2400" dirty="0">
                <a:latin typeface="Comic Sans MS"/>
                <a:cs typeface="Comic Sans MS"/>
              </a:rPr>
              <a:t>in </a:t>
            </a:r>
            <a:r>
              <a:rPr sz="2400" spc="-4" dirty="0">
                <a:latin typeface="Comic Sans MS"/>
                <a:cs typeface="Comic Sans MS"/>
              </a:rPr>
              <a:t>each of  them.</a:t>
            </a:r>
            <a:endParaRPr sz="2400">
              <a:latin typeface="Comic Sans MS"/>
              <a:cs typeface="Comic Sans M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853" y="653078"/>
            <a:ext cx="3407064" cy="596284"/>
          </a:xfrm>
          <a:prstGeom prst="rect">
            <a:avLst/>
          </a:prstGeom>
        </p:spPr>
        <p:txBody>
          <a:bodyPr vert="horz" wrap="square" lIns="0" tIns="11397" rIns="0" bIns="0" rtlCol="0">
            <a:spAutoFit/>
          </a:bodyPr>
          <a:lstStyle/>
          <a:p>
            <a:pPr marL="11397">
              <a:spcBef>
                <a:spcPts val="90"/>
              </a:spcBef>
            </a:pPr>
            <a:r>
              <a:rPr sz="3800" spc="-4" dirty="0"/>
              <a:t>Timing</a:t>
            </a:r>
            <a:r>
              <a:rPr sz="3800" spc="-49" dirty="0"/>
              <a:t> </a:t>
            </a:r>
            <a:r>
              <a:rPr sz="3800" spc="-4" dirty="0"/>
              <a:t>failures</a:t>
            </a:r>
            <a:endParaRPr sz="3800"/>
          </a:p>
        </p:txBody>
      </p:sp>
      <p:graphicFrame>
        <p:nvGraphicFramePr>
          <p:cNvPr id="3" name="object 3"/>
          <p:cNvGraphicFramePr>
            <a:graphicFrameLocks noGrp="1"/>
          </p:cNvGraphicFramePr>
          <p:nvPr/>
        </p:nvGraphicFramePr>
        <p:xfrm>
          <a:off x="913043" y="2301463"/>
          <a:ext cx="7683500" cy="1709644"/>
        </p:xfrm>
        <a:graphic>
          <a:graphicData uri="http://schemas.openxmlformats.org/drawingml/2006/table">
            <a:tbl>
              <a:tblPr firstRow="1" bandRow="1">
                <a:tableStyleId>{2D5ABB26-0587-4C30-8999-92F81FD0307C}</a:tableStyleId>
              </a:tblPr>
              <a:tblGrid>
                <a:gridCol w="1611745"/>
                <a:gridCol w="1257300"/>
                <a:gridCol w="4814455"/>
              </a:tblGrid>
              <a:tr h="297179">
                <a:tc>
                  <a:txBody>
                    <a:bodyPr/>
                    <a:lstStyle/>
                    <a:p>
                      <a:pPr marL="51435">
                        <a:lnSpc>
                          <a:spcPts val="2350"/>
                        </a:lnSpc>
                        <a:spcBef>
                          <a:spcPts val="200"/>
                        </a:spcBef>
                      </a:pPr>
                      <a:r>
                        <a:rPr sz="1800" i="1" spc="-5" dirty="0">
                          <a:latin typeface="Times New Roman"/>
                          <a:cs typeface="Times New Roman"/>
                        </a:rPr>
                        <a:t>Class </a:t>
                      </a:r>
                      <a:r>
                        <a:rPr sz="1800" i="1" dirty="0">
                          <a:latin typeface="Times New Roman"/>
                          <a:cs typeface="Times New Roman"/>
                        </a:rPr>
                        <a:t>of</a:t>
                      </a:r>
                      <a:r>
                        <a:rPr sz="1800" i="1" spc="-50" dirty="0">
                          <a:latin typeface="Times New Roman"/>
                          <a:cs typeface="Times New Roman"/>
                        </a:rPr>
                        <a:t> </a:t>
                      </a:r>
                      <a:r>
                        <a:rPr sz="1800" i="1" spc="-10" dirty="0">
                          <a:latin typeface="Times New Roman"/>
                          <a:cs typeface="Times New Roman"/>
                        </a:rPr>
                        <a:t>Failure</a:t>
                      </a:r>
                      <a:endParaRPr sz="1800">
                        <a:latin typeface="Times New Roman"/>
                        <a:cs typeface="Times New Roman"/>
                      </a:endParaRPr>
                    </a:p>
                  </a:txBody>
                  <a:tcPr marL="0" marR="0" marT="22412" marB="0">
                    <a:lnT w="38100">
                      <a:solidFill>
                        <a:srgbClr val="000000"/>
                      </a:solidFill>
                      <a:prstDash val="solid"/>
                    </a:lnT>
                    <a:lnB w="38100">
                      <a:solidFill>
                        <a:srgbClr val="000000"/>
                      </a:solidFill>
                      <a:prstDash val="solid"/>
                    </a:lnB>
                  </a:tcPr>
                </a:tc>
                <a:tc>
                  <a:txBody>
                    <a:bodyPr/>
                    <a:lstStyle/>
                    <a:p>
                      <a:pPr marL="73660">
                        <a:lnSpc>
                          <a:spcPts val="2350"/>
                        </a:lnSpc>
                        <a:spcBef>
                          <a:spcPts val="200"/>
                        </a:spcBef>
                      </a:pPr>
                      <a:r>
                        <a:rPr sz="1800" i="1" spc="-5" dirty="0">
                          <a:latin typeface="Times New Roman"/>
                          <a:cs typeface="Times New Roman"/>
                        </a:rPr>
                        <a:t>Affects</a:t>
                      </a:r>
                      <a:endParaRPr sz="1800">
                        <a:latin typeface="Times New Roman"/>
                        <a:cs typeface="Times New Roman"/>
                      </a:endParaRPr>
                    </a:p>
                  </a:txBody>
                  <a:tcPr marL="0" marR="0" marT="22412" marB="0">
                    <a:lnT w="38100">
                      <a:solidFill>
                        <a:srgbClr val="000000"/>
                      </a:solidFill>
                      <a:prstDash val="solid"/>
                    </a:lnT>
                    <a:lnB w="38100">
                      <a:solidFill>
                        <a:srgbClr val="000000"/>
                      </a:solidFill>
                      <a:prstDash val="solid"/>
                    </a:lnB>
                  </a:tcPr>
                </a:tc>
                <a:tc>
                  <a:txBody>
                    <a:bodyPr/>
                    <a:lstStyle/>
                    <a:p>
                      <a:pPr marL="461009">
                        <a:lnSpc>
                          <a:spcPts val="2350"/>
                        </a:lnSpc>
                        <a:spcBef>
                          <a:spcPts val="200"/>
                        </a:spcBef>
                      </a:pPr>
                      <a:r>
                        <a:rPr sz="1800" i="1" spc="-5" dirty="0">
                          <a:latin typeface="Times New Roman"/>
                          <a:cs typeface="Times New Roman"/>
                        </a:rPr>
                        <a:t>Description</a:t>
                      </a:r>
                      <a:endParaRPr sz="1800">
                        <a:latin typeface="Times New Roman"/>
                        <a:cs typeface="Times New Roman"/>
                      </a:endParaRPr>
                    </a:p>
                  </a:txBody>
                  <a:tcPr marL="0" marR="0" marT="22412" marB="0">
                    <a:lnT w="38100">
                      <a:solidFill>
                        <a:srgbClr val="000000"/>
                      </a:solidFill>
                      <a:prstDash val="solid"/>
                    </a:lnT>
                    <a:lnB w="38100">
                      <a:solidFill>
                        <a:srgbClr val="000000"/>
                      </a:solidFill>
                      <a:prstDash val="solid"/>
                    </a:lnB>
                  </a:tcPr>
                </a:tc>
              </a:tr>
              <a:tr h="292679">
                <a:tc>
                  <a:txBody>
                    <a:bodyPr/>
                    <a:lstStyle/>
                    <a:p>
                      <a:pPr marL="51435">
                        <a:lnSpc>
                          <a:spcPts val="2300"/>
                        </a:lnSpc>
                        <a:spcBef>
                          <a:spcPts val="210"/>
                        </a:spcBef>
                      </a:pPr>
                      <a:r>
                        <a:rPr sz="1800" spc="-5" dirty="0">
                          <a:latin typeface="Times New Roman"/>
                          <a:cs typeface="Times New Roman"/>
                        </a:rPr>
                        <a:t>Clock</a:t>
                      </a:r>
                      <a:endParaRPr sz="1800">
                        <a:latin typeface="Times New Roman"/>
                        <a:cs typeface="Times New Roman"/>
                      </a:endParaRPr>
                    </a:p>
                  </a:txBody>
                  <a:tcPr marL="0" marR="0" marT="23532" marB="0">
                    <a:lnT w="38100">
                      <a:solidFill>
                        <a:srgbClr val="000000"/>
                      </a:solidFill>
                      <a:prstDash val="solid"/>
                    </a:lnT>
                  </a:tcPr>
                </a:tc>
                <a:tc>
                  <a:txBody>
                    <a:bodyPr/>
                    <a:lstStyle/>
                    <a:p>
                      <a:pPr marL="73660">
                        <a:lnSpc>
                          <a:spcPts val="2300"/>
                        </a:lnSpc>
                        <a:spcBef>
                          <a:spcPts val="210"/>
                        </a:spcBef>
                      </a:pPr>
                      <a:r>
                        <a:rPr sz="1800" spc="-5" dirty="0">
                          <a:latin typeface="Times New Roman"/>
                          <a:cs typeface="Times New Roman"/>
                        </a:rPr>
                        <a:t>Process</a:t>
                      </a:r>
                      <a:endParaRPr sz="1800">
                        <a:latin typeface="Times New Roman"/>
                        <a:cs typeface="Times New Roman"/>
                      </a:endParaRPr>
                    </a:p>
                  </a:txBody>
                  <a:tcPr marL="0" marR="0" marT="23532" marB="0">
                    <a:lnT w="38100">
                      <a:solidFill>
                        <a:srgbClr val="000000"/>
                      </a:solidFill>
                      <a:prstDash val="solid"/>
                    </a:lnT>
                  </a:tcPr>
                </a:tc>
                <a:tc>
                  <a:txBody>
                    <a:bodyPr/>
                    <a:lstStyle/>
                    <a:p>
                      <a:pPr marL="461645">
                        <a:lnSpc>
                          <a:spcPts val="2300"/>
                        </a:lnSpc>
                        <a:spcBef>
                          <a:spcPts val="210"/>
                        </a:spcBef>
                      </a:pPr>
                      <a:r>
                        <a:rPr sz="1800" spc="-5" dirty="0">
                          <a:latin typeface="Times New Roman"/>
                          <a:cs typeface="Times New Roman"/>
                        </a:rPr>
                        <a:t>Process’s local clock exceeds the bounds on</a:t>
                      </a:r>
                      <a:r>
                        <a:rPr sz="1800" spc="-25" dirty="0">
                          <a:latin typeface="Times New Roman"/>
                          <a:cs typeface="Times New Roman"/>
                        </a:rPr>
                        <a:t> </a:t>
                      </a:r>
                      <a:r>
                        <a:rPr sz="1800" spc="-10" dirty="0">
                          <a:latin typeface="Times New Roman"/>
                          <a:cs typeface="Times New Roman"/>
                        </a:rPr>
                        <a:t>its</a:t>
                      </a:r>
                      <a:endParaRPr sz="1800">
                        <a:latin typeface="Times New Roman"/>
                        <a:cs typeface="Times New Roman"/>
                      </a:endParaRPr>
                    </a:p>
                  </a:txBody>
                  <a:tcPr marL="0" marR="0" marT="23532" marB="0">
                    <a:lnT w="38100">
                      <a:solidFill>
                        <a:srgbClr val="000000"/>
                      </a:solidFill>
                      <a:prstDash val="solid"/>
                    </a:lnT>
                  </a:tcPr>
                </a:tc>
              </a:tr>
              <a:tr h="242046">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marL="461645">
                        <a:lnSpc>
                          <a:spcPts val="2060"/>
                        </a:lnSpc>
                      </a:pPr>
                      <a:r>
                        <a:rPr sz="1800" spc="-5" dirty="0">
                          <a:latin typeface="Times New Roman"/>
                          <a:cs typeface="Times New Roman"/>
                        </a:rPr>
                        <a:t>rate of drift from </a:t>
                      </a:r>
                      <a:r>
                        <a:rPr sz="1800" dirty="0">
                          <a:latin typeface="Times New Roman"/>
                          <a:cs typeface="Times New Roman"/>
                        </a:rPr>
                        <a:t>real</a:t>
                      </a:r>
                      <a:r>
                        <a:rPr sz="1800" spc="-55" dirty="0">
                          <a:latin typeface="Times New Roman"/>
                          <a:cs typeface="Times New Roman"/>
                        </a:rPr>
                        <a:t> </a:t>
                      </a:r>
                      <a:r>
                        <a:rPr sz="1800" spc="-10" dirty="0">
                          <a:latin typeface="Times New Roman"/>
                          <a:cs typeface="Times New Roman"/>
                        </a:rPr>
                        <a:t>time.</a:t>
                      </a:r>
                      <a:endParaRPr sz="1800">
                        <a:latin typeface="Times New Roman"/>
                        <a:cs typeface="Times New Roman"/>
                      </a:endParaRPr>
                    </a:p>
                  </a:txBody>
                  <a:tcPr marL="0" marR="0" marT="0" marB="0"/>
                </a:tc>
              </a:tr>
              <a:tr h="242719">
                <a:tc>
                  <a:txBody>
                    <a:bodyPr/>
                    <a:lstStyle/>
                    <a:p>
                      <a:pPr marL="51435">
                        <a:lnSpc>
                          <a:spcPts val="2065"/>
                        </a:lnSpc>
                      </a:pPr>
                      <a:r>
                        <a:rPr sz="1800" spc="-5" dirty="0">
                          <a:latin typeface="Times New Roman"/>
                          <a:cs typeface="Times New Roman"/>
                        </a:rPr>
                        <a:t>Performance</a:t>
                      </a:r>
                      <a:endParaRPr sz="1800">
                        <a:latin typeface="Times New Roman"/>
                        <a:cs typeface="Times New Roman"/>
                      </a:endParaRPr>
                    </a:p>
                  </a:txBody>
                  <a:tcPr marL="0" marR="0" marT="0" marB="0"/>
                </a:tc>
                <a:tc>
                  <a:txBody>
                    <a:bodyPr/>
                    <a:lstStyle/>
                    <a:p>
                      <a:pPr marL="73660">
                        <a:lnSpc>
                          <a:spcPts val="2065"/>
                        </a:lnSpc>
                      </a:pPr>
                      <a:r>
                        <a:rPr sz="1800" spc="-5" dirty="0">
                          <a:latin typeface="Times New Roman"/>
                          <a:cs typeface="Times New Roman"/>
                        </a:rPr>
                        <a:t>Process</a:t>
                      </a:r>
                      <a:endParaRPr sz="1800">
                        <a:latin typeface="Times New Roman"/>
                        <a:cs typeface="Times New Roman"/>
                      </a:endParaRPr>
                    </a:p>
                  </a:txBody>
                  <a:tcPr marL="0" marR="0" marT="0" marB="0"/>
                </a:tc>
                <a:tc>
                  <a:txBody>
                    <a:bodyPr/>
                    <a:lstStyle/>
                    <a:p>
                      <a:pPr marL="461009">
                        <a:lnSpc>
                          <a:spcPts val="2065"/>
                        </a:lnSpc>
                      </a:pPr>
                      <a:r>
                        <a:rPr sz="1800" spc="-5" dirty="0">
                          <a:latin typeface="Times New Roman"/>
                          <a:cs typeface="Times New Roman"/>
                        </a:rPr>
                        <a:t>Process </a:t>
                      </a:r>
                      <a:r>
                        <a:rPr sz="1800" spc="-10" dirty="0">
                          <a:latin typeface="Times New Roman"/>
                          <a:cs typeface="Times New Roman"/>
                        </a:rPr>
                        <a:t>exceeds </a:t>
                      </a:r>
                      <a:r>
                        <a:rPr sz="1800" spc="-5" dirty="0">
                          <a:latin typeface="Times New Roman"/>
                          <a:cs typeface="Times New Roman"/>
                        </a:rPr>
                        <a:t>the bounds on the</a:t>
                      </a:r>
                      <a:r>
                        <a:rPr sz="1800" spc="20" dirty="0">
                          <a:latin typeface="Times New Roman"/>
                          <a:cs typeface="Times New Roman"/>
                        </a:rPr>
                        <a:t> </a:t>
                      </a:r>
                      <a:r>
                        <a:rPr sz="1800" spc="-10" dirty="0">
                          <a:latin typeface="Times New Roman"/>
                          <a:cs typeface="Times New Roman"/>
                        </a:rPr>
                        <a:t>interval</a:t>
                      </a:r>
                      <a:endParaRPr sz="1800">
                        <a:latin typeface="Times New Roman"/>
                        <a:cs typeface="Times New Roman"/>
                      </a:endParaRPr>
                    </a:p>
                  </a:txBody>
                  <a:tcPr marL="0" marR="0" marT="0" marB="0"/>
                </a:tc>
              </a:tr>
              <a:tr h="242046">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marL="461645">
                        <a:lnSpc>
                          <a:spcPts val="2060"/>
                        </a:lnSpc>
                      </a:pPr>
                      <a:r>
                        <a:rPr sz="1800" spc="-5" dirty="0">
                          <a:latin typeface="Times New Roman"/>
                          <a:cs typeface="Times New Roman"/>
                        </a:rPr>
                        <a:t>between two</a:t>
                      </a:r>
                      <a:r>
                        <a:rPr sz="1800" dirty="0">
                          <a:latin typeface="Times New Roman"/>
                          <a:cs typeface="Times New Roman"/>
                        </a:rPr>
                        <a:t> </a:t>
                      </a:r>
                      <a:r>
                        <a:rPr sz="1800" spc="-5" dirty="0">
                          <a:latin typeface="Times New Roman"/>
                          <a:cs typeface="Times New Roman"/>
                        </a:rPr>
                        <a:t>steps.</a:t>
                      </a:r>
                      <a:endParaRPr sz="1800">
                        <a:latin typeface="Times New Roman"/>
                        <a:cs typeface="Times New Roman"/>
                      </a:endParaRPr>
                    </a:p>
                  </a:txBody>
                  <a:tcPr marL="0" marR="0" marT="0" marB="0"/>
                </a:tc>
              </a:tr>
              <a:tr h="245367">
                <a:tc>
                  <a:txBody>
                    <a:bodyPr/>
                    <a:lstStyle/>
                    <a:p>
                      <a:pPr marL="51435">
                        <a:lnSpc>
                          <a:spcPts val="2090"/>
                        </a:lnSpc>
                      </a:pPr>
                      <a:r>
                        <a:rPr sz="1800" spc="-5" dirty="0">
                          <a:latin typeface="Times New Roman"/>
                          <a:cs typeface="Times New Roman"/>
                        </a:rPr>
                        <a:t>Performance</a:t>
                      </a:r>
                      <a:endParaRPr sz="1800">
                        <a:latin typeface="Times New Roman"/>
                        <a:cs typeface="Times New Roman"/>
                      </a:endParaRPr>
                    </a:p>
                  </a:txBody>
                  <a:tcPr marL="0" marR="0" marT="0" marB="0"/>
                </a:tc>
                <a:tc>
                  <a:txBody>
                    <a:bodyPr/>
                    <a:lstStyle/>
                    <a:p>
                      <a:pPr marL="73660">
                        <a:lnSpc>
                          <a:spcPts val="2090"/>
                        </a:lnSpc>
                      </a:pPr>
                      <a:r>
                        <a:rPr sz="1800" spc="-5" dirty="0">
                          <a:latin typeface="Times New Roman"/>
                          <a:cs typeface="Times New Roman"/>
                        </a:rPr>
                        <a:t>Channel</a:t>
                      </a:r>
                      <a:endParaRPr sz="1800">
                        <a:latin typeface="Times New Roman"/>
                        <a:cs typeface="Times New Roman"/>
                      </a:endParaRPr>
                    </a:p>
                  </a:txBody>
                  <a:tcPr marL="0" marR="0" marT="0" marB="0"/>
                </a:tc>
                <a:tc>
                  <a:txBody>
                    <a:bodyPr/>
                    <a:lstStyle/>
                    <a:p>
                      <a:pPr marL="461009">
                        <a:lnSpc>
                          <a:spcPts val="2090"/>
                        </a:lnSpc>
                      </a:pPr>
                      <a:r>
                        <a:rPr sz="1800" spc="5" dirty="0">
                          <a:latin typeface="Times New Roman"/>
                          <a:cs typeface="Times New Roman"/>
                        </a:rPr>
                        <a:t>A </a:t>
                      </a:r>
                      <a:r>
                        <a:rPr sz="1800" spc="-5" dirty="0">
                          <a:latin typeface="Times New Roman"/>
                          <a:cs typeface="Times New Roman"/>
                        </a:rPr>
                        <a:t>message’s </a:t>
                      </a:r>
                      <a:r>
                        <a:rPr sz="1800" spc="-10" dirty="0">
                          <a:latin typeface="Times New Roman"/>
                          <a:cs typeface="Times New Roman"/>
                        </a:rPr>
                        <a:t>transmission takes </a:t>
                      </a:r>
                      <a:r>
                        <a:rPr sz="1800" spc="-5" dirty="0">
                          <a:latin typeface="Times New Roman"/>
                          <a:cs typeface="Times New Roman"/>
                        </a:rPr>
                        <a:t>longer </a:t>
                      </a:r>
                      <a:r>
                        <a:rPr sz="1800" spc="-10" dirty="0">
                          <a:latin typeface="Times New Roman"/>
                          <a:cs typeface="Times New Roman"/>
                        </a:rPr>
                        <a:t>than</a:t>
                      </a:r>
                      <a:r>
                        <a:rPr sz="1800" spc="30" dirty="0">
                          <a:latin typeface="Times New Roman"/>
                          <a:cs typeface="Times New Roman"/>
                        </a:rPr>
                        <a:t> </a:t>
                      </a:r>
                      <a:r>
                        <a:rPr sz="1800" spc="-5" dirty="0">
                          <a:latin typeface="Times New Roman"/>
                          <a:cs typeface="Times New Roman"/>
                        </a:rPr>
                        <a:t>the</a:t>
                      </a:r>
                      <a:endParaRPr sz="1800">
                        <a:latin typeface="Times New Roman"/>
                        <a:cs typeface="Times New Roman"/>
                      </a:endParaRPr>
                    </a:p>
                  </a:txBody>
                  <a:tcPr marL="0" marR="0" marT="0" marB="0"/>
                </a:tc>
              </a:tr>
            </a:tbl>
          </a:graphicData>
        </a:graphic>
      </p:graphicFrame>
      <p:sp>
        <p:nvSpPr>
          <p:cNvPr id="4" name="object 4"/>
          <p:cNvSpPr txBox="1"/>
          <p:nvPr/>
        </p:nvSpPr>
        <p:spPr>
          <a:xfrm>
            <a:off x="914400" y="3962400"/>
            <a:ext cx="7296727" cy="288507"/>
          </a:xfrm>
          <a:prstGeom prst="rect">
            <a:avLst/>
          </a:prstGeom>
        </p:spPr>
        <p:txBody>
          <a:bodyPr vert="horz" wrap="square" lIns="0" tIns="11397" rIns="0" bIns="0" rtlCol="0">
            <a:spAutoFit/>
          </a:bodyPr>
          <a:lstStyle/>
          <a:p>
            <a:pPr marL="11397">
              <a:spcBef>
                <a:spcPts val="90"/>
              </a:spcBef>
              <a:tabLst>
                <a:tab pos="3257827" algn="l"/>
                <a:tab pos="7190925" algn="l"/>
              </a:tabLst>
            </a:pPr>
            <a:r>
              <a:rPr u="heavy" dirty="0">
                <a:uFill>
                  <a:solidFill>
                    <a:srgbClr val="000000"/>
                  </a:solidFill>
                </a:uFill>
                <a:latin typeface="Times New Roman"/>
                <a:cs typeface="Times New Roman"/>
              </a:rPr>
              <a:t> 	</a:t>
            </a:r>
            <a:r>
              <a:rPr u="heavy" spc="-9" dirty="0">
                <a:uFill>
                  <a:solidFill>
                    <a:srgbClr val="000000"/>
                  </a:solidFill>
                </a:uFill>
                <a:latin typeface="Times New Roman"/>
                <a:cs typeface="Times New Roman"/>
              </a:rPr>
              <a:t>stated</a:t>
            </a:r>
            <a:r>
              <a:rPr u="heavy" spc="-54" dirty="0">
                <a:uFill>
                  <a:solidFill>
                    <a:srgbClr val="000000"/>
                  </a:solidFill>
                </a:uFill>
                <a:latin typeface="Times New Roman"/>
                <a:cs typeface="Times New Roman"/>
              </a:rPr>
              <a:t> </a:t>
            </a:r>
            <a:r>
              <a:rPr u="heavy" spc="-4" dirty="0">
                <a:uFill>
                  <a:solidFill>
                    <a:srgbClr val="000000"/>
                  </a:solidFill>
                </a:uFill>
                <a:latin typeface="Times New Roman"/>
                <a:cs typeface="Times New Roman"/>
              </a:rPr>
              <a:t>bound.	</a:t>
            </a:r>
            <a:endParaRPr>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63830"/>
            <a:ext cx="8839200" cy="380265"/>
          </a:xfrm>
          <a:prstGeom prst="rect">
            <a:avLst/>
          </a:prstGeom>
        </p:spPr>
        <p:txBody>
          <a:bodyPr vert="horz" wrap="square" lIns="0" tIns="10827" rIns="0" bIns="0" rtlCol="0">
            <a:spAutoFit/>
          </a:bodyPr>
          <a:lstStyle/>
          <a:p>
            <a:pPr marL="11397" marR="4559">
              <a:spcBef>
                <a:spcPts val="85"/>
              </a:spcBef>
            </a:pPr>
            <a:r>
              <a:rPr sz="2400" b="1" spc="-9" dirty="0">
                <a:solidFill>
                  <a:srgbClr val="C00000"/>
                </a:solidFill>
              </a:rPr>
              <a:t>Masking </a:t>
            </a:r>
            <a:r>
              <a:rPr sz="2400" b="1" spc="-4" dirty="0">
                <a:solidFill>
                  <a:srgbClr val="C00000"/>
                </a:solidFill>
              </a:rPr>
              <a:t>Failures </a:t>
            </a:r>
            <a:r>
              <a:rPr sz="2400" b="1" dirty="0">
                <a:solidFill>
                  <a:srgbClr val="C00000"/>
                </a:solidFill>
              </a:rPr>
              <a:t>– </a:t>
            </a:r>
            <a:r>
              <a:rPr sz="2400" b="1" spc="-4" dirty="0">
                <a:solidFill>
                  <a:srgbClr val="C00000"/>
                </a:solidFill>
              </a:rPr>
              <a:t>Reliability </a:t>
            </a:r>
            <a:r>
              <a:rPr sz="2400" b="1" spc="-4">
                <a:solidFill>
                  <a:srgbClr val="C00000"/>
                </a:solidFill>
              </a:rPr>
              <a:t>of </a:t>
            </a:r>
            <a:r>
              <a:rPr sz="2400" b="1" spc="-9" smtClean="0">
                <a:solidFill>
                  <a:srgbClr val="C00000"/>
                </a:solidFill>
              </a:rPr>
              <a:t>one-to-</a:t>
            </a:r>
            <a:r>
              <a:rPr sz="2400" b="1" spc="-4" smtClean="0">
                <a:solidFill>
                  <a:srgbClr val="C00000"/>
                </a:solidFill>
              </a:rPr>
              <a:t>one </a:t>
            </a:r>
            <a:r>
              <a:rPr sz="2400" b="1" spc="-9" dirty="0">
                <a:solidFill>
                  <a:srgbClr val="C00000"/>
                </a:solidFill>
              </a:rPr>
              <a:t>Communication</a:t>
            </a:r>
          </a:p>
        </p:txBody>
      </p:sp>
      <p:sp>
        <p:nvSpPr>
          <p:cNvPr id="3" name="object 3"/>
          <p:cNvSpPr txBox="1"/>
          <p:nvPr/>
        </p:nvSpPr>
        <p:spPr>
          <a:xfrm>
            <a:off x="228600" y="762000"/>
            <a:ext cx="8305800" cy="5766225"/>
          </a:xfrm>
          <a:prstGeom prst="rect">
            <a:avLst/>
          </a:prstGeom>
        </p:spPr>
        <p:txBody>
          <a:bodyPr vert="horz" wrap="square" lIns="0" tIns="11397" rIns="0" bIns="0" rtlCol="0">
            <a:spAutoFit/>
          </a:bodyPr>
          <a:lstStyle/>
          <a:p>
            <a:pPr marL="319115" indent="-307718">
              <a:lnSpc>
                <a:spcPts val="2522"/>
              </a:lnSpc>
              <a:spcBef>
                <a:spcPts val="90"/>
              </a:spcBef>
              <a:buClr>
                <a:srgbClr val="CC9900"/>
              </a:buClr>
              <a:buSzPct val="65384"/>
              <a:buFont typeface="Wingdings"/>
              <a:buChar char=""/>
              <a:tabLst>
                <a:tab pos="318546" algn="l"/>
                <a:tab pos="319115" algn="l"/>
              </a:tabLst>
            </a:pPr>
            <a:r>
              <a:rPr sz="2800" spc="4" dirty="0">
                <a:latin typeface="Comic Sans MS"/>
                <a:cs typeface="Comic Sans MS"/>
              </a:rPr>
              <a:t>A </a:t>
            </a:r>
            <a:r>
              <a:rPr sz="2800" spc="-4" dirty="0">
                <a:latin typeface="Comic Sans MS"/>
                <a:cs typeface="Comic Sans MS"/>
              </a:rPr>
              <a:t>service </a:t>
            </a:r>
            <a:r>
              <a:rPr sz="2800" spc="-4" dirty="0">
                <a:solidFill>
                  <a:srgbClr val="CC3200"/>
                </a:solidFill>
                <a:latin typeface="Comic Sans MS"/>
                <a:cs typeface="Comic Sans MS"/>
              </a:rPr>
              <a:t>masks </a:t>
            </a:r>
            <a:r>
              <a:rPr sz="2800" dirty="0">
                <a:latin typeface="Comic Sans MS"/>
                <a:cs typeface="Comic Sans MS"/>
              </a:rPr>
              <a:t>a </a:t>
            </a:r>
            <a:r>
              <a:rPr sz="2800" spc="-4" dirty="0">
                <a:latin typeface="Comic Sans MS"/>
                <a:cs typeface="Comic Sans MS"/>
              </a:rPr>
              <a:t>failure, either by hiding </a:t>
            </a:r>
            <a:r>
              <a:rPr sz="2800" dirty="0">
                <a:latin typeface="Comic Sans MS"/>
                <a:cs typeface="Comic Sans MS"/>
              </a:rPr>
              <a:t>it</a:t>
            </a:r>
            <a:r>
              <a:rPr sz="2800" spc="-58" dirty="0">
                <a:latin typeface="Comic Sans MS"/>
                <a:cs typeface="Comic Sans MS"/>
              </a:rPr>
              <a:t> </a:t>
            </a:r>
            <a:r>
              <a:rPr sz="2800" spc="-4" dirty="0">
                <a:latin typeface="Comic Sans MS"/>
                <a:cs typeface="Comic Sans MS"/>
              </a:rPr>
              <a:t>all</a:t>
            </a:r>
            <a:endParaRPr sz="2800">
              <a:latin typeface="Comic Sans MS"/>
              <a:cs typeface="Comic Sans MS"/>
            </a:endParaRPr>
          </a:p>
          <a:p>
            <a:pPr marL="319115" marR="1345983">
              <a:lnSpc>
                <a:spcPct val="80000"/>
              </a:lnSpc>
              <a:spcBef>
                <a:spcPts val="283"/>
              </a:spcBef>
            </a:pPr>
            <a:r>
              <a:rPr sz="2800" spc="-4" dirty="0">
                <a:latin typeface="Comic Sans MS"/>
                <a:cs typeface="Comic Sans MS"/>
              </a:rPr>
              <a:t>together </a:t>
            </a:r>
            <a:r>
              <a:rPr sz="2800" dirty="0">
                <a:latin typeface="Comic Sans MS"/>
                <a:cs typeface="Comic Sans MS"/>
              </a:rPr>
              <a:t>or by </a:t>
            </a:r>
            <a:r>
              <a:rPr sz="2800" spc="-4" dirty="0">
                <a:latin typeface="Comic Sans MS"/>
                <a:cs typeface="Comic Sans MS"/>
              </a:rPr>
              <a:t>converting </a:t>
            </a:r>
            <a:r>
              <a:rPr sz="2800" dirty="0">
                <a:latin typeface="Comic Sans MS"/>
                <a:cs typeface="Comic Sans MS"/>
              </a:rPr>
              <a:t>it into a</a:t>
            </a:r>
            <a:r>
              <a:rPr sz="2800" spc="-117" dirty="0">
                <a:latin typeface="Comic Sans MS"/>
                <a:cs typeface="Comic Sans MS"/>
              </a:rPr>
              <a:t> </a:t>
            </a:r>
            <a:r>
              <a:rPr sz="2800" spc="-4" dirty="0">
                <a:latin typeface="Comic Sans MS"/>
                <a:cs typeface="Comic Sans MS"/>
              </a:rPr>
              <a:t>more  acceptable type </a:t>
            </a:r>
            <a:r>
              <a:rPr sz="2800" dirty="0">
                <a:latin typeface="Comic Sans MS"/>
                <a:cs typeface="Comic Sans MS"/>
              </a:rPr>
              <a:t>of</a:t>
            </a:r>
            <a:r>
              <a:rPr sz="2800" spc="-22" dirty="0">
                <a:latin typeface="Comic Sans MS"/>
                <a:cs typeface="Comic Sans MS"/>
              </a:rPr>
              <a:t> </a:t>
            </a:r>
            <a:r>
              <a:rPr sz="2800" spc="-4" dirty="0">
                <a:latin typeface="Comic Sans MS"/>
                <a:cs typeface="Comic Sans MS"/>
              </a:rPr>
              <a:t>failure.</a:t>
            </a:r>
            <a:endParaRPr sz="2800">
              <a:latin typeface="Comic Sans MS"/>
              <a:cs typeface="Comic Sans MS"/>
            </a:endParaRPr>
          </a:p>
          <a:p>
            <a:pPr marL="612588" marR="298601" lvl="1" indent="-292902">
              <a:lnSpc>
                <a:spcPct val="80000"/>
              </a:lnSpc>
              <a:spcBef>
                <a:spcPts val="489"/>
              </a:spcBef>
              <a:buClr>
                <a:srgbClr val="3A812E"/>
              </a:buClr>
              <a:buSzPct val="59090"/>
              <a:buFont typeface="Wingdings"/>
              <a:buChar char=""/>
              <a:tabLst>
                <a:tab pos="612588" algn="l"/>
                <a:tab pos="613158" algn="l"/>
              </a:tabLst>
            </a:pPr>
            <a:r>
              <a:rPr sz="2800" spc="-4" dirty="0">
                <a:latin typeface="Comic Sans MS"/>
                <a:cs typeface="Comic Sans MS"/>
              </a:rPr>
              <a:t>Checksums are used </a:t>
            </a:r>
            <a:r>
              <a:rPr sz="2800" dirty="0">
                <a:latin typeface="Comic Sans MS"/>
                <a:cs typeface="Comic Sans MS"/>
              </a:rPr>
              <a:t>to </a:t>
            </a:r>
            <a:r>
              <a:rPr sz="2800" spc="-4" dirty="0">
                <a:latin typeface="Comic Sans MS"/>
                <a:cs typeface="Comic Sans MS"/>
              </a:rPr>
              <a:t>mask corrupting messages -&gt; </a:t>
            </a:r>
            <a:r>
              <a:rPr sz="2800" dirty="0">
                <a:latin typeface="Comic Sans MS"/>
                <a:cs typeface="Comic Sans MS"/>
              </a:rPr>
              <a:t>a  </a:t>
            </a:r>
            <a:r>
              <a:rPr sz="2800" spc="-4" dirty="0">
                <a:latin typeface="Comic Sans MS"/>
                <a:cs typeface="Comic Sans MS"/>
              </a:rPr>
              <a:t>corrupted message is handled </a:t>
            </a:r>
            <a:r>
              <a:rPr sz="2800" dirty="0">
                <a:latin typeface="Comic Sans MS"/>
                <a:cs typeface="Comic Sans MS"/>
              </a:rPr>
              <a:t>as a </a:t>
            </a:r>
            <a:r>
              <a:rPr sz="2800" spc="-4" dirty="0">
                <a:latin typeface="Comic Sans MS"/>
                <a:cs typeface="Comic Sans MS"/>
              </a:rPr>
              <a:t>missing</a:t>
            </a:r>
            <a:r>
              <a:rPr sz="2800" spc="36" dirty="0">
                <a:latin typeface="Comic Sans MS"/>
                <a:cs typeface="Comic Sans MS"/>
              </a:rPr>
              <a:t> </a:t>
            </a:r>
            <a:r>
              <a:rPr sz="2800" spc="-4" dirty="0">
                <a:latin typeface="Comic Sans MS"/>
                <a:cs typeface="Comic Sans MS"/>
              </a:rPr>
              <a:t>message</a:t>
            </a:r>
            <a:endParaRPr sz="2800">
              <a:latin typeface="Comic Sans MS"/>
              <a:cs typeface="Comic Sans MS"/>
            </a:endParaRPr>
          </a:p>
          <a:p>
            <a:pPr marL="612588" marR="1073026" lvl="1" indent="-292902">
              <a:lnSpc>
                <a:spcPct val="80000"/>
              </a:lnSpc>
              <a:spcBef>
                <a:spcPts val="471"/>
              </a:spcBef>
              <a:buClr>
                <a:srgbClr val="3A812E"/>
              </a:buClr>
              <a:buSzPct val="59090"/>
              <a:buFont typeface="Wingdings"/>
              <a:buChar char=""/>
              <a:tabLst>
                <a:tab pos="612588" algn="l"/>
                <a:tab pos="613158" algn="l"/>
              </a:tabLst>
            </a:pPr>
            <a:r>
              <a:rPr sz="2800" spc="-4" dirty="0">
                <a:latin typeface="Comic Sans MS"/>
                <a:cs typeface="Comic Sans MS"/>
              </a:rPr>
              <a:t>Message omission failures can </a:t>
            </a:r>
            <a:r>
              <a:rPr sz="2800" dirty="0">
                <a:latin typeface="Comic Sans MS"/>
                <a:cs typeface="Comic Sans MS"/>
              </a:rPr>
              <a:t>be </a:t>
            </a:r>
            <a:r>
              <a:rPr sz="2800" spc="-9" dirty="0">
                <a:latin typeface="Comic Sans MS"/>
                <a:cs typeface="Comic Sans MS"/>
              </a:rPr>
              <a:t>hidden </a:t>
            </a:r>
            <a:r>
              <a:rPr sz="2800" dirty="0">
                <a:latin typeface="Comic Sans MS"/>
                <a:cs typeface="Comic Sans MS"/>
              </a:rPr>
              <a:t>by </a:t>
            </a:r>
            <a:r>
              <a:rPr sz="2800" spc="-4" dirty="0">
                <a:latin typeface="Comic Sans MS"/>
                <a:cs typeface="Comic Sans MS"/>
              </a:rPr>
              <a:t>re-  transmitting</a:t>
            </a:r>
            <a:r>
              <a:rPr sz="2800" spc="-9" dirty="0">
                <a:latin typeface="Comic Sans MS"/>
                <a:cs typeface="Comic Sans MS"/>
              </a:rPr>
              <a:t> </a:t>
            </a:r>
            <a:r>
              <a:rPr sz="2800" spc="-4" dirty="0">
                <a:latin typeface="Comic Sans MS"/>
                <a:cs typeface="Comic Sans MS"/>
              </a:rPr>
              <a:t>messages.</a:t>
            </a:r>
            <a:endParaRPr sz="2800">
              <a:latin typeface="Comic Sans MS"/>
              <a:cs typeface="Comic Sans MS"/>
            </a:endParaRPr>
          </a:p>
          <a:p>
            <a:pPr marL="318546" marR="563011" indent="-307718">
              <a:lnSpc>
                <a:spcPts val="2252"/>
              </a:lnSpc>
              <a:spcBef>
                <a:spcPts val="516"/>
              </a:spcBef>
              <a:buClr>
                <a:srgbClr val="CC9900"/>
              </a:buClr>
              <a:buSzPct val="65384"/>
              <a:buFont typeface="Wingdings"/>
              <a:buChar char=""/>
              <a:tabLst>
                <a:tab pos="318546" algn="l"/>
                <a:tab pos="319115" algn="l"/>
              </a:tabLst>
            </a:pPr>
            <a:r>
              <a:rPr sz="2800" spc="-4" dirty="0">
                <a:latin typeface="Comic Sans MS"/>
                <a:cs typeface="Comic Sans MS"/>
              </a:rPr>
              <a:t>The term </a:t>
            </a:r>
            <a:r>
              <a:rPr sz="2800" spc="-4" dirty="0">
                <a:solidFill>
                  <a:srgbClr val="CC3200"/>
                </a:solidFill>
                <a:latin typeface="Comic Sans MS"/>
                <a:cs typeface="Comic Sans MS"/>
              </a:rPr>
              <a:t>reliable communication </a:t>
            </a:r>
            <a:r>
              <a:rPr sz="2800" spc="-4" dirty="0">
                <a:latin typeface="Comic Sans MS"/>
                <a:cs typeface="Comic Sans MS"/>
              </a:rPr>
              <a:t>is defined </a:t>
            </a:r>
            <a:r>
              <a:rPr sz="2800" dirty="0">
                <a:latin typeface="Comic Sans MS"/>
                <a:cs typeface="Comic Sans MS"/>
              </a:rPr>
              <a:t>in  </a:t>
            </a:r>
            <a:r>
              <a:rPr sz="2800" spc="-4" dirty="0">
                <a:latin typeface="Comic Sans MS"/>
                <a:cs typeface="Comic Sans MS"/>
              </a:rPr>
              <a:t>terms </a:t>
            </a:r>
            <a:r>
              <a:rPr sz="2800" dirty="0">
                <a:latin typeface="Comic Sans MS"/>
                <a:cs typeface="Comic Sans MS"/>
              </a:rPr>
              <a:t>of </a:t>
            </a:r>
            <a:r>
              <a:rPr sz="2800" spc="-4" dirty="0">
                <a:latin typeface="Comic Sans MS"/>
                <a:cs typeface="Comic Sans MS"/>
              </a:rPr>
              <a:t>validity and integrity as</a:t>
            </a:r>
            <a:r>
              <a:rPr sz="2800" spc="-45" dirty="0">
                <a:latin typeface="Comic Sans MS"/>
                <a:cs typeface="Comic Sans MS"/>
              </a:rPr>
              <a:t> </a:t>
            </a:r>
            <a:r>
              <a:rPr sz="2800" spc="-4" dirty="0">
                <a:latin typeface="Comic Sans MS"/>
                <a:cs typeface="Comic Sans MS"/>
              </a:rPr>
              <a:t>follows:</a:t>
            </a:r>
            <a:endParaRPr sz="2800">
              <a:latin typeface="Comic Sans MS"/>
              <a:cs typeface="Comic Sans MS"/>
            </a:endParaRPr>
          </a:p>
          <a:p>
            <a:pPr marL="612588" marR="452460" lvl="1" indent="-292902">
              <a:lnSpc>
                <a:spcPct val="80000"/>
              </a:lnSpc>
              <a:spcBef>
                <a:spcPts val="494"/>
              </a:spcBef>
              <a:buClr>
                <a:srgbClr val="3A812E"/>
              </a:buClr>
              <a:buSzPct val="59090"/>
              <a:buFont typeface="Wingdings"/>
              <a:buChar char=""/>
              <a:tabLst>
                <a:tab pos="612588" algn="l"/>
                <a:tab pos="613158" algn="l"/>
              </a:tabLst>
            </a:pPr>
            <a:r>
              <a:rPr sz="2800" spc="-9" dirty="0">
                <a:solidFill>
                  <a:srgbClr val="CC3200"/>
                </a:solidFill>
                <a:latin typeface="Comic Sans MS"/>
                <a:cs typeface="Comic Sans MS"/>
              </a:rPr>
              <a:t>Validity</a:t>
            </a:r>
            <a:r>
              <a:rPr sz="2800" spc="-9" dirty="0">
                <a:latin typeface="Comic Sans MS"/>
                <a:cs typeface="Comic Sans MS"/>
              </a:rPr>
              <a:t>: </a:t>
            </a:r>
            <a:r>
              <a:rPr sz="2800" spc="-4" dirty="0">
                <a:latin typeface="Comic Sans MS"/>
                <a:cs typeface="Comic Sans MS"/>
              </a:rPr>
              <a:t>any message </a:t>
            </a:r>
            <a:r>
              <a:rPr sz="2800" dirty="0">
                <a:latin typeface="Comic Sans MS"/>
                <a:cs typeface="Comic Sans MS"/>
              </a:rPr>
              <a:t>in </a:t>
            </a:r>
            <a:r>
              <a:rPr sz="2800" spc="-4" dirty="0">
                <a:latin typeface="Comic Sans MS"/>
                <a:cs typeface="Comic Sans MS"/>
              </a:rPr>
              <a:t>the outgoing buffer is  eventually delivered </a:t>
            </a:r>
            <a:r>
              <a:rPr sz="2800" dirty="0">
                <a:latin typeface="Comic Sans MS"/>
                <a:cs typeface="Comic Sans MS"/>
              </a:rPr>
              <a:t>to </a:t>
            </a:r>
            <a:r>
              <a:rPr sz="2800" spc="-4" dirty="0">
                <a:latin typeface="Comic Sans MS"/>
                <a:cs typeface="Comic Sans MS"/>
              </a:rPr>
              <a:t>the incoming message</a:t>
            </a:r>
            <a:r>
              <a:rPr sz="2800" spc="22" dirty="0">
                <a:latin typeface="Comic Sans MS"/>
                <a:cs typeface="Comic Sans MS"/>
              </a:rPr>
              <a:t> </a:t>
            </a:r>
            <a:r>
              <a:rPr sz="2800" spc="-4" dirty="0">
                <a:latin typeface="Comic Sans MS"/>
                <a:cs typeface="Comic Sans MS"/>
              </a:rPr>
              <a:t>buffer</a:t>
            </a:r>
            <a:endParaRPr sz="2800">
              <a:latin typeface="Comic Sans MS"/>
              <a:cs typeface="Comic Sans MS"/>
            </a:endParaRPr>
          </a:p>
          <a:p>
            <a:pPr marL="612588" marR="4559" lvl="1" indent="-292902">
              <a:lnSpc>
                <a:spcPct val="80000"/>
              </a:lnSpc>
              <a:spcBef>
                <a:spcPts val="476"/>
              </a:spcBef>
              <a:buClr>
                <a:srgbClr val="3A812E"/>
              </a:buClr>
              <a:buSzPct val="59090"/>
              <a:buFont typeface="Wingdings"/>
              <a:buChar char=""/>
              <a:tabLst>
                <a:tab pos="612588" algn="l"/>
                <a:tab pos="613158" algn="l"/>
              </a:tabLst>
            </a:pPr>
            <a:r>
              <a:rPr sz="2800" spc="-4" dirty="0">
                <a:solidFill>
                  <a:srgbClr val="CC3200"/>
                </a:solidFill>
                <a:latin typeface="Comic Sans MS"/>
                <a:cs typeface="Comic Sans MS"/>
              </a:rPr>
              <a:t>Integrity</a:t>
            </a:r>
            <a:r>
              <a:rPr sz="2800" spc="-4" dirty="0">
                <a:latin typeface="Comic Sans MS"/>
                <a:cs typeface="Comic Sans MS"/>
              </a:rPr>
              <a:t>: </a:t>
            </a:r>
            <a:r>
              <a:rPr sz="2800" dirty="0">
                <a:latin typeface="Comic Sans MS"/>
                <a:cs typeface="Comic Sans MS"/>
              </a:rPr>
              <a:t>the </a:t>
            </a:r>
            <a:r>
              <a:rPr sz="2800" spc="-4" dirty="0">
                <a:latin typeface="Comic Sans MS"/>
                <a:cs typeface="Comic Sans MS"/>
              </a:rPr>
              <a:t>message received is </a:t>
            </a:r>
            <a:r>
              <a:rPr sz="2800" spc="-9" dirty="0">
                <a:latin typeface="Comic Sans MS"/>
                <a:cs typeface="Comic Sans MS"/>
              </a:rPr>
              <a:t>identical </a:t>
            </a:r>
            <a:r>
              <a:rPr sz="2800" dirty="0">
                <a:latin typeface="Comic Sans MS"/>
                <a:cs typeface="Comic Sans MS"/>
              </a:rPr>
              <a:t>to </a:t>
            </a:r>
            <a:r>
              <a:rPr sz="2800" spc="-4" dirty="0">
                <a:latin typeface="Comic Sans MS"/>
                <a:cs typeface="Comic Sans MS"/>
              </a:rPr>
              <a:t>one sent,  and no messages are delivered</a:t>
            </a:r>
            <a:r>
              <a:rPr sz="2800" spc="13" dirty="0">
                <a:latin typeface="Comic Sans MS"/>
                <a:cs typeface="Comic Sans MS"/>
              </a:rPr>
              <a:t> </a:t>
            </a:r>
            <a:r>
              <a:rPr sz="2800" spc="-4" dirty="0">
                <a:latin typeface="Comic Sans MS"/>
                <a:cs typeface="Comic Sans MS"/>
              </a:rPr>
              <a:t>twice.</a:t>
            </a:r>
            <a:endParaRPr sz="2800">
              <a:latin typeface="Comic Sans MS"/>
              <a:cs typeface="Comic Sans M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263" y="163831"/>
            <a:ext cx="6987538" cy="750570"/>
          </a:xfrm>
        </p:spPr>
        <p:txBody>
          <a:bodyPr/>
          <a:lstStyle/>
          <a:p>
            <a:r>
              <a:rPr lang="en-US" dirty="0" smtClean="0"/>
              <a:t>Security Model</a:t>
            </a:r>
            <a:br>
              <a:rPr lang="en-US" dirty="0" smtClean="0"/>
            </a:br>
            <a:r>
              <a:rPr lang="en-US" dirty="0" smtClean="0"/>
              <a:t/>
            </a:r>
            <a:br>
              <a:rPr lang="en-US" dirty="0" smtClean="0"/>
            </a:br>
            <a:endParaRPr lang="en-US" dirty="0"/>
          </a:p>
        </p:txBody>
      </p:sp>
      <p:sp>
        <p:nvSpPr>
          <p:cNvPr id="4" name="TextBox 3"/>
          <p:cNvSpPr txBox="1"/>
          <p:nvPr/>
        </p:nvSpPr>
        <p:spPr>
          <a:xfrm>
            <a:off x="990600" y="1143000"/>
            <a:ext cx="7467600" cy="4278094"/>
          </a:xfrm>
          <a:prstGeom prst="rect">
            <a:avLst/>
          </a:prstGeom>
          <a:noFill/>
        </p:spPr>
        <p:txBody>
          <a:bodyPr wrap="square" rtlCol="0">
            <a:spAutoFit/>
          </a:bodyPr>
          <a:lstStyle/>
          <a:p>
            <a:pPr algn="just"/>
            <a:endParaRPr lang="en-US" dirty="0" smtClean="0"/>
          </a:p>
          <a:p>
            <a:pPr algn="just"/>
            <a:r>
              <a:rPr lang="en-US" dirty="0" smtClean="0"/>
              <a:t>The security of a distributed system can be achieved by securing the processes and the channels used for their interactions and by protecting the objects that they encapsulate against unauthorized access</a:t>
            </a:r>
          </a:p>
          <a:p>
            <a:pPr algn="just"/>
            <a:endParaRPr lang="en-US" dirty="0" smtClean="0"/>
          </a:p>
          <a:p>
            <a:pPr algn="just"/>
            <a:r>
              <a:rPr lang="en-US" sz="2000" b="1" dirty="0" smtClean="0"/>
              <a:t>Protecting Objects</a:t>
            </a:r>
            <a:r>
              <a:rPr lang="en-US" dirty="0" smtClean="0"/>
              <a:t>: AS shown in the diagram the server manages a collection of objects on behalf of some users. Users can run client programs that send invocations to the servers to perform operations on the objects.</a:t>
            </a:r>
          </a:p>
          <a:p>
            <a:pPr algn="just"/>
            <a:r>
              <a:rPr lang="en-US" dirty="0" smtClean="0"/>
              <a:t>The server carries out the operations specified in each invocation and sends result to client.</a:t>
            </a:r>
          </a:p>
          <a:p>
            <a:pPr algn="just"/>
            <a:endParaRPr lang="en-US" dirty="0" smtClean="0"/>
          </a:p>
          <a:p>
            <a:pPr algn="just"/>
            <a:r>
              <a:rPr lang="en-US" dirty="0" smtClean="0"/>
              <a:t>Objects are intended to be used in different ways by different users. To support this access rights specify who is allowed to perform the operations of an object .Ex read or write its state</a:t>
            </a:r>
          </a:p>
          <a:p>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262" y="163830"/>
            <a:ext cx="7269479" cy="492443"/>
          </a:xfrm>
        </p:spPr>
        <p:txBody>
          <a:bodyPr/>
          <a:lstStyle/>
          <a:p>
            <a:r>
              <a:rPr lang="en-US" sz="3200" dirty="0" smtClean="0"/>
              <a:t>Protecting Objects(cont..)</a:t>
            </a:r>
            <a:endParaRPr lang="en-US" sz="3200" dirty="0"/>
          </a:p>
        </p:txBody>
      </p:sp>
      <p:pic>
        <p:nvPicPr>
          <p:cNvPr id="3" name="Picture 2"/>
          <p:cNvPicPr>
            <a:picLocks noChangeAspect="1" noChangeArrowheads="1"/>
          </p:cNvPicPr>
          <p:nvPr/>
        </p:nvPicPr>
        <p:blipFill>
          <a:blip r:embed="rId2"/>
          <a:srcRect/>
          <a:stretch>
            <a:fillRect/>
          </a:stretch>
        </p:blipFill>
        <p:spPr bwMode="auto">
          <a:xfrm>
            <a:off x="1371600" y="1447800"/>
            <a:ext cx="4648200" cy="4518212"/>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Model(cont..)</a:t>
            </a:r>
            <a:endParaRPr lang="en-US" dirty="0"/>
          </a:p>
        </p:txBody>
      </p:sp>
      <p:sp>
        <p:nvSpPr>
          <p:cNvPr id="3" name="TextBox 2"/>
          <p:cNvSpPr txBox="1"/>
          <p:nvPr/>
        </p:nvSpPr>
        <p:spPr>
          <a:xfrm>
            <a:off x="914400" y="1524000"/>
            <a:ext cx="7162800" cy="2523768"/>
          </a:xfrm>
          <a:prstGeom prst="rect">
            <a:avLst/>
          </a:prstGeom>
          <a:noFill/>
        </p:spPr>
        <p:txBody>
          <a:bodyPr wrap="square" rtlCol="0">
            <a:spAutoFit/>
          </a:bodyPr>
          <a:lstStyle/>
          <a:p>
            <a:r>
              <a:rPr lang="en-US" sz="3200" b="1" dirty="0" smtClean="0"/>
              <a:t>The enemy</a:t>
            </a:r>
          </a:p>
          <a:p>
            <a:endParaRPr lang="en-US" b="1" dirty="0" smtClean="0"/>
          </a:p>
          <a:p>
            <a:pPr algn="just"/>
            <a:r>
              <a:rPr lang="en-US" dirty="0" smtClean="0"/>
              <a:t>The enemy is capable of sending any message to any process and reading or copying any message between a pair of processes as shown in diagram</a:t>
            </a:r>
          </a:p>
          <a:p>
            <a:pPr algn="just"/>
            <a:r>
              <a:rPr lang="en-US" dirty="0" smtClean="0"/>
              <a:t>Such attacks can be made simply by using a computer connected to a network to run  a program that reads network messages addressed to other computers on the network or a program that make false requests to services and purporting to come from authorized users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p:cNvSpPr>
          <p:nvPr/>
        </p:nvSpPr>
        <p:spPr bwMode="auto">
          <a:xfrm>
            <a:off x="1982788" y="6330950"/>
            <a:ext cx="5562600" cy="355600"/>
          </a:xfrm>
          <a:prstGeom prst="rect">
            <a:avLst/>
          </a:prstGeom>
          <a:noFill/>
          <a:ln w="12700">
            <a:noFill/>
            <a:miter lim="800000"/>
            <a:headEnd/>
            <a:tailEnd/>
          </a:ln>
        </p:spPr>
        <p:txBody>
          <a:bodyPr lIns="0" tIns="0" rIns="40640" bIns="0" anchor="b"/>
          <a:lstStyle/>
          <a:p>
            <a:pPr marL="39688" algn="ctr" eaLnBrk="1" hangingPunct="1">
              <a:spcBef>
                <a:spcPts val="500"/>
              </a:spcBef>
            </a:pPr>
            <a:r>
              <a:rPr lang="en-US" altLang="en-US" sz="800">
                <a:solidFill>
                  <a:schemeClr val="tx1"/>
                </a:solidFill>
                <a:cs typeface="Times" charset="0"/>
              </a:rPr>
              <a:t>Instructor’s Guide for  Coulouris, Dollimore, Kindberg and Blair,  Distributed Systems: Concepts and Design   Edn. 5   </a:t>
            </a:r>
            <a:br>
              <a:rPr lang="en-US" altLang="en-US" sz="800">
                <a:solidFill>
                  <a:schemeClr val="tx1"/>
                </a:solidFill>
                <a:cs typeface="Times" charset="0"/>
              </a:rPr>
            </a:br>
            <a:r>
              <a:rPr lang="en-US" altLang="en-US" sz="800">
                <a:solidFill>
                  <a:schemeClr val="tx1"/>
                </a:solidFill>
                <a:cs typeface="Times" charset="0"/>
              </a:rPr>
              <a:t>©  Pearson Education 2012 </a:t>
            </a:r>
          </a:p>
        </p:txBody>
      </p:sp>
      <p:sp>
        <p:nvSpPr>
          <p:cNvPr id="22531" name="Line 2"/>
          <p:cNvSpPr>
            <a:spLocks noChangeShapeType="1"/>
          </p:cNvSpPr>
          <p:nvPr/>
        </p:nvSpPr>
        <p:spPr bwMode="auto">
          <a:xfrm>
            <a:off x="457200" y="1143000"/>
            <a:ext cx="8153400" cy="1588"/>
          </a:xfrm>
          <a:prstGeom prst="line">
            <a:avLst/>
          </a:prstGeom>
          <a:noFill/>
          <a:ln w="127000">
            <a:solidFill>
              <a:srgbClr val="FFCC00"/>
            </a:solidFill>
            <a:round/>
            <a:headEnd/>
            <a:tailEnd/>
          </a:ln>
        </p:spPr>
        <p:txBody>
          <a:bodyPr lIns="0" tIns="0" rIns="0" bIns="0"/>
          <a:lstStyle/>
          <a:p>
            <a:endParaRPr lang="en-US"/>
          </a:p>
        </p:txBody>
      </p:sp>
      <p:sp>
        <p:nvSpPr>
          <p:cNvPr id="22532" name="Rectangle 3"/>
          <p:cNvSpPr>
            <a:spLocks noGrp="1" noChangeArrowheads="1"/>
          </p:cNvSpPr>
          <p:nvPr>
            <p:ph type="title"/>
          </p:nvPr>
        </p:nvSpPr>
        <p:spPr/>
        <p:txBody>
          <a:bodyPr rIns="132080"/>
          <a:lstStyle/>
          <a:p>
            <a:pPr eaLnBrk="1" hangingPunct="1"/>
            <a:r>
              <a:rPr lang="en-US" altLang="en-US" smtClean="0"/>
              <a:t>Figure 2.18</a:t>
            </a:r>
            <a:br>
              <a:rPr lang="en-US" altLang="en-US" smtClean="0"/>
            </a:br>
            <a:r>
              <a:rPr lang="en-US" altLang="en-US" smtClean="0"/>
              <a:t>The enemy</a:t>
            </a:r>
          </a:p>
        </p:txBody>
      </p:sp>
      <p:sp>
        <p:nvSpPr>
          <p:cNvPr id="22533" name="Freeform 4"/>
          <p:cNvSpPr>
            <a:spLocks/>
          </p:cNvSpPr>
          <p:nvPr/>
        </p:nvSpPr>
        <p:spPr bwMode="auto">
          <a:xfrm>
            <a:off x="2406650" y="2686050"/>
            <a:ext cx="4162425" cy="1992313"/>
          </a:xfrm>
          <a:custGeom>
            <a:avLst/>
            <a:gdLst>
              <a:gd name="T0" fmla="*/ 3621888 w 21600"/>
              <a:gd name="T1" fmla="*/ 176172 h 21600"/>
              <a:gd name="T2" fmla="*/ 2946457 w 21600"/>
              <a:gd name="T3" fmla="*/ 117510 h 21600"/>
              <a:gd name="T4" fmla="*/ 2297235 w 21600"/>
              <a:gd name="T5" fmla="*/ 0 h 21600"/>
              <a:gd name="T6" fmla="*/ 1810848 w 21600"/>
              <a:gd name="T7" fmla="*/ 0 h 21600"/>
              <a:gd name="T8" fmla="*/ 1324461 w 21600"/>
              <a:gd name="T9" fmla="*/ 58755 h 21600"/>
              <a:gd name="T10" fmla="*/ 379436 w 21600"/>
              <a:gd name="T11" fmla="*/ 204766 h 21600"/>
              <a:gd name="T12" fmla="*/ 162643 w 21600"/>
              <a:gd name="T13" fmla="*/ 293682 h 21600"/>
              <a:gd name="T14" fmla="*/ 82092 w 21600"/>
              <a:gd name="T15" fmla="*/ 498447 h 21600"/>
              <a:gd name="T16" fmla="*/ 27750 w 21600"/>
              <a:gd name="T17" fmla="*/ 966825 h 21600"/>
              <a:gd name="T18" fmla="*/ 0 w 21600"/>
              <a:gd name="T19" fmla="*/ 1230346 h 21600"/>
              <a:gd name="T20" fmla="*/ 136242 w 21600"/>
              <a:gd name="T21" fmla="*/ 1465272 h 21600"/>
              <a:gd name="T22" fmla="*/ 594880 w 21600"/>
              <a:gd name="T23" fmla="*/ 1785979 h 21600"/>
              <a:gd name="T24" fmla="*/ 865823 w 21600"/>
              <a:gd name="T25" fmla="*/ 1903397 h 21600"/>
              <a:gd name="T26" fmla="*/ 1135417 w 21600"/>
              <a:gd name="T27" fmla="*/ 1962152 h 21600"/>
              <a:gd name="T28" fmla="*/ 1730297 w 21600"/>
              <a:gd name="T29" fmla="*/ 1992313 h 21600"/>
              <a:gd name="T30" fmla="*/ 2920057 w 21600"/>
              <a:gd name="T31" fmla="*/ 1874803 h 21600"/>
              <a:gd name="T32" fmla="*/ 3378502 w 21600"/>
              <a:gd name="T33" fmla="*/ 1816141 h 21600"/>
              <a:gd name="T34" fmla="*/ 3810739 w 21600"/>
              <a:gd name="T35" fmla="*/ 1639877 h 21600"/>
              <a:gd name="T36" fmla="*/ 3973382 w 21600"/>
              <a:gd name="T37" fmla="*/ 1493866 h 21600"/>
              <a:gd name="T38" fmla="*/ 4108275 w 21600"/>
              <a:gd name="T39" fmla="*/ 1289008 h 21600"/>
              <a:gd name="T40" fmla="*/ 4162425 w 21600"/>
              <a:gd name="T41" fmla="*/ 1084243 h 21600"/>
              <a:gd name="T42" fmla="*/ 4136024 w 21600"/>
              <a:gd name="T43" fmla="*/ 849316 h 21600"/>
              <a:gd name="T44" fmla="*/ 3999782 w 21600"/>
              <a:gd name="T45" fmla="*/ 411191 h 21600"/>
              <a:gd name="T46" fmla="*/ 3865081 w 21600"/>
              <a:gd name="T47" fmla="*/ 263520 h 21600"/>
              <a:gd name="T48" fmla="*/ 3649637 w 21600"/>
              <a:gd name="T49" fmla="*/ 204766 h 21600"/>
              <a:gd name="T50" fmla="*/ 3621888 w 21600"/>
              <a:gd name="T51" fmla="*/ 176172 h 21600"/>
              <a:gd name="T52" fmla="*/ 3621888 w 21600"/>
              <a:gd name="T53" fmla="*/ 17617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600">
                <a:moveTo>
                  <a:pt x="18795" y="1910"/>
                </a:moveTo>
                <a:lnTo>
                  <a:pt x="15290" y="1274"/>
                </a:lnTo>
                <a:lnTo>
                  <a:pt x="11921" y="0"/>
                </a:lnTo>
                <a:lnTo>
                  <a:pt x="9397" y="0"/>
                </a:lnTo>
                <a:lnTo>
                  <a:pt x="6873" y="637"/>
                </a:lnTo>
                <a:lnTo>
                  <a:pt x="1969" y="2220"/>
                </a:lnTo>
                <a:lnTo>
                  <a:pt x="844" y="3184"/>
                </a:lnTo>
                <a:lnTo>
                  <a:pt x="426" y="5404"/>
                </a:lnTo>
                <a:lnTo>
                  <a:pt x="144" y="10482"/>
                </a:lnTo>
                <a:lnTo>
                  <a:pt x="0" y="13339"/>
                </a:lnTo>
                <a:lnTo>
                  <a:pt x="707" y="15886"/>
                </a:lnTo>
                <a:lnTo>
                  <a:pt x="3087" y="19363"/>
                </a:lnTo>
                <a:lnTo>
                  <a:pt x="4493" y="20636"/>
                </a:lnTo>
                <a:lnTo>
                  <a:pt x="5892" y="21273"/>
                </a:lnTo>
                <a:lnTo>
                  <a:pt x="8979" y="21600"/>
                </a:lnTo>
                <a:lnTo>
                  <a:pt x="15153" y="20326"/>
                </a:lnTo>
                <a:lnTo>
                  <a:pt x="17532" y="19690"/>
                </a:lnTo>
                <a:lnTo>
                  <a:pt x="19775" y="17779"/>
                </a:lnTo>
                <a:lnTo>
                  <a:pt x="20619" y="16196"/>
                </a:lnTo>
                <a:lnTo>
                  <a:pt x="21319" y="13975"/>
                </a:lnTo>
                <a:lnTo>
                  <a:pt x="21600" y="11755"/>
                </a:lnTo>
                <a:lnTo>
                  <a:pt x="21463" y="9208"/>
                </a:lnTo>
                <a:lnTo>
                  <a:pt x="20756" y="4458"/>
                </a:lnTo>
                <a:lnTo>
                  <a:pt x="20057" y="2857"/>
                </a:lnTo>
                <a:lnTo>
                  <a:pt x="18939" y="2220"/>
                </a:lnTo>
                <a:lnTo>
                  <a:pt x="18795" y="1910"/>
                </a:lnTo>
                <a:close/>
                <a:moveTo>
                  <a:pt x="18795" y="1910"/>
                </a:moveTo>
              </a:path>
            </a:pathLst>
          </a:custGeom>
          <a:solidFill>
            <a:srgbClr val="FFDC99"/>
          </a:solidFill>
          <a:ln w="42863" cap="flat">
            <a:solidFill>
              <a:srgbClr val="FFDC99"/>
            </a:solidFill>
            <a:prstDash val="solid"/>
            <a:round/>
            <a:headEnd type="none" w="med" len="med"/>
            <a:tailEnd type="none" w="med" len="med"/>
          </a:ln>
        </p:spPr>
        <p:txBody>
          <a:bodyPr lIns="0" tIns="0" rIns="0" bIns="0"/>
          <a:lstStyle/>
          <a:p>
            <a:endParaRPr lang="en-US"/>
          </a:p>
        </p:txBody>
      </p:sp>
      <p:sp>
        <p:nvSpPr>
          <p:cNvPr id="22534" name="Oval 5"/>
          <p:cNvSpPr>
            <a:spLocks/>
          </p:cNvSpPr>
          <p:nvPr/>
        </p:nvSpPr>
        <p:spPr bwMode="auto">
          <a:xfrm>
            <a:off x="3649663" y="2722563"/>
            <a:ext cx="1919287" cy="703262"/>
          </a:xfrm>
          <a:prstGeom prst="ellipse">
            <a:avLst/>
          </a:prstGeom>
          <a:solidFill>
            <a:srgbClr val="FFFFFF"/>
          </a:solidFill>
          <a:ln w="101600">
            <a:solidFill>
              <a:schemeClr val="tx1"/>
            </a:solidFill>
            <a:prstDash val="sysDot"/>
            <a:round/>
            <a:headEnd/>
            <a:tailEnd/>
          </a:ln>
        </p:spPr>
        <p:txBody>
          <a:bodyPr lIns="0" tIns="0" rIns="0" bIns="0"/>
          <a:lstStyle/>
          <a:p>
            <a:pPr eaLnBrk="1" hangingPunct="1"/>
            <a:endParaRPr lang="en-US"/>
          </a:p>
        </p:txBody>
      </p:sp>
      <p:sp>
        <p:nvSpPr>
          <p:cNvPr id="22535" name="Rectangle 6"/>
          <p:cNvSpPr>
            <a:spLocks/>
          </p:cNvSpPr>
          <p:nvPr/>
        </p:nvSpPr>
        <p:spPr bwMode="auto">
          <a:xfrm>
            <a:off x="3543300" y="3900488"/>
            <a:ext cx="2601913" cy="266700"/>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Communication channel</a:t>
            </a:r>
          </a:p>
        </p:txBody>
      </p:sp>
      <p:sp>
        <p:nvSpPr>
          <p:cNvPr id="22536" name="Rectangle 7"/>
          <p:cNvSpPr>
            <a:spLocks/>
          </p:cNvSpPr>
          <p:nvPr/>
        </p:nvSpPr>
        <p:spPr bwMode="auto">
          <a:xfrm>
            <a:off x="2808288" y="2197100"/>
            <a:ext cx="911225" cy="266700"/>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Copy of </a:t>
            </a:r>
          </a:p>
        </p:txBody>
      </p:sp>
      <p:sp>
        <p:nvSpPr>
          <p:cNvPr id="22537" name="Rectangle 8"/>
          <p:cNvSpPr>
            <a:spLocks/>
          </p:cNvSpPr>
          <p:nvPr/>
        </p:nvSpPr>
        <p:spPr bwMode="auto">
          <a:xfrm>
            <a:off x="3716338" y="2173288"/>
            <a:ext cx="234950" cy="292100"/>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m</a:t>
            </a:r>
          </a:p>
        </p:txBody>
      </p:sp>
      <p:sp>
        <p:nvSpPr>
          <p:cNvPr id="22538" name="Oval 9"/>
          <p:cNvSpPr>
            <a:spLocks/>
          </p:cNvSpPr>
          <p:nvPr/>
        </p:nvSpPr>
        <p:spPr bwMode="auto">
          <a:xfrm>
            <a:off x="6704013" y="3184525"/>
            <a:ext cx="1431925" cy="966788"/>
          </a:xfrm>
          <a:prstGeom prst="ellipse">
            <a:avLst/>
          </a:prstGeom>
          <a:solidFill>
            <a:srgbClr val="FFFFFF"/>
          </a:solidFill>
          <a:ln w="42863">
            <a:solidFill>
              <a:schemeClr val="tx1"/>
            </a:solidFill>
            <a:round/>
            <a:headEnd/>
            <a:tailEnd/>
          </a:ln>
        </p:spPr>
        <p:txBody>
          <a:bodyPr lIns="0" tIns="0" rIns="0" bIns="0"/>
          <a:lstStyle/>
          <a:p>
            <a:pPr eaLnBrk="1" hangingPunct="1"/>
            <a:endParaRPr lang="en-US"/>
          </a:p>
        </p:txBody>
      </p:sp>
      <p:sp>
        <p:nvSpPr>
          <p:cNvPr id="22539" name="Oval 10"/>
          <p:cNvSpPr>
            <a:spLocks/>
          </p:cNvSpPr>
          <p:nvPr/>
        </p:nvSpPr>
        <p:spPr bwMode="auto">
          <a:xfrm>
            <a:off x="865188" y="3271838"/>
            <a:ext cx="1379537" cy="820737"/>
          </a:xfrm>
          <a:prstGeom prst="ellipse">
            <a:avLst/>
          </a:prstGeom>
          <a:solidFill>
            <a:srgbClr val="FFFFFF"/>
          </a:solidFill>
          <a:ln w="42863">
            <a:solidFill>
              <a:schemeClr val="tx1"/>
            </a:solidFill>
            <a:round/>
            <a:headEnd/>
            <a:tailEnd/>
          </a:ln>
        </p:spPr>
        <p:txBody>
          <a:bodyPr lIns="0" tIns="0" rIns="0" bIns="0"/>
          <a:lstStyle/>
          <a:p>
            <a:pPr eaLnBrk="1" hangingPunct="1"/>
            <a:endParaRPr lang="en-US"/>
          </a:p>
        </p:txBody>
      </p:sp>
      <p:sp>
        <p:nvSpPr>
          <p:cNvPr id="22540" name="Line 11"/>
          <p:cNvSpPr>
            <a:spLocks noChangeShapeType="1"/>
          </p:cNvSpPr>
          <p:nvPr/>
        </p:nvSpPr>
        <p:spPr bwMode="auto">
          <a:xfrm>
            <a:off x="2190750" y="3535363"/>
            <a:ext cx="4567238" cy="1587"/>
          </a:xfrm>
          <a:prstGeom prst="line">
            <a:avLst/>
          </a:prstGeom>
          <a:noFill/>
          <a:ln w="42863">
            <a:solidFill>
              <a:schemeClr val="tx1"/>
            </a:solidFill>
            <a:round/>
            <a:headEnd/>
            <a:tailEnd/>
          </a:ln>
        </p:spPr>
        <p:txBody>
          <a:bodyPr lIns="0" tIns="0" rIns="0" bIns="0"/>
          <a:lstStyle/>
          <a:p>
            <a:endParaRPr lang="en-US"/>
          </a:p>
        </p:txBody>
      </p:sp>
      <p:sp>
        <p:nvSpPr>
          <p:cNvPr id="22541" name="Line 12"/>
          <p:cNvSpPr>
            <a:spLocks noChangeShapeType="1"/>
          </p:cNvSpPr>
          <p:nvPr/>
        </p:nvSpPr>
        <p:spPr bwMode="auto">
          <a:xfrm>
            <a:off x="2190750" y="3798888"/>
            <a:ext cx="4567238" cy="1587"/>
          </a:xfrm>
          <a:prstGeom prst="line">
            <a:avLst/>
          </a:prstGeom>
          <a:noFill/>
          <a:ln w="42863">
            <a:solidFill>
              <a:schemeClr val="tx1"/>
            </a:solidFill>
            <a:round/>
            <a:headEnd/>
            <a:tailEnd/>
          </a:ln>
        </p:spPr>
        <p:txBody>
          <a:bodyPr lIns="0" tIns="0" rIns="0" bIns="0"/>
          <a:lstStyle/>
          <a:p>
            <a:endParaRPr lang="en-US"/>
          </a:p>
        </p:txBody>
      </p:sp>
      <p:sp>
        <p:nvSpPr>
          <p:cNvPr id="22542" name="Rectangle 13"/>
          <p:cNvSpPr>
            <a:spLocks/>
          </p:cNvSpPr>
          <p:nvPr/>
        </p:nvSpPr>
        <p:spPr bwMode="auto">
          <a:xfrm>
            <a:off x="984250" y="3514725"/>
            <a:ext cx="950913" cy="266700"/>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Process </a:t>
            </a:r>
          </a:p>
        </p:txBody>
      </p:sp>
      <p:sp>
        <p:nvSpPr>
          <p:cNvPr id="22543" name="Rectangle 14"/>
          <p:cNvSpPr>
            <a:spLocks/>
          </p:cNvSpPr>
          <p:nvPr/>
        </p:nvSpPr>
        <p:spPr bwMode="auto">
          <a:xfrm>
            <a:off x="1914525" y="3490913"/>
            <a:ext cx="160338" cy="292100"/>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p</a:t>
            </a:r>
          </a:p>
        </p:txBody>
      </p:sp>
      <p:sp>
        <p:nvSpPr>
          <p:cNvPr id="22544" name="Rectangle 15"/>
          <p:cNvSpPr>
            <a:spLocks/>
          </p:cNvSpPr>
          <p:nvPr/>
        </p:nvSpPr>
        <p:spPr bwMode="auto">
          <a:xfrm>
            <a:off x="6865938" y="3544888"/>
            <a:ext cx="950912" cy="266700"/>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Process </a:t>
            </a:r>
          </a:p>
        </p:txBody>
      </p:sp>
      <p:sp>
        <p:nvSpPr>
          <p:cNvPr id="22545" name="Rectangle 16"/>
          <p:cNvSpPr>
            <a:spLocks/>
          </p:cNvSpPr>
          <p:nvPr/>
        </p:nvSpPr>
        <p:spPr bwMode="auto">
          <a:xfrm>
            <a:off x="7794625" y="3521075"/>
            <a:ext cx="161925" cy="292100"/>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q</a:t>
            </a:r>
          </a:p>
        </p:txBody>
      </p:sp>
      <p:sp>
        <p:nvSpPr>
          <p:cNvPr id="22546" name="Rectangle 17"/>
          <p:cNvSpPr>
            <a:spLocks/>
          </p:cNvSpPr>
          <p:nvPr/>
        </p:nvSpPr>
        <p:spPr bwMode="auto">
          <a:xfrm>
            <a:off x="2863850" y="3490913"/>
            <a:ext cx="234950" cy="292100"/>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m</a:t>
            </a:r>
          </a:p>
        </p:txBody>
      </p:sp>
      <p:sp>
        <p:nvSpPr>
          <p:cNvPr id="22547" name="Freeform 18"/>
          <p:cNvSpPr>
            <a:spLocks/>
          </p:cNvSpPr>
          <p:nvPr/>
        </p:nvSpPr>
        <p:spPr bwMode="auto">
          <a:xfrm>
            <a:off x="3514725" y="3594100"/>
            <a:ext cx="109538" cy="146050"/>
          </a:xfrm>
          <a:custGeom>
            <a:avLst/>
            <a:gdLst>
              <a:gd name="T0" fmla="*/ 0 w 21600"/>
              <a:gd name="T1" fmla="*/ 58738 h 21600"/>
              <a:gd name="T2" fmla="*/ 0 w 21600"/>
              <a:gd name="T3" fmla="*/ 0 h 21600"/>
              <a:gd name="T4" fmla="*/ 109538 w 21600"/>
              <a:gd name="T5" fmla="*/ 58738 h 21600"/>
              <a:gd name="T6" fmla="*/ 0 w 21600"/>
              <a:gd name="T7" fmla="*/ 146050 h 21600"/>
              <a:gd name="T8" fmla="*/ 0 w 21600"/>
              <a:gd name="T9" fmla="*/ 58738 h 21600"/>
              <a:gd name="T10" fmla="*/ 0 w 21600"/>
              <a:gd name="T11" fmla="*/ 5873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687"/>
                </a:moveTo>
                <a:lnTo>
                  <a:pt x="0" y="0"/>
                </a:lnTo>
                <a:lnTo>
                  <a:pt x="21600" y="8687"/>
                </a:lnTo>
                <a:lnTo>
                  <a:pt x="0" y="21600"/>
                </a:lnTo>
                <a:lnTo>
                  <a:pt x="0" y="8687"/>
                </a:lnTo>
                <a:close/>
                <a:moveTo>
                  <a:pt x="0" y="8687"/>
                </a:moveTo>
              </a:path>
            </a:pathLst>
          </a:custGeom>
          <a:solidFill>
            <a:srgbClr val="000000"/>
          </a:solidFill>
          <a:ln w="42863" cap="flat">
            <a:solidFill>
              <a:schemeClr val="tx1"/>
            </a:solidFill>
            <a:prstDash val="solid"/>
            <a:round/>
            <a:headEnd type="none" w="med" len="med"/>
            <a:tailEnd type="none" w="med" len="med"/>
          </a:ln>
        </p:spPr>
        <p:txBody>
          <a:bodyPr lIns="0" tIns="0" rIns="0" bIns="0"/>
          <a:lstStyle/>
          <a:p>
            <a:endParaRPr lang="en-US"/>
          </a:p>
        </p:txBody>
      </p:sp>
      <p:sp>
        <p:nvSpPr>
          <p:cNvPr id="22548" name="Line 19"/>
          <p:cNvSpPr>
            <a:spLocks noChangeShapeType="1"/>
          </p:cNvSpPr>
          <p:nvPr/>
        </p:nvSpPr>
        <p:spPr bwMode="auto">
          <a:xfrm>
            <a:off x="3136900" y="3652838"/>
            <a:ext cx="377825" cy="1587"/>
          </a:xfrm>
          <a:prstGeom prst="line">
            <a:avLst/>
          </a:prstGeom>
          <a:noFill/>
          <a:ln w="42863">
            <a:solidFill>
              <a:schemeClr val="tx1"/>
            </a:solidFill>
            <a:round/>
            <a:headEnd/>
            <a:tailEnd/>
          </a:ln>
        </p:spPr>
        <p:txBody>
          <a:bodyPr lIns="0" tIns="0" rIns="0" bIns="0"/>
          <a:lstStyle/>
          <a:p>
            <a:endParaRPr lang="en-US"/>
          </a:p>
        </p:txBody>
      </p:sp>
      <p:sp>
        <p:nvSpPr>
          <p:cNvPr id="22549" name="Rectangle 20"/>
          <p:cNvSpPr>
            <a:spLocks/>
          </p:cNvSpPr>
          <p:nvPr/>
        </p:nvSpPr>
        <p:spPr bwMode="auto">
          <a:xfrm>
            <a:off x="4071938" y="2913063"/>
            <a:ext cx="1219200" cy="266700"/>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The enemy</a:t>
            </a:r>
          </a:p>
        </p:txBody>
      </p:sp>
      <p:sp>
        <p:nvSpPr>
          <p:cNvPr id="22550" name="Rectangle 21"/>
          <p:cNvSpPr>
            <a:spLocks/>
          </p:cNvSpPr>
          <p:nvPr/>
        </p:nvSpPr>
        <p:spPr bwMode="auto">
          <a:xfrm>
            <a:off x="2757488" y="2159000"/>
            <a:ext cx="1270000" cy="381000"/>
          </a:xfrm>
          <a:prstGeom prst="rect">
            <a:avLst/>
          </a:prstGeom>
          <a:noFill/>
          <a:ln w="42863">
            <a:solidFill>
              <a:schemeClr val="tx1"/>
            </a:solidFill>
            <a:miter lim="800000"/>
            <a:headEnd/>
            <a:tailEnd/>
          </a:ln>
        </p:spPr>
        <p:txBody>
          <a:bodyPr lIns="0" tIns="0" rIns="0" bIns="0"/>
          <a:lstStyle/>
          <a:p>
            <a:pPr eaLnBrk="1" hangingPunct="1"/>
            <a:endParaRPr lang="en-US"/>
          </a:p>
        </p:txBody>
      </p:sp>
      <p:sp>
        <p:nvSpPr>
          <p:cNvPr id="22551" name="Freeform 22"/>
          <p:cNvSpPr>
            <a:spLocks/>
          </p:cNvSpPr>
          <p:nvPr/>
        </p:nvSpPr>
        <p:spPr bwMode="auto">
          <a:xfrm>
            <a:off x="6488113" y="3594100"/>
            <a:ext cx="107950" cy="146050"/>
          </a:xfrm>
          <a:custGeom>
            <a:avLst/>
            <a:gdLst>
              <a:gd name="T0" fmla="*/ 0 w 21600"/>
              <a:gd name="T1" fmla="*/ 58738 h 21600"/>
              <a:gd name="T2" fmla="*/ 0 w 21600"/>
              <a:gd name="T3" fmla="*/ 0 h 21600"/>
              <a:gd name="T4" fmla="*/ 107950 w 21600"/>
              <a:gd name="T5" fmla="*/ 58738 h 21600"/>
              <a:gd name="T6" fmla="*/ 0 w 21600"/>
              <a:gd name="T7" fmla="*/ 146050 h 21600"/>
              <a:gd name="T8" fmla="*/ 0 w 21600"/>
              <a:gd name="T9" fmla="*/ 58738 h 21600"/>
              <a:gd name="T10" fmla="*/ 0 w 21600"/>
              <a:gd name="T11" fmla="*/ 5873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687"/>
                </a:moveTo>
                <a:lnTo>
                  <a:pt x="0" y="0"/>
                </a:lnTo>
                <a:lnTo>
                  <a:pt x="21600" y="8687"/>
                </a:lnTo>
                <a:lnTo>
                  <a:pt x="0" y="21600"/>
                </a:lnTo>
                <a:lnTo>
                  <a:pt x="0" y="8687"/>
                </a:lnTo>
                <a:close/>
                <a:moveTo>
                  <a:pt x="0" y="8687"/>
                </a:moveTo>
              </a:path>
            </a:pathLst>
          </a:custGeom>
          <a:solidFill>
            <a:srgbClr val="000000"/>
          </a:solidFill>
          <a:ln w="42863" cap="flat">
            <a:solidFill>
              <a:schemeClr val="tx1"/>
            </a:solidFill>
            <a:prstDash val="solid"/>
            <a:round/>
            <a:headEnd type="none" w="med" len="med"/>
            <a:tailEnd type="none" w="med" len="med"/>
          </a:ln>
        </p:spPr>
        <p:txBody>
          <a:bodyPr lIns="0" tIns="0" rIns="0" bIns="0"/>
          <a:lstStyle/>
          <a:p>
            <a:endParaRPr lang="en-US"/>
          </a:p>
        </p:txBody>
      </p:sp>
      <p:sp>
        <p:nvSpPr>
          <p:cNvPr id="22552" name="Line 23"/>
          <p:cNvSpPr>
            <a:spLocks noChangeShapeType="1"/>
          </p:cNvSpPr>
          <p:nvPr/>
        </p:nvSpPr>
        <p:spPr bwMode="auto">
          <a:xfrm>
            <a:off x="6108700" y="3652838"/>
            <a:ext cx="352425" cy="1587"/>
          </a:xfrm>
          <a:prstGeom prst="line">
            <a:avLst/>
          </a:prstGeom>
          <a:noFill/>
          <a:ln w="42863">
            <a:solidFill>
              <a:schemeClr val="tx1"/>
            </a:solidFill>
            <a:round/>
            <a:headEnd/>
            <a:tailEnd/>
          </a:ln>
        </p:spPr>
        <p:txBody>
          <a:bodyPr lIns="0" tIns="0" rIns="0" bIns="0"/>
          <a:lstStyle/>
          <a:p>
            <a:endParaRPr lang="en-US"/>
          </a:p>
        </p:txBody>
      </p:sp>
      <p:sp>
        <p:nvSpPr>
          <p:cNvPr id="22553" name="Rectangle 24"/>
          <p:cNvSpPr>
            <a:spLocks/>
          </p:cNvSpPr>
          <p:nvPr/>
        </p:nvSpPr>
        <p:spPr bwMode="auto">
          <a:xfrm>
            <a:off x="5727700" y="3140075"/>
            <a:ext cx="293688" cy="292100"/>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m’</a:t>
            </a:r>
          </a:p>
        </p:txBody>
      </p:sp>
      <p:sp>
        <p:nvSpPr>
          <p:cNvPr id="22554" name="Line 25"/>
          <p:cNvSpPr>
            <a:spLocks noChangeShapeType="1"/>
          </p:cNvSpPr>
          <p:nvPr/>
        </p:nvSpPr>
        <p:spPr bwMode="auto">
          <a:xfrm rot="10800000">
            <a:off x="5865813" y="3417888"/>
            <a:ext cx="215900" cy="234950"/>
          </a:xfrm>
          <a:prstGeom prst="line">
            <a:avLst/>
          </a:prstGeom>
          <a:noFill/>
          <a:ln w="42863">
            <a:solidFill>
              <a:schemeClr val="tx1"/>
            </a:solidFill>
            <a:round/>
            <a:headEnd/>
            <a:tailEnd/>
          </a:ln>
        </p:spPr>
        <p:txBody>
          <a:bodyPr lIns="0" tIns="0" rIns="0" bIns="0"/>
          <a:lstStyle/>
          <a:p>
            <a:endParaRPr lang="en-US"/>
          </a:p>
        </p:txBody>
      </p:sp>
      <p:sp>
        <p:nvSpPr>
          <p:cNvPr id="22555" name="Oval 26"/>
          <p:cNvSpPr>
            <a:spLocks/>
          </p:cNvSpPr>
          <p:nvPr/>
        </p:nvSpPr>
        <p:spPr bwMode="auto">
          <a:xfrm>
            <a:off x="3759200" y="3448050"/>
            <a:ext cx="79375" cy="439738"/>
          </a:xfrm>
          <a:prstGeom prst="ellipse">
            <a:avLst/>
          </a:prstGeom>
          <a:solidFill>
            <a:srgbClr val="FFFFFF"/>
          </a:solidFill>
          <a:ln w="42863">
            <a:solidFill>
              <a:schemeClr val="tx1"/>
            </a:solidFill>
            <a:round/>
            <a:headEnd/>
            <a:tailEnd/>
          </a:ln>
        </p:spPr>
        <p:txBody>
          <a:bodyPr lIns="0" tIns="0" rIns="0" bIns="0"/>
          <a:lstStyle/>
          <a:p>
            <a:pPr eaLnBrk="1" hangingPunct="1"/>
            <a:endParaRPr lang="en-US"/>
          </a:p>
        </p:txBody>
      </p:sp>
      <p:sp>
        <p:nvSpPr>
          <p:cNvPr id="22556" name="Line 27"/>
          <p:cNvSpPr>
            <a:spLocks noChangeShapeType="1"/>
          </p:cNvSpPr>
          <p:nvPr/>
        </p:nvSpPr>
        <p:spPr bwMode="auto">
          <a:xfrm rot="10800000" flipH="1">
            <a:off x="3813175" y="3360738"/>
            <a:ext cx="53975" cy="115887"/>
          </a:xfrm>
          <a:prstGeom prst="line">
            <a:avLst/>
          </a:prstGeom>
          <a:noFill/>
          <a:ln w="42863">
            <a:solidFill>
              <a:schemeClr val="tx1"/>
            </a:solidFill>
            <a:round/>
            <a:headEnd/>
            <a:tailEnd/>
          </a:ln>
        </p:spPr>
        <p:txBody>
          <a:bodyPr lIns="0" tIns="0" rIns="0" bIns="0"/>
          <a:lstStyle/>
          <a:p>
            <a:endParaRPr lang="en-US"/>
          </a:p>
        </p:txBody>
      </p:sp>
      <p:sp>
        <p:nvSpPr>
          <p:cNvPr id="22557" name="Freeform 28"/>
          <p:cNvSpPr>
            <a:spLocks/>
          </p:cNvSpPr>
          <p:nvPr/>
        </p:nvSpPr>
        <p:spPr bwMode="auto">
          <a:xfrm>
            <a:off x="3703638" y="2511425"/>
            <a:ext cx="244475" cy="790575"/>
          </a:xfrm>
          <a:custGeom>
            <a:avLst/>
            <a:gdLst>
              <a:gd name="T0" fmla="*/ 0 w 21600"/>
              <a:gd name="T1" fmla="*/ 0 h 21600"/>
              <a:gd name="T2" fmla="*/ 216496 w 21600"/>
              <a:gd name="T3" fmla="*/ 496891 h 21600"/>
              <a:gd name="T4" fmla="*/ 244475 w 21600"/>
              <a:gd name="T5" fmla="*/ 673087 h 21600"/>
              <a:gd name="T6" fmla="*/ 189989 w 21600"/>
              <a:gd name="T7" fmla="*/ 7905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9128" y="13576"/>
                </a:lnTo>
                <a:lnTo>
                  <a:pt x="21600" y="18390"/>
                </a:lnTo>
                <a:lnTo>
                  <a:pt x="16786" y="21600"/>
                </a:lnTo>
              </a:path>
            </a:pathLst>
          </a:custGeom>
          <a:noFill/>
          <a:ln w="42863" cap="flat">
            <a:solidFill>
              <a:schemeClr val="tx1"/>
            </a:solidFill>
            <a:prstDash val="solid"/>
            <a:round/>
            <a:headEnd type="none" w="med" len="med"/>
            <a:tailEnd type="none" w="med" len="med"/>
          </a:ln>
        </p:spPr>
        <p:txBody>
          <a:bodyPr lIns="0" tIns="0" rIns="0" bIns="0"/>
          <a:lstStyle/>
          <a:p>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Model (Cont..)</a:t>
            </a:r>
            <a:endParaRPr lang="en-US" dirty="0"/>
          </a:p>
        </p:txBody>
      </p:sp>
      <p:sp>
        <p:nvSpPr>
          <p:cNvPr id="3" name="Text Placeholder 2"/>
          <p:cNvSpPr>
            <a:spLocks noGrp="1"/>
          </p:cNvSpPr>
          <p:nvPr>
            <p:ph type="body" idx="1"/>
          </p:nvPr>
        </p:nvSpPr>
        <p:spPr>
          <a:xfrm>
            <a:off x="535942" y="1531621"/>
            <a:ext cx="8072119" cy="2923877"/>
          </a:xfrm>
        </p:spPr>
        <p:txBody>
          <a:bodyPr/>
          <a:lstStyle/>
          <a:p>
            <a:pPr algn="just"/>
            <a:r>
              <a:rPr lang="en-US" sz="2800" b="1" dirty="0" smtClean="0"/>
              <a:t>Secure</a:t>
            </a:r>
            <a:r>
              <a:rPr lang="en-US" dirty="0" smtClean="0"/>
              <a:t> </a:t>
            </a:r>
            <a:r>
              <a:rPr lang="en-US" sz="2800" b="1" dirty="0" smtClean="0"/>
              <a:t>Channels</a:t>
            </a:r>
            <a:r>
              <a:rPr lang="en-US" dirty="0" smtClean="0"/>
              <a:t> :Encryption and Authentication are used to build  secure channels as a service layer on </a:t>
            </a:r>
            <a:r>
              <a:rPr lang="en-US" dirty="0" smtClean="0"/>
              <a:t>top of </a:t>
            </a:r>
            <a:r>
              <a:rPr lang="en-US" dirty="0" smtClean="0"/>
              <a:t>existing communication services</a:t>
            </a:r>
            <a:r>
              <a:rPr lang="en-US" dirty="0" smtClean="0"/>
              <a:t>. It </a:t>
            </a:r>
            <a:r>
              <a:rPr lang="en-US" dirty="0" smtClean="0"/>
              <a:t>has the following properties</a:t>
            </a:r>
          </a:p>
          <a:p>
            <a:pPr algn="just">
              <a:buFont typeface="Arial" pitchFamily="34" charset="0"/>
              <a:buChar char="•"/>
            </a:pPr>
            <a:r>
              <a:rPr lang="en-US" dirty="0" smtClean="0"/>
              <a:t>Each of the processes knows </a:t>
            </a:r>
            <a:r>
              <a:rPr lang="en-US" dirty="0" smtClean="0"/>
              <a:t>identity </a:t>
            </a:r>
            <a:r>
              <a:rPr lang="en-US" dirty="0" smtClean="0"/>
              <a:t>of the </a:t>
            </a:r>
            <a:r>
              <a:rPr lang="en-US" dirty="0" smtClean="0"/>
              <a:t>principal on </a:t>
            </a:r>
            <a:r>
              <a:rPr lang="en-US" dirty="0" smtClean="0"/>
              <a:t>whose behalf the other process is executing</a:t>
            </a:r>
          </a:p>
          <a:p>
            <a:pPr algn="just">
              <a:buFont typeface="Arial" pitchFamily="34" charset="0"/>
              <a:buChar char="•"/>
            </a:pPr>
            <a:r>
              <a:rPr lang="en-US" dirty="0" smtClean="0"/>
              <a:t>A secure channel ensures privacy and integrity</a:t>
            </a:r>
          </a:p>
          <a:p>
            <a:pPr algn="just">
              <a:buFont typeface="Arial" pitchFamily="34" charset="0"/>
              <a:buChar char="•"/>
            </a:pPr>
            <a:r>
              <a:rPr lang="en-US" dirty="0" smtClean="0"/>
              <a:t>Each message includes physical or logical time stamp to prevent messages from being replayed or reordered</a:t>
            </a:r>
          </a:p>
          <a:p>
            <a:endParaRPr lang="en-US" dirty="0"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p:cNvSpPr>
          <p:nvPr/>
        </p:nvSpPr>
        <p:spPr bwMode="auto">
          <a:xfrm>
            <a:off x="1982788" y="6330950"/>
            <a:ext cx="5562600" cy="355600"/>
          </a:xfrm>
          <a:prstGeom prst="rect">
            <a:avLst/>
          </a:prstGeom>
          <a:noFill/>
          <a:ln w="12700">
            <a:noFill/>
            <a:miter lim="800000"/>
            <a:headEnd/>
            <a:tailEnd/>
          </a:ln>
        </p:spPr>
        <p:txBody>
          <a:bodyPr lIns="0" tIns="0" rIns="40640" bIns="0" anchor="b"/>
          <a:lstStyle/>
          <a:p>
            <a:pPr marL="39688" algn="ctr" eaLnBrk="1" hangingPunct="1">
              <a:spcBef>
                <a:spcPts val="500"/>
              </a:spcBef>
            </a:pPr>
            <a:r>
              <a:rPr lang="en-US" altLang="en-US" sz="800" dirty="0">
                <a:solidFill>
                  <a:schemeClr val="tx1"/>
                </a:solidFill>
                <a:cs typeface="Times" charset="0"/>
              </a:rPr>
              <a:t>Instructor’s Guide for  </a:t>
            </a:r>
            <a:r>
              <a:rPr lang="en-US" altLang="en-US" sz="800" dirty="0" err="1">
                <a:solidFill>
                  <a:schemeClr val="tx1"/>
                </a:solidFill>
                <a:cs typeface="Times" charset="0"/>
              </a:rPr>
              <a:t>Coulouris</a:t>
            </a:r>
            <a:r>
              <a:rPr lang="en-US" altLang="en-US" sz="800" dirty="0">
                <a:solidFill>
                  <a:schemeClr val="tx1"/>
                </a:solidFill>
                <a:cs typeface="Times" charset="0"/>
              </a:rPr>
              <a:t>, </a:t>
            </a:r>
            <a:r>
              <a:rPr lang="en-US" altLang="en-US" sz="800" dirty="0" err="1">
                <a:solidFill>
                  <a:schemeClr val="tx1"/>
                </a:solidFill>
                <a:cs typeface="Times" charset="0"/>
              </a:rPr>
              <a:t>Dollimore</a:t>
            </a:r>
            <a:r>
              <a:rPr lang="en-US" altLang="en-US" sz="800" dirty="0">
                <a:solidFill>
                  <a:schemeClr val="tx1"/>
                </a:solidFill>
                <a:cs typeface="Times" charset="0"/>
              </a:rPr>
              <a:t>, </a:t>
            </a:r>
            <a:r>
              <a:rPr lang="en-US" altLang="en-US" sz="800" dirty="0" err="1">
                <a:solidFill>
                  <a:schemeClr val="tx1"/>
                </a:solidFill>
                <a:cs typeface="Times" charset="0"/>
              </a:rPr>
              <a:t>Kindberg</a:t>
            </a:r>
            <a:r>
              <a:rPr lang="en-US" altLang="en-US" sz="800" dirty="0">
                <a:solidFill>
                  <a:schemeClr val="tx1"/>
                </a:solidFill>
                <a:cs typeface="Times" charset="0"/>
              </a:rPr>
              <a:t> and Blair,  Distributed Systems: Concepts and Design   </a:t>
            </a:r>
            <a:r>
              <a:rPr lang="en-US" altLang="en-US" sz="800" dirty="0" err="1">
                <a:solidFill>
                  <a:schemeClr val="tx1"/>
                </a:solidFill>
                <a:cs typeface="Times" charset="0"/>
              </a:rPr>
              <a:t>Edn</a:t>
            </a:r>
            <a:r>
              <a:rPr lang="en-US" altLang="en-US" sz="800" dirty="0">
                <a:solidFill>
                  <a:schemeClr val="tx1"/>
                </a:solidFill>
                <a:cs typeface="Times" charset="0"/>
              </a:rPr>
              <a:t>. 5   </a:t>
            </a:r>
            <a:br>
              <a:rPr lang="en-US" altLang="en-US" sz="800" dirty="0">
                <a:solidFill>
                  <a:schemeClr val="tx1"/>
                </a:solidFill>
                <a:cs typeface="Times" charset="0"/>
              </a:rPr>
            </a:br>
            <a:r>
              <a:rPr lang="en-US" altLang="en-US" sz="800" dirty="0">
                <a:solidFill>
                  <a:schemeClr val="tx1"/>
                </a:solidFill>
                <a:cs typeface="Times" charset="0"/>
              </a:rPr>
              <a:t>©  Pearson Education 2012 </a:t>
            </a:r>
          </a:p>
        </p:txBody>
      </p:sp>
      <p:sp>
        <p:nvSpPr>
          <p:cNvPr id="23555" name="Line 2"/>
          <p:cNvSpPr>
            <a:spLocks noChangeShapeType="1"/>
          </p:cNvSpPr>
          <p:nvPr/>
        </p:nvSpPr>
        <p:spPr bwMode="auto">
          <a:xfrm>
            <a:off x="457200" y="1143000"/>
            <a:ext cx="8153400" cy="1588"/>
          </a:xfrm>
          <a:prstGeom prst="line">
            <a:avLst/>
          </a:prstGeom>
          <a:noFill/>
          <a:ln w="127000">
            <a:solidFill>
              <a:srgbClr val="FFCC00"/>
            </a:solidFill>
            <a:round/>
            <a:headEnd/>
            <a:tailEnd/>
          </a:ln>
        </p:spPr>
        <p:txBody>
          <a:bodyPr lIns="0" tIns="0" rIns="0" bIns="0"/>
          <a:lstStyle/>
          <a:p>
            <a:endParaRPr lang="en-US"/>
          </a:p>
        </p:txBody>
      </p:sp>
      <p:sp>
        <p:nvSpPr>
          <p:cNvPr id="23556" name="Rectangle 3"/>
          <p:cNvSpPr>
            <a:spLocks noGrp="1" noChangeArrowheads="1"/>
          </p:cNvSpPr>
          <p:nvPr>
            <p:ph type="title"/>
          </p:nvPr>
        </p:nvSpPr>
        <p:spPr/>
        <p:txBody>
          <a:bodyPr rIns="132080"/>
          <a:lstStyle/>
          <a:p>
            <a:pPr eaLnBrk="1" hangingPunct="1"/>
            <a:r>
              <a:rPr lang="en-US" altLang="en-US" smtClean="0"/>
              <a:t>Figure 2.19</a:t>
            </a:r>
            <a:br>
              <a:rPr lang="en-US" altLang="en-US" smtClean="0"/>
            </a:br>
            <a:r>
              <a:rPr lang="en-US" altLang="en-US" smtClean="0"/>
              <a:t>Secure channels</a:t>
            </a:r>
          </a:p>
        </p:txBody>
      </p:sp>
      <p:sp>
        <p:nvSpPr>
          <p:cNvPr id="23557" name="Rectangle 4"/>
          <p:cNvSpPr>
            <a:spLocks/>
          </p:cNvSpPr>
          <p:nvPr/>
        </p:nvSpPr>
        <p:spPr bwMode="auto">
          <a:xfrm>
            <a:off x="1012825" y="2501900"/>
            <a:ext cx="1004888" cy="266700"/>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Principal </a:t>
            </a:r>
          </a:p>
        </p:txBody>
      </p:sp>
      <p:sp>
        <p:nvSpPr>
          <p:cNvPr id="23558" name="Rectangle 5"/>
          <p:cNvSpPr>
            <a:spLocks/>
          </p:cNvSpPr>
          <p:nvPr/>
        </p:nvSpPr>
        <p:spPr bwMode="auto">
          <a:xfrm>
            <a:off x="1985963" y="2484438"/>
            <a:ext cx="190500" cy="292100"/>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A</a:t>
            </a:r>
          </a:p>
        </p:txBody>
      </p:sp>
      <p:sp>
        <p:nvSpPr>
          <p:cNvPr id="23559" name="Line 6"/>
          <p:cNvSpPr>
            <a:spLocks noChangeShapeType="1"/>
          </p:cNvSpPr>
          <p:nvPr/>
        </p:nvSpPr>
        <p:spPr bwMode="auto">
          <a:xfrm flipH="1">
            <a:off x="7458075" y="2705100"/>
            <a:ext cx="136525" cy="265113"/>
          </a:xfrm>
          <a:prstGeom prst="line">
            <a:avLst/>
          </a:prstGeom>
          <a:noFill/>
          <a:ln w="30163">
            <a:solidFill>
              <a:schemeClr val="tx1"/>
            </a:solidFill>
            <a:round/>
            <a:headEnd/>
            <a:tailEnd/>
          </a:ln>
        </p:spPr>
        <p:txBody>
          <a:bodyPr lIns="0" tIns="0" rIns="0" bIns="0"/>
          <a:lstStyle/>
          <a:p>
            <a:endParaRPr lang="en-US"/>
          </a:p>
        </p:txBody>
      </p:sp>
      <p:sp>
        <p:nvSpPr>
          <p:cNvPr id="23560" name="Oval 7"/>
          <p:cNvSpPr>
            <a:spLocks/>
          </p:cNvSpPr>
          <p:nvPr/>
        </p:nvSpPr>
        <p:spPr bwMode="auto">
          <a:xfrm>
            <a:off x="6670675" y="2941638"/>
            <a:ext cx="1657350" cy="1206500"/>
          </a:xfrm>
          <a:prstGeom prst="ellipse">
            <a:avLst/>
          </a:prstGeom>
          <a:blipFill dpi="0" rotWithShape="0">
            <a:blip r:embed="rId2"/>
            <a:srcRect/>
            <a:tile tx="0" ty="0" sx="100000" sy="100000" flip="none" algn="tl"/>
          </a:blipFill>
          <a:ln w="30163">
            <a:solidFill>
              <a:srgbClr val="D9AA73"/>
            </a:solidFill>
            <a:round/>
            <a:headEnd/>
            <a:tailEnd/>
          </a:ln>
        </p:spPr>
        <p:txBody>
          <a:bodyPr lIns="0" tIns="0" rIns="0" bIns="0"/>
          <a:lstStyle/>
          <a:p>
            <a:pPr eaLnBrk="1" hangingPunct="1"/>
            <a:endParaRPr lang="en-US"/>
          </a:p>
        </p:txBody>
      </p:sp>
      <p:sp>
        <p:nvSpPr>
          <p:cNvPr id="23561" name="Oval 8"/>
          <p:cNvSpPr>
            <a:spLocks/>
          </p:cNvSpPr>
          <p:nvPr/>
        </p:nvSpPr>
        <p:spPr bwMode="auto">
          <a:xfrm>
            <a:off x="6778625" y="3059113"/>
            <a:ext cx="1441450" cy="971550"/>
          </a:xfrm>
          <a:prstGeom prst="ellipse">
            <a:avLst/>
          </a:prstGeom>
          <a:solidFill>
            <a:srgbClr val="FFFFFF"/>
          </a:solidFill>
          <a:ln w="30163">
            <a:solidFill>
              <a:schemeClr val="tx1"/>
            </a:solidFill>
            <a:round/>
            <a:headEnd/>
            <a:tailEnd/>
          </a:ln>
        </p:spPr>
        <p:txBody>
          <a:bodyPr lIns="0" tIns="0" rIns="0" bIns="0"/>
          <a:lstStyle/>
          <a:p>
            <a:pPr eaLnBrk="1" hangingPunct="1"/>
            <a:endParaRPr lang="en-US"/>
          </a:p>
        </p:txBody>
      </p:sp>
      <p:sp>
        <p:nvSpPr>
          <p:cNvPr id="23562" name="Oval 9"/>
          <p:cNvSpPr>
            <a:spLocks/>
          </p:cNvSpPr>
          <p:nvPr/>
        </p:nvSpPr>
        <p:spPr bwMode="auto">
          <a:xfrm>
            <a:off x="749300" y="2941638"/>
            <a:ext cx="1682750" cy="1176337"/>
          </a:xfrm>
          <a:prstGeom prst="ellipse">
            <a:avLst/>
          </a:prstGeom>
          <a:blipFill dpi="0" rotWithShape="0">
            <a:blip r:embed="rId3"/>
            <a:srcRect/>
            <a:tile tx="0" ty="0" sx="100000" sy="100000" flip="none" algn="tl"/>
          </a:blipFill>
          <a:ln w="30163">
            <a:solidFill>
              <a:srgbClr val="D9AA73"/>
            </a:solidFill>
            <a:round/>
            <a:headEnd/>
            <a:tailEnd/>
          </a:ln>
        </p:spPr>
        <p:txBody>
          <a:bodyPr lIns="0" tIns="0" rIns="0" bIns="0"/>
          <a:lstStyle/>
          <a:p>
            <a:pPr eaLnBrk="1" hangingPunct="1"/>
            <a:endParaRPr lang="en-US"/>
          </a:p>
        </p:txBody>
      </p:sp>
      <p:sp>
        <p:nvSpPr>
          <p:cNvPr id="23563" name="Oval 10"/>
          <p:cNvSpPr>
            <a:spLocks/>
          </p:cNvSpPr>
          <p:nvPr/>
        </p:nvSpPr>
        <p:spPr bwMode="auto">
          <a:xfrm>
            <a:off x="911225" y="3117850"/>
            <a:ext cx="1385888" cy="823913"/>
          </a:xfrm>
          <a:prstGeom prst="ellipse">
            <a:avLst/>
          </a:prstGeom>
          <a:solidFill>
            <a:srgbClr val="FFFFFF"/>
          </a:solidFill>
          <a:ln w="30163">
            <a:solidFill>
              <a:schemeClr val="tx1"/>
            </a:solidFill>
            <a:round/>
            <a:headEnd/>
            <a:tailEnd/>
          </a:ln>
        </p:spPr>
        <p:txBody>
          <a:bodyPr lIns="0" tIns="0" rIns="0" bIns="0"/>
          <a:lstStyle/>
          <a:p>
            <a:pPr eaLnBrk="1" hangingPunct="1"/>
            <a:endParaRPr lang="en-US"/>
          </a:p>
        </p:txBody>
      </p:sp>
      <p:sp>
        <p:nvSpPr>
          <p:cNvPr id="23564" name="Freeform 11"/>
          <p:cNvSpPr>
            <a:spLocks/>
          </p:cNvSpPr>
          <p:nvPr/>
        </p:nvSpPr>
        <p:spPr bwMode="auto">
          <a:xfrm>
            <a:off x="2460625" y="2528888"/>
            <a:ext cx="4183063" cy="2001837"/>
          </a:xfrm>
          <a:custGeom>
            <a:avLst/>
            <a:gdLst>
              <a:gd name="T0" fmla="*/ 3639458 w 21600"/>
              <a:gd name="T1" fmla="*/ 176180 h 21600"/>
              <a:gd name="T2" fmla="*/ 2961066 w 21600"/>
              <a:gd name="T3" fmla="*/ 117515 h 21600"/>
              <a:gd name="T4" fmla="*/ 2309206 w 21600"/>
              <a:gd name="T5" fmla="*/ 30120 h 21600"/>
              <a:gd name="T6" fmla="*/ 1819826 w 21600"/>
              <a:gd name="T7" fmla="*/ 0 h 21600"/>
              <a:gd name="T8" fmla="*/ 1330446 w 21600"/>
              <a:gd name="T9" fmla="*/ 58758 h 21600"/>
              <a:gd name="T10" fmla="*/ 379574 w 21600"/>
              <a:gd name="T11" fmla="*/ 206393 h 21600"/>
              <a:gd name="T12" fmla="*/ 162675 w 21600"/>
              <a:gd name="T13" fmla="*/ 323816 h 21600"/>
              <a:gd name="T14" fmla="*/ 82112 w 21600"/>
              <a:gd name="T15" fmla="*/ 500089 h 21600"/>
              <a:gd name="T16" fmla="*/ 26338 w 21600"/>
              <a:gd name="T17" fmla="*/ 971540 h 21600"/>
              <a:gd name="T18" fmla="*/ 0 w 21600"/>
              <a:gd name="T19" fmla="*/ 1265235 h 21600"/>
              <a:gd name="T20" fmla="*/ 136337 w 21600"/>
              <a:gd name="T21" fmla="*/ 1501748 h 21600"/>
              <a:gd name="T22" fmla="*/ 597829 w 21600"/>
              <a:gd name="T23" fmla="*/ 1795444 h 21600"/>
              <a:gd name="T24" fmla="*/ 868760 w 21600"/>
              <a:gd name="T25" fmla="*/ 1943079 h 21600"/>
              <a:gd name="T26" fmla="*/ 1167772 w 21600"/>
              <a:gd name="T27" fmla="*/ 2001837 h 21600"/>
              <a:gd name="T28" fmla="*/ 1737714 w 21600"/>
              <a:gd name="T29" fmla="*/ 2001837 h 21600"/>
              <a:gd name="T30" fmla="*/ 2933179 w 21600"/>
              <a:gd name="T31" fmla="*/ 1912959 h 21600"/>
              <a:gd name="T32" fmla="*/ 3394865 w 21600"/>
              <a:gd name="T33" fmla="*/ 1854202 h 21600"/>
              <a:gd name="T34" fmla="*/ 3830020 w 21600"/>
              <a:gd name="T35" fmla="*/ 1647808 h 21600"/>
              <a:gd name="T36" fmla="*/ 3992501 w 21600"/>
              <a:gd name="T37" fmla="*/ 1501748 h 21600"/>
              <a:gd name="T38" fmla="*/ 4128838 w 21600"/>
              <a:gd name="T39" fmla="*/ 1323993 h 21600"/>
              <a:gd name="T40" fmla="*/ 4183063 w 21600"/>
              <a:gd name="T41" fmla="*/ 1089055 h 21600"/>
              <a:gd name="T42" fmla="*/ 4155176 w 21600"/>
              <a:gd name="T43" fmla="*/ 854117 h 21600"/>
              <a:gd name="T44" fmla="*/ 4020388 w 21600"/>
              <a:gd name="T45" fmla="*/ 441331 h 21600"/>
              <a:gd name="T46" fmla="*/ 3884245 w 21600"/>
              <a:gd name="T47" fmla="*/ 265151 h 21600"/>
              <a:gd name="T48" fmla="*/ 3667346 w 21600"/>
              <a:gd name="T49" fmla="*/ 234938 h 21600"/>
              <a:gd name="T50" fmla="*/ 3639458 w 21600"/>
              <a:gd name="T51" fmla="*/ 176180 h 21600"/>
              <a:gd name="T52" fmla="*/ 3639458 w 21600"/>
              <a:gd name="T53" fmla="*/ 176180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600">
                <a:moveTo>
                  <a:pt x="18793" y="1901"/>
                </a:moveTo>
                <a:lnTo>
                  <a:pt x="15290" y="1268"/>
                </a:lnTo>
                <a:lnTo>
                  <a:pt x="11924" y="325"/>
                </a:lnTo>
                <a:lnTo>
                  <a:pt x="9397" y="0"/>
                </a:lnTo>
                <a:lnTo>
                  <a:pt x="6870" y="634"/>
                </a:lnTo>
                <a:lnTo>
                  <a:pt x="1960" y="2227"/>
                </a:lnTo>
                <a:lnTo>
                  <a:pt x="840" y="3494"/>
                </a:lnTo>
                <a:lnTo>
                  <a:pt x="424" y="5396"/>
                </a:lnTo>
                <a:lnTo>
                  <a:pt x="136" y="10483"/>
                </a:lnTo>
                <a:lnTo>
                  <a:pt x="0" y="13652"/>
                </a:lnTo>
                <a:lnTo>
                  <a:pt x="704" y="16204"/>
                </a:lnTo>
                <a:lnTo>
                  <a:pt x="3087" y="19373"/>
                </a:lnTo>
                <a:lnTo>
                  <a:pt x="4486" y="20966"/>
                </a:lnTo>
                <a:lnTo>
                  <a:pt x="6030" y="21600"/>
                </a:lnTo>
                <a:lnTo>
                  <a:pt x="8973" y="21600"/>
                </a:lnTo>
                <a:lnTo>
                  <a:pt x="15146" y="20641"/>
                </a:lnTo>
                <a:lnTo>
                  <a:pt x="17530" y="20007"/>
                </a:lnTo>
                <a:lnTo>
                  <a:pt x="19777" y="17780"/>
                </a:lnTo>
                <a:lnTo>
                  <a:pt x="20616" y="16204"/>
                </a:lnTo>
                <a:lnTo>
                  <a:pt x="21320" y="14286"/>
                </a:lnTo>
                <a:lnTo>
                  <a:pt x="21600" y="11751"/>
                </a:lnTo>
                <a:lnTo>
                  <a:pt x="21456" y="9216"/>
                </a:lnTo>
                <a:lnTo>
                  <a:pt x="20760" y="4762"/>
                </a:lnTo>
                <a:lnTo>
                  <a:pt x="20057" y="2861"/>
                </a:lnTo>
                <a:lnTo>
                  <a:pt x="18937" y="2535"/>
                </a:lnTo>
                <a:lnTo>
                  <a:pt x="18793" y="1901"/>
                </a:lnTo>
                <a:close/>
                <a:moveTo>
                  <a:pt x="18793" y="1901"/>
                </a:moveTo>
              </a:path>
            </a:pathLst>
          </a:custGeom>
          <a:solidFill>
            <a:srgbClr val="FFDC99"/>
          </a:solidFill>
          <a:ln w="30163" cap="flat">
            <a:solidFill>
              <a:srgbClr val="FFDC99"/>
            </a:solidFill>
            <a:prstDash val="solid"/>
            <a:round/>
            <a:headEnd type="none" w="med" len="med"/>
            <a:tailEnd type="none" w="med" len="med"/>
          </a:ln>
        </p:spPr>
        <p:txBody>
          <a:bodyPr lIns="0" tIns="0" rIns="0" bIns="0"/>
          <a:lstStyle/>
          <a:p>
            <a:endParaRPr lang="en-US"/>
          </a:p>
        </p:txBody>
      </p:sp>
      <p:sp>
        <p:nvSpPr>
          <p:cNvPr id="23565" name="Line 12"/>
          <p:cNvSpPr>
            <a:spLocks noChangeShapeType="1"/>
          </p:cNvSpPr>
          <p:nvPr/>
        </p:nvSpPr>
        <p:spPr bwMode="auto">
          <a:xfrm>
            <a:off x="2243138" y="3382963"/>
            <a:ext cx="4589462" cy="1587"/>
          </a:xfrm>
          <a:prstGeom prst="line">
            <a:avLst/>
          </a:prstGeom>
          <a:noFill/>
          <a:ln w="30163">
            <a:solidFill>
              <a:schemeClr val="tx1"/>
            </a:solidFill>
            <a:round/>
            <a:headEnd/>
            <a:tailEnd/>
          </a:ln>
        </p:spPr>
        <p:txBody>
          <a:bodyPr lIns="0" tIns="0" rIns="0" bIns="0"/>
          <a:lstStyle/>
          <a:p>
            <a:endParaRPr lang="en-US"/>
          </a:p>
        </p:txBody>
      </p:sp>
      <p:sp>
        <p:nvSpPr>
          <p:cNvPr id="23566" name="Line 13"/>
          <p:cNvSpPr>
            <a:spLocks noChangeShapeType="1"/>
          </p:cNvSpPr>
          <p:nvPr/>
        </p:nvSpPr>
        <p:spPr bwMode="auto">
          <a:xfrm rot="10800000" flipH="1">
            <a:off x="2243138" y="3668713"/>
            <a:ext cx="4605337" cy="14287"/>
          </a:xfrm>
          <a:prstGeom prst="line">
            <a:avLst/>
          </a:prstGeom>
          <a:noFill/>
          <a:ln w="30163">
            <a:solidFill>
              <a:schemeClr val="tx1"/>
            </a:solidFill>
            <a:round/>
            <a:headEnd/>
            <a:tailEnd/>
          </a:ln>
        </p:spPr>
        <p:txBody>
          <a:bodyPr lIns="0" tIns="0" rIns="0" bIns="0"/>
          <a:lstStyle/>
          <a:p>
            <a:endParaRPr lang="en-US"/>
          </a:p>
        </p:txBody>
      </p:sp>
      <p:sp>
        <p:nvSpPr>
          <p:cNvPr id="23567" name="Rectangle 14"/>
          <p:cNvSpPr>
            <a:spLocks/>
          </p:cNvSpPr>
          <p:nvPr/>
        </p:nvSpPr>
        <p:spPr bwMode="auto">
          <a:xfrm>
            <a:off x="3836988" y="3367088"/>
            <a:ext cx="1689100" cy="266700"/>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Secure channel</a:t>
            </a:r>
          </a:p>
        </p:txBody>
      </p:sp>
      <p:sp>
        <p:nvSpPr>
          <p:cNvPr id="23568" name="Rectangle 15"/>
          <p:cNvSpPr>
            <a:spLocks/>
          </p:cNvSpPr>
          <p:nvPr/>
        </p:nvSpPr>
        <p:spPr bwMode="auto">
          <a:xfrm>
            <a:off x="1020763" y="3355975"/>
            <a:ext cx="950912" cy="266700"/>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Process </a:t>
            </a:r>
          </a:p>
        </p:txBody>
      </p:sp>
      <p:sp>
        <p:nvSpPr>
          <p:cNvPr id="23569" name="Rectangle 16"/>
          <p:cNvSpPr>
            <a:spLocks/>
          </p:cNvSpPr>
          <p:nvPr/>
        </p:nvSpPr>
        <p:spPr bwMode="auto">
          <a:xfrm>
            <a:off x="1943100" y="3338513"/>
            <a:ext cx="160338" cy="292100"/>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p</a:t>
            </a:r>
          </a:p>
        </p:txBody>
      </p:sp>
      <p:sp>
        <p:nvSpPr>
          <p:cNvPr id="23570" name="Rectangle 17"/>
          <p:cNvSpPr>
            <a:spLocks/>
          </p:cNvSpPr>
          <p:nvPr/>
        </p:nvSpPr>
        <p:spPr bwMode="auto">
          <a:xfrm>
            <a:off x="6958013" y="3392488"/>
            <a:ext cx="950912" cy="266700"/>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Process </a:t>
            </a:r>
          </a:p>
        </p:txBody>
      </p:sp>
      <p:sp>
        <p:nvSpPr>
          <p:cNvPr id="23571" name="Rectangle 18"/>
          <p:cNvSpPr>
            <a:spLocks/>
          </p:cNvSpPr>
          <p:nvPr/>
        </p:nvSpPr>
        <p:spPr bwMode="auto">
          <a:xfrm>
            <a:off x="7878763" y="3367088"/>
            <a:ext cx="160337" cy="292100"/>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q</a:t>
            </a:r>
          </a:p>
        </p:txBody>
      </p:sp>
      <p:sp>
        <p:nvSpPr>
          <p:cNvPr id="23572" name="Rectangle 19"/>
          <p:cNvSpPr>
            <a:spLocks/>
          </p:cNvSpPr>
          <p:nvPr/>
        </p:nvSpPr>
        <p:spPr bwMode="auto">
          <a:xfrm>
            <a:off x="7551738" y="2414588"/>
            <a:ext cx="1004887" cy="266700"/>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Principal </a:t>
            </a:r>
          </a:p>
        </p:txBody>
      </p:sp>
      <p:sp>
        <p:nvSpPr>
          <p:cNvPr id="23573" name="Rectangle 20"/>
          <p:cNvSpPr>
            <a:spLocks/>
          </p:cNvSpPr>
          <p:nvPr/>
        </p:nvSpPr>
        <p:spPr bwMode="auto">
          <a:xfrm>
            <a:off x="8540750" y="2379663"/>
            <a:ext cx="190500" cy="292100"/>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B</a:t>
            </a:r>
          </a:p>
        </p:txBody>
      </p:sp>
      <p:sp>
        <p:nvSpPr>
          <p:cNvPr id="23574" name="Line 21"/>
          <p:cNvSpPr>
            <a:spLocks noChangeShapeType="1"/>
          </p:cNvSpPr>
          <p:nvPr/>
        </p:nvSpPr>
        <p:spPr bwMode="auto">
          <a:xfrm>
            <a:off x="1074738" y="2794000"/>
            <a:ext cx="134937" cy="265113"/>
          </a:xfrm>
          <a:prstGeom prst="line">
            <a:avLst/>
          </a:prstGeom>
          <a:noFill/>
          <a:ln w="30163">
            <a:solidFill>
              <a:schemeClr val="tx1"/>
            </a:solidFill>
            <a:round/>
            <a:headEnd/>
            <a:tailEnd/>
          </a:ln>
        </p:spPr>
        <p:txBody>
          <a:bodyPr lIns="0" tIns="0" rIns="0" bIns="0"/>
          <a:lstStyle/>
          <a:p>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400" y="2524760"/>
            <a:ext cx="5962650" cy="1120816"/>
          </a:xfrm>
          <a:prstGeom prst="rect">
            <a:avLst/>
          </a:prstGeom>
        </p:spPr>
        <p:txBody>
          <a:bodyPr vert="horz" wrap="square" lIns="0" tIns="12696" rIns="0" bIns="0" rtlCol="0">
            <a:spAutoFit/>
          </a:bodyPr>
          <a:lstStyle/>
          <a:p>
            <a:pPr marL="12696">
              <a:spcBef>
                <a:spcPts val="100"/>
              </a:spcBef>
            </a:pPr>
            <a:r>
              <a:rPr sz="7200" u="none" spc="470" dirty="0">
                <a:latin typeface="Arial Black"/>
                <a:cs typeface="Arial Black"/>
              </a:rPr>
              <a:t>Thank</a:t>
            </a:r>
            <a:r>
              <a:rPr sz="7200" u="none" spc="1105" dirty="0">
                <a:latin typeface="Arial Black"/>
                <a:cs typeface="Arial Black"/>
              </a:rPr>
              <a:t> </a:t>
            </a:r>
            <a:r>
              <a:rPr sz="7200" u="none" spc="390" dirty="0">
                <a:latin typeface="Arial Black"/>
                <a:cs typeface="Arial Black"/>
              </a:rPr>
              <a:t>You</a:t>
            </a:r>
            <a:endParaRPr sz="7200">
              <a:latin typeface="Arial Black"/>
              <a:cs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228600"/>
            <a:ext cx="3815195" cy="596281"/>
          </a:xfrm>
          <a:prstGeom prst="rect">
            <a:avLst/>
          </a:prstGeom>
        </p:spPr>
        <p:txBody>
          <a:bodyPr vert="horz" wrap="square" lIns="0" tIns="11394" rIns="0" bIns="0" rtlCol="0">
            <a:spAutoFit/>
          </a:bodyPr>
          <a:lstStyle/>
          <a:p>
            <a:pPr marL="11394">
              <a:spcBef>
                <a:spcPts val="90"/>
              </a:spcBef>
            </a:pPr>
            <a:r>
              <a:rPr sz="3800" spc="-4" dirty="0"/>
              <a:t>Software</a:t>
            </a:r>
            <a:r>
              <a:rPr sz="3800" spc="-54" dirty="0"/>
              <a:t> </a:t>
            </a:r>
            <a:r>
              <a:rPr sz="3800" spc="-4" dirty="0"/>
              <a:t>Layers</a:t>
            </a:r>
            <a:endParaRPr sz="3800"/>
          </a:p>
        </p:txBody>
      </p:sp>
      <p:sp>
        <p:nvSpPr>
          <p:cNvPr id="3" name="object 3"/>
          <p:cNvSpPr txBox="1"/>
          <p:nvPr/>
        </p:nvSpPr>
        <p:spPr>
          <a:xfrm>
            <a:off x="609600" y="914400"/>
            <a:ext cx="7483301" cy="5706188"/>
          </a:xfrm>
          <a:prstGeom prst="rect">
            <a:avLst/>
          </a:prstGeom>
        </p:spPr>
        <p:txBody>
          <a:bodyPr vert="horz" wrap="square" lIns="0" tIns="37602" rIns="0" bIns="0" rtlCol="0">
            <a:spAutoFit/>
          </a:bodyPr>
          <a:lstStyle/>
          <a:p>
            <a:pPr marL="319041" marR="610735" indent="-307646">
              <a:lnSpc>
                <a:spcPts val="1759"/>
              </a:lnSpc>
              <a:spcBef>
                <a:spcPts val="296"/>
              </a:spcBef>
              <a:buClr>
                <a:srgbClr val="CC9900"/>
              </a:buClr>
              <a:buSzPct val="66666"/>
              <a:buFont typeface="Wingdings"/>
              <a:buChar char=""/>
              <a:tabLst>
                <a:tab pos="318472" algn="l"/>
                <a:tab pos="319041" algn="l"/>
              </a:tabLst>
            </a:pPr>
            <a:r>
              <a:rPr sz="2000" b="1" spc="-4" dirty="0">
                <a:solidFill>
                  <a:srgbClr val="990000"/>
                </a:solidFill>
                <a:latin typeface="Comic Sans MS"/>
                <a:cs typeface="Comic Sans MS"/>
              </a:rPr>
              <a:t>Software architecture </a:t>
            </a:r>
            <a:r>
              <a:rPr sz="2000" spc="-4" dirty="0">
                <a:latin typeface="Comic Sans MS"/>
                <a:cs typeface="Comic Sans MS"/>
              </a:rPr>
              <a:t>refers </a:t>
            </a:r>
            <a:r>
              <a:rPr sz="2000" dirty="0">
                <a:latin typeface="Comic Sans MS"/>
                <a:cs typeface="Comic Sans MS"/>
              </a:rPr>
              <a:t>to </a:t>
            </a:r>
            <a:r>
              <a:rPr sz="2000" spc="-4" dirty="0">
                <a:latin typeface="Comic Sans MS"/>
                <a:cs typeface="Comic Sans MS"/>
              </a:rPr>
              <a:t>services offered </a:t>
            </a:r>
            <a:r>
              <a:rPr sz="2000" dirty="0">
                <a:latin typeface="Comic Sans MS"/>
                <a:cs typeface="Comic Sans MS"/>
              </a:rPr>
              <a:t>and</a:t>
            </a:r>
            <a:r>
              <a:rPr sz="2000" spc="-188" dirty="0">
                <a:latin typeface="Comic Sans MS"/>
                <a:cs typeface="Comic Sans MS"/>
              </a:rPr>
              <a:t> </a:t>
            </a:r>
            <a:r>
              <a:rPr sz="2000" spc="-4" dirty="0">
                <a:latin typeface="Comic Sans MS"/>
                <a:cs typeface="Comic Sans MS"/>
              </a:rPr>
              <a:t>requested  between processes located in the </a:t>
            </a:r>
            <a:r>
              <a:rPr sz="2000" dirty="0">
                <a:latin typeface="Comic Sans MS"/>
                <a:cs typeface="Comic Sans MS"/>
              </a:rPr>
              <a:t>same </a:t>
            </a:r>
            <a:r>
              <a:rPr sz="2000" spc="-4" dirty="0">
                <a:latin typeface="Comic Sans MS"/>
                <a:cs typeface="Comic Sans MS"/>
              </a:rPr>
              <a:t>or different</a:t>
            </a:r>
            <a:r>
              <a:rPr sz="2000" spc="31" dirty="0">
                <a:latin typeface="Comic Sans MS"/>
                <a:cs typeface="Comic Sans MS"/>
              </a:rPr>
              <a:t> </a:t>
            </a:r>
            <a:r>
              <a:rPr sz="2000" spc="-4" dirty="0">
                <a:latin typeface="Comic Sans MS"/>
                <a:cs typeface="Comic Sans MS"/>
              </a:rPr>
              <a:t>computers.</a:t>
            </a:r>
            <a:endParaRPr sz="2000">
              <a:latin typeface="Comic Sans MS"/>
              <a:cs typeface="Comic Sans MS"/>
            </a:endParaRPr>
          </a:p>
          <a:p>
            <a:pPr marL="613016" lvl="1" indent="-292832">
              <a:spcBef>
                <a:spcPts val="171"/>
              </a:spcBef>
              <a:buClr>
                <a:srgbClr val="3A812E"/>
              </a:buClr>
              <a:buSzPct val="61111"/>
              <a:buFont typeface="Wingdings"/>
              <a:buChar char=""/>
              <a:tabLst>
                <a:tab pos="612445" algn="l"/>
                <a:tab pos="613016" algn="l"/>
              </a:tabLst>
            </a:pPr>
            <a:r>
              <a:rPr sz="2000" spc="-4" dirty="0">
                <a:latin typeface="Comic Sans MS"/>
                <a:cs typeface="Comic Sans MS"/>
              </a:rPr>
              <a:t>structuring of software </a:t>
            </a:r>
            <a:r>
              <a:rPr sz="2000" dirty="0">
                <a:latin typeface="Comic Sans MS"/>
                <a:cs typeface="Comic Sans MS"/>
              </a:rPr>
              <a:t>as </a:t>
            </a:r>
            <a:r>
              <a:rPr sz="2000" spc="-4" dirty="0">
                <a:latin typeface="Comic Sans MS"/>
                <a:cs typeface="Comic Sans MS"/>
              </a:rPr>
              <a:t>layers or modules</a:t>
            </a:r>
            <a:endParaRPr sz="2000">
              <a:latin typeface="Comic Sans MS"/>
              <a:cs typeface="Comic Sans MS"/>
            </a:endParaRPr>
          </a:p>
          <a:p>
            <a:pPr marL="613016" lvl="1" indent="-292832">
              <a:spcBef>
                <a:spcPts val="206"/>
              </a:spcBef>
              <a:buClr>
                <a:srgbClr val="3A812E"/>
              </a:buClr>
              <a:buSzPct val="61111"/>
              <a:buFont typeface="Wingdings"/>
              <a:buChar char=""/>
              <a:tabLst>
                <a:tab pos="612445" algn="l"/>
                <a:tab pos="613016" algn="l"/>
              </a:tabLst>
            </a:pPr>
            <a:r>
              <a:rPr sz="2000" spc="-4" dirty="0">
                <a:latin typeface="Comic Sans MS"/>
                <a:cs typeface="Comic Sans MS"/>
              </a:rPr>
              <a:t>Service</a:t>
            </a:r>
            <a:r>
              <a:rPr sz="2000" spc="-9" dirty="0">
                <a:latin typeface="Comic Sans MS"/>
                <a:cs typeface="Comic Sans MS"/>
              </a:rPr>
              <a:t> </a:t>
            </a:r>
            <a:r>
              <a:rPr sz="2000" spc="-4" dirty="0">
                <a:latin typeface="Comic Sans MS"/>
                <a:cs typeface="Comic Sans MS"/>
              </a:rPr>
              <a:t>layers</a:t>
            </a:r>
            <a:endParaRPr sz="2000">
              <a:latin typeface="Comic Sans MS"/>
              <a:cs typeface="Comic Sans MS"/>
            </a:endParaRPr>
          </a:p>
          <a:p>
            <a:pPr marL="319041" indent="-307646">
              <a:spcBef>
                <a:spcPts val="206"/>
              </a:spcBef>
              <a:buClr>
                <a:srgbClr val="CC9900"/>
              </a:buClr>
              <a:buSzPct val="66666"/>
              <a:buFont typeface="Wingdings"/>
              <a:buChar char=""/>
              <a:tabLst>
                <a:tab pos="318472" algn="l"/>
                <a:tab pos="319041" algn="l"/>
              </a:tabLst>
            </a:pPr>
            <a:r>
              <a:rPr sz="2000" spc="-4" dirty="0">
                <a:latin typeface="Comic Sans MS"/>
                <a:cs typeface="Comic Sans MS"/>
              </a:rPr>
              <a:t>Distributed</a:t>
            </a:r>
            <a:r>
              <a:rPr sz="2000" spc="-9" dirty="0">
                <a:latin typeface="Comic Sans MS"/>
                <a:cs typeface="Comic Sans MS"/>
              </a:rPr>
              <a:t> </a:t>
            </a:r>
            <a:r>
              <a:rPr sz="2000" spc="-4" dirty="0">
                <a:latin typeface="Comic Sans MS"/>
                <a:cs typeface="Comic Sans MS"/>
              </a:rPr>
              <a:t>service</a:t>
            </a:r>
            <a:endParaRPr sz="2000">
              <a:latin typeface="Comic Sans MS"/>
              <a:cs typeface="Comic Sans MS"/>
            </a:endParaRPr>
          </a:p>
          <a:p>
            <a:pPr marL="613016" lvl="1" indent="-292832">
              <a:spcBef>
                <a:spcPts val="202"/>
              </a:spcBef>
              <a:buClr>
                <a:srgbClr val="3A812E"/>
              </a:buClr>
              <a:buSzPct val="61111"/>
              <a:buFont typeface="Wingdings"/>
              <a:buChar char=""/>
              <a:tabLst>
                <a:tab pos="612445" algn="l"/>
                <a:tab pos="613016" algn="l"/>
              </a:tabLst>
            </a:pPr>
            <a:r>
              <a:rPr sz="2000" dirty="0">
                <a:latin typeface="Comic Sans MS"/>
                <a:cs typeface="Comic Sans MS"/>
              </a:rPr>
              <a:t>One </a:t>
            </a:r>
            <a:r>
              <a:rPr sz="2000" spc="-4" dirty="0">
                <a:latin typeface="Comic Sans MS"/>
                <a:cs typeface="Comic Sans MS"/>
              </a:rPr>
              <a:t>or more server</a:t>
            </a:r>
            <a:r>
              <a:rPr sz="2000" spc="-22" dirty="0">
                <a:latin typeface="Comic Sans MS"/>
                <a:cs typeface="Comic Sans MS"/>
              </a:rPr>
              <a:t> </a:t>
            </a:r>
            <a:r>
              <a:rPr sz="2000" spc="-4" dirty="0">
                <a:latin typeface="Comic Sans MS"/>
                <a:cs typeface="Comic Sans MS"/>
              </a:rPr>
              <a:t>processes</a:t>
            </a:r>
            <a:endParaRPr sz="2000">
              <a:latin typeface="Comic Sans MS"/>
              <a:cs typeface="Comic Sans MS"/>
            </a:endParaRPr>
          </a:p>
          <a:p>
            <a:pPr marL="613016" lvl="1" indent="-292832">
              <a:spcBef>
                <a:spcPts val="206"/>
              </a:spcBef>
              <a:buClr>
                <a:srgbClr val="3A812E"/>
              </a:buClr>
              <a:buSzPct val="61111"/>
              <a:buFont typeface="Wingdings"/>
              <a:buChar char=""/>
              <a:tabLst>
                <a:tab pos="612445" algn="l"/>
                <a:tab pos="613016" algn="l"/>
              </a:tabLst>
            </a:pPr>
            <a:r>
              <a:rPr sz="2000" spc="-4" dirty="0">
                <a:latin typeface="Comic Sans MS"/>
                <a:cs typeface="Comic Sans MS"/>
              </a:rPr>
              <a:t>Client processes</a:t>
            </a:r>
            <a:endParaRPr sz="2000">
              <a:latin typeface="Comic Sans MS"/>
              <a:cs typeface="Comic Sans MS"/>
            </a:endParaRPr>
          </a:p>
          <a:p>
            <a:pPr marL="319041" indent="-307646">
              <a:spcBef>
                <a:spcPts val="202"/>
              </a:spcBef>
              <a:buClr>
                <a:srgbClr val="CC9900"/>
              </a:buClr>
              <a:buSzPct val="66666"/>
              <a:buFont typeface="Wingdings"/>
              <a:buChar char=""/>
              <a:tabLst>
                <a:tab pos="318472" algn="l"/>
                <a:tab pos="319041" algn="l"/>
              </a:tabLst>
            </a:pPr>
            <a:r>
              <a:rPr sz="2000" spc="-4" dirty="0">
                <a:latin typeface="Comic Sans MS"/>
                <a:cs typeface="Comic Sans MS"/>
              </a:rPr>
              <a:t>Platform -&gt; the lowest level </a:t>
            </a:r>
            <a:r>
              <a:rPr sz="2000" dirty="0">
                <a:latin typeface="Comic Sans MS"/>
                <a:cs typeface="Comic Sans MS"/>
              </a:rPr>
              <a:t>hardware and </a:t>
            </a:r>
            <a:r>
              <a:rPr sz="2000" spc="-4" dirty="0">
                <a:latin typeface="Comic Sans MS"/>
                <a:cs typeface="Comic Sans MS"/>
              </a:rPr>
              <a:t>software layers</a:t>
            </a:r>
            <a:endParaRPr sz="2000">
              <a:latin typeface="Comic Sans MS"/>
              <a:cs typeface="Comic Sans MS"/>
            </a:endParaRPr>
          </a:p>
          <a:p>
            <a:pPr marL="612445" marR="4559" lvl="1" indent="-292832">
              <a:lnSpc>
                <a:spcPts val="1759"/>
              </a:lnSpc>
              <a:spcBef>
                <a:spcPts val="404"/>
              </a:spcBef>
              <a:buClr>
                <a:srgbClr val="3A812E"/>
              </a:buClr>
              <a:buSzPct val="61111"/>
              <a:buFont typeface="Wingdings"/>
              <a:buChar char=""/>
              <a:tabLst>
                <a:tab pos="612445" algn="l"/>
                <a:tab pos="613016" algn="l"/>
              </a:tabLst>
            </a:pPr>
            <a:r>
              <a:rPr sz="2000" spc="-4" dirty="0">
                <a:latin typeface="Comic Sans MS"/>
                <a:cs typeface="Comic Sans MS"/>
              </a:rPr>
              <a:t>Examples: </a:t>
            </a:r>
            <a:r>
              <a:rPr sz="2000" spc="-9" dirty="0">
                <a:latin typeface="Comic Sans MS"/>
                <a:cs typeface="Comic Sans MS"/>
              </a:rPr>
              <a:t>Intel </a:t>
            </a:r>
            <a:r>
              <a:rPr sz="2000" spc="-4" dirty="0">
                <a:latin typeface="Comic Sans MS"/>
                <a:cs typeface="Comic Sans MS"/>
              </a:rPr>
              <a:t>x86/Windows, Intel x86/Solaris, PowerPC/MAC OS,  </a:t>
            </a:r>
            <a:r>
              <a:rPr sz="2000" spc="-4">
                <a:latin typeface="Comic Sans MS"/>
                <a:cs typeface="Comic Sans MS"/>
              </a:rPr>
              <a:t>Intel</a:t>
            </a:r>
            <a:r>
              <a:rPr sz="2000" spc="-18">
                <a:latin typeface="Comic Sans MS"/>
                <a:cs typeface="Comic Sans MS"/>
              </a:rPr>
              <a:t> </a:t>
            </a:r>
            <a:r>
              <a:rPr sz="2000" spc="-4" smtClean="0">
                <a:latin typeface="Comic Sans MS"/>
                <a:cs typeface="Comic Sans MS"/>
              </a:rPr>
              <a:t>x86/Linux</a:t>
            </a:r>
            <a:endParaRPr lang="en-US" sz="2000" spc="-4" dirty="0" smtClean="0">
              <a:latin typeface="Comic Sans MS"/>
              <a:cs typeface="Comic Sans MS"/>
            </a:endParaRPr>
          </a:p>
          <a:p>
            <a:pPr marL="612445" marR="4559" lvl="1" indent="-292832">
              <a:lnSpc>
                <a:spcPts val="1759"/>
              </a:lnSpc>
              <a:spcBef>
                <a:spcPts val="404"/>
              </a:spcBef>
              <a:buClr>
                <a:srgbClr val="3A812E"/>
              </a:buClr>
              <a:buSzPct val="61111"/>
              <a:buFont typeface="Wingdings"/>
              <a:buChar char=""/>
              <a:tabLst>
                <a:tab pos="612445" algn="l"/>
                <a:tab pos="613016" algn="l"/>
              </a:tabLst>
            </a:pPr>
            <a:r>
              <a:rPr lang="en-US" sz="2000" spc="-155" dirty="0" smtClean="0">
                <a:latin typeface="Arial"/>
                <a:cs typeface="Arial"/>
              </a:rPr>
              <a:t>Lowest </a:t>
            </a:r>
            <a:r>
              <a:rPr lang="en-US" sz="2000" spc="-100" dirty="0" smtClean="0">
                <a:latin typeface="Arial"/>
                <a:cs typeface="Arial"/>
              </a:rPr>
              <a:t>level </a:t>
            </a:r>
            <a:r>
              <a:rPr lang="en-US" sz="2000" spc="-150" dirty="0" smtClean="0">
                <a:latin typeface="Arial"/>
                <a:cs typeface="Arial"/>
              </a:rPr>
              <a:t>layers </a:t>
            </a:r>
            <a:r>
              <a:rPr lang="en-US" sz="2000" dirty="0" smtClean="0">
                <a:latin typeface="Arial"/>
                <a:cs typeface="Arial"/>
              </a:rPr>
              <a:t>that </a:t>
            </a:r>
            <a:r>
              <a:rPr lang="en-US" sz="2000" spc="-85" dirty="0" smtClean="0">
                <a:latin typeface="Arial"/>
                <a:cs typeface="Arial"/>
              </a:rPr>
              <a:t>provide </a:t>
            </a:r>
            <a:r>
              <a:rPr lang="en-US" sz="2000" spc="-180" dirty="0" smtClean="0">
                <a:latin typeface="Arial"/>
                <a:cs typeface="Arial"/>
              </a:rPr>
              <a:t>services</a:t>
            </a:r>
            <a:r>
              <a:rPr lang="en-US" sz="2000" spc="-555" dirty="0" smtClean="0">
                <a:latin typeface="Arial"/>
                <a:cs typeface="Arial"/>
              </a:rPr>
              <a:t> </a:t>
            </a:r>
            <a:r>
              <a:rPr lang="en-US" sz="2000" spc="35" dirty="0" smtClean="0">
                <a:latin typeface="Arial"/>
                <a:cs typeface="Arial"/>
              </a:rPr>
              <a:t>to  </a:t>
            </a:r>
            <a:r>
              <a:rPr lang="en-US" sz="2000" spc="-35" dirty="0" smtClean="0">
                <a:latin typeface="Arial"/>
                <a:cs typeface="Arial"/>
              </a:rPr>
              <a:t>other </a:t>
            </a:r>
            <a:r>
              <a:rPr lang="en-US" sz="2000" spc="-100" dirty="0" smtClean="0">
                <a:latin typeface="Arial"/>
                <a:cs typeface="Arial"/>
              </a:rPr>
              <a:t>higher</a:t>
            </a:r>
            <a:r>
              <a:rPr lang="en-US" sz="2000" spc="-310" dirty="0" smtClean="0">
                <a:latin typeface="Arial"/>
                <a:cs typeface="Arial"/>
              </a:rPr>
              <a:t> </a:t>
            </a:r>
            <a:r>
              <a:rPr lang="en-US" sz="2000" spc="-140" dirty="0" smtClean="0">
                <a:latin typeface="Arial"/>
                <a:cs typeface="Arial"/>
              </a:rPr>
              <a:t>layers</a:t>
            </a:r>
            <a:endParaRPr sz="2000">
              <a:latin typeface="Comic Sans MS"/>
              <a:cs typeface="Comic Sans MS"/>
            </a:endParaRPr>
          </a:p>
          <a:p>
            <a:pPr marL="319041" indent="-307646">
              <a:spcBef>
                <a:spcPts val="171"/>
              </a:spcBef>
              <a:buClr>
                <a:srgbClr val="CC9900"/>
              </a:buClr>
              <a:buSzPct val="66666"/>
              <a:buFont typeface="Wingdings"/>
              <a:buChar char=""/>
              <a:tabLst>
                <a:tab pos="318472" algn="l"/>
                <a:tab pos="319041" algn="l"/>
              </a:tabLst>
            </a:pPr>
            <a:r>
              <a:rPr sz="2000" spc="-4" dirty="0">
                <a:latin typeface="Comic Sans MS"/>
                <a:cs typeface="Comic Sans MS"/>
              </a:rPr>
              <a:t>Middleware</a:t>
            </a:r>
            <a:endParaRPr sz="2000">
              <a:latin typeface="Comic Sans MS"/>
              <a:cs typeface="Comic Sans MS"/>
            </a:endParaRPr>
          </a:p>
          <a:p>
            <a:pPr marL="613016" lvl="1" indent="-292832">
              <a:spcBef>
                <a:spcPts val="206"/>
              </a:spcBef>
              <a:buClr>
                <a:srgbClr val="3A812E"/>
              </a:buClr>
              <a:buSzPct val="61111"/>
              <a:buFont typeface="Wingdings"/>
              <a:buChar char=""/>
              <a:tabLst>
                <a:tab pos="612445" algn="l"/>
                <a:tab pos="613016" algn="l"/>
              </a:tabLst>
            </a:pPr>
            <a:r>
              <a:rPr sz="2000" spc="-4" dirty="0">
                <a:latin typeface="Comic Sans MS"/>
                <a:cs typeface="Comic Sans MS"/>
              </a:rPr>
              <a:t>masks heterogeneity </a:t>
            </a:r>
            <a:r>
              <a:rPr sz="2000" dirty="0">
                <a:latin typeface="Comic Sans MS"/>
                <a:cs typeface="Comic Sans MS"/>
              </a:rPr>
              <a:t>&amp; </a:t>
            </a:r>
            <a:r>
              <a:rPr sz="2000" spc="-4" dirty="0">
                <a:latin typeface="Comic Sans MS"/>
                <a:cs typeface="Comic Sans MS"/>
              </a:rPr>
              <a:t>provides </a:t>
            </a:r>
            <a:r>
              <a:rPr sz="2000" dirty="0">
                <a:latin typeface="Comic Sans MS"/>
                <a:cs typeface="Comic Sans MS"/>
              </a:rPr>
              <a:t>a </a:t>
            </a:r>
            <a:r>
              <a:rPr sz="2000" spc="-4" dirty="0">
                <a:latin typeface="Comic Sans MS"/>
                <a:cs typeface="Comic Sans MS"/>
              </a:rPr>
              <a:t>convenient programming</a:t>
            </a:r>
            <a:r>
              <a:rPr sz="2000" spc="27" dirty="0">
                <a:latin typeface="Comic Sans MS"/>
                <a:cs typeface="Comic Sans MS"/>
              </a:rPr>
              <a:t> </a:t>
            </a:r>
            <a:r>
              <a:rPr sz="2000" spc="-4" dirty="0">
                <a:latin typeface="Comic Sans MS"/>
                <a:cs typeface="Comic Sans MS"/>
              </a:rPr>
              <a:t>model</a:t>
            </a:r>
            <a:endParaRPr sz="2000">
              <a:latin typeface="Comic Sans MS"/>
              <a:cs typeface="Comic Sans MS"/>
            </a:endParaRPr>
          </a:p>
          <a:p>
            <a:pPr marL="613016" lvl="1" indent="-292832">
              <a:spcBef>
                <a:spcPts val="206"/>
              </a:spcBef>
              <a:buClr>
                <a:srgbClr val="3A812E"/>
              </a:buClr>
              <a:buSzPct val="61111"/>
              <a:buFont typeface="Wingdings"/>
              <a:buChar char=""/>
              <a:tabLst>
                <a:tab pos="612445" algn="l"/>
                <a:tab pos="613016" algn="l"/>
              </a:tabLst>
            </a:pPr>
            <a:r>
              <a:rPr sz="2000" spc="-4" dirty="0">
                <a:latin typeface="Comic Sans MS"/>
                <a:cs typeface="Comic Sans MS"/>
              </a:rPr>
              <a:t>Provides useful building blocks:</a:t>
            </a:r>
            <a:endParaRPr sz="2000">
              <a:latin typeface="Comic Sans MS"/>
              <a:cs typeface="Comic Sans MS"/>
            </a:endParaRPr>
          </a:p>
          <a:p>
            <a:pPr marL="928637" marR="94003" lvl="2" indent="-314483">
              <a:lnSpc>
                <a:spcPts val="1561"/>
              </a:lnSpc>
              <a:spcBef>
                <a:spcPts val="377"/>
              </a:spcBef>
              <a:buClr>
                <a:srgbClr val="CC9900"/>
              </a:buClr>
              <a:buSzPct val="62500"/>
              <a:buFont typeface="Wingdings"/>
              <a:buChar char=""/>
              <a:tabLst>
                <a:tab pos="928637" algn="l"/>
                <a:tab pos="929207" algn="l"/>
              </a:tabLst>
            </a:pPr>
            <a:r>
              <a:rPr spc="-4" dirty="0">
                <a:latin typeface="Comic Sans MS"/>
                <a:cs typeface="Comic Sans MS"/>
              </a:rPr>
              <a:t>Remote method invocation, communication between a group of processes,  notification of events, partitioning, placement </a:t>
            </a:r>
            <a:r>
              <a:rPr dirty="0">
                <a:latin typeface="Comic Sans MS"/>
                <a:cs typeface="Comic Sans MS"/>
              </a:rPr>
              <a:t>and </a:t>
            </a:r>
            <a:r>
              <a:rPr spc="-4" dirty="0">
                <a:latin typeface="Comic Sans MS"/>
                <a:cs typeface="Comic Sans MS"/>
              </a:rPr>
              <a:t>retrieval of data or  objects, replication, transmission of multimedia data in real</a:t>
            </a:r>
            <a:r>
              <a:rPr spc="18" dirty="0">
                <a:latin typeface="Comic Sans MS"/>
                <a:cs typeface="Comic Sans MS"/>
              </a:rPr>
              <a:t> </a:t>
            </a:r>
            <a:r>
              <a:rPr spc="-4" dirty="0">
                <a:latin typeface="Comic Sans MS"/>
                <a:cs typeface="Comic Sans MS"/>
              </a:rPr>
              <a:t>time</a:t>
            </a:r>
            <a:endParaRPr>
              <a:latin typeface="Comic Sans MS"/>
              <a:cs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58459"/>
            <a:ext cx="8763000" cy="503372"/>
          </a:xfrm>
          <a:prstGeom prst="rect">
            <a:avLst/>
          </a:prstGeom>
        </p:spPr>
        <p:txBody>
          <a:bodyPr vert="horz" wrap="square" lIns="0" tIns="10824" rIns="0" bIns="0" rtlCol="0">
            <a:spAutoFit/>
          </a:bodyPr>
          <a:lstStyle/>
          <a:p>
            <a:pPr marL="11394">
              <a:spcBef>
                <a:spcPts val="85"/>
              </a:spcBef>
            </a:pPr>
            <a:r>
              <a:rPr lang="en-US" sz="3200" spc="-4" dirty="0" smtClean="0"/>
              <a:t>2.2.1 </a:t>
            </a:r>
            <a:r>
              <a:rPr sz="2800" spc="-4" smtClean="0"/>
              <a:t>Software </a:t>
            </a:r>
            <a:r>
              <a:rPr sz="2800" spc="-4" dirty="0"/>
              <a:t>and hardware </a:t>
            </a:r>
            <a:r>
              <a:rPr sz="2800" spc="-4"/>
              <a:t>service</a:t>
            </a:r>
            <a:r>
              <a:rPr sz="2800" spc="-9"/>
              <a:t> </a:t>
            </a:r>
            <a:r>
              <a:rPr sz="2800" spc="-4" smtClean="0"/>
              <a:t>layers</a:t>
            </a:r>
            <a:r>
              <a:rPr lang="en-US" sz="2800" spc="-4" dirty="0" smtClean="0"/>
              <a:t> in DS</a:t>
            </a:r>
            <a:endParaRPr sz="2800" spc="-4" dirty="0"/>
          </a:p>
        </p:txBody>
      </p:sp>
      <p:grpSp>
        <p:nvGrpSpPr>
          <p:cNvPr id="4" name="object 4"/>
          <p:cNvGrpSpPr/>
          <p:nvPr/>
        </p:nvGrpSpPr>
        <p:grpSpPr>
          <a:xfrm>
            <a:off x="1143002" y="2286000"/>
            <a:ext cx="5914159" cy="4092949"/>
            <a:chOff x="1224527" y="1798110"/>
            <a:chExt cx="6505575" cy="4638675"/>
          </a:xfrm>
        </p:grpSpPr>
        <p:sp>
          <p:nvSpPr>
            <p:cNvPr id="5" name="object 5"/>
            <p:cNvSpPr/>
            <p:nvPr/>
          </p:nvSpPr>
          <p:spPr>
            <a:xfrm>
              <a:off x="7386826" y="4251961"/>
              <a:ext cx="329565" cy="2141855"/>
            </a:xfrm>
            <a:custGeom>
              <a:avLst/>
              <a:gdLst/>
              <a:ahLst/>
              <a:cxnLst/>
              <a:rect l="l" t="t" r="r" b="b"/>
              <a:pathLst>
                <a:path w="329565" h="2141854">
                  <a:moveTo>
                    <a:pt x="329183" y="0"/>
                  </a:moveTo>
                  <a:lnTo>
                    <a:pt x="0" y="0"/>
                  </a:lnTo>
                  <a:lnTo>
                    <a:pt x="0" y="2141232"/>
                  </a:lnTo>
                  <a:lnTo>
                    <a:pt x="329183" y="2141232"/>
                  </a:lnTo>
                  <a:lnTo>
                    <a:pt x="329183" y="0"/>
                  </a:lnTo>
                  <a:close/>
                </a:path>
              </a:pathLst>
            </a:custGeom>
            <a:ln w="27491">
              <a:solidFill>
                <a:srgbClr val="000000"/>
              </a:solidFill>
            </a:ln>
          </p:spPr>
          <p:txBody>
            <a:bodyPr wrap="square" lIns="0" tIns="0" rIns="0" bIns="0" rtlCol="0"/>
            <a:lstStyle/>
            <a:p>
              <a:endParaRPr/>
            </a:p>
          </p:txBody>
        </p:sp>
        <p:sp>
          <p:nvSpPr>
            <p:cNvPr id="6" name="object 6"/>
            <p:cNvSpPr/>
            <p:nvPr/>
          </p:nvSpPr>
          <p:spPr>
            <a:xfrm>
              <a:off x="1254251" y="5783579"/>
              <a:ext cx="6338570" cy="623570"/>
            </a:xfrm>
            <a:custGeom>
              <a:avLst/>
              <a:gdLst/>
              <a:ahLst/>
              <a:cxnLst/>
              <a:rect l="l" t="t" r="r" b="b"/>
              <a:pathLst>
                <a:path w="6338570" h="623570">
                  <a:moveTo>
                    <a:pt x="6338315" y="623315"/>
                  </a:moveTo>
                  <a:lnTo>
                    <a:pt x="6338315" y="0"/>
                  </a:lnTo>
                  <a:lnTo>
                    <a:pt x="0" y="0"/>
                  </a:lnTo>
                  <a:lnTo>
                    <a:pt x="0" y="623315"/>
                  </a:lnTo>
                  <a:lnTo>
                    <a:pt x="6338315" y="623315"/>
                  </a:lnTo>
                  <a:close/>
                </a:path>
              </a:pathLst>
            </a:custGeom>
            <a:solidFill>
              <a:srgbClr val="FFDC99"/>
            </a:solidFill>
          </p:spPr>
          <p:txBody>
            <a:bodyPr wrap="square" lIns="0" tIns="0" rIns="0" bIns="0" rtlCol="0"/>
            <a:lstStyle/>
            <a:p>
              <a:endParaRPr/>
            </a:p>
          </p:txBody>
        </p:sp>
        <p:sp>
          <p:nvSpPr>
            <p:cNvPr id="7" name="object 7"/>
            <p:cNvSpPr/>
            <p:nvPr/>
          </p:nvSpPr>
          <p:spPr>
            <a:xfrm>
              <a:off x="1254250" y="5783585"/>
              <a:ext cx="6338570" cy="623570"/>
            </a:xfrm>
            <a:custGeom>
              <a:avLst/>
              <a:gdLst/>
              <a:ahLst/>
              <a:cxnLst/>
              <a:rect l="l" t="t" r="r" b="b"/>
              <a:pathLst>
                <a:path w="6338570" h="623570">
                  <a:moveTo>
                    <a:pt x="6338317" y="0"/>
                  </a:moveTo>
                  <a:lnTo>
                    <a:pt x="0" y="0"/>
                  </a:lnTo>
                  <a:lnTo>
                    <a:pt x="0" y="623322"/>
                  </a:lnTo>
                  <a:lnTo>
                    <a:pt x="6338317" y="623322"/>
                  </a:lnTo>
                  <a:lnTo>
                    <a:pt x="6338317" y="0"/>
                  </a:lnTo>
                  <a:close/>
                </a:path>
              </a:pathLst>
            </a:custGeom>
            <a:ln w="59440">
              <a:solidFill>
                <a:srgbClr val="FFFFFF"/>
              </a:solidFill>
            </a:ln>
          </p:spPr>
          <p:txBody>
            <a:bodyPr wrap="square" lIns="0" tIns="0" rIns="0" bIns="0" rtlCol="0"/>
            <a:lstStyle/>
            <a:p>
              <a:endParaRPr/>
            </a:p>
          </p:txBody>
        </p:sp>
        <p:sp>
          <p:nvSpPr>
            <p:cNvPr id="8" name="object 8"/>
            <p:cNvSpPr/>
            <p:nvPr/>
          </p:nvSpPr>
          <p:spPr>
            <a:xfrm>
              <a:off x="1254251" y="1827275"/>
              <a:ext cx="6338570" cy="3985260"/>
            </a:xfrm>
            <a:custGeom>
              <a:avLst/>
              <a:gdLst/>
              <a:ahLst/>
              <a:cxnLst/>
              <a:rect l="l" t="t" r="r" b="b"/>
              <a:pathLst>
                <a:path w="6338570" h="3985260">
                  <a:moveTo>
                    <a:pt x="6338315" y="3985259"/>
                  </a:moveTo>
                  <a:lnTo>
                    <a:pt x="6338315" y="0"/>
                  </a:lnTo>
                  <a:lnTo>
                    <a:pt x="0" y="0"/>
                  </a:lnTo>
                  <a:lnTo>
                    <a:pt x="0" y="3985259"/>
                  </a:lnTo>
                  <a:lnTo>
                    <a:pt x="6338315" y="3985259"/>
                  </a:lnTo>
                  <a:close/>
                </a:path>
              </a:pathLst>
            </a:custGeom>
            <a:solidFill>
              <a:srgbClr val="FFDC99"/>
            </a:solidFill>
          </p:spPr>
          <p:txBody>
            <a:bodyPr wrap="square" lIns="0" tIns="0" rIns="0" bIns="0" rtlCol="0"/>
            <a:lstStyle/>
            <a:p>
              <a:endParaRPr/>
            </a:p>
          </p:txBody>
        </p:sp>
        <p:sp>
          <p:nvSpPr>
            <p:cNvPr id="9" name="object 9"/>
            <p:cNvSpPr/>
            <p:nvPr/>
          </p:nvSpPr>
          <p:spPr>
            <a:xfrm>
              <a:off x="1254250" y="1827272"/>
              <a:ext cx="6338570" cy="3985895"/>
            </a:xfrm>
            <a:custGeom>
              <a:avLst/>
              <a:gdLst/>
              <a:ahLst/>
              <a:cxnLst/>
              <a:rect l="l" t="t" r="r" b="b"/>
              <a:pathLst>
                <a:path w="6338570" h="3985895">
                  <a:moveTo>
                    <a:pt x="6338317" y="0"/>
                  </a:moveTo>
                  <a:lnTo>
                    <a:pt x="0" y="0"/>
                  </a:lnTo>
                  <a:lnTo>
                    <a:pt x="0" y="3985279"/>
                  </a:lnTo>
                  <a:lnTo>
                    <a:pt x="6338317" y="3985279"/>
                  </a:lnTo>
                  <a:lnTo>
                    <a:pt x="6338317" y="0"/>
                  </a:lnTo>
                  <a:close/>
                </a:path>
              </a:pathLst>
            </a:custGeom>
            <a:ln w="58179">
              <a:solidFill>
                <a:srgbClr val="FFFFFF"/>
              </a:solidFill>
            </a:ln>
          </p:spPr>
          <p:txBody>
            <a:bodyPr wrap="square" lIns="0" tIns="0" rIns="0" bIns="0" rtlCol="0"/>
            <a:lstStyle/>
            <a:p>
              <a:endParaRPr/>
            </a:p>
          </p:txBody>
        </p:sp>
        <p:sp>
          <p:nvSpPr>
            <p:cNvPr id="10" name="object 10"/>
            <p:cNvSpPr/>
            <p:nvPr/>
          </p:nvSpPr>
          <p:spPr>
            <a:xfrm>
              <a:off x="1254250" y="3403097"/>
              <a:ext cx="6338570" cy="833755"/>
            </a:xfrm>
            <a:custGeom>
              <a:avLst/>
              <a:gdLst/>
              <a:ahLst/>
              <a:cxnLst/>
              <a:rect l="l" t="t" r="r" b="b"/>
              <a:pathLst>
                <a:path w="6338570" h="833754">
                  <a:moveTo>
                    <a:pt x="6338317" y="0"/>
                  </a:moveTo>
                  <a:lnTo>
                    <a:pt x="0" y="0"/>
                  </a:lnTo>
                  <a:lnTo>
                    <a:pt x="0" y="833628"/>
                  </a:lnTo>
                  <a:lnTo>
                    <a:pt x="6338317" y="833628"/>
                  </a:lnTo>
                  <a:lnTo>
                    <a:pt x="6338317" y="0"/>
                  </a:lnTo>
                  <a:close/>
                </a:path>
              </a:pathLst>
            </a:custGeom>
            <a:ln w="59406">
              <a:solidFill>
                <a:srgbClr val="FFFFFF"/>
              </a:solidFill>
            </a:ln>
          </p:spPr>
          <p:txBody>
            <a:bodyPr wrap="square" lIns="0" tIns="0" rIns="0" bIns="0" rtlCol="0"/>
            <a:lstStyle/>
            <a:p>
              <a:endParaRPr/>
            </a:p>
          </p:txBody>
        </p:sp>
      </p:grpSp>
      <p:sp>
        <p:nvSpPr>
          <p:cNvPr id="11" name="object 11"/>
          <p:cNvSpPr txBox="1"/>
          <p:nvPr/>
        </p:nvSpPr>
        <p:spPr>
          <a:xfrm>
            <a:off x="838200" y="2133600"/>
            <a:ext cx="6324600" cy="4218078"/>
          </a:xfrm>
          <a:prstGeom prst="rect">
            <a:avLst/>
          </a:prstGeom>
        </p:spPr>
        <p:txBody>
          <a:bodyPr vert="horz" wrap="square" lIns="0" tIns="0" rIns="0" bIns="0" rtlCol="0">
            <a:spAutoFit/>
          </a:bodyPr>
          <a:lstStyle/>
          <a:p>
            <a:pPr>
              <a:lnSpc>
                <a:spcPct val="100000"/>
              </a:lnSpc>
            </a:pPr>
            <a:endParaRPr sz="1900">
              <a:latin typeface="Times New Roman"/>
              <a:cs typeface="Times New Roman"/>
            </a:endParaRPr>
          </a:p>
          <a:p>
            <a:pPr>
              <a:spcBef>
                <a:spcPts val="13"/>
              </a:spcBef>
            </a:pPr>
            <a:endParaRPr sz="2300">
              <a:latin typeface="Times New Roman"/>
              <a:cs typeface="Times New Roman"/>
            </a:endParaRPr>
          </a:p>
          <a:p>
            <a:pPr marL="161799" algn="ctr"/>
            <a:r>
              <a:rPr sz="1700" spc="4" dirty="0">
                <a:latin typeface="Arial"/>
                <a:cs typeface="Arial"/>
              </a:rPr>
              <a:t>Applications,</a:t>
            </a:r>
            <a:r>
              <a:rPr sz="1700" spc="-9" dirty="0">
                <a:latin typeface="Arial"/>
                <a:cs typeface="Arial"/>
              </a:rPr>
              <a:t> </a:t>
            </a:r>
            <a:r>
              <a:rPr sz="1700" spc="9" dirty="0">
                <a:latin typeface="Arial"/>
                <a:cs typeface="Arial"/>
              </a:rPr>
              <a:t>services</a:t>
            </a:r>
            <a:endParaRPr sz="1700">
              <a:latin typeface="Arial"/>
              <a:cs typeface="Arial"/>
            </a:endParaRPr>
          </a:p>
          <a:p>
            <a:pPr>
              <a:lnSpc>
                <a:spcPct val="100000"/>
              </a:lnSpc>
            </a:pPr>
            <a:endParaRPr sz="1900">
              <a:latin typeface="Arial"/>
              <a:cs typeface="Arial"/>
            </a:endParaRPr>
          </a:p>
          <a:p>
            <a:pPr>
              <a:lnSpc>
                <a:spcPct val="100000"/>
              </a:lnSpc>
            </a:pPr>
            <a:endParaRPr sz="1900">
              <a:latin typeface="Arial"/>
              <a:cs typeface="Arial"/>
            </a:endParaRPr>
          </a:p>
          <a:p>
            <a:pPr marL="83178" algn="ctr">
              <a:spcBef>
                <a:spcPts val="1656"/>
              </a:spcBef>
            </a:pPr>
            <a:r>
              <a:rPr sz="1700" spc="9" smtClean="0">
                <a:latin typeface="Arial"/>
                <a:cs typeface="Arial"/>
              </a:rPr>
              <a:t>Middleware</a:t>
            </a:r>
            <a:endParaRPr sz="1700" smtClean="0">
              <a:latin typeface="Arial"/>
              <a:cs typeface="Arial"/>
            </a:endParaRPr>
          </a:p>
          <a:p>
            <a:pPr marL="1427138" marR="1146268" indent="640930">
              <a:lnSpc>
                <a:spcPct val="390300"/>
              </a:lnSpc>
              <a:spcBef>
                <a:spcPts val="839"/>
              </a:spcBef>
            </a:pPr>
            <a:r>
              <a:rPr sz="1700" spc="9" smtClean="0">
                <a:latin typeface="Arial"/>
                <a:cs typeface="Arial"/>
              </a:rPr>
              <a:t>Operating </a:t>
            </a:r>
            <a:r>
              <a:rPr sz="1700" spc="4" smtClean="0">
                <a:latin typeface="Arial"/>
                <a:cs typeface="Arial"/>
              </a:rPr>
              <a:t>system </a:t>
            </a:r>
            <a:endParaRPr lang="en-US" sz="1700" spc="4" dirty="0" smtClean="0">
              <a:latin typeface="Arial"/>
              <a:cs typeface="Arial"/>
            </a:endParaRPr>
          </a:p>
          <a:p>
            <a:pPr marL="1427138" marR="1146268" indent="640930">
              <a:lnSpc>
                <a:spcPct val="390300"/>
              </a:lnSpc>
              <a:spcBef>
                <a:spcPts val="839"/>
              </a:spcBef>
            </a:pPr>
            <a:r>
              <a:rPr lang="en-US" sz="1700" spc="9" dirty="0" smtClean="0">
                <a:latin typeface="Arial"/>
                <a:cs typeface="Arial"/>
              </a:rPr>
              <a:t>Computer </a:t>
            </a:r>
            <a:r>
              <a:rPr lang="en-US" sz="1700" spc="13" dirty="0" smtClean="0">
                <a:latin typeface="Arial"/>
                <a:cs typeface="Arial"/>
              </a:rPr>
              <a:t>&amp; </a:t>
            </a:r>
            <a:r>
              <a:rPr sz="1700" spc="4" smtClean="0">
                <a:latin typeface="Arial"/>
                <a:cs typeface="Arial"/>
              </a:rPr>
              <a:t>network</a:t>
            </a:r>
            <a:r>
              <a:rPr sz="1700" spc="-45" smtClean="0">
                <a:latin typeface="Arial"/>
                <a:cs typeface="Arial"/>
              </a:rPr>
              <a:t> </a:t>
            </a:r>
            <a:r>
              <a:rPr sz="1700" spc="4" smtClean="0">
                <a:latin typeface="Arial"/>
                <a:cs typeface="Arial"/>
              </a:rPr>
              <a:t>hardwa</a:t>
            </a:r>
            <a:r>
              <a:rPr lang="en-US" sz="1700" spc="4" dirty="0" smtClean="0">
                <a:latin typeface="Arial"/>
                <a:cs typeface="Arial"/>
              </a:rPr>
              <a:t>re</a:t>
            </a:r>
            <a:endParaRPr sz="1700">
              <a:latin typeface="Arial"/>
              <a:cs typeface="Arial"/>
            </a:endParaRPr>
          </a:p>
        </p:txBody>
      </p:sp>
      <p:sp>
        <p:nvSpPr>
          <p:cNvPr id="12" name="object 12"/>
          <p:cNvSpPr txBox="1"/>
          <p:nvPr/>
        </p:nvSpPr>
        <p:spPr>
          <a:xfrm>
            <a:off x="7162800" y="5257800"/>
            <a:ext cx="828964" cy="275418"/>
          </a:xfrm>
          <a:prstGeom prst="rect">
            <a:avLst/>
          </a:prstGeom>
        </p:spPr>
        <p:txBody>
          <a:bodyPr vert="horz" wrap="square" lIns="0" tIns="13674" rIns="0" bIns="0" rtlCol="0">
            <a:spAutoFit/>
          </a:bodyPr>
          <a:lstStyle/>
          <a:p>
            <a:pPr marL="11394">
              <a:spcBef>
                <a:spcPts val="108"/>
              </a:spcBef>
            </a:pPr>
            <a:r>
              <a:rPr sz="1700" spc="4" dirty="0">
                <a:latin typeface="Arial"/>
                <a:cs typeface="Arial"/>
              </a:rPr>
              <a:t>Platform</a:t>
            </a:r>
            <a:endParaRPr sz="17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7700" y="497842"/>
            <a:ext cx="2764790" cy="689928"/>
          </a:xfrm>
          <a:prstGeom prst="rect">
            <a:avLst/>
          </a:prstGeom>
        </p:spPr>
        <p:txBody>
          <a:bodyPr vert="horz" wrap="square" lIns="0" tIns="12696" rIns="0" bIns="0" rtlCol="0">
            <a:spAutoFit/>
          </a:bodyPr>
          <a:lstStyle/>
          <a:p>
            <a:pPr marL="12696">
              <a:spcBef>
                <a:spcPts val="100"/>
              </a:spcBef>
            </a:pPr>
            <a:r>
              <a:rPr u="none" spc="-100" dirty="0"/>
              <a:t>Middleware</a:t>
            </a:r>
          </a:p>
        </p:txBody>
      </p:sp>
      <p:sp>
        <p:nvSpPr>
          <p:cNvPr id="3" name="object 3"/>
          <p:cNvSpPr txBox="1"/>
          <p:nvPr/>
        </p:nvSpPr>
        <p:spPr>
          <a:xfrm>
            <a:off x="535940" y="1633220"/>
            <a:ext cx="7429500" cy="1695332"/>
          </a:xfrm>
          <a:prstGeom prst="rect">
            <a:avLst/>
          </a:prstGeom>
        </p:spPr>
        <p:txBody>
          <a:bodyPr vert="horz" wrap="square" lIns="0" tIns="12696" rIns="0" bIns="0" rtlCol="0">
            <a:spAutoFit/>
          </a:bodyPr>
          <a:lstStyle/>
          <a:p>
            <a:pPr marL="355518" indent="-342820">
              <a:spcBef>
                <a:spcPts val="800"/>
              </a:spcBef>
              <a:buChar char="•"/>
              <a:tabLst>
                <a:tab pos="354881" algn="l"/>
                <a:tab pos="355518" algn="l"/>
              </a:tabLst>
            </a:pPr>
            <a:r>
              <a:rPr sz="3200" spc="-430" smtClean="0">
                <a:latin typeface="Arial"/>
                <a:cs typeface="Arial"/>
              </a:rPr>
              <a:t>Eg</a:t>
            </a:r>
            <a:r>
              <a:rPr sz="3200" spc="-175" smtClean="0">
                <a:latin typeface="Arial"/>
                <a:cs typeface="Arial"/>
              </a:rPr>
              <a:t> </a:t>
            </a:r>
            <a:r>
              <a:rPr sz="3200" spc="-395" dirty="0">
                <a:latin typeface="Arial"/>
                <a:cs typeface="Arial"/>
              </a:rPr>
              <a:t>CORBA,</a:t>
            </a:r>
            <a:endParaRPr sz="3200">
              <a:latin typeface="Arial"/>
              <a:cs typeface="Arial"/>
            </a:endParaRPr>
          </a:p>
          <a:p>
            <a:pPr marL="355518" indent="-342820">
              <a:spcBef>
                <a:spcPts val="790"/>
              </a:spcBef>
              <a:buChar char="•"/>
              <a:tabLst>
                <a:tab pos="354881" algn="l"/>
                <a:tab pos="355518" algn="l"/>
              </a:tabLst>
            </a:pPr>
            <a:r>
              <a:rPr sz="3200" spc="-310" dirty="0">
                <a:latin typeface="Arial"/>
                <a:cs typeface="Arial"/>
              </a:rPr>
              <a:t>Java</a:t>
            </a:r>
            <a:r>
              <a:rPr sz="3200" spc="-180" dirty="0">
                <a:latin typeface="Arial"/>
                <a:cs typeface="Arial"/>
              </a:rPr>
              <a:t> </a:t>
            </a:r>
            <a:r>
              <a:rPr sz="3200" spc="-175" dirty="0">
                <a:latin typeface="Arial"/>
                <a:cs typeface="Arial"/>
              </a:rPr>
              <a:t>RMI,</a:t>
            </a:r>
            <a:endParaRPr sz="3200">
              <a:latin typeface="Arial"/>
              <a:cs typeface="Arial"/>
            </a:endParaRPr>
          </a:p>
          <a:p>
            <a:pPr marL="355518" indent="-342820">
              <a:spcBef>
                <a:spcPts val="800"/>
              </a:spcBef>
              <a:buChar char="•"/>
              <a:tabLst>
                <a:tab pos="354881" algn="l"/>
                <a:tab pos="355518" algn="l"/>
              </a:tabLst>
            </a:pPr>
            <a:r>
              <a:rPr sz="3200" spc="-315" dirty="0">
                <a:latin typeface="Arial"/>
                <a:cs typeface="Arial"/>
              </a:rPr>
              <a:t>DCOM</a:t>
            </a:r>
            <a:endParaRPr sz="32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1978" y="223522"/>
            <a:ext cx="6433821" cy="689928"/>
          </a:xfrm>
          <a:prstGeom prst="rect">
            <a:avLst/>
          </a:prstGeom>
        </p:spPr>
        <p:txBody>
          <a:bodyPr vert="horz" wrap="square" lIns="0" tIns="12696" rIns="0" bIns="0" rtlCol="0">
            <a:spAutoFit/>
          </a:bodyPr>
          <a:lstStyle/>
          <a:p>
            <a:pPr marL="12696">
              <a:spcBef>
                <a:spcPts val="100"/>
              </a:spcBef>
            </a:pPr>
            <a:r>
              <a:rPr u="none" spc="-170" smtClean="0"/>
              <a:t>2.</a:t>
            </a:r>
            <a:r>
              <a:rPr lang="en-US" u="none" spc="-170" dirty="0" smtClean="0"/>
              <a:t>2.2</a:t>
            </a:r>
            <a:r>
              <a:rPr u="none" spc="-170" smtClean="0"/>
              <a:t> </a:t>
            </a:r>
            <a:r>
              <a:rPr u="none" spc="-295" dirty="0"/>
              <a:t>System</a:t>
            </a:r>
            <a:r>
              <a:rPr u="none" spc="-325" dirty="0"/>
              <a:t> </a:t>
            </a:r>
            <a:r>
              <a:rPr u="none" spc="-135" dirty="0"/>
              <a:t>Architectures</a:t>
            </a:r>
          </a:p>
        </p:txBody>
      </p:sp>
      <p:sp>
        <p:nvSpPr>
          <p:cNvPr id="3" name="object 3"/>
          <p:cNvSpPr/>
          <p:nvPr/>
        </p:nvSpPr>
        <p:spPr>
          <a:xfrm>
            <a:off x="685800" y="913130"/>
            <a:ext cx="7239000" cy="545211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
  <a:themeElements>
    <a:clrScheme name="">
      <a:dk1>
        <a:srgbClr val="000000"/>
      </a:dk1>
      <a:lt1>
        <a:srgbClr val="FFFFFF"/>
      </a:lt1>
      <a:dk2>
        <a:srgbClr val="000000"/>
      </a:dk2>
      <a:lt2>
        <a:srgbClr val="000000"/>
      </a:lt2>
      <a:accent1>
        <a:srgbClr val="FF3300"/>
      </a:accent1>
      <a:accent2>
        <a:srgbClr val="333399"/>
      </a:accent2>
      <a:accent3>
        <a:srgbClr val="FFFFFF"/>
      </a:accent3>
      <a:accent4>
        <a:srgbClr val="000000"/>
      </a:accent4>
      <a:accent5>
        <a:srgbClr val="FFADAA"/>
      </a:accent5>
      <a:accent6>
        <a:srgbClr val="2D2D8A"/>
      </a:accent6>
      <a:hlink>
        <a:srgbClr val="009999"/>
      </a:hlink>
      <a:folHlink>
        <a:srgbClr val="99CC00"/>
      </a:folHlink>
    </a:clrScheme>
    <a:fontScheme name="slides">
      <a:majorFont>
        <a:latin typeface="Arial"/>
        <a:ea typeface="ヒラギノ角ゴ ProN W3"/>
        <a:cs typeface=""/>
      </a:majorFont>
      <a:minorFont>
        <a:latin typeface="Arial"/>
        <a:ea typeface="ヒラギノ角ゴ ProN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33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panose="02020603050405020304" pitchFamily="18" charset="0"/>
            <a:ea typeface="ヒラギノ明朝 ProN W3" pitchFamily="60" charset="-128"/>
            <a:sym typeface="Times" panose="02020603050405020304" pitchFamily="18" charset="0"/>
          </a:defRPr>
        </a:defPPr>
      </a:lstStyle>
    </a:spDef>
    <a:lnDef>
      <a:spPr bwMode="auto">
        <a:xfrm>
          <a:off x="0" y="0"/>
          <a:ext cx="1" cy="1"/>
        </a:xfrm>
        <a:custGeom>
          <a:avLst/>
          <a:gdLst/>
          <a:ahLst/>
          <a:cxnLst/>
          <a:rect l="0" t="0" r="0" b="0"/>
          <a:pathLst/>
        </a:custGeom>
        <a:solidFill>
          <a:srgbClr val="FF33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panose="02020603050405020304" pitchFamily="18" charset="0"/>
            <a:ea typeface="ヒラギノ明朝 ProN W3" pitchFamily="60" charset="-128"/>
            <a:sym typeface="Times" panose="02020603050405020304" pitchFamily="18" charset="0"/>
          </a:defRPr>
        </a:defPPr>
      </a:lstStyle>
    </a:lnDef>
  </a:objectDefaults>
  <a:extraClrSchemeLst>
    <a:extraClrScheme>
      <a:clrScheme nam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TotalTime>
  <Words>2762</Words>
  <Application>Microsoft Office PowerPoint</Application>
  <PresentationFormat>On-screen Show (4:3)</PresentationFormat>
  <Paragraphs>378</Paragraphs>
  <Slides>58</Slides>
  <Notes>1</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Office Theme</vt:lpstr>
      <vt:lpstr>slides</vt:lpstr>
      <vt:lpstr>Slide 1</vt:lpstr>
      <vt:lpstr>System models</vt:lpstr>
      <vt:lpstr>System Models</vt:lpstr>
      <vt:lpstr>2.2 Architectural System Model</vt:lpstr>
      <vt:lpstr>Architectural Models</vt:lpstr>
      <vt:lpstr>Software Layers</vt:lpstr>
      <vt:lpstr>2.2.1 Software and hardware service layers in DS</vt:lpstr>
      <vt:lpstr>Middleware</vt:lpstr>
      <vt:lpstr>2.2.2 System Architectures</vt:lpstr>
      <vt:lpstr>System Architectures</vt:lpstr>
      <vt:lpstr>1. Client- server model</vt:lpstr>
      <vt:lpstr>Slide 12</vt:lpstr>
      <vt:lpstr>4. Peer processes</vt:lpstr>
      <vt:lpstr>A distributed application based on peer Processes</vt:lpstr>
      <vt:lpstr>Variations on the client-server model</vt:lpstr>
      <vt:lpstr>1. Services provided by multiple  servers</vt:lpstr>
      <vt:lpstr>2. Proxy Servers and Caches</vt:lpstr>
      <vt:lpstr>Slide 18</vt:lpstr>
      <vt:lpstr>Cache</vt:lpstr>
      <vt:lpstr>3. Mobile code</vt:lpstr>
      <vt:lpstr>Slide 21</vt:lpstr>
      <vt:lpstr>Advantages &amp; Disadvantages</vt:lpstr>
      <vt:lpstr>4 Mobile Agents</vt:lpstr>
      <vt:lpstr>Slide 24</vt:lpstr>
      <vt:lpstr>5  Network Computers</vt:lpstr>
      <vt:lpstr>Slide 26</vt:lpstr>
      <vt:lpstr>Advantages</vt:lpstr>
      <vt:lpstr>6. Thin Clients  </vt:lpstr>
      <vt:lpstr>Slide 29</vt:lpstr>
      <vt:lpstr>7. Mobile Devices and  Spontaneous Networking</vt:lpstr>
      <vt:lpstr>Slide 31</vt:lpstr>
      <vt:lpstr>Advantages &amp; Disadvantages</vt:lpstr>
      <vt:lpstr>2.2.5. Design Requirements for  Distributed Architectures</vt:lpstr>
      <vt:lpstr>Design Requirements for Distributed  Architectures</vt:lpstr>
      <vt:lpstr>Design Requirements for Distributed  Architectures</vt:lpstr>
      <vt:lpstr>Design Requirements for Distributed  Architectures</vt:lpstr>
      <vt:lpstr>Design Requirements for Distributed Architectures</vt:lpstr>
      <vt:lpstr>2.3 Fundamental Models</vt:lpstr>
      <vt:lpstr>Types of FUNDAMENTAL MODELS:</vt:lpstr>
      <vt:lpstr>Interaction Model</vt:lpstr>
      <vt:lpstr>Contd…</vt:lpstr>
      <vt:lpstr>Computer clocks and timing events</vt:lpstr>
      <vt:lpstr>Slide 43</vt:lpstr>
      <vt:lpstr>Event Ordering</vt:lpstr>
      <vt:lpstr>Figure: Real-time ordering of events</vt:lpstr>
      <vt:lpstr>Contd..</vt:lpstr>
      <vt:lpstr>Failure model</vt:lpstr>
      <vt:lpstr>Figure Processes and Channels</vt:lpstr>
      <vt:lpstr>Omission and arbitrary failures</vt:lpstr>
      <vt:lpstr>Timing failures</vt:lpstr>
      <vt:lpstr>Masking Failures – Reliability of one-to-one Communication</vt:lpstr>
      <vt:lpstr>Security Model  </vt:lpstr>
      <vt:lpstr>Protecting Objects(cont..)</vt:lpstr>
      <vt:lpstr>Security Model(cont..)</vt:lpstr>
      <vt:lpstr>Figure 2.18 The enemy</vt:lpstr>
      <vt:lpstr>Security Model (Cont..)</vt:lpstr>
      <vt:lpstr>Figure 2.19 Secure channels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70</cp:revision>
  <dcterms:created xsi:type="dcterms:W3CDTF">2020-01-17T09:18:45Z</dcterms:created>
  <dcterms:modified xsi:type="dcterms:W3CDTF">2021-03-31T05:56:04Z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2014-11-11T00:00:00Z</vt:filetime>
  </property>
  <property fmtid="{D5CDD505-2E9C-101B-9397-08002B2CF9AE}" pid="3" name="Creator">
    <vt:lpwstr>pdftk 1.44 - www.pdftk.com</vt:lpwstr>
  </property>
  <property fmtid="{D5CDD505-2E9C-101B-9397-08002B2CF9AE}" pid="4" name="LastSaved">
    <vt:filetime>2020-01-17T00:00:00Z</vt:filetime>
  </property>
</Properties>
</file>