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60" r:id="rId6"/>
    <p:sldId id="277" r:id="rId7"/>
    <p:sldId id="261" r:id="rId8"/>
    <p:sldId id="278" r:id="rId9"/>
    <p:sldId id="262" r:id="rId10"/>
    <p:sldId id="263" r:id="rId11"/>
    <p:sldId id="279" r:id="rId12"/>
    <p:sldId id="264" r:id="rId13"/>
    <p:sldId id="280" r:id="rId14"/>
    <p:sldId id="265" r:id="rId15"/>
    <p:sldId id="266" r:id="rId16"/>
    <p:sldId id="267" r:id="rId17"/>
    <p:sldId id="282" r:id="rId18"/>
    <p:sldId id="269" r:id="rId19"/>
    <p:sldId id="270" r:id="rId20"/>
    <p:sldId id="271" r:id="rId21"/>
    <p:sldId id="272" r:id="rId22"/>
    <p:sldId id="281" r:id="rId23"/>
    <p:sldId id="273" r:id="rId24"/>
    <p:sldId id="286" r:id="rId25"/>
    <p:sldId id="274" r:id="rId26"/>
    <p:sldId id="276" r:id="rId27"/>
    <p:sldId id="283" r:id="rId28"/>
    <p:sldId id="284" r:id="rId29"/>
    <p:sldId id="285" r:id="rId30"/>
  </p:sldIdLst>
  <p:sldSz cx="10058400" cy="7772400"/>
  <p:notesSz cx="100584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661"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59275" cy="388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697538" y="0"/>
            <a:ext cx="4359275" cy="388938"/>
          </a:xfrm>
          <a:prstGeom prst="rect">
            <a:avLst/>
          </a:prstGeom>
        </p:spPr>
        <p:txBody>
          <a:bodyPr vert="horz" lIns="91440" tIns="45720" rIns="91440" bIns="45720" rtlCol="0"/>
          <a:lstStyle>
            <a:lvl1pPr algn="r">
              <a:defRPr sz="1200"/>
            </a:lvl1pPr>
          </a:lstStyle>
          <a:p>
            <a:fld id="{038F0D04-E41F-420D-84E9-16374FE8DE10}" type="datetimeFigureOut">
              <a:rPr lang="en-IN" smtClean="0"/>
              <a:pPr/>
              <a:t>15-04-2022</a:t>
            </a:fld>
            <a:endParaRPr lang="en-IN"/>
          </a:p>
        </p:txBody>
      </p:sp>
      <p:sp>
        <p:nvSpPr>
          <p:cNvPr id="4" name="Slide Image Placeholder 3"/>
          <p:cNvSpPr>
            <a:spLocks noGrp="1" noRot="1" noChangeAspect="1"/>
          </p:cNvSpPr>
          <p:nvPr>
            <p:ph type="sldImg" idx="2"/>
          </p:nvPr>
        </p:nvSpPr>
        <p:spPr>
          <a:xfrm>
            <a:off x="3332163" y="971550"/>
            <a:ext cx="3394075" cy="26225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006475" y="3740150"/>
            <a:ext cx="8045450" cy="30607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7383463"/>
            <a:ext cx="4359275" cy="388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697538" y="7383463"/>
            <a:ext cx="4359275" cy="388937"/>
          </a:xfrm>
          <a:prstGeom prst="rect">
            <a:avLst/>
          </a:prstGeom>
        </p:spPr>
        <p:txBody>
          <a:bodyPr vert="horz" lIns="91440" tIns="45720" rIns="91440" bIns="45720" rtlCol="0" anchor="b"/>
          <a:lstStyle>
            <a:lvl1pPr algn="r">
              <a:defRPr sz="1200"/>
            </a:lvl1pPr>
          </a:lstStyle>
          <a:p>
            <a:fld id="{A5CDBC3E-D261-4ECD-AC7C-2F3811D03800}" type="slidenum">
              <a:rPr lang="en-IN" smtClean="0"/>
              <a:pPr/>
              <a:t>‹#›</a:t>
            </a:fld>
            <a:endParaRPr lang="en-IN"/>
          </a:p>
        </p:txBody>
      </p:sp>
    </p:spTree>
    <p:extLst>
      <p:ext uri="{BB962C8B-B14F-4D97-AF65-F5344CB8AC3E}">
        <p14:creationId xmlns:p14="http://schemas.microsoft.com/office/powerpoint/2010/main" val="3817978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4380" y="2409444"/>
            <a:ext cx="8549640" cy="163220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defRPr sz="1400" b="0" i="0">
                <a:solidFill>
                  <a:srgbClr val="009A9A"/>
                </a:solidFill>
                <a:latin typeface="Arial"/>
                <a:cs typeface="Arial"/>
              </a:defRPr>
            </a:lvl1pPr>
          </a:lstStyle>
          <a:p>
            <a:pPr marL="12700">
              <a:lnSpc>
                <a:spcPts val="1645"/>
              </a:lnSpc>
            </a:pPr>
            <a:r>
              <a:rPr spc="-10" dirty="0"/>
              <a:t>2005/10/14</a:t>
            </a:r>
          </a:p>
        </p:txBody>
      </p:sp>
      <p:sp>
        <p:nvSpPr>
          <p:cNvPr id="6" name="Holder 6"/>
          <p:cNvSpPr>
            <a:spLocks noGrp="1"/>
          </p:cNvSpPr>
          <p:nvPr>
            <p:ph type="sldNum" sz="quarter" idx="7"/>
          </p:nvPr>
        </p:nvSpPr>
        <p:spPr/>
        <p:txBody>
          <a:bodyPr lIns="0" tIns="0" rIns="0" bIns="0"/>
          <a:lstStyle>
            <a:lvl1pPr>
              <a:defRPr sz="1400" b="0" i="0">
                <a:solidFill>
                  <a:srgbClr val="009A9A"/>
                </a:solidFill>
                <a:latin typeface="Arial"/>
                <a:cs typeface="Arial"/>
              </a:defRPr>
            </a:lvl1pPr>
          </a:lstStyle>
          <a:p>
            <a:pPr marL="123189">
              <a:lnSpc>
                <a:spcPts val="1645"/>
              </a:lnSpc>
            </a:pPr>
            <a:fld id="{81D60167-4931-47E6-BA6A-407CBD079E47}" type="slidenum">
              <a:rPr spc="-5" dirty="0"/>
              <a:pPr marL="123189">
                <a:lnSpc>
                  <a:spcPts val="1645"/>
                </a:lnSpc>
              </a:pPr>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33659A"/>
                </a:solidFill>
                <a:latin typeface="Liberation Sans Narrow"/>
                <a:cs typeface="Liberation Sans Narrow"/>
              </a:defRPr>
            </a:lvl1pPr>
          </a:lstStyle>
          <a:p>
            <a:endParaRPr/>
          </a:p>
        </p:txBody>
      </p:sp>
      <p:sp>
        <p:nvSpPr>
          <p:cNvPr id="3" name="Holder 3"/>
          <p:cNvSpPr>
            <a:spLocks noGrp="1"/>
          </p:cNvSpPr>
          <p:nvPr>
            <p:ph type="body" idx="1"/>
          </p:nvPr>
        </p:nvSpPr>
        <p:spPr/>
        <p:txBody>
          <a:bodyPr lIns="0" tIns="0" rIns="0" bIns="0"/>
          <a:lstStyle>
            <a:lvl1pPr>
              <a:defRPr sz="2400" b="1" i="1" u="heavy">
                <a:solidFill>
                  <a:srgbClr val="009A9A"/>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defRPr sz="1400" b="0" i="0">
                <a:solidFill>
                  <a:srgbClr val="009A9A"/>
                </a:solidFill>
                <a:latin typeface="Arial"/>
                <a:cs typeface="Arial"/>
              </a:defRPr>
            </a:lvl1pPr>
          </a:lstStyle>
          <a:p>
            <a:pPr marL="12700">
              <a:lnSpc>
                <a:spcPts val="1645"/>
              </a:lnSpc>
            </a:pPr>
            <a:r>
              <a:rPr spc="-10" dirty="0"/>
              <a:t>2005/10/14</a:t>
            </a:r>
          </a:p>
        </p:txBody>
      </p:sp>
      <p:sp>
        <p:nvSpPr>
          <p:cNvPr id="6" name="Holder 6"/>
          <p:cNvSpPr>
            <a:spLocks noGrp="1"/>
          </p:cNvSpPr>
          <p:nvPr>
            <p:ph type="sldNum" sz="quarter" idx="7"/>
          </p:nvPr>
        </p:nvSpPr>
        <p:spPr/>
        <p:txBody>
          <a:bodyPr lIns="0" tIns="0" rIns="0" bIns="0"/>
          <a:lstStyle>
            <a:lvl1pPr>
              <a:defRPr sz="1400" b="0" i="0">
                <a:solidFill>
                  <a:srgbClr val="009A9A"/>
                </a:solidFill>
                <a:latin typeface="Arial"/>
                <a:cs typeface="Arial"/>
              </a:defRPr>
            </a:lvl1pPr>
          </a:lstStyle>
          <a:p>
            <a:pPr marL="123189">
              <a:lnSpc>
                <a:spcPts val="1645"/>
              </a:lnSpc>
            </a:pPr>
            <a:fld id="{81D60167-4931-47E6-BA6A-407CBD079E47}" type="slidenum">
              <a:rPr spc="-5" dirty="0"/>
              <a:pPr marL="123189">
                <a:lnSpc>
                  <a:spcPts val="1645"/>
                </a:lnSpc>
              </a:pPr>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33659A"/>
                </a:solidFill>
                <a:latin typeface="Liberation Sans Narrow"/>
                <a:cs typeface="Liberation Sans Narrow"/>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defRPr sz="1400" b="0" i="0">
                <a:solidFill>
                  <a:srgbClr val="009A9A"/>
                </a:solidFill>
                <a:latin typeface="Arial"/>
                <a:cs typeface="Arial"/>
              </a:defRPr>
            </a:lvl1pPr>
          </a:lstStyle>
          <a:p>
            <a:pPr marL="12700">
              <a:lnSpc>
                <a:spcPts val="1645"/>
              </a:lnSpc>
            </a:pPr>
            <a:r>
              <a:rPr spc="-10" dirty="0"/>
              <a:t>2005/10/14</a:t>
            </a:r>
          </a:p>
        </p:txBody>
      </p:sp>
      <p:sp>
        <p:nvSpPr>
          <p:cNvPr id="7" name="Holder 7"/>
          <p:cNvSpPr>
            <a:spLocks noGrp="1"/>
          </p:cNvSpPr>
          <p:nvPr>
            <p:ph type="sldNum" sz="quarter" idx="7"/>
          </p:nvPr>
        </p:nvSpPr>
        <p:spPr/>
        <p:txBody>
          <a:bodyPr lIns="0" tIns="0" rIns="0" bIns="0"/>
          <a:lstStyle>
            <a:lvl1pPr>
              <a:defRPr sz="1400" b="0" i="0">
                <a:solidFill>
                  <a:srgbClr val="009A9A"/>
                </a:solidFill>
                <a:latin typeface="Arial"/>
                <a:cs typeface="Arial"/>
              </a:defRPr>
            </a:lvl1pPr>
          </a:lstStyle>
          <a:p>
            <a:pPr marL="123189">
              <a:lnSpc>
                <a:spcPts val="1645"/>
              </a:lnSpc>
            </a:pPr>
            <a:fld id="{81D60167-4931-47E6-BA6A-407CBD079E47}" type="slidenum">
              <a:rPr spc="-5" dirty="0"/>
              <a:pPr marL="123189">
                <a:lnSpc>
                  <a:spcPts val="1645"/>
                </a:lnSpc>
              </a:pPr>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33659A"/>
                </a:solidFill>
                <a:latin typeface="Liberation Sans Narrow"/>
                <a:cs typeface="Liberation Sans Narrow"/>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defRPr sz="1400" b="0" i="0">
                <a:solidFill>
                  <a:srgbClr val="009A9A"/>
                </a:solidFill>
                <a:latin typeface="Arial"/>
                <a:cs typeface="Arial"/>
              </a:defRPr>
            </a:lvl1pPr>
          </a:lstStyle>
          <a:p>
            <a:pPr marL="12700">
              <a:lnSpc>
                <a:spcPts val="1645"/>
              </a:lnSpc>
            </a:pPr>
            <a:r>
              <a:rPr spc="-10" dirty="0"/>
              <a:t>2005/10/14</a:t>
            </a:r>
          </a:p>
        </p:txBody>
      </p:sp>
      <p:sp>
        <p:nvSpPr>
          <p:cNvPr id="5" name="Holder 5"/>
          <p:cNvSpPr>
            <a:spLocks noGrp="1"/>
          </p:cNvSpPr>
          <p:nvPr>
            <p:ph type="sldNum" sz="quarter" idx="7"/>
          </p:nvPr>
        </p:nvSpPr>
        <p:spPr/>
        <p:txBody>
          <a:bodyPr lIns="0" tIns="0" rIns="0" bIns="0"/>
          <a:lstStyle>
            <a:lvl1pPr>
              <a:defRPr sz="1400" b="0" i="0">
                <a:solidFill>
                  <a:srgbClr val="009A9A"/>
                </a:solidFill>
                <a:latin typeface="Arial"/>
                <a:cs typeface="Arial"/>
              </a:defRPr>
            </a:lvl1pPr>
          </a:lstStyle>
          <a:p>
            <a:pPr marL="123189">
              <a:lnSpc>
                <a:spcPts val="1645"/>
              </a:lnSpc>
            </a:pPr>
            <a:fld id="{81D60167-4931-47E6-BA6A-407CBD079E47}" type="slidenum">
              <a:rPr spc="-5" dirty="0"/>
              <a:pPr marL="123189">
                <a:lnSpc>
                  <a:spcPts val="1645"/>
                </a:lnSpc>
              </a:pPr>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defRPr sz="1400" b="0" i="0">
                <a:solidFill>
                  <a:srgbClr val="009A9A"/>
                </a:solidFill>
                <a:latin typeface="Arial"/>
                <a:cs typeface="Arial"/>
              </a:defRPr>
            </a:lvl1pPr>
          </a:lstStyle>
          <a:p>
            <a:pPr marL="12700">
              <a:lnSpc>
                <a:spcPts val="1645"/>
              </a:lnSpc>
            </a:pPr>
            <a:r>
              <a:rPr spc="-10" dirty="0"/>
              <a:t>2005/10/14</a:t>
            </a:r>
          </a:p>
        </p:txBody>
      </p:sp>
      <p:sp>
        <p:nvSpPr>
          <p:cNvPr id="4" name="Holder 4"/>
          <p:cNvSpPr>
            <a:spLocks noGrp="1"/>
          </p:cNvSpPr>
          <p:nvPr>
            <p:ph type="sldNum" sz="quarter" idx="7"/>
          </p:nvPr>
        </p:nvSpPr>
        <p:spPr/>
        <p:txBody>
          <a:bodyPr lIns="0" tIns="0" rIns="0" bIns="0"/>
          <a:lstStyle>
            <a:lvl1pPr>
              <a:defRPr sz="1400" b="0" i="0">
                <a:solidFill>
                  <a:srgbClr val="009A9A"/>
                </a:solidFill>
                <a:latin typeface="Arial"/>
                <a:cs typeface="Arial"/>
              </a:defRPr>
            </a:lvl1pPr>
          </a:lstStyle>
          <a:p>
            <a:pPr marL="123189">
              <a:lnSpc>
                <a:spcPts val="1645"/>
              </a:lnSpc>
            </a:pPr>
            <a:fld id="{81D60167-4931-47E6-BA6A-407CBD079E47}" type="slidenum">
              <a:rPr spc="-5" dirty="0"/>
              <a:pPr marL="123189">
                <a:lnSpc>
                  <a:spcPts val="1645"/>
                </a:lnSpc>
              </a:pPr>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070102" y="830834"/>
            <a:ext cx="7918195" cy="513080"/>
          </a:xfrm>
          <a:prstGeom prst="rect">
            <a:avLst/>
          </a:prstGeom>
        </p:spPr>
        <p:txBody>
          <a:bodyPr wrap="square" lIns="0" tIns="0" rIns="0" bIns="0">
            <a:spAutoFit/>
          </a:bodyPr>
          <a:lstStyle>
            <a:lvl1pPr>
              <a:defRPr sz="3200" b="1" i="0">
                <a:solidFill>
                  <a:srgbClr val="33659A"/>
                </a:solidFill>
                <a:latin typeface="Liberation Sans Narrow"/>
                <a:cs typeface="Liberation Sans Narrow"/>
              </a:defRPr>
            </a:lvl1pPr>
          </a:lstStyle>
          <a:p>
            <a:endParaRPr/>
          </a:p>
        </p:txBody>
      </p:sp>
      <p:sp>
        <p:nvSpPr>
          <p:cNvPr id="3" name="Holder 3"/>
          <p:cNvSpPr>
            <a:spLocks noGrp="1"/>
          </p:cNvSpPr>
          <p:nvPr>
            <p:ph type="body" idx="1"/>
          </p:nvPr>
        </p:nvSpPr>
        <p:spPr>
          <a:xfrm>
            <a:off x="938402" y="1641602"/>
            <a:ext cx="8181594" cy="4988559"/>
          </a:xfrm>
          <a:prstGeom prst="rect">
            <a:avLst/>
          </a:prstGeom>
        </p:spPr>
        <p:txBody>
          <a:bodyPr wrap="square" lIns="0" tIns="0" rIns="0" bIns="0">
            <a:spAutoFit/>
          </a:bodyPr>
          <a:lstStyle>
            <a:lvl1pPr>
              <a:defRPr sz="2400" b="1" i="1" u="heavy">
                <a:solidFill>
                  <a:srgbClr val="009A9A"/>
                </a:solidFill>
                <a:latin typeface="Arial"/>
                <a:cs typeface="Arial"/>
              </a:defRPr>
            </a:lvl1pPr>
          </a:lstStyle>
          <a:p>
            <a:endParaRPr/>
          </a:p>
        </p:txBody>
      </p:sp>
      <p:sp>
        <p:nvSpPr>
          <p:cNvPr id="4" name="Holder 4"/>
          <p:cNvSpPr>
            <a:spLocks noGrp="1"/>
          </p:cNvSpPr>
          <p:nvPr>
            <p:ph type="ftr" sz="quarter" idx="5"/>
          </p:nvPr>
        </p:nvSpPr>
        <p:spPr>
          <a:xfrm>
            <a:off x="3419856" y="7228332"/>
            <a:ext cx="3218688" cy="3886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841502" y="6826304"/>
            <a:ext cx="911225" cy="224154"/>
          </a:xfrm>
          <a:prstGeom prst="rect">
            <a:avLst/>
          </a:prstGeom>
        </p:spPr>
        <p:txBody>
          <a:bodyPr wrap="square" lIns="0" tIns="0" rIns="0" bIns="0">
            <a:spAutoFit/>
          </a:bodyPr>
          <a:lstStyle>
            <a:lvl1pPr>
              <a:defRPr sz="1400" b="0" i="0">
                <a:solidFill>
                  <a:srgbClr val="009A9A"/>
                </a:solidFill>
                <a:latin typeface="Arial"/>
                <a:cs typeface="Arial"/>
              </a:defRPr>
            </a:lvl1pPr>
          </a:lstStyle>
          <a:p>
            <a:pPr marL="12700">
              <a:lnSpc>
                <a:spcPts val="1645"/>
              </a:lnSpc>
            </a:pPr>
            <a:r>
              <a:rPr spc="-10" dirty="0"/>
              <a:t>2005/10/14</a:t>
            </a:r>
          </a:p>
        </p:txBody>
      </p:sp>
      <p:sp>
        <p:nvSpPr>
          <p:cNvPr id="6" name="Holder 6"/>
          <p:cNvSpPr>
            <a:spLocks noGrp="1"/>
          </p:cNvSpPr>
          <p:nvPr>
            <p:ph type="sldNum" sz="quarter" idx="7"/>
          </p:nvPr>
        </p:nvSpPr>
        <p:spPr>
          <a:xfrm>
            <a:off x="9058396" y="6826304"/>
            <a:ext cx="248284" cy="224154"/>
          </a:xfrm>
          <a:prstGeom prst="rect">
            <a:avLst/>
          </a:prstGeom>
        </p:spPr>
        <p:txBody>
          <a:bodyPr wrap="square" lIns="0" tIns="0" rIns="0" bIns="0">
            <a:spAutoFit/>
          </a:bodyPr>
          <a:lstStyle>
            <a:lvl1pPr>
              <a:defRPr sz="1400" b="0" i="0">
                <a:solidFill>
                  <a:srgbClr val="009A9A"/>
                </a:solidFill>
                <a:latin typeface="Arial"/>
                <a:cs typeface="Arial"/>
              </a:defRPr>
            </a:lvl1pPr>
          </a:lstStyle>
          <a:p>
            <a:pPr marL="123189">
              <a:lnSpc>
                <a:spcPts val="1645"/>
              </a:lnSpc>
            </a:pPr>
            <a:fld id="{81D60167-4931-47E6-BA6A-407CBD079E47}" type="slidenum">
              <a:rPr spc="-5" dirty="0"/>
              <a:pPr marL="123189">
                <a:lnSpc>
                  <a:spcPts val="1645"/>
                </a:lnSpc>
              </a:pPr>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70102" y="907033"/>
            <a:ext cx="7802245" cy="997068"/>
          </a:xfrm>
          <a:prstGeom prst="rect">
            <a:avLst/>
          </a:prstGeom>
        </p:spPr>
        <p:txBody>
          <a:bodyPr vert="horz" wrap="square" lIns="0" tIns="12065" rIns="0" bIns="0" rtlCol="0">
            <a:spAutoFit/>
          </a:bodyPr>
          <a:lstStyle/>
          <a:p>
            <a:pPr marL="12700">
              <a:lnSpc>
                <a:spcPct val="100000"/>
              </a:lnSpc>
              <a:spcBef>
                <a:spcPts val="95"/>
              </a:spcBef>
            </a:pPr>
            <a:r>
              <a:rPr spc="-5" dirty="0"/>
              <a:t>5. Distributed objects and remote</a:t>
            </a:r>
            <a:r>
              <a:rPr spc="80" dirty="0"/>
              <a:t> </a:t>
            </a:r>
            <a:r>
              <a:rPr spc="-10" dirty="0"/>
              <a:t>invocation</a:t>
            </a:r>
          </a:p>
        </p:txBody>
      </p:sp>
      <p:sp>
        <p:nvSpPr>
          <p:cNvPr id="3" name="object 3"/>
          <p:cNvSpPr txBox="1"/>
          <p:nvPr/>
        </p:nvSpPr>
        <p:spPr>
          <a:xfrm>
            <a:off x="1146302" y="1755801"/>
            <a:ext cx="7809230" cy="2651367"/>
          </a:xfrm>
          <a:prstGeom prst="rect">
            <a:avLst/>
          </a:prstGeom>
        </p:spPr>
        <p:txBody>
          <a:bodyPr vert="horz" wrap="square" lIns="0" tIns="144145" rIns="0" bIns="0" rtlCol="0">
            <a:spAutoFit/>
          </a:bodyPr>
          <a:lstStyle/>
          <a:p>
            <a:pPr marL="355600" indent="-342900">
              <a:lnSpc>
                <a:spcPct val="100000"/>
              </a:lnSpc>
              <a:spcBef>
                <a:spcPts val="1135"/>
              </a:spcBef>
              <a:buClr>
                <a:srgbClr val="FF9A65"/>
              </a:buClr>
              <a:buSzPct val="60714"/>
              <a:buFont typeface="Wingdings"/>
              <a:buChar char=""/>
              <a:tabLst>
                <a:tab pos="355600" algn="l"/>
              </a:tabLst>
            </a:pPr>
            <a:r>
              <a:rPr sz="2800" dirty="0">
                <a:solidFill>
                  <a:srgbClr val="009A9A"/>
                </a:solidFill>
                <a:latin typeface="Arial"/>
                <a:cs typeface="Arial"/>
              </a:rPr>
              <a:t>Road</a:t>
            </a:r>
            <a:r>
              <a:rPr sz="2800" spc="-5" dirty="0">
                <a:solidFill>
                  <a:srgbClr val="009A9A"/>
                </a:solidFill>
                <a:latin typeface="Arial"/>
                <a:cs typeface="Arial"/>
              </a:rPr>
              <a:t> </a:t>
            </a:r>
            <a:r>
              <a:rPr sz="2800" dirty="0">
                <a:solidFill>
                  <a:srgbClr val="009A9A"/>
                </a:solidFill>
                <a:latin typeface="Arial"/>
                <a:cs typeface="Arial"/>
              </a:rPr>
              <a:t>Map</a:t>
            </a:r>
            <a:endParaRPr sz="2800" dirty="0">
              <a:latin typeface="Arial"/>
              <a:cs typeface="Arial"/>
            </a:endParaRPr>
          </a:p>
          <a:p>
            <a:pPr marL="755650" lvl="1" indent="-285750">
              <a:lnSpc>
                <a:spcPct val="100000"/>
              </a:lnSpc>
              <a:spcBef>
                <a:spcPts val="955"/>
              </a:spcBef>
              <a:buClr>
                <a:srgbClr val="33659A"/>
              </a:buClr>
              <a:buSzPct val="65384"/>
              <a:buFont typeface="Wingdings"/>
              <a:buChar char=""/>
              <a:tabLst>
                <a:tab pos="755650" algn="l"/>
              </a:tabLst>
            </a:pPr>
            <a:r>
              <a:rPr sz="2600" spc="-5" dirty="0">
                <a:solidFill>
                  <a:srgbClr val="009A9A"/>
                </a:solidFill>
                <a:latin typeface="Arial"/>
                <a:cs typeface="Arial"/>
              </a:rPr>
              <a:t>5.1.</a:t>
            </a:r>
            <a:r>
              <a:rPr sz="2600" dirty="0">
                <a:solidFill>
                  <a:srgbClr val="009A9A"/>
                </a:solidFill>
                <a:latin typeface="Arial"/>
                <a:cs typeface="Arial"/>
              </a:rPr>
              <a:t> </a:t>
            </a:r>
            <a:r>
              <a:rPr sz="2600" spc="-5" dirty="0">
                <a:solidFill>
                  <a:srgbClr val="009A9A"/>
                </a:solidFill>
                <a:latin typeface="Arial"/>
                <a:cs typeface="Arial"/>
              </a:rPr>
              <a:t>Introduction</a:t>
            </a:r>
            <a:endParaRPr sz="2600" dirty="0">
              <a:latin typeface="Arial"/>
              <a:cs typeface="Arial"/>
            </a:endParaRPr>
          </a:p>
          <a:p>
            <a:pPr marL="755650" lvl="1" indent="-285750">
              <a:lnSpc>
                <a:spcPct val="100000"/>
              </a:lnSpc>
              <a:spcBef>
                <a:spcPts val="940"/>
              </a:spcBef>
              <a:buClr>
                <a:srgbClr val="33659A"/>
              </a:buClr>
              <a:buSzPct val="65384"/>
              <a:buFont typeface="Wingdings"/>
              <a:buChar char=""/>
              <a:tabLst>
                <a:tab pos="755650" algn="l"/>
              </a:tabLst>
            </a:pPr>
            <a:r>
              <a:rPr sz="2600" spc="-5" dirty="0">
                <a:solidFill>
                  <a:srgbClr val="009A9A"/>
                </a:solidFill>
                <a:latin typeface="Arial"/>
                <a:cs typeface="Arial"/>
              </a:rPr>
              <a:t>5.2. Communication between distributed</a:t>
            </a:r>
            <a:r>
              <a:rPr sz="2600" spc="75" dirty="0">
                <a:solidFill>
                  <a:srgbClr val="009A9A"/>
                </a:solidFill>
                <a:latin typeface="Arial"/>
                <a:cs typeface="Arial"/>
              </a:rPr>
              <a:t> </a:t>
            </a:r>
            <a:r>
              <a:rPr sz="2600" spc="-5" dirty="0">
                <a:solidFill>
                  <a:srgbClr val="009A9A"/>
                </a:solidFill>
                <a:latin typeface="Arial"/>
                <a:cs typeface="Arial"/>
              </a:rPr>
              <a:t>objects</a:t>
            </a:r>
            <a:endParaRPr sz="2600" dirty="0">
              <a:latin typeface="Arial"/>
              <a:cs typeface="Arial"/>
            </a:endParaRPr>
          </a:p>
          <a:p>
            <a:pPr marL="755650" lvl="1" indent="-285750">
              <a:lnSpc>
                <a:spcPct val="100000"/>
              </a:lnSpc>
              <a:spcBef>
                <a:spcPts val="945"/>
              </a:spcBef>
              <a:buClr>
                <a:srgbClr val="33659A"/>
              </a:buClr>
              <a:buSzPct val="65384"/>
              <a:buFont typeface="Wingdings"/>
              <a:buChar char=""/>
              <a:tabLst>
                <a:tab pos="755650" algn="l"/>
              </a:tabLst>
            </a:pPr>
            <a:r>
              <a:rPr sz="2600" spc="-5" dirty="0">
                <a:solidFill>
                  <a:srgbClr val="009A9A"/>
                </a:solidFill>
                <a:latin typeface="Arial"/>
                <a:cs typeface="Arial"/>
              </a:rPr>
              <a:t>5.3. Remote procedure call</a:t>
            </a:r>
            <a:r>
              <a:rPr sz="2600" spc="20" dirty="0">
                <a:solidFill>
                  <a:srgbClr val="009A9A"/>
                </a:solidFill>
                <a:latin typeface="Arial"/>
                <a:cs typeface="Arial"/>
              </a:rPr>
              <a:t> </a:t>
            </a:r>
            <a:r>
              <a:rPr sz="2600" spc="-5" dirty="0">
                <a:solidFill>
                  <a:srgbClr val="009A9A"/>
                </a:solidFill>
                <a:latin typeface="Arial"/>
                <a:cs typeface="Arial"/>
              </a:rPr>
              <a:t>(RPC)</a:t>
            </a:r>
            <a:endParaRPr sz="2600" dirty="0">
              <a:latin typeface="Arial"/>
              <a:cs typeface="Arial"/>
            </a:endParaRPr>
          </a:p>
          <a:p>
            <a:pPr marL="755650" lvl="1" indent="-285750">
              <a:lnSpc>
                <a:spcPct val="100000"/>
              </a:lnSpc>
              <a:spcBef>
                <a:spcPts val="940"/>
              </a:spcBef>
              <a:buClr>
                <a:srgbClr val="33659A"/>
              </a:buClr>
              <a:buSzPct val="65384"/>
              <a:buFont typeface="Wingdings"/>
              <a:buChar char=""/>
              <a:tabLst>
                <a:tab pos="755650" algn="l"/>
              </a:tabLst>
            </a:pPr>
            <a:endParaRPr sz="2600" dirty="0">
              <a:latin typeface="Arial"/>
              <a:cs typeface="Arial"/>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45"/>
              </a:lnSpc>
            </a:pPr>
            <a:r>
              <a:rPr spc="-10" dirty="0"/>
              <a:t>2005/10/14</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3189">
              <a:lnSpc>
                <a:spcPts val="1645"/>
              </a:lnSpc>
            </a:pPr>
            <a:fld id="{81D60167-4931-47E6-BA6A-407CBD079E47}" type="slidenum">
              <a:rPr spc="-5" dirty="0"/>
              <a:pPr marL="123189">
                <a:lnSpc>
                  <a:spcPts val="1645"/>
                </a:lnSpc>
              </a:pPr>
              <a:t>1</a:t>
            </a:fld>
            <a:endParaRPr spc="-5"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45"/>
              </a:lnSpc>
            </a:pPr>
            <a:r>
              <a:rPr spc="-10" dirty="0"/>
              <a:t>2005/10/14</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3189">
              <a:lnSpc>
                <a:spcPts val="1645"/>
              </a:lnSpc>
            </a:pPr>
            <a:fld id="{81D60167-4931-47E6-BA6A-407CBD079E47}" type="slidenum">
              <a:rPr spc="-5" dirty="0"/>
              <a:pPr marL="123189">
                <a:lnSpc>
                  <a:spcPts val="1645"/>
                </a:lnSpc>
              </a:pPr>
              <a:t>10</a:t>
            </a:fld>
            <a:endParaRPr spc="-5" dirty="0"/>
          </a:p>
        </p:txBody>
      </p:sp>
      <p:sp>
        <p:nvSpPr>
          <p:cNvPr id="2" name="object 2"/>
          <p:cNvSpPr txBox="1">
            <a:spLocks noGrp="1"/>
          </p:cNvSpPr>
          <p:nvPr>
            <p:ph type="title"/>
          </p:nvPr>
        </p:nvSpPr>
        <p:spPr>
          <a:xfrm>
            <a:off x="868819" y="533400"/>
            <a:ext cx="7690484" cy="513080"/>
          </a:xfrm>
          <a:prstGeom prst="rect">
            <a:avLst/>
          </a:prstGeom>
        </p:spPr>
        <p:txBody>
          <a:bodyPr vert="horz" wrap="square" lIns="0" tIns="12065" rIns="0" bIns="0" rtlCol="0">
            <a:spAutoFit/>
          </a:bodyPr>
          <a:lstStyle/>
          <a:p>
            <a:pPr marL="12700">
              <a:lnSpc>
                <a:spcPct val="100000"/>
              </a:lnSpc>
              <a:spcBef>
                <a:spcPts val="95"/>
              </a:spcBef>
            </a:pPr>
            <a:r>
              <a:rPr spc="-5" dirty="0"/>
              <a:t>5.2. Communication between distributed</a:t>
            </a:r>
            <a:r>
              <a:rPr spc="70" dirty="0"/>
              <a:t> </a:t>
            </a:r>
            <a:r>
              <a:rPr spc="-5" dirty="0"/>
              <a:t>objects</a:t>
            </a:r>
          </a:p>
        </p:txBody>
      </p:sp>
      <p:sp>
        <p:nvSpPr>
          <p:cNvPr id="3" name="object 3"/>
          <p:cNvSpPr txBox="1"/>
          <p:nvPr/>
        </p:nvSpPr>
        <p:spPr>
          <a:xfrm>
            <a:off x="1146302" y="1637417"/>
            <a:ext cx="7982584" cy="5055229"/>
          </a:xfrm>
          <a:prstGeom prst="rect">
            <a:avLst/>
          </a:prstGeom>
        </p:spPr>
        <p:txBody>
          <a:bodyPr vert="horz" wrap="square" lIns="0" tIns="104139" rIns="0" bIns="0" rtlCol="0">
            <a:spAutoFit/>
          </a:bodyPr>
          <a:lstStyle/>
          <a:p>
            <a:pPr marL="355600" indent="-342900" algn="just">
              <a:lnSpc>
                <a:spcPct val="100000"/>
              </a:lnSpc>
              <a:spcBef>
                <a:spcPts val="819"/>
              </a:spcBef>
              <a:buClr>
                <a:srgbClr val="FF9A65"/>
              </a:buClr>
              <a:buSzPct val="60000"/>
              <a:buFont typeface="Wingdings"/>
              <a:buChar char=""/>
              <a:tabLst>
                <a:tab pos="354965" algn="l"/>
                <a:tab pos="355600" algn="l"/>
              </a:tabLst>
            </a:pPr>
            <a:r>
              <a:rPr sz="2800" b="1" spc="-5" dirty="0">
                <a:solidFill>
                  <a:srgbClr val="009A9A"/>
                </a:solidFill>
                <a:latin typeface="Arial"/>
                <a:cs typeface="Arial"/>
              </a:rPr>
              <a:t>The object</a:t>
            </a:r>
            <a:r>
              <a:rPr sz="2800" b="1" dirty="0">
                <a:solidFill>
                  <a:srgbClr val="009A9A"/>
                </a:solidFill>
                <a:latin typeface="Arial"/>
                <a:cs typeface="Arial"/>
              </a:rPr>
              <a:t> </a:t>
            </a:r>
            <a:r>
              <a:rPr sz="2800" b="1" spc="-5" dirty="0">
                <a:solidFill>
                  <a:srgbClr val="009A9A"/>
                </a:solidFill>
                <a:latin typeface="Arial"/>
                <a:cs typeface="Arial"/>
              </a:rPr>
              <a:t>model</a:t>
            </a:r>
            <a:endParaRPr sz="2800">
              <a:latin typeface="Arial"/>
              <a:cs typeface="Arial"/>
            </a:endParaRPr>
          </a:p>
          <a:p>
            <a:pPr marL="755650" marR="288925" lvl="1" indent="-285750" algn="just">
              <a:lnSpc>
                <a:spcPct val="109700"/>
              </a:lnSpc>
              <a:spcBef>
                <a:spcPts val="415"/>
              </a:spcBef>
              <a:buClr>
                <a:srgbClr val="33659A"/>
              </a:buClr>
              <a:buSzPct val="64705"/>
              <a:buFont typeface="Wingdings"/>
              <a:buChar char=""/>
              <a:tabLst>
                <a:tab pos="755650" algn="l"/>
              </a:tabLst>
            </a:pPr>
            <a:r>
              <a:rPr sz="2000" u="heavy" spc="-5" dirty="0">
                <a:solidFill>
                  <a:srgbClr val="009A9A"/>
                </a:solidFill>
                <a:uFill>
                  <a:solidFill>
                    <a:srgbClr val="009A9A"/>
                  </a:solidFill>
                </a:uFill>
                <a:latin typeface="Arial"/>
                <a:cs typeface="Arial"/>
              </a:rPr>
              <a:t>Objects</a:t>
            </a:r>
            <a:r>
              <a:rPr sz="2000" spc="-5" dirty="0">
                <a:solidFill>
                  <a:srgbClr val="009A9A"/>
                </a:solidFill>
                <a:latin typeface="Arial"/>
                <a:cs typeface="Arial"/>
              </a:rPr>
              <a:t> (in classes) encapsulate methods and data variables, with some  variables being directly </a:t>
            </a:r>
            <a:r>
              <a:rPr sz="2000" dirty="0">
                <a:solidFill>
                  <a:srgbClr val="009A9A"/>
                </a:solidFill>
                <a:latin typeface="Arial"/>
                <a:cs typeface="Arial"/>
              </a:rPr>
              <a:t>accessible; </a:t>
            </a:r>
            <a:r>
              <a:rPr sz="2000" spc="-5" dirty="0">
                <a:solidFill>
                  <a:srgbClr val="009A9A"/>
                </a:solidFill>
                <a:latin typeface="Arial"/>
                <a:cs typeface="Arial"/>
              </a:rPr>
              <a:t>and communication via passing  arguments and receiving results from (locally) invoked</a:t>
            </a:r>
            <a:r>
              <a:rPr sz="2000" spc="95" dirty="0">
                <a:solidFill>
                  <a:srgbClr val="009A9A"/>
                </a:solidFill>
                <a:latin typeface="Arial"/>
                <a:cs typeface="Arial"/>
              </a:rPr>
              <a:t> </a:t>
            </a:r>
            <a:r>
              <a:rPr sz="2000" spc="-5" dirty="0">
                <a:solidFill>
                  <a:srgbClr val="009A9A"/>
                </a:solidFill>
                <a:latin typeface="Arial"/>
                <a:cs typeface="Arial"/>
              </a:rPr>
              <a:t>objects</a:t>
            </a:r>
            <a:endParaRPr sz="2000">
              <a:latin typeface="Arial"/>
              <a:cs typeface="Arial"/>
            </a:endParaRPr>
          </a:p>
          <a:p>
            <a:pPr marL="755650" marR="493395" lvl="1" indent="-285750" algn="just">
              <a:lnSpc>
                <a:spcPct val="109700"/>
              </a:lnSpc>
              <a:spcBef>
                <a:spcPts val="405"/>
              </a:spcBef>
              <a:buClr>
                <a:srgbClr val="33659A"/>
              </a:buClr>
              <a:buSzPct val="64705"/>
              <a:buFont typeface="Wingdings"/>
              <a:buChar char=""/>
              <a:tabLst>
                <a:tab pos="755650" algn="l"/>
              </a:tabLst>
            </a:pPr>
            <a:r>
              <a:rPr sz="2000" u="heavy" spc="-5" dirty="0">
                <a:solidFill>
                  <a:srgbClr val="009A9A"/>
                </a:solidFill>
                <a:uFill>
                  <a:solidFill>
                    <a:srgbClr val="009A9A"/>
                  </a:solidFill>
                </a:uFill>
                <a:latin typeface="Arial"/>
                <a:cs typeface="Arial"/>
              </a:rPr>
              <a:t>Object references</a:t>
            </a:r>
            <a:r>
              <a:rPr sz="2000" spc="-5" dirty="0">
                <a:solidFill>
                  <a:srgbClr val="009A9A"/>
                </a:solidFill>
                <a:latin typeface="Arial"/>
                <a:cs typeface="Arial"/>
              </a:rPr>
              <a:t>: objects can be accessed via references. Accessing  </a:t>
            </a:r>
            <a:r>
              <a:rPr sz="2000" i="1" spc="-5" dirty="0">
                <a:solidFill>
                  <a:srgbClr val="009A9A"/>
                </a:solidFill>
                <a:latin typeface="Arial"/>
                <a:cs typeface="Arial"/>
              </a:rPr>
              <a:t>target/receiver </a:t>
            </a:r>
            <a:r>
              <a:rPr sz="2000" spc="-5" dirty="0">
                <a:solidFill>
                  <a:srgbClr val="009A9A"/>
                </a:solidFill>
                <a:latin typeface="Arial"/>
                <a:cs typeface="Arial"/>
              </a:rPr>
              <a:t>objects requires – reference.methodname(args); and  references can be passed as args,</a:t>
            </a:r>
            <a:r>
              <a:rPr sz="2000" spc="65" dirty="0">
                <a:solidFill>
                  <a:srgbClr val="009A9A"/>
                </a:solidFill>
                <a:latin typeface="Arial"/>
                <a:cs typeface="Arial"/>
              </a:rPr>
              <a:t> </a:t>
            </a:r>
            <a:r>
              <a:rPr sz="2000" spc="-5" dirty="0">
                <a:solidFill>
                  <a:srgbClr val="009A9A"/>
                </a:solidFill>
                <a:latin typeface="Arial"/>
                <a:cs typeface="Arial"/>
              </a:rPr>
              <a:t>too.</a:t>
            </a:r>
            <a:endParaRPr sz="2000">
              <a:latin typeface="Arial"/>
              <a:cs typeface="Arial"/>
            </a:endParaRPr>
          </a:p>
          <a:p>
            <a:pPr marL="755650" lvl="1" indent="-285750" algn="just">
              <a:lnSpc>
                <a:spcPct val="100000"/>
              </a:lnSpc>
              <a:spcBef>
                <a:spcPts val="615"/>
              </a:spcBef>
              <a:buClr>
                <a:srgbClr val="33659A"/>
              </a:buClr>
              <a:buSzPct val="64705"/>
              <a:buFont typeface="Wingdings"/>
              <a:buChar char=""/>
              <a:tabLst>
                <a:tab pos="755650" algn="l"/>
              </a:tabLst>
            </a:pPr>
            <a:r>
              <a:rPr sz="2000" u="heavy" spc="-5" dirty="0">
                <a:solidFill>
                  <a:srgbClr val="009A9A"/>
                </a:solidFill>
                <a:uFill>
                  <a:solidFill>
                    <a:srgbClr val="009A9A"/>
                  </a:solidFill>
                </a:uFill>
                <a:latin typeface="Arial"/>
                <a:cs typeface="Arial"/>
              </a:rPr>
              <a:t>Interfaces</a:t>
            </a:r>
            <a:r>
              <a:rPr sz="2000" spc="-5" dirty="0">
                <a:solidFill>
                  <a:srgbClr val="009A9A"/>
                </a:solidFill>
                <a:latin typeface="Arial"/>
                <a:cs typeface="Arial"/>
              </a:rPr>
              <a:t>: provides a definition of the signatures of a set of object</a:t>
            </a:r>
            <a:r>
              <a:rPr sz="2000" spc="270" dirty="0">
                <a:solidFill>
                  <a:srgbClr val="009A9A"/>
                </a:solidFill>
                <a:latin typeface="Arial"/>
                <a:cs typeface="Arial"/>
              </a:rPr>
              <a:t> </a:t>
            </a:r>
            <a:r>
              <a:rPr sz="2000" spc="-5" dirty="0">
                <a:solidFill>
                  <a:srgbClr val="009A9A"/>
                </a:solidFill>
                <a:latin typeface="Arial"/>
                <a:cs typeface="Arial"/>
              </a:rPr>
              <a:t>methods</a:t>
            </a:r>
            <a:endParaRPr sz="2000">
              <a:latin typeface="Arial"/>
              <a:cs typeface="Arial"/>
            </a:endParaRPr>
          </a:p>
          <a:p>
            <a:pPr marL="755650" marR="206375" algn="just">
              <a:lnSpc>
                <a:spcPct val="109700"/>
              </a:lnSpc>
            </a:pPr>
            <a:r>
              <a:rPr sz="2000" spc="-5" dirty="0">
                <a:solidFill>
                  <a:srgbClr val="009A9A"/>
                </a:solidFill>
                <a:latin typeface="Arial"/>
                <a:cs typeface="Arial"/>
              </a:rPr>
              <a:t>– arg type, return values, and </a:t>
            </a:r>
            <a:r>
              <a:rPr sz="2000" dirty="0">
                <a:solidFill>
                  <a:srgbClr val="009A9A"/>
                </a:solidFill>
                <a:latin typeface="Arial"/>
                <a:cs typeface="Arial"/>
              </a:rPr>
              <a:t>exceptions. </a:t>
            </a:r>
            <a:r>
              <a:rPr sz="2000" spc="-5" dirty="0">
                <a:solidFill>
                  <a:srgbClr val="009A9A"/>
                </a:solidFill>
                <a:latin typeface="Arial"/>
                <a:cs typeface="Arial"/>
              </a:rPr>
              <a:t>A class may implement several  </a:t>
            </a:r>
            <a:r>
              <a:rPr sz="2000" dirty="0">
                <a:solidFill>
                  <a:srgbClr val="009A9A"/>
                </a:solidFill>
                <a:latin typeface="Arial"/>
                <a:cs typeface="Arial"/>
              </a:rPr>
              <a:t>‘interfaces,’ </a:t>
            </a:r>
            <a:r>
              <a:rPr sz="2000" spc="-5" dirty="0">
                <a:solidFill>
                  <a:srgbClr val="009A9A"/>
                </a:solidFill>
                <a:latin typeface="Arial"/>
                <a:cs typeface="Arial"/>
              </a:rPr>
              <a:t>and an </a:t>
            </a:r>
            <a:r>
              <a:rPr sz="2000" dirty="0">
                <a:solidFill>
                  <a:srgbClr val="009A9A"/>
                </a:solidFill>
                <a:latin typeface="Arial"/>
                <a:cs typeface="Arial"/>
              </a:rPr>
              <a:t>interface </a:t>
            </a:r>
            <a:r>
              <a:rPr sz="2000" spc="-5" dirty="0">
                <a:solidFill>
                  <a:srgbClr val="009A9A"/>
                </a:solidFill>
                <a:latin typeface="Arial"/>
                <a:cs typeface="Arial"/>
              </a:rPr>
              <a:t>may be </a:t>
            </a:r>
            <a:r>
              <a:rPr sz="2000" dirty="0">
                <a:solidFill>
                  <a:srgbClr val="009A9A"/>
                </a:solidFill>
                <a:latin typeface="Arial"/>
                <a:cs typeface="Arial"/>
              </a:rPr>
              <a:t>implemented </a:t>
            </a:r>
            <a:r>
              <a:rPr sz="2000" spc="-5" dirty="0">
                <a:solidFill>
                  <a:srgbClr val="009A9A"/>
                </a:solidFill>
                <a:latin typeface="Arial"/>
                <a:cs typeface="Arial"/>
              </a:rPr>
              <a:t>by </a:t>
            </a:r>
            <a:r>
              <a:rPr sz="2000" spc="-5">
                <a:solidFill>
                  <a:srgbClr val="009A9A"/>
                </a:solidFill>
                <a:latin typeface="Arial"/>
                <a:cs typeface="Arial"/>
              </a:rPr>
              <a:t>any</a:t>
            </a:r>
            <a:r>
              <a:rPr sz="2000" spc="75">
                <a:solidFill>
                  <a:srgbClr val="009A9A"/>
                </a:solidFill>
                <a:latin typeface="Arial"/>
                <a:cs typeface="Arial"/>
              </a:rPr>
              <a:t> </a:t>
            </a:r>
            <a:r>
              <a:rPr sz="2000" spc="-5">
                <a:solidFill>
                  <a:srgbClr val="009A9A"/>
                </a:solidFill>
                <a:latin typeface="Arial"/>
                <a:cs typeface="Arial"/>
              </a:rPr>
              <a:t>class</a:t>
            </a:r>
            <a:endParaRPr sz="20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45"/>
              </a:lnSpc>
            </a:pPr>
            <a:r>
              <a:rPr spc="-10" dirty="0"/>
              <a:t>2005/10/14</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3189">
              <a:lnSpc>
                <a:spcPts val="1645"/>
              </a:lnSpc>
            </a:pPr>
            <a:fld id="{81D60167-4931-47E6-BA6A-407CBD079E47}" type="slidenum">
              <a:rPr spc="-5" dirty="0"/>
              <a:pPr marL="123189">
                <a:lnSpc>
                  <a:spcPts val="1645"/>
                </a:lnSpc>
              </a:pPr>
              <a:t>11</a:t>
            </a:fld>
            <a:endParaRPr spc="-5" dirty="0"/>
          </a:p>
        </p:txBody>
      </p:sp>
      <p:sp>
        <p:nvSpPr>
          <p:cNvPr id="2" name="object 2"/>
          <p:cNvSpPr txBox="1">
            <a:spLocks noGrp="1"/>
          </p:cNvSpPr>
          <p:nvPr>
            <p:ph type="title"/>
          </p:nvPr>
        </p:nvSpPr>
        <p:spPr>
          <a:xfrm>
            <a:off x="868819" y="533400"/>
            <a:ext cx="7690484" cy="513080"/>
          </a:xfrm>
          <a:prstGeom prst="rect">
            <a:avLst/>
          </a:prstGeom>
        </p:spPr>
        <p:txBody>
          <a:bodyPr vert="horz" wrap="square" lIns="0" tIns="12065" rIns="0" bIns="0" rtlCol="0">
            <a:spAutoFit/>
          </a:bodyPr>
          <a:lstStyle/>
          <a:p>
            <a:pPr marL="12700">
              <a:lnSpc>
                <a:spcPct val="100000"/>
              </a:lnSpc>
              <a:spcBef>
                <a:spcPts val="95"/>
              </a:spcBef>
            </a:pPr>
            <a:r>
              <a:rPr spc="-5" dirty="0"/>
              <a:t>5.2. Communication between distributed</a:t>
            </a:r>
            <a:r>
              <a:rPr spc="70" dirty="0"/>
              <a:t> </a:t>
            </a:r>
            <a:r>
              <a:rPr spc="-5" dirty="0"/>
              <a:t>objects</a:t>
            </a:r>
          </a:p>
        </p:txBody>
      </p:sp>
      <p:sp>
        <p:nvSpPr>
          <p:cNvPr id="3" name="object 3"/>
          <p:cNvSpPr txBox="1"/>
          <p:nvPr/>
        </p:nvSpPr>
        <p:spPr>
          <a:xfrm>
            <a:off x="1146302" y="1637417"/>
            <a:ext cx="7982584" cy="5281958"/>
          </a:xfrm>
          <a:prstGeom prst="rect">
            <a:avLst/>
          </a:prstGeom>
        </p:spPr>
        <p:txBody>
          <a:bodyPr vert="horz" wrap="square" lIns="0" tIns="104139" rIns="0" bIns="0" rtlCol="0">
            <a:spAutoFit/>
          </a:bodyPr>
          <a:lstStyle/>
          <a:p>
            <a:pPr marL="355600" indent="-342900" algn="just">
              <a:lnSpc>
                <a:spcPct val="100000"/>
              </a:lnSpc>
              <a:spcBef>
                <a:spcPts val="819"/>
              </a:spcBef>
              <a:buClr>
                <a:srgbClr val="FF9A65"/>
              </a:buClr>
              <a:buSzPct val="60000"/>
              <a:buFont typeface="Wingdings"/>
              <a:buChar char=""/>
              <a:tabLst>
                <a:tab pos="354965" algn="l"/>
                <a:tab pos="355600" algn="l"/>
              </a:tabLst>
            </a:pPr>
            <a:r>
              <a:rPr sz="3600" b="1" spc="-5" dirty="0">
                <a:solidFill>
                  <a:srgbClr val="009A9A"/>
                </a:solidFill>
                <a:latin typeface="Arial"/>
                <a:cs typeface="Arial"/>
              </a:rPr>
              <a:t>The object</a:t>
            </a:r>
            <a:r>
              <a:rPr sz="3600" b="1" dirty="0">
                <a:solidFill>
                  <a:srgbClr val="009A9A"/>
                </a:solidFill>
                <a:latin typeface="Arial"/>
                <a:cs typeface="Arial"/>
              </a:rPr>
              <a:t> </a:t>
            </a:r>
            <a:r>
              <a:rPr sz="3600" b="1" spc="-5" dirty="0">
                <a:solidFill>
                  <a:srgbClr val="009A9A"/>
                </a:solidFill>
                <a:latin typeface="Arial"/>
                <a:cs typeface="Arial"/>
              </a:rPr>
              <a:t>model</a:t>
            </a:r>
            <a:r>
              <a:rPr lang="en-US" sz="3600" b="1" spc="-5" dirty="0">
                <a:solidFill>
                  <a:srgbClr val="009A9A"/>
                </a:solidFill>
                <a:latin typeface="Arial"/>
                <a:cs typeface="Arial"/>
              </a:rPr>
              <a:t> (cont..)</a:t>
            </a:r>
            <a:endParaRPr sz="3600" dirty="0">
              <a:latin typeface="Arial"/>
              <a:cs typeface="Arial"/>
            </a:endParaRPr>
          </a:p>
          <a:p>
            <a:pPr marL="755650" marR="358140" lvl="1" indent="-285750" algn="just">
              <a:lnSpc>
                <a:spcPct val="109700"/>
              </a:lnSpc>
              <a:spcBef>
                <a:spcPts val="405"/>
              </a:spcBef>
              <a:buClr>
                <a:srgbClr val="33659A"/>
              </a:buClr>
              <a:buSzPct val="64705"/>
              <a:buFont typeface="Wingdings"/>
              <a:buChar char=""/>
              <a:tabLst>
                <a:tab pos="755650" algn="l"/>
              </a:tabLst>
            </a:pPr>
            <a:r>
              <a:rPr sz="2400" u="heavy" spc="-5" dirty="0">
                <a:solidFill>
                  <a:srgbClr val="009A9A"/>
                </a:solidFill>
                <a:uFill>
                  <a:solidFill>
                    <a:srgbClr val="009A9A"/>
                  </a:solidFill>
                </a:uFill>
                <a:latin typeface="Arial"/>
                <a:cs typeface="Arial"/>
              </a:rPr>
              <a:t>Actions</a:t>
            </a:r>
            <a:r>
              <a:rPr sz="2400" spc="-5" dirty="0">
                <a:solidFill>
                  <a:srgbClr val="009A9A"/>
                </a:solidFill>
                <a:latin typeface="Arial"/>
                <a:cs typeface="Arial"/>
              </a:rPr>
              <a:t>: </a:t>
            </a:r>
            <a:r>
              <a:rPr lang="en-US" sz="2400" spc="-5" dirty="0">
                <a:solidFill>
                  <a:srgbClr val="009A9A"/>
                </a:solidFill>
                <a:latin typeface="Arial"/>
                <a:cs typeface="Arial"/>
              </a:rPr>
              <a:t>is initiated by an object invoking a </a:t>
            </a:r>
            <a:r>
              <a:rPr sz="2400" spc="-5" dirty="0">
                <a:solidFill>
                  <a:srgbClr val="009A9A"/>
                </a:solidFill>
                <a:latin typeface="Arial"/>
                <a:cs typeface="Arial"/>
              </a:rPr>
              <a:t>method </a:t>
            </a:r>
            <a:r>
              <a:rPr lang="en-US" sz="2400" spc="-5" dirty="0">
                <a:solidFill>
                  <a:srgbClr val="009A9A"/>
                </a:solidFill>
                <a:latin typeface="Arial"/>
                <a:cs typeface="Arial"/>
              </a:rPr>
              <a:t>in another object. An invocation   can include additional information(arguments) needed to carry out the method execution. The receiver executes the appropriate method and then returns control to invoking object sometimes supplying the result.   .</a:t>
            </a:r>
            <a:endParaRPr sz="2400" dirty="0">
              <a:latin typeface="Arial"/>
              <a:cs typeface="Arial"/>
            </a:endParaRPr>
          </a:p>
          <a:p>
            <a:pPr marL="755650" marR="648970" lvl="1" indent="-285750" algn="just">
              <a:lnSpc>
                <a:spcPct val="109700"/>
              </a:lnSpc>
              <a:spcBef>
                <a:spcPts val="415"/>
              </a:spcBef>
              <a:buClr>
                <a:srgbClr val="33659A"/>
              </a:buClr>
              <a:buSzPct val="64705"/>
              <a:buFont typeface="Wingdings"/>
              <a:buChar char=""/>
              <a:tabLst>
                <a:tab pos="755650" algn="l"/>
              </a:tabLst>
            </a:pPr>
            <a:r>
              <a:rPr sz="2400" u="heavy" dirty="0">
                <a:solidFill>
                  <a:srgbClr val="009A9A"/>
                </a:solidFill>
                <a:uFill>
                  <a:solidFill>
                    <a:srgbClr val="009A9A"/>
                  </a:solidFill>
                </a:uFill>
                <a:latin typeface="Arial"/>
                <a:cs typeface="Arial"/>
              </a:rPr>
              <a:t>Exceptions</a:t>
            </a:r>
            <a:r>
              <a:rPr sz="2400" dirty="0">
                <a:solidFill>
                  <a:srgbClr val="009A9A"/>
                </a:solidFill>
                <a:latin typeface="Arial"/>
                <a:cs typeface="Arial"/>
              </a:rPr>
              <a:t>: </a:t>
            </a:r>
            <a:r>
              <a:rPr sz="2400" spc="-5" dirty="0">
                <a:solidFill>
                  <a:srgbClr val="009A9A"/>
                </a:solidFill>
                <a:latin typeface="Arial"/>
                <a:cs typeface="Arial"/>
              </a:rPr>
              <a:t>Provide a clean way to deal with error conditions </a:t>
            </a:r>
            <a:r>
              <a:rPr sz="2400" dirty="0">
                <a:solidFill>
                  <a:srgbClr val="009A9A"/>
                </a:solidFill>
                <a:latin typeface="Arial"/>
                <a:cs typeface="Arial"/>
              </a:rPr>
              <a:t>without  </a:t>
            </a:r>
            <a:r>
              <a:rPr sz="2400" spc="-5" dirty="0">
                <a:solidFill>
                  <a:srgbClr val="009A9A"/>
                </a:solidFill>
                <a:latin typeface="Arial"/>
                <a:cs typeface="Arial"/>
              </a:rPr>
              <a:t>complicating the code. </a:t>
            </a:r>
            <a:r>
              <a:rPr sz="2400" i="1" spc="-5" dirty="0">
                <a:solidFill>
                  <a:srgbClr val="009A9A"/>
                </a:solidFill>
                <a:latin typeface="Arial"/>
                <a:cs typeface="Arial"/>
              </a:rPr>
              <a:t>throw </a:t>
            </a:r>
            <a:r>
              <a:rPr sz="2400" spc="-5" dirty="0">
                <a:solidFill>
                  <a:srgbClr val="009A9A"/>
                </a:solidFill>
                <a:latin typeface="Arial"/>
                <a:cs typeface="Arial"/>
              </a:rPr>
              <a:t>and</a:t>
            </a:r>
            <a:r>
              <a:rPr sz="2400" spc="40" dirty="0">
                <a:solidFill>
                  <a:srgbClr val="009A9A"/>
                </a:solidFill>
                <a:latin typeface="Arial"/>
                <a:cs typeface="Arial"/>
              </a:rPr>
              <a:t> </a:t>
            </a:r>
            <a:r>
              <a:rPr sz="2400" i="1" dirty="0">
                <a:solidFill>
                  <a:srgbClr val="009A9A"/>
                </a:solidFill>
                <a:latin typeface="Arial"/>
                <a:cs typeface="Arial"/>
              </a:rPr>
              <a:t>catch</a:t>
            </a:r>
            <a:endParaRPr sz="2400" dirty="0">
              <a:latin typeface="Arial"/>
              <a:cs typeface="Arial"/>
            </a:endParaRPr>
          </a:p>
          <a:p>
            <a:pPr marL="755650" marR="5080" lvl="1" indent="-285750" algn="just">
              <a:lnSpc>
                <a:spcPct val="109700"/>
              </a:lnSpc>
              <a:spcBef>
                <a:spcPts val="409"/>
              </a:spcBef>
              <a:buClr>
                <a:srgbClr val="33659A"/>
              </a:buClr>
              <a:buSzPct val="64705"/>
              <a:buFont typeface="Wingdings"/>
              <a:buChar char=""/>
              <a:tabLst>
                <a:tab pos="755650" algn="l"/>
              </a:tabLst>
            </a:pPr>
            <a:r>
              <a:rPr sz="2400" u="heavy" spc="-5" dirty="0">
                <a:solidFill>
                  <a:srgbClr val="009A9A"/>
                </a:solidFill>
                <a:uFill>
                  <a:solidFill>
                    <a:srgbClr val="009A9A"/>
                  </a:solidFill>
                </a:uFill>
                <a:latin typeface="Arial"/>
                <a:cs typeface="Arial"/>
              </a:rPr>
              <a:t>Garbage collection</a:t>
            </a:r>
            <a:r>
              <a:rPr sz="2400" spc="-5" dirty="0">
                <a:solidFill>
                  <a:srgbClr val="009A9A"/>
                </a:solidFill>
                <a:latin typeface="Arial"/>
                <a:cs typeface="Arial"/>
              </a:rPr>
              <a:t>: reclaiming freed object </a:t>
            </a:r>
            <a:r>
              <a:rPr sz="2400" dirty="0">
                <a:solidFill>
                  <a:srgbClr val="009A9A"/>
                </a:solidFill>
                <a:latin typeface="Arial"/>
                <a:cs typeface="Arial"/>
              </a:rPr>
              <a:t>spaces </a:t>
            </a:r>
            <a:r>
              <a:rPr sz="2400" spc="-5" dirty="0">
                <a:solidFill>
                  <a:srgbClr val="009A9A"/>
                </a:solidFill>
                <a:latin typeface="Arial"/>
                <a:cs typeface="Arial"/>
              </a:rPr>
              <a:t>– </a:t>
            </a:r>
            <a:r>
              <a:rPr sz="2400" dirty="0">
                <a:solidFill>
                  <a:srgbClr val="009A9A"/>
                </a:solidFill>
                <a:latin typeface="Arial"/>
                <a:cs typeface="Arial"/>
              </a:rPr>
              <a:t>Java (automatic), </a:t>
            </a:r>
            <a:r>
              <a:rPr sz="2400" spc="-5" dirty="0">
                <a:solidFill>
                  <a:srgbClr val="009A9A"/>
                </a:solidFill>
                <a:latin typeface="Arial"/>
                <a:cs typeface="Arial"/>
              </a:rPr>
              <a:t>C++  </a:t>
            </a:r>
            <a:endParaRPr lang="en-US" sz="2400" spc="-5" dirty="0">
              <a:solidFill>
                <a:srgbClr val="009A9A"/>
              </a:solidFill>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45"/>
              </a:lnSpc>
            </a:pPr>
            <a:r>
              <a:rPr spc="-10" dirty="0"/>
              <a:t>2005/10/14</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pPr marL="25400">
                <a:lnSpc>
                  <a:spcPts val="1645"/>
                </a:lnSpc>
              </a:pPr>
              <a:t>12</a:t>
            </a:fld>
            <a:endParaRPr spc="-5" dirty="0"/>
          </a:p>
        </p:txBody>
      </p:sp>
      <p:sp>
        <p:nvSpPr>
          <p:cNvPr id="2" name="object 2"/>
          <p:cNvSpPr txBox="1">
            <a:spLocks noGrp="1"/>
          </p:cNvSpPr>
          <p:nvPr>
            <p:ph type="title"/>
          </p:nvPr>
        </p:nvSpPr>
        <p:spPr>
          <a:xfrm>
            <a:off x="1131925" y="381000"/>
            <a:ext cx="7690484" cy="513080"/>
          </a:xfrm>
          <a:prstGeom prst="rect">
            <a:avLst/>
          </a:prstGeom>
        </p:spPr>
        <p:txBody>
          <a:bodyPr vert="horz" wrap="square" lIns="0" tIns="12065" rIns="0" bIns="0" rtlCol="0">
            <a:spAutoFit/>
          </a:bodyPr>
          <a:lstStyle/>
          <a:p>
            <a:pPr marL="12700">
              <a:lnSpc>
                <a:spcPct val="100000"/>
              </a:lnSpc>
              <a:spcBef>
                <a:spcPts val="95"/>
              </a:spcBef>
            </a:pPr>
            <a:r>
              <a:rPr spc="-5" dirty="0"/>
              <a:t>5.2. Communication between distributed</a:t>
            </a:r>
            <a:r>
              <a:rPr spc="70" dirty="0"/>
              <a:t> </a:t>
            </a:r>
            <a:r>
              <a:rPr spc="-5" dirty="0"/>
              <a:t>objects</a:t>
            </a:r>
          </a:p>
        </p:txBody>
      </p:sp>
      <p:sp>
        <p:nvSpPr>
          <p:cNvPr id="3" name="object 3"/>
          <p:cNvSpPr txBox="1"/>
          <p:nvPr/>
        </p:nvSpPr>
        <p:spPr>
          <a:xfrm>
            <a:off x="1146302" y="1641098"/>
            <a:ext cx="7904480" cy="4835298"/>
          </a:xfrm>
          <a:prstGeom prst="rect">
            <a:avLst/>
          </a:prstGeom>
        </p:spPr>
        <p:txBody>
          <a:bodyPr vert="horz" wrap="square" lIns="0" tIns="74295" rIns="0" bIns="0" rtlCol="0">
            <a:spAutoFit/>
          </a:bodyPr>
          <a:lstStyle/>
          <a:p>
            <a:pPr marL="355600" indent="-342900" algn="just">
              <a:lnSpc>
                <a:spcPct val="100000"/>
              </a:lnSpc>
              <a:spcBef>
                <a:spcPts val="585"/>
              </a:spcBef>
              <a:buClr>
                <a:srgbClr val="FF9A65"/>
              </a:buClr>
              <a:buSzPct val="60000"/>
              <a:buFont typeface="Wingdings"/>
              <a:buChar char=""/>
              <a:tabLst>
                <a:tab pos="354965" algn="l"/>
                <a:tab pos="355600" algn="l"/>
              </a:tabLst>
            </a:pPr>
            <a:r>
              <a:rPr sz="3200" b="1" spc="-10" dirty="0">
                <a:solidFill>
                  <a:srgbClr val="009A9A"/>
                </a:solidFill>
                <a:latin typeface="Arial"/>
                <a:cs typeface="Arial"/>
              </a:rPr>
              <a:t>Distributed</a:t>
            </a:r>
            <a:r>
              <a:rPr sz="3200" b="1" spc="-5" dirty="0">
                <a:solidFill>
                  <a:srgbClr val="009A9A"/>
                </a:solidFill>
                <a:latin typeface="Arial"/>
                <a:cs typeface="Arial"/>
              </a:rPr>
              <a:t> objects</a:t>
            </a:r>
            <a:endParaRPr sz="3200">
              <a:latin typeface="Arial"/>
              <a:cs typeface="Arial"/>
            </a:endParaRPr>
          </a:p>
          <a:p>
            <a:pPr marL="755650" lvl="1" indent="-285750" algn="just">
              <a:lnSpc>
                <a:spcPct val="100000"/>
              </a:lnSpc>
              <a:spcBef>
                <a:spcPts val="415"/>
              </a:spcBef>
              <a:buClr>
                <a:srgbClr val="33659A"/>
              </a:buClr>
              <a:buSzPct val="64705"/>
              <a:buFont typeface="Wingdings"/>
              <a:buChar char=""/>
              <a:tabLst>
                <a:tab pos="755650" algn="l"/>
              </a:tabLst>
            </a:pPr>
            <a:r>
              <a:rPr sz="2400" spc="-5" dirty="0">
                <a:solidFill>
                  <a:srgbClr val="009A9A"/>
                </a:solidFill>
                <a:latin typeface="Arial"/>
                <a:cs typeface="Arial"/>
              </a:rPr>
              <a:t>State of an object: current values of its</a:t>
            </a:r>
            <a:r>
              <a:rPr sz="2400" spc="85" dirty="0">
                <a:solidFill>
                  <a:srgbClr val="009A9A"/>
                </a:solidFill>
                <a:latin typeface="Arial"/>
                <a:cs typeface="Arial"/>
              </a:rPr>
              <a:t> </a:t>
            </a:r>
            <a:r>
              <a:rPr sz="2400" spc="-5" dirty="0">
                <a:solidFill>
                  <a:srgbClr val="009A9A"/>
                </a:solidFill>
                <a:latin typeface="Arial"/>
                <a:cs typeface="Arial"/>
              </a:rPr>
              <a:t>variables</a:t>
            </a:r>
            <a:endParaRPr sz="2400">
              <a:latin typeface="Arial"/>
              <a:cs typeface="Arial"/>
            </a:endParaRPr>
          </a:p>
          <a:p>
            <a:pPr marL="755650" marR="882015" lvl="1" indent="-285750" algn="just">
              <a:lnSpc>
                <a:spcPct val="100000"/>
              </a:lnSpc>
              <a:spcBef>
                <a:spcPts val="409"/>
              </a:spcBef>
              <a:buClr>
                <a:srgbClr val="33659A"/>
              </a:buClr>
              <a:buSzPct val="64705"/>
              <a:buFont typeface="Wingdings"/>
              <a:buChar char=""/>
              <a:tabLst>
                <a:tab pos="755650" algn="l"/>
              </a:tabLst>
            </a:pPr>
            <a:r>
              <a:rPr sz="2400" spc="-5" dirty="0">
                <a:solidFill>
                  <a:srgbClr val="009A9A"/>
                </a:solidFill>
                <a:latin typeface="Arial"/>
                <a:cs typeface="Arial"/>
              </a:rPr>
              <a:t>State of program: partitioned into separate parts, each of which is  associated with an object – locally</a:t>
            </a:r>
            <a:r>
              <a:rPr sz="2400" spc="65" dirty="0">
                <a:solidFill>
                  <a:srgbClr val="009A9A"/>
                </a:solidFill>
                <a:latin typeface="Arial"/>
                <a:cs typeface="Arial"/>
              </a:rPr>
              <a:t> </a:t>
            </a:r>
            <a:r>
              <a:rPr sz="2400" spc="-5" dirty="0">
                <a:solidFill>
                  <a:srgbClr val="009A9A"/>
                </a:solidFill>
                <a:latin typeface="Arial"/>
                <a:cs typeface="Arial"/>
              </a:rPr>
              <a:t>partitioned</a:t>
            </a:r>
            <a:endParaRPr sz="2400">
              <a:latin typeface="Arial"/>
              <a:cs typeface="Arial"/>
            </a:endParaRPr>
          </a:p>
          <a:p>
            <a:pPr marL="755650" marR="501015" lvl="1" indent="-285750" algn="just">
              <a:lnSpc>
                <a:spcPct val="100000"/>
              </a:lnSpc>
              <a:spcBef>
                <a:spcPts val="405"/>
              </a:spcBef>
              <a:buClr>
                <a:srgbClr val="33659A"/>
              </a:buClr>
              <a:buSzPct val="64705"/>
              <a:buFont typeface="Wingdings"/>
              <a:buChar char=""/>
              <a:tabLst>
                <a:tab pos="755650" algn="l"/>
              </a:tabLst>
            </a:pPr>
            <a:r>
              <a:rPr sz="2400" spc="-5" dirty="0">
                <a:solidFill>
                  <a:srgbClr val="009A9A"/>
                </a:solidFill>
                <a:latin typeface="Arial"/>
                <a:cs typeface="Arial"/>
              </a:rPr>
              <a:t>As a natural extension, objects are physically </a:t>
            </a:r>
            <a:r>
              <a:rPr sz="2400" dirty="0">
                <a:solidFill>
                  <a:srgbClr val="009A9A"/>
                </a:solidFill>
                <a:latin typeface="Arial"/>
                <a:cs typeface="Arial"/>
              </a:rPr>
              <a:t>distributed into different  </a:t>
            </a:r>
            <a:r>
              <a:rPr sz="2400" spc="-5" dirty="0">
                <a:solidFill>
                  <a:srgbClr val="009A9A"/>
                </a:solidFill>
                <a:latin typeface="Arial"/>
                <a:cs typeface="Arial"/>
              </a:rPr>
              <a:t>processes or computers in a distributed system. Therefore, the object  model is very appropriate for distributed</a:t>
            </a:r>
            <a:r>
              <a:rPr sz="2400" spc="50" dirty="0">
                <a:solidFill>
                  <a:srgbClr val="009A9A"/>
                </a:solidFill>
                <a:latin typeface="Arial"/>
                <a:cs typeface="Arial"/>
              </a:rPr>
              <a:t> </a:t>
            </a:r>
            <a:r>
              <a:rPr sz="2400" spc="-5" dirty="0">
                <a:solidFill>
                  <a:srgbClr val="009A9A"/>
                </a:solidFill>
                <a:latin typeface="Arial"/>
                <a:cs typeface="Arial"/>
              </a:rPr>
              <a:t>systems</a:t>
            </a:r>
            <a:endParaRPr sz="2400">
              <a:latin typeface="Arial"/>
              <a:cs typeface="Arial"/>
            </a:endParaRPr>
          </a:p>
          <a:p>
            <a:pPr marL="755650" marR="92075" lvl="1" indent="-285750" algn="just">
              <a:lnSpc>
                <a:spcPct val="100000"/>
              </a:lnSpc>
              <a:spcBef>
                <a:spcPts val="409"/>
              </a:spcBef>
              <a:buClr>
                <a:srgbClr val="33659A"/>
              </a:buClr>
              <a:buSzPct val="64705"/>
              <a:buFont typeface="Wingdings"/>
              <a:buChar char=""/>
              <a:tabLst>
                <a:tab pos="755650" algn="l"/>
              </a:tabLst>
            </a:pPr>
            <a:r>
              <a:rPr sz="2400" spc="-5" dirty="0">
                <a:solidFill>
                  <a:srgbClr val="009A9A"/>
                </a:solidFill>
                <a:latin typeface="Arial"/>
                <a:cs typeface="Arial"/>
              </a:rPr>
              <a:t>For C-S architecture, objects are managed by servers, clients invoke their  </a:t>
            </a:r>
            <a:r>
              <a:rPr sz="2400" dirty="0">
                <a:solidFill>
                  <a:srgbClr val="009A9A"/>
                </a:solidFill>
                <a:latin typeface="Arial"/>
                <a:cs typeface="Arial"/>
              </a:rPr>
              <a:t>methods using </a:t>
            </a:r>
            <a:r>
              <a:rPr sz="2400" spc="-5" dirty="0">
                <a:solidFill>
                  <a:srgbClr val="009A9A"/>
                </a:solidFill>
                <a:latin typeface="Arial"/>
                <a:cs typeface="Arial"/>
              </a:rPr>
              <a:t>remote </a:t>
            </a:r>
            <a:r>
              <a:rPr sz="2400" spc="-5">
                <a:solidFill>
                  <a:srgbClr val="009A9A"/>
                </a:solidFill>
                <a:latin typeface="Arial"/>
                <a:cs typeface="Arial"/>
              </a:rPr>
              <a:t>method</a:t>
            </a:r>
            <a:r>
              <a:rPr sz="2400" spc="20">
                <a:solidFill>
                  <a:srgbClr val="009A9A"/>
                </a:solidFill>
                <a:latin typeface="Arial"/>
                <a:cs typeface="Arial"/>
              </a:rPr>
              <a:t> </a:t>
            </a:r>
            <a:r>
              <a:rPr sz="2400" spc="-5">
                <a:solidFill>
                  <a:srgbClr val="009A9A"/>
                </a:solidFill>
                <a:latin typeface="Arial"/>
                <a:cs typeface="Arial"/>
              </a:rPr>
              <a:t>invocation</a:t>
            </a:r>
            <a:endParaRPr sz="240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45"/>
              </a:lnSpc>
            </a:pPr>
            <a:r>
              <a:rPr spc="-10" dirty="0"/>
              <a:t>2005/10/14</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pPr marL="25400">
                <a:lnSpc>
                  <a:spcPts val="1645"/>
                </a:lnSpc>
              </a:pPr>
              <a:t>13</a:t>
            </a:fld>
            <a:endParaRPr spc="-5" dirty="0"/>
          </a:p>
        </p:txBody>
      </p:sp>
      <p:sp>
        <p:nvSpPr>
          <p:cNvPr id="2" name="object 2"/>
          <p:cNvSpPr txBox="1">
            <a:spLocks noGrp="1"/>
          </p:cNvSpPr>
          <p:nvPr>
            <p:ph type="title"/>
          </p:nvPr>
        </p:nvSpPr>
        <p:spPr>
          <a:xfrm>
            <a:off x="1131925" y="381000"/>
            <a:ext cx="7690484" cy="513080"/>
          </a:xfrm>
          <a:prstGeom prst="rect">
            <a:avLst/>
          </a:prstGeom>
        </p:spPr>
        <p:txBody>
          <a:bodyPr vert="horz" wrap="square" lIns="0" tIns="12065" rIns="0" bIns="0" rtlCol="0">
            <a:spAutoFit/>
          </a:bodyPr>
          <a:lstStyle/>
          <a:p>
            <a:pPr marL="12700">
              <a:lnSpc>
                <a:spcPct val="100000"/>
              </a:lnSpc>
              <a:spcBef>
                <a:spcPts val="95"/>
              </a:spcBef>
            </a:pPr>
            <a:r>
              <a:rPr spc="-5" dirty="0"/>
              <a:t>5.2. Communication between distributed</a:t>
            </a:r>
            <a:r>
              <a:rPr spc="70" dirty="0"/>
              <a:t> </a:t>
            </a:r>
            <a:r>
              <a:rPr spc="-5" dirty="0"/>
              <a:t>objects</a:t>
            </a:r>
          </a:p>
        </p:txBody>
      </p:sp>
      <p:sp>
        <p:nvSpPr>
          <p:cNvPr id="3" name="object 3"/>
          <p:cNvSpPr txBox="1"/>
          <p:nvPr/>
        </p:nvSpPr>
        <p:spPr>
          <a:xfrm>
            <a:off x="533400" y="1641098"/>
            <a:ext cx="8517382" cy="5307222"/>
          </a:xfrm>
          <a:prstGeom prst="rect">
            <a:avLst/>
          </a:prstGeom>
        </p:spPr>
        <p:txBody>
          <a:bodyPr vert="horz" wrap="square" lIns="0" tIns="74295" rIns="0" bIns="0" rtlCol="0">
            <a:spAutoFit/>
          </a:bodyPr>
          <a:lstStyle/>
          <a:p>
            <a:pPr marL="355600" indent="-342900" algn="just">
              <a:lnSpc>
                <a:spcPct val="100000"/>
              </a:lnSpc>
              <a:spcBef>
                <a:spcPts val="585"/>
              </a:spcBef>
              <a:buClr>
                <a:srgbClr val="FF9A65"/>
              </a:buClr>
              <a:buSzPct val="60000"/>
              <a:buFont typeface="Wingdings"/>
              <a:buChar char=""/>
              <a:tabLst>
                <a:tab pos="354965" algn="l"/>
                <a:tab pos="355600" algn="l"/>
              </a:tabLst>
            </a:pPr>
            <a:r>
              <a:rPr sz="3200" b="1" spc="-10" dirty="0">
                <a:solidFill>
                  <a:srgbClr val="009A9A"/>
                </a:solidFill>
                <a:latin typeface="Arial"/>
                <a:cs typeface="Arial"/>
              </a:rPr>
              <a:t>Distributed</a:t>
            </a:r>
            <a:r>
              <a:rPr sz="3200" b="1" spc="-5" dirty="0">
                <a:solidFill>
                  <a:srgbClr val="009A9A"/>
                </a:solidFill>
                <a:latin typeface="Arial"/>
                <a:cs typeface="Arial"/>
              </a:rPr>
              <a:t> objects</a:t>
            </a:r>
            <a:r>
              <a:rPr lang="en-US" sz="3200" b="1" spc="-5" dirty="0">
                <a:solidFill>
                  <a:srgbClr val="009A9A"/>
                </a:solidFill>
                <a:latin typeface="Arial"/>
                <a:cs typeface="Arial"/>
              </a:rPr>
              <a:t> (cont..)</a:t>
            </a:r>
            <a:endParaRPr sz="3200" dirty="0">
              <a:latin typeface="Arial"/>
              <a:cs typeface="Arial"/>
            </a:endParaRPr>
          </a:p>
          <a:p>
            <a:pPr marL="755650" marR="233679" lvl="1" indent="-285750" algn="just">
              <a:lnSpc>
                <a:spcPct val="100000"/>
              </a:lnSpc>
              <a:spcBef>
                <a:spcPts val="400"/>
              </a:spcBef>
              <a:buClr>
                <a:srgbClr val="33659A"/>
              </a:buClr>
              <a:buSzPct val="64705"/>
              <a:buFont typeface="Wingdings"/>
              <a:buChar char=""/>
              <a:tabLst>
                <a:tab pos="755650" algn="l"/>
              </a:tabLst>
            </a:pPr>
            <a:r>
              <a:rPr sz="2400" spc="-5" dirty="0">
                <a:solidFill>
                  <a:srgbClr val="009A9A"/>
                </a:solidFill>
                <a:latin typeface="Arial"/>
                <a:cs typeface="Arial"/>
              </a:rPr>
              <a:t>In RMI, request is sent in a message to the server, the server execute it,  and send result back to the client via a</a:t>
            </a:r>
            <a:r>
              <a:rPr sz="2400" spc="100" dirty="0">
                <a:solidFill>
                  <a:srgbClr val="009A9A"/>
                </a:solidFill>
                <a:latin typeface="Arial"/>
                <a:cs typeface="Arial"/>
              </a:rPr>
              <a:t> </a:t>
            </a:r>
            <a:r>
              <a:rPr sz="2400" spc="-5" dirty="0">
                <a:solidFill>
                  <a:srgbClr val="009A9A"/>
                </a:solidFill>
                <a:latin typeface="Arial"/>
                <a:cs typeface="Arial"/>
              </a:rPr>
              <a:t>message</a:t>
            </a:r>
            <a:endParaRPr sz="2400" dirty="0">
              <a:latin typeface="Arial"/>
              <a:cs typeface="Arial"/>
            </a:endParaRPr>
          </a:p>
          <a:p>
            <a:pPr marL="755650" lvl="1" indent="-285750" algn="just">
              <a:lnSpc>
                <a:spcPct val="100000"/>
              </a:lnSpc>
              <a:spcBef>
                <a:spcPts val="409"/>
              </a:spcBef>
              <a:buClr>
                <a:srgbClr val="33659A"/>
              </a:buClr>
              <a:buSzPct val="64705"/>
              <a:buFont typeface="Wingdings"/>
              <a:buChar char=""/>
              <a:tabLst>
                <a:tab pos="755650" algn="l"/>
              </a:tabLst>
            </a:pPr>
            <a:r>
              <a:rPr sz="2400" spc="-5" dirty="0">
                <a:solidFill>
                  <a:srgbClr val="009A9A"/>
                </a:solidFill>
                <a:latin typeface="Arial"/>
                <a:cs typeface="Arial"/>
              </a:rPr>
              <a:t>There are other architectures …</a:t>
            </a:r>
            <a:r>
              <a:rPr sz="2400" spc="50" dirty="0">
                <a:solidFill>
                  <a:srgbClr val="009A9A"/>
                </a:solidFill>
                <a:latin typeface="Arial"/>
                <a:cs typeface="Arial"/>
              </a:rPr>
              <a:t> </a:t>
            </a:r>
            <a:r>
              <a:rPr sz="2400" spc="-5" dirty="0">
                <a:solidFill>
                  <a:srgbClr val="009A9A"/>
                </a:solidFill>
                <a:latin typeface="Arial"/>
                <a:cs typeface="Arial"/>
              </a:rPr>
              <a:t>(unimportant)</a:t>
            </a:r>
            <a:endParaRPr sz="2400" dirty="0">
              <a:latin typeface="Arial"/>
              <a:cs typeface="Arial"/>
            </a:endParaRPr>
          </a:p>
          <a:p>
            <a:pPr marL="755650" marR="5080" lvl="1" indent="-285750" algn="just">
              <a:lnSpc>
                <a:spcPct val="100000"/>
              </a:lnSpc>
              <a:spcBef>
                <a:spcPts val="414"/>
              </a:spcBef>
              <a:buClr>
                <a:srgbClr val="33659A"/>
              </a:buClr>
              <a:buSzPct val="64705"/>
              <a:buFont typeface="Wingdings"/>
              <a:buChar char=""/>
              <a:tabLst>
                <a:tab pos="755650" algn="l"/>
              </a:tabLst>
            </a:pPr>
            <a:r>
              <a:rPr sz="2400" spc="-5" dirty="0">
                <a:solidFill>
                  <a:srgbClr val="009A9A"/>
                </a:solidFill>
                <a:latin typeface="Arial"/>
                <a:cs typeface="Arial"/>
              </a:rPr>
              <a:t>Distributed </a:t>
            </a:r>
            <a:r>
              <a:rPr sz="2400" dirty="0">
                <a:solidFill>
                  <a:srgbClr val="009A9A"/>
                </a:solidFill>
                <a:latin typeface="Arial"/>
                <a:cs typeface="Arial"/>
              </a:rPr>
              <a:t>objects </a:t>
            </a:r>
            <a:r>
              <a:rPr sz="2400" spc="-5" dirty="0">
                <a:solidFill>
                  <a:srgbClr val="009A9A"/>
                </a:solidFill>
                <a:latin typeface="Arial"/>
                <a:cs typeface="Arial"/>
              </a:rPr>
              <a:t>in different </a:t>
            </a:r>
            <a:r>
              <a:rPr sz="2400" dirty="0">
                <a:solidFill>
                  <a:srgbClr val="009A9A"/>
                </a:solidFill>
                <a:latin typeface="Arial"/>
                <a:cs typeface="Arial"/>
              </a:rPr>
              <a:t>processes </a:t>
            </a:r>
            <a:r>
              <a:rPr sz="2400" spc="-5" dirty="0">
                <a:solidFill>
                  <a:srgbClr val="009A9A"/>
                </a:solidFill>
                <a:latin typeface="Arial"/>
                <a:cs typeface="Arial"/>
              </a:rPr>
              <a:t>enforces encapsulation: the state  of an object can be </a:t>
            </a:r>
            <a:r>
              <a:rPr sz="2400" dirty="0">
                <a:solidFill>
                  <a:srgbClr val="009A9A"/>
                </a:solidFill>
                <a:latin typeface="Arial"/>
                <a:cs typeface="Arial"/>
              </a:rPr>
              <a:t>accessed </a:t>
            </a:r>
            <a:r>
              <a:rPr sz="2400" spc="-5" dirty="0">
                <a:solidFill>
                  <a:srgbClr val="009A9A"/>
                </a:solidFill>
                <a:latin typeface="Arial"/>
                <a:cs typeface="Arial"/>
              </a:rPr>
              <a:t>only by </a:t>
            </a:r>
            <a:r>
              <a:rPr sz="2400" dirty="0">
                <a:solidFill>
                  <a:srgbClr val="009A9A"/>
                </a:solidFill>
                <a:latin typeface="Arial"/>
                <a:cs typeface="Arial"/>
              </a:rPr>
              <a:t>the methods </a:t>
            </a:r>
            <a:r>
              <a:rPr sz="2400" spc="-5" dirty="0">
                <a:solidFill>
                  <a:srgbClr val="009A9A"/>
                </a:solidFill>
                <a:latin typeface="Arial"/>
                <a:cs typeface="Arial"/>
              </a:rPr>
              <a:t>of </a:t>
            </a:r>
            <a:r>
              <a:rPr sz="2400" dirty="0">
                <a:solidFill>
                  <a:srgbClr val="009A9A"/>
                </a:solidFill>
                <a:latin typeface="Arial"/>
                <a:cs typeface="Arial"/>
              </a:rPr>
              <a:t>the</a:t>
            </a:r>
            <a:r>
              <a:rPr sz="2400" spc="120" dirty="0">
                <a:solidFill>
                  <a:srgbClr val="009A9A"/>
                </a:solidFill>
                <a:latin typeface="Arial"/>
                <a:cs typeface="Arial"/>
              </a:rPr>
              <a:t> </a:t>
            </a:r>
            <a:r>
              <a:rPr sz="2400" dirty="0">
                <a:solidFill>
                  <a:srgbClr val="009A9A"/>
                </a:solidFill>
                <a:latin typeface="Arial"/>
                <a:cs typeface="Arial"/>
              </a:rPr>
              <a:t>object</a:t>
            </a:r>
            <a:endParaRPr sz="2400" dirty="0">
              <a:latin typeface="Arial"/>
              <a:cs typeface="Arial"/>
            </a:endParaRPr>
          </a:p>
          <a:p>
            <a:pPr marL="1155700" lvl="2" indent="-228600" algn="just">
              <a:lnSpc>
                <a:spcPct val="100000"/>
              </a:lnSpc>
              <a:spcBef>
                <a:spcPts val="400"/>
              </a:spcBef>
              <a:buClr>
                <a:srgbClr val="FF9A65"/>
              </a:buClr>
              <a:buSzPct val="62500"/>
              <a:buFont typeface="Wingdings"/>
              <a:buChar char=""/>
              <a:tabLst>
                <a:tab pos="1155700" algn="l"/>
              </a:tabLst>
            </a:pPr>
            <a:r>
              <a:rPr sz="2400" spc="-5" dirty="0">
                <a:solidFill>
                  <a:srgbClr val="009A9A"/>
                </a:solidFill>
                <a:latin typeface="Arial"/>
                <a:cs typeface="Arial"/>
              </a:rPr>
              <a:t>Only accept authorized </a:t>
            </a:r>
            <a:r>
              <a:rPr sz="2400" dirty="0">
                <a:solidFill>
                  <a:srgbClr val="009A9A"/>
                </a:solidFill>
                <a:latin typeface="Arial"/>
                <a:cs typeface="Arial"/>
              </a:rPr>
              <a:t>methods to act on the</a:t>
            </a:r>
            <a:r>
              <a:rPr sz="2400" spc="-10" dirty="0">
                <a:solidFill>
                  <a:srgbClr val="009A9A"/>
                </a:solidFill>
                <a:latin typeface="Arial"/>
                <a:cs typeface="Arial"/>
              </a:rPr>
              <a:t> </a:t>
            </a:r>
            <a:r>
              <a:rPr sz="2400" dirty="0">
                <a:solidFill>
                  <a:srgbClr val="009A9A"/>
                </a:solidFill>
                <a:latin typeface="Arial"/>
                <a:cs typeface="Arial"/>
              </a:rPr>
              <a:t>state</a:t>
            </a:r>
            <a:endParaRPr sz="2400" dirty="0">
              <a:latin typeface="Arial"/>
              <a:cs typeface="Arial"/>
            </a:endParaRPr>
          </a:p>
          <a:p>
            <a:pPr marL="1155700" lvl="2" indent="-228600" algn="just">
              <a:lnSpc>
                <a:spcPct val="100000"/>
              </a:lnSpc>
              <a:spcBef>
                <a:spcPts val="390"/>
              </a:spcBef>
              <a:buClr>
                <a:srgbClr val="FF9A65"/>
              </a:buClr>
              <a:buSzPct val="62500"/>
              <a:buFont typeface="Wingdings"/>
              <a:buChar char=""/>
              <a:tabLst>
                <a:tab pos="1155700" algn="l"/>
              </a:tabLst>
            </a:pPr>
            <a:r>
              <a:rPr sz="2400" spc="-5" dirty="0">
                <a:solidFill>
                  <a:srgbClr val="009A9A"/>
                </a:solidFill>
                <a:latin typeface="Arial"/>
                <a:cs typeface="Arial"/>
              </a:rPr>
              <a:t>Possibility to handle concurrent access to distributed</a:t>
            </a:r>
            <a:r>
              <a:rPr sz="2400" spc="5" dirty="0">
                <a:solidFill>
                  <a:srgbClr val="009A9A"/>
                </a:solidFill>
                <a:latin typeface="Arial"/>
                <a:cs typeface="Arial"/>
              </a:rPr>
              <a:t> </a:t>
            </a:r>
            <a:r>
              <a:rPr sz="2400" spc="-5" dirty="0">
                <a:solidFill>
                  <a:srgbClr val="009A9A"/>
                </a:solidFill>
                <a:latin typeface="Arial"/>
                <a:cs typeface="Arial"/>
              </a:rPr>
              <a:t>objects</a:t>
            </a:r>
            <a:endParaRPr sz="2400" dirty="0">
              <a:latin typeface="Arial"/>
              <a:cs typeface="Arial"/>
            </a:endParaRPr>
          </a:p>
          <a:p>
            <a:pPr marL="1155700" lvl="2" indent="-228600" algn="just">
              <a:lnSpc>
                <a:spcPct val="100000"/>
              </a:lnSpc>
              <a:spcBef>
                <a:spcPts val="395"/>
              </a:spcBef>
              <a:buClr>
                <a:srgbClr val="FF9A65"/>
              </a:buClr>
              <a:buSzPct val="62500"/>
              <a:buFont typeface="Wingdings"/>
              <a:buChar char=""/>
              <a:tabLst>
                <a:tab pos="1155700" algn="l"/>
              </a:tabLst>
            </a:pPr>
            <a:r>
              <a:rPr sz="2400" spc="-5" dirty="0">
                <a:solidFill>
                  <a:srgbClr val="009A9A"/>
                </a:solidFill>
                <a:latin typeface="Arial"/>
                <a:cs typeface="Arial"/>
              </a:rPr>
              <a:t>Allows heterogeneity: different data formats may be used at different</a:t>
            </a:r>
            <a:r>
              <a:rPr sz="2400" spc="85" dirty="0">
                <a:solidFill>
                  <a:srgbClr val="009A9A"/>
                </a:solidFill>
                <a:latin typeface="Arial"/>
                <a:cs typeface="Arial"/>
              </a:rPr>
              <a:t> </a:t>
            </a:r>
            <a:r>
              <a:rPr sz="2400" spc="-60" dirty="0">
                <a:solidFill>
                  <a:srgbClr val="009A9A"/>
                </a:solidFill>
                <a:latin typeface="Arial"/>
                <a:cs typeface="Arial"/>
              </a:rPr>
              <a:t>sites</a:t>
            </a:r>
            <a:endParaRPr sz="2400" dirty="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xfrm>
            <a:off x="304800" y="6781800"/>
            <a:ext cx="911225" cy="224154"/>
          </a:xfrm>
          <a:prstGeom prst="rect">
            <a:avLst/>
          </a:prstGeom>
        </p:spPr>
        <p:txBody>
          <a:bodyPr vert="horz" wrap="square" lIns="0" tIns="0" rIns="0" bIns="0" rtlCol="0">
            <a:spAutoFit/>
          </a:bodyPr>
          <a:lstStyle/>
          <a:p>
            <a:pPr marL="12700">
              <a:lnSpc>
                <a:spcPts val="1645"/>
              </a:lnSpc>
            </a:pPr>
            <a:r>
              <a:rPr spc="-10" dirty="0"/>
              <a:t>2005/10/14</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pPr marL="25400">
                <a:lnSpc>
                  <a:spcPts val="1645"/>
                </a:lnSpc>
              </a:pPr>
              <a:t>14</a:t>
            </a:fld>
            <a:endParaRPr spc="-5" dirty="0"/>
          </a:p>
        </p:txBody>
      </p:sp>
      <p:sp>
        <p:nvSpPr>
          <p:cNvPr id="2" name="object 2"/>
          <p:cNvSpPr txBox="1">
            <a:spLocks noGrp="1"/>
          </p:cNvSpPr>
          <p:nvPr>
            <p:ph type="title"/>
          </p:nvPr>
        </p:nvSpPr>
        <p:spPr>
          <a:xfrm>
            <a:off x="1110359" y="587348"/>
            <a:ext cx="7690484" cy="513080"/>
          </a:xfrm>
          <a:prstGeom prst="rect">
            <a:avLst/>
          </a:prstGeom>
        </p:spPr>
        <p:txBody>
          <a:bodyPr vert="horz" wrap="square" lIns="0" tIns="12065" rIns="0" bIns="0" rtlCol="0">
            <a:spAutoFit/>
          </a:bodyPr>
          <a:lstStyle/>
          <a:p>
            <a:pPr marL="12700">
              <a:lnSpc>
                <a:spcPct val="100000"/>
              </a:lnSpc>
              <a:spcBef>
                <a:spcPts val="95"/>
              </a:spcBef>
            </a:pPr>
            <a:r>
              <a:rPr spc="-5" dirty="0"/>
              <a:t>5.2. Communication between distributed</a:t>
            </a:r>
            <a:r>
              <a:rPr spc="70" dirty="0"/>
              <a:t> </a:t>
            </a:r>
            <a:r>
              <a:rPr spc="-5" dirty="0"/>
              <a:t>objects</a:t>
            </a:r>
          </a:p>
        </p:txBody>
      </p:sp>
      <p:sp>
        <p:nvSpPr>
          <p:cNvPr id="3" name="object 3"/>
          <p:cNvSpPr txBox="1"/>
          <p:nvPr/>
        </p:nvSpPr>
        <p:spPr>
          <a:xfrm>
            <a:off x="1146302" y="1631950"/>
            <a:ext cx="8150098" cy="5209118"/>
          </a:xfrm>
          <a:prstGeom prst="rect">
            <a:avLst/>
          </a:prstGeom>
        </p:spPr>
        <p:txBody>
          <a:bodyPr vert="horz" wrap="square" lIns="0" tIns="50800" rIns="0" bIns="0" rtlCol="0">
            <a:spAutoFit/>
          </a:bodyPr>
          <a:lstStyle/>
          <a:p>
            <a:pPr marL="355600" indent="-342900" algn="just">
              <a:lnSpc>
                <a:spcPct val="100000"/>
              </a:lnSpc>
              <a:spcBef>
                <a:spcPts val="400"/>
              </a:spcBef>
              <a:buClr>
                <a:srgbClr val="FF9A65"/>
              </a:buClr>
              <a:buSzPct val="58333"/>
              <a:buFont typeface="Wingdings"/>
              <a:buChar char=""/>
              <a:tabLst>
                <a:tab pos="355600" algn="l"/>
              </a:tabLst>
            </a:pPr>
            <a:r>
              <a:rPr sz="2800" b="1" spc="-5" dirty="0">
                <a:solidFill>
                  <a:srgbClr val="009A9A"/>
                </a:solidFill>
                <a:latin typeface="Arial"/>
                <a:cs typeface="Arial"/>
              </a:rPr>
              <a:t>The distributed object</a:t>
            </a:r>
            <a:r>
              <a:rPr sz="2800" b="1" dirty="0">
                <a:solidFill>
                  <a:srgbClr val="009A9A"/>
                </a:solidFill>
                <a:latin typeface="Arial"/>
                <a:cs typeface="Arial"/>
              </a:rPr>
              <a:t> </a:t>
            </a:r>
            <a:r>
              <a:rPr sz="2800" b="1" spc="-5" dirty="0">
                <a:solidFill>
                  <a:srgbClr val="009A9A"/>
                </a:solidFill>
                <a:latin typeface="Arial"/>
                <a:cs typeface="Arial"/>
              </a:rPr>
              <a:t>model</a:t>
            </a:r>
            <a:endParaRPr sz="2800">
              <a:latin typeface="Arial"/>
              <a:cs typeface="Arial"/>
            </a:endParaRPr>
          </a:p>
          <a:p>
            <a:pPr marL="755650" marR="5080" lvl="1" indent="-285750" algn="just">
              <a:lnSpc>
                <a:spcPts val="1950"/>
              </a:lnSpc>
              <a:spcBef>
                <a:spcPts val="470"/>
              </a:spcBef>
              <a:buClr>
                <a:srgbClr val="33659A"/>
              </a:buClr>
              <a:buSzPct val="66666"/>
              <a:buFont typeface="Wingdings"/>
              <a:buChar char=""/>
              <a:tabLst>
                <a:tab pos="755650" algn="l"/>
              </a:tabLst>
            </a:pPr>
            <a:r>
              <a:rPr sz="2000" spc="-5" dirty="0">
                <a:solidFill>
                  <a:srgbClr val="009A9A"/>
                </a:solidFill>
                <a:latin typeface="Arial"/>
                <a:cs typeface="Arial"/>
              </a:rPr>
              <a:t>Discusses extensions </a:t>
            </a:r>
            <a:r>
              <a:rPr sz="2000" dirty="0">
                <a:solidFill>
                  <a:srgbClr val="009A9A"/>
                </a:solidFill>
                <a:latin typeface="Arial"/>
                <a:cs typeface="Arial"/>
              </a:rPr>
              <a:t>to the </a:t>
            </a:r>
            <a:r>
              <a:rPr sz="2000" spc="-5" dirty="0">
                <a:solidFill>
                  <a:srgbClr val="009A9A"/>
                </a:solidFill>
                <a:latin typeface="Arial"/>
                <a:cs typeface="Arial"/>
              </a:rPr>
              <a:t>basic object model </a:t>
            </a:r>
            <a:r>
              <a:rPr sz="2000" dirty="0">
                <a:solidFill>
                  <a:srgbClr val="009A9A"/>
                </a:solidFill>
                <a:latin typeface="Arial"/>
                <a:cs typeface="Arial"/>
              </a:rPr>
              <a:t>to </a:t>
            </a:r>
            <a:r>
              <a:rPr sz="2000" spc="-5" dirty="0">
                <a:solidFill>
                  <a:srgbClr val="009A9A"/>
                </a:solidFill>
                <a:latin typeface="Arial"/>
                <a:cs typeface="Arial"/>
              </a:rPr>
              <a:t>make it applicable </a:t>
            </a:r>
            <a:r>
              <a:rPr sz="2000" dirty="0">
                <a:solidFill>
                  <a:srgbClr val="009A9A"/>
                </a:solidFill>
                <a:latin typeface="Arial"/>
                <a:cs typeface="Arial"/>
              </a:rPr>
              <a:t>to  </a:t>
            </a:r>
            <a:r>
              <a:rPr sz="2000" spc="-5" dirty="0">
                <a:solidFill>
                  <a:srgbClr val="009A9A"/>
                </a:solidFill>
                <a:latin typeface="Arial"/>
                <a:cs typeface="Arial"/>
              </a:rPr>
              <a:t>distributed</a:t>
            </a:r>
            <a:r>
              <a:rPr sz="2000" spc="-10" dirty="0">
                <a:solidFill>
                  <a:srgbClr val="009A9A"/>
                </a:solidFill>
                <a:latin typeface="Arial"/>
                <a:cs typeface="Arial"/>
              </a:rPr>
              <a:t> </a:t>
            </a:r>
            <a:r>
              <a:rPr sz="2000" spc="-5" dirty="0">
                <a:solidFill>
                  <a:srgbClr val="009A9A"/>
                </a:solidFill>
                <a:latin typeface="Arial"/>
                <a:cs typeface="Arial"/>
              </a:rPr>
              <a:t>objects</a:t>
            </a:r>
            <a:endParaRPr sz="2000">
              <a:latin typeface="Arial"/>
              <a:cs typeface="Arial"/>
            </a:endParaRPr>
          </a:p>
          <a:p>
            <a:pPr marL="755650" lvl="1" indent="-285750" algn="just">
              <a:lnSpc>
                <a:spcPct val="100000"/>
              </a:lnSpc>
              <a:spcBef>
                <a:spcPts val="200"/>
              </a:spcBef>
              <a:buClr>
                <a:srgbClr val="33659A"/>
              </a:buClr>
              <a:buSzPct val="66666"/>
              <a:buFont typeface="Wingdings"/>
              <a:buChar char=""/>
              <a:tabLst>
                <a:tab pos="755650" algn="l"/>
              </a:tabLst>
            </a:pPr>
            <a:r>
              <a:rPr sz="2000" spc="-5" dirty="0">
                <a:solidFill>
                  <a:srgbClr val="009A9A"/>
                </a:solidFill>
                <a:latin typeface="Arial"/>
                <a:cs typeface="Arial"/>
              </a:rPr>
              <a:t>Show RMI is </a:t>
            </a:r>
            <a:r>
              <a:rPr sz="2000" dirty="0">
                <a:solidFill>
                  <a:srgbClr val="009A9A"/>
                </a:solidFill>
                <a:latin typeface="Arial"/>
                <a:cs typeface="Arial"/>
              </a:rPr>
              <a:t>a </a:t>
            </a:r>
            <a:r>
              <a:rPr sz="2000" spc="-5" dirty="0">
                <a:solidFill>
                  <a:srgbClr val="009A9A"/>
                </a:solidFill>
                <a:latin typeface="Arial"/>
                <a:cs typeface="Arial"/>
              </a:rPr>
              <a:t>natural extension of local method</a:t>
            </a:r>
            <a:r>
              <a:rPr sz="2000" spc="-30" dirty="0">
                <a:solidFill>
                  <a:srgbClr val="009A9A"/>
                </a:solidFill>
                <a:latin typeface="Arial"/>
                <a:cs typeface="Arial"/>
              </a:rPr>
              <a:t> </a:t>
            </a:r>
            <a:r>
              <a:rPr sz="2000" spc="-5" dirty="0">
                <a:solidFill>
                  <a:srgbClr val="009A9A"/>
                </a:solidFill>
                <a:latin typeface="Arial"/>
                <a:cs typeface="Arial"/>
              </a:rPr>
              <a:t>invocation</a:t>
            </a:r>
            <a:endParaRPr sz="2000">
              <a:latin typeface="Arial"/>
              <a:cs typeface="Arial"/>
            </a:endParaRPr>
          </a:p>
          <a:p>
            <a:pPr marL="355600" marR="33655" indent="-342900" algn="just">
              <a:lnSpc>
                <a:spcPts val="1950"/>
              </a:lnSpc>
              <a:spcBef>
                <a:spcPts val="1775"/>
              </a:spcBef>
              <a:buClr>
                <a:srgbClr val="FF9A65"/>
              </a:buClr>
              <a:buSzPct val="61111"/>
              <a:buFont typeface="Wingdings"/>
              <a:buChar char=""/>
              <a:tabLst>
                <a:tab pos="354965" algn="l"/>
                <a:tab pos="355600" algn="l"/>
              </a:tabLst>
            </a:pPr>
            <a:r>
              <a:rPr sz="2000" spc="-5" dirty="0">
                <a:solidFill>
                  <a:srgbClr val="009A9A"/>
                </a:solidFill>
                <a:latin typeface="Arial"/>
                <a:cs typeface="Arial"/>
              </a:rPr>
              <a:t>RMI: invocations between objects in </a:t>
            </a:r>
            <a:r>
              <a:rPr sz="2000" i="1" dirty="0">
                <a:solidFill>
                  <a:srgbClr val="009A9A"/>
                </a:solidFill>
                <a:latin typeface="Arial"/>
                <a:cs typeface="Arial"/>
              </a:rPr>
              <a:t>different </a:t>
            </a:r>
            <a:r>
              <a:rPr sz="2000" spc="-5" dirty="0">
                <a:solidFill>
                  <a:srgbClr val="009A9A"/>
                </a:solidFill>
                <a:latin typeface="Arial"/>
                <a:cs typeface="Arial"/>
              </a:rPr>
              <a:t>processes (either on same or  different</a:t>
            </a:r>
            <a:r>
              <a:rPr sz="2000" spc="-10" dirty="0">
                <a:solidFill>
                  <a:srgbClr val="009A9A"/>
                </a:solidFill>
                <a:latin typeface="Arial"/>
                <a:cs typeface="Arial"/>
              </a:rPr>
              <a:t> </a:t>
            </a:r>
            <a:r>
              <a:rPr sz="2000" spc="-5" dirty="0">
                <a:solidFill>
                  <a:srgbClr val="009A9A"/>
                </a:solidFill>
                <a:latin typeface="Arial"/>
                <a:cs typeface="Arial"/>
              </a:rPr>
              <a:t>computers)</a:t>
            </a:r>
            <a:endParaRPr sz="2000">
              <a:latin typeface="Arial"/>
              <a:cs typeface="Arial"/>
            </a:endParaRPr>
          </a:p>
          <a:p>
            <a:pPr marL="755650" lvl="1" indent="-285750" algn="just">
              <a:lnSpc>
                <a:spcPct val="100000"/>
              </a:lnSpc>
              <a:spcBef>
                <a:spcPts val="190"/>
              </a:spcBef>
              <a:buClr>
                <a:srgbClr val="33659A"/>
              </a:buClr>
              <a:buSzPct val="64705"/>
              <a:buFont typeface="Wingdings"/>
              <a:buChar char=""/>
              <a:tabLst>
                <a:tab pos="755650" algn="l"/>
              </a:tabLst>
            </a:pPr>
            <a:r>
              <a:rPr dirty="0">
                <a:solidFill>
                  <a:srgbClr val="009A9A"/>
                </a:solidFill>
                <a:latin typeface="Arial"/>
                <a:cs typeface="Arial"/>
              </a:rPr>
              <a:t>Invocations </a:t>
            </a:r>
            <a:r>
              <a:rPr spc="-5" dirty="0">
                <a:solidFill>
                  <a:srgbClr val="009A9A"/>
                </a:solidFill>
                <a:latin typeface="Arial"/>
                <a:cs typeface="Arial"/>
              </a:rPr>
              <a:t>within </a:t>
            </a:r>
            <a:r>
              <a:rPr dirty="0">
                <a:solidFill>
                  <a:srgbClr val="009A9A"/>
                </a:solidFill>
                <a:latin typeface="Arial"/>
                <a:cs typeface="Arial"/>
              </a:rPr>
              <a:t>the </a:t>
            </a:r>
            <a:r>
              <a:rPr i="1" spc="-5" dirty="0">
                <a:solidFill>
                  <a:srgbClr val="009A9A"/>
                </a:solidFill>
                <a:latin typeface="Arial"/>
                <a:cs typeface="Arial"/>
              </a:rPr>
              <a:t>same </a:t>
            </a:r>
            <a:r>
              <a:rPr spc="-5" dirty="0">
                <a:solidFill>
                  <a:srgbClr val="009A9A"/>
                </a:solidFill>
                <a:latin typeface="Arial"/>
                <a:cs typeface="Arial"/>
              </a:rPr>
              <a:t>process are</a:t>
            </a:r>
            <a:r>
              <a:rPr spc="25" dirty="0">
                <a:solidFill>
                  <a:srgbClr val="009A9A"/>
                </a:solidFill>
                <a:latin typeface="Arial"/>
                <a:cs typeface="Arial"/>
              </a:rPr>
              <a:t> </a:t>
            </a:r>
            <a:r>
              <a:rPr dirty="0">
                <a:solidFill>
                  <a:srgbClr val="009A9A"/>
                </a:solidFill>
                <a:latin typeface="Arial"/>
                <a:cs typeface="Arial"/>
              </a:rPr>
              <a:t>local</a:t>
            </a:r>
            <a:endParaRPr>
              <a:latin typeface="Arial"/>
              <a:cs typeface="Arial"/>
            </a:endParaRPr>
          </a:p>
          <a:p>
            <a:pPr marL="355600" marR="909955" indent="-342900" algn="just">
              <a:lnSpc>
                <a:spcPts val="1950"/>
              </a:lnSpc>
              <a:spcBef>
                <a:spcPts val="1635"/>
              </a:spcBef>
              <a:buClr>
                <a:srgbClr val="FF9A65"/>
              </a:buClr>
              <a:buSzPct val="61111"/>
              <a:buFont typeface="Wingdings"/>
              <a:buChar char=""/>
              <a:tabLst>
                <a:tab pos="354965" algn="l"/>
                <a:tab pos="355600" algn="l"/>
              </a:tabLst>
            </a:pPr>
            <a:r>
              <a:rPr sz="2000" spc="-5" dirty="0">
                <a:solidFill>
                  <a:srgbClr val="009A9A"/>
                </a:solidFill>
                <a:latin typeface="Arial"/>
                <a:cs typeface="Arial"/>
              </a:rPr>
              <a:t>Each process contains objects, some of which can receive remote  invocations, others only local</a:t>
            </a:r>
            <a:r>
              <a:rPr sz="2000" spc="-15" dirty="0">
                <a:solidFill>
                  <a:srgbClr val="009A9A"/>
                </a:solidFill>
                <a:latin typeface="Arial"/>
                <a:cs typeface="Arial"/>
              </a:rPr>
              <a:t> </a:t>
            </a:r>
            <a:r>
              <a:rPr sz="2000" spc="-5" dirty="0">
                <a:solidFill>
                  <a:srgbClr val="009A9A"/>
                </a:solidFill>
                <a:latin typeface="Arial"/>
                <a:cs typeface="Arial"/>
              </a:rPr>
              <a:t>invocations</a:t>
            </a:r>
            <a:endParaRPr sz="2000">
              <a:latin typeface="Arial"/>
              <a:cs typeface="Arial"/>
            </a:endParaRPr>
          </a:p>
          <a:p>
            <a:pPr marL="355600" indent="-342900" algn="just">
              <a:lnSpc>
                <a:spcPct val="100000"/>
              </a:lnSpc>
              <a:spcBef>
                <a:spcPts val="1510"/>
              </a:spcBef>
              <a:buClr>
                <a:srgbClr val="FF9A65"/>
              </a:buClr>
              <a:buSzPct val="61111"/>
              <a:buFont typeface="Wingdings"/>
              <a:buChar char=""/>
              <a:tabLst>
                <a:tab pos="354965" algn="l"/>
                <a:tab pos="355600" algn="l"/>
              </a:tabLst>
            </a:pPr>
            <a:r>
              <a:rPr sz="2000" dirty="0">
                <a:solidFill>
                  <a:srgbClr val="009A9A"/>
                </a:solidFill>
                <a:latin typeface="Arial"/>
                <a:cs typeface="Arial"/>
              </a:rPr>
              <a:t>Those that </a:t>
            </a:r>
            <a:r>
              <a:rPr sz="2000" spc="-5" dirty="0">
                <a:solidFill>
                  <a:srgbClr val="009A9A"/>
                </a:solidFill>
                <a:latin typeface="Arial"/>
                <a:cs typeface="Arial"/>
              </a:rPr>
              <a:t>can receive remote invocations are called </a:t>
            </a:r>
            <a:r>
              <a:rPr sz="2000" i="1" spc="-5" dirty="0">
                <a:solidFill>
                  <a:srgbClr val="009A9A"/>
                </a:solidFill>
                <a:latin typeface="Arial"/>
                <a:cs typeface="Arial"/>
              </a:rPr>
              <a:t>remote</a:t>
            </a:r>
            <a:r>
              <a:rPr sz="2000" i="1" spc="-35" dirty="0">
                <a:solidFill>
                  <a:srgbClr val="009A9A"/>
                </a:solidFill>
                <a:latin typeface="Arial"/>
                <a:cs typeface="Arial"/>
              </a:rPr>
              <a:t> </a:t>
            </a:r>
            <a:r>
              <a:rPr sz="2000" i="1" spc="-5" dirty="0">
                <a:solidFill>
                  <a:srgbClr val="009A9A"/>
                </a:solidFill>
                <a:latin typeface="Arial"/>
                <a:cs typeface="Arial"/>
              </a:rPr>
              <a:t>objects</a:t>
            </a:r>
            <a:endParaRPr sz="2000">
              <a:latin typeface="Arial"/>
              <a:cs typeface="Arial"/>
            </a:endParaRPr>
          </a:p>
          <a:p>
            <a:pPr marL="355600" marR="210820" indent="-342900" algn="just">
              <a:lnSpc>
                <a:spcPts val="1950"/>
              </a:lnSpc>
              <a:spcBef>
                <a:spcPts val="1775"/>
              </a:spcBef>
              <a:buClr>
                <a:srgbClr val="FF9A65"/>
              </a:buClr>
              <a:buSzPct val="61111"/>
              <a:buFont typeface="Wingdings"/>
              <a:buChar char=""/>
              <a:tabLst>
                <a:tab pos="354965" algn="l"/>
                <a:tab pos="355600" algn="l"/>
              </a:tabLst>
            </a:pPr>
            <a:r>
              <a:rPr sz="2000" dirty="0">
                <a:solidFill>
                  <a:srgbClr val="009A9A"/>
                </a:solidFill>
                <a:latin typeface="Arial"/>
                <a:cs typeface="Arial"/>
              </a:rPr>
              <a:t>Objects </a:t>
            </a:r>
            <a:r>
              <a:rPr sz="2000" spc="-5" dirty="0">
                <a:solidFill>
                  <a:srgbClr val="009A9A"/>
                </a:solidFill>
                <a:latin typeface="Arial"/>
                <a:cs typeface="Arial"/>
              </a:rPr>
              <a:t>need </a:t>
            </a:r>
            <a:r>
              <a:rPr sz="2000" dirty="0">
                <a:solidFill>
                  <a:srgbClr val="009A9A"/>
                </a:solidFill>
                <a:latin typeface="Arial"/>
                <a:cs typeface="Arial"/>
              </a:rPr>
              <a:t>to </a:t>
            </a:r>
            <a:r>
              <a:rPr sz="2000" spc="-5" dirty="0">
                <a:solidFill>
                  <a:srgbClr val="009A9A"/>
                </a:solidFill>
                <a:latin typeface="Arial"/>
                <a:cs typeface="Arial"/>
              </a:rPr>
              <a:t>know </a:t>
            </a:r>
            <a:r>
              <a:rPr sz="2000" dirty="0">
                <a:solidFill>
                  <a:srgbClr val="009A9A"/>
                </a:solidFill>
                <a:latin typeface="Arial"/>
                <a:cs typeface="Arial"/>
              </a:rPr>
              <a:t>the </a:t>
            </a:r>
            <a:r>
              <a:rPr sz="2000" i="1" spc="-5" dirty="0">
                <a:solidFill>
                  <a:srgbClr val="009A9A"/>
                </a:solidFill>
                <a:latin typeface="Arial"/>
                <a:cs typeface="Arial"/>
              </a:rPr>
              <a:t>remote object reference </a:t>
            </a:r>
            <a:r>
              <a:rPr sz="2000" spc="-5" dirty="0">
                <a:solidFill>
                  <a:srgbClr val="009A9A"/>
                </a:solidFill>
                <a:latin typeface="Arial"/>
                <a:cs typeface="Arial"/>
              </a:rPr>
              <a:t>of an object in another  process in order </a:t>
            </a:r>
            <a:r>
              <a:rPr sz="2000" dirty="0">
                <a:solidFill>
                  <a:srgbClr val="009A9A"/>
                </a:solidFill>
                <a:latin typeface="Arial"/>
                <a:cs typeface="Arial"/>
              </a:rPr>
              <a:t>to </a:t>
            </a:r>
            <a:r>
              <a:rPr sz="2000" spc="-5" dirty="0">
                <a:solidFill>
                  <a:srgbClr val="009A9A"/>
                </a:solidFill>
                <a:latin typeface="Arial"/>
                <a:cs typeface="Arial"/>
              </a:rPr>
              <a:t>invoke its methods. </a:t>
            </a:r>
            <a:r>
              <a:rPr sz="2000" spc="-5" dirty="0">
                <a:solidFill>
                  <a:srgbClr val="00339A"/>
                </a:solidFill>
                <a:latin typeface="Arial"/>
                <a:cs typeface="Arial"/>
              </a:rPr>
              <a:t>How do </a:t>
            </a:r>
            <a:r>
              <a:rPr sz="2000" dirty="0">
                <a:solidFill>
                  <a:srgbClr val="00339A"/>
                </a:solidFill>
                <a:latin typeface="Arial"/>
                <a:cs typeface="Arial"/>
              </a:rPr>
              <a:t>they </a:t>
            </a:r>
            <a:r>
              <a:rPr sz="2000" spc="-5" dirty="0">
                <a:solidFill>
                  <a:srgbClr val="00339A"/>
                </a:solidFill>
                <a:latin typeface="Arial"/>
                <a:cs typeface="Arial"/>
              </a:rPr>
              <a:t>get</a:t>
            </a:r>
            <a:r>
              <a:rPr sz="2000" spc="-15" dirty="0">
                <a:solidFill>
                  <a:srgbClr val="00339A"/>
                </a:solidFill>
                <a:latin typeface="Arial"/>
                <a:cs typeface="Arial"/>
              </a:rPr>
              <a:t> </a:t>
            </a:r>
            <a:r>
              <a:rPr sz="2000" dirty="0">
                <a:solidFill>
                  <a:srgbClr val="00339A"/>
                </a:solidFill>
                <a:latin typeface="Arial"/>
                <a:cs typeface="Arial"/>
              </a:rPr>
              <a:t>it?</a:t>
            </a:r>
            <a:endParaRPr sz="2000">
              <a:latin typeface="Arial"/>
              <a:cs typeface="Arial"/>
            </a:endParaRPr>
          </a:p>
          <a:p>
            <a:pPr marL="355600" indent="-342900" algn="just">
              <a:lnSpc>
                <a:spcPct val="100000"/>
              </a:lnSpc>
              <a:spcBef>
                <a:spcPts val="1515"/>
              </a:spcBef>
              <a:buClr>
                <a:srgbClr val="FF9A65"/>
              </a:buClr>
              <a:buSzPct val="61111"/>
              <a:buFont typeface="Wingdings"/>
              <a:buChar char=""/>
              <a:tabLst>
                <a:tab pos="354965" algn="l"/>
                <a:tab pos="355600" algn="l"/>
              </a:tabLst>
            </a:pPr>
            <a:r>
              <a:rPr sz="2000" dirty="0">
                <a:solidFill>
                  <a:srgbClr val="009A9A"/>
                </a:solidFill>
                <a:latin typeface="Arial"/>
                <a:cs typeface="Arial"/>
              </a:rPr>
              <a:t>the </a:t>
            </a:r>
            <a:r>
              <a:rPr sz="2000" i="1" spc="-5" dirty="0">
                <a:solidFill>
                  <a:srgbClr val="009A9A"/>
                </a:solidFill>
                <a:latin typeface="Arial"/>
                <a:cs typeface="Arial"/>
              </a:rPr>
              <a:t>remote interface </a:t>
            </a:r>
            <a:r>
              <a:rPr sz="2000" dirty="0">
                <a:solidFill>
                  <a:srgbClr val="009A9A"/>
                </a:solidFill>
                <a:latin typeface="Arial"/>
                <a:cs typeface="Arial"/>
              </a:rPr>
              <a:t>specifies </a:t>
            </a:r>
            <a:r>
              <a:rPr sz="2000" spc="-5" dirty="0">
                <a:solidFill>
                  <a:srgbClr val="009A9A"/>
                </a:solidFill>
                <a:latin typeface="Arial"/>
                <a:cs typeface="Arial"/>
              </a:rPr>
              <a:t>which </a:t>
            </a:r>
            <a:r>
              <a:rPr sz="2000" dirty="0">
                <a:solidFill>
                  <a:srgbClr val="009A9A"/>
                </a:solidFill>
                <a:latin typeface="Arial"/>
                <a:cs typeface="Arial"/>
              </a:rPr>
              <a:t>methods can </a:t>
            </a:r>
            <a:r>
              <a:rPr sz="2000" spc="-5" dirty="0">
                <a:solidFill>
                  <a:srgbClr val="009A9A"/>
                </a:solidFill>
                <a:latin typeface="Arial"/>
                <a:cs typeface="Arial"/>
              </a:rPr>
              <a:t>be invoked</a:t>
            </a:r>
            <a:r>
              <a:rPr sz="2000" spc="-60" dirty="0">
                <a:solidFill>
                  <a:srgbClr val="009A9A"/>
                </a:solidFill>
                <a:latin typeface="Arial"/>
                <a:cs typeface="Arial"/>
              </a:rPr>
              <a:t> </a:t>
            </a:r>
            <a:r>
              <a:rPr sz="2000" dirty="0">
                <a:solidFill>
                  <a:srgbClr val="009A9A"/>
                </a:solidFill>
                <a:latin typeface="Arial"/>
                <a:cs typeface="Arial"/>
              </a:rPr>
              <a:t>remotely</a:t>
            </a:r>
            <a:endParaRPr sz="200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70102" y="907033"/>
            <a:ext cx="7690484" cy="997068"/>
          </a:xfrm>
          <a:prstGeom prst="rect">
            <a:avLst/>
          </a:prstGeom>
        </p:spPr>
        <p:txBody>
          <a:bodyPr vert="horz" wrap="square" lIns="0" tIns="12065" rIns="0" bIns="0" rtlCol="0">
            <a:spAutoFit/>
          </a:bodyPr>
          <a:lstStyle/>
          <a:p>
            <a:pPr marL="12700">
              <a:lnSpc>
                <a:spcPct val="100000"/>
              </a:lnSpc>
              <a:spcBef>
                <a:spcPts val="95"/>
              </a:spcBef>
            </a:pPr>
            <a:r>
              <a:rPr spc="-5" dirty="0"/>
              <a:t>5.2. Communication between distributed</a:t>
            </a:r>
            <a:r>
              <a:rPr spc="70" dirty="0"/>
              <a:t> </a:t>
            </a:r>
            <a:r>
              <a:rPr spc="-5" dirty="0"/>
              <a:t>objects</a:t>
            </a:r>
            <a:r>
              <a:rPr lang="en-US" spc="-5" dirty="0"/>
              <a:t>(</a:t>
            </a:r>
            <a:r>
              <a:rPr lang="en-US" spc="-5" dirty="0" err="1"/>
              <a:t>cont</a:t>
            </a:r>
            <a:r>
              <a:rPr lang="en-US" spc="-5" dirty="0"/>
              <a:t>…)</a:t>
            </a:r>
            <a:endParaRPr spc="-5" dirty="0"/>
          </a:p>
        </p:txBody>
      </p:sp>
      <p:sp>
        <p:nvSpPr>
          <p:cNvPr id="3" name="object 3"/>
          <p:cNvSpPr txBox="1"/>
          <p:nvPr/>
        </p:nvSpPr>
        <p:spPr>
          <a:xfrm>
            <a:off x="1603502" y="4329176"/>
            <a:ext cx="7921498" cy="2342948"/>
          </a:xfrm>
          <a:prstGeom prst="rect">
            <a:avLst/>
          </a:prstGeom>
        </p:spPr>
        <p:txBody>
          <a:bodyPr vert="horz" wrap="square" lIns="0" tIns="64769" rIns="0" bIns="0" rtlCol="0">
            <a:spAutoFit/>
          </a:bodyPr>
          <a:lstStyle/>
          <a:p>
            <a:pPr marL="298450" marR="5080" indent="-285750">
              <a:lnSpc>
                <a:spcPct val="79700"/>
              </a:lnSpc>
              <a:spcBef>
                <a:spcPts val="509"/>
              </a:spcBef>
              <a:buClr>
                <a:srgbClr val="33659A"/>
              </a:buClr>
              <a:buSzPct val="64705"/>
              <a:buFont typeface="Wingdings"/>
              <a:buChar char=""/>
              <a:tabLst>
                <a:tab pos="298450" algn="l"/>
              </a:tabLst>
            </a:pPr>
            <a:r>
              <a:rPr sz="2000" spc="-5" dirty="0">
                <a:solidFill>
                  <a:srgbClr val="009A9A"/>
                </a:solidFill>
                <a:latin typeface="Arial"/>
                <a:cs typeface="Arial"/>
              </a:rPr>
              <a:t>Objects receiving remote invocations (service objects) </a:t>
            </a:r>
            <a:r>
              <a:rPr sz="2000" dirty="0">
                <a:solidFill>
                  <a:srgbClr val="009A9A"/>
                </a:solidFill>
                <a:latin typeface="Arial"/>
                <a:cs typeface="Arial"/>
              </a:rPr>
              <a:t>are </a:t>
            </a:r>
            <a:r>
              <a:rPr sz="2000" spc="-5" dirty="0">
                <a:solidFill>
                  <a:srgbClr val="009A9A"/>
                </a:solidFill>
                <a:latin typeface="Arial"/>
                <a:cs typeface="Arial"/>
              </a:rPr>
              <a:t>remote objects,  e.g., B and</a:t>
            </a:r>
            <a:r>
              <a:rPr sz="2000" spc="20" dirty="0">
                <a:solidFill>
                  <a:srgbClr val="009A9A"/>
                </a:solidFill>
                <a:latin typeface="Arial"/>
                <a:cs typeface="Arial"/>
              </a:rPr>
              <a:t> </a:t>
            </a:r>
            <a:r>
              <a:rPr sz="2000" spc="-5" dirty="0">
                <a:solidFill>
                  <a:srgbClr val="009A9A"/>
                </a:solidFill>
                <a:latin typeface="Arial"/>
                <a:cs typeface="Arial"/>
              </a:rPr>
              <a:t>F</a:t>
            </a:r>
            <a:endParaRPr sz="2000">
              <a:latin typeface="Arial"/>
              <a:cs typeface="Arial"/>
            </a:endParaRPr>
          </a:p>
          <a:p>
            <a:pPr>
              <a:lnSpc>
                <a:spcPct val="100000"/>
              </a:lnSpc>
              <a:spcBef>
                <a:spcPts val="35"/>
              </a:spcBef>
              <a:buClr>
                <a:srgbClr val="33659A"/>
              </a:buClr>
              <a:buFont typeface="Wingdings"/>
              <a:buChar char=""/>
            </a:pPr>
            <a:endParaRPr sz="2800">
              <a:latin typeface="Times New Roman"/>
              <a:cs typeface="Times New Roman"/>
            </a:endParaRPr>
          </a:p>
          <a:p>
            <a:pPr marL="298450" marR="567690" indent="-285750">
              <a:lnSpc>
                <a:spcPct val="79700"/>
              </a:lnSpc>
              <a:buClr>
                <a:srgbClr val="33659A"/>
              </a:buClr>
              <a:buSzPct val="64705"/>
              <a:buFont typeface="Wingdings"/>
              <a:buChar char=""/>
              <a:tabLst>
                <a:tab pos="298450" algn="l"/>
              </a:tabLst>
            </a:pPr>
            <a:r>
              <a:rPr sz="2000" spc="-5" dirty="0">
                <a:solidFill>
                  <a:srgbClr val="009A9A"/>
                </a:solidFill>
                <a:latin typeface="Arial"/>
                <a:cs typeface="Arial"/>
              </a:rPr>
              <a:t>Object references are required </a:t>
            </a:r>
            <a:r>
              <a:rPr sz="2000" dirty="0">
                <a:solidFill>
                  <a:srgbClr val="009A9A"/>
                </a:solidFill>
                <a:latin typeface="Arial"/>
                <a:cs typeface="Arial"/>
              </a:rPr>
              <a:t>for </a:t>
            </a:r>
            <a:r>
              <a:rPr sz="2000" spc="-5" dirty="0">
                <a:solidFill>
                  <a:srgbClr val="009A9A"/>
                </a:solidFill>
                <a:latin typeface="Arial"/>
                <a:cs typeface="Arial"/>
              </a:rPr>
              <a:t>invocation, e.g., C must have E’s  reference for local invc or B must have A’s reference for remote</a:t>
            </a:r>
            <a:r>
              <a:rPr sz="2000" spc="165" dirty="0">
                <a:solidFill>
                  <a:srgbClr val="009A9A"/>
                </a:solidFill>
                <a:latin typeface="Arial"/>
                <a:cs typeface="Arial"/>
              </a:rPr>
              <a:t> </a:t>
            </a:r>
            <a:r>
              <a:rPr sz="2000" spc="-5" dirty="0">
                <a:solidFill>
                  <a:srgbClr val="009A9A"/>
                </a:solidFill>
                <a:latin typeface="Arial"/>
                <a:cs typeface="Arial"/>
              </a:rPr>
              <a:t>invc</a:t>
            </a:r>
            <a:endParaRPr sz="2000">
              <a:latin typeface="Arial"/>
              <a:cs typeface="Arial"/>
            </a:endParaRPr>
          </a:p>
          <a:p>
            <a:pPr>
              <a:lnSpc>
                <a:spcPct val="100000"/>
              </a:lnSpc>
              <a:spcBef>
                <a:spcPts val="20"/>
              </a:spcBef>
              <a:buClr>
                <a:srgbClr val="33659A"/>
              </a:buClr>
              <a:buFont typeface="Wingdings"/>
              <a:buChar char=""/>
            </a:pPr>
            <a:endParaRPr sz="2000">
              <a:latin typeface="Times New Roman"/>
              <a:cs typeface="Times New Roman"/>
            </a:endParaRPr>
          </a:p>
          <a:p>
            <a:pPr marL="298450" indent="-285750">
              <a:lnSpc>
                <a:spcPct val="100000"/>
              </a:lnSpc>
              <a:buClr>
                <a:srgbClr val="33659A"/>
              </a:buClr>
              <a:buSzPct val="64705"/>
              <a:buFont typeface="Wingdings"/>
              <a:buChar char=""/>
              <a:tabLst>
                <a:tab pos="298450" algn="l"/>
              </a:tabLst>
            </a:pPr>
            <a:r>
              <a:rPr sz="2000" spc="-5" dirty="0">
                <a:solidFill>
                  <a:srgbClr val="009A9A"/>
                </a:solidFill>
                <a:latin typeface="Arial"/>
                <a:cs typeface="Arial"/>
              </a:rPr>
              <a:t>B and F must have remote interfaces (of their accessible</a:t>
            </a:r>
            <a:r>
              <a:rPr sz="2000" spc="130" dirty="0">
                <a:solidFill>
                  <a:srgbClr val="009A9A"/>
                </a:solidFill>
                <a:latin typeface="Arial"/>
                <a:cs typeface="Arial"/>
              </a:rPr>
              <a:t> </a:t>
            </a:r>
            <a:r>
              <a:rPr sz="2000" spc="-5" dirty="0">
                <a:solidFill>
                  <a:srgbClr val="009A9A"/>
                </a:solidFill>
                <a:latin typeface="Arial"/>
                <a:cs typeface="Arial"/>
              </a:rPr>
              <a:t>methods)</a:t>
            </a:r>
            <a:endParaRPr sz="2000">
              <a:latin typeface="Arial"/>
              <a:cs typeface="Arial"/>
            </a:endParaRPr>
          </a:p>
        </p:txBody>
      </p:sp>
      <p:sp>
        <p:nvSpPr>
          <p:cNvPr id="4" name="object 4"/>
          <p:cNvSpPr/>
          <p:nvPr/>
        </p:nvSpPr>
        <p:spPr>
          <a:xfrm>
            <a:off x="5903976" y="2155698"/>
            <a:ext cx="209550" cy="327025"/>
          </a:xfrm>
          <a:custGeom>
            <a:avLst/>
            <a:gdLst/>
            <a:ahLst/>
            <a:cxnLst/>
            <a:rect l="l" t="t" r="r" b="b"/>
            <a:pathLst>
              <a:path w="209550" h="327025">
                <a:moveTo>
                  <a:pt x="209550" y="228599"/>
                </a:moveTo>
                <a:lnTo>
                  <a:pt x="209550" y="98297"/>
                </a:lnTo>
                <a:lnTo>
                  <a:pt x="201799" y="60114"/>
                </a:lnTo>
                <a:lnTo>
                  <a:pt x="180689" y="28860"/>
                </a:lnTo>
                <a:lnTo>
                  <a:pt x="149435" y="7750"/>
                </a:lnTo>
                <a:lnTo>
                  <a:pt x="111251" y="0"/>
                </a:lnTo>
                <a:lnTo>
                  <a:pt x="98298" y="0"/>
                </a:lnTo>
                <a:lnTo>
                  <a:pt x="60114" y="7750"/>
                </a:lnTo>
                <a:lnTo>
                  <a:pt x="28860" y="28860"/>
                </a:lnTo>
                <a:lnTo>
                  <a:pt x="7750" y="60114"/>
                </a:lnTo>
                <a:lnTo>
                  <a:pt x="0" y="98297"/>
                </a:lnTo>
                <a:lnTo>
                  <a:pt x="0" y="228599"/>
                </a:lnTo>
                <a:lnTo>
                  <a:pt x="7750" y="267104"/>
                </a:lnTo>
                <a:lnTo>
                  <a:pt x="28860" y="298322"/>
                </a:lnTo>
                <a:lnTo>
                  <a:pt x="60114" y="319254"/>
                </a:lnTo>
                <a:lnTo>
                  <a:pt x="98298" y="326897"/>
                </a:lnTo>
                <a:lnTo>
                  <a:pt x="111251" y="326897"/>
                </a:lnTo>
                <a:lnTo>
                  <a:pt x="149435" y="319254"/>
                </a:lnTo>
                <a:lnTo>
                  <a:pt x="180689" y="298322"/>
                </a:lnTo>
                <a:lnTo>
                  <a:pt x="201799" y="267104"/>
                </a:lnTo>
                <a:lnTo>
                  <a:pt x="209550" y="228599"/>
                </a:lnTo>
                <a:close/>
              </a:path>
            </a:pathLst>
          </a:custGeom>
          <a:solidFill>
            <a:srgbClr val="FFDC99"/>
          </a:solidFill>
        </p:spPr>
        <p:txBody>
          <a:bodyPr wrap="square" lIns="0" tIns="0" rIns="0" bIns="0" rtlCol="0"/>
          <a:lstStyle/>
          <a:p>
            <a:endParaRPr/>
          </a:p>
        </p:txBody>
      </p:sp>
      <p:sp>
        <p:nvSpPr>
          <p:cNvPr id="5" name="object 5"/>
          <p:cNvSpPr/>
          <p:nvPr/>
        </p:nvSpPr>
        <p:spPr>
          <a:xfrm>
            <a:off x="5903976" y="2155698"/>
            <a:ext cx="230504" cy="353060"/>
          </a:xfrm>
          <a:custGeom>
            <a:avLst/>
            <a:gdLst/>
            <a:ahLst/>
            <a:cxnLst/>
            <a:rect l="l" t="t" r="r" b="b"/>
            <a:pathLst>
              <a:path w="230504" h="353060">
                <a:moveTo>
                  <a:pt x="97536" y="0"/>
                </a:moveTo>
                <a:lnTo>
                  <a:pt x="59471" y="7631"/>
                </a:lnTo>
                <a:lnTo>
                  <a:pt x="28479" y="28479"/>
                </a:lnTo>
                <a:lnTo>
                  <a:pt x="7631" y="59471"/>
                </a:lnTo>
                <a:lnTo>
                  <a:pt x="0" y="97535"/>
                </a:lnTo>
                <a:lnTo>
                  <a:pt x="0" y="255269"/>
                </a:lnTo>
                <a:lnTo>
                  <a:pt x="7631" y="293012"/>
                </a:lnTo>
                <a:lnTo>
                  <a:pt x="28479" y="324040"/>
                </a:lnTo>
                <a:lnTo>
                  <a:pt x="59471" y="345066"/>
                </a:lnTo>
                <a:lnTo>
                  <a:pt x="97536" y="352805"/>
                </a:lnTo>
                <a:lnTo>
                  <a:pt x="132587" y="352805"/>
                </a:lnTo>
                <a:lnTo>
                  <a:pt x="170652" y="345066"/>
                </a:lnTo>
                <a:lnTo>
                  <a:pt x="201644" y="324040"/>
                </a:lnTo>
                <a:lnTo>
                  <a:pt x="222492" y="293012"/>
                </a:lnTo>
                <a:lnTo>
                  <a:pt x="230124" y="255269"/>
                </a:lnTo>
                <a:lnTo>
                  <a:pt x="230124" y="97535"/>
                </a:lnTo>
                <a:lnTo>
                  <a:pt x="222492" y="59471"/>
                </a:lnTo>
                <a:lnTo>
                  <a:pt x="201644" y="28479"/>
                </a:lnTo>
                <a:lnTo>
                  <a:pt x="170652" y="7631"/>
                </a:lnTo>
                <a:lnTo>
                  <a:pt x="132587" y="0"/>
                </a:lnTo>
                <a:lnTo>
                  <a:pt x="97536" y="0"/>
                </a:lnTo>
                <a:close/>
              </a:path>
            </a:pathLst>
          </a:custGeom>
          <a:ln w="36512">
            <a:solidFill>
              <a:srgbClr val="FFDC99"/>
            </a:solidFill>
          </a:ln>
        </p:spPr>
        <p:txBody>
          <a:bodyPr wrap="square" lIns="0" tIns="0" rIns="0" bIns="0" rtlCol="0"/>
          <a:lstStyle/>
          <a:p>
            <a:endParaRPr/>
          </a:p>
        </p:txBody>
      </p:sp>
      <p:sp>
        <p:nvSpPr>
          <p:cNvPr id="6" name="object 6"/>
          <p:cNvSpPr/>
          <p:nvPr/>
        </p:nvSpPr>
        <p:spPr>
          <a:xfrm>
            <a:off x="5927597" y="2155698"/>
            <a:ext cx="207010" cy="201930"/>
          </a:xfrm>
          <a:custGeom>
            <a:avLst/>
            <a:gdLst/>
            <a:ahLst/>
            <a:cxnLst/>
            <a:rect l="l" t="t" r="r" b="b"/>
            <a:pathLst>
              <a:path w="207010" h="201930">
                <a:moveTo>
                  <a:pt x="0" y="0"/>
                </a:moveTo>
                <a:lnTo>
                  <a:pt x="0" y="201929"/>
                </a:lnTo>
                <a:lnTo>
                  <a:pt x="206501" y="201929"/>
                </a:lnTo>
                <a:lnTo>
                  <a:pt x="206501" y="0"/>
                </a:lnTo>
                <a:lnTo>
                  <a:pt x="0" y="0"/>
                </a:lnTo>
                <a:close/>
              </a:path>
            </a:pathLst>
          </a:custGeom>
          <a:ln w="36512">
            <a:solidFill>
              <a:srgbClr val="FFFFFF"/>
            </a:solidFill>
          </a:ln>
        </p:spPr>
        <p:txBody>
          <a:bodyPr wrap="square" lIns="0" tIns="0" rIns="0" bIns="0" rtlCol="0"/>
          <a:lstStyle/>
          <a:p>
            <a:endParaRPr/>
          </a:p>
        </p:txBody>
      </p:sp>
      <p:sp>
        <p:nvSpPr>
          <p:cNvPr id="7" name="object 7"/>
          <p:cNvSpPr/>
          <p:nvPr/>
        </p:nvSpPr>
        <p:spPr>
          <a:xfrm>
            <a:off x="5903976" y="2155698"/>
            <a:ext cx="230504" cy="353060"/>
          </a:xfrm>
          <a:custGeom>
            <a:avLst/>
            <a:gdLst/>
            <a:ahLst/>
            <a:cxnLst/>
            <a:rect l="l" t="t" r="r" b="b"/>
            <a:pathLst>
              <a:path w="230504" h="353060">
                <a:moveTo>
                  <a:pt x="97536" y="0"/>
                </a:moveTo>
                <a:lnTo>
                  <a:pt x="59471" y="7631"/>
                </a:lnTo>
                <a:lnTo>
                  <a:pt x="28479" y="28479"/>
                </a:lnTo>
                <a:lnTo>
                  <a:pt x="7631" y="59471"/>
                </a:lnTo>
                <a:lnTo>
                  <a:pt x="0" y="97535"/>
                </a:lnTo>
                <a:lnTo>
                  <a:pt x="0" y="255269"/>
                </a:lnTo>
                <a:lnTo>
                  <a:pt x="7631" y="293012"/>
                </a:lnTo>
                <a:lnTo>
                  <a:pt x="28479" y="324040"/>
                </a:lnTo>
                <a:lnTo>
                  <a:pt x="59471" y="345066"/>
                </a:lnTo>
                <a:lnTo>
                  <a:pt x="97536" y="352805"/>
                </a:lnTo>
                <a:lnTo>
                  <a:pt x="132587" y="352805"/>
                </a:lnTo>
                <a:lnTo>
                  <a:pt x="170652" y="345066"/>
                </a:lnTo>
                <a:lnTo>
                  <a:pt x="201644" y="324040"/>
                </a:lnTo>
                <a:lnTo>
                  <a:pt x="222492" y="293012"/>
                </a:lnTo>
                <a:lnTo>
                  <a:pt x="230124" y="255269"/>
                </a:lnTo>
                <a:lnTo>
                  <a:pt x="230124" y="97535"/>
                </a:lnTo>
                <a:lnTo>
                  <a:pt x="222492" y="59471"/>
                </a:lnTo>
                <a:lnTo>
                  <a:pt x="201644" y="28479"/>
                </a:lnTo>
                <a:lnTo>
                  <a:pt x="170652" y="7631"/>
                </a:lnTo>
                <a:lnTo>
                  <a:pt x="132587" y="0"/>
                </a:lnTo>
                <a:lnTo>
                  <a:pt x="97536" y="0"/>
                </a:lnTo>
                <a:close/>
              </a:path>
            </a:pathLst>
          </a:custGeom>
          <a:ln w="36512">
            <a:solidFill>
              <a:srgbClr val="000000"/>
            </a:solidFill>
          </a:ln>
        </p:spPr>
        <p:txBody>
          <a:bodyPr wrap="square" lIns="0" tIns="0" rIns="0" bIns="0" rtlCol="0"/>
          <a:lstStyle/>
          <a:p>
            <a:endParaRPr/>
          </a:p>
        </p:txBody>
      </p:sp>
      <p:sp>
        <p:nvSpPr>
          <p:cNvPr id="8" name="object 8"/>
          <p:cNvSpPr/>
          <p:nvPr/>
        </p:nvSpPr>
        <p:spPr>
          <a:xfrm>
            <a:off x="4469129" y="1905000"/>
            <a:ext cx="4674870" cy="1884680"/>
          </a:xfrm>
          <a:custGeom>
            <a:avLst/>
            <a:gdLst/>
            <a:ahLst/>
            <a:cxnLst/>
            <a:rect l="l" t="t" r="r" b="b"/>
            <a:pathLst>
              <a:path w="4674870" h="1884679">
                <a:moveTo>
                  <a:pt x="4674870" y="0"/>
                </a:moveTo>
                <a:lnTo>
                  <a:pt x="4674870" y="1884426"/>
                </a:lnTo>
                <a:lnTo>
                  <a:pt x="0" y="1884426"/>
                </a:lnTo>
                <a:lnTo>
                  <a:pt x="0" y="0"/>
                </a:lnTo>
                <a:lnTo>
                  <a:pt x="4674870" y="0"/>
                </a:lnTo>
                <a:close/>
              </a:path>
            </a:pathLst>
          </a:custGeom>
          <a:solidFill>
            <a:srgbClr val="FFDC99"/>
          </a:solidFill>
        </p:spPr>
        <p:txBody>
          <a:bodyPr wrap="square" lIns="0" tIns="0" rIns="0" bIns="0" rtlCol="0"/>
          <a:lstStyle/>
          <a:p>
            <a:endParaRPr/>
          </a:p>
        </p:txBody>
      </p:sp>
      <p:sp>
        <p:nvSpPr>
          <p:cNvPr id="9" name="object 9"/>
          <p:cNvSpPr/>
          <p:nvPr/>
        </p:nvSpPr>
        <p:spPr>
          <a:xfrm>
            <a:off x="4608576" y="2004822"/>
            <a:ext cx="2730500" cy="1685289"/>
          </a:xfrm>
          <a:custGeom>
            <a:avLst/>
            <a:gdLst/>
            <a:ahLst/>
            <a:cxnLst/>
            <a:rect l="l" t="t" r="r" b="b"/>
            <a:pathLst>
              <a:path w="2730500" h="1685289">
                <a:moveTo>
                  <a:pt x="2730246" y="842009"/>
                </a:moveTo>
                <a:lnTo>
                  <a:pt x="2728984" y="805501"/>
                </a:lnTo>
                <a:lnTo>
                  <a:pt x="2725235" y="769387"/>
                </a:lnTo>
                <a:lnTo>
                  <a:pt x="2710478" y="698475"/>
                </a:lnTo>
                <a:lnTo>
                  <a:pt x="2686383" y="629525"/>
                </a:lnTo>
                <a:lnTo>
                  <a:pt x="2653361" y="562792"/>
                </a:lnTo>
                <a:lnTo>
                  <a:pt x="2611821" y="498529"/>
                </a:lnTo>
                <a:lnTo>
                  <a:pt x="2587985" y="467403"/>
                </a:lnTo>
                <a:lnTo>
                  <a:pt x="2562174" y="436989"/>
                </a:lnTo>
                <a:lnTo>
                  <a:pt x="2534438" y="407319"/>
                </a:lnTo>
                <a:lnTo>
                  <a:pt x="2504829" y="378424"/>
                </a:lnTo>
                <a:lnTo>
                  <a:pt x="2473399" y="350337"/>
                </a:lnTo>
                <a:lnTo>
                  <a:pt x="2440197" y="323090"/>
                </a:lnTo>
                <a:lnTo>
                  <a:pt x="2405276" y="296712"/>
                </a:lnTo>
                <a:lnTo>
                  <a:pt x="2368687" y="271238"/>
                </a:lnTo>
                <a:lnTo>
                  <a:pt x="2330481" y="246697"/>
                </a:lnTo>
                <a:lnTo>
                  <a:pt x="2290710" y="223122"/>
                </a:lnTo>
                <a:lnTo>
                  <a:pt x="2249423" y="200544"/>
                </a:lnTo>
                <a:lnTo>
                  <a:pt x="2206674" y="178996"/>
                </a:lnTo>
                <a:lnTo>
                  <a:pt x="2162513" y="158508"/>
                </a:lnTo>
                <a:lnTo>
                  <a:pt x="2116991" y="139112"/>
                </a:lnTo>
                <a:lnTo>
                  <a:pt x="2070159" y="120840"/>
                </a:lnTo>
                <a:lnTo>
                  <a:pt x="2022070" y="103724"/>
                </a:lnTo>
                <a:lnTo>
                  <a:pt x="1972773" y="87796"/>
                </a:lnTo>
                <a:lnTo>
                  <a:pt x="1922321" y="73086"/>
                </a:lnTo>
                <a:lnTo>
                  <a:pt x="1870764" y="59627"/>
                </a:lnTo>
                <a:lnTo>
                  <a:pt x="1818153" y="47450"/>
                </a:lnTo>
                <a:lnTo>
                  <a:pt x="1764541" y="36588"/>
                </a:lnTo>
                <a:lnTo>
                  <a:pt x="1709978" y="27071"/>
                </a:lnTo>
                <a:lnTo>
                  <a:pt x="1654516" y="18931"/>
                </a:lnTo>
                <a:lnTo>
                  <a:pt x="1598205" y="12200"/>
                </a:lnTo>
                <a:lnTo>
                  <a:pt x="1541097" y="6910"/>
                </a:lnTo>
                <a:lnTo>
                  <a:pt x="1483243" y="3092"/>
                </a:lnTo>
                <a:lnTo>
                  <a:pt x="1424695" y="778"/>
                </a:lnTo>
                <a:lnTo>
                  <a:pt x="1365503" y="0"/>
                </a:lnTo>
                <a:lnTo>
                  <a:pt x="1306253" y="778"/>
                </a:lnTo>
                <a:lnTo>
                  <a:pt x="1247650" y="3092"/>
                </a:lnTo>
                <a:lnTo>
                  <a:pt x="1189743" y="6910"/>
                </a:lnTo>
                <a:lnTo>
                  <a:pt x="1132586" y="12200"/>
                </a:lnTo>
                <a:lnTo>
                  <a:pt x="1076228" y="18931"/>
                </a:lnTo>
                <a:lnTo>
                  <a:pt x="1020722" y="27071"/>
                </a:lnTo>
                <a:lnTo>
                  <a:pt x="966117" y="36588"/>
                </a:lnTo>
                <a:lnTo>
                  <a:pt x="912466" y="47450"/>
                </a:lnTo>
                <a:lnTo>
                  <a:pt x="859820" y="59627"/>
                </a:lnTo>
                <a:lnTo>
                  <a:pt x="808229" y="73086"/>
                </a:lnTo>
                <a:lnTo>
                  <a:pt x="757745" y="87796"/>
                </a:lnTo>
                <a:lnTo>
                  <a:pt x="708419" y="103724"/>
                </a:lnTo>
                <a:lnTo>
                  <a:pt x="660303" y="120840"/>
                </a:lnTo>
                <a:lnTo>
                  <a:pt x="613446" y="139112"/>
                </a:lnTo>
                <a:lnTo>
                  <a:pt x="567901" y="158508"/>
                </a:lnTo>
                <a:lnTo>
                  <a:pt x="523719" y="178996"/>
                </a:lnTo>
                <a:lnTo>
                  <a:pt x="480950" y="200544"/>
                </a:lnTo>
                <a:lnTo>
                  <a:pt x="439647" y="223122"/>
                </a:lnTo>
                <a:lnTo>
                  <a:pt x="399859" y="246697"/>
                </a:lnTo>
                <a:lnTo>
                  <a:pt x="361639" y="271238"/>
                </a:lnTo>
                <a:lnTo>
                  <a:pt x="325037" y="296712"/>
                </a:lnTo>
                <a:lnTo>
                  <a:pt x="290105" y="323090"/>
                </a:lnTo>
                <a:lnTo>
                  <a:pt x="256893" y="350337"/>
                </a:lnTo>
                <a:lnTo>
                  <a:pt x="225454" y="378424"/>
                </a:lnTo>
                <a:lnTo>
                  <a:pt x="195837" y="407319"/>
                </a:lnTo>
                <a:lnTo>
                  <a:pt x="168095" y="436989"/>
                </a:lnTo>
                <a:lnTo>
                  <a:pt x="142278" y="467403"/>
                </a:lnTo>
                <a:lnTo>
                  <a:pt x="118438" y="498529"/>
                </a:lnTo>
                <a:lnTo>
                  <a:pt x="96625" y="530336"/>
                </a:lnTo>
                <a:lnTo>
                  <a:pt x="59288" y="595866"/>
                </a:lnTo>
                <a:lnTo>
                  <a:pt x="30675" y="663739"/>
                </a:lnTo>
                <a:lnTo>
                  <a:pt x="11196" y="733702"/>
                </a:lnTo>
                <a:lnTo>
                  <a:pt x="1261" y="805501"/>
                </a:lnTo>
                <a:lnTo>
                  <a:pt x="0" y="842009"/>
                </a:lnTo>
                <a:lnTo>
                  <a:pt x="1261" y="878577"/>
                </a:lnTo>
                <a:lnTo>
                  <a:pt x="11196" y="950484"/>
                </a:lnTo>
                <a:lnTo>
                  <a:pt x="30675" y="1020543"/>
                </a:lnTo>
                <a:lnTo>
                  <a:pt x="59288" y="1088501"/>
                </a:lnTo>
                <a:lnTo>
                  <a:pt x="96625" y="1154106"/>
                </a:lnTo>
                <a:lnTo>
                  <a:pt x="118438" y="1185947"/>
                </a:lnTo>
                <a:lnTo>
                  <a:pt x="142278" y="1217105"/>
                </a:lnTo>
                <a:lnTo>
                  <a:pt x="168095" y="1247548"/>
                </a:lnTo>
                <a:lnTo>
                  <a:pt x="195837" y="1277245"/>
                </a:lnTo>
                <a:lnTo>
                  <a:pt x="225454" y="1306165"/>
                </a:lnTo>
                <a:lnTo>
                  <a:pt x="256893" y="1334275"/>
                </a:lnTo>
                <a:lnTo>
                  <a:pt x="290105" y="1361544"/>
                </a:lnTo>
                <a:lnTo>
                  <a:pt x="325037" y="1387940"/>
                </a:lnTo>
                <a:lnTo>
                  <a:pt x="361639" y="1413432"/>
                </a:lnTo>
                <a:lnTo>
                  <a:pt x="399859" y="1437989"/>
                </a:lnTo>
                <a:lnTo>
                  <a:pt x="439647" y="1461578"/>
                </a:lnTo>
                <a:lnTo>
                  <a:pt x="480950" y="1484168"/>
                </a:lnTo>
                <a:lnTo>
                  <a:pt x="523719" y="1505728"/>
                </a:lnTo>
                <a:lnTo>
                  <a:pt x="567901" y="1526226"/>
                </a:lnTo>
                <a:lnTo>
                  <a:pt x="613446" y="1545631"/>
                </a:lnTo>
                <a:lnTo>
                  <a:pt x="660303" y="1563910"/>
                </a:lnTo>
                <a:lnTo>
                  <a:pt x="708419" y="1581033"/>
                </a:lnTo>
                <a:lnTo>
                  <a:pt x="757745" y="1596967"/>
                </a:lnTo>
                <a:lnTo>
                  <a:pt x="808229" y="1611681"/>
                </a:lnTo>
                <a:lnTo>
                  <a:pt x="859820" y="1625144"/>
                </a:lnTo>
                <a:lnTo>
                  <a:pt x="912466" y="1637324"/>
                </a:lnTo>
                <a:lnTo>
                  <a:pt x="966117" y="1648189"/>
                </a:lnTo>
                <a:lnTo>
                  <a:pt x="1020722" y="1657707"/>
                </a:lnTo>
                <a:lnTo>
                  <a:pt x="1076228" y="1665848"/>
                </a:lnTo>
                <a:lnTo>
                  <a:pt x="1132586" y="1672580"/>
                </a:lnTo>
                <a:lnTo>
                  <a:pt x="1189743" y="1677871"/>
                </a:lnTo>
                <a:lnTo>
                  <a:pt x="1247650" y="1681689"/>
                </a:lnTo>
                <a:lnTo>
                  <a:pt x="1306253" y="1684003"/>
                </a:lnTo>
                <a:lnTo>
                  <a:pt x="1365503" y="1684781"/>
                </a:lnTo>
                <a:lnTo>
                  <a:pt x="1424695" y="1684003"/>
                </a:lnTo>
                <a:lnTo>
                  <a:pt x="1483243" y="1681689"/>
                </a:lnTo>
                <a:lnTo>
                  <a:pt x="1541097" y="1677871"/>
                </a:lnTo>
                <a:lnTo>
                  <a:pt x="1598205" y="1672580"/>
                </a:lnTo>
                <a:lnTo>
                  <a:pt x="1654516" y="1665848"/>
                </a:lnTo>
                <a:lnTo>
                  <a:pt x="1709978" y="1657707"/>
                </a:lnTo>
                <a:lnTo>
                  <a:pt x="1764541" y="1648189"/>
                </a:lnTo>
                <a:lnTo>
                  <a:pt x="1818153" y="1637324"/>
                </a:lnTo>
                <a:lnTo>
                  <a:pt x="1870764" y="1625144"/>
                </a:lnTo>
                <a:lnTo>
                  <a:pt x="1922321" y="1611681"/>
                </a:lnTo>
                <a:lnTo>
                  <a:pt x="1972773" y="1596967"/>
                </a:lnTo>
                <a:lnTo>
                  <a:pt x="2022070" y="1581033"/>
                </a:lnTo>
                <a:lnTo>
                  <a:pt x="2070159" y="1563910"/>
                </a:lnTo>
                <a:lnTo>
                  <a:pt x="2116991" y="1545631"/>
                </a:lnTo>
                <a:lnTo>
                  <a:pt x="2162513" y="1526226"/>
                </a:lnTo>
                <a:lnTo>
                  <a:pt x="2206674" y="1505728"/>
                </a:lnTo>
                <a:lnTo>
                  <a:pt x="2249423" y="1484168"/>
                </a:lnTo>
                <a:lnTo>
                  <a:pt x="2290710" y="1461578"/>
                </a:lnTo>
                <a:lnTo>
                  <a:pt x="2330481" y="1437989"/>
                </a:lnTo>
                <a:lnTo>
                  <a:pt x="2368687" y="1413432"/>
                </a:lnTo>
                <a:lnTo>
                  <a:pt x="2405276" y="1387940"/>
                </a:lnTo>
                <a:lnTo>
                  <a:pt x="2440197" y="1361544"/>
                </a:lnTo>
                <a:lnTo>
                  <a:pt x="2473399" y="1334275"/>
                </a:lnTo>
                <a:lnTo>
                  <a:pt x="2504829" y="1306165"/>
                </a:lnTo>
                <a:lnTo>
                  <a:pt x="2534438" y="1277245"/>
                </a:lnTo>
                <a:lnTo>
                  <a:pt x="2562174" y="1247548"/>
                </a:lnTo>
                <a:lnTo>
                  <a:pt x="2587985" y="1217105"/>
                </a:lnTo>
                <a:lnTo>
                  <a:pt x="2611821" y="1185947"/>
                </a:lnTo>
                <a:lnTo>
                  <a:pt x="2633630" y="1154106"/>
                </a:lnTo>
                <a:lnTo>
                  <a:pt x="2670962" y="1088501"/>
                </a:lnTo>
                <a:lnTo>
                  <a:pt x="2699572" y="1020543"/>
                </a:lnTo>
                <a:lnTo>
                  <a:pt x="2719049" y="950484"/>
                </a:lnTo>
                <a:lnTo>
                  <a:pt x="2728984" y="878577"/>
                </a:lnTo>
                <a:lnTo>
                  <a:pt x="2730246" y="842009"/>
                </a:lnTo>
                <a:close/>
              </a:path>
            </a:pathLst>
          </a:custGeom>
          <a:solidFill>
            <a:srgbClr val="FFFFFF"/>
          </a:solidFill>
        </p:spPr>
        <p:txBody>
          <a:bodyPr wrap="square" lIns="0" tIns="0" rIns="0" bIns="0" rtlCol="0"/>
          <a:lstStyle/>
          <a:p>
            <a:endParaRPr/>
          </a:p>
        </p:txBody>
      </p:sp>
      <p:sp>
        <p:nvSpPr>
          <p:cNvPr id="10" name="object 10"/>
          <p:cNvSpPr/>
          <p:nvPr/>
        </p:nvSpPr>
        <p:spPr>
          <a:xfrm>
            <a:off x="4608576" y="2004822"/>
            <a:ext cx="2730500" cy="1685289"/>
          </a:xfrm>
          <a:custGeom>
            <a:avLst/>
            <a:gdLst/>
            <a:ahLst/>
            <a:cxnLst/>
            <a:rect l="l" t="t" r="r" b="b"/>
            <a:pathLst>
              <a:path w="2730500" h="1685289">
                <a:moveTo>
                  <a:pt x="1365503" y="0"/>
                </a:moveTo>
                <a:lnTo>
                  <a:pt x="1306253" y="778"/>
                </a:lnTo>
                <a:lnTo>
                  <a:pt x="1247650" y="3092"/>
                </a:lnTo>
                <a:lnTo>
                  <a:pt x="1189743" y="6910"/>
                </a:lnTo>
                <a:lnTo>
                  <a:pt x="1132586" y="12200"/>
                </a:lnTo>
                <a:lnTo>
                  <a:pt x="1076228" y="18931"/>
                </a:lnTo>
                <a:lnTo>
                  <a:pt x="1020722" y="27071"/>
                </a:lnTo>
                <a:lnTo>
                  <a:pt x="966117" y="36588"/>
                </a:lnTo>
                <a:lnTo>
                  <a:pt x="912466" y="47450"/>
                </a:lnTo>
                <a:lnTo>
                  <a:pt x="859820" y="59627"/>
                </a:lnTo>
                <a:lnTo>
                  <a:pt x="808229" y="73086"/>
                </a:lnTo>
                <a:lnTo>
                  <a:pt x="757745" y="87796"/>
                </a:lnTo>
                <a:lnTo>
                  <a:pt x="708419" y="103724"/>
                </a:lnTo>
                <a:lnTo>
                  <a:pt x="660303" y="120840"/>
                </a:lnTo>
                <a:lnTo>
                  <a:pt x="613446" y="139112"/>
                </a:lnTo>
                <a:lnTo>
                  <a:pt x="567901" y="158508"/>
                </a:lnTo>
                <a:lnTo>
                  <a:pt x="523719" y="178996"/>
                </a:lnTo>
                <a:lnTo>
                  <a:pt x="480950" y="200544"/>
                </a:lnTo>
                <a:lnTo>
                  <a:pt x="439647" y="223122"/>
                </a:lnTo>
                <a:lnTo>
                  <a:pt x="399859" y="246697"/>
                </a:lnTo>
                <a:lnTo>
                  <a:pt x="361639" y="271238"/>
                </a:lnTo>
                <a:lnTo>
                  <a:pt x="325037" y="296712"/>
                </a:lnTo>
                <a:lnTo>
                  <a:pt x="290105" y="323090"/>
                </a:lnTo>
                <a:lnTo>
                  <a:pt x="256893" y="350337"/>
                </a:lnTo>
                <a:lnTo>
                  <a:pt x="225454" y="378424"/>
                </a:lnTo>
                <a:lnTo>
                  <a:pt x="195837" y="407319"/>
                </a:lnTo>
                <a:lnTo>
                  <a:pt x="168095" y="436989"/>
                </a:lnTo>
                <a:lnTo>
                  <a:pt x="142278" y="467403"/>
                </a:lnTo>
                <a:lnTo>
                  <a:pt x="118438" y="498529"/>
                </a:lnTo>
                <a:lnTo>
                  <a:pt x="96625" y="530336"/>
                </a:lnTo>
                <a:lnTo>
                  <a:pt x="59288" y="595866"/>
                </a:lnTo>
                <a:lnTo>
                  <a:pt x="30675" y="663739"/>
                </a:lnTo>
                <a:lnTo>
                  <a:pt x="11196" y="733702"/>
                </a:lnTo>
                <a:lnTo>
                  <a:pt x="1261" y="805501"/>
                </a:lnTo>
                <a:lnTo>
                  <a:pt x="0" y="842009"/>
                </a:lnTo>
                <a:lnTo>
                  <a:pt x="1261" y="878577"/>
                </a:lnTo>
                <a:lnTo>
                  <a:pt x="11196" y="950484"/>
                </a:lnTo>
                <a:lnTo>
                  <a:pt x="30675" y="1020543"/>
                </a:lnTo>
                <a:lnTo>
                  <a:pt x="59288" y="1088501"/>
                </a:lnTo>
                <a:lnTo>
                  <a:pt x="96625" y="1154106"/>
                </a:lnTo>
                <a:lnTo>
                  <a:pt x="118438" y="1185947"/>
                </a:lnTo>
                <a:lnTo>
                  <a:pt x="142278" y="1217105"/>
                </a:lnTo>
                <a:lnTo>
                  <a:pt x="168095" y="1247548"/>
                </a:lnTo>
                <a:lnTo>
                  <a:pt x="195837" y="1277245"/>
                </a:lnTo>
                <a:lnTo>
                  <a:pt x="225454" y="1306165"/>
                </a:lnTo>
                <a:lnTo>
                  <a:pt x="256893" y="1334275"/>
                </a:lnTo>
                <a:lnTo>
                  <a:pt x="290105" y="1361544"/>
                </a:lnTo>
                <a:lnTo>
                  <a:pt x="325037" y="1387940"/>
                </a:lnTo>
                <a:lnTo>
                  <a:pt x="361639" y="1413432"/>
                </a:lnTo>
                <a:lnTo>
                  <a:pt x="399859" y="1437989"/>
                </a:lnTo>
                <a:lnTo>
                  <a:pt x="439647" y="1461578"/>
                </a:lnTo>
                <a:lnTo>
                  <a:pt x="480950" y="1484168"/>
                </a:lnTo>
                <a:lnTo>
                  <a:pt x="523719" y="1505728"/>
                </a:lnTo>
                <a:lnTo>
                  <a:pt x="567901" y="1526226"/>
                </a:lnTo>
                <a:lnTo>
                  <a:pt x="613446" y="1545631"/>
                </a:lnTo>
                <a:lnTo>
                  <a:pt x="660303" y="1563910"/>
                </a:lnTo>
                <a:lnTo>
                  <a:pt x="708419" y="1581033"/>
                </a:lnTo>
                <a:lnTo>
                  <a:pt x="757745" y="1596967"/>
                </a:lnTo>
                <a:lnTo>
                  <a:pt x="808229" y="1611681"/>
                </a:lnTo>
                <a:lnTo>
                  <a:pt x="859820" y="1625144"/>
                </a:lnTo>
                <a:lnTo>
                  <a:pt x="912466" y="1637324"/>
                </a:lnTo>
                <a:lnTo>
                  <a:pt x="966117" y="1648189"/>
                </a:lnTo>
                <a:lnTo>
                  <a:pt x="1020722" y="1657707"/>
                </a:lnTo>
                <a:lnTo>
                  <a:pt x="1076228" y="1665848"/>
                </a:lnTo>
                <a:lnTo>
                  <a:pt x="1132586" y="1672580"/>
                </a:lnTo>
                <a:lnTo>
                  <a:pt x="1189743" y="1677871"/>
                </a:lnTo>
                <a:lnTo>
                  <a:pt x="1247650" y="1681689"/>
                </a:lnTo>
                <a:lnTo>
                  <a:pt x="1306253" y="1684003"/>
                </a:lnTo>
                <a:lnTo>
                  <a:pt x="1365503" y="1684781"/>
                </a:lnTo>
                <a:lnTo>
                  <a:pt x="1424695" y="1684003"/>
                </a:lnTo>
                <a:lnTo>
                  <a:pt x="1483243" y="1681689"/>
                </a:lnTo>
                <a:lnTo>
                  <a:pt x="1541097" y="1677871"/>
                </a:lnTo>
                <a:lnTo>
                  <a:pt x="1598205" y="1672580"/>
                </a:lnTo>
                <a:lnTo>
                  <a:pt x="1654516" y="1665848"/>
                </a:lnTo>
                <a:lnTo>
                  <a:pt x="1709978" y="1657707"/>
                </a:lnTo>
                <a:lnTo>
                  <a:pt x="1764541" y="1648189"/>
                </a:lnTo>
                <a:lnTo>
                  <a:pt x="1818153" y="1637324"/>
                </a:lnTo>
                <a:lnTo>
                  <a:pt x="1870764" y="1625144"/>
                </a:lnTo>
                <a:lnTo>
                  <a:pt x="1922321" y="1611681"/>
                </a:lnTo>
                <a:lnTo>
                  <a:pt x="1972773" y="1596967"/>
                </a:lnTo>
                <a:lnTo>
                  <a:pt x="2022070" y="1581033"/>
                </a:lnTo>
                <a:lnTo>
                  <a:pt x="2070159" y="1563910"/>
                </a:lnTo>
                <a:lnTo>
                  <a:pt x="2116991" y="1545631"/>
                </a:lnTo>
                <a:lnTo>
                  <a:pt x="2162513" y="1526226"/>
                </a:lnTo>
                <a:lnTo>
                  <a:pt x="2206674" y="1505728"/>
                </a:lnTo>
                <a:lnTo>
                  <a:pt x="2249423" y="1484168"/>
                </a:lnTo>
                <a:lnTo>
                  <a:pt x="2290710" y="1461578"/>
                </a:lnTo>
                <a:lnTo>
                  <a:pt x="2330481" y="1437989"/>
                </a:lnTo>
                <a:lnTo>
                  <a:pt x="2368687" y="1413432"/>
                </a:lnTo>
                <a:lnTo>
                  <a:pt x="2405276" y="1387940"/>
                </a:lnTo>
                <a:lnTo>
                  <a:pt x="2440197" y="1361544"/>
                </a:lnTo>
                <a:lnTo>
                  <a:pt x="2473399" y="1334275"/>
                </a:lnTo>
                <a:lnTo>
                  <a:pt x="2504829" y="1306165"/>
                </a:lnTo>
                <a:lnTo>
                  <a:pt x="2534438" y="1277245"/>
                </a:lnTo>
                <a:lnTo>
                  <a:pt x="2562174" y="1247548"/>
                </a:lnTo>
                <a:lnTo>
                  <a:pt x="2587985" y="1217105"/>
                </a:lnTo>
                <a:lnTo>
                  <a:pt x="2611821" y="1185947"/>
                </a:lnTo>
                <a:lnTo>
                  <a:pt x="2633630" y="1154106"/>
                </a:lnTo>
                <a:lnTo>
                  <a:pt x="2670962" y="1088501"/>
                </a:lnTo>
                <a:lnTo>
                  <a:pt x="2699572" y="1020543"/>
                </a:lnTo>
                <a:lnTo>
                  <a:pt x="2719049" y="950484"/>
                </a:lnTo>
                <a:lnTo>
                  <a:pt x="2728984" y="878577"/>
                </a:lnTo>
                <a:lnTo>
                  <a:pt x="2730246" y="842009"/>
                </a:lnTo>
                <a:lnTo>
                  <a:pt x="2728984" y="805501"/>
                </a:lnTo>
                <a:lnTo>
                  <a:pt x="2719049" y="733702"/>
                </a:lnTo>
                <a:lnTo>
                  <a:pt x="2699572" y="663739"/>
                </a:lnTo>
                <a:lnTo>
                  <a:pt x="2670962" y="595866"/>
                </a:lnTo>
                <a:lnTo>
                  <a:pt x="2633630" y="530336"/>
                </a:lnTo>
                <a:lnTo>
                  <a:pt x="2611821" y="498529"/>
                </a:lnTo>
                <a:lnTo>
                  <a:pt x="2587985" y="467403"/>
                </a:lnTo>
                <a:lnTo>
                  <a:pt x="2562174" y="436989"/>
                </a:lnTo>
                <a:lnTo>
                  <a:pt x="2534438" y="407319"/>
                </a:lnTo>
                <a:lnTo>
                  <a:pt x="2504829" y="378424"/>
                </a:lnTo>
                <a:lnTo>
                  <a:pt x="2473399" y="350337"/>
                </a:lnTo>
                <a:lnTo>
                  <a:pt x="2440197" y="323090"/>
                </a:lnTo>
                <a:lnTo>
                  <a:pt x="2405276" y="296712"/>
                </a:lnTo>
                <a:lnTo>
                  <a:pt x="2368687" y="271238"/>
                </a:lnTo>
                <a:lnTo>
                  <a:pt x="2330481" y="246697"/>
                </a:lnTo>
                <a:lnTo>
                  <a:pt x="2290710" y="223122"/>
                </a:lnTo>
                <a:lnTo>
                  <a:pt x="2249423" y="200544"/>
                </a:lnTo>
                <a:lnTo>
                  <a:pt x="2206674" y="178996"/>
                </a:lnTo>
                <a:lnTo>
                  <a:pt x="2162513" y="158508"/>
                </a:lnTo>
                <a:lnTo>
                  <a:pt x="2116991" y="139112"/>
                </a:lnTo>
                <a:lnTo>
                  <a:pt x="2070159" y="120840"/>
                </a:lnTo>
                <a:lnTo>
                  <a:pt x="2022070" y="103724"/>
                </a:lnTo>
                <a:lnTo>
                  <a:pt x="1972773" y="87796"/>
                </a:lnTo>
                <a:lnTo>
                  <a:pt x="1922321" y="73086"/>
                </a:lnTo>
                <a:lnTo>
                  <a:pt x="1870764" y="59627"/>
                </a:lnTo>
                <a:lnTo>
                  <a:pt x="1818153" y="47450"/>
                </a:lnTo>
                <a:lnTo>
                  <a:pt x="1764541" y="36588"/>
                </a:lnTo>
                <a:lnTo>
                  <a:pt x="1709978" y="27071"/>
                </a:lnTo>
                <a:lnTo>
                  <a:pt x="1654516" y="18931"/>
                </a:lnTo>
                <a:lnTo>
                  <a:pt x="1598205" y="12200"/>
                </a:lnTo>
                <a:lnTo>
                  <a:pt x="1541097" y="6910"/>
                </a:lnTo>
                <a:lnTo>
                  <a:pt x="1483243" y="3092"/>
                </a:lnTo>
                <a:lnTo>
                  <a:pt x="1424695" y="778"/>
                </a:lnTo>
                <a:lnTo>
                  <a:pt x="1365503" y="0"/>
                </a:lnTo>
                <a:close/>
              </a:path>
            </a:pathLst>
          </a:custGeom>
          <a:ln w="36512">
            <a:solidFill>
              <a:srgbClr val="000000"/>
            </a:solidFill>
          </a:ln>
        </p:spPr>
        <p:txBody>
          <a:bodyPr wrap="square" lIns="0" tIns="0" rIns="0" bIns="0" rtlCol="0"/>
          <a:lstStyle/>
          <a:p>
            <a:endParaRPr/>
          </a:p>
        </p:txBody>
      </p:sp>
      <p:sp>
        <p:nvSpPr>
          <p:cNvPr id="11" name="object 11"/>
          <p:cNvSpPr/>
          <p:nvPr/>
        </p:nvSpPr>
        <p:spPr>
          <a:xfrm>
            <a:off x="1066800" y="1905000"/>
            <a:ext cx="1967230" cy="1884680"/>
          </a:xfrm>
          <a:custGeom>
            <a:avLst/>
            <a:gdLst/>
            <a:ahLst/>
            <a:cxnLst/>
            <a:rect l="l" t="t" r="r" b="b"/>
            <a:pathLst>
              <a:path w="1967230" h="1884679">
                <a:moveTo>
                  <a:pt x="1966722" y="0"/>
                </a:moveTo>
                <a:lnTo>
                  <a:pt x="1966722" y="1884426"/>
                </a:lnTo>
                <a:lnTo>
                  <a:pt x="0" y="1884426"/>
                </a:lnTo>
                <a:lnTo>
                  <a:pt x="0" y="0"/>
                </a:lnTo>
                <a:lnTo>
                  <a:pt x="1966722" y="0"/>
                </a:lnTo>
                <a:close/>
              </a:path>
            </a:pathLst>
          </a:custGeom>
          <a:solidFill>
            <a:srgbClr val="FFDC99"/>
          </a:solidFill>
        </p:spPr>
        <p:txBody>
          <a:bodyPr wrap="square" lIns="0" tIns="0" rIns="0" bIns="0" rtlCol="0"/>
          <a:lstStyle/>
          <a:p>
            <a:endParaRPr/>
          </a:p>
        </p:txBody>
      </p:sp>
      <p:sp>
        <p:nvSpPr>
          <p:cNvPr id="12" name="object 12"/>
          <p:cNvSpPr/>
          <p:nvPr/>
        </p:nvSpPr>
        <p:spPr>
          <a:xfrm>
            <a:off x="1298447" y="2231898"/>
            <a:ext cx="1575435" cy="1256030"/>
          </a:xfrm>
          <a:custGeom>
            <a:avLst/>
            <a:gdLst/>
            <a:ahLst/>
            <a:cxnLst/>
            <a:rect l="l" t="t" r="r" b="b"/>
            <a:pathLst>
              <a:path w="1575435" h="1256029">
                <a:moveTo>
                  <a:pt x="1575053" y="627888"/>
                </a:moveTo>
                <a:lnTo>
                  <a:pt x="1573236" y="584906"/>
                </a:lnTo>
                <a:lnTo>
                  <a:pt x="1567860" y="542700"/>
                </a:lnTo>
                <a:lnTo>
                  <a:pt x="1559044" y="501364"/>
                </a:lnTo>
                <a:lnTo>
                  <a:pt x="1546905" y="460992"/>
                </a:lnTo>
                <a:lnTo>
                  <a:pt x="1531561" y="421676"/>
                </a:lnTo>
                <a:lnTo>
                  <a:pt x="1513129" y="383512"/>
                </a:lnTo>
                <a:lnTo>
                  <a:pt x="1491726" y="346591"/>
                </a:lnTo>
                <a:lnTo>
                  <a:pt x="1467470" y="311008"/>
                </a:lnTo>
                <a:lnTo>
                  <a:pt x="1440479" y="276857"/>
                </a:lnTo>
                <a:lnTo>
                  <a:pt x="1410869" y="244231"/>
                </a:lnTo>
                <a:lnTo>
                  <a:pt x="1378757" y="213223"/>
                </a:lnTo>
                <a:lnTo>
                  <a:pt x="1344263" y="183927"/>
                </a:lnTo>
                <a:lnTo>
                  <a:pt x="1307502" y="156437"/>
                </a:lnTo>
                <a:lnTo>
                  <a:pt x="1268592" y="130847"/>
                </a:lnTo>
                <a:lnTo>
                  <a:pt x="1227651" y="107250"/>
                </a:lnTo>
                <a:lnTo>
                  <a:pt x="1184797" y="85739"/>
                </a:lnTo>
                <a:lnTo>
                  <a:pt x="1140145" y="66408"/>
                </a:lnTo>
                <a:lnTo>
                  <a:pt x="1093815" y="49351"/>
                </a:lnTo>
                <a:lnTo>
                  <a:pt x="1045923" y="34661"/>
                </a:lnTo>
                <a:lnTo>
                  <a:pt x="996586" y="22433"/>
                </a:lnTo>
                <a:lnTo>
                  <a:pt x="945923" y="12759"/>
                </a:lnTo>
                <a:lnTo>
                  <a:pt x="894050" y="5733"/>
                </a:lnTo>
                <a:lnTo>
                  <a:pt x="841085" y="1448"/>
                </a:lnTo>
                <a:lnTo>
                  <a:pt x="787145" y="0"/>
                </a:lnTo>
                <a:lnTo>
                  <a:pt x="733297" y="1448"/>
                </a:lnTo>
                <a:lnTo>
                  <a:pt x="680416" y="5733"/>
                </a:lnTo>
                <a:lnTo>
                  <a:pt x="628620" y="12759"/>
                </a:lnTo>
                <a:lnTo>
                  <a:pt x="578026" y="22433"/>
                </a:lnTo>
                <a:lnTo>
                  <a:pt x="528752" y="34661"/>
                </a:lnTo>
                <a:lnTo>
                  <a:pt x="480917" y="49351"/>
                </a:lnTo>
                <a:lnTo>
                  <a:pt x="434637" y="66408"/>
                </a:lnTo>
                <a:lnTo>
                  <a:pt x="390031" y="85739"/>
                </a:lnTo>
                <a:lnTo>
                  <a:pt x="347216" y="107250"/>
                </a:lnTo>
                <a:lnTo>
                  <a:pt x="306309" y="130847"/>
                </a:lnTo>
                <a:lnTo>
                  <a:pt x="267430" y="156437"/>
                </a:lnTo>
                <a:lnTo>
                  <a:pt x="230695" y="183927"/>
                </a:lnTo>
                <a:lnTo>
                  <a:pt x="196222" y="213223"/>
                </a:lnTo>
                <a:lnTo>
                  <a:pt x="164129" y="244231"/>
                </a:lnTo>
                <a:lnTo>
                  <a:pt x="134534" y="276857"/>
                </a:lnTo>
                <a:lnTo>
                  <a:pt x="107554" y="311008"/>
                </a:lnTo>
                <a:lnTo>
                  <a:pt x="83308" y="346591"/>
                </a:lnTo>
                <a:lnTo>
                  <a:pt x="61912" y="383512"/>
                </a:lnTo>
                <a:lnTo>
                  <a:pt x="43485" y="421676"/>
                </a:lnTo>
                <a:lnTo>
                  <a:pt x="28144" y="460992"/>
                </a:lnTo>
                <a:lnTo>
                  <a:pt x="16007" y="501364"/>
                </a:lnTo>
                <a:lnTo>
                  <a:pt x="7193" y="542700"/>
                </a:lnTo>
                <a:lnTo>
                  <a:pt x="1817" y="584906"/>
                </a:lnTo>
                <a:lnTo>
                  <a:pt x="0" y="627888"/>
                </a:lnTo>
                <a:lnTo>
                  <a:pt x="1817" y="670869"/>
                </a:lnTo>
                <a:lnTo>
                  <a:pt x="7193" y="713075"/>
                </a:lnTo>
                <a:lnTo>
                  <a:pt x="16007" y="754411"/>
                </a:lnTo>
                <a:lnTo>
                  <a:pt x="28144" y="794783"/>
                </a:lnTo>
                <a:lnTo>
                  <a:pt x="43485" y="834099"/>
                </a:lnTo>
                <a:lnTo>
                  <a:pt x="61912" y="872263"/>
                </a:lnTo>
                <a:lnTo>
                  <a:pt x="83308" y="909184"/>
                </a:lnTo>
                <a:lnTo>
                  <a:pt x="107554" y="944767"/>
                </a:lnTo>
                <a:lnTo>
                  <a:pt x="134534" y="978918"/>
                </a:lnTo>
                <a:lnTo>
                  <a:pt x="164129" y="1011544"/>
                </a:lnTo>
                <a:lnTo>
                  <a:pt x="196222" y="1042552"/>
                </a:lnTo>
                <a:lnTo>
                  <a:pt x="230695" y="1071848"/>
                </a:lnTo>
                <a:lnTo>
                  <a:pt x="267430" y="1099338"/>
                </a:lnTo>
                <a:lnTo>
                  <a:pt x="306309" y="1124928"/>
                </a:lnTo>
                <a:lnTo>
                  <a:pt x="347216" y="1148525"/>
                </a:lnTo>
                <a:lnTo>
                  <a:pt x="390031" y="1170036"/>
                </a:lnTo>
                <a:lnTo>
                  <a:pt x="434637" y="1189367"/>
                </a:lnTo>
                <a:lnTo>
                  <a:pt x="480917" y="1206424"/>
                </a:lnTo>
                <a:lnTo>
                  <a:pt x="528752" y="1221114"/>
                </a:lnTo>
                <a:lnTo>
                  <a:pt x="578026" y="1233342"/>
                </a:lnTo>
                <a:lnTo>
                  <a:pt x="628620" y="1243016"/>
                </a:lnTo>
                <a:lnTo>
                  <a:pt x="680416" y="1250042"/>
                </a:lnTo>
                <a:lnTo>
                  <a:pt x="733297" y="1254327"/>
                </a:lnTo>
                <a:lnTo>
                  <a:pt x="787146" y="1255776"/>
                </a:lnTo>
                <a:lnTo>
                  <a:pt x="841085" y="1254327"/>
                </a:lnTo>
                <a:lnTo>
                  <a:pt x="894050" y="1250042"/>
                </a:lnTo>
                <a:lnTo>
                  <a:pt x="945923" y="1243016"/>
                </a:lnTo>
                <a:lnTo>
                  <a:pt x="996586" y="1233342"/>
                </a:lnTo>
                <a:lnTo>
                  <a:pt x="1045923" y="1221114"/>
                </a:lnTo>
                <a:lnTo>
                  <a:pt x="1093815" y="1206424"/>
                </a:lnTo>
                <a:lnTo>
                  <a:pt x="1140145" y="1189367"/>
                </a:lnTo>
                <a:lnTo>
                  <a:pt x="1184797" y="1170036"/>
                </a:lnTo>
                <a:lnTo>
                  <a:pt x="1227651" y="1148525"/>
                </a:lnTo>
                <a:lnTo>
                  <a:pt x="1268592" y="1124928"/>
                </a:lnTo>
                <a:lnTo>
                  <a:pt x="1307502" y="1099338"/>
                </a:lnTo>
                <a:lnTo>
                  <a:pt x="1344263" y="1071848"/>
                </a:lnTo>
                <a:lnTo>
                  <a:pt x="1378757" y="1042552"/>
                </a:lnTo>
                <a:lnTo>
                  <a:pt x="1410869" y="1011544"/>
                </a:lnTo>
                <a:lnTo>
                  <a:pt x="1440479" y="978918"/>
                </a:lnTo>
                <a:lnTo>
                  <a:pt x="1467470" y="944767"/>
                </a:lnTo>
                <a:lnTo>
                  <a:pt x="1491726" y="909184"/>
                </a:lnTo>
                <a:lnTo>
                  <a:pt x="1513129" y="872263"/>
                </a:lnTo>
                <a:lnTo>
                  <a:pt x="1531561" y="834099"/>
                </a:lnTo>
                <a:lnTo>
                  <a:pt x="1546905" y="794783"/>
                </a:lnTo>
                <a:lnTo>
                  <a:pt x="1559044" y="754411"/>
                </a:lnTo>
                <a:lnTo>
                  <a:pt x="1567860" y="713075"/>
                </a:lnTo>
                <a:lnTo>
                  <a:pt x="1573236" y="670869"/>
                </a:lnTo>
                <a:lnTo>
                  <a:pt x="1575053" y="627888"/>
                </a:lnTo>
                <a:close/>
              </a:path>
            </a:pathLst>
          </a:custGeom>
          <a:solidFill>
            <a:srgbClr val="FFFFFF"/>
          </a:solidFill>
        </p:spPr>
        <p:txBody>
          <a:bodyPr wrap="square" lIns="0" tIns="0" rIns="0" bIns="0" rtlCol="0"/>
          <a:lstStyle/>
          <a:p>
            <a:endParaRPr/>
          </a:p>
        </p:txBody>
      </p:sp>
      <p:sp>
        <p:nvSpPr>
          <p:cNvPr id="13" name="object 13"/>
          <p:cNvSpPr/>
          <p:nvPr/>
        </p:nvSpPr>
        <p:spPr>
          <a:xfrm>
            <a:off x="1298447" y="2231898"/>
            <a:ext cx="1575435" cy="1256030"/>
          </a:xfrm>
          <a:custGeom>
            <a:avLst/>
            <a:gdLst/>
            <a:ahLst/>
            <a:cxnLst/>
            <a:rect l="l" t="t" r="r" b="b"/>
            <a:pathLst>
              <a:path w="1575435" h="1256029">
                <a:moveTo>
                  <a:pt x="787145" y="0"/>
                </a:moveTo>
                <a:lnTo>
                  <a:pt x="733297" y="1448"/>
                </a:lnTo>
                <a:lnTo>
                  <a:pt x="680416" y="5733"/>
                </a:lnTo>
                <a:lnTo>
                  <a:pt x="628620" y="12759"/>
                </a:lnTo>
                <a:lnTo>
                  <a:pt x="578026" y="22433"/>
                </a:lnTo>
                <a:lnTo>
                  <a:pt x="528752" y="34661"/>
                </a:lnTo>
                <a:lnTo>
                  <a:pt x="480917" y="49351"/>
                </a:lnTo>
                <a:lnTo>
                  <a:pt x="434637" y="66408"/>
                </a:lnTo>
                <a:lnTo>
                  <a:pt x="390031" y="85739"/>
                </a:lnTo>
                <a:lnTo>
                  <a:pt x="347216" y="107250"/>
                </a:lnTo>
                <a:lnTo>
                  <a:pt x="306309" y="130847"/>
                </a:lnTo>
                <a:lnTo>
                  <a:pt x="267430" y="156437"/>
                </a:lnTo>
                <a:lnTo>
                  <a:pt x="230695" y="183927"/>
                </a:lnTo>
                <a:lnTo>
                  <a:pt x="196222" y="213223"/>
                </a:lnTo>
                <a:lnTo>
                  <a:pt x="164129" y="244231"/>
                </a:lnTo>
                <a:lnTo>
                  <a:pt x="134534" y="276857"/>
                </a:lnTo>
                <a:lnTo>
                  <a:pt x="107554" y="311008"/>
                </a:lnTo>
                <a:lnTo>
                  <a:pt x="83308" y="346591"/>
                </a:lnTo>
                <a:lnTo>
                  <a:pt x="61912" y="383512"/>
                </a:lnTo>
                <a:lnTo>
                  <a:pt x="43485" y="421676"/>
                </a:lnTo>
                <a:lnTo>
                  <a:pt x="28144" y="460992"/>
                </a:lnTo>
                <a:lnTo>
                  <a:pt x="16007" y="501364"/>
                </a:lnTo>
                <a:lnTo>
                  <a:pt x="7193" y="542700"/>
                </a:lnTo>
                <a:lnTo>
                  <a:pt x="1817" y="584906"/>
                </a:lnTo>
                <a:lnTo>
                  <a:pt x="0" y="627888"/>
                </a:lnTo>
                <a:lnTo>
                  <a:pt x="1817" y="670869"/>
                </a:lnTo>
                <a:lnTo>
                  <a:pt x="7193" y="713075"/>
                </a:lnTo>
                <a:lnTo>
                  <a:pt x="16007" y="754411"/>
                </a:lnTo>
                <a:lnTo>
                  <a:pt x="28144" y="794783"/>
                </a:lnTo>
                <a:lnTo>
                  <a:pt x="43485" y="834099"/>
                </a:lnTo>
                <a:lnTo>
                  <a:pt x="61912" y="872263"/>
                </a:lnTo>
                <a:lnTo>
                  <a:pt x="83308" y="909184"/>
                </a:lnTo>
                <a:lnTo>
                  <a:pt x="107554" y="944767"/>
                </a:lnTo>
                <a:lnTo>
                  <a:pt x="134534" y="978918"/>
                </a:lnTo>
                <a:lnTo>
                  <a:pt x="164129" y="1011544"/>
                </a:lnTo>
                <a:lnTo>
                  <a:pt x="196222" y="1042552"/>
                </a:lnTo>
                <a:lnTo>
                  <a:pt x="230695" y="1071848"/>
                </a:lnTo>
                <a:lnTo>
                  <a:pt x="267430" y="1099338"/>
                </a:lnTo>
                <a:lnTo>
                  <a:pt x="306309" y="1124928"/>
                </a:lnTo>
                <a:lnTo>
                  <a:pt x="347216" y="1148525"/>
                </a:lnTo>
                <a:lnTo>
                  <a:pt x="390031" y="1170036"/>
                </a:lnTo>
                <a:lnTo>
                  <a:pt x="434637" y="1189367"/>
                </a:lnTo>
                <a:lnTo>
                  <a:pt x="480917" y="1206424"/>
                </a:lnTo>
                <a:lnTo>
                  <a:pt x="528752" y="1221114"/>
                </a:lnTo>
                <a:lnTo>
                  <a:pt x="578026" y="1233342"/>
                </a:lnTo>
                <a:lnTo>
                  <a:pt x="628620" y="1243016"/>
                </a:lnTo>
                <a:lnTo>
                  <a:pt x="680416" y="1250042"/>
                </a:lnTo>
                <a:lnTo>
                  <a:pt x="733297" y="1254327"/>
                </a:lnTo>
                <a:lnTo>
                  <a:pt x="787146" y="1255776"/>
                </a:lnTo>
                <a:lnTo>
                  <a:pt x="841085" y="1254327"/>
                </a:lnTo>
                <a:lnTo>
                  <a:pt x="894050" y="1250042"/>
                </a:lnTo>
                <a:lnTo>
                  <a:pt x="945923" y="1243016"/>
                </a:lnTo>
                <a:lnTo>
                  <a:pt x="996586" y="1233342"/>
                </a:lnTo>
                <a:lnTo>
                  <a:pt x="1045923" y="1221114"/>
                </a:lnTo>
                <a:lnTo>
                  <a:pt x="1093815" y="1206424"/>
                </a:lnTo>
                <a:lnTo>
                  <a:pt x="1140145" y="1189367"/>
                </a:lnTo>
                <a:lnTo>
                  <a:pt x="1184797" y="1170036"/>
                </a:lnTo>
                <a:lnTo>
                  <a:pt x="1227651" y="1148525"/>
                </a:lnTo>
                <a:lnTo>
                  <a:pt x="1268592" y="1124928"/>
                </a:lnTo>
                <a:lnTo>
                  <a:pt x="1307502" y="1099338"/>
                </a:lnTo>
                <a:lnTo>
                  <a:pt x="1344263" y="1071848"/>
                </a:lnTo>
                <a:lnTo>
                  <a:pt x="1378757" y="1042552"/>
                </a:lnTo>
                <a:lnTo>
                  <a:pt x="1410869" y="1011544"/>
                </a:lnTo>
                <a:lnTo>
                  <a:pt x="1440479" y="978918"/>
                </a:lnTo>
                <a:lnTo>
                  <a:pt x="1467470" y="944767"/>
                </a:lnTo>
                <a:lnTo>
                  <a:pt x="1491726" y="909184"/>
                </a:lnTo>
                <a:lnTo>
                  <a:pt x="1513129" y="872263"/>
                </a:lnTo>
                <a:lnTo>
                  <a:pt x="1531561" y="834099"/>
                </a:lnTo>
                <a:lnTo>
                  <a:pt x="1546905" y="794783"/>
                </a:lnTo>
                <a:lnTo>
                  <a:pt x="1559044" y="754411"/>
                </a:lnTo>
                <a:lnTo>
                  <a:pt x="1567860" y="713075"/>
                </a:lnTo>
                <a:lnTo>
                  <a:pt x="1573236" y="670869"/>
                </a:lnTo>
                <a:lnTo>
                  <a:pt x="1575053" y="627888"/>
                </a:lnTo>
                <a:lnTo>
                  <a:pt x="1573236" y="584906"/>
                </a:lnTo>
                <a:lnTo>
                  <a:pt x="1567860" y="542700"/>
                </a:lnTo>
                <a:lnTo>
                  <a:pt x="1559044" y="501364"/>
                </a:lnTo>
                <a:lnTo>
                  <a:pt x="1546905" y="460992"/>
                </a:lnTo>
                <a:lnTo>
                  <a:pt x="1531561" y="421676"/>
                </a:lnTo>
                <a:lnTo>
                  <a:pt x="1513129" y="383512"/>
                </a:lnTo>
                <a:lnTo>
                  <a:pt x="1491726" y="346591"/>
                </a:lnTo>
                <a:lnTo>
                  <a:pt x="1467470" y="311008"/>
                </a:lnTo>
                <a:lnTo>
                  <a:pt x="1440479" y="276857"/>
                </a:lnTo>
                <a:lnTo>
                  <a:pt x="1410869" y="244231"/>
                </a:lnTo>
                <a:lnTo>
                  <a:pt x="1378757" y="213223"/>
                </a:lnTo>
                <a:lnTo>
                  <a:pt x="1344263" y="183927"/>
                </a:lnTo>
                <a:lnTo>
                  <a:pt x="1307502" y="156437"/>
                </a:lnTo>
                <a:lnTo>
                  <a:pt x="1268592" y="130847"/>
                </a:lnTo>
                <a:lnTo>
                  <a:pt x="1227651" y="107250"/>
                </a:lnTo>
                <a:lnTo>
                  <a:pt x="1184797" y="85739"/>
                </a:lnTo>
                <a:lnTo>
                  <a:pt x="1140145" y="66408"/>
                </a:lnTo>
                <a:lnTo>
                  <a:pt x="1093815" y="49351"/>
                </a:lnTo>
                <a:lnTo>
                  <a:pt x="1045923" y="34661"/>
                </a:lnTo>
                <a:lnTo>
                  <a:pt x="996586" y="22433"/>
                </a:lnTo>
                <a:lnTo>
                  <a:pt x="945923" y="12759"/>
                </a:lnTo>
                <a:lnTo>
                  <a:pt x="894050" y="5733"/>
                </a:lnTo>
                <a:lnTo>
                  <a:pt x="841085" y="1448"/>
                </a:lnTo>
                <a:lnTo>
                  <a:pt x="787145" y="0"/>
                </a:lnTo>
                <a:close/>
              </a:path>
            </a:pathLst>
          </a:custGeom>
          <a:ln w="36512">
            <a:solidFill>
              <a:srgbClr val="000000"/>
            </a:solidFill>
          </a:ln>
        </p:spPr>
        <p:txBody>
          <a:bodyPr wrap="square" lIns="0" tIns="0" rIns="0" bIns="0" rtlCol="0"/>
          <a:lstStyle/>
          <a:p>
            <a:endParaRPr/>
          </a:p>
        </p:txBody>
      </p:sp>
      <p:sp>
        <p:nvSpPr>
          <p:cNvPr id="14" name="object 14"/>
          <p:cNvSpPr txBox="1"/>
          <p:nvPr/>
        </p:nvSpPr>
        <p:spPr>
          <a:xfrm>
            <a:off x="3332479" y="2223771"/>
            <a:ext cx="939165" cy="520700"/>
          </a:xfrm>
          <a:prstGeom prst="rect">
            <a:avLst/>
          </a:prstGeom>
        </p:spPr>
        <p:txBody>
          <a:bodyPr vert="horz" wrap="square" lIns="0" tIns="5715" rIns="0" bIns="0" rtlCol="0">
            <a:spAutoFit/>
          </a:bodyPr>
          <a:lstStyle/>
          <a:p>
            <a:pPr marL="12700" marR="5080" indent="70485">
              <a:lnSpc>
                <a:spcPct val="102800"/>
              </a:lnSpc>
              <a:spcBef>
                <a:spcPts val="45"/>
              </a:spcBef>
            </a:pPr>
            <a:r>
              <a:rPr sz="1600" spc="-5" dirty="0">
                <a:latin typeface="Arial"/>
                <a:cs typeface="Arial"/>
              </a:rPr>
              <a:t>remote  inv</a:t>
            </a:r>
            <a:r>
              <a:rPr sz="1600" spc="-10" dirty="0">
                <a:latin typeface="Arial"/>
                <a:cs typeface="Arial"/>
              </a:rPr>
              <a:t>o</a:t>
            </a:r>
            <a:r>
              <a:rPr sz="1600" spc="-5" dirty="0">
                <a:latin typeface="Arial"/>
                <a:cs typeface="Arial"/>
              </a:rPr>
              <a:t>cat</a:t>
            </a:r>
            <a:r>
              <a:rPr sz="1600" spc="-10" dirty="0">
                <a:latin typeface="Arial"/>
                <a:cs typeface="Arial"/>
              </a:rPr>
              <a:t>i</a:t>
            </a:r>
            <a:r>
              <a:rPr sz="1600" spc="-5" dirty="0">
                <a:latin typeface="Arial"/>
                <a:cs typeface="Arial"/>
              </a:rPr>
              <a:t>on</a:t>
            </a:r>
            <a:endParaRPr sz="1600">
              <a:latin typeface="Arial"/>
              <a:cs typeface="Arial"/>
            </a:endParaRPr>
          </a:p>
        </p:txBody>
      </p:sp>
      <p:sp>
        <p:nvSpPr>
          <p:cNvPr id="15" name="object 15"/>
          <p:cNvSpPr/>
          <p:nvPr/>
        </p:nvSpPr>
        <p:spPr>
          <a:xfrm>
            <a:off x="7454645" y="2231898"/>
            <a:ext cx="1550035" cy="1256030"/>
          </a:xfrm>
          <a:custGeom>
            <a:avLst/>
            <a:gdLst/>
            <a:ahLst/>
            <a:cxnLst/>
            <a:rect l="l" t="t" r="r" b="b"/>
            <a:pathLst>
              <a:path w="1550034" h="1256029">
                <a:moveTo>
                  <a:pt x="1549907" y="627887"/>
                </a:moveTo>
                <a:lnTo>
                  <a:pt x="1548117" y="584906"/>
                </a:lnTo>
                <a:lnTo>
                  <a:pt x="1542823" y="542700"/>
                </a:lnTo>
                <a:lnTo>
                  <a:pt x="1534142" y="501364"/>
                </a:lnTo>
                <a:lnTo>
                  <a:pt x="1522190" y="460992"/>
                </a:lnTo>
                <a:lnTo>
                  <a:pt x="1507082" y="421676"/>
                </a:lnTo>
                <a:lnTo>
                  <a:pt x="1488936" y="383512"/>
                </a:lnTo>
                <a:lnTo>
                  <a:pt x="1467866" y="346591"/>
                </a:lnTo>
                <a:lnTo>
                  <a:pt x="1443989" y="311008"/>
                </a:lnTo>
                <a:lnTo>
                  <a:pt x="1417422" y="276857"/>
                </a:lnTo>
                <a:lnTo>
                  <a:pt x="1388280" y="244231"/>
                </a:lnTo>
                <a:lnTo>
                  <a:pt x="1356679" y="213223"/>
                </a:lnTo>
                <a:lnTo>
                  <a:pt x="1322736" y="183927"/>
                </a:lnTo>
                <a:lnTo>
                  <a:pt x="1286567" y="156437"/>
                </a:lnTo>
                <a:lnTo>
                  <a:pt x="1248286" y="130847"/>
                </a:lnTo>
                <a:lnTo>
                  <a:pt x="1208012" y="107250"/>
                </a:lnTo>
                <a:lnTo>
                  <a:pt x="1165860" y="85739"/>
                </a:lnTo>
                <a:lnTo>
                  <a:pt x="1121945" y="66408"/>
                </a:lnTo>
                <a:lnTo>
                  <a:pt x="1076384" y="49351"/>
                </a:lnTo>
                <a:lnTo>
                  <a:pt x="1029293" y="34661"/>
                </a:lnTo>
                <a:lnTo>
                  <a:pt x="980789" y="22433"/>
                </a:lnTo>
                <a:lnTo>
                  <a:pt x="930986" y="12759"/>
                </a:lnTo>
                <a:lnTo>
                  <a:pt x="880002" y="5733"/>
                </a:lnTo>
                <a:lnTo>
                  <a:pt x="827953" y="1448"/>
                </a:lnTo>
                <a:lnTo>
                  <a:pt x="774953" y="0"/>
                </a:lnTo>
                <a:lnTo>
                  <a:pt x="721867" y="1448"/>
                </a:lnTo>
                <a:lnTo>
                  <a:pt x="669745" y="5733"/>
                </a:lnTo>
                <a:lnTo>
                  <a:pt x="618702" y="12759"/>
                </a:lnTo>
                <a:lnTo>
                  <a:pt x="568854" y="22433"/>
                </a:lnTo>
                <a:lnTo>
                  <a:pt x="520315" y="34661"/>
                </a:lnTo>
                <a:lnTo>
                  <a:pt x="473201" y="49351"/>
                </a:lnTo>
                <a:lnTo>
                  <a:pt x="427628" y="66408"/>
                </a:lnTo>
                <a:lnTo>
                  <a:pt x="383709" y="85739"/>
                </a:lnTo>
                <a:lnTo>
                  <a:pt x="341560" y="107250"/>
                </a:lnTo>
                <a:lnTo>
                  <a:pt x="301296" y="130847"/>
                </a:lnTo>
                <a:lnTo>
                  <a:pt x="263033" y="156437"/>
                </a:lnTo>
                <a:lnTo>
                  <a:pt x="226885" y="183927"/>
                </a:lnTo>
                <a:lnTo>
                  <a:pt x="192967" y="213223"/>
                </a:lnTo>
                <a:lnTo>
                  <a:pt x="161395" y="244231"/>
                </a:lnTo>
                <a:lnTo>
                  <a:pt x="132284" y="276857"/>
                </a:lnTo>
                <a:lnTo>
                  <a:pt x="105748" y="311008"/>
                </a:lnTo>
                <a:lnTo>
                  <a:pt x="81903" y="346591"/>
                </a:lnTo>
                <a:lnTo>
                  <a:pt x="60864" y="383512"/>
                </a:lnTo>
                <a:lnTo>
                  <a:pt x="42746" y="421676"/>
                </a:lnTo>
                <a:lnTo>
                  <a:pt x="27664" y="460992"/>
                </a:lnTo>
                <a:lnTo>
                  <a:pt x="15734" y="501364"/>
                </a:lnTo>
                <a:lnTo>
                  <a:pt x="7069" y="542700"/>
                </a:lnTo>
                <a:lnTo>
                  <a:pt x="1786" y="584906"/>
                </a:lnTo>
                <a:lnTo>
                  <a:pt x="0" y="627887"/>
                </a:lnTo>
                <a:lnTo>
                  <a:pt x="1786" y="670869"/>
                </a:lnTo>
                <a:lnTo>
                  <a:pt x="7069" y="713075"/>
                </a:lnTo>
                <a:lnTo>
                  <a:pt x="15734" y="754411"/>
                </a:lnTo>
                <a:lnTo>
                  <a:pt x="27664" y="794783"/>
                </a:lnTo>
                <a:lnTo>
                  <a:pt x="42746" y="834099"/>
                </a:lnTo>
                <a:lnTo>
                  <a:pt x="60864" y="872263"/>
                </a:lnTo>
                <a:lnTo>
                  <a:pt x="81903" y="909184"/>
                </a:lnTo>
                <a:lnTo>
                  <a:pt x="105748" y="944767"/>
                </a:lnTo>
                <a:lnTo>
                  <a:pt x="132284" y="978918"/>
                </a:lnTo>
                <a:lnTo>
                  <a:pt x="161395" y="1011544"/>
                </a:lnTo>
                <a:lnTo>
                  <a:pt x="192967" y="1042552"/>
                </a:lnTo>
                <a:lnTo>
                  <a:pt x="226885" y="1071848"/>
                </a:lnTo>
                <a:lnTo>
                  <a:pt x="263033" y="1099338"/>
                </a:lnTo>
                <a:lnTo>
                  <a:pt x="301296" y="1124928"/>
                </a:lnTo>
                <a:lnTo>
                  <a:pt x="341560" y="1148525"/>
                </a:lnTo>
                <a:lnTo>
                  <a:pt x="383709" y="1170036"/>
                </a:lnTo>
                <a:lnTo>
                  <a:pt x="427628" y="1189367"/>
                </a:lnTo>
                <a:lnTo>
                  <a:pt x="473201" y="1206424"/>
                </a:lnTo>
                <a:lnTo>
                  <a:pt x="520315" y="1221114"/>
                </a:lnTo>
                <a:lnTo>
                  <a:pt x="568854" y="1233342"/>
                </a:lnTo>
                <a:lnTo>
                  <a:pt x="618702" y="1243016"/>
                </a:lnTo>
                <a:lnTo>
                  <a:pt x="669745" y="1250042"/>
                </a:lnTo>
                <a:lnTo>
                  <a:pt x="721867" y="1254327"/>
                </a:lnTo>
                <a:lnTo>
                  <a:pt x="774953" y="1255775"/>
                </a:lnTo>
                <a:lnTo>
                  <a:pt x="827953" y="1254327"/>
                </a:lnTo>
                <a:lnTo>
                  <a:pt x="880002" y="1250042"/>
                </a:lnTo>
                <a:lnTo>
                  <a:pt x="930986" y="1243016"/>
                </a:lnTo>
                <a:lnTo>
                  <a:pt x="980789" y="1233342"/>
                </a:lnTo>
                <a:lnTo>
                  <a:pt x="1029293" y="1221114"/>
                </a:lnTo>
                <a:lnTo>
                  <a:pt x="1076384" y="1206424"/>
                </a:lnTo>
                <a:lnTo>
                  <a:pt x="1121945" y="1189367"/>
                </a:lnTo>
                <a:lnTo>
                  <a:pt x="1165860" y="1170036"/>
                </a:lnTo>
                <a:lnTo>
                  <a:pt x="1208012" y="1148525"/>
                </a:lnTo>
                <a:lnTo>
                  <a:pt x="1248286" y="1124928"/>
                </a:lnTo>
                <a:lnTo>
                  <a:pt x="1286567" y="1099338"/>
                </a:lnTo>
                <a:lnTo>
                  <a:pt x="1322736" y="1071848"/>
                </a:lnTo>
                <a:lnTo>
                  <a:pt x="1356679" y="1042552"/>
                </a:lnTo>
                <a:lnTo>
                  <a:pt x="1388280" y="1011544"/>
                </a:lnTo>
                <a:lnTo>
                  <a:pt x="1417422" y="978918"/>
                </a:lnTo>
                <a:lnTo>
                  <a:pt x="1443989" y="944767"/>
                </a:lnTo>
                <a:lnTo>
                  <a:pt x="1467866" y="909184"/>
                </a:lnTo>
                <a:lnTo>
                  <a:pt x="1488936" y="872263"/>
                </a:lnTo>
                <a:lnTo>
                  <a:pt x="1507082" y="834099"/>
                </a:lnTo>
                <a:lnTo>
                  <a:pt x="1522190" y="794783"/>
                </a:lnTo>
                <a:lnTo>
                  <a:pt x="1534142" y="754411"/>
                </a:lnTo>
                <a:lnTo>
                  <a:pt x="1542823" y="713075"/>
                </a:lnTo>
                <a:lnTo>
                  <a:pt x="1548117" y="670869"/>
                </a:lnTo>
                <a:lnTo>
                  <a:pt x="1549907" y="627887"/>
                </a:lnTo>
                <a:close/>
              </a:path>
            </a:pathLst>
          </a:custGeom>
          <a:solidFill>
            <a:srgbClr val="FFFFFF"/>
          </a:solidFill>
        </p:spPr>
        <p:txBody>
          <a:bodyPr wrap="square" lIns="0" tIns="0" rIns="0" bIns="0" rtlCol="0"/>
          <a:lstStyle/>
          <a:p>
            <a:endParaRPr/>
          </a:p>
        </p:txBody>
      </p:sp>
      <p:sp>
        <p:nvSpPr>
          <p:cNvPr id="16" name="object 16"/>
          <p:cNvSpPr/>
          <p:nvPr/>
        </p:nvSpPr>
        <p:spPr>
          <a:xfrm>
            <a:off x="7454645" y="2231898"/>
            <a:ext cx="1550035" cy="1256030"/>
          </a:xfrm>
          <a:custGeom>
            <a:avLst/>
            <a:gdLst/>
            <a:ahLst/>
            <a:cxnLst/>
            <a:rect l="l" t="t" r="r" b="b"/>
            <a:pathLst>
              <a:path w="1550034" h="1256029">
                <a:moveTo>
                  <a:pt x="774953" y="0"/>
                </a:moveTo>
                <a:lnTo>
                  <a:pt x="721867" y="1448"/>
                </a:lnTo>
                <a:lnTo>
                  <a:pt x="669745" y="5733"/>
                </a:lnTo>
                <a:lnTo>
                  <a:pt x="618702" y="12759"/>
                </a:lnTo>
                <a:lnTo>
                  <a:pt x="568854" y="22433"/>
                </a:lnTo>
                <a:lnTo>
                  <a:pt x="520315" y="34661"/>
                </a:lnTo>
                <a:lnTo>
                  <a:pt x="473202" y="49351"/>
                </a:lnTo>
                <a:lnTo>
                  <a:pt x="427628" y="66408"/>
                </a:lnTo>
                <a:lnTo>
                  <a:pt x="383709" y="85739"/>
                </a:lnTo>
                <a:lnTo>
                  <a:pt x="341560" y="107250"/>
                </a:lnTo>
                <a:lnTo>
                  <a:pt x="301296" y="130847"/>
                </a:lnTo>
                <a:lnTo>
                  <a:pt x="263033" y="156437"/>
                </a:lnTo>
                <a:lnTo>
                  <a:pt x="226885" y="183927"/>
                </a:lnTo>
                <a:lnTo>
                  <a:pt x="192967" y="213223"/>
                </a:lnTo>
                <a:lnTo>
                  <a:pt x="161395" y="244231"/>
                </a:lnTo>
                <a:lnTo>
                  <a:pt x="132284" y="276857"/>
                </a:lnTo>
                <a:lnTo>
                  <a:pt x="105748" y="311008"/>
                </a:lnTo>
                <a:lnTo>
                  <a:pt x="81903" y="346591"/>
                </a:lnTo>
                <a:lnTo>
                  <a:pt x="60864" y="383512"/>
                </a:lnTo>
                <a:lnTo>
                  <a:pt x="42746" y="421676"/>
                </a:lnTo>
                <a:lnTo>
                  <a:pt x="27664" y="460992"/>
                </a:lnTo>
                <a:lnTo>
                  <a:pt x="15734" y="501364"/>
                </a:lnTo>
                <a:lnTo>
                  <a:pt x="7069" y="542700"/>
                </a:lnTo>
                <a:lnTo>
                  <a:pt x="1786" y="584906"/>
                </a:lnTo>
                <a:lnTo>
                  <a:pt x="0" y="627887"/>
                </a:lnTo>
                <a:lnTo>
                  <a:pt x="1786" y="670869"/>
                </a:lnTo>
                <a:lnTo>
                  <a:pt x="7069" y="713075"/>
                </a:lnTo>
                <a:lnTo>
                  <a:pt x="15734" y="754411"/>
                </a:lnTo>
                <a:lnTo>
                  <a:pt x="27664" y="794783"/>
                </a:lnTo>
                <a:lnTo>
                  <a:pt x="42746" y="834099"/>
                </a:lnTo>
                <a:lnTo>
                  <a:pt x="60864" y="872263"/>
                </a:lnTo>
                <a:lnTo>
                  <a:pt x="81903" y="909184"/>
                </a:lnTo>
                <a:lnTo>
                  <a:pt x="105748" y="944767"/>
                </a:lnTo>
                <a:lnTo>
                  <a:pt x="132284" y="978918"/>
                </a:lnTo>
                <a:lnTo>
                  <a:pt x="161395" y="1011544"/>
                </a:lnTo>
                <a:lnTo>
                  <a:pt x="192967" y="1042552"/>
                </a:lnTo>
                <a:lnTo>
                  <a:pt x="226885" y="1071848"/>
                </a:lnTo>
                <a:lnTo>
                  <a:pt x="263033" y="1099338"/>
                </a:lnTo>
                <a:lnTo>
                  <a:pt x="301296" y="1124928"/>
                </a:lnTo>
                <a:lnTo>
                  <a:pt x="341560" y="1148525"/>
                </a:lnTo>
                <a:lnTo>
                  <a:pt x="383709" y="1170036"/>
                </a:lnTo>
                <a:lnTo>
                  <a:pt x="427628" y="1189367"/>
                </a:lnTo>
                <a:lnTo>
                  <a:pt x="473201" y="1206424"/>
                </a:lnTo>
                <a:lnTo>
                  <a:pt x="520315" y="1221114"/>
                </a:lnTo>
                <a:lnTo>
                  <a:pt x="568854" y="1233342"/>
                </a:lnTo>
                <a:lnTo>
                  <a:pt x="618702" y="1243016"/>
                </a:lnTo>
                <a:lnTo>
                  <a:pt x="669745" y="1250042"/>
                </a:lnTo>
                <a:lnTo>
                  <a:pt x="721867" y="1254327"/>
                </a:lnTo>
                <a:lnTo>
                  <a:pt x="774953" y="1255775"/>
                </a:lnTo>
                <a:lnTo>
                  <a:pt x="827953" y="1254327"/>
                </a:lnTo>
                <a:lnTo>
                  <a:pt x="880002" y="1250042"/>
                </a:lnTo>
                <a:lnTo>
                  <a:pt x="930986" y="1243016"/>
                </a:lnTo>
                <a:lnTo>
                  <a:pt x="980789" y="1233342"/>
                </a:lnTo>
                <a:lnTo>
                  <a:pt x="1029293" y="1221114"/>
                </a:lnTo>
                <a:lnTo>
                  <a:pt x="1076384" y="1206424"/>
                </a:lnTo>
                <a:lnTo>
                  <a:pt x="1121945" y="1189367"/>
                </a:lnTo>
                <a:lnTo>
                  <a:pt x="1165860" y="1170036"/>
                </a:lnTo>
                <a:lnTo>
                  <a:pt x="1208012" y="1148525"/>
                </a:lnTo>
                <a:lnTo>
                  <a:pt x="1248286" y="1124928"/>
                </a:lnTo>
                <a:lnTo>
                  <a:pt x="1286567" y="1099338"/>
                </a:lnTo>
                <a:lnTo>
                  <a:pt x="1322736" y="1071848"/>
                </a:lnTo>
                <a:lnTo>
                  <a:pt x="1356679" y="1042552"/>
                </a:lnTo>
                <a:lnTo>
                  <a:pt x="1388280" y="1011544"/>
                </a:lnTo>
                <a:lnTo>
                  <a:pt x="1417422" y="978918"/>
                </a:lnTo>
                <a:lnTo>
                  <a:pt x="1443989" y="944767"/>
                </a:lnTo>
                <a:lnTo>
                  <a:pt x="1467866" y="909184"/>
                </a:lnTo>
                <a:lnTo>
                  <a:pt x="1488936" y="872263"/>
                </a:lnTo>
                <a:lnTo>
                  <a:pt x="1507082" y="834099"/>
                </a:lnTo>
                <a:lnTo>
                  <a:pt x="1522190" y="794783"/>
                </a:lnTo>
                <a:lnTo>
                  <a:pt x="1534142" y="754411"/>
                </a:lnTo>
                <a:lnTo>
                  <a:pt x="1542823" y="713075"/>
                </a:lnTo>
                <a:lnTo>
                  <a:pt x="1548117" y="670869"/>
                </a:lnTo>
                <a:lnTo>
                  <a:pt x="1549907" y="627887"/>
                </a:lnTo>
                <a:lnTo>
                  <a:pt x="1548117" y="584906"/>
                </a:lnTo>
                <a:lnTo>
                  <a:pt x="1542823" y="542700"/>
                </a:lnTo>
                <a:lnTo>
                  <a:pt x="1534142" y="501364"/>
                </a:lnTo>
                <a:lnTo>
                  <a:pt x="1522190" y="460992"/>
                </a:lnTo>
                <a:lnTo>
                  <a:pt x="1507082" y="421676"/>
                </a:lnTo>
                <a:lnTo>
                  <a:pt x="1488936" y="383512"/>
                </a:lnTo>
                <a:lnTo>
                  <a:pt x="1467866" y="346591"/>
                </a:lnTo>
                <a:lnTo>
                  <a:pt x="1443990" y="311008"/>
                </a:lnTo>
                <a:lnTo>
                  <a:pt x="1417422" y="276857"/>
                </a:lnTo>
                <a:lnTo>
                  <a:pt x="1388280" y="244231"/>
                </a:lnTo>
                <a:lnTo>
                  <a:pt x="1356679" y="213223"/>
                </a:lnTo>
                <a:lnTo>
                  <a:pt x="1322736" y="183927"/>
                </a:lnTo>
                <a:lnTo>
                  <a:pt x="1286567" y="156437"/>
                </a:lnTo>
                <a:lnTo>
                  <a:pt x="1248286" y="130847"/>
                </a:lnTo>
                <a:lnTo>
                  <a:pt x="1208012" y="107250"/>
                </a:lnTo>
                <a:lnTo>
                  <a:pt x="1165860" y="85739"/>
                </a:lnTo>
                <a:lnTo>
                  <a:pt x="1121945" y="66408"/>
                </a:lnTo>
                <a:lnTo>
                  <a:pt x="1076384" y="49351"/>
                </a:lnTo>
                <a:lnTo>
                  <a:pt x="1029293" y="34661"/>
                </a:lnTo>
                <a:lnTo>
                  <a:pt x="980789" y="22433"/>
                </a:lnTo>
                <a:lnTo>
                  <a:pt x="930986" y="12759"/>
                </a:lnTo>
                <a:lnTo>
                  <a:pt x="880002" y="5733"/>
                </a:lnTo>
                <a:lnTo>
                  <a:pt x="827953" y="1448"/>
                </a:lnTo>
                <a:lnTo>
                  <a:pt x="774953" y="0"/>
                </a:lnTo>
                <a:close/>
              </a:path>
            </a:pathLst>
          </a:custGeom>
          <a:ln w="36512">
            <a:solidFill>
              <a:srgbClr val="000000"/>
            </a:solidFill>
          </a:ln>
        </p:spPr>
        <p:txBody>
          <a:bodyPr wrap="square" lIns="0" tIns="0" rIns="0" bIns="0" rtlCol="0"/>
          <a:lstStyle/>
          <a:p>
            <a:endParaRPr/>
          </a:p>
        </p:txBody>
      </p:sp>
      <p:sp>
        <p:nvSpPr>
          <p:cNvPr id="17" name="object 17"/>
          <p:cNvSpPr txBox="1"/>
          <p:nvPr/>
        </p:nvSpPr>
        <p:spPr>
          <a:xfrm>
            <a:off x="7510526" y="2599438"/>
            <a:ext cx="939165" cy="446405"/>
          </a:xfrm>
          <a:prstGeom prst="rect">
            <a:avLst/>
          </a:prstGeom>
        </p:spPr>
        <p:txBody>
          <a:bodyPr vert="horz" wrap="square" lIns="0" tIns="80010" rIns="0" bIns="0" rtlCol="0">
            <a:spAutoFit/>
          </a:bodyPr>
          <a:lstStyle/>
          <a:p>
            <a:pPr marL="12700" marR="5080" indent="58419">
              <a:lnSpc>
                <a:spcPct val="72500"/>
              </a:lnSpc>
              <a:spcBef>
                <a:spcPts val="630"/>
              </a:spcBef>
            </a:pPr>
            <a:r>
              <a:rPr sz="1600" spc="-5" dirty="0">
                <a:latin typeface="Arial"/>
                <a:cs typeface="Arial"/>
              </a:rPr>
              <a:t>remote  inv</a:t>
            </a:r>
            <a:r>
              <a:rPr sz="1600" spc="-10" dirty="0">
                <a:latin typeface="Arial"/>
                <a:cs typeface="Arial"/>
              </a:rPr>
              <a:t>o</a:t>
            </a:r>
            <a:r>
              <a:rPr sz="1600" spc="-5" dirty="0">
                <a:latin typeface="Arial"/>
                <a:cs typeface="Arial"/>
              </a:rPr>
              <a:t>cat</a:t>
            </a:r>
            <a:r>
              <a:rPr sz="1600" spc="-10" dirty="0">
                <a:latin typeface="Arial"/>
                <a:cs typeface="Arial"/>
              </a:rPr>
              <a:t>i</a:t>
            </a:r>
            <a:r>
              <a:rPr sz="1600" spc="-5" dirty="0">
                <a:latin typeface="Arial"/>
                <a:cs typeface="Arial"/>
              </a:rPr>
              <a:t>on</a:t>
            </a:r>
            <a:endParaRPr sz="1600">
              <a:latin typeface="Arial"/>
              <a:cs typeface="Arial"/>
            </a:endParaRPr>
          </a:p>
        </p:txBody>
      </p:sp>
      <p:sp>
        <p:nvSpPr>
          <p:cNvPr id="18" name="object 18"/>
          <p:cNvSpPr txBox="1"/>
          <p:nvPr/>
        </p:nvSpPr>
        <p:spPr>
          <a:xfrm>
            <a:off x="5097250" y="2044995"/>
            <a:ext cx="939165" cy="699135"/>
          </a:xfrm>
          <a:prstGeom prst="rect">
            <a:avLst/>
          </a:prstGeom>
        </p:spPr>
        <p:txBody>
          <a:bodyPr vert="horz" wrap="square" lIns="0" tIns="12700" rIns="0" bIns="0" rtlCol="0">
            <a:spAutoFit/>
          </a:bodyPr>
          <a:lstStyle/>
          <a:p>
            <a:pPr marL="12700" marR="5080" indent="47625">
              <a:lnSpc>
                <a:spcPct val="138100"/>
              </a:lnSpc>
              <a:spcBef>
                <a:spcPts val="100"/>
              </a:spcBef>
            </a:pPr>
            <a:r>
              <a:rPr sz="1600" spc="-5" dirty="0">
                <a:latin typeface="Arial"/>
                <a:cs typeface="Arial"/>
              </a:rPr>
              <a:t>local  inv</a:t>
            </a:r>
            <a:r>
              <a:rPr sz="1600" spc="-10" dirty="0">
                <a:latin typeface="Arial"/>
                <a:cs typeface="Arial"/>
              </a:rPr>
              <a:t>o</a:t>
            </a:r>
            <a:r>
              <a:rPr sz="1600" spc="-5" dirty="0">
                <a:latin typeface="Arial"/>
                <a:cs typeface="Arial"/>
              </a:rPr>
              <a:t>cat</a:t>
            </a:r>
            <a:r>
              <a:rPr sz="1600" spc="-10" dirty="0">
                <a:latin typeface="Arial"/>
                <a:cs typeface="Arial"/>
              </a:rPr>
              <a:t>i</a:t>
            </a:r>
            <a:r>
              <a:rPr sz="1600" spc="-5" dirty="0">
                <a:latin typeface="Arial"/>
                <a:cs typeface="Arial"/>
              </a:rPr>
              <a:t>on</a:t>
            </a:r>
            <a:endParaRPr sz="1600">
              <a:latin typeface="Arial"/>
              <a:cs typeface="Arial"/>
            </a:endParaRPr>
          </a:p>
        </p:txBody>
      </p:sp>
      <p:sp>
        <p:nvSpPr>
          <p:cNvPr id="19" name="object 19"/>
          <p:cNvSpPr txBox="1"/>
          <p:nvPr/>
        </p:nvSpPr>
        <p:spPr>
          <a:xfrm>
            <a:off x="5929362" y="2701552"/>
            <a:ext cx="939165" cy="269875"/>
          </a:xfrm>
          <a:prstGeom prst="rect">
            <a:avLst/>
          </a:prstGeom>
        </p:spPr>
        <p:txBody>
          <a:bodyPr vert="horz" wrap="square" lIns="0" tIns="12700" rIns="0" bIns="0" rtlCol="0">
            <a:spAutoFit/>
          </a:bodyPr>
          <a:lstStyle/>
          <a:p>
            <a:pPr marL="12700">
              <a:lnSpc>
                <a:spcPct val="100000"/>
              </a:lnSpc>
              <a:spcBef>
                <a:spcPts val="100"/>
              </a:spcBef>
            </a:pPr>
            <a:r>
              <a:rPr sz="1600" spc="-10" dirty="0">
                <a:latin typeface="Arial"/>
                <a:cs typeface="Arial"/>
              </a:rPr>
              <a:t>invocation</a:t>
            </a:r>
            <a:endParaRPr sz="1600">
              <a:latin typeface="Arial"/>
              <a:cs typeface="Arial"/>
            </a:endParaRPr>
          </a:p>
        </p:txBody>
      </p:sp>
      <p:sp>
        <p:nvSpPr>
          <p:cNvPr id="20" name="object 20"/>
          <p:cNvSpPr txBox="1"/>
          <p:nvPr/>
        </p:nvSpPr>
        <p:spPr>
          <a:xfrm>
            <a:off x="5294606" y="2967019"/>
            <a:ext cx="939165" cy="582295"/>
          </a:xfrm>
          <a:prstGeom prst="rect">
            <a:avLst/>
          </a:prstGeom>
        </p:spPr>
        <p:txBody>
          <a:bodyPr vert="horz" wrap="square" lIns="0" tIns="12065" rIns="0" bIns="0" rtlCol="0">
            <a:spAutoFit/>
          </a:bodyPr>
          <a:lstStyle/>
          <a:p>
            <a:pPr marL="12700" marR="5080" indent="283845">
              <a:lnSpc>
                <a:spcPct val="114100"/>
              </a:lnSpc>
              <a:spcBef>
                <a:spcPts val="95"/>
              </a:spcBef>
            </a:pPr>
            <a:r>
              <a:rPr sz="1600" spc="-5" dirty="0">
                <a:latin typeface="Arial"/>
                <a:cs typeface="Arial"/>
              </a:rPr>
              <a:t>local  inv</a:t>
            </a:r>
            <a:r>
              <a:rPr sz="1600" spc="-10" dirty="0">
                <a:latin typeface="Arial"/>
                <a:cs typeface="Arial"/>
              </a:rPr>
              <a:t>o</a:t>
            </a:r>
            <a:r>
              <a:rPr sz="1600" spc="-5" dirty="0">
                <a:latin typeface="Arial"/>
                <a:cs typeface="Arial"/>
              </a:rPr>
              <a:t>cat</a:t>
            </a:r>
            <a:r>
              <a:rPr sz="1600" spc="-10" dirty="0">
                <a:latin typeface="Arial"/>
                <a:cs typeface="Arial"/>
              </a:rPr>
              <a:t>i</a:t>
            </a:r>
            <a:r>
              <a:rPr sz="1600" spc="-5" dirty="0">
                <a:latin typeface="Arial"/>
                <a:cs typeface="Arial"/>
              </a:rPr>
              <a:t>on</a:t>
            </a:r>
            <a:endParaRPr sz="1600">
              <a:latin typeface="Arial"/>
              <a:cs typeface="Arial"/>
            </a:endParaRPr>
          </a:p>
        </p:txBody>
      </p:sp>
      <p:sp>
        <p:nvSpPr>
          <p:cNvPr id="21" name="object 21"/>
          <p:cNvSpPr txBox="1"/>
          <p:nvPr/>
        </p:nvSpPr>
        <p:spPr>
          <a:xfrm>
            <a:off x="2044673" y="3003315"/>
            <a:ext cx="161290" cy="269875"/>
          </a:xfrm>
          <a:prstGeom prst="rect">
            <a:avLst/>
          </a:prstGeom>
        </p:spPr>
        <p:txBody>
          <a:bodyPr vert="horz" wrap="square" lIns="0" tIns="12700" rIns="0" bIns="0" rtlCol="0">
            <a:spAutoFit/>
          </a:bodyPr>
          <a:lstStyle/>
          <a:p>
            <a:pPr marL="12700">
              <a:lnSpc>
                <a:spcPct val="100000"/>
              </a:lnSpc>
              <a:spcBef>
                <a:spcPts val="100"/>
              </a:spcBef>
            </a:pPr>
            <a:r>
              <a:rPr sz="1600" dirty="0">
                <a:latin typeface="Arial"/>
                <a:cs typeface="Arial"/>
              </a:rPr>
              <a:t>A</a:t>
            </a:r>
            <a:endParaRPr sz="1600">
              <a:latin typeface="Arial"/>
              <a:cs typeface="Arial"/>
            </a:endParaRPr>
          </a:p>
        </p:txBody>
      </p:sp>
      <p:sp>
        <p:nvSpPr>
          <p:cNvPr id="22" name="object 22"/>
          <p:cNvSpPr txBox="1"/>
          <p:nvPr/>
        </p:nvSpPr>
        <p:spPr>
          <a:xfrm>
            <a:off x="4742147" y="2901201"/>
            <a:ext cx="161290" cy="269875"/>
          </a:xfrm>
          <a:prstGeom prst="rect">
            <a:avLst/>
          </a:prstGeom>
        </p:spPr>
        <p:txBody>
          <a:bodyPr vert="horz" wrap="square" lIns="0" tIns="12700" rIns="0" bIns="0" rtlCol="0">
            <a:spAutoFit/>
          </a:bodyPr>
          <a:lstStyle/>
          <a:p>
            <a:pPr marL="12700">
              <a:lnSpc>
                <a:spcPct val="100000"/>
              </a:lnSpc>
              <a:spcBef>
                <a:spcPts val="100"/>
              </a:spcBef>
            </a:pPr>
            <a:r>
              <a:rPr sz="1600" dirty="0">
                <a:latin typeface="Arial"/>
                <a:cs typeface="Arial"/>
              </a:rPr>
              <a:t>B</a:t>
            </a:r>
            <a:endParaRPr sz="1600">
              <a:latin typeface="Arial"/>
              <a:cs typeface="Arial"/>
            </a:endParaRPr>
          </a:p>
        </p:txBody>
      </p:sp>
      <p:sp>
        <p:nvSpPr>
          <p:cNvPr id="23" name="object 23"/>
          <p:cNvSpPr txBox="1"/>
          <p:nvPr/>
        </p:nvSpPr>
        <p:spPr>
          <a:xfrm>
            <a:off x="6621228" y="3328678"/>
            <a:ext cx="172720" cy="269875"/>
          </a:xfrm>
          <a:prstGeom prst="rect">
            <a:avLst/>
          </a:prstGeom>
        </p:spPr>
        <p:txBody>
          <a:bodyPr vert="horz" wrap="square" lIns="0" tIns="12700" rIns="0" bIns="0" rtlCol="0">
            <a:spAutoFit/>
          </a:bodyPr>
          <a:lstStyle/>
          <a:p>
            <a:pPr marL="12700">
              <a:lnSpc>
                <a:spcPct val="100000"/>
              </a:lnSpc>
              <a:spcBef>
                <a:spcPts val="100"/>
              </a:spcBef>
            </a:pPr>
            <a:r>
              <a:rPr sz="1600" dirty="0">
                <a:latin typeface="Arial"/>
                <a:cs typeface="Arial"/>
              </a:rPr>
              <a:t>D</a:t>
            </a:r>
            <a:endParaRPr sz="1600">
              <a:latin typeface="Arial"/>
              <a:cs typeface="Arial"/>
            </a:endParaRPr>
          </a:p>
        </p:txBody>
      </p:sp>
      <p:sp>
        <p:nvSpPr>
          <p:cNvPr id="24" name="object 24"/>
          <p:cNvSpPr txBox="1"/>
          <p:nvPr/>
        </p:nvSpPr>
        <p:spPr>
          <a:xfrm>
            <a:off x="6232611" y="2125044"/>
            <a:ext cx="728345" cy="558800"/>
          </a:xfrm>
          <a:prstGeom prst="rect">
            <a:avLst/>
          </a:prstGeom>
        </p:spPr>
        <p:txBody>
          <a:bodyPr vert="horz" wrap="square" lIns="0" tIns="35560" rIns="0" bIns="0" rtlCol="0">
            <a:spAutoFit/>
          </a:bodyPr>
          <a:lstStyle/>
          <a:p>
            <a:pPr marL="12700">
              <a:lnSpc>
                <a:spcPct val="100000"/>
              </a:lnSpc>
              <a:spcBef>
                <a:spcPts val="280"/>
              </a:spcBef>
            </a:pPr>
            <a:r>
              <a:rPr sz="1600" dirty="0">
                <a:latin typeface="Arial"/>
                <a:cs typeface="Arial"/>
              </a:rPr>
              <a:t>C</a:t>
            </a:r>
            <a:endParaRPr sz="1600">
              <a:latin typeface="Arial"/>
              <a:cs typeface="Arial"/>
            </a:endParaRPr>
          </a:p>
          <a:p>
            <a:pPr marL="39370">
              <a:lnSpc>
                <a:spcPct val="100000"/>
              </a:lnSpc>
              <a:spcBef>
                <a:spcPts val="180"/>
              </a:spcBef>
            </a:pPr>
            <a:r>
              <a:rPr sz="1600" spc="-5" dirty="0">
                <a:latin typeface="Arial"/>
                <a:cs typeface="Arial"/>
              </a:rPr>
              <a:t>local</a:t>
            </a:r>
            <a:r>
              <a:rPr sz="1600" dirty="0">
                <a:latin typeface="Arial"/>
                <a:cs typeface="Arial"/>
              </a:rPr>
              <a:t> </a:t>
            </a:r>
            <a:r>
              <a:rPr sz="2400" baseline="17361" dirty="0">
                <a:latin typeface="Arial"/>
                <a:cs typeface="Arial"/>
              </a:rPr>
              <a:t>E</a:t>
            </a:r>
            <a:endParaRPr sz="2400" baseline="17361">
              <a:latin typeface="Arial"/>
              <a:cs typeface="Arial"/>
            </a:endParaRPr>
          </a:p>
        </p:txBody>
      </p:sp>
      <p:sp>
        <p:nvSpPr>
          <p:cNvPr id="25" name="object 25"/>
          <p:cNvSpPr txBox="1"/>
          <p:nvPr/>
        </p:nvSpPr>
        <p:spPr>
          <a:xfrm>
            <a:off x="8756356" y="2801366"/>
            <a:ext cx="149860" cy="269875"/>
          </a:xfrm>
          <a:prstGeom prst="rect">
            <a:avLst/>
          </a:prstGeom>
        </p:spPr>
        <p:txBody>
          <a:bodyPr vert="horz" wrap="square" lIns="0" tIns="12700" rIns="0" bIns="0" rtlCol="0">
            <a:spAutoFit/>
          </a:bodyPr>
          <a:lstStyle/>
          <a:p>
            <a:pPr marL="12700">
              <a:lnSpc>
                <a:spcPct val="100000"/>
              </a:lnSpc>
              <a:spcBef>
                <a:spcPts val="100"/>
              </a:spcBef>
            </a:pPr>
            <a:r>
              <a:rPr sz="1600" dirty="0">
                <a:latin typeface="Arial"/>
                <a:cs typeface="Arial"/>
              </a:rPr>
              <a:t>F</a:t>
            </a:r>
            <a:endParaRPr sz="1600">
              <a:latin typeface="Arial"/>
              <a:cs typeface="Arial"/>
            </a:endParaRPr>
          </a:p>
        </p:txBody>
      </p:sp>
      <p:sp>
        <p:nvSpPr>
          <p:cNvPr id="26" name="object 26"/>
          <p:cNvSpPr/>
          <p:nvPr/>
        </p:nvSpPr>
        <p:spPr>
          <a:xfrm>
            <a:off x="1924050" y="2583179"/>
            <a:ext cx="208279" cy="327025"/>
          </a:xfrm>
          <a:custGeom>
            <a:avLst/>
            <a:gdLst/>
            <a:ahLst/>
            <a:cxnLst/>
            <a:rect l="l" t="t" r="r" b="b"/>
            <a:pathLst>
              <a:path w="208280" h="327025">
                <a:moveTo>
                  <a:pt x="208025" y="228600"/>
                </a:moveTo>
                <a:lnTo>
                  <a:pt x="208025" y="97536"/>
                </a:lnTo>
                <a:lnTo>
                  <a:pt x="200275" y="59471"/>
                </a:lnTo>
                <a:lnTo>
                  <a:pt x="179165" y="28479"/>
                </a:lnTo>
                <a:lnTo>
                  <a:pt x="147911" y="7631"/>
                </a:lnTo>
                <a:lnTo>
                  <a:pt x="109727" y="0"/>
                </a:lnTo>
                <a:lnTo>
                  <a:pt x="98298" y="0"/>
                </a:lnTo>
                <a:lnTo>
                  <a:pt x="60114" y="7631"/>
                </a:lnTo>
                <a:lnTo>
                  <a:pt x="28860" y="28479"/>
                </a:lnTo>
                <a:lnTo>
                  <a:pt x="7750" y="59471"/>
                </a:lnTo>
                <a:lnTo>
                  <a:pt x="0" y="97536"/>
                </a:lnTo>
                <a:lnTo>
                  <a:pt x="0" y="228600"/>
                </a:lnTo>
                <a:lnTo>
                  <a:pt x="7750" y="266783"/>
                </a:lnTo>
                <a:lnTo>
                  <a:pt x="28860" y="298037"/>
                </a:lnTo>
                <a:lnTo>
                  <a:pt x="60114" y="319147"/>
                </a:lnTo>
                <a:lnTo>
                  <a:pt x="98298" y="326898"/>
                </a:lnTo>
                <a:lnTo>
                  <a:pt x="109727" y="326898"/>
                </a:lnTo>
                <a:lnTo>
                  <a:pt x="147911" y="319147"/>
                </a:lnTo>
                <a:lnTo>
                  <a:pt x="179165" y="298037"/>
                </a:lnTo>
                <a:lnTo>
                  <a:pt x="200275" y="266783"/>
                </a:lnTo>
                <a:lnTo>
                  <a:pt x="208025" y="228600"/>
                </a:lnTo>
                <a:close/>
              </a:path>
            </a:pathLst>
          </a:custGeom>
          <a:solidFill>
            <a:srgbClr val="FFDC99"/>
          </a:solidFill>
        </p:spPr>
        <p:txBody>
          <a:bodyPr wrap="square" lIns="0" tIns="0" rIns="0" bIns="0" rtlCol="0"/>
          <a:lstStyle/>
          <a:p>
            <a:endParaRPr/>
          </a:p>
        </p:txBody>
      </p:sp>
      <p:sp>
        <p:nvSpPr>
          <p:cNvPr id="27" name="object 27"/>
          <p:cNvSpPr/>
          <p:nvPr/>
        </p:nvSpPr>
        <p:spPr>
          <a:xfrm>
            <a:off x="1924050" y="2583179"/>
            <a:ext cx="230504" cy="352425"/>
          </a:xfrm>
          <a:custGeom>
            <a:avLst/>
            <a:gdLst/>
            <a:ahLst/>
            <a:cxnLst/>
            <a:rect l="l" t="t" r="r" b="b"/>
            <a:pathLst>
              <a:path w="230505" h="352425">
                <a:moveTo>
                  <a:pt x="97536" y="0"/>
                </a:moveTo>
                <a:lnTo>
                  <a:pt x="59471" y="7631"/>
                </a:lnTo>
                <a:lnTo>
                  <a:pt x="28479" y="28479"/>
                </a:lnTo>
                <a:lnTo>
                  <a:pt x="7631" y="59471"/>
                </a:lnTo>
                <a:lnTo>
                  <a:pt x="0" y="97536"/>
                </a:lnTo>
                <a:lnTo>
                  <a:pt x="0" y="254508"/>
                </a:lnTo>
                <a:lnTo>
                  <a:pt x="7631" y="292572"/>
                </a:lnTo>
                <a:lnTo>
                  <a:pt x="28479" y="323564"/>
                </a:lnTo>
                <a:lnTo>
                  <a:pt x="59471" y="344412"/>
                </a:lnTo>
                <a:lnTo>
                  <a:pt x="97536" y="352044"/>
                </a:lnTo>
                <a:lnTo>
                  <a:pt x="132587" y="352044"/>
                </a:lnTo>
                <a:lnTo>
                  <a:pt x="170652" y="344412"/>
                </a:lnTo>
                <a:lnTo>
                  <a:pt x="201644" y="323564"/>
                </a:lnTo>
                <a:lnTo>
                  <a:pt x="222492" y="292572"/>
                </a:lnTo>
                <a:lnTo>
                  <a:pt x="230124" y="254508"/>
                </a:lnTo>
                <a:lnTo>
                  <a:pt x="230124" y="97536"/>
                </a:lnTo>
                <a:lnTo>
                  <a:pt x="222492" y="59471"/>
                </a:lnTo>
                <a:lnTo>
                  <a:pt x="201644" y="28479"/>
                </a:lnTo>
                <a:lnTo>
                  <a:pt x="170652" y="7631"/>
                </a:lnTo>
                <a:lnTo>
                  <a:pt x="132587" y="0"/>
                </a:lnTo>
                <a:lnTo>
                  <a:pt x="97536" y="0"/>
                </a:lnTo>
                <a:close/>
              </a:path>
            </a:pathLst>
          </a:custGeom>
          <a:ln w="36512">
            <a:solidFill>
              <a:srgbClr val="FFDC99"/>
            </a:solidFill>
          </a:ln>
        </p:spPr>
        <p:txBody>
          <a:bodyPr wrap="square" lIns="0" tIns="0" rIns="0" bIns="0" rtlCol="0"/>
          <a:lstStyle/>
          <a:p>
            <a:endParaRPr/>
          </a:p>
        </p:txBody>
      </p:sp>
      <p:sp>
        <p:nvSpPr>
          <p:cNvPr id="28" name="object 28"/>
          <p:cNvSpPr/>
          <p:nvPr/>
        </p:nvSpPr>
        <p:spPr>
          <a:xfrm>
            <a:off x="1924050" y="2583179"/>
            <a:ext cx="208279" cy="176530"/>
          </a:xfrm>
          <a:custGeom>
            <a:avLst/>
            <a:gdLst/>
            <a:ahLst/>
            <a:cxnLst/>
            <a:rect l="l" t="t" r="r" b="b"/>
            <a:pathLst>
              <a:path w="208280" h="176530">
                <a:moveTo>
                  <a:pt x="208025" y="0"/>
                </a:moveTo>
                <a:lnTo>
                  <a:pt x="208025" y="176022"/>
                </a:lnTo>
                <a:lnTo>
                  <a:pt x="0" y="176022"/>
                </a:lnTo>
                <a:lnTo>
                  <a:pt x="0" y="0"/>
                </a:lnTo>
                <a:lnTo>
                  <a:pt x="208025" y="0"/>
                </a:lnTo>
                <a:close/>
              </a:path>
            </a:pathLst>
          </a:custGeom>
          <a:solidFill>
            <a:srgbClr val="FFFFFF"/>
          </a:solidFill>
        </p:spPr>
        <p:txBody>
          <a:bodyPr wrap="square" lIns="0" tIns="0" rIns="0" bIns="0" rtlCol="0"/>
          <a:lstStyle/>
          <a:p>
            <a:endParaRPr/>
          </a:p>
        </p:txBody>
      </p:sp>
      <p:sp>
        <p:nvSpPr>
          <p:cNvPr id="29" name="object 29"/>
          <p:cNvSpPr/>
          <p:nvPr/>
        </p:nvSpPr>
        <p:spPr>
          <a:xfrm>
            <a:off x="1924050" y="2583179"/>
            <a:ext cx="230504" cy="201295"/>
          </a:xfrm>
          <a:custGeom>
            <a:avLst/>
            <a:gdLst/>
            <a:ahLst/>
            <a:cxnLst/>
            <a:rect l="l" t="t" r="r" b="b"/>
            <a:pathLst>
              <a:path w="230505" h="201294">
                <a:moveTo>
                  <a:pt x="0" y="0"/>
                </a:moveTo>
                <a:lnTo>
                  <a:pt x="0" y="201168"/>
                </a:lnTo>
                <a:lnTo>
                  <a:pt x="230124" y="201168"/>
                </a:lnTo>
                <a:lnTo>
                  <a:pt x="230124" y="0"/>
                </a:lnTo>
                <a:lnTo>
                  <a:pt x="0" y="0"/>
                </a:lnTo>
                <a:close/>
              </a:path>
            </a:pathLst>
          </a:custGeom>
          <a:ln w="36512">
            <a:solidFill>
              <a:srgbClr val="FFFFFF"/>
            </a:solidFill>
          </a:ln>
        </p:spPr>
        <p:txBody>
          <a:bodyPr wrap="square" lIns="0" tIns="0" rIns="0" bIns="0" rtlCol="0"/>
          <a:lstStyle/>
          <a:p>
            <a:endParaRPr/>
          </a:p>
        </p:txBody>
      </p:sp>
      <p:sp>
        <p:nvSpPr>
          <p:cNvPr id="30" name="object 30"/>
          <p:cNvSpPr/>
          <p:nvPr/>
        </p:nvSpPr>
        <p:spPr>
          <a:xfrm>
            <a:off x="1924050" y="2583179"/>
            <a:ext cx="230504" cy="352425"/>
          </a:xfrm>
          <a:custGeom>
            <a:avLst/>
            <a:gdLst/>
            <a:ahLst/>
            <a:cxnLst/>
            <a:rect l="l" t="t" r="r" b="b"/>
            <a:pathLst>
              <a:path w="230505" h="352425">
                <a:moveTo>
                  <a:pt x="97536" y="0"/>
                </a:moveTo>
                <a:lnTo>
                  <a:pt x="59471" y="7631"/>
                </a:lnTo>
                <a:lnTo>
                  <a:pt x="28479" y="28479"/>
                </a:lnTo>
                <a:lnTo>
                  <a:pt x="7631" y="59471"/>
                </a:lnTo>
                <a:lnTo>
                  <a:pt x="0" y="97536"/>
                </a:lnTo>
                <a:lnTo>
                  <a:pt x="0" y="254508"/>
                </a:lnTo>
                <a:lnTo>
                  <a:pt x="7631" y="292572"/>
                </a:lnTo>
                <a:lnTo>
                  <a:pt x="28479" y="323564"/>
                </a:lnTo>
                <a:lnTo>
                  <a:pt x="59471" y="344412"/>
                </a:lnTo>
                <a:lnTo>
                  <a:pt x="97536" y="352044"/>
                </a:lnTo>
                <a:lnTo>
                  <a:pt x="132587" y="352044"/>
                </a:lnTo>
                <a:lnTo>
                  <a:pt x="170652" y="344412"/>
                </a:lnTo>
                <a:lnTo>
                  <a:pt x="201644" y="323564"/>
                </a:lnTo>
                <a:lnTo>
                  <a:pt x="222492" y="292572"/>
                </a:lnTo>
                <a:lnTo>
                  <a:pt x="230124" y="254508"/>
                </a:lnTo>
                <a:lnTo>
                  <a:pt x="230124" y="97536"/>
                </a:lnTo>
                <a:lnTo>
                  <a:pt x="222492" y="59471"/>
                </a:lnTo>
                <a:lnTo>
                  <a:pt x="201644" y="28479"/>
                </a:lnTo>
                <a:lnTo>
                  <a:pt x="170652" y="7631"/>
                </a:lnTo>
                <a:lnTo>
                  <a:pt x="132587" y="0"/>
                </a:lnTo>
                <a:lnTo>
                  <a:pt x="97536" y="0"/>
                </a:lnTo>
                <a:close/>
              </a:path>
            </a:pathLst>
          </a:custGeom>
          <a:ln w="36512">
            <a:solidFill>
              <a:srgbClr val="000000"/>
            </a:solidFill>
          </a:ln>
        </p:spPr>
        <p:txBody>
          <a:bodyPr wrap="square" lIns="0" tIns="0" rIns="0" bIns="0" rtlCol="0"/>
          <a:lstStyle/>
          <a:p>
            <a:endParaRPr/>
          </a:p>
        </p:txBody>
      </p:sp>
      <p:sp>
        <p:nvSpPr>
          <p:cNvPr id="31" name="object 31"/>
          <p:cNvSpPr/>
          <p:nvPr/>
        </p:nvSpPr>
        <p:spPr>
          <a:xfrm>
            <a:off x="1924050" y="2759201"/>
            <a:ext cx="208279" cy="1905"/>
          </a:xfrm>
          <a:custGeom>
            <a:avLst/>
            <a:gdLst/>
            <a:ahLst/>
            <a:cxnLst/>
            <a:rect l="l" t="t" r="r" b="b"/>
            <a:pathLst>
              <a:path w="208280" h="1905">
                <a:moveTo>
                  <a:pt x="-18256" y="762"/>
                </a:moveTo>
                <a:lnTo>
                  <a:pt x="226282" y="762"/>
                </a:lnTo>
              </a:path>
            </a:pathLst>
          </a:custGeom>
          <a:ln w="38036">
            <a:solidFill>
              <a:srgbClr val="000000"/>
            </a:solidFill>
          </a:ln>
        </p:spPr>
        <p:txBody>
          <a:bodyPr wrap="square" lIns="0" tIns="0" rIns="0" bIns="0" rtlCol="0"/>
          <a:lstStyle/>
          <a:p>
            <a:endParaRPr/>
          </a:p>
        </p:txBody>
      </p:sp>
      <p:sp>
        <p:nvSpPr>
          <p:cNvPr id="32" name="object 32"/>
          <p:cNvSpPr/>
          <p:nvPr/>
        </p:nvSpPr>
        <p:spPr>
          <a:xfrm>
            <a:off x="4542313" y="2666269"/>
            <a:ext cx="176720" cy="136334"/>
          </a:xfrm>
          <a:prstGeom prst="rect">
            <a:avLst/>
          </a:prstGeom>
          <a:blipFill>
            <a:blip r:embed="rId2" cstate="print"/>
            <a:stretch>
              <a:fillRect/>
            </a:stretch>
          </a:blipFill>
        </p:spPr>
        <p:txBody>
          <a:bodyPr wrap="square" lIns="0" tIns="0" rIns="0" bIns="0" rtlCol="0"/>
          <a:lstStyle/>
          <a:p>
            <a:endParaRPr/>
          </a:p>
        </p:txBody>
      </p:sp>
      <p:sp>
        <p:nvSpPr>
          <p:cNvPr id="33" name="object 33"/>
          <p:cNvSpPr/>
          <p:nvPr/>
        </p:nvSpPr>
        <p:spPr>
          <a:xfrm>
            <a:off x="2039873" y="2733294"/>
            <a:ext cx="2545080" cy="102235"/>
          </a:xfrm>
          <a:custGeom>
            <a:avLst/>
            <a:gdLst/>
            <a:ahLst/>
            <a:cxnLst/>
            <a:rect l="l" t="t" r="r" b="b"/>
            <a:pathLst>
              <a:path w="2545079" h="102235">
                <a:moveTo>
                  <a:pt x="0" y="102108"/>
                </a:moveTo>
                <a:lnTo>
                  <a:pt x="739901" y="25908"/>
                </a:lnTo>
                <a:lnTo>
                  <a:pt x="2545079" y="0"/>
                </a:lnTo>
              </a:path>
            </a:pathLst>
          </a:custGeom>
          <a:ln w="36512">
            <a:solidFill>
              <a:srgbClr val="000000"/>
            </a:solidFill>
          </a:ln>
        </p:spPr>
        <p:txBody>
          <a:bodyPr wrap="square" lIns="0" tIns="0" rIns="0" bIns="0" rtlCol="0"/>
          <a:lstStyle/>
          <a:p>
            <a:endParaRPr/>
          </a:p>
        </p:txBody>
      </p:sp>
      <p:sp>
        <p:nvSpPr>
          <p:cNvPr id="34" name="object 34"/>
          <p:cNvSpPr/>
          <p:nvPr/>
        </p:nvSpPr>
        <p:spPr>
          <a:xfrm>
            <a:off x="4746497" y="2558795"/>
            <a:ext cx="184785" cy="325755"/>
          </a:xfrm>
          <a:custGeom>
            <a:avLst/>
            <a:gdLst/>
            <a:ahLst/>
            <a:cxnLst/>
            <a:rect l="l" t="t" r="r" b="b"/>
            <a:pathLst>
              <a:path w="184785" h="325755">
                <a:moveTo>
                  <a:pt x="184403" y="233934"/>
                </a:moveTo>
                <a:lnTo>
                  <a:pt x="184403" y="92202"/>
                </a:lnTo>
                <a:lnTo>
                  <a:pt x="177176" y="56257"/>
                </a:lnTo>
                <a:lnTo>
                  <a:pt x="157448" y="26955"/>
                </a:lnTo>
                <a:lnTo>
                  <a:pt x="128146" y="7227"/>
                </a:lnTo>
                <a:lnTo>
                  <a:pt x="92201" y="0"/>
                </a:lnTo>
                <a:lnTo>
                  <a:pt x="56257" y="7227"/>
                </a:lnTo>
                <a:lnTo>
                  <a:pt x="26955" y="26955"/>
                </a:lnTo>
                <a:lnTo>
                  <a:pt x="7227" y="56257"/>
                </a:lnTo>
                <a:lnTo>
                  <a:pt x="0" y="92202"/>
                </a:lnTo>
                <a:lnTo>
                  <a:pt x="0" y="233934"/>
                </a:lnTo>
                <a:lnTo>
                  <a:pt x="7227" y="269438"/>
                </a:lnTo>
                <a:lnTo>
                  <a:pt x="26955" y="298513"/>
                </a:lnTo>
                <a:lnTo>
                  <a:pt x="56257" y="318158"/>
                </a:lnTo>
                <a:lnTo>
                  <a:pt x="92201" y="325374"/>
                </a:lnTo>
                <a:lnTo>
                  <a:pt x="128146" y="318158"/>
                </a:lnTo>
                <a:lnTo>
                  <a:pt x="157448" y="298513"/>
                </a:lnTo>
                <a:lnTo>
                  <a:pt x="177176" y="269438"/>
                </a:lnTo>
                <a:lnTo>
                  <a:pt x="184403" y="233934"/>
                </a:lnTo>
                <a:close/>
              </a:path>
            </a:pathLst>
          </a:custGeom>
          <a:solidFill>
            <a:srgbClr val="FFDC99"/>
          </a:solidFill>
        </p:spPr>
        <p:txBody>
          <a:bodyPr wrap="square" lIns="0" tIns="0" rIns="0" bIns="0" rtlCol="0"/>
          <a:lstStyle/>
          <a:p>
            <a:endParaRPr/>
          </a:p>
        </p:txBody>
      </p:sp>
      <p:sp>
        <p:nvSpPr>
          <p:cNvPr id="35" name="object 35"/>
          <p:cNvSpPr/>
          <p:nvPr/>
        </p:nvSpPr>
        <p:spPr>
          <a:xfrm>
            <a:off x="4746497" y="2558795"/>
            <a:ext cx="208279" cy="351790"/>
          </a:xfrm>
          <a:custGeom>
            <a:avLst/>
            <a:gdLst/>
            <a:ahLst/>
            <a:cxnLst/>
            <a:rect l="l" t="t" r="r" b="b"/>
            <a:pathLst>
              <a:path w="208279" h="351789">
                <a:moveTo>
                  <a:pt x="98298" y="0"/>
                </a:moveTo>
                <a:lnTo>
                  <a:pt x="60114" y="7750"/>
                </a:lnTo>
                <a:lnTo>
                  <a:pt x="28860" y="28860"/>
                </a:lnTo>
                <a:lnTo>
                  <a:pt x="7750" y="60114"/>
                </a:lnTo>
                <a:lnTo>
                  <a:pt x="0" y="98298"/>
                </a:lnTo>
                <a:lnTo>
                  <a:pt x="0" y="252984"/>
                </a:lnTo>
                <a:lnTo>
                  <a:pt x="7750" y="291167"/>
                </a:lnTo>
                <a:lnTo>
                  <a:pt x="28860" y="322421"/>
                </a:lnTo>
                <a:lnTo>
                  <a:pt x="60114" y="343531"/>
                </a:lnTo>
                <a:lnTo>
                  <a:pt x="98298" y="351281"/>
                </a:lnTo>
                <a:lnTo>
                  <a:pt x="109727" y="351281"/>
                </a:lnTo>
                <a:lnTo>
                  <a:pt x="147911" y="343531"/>
                </a:lnTo>
                <a:lnTo>
                  <a:pt x="179165" y="322421"/>
                </a:lnTo>
                <a:lnTo>
                  <a:pt x="200275" y="291167"/>
                </a:lnTo>
                <a:lnTo>
                  <a:pt x="208025" y="252984"/>
                </a:lnTo>
                <a:lnTo>
                  <a:pt x="208025" y="98298"/>
                </a:lnTo>
                <a:lnTo>
                  <a:pt x="200275" y="60114"/>
                </a:lnTo>
                <a:lnTo>
                  <a:pt x="179165" y="28860"/>
                </a:lnTo>
                <a:lnTo>
                  <a:pt x="147911" y="7750"/>
                </a:lnTo>
                <a:lnTo>
                  <a:pt x="109727" y="0"/>
                </a:lnTo>
                <a:lnTo>
                  <a:pt x="98298" y="0"/>
                </a:lnTo>
                <a:close/>
              </a:path>
            </a:pathLst>
          </a:custGeom>
          <a:ln w="36512">
            <a:solidFill>
              <a:srgbClr val="FFDC99"/>
            </a:solidFill>
          </a:ln>
        </p:spPr>
        <p:txBody>
          <a:bodyPr wrap="square" lIns="0" tIns="0" rIns="0" bIns="0" rtlCol="0"/>
          <a:lstStyle/>
          <a:p>
            <a:endParaRPr/>
          </a:p>
        </p:txBody>
      </p:sp>
      <p:sp>
        <p:nvSpPr>
          <p:cNvPr id="36" name="object 36"/>
          <p:cNvSpPr/>
          <p:nvPr/>
        </p:nvSpPr>
        <p:spPr>
          <a:xfrm>
            <a:off x="4746497" y="2558795"/>
            <a:ext cx="184785" cy="151130"/>
          </a:xfrm>
          <a:custGeom>
            <a:avLst/>
            <a:gdLst/>
            <a:ahLst/>
            <a:cxnLst/>
            <a:rect l="l" t="t" r="r" b="b"/>
            <a:pathLst>
              <a:path w="184785" h="151130">
                <a:moveTo>
                  <a:pt x="184403" y="0"/>
                </a:moveTo>
                <a:lnTo>
                  <a:pt x="184403" y="150875"/>
                </a:lnTo>
                <a:lnTo>
                  <a:pt x="0" y="150875"/>
                </a:lnTo>
                <a:lnTo>
                  <a:pt x="0" y="0"/>
                </a:lnTo>
                <a:lnTo>
                  <a:pt x="184403" y="0"/>
                </a:lnTo>
                <a:close/>
              </a:path>
            </a:pathLst>
          </a:custGeom>
          <a:solidFill>
            <a:srgbClr val="FFFFFF"/>
          </a:solidFill>
        </p:spPr>
        <p:txBody>
          <a:bodyPr wrap="square" lIns="0" tIns="0" rIns="0" bIns="0" rtlCol="0"/>
          <a:lstStyle/>
          <a:p>
            <a:endParaRPr/>
          </a:p>
        </p:txBody>
      </p:sp>
      <p:sp>
        <p:nvSpPr>
          <p:cNvPr id="37" name="object 37"/>
          <p:cNvSpPr/>
          <p:nvPr/>
        </p:nvSpPr>
        <p:spPr>
          <a:xfrm>
            <a:off x="4746497" y="2558795"/>
            <a:ext cx="208279" cy="174625"/>
          </a:xfrm>
          <a:custGeom>
            <a:avLst/>
            <a:gdLst/>
            <a:ahLst/>
            <a:cxnLst/>
            <a:rect l="l" t="t" r="r" b="b"/>
            <a:pathLst>
              <a:path w="208279" h="174625">
                <a:moveTo>
                  <a:pt x="0" y="0"/>
                </a:moveTo>
                <a:lnTo>
                  <a:pt x="0" y="174498"/>
                </a:lnTo>
                <a:lnTo>
                  <a:pt x="208025" y="174498"/>
                </a:lnTo>
                <a:lnTo>
                  <a:pt x="208025" y="0"/>
                </a:lnTo>
                <a:lnTo>
                  <a:pt x="0" y="0"/>
                </a:lnTo>
                <a:close/>
              </a:path>
            </a:pathLst>
          </a:custGeom>
          <a:ln w="36512">
            <a:solidFill>
              <a:srgbClr val="FFFFFF"/>
            </a:solidFill>
          </a:ln>
        </p:spPr>
        <p:txBody>
          <a:bodyPr wrap="square" lIns="0" tIns="0" rIns="0" bIns="0" rtlCol="0"/>
          <a:lstStyle/>
          <a:p>
            <a:endParaRPr/>
          </a:p>
        </p:txBody>
      </p:sp>
      <p:sp>
        <p:nvSpPr>
          <p:cNvPr id="38" name="object 38"/>
          <p:cNvSpPr/>
          <p:nvPr/>
        </p:nvSpPr>
        <p:spPr>
          <a:xfrm>
            <a:off x="4746497" y="2558795"/>
            <a:ext cx="208279" cy="351790"/>
          </a:xfrm>
          <a:custGeom>
            <a:avLst/>
            <a:gdLst/>
            <a:ahLst/>
            <a:cxnLst/>
            <a:rect l="l" t="t" r="r" b="b"/>
            <a:pathLst>
              <a:path w="208279" h="351789">
                <a:moveTo>
                  <a:pt x="98298" y="0"/>
                </a:moveTo>
                <a:lnTo>
                  <a:pt x="60114" y="7750"/>
                </a:lnTo>
                <a:lnTo>
                  <a:pt x="28860" y="28860"/>
                </a:lnTo>
                <a:lnTo>
                  <a:pt x="7750" y="60114"/>
                </a:lnTo>
                <a:lnTo>
                  <a:pt x="0" y="98298"/>
                </a:lnTo>
                <a:lnTo>
                  <a:pt x="0" y="252984"/>
                </a:lnTo>
                <a:lnTo>
                  <a:pt x="7750" y="291167"/>
                </a:lnTo>
                <a:lnTo>
                  <a:pt x="28860" y="322421"/>
                </a:lnTo>
                <a:lnTo>
                  <a:pt x="60114" y="343531"/>
                </a:lnTo>
                <a:lnTo>
                  <a:pt x="98298" y="351281"/>
                </a:lnTo>
                <a:lnTo>
                  <a:pt x="109727" y="351281"/>
                </a:lnTo>
                <a:lnTo>
                  <a:pt x="147911" y="343531"/>
                </a:lnTo>
                <a:lnTo>
                  <a:pt x="179165" y="322421"/>
                </a:lnTo>
                <a:lnTo>
                  <a:pt x="200275" y="291167"/>
                </a:lnTo>
                <a:lnTo>
                  <a:pt x="208025" y="252984"/>
                </a:lnTo>
                <a:lnTo>
                  <a:pt x="208025" y="98298"/>
                </a:lnTo>
                <a:lnTo>
                  <a:pt x="200275" y="60114"/>
                </a:lnTo>
                <a:lnTo>
                  <a:pt x="179165" y="28860"/>
                </a:lnTo>
                <a:lnTo>
                  <a:pt x="147911" y="7750"/>
                </a:lnTo>
                <a:lnTo>
                  <a:pt x="109727" y="0"/>
                </a:lnTo>
                <a:lnTo>
                  <a:pt x="98298" y="0"/>
                </a:lnTo>
                <a:close/>
              </a:path>
            </a:pathLst>
          </a:custGeom>
          <a:ln w="36512">
            <a:solidFill>
              <a:srgbClr val="000000"/>
            </a:solidFill>
          </a:ln>
        </p:spPr>
        <p:txBody>
          <a:bodyPr wrap="square" lIns="0" tIns="0" rIns="0" bIns="0" rtlCol="0"/>
          <a:lstStyle/>
          <a:p>
            <a:endParaRPr/>
          </a:p>
        </p:txBody>
      </p:sp>
      <p:sp>
        <p:nvSpPr>
          <p:cNvPr id="39" name="object 39"/>
          <p:cNvSpPr/>
          <p:nvPr/>
        </p:nvSpPr>
        <p:spPr>
          <a:xfrm>
            <a:off x="4746497" y="2709672"/>
            <a:ext cx="184785" cy="1905"/>
          </a:xfrm>
          <a:custGeom>
            <a:avLst/>
            <a:gdLst/>
            <a:ahLst/>
            <a:cxnLst/>
            <a:rect l="l" t="t" r="r" b="b"/>
            <a:pathLst>
              <a:path w="184785" h="1905">
                <a:moveTo>
                  <a:pt x="-18256" y="761"/>
                </a:moveTo>
                <a:lnTo>
                  <a:pt x="202660" y="761"/>
                </a:lnTo>
              </a:path>
            </a:pathLst>
          </a:custGeom>
          <a:ln w="38036">
            <a:solidFill>
              <a:srgbClr val="000000"/>
            </a:solidFill>
          </a:ln>
        </p:spPr>
        <p:txBody>
          <a:bodyPr wrap="square" lIns="0" tIns="0" rIns="0" bIns="0" rtlCol="0"/>
          <a:lstStyle/>
          <a:p>
            <a:endParaRPr/>
          </a:p>
        </p:txBody>
      </p:sp>
      <p:sp>
        <p:nvSpPr>
          <p:cNvPr id="40" name="object 40"/>
          <p:cNvSpPr/>
          <p:nvPr/>
        </p:nvSpPr>
        <p:spPr>
          <a:xfrm>
            <a:off x="5769895" y="2263171"/>
            <a:ext cx="175958" cy="112712"/>
          </a:xfrm>
          <a:prstGeom prst="rect">
            <a:avLst/>
          </a:prstGeom>
          <a:blipFill>
            <a:blip r:embed="rId3" cstate="print"/>
            <a:stretch>
              <a:fillRect/>
            </a:stretch>
          </a:blipFill>
        </p:spPr>
        <p:txBody>
          <a:bodyPr wrap="square" lIns="0" tIns="0" rIns="0" bIns="0" rtlCol="0"/>
          <a:lstStyle/>
          <a:p>
            <a:endParaRPr/>
          </a:p>
        </p:txBody>
      </p:sp>
      <p:sp>
        <p:nvSpPr>
          <p:cNvPr id="41" name="object 41"/>
          <p:cNvSpPr/>
          <p:nvPr/>
        </p:nvSpPr>
        <p:spPr>
          <a:xfrm>
            <a:off x="4910328" y="2331720"/>
            <a:ext cx="878205" cy="427990"/>
          </a:xfrm>
          <a:custGeom>
            <a:avLst/>
            <a:gdLst/>
            <a:ahLst/>
            <a:cxnLst/>
            <a:rect l="l" t="t" r="r" b="b"/>
            <a:pathLst>
              <a:path w="878204" h="427989">
                <a:moveTo>
                  <a:pt x="0" y="427481"/>
                </a:moveTo>
                <a:lnTo>
                  <a:pt x="68580" y="276606"/>
                </a:lnTo>
                <a:lnTo>
                  <a:pt x="253746" y="125730"/>
                </a:lnTo>
                <a:lnTo>
                  <a:pt x="531113" y="51054"/>
                </a:lnTo>
                <a:lnTo>
                  <a:pt x="877824" y="0"/>
                </a:lnTo>
              </a:path>
            </a:pathLst>
          </a:custGeom>
          <a:ln w="36512">
            <a:solidFill>
              <a:srgbClr val="000000"/>
            </a:solidFill>
          </a:ln>
        </p:spPr>
        <p:txBody>
          <a:bodyPr wrap="square" lIns="0" tIns="0" rIns="0" bIns="0" rtlCol="0"/>
          <a:lstStyle/>
          <a:p>
            <a:endParaRPr/>
          </a:p>
        </p:txBody>
      </p:sp>
      <p:sp>
        <p:nvSpPr>
          <p:cNvPr id="42" name="object 42"/>
          <p:cNvSpPr/>
          <p:nvPr/>
        </p:nvSpPr>
        <p:spPr>
          <a:xfrm>
            <a:off x="5949696" y="2180844"/>
            <a:ext cx="208279" cy="327660"/>
          </a:xfrm>
          <a:custGeom>
            <a:avLst/>
            <a:gdLst/>
            <a:ahLst/>
            <a:cxnLst/>
            <a:rect l="l" t="t" r="r" b="b"/>
            <a:pathLst>
              <a:path w="208279" h="327660">
                <a:moveTo>
                  <a:pt x="208025" y="229362"/>
                </a:moveTo>
                <a:lnTo>
                  <a:pt x="208025" y="98298"/>
                </a:lnTo>
                <a:lnTo>
                  <a:pt x="200382" y="60114"/>
                </a:lnTo>
                <a:lnTo>
                  <a:pt x="179450" y="28860"/>
                </a:lnTo>
                <a:lnTo>
                  <a:pt x="148232" y="7750"/>
                </a:lnTo>
                <a:lnTo>
                  <a:pt x="109727" y="0"/>
                </a:lnTo>
                <a:lnTo>
                  <a:pt x="98298" y="0"/>
                </a:lnTo>
                <a:lnTo>
                  <a:pt x="60114" y="7750"/>
                </a:lnTo>
                <a:lnTo>
                  <a:pt x="28860" y="28860"/>
                </a:lnTo>
                <a:lnTo>
                  <a:pt x="7750" y="60114"/>
                </a:lnTo>
                <a:lnTo>
                  <a:pt x="0" y="98298"/>
                </a:lnTo>
                <a:lnTo>
                  <a:pt x="0" y="229362"/>
                </a:lnTo>
                <a:lnTo>
                  <a:pt x="7750" y="267545"/>
                </a:lnTo>
                <a:lnTo>
                  <a:pt x="28860" y="298799"/>
                </a:lnTo>
                <a:lnTo>
                  <a:pt x="60114" y="319909"/>
                </a:lnTo>
                <a:lnTo>
                  <a:pt x="98298" y="327660"/>
                </a:lnTo>
                <a:lnTo>
                  <a:pt x="109727" y="327660"/>
                </a:lnTo>
                <a:lnTo>
                  <a:pt x="148232" y="319909"/>
                </a:lnTo>
                <a:lnTo>
                  <a:pt x="179450" y="298799"/>
                </a:lnTo>
                <a:lnTo>
                  <a:pt x="200382" y="267545"/>
                </a:lnTo>
                <a:lnTo>
                  <a:pt x="208025" y="229362"/>
                </a:lnTo>
                <a:close/>
              </a:path>
            </a:pathLst>
          </a:custGeom>
          <a:solidFill>
            <a:srgbClr val="FFDC99"/>
          </a:solidFill>
        </p:spPr>
        <p:txBody>
          <a:bodyPr wrap="square" lIns="0" tIns="0" rIns="0" bIns="0" rtlCol="0"/>
          <a:lstStyle/>
          <a:p>
            <a:endParaRPr/>
          </a:p>
        </p:txBody>
      </p:sp>
      <p:sp>
        <p:nvSpPr>
          <p:cNvPr id="43" name="object 43"/>
          <p:cNvSpPr/>
          <p:nvPr/>
        </p:nvSpPr>
        <p:spPr>
          <a:xfrm>
            <a:off x="5949696" y="2180844"/>
            <a:ext cx="231775" cy="353060"/>
          </a:xfrm>
          <a:custGeom>
            <a:avLst/>
            <a:gdLst/>
            <a:ahLst/>
            <a:cxnLst/>
            <a:rect l="l" t="t" r="r" b="b"/>
            <a:pathLst>
              <a:path w="231775" h="353060">
                <a:moveTo>
                  <a:pt x="98298" y="0"/>
                </a:moveTo>
                <a:lnTo>
                  <a:pt x="60114" y="7750"/>
                </a:lnTo>
                <a:lnTo>
                  <a:pt x="28860" y="28860"/>
                </a:lnTo>
                <a:lnTo>
                  <a:pt x="7750" y="60114"/>
                </a:lnTo>
                <a:lnTo>
                  <a:pt x="0" y="98298"/>
                </a:lnTo>
                <a:lnTo>
                  <a:pt x="0" y="254507"/>
                </a:lnTo>
                <a:lnTo>
                  <a:pt x="7750" y="292691"/>
                </a:lnTo>
                <a:lnTo>
                  <a:pt x="28860" y="323945"/>
                </a:lnTo>
                <a:lnTo>
                  <a:pt x="60114" y="345055"/>
                </a:lnTo>
                <a:lnTo>
                  <a:pt x="98298" y="352806"/>
                </a:lnTo>
                <a:lnTo>
                  <a:pt x="133350" y="352806"/>
                </a:lnTo>
                <a:lnTo>
                  <a:pt x="171854" y="345055"/>
                </a:lnTo>
                <a:lnTo>
                  <a:pt x="203073" y="323945"/>
                </a:lnTo>
                <a:lnTo>
                  <a:pt x="224004" y="292691"/>
                </a:lnTo>
                <a:lnTo>
                  <a:pt x="231648" y="254507"/>
                </a:lnTo>
                <a:lnTo>
                  <a:pt x="231648" y="98298"/>
                </a:lnTo>
                <a:lnTo>
                  <a:pt x="224004" y="60114"/>
                </a:lnTo>
                <a:lnTo>
                  <a:pt x="203073" y="28860"/>
                </a:lnTo>
                <a:lnTo>
                  <a:pt x="171854" y="7750"/>
                </a:lnTo>
                <a:lnTo>
                  <a:pt x="133350" y="0"/>
                </a:lnTo>
                <a:lnTo>
                  <a:pt x="98298" y="0"/>
                </a:lnTo>
                <a:close/>
              </a:path>
            </a:pathLst>
          </a:custGeom>
          <a:ln w="36512">
            <a:solidFill>
              <a:srgbClr val="FFDC99"/>
            </a:solidFill>
          </a:ln>
        </p:spPr>
        <p:txBody>
          <a:bodyPr wrap="square" lIns="0" tIns="0" rIns="0" bIns="0" rtlCol="0"/>
          <a:lstStyle/>
          <a:p>
            <a:endParaRPr/>
          </a:p>
        </p:txBody>
      </p:sp>
      <p:sp>
        <p:nvSpPr>
          <p:cNvPr id="44" name="object 44"/>
          <p:cNvSpPr/>
          <p:nvPr/>
        </p:nvSpPr>
        <p:spPr>
          <a:xfrm>
            <a:off x="5974079" y="2181605"/>
            <a:ext cx="184150" cy="150495"/>
          </a:xfrm>
          <a:custGeom>
            <a:avLst/>
            <a:gdLst/>
            <a:ahLst/>
            <a:cxnLst/>
            <a:rect l="l" t="t" r="r" b="b"/>
            <a:pathLst>
              <a:path w="184150" h="150494">
                <a:moveTo>
                  <a:pt x="183641" y="0"/>
                </a:moveTo>
                <a:lnTo>
                  <a:pt x="183641" y="150113"/>
                </a:lnTo>
                <a:lnTo>
                  <a:pt x="0" y="150113"/>
                </a:lnTo>
                <a:lnTo>
                  <a:pt x="0" y="0"/>
                </a:lnTo>
                <a:lnTo>
                  <a:pt x="183641" y="0"/>
                </a:lnTo>
                <a:close/>
              </a:path>
            </a:pathLst>
          </a:custGeom>
          <a:solidFill>
            <a:srgbClr val="FFFFFF"/>
          </a:solidFill>
        </p:spPr>
        <p:txBody>
          <a:bodyPr wrap="square" lIns="0" tIns="0" rIns="0" bIns="0" rtlCol="0"/>
          <a:lstStyle/>
          <a:p>
            <a:endParaRPr/>
          </a:p>
        </p:txBody>
      </p:sp>
      <p:sp>
        <p:nvSpPr>
          <p:cNvPr id="45" name="object 45"/>
          <p:cNvSpPr/>
          <p:nvPr/>
        </p:nvSpPr>
        <p:spPr>
          <a:xfrm>
            <a:off x="5974079" y="2180844"/>
            <a:ext cx="207645" cy="177165"/>
          </a:xfrm>
          <a:custGeom>
            <a:avLst/>
            <a:gdLst/>
            <a:ahLst/>
            <a:cxnLst/>
            <a:rect l="l" t="t" r="r" b="b"/>
            <a:pathLst>
              <a:path w="207645" h="177164">
                <a:moveTo>
                  <a:pt x="0" y="0"/>
                </a:moveTo>
                <a:lnTo>
                  <a:pt x="0" y="176783"/>
                </a:lnTo>
                <a:lnTo>
                  <a:pt x="207263" y="176783"/>
                </a:lnTo>
                <a:lnTo>
                  <a:pt x="207263" y="0"/>
                </a:lnTo>
                <a:lnTo>
                  <a:pt x="0" y="0"/>
                </a:lnTo>
                <a:close/>
              </a:path>
            </a:pathLst>
          </a:custGeom>
          <a:ln w="36512">
            <a:solidFill>
              <a:srgbClr val="FFFFFF"/>
            </a:solidFill>
          </a:ln>
        </p:spPr>
        <p:txBody>
          <a:bodyPr wrap="square" lIns="0" tIns="0" rIns="0" bIns="0" rtlCol="0"/>
          <a:lstStyle/>
          <a:p>
            <a:endParaRPr/>
          </a:p>
        </p:txBody>
      </p:sp>
      <p:sp>
        <p:nvSpPr>
          <p:cNvPr id="46" name="object 46"/>
          <p:cNvSpPr/>
          <p:nvPr/>
        </p:nvSpPr>
        <p:spPr>
          <a:xfrm>
            <a:off x="5949696" y="2180844"/>
            <a:ext cx="231775" cy="353060"/>
          </a:xfrm>
          <a:custGeom>
            <a:avLst/>
            <a:gdLst/>
            <a:ahLst/>
            <a:cxnLst/>
            <a:rect l="l" t="t" r="r" b="b"/>
            <a:pathLst>
              <a:path w="231775" h="353060">
                <a:moveTo>
                  <a:pt x="98298" y="0"/>
                </a:moveTo>
                <a:lnTo>
                  <a:pt x="60114" y="7750"/>
                </a:lnTo>
                <a:lnTo>
                  <a:pt x="28860" y="28860"/>
                </a:lnTo>
                <a:lnTo>
                  <a:pt x="7750" y="60114"/>
                </a:lnTo>
                <a:lnTo>
                  <a:pt x="0" y="98298"/>
                </a:lnTo>
                <a:lnTo>
                  <a:pt x="0" y="254507"/>
                </a:lnTo>
                <a:lnTo>
                  <a:pt x="7750" y="292691"/>
                </a:lnTo>
                <a:lnTo>
                  <a:pt x="28860" y="323945"/>
                </a:lnTo>
                <a:lnTo>
                  <a:pt x="60114" y="345055"/>
                </a:lnTo>
                <a:lnTo>
                  <a:pt x="98298" y="352806"/>
                </a:lnTo>
                <a:lnTo>
                  <a:pt x="133350" y="352806"/>
                </a:lnTo>
                <a:lnTo>
                  <a:pt x="171854" y="345055"/>
                </a:lnTo>
                <a:lnTo>
                  <a:pt x="203073" y="323945"/>
                </a:lnTo>
                <a:lnTo>
                  <a:pt x="224004" y="292691"/>
                </a:lnTo>
                <a:lnTo>
                  <a:pt x="231648" y="254507"/>
                </a:lnTo>
                <a:lnTo>
                  <a:pt x="231648" y="98298"/>
                </a:lnTo>
                <a:lnTo>
                  <a:pt x="224004" y="60114"/>
                </a:lnTo>
                <a:lnTo>
                  <a:pt x="203073" y="28860"/>
                </a:lnTo>
                <a:lnTo>
                  <a:pt x="171854" y="7750"/>
                </a:lnTo>
                <a:lnTo>
                  <a:pt x="133350" y="0"/>
                </a:lnTo>
                <a:lnTo>
                  <a:pt x="98298" y="0"/>
                </a:lnTo>
                <a:close/>
              </a:path>
            </a:pathLst>
          </a:custGeom>
          <a:ln w="36512">
            <a:solidFill>
              <a:srgbClr val="000000"/>
            </a:solidFill>
          </a:ln>
        </p:spPr>
        <p:txBody>
          <a:bodyPr wrap="square" lIns="0" tIns="0" rIns="0" bIns="0" rtlCol="0"/>
          <a:lstStyle/>
          <a:p>
            <a:endParaRPr/>
          </a:p>
        </p:txBody>
      </p:sp>
      <p:sp>
        <p:nvSpPr>
          <p:cNvPr id="47" name="object 47"/>
          <p:cNvSpPr/>
          <p:nvPr/>
        </p:nvSpPr>
        <p:spPr>
          <a:xfrm>
            <a:off x="5949696" y="2331720"/>
            <a:ext cx="208279" cy="1905"/>
          </a:xfrm>
          <a:custGeom>
            <a:avLst/>
            <a:gdLst/>
            <a:ahLst/>
            <a:cxnLst/>
            <a:rect l="l" t="t" r="r" b="b"/>
            <a:pathLst>
              <a:path w="208279" h="1905">
                <a:moveTo>
                  <a:pt x="-18256" y="762"/>
                </a:moveTo>
                <a:lnTo>
                  <a:pt x="226282" y="762"/>
                </a:lnTo>
              </a:path>
            </a:pathLst>
          </a:custGeom>
          <a:ln w="38036">
            <a:solidFill>
              <a:srgbClr val="000000"/>
            </a:solidFill>
          </a:ln>
        </p:spPr>
        <p:txBody>
          <a:bodyPr wrap="square" lIns="0" tIns="0" rIns="0" bIns="0" rtlCol="0"/>
          <a:lstStyle/>
          <a:p>
            <a:endParaRPr/>
          </a:p>
        </p:txBody>
      </p:sp>
      <p:sp>
        <p:nvSpPr>
          <p:cNvPr id="48" name="object 48"/>
          <p:cNvSpPr/>
          <p:nvPr/>
        </p:nvSpPr>
        <p:spPr>
          <a:xfrm>
            <a:off x="6765067" y="2691415"/>
            <a:ext cx="175958" cy="111188"/>
          </a:xfrm>
          <a:prstGeom prst="rect">
            <a:avLst/>
          </a:prstGeom>
          <a:blipFill>
            <a:blip r:embed="rId4" cstate="print"/>
            <a:stretch>
              <a:fillRect/>
            </a:stretch>
          </a:blipFill>
        </p:spPr>
        <p:txBody>
          <a:bodyPr wrap="square" lIns="0" tIns="0" rIns="0" bIns="0" rtlCol="0"/>
          <a:lstStyle/>
          <a:p>
            <a:endParaRPr/>
          </a:p>
        </p:txBody>
      </p:sp>
      <p:sp>
        <p:nvSpPr>
          <p:cNvPr id="49" name="object 49"/>
          <p:cNvSpPr/>
          <p:nvPr/>
        </p:nvSpPr>
        <p:spPr>
          <a:xfrm>
            <a:off x="5996178" y="2382773"/>
            <a:ext cx="787400" cy="350520"/>
          </a:xfrm>
          <a:custGeom>
            <a:avLst/>
            <a:gdLst/>
            <a:ahLst/>
            <a:cxnLst/>
            <a:rect l="l" t="t" r="r" b="b"/>
            <a:pathLst>
              <a:path w="787400" h="350519">
                <a:moveTo>
                  <a:pt x="787146" y="350519"/>
                </a:moveTo>
                <a:lnTo>
                  <a:pt x="486156" y="326897"/>
                </a:lnTo>
                <a:lnTo>
                  <a:pt x="232410" y="250697"/>
                </a:lnTo>
                <a:lnTo>
                  <a:pt x="70104" y="125729"/>
                </a:lnTo>
                <a:lnTo>
                  <a:pt x="0" y="0"/>
                </a:lnTo>
              </a:path>
            </a:pathLst>
          </a:custGeom>
          <a:ln w="36512">
            <a:solidFill>
              <a:srgbClr val="000000"/>
            </a:solidFill>
          </a:ln>
        </p:spPr>
        <p:txBody>
          <a:bodyPr wrap="square" lIns="0" tIns="0" rIns="0" bIns="0" rtlCol="0"/>
          <a:lstStyle/>
          <a:p>
            <a:endParaRPr/>
          </a:p>
        </p:txBody>
      </p:sp>
      <p:sp>
        <p:nvSpPr>
          <p:cNvPr id="50" name="object 50"/>
          <p:cNvSpPr/>
          <p:nvPr/>
        </p:nvSpPr>
        <p:spPr>
          <a:xfrm>
            <a:off x="6922769" y="2608326"/>
            <a:ext cx="208279" cy="327025"/>
          </a:xfrm>
          <a:custGeom>
            <a:avLst/>
            <a:gdLst/>
            <a:ahLst/>
            <a:cxnLst/>
            <a:rect l="l" t="t" r="r" b="b"/>
            <a:pathLst>
              <a:path w="208279" h="327025">
                <a:moveTo>
                  <a:pt x="208025" y="228599"/>
                </a:moveTo>
                <a:lnTo>
                  <a:pt x="208025" y="98297"/>
                </a:lnTo>
                <a:lnTo>
                  <a:pt x="200394" y="60114"/>
                </a:lnTo>
                <a:lnTo>
                  <a:pt x="179546" y="28860"/>
                </a:lnTo>
                <a:lnTo>
                  <a:pt x="148554" y="7750"/>
                </a:lnTo>
                <a:lnTo>
                  <a:pt x="110489" y="0"/>
                </a:lnTo>
                <a:lnTo>
                  <a:pt x="98298" y="0"/>
                </a:lnTo>
                <a:lnTo>
                  <a:pt x="60114" y="7750"/>
                </a:lnTo>
                <a:lnTo>
                  <a:pt x="28860" y="28860"/>
                </a:lnTo>
                <a:lnTo>
                  <a:pt x="7750" y="60114"/>
                </a:lnTo>
                <a:lnTo>
                  <a:pt x="0" y="98297"/>
                </a:lnTo>
                <a:lnTo>
                  <a:pt x="0" y="228599"/>
                </a:lnTo>
                <a:lnTo>
                  <a:pt x="7750" y="266783"/>
                </a:lnTo>
                <a:lnTo>
                  <a:pt x="28860" y="298037"/>
                </a:lnTo>
                <a:lnTo>
                  <a:pt x="60114" y="319147"/>
                </a:lnTo>
                <a:lnTo>
                  <a:pt x="98298" y="326897"/>
                </a:lnTo>
                <a:lnTo>
                  <a:pt x="110489" y="326897"/>
                </a:lnTo>
                <a:lnTo>
                  <a:pt x="148554" y="319147"/>
                </a:lnTo>
                <a:lnTo>
                  <a:pt x="179546" y="298037"/>
                </a:lnTo>
                <a:lnTo>
                  <a:pt x="200394" y="266783"/>
                </a:lnTo>
                <a:lnTo>
                  <a:pt x="208025" y="228599"/>
                </a:lnTo>
                <a:close/>
              </a:path>
            </a:pathLst>
          </a:custGeom>
          <a:solidFill>
            <a:srgbClr val="FFDC99"/>
          </a:solidFill>
        </p:spPr>
        <p:txBody>
          <a:bodyPr wrap="square" lIns="0" tIns="0" rIns="0" bIns="0" rtlCol="0"/>
          <a:lstStyle/>
          <a:p>
            <a:endParaRPr/>
          </a:p>
        </p:txBody>
      </p:sp>
      <p:sp>
        <p:nvSpPr>
          <p:cNvPr id="51" name="object 51"/>
          <p:cNvSpPr/>
          <p:nvPr/>
        </p:nvSpPr>
        <p:spPr>
          <a:xfrm>
            <a:off x="6922769" y="2608326"/>
            <a:ext cx="230504" cy="352425"/>
          </a:xfrm>
          <a:custGeom>
            <a:avLst/>
            <a:gdLst/>
            <a:ahLst/>
            <a:cxnLst/>
            <a:rect l="l" t="t" r="r" b="b"/>
            <a:pathLst>
              <a:path w="230504" h="352425">
                <a:moveTo>
                  <a:pt x="97535" y="0"/>
                </a:moveTo>
                <a:lnTo>
                  <a:pt x="59793" y="7631"/>
                </a:lnTo>
                <a:lnTo>
                  <a:pt x="28765" y="28479"/>
                </a:lnTo>
                <a:lnTo>
                  <a:pt x="7739" y="59471"/>
                </a:lnTo>
                <a:lnTo>
                  <a:pt x="0" y="97535"/>
                </a:lnTo>
                <a:lnTo>
                  <a:pt x="0" y="254507"/>
                </a:lnTo>
                <a:lnTo>
                  <a:pt x="7739" y="292572"/>
                </a:lnTo>
                <a:lnTo>
                  <a:pt x="28765" y="323564"/>
                </a:lnTo>
                <a:lnTo>
                  <a:pt x="59793" y="344412"/>
                </a:lnTo>
                <a:lnTo>
                  <a:pt x="97535" y="352043"/>
                </a:lnTo>
                <a:lnTo>
                  <a:pt x="132587" y="352043"/>
                </a:lnTo>
                <a:lnTo>
                  <a:pt x="170652" y="344412"/>
                </a:lnTo>
                <a:lnTo>
                  <a:pt x="201644" y="323564"/>
                </a:lnTo>
                <a:lnTo>
                  <a:pt x="222492" y="292572"/>
                </a:lnTo>
                <a:lnTo>
                  <a:pt x="230124" y="254507"/>
                </a:lnTo>
                <a:lnTo>
                  <a:pt x="230124" y="97535"/>
                </a:lnTo>
                <a:lnTo>
                  <a:pt x="222492" y="59471"/>
                </a:lnTo>
                <a:lnTo>
                  <a:pt x="201644" y="28479"/>
                </a:lnTo>
                <a:lnTo>
                  <a:pt x="170652" y="7631"/>
                </a:lnTo>
                <a:lnTo>
                  <a:pt x="132587" y="0"/>
                </a:lnTo>
                <a:lnTo>
                  <a:pt x="97535" y="0"/>
                </a:lnTo>
                <a:close/>
              </a:path>
            </a:pathLst>
          </a:custGeom>
          <a:ln w="36512">
            <a:solidFill>
              <a:srgbClr val="FFDC99"/>
            </a:solidFill>
          </a:ln>
        </p:spPr>
        <p:txBody>
          <a:bodyPr wrap="square" lIns="0" tIns="0" rIns="0" bIns="0" rtlCol="0"/>
          <a:lstStyle/>
          <a:p>
            <a:endParaRPr/>
          </a:p>
        </p:txBody>
      </p:sp>
      <p:sp>
        <p:nvSpPr>
          <p:cNvPr id="52" name="object 52"/>
          <p:cNvSpPr/>
          <p:nvPr/>
        </p:nvSpPr>
        <p:spPr>
          <a:xfrm>
            <a:off x="6922769" y="2608326"/>
            <a:ext cx="208279" cy="151130"/>
          </a:xfrm>
          <a:custGeom>
            <a:avLst/>
            <a:gdLst/>
            <a:ahLst/>
            <a:cxnLst/>
            <a:rect l="l" t="t" r="r" b="b"/>
            <a:pathLst>
              <a:path w="208279" h="151130">
                <a:moveTo>
                  <a:pt x="208025" y="0"/>
                </a:moveTo>
                <a:lnTo>
                  <a:pt x="208025" y="150875"/>
                </a:lnTo>
                <a:lnTo>
                  <a:pt x="0" y="150875"/>
                </a:lnTo>
                <a:lnTo>
                  <a:pt x="0" y="0"/>
                </a:lnTo>
                <a:lnTo>
                  <a:pt x="208025" y="0"/>
                </a:lnTo>
                <a:close/>
              </a:path>
            </a:pathLst>
          </a:custGeom>
          <a:solidFill>
            <a:srgbClr val="FFFFFF"/>
          </a:solidFill>
        </p:spPr>
        <p:txBody>
          <a:bodyPr wrap="square" lIns="0" tIns="0" rIns="0" bIns="0" rtlCol="0"/>
          <a:lstStyle/>
          <a:p>
            <a:endParaRPr/>
          </a:p>
        </p:txBody>
      </p:sp>
      <p:sp>
        <p:nvSpPr>
          <p:cNvPr id="53" name="object 53"/>
          <p:cNvSpPr/>
          <p:nvPr/>
        </p:nvSpPr>
        <p:spPr>
          <a:xfrm>
            <a:off x="6922769" y="2608326"/>
            <a:ext cx="230504" cy="176530"/>
          </a:xfrm>
          <a:custGeom>
            <a:avLst/>
            <a:gdLst/>
            <a:ahLst/>
            <a:cxnLst/>
            <a:rect l="l" t="t" r="r" b="b"/>
            <a:pathLst>
              <a:path w="230504" h="176530">
                <a:moveTo>
                  <a:pt x="0" y="0"/>
                </a:moveTo>
                <a:lnTo>
                  <a:pt x="0" y="176021"/>
                </a:lnTo>
                <a:lnTo>
                  <a:pt x="230124" y="176021"/>
                </a:lnTo>
                <a:lnTo>
                  <a:pt x="230124" y="0"/>
                </a:lnTo>
                <a:lnTo>
                  <a:pt x="0" y="0"/>
                </a:lnTo>
                <a:close/>
              </a:path>
            </a:pathLst>
          </a:custGeom>
          <a:ln w="36512">
            <a:solidFill>
              <a:srgbClr val="FFFFFF"/>
            </a:solidFill>
          </a:ln>
        </p:spPr>
        <p:txBody>
          <a:bodyPr wrap="square" lIns="0" tIns="0" rIns="0" bIns="0" rtlCol="0"/>
          <a:lstStyle/>
          <a:p>
            <a:endParaRPr/>
          </a:p>
        </p:txBody>
      </p:sp>
      <p:sp>
        <p:nvSpPr>
          <p:cNvPr id="54" name="object 54"/>
          <p:cNvSpPr/>
          <p:nvPr/>
        </p:nvSpPr>
        <p:spPr>
          <a:xfrm>
            <a:off x="6922769" y="2608326"/>
            <a:ext cx="230504" cy="352425"/>
          </a:xfrm>
          <a:custGeom>
            <a:avLst/>
            <a:gdLst/>
            <a:ahLst/>
            <a:cxnLst/>
            <a:rect l="l" t="t" r="r" b="b"/>
            <a:pathLst>
              <a:path w="230504" h="352425">
                <a:moveTo>
                  <a:pt x="97535" y="0"/>
                </a:moveTo>
                <a:lnTo>
                  <a:pt x="59793" y="7631"/>
                </a:lnTo>
                <a:lnTo>
                  <a:pt x="28765" y="28479"/>
                </a:lnTo>
                <a:lnTo>
                  <a:pt x="7739" y="59471"/>
                </a:lnTo>
                <a:lnTo>
                  <a:pt x="0" y="97535"/>
                </a:lnTo>
                <a:lnTo>
                  <a:pt x="0" y="254507"/>
                </a:lnTo>
                <a:lnTo>
                  <a:pt x="7739" y="292572"/>
                </a:lnTo>
                <a:lnTo>
                  <a:pt x="28765" y="323564"/>
                </a:lnTo>
                <a:lnTo>
                  <a:pt x="59793" y="344412"/>
                </a:lnTo>
                <a:lnTo>
                  <a:pt x="97535" y="352043"/>
                </a:lnTo>
                <a:lnTo>
                  <a:pt x="132587" y="352043"/>
                </a:lnTo>
                <a:lnTo>
                  <a:pt x="170652" y="344412"/>
                </a:lnTo>
                <a:lnTo>
                  <a:pt x="201644" y="323564"/>
                </a:lnTo>
                <a:lnTo>
                  <a:pt x="222492" y="292572"/>
                </a:lnTo>
                <a:lnTo>
                  <a:pt x="230124" y="254507"/>
                </a:lnTo>
                <a:lnTo>
                  <a:pt x="230124" y="97535"/>
                </a:lnTo>
                <a:lnTo>
                  <a:pt x="222492" y="59471"/>
                </a:lnTo>
                <a:lnTo>
                  <a:pt x="201644" y="28479"/>
                </a:lnTo>
                <a:lnTo>
                  <a:pt x="170652" y="7631"/>
                </a:lnTo>
                <a:lnTo>
                  <a:pt x="132587" y="0"/>
                </a:lnTo>
                <a:lnTo>
                  <a:pt x="97535" y="0"/>
                </a:lnTo>
                <a:close/>
              </a:path>
            </a:pathLst>
          </a:custGeom>
          <a:ln w="36512">
            <a:solidFill>
              <a:srgbClr val="000000"/>
            </a:solidFill>
          </a:ln>
        </p:spPr>
        <p:txBody>
          <a:bodyPr wrap="square" lIns="0" tIns="0" rIns="0" bIns="0" rtlCol="0"/>
          <a:lstStyle/>
          <a:p>
            <a:endParaRPr/>
          </a:p>
        </p:txBody>
      </p:sp>
      <p:sp>
        <p:nvSpPr>
          <p:cNvPr id="55" name="object 55"/>
          <p:cNvSpPr/>
          <p:nvPr/>
        </p:nvSpPr>
        <p:spPr>
          <a:xfrm>
            <a:off x="6922769" y="2759201"/>
            <a:ext cx="208279" cy="1905"/>
          </a:xfrm>
          <a:custGeom>
            <a:avLst/>
            <a:gdLst/>
            <a:ahLst/>
            <a:cxnLst/>
            <a:rect l="l" t="t" r="r" b="b"/>
            <a:pathLst>
              <a:path w="208279" h="1905">
                <a:moveTo>
                  <a:pt x="-18256" y="762"/>
                </a:moveTo>
                <a:lnTo>
                  <a:pt x="226282" y="762"/>
                </a:lnTo>
              </a:path>
            </a:pathLst>
          </a:custGeom>
          <a:ln w="38036">
            <a:solidFill>
              <a:srgbClr val="000000"/>
            </a:solidFill>
          </a:ln>
        </p:spPr>
        <p:txBody>
          <a:bodyPr wrap="square" lIns="0" tIns="0" rIns="0" bIns="0" rtlCol="0"/>
          <a:lstStyle/>
          <a:p>
            <a:endParaRPr/>
          </a:p>
        </p:txBody>
      </p:sp>
      <p:sp>
        <p:nvSpPr>
          <p:cNvPr id="56" name="object 56"/>
          <p:cNvSpPr/>
          <p:nvPr/>
        </p:nvSpPr>
        <p:spPr>
          <a:xfrm>
            <a:off x="8246395" y="3067843"/>
            <a:ext cx="175958" cy="111188"/>
          </a:xfrm>
          <a:prstGeom prst="rect">
            <a:avLst/>
          </a:prstGeom>
          <a:blipFill>
            <a:blip r:embed="rId5" cstate="print"/>
            <a:stretch>
              <a:fillRect/>
            </a:stretch>
          </a:blipFill>
        </p:spPr>
        <p:txBody>
          <a:bodyPr wrap="square" lIns="0" tIns="0" rIns="0" bIns="0" rtlCol="0"/>
          <a:lstStyle/>
          <a:p>
            <a:endParaRPr/>
          </a:p>
        </p:txBody>
      </p:sp>
      <p:sp>
        <p:nvSpPr>
          <p:cNvPr id="57" name="object 57"/>
          <p:cNvSpPr/>
          <p:nvPr/>
        </p:nvSpPr>
        <p:spPr>
          <a:xfrm>
            <a:off x="7107173" y="2835401"/>
            <a:ext cx="1157605" cy="302260"/>
          </a:xfrm>
          <a:custGeom>
            <a:avLst/>
            <a:gdLst/>
            <a:ahLst/>
            <a:cxnLst/>
            <a:rect l="l" t="t" r="r" b="b"/>
            <a:pathLst>
              <a:path w="1157604" h="302260">
                <a:moveTo>
                  <a:pt x="1157477" y="301751"/>
                </a:moveTo>
                <a:lnTo>
                  <a:pt x="324611" y="199643"/>
                </a:lnTo>
                <a:lnTo>
                  <a:pt x="93725" y="99821"/>
                </a:lnTo>
                <a:lnTo>
                  <a:pt x="0" y="0"/>
                </a:lnTo>
              </a:path>
            </a:pathLst>
          </a:custGeom>
          <a:ln w="36512">
            <a:solidFill>
              <a:srgbClr val="000000"/>
            </a:solidFill>
          </a:ln>
        </p:spPr>
        <p:txBody>
          <a:bodyPr wrap="square" lIns="0" tIns="0" rIns="0" bIns="0" rtlCol="0"/>
          <a:lstStyle/>
          <a:p>
            <a:endParaRPr/>
          </a:p>
        </p:txBody>
      </p:sp>
      <p:sp>
        <p:nvSpPr>
          <p:cNvPr id="58" name="object 58"/>
          <p:cNvSpPr/>
          <p:nvPr/>
        </p:nvSpPr>
        <p:spPr>
          <a:xfrm>
            <a:off x="6297929" y="3137154"/>
            <a:ext cx="207645" cy="325755"/>
          </a:xfrm>
          <a:custGeom>
            <a:avLst/>
            <a:gdLst/>
            <a:ahLst/>
            <a:cxnLst/>
            <a:rect l="l" t="t" r="r" b="b"/>
            <a:pathLst>
              <a:path w="207645" h="325754">
                <a:moveTo>
                  <a:pt x="207264" y="227837"/>
                </a:moveTo>
                <a:lnTo>
                  <a:pt x="207264" y="97535"/>
                </a:lnTo>
                <a:lnTo>
                  <a:pt x="199644" y="59471"/>
                </a:lnTo>
                <a:lnTo>
                  <a:pt x="178879" y="28479"/>
                </a:lnTo>
                <a:lnTo>
                  <a:pt x="148113" y="7631"/>
                </a:lnTo>
                <a:lnTo>
                  <a:pt x="110490" y="0"/>
                </a:lnTo>
                <a:lnTo>
                  <a:pt x="96774" y="0"/>
                </a:lnTo>
                <a:lnTo>
                  <a:pt x="59150" y="7631"/>
                </a:lnTo>
                <a:lnTo>
                  <a:pt x="28384" y="28479"/>
                </a:lnTo>
                <a:lnTo>
                  <a:pt x="7620" y="59471"/>
                </a:lnTo>
                <a:lnTo>
                  <a:pt x="0" y="97535"/>
                </a:lnTo>
                <a:lnTo>
                  <a:pt x="0" y="227837"/>
                </a:lnTo>
                <a:lnTo>
                  <a:pt x="7620" y="265580"/>
                </a:lnTo>
                <a:lnTo>
                  <a:pt x="28384" y="296608"/>
                </a:lnTo>
                <a:lnTo>
                  <a:pt x="59150" y="317634"/>
                </a:lnTo>
                <a:lnTo>
                  <a:pt x="96774" y="325373"/>
                </a:lnTo>
                <a:lnTo>
                  <a:pt x="110490" y="325373"/>
                </a:lnTo>
                <a:lnTo>
                  <a:pt x="148113" y="317634"/>
                </a:lnTo>
                <a:lnTo>
                  <a:pt x="178879" y="296608"/>
                </a:lnTo>
                <a:lnTo>
                  <a:pt x="199644" y="265580"/>
                </a:lnTo>
                <a:lnTo>
                  <a:pt x="207264" y="227837"/>
                </a:lnTo>
                <a:close/>
              </a:path>
            </a:pathLst>
          </a:custGeom>
          <a:solidFill>
            <a:srgbClr val="FFDC99"/>
          </a:solidFill>
        </p:spPr>
        <p:txBody>
          <a:bodyPr wrap="square" lIns="0" tIns="0" rIns="0" bIns="0" rtlCol="0"/>
          <a:lstStyle/>
          <a:p>
            <a:endParaRPr/>
          </a:p>
        </p:txBody>
      </p:sp>
      <p:sp>
        <p:nvSpPr>
          <p:cNvPr id="59" name="object 59"/>
          <p:cNvSpPr/>
          <p:nvPr/>
        </p:nvSpPr>
        <p:spPr>
          <a:xfrm>
            <a:off x="6297929" y="3137154"/>
            <a:ext cx="231775" cy="350520"/>
          </a:xfrm>
          <a:custGeom>
            <a:avLst/>
            <a:gdLst/>
            <a:ahLst/>
            <a:cxnLst/>
            <a:rect l="l" t="t" r="r" b="b"/>
            <a:pathLst>
              <a:path w="231775" h="350520">
                <a:moveTo>
                  <a:pt x="97536" y="0"/>
                </a:moveTo>
                <a:lnTo>
                  <a:pt x="59471" y="7631"/>
                </a:lnTo>
                <a:lnTo>
                  <a:pt x="28479" y="28479"/>
                </a:lnTo>
                <a:lnTo>
                  <a:pt x="7631" y="59471"/>
                </a:lnTo>
                <a:lnTo>
                  <a:pt x="0" y="97535"/>
                </a:lnTo>
                <a:lnTo>
                  <a:pt x="0" y="252983"/>
                </a:lnTo>
                <a:lnTo>
                  <a:pt x="7631" y="291048"/>
                </a:lnTo>
                <a:lnTo>
                  <a:pt x="28479" y="322040"/>
                </a:lnTo>
                <a:lnTo>
                  <a:pt x="59471" y="342888"/>
                </a:lnTo>
                <a:lnTo>
                  <a:pt x="97536" y="350519"/>
                </a:lnTo>
                <a:lnTo>
                  <a:pt x="134112" y="350519"/>
                </a:lnTo>
                <a:lnTo>
                  <a:pt x="171854" y="342888"/>
                </a:lnTo>
                <a:lnTo>
                  <a:pt x="202882" y="322040"/>
                </a:lnTo>
                <a:lnTo>
                  <a:pt x="223908" y="291048"/>
                </a:lnTo>
                <a:lnTo>
                  <a:pt x="231648" y="252983"/>
                </a:lnTo>
                <a:lnTo>
                  <a:pt x="231648" y="97535"/>
                </a:lnTo>
                <a:lnTo>
                  <a:pt x="223908" y="59471"/>
                </a:lnTo>
                <a:lnTo>
                  <a:pt x="202882" y="28479"/>
                </a:lnTo>
                <a:lnTo>
                  <a:pt x="171854" y="7631"/>
                </a:lnTo>
                <a:lnTo>
                  <a:pt x="134112" y="0"/>
                </a:lnTo>
                <a:lnTo>
                  <a:pt x="97536" y="0"/>
                </a:lnTo>
                <a:close/>
              </a:path>
            </a:pathLst>
          </a:custGeom>
          <a:ln w="36512">
            <a:solidFill>
              <a:srgbClr val="FFDC99"/>
            </a:solidFill>
          </a:ln>
        </p:spPr>
        <p:txBody>
          <a:bodyPr wrap="square" lIns="0" tIns="0" rIns="0" bIns="0" rtlCol="0"/>
          <a:lstStyle/>
          <a:p>
            <a:endParaRPr/>
          </a:p>
        </p:txBody>
      </p:sp>
      <p:sp>
        <p:nvSpPr>
          <p:cNvPr id="60" name="object 60"/>
          <p:cNvSpPr/>
          <p:nvPr/>
        </p:nvSpPr>
        <p:spPr>
          <a:xfrm>
            <a:off x="6320028" y="3137154"/>
            <a:ext cx="186055" cy="174625"/>
          </a:xfrm>
          <a:custGeom>
            <a:avLst/>
            <a:gdLst/>
            <a:ahLst/>
            <a:cxnLst/>
            <a:rect l="l" t="t" r="r" b="b"/>
            <a:pathLst>
              <a:path w="186054" h="174625">
                <a:moveTo>
                  <a:pt x="185927" y="0"/>
                </a:moveTo>
                <a:lnTo>
                  <a:pt x="185927" y="174497"/>
                </a:lnTo>
                <a:lnTo>
                  <a:pt x="0" y="174497"/>
                </a:lnTo>
                <a:lnTo>
                  <a:pt x="0" y="0"/>
                </a:lnTo>
                <a:lnTo>
                  <a:pt x="185927" y="0"/>
                </a:lnTo>
                <a:close/>
              </a:path>
            </a:pathLst>
          </a:custGeom>
          <a:solidFill>
            <a:srgbClr val="FFFFFF"/>
          </a:solidFill>
        </p:spPr>
        <p:txBody>
          <a:bodyPr wrap="square" lIns="0" tIns="0" rIns="0" bIns="0" rtlCol="0"/>
          <a:lstStyle/>
          <a:p>
            <a:endParaRPr/>
          </a:p>
        </p:txBody>
      </p:sp>
      <p:sp>
        <p:nvSpPr>
          <p:cNvPr id="61" name="object 61"/>
          <p:cNvSpPr/>
          <p:nvPr/>
        </p:nvSpPr>
        <p:spPr>
          <a:xfrm>
            <a:off x="6320028" y="3137154"/>
            <a:ext cx="209550" cy="200025"/>
          </a:xfrm>
          <a:custGeom>
            <a:avLst/>
            <a:gdLst/>
            <a:ahLst/>
            <a:cxnLst/>
            <a:rect l="l" t="t" r="r" b="b"/>
            <a:pathLst>
              <a:path w="209550" h="200025">
                <a:moveTo>
                  <a:pt x="0" y="0"/>
                </a:moveTo>
                <a:lnTo>
                  <a:pt x="0" y="199643"/>
                </a:lnTo>
                <a:lnTo>
                  <a:pt x="209550" y="199643"/>
                </a:lnTo>
                <a:lnTo>
                  <a:pt x="209550" y="0"/>
                </a:lnTo>
                <a:lnTo>
                  <a:pt x="0" y="0"/>
                </a:lnTo>
                <a:close/>
              </a:path>
            </a:pathLst>
          </a:custGeom>
          <a:ln w="36512">
            <a:solidFill>
              <a:srgbClr val="FFFFFF"/>
            </a:solidFill>
          </a:ln>
        </p:spPr>
        <p:txBody>
          <a:bodyPr wrap="square" lIns="0" tIns="0" rIns="0" bIns="0" rtlCol="0"/>
          <a:lstStyle/>
          <a:p>
            <a:endParaRPr/>
          </a:p>
        </p:txBody>
      </p:sp>
      <p:sp>
        <p:nvSpPr>
          <p:cNvPr id="62" name="object 62"/>
          <p:cNvSpPr/>
          <p:nvPr/>
        </p:nvSpPr>
        <p:spPr>
          <a:xfrm>
            <a:off x="6297929" y="3137154"/>
            <a:ext cx="231775" cy="350520"/>
          </a:xfrm>
          <a:custGeom>
            <a:avLst/>
            <a:gdLst/>
            <a:ahLst/>
            <a:cxnLst/>
            <a:rect l="l" t="t" r="r" b="b"/>
            <a:pathLst>
              <a:path w="231775" h="350520">
                <a:moveTo>
                  <a:pt x="97536" y="0"/>
                </a:moveTo>
                <a:lnTo>
                  <a:pt x="59471" y="7631"/>
                </a:lnTo>
                <a:lnTo>
                  <a:pt x="28479" y="28479"/>
                </a:lnTo>
                <a:lnTo>
                  <a:pt x="7631" y="59471"/>
                </a:lnTo>
                <a:lnTo>
                  <a:pt x="0" y="97535"/>
                </a:lnTo>
                <a:lnTo>
                  <a:pt x="0" y="252983"/>
                </a:lnTo>
                <a:lnTo>
                  <a:pt x="7631" y="291048"/>
                </a:lnTo>
                <a:lnTo>
                  <a:pt x="28479" y="322040"/>
                </a:lnTo>
                <a:lnTo>
                  <a:pt x="59471" y="342888"/>
                </a:lnTo>
                <a:lnTo>
                  <a:pt x="97536" y="350519"/>
                </a:lnTo>
                <a:lnTo>
                  <a:pt x="134112" y="350519"/>
                </a:lnTo>
                <a:lnTo>
                  <a:pt x="171854" y="342888"/>
                </a:lnTo>
                <a:lnTo>
                  <a:pt x="202882" y="322040"/>
                </a:lnTo>
                <a:lnTo>
                  <a:pt x="223908" y="291048"/>
                </a:lnTo>
                <a:lnTo>
                  <a:pt x="231648" y="252983"/>
                </a:lnTo>
                <a:lnTo>
                  <a:pt x="231648" y="97535"/>
                </a:lnTo>
                <a:lnTo>
                  <a:pt x="223908" y="59471"/>
                </a:lnTo>
                <a:lnTo>
                  <a:pt x="202882" y="28479"/>
                </a:lnTo>
                <a:lnTo>
                  <a:pt x="171854" y="7631"/>
                </a:lnTo>
                <a:lnTo>
                  <a:pt x="134112" y="0"/>
                </a:lnTo>
                <a:lnTo>
                  <a:pt x="97536" y="0"/>
                </a:lnTo>
                <a:close/>
              </a:path>
            </a:pathLst>
          </a:custGeom>
          <a:ln w="36512">
            <a:solidFill>
              <a:srgbClr val="000000"/>
            </a:solidFill>
          </a:ln>
        </p:spPr>
        <p:txBody>
          <a:bodyPr wrap="square" lIns="0" tIns="0" rIns="0" bIns="0" rtlCol="0"/>
          <a:lstStyle/>
          <a:p>
            <a:endParaRPr/>
          </a:p>
        </p:txBody>
      </p:sp>
      <p:sp>
        <p:nvSpPr>
          <p:cNvPr id="63" name="object 63"/>
          <p:cNvSpPr/>
          <p:nvPr/>
        </p:nvSpPr>
        <p:spPr>
          <a:xfrm>
            <a:off x="6297929" y="3311652"/>
            <a:ext cx="207645" cy="1905"/>
          </a:xfrm>
          <a:custGeom>
            <a:avLst/>
            <a:gdLst/>
            <a:ahLst/>
            <a:cxnLst/>
            <a:rect l="l" t="t" r="r" b="b"/>
            <a:pathLst>
              <a:path w="207645" h="1904">
                <a:moveTo>
                  <a:pt x="-18256" y="762"/>
                </a:moveTo>
                <a:lnTo>
                  <a:pt x="225520" y="762"/>
                </a:lnTo>
              </a:path>
            </a:pathLst>
          </a:custGeom>
          <a:ln w="38036">
            <a:solidFill>
              <a:srgbClr val="000000"/>
            </a:solidFill>
          </a:ln>
        </p:spPr>
        <p:txBody>
          <a:bodyPr wrap="square" lIns="0" tIns="0" rIns="0" bIns="0" rtlCol="0"/>
          <a:lstStyle/>
          <a:p>
            <a:endParaRPr/>
          </a:p>
        </p:txBody>
      </p:sp>
      <p:sp>
        <p:nvSpPr>
          <p:cNvPr id="64" name="object 64"/>
          <p:cNvSpPr/>
          <p:nvPr/>
        </p:nvSpPr>
        <p:spPr>
          <a:xfrm>
            <a:off x="4892071" y="2817145"/>
            <a:ext cx="104330" cy="111188"/>
          </a:xfrm>
          <a:prstGeom prst="rect">
            <a:avLst/>
          </a:prstGeom>
          <a:blipFill>
            <a:blip r:embed="rId6" cstate="print"/>
            <a:stretch>
              <a:fillRect/>
            </a:stretch>
          </a:blipFill>
        </p:spPr>
        <p:txBody>
          <a:bodyPr wrap="square" lIns="0" tIns="0" rIns="0" bIns="0" rtlCol="0"/>
          <a:lstStyle/>
          <a:p>
            <a:endParaRPr/>
          </a:p>
        </p:txBody>
      </p:sp>
      <p:sp>
        <p:nvSpPr>
          <p:cNvPr id="65" name="object 65"/>
          <p:cNvSpPr/>
          <p:nvPr/>
        </p:nvSpPr>
        <p:spPr>
          <a:xfrm>
            <a:off x="4954523" y="2910077"/>
            <a:ext cx="1389380" cy="426720"/>
          </a:xfrm>
          <a:custGeom>
            <a:avLst/>
            <a:gdLst/>
            <a:ahLst/>
            <a:cxnLst/>
            <a:rect l="l" t="t" r="r" b="b"/>
            <a:pathLst>
              <a:path w="1389379" h="426720">
                <a:moveTo>
                  <a:pt x="1389126" y="426719"/>
                </a:moveTo>
                <a:lnTo>
                  <a:pt x="880110" y="401574"/>
                </a:lnTo>
                <a:lnTo>
                  <a:pt x="440436" y="301751"/>
                </a:lnTo>
                <a:lnTo>
                  <a:pt x="138684" y="176021"/>
                </a:lnTo>
                <a:lnTo>
                  <a:pt x="46481" y="99821"/>
                </a:lnTo>
                <a:lnTo>
                  <a:pt x="0" y="0"/>
                </a:lnTo>
              </a:path>
            </a:pathLst>
          </a:custGeom>
          <a:ln w="36512">
            <a:solidFill>
              <a:srgbClr val="000000"/>
            </a:solidFill>
          </a:ln>
        </p:spPr>
        <p:txBody>
          <a:bodyPr wrap="square" lIns="0" tIns="0" rIns="0" bIns="0" rtlCol="0"/>
          <a:lstStyle/>
          <a:p>
            <a:endParaRPr/>
          </a:p>
        </p:txBody>
      </p:sp>
      <p:sp>
        <p:nvSpPr>
          <p:cNvPr id="66" name="object 66"/>
          <p:cNvSpPr/>
          <p:nvPr/>
        </p:nvSpPr>
        <p:spPr>
          <a:xfrm>
            <a:off x="8448293" y="2960370"/>
            <a:ext cx="186055" cy="327660"/>
          </a:xfrm>
          <a:custGeom>
            <a:avLst/>
            <a:gdLst/>
            <a:ahLst/>
            <a:cxnLst/>
            <a:rect l="l" t="t" r="r" b="b"/>
            <a:pathLst>
              <a:path w="186054" h="327660">
                <a:moveTo>
                  <a:pt x="185927" y="234696"/>
                </a:moveTo>
                <a:lnTo>
                  <a:pt x="185927" y="92963"/>
                </a:lnTo>
                <a:lnTo>
                  <a:pt x="178688" y="56899"/>
                </a:lnTo>
                <a:lnTo>
                  <a:pt x="158876" y="27336"/>
                </a:lnTo>
                <a:lnTo>
                  <a:pt x="129349" y="7346"/>
                </a:lnTo>
                <a:lnTo>
                  <a:pt x="92963" y="0"/>
                </a:lnTo>
                <a:lnTo>
                  <a:pt x="56899" y="7346"/>
                </a:lnTo>
                <a:lnTo>
                  <a:pt x="27336" y="27336"/>
                </a:lnTo>
                <a:lnTo>
                  <a:pt x="7346" y="56899"/>
                </a:lnTo>
                <a:lnTo>
                  <a:pt x="0" y="92963"/>
                </a:lnTo>
                <a:lnTo>
                  <a:pt x="0" y="234696"/>
                </a:lnTo>
                <a:lnTo>
                  <a:pt x="7346" y="270760"/>
                </a:lnTo>
                <a:lnTo>
                  <a:pt x="27336" y="300323"/>
                </a:lnTo>
                <a:lnTo>
                  <a:pt x="56899" y="320313"/>
                </a:lnTo>
                <a:lnTo>
                  <a:pt x="92963" y="327659"/>
                </a:lnTo>
                <a:lnTo>
                  <a:pt x="129349" y="320313"/>
                </a:lnTo>
                <a:lnTo>
                  <a:pt x="158876" y="300323"/>
                </a:lnTo>
                <a:lnTo>
                  <a:pt x="178688" y="270760"/>
                </a:lnTo>
                <a:lnTo>
                  <a:pt x="185927" y="234696"/>
                </a:lnTo>
                <a:close/>
              </a:path>
            </a:pathLst>
          </a:custGeom>
          <a:solidFill>
            <a:srgbClr val="FFDC99"/>
          </a:solidFill>
        </p:spPr>
        <p:txBody>
          <a:bodyPr wrap="square" lIns="0" tIns="0" rIns="0" bIns="0" rtlCol="0"/>
          <a:lstStyle/>
          <a:p>
            <a:endParaRPr/>
          </a:p>
        </p:txBody>
      </p:sp>
      <p:sp>
        <p:nvSpPr>
          <p:cNvPr id="67" name="object 67"/>
          <p:cNvSpPr/>
          <p:nvPr/>
        </p:nvSpPr>
        <p:spPr>
          <a:xfrm>
            <a:off x="8448293" y="2960370"/>
            <a:ext cx="209550" cy="351790"/>
          </a:xfrm>
          <a:custGeom>
            <a:avLst/>
            <a:gdLst/>
            <a:ahLst/>
            <a:cxnLst/>
            <a:rect l="l" t="t" r="r" b="b"/>
            <a:pathLst>
              <a:path w="209550" h="351789">
                <a:moveTo>
                  <a:pt x="98298" y="0"/>
                </a:moveTo>
                <a:lnTo>
                  <a:pt x="60114" y="7750"/>
                </a:lnTo>
                <a:lnTo>
                  <a:pt x="28860" y="28860"/>
                </a:lnTo>
                <a:lnTo>
                  <a:pt x="7750" y="60114"/>
                </a:lnTo>
                <a:lnTo>
                  <a:pt x="0" y="98298"/>
                </a:lnTo>
                <a:lnTo>
                  <a:pt x="0" y="252984"/>
                </a:lnTo>
                <a:lnTo>
                  <a:pt x="7750" y="291167"/>
                </a:lnTo>
                <a:lnTo>
                  <a:pt x="28860" y="322421"/>
                </a:lnTo>
                <a:lnTo>
                  <a:pt x="60114" y="343531"/>
                </a:lnTo>
                <a:lnTo>
                  <a:pt x="98298" y="351281"/>
                </a:lnTo>
                <a:lnTo>
                  <a:pt x="112013" y="351281"/>
                </a:lnTo>
                <a:lnTo>
                  <a:pt x="150078" y="343531"/>
                </a:lnTo>
                <a:lnTo>
                  <a:pt x="181070" y="322421"/>
                </a:lnTo>
                <a:lnTo>
                  <a:pt x="201918" y="291167"/>
                </a:lnTo>
                <a:lnTo>
                  <a:pt x="209550" y="252984"/>
                </a:lnTo>
                <a:lnTo>
                  <a:pt x="209550" y="98298"/>
                </a:lnTo>
                <a:lnTo>
                  <a:pt x="201918" y="60114"/>
                </a:lnTo>
                <a:lnTo>
                  <a:pt x="181070" y="28860"/>
                </a:lnTo>
                <a:lnTo>
                  <a:pt x="150078" y="7750"/>
                </a:lnTo>
                <a:lnTo>
                  <a:pt x="112013" y="0"/>
                </a:lnTo>
                <a:lnTo>
                  <a:pt x="98298" y="0"/>
                </a:lnTo>
                <a:close/>
              </a:path>
            </a:pathLst>
          </a:custGeom>
          <a:ln w="36512">
            <a:solidFill>
              <a:srgbClr val="FFDC99"/>
            </a:solidFill>
          </a:ln>
        </p:spPr>
        <p:txBody>
          <a:bodyPr wrap="square" lIns="0" tIns="0" rIns="0" bIns="0" rtlCol="0"/>
          <a:lstStyle/>
          <a:p>
            <a:endParaRPr/>
          </a:p>
        </p:txBody>
      </p:sp>
      <p:sp>
        <p:nvSpPr>
          <p:cNvPr id="68" name="object 68"/>
          <p:cNvSpPr/>
          <p:nvPr/>
        </p:nvSpPr>
        <p:spPr>
          <a:xfrm>
            <a:off x="8449056" y="2960370"/>
            <a:ext cx="185420" cy="177165"/>
          </a:xfrm>
          <a:custGeom>
            <a:avLst/>
            <a:gdLst/>
            <a:ahLst/>
            <a:cxnLst/>
            <a:rect l="l" t="t" r="r" b="b"/>
            <a:pathLst>
              <a:path w="185420" h="177164">
                <a:moveTo>
                  <a:pt x="185166" y="0"/>
                </a:moveTo>
                <a:lnTo>
                  <a:pt x="185166" y="176783"/>
                </a:lnTo>
                <a:lnTo>
                  <a:pt x="0" y="176783"/>
                </a:lnTo>
                <a:lnTo>
                  <a:pt x="0" y="0"/>
                </a:lnTo>
                <a:lnTo>
                  <a:pt x="185166" y="0"/>
                </a:lnTo>
                <a:close/>
              </a:path>
            </a:pathLst>
          </a:custGeom>
          <a:solidFill>
            <a:srgbClr val="FFFFFF"/>
          </a:solidFill>
        </p:spPr>
        <p:txBody>
          <a:bodyPr wrap="square" lIns="0" tIns="0" rIns="0" bIns="0" rtlCol="0"/>
          <a:lstStyle/>
          <a:p>
            <a:endParaRPr/>
          </a:p>
        </p:txBody>
      </p:sp>
      <p:sp>
        <p:nvSpPr>
          <p:cNvPr id="69" name="object 69"/>
          <p:cNvSpPr/>
          <p:nvPr/>
        </p:nvSpPr>
        <p:spPr>
          <a:xfrm>
            <a:off x="8448293" y="2960370"/>
            <a:ext cx="209550" cy="200660"/>
          </a:xfrm>
          <a:custGeom>
            <a:avLst/>
            <a:gdLst/>
            <a:ahLst/>
            <a:cxnLst/>
            <a:rect l="l" t="t" r="r" b="b"/>
            <a:pathLst>
              <a:path w="209550" h="200660">
                <a:moveTo>
                  <a:pt x="0" y="0"/>
                </a:moveTo>
                <a:lnTo>
                  <a:pt x="0" y="200406"/>
                </a:lnTo>
                <a:lnTo>
                  <a:pt x="209550" y="200406"/>
                </a:lnTo>
                <a:lnTo>
                  <a:pt x="209550" y="0"/>
                </a:lnTo>
                <a:lnTo>
                  <a:pt x="0" y="0"/>
                </a:lnTo>
                <a:close/>
              </a:path>
            </a:pathLst>
          </a:custGeom>
          <a:ln w="36512">
            <a:solidFill>
              <a:srgbClr val="FFFFFF"/>
            </a:solidFill>
          </a:ln>
        </p:spPr>
        <p:txBody>
          <a:bodyPr wrap="square" lIns="0" tIns="0" rIns="0" bIns="0" rtlCol="0"/>
          <a:lstStyle/>
          <a:p>
            <a:endParaRPr/>
          </a:p>
        </p:txBody>
      </p:sp>
      <p:sp>
        <p:nvSpPr>
          <p:cNvPr id="70" name="object 70"/>
          <p:cNvSpPr/>
          <p:nvPr/>
        </p:nvSpPr>
        <p:spPr>
          <a:xfrm>
            <a:off x="8448293" y="2960370"/>
            <a:ext cx="209550" cy="351790"/>
          </a:xfrm>
          <a:custGeom>
            <a:avLst/>
            <a:gdLst/>
            <a:ahLst/>
            <a:cxnLst/>
            <a:rect l="l" t="t" r="r" b="b"/>
            <a:pathLst>
              <a:path w="209550" h="351789">
                <a:moveTo>
                  <a:pt x="98298" y="0"/>
                </a:moveTo>
                <a:lnTo>
                  <a:pt x="60114" y="7750"/>
                </a:lnTo>
                <a:lnTo>
                  <a:pt x="28860" y="28860"/>
                </a:lnTo>
                <a:lnTo>
                  <a:pt x="7750" y="60114"/>
                </a:lnTo>
                <a:lnTo>
                  <a:pt x="0" y="98298"/>
                </a:lnTo>
                <a:lnTo>
                  <a:pt x="0" y="252984"/>
                </a:lnTo>
                <a:lnTo>
                  <a:pt x="7750" y="291167"/>
                </a:lnTo>
                <a:lnTo>
                  <a:pt x="28860" y="322421"/>
                </a:lnTo>
                <a:lnTo>
                  <a:pt x="60114" y="343531"/>
                </a:lnTo>
                <a:lnTo>
                  <a:pt x="98298" y="351281"/>
                </a:lnTo>
                <a:lnTo>
                  <a:pt x="112013" y="351281"/>
                </a:lnTo>
                <a:lnTo>
                  <a:pt x="150078" y="343531"/>
                </a:lnTo>
                <a:lnTo>
                  <a:pt x="181070" y="322421"/>
                </a:lnTo>
                <a:lnTo>
                  <a:pt x="201918" y="291167"/>
                </a:lnTo>
                <a:lnTo>
                  <a:pt x="209550" y="252984"/>
                </a:lnTo>
                <a:lnTo>
                  <a:pt x="209550" y="98298"/>
                </a:lnTo>
                <a:lnTo>
                  <a:pt x="201918" y="60114"/>
                </a:lnTo>
                <a:lnTo>
                  <a:pt x="181070" y="28860"/>
                </a:lnTo>
                <a:lnTo>
                  <a:pt x="150078" y="7750"/>
                </a:lnTo>
                <a:lnTo>
                  <a:pt x="112013" y="0"/>
                </a:lnTo>
                <a:lnTo>
                  <a:pt x="98298" y="0"/>
                </a:lnTo>
                <a:close/>
              </a:path>
            </a:pathLst>
          </a:custGeom>
          <a:ln w="36512">
            <a:solidFill>
              <a:srgbClr val="000000"/>
            </a:solidFill>
          </a:ln>
        </p:spPr>
        <p:txBody>
          <a:bodyPr wrap="square" lIns="0" tIns="0" rIns="0" bIns="0" rtlCol="0"/>
          <a:lstStyle/>
          <a:p>
            <a:endParaRPr/>
          </a:p>
        </p:txBody>
      </p:sp>
      <p:sp>
        <p:nvSpPr>
          <p:cNvPr id="71" name="object 71"/>
          <p:cNvSpPr/>
          <p:nvPr/>
        </p:nvSpPr>
        <p:spPr>
          <a:xfrm>
            <a:off x="8448293" y="3137154"/>
            <a:ext cx="186055" cy="1905"/>
          </a:xfrm>
          <a:custGeom>
            <a:avLst/>
            <a:gdLst/>
            <a:ahLst/>
            <a:cxnLst/>
            <a:rect l="l" t="t" r="r" b="b"/>
            <a:pathLst>
              <a:path w="186054" h="1905">
                <a:moveTo>
                  <a:pt x="-18256" y="762"/>
                </a:moveTo>
                <a:lnTo>
                  <a:pt x="204184" y="762"/>
                </a:lnTo>
              </a:path>
            </a:pathLst>
          </a:custGeom>
          <a:ln w="38036">
            <a:solidFill>
              <a:srgbClr val="000000"/>
            </a:solidFill>
          </a:ln>
        </p:spPr>
        <p:txBody>
          <a:bodyPr wrap="square" lIns="0" tIns="0" rIns="0" bIns="0" rtlCol="0"/>
          <a:lstStyle/>
          <a:p>
            <a:endParaRPr/>
          </a:p>
        </p:txBody>
      </p:sp>
      <p:sp>
        <p:nvSpPr>
          <p:cNvPr id="72" name="object 72"/>
          <p:cNvSpPr txBox="1">
            <a:spLocks noGrp="1"/>
          </p:cNvSpPr>
          <p:nvPr>
            <p:ph type="dt" sz="half" idx="6"/>
          </p:nvPr>
        </p:nvSpPr>
        <p:spPr>
          <a:prstGeom prst="rect">
            <a:avLst/>
          </a:prstGeom>
        </p:spPr>
        <p:txBody>
          <a:bodyPr vert="horz" wrap="square" lIns="0" tIns="0" rIns="0" bIns="0" rtlCol="0">
            <a:spAutoFit/>
          </a:bodyPr>
          <a:lstStyle/>
          <a:p>
            <a:pPr marL="12700">
              <a:lnSpc>
                <a:spcPts val="1645"/>
              </a:lnSpc>
            </a:pPr>
            <a:r>
              <a:rPr spc="-10" dirty="0"/>
              <a:t>2005/10/14</a:t>
            </a:r>
          </a:p>
        </p:txBody>
      </p:sp>
      <p:sp>
        <p:nvSpPr>
          <p:cNvPr id="73" name="object 73"/>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pPr marL="25400">
                <a:lnSpc>
                  <a:spcPts val="1645"/>
                </a:lnSpc>
              </a:pPr>
              <a:t>15</a:t>
            </a:fld>
            <a:endParaRPr spc="-5"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77722" y="558420"/>
            <a:ext cx="7690484" cy="997068"/>
          </a:xfrm>
          <a:prstGeom prst="rect">
            <a:avLst/>
          </a:prstGeom>
        </p:spPr>
        <p:txBody>
          <a:bodyPr vert="horz" wrap="square" lIns="0" tIns="12065" rIns="0" bIns="0" rtlCol="0">
            <a:spAutoFit/>
          </a:bodyPr>
          <a:lstStyle/>
          <a:p>
            <a:pPr marL="12700">
              <a:lnSpc>
                <a:spcPct val="100000"/>
              </a:lnSpc>
              <a:spcBef>
                <a:spcPts val="95"/>
              </a:spcBef>
            </a:pPr>
            <a:r>
              <a:rPr spc="-5" dirty="0"/>
              <a:t>5.2. Communication between distributed</a:t>
            </a:r>
            <a:r>
              <a:rPr spc="70" dirty="0"/>
              <a:t> </a:t>
            </a:r>
            <a:r>
              <a:rPr spc="-5" dirty="0"/>
              <a:t>objects</a:t>
            </a:r>
            <a:r>
              <a:rPr lang="en-US" spc="-5" dirty="0"/>
              <a:t>(cont..)</a:t>
            </a:r>
            <a:endParaRPr spc="-5" dirty="0"/>
          </a:p>
        </p:txBody>
      </p:sp>
      <p:sp>
        <p:nvSpPr>
          <p:cNvPr id="3" name="object 3"/>
          <p:cNvSpPr txBox="1"/>
          <p:nvPr/>
        </p:nvSpPr>
        <p:spPr>
          <a:xfrm>
            <a:off x="990600" y="1524000"/>
            <a:ext cx="7858125" cy="2851037"/>
          </a:xfrm>
          <a:prstGeom prst="rect">
            <a:avLst/>
          </a:prstGeom>
        </p:spPr>
        <p:txBody>
          <a:bodyPr vert="horz" wrap="square" lIns="0" tIns="12700" rIns="0" bIns="0" rtlCol="0">
            <a:spAutoFit/>
          </a:bodyPr>
          <a:lstStyle/>
          <a:p>
            <a:pPr marL="355600" indent="-342900">
              <a:lnSpc>
                <a:spcPct val="100000"/>
              </a:lnSpc>
              <a:spcBef>
                <a:spcPts val="100"/>
              </a:spcBef>
              <a:buClr>
                <a:srgbClr val="FF9A65"/>
              </a:buClr>
              <a:buSzPct val="62500"/>
              <a:buFont typeface="Wingdings"/>
              <a:buChar char=""/>
              <a:tabLst>
                <a:tab pos="354965" algn="l"/>
                <a:tab pos="355600" algn="l"/>
              </a:tabLst>
            </a:pPr>
            <a:r>
              <a:rPr sz="2000" spc="-5" dirty="0">
                <a:solidFill>
                  <a:srgbClr val="009A9A"/>
                </a:solidFill>
                <a:latin typeface="Arial"/>
                <a:cs typeface="Arial"/>
              </a:rPr>
              <a:t>Remote object</a:t>
            </a:r>
            <a:r>
              <a:rPr sz="2000" dirty="0">
                <a:solidFill>
                  <a:srgbClr val="009A9A"/>
                </a:solidFill>
                <a:latin typeface="Arial"/>
                <a:cs typeface="Arial"/>
              </a:rPr>
              <a:t> </a:t>
            </a:r>
            <a:r>
              <a:rPr sz="2000" spc="-5" dirty="0">
                <a:solidFill>
                  <a:srgbClr val="009A9A"/>
                </a:solidFill>
                <a:latin typeface="Arial"/>
                <a:cs typeface="Arial"/>
              </a:rPr>
              <a:t>references</a:t>
            </a:r>
            <a:endParaRPr sz="2000">
              <a:latin typeface="Arial"/>
              <a:cs typeface="Arial"/>
            </a:endParaRPr>
          </a:p>
          <a:p>
            <a:pPr marL="755650" lvl="1" indent="-285750">
              <a:lnSpc>
                <a:spcPct val="100000"/>
              </a:lnSpc>
              <a:spcBef>
                <a:spcPts val="5"/>
              </a:spcBef>
              <a:buClr>
                <a:srgbClr val="33659A"/>
              </a:buClr>
              <a:buSzPct val="66666"/>
              <a:buFont typeface="Wingdings"/>
              <a:buChar char=""/>
              <a:tabLst>
                <a:tab pos="755650" algn="l"/>
              </a:tabLst>
            </a:pPr>
            <a:r>
              <a:rPr dirty="0">
                <a:solidFill>
                  <a:srgbClr val="009A9A"/>
                </a:solidFill>
                <a:latin typeface="Arial"/>
                <a:cs typeface="Arial"/>
              </a:rPr>
              <a:t>An </a:t>
            </a:r>
            <a:r>
              <a:rPr spc="-5" dirty="0">
                <a:solidFill>
                  <a:srgbClr val="009A9A"/>
                </a:solidFill>
                <a:latin typeface="Arial"/>
                <a:cs typeface="Arial"/>
              </a:rPr>
              <a:t>unique </a:t>
            </a:r>
            <a:r>
              <a:rPr dirty="0">
                <a:solidFill>
                  <a:srgbClr val="009A9A"/>
                </a:solidFill>
                <a:latin typeface="Arial"/>
                <a:cs typeface="Arial"/>
              </a:rPr>
              <a:t>identifier </a:t>
            </a:r>
            <a:r>
              <a:rPr spc="-5" dirty="0">
                <a:solidFill>
                  <a:srgbClr val="009A9A"/>
                </a:solidFill>
                <a:latin typeface="Arial"/>
                <a:cs typeface="Arial"/>
              </a:rPr>
              <a:t>of </a:t>
            </a:r>
            <a:r>
              <a:rPr dirty="0">
                <a:solidFill>
                  <a:srgbClr val="009A9A"/>
                </a:solidFill>
                <a:latin typeface="Arial"/>
                <a:cs typeface="Arial"/>
              </a:rPr>
              <a:t>a remote object, used throughout a distributed</a:t>
            </a:r>
            <a:r>
              <a:rPr spc="-70" dirty="0">
                <a:solidFill>
                  <a:srgbClr val="009A9A"/>
                </a:solidFill>
                <a:latin typeface="Arial"/>
                <a:cs typeface="Arial"/>
              </a:rPr>
              <a:t> </a:t>
            </a:r>
            <a:r>
              <a:rPr dirty="0">
                <a:solidFill>
                  <a:srgbClr val="009A9A"/>
                </a:solidFill>
                <a:latin typeface="Arial"/>
                <a:cs typeface="Arial"/>
              </a:rPr>
              <a:t>system</a:t>
            </a:r>
            <a:endParaRPr>
              <a:latin typeface="Arial"/>
              <a:cs typeface="Arial"/>
            </a:endParaRPr>
          </a:p>
          <a:p>
            <a:pPr marL="755650" marR="5080" lvl="1" indent="-285750">
              <a:lnSpc>
                <a:spcPct val="79700"/>
              </a:lnSpc>
              <a:spcBef>
                <a:spcPts val="365"/>
              </a:spcBef>
              <a:buClr>
                <a:srgbClr val="33659A"/>
              </a:buClr>
              <a:buSzPct val="66666"/>
              <a:buFont typeface="Wingdings"/>
              <a:buChar char=""/>
              <a:tabLst>
                <a:tab pos="755650" algn="l"/>
              </a:tabLst>
            </a:pPr>
            <a:r>
              <a:rPr dirty="0">
                <a:solidFill>
                  <a:srgbClr val="009A9A"/>
                </a:solidFill>
                <a:latin typeface="Arial"/>
                <a:cs typeface="Arial"/>
              </a:rPr>
              <a:t>The remote object reference </a:t>
            </a:r>
            <a:r>
              <a:rPr spc="-5" dirty="0">
                <a:solidFill>
                  <a:srgbClr val="009A9A"/>
                </a:solidFill>
                <a:latin typeface="Arial"/>
                <a:cs typeface="Arial"/>
              </a:rPr>
              <a:t>(including </a:t>
            </a:r>
            <a:r>
              <a:rPr spc="5" dirty="0">
                <a:solidFill>
                  <a:srgbClr val="009A9A"/>
                </a:solidFill>
                <a:latin typeface="Arial"/>
                <a:cs typeface="Arial"/>
              </a:rPr>
              <a:t>the </a:t>
            </a:r>
            <a:r>
              <a:rPr spc="-5" dirty="0">
                <a:solidFill>
                  <a:srgbClr val="009A9A"/>
                </a:solidFill>
                <a:latin typeface="Arial"/>
                <a:cs typeface="Arial"/>
              </a:rPr>
              <a:t>‘interface’ list of </a:t>
            </a:r>
            <a:r>
              <a:rPr dirty="0">
                <a:solidFill>
                  <a:srgbClr val="009A9A"/>
                </a:solidFill>
                <a:latin typeface="Arial"/>
                <a:cs typeface="Arial"/>
              </a:rPr>
              <a:t>methods) can </a:t>
            </a:r>
            <a:r>
              <a:rPr spc="-5" dirty="0">
                <a:solidFill>
                  <a:srgbClr val="009A9A"/>
                </a:solidFill>
                <a:latin typeface="Arial"/>
                <a:cs typeface="Arial"/>
              </a:rPr>
              <a:t>be passed  </a:t>
            </a:r>
            <a:r>
              <a:rPr dirty="0">
                <a:solidFill>
                  <a:srgbClr val="009A9A"/>
                </a:solidFill>
                <a:latin typeface="Arial"/>
                <a:cs typeface="Arial"/>
              </a:rPr>
              <a:t>as arguments or results </a:t>
            </a:r>
            <a:r>
              <a:rPr spc="-5" dirty="0">
                <a:solidFill>
                  <a:srgbClr val="009A9A"/>
                </a:solidFill>
                <a:latin typeface="Arial"/>
                <a:cs typeface="Arial"/>
              </a:rPr>
              <a:t>in</a:t>
            </a:r>
            <a:r>
              <a:rPr spc="-35" dirty="0">
                <a:solidFill>
                  <a:srgbClr val="009A9A"/>
                </a:solidFill>
                <a:latin typeface="Arial"/>
                <a:cs typeface="Arial"/>
              </a:rPr>
              <a:t> </a:t>
            </a:r>
            <a:r>
              <a:rPr dirty="0">
                <a:solidFill>
                  <a:srgbClr val="009A9A"/>
                </a:solidFill>
                <a:latin typeface="Arial"/>
                <a:cs typeface="Arial"/>
              </a:rPr>
              <a:t>RMI</a:t>
            </a:r>
            <a:endParaRPr>
              <a:latin typeface="Arial"/>
              <a:cs typeface="Arial"/>
            </a:endParaRPr>
          </a:p>
          <a:p>
            <a:pPr marL="355600" indent="-342900">
              <a:lnSpc>
                <a:spcPct val="100000"/>
              </a:lnSpc>
              <a:buClr>
                <a:srgbClr val="FF9A65"/>
              </a:buClr>
              <a:buSzPct val="62500"/>
              <a:buFont typeface="Wingdings"/>
              <a:buChar char=""/>
              <a:tabLst>
                <a:tab pos="354965" algn="l"/>
                <a:tab pos="355600" algn="l"/>
              </a:tabLst>
            </a:pPr>
            <a:r>
              <a:rPr sz="2000" spc="-5" dirty="0">
                <a:solidFill>
                  <a:srgbClr val="009A9A"/>
                </a:solidFill>
                <a:latin typeface="Arial"/>
                <a:cs typeface="Arial"/>
              </a:rPr>
              <a:t>Remote interfaces</a:t>
            </a:r>
            <a:endParaRPr sz="2000">
              <a:latin typeface="Arial"/>
              <a:cs typeface="Arial"/>
            </a:endParaRPr>
          </a:p>
          <a:p>
            <a:pPr marL="755650" lvl="1" indent="-285750">
              <a:lnSpc>
                <a:spcPts val="1785"/>
              </a:lnSpc>
              <a:spcBef>
                <a:spcPts val="5"/>
              </a:spcBef>
              <a:buClr>
                <a:srgbClr val="33659A"/>
              </a:buClr>
              <a:buSzPct val="66666"/>
              <a:buFont typeface="Wingdings"/>
              <a:buChar char=""/>
              <a:tabLst>
                <a:tab pos="755650" algn="l"/>
              </a:tabLst>
            </a:pPr>
            <a:r>
              <a:rPr dirty="0">
                <a:solidFill>
                  <a:srgbClr val="009A9A"/>
                </a:solidFill>
                <a:latin typeface="Arial"/>
                <a:cs typeface="Arial"/>
              </a:rPr>
              <a:t>The class </a:t>
            </a:r>
            <a:r>
              <a:rPr spc="-5" dirty="0">
                <a:solidFill>
                  <a:srgbClr val="009A9A"/>
                </a:solidFill>
                <a:latin typeface="Arial"/>
                <a:cs typeface="Arial"/>
              </a:rPr>
              <a:t>of </a:t>
            </a:r>
            <a:r>
              <a:rPr dirty="0">
                <a:solidFill>
                  <a:srgbClr val="009A9A"/>
                </a:solidFill>
                <a:latin typeface="Arial"/>
                <a:cs typeface="Arial"/>
              </a:rPr>
              <a:t>remote objects </a:t>
            </a:r>
            <a:r>
              <a:rPr spc="-5" dirty="0">
                <a:solidFill>
                  <a:srgbClr val="009A9A"/>
                </a:solidFill>
                <a:latin typeface="Arial"/>
                <a:cs typeface="Arial"/>
              </a:rPr>
              <a:t>implements </a:t>
            </a:r>
            <a:r>
              <a:rPr dirty="0">
                <a:solidFill>
                  <a:srgbClr val="009A9A"/>
                </a:solidFill>
                <a:latin typeface="Arial"/>
                <a:cs typeface="Arial"/>
              </a:rPr>
              <a:t>the methods </a:t>
            </a:r>
            <a:r>
              <a:rPr spc="-5" dirty="0">
                <a:solidFill>
                  <a:srgbClr val="009A9A"/>
                </a:solidFill>
                <a:latin typeface="Arial"/>
                <a:cs typeface="Arial"/>
              </a:rPr>
              <a:t>of its </a:t>
            </a:r>
            <a:r>
              <a:rPr dirty="0">
                <a:solidFill>
                  <a:srgbClr val="009A9A"/>
                </a:solidFill>
                <a:latin typeface="Arial"/>
                <a:cs typeface="Arial"/>
              </a:rPr>
              <a:t>remote</a:t>
            </a:r>
            <a:r>
              <a:rPr spc="-60" dirty="0">
                <a:solidFill>
                  <a:srgbClr val="009A9A"/>
                </a:solidFill>
                <a:latin typeface="Arial"/>
                <a:cs typeface="Arial"/>
              </a:rPr>
              <a:t> </a:t>
            </a:r>
            <a:r>
              <a:rPr dirty="0">
                <a:solidFill>
                  <a:srgbClr val="009A9A"/>
                </a:solidFill>
                <a:latin typeface="Arial"/>
                <a:cs typeface="Arial"/>
              </a:rPr>
              <a:t>interface</a:t>
            </a:r>
            <a:endParaRPr>
              <a:latin typeface="Arial"/>
              <a:cs typeface="Arial"/>
            </a:endParaRPr>
          </a:p>
          <a:p>
            <a:pPr marL="927100">
              <a:lnSpc>
                <a:spcPts val="1664"/>
              </a:lnSpc>
            </a:pPr>
            <a:r>
              <a:rPr sz="1050" spc="1295" dirty="0">
                <a:solidFill>
                  <a:srgbClr val="FF9A65"/>
                </a:solidFill>
                <a:latin typeface="Wingdings"/>
                <a:cs typeface="Wingdings"/>
              </a:rPr>
              <a:t></a:t>
            </a:r>
            <a:r>
              <a:rPr sz="1050" spc="425" dirty="0">
                <a:solidFill>
                  <a:srgbClr val="FF9A65"/>
                </a:solidFill>
                <a:latin typeface="Times New Roman"/>
                <a:cs typeface="Times New Roman"/>
              </a:rPr>
              <a:t> </a:t>
            </a:r>
            <a:r>
              <a:rPr spc="-5" dirty="0">
                <a:solidFill>
                  <a:srgbClr val="009A9A"/>
                </a:solidFill>
                <a:latin typeface="Arial"/>
                <a:cs typeface="Arial"/>
              </a:rPr>
              <a:t>In Java, for </a:t>
            </a:r>
            <a:r>
              <a:rPr spc="-10" dirty="0">
                <a:solidFill>
                  <a:srgbClr val="009A9A"/>
                </a:solidFill>
                <a:latin typeface="Arial"/>
                <a:cs typeface="Arial"/>
              </a:rPr>
              <a:t>example, </a:t>
            </a:r>
            <a:r>
              <a:rPr spc="-5" dirty="0">
                <a:solidFill>
                  <a:srgbClr val="009A9A"/>
                </a:solidFill>
                <a:latin typeface="Arial"/>
                <a:cs typeface="Arial"/>
              </a:rPr>
              <a:t>as public </a:t>
            </a:r>
            <a:r>
              <a:rPr spc="-10" dirty="0">
                <a:solidFill>
                  <a:srgbClr val="009A9A"/>
                </a:solidFill>
                <a:latin typeface="Arial"/>
                <a:cs typeface="Arial"/>
              </a:rPr>
              <a:t>instance methods</a:t>
            </a:r>
            <a:endParaRPr>
              <a:latin typeface="Arial"/>
              <a:cs typeface="Arial"/>
            </a:endParaRPr>
          </a:p>
          <a:p>
            <a:pPr marL="755650" marR="353060" lvl="1" indent="-285750">
              <a:lnSpc>
                <a:spcPct val="80000"/>
              </a:lnSpc>
              <a:spcBef>
                <a:spcPts val="380"/>
              </a:spcBef>
              <a:buClr>
                <a:srgbClr val="33659A"/>
              </a:buClr>
              <a:buSzPct val="66666"/>
              <a:buFont typeface="Wingdings"/>
              <a:buChar char=""/>
              <a:tabLst>
                <a:tab pos="755650" algn="l"/>
              </a:tabLst>
            </a:pPr>
            <a:r>
              <a:rPr spc="-5" dirty="0">
                <a:solidFill>
                  <a:srgbClr val="009A9A"/>
                </a:solidFill>
                <a:latin typeface="Arial"/>
                <a:cs typeface="Arial"/>
              </a:rPr>
              <a:t>Local </a:t>
            </a:r>
            <a:r>
              <a:rPr dirty="0">
                <a:solidFill>
                  <a:srgbClr val="009A9A"/>
                </a:solidFill>
                <a:latin typeface="Arial"/>
                <a:cs typeface="Arial"/>
              </a:rPr>
              <a:t>objects can </a:t>
            </a:r>
            <a:r>
              <a:rPr spc="-5" dirty="0">
                <a:solidFill>
                  <a:srgbClr val="009A9A"/>
                </a:solidFill>
                <a:latin typeface="Arial"/>
                <a:cs typeface="Arial"/>
              </a:rPr>
              <a:t>access </a:t>
            </a:r>
            <a:r>
              <a:rPr dirty="0">
                <a:solidFill>
                  <a:srgbClr val="009A9A"/>
                </a:solidFill>
                <a:latin typeface="Arial"/>
                <a:cs typeface="Arial"/>
              </a:rPr>
              <a:t>methods </a:t>
            </a:r>
            <a:r>
              <a:rPr spc="-5" dirty="0">
                <a:solidFill>
                  <a:srgbClr val="009A9A"/>
                </a:solidFill>
                <a:latin typeface="Arial"/>
                <a:cs typeface="Arial"/>
              </a:rPr>
              <a:t>in an </a:t>
            </a:r>
            <a:r>
              <a:rPr dirty="0">
                <a:solidFill>
                  <a:srgbClr val="009A9A"/>
                </a:solidFill>
                <a:latin typeface="Arial"/>
                <a:cs typeface="Arial"/>
              </a:rPr>
              <a:t>interface plus methods implemented by  remote </a:t>
            </a:r>
            <a:r>
              <a:rPr>
                <a:solidFill>
                  <a:srgbClr val="009A9A"/>
                </a:solidFill>
                <a:latin typeface="Arial"/>
                <a:cs typeface="Arial"/>
              </a:rPr>
              <a:t>objects </a:t>
            </a:r>
            <a:endParaRPr>
              <a:latin typeface="Arial"/>
              <a:cs typeface="Arial"/>
            </a:endParaRPr>
          </a:p>
        </p:txBody>
      </p:sp>
      <p:sp>
        <p:nvSpPr>
          <p:cNvPr id="4" name="object 4"/>
          <p:cNvSpPr/>
          <p:nvPr/>
        </p:nvSpPr>
        <p:spPr>
          <a:xfrm>
            <a:off x="8162543" y="4889753"/>
            <a:ext cx="451484" cy="676275"/>
          </a:xfrm>
          <a:custGeom>
            <a:avLst/>
            <a:gdLst/>
            <a:ahLst/>
            <a:cxnLst/>
            <a:rect l="l" t="t" r="r" b="b"/>
            <a:pathLst>
              <a:path w="451484" h="676275">
                <a:moveTo>
                  <a:pt x="451103" y="570738"/>
                </a:moveTo>
                <a:lnTo>
                  <a:pt x="451103" y="105156"/>
                </a:lnTo>
                <a:lnTo>
                  <a:pt x="442817" y="64293"/>
                </a:lnTo>
                <a:lnTo>
                  <a:pt x="420242" y="30861"/>
                </a:lnTo>
                <a:lnTo>
                  <a:pt x="386810" y="8286"/>
                </a:lnTo>
                <a:lnTo>
                  <a:pt x="345948" y="0"/>
                </a:lnTo>
                <a:lnTo>
                  <a:pt x="105917" y="0"/>
                </a:lnTo>
                <a:lnTo>
                  <a:pt x="64936" y="8286"/>
                </a:lnTo>
                <a:lnTo>
                  <a:pt x="31242" y="30861"/>
                </a:lnTo>
                <a:lnTo>
                  <a:pt x="8405" y="64293"/>
                </a:lnTo>
                <a:lnTo>
                  <a:pt x="0" y="105156"/>
                </a:lnTo>
                <a:lnTo>
                  <a:pt x="0" y="570738"/>
                </a:lnTo>
                <a:lnTo>
                  <a:pt x="8405" y="611600"/>
                </a:lnTo>
                <a:lnTo>
                  <a:pt x="31242" y="645033"/>
                </a:lnTo>
                <a:lnTo>
                  <a:pt x="64936" y="667607"/>
                </a:lnTo>
                <a:lnTo>
                  <a:pt x="105917" y="675894"/>
                </a:lnTo>
                <a:lnTo>
                  <a:pt x="345948" y="675894"/>
                </a:lnTo>
                <a:lnTo>
                  <a:pt x="386810" y="667607"/>
                </a:lnTo>
                <a:lnTo>
                  <a:pt x="420242" y="645032"/>
                </a:lnTo>
                <a:lnTo>
                  <a:pt x="442817" y="611600"/>
                </a:lnTo>
                <a:lnTo>
                  <a:pt x="451103" y="570738"/>
                </a:lnTo>
                <a:close/>
              </a:path>
            </a:pathLst>
          </a:custGeom>
          <a:solidFill>
            <a:srgbClr val="FFDC99"/>
          </a:solidFill>
        </p:spPr>
        <p:txBody>
          <a:bodyPr wrap="square" lIns="0" tIns="0" rIns="0" bIns="0" rtlCol="0"/>
          <a:lstStyle/>
          <a:p>
            <a:endParaRPr/>
          </a:p>
        </p:txBody>
      </p:sp>
      <p:sp>
        <p:nvSpPr>
          <p:cNvPr id="5" name="object 5"/>
          <p:cNvSpPr/>
          <p:nvPr/>
        </p:nvSpPr>
        <p:spPr>
          <a:xfrm>
            <a:off x="8162543" y="4889753"/>
            <a:ext cx="476250" cy="699770"/>
          </a:xfrm>
          <a:custGeom>
            <a:avLst/>
            <a:gdLst/>
            <a:ahLst/>
            <a:cxnLst/>
            <a:rect l="l" t="t" r="r" b="b"/>
            <a:pathLst>
              <a:path w="476250" h="699770">
                <a:moveTo>
                  <a:pt x="105917" y="0"/>
                </a:moveTo>
                <a:lnTo>
                  <a:pt x="64936" y="8286"/>
                </a:lnTo>
                <a:lnTo>
                  <a:pt x="31242" y="30861"/>
                </a:lnTo>
                <a:lnTo>
                  <a:pt x="8405" y="64293"/>
                </a:lnTo>
                <a:lnTo>
                  <a:pt x="0" y="105156"/>
                </a:lnTo>
                <a:lnTo>
                  <a:pt x="0" y="594360"/>
                </a:lnTo>
                <a:lnTo>
                  <a:pt x="8405" y="635222"/>
                </a:lnTo>
                <a:lnTo>
                  <a:pt x="31242" y="668655"/>
                </a:lnTo>
                <a:lnTo>
                  <a:pt x="64936" y="691229"/>
                </a:lnTo>
                <a:lnTo>
                  <a:pt x="105917" y="699516"/>
                </a:lnTo>
                <a:lnTo>
                  <a:pt x="371094" y="699516"/>
                </a:lnTo>
                <a:lnTo>
                  <a:pt x="411956" y="691229"/>
                </a:lnTo>
                <a:lnTo>
                  <a:pt x="445388" y="668654"/>
                </a:lnTo>
                <a:lnTo>
                  <a:pt x="467963" y="635222"/>
                </a:lnTo>
                <a:lnTo>
                  <a:pt x="476250" y="594360"/>
                </a:lnTo>
                <a:lnTo>
                  <a:pt x="476250" y="105156"/>
                </a:lnTo>
                <a:lnTo>
                  <a:pt x="467963" y="64293"/>
                </a:lnTo>
                <a:lnTo>
                  <a:pt x="445388" y="30861"/>
                </a:lnTo>
                <a:lnTo>
                  <a:pt x="411956" y="8286"/>
                </a:lnTo>
                <a:lnTo>
                  <a:pt x="371094" y="0"/>
                </a:lnTo>
                <a:lnTo>
                  <a:pt x="105917" y="0"/>
                </a:lnTo>
                <a:close/>
              </a:path>
            </a:pathLst>
          </a:custGeom>
          <a:ln w="36512">
            <a:solidFill>
              <a:srgbClr val="FFDC99"/>
            </a:solidFill>
          </a:ln>
        </p:spPr>
        <p:txBody>
          <a:bodyPr wrap="square" lIns="0" tIns="0" rIns="0" bIns="0" rtlCol="0"/>
          <a:lstStyle/>
          <a:p>
            <a:endParaRPr/>
          </a:p>
        </p:txBody>
      </p:sp>
      <p:sp>
        <p:nvSpPr>
          <p:cNvPr id="6" name="object 6"/>
          <p:cNvSpPr/>
          <p:nvPr/>
        </p:nvSpPr>
        <p:spPr>
          <a:xfrm>
            <a:off x="8163306" y="4889753"/>
            <a:ext cx="450850" cy="325755"/>
          </a:xfrm>
          <a:custGeom>
            <a:avLst/>
            <a:gdLst/>
            <a:ahLst/>
            <a:cxnLst/>
            <a:rect l="l" t="t" r="r" b="b"/>
            <a:pathLst>
              <a:path w="450850" h="325754">
                <a:moveTo>
                  <a:pt x="450342" y="0"/>
                </a:moveTo>
                <a:lnTo>
                  <a:pt x="450342" y="325374"/>
                </a:lnTo>
                <a:lnTo>
                  <a:pt x="0" y="325374"/>
                </a:lnTo>
                <a:lnTo>
                  <a:pt x="0" y="0"/>
                </a:lnTo>
                <a:lnTo>
                  <a:pt x="450342" y="0"/>
                </a:lnTo>
                <a:close/>
              </a:path>
            </a:pathLst>
          </a:custGeom>
          <a:solidFill>
            <a:srgbClr val="FFFFFF"/>
          </a:solidFill>
        </p:spPr>
        <p:txBody>
          <a:bodyPr wrap="square" lIns="0" tIns="0" rIns="0" bIns="0" rtlCol="0"/>
          <a:lstStyle/>
          <a:p>
            <a:endParaRPr/>
          </a:p>
        </p:txBody>
      </p:sp>
      <p:sp>
        <p:nvSpPr>
          <p:cNvPr id="7" name="object 7"/>
          <p:cNvSpPr/>
          <p:nvPr/>
        </p:nvSpPr>
        <p:spPr>
          <a:xfrm>
            <a:off x="8162543" y="4889753"/>
            <a:ext cx="476250" cy="350520"/>
          </a:xfrm>
          <a:custGeom>
            <a:avLst/>
            <a:gdLst/>
            <a:ahLst/>
            <a:cxnLst/>
            <a:rect l="l" t="t" r="r" b="b"/>
            <a:pathLst>
              <a:path w="476250" h="350520">
                <a:moveTo>
                  <a:pt x="0" y="0"/>
                </a:moveTo>
                <a:lnTo>
                  <a:pt x="0" y="350520"/>
                </a:lnTo>
                <a:lnTo>
                  <a:pt x="476250" y="350520"/>
                </a:lnTo>
                <a:lnTo>
                  <a:pt x="476250" y="0"/>
                </a:lnTo>
                <a:lnTo>
                  <a:pt x="0" y="0"/>
                </a:lnTo>
                <a:close/>
              </a:path>
            </a:pathLst>
          </a:custGeom>
          <a:ln w="36512">
            <a:solidFill>
              <a:srgbClr val="FFFFFF"/>
            </a:solidFill>
          </a:ln>
        </p:spPr>
        <p:txBody>
          <a:bodyPr wrap="square" lIns="0" tIns="0" rIns="0" bIns="0" rtlCol="0"/>
          <a:lstStyle/>
          <a:p>
            <a:endParaRPr/>
          </a:p>
        </p:txBody>
      </p:sp>
      <p:sp>
        <p:nvSpPr>
          <p:cNvPr id="8" name="object 8"/>
          <p:cNvSpPr/>
          <p:nvPr/>
        </p:nvSpPr>
        <p:spPr>
          <a:xfrm>
            <a:off x="8162543" y="4889753"/>
            <a:ext cx="476250" cy="699770"/>
          </a:xfrm>
          <a:custGeom>
            <a:avLst/>
            <a:gdLst/>
            <a:ahLst/>
            <a:cxnLst/>
            <a:rect l="l" t="t" r="r" b="b"/>
            <a:pathLst>
              <a:path w="476250" h="699770">
                <a:moveTo>
                  <a:pt x="105917" y="0"/>
                </a:moveTo>
                <a:lnTo>
                  <a:pt x="64936" y="8286"/>
                </a:lnTo>
                <a:lnTo>
                  <a:pt x="31242" y="30861"/>
                </a:lnTo>
                <a:lnTo>
                  <a:pt x="8405" y="64293"/>
                </a:lnTo>
                <a:lnTo>
                  <a:pt x="0" y="105156"/>
                </a:lnTo>
                <a:lnTo>
                  <a:pt x="0" y="594360"/>
                </a:lnTo>
                <a:lnTo>
                  <a:pt x="8405" y="635222"/>
                </a:lnTo>
                <a:lnTo>
                  <a:pt x="31242" y="668655"/>
                </a:lnTo>
                <a:lnTo>
                  <a:pt x="64936" y="691229"/>
                </a:lnTo>
                <a:lnTo>
                  <a:pt x="105917" y="699516"/>
                </a:lnTo>
                <a:lnTo>
                  <a:pt x="371094" y="699516"/>
                </a:lnTo>
                <a:lnTo>
                  <a:pt x="411956" y="691229"/>
                </a:lnTo>
                <a:lnTo>
                  <a:pt x="445388" y="668654"/>
                </a:lnTo>
                <a:lnTo>
                  <a:pt x="467963" y="635222"/>
                </a:lnTo>
                <a:lnTo>
                  <a:pt x="476250" y="594360"/>
                </a:lnTo>
                <a:lnTo>
                  <a:pt x="476250" y="105156"/>
                </a:lnTo>
                <a:lnTo>
                  <a:pt x="467963" y="64293"/>
                </a:lnTo>
                <a:lnTo>
                  <a:pt x="445388" y="30861"/>
                </a:lnTo>
                <a:lnTo>
                  <a:pt x="411956" y="8286"/>
                </a:lnTo>
                <a:lnTo>
                  <a:pt x="371094" y="0"/>
                </a:lnTo>
                <a:lnTo>
                  <a:pt x="105917" y="0"/>
                </a:lnTo>
                <a:close/>
              </a:path>
            </a:pathLst>
          </a:custGeom>
          <a:ln w="36512">
            <a:solidFill>
              <a:srgbClr val="000000"/>
            </a:solidFill>
          </a:ln>
        </p:spPr>
        <p:txBody>
          <a:bodyPr wrap="square" lIns="0" tIns="0" rIns="0" bIns="0" rtlCol="0"/>
          <a:lstStyle/>
          <a:p>
            <a:endParaRPr/>
          </a:p>
        </p:txBody>
      </p:sp>
      <p:sp>
        <p:nvSpPr>
          <p:cNvPr id="9" name="object 9"/>
          <p:cNvSpPr/>
          <p:nvPr/>
        </p:nvSpPr>
        <p:spPr>
          <a:xfrm>
            <a:off x="8162543" y="5215128"/>
            <a:ext cx="451484" cy="1905"/>
          </a:xfrm>
          <a:custGeom>
            <a:avLst/>
            <a:gdLst/>
            <a:ahLst/>
            <a:cxnLst/>
            <a:rect l="l" t="t" r="r" b="b"/>
            <a:pathLst>
              <a:path w="451484" h="1904">
                <a:moveTo>
                  <a:pt x="0" y="0"/>
                </a:moveTo>
                <a:lnTo>
                  <a:pt x="451103" y="1524"/>
                </a:lnTo>
              </a:path>
            </a:pathLst>
          </a:custGeom>
          <a:ln w="36512">
            <a:solidFill>
              <a:srgbClr val="000000"/>
            </a:solidFill>
          </a:ln>
        </p:spPr>
        <p:txBody>
          <a:bodyPr wrap="square" lIns="0" tIns="0" rIns="0" bIns="0" rtlCol="0"/>
          <a:lstStyle/>
          <a:p>
            <a:endParaRPr/>
          </a:p>
        </p:txBody>
      </p:sp>
      <p:sp>
        <p:nvSpPr>
          <p:cNvPr id="10" name="object 10"/>
          <p:cNvSpPr/>
          <p:nvPr/>
        </p:nvSpPr>
        <p:spPr>
          <a:xfrm>
            <a:off x="1109472" y="5064252"/>
            <a:ext cx="426084" cy="676275"/>
          </a:xfrm>
          <a:custGeom>
            <a:avLst/>
            <a:gdLst/>
            <a:ahLst/>
            <a:cxnLst/>
            <a:rect l="l" t="t" r="r" b="b"/>
            <a:pathLst>
              <a:path w="426084" h="676275">
                <a:moveTo>
                  <a:pt x="425958" y="570738"/>
                </a:moveTo>
                <a:lnTo>
                  <a:pt x="425958" y="105156"/>
                </a:lnTo>
                <a:lnTo>
                  <a:pt x="417659" y="64293"/>
                </a:lnTo>
                <a:lnTo>
                  <a:pt x="395001" y="30861"/>
                </a:lnTo>
                <a:lnTo>
                  <a:pt x="361342" y="8286"/>
                </a:lnTo>
                <a:lnTo>
                  <a:pt x="320040" y="0"/>
                </a:lnTo>
                <a:lnTo>
                  <a:pt x="105918" y="0"/>
                </a:lnTo>
                <a:lnTo>
                  <a:pt x="64615" y="8286"/>
                </a:lnTo>
                <a:lnTo>
                  <a:pt x="30956" y="30861"/>
                </a:lnTo>
                <a:lnTo>
                  <a:pt x="8298" y="64293"/>
                </a:lnTo>
                <a:lnTo>
                  <a:pt x="0" y="105156"/>
                </a:lnTo>
                <a:lnTo>
                  <a:pt x="0" y="570738"/>
                </a:lnTo>
                <a:lnTo>
                  <a:pt x="8298" y="611600"/>
                </a:lnTo>
                <a:lnTo>
                  <a:pt x="30956" y="645033"/>
                </a:lnTo>
                <a:lnTo>
                  <a:pt x="64615" y="667607"/>
                </a:lnTo>
                <a:lnTo>
                  <a:pt x="105918" y="675894"/>
                </a:lnTo>
                <a:lnTo>
                  <a:pt x="320040" y="675894"/>
                </a:lnTo>
                <a:lnTo>
                  <a:pt x="361342" y="667607"/>
                </a:lnTo>
                <a:lnTo>
                  <a:pt x="395001" y="645032"/>
                </a:lnTo>
                <a:lnTo>
                  <a:pt x="417659" y="611600"/>
                </a:lnTo>
                <a:lnTo>
                  <a:pt x="425958" y="570738"/>
                </a:lnTo>
                <a:close/>
              </a:path>
            </a:pathLst>
          </a:custGeom>
          <a:solidFill>
            <a:srgbClr val="FFDC99"/>
          </a:solidFill>
        </p:spPr>
        <p:txBody>
          <a:bodyPr wrap="square" lIns="0" tIns="0" rIns="0" bIns="0" rtlCol="0"/>
          <a:lstStyle/>
          <a:p>
            <a:endParaRPr/>
          </a:p>
        </p:txBody>
      </p:sp>
      <p:sp>
        <p:nvSpPr>
          <p:cNvPr id="11" name="object 11"/>
          <p:cNvSpPr/>
          <p:nvPr/>
        </p:nvSpPr>
        <p:spPr>
          <a:xfrm>
            <a:off x="1109472" y="5064252"/>
            <a:ext cx="451484" cy="702310"/>
          </a:xfrm>
          <a:custGeom>
            <a:avLst/>
            <a:gdLst/>
            <a:ahLst/>
            <a:cxnLst/>
            <a:rect l="l" t="t" r="r" b="b"/>
            <a:pathLst>
              <a:path w="451484" h="702310">
                <a:moveTo>
                  <a:pt x="105918" y="0"/>
                </a:moveTo>
                <a:lnTo>
                  <a:pt x="64615" y="8286"/>
                </a:lnTo>
                <a:lnTo>
                  <a:pt x="30956" y="30861"/>
                </a:lnTo>
                <a:lnTo>
                  <a:pt x="8298" y="64293"/>
                </a:lnTo>
                <a:lnTo>
                  <a:pt x="0" y="105156"/>
                </a:lnTo>
                <a:lnTo>
                  <a:pt x="0" y="595884"/>
                </a:lnTo>
                <a:lnTo>
                  <a:pt x="8298" y="637186"/>
                </a:lnTo>
                <a:lnTo>
                  <a:pt x="30956" y="670845"/>
                </a:lnTo>
                <a:lnTo>
                  <a:pt x="64615" y="693503"/>
                </a:lnTo>
                <a:lnTo>
                  <a:pt x="105918" y="701801"/>
                </a:lnTo>
                <a:lnTo>
                  <a:pt x="345186" y="701801"/>
                </a:lnTo>
                <a:lnTo>
                  <a:pt x="386488" y="693503"/>
                </a:lnTo>
                <a:lnTo>
                  <a:pt x="420147" y="670845"/>
                </a:lnTo>
                <a:lnTo>
                  <a:pt x="442805" y="637186"/>
                </a:lnTo>
                <a:lnTo>
                  <a:pt x="451103" y="595884"/>
                </a:lnTo>
                <a:lnTo>
                  <a:pt x="451103" y="105156"/>
                </a:lnTo>
                <a:lnTo>
                  <a:pt x="442805" y="64293"/>
                </a:lnTo>
                <a:lnTo>
                  <a:pt x="420147" y="30861"/>
                </a:lnTo>
                <a:lnTo>
                  <a:pt x="386488" y="8286"/>
                </a:lnTo>
                <a:lnTo>
                  <a:pt x="345186" y="0"/>
                </a:lnTo>
                <a:lnTo>
                  <a:pt x="105918" y="0"/>
                </a:lnTo>
                <a:close/>
              </a:path>
            </a:pathLst>
          </a:custGeom>
          <a:ln w="36512">
            <a:solidFill>
              <a:srgbClr val="FFDC99"/>
            </a:solidFill>
          </a:ln>
        </p:spPr>
        <p:txBody>
          <a:bodyPr wrap="square" lIns="0" tIns="0" rIns="0" bIns="0" rtlCol="0"/>
          <a:lstStyle/>
          <a:p>
            <a:endParaRPr/>
          </a:p>
        </p:txBody>
      </p:sp>
      <p:sp>
        <p:nvSpPr>
          <p:cNvPr id="12" name="object 12"/>
          <p:cNvSpPr/>
          <p:nvPr/>
        </p:nvSpPr>
        <p:spPr>
          <a:xfrm>
            <a:off x="1109472" y="5064252"/>
            <a:ext cx="426084" cy="325755"/>
          </a:xfrm>
          <a:custGeom>
            <a:avLst/>
            <a:gdLst/>
            <a:ahLst/>
            <a:cxnLst/>
            <a:rect l="l" t="t" r="r" b="b"/>
            <a:pathLst>
              <a:path w="426084" h="325754">
                <a:moveTo>
                  <a:pt x="425957" y="0"/>
                </a:moveTo>
                <a:lnTo>
                  <a:pt x="425957" y="325374"/>
                </a:lnTo>
                <a:lnTo>
                  <a:pt x="0" y="325374"/>
                </a:lnTo>
                <a:lnTo>
                  <a:pt x="0" y="0"/>
                </a:lnTo>
                <a:lnTo>
                  <a:pt x="425957" y="0"/>
                </a:lnTo>
                <a:close/>
              </a:path>
            </a:pathLst>
          </a:custGeom>
          <a:solidFill>
            <a:srgbClr val="FFFFFF"/>
          </a:solidFill>
        </p:spPr>
        <p:txBody>
          <a:bodyPr wrap="square" lIns="0" tIns="0" rIns="0" bIns="0" rtlCol="0"/>
          <a:lstStyle/>
          <a:p>
            <a:endParaRPr/>
          </a:p>
        </p:txBody>
      </p:sp>
      <p:sp>
        <p:nvSpPr>
          <p:cNvPr id="13" name="object 13"/>
          <p:cNvSpPr/>
          <p:nvPr/>
        </p:nvSpPr>
        <p:spPr>
          <a:xfrm>
            <a:off x="1109472" y="5064252"/>
            <a:ext cx="451484" cy="350520"/>
          </a:xfrm>
          <a:custGeom>
            <a:avLst/>
            <a:gdLst/>
            <a:ahLst/>
            <a:cxnLst/>
            <a:rect l="l" t="t" r="r" b="b"/>
            <a:pathLst>
              <a:path w="451484" h="350520">
                <a:moveTo>
                  <a:pt x="0" y="0"/>
                </a:moveTo>
                <a:lnTo>
                  <a:pt x="0" y="350520"/>
                </a:lnTo>
                <a:lnTo>
                  <a:pt x="451103" y="350520"/>
                </a:lnTo>
                <a:lnTo>
                  <a:pt x="451103" y="0"/>
                </a:lnTo>
                <a:lnTo>
                  <a:pt x="0" y="0"/>
                </a:lnTo>
                <a:close/>
              </a:path>
            </a:pathLst>
          </a:custGeom>
          <a:ln w="36512">
            <a:solidFill>
              <a:srgbClr val="FFFFFF"/>
            </a:solidFill>
          </a:ln>
        </p:spPr>
        <p:txBody>
          <a:bodyPr wrap="square" lIns="0" tIns="0" rIns="0" bIns="0" rtlCol="0"/>
          <a:lstStyle/>
          <a:p>
            <a:endParaRPr/>
          </a:p>
        </p:txBody>
      </p:sp>
      <p:sp>
        <p:nvSpPr>
          <p:cNvPr id="14" name="object 14"/>
          <p:cNvSpPr/>
          <p:nvPr/>
        </p:nvSpPr>
        <p:spPr>
          <a:xfrm>
            <a:off x="1109472" y="5064252"/>
            <a:ext cx="451484" cy="702310"/>
          </a:xfrm>
          <a:custGeom>
            <a:avLst/>
            <a:gdLst/>
            <a:ahLst/>
            <a:cxnLst/>
            <a:rect l="l" t="t" r="r" b="b"/>
            <a:pathLst>
              <a:path w="451484" h="702310">
                <a:moveTo>
                  <a:pt x="105918" y="0"/>
                </a:moveTo>
                <a:lnTo>
                  <a:pt x="64615" y="8286"/>
                </a:lnTo>
                <a:lnTo>
                  <a:pt x="30956" y="30861"/>
                </a:lnTo>
                <a:lnTo>
                  <a:pt x="8298" y="64293"/>
                </a:lnTo>
                <a:lnTo>
                  <a:pt x="0" y="105156"/>
                </a:lnTo>
                <a:lnTo>
                  <a:pt x="0" y="595884"/>
                </a:lnTo>
                <a:lnTo>
                  <a:pt x="8298" y="637186"/>
                </a:lnTo>
                <a:lnTo>
                  <a:pt x="30956" y="670845"/>
                </a:lnTo>
                <a:lnTo>
                  <a:pt x="64615" y="693503"/>
                </a:lnTo>
                <a:lnTo>
                  <a:pt x="105918" y="701801"/>
                </a:lnTo>
                <a:lnTo>
                  <a:pt x="345186" y="701801"/>
                </a:lnTo>
                <a:lnTo>
                  <a:pt x="386488" y="693503"/>
                </a:lnTo>
                <a:lnTo>
                  <a:pt x="420147" y="670845"/>
                </a:lnTo>
                <a:lnTo>
                  <a:pt x="442805" y="637186"/>
                </a:lnTo>
                <a:lnTo>
                  <a:pt x="451103" y="595884"/>
                </a:lnTo>
                <a:lnTo>
                  <a:pt x="451103" y="105156"/>
                </a:lnTo>
                <a:lnTo>
                  <a:pt x="442805" y="64293"/>
                </a:lnTo>
                <a:lnTo>
                  <a:pt x="420147" y="30861"/>
                </a:lnTo>
                <a:lnTo>
                  <a:pt x="386488" y="8286"/>
                </a:lnTo>
                <a:lnTo>
                  <a:pt x="345186" y="0"/>
                </a:lnTo>
                <a:lnTo>
                  <a:pt x="105918" y="0"/>
                </a:lnTo>
                <a:close/>
              </a:path>
            </a:pathLst>
          </a:custGeom>
          <a:ln w="36512">
            <a:solidFill>
              <a:srgbClr val="000000"/>
            </a:solidFill>
          </a:ln>
        </p:spPr>
        <p:txBody>
          <a:bodyPr wrap="square" lIns="0" tIns="0" rIns="0" bIns="0" rtlCol="0"/>
          <a:lstStyle/>
          <a:p>
            <a:endParaRPr/>
          </a:p>
        </p:txBody>
      </p:sp>
      <p:sp>
        <p:nvSpPr>
          <p:cNvPr id="15" name="object 15"/>
          <p:cNvSpPr/>
          <p:nvPr/>
        </p:nvSpPr>
        <p:spPr>
          <a:xfrm>
            <a:off x="6640830" y="5615178"/>
            <a:ext cx="425450" cy="1905"/>
          </a:xfrm>
          <a:custGeom>
            <a:avLst/>
            <a:gdLst/>
            <a:ahLst/>
            <a:cxnLst/>
            <a:rect l="l" t="t" r="r" b="b"/>
            <a:pathLst>
              <a:path w="425450" h="1904">
                <a:moveTo>
                  <a:pt x="0" y="0"/>
                </a:moveTo>
                <a:lnTo>
                  <a:pt x="425196" y="1524"/>
                </a:lnTo>
              </a:path>
            </a:pathLst>
          </a:custGeom>
          <a:ln w="36512">
            <a:solidFill>
              <a:srgbClr val="000000"/>
            </a:solidFill>
          </a:ln>
        </p:spPr>
        <p:txBody>
          <a:bodyPr wrap="square" lIns="0" tIns="0" rIns="0" bIns="0" rtlCol="0"/>
          <a:lstStyle/>
          <a:p>
            <a:endParaRPr/>
          </a:p>
        </p:txBody>
      </p:sp>
      <p:sp>
        <p:nvSpPr>
          <p:cNvPr id="16" name="object 16"/>
          <p:cNvSpPr/>
          <p:nvPr/>
        </p:nvSpPr>
        <p:spPr>
          <a:xfrm>
            <a:off x="6640830" y="5814821"/>
            <a:ext cx="425450" cy="1905"/>
          </a:xfrm>
          <a:custGeom>
            <a:avLst/>
            <a:gdLst/>
            <a:ahLst/>
            <a:cxnLst/>
            <a:rect l="l" t="t" r="r" b="b"/>
            <a:pathLst>
              <a:path w="425450" h="1904">
                <a:moveTo>
                  <a:pt x="0" y="0"/>
                </a:moveTo>
                <a:lnTo>
                  <a:pt x="425196" y="1524"/>
                </a:lnTo>
              </a:path>
            </a:pathLst>
          </a:custGeom>
          <a:ln w="36512">
            <a:solidFill>
              <a:srgbClr val="000000"/>
            </a:solidFill>
          </a:ln>
        </p:spPr>
        <p:txBody>
          <a:bodyPr wrap="square" lIns="0" tIns="0" rIns="0" bIns="0" rtlCol="0"/>
          <a:lstStyle/>
          <a:p>
            <a:endParaRPr/>
          </a:p>
        </p:txBody>
      </p:sp>
      <p:sp>
        <p:nvSpPr>
          <p:cNvPr id="17" name="object 17"/>
          <p:cNvSpPr/>
          <p:nvPr/>
        </p:nvSpPr>
        <p:spPr>
          <a:xfrm>
            <a:off x="6664452" y="6015228"/>
            <a:ext cx="401955" cy="1905"/>
          </a:xfrm>
          <a:custGeom>
            <a:avLst/>
            <a:gdLst/>
            <a:ahLst/>
            <a:cxnLst/>
            <a:rect l="l" t="t" r="r" b="b"/>
            <a:pathLst>
              <a:path w="401954" h="1904">
                <a:moveTo>
                  <a:pt x="0" y="0"/>
                </a:moveTo>
                <a:lnTo>
                  <a:pt x="401574" y="1524"/>
                </a:lnTo>
              </a:path>
            </a:pathLst>
          </a:custGeom>
          <a:ln w="36512">
            <a:solidFill>
              <a:srgbClr val="000000"/>
            </a:solidFill>
          </a:ln>
        </p:spPr>
        <p:txBody>
          <a:bodyPr wrap="square" lIns="0" tIns="0" rIns="0" bIns="0" rtlCol="0"/>
          <a:lstStyle/>
          <a:p>
            <a:endParaRPr/>
          </a:p>
        </p:txBody>
      </p:sp>
      <p:sp>
        <p:nvSpPr>
          <p:cNvPr id="18" name="object 18"/>
          <p:cNvSpPr/>
          <p:nvPr/>
        </p:nvSpPr>
        <p:spPr>
          <a:xfrm>
            <a:off x="5237226" y="4564379"/>
            <a:ext cx="1408430" cy="1776730"/>
          </a:xfrm>
          <a:custGeom>
            <a:avLst/>
            <a:gdLst/>
            <a:ahLst/>
            <a:cxnLst/>
            <a:rect l="l" t="t" r="r" b="b"/>
            <a:pathLst>
              <a:path w="1408429" h="1776729">
                <a:moveTo>
                  <a:pt x="1408176" y="1668018"/>
                </a:moveTo>
                <a:lnTo>
                  <a:pt x="1408176" y="107442"/>
                </a:lnTo>
                <a:lnTo>
                  <a:pt x="1399627" y="65579"/>
                </a:lnTo>
                <a:lnTo>
                  <a:pt x="1376362" y="31432"/>
                </a:lnTo>
                <a:lnTo>
                  <a:pt x="1341953" y="8429"/>
                </a:lnTo>
                <a:lnTo>
                  <a:pt x="1299972" y="0"/>
                </a:lnTo>
                <a:lnTo>
                  <a:pt x="108203" y="0"/>
                </a:lnTo>
                <a:lnTo>
                  <a:pt x="65901" y="8429"/>
                </a:lnTo>
                <a:lnTo>
                  <a:pt x="31527" y="31432"/>
                </a:lnTo>
                <a:lnTo>
                  <a:pt x="8441" y="65579"/>
                </a:lnTo>
                <a:lnTo>
                  <a:pt x="0" y="107442"/>
                </a:lnTo>
                <a:lnTo>
                  <a:pt x="0" y="1668018"/>
                </a:lnTo>
                <a:lnTo>
                  <a:pt x="8441" y="1709999"/>
                </a:lnTo>
                <a:lnTo>
                  <a:pt x="31527" y="1744408"/>
                </a:lnTo>
                <a:lnTo>
                  <a:pt x="65901" y="1767673"/>
                </a:lnTo>
                <a:lnTo>
                  <a:pt x="108204" y="1776222"/>
                </a:lnTo>
                <a:lnTo>
                  <a:pt x="1299972" y="1776222"/>
                </a:lnTo>
                <a:lnTo>
                  <a:pt x="1341953" y="1767673"/>
                </a:lnTo>
                <a:lnTo>
                  <a:pt x="1376362" y="1744408"/>
                </a:lnTo>
                <a:lnTo>
                  <a:pt x="1399627" y="1709999"/>
                </a:lnTo>
                <a:lnTo>
                  <a:pt x="1408176" y="1668018"/>
                </a:lnTo>
                <a:close/>
              </a:path>
            </a:pathLst>
          </a:custGeom>
          <a:solidFill>
            <a:srgbClr val="FFDC99"/>
          </a:solidFill>
        </p:spPr>
        <p:txBody>
          <a:bodyPr wrap="square" lIns="0" tIns="0" rIns="0" bIns="0" rtlCol="0"/>
          <a:lstStyle/>
          <a:p>
            <a:endParaRPr/>
          </a:p>
        </p:txBody>
      </p:sp>
      <p:sp>
        <p:nvSpPr>
          <p:cNvPr id="19" name="object 19"/>
          <p:cNvSpPr/>
          <p:nvPr/>
        </p:nvSpPr>
        <p:spPr>
          <a:xfrm>
            <a:off x="5237226" y="4564379"/>
            <a:ext cx="1400175" cy="1801495"/>
          </a:xfrm>
          <a:custGeom>
            <a:avLst/>
            <a:gdLst/>
            <a:ahLst/>
            <a:cxnLst/>
            <a:rect l="l" t="t" r="r" b="b"/>
            <a:pathLst>
              <a:path w="1400175" h="1801495">
                <a:moveTo>
                  <a:pt x="105156" y="0"/>
                </a:moveTo>
                <a:lnTo>
                  <a:pt x="64293" y="8286"/>
                </a:lnTo>
                <a:lnTo>
                  <a:pt x="30861" y="30861"/>
                </a:lnTo>
                <a:lnTo>
                  <a:pt x="8286" y="64293"/>
                </a:lnTo>
                <a:lnTo>
                  <a:pt x="0" y="105156"/>
                </a:lnTo>
                <a:lnTo>
                  <a:pt x="0" y="1696212"/>
                </a:lnTo>
                <a:lnTo>
                  <a:pt x="8286" y="1737074"/>
                </a:lnTo>
                <a:lnTo>
                  <a:pt x="30861" y="1770507"/>
                </a:lnTo>
                <a:lnTo>
                  <a:pt x="64293" y="1793081"/>
                </a:lnTo>
                <a:lnTo>
                  <a:pt x="105156" y="1801368"/>
                </a:lnTo>
                <a:lnTo>
                  <a:pt x="1294638" y="1801368"/>
                </a:lnTo>
                <a:lnTo>
                  <a:pt x="1335500" y="1793081"/>
                </a:lnTo>
                <a:lnTo>
                  <a:pt x="1368933" y="1770506"/>
                </a:lnTo>
                <a:lnTo>
                  <a:pt x="1391507" y="1737074"/>
                </a:lnTo>
                <a:lnTo>
                  <a:pt x="1399794" y="1696212"/>
                </a:lnTo>
                <a:lnTo>
                  <a:pt x="1399794" y="105156"/>
                </a:lnTo>
                <a:lnTo>
                  <a:pt x="1391507" y="64293"/>
                </a:lnTo>
                <a:lnTo>
                  <a:pt x="1368932" y="30861"/>
                </a:lnTo>
                <a:lnTo>
                  <a:pt x="1335500" y="8286"/>
                </a:lnTo>
                <a:lnTo>
                  <a:pt x="1294638" y="0"/>
                </a:lnTo>
                <a:lnTo>
                  <a:pt x="105156" y="0"/>
                </a:lnTo>
                <a:close/>
              </a:path>
            </a:pathLst>
          </a:custGeom>
          <a:ln w="36512">
            <a:solidFill>
              <a:srgbClr val="FFDC99"/>
            </a:solidFill>
          </a:ln>
        </p:spPr>
        <p:txBody>
          <a:bodyPr wrap="square" lIns="0" tIns="0" rIns="0" bIns="0" rtlCol="0"/>
          <a:lstStyle/>
          <a:p>
            <a:endParaRPr/>
          </a:p>
        </p:txBody>
      </p:sp>
      <p:sp>
        <p:nvSpPr>
          <p:cNvPr id="20" name="object 20"/>
          <p:cNvSpPr/>
          <p:nvPr/>
        </p:nvSpPr>
        <p:spPr>
          <a:xfrm>
            <a:off x="5237226" y="5465826"/>
            <a:ext cx="1374775" cy="1905"/>
          </a:xfrm>
          <a:custGeom>
            <a:avLst/>
            <a:gdLst/>
            <a:ahLst/>
            <a:cxnLst/>
            <a:rect l="l" t="t" r="r" b="b"/>
            <a:pathLst>
              <a:path w="1374775" h="1904">
                <a:moveTo>
                  <a:pt x="0" y="0"/>
                </a:moveTo>
                <a:lnTo>
                  <a:pt x="1374648" y="1523"/>
                </a:lnTo>
              </a:path>
            </a:pathLst>
          </a:custGeom>
          <a:ln w="36512">
            <a:solidFill>
              <a:srgbClr val="FFDC99"/>
            </a:solidFill>
          </a:ln>
        </p:spPr>
        <p:txBody>
          <a:bodyPr wrap="square" lIns="0" tIns="0" rIns="0" bIns="0" rtlCol="0"/>
          <a:lstStyle/>
          <a:p>
            <a:endParaRPr/>
          </a:p>
        </p:txBody>
      </p:sp>
      <p:sp>
        <p:nvSpPr>
          <p:cNvPr id="21" name="object 21"/>
          <p:cNvSpPr/>
          <p:nvPr/>
        </p:nvSpPr>
        <p:spPr>
          <a:xfrm>
            <a:off x="5212079" y="4539996"/>
            <a:ext cx="1400175" cy="901065"/>
          </a:xfrm>
          <a:custGeom>
            <a:avLst/>
            <a:gdLst/>
            <a:ahLst/>
            <a:cxnLst/>
            <a:rect l="l" t="t" r="r" b="b"/>
            <a:pathLst>
              <a:path w="1400175" h="901064">
                <a:moveTo>
                  <a:pt x="1399794" y="0"/>
                </a:moveTo>
                <a:lnTo>
                  <a:pt x="1399794" y="900684"/>
                </a:lnTo>
                <a:lnTo>
                  <a:pt x="0" y="900684"/>
                </a:lnTo>
                <a:lnTo>
                  <a:pt x="0" y="0"/>
                </a:lnTo>
                <a:lnTo>
                  <a:pt x="1399794" y="0"/>
                </a:lnTo>
                <a:close/>
              </a:path>
            </a:pathLst>
          </a:custGeom>
          <a:solidFill>
            <a:srgbClr val="FFFFFF"/>
          </a:solidFill>
        </p:spPr>
        <p:txBody>
          <a:bodyPr wrap="square" lIns="0" tIns="0" rIns="0" bIns="0" rtlCol="0"/>
          <a:lstStyle/>
          <a:p>
            <a:endParaRPr/>
          </a:p>
        </p:txBody>
      </p:sp>
      <p:sp>
        <p:nvSpPr>
          <p:cNvPr id="22" name="object 22"/>
          <p:cNvSpPr/>
          <p:nvPr/>
        </p:nvSpPr>
        <p:spPr>
          <a:xfrm>
            <a:off x="5212079" y="4539996"/>
            <a:ext cx="1424940" cy="925830"/>
          </a:xfrm>
          <a:custGeom>
            <a:avLst/>
            <a:gdLst/>
            <a:ahLst/>
            <a:cxnLst/>
            <a:rect l="l" t="t" r="r" b="b"/>
            <a:pathLst>
              <a:path w="1424940" h="925829">
                <a:moveTo>
                  <a:pt x="0" y="0"/>
                </a:moveTo>
                <a:lnTo>
                  <a:pt x="0" y="925830"/>
                </a:lnTo>
                <a:lnTo>
                  <a:pt x="1424940" y="925829"/>
                </a:lnTo>
                <a:lnTo>
                  <a:pt x="1424940" y="0"/>
                </a:lnTo>
                <a:lnTo>
                  <a:pt x="0" y="0"/>
                </a:lnTo>
                <a:close/>
              </a:path>
            </a:pathLst>
          </a:custGeom>
          <a:ln w="36512">
            <a:solidFill>
              <a:srgbClr val="FFFFFF"/>
            </a:solidFill>
          </a:ln>
        </p:spPr>
        <p:txBody>
          <a:bodyPr wrap="square" lIns="0" tIns="0" rIns="0" bIns="0" rtlCol="0"/>
          <a:lstStyle/>
          <a:p>
            <a:endParaRPr/>
          </a:p>
        </p:txBody>
      </p:sp>
      <p:sp>
        <p:nvSpPr>
          <p:cNvPr id="23" name="object 23"/>
          <p:cNvSpPr/>
          <p:nvPr/>
        </p:nvSpPr>
        <p:spPr>
          <a:xfrm>
            <a:off x="5237226" y="4564379"/>
            <a:ext cx="1433830" cy="1801495"/>
          </a:xfrm>
          <a:custGeom>
            <a:avLst/>
            <a:gdLst/>
            <a:ahLst/>
            <a:cxnLst/>
            <a:rect l="l" t="t" r="r" b="b"/>
            <a:pathLst>
              <a:path w="1433829" h="1801495">
                <a:moveTo>
                  <a:pt x="108203" y="0"/>
                </a:moveTo>
                <a:lnTo>
                  <a:pt x="65901" y="8429"/>
                </a:lnTo>
                <a:lnTo>
                  <a:pt x="31527" y="31432"/>
                </a:lnTo>
                <a:lnTo>
                  <a:pt x="8441" y="65579"/>
                </a:lnTo>
                <a:lnTo>
                  <a:pt x="0" y="107442"/>
                </a:lnTo>
                <a:lnTo>
                  <a:pt x="0" y="1693164"/>
                </a:lnTo>
                <a:lnTo>
                  <a:pt x="8441" y="1735466"/>
                </a:lnTo>
                <a:lnTo>
                  <a:pt x="31527" y="1769840"/>
                </a:lnTo>
                <a:lnTo>
                  <a:pt x="65901" y="1792926"/>
                </a:lnTo>
                <a:lnTo>
                  <a:pt x="108204" y="1801368"/>
                </a:lnTo>
                <a:lnTo>
                  <a:pt x="1325118" y="1801368"/>
                </a:lnTo>
                <a:lnTo>
                  <a:pt x="1367420" y="1792926"/>
                </a:lnTo>
                <a:lnTo>
                  <a:pt x="1401794" y="1769840"/>
                </a:lnTo>
                <a:lnTo>
                  <a:pt x="1424880" y="1735466"/>
                </a:lnTo>
                <a:lnTo>
                  <a:pt x="1433322" y="1693164"/>
                </a:lnTo>
                <a:lnTo>
                  <a:pt x="1433322" y="107442"/>
                </a:lnTo>
                <a:lnTo>
                  <a:pt x="1424880" y="65579"/>
                </a:lnTo>
                <a:lnTo>
                  <a:pt x="1401794" y="31432"/>
                </a:lnTo>
                <a:lnTo>
                  <a:pt x="1367420" y="8429"/>
                </a:lnTo>
                <a:lnTo>
                  <a:pt x="1325118" y="0"/>
                </a:lnTo>
                <a:lnTo>
                  <a:pt x="108203" y="0"/>
                </a:lnTo>
                <a:close/>
              </a:path>
            </a:pathLst>
          </a:custGeom>
          <a:ln w="36512">
            <a:solidFill>
              <a:srgbClr val="000000"/>
            </a:solidFill>
          </a:ln>
        </p:spPr>
        <p:txBody>
          <a:bodyPr wrap="square" lIns="0" tIns="0" rIns="0" bIns="0" rtlCol="0"/>
          <a:lstStyle/>
          <a:p>
            <a:endParaRPr/>
          </a:p>
        </p:txBody>
      </p:sp>
      <p:sp>
        <p:nvSpPr>
          <p:cNvPr id="24" name="object 24"/>
          <p:cNvSpPr/>
          <p:nvPr/>
        </p:nvSpPr>
        <p:spPr>
          <a:xfrm>
            <a:off x="5237226" y="5449823"/>
            <a:ext cx="1409700" cy="16510"/>
          </a:xfrm>
          <a:custGeom>
            <a:avLst/>
            <a:gdLst/>
            <a:ahLst/>
            <a:cxnLst/>
            <a:rect l="l" t="t" r="r" b="b"/>
            <a:pathLst>
              <a:path w="1409700" h="16510">
                <a:moveTo>
                  <a:pt x="0" y="16002"/>
                </a:moveTo>
                <a:lnTo>
                  <a:pt x="1409700" y="0"/>
                </a:lnTo>
              </a:path>
            </a:pathLst>
          </a:custGeom>
          <a:ln w="36512">
            <a:solidFill>
              <a:srgbClr val="000000"/>
            </a:solidFill>
          </a:ln>
        </p:spPr>
        <p:txBody>
          <a:bodyPr wrap="square" lIns="0" tIns="0" rIns="0" bIns="0" rtlCol="0"/>
          <a:lstStyle/>
          <a:p>
            <a:endParaRPr/>
          </a:p>
        </p:txBody>
      </p:sp>
      <p:sp>
        <p:nvSpPr>
          <p:cNvPr id="25" name="object 25"/>
          <p:cNvSpPr/>
          <p:nvPr/>
        </p:nvSpPr>
        <p:spPr>
          <a:xfrm>
            <a:off x="4267200" y="4191000"/>
            <a:ext cx="4852035" cy="2700655"/>
          </a:xfrm>
          <a:custGeom>
            <a:avLst/>
            <a:gdLst/>
            <a:ahLst/>
            <a:cxnLst/>
            <a:rect l="l" t="t" r="r" b="b"/>
            <a:pathLst>
              <a:path w="4852034" h="2700654">
                <a:moveTo>
                  <a:pt x="2426207" y="0"/>
                </a:moveTo>
                <a:lnTo>
                  <a:pt x="2365494" y="414"/>
                </a:lnTo>
                <a:lnTo>
                  <a:pt x="2305146" y="1651"/>
                </a:lnTo>
                <a:lnTo>
                  <a:pt x="2245182" y="3702"/>
                </a:lnTo>
                <a:lnTo>
                  <a:pt x="2185618" y="6555"/>
                </a:lnTo>
                <a:lnTo>
                  <a:pt x="2126472" y="10202"/>
                </a:lnTo>
                <a:lnTo>
                  <a:pt x="2067762" y="14634"/>
                </a:lnTo>
                <a:lnTo>
                  <a:pt x="2009504" y="19840"/>
                </a:lnTo>
                <a:lnTo>
                  <a:pt x="1951717" y="25810"/>
                </a:lnTo>
                <a:lnTo>
                  <a:pt x="1894418" y="32536"/>
                </a:lnTo>
                <a:lnTo>
                  <a:pt x="1837623" y="40007"/>
                </a:lnTo>
                <a:lnTo>
                  <a:pt x="1781351" y="48214"/>
                </a:lnTo>
                <a:lnTo>
                  <a:pt x="1725619" y="57147"/>
                </a:lnTo>
                <a:lnTo>
                  <a:pt x="1670444" y="66796"/>
                </a:lnTo>
                <a:lnTo>
                  <a:pt x="1615843" y="77152"/>
                </a:lnTo>
                <a:lnTo>
                  <a:pt x="1561835" y="88206"/>
                </a:lnTo>
                <a:lnTo>
                  <a:pt x="1508436" y="99947"/>
                </a:lnTo>
                <a:lnTo>
                  <a:pt x="1455664" y="112366"/>
                </a:lnTo>
                <a:lnTo>
                  <a:pt x="1403536" y="125453"/>
                </a:lnTo>
                <a:lnTo>
                  <a:pt x="1352070" y="139199"/>
                </a:lnTo>
                <a:lnTo>
                  <a:pt x="1301282" y="153593"/>
                </a:lnTo>
                <a:lnTo>
                  <a:pt x="1251192" y="168627"/>
                </a:lnTo>
                <a:lnTo>
                  <a:pt x="1201815" y="184291"/>
                </a:lnTo>
                <a:lnTo>
                  <a:pt x="1153169" y="200574"/>
                </a:lnTo>
                <a:lnTo>
                  <a:pt x="1105272" y="217468"/>
                </a:lnTo>
                <a:lnTo>
                  <a:pt x="1058140" y="234962"/>
                </a:lnTo>
                <a:lnTo>
                  <a:pt x="1011793" y="253048"/>
                </a:lnTo>
                <a:lnTo>
                  <a:pt x="966246" y="271714"/>
                </a:lnTo>
                <a:lnTo>
                  <a:pt x="921517" y="290953"/>
                </a:lnTo>
                <a:lnTo>
                  <a:pt x="877624" y="310753"/>
                </a:lnTo>
                <a:lnTo>
                  <a:pt x="834584" y="331106"/>
                </a:lnTo>
                <a:lnTo>
                  <a:pt x="792414" y="352002"/>
                </a:lnTo>
                <a:lnTo>
                  <a:pt x="751132" y="373430"/>
                </a:lnTo>
                <a:lnTo>
                  <a:pt x="710755" y="395382"/>
                </a:lnTo>
                <a:lnTo>
                  <a:pt x="671301" y="417848"/>
                </a:lnTo>
                <a:lnTo>
                  <a:pt x="632787" y="440818"/>
                </a:lnTo>
                <a:lnTo>
                  <a:pt x="595230" y="464282"/>
                </a:lnTo>
                <a:lnTo>
                  <a:pt x="558648" y="488232"/>
                </a:lnTo>
                <a:lnTo>
                  <a:pt x="523058" y="512656"/>
                </a:lnTo>
                <a:lnTo>
                  <a:pt x="488477" y="537546"/>
                </a:lnTo>
                <a:lnTo>
                  <a:pt x="454924" y="562892"/>
                </a:lnTo>
                <a:lnTo>
                  <a:pt x="422415" y="588684"/>
                </a:lnTo>
                <a:lnTo>
                  <a:pt x="390968" y="614912"/>
                </a:lnTo>
                <a:lnTo>
                  <a:pt x="360600" y="641568"/>
                </a:lnTo>
                <a:lnTo>
                  <a:pt x="331328" y="668640"/>
                </a:lnTo>
                <a:lnTo>
                  <a:pt x="303171" y="696121"/>
                </a:lnTo>
                <a:lnTo>
                  <a:pt x="276145" y="723999"/>
                </a:lnTo>
                <a:lnTo>
                  <a:pt x="250267" y="752265"/>
                </a:lnTo>
                <a:lnTo>
                  <a:pt x="202028" y="809924"/>
                </a:lnTo>
                <a:lnTo>
                  <a:pt x="158593" y="869021"/>
                </a:lnTo>
                <a:lnTo>
                  <a:pt x="120101" y="929477"/>
                </a:lnTo>
                <a:lnTo>
                  <a:pt x="86691" y="991217"/>
                </a:lnTo>
                <a:lnTo>
                  <a:pt x="58502" y="1054162"/>
                </a:lnTo>
                <a:lnTo>
                  <a:pt x="35674" y="1118235"/>
                </a:lnTo>
                <a:lnTo>
                  <a:pt x="18346" y="1183360"/>
                </a:lnTo>
                <a:lnTo>
                  <a:pt x="6656" y="1249458"/>
                </a:lnTo>
                <a:lnTo>
                  <a:pt x="745" y="1316454"/>
                </a:lnTo>
                <a:lnTo>
                  <a:pt x="0" y="1350264"/>
                </a:lnTo>
                <a:lnTo>
                  <a:pt x="745" y="1384040"/>
                </a:lnTo>
                <a:lnTo>
                  <a:pt x="6656" y="1450974"/>
                </a:lnTo>
                <a:lnTo>
                  <a:pt x="18346" y="1517019"/>
                </a:lnTo>
                <a:lnTo>
                  <a:pt x="35674" y="1582098"/>
                </a:lnTo>
                <a:lnTo>
                  <a:pt x="58502" y="1646133"/>
                </a:lnTo>
                <a:lnTo>
                  <a:pt x="86691" y="1709046"/>
                </a:lnTo>
                <a:lnTo>
                  <a:pt x="120101" y="1770759"/>
                </a:lnTo>
                <a:lnTo>
                  <a:pt x="158593" y="1831196"/>
                </a:lnTo>
                <a:lnTo>
                  <a:pt x="202028" y="1890278"/>
                </a:lnTo>
                <a:lnTo>
                  <a:pt x="250267" y="1947928"/>
                </a:lnTo>
                <a:lnTo>
                  <a:pt x="276145" y="1976192"/>
                </a:lnTo>
                <a:lnTo>
                  <a:pt x="303171" y="2004068"/>
                </a:lnTo>
                <a:lnTo>
                  <a:pt x="331328" y="2031548"/>
                </a:lnTo>
                <a:lnTo>
                  <a:pt x="360600" y="2058621"/>
                </a:lnTo>
                <a:lnTo>
                  <a:pt x="390968" y="2085278"/>
                </a:lnTo>
                <a:lnTo>
                  <a:pt x="422415" y="2111509"/>
                </a:lnTo>
                <a:lnTo>
                  <a:pt x="454924" y="2137304"/>
                </a:lnTo>
                <a:lnTo>
                  <a:pt x="488477" y="2162654"/>
                </a:lnTo>
                <a:lnTo>
                  <a:pt x="523058" y="2187549"/>
                </a:lnTo>
                <a:lnTo>
                  <a:pt x="558648" y="2211980"/>
                </a:lnTo>
                <a:lnTo>
                  <a:pt x="595230" y="2235935"/>
                </a:lnTo>
                <a:lnTo>
                  <a:pt x="632787" y="2259407"/>
                </a:lnTo>
                <a:lnTo>
                  <a:pt x="671301" y="2282385"/>
                </a:lnTo>
                <a:lnTo>
                  <a:pt x="710755" y="2304859"/>
                </a:lnTo>
                <a:lnTo>
                  <a:pt x="751132" y="2326820"/>
                </a:lnTo>
                <a:lnTo>
                  <a:pt x="792414" y="2348258"/>
                </a:lnTo>
                <a:lnTo>
                  <a:pt x="834584" y="2369163"/>
                </a:lnTo>
                <a:lnTo>
                  <a:pt x="877624" y="2389526"/>
                </a:lnTo>
                <a:lnTo>
                  <a:pt x="921517" y="2409337"/>
                </a:lnTo>
                <a:lnTo>
                  <a:pt x="966246" y="2428587"/>
                </a:lnTo>
                <a:lnTo>
                  <a:pt x="1011793" y="2447264"/>
                </a:lnTo>
                <a:lnTo>
                  <a:pt x="1058140" y="2465361"/>
                </a:lnTo>
                <a:lnTo>
                  <a:pt x="1105272" y="2482867"/>
                </a:lnTo>
                <a:lnTo>
                  <a:pt x="1153169" y="2499772"/>
                </a:lnTo>
                <a:lnTo>
                  <a:pt x="1201815" y="2516067"/>
                </a:lnTo>
                <a:lnTo>
                  <a:pt x="1251192" y="2531742"/>
                </a:lnTo>
                <a:lnTo>
                  <a:pt x="1301282" y="2546787"/>
                </a:lnTo>
                <a:lnTo>
                  <a:pt x="1352070" y="2561193"/>
                </a:lnTo>
                <a:lnTo>
                  <a:pt x="1403536" y="2574950"/>
                </a:lnTo>
                <a:lnTo>
                  <a:pt x="1455664" y="2588049"/>
                </a:lnTo>
                <a:lnTo>
                  <a:pt x="1508436" y="2600478"/>
                </a:lnTo>
                <a:lnTo>
                  <a:pt x="1561835" y="2612230"/>
                </a:lnTo>
                <a:lnTo>
                  <a:pt x="1615843" y="2623294"/>
                </a:lnTo>
                <a:lnTo>
                  <a:pt x="1670444" y="2633660"/>
                </a:lnTo>
                <a:lnTo>
                  <a:pt x="1725619" y="2643319"/>
                </a:lnTo>
                <a:lnTo>
                  <a:pt x="1781351" y="2652260"/>
                </a:lnTo>
                <a:lnTo>
                  <a:pt x="1837623" y="2660476"/>
                </a:lnTo>
                <a:lnTo>
                  <a:pt x="1894418" y="2667955"/>
                </a:lnTo>
                <a:lnTo>
                  <a:pt x="1951717" y="2674687"/>
                </a:lnTo>
                <a:lnTo>
                  <a:pt x="2009504" y="2680664"/>
                </a:lnTo>
                <a:lnTo>
                  <a:pt x="2067762" y="2685876"/>
                </a:lnTo>
                <a:lnTo>
                  <a:pt x="2126472" y="2690312"/>
                </a:lnTo>
                <a:lnTo>
                  <a:pt x="2185618" y="2693964"/>
                </a:lnTo>
                <a:lnTo>
                  <a:pt x="2245182" y="2696821"/>
                </a:lnTo>
                <a:lnTo>
                  <a:pt x="2305146" y="2698874"/>
                </a:lnTo>
                <a:lnTo>
                  <a:pt x="2365494" y="2700112"/>
                </a:lnTo>
                <a:lnTo>
                  <a:pt x="2426207" y="2700528"/>
                </a:lnTo>
                <a:lnTo>
                  <a:pt x="2486921" y="2700112"/>
                </a:lnTo>
                <a:lnTo>
                  <a:pt x="2547267" y="2698874"/>
                </a:lnTo>
                <a:lnTo>
                  <a:pt x="2607229" y="2696821"/>
                </a:lnTo>
                <a:lnTo>
                  <a:pt x="2666789" y="2693964"/>
                </a:lnTo>
                <a:lnTo>
                  <a:pt x="2725930" y="2690312"/>
                </a:lnTo>
                <a:lnTo>
                  <a:pt x="2784635" y="2685876"/>
                </a:lnTo>
                <a:lnTo>
                  <a:pt x="2842887" y="2680664"/>
                </a:lnTo>
                <a:lnTo>
                  <a:pt x="2900667" y="2674687"/>
                </a:lnTo>
                <a:lnTo>
                  <a:pt x="2957959" y="2667955"/>
                </a:lnTo>
                <a:lnTo>
                  <a:pt x="3014745" y="2660476"/>
                </a:lnTo>
                <a:lnTo>
                  <a:pt x="3071008" y="2652260"/>
                </a:lnTo>
                <a:lnTo>
                  <a:pt x="3126730" y="2643319"/>
                </a:lnTo>
                <a:lnTo>
                  <a:pt x="3181894" y="2633660"/>
                </a:lnTo>
                <a:lnTo>
                  <a:pt x="3236483" y="2623294"/>
                </a:lnTo>
                <a:lnTo>
                  <a:pt x="3290480" y="2612230"/>
                </a:lnTo>
                <a:lnTo>
                  <a:pt x="3343866" y="2600478"/>
                </a:lnTo>
                <a:lnTo>
                  <a:pt x="3396626" y="2588049"/>
                </a:lnTo>
                <a:lnTo>
                  <a:pt x="3448740" y="2574950"/>
                </a:lnTo>
                <a:lnTo>
                  <a:pt x="3500192" y="2561193"/>
                </a:lnTo>
                <a:lnTo>
                  <a:pt x="3550965" y="2546787"/>
                </a:lnTo>
                <a:lnTo>
                  <a:pt x="3601041" y="2531742"/>
                </a:lnTo>
                <a:lnTo>
                  <a:pt x="3650403" y="2516067"/>
                </a:lnTo>
                <a:lnTo>
                  <a:pt x="3699033" y="2499772"/>
                </a:lnTo>
                <a:lnTo>
                  <a:pt x="3746914" y="2482867"/>
                </a:lnTo>
                <a:lnTo>
                  <a:pt x="3794029" y="2465361"/>
                </a:lnTo>
                <a:lnTo>
                  <a:pt x="3840361" y="2447264"/>
                </a:lnTo>
                <a:lnTo>
                  <a:pt x="3885891" y="2428587"/>
                </a:lnTo>
                <a:lnTo>
                  <a:pt x="3930603" y="2409337"/>
                </a:lnTo>
                <a:lnTo>
                  <a:pt x="3974479" y="2389526"/>
                </a:lnTo>
                <a:lnTo>
                  <a:pt x="4017502" y="2369163"/>
                </a:lnTo>
                <a:lnTo>
                  <a:pt x="4059655" y="2348258"/>
                </a:lnTo>
                <a:lnTo>
                  <a:pt x="4100920" y="2326820"/>
                </a:lnTo>
                <a:lnTo>
                  <a:pt x="4141279" y="2304859"/>
                </a:lnTo>
                <a:lnTo>
                  <a:pt x="4180716" y="2282385"/>
                </a:lnTo>
                <a:lnTo>
                  <a:pt x="4219213" y="2259407"/>
                </a:lnTo>
                <a:lnTo>
                  <a:pt x="4256752" y="2235935"/>
                </a:lnTo>
                <a:lnTo>
                  <a:pt x="4293317" y="2211980"/>
                </a:lnTo>
                <a:lnTo>
                  <a:pt x="4328890" y="2187549"/>
                </a:lnTo>
                <a:lnTo>
                  <a:pt x="4363454" y="2162654"/>
                </a:lnTo>
                <a:lnTo>
                  <a:pt x="4396991" y="2137304"/>
                </a:lnTo>
                <a:lnTo>
                  <a:pt x="4429483" y="2111509"/>
                </a:lnTo>
                <a:lnTo>
                  <a:pt x="4460914" y="2085278"/>
                </a:lnTo>
                <a:lnTo>
                  <a:pt x="4491266" y="2058621"/>
                </a:lnTo>
                <a:lnTo>
                  <a:pt x="4520522" y="2031548"/>
                </a:lnTo>
                <a:lnTo>
                  <a:pt x="4548664" y="2004068"/>
                </a:lnTo>
                <a:lnTo>
                  <a:pt x="4575676" y="1976192"/>
                </a:lnTo>
                <a:lnTo>
                  <a:pt x="4601539" y="1947928"/>
                </a:lnTo>
                <a:lnTo>
                  <a:pt x="4649750" y="1890278"/>
                </a:lnTo>
                <a:lnTo>
                  <a:pt x="4693160" y="1831196"/>
                </a:lnTo>
                <a:lnTo>
                  <a:pt x="4731629" y="1770759"/>
                </a:lnTo>
                <a:lnTo>
                  <a:pt x="4765018" y="1709046"/>
                </a:lnTo>
                <a:lnTo>
                  <a:pt x="4793189" y="1646133"/>
                </a:lnTo>
                <a:lnTo>
                  <a:pt x="4816003" y="1582098"/>
                </a:lnTo>
                <a:lnTo>
                  <a:pt x="4833320" y="1517019"/>
                </a:lnTo>
                <a:lnTo>
                  <a:pt x="4845001" y="1450974"/>
                </a:lnTo>
                <a:lnTo>
                  <a:pt x="4850909" y="1384040"/>
                </a:lnTo>
                <a:lnTo>
                  <a:pt x="4851654" y="1350264"/>
                </a:lnTo>
                <a:lnTo>
                  <a:pt x="4850909" y="1316454"/>
                </a:lnTo>
                <a:lnTo>
                  <a:pt x="4845001" y="1249458"/>
                </a:lnTo>
                <a:lnTo>
                  <a:pt x="4833320" y="1183360"/>
                </a:lnTo>
                <a:lnTo>
                  <a:pt x="4816003" y="1118235"/>
                </a:lnTo>
                <a:lnTo>
                  <a:pt x="4793189" y="1054162"/>
                </a:lnTo>
                <a:lnTo>
                  <a:pt x="4765018" y="991217"/>
                </a:lnTo>
                <a:lnTo>
                  <a:pt x="4731629" y="929477"/>
                </a:lnTo>
                <a:lnTo>
                  <a:pt x="4693160" y="869021"/>
                </a:lnTo>
                <a:lnTo>
                  <a:pt x="4649750" y="809924"/>
                </a:lnTo>
                <a:lnTo>
                  <a:pt x="4601539" y="752265"/>
                </a:lnTo>
                <a:lnTo>
                  <a:pt x="4575676" y="723999"/>
                </a:lnTo>
                <a:lnTo>
                  <a:pt x="4548664" y="696121"/>
                </a:lnTo>
                <a:lnTo>
                  <a:pt x="4520522" y="668640"/>
                </a:lnTo>
                <a:lnTo>
                  <a:pt x="4491266" y="641568"/>
                </a:lnTo>
                <a:lnTo>
                  <a:pt x="4460914" y="614912"/>
                </a:lnTo>
                <a:lnTo>
                  <a:pt x="4429483" y="588684"/>
                </a:lnTo>
                <a:lnTo>
                  <a:pt x="4396991" y="562892"/>
                </a:lnTo>
                <a:lnTo>
                  <a:pt x="4363454" y="537546"/>
                </a:lnTo>
                <a:lnTo>
                  <a:pt x="4328890" y="512656"/>
                </a:lnTo>
                <a:lnTo>
                  <a:pt x="4293317" y="488232"/>
                </a:lnTo>
                <a:lnTo>
                  <a:pt x="4256752" y="464282"/>
                </a:lnTo>
                <a:lnTo>
                  <a:pt x="4219213" y="440818"/>
                </a:lnTo>
                <a:lnTo>
                  <a:pt x="4180716" y="417848"/>
                </a:lnTo>
                <a:lnTo>
                  <a:pt x="4141279" y="395382"/>
                </a:lnTo>
                <a:lnTo>
                  <a:pt x="4100920" y="373430"/>
                </a:lnTo>
                <a:lnTo>
                  <a:pt x="4059655" y="352002"/>
                </a:lnTo>
                <a:lnTo>
                  <a:pt x="4017502" y="331106"/>
                </a:lnTo>
                <a:lnTo>
                  <a:pt x="3974479" y="310753"/>
                </a:lnTo>
                <a:lnTo>
                  <a:pt x="3930603" y="290953"/>
                </a:lnTo>
                <a:lnTo>
                  <a:pt x="3885891" y="271714"/>
                </a:lnTo>
                <a:lnTo>
                  <a:pt x="3840361" y="253048"/>
                </a:lnTo>
                <a:lnTo>
                  <a:pt x="3794029" y="234962"/>
                </a:lnTo>
                <a:lnTo>
                  <a:pt x="3746914" y="217468"/>
                </a:lnTo>
                <a:lnTo>
                  <a:pt x="3699033" y="200574"/>
                </a:lnTo>
                <a:lnTo>
                  <a:pt x="3650403" y="184291"/>
                </a:lnTo>
                <a:lnTo>
                  <a:pt x="3601041" y="168627"/>
                </a:lnTo>
                <a:lnTo>
                  <a:pt x="3550965" y="153593"/>
                </a:lnTo>
                <a:lnTo>
                  <a:pt x="3500192" y="139199"/>
                </a:lnTo>
                <a:lnTo>
                  <a:pt x="3448740" y="125453"/>
                </a:lnTo>
                <a:lnTo>
                  <a:pt x="3396626" y="112366"/>
                </a:lnTo>
                <a:lnTo>
                  <a:pt x="3343866" y="99947"/>
                </a:lnTo>
                <a:lnTo>
                  <a:pt x="3290480" y="88206"/>
                </a:lnTo>
                <a:lnTo>
                  <a:pt x="3236483" y="77152"/>
                </a:lnTo>
                <a:lnTo>
                  <a:pt x="3181894" y="66796"/>
                </a:lnTo>
                <a:lnTo>
                  <a:pt x="3126730" y="57147"/>
                </a:lnTo>
                <a:lnTo>
                  <a:pt x="3071008" y="48214"/>
                </a:lnTo>
                <a:lnTo>
                  <a:pt x="3014745" y="40007"/>
                </a:lnTo>
                <a:lnTo>
                  <a:pt x="2957959" y="32536"/>
                </a:lnTo>
                <a:lnTo>
                  <a:pt x="2900667" y="25810"/>
                </a:lnTo>
                <a:lnTo>
                  <a:pt x="2842887" y="19840"/>
                </a:lnTo>
                <a:lnTo>
                  <a:pt x="2784635" y="14634"/>
                </a:lnTo>
                <a:lnTo>
                  <a:pt x="2725930" y="10202"/>
                </a:lnTo>
                <a:lnTo>
                  <a:pt x="2666789" y="6555"/>
                </a:lnTo>
                <a:lnTo>
                  <a:pt x="2607229" y="3702"/>
                </a:lnTo>
                <a:lnTo>
                  <a:pt x="2547267" y="1651"/>
                </a:lnTo>
                <a:lnTo>
                  <a:pt x="2486921" y="414"/>
                </a:lnTo>
                <a:lnTo>
                  <a:pt x="2426207" y="0"/>
                </a:lnTo>
                <a:close/>
              </a:path>
            </a:pathLst>
          </a:custGeom>
          <a:ln w="36512">
            <a:solidFill>
              <a:srgbClr val="000000"/>
            </a:solidFill>
          </a:ln>
        </p:spPr>
        <p:txBody>
          <a:bodyPr wrap="square" lIns="0" tIns="0" rIns="0" bIns="0" rtlCol="0"/>
          <a:lstStyle/>
          <a:p>
            <a:endParaRPr/>
          </a:p>
        </p:txBody>
      </p:sp>
      <p:sp>
        <p:nvSpPr>
          <p:cNvPr id="26" name="object 26"/>
          <p:cNvSpPr/>
          <p:nvPr/>
        </p:nvSpPr>
        <p:spPr>
          <a:xfrm>
            <a:off x="4160520" y="5589270"/>
            <a:ext cx="1076960" cy="1905"/>
          </a:xfrm>
          <a:custGeom>
            <a:avLst/>
            <a:gdLst/>
            <a:ahLst/>
            <a:cxnLst/>
            <a:rect l="l" t="t" r="r" b="b"/>
            <a:pathLst>
              <a:path w="1076960" h="1904">
                <a:moveTo>
                  <a:pt x="0" y="0"/>
                </a:moveTo>
                <a:lnTo>
                  <a:pt x="1076705" y="1524"/>
                </a:lnTo>
              </a:path>
            </a:pathLst>
          </a:custGeom>
          <a:ln w="36512">
            <a:solidFill>
              <a:srgbClr val="000000"/>
            </a:solidFill>
          </a:ln>
        </p:spPr>
        <p:txBody>
          <a:bodyPr wrap="square" lIns="0" tIns="0" rIns="0" bIns="0" rtlCol="0"/>
          <a:lstStyle/>
          <a:p>
            <a:endParaRPr/>
          </a:p>
        </p:txBody>
      </p:sp>
      <p:sp>
        <p:nvSpPr>
          <p:cNvPr id="27" name="object 27"/>
          <p:cNvSpPr/>
          <p:nvPr/>
        </p:nvSpPr>
        <p:spPr>
          <a:xfrm>
            <a:off x="4160520" y="5865876"/>
            <a:ext cx="1076960" cy="1905"/>
          </a:xfrm>
          <a:custGeom>
            <a:avLst/>
            <a:gdLst/>
            <a:ahLst/>
            <a:cxnLst/>
            <a:rect l="l" t="t" r="r" b="b"/>
            <a:pathLst>
              <a:path w="1076960" h="1904">
                <a:moveTo>
                  <a:pt x="0" y="0"/>
                </a:moveTo>
                <a:lnTo>
                  <a:pt x="1076705" y="1524"/>
                </a:lnTo>
              </a:path>
            </a:pathLst>
          </a:custGeom>
          <a:ln w="36512">
            <a:solidFill>
              <a:srgbClr val="000000"/>
            </a:solidFill>
          </a:ln>
        </p:spPr>
        <p:txBody>
          <a:bodyPr wrap="square" lIns="0" tIns="0" rIns="0" bIns="0" rtlCol="0"/>
          <a:lstStyle/>
          <a:p>
            <a:endParaRPr/>
          </a:p>
        </p:txBody>
      </p:sp>
      <p:sp>
        <p:nvSpPr>
          <p:cNvPr id="28" name="object 28"/>
          <p:cNvSpPr txBox="1"/>
          <p:nvPr/>
        </p:nvSpPr>
        <p:spPr>
          <a:xfrm>
            <a:off x="3798823" y="5531611"/>
            <a:ext cx="307975" cy="772160"/>
          </a:xfrm>
          <a:prstGeom prst="rect">
            <a:avLst/>
          </a:prstGeom>
        </p:spPr>
        <p:txBody>
          <a:bodyPr vert="horz" wrap="square" lIns="0" tIns="5715" rIns="0" bIns="0" rtlCol="0">
            <a:spAutoFit/>
          </a:bodyPr>
          <a:lstStyle/>
          <a:p>
            <a:pPr marL="12700" marR="5080" algn="just">
              <a:lnSpc>
                <a:spcPct val="103000"/>
              </a:lnSpc>
              <a:spcBef>
                <a:spcPts val="45"/>
              </a:spcBef>
            </a:pPr>
            <a:r>
              <a:rPr sz="1600" spc="-5" dirty="0">
                <a:latin typeface="Arial"/>
                <a:cs typeface="Arial"/>
              </a:rPr>
              <a:t>m1  m2  m3</a:t>
            </a:r>
            <a:endParaRPr sz="1600">
              <a:latin typeface="Arial"/>
              <a:cs typeface="Arial"/>
            </a:endParaRPr>
          </a:p>
        </p:txBody>
      </p:sp>
      <p:sp>
        <p:nvSpPr>
          <p:cNvPr id="29" name="object 29"/>
          <p:cNvSpPr txBox="1"/>
          <p:nvPr/>
        </p:nvSpPr>
        <p:spPr>
          <a:xfrm>
            <a:off x="7124951" y="5482844"/>
            <a:ext cx="307975" cy="695325"/>
          </a:xfrm>
          <a:prstGeom prst="rect">
            <a:avLst/>
          </a:prstGeom>
        </p:spPr>
        <p:txBody>
          <a:bodyPr vert="horz" wrap="square" lIns="0" tIns="43815" rIns="0" bIns="0" rtlCol="0">
            <a:spAutoFit/>
          </a:bodyPr>
          <a:lstStyle/>
          <a:p>
            <a:pPr marL="12700" marR="5080" algn="just">
              <a:lnSpc>
                <a:spcPct val="87200"/>
              </a:lnSpc>
              <a:spcBef>
                <a:spcPts val="345"/>
              </a:spcBef>
            </a:pPr>
            <a:r>
              <a:rPr sz="1600" spc="-5" dirty="0">
                <a:latin typeface="Arial"/>
                <a:cs typeface="Arial"/>
              </a:rPr>
              <a:t>m4  m5  m6</a:t>
            </a:r>
            <a:endParaRPr sz="1600">
              <a:latin typeface="Arial"/>
              <a:cs typeface="Arial"/>
            </a:endParaRPr>
          </a:p>
        </p:txBody>
      </p:sp>
      <p:sp>
        <p:nvSpPr>
          <p:cNvPr id="30" name="object 30"/>
          <p:cNvSpPr txBox="1"/>
          <p:nvPr/>
        </p:nvSpPr>
        <p:spPr>
          <a:xfrm>
            <a:off x="5624579" y="4957057"/>
            <a:ext cx="454659" cy="269875"/>
          </a:xfrm>
          <a:prstGeom prst="rect">
            <a:avLst/>
          </a:prstGeom>
        </p:spPr>
        <p:txBody>
          <a:bodyPr vert="horz" wrap="square" lIns="0" tIns="12700" rIns="0" bIns="0" rtlCol="0">
            <a:spAutoFit/>
          </a:bodyPr>
          <a:lstStyle/>
          <a:p>
            <a:pPr marL="12700">
              <a:lnSpc>
                <a:spcPct val="100000"/>
              </a:lnSpc>
              <a:spcBef>
                <a:spcPts val="100"/>
              </a:spcBef>
            </a:pPr>
            <a:r>
              <a:rPr sz="1600" spc="-5" dirty="0">
                <a:latin typeface="Arial"/>
                <a:cs typeface="Arial"/>
              </a:rPr>
              <a:t>Data</a:t>
            </a:r>
            <a:endParaRPr sz="1600">
              <a:latin typeface="Arial"/>
              <a:cs typeface="Arial"/>
            </a:endParaRPr>
          </a:p>
        </p:txBody>
      </p:sp>
      <p:sp>
        <p:nvSpPr>
          <p:cNvPr id="31" name="object 31"/>
          <p:cNvSpPr/>
          <p:nvPr/>
        </p:nvSpPr>
        <p:spPr>
          <a:xfrm>
            <a:off x="1109472" y="5389626"/>
            <a:ext cx="426084" cy="1905"/>
          </a:xfrm>
          <a:custGeom>
            <a:avLst/>
            <a:gdLst/>
            <a:ahLst/>
            <a:cxnLst/>
            <a:rect l="l" t="t" r="r" b="b"/>
            <a:pathLst>
              <a:path w="426084" h="1904">
                <a:moveTo>
                  <a:pt x="0" y="0"/>
                </a:moveTo>
                <a:lnTo>
                  <a:pt x="425958" y="1524"/>
                </a:lnTo>
              </a:path>
            </a:pathLst>
          </a:custGeom>
          <a:ln w="36512">
            <a:solidFill>
              <a:srgbClr val="000000"/>
            </a:solidFill>
          </a:ln>
        </p:spPr>
        <p:txBody>
          <a:bodyPr wrap="square" lIns="0" tIns="0" rIns="0" bIns="0" rtlCol="0"/>
          <a:lstStyle/>
          <a:p>
            <a:endParaRPr/>
          </a:p>
        </p:txBody>
      </p:sp>
      <p:sp>
        <p:nvSpPr>
          <p:cNvPr id="32" name="object 32"/>
          <p:cNvSpPr/>
          <p:nvPr/>
        </p:nvSpPr>
        <p:spPr>
          <a:xfrm>
            <a:off x="609600" y="4815078"/>
            <a:ext cx="1476375" cy="1125855"/>
          </a:xfrm>
          <a:custGeom>
            <a:avLst/>
            <a:gdLst/>
            <a:ahLst/>
            <a:cxnLst/>
            <a:rect l="l" t="t" r="r" b="b"/>
            <a:pathLst>
              <a:path w="1476375" h="1125854">
                <a:moveTo>
                  <a:pt x="738378" y="0"/>
                </a:moveTo>
                <a:lnTo>
                  <a:pt x="683287" y="1540"/>
                </a:lnTo>
                <a:lnTo>
                  <a:pt x="629294" y="6090"/>
                </a:lnTo>
                <a:lnTo>
                  <a:pt x="576540" y="13540"/>
                </a:lnTo>
                <a:lnTo>
                  <a:pt x="525170" y="23784"/>
                </a:lnTo>
                <a:lnTo>
                  <a:pt x="475325" y="36711"/>
                </a:lnTo>
                <a:lnTo>
                  <a:pt x="427150" y="52215"/>
                </a:lnTo>
                <a:lnTo>
                  <a:pt x="380787" y="70187"/>
                </a:lnTo>
                <a:lnTo>
                  <a:pt x="336378" y="90519"/>
                </a:lnTo>
                <a:lnTo>
                  <a:pt x="294068" y="113102"/>
                </a:lnTo>
                <a:lnTo>
                  <a:pt x="253998" y="137829"/>
                </a:lnTo>
                <a:lnTo>
                  <a:pt x="216312" y="164591"/>
                </a:lnTo>
                <a:lnTo>
                  <a:pt x="181153" y="193281"/>
                </a:lnTo>
                <a:lnTo>
                  <a:pt x="148664" y="223789"/>
                </a:lnTo>
                <a:lnTo>
                  <a:pt x="118988" y="256007"/>
                </a:lnTo>
                <a:lnTo>
                  <a:pt x="92268" y="289829"/>
                </a:lnTo>
                <a:lnTo>
                  <a:pt x="68646" y="325144"/>
                </a:lnTo>
                <a:lnTo>
                  <a:pt x="48267" y="361845"/>
                </a:lnTo>
                <a:lnTo>
                  <a:pt x="31272" y="399825"/>
                </a:lnTo>
                <a:lnTo>
                  <a:pt x="17805" y="438973"/>
                </a:lnTo>
                <a:lnTo>
                  <a:pt x="8008" y="479184"/>
                </a:lnTo>
                <a:lnTo>
                  <a:pt x="2026" y="520347"/>
                </a:lnTo>
                <a:lnTo>
                  <a:pt x="0" y="562356"/>
                </a:lnTo>
                <a:lnTo>
                  <a:pt x="2026" y="604369"/>
                </a:lnTo>
                <a:lnTo>
                  <a:pt x="8008" y="645545"/>
                </a:lnTo>
                <a:lnTo>
                  <a:pt x="17805" y="685776"/>
                </a:lnTo>
                <a:lnTo>
                  <a:pt x="31272" y="724953"/>
                </a:lnTo>
                <a:lnTo>
                  <a:pt x="48267" y="762966"/>
                </a:lnTo>
                <a:lnTo>
                  <a:pt x="68646" y="799706"/>
                </a:lnTo>
                <a:lnTo>
                  <a:pt x="92268" y="835065"/>
                </a:lnTo>
                <a:lnTo>
                  <a:pt x="118988" y="868933"/>
                </a:lnTo>
                <a:lnTo>
                  <a:pt x="148664" y="901200"/>
                </a:lnTo>
                <a:lnTo>
                  <a:pt x="181153" y="931759"/>
                </a:lnTo>
                <a:lnTo>
                  <a:pt x="216312" y="960501"/>
                </a:lnTo>
                <a:lnTo>
                  <a:pt x="253998" y="987314"/>
                </a:lnTo>
                <a:lnTo>
                  <a:pt x="294068" y="1012092"/>
                </a:lnTo>
                <a:lnTo>
                  <a:pt x="336378" y="1034725"/>
                </a:lnTo>
                <a:lnTo>
                  <a:pt x="380787" y="1055104"/>
                </a:lnTo>
                <a:lnTo>
                  <a:pt x="427150" y="1073119"/>
                </a:lnTo>
                <a:lnTo>
                  <a:pt x="475325" y="1088662"/>
                </a:lnTo>
                <a:lnTo>
                  <a:pt x="525170" y="1101623"/>
                </a:lnTo>
                <a:lnTo>
                  <a:pt x="576540" y="1111894"/>
                </a:lnTo>
                <a:lnTo>
                  <a:pt x="629294" y="1119365"/>
                </a:lnTo>
                <a:lnTo>
                  <a:pt x="683287" y="1123928"/>
                </a:lnTo>
                <a:lnTo>
                  <a:pt x="738378" y="1125474"/>
                </a:lnTo>
                <a:lnTo>
                  <a:pt x="793463" y="1123928"/>
                </a:lnTo>
                <a:lnTo>
                  <a:pt x="847444" y="1119365"/>
                </a:lnTo>
                <a:lnTo>
                  <a:pt x="900176" y="1111894"/>
                </a:lnTo>
                <a:lnTo>
                  <a:pt x="951519" y="1101623"/>
                </a:lnTo>
                <a:lnTo>
                  <a:pt x="1001329" y="1088662"/>
                </a:lnTo>
                <a:lnTo>
                  <a:pt x="1049466" y="1073119"/>
                </a:lnTo>
                <a:lnTo>
                  <a:pt x="1095786" y="1055104"/>
                </a:lnTo>
                <a:lnTo>
                  <a:pt x="1140148" y="1034725"/>
                </a:lnTo>
                <a:lnTo>
                  <a:pt x="1182409" y="1012092"/>
                </a:lnTo>
                <a:lnTo>
                  <a:pt x="1222428" y="987314"/>
                </a:lnTo>
                <a:lnTo>
                  <a:pt x="1260062" y="960500"/>
                </a:lnTo>
                <a:lnTo>
                  <a:pt x="1295169" y="931759"/>
                </a:lnTo>
                <a:lnTo>
                  <a:pt x="1327607" y="901200"/>
                </a:lnTo>
                <a:lnTo>
                  <a:pt x="1357234" y="868933"/>
                </a:lnTo>
                <a:lnTo>
                  <a:pt x="1383907" y="835065"/>
                </a:lnTo>
                <a:lnTo>
                  <a:pt x="1407486" y="799706"/>
                </a:lnTo>
                <a:lnTo>
                  <a:pt x="1427826" y="762966"/>
                </a:lnTo>
                <a:lnTo>
                  <a:pt x="1444788" y="724953"/>
                </a:lnTo>
                <a:lnTo>
                  <a:pt x="1458227" y="685776"/>
                </a:lnTo>
                <a:lnTo>
                  <a:pt x="1468003" y="645545"/>
                </a:lnTo>
                <a:lnTo>
                  <a:pt x="1473972" y="604369"/>
                </a:lnTo>
                <a:lnTo>
                  <a:pt x="1475994" y="562356"/>
                </a:lnTo>
                <a:lnTo>
                  <a:pt x="1473972" y="520347"/>
                </a:lnTo>
                <a:lnTo>
                  <a:pt x="1468003" y="479184"/>
                </a:lnTo>
                <a:lnTo>
                  <a:pt x="1458227" y="438973"/>
                </a:lnTo>
                <a:lnTo>
                  <a:pt x="1444788" y="399825"/>
                </a:lnTo>
                <a:lnTo>
                  <a:pt x="1427826" y="361845"/>
                </a:lnTo>
                <a:lnTo>
                  <a:pt x="1407486" y="325144"/>
                </a:lnTo>
                <a:lnTo>
                  <a:pt x="1383907" y="289829"/>
                </a:lnTo>
                <a:lnTo>
                  <a:pt x="1357234" y="256007"/>
                </a:lnTo>
                <a:lnTo>
                  <a:pt x="1327607" y="223789"/>
                </a:lnTo>
                <a:lnTo>
                  <a:pt x="1295169" y="193281"/>
                </a:lnTo>
                <a:lnTo>
                  <a:pt x="1260062" y="164591"/>
                </a:lnTo>
                <a:lnTo>
                  <a:pt x="1222428" y="137829"/>
                </a:lnTo>
                <a:lnTo>
                  <a:pt x="1182409" y="113102"/>
                </a:lnTo>
                <a:lnTo>
                  <a:pt x="1140148" y="90519"/>
                </a:lnTo>
                <a:lnTo>
                  <a:pt x="1095786" y="70187"/>
                </a:lnTo>
                <a:lnTo>
                  <a:pt x="1049466" y="52215"/>
                </a:lnTo>
                <a:lnTo>
                  <a:pt x="1001329" y="36711"/>
                </a:lnTo>
                <a:lnTo>
                  <a:pt x="951519" y="23784"/>
                </a:lnTo>
                <a:lnTo>
                  <a:pt x="900176" y="13540"/>
                </a:lnTo>
                <a:lnTo>
                  <a:pt x="847444" y="6090"/>
                </a:lnTo>
                <a:lnTo>
                  <a:pt x="793463" y="1540"/>
                </a:lnTo>
                <a:lnTo>
                  <a:pt x="738378" y="0"/>
                </a:lnTo>
                <a:close/>
              </a:path>
            </a:pathLst>
          </a:custGeom>
          <a:ln w="36512">
            <a:solidFill>
              <a:srgbClr val="000000"/>
            </a:solidFill>
          </a:ln>
        </p:spPr>
        <p:txBody>
          <a:bodyPr wrap="square" lIns="0" tIns="0" rIns="0" bIns="0" rtlCol="0"/>
          <a:lstStyle/>
          <a:p>
            <a:endParaRPr/>
          </a:p>
        </p:txBody>
      </p:sp>
      <p:sp>
        <p:nvSpPr>
          <p:cNvPr id="33" name="object 33"/>
          <p:cNvSpPr/>
          <p:nvPr/>
        </p:nvSpPr>
        <p:spPr>
          <a:xfrm>
            <a:off x="3092989" y="5796565"/>
            <a:ext cx="185864" cy="136334"/>
          </a:xfrm>
          <a:prstGeom prst="rect">
            <a:avLst/>
          </a:prstGeom>
          <a:blipFill>
            <a:blip r:embed="rId2" cstate="print"/>
            <a:stretch>
              <a:fillRect/>
            </a:stretch>
          </a:blipFill>
        </p:spPr>
        <p:txBody>
          <a:bodyPr wrap="square" lIns="0" tIns="0" rIns="0" bIns="0" rtlCol="0"/>
          <a:lstStyle/>
          <a:p>
            <a:endParaRPr/>
          </a:p>
        </p:txBody>
      </p:sp>
      <p:sp>
        <p:nvSpPr>
          <p:cNvPr id="34" name="object 34"/>
          <p:cNvSpPr/>
          <p:nvPr/>
        </p:nvSpPr>
        <p:spPr>
          <a:xfrm>
            <a:off x="1384553" y="5489447"/>
            <a:ext cx="1727200" cy="376555"/>
          </a:xfrm>
          <a:custGeom>
            <a:avLst/>
            <a:gdLst/>
            <a:ahLst/>
            <a:cxnLst/>
            <a:rect l="l" t="t" r="r" b="b"/>
            <a:pathLst>
              <a:path w="1727200" h="376554">
                <a:moveTo>
                  <a:pt x="1726691" y="376427"/>
                </a:moveTo>
                <a:lnTo>
                  <a:pt x="1050798" y="351281"/>
                </a:lnTo>
                <a:lnTo>
                  <a:pt x="501396" y="250698"/>
                </a:lnTo>
                <a:lnTo>
                  <a:pt x="150876" y="150875"/>
                </a:lnTo>
                <a:lnTo>
                  <a:pt x="50292" y="76200"/>
                </a:lnTo>
                <a:lnTo>
                  <a:pt x="0" y="0"/>
                </a:lnTo>
              </a:path>
            </a:pathLst>
          </a:custGeom>
          <a:ln w="36512">
            <a:solidFill>
              <a:srgbClr val="000000"/>
            </a:solidFill>
          </a:ln>
        </p:spPr>
        <p:txBody>
          <a:bodyPr wrap="square" lIns="0" tIns="0" rIns="0" bIns="0" rtlCol="0"/>
          <a:lstStyle/>
          <a:p>
            <a:endParaRPr/>
          </a:p>
        </p:txBody>
      </p:sp>
      <p:sp>
        <p:nvSpPr>
          <p:cNvPr id="35" name="object 35"/>
          <p:cNvSpPr/>
          <p:nvPr/>
        </p:nvSpPr>
        <p:spPr>
          <a:xfrm>
            <a:off x="7395241" y="5721889"/>
            <a:ext cx="211010" cy="111188"/>
          </a:xfrm>
          <a:prstGeom prst="rect">
            <a:avLst/>
          </a:prstGeom>
          <a:blipFill>
            <a:blip r:embed="rId3" cstate="print"/>
            <a:stretch>
              <a:fillRect/>
            </a:stretch>
          </a:blipFill>
        </p:spPr>
        <p:txBody>
          <a:bodyPr wrap="square" lIns="0" tIns="0" rIns="0" bIns="0" rtlCol="0"/>
          <a:lstStyle/>
          <a:p>
            <a:endParaRPr/>
          </a:p>
        </p:txBody>
      </p:sp>
      <p:sp>
        <p:nvSpPr>
          <p:cNvPr id="36" name="object 36"/>
          <p:cNvSpPr/>
          <p:nvPr/>
        </p:nvSpPr>
        <p:spPr>
          <a:xfrm>
            <a:off x="7562850" y="5340096"/>
            <a:ext cx="825500" cy="426084"/>
          </a:xfrm>
          <a:custGeom>
            <a:avLst/>
            <a:gdLst/>
            <a:ahLst/>
            <a:cxnLst/>
            <a:rect l="l" t="t" r="r" b="b"/>
            <a:pathLst>
              <a:path w="825500" h="426085">
                <a:moveTo>
                  <a:pt x="825246" y="0"/>
                </a:moveTo>
                <a:lnTo>
                  <a:pt x="776477" y="149351"/>
                </a:lnTo>
                <a:lnTo>
                  <a:pt x="599694" y="300227"/>
                </a:lnTo>
                <a:lnTo>
                  <a:pt x="325374" y="400050"/>
                </a:lnTo>
                <a:lnTo>
                  <a:pt x="0" y="425957"/>
                </a:lnTo>
              </a:path>
            </a:pathLst>
          </a:custGeom>
          <a:ln w="36512">
            <a:solidFill>
              <a:srgbClr val="000000"/>
            </a:solidFill>
          </a:ln>
        </p:spPr>
        <p:txBody>
          <a:bodyPr wrap="square" lIns="0" tIns="0" rIns="0" bIns="0" rtlCol="0"/>
          <a:lstStyle/>
          <a:p>
            <a:endParaRPr/>
          </a:p>
        </p:txBody>
      </p:sp>
      <p:sp>
        <p:nvSpPr>
          <p:cNvPr id="37" name="object 37"/>
          <p:cNvSpPr txBox="1"/>
          <p:nvPr/>
        </p:nvSpPr>
        <p:spPr>
          <a:xfrm>
            <a:off x="5438647" y="4288790"/>
            <a:ext cx="1206500" cy="269875"/>
          </a:xfrm>
          <a:prstGeom prst="rect">
            <a:avLst/>
          </a:prstGeom>
        </p:spPr>
        <p:txBody>
          <a:bodyPr vert="horz" wrap="square" lIns="0" tIns="12700" rIns="0" bIns="0" rtlCol="0">
            <a:spAutoFit/>
          </a:bodyPr>
          <a:lstStyle/>
          <a:p>
            <a:pPr marL="12700">
              <a:lnSpc>
                <a:spcPct val="100000"/>
              </a:lnSpc>
              <a:spcBef>
                <a:spcPts val="100"/>
              </a:spcBef>
            </a:pPr>
            <a:r>
              <a:rPr sz="1600" dirty="0">
                <a:latin typeface="Arial"/>
                <a:cs typeface="Arial"/>
              </a:rPr>
              <a:t>remoteobject</a:t>
            </a:r>
            <a:endParaRPr sz="1600">
              <a:latin typeface="Arial"/>
              <a:cs typeface="Arial"/>
            </a:endParaRPr>
          </a:p>
        </p:txBody>
      </p:sp>
      <p:sp>
        <p:nvSpPr>
          <p:cNvPr id="38" name="object 38"/>
          <p:cNvSpPr/>
          <p:nvPr/>
        </p:nvSpPr>
        <p:spPr>
          <a:xfrm>
            <a:off x="4136897" y="6140196"/>
            <a:ext cx="1100455" cy="1905"/>
          </a:xfrm>
          <a:custGeom>
            <a:avLst/>
            <a:gdLst/>
            <a:ahLst/>
            <a:cxnLst/>
            <a:rect l="l" t="t" r="r" b="b"/>
            <a:pathLst>
              <a:path w="1100454" h="1904">
                <a:moveTo>
                  <a:pt x="0" y="0"/>
                </a:moveTo>
                <a:lnTo>
                  <a:pt x="1100327" y="1524"/>
                </a:lnTo>
              </a:path>
            </a:pathLst>
          </a:custGeom>
          <a:ln w="36512">
            <a:solidFill>
              <a:srgbClr val="000000"/>
            </a:solidFill>
          </a:ln>
        </p:spPr>
        <p:txBody>
          <a:bodyPr wrap="square" lIns="0" tIns="0" rIns="0" bIns="0" rtlCol="0"/>
          <a:lstStyle/>
          <a:p>
            <a:endParaRPr/>
          </a:p>
        </p:txBody>
      </p:sp>
      <p:sp>
        <p:nvSpPr>
          <p:cNvPr id="39" name="object 39"/>
          <p:cNvSpPr txBox="1"/>
          <p:nvPr/>
        </p:nvSpPr>
        <p:spPr>
          <a:xfrm>
            <a:off x="2645155" y="5052624"/>
            <a:ext cx="1003300" cy="1224915"/>
          </a:xfrm>
          <a:prstGeom prst="rect">
            <a:avLst/>
          </a:prstGeom>
        </p:spPr>
        <p:txBody>
          <a:bodyPr vert="horz" wrap="square" lIns="0" tIns="12700" rIns="0" bIns="0" rtlCol="0">
            <a:spAutoFit/>
          </a:bodyPr>
          <a:lstStyle/>
          <a:p>
            <a:pPr marL="12700" marR="203200" indent="90805">
              <a:lnSpc>
                <a:spcPct val="112500"/>
              </a:lnSpc>
              <a:spcBef>
                <a:spcPts val="100"/>
              </a:spcBef>
            </a:pPr>
            <a:r>
              <a:rPr sz="1600" spc="-5" dirty="0">
                <a:latin typeface="Arial"/>
                <a:cs typeface="Arial"/>
              </a:rPr>
              <a:t>remote  inte</a:t>
            </a:r>
            <a:r>
              <a:rPr sz="1600" spc="5" dirty="0">
                <a:latin typeface="Arial"/>
                <a:cs typeface="Arial"/>
              </a:rPr>
              <a:t>r</a:t>
            </a:r>
            <a:r>
              <a:rPr sz="1600" spc="-5" dirty="0">
                <a:latin typeface="Arial"/>
                <a:cs typeface="Arial"/>
              </a:rPr>
              <a:t>face</a:t>
            </a:r>
            <a:endParaRPr sz="1600">
              <a:latin typeface="Arial"/>
              <a:cs typeface="Arial"/>
            </a:endParaRPr>
          </a:p>
          <a:p>
            <a:pPr marR="5080" algn="r">
              <a:lnSpc>
                <a:spcPts val="5120"/>
              </a:lnSpc>
            </a:pPr>
            <a:r>
              <a:rPr sz="4800" dirty="0">
                <a:latin typeface="Arial"/>
                <a:cs typeface="Arial"/>
              </a:rPr>
              <a:t>{</a:t>
            </a:r>
            <a:endParaRPr sz="4800">
              <a:latin typeface="Arial"/>
              <a:cs typeface="Arial"/>
            </a:endParaRPr>
          </a:p>
        </p:txBody>
      </p:sp>
      <p:sp>
        <p:nvSpPr>
          <p:cNvPr id="41" name="object 41"/>
          <p:cNvSpPr txBox="1">
            <a:spLocks noGrp="1"/>
          </p:cNvSpPr>
          <p:nvPr>
            <p:ph type="dt" sz="half" idx="6"/>
          </p:nvPr>
        </p:nvSpPr>
        <p:spPr>
          <a:prstGeom prst="rect">
            <a:avLst/>
          </a:prstGeom>
        </p:spPr>
        <p:txBody>
          <a:bodyPr vert="horz" wrap="square" lIns="0" tIns="0" rIns="0" bIns="0" rtlCol="0">
            <a:spAutoFit/>
          </a:bodyPr>
          <a:lstStyle/>
          <a:p>
            <a:pPr marL="12700">
              <a:lnSpc>
                <a:spcPts val="1645"/>
              </a:lnSpc>
            </a:pPr>
            <a:r>
              <a:rPr spc="-10" dirty="0"/>
              <a:t>2005/10/14</a:t>
            </a:r>
          </a:p>
        </p:txBody>
      </p:sp>
      <p:sp>
        <p:nvSpPr>
          <p:cNvPr id="42" name="object 42"/>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pPr marL="25400">
                <a:lnSpc>
                  <a:spcPts val="1645"/>
                </a:lnSpc>
              </a:pPr>
              <a:t>16</a:t>
            </a:fld>
            <a:endParaRPr spc="-5" dirty="0"/>
          </a:p>
        </p:txBody>
      </p:sp>
      <p:sp>
        <p:nvSpPr>
          <p:cNvPr id="40" name="object 40"/>
          <p:cNvSpPr txBox="1"/>
          <p:nvPr/>
        </p:nvSpPr>
        <p:spPr>
          <a:xfrm>
            <a:off x="5255005" y="5451891"/>
            <a:ext cx="1401445" cy="775335"/>
          </a:xfrm>
          <a:prstGeom prst="rect">
            <a:avLst/>
          </a:prstGeom>
        </p:spPr>
        <p:txBody>
          <a:bodyPr vert="horz" wrap="square" lIns="0" tIns="12065" rIns="0" bIns="0" rtlCol="0">
            <a:spAutoFit/>
          </a:bodyPr>
          <a:lstStyle/>
          <a:p>
            <a:pPr marL="147320" marR="5080" indent="-135255">
              <a:lnSpc>
                <a:spcPct val="153800"/>
              </a:lnSpc>
              <a:spcBef>
                <a:spcPts val="95"/>
              </a:spcBef>
            </a:pPr>
            <a:r>
              <a:rPr sz="1600" spc="-5" dirty="0">
                <a:latin typeface="Arial"/>
                <a:cs typeface="Arial"/>
              </a:rPr>
              <a:t>implementation  of</a:t>
            </a:r>
            <a:r>
              <a:rPr sz="1600" spc="-15" dirty="0">
                <a:latin typeface="Arial"/>
                <a:cs typeface="Arial"/>
              </a:rPr>
              <a:t> </a:t>
            </a:r>
            <a:r>
              <a:rPr sz="1600" dirty="0">
                <a:latin typeface="Arial"/>
                <a:cs typeface="Arial"/>
              </a:rPr>
              <a:t>methods</a:t>
            </a:r>
            <a:endParaRPr sz="160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p:cNvSpPr>
          <p:nvPr/>
        </p:nvSpPr>
        <p:spPr bwMode="auto">
          <a:xfrm>
            <a:off x="2182544" y="7175077"/>
            <a:ext cx="6125308" cy="403013"/>
          </a:xfrm>
          <a:prstGeom prst="rect">
            <a:avLst/>
          </a:prstGeom>
          <a:noFill/>
          <a:ln w="12700">
            <a:noFill/>
            <a:miter lim="800000"/>
            <a:headEnd/>
            <a:tailEnd/>
          </a:ln>
        </p:spPr>
        <p:txBody>
          <a:bodyPr lIns="0" tIns="0" rIns="43224" bIns="0" anchor="b"/>
          <a:lstStyle/>
          <a:p>
            <a:pPr marL="42212" algn="ctr">
              <a:spcBef>
                <a:spcPts val="532"/>
              </a:spcBef>
            </a:pPr>
            <a:r>
              <a:rPr lang="en-US" sz="900" dirty="0">
                <a:cs typeface="Times" pitchFamily="60" charset="0"/>
              </a:rPr>
              <a:t>Instructor’s Guide for  </a:t>
            </a:r>
            <a:r>
              <a:rPr lang="en-US" sz="900" dirty="0" err="1">
                <a:cs typeface="Times" pitchFamily="60" charset="0"/>
              </a:rPr>
              <a:t>Coulouris</a:t>
            </a:r>
            <a:r>
              <a:rPr lang="en-US" sz="900" dirty="0">
                <a:cs typeface="Times" pitchFamily="60" charset="0"/>
              </a:rPr>
              <a:t>, </a:t>
            </a:r>
            <a:r>
              <a:rPr lang="en-US" sz="900" dirty="0" err="1">
                <a:cs typeface="Times" pitchFamily="60" charset="0"/>
              </a:rPr>
              <a:t>Dollimore</a:t>
            </a:r>
            <a:r>
              <a:rPr lang="en-US" sz="900" dirty="0">
                <a:cs typeface="Times" pitchFamily="60" charset="0"/>
              </a:rPr>
              <a:t>, </a:t>
            </a:r>
            <a:r>
              <a:rPr lang="en-US" sz="900" dirty="0" err="1">
                <a:cs typeface="Times" pitchFamily="60" charset="0"/>
              </a:rPr>
              <a:t>Kindberg</a:t>
            </a:r>
            <a:r>
              <a:rPr lang="en-US" sz="900" dirty="0">
                <a:cs typeface="Times" pitchFamily="60" charset="0"/>
              </a:rPr>
              <a:t> and Blair,  Distributed Systems: Concepts and Design   </a:t>
            </a:r>
            <a:r>
              <a:rPr lang="en-US" sz="900" dirty="0" err="1">
                <a:cs typeface="Times" pitchFamily="60" charset="0"/>
              </a:rPr>
              <a:t>Edn</a:t>
            </a:r>
            <a:r>
              <a:rPr lang="en-US" sz="900" dirty="0">
                <a:cs typeface="Times" pitchFamily="60" charset="0"/>
              </a:rPr>
              <a:t>. 5   </a:t>
            </a:r>
            <a:br>
              <a:rPr lang="en-US" sz="900" dirty="0">
                <a:cs typeface="Times" pitchFamily="60" charset="0"/>
              </a:rPr>
            </a:br>
            <a:r>
              <a:rPr lang="en-US" sz="900" dirty="0">
                <a:cs typeface="Times" pitchFamily="60" charset="0"/>
              </a:rPr>
              <a:t>©  Pearson Education 2012 </a:t>
            </a:r>
          </a:p>
        </p:txBody>
      </p:sp>
      <p:sp>
        <p:nvSpPr>
          <p:cNvPr id="17411" name="Line 2"/>
          <p:cNvSpPr>
            <a:spLocks noChangeShapeType="1"/>
          </p:cNvSpPr>
          <p:nvPr/>
        </p:nvSpPr>
        <p:spPr bwMode="auto">
          <a:xfrm>
            <a:off x="502920" y="1295400"/>
            <a:ext cx="8968740" cy="1800"/>
          </a:xfrm>
          <a:prstGeom prst="line">
            <a:avLst/>
          </a:prstGeom>
          <a:noFill/>
          <a:ln w="127000">
            <a:solidFill>
              <a:srgbClr val="FFCC00"/>
            </a:solidFill>
            <a:round/>
            <a:headEnd/>
            <a:tailEnd/>
          </a:ln>
        </p:spPr>
        <p:txBody>
          <a:bodyPr lIns="0" tIns="0" rIns="0" bIns="0"/>
          <a:lstStyle/>
          <a:p>
            <a:endParaRPr lang="en-US"/>
          </a:p>
        </p:txBody>
      </p:sp>
      <p:sp>
        <p:nvSpPr>
          <p:cNvPr id="17412" name="Rectangle 3"/>
          <p:cNvSpPr>
            <a:spLocks noGrp="1" noChangeArrowheads="1"/>
          </p:cNvSpPr>
          <p:nvPr>
            <p:ph type="title"/>
          </p:nvPr>
        </p:nvSpPr>
        <p:spPr>
          <a:xfrm>
            <a:off x="1070102" y="830834"/>
            <a:ext cx="7918195" cy="984885"/>
          </a:xfrm>
        </p:spPr>
        <p:txBody>
          <a:bodyPr rIns="140480"/>
          <a:lstStyle/>
          <a:p>
            <a:r>
              <a:rPr lang="en-US" dirty="0"/>
              <a:t>Figure 5.14</a:t>
            </a:r>
            <a:br>
              <a:rPr lang="en-US" dirty="0"/>
            </a:br>
            <a:r>
              <a:rPr lang="en-US" dirty="0"/>
              <a:t>Instantiation of remote objects </a:t>
            </a:r>
          </a:p>
        </p:txBody>
      </p:sp>
      <p:pic>
        <p:nvPicPr>
          <p:cNvPr id="17413" name="Picture 4"/>
          <p:cNvPicPr>
            <a:picLocks noChangeAspect="1" noChangeArrowheads="1"/>
          </p:cNvPicPr>
          <p:nvPr/>
        </p:nvPicPr>
        <p:blipFill>
          <a:blip r:embed="rId2"/>
          <a:srcRect/>
          <a:stretch>
            <a:fillRect/>
          </a:stretch>
        </p:blipFill>
        <p:spPr bwMode="auto">
          <a:xfrm>
            <a:off x="193431" y="2302933"/>
            <a:ext cx="9531302" cy="2245360"/>
          </a:xfrm>
          <a:prstGeom prst="rect">
            <a:avLst/>
          </a:prstGeom>
          <a:noFill/>
          <a:ln w="9525">
            <a:noFill/>
            <a:round/>
            <a:headEnd/>
            <a:tailEnd/>
          </a:ln>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45"/>
              </a:lnSpc>
            </a:pPr>
            <a:r>
              <a:rPr spc="-10" dirty="0"/>
              <a:t>2005/10/14</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pPr marL="25400">
                <a:lnSpc>
                  <a:spcPts val="1645"/>
                </a:lnSpc>
              </a:pPr>
              <a:t>18</a:t>
            </a:fld>
            <a:endParaRPr spc="-5" dirty="0"/>
          </a:p>
        </p:txBody>
      </p:sp>
      <p:sp>
        <p:nvSpPr>
          <p:cNvPr id="2" name="object 2"/>
          <p:cNvSpPr txBox="1">
            <a:spLocks noGrp="1"/>
          </p:cNvSpPr>
          <p:nvPr>
            <p:ph type="title"/>
          </p:nvPr>
        </p:nvSpPr>
        <p:spPr>
          <a:xfrm>
            <a:off x="993902" y="381000"/>
            <a:ext cx="7690484" cy="513080"/>
          </a:xfrm>
          <a:prstGeom prst="rect">
            <a:avLst/>
          </a:prstGeom>
        </p:spPr>
        <p:txBody>
          <a:bodyPr vert="horz" wrap="square" lIns="0" tIns="12065" rIns="0" bIns="0" rtlCol="0">
            <a:spAutoFit/>
          </a:bodyPr>
          <a:lstStyle/>
          <a:p>
            <a:pPr marL="12700">
              <a:lnSpc>
                <a:spcPct val="100000"/>
              </a:lnSpc>
              <a:spcBef>
                <a:spcPts val="95"/>
              </a:spcBef>
            </a:pPr>
            <a:r>
              <a:rPr spc="-5" dirty="0"/>
              <a:t>5.2. Communication between distributed</a:t>
            </a:r>
            <a:r>
              <a:rPr spc="70" dirty="0"/>
              <a:t> </a:t>
            </a:r>
            <a:r>
              <a:rPr spc="-5" dirty="0"/>
              <a:t>objects</a:t>
            </a:r>
          </a:p>
        </p:txBody>
      </p:sp>
      <p:sp>
        <p:nvSpPr>
          <p:cNvPr id="3" name="object 3"/>
          <p:cNvSpPr txBox="1"/>
          <p:nvPr/>
        </p:nvSpPr>
        <p:spPr>
          <a:xfrm>
            <a:off x="993902" y="1654556"/>
            <a:ext cx="7915909" cy="4600575"/>
          </a:xfrm>
          <a:prstGeom prst="rect">
            <a:avLst/>
          </a:prstGeom>
        </p:spPr>
        <p:txBody>
          <a:bodyPr vert="horz" wrap="square" lIns="0" tIns="12065" rIns="0" bIns="0" rtlCol="0">
            <a:spAutoFit/>
          </a:bodyPr>
          <a:lstStyle/>
          <a:p>
            <a:pPr marL="355600" indent="-342900">
              <a:lnSpc>
                <a:spcPct val="100000"/>
              </a:lnSpc>
              <a:spcBef>
                <a:spcPts val="95"/>
              </a:spcBef>
              <a:buClr>
                <a:srgbClr val="FF9A65"/>
              </a:buClr>
              <a:buSzPct val="60000"/>
              <a:buFont typeface="Wingdings"/>
              <a:buChar char=""/>
              <a:tabLst>
                <a:tab pos="354965" algn="l"/>
                <a:tab pos="355600" algn="l"/>
              </a:tabLst>
            </a:pPr>
            <a:r>
              <a:rPr sz="2000" b="1" spc="-10" dirty="0">
                <a:solidFill>
                  <a:srgbClr val="009A9A"/>
                </a:solidFill>
                <a:latin typeface="Arial"/>
                <a:cs typeface="Arial"/>
              </a:rPr>
              <a:t>Design </a:t>
            </a:r>
            <a:r>
              <a:rPr sz="2000" b="1" spc="-5" dirty="0">
                <a:solidFill>
                  <a:srgbClr val="009A9A"/>
                </a:solidFill>
                <a:latin typeface="Arial"/>
                <a:cs typeface="Arial"/>
              </a:rPr>
              <a:t>Issues of</a:t>
            </a:r>
            <a:r>
              <a:rPr sz="2000" b="1" spc="5" dirty="0">
                <a:solidFill>
                  <a:srgbClr val="009A9A"/>
                </a:solidFill>
                <a:latin typeface="Arial"/>
                <a:cs typeface="Arial"/>
              </a:rPr>
              <a:t> </a:t>
            </a:r>
            <a:r>
              <a:rPr sz="2000" b="1" spc="-10" dirty="0">
                <a:solidFill>
                  <a:srgbClr val="009A9A"/>
                </a:solidFill>
                <a:latin typeface="Arial"/>
                <a:cs typeface="Arial"/>
              </a:rPr>
              <a:t>RMI</a:t>
            </a:r>
            <a:endParaRPr sz="2000">
              <a:latin typeface="Arial"/>
              <a:cs typeface="Arial"/>
            </a:endParaRPr>
          </a:p>
          <a:p>
            <a:pPr marL="755650" lvl="1" indent="-285750">
              <a:lnSpc>
                <a:spcPct val="100000"/>
              </a:lnSpc>
              <a:buClr>
                <a:srgbClr val="33659A"/>
              </a:buClr>
              <a:buSzPct val="65000"/>
              <a:buFont typeface="Wingdings"/>
              <a:buChar char=""/>
              <a:tabLst>
                <a:tab pos="755650" algn="l"/>
              </a:tabLst>
            </a:pPr>
            <a:r>
              <a:rPr sz="2000" spc="-5" dirty="0">
                <a:solidFill>
                  <a:srgbClr val="009A9A"/>
                </a:solidFill>
                <a:latin typeface="Arial"/>
                <a:cs typeface="Arial"/>
              </a:rPr>
              <a:t>Choice </a:t>
            </a:r>
            <a:r>
              <a:rPr sz="2000" spc="-10" dirty="0">
                <a:solidFill>
                  <a:srgbClr val="009A9A"/>
                </a:solidFill>
                <a:latin typeface="Arial"/>
                <a:cs typeface="Arial"/>
              </a:rPr>
              <a:t>of </a:t>
            </a:r>
            <a:r>
              <a:rPr sz="2000" spc="-5" dirty="0">
                <a:solidFill>
                  <a:srgbClr val="009A9A"/>
                </a:solidFill>
                <a:latin typeface="Arial"/>
                <a:cs typeface="Arial"/>
              </a:rPr>
              <a:t>invocation</a:t>
            </a:r>
            <a:r>
              <a:rPr sz="2000" spc="10" dirty="0">
                <a:solidFill>
                  <a:srgbClr val="009A9A"/>
                </a:solidFill>
                <a:latin typeface="Arial"/>
                <a:cs typeface="Arial"/>
              </a:rPr>
              <a:t> </a:t>
            </a:r>
            <a:r>
              <a:rPr sz="2000" spc="-5" dirty="0">
                <a:solidFill>
                  <a:srgbClr val="009A9A"/>
                </a:solidFill>
                <a:latin typeface="Arial"/>
                <a:cs typeface="Arial"/>
              </a:rPr>
              <a:t>semantics</a:t>
            </a:r>
            <a:endParaRPr sz="2000">
              <a:latin typeface="Arial"/>
              <a:cs typeface="Arial"/>
            </a:endParaRPr>
          </a:p>
          <a:p>
            <a:pPr marL="755650" lvl="1" indent="-285750">
              <a:lnSpc>
                <a:spcPct val="100000"/>
              </a:lnSpc>
              <a:buClr>
                <a:srgbClr val="33659A"/>
              </a:buClr>
              <a:buSzPct val="65000"/>
              <a:buFont typeface="Wingdings"/>
              <a:buChar char=""/>
              <a:tabLst>
                <a:tab pos="755650" algn="l"/>
              </a:tabLst>
            </a:pPr>
            <a:r>
              <a:rPr sz="2000" spc="-5" dirty="0">
                <a:solidFill>
                  <a:srgbClr val="009A9A"/>
                </a:solidFill>
                <a:latin typeface="Arial"/>
                <a:cs typeface="Arial"/>
              </a:rPr>
              <a:t>Level of transparency that is </a:t>
            </a:r>
            <a:r>
              <a:rPr sz="2000" spc="-10" dirty="0">
                <a:solidFill>
                  <a:srgbClr val="009A9A"/>
                </a:solidFill>
                <a:latin typeface="Arial"/>
                <a:cs typeface="Arial"/>
              </a:rPr>
              <a:t>desirable </a:t>
            </a:r>
            <a:r>
              <a:rPr sz="2000" spc="-5" dirty="0">
                <a:solidFill>
                  <a:srgbClr val="009A9A"/>
                </a:solidFill>
                <a:latin typeface="Arial"/>
                <a:cs typeface="Arial"/>
              </a:rPr>
              <a:t>for RMI</a:t>
            </a:r>
            <a:r>
              <a:rPr sz="2000" spc="30" dirty="0">
                <a:solidFill>
                  <a:srgbClr val="009A9A"/>
                </a:solidFill>
                <a:latin typeface="Arial"/>
                <a:cs typeface="Arial"/>
              </a:rPr>
              <a:t> </a:t>
            </a:r>
            <a:r>
              <a:rPr sz="2000" spc="-10" dirty="0">
                <a:solidFill>
                  <a:srgbClr val="009A9A"/>
                </a:solidFill>
                <a:latin typeface="Arial"/>
                <a:cs typeface="Arial"/>
              </a:rPr>
              <a:t>(self-read)</a:t>
            </a:r>
            <a:endParaRPr sz="2000">
              <a:latin typeface="Arial"/>
              <a:cs typeface="Arial"/>
            </a:endParaRPr>
          </a:p>
          <a:p>
            <a:pPr lvl="1">
              <a:lnSpc>
                <a:spcPct val="100000"/>
              </a:lnSpc>
              <a:spcBef>
                <a:spcPts val="45"/>
              </a:spcBef>
              <a:buClr>
                <a:srgbClr val="33659A"/>
              </a:buClr>
              <a:buFont typeface="Wingdings"/>
              <a:buChar char=""/>
            </a:pPr>
            <a:endParaRPr sz="2050">
              <a:latin typeface="Times New Roman"/>
              <a:cs typeface="Times New Roman"/>
            </a:endParaRPr>
          </a:p>
          <a:p>
            <a:pPr marL="355600" indent="-342900">
              <a:lnSpc>
                <a:spcPct val="100000"/>
              </a:lnSpc>
              <a:buClr>
                <a:srgbClr val="FF9A65"/>
              </a:buClr>
              <a:buSzPct val="60000"/>
              <a:buFont typeface="Wingdings"/>
              <a:buChar char=""/>
              <a:tabLst>
                <a:tab pos="354965" algn="l"/>
                <a:tab pos="355600" algn="l"/>
              </a:tabLst>
            </a:pPr>
            <a:r>
              <a:rPr sz="2000" b="1" spc="-5" dirty="0">
                <a:solidFill>
                  <a:srgbClr val="009A9A"/>
                </a:solidFill>
                <a:latin typeface="Arial"/>
                <a:cs typeface="Arial"/>
              </a:rPr>
              <a:t>Local </a:t>
            </a:r>
            <a:r>
              <a:rPr sz="2000" b="1" spc="-10" dirty="0">
                <a:solidFill>
                  <a:srgbClr val="009A9A"/>
                </a:solidFill>
                <a:latin typeface="Arial"/>
                <a:cs typeface="Arial"/>
              </a:rPr>
              <a:t>invocation </a:t>
            </a:r>
            <a:r>
              <a:rPr sz="2000" b="1" spc="-5" dirty="0">
                <a:solidFill>
                  <a:srgbClr val="009A9A"/>
                </a:solidFill>
                <a:latin typeface="Arial"/>
                <a:cs typeface="Arial"/>
              </a:rPr>
              <a:t>semantics</a:t>
            </a:r>
            <a:r>
              <a:rPr sz="2000" spc="-5" dirty="0">
                <a:solidFill>
                  <a:srgbClr val="009A9A"/>
                </a:solidFill>
                <a:latin typeface="Arial"/>
                <a:cs typeface="Arial"/>
              </a:rPr>
              <a:t>:</a:t>
            </a:r>
            <a:r>
              <a:rPr sz="2000" spc="15" dirty="0">
                <a:solidFill>
                  <a:srgbClr val="009A9A"/>
                </a:solidFill>
                <a:latin typeface="Arial"/>
                <a:cs typeface="Arial"/>
              </a:rPr>
              <a:t> </a:t>
            </a:r>
            <a:r>
              <a:rPr sz="2000" spc="-5" dirty="0">
                <a:solidFill>
                  <a:srgbClr val="009A9A"/>
                </a:solidFill>
                <a:latin typeface="Arial"/>
                <a:cs typeface="Arial"/>
              </a:rPr>
              <a:t>exactly-once</a:t>
            </a:r>
            <a:endParaRPr sz="2000">
              <a:latin typeface="Arial"/>
              <a:cs typeface="Arial"/>
            </a:endParaRPr>
          </a:p>
          <a:p>
            <a:pPr marL="755650" lvl="1" indent="-285750">
              <a:lnSpc>
                <a:spcPct val="100000"/>
              </a:lnSpc>
              <a:buClr>
                <a:srgbClr val="33659A"/>
              </a:buClr>
              <a:buSzPct val="65000"/>
              <a:buFont typeface="Wingdings"/>
              <a:buChar char=""/>
              <a:tabLst>
                <a:tab pos="755650" algn="l"/>
              </a:tabLst>
            </a:pPr>
            <a:r>
              <a:rPr sz="2000" spc="-5" dirty="0">
                <a:solidFill>
                  <a:srgbClr val="009A9A"/>
                </a:solidFill>
                <a:latin typeface="Arial"/>
                <a:cs typeface="Arial"/>
              </a:rPr>
              <a:t>Every method is </a:t>
            </a:r>
            <a:r>
              <a:rPr sz="2000" spc="-10" dirty="0">
                <a:solidFill>
                  <a:srgbClr val="009A9A"/>
                </a:solidFill>
                <a:latin typeface="Arial"/>
                <a:cs typeface="Arial"/>
              </a:rPr>
              <a:t>executed exactly</a:t>
            </a:r>
            <a:r>
              <a:rPr sz="2000" spc="25" dirty="0">
                <a:solidFill>
                  <a:srgbClr val="009A9A"/>
                </a:solidFill>
                <a:latin typeface="Arial"/>
                <a:cs typeface="Arial"/>
              </a:rPr>
              <a:t> </a:t>
            </a:r>
            <a:r>
              <a:rPr sz="2000" spc="-10" dirty="0">
                <a:solidFill>
                  <a:srgbClr val="009A9A"/>
                </a:solidFill>
                <a:latin typeface="Arial"/>
                <a:cs typeface="Arial"/>
              </a:rPr>
              <a:t>once</a:t>
            </a:r>
            <a:endParaRPr sz="2000">
              <a:latin typeface="Arial"/>
              <a:cs typeface="Arial"/>
            </a:endParaRPr>
          </a:p>
          <a:p>
            <a:pPr lvl="1">
              <a:lnSpc>
                <a:spcPct val="100000"/>
              </a:lnSpc>
              <a:spcBef>
                <a:spcPts val="40"/>
              </a:spcBef>
              <a:buClr>
                <a:srgbClr val="33659A"/>
              </a:buClr>
              <a:buFont typeface="Wingdings"/>
              <a:buChar char=""/>
            </a:pPr>
            <a:endParaRPr sz="2050">
              <a:latin typeface="Times New Roman"/>
              <a:cs typeface="Times New Roman"/>
            </a:endParaRPr>
          </a:p>
          <a:p>
            <a:pPr marL="355600" indent="-342900">
              <a:lnSpc>
                <a:spcPct val="100000"/>
              </a:lnSpc>
              <a:buClr>
                <a:srgbClr val="FF9A65"/>
              </a:buClr>
              <a:buSzPct val="60000"/>
              <a:buFont typeface="Wingdings"/>
              <a:buChar char=""/>
              <a:tabLst>
                <a:tab pos="354965" algn="l"/>
                <a:tab pos="355600" algn="l"/>
              </a:tabLst>
            </a:pPr>
            <a:r>
              <a:rPr sz="2000" b="1" spc="-5" dirty="0">
                <a:solidFill>
                  <a:srgbClr val="009A9A"/>
                </a:solidFill>
                <a:latin typeface="Arial"/>
                <a:cs typeface="Arial"/>
              </a:rPr>
              <a:t>RMI </a:t>
            </a:r>
            <a:r>
              <a:rPr sz="2000" b="1" spc="-10" dirty="0">
                <a:solidFill>
                  <a:srgbClr val="009A9A"/>
                </a:solidFill>
                <a:latin typeface="Arial"/>
                <a:cs typeface="Arial"/>
              </a:rPr>
              <a:t>invocation</a:t>
            </a:r>
            <a:r>
              <a:rPr sz="2000" b="1" dirty="0">
                <a:solidFill>
                  <a:srgbClr val="009A9A"/>
                </a:solidFill>
                <a:latin typeface="Arial"/>
                <a:cs typeface="Arial"/>
              </a:rPr>
              <a:t> </a:t>
            </a:r>
            <a:r>
              <a:rPr sz="2000" b="1" spc="-5" dirty="0">
                <a:solidFill>
                  <a:srgbClr val="009A9A"/>
                </a:solidFill>
                <a:latin typeface="Arial"/>
                <a:cs typeface="Arial"/>
              </a:rPr>
              <a:t>semantics</a:t>
            </a:r>
            <a:r>
              <a:rPr sz="2000" spc="-5" dirty="0">
                <a:solidFill>
                  <a:srgbClr val="009A9A"/>
                </a:solidFill>
                <a:latin typeface="Arial"/>
                <a:cs typeface="Arial"/>
              </a:rPr>
              <a:t>:</a:t>
            </a:r>
            <a:endParaRPr sz="2000">
              <a:latin typeface="Arial"/>
              <a:cs typeface="Arial"/>
            </a:endParaRPr>
          </a:p>
          <a:p>
            <a:pPr marL="755650" lvl="1" indent="-285750">
              <a:lnSpc>
                <a:spcPct val="100000"/>
              </a:lnSpc>
              <a:buClr>
                <a:srgbClr val="33659A"/>
              </a:buClr>
              <a:buSzPct val="65000"/>
              <a:buFont typeface="Wingdings"/>
              <a:buChar char=""/>
              <a:tabLst>
                <a:tab pos="755650" algn="l"/>
              </a:tabLst>
            </a:pPr>
            <a:r>
              <a:rPr sz="2000" b="1" spc="-10" dirty="0">
                <a:solidFill>
                  <a:srgbClr val="009A9A"/>
                </a:solidFill>
                <a:latin typeface="Arial"/>
                <a:cs typeface="Arial"/>
              </a:rPr>
              <a:t>Maybe</a:t>
            </a:r>
            <a:r>
              <a:rPr sz="2000" spc="-10" dirty="0">
                <a:solidFill>
                  <a:srgbClr val="009A9A"/>
                </a:solidFill>
                <a:latin typeface="Arial"/>
                <a:cs typeface="Arial"/>
              </a:rPr>
              <a:t>: </a:t>
            </a:r>
            <a:r>
              <a:rPr sz="2000" spc="-5" dirty="0">
                <a:solidFill>
                  <a:srgbClr val="009A9A"/>
                </a:solidFill>
                <a:latin typeface="Arial"/>
                <a:cs typeface="Arial"/>
              </a:rPr>
              <a:t>the </a:t>
            </a:r>
            <a:r>
              <a:rPr sz="2000" spc="-10" dirty="0">
                <a:solidFill>
                  <a:srgbClr val="009A9A"/>
                </a:solidFill>
                <a:latin typeface="Arial"/>
                <a:cs typeface="Arial"/>
              </a:rPr>
              <a:t>remote method maybe executed </a:t>
            </a:r>
            <a:r>
              <a:rPr sz="2000" spc="-5" dirty="0">
                <a:solidFill>
                  <a:srgbClr val="009A9A"/>
                </a:solidFill>
                <a:latin typeface="Arial"/>
                <a:cs typeface="Arial"/>
              </a:rPr>
              <a:t>once or not at</a:t>
            </a:r>
            <a:r>
              <a:rPr sz="2000" spc="70" dirty="0">
                <a:solidFill>
                  <a:srgbClr val="009A9A"/>
                </a:solidFill>
                <a:latin typeface="Arial"/>
                <a:cs typeface="Arial"/>
              </a:rPr>
              <a:t> </a:t>
            </a:r>
            <a:r>
              <a:rPr sz="2000" spc="-10" dirty="0">
                <a:solidFill>
                  <a:srgbClr val="009A9A"/>
                </a:solidFill>
                <a:latin typeface="Arial"/>
                <a:cs typeface="Arial"/>
              </a:rPr>
              <a:t>all</a:t>
            </a:r>
            <a:endParaRPr sz="2000">
              <a:latin typeface="Arial"/>
              <a:cs typeface="Arial"/>
            </a:endParaRPr>
          </a:p>
          <a:p>
            <a:pPr marL="755650" marR="356870" lvl="1" indent="-285750">
              <a:lnSpc>
                <a:spcPts val="1930"/>
              </a:lnSpc>
              <a:spcBef>
                <a:spcPts val="459"/>
              </a:spcBef>
              <a:buClr>
                <a:srgbClr val="33659A"/>
              </a:buClr>
              <a:buSzPct val="65000"/>
              <a:buFont typeface="Wingdings"/>
              <a:buChar char=""/>
              <a:tabLst>
                <a:tab pos="755650" algn="l"/>
              </a:tabLst>
            </a:pPr>
            <a:r>
              <a:rPr sz="2000" b="1" spc="-5" dirty="0">
                <a:solidFill>
                  <a:srgbClr val="009A9A"/>
                </a:solidFill>
                <a:latin typeface="Arial"/>
                <a:cs typeface="Arial"/>
              </a:rPr>
              <a:t>At least once: </a:t>
            </a:r>
            <a:r>
              <a:rPr sz="2000" spc="-10" dirty="0">
                <a:solidFill>
                  <a:srgbClr val="009A9A"/>
                </a:solidFill>
                <a:latin typeface="Arial"/>
                <a:cs typeface="Arial"/>
              </a:rPr>
              <a:t>invoker </a:t>
            </a:r>
            <a:r>
              <a:rPr sz="2000" spc="-5" dirty="0">
                <a:solidFill>
                  <a:srgbClr val="009A9A"/>
                </a:solidFill>
                <a:latin typeface="Arial"/>
                <a:cs typeface="Arial"/>
              </a:rPr>
              <a:t>receives either a </a:t>
            </a:r>
            <a:r>
              <a:rPr sz="2000" spc="-10" dirty="0">
                <a:solidFill>
                  <a:srgbClr val="009A9A"/>
                </a:solidFill>
                <a:latin typeface="Arial"/>
                <a:cs typeface="Arial"/>
              </a:rPr>
              <a:t>result, </a:t>
            </a:r>
            <a:r>
              <a:rPr sz="2000" spc="-5" dirty="0">
                <a:solidFill>
                  <a:srgbClr val="009A9A"/>
                </a:solidFill>
                <a:latin typeface="Arial"/>
                <a:cs typeface="Arial"/>
              </a:rPr>
              <a:t>in which </a:t>
            </a:r>
            <a:r>
              <a:rPr sz="2000" spc="-10" dirty="0">
                <a:solidFill>
                  <a:srgbClr val="009A9A"/>
                </a:solidFill>
                <a:latin typeface="Arial"/>
                <a:cs typeface="Arial"/>
              </a:rPr>
              <a:t>case  </a:t>
            </a:r>
            <a:r>
              <a:rPr sz="2000" spc="-5" dirty="0">
                <a:solidFill>
                  <a:srgbClr val="009A9A"/>
                </a:solidFill>
                <a:latin typeface="Arial"/>
                <a:cs typeface="Arial"/>
              </a:rPr>
              <a:t>invoker </a:t>
            </a:r>
            <a:r>
              <a:rPr sz="2000" spc="-10" dirty="0">
                <a:solidFill>
                  <a:srgbClr val="009A9A"/>
                </a:solidFill>
                <a:latin typeface="Arial"/>
                <a:cs typeface="Arial"/>
              </a:rPr>
              <a:t>knows </a:t>
            </a:r>
            <a:r>
              <a:rPr sz="2000" spc="-5" dirty="0">
                <a:solidFill>
                  <a:srgbClr val="009A9A"/>
                </a:solidFill>
                <a:latin typeface="Arial"/>
                <a:cs typeface="Arial"/>
              </a:rPr>
              <a:t>the </a:t>
            </a:r>
            <a:r>
              <a:rPr sz="2000" spc="-10" dirty="0">
                <a:solidFill>
                  <a:srgbClr val="009A9A"/>
                </a:solidFill>
                <a:latin typeface="Arial"/>
                <a:cs typeface="Arial"/>
              </a:rPr>
              <a:t>method </a:t>
            </a:r>
            <a:r>
              <a:rPr sz="2000" spc="-5" dirty="0">
                <a:solidFill>
                  <a:srgbClr val="009A9A"/>
                </a:solidFill>
                <a:latin typeface="Arial"/>
                <a:cs typeface="Arial"/>
              </a:rPr>
              <a:t>was executed at least once, or </a:t>
            </a:r>
            <a:r>
              <a:rPr sz="2000" spc="-10" dirty="0">
                <a:solidFill>
                  <a:srgbClr val="009A9A"/>
                </a:solidFill>
                <a:latin typeface="Arial"/>
                <a:cs typeface="Arial"/>
              </a:rPr>
              <a:t>an  exception informing </a:t>
            </a:r>
            <a:r>
              <a:rPr sz="2000" spc="-5" dirty="0">
                <a:solidFill>
                  <a:srgbClr val="009A9A"/>
                </a:solidFill>
                <a:latin typeface="Arial"/>
                <a:cs typeface="Arial"/>
              </a:rPr>
              <a:t>no result was</a:t>
            </a:r>
            <a:r>
              <a:rPr sz="2000" spc="35" dirty="0">
                <a:solidFill>
                  <a:srgbClr val="009A9A"/>
                </a:solidFill>
                <a:latin typeface="Arial"/>
                <a:cs typeface="Arial"/>
              </a:rPr>
              <a:t> </a:t>
            </a:r>
            <a:r>
              <a:rPr sz="2000" spc="-5" dirty="0">
                <a:solidFill>
                  <a:srgbClr val="009A9A"/>
                </a:solidFill>
                <a:latin typeface="Arial"/>
                <a:cs typeface="Arial"/>
              </a:rPr>
              <a:t>received</a:t>
            </a:r>
            <a:endParaRPr sz="2000">
              <a:latin typeface="Arial"/>
              <a:cs typeface="Arial"/>
            </a:endParaRPr>
          </a:p>
          <a:p>
            <a:pPr marL="755650" marR="5080" lvl="1" indent="-285750">
              <a:lnSpc>
                <a:spcPct val="80200"/>
              </a:lnSpc>
              <a:spcBef>
                <a:spcPts val="480"/>
              </a:spcBef>
              <a:buClr>
                <a:srgbClr val="33659A"/>
              </a:buClr>
              <a:buSzPct val="65000"/>
              <a:buFont typeface="Wingdings"/>
              <a:buChar char=""/>
              <a:tabLst>
                <a:tab pos="755650" algn="l"/>
              </a:tabLst>
            </a:pPr>
            <a:r>
              <a:rPr sz="2000" b="1" spc="-5" dirty="0">
                <a:solidFill>
                  <a:srgbClr val="009A9A"/>
                </a:solidFill>
                <a:latin typeface="Arial"/>
                <a:cs typeface="Arial"/>
              </a:rPr>
              <a:t>At most once:</a:t>
            </a:r>
            <a:r>
              <a:rPr sz="2000" spc="-5" dirty="0">
                <a:solidFill>
                  <a:srgbClr val="009A9A"/>
                </a:solidFill>
                <a:latin typeface="Arial"/>
                <a:cs typeface="Arial"/>
              </a:rPr>
              <a:t> </a:t>
            </a:r>
            <a:r>
              <a:rPr sz="2000" spc="-10" dirty="0">
                <a:solidFill>
                  <a:srgbClr val="009A9A"/>
                </a:solidFill>
                <a:latin typeface="Arial"/>
                <a:cs typeface="Arial"/>
              </a:rPr>
              <a:t>invoker </a:t>
            </a:r>
            <a:r>
              <a:rPr sz="2000" spc="-5" dirty="0">
                <a:solidFill>
                  <a:srgbClr val="009A9A"/>
                </a:solidFill>
                <a:latin typeface="Arial"/>
                <a:cs typeface="Arial"/>
              </a:rPr>
              <a:t>receives either a </a:t>
            </a:r>
            <a:r>
              <a:rPr sz="2000" spc="-10" dirty="0">
                <a:solidFill>
                  <a:srgbClr val="009A9A"/>
                </a:solidFill>
                <a:latin typeface="Arial"/>
                <a:cs typeface="Arial"/>
              </a:rPr>
              <a:t>result, </a:t>
            </a:r>
            <a:r>
              <a:rPr sz="2000" spc="-5" dirty="0">
                <a:solidFill>
                  <a:srgbClr val="009A9A"/>
                </a:solidFill>
                <a:latin typeface="Arial"/>
                <a:cs typeface="Arial"/>
              </a:rPr>
              <a:t>in which case </a:t>
            </a:r>
            <a:r>
              <a:rPr sz="2000" spc="-10" dirty="0">
                <a:solidFill>
                  <a:srgbClr val="009A9A"/>
                </a:solidFill>
                <a:latin typeface="Arial"/>
                <a:cs typeface="Arial"/>
              </a:rPr>
              <a:t>the  </a:t>
            </a:r>
            <a:r>
              <a:rPr sz="2000" spc="-5" dirty="0">
                <a:solidFill>
                  <a:srgbClr val="009A9A"/>
                </a:solidFill>
                <a:latin typeface="Arial"/>
                <a:cs typeface="Arial"/>
              </a:rPr>
              <a:t>invoker </a:t>
            </a:r>
            <a:r>
              <a:rPr sz="2000" spc="-10" dirty="0">
                <a:solidFill>
                  <a:srgbClr val="009A9A"/>
                </a:solidFill>
                <a:latin typeface="Arial"/>
                <a:cs typeface="Arial"/>
              </a:rPr>
              <a:t>knows </a:t>
            </a:r>
            <a:r>
              <a:rPr sz="2000" spc="-5" dirty="0">
                <a:solidFill>
                  <a:srgbClr val="009A9A"/>
                </a:solidFill>
                <a:latin typeface="Arial"/>
                <a:cs typeface="Arial"/>
              </a:rPr>
              <a:t>the </a:t>
            </a:r>
            <a:r>
              <a:rPr sz="2000" spc="-10" dirty="0">
                <a:solidFill>
                  <a:srgbClr val="009A9A"/>
                </a:solidFill>
                <a:latin typeface="Arial"/>
                <a:cs typeface="Arial"/>
              </a:rPr>
              <a:t>method </a:t>
            </a:r>
            <a:r>
              <a:rPr sz="2000" spc="-5" dirty="0">
                <a:solidFill>
                  <a:srgbClr val="009A9A"/>
                </a:solidFill>
                <a:latin typeface="Arial"/>
                <a:cs typeface="Arial"/>
              </a:rPr>
              <a:t>was </a:t>
            </a:r>
            <a:r>
              <a:rPr sz="2000" spc="-10" dirty="0">
                <a:solidFill>
                  <a:srgbClr val="009A9A"/>
                </a:solidFill>
                <a:latin typeface="Arial"/>
                <a:cs typeface="Arial"/>
              </a:rPr>
              <a:t>executed exactly </a:t>
            </a:r>
            <a:r>
              <a:rPr sz="2000" spc="-5" dirty="0">
                <a:solidFill>
                  <a:srgbClr val="009A9A"/>
                </a:solidFill>
                <a:latin typeface="Arial"/>
                <a:cs typeface="Arial"/>
              </a:rPr>
              <a:t>once, or </a:t>
            </a:r>
            <a:r>
              <a:rPr sz="2000" spc="-10" dirty="0">
                <a:solidFill>
                  <a:srgbClr val="009A9A"/>
                </a:solidFill>
                <a:latin typeface="Arial"/>
                <a:cs typeface="Arial"/>
              </a:rPr>
              <a:t>an  exception informing </a:t>
            </a:r>
            <a:r>
              <a:rPr sz="2000" spc="-5" dirty="0">
                <a:solidFill>
                  <a:srgbClr val="009A9A"/>
                </a:solidFill>
                <a:latin typeface="Arial"/>
                <a:cs typeface="Arial"/>
              </a:rPr>
              <a:t>no result </a:t>
            </a:r>
            <a:r>
              <a:rPr sz="2000" dirty="0">
                <a:solidFill>
                  <a:srgbClr val="009A9A"/>
                </a:solidFill>
                <a:latin typeface="Arial"/>
                <a:cs typeface="Arial"/>
              </a:rPr>
              <a:t>was </a:t>
            </a:r>
            <a:r>
              <a:rPr sz="2000" spc="-5" dirty="0">
                <a:solidFill>
                  <a:srgbClr val="009A9A"/>
                </a:solidFill>
                <a:latin typeface="Arial"/>
                <a:cs typeface="Arial"/>
              </a:rPr>
              <a:t>received, in which case the  </a:t>
            </a:r>
            <a:r>
              <a:rPr sz="2000" spc="-10" dirty="0">
                <a:solidFill>
                  <a:srgbClr val="009A9A"/>
                </a:solidFill>
                <a:latin typeface="Arial"/>
                <a:cs typeface="Arial"/>
              </a:rPr>
              <a:t>method </a:t>
            </a:r>
            <a:r>
              <a:rPr sz="2000" spc="-5" dirty="0">
                <a:solidFill>
                  <a:srgbClr val="009A9A"/>
                </a:solidFill>
                <a:latin typeface="Arial"/>
                <a:cs typeface="Arial"/>
              </a:rPr>
              <a:t>will have been </a:t>
            </a:r>
            <a:r>
              <a:rPr sz="2000" spc="-10" dirty="0">
                <a:solidFill>
                  <a:srgbClr val="009A9A"/>
                </a:solidFill>
                <a:latin typeface="Arial"/>
                <a:cs typeface="Arial"/>
              </a:rPr>
              <a:t>executed </a:t>
            </a:r>
            <a:r>
              <a:rPr sz="2000" spc="-5" dirty="0">
                <a:solidFill>
                  <a:srgbClr val="009A9A"/>
                </a:solidFill>
                <a:latin typeface="Arial"/>
                <a:cs typeface="Arial"/>
              </a:rPr>
              <a:t>either once or not at</a:t>
            </a:r>
            <a:r>
              <a:rPr sz="2000" spc="50" dirty="0">
                <a:solidFill>
                  <a:srgbClr val="009A9A"/>
                </a:solidFill>
                <a:latin typeface="Arial"/>
                <a:cs typeface="Arial"/>
              </a:rPr>
              <a:t> </a:t>
            </a:r>
            <a:r>
              <a:rPr sz="2000" spc="-10" dirty="0">
                <a:solidFill>
                  <a:srgbClr val="009A9A"/>
                </a:solidFill>
                <a:latin typeface="Arial"/>
                <a:cs typeface="Arial"/>
              </a:rPr>
              <a:t>all</a:t>
            </a:r>
            <a:endParaRPr sz="200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9554" y="665046"/>
            <a:ext cx="7690484" cy="513080"/>
          </a:xfrm>
          <a:prstGeom prst="rect">
            <a:avLst/>
          </a:prstGeom>
        </p:spPr>
        <p:txBody>
          <a:bodyPr vert="horz" wrap="square" lIns="0" tIns="12065" rIns="0" bIns="0" rtlCol="0">
            <a:spAutoFit/>
          </a:bodyPr>
          <a:lstStyle/>
          <a:p>
            <a:pPr marL="12700">
              <a:lnSpc>
                <a:spcPct val="100000"/>
              </a:lnSpc>
              <a:spcBef>
                <a:spcPts val="95"/>
              </a:spcBef>
            </a:pPr>
            <a:r>
              <a:rPr spc="-5" dirty="0"/>
              <a:t>5.2. Communication between distributed</a:t>
            </a:r>
            <a:r>
              <a:rPr spc="70" dirty="0"/>
              <a:t> </a:t>
            </a:r>
            <a:r>
              <a:rPr spc="-5" dirty="0"/>
              <a:t>objects</a:t>
            </a:r>
          </a:p>
        </p:txBody>
      </p:sp>
      <p:sp>
        <p:nvSpPr>
          <p:cNvPr id="7" name="object 7"/>
          <p:cNvSpPr txBox="1"/>
          <p:nvPr/>
        </p:nvSpPr>
        <p:spPr>
          <a:xfrm>
            <a:off x="993902" y="1625166"/>
            <a:ext cx="8223250" cy="4885953"/>
          </a:xfrm>
          <a:prstGeom prst="rect">
            <a:avLst/>
          </a:prstGeom>
        </p:spPr>
        <p:txBody>
          <a:bodyPr vert="horz" wrap="square" lIns="0" tIns="114300" rIns="0" bIns="0" rtlCol="0">
            <a:spAutoFit/>
          </a:bodyPr>
          <a:lstStyle/>
          <a:p>
            <a:pPr marL="12700">
              <a:lnSpc>
                <a:spcPct val="100000"/>
              </a:lnSpc>
              <a:spcBef>
                <a:spcPts val="900"/>
              </a:spcBef>
            </a:pPr>
            <a:r>
              <a:rPr sz="3200" spc="-5" dirty="0">
                <a:solidFill>
                  <a:srgbClr val="009A9A"/>
                </a:solidFill>
                <a:latin typeface="Arial"/>
                <a:cs typeface="Arial"/>
              </a:rPr>
              <a:t>Request-reply protocol offers different choices of delivery</a:t>
            </a:r>
            <a:r>
              <a:rPr sz="3200" spc="-50" dirty="0">
                <a:solidFill>
                  <a:srgbClr val="009A9A"/>
                </a:solidFill>
                <a:latin typeface="Arial"/>
                <a:cs typeface="Arial"/>
              </a:rPr>
              <a:t> </a:t>
            </a:r>
            <a:r>
              <a:rPr sz="3200" spc="-5" dirty="0">
                <a:solidFill>
                  <a:srgbClr val="009A9A"/>
                </a:solidFill>
                <a:latin typeface="Arial"/>
                <a:cs typeface="Arial"/>
              </a:rPr>
              <a:t>guarantees:</a:t>
            </a:r>
            <a:endParaRPr sz="3200">
              <a:latin typeface="Arial"/>
              <a:cs typeface="Arial"/>
            </a:endParaRPr>
          </a:p>
          <a:p>
            <a:pPr marL="755650" indent="-285750" algn="just">
              <a:lnSpc>
                <a:spcPct val="100000"/>
              </a:lnSpc>
              <a:spcBef>
                <a:spcPts val="645"/>
              </a:spcBef>
              <a:buClr>
                <a:srgbClr val="33659A"/>
              </a:buClr>
              <a:buSzPct val="64705"/>
              <a:buFont typeface="Wingdings"/>
              <a:buChar char=""/>
              <a:tabLst>
                <a:tab pos="755650" algn="l"/>
              </a:tabLst>
            </a:pPr>
            <a:r>
              <a:rPr sz="2400" b="1" spc="-5" dirty="0">
                <a:solidFill>
                  <a:srgbClr val="009A9A"/>
                </a:solidFill>
                <a:latin typeface="Arial"/>
                <a:cs typeface="Arial"/>
              </a:rPr>
              <a:t>Retry request message </a:t>
            </a:r>
            <a:r>
              <a:rPr sz="2400" spc="-5" dirty="0">
                <a:solidFill>
                  <a:srgbClr val="009A9A"/>
                </a:solidFill>
                <a:latin typeface="Arial"/>
                <a:cs typeface="Arial"/>
              </a:rPr>
              <a:t>– retransmit until </a:t>
            </a:r>
            <a:r>
              <a:rPr sz="2400" dirty="0">
                <a:solidFill>
                  <a:srgbClr val="009A9A"/>
                </a:solidFill>
                <a:latin typeface="Arial"/>
                <a:cs typeface="Arial"/>
              </a:rPr>
              <a:t>reply </a:t>
            </a:r>
            <a:r>
              <a:rPr sz="2400" spc="-10" dirty="0">
                <a:solidFill>
                  <a:srgbClr val="009A9A"/>
                </a:solidFill>
                <a:latin typeface="Arial"/>
                <a:cs typeface="Arial"/>
              </a:rPr>
              <a:t>is </a:t>
            </a:r>
            <a:r>
              <a:rPr sz="2400" spc="-5" dirty="0">
                <a:solidFill>
                  <a:srgbClr val="009A9A"/>
                </a:solidFill>
                <a:latin typeface="Arial"/>
                <a:cs typeface="Arial"/>
              </a:rPr>
              <a:t>received or on server</a:t>
            </a:r>
            <a:r>
              <a:rPr sz="2400" spc="235" dirty="0">
                <a:solidFill>
                  <a:srgbClr val="009A9A"/>
                </a:solidFill>
                <a:latin typeface="Arial"/>
                <a:cs typeface="Arial"/>
              </a:rPr>
              <a:t> </a:t>
            </a:r>
            <a:r>
              <a:rPr sz="2400" spc="-5" dirty="0">
                <a:solidFill>
                  <a:srgbClr val="009A9A"/>
                </a:solidFill>
                <a:latin typeface="Arial"/>
                <a:cs typeface="Arial"/>
              </a:rPr>
              <a:t>failure</a:t>
            </a:r>
            <a:endParaRPr sz="2400">
              <a:latin typeface="Arial"/>
              <a:cs typeface="Arial"/>
            </a:endParaRPr>
          </a:p>
          <a:p>
            <a:pPr marL="755650" indent="-285750" algn="just">
              <a:lnSpc>
                <a:spcPct val="100000"/>
              </a:lnSpc>
              <a:spcBef>
                <a:spcPts val="605"/>
              </a:spcBef>
              <a:buClr>
                <a:srgbClr val="33659A"/>
              </a:buClr>
              <a:buSzPct val="64705"/>
              <a:buFont typeface="Wingdings"/>
              <a:buChar char=""/>
              <a:tabLst>
                <a:tab pos="755650" algn="l"/>
              </a:tabLst>
            </a:pPr>
            <a:r>
              <a:rPr sz="2400" b="1" spc="-5" dirty="0">
                <a:solidFill>
                  <a:srgbClr val="009A9A"/>
                </a:solidFill>
                <a:latin typeface="Arial"/>
                <a:cs typeface="Arial"/>
              </a:rPr>
              <a:t>Duplicate message filtering </a:t>
            </a:r>
            <a:r>
              <a:rPr sz="2400" spc="-5" dirty="0">
                <a:solidFill>
                  <a:srgbClr val="009A9A"/>
                </a:solidFill>
                <a:latin typeface="Arial"/>
                <a:cs typeface="Arial"/>
              </a:rPr>
              <a:t>– discard duplicates at server (seq #s or</a:t>
            </a:r>
            <a:r>
              <a:rPr sz="2400" spc="229" dirty="0">
                <a:solidFill>
                  <a:srgbClr val="009A9A"/>
                </a:solidFill>
                <a:latin typeface="Arial"/>
                <a:cs typeface="Arial"/>
              </a:rPr>
              <a:t> </a:t>
            </a:r>
            <a:r>
              <a:rPr sz="2400" spc="-5" dirty="0">
                <a:solidFill>
                  <a:srgbClr val="009A9A"/>
                </a:solidFill>
                <a:latin typeface="Arial"/>
                <a:cs typeface="Arial"/>
              </a:rPr>
              <a:t>ReqID)</a:t>
            </a:r>
            <a:endParaRPr sz="2400">
              <a:latin typeface="Arial"/>
              <a:cs typeface="Arial"/>
            </a:endParaRPr>
          </a:p>
          <a:p>
            <a:pPr marL="755650" indent="-285750" algn="just">
              <a:lnSpc>
                <a:spcPct val="100000"/>
              </a:lnSpc>
              <a:spcBef>
                <a:spcPts val="615"/>
              </a:spcBef>
              <a:buClr>
                <a:srgbClr val="33659A"/>
              </a:buClr>
              <a:buSzPct val="64705"/>
              <a:buFont typeface="Wingdings"/>
              <a:buChar char=""/>
              <a:tabLst>
                <a:tab pos="755650" algn="l"/>
              </a:tabLst>
            </a:pPr>
            <a:r>
              <a:rPr sz="2400" b="1" spc="-5" dirty="0">
                <a:solidFill>
                  <a:srgbClr val="009A9A"/>
                </a:solidFill>
                <a:latin typeface="Arial"/>
                <a:cs typeface="Arial"/>
              </a:rPr>
              <a:t>Retransmission of results: </a:t>
            </a:r>
            <a:r>
              <a:rPr sz="2400" spc="-5" dirty="0">
                <a:solidFill>
                  <a:srgbClr val="009A9A"/>
                </a:solidFill>
                <a:latin typeface="Arial"/>
                <a:cs typeface="Arial"/>
              </a:rPr>
              <a:t>Buffer result messages at server </a:t>
            </a:r>
            <a:r>
              <a:rPr sz="2400" dirty="0">
                <a:solidFill>
                  <a:srgbClr val="009A9A"/>
                </a:solidFill>
                <a:latin typeface="Arial"/>
                <a:cs typeface="Arial"/>
              </a:rPr>
              <a:t>for</a:t>
            </a:r>
            <a:r>
              <a:rPr sz="2400" spc="240" dirty="0">
                <a:solidFill>
                  <a:srgbClr val="009A9A"/>
                </a:solidFill>
                <a:latin typeface="Arial"/>
                <a:cs typeface="Arial"/>
              </a:rPr>
              <a:t> </a:t>
            </a:r>
            <a:r>
              <a:rPr sz="2400" spc="-5" dirty="0">
                <a:solidFill>
                  <a:srgbClr val="009A9A"/>
                </a:solidFill>
                <a:latin typeface="Arial"/>
                <a:cs typeface="Arial"/>
              </a:rPr>
              <a:t>retransmission</a:t>
            </a:r>
            <a:endParaRPr sz="2400">
              <a:latin typeface="Arial"/>
              <a:cs typeface="Arial"/>
            </a:endParaRPr>
          </a:p>
          <a:p>
            <a:pPr marL="755650" algn="just">
              <a:lnSpc>
                <a:spcPct val="100000"/>
              </a:lnSpc>
              <a:spcBef>
                <a:spcPts val="195"/>
              </a:spcBef>
            </a:pPr>
            <a:r>
              <a:rPr sz="2400" spc="-5" dirty="0">
                <a:solidFill>
                  <a:srgbClr val="009A9A"/>
                </a:solidFill>
                <a:latin typeface="Arial"/>
                <a:cs typeface="Arial"/>
              </a:rPr>
              <a:t>– avoids redo of requests (even for idempotent</a:t>
            </a:r>
            <a:r>
              <a:rPr sz="2400" spc="85" dirty="0">
                <a:solidFill>
                  <a:srgbClr val="009A9A"/>
                </a:solidFill>
                <a:latin typeface="Arial"/>
                <a:cs typeface="Arial"/>
              </a:rPr>
              <a:t> </a:t>
            </a:r>
            <a:r>
              <a:rPr sz="2400" spc="-5" dirty="0">
                <a:solidFill>
                  <a:srgbClr val="009A9A"/>
                </a:solidFill>
                <a:latin typeface="Arial"/>
                <a:cs typeface="Arial"/>
              </a:rPr>
              <a:t>ops)</a:t>
            </a:r>
            <a:endParaRPr sz="2400">
              <a:latin typeface="Arial"/>
              <a:cs typeface="Arial"/>
            </a:endParaRPr>
          </a:p>
          <a:p>
            <a:pPr marL="927100" algn="just">
              <a:lnSpc>
                <a:spcPct val="100000"/>
              </a:lnSpc>
              <a:spcBef>
                <a:spcPts val="600"/>
              </a:spcBef>
            </a:pPr>
            <a:r>
              <a:rPr sz="1200" spc="1440" dirty="0">
                <a:solidFill>
                  <a:srgbClr val="FF9A65"/>
                </a:solidFill>
                <a:latin typeface="Wingdings"/>
                <a:cs typeface="Wingdings"/>
              </a:rPr>
              <a:t></a:t>
            </a:r>
            <a:r>
              <a:rPr sz="1200" spc="320" dirty="0">
                <a:solidFill>
                  <a:srgbClr val="FF9A65"/>
                </a:solidFill>
                <a:latin typeface="Times New Roman"/>
                <a:cs typeface="Times New Roman"/>
              </a:rPr>
              <a:t> </a:t>
            </a:r>
            <a:r>
              <a:rPr sz="2400" spc="-5" dirty="0">
                <a:solidFill>
                  <a:srgbClr val="009A9A"/>
                </a:solidFill>
                <a:latin typeface="Arial"/>
                <a:cs typeface="Arial"/>
              </a:rPr>
              <a:t>History: </a:t>
            </a:r>
            <a:r>
              <a:rPr sz="2400" dirty="0">
                <a:solidFill>
                  <a:srgbClr val="009A9A"/>
                </a:solidFill>
                <a:latin typeface="Arial"/>
                <a:cs typeface="Arial"/>
              </a:rPr>
              <a:t>record of transmitted </a:t>
            </a:r>
            <a:r>
              <a:rPr sz="2400" spc="-5" dirty="0">
                <a:solidFill>
                  <a:srgbClr val="009A9A"/>
                </a:solidFill>
                <a:latin typeface="Arial"/>
                <a:cs typeface="Arial"/>
              </a:rPr>
              <a:t>messages</a:t>
            </a:r>
            <a:endParaRPr sz="2400">
              <a:latin typeface="Arial"/>
              <a:cs typeface="Arial"/>
            </a:endParaRPr>
          </a:p>
          <a:p>
            <a:pPr algn="just">
              <a:lnSpc>
                <a:spcPct val="100000"/>
              </a:lnSpc>
              <a:spcBef>
                <a:spcPts val="965"/>
              </a:spcBef>
              <a:tabLst>
                <a:tab pos="5037455" algn="l"/>
              </a:tabLst>
            </a:pPr>
            <a:r>
              <a:rPr sz="2400" spc="-5">
                <a:latin typeface="Arial"/>
                <a:cs typeface="Arial"/>
              </a:rPr>
              <a:t>	</a:t>
            </a:r>
            <a:endParaRPr sz="2400">
              <a:latin typeface="Arial"/>
              <a:cs typeface="Arial"/>
            </a:endParaRPr>
          </a:p>
        </p:txBody>
      </p:sp>
      <p:sp>
        <p:nvSpPr>
          <p:cNvPr id="30" name="object 30"/>
          <p:cNvSpPr txBox="1">
            <a:spLocks noGrp="1"/>
          </p:cNvSpPr>
          <p:nvPr>
            <p:ph type="dt" sz="half" idx="6"/>
          </p:nvPr>
        </p:nvSpPr>
        <p:spPr>
          <a:prstGeom prst="rect">
            <a:avLst/>
          </a:prstGeom>
        </p:spPr>
        <p:txBody>
          <a:bodyPr vert="horz" wrap="square" lIns="0" tIns="0" rIns="0" bIns="0" rtlCol="0">
            <a:spAutoFit/>
          </a:bodyPr>
          <a:lstStyle/>
          <a:p>
            <a:pPr marL="12700">
              <a:lnSpc>
                <a:spcPts val="1645"/>
              </a:lnSpc>
            </a:pPr>
            <a:r>
              <a:rPr spc="-10" dirty="0"/>
              <a:t>2005/10/14</a:t>
            </a:r>
          </a:p>
        </p:txBody>
      </p:sp>
      <p:sp>
        <p:nvSpPr>
          <p:cNvPr id="31" name="object 31"/>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pPr marL="25400">
                <a:lnSpc>
                  <a:spcPts val="1645"/>
                </a:lnSpc>
              </a:pPr>
              <a:t>19</a:t>
            </a:fld>
            <a:endParaRPr spc="-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45"/>
              </a:lnSpc>
            </a:pPr>
            <a:r>
              <a:rPr spc="-10" dirty="0"/>
              <a:t>2005/10/14</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3189">
              <a:lnSpc>
                <a:spcPts val="1645"/>
              </a:lnSpc>
            </a:pPr>
            <a:fld id="{81D60167-4931-47E6-BA6A-407CBD079E47}" type="slidenum">
              <a:rPr spc="-5" dirty="0"/>
              <a:pPr marL="123189">
                <a:lnSpc>
                  <a:spcPts val="1645"/>
                </a:lnSpc>
              </a:pPr>
              <a:t>2</a:t>
            </a:fld>
            <a:endParaRPr spc="-5" dirty="0"/>
          </a:p>
        </p:txBody>
      </p:sp>
      <p:sp>
        <p:nvSpPr>
          <p:cNvPr id="2" name="object 2"/>
          <p:cNvSpPr txBox="1">
            <a:spLocks noGrp="1"/>
          </p:cNvSpPr>
          <p:nvPr>
            <p:ph type="title"/>
          </p:nvPr>
        </p:nvSpPr>
        <p:spPr>
          <a:xfrm>
            <a:off x="1371600" y="228600"/>
            <a:ext cx="3263900" cy="635635"/>
          </a:xfrm>
          <a:prstGeom prst="rect">
            <a:avLst/>
          </a:prstGeom>
        </p:spPr>
        <p:txBody>
          <a:bodyPr vert="horz" wrap="square" lIns="0" tIns="12700" rIns="0" bIns="0" rtlCol="0">
            <a:spAutoFit/>
          </a:bodyPr>
          <a:lstStyle/>
          <a:p>
            <a:pPr marL="12700">
              <a:lnSpc>
                <a:spcPct val="100000"/>
              </a:lnSpc>
              <a:spcBef>
                <a:spcPts val="100"/>
              </a:spcBef>
            </a:pPr>
            <a:r>
              <a:rPr sz="4000" spc="-5" dirty="0"/>
              <a:t>5.1.</a:t>
            </a:r>
            <a:r>
              <a:rPr sz="4000" spc="-80" dirty="0"/>
              <a:t> </a:t>
            </a:r>
            <a:r>
              <a:rPr sz="4000" spc="-5" dirty="0"/>
              <a:t>Introduction</a:t>
            </a:r>
            <a:endParaRPr sz="4000" dirty="0"/>
          </a:p>
        </p:txBody>
      </p:sp>
      <p:sp>
        <p:nvSpPr>
          <p:cNvPr id="3" name="object 3"/>
          <p:cNvSpPr txBox="1"/>
          <p:nvPr/>
        </p:nvSpPr>
        <p:spPr>
          <a:xfrm>
            <a:off x="533400" y="1524000"/>
            <a:ext cx="8579484" cy="5818324"/>
          </a:xfrm>
          <a:prstGeom prst="rect">
            <a:avLst/>
          </a:prstGeom>
        </p:spPr>
        <p:txBody>
          <a:bodyPr vert="horz" wrap="square" lIns="0" tIns="67945" rIns="0" bIns="0" rtlCol="0">
            <a:spAutoFit/>
          </a:bodyPr>
          <a:lstStyle/>
          <a:p>
            <a:pPr marL="355600" marR="14604" indent="-342900">
              <a:lnSpc>
                <a:spcPct val="79900"/>
              </a:lnSpc>
              <a:spcBef>
                <a:spcPts val="535"/>
              </a:spcBef>
              <a:buClr>
                <a:srgbClr val="FF9A65"/>
              </a:buClr>
              <a:buSzPct val="61111"/>
              <a:buFont typeface="Wingdings"/>
              <a:buChar char=""/>
              <a:tabLst>
                <a:tab pos="354965" algn="l"/>
                <a:tab pos="355600" algn="l"/>
              </a:tabLst>
            </a:pPr>
            <a:r>
              <a:rPr sz="3200" spc="-5" dirty="0">
                <a:solidFill>
                  <a:srgbClr val="009A9A"/>
                </a:solidFill>
                <a:latin typeface="Arial"/>
                <a:cs typeface="Arial"/>
              </a:rPr>
              <a:t>Programming models </a:t>
            </a:r>
            <a:r>
              <a:rPr sz="3200" dirty="0">
                <a:solidFill>
                  <a:srgbClr val="009A9A"/>
                </a:solidFill>
                <a:latin typeface="Arial"/>
                <a:cs typeface="Arial"/>
              </a:rPr>
              <a:t>for </a:t>
            </a:r>
            <a:r>
              <a:rPr sz="3200" spc="-5" dirty="0">
                <a:solidFill>
                  <a:srgbClr val="009A9A"/>
                </a:solidFill>
                <a:latin typeface="Arial"/>
                <a:cs typeface="Arial"/>
              </a:rPr>
              <a:t>distributed programs/applications: applications  composed of cooperating programs running in several different processes.  Such programs need </a:t>
            </a:r>
            <a:r>
              <a:rPr sz="3200" dirty="0">
                <a:solidFill>
                  <a:srgbClr val="009A9A"/>
                </a:solidFill>
                <a:latin typeface="Arial"/>
                <a:cs typeface="Arial"/>
              </a:rPr>
              <a:t>to </a:t>
            </a:r>
            <a:r>
              <a:rPr sz="3200" spc="-5" dirty="0">
                <a:solidFill>
                  <a:srgbClr val="009A9A"/>
                </a:solidFill>
                <a:latin typeface="Arial"/>
                <a:cs typeface="Arial"/>
              </a:rPr>
              <a:t>invoke operations in other</a:t>
            </a:r>
            <a:r>
              <a:rPr sz="3200" spc="-30" dirty="0">
                <a:solidFill>
                  <a:srgbClr val="009A9A"/>
                </a:solidFill>
                <a:latin typeface="Arial"/>
                <a:cs typeface="Arial"/>
              </a:rPr>
              <a:t> </a:t>
            </a:r>
            <a:r>
              <a:rPr sz="3200" spc="-5" dirty="0">
                <a:solidFill>
                  <a:srgbClr val="009A9A"/>
                </a:solidFill>
                <a:latin typeface="Arial"/>
                <a:cs typeface="Arial"/>
              </a:rPr>
              <a:t>processes.</a:t>
            </a:r>
            <a:endParaRPr sz="3200" dirty="0">
              <a:latin typeface="Arial"/>
              <a:cs typeface="Arial"/>
            </a:endParaRPr>
          </a:p>
          <a:p>
            <a:pPr marL="755650" marR="494030" lvl="1" indent="-285750">
              <a:lnSpc>
                <a:spcPct val="79400"/>
              </a:lnSpc>
              <a:spcBef>
                <a:spcPts val="420"/>
              </a:spcBef>
              <a:buClr>
                <a:srgbClr val="33659A"/>
              </a:buClr>
              <a:buSzPct val="64705"/>
              <a:buFont typeface="Wingdings"/>
              <a:buChar char=""/>
              <a:tabLst>
                <a:tab pos="755650" algn="l"/>
              </a:tabLst>
            </a:pPr>
            <a:r>
              <a:rPr sz="2800" spc="-5" dirty="0">
                <a:solidFill>
                  <a:srgbClr val="009A9A"/>
                </a:solidFill>
                <a:latin typeface="Arial"/>
                <a:cs typeface="Arial"/>
              </a:rPr>
              <a:t>RPC – client programs call procedures in server programs, running </a:t>
            </a:r>
            <a:r>
              <a:rPr sz="2800" dirty="0">
                <a:solidFill>
                  <a:srgbClr val="009A9A"/>
                </a:solidFill>
                <a:latin typeface="Arial"/>
                <a:cs typeface="Arial"/>
              </a:rPr>
              <a:t>in  </a:t>
            </a:r>
            <a:r>
              <a:rPr sz="2800" spc="-5" dirty="0">
                <a:solidFill>
                  <a:srgbClr val="009A9A"/>
                </a:solidFill>
                <a:latin typeface="Arial"/>
                <a:cs typeface="Arial"/>
              </a:rPr>
              <a:t>separate and remote computers (e.g., Unix</a:t>
            </a:r>
            <a:r>
              <a:rPr sz="2800" spc="45" dirty="0">
                <a:solidFill>
                  <a:srgbClr val="009A9A"/>
                </a:solidFill>
                <a:latin typeface="Arial"/>
                <a:cs typeface="Arial"/>
              </a:rPr>
              <a:t> </a:t>
            </a:r>
            <a:r>
              <a:rPr sz="2800" spc="-5">
                <a:solidFill>
                  <a:srgbClr val="009A9A"/>
                </a:solidFill>
                <a:latin typeface="Arial"/>
                <a:cs typeface="Arial"/>
              </a:rPr>
              <a:t>RPC)</a:t>
            </a:r>
            <a:endParaRPr lang="en-US" sz="2800" spc="-5" dirty="0">
              <a:solidFill>
                <a:srgbClr val="009A9A"/>
              </a:solidFill>
              <a:latin typeface="Arial"/>
              <a:cs typeface="Arial"/>
            </a:endParaRPr>
          </a:p>
          <a:p>
            <a:pPr marL="1155700" lvl="2" indent="-228600">
              <a:lnSpc>
                <a:spcPts val="1920"/>
              </a:lnSpc>
              <a:buClr>
                <a:srgbClr val="FF9A65"/>
              </a:buClr>
              <a:buSzPct val="62500"/>
              <a:buFont typeface="Wingdings"/>
              <a:buChar char=""/>
              <a:tabLst>
                <a:tab pos="1155700" algn="l"/>
              </a:tabLst>
            </a:pPr>
            <a:r>
              <a:rPr sz="2800" spc="-5">
                <a:solidFill>
                  <a:srgbClr val="009A9A"/>
                </a:solidFill>
                <a:latin typeface="Arial"/>
                <a:cs typeface="Arial"/>
              </a:rPr>
              <a:t>Extended </a:t>
            </a:r>
            <a:r>
              <a:rPr sz="2800" spc="-5" dirty="0">
                <a:solidFill>
                  <a:srgbClr val="009A9A"/>
                </a:solidFill>
                <a:latin typeface="Arial"/>
                <a:cs typeface="Arial"/>
              </a:rPr>
              <a:t>from procedure</a:t>
            </a:r>
            <a:r>
              <a:rPr sz="2800" spc="5" dirty="0">
                <a:solidFill>
                  <a:srgbClr val="009A9A"/>
                </a:solidFill>
                <a:latin typeface="Arial"/>
                <a:cs typeface="Arial"/>
              </a:rPr>
              <a:t> </a:t>
            </a:r>
            <a:r>
              <a:rPr sz="2800" spc="-5" dirty="0">
                <a:solidFill>
                  <a:srgbClr val="009A9A"/>
                </a:solidFill>
                <a:latin typeface="Arial"/>
                <a:cs typeface="Arial"/>
              </a:rPr>
              <a:t>call</a:t>
            </a:r>
            <a:endParaRPr sz="2800" dirty="0">
              <a:latin typeface="Arial"/>
              <a:cs typeface="Arial"/>
            </a:endParaRPr>
          </a:p>
          <a:p>
            <a:pPr marL="755650" marR="155575" lvl="1" indent="-285750">
              <a:lnSpc>
                <a:spcPct val="79600"/>
              </a:lnSpc>
              <a:spcBef>
                <a:spcPts val="425"/>
              </a:spcBef>
              <a:buClr>
                <a:srgbClr val="33659A"/>
              </a:buClr>
              <a:buSzPct val="64705"/>
              <a:buFont typeface="Wingdings"/>
              <a:buChar char=""/>
              <a:tabLst>
                <a:tab pos="755650" algn="l"/>
              </a:tabLst>
            </a:pPr>
            <a:r>
              <a:rPr sz="2800" spc="-5" dirty="0">
                <a:solidFill>
                  <a:srgbClr val="009A9A"/>
                </a:solidFill>
                <a:latin typeface="Arial"/>
                <a:cs typeface="Arial"/>
              </a:rPr>
              <a:t>RMI – extensions of object-oriented programming models to allow a local  method (of a local object) to make a remote invocation of objects in a  remote process </a:t>
            </a:r>
            <a:r>
              <a:rPr sz="2800" dirty="0">
                <a:solidFill>
                  <a:srgbClr val="009A9A"/>
                </a:solidFill>
                <a:latin typeface="Arial"/>
                <a:cs typeface="Arial"/>
              </a:rPr>
              <a:t>(e.g., Java</a:t>
            </a:r>
            <a:r>
              <a:rPr sz="2800" spc="25" dirty="0">
                <a:solidFill>
                  <a:srgbClr val="009A9A"/>
                </a:solidFill>
                <a:latin typeface="Arial"/>
                <a:cs typeface="Arial"/>
              </a:rPr>
              <a:t> </a:t>
            </a:r>
            <a:r>
              <a:rPr sz="2800" spc="-10">
                <a:solidFill>
                  <a:srgbClr val="009A9A"/>
                </a:solidFill>
                <a:latin typeface="Arial"/>
                <a:cs typeface="Arial"/>
              </a:rPr>
              <a:t>RMI)</a:t>
            </a:r>
            <a:endParaRPr lang="en-US" sz="2800" spc="-10" dirty="0">
              <a:solidFill>
                <a:srgbClr val="009A9A"/>
              </a:solidFill>
              <a:latin typeface="Arial"/>
              <a:cs typeface="Arial"/>
            </a:endParaRPr>
          </a:p>
          <a:p>
            <a:pPr marL="755650" marR="155575" lvl="1" indent="-285750">
              <a:lnSpc>
                <a:spcPct val="79600"/>
              </a:lnSpc>
              <a:spcBef>
                <a:spcPts val="425"/>
              </a:spcBef>
              <a:buClr>
                <a:srgbClr val="33659A"/>
              </a:buClr>
              <a:buSzPct val="64705"/>
              <a:buFont typeface="Wingdings"/>
              <a:buChar char=""/>
              <a:tabLst>
                <a:tab pos="755650" algn="l"/>
              </a:tabLst>
            </a:pPr>
            <a:endParaRPr sz="2800" dirty="0">
              <a:latin typeface="Arial"/>
              <a:cs typeface="Arial"/>
            </a:endParaRPr>
          </a:p>
          <a:p>
            <a:pPr marL="1155700" lvl="2" indent="-228600">
              <a:lnSpc>
                <a:spcPts val="1920"/>
              </a:lnSpc>
              <a:buClr>
                <a:srgbClr val="FF9A65"/>
              </a:buClr>
              <a:buSzPct val="62500"/>
              <a:buFont typeface="Wingdings"/>
              <a:buChar char=""/>
              <a:tabLst>
                <a:tab pos="1155700" algn="l"/>
              </a:tabLst>
            </a:pPr>
            <a:r>
              <a:rPr sz="2800" spc="-5" dirty="0">
                <a:solidFill>
                  <a:srgbClr val="009A9A"/>
                </a:solidFill>
                <a:latin typeface="Arial"/>
                <a:cs typeface="Arial"/>
              </a:rPr>
              <a:t>Objected oriented version </a:t>
            </a:r>
            <a:r>
              <a:rPr sz="2800" spc="-5">
                <a:solidFill>
                  <a:srgbClr val="009A9A"/>
                </a:solidFill>
                <a:latin typeface="Arial"/>
                <a:cs typeface="Arial"/>
              </a:rPr>
              <a:t>of</a:t>
            </a:r>
            <a:r>
              <a:rPr sz="2800" spc="-10">
                <a:solidFill>
                  <a:srgbClr val="009A9A"/>
                </a:solidFill>
                <a:latin typeface="Arial"/>
                <a:cs typeface="Arial"/>
              </a:rPr>
              <a:t> </a:t>
            </a:r>
            <a:r>
              <a:rPr sz="2800" spc="-5">
                <a:solidFill>
                  <a:srgbClr val="009A9A"/>
                </a:solidFill>
                <a:latin typeface="Arial"/>
                <a:cs typeface="Arial"/>
              </a:rPr>
              <a:t>RPC</a:t>
            </a:r>
            <a:endParaRPr sz="2800" dirty="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70102" y="907033"/>
            <a:ext cx="7690484" cy="513080"/>
          </a:xfrm>
          <a:prstGeom prst="rect">
            <a:avLst/>
          </a:prstGeom>
        </p:spPr>
        <p:txBody>
          <a:bodyPr vert="horz" wrap="square" lIns="0" tIns="12065" rIns="0" bIns="0" rtlCol="0">
            <a:spAutoFit/>
          </a:bodyPr>
          <a:lstStyle/>
          <a:p>
            <a:pPr marL="12700">
              <a:lnSpc>
                <a:spcPct val="100000"/>
              </a:lnSpc>
              <a:spcBef>
                <a:spcPts val="95"/>
              </a:spcBef>
            </a:pPr>
            <a:r>
              <a:rPr spc="-5" dirty="0"/>
              <a:t>5.2. Communication between distributed</a:t>
            </a:r>
            <a:r>
              <a:rPr spc="70" dirty="0"/>
              <a:t> </a:t>
            </a:r>
            <a:r>
              <a:rPr spc="-5" dirty="0"/>
              <a:t>objects</a:t>
            </a:r>
          </a:p>
        </p:txBody>
      </p:sp>
      <p:sp>
        <p:nvSpPr>
          <p:cNvPr id="3" name="object 3"/>
          <p:cNvSpPr/>
          <p:nvPr/>
        </p:nvSpPr>
        <p:spPr>
          <a:xfrm>
            <a:off x="762000" y="3240023"/>
            <a:ext cx="6818630" cy="1905"/>
          </a:xfrm>
          <a:custGeom>
            <a:avLst/>
            <a:gdLst/>
            <a:ahLst/>
            <a:cxnLst/>
            <a:rect l="l" t="t" r="r" b="b"/>
            <a:pathLst>
              <a:path w="6818630" h="1905">
                <a:moveTo>
                  <a:pt x="0" y="0"/>
                </a:moveTo>
                <a:lnTo>
                  <a:pt x="6818376" y="1523"/>
                </a:lnTo>
              </a:path>
            </a:pathLst>
          </a:custGeom>
          <a:ln w="36512">
            <a:solidFill>
              <a:srgbClr val="000000"/>
            </a:solidFill>
          </a:ln>
        </p:spPr>
        <p:txBody>
          <a:bodyPr wrap="square" lIns="0" tIns="0" rIns="0" bIns="0" rtlCol="0"/>
          <a:lstStyle/>
          <a:p>
            <a:endParaRPr/>
          </a:p>
        </p:txBody>
      </p:sp>
      <p:sp>
        <p:nvSpPr>
          <p:cNvPr id="4" name="object 4"/>
          <p:cNvSpPr/>
          <p:nvPr/>
        </p:nvSpPr>
        <p:spPr>
          <a:xfrm>
            <a:off x="762000" y="4092702"/>
            <a:ext cx="8597900" cy="1905"/>
          </a:xfrm>
          <a:custGeom>
            <a:avLst/>
            <a:gdLst/>
            <a:ahLst/>
            <a:cxnLst/>
            <a:rect l="l" t="t" r="r" b="b"/>
            <a:pathLst>
              <a:path w="8597900" h="1904">
                <a:moveTo>
                  <a:pt x="0" y="0"/>
                </a:moveTo>
                <a:lnTo>
                  <a:pt x="8597646" y="1523"/>
                </a:lnTo>
              </a:path>
            </a:pathLst>
          </a:custGeom>
          <a:ln w="36512">
            <a:solidFill>
              <a:srgbClr val="000000"/>
            </a:solidFill>
          </a:ln>
        </p:spPr>
        <p:txBody>
          <a:bodyPr wrap="square" lIns="0" tIns="0" rIns="0" bIns="0" rtlCol="0"/>
          <a:lstStyle/>
          <a:p>
            <a:endParaRPr/>
          </a:p>
        </p:txBody>
      </p:sp>
      <p:sp>
        <p:nvSpPr>
          <p:cNvPr id="5" name="object 5"/>
          <p:cNvSpPr txBox="1"/>
          <p:nvPr/>
        </p:nvSpPr>
        <p:spPr>
          <a:xfrm>
            <a:off x="2941573" y="2629154"/>
            <a:ext cx="2620010" cy="330200"/>
          </a:xfrm>
          <a:prstGeom prst="rect">
            <a:avLst/>
          </a:prstGeom>
        </p:spPr>
        <p:txBody>
          <a:bodyPr vert="horz" wrap="square" lIns="0" tIns="12065" rIns="0" bIns="0" rtlCol="0">
            <a:spAutoFit/>
          </a:bodyPr>
          <a:lstStyle/>
          <a:p>
            <a:pPr marL="12700">
              <a:lnSpc>
                <a:spcPct val="100000"/>
              </a:lnSpc>
              <a:spcBef>
                <a:spcPts val="95"/>
              </a:spcBef>
            </a:pPr>
            <a:r>
              <a:rPr sz="2000" i="1" spc="-5" dirty="0">
                <a:latin typeface="Times New Roman"/>
                <a:cs typeface="Times New Roman"/>
              </a:rPr>
              <a:t>Fault tolerance</a:t>
            </a:r>
            <a:r>
              <a:rPr sz="2000" i="1" spc="-10" dirty="0">
                <a:latin typeface="Times New Roman"/>
                <a:cs typeface="Times New Roman"/>
              </a:rPr>
              <a:t> measures</a:t>
            </a:r>
            <a:endParaRPr sz="2000">
              <a:latin typeface="Times New Roman"/>
              <a:cs typeface="Times New Roman"/>
            </a:endParaRPr>
          </a:p>
        </p:txBody>
      </p:sp>
      <p:sp>
        <p:nvSpPr>
          <p:cNvPr id="6" name="object 6"/>
          <p:cNvSpPr txBox="1"/>
          <p:nvPr/>
        </p:nvSpPr>
        <p:spPr>
          <a:xfrm>
            <a:off x="7821414" y="2529330"/>
            <a:ext cx="1111250" cy="579120"/>
          </a:xfrm>
          <a:prstGeom prst="rect">
            <a:avLst/>
          </a:prstGeom>
        </p:spPr>
        <p:txBody>
          <a:bodyPr vert="horz" wrap="square" lIns="0" tIns="67310" rIns="0" bIns="0" rtlCol="0">
            <a:spAutoFit/>
          </a:bodyPr>
          <a:lstStyle/>
          <a:p>
            <a:pPr marL="12700" marR="5080">
              <a:lnSpc>
                <a:spcPts val="1960"/>
              </a:lnSpc>
              <a:spcBef>
                <a:spcPts val="530"/>
              </a:spcBef>
            </a:pPr>
            <a:r>
              <a:rPr sz="2000" i="1" spc="-5" dirty="0">
                <a:latin typeface="Times New Roman"/>
                <a:cs typeface="Times New Roman"/>
              </a:rPr>
              <a:t>Invocation  </a:t>
            </a:r>
            <a:r>
              <a:rPr sz="2000" i="1" spc="-10" dirty="0">
                <a:latin typeface="Times New Roman"/>
                <a:cs typeface="Times New Roman"/>
              </a:rPr>
              <a:t>semantics</a:t>
            </a:r>
            <a:endParaRPr sz="2000">
              <a:latin typeface="Times New Roman"/>
              <a:cs typeface="Times New Roman"/>
            </a:endParaRPr>
          </a:p>
        </p:txBody>
      </p:sp>
      <p:sp>
        <p:nvSpPr>
          <p:cNvPr id="7" name="object 7"/>
          <p:cNvSpPr txBox="1"/>
          <p:nvPr/>
        </p:nvSpPr>
        <p:spPr>
          <a:xfrm>
            <a:off x="1203439" y="3481841"/>
            <a:ext cx="1949450" cy="581025"/>
          </a:xfrm>
          <a:prstGeom prst="rect">
            <a:avLst/>
          </a:prstGeom>
        </p:spPr>
        <p:txBody>
          <a:bodyPr vert="horz" wrap="square" lIns="0" tIns="66040" rIns="0" bIns="0" rtlCol="0">
            <a:spAutoFit/>
          </a:bodyPr>
          <a:lstStyle/>
          <a:p>
            <a:pPr marL="518159" marR="5080" indent="-506095">
              <a:lnSpc>
                <a:spcPts val="1970"/>
              </a:lnSpc>
              <a:spcBef>
                <a:spcPts val="520"/>
              </a:spcBef>
            </a:pPr>
            <a:r>
              <a:rPr sz="2000" i="1" spc="-5" dirty="0">
                <a:latin typeface="Times New Roman"/>
                <a:cs typeface="Times New Roman"/>
              </a:rPr>
              <a:t>Retransmit </a:t>
            </a:r>
            <a:r>
              <a:rPr sz="2000" i="1" spc="-10" dirty="0">
                <a:latin typeface="Times New Roman"/>
                <a:cs typeface="Times New Roman"/>
              </a:rPr>
              <a:t>request  message</a:t>
            </a:r>
            <a:endParaRPr sz="2000">
              <a:latin typeface="Times New Roman"/>
              <a:cs typeface="Times New Roman"/>
            </a:endParaRPr>
          </a:p>
        </p:txBody>
      </p:sp>
      <p:sp>
        <p:nvSpPr>
          <p:cNvPr id="8" name="object 8"/>
          <p:cNvSpPr txBox="1"/>
          <p:nvPr/>
        </p:nvSpPr>
        <p:spPr>
          <a:xfrm>
            <a:off x="3561069" y="3481841"/>
            <a:ext cx="1025525" cy="581025"/>
          </a:xfrm>
          <a:prstGeom prst="rect">
            <a:avLst/>
          </a:prstGeom>
        </p:spPr>
        <p:txBody>
          <a:bodyPr vert="horz" wrap="square" lIns="0" tIns="66040" rIns="0" bIns="0" rtlCol="0">
            <a:spAutoFit/>
          </a:bodyPr>
          <a:lstStyle/>
          <a:p>
            <a:pPr marL="99060" marR="5080" indent="-86995">
              <a:lnSpc>
                <a:spcPts val="1970"/>
              </a:lnSpc>
              <a:spcBef>
                <a:spcPts val="520"/>
              </a:spcBef>
            </a:pPr>
            <a:r>
              <a:rPr sz="2000" i="1" spc="-10" dirty="0">
                <a:latin typeface="Times New Roman"/>
                <a:cs typeface="Times New Roman"/>
              </a:rPr>
              <a:t>Duplicate  filtering</a:t>
            </a:r>
            <a:endParaRPr sz="2000">
              <a:latin typeface="Times New Roman"/>
              <a:cs typeface="Times New Roman"/>
            </a:endParaRPr>
          </a:p>
        </p:txBody>
      </p:sp>
      <p:sp>
        <p:nvSpPr>
          <p:cNvPr id="9" name="object 9"/>
          <p:cNvSpPr txBox="1"/>
          <p:nvPr/>
        </p:nvSpPr>
        <p:spPr>
          <a:xfrm>
            <a:off x="5265658" y="3481841"/>
            <a:ext cx="2245360" cy="581025"/>
          </a:xfrm>
          <a:prstGeom prst="rect">
            <a:avLst/>
          </a:prstGeom>
        </p:spPr>
        <p:txBody>
          <a:bodyPr vert="horz" wrap="square" lIns="0" tIns="66040" rIns="0" bIns="0" rtlCol="0">
            <a:spAutoFit/>
          </a:bodyPr>
          <a:lstStyle/>
          <a:p>
            <a:pPr marL="135255" marR="5080" indent="-123189">
              <a:lnSpc>
                <a:spcPts val="1970"/>
              </a:lnSpc>
              <a:spcBef>
                <a:spcPts val="520"/>
              </a:spcBef>
            </a:pPr>
            <a:r>
              <a:rPr sz="2000" i="1" spc="-5" dirty="0">
                <a:latin typeface="Times New Roman"/>
                <a:cs typeface="Times New Roman"/>
              </a:rPr>
              <a:t>Re-execute</a:t>
            </a:r>
            <a:r>
              <a:rPr sz="2000" i="1" spc="-30" dirty="0">
                <a:latin typeface="Times New Roman"/>
                <a:cs typeface="Times New Roman"/>
              </a:rPr>
              <a:t> </a:t>
            </a:r>
            <a:r>
              <a:rPr sz="2000" i="1" spc="-5" dirty="0">
                <a:latin typeface="Times New Roman"/>
                <a:cs typeface="Times New Roman"/>
              </a:rPr>
              <a:t>procedure  or </a:t>
            </a:r>
            <a:r>
              <a:rPr sz="2000" i="1" spc="-10" dirty="0">
                <a:latin typeface="Times New Roman"/>
                <a:cs typeface="Times New Roman"/>
              </a:rPr>
              <a:t>retransmit</a:t>
            </a:r>
            <a:r>
              <a:rPr sz="2000" i="1" spc="-25" dirty="0">
                <a:latin typeface="Times New Roman"/>
                <a:cs typeface="Times New Roman"/>
              </a:rPr>
              <a:t> </a:t>
            </a:r>
            <a:r>
              <a:rPr sz="2000" i="1" spc="-10" dirty="0">
                <a:latin typeface="Times New Roman"/>
                <a:cs typeface="Times New Roman"/>
              </a:rPr>
              <a:t>reply</a:t>
            </a:r>
            <a:endParaRPr sz="2000">
              <a:latin typeface="Times New Roman"/>
              <a:cs typeface="Times New Roman"/>
            </a:endParaRPr>
          </a:p>
        </p:txBody>
      </p:sp>
      <p:sp>
        <p:nvSpPr>
          <p:cNvPr id="10" name="object 10"/>
          <p:cNvSpPr txBox="1"/>
          <p:nvPr/>
        </p:nvSpPr>
        <p:spPr>
          <a:xfrm>
            <a:off x="1187427" y="4183652"/>
            <a:ext cx="421005" cy="831850"/>
          </a:xfrm>
          <a:prstGeom prst="rect">
            <a:avLst/>
          </a:prstGeom>
        </p:spPr>
        <p:txBody>
          <a:bodyPr vert="horz" wrap="square" lIns="0" tIns="12065" rIns="0" bIns="0" rtlCol="0">
            <a:spAutoFit/>
          </a:bodyPr>
          <a:lstStyle/>
          <a:p>
            <a:pPr marL="12700">
              <a:lnSpc>
                <a:spcPct val="100000"/>
              </a:lnSpc>
              <a:spcBef>
                <a:spcPts val="95"/>
              </a:spcBef>
            </a:pPr>
            <a:r>
              <a:rPr sz="2000" spc="-10" dirty="0">
                <a:latin typeface="Times New Roman"/>
                <a:cs typeface="Times New Roman"/>
              </a:rPr>
              <a:t>No</a:t>
            </a:r>
            <a:endParaRPr sz="2000">
              <a:latin typeface="Times New Roman"/>
              <a:cs typeface="Times New Roman"/>
            </a:endParaRPr>
          </a:p>
          <a:p>
            <a:pPr marL="12700">
              <a:lnSpc>
                <a:spcPct val="100000"/>
              </a:lnSpc>
              <a:spcBef>
                <a:spcPts val="1550"/>
              </a:spcBef>
            </a:pPr>
            <a:r>
              <a:rPr sz="2000" spc="-5" dirty="0">
                <a:latin typeface="Times New Roman"/>
                <a:cs typeface="Times New Roman"/>
              </a:rPr>
              <a:t>Yes</a:t>
            </a:r>
            <a:endParaRPr sz="2000">
              <a:latin typeface="Times New Roman"/>
              <a:cs typeface="Times New Roman"/>
            </a:endParaRPr>
          </a:p>
        </p:txBody>
      </p:sp>
      <p:sp>
        <p:nvSpPr>
          <p:cNvPr id="11" name="object 11"/>
          <p:cNvSpPr txBox="1"/>
          <p:nvPr/>
        </p:nvSpPr>
        <p:spPr>
          <a:xfrm>
            <a:off x="1187427" y="5210842"/>
            <a:ext cx="421005"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Times New Roman"/>
                <a:cs typeface="Times New Roman"/>
              </a:rPr>
              <a:t>Yes</a:t>
            </a:r>
            <a:endParaRPr sz="2000">
              <a:latin typeface="Times New Roman"/>
              <a:cs typeface="Times New Roman"/>
            </a:endParaRPr>
          </a:p>
        </p:txBody>
      </p:sp>
      <p:sp>
        <p:nvSpPr>
          <p:cNvPr id="12" name="object 12"/>
          <p:cNvSpPr txBox="1"/>
          <p:nvPr/>
        </p:nvSpPr>
        <p:spPr>
          <a:xfrm>
            <a:off x="3410192" y="4183677"/>
            <a:ext cx="1511935" cy="831850"/>
          </a:xfrm>
          <a:prstGeom prst="rect">
            <a:avLst/>
          </a:prstGeom>
        </p:spPr>
        <p:txBody>
          <a:bodyPr vert="horz" wrap="square" lIns="0" tIns="12065" rIns="0" bIns="0" rtlCol="0">
            <a:spAutoFit/>
          </a:bodyPr>
          <a:lstStyle/>
          <a:p>
            <a:pPr marL="12700">
              <a:lnSpc>
                <a:spcPct val="100000"/>
              </a:lnSpc>
              <a:spcBef>
                <a:spcPts val="95"/>
              </a:spcBef>
            </a:pPr>
            <a:r>
              <a:rPr sz="2000" spc="-5" dirty="0">
                <a:latin typeface="Times New Roman"/>
                <a:cs typeface="Times New Roman"/>
              </a:rPr>
              <a:t>Not</a:t>
            </a:r>
            <a:r>
              <a:rPr sz="2000" spc="-60" dirty="0">
                <a:latin typeface="Times New Roman"/>
                <a:cs typeface="Times New Roman"/>
              </a:rPr>
              <a:t> </a:t>
            </a:r>
            <a:r>
              <a:rPr sz="2000" spc="-5" dirty="0">
                <a:latin typeface="Times New Roman"/>
                <a:cs typeface="Times New Roman"/>
              </a:rPr>
              <a:t>applicable</a:t>
            </a:r>
            <a:endParaRPr sz="2000">
              <a:latin typeface="Times New Roman"/>
              <a:cs typeface="Times New Roman"/>
            </a:endParaRPr>
          </a:p>
          <a:p>
            <a:pPr marL="12700">
              <a:lnSpc>
                <a:spcPct val="100000"/>
              </a:lnSpc>
              <a:spcBef>
                <a:spcPts val="1550"/>
              </a:spcBef>
            </a:pPr>
            <a:r>
              <a:rPr sz="2000" spc="-10" dirty="0">
                <a:latin typeface="Times New Roman"/>
                <a:cs typeface="Times New Roman"/>
              </a:rPr>
              <a:t>No</a:t>
            </a:r>
            <a:endParaRPr sz="2000">
              <a:latin typeface="Times New Roman"/>
              <a:cs typeface="Times New Roman"/>
            </a:endParaRPr>
          </a:p>
        </p:txBody>
      </p:sp>
      <p:sp>
        <p:nvSpPr>
          <p:cNvPr id="13" name="object 13"/>
          <p:cNvSpPr txBox="1"/>
          <p:nvPr/>
        </p:nvSpPr>
        <p:spPr>
          <a:xfrm>
            <a:off x="3410192" y="5210867"/>
            <a:ext cx="421005"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Times New Roman"/>
                <a:cs typeface="Times New Roman"/>
              </a:rPr>
              <a:t>Yes</a:t>
            </a:r>
            <a:endParaRPr sz="2000">
              <a:latin typeface="Times New Roman"/>
              <a:cs typeface="Times New Roman"/>
            </a:endParaRPr>
          </a:p>
        </p:txBody>
      </p:sp>
      <p:sp>
        <p:nvSpPr>
          <p:cNvPr id="14" name="object 14"/>
          <p:cNvSpPr txBox="1"/>
          <p:nvPr/>
        </p:nvSpPr>
        <p:spPr>
          <a:xfrm>
            <a:off x="5281670" y="4183703"/>
            <a:ext cx="2244725" cy="831850"/>
          </a:xfrm>
          <a:prstGeom prst="rect">
            <a:avLst/>
          </a:prstGeom>
        </p:spPr>
        <p:txBody>
          <a:bodyPr vert="horz" wrap="square" lIns="0" tIns="12065" rIns="0" bIns="0" rtlCol="0">
            <a:spAutoFit/>
          </a:bodyPr>
          <a:lstStyle/>
          <a:p>
            <a:pPr marL="12700">
              <a:lnSpc>
                <a:spcPct val="100000"/>
              </a:lnSpc>
              <a:spcBef>
                <a:spcPts val="95"/>
              </a:spcBef>
            </a:pPr>
            <a:r>
              <a:rPr sz="2000" spc="-5" dirty="0">
                <a:latin typeface="Times New Roman"/>
                <a:cs typeface="Times New Roman"/>
              </a:rPr>
              <a:t>Not</a:t>
            </a:r>
            <a:r>
              <a:rPr sz="2000" spc="-15" dirty="0">
                <a:latin typeface="Times New Roman"/>
                <a:cs typeface="Times New Roman"/>
              </a:rPr>
              <a:t> </a:t>
            </a:r>
            <a:r>
              <a:rPr sz="2000" spc="-5" dirty="0">
                <a:latin typeface="Times New Roman"/>
                <a:cs typeface="Times New Roman"/>
              </a:rPr>
              <a:t>applicable</a:t>
            </a:r>
            <a:endParaRPr sz="2000">
              <a:latin typeface="Times New Roman"/>
              <a:cs typeface="Times New Roman"/>
            </a:endParaRPr>
          </a:p>
          <a:p>
            <a:pPr marL="12700">
              <a:lnSpc>
                <a:spcPct val="100000"/>
              </a:lnSpc>
              <a:spcBef>
                <a:spcPts val="1550"/>
              </a:spcBef>
            </a:pPr>
            <a:r>
              <a:rPr sz="2000" spc="-5" dirty="0">
                <a:latin typeface="Times New Roman"/>
                <a:cs typeface="Times New Roman"/>
              </a:rPr>
              <a:t>Re-execute</a:t>
            </a:r>
            <a:r>
              <a:rPr sz="2000" spc="-25" dirty="0">
                <a:latin typeface="Times New Roman"/>
                <a:cs typeface="Times New Roman"/>
              </a:rPr>
              <a:t> </a:t>
            </a:r>
            <a:r>
              <a:rPr sz="2000" spc="-5" dirty="0">
                <a:latin typeface="Times New Roman"/>
                <a:cs typeface="Times New Roman"/>
              </a:rPr>
              <a:t>procedure</a:t>
            </a:r>
            <a:endParaRPr sz="2000">
              <a:latin typeface="Times New Roman"/>
              <a:cs typeface="Times New Roman"/>
            </a:endParaRPr>
          </a:p>
        </p:txBody>
      </p:sp>
      <p:sp>
        <p:nvSpPr>
          <p:cNvPr id="15" name="object 15"/>
          <p:cNvSpPr txBox="1"/>
          <p:nvPr/>
        </p:nvSpPr>
        <p:spPr>
          <a:xfrm>
            <a:off x="5281670" y="5210892"/>
            <a:ext cx="1720214" cy="330200"/>
          </a:xfrm>
          <a:prstGeom prst="rect">
            <a:avLst/>
          </a:prstGeom>
        </p:spPr>
        <p:txBody>
          <a:bodyPr vert="horz" wrap="square" lIns="0" tIns="12065" rIns="0" bIns="0" rtlCol="0">
            <a:spAutoFit/>
          </a:bodyPr>
          <a:lstStyle/>
          <a:p>
            <a:pPr marL="12700">
              <a:lnSpc>
                <a:spcPct val="100000"/>
              </a:lnSpc>
              <a:spcBef>
                <a:spcPts val="95"/>
              </a:spcBef>
            </a:pPr>
            <a:r>
              <a:rPr sz="2000" spc="-10" dirty="0">
                <a:latin typeface="Times New Roman"/>
                <a:cs typeface="Times New Roman"/>
              </a:rPr>
              <a:t>Retransmit</a:t>
            </a:r>
            <a:r>
              <a:rPr sz="2000" spc="-40" dirty="0">
                <a:latin typeface="Times New Roman"/>
                <a:cs typeface="Times New Roman"/>
              </a:rPr>
              <a:t> </a:t>
            </a:r>
            <a:r>
              <a:rPr sz="2000" spc="-10" dirty="0">
                <a:latin typeface="Times New Roman"/>
                <a:cs typeface="Times New Roman"/>
              </a:rPr>
              <a:t>reply</a:t>
            </a:r>
            <a:endParaRPr sz="2000">
              <a:latin typeface="Times New Roman"/>
              <a:cs typeface="Times New Roman"/>
            </a:endParaRPr>
          </a:p>
        </p:txBody>
      </p:sp>
      <p:sp>
        <p:nvSpPr>
          <p:cNvPr id="16" name="object 16"/>
          <p:cNvSpPr txBox="1"/>
          <p:nvPr/>
        </p:nvSpPr>
        <p:spPr>
          <a:xfrm>
            <a:off x="7838947" y="5210892"/>
            <a:ext cx="1379220" cy="330200"/>
          </a:xfrm>
          <a:prstGeom prst="rect">
            <a:avLst/>
          </a:prstGeom>
        </p:spPr>
        <p:txBody>
          <a:bodyPr vert="horz" wrap="square" lIns="0" tIns="12065" rIns="0" bIns="0" rtlCol="0">
            <a:spAutoFit/>
          </a:bodyPr>
          <a:lstStyle/>
          <a:p>
            <a:pPr marL="12700">
              <a:lnSpc>
                <a:spcPct val="100000"/>
              </a:lnSpc>
              <a:spcBef>
                <a:spcPts val="95"/>
              </a:spcBef>
            </a:pPr>
            <a:r>
              <a:rPr sz="2000" i="1" spc="-5" dirty="0">
                <a:latin typeface="Times New Roman"/>
                <a:cs typeface="Times New Roman"/>
              </a:rPr>
              <a:t>At-most-once</a:t>
            </a:r>
            <a:endParaRPr sz="2000">
              <a:latin typeface="Times New Roman"/>
              <a:cs typeface="Times New Roman"/>
            </a:endParaRPr>
          </a:p>
        </p:txBody>
      </p:sp>
      <p:sp>
        <p:nvSpPr>
          <p:cNvPr id="17" name="object 17"/>
          <p:cNvSpPr txBox="1"/>
          <p:nvPr/>
        </p:nvSpPr>
        <p:spPr>
          <a:xfrm>
            <a:off x="7821414" y="4183703"/>
            <a:ext cx="1377950" cy="831850"/>
          </a:xfrm>
          <a:prstGeom prst="rect">
            <a:avLst/>
          </a:prstGeom>
        </p:spPr>
        <p:txBody>
          <a:bodyPr vert="horz" wrap="square" lIns="0" tIns="12065" rIns="0" bIns="0" rtlCol="0">
            <a:spAutoFit/>
          </a:bodyPr>
          <a:lstStyle/>
          <a:p>
            <a:pPr marR="116205" algn="ctr">
              <a:lnSpc>
                <a:spcPct val="100000"/>
              </a:lnSpc>
              <a:spcBef>
                <a:spcPts val="95"/>
              </a:spcBef>
            </a:pPr>
            <a:r>
              <a:rPr sz="2000" i="1" spc="-5" dirty="0">
                <a:latin typeface="Times New Roman"/>
                <a:cs typeface="Times New Roman"/>
              </a:rPr>
              <a:t>Maybe</a:t>
            </a:r>
            <a:endParaRPr sz="2000">
              <a:latin typeface="Times New Roman"/>
              <a:cs typeface="Times New Roman"/>
            </a:endParaRPr>
          </a:p>
          <a:p>
            <a:pPr algn="ctr">
              <a:lnSpc>
                <a:spcPct val="100000"/>
              </a:lnSpc>
              <a:spcBef>
                <a:spcPts val="1550"/>
              </a:spcBef>
            </a:pPr>
            <a:r>
              <a:rPr sz="2000" i="1" spc="-10" dirty="0">
                <a:latin typeface="Times New Roman"/>
                <a:cs typeface="Times New Roman"/>
              </a:rPr>
              <a:t>At-least-once</a:t>
            </a:r>
            <a:endParaRPr sz="2000">
              <a:latin typeface="Times New Roman"/>
              <a:cs typeface="Times New Roman"/>
            </a:endParaRPr>
          </a:p>
        </p:txBody>
      </p:sp>
      <p:sp>
        <p:nvSpPr>
          <p:cNvPr id="18" name="object 18"/>
          <p:cNvSpPr/>
          <p:nvPr/>
        </p:nvSpPr>
        <p:spPr>
          <a:xfrm>
            <a:off x="762000" y="2438400"/>
            <a:ext cx="8597900" cy="1905"/>
          </a:xfrm>
          <a:custGeom>
            <a:avLst/>
            <a:gdLst/>
            <a:ahLst/>
            <a:cxnLst/>
            <a:rect l="l" t="t" r="r" b="b"/>
            <a:pathLst>
              <a:path w="8597900" h="1905">
                <a:moveTo>
                  <a:pt x="0" y="0"/>
                </a:moveTo>
                <a:lnTo>
                  <a:pt x="8597646" y="1523"/>
                </a:lnTo>
              </a:path>
            </a:pathLst>
          </a:custGeom>
          <a:ln w="36512">
            <a:solidFill>
              <a:srgbClr val="000000"/>
            </a:solidFill>
          </a:ln>
        </p:spPr>
        <p:txBody>
          <a:bodyPr wrap="square" lIns="0" tIns="0" rIns="0" bIns="0" rtlCol="0"/>
          <a:lstStyle/>
          <a:p>
            <a:endParaRPr/>
          </a:p>
        </p:txBody>
      </p:sp>
      <p:sp>
        <p:nvSpPr>
          <p:cNvPr id="19" name="object 19"/>
          <p:cNvSpPr/>
          <p:nvPr/>
        </p:nvSpPr>
        <p:spPr>
          <a:xfrm>
            <a:off x="762000" y="5646420"/>
            <a:ext cx="8597900" cy="1905"/>
          </a:xfrm>
          <a:custGeom>
            <a:avLst/>
            <a:gdLst/>
            <a:ahLst/>
            <a:cxnLst/>
            <a:rect l="l" t="t" r="r" b="b"/>
            <a:pathLst>
              <a:path w="8597900" h="1904">
                <a:moveTo>
                  <a:pt x="0" y="0"/>
                </a:moveTo>
                <a:lnTo>
                  <a:pt x="8597646" y="1523"/>
                </a:lnTo>
              </a:path>
            </a:pathLst>
          </a:custGeom>
          <a:ln w="36512">
            <a:solidFill>
              <a:srgbClr val="000000"/>
            </a:solidFill>
          </a:ln>
        </p:spPr>
        <p:txBody>
          <a:bodyPr wrap="square" lIns="0" tIns="0" rIns="0" bIns="0" rtlCol="0"/>
          <a:lstStyle/>
          <a:p>
            <a:endParaRPr/>
          </a:p>
        </p:txBody>
      </p:sp>
      <p:sp>
        <p:nvSpPr>
          <p:cNvPr id="20" name="object 20"/>
          <p:cNvSpPr txBox="1">
            <a:spLocks noGrp="1"/>
          </p:cNvSpPr>
          <p:nvPr>
            <p:ph type="dt" sz="half" idx="6"/>
          </p:nvPr>
        </p:nvSpPr>
        <p:spPr>
          <a:prstGeom prst="rect">
            <a:avLst/>
          </a:prstGeom>
        </p:spPr>
        <p:txBody>
          <a:bodyPr vert="horz" wrap="square" lIns="0" tIns="0" rIns="0" bIns="0" rtlCol="0">
            <a:spAutoFit/>
          </a:bodyPr>
          <a:lstStyle/>
          <a:p>
            <a:pPr marL="12700">
              <a:lnSpc>
                <a:spcPts val="1645"/>
              </a:lnSpc>
            </a:pPr>
            <a:r>
              <a:rPr spc="-10" dirty="0"/>
              <a:t>2005/10/14</a:t>
            </a:r>
          </a:p>
        </p:txBody>
      </p:sp>
      <p:sp>
        <p:nvSpPr>
          <p:cNvPr id="21" name="object 21"/>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pPr marL="25400">
                <a:lnSpc>
                  <a:spcPts val="1645"/>
                </a:lnSpc>
              </a:pPr>
              <a:t>20</a:t>
            </a:fld>
            <a:endParaRPr spc="-5"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45"/>
              </a:lnSpc>
            </a:pPr>
            <a:r>
              <a:rPr spc="-10" dirty="0"/>
              <a:t>2005/10/14</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pPr marL="25400">
                <a:lnSpc>
                  <a:spcPts val="1645"/>
                </a:lnSpc>
              </a:pPr>
              <a:t>21</a:t>
            </a:fld>
            <a:endParaRPr spc="-5" dirty="0"/>
          </a:p>
        </p:txBody>
      </p:sp>
      <p:sp>
        <p:nvSpPr>
          <p:cNvPr id="2" name="object 2"/>
          <p:cNvSpPr txBox="1">
            <a:spLocks noGrp="1"/>
          </p:cNvSpPr>
          <p:nvPr>
            <p:ph type="title"/>
          </p:nvPr>
        </p:nvSpPr>
        <p:spPr>
          <a:xfrm>
            <a:off x="938402" y="685800"/>
            <a:ext cx="7690484" cy="513080"/>
          </a:xfrm>
          <a:prstGeom prst="rect">
            <a:avLst/>
          </a:prstGeom>
        </p:spPr>
        <p:txBody>
          <a:bodyPr vert="horz" wrap="square" lIns="0" tIns="12065" rIns="0" bIns="0" rtlCol="0">
            <a:spAutoFit/>
          </a:bodyPr>
          <a:lstStyle/>
          <a:p>
            <a:pPr marL="12700">
              <a:lnSpc>
                <a:spcPct val="100000"/>
              </a:lnSpc>
              <a:spcBef>
                <a:spcPts val="95"/>
              </a:spcBef>
            </a:pPr>
            <a:r>
              <a:rPr spc="-5" dirty="0"/>
              <a:t>5.2. Communication between distributed</a:t>
            </a:r>
            <a:r>
              <a:rPr spc="70" dirty="0"/>
              <a:t> </a:t>
            </a:r>
            <a:r>
              <a:rPr spc="-5" dirty="0"/>
              <a:t>objects</a:t>
            </a:r>
          </a:p>
        </p:txBody>
      </p:sp>
      <p:sp>
        <p:nvSpPr>
          <p:cNvPr id="3" name="object 3"/>
          <p:cNvSpPr txBox="1">
            <a:spLocks noGrp="1"/>
          </p:cNvSpPr>
          <p:nvPr>
            <p:ph type="body" idx="1"/>
          </p:nvPr>
        </p:nvSpPr>
        <p:spPr>
          <a:xfrm>
            <a:off x="938402" y="1641602"/>
            <a:ext cx="8181594" cy="4667945"/>
          </a:xfrm>
          <a:prstGeom prst="rect">
            <a:avLst/>
          </a:prstGeom>
        </p:spPr>
        <p:txBody>
          <a:bodyPr vert="horz" wrap="square" lIns="0" tIns="12700" rIns="0" bIns="0" rtlCol="0">
            <a:spAutoFit/>
          </a:bodyPr>
          <a:lstStyle/>
          <a:p>
            <a:pPr marL="67945" algn="just">
              <a:lnSpc>
                <a:spcPct val="100000"/>
              </a:lnSpc>
              <a:spcBef>
                <a:spcPts val="100"/>
              </a:spcBef>
              <a:buClr>
                <a:srgbClr val="FF9A65"/>
              </a:buClr>
              <a:buSzPct val="58333"/>
              <a:tabLst>
                <a:tab pos="410845" algn="l"/>
              </a:tabLst>
            </a:pPr>
            <a:r>
              <a:rPr sz="3600" spc="-5" dirty="0"/>
              <a:t>Invocation semantics: failure</a:t>
            </a:r>
            <a:r>
              <a:rPr sz="3600" spc="-15" dirty="0"/>
              <a:t> </a:t>
            </a:r>
            <a:r>
              <a:rPr sz="3600" spc="-5" dirty="0"/>
              <a:t>model</a:t>
            </a:r>
          </a:p>
          <a:p>
            <a:pPr marL="410845" marR="114935" indent="-342900" algn="just">
              <a:lnSpc>
                <a:spcPct val="100000"/>
              </a:lnSpc>
              <a:spcBef>
                <a:spcPts val="1540"/>
              </a:spcBef>
              <a:buClr>
                <a:srgbClr val="FF9A65"/>
              </a:buClr>
              <a:buSzPct val="61111"/>
              <a:buFont typeface="Wingdings"/>
              <a:buChar char=""/>
              <a:tabLst>
                <a:tab pos="410209" algn="l"/>
                <a:tab pos="410845" algn="l"/>
              </a:tabLst>
            </a:pPr>
            <a:r>
              <a:rPr sz="2800" b="0" u="none" dirty="0">
                <a:latin typeface="Arial"/>
                <a:cs typeface="Arial"/>
              </a:rPr>
              <a:t>Maybe</a:t>
            </a:r>
            <a:r>
              <a:rPr sz="2800" b="0" i="0" u="none" dirty="0">
                <a:latin typeface="Arial"/>
                <a:cs typeface="Arial"/>
              </a:rPr>
              <a:t>, </a:t>
            </a:r>
            <a:r>
              <a:rPr sz="2800" b="0" u="none" dirty="0">
                <a:latin typeface="Arial"/>
                <a:cs typeface="Arial"/>
              </a:rPr>
              <a:t>At-least-once </a:t>
            </a:r>
            <a:r>
              <a:rPr sz="2800" b="0" i="0" u="none" dirty="0">
                <a:latin typeface="Arial"/>
                <a:cs typeface="Arial"/>
              </a:rPr>
              <a:t>and </a:t>
            </a:r>
            <a:r>
              <a:rPr sz="2800" b="0" u="none" dirty="0">
                <a:latin typeface="Arial"/>
                <a:cs typeface="Arial"/>
              </a:rPr>
              <a:t>At-most-once </a:t>
            </a:r>
            <a:r>
              <a:rPr sz="2800" b="0" i="0" u="none" dirty="0">
                <a:latin typeface="Arial"/>
                <a:cs typeface="Arial"/>
              </a:rPr>
              <a:t>can suffer from crash failures</a:t>
            </a:r>
            <a:r>
              <a:rPr sz="2800" b="0" i="0" u="none" spc="-155" dirty="0">
                <a:latin typeface="Arial"/>
                <a:cs typeface="Arial"/>
              </a:rPr>
              <a:t> </a:t>
            </a:r>
            <a:r>
              <a:rPr sz="2800" b="0" i="0" u="none" spc="-5" dirty="0">
                <a:latin typeface="Arial"/>
                <a:cs typeface="Arial"/>
              </a:rPr>
              <a:t>when  </a:t>
            </a:r>
            <a:r>
              <a:rPr sz="2800" b="0" i="0" u="none" dirty="0">
                <a:latin typeface="Arial"/>
                <a:cs typeface="Arial"/>
              </a:rPr>
              <a:t>the </a:t>
            </a:r>
            <a:r>
              <a:rPr sz="2800" b="0" i="0" u="none" spc="-5" dirty="0">
                <a:latin typeface="Arial"/>
                <a:cs typeface="Arial"/>
              </a:rPr>
              <a:t>server containing </a:t>
            </a:r>
            <a:r>
              <a:rPr sz="2800" b="0" i="0" u="none" dirty="0">
                <a:latin typeface="Arial"/>
                <a:cs typeface="Arial"/>
              </a:rPr>
              <a:t>the </a:t>
            </a:r>
            <a:r>
              <a:rPr sz="2800" b="0" i="0" u="none" spc="-5" dirty="0">
                <a:latin typeface="Arial"/>
                <a:cs typeface="Arial"/>
              </a:rPr>
              <a:t>remote object</a:t>
            </a:r>
            <a:r>
              <a:rPr sz="2800" b="0" i="0" u="none" spc="-25" dirty="0">
                <a:latin typeface="Arial"/>
                <a:cs typeface="Arial"/>
              </a:rPr>
              <a:t> </a:t>
            </a:r>
            <a:r>
              <a:rPr sz="2800" b="0" i="0" u="none" dirty="0">
                <a:latin typeface="Arial"/>
                <a:cs typeface="Arial"/>
              </a:rPr>
              <a:t>fails.</a:t>
            </a:r>
            <a:endParaRPr sz="2800" dirty="0">
              <a:latin typeface="Arial"/>
              <a:cs typeface="Arial"/>
            </a:endParaRPr>
          </a:p>
          <a:p>
            <a:pPr marL="410845" marR="805180" indent="-342900" algn="just">
              <a:lnSpc>
                <a:spcPct val="100000"/>
              </a:lnSpc>
              <a:spcBef>
                <a:spcPts val="445"/>
              </a:spcBef>
              <a:buClr>
                <a:srgbClr val="FF9A65"/>
              </a:buClr>
              <a:buSzPct val="61111"/>
              <a:buFont typeface="Wingdings"/>
              <a:buChar char=""/>
              <a:tabLst>
                <a:tab pos="410209" algn="l"/>
                <a:tab pos="410845" algn="l"/>
              </a:tabLst>
            </a:pPr>
            <a:endParaRPr lang="en-US" sz="2800" b="0" u="none" dirty="0">
              <a:latin typeface="Arial"/>
              <a:cs typeface="Arial"/>
            </a:endParaRPr>
          </a:p>
          <a:p>
            <a:pPr marL="410845" marR="805180" indent="-342900" algn="just">
              <a:lnSpc>
                <a:spcPct val="100000"/>
              </a:lnSpc>
              <a:spcBef>
                <a:spcPts val="445"/>
              </a:spcBef>
              <a:buClr>
                <a:srgbClr val="FF9A65"/>
              </a:buClr>
              <a:buSzPct val="61111"/>
              <a:buFont typeface="Wingdings"/>
              <a:buChar char=""/>
              <a:tabLst>
                <a:tab pos="410209" algn="l"/>
                <a:tab pos="410845" algn="l"/>
              </a:tabLst>
            </a:pPr>
            <a:r>
              <a:rPr sz="2800" u="none" dirty="0">
                <a:latin typeface="Arial"/>
                <a:cs typeface="Arial"/>
              </a:rPr>
              <a:t>Maybe</a:t>
            </a:r>
            <a:r>
              <a:rPr sz="2800" b="0" u="none" dirty="0">
                <a:latin typeface="Arial"/>
                <a:cs typeface="Arial"/>
              </a:rPr>
              <a:t> </a:t>
            </a:r>
            <a:r>
              <a:rPr sz="2800" b="0" i="0" u="none" dirty="0">
                <a:latin typeface="Arial"/>
                <a:cs typeface="Arial"/>
              </a:rPr>
              <a:t>– </a:t>
            </a:r>
            <a:r>
              <a:rPr sz="2800" b="0" i="0" u="none" spc="-5" dirty="0">
                <a:latin typeface="Arial"/>
                <a:cs typeface="Arial"/>
              </a:rPr>
              <a:t>executed once or not. </a:t>
            </a:r>
            <a:r>
              <a:rPr sz="2800" b="0" i="0" u="none" dirty="0">
                <a:latin typeface="Arial"/>
                <a:cs typeface="Arial"/>
              </a:rPr>
              <a:t>If </a:t>
            </a:r>
            <a:r>
              <a:rPr sz="2800" b="0" i="0" u="none" spc="-5" dirty="0">
                <a:latin typeface="Arial"/>
                <a:cs typeface="Arial"/>
              </a:rPr>
              <a:t>no reply, </a:t>
            </a:r>
            <a:r>
              <a:rPr sz="2800" b="0" i="0" u="none" dirty="0">
                <a:latin typeface="Arial"/>
                <a:cs typeface="Arial"/>
              </a:rPr>
              <a:t>the </a:t>
            </a:r>
            <a:r>
              <a:rPr sz="2800" b="0" i="0" u="none" spc="-5" dirty="0">
                <a:latin typeface="Arial"/>
                <a:cs typeface="Arial"/>
              </a:rPr>
              <a:t>client does not know if  </a:t>
            </a:r>
            <a:r>
              <a:rPr sz="2800" b="0" i="0" u="none" dirty="0">
                <a:latin typeface="Arial"/>
                <a:cs typeface="Arial"/>
              </a:rPr>
              <a:t>method </a:t>
            </a:r>
            <a:r>
              <a:rPr sz="2800" b="0" i="0" u="none" spc="-5" dirty="0">
                <a:latin typeface="Arial"/>
                <a:cs typeface="Arial"/>
              </a:rPr>
              <a:t>was executed or</a:t>
            </a:r>
            <a:r>
              <a:rPr sz="2800" b="0" i="0" u="none" spc="-15" dirty="0">
                <a:latin typeface="Arial"/>
                <a:cs typeface="Arial"/>
              </a:rPr>
              <a:t> </a:t>
            </a:r>
            <a:r>
              <a:rPr sz="2800" b="0" i="0" u="none" spc="-5" dirty="0">
                <a:latin typeface="Arial"/>
                <a:cs typeface="Arial"/>
              </a:rPr>
              <a:t>not</a:t>
            </a:r>
            <a:endParaRPr sz="2800" dirty="0">
              <a:latin typeface="Arial"/>
              <a:cs typeface="Arial"/>
            </a:endParaRPr>
          </a:p>
          <a:p>
            <a:pPr marL="810895" lvl="1" indent="-285750" algn="just">
              <a:lnSpc>
                <a:spcPct val="100000"/>
              </a:lnSpc>
              <a:spcBef>
                <a:spcPts val="415"/>
              </a:spcBef>
              <a:buClr>
                <a:srgbClr val="33659A"/>
              </a:buClr>
              <a:buSzPct val="64705"/>
              <a:buFont typeface="Wingdings"/>
              <a:buChar char=""/>
              <a:tabLst>
                <a:tab pos="810895" algn="l"/>
              </a:tabLst>
            </a:pPr>
            <a:r>
              <a:rPr lang="en-US" sz="2400" spc="-5" dirty="0">
                <a:solidFill>
                  <a:srgbClr val="009A9A"/>
                </a:solidFill>
                <a:latin typeface="Arial"/>
                <a:cs typeface="Arial"/>
              </a:rPr>
              <a:t>Suffers from </a:t>
            </a:r>
            <a:r>
              <a:rPr sz="2400" spc="-5" dirty="0">
                <a:solidFill>
                  <a:srgbClr val="009A9A"/>
                </a:solidFill>
                <a:latin typeface="Arial"/>
                <a:cs typeface="Arial"/>
              </a:rPr>
              <a:t>omission failures if the invocation or result message is</a:t>
            </a:r>
            <a:r>
              <a:rPr sz="2400" spc="75" dirty="0">
                <a:solidFill>
                  <a:srgbClr val="009A9A"/>
                </a:solidFill>
                <a:latin typeface="Arial"/>
                <a:cs typeface="Arial"/>
              </a:rPr>
              <a:t> </a:t>
            </a:r>
            <a:r>
              <a:rPr sz="2400" spc="-5" dirty="0">
                <a:solidFill>
                  <a:srgbClr val="009A9A"/>
                </a:solidFill>
                <a:latin typeface="Arial"/>
                <a:cs typeface="Arial"/>
              </a:rPr>
              <a:t>lost</a:t>
            </a:r>
            <a:endParaRPr sz="2400" dirty="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45"/>
              </a:lnSpc>
            </a:pPr>
            <a:r>
              <a:rPr spc="-10" dirty="0"/>
              <a:t>2005/10/14</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pPr marL="25400">
                <a:lnSpc>
                  <a:spcPts val="1645"/>
                </a:lnSpc>
              </a:pPr>
              <a:t>22</a:t>
            </a:fld>
            <a:endParaRPr spc="-5" dirty="0"/>
          </a:p>
        </p:txBody>
      </p:sp>
      <p:sp>
        <p:nvSpPr>
          <p:cNvPr id="2" name="object 2"/>
          <p:cNvSpPr txBox="1">
            <a:spLocks noGrp="1"/>
          </p:cNvSpPr>
          <p:nvPr>
            <p:ph type="title"/>
          </p:nvPr>
        </p:nvSpPr>
        <p:spPr>
          <a:xfrm>
            <a:off x="938402" y="685800"/>
            <a:ext cx="7690484" cy="513080"/>
          </a:xfrm>
          <a:prstGeom prst="rect">
            <a:avLst/>
          </a:prstGeom>
        </p:spPr>
        <p:txBody>
          <a:bodyPr vert="horz" wrap="square" lIns="0" tIns="12065" rIns="0" bIns="0" rtlCol="0">
            <a:spAutoFit/>
          </a:bodyPr>
          <a:lstStyle/>
          <a:p>
            <a:pPr marL="12700">
              <a:lnSpc>
                <a:spcPct val="100000"/>
              </a:lnSpc>
              <a:spcBef>
                <a:spcPts val="95"/>
              </a:spcBef>
            </a:pPr>
            <a:r>
              <a:rPr spc="-5" dirty="0"/>
              <a:t>5.2. Communication between distributed</a:t>
            </a:r>
            <a:r>
              <a:rPr spc="70" dirty="0"/>
              <a:t> </a:t>
            </a:r>
            <a:r>
              <a:rPr spc="-5" dirty="0"/>
              <a:t>objects</a:t>
            </a:r>
          </a:p>
        </p:txBody>
      </p:sp>
      <p:sp>
        <p:nvSpPr>
          <p:cNvPr id="3" name="object 3"/>
          <p:cNvSpPr txBox="1">
            <a:spLocks noGrp="1"/>
          </p:cNvSpPr>
          <p:nvPr>
            <p:ph type="body" idx="1"/>
          </p:nvPr>
        </p:nvSpPr>
        <p:spPr>
          <a:xfrm>
            <a:off x="938402" y="1641602"/>
            <a:ext cx="8357998" cy="4578176"/>
          </a:xfrm>
          <a:prstGeom prst="rect">
            <a:avLst/>
          </a:prstGeom>
        </p:spPr>
        <p:txBody>
          <a:bodyPr vert="horz" wrap="square" lIns="0" tIns="12700" rIns="0" bIns="0" rtlCol="0">
            <a:spAutoFit/>
          </a:bodyPr>
          <a:lstStyle/>
          <a:p>
            <a:pPr marL="67945" algn="just">
              <a:lnSpc>
                <a:spcPct val="100000"/>
              </a:lnSpc>
              <a:spcBef>
                <a:spcPts val="100"/>
              </a:spcBef>
              <a:buClr>
                <a:srgbClr val="FF9A65"/>
              </a:buClr>
              <a:buSzPct val="58333"/>
              <a:tabLst>
                <a:tab pos="410845" algn="l"/>
              </a:tabLst>
            </a:pPr>
            <a:r>
              <a:rPr sz="3200" spc="-5" dirty="0"/>
              <a:t>Invocation semantics: failure</a:t>
            </a:r>
            <a:r>
              <a:rPr sz="3200" spc="-15" dirty="0"/>
              <a:t> </a:t>
            </a:r>
            <a:r>
              <a:rPr sz="3200" spc="-5" dirty="0"/>
              <a:t>model</a:t>
            </a:r>
          </a:p>
          <a:p>
            <a:pPr marL="410845" marR="5080" indent="-342900" algn="just">
              <a:lnSpc>
                <a:spcPct val="100000"/>
              </a:lnSpc>
              <a:spcBef>
                <a:spcPts val="434"/>
              </a:spcBef>
              <a:buClr>
                <a:srgbClr val="FF9A65"/>
              </a:buClr>
              <a:buSzPct val="61111"/>
              <a:buFont typeface="Wingdings"/>
              <a:buChar char=""/>
              <a:tabLst>
                <a:tab pos="410209" algn="l"/>
                <a:tab pos="410845" algn="l"/>
              </a:tabLst>
            </a:pPr>
            <a:r>
              <a:rPr u="none" dirty="0">
                <a:latin typeface="Arial"/>
                <a:cs typeface="Arial"/>
              </a:rPr>
              <a:t>At-least-once -</a:t>
            </a:r>
            <a:r>
              <a:rPr b="0" u="none" dirty="0">
                <a:latin typeface="Arial"/>
                <a:cs typeface="Arial"/>
              </a:rPr>
              <a:t> </a:t>
            </a:r>
            <a:r>
              <a:rPr b="0" i="0" u="none" spc="-5" dirty="0">
                <a:latin typeface="Arial"/>
                <a:cs typeface="Arial"/>
              </a:rPr>
              <a:t>the client gets </a:t>
            </a:r>
            <a:r>
              <a:rPr b="0" i="0" u="none" dirty="0">
                <a:latin typeface="Arial"/>
                <a:cs typeface="Arial"/>
              </a:rPr>
              <a:t>a </a:t>
            </a:r>
            <a:r>
              <a:rPr b="0" i="0" u="none" spc="-5" dirty="0">
                <a:latin typeface="Arial"/>
                <a:cs typeface="Arial"/>
              </a:rPr>
              <a:t>result (and </a:t>
            </a:r>
            <a:r>
              <a:rPr b="0" i="0" u="none" dirty="0">
                <a:latin typeface="Arial"/>
                <a:cs typeface="Arial"/>
              </a:rPr>
              <a:t>the </a:t>
            </a:r>
            <a:r>
              <a:rPr b="0" i="0" u="none" spc="-5" dirty="0">
                <a:latin typeface="Arial"/>
                <a:cs typeface="Arial"/>
              </a:rPr>
              <a:t>method was executed at least  once) or an exception (no</a:t>
            </a:r>
            <a:r>
              <a:rPr b="0" i="0" u="none" spc="-10" dirty="0">
                <a:latin typeface="Arial"/>
                <a:cs typeface="Arial"/>
              </a:rPr>
              <a:t> </a:t>
            </a:r>
            <a:r>
              <a:rPr b="0" i="0" u="none" spc="-5" dirty="0">
                <a:latin typeface="Arial"/>
                <a:cs typeface="Arial"/>
              </a:rPr>
              <a:t>result)</a:t>
            </a:r>
            <a:endParaRPr dirty="0">
              <a:latin typeface="Arial"/>
              <a:cs typeface="Arial"/>
            </a:endParaRPr>
          </a:p>
          <a:p>
            <a:pPr marL="810895" marR="429895" lvl="1" indent="-285750" algn="just">
              <a:lnSpc>
                <a:spcPct val="100000"/>
              </a:lnSpc>
              <a:spcBef>
                <a:spcPts val="420"/>
              </a:spcBef>
              <a:buClr>
                <a:srgbClr val="33659A"/>
              </a:buClr>
              <a:buSzPct val="64705"/>
              <a:buFont typeface="Wingdings"/>
              <a:buChar char=""/>
              <a:tabLst>
                <a:tab pos="810895" algn="l"/>
              </a:tabLst>
            </a:pPr>
            <a:r>
              <a:rPr sz="2000" spc="-5" dirty="0">
                <a:solidFill>
                  <a:srgbClr val="009A9A"/>
                </a:solidFill>
                <a:latin typeface="Arial"/>
                <a:cs typeface="Arial"/>
              </a:rPr>
              <a:t>arbitrary failures. If the invocation message is retransmitted, the remote  object may execute </a:t>
            </a:r>
            <a:r>
              <a:rPr sz="2000" dirty="0">
                <a:solidFill>
                  <a:srgbClr val="009A9A"/>
                </a:solidFill>
                <a:latin typeface="Arial"/>
                <a:cs typeface="Arial"/>
              </a:rPr>
              <a:t>the </a:t>
            </a:r>
            <a:r>
              <a:rPr sz="2000" spc="-5" dirty="0">
                <a:solidFill>
                  <a:srgbClr val="009A9A"/>
                </a:solidFill>
                <a:latin typeface="Arial"/>
                <a:cs typeface="Arial"/>
              </a:rPr>
              <a:t>method more than once, possibly causing wrong  values </a:t>
            </a:r>
            <a:r>
              <a:rPr sz="2000" dirty="0">
                <a:solidFill>
                  <a:srgbClr val="009A9A"/>
                </a:solidFill>
                <a:latin typeface="Arial"/>
                <a:cs typeface="Arial"/>
              </a:rPr>
              <a:t>to </a:t>
            </a:r>
            <a:r>
              <a:rPr sz="2000" spc="-5" dirty="0">
                <a:solidFill>
                  <a:srgbClr val="009A9A"/>
                </a:solidFill>
                <a:latin typeface="Arial"/>
                <a:cs typeface="Arial"/>
              </a:rPr>
              <a:t>be </a:t>
            </a:r>
            <a:r>
              <a:rPr sz="2000" dirty="0">
                <a:solidFill>
                  <a:srgbClr val="009A9A"/>
                </a:solidFill>
                <a:latin typeface="Arial"/>
                <a:cs typeface="Arial"/>
              </a:rPr>
              <a:t>stored </a:t>
            </a:r>
            <a:r>
              <a:rPr sz="2000" spc="-5" dirty="0">
                <a:solidFill>
                  <a:srgbClr val="009A9A"/>
                </a:solidFill>
                <a:latin typeface="Arial"/>
                <a:cs typeface="Arial"/>
              </a:rPr>
              <a:t>or</a:t>
            </a:r>
            <a:r>
              <a:rPr sz="2000" spc="25" dirty="0">
                <a:solidFill>
                  <a:srgbClr val="009A9A"/>
                </a:solidFill>
                <a:latin typeface="Arial"/>
                <a:cs typeface="Arial"/>
              </a:rPr>
              <a:t> </a:t>
            </a:r>
            <a:r>
              <a:rPr sz="2000" dirty="0">
                <a:solidFill>
                  <a:srgbClr val="009A9A"/>
                </a:solidFill>
                <a:latin typeface="Arial"/>
                <a:cs typeface="Arial"/>
              </a:rPr>
              <a:t>returned.</a:t>
            </a:r>
            <a:endParaRPr sz="2000" dirty="0">
              <a:latin typeface="Arial"/>
              <a:cs typeface="Arial"/>
            </a:endParaRPr>
          </a:p>
          <a:p>
            <a:pPr marL="810895" lvl="1" indent="-285750" algn="just">
              <a:lnSpc>
                <a:spcPct val="100000"/>
              </a:lnSpc>
              <a:spcBef>
                <a:spcPts val="400"/>
              </a:spcBef>
              <a:buClr>
                <a:srgbClr val="33659A"/>
              </a:buClr>
              <a:buSzPct val="64705"/>
              <a:buFont typeface="Wingdings"/>
              <a:buChar char=""/>
              <a:tabLst>
                <a:tab pos="810895" algn="l"/>
              </a:tabLst>
            </a:pPr>
            <a:r>
              <a:rPr sz="2000" spc="-5" dirty="0">
                <a:solidFill>
                  <a:srgbClr val="009A9A"/>
                </a:solidFill>
                <a:latin typeface="Arial"/>
                <a:cs typeface="Arial"/>
              </a:rPr>
              <a:t>if </a:t>
            </a:r>
            <a:r>
              <a:rPr sz="2000" i="1" spc="-5" dirty="0">
                <a:solidFill>
                  <a:srgbClr val="00339A"/>
                </a:solidFill>
                <a:latin typeface="Arial"/>
                <a:cs typeface="Arial"/>
              </a:rPr>
              <a:t>idempotent </a:t>
            </a:r>
            <a:r>
              <a:rPr sz="2000" spc="-5" dirty="0">
                <a:solidFill>
                  <a:srgbClr val="009A9A"/>
                </a:solidFill>
                <a:latin typeface="Arial"/>
                <a:cs typeface="Arial"/>
              </a:rPr>
              <a:t>operations are used, </a:t>
            </a:r>
            <a:r>
              <a:rPr sz="2000" spc="-5" dirty="0">
                <a:solidFill>
                  <a:srgbClr val="00339A"/>
                </a:solidFill>
                <a:latin typeface="Arial"/>
                <a:cs typeface="Arial"/>
              </a:rPr>
              <a:t>arbitrary failures will not</a:t>
            </a:r>
            <a:r>
              <a:rPr sz="2000" spc="155" dirty="0">
                <a:solidFill>
                  <a:srgbClr val="00339A"/>
                </a:solidFill>
                <a:latin typeface="Arial"/>
                <a:cs typeface="Arial"/>
              </a:rPr>
              <a:t> </a:t>
            </a:r>
            <a:r>
              <a:rPr sz="2000" spc="-5" dirty="0">
                <a:solidFill>
                  <a:srgbClr val="00339A"/>
                </a:solidFill>
                <a:latin typeface="Arial"/>
                <a:cs typeface="Arial"/>
              </a:rPr>
              <a:t>occur</a:t>
            </a:r>
            <a:endParaRPr sz="2000" dirty="0">
              <a:latin typeface="Arial"/>
              <a:cs typeface="Arial"/>
            </a:endParaRPr>
          </a:p>
          <a:p>
            <a:pPr marL="410845" marR="15875" indent="-342900" algn="l">
              <a:lnSpc>
                <a:spcPct val="100000"/>
              </a:lnSpc>
              <a:spcBef>
                <a:spcPts val="440"/>
              </a:spcBef>
              <a:buClr>
                <a:srgbClr val="FF9A65"/>
              </a:buClr>
              <a:buSzPct val="61111"/>
              <a:buFont typeface="Wingdings"/>
              <a:buChar char=""/>
              <a:tabLst>
                <a:tab pos="410209" algn="l"/>
                <a:tab pos="410845" algn="l"/>
              </a:tabLst>
            </a:pPr>
            <a:r>
              <a:rPr u="none" dirty="0">
                <a:latin typeface="Arial"/>
                <a:cs typeface="Arial"/>
              </a:rPr>
              <a:t>At-most-once </a:t>
            </a:r>
            <a:r>
              <a:rPr i="0" u="none" dirty="0">
                <a:latin typeface="Arial"/>
                <a:cs typeface="Arial"/>
              </a:rPr>
              <a:t>-</a:t>
            </a:r>
            <a:r>
              <a:rPr b="0" i="0" u="none" dirty="0">
                <a:latin typeface="Arial"/>
                <a:cs typeface="Arial"/>
              </a:rPr>
              <a:t> </a:t>
            </a:r>
            <a:r>
              <a:rPr b="0" i="0" u="none" spc="-5" dirty="0">
                <a:latin typeface="Arial"/>
                <a:cs typeface="Arial"/>
              </a:rPr>
              <a:t>the </a:t>
            </a:r>
            <a:r>
              <a:rPr b="0" i="0" u="none" dirty="0">
                <a:latin typeface="Arial"/>
                <a:cs typeface="Arial"/>
              </a:rPr>
              <a:t>client </a:t>
            </a:r>
            <a:r>
              <a:rPr b="0" i="0" u="none" spc="-5" dirty="0">
                <a:latin typeface="Arial"/>
                <a:cs typeface="Arial"/>
              </a:rPr>
              <a:t>gets </a:t>
            </a:r>
            <a:r>
              <a:rPr b="0" i="0" u="none" dirty="0">
                <a:latin typeface="Arial"/>
                <a:cs typeface="Arial"/>
              </a:rPr>
              <a:t>a result (and the method </a:t>
            </a:r>
            <a:r>
              <a:rPr b="0" i="0" u="none" spc="-5" dirty="0">
                <a:latin typeface="Arial"/>
                <a:cs typeface="Arial"/>
              </a:rPr>
              <a:t>was executed exactly  once) or an exception (instead of </a:t>
            </a:r>
            <a:r>
              <a:rPr b="0" i="0" u="none" dirty="0">
                <a:latin typeface="Arial"/>
                <a:cs typeface="Arial"/>
              </a:rPr>
              <a:t>a </a:t>
            </a:r>
            <a:r>
              <a:rPr b="0" i="0" u="none" spc="-5" dirty="0">
                <a:latin typeface="Arial"/>
                <a:cs typeface="Arial"/>
              </a:rPr>
              <a:t>result, in which case, </a:t>
            </a:r>
            <a:r>
              <a:rPr b="0" i="0" u="none" dirty="0">
                <a:latin typeface="Arial"/>
                <a:cs typeface="Arial"/>
              </a:rPr>
              <a:t>the </a:t>
            </a:r>
            <a:r>
              <a:rPr b="0" i="0" u="none" spc="-5" dirty="0">
                <a:latin typeface="Arial"/>
                <a:cs typeface="Arial"/>
              </a:rPr>
              <a:t>method was  executed once or not at</a:t>
            </a:r>
            <a:r>
              <a:rPr b="0" i="0" u="none" spc="-10" dirty="0">
                <a:latin typeface="Arial"/>
                <a:cs typeface="Arial"/>
              </a:rPr>
              <a:t> </a:t>
            </a:r>
            <a:r>
              <a:rPr b="0" i="0" u="none" spc="-5" dirty="0">
                <a:latin typeface="Arial"/>
                <a:cs typeface="Arial"/>
              </a:rPr>
              <a:t>all)</a:t>
            </a:r>
            <a:endParaRPr dirty="0">
              <a:latin typeface="Arial"/>
              <a:cs typeface="Arial"/>
            </a:endParaRPr>
          </a:p>
          <a:p>
            <a:pPr marL="810895" lvl="1" indent="-285750" algn="just">
              <a:lnSpc>
                <a:spcPct val="100000"/>
              </a:lnSpc>
              <a:spcBef>
                <a:spcPts val="420"/>
              </a:spcBef>
              <a:buClr>
                <a:srgbClr val="33659A"/>
              </a:buClr>
              <a:buSzPct val="64705"/>
              <a:buFont typeface="Wingdings"/>
              <a:buChar char=""/>
              <a:tabLst>
                <a:tab pos="810895" algn="l"/>
              </a:tabLst>
            </a:pPr>
            <a:r>
              <a:rPr sz="2000" spc="-5" dirty="0">
                <a:solidFill>
                  <a:srgbClr val="009A9A"/>
                </a:solidFill>
                <a:latin typeface="Arial"/>
                <a:cs typeface="Arial"/>
              </a:rPr>
              <a:t>Java RMI</a:t>
            </a:r>
            <a:endParaRPr sz="2000" dirty="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3000" y="228600"/>
            <a:ext cx="7690484" cy="2474395"/>
          </a:xfrm>
          <a:prstGeom prst="rect">
            <a:avLst/>
          </a:prstGeom>
        </p:spPr>
        <p:txBody>
          <a:bodyPr vert="horz" wrap="square" lIns="0" tIns="12065" rIns="0" bIns="0" rtlCol="0">
            <a:spAutoFit/>
          </a:bodyPr>
          <a:lstStyle/>
          <a:p>
            <a:pPr marL="12700">
              <a:lnSpc>
                <a:spcPct val="100000"/>
              </a:lnSpc>
              <a:spcBef>
                <a:spcPts val="95"/>
              </a:spcBef>
            </a:pPr>
            <a:r>
              <a:rPr spc="-5" dirty="0"/>
              <a:t>5.2. Communication between distributed</a:t>
            </a:r>
            <a:r>
              <a:rPr spc="70" dirty="0"/>
              <a:t> </a:t>
            </a:r>
            <a:r>
              <a:rPr spc="-5" dirty="0"/>
              <a:t>objects</a:t>
            </a:r>
            <a:br>
              <a:rPr lang="en-US" spc="-5" dirty="0"/>
            </a:br>
            <a:r>
              <a:rPr lang="en-IN" spc="-5" dirty="0"/>
              <a:t>Remote Method Implementation(RMI)</a:t>
            </a:r>
            <a:br>
              <a:rPr lang="en-US" spc="-5" dirty="0"/>
            </a:br>
            <a:br>
              <a:rPr lang="en-IN" spc="-5" dirty="0"/>
            </a:br>
            <a:endParaRPr spc="-5" dirty="0"/>
          </a:p>
        </p:txBody>
      </p:sp>
      <p:sp>
        <p:nvSpPr>
          <p:cNvPr id="4" name="object 4"/>
          <p:cNvSpPr/>
          <p:nvPr/>
        </p:nvSpPr>
        <p:spPr>
          <a:xfrm>
            <a:off x="1110965" y="1607027"/>
            <a:ext cx="2917825" cy="2558415"/>
          </a:xfrm>
          <a:custGeom>
            <a:avLst/>
            <a:gdLst/>
            <a:ahLst/>
            <a:cxnLst/>
            <a:rect l="l" t="t" r="r" b="b"/>
            <a:pathLst>
              <a:path w="2917825" h="2558415">
                <a:moveTo>
                  <a:pt x="2917698" y="0"/>
                </a:moveTo>
                <a:lnTo>
                  <a:pt x="2917698" y="2558033"/>
                </a:lnTo>
                <a:lnTo>
                  <a:pt x="0" y="2558033"/>
                </a:lnTo>
                <a:lnTo>
                  <a:pt x="0" y="0"/>
                </a:lnTo>
                <a:lnTo>
                  <a:pt x="2917698" y="0"/>
                </a:lnTo>
                <a:close/>
              </a:path>
            </a:pathLst>
          </a:custGeom>
          <a:solidFill>
            <a:srgbClr val="FFDC99"/>
          </a:solidFill>
        </p:spPr>
        <p:txBody>
          <a:bodyPr wrap="square" lIns="0" tIns="0" rIns="0" bIns="0" rtlCol="0"/>
          <a:lstStyle/>
          <a:p>
            <a:endParaRPr/>
          </a:p>
        </p:txBody>
      </p:sp>
      <p:sp>
        <p:nvSpPr>
          <p:cNvPr id="5" name="object 5"/>
          <p:cNvSpPr/>
          <p:nvPr/>
        </p:nvSpPr>
        <p:spPr>
          <a:xfrm>
            <a:off x="4844764" y="1607027"/>
            <a:ext cx="4351020" cy="2558415"/>
          </a:xfrm>
          <a:custGeom>
            <a:avLst/>
            <a:gdLst/>
            <a:ahLst/>
            <a:cxnLst/>
            <a:rect l="l" t="t" r="r" b="b"/>
            <a:pathLst>
              <a:path w="4351020" h="2558415">
                <a:moveTo>
                  <a:pt x="4351020" y="0"/>
                </a:moveTo>
                <a:lnTo>
                  <a:pt x="4351020" y="2558034"/>
                </a:lnTo>
                <a:lnTo>
                  <a:pt x="0" y="2558034"/>
                </a:lnTo>
                <a:lnTo>
                  <a:pt x="0" y="0"/>
                </a:lnTo>
                <a:lnTo>
                  <a:pt x="4351020" y="0"/>
                </a:lnTo>
                <a:close/>
              </a:path>
            </a:pathLst>
          </a:custGeom>
          <a:solidFill>
            <a:srgbClr val="FFDC99"/>
          </a:solidFill>
        </p:spPr>
        <p:txBody>
          <a:bodyPr wrap="square" lIns="0" tIns="0" rIns="0" bIns="0" rtlCol="0"/>
          <a:lstStyle/>
          <a:p>
            <a:endParaRPr/>
          </a:p>
        </p:txBody>
      </p:sp>
      <p:sp>
        <p:nvSpPr>
          <p:cNvPr id="6" name="object 6"/>
          <p:cNvSpPr/>
          <p:nvPr/>
        </p:nvSpPr>
        <p:spPr>
          <a:xfrm>
            <a:off x="1150434" y="1770712"/>
            <a:ext cx="7923212" cy="1960562"/>
          </a:xfrm>
          <a:prstGeom prst="rect">
            <a:avLst/>
          </a:prstGeom>
          <a:blipFill>
            <a:blip r:embed="rId2" cstate="print"/>
            <a:stretch>
              <a:fillRect/>
            </a:stretch>
          </a:blipFill>
        </p:spPr>
        <p:txBody>
          <a:bodyPr wrap="square" lIns="0" tIns="0" rIns="0" bIns="0" rtlCol="0"/>
          <a:lstStyle/>
          <a:p>
            <a:endParaRPr/>
          </a:p>
        </p:txBody>
      </p:sp>
      <p:sp>
        <p:nvSpPr>
          <p:cNvPr id="7" name="object 7"/>
          <p:cNvSpPr txBox="1"/>
          <p:nvPr/>
        </p:nvSpPr>
        <p:spPr>
          <a:xfrm>
            <a:off x="4066260" y="2314414"/>
            <a:ext cx="781050" cy="269875"/>
          </a:xfrm>
          <a:prstGeom prst="rect">
            <a:avLst/>
          </a:prstGeom>
        </p:spPr>
        <p:txBody>
          <a:bodyPr vert="horz" wrap="square" lIns="0" tIns="12700" rIns="0" bIns="0" rtlCol="0">
            <a:spAutoFit/>
          </a:bodyPr>
          <a:lstStyle/>
          <a:p>
            <a:pPr marL="12700">
              <a:lnSpc>
                <a:spcPct val="100000"/>
              </a:lnSpc>
              <a:spcBef>
                <a:spcPts val="100"/>
              </a:spcBef>
            </a:pPr>
            <a:r>
              <a:rPr sz="1600" spc="-5" dirty="0">
                <a:latin typeface="Arial"/>
                <a:cs typeface="Arial"/>
              </a:rPr>
              <a:t>Request</a:t>
            </a:r>
            <a:endParaRPr sz="1600">
              <a:latin typeface="Arial"/>
              <a:cs typeface="Arial"/>
            </a:endParaRPr>
          </a:p>
        </p:txBody>
      </p:sp>
      <p:sp>
        <p:nvSpPr>
          <p:cNvPr id="12" name="object 12"/>
          <p:cNvSpPr txBox="1"/>
          <p:nvPr/>
        </p:nvSpPr>
        <p:spPr>
          <a:xfrm>
            <a:off x="8477473" y="3638995"/>
            <a:ext cx="692785" cy="252729"/>
          </a:xfrm>
          <a:prstGeom prst="rect">
            <a:avLst/>
          </a:prstGeom>
        </p:spPr>
        <p:txBody>
          <a:bodyPr vert="horz" wrap="square" lIns="0" tIns="0" rIns="0" bIns="0" rtlCol="0">
            <a:spAutoFit/>
          </a:bodyPr>
          <a:lstStyle/>
          <a:p>
            <a:pPr marL="12700">
              <a:lnSpc>
                <a:spcPts val="1870"/>
              </a:lnSpc>
            </a:pPr>
            <a:r>
              <a:rPr sz="1600" spc="-5" dirty="0">
                <a:latin typeface="Arial"/>
                <a:cs typeface="Arial"/>
              </a:rPr>
              <a:t>servant</a:t>
            </a:r>
            <a:endParaRPr sz="1600">
              <a:latin typeface="Arial"/>
              <a:cs typeface="Arial"/>
            </a:endParaRPr>
          </a:p>
        </p:txBody>
      </p:sp>
      <p:sp>
        <p:nvSpPr>
          <p:cNvPr id="13" name="object 13"/>
          <p:cNvSpPr txBox="1"/>
          <p:nvPr/>
        </p:nvSpPr>
        <p:spPr>
          <a:xfrm>
            <a:off x="6530563" y="3670999"/>
            <a:ext cx="1652905" cy="433705"/>
          </a:xfrm>
          <a:prstGeom prst="rect">
            <a:avLst/>
          </a:prstGeom>
        </p:spPr>
        <p:txBody>
          <a:bodyPr vert="horz" wrap="square" lIns="0" tIns="56515" rIns="0" bIns="0" rtlCol="0">
            <a:spAutoFit/>
          </a:bodyPr>
          <a:lstStyle/>
          <a:p>
            <a:pPr marL="474345" marR="5080" indent="-462280">
              <a:lnSpc>
                <a:spcPct val="74100"/>
              </a:lnSpc>
              <a:spcBef>
                <a:spcPts val="445"/>
              </a:spcBef>
            </a:pPr>
            <a:r>
              <a:rPr sz="1600" spc="-5" dirty="0">
                <a:latin typeface="Arial"/>
                <a:cs typeface="Arial"/>
              </a:rPr>
              <a:t>Remote</a:t>
            </a:r>
            <a:r>
              <a:rPr sz="1600" spc="-70" dirty="0">
                <a:latin typeface="Arial"/>
                <a:cs typeface="Arial"/>
              </a:rPr>
              <a:t> </a:t>
            </a:r>
            <a:r>
              <a:rPr sz="1600" spc="-5" dirty="0">
                <a:latin typeface="Arial"/>
                <a:cs typeface="Arial"/>
              </a:rPr>
              <a:t>reference  module</a:t>
            </a:r>
            <a:endParaRPr sz="1600">
              <a:latin typeface="Arial"/>
              <a:cs typeface="Arial"/>
            </a:endParaRPr>
          </a:p>
        </p:txBody>
      </p:sp>
      <p:sp>
        <p:nvSpPr>
          <p:cNvPr id="14" name="object 14"/>
          <p:cNvSpPr txBox="1"/>
          <p:nvPr/>
        </p:nvSpPr>
        <p:spPr>
          <a:xfrm>
            <a:off x="2631407" y="3691568"/>
            <a:ext cx="1435735" cy="252729"/>
          </a:xfrm>
          <a:prstGeom prst="rect">
            <a:avLst/>
          </a:prstGeom>
        </p:spPr>
        <p:txBody>
          <a:bodyPr vert="horz" wrap="square" lIns="0" tIns="0" rIns="0" bIns="0" rtlCol="0">
            <a:spAutoFit/>
          </a:bodyPr>
          <a:lstStyle/>
          <a:p>
            <a:pPr marL="12700">
              <a:lnSpc>
                <a:spcPts val="1870"/>
              </a:lnSpc>
            </a:pPr>
            <a:r>
              <a:rPr sz="1600" spc="-5" dirty="0">
                <a:latin typeface="Arial"/>
                <a:cs typeface="Arial"/>
              </a:rPr>
              <a:t>Communication</a:t>
            </a:r>
            <a:endParaRPr sz="1600">
              <a:latin typeface="Arial"/>
              <a:cs typeface="Arial"/>
            </a:endParaRPr>
          </a:p>
        </p:txBody>
      </p:sp>
      <p:sp>
        <p:nvSpPr>
          <p:cNvPr id="15" name="object 15"/>
          <p:cNvSpPr txBox="1"/>
          <p:nvPr/>
        </p:nvSpPr>
        <p:spPr>
          <a:xfrm>
            <a:off x="4855679" y="3691570"/>
            <a:ext cx="1435735" cy="492125"/>
          </a:xfrm>
          <a:prstGeom prst="rect">
            <a:avLst/>
          </a:prstGeom>
        </p:spPr>
        <p:txBody>
          <a:bodyPr vert="horz" wrap="square" lIns="0" tIns="5715" rIns="0" bIns="0" rtlCol="0">
            <a:spAutoFit/>
          </a:bodyPr>
          <a:lstStyle/>
          <a:p>
            <a:pPr marL="96520" marR="5080" indent="-84455">
              <a:lnSpc>
                <a:spcPts val="1880"/>
              </a:lnSpc>
              <a:spcBef>
                <a:spcPts val="45"/>
              </a:spcBef>
            </a:pPr>
            <a:r>
              <a:rPr sz="1600" spc="-5" dirty="0">
                <a:latin typeface="Arial"/>
                <a:cs typeface="Arial"/>
              </a:rPr>
              <a:t>Communication  module</a:t>
            </a:r>
            <a:endParaRPr sz="1600">
              <a:latin typeface="Arial"/>
              <a:cs typeface="Arial"/>
            </a:endParaRPr>
          </a:p>
        </p:txBody>
      </p:sp>
      <p:sp>
        <p:nvSpPr>
          <p:cNvPr id="16" name="object 16"/>
          <p:cNvSpPr txBox="1"/>
          <p:nvPr/>
        </p:nvSpPr>
        <p:spPr>
          <a:xfrm>
            <a:off x="1501353" y="3732709"/>
            <a:ext cx="735965" cy="252729"/>
          </a:xfrm>
          <a:prstGeom prst="rect">
            <a:avLst/>
          </a:prstGeom>
        </p:spPr>
        <p:txBody>
          <a:bodyPr vert="horz" wrap="square" lIns="0" tIns="0" rIns="0" bIns="0" rtlCol="0">
            <a:spAutoFit/>
          </a:bodyPr>
          <a:lstStyle/>
          <a:p>
            <a:pPr marL="12700">
              <a:lnSpc>
                <a:spcPts val="1870"/>
              </a:lnSpc>
            </a:pPr>
            <a:r>
              <a:rPr sz="1600" spc="-5" dirty="0">
                <a:latin typeface="Arial"/>
                <a:cs typeface="Arial"/>
              </a:rPr>
              <a:t>Remote</a:t>
            </a:r>
            <a:endParaRPr sz="1600">
              <a:latin typeface="Arial"/>
              <a:cs typeface="Arial"/>
            </a:endParaRPr>
          </a:p>
        </p:txBody>
      </p:sp>
      <p:sp>
        <p:nvSpPr>
          <p:cNvPr id="17" name="object 17"/>
          <p:cNvSpPr txBox="1"/>
          <p:nvPr/>
        </p:nvSpPr>
        <p:spPr>
          <a:xfrm>
            <a:off x="893287" y="3911787"/>
            <a:ext cx="1819275" cy="453390"/>
          </a:xfrm>
          <a:prstGeom prst="rect">
            <a:avLst/>
          </a:prstGeom>
        </p:spPr>
        <p:txBody>
          <a:bodyPr vert="horz" wrap="square" lIns="0" tIns="0" rIns="0" bIns="0" rtlCol="0">
            <a:spAutoFit/>
          </a:bodyPr>
          <a:lstStyle/>
          <a:p>
            <a:pPr marL="224790">
              <a:lnSpc>
                <a:spcPts val="1820"/>
              </a:lnSpc>
            </a:pPr>
            <a:r>
              <a:rPr sz="1600" spc="-5" dirty="0">
                <a:latin typeface="Arial"/>
                <a:cs typeface="Arial"/>
              </a:rPr>
              <a:t>reference</a:t>
            </a:r>
            <a:r>
              <a:rPr sz="1600" spc="-60" dirty="0">
                <a:latin typeface="Arial"/>
                <a:cs typeface="Arial"/>
              </a:rPr>
              <a:t> </a:t>
            </a:r>
            <a:r>
              <a:rPr sz="1600" spc="-5" dirty="0">
                <a:latin typeface="Arial"/>
                <a:cs typeface="Arial"/>
              </a:rPr>
              <a:t>module</a:t>
            </a:r>
            <a:endParaRPr sz="1600">
              <a:latin typeface="Arial"/>
              <a:cs typeface="Arial"/>
            </a:endParaRPr>
          </a:p>
          <a:p>
            <a:pPr marL="12700">
              <a:lnSpc>
                <a:spcPts val="1630"/>
              </a:lnSpc>
            </a:pPr>
            <a:r>
              <a:rPr sz="1400" spc="-10" dirty="0">
                <a:solidFill>
                  <a:srgbClr val="009A9A"/>
                </a:solidFill>
                <a:latin typeface="Arial"/>
                <a:cs typeface="Arial"/>
              </a:rPr>
              <a:t>2005/10/14</a:t>
            </a:r>
            <a:endParaRPr sz="1400">
              <a:latin typeface="Arial"/>
              <a:cs typeface="Arial"/>
            </a:endParaRPr>
          </a:p>
        </p:txBody>
      </p:sp>
      <p:sp>
        <p:nvSpPr>
          <p:cNvPr id="18" name="object 18"/>
          <p:cNvSpPr txBox="1"/>
          <p:nvPr/>
        </p:nvSpPr>
        <p:spPr>
          <a:xfrm>
            <a:off x="3347688" y="3930830"/>
            <a:ext cx="690880" cy="252729"/>
          </a:xfrm>
          <a:prstGeom prst="rect">
            <a:avLst/>
          </a:prstGeom>
        </p:spPr>
        <p:txBody>
          <a:bodyPr vert="horz" wrap="square" lIns="0" tIns="0" rIns="0" bIns="0" rtlCol="0">
            <a:spAutoFit/>
          </a:bodyPr>
          <a:lstStyle/>
          <a:p>
            <a:pPr marL="12700">
              <a:lnSpc>
                <a:spcPts val="1870"/>
              </a:lnSpc>
            </a:pPr>
            <a:r>
              <a:rPr sz="1600" spc="-5" dirty="0">
                <a:latin typeface="Arial"/>
                <a:cs typeface="Arial"/>
              </a:rPr>
              <a:t>module</a:t>
            </a:r>
            <a:endParaRPr sz="1600">
              <a:latin typeface="Arial"/>
              <a:cs typeface="Arial"/>
            </a:endParaRPr>
          </a:p>
        </p:txBody>
      </p:sp>
      <p:sp>
        <p:nvSpPr>
          <p:cNvPr id="19" name="object 19"/>
          <p:cNvSpPr txBox="1"/>
          <p:nvPr/>
        </p:nvSpPr>
        <p:spPr>
          <a:xfrm>
            <a:off x="9110181" y="4140985"/>
            <a:ext cx="247650" cy="224154"/>
          </a:xfrm>
          <a:prstGeom prst="rect">
            <a:avLst/>
          </a:prstGeom>
        </p:spPr>
        <p:txBody>
          <a:bodyPr vert="horz" wrap="square" lIns="0" tIns="0" rIns="0" bIns="0" rtlCol="0">
            <a:spAutoFit/>
          </a:bodyPr>
          <a:lstStyle/>
          <a:p>
            <a:pPr marL="25400">
              <a:lnSpc>
                <a:spcPts val="1645"/>
              </a:lnSpc>
            </a:pPr>
            <a:fld id="{81D60167-4931-47E6-BA6A-407CBD079E47}" type="slidenum">
              <a:rPr sz="1400" spc="-5" dirty="0">
                <a:solidFill>
                  <a:srgbClr val="009A9A"/>
                </a:solidFill>
                <a:latin typeface="Arial"/>
                <a:cs typeface="Arial"/>
              </a:rPr>
              <a:pPr marL="25400">
                <a:lnSpc>
                  <a:spcPts val="1645"/>
                </a:lnSpc>
              </a:pPr>
              <a:t>23</a:t>
            </a:fld>
            <a:endParaRPr sz="1400">
              <a:latin typeface="Arial"/>
              <a:cs typeface="Arial"/>
            </a:endParaRPr>
          </a:p>
        </p:txBody>
      </p:sp>
      <p:sp>
        <p:nvSpPr>
          <p:cNvPr id="8" name="object 8"/>
          <p:cNvSpPr txBox="1"/>
          <p:nvPr/>
        </p:nvSpPr>
        <p:spPr>
          <a:xfrm>
            <a:off x="4144740" y="2968975"/>
            <a:ext cx="543560" cy="269875"/>
          </a:xfrm>
          <a:prstGeom prst="rect">
            <a:avLst/>
          </a:prstGeom>
        </p:spPr>
        <p:txBody>
          <a:bodyPr vert="horz" wrap="square" lIns="0" tIns="12700" rIns="0" bIns="0" rtlCol="0">
            <a:spAutoFit/>
          </a:bodyPr>
          <a:lstStyle/>
          <a:p>
            <a:pPr marL="12700">
              <a:lnSpc>
                <a:spcPct val="100000"/>
              </a:lnSpc>
              <a:spcBef>
                <a:spcPts val="100"/>
              </a:spcBef>
            </a:pPr>
            <a:r>
              <a:rPr sz="1600" spc="-5" dirty="0">
                <a:latin typeface="Arial"/>
                <a:cs typeface="Arial"/>
              </a:rPr>
              <a:t>Re</a:t>
            </a:r>
            <a:r>
              <a:rPr sz="1600" spc="-10" dirty="0">
                <a:latin typeface="Arial"/>
                <a:cs typeface="Arial"/>
              </a:rPr>
              <a:t>pl</a:t>
            </a:r>
            <a:r>
              <a:rPr sz="1600" dirty="0">
                <a:latin typeface="Arial"/>
                <a:cs typeface="Arial"/>
              </a:rPr>
              <a:t>y</a:t>
            </a:r>
            <a:endParaRPr sz="1600">
              <a:latin typeface="Arial"/>
              <a:cs typeface="Arial"/>
            </a:endParaRPr>
          </a:p>
        </p:txBody>
      </p:sp>
      <p:sp>
        <p:nvSpPr>
          <p:cNvPr id="9" name="object 9"/>
          <p:cNvSpPr txBox="1"/>
          <p:nvPr/>
        </p:nvSpPr>
        <p:spPr>
          <a:xfrm>
            <a:off x="7714459" y="2025626"/>
            <a:ext cx="746125" cy="452755"/>
          </a:xfrm>
          <a:prstGeom prst="rect">
            <a:avLst/>
          </a:prstGeom>
        </p:spPr>
        <p:txBody>
          <a:bodyPr vert="horz" wrap="square" lIns="0" tIns="73660" rIns="0" bIns="0" rtlCol="0">
            <a:spAutoFit/>
          </a:bodyPr>
          <a:lstStyle/>
          <a:p>
            <a:pPr marR="5080" indent="37465">
              <a:lnSpc>
                <a:spcPct val="75000"/>
              </a:lnSpc>
              <a:spcBef>
                <a:spcPts val="580"/>
              </a:spcBef>
            </a:pPr>
            <a:r>
              <a:rPr sz="1600" spc="-5" dirty="0">
                <a:latin typeface="Arial"/>
                <a:cs typeface="Arial"/>
              </a:rPr>
              <a:t>remote  object</a:t>
            </a:r>
            <a:r>
              <a:rPr sz="1600" spc="-90" dirty="0">
                <a:latin typeface="Arial"/>
                <a:cs typeface="Arial"/>
              </a:rPr>
              <a:t> </a:t>
            </a:r>
            <a:r>
              <a:rPr sz="1600" dirty="0">
                <a:latin typeface="Arial"/>
                <a:cs typeface="Arial"/>
              </a:rPr>
              <a:t>B</a:t>
            </a:r>
            <a:endParaRPr sz="1600">
              <a:latin typeface="Arial"/>
              <a:cs typeface="Arial"/>
            </a:endParaRPr>
          </a:p>
        </p:txBody>
      </p:sp>
      <p:sp>
        <p:nvSpPr>
          <p:cNvPr id="10" name="object 10"/>
          <p:cNvSpPr txBox="1"/>
          <p:nvPr/>
        </p:nvSpPr>
        <p:spPr>
          <a:xfrm>
            <a:off x="1110965" y="1865135"/>
            <a:ext cx="2917825" cy="591185"/>
          </a:xfrm>
          <a:prstGeom prst="rect">
            <a:avLst/>
          </a:prstGeom>
        </p:spPr>
        <p:txBody>
          <a:bodyPr vert="horz" wrap="square" lIns="0" tIns="12700" rIns="0" bIns="0" rtlCol="0">
            <a:spAutoFit/>
          </a:bodyPr>
          <a:lstStyle/>
          <a:p>
            <a:pPr marL="326390" marR="756920" indent="798195">
              <a:lnSpc>
                <a:spcPct val="115900"/>
              </a:lnSpc>
              <a:spcBef>
                <a:spcPts val="100"/>
              </a:spcBef>
            </a:pPr>
            <a:r>
              <a:rPr sz="1600" spc="-5" dirty="0">
                <a:latin typeface="Arial"/>
                <a:cs typeface="Arial"/>
              </a:rPr>
              <a:t>client  object </a:t>
            </a:r>
            <a:r>
              <a:rPr sz="1600" dirty="0">
                <a:latin typeface="Arial"/>
                <a:cs typeface="Arial"/>
              </a:rPr>
              <a:t>A proxy for</a:t>
            </a:r>
            <a:r>
              <a:rPr sz="1600" spc="-114" dirty="0">
                <a:latin typeface="Arial"/>
                <a:cs typeface="Arial"/>
              </a:rPr>
              <a:t> </a:t>
            </a:r>
            <a:r>
              <a:rPr sz="1600" dirty="0">
                <a:latin typeface="Arial"/>
                <a:cs typeface="Arial"/>
              </a:rPr>
              <a:t>B</a:t>
            </a:r>
            <a:endParaRPr sz="1600">
              <a:latin typeface="Arial"/>
              <a:cs typeface="Arial"/>
            </a:endParaRPr>
          </a:p>
        </p:txBody>
      </p:sp>
      <p:sp>
        <p:nvSpPr>
          <p:cNvPr id="11" name="object 11"/>
          <p:cNvSpPr txBox="1"/>
          <p:nvPr/>
        </p:nvSpPr>
        <p:spPr>
          <a:xfrm>
            <a:off x="6230081" y="1817893"/>
            <a:ext cx="1187450" cy="953769"/>
          </a:xfrm>
          <a:prstGeom prst="rect">
            <a:avLst/>
          </a:prstGeom>
        </p:spPr>
        <p:txBody>
          <a:bodyPr vert="horz" wrap="square" lIns="0" tIns="12700" rIns="0" bIns="0" rtlCol="0">
            <a:spAutoFit/>
          </a:bodyPr>
          <a:lstStyle/>
          <a:p>
            <a:pPr marL="271780" marR="5080" indent="337185">
              <a:lnSpc>
                <a:spcPct val="110600"/>
              </a:lnSpc>
              <a:spcBef>
                <a:spcPts val="100"/>
              </a:spcBef>
            </a:pPr>
            <a:r>
              <a:rPr sz="1600" spc="-5" dirty="0">
                <a:latin typeface="Arial"/>
                <a:cs typeface="Arial"/>
              </a:rPr>
              <a:t>server  skeleton</a:t>
            </a:r>
            <a:endParaRPr sz="1600">
              <a:latin typeface="Arial"/>
              <a:cs typeface="Arial"/>
            </a:endParaRPr>
          </a:p>
          <a:p>
            <a:pPr>
              <a:lnSpc>
                <a:spcPts val="1295"/>
              </a:lnSpc>
            </a:pPr>
            <a:r>
              <a:rPr sz="1600" dirty="0">
                <a:latin typeface="Arial"/>
                <a:cs typeface="Arial"/>
              </a:rPr>
              <a:t>&amp;</a:t>
            </a:r>
            <a:r>
              <a:rPr sz="1600" spc="-50" dirty="0">
                <a:latin typeface="Arial"/>
                <a:cs typeface="Arial"/>
              </a:rPr>
              <a:t> </a:t>
            </a:r>
            <a:r>
              <a:rPr sz="1600" spc="-5" dirty="0">
                <a:latin typeface="Arial"/>
                <a:cs typeface="Arial"/>
              </a:rPr>
              <a:t>dispatcher</a:t>
            </a:r>
            <a:endParaRPr sz="1600">
              <a:latin typeface="Arial"/>
              <a:cs typeface="Arial"/>
            </a:endParaRPr>
          </a:p>
          <a:p>
            <a:pPr marL="58419">
              <a:lnSpc>
                <a:spcPts val="1764"/>
              </a:lnSpc>
            </a:pPr>
            <a:r>
              <a:rPr sz="1600" dirty="0">
                <a:latin typeface="Arial"/>
                <a:cs typeface="Arial"/>
              </a:rPr>
              <a:t>for </a:t>
            </a:r>
            <a:r>
              <a:rPr sz="1600" spc="-5" dirty="0">
                <a:latin typeface="Arial"/>
                <a:cs typeface="Arial"/>
              </a:rPr>
              <a:t>B’s</a:t>
            </a:r>
            <a:r>
              <a:rPr sz="1600" spc="-55" dirty="0">
                <a:latin typeface="Arial"/>
                <a:cs typeface="Arial"/>
              </a:rPr>
              <a:t> </a:t>
            </a:r>
            <a:r>
              <a:rPr sz="1600" spc="-5" dirty="0">
                <a:latin typeface="Arial"/>
                <a:cs typeface="Arial"/>
              </a:rPr>
              <a:t>class</a:t>
            </a:r>
            <a:endParaRPr sz="160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0102" y="830834"/>
            <a:ext cx="7918195" cy="492443"/>
          </a:xfrm>
        </p:spPr>
        <p:txBody>
          <a:bodyPr/>
          <a:lstStyle/>
          <a:p>
            <a:r>
              <a:rPr lang="en-US" dirty="0"/>
              <a:t>RMI cont..</a:t>
            </a:r>
          </a:p>
        </p:txBody>
      </p:sp>
      <p:sp>
        <p:nvSpPr>
          <p:cNvPr id="3" name="Text Placeholder 2"/>
          <p:cNvSpPr>
            <a:spLocks noGrp="1"/>
          </p:cNvSpPr>
          <p:nvPr>
            <p:ph type="body" idx="1"/>
          </p:nvPr>
        </p:nvSpPr>
        <p:spPr>
          <a:xfrm>
            <a:off x="938402" y="1641602"/>
            <a:ext cx="8181594" cy="4687950"/>
          </a:xfrm>
        </p:spPr>
        <p:txBody>
          <a:bodyPr/>
          <a:lstStyle/>
          <a:p>
            <a:pPr marL="12700">
              <a:lnSpc>
                <a:spcPct val="100000"/>
              </a:lnSpc>
              <a:spcBef>
                <a:spcPts val="95"/>
              </a:spcBef>
            </a:pPr>
            <a:r>
              <a:rPr lang="en-US" spc="-5" dirty="0"/>
              <a:t>Implementation of </a:t>
            </a:r>
            <a:r>
              <a:rPr lang="en-US" spc="-10" dirty="0"/>
              <a:t>RMI</a:t>
            </a:r>
            <a:r>
              <a:rPr lang="en-US" sz="2000" spc="-10" dirty="0"/>
              <a:t>: </a:t>
            </a:r>
            <a:endParaRPr lang="en-US" sz="2000" dirty="0"/>
          </a:p>
          <a:p>
            <a:pPr marL="755650" lvl="1" indent="-285750">
              <a:lnSpc>
                <a:spcPct val="100000"/>
              </a:lnSpc>
              <a:spcBef>
                <a:spcPts val="1325"/>
              </a:spcBef>
              <a:buClr>
                <a:srgbClr val="33659A"/>
              </a:buClr>
              <a:buSzPct val="64285"/>
              <a:buFont typeface="Wingdings"/>
              <a:buChar char=""/>
              <a:tabLst>
                <a:tab pos="755650" algn="l"/>
              </a:tabLst>
            </a:pPr>
            <a:r>
              <a:rPr lang="en-US" sz="2000" b="1" spc="-10" dirty="0">
                <a:solidFill>
                  <a:srgbClr val="009A9A"/>
                </a:solidFill>
                <a:latin typeface="Arial"/>
                <a:cs typeface="Arial"/>
              </a:rPr>
              <a:t>Communication module</a:t>
            </a:r>
            <a:r>
              <a:rPr lang="en-US" sz="2000" spc="-10" dirty="0">
                <a:solidFill>
                  <a:srgbClr val="009A9A"/>
                </a:solidFill>
                <a:latin typeface="Arial"/>
                <a:cs typeface="Arial"/>
              </a:rPr>
              <a:t>: carry out request-reply protocol which transmits request and reply messages between client and server. It uses the message type ,request id and remote reference of the object to be invoked.</a:t>
            </a:r>
          </a:p>
          <a:p>
            <a:pPr marL="755650" lvl="1" indent="-285750">
              <a:lnSpc>
                <a:spcPct val="100000"/>
              </a:lnSpc>
              <a:spcBef>
                <a:spcPts val="585"/>
              </a:spcBef>
              <a:buClr>
                <a:srgbClr val="33659A"/>
              </a:buClr>
              <a:buSzPct val="64285"/>
              <a:buFont typeface="Wingdings"/>
              <a:buChar char=""/>
              <a:tabLst>
                <a:tab pos="755650" algn="l"/>
              </a:tabLst>
            </a:pPr>
            <a:r>
              <a:rPr lang="en-US" sz="2000" b="1" spc="-10" dirty="0">
                <a:solidFill>
                  <a:srgbClr val="009A9A"/>
                </a:solidFill>
                <a:latin typeface="Arial"/>
                <a:cs typeface="Arial"/>
              </a:rPr>
              <a:t>Remote reference module</a:t>
            </a:r>
            <a:r>
              <a:rPr lang="en-US" sz="2000" spc="-10" dirty="0">
                <a:solidFill>
                  <a:srgbClr val="009A9A"/>
                </a:solidFill>
                <a:latin typeface="Arial"/>
                <a:cs typeface="Arial"/>
              </a:rPr>
              <a:t>: translating between local and remote object references and for creating remote object references.</a:t>
            </a:r>
          </a:p>
          <a:p>
            <a:pPr marL="755650" lvl="1" indent="-285750">
              <a:lnSpc>
                <a:spcPct val="100000"/>
              </a:lnSpc>
              <a:spcBef>
                <a:spcPts val="775"/>
              </a:spcBef>
              <a:buClr>
                <a:srgbClr val="33659A"/>
              </a:buClr>
              <a:buSzPct val="64285"/>
              <a:buFont typeface="Wingdings"/>
              <a:buChar char=""/>
              <a:tabLst>
                <a:tab pos="755650" algn="l"/>
              </a:tabLst>
            </a:pPr>
            <a:r>
              <a:rPr lang="en-US" sz="2000" spc="-5" dirty="0">
                <a:solidFill>
                  <a:srgbClr val="009A9A"/>
                </a:solidFill>
                <a:latin typeface="Arial"/>
                <a:cs typeface="Arial"/>
              </a:rPr>
              <a:t>Uses </a:t>
            </a:r>
            <a:r>
              <a:rPr lang="en-US" sz="2000" spc="-10" dirty="0">
                <a:solidFill>
                  <a:srgbClr val="009A9A"/>
                </a:solidFill>
                <a:latin typeface="Arial"/>
                <a:cs typeface="Arial"/>
              </a:rPr>
              <a:t>remote object </a:t>
            </a:r>
            <a:r>
              <a:rPr lang="en-US" sz="2000" spc="-5" dirty="0">
                <a:solidFill>
                  <a:srgbClr val="009A9A"/>
                </a:solidFill>
                <a:latin typeface="Arial"/>
                <a:cs typeface="Arial"/>
              </a:rPr>
              <a:t>table </a:t>
            </a:r>
            <a:r>
              <a:rPr lang="en-US" sz="2000" spc="-10" dirty="0">
                <a:solidFill>
                  <a:srgbClr val="009A9A"/>
                </a:solidFill>
                <a:latin typeface="Arial"/>
                <a:cs typeface="Arial"/>
              </a:rPr>
              <a:t>(remote object </a:t>
            </a:r>
            <a:r>
              <a:rPr lang="en-US" sz="2000" spc="-5" dirty="0">
                <a:solidFill>
                  <a:srgbClr val="009A9A"/>
                </a:solidFill>
                <a:latin typeface="Arial"/>
                <a:cs typeface="Arial"/>
              </a:rPr>
              <a:t>ref. </a:t>
            </a:r>
            <a:r>
              <a:rPr lang="en-US" sz="2000" spc="-10" dirty="0">
                <a:solidFill>
                  <a:srgbClr val="009A9A"/>
                </a:solidFill>
                <a:latin typeface="Arial"/>
                <a:cs typeface="Arial"/>
              </a:rPr>
              <a:t>&lt;-&gt; local object</a:t>
            </a:r>
            <a:r>
              <a:rPr lang="en-US" sz="2000" spc="35" dirty="0">
                <a:solidFill>
                  <a:srgbClr val="009A9A"/>
                </a:solidFill>
                <a:latin typeface="Arial"/>
                <a:cs typeface="Arial"/>
              </a:rPr>
              <a:t> </a:t>
            </a:r>
            <a:r>
              <a:rPr lang="en-US" sz="2000" spc="-10" dirty="0">
                <a:solidFill>
                  <a:srgbClr val="009A9A"/>
                </a:solidFill>
                <a:latin typeface="Arial"/>
                <a:cs typeface="Arial"/>
              </a:rPr>
              <a:t>ref.)</a:t>
            </a:r>
            <a:endParaRPr lang="en-US" sz="2000" dirty="0">
              <a:latin typeface="Arial"/>
              <a:cs typeface="Arial"/>
            </a:endParaRPr>
          </a:p>
          <a:p>
            <a:pPr marL="755650" marR="62865" lvl="1" indent="-285750">
              <a:lnSpc>
                <a:spcPct val="109300"/>
              </a:lnSpc>
              <a:spcBef>
                <a:spcPts val="380"/>
              </a:spcBef>
              <a:buClr>
                <a:srgbClr val="33659A"/>
              </a:buClr>
              <a:buSzPct val="64285"/>
              <a:tabLst>
                <a:tab pos="755650" algn="l"/>
              </a:tabLst>
            </a:pPr>
            <a:r>
              <a:rPr lang="en-US" sz="2000" spc="-5" dirty="0">
                <a:solidFill>
                  <a:srgbClr val="009A9A"/>
                </a:solidFill>
                <a:latin typeface="Arial"/>
                <a:cs typeface="Arial"/>
              </a:rPr>
              <a:t>   The table includes</a:t>
            </a:r>
            <a:endParaRPr lang="en-US" sz="2000" dirty="0">
              <a:latin typeface="Arial"/>
              <a:cs typeface="Arial"/>
            </a:endParaRPr>
          </a:p>
          <a:p>
            <a:pPr marL="1212850" marR="5080" lvl="2" indent="-285750">
              <a:lnSpc>
                <a:spcPct val="109600"/>
              </a:lnSpc>
              <a:spcBef>
                <a:spcPts val="334"/>
              </a:spcBef>
              <a:buClr>
                <a:srgbClr val="33659A"/>
              </a:buClr>
              <a:buSzPct val="64285"/>
              <a:buFont typeface="Wingdings"/>
              <a:buChar char=""/>
              <a:tabLst>
                <a:tab pos="755650" algn="l"/>
              </a:tabLst>
            </a:pPr>
            <a:r>
              <a:rPr lang="en-US" sz="2000" spc="-5" dirty="0">
                <a:solidFill>
                  <a:srgbClr val="009A9A"/>
                </a:solidFill>
                <a:latin typeface="Arial"/>
                <a:cs typeface="Arial"/>
              </a:rPr>
              <a:t>An entry for all remote objects held by the process Ex Object B entry</a:t>
            </a:r>
          </a:p>
          <a:p>
            <a:pPr marL="1212850" marR="5080" lvl="2" indent="-285750">
              <a:lnSpc>
                <a:spcPct val="109600"/>
              </a:lnSpc>
              <a:spcBef>
                <a:spcPts val="334"/>
              </a:spcBef>
              <a:buClr>
                <a:srgbClr val="33659A"/>
              </a:buClr>
              <a:buSzPct val="64285"/>
              <a:buFont typeface="Wingdings"/>
              <a:buChar char=""/>
              <a:tabLst>
                <a:tab pos="755650" algn="l"/>
              </a:tabLst>
            </a:pPr>
            <a:r>
              <a:rPr lang="en-US" sz="2000" spc="-5" dirty="0">
                <a:solidFill>
                  <a:srgbClr val="009A9A"/>
                </a:solidFill>
                <a:latin typeface="Arial"/>
                <a:cs typeface="Arial"/>
              </a:rPr>
              <a:t>An entry for each local proxy Ex the proxy for B will be recorded in the table at the client</a:t>
            </a:r>
            <a:endParaRPr lang="en-US" sz="2000" dirty="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9200" y="0"/>
            <a:ext cx="7690484" cy="513080"/>
          </a:xfrm>
          <a:prstGeom prst="rect">
            <a:avLst/>
          </a:prstGeom>
        </p:spPr>
        <p:txBody>
          <a:bodyPr vert="horz" wrap="square" lIns="0" tIns="12065" rIns="0" bIns="0" rtlCol="0">
            <a:spAutoFit/>
          </a:bodyPr>
          <a:lstStyle/>
          <a:p>
            <a:pPr marL="12700">
              <a:lnSpc>
                <a:spcPct val="100000"/>
              </a:lnSpc>
              <a:spcBef>
                <a:spcPts val="95"/>
              </a:spcBef>
            </a:pPr>
            <a:r>
              <a:rPr lang="en-US" spc="-5" dirty="0"/>
              <a:t>RMI(Cont..)</a:t>
            </a:r>
            <a:endParaRPr spc="-5" dirty="0"/>
          </a:p>
        </p:txBody>
      </p:sp>
      <p:sp>
        <p:nvSpPr>
          <p:cNvPr id="3" name="object 3"/>
          <p:cNvSpPr txBox="1"/>
          <p:nvPr/>
        </p:nvSpPr>
        <p:spPr>
          <a:xfrm>
            <a:off x="381000" y="990600"/>
            <a:ext cx="9296400" cy="6352893"/>
          </a:xfrm>
          <a:prstGeom prst="rect">
            <a:avLst/>
          </a:prstGeom>
        </p:spPr>
        <p:txBody>
          <a:bodyPr vert="horz" wrap="square" lIns="0" tIns="67945" rIns="0" bIns="0" rtlCol="0">
            <a:spAutoFit/>
          </a:bodyPr>
          <a:lstStyle/>
          <a:p>
            <a:pPr marL="355600" marR="661035" indent="-342900">
              <a:lnSpc>
                <a:spcPct val="79700"/>
              </a:lnSpc>
              <a:spcBef>
                <a:spcPts val="535"/>
              </a:spcBef>
              <a:buClr>
                <a:srgbClr val="FF9A65"/>
              </a:buClr>
              <a:buSzPct val="61111"/>
              <a:buFont typeface="Wingdings"/>
              <a:buChar char=""/>
              <a:tabLst>
                <a:tab pos="354965" algn="l"/>
                <a:tab pos="355600" algn="l"/>
              </a:tabLst>
            </a:pPr>
            <a:r>
              <a:rPr sz="2800" b="1" dirty="0">
                <a:solidFill>
                  <a:srgbClr val="009A9A"/>
                </a:solidFill>
                <a:latin typeface="Arial"/>
                <a:cs typeface="Arial"/>
              </a:rPr>
              <a:t>Servant: </a:t>
            </a:r>
            <a:r>
              <a:rPr sz="2400" spc="-5" dirty="0">
                <a:solidFill>
                  <a:srgbClr val="009A9A"/>
                </a:solidFill>
                <a:latin typeface="Arial"/>
                <a:cs typeface="Arial"/>
              </a:rPr>
              <a:t>an </a:t>
            </a:r>
            <a:r>
              <a:rPr sz="2400" dirty="0">
                <a:solidFill>
                  <a:srgbClr val="009A9A"/>
                </a:solidFill>
                <a:latin typeface="Arial"/>
                <a:cs typeface="Arial"/>
              </a:rPr>
              <a:t>instance of a </a:t>
            </a:r>
            <a:r>
              <a:rPr sz="2400" spc="-5" dirty="0">
                <a:solidFill>
                  <a:srgbClr val="009A9A"/>
                </a:solidFill>
                <a:latin typeface="Arial"/>
                <a:cs typeface="Arial"/>
              </a:rPr>
              <a:t>class </a:t>
            </a:r>
            <a:r>
              <a:rPr sz="2400" dirty="0">
                <a:solidFill>
                  <a:srgbClr val="009A9A"/>
                </a:solidFill>
                <a:latin typeface="Arial"/>
                <a:cs typeface="Arial"/>
              </a:rPr>
              <a:t>which implements </a:t>
            </a:r>
            <a:r>
              <a:rPr sz="2400" spc="-5" dirty="0">
                <a:solidFill>
                  <a:srgbClr val="009A9A"/>
                </a:solidFill>
                <a:latin typeface="Arial"/>
                <a:cs typeface="Arial"/>
              </a:rPr>
              <a:t>methods </a:t>
            </a:r>
            <a:r>
              <a:rPr sz="2400" dirty="0">
                <a:solidFill>
                  <a:srgbClr val="009A9A"/>
                </a:solidFill>
                <a:latin typeface="Arial"/>
                <a:cs typeface="Arial"/>
              </a:rPr>
              <a:t>in </a:t>
            </a:r>
            <a:r>
              <a:rPr sz="2400" spc="-5" dirty="0">
                <a:solidFill>
                  <a:srgbClr val="009A9A"/>
                </a:solidFill>
                <a:latin typeface="Arial"/>
                <a:cs typeface="Arial"/>
              </a:rPr>
              <a:t>remote  </a:t>
            </a:r>
            <a:r>
              <a:rPr sz="2400" dirty="0">
                <a:solidFill>
                  <a:srgbClr val="009A9A"/>
                </a:solidFill>
                <a:latin typeface="Arial"/>
                <a:cs typeface="Arial"/>
              </a:rPr>
              <a:t>interface, </a:t>
            </a:r>
            <a:r>
              <a:rPr sz="2400" spc="-5" dirty="0">
                <a:solidFill>
                  <a:srgbClr val="009A9A"/>
                </a:solidFill>
                <a:latin typeface="Arial"/>
                <a:cs typeface="Arial"/>
              </a:rPr>
              <a:t>eventually </a:t>
            </a:r>
            <a:r>
              <a:rPr sz="2400" dirty="0">
                <a:solidFill>
                  <a:srgbClr val="009A9A"/>
                </a:solidFill>
                <a:latin typeface="Arial"/>
                <a:cs typeface="Arial"/>
              </a:rPr>
              <a:t>handles the </a:t>
            </a:r>
            <a:r>
              <a:rPr sz="2400" spc="-5">
                <a:solidFill>
                  <a:srgbClr val="009A9A"/>
                </a:solidFill>
                <a:latin typeface="Arial"/>
                <a:cs typeface="Arial"/>
              </a:rPr>
              <a:t>remote</a:t>
            </a:r>
            <a:r>
              <a:rPr sz="2400" spc="-35">
                <a:solidFill>
                  <a:srgbClr val="009A9A"/>
                </a:solidFill>
                <a:latin typeface="Arial"/>
                <a:cs typeface="Arial"/>
              </a:rPr>
              <a:t> </a:t>
            </a:r>
            <a:r>
              <a:rPr sz="2400" spc="-5">
                <a:solidFill>
                  <a:srgbClr val="009A9A"/>
                </a:solidFill>
                <a:latin typeface="Arial"/>
                <a:cs typeface="Arial"/>
              </a:rPr>
              <a:t>request</a:t>
            </a:r>
            <a:endParaRPr lang="en-US" sz="2400" spc="-5" dirty="0">
              <a:solidFill>
                <a:srgbClr val="009A9A"/>
              </a:solidFill>
              <a:latin typeface="Arial"/>
              <a:cs typeface="Arial"/>
            </a:endParaRPr>
          </a:p>
          <a:p>
            <a:pPr marL="355600" marR="661035" indent="-342900">
              <a:lnSpc>
                <a:spcPct val="79700"/>
              </a:lnSpc>
              <a:spcBef>
                <a:spcPts val="535"/>
              </a:spcBef>
              <a:buClr>
                <a:srgbClr val="FF9A65"/>
              </a:buClr>
              <a:buSzPct val="61111"/>
              <a:buFont typeface="Wingdings"/>
              <a:buChar char=""/>
              <a:tabLst>
                <a:tab pos="354965" algn="l"/>
                <a:tab pos="355600" algn="l"/>
              </a:tabLst>
            </a:pPr>
            <a:endParaRPr sz="2800">
              <a:latin typeface="Arial"/>
              <a:cs typeface="Arial"/>
            </a:endParaRPr>
          </a:p>
          <a:p>
            <a:pPr marL="355600" marR="1335405" indent="-342900">
              <a:lnSpc>
                <a:spcPct val="79700"/>
              </a:lnSpc>
              <a:spcBef>
                <a:spcPts val="445"/>
              </a:spcBef>
              <a:buClr>
                <a:srgbClr val="FF9A65"/>
              </a:buClr>
              <a:buSzPct val="61111"/>
              <a:buFont typeface="Wingdings"/>
              <a:buChar char=""/>
              <a:tabLst>
                <a:tab pos="354965" algn="l"/>
                <a:tab pos="355600" algn="l"/>
              </a:tabLst>
            </a:pPr>
            <a:r>
              <a:rPr sz="2800" b="1" spc="-5" dirty="0">
                <a:solidFill>
                  <a:srgbClr val="009A9A"/>
                </a:solidFill>
                <a:latin typeface="Arial"/>
                <a:cs typeface="Arial"/>
              </a:rPr>
              <a:t>RMI software: </a:t>
            </a:r>
            <a:r>
              <a:rPr sz="2400" dirty="0">
                <a:solidFill>
                  <a:srgbClr val="009A9A"/>
                </a:solidFill>
                <a:latin typeface="Arial"/>
                <a:cs typeface="Arial"/>
              </a:rPr>
              <a:t>layer of </a:t>
            </a:r>
            <a:r>
              <a:rPr sz="2400" spc="-5" dirty="0">
                <a:solidFill>
                  <a:srgbClr val="009A9A"/>
                </a:solidFill>
                <a:latin typeface="Arial"/>
                <a:cs typeface="Arial"/>
              </a:rPr>
              <a:t>software </a:t>
            </a:r>
            <a:r>
              <a:rPr sz="2400">
                <a:solidFill>
                  <a:srgbClr val="009A9A"/>
                </a:solidFill>
                <a:latin typeface="Arial"/>
                <a:cs typeface="Arial"/>
              </a:rPr>
              <a:t>between </a:t>
            </a:r>
            <a:r>
              <a:rPr sz="2400" spc="-5">
                <a:solidFill>
                  <a:srgbClr val="009A9A"/>
                </a:solidFill>
                <a:latin typeface="Arial"/>
                <a:cs typeface="Arial"/>
              </a:rPr>
              <a:t>(application </a:t>
            </a:r>
            <a:r>
              <a:rPr lang="en-US" sz="2400" dirty="0">
                <a:solidFill>
                  <a:srgbClr val="009A9A"/>
                </a:solidFill>
                <a:latin typeface="Arial"/>
                <a:cs typeface="Arial"/>
              </a:rPr>
              <a:t>level) </a:t>
            </a:r>
            <a:r>
              <a:rPr sz="2400" spc="-5">
                <a:solidFill>
                  <a:srgbClr val="009A9A"/>
                </a:solidFill>
                <a:latin typeface="Arial"/>
                <a:cs typeface="Arial"/>
              </a:rPr>
              <a:t>and  </a:t>
            </a:r>
            <a:r>
              <a:rPr sz="2400" dirty="0">
                <a:solidFill>
                  <a:srgbClr val="009A9A"/>
                </a:solidFill>
                <a:latin typeface="Arial"/>
                <a:cs typeface="Arial"/>
              </a:rPr>
              <a:t>(communication &amp; </a:t>
            </a:r>
            <a:r>
              <a:rPr sz="2400" spc="-5" dirty="0">
                <a:solidFill>
                  <a:srgbClr val="009A9A"/>
                </a:solidFill>
                <a:latin typeface="Arial"/>
                <a:cs typeface="Arial"/>
              </a:rPr>
              <a:t>remote reference</a:t>
            </a:r>
            <a:r>
              <a:rPr sz="2400" spc="-30" dirty="0">
                <a:solidFill>
                  <a:srgbClr val="009A9A"/>
                </a:solidFill>
                <a:latin typeface="Arial"/>
                <a:cs typeface="Arial"/>
              </a:rPr>
              <a:t> </a:t>
            </a:r>
            <a:r>
              <a:rPr sz="2400" spc="-5">
                <a:solidFill>
                  <a:srgbClr val="009A9A"/>
                </a:solidFill>
                <a:latin typeface="Arial"/>
                <a:cs typeface="Arial"/>
              </a:rPr>
              <a:t>modules</a:t>
            </a:r>
            <a:r>
              <a:rPr sz="2400" b="1" spc="-5">
                <a:solidFill>
                  <a:srgbClr val="009A9A"/>
                </a:solidFill>
                <a:latin typeface="Arial"/>
                <a:cs typeface="Arial"/>
              </a:rPr>
              <a:t>)</a:t>
            </a:r>
            <a:endParaRPr lang="en-US" sz="2400" b="1" spc="-5" dirty="0">
              <a:solidFill>
                <a:srgbClr val="009A9A"/>
              </a:solidFill>
              <a:latin typeface="Arial"/>
              <a:cs typeface="Arial"/>
            </a:endParaRPr>
          </a:p>
          <a:p>
            <a:pPr marL="355600" marR="1335405" indent="-342900">
              <a:lnSpc>
                <a:spcPct val="79700"/>
              </a:lnSpc>
              <a:spcBef>
                <a:spcPts val="445"/>
              </a:spcBef>
              <a:buClr>
                <a:srgbClr val="FF9A65"/>
              </a:buClr>
              <a:buSzPct val="61111"/>
              <a:buFont typeface="Wingdings"/>
              <a:buChar char=""/>
              <a:tabLst>
                <a:tab pos="354965" algn="l"/>
                <a:tab pos="355600" algn="l"/>
              </a:tabLst>
            </a:pPr>
            <a:endParaRPr sz="2800">
              <a:latin typeface="Arial"/>
              <a:cs typeface="Arial"/>
            </a:endParaRPr>
          </a:p>
          <a:p>
            <a:pPr marL="755650" marR="5080" lvl="1" indent="-285750">
              <a:lnSpc>
                <a:spcPct val="79700"/>
              </a:lnSpc>
              <a:spcBef>
                <a:spcPts val="420"/>
              </a:spcBef>
              <a:buClr>
                <a:srgbClr val="33659A"/>
              </a:buClr>
              <a:buSzPct val="64705"/>
              <a:buFont typeface="Wingdings"/>
              <a:buChar char=""/>
              <a:tabLst>
                <a:tab pos="755650" algn="l"/>
              </a:tabLst>
            </a:pPr>
            <a:r>
              <a:rPr sz="2400" b="1" spc="-5" dirty="0">
                <a:solidFill>
                  <a:srgbClr val="009A9A"/>
                </a:solidFill>
                <a:latin typeface="Arial"/>
                <a:cs typeface="Arial"/>
              </a:rPr>
              <a:t>Proxy: </a:t>
            </a:r>
            <a:r>
              <a:rPr sz="2400" spc="-5" dirty="0">
                <a:solidFill>
                  <a:srgbClr val="009A9A"/>
                </a:solidFill>
                <a:latin typeface="Arial"/>
                <a:cs typeface="Arial"/>
              </a:rPr>
              <a:t>local (client side) representative for remote (server side) object; </a:t>
            </a:r>
            <a:r>
              <a:rPr sz="2400" spc="-5">
                <a:solidFill>
                  <a:srgbClr val="009A9A"/>
                </a:solidFill>
                <a:latin typeface="Arial"/>
                <a:cs typeface="Arial"/>
              </a:rPr>
              <a:t>one  </a:t>
            </a:r>
            <a:r>
              <a:rPr lang="en-US" sz="2400" spc="-5" dirty="0">
                <a:solidFill>
                  <a:srgbClr val="009A9A"/>
                </a:solidFill>
                <a:latin typeface="Arial"/>
                <a:cs typeface="Arial"/>
              </a:rPr>
              <a:t> proxy </a:t>
            </a:r>
            <a:r>
              <a:rPr sz="2400" spc="-5">
                <a:solidFill>
                  <a:srgbClr val="009A9A"/>
                </a:solidFill>
                <a:latin typeface="Arial"/>
                <a:cs typeface="Arial"/>
              </a:rPr>
              <a:t>for </a:t>
            </a:r>
            <a:r>
              <a:rPr sz="2400" spc="-5" dirty="0">
                <a:solidFill>
                  <a:srgbClr val="009A9A"/>
                </a:solidFill>
                <a:latin typeface="Arial"/>
                <a:cs typeface="Arial"/>
              </a:rPr>
              <a:t>one remote obj</a:t>
            </a:r>
            <a:r>
              <a:rPr sz="2400" spc="-5">
                <a:solidFill>
                  <a:srgbClr val="009A9A"/>
                </a:solidFill>
                <a:latin typeface="Arial"/>
                <a:cs typeface="Arial"/>
              </a:rPr>
              <a:t>. </a:t>
            </a:r>
            <a:r>
              <a:rPr lang="en-US" sz="2400" spc="-5" dirty="0">
                <a:solidFill>
                  <a:srgbClr val="009A9A"/>
                </a:solidFill>
                <a:latin typeface="Arial"/>
                <a:cs typeface="Arial"/>
              </a:rPr>
              <a:t>It hides the details of the remote object, marshalling of arguments, unmarshalling of results and sending and receiving of messages from the client.</a:t>
            </a:r>
            <a:endParaRPr sz="2400">
              <a:latin typeface="Arial"/>
              <a:cs typeface="Arial"/>
            </a:endParaRPr>
          </a:p>
          <a:p>
            <a:pPr marL="1155700" lvl="2" indent="-228600">
              <a:lnSpc>
                <a:spcPts val="1795"/>
              </a:lnSpc>
              <a:buClr>
                <a:srgbClr val="FF9A65"/>
              </a:buClr>
              <a:buSzPct val="66666"/>
              <a:buFont typeface="Wingdings"/>
              <a:buChar char=""/>
              <a:tabLst>
                <a:tab pos="1155700" algn="l"/>
              </a:tabLst>
            </a:pPr>
            <a:endParaRPr sz="2000">
              <a:latin typeface="Arial"/>
              <a:cs typeface="Arial"/>
            </a:endParaRPr>
          </a:p>
          <a:p>
            <a:pPr marL="755650" marR="358775" lvl="1" indent="-285750">
              <a:lnSpc>
                <a:spcPct val="79700"/>
              </a:lnSpc>
              <a:spcBef>
                <a:spcPts val="414"/>
              </a:spcBef>
              <a:buClr>
                <a:srgbClr val="33659A"/>
              </a:buClr>
              <a:buSzPct val="64705"/>
              <a:buFont typeface="Wingdings"/>
              <a:buChar char=""/>
              <a:tabLst>
                <a:tab pos="755650" algn="l"/>
              </a:tabLst>
            </a:pPr>
            <a:r>
              <a:rPr sz="2400" b="1" spc="-5" dirty="0">
                <a:solidFill>
                  <a:srgbClr val="009A9A"/>
                </a:solidFill>
                <a:latin typeface="Arial"/>
                <a:cs typeface="Arial"/>
              </a:rPr>
              <a:t>Dispatcher: </a:t>
            </a:r>
            <a:r>
              <a:rPr sz="2400" spc="-5" dirty="0">
                <a:solidFill>
                  <a:srgbClr val="009A9A"/>
                </a:solidFill>
                <a:latin typeface="Arial"/>
                <a:cs typeface="Arial"/>
              </a:rPr>
              <a:t>one for each </a:t>
            </a:r>
            <a:r>
              <a:rPr sz="2400" dirty="0">
                <a:solidFill>
                  <a:srgbClr val="009A9A"/>
                </a:solidFill>
                <a:latin typeface="Arial"/>
                <a:cs typeface="Arial"/>
              </a:rPr>
              <a:t>class </a:t>
            </a:r>
            <a:r>
              <a:rPr sz="2400" spc="-5" dirty="0">
                <a:solidFill>
                  <a:srgbClr val="009A9A"/>
                </a:solidFill>
                <a:latin typeface="Arial"/>
                <a:cs typeface="Arial"/>
              </a:rPr>
              <a:t>of a remote object. On receiving request,  uses methodId to select matching method in </a:t>
            </a:r>
            <a:r>
              <a:rPr sz="2400" spc="-5">
                <a:solidFill>
                  <a:srgbClr val="009A9A"/>
                </a:solidFill>
                <a:latin typeface="Arial"/>
                <a:cs typeface="Arial"/>
              </a:rPr>
              <a:t>the</a:t>
            </a:r>
            <a:r>
              <a:rPr sz="2400" spc="70">
                <a:solidFill>
                  <a:srgbClr val="009A9A"/>
                </a:solidFill>
                <a:latin typeface="Arial"/>
                <a:cs typeface="Arial"/>
              </a:rPr>
              <a:t> </a:t>
            </a:r>
            <a:r>
              <a:rPr sz="2400" spc="-5">
                <a:solidFill>
                  <a:srgbClr val="009A9A"/>
                </a:solidFill>
                <a:latin typeface="Arial"/>
                <a:cs typeface="Arial"/>
              </a:rPr>
              <a:t>skeleton</a:t>
            </a:r>
            <a:endParaRPr lang="en-US" sz="2400" spc="-5" dirty="0">
              <a:solidFill>
                <a:srgbClr val="009A9A"/>
              </a:solidFill>
              <a:latin typeface="Arial"/>
              <a:cs typeface="Arial"/>
            </a:endParaRPr>
          </a:p>
          <a:p>
            <a:pPr marL="755650" marR="358775" lvl="1" indent="-285750">
              <a:lnSpc>
                <a:spcPct val="79700"/>
              </a:lnSpc>
              <a:spcBef>
                <a:spcPts val="414"/>
              </a:spcBef>
              <a:buClr>
                <a:srgbClr val="33659A"/>
              </a:buClr>
              <a:buSzPct val="64705"/>
              <a:buFont typeface="Wingdings"/>
              <a:buChar char=""/>
              <a:tabLst>
                <a:tab pos="755650" algn="l"/>
              </a:tabLst>
            </a:pPr>
            <a:endParaRPr sz="2400">
              <a:latin typeface="Arial"/>
              <a:cs typeface="Arial"/>
            </a:endParaRPr>
          </a:p>
          <a:p>
            <a:pPr marL="755650" marR="372745" lvl="1" indent="-285750">
              <a:lnSpc>
                <a:spcPct val="79700"/>
              </a:lnSpc>
              <a:spcBef>
                <a:spcPts val="409"/>
              </a:spcBef>
              <a:buClr>
                <a:srgbClr val="33659A"/>
              </a:buClr>
              <a:buSzPct val="64705"/>
              <a:buFont typeface="Wingdings"/>
              <a:buChar char=""/>
              <a:tabLst>
                <a:tab pos="755650" algn="l"/>
              </a:tabLst>
            </a:pPr>
            <a:r>
              <a:rPr sz="2400" b="1" spc="-5" dirty="0">
                <a:solidFill>
                  <a:srgbClr val="009A9A"/>
                </a:solidFill>
                <a:latin typeface="Arial"/>
                <a:cs typeface="Arial"/>
              </a:rPr>
              <a:t>Skeleton: </a:t>
            </a:r>
            <a:r>
              <a:rPr sz="2400" spc="-5" dirty="0">
                <a:solidFill>
                  <a:srgbClr val="009A9A"/>
                </a:solidFill>
                <a:latin typeface="Arial"/>
                <a:cs typeface="Arial"/>
              </a:rPr>
              <a:t>one for each class of a remote object. Implements methods in  remote interface but in</a:t>
            </a:r>
            <a:r>
              <a:rPr sz="2400" spc="15" dirty="0">
                <a:solidFill>
                  <a:srgbClr val="009A9A"/>
                </a:solidFill>
                <a:latin typeface="Arial"/>
                <a:cs typeface="Arial"/>
              </a:rPr>
              <a:t> </a:t>
            </a:r>
            <a:r>
              <a:rPr sz="2400" spc="-5" dirty="0">
                <a:solidFill>
                  <a:srgbClr val="009A9A"/>
                </a:solidFill>
                <a:latin typeface="Arial"/>
                <a:cs typeface="Arial"/>
              </a:rPr>
              <a:t>diff.way</a:t>
            </a:r>
            <a:endParaRPr sz="2400">
              <a:latin typeface="Arial"/>
              <a:cs typeface="Arial"/>
            </a:endParaRPr>
          </a:p>
          <a:p>
            <a:pPr marL="1155700" lvl="2" indent="-228600">
              <a:lnSpc>
                <a:spcPts val="1795"/>
              </a:lnSpc>
              <a:buClr>
                <a:srgbClr val="FF9A65"/>
              </a:buClr>
              <a:buSzPct val="66666"/>
              <a:buFont typeface="Wingdings"/>
              <a:buChar char=""/>
              <a:tabLst>
                <a:tab pos="1155700" algn="l"/>
              </a:tabLst>
            </a:pPr>
            <a:r>
              <a:rPr sz="2000" dirty="0">
                <a:solidFill>
                  <a:srgbClr val="009A9A"/>
                </a:solidFill>
                <a:latin typeface="Arial"/>
                <a:cs typeface="Arial"/>
              </a:rPr>
              <a:t>Unmarshal </a:t>
            </a:r>
            <a:r>
              <a:rPr sz="2000" spc="-5" dirty="0">
                <a:solidFill>
                  <a:srgbClr val="009A9A"/>
                </a:solidFill>
                <a:latin typeface="Arial"/>
                <a:cs typeface="Arial"/>
              </a:rPr>
              <a:t>request; </a:t>
            </a:r>
            <a:r>
              <a:rPr sz="2000" dirty="0">
                <a:solidFill>
                  <a:srgbClr val="009A9A"/>
                </a:solidFill>
                <a:latin typeface="Arial"/>
                <a:cs typeface="Arial"/>
              </a:rPr>
              <a:t>invoke servant; await </a:t>
            </a:r>
            <a:r>
              <a:rPr sz="2000" spc="-5" dirty="0">
                <a:solidFill>
                  <a:srgbClr val="009A9A"/>
                </a:solidFill>
                <a:latin typeface="Arial"/>
                <a:cs typeface="Arial"/>
              </a:rPr>
              <a:t>result; marshal </a:t>
            </a:r>
            <a:r>
              <a:rPr sz="2000" dirty="0">
                <a:solidFill>
                  <a:srgbClr val="009A9A"/>
                </a:solidFill>
                <a:latin typeface="Arial"/>
                <a:cs typeface="Arial"/>
              </a:rPr>
              <a:t>into </a:t>
            </a:r>
            <a:r>
              <a:rPr sz="2000" spc="-5" dirty="0">
                <a:solidFill>
                  <a:srgbClr val="009A9A"/>
                </a:solidFill>
                <a:latin typeface="Arial"/>
                <a:cs typeface="Arial"/>
              </a:rPr>
              <a:t>reply;</a:t>
            </a:r>
            <a:r>
              <a:rPr sz="2000" spc="-55" dirty="0">
                <a:solidFill>
                  <a:srgbClr val="009A9A"/>
                </a:solidFill>
                <a:latin typeface="Arial"/>
                <a:cs typeface="Arial"/>
              </a:rPr>
              <a:t> </a:t>
            </a:r>
            <a:r>
              <a:rPr sz="2000" spc="-5" dirty="0">
                <a:solidFill>
                  <a:srgbClr val="009A9A"/>
                </a:solidFill>
                <a:latin typeface="Arial"/>
                <a:cs typeface="Arial"/>
              </a:rPr>
              <a:t>send</a:t>
            </a:r>
            <a:endParaRPr sz="2000">
              <a:latin typeface="Arial"/>
              <a:cs typeface="Arial"/>
            </a:endParaRPr>
          </a:p>
        </p:txBody>
      </p:sp>
      <p:sp>
        <p:nvSpPr>
          <p:cNvPr id="19" name="object 19"/>
          <p:cNvSpPr txBox="1"/>
          <p:nvPr/>
        </p:nvSpPr>
        <p:spPr>
          <a:xfrm>
            <a:off x="9058396" y="6826304"/>
            <a:ext cx="247650" cy="224154"/>
          </a:xfrm>
          <a:prstGeom prst="rect">
            <a:avLst/>
          </a:prstGeom>
        </p:spPr>
        <p:txBody>
          <a:bodyPr vert="horz" wrap="square" lIns="0" tIns="0" rIns="0" bIns="0" rtlCol="0">
            <a:spAutoFit/>
          </a:bodyPr>
          <a:lstStyle/>
          <a:p>
            <a:pPr marL="25400">
              <a:lnSpc>
                <a:spcPts val="1645"/>
              </a:lnSpc>
            </a:pPr>
            <a:fld id="{81D60167-4931-47E6-BA6A-407CBD079E47}" type="slidenum">
              <a:rPr sz="1400" spc="-5" dirty="0">
                <a:solidFill>
                  <a:srgbClr val="009A9A"/>
                </a:solidFill>
                <a:latin typeface="Arial"/>
                <a:cs typeface="Arial"/>
              </a:rPr>
              <a:pPr marL="25400">
                <a:lnSpc>
                  <a:spcPts val="1645"/>
                </a:lnSpc>
              </a:pPr>
              <a:t>25</a:t>
            </a:fld>
            <a:endParaRPr sz="140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9058396" y="6826304"/>
            <a:ext cx="247650" cy="224154"/>
          </a:xfrm>
          <a:prstGeom prst="rect">
            <a:avLst/>
          </a:prstGeom>
        </p:spPr>
        <p:txBody>
          <a:bodyPr vert="horz" wrap="square" lIns="0" tIns="0" rIns="0" bIns="0" rtlCol="0">
            <a:spAutoFit/>
          </a:bodyPr>
          <a:lstStyle/>
          <a:p>
            <a:pPr marL="25400">
              <a:lnSpc>
                <a:spcPts val="1645"/>
              </a:lnSpc>
            </a:pPr>
            <a:fld id="{81D60167-4931-47E6-BA6A-407CBD079E47}" type="slidenum">
              <a:rPr sz="1400" spc="-5" dirty="0">
                <a:solidFill>
                  <a:srgbClr val="009A9A"/>
                </a:solidFill>
                <a:latin typeface="Arial"/>
                <a:cs typeface="Arial"/>
              </a:rPr>
              <a:pPr marL="25400">
                <a:lnSpc>
                  <a:spcPts val="1645"/>
                </a:lnSpc>
              </a:pPr>
              <a:t>26</a:t>
            </a:fld>
            <a:endParaRPr sz="1400">
              <a:latin typeface="Arial"/>
              <a:cs typeface="Arial"/>
            </a:endParaRPr>
          </a:p>
        </p:txBody>
      </p:sp>
      <p:sp>
        <p:nvSpPr>
          <p:cNvPr id="2" name="object 2"/>
          <p:cNvSpPr txBox="1">
            <a:spLocks noGrp="1"/>
          </p:cNvSpPr>
          <p:nvPr>
            <p:ph type="title"/>
          </p:nvPr>
        </p:nvSpPr>
        <p:spPr>
          <a:xfrm>
            <a:off x="1066800" y="228600"/>
            <a:ext cx="7690484" cy="513080"/>
          </a:xfrm>
          <a:prstGeom prst="rect">
            <a:avLst/>
          </a:prstGeom>
        </p:spPr>
        <p:txBody>
          <a:bodyPr vert="horz" wrap="square" lIns="0" tIns="12065" rIns="0" bIns="0" rtlCol="0">
            <a:spAutoFit/>
          </a:bodyPr>
          <a:lstStyle/>
          <a:p>
            <a:pPr marL="12700">
              <a:lnSpc>
                <a:spcPct val="100000"/>
              </a:lnSpc>
              <a:spcBef>
                <a:spcPts val="95"/>
              </a:spcBef>
            </a:pPr>
            <a:r>
              <a:rPr lang="en-US" spc="-5" dirty="0"/>
              <a:t>RMI(cont..)</a:t>
            </a:r>
            <a:endParaRPr spc="-5" dirty="0"/>
          </a:p>
        </p:txBody>
      </p:sp>
      <p:sp>
        <p:nvSpPr>
          <p:cNvPr id="3" name="object 3"/>
          <p:cNvSpPr txBox="1"/>
          <p:nvPr/>
        </p:nvSpPr>
        <p:spPr>
          <a:xfrm>
            <a:off x="304800" y="1219200"/>
            <a:ext cx="9448800" cy="5835572"/>
          </a:xfrm>
          <a:prstGeom prst="rect">
            <a:avLst/>
          </a:prstGeom>
        </p:spPr>
        <p:txBody>
          <a:bodyPr vert="horz" wrap="square" lIns="0" tIns="173355" rIns="0" bIns="0" rtlCol="0">
            <a:spAutoFit/>
          </a:bodyPr>
          <a:lstStyle/>
          <a:p>
            <a:pPr marL="12700">
              <a:lnSpc>
                <a:spcPct val="100000"/>
              </a:lnSpc>
              <a:spcBef>
                <a:spcPts val="1365"/>
              </a:spcBef>
            </a:pPr>
            <a:r>
              <a:rPr sz="2300" b="1" spc="-10" dirty="0">
                <a:solidFill>
                  <a:srgbClr val="009A9A"/>
                </a:solidFill>
                <a:latin typeface="Arial"/>
                <a:cs typeface="Arial"/>
              </a:rPr>
              <a:t>Some </a:t>
            </a:r>
            <a:r>
              <a:rPr sz="2300" b="1" spc="-5" dirty="0">
                <a:solidFill>
                  <a:srgbClr val="009A9A"/>
                </a:solidFill>
                <a:latin typeface="Arial"/>
                <a:cs typeface="Arial"/>
              </a:rPr>
              <a:t>other</a:t>
            </a:r>
            <a:r>
              <a:rPr sz="2300" b="1" spc="5" dirty="0">
                <a:solidFill>
                  <a:srgbClr val="009A9A"/>
                </a:solidFill>
                <a:latin typeface="Arial"/>
                <a:cs typeface="Arial"/>
              </a:rPr>
              <a:t> </a:t>
            </a:r>
            <a:r>
              <a:rPr sz="2300" b="1" spc="-10" dirty="0">
                <a:solidFill>
                  <a:srgbClr val="009A9A"/>
                </a:solidFill>
                <a:latin typeface="Arial"/>
                <a:cs typeface="Arial"/>
              </a:rPr>
              <a:t>concepts:</a:t>
            </a:r>
            <a:endParaRPr sz="2300" b="1" dirty="0">
              <a:latin typeface="Arial"/>
              <a:cs typeface="Arial"/>
            </a:endParaRPr>
          </a:p>
          <a:p>
            <a:pPr marL="12700">
              <a:lnSpc>
                <a:spcPct val="100000"/>
              </a:lnSpc>
              <a:spcBef>
                <a:spcPts val="1530"/>
              </a:spcBef>
            </a:pPr>
            <a:r>
              <a:rPr sz="2300" b="1" spc="-5" dirty="0">
                <a:solidFill>
                  <a:srgbClr val="009A9A"/>
                </a:solidFill>
                <a:latin typeface="Arial"/>
                <a:cs typeface="Arial"/>
              </a:rPr>
              <a:t>binder</a:t>
            </a:r>
            <a:endParaRPr sz="2300" dirty="0">
              <a:latin typeface="Arial"/>
              <a:cs typeface="Arial"/>
            </a:endParaRPr>
          </a:p>
          <a:p>
            <a:pPr marL="12700" marR="157480" algn="just">
              <a:lnSpc>
                <a:spcPct val="100000"/>
              </a:lnSpc>
              <a:spcBef>
                <a:spcPts val="430"/>
              </a:spcBef>
              <a:buClr>
                <a:srgbClr val="FF9A65"/>
              </a:buClr>
              <a:buSzPct val="61111"/>
              <a:buFont typeface="Wingdings"/>
              <a:buChar char=""/>
              <a:tabLst>
                <a:tab pos="181610" algn="l"/>
              </a:tabLst>
            </a:pPr>
            <a:r>
              <a:rPr sz="2300" spc="-5" dirty="0">
                <a:solidFill>
                  <a:srgbClr val="009A9A"/>
                </a:solidFill>
                <a:latin typeface="Arial"/>
                <a:cs typeface="Arial"/>
              </a:rPr>
              <a:t>client programs require </a:t>
            </a:r>
            <a:r>
              <a:rPr sz="2300" dirty="0">
                <a:solidFill>
                  <a:srgbClr val="009A9A"/>
                </a:solidFill>
                <a:latin typeface="Arial"/>
                <a:cs typeface="Arial"/>
              </a:rPr>
              <a:t>a </a:t>
            </a:r>
            <a:r>
              <a:rPr sz="2300" spc="-10" dirty="0">
                <a:solidFill>
                  <a:srgbClr val="009A9A"/>
                </a:solidFill>
                <a:latin typeface="Arial"/>
                <a:cs typeface="Arial"/>
              </a:rPr>
              <a:t>way </a:t>
            </a:r>
            <a:r>
              <a:rPr sz="2300" spc="-5" dirty="0">
                <a:solidFill>
                  <a:srgbClr val="009A9A"/>
                </a:solidFill>
                <a:latin typeface="Arial"/>
                <a:cs typeface="Arial"/>
              </a:rPr>
              <a:t>of obtaining </a:t>
            </a:r>
            <a:r>
              <a:rPr sz="2300" dirty="0">
                <a:solidFill>
                  <a:srgbClr val="009A9A"/>
                </a:solidFill>
                <a:latin typeface="Arial"/>
                <a:cs typeface="Arial"/>
              </a:rPr>
              <a:t>a </a:t>
            </a:r>
            <a:r>
              <a:rPr sz="2300" spc="-5" dirty="0">
                <a:solidFill>
                  <a:srgbClr val="009A9A"/>
                </a:solidFill>
                <a:latin typeface="Arial"/>
                <a:cs typeface="Arial"/>
              </a:rPr>
              <a:t>remote object reference. </a:t>
            </a:r>
            <a:r>
              <a:rPr sz="2300" dirty="0">
                <a:solidFill>
                  <a:srgbClr val="009A9A"/>
                </a:solidFill>
                <a:latin typeface="Arial"/>
                <a:cs typeface="Arial"/>
              </a:rPr>
              <a:t>A  </a:t>
            </a:r>
            <a:r>
              <a:rPr sz="2300" spc="-5" dirty="0">
                <a:solidFill>
                  <a:srgbClr val="009A9A"/>
                </a:solidFill>
                <a:latin typeface="Arial"/>
                <a:cs typeface="Arial"/>
              </a:rPr>
              <a:t>binder is </a:t>
            </a:r>
            <a:r>
              <a:rPr sz="2300" dirty="0">
                <a:solidFill>
                  <a:srgbClr val="009A9A"/>
                </a:solidFill>
                <a:latin typeface="Arial"/>
                <a:cs typeface="Arial"/>
              </a:rPr>
              <a:t>a separate service that maintains a table containing mappings</a:t>
            </a:r>
            <a:r>
              <a:rPr sz="2300" spc="-135" dirty="0">
                <a:solidFill>
                  <a:srgbClr val="009A9A"/>
                </a:solidFill>
                <a:latin typeface="Arial"/>
                <a:cs typeface="Arial"/>
              </a:rPr>
              <a:t> </a:t>
            </a:r>
            <a:r>
              <a:rPr sz="2300" dirty="0">
                <a:solidFill>
                  <a:srgbClr val="009A9A"/>
                </a:solidFill>
                <a:latin typeface="Arial"/>
                <a:cs typeface="Arial"/>
              </a:rPr>
              <a:t>from  textual </a:t>
            </a:r>
            <a:r>
              <a:rPr sz="2300" spc="-5" dirty="0">
                <a:solidFill>
                  <a:srgbClr val="009A9A"/>
                </a:solidFill>
                <a:latin typeface="Arial"/>
                <a:cs typeface="Arial"/>
              </a:rPr>
              <a:t>names </a:t>
            </a:r>
            <a:r>
              <a:rPr sz="2300" dirty="0">
                <a:solidFill>
                  <a:srgbClr val="009A9A"/>
                </a:solidFill>
                <a:latin typeface="Arial"/>
                <a:cs typeface="Arial"/>
              </a:rPr>
              <a:t>to </a:t>
            </a:r>
            <a:r>
              <a:rPr sz="2300" spc="-5" dirty="0">
                <a:solidFill>
                  <a:srgbClr val="009A9A"/>
                </a:solidFill>
                <a:latin typeface="Arial"/>
                <a:cs typeface="Arial"/>
              </a:rPr>
              <a:t>remote object</a:t>
            </a:r>
            <a:r>
              <a:rPr sz="2300" spc="-25" dirty="0">
                <a:solidFill>
                  <a:srgbClr val="009A9A"/>
                </a:solidFill>
                <a:latin typeface="Arial"/>
                <a:cs typeface="Arial"/>
              </a:rPr>
              <a:t> </a:t>
            </a:r>
            <a:r>
              <a:rPr sz="2300" spc="-5" dirty="0">
                <a:solidFill>
                  <a:srgbClr val="009A9A"/>
                </a:solidFill>
                <a:latin typeface="Arial"/>
                <a:cs typeface="Arial"/>
              </a:rPr>
              <a:t>references</a:t>
            </a:r>
            <a:endParaRPr sz="2300" dirty="0">
              <a:latin typeface="Arial"/>
              <a:cs typeface="Arial"/>
            </a:endParaRPr>
          </a:p>
          <a:p>
            <a:pPr marL="12700" algn="just">
              <a:lnSpc>
                <a:spcPct val="100000"/>
              </a:lnSpc>
              <a:spcBef>
                <a:spcPts val="445"/>
              </a:spcBef>
              <a:buClr>
                <a:srgbClr val="FF9A65"/>
              </a:buClr>
              <a:buSzPct val="61111"/>
              <a:buFont typeface="Wingdings"/>
              <a:buChar char=""/>
              <a:tabLst>
                <a:tab pos="181610" algn="l"/>
              </a:tabLst>
            </a:pPr>
            <a:r>
              <a:rPr sz="2300" spc="-5" dirty="0">
                <a:solidFill>
                  <a:srgbClr val="009A9A"/>
                </a:solidFill>
                <a:latin typeface="Arial"/>
                <a:cs typeface="Arial"/>
              </a:rPr>
              <a:t>used by servers to register their remote objects </a:t>
            </a:r>
            <a:r>
              <a:rPr sz="2300" spc="-10" dirty="0">
                <a:solidFill>
                  <a:srgbClr val="009A9A"/>
                </a:solidFill>
                <a:latin typeface="Arial"/>
                <a:cs typeface="Arial"/>
              </a:rPr>
              <a:t>by</a:t>
            </a:r>
            <a:r>
              <a:rPr sz="2300" spc="-45" dirty="0">
                <a:solidFill>
                  <a:srgbClr val="009A9A"/>
                </a:solidFill>
                <a:latin typeface="Arial"/>
                <a:cs typeface="Arial"/>
              </a:rPr>
              <a:t> </a:t>
            </a:r>
            <a:r>
              <a:rPr sz="2300" spc="-5" dirty="0">
                <a:solidFill>
                  <a:srgbClr val="009A9A"/>
                </a:solidFill>
                <a:latin typeface="Arial"/>
                <a:cs typeface="Arial"/>
              </a:rPr>
              <a:t>name</a:t>
            </a:r>
            <a:endParaRPr sz="2300" dirty="0">
              <a:latin typeface="Arial"/>
              <a:cs typeface="Arial"/>
            </a:endParaRPr>
          </a:p>
          <a:p>
            <a:pPr marL="12700" algn="just">
              <a:lnSpc>
                <a:spcPct val="100000"/>
              </a:lnSpc>
              <a:spcBef>
                <a:spcPts val="445"/>
              </a:spcBef>
              <a:buClr>
                <a:srgbClr val="FF9A65"/>
              </a:buClr>
              <a:buSzPct val="61111"/>
              <a:buFont typeface="Wingdings"/>
              <a:buChar char=""/>
              <a:tabLst>
                <a:tab pos="181610" algn="l"/>
              </a:tabLst>
            </a:pPr>
            <a:r>
              <a:rPr sz="2300" spc="-5" dirty="0">
                <a:solidFill>
                  <a:srgbClr val="009A9A"/>
                </a:solidFill>
                <a:latin typeface="Arial"/>
                <a:cs typeface="Arial"/>
              </a:rPr>
              <a:t>used by clients to look them</a:t>
            </a:r>
            <a:r>
              <a:rPr sz="2300" spc="-35" dirty="0">
                <a:solidFill>
                  <a:srgbClr val="009A9A"/>
                </a:solidFill>
                <a:latin typeface="Arial"/>
                <a:cs typeface="Arial"/>
              </a:rPr>
              <a:t> </a:t>
            </a:r>
            <a:r>
              <a:rPr sz="2300" spc="-5" dirty="0">
                <a:solidFill>
                  <a:srgbClr val="009A9A"/>
                </a:solidFill>
                <a:latin typeface="Arial"/>
                <a:cs typeface="Arial"/>
              </a:rPr>
              <a:t>up</a:t>
            </a:r>
            <a:endParaRPr sz="2300" dirty="0">
              <a:latin typeface="Arial"/>
              <a:cs typeface="Arial"/>
            </a:endParaRPr>
          </a:p>
          <a:p>
            <a:pPr marL="12700" algn="just">
              <a:lnSpc>
                <a:spcPct val="100000"/>
              </a:lnSpc>
              <a:spcBef>
                <a:spcPts val="434"/>
              </a:spcBef>
              <a:buClr>
                <a:srgbClr val="FF9A65"/>
              </a:buClr>
              <a:buSzPct val="61111"/>
              <a:buFont typeface="Wingdings"/>
              <a:buChar char=""/>
              <a:tabLst>
                <a:tab pos="181610" algn="l"/>
              </a:tabLst>
            </a:pPr>
            <a:r>
              <a:rPr sz="2300" spc="-5" dirty="0">
                <a:solidFill>
                  <a:srgbClr val="009A9A"/>
                </a:solidFill>
                <a:latin typeface="Arial"/>
                <a:cs typeface="Arial"/>
              </a:rPr>
              <a:t>e.g. </a:t>
            </a:r>
            <a:r>
              <a:rPr sz="2300" dirty="0">
                <a:solidFill>
                  <a:srgbClr val="009A9A"/>
                </a:solidFill>
                <a:latin typeface="Arial"/>
                <a:cs typeface="Arial"/>
              </a:rPr>
              <a:t>Java </a:t>
            </a:r>
            <a:r>
              <a:rPr sz="2300" spc="-5" dirty="0">
                <a:solidFill>
                  <a:srgbClr val="009A9A"/>
                </a:solidFill>
                <a:latin typeface="Arial"/>
                <a:cs typeface="Arial"/>
              </a:rPr>
              <a:t>binder:</a:t>
            </a:r>
            <a:r>
              <a:rPr sz="2300" spc="-15" dirty="0">
                <a:solidFill>
                  <a:srgbClr val="009A9A"/>
                </a:solidFill>
                <a:latin typeface="Arial"/>
                <a:cs typeface="Arial"/>
              </a:rPr>
              <a:t> </a:t>
            </a:r>
            <a:r>
              <a:rPr sz="2300" spc="-10" dirty="0">
                <a:solidFill>
                  <a:srgbClr val="009A9A"/>
                </a:solidFill>
                <a:latin typeface="Arial"/>
                <a:cs typeface="Arial"/>
              </a:rPr>
              <a:t>RMIregistry</a:t>
            </a:r>
            <a:endParaRPr sz="2300" dirty="0">
              <a:latin typeface="Arial"/>
              <a:cs typeface="Arial"/>
            </a:endParaRPr>
          </a:p>
          <a:p>
            <a:pPr marL="12700">
              <a:lnSpc>
                <a:spcPct val="100000"/>
              </a:lnSpc>
              <a:spcBef>
                <a:spcPts val="1645"/>
              </a:spcBef>
            </a:pPr>
            <a:r>
              <a:rPr sz="2300" b="1" spc="-10" dirty="0">
                <a:solidFill>
                  <a:srgbClr val="009A9A"/>
                </a:solidFill>
                <a:latin typeface="Arial"/>
                <a:cs typeface="Arial"/>
              </a:rPr>
              <a:t>Server </a:t>
            </a:r>
            <a:r>
              <a:rPr sz="2300" b="1" spc="-5" dirty="0">
                <a:solidFill>
                  <a:srgbClr val="009A9A"/>
                </a:solidFill>
                <a:latin typeface="Arial"/>
                <a:cs typeface="Arial"/>
              </a:rPr>
              <a:t>and client programs</a:t>
            </a:r>
            <a:endParaRPr sz="2300" dirty="0">
              <a:latin typeface="Arial"/>
              <a:cs typeface="Arial"/>
            </a:endParaRPr>
          </a:p>
          <a:p>
            <a:pPr marL="12700" marR="5080" algn="just">
              <a:lnSpc>
                <a:spcPct val="100000"/>
              </a:lnSpc>
              <a:spcBef>
                <a:spcPts val="430"/>
              </a:spcBef>
              <a:buClr>
                <a:srgbClr val="FF9A65"/>
              </a:buClr>
              <a:buSzPct val="61111"/>
              <a:buFont typeface="Wingdings"/>
              <a:buChar char=""/>
              <a:tabLst>
                <a:tab pos="181610" algn="l"/>
              </a:tabLst>
            </a:pPr>
            <a:r>
              <a:rPr sz="2300" b="1" dirty="0">
                <a:solidFill>
                  <a:srgbClr val="009A9A"/>
                </a:solidFill>
                <a:latin typeface="Arial"/>
                <a:cs typeface="Arial"/>
              </a:rPr>
              <a:t>client </a:t>
            </a:r>
            <a:r>
              <a:rPr sz="2300" b="1" spc="-5" dirty="0">
                <a:solidFill>
                  <a:srgbClr val="009A9A"/>
                </a:solidFill>
                <a:latin typeface="Arial"/>
                <a:cs typeface="Arial"/>
              </a:rPr>
              <a:t>program: </a:t>
            </a:r>
            <a:r>
              <a:rPr sz="2300" dirty="0">
                <a:solidFill>
                  <a:srgbClr val="009A9A"/>
                </a:solidFill>
                <a:latin typeface="Arial"/>
                <a:cs typeface="Arial"/>
              </a:rPr>
              <a:t>contain the classes </a:t>
            </a:r>
            <a:r>
              <a:rPr sz="2300" spc="-5" dirty="0">
                <a:solidFill>
                  <a:srgbClr val="009A9A"/>
                </a:solidFill>
                <a:latin typeface="Arial"/>
                <a:cs typeface="Arial"/>
              </a:rPr>
              <a:t>of </a:t>
            </a:r>
            <a:r>
              <a:rPr sz="2300" dirty="0">
                <a:solidFill>
                  <a:srgbClr val="009A9A"/>
                </a:solidFill>
                <a:latin typeface="Arial"/>
                <a:cs typeface="Arial"/>
              </a:rPr>
              <a:t>the </a:t>
            </a:r>
            <a:r>
              <a:rPr sz="2300" spc="-5" dirty="0">
                <a:solidFill>
                  <a:srgbClr val="009A9A"/>
                </a:solidFill>
                <a:latin typeface="Arial"/>
                <a:cs typeface="Arial"/>
              </a:rPr>
              <a:t>proxies </a:t>
            </a:r>
            <a:r>
              <a:rPr sz="2300" dirty="0">
                <a:solidFill>
                  <a:srgbClr val="009A9A"/>
                </a:solidFill>
                <a:latin typeface="Arial"/>
                <a:cs typeface="Arial"/>
              </a:rPr>
              <a:t>for </a:t>
            </a:r>
            <a:r>
              <a:rPr sz="2300" spc="-5" dirty="0">
                <a:solidFill>
                  <a:srgbClr val="009A9A"/>
                </a:solidFill>
                <a:latin typeface="Arial"/>
                <a:cs typeface="Arial"/>
              </a:rPr>
              <a:t>all </a:t>
            </a:r>
            <a:r>
              <a:rPr sz="2300" dirty="0">
                <a:solidFill>
                  <a:srgbClr val="009A9A"/>
                </a:solidFill>
                <a:latin typeface="Arial"/>
                <a:cs typeface="Arial"/>
              </a:rPr>
              <a:t>remote </a:t>
            </a:r>
            <a:r>
              <a:rPr sz="2300" spc="-5" dirty="0">
                <a:solidFill>
                  <a:srgbClr val="009A9A"/>
                </a:solidFill>
                <a:latin typeface="Arial"/>
                <a:cs typeface="Arial"/>
              </a:rPr>
              <a:t>objects it will  invoke; it can use binders </a:t>
            </a:r>
            <a:r>
              <a:rPr sz="2300" dirty="0">
                <a:solidFill>
                  <a:srgbClr val="009A9A"/>
                </a:solidFill>
                <a:latin typeface="Arial"/>
                <a:cs typeface="Arial"/>
              </a:rPr>
              <a:t>to </a:t>
            </a:r>
            <a:r>
              <a:rPr sz="2300" spc="-5" dirty="0">
                <a:solidFill>
                  <a:srgbClr val="009A9A"/>
                </a:solidFill>
                <a:latin typeface="Arial"/>
                <a:cs typeface="Arial"/>
              </a:rPr>
              <a:t>look up remote object</a:t>
            </a:r>
            <a:r>
              <a:rPr sz="2300" spc="-25" dirty="0">
                <a:solidFill>
                  <a:srgbClr val="009A9A"/>
                </a:solidFill>
                <a:latin typeface="Arial"/>
                <a:cs typeface="Arial"/>
              </a:rPr>
              <a:t> </a:t>
            </a:r>
            <a:r>
              <a:rPr sz="2300" spc="-5" dirty="0">
                <a:solidFill>
                  <a:srgbClr val="009A9A"/>
                </a:solidFill>
                <a:latin typeface="Arial"/>
                <a:cs typeface="Arial"/>
              </a:rPr>
              <a:t>references</a:t>
            </a:r>
            <a:endParaRPr sz="2300" dirty="0">
              <a:latin typeface="Arial"/>
              <a:cs typeface="Arial"/>
            </a:endParaRPr>
          </a:p>
          <a:p>
            <a:pPr marL="12700" marR="99060" algn="just">
              <a:lnSpc>
                <a:spcPct val="100000"/>
              </a:lnSpc>
              <a:spcBef>
                <a:spcPts val="445"/>
              </a:spcBef>
              <a:buClr>
                <a:srgbClr val="FF9A65"/>
              </a:buClr>
              <a:buSzPct val="61111"/>
              <a:buFont typeface="Wingdings"/>
              <a:buChar char=""/>
              <a:tabLst>
                <a:tab pos="181610" algn="l"/>
              </a:tabLst>
            </a:pPr>
            <a:r>
              <a:rPr sz="2300" b="1" spc="-5" dirty="0">
                <a:solidFill>
                  <a:srgbClr val="009A9A"/>
                </a:solidFill>
                <a:latin typeface="Arial"/>
                <a:cs typeface="Arial"/>
              </a:rPr>
              <a:t>server program: </a:t>
            </a:r>
            <a:r>
              <a:rPr sz="2300" spc="-5" dirty="0">
                <a:solidFill>
                  <a:srgbClr val="009A9A"/>
                </a:solidFill>
                <a:latin typeface="Arial"/>
                <a:cs typeface="Arial"/>
              </a:rPr>
              <a:t>contains </a:t>
            </a:r>
            <a:r>
              <a:rPr sz="2300" dirty="0">
                <a:solidFill>
                  <a:srgbClr val="009A9A"/>
                </a:solidFill>
                <a:latin typeface="Arial"/>
                <a:cs typeface="Arial"/>
              </a:rPr>
              <a:t>the </a:t>
            </a:r>
            <a:r>
              <a:rPr sz="2300" spc="-5" dirty="0">
                <a:solidFill>
                  <a:srgbClr val="009A9A"/>
                </a:solidFill>
                <a:latin typeface="Arial"/>
                <a:cs typeface="Arial"/>
              </a:rPr>
              <a:t>classes </a:t>
            </a:r>
            <a:r>
              <a:rPr sz="2300" dirty="0">
                <a:solidFill>
                  <a:srgbClr val="009A9A"/>
                </a:solidFill>
                <a:latin typeface="Arial"/>
                <a:cs typeface="Arial"/>
              </a:rPr>
              <a:t>for the </a:t>
            </a:r>
            <a:r>
              <a:rPr sz="2300" spc="-5" dirty="0">
                <a:solidFill>
                  <a:srgbClr val="009A9A"/>
                </a:solidFill>
                <a:latin typeface="Arial"/>
                <a:cs typeface="Arial"/>
              </a:rPr>
              <a:t>dispatchers and skeletons,  </a:t>
            </a:r>
            <a:r>
              <a:rPr sz="2300" dirty="0">
                <a:solidFill>
                  <a:srgbClr val="009A9A"/>
                </a:solidFill>
                <a:latin typeface="Arial"/>
                <a:cs typeface="Arial"/>
              </a:rPr>
              <a:t>together </a:t>
            </a:r>
            <a:r>
              <a:rPr sz="2300" spc="-5" dirty="0">
                <a:solidFill>
                  <a:srgbClr val="009A9A"/>
                </a:solidFill>
                <a:latin typeface="Arial"/>
                <a:cs typeface="Arial"/>
              </a:rPr>
              <a:t>with implementations of </a:t>
            </a:r>
            <a:r>
              <a:rPr sz="2300" dirty="0">
                <a:solidFill>
                  <a:srgbClr val="009A9A"/>
                </a:solidFill>
                <a:latin typeface="Arial"/>
                <a:cs typeface="Arial"/>
              </a:rPr>
              <a:t>the </a:t>
            </a:r>
            <a:r>
              <a:rPr sz="2300" spc="-5" dirty="0">
                <a:solidFill>
                  <a:srgbClr val="009A9A"/>
                </a:solidFill>
                <a:latin typeface="Arial"/>
                <a:cs typeface="Arial"/>
              </a:rPr>
              <a:t>classes of all servants </a:t>
            </a:r>
            <a:r>
              <a:rPr sz="2300" dirty="0">
                <a:solidFill>
                  <a:srgbClr val="009A9A"/>
                </a:solidFill>
                <a:latin typeface="Arial"/>
                <a:cs typeface="Arial"/>
              </a:rPr>
              <a:t>that </a:t>
            </a:r>
            <a:r>
              <a:rPr sz="2300" spc="-5" dirty="0">
                <a:solidFill>
                  <a:srgbClr val="009A9A"/>
                </a:solidFill>
                <a:latin typeface="Arial"/>
                <a:cs typeface="Arial"/>
              </a:rPr>
              <a:t>it supports; it  uses binders </a:t>
            </a:r>
            <a:r>
              <a:rPr sz="2300" dirty="0">
                <a:solidFill>
                  <a:srgbClr val="009A9A"/>
                </a:solidFill>
                <a:latin typeface="Arial"/>
                <a:cs typeface="Arial"/>
              </a:rPr>
              <a:t>to </a:t>
            </a:r>
            <a:r>
              <a:rPr sz="2300" spc="-5" dirty="0">
                <a:solidFill>
                  <a:srgbClr val="009A9A"/>
                </a:solidFill>
                <a:latin typeface="Arial"/>
                <a:cs typeface="Arial"/>
              </a:rPr>
              <a:t>register</a:t>
            </a:r>
            <a:r>
              <a:rPr sz="2300" spc="-15" dirty="0">
                <a:solidFill>
                  <a:srgbClr val="009A9A"/>
                </a:solidFill>
                <a:latin typeface="Arial"/>
                <a:cs typeface="Arial"/>
              </a:rPr>
              <a:t> </a:t>
            </a:r>
            <a:r>
              <a:rPr sz="2300" spc="-5" dirty="0">
                <a:solidFill>
                  <a:srgbClr val="009A9A"/>
                </a:solidFill>
                <a:latin typeface="Arial"/>
                <a:cs typeface="Arial"/>
              </a:rPr>
              <a:t>servants</a:t>
            </a:r>
            <a:endParaRPr sz="2300" dirty="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0102" y="830834"/>
            <a:ext cx="7918195" cy="492443"/>
          </a:xfrm>
        </p:spPr>
        <p:txBody>
          <a:bodyPr/>
          <a:lstStyle/>
          <a:p>
            <a:r>
              <a:rPr lang="en-US" dirty="0"/>
              <a:t>Remote Procedure Call (RPC)</a:t>
            </a:r>
          </a:p>
        </p:txBody>
      </p:sp>
      <p:sp>
        <p:nvSpPr>
          <p:cNvPr id="3" name="Text Placeholder 2"/>
          <p:cNvSpPr>
            <a:spLocks noGrp="1"/>
          </p:cNvSpPr>
          <p:nvPr>
            <p:ph type="body" idx="1"/>
          </p:nvPr>
        </p:nvSpPr>
        <p:spPr/>
        <p:txBody>
          <a:bodyPr/>
          <a:lstStyle/>
          <a:p>
            <a:endParaRPr lang="en-US" dirty="0"/>
          </a:p>
        </p:txBody>
      </p:sp>
      <p:pic>
        <p:nvPicPr>
          <p:cNvPr id="4" name="Picture 3" descr="IMG-9229-1.jpg"/>
          <p:cNvPicPr>
            <a:picLocks noChangeAspect="1"/>
          </p:cNvPicPr>
          <p:nvPr/>
        </p:nvPicPr>
        <p:blipFill>
          <a:blip r:embed="rId2" cstate="print"/>
          <a:stretch>
            <a:fillRect/>
          </a:stretch>
        </p:blipFill>
        <p:spPr>
          <a:xfrm>
            <a:off x="2057399" y="2057400"/>
            <a:ext cx="7266445" cy="37338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918195" cy="492443"/>
          </a:xfrm>
        </p:spPr>
        <p:txBody>
          <a:bodyPr/>
          <a:lstStyle/>
          <a:p>
            <a:r>
              <a:rPr lang="en-US" dirty="0"/>
              <a:t>Remote Procedure Call(Cont..)</a:t>
            </a:r>
          </a:p>
        </p:txBody>
      </p:sp>
      <p:sp>
        <p:nvSpPr>
          <p:cNvPr id="3" name="Text Placeholder 2"/>
          <p:cNvSpPr>
            <a:spLocks noGrp="1"/>
          </p:cNvSpPr>
          <p:nvPr>
            <p:ph type="body" idx="1"/>
          </p:nvPr>
        </p:nvSpPr>
        <p:spPr>
          <a:xfrm>
            <a:off x="457200" y="1143001"/>
            <a:ext cx="8991600" cy="7386638"/>
          </a:xfrm>
        </p:spPr>
        <p:txBody>
          <a:bodyPr/>
          <a:lstStyle/>
          <a:p>
            <a:pPr algn="just">
              <a:buFont typeface="Arial" pitchFamily="34" charset="0"/>
              <a:buChar char="•"/>
            </a:pPr>
            <a:r>
              <a:rPr lang="en-US" b="0" i="0" u="none" dirty="0">
                <a:solidFill>
                  <a:schemeClr val="tx1"/>
                </a:solidFill>
                <a:latin typeface="Times New Roman" pitchFamily="18" charset="0"/>
                <a:cs typeface="Times New Roman" pitchFamily="18" charset="0"/>
              </a:rPr>
              <a:t>Software is similar to that shown in RMI except that no remote reference model are required since procedure call is not concerned with objects and object references</a:t>
            </a:r>
          </a:p>
          <a:p>
            <a:endParaRPr lang="en-US" b="0" i="0" u="none" dirty="0">
              <a:solidFill>
                <a:schemeClr val="tx1"/>
              </a:solidFill>
              <a:latin typeface="Times New Roman" pitchFamily="18" charset="0"/>
              <a:cs typeface="Times New Roman" pitchFamily="18" charset="0"/>
            </a:endParaRPr>
          </a:p>
          <a:p>
            <a:pPr algn="just">
              <a:buFont typeface="Arial" pitchFamily="34" charset="0"/>
              <a:buChar char="•"/>
            </a:pPr>
            <a:r>
              <a:rPr lang="en-US" b="0" i="0" u="none" dirty="0">
                <a:solidFill>
                  <a:schemeClr val="tx1"/>
                </a:solidFill>
                <a:latin typeface="Times New Roman" pitchFamily="18" charset="0"/>
                <a:cs typeface="Times New Roman" pitchFamily="18" charset="0"/>
              </a:rPr>
              <a:t>The client that accesses a service includes one </a:t>
            </a:r>
            <a:r>
              <a:rPr lang="en-US" i="0" u="none" dirty="0">
                <a:solidFill>
                  <a:schemeClr val="tx1"/>
                </a:solidFill>
                <a:latin typeface="Times New Roman" pitchFamily="18" charset="0"/>
                <a:cs typeface="Times New Roman" pitchFamily="18" charset="0"/>
              </a:rPr>
              <a:t>stub procedure </a:t>
            </a:r>
            <a:r>
              <a:rPr lang="en-US" b="0" i="0" u="none" dirty="0">
                <a:solidFill>
                  <a:schemeClr val="tx1"/>
                </a:solidFill>
                <a:latin typeface="Times New Roman" pitchFamily="18" charset="0"/>
                <a:cs typeface="Times New Roman" pitchFamily="18" charset="0"/>
              </a:rPr>
              <a:t>for each procedure in the service </a:t>
            </a:r>
            <a:r>
              <a:rPr lang="en-US" b="0" i="0" u="none" dirty="0" err="1">
                <a:solidFill>
                  <a:schemeClr val="tx1"/>
                </a:solidFill>
                <a:latin typeface="Times New Roman" pitchFamily="18" charset="0"/>
                <a:cs typeface="Times New Roman" pitchFamily="18" charset="0"/>
              </a:rPr>
              <a:t>interface.The</a:t>
            </a:r>
            <a:r>
              <a:rPr lang="en-US" b="0" i="0" u="none" dirty="0">
                <a:solidFill>
                  <a:schemeClr val="tx1"/>
                </a:solidFill>
                <a:latin typeface="Times New Roman" pitchFamily="18" charset="0"/>
                <a:cs typeface="Times New Roman" pitchFamily="18" charset="0"/>
              </a:rPr>
              <a:t> role of stub procedure is similar to the proxy </a:t>
            </a:r>
            <a:r>
              <a:rPr lang="en-US" b="0" i="0" u="none" dirty="0" err="1">
                <a:solidFill>
                  <a:schemeClr val="tx1"/>
                </a:solidFill>
                <a:latin typeface="Times New Roman" pitchFamily="18" charset="0"/>
                <a:cs typeface="Times New Roman" pitchFamily="18" charset="0"/>
              </a:rPr>
              <a:t>method.It</a:t>
            </a:r>
            <a:r>
              <a:rPr lang="en-US" b="0" i="0" u="none" dirty="0">
                <a:solidFill>
                  <a:schemeClr val="tx1"/>
                </a:solidFill>
                <a:latin typeface="Times New Roman" pitchFamily="18" charset="0"/>
                <a:cs typeface="Times New Roman" pitchFamily="18" charset="0"/>
              </a:rPr>
              <a:t> behaves like a local procedure o the client but instead of executing the call it marshals the process identifier and the arguments into request message which it sends via communication module to the server When reply message arrives it unmarshals the results.</a:t>
            </a:r>
          </a:p>
          <a:p>
            <a:pPr algn="just">
              <a:buFont typeface="Arial" pitchFamily="34" charset="0"/>
              <a:buChar char="•"/>
            </a:pPr>
            <a:endParaRPr lang="en-US" b="0" i="0" u="none" dirty="0">
              <a:solidFill>
                <a:schemeClr val="tx1"/>
              </a:solidFill>
              <a:latin typeface="Times New Roman" pitchFamily="18" charset="0"/>
              <a:cs typeface="Times New Roman" pitchFamily="18" charset="0"/>
            </a:endParaRPr>
          </a:p>
          <a:p>
            <a:pPr algn="just">
              <a:buFont typeface="Arial" pitchFamily="34" charset="0"/>
              <a:buChar char="•"/>
            </a:pPr>
            <a:r>
              <a:rPr lang="en-US" b="0" i="0" u="none" dirty="0">
                <a:solidFill>
                  <a:schemeClr val="tx1"/>
                </a:solidFill>
                <a:latin typeface="Times New Roman" pitchFamily="18" charset="0"/>
                <a:cs typeface="Times New Roman" pitchFamily="18" charset="0"/>
              </a:rPr>
              <a:t>The server process contains a dispatcher together with one server stub procedure  and one service procedure for each procedure in the service </a:t>
            </a:r>
            <a:r>
              <a:rPr lang="en-US" b="0" i="0" u="none" dirty="0" err="1">
                <a:solidFill>
                  <a:schemeClr val="tx1"/>
                </a:solidFill>
                <a:latin typeface="Times New Roman" pitchFamily="18" charset="0"/>
                <a:cs typeface="Times New Roman" pitchFamily="18" charset="0"/>
              </a:rPr>
              <a:t>interface.The</a:t>
            </a:r>
            <a:r>
              <a:rPr lang="en-US" b="0" i="0" u="none" dirty="0">
                <a:solidFill>
                  <a:schemeClr val="tx1"/>
                </a:solidFill>
                <a:latin typeface="Times New Roman" pitchFamily="18" charset="0"/>
                <a:cs typeface="Times New Roman" pitchFamily="18" charset="0"/>
              </a:rPr>
              <a:t> dispatcher selects one of the server stub procedures according to the procedure identifier in the request message.</a:t>
            </a:r>
          </a:p>
          <a:p>
            <a:pPr algn="just">
              <a:buFont typeface="Arial" pitchFamily="34" charset="0"/>
              <a:buChar char="•"/>
            </a:pPr>
            <a:endParaRPr lang="en-US" b="0" i="0" u="none" dirty="0">
              <a:solidFill>
                <a:schemeClr val="tx1"/>
              </a:solidFill>
              <a:latin typeface="Times New Roman" pitchFamily="18" charset="0"/>
              <a:cs typeface="Times New Roman" pitchFamily="18" charset="0"/>
            </a:endParaRPr>
          </a:p>
          <a:p>
            <a:pPr algn="just">
              <a:buFont typeface="Arial" pitchFamily="34" charset="0"/>
              <a:buChar char="•"/>
            </a:pPr>
            <a:endParaRPr lang="en-US" i="0" u="none" dirty="0">
              <a:solidFill>
                <a:schemeClr val="tx1"/>
              </a:solidFill>
              <a:latin typeface="Times New Roman" pitchFamily="18" charset="0"/>
              <a:cs typeface="Times New Roman" pitchFamily="18" charset="0"/>
            </a:endParaRPr>
          </a:p>
          <a:p>
            <a:pPr algn="just">
              <a:buFont typeface="Arial" pitchFamily="34" charset="0"/>
              <a:buChar char="•"/>
            </a:pPr>
            <a:endParaRPr lang="en-US" u="none" dirty="0">
              <a:solidFill>
                <a:schemeClr val="tx1"/>
              </a:solidFill>
              <a:latin typeface="Times New Roman" pitchFamily="18" charset="0"/>
              <a:cs typeface="Times New Roman" pitchFamily="18" charset="0"/>
            </a:endParaRPr>
          </a:p>
          <a:p>
            <a:pPr algn="just">
              <a:buFont typeface="Arial" pitchFamily="34" charset="0"/>
              <a:buChar char="•"/>
            </a:pPr>
            <a:endParaRPr lang="en-US" u="none" dirty="0">
              <a:solidFill>
                <a:schemeClr val="tx1"/>
              </a:solidFill>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0102" y="830834"/>
            <a:ext cx="7918195" cy="492443"/>
          </a:xfrm>
        </p:spPr>
        <p:txBody>
          <a:bodyPr/>
          <a:lstStyle/>
          <a:p>
            <a:r>
              <a:rPr lang="en-US"/>
              <a:t>RPC Cont..</a:t>
            </a:r>
          </a:p>
        </p:txBody>
      </p:sp>
      <p:sp>
        <p:nvSpPr>
          <p:cNvPr id="3" name="Text Placeholder 2"/>
          <p:cNvSpPr>
            <a:spLocks noGrp="1"/>
          </p:cNvSpPr>
          <p:nvPr>
            <p:ph type="body" idx="1"/>
          </p:nvPr>
        </p:nvSpPr>
        <p:spPr>
          <a:xfrm>
            <a:off x="938402" y="1641602"/>
            <a:ext cx="8181594" cy="2215991"/>
          </a:xfrm>
        </p:spPr>
        <p:txBody>
          <a:bodyPr/>
          <a:lstStyle/>
          <a:p>
            <a:pPr algn="just"/>
            <a:r>
              <a:rPr lang="en-US" b="0" u="none" dirty="0">
                <a:solidFill>
                  <a:schemeClr val="tx1"/>
                </a:solidFill>
              </a:rPr>
              <a:t>A server stub procedure is like a skeleton method in that it unmarshals the arguments in the request message calls the service procedure and marshals the return values for the reply message.</a:t>
            </a:r>
          </a:p>
          <a:p>
            <a:pPr algn="just"/>
            <a:r>
              <a:rPr lang="en-US" b="0" u="none" dirty="0">
                <a:solidFill>
                  <a:schemeClr val="tx1"/>
                </a:solidFill>
              </a:rPr>
              <a:t>The service procedure implements the procedure in the service interface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0822" y="383207"/>
            <a:ext cx="3263900" cy="635635"/>
          </a:xfrm>
          <a:prstGeom prst="rect">
            <a:avLst/>
          </a:prstGeom>
        </p:spPr>
        <p:txBody>
          <a:bodyPr vert="horz" wrap="square" lIns="0" tIns="12700" rIns="0" bIns="0" rtlCol="0">
            <a:spAutoFit/>
          </a:bodyPr>
          <a:lstStyle/>
          <a:p>
            <a:pPr marL="12700">
              <a:lnSpc>
                <a:spcPct val="100000"/>
              </a:lnSpc>
              <a:spcBef>
                <a:spcPts val="100"/>
              </a:spcBef>
            </a:pPr>
            <a:r>
              <a:rPr sz="4000" spc="-5" dirty="0"/>
              <a:t>5.1.</a:t>
            </a:r>
            <a:r>
              <a:rPr sz="4000" spc="-80" dirty="0"/>
              <a:t> </a:t>
            </a:r>
            <a:r>
              <a:rPr sz="4000" spc="-5" dirty="0"/>
              <a:t>Introduction</a:t>
            </a:r>
            <a:endParaRPr sz="4000" dirty="0"/>
          </a:p>
        </p:txBody>
      </p:sp>
      <p:sp>
        <p:nvSpPr>
          <p:cNvPr id="3" name="object 3"/>
          <p:cNvSpPr/>
          <p:nvPr/>
        </p:nvSpPr>
        <p:spPr>
          <a:xfrm>
            <a:off x="7239000" y="4444746"/>
            <a:ext cx="373380" cy="1708785"/>
          </a:xfrm>
          <a:custGeom>
            <a:avLst/>
            <a:gdLst/>
            <a:ahLst/>
            <a:cxnLst/>
            <a:rect l="l" t="t" r="r" b="b"/>
            <a:pathLst>
              <a:path w="373379" h="1708785">
                <a:moveTo>
                  <a:pt x="0" y="0"/>
                </a:moveTo>
                <a:lnTo>
                  <a:pt x="0" y="1708403"/>
                </a:lnTo>
                <a:lnTo>
                  <a:pt x="373379" y="1708403"/>
                </a:lnTo>
                <a:lnTo>
                  <a:pt x="373379" y="0"/>
                </a:lnTo>
                <a:lnTo>
                  <a:pt x="0" y="0"/>
                </a:lnTo>
                <a:close/>
              </a:path>
            </a:pathLst>
          </a:custGeom>
          <a:ln w="42862">
            <a:solidFill>
              <a:srgbClr val="000000"/>
            </a:solidFill>
          </a:ln>
        </p:spPr>
        <p:txBody>
          <a:bodyPr wrap="square" lIns="0" tIns="0" rIns="0" bIns="0" rtlCol="0"/>
          <a:lstStyle/>
          <a:p>
            <a:endParaRPr/>
          </a:p>
        </p:txBody>
      </p:sp>
      <p:sp>
        <p:nvSpPr>
          <p:cNvPr id="4" name="object 4"/>
          <p:cNvSpPr/>
          <p:nvPr/>
        </p:nvSpPr>
        <p:spPr>
          <a:xfrm>
            <a:off x="943355" y="3836670"/>
            <a:ext cx="6581775" cy="608330"/>
          </a:xfrm>
          <a:custGeom>
            <a:avLst/>
            <a:gdLst/>
            <a:ahLst/>
            <a:cxnLst/>
            <a:rect l="l" t="t" r="r" b="b"/>
            <a:pathLst>
              <a:path w="6581775" h="608329">
                <a:moveTo>
                  <a:pt x="0" y="608076"/>
                </a:moveTo>
                <a:lnTo>
                  <a:pt x="6581394" y="608076"/>
                </a:lnTo>
                <a:lnTo>
                  <a:pt x="6581394" y="0"/>
                </a:lnTo>
                <a:lnTo>
                  <a:pt x="0" y="0"/>
                </a:lnTo>
                <a:lnTo>
                  <a:pt x="0" y="608076"/>
                </a:lnTo>
                <a:close/>
              </a:path>
            </a:pathLst>
          </a:custGeom>
          <a:solidFill>
            <a:srgbClr val="FFDC99"/>
          </a:solidFill>
        </p:spPr>
        <p:txBody>
          <a:bodyPr wrap="square" lIns="0" tIns="0" rIns="0" bIns="0" rtlCol="0"/>
          <a:lstStyle/>
          <a:p>
            <a:endParaRPr/>
          </a:p>
        </p:txBody>
      </p:sp>
      <p:sp>
        <p:nvSpPr>
          <p:cNvPr id="5" name="object 5"/>
          <p:cNvSpPr/>
          <p:nvPr/>
        </p:nvSpPr>
        <p:spPr>
          <a:xfrm>
            <a:off x="943355" y="6097523"/>
            <a:ext cx="6581775" cy="581660"/>
          </a:xfrm>
          <a:custGeom>
            <a:avLst/>
            <a:gdLst/>
            <a:ahLst/>
            <a:cxnLst/>
            <a:rect l="l" t="t" r="r" b="b"/>
            <a:pathLst>
              <a:path w="6581775" h="581659">
                <a:moveTo>
                  <a:pt x="0" y="581406"/>
                </a:moveTo>
                <a:lnTo>
                  <a:pt x="6581394" y="581406"/>
                </a:lnTo>
                <a:lnTo>
                  <a:pt x="6581394" y="0"/>
                </a:lnTo>
                <a:lnTo>
                  <a:pt x="0" y="0"/>
                </a:lnTo>
                <a:lnTo>
                  <a:pt x="0" y="581406"/>
                </a:lnTo>
                <a:close/>
              </a:path>
            </a:pathLst>
          </a:custGeom>
          <a:solidFill>
            <a:srgbClr val="FFDC99"/>
          </a:solidFill>
        </p:spPr>
        <p:txBody>
          <a:bodyPr wrap="square" lIns="0" tIns="0" rIns="0" bIns="0" rtlCol="0"/>
          <a:lstStyle/>
          <a:p>
            <a:endParaRPr/>
          </a:p>
        </p:txBody>
      </p:sp>
      <p:sp>
        <p:nvSpPr>
          <p:cNvPr id="6" name="object 6"/>
          <p:cNvSpPr/>
          <p:nvPr/>
        </p:nvSpPr>
        <p:spPr>
          <a:xfrm>
            <a:off x="914400" y="3810000"/>
            <a:ext cx="6638925" cy="2895600"/>
          </a:xfrm>
          <a:custGeom>
            <a:avLst/>
            <a:gdLst/>
            <a:ahLst/>
            <a:cxnLst/>
            <a:rect l="l" t="t" r="r" b="b"/>
            <a:pathLst>
              <a:path w="6638925" h="2895600">
                <a:moveTo>
                  <a:pt x="0" y="0"/>
                </a:moveTo>
                <a:lnTo>
                  <a:pt x="0" y="2895600"/>
                </a:lnTo>
                <a:lnTo>
                  <a:pt x="6638544" y="2895600"/>
                </a:lnTo>
                <a:lnTo>
                  <a:pt x="6638544" y="0"/>
                </a:lnTo>
                <a:lnTo>
                  <a:pt x="0" y="0"/>
                </a:lnTo>
                <a:close/>
              </a:path>
            </a:pathLst>
          </a:custGeom>
          <a:ln w="71437">
            <a:solidFill>
              <a:srgbClr val="FFFFFF"/>
            </a:solidFill>
          </a:ln>
        </p:spPr>
        <p:txBody>
          <a:bodyPr wrap="square" lIns="0" tIns="0" rIns="0" bIns="0" rtlCol="0"/>
          <a:lstStyle/>
          <a:p>
            <a:endParaRPr/>
          </a:p>
        </p:txBody>
      </p:sp>
      <p:sp>
        <p:nvSpPr>
          <p:cNvPr id="7" name="object 7"/>
          <p:cNvSpPr/>
          <p:nvPr/>
        </p:nvSpPr>
        <p:spPr>
          <a:xfrm>
            <a:off x="943355" y="5078729"/>
            <a:ext cx="6581775" cy="1019175"/>
          </a:xfrm>
          <a:custGeom>
            <a:avLst/>
            <a:gdLst/>
            <a:ahLst/>
            <a:cxnLst/>
            <a:rect l="l" t="t" r="r" b="b"/>
            <a:pathLst>
              <a:path w="6581775" h="1019175">
                <a:moveTo>
                  <a:pt x="6581394" y="0"/>
                </a:moveTo>
                <a:lnTo>
                  <a:pt x="6581394" y="1018794"/>
                </a:lnTo>
                <a:lnTo>
                  <a:pt x="0" y="1018794"/>
                </a:lnTo>
                <a:lnTo>
                  <a:pt x="0" y="0"/>
                </a:lnTo>
                <a:lnTo>
                  <a:pt x="6581394" y="0"/>
                </a:lnTo>
                <a:close/>
              </a:path>
            </a:pathLst>
          </a:custGeom>
          <a:solidFill>
            <a:srgbClr val="FFDC99"/>
          </a:solidFill>
        </p:spPr>
        <p:txBody>
          <a:bodyPr wrap="square" lIns="0" tIns="0" rIns="0" bIns="0" rtlCol="0"/>
          <a:lstStyle/>
          <a:p>
            <a:endParaRPr/>
          </a:p>
        </p:txBody>
      </p:sp>
      <p:sp>
        <p:nvSpPr>
          <p:cNvPr id="8" name="object 8"/>
          <p:cNvSpPr/>
          <p:nvPr/>
        </p:nvSpPr>
        <p:spPr>
          <a:xfrm>
            <a:off x="914400" y="5049773"/>
            <a:ext cx="6638925" cy="1076960"/>
          </a:xfrm>
          <a:custGeom>
            <a:avLst/>
            <a:gdLst/>
            <a:ahLst/>
            <a:cxnLst/>
            <a:rect l="l" t="t" r="r" b="b"/>
            <a:pathLst>
              <a:path w="6638925" h="1076960">
                <a:moveTo>
                  <a:pt x="0" y="0"/>
                </a:moveTo>
                <a:lnTo>
                  <a:pt x="0" y="1076706"/>
                </a:lnTo>
                <a:lnTo>
                  <a:pt x="6638544" y="1076705"/>
                </a:lnTo>
                <a:lnTo>
                  <a:pt x="6638544" y="0"/>
                </a:lnTo>
                <a:lnTo>
                  <a:pt x="0" y="0"/>
                </a:lnTo>
                <a:close/>
              </a:path>
            </a:pathLst>
          </a:custGeom>
          <a:ln w="71437">
            <a:solidFill>
              <a:srgbClr val="FFFFFF"/>
            </a:solidFill>
          </a:ln>
        </p:spPr>
        <p:txBody>
          <a:bodyPr wrap="square" lIns="0" tIns="0" rIns="0" bIns="0" rtlCol="0"/>
          <a:lstStyle/>
          <a:p>
            <a:endParaRPr/>
          </a:p>
        </p:txBody>
      </p:sp>
      <p:sp>
        <p:nvSpPr>
          <p:cNvPr id="9" name="object 9"/>
          <p:cNvSpPr txBox="1"/>
          <p:nvPr/>
        </p:nvSpPr>
        <p:spPr>
          <a:xfrm>
            <a:off x="7883913" y="5044686"/>
            <a:ext cx="1194435" cy="547370"/>
          </a:xfrm>
          <a:prstGeom prst="rect">
            <a:avLst/>
          </a:prstGeom>
        </p:spPr>
        <p:txBody>
          <a:bodyPr vert="horz" wrap="square" lIns="0" tIns="43180" rIns="0" bIns="0" rtlCol="0">
            <a:spAutoFit/>
          </a:bodyPr>
          <a:lstStyle/>
          <a:p>
            <a:pPr marL="298450" marR="5080" indent="-285750">
              <a:lnSpc>
                <a:spcPts val="1950"/>
              </a:lnSpc>
              <a:spcBef>
                <a:spcPts val="340"/>
              </a:spcBef>
            </a:pPr>
            <a:r>
              <a:rPr sz="1800" spc="-5" dirty="0">
                <a:latin typeface="Arial"/>
                <a:cs typeface="Arial"/>
              </a:rPr>
              <a:t>Middleware  </a:t>
            </a:r>
            <a:r>
              <a:rPr sz="1800" dirty="0">
                <a:latin typeface="Arial"/>
                <a:cs typeface="Arial"/>
              </a:rPr>
              <a:t>layers</a:t>
            </a:r>
            <a:endParaRPr sz="1800">
              <a:latin typeface="Arial"/>
              <a:cs typeface="Arial"/>
            </a:endParaRPr>
          </a:p>
        </p:txBody>
      </p:sp>
      <p:sp>
        <p:nvSpPr>
          <p:cNvPr id="10" name="object 10"/>
          <p:cNvSpPr txBox="1"/>
          <p:nvPr/>
        </p:nvSpPr>
        <p:spPr>
          <a:xfrm>
            <a:off x="2816605" y="5265651"/>
            <a:ext cx="2896235" cy="770255"/>
          </a:xfrm>
          <a:prstGeom prst="rect">
            <a:avLst/>
          </a:prstGeom>
        </p:spPr>
        <p:txBody>
          <a:bodyPr vert="horz" wrap="square" lIns="0" tIns="12700" rIns="0" bIns="0" rtlCol="0">
            <a:spAutoFit/>
          </a:bodyPr>
          <a:lstStyle/>
          <a:p>
            <a:pPr marL="6985" algn="ctr">
              <a:lnSpc>
                <a:spcPct val="100000"/>
              </a:lnSpc>
              <a:spcBef>
                <a:spcPts val="100"/>
              </a:spcBef>
            </a:pPr>
            <a:r>
              <a:rPr sz="1800" spc="-5" dirty="0">
                <a:latin typeface="Arial"/>
                <a:cs typeface="Arial"/>
              </a:rPr>
              <a:t>Request reply</a:t>
            </a:r>
            <a:r>
              <a:rPr sz="1800" spc="-35" dirty="0">
                <a:latin typeface="Arial"/>
                <a:cs typeface="Arial"/>
              </a:rPr>
              <a:t> </a:t>
            </a:r>
            <a:r>
              <a:rPr sz="1800" spc="-5" dirty="0">
                <a:latin typeface="Arial"/>
                <a:cs typeface="Arial"/>
              </a:rPr>
              <a:t>protocol</a:t>
            </a:r>
            <a:endParaRPr sz="1800">
              <a:latin typeface="Arial"/>
              <a:cs typeface="Arial"/>
            </a:endParaRPr>
          </a:p>
          <a:p>
            <a:pPr algn="ctr">
              <a:lnSpc>
                <a:spcPct val="100000"/>
              </a:lnSpc>
              <a:spcBef>
                <a:spcPts val="1540"/>
              </a:spcBef>
            </a:pPr>
            <a:r>
              <a:rPr sz="1800" dirty="0">
                <a:latin typeface="Arial"/>
                <a:cs typeface="Arial"/>
              </a:rPr>
              <a:t>External </a:t>
            </a:r>
            <a:r>
              <a:rPr sz="1800" spc="-5" dirty="0">
                <a:latin typeface="Arial"/>
                <a:cs typeface="Arial"/>
              </a:rPr>
              <a:t>data</a:t>
            </a:r>
            <a:r>
              <a:rPr sz="1800" spc="-105" dirty="0">
                <a:latin typeface="Arial"/>
                <a:cs typeface="Arial"/>
              </a:rPr>
              <a:t> </a:t>
            </a:r>
            <a:r>
              <a:rPr sz="1800" dirty="0">
                <a:latin typeface="Arial"/>
                <a:cs typeface="Arial"/>
              </a:rPr>
              <a:t>representation</a:t>
            </a:r>
            <a:endParaRPr sz="1800">
              <a:latin typeface="Arial"/>
              <a:cs typeface="Arial"/>
            </a:endParaRPr>
          </a:p>
        </p:txBody>
      </p:sp>
      <p:sp>
        <p:nvSpPr>
          <p:cNvPr id="11" name="object 11"/>
          <p:cNvSpPr txBox="1"/>
          <p:nvPr/>
        </p:nvSpPr>
        <p:spPr>
          <a:xfrm>
            <a:off x="3327138" y="6257775"/>
            <a:ext cx="185547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Operating</a:t>
            </a:r>
            <a:r>
              <a:rPr sz="1800" spc="-85" dirty="0">
                <a:latin typeface="Arial"/>
                <a:cs typeface="Arial"/>
              </a:rPr>
              <a:t> </a:t>
            </a:r>
            <a:r>
              <a:rPr sz="1800" spc="-5" dirty="0">
                <a:latin typeface="Arial"/>
                <a:cs typeface="Arial"/>
              </a:rPr>
              <a:t>System</a:t>
            </a:r>
            <a:endParaRPr sz="1800">
              <a:latin typeface="Arial"/>
              <a:cs typeface="Arial"/>
            </a:endParaRPr>
          </a:p>
        </p:txBody>
      </p:sp>
      <p:sp>
        <p:nvSpPr>
          <p:cNvPr id="12" name="object 12"/>
          <p:cNvSpPr/>
          <p:nvPr/>
        </p:nvSpPr>
        <p:spPr>
          <a:xfrm>
            <a:off x="943355" y="4444746"/>
            <a:ext cx="6581775" cy="634365"/>
          </a:xfrm>
          <a:custGeom>
            <a:avLst/>
            <a:gdLst/>
            <a:ahLst/>
            <a:cxnLst/>
            <a:rect l="l" t="t" r="r" b="b"/>
            <a:pathLst>
              <a:path w="6581775" h="634364">
                <a:moveTo>
                  <a:pt x="6581394" y="0"/>
                </a:moveTo>
                <a:lnTo>
                  <a:pt x="6581394" y="633984"/>
                </a:lnTo>
                <a:lnTo>
                  <a:pt x="0" y="633984"/>
                </a:lnTo>
                <a:lnTo>
                  <a:pt x="0" y="0"/>
                </a:lnTo>
                <a:lnTo>
                  <a:pt x="6581394" y="0"/>
                </a:lnTo>
                <a:close/>
              </a:path>
            </a:pathLst>
          </a:custGeom>
          <a:solidFill>
            <a:srgbClr val="FFDC99"/>
          </a:solidFill>
        </p:spPr>
        <p:txBody>
          <a:bodyPr wrap="square" lIns="0" tIns="0" rIns="0" bIns="0" rtlCol="0"/>
          <a:lstStyle/>
          <a:p>
            <a:endParaRPr/>
          </a:p>
        </p:txBody>
      </p:sp>
      <p:sp>
        <p:nvSpPr>
          <p:cNvPr id="13" name="object 13"/>
          <p:cNvSpPr/>
          <p:nvPr/>
        </p:nvSpPr>
        <p:spPr>
          <a:xfrm>
            <a:off x="914400" y="4418076"/>
            <a:ext cx="6638925" cy="687705"/>
          </a:xfrm>
          <a:custGeom>
            <a:avLst/>
            <a:gdLst/>
            <a:ahLst/>
            <a:cxnLst/>
            <a:rect l="l" t="t" r="r" b="b"/>
            <a:pathLst>
              <a:path w="6638925" h="687704">
                <a:moveTo>
                  <a:pt x="0" y="0"/>
                </a:moveTo>
                <a:lnTo>
                  <a:pt x="0" y="687324"/>
                </a:lnTo>
                <a:lnTo>
                  <a:pt x="6638544" y="687324"/>
                </a:lnTo>
                <a:lnTo>
                  <a:pt x="6638544" y="0"/>
                </a:lnTo>
                <a:lnTo>
                  <a:pt x="0" y="0"/>
                </a:lnTo>
                <a:close/>
              </a:path>
            </a:pathLst>
          </a:custGeom>
          <a:ln w="71437">
            <a:solidFill>
              <a:srgbClr val="FFFFFF"/>
            </a:solidFill>
          </a:ln>
        </p:spPr>
        <p:txBody>
          <a:bodyPr wrap="square" lIns="0" tIns="0" rIns="0" bIns="0" rtlCol="0"/>
          <a:lstStyle/>
          <a:p>
            <a:endParaRPr/>
          </a:p>
        </p:txBody>
      </p:sp>
      <p:sp>
        <p:nvSpPr>
          <p:cNvPr id="14" name="object 14"/>
          <p:cNvSpPr txBox="1"/>
          <p:nvPr/>
        </p:nvSpPr>
        <p:spPr>
          <a:xfrm>
            <a:off x="1146302" y="1659128"/>
            <a:ext cx="7940040" cy="3273425"/>
          </a:xfrm>
          <a:prstGeom prst="rect">
            <a:avLst/>
          </a:prstGeom>
        </p:spPr>
        <p:txBody>
          <a:bodyPr vert="horz" wrap="square" lIns="0" tIns="12700" rIns="0" bIns="0" rtlCol="0">
            <a:spAutoFit/>
          </a:bodyPr>
          <a:lstStyle/>
          <a:p>
            <a:pPr marL="355600" indent="-342900">
              <a:lnSpc>
                <a:spcPct val="100000"/>
              </a:lnSpc>
              <a:spcBef>
                <a:spcPts val="100"/>
              </a:spcBef>
              <a:buClr>
                <a:srgbClr val="FF9A65"/>
              </a:buClr>
              <a:buSzPct val="61111"/>
              <a:buFont typeface="Wingdings"/>
              <a:buChar char=""/>
              <a:tabLst>
                <a:tab pos="354965" algn="l"/>
                <a:tab pos="355600" algn="l"/>
              </a:tabLst>
            </a:pPr>
            <a:r>
              <a:rPr sz="1800" spc="-5" dirty="0">
                <a:solidFill>
                  <a:srgbClr val="009A9A"/>
                </a:solidFill>
                <a:latin typeface="Arial"/>
                <a:cs typeface="Arial"/>
              </a:rPr>
              <a:t>Middleware</a:t>
            </a:r>
            <a:endParaRPr sz="1800">
              <a:latin typeface="Arial"/>
              <a:cs typeface="Arial"/>
            </a:endParaRPr>
          </a:p>
          <a:p>
            <a:pPr marL="755650" marR="5080" lvl="1" indent="-285750">
              <a:lnSpc>
                <a:spcPct val="79600"/>
              </a:lnSpc>
              <a:spcBef>
                <a:spcPts val="420"/>
              </a:spcBef>
              <a:buClr>
                <a:srgbClr val="33659A"/>
              </a:buClr>
              <a:buSzPct val="64705"/>
              <a:buFont typeface="Wingdings"/>
              <a:buChar char=""/>
              <a:tabLst>
                <a:tab pos="755650" algn="l"/>
              </a:tabLst>
            </a:pPr>
            <a:r>
              <a:rPr sz="1700" spc="-5" dirty="0">
                <a:solidFill>
                  <a:srgbClr val="009A9A"/>
                </a:solidFill>
                <a:latin typeface="Arial"/>
                <a:cs typeface="Arial"/>
              </a:rPr>
              <a:t>A suite of API software that uses underlying processes and communication  (message passing) protocols to provide its higher level abstracts such as  remote </a:t>
            </a:r>
            <a:r>
              <a:rPr sz="1700" dirty="0">
                <a:solidFill>
                  <a:srgbClr val="009A9A"/>
                </a:solidFill>
                <a:latin typeface="Arial"/>
                <a:cs typeface="Arial"/>
              </a:rPr>
              <a:t>invocations </a:t>
            </a:r>
            <a:r>
              <a:rPr sz="1700" spc="-5" dirty="0">
                <a:solidFill>
                  <a:srgbClr val="009A9A"/>
                </a:solidFill>
                <a:latin typeface="Arial"/>
                <a:cs typeface="Arial"/>
              </a:rPr>
              <a:t>and</a:t>
            </a:r>
            <a:r>
              <a:rPr sz="1700" spc="30" dirty="0">
                <a:solidFill>
                  <a:srgbClr val="009A9A"/>
                </a:solidFill>
                <a:latin typeface="Arial"/>
                <a:cs typeface="Arial"/>
              </a:rPr>
              <a:t> </a:t>
            </a:r>
            <a:r>
              <a:rPr sz="1700" spc="-5" dirty="0">
                <a:solidFill>
                  <a:srgbClr val="009A9A"/>
                </a:solidFill>
                <a:latin typeface="Arial"/>
                <a:cs typeface="Arial"/>
              </a:rPr>
              <a:t>events</a:t>
            </a:r>
            <a:endParaRPr sz="1700">
              <a:latin typeface="Arial"/>
              <a:cs typeface="Arial"/>
            </a:endParaRPr>
          </a:p>
          <a:p>
            <a:pPr marL="1155700" marR="231775" indent="-228600">
              <a:lnSpc>
                <a:spcPct val="80000"/>
              </a:lnSpc>
              <a:spcBef>
                <a:spcPts val="380"/>
              </a:spcBef>
            </a:pPr>
            <a:r>
              <a:rPr sz="1000" spc="1440" dirty="0">
                <a:solidFill>
                  <a:srgbClr val="FF9A65"/>
                </a:solidFill>
                <a:latin typeface="Wingdings"/>
                <a:cs typeface="Wingdings"/>
              </a:rPr>
              <a:t></a:t>
            </a:r>
            <a:r>
              <a:rPr sz="1000" spc="1440" dirty="0">
                <a:solidFill>
                  <a:srgbClr val="FF9A65"/>
                </a:solidFill>
                <a:latin typeface="Times New Roman"/>
                <a:cs typeface="Times New Roman"/>
              </a:rPr>
              <a:t> </a:t>
            </a:r>
            <a:r>
              <a:rPr sz="1600" dirty="0">
                <a:solidFill>
                  <a:srgbClr val="009A9A"/>
                </a:solidFill>
                <a:latin typeface="Arial"/>
                <a:cs typeface="Arial"/>
              </a:rPr>
              <a:t>E.g., remote method </a:t>
            </a:r>
            <a:r>
              <a:rPr sz="1600" spc="-5" dirty="0">
                <a:solidFill>
                  <a:srgbClr val="009A9A"/>
                </a:solidFill>
                <a:latin typeface="Arial"/>
                <a:cs typeface="Arial"/>
              </a:rPr>
              <a:t>invocation abstraction is based on the </a:t>
            </a:r>
            <a:r>
              <a:rPr sz="1600" spc="-725" dirty="0">
                <a:solidFill>
                  <a:srgbClr val="009A9A"/>
                </a:solidFill>
                <a:latin typeface="Arial"/>
                <a:cs typeface="Arial"/>
              </a:rPr>
              <a:t>request-reply</a:t>
            </a:r>
            <a:r>
              <a:rPr sz="1600" dirty="0">
                <a:solidFill>
                  <a:srgbClr val="009A9A"/>
                </a:solidFill>
                <a:latin typeface="Arial"/>
                <a:cs typeface="Arial"/>
              </a:rPr>
              <a:t> </a:t>
            </a:r>
            <a:r>
              <a:rPr sz="1600" spc="-5" dirty="0">
                <a:solidFill>
                  <a:srgbClr val="009A9A"/>
                </a:solidFill>
                <a:latin typeface="Arial"/>
                <a:cs typeface="Arial"/>
              </a:rPr>
              <a:t>protocol  discussed in</a:t>
            </a:r>
            <a:r>
              <a:rPr sz="1600" spc="-10" dirty="0">
                <a:solidFill>
                  <a:srgbClr val="009A9A"/>
                </a:solidFill>
                <a:latin typeface="Arial"/>
                <a:cs typeface="Arial"/>
              </a:rPr>
              <a:t> </a:t>
            </a:r>
            <a:r>
              <a:rPr sz="1600" spc="-5" dirty="0">
                <a:solidFill>
                  <a:srgbClr val="009A9A"/>
                </a:solidFill>
                <a:latin typeface="Arial"/>
                <a:cs typeface="Arial"/>
              </a:rPr>
              <a:t>4.4</a:t>
            </a:r>
            <a:endParaRPr sz="1600">
              <a:latin typeface="Arial"/>
              <a:cs typeface="Arial"/>
            </a:endParaRPr>
          </a:p>
          <a:p>
            <a:pPr marL="755650" marR="139700" lvl="1" indent="-285750">
              <a:lnSpc>
                <a:spcPct val="79700"/>
              </a:lnSpc>
              <a:spcBef>
                <a:spcPts val="425"/>
              </a:spcBef>
              <a:buClr>
                <a:srgbClr val="33659A"/>
              </a:buClr>
              <a:buSzPct val="64705"/>
              <a:buFont typeface="Wingdings"/>
              <a:buChar char=""/>
              <a:tabLst>
                <a:tab pos="755650" algn="l"/>
              </a:tabLst>
            </a:pPr>
            <a:r>
              <a:rPr sz="1700" spc="-5" dirty="0">
                <a:solidFill>
                  <a:srgbClr val="009A9A"/>
                </a:solidFill>
                <a:latin typeface="Arial"/>
                <a:cs typeface="Arial"/>
              </a:rPr>
              <a:t>The middleware provides location transparency, protocol abstraction, OS,  and hardware independence, and multi-language</a:t>
            </a:r>
            <a:r>
              <a:rPr sz="1700" spc="70" dirty="0">
                <a:solidFill>
                  <a:srgbClr val="009A9A"/>
                </a:solidFill>
                <a:latin typeface="Arial"/>
                <a:cs typeface="Arial"/>
              </a:rPr>
              <a:t> </a:t>
            </a:r>
            <a:r>
              <a:rPr sz="1700" spc="-5" dirty="0">
                <a:solidFill>
                  <a:srgbClr val="009A9A"/>
                </a:solidFill>
                <a:latin typeface="Arial"/>
                <a:cs typeface="Arial"/>
              </a:rPr>
              <a:t>support</a:t>
            </a:r>
            <a:endParaRPr sz="1700">
              <a:latin typeface="Arial"/>
              <a:cs typeface="Arial"/>
            </a:endParaRPr>
          </a:p>
          <a:p>
            <a:pPr marL="2018664" marR="3703954" indent="457200">
              <a:lnSpc>
                <a:spcPct val="231700"/>
              </a:lnSpc>
              <a:spcBef>
                <a:spcPts val="985"/>
              </a:spcBef>
            </a:pPr>
            <a:r>
              <a:rPr sz="1800" spc="-5" dirty="0">
                <a:latin typeface="Arial"/>
                <a:cs typeface="Arial"/>
              </a:rPr>
              <a:t>Applications  RMI, RPC and</a:t>
            </a:r>
            <a:r>
              <a:rPr sz="1800" spc="-90" dirty="0">
                <a:latin typeface="Arial"/>
                <a:cs typeface="Arial"/>
              </a:rPr>
              <a:t> </a:t>
            </a:r>
            <a:r>
              <a:rPr sz="1800" spc="-5" dirty="0">
                <a:latin typeface="Arial"/>
                <a:cs typeface="Arial"/>
              </a:rPr>
              <a:t>events</a:t>
            </a:r>
            <a:endParaRPr sz="1800">
              <a:latin typeface="Arial"/>
              <a:cs typeface="Arial"/>
            </a:endParaRPr>
          </a:p>
        </p:txBody>
      </p:sp>
      <p:sp>
        <p:nvSpPr>
          <p:cNvPr id="15" name="object 15"/>
          <p:cNvSpPr txBox="1">
            <a:spLocks noGrp="1"/>
          </p:cNvSpPr>
          <p:nvPr>
            <p:ph type="dt" sz="half" idx="6"/>
          </p:nvPr>
        </p:nvSpPr>
        <p:spPr>
          <a:prstGeom prst="rect">
            <a:avLst/>
          </a:prstGeom>
        </p:spPr>
        <p:txBody>
          <a:bodyPr vert="horz" wrap="square" lIns="0" tIns="0" rIns="0" bIns="0" rtlCol="0">
            <a:spAutoFit/>
          </a:bodyPr>
          <a:lstStyle/>
          <a:p>
            <a:pPr marL="12700">
              <a:lnSpc>
                <a:spcPts val="1645"/>
              </a:lnSpc>
            </a:pPr>
            <a:r>
              <a:rPr spc="-10" dirty="0"/>
              <a:t>2005/10/14</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123189">
              <a:lnSpc>
                <a:spcPts val="1645"/>
              </a:lnSpc>
            </a:pPr>
            <a:fld id="{81D60167-4931-47E6-BA6A-407CBD079E47}" type="slidenum">
              <a:rPr spc="-5" dirty="0"/>
              <a:pPr marL="123189">
                <a:lnSpc>
                  <a:spcPts val="1645"/>
                </a:lnSpc>
              </a:pPr>
              <a:t>3</a:t>
            </a:fld>
            <a:endParaRPr spc="-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45"/>
              </a:lnSpc>
            </a:pPr>
            <a:r>
              <a:rPr spc="-10" dirty="0"/>
              <a:t>2005/10/14</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3189">
              <a:lnSpc>
                <a:spcPts val="1645"/>
              </a:lnSpc>
            </a:pPr>
            <a:fld id="{81D60167-4931-47E6-BA6A-407CBD079E47}" type="slidenum">
              <a:rPr spc="-5" dirty="0"/>
              <a:pPr marL="123189">
                <a:lnSpc>
                  <a:spcPts val="1645"/>
                </a:lnSpc>
              </a:pPr>
              <a:t>4</a:t>
            </a:fld>
            <a:endParaRPr spc="-5" dirty="0"/>
          </a:p>
        </p:txBody>
      </p:sp>
      <p:sp>
        <p:nvSpPr>
          <p:cNvPr id="2" name="object 2"/>
          <p:cNvSpPr txBox="1">
            <a:spLocks noGrp="1"/>
          </p:cNvSpPr>
          <p:nvPr>
            <p:ph type="title"/>
          </p:nvPr>
        </p:nvSpPr>
        <p:spPr>
          <a:xfrm>
            <a:off x="917702" y="304800"/>
            <a:ext cx="3263900" cy="635635"/>
          </a:xfrm>
          <a:prstGeom prst="rect">
            <a:avLst/>
          </a:prstGeom>
        </p:spPr>
        <p:txBody>
          <a:bodyPr vert="horz" wrap="square" lIns="0" tIns="12700" rIns="0" bIns="0" rtlCol="0">
            <a:spAutoFit/>
          </a:bodyPr>
          <a:lstStyle/>
          <a:p>
            <a:pPr marL="12700">
              <a:lnSpc>
                <a:spcPct val="100000"/>
              </a:lnSpc>
              <a:spcBef>
                <a:spcPts val="100"/>
              </a:spcBef>
            </a:pPr>
            <a:r>
              <a:rPr sz="4000" spc="-5" dirty="0"/>
              <a:t>5.1.</a:t>
            </a:r>
            <a:r>
              <a:rPr sz="4000" spc="-80" dirty="0"/>
              <a:t> </a:t>
            </a:r>
            <a:r>
              <a:rPr sz="4000" spc="-5" dirty="0"/>
              <a:t>Introduction</a:t>
            </a:r>
            <a:endParaRPr sz="4000" dirty="0"/>
          </a:p>
        </p:txBody>
      </p:sp>
      <p:sp>
        <p:nvSpPr>
          <p:cNvPr id="3" name="object 3"/>
          <p:cNvSpPr txBox="1"/>
          <p:nvPr/>
        </p:nvSpPr>
        <p:spPr>
          <a:xfrm>
            <a:off x="917702" y="1686560"/>
            <a:ext cx="8201659" cy="4642485"/>
          </a:xfrm>
          <a:prstGeom prst="rect">
            <a:avLst/>
          </a:prstGeom>
        </p:spPr>
        <p:txBody>
          <a:bodyPr vert="horz" wrap="square" lIns="0" tIns="12700" rIns="0" bIns="0" rtlCol="0">
            <a:spAutoFit/>
          </a:bodyPr>
          <a:lstStyle/>
          <a:p>
            <a:pPr marL="355600" marR="281940" indent="-342900">
              <a:lnSpc>
                <a:spcPct val="119800"/>
              </a:lnSpc>
              <a:spcBef>
                <a:spcPts val="100"/>
              </a:spcBef>
              <a:buClr>
                <a:srgbClr val="FF9A65"/>
              </a:buClr>
              <a:buSzPct val="58333"/>
              <a:buFont typeface="Wingdings"/>
              <a:buChar char=""/>
              <a:tabLst>
                <a:tab pos="355600" algn="l"/>
              </a:tabLst>
            </a:pPr>
            <a:r>
              <a:rPr sz="2400" dirty="0">
                <a:solidFill>
                  <a:srgbClr val="009A9A"/>
                </a:solidFill>
                <a:latin typeface="Arial"/>
                <a:cs typeface="Arial"/>
              </a:rPr>
              <a:t>An </a:t>
            </a:r>
            <a:r>
              <a:rPr sz="2400" spc="-5" dirty="0">
                <a:solidFill>
                  <a:srgbClr val="009A9A"/>
                </a:solidFill>
                <a:latin typeface="Arial"/>
                <a:cs typeface="Arial"/>
              </a:rPr>
              <a:t>important aspect of </a:t>
            </a:r>
            <a:r>
              <a:rPr sz="2400" dirty="0">
                <a:solidFill>
                  <a:srgbClr val="009A9A"/>
                </a:solidFill>
                <a:latin typeface="Arial"/>
                <a:cs typeface="Arial"/>
              </a:rPr>
              <a:t>middleware: </a:t>
            </a:r>
            <a:r>
              <a:rPr sz="2400" spc="-5" dirty="0">
                <a:solidFill>
                  <a:srgbClr val="009A9A"/>
                </a:solidFill>
                <a:latin typeface="Arial"/>
                <a:cs typeface="Arial"/>
              </a:rPr>
              <a:t>provision of location  </a:t>
            </a:r>
            <a:r>
              <a:rPr sz="2400" dirty="0">
                <a:solidFill>
                  <a:srgbClr val="009A9A"/>
                </a:solidFill>
                <a:latin typeface="Arial"/>
                <a:cs typeface="Arial"/>
              </a:rPr>
              <a:t>transparency and independence from the details of  communication protocols, OS and</a:t>
            </a:r>
            <a:r>
              <a:rPr sz="2400" spc="-40" dirty="0">
                <a:solidFill>
                  <a:srgbClr val="009A9A"/>
                </a:solidFill>
                <a:latin typeface="Arial"/>
                <a:cs typeface="Arial"/>
              </a:rPr>
              <a:t> </a:t>
            </a:r>
            <a:r>
              <a:rPr sz="2400" dirty="0">
                <a:solidFill>
                  <a:srgbClr val="009A9A"/>
                </a:solidFill>
                <a:latin typeface="Arial"/>
                <a:cs typeface="Arial"/>
              </a:rPr>
              <a:t>hardware</a:t>
            </a:r>
            <a:endParaRPr sz="2400" dirty="0">
              <a:latin typeface="Arial"/>
              <a:cs typeface="Arial"/>
            </a:endParaRPr>
          </a:p>
          <a:p>
            <a:pPr marL="755650" lvl="1" indent="-285750">
              <a:lnSpc>
                <a:spcPct val="100000"/>
              </a:lnSpc>
              <a:spcBef>
                <a:spcPts val="990"/>
              </a:spcBef>
              <a:buClr>
                <a:srgbClr val="33659A"/>
              </a:buClr>
              <a:buSzPct val="65000"/>
              <a:buFont typeface="Wingdings"/>
              <a:buChar char=""/>
              <a:tabLst>
                <a:tab pos="755650" algn="l"/>
              </a:tabLst>
            </a:pPr>
            <a:r>
              <a:rPr sz="2000" spc="-10" dirty="0">
                <a:solidFill>
                  <a:srgbClr val="009A9A"/>
                </a:solidFill>
                <a:latin typeface="Arial"/>
                <a:cs typeface="Arial"/>
              </a:rPr>
              <a:t>Location </a:t>
            </a:r>
            <a:r>
              <a:rPr sz="2000" spc="-5" dirty="0">
                <a:solidFill>
                  <a:srgbClr val="009A9A"/>
                </a:solidFill>
                <a:latin typeface="Arial"/>
                <a:cs typeface="Arial"/>
              </a:rPr>
              <a:t>transparency: RPC, RMI,</a:t>
            </a:r>
            <a:r>
              <a:rPr sz="2000" spc="20" dirty="0">
                <a:solidFill>
                  <a:srgbClr val="009A9A"/>
                </a:solidFill>
                <a:latin typeface="Arial"/>
                <a:cs typeface="Arial"/>
              </a:rPr>
              <a:t> </a:t>
            </a:r>
            <a:r>
              <a:rPr sz="2000" spc="-5" dirty="0">
                <a:solidFill>
                  <a:srgbClr val="009A9A"/>
                </a:solidFill>
                <a:latin typeface="Arial"/>
                <a:cs typeface="Arial"/>
              </a:rPr>
              <a:t>EBP</a:t>
            </a:r>
            <a:endParaRPr sz="2000" dirty="0">
              <a:latin typeface="Arial"/>
              <a:cs typeface="Arial"/>
            </a:endParaRPr>
          </a:p>
          <a:p>
            <a:pPr marL="755650" marR="471805" lvl="1" indent="-285750">
              <a:lnSpc>
                <a:spcPct val="119700"/>
              </a:lnSpc>
              <a:spcBef>
                <a:spcPts val="475"/>
              </a:spcBef>
              <a:buClr>
                <a:srgbClr val="33659A"/>
              </a:buClr>
              <a:buSzPct val="65000"/>
              <a:buFont typeface="Wingdings"/>
              <a:buChar char=""/>
              <a:tabLst>
                <a:tab pos="755650" algn="l"/>
              </a:tabLst>
            </a:pPr>
            <a:r>
              <a:rPr sz="2000" spc="-10" dirty="0">
                <a:solidFill>
                  <a:srgbClr val="009A9A"/>
                </a:solidFill>
                <a:latin typeface="Arial"/>
                <a:cs typeface="Arial"/>
              </a:rPr>
              <a:t>Protocol </a:t>
            </a:r>
            <a:r>
              <a:rPr sz="2000" spc="-5" dirty="0">
                <a:solidFill>
                  <a:srgbClr val="009A9A"/>
                </a:solidFill>
                <a:latin typeface="Arial"/>
                <a:cs typeface="Arial"/>
              </a:rPr>
              <a:t>transparency: protocols supporting the middleware  </a:t>
            </a:r>
            <a:r>
              <a:rPr sz="2000" spc="-10" dirty="0">
                <a:solidFill>
                  <a:srgbClr val="009A9A"/>
                </a:solidFill>
                <a:latin typeface="Arial"/>
                <a:cs typeface="Arial"/>
              </a:rPr>
              <a:t>abstractions </a:t>
            </a:r>
            <a:r>
              <a:rPr sz="2000" spc="-5" dirty="0">
                <a:solidFill>
                  <a:srgbClr val="009A9A"/>
                </a:solidFill>
                <a:latin typeface="Arial"/>
                <a:cs typeface="Arial"/>
              </a:rPr>
              <a:t>are </a:t>
            </a:r>
            <a:r>
              <a:rPr sz="2000" spc="-10" dirty="0">
                <a:solidFill>
                  <a:srgbClr val="009A9A"/>
                </a:solidFill>
                <a:latin typeface="Arial"/>
                <a:cs typeface="Arial"/>
              </a:rPr>
              <a:t>independent </a:t>
            </a:r>
            <a:r>
              <a:rPr sz="2000" spc="-5" dirty="0">
                <a:solidFill>
                  <a:srgbClr val="009A9A"/>
                </a:solidFill>
                <a:latin typeface="Arial"/>
                <a:cs typeface="Arial"/>
              </a:rPr>
              <a:t>of </a:t>
            </a:r>
            <a:r>
              <a:rPr sz="2000" spc="-10" dirty="0">
                <a:solidFill>
                  <a:srgbClr val="009A9A"/>
                </a:solidFill>
                <a:latin typeface="Arial"/>
                <a:cs typeface="Arial"/>
              </a:rPr>
              <a:t>underlying </a:t>
            </a:r>
            <a:r>
              <a:rPr sz="2000" spc="-5" dirty="0">
                <a:solidFill>
                  <a:srgbClr val="009A9A"/>
                </a:solidFill>
                <a:latin typeface="Arial"/>
                <a:cs typeface="Arial"/>
              </a:rPr>
              <a:t>transport</a:t>
            </a:r>
            <a:r>
              <a:rPr sz="2000" spc="165" dirty="0">
                <a:solidFill>
                  <a:srgbClr val="009A9A"/>
                </a:solidFill>
                <a:latin typeface="Arial"/>
                <a:cs typeface="Arial"/>
              </a:rPr>
              <a:t> </a:t>
            </a:r>
            <a:r>
              <a:rPr sz="2000" spc="-10" dirty="0">
                <a:solidFill>
                  <a:srgbClr val="009A9A"/>
                </a:solidFill>
                <a:latin typeface="Arial"/>
                <a:cs typeface="Arial"/>
              </a:rPr>
              <a:t>protocols</a:t>
            </a:r>
            <a:endParaRPr sz="2000" dirty="0">
              <a:latin typeface="Arial"/>
              <a:cs typeface="Arial"/>
            </a:endParaRPr>
          </a:p>
          <a:p>
            <a:pPr marL="927100">
              <a:lnSpc>
                <a:spcPct val="100000"/>
              </a:lnSpc>
              <a:spcBef>
                <a:spcPts val="805"/>
              </a:spcBef>
            </a:pPr>
            <a:r>
              <a:rPr sz="1000" spc="1440" dirty="0">
                <a:solidFill>
                  <a:srgbClr val="FF9A65"/>
                </a:solidFill>
                <a:latin typeface="Wingdings"/>
                <a:cs typeface="Wingdings"/>
              </a:rPr>
              <a:t></a:t>
            </a:r>
            <a:r>
              <a:rPr sz="1000" spc="355" dirty="0">
                <a:solidFill>
                  <a:srgbClr val="FF9A65"/>
                </a:solidFill>
                <a:latin typeface="Times New Roman"/>
                <a:cs typeface="Times New Roman"/>
              </a:rPr>
              <a:t> </a:t>
            </a:r>
            <a:r>
              <a:rPr sz="1600" spc="-5" dirty="0">
                <a:solidFill>
                  <a:srgbClr val="009A9A"/>
                </a:solidFill>
                <a:latin typeface="Arial"/>
                <a:cs typeface="Arial"/>
              </a:rPr>
              <a:t>request-reply protocol can be built on top of lower-level TCP or UDP</a:t>
            </a:r>
            <a:endParaRPr sz="1600" dirty="0">
              <a:latin typeface="Arial"/>
              <a:cs typeface="Arial"/>
            </a:endParaRPr>
          </a:p>
          <a:p>
            <a:pPr marL="755650" lvl="1" indent="-285750">
              <a:lnSpc>
                <a:spcPct val="100000"/>
              </a:lnSpc>
              <a:spcBef>
                <a:spcPts val="1010"/>
              </a:spcBef>
              <a:buClr>
                <a:srgbClr val="33659A"/>
              </a:buClr>
              <a:buSzPct val="63636"/>
              <a:buFont typeface="Wingdings"/>
              <a:buChar char=""/>
              <a:tabLst>
                <a:tab pos="755650" algn="l"/>
              </a:tabLst>
            </a:pPr>
            <a:r>
              <a:rPr sz="2200" dirty="0">
                <a:solidFill>
                  <a:srgbClr val="009A9A"/>
                </a:solidFill>
                <a:latin typeface="Arial"/>
                <a:cs typeface="Arial"/>
              </a:rPr>
              <a:t>OS: </a:t>
            </a:r>
            <a:r>
              <a:rPr sz="2200" spc="-5" dirty="0">
                <a:solidFill>
                  <a:srgbClr val="009A9A"/>
                </a:solidFill>
                <a:latin typeface="Arial"/>
                <a:cs typeface="Arial"/>
              </a:rPr>
              <a:t>all </a:t>
            </a:r>
            <a:r>
              <a:rPr sz="2200" dirty="0">
                <a:solidFill>
                  <a:srgbClr val="009A9A"/>
                </a:solidFill>
                <a:latin typeface="Arial"/>
                <a:cs typeface="Arial"/>
              </a:rPr>
              <a:t>three </a:t>
            </a:r>
            <a:r>
              <a:rPr sz="2200" spc="-5" dirty="0">
                <a:solidFill>
                  <a:srgbClr val="009A9A"/>
                </a:solidFill>
                <a:latin typeface="Arial"/>
                <a:cs typeface="Arial"/>
              </a:rPr>
              <a:t>paradigms </a:t>
            </a:r>
            <a:r>
              <a:rPr sz="2200" dirty="0">
                <a:solidFill>
                  <a:srgbClr val="009A9A"/>
                </a:solidFill>
                <a:latin typeface="Arial"/>
                <a:cs typeface="Arial"/>
              </a:rPr>
              <a:t>could run </a:t>
            </a:r>
            <a:r>
              <a:rPr sz="2200" spc="-5" dirty="0">
                <a:solidFill>
                  <a:srgbClr val="009A9A"/>
                </a:solidFill>
                <a:latin typeface="Arial"/>
                <a:cs typeface="Arial"/>
              </a:rPr>
              <a:t>on </a:t>
            </a:r>
            <a:r>
              <a:rPr sz="2200" dirty="0">
                <a:solidFill>
                  <a:srgbClr val="009A9A"/>
                </a:solidFill>
                <a:latin typeface="Arial"/>
                <a:cs typeface="Arial"/>
              </a:rPr>
              <a:t>top </a:t>
            </a:r>
            <a:r>
              <a:rPr sz="2200" spc="-5" dirty="0">
                <a:solidFill>
                  <a:srgbClr val="009A9A"/>
                </a:solidFill>
                <a:latin typeface="Arial"/>
                <a:cs typeface="Arial"/>
              </a:rPr>
              <a:t>of any </a:t>
            </a:r>
            <a:r>
              <a:rPr sz="2200" dirty="0">
                <a:solidFill>
                  <a:srgbClr val="009A9A"/>
                </a:solidFill>
                <a:latin typeface="Arial"/>
                <a:cs typeface="Arial"/>
              </a:rPr>
              <a:t>OS</a:t>
            </a:r>
            <a:r>
              <a:rPr sz="2200" spc="-5" dirty="0">
                <a:solidFill>
                  <a:srgbClr val="009A9A"/>
                </a:solidFill>
                <a:latin typeface="Arial"/>
                <a:cs typeface="Arial"/>
              </a:rPr>
              <a:t> platform</a:t>
            </a:r>
            <a:endParaRPr sz="2200" dirty="0">
              <a:latin typeface="Arial"/>
              <a:cs typeface="Arial"/>
            </a:endParaRPr>
          </a:p>
          <a:p>
            <a:pPr marL="755650" marR="146050" lvl="1" indent="-285750">
              <a:lnSpc>
                <a:spcPct val="119900"/>
              </a:lnSpc>
              <a:spcBef>
                <a:spcPts val="515"/>
              </a:spcBef>
              <a:buClr>
                <a:srgbClr val="33659A"/>
              </a:buClr>
              <a:buSzPct val="63636"/>
              <a:buFont typeface="Wingdings"/>
              <a:buChar char=""/>
              <a:tabLst>
                <a:tab pos="755650" algn="l"/>
              </a:tabLst>
            </a:pPr>
            <a:r>
              <a:rPr sz="2200" spc="-5" dirty="0">
                <a:solidFill>
                  <a:srgbClr val="009A9A"/>
                </a:solidFill>
                <a:latin typeface="Arial"/>
                <a:cs typeface="Arial"/>
              </a:rPr>
              <a:t>Hardware </a:t>
            </a:r>
            <a:r>
              <a:rPr sz="2200" dirty="0">
                <a:solidFill>
                  <a:srgbClr val="009A9A"/>
                </a:solidFill>
                <a:latin typeface="Arial"/>
                <a:cs typeface="Arial"/>
              </a:rPr>
              <a:t>transparency: Issues </a:t>
            </a:r>
            <a:r>
              <a:rPr sz="2200" spc="-5" dirty="0">
                <a:solidFill>
                  <a:srgbClr val="009A9A"/>
                </a:solidFill>
                <a:latin typeface="Arial"/>
                <a:cs typeface="Arial"/>
              </a:rPr>
              <a:t>with different data  </a:t>
            </a:r>
            <a:r>
              <a:rPr sz="2200" dirty="0">
                <a:solidFill>
                  <a:srgbClr val="009A9A"/>
                </a:solidFill>
                <a:latin typeface="Arial"/>
                <a:cs typeface="Arial"/>
              </a:rPr>
              <a:t>representations, conversions, </a:t>
            </a:r>
            <a:r>
              <a:rPr sz="2200" spc="-5" dirty="0">
                <a:solidFill>
                  <a:srgbClr val="009A9A"/>
                </a:solidFill>
                <a:latin typeface="Arial"/>
                <a:cs typeface="Arial"/>
              </a:rPr>
              <a:t>and instruction </a:t>
            </a:r>
            <a:r>
              <a:rPr sz="2200" dirty="0">
                <a:solidFill>
                  <a:srgbClr val="009A9A"/>
                </a:solidFill>
                <a:latin typeface="Arial"/>
                <a:cs typeface="Arial"/>
              </a:rPr>
              <a:t>set </a:t>
            </a:r>
            <a:r>
              <a:rPr sz="2200" spc="-5" dirty="0">
                <a:solidFill>
                  <a:srgbClr val="009A9A"/>
                </a:solidFill>
                <a:latin typeface="Arial"/>
                <a:cs typeface="Arial"/>
              </a:rPr>
              <a:t>are  </a:t>
            </a:r>
            <a:r>
              <a:rPr sz="2200" dirty="0">
                <a:solidFill>
                  <a:srgbClr val="009A9A"/>
                </a:solidFill>
                <a:latin typeface="Arial"/>
                <a:cs typeface="Arial"/>
              </a:rPr>
              <a:t>transparent. </a:t>
            </a:r>
            <a:r>
              <a:rPr sz="2200" spc="-5" dirty="0">
                <a:solidFill>
                  <a:srgbClr val="009A9A"/>
                </a:solidFill>
                <a:latin typeface="Arial"/>
                <a:cs typeface="Arial"/>
              </a:rPr>
              <a:t>Discussed in </a:t>
            </a:r>
            <a:r>
              <a:rPr sz="2200" dirty="0">
                <a:solidFill>
                  <a:srgbClr val="009A9A"/>
                </a:solidFill>
                <a:latin typeface="Arial"/>
                <a:cs typeface="Arial"/>
              </a:rPr>
              <a:t>4.3, marshalling &amp;</a:t>
            </a:r>
            <a:r>
              <a:rPr sz="2200" spc="-55" dirty="0">
                <a:solidFill>
                  <a:srgbClr val="009A9A"/>
                </a:solidFill>
                <a:latin typeface="Arial"/>
                <a:cs typeface="Arial"/>
              </a:rPr>
              <a:t> </a:t>
            </a:r>
            <a:r>
              <a:rPr sz="2200">
                <a:solidFill>
                  <a:srgbClr val="009A9A"/>
                </a:solidFill>
                <a:latin typeface="Arial"/>
                <a:cs typeface="Arial"/>
              </a:rPr>
              <a:t>unmarshalling</a:t>
            </a:r>
            <a:endParaRPr sz="2200" dirty="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45"/>
              </a:lnSpc>
            </a:pPr>
            <a:r>
              <a:rPr spc="-10" dirty="0"/>
              <a:t>2005/10/14</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3189">
              <a:lnSpc>
                <a:spcPts val="1645"/>
              </a:lnSpc>
            </a:pPr>
            <a:fld id="{81D60167-4931-47E6-BA6A-407CBD079E47}" type="slidenum">
              <a:rPr spc="-5" dirty="0"/>
              <a:pPr marL="123189">
                <a:lnSpc>
                  <a:spcPts val="1645"/>
                </a:lnSpc>
              </a:pPr>
              <a:t>5</a:t>
            </a:fld>
            <a:endParaRPr spc="-5" dirty="0"/>
          </a:p>
        </p:txBody>
      </p:sp>
      <p:sp>
        <p:nvSpPr>
          <p:cNvPr id="2" name="object 2"/>
          <p:cNvSpPr txBox="1">
            <a:spLocks noGrp="1"/>
          </p:cNvSpPr>
          <p:nvPr>
            <p:ph type="title"/>
          </p:nvPr>
        </p:nvSpPr>
        <p:spPr>
          <a:xfrm>
            <a:off x="1146302" y="304800"/>
            <a:ext cx="3263900" cy="635635"/>
          </a:xfrm>
          <a:prstGeom prst="rect">
            <a:avLst/>
          </a:prstGeom>
        </p:spPr>
        <p:txBody>
          <a:bodyPr vert="horz" wrap="square" lIns="0" tIns="12700" rIns="0" bIns="0" rtlCol="0">
            <a:spAutoFit/>
          </a:bodyPr>
          <a:lstStyle/>
          <a:p>
            <a:pPr marL="12700">
              <a:lnSpc>
                <a:spcPct val="100000"/>
              </a:lnSpc>
              <a:spcBef>
                <a:spcPts val="100"/>
              </a:spcBef>
            </a:pPr>
            <a:r>
              <a:rPr sz="4000" spc="-5" dirty="0"/>
              <a:t>5.1.</a:t>
            </a:r>
            <a:r>
              <a:rPr sz="4000" spc="-80" dirty="0"/>
              <a:t> </a:t>
            </a:r>
            <a:r>
              <a:rPr sz="4000" spc="-5" dirty="0"/>
              <a:t>Introduction</a:t>
            </a:r>
            <a:endParaRPr sz="4000" dirty="0"/>
          </a:p>
        </p:txBody>
      </p:sp>
      <p:sp>
        <p:nvSpPr>
          <p:cNvPr id="3" name="object 3"/>
          <p:cNvSpPr txBox="1"/>
          <p:nvPr/>
        </p:nvSpPr>
        <p:spPr>
          <a:xfrm>
            <a:off x="1146302" y="1703324"/>
            <a:ext cx="7929880" cy="4572406"/>
          </a:xfrm>
          <a:prstGeom prst="rect">
            <a:avLst/>
          </a:prstGeom>
        </p:spPr>
        <p:txBody>
          <a:bodyPr vert="horz" wrap="square" lIns="0" tIns="12065" rIns="0" bIns="0" rtlCol="0">
            <a:spAutoFit/>
          </a:bodyPr>
          <a:lstStyle/>
          <a:p>
            <a:pPr marL="355600" marR="389255" indent="-342900">
              <a:lnSpc>
                <a:spcPct val="100000"/>
              </a:lnSpc>
              <a:spcBef>
                <a:spcPts val="95"/>
              </a:spcBef>
              <a:buClr>
                <a:srgbClr val="FF9A65"/>
              </a:buClr>
              <a:buSzPct val="60000"/>
              <a:buFont typeface="Wingdings"/>
              <a:buChar char=""/>
              <a:tabLst>
                <a:tab pos="354965" algn="l"/>
                <a:tab pos="355600" algn="l"/>
              </a:tabLst>
            </a:pPr>
            <a:r>
              <a:rPr sz="3200" spc="-10" dirty="0">
                <a:solidFill>
                  <a:srgbClr val="009A9A"/>
                </a:solidFill>
                <a:latin typeface="Arial"/>
                <a:cs typeface="Arial"/>
              </a:rPr>
              <a:t>Modern programming languages </a:t>
            </a:r>
            <a:r>
              <a:rPr sz="3200" spc="-5" dirty="0">
                <a:solidFill>
                  <a:srgbClr val="009A9A"/>
                </a:solidFill>
                <a:latin typeface="Arial"/>
                <a:cs typeface="Arial"/>
              </a:rPr>
              <a:t>organize a </a:t>
            </a:r>
            <a:r>
              <a:rPr sz="3200" spc="-10" dirty="0">
                <a:solidFill>
                  <a:srgbClr val="009A9A"/>
                </a:solidFill>
                <a:latin typeface="Arial"/>
                <a:cs typeface="Arial"/>
              </a:rPr>
              <a:t>program </a:t>
            </a:r>
            <a:r>
              <a:rPr sz="3200" spc="-5" dirty="0">
                <a:solidFill>
                  <a:srgbClr val="009A9A"/>
                </a:solidFill>
                <a:latin typeface="Arial"/>
                <a:cs typeface="Arial"/>
              </a:rPr>
              <a:t>as a set </a:t>
            </a:r>
            <a:r>
              <a:rPr sz="3200" spc="-10" dirty="0">
                <a:solidFill>
                  <a:srgbClr val="009A9A"/>
                </a:solidFill>
                <a:latin typeface="Arial"/>
                <a:cs typeface="Arial"/>
              </a:rPr>
              <a:t>of  </a:t>
            </a:r>
            <a:r>
              <a:rPr sz="3200" spc="-5" dirty="0">
                <a:solidFill>
                  <a:srgbClr val="009A9A"/>
                </a:solidFill>
                <a:latin typeface="Arial"/>
                <a:cs typeface="Arial"/>
              </a:rPr>
              <a:t>modules that communicate with one </a:t>
            </a:r>
            <a:r>
              <a:rPr sz="3200" spc="-10" dirty="0">
                <a:solidFill>
                  <a:srgbClr val="009A9A"/>
                </a:solidFill>
                <a:latin typeface="Arial"/>
                <a:cs typeface="Arial"/>
              </a:rPr>
              <a:t>another</a:t>
            </a:r>
            <a:endParaRPr sz="3200">
              <a:latin typeface="Arial"/>
              <a:cs typeface="Arial"/>
            </a:endParaRPr>
          </a:p>
          <a:p>
            <a:pPr marL="355600" marR="360045" indent="-342900">
              <a:lnSpc>
                <a:spcPct val="100000"/>
              </a:lnSpc>
              <a:spcBef>
                <a:spcPts val="480"/>
              </a:spcBef>
              <a:buClr>
                <a:srgbClr val="FF9A65"/>
              </a:buClr>
              <a:buSzPct val="60000"/>
              <a:buFont typeface="Wingdings"/>
              <a:buChar char=""/>
              <a:tabLst>
                <a:tab pos="354965" algn="l"/>
                <a:tab pos="355600" algn="l"/>
              </a:tabLst>
            </a:pPr>
            <a:r>
              <a:rPr sz="3200" spc="-10" dirty="0">
                <a:solidFill>
                  <a:srgbClr val="009A9A"/>
                </a:solidFill>
                <a:latin typeface="Arial"/>
                <a:cs typeface="Arial"/>
              </a:rPr>
              <a:t>Interface </a:t>
            </a:r>
            <a:r>
              <a:rPr sz="3200" spc="-5" dirty="0">
                <a:solidFill>
                  <a:srgbClr val="009A9A"/>
                </a:solidFill>
                <a:latin typeface="Arial"/>
                <a:cs typeface="Arial"/>
              </a:rPr>
              <a:t>of a </a:t>
            </a:r>
            <a:r>
              <a:rPr sz="3200" spc="-10" dirty="0">
                <a:solidFill>
                  <a:srgbClr val="009A9A"/>
                </a:solidFill>
                <a:latin typeface="Arial"/>
                <a:cs typeface="Arial"/>
              </a:rPr>
              <a:t>module specifies </a:t>
            </a:r>
            <a:r>
              <a:rPr sz="3200" spc="-5" dirty="0">
                <a:solidFill>
                  <a:srgbClr val="009A9A"/>
                </a:solidFill>
                <a:latin typeface="Arial"/>
                <a:cs typeface="Arial"/>
              </a:rPr>
              <a:t>the </a:t>
            </a:r>
            <a:r>
              <a:rPr sz="3200" spc="-10" dirty="0">
                <a:solidFill>
                  <a:srgbClr val="009A9A"/>
                </a:solidFill>
                <a:latin typeface="Arial"/>
                <a:cs typeface="Arial"/>
              </a:rPr>
              <a:t>procedures </a:t>
            </a:r>
            <a:r>
              <a:rPr sz="3200" spc="-5" dirty="0">
                <a:solidFill>
                  <a:srgbClr val="009A9A"/>
                </a:solidFill>
                <a:latin typeface="Arial"/>
                <a:cs typeface="Arial"/>
              </a:rPr>
              <a:t>and the </a:t>
            </a:r>
            <a:r>
              <a:rPr sz="3200" spc="-10" dirty="0">
                <a:solidFill>
                  <a:srgbClr val="009A9A"/>
                </a:solidFill>
                <a:latin typeface="Arial"/>
                <a:cs typeface="Arial"/>
              </a:rPr>
              <a:t>variables  </a:t>
            </a:r>
            <a:r>
              <a:rPr sz="3200" spc="-5" dirty="0">
                <a:solidFill>
                  <a:srgbClr val="009A9A"/>
                </a:solidFill>
                <a:latin typeface="Arial"/>
                <a:cs typeface="Arial"/>
              </a:rPr>
              <a:t>that can be </a:t>
            </a:r>
            <a:r>
              <a:rPr sz="3200" spc="-10" dirty="0">
                <a:solidFill>
                  <a:srgbClr val="009A9A"/>
                </a:solidFill>
                <a:latin typeface="Arial"/>
                <a:cs typeface="Arial"/>
              </a:rPr>
              <a:t>accessed </a:t>
            </a:r>
            <a:r>
              <a:rPr sz="3200" spc="-5" dirty="0">
                <a:solidFill>
                  <a:srgbClr val="009A9A"/>
                </a:solidFill>
                <a:latin typeface="Arial"/>
                <a:cs typeface="Arial"/>
              </a:rPr>
              <a:t>from other</a:t>
            </a:r>
            <a:r>
              <a:rPr sz="3200" spc="25" dirty="0">
                <a:solidFill>
                  <a:srgbClr val="009A9A"/>
                </a:solidFill>
                <a:latin typeface="Arial"/>
                <a:cs typeface="Arial"/>
              </a:rPr>
              <a:t> </a:t>
            </a:r>
            <a:r>
              <a:rPr sz="3200" spc="-10" dirty="0">
                <a:solidFill>
                  <a:srgbClr val="009A9A"/>
                </a:solidFill>
                <a:latin typeface="Arial"/>
                <a:cs typeface="Arial"/>
              </a:rPr>
              <a:t>variables</a:t>
            </a:r>
            <a:endParaRPr sz="3200">
              <a:latin typeface="Arial"/>
              <a:cs typeface="Arial"/>
            </a:endParaRPr>
          </a:p>
          <a:p>
            <a:pPr marL="355600" indent="-342900">
              <a:lnSpc>
                <a:spcPct val="100000"/>
              </a:lnSpc>
              <a:spcBef>
                <a:spcPts val="475"/>
              </a:spcBef>
              <a:buClr>
                <a:srgbClr val="FF9A65"/>
              </a:buClr>
              <a:buSzPct val="60000"/>
              <a:buFont typeface="Wingdings"/>
              <a:buChar char=""/>
              <a:tabLst>
                <a:tab pos="354965" algn="l"/>
                <a:tab pos="355600" algn="l"/>
              </a:tabLst>
            </a:pPr>
            <a:r>
              <a:rPr sz="3200" spc="-5" dirty="0">
                <a:solidFill>
                  <a:srgbClr val="009A9A"/>
                </a:solidFill>
                <a:latin typeface="Arial"/>
                <a:cs typeface="Arial"/>
              </a:rPr>
              <a:t>Interfaces hide the </a:t>
            </a:r>
            <a:r>
              <a:rPr sz="3200" spc="-10" dirty="0">
                <a:solidFill>
                  <a:srgbClr val="009A9A"/>
                </a:solidFill>
                <a:latin typeface="Arial"/>
                <a:cs typeface="Arial"/>
              </a:rPr>
              <a:t>details </a:t>
            </a:r>
            <a:r>
              <a:rPr sz="3200" spc="-5" dirty="0">
                <a:solidFill>
                  <a:srgbClr val="009A9A"/>
                </a:solidFill>
                <a:latin typeface="Arial"/>
                <a:cs typeface="Arial"/>
              </a:rPr>
              <a:t>of modules </a:t>
            </a:r>
            <a:r>
              <a:rPr sz="3200" spc="-10" dirty="0">
                <a:solidFill>
                  <a:srgbClr val="009A9A"/>
                </a:solidFill>
                <a:latin typeface="Arial"/>
                <a:cs typeface="Arial"/>
              </a:rPr>
              <a:t>providing </a:t>
            </a:r>
            <a:r>
              <a:rPr sz="3200" spc="-5">
                <a:solidFill>
                  <a:srgbClr val="009A9A"/>
                </a:solidFill>
                <a:latin typeface="Arial"/>
                <a:cs typeface="Arial"/>
              </a:rPr>
              <a:t>the</a:t>
            </a:r>
            <a:r>
              <a:rPr sz="3200" spc="50">
                <a:solidFill>
                  <a:srgbClr val="009A9A"/>
                </a:solidFill>
                <a:latin typeface="Arial"/>
                <a:cs typeface="Arial"/>
              </a:rPr>
              <a:t> </a:t>
            </a:r>
            <a:r>
              <a:rPr sz="3200" spc="-5">
                <a:solidFill>
                  <a:srgbClr val="009A9A"/>
                </a:solidFill>
                <a:latin typeface="Arial"/>
                <a:cs typeface="Arial"/>
              </a:rPr>
              <a:t>services</a:t>
            </a:r>
            <a:endParaRPr sz="32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45"/>
              </a:lnSpc>
            </a:pPr>
            <a:r>
              <a:rPr spc="-10" dirty="0"/>
              <a:t>2005/10/14</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3189">
              <a:lnSpc>
                <a:spcPts val="1645"/>
              </a:lnSpc>
            </a:pPr>
            <a:fld id="{81D60167-4931-47E6-BA6A-407CBD079E47}" type="slidenum">
              <a:rPr spc="-5" dirty="0"/>
              <a:pPr marL="123189">
                <a:lnSpc>
                  <a:spcPts val="1645"/>
                </a:lnSpc>
              </a:pPr>
              <a:t>6</a:t>
            </a:fld>
            <a:endParaRPr spc="-5" dirty="0"/>
          </a:p>
        </p:txBody>
      </p:sp>
      <p:sp>
        <p:nvSpPr>
          <p:cNvPr id="2" name="object 2"/>
          <p:cNvSpPr txBox="1">
            <a:spLocks noGrp="1"/>
          </p:cNvSpPr>
          <p:nvPr>
            <p:ph type="title"/>
          </p:nvPr>
        </p:nvSpPr>
        <p:spPr>
          <a:xfrm>
            <a:off x="1146302" y="304800"/>
            <a:ext cx="3263900" cy="635635"/>
          </a:xfrm>
          <a:prstGeom prst="rect">
            <a:avLst/>
          </a:prstGeom>
        </p:spPr>
        <p:txBody>
          <a:bodyPr vert="horz" wrap="square" lIns="0" tIns="12700" rIns="0" bIns="0" rtlCol="0">
            <a:spAutoFit/>
          </a:bodyPr>
          <a:lstStyle/>
          <a:p>
            <a:pPr marL="12700">
              <a:lnSpc>
                <a:spcPct val="100000"/>
              </a:lnSpc>
              <a:spcBef>
                <a:spcPts val="100"/>
              </a:spcBef>
            </a:pPr>
            <a:r>
              <a:rPr sz="4000" spc="-5" dirty="0"/>
              <a:t>5.1.</a:t>
            </a:r>
            <a:r>
              <a:rPr sz="4000" spc="-80" dirty="0"/>
              <a:t> </a:t>
            </a:r>
            <a:r>
              <a:rPr sz="4000" spc="-5" dirty="0"/>
              <a:t>Introduction</a:t>
            </a:r>
            <a:endParaRPr sz="4000" dirty="0"/>
          </a:p>
        </p:txBody>
      </p:sp>
      <p:sp>
        <p:nvSpPr>
          <p:cNvPr id="3" name="object 3"/>
          <p:cNvSpPr txBox="1"/>
          <p:nvPr/>
        </p:nvSpPr>
        <p:spPr>
          <a:xfrm>
            <a:off x="1146302" y="1703324"/>
            <a:ext cx="7929880" cy="5613716"/>
          </a:xfrm>
          <a:prstGeom prst="rect">
            <a:avLst/>
          </a:prstGeom>
        </p:spPr>
        <p:txBody>
          <a:bodyPr vert="horz" wrap="square" lIns="0" tIns="12065" rIns="0" bIns="0" rtlCol="0">
            <a:spAutoFit/>
          </a:bodyPr>
          <a:lstStyle/>
          <a:p>
            <a:pPr marL="355600" indent="-342900" algn="just">
              <a:lnSpc>
                <a:spcPct val="100000"/>
              </a:lnSpc>
              <a:spcBef>
                <a:spcPts val="475"/>
              </a:spcBef>
              <a:buClr>
                <a:srgbClr val="FF9A65"/>
              </a:buClr>
              <a:buSzPct val="60000"/>
              <a:buFont typeface="Wingdings"/>
              <a:buChar char=""/>
              <a:tabLst>
                <a:tab pos="354965" algn="l"/>
                <a:tab pos="355600" algn="l"/>
              </a:tabLst>
            </a:pPr>
            <a:r>
              <a:rPr sz="3200" spc="-10">
                <a:solidFill>
                  <a:srgbClr val="009A9A"/>
                </a:solidFill>
                <a:latin typeface="Arial"/>
                <a:cs typeface="Arial"/>
              </a:rPr>
              <a:t>Remote </a:t>
            </a:r>
            <a:r>
              <a:rPr sz="3200" spc="-5" dirty="0">
                <a:solidFill>
                  <a:srgbClr val="009A9A"/>
                </a:solidFill>
                <a:latin typeface="Arial"/>
                <a:cs typeface="Arial"/>
              </a:rPr>
              <a:t>Object </a:t>
            </a:r>
            <a:r>
              <a:rPr sz="3200" spc="-10" dirty="0">
                <a:solidFill>
                  <a:srgbClr val="009A9A"/>
                </a:solidFill>
                <a:latin typeface="Arial"/>
                <a:cs typeface="Arial"/>
              </a:rPr>
              <a:t>Interfaces</a:t>
            </a:r>
            <a:endParaRPr sz="3200">
              <a:latin typeface="Arial"/>
              <a:cs typeface="Arial"/>
            </a:endParaRPr>
          </a:p>
          <a:p>
            <a:pPr marL="755650" lvl="1" indent="-285750" algn="just">
              <a:lnSpc>
                <a:spcPct val="100000"/>
              </a:lnSpc>
              <a:spcBef>
                <a:spcPts val="405"/>
              </a:spcBef>
              <a:buClr>
                <a:srgbClr val="33659A"/>
              </a:buClr>
              <a:buSzPct val="64705"/>
              <a:buFont typeface="Wingdings"/>
              <a:buChar char=""/>
              <a:tabLst>
                <a:tab pos="755650" algn="l"/>
              </a:tabLst>
            </a:pPr>
            <a:r>
              <a:rPr sz="2400" spc="-5" dirty="0">
                <a:solidFill>
                  <a:srgbClr val="009A9A"/>
                </a:solidFill>
                <a:latin typeface="Arial"/>
                <a:cs typeface="Arial"/>
              </a:rPr>
              <a:t>Modules can run in separate</a:t>
            </a:r>
            <a:r>
              <a:rPr sz="2400" spc="45" dirty="0">
                <a:solidFill>
                  <a:srgbClr val="009A9A"/>
                </a:solidFill>
                <a:latin typeface="Arial"/>
                <a:cs typeface="Arial"/>
              </a:rPr>
              <a:t> </a:t>
            </a:r>
            <a:r>
              <a:rPr sz="2400" spc="-5" dirty="0">
                <a:solidFill>
                  <a:srgbClr val="009A9A"/>
                </a:solidFill>
                <a:latin typeface="Arial"/>
                <a:cs typeface="Arial"/>
              </a:rPr>
              <a:t>processes</a:t>
            </a:r>
            <a:endParaRPr sz="2400">
              <a:latin typeface="Arial"/>
              <a:cs typeface="Arial"/>
            </a:endParaRPr>
          </a:p>
          <a:p>
            <a:pPr marL="755650" lvl="1" indent="-285750" algn="just">
              <a:lnSpc>
                <a:spcPct val="100000"/>
              </a:lnSpc>
              <a:spcBef>
                <a:spcPts val="415"/>
              </a:spcBef>
              <a:buClr>
                <a:srgbClr val="33659A"/>
              </a:buClr>
              <a:buSzPct val="64705"/>
              <a:buFont typeface="Wingdings"/>
              <a:buChar char=""/>
              <a:tabLst>
                <a:tab pos="755650" algn="l"/>
              </a:tabLst>
            </a:pPr>
            <a:r>
              <a:rPr sz="2400" spc="-5" dirty="0">
                <a:solidFill>
                  <a:srgbClr val="009A9A"/>
                </a:solidFill>
                <a:latin typeface="Arial"/>
                <a:cs typeface="Arial"/>
              </a:rPr>
              <a:t>Access to module variables is only</a:t>
            </a:r>
            <a:r>
              <a:rPr sz="2400" spc="55" dirty="0">
                <a:solidFill>
                  <a:srgbClr val="009A9A"/>
                </a:solidFill>
                <a:latin typeface="Arial"/>
                <a:cs typeface="Arial"/>
              </a:rPr>
              <a:t> </a:t>
            </a:r>
            <a:r>
              <a:rPr sz="2400" spc="-5" dirty="0">
                <a:solidFill>
                  <a:srgbClr val="009A9A"/>
                </a:solidFill>
                <a:latin typeface="Arial"/>
                <a:cs typeface="Arial"/>
              </a:rPr>
              <a:t>indirectly</a:t>
            </a:r>
            <a:endParaRPr sz="2400">
              <a:latin typeface="Arial"/>
              <a:cs typeface="Arial"/>
            </a:endParaRPr>
          </a:p>
          <a:p>
            <a:pPr marL="755650" marR="463550" lvl="1" indent="-285750" algn="just">
              <a:lnSpc>
                <a:spcPct val="100000"/>
              </a:lnSpc>
              <a:spcBef>
                <a:spcPts val="409"/>
              </a:spcBef>
              <a:buClr>
                <a:srgbClr val="33659A"/>
              </a:buClr>
              <a:buSzPct val="64705"/>
              <a:buFont typeface="Wingdings"/>
              <a:buChar char=""/>
              <a:tabLst>
                <a:tab pos="755650" algn="l"/>
              </a:tabLst>
            </a:pPr>
            <a:r>
              <a:rPr sz="2400" spc="-5" dirty="0">
                <a:solidFill>
                  <a:srgbClr val="009A9A"/>
                </a:solidFill>
                <a:latin typeface="Arial"/>
                <a:cs typeface="Arial"/>
              </a:rPr>
              <a:t>Parameter passing mechanisms, call by value/reference, used in local  procedure call are not suitable when the caller is in a </a:t>
            </a:r>
            <a:r>
              <a:rPr sz="2400" dirty="0">
                <a:solidFill>
                  <a:srgbClr val="009A9A"/>
                </a:solidFill>
                <a:latin typeface="Arial"/>
                <a:cs typeface="Arial"/>
              </a:rPr>
              <a:t>different</a:t>
            </a:r>
            <a:r>
              <a:rPr sz="2400" spc="229" dirty="0">
                <a:solidFill>
                  <a:srgbClr val="009A9A"/>
                </a:solidFill>
                <a:latin typeface="Arial"/>
                <a:cs typeface="Arial"/>
              </a:rPr>
              <a:t> </a:t>
            </a:r>
            <a:r>
              <a:rPr sz="2400" spc="-5" dirty="0">
                <a:solidFill>
                  <a:srgbClr val="009A9A"/>
                </a:solidFill>
                <a:latin typeface="Arial"/>
                <a:cs typeface="Arial"/>
              </a:rPr>
              <a:t>process</a:t>
            </a:r>
            <a:endParaRPr sz="2400">
              <a:latin typeface="Arial"/>
              <a:cs typeface="Arial"/>
            </a:endParaRPr>
          </a:p>
          <a:p>
            <a:pPr marL="755650" lvl="1" indent="-285750" algn="just">
              <a:lnSpc>
                <a:spcPct val="100000"/>
              </a:lnSpc>
              <a:spcBef>
                <a:spcPts val="405"/>
              </a:spcBef>
              <a:buClr>
                <a:srgbClr val="33659A"/>
              </a:buClr>
              <a:buSzPct val="64705"/>
              <a:buFont typeface="Wingdings"/>
              <a:buChar char=""/>
              <a:tabLst>
                <a:tab pos="755650" algn="l"/>
              </a:tabLst>
            </a:pPr>
            <a:r>
              <a:rPr sz="2400" spc="-5" dirty="0">
                <a:solidFill>
                  <a:srgbClr val="009A9A"/>
                </a:solidFill>
                <a:latin typeface="Arial"/>
                <a:cs typeface="Arial"/>
              </a:rPr>
              <a:t>Instead, describe the parameters as input or</a:t>
            </a:r>
            <a:r>
              <a:rPr sz="2400" spc="75" dirty="0">
                <a:solidFill>
                  <a:srgbClr val="009A9A"/>
                </a:solidFill>
                <a:latin typeface="Arial"/>
                <a:cs typeface="Arial"/>
              </a:rPr>
              <a:t> </a:t>
            </a:r>
            <a:r>
              <a:rPr sz="2400" spc="-5" dirty="0">
                <a:solidFill>
                  <a:srgbClr val="009A9A"/>
                </a:solidFill>
                <a:latin typeface="Arial"/>
                <a:cs typeface="Arial"/>
              </a:rPr>
              <a:t>output</a:t>
            </a:r>
            <a:endParaRPr sz="2400">
              <a:latin typeface="Arial"/>
              <a:cs typeface="Arial"/>
            </a:endParaRPr>
          </a:p>
          <a:p>
            <a:pPr marL="755650" marR="255270" lvl="1" indent="-285750" algn="just">
              <a:lnSpc>
                <a:spcPct val="100000"/>
              </a:lnSpc>
              <a:spcBef>
                <a:spcPts val="409"/>
              </a:spcBef>
              <a:buClr>
                <a:srgbClr val="33659A"/>
              </a:buClr>
              <a:buSzPct val="64705"/>
              <a:buFont typeface="Wingdings"/>
              <a:buChar char=""/>
              <a:tabLst>
                <a:tab pos="755650" algn="l"/>
              </a:tabLst>
            </a:pPr>
            <a:r>
              <a:rPr sz="2400" spc="-5" dirty="0">
                <a:solidFill>
                  <a:srgbClr val="009A9A"/>
                </a:solidFill>
                <a:latin typeface="Arial"/>
                <a:cs typeface="Arial"/>
              </a:rPr>
              <a:t>Input parameters are passed </a:t>
            </a:r>
            <a:r>
              <a:rPr sz="2400" dirty="0">
                <a:solidFill>
                  <a:srgbClr val="009A9A"/>
                </a:solidFill>
                <a:latin typeface="Arial"/>
                <a:cs typeface="Arial"/>
              </a:rPr>
              <a:t>to </a:t>
            </a:r>
            <a:r>
              <a:rPr sz="2400" spc="-5" dirty="0">
                <a:solidFill>
                  <a:srgbClr val="009A9A"/>
                </a:solidFill>
                <a:latin typeface="Arial"/>
                <a:cs typeface="Arial"/>
              </a:rPr>
              <a:t>remote module by sending values of </a:t>
            </a:r>
            <a:r>
              <a:rPr sz="2400" dirty="0">
                <a:solidFill>
                  <a:srgbClr val="009A9A"/>
                </a:solidFill>
                <a:latin typeface="Arial"/>
                <a:cs typeface="Arial"/>
              </a:rPr>
              <a:t>the  </a:t>
            </a:r>
            <a:r>
              <a:rPr sz="2400" spc="-5" dirty="0">
                <a:solidFill>
                  <a:srgbClr val="009A9A"/>
                </a:solidFill>
                <a:latin typeface="Arial"/>
                <a:cs typeface="Arial"/>
              </a:rPr>
              <a:t>arguments in the request</a:t>
            </a:r>
            <a:r>
              <a:rPr sz="2400" spc="35" dirty="0">
                <a:solidFill>
                  <a:srgbClr val="009A9A"/>
                </a:solidFill>
                <a:latin typeface="Arial"/>
                <a:cs typeface="Arial"/>
              </a:rPr>
              <a:t> </a:t>
            </a:r>
            <a:r>
              <a:rPr sz="2400" spc="-5" dirty="0">
                <a:solidFill>
                  <a:srgbClr val="009A9A"/>
                </a:solidFill>
                <a:latin typeface="Arial"/>
                <a:cs typeface="Arial"/>
              </a:rPr>
              <a:t>message</a:t>
            </a:r>
            <a:endParaRPr sz="2400">
              <a:latin typeface="Arial"/>
              <a:cs typeface="Arial"/>
            </a:endParaRPr>
          </a:p>
          <a:p>
            <a:pPr marL="755650" marR="5080" lvl="1" indent="-285750" algn="just">
              <a:lnSpc>
                <a:spcPct val="100000"/>
              </a:lnSpc>
              <a:spcBef>
                <a:spcPts val="409"/>
              </a:spcBef>
              <a:buClr>
                <a:srgbClr val="33659A"/>
              </a:buClr>
              <a:buSzPct val="64705"/>
              <a:buFont typeface="Wingdings"/>
              <a:buChar char=""/>
              <a:tabLst>
                <a:tab pos="755650" algn="l"/>
              </a:tabLst>
            </a:pPr>
            <a:r>
              <a:rPr sz="2400" dirty="0">
                <a:solidFill>
                  <a:srgbClr val="009A9A"/>
                </a:solidFill>
                <a:latin typeface="Arial"/>
                <a:cs typeface="Arial"/>
              </a:rPr>
              <a:t>Output </a:t>
            </a:r>
            <a:r>
              <a:rPr sz="2400" spc="-5" dirty="0">
                <a:solidFill>
                  <a:srgbClr val="009A9A"/>
                </a:solidFill>
                <a:latin typeface="Arial"/>
                <a:cs typeface="Arial"/>
              </a:rPr>
              <a:t>parameters are returned in the reply message to replace the values  of the corresponding variables in the calling</a:t>
            </a:r>
            <a:r>
              <a:rPr sz="2400" spc="75" dirty="0">
                <a:solidFill>
                  <a:srgbClr val="009A9A"/>
                </a:solidFill>
                <a:latin typeface="Arial"/>
                <a:cs typeface="Arial"/>
              </a:rPr>
              <a:t> </a:t>
            </a:r>
            <a:r>
              <a:rPr sz="2400" spc="-5" dirty="0">
                <a:solidFill>
                  <a:srgbClr val="009A9A"/>
                </a:solidFill>
                <a:latin typeface="Arial"/>
                <a:cs typeface="Arial"/>
              </a:rPr>
              <a:t>environment</a:t>
            </a:r>
            <a:endParaRPr sz="240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45"/>
              </a:lnSpc>
            </a:pPr>
            <a:r>
              <a:rPr spc="-10" dirty="0"/>
              <a:t>2005/10/14</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3189">
              <a:lnSpc>
                <a:spcPts val="1645"/>
              </a:lnSpc>
            </a:pPr>
            <a:fld id="{81D60167-4931-47E6-BA6A-407CBD079E47}" type="slidenum">
              <a:rPr spc="-5" dirty="0"/>
              <a:pPr marL="123189">
                <a:lnSpc>
                  <a:spcPts val="1645"/>
                </a:lnSpc>
              </a:pPr>
              <a:t>7</a:t>
            </a:fld>
            <a:endParaRPr spc="-5" dirty="0"/>
          </a:p>
        </p:txBody>
      </p:sp>
      <p:sp>
        <p:nvSpPr>
          <p:cNvPr id="2" name="object 2"/>
          <p:cNvSpPr txBox="1">
            <a:spLocks noGrp="1"/>
          </p:cNvSpPr>
          <p:nvPr>
            <p:ph type="title"/>
          </p:nvPr>
        </p:nvSpPr>
        <p:spPr>
          <a:xfrm>
            <a:off x="990600" y="400087"/>
            <a:ext cx="3263900" cy="635635"/>
          </a:xfrm>
          <a:prstGeom prst="rect">
            <a:avLst/>
          </a:prstGeom>
        </p:spPr>
        <p:txBody>
          <a:bodyPr vert="horz" wrap="square" lIns="0" tIns="12700" rIns="0" bIns="0" rtlCol="0">
            <a:spAutoFit/>
          </a:bodyPr>
          <a:lstStyle/>
          <a:p>
            <a:pPr marL="12700">
              <a:lnSpc>
                <a:spcPct val="100000"/>
              </a:lnSpc>
              <a:spcBef>
                <a:spcPts val="100"/>
              </a:spcBef>
            </a:pPr>
            <a:r>
              <a:rPr sz="4000" spc="-5" dirty="0"/>
              <a:t>5.1.</a:t>
            </a:r>
            <a:r>
              <a:rPr sz="4000" spc="-80" dirty="0"/>
              <a:t> </a:t>
            </a:r>
            <a:r>
              <a:rPr sz="4000" spc="-5" dirty="0"/>
              <a:t>Introduction</a:t>
            </a:r>
            <a:endParaRPr sz="4000" dirty="0"/>
          </a:p>
        </p:txBody>
      </p:sp>
      <p:sp>
        <p:nvSpPr>
          <p:cNvPr id="3" name="object 3"/>
          <p:cNvSpPr txBox="1"/>
          <p:nvPr/>
        </p:nvSpPr>
        <p:spPr>
          <a:xfrm>
            <a:off x="1146302" y="1665224"/>
            <a:ext cx="7763509" cy="5027530"/>
          </a:xfrm>
          <a:prstGeom prst="rect">
            <a:avLst/>
          </a:prstGeom>
        </p:spPr>
        <p:txBody>
          <a:bodyPr vert="horz" wrap="square" lIns="0" tIns="12700" rIns="0" bIns="0" rtlCol="0">
            <a:spAutoFit/>
          </a:bodyPr>
          <a:lstStyle/>
          <a:p>
            <a:pPr marL="355600" indent="-342900">
              <a:lnSpc>
                <a:spcPct val="100000"/>
              </a:lnSpc>
              <a:spcBef>
                <a:spcPts val="100"/>
              </a:spcBef>
              <a:buClr>
                <a:srgbClr val="FF9A65"/>
              </a:buClr>
              <a:buSzPct val="62500"/>
              <a:buFont typeface="Wingdings"/>
              <a:buChar char=""/>
              <a:tabLst>
                <a:tab pos="354965" algn="l"/>
                <a:tab pos="355600" algn="l"/>
              </a:tabLst>
            </a:pPr>
            <a:r>
              <a:rPr sz="2800" spc="-5" dirty="0">
                <a:solidFill>
                  <a:srgbClr val="009A9A"/>
                </a:solidFill>
                <a:latin typeface="Arial"/>
                <a:cs typeface="Arial"/>
              </a:rPr>
              <a:t>RPC (client-server): </a:t>
            </a:r>
            <a:r>
              <a:rPr sz="2800" dirty="0">
                <a:solidFill>
                  <a:srgbClr val="009A9A"/>
                </a:solidFill>
                <a:latin typeface="Arial"/>
                <a:cs typeface="Arial"/>
              </a:rPr>
              <a:t>service</a:t>
            </a:r>
            <a:r>
              <a:rPr sz="2800" spc="-10" dirty="0">
                <a:solidFill>
                  <a:srgbClr val="009A9A"/>
                </a:solidFill>
                <a:latin typeface="Arial"/>
                <a:cs typeface="Arial"/>
              </a:rPr>
              <a:t> </a:t>
            </a:r>
            <a:r>
              <a:rPr sz="2800" spc="-5" dirty="0">
                <a:solidFill>
                  <a:srgbClr val="009A9A"/>
                </a:solidFill>
                <a:latin typeface="Arial"/>
                <a:cs typeface="Arial"/>
              </a:rPr>
              <a:t>interface</a:t>
            </a:r>
            <a:endParaRPr sz="2800">
              <a:latin typeface="Arial"/>
              <a:cs typeface="Arial"/>
            </a:endParaRPr>
          </a:p>
          <a:p>
            <a:pPr marL="755650" lvl="1" indent="-285750">
              <a:lnSpc>
                <a:spcPct val="100000"/>
              </a:lnSpc>
              <a:spcBef>
                <a:spcPts val="5"/>
              </a:spcBef>
              <a:buClr>
                <a:srgbClr val="33659A"/>
              </a:buClr>
              <a:buSzPct val="66666"/>
              <a:buFont typeface="Wingdings"/>
              <a:buChar char=""/>
              <a:tabLst>
                <a:tab pos="755650" algn="l"/>
              </a:tabLst>
            </a:pPr>
            <a:r>
              <a:rPr sz="2400" dirty="0">
                <a:solidFill>
                  <a:srgbClr val="009A9A"/>
                </a:solidFill>
                <a:latin typeface="Arial"/>
                <a:cs typeface="Arial"/>
              </a:rPr>
              <a:t>Specifying the procedures offered by a</a:t>
            </a:r>
            <a:r>
              <a:rPr sz="2400" spc="-35" dirty="0">
                <a:solidFill>
                  <a:srgbClr val="009A9A"/>
                </a:solidFill>
                <a:latin typeface="Arial"/>
                <a:cs typeface="Arial"/>
              </a:rPr>
              <a:t> </a:t>
            </a:r>
            <a:r>
              <a:rPr sz="2400" dirty="0">
                <a:solidFill>
                  <a:srgbClr val="009A9A"/>
                </a:solidFill>
                <a:latin typeface="Arial"/>
                <a:cs typeface="Arial"/>
              </a:rPr>
              <a:t>server</a:t>
            </a:r>
            <a:endParaRPr sz="2400">
              <a:latin typeface="Arial"/>
              <a:cs typeface="Arial"/>
            </a:endParaRPr>
          </a:p>
          <a:p>
            <a:pPr marL="755650" lvl="1" indent="-285750">
              <a:lnSpc>
                <a:spcPct val="100000"/>
              </a:lnSpc>
              <a:buClr>
                <a:srgbClr val="33659A"/>
              </a:buClr>
              <a:buSzPct val="66666"/>
              <a:buFont typeface="Wingdings"/>
              <a:buChar char=""/>
              <a:tabLst>
                <a:tab pos="755650" algn="l"/>
              </a:tabLst>
            </a:pPr>
            <a:r>
              <a:rPr sz="2400" spc="-5" dirty="0">
                <a:solidFill>
                  <a:srgbClr val="009A9A"/>
                </a:solidFill>
                <a:latin typeface="Arial"/>
                <a:cs typeface="Arial"/>
              </a:rPr>
              <a:t>Defining types </a:t>
            </a:r>
            <a:r>
              <a:rPr sz="2400" dirty="0">
                <a:solidFill>
                  <a:srgbClr val="009A9A"/>
                </a:solidFill>
                <a:latin typeface="Arial"/>
                <a:cs typeface="Arial"/>
              </a:rPr>
              <a:t>of </a:t>
            </a:r>
            <a:r>
              <a:rPr sz="2400" spc="-5" dirty="0">
                <a:solidFill>
                  <a:srgbClr val="009A9A"/>
                </a:solidFill>
                <a:latin typeface="Arial"/>
                <a:cs typeface="Arial"/>
              </a:rPr>
              <a:t>input/output</a:t>
            </a:r>
            <a:r>
              <a:rPr sz="2400" dirty="0">
                <a:solidFill>
                  <a:srgbClr val="009A9A"/>
                </a:solidFill>
                <a:latin typeface="Arial"/>
                <a:cs typeface="Arial"/>
              </a:rPr>
              <a:t> </a:t>
            </a:r>
            <a:r>
              <a:rPr sz="2400" spc="-5" dirty="0">
                <a:solidFill>
                  <a:srgbClr val="009A9A"/>
                </a:solidFill>
                <a:latin typeface="Arial"/>
                <a:cs typeface="Arial"/>
              </a:rPr>
              <a:t>arguments</a:t>
            </a:r>
            <a:endParaRPr sz="2400">
              <a:latin typeface="Arial"/>
              <a:cs typeface="Arial"/>
            </a:endParaRPr>
          </a:p>
          <a:p>
            <a:pPr marL="355600" indent="-342900">
              <a:lnSpc>
                <a:spcPct val="100000"/>
              </a:lnSpc>
              <a:buClr>
                <a:srgbClr val="FF9A65"/>
              </a:buClr>
              <a:buSzPct val="62500"/>
              <a:buFont typeface="Wingdings"/>
              <a:buChar char=""/>
              <a:tabLst>
                <a:tab pos="354965" algn="l"/>
                <a:tab pos="355600" algn="l"/>
              </a:tabLst>
            </a:pPr>
            <a:r>
              <a:rPr sz="2800" spc="-5" dirty="0">
                <a:solidFill>
                  <a:srgbClr val="009A9A"/>
                </a:solidFill>
                <a:latin typeface="Arial"/>
                <a:cs typeface="Arial"/>
              </a:rPr>
              <a:t>RMI (distributed object model): remote</a:t>
            </a:r>
            <a:r>
              <a:rPr sz="2800" spc="5" dirty="0">
                <a:solidFill>
                  <a:srgbClr val="009A9A"/>
                </a:solidFill>
                <a:latin typeface="Arial"/>
                <a:cs typeface="Arial"/>
              </a:rPr>
              <a:t> </a:t>
            </a:r>
            <a:r>
              <a:rPr sz="2800" spc="-5" dirty="0">
                <a:solidFill>
                  <a:srgbClr val="009A9A"/>
                </a:solidFill>
                <a:latin typeface="Arial"/>
                <a:cs typeface="Arial"/>
              </a:rPr>
              <a:t>interface</a:t>
            </a:r>
            <a:endParaRPr sz="2800">
              <a:latin typeface="Arial"/>
              <a:cs typeface="Arial"/>
            </a:endParaRPr>
          </a:p>
          <a:p>
            <a:pPr marL="755650" marR="5080" lvl="1" indent="-285750">
              <a:lnSpc>
                <a:spcPct val="79700"/>
              </a:lnSpc>
              <a:spcBef>
                <a:spcPts val="370"/>
              </a:spcBef>
              <a:buClr>
                <a:srgbClr val="33659A"/>
              </a:buClr>
              <a:buSzPct val="66666"/>
              <a:buFont typeface="Wingdings"/>
              <a:buChar char=""/>
              <a:tabLst>
                <a:tab pos="755650" algn="l"/>
              </a:tabLst>
            </a:pPr>
            <a:r>
              <a:rPr sz="2400" dirty="0">
                <a:solidFill>
                  <a:srgbClr val="009A9A"/>
                </a:solidFill>
                <a:latin typeface="Arial"/>
                <a:cs typeface="Arial"/>
              </a:rPr>
              <a:t>Specifying methods </a:t>
            </a:r>
            <a:r>
              <a:rPr sz="2400" spc="-5" dirty="0">
                <a:solidFill>
                  <a:srgbClr val="009A9A"/>
                </a:solidFill>
                <a:latin typeface="Arial"/>
                <a:cs typeface="Arial"/>
              </a:rPr>
              <a:t>of an object </a:t>
            </a:r>
            <a:r>
              <a:rPr sz="2400" dirty="0">
                <a:solidFill>
                  <a:srgbClr val="009A9A"/>
                </a:solidFill>
                <a:latin typeface="Arial"/>
                <a:cs typeface="Arial"/>
              </a:rPr>
              <a:t>that </a:t>
            </a:r>
            <a:r>
              <a:rPr sz="2400" spc="-5" dirty="0">
                <a:solidFill>
                  <a:srgbClr val="009A9A"/>
                </a:solidFill>
                <a:latin typeface="Arial"/>
                <a:cs typeface="Arial"/>
              </a:rPr>
              <a:t>are </a:t>
            </a:r>
            <a:r>
              <a:rPr sz="2400" dirty="0">
                <a:solidFill>
                  <a:srgbClr val="009A9A"/>
                </a:solidFill>
                <a:latin typeface="Arial"/>
                <a:cs typeface="Arial"/>
              </a:rPr>
              <a:t>available for invocation by objects </a:t>
            </a:r>
            <a:r>
              <a:rPr sz="2400" spc="-5" dirty="0">
                <a:solidFill>
                  <a:srgbClr val="009A9A"/>
                </a:solidFill>
                <a:latin typeface="Arial"/>
                <a:cs typeface="Arial"/>
              </a:rPr>
              <a:t>in </a:t>
            </a:r>
            <a:r>
              <a:rPr sz="2400" dirty="0">
                <a:solidFill>
                  <a:srgbClr val="009A9A"/>
                </a:solidFill>
                <a:latin typeface="Arial"/>
                <a:cs typeface="Arial"/>
              </a:rPr>
              <a:t>other  processes</a:t>
            </a:r>
            <a:endParaRPr sz="2400">
              <a:latin typeface="Arial"/>
              <a:cs typeface="Arial"/>
            </a:endParaRPr>
          </a:p>
          <a:p>
            <a:pPr marL="755650" lvl="1" indent="-285750">
              <a:lnSpc>
                <a:spcPct val="100000"/>
              </a:lnSpc>
              <a:buClr>
                <a:srgbClr val="33659A"/>
              </a:buClr>
              <a:buSzPct val="66666"/>
              <a:buFont typeface="Wingdings"/>
              <a:buChar char=""/>
              <a:tabLst>
                <a:tab pos="755650" algn="l"/>
              </a:tabLst>
            </a:pPr>
            <a:r>
              <a:rPr sz="2400" spc="-5" dirty="0">
                <a:solidFill>
                  <a:srgbClr val="009A9A"/>
                </a:solidFill>
                <a:latin typeface="Arial"/>
                <a:cs typeface="Arial"/>
              </a:rPr>
              <a:t>Defining types </a:t>
            </a:r>
            <a:r>
              <a:rPr sz="2400" dirty="0">
                <a:solidFill>
                  <a:srgbClr val="009A9A"/>
                </a:solidFill>
                <a:latin typeface="Arial"/>
                <a:cs typeface="Arial"/>
              </a:rPr>
              <a:t>of </a:t>
            </a:r>
            <a:r>
              <a:rPr sz="2400" spc="-5" dirty="0">
                <a:solidFill>
                  <a:srgbClr val="009A9A"/>
                </a:solidFill>
                <a:latin typeface="Arial"/>
                <a:cs typeface="Arial"/>
              </a:rPr>
              <a:t>input/output</a:t>
            </a:r>
            <a:r>
              <a:rPr sz="2400" dirty="0">
                <a:solidFill>
                  <a:srgbClr val="009A9A"/>
                </a:solidFill>
                <a:latin typeface="Arial"/>
                <a:cs typeface="Arial"/>
              </a:rPr>
              <a:t> </a:t>
            </a:r>
            <a:r>
              <a:rPr sz="2400" spc="-5" dirty="0">
                <a:solidFill>
                  <a:srgbClr val="009A9A"/>
                </a:solidFill>
                <a:latin typeface="Arial"/>
                <a:cs typeface="Arial"/>
              </a:rPr>
              <a:t>arguments</a:t>
            </a:r>
            <a:endParaRPr sz="2400">
              <a:latin typeface="Arial"/>
              <a:cs typeface="Arial"/>
            </a:endParaRPr>
          </a:p>
          <a:p>
            <a:pPr marL="755650" marR="102870" lvl="1" indent="-285750">
              <a:lnSpc>
                <a:spcPct val="80000"/>
              </a:lnSpc>
              <a:spcBef>
                <a:spcPts val="360"/>
              </a:spcBef>
              <a:buClr>
                <a:srgbClr val="33659A"/>
              </a:buClr>
              <a:buSzPct val="66666"/>
              <a:buFont typeface="Wingdings"/>
              <a:buChar char=""/>
              <a:tabLst>
                <a:tab pos="755650" algn="l"/>
              </a:tabLst>
            </a:pPr>
            <a:r>
              <a:rPr sz="2400" spc="-5" dirty="0">
                <a:solidFill>
                  <a:srgbClr val="009A9A"/>
                </a:solidFill>
                <a:latin typeface="Arial"/>
                <a:cs typeface="Arial"/>
              </a:rPr>
              <a:t>Can pass objects as arguments; references to remote </a:t>
            </a:r>
            <a:r>
              <a:rPr sz="2400" dirty="0">
                <a:solidFill>
                  <a:srgbClr val="009A9A"/>
                </a:solidFill>
                <a:latin typeface="Arial"/>
                <a:cs typeface="Arial"/>
              </a:rPr>
              <a:t>object </a:t>
            </a:r>
            <a:r>
              <a:rPr sz="2400" spc="-5" dirty="0">
                <a:solidFill>
                  <a:srgbClr val="009A9A"/>
                </a:solidFill>
                <a:latin typeface="Arial"/>
                <a:cs typeface="Arial"/>
              </a:rPr>
              <a:t>may also </a:t>
            </a:r>
            <a:r>
              <a:rPr sz="2400" dirty="0">
                <a:solidFill>
                  <a:srgbClr val="009A9A"/>
                </a:solidFill>
                <a:latin typeface="Arial"/>
                <a:cs typeface="Arial"/>
              </a:rPr>
              <a:t>be </a:t>
            </a:r>
            <a:r>
              <a:rPr sz="2400" spc="-5" dirty="0">
                <a:solidFill>
                  <a:srgbClr val="009A9A"/>
                </a:solidFill>
                <a:latin typeface="Arial"/>
                <a:cs typeface="Arial"/>
              </a:rPr>
              <a:t>passed.  Not </a:t>
            </a:r>
            <a:r>
              <a:rPr sz="2400" dirty="0">
                <a:solidFill>
                  <a:srgbClr val="009A9A"/>
                </a:solidFill>
                <a:latin typeface="Arial"/>
                <a:cs typeface="Arial"/>
              </a:rPr>
              <a:t>to confuse them </a:t>
            </a:r>
            <a:r>
              <a:rPr sz="2400" spc="-5" dirty="0">
                <a:solidFill>
                  <a:srgbClr val="009A9A"/>
                </a:solidFill>
                <a:latin typeface="Arial"/>
                <a:cs typeface="Arial"/>
              </a:rPr>
              <a:t>with pointers, </a:t>
            </a:r>
            <a:r>
              <a:rPr sz="2400" dirty="0">
                <a:solidFill>
                  <a:srgbClr val="009A9A"/>
                </a:solidFill>
                <a:latin typeface="Arial"/>
                <a:cs typeface="Arial"/>
              </a:rPr>
              <a:t>which refer to </a:t>
            </a:r>
            <a:r>
              <a:rPr sz="2400" spc="-5" dirty="0">
                <a:solidFill>
                  <a:srgbClr val="009A9A"/>
                </a:solidFill>
                <a:latin typeface="Arial"/>
                <a:cs typeface="Arial"/>
              </a:rPr>
              <a:t>specific memory</a:t>
            </a:r>
            <a:r>
              <a:rPr sz="2400" spc="-40" dirty="0">
                <a:solidFill>
                  <a:srgbClr val="009A9A"/>
                </a:solidFill>
                <a:latin typeface="Arial"/>
                <a:cs typeface="Arial"/>
              </a:rPr>
              <a:t> </a:t>
            </a:r>
            <a:r>
              <a:rPr sz="2400" spc="-5" dirty="0">
                <a:solidFill>
                  <a:srgbClr val="009A9A"/>
                </a:solidFill>
                <a:latin typeface="Arial"/>
                <a:cs typeface="Arial"/>
              </a:rPr>
              <a:t>locations</a:t>
            </a:r>
            <a:endParaRPr sz="2400">
              <a:latin typeface="Arial"/>
              <a:cs typeface="Arial"/>
            </a:endParaRPr>
          </a:p>
          <a:p>
            <a:pPr lvl="1">
              <a:lnSpc>
                <a:spcPct val="100000"/>
              </a:lnSpc>
              <a:spcBef>
                <a:spcPts val="20"/>
              </a:spcBef>
              <a:buClr>
                <a:srgbClr val="33659A"/>
              </a:buClr>
              <a:buFont typeface="Wingdings"/>
              <a:buChar char=""/>
            </a:pPr>
            <a:endParaRPr sz="2400">
              <a:latin typeface="Times New Roman"/>
              <a:cs typeface="Times New Roman"/>
            </a:endParaRPr>
          </a:p>
          <a:p>
            <a:pPr marL="355600" indent="-342900">
              <a:lnSpc>
                <a:spcPct val="100000"/>
              </a:lnSpc>
              <a:buClr>
                <a:srgbClr val="FF9A65"/>
              </a:buClr>
              <a:buSzPct val="62500"/>
              <a:buFont typeface="Wingdings"/>
              <a:buChar char=""/>
              <a:tabLst>
                <a:tab pos="354965" algn="l"/>
                <a:tab pos="355600" algn="l"/>
              </a:tabLst>
            </a:pPr>
            <a:endParaRPr sz="24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45"/>
              </a:lnSpc>
            </a:pPr>
            <a:r>
              <a:rPr spc="-10" dirty="0"/>
              <a:t>2005/10/14</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3189">
              <a:lnSpc>
                <a:spcPts val="1645"/>
              </a:lnSpc>
            </a:pPr>
            <a:fld id="{81D60167-4931-47E6-BA6A-407CBD079E47}" type="slidenum">
              <a:rPr spc="-5" dirty="0"/>
              <a:pPr marL="123189">
                <a:lnSpc>
                  <a:spcPts val="1645"/>
                </a:lnSpc>
              </a:pPr>
              <a:t>8</a:t>
            </a:fld>
            <a:endParaRPr spc="-5" dirty="0"/>
          </a:p>
        </p:txBody>
      </p:sp>
      <p:sp>
        <p:nvSpPr>
          <p:cNvPr id="2" name="object 2"/>
          <p:cNvSpPr txBox="1">
            <a:spLocks noGrp="1"/>
          </p:cNvSpPr>
          <p:nvPr>
            <p:ph type="title"/>
          </p:nvPr>
        </p:nvSpPr>
        <p:spPr>
          <a:xfrm>
            <a:off x="990600" y="400087"/>
            <a:ext cx="3263900" cy="635635"/>
          </a:xfrm>
          <a:prstGeom prst="rect">
            <a:avLst/>
          </a:prstGeom>
        </p:spPr>
        <p:txBody>
          <a:bodyPr vert="horz" wrap="square" lIns="0" tIns="12700" rIns="0" bIns="0" rtlCol="0">
            <a:spAutoFit/>
          </a:bodyPr>
          <a:lstStyle/>
          <a:p>
            <a:pPr marL="12700">
              <a:lnSpc>
                <a:spcPct val="100000"/>
              </a:lnSpc>
              <a:spcBef>
                <a:spcPts val="100"/>
              </a:spcBef>
            </a:pPr>
            <a:r>
              <a:rPr sz="4000" spc="-5" dirty="0"/>
              <a:t>5.1.</a:t>
            </a:r>
            <a:r>
              <a:rPr sz="4000" spc="-80" dirty="0"/>
              <a:t> </a:t>
            </a:r>
            <a:r>
              <a:rPr sz="4000" spc="-5" dirty="0"/>
              <a:t>Introduction</a:t>
            </a:r>
            <a:endParaRPr sz="4000" dirty="0"/>
          </a:p>
        </p:txBody>
      </p:sp>
      <p:sp>
        <p:nvSpPr>
          <p:cNvPr id="3" name="object 3"/>
          <p:cNvSpPr txBox="1"/>
          <p:nvPr/>
        </p:nvSpPr>
        <p:spPr>
          <a:xfrm>
            <a:off x="1146302" y="1665224"/>
            <a:ext cx="7763509" cy="5279907"/>
          </a:xfrm>
          <a:prstGeom prst="rect">
            <a:avLst/>
          </a:prstGeom>
        </p:spPr>
        <p:txBody>
          <a:bodyPr vert="horz" wrap="square" lIns="0" tIns="12700" rIns="0" bIns="0" rtlCol="0">
            <a:spAutoFit/>
          </a:bodyPr>
          <a:lstStyle/>
          <a:p>
            <a:pPr lvl="1">
              <a:lnSpc>
                <a:spcPct val="100000"/>
              </a:lnSpc>
              <a:spcBef>
                <a:spcPts val="20"/>
              </a:spcBef>
              <a:buClr>
                <a:srgbClr val="33659A"/>
              </a:buClr>
              <a:buFont typeface="Wingdings"/>
              <a:buChar char=""/>
            </a:pPr>
            <a:endParaRPr sz="2000">
              <a:latin typeface="Times New Roman"/>
              <a:cs typeface="Times New Roman"/>
            </a:endParaRPr>
          </a:p>
          <a:p>
            <a:pPr marL="355600" indent="-342900">
              <a:lnSpc>
                <a:spcPct val="100000"/>
              </a:lnSpc>
              <a:buClr>
                <a:srgbClr val="FF9A65"/>
              </a:buClr>
              <a:buSzPct val="62500"/>
              <a:buFont typeface="Wingdings"/>
              <a:buChar char=""/>
              <a:tabLst>
                <a:tab pos="354965" algn="l"/>
                <a:tab pos="355600" algn="l"/>
              </a:tabLst>
            </a:pPr>
            <a:r>
              <a:rPr sz="2400" spc="-5" dirty="0">
                <a:solidFill>
                  <a:srgbClr val="009A9A"/>
                </a:solidFill>
                <a:latin typeface="Arial"/>
                <a:cs typeface="Arial"/>
              </a:rPr>
              <a:t>RMI mechanism can be integrated with </a:t>
            </a:r>
            <a:r>
              <a:rPr sz="2400" dirty="0">
                <a:solidFill>
                  <a:srgbClr val="009A9A"/>
                </a:solidFill>
                <a:latin typeface="Arial"/>
                <a:cs typeface="Arial"/>
              </a:rPr>
              <a:t>a </a:t>
            </a:r>
            <a:r>
              <a:rPr sz="2400" spc="-5" dirty="0">
                <a:solidFill>
                  <a:srgbClr val="009A9A"/>
                </a:solidFill>
                <a:latin typeface="Arial"/>
                <a:cs typeface="Arial"/>
              </a:rPr>
              <a:t>particular language: Java</a:t>
            </a:r>
            <a:r>
              <a:rPr sz="2400" spc="10" dirty="0">
                <a:solidFill>
                  <a:srgbClr val="009A9A"/>
                </a:solidFill>
                <a:latin typeface="Arial"/>
                <a:cs typeface="Arial"/>
              </a:rPr>
              <a:t> </a:t>
            </a:r>
            <a:r>
              <a:rPr sz="2400" spc="-5" dirty="0">
                <a:solidFill>
                  <a:srgbClr val="009A9A"/>
                </a:solidFill>
                <a:latin typeface="Arial"/>
                <a:cs typeface="Arial"/>
              </a:rPr>
              <a:t>RMI</a:t>
            </a:r>
            <a:endParaRPr sz="2400">
              <a:latin typeface="Arial"/>
              <a:cs typeface="Arial"/>
            </a:endParaRPr>
          </a:p>
          <a:p>
            <a:pPr marL="755650" lvl="1" indent="-285750">
              <a:lnSpc>
                <a:spcPct val="100000"/>
              </a:lnSpc>
              <a:spcBef>
                <a:spcPts val="5"/>
              </a:spcBef>
              <a:buClr>
                <a:srgbClr val="33659A"/>
              </a:buClr>
              <a:buSzPct val="66666"/>
              <a:buFont typeface="Wingdings"/>
              <a:buChar char=""/>
              <a:tabLst>
                <a:tab pos="755650" algn="l"/>
              </a:tabLst>
            </a:pPr>
            <a:r>
              <a:rPr sz="2000" dirty="0">
                <a:solidFill>
                  <a:srgbClr val="009A9A"/>
                </a:solidFill>
                <a:latin typeface="Arial"/>
                <a:cs typeface="Arial"/>
              </a:rPr>
              <a:t>All parts of a distributed application need to be written in the same</a:t>
            </a:r>
            <a:r>
              <a:rPr sz="2000" spc="-90" dirty="0">
                <a:solidFill>
                  <a:srgbClr val="009A9A"/>
                </a:solidFill>
                <a:latin typeface="Arial"/>
                <a:cs typeface="Arial"/>
              </a:rPr>
              <a:t> </a:t>
            </a:r>
            <a:r>
              <a:rPr sz="2000" dirty="0">
                <a:solidFill>
                  <a:srgbClr val="009A9A"/>
                </a:solidFill>
                <a:latin typeface="Arial"/>
                <a:cs typeface="Arial"/>
              </a:rPr>
              <a:t>language</a:t>
            </a:r>
            <a:endParaRPr sz="2000">
              <a:latin typeface="Arial"/>
              <a:cs typeface="Arial"/>
            </a:endParaRPr>
          </a:p>
          <a:p>
            <a:pPr marL="755650" marR="380365" lvl="1" indent="-285750">
              <a:lnSpc>
                <a:spcPct val="79700"/>
              </a:lnSpc>
              <a:spcBef>
                <a:spcPts val="365"/>
              </a:spcBef>
              <a:buClr>
                <a:srgbClr val="33659A"/>
              </a:buClr>
              <a:buSzPct val="66666"/>
              <a:buFont typeface="Wingdings"/>
              <a:buChar char=""/>
              <a:tabLst>
                <a:tab pos="755650" algn="l"/>
              </a:tabLst>
            </a:pPr>
            <a:r>
              <a:rPr sz="2000" dirty="0">
                <a:solidFill>
                  <a:srgbClr val="009A9A"/>
                </a:solidFill>
                <a:latin typeface="Arial"/>
                <a:cs typeface="Arial"/>
              </a:rPr>
              <a:t>Convenient - allows programmer to use a single language for local and</a:t>
            </a:r>
            <a:r>
              <a:rPr sz="2000" spc="-120" dirty="0">
                <a:solidFill>
                  <a:srgbClr val="009A9A"/>
                </a:solidFill>
                <a:latin typeface="Arial"/>
                <a:cs typeface="Arial"/>
              </a:rPr>
              <a:t> </a:t>
            </a:r>
            <a:r>
              <a:rPr sz="2000" dirty="0">
                <a:solidFill>
                  <a:srgbClr val="009A9A"/>
                </a:solidFill>
                <a:latin typeface="Arial"/>
                <a:cs typeface="Arial"/>
              </a:rPr>
              <a:t>remote  invocation</a:t>
            </a:r>
            <a:endParaRPr sz="2000">
              <a:latin typeface="Arial"/>
              <a:cs typeface="Arial"/>
            </a:endParaRPr>
          </a:p>
          <a:p>
            <a:pPr lvl="1">
              <a:lnSpc>
                <a:spcPct val="100000"/>
              </a:lnSpc>
              <a:spcBef>
                <a:spcPts val="30"/>
              </a:spcBef>
              <a:buClr>
                <a:srgbClr val="33659A"/>
              </a:buClr>
              <a:buFont typeface="Wingdings"/>
              <a:buChar char=""/>
            </a:pPr>
            <a:endParaRPr sz="2400">
              <a:latin typeface="Times New Roman"/>
              <a:cs typeface="Times New Roman"/>
            </a:endParaRPr>
          </a:p>
          <a:p>
            <a:pPr marL="355600" indent="-342900">
              <a:lnSpc>
                <a:spcPct val="100000"/>
              </a:lnSpc>
              <a:buClr>
                <a:srgbClr val="FF9A65"/>
              </a:buClr>
              <a:buSzPct val="62500"/>
              <a:buFont typeface="Wingdings"/>
              <a:buChar char=""/>
              <a:tabLst>
                <a:tab pos="354965" algn="l"/>
                <a:tab pos="355600" algn="l"/>
              </a:tabLst>
            </a:pPr>
            <a:r>
              <a:rPr sz="2400" spc="-5" dirty="0">
                <a:solidFill>
                  <a:srgbClr val="009A9A"/>
                </a:solidFill>
                <a:latin typeface="Arial"/>
                <a:cs typeface="Arial"/>
              </a:rPr>
              <a:t>However, many existing useful services are written in C++ or other</a:t>
            </a:r>
            <a:r>
              <a:rPr sz="2400" spc="60" dirty="0">
                <a:solidFill>
                  <a:srgbClr val="009A9A"/>
                </a:solidFill>
                <a:latin typeface="Arial"/>
                <a:cs typeface="Arial"/>
              </a:rPr>
              <a:t> </a:t>
            </a:r>
            <a:r>
              <a:rPr sz="2400" spc="-5" dirty="0">
                <a:solidFill>
                  <a:srgbClr val="009A9A"/>
                </a:solidFill>
                <a:latin typeface="Arial"/>
                <a:cs typeface="Arial"/>
              </a:rPr>
              <a:t>languages…</a:t>
            </a:r>
            <a:endParaRPr sz="2400">
              <a:latin typeface="Arial"/>
              <a:cs typeface="Arial"/>
            </a:endParaRPr>
          </a:p>
          <a:p>
            <a:pPr marL="355600" marR="27305" indent="-342900">
              <a:lnSpc>
                <a:spcPct val="80000"/>
              </a:lnSpc>
              <a:spcBef>
                <a:spcPts val="390"/>
              </a:spcBef>
              <a:buClr>
                <a:srgbClr val="FF9A65"/>
              </a:buClr>
              <a:buSzPct val="62500"/>
              <a:buFont typeface="Wingdings"/>
              <a:buChar char=""/>
              <a:tabLst>
                <a:tab pos="354965" algn="l"/>
                <a:tab pos="355600" algn="l"/>
              </a:tabLst>
            </a:pPr>
            <a:r>
              <a:rPr sz="2400" spc="-5" dirty="0">
                <a:solidFill>
                  <a:srgbClr val="009A9A"/>
                </a:solidFill>
                <a:latin typeface="Arial"/>
                <a:cs typeface="Arial"/>
              </a:rPr>
              <a:t>Interface definition languages: allow objects implemented in different languages to  invoke one</a:t>
            </a:r>
            <a:r>
              <a:rPr sz="2400" spc="-10" dirty="0">
                <a:solidFill>
                  <a:srgbClr val="009A9A"/>
                </a:solidFill>
                <a:latin typeface="Arial"/>
                <a:cs typeface="Arial"/>
              </a:rPr>
              <a:t> </a:t>
            </a:r>
            <a:r>
              <a:rPr sz="2400" spc="-5" dirty="0">
                <a:solidFill>
                  <a:srgbClr val="009A9A"/>
                </a:solidFill>
                <a:latin typeface="Arial"/>
                <a:cs typeface="Arial"/>
              </a:rPr>
              <a:t>another</a:t>
            </a:r>
            <a:endParaRPr sz="2400">
              <a:latin typeface="Arial"/>
              <a:cs typeface="Arial"/>
            </a:endParaRPr>
          </a:p>
          <a:p>
            <a:pPr marL="355600" indent="-342900">
              <a:lnSpc>
                <a:spcPct val="100000"/>
              </a:lnSpc>
              <a:spcBef>
                <a:spcPts val="5"/>
              </a:spcBef>
              <a:buClr>
                <a:srgbClr val="FF9A65"/>
              </a:buClr>
              <a:buSzPct val="62500"/>
              <a:buFont typeface="Wingdings"/>
              <a:buChar char=""/>
              <a:tabLst>
                <a:tab pos="354965" algn="l"/>
                <a:tab pos="355600" algn="l"/>
              </a:tabLst>
            </a:pPr>
            <a:r>
              <a:rPr sz="2400" spc="-5" dirty="0">
                <a:solidFill>
                  <a:srgbClr val="009A9A"/>
                </a:solidFill>
                <a:latin typeface="Arial"/>
                <a:cs typeface="Arial"/>
              </a:rPr>
              <a:t>provides </a:t>
            </a:r>
            <a:r>
              <a:rPr sz="2400" dirty="0">
                <a:solidFill>
                  <a:srgbClr val="009A9A"/>
                </a:solidFill>
                <a:latin typeface="Arial"/>
                <a:cs typeface="Arial"/>
              </a:rPr>
              <a:t>a </a:t>
            </a:r>
            <a:r>
              <a:rPr sz="2400" spc="-5" dirty="0">
                <a:solidFill>
                  <a:srgbClr val="009A9A"/>
                </a:solidFill>
                <a:latin typeface="Arial"/>
                <a:cs typeface="Arial"/>
              </a:rPr>
              <a:t>notation for defining interfaces: input, </a:t>
            </a:r>
            <a:r>
              <a:rPr sz="2400" dirty="0">
                <a:solidFill>
                  <a:srgbClr val="009A9A"/>
                </a:solidFill>
                <a:latin typeface="Arial"/>
                <a:cs typeface="Arial"/>
              </a:rPr>
              <a:t>output,</a:t>
            </a:r>
            <a:r>
              <a:rPr sz="2400" spc="20" dirty="0">
                <a:solidFill>
                  <a:srgbClr val="009A9A"/>
                </a:solidFill>
                <a:latin typeface="Arial"/>
                <a:cs typeface="Arial"/>
              </a:rPr>
              <a:t> </a:t>
            </a:r>
            <a:r>
              <a:rPr sz="2400" dirty="0">
                <a:solidFill>
                  <a:srgbClr val="009A9A"/>
                </a:solidFill>
                <a:latin typeface="Arial"/>
                <a:cs typeface="Arial"/>
              </a:rPr>
              <a:t>types</a:t>
            </a:r>
            <a:endParaRPr sz="2400">
              <a:latin typeface="Arial"/>
              <a:cs typeface="Arial"/>
            </a:endParaRPr>
          </a:p>
          <a:p>
            <a:pPr marL="755650" lvl="1" indent="-285750">
              <a:lnSpc>
                <a:spcPct val="100000"/>
              </a:lnSpc>
              <a:spcBef>
                <a:spcPts val="5"/>
              </a:spcBef>
              <a:buClr>
                <a:srgbClr val="33659A"/>
              </a:buClr>
              <a:buSzPct val="66666"/>
              <a:buFont typeface="Wingdings"/>
              <a:buChar char=""/>
              <a:tabLst>
                <a:tab pos="755650" algn="l"/>
              </a:tabLst>
            </a:pPr>
            <a:r>
              <a:rPr sz="2000" spc="-5" dirty="0">
                <a:solidFill>
                  <a:srgbClr val="009A9A"/>
                </a:solidFill>
                <a:latin typeface="Arial"/>
                <a:cs typeface="Arial"/>
              </a:rPr>
              <a:t>E.g., CORBA </a:t>
            </a:r>
            <a:r>
              <a:rPr sz="2000" dirty="0">
                <a:solidFill>
                  <a:srgbClr val="009A9A"/>
                </a:solidFill>
                <a:latin typeface="Arial"/>
                <a:cs typeface="Arial"/>
              </a:rPr>
              <a:t>IDL </a:t>
            </a:r>
            <a:r>
              <a:rPr sz="2000" spc="-5" dirty="0">
                <a:solidFill>
                  <a:srgbClr val="009A9A"/>
                </a:solidFill>
                <a:latin typeface="Arial"/>
                <a:cs typeface="Arial"/>
              </a:rPr>
              <a:t>(Fig 5.2) </a:t>
            </a:r>
            <a:r>
              <a:rPr sz="2000" dirty="0">
                <a:solidFill>
                  <a:srgbClr val="009A9A"/>
                </a:solidFill>
                <a:latin typeface="Arial"/>
                <a:cs typeface="Arial"/>
              </a:rPr>
              <a:t>for </a:t>
            </a:r>
            <a:r>
              <a:rPr sz="2000" spc="-5" dirty="0">
                <a:solidFill>
                  <a:srgbClr val="009A9A"/>
                </a:solidFill>
                <a:latin typeface="Arial"/>
                <a:cs typeface="Arial"/>
              </a:rPr>
              <a:t>RMI, Sun XDR </a:t>
            </a:r>
            <a:r>
              <a:rPr sz="2000" dirty="0">
                <a:solidFill>
                  <a:srgbClr val="009A9A"/>
                </a:solidFill>
                <a:latin typeface="Arial"/>
                <a:cs typeface="Arial"/>
              </a:rPr>
              <a:t>for</a:t>
            </a:r>
            <a:r>
              <a:rPr sz="2000" spc="-30" dirty="0">
                <a:solidFill>
                  <a:srgbClr val="009A9A"/>
                </a:solidFill>
                <a:latin typeface="Arial"/>
                <a:cs typeface="Arial"/>
              </a:rPr>
              <a:t> </a:t>
            </a:r>
            <a:r>
              <a:rPr sz="2000" spc="-5" dirty="0">
                <a:solidFill>
                  <a:srgbClr val="009A9A"/>
                </a:solidFill>
                <a:latin typeface="Arial"/>
                <a:cs typeface="Arial"/>
              </a:rPr>
              <a:t>RPC</a:t>
            </a:r>
            <a:endParaRPr sz="20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45"/>
              </a:lnSpc>
            </a:pPr>
            <a:r>
              <a:rPr spc="-10" dirty="0"/>
              <a:t>2005/10/14</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3189">
              <a:lnSpc>
                <a:spcPts val="1645"/>
              </a:lnSpc>
            </a:pPr>
            <a:fld id="{81D60167-4931-47E6-BA6A-407CBD079E47}" type="slidenum">
              <a:rPr spc="-5" dirty="0"/>
              <a:pPr marL="123189">
                <a:lnSpc>
                  <a:spcPts val="1645"/>
                </a:lnSpc>
              </a:pPr>
              <a:t>9</a:t>
            </a:fld>
            <a:endParaRPr spc="-5" dirty="0"/>
          </a:p>
        </p:txBody>
      </p:sp>
      <p:sp>
        <p:nvSpPr>
          <p:cNvPr id="2" name="object 2"/>
          <p:cNvSpPr txBox="1">
            <a:spLocks noGrp="1"/>
          </p:cNvSpPr>
          <p:nvPr>
            <p:ph type="title"/>
          </p:nvPr>
        </p:nvSpPr>
        <p:spPr>
          <a:xfrm>
            <a:off x="1093490" y="480387"/>
            <a:ext cx="7690484" cy="513080"/>
          </a:xfrm>
          <a:prstGeom prst="rect">
            <a:avLst/>
          </a:prstGeom>
        </p:spPr>
        <p:txBody>
          <a:bodyPr vert="horz" wrap="square" lIns="0" tIns="12065" rIns="0" bIns="0" rtlCol="0">
            <a:spAutoFit/>
          </a:bodyPr>
          <a:lstStyle/>
          <a:p>
            <a:pPr marL="12700">
              <a:lnSpc>
                <a:spcPct val="100000"/>
              </a:lnSpc>
              <a:spcBef>
                <a:spcPts val="95"/>
              </a:spcBef>
            </a:pPr>
            <a:r>
              <a:rPr spc="-5" dirty="0"/>
              <a:t>5.2. Communication between distributed</a:t>
            </a:r>
            <a:r>
              <a:rPr spc="70" dirty="0"/>
              <a:t> </a:t>
            </a:r>
            <a:r>
              <a:rPr spc="-5" dirty="0"/>
              <a:t>objects</a:t>
            </a:r>
          </a:p>
        </p:txBody>
      </p:sp>
      <p:sp>
        <p:nvSpPr>
          <p:cNvPr id="3" name="object 3"/>
          <p:cNvSpPr txBox="1"/>
          <p:nvPr/>
        </p:nvSpPr>
        <p:spPr>
          <a:xfrm>
            <a:off x="1146302" y="1670558"/>
            <a:ext cx="7654925" cy="4478655"/>
          </a:xfrm>
          <a:prstGeom prst="rect">
            <a:avLst/>
          </a:prstGeom>
        </p:spPr>
        <p:txBody>
          <a:bodyPr vert="horz" wrap="square" lIns="0" tIns="12700" rIns="0" bIns="0" rtlCol="0">
            <a:spAutoFit/>
          </a:bodyPr>
          <a:lstStyle/>
          <a:p>
            <a:pPr marL="355600" indent="-342900">
              <a:lnSpc>
                <a:spcPct val="100000"/>
              </a:lnSpc>
              <a:spcBef>
                <a:spcPts val="100"/>
              </a:spcBef>
              <a:buClr>
                <a:srgbClr val="FF9A65"/>
              </a:buClr>
              <a:buSzPct val="58333"/>
              <a:buFont typeface="Wingdings"/>
              <a:buChar char=""/>
              <a:tabLst>
                <a:tab pos="355600" algn="l"/>
              </a:tabLst>
            </a:pPr>
            <a:r>
              <a:rPr sz="2400" spc="-5" dirty="0">
                <a:solidFill>
                  <a:srgbClr val="009A9A"/>
                </a:solidFill>
                <a:latin typeface="Arial"/>
                <a:cs typeface="Arial"/>
              </a:rPr>
              <a:t>By means of</a:t>
            </a:r>
            <a:r>
              <a:rPr sz="2400" spc="-10" dirty="0">
                <a:solidFill>
                  <a:srgbClr val="009A9A"/>
                </a:solidFill>
                <a:latin typeface="Arial"/>
                <a:cs typeface="Arial"/>
              </a:rPr>
              <a:t> </a:t>
            </a:r>
            <a:r>
              <a:rPr sz="2400" spc="-5" dirty="0">
                <a:solidFill>
                  <a:srgbClr val="009A9A"/>
                </a:solidFill>
                <a:latin typeface="Arial"/>
                <a:cs typeface="Arial"/>
              </a:rPr>
              <a:t>RMI:</a:t>
            </a:r>
            <a:endParaRPr sz="2400">
              <a:latin typeface="Arial"/>
              <a:cs typeface="Arial"/>
            </a:endParaRPr>
          </a:p>
          <a:p>
            <a:pPr>
              <a:lnSpc>
                <a:spcPct val="100000"/>
              </a:lnSpc>
              <a:buClr>
                <a:srgbClr val="FF9A65"/>
              </a:buClr>
              <a:buFont typeface="Wingdings"/>
              <a:buChar char=""/>
            </a:pPr>
            <a:endParaRPr sz="2750">
              <a:latin typeface="Times New Roman"/>
              <a:cs typeface="Times New Roman"/>
            </a:endParaRPr>
          </a:p>
          <a:p>
            <a:pPr marL="755650" lvl="1" indent="-285750">
              <a:lnSpc>
                <a:spcPct val="100000"/>
              </a:lnSpc>
              <a:buClr>
                <a:srgbClr val="33659A"/>
              </a:buClr>
              <a:buSzPct val="63636"/>
              <a:buFont typeface="Wingdings"/>
              <a:buChar char=""/>
              <a:tabLst>
                <a:tab pos="755650" algn="l"/>
              </a:tabLst>
            </a:pPr>
            <a:r>
              <a:rPr sz="2200" dirty="0">
                <a:solidFill>
                  <a:srgbClr val="009A9A"/>
                </a:solidFill>
                <a:latin typeface="Arial"/>
                <a:cs typeface="Arial"/>
              </a:rPr>
              <a:t>The </a:t>
            </a:r>
            <a:r>
              <a:rPr sz="2200" spc="-5" dirty="0">
                <a:solidFill>
                  <a:srgbClr val="009A9A"/>
                </a:solidFill>
                <a:latin typeface="Arial"/>
                <a:cs typeface="Arial"/>
              </a:rPr>
              <a:t>object </a:t>
            </a:r>
            <a:r>
              <a:rPr sz="2200" dirty="0">
                <a:solidFill>
                  <a:srgbClr val="009A9A"/>
                </a:solidFill>
                <a:latin typeface="Arial"/>
                <a:cs typeface="Arial"/>
              </a:rPr>
              <a:t>model: OOP, Java </a:t>
            </a:r>
            <a:r>
              <a:rPr sz="2200" spc="-5" dirty="0">
                <a:solidFill>
                  <a:srgbClr val="009A9A"/>
                </a:solidFill>
                <a:latin typeface="Arial"/>
                <a:cs typeface="Arial"/>
              </a:rPr>
              <a:t>or C++, </a:t>
            </a:r>
            <a:r>
              <a:rPr sz="2200" dirty="0">
                <a:solidFill>
                  <a:srgbClr val="009A9A"/>
                </a:solidFill>
                <a:latin typeface="Arial"/>
                <a:cs typeface="Arial"/>
              </a:rPr>
              <a:t>review</a:t>
            </a:r>
            <a:endParaRPr sz="2200">
              <a:latin typeface="Arial"/>
              <a:cs typeface="Arial"/>
            </a:endParaRPr>
          </a:p>
          <a:p>
            <a:pPr marL="755650" marR="5715" lvl="1" indent="-285750">
              <a:lnSpc>
                <a:spcPts val="2380"/>
              </a:lnSpc>
              <a:spcBef>
                <a:spcPts val="560"/>
              </a:spcBef>
              <a:buClr>
                <a:srgbClr val="33659A"/>
              </a:buClr>
              <a:buSzPct val="63636"/>
              <a:buFont typeface="Wingdings"/>
              <a:buChar char=""/>
              <a:tabLst>
                <a:tab pos="755650" algn="l"/>
              </a:tabLst>
            </a:pPr>
            <a:r>
              <a:rPr sz="2200" spc="-5" dirty="0">
                <a:solidFill>
                  <a:srgbClr val="009A9A"/>
                </a:solidFill>
                <a:latin typeface="Arial"/>
                <a:cs typeface="Arial"/>
              </a:rPr>
              <a:t>Distributed objects: </a:t>
            </a:r>
            <a:r>
              <a:rPr sz="2200" dirty="0">
                <a:solidFill>
                  <a:srgbClr val="009A9A"/>
                </a:solidFill>
                <a:latin typeface="Arial"/>
                <a:cs typeface="Arial"/>
              </a:rPr>
              <a:t>the </a:t>
            </a:r>
            <a:r>
              <a:rPr sz="2200" spc="-5" dirty="0">
                <a:solidFill>
                  <a:srgbClr val="009A9A"/>
                </a:solidFill>
                <a:latin typeface="Arial"/>
                <a:cs typeface="Arial"/>
              </a:rPr>
              <a:t>object </a:t>
            </a:r>
            <a:r>
              <a:rPr sz="2200" dirty="0">
                <a:solidFill>
                  <a:srgbClr val="009A9A"/>
                </a:solidFill>
                <a:latin typeface="Arial"/>
                <a:cs typeface="Arial"/>
              </a:rPr>
              <a:t>model </a:t>
            </a:r>
            <a:r>
              <a:rPr sz="2200" spc="-5" dirty="0">
                <a:solidFill>
                  <a:srgbClr val="009A9A"/>
                </a:solidFill>
                <a:latin typeface="Arial"/>
                <a:cs typeface="Arial"/>
              </a:rPr>
              <a:t>is </a:t>
            </a:r>
            <a:r>
              <a:rPr sz="2200" dirty="0">
                <a:solidFill>
                  <a:srgbClr val="009A9A"/>
                </a:solidFill>
                <a:latin typeface="Arial"/>
                <a:cs typeface="Arial"/>
              </a:rPr>
              <a:t>very </a:t>
            </a:r>
            <a:r>
              <a:rPr sz="2200" spc="-5" dirty="0">
                <a:solidFill>
                  <a:srgbClr val="009A9A"/>
                </a:solidFill>
                <a:latin typeface="Arial"/>
                <a:cs typeface="Arial"/>
              </a:rPr>
              <a:t>appropriate  </a:t>
            </a:r>
            <a:r>
              <a:rPr sz="2200" dirty="0">
                <a:solidFill>
                  <a:srgbClr val="009A9A"/>
                </a:solidFill>
                <a:latin typeface="Arial"/>
                <a:cs typeface="Arial"/>
              </a:rPr>
              <a:t>for </a:t>
            </a:r>
            <a:r>
              <a:rPr sz="2200" spc="-5" dirty="0">
                <a:solidFill>
                  <a:srgbClr val="009A9A"/>
                </a:solidFill>
                <a:latin typeface="Arial"/>
                <a:cs typeface="Arial"/>
              </a:rPr>
              <a:t>distributed </a:t>
            </a:r>
            <a:r>
              <a:rPr sz="2200" dirty="0">
                <a:solidFill>
                  <a:srgbClr val="009A9A"/>
                </a:solidFill>
                <a:latin typeface="Arial"/>
                <a:cs typeface="Arial"/>
              </a:rPr>
              <a:t>systems</a:t>
            </a:r>
            <a:endParaRPr sz="2200">
              <a:latin typeface="Arial"/>
              <a:cs typeface="Arial"/>
            </a:endParaRPr>
          </a:p>
          <a:p>
            <a:pPr marL="755650" marR="378460" lvl="1" indent="-285750">
              <a:lnSpc>
                <a:spcPts val="2380"/>
              </a:lnSpc>
              <a:spcBef>
                <a:spcPts val="515"/>
              </a:spcBef>
              <a:buClr>
                <a:srgbClr val="33659A"/>
              </a:buClr>
              <a:buSzPct val="63636"/>
              <a:buFont typeface="Wingdings"/>
              <a:buChar char=""/>
              <a:tabLst>
                <a:tab pos="755650" algn="l"/>
              </a:tabLst>
            </a:pPr>
            <a:r>
              <a:rPr sz="2200" dirty="0">
                <a:solidFill>
                  <a:srgbClr val="009A9A"/>
                </a:solidFill>
                <a:latin typeface="Arial"/>
                <a:cs typeface="Arial"/>
              </a:rPr>
              <a:t>The </a:t>
            </a:r>
            <a:r>
              <a:rPr sz="2200" spc="-5" dirty="0">
                <a:solidFill>
                  <a:srgbClr val="009A9A"/>
                </a:solidFill>
                <a:latin typeface="Arial"/>
                <a:cs typeface="Arial"/>
              </a:rPr>
              <a:t>distributed object </a:t>
            </a:r>
            <a:r>
              <a:rPr sz="2200" dirty="0">
                <a:solidFill>
                  <a:srgbClr val="009A9A"/>
                </a:solidFill>
                <a:latin typeface="Arial"/>
                <a:cs typeface="Arial"/>
              </a:rPr>
              <a:t>model: </a:t>
            </a:r>
            <a:r>
              <a:rPr sz="2200" spc="-5" dirty="0">
                <a:solidFill>
                  <a:srgbClr val="009A9A"/>
                </a:solidFill>
                <a:latin typeface="Arial"/>
                <a:cs typeface="Arial"/>
              </a:rPr>
              <a:t>extensions of </a:t>
            </a:r>
            <a:r>
              <a:rPr sz="2200" dirty="0">
                <a:solidFill>
                  <a:srgbClr val="009A9A"/>
                </a:solidFill>
                <a:latin typeface="Arial"/>
                <a:cs typeface="Arial"/>
              </a:rPr>
              <a:t>the </a:t>
            </a:r>
            <a:r>
              <a:rPr sz="2200" spc="-5" dirty="0">
                <a:solidFill>
                  <a:srgbClr val="009A9A"/>
                </a:solidFill>
                <a:latin typeface="Arial"/>
                <a:cs typeface="Arial"/>
              </a:rPr>
              <a:t>basic  object </a:t>
            </a:r>
            <a:r>
              <a:rPr sz="2200" dirty="0">
                <a:solidFill>
                  <a:srgbClr val="009A9A"/>
                </a:solidFill>
                <a:latin typeface="Arial"/>
                <a:cs typeface="Arial"/>
              </a:rPr>
              <a:t>model for </a:t>
            </a:r>
            <a:r>
              <a:rPr sz="2200" spc="-5" dirty="0">
                <a:solidFill>
                  <a:srgbClr val="009A9A"/>
                </a:solidFill>
                <a:latin typeface="Arial"/>
                <a:cs typeface="Arial"/>
              </a:rPr>
              <a:t>distributed object</a:t>
            </a:r>
            <a:r>
              <a:rPr sz="2200" spc="-15" dirty="0">
                <a:solidFill>
                  <a:srgbClr val="009A9A"/>
                </a:solidFill>
                <a:latin typeface="Arial"/>
                <a:cs typeface="Arial"/>
              </a:rPr>
              <a:t> </a:t>
            </a:r>
            <a:r>
              <a:rPr sz="2200" spc="-5" dirty="0">
                <a:solidFill>
                  <a:srgbClr val="009A9A"/>
                </a:solidFill>
                <a:latin typeface="Arial"/>
                <a:cs typeface="Arial"/>
              </a:rPr>
              <a:t>implementation</a:t>
            </a:r>
            <a:endParaRPr sz="2200">
              <a:latin typeface="Arial"/>
              <a:cs typeface="Arial"/>
            </a:endParaRPr>
          </a:p>
          <a:p>
            <a:pPr marL="755650" marR="5080" lvl="1" indent="-285750">
              <a:lnSpc>
                <a:spcPts val="2380"/>
              </a:lnSpc>
              <a:spcBef>
                <a:spcPts val="515"/>
              </a:spcBef>
              <a:buClr>
                <a:srgbClr val="33659A"/>
              </a:buClr>
              <a:buSzPct val="63636"/>
              <a:buFont typeface="Wingdings"/>
              <a:buChar char=""/>
              <a:tabLst>
                <a:tab pos="755650" algn="l"/>
              </a:tabLst>
            </a:pPr>
            <a:r>
              <a:rPr sz="2200" dirty="0">
                <a:solidFill>
                  <a:srgbClr val="009A9A"/>
                </a:solidFill>
                <a:latin typeface="Arial"/>
                <a:cs typeface="Arial"/>
              </a:rPr>
              <a:t>The </a:t>
            </a:r>
            <a:r>
              <a:rPr sz="2200" spc="-5" dirty="0">
                <a:solidFill>
                  <a:srgbClr val="009A9A"/>
                </a:solidFill>
                <a:latin typeface="Arial"/>
                <a:cs typeface="Arial"/>
              </a:rPr>
              <a:t>design issues of RMI: local once-or-nothing  invocation </a:t>
            </a:r>
            <a:r>
              <a:rPr sz="2200" dirty="0">
                <a:solidFill>
                  <a:srgbClr val="009A9A"/>
                </a:solidFill>
                <a:latin typeface="Arial"/>
                <a:cs typeface="Arial"/>
              </a:rPr>
              <a:t>semantics vs. remote </a:t>
            </a:r>
            <a:r>
              <a:rPr sz="2200" spc="-5" dirty="0">
                <a:solidFill>
                  <a:srgbClr val="009A9A"/>
                </a:solidFill>
                <a:latin typeface="Arial"/>
                <a:cs typeface="Arial"/>
              </a:rPr>
              <a:t>invocation </a:t>
            </a:r>
            <a:r>
              <a:rPr sz="2200" dirty="0">
                <a:solidFill>
                  <a:srgbClr val="009A9A"/>
                </a:solidFill>
                <a:latin typeface="Arial"/>
                <a:cs typeface="Arial"/>
              </a:rPr>
              <a:t>semantics –  similarities </a:t>
            </a:r>
            <a:r>
              <a:rPr sz="2200" spc="-5" dirty="0">
                <a:solidFill>
                  <a:srgbClr val="009A9A"/>
                </a:solidFill>
                <a:latin typeface="Arial"/>
                <a:cs typeface="Arial"/>
              </a:rPr>
              <a:t>or</a:t>
            </a:r>
            <a:r>
              <a:rPr sz="2200" spc="-15" dirty="0">
                <a:solidFill>
                  <a:srgbClr val="009A9A"/>
                </a:solidFill>
                <a:latin typeface="Arial"/>
                <a:cs typeface="Arial"/>
              </a:rPr>
              <a:t> </a:t>
            </a:r>
            <a:r>
              <a:rPr sz="2200" dirty="0">
                <a:solidFill>
                  <a:srgbClr val="009A9A"/>
                </a:solidFill>
                <a:latin typeface="Arial"/>
                <a:cs typeface="Arial"/>
              </a:rPr>
              <a:t>differences</a:t>
            </a:r>
            <a:endParaRPr sz="2200">
              <a:latin typeface="Arial"/>
              <a:cs typeface="Arial"/>
            </a:endParaRPr>
          </a:p>
          <a:p>
            <a:pPr marL="755650" marR="48895" lvl="1" indent="-285750">
              <a:lnSpc>
                <a:spcPts val="2380"/>
              </a:lnSpc>
              <a:spcBef>
                <a:spcPts val="509"/>
              </a:spcBef>
              <a:buClr>
                <a:srgbClr val="33659A"/>
              </a:buClr>
              <a:buSzPct val="63636"/>
              <a:buFont typeface="Wingdings"/>
              <a:buChar char=""/>
              <a:tabLst>
                <a:tab pos="755650" algn="l"/>
              </a:tabLst>
            </a:pPr>
            <a:r>
              <a:rPr sz="2200" dirty="0">
                <a:solidFill>
                  <a:srgbClr val="009A9A"/>
                </a:solidFill>
                <a:latin typeface="Arial"/>
                <a:cs typeface="Arial"/>
              </a:rPr>
              <a:t>The </a:t>
            </a:r>
            <a:r>
              <a:rPr sz="2200" spc="-5" dirty="0">
                <a:solidFill>
                  <a:srgbClr val="009A9A"/>
                </a:solidFill>
                <a:latin typeface="Arial"/>
                <a:cs typeface="Arial"/>
              </a:rPr>
              <a:t>implementation issues: </a:t>
            </a:r>
            <a:r>
              <a:rPr sz="2200" dirty="0">
                <a:solidFill>
                  <a:srgbClr val="009A9A"/>
                </a:solidFill>
                <a:latin typeface="Arial"/>
                <a:cs typeface="Arial"/>
              </a:rPr>
              <a:t>mapping the middleware to  </a:t>
            </a:r>
            <a:r>
              <a:rPr sz="2200" spc="-5" dirty="0">
                <a:solidFill>
                  <a:srgbClr val="009A9A"/>
                </a:solidFill>
                <a:latin typeface="Arial"/>
                <a:cs typeface="Arial"/>
              </a:rPr>
              <a:t>lower-layer </a:t>
            </a:r>
            <a:r>
              <a:rPr sz="2200" dirty="0">
                <a:solidFill>
                  <a:srgbClr val="009A9A"/>
                </a:solidFill>
                <a:latin typeface="Arial"/>
                <a:cs typeface="Arial"/>
              </a:rPr>
              <a:t>facilities</a:t>
            </a:r>
            <a:endParaRPr sz="2200">
              <a:latin typeface="Arial"/>
              <a:cs typeface="Arial"/>
            </a:endParaRPr>
          </a:p>
          <a:p>
            <a:pPr marL="755650" lvl="1" indent="-285750">
              <a:lnSpc>
                <a:spcPct val="100000"/>
              </a:lnSpc>
              <a:spcBef>
                <a:spcPts val="215"/>
              </a:spcBef>
              <a:buClr>
                <a:srgbClr val="33659A"/>
              </a:buClr>
              <a:buSzPct val="63636"/>
              <a:buFont typeface="Wingdings"/>
              <a:buChar char=""/>
              <a:tabLst>
                <a:tab pos="755650" algn="l"/>
              </a:tabLst>
            </a:pPr>
            <a:r>
              <a:rPr sz="2200" spc="-5" dirty="0">
                <a:solidFill>
                  <a:srgbClr val="009A9A"/>
                </a:solidFill>
                <a:latin typeface="Arial"/>
                <a:cs typeface="Arial"/>
              </a:rPr>
              <a:t>Distributed garbage collection</a:t>
            </a:r>
            <a:r>
              <a:rPr sz="2200" spc="5" dirty="0">
                <a:solidFill>
                  <a:srgbClr val="009A9A"/>
                </a:solidFill>
                <a:latin typeface="Arial"/>
                <a:cs typeface="Arial"/>
              </a:rPr>
              <a:t> </a:t>
            </a:r>
            <a:r>
              <a:rPr sz="2200" spc="-5" dirty="0">
                <a:solidFill>
                  <a:srgbClr val="009A9A"/>
                </a:solidFill>
                <a:latin typeface="Arial"/>
                <a:cs typeface="Arial"/>
              </a:rPr>
              <a:t>issues</a:t>
            </a:r>
            <a:endParaRPr sz="22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250</TotalTime>
  <Words>2547</Words>
  <Application>Microsoft Office PowerPoint</Application>
  <PresentationFormat>Custom</PresentationFormat>
  <Paragraphs>290</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Liberation Sans Narrow</vt:lpstr>
      <vt:lpstr>Times New Roman</vt:lpstr>
      <vt:lpstr>Wingdings</vt:lpstr>
      <vt:lpstr>Office Theme</vt:lpstr>
      <vt:lpstr>5. Distributed objects and remote invocation</vt:lpstr>
      <vt:lpstr>5.1. Introduction</vt:lpstr>
      <vt:lpstr>5.1. Introduction</vt:lpstr>
      <vt:lpstr>5.1. Introduction</vt:lpstr>
      <vt:lpstr>5.1. Introduction</vt:lpstr>
      <vt:lpstr>5.1. Introduction</vt:lpstr>
      <vt:lpstr>5.1. Introduction</vt:lpstr>
      <vt:lpstr>5.1. Introduction</vt:lpstr>
      <vt:lpstr>5.2. Communication between distributed objects</vt:lpstr>
      <vt:lpstr>5.2. Communication between distributed objects</vt:lpstr>
      <vt:lpstr>5.2. Communication between distributed objects</vt:lpstr>
      <vt:lpstr>5.2. Communication between distributed objects</vt:lpstr>
      <vt:lpstr>5.2. Communication between distributed objects</vt:lpstr>
      <vt:lpstr>5.2. Communication between distributed objects</vt:lpstr>
      <vt:lpstr>5.2. Communication between distributed objects(cont…)</vt:lpstr>
      <vt:lpstr>5.2. Communication between distributed objects(cont..)</vt:lpstr>
      <vt:lpstr>Figure 5.14 Instantiation of remote objects </vt:lpstr>
      <vt:lpstr>5.2. Communication between distributed objects</vt:lpstr>
      <vt:lpstr>5.2. Communication between distributed objects</vt:lpstr>
      <vt:lpstr>5.2. Communication between distributed objects</vt:lpstr>
      <vt:lpstr>5.2. Communication between distributed objects</vt:lpstr>
      <vt:lpstr>5.2. Communication between distributed objects</vt:lpstr>
      <vt:lpstr>5.2. Communication between distributed objects Remote Method Implementation(RMI)  </vt:lpstr>
      <vt:lpstr>RMI cont..</vt:lpstr>
      <vt:lpstr>RMI(Cont..)</vt:lpstr>
      <vt:lpstr>RMI(cont..)</vt:lpstr>
      <vt:lpstr>Remote Procedure Call (RPC)</vt:lpstr>
      <vt:lpstr>Remote Procedure Call(Cont..)</vt:lpstr>
      <vt:lpstr>RPC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Chp 5. Distributed objects and remote invocation</dc:title>
  <dc:creator>admin</dc:creator>
  <cp:lastModifiedBy>Rakesh Kadkol</cp:lastModifiedBy>
  <cp:revision>35</cp:revision>
  <dcterms:created xsi:type="dcterms:W3CDTF">2019-02-05T08:22:12Z</dcterms:created>
  <dcterms:modified xsi:type="dcterms:W3CDTF">2022-04-15T04:18:27Z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2005-10-15T00:00:00Z</vt:filetime>
  </property>
  <property fmtid="{D5CDD505-2E9C-101B-9397-08002B2CF9AE}" pid="3" name="Creator">
    <vt:lpwstr>PScript5.dll Version 5.2</vt:lpwstr>
  </property>
  <property fmtid="{D5CDD505-2E9C-101B-9397-08002B2CF9AE}" pid="4" name="LastSaved">
    <vt:filetime>2019-02-05T00:00:00Z</vt:filetime>
  </property>
</Properties>
</file>