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7" r:id="rId2"/>
    <p:sldId id="258" r:id="rId3"/>
    <p:sldId id="354" r:id="rId4"/>
    <p:sldId id="355" r:id="rId5"/>
    <p:sldId id="260" r:id="rId6"/>
    <p:sldId id="275" r:id="rId7"/>
    <p:sldId id="266" r:id="rId8"/>
    <p:sldId id="261" r:id="rId9"/>
    <p:sldId id="262" r:id="rId10"/>
    <p:sldId id="264" r:id="rId11"/>
    <p:sldId id="265" r:id="rId12"/>
    <p:sldId id="267" r:id="rId13"/>
    <p:sldId id="268" r:id="rId14"/>
    <p:sldId id="270" r:id="rId15"/>
    <p:sldId id="277" r:id="rId16"/>
    <p:sldId id="274" r:id="rId17"/>
    <p:sldId id="271" r:id="rId18"/>
    <p:sldId id="272" r:id="rId19"/>
    <p:sldId id="280" r:id="rId20"/>
    <p:sldId id="273" r:id="rId21"/>
    <p:sldId id="282" r:id="rId22"/>
    <p:sldId id="283" r:id="rId23"/>
    <p:sldId id="288" r:id="rId24"/>
    <p:sldId id="356" r:id="rId25"/>
    <p:sldId id="289" r:id="rId26"/>
    <p:sldId id="290" r:id="rId27"/>
    <p:sldId id="291" r:id="rId28"/>
    <p:sldId id="297" r:id="rId29"/>
    <p:sldId id="342" r:id="rId30"/>
    <p:sldId id="298" r:id="rId31"/>
    <p:sldId id="299" r:id="rId32"/>
    <p:sldId id="300" r:id="rId33"/>
    <p:sldId id="301" r:id="rId34"/>
    <p:sldId id="303" r:id="rId35"/>
    <p:sldId id="344" r:id="rId36"/>
    <p:sldId id="306" r:id="rId37"/>
    <p:sldId id="357" r:id="rId38"/>
    <p:sldId id="305" r:id="rId39"/>
    <p:sldId id="358" r:id="rId40"/>
    <p:sldId id="307" r:id="rId41"/>
    <p:sldId id="345" r:id="rId42"/>
    <p:sldId id="308" r:id="rId43"/>
    <p:sldId id="309" r:id="rId44"/>
    <p:sldId id="346" r:id="rId45"/>
    <p:sldId id="311" r:id="rId46"/>
    <p:sldId id="347" r:id="rId47"/>
    <p:sldId id="348" r:id="rId48"/>
    <p:sldId id="349" r:id="rId49"/>
    <p:sldId id="312" r:id="rId50"/>
    <p:sldId id="313" r:id="rId51"/>
    <p:sldId id="350" r:id="rId52"/>
    <p:sldId id="314" r:id="rId53"/>
    <p:sldId id="315" r:id="rId54"/>
    <p:sldId id="319" r:id="rId55"/>
    <p:sldId id="316" r:id="rId56"/>
    <p:sldId id="323" r:id="rId57"/>
    <p:sldId id="321" r:id="rId58"/>
    <p:sldId id="322" r:id="rId59"/>
    <p:sldId id="324" r:id="rId60"/>
    <p:sldId id="326" r:id="rId61"/>
    <p:sldId id="325" r:id="rId62"/>
    <p:sldId id="328" r:id="rId63"/>
    <p:sldId id="353" r:id="rId6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663300"/>
    <a:srgbClr val="0033CC"/>
    <a:srgbClr val="990099"/>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64" autoAdjust="0"/>
    <p:restoredTop sz="94660"/>
  </p:normalViewPr>
  <p:slideViewPr>
    <p:cSldViewPr>
      <p:cViewPr varScale="1">
        <p:scale>
          <a:sx n="78" d="100"/>
          <a:sy n="78" d="100"/>
        </p:scale>
        <p:origin x="1589"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45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34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5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45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5AFAC9D-9103-479A-860F-00FA5D0FF75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06F8859-18B3-4F92-A21B-352650E68CED}" type="slidenum">
              <a:rPr lang="en-US" smtClean="0"/>
              <a:pPr/>
              <a:t>1</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5C821D71-3835-4CF2-90AA-0723E2949CBA}" type="slidenum">
              <a:rPr lang="en-US" smtClean="0"/>
              <a:pPr/>
              <a:t>12</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91DBB163-19C5-44B5-B5B8-2F413DAF37CD}" type="slidenum">
              <a:rPr lang="en-US" smtClean="0"/>
              <a:pPr/>
              <a:t>13</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3AB0E0AB-328B-4011-B533-1796FE76B796}" type="slidenum">
              <a:rPr lang="en-US" smtClean="0"/>
              <a:pPr/>
              <a:t>14</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3E0D1162-0B07-4D69-B929-FB4ABDDBB05B}" type="slidenum">
              <a:rPr lang="en-US" smtClean="0"/>
              <a:pPr/>
              <a:t>15</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21B80373-E329-4CAD-B415-45EE12E01D05}" type="slidenum">
              <a:rPr lang="en-US" smtClean="0"/>
              <a:pPr/>
              <a:t>16</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65B63B00-0367-4D44-A3E5-A4F121AD68EE}" type="slidenum">
              <a:rPr lang="en-US" smtClean="0"/>
              <a:pPr/>
              <a:t>17</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D902BE2C-520E-4721-A5F8-4D0273FC5819}" type="slidenum">
              <a:rPr lang="en-US" smtClean="0"/>
              <a:pPr/>
              <a:t>18</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7873B7B6-0C6E-4B0E-A794-9F67E406A0EA}" type="slidenum">
              <a:rPr lang="en-US" smtClean="0"/>
              <a:pPr/>
              <a:t>19</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F08CB59F-04A0-4A63-AE2A-253CAF16974A}" type="slidenum">
              <a:rPr lang="en-US" smtClean="0"/>
              <a:pPr/>
              <a:t>20</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6AF9504C-39E4-4627-A4E7-6C92D2DF9F99}" type="slidenum">
              <a:rPr lang="en-US" smtClean="0"/>
              <a:pPr/>
              <a:t>21</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A624A889-18B8-45EE-BB3F-C8BDB5C0CCEE}" type="slidenum">
              <a:rPr lang="en-US" smtClean="0"/>
              <a:pPr/>
              <a:t>2</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994FDEBF-4382-47A4-925A-EB1B08624032}" type="slidenum">
              <a:rPr lang="en-US" smtClean="0"/>
              <a:pPr/>
              <a:t>22</a:t>
            </a:fld>
            <a:endParaRPr 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1CF6DBB6-125E-47A7-8929-1B709A14FCF7}" type="slidenum">
              <a:rPr lang="en-US" smtClean="0"/>
              <a:pPr/>
              <a:t>23</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5DEF3596-041E-40A8-B79D-1A0F3CFE6C04}" type="slidenum">
              <a:rPr lang="en-US" smtClean="0"/>
              <a:pPr/>
              <a:t>25</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D9552837-BA61-43DC-9CB9-ABC1C0C3D44A}" type="slidenum">
              <a:rPr lang="en-US" smtClean="0"/>
              <a:pPr/>
              <a:t>26</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46AACE83-FBD3-4513-BDE7-A92E29BA7140}" type="slidenum">
              <a:rPr lang="en-US" smtClean="0"/>
              <a:pPr/>
              <a:t>27</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A835DC3C-6E46-428E-8DBA-981E2F3FDF89}" type="slidenum">
              <a:rPr lang="en-US" smtClean="0"/>
              <a:pPr/>
              <a:t>28</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186B0696-056D-42FF-AD2A-D995E4332D7F}" type="slidenum">
              <a:rPr lang="en-US" smtClean="0"/>
              <a:pPr/>
              <a:t>29</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AA07566A-50B9-4310-829A-E45C0A683C37}" type="slidenum">
              <a:rPr lang="en-US" smtClean="0"/>
              <a:pPr/>
              <a:t>30</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7DFC8BE5-6DB7-4773-9BA0-455C183C0D33}" type="slidenum">
              <a:rPr lang="en-US" smtClean="0"/>
              <a:pPr/>
              <a:t>31</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62F35C62-A346-45F8-8564-A808B6AF294B}" type="slidenum">
              <a:rPr lang="en-US" smtClean="0"/>
              <a:pPr/>
              <a:t>32</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E9A633D6-7EF1-42EA-AE2D-68B2D13053B7}" type="slidenum">
              <a:rPr lang="en-US" smtClean="0"/>
              <a:pPr/>
              <a:t>5</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9B945E6A-07B9-4E06-A31E-DD9581DFE2CC}" type="slidenum">
              <a:rPr lang="en-US" smtClean="0"/>
              <a:pPr/>
              <a:t>33</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EB54B40F-35F3-4EBF-A33B-DB46AD5F6BB3}" type="slidenum">
              <a:rPr lang="en-US" smtClean="0"/>
              <a:pPr/>
              <a:t>34</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D23D1616-A614-4E5E-A949-EB02EDA53E49}" type="slidenum">
              <a:rPr lang="en-US" smtClean="0"/>
              <a:pPr/>
              <a:t>35</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C21E32A9-D002-43E4-B53D-A7497E1C3768}" type="slidenum">
              <a:rPr lang="en-US" smtClean="0"/>
              <a:pPr/>
              <a:t>36</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3D6EA49E-24CA-4F4E-9223-E5674B1FDD62}" type="slidenum">
              <a:rPr lang="en-US" smtClean="0"/>
              <a:pPr/>
              <a:t>38</a:t>
            </a:fld>
            <a:endParaRPr 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8390B76A-DEDA-42F7-B242-9B45498E3005}" type="slidenum">
              <a:rPr lang="en-US" smtClean="0"/>
              <a:pPr/>
              <a:t>40</a:t>
            </a:fld>
            <a:endParaRPr 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7A304AE4-60A2-459B-BDA4-4DB36063B917}" type="slidenum">
              <a:rPr lang="en-US" smtClean="0"/>
              <a:pPr/>
              <a:t>41</a:t>
            </a:fld>
            <a:endParaRPr 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663C646F-97B5-448E-AB80-16F491C039CD}" type="slidenum">
              <a:rPr lang="en-US" smtClean="0"/>
              <a:pPr/>
              <a:t>42</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5BD66C2D-83A8-43CE-B3C8-E9E8AFBDA9C1}" type="slidenum">
              <a:rPr lang="en-US" smtClean="0"/>
              <a:pPr/>
              <a:t>43</a:t>
            </a:fld>
            <a:endParaRPr 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10F727A3-0DF5-4A2A-B2F3-9899B614CB1A}" type="slidenum">
              <a:rPr lang="en-US" smtClean="0"/>
              <a:pPr/>
              <a:t>44</a:t>
            </a:fld>
            <a:endParaRPr 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3BBD46CB-FC72-40ED-98E0-4241D4432278}" type="slidenum">
              <a:rPr lang="en-US" smtClean="0"/>
              <a:pPr/>
              <a:t>6</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07C7E8EF-2955-4F0E-8545-DBF1ABE4CD34}" type="slidenum">
              <a:rPr lang="en-US" smtClean="0"/>
              <a:pPr/>
              <a:t>45</a:t>
            </a:fld>
            <a:endParaRPr 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8CEEFBB9-FCFD-44AB-9D0E-3E22CC49C59D}" type="slidenum">
              <a:rPr lang="en-US" smtClean="0"/>
              <a:pPr/>
              <a:t>46</a:t>
            </a:fld>
            <a:endParaRPr 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DC2AC635-66F8-4832-8EDA-241D9A18D884}" type="slidenum">
              <a:rPr lang="en-US" smtClean="0"/>
              <a:pPr/>
              <a:t>47</a:t>
            </a:fld>
            <a:endParaRPr lang="en-US"/>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28D45089-AFBE-495F-849E-5274972FD473}" type="slidenum">
              <a:rPr lang="en-US" smtClean="0"/>
              <a:pPr/>
              <a:t>49</a:t>
            </a:fld>
            <a:endParaRPr 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2ADF8FB2-9F72-4481-80E7-DD6721AC0D58}" type="slidenum">
              <a:rPr lang="en-US" smtClean="0"/>
              <a:pPr/>
              <a:t>50</a:t>
            </a:fld>
            <a:endParaRPr 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0B11125A-6B11-451C-B54D-10A821811227}" type="slidenum">
              <a:rPr lang="en-US" smtClean="0"/>
              <a:pPr/>
              <a:t>51</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4EE03DB6-38F8-43CC-825D-D240F2F1462E}" type="slidenum">
              <a:rPr lang="en-US" smtClean="0"/>
              <a:pPr/>
              <a:t>52</a:t>
            </a:fld>
            <a:endParaRPr lang="en-US"/>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CD18E290-2A98-4C9D-9143-24ADCB6EDDD1}" type="slidenum">
              <a:rPr lang="en-US" smtClean="0"/>
              <a:pPr/>
              <a:t>53</a:t>
            </a:fld>
            <a:endParaRPr lang="en-US"/>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A54E15D7-3B17-4F57-873C-E93107708F05}" type="slidenum">
              <a:rPr lang="en-US" smtClean="0"/>
              <a:pPr/>
              <a:t>54</a:t>
            </a:fld>
            <a:endParaRPr lang="en-US"/>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71C6FA42-BA63-4210-A7CD-888E1FB2FEED}" type="slidenum">
              <a:rPr lang="en-US" smtClean="0"/>
              <a:pPr/>
              <a:t>55</a:t>
            </a:fld>
            <a:endParaRPr lang="en-US"/>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6F62F96F-73C7-4C0E-9D2B-81A0DEEFAE5B}" type="slidenum">
              <a:rPr lang="en-US" smtClean="0"/>
              <a:pPr/>
              <a:t>7</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B43A687A-E096-4656-92B1-FB81F0CF25F2}" type="slidenum">
              <a:rPr lang="en-US" smtClean="0"/>
              <a:pPr/>
              <a:t>56</a:t>
            </a:fld>
            <a:endParaRPr lang="en-US"/>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8C5EFD21-4785-4F61-89E0-5F3C2F843D0E}" type="slidenum">
              <a:rPr lang="en-US" smtClean="0"/>
              <a:pPr/>
              <a:t>57</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CCD900B1-70DC-48CD-883A-986F0E586033}" type="slidenum">
              <a:rPr lang="en-US" smtClean="0"/>
              <a:pPr/>
              <a:t>58</a:t>
            </a:fld>
            <a:endParaRPr lang="en-US"/>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F9FE3BAD-C6B6-4ABB-8881-0FD169B7149A}" type="slidenum">
              <a:rPr lang="en-US" smtClean="0"/>
              <a:pPr/>
              <a:t>59</a:t>
            </a:fld>
            <a:endParaRPr lang="en-US"/>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AA5264FA-B830-4475-94A1-4BD49499A64E}" type="slidenum">
              <a:rPr lang="en-US" smtClean="0"/>
              <a:pPr/>
              <a:t>60</a:t>
            </a:fld>
            <a:endParaRPr lang="en-US"/>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D9F6D38B-0160-46D2-B38B-1C4C481DF579}" type="slidenum">
              <a:rPr lang="en-US" smtClean="0"/>
              <a:pPr/>
              <a:t>61</a:t>
            </a:fld>
            <a:endParaRPr lang="en-US"/>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5A59C31D-D1EC-44C7-86D3-2766FD01AF0B}" type="slidenum">
              <a:rPr lang="en-US" smtClean="0"/>
              <a:pPr/>
              <a:t>62</a:t>
            </a:fld>
            <a:endParaRPr lang="en-US"/>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26B8BB4B-AE90-412F-B2EA-DC7F56DF1520}" type="slidenum">
              <a:rPr lang="en-US" smtClean="0"/>
              <a:pPr/>
              <a:t>8</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5A24926D-A99E-4EDC-8532-8CCB28291C79}" type="slidenum">
              <a:rPr lang="en-US" smtClean="0"/>
              <a:pPr/>
              <a:t>9</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F47EF827-C045-4AE0-9DD0-D7A64204FF6A}" type="slidenum">
              <a:rPr lang="en-US" smtClean="0"/>
              <a:pPr/>
              <a:t>10</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4E2D4F51-1AAE-4D55-98B6-86FC373B37B1}" type="slidenum">
              <a:rPr lang="en-US" smtClean="0"/>
              <a:pPr/>
              <a:t>11</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5" name="Rectangle 6"/>
          <p:cNvSpPr>
            <a:spLocks noGrp="1" noChangeArrowheads="1"/>
          </p:cNvSpPr>
          <p:nvPr>
            <p:ph type="sldNum" sz="quarter" idx="11"/>
          </p:nvPr>
        </p:nvSpPr>
        <p:spPr>
          <a:ln/>
        </p:spPr>
        <p:txBody>
          <a:bodyPr/>
          <a:lstStyle>
            <a:lvl1pPr>
              <a:defRPr/>
            </a:lvl1pPr>
          </a:lstStyle>
          <a:p>
            <a:pPr>
              <a:defRPr/>
            </a:pPr>
            <a:fld id="{F7D5A9C1-0823-4050-8E22-FF2A5D3B658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5" name="Rectangle 6"/>
          <p:cNvSpPr>
            <a:spLocks noGrp="1" noChangeArrowheads="1"/>
          </p:cNvSpPr>
          <p:nvPr>
            <p:ph type="sldNum" sz="quarter" idx="11"/>
          </p:nvPr>
        </p:nvSpPr>
        <p:spPr>
          <a:ln/>
        </p:spPr>
        <p:txBody>
          <a:bodyPr/>
          <a:lstStyle>
            <a:lvl1pPr>
              <a:defRPr/>
            </a:lvl1pPr>
          </a:lstStyle>
          <a:p>
            <a:pPr>
              <a:defRPr/>
            </a:pPr>
            <a:fld id="{23CF2344-3760-4702-B6D3-805551D3317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5" name="Rectangle 6"/>
          <p:cNvSpPr>
            <a:spLocks noGrp="1" noChangeArrowheads="1"/>
          </p:cNvSpPr>
          <p:nvPr>
            <p:ph type="sldNum" sz="quarter" idx="11"/>
          </p:nvPr>
        </p:nvSpPr>
        <p:spPr>
          <a:ln/>
        </p:spPr>
        <p:txBody>
          <a:bodyPr/>
          <a:lstStyle>
            <a:lvl1pPr>
              <a:defRPr/>
            </a:lvl1pPr>
          </a:lstStyle>
          <a:p>
            <a:pPr>
              <a:defRPr/>
            </a:pPr>
            <a:fld id="{1877B35D-90C9-4AE2-9A62-11F6279C2F82}"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5" name="Rectangle 6"/>
          <p:cNvSpPr>
            <a:spLocks noGrp="1" noChangeArrowheads="1"/>
          </p:cNvSpPr>
          <p:nvPr>
            <p:ph type="sldNum" sz="quarter" idx="11"/>
          </p:nvPr>
        </p:nvSpPr>
        <p:spPr>
          <a:ln/>
        </p:spPr>
        <p:txBody>
          <a:bodyPr/>
          <a:lstStyle>
            <a:lvl1pPr>
              <a:defRPr/>
            </a:lvl1pPr>
          </a:lstStyle>
          <a:p>
            <a:pPr>
              <a:defRPr/>
            </a:pPr>
            <a:fld id="{6FDE1EEF-DDB9-43FB-AA43-56B0436CA36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5" name="Rectangle 6"/>
          <p:cNvSpPr>
            <a:spLocks noGrp="1" noChangeArrowheads="1"/>
          </p:cNvSpPr>
          <p:nvPr>
            <p:ph type="sldNum" sz="quarter" idx="11"/>
          </p:nvPr>
        </p:nvSpPr>
        <p:spPr>
          <a:ln/>
        </p:spPr>
        <p:txBody>
          <a:bodyPr/>
          <a:lstStyle>
            <a:lvl1pPr>
              <a:defRPr/>
            </a:lvl1pPr>
          </a:lstStyle>
          <a:p>
            <a:pPr>
              <a:defRPr/>
            </a:pPr>
            <a:fld id="{1BCB6A93-5DF9-47AD-BA8F-C35D058F658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5" name="Rectangle 6"/>
          <p:cNvSpPr>
            <a:spLocks noGrp="1" noChangeArrowheads="1"/>
          </p:cNvSpPr>
          <p:nvPr>
            <p:ph type="sldNum" sz="quarter" idx="11"/>
          </p:nvPr>
        </p:nvSpPr>
        <p:spPr>
          <a:ln/>
        </p:spPr>
        <p:txBody>
          <a:bodyPr/>
          <a:lstStyle>
            <a:lvl1pPr>
              <a:defRPr/>
            </a:lvl1pPr>
          </a:lstStyle>
          <a:p>
            <a:pPr>
              <a:defRPr/>
            </a:pPr>
            <a:fld id="{431A46DC-23F6-482C-973A-35930944647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6" name="Rectangle 6"/>
          <p:cNvSpPr>
            <a:spLocks noGrp="1" noChangeArrowheads="1"/>
          </p:cNvSpPr>
          <p:nvPr>
            <p:ph type="sldNum" sz="quarter" idx="11"/>
          </p:nvPr>
        </p:nvSpPr>
        <p:spPr>
          <a:ln/>
        </p:spPr>
        <p:txBody>
          <a:bodyPr/>
          <a:lstStyle>
            <a:lvl1pPr>
              <a:defRPr/>
            </a:lvl1pPr>
          </a:lstStyle>
          <a:p>
            <a:pPr>
              <a:defRPr/>
            </a:pPr>
            <a:fld id="{7F0DE3C5-7180-43E9-8F99-1AB6124D43B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8" name="Rectangle 6"/>
          <p:cNvSpPr>
            <a:spLocks noGrp="1" noChangeArrowheads="1"/>
          </p:cNvSpPr>
          <p:nvPr>
            <p:ph type="sldNum" sz="quarter" idx="11"/>
          </p:nvPr>
        </p:nvSpPr>
        <p:spPr>
          <a:ln/>
        </p:spPr>
        <p:txBody>
          <a:bodyPr/>
          <a:lstStyle>
            <a:lvl1pPr>
              <a:defRPr/>
            </a:lvl1pPr>
          </a:lstStyle>
          <a:p>
            <a:pPr>
              <a:defRPr/>
            </a:pPr>
            <a:fld id="{16D928F6-628A-456C-94CA-57C13E8D4E9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4" name="Rectangle 6"/>
          <p:cNvSpPr>
            <a:spLocks noGrp="1" noChangeArrowheads="1"/>
          </p:cNvSpPr>
          <p:nvPr>
            <p:ph type="sldNum" sz="quarter" idx="11"/>
          </p:nvPr>
        </p:nvSpPr>
        <p:spPr>
          <a:ln/>
        </p:spPr>
        <p:txBody>
          <a:bodyPr/>
          <a:lstStyle>
            <a:lvl1pPr>
              <a:defRPr/>
            </a:lvl1pPr>
          </a:lstStyle>
          <a:p>
            <a:pPr>
              <a:defRPr/>
            </a:pPr>
            <a:fld id="{BDC4D0A1-6884-40B8-B05E-C91843A8765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3" name="Rectangle 6"/>
          <p:cNvSpPr>
            <a:spLocks noGrp="1" noChangeArrowheads="1"/>
          </p:cNvSpPr>
          <p:nvPr>
            <p:ph type="sldNum" sz="quarter" idx="11"/>
          </p:nvPr>
        </p:nvSpPr>
        <p:spPr>
          <a:ln/>
        </p:spPr>
        <p:txBody>
          <a:bodyPr/>
          <a:lstStyle>
            <a:lvl1pPr>
              <a:defRPr/>
            </a:lvl1pPr>
          </a:lstStyle>
          <a:p>
            <a:pPr>
              <a:defRPr/>
            </a:pPr>
            <a:fld id="{8AD5FFD8-5778-41B5-8B32-8198C387455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6" name="Rectangle 6"/>
          <p:cNvSpPr>
            <a:spLocks noGrp="1" noChangeArrowheads="1"/>
          </p:cNvSpPr>
          <p:nvPr>
            <p:ph type="sldNum" sz="quarter" idx="11"/>
          </p:nvPr>
        </p:nvSpPr>
        <p:spPr>
          <a:ln/>
        </p:spPr>
        <p:txBody>
          <a:bodyPr/>
          <a:lstStyle>
            <a:lvl1pPr>
              <a:defRPr/>
            </a:lvl1pPr>
          </a:lstStyle>
          <a:p>
            <a:pPr>
              <a:defRPr/>
            </a:pPr>
            <a:fld id="{E6616164-14D7-4DE5-8919-0B05ABD2008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6" name="Rectangle 6"/>
          <p:cNvSpPr>
            <a:spLocks noGrp="1" noChangeArrowheads="1"/>
          </p:cNvSpPr>
          <p:nvPr>
            <p:ph type="sldNum" sz="quarter" idx="11"/>
          </p:nvPr>
        </p:nvSpPr>
        <p:spPr>
          <a:ln/>
        </p:spPr>
        <p:txBody>
          <a:bodyPr/>
          <a:lstStyle>
            <a:lvl1pPr>
              <a:defRPr/>
            </a:lvl1pPr>
          </a:lstStyle>
          <a:p>
            <a:pPr>
              <a:defRPr/>
            </a:pPr>
            <a:fld id="{14B55EDA-6FB8-4C8D-85B7-653C10CF1FA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auto">
          <a:xfrm>
            <a:off x="533400" y="6248400"/>
            <a:ext cx="594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i="1">
                <a:solidFill>
                  <a:srgbClr val="000066"/>
                </a:solidFill>
              </a:defRPr>
            </a:lvl1pPr>
          </a:lstStyle>
          <a:p>
            <a:pPr>
              <a:defRPr/>
            </a:pPr>
            <a:r>
              <a:rPr lang="en-US"/>
              <a:t>Ryerson University                                                         CPS8304</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i="1">
                <a:solidFill>
                  <a:srgbClr val="000066"/>
                </a:solidFill>
              </a:defRPr>
            </a:lvl1pPr>
          </a:lstStyle>
          <a:p>
            <a:pPr>
              <a:defRPr/>
            </a:pPr>
            <a:fld id="{81359357-11C8-4659-8DF0-6AB2ACB90F98}" type="slidenum">
              <a:rPr lang="en-US"/>
              <a:pPr>
                <a:defRPr/>
              </a:pPr>
              <a:t>‹#›</a:t>
            </a:fld>
            <a:endParaRPr lang="en-US"/>
          </a:p>
        </p:txBody>
      </p:sp>
      <p:sp>
        <p:nvSpPr>
          <p:cNvPr id="1031" name="Text Box 7"/>
          <p:cNvSpPr txBox="1">
            <a:spLocks noChangeArrowheads="1"/>
          </p:cNvSpPr>
          <p:nvPr userDrawn="1"/>
        </p:nvSpPr>
        <p:spPr bwMode="auto">
          <a:xfrm>
            <a:off x="7527925" y="-39688"/>
            <a:ext cx="1616075" cy="366713"/>
          </a:xfrm>
          <a:prstGeom prst="rect">
            <a:avLst/>
          </a:prstGeom>
          <a:noFill/>
          <a:ln w="9525">
            <a:noFill/>
            <a:miter lim="800000"/>
            <a:headEnd/>
            <a:tailEnd/>
          </a:ln>
          <a:effectLst/>
        </p:spPr>
        <p:txBody>
          <a:bodyPr>
            <a:spAutoFit/>
          </a:bodyPr>
          <a:lstStyle/>
          <a:p>
            <a:pPr>
              <a:defRPr/>
            </a:pPr>
            <a:endParaRPr lang="en-US"/>
          </a:p>
        </p:txBody>
      </p:sp>
      <p:sp>
        <p:nvSpPr>
          <p:cNvPr id="1032" name="Text Box 8"/>
          <p:cNvSpPr txBox="1">
            <a:spLocks noChangeArrowheads="1"/>
          </p:cNvSpPr>
          <p:nvPr userDrawn="1"/>
        </p:nvSpPr>
        <p:spPr bwMode="auto">
          <a:xfrm>
            <a:off x="5715000" y="53975"/>
            <a:ext cx="3335338" cy="304800"/>
          </a:xfrm>
          <a:prstGeom prst="rect">
            <a:avLst/>
          </a:prstGeom>
          <a:noFill/>
          <a:ln w="9525">
            <a:noFill/>
            <a:miter lim="800000"/>
            <a:headEnd/>
            <a:tailEnd/>
          </a:ln>
          <a:effectLst/>
        </p:spPr>
        <p:txBody>
          <a:bodyPr>
            <a:spAutoFit/>
          </a:bodyPr>
          <a:lstStyle/>
          <a:p>
            <a:pPr>
              <a:defRPr/>
            </a:pPr>
            <a:r>
              <a:rPr lang="en-US" sz="1400" b="1" u="sng"/>
              <a:t>INTERPROCESS COMMUNICATION</a:t>
            </a:r>
            <a:r>
              <a:rPr lang="en-US" sz="1400" u="sng"/>
              <a:t>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cs typeface="Arial" pitchFamily="34"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0" fontAlgn="base">
        <a:spcBef>
          <a:spcPct val="0"/>
        </a:spcBef>
        <a:spcAft>
          <a:spcPct val="0"/>
        </a:spcAft>
        <a:defRPr sz="4400">
          <a:solidFill>
            <a:schemeClr val="tx2"/>
          </a:solidFill>
          <a:latin typeface="Arial" pitchFamily="34" charset="0"/>
          <a:cs typeface="Arial" pitchFamily="34" charset="0"/>
        </a:defRPr>
      </a:lvl6pPr>
      <a:lvl7pPr marL="914400" algn="ctr" rtl="0" fontAlgn="base">
        <a:spcBef>
          <a:spcPct val="0"/>
        </a:spcBef>
        <a:spcAft>
          <a:spcPct val="0"/>
        </a:spcAft>
        <a:defRPr sz="4400">
          <a:solidFill>
            <a:schemeClr val="tx2"/>
          </a:solidFill>
          <a:latin typeface="Arial" pitchFamily="34" charset="0"/>
          <a:cs typeface="Arial" pitchFamily="34" charset="0"/>
        </a:defRPr>
      </a:lvl7pPr>
      <a:lvl8pPr marL="1371600" algn="ctr" rtl="0" fontAlgn="base">
        <a:spcBef>
          <a:spcPct val="0"/>
        </a:spcBef>
        <a:spcAft>
          <a:spcPct val="0"/>
        </a:spcAft>
        <a:defRPr sz="4400">
          <a:solidFill>
            <a:schemeClr val="tx2"/>
          </a:solidFill>
          <a:latin typeface="Arial" pitchFamily="34" charset="0"/>
          <a:cs typeface="Arial" pitchFamily="34" charset="0"/>
        </a:defRPr>
      </a:lvl8pPr>
      <a:lvl9pPr marL="1828800" algn="ctr" rtl="0" fontAlgn="base">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Ø"/>
        <a:defRPr sz="2800">
          <a:solidFill>
            <a:schemeClr val="tx1"/>
          </a:solidFill>
          <a:latin typeface="+mn-lt"/>
          <a:cs typeface="+mn-cs"/>
        </a:defRPr>
      </a:lvl2pPr>
      <a:lvl3pPr marL="1143000" indent="-228600" algn="l" rtl="0" eaLnBrk="0" fontAlgn="base" hangingPunct="0">
        <a:spcBef>
          <a:spcPct val="20000"/>
        </a:spcBef>
        <a:spcAft>
          <a:spcPct val="0"/>
        </a:spcAft>
        <a:buFont typeface="Wingdings" pitchFamily="2" charset="2"/>
        <a:buChar char="v"/>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8.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4"/>
          <p:cNvSpPr>
            <a:spLocks noGrp="1"/>
          </p:cNvSpPr>
          <p:nvPr>
            <p:ph type="sldNum" sz="quarter" idx="11"/>
          </p:nvPr>
        </p:nvSpPr>
        <p:spPr>
          <a:noFill/>
        </p:spPr>
        <p:txBody>
          <a:bodyPr/>
          <a:lstStyle/>
          <a:p>
            <a:fld id="{1BFFD4ED-B918-44BF-8EA0-83A7F9E8BDB3}" type="slidenum">
              <a:rPr lang="en-US" smtClean="0"/>
              <a:pPr/>
              <a:t>1</a:t>
            </a:fld>
            <a:endParaRPr lang="en-US" dirty="0"/>
          </a:p>
        </p:txBody>
      </p:sp>
      <p:sp>
        <p:nvSpPr>
          <p:cNvPr id="2051" name="Text Box 2"/>
          <p:cNvSpPr txBox="1">
            <a:spLocks noChangeArrowheads="1"/>
          </p:cNvSpPr>
          <p:nvPr/>
        </p:nvSpPr>
        <p:spPr bwMode="auto">
          <a:xfrm>
            <a:off x="1600200" y="1600200"/>
            <a:ext cx="6934200" cy="2430463"/>
          </a:xfrm>
          <a:prstGeom prst="rect">
            <a:avLst/>
          </a:prstGeom>
          <a:noFill/>
          <a:ln w="9525">
            <a:noFill/>
            <a:miter lim="800000"/>
            <a:headEnd/>
            <a:tailEnd/>
          </a:ln>
        </p:spPr>
        <p:txBody>
          <a:bodyPr>
            <a:spAutoFit/>
          </a:bodyPr>
          <a:lstStyle/>
          <a:p>
            <a:pPr algn="r" rtl="1">
              <a:spcBef>
                <a:spcPct val="50000"/>
              </a:spcBef>
            </a:pPr>
            <a:endParaRPr lang="en-US" dirty="0"/>
          </a:p>
          <a:p>
            <a:pPr algn="r" rtl="1">
              <a:spcBef>
                <a:spcPct val="50000"/>
              </a:spcBef>
            </a:pPr>
            <a:endParaRPr lang="en-US" dirty="0"/>
          </a:p>
          <a:p>
            <a:pPr algn="r" rtl="1">
              <a:spcBef>
                <a:spcPct val="50000"/>
              </a:spcBef>
            </a:pPr>
            <a:endParaRPr lang="en-US" dirty="0"/>
          </a:p>
          <a:p>
            <a:pPr algn="r" rtl="1">
              <a:spcBef>
                <a:spcPct val="50000"/>
              </a:spcBef>
            </a:pPr>
            <a:endParaRPr lang="en-US" dirty="0"/>
          </a:p>
          <a:p>
            <a:pPr algn="r" rtl="1">
              <a:spcBef>
                <a:spcPct val="50000"/>
              </a:spcBef>
            </a:pPr>
            <a:endParaRPr lang="en-US" dirty="0"/>
          </a:p>
          <a:p>
            <a:pPr algn="r" rtl="1">
              <a:spcBef>
                <a:spcPct val="50000"/>
              </a:spcBef>
            </a:pPr>
            <a:endParaRPr lang="en-US" dirty="0"/>
          </a:p>
        </p:txBody>
      </p:sp>
      <p:sp>
        <p:nvSpPr>
          <p:cNvPr id="2052" name="Text Box 3"/>
          <p:cNvSpPr txBox="1">
            <a:spLocks noChangeArrowheads="1"/>
          </p:cNvSpPr>
          <p:nvPr/>
        </p:nvSpPr>
        <p:spPr bwMode="auto">
          <a:xfrm>
            <a:off x="685800" y="533400"/>
            <a:ext cx="8305800" cy="1555750"/>
          </a:xfrm>
          <a:prstGeom prst="rect">
            <a:avLst/>
          </a:prstGeom>
          <a:noFill/>
          <a:ln w="9525">
            <a:noFill/>
            <a:miter lim="800000"/>
            <a:headEnd/>
            <a:tailEnd/>
          </a:ln>
        </p:spPr>
        <p:txBody>
          <a:bodyPr>
            <a:spAutoFit/>
          </a:bodyPr>
          <a:lstStyle/>
          <a:p>
            <a:pPr algn="ctr">
              <a:spcBef>
                <a:spcPct val="50000"/>
              </a:spcBef>
            </a:pPr>
            <a:r>
              <a:rPr lang="en-US" sz="4800" b="1" dirty="0"/>
              <a:t>INTERPROCESS COMMUNICATION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p:spPr>
        <p:txBody>
          <a:bodyPr/>
          <a:lstStyle/>
          <a:p>
            <a:fld id="{44794CD9-40B5-4BFD-BC71-4A58A68580A8}" type="slidenum">
              <a:rPr lang="en-US" smtClean="0"/>
              <a:pPr/>
              <a:t>10</a:t>
            </a:fld>
            <a:endParaRPr lang="en-US"/>
          </a:p>
        </p:txBody>
      </p:sp>
      <p:sp>
        <p:nvSpPr>
          <p:cNvPr id="1126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a:solidFill>
                  <a:srgbClr val="669900"/>
                </a:solidFill>
              </a:rPr>
              <a:t>4.2 The API for the Internet Protocols</a:t>
            </a:r>
          </a:p>
        </p:txBody>
      </p:sp>
      <p:graphicFrame>
        <p:nvGraphicFramePr>
          <p:cNvPr id="10255" name="Group 15"/>
          <p:cNvGraphicFramePr>
            <a:graphicFrameLocks noGrp="1"/>
          </p:cNvGraphicFramePr>
          <p:nvPr>
            <p:ph type="tbl" idx="1"/>
          </p:nvPr>
        </p:nvGraphicFramePr>
        <p:xfrm>
          <a:off x="533400" y="1219200"/>
          <a:ext cx="8229600" cy="2267712"/>
        </p:xfrm>
        <a:graphic>
          <a:graphicData uri="http://schemas.openxmlformats.org/drawingml/2006/table">
            <a:tbl>
              <a:tblPr rtl="1"/>
              <a:tblGrid>
                <a:gridCol w="8229600">
                  <a:extLst>
                    <a:ext uri="{9D8B030D-6E8A-4147-A177-3AD203B41FA5}">
                      <a16:colId xmlns:a16="http://schemas.microsoft.com/office/drawing/2014/main" val="20000"/>
                    </a:ext>
                  </a:extLst>
                </a:gridCol>
              </a:tblGrid>
              <a:tr h="19939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pitchFamily="34" charset="0"/>
                          <a:cs typeface="Arial" pitchFamily="34" charset="0"/>
                        </a:rPr>
                        <a:t>The CHARACTERISTICS of INTERPROCESS COMMUNICATION</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pitchFamily="34" charset="0"/>
                          <a:cs typeface="Arial" pitchFamily="34" charset="0"/>
                        </a:rPr>
                        <a:t>SOCKET</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pitchFamily="34" charset="0"/>
                          <a:cs typeface="Arial" pitchFamily="34" charset="0"/>
                        </a:rPr>
                        <a:t>UDP DATAGRAM COMMUNICATION</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pitchFamily="34" charset="0"/>
                          <a:cs typeface="Arial" pitchFamily="34" charset="0"/>
                        </a:rPr>
                        <a:t>TCP STREAM COMMUNICATION</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1271"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p:spPr>
        <p:txBody>
          <a:bodyPr/>
          <a:lstStyle/>
          <a:p>
            <a:fld id="{566189F3-D7E9-49C0-85EA-9032BE7CA2E8}" type="slidenum">
              <a:rPr lang="en-US" smtClean="0"/>
              <a:pPr/>
              <a:t>11</a:t>
            </a:fld>
            <a:endParaRPr lang="en-US"/>
          </a:p>
        </p:txBody>
      </p:sp>
      <p:sp>
        <p:nvSpPr>
          <p:cNvPr id="12291" name="Rectangle 2"/>
          <p:cNvSpPr>
            <a:spLocks noGrp="1" noChangeArrowheads="1"/>
          </p:cNvSpPr>
          <p:nvPr>
            <p:ph type="title"/>
          </p:nvPr>
        </p:nvSpPr>
        <p:spPr>
          <a:xfrm>
            <a:off x="457200" y="617538"/>
            <a:ext cx="8458200" cy="461962"/>
          </a:xfrm>
          <a:noFill/>
        </p:spPr>
        <p:txBody>
          <a:bodyPr anchorCtr="1">
            <a:spAutoFit/>
          </a:bodyPr>
          <a:lstStyle/>
          <a:p>
            <a:pPr eaLnBrk="1" hangingPunct="1"/>
            <a:r>
              <a:rPr lang="en-US" sz="2400" b="1">
                <a:solidFill>
                  <a:srgbClr val="669900"/>
                </a:solidFill>
              </a:rPr>
              <a:t>4.2.1 The Characteristics of Interprocess Communication</a:t>
            </a:r>
          </a:p>
        </p:txBody>
      </p:sp>
      <p:graphicFrame>
        <p:nvGraphicFramePr>
          <p:cNvPr id="11293" name="Group 29"/>
          <p:cNvGraphicFramePr>
            <a:graphicFrameLocks noGrp="1"/>
          </p:cNvGraphicFramePr>
          <p:nvPr>
            <p:ph type="tbl" idx="1"/>
          </p:nvPr>
        </p:nvGraphicFramePr>
        <p:xfrm>
          <a:off x="533400" y="1219200"/>
          <a:ext cx="8229600" cy="5047488"/>
        </p:xfrm>
        <a:graphic>
          <a:graphicData uri="http://schemas.openxmlformats.org/drawingml/2006/table">
            <a:tbl>
              <a:tblPr rtl="1"/>
              <a:tblGrid>
                <a:gridCol w="8229600">
                  <a:extLst>
                    <a:ext uri="{9D8B030D-6E8A-4147-A177-3AD203B41FA5}">
                      <a16:colId xmlns:a16="http://schemas.microsoft.com/office/drawing/2014/main" val="20000"/>
                    </a:ext>
                  </a:extLst>
                </a:gridCol>
              </a:tblGrid>
              <a:tr h="19939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3200" b="0" i="0" u="none" strike="noStrike" cap="none" normalizeH="0" baseline="0" dirty="0">
                          <a:ln>
                            <a:noFill/>
                          </a:ln>
                          <a:solidFill>
                            <a:srgbClr val="A50021"/>
                          </a:solidFill>
                          <a:effectLst/>
                          <a:latin typeface="Arial" pitchFamily="34" charset="0"/>
                          <a:cs typeface="Arial" pitchFamily="34" charset="0"/>
                        </a:rPr>
                        <a:t>1. Synchronous and asynchronous</a:t>
                      </a:r>
                      <a:r>
                        <a:rPr kumimoji="0" lang="en-US" sz="3200" b="0" i="0" u="none" strike="noStrike" cap="none" normalizeH="0" baseline="0" dirty="0">
                          <a:ln>
                            <a:noFill/>
                          </a:ln>
                          <a:solidFill>
                            <a:schemeClr val="tx1"/>
                          </a:solidFill>
                          <a:effectLst/>
                          <a:latin typeface="Arial" pitchFamily="34" charset="0"/>
                          <a:cs typeface="Arial" pitchFamily="34" charset="0"/>
                        </a:rPr>
                        <a:t> </a:t>
                      </a:r>
                      <a:r>
                        <a:rPr kumimoji="0" lang="en-US" sz="3200" b="0" i="0" u="none" strike="noStrike" cap="none" normalizeH="0" baseline="0" dirty="0">
                          <a:ln>
                            <a:noFill/>
                          </a:ln>
                          <a:solidFill>
                            <a:srgbClr val="A50021"/>
                          </a:solidFill>
                          <a:effectLst/>
                          <a:latin typeface="Arial" pitchFamily="34" charset="0"/>
                          <a:cs typeface="Arial" pitchFamily="34" charset="0"/>
                        </a:rPr>
                        <a:t>communication</a:t>
                      </a:r>
                    </a:p>
                    <a:p>
                      <a:pPr marL="1257300" marR="0" lvl="1" indent="-342900" algn="just"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pitchFamily="34" charset="0"/>
                          <a:cs typeface="Arial" pitchFamily="34" charset="0"/>
                        </a:rPr>
                        <a:t>In the synchronous form, both send and receive are </a:t>
                      </a:r>
                      <a:r>
                        <a:rPr kumimoji="0" lang="en-US" sz="2000" b="0" i="0" u="none" strike="noStrike" cap="none" normalizeH="0" baseline="0" dirty="0">
                          <a:ln>
                            <a:noFill/>
                          </a:ln>
                          <a:solidFill>
                            <a:srgbClr val="C00000"/>
                          </a:solidFill>
                          <a:effectLst/>
                          <a:latin typeface="Arial" pitchFamily="34" charset="0"/>
                          <a:cs typeface="Arial" pitchFamily="34" charset="0"/>
                        </a:rPr>
                        <a:t>blocking</a:t>
                      </a:r>
                      <a:r>
                        <a:rPr kumimoji="0" lang="en-US" sz="2000" b="0" i="0" u="none" strike="noStrike" cap="none" normalizeH="0" baseline="0" dirty="0">
                          <a:ln>
                            <a:noFill/>
                          </a:ln>
                          <a:solidFill>
                            <a:schemeClr val="tx1"/>
                          </a:solidFill>
                          <a:effectLst/>
                          <a:latin typeface="Arial" pitchFamily="34" charset="0"/>
                          <a:cs typeface="Arial" pitchFamily="34" charset="0"/>
                        </a:rPr>
                        <a:t> operations.</a:t>
                      </a:r>
                    </a:p>
                    <a:p>
                      <a:pPr marL="1257300" marR="0" lvl="1" indent="-342900" algn="just" defTabSz="914400" rtl="0" eaLnBrk="1" fontAlgn="base" latinLnBrk="0" hangingPunct="1">
                        <a:lnSpc>
                          <a:spcPct val="9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pitchFamily="34" charset="0"/>
                          <a:cs typeface="Arial" pitchFamily="34" charset="0"/>
                        </a:rPr>
                        <a:t>     When a send is issued the sending process(or thread)  is blocked until the corresponding receive is issued. When the receive is issued the process blocks until a message arrives                       </a:t>
                      </a:r>
                    </a:p>
                    <a:p>
                      <a:pPr marL="1257300" marR="0" lvl="1" indent="-342900" algn="just"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pitchFamily="34" charset="0"/>
                          <a:cs typeface="Arial" pitchFamily="34" charset="0"/>
                        </a:rPr>
                        <a:t>In the asynchronous form, the use of the </a:t>
                      </a:r>
                      <a:r>
                        <a:rPr kumimoji="0" lang="en-US" sz="2000" b="0" i="0" u="none" strike="noStrike" cap="none" normalizeH="0" baseline="0" dirty="0">
                          <a:ln>
                            <a:noFill/>
                          </a:ln>
                          <a:solidFill>
                            <a:srgbClr val="C00000"/>
                          </a:solidFill>
                          <a:effectLst/>
                          <a:latin typeface="Arial" pitchFamily="34" charset="0"/>
                          <a:cs typeface="Arial" pitchFamily="34" charset="0"/>
                        </a:rPr>
                        <a:t>send</a:t>
                      </a:r>
                      <a:r>
                        <a:rPr kumimoji="0" lang="en-US" sz="2000" b="0" i="0" u="none" strike="noStrike" cap="none" normalizeH="0" baseline="0" dirty="0">
                          <a:ln>
                            <a:noFill/>
                          </a:ln>
                          <a:solidFill>
                            <a:schemeClr val="tx1"/>
                          </a:solidFill>
                          <a:effectLst/>
                          <a:latin typeface="Arial" pitchFamily="34" charset="0"/>
                          <a:cs typeface="Arial" pitchFamily="34" charset="0"/>
                        </a:rPr>
                        <a:t> operation is </a:t>
                      </a:r>
                      <a:r>
                        <a:rPr kumimoji="0" lang="en-US" sz="2000" b="0" i="0" u="none" strike="noStrike" cap="none" normalizeH="0" baseline="0" dirty="0">
                          <a:ln>
                            <a:noFill/>
                          </a:ln>
                          <a:solidFill>
                            <a:srgbClr val="C00000"/>
                          </a:solidFill>
                          <a:effectLst/>
                          <a:latin typeface="Arial" pitchFamily="34" charset="0"/>
                          <a:cs typeface="Arial" pitchFamily="34" charset="0"/>
                        </a:rPr>
                        <a:t>non-blocking</a:t>
                      </a:r>
                      <a:r>
                        <a:rPr kumimoji="0" lang="en-US" sz="2000" b="0" i="0" u="none" strike="noStrike" cap="none" normalizeH="0" baseline="0" dirty="0">
                          <a:ln>
                            <a:noFill/>
                          </a:ln>
                          <a:solidFill>
                            <a:schemeClr val="tx1"/>
                          </a:solidFill>
                          <a:effectLst/>
                          <a:latin typeface="Arial" pitchFamily="34" charset="0"/>
                          <a:cs typeface="Arial" pitchFamily="34" charset="0"/>
                        </a:rPr>
                        <a:t> and the </a:t>
                      </a:r>
                      <a:r>
                        <a:rPr kumimoji="0" lang="en-US" sz="2000" b="0" i="0" u="none" strike="noStrike" cap="none" normalizeH="0" baseline="0" dirty="0">
                          <a:ln>
                            <a:noFill/>
                          </a:ln>
                          <a:solidFill>
                            <a:srgbClr val="C00000"/>
                          </a:solidFill>
                          <a:effectLst/>
                          <a:latin typeface="Arial" pitchFamily="34" charset="0"/>
                          <a:cs typeface="Arial" pitchFamily="34" charset="0"/>
                        </a:rPr>
                        <a:t>receive</a:t>
                      </a:r>
                      <a:r>
                        <a:rPr kumimoji="0" lang="en-US" sz="2000" b="0" i="0" u="none" strike="noStrike" cap="none" normalizeH="0" baseline="0" dirty="0">
                          <a:ln>
                            <a:noFill/>
                          </a:ln>
                          <a:solidFill>
                            <a:schemeClr val="tx1"/>
                          </a:solidFill>
                          <a:effectLst/>
                          <a:latin typeface="Arial" pitchFamily="34" charset="0"/>
                          <a:cs typeface="Arial" pitchFamily="34" charset="0"/>
                        </a:rPr>
                        <a:t> operation can have </a:t>
                      </a:r>
                      <a:r>
                        <a:rPr kumimoji="0" lang="en-US" sz="2000" b="0" i="0" u="none" strike="noStrike" cap="none" normalizeH="0" baseline="0" dirty="0">
                          <a:ln>
                            <a:noFill/>
                          </a:ln>
                          <a:solidFill>
                            <a:srgbClr val="C00000"/>
                          </a:solidFill>
                          <a:effectLst/>
                          <a:latin typeface="Arial" pitchFamily="34" charset="0"/>
                          <a:cs typeface="Arial" pitchFamily="34" charset="0"/>
                        </a:rPr>
                        <a:t>blocking and non-blocking</a:t>
                      </a:r>
                      <a:r>
                        <a:rPr kumimoji="0" lang="en-US" sz="2000" b="0" i="0" u="none" strike="noStrike" cap="none" normalizeH="0" baseline="0" dirty="0">
                          <a:ln>
                            <a:noFill/>
                          </a:ln>
                          <a:solidFill>
                            <a:schemeClr val="tx1"/>
                          </a:solidFill>
                          <a:effectLst/>
                          <a:latin typeface="Arial" pitchFamily="34" charset="0"/>
                          <a:cs typeface="Arial" pitchFamily="34" charset="0"/>
                        </a:rPr>
                        <a:t> variants.</a:t>
                      </a:r>
                    </a:p>
                    <a:p>
                      <a:pPr marL="1257300" marR="0" lvl="1" indent="-342900" algn="just" defTabSz="914400" rtl="0" eaLnBrk="1" fontAlgn="base" latinLnBrk="0" hangingPunct="1">
                        <a:lnSpc>
                          <a:spcPct val="9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pitchFamily="34" charset="0"/>
                          <a:cs typeface="Arial" pitchFamily="34" charset="0"/>
                        </a:rPr>
                        <a:t>     In non blocking variant the receiving process proceeds with its program after issuing a receive operation which provides a buffer in background  but it must separately receive information that its buffer has been filled by polling or interrupt.</a:t>
                      </a:r>
                    </a:p>
                    <a:p>
                      <a:pPr marL="1257300" marR="0" lvl="1" indent="-342900" algn="just" defTabSz="914400" rtl="0" eaLnBrk="1" fontAlgn="base" latinLnBrk="0" hangingPunct="1">
                        <a:lnSpc>
                          <a:spcPct val="9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600" b="0" i="0" u="none" strike="noStrike" cap="none" normalizeH="0" baseline="0" dirty="0">
                          <a:ln>
                            <a:noFill/>
                          </a:ln>
                          <a:solidFill>
                            <a:schemeClr val="tx1"/>
                          </a:solidFill>
                          <a:effectLst/>
                          <a:latin typeface="Arial" pitchFamily="34" charset="0"/>
                          <a:cs typeface="Arial" pitchFamily="34" charset="0"/>
                        </a:rPr>
                        <a:t>           </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2295" name="Text Box 9"/>
          <p:cNvSpPr txBox="1">
            <a:spLocks noChangeArrowheads="1"/>
          </p:cNvSpPr>
          <p:nvPr/>
        </p:nvSpPr>
        <p:spPr bwMode="auto">
          <a:xfrm>
            <a:off x="6964363" y="0"/>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p>
            <a:pPr algn="ctr" eaLnBrk="0" hangingPunct="0">
              <a:spcBef>
                <a:spcPct val="50000"/>
              </a:spcBef>
              <a:tabLst>
                <a:tab pos="1262063" algn="l"/>
              </a:tabLst>
            </a:pPr>
            <a:r>
              <a:rPr lang="en-US" b="1" u="sng"/>
              <a:t>SYSTEM MODEL</a:t>
            </a:r>
            <a:r>
              <a:rPr lang="en-US"/>
              <a:t> </a:t>
            </a:r>
            <a:endParaRPr lang="en-US" sz="1400" b="1" u="sng"/>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p:spPr>
        <p:txBody>
          <a:bodyPr/>
          <a:lstStyle/>
          <a:p>
            <a:fld id="{18397524-01BA-4D3B-872B-95BACF988459}" type="slidenum">
              <a:rPr lang="en-US" smtClean="0"/>
              <a:pPr/>
              <a:t>12</a:t>
            </a:fld>
            <a:endParaRPr lang="en-US"/>
          </a:p>
        </p:txBody>
      </p:sp>
      <p:sp>
        <p:nvSpPr>
          <p:cNvPr id="13315" name="Rectangle 2"/>
          <p:cNvSpPr>
            <a:spLocks noGrp="1" noChangeArrowheads="1"/>
          </p:cNvSpPr>
          <p:nvPr>
            <p:ph type="title"/>
          </p:nvPr>
        </p:nvSpPr>
        <p:spPr>
          <a:xfrm>
            <a:off x="457200" y="617538"/>
            <a:ext cx="8229600" cy="457200"/>
          </a:xfrm>
          <a:noFill/>
        </p:spPr>
        <p:txBody>
          <a:bodyPr anchorCtr="1">
            <a:spAutoFit/>
          </a:bodyPr>
          <a:lstStyle/>
          <a:p>
            <a:pPr eaLnBrk="1" hangingPunct="1"/>
            <a:r>
              <a:rPr lang="en-US" sz="2400" b="1">
                <a:solidFill>
                  <a:srgbClr val="669900"/>
                </a:solidFill>
              </a:rPr>
              <a:t>The Characteristics of Interprocess Communication</a:t>
            </a:r>
          </a:p>
        </p:txBody>
      </p:sp>
      <p:graphicFrame>
        <p:nvGraphicFramePr>
          <p:cNvPr id="14363" name="Group 27"/>
          <p:cNvGraphicFramePr>
            <a:graphicFrameLocks noGrp="1"/>
          </p:cNvGraphicFramePr>
          <p:nvPr>
            <p:ph type="tbl" idx="1"/>
          </p:nvPr>
        </p:nvGraphicFramePr>
        <p:xfrm>
          <a:off x="533400" y="1219200"/>
          <a:ext cx="8229600" cy="2237232"/>
        </p:xfrm>
        <a:graphic>
          <a:graphicData uri="http://schemas.openxmlformats.org/drawingml/2006/table">
            <a:tbl>
              <a:tblPr rtl="1"/>
              <a:tblGrid>
                <a:gridCol w="8229600">
                  <a:extLst>
                    <a:ext uri="{9D8B030D-6E8A-4147-A177-3AD203B41FA5}">
                      <a16:colId xmlns:a16="http://schemas.microsoft.com/office/drawing/2014/main" val="20000"/>
                    </a:ext>
                  </a:extLst>
                </a:gridCol>
              </a:tblGrid>
              <a:tr h="19939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3200" b="0" i="0" u="none" strike="noStrike" cap="none" normalizeH="0" baseline="0" dirty="0">
                          <a:ln>
                            <a:noFill/>
                          </a:ln>
                          <a:solidFill>
                            <a:srgbClr val="C00000"/>
                          </a:solidFill>
                          <a:effectLst/>
                          <a:latin typeface="Arial" pitchFamily="34" charset="0"/>
                          <a:cs typeface="Arial" pitchFamily="34" charset="0"/>
                        </a:rPr>
                        <a:t>2. Message destinations</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pitchFamily="34" charset="0"/>
                          <a:cs typeface="Arial" pitchFamily="34" charset="0"/>
                        </a:rPr>
                        <a:t>A local port is a message destination within a computer, specified as an integer. </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pitchFamily="34" charset="0"/>
                          <a:cs typeface="Arial" pitchFamily="34" charset="0"/>
                        </a:rPr>
                        <a:t>A port has an exactly one receiver but can have many senders.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p>
            <a:fld id="{8695C770-8EC1-4147-A71B-D798571EA869}" type="slidenum">
              <a:rPr lang="en-US" smtClean="0"/>
              <a:pPr/>
              <a:t>13</a:t>
            </a:fld>
            <a:endParaRPr lang="en-US"/>
          </a:p>
        </p:txBody>
      </p:sp>
      <p:sp>
        <p:nvSpPr>
          <p:cNvPr id="14339" name="Rectangle 2"/>
          <p:cNvSpPr>
            <a:spLocks noGrp="1" noChangeArrowheads="1"/>
          </p:cNvSpPr>
          <p:nvPr>
            <p:ph type="title"/>
          </p:nvPr>
        </p:nvSpPr>
        <p:spPr>
          <a:xfrm>
            <a:off x="533400" y="381000"/>
            <a:ext cx="8229600" cy="457200"/>
          </a:xfrm>
          <a:noFill/>
        </p:spPr>
        <p:txBody>
          <a:bodyPr anchorCtr="1">
            <a:spAutoFit/>
          </a:bodyPr>
          <a:lstStyle/>
          <a:p>
            <a:pPr eaLnBrk="1" hangingPunct="1"/>
            <a:r>
              <a:rPr lang="en-US" sz="2400" b="1">
                <a:solidFill>
                  <a:srgbClr val="669900"/>
                </a:solidFill>
              </a:rPr>
              <a:t>The Characteristics of Interprocess Communication</a:t>
            </a:r>
          </a:p>
        </p:txBody>
      </p:sp>
      <p:graphicFrame>
        <p:nvGraphicFramePr>
          <p:cNvPr id="15378" name="Group 18"/>
          <p:cNvGraphicFramePr>
            <a:graphicFrameLocks noGrp="1"/>
          </p:cNvGraphicFramePr>
          <p:nvPr>
            <p:ph type="tbl" idx="1"/>
          </p:nvPr>
        </p:nvGraphicFramePr>
        <p:xfrm>
          <a:off x="533400" y="990600"/>
          <a:ext cx="8229600" cy="5632704"/>
        </p:xfrm>
        <a:graphic>
          <a:graphicData uri="http://schemas.openxmlformats.org/drawingml/2006/table">
            <a:tbl>
              <a:tblPr rtl="1"/>
              <a:tblGrid>
                <a:gridCol w="8229600">
                  <a:extLst>
                    <a:ext uri="{9D8B030D-6E8A-4147-A177-3AD203B41FA5}">
                      <a16:colId xmlns:a16="http://schemas.microsoft.com/office/drawing/2014/main" val="20000"/>
                    </a:ext>
                  </a:extLst>
                </a:gridCol>
              </a:tblGrid>
              <a:tr h="19939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3200" b="0" i="0" u="none" strike="noStrike" cap="none" normalizeH="0" baseline="0" dirty="0">
                          <a:ln>
                            <a:noFill/>
                          </a:ln>
                          <a:solidFill>
                            <a:srgbClr val="C00000"/>
                          </a:solidFill>
                          <a:effectLst/>
                          <a:latin typeface="Arial" pitchFamily="34" charset="0"/>
                          <a:cs typeface="Arial" pitchFamily="34" charset="0"/>
                        </a:rPr>
                        <a:t>3.Reliability</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pitchFamily="34" charset="0"/>
                          <a:cs typeface="Arial" pitchFamily="34" charset="0"/>
                        </a:rPr>
                        <a:t>A reliable communication is defined in terms of </a:t>
                      </a:r>
                      <a:r>
                        <a:rPr kumimoji="0" lang="en-US" sz="2800" b="0" i="0" u="none" strike="noStrike" cap="none" normalizeH="0" baseline="0" dirty="0">
                          <a:ln>
                            <a:noFill/>
                          </a:ln>
                          <a:solidFill>
                            <a:srgbClr val="C00000"/>
                          </a:solidFill>
                          <a:effectLst/>
                          <a:latin typeface="Arial" pitchFamily="34" charset="0"/>
                          <a:cs typeface="Arial" pitchFamily="34" charset="0"/>
                        </a:rPr>
                        <a:t>validity</a:t>
                      </a:r>
                      <a:r>
                        <a:rPr kumimoji="0" lang="en-US" sz="2800" b="0" i="0" u="none" strike="noStrike" cap="none" normalizeH="0" baseline="0" dirty="0">
                          <a:ln>
                            <a:noFill/>
                          </a:ln>
                          <a:solidFill>
                            <a:schemeClr val="tx1"/>
                          </a:solidFill>
                          <a:effectLst/>
                          <a:latin typeface="Arial" pitchFamily="34" charset="0"/>
                          <a:cs typeface="Arial" pitchFamily="34" charset="0"/>
                        </a:rPr>
                        <a:t> and </a:t>
                      </a:r>
                      <a:r>
                        <a:rPr kumimoji="0" lang="en-US" sz="2800" b="0" i="0" u="none" strike="noStrike" cap="none" normalizeH="0" baseline="0" dirty="0">
                          <a:ln>
                            <a:noFill/>
                          </a:ln>
                          <a:solidFill>
                            <a:srgbClr val="C00000"/>
                          </a:solidFill>
                          <a:effectLst/>
                          <a:latin typeface="Arial" pitchFamily="34" charset="0"/>
                          <a:cs typeface="Arial" pitchFamily="34" charset="0"/>
                        </a:rPr>
                        <a:t>integrity.</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pitchFamily="34" charset="0"/>
                          <a:cs typeface="Arial" pitchFamily="34" charset="0"/>
                        </a:rPr>
                        <a:t>A point-to-point message service is described as reliable if messages are </a:t>
                      </a:r>
                      <a:r>
                        <a:rPr kumimoji="0" lang="en-US" sz="2800" b="0" i="0" u="none" strike="noStrike" cap="none" normalizeH="0" baseline="0" dirty="0">
                          <a:ln>
                            <a:noFill/>
                          </a:ln>
                          <a:solidFill>
                            <a:srgbClr val="C00000"/>
                          </a:solidFill>
                          <a:effectLst/>
                          <a:latin typeface="Arial" pitchFamily="34" charset="0"/>
                          <a:cs typeface="Arial" pitchFamily="34" charset="0"/>
                        </a:rPr>
                        <a:t>guaranteed to be delivered </a:t>
                      </a:r>
                      <a:r>
                        <a:rPr kumimoji="0" lang="en-US" sz="2800" b="0" i="0" u="none" strike="noStrike" cap="none" normalizeH="0" baseline="0" dirty="0">
                          <a:ln>
                            <a:noFill/>
                          </a:ln>
                          <a:solidFill>
                            <a:schemeClr val="tx1"/>
                          </a:solidFill>
                          <a:effectLst/>
                          <a:latin typeface="Arial" pitchFamily="34" charset="0"/>
                          <a:cs typeface="Arial" pitchFamily="34" charset="0"/>
                        </a:rPr>
                        <a:t>despite a reasonable number of packets being dropped or lost.</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pitchFamily="34" charset="0"/>
                          <a:cs typeface="Arial" pitchFamily="34" charset="0"/>
                        </a:rPr>
                        <a:t>For integrity, messages must arrive </a:t>
                      </a:r>
                      <a:r>
                        <a:rPr kumimoji="0" lang="en-US" sz="2800" b="0" i="0" u="none" strike="noStrike" cap="none" normalizeH="0" baseline="0" dirty="0">
                          <a:ln>
                            <a:noFill/>
                          </a:ln>
                          <a:solidFill>
                            <a:srgbClr val="C00000"/>
                          </a:solidFill>
                          <a:effectLst/>
                          <a:latin typeface="Arial" pitchFamily="34" charset="0"/>
                          <a:cs typeface="Arial" pitchFamily="34" charset="0"/>
                        </a:rPr>
                        <a:t>uncorrupted</a:t>
                      </a:r>
                      <a:r>
                        <a:rPr kumimoji="0" lang="en-US" sz="2800" b="0" i="0" u="none" strike="noStrike" cap="none" normalizeH="0" baseline="0" dirty="0">
                          <a:ln>
                            <a:noFill/>
                          </a:ln>
                          <a:solidFill>
                            <a:schemeClr val="tx1"/>
                          </a:solidFill>
                          <a:effectLst/>
                          <a:latin typeface="Arial" pitchFamily="34" charset="0"/>
                          <a:cs typeface="Arial" pitchFamily="34" charset="0"/>
                        </a:rPr>
                        <a:t> and </a:t>
                      </a:r>
                      <a:r>
                        <a:rPr kumimoji="0" lang="en-US" sz="2800" b="0" i="0" u="none" strike="noStrike" cap="none" normalizeH="0" baseline="0" dirty="0">
                          <a:ln>
                            <a:noFill/>
                          </a:ln>
                          <a:solidFill>
                            <a:srgbClr val="C00000"/>
                          </a:solidFill>
                          <a:effectLst/>
                          <a:latin typeface="Arial" pitchFamily="34" charset="0"/>
                          <a:cs typeface="Arial" pitchFamily="34" charset="0"/>
                        </a:rPr>
                        <a:t>without duplication</a:t>
                      </a:r>
                      <a:r>
                        <a:rPr kumimoji="0" lang="en-US" sz="2800" b="0" i="0" u="none" strike="noStrike" cap="none" normalizeH="0" baseline="0" dirty="0">
                          <a:ln>
                            <a:noFill/>
                          </a:ln>
                          <a:solidFill>
                            <a:schemeClr val="tx1"/>
                          </a:solidFill>
                          <a:effectLst/>
                          <a:latin typeface="Arial" pitchFamily="34" charset="0"/>
                          <a:cs typeface="Arial" pitchFamily="34" charset="0"/>
                        </a:rPr>
                        <a:t>.</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3200" b="0" i="0" u="none" strike="noStrike" cap="none" normalizeH="0" baseline="0" dirty="0">
                          <a:ln>
                            <a:noFill/>
                          </a:ln>
                          <a:solidFill>
                            <a:srgbClr val="C00000"/>
                          </a:solidFill>
                          <a:effectLst/>
                          <a:latin typeface="Arial" pitchFamily="34" charset="0"/>
                          <a:cs typeface="Arial" pitchFamily="34" charset="0"/>
                        </a:rPr>
                        <a:t>4.Ordering: </a:t>
                      </a:r>
                      <a:r>
                        <a:rPr kumimoji="0" lang="en-US" sz="2800" b="0" i="0" u="none" strike="noStrike" cap="none" normalizeH="0" baseline="0" dirty="0">
                          <a:ln>
                            <a:noFill/>
                          </a:ln>
                          <a:solidFill>
                            <a:schemeClr val="tx1"/>
                          </a:solidFill>
                          <a:effectLst/>
                          <a:latin typeface="Arial" pitchFamily="34" charset="0"/>
                          <a:cs typeface="Arial" pitchFamily="34" charset="0"/>
                        </a:rPr>
                        <a:t>Some applications require that messages to be delivered in sender order.</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endParaRPr kumimoji="0" lang="en-US" sz="2800" b="0" i="0" u="none" strike="noStrike" cap="none" normalizeH="0" baseline="0" dirty="0">
                        <a:ln>
                          <a:noFill/>
                        </a:ln>
                        <a:solidFill>
                          <a:schemeClr val="tx1"/>
                        </a:solidFill>
                        <a:effectLst/>
                        <a:latin typeface="Arial" pitchFamily="34" charset="0"/>
                        <a:cs typeface="Arial" pitchFamily="34"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p>
            <a:fld id="{ADD532F0-6A16-474B-B9A3-030C459730DA}" type="slidenum">
              <a:rPr lang="en-US" smtClean="0"/>
              <a:pPr/>
              <a:t>14</a:t>
            </a:fld>
            <a:endParaRPr lang="en-US"/>
          </a:p>
        </p:txBody>
      </p:sp>
      <p:sp>
        <p:nvSpPr>
          <p:cNvPr id="15363"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a:solidFill>
                  <a:srgbClr val="669900"/>
                </a:solidFill>
              </a:rPr>
              <a:t>4.2 Sockets</a:t>
            </a:r>
          </a:p>
        </p:txBody>
      </p:sp>
      <p:graphicFrame>
        <p:nvGraphicFramePr>
          <p:cNvPr id="17437" name="Group 29"/>
          <p:cNvGraphicFramePr>
            <a:graphicFrameLocks noGrp="1"/>
          </p:cNvGraphicFramePr>
          <p:nvPr>
            <p:ph type="tbl" idx="1"/>
          </p:nvPr>
        </p:nvGraphicFramePr>
        <p:xfrm>
          <a:off x="533400" y="1219200"/>
          <a:ext cx="8229600" cy="4956048"/>
        </p:xfrm>
        <a:graphic>
          <a:graphicData uri="http://schemas.openxmlformats.org/drawingml/2006/table">
            <a:tbl>
              <a:tblPr rtl="1"/>
              <a:tblGrid>
                <a:gridCol w="8229600">
                  <a:extLst>
                    <a:ext uri="{9D8B030D-6E8A-4147-A177-3AD203B41FA5}">
                      <a16:colId xmlns:a16="http://schemas.microsoft.com/office/drawing/2014/main" val="20000"/>
                    </a:ext>
                  </a:extLst>
                </a:gridCol>
              </a:tblGrid>
              <a:tr h="19939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lang="en-US" sz="2800" b="0" i="0" kern="1200" dirty="0">
                          <a:solidFill>
                            <a:schemeClr val="tx1"/>
                          </a:solidFill>
                          <a:latin typeface="+mn-lt"/>
                          <a:ea typeface="+mn-ea"/>
                          <a:cs typeface="+mn-cs"/>
                        </a:rPr>
                        <a:t>A </a:t>
                      </a:r>
                      <a:r>
                        <a:rPr lang="en-US" sz="2800" b="1" i="0" kern="1200" dirty="0">
                          <a:solidFill>
                            <a:srgbClr val="C00000"/>
                          </a:solidFill>
                          <a:latin typeface="+mn-lt"/>
                          <a:ea typeface="+mn-ea"/>
                          <a:cs typeface="+mn-cs"/>
                        </a:rPr>
                        <a:t>socket</a:t>
                      </a:r>
                      <a:r>
                        <a:rPr lang="en-US" sz="2800" b="0" i="0" kern="1200" dirty="0">
                          <a:solidFill>
                            <a:schemeClr val="tx1"/>
                          </a:solidFill>
                          <a:latin typeface="+mn-lt"/>
                          <a:ea typeface="+mn-ea"/>
                          <a:cs typeface="+mn-cs"/>
                        </a:rPr>
                        <a:t> can be thought of as an endpoint in a two-way communication channel. </a:t>
                      </a:r>
                      <a:r>
                        <a:rPr lang="en-US" sz="2800" b="0" i="0" kern="1200" dirty="0" err="1">
                          <a:solidFill>
                            <a:schemeClr val="tx1"/>
                          </a:solidFill>
                          <a:latin typeface="+mn-lt"/>
                          <a:ea typeface="+mn-ea"/>
                          <a:cs typeface="+mn-cs"/>
                        </a:rPr>
                        <a:t>Eg:telephone</a:t>
                      </a:r>
                      <a:r>
                        <a:rPr lang="en-US" sz="2800" b="0" i="0" kern="1200" dirty="0">
                          <a:solidFill>
                            <a:schemeClr val="tx1"/>
                          </a:solidFill>
                          <a:latin typeface="+mn-lt"/>
                          <a:ea typeface="+mn-ea"/>
                          <a:cs typeface="+mn-cs"/>
                        </a:rPr>
                        <a:t> Call</a:t>
                      </a:r>
                      <a:endParaRPr kumimoji="0" lang="en-US" sz="2800" b="0" i="0" u="none" strike="noStrike" cap="none" normalizeH="0" baseline="0" dirty="0">
                        <a:ln>
                          <a:noFill/>
                        </a:ln>
                        <a:solidFill>
                          <a:srgbClr val="000000"/>
                        </a:solidFill>
                        <a:effectLst/>
                        <a:latin typeface="Arial" pitchFamily="34" charset="0"/>
                        <a:cs typeface="Arial" pitchFamily="34" charset="0"/>
                      </a:endParaRP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dirty="0">
                          <a:ln>
                            <a:noFill/>
                          </a:ln>
                          <a:solidFill>
                            <a:srgbClr val="000000"/>
                          </a:solidFill>
                          <a:effectLst/>
                          <a:latin typeface="Arial" pitchFamily="34" charset="0"/>
                          <a:cs typeface="Arial" pitchFamily="34" charset="0"/>
                        </a:rPr>
                        <a:t>Internet IPC mechanism of </a:t>
                      </a:r>
                      <a:r>
                        <a:rPr kumimoji="0" lang="en-US" sz="2800" b="0" i="0" u="none" strike="noStrike" cap="none" normalizeH="0" baseline="0" dirty="0">
                          <a:ln>
                            <a:noFill/>
                          </a:ln>
                          <a:solidFill>
                            <a:schemeClr val="tx1"/>
                          </a:solidFill>
                          <a:effectLst/>
                          <a:latin typeface="Arial" pitchFamily="34" charset="0"/>
                          <a:cs typeface="Arial" pitchFamily="34" charset="0"/>
                        </a:rPr>
                        <a:t>Unix and other operating systems (BSD Unix, Solaris, Linux, Windows NT, Macintosh OS) Processes can </a:t>
                      </a:r>
                      <a:r>
                        <a:rPr kumimoji="0" lang="en-US" sz="2800" b="0" i="0" u="none" strike="noStrike" cap="none" normalizeH="0" baseline="0" dirty="0">
                          <a:ln>
                            <a:noFill/>
                          </a:ln>
                          <a:solidFill>
                            <a:srgbClr val="C00000"/>
                          </a:solidFill>
                          <a:effectLst/>
                          <a:latin typeface="Arial" pitchFamily="34" charset="0"/>
                          <a:cs typeface="Arial" pitchFamily="34" charset="0"/>
                        </a:rPr>
                        <a:t>send</a:t>
                      </a:r>
                      <a:r>
                        <a:rPr kumimoji="0" lang="en-US" sz="2800" b="0" i="0" u="none" strike="noStrike" cap="none" normalizeH="0" baseline="0" dirty="0">
                          <a:ln>
                            <a:noFill/>
                          </a:ln>
                          <a:solidFill>
                            <a:schemeClr val="tx1"/>
                          </a:solidFill>
                          <a:effectLst/>
                          <a:latin typeface="Arial" pitchFamily="34" charset="0"/>
                          <a:cs typeface="Arial" pitchFamily="34" charset="0"/>
                        </a:rPr>
                        <a:t> and </a:t>
                      </a:r>
                      <a:r>
                        <a:rPr kumimoji="0" lang="en-US" sz="2800" b="0" i="0" u="none" strike="noStrike" cap="none" normalizeH="0" baseline="0" dirty="0">
                          <a:ln>
                            <a:noFill/>
                          </a:ln>
                          <a:solidFill>
                            <a:srgbClr val="C00000"/>
                          </a:solidFill>
                          <a:effectLst/>
                          <a:latin typeface="Arial" pitchFamily="34" charset="0"/>
                          <a:cs typeface="Arial" pitchFamily="34" charset="0"/>
                        </a:rPr>
                        <a:t>receive</a:t>
                      </a:r>
                      <a:r>
                        <a:rPr kumimoji="0" lang="en-US" sz="2800" b="0" i="0" u="none" strike="noStrike" cap="none" normalizeH="0" baseline="0" dirty="0">
                          <a:ln>
                            <a:noFill/>
                          </a:ln>
                          <a:solidFill>
                            <a:schemeClr val="tx1"/>
                          </a:solidFill>
                          <a:effectLst/>
                          <a:latin typeface="Arial" pitchFamily="34" charset="0"/>
                          <a:cs typeface="Arial" pitchFamily="34" charset="0"/>
                        </a:rPr>
                        <a:t> messages </a:t>
                      </a:r>
                      <a:r>
                        <a:rPr kumimoji="0" lang="en-US" sz="2800" b="0" i="0" u="none" strike="noStrike" cap="none" normalizeH="0" baseline="0" dirty="0">
                          <a:ln>
                            <a:noFill/>
                          </a:ln>
                          <a:solidFill>
                            <a:srgbClr val="C00000"/>
                          </a:solidFill>
                          <a:effectLst/>
                          <a:latin typeface="Arial" pitchFamily="34" charset="0"/>
                          <a:cs typeface="Arial" pitchFamily="34" charset="0"/>
                        </a:rPr>
                        <a:t>via a socket</a:t>
                      </a:r>
                      <a:r>
                        <a:rPr kumimoji="0" lang="en-US" sz="2800" b="0" i="0" u="none" strike="noStrike" cap="none" normalizeH="0" baseline="0" dirty="0">
                          <a:ln>
                            <a:noFill/>
                          </a:ln>
                          <a:solidFill>
                            <a:schemeClr val="tx1"/>
                          </a:solidFill>
                          <a:effectLst/>
                          <a:latin typeface="Arial" pitchFamily="34" charset="0"/>
                          <a:cs typeface="Arial" pitchFamily="34" charset="0"/>
                        </a:rPr>
                        <a:t>.</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dirty="0">
                          <a:ln>
                            <a:noFill/>
                          </a:ln>
                          <a:solidFill>
                            <a:srgbClr val="000000"/>
                          </a:solidFill>
                          <a:effectLst/>
                          <a:latin typeface="Arial" pitchFamily="34" charset="0"/>
                          <a:cs typeface="Arial" pitchFamily="34" charset="0"/>
                        </a:rPr>
                        <a:t>Sockets need to be </a:t>
                      </a:r>
                      <a:r>
                        <a:rPr kumimoji="0" lang="en-US" sz="2800" b="0" i="0" u="none" strike="noStrike" cap="none" normalizeH="0" baseline="0" dirty="0">
                          <a:ln>
                            <a:noFill/>
                          </a:ln>
                          <a:solidFill>
                            <a:schemeClr val="tx1"/>
                          </a:solidFill>
                          <a:effectLst/>
                          <a:latin typeface="Arial" pitchFamily="34" charset="0"/>
                          <a:cs typeface="Arial" pitchFamily="34" charset="0"/>
                        </a:rPr>
                        <a:t>bound</a:t>
                      </a:r>
                      <a:r>
                        <a:rPr kumimoji="0" lang="en-US" sz="2800" b="0" i="0" u="none" strike="noStrike" cap="none" normalizeH="0" baseline="0" dirty="0">
                          <a:ln>
                            <a:noFill/>
                          </a:ln>
                          <a:solidFill>
                            <a:srgbClr val="CD0000"/>
                          </a:solidFill>
                          <a:effectLst/>
                          <a:latin typeface="Arial" pitchFamily="34" charset="0"/>
                          <a:cs typeface="Arial" pitchFamily="34" charset="0"/>
                        </a:rPr>
                        <a:t> </a:t>
                      </a:r>
                      <a:r>
                        <a:rPr kumimoji="0" lang="en-US" sz="2800" b="0" i="0" u="none" strike="noStrike" cap="none" normalizeH="0" baseline="0" dirty="0">
                          <a:ln>
                            <a:noFill/>
                          </a:ln>
                          <a:solidFill>
                            <a:srgbClr val="000000"/>
                          </a:solidFill>
                          <a:effectLst/>
                          <a:latin typeface="Arial" pitchFamily="34" charset="0"/>
                          <a:cs typeface="Arial" pitchFamily="34" charset="0"/>
                        </a:rPr>
                        <a:t>to a </a:t>
                      </a:r>
                      <a:r>
                        <a:rPr kumimoji="0" lang="en-US" sz="2800" b="0" i="0" u="none" strike="noStrike" cap="none" normalizeH="0" baseline="0" dirty="0">
                          <a:ln>
                            <a:noFill/>
                          </a:ln>
                          <a:solidFill>
                            <a:srgbClr val="C00000"/>
                          </a:solidFill>
                          <a:effectLst/>
                          <a:latin typeface="Arial" pitchFamily="34" charset="0"/>
                          <a:cs typeface="Arial" pitchFamily="34" charset="0"/>
                        </a:rPr>
                        <a:t>port number and an internet address </a:t>
                      </a:r>
                      <a:r>
                        <a:rPr kumimoji="0" lang="en-US" sz="2800" b="0" i="0" u="none" strike="noStrike" cap="none" normalizeH="0" baseline="0" dirty="0">
                          <a:ln>
                            <a:noFill/>
                          </a:ln>
                          <a:solidFill>
                            <a:srgbClr val="000000"/>
                          </a:solidFill>
                          <a:effectLst/>
                          <a:latin typeface="Arial" pitchFamily="34" charset="0"/>
                          <a:cs typeface="Arial" pitchFamily="34" charset="0"/>
                        </a:rPr>
                        <a:t>in order to  send and receive messages.</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dirty="0">
                          <a:ln>
                            <a:noFill/>
                          </a:ln>
                          <a:solidFill>
                            <a:srgbClr val="000000"/>
                          </a:solidFill>
                          <a:effectLst/>
                          <a:latin typeface="Arial" pitchFamily="34" charset="0"/>
                          <a:cs typeface="Arial" pitchFamily="34" charset="0"/>
                        </a:rPr>
                        <a:t>Each socket has a transport layer </a:t>
                      </a:r>
                      <a:r>
                        <a:rPr kumimoji="0" lang="en-US" sz="2800" b="0" i="0" u="none" strike="noStrike" cap="none" normalizeH="0" baseline="0" dirty="0">
                          <a:ln>
                            <a:noFill/>
                          </a:ln>
                          <a:solidFill>
                            <a:schemeClr val="tx1"/>
                          </a:solidFill>
                          <a:effectLst/>
                          <a:latin typeface="Arial" pitchFamily="34" charset="0"/>
                          <a:cs typeface="Arial" pitchFamily="34" charset="0"/>
                        </a:rPr>
                        <a:t>protocol (TCP or UDP).</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p>
            <a:fld id="{731EA302-1BED-4937-93F1-8EDB1C11C430}" type="slidenum">
              <a:rPr lang="en-US" smtClean="0"/>
              <a:pPr/>
              <a:t>15</a:t>
            </a:fld>
            <a:endParaRPr lang="en-US"/>
          </a:p>
        </p:txBody>
      </p:sp>
      <p:sp>
        <p:nvSpPr>
          <p:cNvPr id="16387" name="Rectangle 2"/>
          <p:cNvSpPr>
            <a:spLocks noGrp="1" noChangeArrowheads="1"/>
          </p:cNvSpPr>
          <p:nvPr>
            <p:ph type="title"/>
          </p:nvPr>
        </p:nvSpPr>
        <p:spPr>
          <a:xfrm>
            <a:off x="533400" y="304800"/>
            <a:ext cx="8229600" cy="584200"/>
          </a:xfrm>
          <a:noFill/>
        </p:spPr>
        <p:txBody>
          <a:bodyPr anchorCtr="1">
            <a:spAutoFit/>
          </a:bodyPr>
          <a:lstStyle/>
          <a:p>
            <a:pPr eaLnBrk="1" hangingPunct="1"/>
            <a:r>
              <a:rPr lang="en-US" sz="3200" b="1">
                <a:solidFill>
                  <a:srgbClr val="669900"/>
                </a:solidFill>
              </a:rPr>
              <a:t>Sockets</a:t>
            </a:r>
          </a:p>
        </p:txBody>
      </p:sp>
      <p:graphicFrame>
        <p:nvGraphicFramePr>
          <p:cNvPr id="26637" name="Group 13"/>
          <p:cNvGraphicFramePr>
            <a:graphicFrameLocks noGrp="1"/>
          </p:cNvGraphicFramePr>
          <p:nvPr>
            <p:ph type="tbl" idx="1"/>
          </p:nvPr>
        </p:nvGraphicFramePr>
        <p:xfrm>
          <a:off x="533400" y="914400"/>
          <a:ext cx="8229600" cy="541020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54102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rgbClr val="000000"/>
                          </a:solidFill>
                          <a:effectLst/>
                          <a:latin typeface="Arial" pitchFamily="34" charset="0"/>
                          <a:cs typeface="Arial" pitchFamily="34" charset="0"/>
                        </a:rPr>
                        <a:t>Messages sent to some internet address and port number can only be received by a process using a socket that is </a:t>
                      </a:r>
                      <a:r>
                        <a:rPr kumimoji="0" lang="en-US" sz="3200" b="0" i="0" u="none" strike="noStrike" cap="none" normalizeH="0" baseline="0" dirty="0">
                          <a:ln>
                            <a:noFill/>
                          </a:ln>
                          <a:solidFill>
                            <a:schemeClr val="tx1"/>
                          </a:solidFill>
                          <a:effectLst/>
                          <a:latin typeface="Arial" pitchFamily="34" charset="0"/>
                          <a:cs typeface="Arial" pitchFamily="34" charset="0"/>
                        </a:rPr>
                        <a:t>bound to this address and port number.</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None/>
                        <a:tabLst>
                          <a:tab pos="969963" algn="l"/>
                          <a:tab pos="1082675" algn="l"/>
                          <a:tab pos="1485900" algn="l"/>
                          <a:tab pos="1600200" algn="l"/>
                        </a:tabLst>
                      </a:pPr>
                      <a:endParaRPr kumimoji="0" lang="en-US" sz="3200" b="0" i="0" u="none" strike="noStrike" cap="none" normalizeH="0" baseline="0" dirty="0">
                        <a:ln>
                          <a:noFill/>
                        </a:ln>
                        <a:solidFill>
                          <a:schemeClr val="tx1"/>
                        </a:solidFill>
                        <a:effectLst/>
                        <a:latin typeface="Arial" pitchFamily="34" charset="0"/>
                        <a:cs typeface="Arial" pitchFamily="34"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16391" name="Picture 8" descr="C:\Users\sss\Desktop\TCP-IP-ports-sockets.jpg"/>
          <p:cNvPicPr>
            <a:picLocks noChangeAspect="1" noChangeArrowheads="1"/>
          </p:cNvPicPr>
          <p:nvPr/>
        </p:nvPicPr>
        <p:blipFill>
          <a:blip r:embed="rId3"/>
          <a:srcRect/>
          <a:stretch>
            <a:fillRect/>
          </a:stretch>
        </p:blipFill>
        <p:spPr bwMode="auto">
          <a:xfrm>
            <a:off x="2590800" y="2819400"/>
            <a:ext cx="4171950" cy="3505200"/>
          </a:xfrm>
          <a:prstGeom prst="rect">
            <a:avLst/>
          </a:prstGeom>
          <a:noFill/>
          <a:ln w="9525">
            <a:noFill/>
            <a:miter lim="800000"/>
            <a:headEnd/>
            <a:tailEnd/>
          </a:ln>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p:spPr>
        <p:txBody>
          <a:bodyPr/>
          <a:lstStyle/>
          <a:p>
            <a:fld id="{5FC128F3-A107-4DE9-BC91-6736B29471B4}" type="slidenum">
              <a:rPr lang="en-US" smtClean="0"/>
              <a:pPr/>
              <a:t>16</a:t>
            </a:fld>
            <a:endParaRPr lang="en-US"/>
          </a:p>
        </p:txBody>
      </p:sp>
      <p:sp>
        <p:nvSpPr>
          <p:cNvPr id="1741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a:solidFill>
                  <a:srgbClr val="669900"/>
                </a:solidFill>
              </a:rPr>
              <a:t>Sockets</a:t>
            </a:r>
          </a:p>
        </p:txBody>
      </p:sp>
      <p:graphicFrame>
        <p:nvGraphicFramePr>
          <p:cNvPr id="21507" name="Group 3"/>
          <p:cNvGraphicFramePr>
            <a:graphicFrameLocks noGrp="1"/>
          </p:cNvGraphicFramePr>
          <p:nvPr>
            <p:ph type="tbl" idx="1"/>
          </p:nvPr>
        </p:nvGraphicFramePr>
        <p:xfrm>
          <a:off x="533400" y="1219200"/>
          <a:ext cx="8229600" cy="403860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038600">
                <a:tc>
                  <a:txBody>
                    <a:bodyPr/>
                    <a:lstStyle/>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endParaRPr kumimoji="0" lang="en-US" sz="2800" b="0" i="0" u="none" strike="noStrike" cap="none" normalizeH="0" baseline="0">
                        <a:ln>
                          <a:noFill/>
                        </a:ln>
                        <a:solidFill>
                          <a:schemeClr val="tx1"/>
                        </a:solidFill>
                        <a:effectLst/>
                        <a:latin typeface="Arial" pitchFamily="34" charset="0"/>
                        <a:cs typeface="Arial" pitchFamily="34"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17415" name="Picture 10"/>
          <p:cNvPicPr>
            <a:picLocks noChangeAspect="1" noChangeArrowheads="1"/>
          </p:cNvPicPr>
          <p:nvPr/>
        </p:nvPicPr>
        <p:blipFill>
          <a:blip r:embed="rId3"/>
          <a:srcRect/>
          <a:stretch>
            <a:fillRect/>
          </a:stretch>
        </p:blipFill>
        <p:spPr bwMode="auto">
          <a:xfrm>
            <a:off x="1000125" y="2419350"/>
            <a:ext cx="7143750" cy="2025650"/>
          </a:xfrm>
          <a:prstGeom prst="rect">
            <a:avLst/>
          </a:prstGeom>
          <a:noFill/>
          <a:ln w="9525">
            <a:noFill/>
            <a:miter lim="800000"/>
            <a:headEnd/>
            <a:tailEnd/>
          </a:ln>
        </p:spPr>
      </p:pic>
      <p:sp>
        <p:nvSpPr>
          <p:cNvPr id="17416" name="Rectangle 11"/>
          <p:cNvSpPr>
            <a:spLocks noChangeArrowheads="1"/>
          </p:cNvSpPr>
          <p:nvPr/>
        </p:nvSpPr>
        <p:spPr bwMode="auto">
          <a:xfrm>
            <a:off x="3048000" y="5791200"/>
            <a:ext cx="3181350" cy="366713"/>
          </a:xfrm>
          <a:prstGeom prst="rect">
            <a:avLst/>
          </a:prstGeom>
          <a:noFill/>
          <a:ln w="9525">
            <a:noFill/>
            <a:miter lim="800000"/>
            <a:headEnd/>
            <a:tailEnd/>
          </a:ln>
        </p:spPr>
        <p:txBody>
          <a:bodyPr wrap="none">
            <a:spAutoFit/>
          </a:bodyPr>
          <a:lstStyle/>
          <a:p>
            <a:r>
              <a:rPr lang="en-US" b="1">
                <a:solidFill>
                  <a:srgbClr val="0066CC"/>
                </a:solidFill>
              </a:rPr>
              <a:t>Figure 2. Sockets and ports</a:t>
            </a:r>
          </a:p>
        </p:txBody>
      </p:sp>
      <p:sp>
        <p:nvSpPr>
          <p:cNvPr id="17417"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p>
            <a:fld id="{E9586CC3-40E8-4A5C-886C-32A9F2D1E0B4}" type="slidenum">
              <a:rPr lang="en-US" smtClean="0"/>
              <a:pPr/>
              <a:t>17</a:t>
            </a:fld>
            <a:endParaRPr lang="en-US"/>
          </a:p>
        </p:txBody>
      </p:sp>
      <p:sp>
        <p:nvSpPr>
          <p:cNvPr id="1843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a:solidFill>
                  <a:srgbClr val="669900"/>
                </a:solidFill>
              </a:rPr>
              <a:t>4.2.1UDP Datagram Communication</a:t>
            </a:r>
          </a:p>
        </p:txBody>
      </p:sp>
      <p:graphicFrame>
        <p:nvGraphicFramePr>
          <p:cNvPr id="18455" name="Group 23"/>
          <p:cNvGraphicFramePr>
            <a:graphicFrameLocks noGrp="1"/>
          </p:cNvGraphicFramePr>
          <p:nvPr>
            <p:ph type="tbl" idx="1"/>
          </p:nvPr>
        </p:nvGraphicFramePr>
        <p:xfrm>
          <a:off x="533400" y="1219200"/>
          <a:ext cx="8229600" cy="5001768"/>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4958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400" b="0" i="0" u="none" strike="noStrike" cap="none" normalizeH="0" baseline="0" dirty="0">
                          <a:ln>
                            <a:noFill/>
                          </a:ln>
                          <a:solidFill>
                            <a:srgbClr val="A50021"/>
                          </a:solidFill>
                          <a:effectLst/>
                          <a:latin typeface="Arial" pitchFamily="34" charset="0"/>
                          <a:cs typeface="Arial" pitchFamily="34" charset="0"/>
                        </a:rPr>
                        <a:t>UDP datagram properties</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a:ln>
                            <a:noFill/>
                          </a:ln>
                          <a:solidFill>
                            <a:srgbClr val="000000"/>
                          </a:solidFill>
                          <a:effectLst/>
                          <a:latin typeface="Arial" pitchFamily="34" charset="0"/>
                          <a:cs typeface="Arial" pitchFamily="34" charset="0"/>
                        </a:rPr>
                        <a:t>No guarantee of order preservation</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a:ln>
                            <a:noFill/>
                          </a:ln>
                          <a:solidFill>
                            <a:srgbClr val="000000"/>
                          </a:solidFill>
                          <a:effectLst/>
                          <a:latin typeface="Arial" pitchFamily="34" charset="0"/>
                          <a:cs typeface="Arial" pitchFamily="34" charset="0"/>
                        </a:rPr>
                        <a:t>Message loss and duplications are possible</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400" b="0" i="0" u="none" strike="noStrike" cap="none" normalizeH="0" baseline="0" dirty="0">
                          <a:ln>
                            <a:noFill/>
                          </a:ln>
                          <a:solidFill>
                            <a:srgbClr val="A50021"/>
                          </a:solidFill>
                          <a:effectLst/>
                          <a:latin typeface="Arial" pitchFamily="34" charset="0"/>
                          <a:cs typeface="Arial" pitchFamily="34" charset="0"/>
                        </a:rPr>
                        <a:t>Necessary steps</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a:ln>
                            <a:noFill/>
                          </a:ln>
                          <a:solidFill>
                            <a:srgbClr val="990099"/>
                          </a:solidFill>
                          <a:effectLst/>
                          <a:latin typeface="Arial" pitchFamily="34" charset="0"/>
                          <a:cs typeface="Arial" pitchFamily="34" charset="0"/>
                        </a:rPr>
                        <a:t>Creating</a:t>
                      </a:r>
                      <a:r>
                        <a:rPr kumimoji="0" lang="en-US" sz="2400" b="0" i="0" u="none" strike="noStrike" cap="none" normalizeH="0" baseline="0" dirty="0">
                          <a:ln>
                            <a:noFill/>
                          </a:ln>
                          <a:solidFill>
                            <a:schemeClr val="tx1"/>
                          </a:solidFill>
                          <a:effectLst/>
                          <a:latin typeface="Arial" pitchFamily="34" charset="0"/>
                          <a:cs typeface="Arial" pitchFamily="34" charset="0"/>
                        </a:rPr>
                        <a:t> a socket</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a:ln>
                            <a:noFill/>
                          </a:ln>
                          <a:solidFill>
                            <a:srgbClr val="990099"/>
                          </a:solidFill>
                          <a:effectLst/>
                          <a:latin typeface="Arial" pitchFamily="34" charset="0"/>
                          <a:cs typeface="Arial" pitchFamily="34" charset="0"/>
                        </a:rPr>
                        <a:t>Binding</a:t>
                      </a:r>
                      <a:r>
                        <a:rPr kumimoji="0" lang="en-US" sz="2400" b="0" i="0" u="none" strike="noStrike" cap="none" normalizeH="0" baseline="0" dirty="0">
                          <a:ln>
                            <a:noFill/>
                          </a:ln>
                          <a:solidFill>
                            <a:schemeClr val="tx1"/>
                          </a:solidFill>
                          <a:effectLst/>
                          <a:latin typeface="Arial" pitchFamily="34" charset="0"/>
                          <a:cs typeface="Arial" pitchFamily="34" charset="0"/>
                        </a:rPr>
                        <a:t> a</a:t>
                      </a:r>
                      <a:r>
                        <a:rPr kumimoji="0" lang="en-US" sz="2400" b="0" i="0" u="none" strike="noStrike" cap="none" normalizeH="0" baseline="0" dirty="0">
                          <a:ln>
                            <a:noFill/>
                          </a:ln>
                          <a:solidFill>
                            <a:srgbClr val="CD0000"/>
                          </a:solidFill>
                          <a:effectLst/>
                          <a:latin typeface="Arial" pitchFamily="34" charset="0"/>
                          <a:cs typeface="Arial" pitchFamily="34" charset="0"/>
                        </a:rPr>
                        <a:t> </a:t>
                      </a:r>
                      <a:r>
                        <a:rPr kumimoji="0" lang="en-US" sz="2400" b="0" i="0" u="none" strike="noStrike" cap="none" normalizeH="0" baseline="0" dirty="0">
                          <a:ln>
                            <a:noFill/>
                          </a:ln>
                          <a:solidFill>
                            <a:srgbClr val="000000"/>
                          </a:solidFill>
                          <a:effectLst/>
                          <a:latin typeface="Arial" pitchFamily="34" charset="0"/>
                          <a:cs typeface="Arial" pitchFamily="34" charset="0"/>
                        </a:rPr>
                        <a:t>socket to a port and local Internet address</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rgbClr val="000000"/>
                          </a:solidFill>
                          <a:effectLst/>
                          <a:latin typeface="Arial" pitchFamily="34" charset="0"/>
                          <a:cs typeface="Arial" pitchFamily="34" charset="0"/>
                        </a:rPr>
                        <a:t>A client binds to any free local port</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rgbClr val="000000"/>
                          </a:solidFill>
                          <a:effectLst/>
                          <a:latin typeface="Arial" pitchFamily="34" charset="0"/>
                          <a:cs typeface="Arial" pitchFamily="34" charset="0"/>
                        </a:rPr>
                        <a:t>A server binds to a server port</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400" b="0" i="0" u="none" strike="noStrike" cap="none" normalizeH="0" baseline="0" dirty="0">
                          <a:ln>
                            <a:noFill/>
                          </a:ln>
                          <a:solidFill>
                            <a:srgbClr val="A50021"/>
                          </a:solidFill>
                          <a:effectLst/>
                          <a:latin typeface="Arial" pitchFamily="34" charset="0"/>
                          <a:cs typeface="Arial" pitchFamily="34" charset="0"/>
                        </a:rPr>
                        <a:t>Receive method</a:t>
                      </a:r>
                      <a:endParaRPr kumimoji="0" lang="en-US" sz="2400" b="0" i="0" u="none" strike="noStrike" cap="none" normalizeH="0" baseline="0" dirty="0">
                        <a:ln>
                          <a:noFill/>
                        </a:ln>
                        <a:solidFill>
                          <a:srgbClr val="000000"/>
                        </a:solidFill>
                        <a:effectLst/>
                        <a:latin typeface="Arial" pitchFamily="34" charset="0"/>
                        <a:cs typeface="Arial" pitchFamily="34" charset="0"/>
                      </a:endParaRP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a:ln>
                            <a:noFill/>
                          </a:ln>
                          <a:solidFill>
                            <a:srgbClr val="000000"/>
                          </a:solidFill>
                          <a:effectLst/>
                          <a:latin typeface="Arial" pitchFamily="34" charset="0"/>
                          <a:cs typeface="Arial" pitchFamily="34" charset="0"/>
                        </a:rPr>
                        <a:t>It returns Internet address and port of sender, plus message.</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endParaRPr kumimoji="0" lang="en-US" sz="1800" b="0" i="0" u="none" strike="noStrike" cap="none" normalizeH="0" baseline="0" dirty="0">
                        <a:ln>
                          <a:noFill/>
                        </a:ln>
                        <a:solidFill>
                          <a:srgbClr val="000000"/>
                        </a:solidFill>
                        <a:effectLst/>
                        <a:latin typeface="Arial" pitchFamily="34" charset="0"/>
                        <a:cs typeface="Arial" pitchFamily="34"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8439"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p:spPr>
        <p:txBody>
          <a:bodyPr/>
          <a:lstStyle/>
          <a:p>
            <a:fld id="{48E6DD01-0BC4-4922-8D71-A55C04C63F02}" type="slidenum">
              <a:rPr lang="en-US" smtClean="0"/>
              <a:pPr/>
              <a:t>18</a:t>
            </a:fld>
            <a:endParaRPr lang="en-US"/>
          </a:p>
        </p:txBody>
      </p:sp>
      <p:sp>
        <p:nvSpPr>
          <p:cNvPr id="1945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a:solidFill>
                  <a:srgbClr val="669900"/>
                </a:solidFill>
              </a:rPr>
              <a:t>UDP Datagram Communication</a:t>
            </a:r>
          </a:p>
        </p:txBody>
      </p:sp>
      <p:graphicFrame>
        <p:nvGraphicFramePr>
          <p:cNvPr id="19481" name="Group 25"/>
          <p:cNvGraphicFramePr>
            <a:graphicFrameLocks noGrp="1"/>
          </p:cNvGraphicFramePr>
          <p:nvPr>
            <p:ph type="tbl" idx="1"/>
          </p:nvPr>
        </p:nvGraphicFramePr>
        <p:xfrm>
          <a:off x="533400" y="1219200"/>
          <a:ext cx="8229600" cy="4364736"/>
        </p:xfrm>
        <a:graphic>
          <a:graphicData uri="http://schemas.openxmlformats.org/drawingml/2006/table">
            <a:tbl>
              <a:tblPr rtl="1"/>
              <a:tblGrid>
                <a:gridCol w="8229600">
                  <a:extLst>
                    <a:ext uri="{9D8B030D-6E8A-4147-A177-3AD203B41FA5}">
                      <a16:colId xmlns:a16="http://schemas.microsoft.com/office/drawing/2014/main" val="20000"/>
                    </a:ext>
                  </a:extLst>
                </a:gridCol>
              </a:tblGrid>
              <a:tr h="19939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chemeClr val="tx1"/>
                          </a:solidFill>
                          <a:effectLst/>
                          <a:latin typeface="Arial" pitchFamily="34" charset="0"/>
                          <a:cs typeface="Arial" pitchFamily="34" charset="0"/>
                        </a:rPr>
                        <a:t>Issues related to datagram communications are:</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rgbClr val="990099"/>
                          </a:solidFill>
                          <a:effectLst/>
                          <a:latin typeface="Arial" pitchFamily="34" charset="0"/>
                          <a:cs typeface="Arial" pitchFamily="34" charset="0"/>
                        </a:rPr>
                        <a:t>Message size</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rgbClr val="000000"/>
                          </a:solidFill>
                          <a:effectLst/>
                          <a:latin typeface="Arial" pitchFamily="34" charset="0"/>
                          <a:cs typeface="Arial" pitchFamily="34" charset="0"/>
                        </a:rPr>
                        <a:t>IP allows for messages of up to 2</a:t>
                      </a:r>
                      <a:r>
                        <a:rPr kumimoji="0" lang="en-US" sz="2400" b="0" i="0" u="none" strike="noStrike" cap="none" normalizeH="0" baseline="30000" dirty="0">
                          <a:ln>
                            <a:noFill/>
                          </a:ln>
                          <a:solidFill>
                            <a:srgbClr val="000000"/>
                          </a:solidFill>
                          <a:effectLst/>
                          <a:latin typeface="Arial" pitchFamily="34" charset="0"/>
                          <a:cs typeface="Arial" pitchFamily="34" charset="0"/>
                        </a:rPr>
                        <a:t>16</a:t>
                      </a:r>
                      <a:r>
                        <a:rPr kumimoji="0" lang="en-US" sz="2400" b="0" i="0" u="none" strike="noStrike" cap="none" normalizeH="0" baseline="0" dirty="0">
                          <a:ln>
                            <a:noFill/>
                          </a:ln>
                          <a:solidFill>
                            <a:srgbClr val="000000"/>
                          </a:solidFill>
                          <a:effectLst/>
                          <a:latin typeface="Arial" pitchFamily="34" charset="0"/>
                          <a:cs typeface="Arial" pitchFamily="34" charset="0"/>
                        </a:rPr>
                        <a:t> bytes.</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pitchFamily="34" charset="0"/>
                          <a:cs typeface="Arial" pitchFamily="34" charset="0"/>
                        </a:rPr>
                        <a:t>M</a:t>
                      </a:r>
                      <a:r>
                        <a:rPr kumimoji="0" lang="en-US" sz="2400" b="0" i="0" u="none" strike="noStrike" cap="none" normalizeH="0" baseline="0" dirty="0">
                          <a:ln>
                            <a:noFill/>
                          </a:ln>
                          <a:solidFill>
                            <a:srgbClr val="000000"/>
                          </a:solidFill>
                          <a:effectLst/>
                          <a:latin typeface="Arial" pitchFamily="34" charset="0"/>
                          <a:cs typeface="Arial" pitchFamily="34" charset="0"/>
                        </a:rPr>
                        <a:t>ost implementations restrict this to around 8 Kbytes.</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rgbClr val="000000"/>
                          </a:solidFill>
                          <a:effectLst/>
                          <a:latin typeface="Arial" pitchFamily="34" charset="0"/>
                          <a:cs typeface="Arial" pitchFamily="34" charset="0"/>
                        </a:rPr>
                        <a:t>Any application requiring messages larger than the maximum must fragment.</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rgbClr val="000000"/>
                          </a:solidFill>
                          <a:effectLst/>
                          <a:latin typeface="Arial" pitchFamily="34" charset="0"/>
                          <a:cs typeface="Arial" pitchFamily="34" charset="0"/>
                        </a:rPr>
                        <a:t>If arriving message is too big for array allocated to receive message content, truncation occurs.</a:t>
                      </a:r>
                      <a:endParaRPr kumimoji="0" lang="en-US" sz="2400" b="0" i="0" u="none" strike="noStrike" cap="none" normalizeH="0" baseline="0" dirty="0">
                        <a:ln>
                          <a:noFill/>
                        </a:ln>
                        <a:solidFill>
                          <a:schemeClr val="tx1"/>
                        </a:solidFill>
                        <a:effectLst/>
                        <a:latin typeface="Arial" pitchFamily="34" charset="0"/>
                        <a:cs typeface="Arial" pitchFamily="34"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9463"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p:spPr>
        <p:txBody>
          <a:bodyPr/>
          <a:lstStyle/>
          <a:p>
            <a:fld id="{82D6D53A-D582-436D-AC32-9EF82F03E7A9}" type="slidenum">
              <a:rPr lang="en-US" smtClean="0"/>
              <a:pPr/>
              <a:t>19</a:t>
            </a:fld>
            <a:endParaRPr lang="en-US"/>
          </a:p>
        </p:txBody>
      </p:sp>
      <p:sp>
        <p:nvSpPr>
          <p:cNvPr id="20483"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a:solidFill>
                  <a:srgbClr val="669900"/>
                </a:solidFill>
              </a:rPr>
              <a:t>UDP Datagram Communication</a:t>
            </a:r>
          </a:p>
        </p:txBody>
      </p:sp>
      <p:graphicFrame>
        <p:nvGraphicFramePr>
          <p:cNvPr id="29728" name="Group 32"/>
          <p:cNvGraphicFramePr>
            <a:graphicFrameLocks noGrp="1"/>
          </p:cNvGraphicFramePr>
          <p:nvPr>
            <p:ph type="tbl" idx="1"/>
          </p:nvPr>
        </p:nvGraphicFramePr>
        <p:xfrm>
          <a:off x="533400" y="1219200"/>
          <a:ext cx="8229600" cy="1389888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267200">
                <a:tc>
                  <a:txBody>
                    <a:bodyPr/>
                    <a:lstStyle/>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000" b="0" i="0" u="none" strike="noStrike" cap="none" normalizeH="0" baseline="0" dirty="0">
                          <a:ln>
                            <a:noFill/>
                          </a:ln>
                          <a:solidFill>
                            <a:srgbClr val="990099"/>
                          </a:solidFill>
                          <a:effectLst/>
                          <a:latin typeface="Arial" pitchFamily="34" charset="0"/>
                          <a:cs typeface="Arial" pitchFamily="34" charset="0"/>
                        </a:rPr>
                        <a:t>Blocking</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000" b="0" i="0" u="none" strike="noStrike" cap="none" normalizeH="0" baseline="0" dirty="0">
                          <a:ln>
                            <a:noFill/>
                          </a:ln>
                          <a:solidFill>
                            <a:srgbClr val="000000"/>
                          </a:solidFill>
                          <a:effectLst/>
                          <a:latin typeface="Arial" pitchFamily="34" charset="0"/>
                          <a:cs typeface="Arial" pitchFamily="34" charset="0"/>
                        </a:rPr>
                        <a:t>Send: </a:t>
                      </a:r>
                      <a:r>
                        <a:rPr kumimoji="0" lang="en-US" sz="2000" b="0" i="0" u="none" strike="noStrike" cap="none" normalizeH="0" baseline="0" dirty="0">
                          <a:ln>
                            <a:noFill/>
                          </a:ln>
                          <a:solidFill>
                            <a:srgbClr val="C00000"/>
                          </a:solidFill>
                          <a:effectLst/>
                          <a:latin typeface="Arial" pitchFamily="34" charset="0"/>
                          <a:cs typeface="Arial" pitchFamily="34" charset="0"/>
                        </a:rPr>
                        <a:t>non-blocking</a:t>
                      </a:r>
                    </a:p>
                    <a:p>
                      <a:pPr marL="2570163" marR="0" lvl="3" indent="-334963" algn="l" defTabSz="914400" rtl="0" eaLnBrk="1" fontAlgn="base" latinLnBrk="0" hangingPunct="1">
                        <a:lnSpc>
                          <a:spcPct val="90000"/>
                        </a:lnSpc>
                        <a:spcBef>
                          <a:spcPct val="20000"/>
                        </a:spcBef>
                        <a:spcAft>
                          <a:spcPct val="0"/>
                        </a:spcAft>
                        <a:buClrTx/>
                        <a:buSzTx/>
                        <a:buFontTx/>
                        <a:buChar char="•"/>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pitchFamily="34" charset="0"/>
                          <a:cs typeface="Arial" pitchFamily="34" charset="0"/>
                        </a:rPr>
                        <a:t>upon arrival, message is placed in a queue for the socket that is bound to the destination port.</a:t>
                      </a:r>
                      <a:endParaRPr kumimoji="0" lang="en-US" sz="2000" b="0" i="0" u="none" strike="noStrike" cap="none" normalizeH="0" baseline="0" dirty="0">
                        <a:ln>
                          <a:noFill/>
                        </a:ln>
                        <a:solidFill>
                          <a:srgbClr val="000000"/>
                        </a:solidFill>
                        <a:effectLst/>
                        <a:latin typeface="Arial" pitchFamily="34" charset="0"/>
                        <a:cs typeface="Arial" pitchFamily="34" charset="0"/>
                      </a:endParaRP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000" b="0" i="0" u="none" strike="noStrike" cap="none" normalizeH="0" baseline="0" dirty="0">
                          <a:ln>
                            <a:noFill/>
                          </a:ln>
                          <a:solidFill>
                            <a:srgbClr val="000000"/>
                          </a:solidFill>
                          <a:effectLst/>
                          <a:latin typeface="Arial" pitchFamily="34" charset="0"/>
                          <a:cs typeface="Arial" pitchFamily="34" charset="0"/>
                        </a:rPr>
                        <a:t>Receive: </a:t>
                      </a:r>
                      <a:r>
                        <a:rPr kumimoji="0" lang="en-US" sz="2000" b="0" i="0" u="none" strike="noStrike" cap="none" normalizeH="0" baseline="0" dirty="0">
                          <a:ln>
                            <a:noFill/>
                          </a:ln>
                          <a:solidFill>
                            <a:srgbClr val="C00000"/>
                          </a:solidFill>
                          <a:effectLst/>
                          <a:latin typeface="Arial" pitchFamily="34" charset="0"/>
                          <a:cs typeface="Arial" pitchFamily="34" charset="0"/>
                        </a:rPr>
                        <a:t>blocking</a:t>
                      </a:r>
                    </a:p>
                    <a:p>
                      <a:pPr marL="2570163" marR="0" lvl="3" indent="-334963" algn="l" defTabSz="914400" rtl="0" eaLnBrk="1" fontAlgn="base" latinLnBrk="0" hangingPunct="1">
                        <a:lnSpc>
                          <a:spcPct val="90000"/>
                        </a:lnSpc>
                        <a:spcBef>
                          <a:spcPct val="20000"/>
                        </a:spcBef>
                        <a:spcAft>
                          <a:spcPct val="0"/>
                        </a:spcAft>
                        <a:buClrTx/>
                        <a:buSzTx/>
                        <a:buFontTx/>
                        <a:buChar char="•"/>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pitchFamily="34" charset="0"/>
                          <a:cs typeface="Arial" pitchFamily="34" charset="0"/>
                        </a:rPr>
                        <a:t>Pre-emption by timeout possible</a:t>
                      </a:r>
                    </a:p>
                    <a:p>
                      <a:pPr marL="2570163" marR="0" lvl="3" indent="-334963" algn="l" defTabSz="914400" rtl="0" eaLnBrk="1" fontAlgn="base" latinLnBrk="0" hangingPunct="1">
                        <a:lnSpc>
                          <a:spcPct val="90000"/>
                        </a:lnSpc>
                        <a:spcBef>
                          <a:spcPct val="20000"/>
                        </a:spcBef>
                        <a:spcAft>
                          <a:spcPct val="0"/>
                        </a:spcAft>
                        <a:buClrTx/>
                        <a:buSzTx/>
                        <a:buFontTx/>
                        <a:buChar char="•"/>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pitchFamily="34" charset="0"/>
                          <a:cs typeface="Arial" pitchFamily="34" charset="0"/>
                        </a:rPr>
                        <a:t>If process wishes to continue while waiting for packet, use separate thread</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000" b="0" i="0" u="none" strike="noStrike" cap="none" normalizeH="0" baseline="0" dirty="0">
                          <a:ln>
                            <a:noFill/>
                          </a:ln>
                          <a:solidFill>
                            <a:srgbClr val="990099"/>
                          </a:solidFill>
                          <a:effectLst/>
                          <a:latin typeface="Arial" pitchFamily="34" charset="0"/>
                          <a:cs typeface="Arial" pitchFamily="34" charset="0"/>
                        </a:rPr>
                        <a:t>Timeout</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2000" b="0" i="0" u="none" strike="noStrike" cap="none" normalizeH="0" baseline="0" dirty="0">
                          <a:ln>
                            <a:noFill/>
                          </a:ln>
                          <a:solidFill>
                            <a:srgbClr val="990099"/>
                          </a:solidFill>
                          <a:effectLst/>
                          <a:latin typeface="Arial" pitchFamily="34" charset="0"/>
                          <a:cs typeface="Arial" pitchFamily="34" charset="0"/>
                        </a:rPr>
                        <a:t>             </a:t>
                      </a:r>
                      <a:r>
                        <a:rPr kumimoji="0" lang="en-US" sz="2000" b="0" i="0" u="none" strike="noStrike" kern="1200" cap="none" normalizeH="0" baseline="0" dirty="0">
                          <a:ln>
                            <a:noFill/>
                          </a:ln>
                          <a:solidFill>
                            <a:schemeClr val="tx1"/>
                          </a:solidFill>
                          <a:effectLst/>
                          <a:latin typeface="Arial" pitchFamily="34" charset="0"/>
                          <a:ea typeface="+mn-ea"/>
                          <a:cs typeface="Arial" pitchFamily="34" charset="0"/>
                        </a:rPr>
                        <a:t>Timeout interval should be fairly large in comparison with the time required to transmit the message               </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000" b="0" i="0" u="none" strike="noStrike" kern="1200" cap="none" normalizeH="0" baseline="0" dirty="0">
                          <a:ln>
                            <a:noFill/>
                          </a:ln>
                          <a:solidFill>
                            <a:srgbClr val="990099"/>
                          </a:solidFill>
                          <a:effectLst/>
                          <a:latin typeface="Arial" pitchFamily="34" charset="0"/>
                          <a:ea typeface="+mn-ea"/>
                          <a:cs typeface="Arial" pitchFamily="34" charset="0"/>
                        </a:rPr>
                        <a:t>Receive from any</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2000" b="0" i="0" u="none" strike="noStrike" kern="1200" cap="none" normalizeH="0" baseline="0" dirty="0">
                          <a:ln>
                            <a:noFill/>
                          </a:ln>
                          <a:solidFill>
                            <a:srgbClr val="990099"/>
                          </a:solidFill>
                          <a:effectLst/>
                          <a:latin typeface="Arial" pitchFamily="34" charset="0"/>
                          <a:ea typeface="+mn-ea"/>
                          <a:cs typeface="Arial" pitchFamily="34" charset="0"/>
                        </a:rPr>
                        <a:t>              </a:t>
                      </a:r>
                      <a:r>
                        <a:rPr kumimoji="0" lang="en-US" sz="2000" b="0" i="0" u="none" strike="noStrike" kern="1200" cap="none" normalizeH="0" baseline="0" dirty="0">
                          <a:ln>
                            <a:noFill/>
                          </a:ln>
                          <a:solidFill>
                            <a:schemeClr val="tx1"/>
                          </a:solidFill>
                          <a:effectLst/>
                          <a:latin typeface="Arial" pitchFamily="34" charset="0"/>
                          <a:ea typeface="+mn-ea"/>
                          <a:cs typeface="Arial" pitchFamily="34" charset="0"/>
                        </a:rPr>
                        <a:t>Receive method does not specify an origin for messages. The receive method returns the internet address and local port of the sender allowing the recipient to check where it came from. </a:t>
                      </a:r>
                    </a:p>
                    <a:p>
                      <a:pPr marL="2570163" marR="0" lvl="3" indent="-334963" algn="l" defTabSz="914400" rtl="0" eaLnBrk="1" fontAlgn="base" latinLnBrk="0" hangingPunct="1">
                        <a:lnSpc>
                          <a:spcPct val="90000"/>
                        </a:lnSpc>
                        <a:spcBef>
                          <a:spcPct val="20000"/>
                        </a:spcBef>
                        <a:spcAft>
                          <a:spcPct val="0"/>
                        </a:spcAft>
                        <a:buClrTx/>
                        <a:buSzTx/>
                        <a:buFontTx/>
                        <a:buNone/>
                        <a:tabLst>
                          <a:tab pos="969963" algn="l"/>
                          <a:tab pos="1082675" algn="l"/>
                          <a:tab pos="1485900" algn="l"/>
                          <a:tab pos="1600200" algn="l"/>
                        </a:tabLst>
                      </a:pPr>
                      <a:endParaRPr kumimoji="0" lang="en-US" sz="2000" b="0" i="0" u="none" strike="noStrike" cap="none" normalizeH="0" baseline="0" dirty="0">
                        <a:ln>
                          <a:noFill/>
                        </a:ln>
                        <a:solidFill>
                          <a:srgbClr val="000000"/>
                        </a:solidFill>
                        <a:effectLst/>
                        <a:latin typeface="Arial" pitchFamily="34" charset="0"/>
                        <a:cs typeface="Arial" pitchFamily="34"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67200">
                <a:tc>
                  <a:txBody>
                    <a:bodyPr/>
                    <a:lstStyle/>
                    <a:p>
                      <a:pPr marL="2570163" marR="0" lvl="3" indent="-334963" algn="l" defTabSz="914400" rtl="0" eaLnBrk="1" fontAlgn="base" latinLnBrk="0" hangingPunct="1">
                        <a:lnSpc>
                          <a:spcPct val="90000"/>
                        </a:lnSpc>
                        <a:spcBef>
                          <a:spcPct val="20000"/>
                        </a:spcBef>
                        <a:spcAft>
                          <a:spcPct val="0"/>
                        </a:spcAft>
                        <a:buClrTx/>
                        <a:buSzTx/>
                        <a:buFontTx/>
                        <a:buNone/>
                        <a:tabLst>
                          <a:tab pos="969963" algn="l"/>
                          <a:tab pos="1082675" algn="l"/>
                          <a:tab pos="1485900" algn="l"/>
                          <a:tab pos="1600200" algn="l"/>
                        </a:tabLst>
                      </a:pPr>
                      <a:endParaRPr kumimoji="0" lang="en-US" sz="2000" b="0" i="0" u="none" strike="noStrike" cap="none" normalizeH="0" baseline="0" dirty="0">
                        <a:ln>
                          <a:noFill/>
                        </a:ln>
                        <a:solidFill>
                          <a:srgbClr val="000000"/>
                        </a:solidFill>
                        <a:effectLst/>
                        <a:latin typeface="Arial" pitchFamily="34" charset="0"/>
                        <a:cs typeface="Arial" pitchFamily="34"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67200">
                <a:tc>
                  <a:txBody>
                    <a:bodyPr/>
                    <a:lstStyle/>
                    <a:p>
                      <a:pPr marL="2570163" marR="0" lvl="3" indent="-334963" algn="l" defTabSz="914400" rtl="0" eaLnBrk="1" fontAlgn="base" latinLnBrk="0" hangingPunct="1">
                        <a:lnSpc>
                          <a:spcPct val="90000"/>
                        </a:lnSpc>
                        <a:spcBef>
                          <a:spcPct val="20000"/>
                        </a:spcBef>
                        <a:spcAft>
                          <a:spcPct val="0"/>
                        </a:spcAft>
                        <a:buClrTx/>
                        <a:buSzTx/>
                        <a:buFontTx/>
                        <a:buNone/>
                        <a:tabLst>
                          <a:tab pos="969963" algn="l"/>
                          <a:tab pos="1082675" algn="l"/>
                          <a:tab pos="1485900" algn="l"/>
                          <a:tab pos="1600200" algn="l"/>
                        </a:tabLst>
                      </a:pPr>
                      <a:endParaRPr kumimoji="0" lang="en-US" sz="2000" b="0" i="0" u="none" strike="noStrike" cap="none" normalizeH="0" baseline="0" dirty="0">
                        <a:ln>
                          <a:noFill/>
                        </a:ln>
                        <a:solidFill>
                          <a:srgbClr val="000000"/>
                        </a:solidFill>
                        <a:effectLst/>
                        <a:latin typeface="Arial" pitchFamily="34" charset="0"/>
                        <a:cs typeface="Arial" pitchFamily="34"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0487"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p:cNvSpPr>
            <a:spLocks noGrp="1"/>
          </p:cNvSpPr>
          <p:nvPr>
            <p:ph type="sldNum" sz="quarter" idx="11"/>
          </p:nvPr>
        </p:nvSpPr>
        <p:spPr>
          <a:noFill/>
        </p:spPr>
        <p:txBody>
          <a:bodyPr/>
          <a:lstStyle/>
          <a:p>
            <a:fld id="{2074B3BA-7C5A-481C-89C9-997D0C14E1E2}" type="slidenum">
              <a:rPr lang="en-US" smtClean="0"/>
              <a:pPr/>
              <a:t>2</a:t>
            </a:fld>
            <a:endParaRPr lang="en-US"/>
          </a:p>
        </p:txBody>
      </p:sp>
      <p:sp>
        <p:nvSpPr>
          <p:cNvPr id="307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a:solidFill>
                  <a:srgbClr val="669900"/>
                </a:solidFill>
              </a:rPr>
              <a:t>Topics</a:t>
            </a:r>
          </a:p>
        </p:txBody>
      </p:sp>
      <p:graphicFrame>
        <p:nvGraphicFramePr>
          <p:cNvPr id="4108" name="Group 12"/>
          <p:cNvGraphicFramePr>
            <a:graphicFrameLocks noGrp="1"/>
          </p:cNvGraphicFramePr>
          <p:nvPr>
            <p:ph type="tbl" idx="1"/>
          </p:nvPr>
        </p:nvGraphicFramePr>
        <p:xfrm>
          <a:off x="533400" y="1219200"/>
          <a:ext cx="8229600" cy="2139696"/>
        </p:xfrm>
        <a:graphic>
          <a:graphicData uri="http://schemas.openxmlformats.org/drawingml/2006/table">
            <a:tbl>
              <a:tblPr rtl="1"/>
              <a:tblGrid>
                <a:gridCol w="8229600">
                  <a:extLst>
                    <a:ext uri="{9D8B030D-6E8A-4147-A177-3AD203B41FA5}">
                      <a16:colId xmlns:a16="http://schemas.microsoft.com/office/drawing/2014/main" val="20000"/>
                    </a:ext>
                  </a:extLst>
                </a:gridCol>
              </a:tblGrid>
              <a:tr h="19939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chemeClr val="tx1"/>
                          </a:solidFill>
                          <a:effectLst/>
                          <a:latin typeface="Arial" pitchFamily="34" charset="0"/>
                          <a:cs typeface="Arial" pitchFamily="34" charset="0"/>
                        </a:rPr>
                        <a:t>INTRODUCTION</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chemeClr val="tx1"/>
                          </a:solidFill>
                          <a:effectLst/>
                          <a:latin typeface="Arial" pitchFamily="34" charset="0"/>
                          <a:cs typeface="Arial" pitchFamily="34" charset="0"/>
                        </a:rPr>
                        <a:t>The API for the INTERNET PROTOCOLS</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chemeClr val="tx1"/>
                          </a:solidFill>
                          <a:effectLst/>
                          <a:latin typeface="Arial" pitchFamily="34" charset="0"/>
                          <a:cs typeface="Arial" pitchFamily="34" charset="0"/>
                        </a:rPr>
                        <a:t>EXTERNAL DATA REPRESENTATION</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chemeClr val="tx1"/>
                          </a:solidFill>
                          <a:effectLst/>
                          <a:latin typeface="Arial" pitchFamily="34" charset="0"/>
                          <a:cs typeface="Arial" pitchFamily="34" charset="0"/>
                        </a:rPr>
                        <a:t>CLIENT-SERVER COMMUNICATION</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079"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p:spPr>
        <p:txBody>
          <a:bodyPr/>
          <a:lstStyle/>
          <a:p>
            <a:fld id="{88F59C07-CE58-412D-9FE4-9C6F42F6F89D}" type="slidenum">
              <a:rPr lang="en-US" smtClean="0"/>
              <a:pPr/>
              <a:t>20</a:t>
            </a:fld>
            <a:endParaRPr lang="en-US"/>
          </a:p>
        </p:txBody>
      </p:sp>
      <p:sp>
        <p:nvSpPr>
          <p:cNvPr id="2150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a:solidFill>
                  <a:srgbClr val="669900"/>
                </a:solidFill>
              </a:rPr>
              <a:t>UDP Datagram Communication</a:t>
            </a:r>
          </a:p>
        </p:txBody>
      </p:sp>
      <p:graphicFrame>
        <p:nvGraphicFramePr>
          <p:cNvPr id="20497" name="Group 17"/>
          <p:cNvGraphicFramePr>
            <a:graphicFrameLocks noGrp="1"/>
          </p:cNvGraphicFramePr>
          <p:nvPr>
            <p:ph type="tbl" idx="1"/>
          </p:nvPr>
        </p:nvGraphicFramePr>
        <p:xfrm>
          <a:off x="533400" y="1219200"/>
          <a:ext cx="8229600" cy="530352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38862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chemeClr val="tx1"/>
                          </a:solidFill>
                          <a:effectLst/>
                          <a:latin typeface="Arial" pitchFamily="34" charset="0"/>
                          <a:cs typeface="Arial" pitchFamily="34" charset="0"/>
                        </a:rPr>
                        <a:t>Failure Model: UDP datagram's suffer from following failures:</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pitchFamily="34" charset="0"/>
                          <a:cs typeface="Arial" pitchFamily="34" charset="0"/>
                        </a:rPr>
                        <a:t>Omission failure</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pitchFamily="34" charset="0"/>
                          <a:cs typeface="Arial" pitchFamily="34" charset="0"/>
                        </a:rPr>
                        <a:t>Messages may be dropped occasionally</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pitchFamily="34" charset="0"/>
                          <a:cs typeface="Arial" pitchFamily="34" charset="0"/>
                        </a:rPr>
                        <a:t>Ordering</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2800" b="1" i="0" u="none" strike="noStrike" cap="none" normalizeH="0" baseline="0" dirty="0">
                          <a:ln>
                            <a:noFill/>
                          </a:ln>
                          <a:solidFill>
                            <a:schemeClr val="tx1"/>
                          </a:solidFill>
                          <a:effectLst/>
                          <a:latin typeface="Arial" pitchFamily="34" charset="0"/>
                          <a:cs typeface="Arial" pitchFamily="34" charset="0"/>
                        </a:rPr>
                        <a:t>Use of </a:t>
                      </a:r>
                      <a:r>
                        <a:rPr kumimoji="0" lang="en-US" sz="2800" b="1" i="0" u="none" strike="noStrike" kern="1200" cap="none" normalizeH="0" baseline="0" dirty="0">
                          <a:ln>
                            <a:noFill/>
                          </a:ln>
                          <a:solidFill>
                            <a:schemeClr val="tx1"/>
                          </a:solidFill>
                          <a:effectLst/>
                          <a:latin typeface="Arial" pitchFamily="34" charset="0"/>
                          <a:ea typeface="+mn-ea"/>
                          <a:cs typeface="Arial" pitchFamily="34" charset="0"/>
                        </a:rPr>
                        <a:t>UDP</a:t>
                      </a:r>
                      <a:r>
                        <a:rPr kumimoji="0" lang="en-US" sz="2800" b="0" i="0" u="none" strike="noStrike" kern="1200" cap="none" normalizeH="0" baseline="0" dirty="0">
                          <a:ln>
                            <a:noFill/>
                          </a:ln>
                          <a:solidFill>
                            <a:schemeClr val="tx1"/>
                          </a:solidFill>
                          <a:effectLst/>
                          <a:latin typeface="Arial" pitchFamily="34" charset="0"/>
                          <a:ea typeface="+mn-ea"/>
                          <a:cs typeface="Arial" pitchFamily="34" charset="0"/>
                        </a:rPr>
                        <a:t>:Acceptable to use a service that is liable to occasional omission failures. Ex DNS or VOIP.UDP data grams are preferred because they do not suffer from overheads associated with guaranteed message delivery</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None/>
                        <a:tabLst>
                          <a:tab pos="969963" algn="l"/>
                          <a:tab pos="1082675" algn="l"/>
                          <a:tab pos="1485900" algn="l"/>
                          <a:tab pos="1600200" algn="l"/>
                        </a:tabLst>
                      </a:pPr>
                      <a:endParaRPr kumimoji="0" lang="en-US" sz="3200" b="0" i="0" u="none" strike="noStrike" cap="none" normalizeH="0" baseline="0" dirty="0">
                        <a:ln>
                          <a:noFill/>
                        </a:ln>
                        <a:solidFill>
                          <a:schemeClr val="tx1"/>
                        </a:solidFill>
                        <a:effectLst/>
                        <a:latin typeface="Arial" pitchFamily="34" charset="0"/>
                        <a:cs typeface="Arial" pitchFamily="34"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1511"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dirty="0" err="1">
                <a:solidFill>
                  <a:srgbClr val="000066"/>
                </a:solidFill>
              </a:rPr>
              <a:t>Couloris,Dollimore</a:t>
            </a:r>
            <a:r>
              <a:rPr lang="en-US" sz="1000" b="1" i="1" dirty="0">
                <a:solidFill>
                  <a:srgbClr val="000066"/>
                </a:solidFill>
              </a:rPr>
              <a:t> and </a:t>
            </a:r>
            <a:r>
              <a:rPr lang="en-US" sz="1000" b="1" i="1" dirty="0" err="1">
                <a:solidFill>
                  <a:srgbClr val="000066"/>
                </a:solidFill>
              </a:rPr>
              <a:t>Kindberg</a:t>
            </a:r>
            <a:r>
              <a:rPr lang="en-US" sz="1000" b="1" i="1" dirty="0">
                <a:solidFill>
                  <a:srgbClr val="000066"/>
                </a:solidFill>
              </a:rPr>
              <a:t>  Distributed Systems: Concepts &amp; Design  </a:t>
            </a:r>
            <a:r>
              <a:rPr lang="en-US" sz="1000" b="1" i="1" dirty="0" err="1">
                <a:solidFill>
                  <a:srgbClr val="000066"/>
                </a:solidFill>
              </a:rPr>
              <a:t>Edn</a:t>
            </a:r>
            <a:r>
              <a:rPr lang="en-US" sz="1000" b="1" i="1" dirty="0">
                <a:solidFill>
                  <a:srgbClr val="000066"/>
                </a:solidFill>
              </a:rPr>
              <a:t>. 4 , Pearson Education 2005</a:t>
            </a:r>
            <a:endParaRPr lang="en-GB" sz="1000" b="1" i="1" dirty="0">
              <a:solidFill>
                <a:srgbClr val="000066"/>
              </a:solidFill>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p:spPr>
        <p:txBody>
          <a:bodyPr/>
          <a:lstStyle/>
          <a:p>
            <a:fld id="{3E2A7810-F6C0-4DA5-BA0D-9AB1C47AF467}" type="slidenum">
              <a:rPr lang="en-US" smtClean="0"/>
              <a:pPr/>
              <a:t>21</a:t>
            </a:fld>
            <a:endParaRPr lang="en-US"/>
          </a:p>
        </p:txBody>
      </p:sp>
      <p:sp>
        <p:nvSpPr>
          <p:cNvPr id="2253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a:solidFill>
                  <a:srgbClr val="669900"/>
                </a:solidFill>
              </a:rPr>
              <a:t>Java API for UDP Datagrams</a:t>
            </a:r>
          </a:p>
        </p:txBody>
      </p:sp>
      <p:graphicFrame>
        <p:nvGraphicFramePr>
          <p:cNvPr id="31768" name="Group 24"/>
          <p:cNvGraphicFramePr>
            <a:graphicFrameLocks noGrp="1"/>
          </p:cNvGraphicFramePr>
          <p:nvPr>
            <p:ph type="tbl" idx="1"/>
          </p:nvPr>
        </p:nvGraphicFramePr>
        <p:xfrm>
          <a:off x="304800" y="1219200"/>
          <a:ext cx="8686800" cy="5029200"/>
        </p:xfrm>
        <a:graphic>
          <a:graphicData uri="http://schemas.openxmlformats.org/drawingml/2006/table">
            <a:tbl>
              <a:tblPr rtl="1"/>
              <a:tblGrid>
                <a:gridCol w="8686800">
                  <a:extLst>
                    <a:ext uri="{9D8B030D-6E8A-4147-A177-3AD203B41FA5}">
                      <a16:colId xmlns:a16="http://schemas.microsoft.com/office/drawing/2014/main" val="20000"/>
                    </a:ext>
                  </a:extLst>
                </a:gridCol>
              </a:tblGrid>
              <a:tr h="50292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chemeClr val="tx1"/>
                          </a:solidFill>
                          <a:effectLst/>
                          <a:latin typeface="Arial" pitchFamily="34" charset="0"/>
                          <a:cs typeface="Arial" pitchFamily="34" charset="0"/>
                        </a:rPr>
                        <a:t>The Java API provides datagram communication by two classes:</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rgbClr val="990099"/>
                          </a:solidFill>
                          <a:effectLst/>
                          <a:latin typeface="Courier" charset="0"/>
                          <a:ea typeface="宋体" charset="0"/>
                          <a:cs typeface="Courier" charset="0"/>
                        </a:rPr>
                        <a:t>Datagram Packet </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Courier" charset="0"/>
                          <a:ea typeface="宋体" charset="0"/>
                          <a:cs typeface="Courier" charset="0"/>
                        </a:rPr>
                        <a:t>It provides a constructor to make an </a:t>
                      </a:r>
                      <a:r>
                        <a:rPr kumimoji="0" lang="en-US" sz="2400" b="0" i="0" u="none" strike="noStrike" cap="none" normalizeH="0" baseline="0" dirty="0">
                          <a:ln>
                            <a:noFill/>
                          </a:ln>
                          <a:solidFill>
                            <a:schemeClr val="tx1"/>
                          </a:solidFill>
                          <a:effectLst/>
                          <a:latin typeface="Arial" pitchFamily="34" charset="0"/>
                          <a:ea typeface="宋体" charset="0"/>
                          <a:cs typeface="Courier" charset="0"/>
                        </a:rPr>
                        <a:t>array of bytes comprising:</a:t>
                      </a:r>
                    </a:p>
                    <a:p>
                      <a:pPr marL="2570163" marR="0" lvl="3" indent="-334963" algn="l" defTabSz="914400" rtl="0" eaLnBrk="1" fontAlgn="base" latinLnBrk="0" hangingPunct="1">
                        <a:lnSpc>
                          <a:spcPct val="90000"/>
                        </a:lnSpc>
                        <a:spcBef>
                          <a:spcPct val="20000"/>
                        </a:spcBef>
                        <a:spcAft>
                          <a:spcPct val="0"/>
                        </a:spcAft>
                        <a:buClrTx/>
                        <a:buSzTx/>
                        <a:buFontTx/>
                        <a:buChar char="•"/>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pitchFamily="34" charset="0"/>
                          <a:ea typeface="宋体" charset="0"/>
                          <a:cs typeface="Courier" charset="0"/>
                        </a:rPr>
                        <a:t>Message content </a:t>
                      </a:r>
                    </a:p>
                    <a:p>
                      <a:pPr marL="2570163" marR="0" lvl="3" indent="-334963" algn="l" defTabSz="914400" rtl="0" eaLnBrk="1" fontAlgn="base" latinLnBrk="0" hangingPunct="1">
                        <a:lnSpc>
                          <a:spcPct val="90000"/>
                        </a:lnSpc>
                        <a:spcBef>
                          <a:spcPct val="20000"/>
                        </a:spcBef>
                        <a:spcAft>
                          <a:spcPct val="0"/>
                        </a:spcAft>
                        <a:buClrTx/>
                        <a:buSzTx/>
                        <a:buFontTx/>
                        <a:buChar char="•"/>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pitchFamily="34" charset="0"/>
                          <a:ea typeface="宋体" charset="0"/>
                          <a:cs typeface="Courier" charset="0"/>
                        </a:rPr>
                        <a:t>Length of message</a:t>
                      </a:r>
                    </a:p>
                    <a:p>
                      <a:pPr marL="2570163" marR="0" lvl="3" indent="-334963" algn="l" defTabSz="914400" rtl="0" eaLnBrk="1" fontAlgn="base" latinLnBrk="0" hangingPunct="1">
                        <a:lnSpc>
                          <a:spcPct val="90000"/>
                        </a:lnSpc>
                        <a:spcBef>
                          <a:spcPct val="20000"/>
                        </a:spcBef>
                        <a:spcAft>
                          <a:spcPct val="0"/>
                        </a:spcAft>
                        <a:buClrTx/>
                        <a:buSzTx/>
                        <a:buFontTx/>
                        <a:buChar char="•"/>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pitchFamily="34" charset="0"/>
                          <a:ea typeface="宋体" charset="0"/>
                          <a:cs typeface="Courier" charset="0"/>
                        </a:rPr>
                        <a:t>Internet address </a:t>
                      </a:r>
                    </a:p>
                    <a:p>
                      <a:pPr marL="2570163" marR="0" lvl="3" indent="-334963" algn="l" defTabSz="914400" rtl="0" eaLnBrk="1" fontAlgn="base" latinLnBrk="0" hangingPunct="1">
                        <a:lnSpc>
                          <a:spcPct val="90000"/>
                        </a:lnSpc>
                        <a:spcBef>
                          <a:spcPct val="20000"/>
                        </a:spcBef>
                        <a:spcAft>
                          <a:spcPct val="0"/>
                        </a:spcAft>
                        <a:buClrTx/>
                        <a:buSzTx/>
                        <a:buFontTx/>
                        <a:buChar char="•"/>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pitchFamily="34" charset="0"/>
                          <a:ea typeface="宋体" charset="0"/>
                          <a:cs typeface="Courier" charset="0"/>
                        </a:rPr>
                        <a:t>Local port number </a:t>
                      </a:r>
                    </a:p>
                    <a:p>
                      <a:pPr marL="2570163" marR="0" lvl="3" indent="-334963" algn="l" defTabSz="914400" rtl="0" eaLnBrk="1" fontAlgn="base" latinLnBrk="0" hangingPunct="1">
                        <a:lnSpc>
                          <a:spcPct val="90000"/>
                        </a:lnSpc>
                        <a:spcBef>
                          <a:spcPct val="20000"/>
                        </a:spcBef>
                        <a:spcAft>
                          <a:spcPct val="0"/>
                        </a:spcAft>
                        <a:buClrTx/>
                        <a:buSzTx/>
                        <a:buFontTx/>
                        <a:buChar char="•"/>
                        <a:tabLst>
                          <a:tab pos="969963" algn="l"/>
                          <a:tab pos="1082675" algn="l"/>
                          <a:tab pos="1485900" algn="l"/>
                          <a:tab pos="1600200" algn="l"/>
                        </a:tabLst>
                      </a:pPr>
                      <a:endParaRPr kumimoji="0" lang="en-US" sz="2000" b="0" i="0" u="none" strike="noStrike" cap="none" normalizeH="0" baseline="0" dirty="0">
                        <a:ln>
                          <a:noFill/>
                        </a:ln>
                        <a:solidFill>
                          <a:schemeClr val="tx1"/>
                        </a:solidFill>
                        <a:effectLst/>
                        <a:latin typeface="Arial" pitchFamily="34" charset="0"/>
                        <a:ea typeface="宋体" charset="0"/>
                        <a:cs typeface="Courier" charset="0"/>
                      </a:endParaRP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v"/>
                        <a:tabLst>
                          <a:tab pos="969963" algn="l"/>
                          <a:tab pos="1082675" algn="l"/>
                          <a:tab pos="1485900" algn="l"/>
                          <a:tab pos="1600200" algn="l"/>
                        </a:tabLst>
                      </a:pPr>
                      <a:endParaRPr kumimoji="0" lang="en-US" sz="2400" b="0" i="0" u="none" strike="noStrike" cap="none" normalizeH="0" baseline="0" dirty="0">
                        <a:ln>
                          <a:noFill/>
                        </a:ln>
                        <a:solidFill>
                          <a:schemeClr val="tx1"/>
                        </a:solidFill>
                        <a:effectLst/>
                        <a:latin typeface="Arial" pitchFamily="34" charset="0"/>
                        <a:ea typeface="宋体" charset="0"/>
                        <a:cs typeface="Courier" charset="0"/>
                      </a:endParaRP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pitchFamily="34" charset="0"/>
                          <a:ea typeface="宋体" charset="0"/>
                          <a:cs typeface="Courier" charset="0"/>
                        </a:rPr>
                        <a:t>It provides another similar constructor for receiving a message.</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2535" name="Rectangle 25"/>
          <p:cNvSpPr>
            <a:spLocks noChangeArrowheads="1"/>
          </p:cNvSpPr>
          <p:nvPr/>
        </p:nvSpPr>
        <p:spPr bwMode="auto">
          <a:xfrm>
            <a:off x="381000" y="4800600"/>
            <a:ext cx="8534400" cy="533400"/>
          </a:xfrm>
          <a:prstGeom prst="rect">
            <a:avLst/>
          </a:prstGeom>
          <a:solidFill>
            <a:srgbClr val="CCFFFF"/>
          </a:solidFill>
          <a:ln w="12700" algn="ctr">
            <a:solidFill>
              <a:schemeClr val="tx1"/>
            </a:solidFill>
            <a:miter lim="800000"/>
            <a:headEnd/>
            <a:tailEnd/>
          </a:ln>
        </p:spPr>
        <p:txBody>
          <a:bodyPr wrap="none" lIns="90488" tIns="44450" rIns="90488" bIns="44450" anchor="ctr"/>
          <a:lstStyle/>
          <a:p>
            <a:pPr marL="285750" indent="-285750" algn="ctr">
              <a:spcBef>
                <a:spcPct val="20000"/>
              </a:spcBef>
              <a:buClr>
                <a:schemeClr val="accent2"/>
              </a:buClr>
              <a:buSzPct val="60000"/>
              <a:buFont typeface="Wingdings" pitchFamily="2" charset="2"/>
              <a:buNone/>
            </a:pPr>
            <a:r>
              <a:rPr lang="en-US" sz="1600">
                <a:solidFill>
                  <a:srgbClr val="0000FF"/>
                </a:solidFill>
              </a:rPr>
              <a:t>array of bytes containing message | length of message| Internet address | port number|</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p>
            <a:fld id="{69F7460E-6732-4B9F-A61E-E81311A33BDC}" type="slidenum">
              <a:rPr lang="en-US" smtClean="0"/>
              <a:pPr/>
              <a:t>22</a:t>
            </a:fld>
            <a:endParaRPr lang="en-US"/>
          </a:p>
        </p:txBody>
      </p:sp>
      <p:sp>
        <p:nvSpPr>
          <p:cNvPr id="2355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a:solidFill>
                  <a:srgbClr val="669900"/>
                </a:solidFill>
              </a:rPr>
              <a:t>Java API for UDP Datagrams</a:t>
            </a:r>
          </a:p>
        </p:txBody>
      </p:sp>
      <p:graphicFrame>
        <p:nvGraphicFramePr>
          <p:cNvPr id="32799" name="Group 31"/>
          <p:cNvGraphicFramePr>
            <a:graphicFrameLocks noGrp="1"/>
          </p:cNvGraphicFramePr>
          <p:nvPr>
            <p:ph type="tbl" idx="1"/>
          </p:nvPr>
        </p:nvGraphicFramePr>
        <p:xfrm>
          <a:off x="533400" y="1219200"/>
          <a:ext cx="8229600" cy="419100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191000">
                <a:tc>
                  <a:txBody>
                    <a:bodyPr/>
                    <a:lstStyle/>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rgbClr val="990099"/>
                          </a:solidFill>
                          <a:effectLst/>
                          <a:latin typeface="Courier" charset="0"/>
                          <a:ea typeface="宋体" charset="0"/>
                          <a:cs typeface="Courier" charset="0"/>
                        </a:rPr>
                        <a:t>Datagram Socket </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Courier" charset="0"/>
                          <a:ea typeface="宋体" charset="0"/>
                          <a:cs typeface="Courier" charset="0"/>
                        </a:rPr>
                        <a:t>This </a:t>
                      </a:r>
                      <a:r>
                        <a:rPr kumimoji="0" lang="en-US" sz="2400" b="0" i="0" u="none" strike="noStrike" cap="none" normalizeH="0" baseline="0" dirty="0">
                          <a:ln>
                            <a:noFill/>
                          </a:ln>
                          <a:solidFill>
                            <a:schemeClr val="tx1"/>
                          </a:solidFill>
                          <a:effectLst/>
                          <a:latin typeface="Arial" pitchFamily="34" charset="0"/>
                          <a:ea typeface="宋体" charset="0"/>
                          <a:cs typeface="Courier" charset="0"/>
                        </a:rPr>
                        <a:t>class supports  sockets for sending and receiving UDP datagram.</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rgbClr val="000000"/>
                          </a:solidFill>
                          <a:effectLst/>
                          <a:latin typeface="Arial" pitchFamily="34" charset="0"/>
                          <a:ea typeface="宋体" charset="0"/>
                          <a:cs typeface="Courier" charset="0"/>
                        </a:rPr>
                        <a:t>It provides a constructor with port number as argument.</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None/>
                        <a:tabLst>
                          <a:tab pos="969963" algn="l"/>
                          <a:tab pos="1082675" algn="l"/>
                          <a:tab pos="1485900" algn="l"/>
                          <a:tab pos="1600200" algn="l"/>
                        </a:tabLst>
                      </a:pPr>
                      <a:endParaRPr kumimoji="0" lang="en-US" sz="2400" b="0" i="0" u="none" strike="noStrike" cap="none" normalizeH="0" baseline="0" dirty="0">
                        <a:ln>
                          <a:noFill/>
                        </a:ln>
                        <a:solidFill>
                          <a:srgbClr val="000000"/>
                        </a:solidFill>
                        <a:effectLst/>
                        <a:latin typeface="Arial" pitchFamily="34" charset="0"/>
                        <a:ea typeface="宋体" charset="0"/>
                        <a:cs typeface="Courier" charset="0"/>
                      </a:endParaRP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rgbClr val="000000"/>
                          </a:solidFill>
                          <a:effectLst/>
                          <a:latin typeface="Arial" pitchFamily="34" charset="0"/>
                          <a:ea typeface="宋体" charset="0"/>
                          <a:cs typeface="Courier" charset="0"/>
                        </a:rPr>
                        <a:t>Datagram Socket methods are:</a:t>
                      </a:r>
                    </a:p>
                    <a:p>
                      <a:pPr marL="2570163" marR="0" lvl="3" indent="-334963" algn="l" defTabSz="914400" rtl="0" eaLnBrk="1" fontAlgn="base" latinLnBrk="0" hangingPunct="1">
                        <a:lnSpc>
                          <a:spcPct val="90000"/>
                        </a:lnSpc>
                        <a:spcBef>
                          <a:spcPct val="20000"/>
                        </a:spcBef>
                        <a:spcAft>
                          <a:spcPct val="0"/>
                        </a:spcAft>
                        <a:buClrTx/>
                        <a:buSzTx/>
                        <a:buFontTx/>
                        <a:buChar char="•"/>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Courier" charset="0"/>
                          <a:ea typeface="宋体" charset="0"/>
                          <a:cs typeface="Courier" charset="0"/>
                        </a:rPr>
                        <a:t>send </a:t>
                      </a:r>
                      <a:r>
                        <a:rPr kumimoji="0" lang="en-US" sz="2400" b="0" i="0" u="none" strike="noStrike" cap="none" normalizeH="0" baseline="0" dirty="0">
                          <a:ln>
                            <a:noFill/>
                          </a:ln>
                          <a:solidFill>
                            <a:schemeClr val="tx1"/>
                          </a:solidFill>
                          <a:effectLst/>
                          <a:latin typeface="Arial" pitchFamily="34" charset="0"/>
                          <a:ea typeface="宋体" charset="0"/>
                          <a:cs typeface="Courier" charset="0"/>
                        </a:rPr>
                        <a:t>and </a:t>
                      </a:r>
                      <a:r>
                        <a:rPr kumimoji="0" lang="en-US" sz="2400" b="0" i="0" u="none" strike="noStrike" cap="none" normalizeH="0" baseline="0" dirty="0">
                          <a:ln>
                            <a:noFill/>
                          </a:ln>
                          <a:solidFill>
                            <a:schemeClr val="tx1"/>
                          </a:solidFill>
                          <a:effectLst/>
                          <a:latin typeface="Courier" charset="0"/>
                          <a:ea typeface="宋体" charset="0"/>
                          <a:cs typeface="Courier" charset="0"/>
                        </a:rPr>
                        <a:t>receive</a:t>
                      </a:r>
                    </a:p>
                    <a:p>
                      <a:pPr marL="2570163" marR="0" lvl="3" indent="-334963" algn="l" defTabSz="914400" rtl="0" eaLnBrk="1" fontAlgn="base" latinLnBrk="0" hangingPunct="1">
                        <a:lnSpc>
                          <a:spcPct val="90000"/>
                        </a:lnSpc>
                        <a:spcBef>
                          <a:spcPct val="20000"/>
                        </a:spcBef>
                        <a:spcAft>
                          <a:spcPct val="0"/>
                        </a:spcAft>
                        <a:buClrTx/>
                        <a:buSzTx/>
                        <a:buFontTx/>
                        <a:buChar char="•"/>
                        <a:tabLst>
                          <a:tab pos="969963" algn="l"/>
                          <a:tab pos="1082675" algn="l"/>
                          <a:tab pos="1485900" algn="l"/>
                          <a:tab pos="1600200" algn="l"/>
                        </a:tabLst>
                      </a:pPr>
                      <a:r>
                        <a:rPr kumimoji="0" lang="en-US" sz="2400" b="0" i="0" u="none" strike="noStrike" cap="none" normalizeH="0" baseline="0" dirty="0" err="1">
                          <a:ln>
                            <a:noFill/>
                          </a:ln>
                          <a:solidFill>
                            <a:schemeClr val="tx1"/>
                          </a:solidFill>
                          <a:effectLst/>
                          <a:latin typeface="Courier" charset="0"/>
                          <a:ea typeface="宋体" charset="0"/>
                          <a:cs typeface="Courier" charset="0"/>
                        </a:rPr>
                        <a:t>setSoTimeOut</a:t>
                      </a:r>
                      <a:endParaRPr kumimoji="0" lang="en-US" sz="2400" b="0" i="0" u="none" strike="noStrike" cap="none" normalizeH="0" baseline="0" dirty="0">
                        <a:ln>
                          <a:noFill/>
                        </a:ln>
                        <a:solidFill>
                          <a:schemeClr val="tx1"/>
                        </a:solidFill>
                        <a:effectLst/>
                        <a:latin typeface="Courier" charset="0"/>
                        <a:ea typeface="宋体" charset="0"/>
                        <a:cs typeface="Courier" charset="0"/>
                      </a:endParaRPr>
                    </a:p>
                    <a:p>
                      <a:pPr marL="2570163" marR="0" lvl="3" indent="-334963" algn="l" defTabSz="914400" rtl="0" eaLnBrk="1" fontAlgn="base" latinLnBrk="0" hangingPunct="1">
                        <a:lnSpc>
                          <a:spcPct val="90000"/>
                        </a:lnSpc>
                        <a:spcBef>
                          <a:spcPct val="20000"/>
                        </a:spcBef>
                        <a:spcAft>
                          <a:spcPct val="0"/>
                        </a:spcAft>
                        <a:buClrTx/>
                        <a:buSzTx/>
                        <a:buFontTx/>
                        <a:buChar char="•"/>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Courier" charset="0"/>
                          <a:ea typeface="宋体" charset="0"/>
                          <a:cs typeface="Courier" charset="0"/>
                        </a:rPr>
                        <a:t>connect</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3559"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p>
            <a:fld id="{C0034692-2BDB-444F-963F-7286447AFD0E}" type="slidenum">
              <a:rPr lang="en-US" smtClean="0"/>
              <a:pPr/>
              <a:t>23</a:t>
            </a:fld>
            <a:endParaRPr lang="en-US"/>
          </a:p>
        </p:txBody>
      </p:sp>
      <p:sp>
        <p:nvSpPr>
          <p:cNvPr id="2457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dirty="0">
                <a:solidFill>
                  <a:srgbClr val="669900"/>
                </a:solidFill>
              </a:rPr>
              <a:t>4.2.2 TCP Stream Communication</a:t>
            </a:r>
          </a:p>
        </p:txBody>
      </p:sp>
      <p:graphicFrame>
        <p:nvGraphicFramePr>
          <p:cNvPr id="37921" name="Group 33"/>
          <p:cNvGraphicFramePr>
            <a:graphicFrameLocks noGrp="1"/>
          </p:cNvGraphicFramePr>
          <p:nvPr>
            <p:ph type="tbl" idx="1"/>
          </p:nvPr>
        </p:nvGraphicFramePr>
        <p:xfrm>
          <a:off x="533400" y="1219200"/>
          <a:ext cx="8229600" cy="5138928"/>
        </p:xfrm>
        <a:graphic>
          <a:graphicData uri="http://schemas.openxmlformats.org/drawingml/2006/table">
            <a:tbl>
              <a:tblPr rtl="1"/>
              <a:tblGrid>
                <a:gridCol w="8229600">
                  <a:extLst>
                    <a:ext uri="{9D8B030D-6E8A-4147-A177-3AD203B41FA5}">
                      <a16:colId xmlns:a16="http://schemas.microsoft.com/office/drawing/2014/main" val="20000"/>
                    </a:ext>
                  </a:extLst>
                </a:gridCol>
              </a:tblGrid>
              <a:tr h="19812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rgbClr val="000000"/>
                          </a:solidFill>
                          <a:effectLst/>
                          <a:latin typeface="Arial" pitchFamily="34" charset="0"/>
                          <a:cs typeface="Arial" pitchFamily="34" charset="0"/>
                        </a:rPr>
                        <a:t>The API to the TCP protocol provides the abstraction of a stream of bytes to be written to or read from.</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1" i="0" u="none" strike="noStrike" cap="none" normalizeH="0" baseline="0" dirty="0">
                          <a:ln>
                            <a:noFill/>
                          </a:ln>
                          <a:solidFill>
                            <a:srgbClr val="000000"/>
                          </a:solidFill>
                          <a:effectLst/>
                          <a:latin typeface="Arial" pitchFamily="34" charset="0"/>
                          <a:cs typeface="Arial" pitchFamily="34" charset="0"/>
                        </a:rPr>
                        <a:t>Characteristics of the stream abstraction</a:t>
                      </a:r>
                      <a:r>
                        <a:rPr kumimoji="0" lang="en-US" sz="2800" b="0" i="0" u="none" strike="noStrike" cap="none" normalizeH="0" baseline="0" dirty="0">
                          <a:ln>
                            <a:noFill/>
                          </a:ln>
                          <a:solidFill>
                            <a:srgbClr val="000000"/>
                          </a:solidFill>
                          <a:effectLst/>
                          <a:latin typeface="Arial" pitchFamily="34" charset="0"/>
                          <a:cs typeface="Arial" pitchFamily="34" charset="0"/>
                        </a:rPr>
                        <a:t>:</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pitchFamily="34" charset="0"/>
                          <a:cs typeface="Arial" pitchFamily="34" charset="0"/>
                        </a:rPr>
                        <a:t>Message sizes: Application may choose how much data it writes to stream or reads from </a:t>
                      </a:r>
                      <a:r>
                        <a:rPr kumimoji="0" lang="en-US" sz="2400" b="0" i="0" u="none" strike="noStrike" cap="none" normalizeH="0" baseline="0" dirty="0" err="1">
                          <a:ln>
                            <a:noFill/>
                          </a:ln>
                          <a:solidFill>
                            <a:schemeClr val="tx1"/>
                          </a:solidFill>
                          <a:effectLst/>
                          <a:latin typeface="Arial" pitchFamily="34" charset="0"/>
                          <a:cs typeface="Arial" pitchFamily="34" charset="0"/>
                        </a:rPr>
                        <a:t>itThe</a:t>
                      </a:r>
                      <a:r>
                        <a:rPr kumimoji="0" lang="en-US" sz="2400" b="0" i="0" u="none" strike="noStrike" cap="none" normalizeH="0" baseline="0" dirty="0">
                          <a:ln>
                            <a:noFill/>
                          </a:ln>
                          <a:solidFill>
                            <a:schemeClr val="tx1"/>
                          </a:solidFill>
                          <a:effectLst/>
                          <a:latin typeface="Arial" pitchFamily="34" charset="0"/>
                          <a:cs typeface="Arial" pitchFamily="34" charset="0"/>
                        </a:rPr>
                        <a:t> underlying implementation of a TCP stream decides how much data to collect before transmitting it as one or more IP packets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pitchFamily="34" charset="0"/>
                          <a:cs typeface="Arial" pitchFamily="34" charset="0"/>
                        </a:rPr>
                        <a:t>Lost messages: The TCP protocol uses an acknowledgement </a:t>
                      </a:r>
                      <a:r>
                        <a:rPr kumimoji="0" lang="en-US" sz="2400" b="0" i="0" u="none" strike="noStrike" cap="none" normalizeH="0" baseline="0" dirty="0" err="1">
                          <a:ln>
                            <a:noFill/>
                          </a:ln>
                          <a:solidFill>
                            <a:schemeClr val="tx1"/>
                          </a:solidFill>
                          <a:effectLst/>
                          <a:latin typeface="Arial" pitchFamily="34" charset="0"/>
                          <a:cs typeface="Arial" pitchFamily="34" charset="0"/>
                        </a:rPr>
                        <a:t>schemeEx</a:t>
                      </a:r>
                      <a:r>
                        <a:rPr kumimoji="0" lang="en-US" sz="2400" b="0" i="0" u="none" strike="noStrike" cap="none" normalizeH="0" baseline="0" dirty="0">
                          <a:ln>
                            <a:noFill/>
                          </a:ln>
                          <a:solidFill>
                            <a:schemeClr val="tx1"/>
                          </a:solidFill>
                          <a:effectLst/>
                          <a:latin typeface="Arial" pitchFamily="34" charset="0"/>
                          <a:cs typeface="Arial" pitchFamily="34" charset="0"/>
                        </a:rPr>
                        <a:t> Sliding window scheme</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4583"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 Characteristics Cont..</a:t>
            </a:r>
          </a:p>
        </p:txBody>
      </p:sp>
      <p:sp>
        <p:nvSpPr>
          <p:cNvPr id="4" name="Slide Number Placeholder 3"/>
          <p:cNvSpPr>
            <a:spLocks noGrp="1"/>
          </p:cNvSpPr>
          <p:nvPr>
            <p:ph type="sldNum" sz="quarter" idx="11"/>
          </p:nvPr>
        </p:nvSpPr>
        <p:spPr/>
        <p:txBody>
          <a:bodyPr/>
          <a:lstStyle/>
          <a:p>
            <a:pPr>
              <a:defRPr/>
            </a:pPr>
            <a:fld id="{6FDE1EEF-DDB9-43FB-AA43-56B0436CA361}" type="slidenum">
              <a:rPr lang="en-US" smtClean="0"/>
              <a:pPr>
                <a:defRPr/>
              </a:pPr>
              <a:t>24</a:t>
            </a:fld>
            <a:endParaRPr lang="en-US"/>
          </a:p>
        </p:txBody>
      </p:sp>
      <p:sp>
        <p:nvSpPr>
          <p:cNvPr id="8" name="TextBox 7"/>
          <p:cNvSpPr txBox="1"/>
          <p:nvPr/>
        </p:nvSpPr>
        <p:spPr>
          <a:xfrm>
            <a:off x="533400" y="2286000"/>
            <a:ext cx="8001000" cy="3416320"/>
          </a:xfrm>
          <a:prstGeom prst="rect">
            <a:avLst/>
          </a:prstGeom>
          <a:noFill/>
        </p:spPr>
        <p:txBody>
          <a:bodyPr wrap="square" rtlCol="0">
            <a:spAutoFit/>
          </a:bodyPr>
          <a:lstStyle/>
          <a:p>
            <a:pPr algn="just"/>
            <a:r>
              <a:rPr lang="en-US" b="1" dirty="0"/>
              <a:t>Flow Control</a:t>
            </a:r>
            <a:r>
              <a:rPr lang="en-US" dirty="0"/>
              <a:t>: The TCP attempts to match the speed of the processes that read from and write to the stream If the writer is too fast it is blocked till reader has consumed sufficient data</a:t>
            </a:r>
          </a:p>
          <a:p>
            <a:pPr algn="just"/>
            <a:endParaRPr lang="en-US" dirty="0"/>
          </a:p>
          <a:p>
            <a:pPr algn="just"/>
            <a:r>
              <a:rPr lang="en-US" b="1" dirty="0"/>
              <a:t>Message Duplication and Ordering</a:t>
            </a:r>
            <a:r>
              <a:rPr lang="en-US" dirty="0"/>
              <a:t>: Message Identifiers are associated with each IP packet which enables the recipient to detect and reject duplicates or to reorder messages that do not arrive in sender order</a:t>
            </a:r>
          </a:p>
          <a:p>
            <a:pPr algn="just"/>
            <a:endParaRPr lang="en-US" dirty="0"/>
          </a:p>
          <a:p>
            <a:pPr algn="just"/>
            <a:r>
              <a:rPr lang="en-US" b="1" dirty="0"/>
              <a:t>Message Destinations: </a:t>
            </a:r>
            <a:r>
              <a:rPr lang="en-US" dirty="0"/>
              <a:t>A</a:t>
            </a:r>
            <a:r>
              <a:rPr lang="en-US" b="1" dirty="0"/>
              <a:t> </a:t>
            </a:r>
            <a:r>
              <a:rPr lang="en-US" dirty="0"/>
              <a:t>pair of communicating processes establish a connection before they can communicate over a stream .Establishing a connection requires a Connect request followed by accept request from server to client before any communication happens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p>
            <a:fld id="{CCAFFC1B-499C-4977-8AA0-3D8ABB22B16E}" type="slidenum">
              <a:rPr lang="en-US" smtClean="0"/>
              <a:pPr/>
              <a:t>25</a:t>
            </a:fld>
            <a:endParaRPr lang="en-US" dirty="0"/>
          </a:p>
        </p:txBody>
      </p:sp>
      <p:sp>
        <p:nvSpPr>
          <p:cNvPr id="25603"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dirty="0">
                <a:solidFill>
                  <a:srgbClr val="669900"/>
                </a:solidFill>
              </a:rPr>
              <a:t>TCP Stream Communication</a:t>
            </a:r>
          </a:p>
        </p:txBody>
      </p:sp>
      <p:graphicFrame>
        <p:nvGraphicFramePr>
          <p:cNvPr id="38927" name="Group 15"/>
          <p:cNvGraphicFramePr>
            <a:graphicFrameLocks noGrp="1"/>
          </p:cNvGraphicFramePr>
          <p:nvPr>
            <p:ph type="tbl" idx="1"/>
          </p:nvPr>
        </p:nvGraphicFramePr>
        <p:xfrm>
          <a:off x="533400" y="1219200"/>
          <a:ext cx="8229600" cy="4895088"/>
        </p:xfrm>
        <a:graphic>
          <a:graphicData uri="http://schemas.openxmlformats.org/drawingml/2006/table">
            <a:tbl>
              <a:tblPr rtl="1"/>
              <a:tblGrid>
                <a:gridCol w="8229600">
                  <a:extLst>
                    <a:ext uri="{9D8B030D-6E8A-4147-A177-3AD203B41FA5}">
                      <a16:colId xmlns:a16="http://schemas.microsoft.com/office/drawing/2014/main" val="20000"/>
                    </a:ext>
                  </a:extLst>
                </a:gridCol>
              </a:tblGrid>
              <a:tr h="38862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rgbClr val="000000"/>
                          </a:solidFill>
                          <a:effectLst/>
                          <a:latin typeface="Arial" pitchFamily="34" charset="0"/>
                          <a:cs typeface="Arial" pitchFamily="34" charset="0"/>
                        </a:rPr>
                        <a:t>Issues related to stream communication:</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1" i="0" u="none" strike="noStrike" cap="none" normalizeH="0" baseline="0" dirty="0">
                          <a:ln>
                            <a:noFill/>
                          </a:ln>
                          <a:solidFill>
                            <a:srgbClr val="000000"/>
                          </a:solidFill>
                          <a:effectLst/>
                          <a:latin typeface="Arial" pitchFamily="34" charset="0"/>
                          <a:cs typeface="Arial" pitchFamily="34" charset="0"/>
                        </a:rPr>
                        <a:t>Matching of data items: </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2400" b="0" i="0" u="none" strike="noStrike" cap="none" normalizeH="0" baseline="0" dirty="0">
                          <a:ln>
                            <a:noFill/>
                          </a:ln>
                          <a:solidFill>
                            <a:srgbClr val="000000"/>
                          </a:solidFill>
                          <a:effectLst/>
                          <a:latin typeface="Arial" pitchFamily="34" charset="0"/>
                          <a:cs typeface="Arial" pitchFamily="34" charset="0"/>
                        </a:rPr>
                        <a:t>   Two processes need to agree as to the contents of data transmitted over a stream. Ex </a:t>
                      </a:r>
                      <a:r>
                        <a:rPr kumimoji="0" lang="en-US" sz="2400" b="0" i="0" u="none" strike="noStrike" cap="none" normalizeH="0" baseline="0" dirty="0" err="1">
                          <a:ln>
                            <a:noFill/>
                          </a:ln>
                          <a:solidFill>
                            <a:srgbClr val="000000"/>
                          </a:solidFill>
                          <a:effectLst/>
                          <a:latin typeface="Arial" pitchFamily="34" charset="0"/>
                          <a:cs typeface="Arial" pitchFamily="34" charset="0"/>
                        </a:rPr>
                        <a:t>int</a:t>
                      </a:r>
                      <a:r>
                        <a:rPr kumimoji="0" lang="en-US" sz="2400" b="0" i="0" u="none" strike="noStrike" cap="none" normalizeH="0" baseline="0" dirty="0">
                          <a:ln>
                            <a:noFill/>
                          </a:ln>
                          <a:solidFill>
                            <a:srgbClr val="000000"/>
                          </a:solidFill>
                          <a:effectLst/>
                          <a:latin typeface="Arial" pitchFamily="34" charset="0"/>
                          <a:cs typeface="Arial" pitchFamily="34" charset="0"/>
                        </a:rPr>
                        <a:t> followed by double written by one process must be read in the same way.</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1" i="0" u="none" strike="noStrike" cap="none" normalizeH="0" baseline="0" dirty="0">
                          <a:ln>
                            <a:noFill/>
                          </a:ln>
                          <a:solidFill>
                            <a:srgbClr val="000000"/>
                          </a:solidFill>
                          <a:effectLst/>
                          <a:latin typeface="Arial" pitchFamily="34" charset="0"/>
                          <a:cs typeface="Arial" pitchFamily="34" charset="0"/>
                        </a:rPr>
                        <a:t>Blocking: </a:t>
                      </a:r>
                      <a:r>
                        <a:rPr kumimoji="0" lang="en-US" sz="2400" b="0" i="0" u="none" strike="noStrike" cap="none" normalizeH="0" baseline="0" dirty="0">
                          <a:ln>
                            <a:noFill/>
                          </a:ln>
                          <a:solidFill>
                            <a:srgbClr val="000000"/>
                          </a:solidFill>
                          <a:effectLst/>
                          <a:latin typeface="Arial" pitchFamily="34" charset="0"/>
                          <a:cs typeface="Arial" pitchFamily="34" charset="0"/>
                        </a:rPr>
                        <a:t>Use of Queue at destination Socket. When a process attempts to read data from the input channel it will get data from the queue or it will block until data becomes available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a:ln>
                            <a:noFill/>
                          </a:ln>
                          <a:solidFill>
                            <a:srgbClr val="000000"/>
                          </a:solidFill>
                          <a:effectLst/>
                          <a:latin typeface="Arial" pitchFamily="34" charset="0"/>
                          <a:cs typeface="Arial" pitchFamily="34" charset="0"/>
                        </a:rPr>
                        <a:t> </a:t>
                      </a:r>
                      <a:r>
                        <a:rPr kumimoji="0" lang="en-US" sz="2400" b="1" i="0" u="none" strike="noStrike" cap="none" normalizeH="0" baseline="0" dirty="0">
                          <a:ln>
                            <a:noFill/>
                          </a:ln>
                          <a:solidFill>
                            <a:srgbClr val="000000"/>
                          </a:solidFill>
                          <a:effectLst/>
                          <a:latin typeface="Arial" pitchFamily="34" charset="0"/>
                          <a:cs typeface="Arial" pitchFamily="34" charset="0"/>
                        </a:rPr>
                        <a:t>Threads: </a:t>
                      </a:r>
                      <a:r>
                        <a:rPr kumimoji="0" lang="en-US" sz="2400" b="0" i="0" u="none" strike="noStrike" cap="none" normalizeH="0" baseline="0" dirty="0">
                          <a:ln>
                            <a:noFill/>
                          </a:ln>
                          <a:solidFill>
                            <a:srgbClr val="000000"/>
                          </a:solidFill>
                          <a:effectLst/>
                          <a:latin typeface="Arial" pitchFamily="34" charset="0"/>
                          <a:cs typeface="Arial" pitchFamily="34" charset="0"/>
                        </a:rPr>
                        <a:t>Server creates a new thread when it accepts a connection for each client.</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p>
            <a:fld id="{17A565B4-C813-4943-8DCA-5B0C242C8F3F}" type="slidenum">
              <a:rPr lang="en-US" smtClean="0"/>
              <a:pPr/>
              <a:t>26</a:t>
            </a:fld>
            <a:endParaRPr lang="en-US"/>
          </a:p>
        </p:txBody>
      </p:sp>
      <p:sp>
        <p:nvSpPr>
          <p:cNvPr id="2662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a:solidFill>
                  <a:srgbClr val="669900"/>
                </a:solidFill>
              </a:rPr>
              <a:t>TCP Stream Communication</a:t>
            </a:r>
          </a:p>
        </p:txBody>
      </p:sp>
      <p:graphicFrame>
        <p:nvGraphicFramePr>
          <p:cNvPr id="39955" name="Group 19"/>
          <p:cNvGraphicFramePr>
            <a:graphicFrameLocks noGrp="1"/>
          </p:cNvGraphicFramePr>
          <p:nvPr>
            <p:ph type="tbl" idx="1"/>
          </p:nvPr>
        </p:nvGraphicFramePr>
        <p:xfrm>
          <a:off x="533400" y="1219200"/>
          <a:ext cx="8229600" cy="3700272"/>
        </p:xfrm>
        <a:graphic>
          <a:graphicData uri="http://schemas.openxmlformats.org/drawingml/2006/table">
            <a:tbl>
              <a:tblPr rtl="1"/>
              <a:tblGrid>
                <a:gridCol w="8229600">
                  <a:extLst>
                    <a:ext uri="{9D8B030D-6E8A-4147-A177-3AD203B41FA5}">
                      <a16:colId xmlns:a16="http://schemas.microsoft.com/office/drawing/2014/main" val="20000"/>
                    </a:ext>
                  </a:extLst>
                </a:gridCol>
              </a:tblGrid>
              <a:tr h="19812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rgbClr val="A50021"/>
                          </a:solidFill>
                          <a:effectLst/>
                          <a:latin typeface="Arial" pitchFamily="34" charset="0"/>
                          <a:cs typeface="Arial" pitchFamily="34" charset="0"/>
                        </a:rPr>
                        <a:t>Use of TCP</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rgbClr val="000000"/>
                          </a:solidFill>
                          <a:effectLst/>
                          <a:latin typeface="Arial" pitchFamily="34" charset="0"/>
                          <a:cs typeface="Arial" pitchFamily="34" charset="0"/>
                        </a:rPr>
                        <a:t>Many services that run over TCP connections, with reserved port number are: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rgbClr val="000000"/>
                          </a:solidFill>
                          <a:effectLst/>
                          <a:latin typeface="Arial" pitchFamily="34" charset="0"/>
                          <a:cs typeface="Arial" pitchFamily="34" charset="0"/>
                        </a:rPr>
                        <a:t>HTTP (Hypertext Transfer Protocol)</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rgbClr val="000000"/>
                          </a:solidFill>
                          <a:effectLst/>
                          <a:latin typeface="Arial" pitchFamily="34" charset="0"/>
                          <a:cs typeface="Arial" pitchFamily="34" charset="0"/>
                        </a:rPr>
                        <a:t>FTP (File Transfer Protocol)</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rgbClr val="000000"/>
                          </a:solidFill>
                          <a:effectLst/>
                          <a:latin typeface="Arial" pitchFamily="34" charset="0"/>
                          <a:cs typeface="Arial" pitchFamily="34" charset="0"/>
                        </a:rPr>
                        <a:t>Telnet</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rgbClr val="000000"/>
                          </a:solidFill>
                          <a:effectLst/>
                          <a:latin typeface="Arial" pitchFamily="34" charset="0"/>
                          <a:cs typeface="Arial" pitchFamily="34" charset="0"/>
                        </a:rPr>
                        <a:t>SMTP (Simple Mail Transfer Protocol)</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6631"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p>
            <a:fld id="{89557CB6-8AB7-404C-B7CA-3134F2D2AD18}" type="slidenum">
              <a:rPr lang="en-US" smtClean="0"/>
              <a:pPr/>
              <a:t>27</a:t>
            </a:fld>
            <a:endParaRPr lang="en-US"/>
          </a:p>
        </p:txBody>
      </p:sp>
      <p:sp>
        <p:nvSpPr>
          <p:cNvPr id="2765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a:solidFill>
                  <a:srgbClr val="669900"/>
                </a:solidFill>
              </a:rPr>
              <a:t>TCP Stream Communication</a:t>
            </a:r>
          </a:p>
        </p:txBody>
      </p:sp>
      <p:graphicFrame>
        <p:nvGraphicFramePr>
          <p:cNvPr id="41013" name="Group 53"/>
          <p:cNvGraphicFramePr>
            <a:graphicFrameLocks noGrp="1"/>
          </p:cNvGraphicFramePr>
          <p:nvPr>
            <p:ph type="tbl" idx="1"/>
          </p:nvPr>
        </p:nvGraphicFramePr>
        <p:xfrm>
          <a:off x="533400" y="1219200"/>
          <a:ext cx="8229600" cy="5480304"/>
        </p:xfrm>
        <a:graphic>
          <a:graphicData uri="http://schemas.openxmlformats.org/drawingml/2006/table">
            <a:tbl>
              <a:tblPr rtl="1"/>
              <a:tblGrid>
                <a:gridCol w="8229600">
                  <a:extLst>
                    <a:ext uri="{9D8B030D-6E8A-4147-A177-3AD203B41FA5}">
                      <a16:colId xmlns:a16="http://schemas.microsoft.com/office/drawing/2014/main" val="20000"/>
                    </a:ext>
                  </a:extLst>
                </a:gridCol>
              </a:tblGrid>
              <a:tr h="19812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rgbClr val="A50021"/>
                          </a:solidFill>
                          <a:effectLst/>
                          <a:latin typeface="Arial" pitchFamily="34" charset="0"/>
                          <a:cs typeface="Arial" pitchFamily="34" charset="0"/>
                        </a:rPr>
                        <a:t>Java API for TCP streams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pitchFamily="34" charset="0"/>
                          <a:cs typeface="Arial" pitchFamily="34" charset="0"/>
                        </a:rPr>
                        <a:t>The Java interface to TCP streams is provided in the classes: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err="1">
                          <a:ln>
                            <a:noFill/>
                          </a:ln>
                          <a:solidFill>
                            <a:srgbClr val="990099"/>
                          </a:solidFill>
                          <a:effectLst/>
                          <a:latin typeface="Arial" pitchFamily="34" charset="0"/>
                          <a:cs typeface="Arial" pitchFamily="34" charset="0"/>
                        </a:rPr>
                        <a:t>ServerSocket</a:t>
                      </a:r>
                      <a:r>
                        <a:rPr kumimoji="0" lang="en-US" sz="2400" b="0" i="0" u="none" strike="noStrike" cap="none" normalizeH="0" baseline="0" dirty="0">
                          <a:ln>
                            <a:noFill/>
                          </a:ln>
                          <a:solidFill>
                            <a:srgbClr val="990099"/>
                          </a:solidFill>
                          <a:effectLst/>
                          <a:latin typeface="Arial" pitchFamily="34" charset="0"/>
                          <a:cs typeface="Arial" pitchFamily="34" charset="0"/>
                        </a:rPr>
                        <a:t> </a:t>
                      </a:r>
                    </a:p>
                    <a:p>
                      <a:pPr marL="2570163" marR="0" lvl="3" indent="-334963" algn="l" defTabSz="914400" rtl="0" eaLnBrk="1" fontAlgn="base" latinLnBrk="0" hangingPunct="1">
                        <a:lnSpc>
                          <a:spcPct val="100000"/>
                        </a:lnSpc>
                        <a:spcBef>
                          <a:spcPct val="20000"/>
                        </a:spcBef>
                        <a:spcAft>
                          <a:spcPct val="0"/>
                        </a:spcAft>
                        <a:buClrTx/>
                        <a:buSzTx/>
                        <a:buFontTx/>
                        <a:buChar char="•"/>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pitchFamily="34" charset="0"/>
                          <a:cs typeface="Arial" pitchFamily="34" charset="0"/>
                        </a:rPr>
                        <a:t>It is used by a server to create a socket at server port to listen for connect requests from clients.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rgbClr val="990099"/>
                          </a:solidFill>
                          <a:effectLst/>
                          <a:latin typeface="Arial" pitchFamily="34" charset="0"/>
                          <a:cs typeface="Arial" pitchFamily="34" charset="0"/>
                        </a:rPr>
                        <a:t>Socket</a:t>
                      </a:r>
                    </a:p>
                    <a:p>
                      <a:pPr marL="2570163" marR="0" lvl="3" indent="-334963" algn="just" defTabSz="914400" rtl="0" eaLnBrk="1" fontAlgn="base" latinLnBrk="0" hangingPunct="1">
                        <a:lnSpc>
                          <a:spcPct val="100000"/>
                        </a:lnSpc>
                        <a:spcBef>
                          <a:spcPct val="20000"/>
                        </a:spcBef>
                        <a:spcAft>
                          <a:spcPct val="0"/>
                        </a:spcAft>
                        <a:buClrTx/>
                        <a:buSzTx/>
                        <a:buFontTx/>
                        <a:buChar char="•"/>
                        <a:tabLst>
                          <a:tab pos="969963" algn="l"/>
                          <a:tab pos="1082675" algn="l"/>
                          <a:tab pos="1485900" algn="l"/>
                          <a:tab pos="1600200" algn="l"/>
                        </a:tabLst>
                      </a:pPr>
                      <a:r>
                        <a:rPr kumimoji="0" lang="en-US" sz="1800" b="0" i="0" u="none" strike="noStrike" cap="none" normalizeH="0" baseline="0" dirty="0">
                          <a:ln>
                            <a:noFill/>
                          </a:ln>
                          <a:solidFill>
                            <a:schemeClr val="tx1"/>
                          </a:solidFill>
                          <a:effectLst/>
                          <a:latin typeface="Arial" pitchFamily="34" charset="0"/>
                          <a:cs typeface="Arial" pitchFamily="34" charset="0"/>
                        </a:rPr>
                        <a:t>It is used by a pair of processes with a connection.</a:t>
                      </a:r>
                    </a:p>
                    <a:p>
                      <a:pPr marL="2570163" marR="0" lvl="3" indent="-334963" algn="just" defTabSz="914400" rtl="0" eaLnBrk="1" fontAlgn="base" latinLnBrk="0" hangingPunct="1">
                        <a:lnSpc>
                          <a:spcPct val="100000"/>
                        </a:lnSpc>
                        <a:spcBef>
                          <a:spcPct val="20000"/>
                        </a:spcBef>
                        <a:spcAft>
                          <a:spcPct val="0"/>
                        </a:spcAft>
                        <a:buClrTx/>
                        <a:buSzTx/>
                        <a:buFontTx/>
                        <a:buChar char="•"/>
                        <a:tabLst>
                          <a:tab pos="969963" algn="l"/>
                          <a:tab pos="1082675" algn="l"/>
                          <a:tab pos="1485900" algn="l"/>
                          <a:tab pos="1600200" algn="l"/>
                        </a:tabLst>
                      </a:pPr>
                      <a:r>
                        <a:rPr kumimoji="0" lang="en-US" sz="1800" b="0" i="0" u="none" strike="noStrike" cap="none" normalizeH="0" baseline="0" dirty="0">
                          <a:ln>
                            <a:noFill/>
                          </a:ln>
                          <a:solidFill>
                            <a:schemeClr val="tx1"/>
                          </a:solidFill>
                          <a:effectLst/>
                          <a:latin typeface="Arial" pitchFamily="34" charset="0"/>
                          <a:cs typeface="Arial" pitchFamily="34" charset="0"/>
                        </a:rPr>
                        <a:t>The client uses a constructor to create a socket and connect it to the remote host and port of a server.</a:t>
                      </a:r>
                    </a:p>
                    <a:p>
                      <a:pPr marL="2570163" marR="0" lvl="3" indent="-334963" algn="just" defTabSz="914400" rtl="0" eaLnBrk="1" fontAlgn="base" latinLnBrk="0" hangingPunct="1">
                        <a:lnSpc>
                          <a:spcPct val="100000"/>
                        </a:lnSpc>
                        <a:spcBef>
                          <a:spcPct val="20000"/>
                        </a:spcBef>
                        <a:spcAft>
                          <a:spcPct val="0"/>
                        </a:spcAft>
                        <a:buClrTx/>
                        <a:buSzTx/>
                        <a:buFontTx/>
                        <a:buChar char="•"/>
                        <a:tabLst>
                          <a:tab pos="969963" algn="l"/>
                          <a:tab pos="1082675" algn="l"/>
                          <a:tab pos="1485900" algn="l"/>
                          <a:tab pos="1600200" algn="l"/>
                        </a:tabLst>
                      </a:pPr>
                      <a:r>
                        <a:rPr kumimoji="0" lang="en-US" sz="1800" b="0" i="0" u="none" strike="noStrike" cap="none" normalizeH="0" baseline="0" dirty="0">
                          <a:ln>
                            <a:noFill/>
                          </a:ln>
                          <a:solidFill>
                            <a:schemeClr val="tx1"/>
                          </a:solidFill>
                          <a:effectLst/>
                          <a:latin typeface="Arial" pitchFamily="34" charset="0"/>
                          <a:cs typeface="Arial" pitchFamily="34" charset="0"/>
                        </a:rPr>
                        <a:t>It provides methods for accessing input and output streams associated with a socket.</a:t>
                      </a:r>
                    </a:p>
                    <a:p>
                      <a:pPr marL="2570163" marR="0" lvl="3" indent="-334963" algn="just" defTabSz="914400" rtl="0" eaLnBrk="1" fontAlgn="base" latinLnBrk="0" hangingPunct="1">
                        <a:lnSpc>
                          <a:spcPct val="100000"/>
                        </a:lnSpc>
                        <a:spcBef>
                          <a:spcPct val="20000"/>
                        </a:spcBef>
                        <a:spcAft>
                          <a:spcPct val="0"/>
                        </a:spcAft>
                        <a:buClrTx/>
                        <a:buSzTx/>
                        <a:buFontTx/>
                        <a:buChar char="•"/>
                        <a:tabLst>
                          <a:tab pos="969963" algn="l"/>
                          <a:tab pos="1082675" algn="l"/>
                          <a:tab pos="1485900" algn="l"/>
                          <a:tab pos="1600200" algn="l"/>
                        </a:tabLst>
                      </a:pPr>
                      <a:r>
                        <a:rPr kumimoji="0" lang="en-US" sz="1800" b="0" i="0" u="none" strike="noStrike" cap="none" normalizeH="0" baseline="0" dirty="0">
                          <a:ln>
                            <a:noFill/>
                          </a:ln>
                          <a:solidFill>
                            <a:schemeClr val="tx1"/>
                          </a:solidFill>
                          <a:effectLst/>
                          <a:latin typeface="Arial" pitchFamily="34" charset="0"/>
                          <a:cs typeface="Arial" pitchFamily="34" charset="0"/>
                        </a:rPr>
                        <a:t>It provides methods </a:t>
                      </a:r>
                      <a:r>
                        <a:rPr kumimoji="0" lang="en-US" sz="1800" b="0" i="0" u="none" strike="noStrike" cap="none" normalizeH="0" baseline="0" dirty="0" err="1">
                          <a:ln>
                            <a:noFill/>
                          </a:ln>
                          <a:solidFill>
                            <a:schemeClr val="tx1"/>
                          </a:solidFill>
                          <a:effectLst/>
                          <a:latin typeface="Arial" pitchFamily="34" charset="0"/>
                          <a:cs typeface="Arial" pitchFamily="34" charset="0"/>
                        </a:rPr>
                        <a:t>getInputStream</a:t>
                      </a:r>
                      <a:r>
                        <a:rPr kumimoji="0" lang="en-US" sz="1800" b="0" i="0" u="none" strike="noStrike" cap="none" normalizeH="0" baseline="0" dirty="0">
                          <a:ln>
                            <a:noFill/>
                          </a:ln>
                          <a:solidFill>
                            <a:schemeClr val="tx1"/>
                          </a:solidFill>
                          <a:effectLst/>
                          <a:latin typeface="Arial" pitchFamily="34" charset="0"/>
                          <a:cs typeface="Arial" pitchFamily="34" charset="0"/>
                        </a:rPr>
                        <a:t> and </a:t>
                      </a:r>
                      <a:r>
                        <a:rPr kumimoji="0" lang="en-US" sz="1800" b="0" i="0" u="none" strike="noStrike" cap="none" normalizeH="0" baseline="0" dirty="0" err="1">
                          <a:ln>
                            <a:noFill/>
                          </a:ln>
                          <a:solidFill>
                            <a:schemeClr val="tx1"/>
                          </a:solidFill>
                          <a:effectLst/>
                          <a:latin typeface="Arial" pitchFamily="34" charset="0"/>
                          <a:cs typeface="Arial" pitchFamily="34" charset="0"/>
                        </a:rPr>
                        <a:t>getOutputStream</a:t>
                      </a:r>
                      <a:r>
                        <a:rPr kumimoji="0" lang="en-US" sz="1800" b="0" i="0" u="none" strike="noStrike" cap="none" normalizeH="0" baseline="0" dirty="0">
                          <a:ln>
                            <a:noFill/>
                          </a:ln>
                          <a:solidFill>
                            <a:schemeClr val="tx1"/>
                          </a:solidFill>
                          <a:effectLst/>
                          <a:latin typeface="Arial" pitchFamily="34" charset="0"/>
                          <a:cs typeface="Arial" pitchFamily="34" charset="0"/>
                        </a:rPr>
                        <a:t> for accessing the 2 streams associated with a socket</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p:spPr>
        <p:txBody>
          <a:bodyPr/>
          <a:lstStyle/>
          <a:p>
            <a:fld id="{D703F9BF-46DF-4835-B6F1-7883DD84ED6D}" type="slidenum">
              <a:rPr lang="en-US" smtClean="0"/>
              <a:pPr/>
              <a:t>28</a:t>
            </a:fld>
            <a:endParaRPr lang="en-US"/>
          </a:p>
        </p:txBody>
      </p:sp>
      <p:sp>
        <p:nvSpPr>
          <p:cNvPr id="2867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a:solidFill>
                  <a:srgbClr val="669900"/>
                </a:solidFill>
              </a:rPr>
              <a:t>4.3 External Data Representation</a:t>
            </a:r>
          </a:p>
        </p:txBody>
      </p:sp>
      <p:graphicFrame>
        <p:nvGraphicFramePr>
          <p:cNvPr id="87082" name="Group 42"/>
          <p:cNvGraphicFramePr>
            <a:graphicFrameLocks noGrp="1"/>
          </p:cNvGraphicFramePr>
          <p:nvPr>
            <p:ph type="tbl" idx="1"/>
          </p:nvPr>
        </p:nvGraphicFramePr>
        <p:xfrm>
          <a:off x="533400" y="1219200"/>
          <a:ext cx="8229600" cy="487680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8768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dirty="0">
                          <a:ln>
                            <a:noFill/>
                          </a:ln>
                          <a:solidFill>
                            <a:srgbClr val="000000"/>
                          </a:solidFill>
                          <a:effectLst/>
                          <a:latin typeface="Arial" pitchFamily="34" charset="0"/>
                          <a:cs typeface="Arial" pitchFamily="34" charset="0"/>
                        </a:rPr>
                        <a:t>The information stored in running programs is represented as data structures, whereas the information in messages consists of sequences of bytes.</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US" sz="2800" b="0" i="0" u="none" strike="noStrike" cap="none" normalizeH="0" baseline="0" dirty="0">
                        <a:ln>
                          <a:noFill/>
                        </a:ln>
                        <a:solidFill>
                          <a:srgbClr val="000000"/>
                        </a:solidFill>
                        <a:effectLst/>
                        <a:latin typeface="Arial" pitchFamily="34" charset="0"/>
                        <a:cs typeface="Arial" pitchFamily="34" charset="0"/>
                      </a:endParaRP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dirty="0">
                          <a:ln>
                            <a:noFill/>
                          </a:ln>
                          <a:solidFill>
                            <a:srgbClr val="000000"/>
                          </a:solidFill>
                          <a:effectLst/>
                          <a:latin typeface="Arial" pitchFamily="34" charset="0"/>
                          <a:cs typeface="Arial" pitchFamily="34" charset="0"/>
                        </a:rPr>
                        <a:t>Irrespective of the form of communication used, the data structure must be converted to a sequence of bytes before transmission and rebuilt on arrival.</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p>
            <a:fld id="{3725CE87-CD4A-41ED-950B-52208349ECC7}" type="slidenum">
              <a:rPr lang="en-US" smtClean="0"/>
              <a:pPr/>
              <a:t>29</a:t>
            </a:fld>
            <a:endParaRPr lang="en-US"/>
          </a:p>
        </p:txBody>
      </p:sp>
      <p:sp>
        <p:nvSpPr>
          <p:cNvPr id="2969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a:solidFill>
                  <a:srgbClr val="669900"/>
                </a:solidFill>
              </a:rPr>
              <a:t>External Data Representation</a:t>
            </a:r>
          </a:p>
        </p:txBody>
      </p:sp>
      <p:graphicFrame>
        <p:nvGraphicFramePr>
          <p:cNvPr id="183306" name="Group 10"/>
          <p:cNvGraphicFramePr>
            <a:graphicFrameLocks noGrp="1"/>
          </p:cNvGraphicFramePr>
          <p:nvPr>
            <p:ph type="tbl" idx="1"/>
          </p:nvPr>
        </p:nvGraphicFramePr>
        <p:xfrm>
          <a:off x="533400" y="1219200"/>
          <a:ext cx="8229600" cy="480060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8006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dirty="0">
                          <a:ln>
                            <a:noFill/>
                          </a:ln>
                          <a:solidFill>
                            <a:srgbClr val="000000"/>
                          </a:solidFill>
                          <a:effectLst/>
                          <a:latin typeface="Arial" pitchFamily="34" charset="0"/>
                          <a:cs typeface="Arial" pitchFamily="34" charset="0"/>
                        </a:rPr>
                        <a:t>External Data Representation is an agreed standard for the representation of data structures and primitive values.</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endParaRPr kumimoji="0" lang="en-US" sz="2800" b="0" i="0" u="none" strike="noStrike" cap="none" normalizeH="0" baseline="0" dirty="0">
                        <a:ln>
                          <a:noFill/>
                        </a:ln>
                        <a:solidFill>
                          <a:srgbClr val="000000"/>
                        </a:solidFill>
                        <a:effectLst/>
                        <a:latin typeface="Arial" pitchFamily="34" charset="0"/>
                        <a:cs typeface="Arial" pitchFamily="34" charset="0"/>
                      </a:endParaRP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dirty="0">
                          <a:ln>
                            <a:noFill/>
                          </a:ln>
                          <a:solidFill>
                            <a:srgbClr val="000000"/>
                          </a:solidFill>
                          <a:effectLst/>
                          <a:latin typeface="Arial" pitchFamily="34" charset="0"/>
                          <a:cs typeface="Arial" pitchFamily="34" charset="0"/>
                        </a:rPr>
                        <a:t>Data representation problems are:</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endParaRPr kumimoji="0" lang="en-US" sz="2800" b="0" i="0" u="none" strike="noStrike" cap="none" normalizeH="0" baseline="0" dirty="0">
                        <a:ln>
                          <a:noFill/>
                        </a:ln>
                        <a:solidFill>
                          <a:srgbClr val="000000"/>
                        </a:solidFill>
                        <a:effectLst/>
                        <a:latin typeface="Arial" pitchFamily="34" charset="0"/>
                        <a:cs typeface="Arial" pitchFamily="34" charset="0"/>
                      </a:endParaRP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pitchFamily="34" charset="0"/>
                          <a:cs typeface="Arial" pitchFamily="34" charset="0"/>
                        </a:rPr>
                        <a:t>Using agreed external representation, two conversions necessary</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pitchFamily="34" charset="0"/>
                          <a:cs typeface="Arial" pitchFamily="34" charset="0"/>
                        </a:rPr>
                        <a:t>Using sender’s or receiver’s format and convert at the other end</a:t>
                      </a:r>
                      <a:endParaRPr kumimoji="0" lang="en-US" sz="1400" b="0" i="0" u="none" strike="noStrike" cap="none" normalizeH="0" baseline="0" dirty="0">
                        <a:ln>
                          <a:noFill/>
                        </a:ln>
                        <a:solidFill>
                          <a:srgbClr val="000000"/>
                        </a:solidFill>
                        <a:effectLst/>
                        <a:latin typeface="Arial" pitchFamily="34" charset="0"/>
                        <a:cs typeface="Arial" pitchFamily="34"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9703"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b="1">
                <a:solidFill>
                  <a:srgbClr val="669900"/>
                </a:solidFill>
              </a:rPr>
              <a:t>4.1 Introduction</a:t>
            </a:r>
            <a:endParaRPr lang="en-US"/>
          </a:p>
        </p:txBody>
      </p:sp>
      <p:sp>
        <p:nvSpPr>
          <p:cNvPr id="4099" name="Slide Number Placeholder 3"/>
          <p:cNvSpPr>
            <a:spLocks noGrp="1"/>
          </p:cNvSpPr>
          <p:nvPr>
            <p:ph type="sldNum" sz="quarter" idx="11"/>
          </p:nvPr>
        </p:nvSpPr>
        <p:spPr>
          <a:noFill/>
        </p:spPr>
        <p:txBody>
          <a:bodyPr/>
          <a:lstStyle/>
          <a:p>
            <a:fld id="{979E9A9D-C2EE-437E-A720-C38B391794E3}" type="slidenum">
              <a:rPr lang="en-US" smtClean="0"/>
              <a:pPr/>
              <a:t>3</a:t>
            </a:fld>
            <a:endParaRPr lang="en-US"/>
          </a:p>
        </p:txBody>
      </p:sp>
      <p:sp>
        <p:nvSpPr>
          <p:cNvPr id="4100" name="TextBox 4"/>
          <p:cNvSpPr txBox="1">
            <a:spLocks noChangeArrowheads="1"/>
          </p:cNvSpPr>
          <p:nvPr/>
        </p:nvSpPr>
        <p:spPr bwMode="auto">
          <a:xfrm>
            <a:off x="304800" y="1219200"/>
            <a:ext cx="8610600" cy="5540375"/>
          </a:xfrm>
          <a:prstGeom prst="rect">
            <a:avLst/>
          </a:prstGeom>
          <a:noFill/>
          <a:ln w="9525">
            <a:noFill/>
            <a:miter lim="800000"/>
            <a:headEnd/>
            <a:tailEnd/>
          </a:ln>
        </p:spPr>
        <p:txBody>
          <a:bodyPr>
            <a:spAutoFit/>
          </a:bodyPr>
          <a:lstStyle/>
          <a:p>
            <a:pPr algn="just">
              <a:buFont typeface="Arial" pitchFamily="34" charset="0"/>
              <a:buChar char="•"/>
            </a:pPr>
            <a:r>
              <a:rPr lang="en-US" sz="2400"/>
              <a:t>A process can be: </a:t>
            </a:r>
            <a:r>
              <a:rPr lang="en-US" sz="2400">
                <a:solidFill>
                  <a:srgbClr val="C00000"/>
                </a:solidFill>
              </a:rPr>
              <a:t>Independent</a:t>
            </a:r>
            <a:r>
              <a:rPr lang="en-US" sz="2400"/>
              <a:t> process or </a:t>
            </a:r>
            <a:r>
              <a:rPr lang="en-US" sz="2400">
                <a:solidFill>
                  <a:srgbClr val="C00000"/>
                </a:solidFill>
              </a:rPr>
              <a:t>Co-operating process.</a:t>
            </a:r>
          </a:p>
          <a:p>
            <a:pPr algn="just">
              <a:buFont typeface="Arial" pitchFamily="34" charset="0"/>
              <a:buChar char="•"/>
            </a:pPr>
            <a:r>
              <a:rPr lang="en-US" sz="2400"/>
              <a:t>An </a:t>
            </a:r>
            <a:r>
              <a:rPr lang="en-US" sz="2400">
                <a:solidFill>
                  <a:srgbClr val="C00000"/>
                </a:solidFill>
              </a:rPr>
              <a:t>independent process </a:t>
            </a:r>
            <a:r>
              <a:rPr lang="en-US" sz="2400"/>
              <a:t>is </a:t>
            </a:r>
            <a:r>
              <a:rPr lang="en-US" sz="2400">
                <a:solidFill>
                  <a:srgbClr val="C00000"/>
                </a:solidFill>
              </a:rPr>
              <a:t>not affected</a:t>
            </a:r>
            <a:r>
              <a:rPr lang="en-US" sz="2400"/>
              <a:t> by the execution of other processes while a </a:t>
            </a:r>
            <a:r>
              <a:rPr lang="en-US" sz="2400">
                <a:solidFill>
                  <a:srgbClr val="C00000"/>
                </a:solidFill>
              </a:rPr>
              <a:t>co-operating pro</a:t>
            </a:r>
            <a:r>
              <a:rPr lang="en-US" sz="2400"/>
              <a:t>cess can be </a:t>
            </a:r>
            <a:r>
              <a:rPr lang="en-US" sz="2400">
                <a:solidFill>
                  <a:srgbClr val="C00000"/>
                </a:solidFill>
              </a:rPr>
              <a:t>affected</a:t>
            </a:r>
            <a:r>
              <a:rPr lang="en-US" sz="2400"/>
              <a:t> by other executing processes.</a:t>
            </a:r>
          </a:p>
          <a:p>
            <a:pPr algn="just">
              <a:buFont typeface="Arial" pitchFamily="34" charset="0"/>
              <a:buChar char="•"/>
            </a:pPr>
            <a:r>
              <a:rPr lang="en-US" sz="2400"/>
              <a:t>Processes running </a:t>
            </a:r>
            <a:r>
              <a:rPr lang="en-US" sz="2400">
                <a:solidFill>
                  <a:srgbClr val="C00000"/>
                </a:solidFill>
              </a:rPr>
              <a:t>independently</a:t>
            </a:r>
            <a:r>
              <a:rPr lang="en-US" sz="2400"/>
              <a:t>, will execute </a:t>
            </a:r>
            <a:r>
              <a:rPr lang="en-US" sz="2400">
                <a:solidFill>
                  <a:srgbClr val="C00000"/>
                </a:solidFill>
              </a:rPr>
              <a:t>very efficiently </a:t>
            </a:r>
            <a:r>
              <a:rPr lang="en-US" sz="2400"/>
              <a:t>but in practical, there are many situations when </a:t>
            </a:r>
            <a:r>
              <a:rPr lang="en-US" sz="2400">
                <a:solidFill>
                  <a:srgbClr val="C00000"/>
                </a:solidFill>
              </a:rPr>
              <a:t>co-operative nature</a:t>
            </a:r>
            <a:r>
              <a:rPr lang="en-US" sz="2400"/>
              <a:t> can be utilized for </a:t>
            </a:r>
            <a:r>
              <a:rPr lang="en-US" sz="2400">
                <a:solidFill>
                  <a:srgbClr val="C00000"/>
                </a:solidFill>
              </a:rPr>
              <a:t>increasing computational speed, convenience and modularity.</a:t>
            </a:r>
          </a:p>
          <a:p>
            <a:pPr algn="just">
              <a:buFont typeface="Arial" pitchFamily="34" charset="0"/>
              <a:buChar char="•"/>
            </a:pPr>
            <a:r>
              <a:rPr lang="en-US" sz="2400" b="1"/>
              <a:t>Inter process communication (IPC) </a:t>
            </a:r>
            <a:r>
              <a:rPr lang="en-US" sz="2400"/>
              <a:t>is a mechanism which allows processes to </a:t>
            </a:r>
            <a:r>
              <a:rPr lang="en-US" sz="2400">
                <a:solidFill>
                  <a:srgbClr val="C00000"/>
                </a:solidFill>
              </a:rPr>
              <a:t>communicate</a:t>
            </a:r>
            <a:r>
              <a:rPr lang="en-US" sz="2400"/>
              <a:t> each other and </a:t>
            </a:r>
            <a:r>
              <a:rPr lang="en-US" sz="2400">
                <a:solidFill>
                  <a:srgbClr val="C00000"/>
                </a:solidFill>
              </a:rPr>
              <a:t>synchronize</a:t>
            </a:r>
            <a:r>
              <a:rPr lang="en-US" sz="2400"/>
              <a:t> their actions.</a:t>
            </a:r>
          </a:p>
          <a:p>
            <a:r>
              <a:rPr lang="en-US" sz="2400"/>
              <a:t>Processes can communicate with each other using these two ways : </a:t>
            </a:r>
            <a:r>
              <a:rPr lang="en-US" sz="2400">
                <a:solidFill>
                  <a:srgbClr val="C00000"/>
                </a:solidFill>
              </a:rPr>
              <a:t>Shared Memory</a:t>
            </a:r>
            <a:r>
              <a:rPr lang="en-US" sz="2400"/>
              <a:t> or </a:t>
            </a:r>
            <a:r>
              <a:rPr lang="en-US" sz="2400">
                <a:solidFill>
                  <a:srgbClr val="C00000"/>
                </a:solidFill>
              </a:rPr>
              <a:t>Message passing</a:t>
            </a:r>
            <a:endParaRPr lang="en-US" sz="2400"/>
          </a:p>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noFill/>
        </p:spPr>
        <p:txBody>
          <a:bodyPr/>
          <a:lstStyle/>
          <a:p>
            <a:fld id="{5BC5D7C5-DC06-44CC-8F99-13EBD00365F5}" type="slidenum">
              <a:rPr lang="en-US" smtClean="0"/>
              <a:pPr/>
              <a:t>30</a:t>
            </a:fld>
            <a:endParaRPr lang="en-US"/>
          </a:p>
        </p:txBody>
      </p:sp>
      <p:sp>
        <p:nvSpPr>
          <p:cNvPr id="30723"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a:solidFill>
                  <a:srgbClr val="669900"/>
                </a:solidFill>
              </a:rPr>
              <a:t>External Data Representation</a:t>
            </a:r>
          </a:p>
        </p:txBody>
      </p:sp>
      <p:graphicFrame>
        <p:nvGraphicFramePr>
          <p:cNvPr id="89129" name="Group 41"/>
          <p:cNvGraphicFramePr>
            <a:graphicFrameLocks noGrp="1"/>
          </p:cNvGraphicFramePr>
          <p:nvPr>
            <p:ph type="tbl" idx="1"/>
          </p:nvPr>
        </p:nvGraphicFramePr>
        <p:xfrm>
          <a:off x="533400" y="1219200"/>
          <a:ext cx="8229600" cy="4322064"/>
        </p:xfrm>
        <a:graphic>
          <a:graphicData uri="http://schemas.openxmlformats.org/drawingml/2006/table">
            <a:tbl>
              <a:tblPr rtl="1"/>
              <a:tblGrid>
                <a:gridCol w="8229600">
                  <a:extLst>
                    <a:ext uri="{9D8B030D-6E8A-4147-A177-3AD203B41FA5}">
                      <a16:colId xmlns:a16="http://schemas.microsoft.com/office/drawing/2014/main" val="20000"/>
                    </a:ext>
                  </a:extLst>
                </a:gridCol>
              </a:tblGrid>
              <a:tr h="19812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rgbClr val="CD3300"/>
                          </a:solidFill>
                          <a:effectLst/>
                          <a:latin typeface="Arial" pitchFamily="34" charset="0"/>
                          <a:cs typeface="Arial" pitchFamily="34" charset="0"/>
                        </a:rPr>
                        <a:t>M</a:t>
                      </a:r>
                      <a:r>
                        <a:rPr kumimoji="0" lang="en-US" sz="3200" b="0" i="0" u="none" strike="noStrike" cap="none" normalizeH="0" baseline="0" dirty="0">
                          <a:ln>
                            <a:noFill/>
                          </a:ln>
                          <a:solidFill>
                            <a:srgbClr val="CD0000"/>
                          </a:solidFill>
                          <a:effectLst/>
                          <a:latin typeface="Arial" pitchFamily="34" charset="0"/>
                          <a:cs typeface="Arial" pitchFamily="34" charset="0"/>
                        </a:rPr>
                        <a:t>arshalling</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dirty="0">
                          <a:ln>
                            <a:noFill/>
                          </a:ln>
                          <a:solidFill>
                            <a:srgbClr val="000000"/>
                          </a:solidFill>
                          <a:effectLst/>
                          <a:latin typeface="Arial" pitchFamily="34" charset="0"/>
                          <a:cs typeface="Arial" pitchFamily="34" charset="0"/>
                        </a:rPr>
                        <a:t>Marshalling is the process of taking a collection of data items and assembling them into a form suitable for transmission in a message.</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rgbClr val="CD0000"/>
                          </a:solidFill>
                          <a:effectLst/>
                          <a:latin typeface="Arial" pitchFamily="34" charset="0"/>
                          <a:cs typeface="Arial" pitchFamily="34" charset="0"/>
                        </a:rPr>
                        <a:t>Unmarshalling</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dirty="0">
                          <a:ln>
                            <a:noFill/>
                          </a:ln>
                          <a:solidFill>
                            <a:srgbClr val="000000"/>
                          </a:solidFill>
                          <a:effectLst/>
                          <a:latin typeface="Arial" pitchFamily="34" charset="0"/>
                          <a:cs typeface="Arial" pitchFamily="34" charset="0"/>
                        </a:rPr>
                        <a:t>Unmarshalling is the process of disassembling a collection of data on arrival to produce an equivalent collection of data items at the destination.</a:t>
                      </a:r>
                      <a:endParaRPr kumimoji="0" lang="en-US" sz="1600" b="0" i="0" u="none" strike="noStrike" cap="none" normalizeH="0" baseline="0" dirty="0">
                        <a:ln>
                          <a:noFill/>
                        </a:ln>
                        <a:solidFill>
                          <a:srgbClr val="000000"/>
                        </a:solidFill>
                        <a:effectLst/>
                        <a:latin typeface="Arial" pitchFamily="34" charset="0"/>
                        <a:cs typeface="Arial" pitchFamily="34"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0727"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noFill/>
        </p:spPr>
        <p:txBody>
          <a:bodyPr/>
          <a:lstStyle/>
          <a:p>
            <a:fld id="{83027C72-D26E-4D54-A45C-7143D1F6D495}" type="slidenum">
              <a:rPr lang="en-US" smtClean="0"/>
              <a:pPr/>
              <a:t>31</a:t>
            </a:fld>
            <a:endParaRPr lang="en-US"/>
          </a:p>
        </p:txBody>
      </p:sp>
      <p:sp>
        <p:nvSpPr>
          <p:cNvPr id="3174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a:solidFill>
                  <a:srgbClr val="669900"/>
                </a:solidFill>
              </a:rPr>
              <a:t>External Data Representation</a:t>
            </a:r>
          </a:p>
        </p:txBody>
      </p:sp>
      <p:graphicFrame>
        <p:nvGraphicFramePr>
          <p:cNvPr id="91152" name="Group 16"/>
          <p:cNvGraphicFramePr>
            <a:graphicFrameLocks noGrp="1"/>
          </p:cNvGraphicFramePr>
          <p:nvPr>
            <p:ph type="tbl" idx="1"/>
          </p:nvPr>
        </p:nvGraphicFramePr>
        <p:xfrm>
          <a:off x="533400" y="1219200"/>
          <a:ext cx="8229600" cy="426720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2672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rgbClr val="000000"/>
                          </a:solidFill>
                          <a:effectLst/>
                          <a:latin typeface="Arial" pitchFamily="34" charset="0"/>
                          <a:cs typeface="Arial" pitchFamily="34" charset="0"/>
                        </a:rPr>
                        <a:t>Three approaches to external data representation and marshalling are: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rgbClr val="990099"/>
                          </a:solidFill>
                          <a:effectLst/>
                          <a:latin typeface="Arial" pitchFamily="34" charset="0"/>
                          <a:cs typeface="Arial" pitchFamily="34" charset="0"/>
                        </a:rPr>
                        <a:t>CORBA</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rgbClr val="990099"/>
                          </a:solidFill>
                          <a:effectLst/>
                          <a:latin typeface="Arial" pitchFamily="34" charset="0"/>
                          <a:cs typeface="Arial" pitchFamily="34" charset="0"/>
                        </a:rPr>
                        <a:t>Java’s object serialization</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rgbClr val="990099"/>
                          </a:solidFill>
                          <a:effectLst/>
                          <a:latin typeface="Arial" pitchFamily="34" charset="0"/>
                          <a:cs typeface="Arial" pitchFamily="34" charset="0"/>
                        </a:rPr>
                        <a:t>XML or Extensible Markup Language</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1751"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p:spPr>
        <p:txBody>
          <a:bodyPr/>
          <a:lstStyle/>
          <a:p>
            <a:fld id="{69A79BB5-BAAF-4692-95C5-4409D78BA2A4}" type="slidenum">
              <a:rPr lang="en-US" smtClean="0"/>
              <a:pPr/>
              <a:t>32</a:t>
            </a:fld>
            <a:endParaRPr lang="en-US"/>
          </a:p>
        </p:txBody>
      </p:sp>
      <p:sp>
        <p:nvSpPr>
          <p:cNvPr id="3277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a:solidFill>
                  <a:srgbClr val="669900"/>
                </a:solidFill>
              </a:rPr>
              <a:t>External Data Representation</a:t>
            </a:r>
          </a:p>
        </p:txBody>
      </p:sp>
      <p:graphicFrame>
        <p:nvGraphicFramePr>
          <p:cNvPr id="93195" name="Group 11"/>
          <p:cNvGraphicFramePr>
            <a:graphicFrameLocks noGrp="1"/>
          </p:cNvGraphicFramePr>
          <p:nvPr>
            <p:ph type="tbl" idx="1"/>
          </p:nvPr>
        </p:nvGraphicFramePr>
        <p:xfrm>
          <a:off x="533400" y="1219200"/>
          <a:ext cx="8229600" cy="350520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35052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chemeClr val="tx1"/>
                          </a:solidFill>
                          <a:effectLst/>
                          <a:latin typeface="Arial" pitchFamily="34" charset="0"/>
                          <a:cs typeface="Arial" pitchFamily="34" charset="0"/>
                        </a:rPr>
                        <a:t>Marshalling and unmarshalling activities</a:t>
                      </a:r>
                      <a:r>
                        <a:rPr kumimoji="0" lang="en-US" sz="3200" b="0" i="0" u="none" strike="noStrike" cap="none" normalizeH="0" baseline="0" dirty="0">
                          <a:ln>
                            <a:noFill/>
                          </a:ln>
                          <a:solidFill>
                            <a:srgbClr val="CD3300"/>
                          </a:solidFill>
                          <a:effectLst/>
                          <a:latin typeface="Arial" pitchFamily="34" charset="0"/>
                          <a:cs typeface="Arial" pitchFamily="34" charset="0"/>
                        </a:rPr>
                        <a:t> </a:t>
                      </a:r>
                      <a:r>
                        <a:rPr kumimoji="0" lang="en-US" sz="3200" b="0" i="0" u="none" strike="noStrike" cap="none" normalizeH="0" baseline="0" dirty="0">
                          <a:ln>
                            <a:noFill/>
                          </a:ln>
                          <a:solidFill>
                            <a:schemeClr val="tx1"/>
                          </a:solidFill>
                          <a:effectLst/>
                          <a:latin typeface="Arial" pitchFamily="34" charset="0"/>
                          <a:cs typeface="Arial" pitchFamily="34" charset="0"/>
                        </a:rPr>
                        <a:t>is </a:t>
                      </a:r>
                      <a:r>
                        <a:rPr kumimoji="0" lang="en-US" sz="3200" b="0" i="0" u="none" strike="noStrike" cap="none" normalizeH="0" baseline="0" dirty="0">
                          <a:ln>
                            <a:noFill/>
                          </a:ln>
                          <a:solidFill>
                            <a:srgbClr val="000000"/>
                          </a:solidFill>
                          <a:effectLst/>
                          <a:latin typeface="Arial" pitchFamily="34" charset="0"/>
                          <a:cs typeface="Arial" pitchFamily="34" charset="0"/>
                        </a:rPr>
                        <a:t>usually performed automatically by middleware layer.</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endParaRPr kumimoji="0" lang="en-US" sz="3200" b="0" i="0" u="none" strike="noStrike" cap="none" normalizeH="0" baseline="0" dirty="0">
                        <a:ln>
                          <a:noFill/>
                        </a:ln>
                        <a:solidFill>
                          <a:srgbClr val="000000"/>
                        </a:solidFill>
                        <a:effectLst/>
                        <a:latin typeface="Arial" pitchFamily="34" charset="0"/>
                        <a:cs typeface="Arial" pitchFamily="34" charset="0"/>
                      </a:endParaRP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rgbClr val="000000"/>
                          </a:solidFill>
                          <a:effectLst/>
                          <a:latin typeface="Arial" pitchFamily="34" charset="0"/>
                          <a:cs typeface="Arial" pitchFamily="34" charset="0"/>
                        </a:rPr>
                        <a:t>Marshalling is likely error-prone if carried out by hand.</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2775"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p:spPr>
        <p:txBody>
          <a:bodyPr/>
          <a:lstStyle/>
          <a:p>
            <a:fld id="{5F197694-2652-4438-A92F-0CC1AD4B1DBF}" type="slidenum">
              <a:rPr lang="en-US" smtClean="0"/>
              <a:pPr/>
              <a:t>33</a:t>
            </a:fld>
            <a:endParaRPr lang="en-US"/>
          </a:p>
        </p:txBody>
      </p:sp>
      <p:sp>
        <p:nvSpPr>
          <p:cNvPr id="33795" name="Rectangle 2"/>
          <p:cNvSpPr>
            <a:spLocks noGrp="1" noChangeArrowheads="1"/>
          </p:cNvSpPr>
          <p:nvPr>
            <p:ph type="title"/>
          </p:nvPr>
        </p:nvSpPr>
        <p:spPr>
          <a:xfrm>
            <a:off x="457200" y="587375"/>
            <a:ext cx="8229600" cy="954088"/>
          </a:xfrm>
          <a:noFill/>
        </p:spPr>
        <p:txBody>
          <a:bodyPr anchorCtr="1">
            <a:spAutoFit/>
          </a:bodyPr>
          <a:lstStyle/>
          <a:p>
            <a:pPr eaLnBrk="1" hangingPunct="1"/>
            <a:r>
              <a:rPr lang="en-US" sz="2800" b="1">
                <a:solidFill>
                  <a:srgbClr val="669900"/>
                </a:solidFill>
              </a:rPr>
              <a:t>4.3.1 CORBA Common Data Representation (CDR)</a:t>
            </a:r>
          </a:p>
        </p:txBody>
      </p:sp>
      <p:graphicFrame>
        <p:nvGraphicFramePr>
          <p:cNvPr id="95279" name="Group 47"/>
          <p:cNvGraphicFramePr>
            <a:graphicFrameLocks noGrp="1"/>
          </p:cNvGraphicFramePr>
          <p:nvPr>
            <p:ph type="tbl" idx="1"/>
          </p:nvPr>
        </p:nvGraphicFramePr>
        <p:xfrm>
          <a:off x="533400" y="1219200"/>
          <a:ext cx="8229600" cy="5199888"/>
        </p:xfrm>
        <a:graphic>
          <a:graphicData uri="http://schemas.openxmlformats.org/drawingml/2006/table">
            <a:tbl>
              <a:tblPr rtl="1"/>
              <a:tblGrid>
                <a:gridCol w="8229600">
                  <a:extLst>
                    <a:ext uri="{9D8B030D-6E8A-4147-A177-3AD203B41FA5}">
                      <a16:colId xmlns:a16="http://schemas.microsoft.com/office/drawing/2014/main" val="20000"/>
                    </a:ext>
                  </a:extLst>
                </a:gridCol>
              </a:tblGrid>
              <a:tr h="19812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a:ln>
                            <a:noFill/>
                          </a:ln>
                          <a:solidFill>
                            <a:srgbClr val="A50021"/>
                          </a:solidFill>
                          <a:effectLst/>
                          <a:latin typeface="Arial" pitchFamily="34" charset="0"/>
                          <a:cs typeface="Arial" pitchFamily="34" charset="0"/>
                        </a:rPr>
                        <a:t>CORBA Common Data Representation (CDR)</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a:ln>
                            <a:noFill/>
                          </a:ln>
                          <a:solidFill>
                            <a:schemeClr val="tx1"/>
                          </a:solidFill>
                          <a:effectLst/>
                          <a:latin typeface="Arial" pitchFamily="34" charset="0"/>
                          <a:cs typeface="Arial" pitchFamily="34" charset="0"/>
                        </a:rPr>
                        <a:t>CORBA CDR  is the external data representation defined with CORBA 2.0.</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a:ln>
                            <a:noFill/>
                          </a:ln>
                          <a:solidFill>
                            <a:schemeClr val="tx1"/>
                          </a:solidFill>
                          <a:effectLst/>
                          <a:latin typeface="Arial" pitchFamily="34" charset="0"/>
                          <a:cs typeface="Arial" pitchFamily="34" charset="0"/>
                        </a:rPr>
                        <a:t>It consists 15 primitive types: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1400" b="0" i="0" u="none" strike="noStrike" cap="none" normalizeH="0" baseline="0">
                          <a:ln>
                            <a:noFill/>
                          </a:ln>
                          <a:solidFill>
                            <a:schemeClr val="tx1"/>
                          </a:solidFill>
                          <a:effectLst/>
                          <a:latin typeface="Arial" pitchFamily="34" charset="0"/>
                          <a:cs typeface="Arial" pitchFamily="34" charset="0"/>
                        </a:rPr>
                        <a:t>Short (16 bit)</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1400" b="0" i="0" u="none" strike="noStrike" cap="none" normalizeH="0" baseline="0">
                          <a:ln>
                            <a:noFill/>
                          </a:ln>
                          <a:solidFill>
                            <a:schemeClr val="tx1"/>
                          </a:solidFill>
                          <a:effectLst/>
                          <a:latin typeface="Arial" pitchFamily="34" charset="0"/>
                          <a:cs typeface="Arial" pitchFamily="34" charset="0"/>
                        </a:rPr>
                        <a:t>Long (32 bit)</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1400" b="0" i="0" u="none" strike="noStrike" cap="none" normalizeH="0" baseline="0">
                          <a:ln>
                            <a:noFill/>
                          </a:ln>
                          <a:solidFill>
                            <a:schemeClr val="tx1"/>
                          </a:solidFill>
                          <a:effectLst/>
                          <a:latin typeface="Arial" pitchFamily="34" charset="0"/>
                          <a:cs typeface="Arial" pitchFamily="34" charset="0"/>
                        </a:rPr>
                        <a:t>Unsigned short</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1400" b="0" i="0" u="none" strike="noStrike" cap="none" normalizeH="0" baseline="0">
                          <a:ln>
                            <a:noFill/>
                          </a:ln>
                          <a:solidFill>
                            <a:schemeClr val="tx1"/>
                          </a:solidFill>
                          <a:effectLst/>
                          <a:latin typeface="Arial" pitchFamily="34" charset="0"/>
                          <a:cs typeface="Arial" pitchFamily="34" charset="0"/>
                        </a:rPr>
                        <a:t>Unsigned long </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1400" b="0" i="0" u="none" strike="noStrike" cap="none" normalizeH="0" baseline="0">
                          <a:ln>
                            <a:noFill/>
                          </a:ln>
                          <a:solidFill>
                            <a:schemeClr val="tx1"/>
                          </a:solidFill>
                          <a:effectLst/>
                          <a:latin typeface="Arial" pitchFamily="34" charset="0"/>
                          <a:cs typeface="Arial" pitchFamily="34" charset="0"/>
                        </a:rPr>
                        <a:t>Float(32 bit)</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1400" b="0" i="0" u="none" strike="noStrike" cap="none" normalizeH="0" baseline="0">
                          <a:ln>
                            <a:noFill/>
                          </a:ln>
                          <a:solidFill>
                            <a:schemeClr val="tx1"/>
                          </a:solidFill>
                          <a:effectLst/>
                          <a:latin typeface="Arial" pitchFamily="34" charset="0"/>
                          <a:cs typeface="Arial" pitchFamily="34" charset="0"/>
                        </a:rPr>
                        <a:t>Double(64 bit)</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1400" b="0" i="0" u="none" strike="noStrike" cap="none" normalizeH="0" baseline="0">
                          <a:ln>
                            <a:noFill/>
                          </a:ln>
                          <a:solidFill>
                            <a:schemeClr val="tx1"/>
                          </a:solidFill>
                          <a:effectLst/>
                          <a:latin typeface="Arial" pitchFamily="34" charset="0"/>
                          <a:cs typeface="Arial" pitchFamily="34" charset="0"/>
                        </a:rPr>
                        <a:t>Char</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1400" b="0" i="0" u="none" strike="noStrike" cap="none" normalizeH="0" baseline="0">
                          <a:ln>
                            <a:noFill/>
                          </a:ln>
                          <a:solidFill>
                            <a:schemeClr val="tx1"/>
                          </a:solidFill>
                          <a:effectLst/>
                          <a:latin typeface="Arial" pitchFamily="34" charset="0"/>
                          <a:cs typeface="Arial" pitchFamily="34" charset="0"/>
                        </a:rPr>
                        <a:t>Boolean(TRUE,FALSE)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1400" b="0" i="0" u="none" strike="noStrike" cap="none" normalizeH="0" baseline="0">
                          <a:ln>
                            <a:noFill/>
                          </a:ln>
                          <a:solidFill>
                            <a:schemeClr val="tx1"/>
                          </a:solidFill>
                          <a:effectLst/>
                          <a:latin typeface="Arial" pitchFamily="34" charset="0"/>
                          <a:cs typeface="Arial" pitchFamily="34" charset="0"/>
                        </a:rPr>
                        <a:t>Octet(8 bit)</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1400" b="0" i="0" u="none" strike="noStrike" cap="none" normalizeH="0" baseline="0">
                          <a:ln>
                            <a:noFill/>
                          </a:ln>
                          <a:solidFill>
                            <a:schemeClr val="tx1"/>
                          </a:solidFill>
                          <a:effectLst/>
                          <a:latin typeface="Arial" pitchFamily="34" charset="0"/>
                          <a:cs typeface="Arial" pitchFamily="34" charset="0"/>
                        </a:rPr>
                        <a:t>Any(can represent any basic or constructed type)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a:ln>
                            <a:noFill/>
                          </a:ln>
                          <a:solidFill>
                            <a:schemeClr val="tx1"/>
                          </a:solidFill>
                          <a:effectLst/>
                          <a:latin typeface="Arial" pitchFamily="34" charset="0"/>
                          <a:cs typeface="Arial" pitchFamily="34" charset="0"/>
                        </a:rPr>
                        <a:t>Composite type are shown in </a:t>
                      </a:r>
                      <a:r>
                        <a:rPr kumimoji="0" lang="en-US" sz="2000" b="0" i="0" u="none" strike="noStrike" cap="none" normalizeH="0" baseline="0">
                          <a:ln>
                            <a:noFill/>
                          </a:ln>
                          <a:solidFill>
                            <a:srgbClr val="A50021"/>
                          </a:solidFill>
                          <a:effectLst/>
                          <a:latin typeface="Arial" pitchFamily="34" charset="0"/>
                          <a:cs typeface="Arial" pitchFamily="34" charset="0"/>
                        </a:rPr>
                        <a:t>Figure 8</a:t>
                      </a:r>
                      <a:r>
                        <a:rPr kumimoji="0" lang="en-US" sz="2400" b="0" i="0" u="none" strike="noStrike" cap="none" normalizeH="0" baseline="0">
                          <a:ln>
                            <a:noFill/>
                          </a:ln>
                          <a:solidFill>
                            <a:schemeClr val="tx1"/>
                          </a:solidFill>
                          <a:effectLst/>
                          <a:latin typeface="Arial" pitchFamily="34" charset="0"/>
                          <a:cs typeface="Arial" pitchFamily="34" charset="0"/>
                        </a:rPr>
                        <a:t>.</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endParaRPr kumimoji="0" lang="en-US" sz="2400" b="0" i="0" u="none" strike="noStrike" cap="none" normalizeH="0" baseline="0">
                        <a:ln>
                          <a:noFill/>
                        </a:ln>
                        <a:solidFill>
                          <a:schemeClr val="tx1"/>
                        </a:solidFill>
                        <a:effectLst/>
                        <a:latin typeface="Arial" pitchFamily="34" charset="0"/>
                        <a:cs typeface="Arial" pitchFamily="34"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3799"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p:spPr>
        <p:txBody>
          <a:bodyPr/>
          <a:lstStyle/>
          <a:p>
            <a:fld id="{3CBB059E-4AE0-4ED1-B9F5-2DAC07B8715B}" type="slidenum">
              <a:rPr lang="en-US" smtClean="0"/>
              <a:pPr/>
              <a:t>34</a:t>
            </a:fld>
            <a:endParaRPr lang="en-US"/>
          </a:p>
        </p:txBody>
      </p:sp>
      <p:sp>
        <p:nvSpPr>
          <p:cNvPr id="34819" name="Rectangle 2"/>
          <p:cNvSpPr>
            <a:spLocks noGrp="1" noChangeArrowheads="1"/>
          </p:cNvSpPr>
          <p:nvPr>
            <p:ph type="title"/>
          </p:nvPr>
        </p:nvSpPr>
        <p:spPr>
          <a:xfrm>
            <a:off x="457200" y="587375"/>
            <a:ext cx="8229600" cy="519113"/>
          </a:xfrm>
          <a:noFill/>
        </p:spPr>
        <p:txBody>
          <a:bodyPr anchorCtr="1">
            <a:spAutoFit/>
          </a:bodyPr>
          <a:lstStyle/>
          <a:p>
            <a:pPr eaLnBrk="1" hangingPunct="1"/>
            <a:r>
              <a:rPr lang="en-US" sz="2800" b="1">
                <a:solidFill>
                  <a:srgbClr val="669900"/>
                </a:solidFill>
              </a:rPr>
              <a:t>CORBA Common Data Representation (CDR)</a:t>
            </a:r>
          </a:p>
        </p:txBody>
      </p:sp>
      <p:graphicFrame>
        <p:nvGraphicFramePr>
          <p:cNvPr id="99339" name="Group 11"/>
          <p:cNvGraphicFramePr>
            <a:graphicFrameLocks noGrp="1"/>
          </p:cNvGraphicFramePr>
          <p:nvPr>
            <p:ph type="tbl" idx="1"/>
          </p:nvPr>
        </p:nvGraphicFramePr>
        <p:xfrm>
          <a:off x="533400" y="1219200"/>
          <a:ext cx="8229600" cy="541020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5410200">
                <a:tc>
                  <a:txBody>
                    <a:bodyPr/>
                    <a:lstStyle/>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34823" name="Picture 10"/>
          <p:cNvPicPr>
            <a:picLocks noChangeAspect="1" noChangeArrowheads="1"/>
          </p:cNvPicPr>
          <p:nvPr/>
        </p:nvPicPr>
        <p:blipFill>
          <a:blip r:embed="rId3"/>
          <a:srcRect/>
          <a:stretch>
            <a:fillRect/>
          </a:stretch>
        </p:blipFill>
        <p:spPr bwMode="auto">
          <a:xfrm>
            <a:off x="685800" y="1946275"/>
            <a:ext cx="7772400" cy="2970213"/>
          </a:xfrm>
          <a:prstGeom prst="rect">
            <a:avLst/>
          </a:prstGeom>
          <a:noFill/>
          <a:ln w="9525">
            <a:noFill/>
            <a:miter lim="800000"/>
            <a:headEnd/>
            <a:tailEnd/>
          </a:ln>
        </p:spPr>
      </p:pic>
      <p:sp>
        <p:nvSpPr>
          <p:cNvPr id="34824" name="Rectangle 12"/>
          <p:cNvSpPr>
            <a:spLocks noChangeArrowheads="1"/>
          </p:cNvSpPr>
          <p:nvPr/>
        </p:nvSpPr>
        <p:spPr bwMode="auto">
          <a:xfrm>
            <a:off x="2133600" y="5791200"/>
            <a:ext cx="4997450" cy="366713"/>
          </a:xfrm>
          <a:prstGeom prst="rect">
            <a:avLst/>
          </a:prstGeom>
          <a:noFill/>
          <a:ln w="9525">
            <a:noFill/>
            <a:miter lim="800000"/>
            <a:headEnd/>
            <a:tailEnd/>
          </a:ln>
        </p:spPr>
        <p:txBody>
          <a:bodyPr wrap="none">
            <a:spAutoFit/>
          </a:bodyPr>
          <a:lstStyle/>
          <a:p>
            <a:r>
              <a:rPr lang="en-US" b="1">
                <a:solidFill>
                  <a:srgbClr val="0066CC"/>
                </a:solidFill>
              </a:rPr>
              <a:t>Figure 8. CORBA CDR for constructed types</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p:spPr>
        <p:txBody>
          <a:bodyPr/>
          <a:lstStyle/>
          <a:p>
            <a:fld id="{B5AAA7BD-774D-4881-8B08-BC539A96D4C9}" type="slidenum">
              <a:rPr lang="en-US" smtClean="0"/>
              <a:pPr/>
              <a:t>35</a:t>
            </a:fld>
            <a:endParaRPr lang="en-US"/>
          </a:p>
        </p:txBody>
      </p:sp>
      <p:sp>
        <p:nvSpPr>
          <p:cNvPr id="35843" name="Rectangle 2"/>
          <p:cNvSpPr>
            <a:spLocks noGrp="1" noChangeArrowheads="1"/>
          </p:cNvSpPr>
          <p:nvPr>
            <p:ph type="title"/>
          </p:nvPr>
        </p:nvSpPr>
        <p:spPr>
          <a:xfrm>
            <a:off x="457200" y="587375"/>
            <a:ext cx="8229600" cy="519113"/>
          </a:xfrm>
          <a:noFill/>
        </p:spPr>
        <p:txBody>
          <a:bodyPr anchorCtr="1">
            <a:spAutoFit/>
          </a:bodyPr>
          <a:lstStyle/>
          <a:p>
            <a:pPr eaLnBrk="1" hangingPunct="1"/>
            <a:r>
              <a:rPr lang="en-US" sz="2800" b="1">
                <a:solidFill>
                  <a:srgbClr val="669900"/>
                </a:solidFill>
              </a:rPr>
              <a:t>CORBA Common Data Representation (CDR)</a:t>
            </a:r>
          </a:p>
        </p:txBody>
      </p:sp>
      <p:graphicFrame>
        <p:nvGraphicFramePr>
          <p:cNvPr id="187404" name="Group 12"/>
          <p:cNvGraphicFramePr>
            <a:graphicFrameLocks noGrp="1"/>
          </p:cNvGraphicFramePr>
          <p:nvPr>
            <p:ph type="tbl" idx="1"/>
          </p:nvPr>
        </p:nvGraphicFramePr>
        <p:xfrm>
          <a:off x="152400" y="1219200"/>
          <a:ext cx="8839200" cy="5504688"/>
        </p:xfrm>
        <a:graphic>
          <a:graphicData uri="http://schemas.openxmlformats.org/drawingml/2006/table">
            <a:tbl>
              <a:tblPr rtl="1"/>
              <a:tblGrid>
                <a:gridCol w="8839200">
                  <a:extLst>
                    <a:ext uri="{9D8B030D-6E8A-4147-A177-3AD203B41FA5}">
                      <a16:colId xmlns:a16="http://schemas.microsoft.com/office/drawing/2014/main" val="20000"/>
                    </a:ext>
                  </a:extLst>
                </a:gridCol>
              </a:tblGrid>
              <a:tr h="1524000">
                <a:tc>
                  <a:txBody>
                    <a:bodyPr/>
                    <a:lstStyle/>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2000" b="0" i="0" u="none" strike="noStrike" cap="none" normalizeH="0" baseline="0" dirty="0">
                          <a:ln>
                            <a:noFill/>
                          </a:ln>
                          <a:solidFill>
                            <a:srgbClr val="A50021"/>
                          </a:solidFill>
                          <a:effectLst/>
                          <a:latin typeface="Arial" pitchFamily="34" charset="0"/>
                          <a:cs typeface="Arial" pitchFamily="34" charset="0"/>
                        </a:rPr>
                        <a:t>Figure 9</a:t>
                      </a:r>
                      <a:r>
                        <a:rPr kumimoji="0" lang="en-US" sz="2400" b="0" i="0" u="none" strike="noStrike" cap="none" normalizeH="0" baseline="0" dirty="0">
                          <a:ln>
                            <a:noFill/>
                          </a:ln>
                          <a:solidFill>
                            <a:schemeClr val="tx1"/>
                          </a:solidFill>
                          <a:effectLst/>
                          <a:latin typeface="Arial" pitchFamily="34" charset="0"/>
                          <a:cs typeface="Arial" pitchFamily="34" charset="0"/>
                        </a:rPr>
                        <a:t> shows a message in CORBA CDR  that contains the three fields of a </a:t>
                      </a:r>
                      <a:r>
                        <a:rPr kumimoji="0" lang="en-US" sz="2400" b="0" i="0" u="none" strike="noStrike" cap="none" normalizeH="0" baseline="0" dirty="0" err="1">
                          <a:ln>
                            <a:noFill/>
                          </a:ln>
                          <a:solidFill>
                            <a:srgbClr val="990099"/>
                          </a:solidFill>
                          <a:effectLst/>
                          <a:latin typeface="Arial" pitchFamily="34" charset="0"/>
                          <a:cs typeface="Arial" pitchFamily="34" charset="0"/>
                        </a:rPr>
                        <a:t>struct</a:t>
                      </a:r>
                      <a:r>
                        <a:rPr kumimoji="0" lang="en-US" sz="2400" b="0" i="0" u="none" strike="noStrike" cap="none" normalizeH="0" baseline="0" dirty="0">
                          <a:ln>
                            <a:noFill/>
                          </a:ln>
                          <a:solidFill>
                            <a:schemeClr val="tx1"/>
                          </a:solidFill>
                          <a:effectLst/>
                          <a:latin typeface="Arial" pitchFamily="34" charset="0"/>
                          <a:cs typeface="Arial" pitchFamily="34" charset="0"/>
                        </a:rPr>
                        <a:t> whose respective types are </a:t>
                      </a:r>
                      <a:r>
                        <a:rPr kumimoji="0" lang="en-US" sz="2400" b="0" i="0" u="none" strike="noStrike" cap="none" normalizeH="0" baseline="0" dirty="0">
                          <a:ln>
                            <a:noFill/>
                          </a:ln>
                          <a:solidFill>
                            <a:srgbClr val="990099"/>
                          </a:solidFill>
                          <a:effectLst/>
                          <a:latin typeface="Arial" pitchFamily="34" charset="0"/>
                          <a:cs typeface="Arial" pitchFamily="34" charset="0"/>
                        </a:rPr>
                        <a:t>string</a:t>
                      </a:r>
                      <a:r>
                        <a:rPr kumimoji="0" lang="en-US" sz="2400" b="0" i="0" u="none" strike="noStrike" cap="none" normalizeH="0" baseline="0" dirty="0">
                          <a:ln>
                            <a:noFill/>
                          </a:ln>
                          <a:solidFill>
                            <a:schemeClr val="tx1"/>
                          </a:solidFill>
                          <a:effectLst/>
                          <a:latin typeface="Arial" pitchFamily="34" charset="0"/>
                          <a:cs typeface="Arial" pitchFamily="34" charset="0"/>
                        </a:rPr>
                        <a:t>, </a:t>
                      </a:r>
                      <a:r>
                        <a:rPr kumimoji="0" lang="en-US" sz="2400" b="0" i="0" u="none" strike="noStrike" cap="none" normalizeH="0" baseline="0" dirty="0">
                          <a:ln>
                            <a:noFill/>
                          </a:ln>
                          <a:solidFill>
                            <a:srgbClr val="990099"/>
                          </a:solidFill>
                          <a:effectLst/>
                          <a:latin typeface="Arial" pitchFamily="34" charset="0"/>
                          <a:cs typeface="Arial" pitchFamily="34" charset="0"/>
                        </a:rPr>
                        <a:t>string</a:t>
                      </a:r>
                      <a:r>
                        <a:rPr kumimoji="0" lang="en-US" sz="2400" b="0" i="0" u="none" strike="noStrike" cap="none" normalizeH="0" baseline="0" dirty="0">
                          <a:ln>
                            <a:noFill/>
                          </a:ln>
                          <a:solidFill>
                            <a:schemeClr val="tx1"/>
                          </a:solidFill>
                          <a:effectLst/>
                          <a:latin typeface="Arial" pitchFamily="34" charset="0"/>
                          <a:cs typeface="Arial" pitchFamily="34" charset="0"/>
                        </a:rPr>
                        <a:t>, and </a:t>
                      </a:r>
                      <a:r>
                        <a:rPr kumimoji="0" lang="en-US" sz="2400" b="0" i="0" u="none" strike="noStrike" cap="none" normalizeH="0" baseline="0" dirty="0">
                          <a:ln>
                            <a:noFill/>
                          </a:ln>
                          <a:solidFill>
                            <a:srgbClr val="990099"/>
                          </a:solidFill>
                          <a:effectLst/>
                          <a:latin typeface="Arial" pitchFamily="34" charset="0"/>
                          <a:cs typeface="Arial" pitchFamily="34" charset="0"/>
                        </a:rPr>
                        <a:t>unsigned long</a:t>
                      </a:r>
                      <a:r>
                        <a:rPr kumimoji="0" lang="en-US" sz="2400" b="0" i="0" u="none" strike="noStrike" cap="none" normalizeH="0" baseline="0" dirty="0">
                          <a:ln>
                            <a:noFill/>
                          </a:ln>
                          <a:solidFill>
                            <a:schemeClr val="tx1"/>
                          </a:solidFill>
                          <a:effectLst/>
                          <a:latin typeface="Arial" pitchFamily="34" charset="0"/>
                          <a:cs typeface="Arial" pitchFamily="34" charset="0"/>
                        </a:rPr>
                        <a:t>.</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pitchFamily="34" charset="0"/>
                          <a:cs typeface="Arial" pitchFamily="34" charset="0"/>
                        </a:rPr>
                        <a:t>example: </a:t>
                      </a:r>
                      <a:r>
                        <a:rPr kumimoji="0" lang="en-US" sz="2400" b="0" i="0" u="none" strike="noStrike" cap="none" normalizeH="0" baseline="0" dirty="0" err="1">
                          <a:ln>
                            <a:noFill/>
                          </a:ln>
                          <a:solidFill>
                            <a:schemeClr val="tx1"/>
                          </a:solidFill>
                          <a:effectLst/>
                          <a:latin typeface="Arial" pitchFamily="34" charset="0"/>
                          <a:cs typeface="Arial" pitchFamily="34" charset="0"/>
                        </a:rPr>
                        <a:t>struct</a:t>
                      </a:r>
                      <a:r>
                        <a:rPr kumimoji="0" lang="en-US" sz="2400" b="0" i="0" u="none" strike="noStrike" cap="none" normalizeH="0" baseline="0" dirty="0">
                          <a:ln>
                            <a:noFill/>
                          </a:ln>
                          <a:solidFill>
                            <a:schemeClr val="tx1"/>
                          </a:solidFill>
                          <a:effectLst/>
                          <a:latin typeface="Arial" pitchFamily="34" charset="0"/>
                          <a:cs typeface="Arial" pitchFamily="34" charset="0"/>
                        </a:rPr>
                        <a:t> with value {‘Smith’, ‘London’, 1934}</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endParaRPr kumimoji="0" lang="en-US" sz="2400" b="0" i="0" u="none" strike="noStrike" cap="none" normalizeH="0" baseline="0" dirty="0">
                        <a:ln>
                          <a:noFill/>
                        </a:ln>
                        <a:solidFill>
                          <a:schemeClr val="tx1"/>
                        </a:solidFill>
                        <a:effectLst/>
                        <a:latin typeface="Arial" pitchFamily="34" charset="0"/>
                        <a:cs typeface="Arial" pitchFamily="34"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35847" name="Picture 12"/>
          <p:cNvPicPr>
            <a:picLocks noChangeAspect="1" noChangeArrowheads="1"/>
          </p:cNvPicPr>
          <p:nvPr/>
        </p:nvPicPr>
        <p:blipFill>
          <a:blip r:embed="rId3"/>
          <a:srcRect/>
          <a:stretch>
            <a:fillRect/>
          </a:stretch>
        </p:blipFill>
        <p:spPr bwMode="auto">
          <a:xfrm>
            <a:off x="2133600" y="3200400"/>
            <a:ext cx="5340350" cy="2974975"/>
          </a:xfrm>
          <a:prstGeom prst="rect">
            <a:avLst/>
          </a:prstGeom>
          <a:noFill/>
          <a:ln w="9525">
            <a:noFill/>
            <a:miter lim="800000"/>
            <a:headEnd/>
            <a:tailEnd/>
          </a:ln>
        </p:spPr>
      </p:pic>
      <p:sp>
        <p:nvSpPr>
          <p:cNvPr id="35848" name="Rectangle 11"/>
          <p:cNvSpPr>
            <a:spLocks noChangeArrowheads="1"/>
          </p:cNvSpPr>
          <p:nvPr/>
        </p:nvSpPr>
        <p:spPr bwMode="auto">
          <a:xfrm>
            <a:off x="2209800" y="6019800"/>
            <a:ext cx="3638550" cy="366713"/>
          </a:xfrm>
          <a:prstGeom prst="rect">
            <a:avLst/>
          </a:prstGeom>
          <a:noFill/>
          <a:ln w="9525">
            <a:noFill/>
            <a:miter lim="800000"/>
            <a:headEnd/>
            <a:tailEnd/>
          </a:ln>
        </p:spPr>
        <p:txBody>
          <a:bodyPr wrap="none">
            <a:spAutoFit/>
          </a:bodyPr>
          <a:lstStyle/>
          <a:p>
            <a:r>
              <a:rPr lang="en-US" b="1">
                <a:solidFill>
                  <a:srgbClr val="0066CC"/>
                </a:solidFill>
              </a:rPr>
              <a:t>Figure 9. CORBA CDR message</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p:spPr>
        <p:txBody>
          <a:bodyPr/>
          <a:lstStyle/>
          <a:p>
            <a:fld id="{E1C04DA6-BD20-4BEA-966A-99F2141E34A7}" type="slidenum">
              <a:rPr lang="en-US" smtClean="0"/>
              <a:pPr/>
              <a:t>36</a:t>
            </a:fld>
            <a:endParaRPr lang="en-US"/>
          </a:p>
        </p:txBody>
      </p:sp>
      <p:sp>
        <p:nvSpPr>
          <p:cNvPr id="3686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a:solidFill>
                  <a:srgbClr val="669900"/>
                </a:solidFill>
              </a:rPr>
              <a:t>4.3.2 Java object serialization</a:t>
            </a:r>
          </a:p>
        </p:txBody>
      </p:sp>
      <p:graphicFrame>
        <p:nvGraphicFramePr>
          <p:cNvPr id="105510" name="Group 38"/>
          <p:cNvGraphicFramePr>
            <a:graphicFrameLocks noGrp="1"/>
          </p:cNvGraphicFramePr>
          <p:nvPr>
            <p:ph type="tbl" idx="1"/>
          </p:nvPr>
        </p:nvGraphicFramePr>
        <p:xfrm>
          <a:off x="533400" y="1219200"/>
          <a:ext cx="8229600" cy="495300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9530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a:ln>
                            <a:noFill/>
                          </a:ln>
                          <a:solidFill>
                            <a:schemeClr val="tx1"/>
                          </a:solidFill>
                          <a:effectLst/>
                          <a:latin typeface="Arial" pitchFamily="34" charset="0"/>
                          <a:cs typeface="Arial" pitchFamily="34" charset="0"/>
                        </a:rPr>
                        <a:t>In Java RMI, both object and primitive data values may be passed as arguments and results of method invocation.</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a:ln>
                            <a:noFill/>
                          </a:ln>
                          <a:solidFill>
                            <a:schemeClr val="tx1"/>
                          </a:solidFill>
                          <a:effectLst/>
                          <a:latin typeface="Arial" pitchFamily="34" charset="0"/>
                          <a:cs typeface="Arial" pitchFamily="34" charset="0"/>
                        </a:rPr>
                        <a:t>An object is an instance of a Java class.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000" b="0" i="0" u="none" strike="noStrike" cap="none" normalizeH="0" baseline="0">
                          <a:ln>
                            <a:noFill/>
                          </a:ln>
                          <a:solidFill>
                            <a:schemeClr val="tx1"/>
                          </a:solidFill>
                          <a:effectLst/>
                          <a:latin typeface="Arial" pitchFamily="34" charset="0"/>
                          <a:cs typeface="Arial" pitchFamily="34" charset="0"/>
                        </a:rPr>
                        <a:t>Example, the Java class equivalent to the Person struct</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a:ln>
                            <a:noFill/>
                          </a:ln>
                          <a:solidFill>
                            <a:schemeClr val="tx1"/>
                          </a:solidFill>
                          <a:effectLst/>
                          <a:latin typeface="Arial" pitchFamily="34" charset="0"/>
                          <a:cs typeface="Arial" pitchFamily="34" charset="0"/>
                        </a:rPr>
                        <a:t>Public class Person implements Serializable {</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a:ln>
                            <a:noFill/>
                          </a:ln>
                          <a:solidFill>
                            <a:schemeClr val="tx1"/>
                          </a:solidFill>
                          <a:effectLst/>
                          <a:latin typeface="Arial" pitchFamily="34" charset="0"/>
                          <a:cs typeface="Arial" pitchFamily="34" charset="0"/>
                        </a:rPr>
                        <a:t>            Private String name;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a:ln>
                            <a:noFill/>
                          </a:ln>
                          <a:solidFill>
                            <a:schemeClr val="tx1"/>
                          </a:solidFill>
                          <a:effectLst/>
                          <a:latin typeface="Arial" pitchFamily="34" charset="0"/>
                          <a:cs typeface="Arial" pitchFamily="34" charset="0"/>
                        </a:rPr>
                        <a:t>            Private String place;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a:ln>
                            <a:noFill/>
                          </a:ln>
                          <a:solidFill>
                            <a:schemeClr val="tx1"/>
                          </a:solidFill>
                          <a:effectLst/>
                          <a:latin typeface="Arial" pitchFamily="34" charset="0"/>
                          <a:cs typeface="Arial" pitchFamily="34" charset="0"/>
                        </a:rPr>
                        <a:t>            Private int year;</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a:ln>
                            <a:noFill/>
                          </a:ln>
                          <a:solidFill>
                            <a:schemeClr val="tx1"/>
                          </a:solidFill>
                          <a:effectLst/>
                          <a:latin typeface="Arial" pitchFamily="34" charset="0"/>
                          <a:cs typeface="Arial" pitchFamily="34" charset="0"/>
                        </a:rPr>
                        <a:t>            Public Person(String aName ,String  aPlace, int aYear) {</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a:ln>
                            <a:noFill/>
                          </a:ln>
                          <a:solidFill>
                            <a:schemeClr val="tx1"/>
                          </a:solidFill>
                          <a:effectLst/>
                          <a:latin typeface="Arial" pitchFamily="34" charset="0"/>
                          <a:cs typeface="Arial" pitchFamily="34" charset="0"/>
                        </a:rPr>
                        <a:t>                    name = aName;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a:ln>
                            <a:noFill/>
                          </a:ln>
                          <a:solidFill>
                            <a:schemeClr val="tx1"/>
                          </a:solidFill>
                          <a:effectLst/>
                          <a:latin typeface="Arial" pitchFamily="34" charset="0"/>
                          <a:cs typeface="Arial" pitchFamily="34" charset="0"/>
                        </a:rPr>
                        <a:t>                    place = aPlace;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a:ln>
                            <a:noFill/>
                          </a:ln>
                          <a:solidFill>
                            <a:schemeClr val="tx1"/>
                          </a:solidFill>
                          <a:effectLst/>
                          <a:latin typeface="Arial" pitchFamily="34" charset="0"/>
                          <a:cs typeface="Arial" pitchFamily="34" charset="0"/>
                        </a:rPr>
                        <a:t>                    year = aYear;</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a:ln>
                            <a:noFill/>
                          </a:ln>
                          <a:solidFill>
                            <a:schemeClr val="tx1"/>
                          </a:solidFill>
                          <a:effectLst/>
                          <a:latin typeface="Arial" pitchFamily="34" charset="0"/>
                          <a:cs typeface="Arial" pitchFamily="34" charset="0"/>
                        </a:rPr>
                        <a:t>}</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a:ln>
                            <a:noFill/>
                          </a:ln>
                          <a:solidFill>
                            <a:schemeClr val="tx1"/>
                          </a:solidFill>
                          <a:effectLst/>
                          <a:latin typeface="Arial" pitchFamily="34" charset="0"/>
                          <a:cs typeface="Arial" pitchFamily="34" charset="0"/>
                        </a:rPr>
                        <a:t>//followed by methods for accessing the instance variables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200" b="0" i="0" u="none" strike="noStrike" cap="none" normalizeH="0" baseline="0">
                          <a:ln>
                            <a:noFill/>
                          </a:ln>
                          <a:solidFill>
                            <a:schemeClr val="tx1"/>
                          </a:solidFill>
                          <a:effectLst/>
                          <a:latin typeface="Arial" pitchFamily="34" charset="0"/>
                          <a:cs typeface="Arial" pitchFamily="34" charset="0"/>
                        </a:rPr>
                        <a:t>}</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6871"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Serialization</a:t>
            </a:r>
          </a:p>
        </p:txBody>
      </p:sp>
      <p:sp>
        <p:nvSpPr>
          <p:cNvPr id="4" name="Slide Number Placeholder 3"/>
          <p:cNvSpPr>
            <a:spLocks noGrp="1"/>
          </p:cNvSpPr>
          <p:nvPr>
            <p:ph type="sldNum" sz="quarter" idx="11"/>
          </p:nvPr>
        </p:nvSpPr>
        <p:spPr/>
        <p:txBody>
          <a:bodyPr/>
          <a:lstStyle/>
          <a:p>
            <a:pPr>
              <a:defRPr/>
            </a:pPr>
            <a:fld id="{6FDE1EEF-DDB9-43FB-AA43-56B0436CA361}" type="slidenum">
              <a:rPr lang="en-US" smtClean="0"/>
              <a:pPr>
                <a:defRPr/>
              </a:pPr>
              <a:t>37</a:t>
            </a:fld>
            <a:endParaRPr lang="en-US"/>
          </a:p>
        </p:txBody>
      </p:sp>
      <p:sp>
        <p:nvSpPr>
          <p:cNvPr id="5" name="TextBox 4"/>
          <p:cNvSpPr txBox="1"/>
          <p:nvPr/>
        </p:nvSpPr>
        <p:spPr>
          <a:xfrm>
            <a:off x="762000" y="1600200"/>
            <a:ext cx="7696200" cy="3970318"/>
          </a:xfrm>
          <a:prstGeom prst="rect">
            <a:avLst/>
          </a:prstGeom>
          <a:noFill/>
        </p:spPr>
        <p:txBody>
          <a:bodyPr wrap="square" rtlCol="0">
            <a:spAutoFit/>
          </a:bodyPr>
          <a:lstStyle/>
          <a:p>
            <a:r>
              <a:rPr lang="en-US" dirty="0"/>
              <a:t>To make use of Java Serialization</a:t>
            </a:r>
          </a:p>
          <a:p>
            <a:endParaRPr lang="en-US" dirty="0"/>
          </a:p>
          <a:p>
            <a:pPr>
              <a:buFont typeface="Wingdings" pitchFamily="2" charset="2"/>
              <a:buChar char="Ø"/>
            </a:pPr>
            <a:r>
              <a:rPr lang="en-US" dirty="0"/>
              <a:t>Create an instance of class </a:t>
            </a:r>
            <a:r>
              <a:rPr lang="en-US" dirty="0" err="1"/>
              <a:t>ObjectOutputStream</a:t>
            </a:r>
            <a:endParaRPr lang="en-US" dirty="0"/>
          </a:p>
          <a:p>
            <a:pPr>
              <a:buFont typeface="Wingdings" pitchFamily="2" charset="2"/>
              <a:buChar char="Ø"/>
            </a:pPr>
            <a:r>
              <a:rPr lang="en-US" dirty="0"/>
              <a:t>Invoke </a:t>
            </a:r>
            <a:r>
              <a:rPr lang="en-US" dirty="0" err="1"/>
              <a:t>writeObject</a:t>
            </a:r>
            <a:r>
              <a:rPr lang="en-US" dirty="0"/>
              <a:t> method</a:t>
            </a:r>
          </a:p>
          <a:p>
            <a:pPr>
              <a:buFont typeface="Wingdings" pitchFamily="2" charset="2"/>
              <a:buChar char="Ø"/>
            </a:pPr>
            <a:r>
              <a:rPr lang="en-US" dirty="0"/>
              <a:t>Pass person as argument</a:t>
            </a:r>
          </a:p>
          <a:p>
            <a:endParaRPr lang="en-US" dirty="0"/>
          </a:p>
          <a:p>
            <a:endParaRPr lang="en-US" dirty="0"/>
          </a:p>
          <a:p>
            <a:r>
              <a:rPr lang="en-US" dirty="0"/>
              <a:t>To </a:t>
            </a:r>
            <a:r>
              <a:rPr lang="en-US" dirty="0" err="1"/>
              <a:t>deserialize</a:t>
            </a:r>
            <a:endParaRPr lang="en-US" dirty="0"/>
          </a:p>
          <a:p>
            <a:endParaRPr lang="en-US" dirty="0"/>
          </a:p>
          <a:p>
            <a:pPr>
              <a:buFont typeface="Wingdings" pitchFamily="2" charset="2"/>
              <a:buChar char="Ø"/>
            </a:pPr>
            <a:r>
              <a:rPr lang="en-US" dirty="0"/>
              <a:t>Open </a:t>
            </a:r>
            <a:r>
              <a:rPr lang="en-US" dirty="0" err="1"/>
              <a:t>ObjectInputStream</a:t>
            </a:r>
            <a:endParaRPr lang="en-US" dirty="0"/>
          </a:p>
          <a:p>
            <a:pPr>
              <a:buFont typeface="Wingdings" pitchFamily="2" charset="2"/>
              <a:buChar char="Ø"/>
            </a:pPr>
            <a:r>
              <a:rPr lang="en-US" dirty="0"/>
              <a:t>Use </a:t>
            </a:r>
            <a:r>
              <a:rPr lang="en-US" dirty="0" err="1"/>
              <a:t>readObject</a:t>
            </a:r>
            <a:r>
              <a:rPr lang="en-US" dirty="0"/>
              <a:t> method (reconstruct original method)</a:t>
            </a:r>
          </a:p>
          <a:p>
            <a:endParaRPr lang="en-US" dirty="0"/>
          </a:p>
          <a:p>
            <a:endParaRPr lang="en-US" dirty="0"/>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p:spPr>
        <p:txBody>
          <a:bodyPr/>
          <a:lstStyle/>
          <a:p>
            <a:fld id="{7FF57B6A-B603-4C7F-848A-C8954ACBC173}" type="slidenum">
              <a:rPr lang="en-US" smtClean="0"/>
              <a:pPr/>
              <a:t>38</a:t>
            </a:fld>
            <a:endParaRPr lang="en-US"/>
          </a:p>
        </p:txBody>
      </p:sp>
      <p:sp>
        <p:nvSpPr>
          <p:cNvPr id="3789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a:solidFill>
                  <a:srgbClr val="669900"/>
                </a:solidFill>
              </a:rPr>
              <a:t>Java object serialization</a:t>
            </a:r>
          </a:p>
        </p:txBody>
      </p:sp>
      <p:graphicFrame>
        <p:nvGraphicFramePr>
          <p:cNvPr id="103427" name="Group 3"/>
          <p:cNvGraphicFramePr>
            <a:graphicFrameLocks noGrp="1"/>
          </p:cNvGraphicFramePr>
          <p:nvPr>
            <p:ph type="tbl" idx="1"/>
          </p:nvPr>
        </p:nvGraphicFramePr>
        <p:xfrm>
          <a:off x="533400" y="1219200"/>
          <a:ext cx="8229600" cy="541020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5410200">
                <a:tc>
                  <a:txBody>
                    <a:bodyPr/>
                    <a:lstStyle/>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2000" b="0" i="0" u="none" strike="noStrike" cap="none" normalizeH="0" baseline="0">
                          <a:ln>
                            <a:noFill/>
                          </a:ln>
                          <a:solidFill>
                            <a:schemeClr val="tx1"/>
                          </a:solidFill>
                          <a:effectLst/>
                          <a:latin typeface="Arial" pitchFamily="34" charset="0"/>
                          <a:cs typeface="Arial" pitchFamily="34" charset="0"/>
                        </a:rPr>
                        <a:t>The serialized form is illustrated in </a:t>
                      </a:r>
                      <a:r>
                        <a:rPr kumimoji="0" lang="en-US" sz="2000" b="0" i="0" u="none" strike="noStrike" cap="none" normalizeH="0" baseline="0">
                          <a:ln>
                            <a:noFill/>
                          </a:ln>
                          <a:solidFill>
                            <a:srgbClr val="A50021"/>
                          </a:solidFill>
                          <a:effectLst/>
                          <a:latin typeface="Arial" pitchFamily="34" charset="0"/>
                          <a:cs typeface="Arial" pitchFamily="34" charset="0"/>
                        </a:rPr>
                        <a:t>Figure 10.</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7895" name="Rectangle 10"/>
          <p:cNvSpPr>
            <a:spLocks noChangeArrowheads="1"/>
          </p:cNvSpPr>
          <p:nvPr/>
        </p:nvSpPr>
        <p:spPr bwMode="auto">
          <a:xfrm>
            <a:off x="1981200" y="5791200"/>
            <a:ext cx="5213350" cy="366713"/>
          </a:xfrm>
          <a:prstGeom prst="rect">
            <a:avLst/>
          </a:prstGeom>
          <a:noFill/>
          <a:ln w="9525">
            <a:noFill/>
            <a:miter lim="800000"/>
            <a:headEnd/>
            <a:tailEnd/>
          </a:ln>
        </p:spPr>
        <p:txBody>
          <a:bodyPr wrap="none">
            <a:spAutoFit/>
          </a:bodyPr>
          <a:lstStyle/>
          <a:p>
            <a:r>
              <a:rPr lang="en-US" b="1">
                <a:solidFill>
                  <a:srgbClr val="0066CC"/>
                </a:solidFill>
              </a:rPr>
              <a:t>Figure 10. Indication of Java serialization form</a:t>
            </a:r>
          </a:p>
        </p:txBody>
      </p:sp>
      <p:pic>
        <p:nvPicPr>
          <p:cNvPr id="37896" name="Picture 12"/>
          <p:cNvPicPr>
            <a:picLocks noChangeAspect="1" noChangeArrowheads="1"/>
          </p:cNvPicPr>
          <p:nvPr/>
        </p:nvPicPr>
        <p:blipFill>
          <a:blip r:embed="rId3"/>
          <a:srcRect/>
          <a:stretch>
            <a:fillRect/>
          </a:stretch>
        </p:blipFill>
        <p:spPr bwMode="auto">
          <a:xfrm>
            <a:off x="4552950" y="3400425"/>
            <a:ext cx="38100" cy="57150"/>
          </a:xfrm>
          <a:prstGeom prst="rect">
            <a:avLst/>
          </a:prstGeom>
          <a:noFill/>
          <a:ln w="9525">
            <a:noFill/>
            <a:miter lim="800000"/>
            <a:headEnd/>
            <a:tailEnd/>
          </a:ln>
        </p:spPr>
      </p:pic>
      <p:pic>
        <p:nvPicPr>
          <p:cNvPr id="37897" name="Picture 13"/>
          <p:cNvPicPr>
            <a:picLocks noChangeAspect="1" noChangeArrowheads="1"/>
          </p:cNvPicPr>
          <p:nvPr/>
        </p:nvPicPr>
        <p:blipFill>
          <a:blip r:embed="rId4"/>
          <a:srcRect/>
          <a:stretch>
            <a:fillRect/>
          </a:stretch>
        </p:blipFill>
        <p:spPr bwMode="auto">
          <a:xfrm>
            <a:off x="766763" y="2209800"/>
            <a:ext cx="7996237" cy="2895600"/>
          </a:xfrm>
          <a:prstGeom prst="rect">
            <a:avLst/>
          </a:prstGeom>
          <a:noFill/>
          <a:ln w="9525">
            <a:noFill/>
            <a:miter lim="800000"/>
            <a:headEnd/>
            <a:tailEnd/>
          </a:ln>
        </p:spPr>
      </p:pic>
      <p:sp>
        <p:nvSpPr>
          <p:cNvPr id="37898"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Extensible Markup Language</a:t>
            </a:r>
          </a:p>
        </p:txBody>
      </p:sp>
      <p:sp>
        <p:nvSpPr>
          <p:cNvPr id="4" name="Slide Number Placeholder 3"/>
          <p:cNvSpPr>
            <a:spLocks noGrp="1"/>
          </p:cNvSpPr>
          <p:nvPr>
            <p:ph type="sldNum" sz="quarter" idx="11"/>
          </p:nvPr>
        </p:nvSpPr>
        <p:spPr/>
        <p:txBody>
          <a:bodyPr/>
          <a:lstStyle/>
          <a:p>
            <a:pPr>
              <a:defRPr/>
            </a:pPr>
            <a:fld id="{6FDE1EEF-DDB9-43FB-AA43-56B0436CA361}" type="slidenum">
              <a:rPr lang="en-US" smtClean="0"/>
              <a:pPr>
                <a:defRPr/>
              </a:pPr>
              <a:t>39</a:t>
            </a:fld>
            <a:endParaRPr lang="en-US"/>
          </a:p>
        </p:txBody>
      </p:sp>
      <p:sp>
        <p:nvSpPr>
          <p:cNvPr id="6" name="TextBox 5"/>
          <p:cNvSpPr txBox="1"/>
          <p:nvPr/>
        </p:nvSpPr>
        <p:spPr>
          <a:xfrm>
            <a:off x="838200" y="1295400"/>
            <a:ext cx="7391400" cy="5078313"/>
          </a:xfrm>
          <a:prstGeom prst="rect">
            <a:avLst/>
          </a:prstGeom>
          <a:noFill/>
        </p:spPr>
        <p:txBody>
          <a:bodyPr wrap="square" rtlCol="0">
            <a:spAutoFit/>
          </a:bodyPr>
          <a:lstStyle/>
          <a:p>
            <a:pPr algn="just"/>
            <a:r>
              <a:rPr lang="en-US" dirty="0"/>
              <a:t>XML is a markup Language that was defined by the world wide web Consortium for general use on the web</a:t>
            </a:r>
          </a:p>
          <a:p>
            <a:pPr algn="just"/>
            <a:r>
              <a:rPr lang="en-US" dirty="0"/>
              <a:t>Markup language refers to a textual encoding that represents both a text and details to its structure or its appearance. It is designed for writing structured documents for the web</a:t>
            </a:r>
          </a:p>
          <a:p>
            <a:pPr algn="just"/>
            <a:r>
              <a:rPr lang="en-US" dirty="0"/>
              <a:t>XML data items are tagged with ‘markup’ </a:t>
            </a:r>
            <a:r>
              <a:rPr lang="en-US" dirty="0" err="1"/>
              <a:t>tags.Th</a:t>
            </a:r>
            <a:r>
              <a:rPr lang="en-US" dirty="0"/>
              <a:t> tags are used to describe the logical structure of the data and to associate attribute –value pairs with logical structures.</a:t>
            </a:r>
          </a:p>
          <a:p>
            <a:pPr algn="just"/>
            <a:r>
              <a:rPr lang="en-US" dirty="0"/>
              <a:t>XML is used to enable clients to communicate with the web services and for defining the interfaces and other properties of web services.</a:t>
            </a:r>
          </a:p>
          <a:p>
            <a:pPr algn="just"/>
            <a:r>
              <a:rPr lang="en-US" dirty="0"/>
              <a:t>It is extensible </a:t>
            </a:r>
            <a:r>
              <a:rPr lang="en-US" dirty="0" err="1"/>
              <a:t>i.e</a:t>
            </a:r>
            <a:r>
              <a:rPr lang="en-US" dirty="0"/>
              <a:t> users can define their own tags</a:t>
            </a:r>
          </a:p>
          <a:p>
            <a:pPr algn="just"/>
            <a:r>
              <a:rPr lang="en-US" dirty="0"/>
              <a:t>Ex  &lt;person id=“123456789”&gt;</a:t>
            </a:r>
          </a:p>
          <a:p>
            <a:pPr algn="just"/>
            <a:r>
              <a:rPr lang="en-US" dirty="0"/>
              <a:t>       &lt;name&gt; Smith&lt;/name&gt;</a:t>
            </a:r>
          </a:p>
          <a:p>
            <a:pPr algn="just"/>
            <a:r>
              <a:rPr lang="en-US" dirty="0"/>
              <a:t>       &lt;place&gt;London&lt;/place&gt;</a:t>
            </a:r>
          </a:p>
          <a:p>
            <a:pPr algn="just"/>
            <a:r>
              <a:rPr lang="en-US" dirty="0"/>
              <a:t>       &lt;year&gt;1934&lt;/year&gt;</a:t>
            </a:r>
          </a:p>
          <a:p>
            <a:pPr algn="just"/>
            <a:r>
              <a:rPr lang="en-US" dirty="0"/>
              <a:t>       &lt;!---- a comment --- &gt;</a:t>
            </a:r>
          </a:p>
          <a:p>
            <a:pPr algn="just"/>
            <a:r>
              <a:rPr lang="en-US" dirty="0"/>
              <a:t>       &lt;/person&gt;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b="1">
                <a:solidFill>
                  <a:srgbClr val="669900"/>
                </a:solidFill>
              </a:rPr>
              <a:t>4.1 Introduction</a:t>
            </a:r>
            <a:endParaRPr lang="en-US"/>
          </a:p>
        </p:txBody>
      </p:sp>
      <p:pic>
        <p:nvPicPr>
          <p:cNvPr id="5123" name="Picture 2" descr="https://media.geeksforgeeks.org/wp-content/uploads/1-76.png"/>
          <p:cNvPicPr>
            <a:picLocks noGrp="1" noChangeAspect="1" noChangeArrowheads="1"/>
          </p:cNvPicPr>
          <p:nvPr>
            <p:ph type="tbl" idx="1"/>
          </p:nvPr>
        </p:nvPicPr>
        <p:blipFill>
          <a:blip r:embed="rId2"/>
          <a:srcRect/>
          <a:stretch>
            <a:fillRect/>
          </a:stretch>
        </p:blipFill>
        <p:spPr>
          <a:xfrm>
            <a:off x="914400" y="1905000"/>
            <a:ext cx="7416800" cy="4191000"/>
          </a:xfr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1"/>
          </p:nvPr>
        </p:nvSpPr>
        <p:spPr>
          <a:noFill/>
        </p:spPr>
        <p:txBody>
          <a:bodyPr/>
          <a:lstStyle/>
          <a:p>
            <a:fld id="{929829D1-9A59-41EF-9D6C-F10C394B0DE4}" type="slidenum">
              <a:rPr lang="en-US" smtClean="0"/>
              <a:pPr/>
              <a:t>40</a:t>
            </a:fld>
            <a:endParaRPr lang="en-US"/>
          </a:p>
        </p:txBody>
      </p:sp>
      <p:sp>
        <p:nvSpPr>
          <p:cNvPr id="3891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a:solidFill>
                  <a:srgbClr val="669900"/>
                </a:solidFill>
              </a:rPr>
              <a:t>Remote Object References</a:t>
            </a:r>
          </a:p>
        </p:txBody>
      </p:sp>
      <p:graphicFrame>
        <p:nvGraphicFramePr>
          <p:cNvPr id="107544" name="Group 24"/>
          <p:cNvGraphicFramePr>
            <a:graphicFrameLocks noGrp="1"/>
          </p:cNvGraphicFramePr>
          <p:nvPr>
            <p:ph type="tbl" idx="1"/>
          </p:nvPr>
        </p:nvGraphicFramePr>
        <p:xfrm>
          <a:off x="533400" y="1219200"/>
          <a:ext cx="8229600" cy="541020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54102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a:ln>
                            <a:noFill/>
                          </a:ln>
                          <a:solidFill>
                            <a:schemeClr val="tx1"/>
                          </a:solidFill>
                          <a:effectLst/>
                          <a:latin typeface="Arial" pitchFamily="34" charset="0"/>
                          <a:cs typeface="Arial" pitchFamily="34" charset="0"/>
                        </a:rPr>
                        <a:t>Remote object references are needed when a client invokes an object that is located on a remote server.</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a:ln>
                            <a:noFill/>
                          </a:ln>
                          <a:solidFill>
                            <a:schemeClr val="tx1"/>
                          </a:solidFill>
                          <a:effectLst/>
                          <a:latin typeface="Arial" pitchFamily="34" charset="0"/>
                          <a:cs typeface="Arial" pitchFamily="34" charset="0"/>
                        </a:rPr>
                        <a:t>A remote object reference is passed in the invocation message to specify which object is to be invoked.</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a:ln>
                            <a:noFill/>
                          </a:ln>
                          <a:solidFill>
                            <a:schemeClr val="tx1"/>
                          </a:solidFill>
                          <a:effectLst/>
                          <a:latin typeface="Arial" pitchFamily="34" charset="0"/>
                          <a:cs typeface="Arial" pitchFamily="34" charset="0"/>
                        </a:rPr>
                        <a:t> Remote object references must be unique over space and time.</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8919"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1"/>
          </p:nvPr>
        </p:nvSpPr>
        <p:spPr>
          <a:noFill/>
        </p:spPr>
        <p:txBody>
          <a:bodyPr/>
          <a:lstStyle/>
          <a:p>
            <a:fld id="{062FB0B5-578C-4EC7-BD5C-F6C107B508FC}" type="slidenum">
              <a:rPr lang="en-US" smtClean="0"/>
              <a:pPr/>
              <a:t>41</a:t>
            </a:fld>
            <a:endParaRPr lang="en-US"/>
          </a:p>
        </p:txBody>
      </p:sp>
      <p:sp>
        <p:nvSpPr>
          <p:cNvPr id="3993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a:solidFill>
                  <a:srgbClr val="669900"/>
                </a:solidFill>
              </a:rPr>
              <a:t>Remote Object References</a:t>
            </a:r>
          </a:p>
        </p:txBody>
      </p:sp>
      <p:graphicFrame>
        <p:nvGraphicFramePr>
          <p:cNvPr id="189443" name="Group 3"/>
          <p:cNvGraphicFramePr>
            <a:graphicFrameLocks noGrp="1"/>
          </p:cNvGraphicFramePr>
          <p:nvPr>
            <p:ph type="tbl" idx="1"/>
          </p:nvPr>
        </p:nvGraphicFramePr>
        <p:xfrm>
          <a:off x="533400" y="1219200"/>
          <a:ext cx="8229600" cy="541020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54102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a:ln>
                            <a:noFill/>
                          </a:ln>
                          <a:solidFill>
                            <a:schemeClr val="tx1"/>
                          </a:solidFill>
                          <a:effectLst/>
                          <a:latin typeface="Arial" pitchFamily="34" charset="0"/>
                          <a:cs typeface="Arial" pitchFamily="34" charset="0"/>
                        </a:rPr>
                        <a:t>In general, may be many processes hosting remote objects, so remote object referencing must be unique among all of the processes in the various computers in a distributed system.</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a:ln>
                            <a:noFill/>
                          </a:ln>
                          <a:solidFill>
                            <a:schemeClr val="tx1"/>
                          </a:solidFill>
                          <a:effectLst/>
                          <a:latin typeface="Arial" pitchFamily="34" charset="0"/>
                          <a:cs typeface="Arial" pitchFamily="34" charset="0"/>
                        </a:rPr>
                        <a:t>generic format for remote object references is shown in </a:t>
                      </a:r>
                      <a:r>
                        <a:rPr kumimoji="0" lang="en-US" sz="2000" b="0" i="0" u="none" strike="noStrike" cap="none" normalizeH="0" baseline="0">
                          <a:ln>
                            <a:noFill/>
                          </a:ln>
                          <a:solidFill>
                            <a:srgbClr val="A50021"/>
                          </a:solidFill>
                          <a:effectLst/>
                          <a:latin typeface="Arial" pitchFamily="34" charset="0"/>
                          <a:cs typeface="Arial" pitchFamily="34" charset="0"/>
                        </a:rPr>
                        <a:t>Figure 11</a:t>
                      </a:r>
                      <a:r>
                        <a:rPr kumimoji="0" lang="en-US" sz="2800" b="0" i="0" u="none" strike="noStrike" cap="none" normalizeH="0" baseline="0">
                          <a:ln>
                            <a:noFill/>
                          </a:ln>
                          <a:solidFill>
                            <a:schemeClr val="tx1"/>
                          </a:solidFill>
                          <a:effectLst/>
                          <a:latin typeface="Arial" pitchFamily="34" charset="0"/>
                          <a:cs typeface="Arial" pitchFamily="34" charset="0"/>
                        </a:rPr>
                        <a:t>.</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39943" name="Picture 9"/>
          <p:cNvPicPr>
            <a:picLocks noChangeAspect="1" noChangeArrowheads="1"/>
          </p:cNvPicPr>
          <p:nvPr/>
        </p:nvPicPr>
        <p:blipFill>
          <a:blip r:embed="rId3"/>
          <a:srcRect/>
          <a:stretch>
            <a:fillRect/>
          </a:stretch>
        </p:blipFill>
        <p:spPr bwMode="auto">
          <a:xfrm>
            <a:off x="914400" y="4495800"/>
            <a:ext cx="7818438" cy="1181100"/>
          </a:xfrm>
          <a:prstGeom prst="rect">
            <a:avLst/>
          </a:prstGeom>
          <a:noFill/>
          <a:ln w="9525">
            <a:noFill/>
            <a:miter lim="800000"/>
            <a:headEnd/>
            <a:tailEnd/>
          </a:ln>
        </p:spPr>
      </p:pic>
      <p:sp>
        <p:nvSpPr>
          <p:cNvPr id="39944" name="Rectangle 10"/>
          <p:cNvSpPr>
            <a:spLocks noChangeArrowheads="1"/>
          </p:cNvSpPr>
          <p:nvPr/>
        </p:nvSpPr>
        <p:spPr bwMode="auto">
          <a:xfrm>
            <a:off x="1905000" y="5791200"/>
            <a:ext cx="6242050" cy="366713"/>
          </a:xfrm>
          <a:prstGeom prst="rect">
            <a:avLst/>
          </a:prstGeom>
          <a:noFill/>
          <a:ln w="9525">
            <a:noFill/>
            <a:miter lim="800000"/>
            <a:headEnd/>
            <a:tailEnd/>
          </a:ln>
        </p:spPr>
        <p:txBody>
          <a:bodyPr wrap="none">
            <a:spAutoFit/>
          </a:bodyPr>
          <a:lstStyle/>
          <a:p>
            <a:r>
              <a:rPr lang="en-US" b="1">
                <a:solidFill>
                  <a:srgbClr val="0066CC"/>
                </a:solidFill>
              </a:rPr>
              <a:t>Figure 11. Representation of a remote object references</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1"/>
          </p:nvPr>
        </p:nvSpPr>
        <p:spPr>
          <a:noFill/>
        </p:spPr>
        <p:txBody>
          <a:bodyPr/>
          <a:lstStyle/>
          <a:p>
            <a:fld id="{1E485E4D-212F-4290-85E4-EE42029409A0}" type="slidenum">
              <a:rPr lang="en-US" smtClean="0"/>
              <a:pPr/>
              <a:t>42</a:t>
            </a:fld>
            <a:endParaRPr lang="en-US"/>
          </a:p>
        </p:txBody>
      </p:sp>
      <p:sp>
        <p:nvSpPr>
          <p:cNvPr id="40963"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a:solidFill>
                  <a:srgbClr val="669900"/>
                </a:solidFill>
              </a:rPr>
              <a:t>Remote Object References</a:t>
            </a:r>
          </a:p>
        </p:txBody>
      </p:sp>
      <p:graphicFrame>
        <p:nvGraphicFramePr>
          <p:cNvPr id="109580" name="Group 12"/>
          <p:cNvGraphicFramePr>
            <a:graphicFrameLocks noGrp="1"/>
          </p:cNvGraphicFramePr>
          <p:nvPr>
            <p:ph type="tbl" idx="1"/>
          </p:nvPr>
        </p:nvGraphicFramePr>
        <p:xfrm>
          <a:off x="533400" y="1219200"/>
          <a:ext cx="8229600" cy="3236976"/>
        </p:xfrm>
        <a:graphic>
          <a:graphicData uri="http://schemas.openxmlformats.org/drawingml/2006/table">
            <a:tbl>
              <a:tblPr rtl="1"/>
              <a:tblGrid>
                <a:gridCol w="8229600">
                  <a:extLst>
                    <a:ext uri="{9D8B030D-6E8A-4147-A177-3AD203B41FA5}">
                      <a16:colId xmlns:a16="http://schemas.microsoft.com/office/drawing/2014/main" val="20000"/>
                    </a:ext>
                  </a:extLst>
                </a:gridCol>
              </a:tblGrid>
              <a:tr h="2438400">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a:ln>
                            <a:noFill/>
                          </a:ln>
                          <a:solidFill>
                            <a:schemeClr val="tx1"/>
                          </a:solidFill>
                          <a:effectLst/>
                          <a:latin typeface="Arial" pitchFamily="34" charset="0"/>
                          <a:cs typeface="Arial" pitchFamily="34" charset="0"/>
                        </a:rPr>
                        <a:t>internet address/port number: process which created object</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a:ln>
                            <a:noFill/>
                          </a:ln>
                          <a:solidFill>
                            <a:schemeClr val="tx1"/>
                          </a:solidFill>
                          <a:effectLst/>
                          <a:latin typeface="Arial" pitchFamily="34" charset="0"/>
                          <a:cs typeface="Arial" pitchFamily="34" charset="0"/>
                        </a:rPr>
                        <a:t> time: creation time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a:ln>
                            <a:noFill/>
                          </a:ln>
                          <a:solidFill>
                            <a:schemeClr val="tx1"/>
                          </a:solidFill>
                          <a:effectLst/>
                          <a:latin typeface="Arial" pitchFamily="34" charset="0"/>
                          <a:cs typeface="Arial" pitchFamily="34" charset="0"/>
                        </a:rPr>
                        <a:t> object number: local counter, incremented each time an object is created in the creating process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a:ln>
                            <a:noFill/>
                          </a:ln>
                          <a:solidFill>
                            <a:schemeClr val="tx1"/>
                          </a:solidFill>
                          <a:effectLst/>
                          <a:latin typeface="Arial" pitchFamily="34" charset="0"/>
                          <a:cs typeface="Arial" pitchFamily="34" charset="0"/>
                        </a:rPr>
                        <a:t> interface: how to access the remote object (if object reference is passed from one client to another)</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0967"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p:spPr>
        <p:txBody>
          <a:bodyPr/>
          <a:lstStyle/>
          <a:p>
            <a:fld id="{7DDBDBEB-655E-4472-A880-E6470AF1E42A}" type="slidenum">
              <a:rPr lang="en-US" smtClean="0"/>
              <a:pPr/>
              <a:t>43</a:t>
            </a:fld>
            <a:endParaRPr lang="en-US"/>
          </a:p>
        </p:txBody>
      </p:sp>
      <p:sp>
        <p:nvSpPr>
          <p:cNvPr id="4198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a:solidFill>
                  <a:srgbClr val="669900"/>
                </a:solidFill>
              </a:rPr>
              <a:t>4.4 Client-Server Communication</a:t>
            </a:r>
          </a:p>
        </p:txBody>
      </p:sp>
      <p:graphicFrame>
        <p:nvGraphicFramePr>
          <p:cNvPr id="111640" name="Group 24"/>
          <p:cNvGraphicFramePr>
            <a:graphicFrameLocks noGrp="1"/>
          </p:cNvGraphicFramePr>
          <p:nvPr>
            <p:ph type="tbl" idx="1"/>
          </p:nvPr>
        </p:nvGraphicFramePr>
        <p:xfrm>
          <a:off x="533400" y="1219200"/>
          <a:ext cx="8229600" cy="4102608"/>
        </p:xfrm>
        <a:graphic>
          <a:graphicData uri="http://schemas.openxmlformats.org/drawingml/2006/table">
            <a:tbl>
              <a:tblPr rtl="1"/>
              <a:tblGrid>
                <a:gridCol w="8229600">
                  <a:extLst>
                    <a:ext uri="{9D8B030D-6E8A-4147-A177-3AD203B41FA5}">
                      <a16:colId xmlns:a16="http://schemas.microsoft.com/office/drawing/2014/main" val="20000"/>
                    </a:ext>
                  </a:extLst>
                </a:gridCol>
              </a:tblGrid>
              <a:tr h="24384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pitchFamily="34" charset="0"/>
                          <a:cs typeface="Arial" pitchFamily="34" charset="0"/>
                        </a:rPr>
                        <a:t>The client-server communication is designed to support the </a:t>
                      </a:r>
                      <a:r>
                        <a:rPr kumimoji="0" lang="en-US" sz="2800" b="0" i="0" u="none" strike="noStrike" cap="none" normalizeH="0" baseline="0" dirty="0">
                          <a:ln>
                            <a:noFill/>
                          </a:ln>
                          <a:solidFill>
                            <a:srgbClr val="C00000"/>
                          </a:solidFill>
                          <a:effectLst/>
                          <a:latin typeface="Arial" pitchFamily="34" charset="0"/>
                          <a:cs typeface="Arial" pitchFamily="34" charset="0"/>
                        </a:rPr>
                        <a:t>roles</a:t>
                      </a:r>
                      <a:r>
                        <a:rPr kumimoji="0" lang="en-US" sz="2800" b="0" i="0" u="none" strike="noStrike" cap="none" normalizeH="0" baseline="0" dirty="0">
                          <a:ln>
                            <a:noFill/>
                          </a:ln>
                          <a:solidFill>
                            <a:schemeClr val="tx1"/>
                          </a:solidFill>
                          <a:effectLst/>
                          <a:latin typeface="Arial" pitchFamily="34" charset="0"/>
                          <a:cs typeface="Arial" pitchFamily="34" charset="0"/>
                        </a:rPr>
                        <a:t> and </a:t>
                      </a:r>
                      <a:r>
                        <a:rPr kumimoji="0" lang="en-US" sz="2800" b="0" i="0" u="none" strike="noStrike" cap="none" normalizeH="0" baseline="0" dirty="0">
                          <a:ln>
                            <a:noFill/>
                          </a:ln>
                          <a:solidFill>
                            <a:srgbClr val="C00000"/>
                          </a:solidFill>
                          <a:effectLst/>
                          <a:latin typeface="Arial" pitchFamily="34" charset="0"/>
                          <a:cs typeface="Arial" pitchFamily="34" charset="0"/>
                        </a:rPr>
                        <a:t>message exchanges </a:t>
                      </a:r>
                      <a:r>
                        <a:rPr kumimoji="0" lang="en-US" sz="2800" b="0" i="0" u="none" strike="noStrike" cap="none" normalizeH="0" baseline="0" dirty="0">
                          <a:ln>
                            <a:noFill/>
                          </a:ln>
                          <a:solidFill>
                            <a:schemeClr val="tx1"/>
                          </a:solidFill>
                          <a:effectLst/>
                          <a:latin typeface="Arial" pitchFamily="34" charset="0"/>
                          <a:cs typeface="Arial" pitchFamily="34" charset="0"/>
                        </a:rPr>
                        <a:t>in typical client-server interactions.</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pitchFamily="34" charset="0"/>
                          <a:cs typeface="Arial" pitchFamily="34" charset="0"/>
                        </a:rPr>
                        <a:t>In the normal case, </a:t>
                      </a:r>
                      <a:r>
                        <a:rPr kumimoji="0" lang="en-US" sz="2800" b="0" i="0" u="none" strike="noStrike" cap="none" normalizeH="0" baseline="0" dirty="0">
                          <a:ln>
                            <a:noFill/>
                          </a:ln>
                          <a:solidFill>
                            <a:srgbClr val="C00000"/>
                          </a:solidFill>
                          <a:effectLst/>
                          <a:latin typeface="Arial" pitchFamily="34" charset="0"/>
                          <a:cs typeface="Arial" pitchFamily="34" charset="0"/>
                        </a:rPr>
                        <a:t>request-reply</a:t>
                      </a:r>
                      <a:r>
                        <a:rPr kumimoji="0" lang="en-US" sz="2800" b="0" i="0" u="none" strike="noStrike" cap="none" normalizeH="0" baseline="0" dirty="0">
                          <a:ln>
                            <a:noFill/>
                          </a:ln>
                          <a:solidFill>
                            <a:schemeClr val="tx1"/>
                          </a:solidFill>
                          <a:effectLst/>
                          <a:latin typeface="Arial" pitchFamily="34" charset="0"/>
                          <a:cs typeface="Arial" pitchFamily="34" charset="0"/>
                        </a:rPr>
                        <a:t> communication is </a:t>
                      </a:r>
                      <a:r>
                        <a:rPr kumimoji="0" lang="en-US" sz="2800" b="0" i="0" u="none" strike="noStrike" cap="none" normalizeH="0" baseline="0" dirty="0">
                          <a:ln>
                            <a:noFill/>
                          </a:ln>
                          <a:solidFill>
                            <a:srgbClr val="C00000"/>
                          </a:solidFill>
                          <a:effectLst/>
                          <a:latin typeface="Arial" pitchFamily="34" charset="0"/>
                          <a:cs typeface="Arial" pitchFamily="34" charset="0"/>
                        </a:rPr>
                        <a:t>synchronous </a:t>
                      </a:r>
                      <a:r>
                        <a:rPr kumimoji="0" lang="en-US" sz="2800" b="0" i="0" u="none" strike="noStrike" cap="none" normalizeH="0" baseline="0" dirty="0">
                          <a:ln>
                            <a:noFill/>
                          </a:ln>
                          <a:solidFill>
                            <a:schemeClr val="tx1"/>
                          </a:solidFill>
                          <a:effectLst/>
                          <a:latin typeface="Arial" pitchFamily="34" charset="0"/>
                          <a:cs typeface="Arial" pitchFamily="34" charset="0"/>
                        </a:rPr>
                        <a:t>because the </a:t>
                      </a:r>
                      <a:r>
                        <a:rPr kumimoji="0" lang="en-US" sz="2800" b="0" i="0" u="none" strike="noStrike" cap="none" normalizeH="0" baseline="0" dirty="0">
                          <a:ln>
                            <a:noFill/>
                          </a:ln>
                          <a:solidFill>
                            <a:srgbClr val="C00000"/>
                          </a:solidFill>
                          <a:effectLst/>
                          <a:latin typeface="Arial" pitchFamily="34" charset="0"/>
                          <a:cs typeface="Arial" pitchFamily="34" charset="0"/>
                        </a:rPr>
                        <a:t>client</a:t>
                      </a:r>
                      <a:r>
                        <a:rPr kumimoji="0" lang="en-US" sz="2800" b="0" i="0" u="none" strike="noStrike" cap="none" normalizeH="0" baseline="0" dirty="0">
                          <a:ln>
                            <a:noFill/>
                          </a:ln>
                          <a:solidFill>
                            <a:schemeClr val="tx1"/>
                          </a:solidFill>
                          <a:effectLst/>
                          <a:latin typeface="Arial" pitchFamily="34" charset="0"/>
                          <a:cs typeface="Arial" pitchFamily="34" charset="0"/>
                        </a:rPr>
                        <a:t> process </a:t>
                      </a:r>
                      <a:r>
                        <a:rPr kumimoji="0" lang="en-US" sz="2800" b="0" i="0" u="none" strike="noStrike" cap="none" normalizeH="0" baseline="0" dirty="0">
                          <a:ln>
                            <a:noFill/>
                          </a:ln>
                          <a:solidFill>
                            <a:srgbClr val="C00000"/>
                          </a:solidFill>
                          <a:effectLst/>
                          <a:latin typeface="Arial" pitchFamily="34" charset="0"/>
                          <a:cs typeface="Arial" pitchFamily="34" charset="0"/>
                        </a:rPr>
                        <a:t>blocks</a:t>
                      </a:r>
                      <a:r>
                        <a:rPr kumimoji="0" lang="en-US" sz="2800" b="0" i="0" u="none" strike="noStrike" cap="none" normalizeH="0" baseline="0" dirty="0">
                          <a:ln>
                            <a:noFill/>
                          </a:ln>
                          <a:solidFill>
                            <a:schemeClr val="tx1"/>
                          </a:solidFill>
                          <a:effectLst/>
                          <a:latin typeface="Arial" pitchFamily="34" charset="0"/>
                          <a:cs typeface="Arial" pitchFamily="34" charset="0"/>
                        </a:rPr>
                        <a:t> until the reply arrives from the server. </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dirty="0">
                          <a:ln>
                            <a:noFill/>
                          </a:ln>
                          <a:solidFill>
                            <a:srgbClr val="C00000"/>
                          </a:solidFill>
                          <a:effectLst/>
                          <a:latin typeface="Arial" pitchFamily="34" charset="0"/>
                          <a:cs typeface="Arial" pitchFamily="34" charset="0"/>
                        </a:rPr>
                        <a:t>Asynchronous request-reply </a:t>
                      </a:r>
                      <a:r>
                        <a:rPr kumimoji="0" lang="en-US" sz="2800" b="0" i="0" u="none" strike="noStrike" cap="none" normalizeH="0" baseline="0" dirty="0">
                          <a:ln>
                            <a:noFill/>
                          </a:ln>
                          <a:solidFill>
                            <a:schemeClr val="tx1"/>
                          </a:solidFill>
                          <a:effectLst/>
                          <a:latin typeface="Arial" pitchFamily="34" charset="0"/>
                          <a:cs typeface="Arial" pitchFamily="34" charset="0"/>
                        </a:rPr>
                        <a:t>communication is an alternative that is useful where </a:t>
                      </a:r>
                      <a:r>
                        <a:rPr kumimoji="0" lang="en-US" sz="2800" b="0" i="0" u="none" strike="noStrike" cap="none" normalizeH="0" baseline="0" dirty="0">
                          <a:ln>
                            <a:noFill/>
                          </a:ln>
                          <a:solidFill>
                            <a:srgbClr val="C00000"/>
                          </a:solidFill>
                          <a:effectLst/>
                          <a:latin typeface="Arial" pitchFamily="34" charset="0"/>
                          <a:cs typeface="Arial" pitchFamily="34" charset="0"/>
                        </a:rPr>
                        <a:t>clients won’t block</a:t>
                      </a:r>
                      <a:r>
                        <a:rPr kumimoji="0" lang="en-US" sz="2800" b="0" i="0" u="none" strike="noStrike" cap="none" normalizeH="0" baseline="0" dirty="0">
                          <a:ln>
                            <a:noFill/>
                          </a:ln>
                          <a:solidFill>
                            <a:schemeClr val="tx1"/>
                          </a:solidFill>
                          <a:effectLst/>
                          <a:latin typeface="Arial" pitchFamily="34" charset="0"/>
                          <a:cs typeface="Arial" pitchFamily="34" charset="0"/>
                        </a:rPr>
                        <a:t> &amp; can afford  to retrieve  replies later.   </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1991"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1"/>
          </p:nvPr>
        </p:nvSpPr>
        <p:spPr>
          <a:noFill/>
        </p:spPr>
        <p:txBody>
          <a:bodyPr/>
          <a:lstStyle/>
          <a:p>
            <a:fld id="{51E805FC-9100-4CA6-976C-42653EF22CBC}" type="slidenum">
              <a:rPr lang="en-US" smtClean="0"/>
              <a:pPr/>
              <a:t>44</a:t>
            </a:fld>
            <a:endParaRPr lang="en-US"/>
          </a:p>
        </p:txBody>
      </p:sp>
      <p:sp>
        <p:nvSpPr>
          <p:cNvPr id="43011" name="Rectangle 2"/>
          <p:cNvSpPr>
            <a:spLocks noGrp="1" noChangeArrowheads="1"/>
          </p:cNvSpPr>
          <p:nvPr>
            <p:ph type="title"/>
          </p:nvPr>
        </p:nvSpPr>
        <p:spPr>
          <a:xfrm>
            <a:off x="457200" y="381000"/>
            <a:ext cx="8229600" cy="579438"/>
          </a:xfrm>
          <a:noFill/>
        </p:spPr>
        <p:txBody>
          <a:bodyPr anchorCtr="1">
            <a:spAutoFit/>
          </a:bodyPr>
          <a:lstStyle/>
          <a:p>
            <a:pPr eaLnBrk="1" hangingPunct="1"/>
            <a:r>
              <a:rPr lang="en-US" sz="3200" b="1">
                <a:solidFill>
                  <a:srgbClr val="669900"/>
                </a:solidFill>
              </a:rPr>
              <a:t>Client-Server Communication</a:t>
            </a:r>
          </a:p>
        </p:txBody>
      </p:sp>
      <p:graphicFrame>
        <p:nvGraphicFramePr>
          <p:cNvPr id="191497" name="Group 9"/>
          <p:cNvGraphicFramePr>
            <a:graphicFrameLocks noGrp="1"/>
          </p:cNvGraphicFramePr>
          <p:nvPr>
            <p:ph type="tbl" idx="1"/>
          </p:nvPr>
        </p:nvGraphicFramePr>
        <p:xfrm>
          <a:off x="381000" y="914400"/>
          <a:ext cx="8534400" cy="5224126"/>
        </p:xfrm>
        <a:graphic>
          <a:graphicData uri="http://schemas.openxmlformats.org/drawingml/2006/table">
            <a:tbl>
              <a:tblPr rtl="1"/>
              <a:tblGrid>
                <a:gridCol w="8534400">
                  <a:extLst>
                    <a:ext uri="{9D8B030D-6E8A-4147-A177-3AD203B41FA5}">
                      <a16:colId xmlns:a16="http://schemas.microsoft.com/office/drawing/2014/main" val="20000"/>
                    </a:ext>
                  </a:extLst>
                </a:gridCol>
              </a:tblGrid>
              <a:tr h="4705966">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pitchFamily="34" charset="0"/>
                          <a:cs typeface="Arial" pitchFamily="34" charset="0"/>
                        </a:rPr>
                        <a:t>Protocol often built over UDP datagram's</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pitchFamily="34" charset="0"/>
                          <a:cs typeface="Arial" pitchFamily="34" charset="0"/>
                        </a:rPr>
                        <a:t>UDP protocol avoids unnecessary </a:t>
                      </a:r>
                      <a:r>
                        <a:rPr kumimoji="0" lang="en-US" sz="2800" b="0" i="0" u="none" strike="noStrike" cap="none" normalizeH="0" baseline="0" dirty="0">
                          <a:ln>
                            <a:noFill/>
                          </a:ln>
                          <a:solidFill>
                            <a:srgbClr val="C00000"/>
                          </a:solidFill>
                          <a:effectLst/>
                          <a:latin typeface="Arial" pitchFamily="34" charset="0"/>
                          <a:cs typeface="Arial" pitchFamily="34" charset="0"/>
                        </a:rPr>
                        <a:t>overheads</a:t>
                      </a:r>
                      <a:r>
                        <a:rPr kumimoji="0" lang="en-US" sz="2800" b="0" i="0" u="none" strike="noStrike" cap="none" normalizeH="0" baseline="0" dirty="0">
                          <a:ln>
                            <a:noFill/>
                          </a:ln>
                          <a:solidFill>
                            <a:schemeClr val="tx1"/>
                          </a:solidFill>
                          <a:effectLst/>
                          <a:latin typeface="Arial" pitchFamily="34" charset="0"/>
                          <a:cs typeface="Arial" pitchFamily="34" charset="0"/>
                        </a:rPr>
                        <a:t> associated with </a:t>
                      </a:r>
                      <a:r>
                        <a:rPr kumimoji="0" lang="en-US" sz="2800" b="0" i="0" u="none" strike="noStrike" cap="none" normalizeH="0" baseline="0" dirty="0">
                          <a:ln>
                            <a:noFill/>
                          </a:ln>
                          <a:solidFill>
                            <a:srgbClr val="C00000"/>
                          </a:solidFill>
                          <a:effectLst/>
                          <a:latin typeface="Arial" pitchFamily="34" charset="0"/>
                          <a:cs typeface="Arial" pitchFamily="34" charset="0"/>
                        </a:rPr>
                        <a:t>TCP</a:t>
                      </a:r>
                      <a:r>
                        <a:rPr kumimoji="0" lang="en-US" sz="2800" b="0" i="0" u="none" strike="noStrike" cap="none" normalizeH="0" baseline="0" dirty="0">
                          <a:ln>
                            <a:noFill/>
                          </a:ln>
                          <a:solidFill>
                            <a:schemeClr val="tx1"/>
                          </a:solidFill>
                          <a:effectLst/>
                          <a:latin typeface="Arial" pitchFamily="34" charset="0"/>
                          <a:cs typeface="Arial" pitchFamily="34" charset="0"/>
                        </a:rPr>
                        <a:t>(Stream) protocol</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pitchFamily="34" charset="0"/>
                          <a:cs typeface="Arial" pitchFamily="34" charset="0"/>
                        </a:rPr>
                        <a:t>1. </a:t>
                      </a:r>
                      <a:r>
                        <a:rPr kumimoji="0" lang="en-US" sz="2800" b="0" i="0" u="none" strike="noStrike" cap="none" normalizeH="0" baseline="0" dirty="0">
                          <a:ln>
                            <a:noFill/>
                          </a:ln>
                          <a:solidFill>
                            <a:srgbClr val="C00000"/>
                          </a:solidFill>
                          <a:effectLst/>
                          <a:latin typeface="Arial" pitchFamily="34" charset="0"/>
                          <a:cs typeface="Arial" pitchFamily="34" charset="0"/>
                        </a:rPr>
                        <a:t>acknowledgements</a:t>
                      </a:r>
                      <a:r>
                        <a:rPr kumimoji="0" lang="en-US" sz="2800" b="0" i="0" u="none" strike="noStrike" cap="none" normalizeH="0" baseline="0" dirty="0">
                          <a:ln>
                            <a:noFill/>
                          </a:ln>
                          <a:solidFill>
                            <a:schemeClr val="tx1"/>
                          </a:solidFill>
                          <a:effectLst/>
                          <a:latin typeface="Arial" pitchFamily="34" charset="0"/>
                          <a:cs typeface="Arial" pitchFamily="34" charset="0"/>
                        </a:rPr>
                        <a:t> are </a:t>
                      </a:r>
                      <a:r>
                        <a:rPr kumimoji="0" lang="en-US" sz="2800" b="0" i="0" u="none" strike="noStrike" cap="none" normalizeH="0" baseline="0" dirty="0">
                          <a:ln>
                            <a:noFill/>
                          </a:ln>
                          <a:solidFill>
                            <a:srgbClr val="C00000"/>
                          </a:solidFill>
                          <a:effectLst/>
                          <a:latin typeface="Arial" pitchFamily="34" charset="0"/>
                          <a:cs typeface="Arial" pitchFamily="34" charset="0"/>
                        </a:rPr>
                        <a:t>redundant</a:t>
                      </a:r>
                      <a:r>
                        <a:rPr kumimoji="0" lang="en-US" sz="2800" b="0" i="0" u="none" strike="noStrike" cap="none" normalizeH="0" baseline="0" dirty="0">
                          <a:ln>
                            <a:noFill/>
                          </a:ln>
                          <a:solidFill>
                            <a:schemeClr val="tx1"/>
                          </a:solidFill>
                          <a:effectLst/>
                          <a:latin typeface="Arial" pitchFamily="34" charset="0"/>
                          <a:cs typeface="Arial" pitchFamily="34" charset="0"/>
                        </a:rPr>
                        <a:t>, since requests are followed by </a:t>
                      </a:r>
                      <a:r>
                        <a:rPr kumimoji="0" lang="en-US" sz="2800" b="0" i="0" u="none" strike="noStrike" cap="none" normalizeH="0" baseline="0" dirty="0">
                          <a:ln>
                            <a:noFill/>
                          </a:ln>
                          <a:solidFill>
                            <a:srgbClr val="C00000"/>
                          </a:solidFill>
                          <a:effectLst/>
                          <a:latin typeface="Arial" pitchFamily="34" charset="0"/>
                          <a:cs typeface="Arial" pitchFamily="34" charset="0"/>
                        </a:rPr>
                        <a:t>replies</a:t>
                      </a:r>
                      <a:r>
                        <a:rPr kumimoji="0" lang="en-US" sz="2800" b="0" i="0" u="none" strike="noStrike" cap="none" normalizeH="0" baseline="0" dirty="0">
                          <a:ln>
                            <a:noFill/>
                          </a:ln>
                          <a:solidFill>
                            <a:schemeClr val="tx1"/>
                          </a:solidFill>
                          <a:effectLst/>
                          <a:latin typeface="Arial" pitchFamily="34" charset="0"/>
                          <a:cs typeface="Arial" pitchFamily="34" charset="0"/>
                        </a:rPr>
                        <a:t>;(piggybacked </a:t>
                      </a:r>
                      <a:r>
                        <a:rPr kumimoji="0" lang="en-US" sz="2800" b="0" i="0" u="none" strike="noStrike" cap="none" normalizeH="0" baseline="0" dirty="0" err="1">
                          <a:ln>
                            <a:noFill/>
                          </a:ln>
                          <a:solidFill>
                            <a:schemeClr val="tx1"/>
                          </a:solidFill>
                          <a:effectLst/>
                          <a:latin typeface="Arial" pitchFamily="34" charset="0"/>
                          <a:cs typeface="Arial" pitchFamily="34" charset="0"/>
                        </a:rPr>
                        <a:t>Ack’s</a:t>
                      </a:r>
                      <a:r>
                        <a:rPr kumimoji="0" lang="en-US" sz="2800" b="0" i="0" u="none" strike="noStrike" cap="none" normalizeH="0" baseline="0" dirty="0">
                          <a:ln>
                            <a:noFill/>
                          </a:ln>
                          <a:solidFill>
                            <a:schemeClr val="tx1"/>
                          </a:solidFill>
                          <a:effectLst/>
                          <a:latin typeface="Arial" pitchFamily="34" charset="0"/>
                          <a:cs typeface="Arial" pitchFamily="34" charset="0"/>
                        </a:rPr>
                        <a:t>)</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pitchFamily="34" charset="0"/>
                          <a:cs typeface="Arial" pitchFamily="34" charset="0"/>
                        </a:rPr>
                        <a:t>2. Avoidance of </a:t>
                      </a:r>
                      <a:r>
                        <a:rPr kumimoji="0" lang="en-US" sz="2800" b="0" i="0" u="none" strike="noStrike" cap="none" normalizeH="0" baseline="0" dirty="0">
                          <a:ln>
                            <a:noFill/>
                          </a:ln>
                          <a:solidFill>
                            <a:srgbClr val="C00000"/>
                          </a:solidFill>
                          <a:effectLst/>
                          <a:latin typeface="Arial" pitchFamily="34" charset="0"/>
                          <a:cs typeface="Arial" pitchFamily="34" charset="0"/>
                        </a:rPr>
                        <a:t>connection establishment </a:t>
                      </a:r>
                      <a:r>
                        <a:rPr kumimoji="0" lang="en-US" sz="2800" b="0" i="0" u="none" strike="noStrike" cap="none" normalizeH="0" baseline="0" dirty="0">
                          <a:ln>
                            <a:noFill/>
                          </a:ln>
                          <a:solidFill>
                            <a:schemeClr val="tx1"/>
                          </a:solidFill>
                          <a:effectLst/>
                          <a:latin typeface="Arial" pitchFamily="34" charset="0"/>
                          <a:cs typeface="Arial" pitchFamily="34" charset="0"/>
                        </a:rPr>
                        <a:t>overhead which involves two extra pairs of </a:t>
                      </a:r>
                      <a:r>
                        <a:rPr kumimoji="0" lang="en-US" sz="2800" b="0" i="0" u="none" strike="noStrike" cap="none" normalizeH="0" baseline="0" dirty="0" err="1">
                          <a:ln>
                            <a:noFill/>
                          </a:ln>
                          <a:solidFill>
                            <a:schemeClr val="tx1"/>
                          </a:solidFill>
                          <a:effectLst/>
                          <a:latin typeface="Arial" pitchFamily="34" charset="0"/>
                          <a:cs typeface="Arial" pitchFamily="34" charset="0"/>
                        </a:rPr>
                        <a:t>msg’s</a:t>
                      </a:r>
                      <a:r>
                        <a:rPr kumimoji="0" lang="en-US" sz="2800" b="0" i="0" u="none" strike="noStrike" cap="none" normalizeH="0" baseline="0" dirty="0">
                          <a:ln>
                            <a:noFill/>
                          </a:ln>
                          <a:solidFill>
                            <a:schemeClr val="tx1"/>
                          </a:solidFill>
                          <a:effectLst/>
                          <a:latin typeface="Arial" pitchFamily="34" charset="0"/>
                          <a:cs typeface="Arial" pitchFamily="34" charset="0"/>
                        </a:rPr>
                        <a:t>.</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pitchFamily="34" charset="0"/>
                          <a:cs typeface="Arial" pitchFamily="34" charset="0"/>
                        </a:rPr>
                        <a:t>3. No need for </a:t>
                      </a:r>
                      <a:r>
                        <a:rPr kumimoji="0" lang="en-US" sz="2800" b="0" i="0" u="none" strike="noStrike" cap="none" normalizeH="0" baseline="0" dirty="0">
                          <a:ln>
                            <a:noFill/>
                          </a:ln>
                          <a:solidFill>
                            <a:srgbClr val="C00000"/>
                          </a:solidFill>
                          <a:effectLst/>
                          <a:latin typeface="Arial" pitchFamily="34" charset="0"/>
                          <a:cs typeface="Arial" pitchFamily="34" charset="0"/>
                        </a:rPr>
                        <a:t>flow control </a:t>
                      </a:r>
                      <a:r>
                        <a:rPr kumimoji="0" lang="en-US" sz="2800" b="0" i="0" u="none" strike="noStrike" cap="none" normalizeH="0" baseline="0" dirty="0">
                          <a:ln>
                            <a:noFill/>
                          </a:ln>
                          <a:solidFill>
                            <a:schemeClr val="tx1"/>
                          </a:solidFill>
                          <a:effectLst/>
                          <a:latin typeface="Arial" pitchFamily="34" charset="0"/>
                          <a:cs typeface="Arial" pitchFamily="34" charset="0"/>
                        </a:rPr>
                        <a:t>due to small amounts of data (arguments/results) are transferred</a:t>
                      </a:r>
                    </a:p>
                  </a:txBody>
                  <a:tcPr horzOverflow="overflow">
                    <a:lnL cap="flat">
                      <a:noFill/>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5633">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endParaRPr kumimoji="0" lang="en-US" sz="2800" b="0" i="0" u="none" strike="noStrike" cap="none" normalizeH="0" baseline="0" dirty="0">
                        <a:ln>
                          <a:noFill/>
                        </a:ln>
                        <a:solidFill>
                          <a:schemeClr val="tx1"/>
                        </a:solidFill>
                        <a:effectLst/>
                        <a:latin typeface="Arial" pitchFamily="34" charset="0"/>
                        <a:cs typeface="Arial" pitchFamily="34"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1"/>
          </p:nvPr>
        </p:nvSpPr>
        <p:spPr>
          <a:noFill/>
        </p:spPr>
        <p:txBody>
          <a:bodyPr/>
          <a:lstStyle/>
          <a:p>
            <a:fld id="{23EC06CF-4DF9-412D-A27D-62857D3E6BE7}" type="slidenum">
              <a:rPr lang="en-US" smtClean="0"/>
              <a:pPr/>
              <a:t>45</a:t>
            </a:fld>
            <a:endParaRPr lang="en-US"/>
          </a:p>
        </p:txBody>
      </p:sp>
      <p:sp>
        <p:nvSpPr>
          <p:cNvPr id="4403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a:solidFill>
                  <a:srgbClr val="669900"/>
                </a:solidFill>
              </a:rPr>
              <a:t>Client-Server Communication</a:t>
            </a:r>
          </a:p>
        </p:txBody>
      </p:sp>
      <p:graphicFrame>
        <p:nvGraphicFramePr>
          <p:cNvPr id="115728" name="Group 16"/>
          <p:cNvGraphicFramePr>
            <a:graphicFrameLocks noGrp="1"/>
          </p:cNvGraphicFramePr>
          <p:nvPr>
            <p:ph type="tbl" idx="1"/>
          </p:nvPr>
        </p:nvGraphicFramePr>
        <p:xfrm>
          <a:off x="533400" y="1219200"/>
          <a:ext cx="8229600" cy="4956048"/>
        </p:xfrm>
        <a:graphic>
          <a:graphicData uri="http://schemas.openxmlformats.org/drawingml/2006/table">
            <a:tbl>
              <a:tblPr rtl="1"/>
              <a:tblGrid>
                <a:gridCol w="8229600">
                  <a:extLst>
                    <a:ext uri="{9D8B030D-6E8A-4147-A177-3AD203B41FA5}">
                      <a16:colId xmlns:a16="http://schemas.microsoft.com/office/drawing/2014/main" val="20000"/>
                    </a:ext>
                  </a:extLst>
                </a:gridCol>
              </a:tblGrid>
              <a:tr h="11430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pitchFamily="34" charset="0"/>
                          <a:cs typeface="Arial" pitchFamily="34" charset="0"/>
                        </a:rPr>
                        <a:t>The request-reply protocol was based on a trio of communication primitives: </a:t>
                      </a:r>
                      <a:r>
                        <a:rPr kumimoji="0" lang="en-US" sz="2800" b="0" i="0" u="none" strike="noStrike" cap="none" normalizeH="0" baseline="0" dirty="0" err="1">
                          <a:ln>
                            <a:noFill/>
                          </a:ln>
                          <a:solidFill>
                            <a:srgbClr val="A50021"/>
                          </a:solidFill>
                          <a:effectLst/>
                          <a:latin typeface="Arial" pitchFamily="34" charset="0"/>
                          <a:cs typeface="Arial" pitchFamily="34" charset="0"/>
                        </a:rPr>
                        <a:t>doOperation</a:t>
                      </a:r>
                      <a:r>
                        <a:rPr kumimoji="0" lang="en-US" sz="2800" b="0" i="0" u="none" strike="noStrike" cap="none" normalizeH="0" baseline="0" dirty="0">
                          <a:ln>
                            <a:noFill/>
                          </a:ln>
                          <a:solidFill>
                            <a:srgbClr val="A50021"/>
                          </a:solidFill>
                          <a:effectLst/>
                          <a:latin typeface="Arial" pitchFamily="34" charset="0"/>
                          <a:cs typeface="Arial" pitchFamily="34" charset="0"/>
                        </a:rPr>
                        <a:t>, </a:t>
                      </a:r>
                      <a:r>
                        <a:rPr kumimoji="0" lang="en-US" sz="2800" b="0" i="0" u="none" strike="noStrike" cap="none" normalizeH="0" baseline="0" dirty="0" err="1">
                          <a:ln>
                            <a:noFill/>
                          </a:ln>
                          <a:solidFill>
                            <a:srgbClr val="A50021"/>
                          </a:solidFill>
                          <a:effectLst/>
                          <a:latin typeface="Arial" pitchFamily="34" charset="0"/>
                          <a:cs typeface="Arial" pitchFamily="34" charset="0"/>
                        </a:rPr>
                        <a:t>getRequest</a:t>
                      </a:r>
                      <a:r>
                        <a:rPr kumimoji="0" lang="en-US" sz="2800" b="0" i="0" u="none" strike="noStrike" cap="none" normalizeH="0" baseline="0" dirty="0">
                          <a:ln>
                            <a:noFill/>
                          </a:ln>
                          <a:solidFill>
                            <a:srgbClr val="A50021"/>
                          </a:solidFill>
                          <a:effectLst/>
                          <a:latin typeface="Arial" pitchFamily="34" charset="0"/>
                          <a:cs typeface="Arial" pitchFamily="34" charset="0"/>
                        </a:rPr>
                        <a:t>, and </a:t>
                      </a:r>
                      <a:r>
                        <a:rPr kumimoji="0" lang="en-US" sz="2800" b="0" i="0" u="none" strike="noStrike" cap="none" normalizeH="0" baseline="0" dirty="0" err="1">
                          <a:ln>
                            <a:noFill/>
                          </a:ln>
                          <a:solidFill>
                            <a:srgbClr val="A50021"/>
                          </a:solidFill>
                          <a:effectLst/>
                          <a:latin typeface="Arial" pitchFamily="34" charset="0"/>
                          <a:cs typeface="Arial" pitchFamily="34" charset="0"/>
                        </a:rPr>
                        <a:t>sendReply</a:t>
                      </a:r>
                      <a:r>
                        <a:rPr kumimoji="0" lang="en-US" sz="2800" b="0" i="0" u="none" strike="noStrike" cap="none" normalizeH="0" baseline="0" dirty="0">
                          <a:ln>
                            <a:noFill/>
                          </a:ln>
                          <a:solidFill>
                            <a:srgbClr val="A50021"/>
                          </a:solidFill>
                          <a:effectLst/>
                          <a:latin typeface="Arial" pitchFamily="34" charset="0"/>
                          <a:cs typeface="Arial" pitchFamily="34" charset="0"/>
                        </a:rPr>
                        <a:t> </a:t>
                      </a:r>
                      <a:r>
                        <a:rPr kumimoji="0" lang="en-US" sz="2800" b="0" i="0" u="none" strike="noStrike" cap="none" normalizeH="0" baseline="0" dirty="0">
                          <a:ln>
                            <a:noFill/>
                          </a:ln>
                          <a:solidFill>
                            <a:schemeClr val="tx1"/>
                          </a:solidFill>
                          <a:effectLst/>
                          <a:latin typeface="Arial" pitchFamily="34" charset="0"/>
                          <a:cs typeface="Arial" pitchFamily="34" charset="0"/>
                        </a:rPr>
                        <a:t>shown in </a:t>
                      </a:r>
                      <a:r>
                        <a:rPr kumimoji="0" lang="en-US" sz="2000" b="0" i="0" u="none" strike="noStrike" cap="none" normalizeH="0" baseline="0" dirty="0">
                          <a:ln>
                            <a:noFill/>
                          </a:ln>
                          <a:solidFill>
                            <a:srgbClr val="A50021"/>
                          </a:solidFill>
                          <a:effectLst/>
                          <a:latin typeface="Arial" pitchFamily="34" charset="0"/>
                          <a:cs typeface="Arial" pitchFamily="34" charset="0"/>
                        </a:rPr>
                        <a:t>Figure 12</a:t>
                      </a:r>
                      <a:r>
                        <a:rPr kumimoji="0" lang="en-US" sz="2800" b="0" i="0" u="none" strike="noStrike" cap="none" normalizeH="0" baseline="0" dirty="0">
                          <a:ln>
                            <a:noFill/>
                          </a:ln>
                          <a:solidFill>
                            <a:schemeClr val="tx1"/>
                          </a:solidFill>
                          <a:effectLst/>
                          <a:latin typeface="Arial" pitchFamily="34" charset="0"/>
                          <a:cs typeface="Arial" pitchFamily="34" charset="0"/>
                        </a:rPr>
                        <a:t>.</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pitchFamily="34" charset="0"/>
                          <a:cs typeface="Arial" pitchFamily="34" charset="0"/>
                        </a:rPr>
                        <a:t>Illustrates RMI example</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US" sz="2800" b="0" i="0" u="none" strike="noStrike" cap="none" normalizeH="0" baseline="0" dirty="0">
                        <a:ln>
                          <a:noFill/>
                        </a:ln>
                        <a:solidFill>
                          <a:schemeClr val="tx1"/>
                        </a:solidFill>
                        <a:effectLst/>
                        <a:latin typeface="Arial" pitchFamily="34" charset="0"/>
                        <a:cs typeface="Arial" pitchFamily="34" charset="0"/>
                      </a:endParaRP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US" sz="2800" b="0" i="0" u="none" strike="noStrike" cap="none" normalizeH="0" baseline="0" dirty="0">
                        <a:ln>
                          <a:noFill/>
                        </a:ln>
                        <a:solidFill>
                          <a:schemeClr val="tx1"/>
                        </a:solidFill>
                        <a:effectLst/>
                        <a:latin typeface="Arial" pitchFamily="34" charset="0"/>
                        <a:cs typeface="Arial" pitchFamily="34" charset="0"/>
                      </a:endParaRP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US" sz="2800" b="0" i="0" u="none" strike="noStrike" cap="none" normalizeH="0" baseline="0" dirty="0">
                        <a:ln>
                          <a:noFill/>
                        </a:ln>
                        <a:solidFill>
                          <a:schemeClr val="tx1"/>
                        </a:solidFill>
                        <a:effectLst/>
                        <a:latin typeface="Arial" pitchFamily="34" charset="0"/>
                        <a:cs typeface="Arial" pitchFamily="34" charset="0"/>
                      </a:endParaRP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US" sz="2800" b="0" i="0" u="none" strike="noStrike" cap="none" normalizeH="0" baseline="0" dirty="0">
                        <a:ln>
                          <a:noFill/>
                        </a:ln>
                        <a:solidFill>
                          <a:schemeClr val="tx1"/>
                        </a:solidFill>
                        <a:effectLst/>
                        <a:latin typeface="Arial" pitchFamily="34" charset="0"/>
                        <a:cs typeface="Arial" pitchFamily="34" charset="0"/>
                      </a:endParaRP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US" sz="2800" b="0" i="0" u="none" strike="noStrike" cap="none" normalizeH="0" baseline="0" dirty="0">
                        <a:ln>
                          <a:noFill/>
                        </a:ln>
                        <a:solidFill>
                          <a:schemeClr val="tx1"/>
                        </a:solidFill>
                        <a:effectLst/>
                        <a:latin typeface="Arial" pitchFamily="34" charset="0"/>
                        <a:cs typeface="Arial" pitchFamily="34" charset="0"/>
                      </a:endParaRP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US" sz="2800" b="0" i="0" u="none" strike="noStrike" cap="none" normalizeH="0" baseline="0" dirty="0">
                        <a:ln>
                          <a:noFill/>
                        </a:ln>
                        <a:solidFill>
                          <a:srgbClr val="A50021"/>
                        </a:solidFill>
                        <a:effectLst/>
                        <a:latin typeface="Arial" pitchFamily="34" charset="0"/>
                        <a:cs typeface="Arial" pitchFamily="34"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44039" name="Picture 10"/>
          <p:cNvPicPr>
            <a:picLocks noChangeAspect="1" noChangeArrowheads="1"/>
          </p:cNvPicPr>
          <p:nvPr/>
        </p:nvPicPr>
        <p:blipFill>
          <a:blip r:embed="rId3"/>
          <a:srcRect/>
          <a:stretch>
            <a:fillRect/>
          </a:stretch>
        </p:blipFill>
        <p:spPr bwMode="auto">
          <a:xfrm>
            <a:off x="685800" y="3200400"/>
            <a:ext cx="8067675" cy="3124200"/>
          </a:xfrm>
          <a:prstGeom prst="rect">
            <a:avLst/>
          </a:prstGeom>
          <a:noFill/>
          <a:ln w="9525">
            <a:noFill/>
            <a:miter lim="800000"/>
            <a:headEnd/>
            <a:tailEnd/>
          </a:ln>
        </p:spPr>
      </p:pic>
      <p:sp>
        <p:nvSpPr>
          <p:cNvPr id="44040" name="Rectangle 12"/>
          <p:cNvSpPr>
            <a:spLocks noChangeArrowheads="1"/>
          </p:cNvSpPr>
          <p:nvPr/>
        </p:nvSpPr>
        <p:spPr bwMode="auto">
          <a:xfrm>
            <a:off x="2362200" y="6324600"/>
            <a:ext cx="4603750" cy="366713"/>
          </a:xfrm>
          <a:prstGeom prst="rect">
            <a:avLst/>
          </a:prstGeom>
          <a:noFill/>
          <a:ln w="9525">
            <a:noFill/>
            <a:miter lim="800000"/>
            <a:headEnd/>
            <a:tailEnd/>
          </a:ln>
        </p:spPr>
        <p:txBody>
          <a:bodyPr wrap="none">
            <a:spAutoFit/>
          </a:bodyPr>
          <a:lstStyle/>
          <a:p>
            <a:r>
              <a:rPr lang="en-US" b="1">
                <a:solidFill>
                  <a:srgbClr val="0066CC"/>
                </a:solidFill>
              </a:rPr>
              <a:t>Figure 12. Request-reply communication</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p:cNvSpPr>
            <a:spLocks noGrp="1"/>
          </p:cNvSpPr>
          <p:nvPr>
            <p:ph type="sldNum" sz="quarter" idx="11"/>
          </p:nvPr>
        </p:nvSpPr>
        <p:spPr>
          <a:noFill/>
        </p:spPr>
        <p:txBody>
          <a:bodyPr/>
          <a:lstStyle/>
          <a:p>
            <a:fld id="{4365946C-DBE9-4B75-B0F7-0C677E3230E7}" type="slidenum">
              <a:rPr lang="en-US" smtClean="0"/>
              <a:pPr/>
              <a:t>46</a:t>
            </a:fld>
            <a:endParaRPr lang="en-US"/>
          </a:p>
        </p:txBody>
      </p:sp>
      <p:sp>
        <p:nvSpPr>
          <p:cNvPr id="4505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a:solidFill>
                  <a:srgbClr val="669900"/>
                </a:solidFill>
              </a:rPr>
              <a:t>Client-Server Communication</a:t>
            </a:r>
          </a:p>
        </p:txBody>
      </p:sp>
      <p:graphicFrame>
        <p:nvGraphicFramePr>
          <p:cNvPr id="193539" name="Group 3"/>
          <p:cNvGraphicFramePr>
            <a:graphicFrameLocks noGrp="1"/>
          </p:cNvGraphicFramePr>
          <p:nvPr>
            <p:ph type="tbl" idx="1"/>
          </p:nvPr>
        </p:nvGraphicFramePr>
        <p:xfrm>
          <a:off x="533400" y="1219200"/>
          <a:ext cx="8229600" cy="480060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8006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000" b="0" i="0" u="none" strike="noStrike" cap="none" normalizeH="0" baseline="0" dirty="0">
                          <a:ln>
                            <a:noFill/>
                          </a:ln>
                          <a:solidFill>
                            <a:srgbClr val="A50021"/>
                          </a:solidFill>
                          <a:effectLst/>
                          <a:latin typeface="Arial" pitchFamily="34" charset="0"/>
                          <a:cs typeface="Arial" pitchFamily="34" charset="0"/>
                        </a:rPr>
                        <a:t>Figure 13</a:t>
                      </a:r>
                      <a:r>
                        <a:rPr kumimoji="0" lang="en-US" sz="2400" b="0" i="0" u="none" strike="noStrike" cap="none" normalizeH="0" baseline="0" dirty="0">
                          <a:ln>
                            <a:noFill/>
                          </a:ln>
                          <a:solidFill>
                            <a:schemeClr val="tx1"/>
                          </a:solidFill>
                          <a:effectLst/>
                          <a:latin typeface="Arial" pitchFamily="34" charset="0"/>
                          <a:cs typeface="Arial" pitchFamily="34" charset="0"/>
                        </a:rPr>
                        <a:t> outlines the three communication primitives.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45063" name="Picture 9"/>
          <p:cNvPicPr>
            <a:picLocks noChangeAspect="1" noChangeArrowheads="1"/>
          </p:cNvPicPr>
          <p:nvPr/>
        </p:nvPicPr>
        <p:blipFill>
          <a:blip r:embed="rId3"/>
          <a:srcRect/>
          <a:stretch>
            <a:fillRect/>
          </a:stretch>
        </p:blipFill>
        <p:spPr bwMode="auto">
          <a:xfrm>
            <a:off x="914400" y="1752600"/>
            <a:ext cx="7778750" cy="3733800"/>
          </a:xfrm>
          <a:prstGeom prst="rect">
            <a:avLst/>
          </a:prstGeom>
          <a:noFill/>
          <a:ln w="9525">
            <a:noFill/>
            <a:miter lim="800000"/>
            <a:headEnd/>
            <a:tailEnd/>
          </a:ln>
        </p:spPr>
      </p:pic>
      <p:sp>
        <p:nvSpPr>
          <p:cNvPr id="45064" name="Rectangle 10"/>
          <p:cNvSpPr>
            <a:spLocks noChangeArrowheads="1"/>
          </p:cNvSpPr>
          <p:nvPr/>
        </p:nvSpPr>
        <p:spPr bwMode="auto">
          <a:xfrm>
            <a:off x="1371600" y="5410200"/>
            <a:ext cx="5708650" cy="366713"/>
          </a:xfrm>
          <a:prstGeom prst="rect">
            <a:avLst/>
          </a:prstGeom>
          <a:noFill/>
          <a:ln w="9525">
            <a:noFill/>
            <a:miter lim="800000"/>
            <a:headEnd/>
            <a:tailEnd/>
          </a:ln>
        </p:spPr>
        <p:txBody>
          <a:bodyPr wrap="none">
            <a:spAutoFit/>
          </a:bodyPr>
          <a:lstStyle/>
          <a:p>
            <a:r>
              <a:rPr lang="en-US" b="1">
                <a:solidFill>
                  <a:srgbClr val="0066CC"/>
                </a:solidFill>
              </a:rPr>
              <a:t>Figure 13. Operations of the request-reply protocol</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1"/>
          </p:nvPr>
        </p:nvSpPr>
        <p:spPr>
          <a:noFill/>
        </p:spPr>
        <p:txBody>
          <a:bodyPr/>
          <a:lstStyle/>
          <a:p>
            <a:fld id="{ADE73E50-0B57-4AF8-8820-558A972853FE}" type="slidenum">
              <a:rPr lang="en-US" smtClean="0"/>
              <a:pPr/>
              <a:t>47</a:t>
            </a:fld>
            <a:endParaRPr lang="en-US"/>
          </a:p>
        </p:txBody>
      </p:sp>
      <p:sp>
        <p:nvSpPr>
          <p:cNvPr id="46083"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a:solidFill>
                  <a:srgbClr val="669900"/>
                </a:solidFill>
              </a:rPr>
              <a:t>Client-Server Communication</a:t>
            </a:r>
          </a:p>
        </p:txBody>
      </p:sp>
      <p:graphicFrame>
        <p:nvGraphicFramePr>
          <p:cNvPr id="195587" name="Group 3"/>
          <p:cNvGraphicFramePr>
            <a:graphicFrameLocks noGrp="1"/>
          </p:cNvGraphicFramePr>
          <p:nvPr>
            <p:ph type="tbl" idx="1"/>
          </p:nvPr>
        </p:nvGraphicFramePr>
        <p:xfrm>
          <a:off x="533400" y="1219200"/>
          <a:ext cx="8229600" cy="480060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8006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endParaRPr kumimoji="0" lang="en-US" sz="2400" b="0" i="0" u="none" strike="noStrike" cap="none" normalizeH="0" baseline="0" dirty="0">
                        <a:ln>
                          <a:noFill/>
                        </a:ln>
                        <a:solidFill>
                          <a:schemeClr val="tx1"/>
                        </a:solidFill>
                        <a:effectLst/>
                        <a:latin typeface="Arial" pitchFamily="34" charset="0"/>
                        <a:cs typeface="Arial" pitchFamily="34"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46087" name="Picture 9"/>
          <p:cNvPicPr>
            <a:picLocks noChangeAspect="1" noChangeArrowheads="1"/>
          </p:cNvPicPr>
          <p:nvPr/>
        </p:nvPicPr>
        <p:blipFill>
          <a:blip r:embed="rId3"/>
          <a:srcRect/>
          <a:stretch>
            <a:fillRect/>
          </a:stretch>
        </p:blipFill>
        <p:spPr bwMode="auto">
          <a:xfrm>
            <a:off x="914400" y="1752600"/>
            <a:ext cx="7937500" cy="3810000"/>
          </a:xfrm>
          <a:prstGeom prst="rect">
            <a:avLst/>
          </a:prstGeom>
          <a:noFill/>
          <a:ln w="9525">
            <a:noFill/>
            <a:miter lim="800000"/>
            <a:headEnd/>
            <a:tailEnd/>
          </a:ln>
        </p:spPr>
      </p:pic>
      <p:sp>
        <p:nvSpPr>
          <p:cNvPr id="46088" name="Rectangle 10"/>
          <p:cNvSpPr>
            <a:spLocks noChangeArrowheads="1"/>
          </p:cNvSpPr>
          <p:nvPr/>
        </p:nvSpPr>
        <p:spPr bwMode="auto">
          <a:xfrm>
            <a:off x="1981200" y="5638800"/>
            <a:ext cx="5708650" cy="366713"/>
          </a:xfrm>
          <a:prstGeom prst="rect">
            <a:avLst/>
          </a:prstGeom>
          <a:noFill/>
          <a:ln w="9525">
            <a:noFill/>
            <a:miter lim="800000"/>
            <a:headEnd/>
            <a:tailEnd/>
          </a:ln>
        </p:spPr>
        <p:txBody>
          <a:bodyPr wrap="none">
            <a:spAutoFit/>
          </a:bodyPr>
          <a:lstStyle/>
          <a:p>
            <a:r>
              <a:rPr lang="en-US" b="1">
                <a:solidFill>
                  <a:srgbClr val="0066CC"/>
                </a:solidFill>
              </a:rPr>
              <a:t>Figure 13. Operations of the request-reply protocol</a:t>
            </a:r>
          </a:p>
        </p:txBody>
      </p:sp>
      <p:sp>
        <p:nvSpPr>
          <p:cNvPr id="46089"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b="1">
                <a:solidFill>
                  <a:srgbClr val="669900"/>
                </a:solidFill>
              </a:rPr>
              <a:t>Client-Server Communication</a:t>
            </a:r>
            <a:endParaRPr lang="en-US"/>
          </a:p>
        </p:txBody>
      </p:sp>
      <p:sp>
        <p:nvSpPr>
          <p:cNvPr id="47107" name="Slide Number Placeholder 3"/>
          <p:cNvSpPr>
            <a:spLocks noGrp="1"/>
          </p:cNvSpPr>
          <p:nvPr>
            <p:ph type="sldNum" sz="quarter" idx="11"/>
          </p:nvPr>
        </p:nvSpPr>
        <p:spPr>
          <a:noFill/>
        </p:spPr>
        <p:txBody>
          <a:bodyPr/>
          <a:lstStyle/>
          <a:p>
            <a:fld id="{60D308C7-ED75-486A-A2A7-FC6B57DA2735}" type="slidenum">
              <a:rPr lang="en-US" smtClean="0"/>
              <a:pPr/>
              <a:t>48</a:t>
            </a:fld>
            <a:endParaRPr lang="en-US"/>
          </a:p>
        </p:txBody>
      </p:sp>
      <p:sp>
        <p:nvSpPr>
          <p:cNvPr id="47108" name="TextBox 4"/>
          <p:cNvSpPr txBox="1">
            <a:spLocks noChangeArrowheads="1"/>
          </p:cNvSpPr>
          <p:nvPr/>
        </p:nvSpPr>
        <p:spPr bwMode="auto">
          <a:xfrm>
            <a:off x="533400" y="1143000"/>
            <a:ext cx="8077200" cy="5170488"/>
          </a:xfrm>
          <a:prstGeom prst="rect">
            <a:avLst/>
          </a:prstGeom>
          <a:noFill/>
          <a:ln w="9525">
            <a:noFill/>
            <a:miter lim="800000"/>
            <a:headEnd/>
            <a:tailEnd/>
          </a:ln>
        </p:spPr>
        <p:txBody>
          <a:bodyPr>
            <a:spAutoFit/>
          </a:bodyPr>
          <a:lstStyle/>
          <a:p>
            <a:r>
              <a:rPr lang="en-US" sz="2200" b="1">
                <a:solidFill>
                  <a:srgbClr val="C00000"/>
                </a:solidFill>
              </a:rPr>
              <a:t>Three Premitives:</a:t>
            </a:r>
          </a:p>
          <a:p>
            <a:r>
              <a:rPr lang="en-US" sz="2200" b="1">
                <a:solidFill>
                  <a:srgbClr val="C00000"/>
                </a:solidFill>
              </a:rPr>
              <a:t>1.doOperation method</a:t>
            </a:r>
          </a:p>
          <a:p>
            <a:pPr>
              <a:buFont typeface="Wingdings" pitchFamily="2" charset="2"/>
              <a:buChar char="§"/>
            </a:pPr>
            <a:r>
              <a:rPr lang="en-US" sz="2200">
                <a:solidFill>
                  <a:srgbClr val="C00000"/>
                </a:solidFill>
              </a:rPr>
              <a:t> used by </a:t>
            </a:r>
            <a:r>
              <a:rPr lang="en-US" sz="2200"/>
              <a:t>the </a:t>
            </a:r>
            <a:r>
              <a:rPr lang="en-US" sz="2200">
                <a:solidFill>
                  <a:srgbClr val="C00000"/>
                </a:solidFill>
              </a:rPr>
              <a:t>client </a:t>
            </a:r>
            <a:r>
              <a:rPr lang="en-US" sz="2200"/>
              <a:t>to invoke remote operations</a:t>
            </a:r>
          </a:p>
          <a:p>
            <a:pPr>
              <a:buFont typeface="Wingdings" pitchFamily="2" charset="2"/>
              <a:buChar char="§"/>
            </a:pPr>
            <a:r>
              <a:rPr lang="en-US" sz="2200">
                <a:solidFill>
                  <a:srgbClr val="C00000"/>
                </a:solidFill>
              </a:rPr>
              <a:t>Arguments</a:t>
            </a:r>
            <a:r>
              <a:rPr lang="en-US" sz="2200">
                <a:sym typeface="Wingdings" pitchFamily="2" charset="2"/>
              </a:rPr>
              <a:t> object &amp; method to be invoked</a:t>
            </a:r>
          </a:p>
          <a:p>
            <a:pPr>
              <a:buFont typeface="Wingdings" pitchFamily="2" charset="2"/>
              <a:buChar char="§"/>
            </a:pPr>
            <a:r>
              <a:rPr lang="en-US" sz="2200">
                <a:sym typeface="Wingdings" pitchFamily="2" charset="2"/>
              </a:rPr>
              <a:t>Its </a:t>
            </a:r>
            <a:r>
              <a:rPr lang="en-US" sz="2200">
                <a:solidFill>
                  <a:srgbClr val="C00000"/>
                </a:solidFill>
                <a:sym typeface="Wingdings" pitchFamily="2" charset="2"/>
              </a:rPr>
              <a:t>result </a:t>
            </a:r>
            <a:r>
              <a:rPr lang="en-US" sz="2200">
                <a:sym typeface="Wingdings" pitchFamily="2" charset="2"/>
              </a:rPr>
              <a:t>is an RMI Reply</a:t>
            </a:r>
          </a:p>
          <a:p>
            <a:pPr>
              <a:buFont typeface="Wingdings" pitchFamily="2" charset="2"/>
              <a:buChar char="§"/>
            </a:pPr>
            <a:r>
              <a:rPr lang="en-US" sz="2200">
                <a:sym typeface="Wingdings" pitchFamily="2" charset="2"/>
              </a:rPr>
              <a:t>Client calling doOperation </a:t>
            </a:r>
            <a:r>
              <a:rPr lang="en-US" sz="2200">
                <a:solidFill>
                  <a:srgbClr val="C00000"/>
                </a:solidFill>
                <a:sym typeface="Wingdings" pitchFamily="2" charset="2"/>
              </a:rPr>
              <a:t>marshals the arguments </a:t>
            </a:r>
            <a:r>
              <a:rPr lang="en-US" sz="2200">
                <a:sym typeface="Wingdings" pitchFamily="2" charset="2"/>
              </a:rPr>
              <a:t>into an array of bytes </a:t>
            </a:r>
            <a:r>
              <a:rPr lang="en-US" sz="2200">
                <a:solidFill>
                  <a:srgbClr val="C00000"/>
                </a:solidFill>
                <a:sym typeface="Wingdings" pitchFamily="2" charset="2"/>
              </a:rPr>
              <a:t>&amp; unmarshals the results </a:t>
            </a:r>
            <a:r>
              <a:rPr lang="en-US" sz="2200">
                <a:sym typeface="Wingdings" pitchFamily="2" charset="2"/>
              </a:rPr>
              <a:t>from the array of bytes</a:t>
            </a:r>
          </a:p>
          <a:p>
            <a:pPr>
              <a:buFont typeface="Wingdings" pitchFamily="2" charset="2"/>
              <a:buChar char="§"/>
            </a:pPr>
            <a:r>
              <a:rPr lang="en-US" sz="2200">
                <a:sym typeface="Wingdings" pitchFamily="2" charset="2"/>
              </a:rPr>
              <a:t>Client doOperation </a:t>
            </a:r>
            <a:r>
              <a:rPr lang="en-US" sz="2200">
                <a:solidFill>
                  <a:srgbClr val="C00000"/>
                </a:solidFill>
                <a:sym typeface="Wingdings" pitchFamily="2" charset="2"/>
              </a:rPr>
              <a:t>is blocked until remote object </a:t>
            </a:r>
            <a:r>
              <a:rPr lang="en-US" sz="2200">
                <a:sym typeface="Wingdings" pitchFamily="2" charset="2"/>
              </a:rPr>
              <a:t>in the server </a:t>
            </a:r>
            <a:r>
              <a:rPr lang="en-US" sz="2200">
                <a:solidFill>
                  <a:srgbClr val="C00000"/>
                </a:solidFill>
                <a:sym typeface="Wingdings" pitchFamily="2" charset="2"/>
              </a:rPr>
              <a:t>performs </a:t>
            </a:r>
            <a:r>
              <a:rPr lang="en-US" sz="2200">
                <a:sym typeface="Wingdings" pitchFamily="2" charset="2"/>
              </a:rPr>
              <a:t>the requested </a:t>
            </a:r>
            <a:r>
              <a:rPr lang="en-US" sz="2200">
                <a:solidFill>
                  <a:srgbClr val="C00000"/>
                </a:solidFill>
                <a:sym typeface="Wingdings" pitchFamily="2" charset="2"/>
              </a:rPr>
              <a:t>operation</a:t>
            </a:r>
            <a:r>
              <a:rPr lang="en-US" sz="2200">
                <a:sym typeface="Wingdings" pitchFamily="2" charset="2"/>
              </a:rPr>
              <a:t> &amp; transmits a reply msg back</a:t>
            </a:r>
          </a:p>
          <a:p>
            <a:r>
              <a:rPr lang="en-US" sz="2200" b="1">
                <a:solidFill>
                  <a:srgbClr val="C00000"/>
                </a:solidFill>
                <a:sym typeface="Wingdings" pitchFamily="2" charset="2"/>
              </a:rPr>
              <a:t>2.GetRequest</a:t>
            </a:r>
          </a:p>
          <a:p>
            <a:pPr>
              <a:buFont typeface="Wingdings" pitchFamily="2" charset="2"/>
              <a:buChar char="§"/>
            </a:pPr>
            <a:r>
              <a:rPr lang="en-US" sz="2200">
                <a:sym typeface="Wingdings" pitchFamily="2" charset="2"/>
              </a:rPr>
              <a:t>-</a:t>
            </a:r>
            <a:r>
              <a:rPr lang="en-US" sz="2200">
                <a:solidFill>
                  <a:srgbClr val="C00000"/>
                </a:solidFill>
                <a:sym typeface="Wingdings" pitchFamily="2" charset="2"/>
              </a:rPr>
              <a:t>used by a server </a:t>
            </a:r>
            <a:r>
              <a:rPr lang="en-US" sz="2200">
                <a:sym typeface="Wingdings" pitchFamily="2" charset="2"/>
              </a:rPr>
              <a:t>process to acquire service requests</a:t>
            </a:r>
          </a:p>
          <a:p>
            <a:pPr>
              <a:buFont typeface="Wingdings" pitchFamily="2" charset="2"/>
              <a:buChar char="§"/>
            </a:pPr>
            <a:r>
              <a:rPr lang="en-US" sz="2200">
                <a:sym typeface="Wingdings" pitchFamily="2" charset="2"/>
              </a:rPr>
              <a:t>-when server has invoked the method in the object it then uses </a:t>
            </a:r>
          </a:p>
          <a:p>
            <a:r>
              <a:rPr lang="en-US" sz="2200" b="1">
                <a:solidFill>
                  <a:srgbClr val="C00000"/>
                </a:solidFill>
                <a:sym typeface="Wingdings" pitchFamily="2" charset="2"/>
              </a:rPr>
              <a:t>3.SendReply </a:t>
            </a:r>
            <a:r>
              <a:rPr lang="en-US" sz="2200">
                <a:sym typeface="Wingdings" pitchFamily="2" charset="2"/>
              </a:rPr>
              <a:t>is used to send </a:t>
            </a:r>
            <a:r>
              <a:rPr lang="en-US" sz="2200">
                <a:solidFill>
                  <a:srgbClr val="C00000"/>
                </a:solidFill>
                <a:sym typeface="Wingdings" pitchFamily="2" charset="2"/>
              </a:rPr>
              <a:t>reply to client</a:t>
            </a:r>
            <a:r>
              <a:rPr lang="en-US" sz="2200">
                <a:sym typeface="Wingdings" pitchFamily="2" charset="2"/>
              </a:rPr>
              <a:t>.</a:t>
            </a:r>
          </a:p>
          <a:p>
            <a:pPr>
              <a:buFont typeface="Wingdings" pitchFamily="2" charset="2"/>
              <a:buChar char="§"/>
            </a:pPr>
            <a:r>
              <a:rPr lang="en-US" sz="2200">
                <a:sym typeface="Wingdings" pitchFamily="2" charset="2"/>
              </a:rPr>
              <a:t>-when reply msg is received </a:t>
            </a:r>
            <a:r>
              <a:rPr lang="en-US" sz="2200">
                <a:solidFill>
                  <a:srgbClr val="C00000"/>
                </a:solidFill>
                <a:sym typeface="Wingdings" pitchFamily="2" charset="2"/>
              </a:rPr>
              <a:t>doOperation is unblocked </a:t>
            </a:r>
            <a:r>
              <a:rPr lang="en-US" sz="2200">
                <a:sym typeface="Wingdings" pitchFamily="2" charset="2"/>
              </a:rPr>
              <a:t>&amp; client continues to execute</a:t>
            </a:r>
            <a:endParaRPr lang="en-US" sz="22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p:cNvSpPr>
            <a:spLocks noGrp="1"/>
          </p:cNvSpPr>
          <p:nvPr>
            <p:ph type="sldNum" sz="quarter" idx="11"/>
          </p:nvPr>
        </p:nvSpPr>
        <p:spPr>
          <a:noFill/>
        </p:spPr>
        <p:txBody>
          <a:bodyPr/>
          <a:lstStyle/>
          <a:p>
            <a:fld id="{3A67A758-D96F-47E9-9B2C-8B6613B76BCE}" type="slidenum">
              <a:rPr lang="en-US" smtClean="0"/>
              <a:pPr/>
              <a:t>49</a:t>
            </a:fld>
            <a:endParaRPr lang="en-US"/>
          </a:p>
        </p:txBody>
      </p:sp>
      <p:sp>
        <p:nvSpPr>
          <p:cNvPr id="4813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a:solidFill>
                  <a:srgbClr val="669900"/>
                </a:solidFill>
              </a:rPr>
              <a:t>Client-Server Communication</a:t>
            </a:r>
          </a:p>
        </p:txBody>
      </p:sp>
      <p:graphicFrame>
        <p:nvGraphicFramePr>
          <p:cNvPr id="117763" name="Group 3"/>
          <p:cNvGraphicFramePr>
            <a:graphicFrameLocks noGrp="1"/>
          </p:cNvGraphicFramePr>
          <p:nvPr>
            <p:ph type="tbl" idx="1"/>
          </p:nvPr>
        </p:nvGraphicFramePr>
        <p:xfrm>
          <a:off x="533400" y="1219200"/>
          <a:ext cx="8229600" cy="480060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8006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pitchFamily="34" charset="0"/>
                          <a:cs typeface="Arial" pitchFamily="34" charset="0"/>
                        </a:rPr>
                        <a:t>The </a:t>
                      </a:r>
                      <a:r>
                        <a:rPr kumimoji="0" lang="en-US" sz="2800" b="0" i="0" u="none" strike="noStrike" cap="none" normalizeH="0" baseline="0" dirty="0">
                          <a:ln>
                            <a:noFill/>
                          </a:ln>
                          <a:solidFill>
                            <a:srgbClr val="C00000"/>
                          </a:solidFill>
                          <a:effectLst/>
                          <a:latin typeface="Arial" pitchFamily="34" charset="0"/>
                          <a:cs typeface="Arial" pitchFamily="34" charset="0"/>
                        </a:rPr>
                        <a:t>information</a:t>
                      </a:r>
                      <a:r>
                        <a:rPr kumimoji="0" lang="en-US" sz="2800" b="0" i="0" u="none" strike="noStrike" cap="none" normalizeH="0" baseline="0" dirty="0">
                          <a:ln>
                            <a:noFill/>
                          </a:ln>
                          <a:solidFill>
                            <a:schemeClr val="tx1"/>
                          </a:solidFill>
                          <a:effectLst/>
                          <a:latin typeface="Arial" pitchFamily="34" charset="0"/>
                          <a:cs typeface="Arial" pitchFamily="34" charset="0"/>
                        </a:rPr>
                        <a:t> to be transmitted </a:t>
                      </a:r>
                      <a:r>
                        <a:rPr kumimoji="0" lang="en-US" sz="2800" b="0" i="0" u="none" strike="noStrike" cap="none" normalizeH="0" baseline="0" dirty="0">
                          <a:ln>
                            <a:noFill/>
                          </a:ln>
                          <a:solidFill>
                            <a:srgbClr val="C00000"/>
                          </a:solidFill>
                          <a:effectLst/>
                          <a:latin typeface="Arial" pitchFamily="34" charset="0"/>
                          <a:cs typeface="Arial" pitchFamily="34" charset="0"/>
                        </a:rPr>
                        <a:t>in a request message </a:t>
                      </a:r>
                      <a:r>
                        <a:rPr kumimoji="0" lang="en-US" sz="2800" b="0" i="0" u="none" strike="noStrike" cap="none" normalizeH="0" baseline="0" dirty="0">
                          <a:ln>
                            <a:noFill/>
                          </a:ln>
                          <a:solidFill>
                            <a:schemeClr val="tx1"/>
                          </a:solidFill>
                          <a:effectLst/>
                          <a:latin typeface="Arial" pitchFamily="34" charset="0"/>
                          <a:cs typeface="Arial" pitchFamily="34" charset="0"/>
                        </a:rPr>
                        <a:t>or a </a:t>
                      </a:r>
                      <a:r>
                        <a:rPr kumimoji="0" lang="en-US" sz="2800" b="0" i="0" u="none" strike="noStrike" cap="none" normalizeH="0" baseline="0" dirty="0">
                          <a:ln>
                            <a:noFill/>
                          </a:ln>
                          <a:solidFill>
                            <a:srgbClr val="C00000"/>
                          </a:solidFill>
                          <a:effectLst/>
                          <a:latin typeface="Arial" pitchFamily="34" charset="0"/>
                          <a:cs typeface="Arial" pitchFamily="34" charset="0"/>
                        </a:rPr>
                        <a:t>reply message </a:t>
                      </a:r>
                      <a:r>
                        <a:rPr kumimoji="0" lang="en-US" sz="2800" b="0" i="0" u="none" strike="noStrike" cap="none" normalizeH="0" baseline="0" dirty="0">
                          <a:ln>
                            <a:noFill/>
                          </a:ln>
                          <a:solidFill>
                            <a:schemeClr val="tx1"/>
                          </a:solidFill>
                          <a:effectLst/>
                          <a:latin typeface="Arial" pitchFamily="34" charset="0"/>
                          <a:cs typeface="Arial" pitchFamily="34" charset="0"/>
                        </a:rPr>
                        <a:t>is shown in </a:t>
                      </a:r>
                      <a:r>
                        <a:rPr kumimoji="0" lang="en-US" sz="2000" b="0" i="0" u="none" strike="noStrike" cap="none" normalizeH="0" baseline="0" dirty="0">
                          <a:ln>
                            <a:noFill/>
                          </a:ln>
                          <a:solidFill>
                            <a:srgbClr val="A50021"/>
                          </a:solidFill>
                          <a:effectLst/>
                          <a:latin typeface="Arial" pitchFamily="34" charset="0"/>
                          <a:cs typeface="Arial" pitchFamily="34" charset="0"/>
                        </a:rPr>
                        <a:t>Figure 14.</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8135" name="Rectangle 11"/>
          <p:cNvSpPr>
            <a:spLocks noChangeArrowheads="1"/>
          </p:cNvSpPr>
          <p:nvPr/>
        </p:nvSpPr>
        <p:spPr bwMode="auto">
          <a:xfrm>
            <a:off x="1981200" y="5486400"/>
            <a:ext cx="4946650" cy="366713"/>
          </a:xfrm>
          <a:prstGeom prst="rect">
            <a:avLst/>
          </a:prstGeom>
          <a:noFill/>
          <a:ln w="9525">
            <a:noFill/>
            <a:miter lim="800000"/>
            <a:headEnd/>
            <a:tailEnd/>
          </a:ln>
        </p:spPr>
        <p:txBody>
          <a:bodyPr wrap="none">
            <a:spAutoFit/>
          </a:bodyPr>
          <a:lstStyle/>
          <a:p>
            <a:r>
              <a:rPr lang="en-US" b="1">
                <a:solidFill>
                  <a:srgbClr val="0066CC"/>
                </a:solidFill>
              </a:rPr>
              <a:t>Figure 14. Request-reply message structure</a:t>
            </a:r>
          </a:p>
        </p:txBody>
      </p:sp>
      <p:pic>
        <p:nvPicPr>
          <p:cNvPr id="48136" name="Picture 12"/>
          <p:cNvPicPr>
            <a:picLocks noChangeAspect="1" noChangeArrowheads="1"/>
          </p:cNvPicPr>
          <p:nvPr/>
        </p:nvPicPr>
        <p:blipFill>
          <a:blip r:embed="rId3"/>
          <a:srcRect/>
          <a:stretch>
            <a:fillRect/>
          </a:stretch>
        </p:blipFill>
        <p:spPr bwMode="auto">
          <a:xfrm>
            <a:off x="1219200" y="3048000"/>
            <a:ext cx="6800850" cy="2133600"/>
          </a:xfrm>
          <a:prstGeom prst="rect">
            <a:avLst/>
          </a:prstGeom>
          <a:noFill/>
          <a:ln w="9525">
            <a:noFill/>
            <a:miter lim="800000"/>
            <a:headEnd/>
            <a:tailEnd/>
          </a:ln>
        </p:spPr>
      </p:pic>
      <p:sp>
        <p:nvSpPr>
          <p:cNvPr id="48137"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p>
            <a:fld id="{FBB538DA-9FA1-43C8-AE97-490F858107F5}" type="slidenum">
              <a:rPr lang="en-US" smtClean="0"/>
              <a:pPr/>
              <a:t>5</a:t>
            </a:fld>
            <a:endParaRPr lang="en-US"/>
          </a:p>
        </p:txBody>
      </p:sp>
      <p:sp>
        <p:nvSpPr>
          <p:cNvPr id="6147" name="Rectangle 2"/>
          <p:cNvSpPr>
            <a:spLocks noGrp="1" noChangeArrowheads="1"/>
          </p:cNvSpPr>
          <p:nvPr>
            <p:ph type="title"/>
          </p:nvPr>
        </p:nvSpPr>
        <p:spPr>
          <a:xfrm>
            <a:off x="457200" y="381000"/>
            <a:ext cx="8229600" cy="579438"/>
          </a:xfrm>
          <a:noFill/>
        </p:spPr>
        <p:txBody>
          <a:bodyPr anchorCtr="1">
            <a:spAutoFit/>
          </a:bodyPr>
          <a:lstStyle/>
          <a:p>
            <a:pPr eaLnBrk="1" hangingPunct="1"/>
            <a:r>
              <a:rPr lang="en-US" sz="3200" b="1">
                <a:solidFill>
                  <a:srgbClr val="669900"/>
                </a:solidFill>
              </a:rPr>
              <a:t>4.1 Introduction</a:t>
            </a:r>
          </a:p>
        </p:txBody>
      </p:sp>
      <p:graphicFrame>
        <p:nvGraphicFramePr>
          <p:cNvPr id="6162" name="Group 18"/>
          <p:cNvGraphicFramePr>
            <a:graphicFrameLocks noGrp="1"/>
          </p:cNvGraphicFramePr>
          <p:nvPr>
            <p:ph type="tbl" idx="1"/>
          </p:nvPr>
        </p:nvGraphicFramePr>
        <p:xfrm>
          <a:off x="609600" y="914400"/>
          <a:ext cx="8382000" cy="5711952"/>
        </p:xfrm>
        <a:graphic>
          <a:graphicData uri="http://schemas.openxmlformats.org/drawingml/2006/table">
            <a:tbl>
              <a:tblPr rtl="1"/>
              <a:tblGrid>
                <a:gridCol w="8382000">
                  <a:extLst>
                    <a:ext uri="{9D8B030D-6E8A-4147-A177-3AD203B41FA5}">
                      <a16:colId xmlns:a16="http://schemas.microsoft.com/office/drawing/2014/main" val="20000"/>
                    </a:ext>
                  </a:extLst>
                </a:gridCol>
              </a:tblGrid>
              <a:tr h="5257800">
                <a:tc>
                  <a:txBody>
                    <a:bodyPr/>
                    <a:lstStyle/>
                    <a:p>
                      <a:pPr marL="338138" marR="0" lvl="0" indent="-338138" algn="just"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pitchFamily="34" charset="0"/>
                          <a:cs typeface="Arial" pitchFamily="34" charset="0"/>
                        </a:rPr>
                        <a:t>The java API for </a:t>
                      </a:r>
                      <a:r>
                        <a:rPr kumimoji="0" lang="en-US" sz="2400" b="0" i="0" u="none" strike="noStrike" cap="none" normalizeH="0" baseline="0" dirty="0" err="1">
                          <a:ln>
                            <a:noFill/>
                          </a:ln>
                          <a:solidFill>
                            <a:schemeClr val="tx1"/>
                          </a:solidFill>
                          <a:effectLst/>
                          <a:latin typeface="Arial" pitchFamily="34" charset="0"/>
                          <a:cs typeface="Arial" pitchFamily="34" charset="0"/>
                        </a:rPr>
                        <a:t>interprocess</a:t>
                      </a:r>
                      <a:r>
                        <a:rPr kumimoji="0" lang="en-US" sz="2400" b="0" i="0" u="none" strike="noStrike" cap="none" normalizeH="0" baseline="0" dirty="0">
                          <a:ln>
                            <a:noFill/>
                          </a:ln>
                          <a:solidFill>
                            <a:schemeClr val="tx1"/>
                          </a:solidFill>
                          <a:effectLst/>
                          <a:latin typeface="Arial" pitchFamily="34" charset="0"/>
                          <a:cs typeface="Arial" pitchFamily="34" charset="0"/>
                        </a:rPr>
                        <a:t> communication in the internet provides both </a:t>
                      </a:r>
                      <a:r>
                        <a:rPr kumimoji="0" lang="en-US" sz="2400" b="0" i="0" u="none" strike="noStrike" cap="none" normalizeH="0" baseline="0" dirty="0">
                          <a:ln>
                            <a:noFill/>
                          </a:ln>
                          <a:solidFill>
                            <a:srgbClr val="C00000"/>
                          </a:solidFill>
                          <a:effectLst/>
                          <a:latin typeface="Arial" pitchFamily="34" charset="0"/>
                          <a:cs typeface="Arial" pitchFamily="34" charset="0"/>
                        </a:rPr>
                        <a:t>datagram</a:t>
                      </a:r>
                      <a:r>
                        <a:rPr kumimoji="0" lang="en-US" sz="2400" b="0" i="0" u="none" strike="noStrike" cap="none" normalizeH="0" baseline="0" dirty="0">
                          <a:ln>
                            <a:noFill/>
                          </a:ln>
                          <a:solidFill>
                            <a:schemeClr val="tx1"/>
                          </a:solidFill>
                          <a:effectLst/>
                          <a:latin typeface="Arial" pitchFamily="34" charset="0"/>
                          <a:cs typeface="Arial" pitchFamily="34" charset="0"/>
                        </a:rPr>
                        <a:t> and </a:t>
                      </a:r>
                      <a:r>
                        <a:rPr kumimoji="0" lang="en-US" sz="2400" b="0" i="0" u="none" strike="noStrike" cap="none" normalizeH="0" baseline="0" dirty="0">
                          <a:ln>
                            <a:noFill/>
                          </a:ln>
                          <a:solidFill>
                            <a:srgbClr val="C00000"/>
                          </a:solidFill>
                          <a:effectLst/>
                          <a:latin typeface="Arial" pitchFamily="34" charset="0"/>
                          <a:cs typeface="Arial" pitchFamily="34" charset="0"/>
                        </a:rPr>
                        <a:t>stream</a:t>
                      </a:r>
                      <a:r>
                        <a:rPr kumimoji="0" lang="en-US" sz="2400" b="0" i="0" u="none" strike="noStrike" cap="none" normalizeH="0" baseline="0" dirty="0">
                          <a:ln>
                            <a:noFill/>
                          </a:ln>
                          <a:solidFill>
                            <a:schemeClr val="tx1"/>
                          </a:solidFill>
                          <a:effectLst/>
                          <a:latin typeface="Arial" pitchFamily="34" charset="0"/>
                          <a:cs typeface="Arial" pitchFamily="34" charset="0"/>
                        </a:rPr>
                        <a:t> communication.</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pitchFamily="34" charset="0"/>
                          <a:cs typeface="Arial" pitchFamily="34" charset="0"/>
                        </a:rPr>
                        <a:t>The  communication patterns that are most commonly used in distributed programs</a:t>
                      </a:r>
                      <a:r>
                        <a:rPr kumimoji="0" lang="en-US" sz="3200" b="0" i="0" u="none" strike="noStrike" cap="none" normalizeH="0" baseline="0" dirty="0">
                          <a:ln>
                            <a:noFill/>
                          </a:ln>
                          <a:solidFill>
                            <a:schemeClr val="tx1"/>
                          </a:solidFill>
                          <a:effectLst/>
                          <a:latin typeface="Arial" pitchFamily="34" charset="0"/>
                          <a:cs typeface="Arial" pitchFamily="34" charset="0"/>
                        </a:rPr>
                        <a:t>:</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rgbClr val="990099"/>
                          </a:solidFill>
                          <a:effectLst/>
                          <a:latin typeface="Arial" pitchFamily="34" charset="0"/>
                          <a:cs typeface="Arial" pitchFamily="34" charset="0"/>
                        </a:rPr>
                        <a:t>Client-Server communication</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pitchFamily="34" charset="0"/>
                          <a:cs typeface="Arial" pitchFamily="34" charset="0"/>
                        </a:rPr>
                        <a:t>The request and reply messages provide the basis for remote method invocation (RMI) or remote procedure call (RPC).</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rgbClr val="990099"/>
                          </a:solidFill>
                          <a:effectLst/>
                          <a:latin typeface="Arial" pitchFamily="34" charset="0"/>
                          <a:cs typeface="Arial" pitchFamily="34" charset="0"/>
                        </a:rPr>
                        <a:t>Group communication</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pitchFamily="34" charset="0"/>
                          <a:cs typeface="Arial" pitchFamily="34" charset="0"/>
                        </a:rPr>
                        <a:t>The same message is sent to several processes</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rgbClr val="990099"/>
                          </a:solidFill>
                          <a:effectLst/>
                          <a:latin typeface="Arial" pitchFamily="34" charset="0"/>
                          <a:cs typeface="Arial" pitchFamily="34" charset="0"/>
                        </a:rPr>
                        <a:t>Group multicast</a:t>
                      </a:r>
                      <a:r>
                        <a:rPr kumimoji="0" lang="en-US" sz="2400" b="0" i="0" u="none" strike="noStrike" cap="none" normalizeH="0" baseline="0" dirty="0">
                          <a:ln>
                            <a:noFill/>
                          </a:ln>
                          <a:solidFill>
                            <a:schemeClr val="tx1"/>
                          </a:solidFill>
                          <a:effectLst/>
                          <a:latin typeface="Arial" pitchFamily="34" charset="0"/>
                          <a:cs typeface="Arial" pitchFamily="34" charset="0"/>
                        </a:rPr>
                        <a:t> communication in which one process in a group transmits the same message to all members of the group</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p:cNvSpPr>
            <a:spLocks noGrp="1"/>
          </p:cNvSpPr>
          <p:nvPr>
            <p:ph type="sldNum" sz="quarter" idx="11"/>
          </p:nvPr>
        </p:nvSpPr>
        <p:spPr>
          <a:noFill/>
        </p:spPr>
        <p:txBody>
          <a:bodyPr/>
          <a:lstStyle/>
          <a:p>
            <a:fld id="{B2787BA2-9618-482A-A3D5-9726E076F70E}" type="slidenum">
              <a:rPr lang="en-US" smtClean="0"/>
              <a:pPr/>
              <a:t>50</a:t>
            </a:fld>
            <a:endParaRPr lang="en-US"/>
          </a:p>
        </p:txBody>
      </p:sp>
      <p:sp>
        <p:nvSpPr>
          <p:cNvPr id="49155" name="Rectangle 2"/>
          <p:cNvSpPr>
            <a:spLocks noGrp="1" noChangeArrowheads="1"/>
          </p:cNvSpPr>
          <p:nvPr>
            <p:ph type="title"/>
          </p:nvPr>
        </p:nvSpPr>
        <p:spPr>
          <a:xfrm>
            <a:off x="457200" y="304800"/>
            <a:ext cx="8229600" cy="579438"/>
          </a:xfrm>
          <a:noFill/>
        </p:spPr>
        <p:txBody>
          <a:bodyPr anchorCtr="1">
            <a:spAutoFit/>
          </a:bodyPr>
          <a:lstStyle/>
          <a:p>
            <a:pPr eaLnBrk="1" hangingPunct="1"/>
            <a:r>
              <a:rPr lang="en-US" sz="3200" b="1">
                <a:solidFill>
                  <a:srgbClr val="669900"/>
                </a:solidFill>
              </a:rPr>
              <a:t>Client-Server Communication</a:t>
            </a:r>
          </a:p>
        </p:txBody>
      </p:sp>
      <p:graphicFrame>
        <p:nvGraphicFramePr>
          <p:cNvPr id="119820" name="Group 12"/>
          <p:cNvGraphicFramePr>
            <a:graphicFrameLocks noGrp="1"/>
          </p:cNvGraphicFramePr>
          <p:nvPr>
            <p:ph type="tbl" idx="1"/>
          </p:nvPr>
        </p:nvGraphicFramePr>
        <p:xfrm>
          <a:off x="533400" y="938213"/>
          <a:ext cx="8229600" cy="5919216"/>
        </p:xfrm>
        <a:graphic>
          <a:graphicData uri="http://schemas.openxmlformats.org/drawingml/2006/table">
            <a:tbl>
              <a:tblPr rtl="1"/>
              <a:tblGrid>
                <a:gridCol w="8229600">
                  <a:extLst>
                    <a:ext uri="{9D8B030D-6E8A-4147-A177-3AD203B41FA5}">
                      <a16:colId xmlns:a16="http://schemas.microsoft.com/office/drawing/2014/main" val="20000"/>
                    </a:ext>
                  </a:extLst>
                </a:gridCol>
              </a:tblGrid>
              <a:tr h="33528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pitchFamily="34" charset="0"/>
                          <a:cs typeface="Arial" pitchFamily="34" charset="0"/>
                        </a:rPr>
                        <a:t>In a protocol message</a:t>
                      </a:r>
                      <a:endParaRPr kumimoji="0" lang="en-US" sz="2800" b="0" i="0" u="none" strike="noStrike" cap="none" normalizeH="0" baseline="0" dirty="0">
                        <a:ln>
                          <a:noFill/>
                        </a:ln>
                        <a:solidFill>
                          <a:srgbClr val="A50021"/>
                        </a:solidFill>
                        <a:effectLst/>
                        <a:latin typeface="Arial" pitchFamily="34" charset="0"/>
                        <a:cs typeface="Arial" pitchFamily="34" charset="0"/>
                      </a:endParaRP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pitchFamily="34" charset="0"/>
                          <a:cs typeface="Arial" pitchFamily="34" charset="0"/>
                        </a:rPr>
                        <a:t>The </a:t>
                      </a:r>
                      <a:r>
                        <a:rPr kumimoji="0" lang="en-US" sz="2400" b="0" i="0" u="none" strike="noStrike" cap="none" normalizeH="0" baseline="0" dirty="0">
                          <a:ln>
                            <a:noFill/>
                          </a:ln>
                          <a:solidFill>
                            <a:srgbClr val="C00000"/>
                          </a:solidFill>
                          <a:effectLst/>
                          <a:latin typeface="Arial" pitchFamily="34" charset="0"/>
                          <a:cs typeface="Arial" pitchFamily="34" charset="0"/>
                        </a:rPr>
                        <a:t>first field </a:t>
                      </a:r>
                      <a:r>
                        <a:rPr kumimoji="0" lang="en-US" sz="2400" b="0" i="0" u="none" strike="noStrike" cap="none" normalizeH="0" baseline="0" dirty="0">
                          <a:ln>
                            <a:noFill/>
                          </a:ln>
                          <a:solidFill>
                            <a:schemeClr val="tx1"/>
                          </a:solidFill>
                          <a:effectLst/>
                          <a:latin typeface="Arial" pitchFamily="34" charset="0"/>
                          <a:cs typeface="Arial" pitchFamily="34" charset="0"/>
                        </a:rPr>
                        <a:t>indicates whether the message is a </a:t>
                      </a:r>
                      <a:r>
                        <a:rPr kumimoji="0" lang="en-US" sz="2400" b="0" i="0" u="none" strike="noStrike" cap="none" normalizeH="0" baseline="0" dirty="0">
                          <a:ln>
                            <a:noFill/>
                          </a:ln>
                          <a:solidFill>
                            <a:srgbClr val="C00000"/>
                          </a:solidFill>
                          <a:effectLst/>
                          <a:latin typeface="Arial" pitchFamily="34" charset="0"/>
                          <a:cs typeface="Arial" pitchFamily="34" charset="0"/>
                        </a:rPr>
                        <a:t>request or a reply </a:t>
                      </a:r>
                      <a:r>
                        <a:rPr kumimoji="0" lang="en-US" sz="2400" b="0" i="0" u="none" strike="noStrike" cap="none" normalizeH="0" baseline="0" dirty="0">
                          <a:ln>
                            <a:noFill/>
                          </a:ln>
                          <a:solidFill>
                            <a:schemeClr val="tx1"/>
                          </a:solidFill>
                          <a:effectLst/>
                          <a:latin typeface="Arial" pitchFamily="34" charset="0"/>
                          <a:cs typeface="Arial" pitchFamily="34" charset="0"/>
                        </a:rPr>
                        <a:t>message.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pitchFamily="34" charset="0"/>
                          <a:cs typeface="Arial" pitchFamily="34" charset="0"/>
                        </a:rPr>
                        <a:t>The </a:t>
                      </a:r>
                      <a:r>
                        <a:rPr kumimoji="0" lang="en-US" sz="2400" b="0" i="0" u="none" strike="noStrike" cap="none" normalizeH="0" baseline="0" dirty="0">
                          <a:ln>
                            <a:noFill/>
                          </a:ln>
                          <a:solidFill>
                            <a:srgbClr val="C00000"/>
                          </a:solidFill>
                          <a:effectLst/>
                          <a:latin typeface="Arial" pitchFamily="34" charset="0"/>
                          <a:cs typeface="Arial" pitchFamily="34" charset="0"/>
                        </a:rPr>
                        <a:t>second field request id </a:t>
                      </a:r>
                      <a:r>
                        <a:rPr kumimoji="0" lang="en-US" sz="2400" b="0" i="0" u="none" strike="noStrike" cap="none" normalizeH="0" baseline="0" dirty="0">
                          <a:ln>
                            <a:noFill/>
                          </a:ln>
                          <a:solidFill>
                            <a:schemeClr val="tx1"/>
                          </a:solidFill>
                          <a:effectLst/>
                          <a:latin typeface="Arial" pitchFamily="34" charset="0"/>
                          <a:cs typeface="Arial" pitchFamily="34" charset="0"/>
                        </a:rPr>
                        <a:t>contains a message identifier.</a:t>
                      </a:r>
                      <a:r>
                        <a:rPr kumimoji="0" lang="en-US" sz="2800" b="0" i="0" u="none" strike="noStrike" cap="none" normalizeH="0" baseline="0" dirty="0">
                          <a:ln>
                            <a:noFill/>
                          </a:ln>
                          <a:solidFill>
                            <a:schemeClr val="tx1"/>
                          </a:solidFill>
                          <a:effectLst/>
                          <a:latin typeface="Arial" pitchFamily="34" charset="0"/>
                          <a:cs typeface="Arial" pitchFamily="34" charset="0"/>
                        </a:rPr>
                        <a:t> </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pitchFamily="34" charset="0"/>
                          <a:cs typeface="Arial" pitchFamily="34" charset="0"/>
                        </a:rPr>
                        <a:t>A </a:t>
                      </a:r>
                      <a:r>
                        <a:rPr kumimoji="0" lang="en-US" sz="2800" b="0" i="0" u="none" strike="noStrike" cap="none" normalizeH="0" baseline="0" dirty="0">
                          <a:ln>
                            <a:noFill/>
                          </a:ln>
                          <a:solidFill>
                            <a:srgbClr val="C00000"/>
                          </a:solidFill>
                          <a:effectLst/>
                          <a:latin typeface="Arial" pitchFamily="34" charset="0"/>
                          <a:cs typeface="Arial" pitchFamily="34" charset="0"/>
                        </a:rPr>
                        <a:t>message identifier </a:t>
                      </a:r>
                      <a:r>
                        <a:rPr kumimoji="0" lang="en-US" sz="2800" b="0" i="0" u="none" strike="noStrike" cap="none" normalizeH="0" baseline="0" dirty="0">
                          <a:ln>
                            <a:noFill/>
                          </a:ln>
                          <a:solidFill>
                            <a:schemeClr val="tx1"/>
                          </a:solidFill>
                          <a:effectLst/>
                          <a:latin typeface="Arial" pitchFamily="34" charset="0"/>
                          <a:cs typeface="Arial" pitchFamily="34" charset="0"/>
                        </a:rPr>
                        <a:t>consists of </a:t>
                      </a:r>
                      <a:r>
                        <a:rPr kumimoji="0" lang="en-US" sz="2800" b="0" i="0" u="none" strike="noStrike" cap="none" normalizeH="0" baseline="0" dirty="0">
                          <a:ln>
                            <a:noFill/>
                          </a:ln>
                          <a:solidFill>
                            <a:srgbClr val="C00000"/>
                          </a:solidFill>
                          <a:effectLst/>
                          <a:latin typeface="Arial" pitchFamily="34" charset="0"/>
                          <a:cs typeface="Arial" pitchFamily="34" charset="0"/>
                        </a:rPr>
                        <a:t>two parts</a:t>
                      </a:r>
                      <a:r>
                        <a:rPr kumimoji="0" lang="en-US" sz="2800" b="0" i="0" u="none" strike="noStrike" cap="none" normalizeH="0" baseline="0" dirty="0">
                          <a:ln>
                            <a:noFill/>
                          </a:ln>
                          <a:solidFill>
                            <a:schemeClr val="tx1"/>
                          </a:solidFill>
                          <a:effectLst/>
                          <a:latin typeface="Arial" pitchFamily="34" charset="0"/>
                          <a:cs typeface="Arial" pitchFamily="34" charset="0"/>
                        </a:rPr>
                        <a:t>:</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pitchFamily="34" charset="0"/>
                          <a:cs typeface="Arial" pitchFamily="34" charset="0"/>
                        </a:rPr>
                        <a:t>A </a:t>
                      </a:r>
                      <a:r>
                        <a:rPr kumimoji="0" lang="en-US" sz="2400" b="0" i="0" u="none" strike="noStrike" cap="none" normalizeH="0" baseline="0" dirty="0" err="1">
                          <a:ln>
                            <a:noFill/>
                          </a:ln>
                          <a:solidFill>
                            <a:srgbClr val="C00000"/>
                          </a:solidFill>
                          <a:effectLst/>
                          <a:latin typeface="Arial" pitchFamily="34" charset="0"/>
                          <a:cs typeface="Arial" pitchFamily="34" charset="0"/>
                        </a:rPr>
                        <a:t>requestId</a:t>
                      </a:r>
                      <a:r>
                        <a:rPr kumimoji="0" lang="en-US" sz="2400" b="0" i="0" u="none" strike="noStrike" cap="none" normalizeH="0" baseline="0" dirty="0">
                          <a:ln>
                            <a:noFill/>
                          </a:ln>
                          <a:solidFill>
                            <a:schemeClr val="tx1"/>
                          </a:solidFill>
                          <a:effectLst/>
                          <a:latin typeface="Arial" pitchFamily="34" charset="0"/>
                          <a:cs typeface="Arial" pitchFamily="34" charset="0"/>
                        </a:rPr>
                        <a:t>, which is taken from an increasing sequence of integers by the sending process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pitchFamily="34" charset="0"/>
                          <a:cs typeface="Arial" pitchFamily="34" charset="0"/>
                        </a:rPr>
                        <a:t>An </a:t>
                      </a:r>
                      <a:r>
                        <a:rPr kumimoji="0" lang="en-US" sz="2400" b="0" i="0" u="none" strike="noStrike" cap="none" normalizeH="0" baseline="0" dirty="0">
                          <a:ln>
                            <a:noFill/>
                          </a:ln>
                          <a:solidFill>
                            <a:srgbClr val="C00000"/>
                          </a:solidFill>
                          <a:effectLst/>
                          <a:latin typeface="Arial" pitchFamily="34" charset="0"/>
                          <a:cs typeface="Arial" pitchFamily="34" charset="0"/>
                        </a:rPr>
                        <a:t>identifier for the sender process</a:t>
                      </a:r>
                      <a:r>
                        <a:rPr kumimoji="0" lang="en-US" sz="2400" b="0" i="0" u="none" strike="noStrike" cap="none" normalizeH="0" baseline="0" dirty="0">
                          <a:ln>
                            <a:noFill/>
                          </a:ln>
                          <a:solidFill>
                            <a:schemeClr val="tx1"/>
                          </a:solidFill>
                          <a:effectLst/>
                          <a:latin typeface="Arial" pitchFamily="34" charset="0"/>
                          <a:cs typeface="Arial" pitchFamily="34" charset="0"/>
                        </a:rPr>
                        <a:t>, for example its port and Internet address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pitchFamily="34" charset="0"/>
                          <a:cs typeface="Arial" pitchFamily="34" charset="0"/>
                        </a:rPr>
                        <a:t>The </a:t>
                      </a:r>
                      <a:r>
                        <a:rPr kumimoji="0" lang="en-US" sz="2400" b="0" i="0" u="none" strike="noStrike" cap="none" normalizeH="0" baseline="0" dirty="0">
                          <a:ln>
                            <a:noFill/>
                          </a:ln>
                          <a:solidFill>
                            <a:srgbClr val="C00000"/>
                          </a:solidFill>
                          <a:effectLst/>
                          <a:latin typeface="Arial" pitchFamily="34" charset="0"/>
                          <a:cs typeface="Arial" pitchFamily="34" charset="0"/>
                        </a:rPr>
                        <a:t>third field </a:t>
                      </a:r>
                      <a:r>
                        <a:rPr kumimoji="0" lang="en-US" sz="2400" b="0" i="0" u="none" strike="noStrike" cap="none" normalizeH="0" baseline="0" dirty="0">
                          <a:ln>
                            <a:noFill/>
                          </a:ln>
                          <a:solidFill>
                            <a:schemeClr val="tx1"/>
                          </a:solidFill>
                          <a:effectLst/>
                          <a:latin typeface="Arial" pitchFamily="34" charset="0"/>
                          <a:cs typeface="Arial" pitchFamily="34" charset="0"/>
                        </a:rPr>
                        <a:t>is a </a:t>
                      </a:r>
                      <a:r>
                        <a:rPr kumimoji="0" lang="en-US" sz="2400" b="0" i="0" u="none" strike="noStrike" cap="none" normalizeH="0" baseline="0" dirty="0">
                          <a:ln>
                            <a:noFill/>
                          </a:ln>
                          <a:solidFill>
                            <a:srgbClr val="C00000"/>
                          </a:solidFill>
                          <a:effectLst/>
                          <a:latin typeface="Arial" pitchFamily="34" charset="0"/>
                          <a:cs typeface="Arial" pitchFamily="34" charset="0"/>
                        </a:rPr>
                        <a:t>remote object reference </a:t>
                      </a:r>
                      <a:r>
                        <a:rPr kumimoji="0" lang="en-US" sz="2400" b="0" i="0" u="none" strike="noStrike" cap="none" normalizeH="0" baseline="0" dirty="0">
                          <a:ln>
                            <a:noFill/>
                          </a:ln>
                          <a:solidFill>
                            <a:schemeClr val="tx1"/>
                          </a:solidFill>
                          <a:effectLst/>
                          <a:latin typeface="Arial" pitchFamily="34" charset="0"/>
                          <a:cs typeface="Arial" pitchFamily="34" charset="0"/>
                        </a:rPr>
                        <a:t>.</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pitchFamily="34" charset="0"/>
                          <a:cs typeface="Arial" pitchFamily="34" charset="0"/>
                        </a:rPr>
                        <a:t>The </a:t>
                      </a:r>
                      <a:r>
                        <a:rPr kumimoji="0" lang="en-US" sz="2400" b="0" i="0" u="none" strike="noStrike" cap="none" normalizeH="0" baseline="0" dirty="0">
                          <a:ln>
                            <a:noFill/>
                          </a:ln>
                          <a:solidFill>
                            <a:srgbClr val="C00000"/>
                          </a:solidFill>
                          <a:effectLst/>
                          <a:latin typeface="Arial" pitchFamily="34" charset="0"/>
                          <a:cs typeface="Arial" pitchFamily="34" charset="0"/>
                        </a:rPr>
                        <a:t>fourth field </a:t>
                      </a:r>
                      <a:r>
                        <a:rPr kumimoji="0" lang="en-US" sz="2400" b="0" i="0" u="none" strike="noStrike" cap="none" normalizeH="0" baseline="0" dirty="0">
                          <a:ln>
                            <a:noFill/>
                          </a:ln>
                          <a:solidFill>
                            <a:schemeClr val="tx1"/>
                          </a:solidFill>
                          <a:effectLst/>
                          <a:latin typeface="Arial" pitchFamily="34" charset="0"/>
                          <a:cs typeface="Arial" pitchFamily="34" charset="0"/>
                        </a:rPr>
                        <a:t>is an </a:t>
                      </a:r>
                      <a:r>
                        <a:rPr kumimoji="0" lang="en-US" sz="2400" b="0" i="0" u="none" strike="noStrike" cap="none" normalizeH="0" baseline="0" dirty="0">
                          <a:ln>
                            <a:noFill/>
                          </a:ln>
                          <a:solidFill>
                            <a:srgbClr val="C00000"/>
                          </a:solidFill>
                          <a:effectLst/>
                          <a:latin typeface="Arial" pitchFamily="34" charset="0"/>
                          <a:cs typeface="Arial" pitchFamily="34" charset="0"/>
                        </a:rPr>
                        <a:t>identifier for the method </a:t>
                      </a:r>
                      <a:r>
                        <a:rPr kumimoji="0" lang="en-US" sz="2400" b="0" i="0" u="none" strike="noStrike" cap="none" normalizeH="0" baseline="0" dirty="0">
                          <a:ln>
                            <a:noFill/>
                          </a:ln>
                          <a:solidFill>
                            <a:schemeClr val="tx1"/>
                          </a:solidFill>
                          <a:effectLst/>
                          <a:latin typeface="Arial" pitchFamily="34" charset="0"/>
                          <a:cs typeface="Arial" pitchFamily="34" charset="0"/>
                        </a:rPr>
                        <a:t>to be invoked followed by </a:t>
                      </a:r>
                      <a:r>
                        <a:rPr kumimoji="0" lang="en-US" sz="2400" b="0" i="0" u="none" strike="noStrike" cap="none" normalizeH="0" baseline="0" dirty="0">
                          <a:ln>
                            <a:noFill/>
                          </a:ln>
                          <a:solidFill>
                            <a:srgbClr val="C00000"/>
                          </a:solidFill>
                          <a:effectLst/>
                          <a:latin typeface="Arial" pitchFamily="34" charset="0"/>
                          <a:cs typeface="Arial" pitchFamily="34" charset="0"/>
                        </a:rPr>
                        <a:t>arguments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11"/>
          </p:nvPr>
        </p:nvSpPr>
        <p:spPr>
          <a:noFill/>
        </p:spPr>
        <p:txBody>
          <a:bodyPr/>
          <a:lstStyle/>
          <a:p>
            <a:fld id="{0908EE0B-767A-4F1C-B566-4C77ABFFD73F}" type="slidenum">
              <a:rPr lang="en-US" smtClean="0"/>
              <a:pPr/>
              <a:t>51</a:t>
            </a:fld>
            <a:endParaRPr lang="en-US"/>
          </a:p>
        </p:txBody>
      </p:sp>
      <p:sp>
        <p:nvSpPr>
          <p:cNvPr id="50179" name="Rectangle 2"/>
          <p:cNvSpPr>
            <a:spLocks noGrp="1" noChangeArrowheads="1"/>
          </p:cNvSpPr>
          <p:nvPr>
            <p:ph type="title"/>
          </p:nvPr>
        </p:nvSpPr>
        <p:spPr>
          <a:xfrm>
            <a:off x="533400" y="381000"/>
            <a:ext cx="8229600" cy="579438"/>
          </a:xfrm>
          <a:noFill/>
        </p:spPr>
        <p:txBody>
          <a:bodyPr anchorCtr="1">
            <a:spAutoFit/>
          </a:bodyPr>
          <a:lstStyle/>
          <a:p>
            <a:pPr eaLnBrk="1" hangingPunct="1"/>
            <a:r>
              <a:rPr lang="en-US" sz="3200" b="1">
                <a:solidFill>
                  <a:srgbClr val="669900"/>
                </a:solidFill>
              </a:rPr>
              <a:t>Client-Server Communication</a:t>
            </a:r>
          </a:p>
        </p:txBody>
      </p:sp>
      <p:graphicFrame>
        <p:nvGraphicFramePr>
          <p:cNvPr id="130061" name="Group 13"/>
          <p:cNvGraphicFramePr>
            <a:graphicFrameLocks noGrp="1"/>
          </p:cNvGraphicFramePr>
          <p:nvPr>
            <p:ph type="tbl" idx="1"/>
          </p:nvPr>
        </p:nvGraphicFramePr>
        <p:xfrm>
          <a:off x="304800" y="838200"/>
          <a:ext cx="8610600" cy="5791200"/>
        </p:xfrm>
        <a:graphic>
          <a:graphicData uri="http://schemas.openxmlformats.org/drawingml/2006/table">
            <a:tbl>
              <a:tblPr rtl="1"/>
              <a:tblGrid>
                <a:gridCol w="8610600">
                  <a:extLst>
                    <a:ext uri="{9D8B030D-6E8A-4147-A177-3AD203B41FA5}">
                      <a16:colId xmlns:a16="http://schemas.microsoft.com/office/drawing/2014/main" val="20000"/>
                    </a:ext>
                  </a:extLst>
                </a:gridCol>
              </a:tblGrid>
              <a:tr h="57912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rgbClr val="A50021"/>
                          </a:solidFill>
                          <a:effectLst/>
                          <a:latin typeface="Arial" pitchFamily="34" charset="0"/>
                          <a:cs typeface="Arial" pitchFamily="34" charset="0"/>
                        </a:rPr>
                        <a:t>Failure model of the request-reply protocol</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pitchFamily="34" charset="0"/>
                          <a:cs typeface="Arial" pitchFamily="34" charset="0"/>
                        </a:rPr>
                        <a:t>If these </a:t>
                      </a:r>
                      <a:r>
                        <a:rPr kumimoji="0" lang="en-US" sz="2400" b="0" i="0" u="none" strike="noStrike" cap="none" normalizeH="0" baseline="0" dirty="0">
                          <a:ln>
                            <a:noFill/>
                          </a:ln>
                          <a:solidFill>
                            <a:srgbClr val="C00000"/>
                          </a:solidFill>
                          <a:effectLst/>
                          <a:latin typeface="Arial" pitchFamily="34" charset="0"/>
                          <a:cs typeface="Arial" pitchFamily="34" charset="0"/>
                        </a:rPr>
                        <a:t>three primitives </a:t>
                      </a:r>
                      <a:r>
                        <a:rPr kumimoji="0" lang="en-US" sz="2400" b="0" i="0" u="none" strike="noStrike" cap="none" normalizeH="0" baseline="0" dirty="0">
                          <a:ln>
                            <a:noFill/>
                          </a:ln>
                          <a:solidFill>
                            <a:schemeClr val="tx1"/>
                          </a:solidFill>
                          <a:effectLst/>
                          <a:latin typeface="Arial" pitchFamily="34" charset="0"/>
                          <a:cs typeface="Arial" pitchFamily="34" charset="0"/>
                        </a:rPr>
                        <a:t>are implemented over UDP  they have the same </a:t>
                      </a:r>
                      <a:r>
                        <a:rPr kumimoji="0" lang="en-US" sz="2400" b="0" i="0" u="none" strike="noStrike" cap="none" normalizeH="0" baseline="0" dirty="0">
                          <a:ln>
                            <a:noFill/>
                          </a:ln>
                          <a:solidFill>
                            <a:srgbClr val="C00000"/>
                          </a:solidFill>
                          <a:effectLst/>
                          <a:latin typeface="Arial" pitchFamily="34" charset="0"/>
                          <a:cs typeface="Arial" pitchFamily="34" charset="0"/>
                        </a:rPr>
                        <a:t>communication failures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0183" name="object 8"/>
          <p:cNvSpPr txBox="1">
            <a:spLocks noChangeArrowheads="1"/>
          </p:cNvSpPr>
          <p:nvPr/>
        </p:nvSpPr>
        <p:spPr bwMode="auto">
          <a:xfrm>
            <a:off x="685800" y="2438400"/>
            <a:ext cx="7924800" cy="1327150"/>
          </a:xfrm>
          <a:prstGeom prst="rect">
            <a:avLst/>
          </a:prstGeom>
          <a:noFill/>
          <a:ln w="9525">
            <a:noFill/>
            <a:miter lim="800000"/>
            <a:headEnd/>
            <a:tailEnd/>
          </a:ln>
        </p:spPr>
        <p:txBody>
          <a:bodyPr lIns="0" tIns="12700" rIns="0" bIns="0">
            <a:spAutoFit/>
          </a:bodyPr>
          <a:lstStyle/>
          <a:p>
            <a:pPr marL="12700">
              <a:lnSpc>
                <a:spcPct val="121000"/>
              </a:lnSpc>
              <a:spcBef>
                <a:spcPts val="100"/>
              </a:spcBef>
              <a:buFont typeface="Wingdings" pitchFamily="2" charset="2"/>
              <a:buChar char="§"/>
            </a:pPr>
            <a:r>
              <a:rPr lang="en-US" sz="2400">
                <a:solidFill>
                  <a:srgbClr val="663300"/>
                </a:solidFill>
              </a:rPr>
              <a:t>Omission failure </a:t>
            </a:r>
            <a:r>
              <a:rPr lang="en-US" sz="1600">
                <a:solidFill>
                  <a:srgbClr val="663300"/>
                </a:solidFill>
              </a:rPr>
              <a:t>(link failures, drops/losses, missed/corrupt addresses</a:t>
            </a:r>
            <a:r>
              <a:rPr lang="en-US" sz="2400">
                <a:solidFill>
                  <a:srgbClr val="663300"/>
                </a:solidFill>
              </a:rPr>
              <a:t>)</a:t>
            </a:r>
          </a:p>
          <a:p>
            <a:pPr marL="12700">
              <a:lnSpc>
                <a:spcPct val="121000"/>
              </a:lnSpc>
              <a:spcBef>
                <a:spcPts val="100"/>
              </a:spcBef>
              <a:buFont typeface="Wingdings" pitchFamily="2" charset="2"/>
              <a:buChar char="§"/>
            </a:pPr>
            <a:r>
              <a:rPr lang="en-US" sz="2400">
                <a:solidFill>
                  <a:srgbClr val="663300"/>
                </a:solidFill>
              </a:rPr>
              <a:t>Out-of-order delivery</a:t>
            </a:r>
            <a:endParaRPr lang="en-US" sz="2400"/>
          </a:p>
          <a:p>
            <a:pPr marL="12700">
              <a:spcBef>
                <a:spcPts val="350"/>
              </a:spcBef>
              <a:buFont typeface="Wingdings" pitchFamily="2" charset="2"/>
              <a:buChar char="§"/>
            </a:pPr>
            <a:r>
              <a:rPr lang="en-US" sz="2400">
                <a:solidFill>
                  <a:srgbClr val="663300"/>
                </a:solidFill>
              </a:rPr>
              <a:t>Node/process down</a:t>
            </a:r>
            <a:endParaRPr lang="en-US" sz="2400"/>
          </a:p>
        </p:txBody>
      </p:sp>
      <p:sp>
        <p:nvSpPr>
          <p:cNvPr id="8" name="object 10"/>
          <p:cNvSpPr txBox="1"/>
          <p:nvPr/>
        </p:nvSpPr>
        <p:spPr>
          <a:xfrm>
            <a:off x="838200" y="3810000"/>
            <a:ext cx="2590800" cy="444500"/>
          </a:xfrm>
          <a:prstGeom prst="rect">
            <a:avLst/>
          </a:prstGeom>
        </p:spPr>
        <p:txBody>
          <a:bodyPr lIns="0" tIns="12700" rIns="0" bIns="0">
            <a:spAutoFit/>
          </a:bodyPr>
          <a:lstStyle/>
          <a:p>
            <a:pPr marL="12700">
              <a:spcBef>
                <a:spcPts val="100"/>
              </a:spcBef>
              <a:defRPr/>
            </a:pPr>
            <a:r>
              <a:rPr sz="2800" b="1" spc="-5" dirty="0">
                <a:solidFill>
                  <a:srgbClr val="C00000"/>
                </a:solidFill>
                <a:latin typeface="Arial"/>
                <a:cs typeface="Arial"/>
              </a:rPr>
              <a:t>Solved</a:t>
            </a:r>
            <a:r>
              <a:rPr sz="2800" b="1" spc="-75" dirty="0">
                <a:solidFill>
                  <a:srgbClr val="C00000"/>
                </a:solidFill>
                <a:latin typeface="Arial"/>
                <a:cs typeface="Arial"/>
              </a:rPr>
              <a:t> </a:t>
            </a:r>
            <a:r>
              <a:rPr sz="2800" b="1" spc="-5" dirty="0">
                <a:solidFill>
                  <a:srgbClr val="C00000"/>
                </a:solidFill>
                <a:latin typeface="Arial"/>
                <a:cs typeface="Arial"/>
              </a:rPr>
              <a:t>by</a:t>
            </a:r>
            <a:endParaRPr sz="2800" b="1">
              <a:solidFill>
                <a:srgbClr val="C00000"/>
              </a:solidFill>
              <a:latin typeface="Arial"/>
              <a:cs typeface="Arial"/>
            </a:endParaRPr>
          </a:p>
        </p:txBody>
      </p:sp>
      <p:sp>
        <p:nvSpPr>
          <p:cNvPr id="50185" name="object 12"/>
          <p:cNvSpPr txBox="1">
            <a:spLocks noChangeArrowheads="1"/>
          </p:cNvSpPr>
          <p:nvPr/>
        </p:nvSpPr>
        <p:spPr bwMode="auto">
          <a:xfrm>
            <a:off x="381000" y="4343400"/>
            <a:ext cx="8610600" cy="2098675"/>
          </a:xfrm>
          <a:prstGeom prst="rect">
            <a:avLst/>
          </a:prstGeom>
          <a:noFill/>
          <a:ln w="9525">
            <a:noFill/>
            <a:miter lim="800000"/>
            <a:headEnd/>
            <a:tailEnd/>
          </a:ln>
        </p:spPr>
        <p:txBody>
          <a:bodyPr lIns="0" tIns="12700" rIns="0" bIns="0">
            <a:spAutoFit/>
          </a:bodyPr>
          <a:lstStyle/>
          <a:p>
            <a:pPr marL="12700">
              <a:lnSpc>
                <a:spcPct val="120000"/>
              </a:lnSpc>
              <a:spcBef>
                <a:spcPts val="100"/>
              </a:spcBef>
              <a:buFont typeface="Wingdings" pitchFamily="2" charset="2"/>
              <a:buChar char="§"/>
            </a:pPr>
            <a:r>
              <a:rPr lang="en-US" sz="2000" dirty="0">
                <a:solidFill>
                  <a:srgbClr val="663300"/>
                </a:solidFill>
              </a:rPr>
              <a:t>Timeouts with retransmission until reply is received/confirmed </a:t>
            </a:r>
          </a:p>
          <a:p>
            <a:pPr marL="12700">
              <a:lnSpc>
                <a:spcPct val="120000"/>
              </a:lnSpc>
              <a:spcBef>
                <a:spcPts val="100"/>
              </a:spcBef>
              <a:buFont typeface="Wingdings" pitchFamily="2" charset="2"/>
              <a:buChar char="§"/>
            </a:pPr>
            <a:r>
              <a:rPr lang="en-US" sz="2000" dirty="0">
                <a:solidFill>
                  <a:srgbClr val="663300"/>
                </a:solidFill>
              </a:rPr>
              <a:t>Discards of repeated requests by </a:t>
            </a:r>
            <a:r>
              <a:rPr lang="en-US" sz="2000" dirty="0" err="1">
                <a:solidFill>
                  <a:srgbClr val="663300"/>
                </a:solidFill>
              </a:rPr>
              <a:t>requestId</a:t>
            </a:r>
            <a:r>
              <a:rPr lang="en-US" sz="2000" dirty="0">
                <a:solidFill>
                  <a:srgbClr val="663300"/>
                </a:solidFill>
              </a:rPr>
              <a:t> (by server process)</a:t>
            </a:r>
            <a:endParaRPr lang="en-US" sz="2000" dirty="0"/>
          </a:p>
          <a:p>
            <a:pPr marL="12700">
              <a:spcBef>
                <a:spcPts val="350"/>
              </a:spcBef>
              <a:buFont typeface="Wingdings" pitchFamily="2" charset="2"/>
              <a:buChar char="§"/>
            </a:pPr>
            <a:r>
              <a:rPr lang="en-US" sz="2000" dirty="0">
                <a:solidFill>
                  <a:srgbClr val="663300"/>
                </a:solidFill>
              </a:rPr>
              <a:t>On lost reply messages, server repeats idempotent operations(</a:t>
            </a:r>
            <a:r>
              <a:rPr lang="en-US" sz="2000" dirty="0" err="1">
                <a:solidFill>
                  <a:srgbClr val="663300"/>
                </a:solidFill>
              </a:rPr>
              <a:t>eg.adding</a:t>
            </a:r>
            <a:r>
              <a:rPr lang="en-US" sz="2000" dirty="0">
                <a:solidFill>
                  <a:srgbClr val="663300"/>
                </a:solidFill>
              </a:rPr>
              <a:t> an element to set)</a:t>
            </a:r>
            <a:endParaRPr lang="en-US" sz="2000" dirty="0"/>
          </a:p>
          <a:p>
            <a:pPr marL="12700">
              <a:spcBef>
                <a:spcPts val="350"/>
              </a:spcBef>
              <a:buFont typeface="Wingdings" pitchFamily="2" charset="2"/>
              <a:buChar char="§"/>
            </a:pPr>
            <a:r>
              <a:rPr lang="en-US" sz="2000" dirty="0">
                <a:solidFill>
                  <a:srgbClr val="663300"/>
                </a:solidFill>
              </a:rPr>
              <a:t>Maintain history (</a:t>
            </a:r>
            <a:r>
              <a:rPr lang="en-US" sz="2000" dirty="0" err="1">
                <a:solidFill>
                  <a:srgbClr val="663300"/>
                </a:solidFill>
              </a:rPr>
              <a:t>reqid</a:t>
            </a:r>
            <a:r>
              <a:rPr lang="en-US" sz="2000" dirty="0">
                <a:solidFill>
                  <a:srgbClr val="663300"/>
                </a:solidFill>
              </a:rPr>
              <a:t>, message, client-id) or buffer replies and </a:t>
            </a:r>
            <a:r>
              <a:rPr lang="en-US" sz="2000" dirty="0" err="1">
                <a:solidFill>
                  <a:srgbClr val="663300"/>
                </a:solidFill>
              </a:rPr>
              <a:t>retrans</a:t>
            </a:r>
            <a:r>
              <a:rPr lang="en-US" sz="2000" dirty="0">
                <a:solidFill>
                  <a:srgbClr val="663300"/>
                </a:solidFill>
              </a:rPr>
              <a:t> – memory intensive</a:t>
            </a:r>
            <a:endParaRPr lang="en-US" sz="2000" dirty="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p:cNvSpPr>
            <a:spLocks noGrp="1"/>
          </p:cNvSpPr>
          <p:nvPr>
            <p:ph type="sldNum" sz="quarter" idx="11"/>
          </p:nvPr>
        </p:nvSpPr>
        <p:spPr>
          <a:noFill/>
        </p:spPr>
        <p:txBody>
          <a:bodyPr/>
          <a:lstStyle/>
          <a:p>
            <a:fld id="{3BD7F77F-5539-4A64-A291-8E43E413D8E5}" type="slidenum">
              <a:rPr lang="en-US" smtClean="0"/>
              <a:pPr/>
              <a:t>52</a:t>
            </a:fld>
            <a:endParaRPr lang="en-US"/>
          </a:p>
        </p:txBody>
      </p:sp>
      <p:sp>
        <p:nvSpPr>
          <p:cNvPr id="51203"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600" b="1">
                <a:solidFill>
                  <a:srgbClr val="669900"/>
                </a:solidFill>
              </a:rPr>
              <a:t>Client-Server Communication</a:t>
            </a:r>
          </a:p>
        </p:txBody>
      </p:sp>
      <p:graphicFrame>
        <p:nvGraphicFramePr>
          <p:cNvPr id="121877" name="Group 21"/>
          <p:cNvGraphicFramePr>
            <a:graphicFrameLocks noGrp="1"/>
          </p:cNvGraphicFramePr>
          <p:nvPr>
            <p:ph type="tbl" idx="1"/>
          </p:nvPr>
        </p:nvGraphicFramePr>
        <p:xfrm>
          <a:off x="533400" y="1219200"/>
          <a:ext cx="8229600" cy="5614416"/>
        </p:xfrm>
        <a:graphic>
          <a:graphicData uri="http://schemas.openxmlformats.org/drawingml/2006/table">
            <a:tbl>
              <a:tblPr rtl="1"/>
              <a:tblGrid>
                <a:gridCol w="8229600">
                  <a:extLst>
                    <a:ext uri="{9D8B030D-6E8A-4147-A177-3AD203B41FA5}">
                      <a16:colId xmlns:a16="http://schemas.microsoft.com/office/drawing/2014/main" val="20000"/>
                    </a:ext>
                  </a:extLst>
                </a:gridCol>
              </a:tblGrid>
              <a:tr h="33528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rgbClr val="A50021"/>
                          </a:solidFill>
                          <a:effectLst/>
                          <a:latin typeface="Arial" pitchFamily="34" charset="0"/>
                          <a:cs typeface="Arial" pitchFamily="34" charset="0"/>
                        </a:rPr>
                        <a:t>RPC exchange protocols(failure handling)</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pitchFamily="34" charset="0"/>
                          <a:cs typeface="Arial" pitchFamily="34" charset="0"/>
                        </a:rPr>
                        <a:t>Three protocols are used for implementing various types of RPC.</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pitchFamily="34" charset="0"/>
                          <a:cs typeface="Arial" pitchFamily="34" charset="0"/>
                        </a:rPr>
                        <a:t>The </a:t>
                      </a:r>
                      <a:r>
                        <a:rPr kumimoji="0" lang="en-US" sz="2400" b="0" i="0" u="none" strike="noStrike" cap="none" normalizeH="0" baseline="0" dirty="0">
                          <a:ln>
                            <a:noFill/>
                          </a:ln>
                          <a:solidFill>
                            <a:srgbClr val="990099"/>
                          </a:solidFill>
                          <a:effectLst/>
                          <a:latin typeface="Arial" pitchFamily="34" charset="0"/>
                          <a:cs typeface="Arial" pitchFamily="34" charset="0"/>
                        </a:rPr>
                        <a:t>request (R)</a:t>
                      </a:r>
                      <a:r>
                        <a:rPr kumimoji="0" lang="en-US" sz="2400" b="0" i="0" u="none" strike="noStrike" cap="none" normalizeH="0" baseline="0" dirty="0">
                          <a:ln>
                            <a:noFill/>
                          </a:ln>
                          <a:solidFill>
                            <a:schemeClr val="tx1"/>
                          </a:solidFill>
                          <a:effectLst/>
                          <a:latin typeface="Arial" pitchFamily="34" charset="0"/>
                          <a:cs typeface="Arial" pitchFamily="34" charset="0"/>
                        </a:rPr>
                        <a:t> protocol.</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pitchFamily="34" charset="0"/>
                          <a:cs typeface="Arial" pitchFamily="34" charset="0"/>
                        </a:rPr>
                        <a:t>The </a:t>
                      </a:r>
                      <a:r>
                        <a:rPr kumimoji="0" lang="en-US" sz="2400" b="0" i="0" u="none" strike="noStrike" cap="none" normalizeH="0" baseline="0" dirty="0">
                          <a:ln>
                            <a:noFill/>
                          </a:ln>
                          <a:solidFill>
                            <a:srgbClr val="990099"/>
                          </a:solidFill>
                          <a:effectLst/>
                          <a:latin typeface="Arial" pitchFamily="34" charset="0"/>
                          <a:cs typeface="Arial" pitchFamily="34" charset="0"/>
                        </a:rPr>
                        <a:t>request-reply (RR)</a:t>
                      </a:r>
                      <a:r>
                        <a:rPr kumimoji="0" lang="en-US" sz="2400" b="0" i="0" u="none" strike="noStrike" cap="none" normalizeH="0" baseline="0" dirty="0">
                          <a:ln>
                            <a:noFill/>
                          </a:ln>
                          <a:solidFill>
                            <a:schemeClr val="tx1"/>
                          </a:solidFill>
                          <a:effectLst/>
                          <a:latin typeface="Arial" pitchFamily="34" charset="0"/>
                          <a:cs typeface="Arial" pitchFamily="34" charset="0"/>
                        </a:rPr>
                        <a:t> protocol.</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pitchFamily="34" charset="0"/>
                          <a:cs typeface="Arial" pitchFamily="34" charset="0"/>
                        </a:rPr>
                        <a:t>The </a:t>
                      </a:r>
                      <a:r>
                        <a:rPr kumimoji="0" lang="en-US" sz="2400" b="0" i="0" u="none" strike="noStrike" cap="none" normalizeH="0" baseline="0" dirty="0">
                          <a:ln>
                            <a:noFill/>
                          </a:ln>
                          <a:solidFill>
                            <a:srgbClr val="990099"/>
                          </a:solidFill>
                          <a:effectLst/>
                          <a:latin typeface="Arial" pitchFamily="34" charset="0"/>
                          <a:cs typeface="Arial" pitchFamily="34" charset="0"/>
                        </a:rPr>
                        <a:t>request-reply-acknowledge </a:t>
                      </a:r>
                      <a:r>
                        <a:rPr kumimoji="0" lang="en-US" sz="2400" b="0" i="0" u="none" strike="noStrike" cap="none" normalizeH="0" baseline="0" dirty="0">
                          <a:ln>
                            <a:noFill/>
                          </a:ln>
                          <a:solidFill>
                            <a:schemeClr val="tx1"/>
                          </a:solidFill>
                          <a:effectLst/>
                          <a:latin typeface="Arial" pitchFamily="34" charset="0"/>
                          <a:cs typeface="Arial" pitchFamily="34" charset="0"/>
                        </a:rPr>
                        <a:t>(RRA) protocol.</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1600" b="0" i="0" u="none" strike="noStrike" cap="none" normalizeH="0" baseline="0" dirty="0">
                          <a:ln>
                            <a:noFill/>
                          </a:ln>
                          <a:solidFill>
                            <a:srgbClr val="A50021"/>
                          </a:solidFill>
                          <a:effectLst/>
                          <a:latin typeface="Arial" pitchFamily="34" charset="0"/>
                          <a:cs typeface="Arial" pitchFamily="34" charset="0"/>
                        </a:rPr>
                        <a:t>(Figure 15)</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US" sz="2800" b="0" i="0" u="none" strike="noStrike" cap="none" normalizeH="0" baseline="0" dirty="0">
                        <a:ln>
                          <a:noFill/>
                        </a:ln>
                        <a:solidFill>
                          <a:schemeClr val="tx1"/>
                        </a:solidFill>
                        <a:effectLst/>
                        <a:latin typeface="Arial" pitchFamily="34" charset="0"/>
                        <a:cs typeface="Arial" pitchFamily="34" charset="0"/>
                      </a:endParaRP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US" sz="3200" b="0" i="0" u="none" strike="noStrike" cap="none" normalizeH="0" baseline="0" dirty="0">
                        <a:ln>
                          <a:noFill/>
                        </a:ln>
                        <a:solidFill>
                          <a:schemeClr val="tx1"/>
                        </a:solidFill>
                        <a:effectLst/>
                        <a:latin typeface="Arial" pitchFamily="34" charset="0"/>
                        <a:cs typeface="Arial" pitchFamily="34" charset="0"/>
                      </a:endParaRP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US" sz="3200" b="0" i="0" u="none" strike="noStrike" cap="none" normalizeH="0" baseline="0" dirty="0">
                        <a:ln>
                          <a:noFill/>
                        </a:ln>
                        <a:solidFill>
                          <a:schemeClr val="tx1"/>
                        </a:solidFill>
                        <a:effectLst/>
                        <a:latin typeface="Arial" pitchFamily="34" charset="0"/>
                        <a:cs typeface="Arial" pitchFamily="34"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1207"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p:cNvSpPr>
            <a:spLocks noGrp="1"/>
          </p:cNvSpPr>
          <p:nvPr>
            <p:ph type="sldNum" sz="quarter" idx="11"/>
          </p:nvPr>
        </p:nvSpPr>
        <p:spPr>
          <a:noFill/>
        </p:spPr>
        <p:txBody>
          <a:bodyPr/>
          <a:lstStyle/>
          <a:p>
            <a:fld id="{B79AEE01-555A-421F-B162-194FCAC21511}" type="slidenum">
              <a:rPr lang="en-US" smtClean="0"/>
              <a:pPr/>
              <a:t>53</a:t>
            </a:fld>
            <a:endParaRPr lang="en-US"/>
          </a:p>
        </p:txBody>
      </p:sp>
      <p:sp>
        <p:nvSpPr>
          <p:cNvPr id="5222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a:solidFill>
                  <a:srgbClr val="669900"/>
                </a:solidFill>
              </a:rPr>
              <a:t>Client-Server Communication</a:t>
            </a:r>
          </a:p>
        </p:txBody>
      </p:sp>
      <p:graphicFrame>
        <p:nvGraphicFramePr>
          <p:cNvPr id="123915" name="Group 11"/>
          <p:cNvGraphicFramePr>
            <a:graphicFrameLocks noGrp="1"/>
          </p:cNvGraphicFramePr>
          <p:nvPr>
            <p:ph type="tbl" idx="1"/>
          </p:nvPr>
        </p:nvGraphicFramePr>
        <p:xfrm>
          <a:off x="533400" y="1219200"/>
          <a:ext cx="8229600" cy="457200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572000">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US" sz="2800" b="0" i="0" u="none" strike="noStrike" cap="none" normalizeH="0" baseline="0">
                        <a:ln>
                          <a:noFill/>
                        </a:ln>
                        <a:solidFill>
                          <a:schemeClr val="tx1"/>
                        </a:solidFill>
                        <a:effectLst/>
                        <a:latin typeface="Arial" pitchFamily="34" charset="0"/>
                        <a:cs typeface="Arial" pitchFamily="34" charset="0"/>
                      </a:endParaRP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US" sz="3200" b="0" i="0" u="none" strike="noStrike" cap="none" normalizeH="0" baseline="0">
                        <a:ln>
                          <a:noFill/>
                        </a:ln>
                        <a:solidFill>
                          <a:schemeClr val="tx1"/>
                        </a:solidFill>
                        <a:effectLst/>
                        <a:latin typeface="Arial" pitchFamily="34" charset="0"/>
                        <a:cs typeface="Arial" pitchFamily="34" charset="0"/>
                      </a:endParaRP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US" sz="3200" b="0" i="0" u="none" strike="noStrike" cap="none" normalizeH="0" baseline="0">
                        <a:ln>
                          <a:noFill/>
                        </a:ln>
                        <a:solidFill>
                          <a:schemeClr val="tx1"/>
                        </a:solidFill>
                        <a:effectLst/>
                        <a:latin typeface="Arial" pitchFamily="34" charset="0"/>
                        <a:cs typeface="Arial" pitchFamily="34"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52231" name="Picture 10"/>
          <p:cNvPicPr>
            <a:picLocks noChangeAspect="1" noChangeArrowheads="1"/>
          </p:cNvPicPr>
          <p:nvPr/>
        </p:nvPicPr>
        <p:blipFill>
          <a:blip r:embed="rId3"/>
          <a:srcRect/>
          <a:stretch>
            <a:fillRect/>
          </a:stretch>
        </p:blipFill>
        <p:spPr bwMode="auto">
          <a:xfrm>
            <a:off x="838200" y="1981200"/>
            <a:ext cx="7019925" cy="2895600"/>
          </a:xfrm>
          <a:prstGeom prst="rect">
            <a:avLst/>
          </a:prstGeom>
          <a:noFill/>
          <a:ln w="9525">
            <a:noFill/>
            <a:miter lim="800000"/>
            <a:headEnd/>
            <a:tailEnd/>
          </a:ln>
        </p:spPr>
      </p:pic>
      <p:sp>
        <p:nvSpPr>
          <p:cNvPr id="52232" name="Rectangle 12"/>
          <p:cNvSpPr>
            <a:spLocks noChangeArrowheads="1"/>
          </p:cNvSpPr>
          <p:nvPr/>
        </p:nvSpPr>
        <p:spPr bwMode="auto">
          <a:xfrm>
            <a:off x="2590800" y="4953000"/>
            <a:ext cx="4032250" cy="366713"/>
          </a:xfrm>
          <a:prstGeom prst="rect">
            <a:avLst/>
          </a:prstGeom>
          <a:noFill/>
          <a:ln w="9525">
            <a:noFill/>
            <a:miter lim="800000"/>
            <a:headEnd/>
            <a:tailEnd/>
          </a:ln>
        </p:spPr>
        <p:txBody>
          <a:bodyPr wrap="none">
            <a:spAutoFit/>
          </a:bodyPr>
          <a:lstStyle/>
          <a:p>
            <a:r>
              <a:rPr lang="en-US" b="1">
                <a:solidFill>
                  <a:srgbClr val="0066CC"/>
                </a:solidFill>
              </a:rPr>
              <a:t>Figure 15. RPC exchange protocols</a:t>
            </a:r>
          </a:p>
        </p:txBody>
      </p:sp>
      <p:sp>
        <p:nvSpPr>
          <p:cNvPr id="52233"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p:cNvSpPr>
            <a:spLocks noGrp="1"/>
          </p:cNvSpPr>
          <p:nvPr>
            <p:ph type="sldNum" sz="quarter" idx="11"/>
          </p:nvPr>
        </p:nvSpPr>
        <p:spPr>
          <a:noFill/>
        </p:spPr>
        <p:txBody>
          <a:bodyPr/>
          <a:lstStyle/>
          <a:p>
            <a:fld id="{3B5AA270-36E7-4D3C-9F34-6932BB2EF383}" type="slidenum">
              <a:rPr lang="en-US" smtClean="0"/>
              <a:pPr/>
              <a:t>54</a:t>
            </a:fld>
            <a:endParaRPr lang="en-US"/>
          </a:p>
        </p:txBody>
      </p:sp>
      <p:sp>
        <p:nvSpPr>
          <p:cNvPr id="5325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a:solidFill>
                  <a:srgbClr val="669900"/>
                </a:solidFill>
              </a:rPr>
              <a:t>Client-Server Communication</a:t>
            </a:r>
          </a:p>
        </p:txBody>
      </p:sp>
      <p:graphicFrame>
        <p:nvGraphicFramePr>
          <p:cNvPr id="132099" name="Group 3"/>
          <p:cNvGraphicFramePr>
            <a:graphicFrameLocks noGrp="1"/>
          </p:cNvGraphicFramePr>
          <p:nvPr>
            <p:ph type="tbl" idx="1"/>
          </p:nvPr>
        </p:nvGraphicFramePr>
        <p:xfrm>
          <a:off x="533400" y="1219200"/>
          <a:ext cx="8229600" cy="4187952"/>
        </p:xfrm>
        <a:graphic>
          <a:graphicData uri="http://schemas.openxmlformats.org/drawingml/2006/table">
            <a:tbl>
              <a:tblPr rtl="1"/>
              <a:tblGrid>
                <a:gridCol w="8229600">
                  <a:extLst>
                    <a:ext uri="{9D8B030D-6E8A-4147-A177-3AD203B41FA5}">
                      <a16:colId xmlns:a16="http://schemas.microsoft.com/office/drawing/2014/main" val="20000"/>
                    </a:ext>
                  </a:extLst>
                </a:gridCol>
              </a:tblGrid>
              <a:tr h="33528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a:ln>
                            <a:noFill/>
                          </a:ln>
                          <a:solidFill>
                            <a:schemeClr val="tx1"/>
                          </a:solidFill>
                          <a:effectLst/>
                          <a:latin typeface="Arial" pitchFamily="34" charset="0"/>
                          <a:cs typeface="Arial" pitchFamily="34" charset="0"/>
                        </a:rPr>
                        <a:t>In the </a:t>
                      </a:r>
                      <a:r>
                        <a:rPr kumimoji="0" lang="en-US" sz="2800" b="0" i="0" u="none" strike="noStrike" cap="none" normalizeH="0" baseline="0">
                          <a:ln>
                            <a:noFill/>
                          </a:ln>
                          <a:solidFill>
                            <a:srgbClr val="990099"/>
                          </a:solidFill>
                          <a:effectLst/>
                          <a:latin typeface="Arial" pitchFamily="34" charset="0"/>
                          <a:cs typeface="Arial" pitchFamily="34" charset="0"/>
                        </a:rPr>
                        <a:t>R protocol</a:t>
                      </a:r>
                      <a:r>
                        <a:rPr kumimoji="0" lang="en-US" sz="2800" b="0" i="0" u="none" strike="noStrike" cap="none" normalizeH="0" baseline="0">
                          <a:ln>
                            <a:noFill/>
                          </a:ln>
                          <a:solidFill>
                            <a:schemeClr val="tx1"/>
                          </a:solidFill>
                          <a:effectLst/>
                          <a:latin typeface="Arial" pitchFamily="34" charset="0"/>
                          <a:cs typeface="Arial" pitchFamily="34" charset="0"/>
                        </a:rPr>
                        <a:t>, a single request message is sent by the client to the server.</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a:ln>
                            <a:noFill/>
                          </a:ln>
                          <a:solidFill>
                            <a:schemeClr val="tx1"/>
                          </a:solidFill>
                          <a:effectLst/>
                          <a:latin typeface="Arial" pitchFamily="34" charset="0"/>
                          <a:cs typeface="Arial" pitchFamily="34" charset="0"/>
                        </a:rPr>
                        <a:t>The R protocol may be used when there is no value to be returned from the remote method.</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a:ln>
                            <a:noFill/>
                          </a:ln>
                          <a:solidFill>
                            <a:schemeClr val="tx1"/>
                          </a:solidFill>
                          <a:effectLst/>
                          <a:latin typeface="Arial" pitchFamily="34" charset="0"/>
                          <a:cs typeface="Arial" pitchFamily="34" charset="0"/>
                        </a:rPr>
                        <a:t>The </a:t>
                      </a:r>
                      <a:r>
                        <a:rPr kumimoji="0" lang="en-US" sz="2800" b="0" i="0" u="none" strike="noStrike" cap="none" normalizeH="0" baseline="0">
                          <a:ln>
                            <a:noFill/>
                          </a:ln>
                          <a:solidFill>
                            <a:srgbClr val="990099"/>
                          </a:solidFill>
                          <a:effectLst/>
                          <a:latin typeface="Arial" pitchFamily="34" charset="0"/>
                          <a:cs typeface="Arial" pitchFamily="34" charset="0"/>
                        </a:rPr>
                        <a:t>RR protocol</a:t>
                      </a:r>
                      <a:r>
                        <a:rPr kumimoji="0" lang="en-US" sz="2800" b="0" i="0" u="none" strike="noStrike" cap="none" normalizeH="0" baseline="0">
                          <a:ln>
                            <a:noFill/>
                          </a:ln>
                          <a:solidFill>
                            <a:schemeClr val="tx1"/>
                          </a:solidFill>
                          <a:effectLst/>
                          <a:latin typeface="Arial" pitchFamily="34" charset="0"/>
                          <a:cs typeface="Arial" pitchFamily="34" charset="0"/>
                        </a:rPr>
                        <a:t> is useful for most client-server exchanges because it is based on request-reply protocol.</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800" b="0" i="0" u="none" strike="noStrike" cap="none" normalizeH="0" baseline="0">
                          <a:ln>
                            <a:noFill/>
                          </a:ln>
                          <a:solidFill>
                            <a:srgbClr val="990099"/>
                          </a:solidFill>
                          <a:effectLst/>
                          <a:latin typeface="Arial" pitchFamily="34" charset="0"/>
                          <a:cs typeface="Arial" pitchFamily="34" charset="0"/>
                        </a:rPr>
                        <a:t>RRA protocol</a:t>
                      </a:r>
                      <a:r>
                        <a:rPr kumimoji="0" lang="en-US" sz="2800" b="0" i="0" u="none" strike="noStrike" cap="none" normalizeH="0" baseline="0">
                          <a:ln>
                            <a:noFill/>
                          </a:ln>
                          <a:solidFill>
                            <a:schemeClr val="tx1"/>
                          </a:solidFill>
                          <a:effectLst/>
                          <a:latin typeface="Arial" pitchFamily="34" charset="0"/>
                          <a:cs typeface="Arial" pitchFamily="34" charset="0"/>
                        </a:rPr>
                        <a:t> is based on the exchange of three messages: request-reply-acknowledge reply.</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3255"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p:cNvSpPr>
            <a:spLocks noGrp="1"/>
          </p:cNvSpPr>
          <p:nvPr>
            <p:ph type="sldNum" sz="quarter" idx="11"/>
          </p:nvPr>
        </p:nvSpPr>
        <p:spPr>
          <a:noFill/>
        </p:spPr>
        <p:txBody>
          <a:bodyPr/>
          <a:lstStyle/>
          <a:p>
            <a:fld id="{7A20BB9E-D627-4DC8-9F11-86AF813A23AE}" type="slidenum">
              <a:rPr lang="en-US" smtClean="0"/>
              <a:pPr/>
              <a:t>55</a:t>
            </a:fld>
            <a:endParaRPr lang="en-US"/>
          </a:p>
        </p:txBody>
      </p:sp>
      <p:sp>
        <p:nvSpPr>
          <p:cNvPr id="54275" name="Rectangle 2"/>
          <p:cNvSpPr>
            <a:spLocks noGrp="1" noChangeArrowheads="1"/>
          </p:cNvSpPr>
          <p:nvPr>
            <p:ph type="title"/>
          </p:nvPr>
        </p:nvSpPr>
        <p:spPr>
          <a:xfrm>
            <a:off x="533400" y="304800"/>
            <a:ext cx="8229600" cy="579438"/>
          </a:xfrm>
          <a:noFill/>
        </p:spPr>
        <p:txBody>
          <a:bodyPr anchorCtr="1">
            <a:spAutoFit/>
          </a:bodyPr>
          <a:lstStyle/>
          <a:p>
            <a:pPr eaLnBrk="1" hangingPunct="1"/>
            <a:r>
              <a:rPr lang="en-US" sz="3200" b="1">
                <a:solidFill>
                  <a:srgbClr val="669900"/>
                </a:solidFill>
              </a:rPr>
              <a:t>Client-Server Communication</a:t>
            </a:r>
          </a:p>
        </p:txBody>
      </p:sp>
      <p:graphicFrame>
        <p:nvGraphicFramePr>
          <p:cNvPr id="125990" name="Group 38"/>
          <p:cNvGraphicFramePr>
            <a:graphicFrameLocks noGrp="1"/>
          </p:cNvGraphicFramePr>
          <p:nvPr>
            <p:ph type="tbl" idx="1"/>
          </p:nvPr>
        </p:nvGraphicFramePr>
        <p:xfrm>
          <a:off x="228600" y="781050"/>
          <a:ext cx="8686800" cy="5346192"/>
        </p:xfrm>
        <a:graphic>
          <a:graphicData uri="http://schemas.openxmlformats.org/drawingml/2006/table">
            <a:tbl>
              <a:tblPr rtl="1"/>
              <a:tblGrid>
                <a:gridCol w="8686800">
                  <a:extLst>
                    <a:ext uri="{9D8B030D-6E8A-4147-A177-3AD203B41FA5}">
                      <a16:colId xmlns:a16="http://schemas.microsoft.com/office/drawing/2014/main" val="20000"/>
                    </a:ext>
                  </a:extLst>
                </a:gridCol>
              </a:tblGrid>
              <a:tr h="23622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rgbClr val="A50021"/>
                          </a:solidFill>
                          <a:effectLst/>
                          <a:latin typeface="Arial" pitchFamily="34" charset="0"/>
                          <a:cs typeface="Arial" pitchFamily="34" charset="0"/>
                        </a:rPr>
                        <a:t>HTTP: an example of a request-reply protocol</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pitchFamily="34" charset="0"/>
                          <a:cs typeface="Arial" pitchFamily="34" charset="0"/>
                        </a:rPr>
                        <a:t>HTTP is a request-reply protocol for the exchange of network resources between web clients and web servers.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pitchFamily="34" charset="0"/>
                          <a:cs typeface="Arial" pitchFamily="34" charset="0"/>
                        </a:rPr>
                        <a:t>Client requests specify a URL that includes DNS Host </a:t>
                      </a:r>
                      <a:r>
                        <a:rPr kumimoji="0" lang="en-US" sz="2400" b="0" i="0" u="none" strike="noStrike" cap="none" normalizeH="0" baseline="0" dirty="0" err="1">
                          <a:ln>
                            <a:noFill/>
                          </a:ln>
                          <a:solidFill>
                            <a:schemeClr val="tx1"/>
                          </a:solidFill>
                          <a:effectLst/>
                          <a:latin typeface="Arial" pitchFamily="34" charset="0"/>
                          <a:cs typeface="Arial" pitchFamily="34" charset="0"/>
                        </a:rPr>
                        <a:t>name+Port</a:t>
                      </a:r>
                      <a:r>
                        <a:rPr kumimoji="0" lang="en-US" sz="2400" b="0" i="0" u="none" strike="noStrike" cap="none" normalizeH="0" baseline="0" dirty="0">
                          <a:ln>
                            <a:noFill/>
                          </a:ln>
                          <a:solidFill>
                            <a:schemeClr val="tx1"/>
                          </a:solidFill>
                          <a:effectLst/>
                          <a:latin typeface="Arial" pitchFamily="34" charset="0"/>
                          <a:cs typeface="Arial" pitchFamily="34" charset="0"/>
                        </a:rPr>
                        <a:t> </a:t>
                      </a:r>
                      <a:r>
                        <a:rPr kumimoji="0" lang="en-US" sz="2400" b="0" i="0" u="none" strike="noStrike" cap="none" normalizeH="0" baseline="0" dirty="0" err="1">
                          <a:ln>
                            <a:noFill/>
                          </a:ln>
                          <a:solidFill>
                            <a:schemeClr val="tx1"/>
                          </a:solidFill>
                          <a:effectLst/>
                          <a:latin typeface="Arial" pitchFamily="34" charset="0"/>
                          <a:cs typeface="Arial" pitchFamily="34" charset="0"/>
                        </a:rPr>
                        <a:t>no.+resource</a:t>
                      </a:r>
                      <a:r>
                        <a:rPr kumimoji="0" lang="en-US" sz="2400" b="0" i="0" u="none" strike="noStrike" cap="none" normalizeH="0" baseline="0" dirty="0">
                          <a:ln>
                            <a:noFill/>
                          </a:ln>
                          <a:solidFill>
                            <a:schemeClr val="tx1"/>
                          </a:solidFill>
                          <a:effectLst/>
                          <a:latin typeface="Arial" pitchFamily="34" charset="0"/>
                          <a:cs typeface="Arial" pitchFamily="34" charset="0"/>
                        </a:rPr>
                        <a:t> identifier on that port</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lang="en-US" sz="2400" dirty="0"/>
                        <a:t>HTTP </a:t>
                      </a:r>
                      <a:r>
                        <a:rPr lang="en-US" sz="2400" dirty="0" err="1"/>
                        <a:t>Allows</a:t>
                      </a:r>
                      <a:r>
                        <a:rPr lang="en-US" sz="2400" dirty="0" err="1">
                          <a:sym typeface="Wingdings" pitchFamily="2" charset="2"/>
                        </a:rPr>
                        <a:t>Content</a:t>
                      </a:r>
                      <a:r>
                        <a:rPr lang="en-US" sz="2400" dirty="0">
                          <a:sym typeface="Wingdings" pitchFamily="2" charset="2"/>
                        </a:rPr>
                        <a:t> Negotiation &amp; Authentication</a:t>
                      </a:r>
                    </a:p>
                    <a:p>
                      <a:pPr lvl="1">
                        <a:buFont typeface="Courier New" pitchFamily="49" charset="0"/>
                        <a:buChar char="o"/>
                      </a:pPr>
                      <a:r>
                        <a:rPr lang="en-US" sz="2000" dirty="0">
                          <a:sym typeface="Wingdings" pitchFamily="2" charset="2"/>
                        </a:rPr>
                        <a:t>Content negotiation negotiating for appropriate data representations between client &amp; server</a:t>
                      </a:r>
                    </a:p>
                    <a:p>
                      <a:pPr lvl="1">
                        <a:buFont typeface="Courier New" pitchFamily="49" charset="0"/>
                        <a:buChar char="o"/>
                      </a:pPr>
                      <a:r>
                        <a:rPr lang="en-US" sz="2000" dirty="0">
                          <a:sym typeface="Wingdings" pitchFamily="2" charset="2"/>
                        </a:rPr>
                        <a:t>Password Style Authentication</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endParaRPr kumimoji="0" lang="en-US" sz="2800" b="0" i="0" u="none" strike="noStrike" cap="none" normalizeH="0" baseline="0" dirty="0">
                        <a:ln>
                          <a:noFill/>
                        </a:ln>
                        <a:solidFill>
                          <a:schemeClr val="tx1"/>
                        </a:solidFill>
                        <a:effectLst/>
                        <a:latin typeface="Arial" pitchFamily="34" charset="0"/>
                        <a:cs typeface="Arial" pitchFamily="34" charset="0"/>
                      </a:endParaRP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p:cNvSpPr>
            <a:spLocks noGrp="1"/>
          </p:cNvSpPr>
          <p:nvPr>
            <p:ph type="sldNum" sz="quarter" idx="11"/>
          </p:nvPr>
        </p:nvSpPr>
        <p:spPr>
          <a:noFill/>
        </p:spPr>
        <p:txBody>
          <a:bodyPr/>
          <a:lstStyle/>
          <a:p>
            <a:fld id="{56AC8FA9-373A-4B1A-97CC-73514F561579}" type="slidenum">
              <a:rPr lang="en-US" smtClean="0"/>
              <a:pPr/>
              <a:t>56</a:t>
            </a:fld>
            <a:endParaRPr lang="en-US"/>
          </a:p>
        </p:txBody>
      </p:sp>
      <p:sp>
        <p:nvSpPr>
          <p:cNvPr id="5529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a:solidFill>
                  <a:srgbClr val="669900"/>
                </a:solidFill>
              </a:rPr>
              <a:t>Client-Server Communication</a:t>
            </a:r>
          </a:p>
        </p:txBody>
      </p:sp>
      <p:graphicFrame>
        <p:nvGraphicFramePr>
          <p:cNvPr id="140299" name="Group 11"/>
          <p:cNvGraphicFramePr>
            <a:graphicFrameLocks noGrp="1"/>
          </p:cNvGraphicFramePr>
          <p:nvPr>
            <p:ph type="tbl" idx="1"/>
            <p:extLst>
              <p:ext uri="{D42A27DB-BD31-4B8C-83A1-F6EECF244321}">
                <p14:modId xmlns:p14="http://schemas.microsoft.com/office/powerpoint/2010/main" val="255174581"/>
              </p:ext>
            </p:extLst>
          </p:nvPr>
        </p:nvGraphicFramePr>
        <p:xfrm>
          <a:off x="533400" y="1219200"/>
          <a:ext cx="8229600" cy="472440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724400">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pitchFamily="34" charset="0"/>
                          <a:cs typeface="Arial" pitchFamily="34" charset="0"/>
                        </a:rPr>
                        <a:t>HTTP protocol steps for Client- </a:t>
                      </a:r>
                      <a:r>
                        <a:rPr kumimoji="0" lang="en-US" sz="2800" b="0" i="0" u="none" strike="noStrike" cap="none" normalizeH="0" baseline="0">
                          <a:ln>
                            <a:noFill/>
                          </a:ln>
                          <a:solidFill>
                            <a:schemeClr val="tx1"/>
                          </a:solidFill>
                          <a:effectLst/>
                          <a:latin typeface="Arial" pitchFamily="34" charset="0"/>
                          <a:cs typeface="Arial" pitchFamily="34" charset="0"/>
                        </a:rPr>
                        <a:t>Server interaction</a:t>
                      </a:r>
                      <a:r>
                        <a:rPr kumimoji="0" lang="en-US" sz="2800" b="0" i="0" u="none" strike="noStrike" cap="none" normalizeH="0" baseline="0" dirty="0">
                          <a:ln>
                            <a:noFill/>
                          </a:ln>
                          <a:solidFill>
                            <a:schemeClr val="tx1"/>
                          </a:solidFill>
                          <a:effectLst/>
                          <a:latin typeface="Arial" pitchFamily="34" charset="0"/>
                          <a:cs typeface="Arial" pitchFamily="34" charset="0"/>
                        </a:rPr>
                        <a:t>:</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pitchFamily="34" charset="0"/>
                          <a:cs typeface="Arial" pitchFamily="34" charset="0"/>
                        </a:rPr>
                        <a:t>Connection establishment between client and server at the default server port or at a port specified in the URL</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pitchFamily="34" charset="0"/>
                          <a:cs typeface="Arial" pitchFamily="34" charset="0"/>
                        </a:rPr>
                        <a:t>client sends a request</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pitchFamily="34" charset="0"/>
                          <a:cs typeface="Arial" pitchFamily="34" charset="0"/>
                        </a:rPr>
                        <a:t>server sends a reply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pitchFamily="34" charset="0"/>
                          <a:cs typeface="Arial" pitchFamily="34" charset="0"/>
                        </a:rPr>
                        <a:t>connection closure</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5303"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p:cNvSpPr>
            <a:spLocks noGrp="1"/>
          </p:cNvSpPr>
          <p:nvPr>
            <p:ph type="sldNum" sz="quarter" idx="11"/>
          </p:nvPr>
        </p:nvSpPr>
        <p:spPr>
          <a:noFill/>
        </p:spPr>
        <p:txBody>
          <a:bodyPr/>
          <a:lstStyle/>
          <a:p>
            <a:fld id="{D1CFEBB3-859E-4493-9DD1-50AC6B9117FB}" type="slidenum">
              <a:rPr lang="en-US" smtClean="0"/>
              <a:pPr/>
              <a:t>57</a:t>
            </a:fld>
            <a:endParaRPr lang="en-US"/>
          </a:p>
        </p:txBody>
      </p:sp>
      <p:sp>
        <p:nvSpPr>
          <p:cNvPr id="56323" name="Rectangle 2"/>
          <p:cNvSpPr>
            <a:spLocks noGrp="1" noChangeArrowheads="1"/>
          </p:cNvSpPr>
          <p:nvPr>
            <p:ph type="title"/>
          </p:nvPr>
        </p:nvSpPr>
        <p:spPr>
          <a:xfrm>
            <a:off x="533400" y="304800"/>
            <a:ext cx="8229600" cy="579438"/>
          </a:xfrm>
          <a:noFill/>
        </p:spPr>
        <p:txBody>
          <a:bodyPr anchorCtr="1">
            <a:spAutoFit/>
          </a:bodyPr>
          <a:lstStyle/>
          <a:p>
            <a:pPr eaLnBrk="1" hangingPunct="1"/>
            <a:r>
              <a:rPr lang="en-US" sz="3200" b="1">
                <a:solidFill>
                  <a:srgbClr val="669900"/>
                </a:solidFill>
              </a:rPr>
              <a:t>Client-Server Communication</a:t>
            </a:r>
          </a:p>
        </p:txBody>
      </p:sp>
      <p:graphicFrame>
        <p:nvGraphicFramePr>
          <p:cNvPr id="136203" name="Group 11"/>
          <p:cNvGraphicFramePr>
            <a:graphicFrameLocks noGrp="1"/>
          </p:cNvGraphicFramePr>
          <p:nvPr>
            <p:ph type="tbl" idx="1"/>
          </p:nvPr>
        </p:nvGraphicFramePr>
        <p:xfrm>
          <a:off x="609600" y="838200"/>
          <a:ext cx="8229600" cy="571500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5715000">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defRPr/>
                      </a:pPr>
                      <a:r>
                        <a:rPr kumimoji="0" lang="en-US" sz="2800" b="0" i="0" u="none" strike="noStrike" cap="none" normalizeH="0" baseline="0" dirty="0">
                          <a:ln>
                            <a:noFill/>
                          </a:ln>
                          <a:solidFill>
                            <a:schemeClr val="tx1"/>
                          </a:solidFill>
                          <a:effectLst/>
                          <a:latin typeface="Arial" pitchFamily="34" charset="0"/>
                          <a:cs typeface="Arial" pitchFamily="34" charset="0"/>
                        </a:rPr>
                        <a:t>Need to establish &amp; close connection for every request-reply exchange is expensive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defRPr/>
                      </a:pPr>
                      <a:r>
                        <a:rPr kumimoji="0" lang="en-US" sz="2800" b="0" i="0" u="none" strike="noStrike" cap="none" normalizeH="0" baseline="0" dirty="0">
                          <a:ln>
                            <a:noFill/>
                          </a:ln>
                          <a:solidFill>
                            <a:schemeClr val="tx1"/>
                          </a:solidFill>
                          <a:effectLst/>
                          <a:latin typeface="Arial" pitchFamily="34" charset="0"/>
                          <a:cs typeface="Arial" pitchFamily="34" charset="0"/>
                        </a:rPr>
                        <a:t>Request &amp; reply are </a:t>
                      </a:r>
                      <a:r>
                        <a:rPr kumimoji="0" lang="en-US" sz="2800" b="0" i="0" u="none" strike="noStrike" cap="none" normalizeH="0" baseline="0" dirty="0" err="1">
                          <a:ln>
                            <a:noFill/>
                          </a:ln>
                          <a:solidFill>
                            <a:schemeClr val="tx1"/>
                          </a:solidFill>
                          <a:effectLst/>
                          <a:latin typeface="Arial" pitchFamily="34" charset="0"/>
                          <a:cs typeface="Arial" pitchFamily="34" charset="0"/>
                        </a:rPr>
                        <a:t>marshalled</a:t>
                      </a:r>
                      <a:r>
                        <a:rPr kumimoji="0" lang="en-US" sz="2800" b="0" i="0" u="none" strike="noStrike" cap="none" normalizeH="0" baseline="0" dirty="0">
                          <a:ln>
                            <a:noFill/>
                          </a:ln>
                          <a:solidFill>
                            <a:schemeClr val="tx1"/>
                          </a:solidFill>
                          <a:effectLst/>
                          <a:latin typeface="Arial" pitchFamily="34" charset="0"/>
                          <a:cs typeface="Arial" pitchFamily="34" charset="0"/>
                        </a:rPr>
                        <a:t> into </a:t>
                      </a:r>
                      <a:r>
                        <a:rPr kumimoji="0" lang="en-US" sz="2800" b="0" i="0" u="none" strike="noStrike" cap="none" normalizeH="0" baseline="0" dirty="0" err="1">
                          <a:ln>
                            <a:noFill/>
                          </a:ln>
                          <a:solidFill>
                            <a:schemeClr val="tx1"/>
                          </a:solidFill>
                          <a:effectLst/>
                          <a:latin typeface="Arial" pitchFamily="34" charset="0"/>
                          <a:cs typeface="Arial" pitchFamily="34" charset="0"/>
                        </a:rPr>
                        <a:t>msgs</a:t>
                      </a:r>
                      <a:r>
                        <a:rPr kumimoji="0" lang="en-US" sz="2800" b="0" i="0" u="none" strike="noStrike" cap="none" normalizeH="0" baseline="0" dirty="0">
                          <a:ln>
                            <a:noFill/>
                          </a:ln>
                          <a:solidFill>
                            <a:schemeClr val="tx1"/>
                          </a:solidFill>
                          <a:effectLst/>
                          <a:latin typeface="Arial" pitchFamily="34" charset="0"/>
                          <a:cs typeface="Arial" pitchFamily="34" charset="0"/>
                        </a:rPr>
                        <a:t> as ASCII text</a:t>
                      </a:r>
                      <a:endParaRPr kumimoji="0" lang="en-US" sz="3200" b="0" i="0" u="none" strike="noStrike" cap="none" normalizeH="0" baseline="0" dirty="0">
                        <a:ln>
                          <a:noFill/>
                        </a:ln>
                        <a:solidFill>
                          <a:schemeClr val="tx1"/>
                        </a:solidFill>
                        <a:effectLst/>
                        <a:latin typeface="Arial" pitchFamily="34" charset="0"/>
                        <a:cs typeface="Arial" pitchFamily="34" charset="0"/>
                      </a:endParaRP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pitchFamily="34" charset="0"/>
                          <a:cs typeface="Arial" pitchFamily="34" charset="0"/>
                        </a:rPr>
                        <a:t>Resources can have </a:t>
                      </a:r>
                      <a:r>
                        <a:rPr kumimoji="0" lang="en-US" sz="2800" b="0" i="0" u="none" strike="noStrike" cap="none" normalizeH="0" baseline="0" dirty="0">
                          <a:ln>
                            <a:noFill/>
                          </a:ln>
                          <a:solidFill>
                            <a:srgbClr val="990099"/>
                          </a:solidFill>
                          <a:effectLst/>
                          <a:latin typeface="Arial" pitchFamily="34" charset="0"/>
                          <a:cs typeface="Arial" pitchFamily="34" charset="0"/>
                        </a:rPr>
                        <a:t>MIME(Multipurpose Internet Mail Extension)-like</a:t>
                      </a:r>
                      <a:r>
                        <a:rPr kumimoji="0" lang="en-US" sz="2800" b="0" i="0" u="none" strike="noStrike" cap="none" normalizeH="0" baseline="0" dirty="0">
                          <a:ln>
                            <a:noFill/>
                          </a:ln>
                          <a:solidFill>
                            <a:schemeClr val="tx1"/>
                          </a:solidFill>
                          <a:effectLst/>
                          <a:latin typeface="Arial" pitchFamily="34" charset="0"/>
                          <a:cs typeface="Arial" pitchFamily="34" charset="0"/>
                        </a:rPr>
                        <a:t> structures in arguments and results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pitchFamily="34" charset="0"/>
                          <a:cs typeface="Arial" pitchFamily="34" charset="0"/>
                        </a:rPr>
                        <a:t>Data is prefixed with </a:t>
                      </a:r>
                      <a:r>
                        <a:rPr kumimoji="0" lang="en-US" sz="2800" b="0" i="0" u="none" strike="noStrike" cap="none" normalizeH="0" baseline="0" dirty="0">
                          <a:ln>
                            <a:noFill/>
                          </a:ln>
                          <a:solidFill>
                            <a:srgbClr val="990099"/>
                          </a:solidFill>
                          <a:effectLst/>
                          <a:latin typeface="Arial" pitchFamily="34" charset="0"/>
                          <a:cs typeface="Arial" pitchFamily="34" charset="0"/>
                        </a:rPr>
                        <a:t>Mime type</a:t>
                      </a:r>
                      <a:r>
                        <a:rPr kumimoji="0" lang="en-US" sz="2800" b="0" i="0" u="none" strike="noStrike" cap="none" normalizeH="0" baseline="0" dirty="0">
                          <a:ln>
                            <a:noFill/>
                          </a:ln>
                          <a:solidFill>
                            <a:schemeClr val="tx1"/>
                          </a:solidFill>
                          <a:effectLst/>
                          <a:latin typeface="Arial" pitchFamily="34" charset="0"/>
                          <a:cs typeface="Arial" pitchFamily="34" charset="0"/>
                        </a:rPr>
                        <a:t> so that recipient will know how to handle it </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rgbClr val="FF0000"/>
                          </a:solidFill>
                          <a:effectLst/>
                          <a:latin typeface="Arial" pitchFamily="34" charset="0"/>
                          <a:cs typeface="Arial" pitchFamily="34" charset="0"/>
                        </a:rPr>
                        <a:t>Mime type </a:t>
                      </a:r>
                      <a:r>
                        <a:rPr kumimoji="0" lang="en-US" sz="2800" b="0" i="0" u="none" strike="noStrike" cap="none" normalizeH="0" baseline="0" dirty="0">
                          <a:ln>
                            <a:noFill/>
                          </a:ln>
                          <a:solidFill>
                            <a:schemeClr val="tx1"/>
                          </a:solidFill>
                          <a:effectLst/>
                          <a:latin typeface="Arial" pitchFamily="34" charset="0"/>
                          <a:cs typeface="Arial" pitchFamily="34" charset="0"/>
                        </a:rPr>
                        <a:t>specifies a type and a subtype, for example: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pitchFamily="34" charset="0"/>
                          <a:cs typeface="Arial" pitchFamily="34" charset="0"/>
                        </a:rPr>
                        <a:t>text/plain, text/html, image/gif, image/jpeg</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p:cNvSpPr>
            <a:spLocks noGrp="1"/>
          </p:cNvSpPr>
          <p:nvPr>
            <p:ph type="sldNum" sz="quarter" idx="11"/>
          </p:nvPr>
        </p:nvSpPr>
        <p:spPr>
          <a:noFill/>
        </p:spPr>
        <p:txBody>
          <a:bodyPr/>
          <a:lstStyle/>
          <a:p>
            <a:fld id="{60CE61C8-B67C-4DF0-99F6-AAEEED5282F7}" type="slidenum">
              <a:rPr lang="en-US" smtClean="0"/>
              <a:pPr/>
              <a:t>58</a:t>
            </a:fld>
            <a:endParaRPr lang="en-US"/>
          </a:p>
        </p:txBody>
      </p:sp>
      <p:sp>
        <p:nvSpPr>
          <p:cNvPr id="57347"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a:solidFill>
                  <a:srgbClr val="669900"/>
                </a:solidFill>
              </a:rPr>
              <a:t>Client-Server Communication</a:t>
            </a:r>
          </a:p>
        </p:txBody>
      </p:sp>
      <p:graphicFrame>
        <p:nvGraphicFramePr>
          <p:cNvPr id="138277" name="Group 37"/>
          <p:cNvGraphicFramePr>
            <a:graphicFrameLocks noGrp="1"/>
          </p:cNvGraphicFramePr>
          <p:nvPr>
            <p:ph type="tbl" idx="1"/>
          </p:nvPr>
        </p:nvGraphicFramePr>
        <p:xfrm>
          <a:off x="533400" y="1219200"/>
          <a:ext cx="8229600" cy="502920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50292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rgbClr val="A50021"/>
                          </a:solidFill>
                          <a:effectLst/>
                          <a:latin typeface="Arial" pitchFamily="34" charset="0"/>
                          <a:cs typeface="Arial" pitchFamily="34" charset="0"/>
                        </a:rPr>
                        <a:t>HTTP methods</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rgbClr val="A50021"/>
                          </a:solidFill>
                          <a:effectLst/>
                          <a:latin typeface="Arial" pitchFamily="34" charset="0"/>
                          <a:cs typeface="Arial" pitchFamily="34" charset="0"/>
                        </a:rPr>
                        <a:t>Client </a:t>
                      </a:r>
                      <a:r>
                        <a:rPr kumimoji="0" lang="en-US" sz="3200" b="0" i="0" u="none" strike="noStrike" cap="none" normalizeH="0" baseline="0" dirty="0" err="1">
                          <a:ln>
                            <a:noFill/>
                          </a:ln>
                          <a:solidFill>
                            <a:srgbClr val="A50021"/>
                          </a:solidFill>
                          <a:effectLst/>
                          <a:latin typeface="Arial" pitchFamily="34" charset="0"/>
                          <a:cs typeface="Arial" pitchFamily="34" charset="0"/>
                        </a:rPr>
                        <a:t>Rqst</a:t>
                      </a:r>
                      <a:r>
                        <a:rPr kumimoji="0" lang="en-US" sz="3200" b="0" i="0" u="none" strike="noStrike" cap="none" normalizeH="0" baseline="0" dirty="0">
                          <a:ln>
                            <a:noFill/>
                          </a:ln>
                          <a:solidFill>
                            <a:srgbClr val="A50021"/>
                          </a:solidFill>
                          <a:effectLst/>
                          <a:latin typeface="Arial" pitchFamily="34" charset="0"/>
                          <a:cs typeface="Arial" pitchFamily="34" charset="0"/>
                        </a:rPr>
                        <a:t>=</a:t>
                      </a:r>
                      <a:r>
                        <a:rPr kumimoji="0" lang="en-US" sz="3200" b="0" i="0" u="none" strike="noStrike" cap="none" normalizeH="0" baseline="0" dirty="0" err="1">
                          <a:ln>
                            <a:noFill/>
                          </a:ln>
                          <a:solidFill>
                            <a:srgbClr val="A50021"/>
                          </a:solidFill>
                          <a:effectLst/>
                          <a:latin typeface="Arial" pitchFamily="34" charset="0"/>
                          <a:cs typeface="Arial" pitchFamily="34" charset="0"/>
                        </a:rPr>
                        <a:t>method+URL</a:t>
                      </a:r>
                      <a:endParaRPr kumimoji="0" lang="en-US" sz="3200" b="0" i="0" u="none" strike="noStrike" cap="none" normalizeH="0" baseline="0" dirty="0">
                        <a:ln>
                          <a:noFill/>
                        </a:ln>
                        <a:solidFill>
                          <a:srgbClr val="A50021"/>
                        </a:solidFill>
                        <a:effectLst/>
                        <a:latin typeface="Arial" pitchFamily="34" charset="0"/>
                        <a:cs typeface="Arial" pitchFamily="34" charset="0"/>
                      </a:endParaRP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rgbClr val="990099"/>
                          </a:solidFill>
                          <a:effectLst/>
                          <a:latin typeface="Arial" pitchFamily="34" charset="0"/>
                          <a:cs typeface="Arial" pitchFamily="34" charset="0"/>
                        </a:rPr>
                        <a:t>GET</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pitchFamily="34" charset="0"/>
                          <a:cs typeface="Arial" pitchFamily="34" charset="0"/>
                        </a:rPr>
                        <a:t>Requests the resource, identified by URL as argument.</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pitchFamily="34" charset="0"/>
                          <a:cs typeface="Arial" pitchFamily="34" charset="0"/>
                        </a:rPr>
                        <a:t>If the URL refers to data, then the web server replies by returning the data</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pitchFamily="34" charset="0"/>
                          <a:cs typeface="Arial" pitchFamily="34" charset="0"/>
                        </a:rPr>
                        <a:t>If the URL refers to a program, then the web server runs the program and returns the output to the client.</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57351" name="Picture 35"/>
          <p:cNvPicPr>
            <a:picLocks noChangeAspect="1" noChangeArrowheads="1"/>
          </p:cNvPicPr>
          <p:nvPr/>
        </p:nvPicPr>
        <p:blipFill>
          <a:blip r:embed="rId3"/>
          <a:srcRect/>
          <a:stretch>
            <a:fillRect/>
          </a:stretch>
        </p:blipFill>
        <p:spPr bwMode="auto">
          <a:xfrm>
            <a:off x="609600" y="4953000"/>
            <a:ext cx="8269288" cy="833438"/>
          </a:xfrm>
          <a:prstGeom prst="rect">
            <a:avLst/>
          </a:prstGeom>
          <a:noFill/>
          <a:ln w="9525">
            <a:noFill/>
            <a:miter lim="800000"/>
            <a:headEnd/>
            <a:tailEnd/>
          </a:ln>
        </p:spPr>
      </p:pic>
      <p:sp>
        <p:nvSpPr>
          <p:cNvPr id="57352" name="Rectangle 36"/>
          <p:cNvSpPr>
            <a:spLocks noChangeArrowheads="1"/>
          </p:cNvSpPr>
          <p:nvPr/>
        </p:nvSpPr>
        <p:spPr bwMode="auto">
          <a:xfrm>
            <a:off x="2514600" y="5791200"/>
            <a:ext cx="3854450" cy="366713"/>
          </a:xfrm>
          <a:prstGeom prst="rect">
            <a:avLst/>
          </a:prstGeom>
          <a:noFill/>
          <a:ln w="9525">
            <a:noFill/>
            <a:miter lim="800000"/>
            <a:headEnd/>
            <a:tailEnd/>
          </a:ln>
        </p:spPr>
        <p:txBody>
          <a:bodyPr wrap="none">
            <a:spAutoFit/>
          </a:bodyPr>
          <a:lstStyle/>
          <a:p>
            <a:r>
              <a:rPr lang="en-US" b="1">
                <a:solidFill>
                  <a:srgbClr val="0066CC"/>
                </a:solidFill>
              </a:rPr>
              <a:t>Figure 16. HTTP request message</a:t>
            </a:r>
          </a:p>
        </p:txBody>
      </p:sp>
      <p:sp>
        <p:nvSpPr>
          <p:cNvPr id="57353"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p:cNvSpPr>
            <a:spLocks noGrp="1"/>
          </p:cNvSpPr>
          <p:nvPr>
            <p:ph type="sldNum" sz="quarter" idx="11"/>
          </p:nvPr>
        </p:nvSpPr>
        <p:spPr>
          <a:noFill/>
        </p:spPr>
        <p:txBody>
          <a:bodyPr/>
          <a:lstStyle/>
          <a:p>
            <a:fld id="{86EAD8A1-4CDA-44AF-836E-CCA8FD809220}" type="slidenum">
              <a:rPr lang="en-US" smtClean="0"/>
              <a:pPr/>
              <a:t>59</a:t>
            </a:fld>
            <a:endParaRPr lang="en-US"/>
          </a:p>
        </p:txBody>
      </p:sp>
      <p:sp>
        <p:nvSpPr>
          <p:cNvPr id="5837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a:solidFill>
                  <a:srgbClr val="669900"/>
                </a:solidFill>
              </a:rPr>
              <a:t>Client-Server Communication</a:t>
            </a:r>
          </a:p>
        </p:txBody>
      </p:sp>
      <p:graphicFrame>
        <p:nvGraphicFramePr>
          <p:cNvPr id="142363" name="Group 27"/>
          <p:cNvGraphicFramePr>
            <a:graphicFrameLocks noGrp="1"/>
          </p:cNvGraphicFramePr>
          <p:nvPr>
            <p:ph type="tbl" idx="1"/>
          </p:nvPr>
        </p:nvGraphicFramePr>
        <p:xfrm>
          <a:off x="533400" y="1219200"/>
          <a:ext cx="8229600" cy="2127504"/>
        </p:xfrm>
        <a:graphic>
          <a:graphicData uri="http://schemas.openxmlformats.org/drawingml/2006/table">
            <a:tbl>
              <a:tblPr rtl="1"/>
              <a:tblGrid>
                <a:gridCol w="8229600">
                  <a:extLst>
                    <a:ext uri="{9D8B030D-6E8A-4147-A177-3AD203B41FA5}">
                      <a16:colId xmlns:a16="http://schemas.microsoft.com/office/drawing/2014/main" val="20000"/>
                    </a:ext>
                  </a:extLst>
                </a:gridCol>
              </a:tblGrid>
              <a:tr h="1600200">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rgbClr val="990099"/>
                          </a:solidFill>
                          <a:effectLst/>
                          <a:latin typeface="Arial" pitchFamily="34" charset="0"/>
                          <a:cs typeface="Arial" pitchFamily="34" charset="0"/>
                        </a:rPr>
                        <a:t>HEAD</a:t>
                      </a:r>
                      <a:r>
                        <a:rPr kumimoji="0" lang="en-US" sz="2800" b="0" i="0" u="none" strike="noStrike" cap="none" normalizeH="0" baseline="0" dirty="0">
                          <a:ln>
                            <a:noFill/>
                          </a:ln>
                          <a:solidFill>
                            <a:schemeClr val="tx1"/>
                          </a:solidFill>
                          <a:effectLst/>
                          <a:latin typeface="Arial" pitchFamily="34" charset="0"/>
                          <a:cs typeface="Arial" pitchFamily="34" charset="0"/>
                        </a:rPr>
                        <a:t> </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pitchFamily="34" charset="0"/>
                          <a:cs typeface="Arial" pitchFamily="34" charset="0"/>
                        </a:rPr>
                        <a:t>This method is similar to GET, but only meta data on resource is returned (like date of last modification, type, and size)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err="1">
                          <a:ln>
                            <a:noFill/>
                          </a:ln>
                          <a:solidFill>
                            <a:schemeClr val="tx1"/>
                          </a:solidFill>
                          <a:effectLst/>
                          <a:latin typeface="Arial" pitchFamily="34" charset="0"/>
                          <a:cs typeface="Arial" pitchFamily="34" charset="0"/>
                        </a:rPr>
                        <a:t>i.e</a:t>
                      </a:r>
                      <a:r>
                        <a:rPr kumimoji="0" lang="en-US" sz="2400" b="0" i="0" u="none" strike="noStrike" cap="none" normalizeH="0" baseline="0" dirty="0">
                          <a:ln>
                            <a:noFill/>
                          </a:ln>
                          <a:solidFill>
                            <a:schemeClr val="tx1"/>
                          </a:solidFill>
                          <a:effectLst/>
                          <a:latin typeface="Arial" pitchFamily="34" charset="0"/>
                          <a:cs typeface="Arial" pitchFamily="34" charset="0"/>
                        </a:rPr>
                        <a:t> status line</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8375"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p:spPr>
        <p:txBody>
          <a:bodyPr/>
          <a:lstStyle/>
          <a:p>
            <a:fld id="{0F032628-3E03-4BDF-BBE4-815F1A0709F8}" type="slidenum">
              <a:rPr lang="en-US" smtClean="0"/>
              <a:pPr/>
              <a:t>6</a:t>
            </a:fld>
            <a:endParaRPr lang="en-US"/>
          </a:p>
        </p:txBody>
      </p:sp>
      <p:sp>
        <p:nvSpPr>
          <p:cNvPr id="7171"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a:solidFill>
                  <a:srgbClr val="669900"/>
                </a:solidFill>
              </a:rPr>
              <a:t>Introduction</a:t>
            </a:r>
          </a:p>
        </p:txBody>
      </p:sp>
      <p:graphicFrame>
        <p:nvGraphicFramePr>
          <p:cNvPr id="22531" name="Group 3"/>
          <p:cNvGraphicFramePr>
            <a:graphicFrameLocks noGrp="1"/>
          </p:cNvGraphicFramePr>
          <p:nvPr>
            <p:ph type="tbl" idx="1"/>
          </p:nvPr>
        </p:nvGraphicFramePr>
        <p:xfrm>
          <a:off x="533400" y="1219200"/>
          <a:ext cx="8229600" cy="525780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52578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a:ln>
                            <a:noFill/>
                          </a:ln>
                          <a:solidFill>
                            <a:schemeClr val="tx1"/>
                          </a:solidFill>
                          <a:effectLst/>
                          <a:latin typeface="Arial" pitchFamily="34" charset="0"/>
                          <a:cs typeface="Arial" pitchFamily="34" charset="0"/>
                        </a:rPr>
                        <a:t>This chapter is concerned with middleware.</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7175" name="Picture 10"/>
          <p:cNvPicPr>
            <a:picLocks noChangeAspect="1" noChangeArrowheads="1"/>
          </p:cNvPicPr>
          <p:nvPr/>
        </p:nvPicPr>
        <p:blipFill>
          <a:blip r:embed="rId3"/>
          <a:srcRect/>
          <a:stretch>
            <a:fillRect/>
          </a:stretch>
        </p:blipFill>
        <p:spPr bwMode="auto">
          <a:xfrm>
            <a:off x="1427163" y="2239963"/>
            <a:ext cx="6288087" cy="2865437"/>
          </a:xfrm>
          <a:prstGeom prst="rect">
            <a:avLst/>
          </a:prstGeom>
          <a:noFill/>
          <a:ln w="9525">
            <a:noFill/>
            <a:miter lim="800000"/>
            <a:headEnd/>
            <a:tailEnd/>
          </a:ln>
        </p:spPr>
      </p:pic>
      <p:sp>
        <p:nvSpPr>
          <p:cNvPr id="7176" name="Rectangle 11"/>
          <p:cNvSpPr>
            <a:spLocks noChangeArrowheads="1"/>
          </p:cNvSpPr>
          <p:nvPr/>
        </p:nvSpPr>
        <p:spPr bwMode="auto">
          <a:xfrm>
            <a:off x="2590800" y="5867400"/>
            <a:ext cx="3168650" cy="366713"/>
          </a:xfrm>
          <a:prstGeom prst="rect">
            <a:avLst/>
          </a:prstGeom>
          <a:noFill/>
          <a:ln w="9525">
            <a:noFill/>
            <a:miter lim="800000"/>
            <a:headEnd/>
            <a:tailEnd/>
          </a:ln>
        </p:spPr>
        <p:txBody>
          <a:bodyPr wrap="none">
            <a:spAutoFit/>
          </a:bodyPr>
          <a:lstStyle/>
          <a:p>
            <a:r>
              <a:rPr lang="en-US" b="1">
                <a:solidFill>
                  <a:srgbClr val="0066CC"/>
                </a:solidFill>
              </a:rPr>
              <a:t>Figure 1. Middleware layers</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p:cNvSpPr>
            <a:spLocks noGrp="1"/>
          </p:cNvSpPr>
          <p:nvPr>
            <p:ph type="sldNum" sz="quarter" idx="11"/>
          </p:nvPr>
        </p:nvSpPr>
        <p:spPr>
          <a:noFill/>
        </p:spPr>
        <p:txBody>
          <a:bodyPr/>
          <a:lstStyle/>
          <a:p>
            <a:fld id="{4E90FAC2-FD2C-42B7-A967-AEE6EC481496}" type="slidenum">
              <a:rPr lang="en-US" smtClean="0"/>
              <a:pPr/>
              <a:t>60</a:t>
            </a:fld>
            <a:endParaRPr lang="en-US"/>
          </a:p>
        </p:txBody>
      </p:sp>
      <p:sp>
        <p:nvSpPr>
          <p:cNvPr id="5939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a:solidFill>
                  <a:srgbClr val="669900"/>
                </a:solidFill>
              </a:rPr>
              <a:t>Client-Server Communication</a:t>
            </a:r>
          </a:p>
        </p:txBody>
      </p:sp>
      <p:graphicFrame>
        <p:nvGraphicFramePr>
          <p:cNvPr id="146443" name="Group 11"/>
          <p:cNvGraphicFramePr>
            <a:graphicFrameLocks noGrp="1"/>
          </p:cNvGraphicFramePr>
          <p:nvPr>
            <p:ph type="tbl" idx="1"/>
          </p:nvPr>
        </p:nvGraphicFramePr>
        <p:xfrm>
          <a:off x="533400" y="1219200"/>
          <a:ext cx="8229600" cy="3834384"/>
        </p:xfrm>
        <a:graphic>
          <a:graphicData uri="http://schemas.openxmlformats.org/drawingml/2006/table">
            <a:tbl>
              <a:tblPr rtl="1"/>
              <a:tblGrid>
                <a:gridCol w="8229600">
                  <a:extLst>
                    <a:ext uri="{9D8B030D-6E8A-4147-A177-3AD203B41FA5}">
                      <a16:colId xmlns:a16="http://schemas.microsoft.com/office/drawing/2014/main" val="20000"/>
                    </a:ext>
                  </a:extLst>
                </a:gridCol>
              </a:tblGrid>
              <a:tr h="2667000">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rgbClr val="990099"/>
                          </a:solidFill>
                          <a:effectLst/>
                          <a:latin typeface="Arial" pitchFamily="34" charset="0"/>
                          <a:cs typeface="Arial" pitchFamily="34" charset="0"/>
                        </a:rPr>
                        <a:t>POST</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chemeClr val="tx1"/>
                          </a:solidFill>
                          <a:effectLst/>
                          <a:latin typeface="Arial" pitchFamily="34" charset="0"/>
                          <a:cs typeface="Arial" pitchFamily="34" charset="0"/>
                        </a:rPr>
                        <a:t>Specifies the URL of a resource (for instance, a server program) that can deal with the data supplied with the request.</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chemeClr val="tx1"/>
                          </a:solidFill>
                          <a:effectLst/>
                          <a:latin typeface="Arial" pitchFamily="34" charset="0"/>
                          <a:cs typeface="Arial" pitchFamily="34" charset="0"/>
                        </a:rPr>
                        <a:t>This method is designed to deal with:</a:t>
                      </a:r>
                    </a:p>
                    <a:p>
                      <a:pPr marL="2570163" marR="0" lvl="3" indent="-334963" algn="l" defTabSz="914400" rtl="0" eaLnBrk="1" fontAlgn="base" latinLnBrk="0" hangingPunct="1">
                        <a:lnSpc>
                          <a:spcPct val="100000"/>
                        </a:lnSpc>
                        <a:spcBef>
                          <a:spcPct val="20000"/>
                        </a:spcBef>
                        <a:spcAft>
                          <a:spcPct val="0"/>
                        </a:spcAft>
                        <a:buClrTx/>
                        <a:buSzTx/>
                        <a:buFontTx/>
                        <a:buChar char="•"/>
                        <a:tabLst>
                          <a:tab pos="969963" algn="l"/>
                          <a:tab pos="1082675" algn="l"/>
                          <a:tab pos="1485900" algn="l"/>
                          <a:tab pos="1600200" algn="l"/>
                        </a:tabLst>
                      </a:pPr>
                      <a:r>
                        <a:rPr kumimoji="0" lang="en-US" sz="2000" b="0" i="0" u="none" strike="noStrike" cap="none" normalizeH="0" baseline="0">
                          <a:ln>
                            <a:noFill/>
                          </a:ln>
                          <a:solidFill>
                            <a:schemeClr val="tx1"/>
                          </a:solidFill>
                          <a:effectLst/>
                          <a:latin typeface="Arial" pitchFamily="34" charset="0"/>
                          <a:cs typeface="Arial" pitchFamily="34" charset="0"/>
                        </a:rPr>
                        <a:t>Providing a block of data to a data-handling process</a:t>
                      </a:r>
                    </a:p>
                    <a:p>
                      <a:pPr marL="2570163" marR="0" lvl="3" indent="-334963" algn="l" defTabSz="914400" rtl="0" eaLnBrk="1" fontAlgn="base" latinLnBrk="0" hangingPunct="1">
                        <a:lnSpc>
                          <a:spcPct val="100000"/>
                        </a:lnSpc>
                        <a:spcBef>
                          <a:spcPct val="20000"/>
                        </a:spcBef>
                        <a:spcAft>
                          <a:spcPct val="0"/>
                        </a:spcAft>
                        <a:buClrTx/>
                        <a:buSzTx/>
                        <a:buFontTx/>
                        <a:buChar char="•"/>
                        <a:tabLst>
                          <a:tab pos="969963" algn="l"/>
                          <a:tab pos="1082675" algn="l"/>
                          <a:tab pos="1485900" algn="l"/>
                          <a:tab pos="1600200" algn="l"/>
                        </a:tabLst>
                      </a:pPr>
                      <a:r>
                        <a:rPr kumimoji="0" lang="en-US" sz="2000" b="0" i="0" u="none" strike="noStrike" cap="none" normalizeH="0" baseline="0">
                          <a:ln>
                            <a:noFill/>
                          </a:ln>
                          <a:solidFill>
                            <a:schemeClr val="tx1"/>
                          </a:solidFill>
                          <a:effectLst/>
                          <a:latin typeface="Arial" pitchFamily="34" charset="0"/>
                          <a:cs typeface="Arial" pitchFamily="34" charset="0"/>
                        </a:rPr>
                        <a:t>Posting a message to a bulletin board, mailing list or news group.</a:t>
                      </a:r>
                    </a:p>
                    <a:p>
                      <a:pPr marL="2570163" marR="0" lvl="3" indent="-334963" algn="l" defTabSz="914400" rtl="0" eaLnBrk="1" fontAlgn="base" latinLnBrk="0" hangingPunct="1">
                        <a:lnSpc>
                          <a:spcPct val="100000"/>
                        </a:lnSpc>
                        <a:spcBef>
                          <a:spcPct val="20000"/>
                        </a:spcBef>
                        <a:spcAft>
                          <a:spcPct val="0"/>
                        </a:spcAft>
                        <a:buClrTx/>
                        <a:buSzTx/>
                        <a:buFontTx/>
                        <a:buChar char="•"/>
                        <a:tabLst>
                          <a:tab pos="969963" algn="l"/>
                          <a:tab pos="1082675" algn="l"/>
                          <a:tab pos="1485900" algn="l"/>
                          <a:tab pos="1600200" algn="l"/>
                        </a:tabLst>
                      </a:pPr>
                      <a:r>
                        <a:rPr kumimoji="0" lang="en-US" sz="2000" b="0" i="0" u="none" strike="noStrike" cap="none" normalizeH="0" baseline="0">
                          <a:ln>
                            <a:noFill/>
                          </a:ln>
                          <a:solidFill>
                            <a:schemeClr val="tx1"/>
                          </a:solidFill>
                          <a:effectLst/>
                          <a:latin typeface="Arial" pitchFamily="34" charset="0"/>
                          <a:cs typeface="Arial" pitchFamily="34" charset="0"/>
                        </a:rPr>
                        <a:t>Extending a dataset with an append operation</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9399"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p:cNvSpPr>
            <a:spLocks noGrp="1"/>
          </p:cNvSpPr>
          <p:nvPr>
            <p:ph type="sldNum" sz="quarter" idx="11"/>
          </p:nvPr>
        </p:nvSpPr>
        <p:spPr>
          <a:noFill/>
        </p:spPr>
        <p:txBody>
          <a:bodyPr/>
          <a:lstStyle/>
          <a:p>
            <a:fld id="{4D86C7E5-4BEC-4D9F-BA04-A2BE46159235}" type="slidenum">
              <a:rPr lang="en-US" smtClean="0"/>
              <a:pPr/>
              <a:t>61</a:t>
            </a:fld>
            <a:endParaRPr lang="en-US"/>
          </a:p>
        </p:txBody>
      </p:sp>
      <p:sp>
        <p:nvSpPr>
          <p:cNvPr id="60419" name="Rectangle 2"/>
          <p:cNvSpPr>
            <a:spLocks noGrp="1" noChangeArrowheads="1"/>
          </p:cNvSpPr>
          <p:nvPr>
            <p:ph type="title"/>
          </p:nvPr>
        </p:nvSpPr>
        <p:spPr>
          <a:xfrm>
            <a:off x="609600" y="381000"/>
            <a:ext cx="8229600" cy="579438"/>
          </a:xfrm>
          <a:noFill/>
        </p:spPr>
        <p:txBody>
          <a:bodyPr anchorCtr="1">
            <a:spAutoFit/>
          </a:bodyPr>
          <a:lstStyle/>
          <a:p>
            <a:pPr eaLnBrk="1" hangingPunct="1"/>
            <a:r>
              <a:rPr lang="en-US" sz="3200" b="1">
                <a:solidFill>
                  <a:srgbClr val="669900"/>
                </a:solidFill>
              </a:rPr>
              <a:t>Client-Server Communication</a:t>
            </a:r>
          </a:p>
        </p:txBody>
      </p:sp>
      <p:graphicFrame>
        <p:nvGraphicFramePr>
          <p:cNvPr id="144408" name="Group 24"/>
          <p:cNvGraphicFramePr>
            <a:graphicFrameLocks noGrp="1"/>
          </p:cNvGraphicFramePr>
          <p:nvPr>
            <p:ph type="tbl" idx="1"/>
          </p:nvPr>
        </p:nvGraphicFramePr>
        <p:xfrm>
          <a:off x="609600" y="914400"/>
          <a:ext cx="8229600" cy="5711952"/>
        </p:xfrm>
        <a:graphic>
          <a:graphicData uri="http://schemas.openxmlformats.org/drawingml/2006/table">
            <a:tbl>
              <a:tblPr rtl="1"/>
              <a:tblGrid>
                <a:gridCol w="8229600">
                  <a:extLst>
                    <a:ext uri="{9D8B030D-6E8A-4147-A177-3AD203B41FA5}">
                      <a16:colId xmlns:a16="http://schemas.microsoft.com/office/drawing/2014/main" val="20000"/>
                    </a:ext>
                  </a:extLst>
                </a:gridCol>
              </a:tblGrid>
              <a:tr h="2667000">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rgbClr val="990099"/>
                          </a:solidFill>
                          <a:effectLst/>
                          <a:latin typeface="Arial" pitchFamily="34" charset="0"/>
                          <a:cs typeface="Arial" pitchFamily="34" charset="0"/>
                        </a:rPr>
                        <a:t>PUT</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pitchFamily="34" charset="0"/>
                          <a:cs typeface="Arial" pitchFamily="34" charset="0"/>
                        </a:rPr>
                        <a:t>Supplied data to be stored in the given URL as its identifier.</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rgbClr val="990099"/>
                          </a:solidFill>
                          <a:effectLst/>
                          <a:latin typeface="Arial" pitchFamily="34" charset="0"/>
                          <a:cs typeface="Arial" pitchFamily="34" charset="0"/>
                        </a:rPr>
                        <a:t>DELETE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pitchFamily="34" charset="0"/>
                          <a:cs typeface="Arial" pitchFamily="34" charset="0"/>
                        </a:rPr>
                        <a:t>The server deletes an identified resource by the given URL on the server.</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rgbClr val="990099"/>
                          </a:solidFill>
                          <a:effectLst/>
                          <a:latin typeface="Arial" pitchFamily="34" charset="0"/>
                          <a:cs typeface="Arial" pitchFamily="34" charset="0"/>
                        </a:rPr>
                        <a:t>TRACE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pitchFamily="34" charset="0"/>
                          <a:cs typeface="Arial" pitchFamily="34" charset="0"/>
                        </a:rPr>
                        <a:t>The server sends back the request message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rgbClr val="990099"/>
                          </a:solidFill>
                          <a:effectLst/>
                          <a:latin typeface="Arial" pitchFamily="34" charset="0"/>
                          <a:cs typeface="Arial" pitchFamily="34" charset="0"/>
                        </a:rPr>
                        <a:t>OPTIONS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pitchFamily="34" charset="0"/>
                          <a:cs typeface="Arial" pitchFamily="34" charset="0"/>
                        </a:rPr>
                        <a:t>A server supplies the client with a list of methods.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pitchFamily="34" charset="0"/>
                          <a:cs typeface="Arial" pitchFamily="34" charset="0"/>
                        </a:rPr>
                        <a:t>It allows to be applied to the given URL</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p:cNvSpPr>
            <a:spLocks noGrp="1"/>
          </p:cNvSpPr>
          <p:nvPr>
            <p:ph type="sldNum" sz="quarter" idx="11"/>
          </p:nvPr>
        </p:nvSpPr>
        <p:spPr>
          <a:noFill/>
        </p:spPr>
        <p:txBody>
          <a:bodyPr/>
          <a:lstStyle/>
          <a:p>
            <a:fld id="{BBA7ECD6-40C1-4361-B79D-4D8770A687F6}" type="slidenum">
              <a:rPr lang="en-US" smtClean="0"/>
              <a:pPr/>
              <a:t>62</a:t>
            </a:fld>
            <a:endParaRPr lang="en-US"/>
          </a:p>
        </p:txBody>
      </p:sp>
      <p:sp>
        <p:nvSpPr>
          <p:cNvPr id="61443"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a:solidFill>
                  <a:srgbClr val="669900"/>
                </a:solidFill>
              </a:rPr>
              <a:t>Client-Server Communication</a:t>
            </a:r>
          </a:p>
        </p:txBody>
      </p:sp>
      <p:graphicFrame>
        <p:nvGraphicFramePr>
          <p:cNvPr id="150543" name="Group 15"/>
          <p:cNvGraphicFramePr>
            <a:graphicFrameLocks noGrp="1"/>
          </p:cNvGraphicFramePr>
          <p:nvPr>
            <p:ph type="tbl" idx="1"/>
          </p:nvPr>
        </p:nvGraphicFramePr>
        <p:xfrm>
          <a:off x="533400" y="1219200"/>
          <a:ext cx="8229600" cy="426720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267200">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chemeClr val="tx1"/>
                          </a:solidFill>
                          <a:effectLst/>
                          <a:latin typeface="Arial" pitchFamily="34" charset="0"/>
                          <a:cs typeface="Arial" pitchFamily="34" charset="0"/>
                        </a:rPr>
                        <a:t>A reply message specifies </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chemeClr val="tx1"/>
                          </a:solidFill>
                          <a:effectLst/>
                          <a:latin typeface="Arial" pitchFamily="34" charset="0"/>
                          <a:cs typeface="Arial" pitchFamily="34" charset="0"/>
                        </a:rPr>
                        <a:t>The protocol version </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chemeClr val="tx1"/>
                          </a:solidFill>
                          <a:effectLst/>
                          <a:latin typeface="Arial" pitchFamily="34" charset="0"/>
                          <a:cs typeface="Arial" pitchFamily="34" charset="0"/>
                        </a:rPr>
                        <a:t>A status code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chemeClr val="tx1"/>
                          </a:solidFill>
                          <a:effectLst/>
                          <a:latin typeface="Arial" pitchFamily="34" charset="0"/>
                          <a:cs typeface="Arial" pitchFamily="34" charset="0"/>
                        </a:rPr>
                        <a:t>Reason</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chemeClr val="tx1"/>
                          </a:solidFill>
                          <a:effectLst/>
                          <a:latin typeface="Arial" pitchFamily="34" charset="0"/>
                          <a:cs typeface="Arial" pitchFamily="34" charset="0"/>
                        </a:rPr>
                        <a:t>Some headers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chemeClr val="tx1"/>
                          </a:solidFill>
                          <a:effectLst/>
                          <a:latin typeface="Arial" pitchFamily="34" charset="0"/>
                          <a:cs typeface="Arial" pitchFamily="34" charset="0"/>
                        </a:rPr>
                        <a:t>An optional message body</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61447" name="Picture 16"/>
          <p:cNvPicPr>
            <a:picLocks noChangeAspect="1" noChangeArrowheads="1"/>
          </p:cNvPicPr>
          <p:nvPr/>
        </p:nvPicPr>
        <p:blipFill>
          <a:blip r:embed="rId3"/>
          <a:srcRect/>
          <a:stretch>
            <a:fillRect/>
          </a:stretch>
        </p:blipFill>
        <p:spPr bwMode="auto">
          <a:xfrm>
            <a:off x="1371600" y="4114800"/>
            <a:ext cx="6288088" cy="833438"/>
          </a:xfrm>
          <a:prstGeom prst="rect">
            <a:avLst/>
          </a:prstGeom>
          <a:noFill/>
          <a:ln w="9525">
            <a:noFill/>
            <a:miter lim="800000"/>
            <a:headEnd/>
            <a:tailEnd/>
          </a:ln>
        </p:spPr>
      </p:pic>
      <p:sp>
        <p:nvSpPr>
          <p:cNvPr id="61448" name="Rectangle 17"/>
          <p:cNvSpPr>
            <a:spLocks noChangeArrowheads="1"/>
          </p:cNvSpPr>
          <p:nvPr/>
        </p:nvSpPr>
        <p:spPr bwMode="auto">
          <a:xfrm>
            <a:off x="2438400" y="5029200"/>
            <a:ext cx="3575050" cy="366713"/>
          </a:xfrm>
          <a:prstGeom prst="rect">
            <a:avLst/>
          </a:prstGeom>
          <a:noFill/>
          <a:ln w="9525">
            <a:noFill/>
            <a:miter lim="800000"/>
            <a:headEnd/>
            <a:tailEnd/>
          </a:ln>
        </p:spPr>
        <p:txBody>
          <a:bodyPr wrap="none">
            <a:spAutoFit/>
          </a:bodyPr>
          <a:lstStyle/>
          <a:p>
            <a:r>
              <a:rPr lang="en-US" b="1">
                <a:solidFill>
                  <a:srgbClr val="0066CC"/>
                </a:solidFill>
              </a:rPr>
              <a:t>Figure 17. HTTP reply message</a:t>
            </a:r>
          </a:p>
        </p:txBody>
      </p:sp>
      <p:sp>
        <p:nvSpPr>
          <p:cNvPr id="61449"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b="1">
                <a:solidFill>
                  <a:srgbClr val="669900"/>
                </a:solidFill>
              </a:rPr>
              <a:t>Client-Server Communication</a:t>
            </a:r>
            <a:endParaRPr lang="en-US"/>
          </a:p>
        </p:txBody>
      </p:sp>
      <p:sp>
        <p:nvSpPr>
          <p:cNvPr id="62467" name="Content Placeholder 2"/>
          <p:cNvSpPr>
            <a:spLocks noGrp="1"/>
          </p:cNvSpPr>
          <p:nvPr>
            <p:ph idx="1"/>
          </p:nvPr>
        </p:nvSpPr>
        <p:spPr/>
        <p:txBody>
          <a:bodyPr/>
          <a:lstStyle/>
          <a:p>
            <a:r>
              <a:rPr lang="en-US">
                <a:solidFill>
                  <a:srgbClr val="C00000"/>
                </a:solidFill>
              </a:rPr>
              <a:t>Status codes</a:t>
            </a:r>
          </a:p>
          <a:p>
            <a:r>
              <a:rPr lang="en-US" sz="1800"/>
              <a:t>100 block</a:t>
            </a:r>
            <a:r>
              <a:rPr lang="en-US" sz="1800">
                <a:sym typeface="Wingdings" pitchFamily="2" charset="2"/>
              </a:rPr>
              <a:t>InformationalEg. 103 – checkpoint</a:t>
            </a:r>
          </a:p>
          <a:p>
            <a:endParaRPr lang="en-US" sz="1800">
              <a:sym typeface="Wingdings" pitchFamily="2" charset="2"/>
            </a:endParaRPr>
          </a:p>
          <a:p>
            <a:r>
              <a:rPr lang="en-US" sz="1800">
                <a:sym typeface="Wingdings" pitchFamily="2" charset="2"/>
              </a:rPr>
              <a:t>200 blockSuccess Eg.200-OK, 201-created</a:t>
            </a:r>
          </a:p>
          <a:p>
            <a:endParaRPr lang="en-US" sz="1800">
              <a:sym typeface="Wingdings" pitchFamily="2" charset="2"/>
            </a:endParaRPr>
          </a:p>
          <a:p>
            <a:r>
              <a:rPr lang="en-US" sz="1800">
                <a:sym typeface="Wingdings" pitchFamily="2" charset="2"/>
              </a:rPr>
              <a:t>300 blockRedirectionEg.302-Found, 304-Not Modified</a:t>
            </a:r>
          </a:p>
          <a:p>
            <a:endParaRPr lang="en-US" sz="1800">
              <a:sym typeface="Wingdings" pitchFamily="2" charset="2"/>
            </a:endParaRPr>
          </a:p>
          <a:p>
            <a:r>
              <a:rPr lang="en-US" sz="1800">
                <a:sym typeface="Wingdings" pitchFamily="2" charset="2"/>
              </a:rPr>
              <a:t>400 blockClient Error Eg.404-Not Found 408-Request Timeout</a:t>
            </a:r>
          </a:p>
          <a:p>
            <a:pPr>
              <a:buFont typeface="Wingdings" pitchFamily="2" charset="2"/>
              <a:buNone/>
            </a:pPr>
            <a:endParaRPr lang="en-US" sz="1800">
              <a:sym typeface="Wingdings" pitchFamily="2" charset="2"/>
            </a:endParaRPr>
          </a:p>
          <a:p>
            <a:r>
              <a:rPr lang="en-US" sz="1800">
                <a:sym typeface="Wingdings" pitchFamily="2" charset="2"/>
              </a:rPr>
              <a:t>500 blockServer errorEg.500-Internal Server Error, 502-Bad Gateway, 				503-Service Unavailable</a:t>
            </a:r>
          </a:p>
          <a:p>
            <a:pPr lvl="4"/>
            <a:endParaRPr lang="en-US" sz="600">
              <a:sym typeface="Wingdings" pitchFamily="2" charset="2"/>
            </a:endParaRPr>
          </a:p>
        </p:txBody>
      </p:sp>
      <p:sp>
        <p:nvSpPr>
          <p:cNvPr id="62468" name="Slide Number Placeholder 3"/>
          <p:cNvSpPr>
            <a:spLocks noGrp="1"/>
          </p:cNvSpPr>
          <p:nvPr>
            <p:ph type="sldNum" sz="quarter" idx="11"/>
          </p:nvPr>
        </p:nvSpPr>
        <p:spPr>
          <a:noFill/>
        </p:spPr>
        <p:txBody>
          <a:bodyPr/>
          <a:lstStyle/>
          <a:p>
            <a:fld id="{D46771EC-DDF5-44E2-B5E4-122840904E2B}" type="slidenum">
              <a:rPr lang="en-US" smtClean="0"/>
              <a:pPr/>
              <a:t>63</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p>
            <a:fld id="{5756AC0D-E7B1-4848-B9C1-83B6A14234F2}" type="slidenum">
              <a:rPr lang="en-US" smtClean="0"/>
              <a:pPr/>
              <a:t>7</a:t>
            </a:fld>
            <a:endParaRPr lang="en-US"/>
          </a:p>
        </p:txBody>
      </p:sp>
      <p:sp>
        <p:nvSpPr>
          <p:cNvPr id="8195"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a:solidFill>
                  <a:srgbClr val="669900"/>
                </a:solidFill>
              </a:rPr>
              <a:t>Introduction</a:t>
            </a:r>
          </a:p>
        </p:txBody>
      </p:sp>
      <p:graphicFrame>
        <p:nvGraphicFramePr>
          <p:cNvPr id="12298" name="Group 10"/>
          <p:cNvGraphicFramePr>
            <a:graphicFrameLocks noGrp="1"/>
          </p:cNvGraphicFramePr>
          <p:nvPr>
            <p:ph type="tbl" idx="1"/>
          </p:nvPr>
        </p:nvGraphicFramePr>
        <p:xfrm>
          <a:off x="533400" y="1219200"/>
          <a:ext cx="8229600" cy="3176016"/>
        </p:xfrm>
        <a:graphic>
          <a:graphicData uri="http://schemas.openxmlformats.org/drawingml/2006/table">
            <a:tbl>
              <a:tblPr rtl="1"/>
              <a:tblGrid>
                <a:gridCol w="8229600">
                  <a:extLst>
                    <a:ext uri="{9D8B030D-6E8A-4147-A177-3AD203B41FA5}">
                      <a16:colId xmlns:a16="http://schemas.microsoft.com/office/drawing/2014/main" val="20000"/>
                    </a:ext>
                  </a:extLst>
                </a:gridCol>
              </a:tblGrid>
              <a:tr h="19939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rgbClr val="A50021"/>
                          </a:solidFill>
                          <a:effectLst/>
                          <a:latin typeface="Arial" pitchFamily="34" charset="0"/>
                          <a:cs typeface="Arial" pitchFamily="34" charset="0"/>
                        </a:rPr>
                        <a:t>Remote Method Invocation (RMI)</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pitchFamily="34" charset="0"/>
                          <a:cs typeface="Arial" pitchFamily="34" charset="0"/>
                        </a:rPr>
                        <a:t>It allows an object to invoke a method in an object in a remote process.</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pitchFamily="34" charset="0"/>
                          <a:cs typeface="Arial" pitchFamily="34" charset="0"/>
                        </a:rPr>
                        <a:t>E.g. CORBA and Java RMI</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rgbClr val="A50021"/>
                          </a:solidFill>
                          <a:effectLst/>
                          <a:latin typeface="Arial" pitchFamily="34" charset="0"/>
                          <a:cs typeface="Arial" pitchFamily="34" charset="0"/>
                        </a:rPr>
                        <a:t>Remote Procedure Call (RPC)</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pitchFamily="34" charset="0"/>
                          <a:cs typeface="Arial" pitchFamily="34" charset="0"/>
                        </a:rPr>
                        <a:t>It allows a client to call a procedure in a remote server.</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199"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4D3FD6E6-C3CB-4CCA-BC37-8699F644A1C5}" type="slidenum">
              <a:rPr lang="en-US" smtClean="0"/>
              <a:pPr/>
              <a:t>8</a:t>
            </a:fld>
            <a:endParaRPr lang="en-US"/>
          </a:p>
        </p:txBody>
      </p:sp>
      <p:sp>
        <p:nvSpPr>
          <p:cNvPr id="9219"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a:solidFill>
                  <a:srgbClr val="669900"/>
                </a:solidFill>
              </a:rPr>
              <a:t>Introduction</a:t>
            </a:r>
          </a:p>
        </p:txBody>
      </p:sp>
      <p:graphicFrame>
        <p:nvGraphicFramePr>
          <p:cNvPr id="7201" name="Group 33"/>
          <p:cNvGraphicFramePr>
            <a:graphicFrameLocks noGrp="1"/>
          </p:cNvGraphicFramePr>
          <p:nvPr>
            <p:ph type="tbl" idx="1"/>
          </p:nvPr>
        </p:nvGraphicFramePr>
        <p:xfrm>
          <a:off x="533400" y="1219200"/>
          <a:ext cx="8229600" cy="4821936"/>
        </p:xfrm>
        <a:graphic>
          <a:graphicData uri="http://schemas.openxmlformats.org/drawingml/2006/table">
            <a:tbl>
              <a:tblPr rtl="1"/>
              <a:tblGrid>
                <a:gridCol w="8229600">
                  <a:extLst>
                    <a:ext uri="{9D8B030D-6E8A-4147-A177-3AD203B41FA5}">
                      <a16:colId xmlns:a16="http://schemas.microsoft.com/office/drawing/2014/main" val="20000"/>
                    </a:ext>
                  </a:extLst>
                </a:gridCol>
              </a:tblGrid>
              <a:tr h="1993900">
                <a:tc>
                  <a: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chemeClr val="tx1"/>
                          </a:solidFill>
                          <a:effectLst/>
                          <a:latin typeface="Arial" pitchFamily="34" charset="0"/>
                          <a:cs typeface="Arial" pitchFamily="34" charset="0"/>
                        </a:rPr>
                        <a:t>The application program interface </a:t>
                      </a:r>
                      <a:br>
                        <a:rPr kumimoji="0" lang="en-US" sz="3200" b="0" i="0" u="none" strike="noStrike" cap="none" normalizeH="0" baseline="0" dirty="0">
                          <a:ln>
                            <a:noFill/>
                          </a:ln>
                          <a:solidFill>
                            <a:schemeClr val="tx1"/>
                          </a:solidFill>
                          <a:effectLst/>
                          <a:latin typeface="Arial" pitchFamily="34" charset="0"/>
                          <a:cs typeface="Arial" pitchFamily="34" charset="0"/>
                        </a:rPr>
                      </a:br>
                      <a:r>
                        <a:rPr kumimoji="0" lang="en-US" sz="3200" b="0" i="0" u="none" strike="noStrike" cap="none" normalizeH="0" baseline="0" dirty="0">
                          <a:ln>
                            <a:noFill/>
                          </a:ln>
                          <a:solidFill>
                            <a:schemeClr val="tx1"/>
                          </a:solidFill>
                          <a:effectLst/>
                          <a:latin typeface="Arial" pitchFamily="34" charset="0"/>
                          <a:cs typeface="Arial" pitchFamily="34" charset="0"/>
                        </a:rPr>
                        <a:t>(API) to UDP provides a </a:t>
                      </a:r>
                      <a:r>
                        <a:rPr kumimoji="0" lang="en-US" sz="3200" b="0" i="0" u="none" strike="noStrike" cap="none" normalizeH="0" baseline="0" dirty="0">
                          <a:ln>
                            <a:noFill/>
                          </a:ln>
                          <a:solidFill>
                            <a:srgbClr val="990099"/>
                          </a:solidFill>
                          <a:effectLst/>
                          <a:latin typeface="Arial" pitchFamily="34" charset="0"/>
                          <a:cs typeface="Arial" pitchFamily="34" charset="0"/>
                        </a:rPr>
                        <a:t>message passing </a:t>
                      </a:r>
                      <a:r>
                        <a:rPr kumimoji="0" lang="en-US" sz="3200" b="0" i="0" u="none" strike="noStrike" cap="none" normalizeH="0" baseline="0" dirty="0">
                          <a:ln>
                            <a:noFill/>
                          </a:ln>
                          <a:solidFill>
                            <a:schemeClr val="tx1"/>
                          </a:solidFill>
                          <a:effectLst/>
                          <a:latin typeface="Arial" pitchFamily="34" charset="0"/>
                          <a:cs typeface="Arial" pitchFamily="34" charset="0"/>
                        </a:rPr>
                        <a:t>abstraction.</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pitchFamily="34" charset="0"/>
                          <a:cs typeface="Arial" pitchFamily="34" charset="0"/>
                        </a:rPr>
                        <a:t>Message passing is the simplest form </a:t>
                      </a:r>
                      <a:r>
                        <a:rPr kumimoji="0" lang="en-US" sz="2800" b="0" i="0" u="none" strike="noStrike" cap="none" normalizeH="0" baseline="0">
                          <a:ln>
                            <a:noFill/>
                          </a:ln>
                          <a:solidFill>
                            <a:schemeClr val="tx1"/>
                          </a:solidFill>
                          <a:effectLst/>
                          <a:latin typeface="Arial" pitchFamily="34" charset="0"/>
                          <a:cs typeface="Arial" pitchFamily="34" charset="0"/>
                        </a:rPr>
                        <a:t>of inter process </a:t>
                      </a:r>
                      <a:r>
                        <a:rPr kumimoji="0" lang="en-US" sz="2800" b="0" i="0" u="none" strike="noStrike" cap="none" normalizeH="0" baseline="0" dirty="0">
                          <a:ln>
                            <a:noFill/>
                          </a:ln>
                          <a:solidFill>
                            <a:schemeClr val="tx1"/>
                          </a:solidFill>
                          <a:effectLst/>
                          <a:latin typeface="Arial" pitchFamily="34" charset="0"/>
                          <a:cs typeface="Arial" pitchFamily="34" charset="0"/>
                        </a:rPr>
                        <a:t>communication.</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pitchFamily="34" charset="0"/>
                          <a:cs typeface="Arial" pitchFamily="34" charset="0"/>
                        </a:rPr>
                        <a:t>API enables a sending process to transmit a single message to a receiving process. </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pitchFamily="34" charset="0"/>
                          <a:cs typeface="Arial" pitchFamily="34" charset="0"/>
                        </a:rPr>
                        <a:t>The independent packets containing these messages are called </a:t>
                      </a:r>
                      <a:r>
                        <a:rPr kumimoji="0" lang="en-US" sz="2800" b="0" i="0" u="none" strike="noStrike" cap="none" normalizeH="0" baseline="0" dirty="0" err="1">
                          <a:ln>
                            <a:noFill/>
                          </a:ln>
                          <a:solidFill>
                            <a:srgbClr val="990099"/>
                          </a:solidFill>
                          <a:effectLst/>
                          <a:latin typeface="Arial" pitchFamily="34" charset="0"/>
                          <a:cs typeface="Arial" pitchFamily="34" charset="0"/>
                        </a:rPr>
                        <a:t>datagrams</a:t>
                      </a:r>
                      <a:r>
                        <a:rPr kumimoji="0" lang="en-US" sz="2800" b="0" i="0" u="none" strike="noStrike" cap="none" normalizeH="0" baseline="0" dirty="0">
                          <a:ln>
                            <a:noFill/>
                          </a:ln>
                          <a:solidFill>
                            <a:schemeClr val="tx1"/>
                          </a:solidFill>
                          <a:effectLst/>
                          <a:latin typeface="Arial" pitchFamily="34" charset="0"/>
                          <a:cs typeface="Arial" pitchFamily="34" charset="0"/>
                        </a:rPr>
                        <a:t>.</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pitchFamily="34" charset="0"/>
                          <a:cs typeface="Arial" pitchFamily="34" charset="0"/>
                        </a:rPr>
                        <a:t>In the Java and UNIX APIs, the sender specifies the destination using a </a:t>
                      </a:r>
                      <a:r>
                        <a:rPr kumimoji="0" lang="en-US" sz="2800" b="0" i="0" u="none" strike="noStrike" cap="none" normalizeH="0" baseline="0" dirty="0">
                          <a:ln>
                            <a:noFill/>
                          </a:ln>
                          <a:solidFill>
                            <a:srgbClr val="990099"/>
                          </a:solidFill>
                          <a:effectLst/>
                          <a:latin typeface="Arial" pitchFamily="34" charset="0"/>
                          <a:cs typeface="Arial" pitchFamily="34" charset="0"/>
                        </a:rPr>
                        <a:t>socket</a:t>
                      </a:r>
                      <a:r>
                        <a:rPr kumimoji="0" lang="en-US" sz="2800" b="0" i="0" u="none" strike="noStrike" cap="none" normalizeH="0" baseline="0" dirty="0">
                          <a:ln>
                            <a:noFill/>
                          </a:ln>
                          <a:solidFill>
                            <a:schemeClr val="tx1"/>
                          </a:solidFill>
                          <a:effectLst/>
                          <a:latin typeface="Arial" pitchFamily="34" charset="0"/>
                          <a:cs typeface="Arial" pitchFamily="34" charset="0"/>
                        </a:rPr>
                        <a:t>.</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223"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p:spPr>
        <p:txBody>
          <a:bodyPr/>
          <a:lstStyle/>
          <a:p>
            <a:fld id="{1B7E1B88-EECA-4FC6-A600-580D9B4756BF}" type="slidenum">
              <a:rPr lang="en-US" smtClean="0"/>
              <a:pPr/>
              <a:t>9</a:t>
            </a:fld>
            <a:endParaRPr lang="en-US"/>
          </a:p>
        </p:txBody>
      </p:sp>
      <p:sp>
        <p:nvSpPr>
          <p:cNvPr id="10243" name="Rectangle 2"/>
          <p:cNvSpPr>
            <a:spLocks noGrp="1" noChangeArrowheads="1"/>
          </p:cNvSpPr>
          <p:nvPr>
            <p:ph type="title"/>
          </p:nvPr>
        </p:nvSpPr>
        <p:spPr>
          <a:xfrm>
            <a:off x="457200" y="557213"/>
            <a:ext cx="8229600" cy="579437"/>
          </a:xfrm>
          <a:noFill/>
        </p:spPr>
        <p:txBody>
          <a:bodyPr anchorCtr="1">
            <a:spAutoFit/>
          </a:bodyPr>
          <a:lstStyle/>
          <a:p>
            <a:pPr eaLnBrk="1" hangingPunct="1"/>
            <a:r>
              <a:rPr lang="en-US" sz="3200" b="1">
                <a:solidFill>
                  <a:srgbClr val="669900"/>
                </a:solidFill>
              </a:rPr>
              <a:t>Introduction</a:t>
            </a:r>
          </a:p>
        </p:txBody>
      </p:sp>
      <p:graphicFrame>
        <p:nvGraphicFramePr>
          <p:cNvPr id="8212" name="Group 20"/>
          <p:cNvGraphicFramePr>
            <a:graphicFrameLocks noGrp="1"/>
          </p:cNvGraphicFramePr>
          <p:nvPr>
            <p:ph type="tbl" idx="1"/>
          </p:nvPr>
        </p:nvGraphicFramePr>
        <p:xfrm>
          <a:off x="533400" y="1219200"/>
          <a:ext cx="8229600" cy="4072128"/>
        </p:xfrm>
        <a:graphic>
          <a:graphicData uri="http://schemas.openxmlformats.org/drawingml/2006/table">
            <a:tbl>
              <a:tblPr rtl="1"/>
              <a:tblGrid>
                <a:gridCol w="8229600">
                  <a:extLst>
                    <a:ext uri="{9D8B030D-6E8A-4147-A177-3AD203B41FA5}">
                      <a16:colId xmlns:a16="http://schemas.microsoft.com/office/drawing/2014/main" val="20000"/>
                    </a:ext>
                  </a:extLst>
                </a:gridCol>
              </a:tblGrid>
              <a:tr h="1993900">
                <a:tc>
                  <a:txBody>
                    <a:bodyPr/>
                    <a:lstStyle/>
                    <a:p>
                      <a:pPr marL="1257300" marR="0" lvl="1" indent="-342900" algn="just"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rgbClr val="A50021"/>
                          </a:solidFill>
                          <a:effectLst/>
                          <a:latin typeface="Arial" pitchFamily="34" charset="0"/>
                          <a:cs typeface="Arial" pitchFamily="34" charset="0"/>
                        </a:rPr>
                        <a:t>Socket </a:t>
                      </a:r>
                      <a:r>
                        <a:rPr kumimoji="0" lang="en-US" sz="2800" b="0" i="0" u="none" strike="noStrike" cap="none" normalizeH="0" baseline="0" dirty="0">
                          <a:ln>
                            <a:noFill/>
                          </a:ln>
                          <a:solidFill>
                            <a:schemeClr val="tx1"/>
                          </a:solidFill>
                          <a:effectLst/>
                          <a:latin typeface="Arial" pitchFamily="34" charset="0"/>
                          <a:cs typeface="Arial" pitchFamily="34" charset="0"/>
                        </a:rPr>
                        <a:t>is an indirect reference to a particular port used by the destination process at a destination computer.</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chemeClr val="tx1"/>
                          </a:solidFill>
                          <a:effectLst/>
                          <a:latin typeface="Arial" pitchFamily="34" charset="0"/>
                          <a:cs typeface="Arial" pitchFamily="34" charset="0"/>
                        </a:rPr>
                        <a:t>The application program interface (API) to TCP provides the abstraction of a two-way stream between pairs of processes. </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chemeClr val="tx1"/>
                          </a:solidFill>
                          <a:effectLst/>
                          <a:latin typeface="Arial" pitchFamily="34" charset="0"/>
                          <a:cs typeface="Arial" pitchFamily="34" charset="0"/>
                        </a:rPr>
                        <a:t>The information communicated consists of a stream of data items with no message boundaries. </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247" name="Footer Placeholder 3"/>
          <p:cNvSpPr>
            <a:spLocks noGrp="1"/>
          </p:cNvSpPr>
          <p:nvPr/>
        </p:nvSpPr>
        <p:spPr bwMode="auto">
          <a:xfrm>
            <a:off x="457200" y="6172200"/>
            <a:ext cx="7772400" cy="473075"/>
          </a:xfrm>
          <a:prstGeom prst="rect">
            <a:avLst/>
          </a:prstGeom>
          <a:noFill/>
          <a:ln w="9525">
            <a:noFill/>
            <a:round/>
            <a:headEnd/>
            <a:tailEnd/>
          </a:ln>
        </p:spPr>
        <p:txBody>
          <a:bodyPr lIns="90000" tIns="46800" rIns="90000" bIns="46800"/>
          <a:lstStyle/>
          <a:p>
            <a:pPr algn="ctr">
              <a:buClr>
                <a:srgbClr val="0066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i="1">
                <a:solidFill>
                  <a:srgbClr val="000066"/>
                </a:solidFill>
              </a:rPr>
              <a:t>Couloris,Dollimore and Kindberg  Distributed Systems: Concepts &amp; Design  Edn. 4 , Pearson Education 2005</a:t>
            </a:r>
            <a:endParaRPr lang="en-GB" sz="1000" b="1" i="1">
              <a:solidFill>
                <a:srgbClr val="000066"/>
              </a:solidFill>
            </a:endParaRPr>
          </a:p>
        </p:txBody>
      </p:sp>
    </p:spTree>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1729</TotalTime>
  <Words>4325</Words>
  <Application>Microsoft Office PowerPoint</Application>
  <PresentationFormat>On-screen Show (4:3)</PresentationFormat>
  <Paragraphs>570</Paragraphs>
  <Slides>63</Slides>
  <Notes>56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Arial</vt:lpstr>
      <vt:lpstr>Courier</vt:lpstr>
      <vt:lpstr>Courier New</vt:lpstr>
      <vt:lpstr>Wingdings</vt:lpstr>
      <vt:lpstr>Default Design</vt:lpstr>
      <vt:lpstr>PowerPoint Presentation</vt:lpstr>
      <vt:lpstr>Topics</vt:lpstr>
      <vt:lpstr>4.1 Introduction</vt:lpstr>
      <vt:lpstr>4.1 Introduction</vt:lpstr>
      <vt:lpstr>4.1 Introduction</vt:lpstr>
      <vt:lpstr>Introduction</vt:lpstr>
      <vt:lpstr>Introduction</vt:lpstr>
      <vt:lpstr>Introduction</vt:lpstr>
      <vt:lpstr>Introduction</vt:lpstr>
      <vt:lpstr>4.2 The API for the Internet Protocols</vt:lpstr>
      <vt:lpstr>4.2.1 The Characteristics of Interprocess Communication</vt:lpstr>
      <vt:lpstr>The Characteristics of Interprocess Communication</vt:lpstr>
      <vt:lpstr>The Characteristics of Interprocess Communication</vt:lpstr>
      <vt:lpstr>4.2 Sockets</vt:lpstr>
      <vt:lpstr>Sockets</vt:lpstr>
      <vt:lpstr>Sockets</vt:lpstr>
      <vt:lpstr>4.2.1UDP Datagram Communication</vt:lpstr>
      <vt:lpstr>UDP Datagram Communication</vt:lpstr>
      <vt:lpstr>UDP Datagram Communication</vt:lpstr>
      <vt:lpstr>UDP Datagram Communication</vt:lpstr>
      <vt:lpstr>Java API for UDP Datagrams</vt:lpstr>
      <vt:lpstr>Java API for UDP Datagrams</vt:lpstr>
      <vt:lpstr>4.2.2 TCP Stream Communication</vt:lpstr>
      <vt:lpstr>TCP Characteristics Cont..</vt:lpstr>
      <vt:lpstr>TCP Stream Communication</vt:lpstr>
      <vt:lpstr>TCP Stream Communication</vt:lpstr>
      <vt:lpstr>TCP Stream Communication</vt:lpstr>
      <vt:lpstr>4.3 External Data Representation</vt:lpstr>
      <vt:lpstr>External Data Representation</vt:lpstr>
      <vt:lpstr>External Data Representation</vt:lpstr>
      <vt:lpstr>External Data Representation</vt:lpstr>
      <vt:lpstr>External Data Representation</vt:lpstr>
      <vt:lpstr>4.3.1 CORBA Common Data Representation (CDR)</vt:lpstr>
      <vt:lpstr>CORBA Common Data Representation (CDR)</vt:lpstr>
      <vt:lpstr>CORBA Common Data Representation (CDR)</vt:lpstr>
      <vt:lpstr>4.3.2 Java object serialization</vt:lpstr>
      <vt:lpstr>Java Serialization</vt:lpstr>
      <vt:lpstr>Java object serialization</vt:lpstr>
      <vt:lpstr>Extensible Markup Language</vt:lpstr>
      <vt:lpstr>Remote Object References</vt:lpstr>
      <vt:lpstr>Remote Object References</vt:lpstr>
      <vt:lpstr>Remote Object References</vt:lpstr>
      <vt:lpstr>4.4 Client-Server Communication</vt:lpstr>
      <vt:lpstr>Client-Server Communication</vt:lpstr>
      <vt:lpstr>Client-Server Communication</vt:lpstr>
      <vt:lpstr>Client-Server Communication</vt:lpstr>
      <vt:lpstr>Client-Server Communication</vt:lpstr>
      <vt:lpstr>Client-Server Communication</vt:lpstr>
      <vt:lpstr>Client-Server Communication</vt:lpstr>
      <vt:lpstr>Client-Server Communication</vt:lpstr>
      <vt:lpstr>Client-Server Communication</vt:lpstr>
      <vt:lpstr>Client-Server Communication</vt:lpstr>
      <vt:lpstr>Client-Server Communication</vt:lpstr>
      <vt:lpstr>Client-Server Communication</vt:lpstr>
      <vt:lpstr>Client-Server Communication</vt:lpstr>
      <vt:lpstr>Client-Server Communication</vt:lpstr>
      <vt:lpstr>Client-Server Communication</vt:lpstr>
      <vt:lpstr>Client-Server Communication</vt:lpstr>
      <vt:lpstr>Client-Server Communication</vt:lpstr>
      <vt:lpstr>Client-Server Communication</vt:lpstr>
      <vt:lpstr>Client-Server Communication</vt:lpstr>
      <vt:lpstr>Client-Server Communication</vt:lpstr>
      <vt:lpstr>Client-Server Communication</vt:lpstr>
    </vt:vector>
  </TitlesOfParts>
  <Company>Mojgan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Abdy Abhari</dc:creator>
  <cp:lastModifiedBy>Rakesh Kadkol</cp:lastModifiedBy>
  <cp:revision>380</cp:revision>
  <dcterms:created xsi:type="dcterms:W3CDTF">2007-08-30T15:39:14Z</dcterms:created>
  <dcterms:modified xsi:type="dcterms:W3CDTF">2022-04-15T04:22:51Z</dcterms:modified>
</cp:coreProperties>
</file>