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303" r:id="rId38"/>
    <p:sldId id="301" r:id="rId39"/>
    <p:sldId id="302" r:id="rId40"/>
    <p:sldId id="292" r:id="rId41"/>
    <p:sldId id="293" r:id="rId42"/>
    <p:sldId id="294" r:id="rId43"/>
    <p:sldId id="304" r:id="rId44"/>
    <p:sldId id="305" r:id="rId45"/>
    <p:sldId id="296" r:id="rId46"/>
    <p:sldId id="295" r:id="rId47"/>
    <p:sldId id="306" r:id="rId48"/>
    <p:sldId id="307" r:id="rId49"/>
    <p:sldId id="297" r:id="rId50"/>
    <p:sldId id="298" r:id="rId51"/>
    <p:sldId id="299" r:id="rId52"/>
    <p:sldId id="300" r:id="rId53"/>
    <p:sldId id="308" r:id="rId54"/>
    <p:sldId id="309" r:id="rId55"/>
    <p:sldId id="311" r:id="rId56"/>
    <p:sldId id="310" r:id="rId57"/>
    <p:sldId id="31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1203379-F611-4805-A476-81C734E8E6D5}"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365636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03379-F611-4805-A476-81C734E8E6D5}"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36403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03379-F611-4805-A476-81C734E8E6D5}"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142574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1203379-F611-4805-A476-81C734E8E6D5}"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340901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203379-F611-4805-A476-81C734E8E6D5}"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13919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1203379-F611-4805-A476-81C734E8E6D5}"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475310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1203379-F611-4805-A476-81C734E8E6D5}"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71538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203379-F611-4805-A476-81C734E8E6D5}"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106379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03379-F611-4805-A476-81C734E8E6D5}"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254622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03379-F611-4805-A476-81C734E8E6D5}"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426136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203379-F611-4805-A476-81C734E8E6D5}"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2C6460-14FE-4162-BF3C-7735AD655DFA}" type="slidenum">
              <a:rPr lang="en-IN" smtClean="0"/>
              <a:t>‹#›</a:t>
            </a:fld>
            <a:endParaRPr lang="en-IN"/>
          </a:p>
        </p:txBody>
      </p:sp>
    </p:spTree>
    <p:extLst>
      <p:ext uri="{BB962C8B-B14F-4D97-AF65-F5344CB8AC3E}">
        <p14:creationId xmlns:p14="http://schemas.microsoft.com/office/powerpoint/2010/main" val="2238071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03379-F611-4805-A476-81C734E8E6D5}" type="datetimeFigureOut">
              <a:rPr lang="en-IN" smtClean="0"/>
              <a:t>25-05-2022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C6460-14FE-4162-BF3C-7735AD655DFA}" type="slidenum">
              <a:rPr lang="en-IN" smtClean="0"/>
              <a:t>‹#›</a:t>
            </a:fld>
            <a:endParaRPr lang="en-IN"/>
          </a:p>
        </p:txBody>
      </p:sp>
    </p:spTree>
    <p:extLst>
      <p:ext uri="{BB962C8B-B14F-4D97-AF65-F5344CB8AC3E}">
        <p14:creationId xmlns:p14="http://schemas.microsoft.com/office/powerpoint/2010/main" val="2310397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Management" TargetMode="External"/><Relationship Id="rId2" Type="http://schemas.openxmlformats.org/officeDocument/2006/relationships/hyperlink" Target="https://en.wikipedia.org/wiki/Worker" TargetMode="External"/><Relationship Id="rId1" Type="http://schemas.openxmlformats.org/officeDocument/2006/relationships/slideLayout" Target="../slideLayouts/slideLayout1.xml"/><Relationship Id="rId4" Type="http://schemas.openxmlformats.org/officeDocument/2006/relationships/hyperlink" Target="https://en.wikipedia.org/wiki/Kaize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201769" y="548863"/>
            <a:ext cx="10680879" cy="4832092"/>
          </a:xfrm>
          <a:prstGeom prst="rect">
            <a:avLst/>
          </a:prstGeom>
        </p:spPr>
        <p:txBody>
          <a:bodyPr wrap="square">
            <a:spAutoFit/>
          </a:bodyPr>
          <a:lstStyle/>
          <a:p>
            <a:pPr algn="just"/>
            <a:r>
              <a:rPr lang="en-IN" sz="2800" dirty="0">
                <a:latin typeface="CIDFont+F2"/>
              </a:rPr>
              <a:t>Unit – III 08 </a:t>
            </a:r>
            <a:r>
              <a:rPr lang="en-IN" sz="2800" dirty="0" smtClean="0">
                <a:latin typeface="CIDFont+F2"/>
              </a:rPr>
              <a:t>Hours</a:t>
            </a:r>
          </a:p>
          <a:p>
            <a:pPr algn="just"/>
            <a:endParaRPr lang="en-IN" sz="2800" dirty="0">
              <a:latin typeface="CIDFont+F2"/>
            </a:endParaRPr>
          </a:p>
          <a:p>
            <a:pPr algn="just"/>
            <a:r>
              <a:rPr lang="en-GB" sz="2800" b="1" dirty="0">
                <a:latin typeface="CIDFont+F2"/>
              </a:rPr>
              <a:t>Motivation</a:t>
            </a:r>
            <a:r>
              <a:rPr lang="en-GB" sz="2800" b="1" dirty="0">
                <a:latin typeface="CIDFont+F1"/>
              </a:rPr>
              <a:t>:</a:t>
            </a:r>
            <a:r>
              <a:rPr lang="en-GB" sz="2800" dirty="0">
                <a:latin typeface="CIDFont+F1"/>
              </a:rPr>
              <a:t> Definition, Theories of motivation- Maslow’s hierarchy of needs </a:t>
            </a:r>
            <a:r>
              <a:rPr lang="en-GB" sz="2800" dirty="0" smtClean="0">
                <a:latin typeface="CIDFont+F1"/>
              </a:rPr>
              <a:t>theory, </a:t>
            </a:r>
            <a:r>
              <a:rPr lang="en-IN" sz="2800" dirty="0" smtClean="0">
                <a:latin typeface="CIDFont+F1"/>
              </a:rPr>
              <a:t>Mc-Gregor’s </a:t>
            </a:r>
            <a:r>
              <a:rPr lang="en-IN" sz="2800" dirty="0">
                <a:latin typeface="CIDFont+F1"/>
              </a:rPr>
              <a:t>theory X and theory Y, Herzberg’s motivation hygiene theory, David </a:t>
            </a:r>
            <a:r>
              <a:rPr lang="en-IN" sz="2800" dirty="0" smtClean="0">
                <a:latin typeface="CIDFont+F1"/>
              </a:rPr>
              <a:t>Mc- </a:t>
            </a:r>
            <a:r>
              <a:rPr lang="en-GB" sz="2800" dirty="0" smtClean="0">
                <a:latin typeface="CIDFont+F1"/>
              </a:rPr>
              <a:t>Clelland’s </a:t>
            </a:r>
            <a:r>
              <a:rPr lang="en-GB" sz="2800" dirty="0">
                <a:latin typeface="CIDFont+F1"/>
              </a:rPr>
              <a:t>theory of needs, Victor Vroom’s expectancy theory of motivation</a:t>
            </a:r>
            <a:r>
              <a:rPr lang="en-GB" sz="2800" dirty="0" smtClean="0">
                <a:latin typeface="CIDFont+F1"/>
              </a:rPr>
              <a:t>.</a:t>
            </a:r>
          </a:p>
          <a:p>
            <a:pPr algn="just"/>
            <a:endParaRPr lang="en-GB" sz="2800" dirty="0">
              <a:latin typeface="CIDFont+F1"/>
            </a:endParaRPr>
          </a:p>
          <a:p>
            <a:pPr algn="just"/>
            <a:r>
              <a:rPr lang="en-GB" sz="2800" dirty="0">
                <a:latin typeface="CIDFont+F1"/>
              </a:rPr>
              <a:t>Management by objectives(MBO), employee recognition programs, </a:t>
            </a:r>
            <a:r>
              <a:rPr lang="en-GB" sz="2800" dirty="0" smtClean="0">
                <a:latin typeface="CIDFont+F1"/>
              </a:rPr>
              <a:t>employee </a:t>
            </a:r>
            <a:r>
              <a:rPr lang="en-IN" sz="2800" dirty="0" smtClean="0">
                <a:latin typeface="CIDFont+F1"/>
              </a:rPr>
              <a:t>involvement </a:t>
            </a:r>
            <a:r>
              <a:rPr lang="en-IN" sz="2800" dirty="0">
                <a:latin typeface="CIDFont+F1"/>
              </a:rPr>
              <a:t>programs-participative management, representative participation, </a:t>
            </a:r>
            <a:r>
              <a:rPr lang="en-IN" sz="2800" dirty="0" smtClean="0">
                <a:latin typeface="CIDFont+F1"/>
              </a:rPr>
              <a:t>quality </a:t>
            </a:r>
            <a:r>
              <a:rPr lang="en-GB" sz="2800" dirty="0" smtClean="0">
                <a:latin typeface="CIDFont+F1"/>
              </a:rPr>
              <a:t>circles</a:t>
            </a:r>
            <a:r>
              <a:rPr lang="en-GB" sz="2800" dirty="0">
                <a:latin typeface="CIDFont+F1"/>
              </a:rPr>
              <a:t>, employee stock ownership plans(ESOP’s)</a:t>
            </a:r>
            <a:endParaRPr lang="en-IN" sz="2800" dirty="0"/>
          </a:p>
        </p:txBody>
      </p:sp>
    </p:spTree>
    <p:extLst>
      <p:ext uri="{BB962C8B-B14F-4D97-AF65-F5344CB8AC3E}">
        <p14:creationId xmlns:p14="http://schemas.microsoft.com/office/powerpoint/2010/main" val="3424395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 y="417112"/>
            <a:ext cx="12015989" cy="1815882"/>
          </a:xfrm>
          <a:prstGeom prst="rect">
            <a:avLst/>
          </a:prstGeom>
        </p:spPr>
        <p:txBody>
          <a:bodyPr wrap="square">
            <a:spAutoFit/>
          </a:bodyPr>
          <a:lstStyle/>
          <a:p>
            <a:pPr algn="just"/>
            <a:r>
              <a:rPr lang="en-GB" sz="2800" dirty="0">
                <a:latin typeface="Times New Roman" panose="02020603050405020304" pitchFamily="18" charset="0"/>
              </a:rPr>
              <a:t>2. </a:t>
            </a:r>
            <a:r>
              <a:rPr lang="en-GB" sz="2800" b="1" i="1" dirty="0">
                <a:latin typeface="Times New Roman" panose="02020603050405020304" pitchFamily="18" charset="0"/>
              </a:rPr>
              <a:t>Safety needs</a:t>
            </a:r>
            <a:r>
              <a:rPr lang="en-GB" sz="2800" dirty="0">
                <a:latin typeface="Times New Roman" panose="02020603050405020304" pitchFamily="18" charset="0"/>
              </a:rPr>
              <a:t>. This second level of needs is roughly equivalent to the security </a:t>
            </a:r>
            <a:r>
              <a:rPr lang="en-GB" sz="2800" dirty="0" smtClean="0">
                <a:latin typeface="Times New Roman" panose="02020603050405020304" pitchFamily="18" charset="0"/>
              </a:rPr>
              <a:t>need. Maslow </a:t>
            </a:r>
            <a:r>
              <a:rPr lang="en-GB" sz="2800" dirty="0">
                <a:latin typeface="Times New Roman" panose="02020603050405020304" pitchFamily="18" charset="0"/>
              </a:rPr>
              <a:t>stressed emotional as well as physical safety. The whole organism may </a:t>
            </a:r>
            <a:r>
              <a:rPr lang="en-GB" sz="2800" dirty="0" smtClean="0">
                <a:latin typeface="Times New Roman" panose="02020603050405020304" pitchFamily="18" charset="0"/>
              </a:rPr>
              <a:t>become a </a:t>
            </a:r>
            <a:r>
              <a:rPr lang="en-GB" sz="2800" dirty="0">
                <a:latin typeface="Times New Roman" panose="02020603050405020304" pitchFamily="18" charset="0"/>
              </a:rPr>
              <a:t>safety-seeking mechanism. Yet, as is true of the physiological needs, once these </a:t>
            </a:r>
            <a:r>
              <a:rPr lang="en-GB" sz="2800" dirty="0" smtClean="0">
                <a:latin typeface="Times New Roman" panose="02020603050405020304" pitchFamily="18" charset="0"/>
              </a:rPr>
              <a:t>safety needs </a:t>
            </a:r>
            <a:r>
              <a:rPr lang="en-GB" sz="2800" dirty="0">
                <a:latin typeface="Times New Roman" panose="02020603050405020304" pitchFamily="18" charset="0"/>
              </a:rPr>
              <a:t>are satisfied, they no longer motivate.</a:t>
            </a:r>
            <a:endParaRPr lang="en-IN" sz="2800" dirty="0"/>
          </a:p>
        </p:txBody>
      </p:sp>
    </p:spTree>
    <p:extLst>
      <p:ext uri="{BB962C8B-B14F-4D97-AF65-F5344CB8AC3E}">
        <p14:creationId xmlns:p14="http://schemas.microsoft.com/office/powerpoint/2010/main" val="3561217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616632"/>
            <a:ext cx="12093262" cy="2246769"/>
          </a:xfrm>
          <a:prstGeom prst="rect">
            <a:avLst/>
          </a:prstGeom>
        </p:spPr>
        <p:txBody>
          <a:bodyPr wrap="square">
            <a:spAutoFit/>
          </a:bodyPr>
          <a:lstStyle/>
          <a:p>
            <a:pPr algn="just"/>
            <a:r>
              <a:rPr lang="en-GB" sz="2800" b="1" i="1" dirty="0" smtClean="0">
                <a:latin typeface="Times New Roman" panose="02020603050405020304" pitchFamily="18" charset="0"/>
              </a:rPr>
              <a:t>3. Love </a:t>
            </a:r>
            <a:r>
              <a:rPr lang="en-GB" sz="2800" b="1" i="1" dirty="0">
                <a:latin typeface="Times New Roman" panose="02020603050405020304" pitchFamily="18" charset="0"/>
              </a:rPr>
              <a:t>needs</a:t>
            </a:r>
            <a:r>
              <a:rPr lang="en-GB" sz="2800" b="1" dirty="0">
                <a:latin typeface="Times New Roman" panose="02020603050405020304" pitchFamily="18" charset="0"/>
              </a:rPr>
              <a:t>. </a:t>
            </a:r>
            <a:r>
              <a:rPr lang="en-GB" sz="2800" dirty="0">
                <a:latin typeface="Times New Roman" panose="02020603050405020304" pitchFamily="18" charset="0"/>
              </a:rPr>
              <a:t>This third, or intermediate, level of needs loosely corresponds to the</a:t>
            </a:r>
          </a:p>
          <a:p>
            <a:pPr algn="just"/>
            <a:r>
              <a:rPr lang="en-GB" sz="2800" dirty="0">
                <a:latin typeface="Times New Roman" panose="02020603050405020304" pitchFamily="18" charset="0"/>
              </a:rPr>
              <a:t>affection and affiliation needs. Like Freud, Maslow seems guilty of poor choice of </a:t>
            </a:r>
            <a:r>
              <a:rPr lang="en-GB" sz="2800" dirty="0" smtClean="0">
                <a:latin typeface="Times New Roman" panose="02020603050405020304" pitchFamily="18" charset="0"/>
              </a:rPr>
              <a:t>wording to </a:t>
            </a:r>
            <a:r>
              <a:rPr lang="en-GB" sz="2800" dirty="0">
                <a:latin typeface="Times New Roman" panose="02020603050405020304" pitchFamily="18" charset="0"/>
              </a:rPr>
              <a:t>identify his levels. His use of the word </a:t>
            </a:r>
            <a:r>
              <a:rPr lang="en-GB" sz="2800" i="1" dirty="0">
                <a:latin typeface="Times New Roman" panose="02020603050405020304" pitchFamily="18" charset="0"/>
              </a:rPr>
              <a:t>love </a:t>
            </a:r>
            <a:r>
              <a:rPr lang="en-GB" sz="2800" dirty="0">
                <a:latin typeface="Times New Roman" panose="02020603050405020304" pitchFamily="18" charset="0"/>
              </a:rPr>
              <a:t>has many misleading </a:t>
            </a:r>
            <a:r>
              <a:rPr lang="en-GB" sz="2800" dirty="0" smtClean="0">
                <a:latin typeface="Times New Roman" panose="02020603050405020304" pitchFamily="18" charset="0"/>
              </a:rPr>
              <a:t>connotations, such </a:t>
            </a:r>
            <a:r>
              <a:rPr lang="en-GB" sz="2800" dirty="0">
                <a:latin typeface="Times New Roman" panose="02020603050405020304" pitchFamily="18" charset="0"/>
              </a:rPr>
              <a:t>as sex, which is actually a physiological need. Perhaps a more appropriate </a:t>
            </a:r>
            <a:r>
              <a:rPr lang="en-GB" sz="2800" dirty="0" smtClean="0">
                <a:latin typeface="Times New Roman" panose="02020603050405020304" pitchFamily="18" charset="0"/>
              </a:rPr>
              <a:t>word describing </a:t>
            </a:r>
            <a:r>
              <a:rPr lang="en-GB" sz="2800" dirty="0">
                <a:latin typeface="Times New Roman" panose="02020603050405020304" pitchFamily="18" charset="0"/>
              </a:rPr>
              <a:t>this level would be </a:t>
            </a:r>
            <a:r>
              <a:rPr lang="en-GB" sz="2800" i="1" dirty="0">
                <a:latin typeface="Times New Roman" panose="02020603050405020304" pitchFamily="18" charset="0"/>
              </a:rPr>
              <a:t>belongingness </a:t>
            </a:r>
            <a:r>
              <a:rPr lang="en-GB" sz="2800" dirty="0">
                <a:latin typeface="Times New Roman" panose="02020603050405020304" pitchFamily="18" charset="0"/>
              </a:rPr>
              <a:t>or </a:t>
            </a:r>
            <a:r>
              <a:rPr lang="en-GB" sz="2800" i="1" dirty="0">
                <a:latin typeface="Times New Roman" panose="02020603050405020304" pitchFamily="18" charset="0"/>
              </a:rPr>
              <a:t>social needs.</a:t>
            </a:r>
            <a:endParaRPr lang="en-IN" sz="2800" dirty="0"/>
          </a:p>
        </p:txBody>
      </p:sp>
    </p:spTree>
    <p:extLst>
      <p:ext uri="{BB962C8B-B14F-4D97-AF65-F5344CB8AC3E}">
        <p14:creationId xmlns:p14="http://schemas.microsoft.com/office/powerpoint/2010/main" val="4181725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39702"/>
            <a:ext cx="12067504" cy="1815882"/>
          </a:xfrm>
          <a:prstGeom prst="rect">
            <a:avLst/>
          </a:prstGeom>
        </p:spPr>
        <p:txBody>
          <a:bodyPr wrap="square">
            <a:spAutoFit/>
          </a:bodyPr>
          <a:lstStyle/>
          <a:p>
            <a:pPr algn="just"/>
            <a:r>
              <a:rPr lang="en-GB" sz="2800" b="1" i="1" dirty="0" smtClean="0">
                <a:latin typeface="Times New Roman" panose="02020603050405020304" pitchFamily="18" charset="0"/>
              </a:rPr>
              <a:t>4. Esteem </a:t>
            </a:r>
            <a:r>
              <a:rPr lang="en-GB" sz="2800" b="1" i="1" dirty="0">
                <a:latin typeface="Times New Roman" panose="02020603050405020304" pitchFamily="18" charset="0"/>
              </a:rPr>
              <a:t>needs</a:t>
            </a:r>
            <a:r>
              <a:rPr lang="en-GB" sz="2800" b="1" dirty="0">
                <a:latin typeface="Times New Roman" panose="02020603050405020304" pitchFamily="18" charset="0"/>
              </a:rPr>
              <a:t>. </a:t>
            </a:r>
            <a:r>
              <a:rPr lang="en-GB" sz="2800" dirty="0">
                <a:latin typeface="Times New Roman" panose="02020603050405020304" pitchFamily="18" charset="0"/>
              </a:rPr>
              <a:t>The esteem level represents the higher needs of humans. The needs </a:t>
            </a:r>
            <a:r>
              <a:rPr lang="en-GB" sz="2800" dirty="0" smtClean="0">
                <a:latin typeface="Times New Roman" panose="02020603050405020304" pitchFamily="18" charset="0"/>
              </a:rPr>
              <a:t>for power</a:t>
            </a:r>
            <a:r>
              <a:rPr lang="en-GB" sz="2800" dirty="0">
                <a:latin typeface="Times New Roman" panose="02020603050405020304" pitchFamily="18" charset="0"/>
              </a:rPr>
              <a:t>, achievement, and status can be considered part of this level. Maslow </a:t>
            </a:r>
            <a:r>
              <a:rPr lang="en-GB" sz="2800" dirty="0" smtClean="0">
                <a:latin typeface="Times New Roman" panose="02020603050405020304" pitchFamily="18" charset="0"/>
              </a:rPr>
              <a:t>carefully pointed </a:t>
            </a:r>
            <a:r>
              <a:rPr lang="en-GB" sz="2800" dirty="0">
                <a:latin typeface="Times New Roman" panose="02020603050405020304" pitchFamily="18" charset="0"/>
              </a:rPr>
              <a:t>out that the esteem level contains both self-esteem and esteem from others.</a:t>
            </a:r>
            <a:endParaRPr lang="en-IN" sz="2800" dirty="0"/>
          </a:p>
        </p:txBody>
      </p:sp>
    </p:spTree>
    <p:extLst>
      <p:ext uri="{BB962C8B-B14F-4D97-AF65-F5344CB8AC3E}">
        <p14:creationId xmlns:p14="http://schemas.microsoft.com/office/powerpoint/2010/main" val="259906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 y="529648"/>
            <a:ext cx="11938715" cy="2246769"/>
          </a:xfrm>
          <a:prstGeom prst="rect">
            <a:avLst/>
          </a:prstGeom>
        </p:spPr>
        <p:txBody>
          <a:bodyPr wrap="square">
            <a:spAutoFit/>
          </a:bodyPr>
          <a:lstStyle/>
          <a:p>
            <a:pPr algn="just"/>
            <a:r>
              <a:rPr lang="en-GB" sz="2800" b="1" dirty="0">
                <a:latin typeface="Times New Roman" panose="02020603050405020304" pitchFamily="18" charset="0"/>
              </a:rPr>
              <a:t>5. </a:t>
            </a:r>
            <a:r>
              <a:rPr lang="en-GB" sz="2800" b="1" i="1" dirty="0">
                <a:latin typeface="Times New Roman" panose="02020603050405020304" pitchFamily="18" charset="0"/>
              </a:rPr>
              <a:t>Needs for self-actualization</a:t>
            </a:r>
            <a:r>
              <a:rPr lang="en-GB" sz="2800" dirty="0">
                <a:latin typeface="Times New Roman" panose="02020603050405020304" pitchFamily="18" charset="0"/>
              </a:rPr>
              <a:t>. Maslow’s major contribution, he portrays this level as </a:t>
            </a:r>
            <a:r>
              <a:rPr lang="en-GB" sz="2800" dirty="0" smtClean="0">
                <a:latin typeface="Times New Roman" panose="02020603050405020304" pitchFamily="18" charset="0"/>
              </a:rPr>
              <a:t>the culmination </a:t>
            </a:r>
            <a:r>
              <a:rPr lang="en-GB" sz="2800" dirty="0">
                <a:latin typeface="Times New Roman" panose="02020603050405020304" pitchFamily="18" charset="0"/>
              </a:rPr>
              <a:t>of all the lower, intermediate, and higher needs of humans. People who </a:t>
            </a:r>
            <a:r>
              <a:rPr lang="en-GB" sz="2800" dirty="0" smtClean="0">
                <a:latin typeface="Times New Roman" panose="02020603050405020304" pitchFamily="18" charset="0"/>
              </a:rPr>
              <a:t>have become </a:t>
            </a:r>
            <a:r>
              <a:rPr lang="en-GB" sz="2800" dirty="0">
                <a:latin typeface="Times New Roman" panose="02020603050405020304" pitchFamily="18" charset="0"/>
              </a:rPr>
              <a:t>self-actualized are self-fulfilled and have realized all their potential. </a:t>
            </a:r>
            <a:r>
              <a:rPr lang="en-GB" sz="2800" dirty="0" smtClean="0">
                <a:latin typeface="Times New Roman" panose="02020603050405020304" pitchFamily="18" charset="0"/>
              </a:rPr>
              <a:t>In effect, self-actualization </a:t>
            </a:r>
            <a:r>
              <a:rPr lang="en-GB" sz="2800" dirty="0">
                <a:latin typeface="Times New Roman" panose="02020603050405020304" pitchFamily="18" charset="0"/>
              </a:rPr>
              <a:t>is the person’s motivation to transform perception of self into reality.</a:t>
            </a:r>
            <a:endParaRPr lang="en-IN" sz="2800" dirty="0"/>
          </a:p>
        </p:txBody>
      </p:sp>
    </p:spTree>
    <p:extLst>
      <p:ext uri="{BB962C8B-B14F-4D97-AF65-F5344CB8AC3E}">
        <p14:creationId xmlns:p14="http://schemas.microsoft.com/office/powerpoint/2010/main" val="1374270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140125" y="444723"/>
            <a:ext cx="11785712" cy="6376499"/>
          </a:xfrm>
          <a:prstGeom prst="rect">
            <a:avLst/>
          </a:prstGeom>
        </p:spPr>
      </p:pic>
    </p:spTree>
    <p:extLst>
      <p:ext uri="{BB962C8B-B14F-4D97-AF65-F5344CB8AC3E}">
        <p14:creationId xmlns:p14="http://schemas.microsoft.com/office/powerpoint/2010/main" val="4188457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10982"/>
            <a:ext cx="6177076" cy="523220"/>
          </a:xfrm>
          <a:prstGeom prst="rect">
            <a:avLst/>
          </a:prstGeom>
        </p:spPr>
        <p:txBody>
          <a:bodyPr wrap="none">
            <a:spAutoFit/>
          </a:bodyPr>
          <a:lstStyle/>
          <a:p>
            <a:r>
              <a:rPr lang="en-IN" sz="2800" dirty="0">
                <a:solidFill>
                  <a:srgbClr val="C00000"/>
                </a:solidFill>
                <a:latin typeface="CIDFont+F1"/>
              </a:rPr>
              <a:t>Mc-Gregor’s </a:t>
            </a:r>
            <a:r>
              <a:rPr lang="en-GB" sz="2800" b="1" dirty="0" smtClean="0">
                <a:solidFill>
                  <a:srgbClr val="C00000"/>
                </a:solidFill>
                <a:latin typeface="CaeciliaLTStd-Heavy"/>
              </a:rPr>
              <a:t>Theory </a:t>
            </a:r>
            <a:r>
              <a:rPr lang="en-GB" sz="2800" b="1" dirty="0">
                <a:solidFill>
                  <a:srgbClr val="C00000"/>
                </a:solidFill>
                <a:latin typeface="CaeciliaLTStd-Heavy"/>
              </a:rPr>
              <a:t>X and Theory Y</a:t>
            </a:r>
            <a:endParaRPr lang="en-IN" sz="2800" dirty="0">
              <a:solidFill>
                <a:srgbClr val="C00000"/>
              </a:solidFill>
            </a:endParaRPr>
          </a:p>
        </p:txBody>
      </p:sp>
      <p:sp>
        <p:nvSpPr>
          <p:cNvPr id="3" name="Rectangle 2"/>
          <p:cNvSpPr/>
          <p:nvPr/>
        </p:nvSpPr>
        <p:spPr>
          <a:xfrm>
            <a:off x="-1" y="1068185"/>
            <a:ext cx="11990231" cy="1384995"/>
          </a:xfrm>
          <a:prstGeom prst="rect">
            <a:avLst/>
          </a:prstGeom>
        </p:spPr>
        <p:txBody>
          <a:bodyPr wrap="square">
            <a:spAutoFit/>
          </a:bodyPr>
          <a:lstStyle/>
          <a:p>
            <a:pPr algn="just"/>
            <a:r>
              <a:rPr lang="en-GB" sz="2800" dirty="0">
                <a:solidFill>
                  <a:schemeClr val="accent5">
                    <a:lumMod val="60000"/>
                    <a:lumOff val="40000"/>
                  </a:schemeClr>
                </a:solidFill>
                <a:latin typeface="NewBaskervilleStd-Roman"/>
              </a:rPr>
              <a:t>Douglas McGregor </a:t>
            </a:r>
            <a:r>
              <a:rPr lang="en-GB" sz="2800" dirty="0">
                <a:latin typeface="NewBaskervilleStd-Roman"/>
              </a:rPr>
              <a:t>proposed two distinct views of human beings: one </a:t>
            </a:r>
            <a:r>
              <a:rPr lang="en-GB" sz="2800" dirty="0" smtClean="0">
                <a:latin typeface="NewBaskervilleStd-Roman"/>
              </a:rPr>
              <a:t>basically </a:t>
            </a:r>
            <a:r>
              <a:rPr lang="en-GB" sz="2800" dirty="0" smtClean="0">
                <a:solidFill>
                  <a:srgbClr val="FF0000"/>
                </a:solidFill>
                <a:latin typeface="NewBaskervilleStd-Roman"/>
              </a:rPr>
              <a:t>negative</a:t>
            </a:r>
            <a:r>
              <a:rPr lang="en-GB" sz="2800" dirty="0">
                <a:latin typeface="NewBaskervilleStd-Roman"/>
              </a:rPr>
              <a:t>, </a:t>
            </a:r>
            <a:r>
              <a:rPr lang="en-GB" sz="2800" dirty="0" smtClean="0">
                <a:latin typeface="NewBaskervilleStd-Roman"/>
              </a:rPr>
              <a:t>labelled </a:t>
            </a:r>
            <a:r>
              <a:rPr lang="en-GB" sz="2800" dirty="0">
                <a:solidFill>
                  <a:srgbClr val="FF0000"/>
                </a:solidFill>
                <a:latin typeface="NewBaskervilleStd-Roman"/>
              </a:rPr>
              <a:t>Theory X</a:t>
            </a:r>
            <a:r>
              <a:rPr lang="en-GB" sz="2800" dirty="0">
                <a:latin typeface="NewBaskervilleStd-Roman"/>
              </a:rPr>
              <a:t>, and the other basically </a:t>
            </a:r>
            <a:r>
              <a:rPr lang="en-GB" sz="2800" dirty="0">
                <a:solidFill>
                  <a:srgbClr val="00B050"/>
                </a:solidFill>
                <a:latin typeface="NewBaskervilleStd-Roman"/>
              </a:rPr>
              <a:t>positive</a:t>
            </a:r>
            <a:r>
              <a:rPr lang="en-GB" sz="2800" dirty="0">
                <a:latin typeface="NewBaskervilleStd-Roman"/>
              </a:rPr>
              <a:t>, </a:t>
            </a:r>
            <a:r>
              <a:rPr lang="en-GB" sz="2800" dirty="0" smtClean="0">
                <a:latin typeface="NewBaskervilleStd-Roman"/>
              </a:rPr>
              <a:t>labelled </a:t>
            </a:r>
            <a:r>
              <a:rPr lang="en-GB" sz="2800" dirty="0">
                <a:solidFill>
                  <a:srgbClr val="00B050"/>
                </a:solidFill>
                <a:latin typeface="NewBaskervilleStd-Roman"/>
              </a:rPr>
              <a:t>Theory Y</a:t>
            </a:r>
            <a:r>
              <a:rPr lang="en-GB" sz="2800" dirty="0">
                <a:latin typeface="NewBaskervilleStd-Roman"/>
              </a:rPr>
              <a:t>.</a:t>
            </a:r>
            <a:endParaRPr lang="en-IN" sz="2800" dirty="0"/>
          </a:p>
        </p:txBody>
      </p:sp>
      <p:sp>
        <p:nvSpPr>
          <p:cNvPr id="5" name="Rectangle 4"/>
          <p:cNvSpPr/>
          <p:nvPr/>
        </p:nvSpPr>
        <p:spPr>
          <a:xfrm>
            <a:off x="0" y="2782701"/>
            <a:ext cx="11990230" cy="954107"/>
          </a:xfrm>
          <a:prstGeom prst="rect">
            <a:avLst/>
          </a:prstGeom>
        </p:spPr>
        <p:txBody>
          <a:bodyPr wrap="square">
            <a:spAutoFit/>
          </a:bodyPr>
          <a:lstStyle/>
          <a:p>
            <a:pPr algn="just"/>
            <a:r>
              <a:rPr lang="en-GB" sz="2800" dirty="0">
                <a:latin typeface="NewBaskervilleStd-Roman"/>
              </a:rPr>
              <a:t>Under </a:t>
            </a:r>
            <a:r>
              <a:rPr lang="en-GB" sz="2800" b="1" dirty="0">
                <a:latin typeface="NewBaskervilleStd-Bold"/>
              </a:rPr>
              <a:t>Theory X </a:t>
            </a:r>
            <a:r>
              <a:rPr lang="en-GB" sz="2800" dirty="0">
                <a:latin typeface="NewBaskervilleStd-Roman"/>
              </a:rPr>
              <a:t>, managers believe employees inherently dislike work and </a:t>
            </a:r>
            <a:r>
              <a:rPr lang="en-GB" sz="2800" dirty="0" smtClean="0">
                <a:latin typeface="NewBaskervilleStd-Roman"/>
              </a:rPr>
              <a:t>must therefore </a:t>
            </a:r>
            <a:r>
              <a:rPr lang="en-GB" sz="2800" dirty="0">
                <a:latin typeface="NewBaskervilleStd-Roman"/>
              </a:rPr>
              <a:t>be directed or even coerced into performing it.</a:t>
            </a:r>
            <a:endParaRPr lang="en-IN" sz="2800" dirty="0"/>
          </a:p>
        </p:txBody>
      </p:sp>
      <p:sp>
        <p:nvSpPr>
          <p:cNvPr id="6" name="Rectangle 5"/>
          <p:cNvSpPr/>
          <p:nvPr/>
        </p:nvSpPr>
        <p:spPr>
          <a:xfrm>
            <a:off x="-2" y="4557772"/>
            <a:ext cx="11990231" cy="1384995"/>
          </a:xfrm>
          <a:prstGeom prst="rect">
            <a:avLst/>
          </a:prstGeom>
        </p:spPr>
        <p:txBody>
          <a:bodyPr wrap="square">
            <a:spAutoFit/>
          </a:bodyPr>
          <a:lstStyle/>
          <a:p>
            <a:pPr algn="just"/>
            <a:r>
              <a:rPr lang="en-GB" sz="2800" dirty="0">
                <a:latin typeface="NewBaskervilleStd-Roman"/>
              </a:rPr>
              <a:t>Under </a:t>
            </a:r>
            <a:r>
              <a:rPr lang="en-GB" sz="2800" b="1" dirty="0">
                <a:latin typeface="NewBaskervilleStd-Bold"/>
              </a:rPr>
              <a:t>Theory Y </a:t>
            </a:r>
            <a:r>
              <a:rPr lang="en-GB" sz="2800" dirty="0">
                <a:latin typeface="NewBaskervilleStd-Roman"/>
              </a:rPr>
              <a:t>, in </a:t>
            </a:r>
            <a:r>
              <a:rPr lang="en-GB" sz="2800" dirty="0" smtClean="0">
                <a:latin typeface="NewBaskervilleStd-Roman"/>
              </a:rPr>
              <a:t>contrast, managers </a:t>
            </a:r>
            <a:r>
              <a:rPr lang="en-GB" sz="2800" dirty="0">
                <a:latin typeface="NewBaskervilleStd-Roman"/>
              </a:rPr>
              <a:t>assume employees can view work as being as natural as rest or </a:t>
            </a:r>
            <a:r>
              <a:rPr lang="en-GB" sz="2800" dirty="0" smtClean="0">
                <a:latin typeface="NewBaskervilleStd-Roman"/>
              </a:rPr>
              <a:t>play, and </a:t>
            </a:r>
            <a:r>
              <a:rPr lang="en-GB" sz="2800" dirty="0">
                <a:latin typeface="NewBaskervilleStd-Roman"/>
              </a:rPr>
              <a:t>therefore the average person can learn to accept, and even seek, responsibility.</a:t>
            </a:r>
            <a:endParaRPr lang="en-IN" sz="2800" dirty="0"/>
          </a:p>
        </p:txBody>
      </p:sp>
    </p:spTree>
    <p:extLst>
      <p:ext uri="{BB962C8B-B14F-4D97-AF65-F5344CB8AC3E}">
        <p14:creationId xmlns:p14="http://schemas.microsoft.com/office/powerpoint/2010/main" val="1034953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23654"/>
            <a:ext cx="12028868" cy="1384995"/>
          </a:xfrm>
          <a:prstGeom prst="rect">
            <a:avLst/>
          </a:prstGeom>
        </p:spPr>
        <p:txBody>
          <a:bodyPr wrap="square">
            <a:spAutoFit/>
          </a:bodyPr>
          <a:lstStyle/>
          <a:p>
            <a:pPr algn="just"/>
            <a:r>
              <a:rPr lang="en-IN" sz="2800" dirty="0">
                <a:latin typeface="NewBaskervilleStd-Roman"/>
              </a:rPr>
              <a:t>Therefore, he </a:t>
            </a:r>
            <a:r>
              <a:rPr lang="en-IN" sz="2800" dirty="0" smtClean="0">
                <a:latin typeface="NewBaskervilleStd-Roman"/>
              </a:rPr>
              <a:t>proposed </a:t>
            </a:r>
            <a:r>
              <a:rPr lang="en-GB" sz="2800" dirty="0" smtClean="0">
                <a:latin typeface="NewBaskervilleStd-Roman"/>
              </a:rPr>
              <a:t>such </a:t>
            </a:r>
            <a:r>
              <a:rPr lang="en-GB" sz="2800" dirty="0">
                <a:latin typeface="NewBaskervilleStd-Roman"/>
              </a:rPr>
              <a:t>ideas as participative decision making, responsible and challenging </a:t>
            </a:r>
            <a:r>
              <a:rPr lang="en-GB" sz="2800" dirty="0" smtClean="0">
                <a:latin typeface="NewBaskervilleStd-Roman"/>
              </a:rPr>
              <a:t>jobs, and </a:t>
            </a:r>
            <a:r>
              <a:rPr lang="en-GB" sz="2800" dirty="0">
                <a:latin typeface="NewBaskervilleStd-Roman"/>
              </a:rPr>
              <a:t>good group relations to maximize an employee’s job motivation.</a:t>
            </a:r>
            <a:endParaRPr lang="en-IN" sz="2800" dirty="0"/>
          </a:p>
        </p:txBody>
      </p:sp>
      <p:sp>
        <p:nvSpPr>
          <p:cNvPr id="3" name="Rectangle 2"/>
          <p:cNvSpPr/>
          <p:nvPr/>
        </p:nvSpPr>
        <p:spPr>
          <a:xfrm>
            <a:off x="0" y="2429591"/>
            <a:ext cx="11861442" cy="954107"/>
          </a:xfrm>
          <a:prstGeom prst="rect">
            <a:avLst/>
          </a:prstGeom>
        </p:spPr>
        <p:txBody>
          <a:bodyPr wrap="square">
            <a:spAutoFit/>
          </a:bodyPr>
          <a:lstStyle/>
          <a:p>
            <a:pPr algn="just"/>
            <a:r>
              <a:rPr lang="en-IN" sz="2800" dirty="0" smtClean="0">
                <a:solidFill>
                  <a:srgbClr val="FF0000"/>
                </a:solidFill>
                <a:latin typeface="Times New Roman" panose="02020603050405020304" pitchFamily="18" charset="0"/>
              </a:rPr>
              <a:t>Theory </a:t>
            </a:r>
            <a:r>
              <a:rPr lang="en-GB" sz="2800" dirty="0" smtClean="0">
                <a:solidFill>
                  <a:srgbClr val="FF0000"/>
                </a:solidFill>
                <a:latin typeface="Times New Roman" panose="02020603050405020304" pitchFamily="18" charset="0"/>
              </a:rPr>
              <a:t>X </a:t>
            </a:r>
            <a:r>
              <a:rPr lang="en-GB" sz="2800" dirty="0">
                <a:latin typeface="Times New Roman" panose="02020603050405020304" pitchFamily="18" charset="0"/>
              </a:rPr>
              <a:t>represents the </a:t>
            </a:r>
            <a:r>
              <a:rPr lang="en-GB" sz="2800" dirty="0">
                <a:solidFill>
                  <a:srgbClr val="FF0000"/>
                </a:solidFill>
                <a:latin typeface="Times New Roman" panose="02020603050405020304" pitchFamily="18" charset="0"/>
              </a:rPr>
              <a:t>traditional authoritarian style of leadership </a:t>
            </a:r>
            <a:r>
              <a:rPr lang="en-GB" sz="2800" dirty="0">
                <a:latin typeface="Times New Roman" panose="02020603050405020304" pitchFamily="18" charset="0"/>
              </a:rPr>
              <a:t>and Theory Y represents </a:t>
            </a:r>
            <a:r>
              <a:rPr lang="en-GB" sz="2800" dirty="0" smtClean="0">
                <a:latin typeface="Times New Roman" panose="02020603050405020304" pitchFamily="18" charset="0"/>
              </a:rPr>
              <a:t>an </a:t>
            </a:r>
            <a:r>
              <a:rPr lang="en-IN" sz="2800" dirty="0" smtClean="0">
                <a:solidFill>
                  <a:schemeClr val="accent6"/>
                </a:solidFill>
                <a:latin typeface="Times New Roman" panose="02020603050405020304" pitchFamily="18" charset="0"/>
              </a:rPr>
              <a:t>enlightened</a:t>
            </a:r>
            <a:r>
              <a:rPr lang="en-IN" sz="2800" dirty="0">
                <a:solidFill>
                  <a:schemeClr val="accent6"/>
                </a:solidFill>
                <a:latin typeface="Times New Roman" panose="02020603050405020304" pitchFamily="18" charset="0"/>
              </a:rPr>
              <a:t>, humanistic style</a:t>
            </a:r>
            <a:r>
              <a:rPr lang="en-IN" sz="2800" dirty="0">
                <a:latin typeface="Times New Roman" panose="02020603050405020304" pitchFamily="18" charset="0"/>
              </a:rPr>
              <a:t>.</a:t>
            </a:r>
            <a:endParaRPr lang="en-IN" sz="2800" dirty="0"/>
          </a:p>
        </p:txBody>
      </p:sp>
    </p:spTree>
    <p:extLst>
      <p:ext uri="{BB962C8B-B14F-4D97-AF65-F5344CB8AC3E}">
        <p14:creationId xmlns:p14="http://schemas.microsoft.com/office/powerpoint/2010/main" val="1193826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0" y="722558"/>
            <a:ext cx="11912958" cy="6476732"/>
          </a:xfrm>
          <a:prstGeom prst="rect">
            <a:avLst/>
          </a:prstGeom>
        </p:spPr>
      </p:pic>
    </p:spTree>
    <p:extLst>
      <p:ext uri="{BB962C8B-B14F-4D97-AF65-F5344CB8AC3E}">
        <p14:creationId xmlns:p14="http://schemas.microsoft.com/office/powerpoint/2010/main" val="32269751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 y="521008"/>
            <a:ext cx="11990231" cy="1754326"/>
          </a:xfrm>
          <a:prstGeom prst="rect">
            <a:avLst/>
          </a:prstGeom>
        </p:spPr>
        <p:txBody>
          <a:bodyPr wrap="square">
            <a:spAutoFit/>
          </a:bodyPr>
          <a:lstStyle/>
          <a:p>
            <a:pPr algn="just"/>
            <a:r>
              <a:rPr lang="en-GB" sz="3600" b="1" dirty="0">
                <a:latin typeface="UniversLTStd-BoldCn"/>
              </a:rPr>
              <a:t>Theory X </a:t>
            </a:r>
            <a:r>
              <a:rPr lang="en-GB" sz="3600" i="1" dirty="0">
                <a:latin typeface="UniversLTStd-Obl"/>
              </a:rPr>
              <a:t>The assumption </a:t>
            </a:r>
            <a:r>
              <a:rPr lang="en-GB" sz="3600" i="1" dirty="0" smtClean="0">
                <a:latin typeface="UniversLTStd-Obl"/>
              </a:rPr>
              <a:t>that employees </a:t>
            </a:r>
            <a:r>
              <a:rPr lang="en-GB" sz="3600" i="1" dirty="0">
                <a:latin typeface="UniversLTStd-Obl"/>
              </a:rPr>
              <a:t>dislike work, are </a:t>
            </a:r>
            <a:r>
              <a:rPr lang="en-GB" sz="3600" i="1" dirty="0" smtClean="0">
                <a:latin typeface="UniversLTStd-Obl"/>
              </a:rPr>
              <a:t>lazy, dislike </a:t>
            </a:r>
            <a:r>
              <a:rPr lang="en-GB" sz="3600" i="1" dirty="0">
                <a:latin typeface="UniversLTStd-Obl"/>
              </a:rPr>
              <a:t>responsibility, and must </a:t>
            </a:r>
            <a:r>
              <a:rPr lang="en-GB" sz="3600" i="1" dirty="0" smtClean="0">
                <a:latin typeface="UniversLTStd-Obl"/>
              </a:rPr>
              <a:t>be </a:t>
            </a:r>
            <a:r>
              <a:rPr lang="en-IN" sz="3600" i="1" dirty="0" smtClean="0">
                <a:latin typeface="UniversLTStd-Obl"/>
              </a:rPr>
              <a:t>coerced </a:t>
            </a:r>
            <a:r>
              <a:rPr lang="en-IN" sz="3600" i="1" dirty="0">
                <a:latin typeface="UniversLTStd-Obl"/>
              </a:rPr>
              <a:t>to perform.</a:t>
            </a:r>
            <a:endParaRPr lang="en-IN" sz="3600" dirty="0"/>
          </a:p>
        </p:txBody>
      </p:sp>
      <p:sp>
        <p:nvSpPr>
          <p:cNvPr id="3" name="Rectangle 2"/>
          <p:cNvSpPr/>
          <p:nvPr/>
        </p:nvSpPr>
        <p:spPr>
          <a:xfrm>
            <a:off x="0" y="2964826"/>
            <a:ext cx="11990230" cy="1754326"/>
          </a:xfrm>
          <a:prstGeom prst="rect">
            <a:avLst/>
          </a:prstGeom>
        </p:spPr>
        <p:txBody>
          <a:bodyPr wrap="square">
            <a:spAutoFit/>
          </a:bodyPr>
          <a:lstStyle/>
          <a:p>
            <a:pPr algn="just"/>
            <a:r>
              <a:rPr lang="en-GB" sz="3600" b="1" dirty="0">
                <a:latin typeface="UniversLTStd-BoldCn"/>
              </a:rPr>
              <a:t>Theory Y </a:t>
            </a:r>
            <a:r>
              <a:rPr lang="en-GB" sz="3600" i="1" dirty="0">
                <a:latin typeface="UniversLTStd-Obl"/>
              </a:rPr>
              <a:t>The assumption </a:t>
            </a:r>
            <a:r>
              <a:rPr lang="en-GB" sz="3600" i="1" dirty="0" smtClean="0">
                <a:latin typeface="UniversLTStd-Obl"/>
              </a:rPr>
              <a:t>that employees </a:t>
            </a:r>
            <a:r>
              <a:rPr lang="en-GB" sz="3600" i="1" dirty="0">
                <a:latin typeface="UniversLTStd-Obl"/>
              </a:rPr>
              <a:t>like work, are creative, </a:t>
            </a:r>
            <a:r>
              <a:rPr lang="en-GB" sz="3600" i="1" dirty="0" smtClean="0">
                <a:latin typeface="UniversLTStd-Obl"/>
              </a:rPr>
              <a:t>seek responsibility</a:t>
            </a:r>
            <a:r>
              <a:rPr lang="en-GB" sz="3600" i="1" dirty="0">
                <a:latin typeface="UniversLTStd-Obl"/>
              </a:rPr>
              <a:t>, and can exercise </a:t>
            </a:r>
            <a:r>
              <a:rPr lang="en-GB" sz="3600" i="1" dirty="0" smtClean="0">
                <a:latin typeface="UniversLTStd-Obl"/>
              </a:rPr>
              <a:t>self direction</a:t>
            </a:r>
            <a:r>
              <a:rPr lang="en-GB" sz="3600" i="1" dirty="0">
                <a:latin typeface="UniversLTStd-Obl"/>
              </a:rPr>
              <a:t>.</a:t>
            </a:r>
            <a:endParaRPr lang="en-IN" sz="3600" dirty="0"/>
          </a:p>
        </p:txBody>
      </p:sp>
    </p:spTree>
    <p:extLst>
      <p:ext uri="{BB962C8B-B14F-4D97-AF65-F5344CB8AC3E}">
        <p14:creationId xmlns:p14="http://schemas.microsoft.com/office/powerpoint/2010/main" val="24771940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6604180" cy="523220"/>
          </a:xfrm>
          <a:prstGeom prst="rect">
            <a:avLst/>
          </a:prstGeom>
        </p:spPr>
        <p:txBody>
          <a:bodyPr wrap="none">
            <a:spAutoFit/>
          </a:bodyPr>
          <a:lstStyle/>
          <a:p>
            <a:r>
              <a:rPr lang="en-IN" sz="2800" b="1" dirty="0">
                <a:solidFill>
                  <a:srgbClr val="C00000"/>
                </a:solidFill>
                <a:latin typeface="CIDFont+F1"/>
              </a:rPr>
              <a:t>Herzberg’s motivation hygiene theory</a:t>
            </a:r>
            <a:endParaRPr lang="en-IN" sz="2800" b="1" dirty="0">
              <a:solidFill>
                <a:srgbClr val="C00000"/>
              </a:solidFill>
            </a:endParaRPr>
          </a:p>
        </p:txBody>
      </p:sp>
      <p:sp>
        <p:nvSpPr>
          <p:cNvPr id="3" name="Rectangle 2"/>
          <p:cNvSpPr/>
          <p:nvPr/>
        </p:nvSpPr>
        <p:spPr>
          <a:xfrm>
            <a:off x="-1" y="800219"/>
            <a:ext cx="11964473" cy="3539430"/>
          </a:xfrm>
          <a:prstGeom prst="rect">
            <a:avLst/>
          </a:prstGeom>
        </p:spPr>
        <p:txBody>
          <a:bodyPr wrap="square">
            <a:spAutoFit/>
          </a:bodyPr>
          <a:lstStyle/>
          <a:p>
            <a:pPr algn="just"/>
            <a:r>
              <a:rPr lang="en-GB" sz="2800" dirty="0">
                <a:latin typeface="Times New Roman" panose="02020603050405020304" pitchFamily="18" charset="0"/>
              </a:rPr>
              <a:t>Unlike Maslow, Herzberg many years ago conducted a </a:t>
            </a:r>
            <a:r>
              <a:rPr lang="en-GB" sz="2800" dirty="0" smtClean="0">
                <a:latin typeface="Times New Roman" panose="02020603050405020304" pitchFamily="18" charset="0"/>
              </a:rPr>
              <a:t>widely reported </a:t>
            </a:r>
            <a:r>
              <a:rPr lang="en-GB" sz="2800" dirty="0">
                <a:latin typeface="Times New Roman" panose="02020603050405020304" pitchFamily="18" charset="0"/>
              </a:rPr>
              <a:t>motivational study on about 200 accountants and engineers employed by firms in</a:t>
            </a:r>
          </a:p>
          <a:p>
            <a:pPr algn="just"/>
            <a:r>
              <a:rPr lang="en-GB" sz="2800" dirty="0">
                <a:latin typeface="Times New Roman" panose="02020603050405020304" pitchFamily="18" charset="0"/>
              </a:rPr>
              <a:t>and around Pittsburgh, Pennsylvania. He used the critical incident method of obtaining </a:t>
            </a:r>
            <a:r>
              <a:rPr lang="en-GB" sz="2800" dirty="0" smtClean="0">
                <a:latin typeface="Times New Roman" panose="02020603050405020304" pitchFamily="18" charset="0"/>
              </a:rPr>
              <a:t>data for </a:t>
            </a:r>
            <a:r>
              <a:rPr lang="en-GB" sz="2800" dirty="0">
                <a:latin typeface="Times New Roman" panose="02020603050405020304" pitchFamily="18" charset="0"/>
              </a:rPr>
              <a:t>analysis. The professional subjects in the study were essentially asked two questions</a:t>
            </a:r>
            <a:r>
              <a:rPr lang="en-GB" sz="2800" dirty="0" smtClean="0">
                <a:latin typeface="Times New Roman" panose="02020603050405020304" pitchFamily="18" charset="0"/>
              </a:rPr>
              <a:t>:</a:t>
            </a:r>
          </a:p>
          <a:p>
            <a:pPr algn="just"/>
            <a:endParaRPr lang="en-GB" sz="2800" dirty="0">
              <a:latin typeface="Times New Roman" panose="02020603050405020304" pitchFamily="18" charset="0"/>
            </a:endParaRPr>
          </a:p>
          <a:p>
            <a:pPr algn="just"/>
            <a:r>
              <a:rPr lang="en-GB" sz="2800" dirty="0">
                <a:latin typeface="Times New Roman" panose="02020603050405020304" pitchFamily="18" charset="0"/>
              </a:rPr>
              <a:t>(1) When did you feel particularly good about your job—what turned you on; and (2) </a:t>
            </a:r>
            <a:r>
              <a:rPr lang="en-GB" sz="2800" dirty="0" smtClean="0">
                <a:latin typeface="Times New Roman" panose="02020603050405020304" pitchFamily="18" charset="0"/>
              </a:rPr>
              <a:t>When did </a:t>
            </a:r>
            <a:r>
              <a:rPr lang="en-GB" sz="2800" dirty="0">
                <a:latin typeface="Times New Roman" panose="02020603050405020304" pitchFamily="18" charset="0"/>
              </a:rPr>
              <a:t>you feel exceptionally bad about your job—what turned you off?</a:t>
            </a:r>
            <a:endParaRPr lang="en-IN" sz="2800" dirty="0"/>
          </a:p>
        </p:txBody>
      </p:sp>
    </p:spTree>
    <p:extLst>
      <p:ext uri="{BB962C8B-B14F-4D97-AF65-F5344CB8AC3E}">
        <p14:creationId xmlns:p14="http://schemas.microsoft.com/office/powerpoint/2010/main" val="2187177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62498"/>
            <a:ext cx="3520516" cy="523220"/>
          </a:xfrm>
          <a:prstGeom prst="rect">
            <a:avLst/>
          </a:prstGeom>
        </p:spPr>
        <p:txBody>
          <a:bodyPr wrap="none">
            <a:spAutoFit/>
          </a:bodyPr>
          <a:lstStyle/>
          <a:p>
            <a:r>
              <a:rPr lang="en-IN" sz="2800" b="1" dirty="0">
                <a:solidFill>
                  <a:srgbClr val="F68332"/>
                </a:solidFill>
                <a:latin typeface="VAGRoundedStd-Bold"/>
              </a:rPr>
              <a:t>Defining Motivation</a:t>
            </a:r>
            <a:endParaRPr lang="en-IN" sz="2800" dirty="0"/>
          </a:p>
        </p:txBody>
      </p:sp>
      <p:sp>
        <p:nvSpPr>
          <p:cNvPr id="3" name="Rectangle 2"/>
          <p:cNvSpPr/>
          <p:nvPr/>
        </p:nvSpPr>
        <p:spPr>
          <a:xfrm>
            <a:off x="-1" y="1171217"/>
            <a:ext cx="11281893" cy="954107"/>
          </a:xfrm>
          <a:prstGeom prst="rect">
            <a:avLst/>
          </a:prstGeom>
        </p:spPr>
        <p:txBody>
          <a:bodyPr wrap="square">
            <a:spAutoFit/>
          </a:bodyPr>
          <a:lstStyle/>
          <a:p>
            <a:pPr algn="just"/>
            <a:r>
              <a:rPr lang="en-GB" sz="2800" b="1" dirty="0">
                <a:latin typeface="NewBaskervilleStd-Bold"/>
              </a:rPr>
              <a:t>motivation </a:t>
            </a:r>
            <a:r>
              <a:rPr lang="en-GB" sz="2800" dirty="0" smtClean="0">
                <a:latin typeface="NewBaskervilleStd-Roman"/>
              </a:rPr>
              <a:t>is </a:t>
            </a:r>
            <a:r>
              <a:rPr lang="en-GB" sz="2800" dirty="0">
                <a:latin typeface="NewBaskervilleStd-Roman"/>
              </a:rPr>
              <a:t>the processes that account for an </a:t>
            </a:r>
            <a:r>
              <a:rPr lang="en-GB" sz="2800" dirty="0" smtClean="0">
                <a:latin typeface="NewBaskervilleStd-Roman"/>
              </a:rPr>
              <a:t>individual’s intensity</a:t>
            </a:r>
            <a:r>
              <a:rPr lang="en-GB" sz="2800" dirty="0">
                <a:latin typeface="NewBaskervilleStd-Roman"/>
              </a:rPr>
              <a:t>, direction, and persistence of effort toward attaining a goal.</a:t>
            </a:r>
            <a:endParaRPr lang="en-IN" sz="2800" dirty="0"/>
          </a:p>
        </p:txBody>
      </p:sp>
      <p:sp>
        <p:nvSpPr>
          <p:cNvPr id="5" name="Rectangle 4"/>
          <p:cNvSpPr/>
          <p:nvPr/>
        </p:nvSpPr>
        <p:spPr>
          <a:xfrm>
            <a:off x="-2" y="2557877"/>
            <a:ext cx="11706897" cy="954107"/>
          </a:xfrm>
          <a:prstGeom prst="rect">
            <a:avLst/>
          </a:prstGeom>
        </p:spPr>
        <p:txBody>
          <a:bodyPr wrap="square">
            <a:spAutoFit/>
          </a:bodyPr>
          <a:lstStyle/>
          <a:p>
            <a:r>
              <a:rPr lang="en-GB" sz="2800" dirty="0">
                <a:latin typeface="NewBaskervilleStd-Roman"/>
              </a:rPr>
              <a:t>The three key elements </a:t>
            </a:r>
            <a:r>
              <a:rPr lang="en-GB" sz="2800" dirty="0" smtClean="0">
                <a:latin typeface="NewBaskervilleStd-Roman"/>
              </a:rPr>
              <a:t>in </a:t>
            </a:r>
            <a:r>
              <a:rPr lang="en-GB" sz="2800" dirty="0">
                <a:latin typeface="NewBaskervilleStd-Roman"/>
              </a:rPr>
              <a:t>definition are </a:t>
            </a:r>
            <a:r>
              <a:rPr lang="en-GB" sz="2800" dirty="0">
                <a:solidFill>
                  <a:schemeClr val="accent2"/>
                </a:solidFill>
                <a:latin typeface="NewBaskervilleStd-Roman"/>
              </a:rPr>
              <a:t>intensity, direction, </a:t>
            </a:r>
            <a:r>
              <a:rPr lang="en-GB" sz="2800" dirty="0" smtClean="0">
                <a:solidFill>
                  <a:schemeClr val="accent2"/>
                </a:solidFill>
                <a:latin typeface="NewBaskervilleStd-Roman"/>
              </a:rPr>
              <a:t>and </a:t>
            </a:r>
            <a:r>
              <a:rPr lang="en-IN" sz="2800" dirty="0" smtClean="0">
                <a:solidFill>
                  <a:schemeClr val="accent2"/>
                </a:solidFill>
                <a:latin typeface="NewBaskervilleStd-Roman"/>
              </a:rPr>
              <a:t>persistence</a:t>
            </a:r>
            <a:r>
              <a:rPr lang="en-IN" sz="2800" dirty="0">
                <a:solidFill>
                  <a:schemeClr val="accent2"/>
                </a:solidFill>
                <a:latin typeface="NewBaskervilleStd-Roman"/>
              </a:rPr>
              <a:t>.</a:t>
            </a:r>
            <a:endParaRPr lang="en-IN" sz="2800" dirty="0">
              <a:solidFill>
                <a:schemeClr val="accent2"/>
              </a:solidFill>
            </a:endParaRPr>
          </a:p>
        </p:txBody>
      </p:sp>
    </p:spTree>
    <p:extLst>
      <p:ext uri="{BB962C8B-B14F-4D97-AF65-F5344CB8AC3E}">
        <p14:creationId xmlns:p14="http://schemas.microsoft.com/office/powerpoint/2010/main" val="25872215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24495" y="445832"/>
            <a:ext cx="11711189" cy="3108543"/>
          </a:xfrm>
          <a:prstGeom prst="rect">
            <a:avLst/>
          </a:prstGeom>
        </p:spPr>
        <p:txBody>
          <a:bodyPr wrap="square">
            <a:spAutoFit/>
          </a:bodyPr>
          <a:lstStyle/>
          <a:p>
            <a:pPr algn="just"/>
            <a:r>
              <a:rPr lang="en-GB" sz="2800" dirty="0">
                <a:latin typeface="Times New Roman" panose="02020603050405020304" pitchFamily="18" charset="0"/>
              </a:rPr>
              <a:t>Tabulating these reported good and bad feelings, Herzberg concluded that job </a:t>
            </a:r>
            <a:r>
              <a:rPr lang="en-GB" sz="2800" dirty="0" smtClean="0">
                <a:latin typeface="Times New Roman" panose="02020603050405020304" pitchFamily="18" charset="0"/>
              </a:rPr>
              <a:t>satisfiers are </a:t>
            </a:r>
            <a:r>
              <a:rPr lang="en-GB" sz="2800" dirty="0">
                <a:latin typeface="Times New Roman" panose="02020603050405020304" pitchFamily="18" charset="0"/>
              </a:rPr>
              <a:t>related to job content and that job dissatisfiers are allied to job context. </a:t>
            </a:r>
            <a:r>
              <a:rPr lang="en-GB" sz="2800" dirty="0" smtClean="0">
                <a:latin typeface="Times New Roman" panose="02020603050405020304" pitchFamily="18" charset="0"/>
              </a:rPr>
              <a:t>Herzberg labelled </a:t>
            </a:r>
            <a:r>
              <a:rPr lang="en-GB" sz="2800" dirty="0">
                <a:latin typeface="Times New Roman" panose="02020603050405020304" pitchFamily="18" charset="0"/>
              </a:rPr>
              <a:t>the </a:t>
            </a:r>
            <a:r>
              <a:rPr lang="en-GB" sz="2800" dirty="0">
                <a:solidFill>
                  <a:srgbClr val="92D050"/>
                </a:solidFill>
                <a:latin typeface="Times New Roman" panose="02020603050405020304" pitchFamily="18" charset="0"/>
              </a:rPr>
              <a:t>satisfiers </a:t>
            </a:r>
            <a:r>
              <a:rPr lang="en-GB" sz="2800" i="1" dirty="0">
                <a:solidFill>
                  <a:srgbClr val="92D050"/>
                </a:solidFill>
                <a:latin typeface="Times New Roman" panose="02020603050405020304" pitchFamily="18" charset="0"/>
              </a:rPr>
              <a:t>motivators</a:t>
            </a:r>
            <a:r>
              <a:rPr lang="en-GB" sz="2800" i="1" dirty="0">
                <a:latin typeface="Times New Roman" panose="02020603050405020304" pitchFamily="18" charset="0"/>
              </a:rPr>
              <a:t>, </a:t>
            </a:r>
            <a:r>
              <a:rPr lang="en-GB" sz="2800" dirty="0">
                <a:latin typeface="Times New Roman" panose="02020603050405020304" pitchFamily="18" charset="0"/>
              </a:rPr>
              <a:t>and he called the </a:t>
            </a:r>
            <a:r>
              <a:rPr lang="en-GB" sz="2800" dirty="0">
                <a:solidFill>
                  <a:srgbClr val="FF0000"/>
                </a:solidFill>
                <a:latin typeface="Times New Roman" panose="02020603050405020304" pitchFamily="18" charset="0"/>
              </a:rPr>
              <a:t>dissatisfiers </a:t>
            </a:r>
            <a:r>
              <a:rPr lang="en-GB" sz="2800" i="1" dirty="0">
                <a:solidFill>
                  <a:srgbClr val="FF0000"/>
                </a:solidFill>
                <a:latin typeface="Times New Roman" panose="02020603050405020304" pitchFamily="18" charset="0"/>
              </a:rPr>
              <a:t>hygiene factors</a:t>
            </a:r>
            <a:r>
              <a:rPr lang="en-GB" sz="2800" dirty="0">
                <a:latin typeface="Times New Roman" panose="02020603050405020304" pitchFamily="18" charset="0"/>
              </a:rPr>
              <a:t>. The </a:t>
            </a:r>
            <a:r>
              <a:rPr lang="en-GB" sz="2800" dirty="0" smtClean="0">
                <a:latin typeface="Times New Roman" panose="02020603050405020304" pitchFamily="18" charset="0"/>
              </a:rPr>
              <a:t>term </a:t>
            </a:r>
            <a:r>
              <a:rPr lang="en-GB" sz="2800" i="1" dirty="0" smtClean="0">
                <a:latin typeface="Times New Roman" panose="02020603050405020304" pitchFamily="18" charset="0"/>
              </a:rPr>
              <a:t>hygiene </a:t>
            </a:r>
            <a:r>
              <a:rPr lang="en-GB" sz="2800" dirty="0">
                <a:latin typeface="Times New Roman" panose="02020603050405020304" pitchFamily="18" charset="0"/>
              </a:rPr>
              <a:t>refers (as it does in the health field) to factors that are preventive; in Herzberg’s </a:t>
            </a:r>
            <a:r>
              <a:rPr lang="en-GB" sz="2800" dirty="0" smtClean="0">
                <a:latin typeface="Times New Roman" panose="02020603050405020304" pitchFamily="18" charset="0"/>
              </a:rPr>
              <a:t>theory the </a:t>
            </a:r>
            <a:r>
              <a:rPr lang="en-GB" sz="2800" dirty="0">
                <a:latin typeface="Times New Roman" panose="02020603050405020304" pitchFamily="18" charset="0"/>
              </a:rPr>
              <a:t>hygiene factors are those that prevent dissatisfaction. Taken together, the </a:t>
            </a:r>
            <a:r>
              <a:rPr lang="en-GB" sz="2800" dirty="0" smtClean="0">
                <a:latin typeface="Times New Roman" panose="02020603050405020304" pitchFamily="18" charset="0"/>
              </a:rPr>
              <a:t>motivators and </a:t>
            </a:r>
            <a:r>
              <a:rPr lang="en-GB" sz="2800" dirty="0">
                <a:latin typeface="Times New Roman" panose="02020603050405020304" pitchFamily="18" charset="0"/>
              </a:rPr>
              <a:t>the hygiene factors have become known as Herzberg’s </a:t>
            </a:r>
            <a:r>
              <a:rPr lang="en-GB" sz="2800" i="1" dirty="0">
                <a:solidFill>
                  <a:srgbClr val="C00000"/>
                </a:solidFill>
                <a:latin typeface="Times New Roman" panose="02020603050405020304" pitchFamily="18" charset="0"/>
              </a:rPr>
              <a:t>two-factor theory of motivation</a:t>
            </a:r>
            <a:r>
              <a:rPr lang="en-GB" sz="2800" dirty="0">
                <a:solidFill>
                  <a:srgbClr val="C00000"/>
                </a:solidFill>
                <a:latin typeface="Times New Roman" panose="02020603050405020304" pitchFamily="18" charset="0"/>
              </a:rPr>
              <a:t>.</a:t>
            </a:r>
            <a:endParaRPr lang="en-IN" sz="2800" dirty="0">
              <a:solidFill>
                <a:srgbClr val="C00000"/>
              </a:solidFill>
            </a:endParaRPr>
          </a:p>
        </p:txBody>
      </p:sp>
    </p:spTree>
    <p:extLst>
      <p:ext uri="{BB962C8B-B14F-4D97-AF65-F5344CB8AC3E}">
        <p14:creationId xmlns:p14="http://schemas.microsoft.com/office/powerpoint/2010/main" val="11436421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0" y="739596"/>
            <a:ext cx="12156679" cy="5081656"/>
          </a:xfrm>
          <a:prstGeom prst="rect">
            <a:avLst/>
          </a:prstGeom>
        </p:spPr>
      </p:pic>
    </p:spTree>
    <p:extLst>
      <p:ext uri="{BB962C8B-B14F-4D97-AF65-F5344CB8AC3E}">
        <p14:creationId xmlns:p14="http://schemas.microsoft.com/office/powerpoint/2010/main" val="10888402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566433"/>
            <a:ext cx="11771290" cy="3108543"/>
          </a:xfrm>
          <a:prstGeom prst="rect">
            <a:avLst/>
          </a:prstGeom>
        </p:spPr>
        <p:txBody>
          <a:bodyPr wrap="square">
            <a:spAutoFit/>
          </a:bodyPr>
          <a:lstStyle/>
          <a:p>
            <a:pPr algn="just"/>
            <a:r>
              <a:rPr lang="en-GB" sz="2800" b="1" dirty="0" smtClean="0">
                <a:latin typeface="UniversLTStd-BoldCn"/>
              </a:rPr>
              <a:t>Two-factor </a:t>
            </a:r>
            <a:r>
              <a:rPr lang="en-GB" sz="2800" b="1" dirty="0">
                <a:latin typeface="UniversLTStd-BoldCn"/>
              </a:rPr>
              <a:t>theory </a:t>
            </a:r>
            <a:r>
              <a:rPr lang="en-GB" sz="2800" i="1" dirty="0">
                <a:latin typeface="UniversLTStd-Obl"/>
              </a:rPr>
              <a:t>A theory that </a:t>
            </a:r>
            <a:r>
              <a:rPr lang="en-GB" sz="2800" i="1" dirty="0" smtClean="0">
                <a:latin typeface="UniversLTStd-Obl"/>
              </a:rPr>
              <a:t>relates intrinsic </a:t>
            </a:r>
            <a:r>
              <a:rPr lang="en-GB" sz="2800" i="1" dirty="0">
                <a:latin typeface="UniversLTStd-Obl"/>
              </a:rPr>
              <a:t>factors to job satisfaction</a:t>
            </a:r>
          </a:p>
          <a:p>
            <a:pPr algn="just"/>
            <a:r>
              <a:rPr lang="en-GB" sz="2800" i="1" dirty="0">
                <a:latin typeface="UniversLTStd-Obl"/>
              </a:rPr>
              <a:t>and associates extrinsic factors </a:t>
            </a:r>
            <a:r>
              <a:rPr lang="en-GB" sz="2800" i="1" dirty="0" smtClean="0">
                <a:latin typeface="UniversLTStd-Obl"/>
              </a:rPr>
              <a:t>with </a:t>
            </a:r>
            <a:r>
              <a:rPr lang="en-IN" sz="2800" i="1" dirty="0" smtClean="0">
                <a:latin typeface="UniversLTStd-Obl"/>
              </a:rPr>
              <a:t>dissatisfaction</a:t>
            </a:r>
            <a:r>
              <a:rPr lang="en-IN" sz="2800" i="1" dirty="0">
                <a:latin typeface="UniversLTStd-Obl"/>
              </a:rPr>
              <a:t>. Also called </a:t>
            </a:r>
            <a:r>
              <a:rPr lang="en-IN" sz="2800" i="1" dirty="0" smtClean="0">
                <a:latin typeface="UniversLTStd-Obl"/>
              </a:rPr>
              <a:t>motivation hygiene theory.</a:t>
            </a:r>
          </a:p>
          <a:p>
            <a:pPr algn="just"/>
            <a:endParaRPr lang="en-IN" sz="2800" i="1" dirty="0">
              <a:latin typeface="UniversLTStd-Obl"/>
            </a:endParaRPr>
          </a:p>
          <a:p>
            <a:pPr algn="just"/>
            <a:r>
              <a:rPr lang="en-IN" sz="2800" b="1" dirty="0" smtClean="0">
                <a:latin typeface="UniversLTStd-BoldCn"/>
              </a:rPr>
              <a:t>Hygiene </a:t>
            </a:r>
            <a:r>
              <a:rPr lang="en-IN" sz="2800" b="1" dirty="0">
                <a:latin typeface="UniversLTStd-BoldCn"/>
              </a:rPr>
              <a:t>factors </a:t>
            </a:r>
            <a:r>
              <a:rPr lang="en-IN" sz="2800" i="1" dirty="0">
                <a:latin typeface="UniversLTStd-Obl"/>
              </a:rPr>
              <a:t>Factors—such </a:t>
            </a:r>
            <a:r>
              <a:rPr lang="en-IN" sz="2800" i="1" dirty="0" smtClean="0">
                <a:latin typeface="UniversLTStd-Obl"/>
              </a:rPr>
              <a:t>as company </a:t>
            </a:r>
            <a:r>
              <a:rPr lang="en-IN" sz="2800" i="1" dirty="0">
                <a:latin typeface="UniversLTStd-Obl"/>
              </a:rPr>
              <a:t>policy and administration,</a:t>
            </a:r>
          </a:p>
          <a:p>
            <a:pPr algn="just"/>
            <a:r>
              <a:rPr lang="en-IN" sz="2800" i="1" dirty="0">
                <a:latin typeface="UniversLTStd-Obl"/>
              </a:rPr>
              <a:t>supervision, and salary—that, </a:t>
            </a:r>
            <a:r>
              <a:rPr lang="en-IN" sz="2800" i="1" dirty="0" smtClean="0">
                <a:latin typeface="UniversLTStd-Obl"/>
              </a:rPr>
              <a:t>when </a:t>
            </a:r>
            <a:r>
              <a:rPr lang="en-GB" sz="2800" i="1" dirty="0" smtClean="0">
                <a:latin typeface="UniversLTStd-Obl"/>
              </a:rPr>
              <a:t>adequate </a:t>
            </a:r>
            <a:r>
              <a:rPr lang="en-GB" sz="2800" i="1" dirty="0">
                <a:latin typeface="UniversLTStd-Obl"/>
              </a:rPr>
              <a:t>in a job, placate workers.</a:t>
            </a:r>
          </a:p>
          <a:p>
            <a:pPr algn="just"/>
            <a:r>
              <a:rPr lang="en-GB" sz="2800" i="1" dirty="0">
                <a:latin typeface="UniversLTStd-Obl"/>
              </a:rPr>
              <a:t>When these factors are </a:t>
            </a:r>
            <a:r>
              <a:rPr lang="en-GB" sz="2800" i="1" dirty="0" smtClean="0">
                <a:latin typeface="UniversLTStd-Obl"/>
              </a:rPr>
              <a:t>adequate, people </a:t>
            </a:r>
            <a:r>
              <a:rPr lang="en-GB" sz="2800" i="1" dirty="0">
                <a:latin typeface="UniversLTStd-Obl"/>
              </a:rPr>
              <a:t>will not be </a:t>
            </a:r>
            <a:r>
              <a:rPr lang="en-GB" sz="2800" i="1" dirty="0" smtClean="0">
                <a:latin typeface="UniversLTStd-Obl"/>
              </a:rPr>
              <a:t>dissatisfied.</a:t>
            </a:r>
            <a:endParaRPr lang="en-IN" sz="2800" dirty="0"/>
          </a:p>
        </p:txBody>
      </p:sp>
    </p:spTree>
    <p:extLst>
      <p:ext uri="{BB962C8B-B14F-4D97-AF65-F5344CB8AC3E}">
        <p14:creationId xmlns:p14="http://schemas.microsoft.com/office/powerpoint/2010/main" val="2051941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2341808" y="276999"/>
            <a:ext cx="7508383" cy="6358218"/>
          </a:xfrm>
          <a:prstGeom prst="rect">
            <a:avLst/>
          </a:prstGeom>
        </p:spPr>
      </p:pic>
    </p:spTree>
    <p:extLst>
      <p:ext uri="{BB962C8B-B14F-4D97-AF65-F5344CB8AC3E}">
        <p14:creationId xmlns:p14="http://schemas.microsoft.com/office/powerpoint/2010/main" val="3876412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6445482" cy="523220"/>
          </a:xfrm>
          <a:prstGeom prst="rect">
            <a:avLst/>
          </a:prstGeom>
        </p:spPr>
        <p:txBody>
          <a:bodyPr wrap="none">
            <a:spAutoFit/>
          </a:bodyPr>
          <a:lstStyle/>
          <a:p>
            <a:r>
              <a:rPr lang="en-IN" sz="2800" b="1" dirty="0">
                <a:solidFill>
                  <a:srgbClr val="C00000"/>
                </a:solidFill>
                <a:latin typeface="CIDFont+F1"/>
              </a:rPr>
              <a:t>David Mc- </a:t>
            </a:r>
            <a:r>
              <a:rPr lang="en-GB" sz="2800" b="1" dirty="0">
                <a:solidFill>
                  <a:srgbClr val="C00000"/>
                </a:solidFill>
                <a:latin typeface="CIDFont+F1"/>
              </a:rPr>
              <a:t>Clelland’s theory of needs</a:t>
            </a:r>
            <a:endParaRPr lang="en-IN" sz="2800" b="1" dirty="0">
              <a:solidFill>
                <a:srgbClr val="C00000"/>
              </a:solidFill>
            </a:endParaRPr>
          </a:p>
        </p:txBody>
      </p:sp>
      <p:sp>
        <p:nvSpPr>
          <p:cNvPr id="3" name="Rectangle 2"/>
          <p:cNvSpPr/>
          <p:nvPr/>
        </p:nvSpPr>
        <p:spPr>
          <a:xfrm>
            <a:off x="0" y="894495"/>
            <a:ext cx="11616744" cy="954107"/>
          </a:xfrm>
          <a:prstGeom prst="rect">
            <a:avLst/>
          </a:prstGeom>
        </p:spPr>
        <p:txBody>
          <a:bodyPr wrap="square">
            <a:spAutoFit/>
          </a:bodyPr>
          <a:lstStyle/>
          <a:p>
            <a:pPr algn="just"/>
            <a:r>
              <a:rPr lang="en-GB" sz="2800" b="1" dirty="0">
                <a:latin typeface="UniversLTStd-BoldCn"/>
              </a:rPr>
              <a:t>McClelland’s theory of needs </a:t>
            </a:r>
            <a:r>
              <a:rPr lang="en-GB" sz="2800" i="1" dirty="0">
                <a:latin typeface="UniversLTStd-Obl"/>
              </a:rPr>
              <a:t>A </a:t>
            </a:r>
            <a:r>
              <a:rPr lang="en-GB" sz="2800" i="1" dirty="0" smtClean="0">
                <a:latin typeface="UniversLTStd-Obl"/>
              </a:rPr>
              <a:t>theory that </a:t>
            </a:r>
            <a:r>
              <a:rPr lang="en-GB" sz="2800" i="1" dirty="0">
                <a:latin typeface="UniversLTStd-Obl"/>
              </a:rPr>
              <a:t>states achievement, power, </a:t>
            </a:r>
            <a:r>
              <a:rPr lang="en-GB" sz="2800" i="1" dirty="0" smtClean="0">
                <a:latin typeface="UniversLTStd-Obl"/>
              </a:rPr>
              <a:t>and affiliation </a:t>
            </a:r>
            <a:r>
              <a:rPr lang="en-GB" sz="2800" i="1" dirty="0">
                <a:latin typeface="UniversLTStd-Obl"/>
              </a:rPr>
              <a:t>are three important </a:t>
            </a:r>
            <a:r>
              <a:rPr lang="en-GB" sz="2800" i="1" dirty="0" smtClean="0">
                <a:latin typeface="UniversLTStd-Obl"/>
              </a:rPr>
              <a:t>needs </a:t>
            </a:r>
            <a:r>
              <a:rPr lang="en-IN" sz="2800" i="1" dirty="0" smtClean="0">
                <a:latin typeface="UniversLTStd-Obl"/>
              </a:rPr>
              <a:t>that </a:t>
            </a:r>
            <a:r>
              <a:rPr lang="en-IN" sz="2800" i="1" dirty="0">
                <a:latin typeface="UniversLTStd-Obl"/>
              </a:rPr>
              <a:t>help explain motivation.</a:t>
            </a:r>
            <a:endParaRPr lang="en-IN" sz="2800" dirty="0"/>
          </a:p>
        </p:txBody>
      </p:sp>
      <p:sp>
        <p:nvSpPr>
          <p:cNvPr id="5" name="Rectangle 4"/>
          <p:cNvSpPr/>
          <p:nvPr/>
        </p:nvSpPr>
        <p:spPr>
          <a:xfrm>
            <a:off x="0" y="2053594"/>
            <a:ext cx="11500834" cy="954107"/>
          </a:xfrm>
          <a:prstGeom prst="rect">
            <a:avLst/>
          </a:prstGeom>
        </p:spPr>
        <p:txBody>
          <a:bodyPr wrap="square">
            <a:spAutoFit/>
          </a:bodyPr>
          <a:lstStyle/>
          <a:p>
            <a:pPr marL="457200" indent="-457200" algn="just">
              <a:buFont typeface="Arial" panose="020B0604020202020204" pitchFamily="34" charset="0"/>
              <a:buChar char="•"/>
            </a:pPr>
            <a:r>
              <a:rPr lang="en-GB" sz="2800" b="1" dirty="0">
                <a:latin typeface="UniversLTStd-BoldCn"/>
              </a:rPr>
              <a:t>need for achievement (nAch) </a:t>
            </a:r>
            <a:r>
              <a:rPr lang="en-GB" sz="2800" i="1" dirty="0">
                <a:latin typeface="UniversLTStd-Obl"/>
              </a:rPr>
              <a:t>The </a:t>
            </a:r>
            <a:r>
              <a:rPr lang="en-GB" sz="2800" i="1" dirty="0" smtClean="0">
                <a:latin typeface="UniversLTStd-Obl"/>
              </a:rPr>
              <a:t>drive to </a:t>
            </a:r>
            <a:r>
              <a:rPr lang="en-GB" sz="2800" i="1" dirty="0">
                <a:latin typeface="UniversLTStd-Obl"/>
              </a:rPr>
              <a:t>excel, to achieve in </a:t>
            </a:r>
            <a:r>
              <a:rPr lang="en-GB" sz="2800" i="1" dirty="0" smtClean="0">
                <a:latin typeface="UniversLTStd-Obl"/>
              </a:rPr>
              <a:t>relationship to </a:t>
            </a:r>
            <a:r>
              <a:rPr lang="en-GB" sz="2800" i="1" dirty="0">
                <a:latin typeface="UniversLTStd-Obl"/>
              </a:rPr>
              <a:t>a set of standards, and to strive </a:t>
            </a:r>
            <a:r>
              <a:rPr lang="en-GB" sz="2800" i="1" dirty="0" smtClean="0">
                <a:latin typeface="UniversLTStd-Obl"/>
              </a:rPr>
              <a:t>to </a:t>
            </a:r>
            <a:r>
              <a:rPr lang="en-IN" sz="2800" i="1" dirty="0" smtClean="0">
                <a:latin typeface="UniversLTStd-Obl"/>
              </a:rPr>
              <a:t>succeed</a:t>
            </a:r>
            <a:r>
              <a:rPr lang="en-IN" sz="2800" i="1" dirty="0">
                <a:latin typeface="UniversLTStd-Obl"/>
              </a:rPr>
              <a:t>.</a:t>
            </a:r>
            <a:endParaRPr lang="en-IN" sz="2800" dirty="0"/>
          </a:p>
        </p:txBody>
      </p:sp>
      <p:sp>
        <p:nvSpPr>
          <p:cNvPr id="6" name="Rectangle 5"/>
          <p:cNvSpPr/>
          <p:nvPr/>
        </p:nvSpPr>
        <p:spPr>
          <a:xfrm>
            <a:off x="0" y="3212693"/>
            <a:ext cx="11500834" cy="954107"/>
          </a:xfrm>
          <a:prstGeom prst="rect">
            <a:avLst/>
          </a:prstGeom>
        </p:spPr>
        <p:txBody>
          <a:bodyPr wrap="square">
            <a:spAutoFit/>
          </a:bodyPr>
          <a:lstStyle/>
          <a:p>
            <a:pPr marL="457200" indent="-457200" algn="just">
              <a:buFont typeface="Arial" panose="020B0604020202020204" pitchFamily="34" charset="0"/>
              <a:buChar char="•"/>
            </a:pPr>
            <a:r>
              <a:rPr lang="en-GB" sz="2800" b="1" dirty="0">
                <a:latin typeface="UniversLTStd-BoldCn"/>
              </a:rPr>
              <a:t>need for power (nPow) </a:t>
            </a:r>
            <a:r>
              <a:rPr lang="en-GB" sz="2800" i="1" dirty="0">
                <a:latin typeface="UniversLTStd-Obl"/>
              </a:rPr>
              <a:t>The </a:t>
            </a:r>
            <a:r>
              <a:rPr lang="en-GB" sz="2800" i="1" dirty="0" smtClean="0">
                <a:latin typeface="UniversLTStd-Obl"/>
              </a:rPr>
              <a:t>need to </a:t>
            </a:r>
            <a:r>
              <a:rPr lang="en-GB" sz="2800" i="1" dirty="0">
                <a:latin typeface="UniversLTStd-Obl"/>
              </a:rPr>
              <a:t>make others behave in a way </a:t>
            </a:r>
            <a:r>
              <a:rPr lang="en-GB" sz="2800" i="1" dirty="0" smtClean="0">
                <a:latin typeface="UniversLTStd-Obl"/>
              </a:rPr>
              <a:t>in which </a:t>
            </a:r>
            <a:r>
              <a:rPr lang="en-GB" sz="2800" i="1" dirty="0">
                <a:latin typeface="UniversLTStd-Obl"/>
              </a:rPr>
              <a:t>they would not have </a:t>
            </a:r>
            <a:r>
              <a:rPr lang="en-GB" sz="2800" i="1" dirty="0" smtClean="0">
                <a:latin typeface="UniversLTStd-Obl"/>
              </a:rPr>
              <a:t>behaved </a:t>
            </a:r>
            <a:r>
              <a:rPr lang="en-IN" sz="2800" i="1" dirty="0" smtClean="0">
                <a:latin typeface="UniversLTStd-Obl"/>
              </a:rPr>
              <a:t>otherwise</a:t>
            </a:r>
            <a:r>
              <a:rPr lang="en-IN" sz="2800" i="1" dirty="0">
                <a:latin typeface="UniversLTStd-Obl"/>
              </a:rPr>
              <a:t>.</a:t>
            </a:r>
            <a:endParaRPr lang="en-IN" sz="2800" dirty="0"/>
          </a:p>
        </p:txBody>
      </p:sp>
      <p:sp>
        <p:nvSpPr>
          <p:cNvPr id="7" name="Rectangle 6"/>
          <p:cNvSpPr/>
          <p:nvPr/>
        </p:nvSpPr>
        <p:spPr>
          <a:xfrm>
            <a:off x="0" y="4371792"/>
            <a:ext cx="11500834" cy="954107"/>
          </a:xfrm>
          <a:prstGeom prst="rect">
            <a:avLst/>
          </a:prstGeom>
        </p:spPr>
        <p:txBody>
          <a:bodyPr wrap="square">
            <a:spAutoFit/>
          </a:bodyPr>
          <a:lstStyle/>
          <a:p>
            <a:pPr marL="457200" indent="-457200" algn="just">
              <a:buFont typeface="Arial" panose="020B0604020202020204" pitchFamily="34" charset="0"/>
              <a:buChar char="•"/>
            </a:pPr>
            <a:r>
              <a:rPr lang="en-GB" sz="2800" b="1" dirty="0">
                <a:latin typeface="UniversLTStd-BoldCn"/>
              </a:rPr>
              <a:t>need for affiliation (nAff) </a:t>
            </a:r>
            <a:r>
              <a:rPr lang="en-GB" sz="2800" i="1" dirty="0">
                <a:latin typeface="UniversLTStd-Obl"/>
              </a:rPr>
              <a:t>The </a:t>
            </a:r>
            <a:r>
              <a:rPr lang="en-GB" sz="2800" i="1" dirty="0" smtClean="0">
                <a:latin typeface="UniversLTStd-Obl"/>
              </a:rPr>
              <a:t>desire for </a:t>
            </a:r>
            <a:r>
              <a:rPr lang="en-GB" sz="2800" i="1" dirty="0">
                <a:latin typeface="UniversLTStd-Obl"/>
              </a:rPr>
              <a:t>friendly and close </a:t>
            </a:r>
            <a:r>
              <a:rPr lang="en-GB" sz="2800" i="1" dirty="0" smtClean="0">
                <a:latin typeface="UniversLTStd-Obl"/>
              </a:rPr>
              <a:t>interpersonal </a:t>
            </a:r>
            <a:r>
              <a:rPr lang="en-IN" sz="2800" i="1" dirty="0" smtClean="0">
                <a:latin typeface="UniversLTStd-Obl"/>
              </a:rPr>
              <a:t>relationships</a:t>
            </a:r>
            <a:r>
              <a:rPr lang="en-IN" sz="2800" i="1" dirty="0">
                <a:latin typeface="UniversLTStd-Obl"/>
              </a:rPr>
              <a:t>.</a:t>
            </a:r>
            <a:endParaRPr lang="en-IN" sz="2800" dirty="0"/>
          </a:p>
        </p:txBody>
      </p:sp>
    </p:spTree>
    <p:extLst>
      <p:ext uri="{BB962C8B-B14F-4D97-AF65-F5344CB8AC3E}">
        <p14:creationId xmlns:p14="http://schemas.microsoft.com/office/powerpoint/2010/main" val="2371206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84881"/>
            <a:ext cx="11912958" cy="1815882"/>
          </a:xfrm>
          <a:prstGeom prst="rect">
            <a:avLst/>
          </a:prstGeom>
        </p:spPr>
        <p:txBody>
          <a:bodyPr wrap="square">
            <a:spAutoFit/>
          </a:bodyPr>
          <a:lstStyle/>
          <a:p>
            <a:pPr algn="just"/>
            <a:r>
              <a:rPr lang="en-IN" sz="2800" dirty="0"/>
              <a:t>First, when </a:t>
            </a:r>
            <a:r>
              <a:rPr lang="en-IN" sz="2800" dirty="0" smtClean="0"/>
              <a:t>jobs </a:t>
            </a:r>
            <a:r>
              <a:rPr lang="en-GB" sz="2800" dirty="0" smtClean="0"/>
              <a:t>have </a:t>
            </a:r>
            <a:r>
              <a:rPr lang="en-GB" sz="2800" dirty="0"/>
              <a:t>a high degree of personal responsibility and feedback and an </a:t>
            </a:r>
            <a:r>
              <a:rPr lang="en-GB" sz="2800" dirty="0" smtClean="0"/>
              <a:t>intermediate degree </a:t>
            </a:r>
            <a:r>
              <a:rPr lang="en-GB" sz="2800" dirty="0"/>
              <a:t>of risk, high achievers are strongly motivated</a:t>
            </a:r>
            <a:r>
              <a:rPr lang="en-GB" sz="2800" dirty="0" smtClean="0"/>
              <a:t>.</a:t>
            </a:r>
            <a:r>
              <a:rPr lang="en-IN" sz="2800" dirty="0"/>
              <a:t> They are successful </a:t>
            </a:r>
            <a:r>
              <a:rPr lang="en-IN" sz="2800" dirty="0" smtClean="0"/>
              <a:t>in </a:t>
            </a:r>
            <a:r>
              <a:rPr lang="en-GB" sz="2800" dirty="0"/>
              <a:t>entrepreneurial activities such as running their own businesses, for </a:t>
            </a:r>
            <a:r>
              <a:rPr lang="en-GB" sz="2800" dirty="0" smtClean="0"/>
              <a:t>example, and </a:t>
            </a:r>
            <a:r>
              <a:rPr lang="en-GB" sz="2800" dirty="0"/>
              <a:t>managing self-contained units within large organizations.</a:t>
            </a:r>
            <a:endParaRPr lang="en-IN" sz="2800" dirty="0"/>
          </a:p>
        </p:txBody>
      </p:sp>
      <p:sp>
        <p:nvSpPr>
          <p:cNvPr id="3" name="Rectangle 2"/>
          <p:cNvSpPr/>
          <p:nvPr/>
        </p:nvSpPr>
        <p:spPr>
          <a:xfrm>
            <a:off x="0" y="2508645"/>
            <a:ext cx="11822806" cy="1815882"/>
          </a:xfrm>
          <a:prstGeom prst="rect">
            <a:avLst/>
          </a:prstGeom>
        </p:spPr>
        <p:txBody>
          <a:bodyPr wrap="square">
            <a:spAutoFit/>
          </a:bodyPr>
          <a:lstStyle/>
          <a:p>
            <a:pPr algn="just"/>
            <a:r>
              <a:rPr lang="en-IN" sz="2800" dirty="0">
                <a:ea typeface="Microsoft Yi Baiti" panose="03000500000000000000" pitchFamily="66" charset="0"/>
              </a:rPr>
              <a:t>Second, a </a:t>
            </a:r>
            <a:r>
              <a:rPr lang="en-IN" sz="2800" dirty="0" smtClean="0">
                <a:ea typeface="Microsoft Yi Baiti" panose="03000500000000000000" pitchFamily="66" charset="0"/>
              </a:rPr>
              <a:t>high </a:t>
            </a:r>
            <a:r>
              <a:rPr lang="en-GB" sz="2800" dirty="0" smtClean="0">
                <a:ea typeface="Microsoft Yi Baiti" panose="03000500000000000000" pitchFamily="66" charset="0"/>
              </a:rPr>
              <a:t>need </a:t>
            </a:r>
            <a:r>
              <a:rPr lang="en-GB" sz="2800" dirty="0">
                <a:ea typeface="Microsoft Yi Baiti" panose="03000500000000000000" pitchFamily="66" charset="0"/>
              </a:rPr>
              <a:t>to achieve does not necessarily make someone a good manager, </a:t>
            </a:r>
            <a:r>
              <a:rPr lang="en-GB" sz="2800" dirty="0" smtClean="0">
                <a:ea typeface="Microsoft Yi Baiti" panose="03000500000000000000" pitchFamily="66" charset="0"/>
              </a:rPr>
              <a:t>especially in </a:t>
            </a:r>
            <a:r>
              <a:rPr lang="en-GB" sz="2800" dirty="0">
                <a:ea typeface="Microsoft Yi Baiti" panose="03000500000000000000" pitchFamily="66" charset="0"/>
              </a:rPr>
              <a:t>large organizations. People with a high achievement need are interested </a:t>
            </a:r>
            <a:r>
              <a:rPr lang="en-GB" sz="2800" dirty="0" smtClean="0">
                <a:ea typeface="Microsoft Yi Baiti" panose="03000500000000000000" pitchFamily="66" charset="0"/>
              </a:rPr>
              <a:t>in how </a:t>
            </a:r>
            <a:r>
              <a:rPr lang="en-GB" sz="2800" dirty="0">
                <a:ea typeface="Microsoft Yi Baiti" panose="03000500000000000000" pitchFamily="66" charset="0"/>
              </a:rPr>
              <a:t>well they do personally, and not in influencing others to do well.</a:t>
            </a:r>
            <a:endParaRPr lang="en-IN" sz="2800" dirty="0">
              <a:ea typeface="Microsoft Yi Baiti" panose="03000500000000000000" pitchFamily="66" charset="0"/>
            </a:endParaRPr>
          </a:p>
        </p:txBody>
      </p:sp>
      <p:sp>
        <p:nvSpPr>
          <p:cNvPr id="5" name="Rectangle 4"/>
          <p:cNvSpPr/>
          <p:nvPr/>
        </p:nvSpPr>
        <p:spPr>
          <a:xfrm>
            <a:off x="0" y="4491037"/>
            <a:ext cx="11822806" cy="1384995"/>
          </a:xfrm>
          <a:prstGeom prst="rect">
            <a:avLst/>
          </a:prstGeom>
        </p:spPr>
        <p:txBody>
          <a:bodyPr wrap="square">
            <a:spAutoFit/>
          </a:bodyPr>
          <a:lstStyle/>
          <a:p>
            <a:pPr algn="just"/>
            <a:r>
              <a:rPr lang="en-IN" sz="2800" dirty="0" smtClean="0"/>
              <a:t>HighnAch </a:t>
            </a:r>
            <a:r>
              <a:rPr lang="en-GB" sz="2800" dirty="0" smtClean="0"/>
              <a:t>salespeople </a:t>
            </a:r>
            <a:r>
              <a:rPr lang="en-GB" sz="2800" dirty="0"/>
              <a:t>do not necessarily make good sales managers, and the </a:t>
            </a:r>
            <a:r>
              <a:rPr lang="en-GB" sz="2800" dirty="0" smtClean="0"/>
              <a:t>good general </a:t>
            </a:r>
            <a:r>
              <a:rPr lang="en-GB" sz="2800" dirty="0"/>
              <a:t>manager in a large organization does not typically have a high need</a:t>
            </a:r>
          </a:p>
          <a:p>
            <a:r>
              <a:rPr lang="en-IN" sz="2800" dirty="0"/>
              <a:t>to achieve.</a:t>
            </a:r>
          </a:p>
        </p:txBody>
      </p:sp>
    </p:spTree>
    <p:extLst>
      <p:ext uri="{BB962C8B-B14F-4D97-AF65-F5344CB8AC3E}">
        <p14:creationId xmlns:p14="http://schemas.microsoft.com/office/powerpoint/2010/main" val="2878193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520144"/>
            <a:ext cx="11977352" cy="1815882"/>
          </a:xfrm>
          <a:prstGeom prst="rect">
            <a:avLst/>
          </a:prstGeom>
        </p:spPr>
        <p:txBody>
          <a:bodyPr wrap="square">
            <a:spAutoFit/>
          </a:bodyPr>
          <a:lstStyle/>
          <a:p>
            <a:pPr algn="just"/>
            <a:r>
              <a:rPr lang="en-GB" sz="2800" dirty="0"/>
              <a:t>Third, needs for affiliation and power tend to be closely </a:t>
            </a:r>
            <a:r>
              <a:rPr lang="en-GB" sz="2800" dirty="0" smtClean="0"/>
              <a:t>related to </a:t>
            </a:r>
            <a:r>
              <a:rPr lang="en-GB" sz="2800" dirty="0"/>
              <a:t>managerial success. The best managers are high in their need for </a:t>
            </a:r>
            <a:r>
              <a:rPr lang="en-GB" sz="2800" dirty="0" smtClean="0"/>
              <a:t>power and </a:t>
            </a:r>
            <a:r>
              <a:rPr lang="en-GB" sz="2800" dirty="0"/>
              <a:t>low in their need for </a:t>
            </a:r>
            <a:r>
              <a:rPr lang="en-GB" sz="2800" dirty="0" smtClean="0"/>
              <a:t>affiliation. In </a:t>
            </a:r>
            <a:r>
              <a:rPr lang="en-GB" sz="2800" dirty="0"/>
              <a:t>fact, a high power motive may be </a:t>
            </a:r>
            <a:r>
              <a:rPr lang="en-GB" sz="2800" dirty="0" smtClean="0"/>
              <a:t>a </a:t>
            </a:r>
            <a:r>
              <a:rPr lang="en-IN" sz="2800" dirty="0" smtClean="0"/>
              <a:t>requirement </a:t>
            </a:r>
            <a:r>
              <a:rPr lang="en-IN" sz="2800" dirty="0"/>
              <a:t>for managerial effectiveness.</a:t>
            </a:r>
          </a:p>
        </p:txBody>
      </p:sp>
    </p:spTree>
    <p:extLst>
      <p:ext uri="{BB962C8B-B14F-4D97-AF65-F5344CB8AC3E}">
        <p14:creationId xmlns:p14="http://schemas.microsoft.com/office/powerpoint/2010/main" val="3587592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8422784" cy="954107"/>
          </a:xfrm>
          <a:prstGeom prst="rect">
            <a:avLst/>
          </a:prstGeom>
        </p:spPr>
        <p:txBody>
          <a:bodyPr wrap="square">
            <a:spAutoFit/>
          </a:bodyPr>
          <a:lstStyle/>
          <a:p>
            <a:pPr algn="just"/>
            <a:r>
              <a:rPr lang="en-GB" sz="2800" b="1" dirty="0">
                <a:solidFill>
                  <a:srgbClr val="C00000"/>
                </a:solidFill>
                <a:latin typeface="CIDFont+F1"/>
              </a:rPr>
              <a:t>Victor Vroom’s expectancy theory of motivation.</a:t>
            </a:r>
          </a:p>
          <a:p>
            <a:pPr algn="just"/>
            <a:endParaRPr lang="en-GB" sz="2800" b="1" dirty="0">
              <a:solidFill>
                <a:srgbClr val="C00000"/>
              </a:solidFill>
              <a:latin typeface="CIDFont+F1"/>
            </a:endParaRPr>
          </a:p>
        </p:txBody>
      </p:sp>
      <p:sp>
        <p:nvSpPr>
          <p:cNvPr id="3" name="Rectangle 2"/>
          <p:cNvSpPr/>
          <p:nvPr/>
        </p:nvSpPr>
        <p:spPr>
          <a:xfrm>
            <a:off x="-1" y="754052"/>
            <a:ext cx="11938715" cy="1815882"/>
          </a:xfrm>
          <a:prstGeom prst="rect">
            <a:avLst/>
          </a:prstGeom>
        </p:spPr>
        <p:txBody>
          <a:bodyPr wrap="square">
            <a:spAutoFit/>
          </a:bodyPr>
          <a:lstStyle/>
          <a:p>
            <a:pPr algn="just"/>
            <a:r>
              <a:rPr lang="en-GB" sz="2800" b="1" dirty="0"/>
              <a:t>expectancy theory </a:t>
            </a:r>
            <a:r>
              <a:rPr lang="en-GB" sz="2800" i="1" dirty="0"/>
              <a:t>A theory that </a:t>
            </a:r>
            <a:r>
              <a:rPr lang="en-GB" sz="2800" i="1" dirty="0" smtClean="0"/>
              <a:t>says that </a:t>
            </a:r>
            <a:r>
              <a:rPr lang="en-GB" sz="2800" i="1" dirty="0"/>
              <a:t>the strength of a tendency to act </a:t>
            </a:r>
            <a:r>
              <a:rPr lang="en-GB" sz="2800" i="1" dirty="0" smtClean="0"/>
              <a:t>in a </a:t>
            </a:r>
            <a:r>
              <a:rPr lang="en-GB" sz="2800" i="1" dirty="0"/>
              <a:t>certain way depends on the </a:t>
            </a:r>
            <a:r>
              <a:rPr lang="en-GB" sz="2800" i="1" dirty="0" smtClean="0"/>
              <a:t>strength of </a:t>
            </a:r>
            <a:r>
              <a:rPr lang="en-GB" sz="2800" i="1" dirty="0"/>
              <a:t>an expectation that the act will </a:t>
            </a:r>
            <a:r>
              <a:rPr lang="en-GB" sz="2800" i="1" dirty="0" smtClean="0"/>
              <a:t>be followed </a:t>
            </a:r>
            <a:r>
              <a:rPr lang="en-GB" sz="2800" i="1" dirty="0"/>
              <a:t>by a given outcome and </a:t>
            </a:r>
            <a:r>
              <a:rPr lang="en-GB" sz="2800" i="1" dirty="0" smtClean="0"/>
              <a:t>on the </a:t>
            </a:r>
            <a:r>
              <a:rPr lang="en-GB" sz="2800" i="1" dirty="0"/>
              <a:t>attractiveness of that outcome </a:t>
            </a:r>
            <a:r>
              <a:rPr lang="en-GB" sz="2800" i="1" dirty="0" smtClean="0"/>
              <a:t>to </a:t>
            </a:r>
            <a:r>
              <a:rPr lang="en-IN" sz="2800" i="1" dirty="0" smtClean="0"/>
              <a:t>the </a:t>
            </a:r>
            <a:r>
              <a:rPr lang="en-IN" sz="2800" i="1" dirty="0"/>
              <a:t>individual.</a:t>
            </a:r>
            <a:endParaRPr lang="en-IN" sz="2800" dirty="0"/>
          </a:p>
        </p:txBody>
      </p:sp>
      <p:sp>
        <p:nvSpPr>
          <p:cNvPr id="5" name="Rectangle 4"/>
          <p:cNvSpPr/>
          <p:nvPr/>
        </p:nvSpPr>
        <p:spPr>
          <a:xfrm>
            <a:off x="-1" y="2915407"/>
            <a:ext cx="11758411" cy="2246769"/>
          </a:xfrm>
          <a:prstGeom prst="rect">
            <a:avLst/>
          </a:prstGeom>
        </p:spPr>
        <p:txBody>
          <a:bodyPr wrap="square">
            <a:spAutoFit/>
          </a:bodyPr>
          <a:lstStyle/>
          <a:p>
            <a:pPr algn="just"/>
            <a:r>
              <a:rPr lang="en-GB" sz="2800" dirty="0" smtClean="0"/>
              <a:t>In </a:t>
            </a:r>
            <a:r>
              <a:rPr lang="en-GB" sz="2800" dirty="0"/>
              <a:t>more practical terms, employees will be motivated to </a:t>
            </a:r>
            <a:r>
              <a:rPr lang="en-GB" sz="2800" dirty="0" smtClean="0"/>
              <a:t>exert a </a:t>
            </a:r>
            <a:r>
              <a:rPr lang="en-GB" sz="2800" dirty="0"/>
              <a:t>high level of effort when they believe it will lead to a good </a:t>
            </a:r>
            <a:r>
              <a:rPr lang="en-GB" sz="2800" dirty="0" smtClean="0"/>
              <a:t>performance appraisal</a:t>
            </a:r>
            <a:r>
              <a:rPr lang="en-GB" sz="2800" dirty="0"/>
              <a:t>; that a good appraisal will lead to organizational rewards such </a:t>
            </a:r>
            <a:r>
              <a:rPr lang="en-GB" sz="2800" dirty="0" smtClean="0"/>
              <a:t>as bonuses</a:t>
            </a:r>
            <a:r>
              <a:rPr lang="en-GB" sz="2800" dirty="0"/>
              <a:t>, salary increases, or promotions; and that the rewards will satisfy </a:t>
            </a:r>
            <a:r>
              <a:rPr lang="en-GB" sz="2800" dirty="0" smtClean="0"/>
              <a:t>the </a:t>
            </a:r>
            <a:r>
              <a:rPr lang="en-IN" sz="2800" dirty="0" smtClean="0"/>
              <a:t>employees</a:t>
            </a:r>
            <a:r>
              <a:rPr lang="en-IN" sz="2800" dirty="0"/>
              <a:t>’ personal goals.</a:t>
            </a:r>
          </a:p>
        </p:txBody>
      </p:sp>
    </p:spTree>
    <p:extLst>
      <p:ext uri="{BB962C8B-B14F-4D97-AF65-F5344CB8AC3E}">
        <p14:creationId xmlns:p14="http://schemas.microsoft.com/office/powerpoint/2010/main" val="3745166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 y="590874"/>
            <a:ext cx="11758411" cy="3539430"/>
          </a:xfrm>
          <a:prstGeom prst="rect">
            <a:avLst/>
          </a:prstGeom>
        </p:spPr>
        <p:txBody>
          <a:bodyPr wrap="square">
            <a:spAutoFit/>
          </a:bodyPr>
          <a:lstStyle/>
          <a:p>
            <a:pPr marL="514350" indent="-514350" algn="just">
              <a:buAutoNum type="arabicPeriod"/>
            </a:pPr>
            <a:r>
              <a:rPr lang="en-GB" sz="2800" b="1" dirty="0" smtClean="0">
                <a:latin typeface="NewBaskervilleStd-Bold"/>
              </a:rPr>
              <a:t>Effort–performance </a:t>
            </a:r>
            <a:r>
              <a:rPr lang="en-GB" sz="2800" b="1" dirty="0">
                <a:latin typeface="NewBaskervilleStd-Bold"/>
              </a:rPr>
              <a:t>relationship. </a:t>
            </a:r>
            <a:r>
              <a:rPr lang="en-GB" sz="2800" dirty="0">
                <a:latin typeface="NewBaskervilleStd-Roman"/>
              </a:rPr>
              <a:t>The probability perceived by the </a:t>
            </a:r>
            <a:r>
              <a:rPr lang="en-GB" sz="2800" dirty="0" smtClean="0">
                <a:latin typeface="NewBaskervilleStd-Roman"/>
              </a:rPr>
              <a:t>individual that </a:t>
            </a:r>
            <a:r>
              <a:rPr lang="en-GB" sz="2800" dirty="0">
                <a:latin typeface="NewBaskervilleStd-Roman"/>
              </a:rPr>
              <a:t>exerting a given amount of effort will lead to performance</a:t>
            </a:r>
            <a:r>
              <a:rPr lang="en-GB" sz="2800" dirty="0" smtClean="0">
                <a:latin typeface="NewBaskervilleStd-Roman"/>
              </a:rPr>
              <a:t>.</a:t>
            </a:r>
          </a:p>
          <a:p>
            <a:pPr algn="just"/>
            <a:endParaRPr lang="en-GB" sz="2800" dirty="0">
              <a:latin typeface="NewBaskervilleStd-Roman"/>
            </a:endParaRPr>
          </a:p>
          <a:p>
            <a:pPr algn="just"/>
            <a:r>
              <a:rPr lang="en-GB" sz="2800" b="1" dirty="0">
                <a:latin typeface="NewBaskervilleStd-Bold"/>
              </a:rPr>
              <a:t>2. Performance–reward relationship. </a:t>
            </a:r>
            <a:r>
              <a:rPr lang="en-GB" sz="2800" dirty="0">
                <a:latin typeface="NewBaskervilleStd-Roman"/>
              </a:rPr>
              <a:t>The degree to which </a:t>
            </a:r>
            <a:r>
              <a:rPr lang="en-GB" sz="2800" dirty="0" smtClean="0">
                <a:latin typeface="NewBaskervilleStd-Roman"/>
              </a:rPr>
              <a:t>the</a:t>
            </a:r>
          </a:p>
          <a:p>
            <a:pPr algn="just"/>
            <a:r>
              <a:rPr lang="en-GB" sz="2800" dirty="0">
                <a:latin typeface="NewBaskervilleStd-Roman"/>
              </a:rPr>
              <a:t> </a:t>
            </a:r>
            <a:r>
              <a:rPr lang="en-GB" sz="2800" dirty="0" smtClean="0">
                <a:latin typeface="NewBaskervilleStd-Roman"/>
              </a:rPr>
              <a:t>   individual believes </a:t>
            </a:r>
            <a:r>
              <a:rPr lang="en-GB" sz="2800" dirty="0">
                <a:latin typeface="NewBaskervilleStd-Roman"/>
              </a:rPr>
              <a:t>performing at a particular level will lead to </a:t>
            </a:r>
            <a:r>
              <a:rPr lang="en-GB" sz="2800" dirty="0" smtClean="0">
                <a:latin typeface="NewBaskervilleStd-Roman"/>
              </a:rPr>
              <a:t>the</a:t>
            </a:r>
          </a:p>
          <a:p>
            <a:pPr algn="just"/>
            <a:r>
              <a:rPr lang="en-GB" sz="2800" dirty="0">
                <a:latin typeface="NewBaskervilleStd-Roman"/>
              </a:rPr>
              <a:t> </a:t>
            </a:r>
            <a:r>
              <a:rPr lang="en-GB" sz="2800" dirty="0" smtClean="0">
                <a:latin typeface="NewBaskervilleStd-Roman"/>
              </a:rPr>
              <a:t>   attainment </a:t>
            </a:r>
            <a:r>
              <a:rPr lang="en-GB" sz="2800" dirty="0">
                <a:latin typeface="NewBaskervilleStd-Roman"/>
              </a:rPr>
              <a:t>of </a:t>
            </a:r>
            <a:r>
              <a:rPr lang="en-GB" sz="2800" dirty="0" smtClean="0">
                <a:latin typeface="NewBaskervilleStd-Roman"/>
              </a:rPr>
              <a:t>a </a:t>
            </a:r>
            <a:r>
              <a:rPr lang="en-IN" sz="2800" dirty="0" smtClean="0">
                <a:latin typeface="NewBaskervilleStd-Roman"/>
              </a:rPr>
              <a:t>desired </a:t>
            </a:r>
            <a:r>
              <a:rPr lang="en-IN" sz="2800" dirty="0">
                <a:latin typeface="NewBaskervilleStd-Roman"/>
              </a:rPr>
              <a:t>outcome</a:t>
            </a:r>
            <a:r>
              <a:rPr lang="en-IN" sz="2800" dirty="0" smtClean="0">
                <a:latin typeface="NewBaskervilleStd-Roman"/>
              </a:rPr>
              <a:t>.</a:t>
            </a:r>
          </a:p>
          <a:p>
            <a:pPr algn="just"/>
            <a:endParaRPr lang="en-IN" sz="2800" dirty="0"/>
          </a:p>
        </p:txBody>
      </p:sp>
      <p:sp>
        <p:nvSpPr>
          <p:cNvPr id="3" name="Rectangle 2"/>
          <p:cNvSpPr/>
          <p:nvPr/>
        </p:nvSpPr>
        <p:spPr>
          <a:xfrm>
            <a:off x="0" y="3965344"/>
            <a:ext cx="11758410" cy="1384995"/>
          </a:xfrm>
          <a:prstGeom prst="rect">
            <a:avLst/>
          </a:prstGeom>
        </p:spPr>
        <p:txBody>
          <a:bodyPr wrap="square">
            <a:spAutoFit/>
          </a:bodyPr>
          <a:lstStyle/>
          <a:p>
            <a:pPr algn="just"/>
            <a:r>
              <a:rPr lang="en-GB" sz="2800" b="1" dirty="0"/>
              <a:t>3. Rewards–personal goals relationship. </a:t>
            </a:r>
            <a:r>
              <a:rPr lang="en-GB" sz="2800" dirty="0"/>
              <a:t>The degree to which </a:t>
            </a:r>
            <a:r>
              <a:rPr lang="en-GB" sz="2800" dirty="0" smtClean="0"/>
              <a:t>organizational</a:t>
            </a:r>
          </a:p>
          <a:p>
            <a:pPr algn="just"/>
            <a:r>
              <a:rPr lang="en-GB" sz="2800" dirty="0"/>
              <a:t> </a:t>
            </a:r>
            <a:r>
              <a:rPr lang="en-GB" sz="2800" dirty="0" smtClean="0"/>
              <a:t>   rewards </a:t>
            </a:r>
            <a:r>
              <a:rPr lang="en-GB" sz="2800" dirty="0"/>
              <a:t>satisfy an individual’s personal goals or needs and the </a:t>
            </a:r>
            <a:r>
              <a:rPr lang="en-GB" sz="2800" dirty="0" smtClean="0"/>
              <a:t>attractiveness</a:t>
            </a:r>
            <a:endParaRPr lang="en-GB" sz="2800" dirty="0"/>
          </a:p>
          <a:p>
            <a:pPr algn="just"/>
            <a:r>
              <a:rPr lang="en-GB" sz="2800" dirty="0" smtClean="0"/>
              <a:t>    of </a:t>
            </a:r>
            <a:r>
              <a:rPr lang="en-GB" sz="2800" dirty="0"/>
              <a:t>those potential rewards for the individual.</a:t>
            </a:r>
            <a:endParaRPr lang="en-IN" sz="2800" dirty="0"/>
          </a:p>
        </p:txBody>
      </p:sp>
    </p:spTree>
    <p:extLst>
      <p:ext uri="{BB962C8B-B14F-4D97-AF65-F5344CB8AC3E}">
        <p14:creationId xmlns:p14="http://schemas.microsoft.com/office/powerpoint/2010/main" val="24502525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45855" y="1210614"/>
            <a:ext cx="12034527" cy="4412660"/>
          </a:xfrm>
          <a:prstGeom prst="rect">
            <a:avLst/>
          </a:prstGeom>
        </p:spPr>
      </p:pic>
    </p:spTree>
    <p:extLst>
      <p:ext uri="{BB962C8B-B14F-4D97-AF65-F5344CB8AC3E}">
        <p14:creationId xmlns:p14="http://schemas.microsoft.com/office/powerpoint/2010/main" val="3515199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391560"/>
            <a:ext cx="11745532" cy="954107"/>
          </a:xfrm>
          <a:prstGeom prst="rect">
            <a:avLst/>
          </a:prstGeom>
        </p:spPr>
        <p:txBody>
          <a:bodyPr wrap="square">
            <a:spAutoFit/>
          </a:bodyPr>
          <a:lstStyle/>
          <a:p>
            <a:pPr algn="just"/>
            <a:r>
              <a:rPr lang="en-GB" sz="2800" i="1" dirty="0">
                <a:solidFill>
                  <a:schemeClr val="accent2"/>
                </a:solidFill>
                <a:latin typeface="NewBaskervilleStd-Italic"/>
              </a:rPr>
              <a:t>Intensity</a:t>
            </a:r>
            <a:r>
              <a:rPr lang="en-GB" sz="2800" i="1" dirty="0">
                <a:latin typeface="NewBaskervilleStd-Italic"/>
              </a:rPr>
              <a:t> </a:t>
            </a:r>
            <a:r>
              <a:rPr lang="en-GB" sz="2800" dirty="0">
                <a:latin typeface="NewBaskervilleStd-Roman"/>
              </a:rPr>
              <a:t>describes how hard a person tries. This is the </a:t>
            </a:r>
            <a:r>
              <a:rPr lang="en-GB" sz="2800" dirty="0" smtClean="0">
                <a:latin typeface="NewBaskervilleStd-Roman"/>
              </a:rPr>
              <a:t>element most </a:t>
            </a:r>
            <a:r>
              <a:rPr lang="en-GB" sz="2800" dirty="0">
                <a:latin typeface="NewBaskervilleStd-Roman"/>
              </a:rPr>
              <a:t>of us focus on when we talk about motivation.</a:t>
            </a:r>
            <a:endParaRPr lang="en-IN" sz="2800" dirty="0"/>
          </a:p>
        </p:txBody>
      </p:sp>
      <p:sp>
        <p:nvSpPr>
          <p:cNvPr id="3" name="Rectangle 2"/>
          <p:cNvSpPr/>
          <p:nvPr/>
        </p:nvSpPr>
        <p:spPr>
          <a:xfrm>
            <a:off x="-1" y="1698457"/>
            <a:ext cx="11835685" cy="2246769"/>
          </a:xfrm>
          <a:prstGeom prst="rect">
            <a:avLst/>
          </a:prstGeom>
        </p:spPr>
        <p:txBody>
          <a:bodyPr wrap="square">
            <a:spAutoFit/>
          </a:bodyPr>
          <a:lstStyle/>
          <a:p>
            <a:pPr algn="just"/>
            <a:r>
              <a:rPr lang="en-IN" sz="2800" dirty="0">
                <a:latin typeface="NewBaskervilleStd-Roman"/>
              </a:rPr>
              <a:t>However, high </a:t>
            </a:r>
            <a:r>
              <a:rPr lang="en-IN" sz="2800" dirty="0" smtClean="0">
                <a:latin typeface="NewBaskervilleStd-Roman"/>
              </a:rPr>
              <a:t>intensity </a:t>
            </a:r>
            <a:r>
              <a:rPr lang="en-GB" sz="2800" dirty="0" smtClean="0">
                <a:latin typeface="NewBaskervilleStd-Roman"/>
              </a:rPr>
              <a:t>is </a:t>
            </a:r>
            <a:r>
              <a:rPr lang="en-GB" sz="2800" dirty="0">
                <a:latin typeface="NewBaskervilleStd-Roman"/>
              </a:rPr>
              <a:t>unlikely to lead to </a:t>
            </a:r>
            <a:r>
              <a:rPr lang="en-GB" sz="2800" dirty="0" smtClean="0">
                <a:latin typeface="NewBaskervilleStd-Roman"/>
              </a:rPr>
              <a:t>favourable </a:t>
            </a:r>
            <a:r>
              <a:rPr lang="en-GB" sz="2800" dirty="0">
                <a:latin typeface="NewBaskervilleStd-Roman"/>
              </a:rPr>
              <a:t>job-performance outcomes unless the </a:t>
            </a:r>
            <a:r>
              <a:rPr lang="en-GB" sz="2800" dirty="0" smtClean="0">
                <a:latin typeface="NewBaskervilleStd-Roman"/>
              </a:rPr>
              <a:t>effort is channelled </a:t>
            </a:r>
            <a:r>
              <a:rPr lang="en-GB" sz="2800" dirty="0">
                <a:latin typeface="NewBaskervilleStd-Roman"/>
              </a:rPr>
              <a:t>in a </a:t>
            </a:r>
            <a:r>
              <a:rPr lang="en-GB" sz="2800" i="1" dirty="0">
                <a:solidFill>
                  <a:schemeClr val="accent2"/>
                </a:solidFill>
                <a:latin typeface="NewBaskervilleStd-Italic"/>
              </a:rPr>
              <a:t>direction</a:t>
            </a:r>
            <a:r>
              <a:rPr lang="en-GB" sz="2800" i="1" dirty="0">
                <a:latin typeface="NewBaskervilleStd-Italic"/>
              </a:rPr>
              <a:t> </a:t>
            </a:r>
            <a:r>
              <a:rPr lang="en-GB" sz="2800" dirty="0">
                <a:latin typeface="NewBaskervilleStd-Roman"/>
              </a:rPr>
              <a:t>that benefits the organization. Therefore, we </a:t>
            </a:r>
            <a:r>
              <a:rPr lang="en-GB" sz="2800" dirty="0" smtClean="0">
                <a:latin typeface="NewBaskervilleStd-Roman"/>
              </a:rPr>
              <a:t>consider the </a:t>
            </a:r>
            <a:r>
              <a:rPr lang="en-GB" sz="2800" dirty="0">
                <a:latin typeface="NewBaskervilleStd-Roman"/>
              </a:rPr>
              <a:t>quality of effort as well as its intensity. Effort directed toward, </a:t>
            </a:r>
            <a:r>
              <a:rPr lang="en-GB" sz="2800" dirty="0" smtClean="0">
                <a:latin typeface="NewBaskervilleStd-Roman"/>
              </a:rPr>
              <a:t>and consistent </a:t>
            </a:r>
            <a:r>
              <a:rPr lang="en-GB" sz="2800" dirty="0">
                <a:latin typeface="NewBaskervilleStd-Roman"/>
              </a:rPr>
              <a:t>with, the organization’s goals is the kind of effort we should be seeking.</a:t>
            </a:r>
            <a:endParaRPr lang="en-IN" sz="2800" dirty="0"/>
          </a:p>
        </p:txBody>
      </p:sp>
      <p:sp>
        <p:nvSpPr>
          <p:cNvPr id="5" name="Rectangle 4"/>
          <p:cNvSpPr/>
          <p:nvPr/>
        </p:nvSpPr>
        <p:spPr>
          <a:xfrm>
            <a:off x="-2" y="4386334"/>
            <a:ext cx="11835685" cy="1384995"/>
          </a:xfrm>
          <a:prstGeom prst="rect">
            <a:avLst/>
          </a:prstGeom>
        </p:spPr>
        <p:txBody>
          <a:bodyPr wrap="square">
            <a:spAutoFit/>
          </a:bodyPr>
          <a:lstStyle/>
          <a:p>
            <a:pPr algn="just"/>
            <a:r>
              <a:rPr lang="en-GB" sz="2800" dirty="0">
                <a:latin typeface="NewBaskervilleStd-Roman"/>
              </a:rPr>
              <a:t>Finally, motivation has a </a:t>
            </a:r>
            <a:r>
              <a:rPr lang="en-GB" sz="2800" i="1" dirty="0">
                <a:solidFill>
                  <a:schemeClr val="accent2"/>
                </a:solidFill>
                <a:latin typeface="NewBaskervilleStd-Italic"/>
              </a:rPr>
              <a:t>persistence</a:t>
            </a:r>
            <a:r>
              <a:rPr lang="en-GB" sz="2800" i="1" dirty="0">
                <a:latin typeface="NewBaskervilleStd-Italic"/>
              </a:rPr>
              <a:t> </a:t>
            </a:r>
            <a:r>
              <a:rPr lang="en-GB" sz="2800" dirty="0">
                <a:latin typeface="NewBaskervilleStd-Roman"/>
              </a:rPr>
              <a:t>dimension. This measures how long </a:t>
            </a:r>
            <a:r>
              <a:rPr lang="en-GB" sz="2800" dirty="0" smtClean="0">
                <a:latin typeface="NewBaskervilleStd-Roman"/>
              </a:rPr>
              <a:t>a person </a:t>
            </a:r>
            <a:r>
              <a:rPr lang="en-GB" sz="2800" dirty="0">
                <a:latin typeface="NewBaskervilleStd-Roman"/>
              </a:rPr>
              <a:t>can maintain effort. Motivated individuals stay with a task long </a:t>
            </a:r>
            <a:r>
              <a:rPr lang="en-GB" sz="2800" dirty="0" smtClean="0">
                <a:latin typeface="NewBaskervilleStd-Roman"/>
              </a:rPr>
              <a:t>enough </a:t>
            </a:r>
            <a:r>
              <a:rPr lang="en-IN" sz="2800" dirty="0" smtClean="0">
                <a:latin typeface="NewBaskervilleStd-Roman"/>
              </a:rPr>
              <a:t>to </a:t>
            </a:r>
            <a:r>
              <a:rPr lang="en-IN" sz="2800" dirty="0">
                <a:latin typeface="NewBaskervilleStd-Roman"/>
              </a:rPr>
              <a:t>achieve their goal.</a:t>
            </a:r>
            <a:endParaRPr lang="en-IN" sz="2800" dirty="0"/>
          </a:p>
        </p:txBody>
      </p:sp>
    </p:spTree>
    <p:extLst>
      <p:ext uri="{BB962C8B-B14F-4D97-AF65-F5344CB8AC3E}">
        <p14:creationId xmlns:p14="http://schemas.microsoft.com/office/powerpoint/2010/main" val="751701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398103"/>
            <a:ext cx="5941050" cy="523220"/>
          </a:xfrm>
          <a:prstGeom prst="rect">
            <a:avLst/>
          </a:prstGeom>
        </p:spPr>
        <p:txBody>
          <a:bodyPr wrap="none">
            <a:spAutoFit/>
          </a:bodyPr>
          <a:lstStyle/>
          <a:p>
            <a:r>
              <a:rPr lang="en-GB" sz="2800" b="1" dirty="0">
                <a:solidFill>
                  <a:srgbClr val="C00000"/>
                </a:solidFill>
                <a:latin typeface="CIDFont+F1"/>
              </a:rPr>
              <a:t>Management by objectives(MBO</a:t>
            </a:r>
            <a:r>
              <a:rPr lang="en-GB" sz="2800" b="1" dirty="0" smtClean="0">
                <a:solidFill>
                  <a:srgbClr val="C00000"/>
                </a:solidFill>
                <a:latin typeface="CIDFont+F1"/>
              </a:rPr>
              <a:t>) </a:t>
            </a:r>
            <a:endParaRPr lang="en-IN" sz="2800" b="1" dirty="0">
              <a:solidFill>
                <a:srgbClr val="C00000"/>
              </a:solidFill>
            </a:endParaRPr>
          </a:p>
        </p:txBody>
      </p:sp>
      <p:sp>
        <p:nvSpPr>
          <p:cNvPr id="3" name="Rectangle 2"/>
          <p:cNvSpPr/>
          <p:nvPr/>
        </p:nvSpPr>
        <p:spPr>
          <a:xfrm>
            <a:off x="0" y="1042427"/>
            <a:ext cx="12003110" cy="1384995"/>
          </a:xfrm>
          <a:prstGeom prst="rect">
            <a:avLst/>
          </a:prstGeom>
        </p:spPr>
        <p:txBody>
          <a:bodyPr wrap="square">
            <a:spAutoFit/>
          </a:bodyPr>
          <a:lstStyle/>
          <a:p>
            <a:pPr algn="just"/>
            <a:r>
              <a:rPr lang="en-GB" sz="2800" dirty="0">
                <a:latin typeface="NewBaskervilleStd-Roman"/>
              </a:rPr>
              <a:t>A more systematic way to utilize goal-setting is with </a:t>
            </a:r>
            <a:r>
              <a:rPr lang="en-GB" sz="2800" b="1" dirty="0">
                <a:latin typeface="NewBaskervilleStd-Bold"/>
              </a:rPr>
              <a:t>management by</a:t>
            </a:r>
          </a:p>
          <a:p>
            <a:pPr algn="just"/>
            <a:r>
              <a:rPr lang="en-GB" sz="2800" b="1" dirty="0">
                <a:latin typeface="NewBaskervilleStd-Bold"/>
              </a:rPr>
              <a:t>objectives (MBO) </a:t>
            </a:r>
            <a:r>
              <a:rPr lang="en-GB" sz="2800" dirty="0">
                <a:latin typeface="NewBaskervilleStd-Roman"/>
              </a:rPr>
              <a:t>, which emphasizes participatively set goals that are </a:t>
            </a:r>
            <a:r>
              <a:rPr lang="en-GB" sz="2800" dirty="0" smtClean="0">
                <a:latin typeface="NewBaskervilleStd-Roman"/>
              </a:rPr>
              <a:t>tangible, </a:t>
            </a:r>
            <a:r>
              <a:rPr lang="en-IN" sz="2800" dirty="0" smtClean="0">
                <a:latin typeface="NewBaskervilleStd-Roman"/>
              </a:rPr>
              <a:t>verifiable</a:t>
            </a:r>
            <a:r>
              <a:rPr lang="en-IN" sz="2800" dirty="0">
                <a:latin typeface="NewBaskervilleStd-Roman"/>
              </a:rPr>
              <a:t>, and measurable.</a:t>
            </a:r>
            <a:endParaRPr lang="en-IN" sz="2800" dirty="0"/>
          </a:p>
        </p:txBody>
      </p:sp>
      <p:sp>
        <p:nvSpPr>
          <p:cNvPr id="5" name="Rectangle 4"/>
          <p:cNvSpPr/>
          <p:nvPr/>
        </p:nvSpPr>
        <p:spPr>
          <a:xfrm>
            <a:off x="45076" y="3192850"/>
            <a:ext cx="11912958" cy="2677656"/>
          </a:xfrm>
          <a:prstGeom prst="rect">
            <a:avLst/>
          </a:prstGeom>
        </p:spPr>
        <p:txBody>
          <a:bodyPr wrap="square">
            <a:spAutoFit/>
          </a:bodyPr>
          <a:lstStyle/>
          <a:p>
            <a:pPr algn="just"/>
            <a:r>
              <a:rPr lang="en-IN" sz="2800" dirty="0"/>
              <a:t>T</a:t>
            </a:r>
            <a:r>
              <a:rPr lang="en-IN" sz="2800" dirty="0" smtClean="0"/>
              <a:t>he </a:t>
            </a:r>
            <a:r>
              <a:rPr lang="en-IN" sz="2800" dirty="0"/>
              <a:t>organization’s </a:t>
            </a:r>
            <a:r>
              <a:rPr lang="en-IN" sz="2800" dirty="0" smtClean="0"/>
              <a:t>overall </a:t>
            </a:r>
            <a:r>
              <a:rPr lang="en-GB" sz="2800" dirty="0" smtClean="0"/>
              <a:t>objectives </a:t>
            </a:r>
            <a:r>
              <a:rPr lang="en-GB" sz="2800" dirty="0"/>
              <a:t>are translated into specific objectives for each level (divisional</a:t>
            </a:r>
            <a:r>
              <a:rPr lang="en-GB" sz="2800" dirty="0" smtClean="0"/>
              <a:t>, </a:t>
            </a:r>
            <a:r>
              <a:rPr lang="en-GB" sz="2800" dirty="0"/>
              <a:t>departmental, individual). But because lower-unit managers jointly </a:t>
            </a:r>
            <a:r>
              <a:rPr lang="en-GB" sz="2800" dirty="0" smtClean="0"/>
              <a:t>participate in </a:t>
            </a:r>
            <a:r>
              <a:rPr lang="en-GB" sz="2800" dirty="0"/>
              <a:t>setting their own goals, MBO works from the bottom up as well </a:t>
            </a:r>
            <a:r>
              <a:rPr lang="en-GB" sz="2800" dirty="0" smtClean="0"/>
              <a:t>as from </a:t>
            </a:r>
            <a:r>
              <a:rPr lang="en-GB" sz="2800" dirty="0"/>
              <a:t>the top down. The result is a hierarchy that links objectives at one </a:t>
            </a:r>
            <a:r>
              <a:rPr lang="en-GB" sz="2800" dirty="0" smtClean="0"/>
              <a:t>level to </a:t>
            </a:r>
            <a:r>
              <a:rPr lang="en-GB" sz="2800" dirty="0"/>
              <a:t>those at the next. And for the individual employee, MBO provides </a:t>
            </a:r>
            <a:r>
              <a:rPr lang="en-GB" sz="2800" dirty="0" smtClean="0"/>
              <a:t>specific </a:t>
            </a:r>
            <a:r>
              <a:rPr lang="en-IN" sz="2800" dirty="0" smtClean="0"/>
              <a:t>personal </a:t>
            </a:r>
            <a:r>
              <a:rPr lang="en-IN" sz="2800" dirty="0"/>
              <a:t>performance objectives.</a:t>
            </a:r>
          </a:p>
        </p:txBody>
      </p:sp>
    </p:spTree>
    <p:extLst>
      <p:ext uri="{BB962C8B-B14F-4D97-AF65-F5344CB8AC3E}">
        <p14:creationId xmlns:p14="http://schemas.microsoft.com/office/powerpoint/2010/main" val="36953324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682579" y="267834"/>
            <a:ext cx="10573555" cy="6590166"/>
          </a:xfrm>
          <a:prstGeom prst="rect">
            <a:avLst/>
          </a:prstGeom>
        </p:spPr>
      </p:pic>
    </p:spTree>
    <p:extLst>
      <p:ext uri="{BB962C8B-B14F-4D97-AF65-F5344CB8AC3E}">
        <p14:creationId xmlns:p14="http://schemas.microsoft.com/office/powerpoint/2010/main" val="33999159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565322"/>
            <a:ext cx="11912958" cy="1384995"/>
          </a:xfrm>
          <a:prstGeom prst="rect">
            <a:avLst/>
          </a:prstGeom>
        </p:spPr>
        <p:txBody>
          <a:bodyPr wrap="square">
            <a:spAutoFit/>
          </a:bodyPr>
          <a:lstStyle/>
          <a:p>
            <a:pPr algn="just"/>
            <a:r>
              <a:rPr lang="en-GB" sz="2800" dirty="0">
                <a:latin typeface="NewBaskervilleStd-Roman"/>
              </a:rPr>
              <a:t>Four ingredients are common to MBO programs: goal specificity, </a:t>
            </a:r>
            <a:r>
              <a:rPr lang="en-GB" sz="2800" dirty="0" smtClean="0">
                <a:latin typeface="NewBaskervilleStd-Roman"/>
              </a:rPr>
              <a:t>participation in </a:t>
            </a:r>
            <a:r>
              <a:rPr lang="en-GB" sz="2800" dirty="0">
                <a:latin typeface="NewBaskervilleStd-Roman"/>
              </a:rPr>
              <a:t>decision making (including the setting of goals or objectives), an </a:t>
            </a:r>
            <a:r>
              <a:rPr lang="en-GB" sz="2800" dirty="0" smtClean="0">
                <a:latin typeface="NewBaskervilleStd-Roman"/>
              </a:rPr>
              <a:t>explicit time </a:t>
            </a:r>
            <a:r>
              <a:rPr lang="en-GB" sz="2800" dirty="0">
                <a:latin typeface="NewBaskervilleStd-Roman"/>
              </a:rPr>
              <a:t>period, and performance feedback.</a:t>
            </a:r>
            <a:endParaRPr lang="en-IN" sz="2800" dirty="0"/>
          </a:p>
        </p:txBody>
      </p:sp>
      <p:sp>
        <p:nvSpPr>
          <p:cNvPr id="3" name="Rectangle 2"/>
          <p:cNvSpPr/>
          <p:nvPr/>
        </p:nvSpPr>
        <p:spPr>
          <a:xfrm>
            <a:off x="0" y="2753795"/>
            <a:ext cx="11912958" cy="2246769"/>
          </a:xfrm>
          <a:prstGeom prst="rect">
            <a:avLst/>
          </a:prstGeom>
        </p:spPr>
        <p:txBody>
          <a:bodyPr wrap="square">
            <a:spAutoFit/>
          </a:bodyPr>
          <a:lstStyle/>
          <a:p>
            <a:pPr algn="just"/>
            <a:r>
              <a:rPr lang="en-GB" sz="2800" dirty="0">
                <a:latin typeface="NewBaskervilleStd-Roman"/>
              </a:rPr>
              <a:t>You’ll find MBO programs in many business, health care, educational, </a:t>
            </a:r>
            <a:r>
              <a:rPr lang="en-GB" sz="2800" dirty="0" smtClean="0">
                <a:latin typeface="NewBaskervilleStd-Roman"/>
              </a:rPr>
              <a:t>government, and non-profit </a:t>
            </a:r>
            <a:r>
              <a:rPr lang="en-GB" sz="2800" dirty="0">
                <a:latin typeface="NewBaskervilleStd-Roman"/>
              </a:rPr>
              <a:t>organizations. </a:t>
            </a:r>
            <a:r>
              <a:rPr lang="en-GB" sz="2800" dirty="0" smtClean="0">
                <a:latin typeface="NewBaskervilleStd-Roman"/>
              </a:rPr>
              <a:t> </a:t>
            </a:r>
            <a:r>
              <a:rPr lang="en-GB" sz="2800" dirty="0">
                <a:latin typeface="NewBaskervilleStd-Roman"/>
              </a:rPr>
              <a:t>Their popularity does not mean </a:t>
            </a:r>
            <a:r>
              <a:rPr lang="en-GB" sz="2800" dirty="0" smtClean="0">
                <a:latin typeface="NewBaskervilleStd-Roman"/>
              </a:rPr>
              <a:t>they always work. </a:t>
            </a:r>
            <a:r>
              <a:rPr lang="en-GB" sz="2800" dirty="0">
                <a:latin typeface="NewBaskervilleStd-Roman"/>
              </a:rPr>
              <a:t>When MBO fails, the culprits tend to be unrealistic </a:t>
            </a:r>
            <a:r>
              <a:rPr lang="en-GB" sz="2800" dirty="0" smtClean="0">
                <a:latin typeface="NewBaskervilleStd-Roman"/>
              </a:rPr>
              <a:t>expectations, lack </a:t>
            </a:r>
            <a:r>
              <a:rPr lang="en-GB" sz="2800" dirty="0">
                <a:latin typeface="NewBaskervilleStd-Roman"/>
              </a:rPr>
              <a:t>of commitment by top management, and inability or unwillingness </a:t>
            </a:r>
            <a:r>
              <a:rPr lang="en-GB" sz="2800" dirty="0" smtClean="0">
                <a:latin typeface="NewBaskervilleStd-Roman"/>
              </a:rPr>
              <a:t>to allocate </a:t>
            </a:r>
            <a:r>
              <a:rPr lang="en-GB" sz="2800" dirty="0">
                <a:latin typeface="NewBaskervilleStd-Roman"/>
              </a:rPr>
              <a:t>rewards based on goal accomplishment.</a:t>
            </a:r>
            <a:endParaRPr lang="en-IN" sz="2800" dirty="0"/>
          </a:p>
        </p:txBody>
      </p:sp>
    </p:spTree>
    <p:extLst>
      <p:ext uri="{BB962C8B-B14F-4D97-AF65-F5344CB8AC3E}">
        <p14:creationId xmlns:p14="http://schemas.microsoft.com/office/powerpoint/2010/main" val="2537161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5835252" cy="523220"/>
          </a:xfrm>
          <a:prstGeom prst="rect">
            <a:avLst/>
          </a:prstGeom>
        </p:spPr>
        <p:txBody>
          <a:bodyPr wrap="none">
            <a:spAutoFit/>
          </a:bodyPr>
          <a:lstStyle/>
          <a:p>
            <a:r>
              <a:rPr lang="en-IN" sz="2800" b="1" dirty="0">
                <a:solidFill>
                  <a:srgbClr val="C1272D"/>
                </a:solidFill>
                <a:latin typeface="CaeciliaLTStd-Heavy"/>
              </a:rPr>
              <a:t>Employee Recognition Programs</a:t>
            </a:r>
            <a:endParaRPr lang="en-IN" sz="2800" dirty="0"/>
          </a:p>
        </p:txBody>
      </p:sp>
      <p:sp>
        <p:nvSpPr>
          <p:cNvPr id="3" name="Rectangle 2"/>
          <p:cNvSpPr/>
          <p:nvPr/>
        </p:nvSpPr>
        <p:spPr>
          <a:xfrm>
            <a:off x="65517" y="909884"/>
            <a:ext cx="11950472" cy="954107"/>
          </a:xfrm>
          <a:prstGeom prst="rect">
            <a:avLst/>
          </a:prstGeom>
        </p:spPr>
        <p:txBody>
          <a:bodyPr wrap="square">
            <a:spAutoFit/>
          </a:bodyPr>
          <a:lstStyle/>
          <a:p>
            <a:pPr algn="just"/>
            <a:r>
              <a:rPr lang="en-GB" sz="2800" dirty="0">
                <a:latin typeface="NewBaskervilleStd-Roman"/>
              </a:rPr>
              <a:t>Rewards are intrinsic in </a:t>
            </a:r>
            <a:r>
              <a:rPr lang="en-GB" sz="2800" dirty="0" smtClean="0">
                <a:latin typeface="NewBaskervilleStd-Roman"/>
              </a:rPr>
              <a:t>the form </a:t>
            </a:r>
            <a:r>
              <a:rPr lang="en-GB" sz="2800" dirty="0">
                <a:latin typeface="NewBaskervilleStd-Roman"/>
              </a:rPr>
              <a:t>of employee recognition programs and extrinsic in the form of </a:t>
            </a:r>
            <a:r>
              <a:rPr lang="en-GB" sz="2800" dirty="0" smtClean="0">
                <a:latin typeface="NewBaskervilleStd-Roman"/>
              </a:rPr>
              <a:t>compensation </a:t>
            </a:r>
            <a:r>
              <a:rPr lang="en-IN" sz="2800" dirty="0" smtClean="0">
                <a:latin typeface="NewBaskervilleStd-Roman"/>
              </a:rPr>
              <a:t>systems</a:t>
            </a:r>
            <a:r>
              <a:rPr lang="en-IN" sz="2800" dirty="0">
                <a:latin typeface="NewBaskervilleStd-Roman"/>
              </a:rPr>
              <a:t>.</a:t>
            </a:r>
            <a:endParaRPr lang="en-IN" sz="2800" dirty="0"/>
          </a:p>
        </p:txBody>
      </p:sp>
      <p:sp>
        <p:nvSpPr>
          <p:cNvPr id="5" name="Rectangle 4"/>
          <p:cNvSpPr/>
          <p:nvPr/>
        </p:nvSpPr>
        <p:spPr>
          <a:xfrm>
            <a:off x="0" y="1973656"/>
            <a:ext cx="11950472" cy="2677656"/>
          </a:xfrm>
          <a:prstGeom prst="rect">
            <a:avLst/>
          </a:prstGeom>
        </p:spPr>
        <p:txBody>
          <a:bodyPr wrap="square">
            <a:spAutoFit/>
          </a:bodyPr>
          <a:lstStyle/>
          <a:p>
            <a:pPr algn="just"/>
            <a:r>
              <a:rPr lang="en-GB" sz="2800" dirty="0">
                <a:latin typeface="NewBaskervilleStd-Roman"/>
              </a:rPr>
              <a:t>Employee recognition programs range from a spontaneous and </a:t>
            </a:r>
            <a:r>
              <a:rPr lang="en-GB" sz="2800" dirty="0" smtClean="0">
                <a:latin typeface="NewBaskervilleStd-Roman"/>
              </a:rPr>
              <a:t>private thank-you </a:t>
            </a:r>
            <a:r>
              <a:rPr lang="en-GB" sz="2800" dirty="0">
                <a:latin typeface="NewBaskervilleStd-Roman"/>
              </a:rPr>
              <a:t>to widely publicized formal programs in which specific types of </a:t>
            </a:r>
            <a:r>
              <a:rPr lang="en-GB" sz="2800" dirty="0" smtClean="0">
                <a:latin typeface="NewBaskervilleStd-Roman"/>
              </a:rPr>
              <a:t>behaviour are </a:t>
            </a:r>
            <a:r>
              <a:rPr lang="en-GB" sz="2800" dirty="0">
                <a:latin typeface="NewBaskervilleStd-Roman"/>
              </a:rPr>
              <a:t>encouraged and the procedures for attaining recognition are </a:t>
            </a:r>
            <a:r>
              <a:rPr lang="en-GB" sz="2800" dirty="0" smtClean="0">
                <a:latin typeface="NewBaskervilleStd-Roman"/>
              </a:rPr>
              <a:t>clearly identified</a:t>
            </a:r>
            <a:r>
              <a:rPr lang="en-GB" sz="2800" dirty="0">
                <a:latin typeface="NewBaskervilleStd-Roman"/>
              </a:rPr>
              <a:t>. Some research suggests financial incentives may be more </a:t>
            </a:r>
            <a:r>
              <a:rPr lang="en-GB" sz="2800" dirty="0" smtClean="0">
                <a:latin typeface="NewBaskervilleStd-Roman"/>
              </a:rPr>
              <a:t>motivating in </a:t>
            </a:r>
            <a:r>
              <a:rPr lang="en-GB" sz="2800" dirty="0">
                <a:latin typeface="NewBaskervilleStd-Roman"/>
              </a:rPr>
              <a:t>the short term, but in the long run it’s nonfinancial incentives.</a:t>
            </a:r>
            <a:endParaRPr lang="en-IN" sz="2800" dirty="0"/>
          </a:p>
        </p:txBody>
      </p:sp>
      <p:sp>
        <p:nvSpPr>
          <p:cNvPr id="6" name="Rectangle 5"/>
          <p:cNvSpPr/>
          <p:nvPr/>
        </p:nvSpPr>
        <p:spPr>
          <a:xfrm>
            <a:off x="65516" y="4760977"/>
            <a:ext cx="11884955" cy="954107"/>
          </a:xfrm>
          <a:prstGeom prst="rect">
            <a:avLst/>
          </a:prstGeom>
        </p:spPr>
        <p:txBody>
          <a:bodyPr wrap="square">
            <a:spAutoFit/>
          </a:bodyPr>
          <a:lstStyle/>
          <a:p>
            <a:pPr algn="just"/>
            <a:r>
              <a:rPr lang="en-IN" sz="2800" dirty="0">
                <a:latin typeface="NewBaskervilleStd-Roman"/>
              </a:rPr>
              <a:t>Employees and managers </a:t>
            </a:r>
            <a:r>
              <a:rPr lang="en-IN" sz="2800" dirty="0" smtClean="0">
                <a:latin typeface="NewBaskervilleStd-Roman"/>
              </a:rPr>
              <a:t>give </a:t>
            </a:r>
            <a:r>
              <a:rPr lang="en-GB" sz="2800" dirty="0" smtClean="0">
                <a:latin typeface="NewBaskervilleStd-Roman"/>
              </a:rPr>
              <a:t>“Hero </a:t>
            </a:r>
            <a:r>
              <a:rPr lang="en-GB" sz="2800" dirty="0">
                <a:latin typeface="NewBaskervilleStd-Roman"/>
              </a:rPr>
              <a:t>Grams” and “Caught in the Act” cards to colleagues for exceptional </a:t>
            </a:r>
            <a:r>
              <a:rPr lang="en-GB" sz="2800" dirty="0" smtClean="0">
                <a:latin typeface="NewBaskervilleStd-Roman"/>
              </a:rPr>
              <a:t>accomplishments </a:t>
            </a:r>
            <a:r>
              <a:rPr lang="en-IN" sz="2800" dirty="0" smtClean="0">
                <a:latin typeface="NewBaskervilleStd-Roman"/>
              </a:rPr>
              <a:t>at </a:t>
            </a:r>
            <a:r>
              <a:rPr lang="en-IN" sz="2800" dirty="0">
                <a:latin typeface="NewBaskervilleStd-Roman"/>
              </a:rPr>
              <a:t>work.</a:t>
            </a:r>
            <a:endParaRPr lang="en-IN" sz="2800" dirty="0"/>
          </a:p>
        </p:txBody>
      </p:sp>
      <p:sp>
        <p:nvSpPr>
          <p:cNvPr id="8" name="Rectangle 7"/>
          <p:cNvSpPr/>
          <p:nvPr/>
        </p:nvSpPr>
        <p:spPr>
          <a:xfrm>
            <a:off x="65516" y="5904636"/>
            <a:ext cx="5095690" cy="369332"/>
          </a:xfrm>
          <a:prstGeom prst="rect">
            <a:avLst/>
          </a:prstGeom>
        </p:spPr>
        <p:txBody>
          <a:bodyPr wrap="none">
            <a:spAutoFit/>
          </a:bodyPr>
          <a:lstStyle/>
          <a:p>
            <a:r>
              <a:rPr lang="en-IN" b="1" dirty="0"/>
              <a:t>https://www.youtube.com/watch?v=SGUnguePLk4</a:t>
            </a:r>
          </a:p>
        </p:txBody>
      </p:sp>
    </p:spTree>
    <p:extLst>
      <p:ext uri="{BB962C8B-B14F-4D97-AF65-F5344CB8AC3E}">
        <p14:creationId xmlns:p14="http://schemas.microsoft.com/office/powerpoint/2010/main" val="3810312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206062" y="382268"/>
            <a:ext cx="11985938" cy="6200056"/>
          </a:xfrm>
          <a:prstGeom prst="rect">
            <a:avLst/>
          </a:prstGeom>
        </p:spPr>
      </p:pic>
    </p:spTree>
    <p:extLst>
      <p:ext uri="{BB962C8B-B14F-4D97-AF65-F5344CB8AC3E}">
        <p14:creationId xmlns:p14="http://schemas.microsoft.com/office/powerpoint/2010/main" val="23301371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stretch>
            <a:fillRect/>
          </a:stretch>
        </p:blipFill>
        <p:spPr>
          <a:xfrm>
            <a:off x="2707816" y="535024"/>
            <a:ext cx="6776368" cy="6322976"/>
          </a:xfrm>
          <a:prstGeom prst="rect">
            <a:avLst/>
          </a:prstGeom>
        </p:spPr>
      </p:pic>
    </p:spTree>
    <p:extLst>
      <p:ext uri="{BB962C8B-B14F-4D97-AF65-F5344CB8AC3E}">
        <p14:creationId xmlns:p14="http://schemas.microsoft.com/office/powerpoint/2010/main" val="3036615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4079963" cy="523220"/>
          </a:xfrm>
          <a:prstGeom prst="rect">
            <a:avLst/>
          </a:prstGeom>
        </p:spPr>
        <p:txBody>
          <a:bodyPr wrap="none">
            <a:spAutoFit/>
          </a:bodyPr>
          <a:lstStyle/>
          <a:p>
            <a:r>
              <a:rPr lang="en-IN" sz="2800" b="1" dirty="0">
                <a:solidFill>
                  <a:srgbClr val="F68332"/>
                </a:solidFill>
                <a:latin typeface="VAGRoundedStd-Bold"/>
              </a:rPr>
              <a:t>Employee Involvement</a:t>
            </a:r>
            <a:endParaRPr lang="en-IN" sz="2800" dirty="0"/>
          </a:p>
        </p:txBody>
      </p:sp>
      <p:sp>
        <p:nvSpPr>
          <p:cNvPr id="3" name="Rectangle 2"/>
          <p:cNvSpPr/>
          <p:nvPr/>
        </p:nvSpPr>
        <p:spPr>
          <a:xfrm>
            <a:off x="0" y="932473"/>
            <a:ext cx="11771290" cy="954107"/>
          </a:xfrm>
          <a:prstGeom prst="rect">
            <a:avLst/>
          </a:prstGeom>
        </p:spPr>
        <p:txBody>
          <a:bodyPr wrap="square">
            <a:spAutoFit/>
          </a:bodyPr>
          <a:lstStyle/>
          <a:p>
            <a:pPr algn="just"/>
            <a:r>
              <a:rPr lang="en-GB" sz="2800" b="1" dirty="0">
                <a:latin typeface="NewBaskervilleStd-Bold"/>
              </a:rPr>
              <a:t>Employee involvement </a:t>
            </a:r>
            <a:r>
              <a:rPr lang="en-GB" sz="2800" dirty="0">
                <a:latin typeface="NewBaskervilleStd-Roman"/>
              </a:rPr>
              <a:t>is a participative process that uses </a:t>
            </a:r>
            <a:r>
              <a:rPr lang="en-GB" sz="2800" dirty="0" smtClean="0">
                <a:latin typeface="NewBaskervilleStd-Roman"/>
              </a:rPr>
              <a:t>employee’s </a:t>
            </a:r>
            <a:r>
              <a:rPr lang="en-GB" sz="2800" dirty="0">
                <a:latin typeface="NewBaskervilleStd-Roman"/>
              </a:rPr>
              <a:t>input </a:t>
            </a:r>
            <a:r>
              <a:rPr lang="en-GB" sz="2800" dirty="0" smtClean="0">
                <a:latin typeface="NewBaskervilleStd-Roman"/>
              </a:rPr>
              <a:t>to increase </a:t>
            </a:r>
            <a:r>
              <a:rPr lang="en-GB" sz="2800" dirty="0">
                <a:latin typeface="NewBaskervilleStd-Roman"/>
              </a:rPr>
              <a:t>their commitment to the organization’s success.</a:t>
            </a:r>
            <a:endParaRPr lang="en-IN" sz="2800" dirty="0"/>
          </a:p>
        </p:txBody>
      </p:sp>
      <p:sp>
        <p:nvSpPr>
          <p:cNvPr id="5" name="Rectangle 4"/>
          <p:cNvSpPr/>
          <p:nvPr/>
        </p:nvSpPr>
        <p:spPr>
          <a:xfrm>
            <a:off x="0" y="2387786"/>
            <a:ext cx="11771290" cy="1815882"/>
          </a:xfrm>
          <a:prstGeom prst="rect">
            <a:avLst/>
          </a:prstGeom>
        </p:spPr>
        <p:txBody>
          <a:bodyPr wrap="square">
            <a:spAutoFit/>
          </a:bodyPr>
          <a:lstStyle/>
          <a:p>
            <a:pPr algn="just"/>
            <a:r>
              <a:rPr lang="en-GB" sz="2800" dirty="0"/>
              <a:t>The logic is that </a:t>
            </a:r>
            <a:r>
              <a:rPr lang="en-GB" sz="2800" dirty="0" smtClean="0"/>
              <a:t>if we </a:t>
            </a:r>
            <a:r>
              <a:rPr lang="en-GB" sz="2800" dirty="0"/>
              <a:t>engage workers in decisions that affect them and increase their </a:t>
            </a:r>
            <a:r>
              <a:rPr lang="en-GB" sz="2800" dirty="0" smtClean="0"/>
              <a:t>autonomy </a:t>
            </a:r>
            <a:r>
              <a:rPr lang="en-GB" sz="2800" dirty="0"/>
              <a:t>and control over their work lives, they will become more motivated, </a:t>
            </a:r>
            <a:r>
              <a:rPr lang="en-GB" sz="2800" dirty="0" smtClean="0"/>
              <a:t>more committed </a:t>
            </a:r>
            <a:r>
              <a:rPr lang="en-GB" sz="2800" dirty="0"/>
              <a:t>to the organization, more productive, and more satisfied </a:t>
            </a:r>
            <a:r>
              <a:rPr lang="en-GB" sz="2800" dirty="0" smtClean="0"/>
              <a:t>with </a:t>
            </a:r>
            <a:r>
              <a:rPr lang="en-IN" sz="2800" dirty="0" smtClean="0"/>
              <a:t>their </a:t>
            </a:r>
            <a:r>
              <a:rPr lang="en-IN" sz="2800" dirty="0"/>
              <a:t>jobs.</a:t>
            </a:r>
          </a:p>
        </p:txBody>
      </p:sp>
      <p:sp>
        <p:nvSpPr>
          <p:cNvPr id="6" name="Rectangle 5"/>
          <p:cNvSpPr/>
          <p:nvPr/>
        </p:nvSpPr>
        <p:spPr>
          <a:xfrm>
            <a:off x="0" y="4704874"/>
            <a:ext cx="9177449" cy="523220"/>
          </a:xfrm>
          <a:prstGeom prst="rect">
            <a:avLst/>
          </a:prstGeom>
        </p:spPr>
        <p:txBody>
          <a:bodyPr wrap="none">
            <a:spAutoFit/>
          </a:bodyPr>
          <a:lstStyle/>
          <a:p>
            <a:r>
              <a:rPr lang="en-GB" sz="2800" dirty="0">
                <a:latin typeface="NewBaskervilleStd-Roman"/>
              </a:rPr>
              <a:t>Employee involvement programs differ among countries.</a:t>
            </a:r>
            <a:endParaRPr lang="en-IN" sz="2800" dirty="0"/>
          </a:p>
        </p:txBody>
      </p:sp>
    </p:spTree>
    <p:extLst>
      <p:ext uri="{BB962C8B-B14F-4D97-AF65-F5344CB8AC3E}">
        <p14:creationId xmlns:p14="http://schemas.microsoft.com/office/powerpoint/2010/main" val="723964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594" y="276999"/>
            <a:ext cx="8543499" cy="6414320"/>
          </a:xfrm>
          <a:prstGeom prst="rect">
            <a:avLst/>
          </a:prstGeom>
        </p:spPr>
      </p:pic>
    </p:spTree>
    <p:extLst>
      <p:ext uri="{BB962C8B-B14F-4D97-AF65-F5344CB8AC3E}">
        <p14:creationId xmlns:p14="http://schemas.microsoft.com/office/powerpoint/2010/main" val="3573763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379" y="583155"/>
            <a:ext cx="8075967" cy="6063305"/>
          </a:xfrm>
          <a:prstGeom prst="rect">
            <a:avLst/>
          </a:prstGeom>
        </p:spPr>
      </p:pic>
    </p:spTree>
    <p:extLst>
      <p:ext uri="{BB962C8B-B14F-4D97-AF65-F5344CB8AC3E}">
        <p14:creationId xmlns:p14="http://schemas.microsoft.com/office/powerpoint/2010/main" val="30495828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605" y="276999"/>
            <a:ext cx="8778531" cy="6593653"/>
          </a:xfrm>
          <a:prstGeom prst="rect">
            <a:avLst/>
          </a:prstGeom>
        </p:spPr>
      </p:pic>
    </p:spTree>
    <p:extLst>
      <p:ext uri="{BB962C8B-B14F-4D97-AF65-F5344CB8AC3E}">
        <p14:creationId xmlns:p14="http://schemas.microsoft.com/office/powerpoint/2010/main" val="4246679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276999"/>
            <a:ext cx="4998484" cy="523220"/>
          </a:xfrm>
          <a:prstGeom prst="rect">
            <a:avLst/>
          </a:prstGeom>
        </p:spPr>
        <p:txBody>
          <a:bodyPr wrap="none">
            <a:spAutoFit/>
          </a:bodyPr>
          <a:lstStyle/>
          <a:p>
            <a:r>
              <a:rPr lang="en-IN" sz="2800" b="1" dirty="0">
                <a:solidFill>
                  <a:srgbClr val="F68332"/>
                </a:solidFill>
                <a:latin typeface="VAGRoundedStd-Bold"/>
              </a:rPr>
              <a:t>Early Theories of Motivation</a:t>
            </a:r>
            <a:endParaRPr lang="en-IN" sz="2800" dirty="0"/>
          </a:p>
        </p:txBody>
      </p:sp>
      <p:sp>
        <p:nvSpPr>
          <p:cNvPr id="5" name="Rectangle 4"/>
          <p:cNvSpPr/>
          <p:nvPr/>
        </p:nvSpPr>
        <p:spPr>
          <a:xfrm>
            <a:off x="0" y="1347765"/>
            <a:ext cx="12041746" cy="2246769"/>
          </a:xfrm>
          <a:prstGeom prst="rect">
            <a:avLst/>
          </a:prstGeom>
        </p:spPr>
        <p:txBody>
          <a:bodyPr wrap="square">
            <a:spAutoFit/>
          </a:bodyPr>
          <a:lstStyle/>
          <a:p>
            <a:pPr marL="457200" indent="-457200" algn="just">
              <a:buFont typeface="Arial" panose="020B0604020202020204" pitchFamily="34" charset="0"/>
              <a:buChar char="•"/>
            </a:pPr>
            <a:r>
              <a:rPr lang="en-GB" sz="2800" dirty="0">
                <a:latin typeface="CIDFont+F1"/>
              </a:rPr>
              <a:t>Maslow’s hierarchy of needs </a:t>
            </a:r>
            <a:r>
              <a:rPr lang="en-GB" sz="2800" dirty="0" smtClean="0">
                <a:latin typeface="CIDFont+F1"/>
              </a:rPr>
              <a:t>theory.</a:t>
            </a:r>
          </a:p>
          <a:p>
            <a:pPr marL="457200" indent="-457200" algn="just">
              <a:buFont typeface="Arial" panose="020B0604020202020204" pitchFamily="34" charset="0"/>
              <a:buChar char="•"/>
            </a:pPr>
            <a:r>
              <a:rPr lang="en-IN" sz="2800" dirty="0" smtClean="0">
                <a:latin typeface="CIDFont+F1"/>
              </a:rPr>
              <a:t>Mc-Gregor’s </a:t>
            </a:r>
            <a:r>
              <a:rPr lang="en-IN" sz="2800" dirty="0">
                <a:latin typeface="CIDFont+F1"/>
              </a:rPr>
              <a:t>theory X and theory </a:t>
            </a:r>
            <a:r>
              <a:rPr lang="en-IN" sz="2800" dirty="0" smtClean="0">
                <a:latin typeface="CIDFont+F1"/>
              </a:rPr>
              <a:t>Y.</a:t>
            </a:r>
          </a:p>
          <a:p>
            <a:pPr marL="457200" indent="-457200" algn="just">
              <a:buFont typeface="Arial" panose="020B0604020202020204" pitchFamily="34" charset="0"/>
              <a:buChar char="•"/>
            </a:pPr>
            <a:r>
              <a:rPr lang="en-IN" sz="2800" dirty="0" smtClean="0">
                <a:latin typeface="CIDFont+F1"/>
              </a:rPr>
              <a:t>Herzberg’s </a:t>
            </a:r>
            <a:r>
              <a:rPr lang="en-IN" sz="2800" dirty="0">
                <a:latin typeface="CIDFont+F1"/>
              </a:rPr>
              <a:t>motivation hygiene </a:t>
            </a:r>
            <a:r>
              <a:rPr lang="en-IN" sz="2800" dirty="0" smtClean="0">
                <a:latin typeface="CIDFont+F1"/>
              </a:rPr>
              <a:t>theory. </a:t>
            </a:r>
          </a:p>
          <a:p>
            <a:pPr marL="457200" indent="-457200" algn="just">
              <a:buFont typeface="Arial" panose="020B0604020202020204" pitchFamily="34" charset="0"/>
              <a:buChar char="•"/>
            </a:pPr>
            <a:r>
              <a:rPr lang="en-IN" sz="2800" dirty="0" smtClean="0">
                <a:latin typeface="CIDFont+F1"/>
              </a:rPr>
              <a:t>David </a:t>
            </a:r>
            <a:r>
              <a:rPr lang="en-IN" sz="2800" dirty="0">
                <a:latin typeface="CIDFont+F1"/>
              </a:rPr>
              <a:t>Mc- </a:t>
            </a:r>
            <a:r>
              <a:rPr lang="en-GB" sz="2800" dirty="0">
                <a:latin typeface="CIDFont+F1"/>
              </a:rPr>
              <a:t>Clelland’s theory of </a:t>
            </a:r>
            <a:r>
              <a:rPr lang="en-GB" sz="2800" dirty="0" smtClean="0">
                <a:latin typeface="CIDFont+F1"/>
              </a:rPr>
              <a:t>needs.</a:t>
            </a:r>
          </a:p>
          <a:p>
            <a:pPr marL="457200" indent="-457200" algn="just">
              <a:buFont typeface="Arial" panose="020B0604020202020204" pitchFamily="34" charset="0"/>
              <a:buChar char="•"/>
            </a:pPr>
            <a:r>
              <a:rPr lang="en-GB" sz="2800" dirty="0" smtClean="0">
                <a:latin typeface="CIDFont+F1"/>
              </a:rPr>
              <a:t>Victor </a:t>
            </a:r>
            <a:r>
              <a:rPr lang="en-GB" sz="2800" dirty="0">
                <a:latin typeface="CIDFont+F1"/>
              </a:rPr>
              <a:t>Vroom’s expectancy theory of motivation.</a:t>
            </a:r>
          </a:p>
        </p:txBody>
      </p:sp>
    </p:spTree>
    <p:extLst>
      <p:ext uri="{BB962C8B-B14F-4D97-AF65-F5344CB8AC3E}">
        <p14:creationId xmlns:p14="http://schemas.microsoft.com/office/powerpoint/2010/main" val="23988128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565529"/>
            <a:ext cx="8073044" cy="523220"/>
          </a:xfrm>
          <a:prstGeom prst="rect">
            <a:avLst/>
          </a:prstGeom>
        </p:spPr>
        <p:txBody>
          <a:bodyPr wrap="none">
            <a:spAutoFit/>
          </a:bodyPr>
          <a:lstStyle/>
          <a:p>
            <a:r>
              <a:rPr lang="en-GB" sz="2800" b="1" dirty="0">
                <a:solidFill>
                  <a:srgbClr val="C1272D"/>
                </a:solidFill>
                <a:latin typeface="CaeciliaLTStd-Heavy"/>
              </a:rPr>
              <a:t>Examples of Employee Involvement Programs</a:t>
            </a:r>
            <a:endParaRPr lang="en-IN" sz="2800" dirty="0"/>
          </a:p>
        </p:txBody>
      </p:sp>
      <p:sp>
        <p:nvSpPr>
          <p:cNvPr id="3" name="TextBox 2"/>
          <p:cNvSpPr txBox="1"/>
          <p:nvPr/>
        </p:nvSpPr>
        <p:spPr>
          <a:xfrm>
            <a:off x="777795" y="1377279"/>
            <a:ext cx="5214313" cy="2246769"/>
          </a:xfrm>
          <a:prstGeom prst="rect">
            <a:avLst/>
          </a:prstGeom>
          <a:noFill/>
        </p:spPr>
        <p:txBody>
          <a:bodyPr wrap="none" rtlCol="0">
            <a:spAutoFit/>
          </a:bodyPr>
          <a:lstStyle/>
          <a:p>
            <a:pPr marL="285750" indent="-285750" algn="just">
              <a:buFont typeface="Arial" panose="020B0604020202020204" pitchFamily="34" charset="0"/>
              <a:buChar char="•"/>
            </a:pPr>
            <a:r>
              <a:rPr lang="en-IN" sz="2800" dirty="0" smtClean="0"/>
              <a:t>Participative Management</a:t>
            </a:r>
          </a:p>
          <a:p>
            <a:pPr marL="285750" indent="-285750" algn="just">
              <a:buFont typeface="Arial" panose="020B0604020202020204" pitchFamily="34" charset="0"/>
              <a:buChar char="•"/>
            </a:pPr>
            <a:r>
              <a:rPr lang="en-IN" sz="2800" dirty="0" smtClean="0"/>
              <a:t>Representative Management</a:t>
            </a:r>
          </a:p>
          <a:p>
            <a:pPr marL="285750" indent="-285750" algn="just">
              <a:buFont typeface="Arial" panose="020B0604020202020204" pitchFamily="34" charset="0"/>
              <a:buChar char="•"/>
            </a:pPr>
            <a:r>
              <a:rPr lang="en-IN" sz="2800" dirty="0" smtClean="0"/>
              <a:t>Quality circles</a:t>
            </a:r>
          </a:p>
          <a:p>
            <a:pPr marL="285750" indent="-285750" algn="just">
              <a:buFont typeface="Arial" panose="020B0604020202020204" pitchFamily="34" charset="0"/>
              <a:buChar char="•"/>
            </a:pPr>
            <a:r>
              <a:rPr lang="en-IN" sz="2800" dirty="0" smtClean="0"/>
              <a:t>Employee stock ownership plans</a:t>
            </a:r>
          </a:p>
          <a:p>
            <a:pPr marL="285750" indent="-28575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10147702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6401" y="372346"/>
            <a:ext cx="4621778" cy="523220"/>
          </a:xfrm>
          <a:prstGeom prst="rect">
            <a:avLst/>
          </a:prstGeom>
        </p:spPr>
        <p:txBody>
          <a:bodyPr wrap="none">
            <a:spAutoFit/>
          </a:bodyPr>
          <a:lstStyle/>
          <a:p>
            <a:r>
              <a:rPr lang="en-IN" sz="2800" b="1" dirty="0">
                <a:latin typeface="MyriadPro-Bold"/>
              </a:rPr>
              <a:t>Participative Management</a:t>
            </a:r>
            <a:endParaRPr lang="en-IN" sz="2800" dirty="0"/>
          </a:p>
        </p:txBody>
      </p:sp>
      <p:sp>
        <p:nvSpPr>
          <p:cNvPr id="3" name="Rectangle 2"/>
          <p:cNvSpPr/>
          <p:nvPr/>
        </p:nvSpPr>
        <p:spPr>
          <a:xfrm>
            <a:off x="16401" y="990913"/>
            <a:ext cx="11703374" cy="3539430"/>
          </a:xfrm>
          <a:prstGeom prst="rect">
            <a:avLst/>
          </a:prstGeom>
        </p:spPr>
        <p:txBody>
          <a:bodyPr wrap="square">
            <a:spAutoFit/>
          </a:bodyPr>
          <a:lstStyle/>
          <a:p>
            <a:pPr algn="just"/>
            <a:r>
              <a:rPr lang="en-GB" sz="2800" dirty="0">
                <a:latin typeface="NewBaskervilleStd-Roman"/>
              </a:rPr>
              <a:t>Common to all </a:t>
            </a:r>
            <a:r>
              <a:rPr lang="en-GB" sz="2800" b="1" dirty="0">
                <a:latin typeface="NewBaskervilleStd-Bold"/>
              </a:rPr>
              <a:t>participative management </a:t>
            </a:r>
            <a:r>
              <a:rPr lang="en-GB" sz="2800" dirty="0" smtClean="0">
                <a:latin typeface="NewBaskervilleStd-Roman"/>
              </a:rPr>
              <a:t>programs is </a:t>
            </a:r>
            <a:r>
              <a:rPr lang="en-GB" sz="2800" dirty="0">
                <a:latin typeface="NewBaskervilleStd-Roman"/>
              </a:rPr>
              <a:t>joint decision making, in which subordinates share a significant </a:t>
            </a:r>
            <a:r>
              <a:rPr lang="en-GB" sz="2800" dirty="0" smtClean="0">
                <a:latin typeface="NewBaskervilleStd-Roman"/>
              </a:rPr>
              <a:t>degree of </a:t>
            </a:r>
            <a:r>
              <a:rPr lang="en-GB" sz="2800" dirty="0">
                <a:latin typeface="NewBaskervilleStd-Roman"/>
              </a:rPr>
              <a:t>decision-making power with their immediate superiors. Participative </a:t>
            </a:r>
            <a:r>
              <a:rPr lang="en-GB" sz="2800" dirty="0" smtClean="0">
                <a:latin typeface="NewBaskervilleStd-Roman"/>
              </a:rPr>
              <a:t>management has</a:t>
            </a:r>
            <a:r>
              <a:rPr lang="en-GB" sz="2800" dirty="0">
                <a:latin typeface="NewBaskervilleStd-Roman"/>
              </a:rPr>
              <a:t>, at times, been promoted as a panacea for poor morale and </a:t>
            </a:r>
            <a:r>
              <a:rPr lang="en-GB" sz="2800" dirty="0" smtClean="0">
                <a:latin typeface="NewBaskervilleStd-Roman"/>
              </a:rPr>
              <a:t>low productivity</a:t>
            </a:r>
            <a:r>
              <a:rPr lang="en-GB" sz="2800" dirty="0">
                <a:latin typeface="NewBaskervilleStd-Roman"/>
              </a:rPr>
              <a:t>. But for it to work, employees must be engaged in issues </a:t>
            </a:r>
            <a:r>
              <a:rPr lang="en-GB" sz="2800" dirty="0" smtClean="0">
                <a:latin typeface="NewBaskervilleStd-Roman"/>
              </a:rPr>
              <a:t>relevant to </a:t>
            </a:r>
            <a:r>
              <a:rPr lang="en-GB" sz="2800" dirty="0">
                <a:latin typeface="NewBaskervilleStd-Roman"/>
              </a:rPr>
              <a:t>their interests so they’ll be motivated, they must have the competence </a:t>
            </a:r>
            <a:r>
              <a:rPr lang="en-GB" sz="2800" dirty="0" smtClean="0">
                <a:latin typeface="NewBaskervilleStd-Roman"/>
              </a:rPr>
              <a:t>and knowledge </a:t>
            </a:r>
            <a:r>
              <a:rPr lang="en-GB" sz="2800" dirty="0">
                <a:latin typeface="NewBaskervilleStd-Roman"/>
              </a:rPr>
              <a:t>to make a useful contribution, and trust and confidence must </a:t>
            </a:r>
            <a:r>
              <a:rPr lang="en-GB" sz="2800" dirty="0" smtClean="0">
                <a:latin typeface="NewBaskervilleStd-Roman"/>
              </a:rPr>
              <a:t>exist </a:t>
            </a:r>
            <a:r>
              <a:rPr lang="en-IN" sz="2800" dirty="0" smtClean="0">
                <a:latin typeface="NewBaskervilleStd-Roman"/>
              </a:rPr>
              <a:t>among </a:t>
            </a:r>
            <a:r>
              <a:rPr lang="en-IN" sz="2800" dirty="0">
                <a:latin typeface="NewBaskervilleStd-Roman"/>
              </a:rPr>
              <a:t>all parties.</a:t>
            </a:r>
            <a:endParaRPr lang="en-IN" sz="2800" dirty="0"/>
          </a:p>
        </p:txBody>
      </p:sp>
    </p:spTree>
    <p:extLst>
      <p:ext uri="{BB962C8B-B14F-4D97-AF65-F5344CB8AC3E}">
        <p14:creationId xmlns:p14="http://schemas.microsoft.com/office/powerpoint/2010/main" val="3996078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629716"/>
            <a:ext cx="11771290" cy="1384995"/>
          </a:xfrm>
          <a:prstGeom prst="rect">
            <a:avLst/>
          </a:prstGeom>
        </p:spPr>
        <p:txBody>
          <a:bodyPr wrap="square">
            <a:spAutoFit/>
          </a:bodyPr>
          <a:lstStyle/>
          <a:p>
            <a:pPr algn="just"/>
            <a:r>
              <a:rPr lang="en-GB" sz="2800" dirty="0">
                <a:latin typeface="NewBaskervilleStd-Roman"/>
              </a:rPr>
              <a:t>Organizations that institute participative management do </a:t>
            </a:r>
            <a:r>
              <a:rPr lang="en-GB" sz="2800" dirty="0" smtClean="0">
                <a:latin typeface="NewBaskervilleStd-Roman"/>
              </a:rPr>
              <a:t>have higher </a:t>
            </a:r>
            <a:r>
              <a:rPr lang="en-GB" sz="2800" dirty="0">
                <a:latin typeface="NewBaskervilleStd-Roman"/>
              </a:rPr>
              <a:t>stock returns, lower turnover rates, and higher estimated </a:t>
            </a:r>
            <a:r>
              <a:rPr lang="en-GB" sz="2800" dirty="0" smtClean="0">
                <a:latin typeface="NewBaskervilleStd-Roman"/>
              </a:rPr>
              <a:t>labour productivity, although </a:t>
            </a:r>
            <a:r>
              <a:rPr lang="en-GB" sz="2800" dirty="0">
                <a:latin typeface="NewBaskervilleStd-Roman"/>
              </a:rPr>
              <a:t>these effects are typically not large.</a:t>
            </a:r>
            <a:endParaRPr lang="en-IN" sz="2800" dirty="0"/>
          </a:p>
        </p:txBody>
      </p:sp>
    </p:spTree>
    <p:extLst>
      <p:ext uri="{BB962C8B-B14F-4D97-AF65-F5344CB8AC3E}">
        <p14:creationId xmlns:p14="http://schemas.microsoft.com/office/powerpoint/2010/main" val="1382950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095" y="873457"/>
            <a:ext cx="11425392" cy="5131558"/>
          </a:xfrm>
          <a:prstGeom prst="rect">
            <a:avLst/>
          </a:prstGeom>
        </p:spPr>
      </p:pic>
    </p:spTree>
    <p:extLst>
      <p:ext uri="{BB962C8B-B14F-4D97-AF65-F5344CB8AC3E}">
        <p14:creationId xmlns:p14="http://schemas.microsoft.com/office/powerpoint/2010/main" val="24972452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448" y="238836"/>
            <a:ext cx="8825552" cy="6619164"/>
          </a:xfrm>
          <a:prstGeom prst="rect">
            <a:avLst/>
          </a:prstGeom>
        </p:spPr>
      </p:pic>
    </p:spTree>
    <p:extLst>
      <p:ext uri="{BB962C8B-B14F-4D97-AF65-F5344CB8AC3E}">
        <p14:creationId xmlns:p14="http://schemas.microsoft.com/office/powerpoint/2010/main" val="11442481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62497"/>
            <a:ext cx="7340471" cy="523220"/>
          </a:xfrm>
          <a:prstGeom prst="rect">
            <a:avLst/>
          </a:prstGeom>
        </p:spPr>
        <p:txBody>
          <a:bodyPr wrap="none">
            <a:spAutoFit/>
          </a:bodyPr>
          <a:lstStyle/>
          <a:p>
            <a:r>
              <a:rPr lang="en-IN" sz="2800" b="1" dirty="0">
                <a:latin typeface="MyriadPro-Bold"/>
              </a:rPr>
              <a:t>Representative </a:t>
            </a:r>
            <a:r>
              <a:rPr lang="en-IN" sz="2800" b="1" dirty="0" smtClean="0">
                <a:latin typeface="MyriadPro-Bold"/>
              </a:rPr>
              <a:t>Participation/Management</a:t>
            </a:r>
            <a:endParaRPr lang="en-IN" sz="2800" dirty="0"/>
          </a:p>
        </p:txBody>
      </p:sp>
      <p:sp>
        <p:nvSpPr>
          <p:cNvPr id="3" name="Rectangle 2"/>
          <p:cNvSpPr/>
          <p:nvPr/>
        </p:nvSpPr>
        <p:spPr>
          <a:xfrm>
            <a:off x="-1" y="1171215"/>
            <a:ext cx="11925837" cy="1384995"/>
          </a:xfrm>
          <a:prstGeom prst="rect">
            <a:avLst/>
          </a:prstGeom>
        </p:spPr>
        <p:txBody>
          <a:bodyPr wrap="square">
            <a:spAutoFit/>
          </a:bodyPr>
          <a:lstStyle/>
          <a:p>
            <a:pPr algn="just"/>
            <a:r>
              <a:rPr lang="en-GB" sz="2800" dirty="0">
                <a:latin typeface="NewBaskervilleStd-Roman"/>
              </a:rPr>
              <a:t>Almost every country in western Europe </a:t>
            </a:r>
            <a:r>
              <a:rPr lang="en-GB" sz="2800" dirty="0" smtClean="0">
                <a:latin typeface="NewBaskervilleStd-Roman"/>
              </a:rPr>
              <a:t>requires companies </a:t>
            </a:r>
            <a:r>
              <a:rPr lang="en-GB" sz="2800" dirty="0">
                <a:latin typeface="NewBaskervilleStd-Roman"/>
              </a:rPr>
              <a:t>to practice </a:t>
            </a:r>
            <a:r>
              <a:rPr lang="en-GB" sz="2800" b="1" dirty="0">
                <a:latin typeface="NewBaskervilleStd-Bold"/>
              </a:rPr>
              <a:t>representative participation </a:t>
            </a:r>
            <a:r>
              <a:rPr lang="en-GB" sz="2800" dirty="0">
                <a:latin typeface="NewBaskervilleStd-Roman"/>
              </a:rPr>
              <a:t>, called “the </a:t>
            </a:r>
            <a:r>
              <a:rPr lang="en-GB" sz="2800" dirty="0" smtClean="0">
                <a:latin typeface="NewBaskervilleStd-Roman"/>
              </a:rPr>
              <a:t>most widely </a:t>
            </a:r>
            <a:r>
              <a:rPr lang="en-GB" sz="2800" dirty="0">
                <a:latin typeface="NewBaskervilleStd-Roman"/>
              </a:rPr>
              <a:t>legislated form of employee involvement around the world.</a:t>
            </a:r>
            <a:endParaRPr lang="en-IN" sz="2800" dirty="0"/>
          </a:p>
        </p:txBody>
      </p:sp>
      <p:sp>
        <p:nvSpPr>
          <p:cNvPr id="5" name="Rectangle 4"/>
          <p:cNvSpPr/>
          <p:nvPr/>
        </p:nvSpPr>
        <p:spPr>
          <a:xfrm>
            <a:off x="-2" y="2741708"/>
            <a:ext cx="12192001" cy="1815882"/>
          </a:xfrm>
          <a:prstGeom prst="rect">
            <a:avLst/>
          </a:prstGeom>
        </p:spPr>
        <p:txBody>
          <a:bodyPr wrap="square">
            <a:spAutoFit/>
          </a:bodyPr>
          <a:lstStyle/>
          <a:p>
            <a:pPr algn="just"/>
            <a:r>
              <a:rPr lang="en-IN" sz="2800" dirty="0">
                <a:latin typeface="NewBaskervilleStd-Roman"/>
              </a:rPr>
              <a:t>Its </a:t>
            </a:r>
            <a:r>
              <a:rPr lang="en-IN" sz="2800" dirty="0" smtClean="0">
                <a:latin typeface="NewBaskervilleStd-Roman"/>
              </a:rPr>
              <a:t>goal </a:t>
            </a:r>
            <a:r>
              <a:rPr lang="en-GB" sz="2800" dirty="0" smtClean="0">
                <a:latin typeface="NewBaskervilleStd-Roman"/>
              </a:rPr>
              <a:t>is </a:t>
            </a:r>
            <a:r>
              <a:rPr lang="en-GB" sz="2800" dirty="0">
                <a:latin typeface="NewBaskervilleStd-Roman"/>
              </a:rPr>
              <a:t>to redistribute power within an organization, putting </a:t>
            </a:r>
            <a:r>
              <a:rPr lang="en-GB" sz="2800" dirty="0" smtClean="0">
                <a:latin typeface="NewBaskervilleStd-Roman"/>
              </a:rPr>
              <a:t>labour </a:t>
            </a:r>
            <a:r>
              <a:rPr lang="en-GB" sz="2800" dirty="0">
                <a:latin typeface="NewBaskervilleStd-Roman"/>
              </a:rPr>
              <a:t>on a more </a:t>
            </a:r>
            <a:r>
              <a:rPr lang="en-GB" sz="2800" dirty="0" smtClean="0">
                <a:latin typeface="NewBaskervilleStd-Roman"/>
              </a:rPr>
              <a:t>equal footing </a:t>
            </a:r>
            <a:r>
              <a:rPr lang="en-GB" sz="2800" dirty="0">
                <a:latin typeface="NewBaskervilleStd-Roman"/>
              </a:rPr>
              <a:t>with the interests of management and stockholders by letting </a:t>
            </a:r>
            <a:r>
              <a:rPr lang="en-GB" sz="2800" dirty="0" smtClean="0">
                <a:latin typeface="NewBaskervilleStd-Roman"/>
              </a:rPr>
              <a:t>workers be </a:t>
            </a:r>
            <a:r>
              <a:rPr lang="en-GB" sz="2800" dirty="0">
                <a:latin typeface="NewBaskervilleStd-Roman"/>
              </a:rPr>
              <a:t>represented by a small group of employees who actually participate.</a:t>
            </a:r>
            <a:endParaRPr lang="en-IN" sz="2800" dirty="0"/>
          </a:p>
        </p:txBody>
      </p:sp>
      <p:sp>
        <p:nvSpPr>
          <p:cNvPr id="6" name="Rectangle 5"/>
          <p:cNvSpPr/>
          <p:nvPr/>
        </p:nvSpPr>
        <p:spPr>
          <a:xfrm>
            <a:off x="-1" y="4844482"/>
            <a:ext cx="12191999" cy="523220"/>
          </a:xfrm>
          <a:prstGeom prst="rect">
            <a:avLst/>
          </a:prstGeom>
        </p:spPr>
        <p:txBody>
          <a:bodyPr wrap="square">
            <a:spAutoFit/>
          </a:bodyPr>
          <a:lstStyle/>
          <a:p>
            <a:r>
              <a:rPr lang="en-GB" sz="2800" dirty="0">
                <a:latin typeface="NewBaskervilleStd-Roman"/>
              </a:rPr>
              <a:t>The two most common forms are </a:t>
            </a:r>
            <a:r>
              <a:rPr lang="en-GB" sz="2800" dirty="0">
                <a:solidFill>
                  <a:srgbClr val="00B050"/>
                </a:solidFill>
                <a:latin typeface="NewBaskervilleStd-Roman"/>
              </a:rPr>
              <a:t>works councils </a:t>
            </a:r>
            <a:r>
              <a:rPr lang="en-GB" sz="2800" dirty="0">
                <a:latin typeface="NewBaskervilleStd-Roman"/>
              </a:rPr>
              <a:t>and </a:t>
            </a:r>
            <a:r>
              <a:rPr lang="en-GB" sz="2800" dirty="0" smtClean="0">
                <a:solidFill>
                  <a:srgbClr val="00B050"/>
                </a:solidFill>
                <a:latin typeface="NewBaskervilleStd-Roman"/>
              </a:rPr>
              <a:t>board representatives</a:t>
            </a:r>
            <a:r>
              <a:rPr lang="en-GB" sz="2800" dirty="0">
                <a:latin typeface="NewBaskervilleStd-Roman"/>
              </a:rPr>
              <a:t>.</a:t>
            </a:r>
            <a:endParaRPr lang="en-IN" sz="2800" dirty="0"/>
          </a:p>
        </p:txBody>
      </p:sp>
    </p:spTree>
    <p:extLst>
      <p:ext uri="{BB962C8B-B14F-4D97-AF65-F5344CB8AC3E}">
        <p14:creationId xmlns:p14="http://schemas.microsoft.com/office/powerpoint/2010/main" val="41960620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5" name="Rectangle 4"/>
          <p:cNvSpPr/>
          <p:nvPr/>
        </p:nvSpPr>
        <p:spPr>
          <a:xfrm>
            <a:off x="0" y="639428"/>
            <a:ext cx="11861442" cy="954107"/>
          </a:xfrm>
          <a:prstGeom prst="rect">
            <a:avLst/>
          </a:prstGeom>
        </p:spPr>
        <p:txBody>
          <a:bodyPr wrap="square">
            <a:spAutoFit/>
          </a:bodyPr>
          <a:lstStyle/>
          <a:p>
            <a:pPr algn="just"/>
            <a:r>
              <a:rPr lang="en-GB" sz="2800" dirty="0">
                <a:solidFill>
                  <a:srgbClr val="00B050"/>
                </a:solidFill>
                <a:latin typeface="NewBaskervilleStd-Roman"/>
              </a:rPr>
              <a:t>Works councils </a:t>
            </a:r>
            <a:r>
              <a:rPr lang="en-GB" sz="2800" dirty="0">
                <a:latin typeface="NewBaskervilleStd-Roman"/>
              </a:rPr>
              <a:t>are groups of nominated or elected employees who must</a:t>
            </a:r>
          </a:p>
          <a:p>
            <a:pPr algn="just"/>
            <a:r>
              <a:rPr lang="en-GB" sz="2800" dirty="0">
                <a:latin typeface="NewBaskervilleStd-Roman"/>
              </a:rPr>
              <a:t>be consulted when management makes decisions about employees.</a:t>
            </a:r>
            <a:endParaRPr lang="en-IN" sz="2800" dirty="0"/>
          </a:p>
        </p:txBody>
      </p:sp>
      <p:sp>
        <p:nvSpPr>
          <p:cNvPr id="6" name="Rectangle 5"/>
          <p:cNvSpPr/>
          <p:nvPr/>
        </p:nvSpPr>
        <p:spPr>
          <a:xfrm>
            <a:off x="0" y="1955964"/>
            <a:ext cx="11861442" cy="954107"/>
          </a:xfrm>
          <a:prstGeom prst="rect">
            <a:avLst/>
          </a:prstGeom>
        </p:spPr>
        <p:txBody>
          <a:bodyPr wrap="square">
            <a:spAutoFit/>
          </a:bodyPr>
          <a:lstStyle/>
          <a:p>
            <a:r>
              <a:rPr lang="en-IN" sz="2800" dirty="0">
                <a:solidFill>
                  <a:srgbClr val="00B050"/>
                </a:solidFill>
                <a:latin typeface="NewBaskervilleStd-Roman"/>
              </a:rPr>
              <a:t>Board </a:t>
            </a:r>
            <a:r>
              <a:rPr lang="en-IN" sz="2800" dirty="0" smtClean="0">
                <a:solidFill>
                  <a:srgbClr val="00B050"/>
                </a:solidFill>
                <a:latin typeface="NewBaskervilleStd-Roman"/>
              </a:rPr>
              <a:t>representatives </a:t>
            </a:r>
            <a:r>
              <a:rPr lang="en-GB" sz="2800" dirty="0" smtClean="0">
                <a:latin typeface="NewBaskervilleStd-Roman"/>
              </a:rPr>
              <a:t>are </a:t>
            </a:r>
            <a:r>
              <a:rPr lang="en-GB" sz="2800" dirty="0">
                <a:latin typeface="NewBaskervilleStd-Roman"/>
              </a:rPr>
              <a:t>employees who sit on a company’s board of directors and </a:t>
            </a:r>
            <a:r>
              <a:rPr lang="en-GB" sz="2800" dirty="0" smtClean="0">
                <a:latin typeface="NewBaskervilleStd-Roman"/>
              </a:rPr>
              <a:t>represent </a:t>
            </a:r>
            <a:r>
              <a:rPr lang="en-IN" sz="2800" dirty="0" smtClean="0">
                <a:latin typeface="NewBaskervilleStd-Roman"/>
              </a:rPr>
              <a:t>employees’ interests</a:t>
            </a:r>
            <a:r>
              <a:rPr lang="en-IN" sz="2800" dirty="0">
                <a:latin typeface="NewBaskervilleStd-Roman"/>
              </a:rPr>
              <a:t>.</a:t>
            </a:r>
            <a:endParaRPr lang="en-IN" sz="2800" dirty="0"/>
          </a:p>
        </p:txBody>
      </p:sp>
      <p:sp>
        <p:nvSpPr>
          <p:cNvPr id="7" name="Rectangle 6"/>
          <p:cNvSpPr/>
          <p:nvPr/>
        </p:nvSpPr>
        <p:spPr>
          <a:xfrm>
            <a:off x="-1" y="3272500"/>
            <a:ext cx="11758411" cy="1384995"/>
          </a:xfrm>
          <a:prstGeom prst="rect">
            <a:avLst/>
          </a:prstGeom>
        </p:spPr>
        <p:txBody>
          <a:bodyPr wrap="square">
            <a:spAutoFit/>
          </a:bodyPr>
          <a:lstStyle/>
          <a:p>
            <a:pPr algn="just"/>
            <a:r>
              <a:rPr lang="en-GB" sz="2800" dirty="0">
                <a:latin typeface="NewBaskervilleStd-Roman"/>
              </a:rPr>
              <a:t>The influence of representative participation on working employees </a:t>
            </a:r>
            <a:r>
              <a:rPr lang="en-GB" sz="2800" dirty="0" smtClean="0">
                <a:latin typeface="NewBaskervilleStd-Roman"/>
              </a:rPr>
              <a:t>seems to </a:t>
            </a:r>
            <a:r>
              <a:rPr lang="en-GB" sz="2800" dirty="0">
                <a:latin typeface="NewBaskervilleStd-Roman"/>
              </a:rPr>
              <a:t>be minimal</a:t>
            </a:r>
            <a:r>
              <a:rPr lang="en-GB" sz="2800" dirty="0" smtClean="0">
                <a:latin typeface="NewBaskervilleStd-Roman"/>
              </a:rPr>
              <a:t>. </a:t>
            </a:r>
            <a:r>
              <a:rPr lang="en-GB" sz="2800" dirty="0">
                <a:latin typeface="NewBaskervilleStd-Roman"/>
              </a:rPr>
              <a:t>Works councils are dominated by management and </a:t>
            </a:r>
            <a:r>
              <a:rPr lang="en-GB" sz="2800" dirty="0" smtClean="0">
                <a:latin typeface="NewBaskervilleStd-Roman"/>
              </a:rPr>
              <a:t>have little </a:t>
            </a:r>
            <a:r>
              <a:rPr lang="en-GB" sz="2800" dirty="0">
                <a:latin typeface="NewBaskervilleStd-Roman"/>
              </a:rPr>
              <a:t>impact on employees or the organization.</a:t>
            </a:r>
            <a:endParaRPr lang="en-IN" sz="2800" dirty="0"/>
          </a:p>
        </p:txBody>
      </p:sp>
    </p:spTree>
    <p:extLst>
      <p:ext uri="{BB962C8B-B14F-4D97-AF65-F5344CB8AC3E}">
        <p14:creationId xmlns:p14="http://schemas.microsoft.com/office/powerpoint/2010/main" val="11678423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594" y="494981"/>
            <a:ext cx="8434316" cy="6332347"/>
          </a:xfrm>
          <a:prstGeom prst="rect">
            <a:avLst/>
          </a:prstGeom>
        </p:spPr>
      </p:pic>
    </p:spTree>
    <p:extLst>
      <p:ext uri="{BB962C8B-B14F-4D97-AF65-F5344CB8AC3E}">
        <p14:creationId xmlns:p14="http://schemas.microsoft.com/office/powerpoint/2010/main" val="7090173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925" y="341194"/>
            <a:ext cx="8570794" cy="6428096"/>
          </a:xfrm>
          <a:prstGeom prst="rect">
            <a:avLst/>
          </a:prstGeom>
        </p:spPr>
      </p:pic>
    </p:spTree>
    <p:extLst>
      <p:ext uri="{BB962C8B-B14F-4D97-AF65-F5344CB8AC3E}">
        <p14:creationId xmlns:p14="http://schemas.microsoft.com/office/powerpoint/2010/main" val="5123835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TextBox 1"/>
          <p:cNvSpPr txBox="1"/>
          <p:nvPr/>
        </p:nvSpPr>
        <p:spPr>
          <a:xfrm>
            <a:off x="0" y="425003"/>
            <a:ext cx="2319609" cy="523220"/>
          </a:xfrm>
          <a:prstGeom prst="rect">
            <a:avLst/>
          </a:prstGeom>
          <a:noFill/>
        </p:spPr>
        <p:txBody>
          <a:bodyPr wrap="none" rtlCol="0">
            <a:spAutoFit/>
          </a:bodyPr>
          <a:lstStyle/>
          <a:p>
            <a:r>
              <a:rPr lang="en-IN" sz="2800" b="1" dirty="0" smtClean="0">
                <a:solidFill>
                  <a:srgbClr val="C00000"/>
                </a:solidFill>
              </a:rPr>
              <a:t>Quality Circles</a:t>
            </a:r>
            <a:endParaRPr lang="en-IN" sz="2800" b="1" dirty="0">
              <a:solidFill>
                <a:srgbClr val="C00000"/>
              </a:solidFill>
            </a:endParaRPr>
          </a:p>
        </p:txBody>
      </p:sp>
      <p:sp>
        <p:nvSpPr>
          <p:cNvPr id="3" name="Rectangle 2"/>
          <p:cNvSpPr/>
          <p:nvPr/>
        </p:nvSpPr>
        <p:spPr>
          <a:xfrm>
            <a:off x="0" y="1275008"/>
            <a:ext cx="12041746" cy="3970318"/>
          </a:xfrm>
          <a:prstGeom prst="rect">
            <a:avLst/>
          </a:prstGeom>
        </p:spPr>
        <p:txBody>
          <a:bodyPr wrap="square">
            <a:spAutoFit/>
          </a:bodyPr>
          <a:lstStyle/>
          <a:p>
            <a:pPr algn="just"/>
            <a:r>
              <a:rPr lang="en-GB" sz="2800" dirty="0"/>
              <a:t>A </a:t>
            </a:r>
            <a:r>
              <a:rPr lang="en-GB" sz="2800" b="1" dirty="0"/>
              <a:t>quality circle</a:t>
            </a:r>
            <a:r>
              <a:rPr lang="en-GB" sz="2800" dirty="0"/>
              <a:t> or </a:t>
            </a:r>
            <a:r>
              <a:rPr lang="en-GB" sz="2800" b="1" dirty="0"/>
              <a:t>quality control circle</a:t>
            </a:r>
            <a:r>
              <a:rPr lang="en-GB" sz="2800" dirty="0"/>
              <a:t> is a group of </a:t>
            </a:r>
            <a:r>
              <a:rPr lang="en-GB" sz="2800" dirty="0">
                <a:hlinkClick r:id="rId2" tooltip="Worker"/>
              </a:rPr>
              <a:t>workers</a:t>
            </a:r>
            <a:r>
              <a:rPr lang="en-GB" sz="2800" dirty="0"/>
              <a:t> who do the same or similar work, who meet regularly to identify, analyze and solve work-related problems. It consists of minimum three and maximum twelve members in </a:t>
            </a:r>
            <a:r>
              <a:rPr lang="en-GB" sz="2800" dirty="0" smtClean="0"/>
              <a:t>number. Normally </a:t>
            </a:r>
            <a:r>
              <a:rPr lang="en-GB" sz="2800" dirty="0"/>
              <a:t>small in size, the group is usually led by a supervisor or manager and presents its solutions to </a:t>
            </a:r>
            <a:r>
              <a:rPr lang="en-GB" sz="2800" dirty="0">
                <a:hlinkClick r:id="rId3" tooltip="Management"/>
              </a:rPr>
              <a:t>management</a:t>
            </a:r>
            <a:r>
              <a:rPr lang="en-GB" sz="2800" dirty="0"/>
              <a:t>; where possible, workers implement the solutions themselves in order to improve the performance of the organization and motivate employees. Quality circles were at their most popular during the 1980s, but continue to exist in the form of </a:t>
            </a:r>
            <a:r>
              <a:rPr lang="en-GB" sz="2800" dirty="0">
                <a:hlinkClick r:id="rId4" tooltip="Kaizen"/>
              </a:rPr>
              <a:t>Kaizen</a:t>
            </a:r>
            <a:r>
              <a:rPr lang="en-GB" sz="2800" dirty="0"/>
              <a:t> groups and similar worker participation schemes</a:t>
            </a:r>
            <a:endParaRPr lang="en-IN" sz="2800" dirty="0"/>
          </a:p>
        </p:txBody>
      </p:sp>
    </p:spTree>
    <p:extLst>
      <p:ext uri="{BB962C8B-B14F-4D97-AF65-F5344CB8AC3E}">
        <p14:creationId xmlns:p14="http://schemas.microsoft.com/office/powerpoint/2010/main" val="4116617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372345"/>
            <a:ext cx="4761240" cy="523220"/>
          </a:xfrm>
          <a:prstGeom prst="rect">
            <a:avLst/>
          </a:prstGeom>
        </p:spPr>
        <p:txBody>
          <a:bodyPr wrap="none">
            <a:spAutoFit/>
          </a:bodyPr>
          <a:lstStyle/>
          <a:p>
            <a:r>
              <a:rPr lang="en-IN" sz="2800" b="1" dirty="0">
                <a:solidFill>
                  <a:srgbClr val="C1272D"/>
                </a:solidFill>
                <a:latin typeface="CaeciliaLTStd-Heavy"/>
              </a:rPr>
              <a:t>Hierarchy of Needs Theory</a:t>
            </a:r>
            <a:endParaRPr lang="en-IN" sz="2800" dirty="0"/>
          </a:p>
        </p:txBody>
      </p:sp>
      <p:pic>
        <p:nvPicPr>
          <p:cNvPr id="3" name="Picture 2"/>
          <p:cNvPicPr>
            <a:picLocks noChangeAspect="1"/>
          </p:cNvPicPr>
          <p:nvPr/>
        </p:nvPicPr>
        <p:blipFill>
          <a:blip r:embed="rId2"/>
          <a:stretch>
            <a:fillRect/>
          </a:stretch>
        </p:blipFill>
        <p:spPr>
          <a:xfrm>
            <a:off x="309093" y="914744"/>
            <a:ext cx="11856214" cy="5943255"/>
          </a:xfrm>
          <a:prstGeom prst="rect">
            <a:avLst/>
          </a:prstGeom>
        </p:spPr>
      </p:pic>
    </p:spTree>
    <p:extLst>
      <p:ext uri="{BB962C8B-B14F-4D97-AF65-F5344CB8AC3E}">
        <p14:creationId xmlns:p14="http://schemas.microsoft.com/office/powerpoint/2010/main" val="12847651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3" name="Picture 2"/>
          <p:cNvPicPr>
            <a:picLocks noChangeAspect="1"/>
          </p:cNvPicPr>
          <p:nvPr/>
        </p:nvPicPr>
        <p:blipFill>
          <a:blip r:embed="rId2"/>
          <a:stretch>
            <a:fillRect/>
          </a:stretch>
        </p:blipFill>
        <p:spPr>
          <a:xfrm>
            <a:off x="2552131" y="276999"/>
            <a:ext cx="6849296" cy="6293157"/>
          </a:xfrm>
          <a:prstGeom prst="rect">
            <a:avLst/>
          </a:prstGeom>
        </p:spPr>
      </p:pic>
    </p:spTree>
    <p:extLst>
      <p:ext uri="{BB962C8B-B14F-4D97-AF65-F5344CB8AC3E}">
        <p14:creationId xmlns:p14="http://schemas.microsoft.com/office/powerpoint/2010/main" val="10245151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30" y="276999"/>
            <a:ext cx="11832609" cy="6581001"/>
          </a:xfrm>
          <a:prstGeom prst="rect">
            <a:avLst/>
          </a:prstGeom>
        </p:spPr>
      </p:pic>
    </p:spTree>
    <p:extLst>
      <p:ext uri="{BB962C8B-B14F-4D97-AF65-F5344CB8AC3E}">
        <p14:creationId xmlns:p14="http://schemas.microsoft.com/office/powerpoint/2010/main" val="33595373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16" y="402609"/>
            <a:ext cx="8388824" cy="6291618"/>
          </a:xfrm>
          <a:prstGeom prst="rect">
            <a:avLst/>
          </a:prstGeom>
        </p:spPr>
      </p:pic>
    </p:spTree>
    <p:extLst>
      <p:ext uri="{BB962C8B-B14F-4D97-AF65-F5344CB8AC3E}">
        <p14:creationId xmlns:p14="http://schemas.microsoft.com/office/powerpoint/2010/main" val="34335235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4405"/>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60245" y="410506"/>
            <a:ext cx="6035755" cy="523220"/>
          </a:xfrm>
          <a:prstGeom prst="rect">
            <a:avLst/>
          </a:prstGeom>
        </p:spPr>
        <p:txBody>
          <a:bodyPr wrap="none">
            <a:spAutoFit/>
          </a:bodyPr>
          <a:lstStyle/>
          <a:p>
            <a:pPr algn="just"/>
            <a:r>
              <a:rPr lang="en-IN" sz="2800" b="1" dirty="0">
                <a:solidFill>
                  <a:srgbClr val="C00000"/>
                </a:solidFill>
              </a:rPr>
              <a:t>Employee stock ownership </a:t>
            </a:r>
            <a:r>
              <a:rPr lang="en-IN" sz="2800" b="1" dirty="0" smtClean="0">
                <a:solidFill>
                  <a:srgbClr val="C00000"/>
                </a:solidFill>
              </a:rPr>
              <a:t>plans(ESOP)</a:t>
            </a:r>
            <a:endParaRPr lang="en-IN" sz="2800" b="1" dirty="0">
              <a:solidFill>
                <a:srgbClr val="C00000"/>
              </a:solidFill>
            </a:endParaRPr>
          </a:p>
        </p:txBody>
      </p:sp>
      <p:sp>
        <p:nvSpPr>
          <p:cNvPr id="3" name="Rectangle 2"/>
          <p:cNvSpPr/>
          <p:nvPr/>
        </p:nvSpPr>
        <p:spPr>
          <a:xfrm>
            <a:off x="-1" y="1002829"/>
            <a:ext cx="11873553" cy="1384995"/>
          </a:xfrm>
          <a:prstGeom prst="rect">
            <a:avLst/>
          </a:prstGeom>
        </p:spPr>
        <p:txBody>
          <a:bodyPr wrap="square">
            <a:spAutoFit/>
          </a:bodyPr>
          <a:lstStyle/>
          <a:p>
            <a:pPr algn="just"/>
            <a:r>
              <a:rPr lang="en-GB" sz="2800" dirty="0">
                <a:latin typeface="NewBaskervilleStd-Roman"/>
              </a:rPr>
              <a:t>An </a:t>
            </a:r>
            <a:r>
              <a:rPr lang="en-GB" sz="2800" b="1" dirty="0">
                <a:latin typeface="NewBaskervilleStd-Bold"/>
              </a:rPr>
              <a:t>employee stock ownership plan (</a:t>
            </a:r>
            <a:r>
              <a:rPr lang="en-GB" sz="2800" b="1" dirty="0" smtClean="0">
                <a:latin typeface="NewBaskervilleStd-Bold"/>
              </a:rPr>
              <a:t>ESOP) </a:t>
            </a:r>
            <a:r>
              <a:rPr lang="en-GB" sz="2800" dirty="0" smtClean="0">
                <a:latin typeface="NewBaskervilleStd-Roman"/>
              </a:rPr>
              <a:t>is </a:t>
            </a:r>
            <a:r>
              <a:rPr lang="en-GB" sz="2800" dirty="0">
                <a:latin typeface="NewBaskervilleStd-Roman"/>
              </a:rPr>
              <a:t>a company-established benefit plan in which employees acquire stock, </a:t>
            </a:r>
            <a:r>
              <a:rPr lang="en-GB" sz="2800" dirty="0" smtClean="0">
                <a:latin typeface="NewBaskervilleStd-Roman"/>
              </a:rPr>
              <a:t>often at </a:t>
            </a:r>
            <a:r>
              <a:rPr lang="en-GB" sz="2800" dirty="0">
                <a:latin typeface="NewBaskervilleStd-Roman"/>
              </a:rPr>
              <a:t>below-market prices, as part of their benefits.</a:t>
            </a:r>
            <a:endParaRPr lang="en-IN" sz="2800" dirty="0"/>
          </a:p>
        </p:txBody>
      </p:sp>
      <p:sp>
        <p:nvSpPr>
          <p:cNvPr id="5" name="Rectangle 4"/>
          <p:cNvSpPr/>
          <p:nvPr/>
        </p:nvSpPr>
        <p:spPr>
          <a:xfrm>
            <a:off x="-2" y="2496233"/>
            <a:ext cx="11873553" cy="3539430"/>
          </a:xfrm>
          <a:prstGeom prst="rect">
            <a:avLst/>
          </a:prstGeom>
        </p:spPr>
        <p:txBody>
          <a:bodyPr wrap="square">
            <a:spAutoFit/>
          </a:bodyPr>
          <a:lstStyle/>
          <a:p>
            <a:pPr algn="just"/>
            <a:r>
              <a:rPr lang="en-GB" sz="2800" dirty="0">
                <a:latin typeface="NewBaskervilleStd-Roman"/>
              </a:rPr>
              <a:t>Research on ESOPs indicates they increase employee satisfaction and innovation</a:t>
            </a:r>
            <a:r>
              <a:rPr lang="en-GB" sz="2800" dirty="0" smtClean="0">
                <a:latin typeface="NewBaskervilleStd-Roman"/>
              </a:rPr>
              <a:t>. </a:t>
            </a:r>
            <a:r>
              <a:rPr lang="en-GB" sz="2800" dirty="0">
                <a:latin typeface="NewBaskervilleStd-Roman"/>
              </a:rPr>
              <a:t>But their impact on performance is less clear. ESOPs have the </a:t>
            </a:r>
            <a:r>
              <a:rPr lang="en-GB" sz="2800" dirty="0" smtClean="0">
                <a:latin typeface="NewBaskervilleStd-Roman"/>
              </a:rPr>
              <a:t>potential to </a:t>
            </a:r>
            <a:r>
              <a:rPr lang="en-GB" sz="2800" dirty="0">
                <a:latin typeface="NewBaskervilleStd-Roman"/>
              </a:rPr>
              <a:t>increase employee job satisfaction and work motivation, but </a:t>
            </a:r>
            <a:r>
              <a:rPr lang="en-GB" sz="2800" dirty="0" smtClean="0">
                <a:latin typeface="NewBaskervilleStd-Roman"/>
              </a:rPr>
              <a:t>employees need </a:t>
            </a:r>
            <a:r>
              <a:rPr lang="en-GB" sz="2800" dirty="0">
                <a:latin typeface="NewBaskervilleStd-Roman"/>
              </a:rPr>
              <a:t>to psychologically experience </a:t>
            </a:r>
            <a:r>
              <a:rPr lang="en-GB" sz="2800" dirty="0" smtClean="0">
                <a:latin typeface="NewBaskervilleStd-Roman"/>
              </a:rPr>
              <a:t>ownership. That </a:t>
            </a:r>
            <a:r>
              <a:rPr lang="en-GB" sz="2800" dirty="0">
                <a:latin typeface="NewBaskervilleStd-Roman"/>
              </a:rPr>
              <a:t>is, in addition to </a:t>
            </a:r>
            <a:r>
              <a:rPr lang="en-GB" sz="2800" dirty="0" smtClean="0">
                <a:latin typeface="NewBaskervilleStd-Roman"/>
              </a:rPr>
              <a:t>their financial </a:t>
            </a:r>
            <a:r>
              <a:rPr lang="en-GB" sz="2800" dirty="0">
                <a:latin typeface="NewBaskervilleStd-Roman"/>
              </a:rPr>
              <a:t>stake in the company, they need to be kept regularly informed </a:t>
            </a:r>
            <a:r>
              <a:rPr lang="en-GB" sz="2800" dirty="0" smtClean="0">
                <a:latin typeface="NewBaskervilleStd-Roman"/>
              </a:rPr>
              <a:t>of the status </a:t>
            </a:r>
            <a:r>
              <a:rPr lang="en-GB" sz="2800" dirty="0">
                <a:latin typeface="NewBaskervilleStd-Roman"/>
              </a:rPr>
              <a:t>of the business and have the opportunity to influence it in order to </a:t>
            </a:r>
            <a:r>
              <a:rPr lang="en-GB" sz="2800" dirty="0" smtClean="0">
                <a:latin typeface="NewBaskervilleStd-Roman"/>
              </a:rPr>
              <a:t>significantly improve </a:t>
            </a:r>
            <a:r>
              <a:rPr lang="en-GB" sz="2800" dirty="0">
                <a:latin typeface="NewBaskervilleStd-Roman"/>
              </a:rPr>
              <a:t>the organization’s performance. </a:t>
            </a:r>
            <a:endParaRPr lang="en-IN" sz="2800" dirty="0"/>
          </a:p>
        </p:txBody>
      </p:sp>
    </p:spTree>
    <p:extLst>
      <p:ext uri="{BB962C8B-B14F-4D97-AF65-F5344CB8AC3E}">
        <p14:creationId xmlns:p14="http://schemas.microsoft.com/office/powerpoint/2010/main" val="31515030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3" name="Rectangle 2"/>
          <p:cNvSpPr/>
          <p:nvPr/>
        </p:nvSpPr>
        <p:spPr>
          <a:xfrm>
            <a:off x="-1" y="596781"/>
            <a:ext cx="12037325" cy="3108543"/>
          </a:xfrm>
          <a:prstGeom prst="rect">
            <a:avLst/>
          </a:prstGeom>
        </p:spPr>
        <p:txBody>
          <a:bodyPr wrap="square">
            <a:spAutoFit/>
          </a:bodyPr>
          <a:lstStyle/>
          <a:p>
            <a:pPr algn="just"/>
            <a:r>
              <a:rPr lang="en-GB" sz="2800" dirty="0">
                <a:latin typeface="NewBaskervilleStd-Roman"/>
              </a:rPr>
              <a:t>ESOP plans for top management can reduce unethical </a:t>
            </a:r>
            <a:r>
              <a:rPr lang="en-GB" sz="2800" dirty="0" smtClean="0">
                <a:latin typeface="NewBaskervilleStd-Roman"/>
              </a:rPr>
              <a:t>behaviour. </a:t>
            </a:r>
            <a:r>
              <a:rPr lang="en-GB" sz="2800" dirty="0">
                <a:latin typeface="NewBaskervilleStd-Roman"/>
              </a:rPr>
              <a:t>CEOs </a:t>
            </a:r>
            <a:r>
              <a:rPr lang="en-GB" sz="2800" dirty="0" smtClean="0">
                <a:latin typeface="NewBaskervilleStd-Roman"/>
              </a:rPr>
              <a:t>are more </a:t>
            </a:r>
            <a:r>
              <a:rPr lang="en-GB" sz="2800" dirty="0">
                <a:latin typeface="NewBaskervilleStd-Roman"/>
              </a:rPr>
              <a:t>likely to manipulate firm earnings reports to make themselves look </a:t>
            </a:r>
            <a:r>
              <a:rPr lang="en-GB" sz="2800" dirty="0" smtClean="0">
                <a:latin typeface="NewBaskervilleStd-Roman"/>
              </a:rPr>
              <a:t>good in </a:t>
            </a:r>
            <a:r>
              <a:rPr lang="en-GB" sz="2800" dirty="0">
                <a:latin typeface="NewBaskervilleStd-Roman"/>
              </a:rPr>
              <a:t>the short run when they don’t have an ownership share, even though </a:t>
            </a:r>
            <a:r>
              <a:rPr lang="en-GB" sz="2800" dirty="0" smtClean="0">
                <a:latin typeface="NewBaskervilleStd-Roman"/>
              </a:rPr>
              <a:t>this manipulation </a:t>
            </a:r>
            <a:r>
              <a:rPr lang="en-GB" sz="2800" dirty="0">
                <a:latin typeface="NewBaskervilleStd-Roman"/>
              </a:rPr>
              <a:t>will eventually lead to lower stock prices. However, when </a:t>
            </a:r>
            <a:r>
              <a:rPr lang="en-GB" sz="2800" dirty="0" smtClean="0">
                <a:latin typeface="NewBaskervilleStd-Roman"/>
              </a:rPr>
              <a:t>CEOs own </a:t>
            </a:r>
            <a:r>
              <a:rPr lang="en-GB" sz="2800" dirty="0">
                <a:latin typeface="NewBaskervilleStd-Roman"/>
              </a:rPr>
              <a:t>a large amount of stock, they report earnings accurately because they </a:t>
            </a:r>
            <a:r>
              <a:rPr lang="en-GB" sz="2800" dirty="0" smtClean="0">
                <a:latin typeface="NewBaskervilleStd-Roman"/>
              </a:rPr>
              <a:t>don’t want </a:t>
            </a:r>
            <a:r>
              <a:rPr lang="en-GB" sz="2800" dirty="0">
                <a:latin typeface="NewBaskervilleStd-Roman"/>
              </a:rPr>
              <a:t>the negative consequences of declining stock prices. </a:t>
            </a:r>
            <a:endParaRPr lang="en-IN" sz="2800" dirty="0"/>
          </a:p>
        </p:txBody>
      </p:sp>
    </p:spTree>
    <p:extLst>
      <p:ext uri="{BB962C8B-B14F-4D97-AF65-F5344CB8AC3E}">
        <p14:creationId xmlns:p14="http://schemas.microsoft.com/office/powerpoint/2010/main" val="12552453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080" y="276999"/>
            <a:ext cx="8398490" cy="6298868"/>
          </a:xfrm>
          <a:prstGeom prst="rect">
            <a:avLst/>
          </a:prstGeom>
        </p:spPr>
      </p:pic>
    </p:spTree>
    <p:extLst>
      <p:ext uri="{BB962C8B-B14F-4D97-AF65-F5344CB8AC3E}">
        <p14:creationId xmlns:p14="http://schemas.microsoft.com/office/powerpoint/2010/main" val="1360295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pic>
        <p:nvPicPr>
          <p:cNvPr id="3" name="Picture 2"/>
          <p:cNvPicPr>
            <a:picLocks noChangeAspect="1"/>
          </p:cNvPicPr>
          <p:nvPr/>
        </p:nvPicPr>
        <p:blipFill>
          <a:blip r:embed="rId2"/>
          <a:stretch>
            <a:fillRect/>
          </a:stretch>
        </p:blipFill>
        <p:spPr>
          <a:xfrm>
            <a:off x="859829" y="385336"/>
            <a:ext cx="10472341" cy="6472664"/>
          </a:xfrm>
          <a:prstGeom prst="rect">
            <a:avLst/>
          </a:prstGeom>
        </p:spPr>
      </p:pic>
    </p:spTree>
    <p:extLst>
      <p:ext uri="{BB962C8B-B14F-4D97-AF65-F5344CB8AC3E}">
        <p14:creationId xmlns:p14="http://schemas.microsoft.com/office/powerpoint/2010/main" val="27282213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468572" y="567351"/>
            <a:ext cx="8006687" cy="369332"/>
          </a:xfrm>
          <a:prstGeom prst="rect">
            <a:avLst/>
          </a:prstGeom>
        </p:spPr>
        <p:txBody>
          <a:bodyPr wrap="square">
            <a:spAutoFit/>
          </a:bodyPr>
          <a:lstStyle/>
          <a:p>
            <a:pPr algn="just"/>
            <a:r>
              <a:rPr lang="en-IN" dirty="0"/>
              <a:t>https://www.moneycontrol.com/company-facts/infosys/history/IT</a:t>
            </a:r>
          </a:p>
        </p:txBody>
      </p:sp>
    </p:spTree>
    <p:extLst>
      <p:ext uri="{BB962C8B-B14F-4D97-AF65-F5344CB8AC3E}">
        <p14:creationId xmlns:p14="http://schemas.microsoft.com/office/powerpoint/2010/main" val="3391144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429372"/>
            <a:ext cx="11797047" cy="5693866"/>
          </a:xfrm>
          <a:prstGeom prst="rect">
            <a:avLst/>
          </a:prstGeom>
        </p:spPr>
        <p:txBody>
          <a:bodyPr wrap="square">
            <a:spAutoFit/>
          </a:bodyPr>
          <a:lstStyle/>
          <a:p>
            <a:pPr algn="just"/>
            <a:r>
              <a:rPr lang="en-GB" sz="2800" dirty="0">
                <a:latin typeface="NewBaskervilleStd-Roman"/>
              </a:rPr>
              <a:t>The best-known theory of motivation is Abraham Maslow’s </a:t>
            </a:r>
            <a:r>
              <a:rPr lang="en-GB" sz="2800" b="1" dirty="0">
                <a:latin typeface="NewBaskervilleStd-Bold"/>
              </a:rPr>
              <a:t>hierarchy of needs </a:t>
            </a:r>
            <a:r>
              <a:rPr lang="en-GB" sz="2800" dirty="0" smtClean="0">
                <a:latin typeface="NewBaskervilleStd-Roman"/>
              </a:rPr>
              <a:t>.Maslow </a:t>
            </a:r>
            <a:r>
              <a:rPr lang="en-GB" sz="2800" dirty="0">
                <a:latin typeface="NewBaskervilleStd-Roman"/>
              </a:rPr>
              <a:t>hypothesized that within every human being, there exists a hierarchy </a:t>
            </a:r>
            <a:r>
              <a:rPr lang="en-GB" sz="2800" dirty="0" smtClean="0">
                <a:latin typeface="NewBaskervilleStd-Roman"/>
              </a:rPr>
              <a:t>of</a:t>
            </a:r>
            <a:r>
              <a:rPr lang="en-IN" sz="2800" dirty="0" smtClean="0">
                <a:latin typeface="NewBaskervilleStd-Roman"/>
              </a:rPr>
              <a:t>five </a:t>
            </a:r>
            <a:r>
              <a:rPr lang="en-IN" sz="2800" dirty="0">
                <a:latin typeface="NewBaskervilleStd-Roman"/>
              </a:rPr>
              <a:t>needs</a:t>
            </a:r>
            <a:r>
              <a:rPr lang="en-IN" sz="2800" dirty="0" smtClean="0">
                <a:latin typeface="NewBaskervilleStd-Roman"/>
              </a:rPr>
              <a:t>:</a:t>
            </a:r>
          </a:p>
          <a:p>
            <a:pPr algn="just"/>
            <a:endParaRPr lang="en-IN" sz="2800" dirty="0">
              <a:latin typeface="NewBaskervilleStd-Roman"/>
            </a:endParaRPr>
          </a:p>
          <a:p>
            <a:pPr marL="514350" indent="-514350" algn="just">
              <a:buAutoNum type="arabicPeriod"/>
            </a:pPr>
            <a:r>
              <a:rPr lang="en-GB" sz="2800" b="1" dirty="0" smtClean="0">
                <a:latin typeface="NewBaskervilleStd-Bold"/>
              </a:rPr>
              <a:t>Physiological</a:t>
            </a:r>
            <a:r>
              <a:rPr lang="en-GB" sz="2800" b="1" dirty="0">
                <a:latin typeface="NewBaskervilleStd-Bold"/>
              </a:rPr>
              <a:t>. </a:t>
            </a:r>
            <a:r>
              <a:rPr lang="en-GB" sz="2800" dirty="0">
                <a:latin typeface="NewBaskervilleStd-Roman"/>
              </a:rPr>
              <a:t>Includes hunger, thirst, </a:t>
            </a:r>
            <a:r>
              <a:rPr lang="en-GB" sz="2800" dirty="0" smtClean="0">
                <a:latin typeface="NewBaskervilleStd-Roman"/>
              </a:rPr>
              <a:t>shelter, and </a:t>
            </a:r>
            <a:r>
              <a:rPr lang="en-GB" sz="2800" dirty="0">
                <a:latin typeface="NewBaskervilleStd-Roman"/>
              </a:rPr>
              <a:t>other bodily needs</a:t>
            </a:r>
            <a:r>
              <a:rPr lang="en-GB" sz="2800" dirty="0" smtClean="0">
                <a:latin typeface="NewBaskervilleStd-Roman"/>
              </a:rPr>
              <a:t>.</a:t>
            </a:r>
            <a:endParaRPr lang="en-GB" sz="2800" dirty="0">
              <a:latin typeface="NewBaskervilleStd-Roman"/>
            </a:endParaRPr>
          </a:p>
          <a:p>
            <a:pPr algn="just"/>
            <a:r>
              <a:rPr lang="en-GB" sz="2800" b="1" dirty="0">
                <a:latin typeface="NewBaskervilleStd-Bold"/>
              </a:rPr>
              <a:t>2. Safety. </a:t>
            </a:r>
            <a:r>
              <a:rPr lang="en-GB" sz="2800" dirty="0">
                <a:latin typeface="NewBaskervilleStd-Roman"/>
              </a:rPr>
              <a:t>Security and protection from physical and emotional harm.</a:t>
            </a:r>
          </a:p>
          <a:p>
            <a:pPr algn="just"/>
            <a:r>
              <a:rPr lang="en-GB" sz="2800" b="1" dirty="0">
                <a:latin typeface="NewBaskervilleStd-Bold"/>
              </a:rPr>
              <a:t>3. Social. </a:t>
            </a:r>
            <a:r>
              <a:rPr lang="en-GB" sz="2800" dirty="0">
                <a:latin typeface="NewBaskervilleStd-Roman"/>
              </a:rPr>
              <a:t>Affection, belongingness, acceptance, and friendship.</a:t>
            </a:r>
          </a:p>
          <a:p>
            <a:pPr algn="just"/>
            <a:r>
              <a:rPr lang="en-GB" sz="2800" b="1" dirty="0" smtClean="0">
                <a:latin typeface="NewBaskervilleStd-Bold"/>
              </a:rPr>
              <a:t>4. Esteem</a:t>
            </a:r>
            <a:r>
              <a:rPr lang="en-GB" sz="2800" b="1" dirty="0">
                <a:latin typeface="NewBaskervilleStd-Bold"/>
              </a:rPr>
              <a:t>. </a:t>
            </a:r>
            <a:r>
              <a:rPr lang="en-GB" sz="2800" dirty="0">
                <a:latin typeface="NewBaskervilleStd-Roman"/>
              </a:rPr>
              <a:t>Internal factors such as self-respect, autonomy, and </a:t>
            </a:r>
            <a:r>
              <a:rPr lang="en-GB" sz="2800" dirty="0" smtClean="0">
                <a:latin typeface="NewBaskervilleStd-Roman"/>
              </a:rPr>
              <a:t>achievement, and </a:t>
            </a:r>
            <a:r>
              <a:rPr lang="en-GB" sz="2800" dirty="0">
                <a:latin typeface="NewBaskervilleStd-Roman"/>
              </a:rPr>
              <a:t>external factors such as status, recognition, and attention.</a:t>
            </a:r>
          </a:p>
          <a:p>
            <a:pPr algn="just"/>
            <a:r>
              <a:rPr lang="en-GB" sz="2800" b="1" dirty="0">
                <a:latin typeface="NewBaskervilleStd-Bold"/>
              </a:rPr>
              <a:t>5. Self-actualization. </a:t>
            </a:r>
            <a:r>
              <a:rPr lang="en-GB" sz="2800" dirty="0">
                <a:latin typeface="NewBaskervilleStd-Roman"/>
              </a:rPr>
              <a:t>Drive to become what we are capable of </a:t>
            </a:r>
            <a:r>
              <a:rPr lang="en-GB" sz="2800" dirty="0" smtClean="0">
                <a:latin typeface="NewBaskervilleStd-Roman"/>
              </a:rPr>
              <a:t>becoming; includes </a:t>
            </a:r>
            <a:r>
              <a:rPr lang="en-GB" sz="2800" dirty="0">
                <a:latin typeface="NewBaskervilleStd-Roman"/>
              </a:rPr>
              <a:t>growth, achieving our potential, and </a:t>
            </a:r>
            <a:r>
              <a:rPr lang="en-GB" sz="2800" dirty="0" smtClean="0">
                <a:latin typeface="NewBaskervilleStd-Roman"/>
              </a:rPr>
              <a:t>self-fulfilment.</a:t>
            </a:r>
            <a:endParaRPr lang="en-IN" sz="2800" dirty="0"/>
          </a:p>
        </p:txBody>
      </p:sp>
    </p:spTree>
    <p:extLst>
      <p:ext uri="{BB962C8B-B14F-4D97-AF65-F5344CB8AC3E}">
        <p14:creationId xmlns:p14="http://schemas.microsoft.com/office/powerpoint/2010/main" val="1847167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266163" y="527345"/>
            <a:ext cx="11337702" cy="1815882"/>
          </a:xfrm>
          <a:prstGeom prst="rect">
            <a:avLst/>
          </a:prstGeom>
        </p:spPr>
        <p:txBody>
          <a:bodyPr wrap="square">
            <a:spAutoFit/>
          </a:bodyPr>
          <a:lstStyle/>
          <a:p>
            <a:pPr algn="just"/>
            <a:r>
              <a:rPr lang="en-GB" sz="2800" b="1" dirty="0">
                <a:latin typeface="UniversLTStd-BoldCn"/>
              </a:rPr>
              <a:t>hierarchy of needs </a:t>
            </a:r>
            <a:r>
              <a:rPr lang="en-GB" sz="2800" i="1" dirty="0">
                <a:latin typeface="UniversLTStd-Obl"/>
              </a:rPr>
              <a:t>Abraham </a:t>
            </a:r>
            <a:r>
              <a:rPr lang="en-GB" sz="2800" i="1" dirty="0" smtClean="0">
                <a:latin typeface="UniversLTStd-Obl"/>
              </a:rPr>
              <a:t>Maslow’s </a:t>
            </a:r>
            <a:r>
              <a:rPr lang="en-IN" sz="2800" i="1" dirty="0" smtClean="0">
                <a:latin typeface="UniversLTStd-Obl"/>
              </a:rPr>
              <a:t>hierarchy </a:t>
            </a:r>
            <a:r>
              <a:rPr lang="en-IN" sz="2800" i="1" dirty="0">
                <a:latin typeface="UniversLTStd-Obl"/>
              </a:rPr>
              <a:t>of five </a:t>
            </a:r>
            <a:r>
              <a:rPr lang="en-IN" sz="2800" i="1" dirty="0" smtClean="0">
                <a:latin typeface="UniversLTStd-Obl"/>
              </a:rPr>
              <a:t>needs—physiological,</a:t>
            </a:r>
            <a:r>
              <a:rPr lang="en-GB" sz="2800" i="1" dirty="0" smtClean="0">
                <a:latin typeface="UniversLTStd-Obl"/>
              </a:rPr>
              <a:t>safety</a:t>
            </a:r>
            <a:r>
              <a:rPr lang="en-GB" sz="2800" i="1" dirty="0">
                <a:latin typeface="UniversLTStd-Obl"/>
              </a:rPr>
              <a:t>, social, esteem, and </a:t>
            </a:r>
            <a:r>
              <a:rPr lang="en-GB" sz="2800" i="1" dirty="0" smtClean="0">
                <a:latin typeface="UniversLTStd-Obl"/>
              </a:rPr>
              <a:t>self-actualization—in </a:t>
            </a:r>
            <a:r>
              <a:rPr lang="en-GB" sz="2800" i="1" dirty="0">
                <a:latin typeface="UniversLTStd-Obl"/>
              </a:rPr>
              <a:t>which, as each </a:t>
            </a:r>
            <a:r>
              <a:rPr lang="en-GB" sz="2800" i="1" dirty="0" smtClean="0">
                <a:latin typeface="UniversLTStd-Obl"/>
              </a:rPr>
              <a:t>need is </a:t>
            </a:r>
            <a:r>
              <a:rPr lang="en-GB" sz="2800" i="1" dirty="0">
                <a:latin typeface="UniversLTStd-Obl"/>
              </a:rPr>
              <a:t>substantially satisfied, the next </a:t>
            </a:r>
            <a:r>
              <a:rPr lang="en-GB" sz="2800" i="1" dirty="0" smtClean="0">
                <a:latin typeface="UniversLTStd-Obl"/>
              </a:rPr>
              <a:t>need </a:t>
            </a:r>
            <a:r>
              <a:rPr lang="en-IN" sz="2800" i="1" dirty="0" smtClean="0">
                <a:latin typeface="UniversLTStd-Obl"/>
              </a:rPr>
              <a:t>becomes </a:t>
            </a:r>
            <a:r>
              <a:rPr lang="en-IN" sz="2800" i="1" dirty="0">
                <a:latin typeface="UniversLTStd-Obl"/>
              </a:rPr>
              <a:t>dominant.</a:t>
            </a:r>
            <a:endParaRPr lang="en-IN" sz="2800" dirty="0"/>
          </a:p>
        </p:txBody>
      </p:sp>
      <p:sp>
        <p:nvSpPr>
          <p:cNvPr id="3" name="Rectangle 2"/>
          <p:cNvSpPr/>
          <p:nvPr/>
        </p:nvSpPr>
        <p:spPr>
          <a:xfrm>
            <a:off x="266163" y="2474564"/>
            <a:ext cx="11337702" cy="1815882"/>
          </a:xfrm>
          <a:prstGeom prst="rect">
            <a:avLst/>
          </a:prstGeom>
        </p:spPr>
        <p:txBody>
          <a:bodyPr wrap="square">
            <a:spAutoFit/>
          </a:bodyPr>
          <a:lstStyle/>
          <a:p>
            <a:r>
              <a:rPr lang="en-GB" sz="2800" dirty="0">
                <a:latin typeface="NewBaskervilleStd-Roman"/>
              </a:rPr>
              <a:t>So if you want to motivate someone, according to Maslow, you need to</a:t>
            </a:r>
          </a:p>
          <a:p>
            <a:pPr algn="just"/>
            <a:r>
              <a:rPr lang="en-GB" sz="2800" dirty="0">
                <a:latin typeface="NewBaskervilleStd-Roman"/>
              </a:rPr>
              <a:t>understand what level of the hierarchy that person is currently on and focus </a:t>
            </a:r>
            <a:r>
              <a:rPr lang="en-GB" sz="2800" dirty="0" smtClean="0">
                <a:latin typeface="NewBaskervilleStd-Roman"/>
              </a:rPr>
              <a:t>on satisfying </a:t>
            </a:r>
            <a:r>
              <a:rPr lang="en-GB" sz="2800" dirty="0">
                <a:latin typeface="NewBaskervilleStd-Roman"/>
              </a:rPr>
              <a:t>needs at or above that level, moving up the steps in Exhibit 7-1 .</a:t>
            </a:r>
            <a:endParaRPr lang="en-IN" sz="2800" dirty="0"/>
          </a:p>
        </p:txBody>
      </p:sp>
    </p:spTree>
    <p:extLst>
      <p:ext uri="{BB962C8B-B14F-4D97-AF65-F5344CB8AC3E}">
        <p14:creationId xmlns:p14="http://schemas.microsoft.com/office/powerpoint/2010/main" val="3753284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0" y="3623953"/>
            <a:ext cx="11797048" cy="1815882"/>
          </a:xfrm>
          <a:prstGeom prst="rect">
            <a:avLst/>
          </a:prstGeom>
        </p:spPr>
        <p:txBody>
          <a:bodyPr wrap="square">
            <a:spAutoFit/>
          </a:bodyPr>
          <a:lstStyle/>
          <a:p>
            <a:pPr algn="just"/>
            <a:r>
              <a:rPr lang="en-GB" sz="2800" b="1" dirty="0" smtClean="0">
                <a:latin typeface="NewBaskervilleStd-Roman"/>
              </a:rPr>
              <a:t>Social</a:t>
            </a:r>
            <a:r>
              <a:rPr lang="en-GB" sz="2800" dirty="0">
                <a:latin typeface="NewBaskervilleStd-Roman"/>
              </a:rPr>
              <a:t>, </a:t>
            </a:r>
            <a:r>
              <a:rPr lang="en-GB" sz="2800" b="1" dirty="0">
                <a:latin typeface="NewBaskervilleStd-Roman"/>
              </a:rPr>
              <a:t>esteem</a:t>
            </a:r>
            <a:r>
              <a:rPr lang="en-GB" sz="2800" dirty="0">
                <a:latin typeface="NewBaskervilleStd-Roman"/>
              </a:rPr>
              <a:t>, and </a:t>
            </a:r>
            <a:r>
              <a:rPr lang="en-GB" sz="2800" b="1" dirty="0">
                <a:latin typeface="NewBaskervilleStd-Bold"/>
              </a:rPr>
              <a:t>self-actualization </a:t>
            </a:r>
            <a:r>
              <a:rPr lang="en-GB" sz="2800" dirty="0">
                <a:latin typeface="NewBaskervilleStd-Roman"/>
              </a:rPr>
              <a:t>a</a:t>
            </a:r>
            <a:r>
              <a:rPr lang="en-GB" sz="2800" dirty="0" smtClean="0">
                <a:latin typeface="NewBaskervilleStd-Roman"/>
              </a:rPr>
              <a:t>re </a:t>
            </a:r>
            <a:r>
              <a:rPr lang="en-GB" sz="2800" b="1" dirty="0">
                <a:solidFill>
                  <a:schemeClr val="accent2"/>
                </a:solidFill>
                <a:latin typeface="NewBaskervilleStd-Bold"/>
              </a:rPr>
              <a:t>higher-order needs </a:t>
            </a:r>
            <a:r>
              <a:rPr lang="en-GB" sz="2800" dirty="0">
                <a:latin typeface="NewBaskervilleStd-Roman"/>
              </a:rPr>
              <a:t>. </a:t>
            </a:r>
            <a:r>
              <a:rPr lang="en-GB" sz="2800" dirty="0" smtClean="0">
                <a:latin typeface="NewBaskervilleStd-Roman"/>
              </a:rPr>
              <a:t>Higher-order needs </a:t>
            </a:r>
            <a:r>
              <a:rPr lang="en-GB" sz="2800" dirty="0">
                <a:latin typeface="NewBaskervilleStd-Roman"/>
              </a:rPr>
              <a:t>are satisfied internally (within the person), whereas lower-order needs </a:t>
            </a:r>
            <a:r>
              <a:rPr lang="en-GB" sz="2800" dirty="0" smtClean="0">
                <a:latin typeface="NewBaskervilleStd-Roman"/>
              </a:rPr>
              <a:t>are predominantly </a:t>
            </a:r>
            <a:r>
              <a:rPr lang="en-GB" sz="2800" dirty="0">
                <a:latin typeface="NewBaskervilleStd-Roman"/>
              </a:rPr>
              <a:t>satisfied externally (by things such as pay, union contracts, </a:t>
            </a:r>
            <a:r>
              <a:rPr lang="en-GB" sz="2800" dirty="0" smtClean="0">
                <a:latin typeface="NewBaskervilleStd-Roman"/>
              </a:rPr>
              <a:t>and </a:t>
            </a:r>
            <a:r>
              <a:rPr lang="en-IN" sz="2800" dirty="0" smtClean="0">
                <a:latin typeface="NewBaskervilleStd-Roman"/>
              </a:rPr>
              <a:t>tenure</a:t>
            </a:r>
            <a:r>
              <a:rPr lang="en-IN" sz="2800" dirty="0">
                <a:latin typeface="NewBaskervilleStd-Roman"/>
              </a:rPr>
              <a:t>).</a:t>
            </a:r>
            <a:endParaRPr lang="en-IN" sz="2800" dirty="0"/>
          </a:p>
        </p:txBody>
      </p:sp>
      <p:sp>
        <p:nvSpPr>
          <p:cNvPr id="5" name="Rectangle 4"/>
          <p:cNvSpPr/>
          <p:nvPr/>
        </p:nvSpPr>
        <p:spPr>
          <a:xfrm>
            <a:off x="0" y="996368"/>
            <a:ext cx="11337702" cy="954107"/>
          </a:xfrm>
          <a:prstGeom prst="rect">
            <a:avLst/>
          </a:prstGeom>
        </p:spPr>
        <p:txBody>
          <a:bodyPr wrap="square">
            <a:spAutoFit/>
          </a:bodyPr>
          <a:lstStyle/>
          <a:p>
            <a:pPr algn="just"/>
            <a:r>
              <a:rPr lang="en-IN" sz="2800" b="1" dirty="0">
                <a:solidFill>
                  <a:schemeClr val="accent2"/>
                </a:solidFill>
                <a:latin typeface="UniversLTStd-BoldCn"/>
              </a:rPr>
              <a:t>lower-order needs </a:t>
            </a:r>
            <a:r>
              <a:rPr lang="en-IN" sz="2800" i="1" dirty="0">
                <a:latin typeface="UniversLTStd-Obl"/>
              </a:rPr>
              <a:t>Needs </a:t>
            </a:r>
            <a:r>
              <a:rPr lang="en-IN" sz="2800" i="1" dirty="0" smtClean="0">
                <a:latin typeface="UniversLTStd-Obl"/>
              </a:rPr>
              <a:t>that </a:t>
            </a:r>
            <a:r>
              <a:rPr lang="en-GB" sz="2800" i="1" dirty="0" smtClean="0">
                <a:latin typeface="UniversLTStd-Obl"/>
              </a:rPr>
              <a:t>are </a:t>
            </a:r>
            <a:r>
              <a:rPr lang="en-GB" sz="2800" i="1" dirty="0">
                <a:latin typeface="UniversLTStd-Obl"/>
              </a:rPr>
              <a:t>satisfied externally, such </a:t>
            </a:r>
            <a:r>
              <a:rPr lang="en-GB" sz="2800" i="1" dirty="0" smtClean="0">
                <a:latin typeface="UniversLTStd-Obl"/>
              </a:rPr>
              <a:t>as </a:t>
            </a:r>
            <a:r>
              <a:rPr lang="en-IN" sz="2800" i="1" dirty="0" smtClean="0">
                <a:latin typeface="UniversLTStd-Obl"/>
              </a:rPr>
              <a:t>physiological </a:t>
            </a:r>
            <a:r>
              <a:rPr lang="en-IN" sz="2800" i="1" dirty="0">
                <a:latin typeface="UniversLTStd-Obl"/>
              </a:rPr>
              <a:t>and safety needs.</a:t>
            </a:r>
            <a:endParaRPr lang="en-IN" sz="2800" dirty="0"/>
          </a:p>
        </p:txBody>
      </p:sp>
    </p:spTree>
    <p:extLst>
      <p:ext uri="{BB962C8B-B14F-4D97-AF65-F5344CB8AC3E}">
        <p14:creationId xmlns:p14="http://schemas.microsoft.com/office/powerpoint/2010/main" val="48691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6096000" cy="276999"/>
          </a:xfrm>
          <a:prstGeom prst="rect">
            <a:avLst/>
          </a:prstGeom>
        </p:spPr>
        <p:txBody>
          <a:bodyPr>
            <a:spAutoFit/>
          </a:bodyPr>
          <a:lstStyle/>
          <a:p>
            <a:r>
              <a:rPr lang="en-IN" sz="1200" dirty="0" smtClean="0"/>
              <a:t>ORGANIZATIONAL BEHAVIOUR AND PROFESSIONAL COMMUNICATION (18ME661) UNIT3</a:t>
            </a:r>
            <a:endParaRPr lang="en-IN" sz="1200" dirty="0"/>
          </a:p>
        </p:txBody>
      </p:sp>
      <p:sp>
        <p:nvSpPr>
          <p:cNvPr id="2" name="Rectangle 1"/>
          <p:cNvSpPr/>
          <p:nvPr/>
        </p:nvSpPr>
        <p:spPr>
          <a:xfrm>
            <a:off x="150252" y="484468"/>
            <a:ext cx="11711189" cy="3108543"/>
          </a:xfrm>
          <a:prstGeom prst="rect">
            <a:avLst/>
          </a:prstGeom>
        </p:spPr>
        <p:txBody>
          <a:bodyPr wrap="square">
            <a:spAutoFit/>
          </a:bodyPr>
          <a:lstStyle/>
          <a:p>
            <a:pPr algn="just"/>
            <a:r>
              <a:rPr lang="en-GB" sz="2800" dirty="0">
                <a:latin typeface="Times New Roman" panose="02020603050405020304" pitchFamily="18" charset="0"/>
              </a:rPr>
              <a:t>1. </a:t>
            </a:r>
            <a:r>
              <a:rPr lang="en-GB" sz="2800" b="1" i="1" dirty="0">
                <a:latin typeface="Times New Roman" panose="02020603050405020304" pitchFamily="18" charset="0"/>
              </a:rPr>
              <a:t>Physiological needs</a:t>
            </a:r>
            <a:r>
              <a:rPr lang="en-GB" sz="2800" i="1" dirty="0">
                <a:latin typeface="Times New Roman" panose="02020603050405020304" pitchFamily="18" charset="0"/>
              </a:rPr>
              <a:t>. </a:t>
            </a:r>
            <a:r>
              <a:rPr lang="en-GB" sz="2800" dirty="0">
                <a:latin typeface="Times New Roman" panose="02020603050405020304" pitchFamily="18" charset="0"/>
              </a:rPr>
              <a:t>The most basic level in the hierarchy, the physiological needs, </a:t>
            </a:r>
            <a:r>
              <a:rPr lang="en-GB" sz="2800" dirty="0" smtClean="0">
                <a:latin typeface="Times New Roman" panose="02020603050405020304" pitchFamily="18" charset="0"/>
              </a:rPr>
              <a:t>generally corresponds </a:t>
            </a:r>
            <a:r>
              <a:rPr lang="en-GB" sz="2800" dirty="0">
                <a:latin typeface="Times New Roman" panose="02020603050405020304" pitchFamily="18" charset="0"/>
              </a:rPr>
              <a:t>to the unlearned primary needs discussed earlier. The needs of </a:t>
            </a:r>
            <a:r>
              <a:rPr lang="en-GB" sz="2800" dirty="0" smtClean="0">
                <a:latin typeface="Times New Roman" panose="02020603050405020304" pitchFamily="18" charset="0"/>
              </a:rPr>
              <a:t>hunger, thirst</a:t>
            </a:r>
            <a:r>
              <a:rPr lang="en-GB" sz="2800" dirty="0">
                <a:latin typeface="Times New Roman" panose="02020603050405020304" pitchFamily="18" charset="0"/>
              </a:rPr>
              <a:t>, sleep, and sex are some examples. According to the theory, once these basic needs </a:t>
            </a:r>
            <a:r>
              <a:rPr lang="en-GB" sz="2800" dirty="0" smtClean="0">
                <a:latin typeface="Times New Roman" panose="02020603050405020304" pitchFamily="18" charset="0"/>
              </a:rPr>
              <a:t>are satisfied</a:t>
            </a:r>
            <a:r>
              <a:rPr lang="en-GB" sz="2800" dirty="0">
                <a:latin typeface="Times New Roman" panose="02020603050405020304" pitchFamily="18" charset="0"/>
              </a:rPr>
              <a:t>, they no longer motivate. For example, a starving person will strive to obtain a </a:t>
            </a:r>
            <a:r>
              <a:rPr lang="en-GB" sz="2800" dirty="0" smtClean="0">
                <a:latin typeface="Times New Roman" panose="02020603050405020304" pitchFamily="18" charset="0"/>
              </a:rPr>
              <a:t>carrot that </a:t>
            </a:r>
            <a:r>
              <a:rPr lang="en-GB" sz="2800" dirty="0">
                <a:latin typeface="Times New Roman" panose="02020603050405020304" pitchFamily="18" charset="0"/>
              </a:rPr>
              <a:t>is within reach. However, after eating his or her fill of carrots, the person will </a:t>
            </a:r>
            <a:r>
              <a:rPr lang="en-GB" sz="2800" dirty="0" smtClean="0">
                <a:latin typeface="Times New Roman" panose="02020603050405020304" pitchFamily="18" charset="0"/>
              </a:rPr>
              <a:t>not strive </a:t>
            </a:r>
            <a:r>
              <a:rPr lang="en-GB" sz="2800" dirty="0">
                <a:latin typeface="Times New Roman" panose="02020603050405020304" pitchFamily="18" charset="0"/>
              </a:rPr>
              <a:t>to obtain another one and will be motivated only by the next higher level of needs.</a:t>
            </a:r>
            <a:endParaRPr lang="en-IN" sz="2800" dirty="0"/>
          </a:p>
        </p:txBody>
      </p:sp>
    </p:spTree>
    <p:extLst>
      <p:ext uri="{BB962C8B-B14F-4D97-AF65-F5344CB8AC3E}">
        <p14:creationId xmlns:p14="http://schemas.microsoft.com/office/powerpoint/2010/main" val="2640048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3234</Words>
  <Application>Microsoft Office PowerPoint</Application>
  <PresentationFormat>Widescreen</PresentationFormat>
  <Paragraphs>172</Paragraphs>
  <Slides>57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57</vt:i4>
      </vt:variant>
    </vt:vector>
  </HeadingPairs>
  <TitlesOfParts>
    <vt:vector size="73" baseType="lpstr">
      <vt:lpstr>Arial</vt:lpstr>
      <vt:lpstr>CaeciliaLTStd-Heavy</vt:lpstr>
      <vt:lpstr>Calibri</vt:lpstr>
      <vt:lpstr>Calibri Light</vt:lpstr>
      <vt:lpstr>CIDFont+F1</vt:lpstr>
      <vt:lpstr>CIDFont+F2</vt:lpstr>
      <vt:lpstr>Microsoft Yi Baiti</vt:lpstr>
      <vt:lpstr>MyriadPro-Bold</vt:lpstr>
      <vt:lpstr>NewBaskervilleStd-Bold</vt:lpstr>
      <vt:lpstr>NewBaskervilleStd-Italic</vt:lpstr>
      <vt:lpstr>NewBaskervilleStd-Roman</vt:lpstr>
      <vt:lpstr>Times New Roman</vt:lpstr>
      <vt:lpstr>UniversLTStd-BoldCn</vt:lpstr>
      <vt:lpstr>UniversLTStd-Obl</vt:lpstr>
      <vt:lpstr>VAGRoundedStd-Bold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129</cp:revision>
  <dcterms:created xsi:type="dcterms:W3CDTF">2021-04-15T01:19:49Z</dcterms:created>
  <dcterms:modified xsi:type="dcterms:W3CDTF">2022-05-25T10:20:19Z</dcterms:modified>
</cp:coreProperties>
</file>