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1" r:id="rId4"/>
    <p:sldId id="259" r:id="rId5"/>
    <p:sldId id="260" r:id="rId6"/>
    <p:sldId id="262" r:id="rId7"/>
    <p:sldId id="263" r:id="rId8"/>
    <p:sldId id="264" r:id="rId9"/>
    <p:sldId id="265" r:id="rId10"/>
    <p:sldId id="266" r:id="rId11"/>
    <p:sldId id="267" r:id="rId12"/>
    <p:sldId id="268" r:id="rId13"/>
    <p:sldId id="269"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318"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11" r:id="rId50"/>
    <p:sldId id="305" r:id="rId51"/>
    <p:sldId id="306" r:id="rId52"/>
    <p:sldId id="307" r:id="rId53"/>
    <p:sldId id="308" r:id="rId54"/>
    <p:sldId id="309" r:id="rId55"/>
    <p:sldId id="310" r:id="rId56"/>
    <p:sldId id="312" r:id="rId57"/>
    <p:sldId id="313" r:id="rId58"/>
    <p:sldId id="314" r:id="rId59"/>
    <p:sldId id="315" r:id="rId60"/>
    <p:sldId id="316" r:id="rId61"/>
    <p:sldId id="317" r:id="rId62"/>
    <p:sldId id="319" r:id="rId63"/>
    <p:sldId id="320" r:id="rId64"/>
    <p:sldId id="321" r:id="rId65"/>
    <p:sldId id="322" r:id="rId66"/>
    <p:sldId id="323" r:id="rId67"/>
    <p:sldId id="324" r:id="rId68"/>
    <p:sldId id="325" r:id="rId69"/>
    <p:sldId id="326" r:id="rId70"/>
    <p:sldId id="327" r:id="rId71"/>
    <p:sldId id="328" r:id="rId72"/>
    <p:sldId id="329" r:id="rId73"/>
    <p:sldId id="330" r:id="rId74"/>
    <p:sldId id="331" r:id="rId75"/>
    <p:sldId id="332" r:id="rId76"/>
    <p:sldId id="333" r:id="rId77"/>
    <p:sldId id="334" r:id="rId78"/>
    <p:sldId id="335" r:id="rId79"/>
    <p:sldId id="336" r:id="rId80"/>
    <p:sldId id="337" r:id="rId81"/>
    <p:sldId id="338" r:id="rId82"/>
    <p:sldId id="339" r:id="rId83"/>
    <p:sldId id="340" r:id="rId84"/>
    <p:sldId id="341" r:id="rId85"/>
    <p:sldId id="342" r:id="rId8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tableStyles" Target="tableStyle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C88F80EE-4BC1-4A71-8654-4C994D3B5CDA}" type="datetimeFigureOut">
              <a:rPr lang="en-IN" smtClean="0"/>
              <a:t>21-05-2021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9D151C-50B0-46B0-8FFD-F6CC19BF8ECC}" type="slidenum">
              <a:rPr lang="en-IN" smtClean="0"/>
              <a:t>‹#›</a:t>
            </a:fld>
            <a:endParaRPr lang="en-IN"/>
          </a:p>
        </p:txBody>
      </p:sp>
    </p:spTree>
    <p:extLst>
      <p:ext uri="{BB962C8B-B14F-4D97-AF65-F5344CB8AC3E}">
        <p14:creationId xmlns:p14="http://schemas.microsoft.com/office/powerpoint/2010/main" val="4397400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88F80EE-4BC1-4A71-8654-4C994D3B5CDA}" type="datetimeFigureOut">
              <a:rPr lang="en-IN" smtClean="0"/>
              <a:t>21-05-2021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9D151C-50B0-46B0-8FFD-F6CC19BF8ECC}" type="slidenum">
              <a:rPr lang="en-IN" smtClean="0"/>
              <a:t>‹#›</a:t>
            </a:fld>
            <a:endParaRPr lang="en-IN"/>
          </a:p>
        </p:txBody>
      </p:sp>
    </p:spTree>
    <p:extLst>
      <p:ext uri="{BB962C8B-B14F-4D97-AF65-F5344CB8AC3E}">
        <p14:creationId xmlns:p14="http://schemas.microsoft.com/office/powerpoint/2010/main" val="36924580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88F80EE-4BC1-4A71-8654-4C994D3B5CDA}" type="datetimeFigureOut">
              <a:rPr lang="en-IN" smtClean="0"/>
              <a:t>21-05-2021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9D151C-50B0-46B0-8FFD-F6CC19BF8ECC}" type="slidenum">
              <a:rPr lang="en-IN" smtClean="0"/>
              <a:t>‹#›</a:t>
            </a:fld>
            <a:endParaRPr lang="en-IN"/>
          </a:p>
        </p:txBody>
      </p:sp>
    </p:spTree>
    <p:extLst>
      <p:ext uri="{BB962C8B-B14F-4D97-AF65-F5344CB8AC3E}">
        <p14:creationId xmlns:p14="http://schemas.microsoft.com/office/powerpoint/2010/main" val="3916967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88F80EE-4BC1-4A71-8654-4C994D3B5CDA}" type="datetimeFigureOut">
              <a:rPr lang="en-IN" smtClean="0"/>
              <a:t>21-05-2021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9D151C-50B0-46B0-8FFD-F6CC19BF8ECC}" type="slidenum">
              <a:rPr lang="en-IN" smtClean="0"/>
              <a:t>‹#›</a:t>
            </a:fld>
            <a:endParaRPr lang="en-IN"/>
          </a:p>
        </p:txBody>
      </p:sp>
    </p:spTree>
    <p:extLst>
      <p:ext uri="{BB962C8B-B14F-4D97-AF65-F5344CB8AC3E}">
        <p14:creationId xmlns:p14="http://schemas.microsoft.com/office/powerpoint/2010/main" val="14961341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88F80EE-4BC1-4A71-8654-4C994D3B5CDA}" type="datetimeFigureOut">
              <a:rPr lang="en-IN" smtClean="0"/>
              <a:t>21-05-2021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9D151C-50B0-46B0-8FFD-F6CC19BF8ECC}" type="slidenum">
              <a:rPr lang="en-IN" smtClean="0"/>
              <a:t>‹#›</a:t>
            </a:fld>
            <a:endParaRPr lang="en-IN"/>
          </a:p>
        </p:txBody>
      </p:sp>
    </p:spTree>
    <p:extLst>
      <p:ext uri="{BB962C8B-B14F-4D97-AF65-F5344CB8AC3E}">
        <p14:creationId xmlns:p14="http://schemas.microsoft.com/office/powerpoint/2010/main" val="2323256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C88F80EE-4BC1-4A71-8654-4C994D3B5CDA}" type="datetimeFigureOut">
              <a:rPr lang="en-IN" smtClean="0"/>
              <a:t>21-05-2021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39D151C-50B0-46B0-8FFD-F6CC19BF8ECC}" type="slidenum">
              <a:rPr lang="en-IN" smtClean="0"/>
              <a:t>‹#›</a:t>
            </a:fld>
            <a:endParaRPr lang="en-IN"/>
          </a:p>
        </p:txBody>
      </p:sp>
    </p:spTree>
    <p:extLst>
      <p:ext uri="{BB962C8B-B14F-4D97-AF65-F5344CB8AC3E}">
        <p14:creationId xmlns:p14="http://schemas.microsoft.com/office/powerpoint/2010/main" val="32157389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C88F80EE-4BC1-4A71-8654-4C994D3B5CDA}" type="datetimeFigureOut">
              <a:rPr lang="en-IN" smtClean="0"/>
              <a:t>21-05-2021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39D151C-50B0-46B0-8FFD-F6CC19BF8ECC}" type="slidenum">
              <a:rPr lang="en-IN" smtClean="0"/>
              <a:t>‹#›</a:t>
            </a:fld>
            <a:endParaRPr lang="en-IN"/>
          </a:p>
        </p:txBody>
      </p:sp>
    </p:spTree>
    <p:extLst>
      <p:ext uri="{BB962C8B-B14F-4D97-AF65-F5344CB8AC3E}">
        <p14:creationId xmlns:p14="http://schemas.microsoft.com/office/powerpoint/2010/main" val="39931186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C88F80EE-4BC1-4A71-8654-4C994D3B5CDA}" type="datetimeFigureOut">
              <a:rPr lang="en-IN" smtClean="0"/>
              <a:t>21-05-2021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39D151C-50B0-46B0-8FFD-F6CC19BF8ECC}" type="slidenum">
              <a:rPr lang="en-IN" smtClean="0"/>
              <a:t>‹#›</a:t>
            </a:fld>
            <a:endParaRPr lang="en-IN"/>
          </a:p>
        </p:txBody>
      </p:sp>
    </p:spTree>
    <p:extLst>
      <p:ext uri="{BB962C8B-B14F-4D97-AF65-F5344CB8AC3E}">
        <p14:creationId xmlns:p14="http://schemas.microsoft.com/office/powerpoint/2010/main" val="24236927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8F80EE-4BC1-4A71-8654-4C994D3B5CDA}" type="datetimeFigureOut">
              <a:rPr lang="en-IN" smtClean="0"/>
              <a:t>21-05-2021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39D151C-50B0-46B0-8FFD-F6CC19BF8ECC}" type="slidenum">
              <a:rPr lang="en-IN" smtClean="0"/>
              <a:t>‹#›</a:t>
            </a:fld>
            <a:endParaRPr lang="en-IN"/>
          </a:p>
        </p:txBody>
      </p:sp>
    </p:spTree>
    <p:extLst>
      <p:ext uri="{BB962C8B-B14F-4D97-AF65-F5344CB8AC3E}">
        <p14:creationId xmlns:p14="http://schemas.microsoft.com/office/powerpoint/2010/main" val="21674404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88F80EE-4BC1-4A71-8654-4C994D3B5CDA}" type="datetimeFigureOut">
              <a:rPr lang="en-IN" smtClean="0"/>
              <a:t>21-05-2021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39D151C-50B0-46B0-8FFD-F6CC19BF8ECC}" type="slidenum">
              <a:rPr lang="en-IN" smtClean="0"/>
              <a:t>‹#›</a:t>
            </a:fld>
            <a:endParaRPr lang="en-IN"/>
          </a:p>
        </p:txBody>
      </p:sp>
    </p:spTree>
    <p:extLst>
      <p:ext uri="{BB962C8B-B14F-4D97-AF65-F5344CB8AC3E}">
        <p14:creationId xmlns:p14="http://schemas.microsoft.com/office/powerpoint/2010/main" val="39879406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88F80EE-4BC1-4A71-8654-4C994D3B5CDA}" type="datetimeFigureOut">
              <a:rPr lang="en-IN" smtClean="0"/>
              <a:t>21-05-2021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39D151C-50B0-46B0-8FFD-F6CC19BF8ECC}" type="slidenum">
              <a:rPr lang="en-IN" smtClean="0"/>
              <a:t>‹#›</a:t>
            </a:fld>
            <a:endParaRPr lang="en-IN"/>
          </a:p>
        </p:txBody>
      </p:sp>
    </p:spTree>
    <p:extLst>
      <p:ext uri="{BB962C8B-B14F-4D97-AF65-F5344CB8AC3E}">
        <p14:creationId xmlns:p14="http://schemas.microsoft.com/office/powerpoint/2010/main" val="33562708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8F80EE-4BC1-4A71-8654-4C994D3B5CDA}" type="datetimeFigureOut">
              <a:rPr lang="en-IN" smtClean="0"/>
              <a:t>21-05-2021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9D151C-50B0-46B0-8FFD-F6CC19BF8ECC}" type="slidenum">
              <a:rPr lang="en-IN" smtClean="0"/>
              <a:t>‹#›</a:t>
            </a:fld>
            <a:endParaRPr lang="en-IN"/>
          </a:p>
        </p:txBody>
      </p:sp>
    </p:spTree>
    <p:extLst>
      <p:ext uri="{BB962C8B-B14F-4D97-AF65-F5344CB8AC3E}">
        <p14:creationId xmlns:p14="http://schemas.microsoft.com/office/powerpoint/2010/main" val="32015011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6096000" cy="276999"/>
          </a:xfrm>
          <a:prstGeom prst="rect">
            <a:avLst/>
          </a:prstGeom>
        </p:spPr>
        <p:txBody>
          <a:bodyPr>
            <a:spAutoFit/>
          </a:bodyPr>
          <a:lstStyle/>
          <a:p>
            <a:r>
              <a:rPr lang="en-IN" sz="1200" dirty="0" smtClean="0"/>
              <a:t>ORGANIZATIONAL BEHAVIOUR AND PROFESSIONAL COMMUNICATION (18ME661) UNIT4</a:t>
            </a:r>
            <a:endParaRPr lang="en-IN" sz="1200" dirty="0"/>
          </a:p>
        </p:txBody>
      </p:sp>
      <p:sp>
        <p:nvSpPr>
          <p:cNvPr id="2" name="Rectangle 1"/>
          <p:cNvSpPr/>
          <p:nvPr/>
        </p:nvSpPr>
        <p:spPr>
          <a:xfrm>
            <a:off x="193183" y="751344"/>
            <a:ext cx="11681137" cy="4708981"/>
          </a:xfrm>
          <a:prstGeom prst="rect">
            <a:avLst/>
          </a:prstGeom>
        </p:spPr>
        <p:txBody>
          <a:bodyPr wrap="square">
            <a:spAutoFit/>
          </a:bodyPr>
          <a:lstStyle/>
          <a:p>
            <a:pPr algn="just"/>
            <a:r>
              <a:rPr lang="en-IN" sz="2000" b="0" i="0" u="none" strike="noStrike" baseline="0" dirty="0" smtClean="0">
                <a:latin typeface="CIDFont+F2"/>
              </a:rPr>
              <a:t>Unit – IV 										08Hour</a:t>
            </a:r>
          </a:p>
          <a:p>
            <a:pPr algn="just"/>
            <a:r>
              <a:rPr lang="en-GB" sz="2000" b="1" i="0" u="none" strike="noStrike" baseline="0" dirty="0" smtClean="0">
                <a:latin typeface="CIDFont+F2"/>
              </a:rPr>
              <a:t>Groups</a:t>
            </a:r>
            <a:r>
              <a:rPr lang="en-GB" sz="2000" b="0" i="0" u="none" strike="noStrike" baseline="0" dirty="0" smtClean="0">
                <a:latin typeface="CIDFont+F1"/>
              </a:rPr>
              <a:t>: Definition, classification of groups, five stage group development model,</a:t>
            </a:r>
          </a:p>
          <a:p>
            <a:pPr algn="just"/>
            <a:r>
              <a:rPr lang="en-GB" sz="2000" b="0" i="0" u="none" strike="noStrike" baseline="0" dirty="0" smtClean="0">
                <a:latin typeface="CIDFont+F1"/>
              </a:rPr>
              <a:t>factors affecting group formation, norms, status, size, composition, cohesiveness ,group</a:t>
            </a:r>
            <a:r>
              <a:rPr lang="en-GB" sz="2000" b="0" i="0" u="none" strike="noStrike" dirty="0" smtClean="0">
                <a:latin typeface="CIDFont+F1"/>
              </a:rPr>
              <a:t> </a:t>
            </a:r>
            <a:r>
              <a:rPr lang="en-GB" sz="2000" b="0" i="0" u="none" strike="noStrike" baseline="0" dirty="0" smtClean="0">
                <a:latin typeface="CIDFont+F1"/>
              </a:rPr>
              <a:t>processes, group tasks, group decision making.</a:t>
            </a:r>
          </a:p>
          <a:p>
            <a:pPr algn="just"/>
            <a:endParaRPr lang="en-GB" sz="2000" b="0" i="0" u="none" strike="noStrike" baseline="0" dirty="0" smtClean="0">
              <a:latin typeface="CIDFont+F1"/>
            </a:endParaRPr>
          </a:p>
          <a:p>
            <a:pPr algn="just"/>
            <a:r>
              <a:rPr lang="en-IN" sz="2000" b="1" i="0" u="none" strike="noStrike" baseline="0" dirty="0" smtClean="0">
                <a:latin typeface="CIDFont+F2"/>
              </a:rPr>
              <a:t>Communication</a:t>
            </a:r>
            <a:r>
              <a:rPr lang="en-IN" sz="2000" b="1" i="0" u="none" strike="noStrike" baseline="0" dirty="0" smtClean="0">
                <a:latin typeface="CIDFont+F1"/>
              </a:rPr>
              <a:t>:</a:t>
            </a:r>
            <a:r>
              <a:rPr lang="en-IN" sz="2000" b="0" i="0" u="none" strike="noStrike" baseline="0" dirty="0" smtClean="0">
                <a:latin typeface="CIDFont+F1"/>
              </a:rPr>
              <a:t> Definition, functions of communication, Direction of communication:</a:t>
            </a:r>
          </a:p>
          <a:p>
            <a:pPr algn="just"/>
            <a:r>
              <a:rPr lang="en-GB" sz="2000" b="0" i="0" u="none" strike="noStrike" baseline="0" dirty="0" smtClean="0">
                <a:latin typeface="CIDFont+F1"/>
              </a:rPr>
              <a:t>downward, upward and lateral communication, Interpersonal Communication: Oral,</a:t>
            </a:r>
          </a:p>
          <a:p>
            <a:pPr algn="just"/>
            <a:r>
              <a:rPr lang="en-IN" sz="2000" b="0" i="0" u="none" strike="noStrike" baseline="0" dirty="0" smtClean="0">
                <a:latin typeface="CIDFont+F1"/>
              </a:rPr>
              <a:t>Written, non verbal communication,</a:t>
            </a:r>
          </a:p>
          <a:p>
            <a:pPr algn="just"/>
            <a:endParaRPr lang="en-IN" sz="2000" b="0" i="0" u="none" strike="noStrike" baseline="0" dirty="0" smtClean="0">
              <a:latin typeface="CIDFont+F1"/>
            </a:endParaRPr>
          </a:p>
          <a:p>
            <a:pPr algn="just"/>
            <a:r>
              <a:rPr lang="en-GB" sz="2000" b="1" i="0" u="none" strike="noStrike" baseline="0" dirty="0" smtClean="0">
                <a:latin typeface="CIDFont+F2"/>
              </a:rPr>
              <a:t>organizational communication:</a:t>
            </a:r>
            <a:r>
              <a:rPr lang="en-GB" sz="2000" b="0" i="0" u="none" strike="noStrike" baseline="0" dirty="0" smtClean="0">
                <a:latin typeface="CIDFont+F2"/>
              </a:rPr>
              <a:t> </a:t>
            </a:r>
            <a:r>
              <a:rPr lang="en-GB" sz="2000" b="0" i="0" u="none" strike="noStrike" baseline="0" dirty="0" smtClean="0">
                <a:latin typeface="CIDFont+F1"/>
              </a:rPr>
              <a:t>formal vs. informal networks, The grapevine,</a:t>
            </a:r>
          </a:p>
          <a:p>
            <a:pPr algn="just"/>
            <a:r>
              <a:rPr lang="en-GB" sz="2000" b="0" i="0" u="none" strike="noStrike" baseline="0" dirty="0" smtClean="0">
                <a:latin typeface="CIDFont+F1"/>
              </a:rPr>
              <a:t>Computer aided communication, choice of communication channel, Barriers to effective</a:t>
            </a:r>
            <a:r>
              <a:rPr lang="en-GB" sz="2000" b="0" i="0" u="none" strike="noStrike" dirty="0" smtClean="0">
                <a:latin typeface="CIDFont+F1"/>
              </a:rPr>
              <a:t> </a:t>
            </a:r>
            <a:r>
              <a:rPr lang="en-IN" sz="2000" b="0" i="0" u="none" strike="noStrike" baseline="0" dirty="0" smtClean="0">
                <a:latin typeface="CIDFont+F1"/>
              </a:rPr>
              <a:t>communication</a:t>
            </a:r>
          </a:p>
          <a:p>
            <a:pPr algn="just"/>
            <a:endParaRPr lang="en-IN" sz="2000" b="0" i="0" u="none" strike="noStrike" baseline="0" dirty="0" smtClean="0">
              <a:latin typeface="CIDFont+F1"/>
            </a:endParaRPr>
          </a:p>
          <a:p>
            <a:pPr algn="just"/>
            <a:r>
              <a:rPr lang="en-GB" sz="2000" b="1" i="0" u="none" strike="noStrike" baseline="0" dirty="0" smtClean="0">
                <a:latin typeface="CIDFont+F2"/>
              </a:rPr>
              <a:t>Self learning topics: </a:t>
            </a:r>
            <a:r>
              <a:rPr lang="en-GB" sz="2000" b="0" i="0" u="none" strike="noStrike" baseline="0" dirty="0" smtClean="0">
                <a:latin typeface="CIDFont+F1"/>
              </a:rPr>
              <a:t>Group think and group shift, recent trends in electronics</a:t>
            </a:r>
          </a:p>
          <a:p>
            <a:pPr algn="just"/>
            <a:r>
              <a:rPr lang="en-IN" sz="2000" b="0" i="0" u="none" strike="noStrike" baseline="0" dirty="0" smtClean="0">
                <a:latin typeface="CIDFont+F1"/>
              </a:rPr>
              <a:t>communication.</a:t>
            </a:r>
            <a:endParaRPr lang="en-IN" sz="2000" dirty="0"/>
          </a:p>
        </p:txBody>
      </p:sp>
    </p:spTree>
    <p:extLst>
      <p:ext uri="{BB962C8B-B14F-4D97-AF65-F5344CB8AC3E}">
        <p14:creationId xmlns:p14="http://schemas.microsoft.com/office/powerpoint/2010/main" val="35976020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6096000" cy="276999"/>
          </a:xfrm>
          <a:prstGeom prst="rect">
            <a:avLst/>
          </a:prstGeom>
        </p:spPr>
        <p:txBody>
          <a:bodyPr>
            <a:spAutoFit/>
          </a:bodyPr>
          <a:lstStyle/>
          <a:p>
            <a:r>
              <a:rPr lang="en-IN" sz="1200" dirty="0" smtClean="0"/>
              <a:t>ORGANIZATIONAL BEHAVIOUR AND PROFESSIONAL COMMUNICATION (18ME661) UNIT4</a:t>
            </a:r>
            <a:endParaRPr lang="en-IN" sz="1200" dirty="0"/>
          </a:p>
        </p:txBody>
      </p:sp>
      <p:sp>
        <p:nvSpPr>
          <p:cNvPr id="2" name="Rectangle 1"/>
          <p:cNvSpPr/>
          <p:nvPr/>
        </p:nvSpPr>
        <p:spPr>
          <a:xfrm>
            <a:off x="0" y="385224"/>
            <a:ext cx="6756978" cy="523220"/>
          </a:xfrm>
          <a:prstGeom prst="rect">
            <a:avLst/>
          </a:prstGeom>
        </p:spPr>
        <p:txBody>
          <a:bodyPr wrap="none">
            <a:spAutoFit/>
          </a:bodyPr>
          <a:lstStyle/>
          <a:p>
            <a:r>
              <a:rPr lang="en-GB" sz="2800" b="1" dirty="0" smtClean="0">
                <a:solidFill>
                  <a:schemeClr val="accent2"/>
                </a:solidFill>
                <a:latin typeface="CIDFont+F1"/>
              </a:rPr>
              <a:t>F</a:t>
            </a:r>
            <a:r>
              <a:rPr lang="en-GB" sz="2800" b="1" i="0" u="none" strike="noStrike" baseline="0" dirty="0" smtClean="0">
                <a:solidFill>
                  <a:schemeClr val="accent2"/>
                </a:solidFill>
                <a:latin typeface="CIDFont+F1"/>
              </a:rPr>
              <a:t>ive stage group development model</a:t>
            </a:r>
            <a:endParaRPr lang="en-IN" sz="2800" b="1" dirty="0">
              <a:solidFill>
                <a:schemeClr val="accent2"/>
              </a:solidFill>
            </a:endParaRPr>
          </a:p>
        </p:txBody>
      </p:sp>
      <p:sp>
        <p:nvSpPr>
          <p:cNvPr id="3" name="Rectangle 2"/>
          <p:cNvSpPr/>
          <p:nvPr/>
        </p:nvSpPr>
        <p:spPr>
          <a:xfrm>
            <a:off x="124495" y="1016669"/>
            <a:ext cx="11711189" cy="1384995"/>
          </a:xfrm>
          <a:prstGeom prst="rect">
            <a:avLst/>
          </a:prstGeom>
        </p:spPr>
        <p:txBody>
          <a:bodyPr wrap="square">
            <a:spAutoFit/>
          </a:bodyPr>
          <a:lstStyle/>
          <a:p>
            <a:pPr algn="just"/>
            <a:r>
              <a:rPr lang="en-GB" sz="2800" dirty="0">
                <a:latin typeface="NewBaskervilleStd-Roman"/>
              </a:rPr>
              <a:t>T</a:t>
            </a:r>
            <a:r>
              <a:rPr lang="en-GB" sz="2800" b="0" i="0" u="none" strike="noStrike" baseline="0" dirty="0" smtClean="0">
                <a:latin typeface="NewBaskervilleStd-Roman"/>
              </a:rPr>
              <a:t>he </a:t>
            </a:r>
            <a:r>
              <a:rPr lang="en-GB" sz="2800" b="1" i="0" u="none" strike="noStrike" baseline="0" dirty="0" smtClean="0">
                <a:latin typeface="NewBaskervilleStd-Bold"/>
              </a:rPr>
              <a:t>five-stage group-development model </a:t>
            </a:r>
            <a:r>
              <a:rPr lang="en-GB" sz="2800" b="0" i="0" u="none" strike="noStrike" baseline="0" dirty="0" smtClean="0">
                <a:latin typeface="NewBaskervilleStd-Roman"/>
              </a:rPr>
              <a:t>characterizes</a:t>
            </a:r>
            <a:r>
              <a:rPr lang="en-GB" sz="2800" b="0" i="0" u="none" strike="noStrike" dirty="0" smtClean="0">
                <a:latin typeface="NewBaskervilleStd-Roman"/>
              </a:rPr>
              <a:t> </a:t>
            </a:r>
            <a:r>
              <a:rPr lang="en-GB" sz="2800" b="0" i="0" u="none" strike="noStrike" baseline="0" dirty="0" smtClean="0">
                <a:latin typeface="NewBaskervilleStd-Roman"/>
              </a:rPr>
              <a:t>groups as proceeding through the distinct stages of </a:t>
            </a:r>
            <a:r>
              <a:rPr lang="en-GB" sz="2800" dirty="0" smtClean="0">
                <a:solidFill>
                  <a:schemeClr val="accent2"/>
                </a:solidFill>
                <a:latin typeface="NewBaskervilleStd-Roman"/>
              </a:rPr>
              <a:t>p</a:t>
            </a:r>
            <a:r>
              <a:rPr lang="en-GB" sz="2800" b="0" i="0" u="none" strike="noStrike" baseline="0" dirty="0" smtClean="0">
                <a:solidFill>
                  <a:schemeClr val="accent2"/>
                </a:solidFill>
                <a:latin typeface="NewBaskervilleStd-Roman"/>
              </a:rPr>
              <a:t>restage1</a:t>
            </a:r>
            <a:r>
              <a:rPr lang="en-GB" sz="2800" b="0" i="0" u="none" strike="noStrike" baseline="0" dirty="0" smtClean="0">
                <a:latin typeface="NewBaskervilleStd-Roman"/>
              </a:rPr>
              <a:t> 1)</a:t>
            </a:r>
            <a:r>
              <a:rPr lang="en-GB" sz="2800" b="0" i="0" u="none" strike="noStrike" baseline="0" dirty="0" smtClean="0">
                <a:solidFill>
                  <a:srgbClr val="00B0F0"/>
                </a:solidFill>
                <a:latin typeface="NewBaskervilleStd-Roman"/>
              </a:rPr>
              <a:t>forming</a:t>
            </a:r>
            <a:r>
              <a:rPr lang="en-GB" sz="2800" b="0" i="0" u="none" strike="noStrike" baseline="0" dirty="0" smtClean="0">
                <a:latin typeface="NewBaskervilleStd-Roman"/>
              </a:rPr>
              <a:t>, 2)</a:t>
            </a:r>
            <a:r>
              <a:rPr lang="en-GB" sz="2800" b="0" i="0" u="none" strike="noStrike" baseline="0" dirty="0" smtClean="0">
                <a:solidFill>
                  <a:srgbClr val="002060"/>
                </a:solidFill>
                <a:latin typeface="NewBaskervilleStd-Roman"/>
              </a:rPr>
              <a:t>storming</a:t>
            </a:r>
            <a:r>
              <a:rPr lang="en-GB" sz="2800" b="0" i="0" u="none" strike="noStrike" baseline="0" dirty="0" smtClean="0">
                <a:latin typeface="NewBaskervilleStd-Roman"/>
              </a:rPr>
              <a:t>,</a:t>
            </a:r>
            <a:r>
              <a:rPr lang="en-GB" sz="2800" b="0" i="0" u="none" strike="noStrike" dirty="0" smtClean="0">
                <a:latin typeface="NewBaskervilleStd-Roman"/>
              </a:rPr>
              <a:t> 3)</a:t>
            </a:r>
            <a:r>
              <a:rPr lang="en-IN" sz="2800" b="0" i="0" u="none" strike="noStrike" baseline="0" dirty="0" smtClean="0">
                <a:solidFill>
                  <a:srgbClr val="7030A0"/>
                </a:solidFill>
                <a:latin typeface="NewBaskervilleStd-Roman"/>
              </a:rPr>
              <a:t>norming</a:t>
            </a:r>
            <a:r>
              <a:rPr lang="en-IN" sz="2800" b="0" i="0" u="none" strike="noStrike" baseline="0" dirty="0" smtClean="0">
                <a:latin typeface="NewBaskervilleStd-Roman"/>
              </a:rPr>
              <a:t>, 4)</a:t>
            </a:r>
            <a:r>
              <a:rPr lang="en-IN" sz="2800" b="0" i="0" u="none" strike="noStrike" baseline="0" dirty="0" smtClean="0">
                <a:solidFill>
                  <a:srgbClr val="FFC000"/>
                </a:solidFill>
                <a:latin typeface="NewBaskervilleStd-Roman"/>
              </a:rPr>
              <a:t>performing</a:t>
            </a:r>
            <a:r>
              <a:rPr lang="en-IN" sz="2800" b="0" i="0" u="none" strike="noStrike" baseline="0" dirty="0" smtClean="0">
                <a:latin typeface="NewBaskervilleStd-Roman"/>
              </a:rPr>
              <a:t>, and 5)</a:t>
            </a:r>
            <a:r>
              <a:rPr lang="en-IN" sz="2800" b="0" i="0" u="none" strike="noStrike" baseline="0" dirty="0" smtClean="0">
                <a:solidFill>
                  <a:schemeClr val="accent6"/>
                </a:solidFill>
                <a:latin typeface="NewBaskervilleStd-Roman"/>
              </a:rPr>
              <a:t>adjourning</a:t>
            </a:r>
            <a:r>
              <a:rPr lang="en-IN" sz="2800" b="0" i="0" u="none" strike="noStrike" baseline="0" dirty="0" smtClean="0">
                <a:latin typeface="NewBaskervilleStd-Roman"/>
              </a:rPr>
              <a:t>.</a:t>
            </a:r>
            <a:endParaRPr lang="en-IN" sz="2800" dirty="0"/>
          </a:p>
        </p:txBody>
      </p:sp>
      <p:pic>
        <p:nvPicPr>
          <p:cNvPr id="5" name="Picture 4"/>
          <p:cNvPicPr>
            <a:picLocks noChangeAspect="1"/>
          </p:cNvPicPr>
          <p:nvPr/>
        </p:nvPicPr>
        <p:blipFill>
          <a:blip r:embed="rId2"/>
          <a:stretch>
            <a:fillRect/>
          </a:stretch>
        </p:blipFill>
        <p:spPr>
          <a:xfrm>
            <a:off x="124495" y="2509889"/>
            <a:ext cx="11831660" cy="3741469"/>
          </a:xfrm>
          <a:prstGeom prst="rect">
            <a:avLst/>
          </a:prstGeom>
        </p:spPr>
      </p:pic>
      <p:sp>
        <p:nvSpPr>
          <p:cNvPr id="6" name="Rectangle 5"/>
          <p:cNvSpPr/>
          <p:nvPr/>
        </p:nvSpPr>
        <p:spPr>
          <a:xfrm>
            <a:off x="506581" y="6066692"/>
            <a:ext cx="11135919" cy="369332"/>
          </a:xfrm>
          <a:prstGeom prst="rect">
            <a:avLst/>
          </a:prstGeom>
        </p:spPr>
        <p:txBody>
          <a:bodyPr wrap="square">
            <a:spAutoFit/>
          </a:bodyPr>
          <a:lstStyle/>
          <a:p>
            <a:r>
              <a:rPr lang="en-GB" b="1" dirty="0" smtClean="0">
                <a:latin typeface="NewBaskervilleStd-Roman"/>
              </a:rPr>
              <a:t>P</a:t>
            </a:r>
            <a:r>
              <a:rPr lang="en-GB" b="1" i="0" u="none" strike="noStrike" baseline="0" dirty="0" smtClean="0">
                <a:latin typeface="NewBaskervilleStd-Roman"/>
              </a:rPr>
              <a:t>restage1          Forming	</a:t>
            </a:r>
            <a:r>
              <a:rPr lang="en-GB" b="1" i="0" u="none" strike="noStrike" dirty="0" smtClean="0">
                <a:latin typeface="NewBaskervilleStd-Roman"/>
              </a:rPr>
              <a:t>              Storming	  Norming                  Performing	       Adjourning</a:t>
            </a:r>
            <a:endParaRPr lang="en-IN" b="1" dirty="0"/>
          </a:p>
        </p:txBody>
      </p:sp>
    </p:spTree>
    <p:extLst>
      <p:ext uri="{BB962C8B-B14F-4D97-AF65-F5344CB8AC3E}">
        <p14:creationId xmlns:p14="http://schemas.microsoft.com/office/powerpoint/2010/main" val="7902108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6096000" cy="276999"/>
          </a:xfrm>
          <a:prstGeom prst="rect">
            <a:avLst/>
          </a:prstGeom>
        </p:spPr>
        <p:txBody>
          <a:bodyPr>
            <a:spAutoFit/>
          </a:bodyPr>
          <a:lstStyle/>
          <a:p>
            <a:r>
              <a:rPr lang="en-IN" sz="1200" dirty="0" smtClean="0"/>
              <a:t>ORGANIZATIONAL BEHAVIOUR AND PROFESSIONAL COMMUNICATION (18ME661) UNIT4</a:t>
            </a:r>
            <a:endParaRPr lang="en-IN" sz="1200" dirty="0"/>
          </a:p>
        </p:txBody>
      </p:sp>
      <p:sp>
        <p:nvSpPr>
          <p:cNvPr id="2" name="Rectangle 1"/>
          <p:cNvSpPr/>
          <p:nvPr/>
        </p:nvSpPr>
        <p:spPr>
          <a:xfrm>
            <a:off x="0" y="276999"/>
            <a:ext cx="12003110" cy="954107"/>
          </a:xfrm>
          <a:prstGeom prst="rect">
            <a:avLst/>
          </a:prstGeom>
        </p:spPr>
        <p:txBody>
          <a:bodyPr wrap="square">
            <a:spAutoFit/>
          </a:bodyPr>
          <a:lstStyle/>
          <a:p>
            <a:pPr algn="just"/>
            <a:r>
              <a:rPr lang="en-IN" sz="2800" b="0" i="1" u="none" strike="noStrike" baseline="0" dirty="0" smtClean="0">
                <a:latin typeface="UniversLTStd-Obl"/>
              </a:rPr>
              <a:t>The </a:t>
            </a:r>
            <a:r>
              <a:rPr lang="en-IN" sz="2800" b="0" i="1" u="none" strike="noStrike" baseline="0" dirty="0" smtClean="0">
                <a:solidFill>
                  <a:srgbClr val="C00000"/>
                </a:solidFill>
                <a:latin typeface="UniversLTStd-Obl"/>
              </a:rPr>
              <a:t>five</a:t>
            </a:r>
            <a:r>
              <a:rPr lang="en-IN" sz="2800" b="0" i="1" u="none" strike="noStrike" baseline="0" dirty="0" smtClean="0">
                <a:latin typeface="UniversLTStd-Obl"/>
              </a:rPr>
              <a:t> distinct stages</a:t>
            </a:r>
            <a:r>
              <a:rPr lang="en-IN" sz="2800" b="0" i="1" u="none" strike="noStrike" dirty="0" smtClean="0">
                <a:latin typeface="UniversLTStd-Obl"/>
              </a:rPr>
              <a:t> </a:t>
            </a:r>
            <a:r>
              <a:rPr lang="en-IN" sz="2800" b="0" i="1" u="none" strike="noStrike" baseline="0" dirty="0" smtClean="0">
                <a:latin typeface="UniversLTStd-Obl"/>
              </a:rPr>
              <a:t>groups go through: forming,</a:t>
            </a:r>
            <a:r>
              <a:rPr lang="en-IN" sz="2800" b="0" i="1" u="none" strike="noStrike" dirty="0" smtClean="0">
                <a:latin typeface="UniversLTStd-Obl"/>
              </a:rPr>
              <a:t> </a:t>
            </a:r>
            <a:r>
              <a:rPr lang="en-IN" sz="2800" b="0" i="1" u="none" strike="noStrike" baseline="0" dirty="0" smtClean="0">
                <a:latin typeface="UniversLTStd-Obl"/>
              </a:rPr>
              <a:t>storming, norming, performing,</a:t>
            </a:r>
            <a:r>
              <a:rPr lang="en-IN" sz="2800" b="0" i="1" u="none" strike="noStrike" dirty="0" smtClean="0">
                <a:latin typeface="UniversLTStd-Obl"/>
              </a:rPr>
              <a:t> </a:t>
            </a:r>
            <a:r>
              <a:rPr lang="en-IN" sz="2800" b="0" i="1" u="none" strike="noStrike" baseline="0" dirty="0" smtClean="0">
                <a:latin typeface="UniversLTStd-Obl"/>
              </a:rPr>
              <a:t>and adjourning.</a:t>
            </a:r>
            <a:endParaRPr lang="en-IN" sz="2800" dirty="0"/>
          </a:p>
        </p:txBody>
      </p:sp>
      <p:sp>
        <p:nvSpPr>
          <p:cNvPr id="3" name="Rectangle 2"/>
          <p:cNvSpPr/>
          <p:nvPr/>
        </p:nvSpPr>
        <p:spPr>
          <a:xfrm>
            <a:off x="0" y="1508105"/>
            <a:ext cx="11861442" cy="2246769"/>
          </a:xfrm>
          <a:prstGeom prst="rect">
            <a:avLst/>
          </a:prstGeom>
        </p:spPr>
        <p:txBody>
          <a:bodyPr wrap="square">
            <a:spAutoFit/>
          </a:bodyPr>
          <a:lstStyle/>
          <a:p>
            <a:pPr algn="just"/>
            <a:r>
              <a:rPr lang="en-GB" sz="2800" b="0" i="0" u="none" strike="noStrike" baseline="0" dirty="0" smtClean="0">
                <a:latin typeface="NewBaskervilleStd-Roman"/>
              </a:rPr>
              <a:t>The first stage, </a:t>
            </a:r>
            <a:r>
              <a:rPr lang="en-GB" sz="2800" b="1" i="0" u="none" strike="noStrike" baseline="0" dirty="0" smtClean="0">
                <a:solidFill>
                  <a:srgbClr val="00B0F0"/>
                </a:solidFill>
                <a:latin typeface="NewBaskervilleStd-Bold"/>
              </a:rPr>
              <a:t>forming stage </a:t>
            </a:r>
            <a:r>
              <a:rPr lang="en-GB" sz="2800" b="0" i="0" u="none" strike="noStrike" baseline="0" dirty="0" smtClean="0">
                <a:latin typeface="NewBaskervilleStd-Roman"/>
              </a:rPr>
              <a:t>, is characterized by a great deal of uncertainty</a:t>
            </a:r>
            <a:r>
              <a:rPr lang="en-GB" sz="2800" b="0" i="0" u="none" strike="noStrike" dirty="0" smtClean="0">
                <a:latin typeface="NewBaskervilleStd-Roman"/>
              </a:rPr>
              <a:t> </a:t>
            </a:r>
            <a:r>
              <a:rPr lang="en-GB" sz="2800" b="0" i="0" u="none" strike="noStrike" baseline="0" dirty="0" smtClean="0">
                <a:latin typeface="NewBaskervilleStd-Roman"/>
              </a:rPr>
              <a:t>about the group’s purpose, structure, and leadership. Members “test the waters”</a:t>
            </a:r>
            <a:r>
              <a:rPr lang="en-GB" sz="2800" b="0" i="0" u="none" strike="noStrike" dirty="0" smtClean="0">
                <a:latin typeface="NewBaskervilleStd-Roman"/>
              </a:rPr>
              <a:t> </a:t>
            </a:r>
            <a:r>
              <a:rPr lang="en-GB" sz="2800" b="0" i="0" u="none" strike="noStrike" baseline="0" dirty="0" smtClean="0">
                <a:latin typeface="NewBaskervilleStd-Roman"/>
              </a:rPr>
              <a:t>to determine what types of behaviours are acceptable. This stage is complete</a:t>
            </a:r>
            <a:r>
              <a:rPr lang="en-GB" sz="2800" b="0" i="0" u="none" strike="noStrike" dirty="0" smtClean="0">
                <a:latin typeface="NewBaskervilleStd-Roman"/>
              </a:rPr>
              <a:t> </a:t>
            </a:r>
            <a:r>
              <a:rPr lang="en-GB" sz="2800" b="0" i="0" u="none" strike="noStrike" baseline="0" dirty="0" smtClean="0">
                <a:latin typeface="NewBaskervilleStd-Roman"/>
              </a:rPr>
              <a:t>when members have begun to think of themselves as part of a group.</a:t>
            </a:r>
            <a:endParaRPr lang="en-IN" sz="2800" dirty="0"/>
          </a:p>
        </p:txBody>
      </p:sp>
      <p:sp>
        <p:nvSpPr>
          <p:cNvPr id="5" name="Rectangle 4"/>
          <p:cNvSpPr/>
          <p:nvPr/>
        </p:nvSpPr>
        <p:spPr>
          <a:xfrm>
            <a:off x="0" y="3871818"/>
            <a:ext cx="11861442" cy="2246769"/>
          </a:xfrm>
          <a:prstGeom prst="rect">
            <a:avLst/>
          </a:prstGeom>
        </p:spPr>
        <p:txBody>
          <a:bodyPr wrap="square">
            <a:spAutoFit/>
          </a:bodyPr>
          <a:lstStyle/>
          <a:p>
            <a:pPr algn="just"/>
            <a:r>
              <a:rPr lang="en-GB" sz="2800" b="0" i="0" u="none" strike="noStrike" baseline="0" dirty="0" smtClean="0">
                <a:latin typeface="NewBaskervilleStd-Roman"/>
              </a:rPr>
              <a:t>The </a:t>
            </a:r>
            <a:r>
              <a:rPr lang="en-GB" sz="2800" b="1" i="0" u="none" strike="noStrike" baseline="0" dirty="0" smtClean="0">
                <a:solidFill>
                  <a:srgbClr val="00B0F0"/>
                </a:solidFill>
                <a:latin typeface="NewBaskervilleStd-Bold"/>
              </a:rPr>
              <a:t>storming stage </a:t>
            </a:r>
            <a:r>
              <a:rPr lang="en-GB" sz="2800" b="0" i="0" u="none" strike="noStrike" baseline="0" dirty="0" smtClean="0">
                <a:latin typeface="NewBaskervilleStd-Roman"/>
              </a:rPr>
              <a:t>is one of intragroup conflict. Members accept the</a:t>
            </a:r>
            <a:r>
              <a:rPr lang="en-GB" sz="2800" b="0" i="0" u="none" strike="noStrike" dirty="0" smtClean="0">
                <a:latin typeface="NewBaskervilleStd-Roman"/>
              </a:rPr>
              <a:t> </a:t>
            </a:r>
            <a:r>
              <a:rPr lang="en-GB" sz="2800" b="0" i="0" u="none" strike="noStrike" baseline="0" dirty="0" smtClean="0">
                <a:latin typeface="NewBaskervilleStd-Roman"/>
              </a:rPr>
              <a:t>existence of the group but resist the constraints it imposes on individuality.</a:t>
            </a:r>
          </a:p>
          <a:p>
            <a:pPr algn="just"/>
            <a:r>
              <a:rPr lang="en-GB" sz="2800" b="0" i="0" u="none" strike="noStrike" baseline="0" dirty="0" smtClean="0">
                <a:latin typeface="NewBaskervilleStd-Roman"/>
              </a:rPr>
              <a:t>There is conflict over who will control the group. When this stage is complete,</a:t>
            </a:r>
            <a:r>
              <a:rPr lang="en-GB" sz="2800" b="0" i="0" u="none" strike="noStrike" dirty="0" smtClean="0">
                <a:latin typeface="NewBaskervilleStd-Roman"/>
              </a:rPr>
              <a:t> </a:t>
            </a:r>
            <a:r>
              <a:rPr lang="en-GB" sz="2800" b="0" i="0" u="none" strike="noStrike" baseline="0" dirty="0" smtClean="0">
                <a:latin typeface="NewBaskervilleStd-Roman"/>
              </a:rPr>
              <a:t>there will be a relatively clear hierarchy of leadership within the group.</a:t>
            </a:r>
            <a:endParaRPr lang="en-IN" sz="2800" dirty="0"/>
          </a:p>
        </p:txBody>
      </p:sp>
    </p:spTree>
    <p:extLst>
      <p:ext uri="{BB962C8B-B14F-4D97-AF65-F5344CB8AC3E}">
        <p14:creationId xmlns:p14="http://schemas.microsoft.com/office/powerpoint/2010/main" val="6107044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6096000" cy="276999"/>
          </a:xfrm>
          <a:prstGeom prst="rect">
            <a:avLst/>
          </a:prstGeom>
        </p:spPr>
        <p:txBody>
          <a:bodyPr>
            <a:spAutoFit/>
          </a:bodyPr>
          <a:lstStyle/>
          <a:p>
            <a:r>
              <a:rPr lang="en-IN" sz="1200" dirty="0" smtClean="0"/>
              <a:t>ORGANIZATIONAL BEHAVIOUR AND PROFESSIONAL COMMUNICATION (18ME661) UNIT4</a:t>
            </a:r>
            <a:endParaRPr lang="en-IN" sz="1200" dirty="0"/>
          </a:p>
        </p:txBody>
      </p:sp>
      <p:sp>
        <p:nvSpPr>
          <p:cNvPr id="2" name="Rectangle 1"/>
          <p:cNvSpPr/>
          <p:nvPr/>
        </p:nvSpPr>
        <p:spPr>
          <a:xfrm>
            <a:off x="0" y="874210"/>
            <a:ext cx="11990231" cy="2246769"/>
          </a:xfrm>
          <a:prstGeom prst="rect">
            <a:avLst/>
          </a:prstGeom>
        </p:spPr>
        <p:txBody>
          <a:bodyPr wrap="square">
            <a:spAutoFit/>
          </a:bodyPr>
          <a:lstStyle/>
          <a:p>
            <a:pPr algn="just"/>
            <a:r>
              <a:rPr lang="en-GB" sz="2800" b="0" i="0" u="none" strike="noStrike" baseline="0" dirty="0" smtClean="0">
                <a:latin typeface="NewBaskervilleStd-Roman"/>
              </a:rPr>
              <a:t>In the third stage, close relationships develop and the group demonstrates</a:t>
            </a:r>
          </a:p>
          <a:p>
            <a:pPr algn="just"/>
            <a:r>
              <a:rPr lang="en-GB" sz="2800" b="0" i="0" u="none" strike="noStrike" baseline="0" dirty="0" smtClean="0">
                <a:latin typeface="NewBaskervilleStd-Roman"/>
              </a:rPr>
              <a:t>cohesiveness. There is now a strong sense of group identity and camaraderie.</a:t>
            </a:r>
            <a:r>
              <a:rPr lang="en-GB" sz="2800" b="0" i="0" u="none" strike="noStrike" dirty="0" smtClean="0">
                <a:latin typeface="NewBaskervilleStd-Roman"/>
              </a:rPr>
              <a:t> </a:t>
            </a:r>
            <a:r>
              <a:rPr lang="en-GB" sz="2800" b="0" i="0" u="none" strike="noStrike" baseline="0" dirty="0" smtClean="0">
                <a:latin typeface="NewBaskervilleStd-Roman"/>
              </a:rPr>
              <a:t>This </a:t>
            </a:r>
            <a:r>
              <a:rPr lang="en-GB" sz="2800" b="1" i="0" u="none" strike="noStrike" baseline="0" dirty="0" smtClean="0">
                <a:solidFill>
                  <a:srgbClr val="00B0F0"/>
                </a:solidFill>
                <a:latin typeface="NewBaskervilleStd-Bold"/>
              </a:rPr>
              <a:t>norming stage </a:t>
            </a:r>
            <a:r>
              <a:rPr lang="en-GB" sz="2800" b="0" i="0" u="none" strike="noStrike" baseline="0" dirty="0" smtClean="0">
                <a:latin typeface="NewBaskervilleStd-Roman"/>
              </a:rPr>
              <a:t>is complete when the group structure solidifies and the</a:t>
            </a:r>
            <a:r>
              <a:rPr lang="en-GB" sz="2800" b="0" i="0" u="none" strike="noStrike" dirty="0" smtClean="0">
                <a:latin typeface="NewBaskervilleStd-Roman"/>
              </a:rPr>
              <a:t> </a:t>
            </a:r>
            <a:r>
              <a:rPr lang="en-GB" sz="2800" b="0" i="0" u="none" strike="noStrike" baseline="0" dirty="0" smtClean="0">
                <a:latin typeface="NewBaskervilleStd-Roman"/>
              </a:rPr>
              <a:t>group has assimilated a common set of expectations of what defines correct</a:t>
            </a:r>
            <a:r>
              <a:rPr lang="en-GB" sz="2800" b="0" i="0" u="none" strike="noStrike" dirty="0" smtClean="0">
                <a:latin typeface="NewBaskervilleStd-Roman"/>
              </a:rPr>
              <a:t> </a:t>
            </a:r>
            <a:r>
              <a:rPr lang="en-IN" sz="2800" b="0" i="0" u="none" strike="noStrike" baseline="0" dirty="0" smtClean="0">
                <a:latin typeface="NewBaskervilleStd-Roman"/>
              </a:rPr>
              <a:t>member behaviour.</a:t>
            </a:r>
            <a:endParaRPr lang="en-IN" sz="2800" dirty="0"/>
          </a:p>
        </p:txBody>
      </p:sp>
      <p:sp>
        <p:nvSpPr>
          <p:cNvPr id="3" name="Rectangle 2"/>
          <p:cNvSpPr/>
          <p:nvPr/>
        </p:nvSpPr>
        <p:spPr>
          <a:xfrm>
            <a:off x="-1" y="3810798"/>
            <a:ext cx="11990231" cy="1384995"/>
          </a:xfrm>
          <a:prstGeom prst="rect">
            <a:avLst/>
          </a:prstGeom>
        </p:spPr>
        <p:txBody>
          <a:bodyPr wrap="square">
            <a:spAutoFit/>
          </a:bodyPr>
          <a:lstStyle/>
          <a:p>
            <a:pPr algn="just"/>
            <a:r>
              <a:rPr lang="en-GB" sz="2800" b="0" i="0" u="none" strike="noStrike" baseline="0" dirty="0" smtClean="0">
                <a:latin typeface="NewBaskervilleStd-Roman"/>
              </a:rPr>
              <a:t>The fourth stage is </a:t>
            </a:r>
            <a:r>
              <a:rPr lang="en-GB" sz="2800" b="1" i="0" u="none" strike="noStrike" baseline="0" dirty="0" smtClean="0">
                <a:solidFill>
                  <a:srgbClr val="00B0F0"/>
                </a:solidFill>
                <a:latin typeface="NewBaskervilleStd-Bold"/>
              </a:rPr>
              <a:t>performing</a:t>
            </a:r>
            <a:r>
              <a:rPr lang="en-GB" sz="2800" b="1" i="0" u="none" strike="noStrike" baseline="0" dirty="0" smtClean="0">
                <a:latin typeface="NewBaskervilleStd-Bold"/>
              </a:rPr>
              <a:t> </a:t>
            </a:r>
            <a:r>
              <a:rPr lang="en-GB" sz="2800" b="0" i="0" u="none" strike="noStrike" baseline="0" dirty="0" smtClean="0">
                <a:latin typeface="NewBaskervilleStd-Roman"/>
              </a:rPr>
              <a:t>. The structure at this point is fully functional</a:t>
            </a:r>
            <a:r>
              <a:rPr lang="en-GB" sz="2800" b="0" i="0" u="none" strike="noStrike" dirty="0" smtClean="0">
                <a:latin typeface="NewBaskervilleStd-Roman"/>
              </a:rPr>
              <a:t> </a:t>
            </a:r>
            <a:r>
              <a:rPr lang="en-GB" sz="2800" b="0" i="0" u="none" strike="noStrike" baseline="0" dirty="0" smtClean="0">
                <a:latin typeface="NewBaskervilleStd-Roman"/>
              </a:rPr>
              <a:t>and accepted. Group energy has moved from getting to know and understand</a:t>
            </a:r>
            <a:r>
              <a:rPr lang="en-GB" sz="2800" b="0" i="0" u="none" strike="noStrike" dirty="0" smtClean="0">
                <a:latin typeface="NewBaskervilleStd-Roman"/>
              </a:rPr>
              <a:t> </a:t>
            </a:r>
            <a:r>
              <a:rPr lang="en-GB" sz="2800" b="0" i="0" u="none" strike="noStrike" baseline="0" dirty="0" smtClean="0">
                <a:latin typeface="NewBaskervilleStd-Roman"/>
              </a:rPr>
              <a:t>each other to performing the task at hand.</a:t>
            </a:r>
            <a:endParaRPr lang="en-IN" sz="2800" dirty="0"/>
          </a:p>
        </p:txBody>
      </p:sp>
    </p:spTree>
    <p:extLst>
      <p:ext uri="{BB962C8B-B14F-4D97-AF65-F5344CB8AC3E}">
        <p14:creationId xmlns:p14="http://schemas.microsoft.com/office/powerpoint/2010/main" val="10129627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6096000" cy="276999"/>
          </a:xfrm>
          <a:prstGeom prst="rect">
            <a:avLst/>
          </a:prstGeom>
        </p:spPr>
        <p:txBody>
          <a:bodyPr>
            <a:spAutoFit/>
          </a:bodyPr>
          <a:lstStyle/>
          <a:p>
            <a:r>
              <a:rPr lang="en-IN" sz="1200" dirty="0" smtClean="0"/>
              <a:t>ORGANIZATIONAL BEHAVIOUR AND PROFESSIONAL COMMUNICATION (18ME661) UNIT4</a:t>
            </a:r>
            <a:endParaRPr lang="en-IN" sz="1200" dirty="0"/>
          </a:p>
        </p:txBody>
      </p:sp>
      <p:sp>
        <p:nvSpPr>
          <p:cNvPr id="2" name="Rectangle 1"/>
          <p:cNvSpPr/>
          <p:nvPr/>
        </p:nvSpPr>
        <p:spPr>
          <a:xfrm>
            <a:off x="0" y="687364"/>
            <a:ext cx="12041746" cy="2677656"/>
          </a:xfrm>
          <a:prstGeom prst="rect">
            <a:avLst/>
          </a:prstGeom>
        </p:spPr>
        <p:txBody>
          <a:bodyPr wrap="square">
            <a:spAutoFit/>
          </a:bodyPr>
          <a:lstStyle/>
          <a:p>
            <a:pPr algn="just"/>
            <a:r>
              <a:rPr lang="en-GB" sz="2800" b="0" i="0" u="none" strike="noStrike" baseline="0" dirty="0" smtClean="0">
                <a:latin typeface="NewBaskervilleStd-Roman"/>
              </a:rPr>
              <a:t>For permanent work groups, performing is the last stage in development.</a:t>
            </a:r>
            <a:r>
              <a:rPr lang="en-GB" sz="2800" b="0" i="0" u="none" strike="noStrike" dirty="0" smtClean="0">
                <a:latin typeface="NewBaskervilleStd-Roman"/>
              </a:rPr>
              <a:t> </a:t>
            </a:r>
            <a:r>
              <a:rPr lang="en-GB" sz="2800" b="0" i="0" u="none" strike="noStrike" baseline="0" dirty="0" smtClean="0">
                <a:latin typeface="NewBaskervilleStd-Roman"/>
              </a:rPr>
              <a:t>However, for temporary committees, teams, task forces, and similar groups that</a:t>
            </a:r>
            <a:r>
              <a:rPr lang="en-GB" sz="2800" b="0" i="0" u="none" strike="noStrike" dirty="0" smtClean="0">
                <a:latin typeface="NewBaskervilleStd-Roman"/>
              </a:rPr>
              <a:t> </a:t>
            </a:r>
            <a:r>
              <a:rPr lang="en-GB" sz="2800" b="0" i="0" u="none" strike="noStrike" baseline="0" dirty="0" smtClean="0">
                <a:latin typeface="NewBaskervilleStd-Roman"/>
              </a:rPr>
              <a:t>have a limited task to perform, the </a:t>
            </a:r>
            <a:r>
              <a:rPr lang="en-GB" sz="2800" b="1" i="0" u="none" strike="noStrike" baseline="0" dirty="0" smtClean="0">
                <a:solidFill>
                  <a:srgbClr val="00B0F0"/>
                </a:solidFill>
                <a:latin typeface="NewBaskervilleStd-Bold"/>
              </a:rPr>
              <a:t>adjourning stage </a:t>
            </a:r>
            <a:r>
              <a:rPr lang="en-GB" sz="2800" b="0" i="0" u="none" strike="noStrike" baseline="0" dirty="0" smtClean="0">
                <a:latin typeface="NewBaskervilleStd-Roman"/>
              </a:rPr>
              <a:t>is for wrapping up activities</a:t>
            </a:r>
            <a:r>
              <a:rPr lang="en-GB" sz="2800" b="0" i="0" u="none" strike="noStrike" dirty="0" smtClean="0">
                <a:latin typeface="NewBaskervilleStd-Roman"/>
              </a:rPr>
              <a:t> </a:t>
            </a:r>
            <a:r>
              <a:rPr lang="en-GB" sz="2800" b="0" i="0" u="none" strike="noStrike" baseline="0" dirty="0" smtClean="0">
                <a:latin typeface="NewBaskervilleStd-Roman"/>
              </a:rPr>
              <a:t>and preparing to disband. Some group members are upbeat, basking in the</a:t>
            </a:r>
            <a:r>
              <a:rPr lang="en-GB" sz="2800" b="0" i="0" u="none" strike="noStrike" dirty="0" smtClean="0">
                <a:latin typeface="NewBaskervilleStd-Roman"/>
              </a:rPr>
              <a:t> </a:t>
            </a:r>
            <a:r>
              <a:rPr lang="en-GB" sz="2800" b="0" i="0" u="none" strike="noStrike" baseline="0" dirty="0" smtClean="0">
                <a:latin typeface="NewBaskervilleStd-Roman"/>
              </a:rPr>
              <a:t>group’s accomplishments. Others may be depressed over the loss of camaraderie</a:t>
            </a:r>
            <a:r>
              <a:rPr lang="en-GB" sz="2800" b="0" i="0" u="none" strike="noStrike" dirty="0" smtClean="0">
                <a:latin typeface="NewBaskervilleStd-Roman"/>
              </a:rPr>
              <a:t> </a:t>
            </a:r>
            <a:r>
              <a:rPr lang="en-GB" sz="2800" b="0" i="0" u="none" strike="noStrike" baseline="0" dirty="0" smtClean="0">
                <a:latin typeface="NewBaskervilleStd-Roman"/>
              </a:rPr>
              <a:t>and friendships gained during the work group’s life.</a:t>
            </a:r>
            <a:endParaRPr lang="en-IN" sz="2800" dirty="0"/>
          </a:p>
        </p:txBody>
      </p:sp>
    </p:spTree>
    <p:extLst>
      <p:ext uri="{BB962C8B-B14F-4D97-AF65-F5344CB8AC3E}">
        <p14:creationId xmlns:p14="http://schemas.microsoft.com/office/powerpoint/2010/main" val="15036696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6096000" cy="276999"/>
          </a:xfrm>
          <a:prstGeom prst="rect">
            <a:avLst/>
          </a:prstGeom>
        </p:spPr>
        <p:txBody>
          <a:bodyPr>
            <a:spAutoFit/>
          </a:bodyPr>
          <a:lstStyle/>
          <a:p>
            <a:r>
              <a:rPr lang="en-IN" sz="1200" dirty="0" smtClean="0"/>
              <a:t>ORGANIZATIONAL BEHAVIOUR AND PROFESSIONAL COMMUNICATION (18ME661) UNIT4</a:t>
            </a:r>
            <a:endParaRPr lang="en-IN" sz="12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0608" y="489495"/>
            <a:ext cx="11616743" cy="6314018"/>
          </a:xfrm>
          <a:prstGeom prst="rect">
            <a:avLst/>
          </a:prstGeom>
        </p:spPr>
      </p:pic>
    </p:spTree>
    <p:extLst>
      <p:ext uri="{BB962C8B-B14F-4D97-AF65-F5344CB8AC3E}">
        <p14:creationId xmlns:p14="http://schemas.microsoft.com/office/powerpoint/2010/main" val="9518622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6096000" cy="276999"/>
          </a:xfrm>
          <a:prstGeom prst="rect">
            <a:avLst/>
          </a:prstGeom>
        </p:spPr>
        <p:txBody>
          <a:bodyPr>
            <a:spAutoFit/>
          </a:bodyPr>
          <a:lstStyle/>
          <a:p>
            <a:r>
              <a:rPr lang="en-IN" sz="1200" dirty="0" smtClean="0"/>
              <a:t>ORGANIZATIONAL BEHAVIOUR AND PROFESSIONAL COMMUNICATION (18ME661) UNIT4</a:t>
            </a:r>
            <a:endParaRPr lang="en-IN" sz="1200" dirty="0"/>
          </a:p>
        </p:txBody>
      </p:sp>
      <p:sp>
        <p:nvSpPr>
          <p:cNvPr id="2" name="TextBox 1"/>
          <p:cNvSpPr txBox="1"/>
          <p:nvPr/>
        </p:nvSpPr>
        <p:spPr>
          <a:xfrm>
            <a:off x="476519" y="540913"/>
            <a:ext cx="6877318" cy="523220"/>
          </a:xfrm>
          <a:prstGeom prst="rect">
            <a:avLst/>
          </a:prstGeom>
          <a:noFill/>
        </p:spPr>
        <p:txBody>
          <a:bodyPr wrap="square" rtlCol="0">
            <a:spAutoFit/>
          </a:bodyPr>
          <a:lstStyle/>
          <a:p>
            <a:r>
              <a:rPr lang="en-IN" sz="2800" b="1" dirty="0" smtClean="0">
                <a:solidFill>
                  <a:schemeClr val="accent2"/>
                </a:solidFill>
              </a:rPr>
              <a:t>Factors affecting group formation:</a:t>
            </a:r>
          </a:p>
        </p:txBody>
      </p:sp>
      <p:sp>
        <p:nvSpPr>
          <p:cNvPr id="3" name="TextBox 2"/>
          <p:cNvSpPr txBox="1"/>
          <p:nvPr/>
        </p:nvSpPr>
        <p:spPr>
          <a:xfrm>
            <a:off x="746975" y="1571223"/>
            <a:ext cx="5002331" cy="3539430"/>
          </a:xfrm>
          <a:prstGeom prst="rect">
            <a:avLst/>
          </a:prstGeom>
          <a:noFill/>
        </p:spPr>
        <p:txBody>
          <a:bodyPr wrap="none" rtlCol="0">
            <a:spAutoFit/>
          </a:bodyPr>
          <a:lstStyle/>
          <a:p>
            <a:pPr marL="457200" indent="-457200">
              <a:buFont typeface="Arial" panose="020B0604020202020204" pitchFamily="34" charset="0"/>
              <a:buChar char="•"/>
            </a:pPr>
            <a:r>
              <a:rPr lang="en-IN" sz="2800" dirty="0" smtClean="0"/>
              <a:t>Formal leadership</a:t>
            </a:r>
          </a:p>
          <a:p>
            <a:pPr marL="457200" indent="-457200">
              <a:buFont typeface="Arial" panose="020B0604020202020204" pitchFamily="34" charset="0"/>
              <a:buChar char="•"/>
            </a:pPr>
            <a:r>
              <a:rPr lang="en-IN" sz="2800" dirty="0" smtClean="0"/>
              <a:t>Roles</a:t>
            </a:r>
          </a:p>
          <a:p>
            <a:pPr marL="457200" indent="-457200">
              <a:buFont typeface="Arial" panose="020B0604020202020204" pitchFamily="34" charset="0"/>
              <a:buChar char="•"/>
            </a:pPr>
            <a:r>
              <a:rPr lang="en-IN" sz="2800" dirty="0" smtClean="0"/>
              <a:t>Norms</a:t>
            </a:r>
          </a:p>
          <a:p>
            <a:pPr marL="457200" indent="-457200">
              <a:buFont typeface="Arial" panose="020B0604020202020204" pitchFamily="34" charset="0"/>
              <a:buChar char="•"/>
            </a:pPr>
            <a:r>
              <a:rPr lang="en-IN" sz="2800" dirty="0" smtClean="0"/>
              <a:t>Status</a:t>
            </a:r>
          </a:p>
          <a:p>
            <a:pPr marL="457200" indent="-457200">
              <a:buFont typeface="Arial" panose="020B0604020202020204" pitchFamily="34" charset="0"/>
              <a:buChar char="•"/>
            </a:pPr>
            <a:r>
              <a:rPr lang="en-IN" sz="2800" dirty="0" smtClean="0"/>
              <a:t>Group size</a:t>
            </a:r>
          </a:p>
          <a:p>
            <a:pPr marL="457200" indent="-457200">
              <a:buFont typeface="Arial" panose="020B0604020202020204" pitchFamily="34" charset="0"/>
              <a:buChar char="•"/>
            </a:pPr>
            <a:r>
              <a:rPr lang="en-IN" sz="2800" dirty="0" smtClean="0"/>
              <a:t>Composition of the group</a:t>
            </a:r>
          </a:p>
          <a:p>
            <a:pPr marL="457200" indent="-457200">
              <a:buFont typeface="Arial" panose="020B0604020202020204" pitchFamily="34" charset="0"/>
              <a:buChar char="•"/>
            </a:pPr>
            <a:r>
              <a:rPr lang="en-IN" sz="2800" dirty="0" smtClean="0"/>
              <a:t>Degree of group cohesiveness</a:t>
            </a:r>
          </a:p>
          <a:p>
            <a:endParaRPr lang="en-IN" sz="2800" dirty="0"/>
          </a:p>
        </p:txBody>
      </p:sp>
    </p:spTree>
    <p:extLst>
      <p:ext uri="{BB962C8B-B14F-4D97-AF65-F5344CB8AC3E}">
        <p14:creationId xmlns:p14="http://schemas.microsoft.com/office/powerpoint/2010/main" val="8001130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6096000" cy="276999"/>
          </a:xfrm>
          <a:prstGeom prst="rect">
            <a:avLst/>
          </a:prstGeom>
        </p:spPr>
        <p:txBody>
          <a:bodyPr>
            <a:spAutoFit/>
          </a:bodyPr>
          <a:lstStyle/>
          <a:p>
            <a:r>
              <a:rPr lang="en-IN" sz="1200" dirty="0" smtClean="0"/>
              <a:t>ORGANIZATIONAL BEHAVIOUR AND PROFESSIONAL COMMUNICATION (18ME661) UNIT4</a:t>
            </a:r>
            <a:endParaRPr lang="en-IN" sz="1200" dirty="0"/>
          </a:p>
        </p:txBody>
      </p:sp>
      <p:sp>
        <p:nvSpPr>
          <p:cNvPr id="3" name="TextBox 2"/>
          <p:cNvSpPr txBox="1"/>
          <p:nvPr/>
        </p:nvSpPr>
        <p:spPr>
          <a:xfrm>
            <a:off x="154546" y="643944"/>
            <a:ext cx="11874322" cy="3970318"/>
          </a:xfrm>
          <a:prstGeom prst="rect">
            <a:avLst/>
          </a:prstGeom>
          <a:noFill/>
        </p:spPr>
        <p:txBody>
          <a:bodyPr wrap="square" rtlCol="0">
            <a:spAutoFit/>
          </a:bodyPr>
          <a:lstStyle/>
          <a:p>
            <a:pPr algn="just"/>
            <a:r>
              <a:rPr lang="en-IN" sz="2800" b="1" dirty="0" smtClean="0"/>
              <a:t>Formal Leadership</a:t>
            </a:r>
            <a:r>
              <a:rPr lang="en-IN" sz="2800" dirty="0" smtClean="0"/>
              <a:t>: </a:t>
            </a:r>
          </a:p>
          <a:p>
            <a:pPr algn="just"/>
            <a:endParaRPr lang="en-IN" sz="2800" dirty="0" smtClean="0"/>
          </a:p>
          <a:p>
            <a:pPr marL="457200" indent="-457200" algn="just">
              <a:buFont typeface="Wingdings" panose="05000000000000000000" pitchFamily="2" charset="2"/>
              <a:buChar char="§"/>
            </a:pPr>
            <a:r>
              <a:rPr lang="en-IN" sz="2800" dirty="0" smtClean="0"/>
              <a:t>Almost every workgroup has a formal leader.</a:t>
            </a:r>
          </a:p>
          <a:p>
            <a:pPr algn="just"/>
            <a:endParaRPr lang="en-IN" sz="2800" dirty="0" smtClean="0"/>
          </a:p>
          <a:p>
            <a:pPr marL="457200" indent="-457200" algn="just">
              <a:buFont typeface="Wingdings" panose="05000000000000000000" pitchFamily="2" charset="2"/>
              <a:buChar char="§"/>
            </a:pPr>
            <a:r>
              <a:rPr lang="en-IN" sz="2800" dirty="0" smtClean="0"/>
              <a:t>He or she is typically identified by titles such as unit or Department manager, supervisor, foreman, project leader, task force head, or committee chair.</a:t>
            </a:r>
          </a:p>
          <a:p>
            <a:pPr algn="just"/>
            <a:endParaRPr lang="en-IN" sz="2800" dirty="0" smtClean="0"/>
          </a:p>
          <a:p>
            <a:pPr marL="457200" indent="-457200" algn="just">
              <a:buFont typeface="Wingdings" panose="05000000000000000000" pitchFamily="2" charset="2"/>
              <a:buChar char="§"/>
            </a:pPr>
            <a:r>
              <a:rPr lang="en-IN" sz="2800" dirty="0" smtClean="0"/>
              <a:t>This leader can play important role in group’s success.</a:t>
            </a:r>
          </a:p>
          <a:p>
            <a:pPr algn="just"/>
            <a:endParaRPr lang="en-IN" sz="2800" dirty="0"/>
          </a:p>
        </p:txBody>
      </p:sp>
    </p:spTree>
    <p:extLst>
      <p:ext uri="{BB962C8B-B14F-4D97-AF65-F5344CB8AC3E}">
        <p14:creationId xmlns:p14="http://schemas.microsoft.com/office/powerpoint/2010/main" val="284228767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6096000" cy="276999"/>
          </a:xfrm>
          <a:prstGeom prst="rect">
            <a:avLst/>
          </a:prstGeom>
        </p:spPr>
        <p:txBody>
          <a:bodyPr>
            <a:spAutoFit/>
          </a:bodyPr>
          <a:lstStyle/>
          <a:p>
            <a:r>
              <a:rPr lang="en-IN" sz="1200" dirty="0" smtClean="0"/>
              <a:t>ORGANIZATIONAL BEHAVIOUR AND PROFESSIONAL COMMUNICATION (18ME661) UNIT4</a:t>
            </a:r>
            <a:endParaRPr lang="en-IN" sz="1200" dirty="0"/>
          </a:p>
        </p:txBody>
      </p:sp>
      <p:sp>
        <p:nvSpPr>
          <p:cNvPr id="2" name="TextBox 1"/>
          <p:cNvSpPr txBox="1"/>
          <p:nvPr/>
        </p:nvSpPr>
        <p:spPr>
          <a:xfrm>
            <a:off x="436605" y="704335"/>
            <a:ext cx="11318789" cy="5262979"/>
          </a:xfrm>
          <a:prstGeom prst="rect">
            <a:avLst/>
          </a:prstGeom>
          <a:noFill/>
        </p:spPr>
        <p:txBody>
          <a:bodyPr wrap="square" rtlCol="0">
            <a:spAutoFit/>
          </a:bodyPr>
          <a:lstStyle/>
          <a:p>
            <a:pPr algn="just"/>
            <a:r>
              <a:rPr lang="en-IN" sz="2800" b="1" dirty="0" smtClean="0"/>
              <a:t>Roles:</a:t>
            </a:r>
          </a:p>
          <a:p>
            <a:pPr algn="just"/>
            <a:endParaRPr lang="en-IN" sz="2800" dirty="0" smtClean="0"/>
          </a:p>
          <a:p>
            <a:pPr marL="457200" indent="-457200" algn="just">
              <a:buFont typeface="Arial" panose="020B0604020202020204" pitchFamily="34" charset="0"/>
              <a:buChar char="•"/>
            </a:pPr>
            <a:r>
              <a:rPr lang="en-IN" sz="2800" dirty="0" smtClean="0"/>
              <a:t>A set of expected behaviour patterns attributed to someone occupying a given position in a social unit.</a:t>
            </a:r>
          </a:p>
          <a:p>
            <a:pPr algn="just"/>
            <a:endParaRPr lang="en-IN" sz="2800" dirty="0" smtClean="0"/>
          </a:p>
          <a:p>
            <a:pPr marL="457200" indent="-457200" algn="just">
              <a:buFont typeface="Arial" panose="020B0604020202020204" pitchFamily="34" charset="0"/>
              <a:buChar char="•"/>
            </a:pPr>
            <a:r>
              <a:rPr lang="en-IN" sz="2800" dirty="0" smtClean="0">
                <a:solidFill>
                  <a:srgbClr val="0070C0"/>
                </a:solidFill>
              </a:rPr>
              <a:t>Role identity</a:t>
            </a:r>
            <a:r>
              <a:rPr lang="en-IN" sz="2800" dirty="0" smtClean="0"/>
              <a:t>: Certain attitudes and behaviours consistent with a role.</a:t>
            </a:r>
          </a:p>
          <a:p>
            <a:pPr marL="457200" indent="-457200" algn="just">
              <a:buFont typeface="Arial" panose="020B0604020202020204" pitchFamily="34" charset="0"/>
              <a:buChar char="•"/>
            </a:pPr>
            <a:r>
              <a:rPr lang="en-IN" sz="2800" dirty="0" smtClean="0">
                <a:solidFill>
                  <a:srgbClr val="0070C0"/>
                </a:solidFill>
              </a:rPr>
              <a:t>Role perception</a:t>
            </a:r>
            <a:r>
              <a:rPr lang="en-IN" sz="2800" dirty="0" smtClean="0"/>
              <a:t>: An individual’s view of how he or she is supposed to act in a given situation.</a:t>
            </a:r>
          </a:p>
          <a:p>
            <a:pPr marL="457200" indent="-457200" algn="just">
              <a:buFont typeface="Arial" panose="020B0604020202020204" pitchFamily="34" charset="0"/>
              <a:buChar char="•"/>
            </a:pPr>
            <a:r>
              <a:rPr lang="en-IN" sz="2800" dirty="0" smtClean="0">
                <a:solidFill>
                  <a:srgbClr val="0070C0"/>
                </a:solidFill>
              </a:rPr>
              <a:t>Role expectations</a:t>
            </a:r>
            <a:r>
              <a:rPr lang="en-IN" sz="2800" dirty="0" smtClean="0"/>
              <a:t>: How others believe a person should act in a given situation. </a:t>
            </a:r>
          </a:p>
          <a:p>
            <a:pPr marL="457200" indent="-457200" algn="just">
              <a:buFont typeface="Arial" panose="020B0604020202020204" pitchFamily="34" charset="0"/>
              <a:buChar char="•"/>
            </a:pPr>
            <a:r>
              <a:rPr lang="en-IN" sz="2800" dirty="0" smtClean="0">
                <a:solidFill>
                  <a:srgbClr val="0070C0"/>
                </a:solidFill>
              </a:rPr>
              <a:t>Role Conflict</a:t>
            </a:r>
            <a:r>
              <a:rPr lang="en-IN" sz="2800" dirty="0" smtClean="0"/>
              <a:t>: A situation in which an individual is confronted by divergent role expectations.</a:t>
            </a:r>
            <a:endParaRPr lang="en-IN" sz="2800" dirty="0"/>
          </a:p>
        </p:txBody>
      </p:sp>
    </p:spTree>
    <p:extLst>
      <p:ext uri="{BB962C8B-B14F-4D97-AF65-F5344CB8AC3E}">
        <p14:creationId xmlns:p14="http://schemas.microsoft.com/office/powerpoint/2010/main" val="385133341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6096000" cy="276999"/>
          </a:xfrm>
          <a:prstGeom prst="rect">
            <a:avLst/>
          </a:prstGeom>
        </p:spPr>
        <p:txBody>
          <a:bodyPr>
            <a:spAutoFit/>
          </a:bodyPr>
          <a:lstStyle/>
          <a:p>
            <a:r>
              <a:rPr lang="en-IN" sz="1200" dirty="0" smtClean="0"/>
              <a:t>ORGANIZATIONAL BEHAVIOUR AND PROFESSIONAL COMMUNICATION (18ME661) UNIT4</a:t>
            </a:r>
            <a:endParaRPr lang="en-IN" sz="1200" dirty="0"/>
          </a:p>
        </p:txBody>
      </p:sp>
      <p:sp>
        <p:nvSpPr>
          <p:cNvPr id="2" name="TextBox 1"/>
          <p:cNvSpPr txBox="1"/>
          <p:nvPr/>
        </p:nvSpPr>
        <p:spPr>
          <a:xfrm>
            <a:off x="111211" y="481914"/>
            <a:ext cx="11331146" cy="4832092"/>
          </a:xfrm>
          <a:prstGeom prst="rect">
            <a:avLst/>
          </a:prstGeom>
          <a:noFill/>
        </p:spPr>
        <p:txBody>
          <a:bodyPr wrap="square" rtlCol="0">
            <a:spAutoFit/>
          </a:bodyPr>
          <a:lstStyle/>
          <a:p>
            <a:pPr algn="just"/>
            <a:r>
              <a:rPr lang="en-IN" sz="2800" b="1" dirty="0" smtClean="0"/>
              <a:t>Norms:</a:t>
            </a:r>
          </a:p>
          <a:p>
            <a:pPr algn="just"/>
            <a:endParaRPr lang="en-IN" sz="2800" dirty="0"/>
          </a:p>
          <a:p>
            <a:pPr marL="457200" indent="-457200" algn="just">
              <a:buFont typeface="Wingdings" panose="05000000000000000000" pitchFamily="2" charset="2"/>
              <a:buChar char="Ø"/>
            </a:pPr>
            <a:r>
              <a:rPr lang="en-IN" sz="2800" dirty="0" smtClean="0"/>
              <a:t>Acceptable standards of behaviour within a group that are shared by the group’s members. Norms tell members what they ought and ought not to do under certain circumstances. </a:t>
            </a:r>
          </a:p>
          <a:p>
            <a:pPr algn="just"/>
            <a:endParaRPr lang="en-IN" sz="2800" dirty="0"/>
          </a:p>
          <a:p>
            <a:pPr marL="457200" indent="-457200" algn="just">
              <a:buFont typeface="Arial" panose="020B0604020202020204" pitchFamily="34" charset="0"/>
              <a:buChar char="•"/>
            </a:pPr>
            <a:r>
              <a:rPr lang="en-IN" sz="2800" dirty="0" smtClean="0"/>
              <a:t>Did you ever notice that golfers don’t speak while their partners are putting on the green.</a:t>
            </a:r>
          </a:p>
          <a:p>
            <a:pPr marL="457200" indent="-457200" algn="just">
              <a:buFont typeface="Arial" panose="020B0604020202020204" pitchFamily="34" charset="0"/>
              <a:buChar char="•"/>
            </a:pPr>
            <a:r>
              <a:rPr lang="en-IN" sz="2800" dirty="0" smtClean="0"/>
              <a:t>Employees don’t criticize their bosses in public?</a:t>
            </a:r>
          </a:p>
          <a:p>
            <a:pPr algn="just"/>
            <a:endParaRPr lang="en-IN" sz="2800" dirty="0" smtClean="0"/>
          </a:p>
          <a:p>
            <a:pPr algn="just"/>
            <a:endParaRPr lang="en-IN" sz="2800" dirty="0"/>
          </a:p>
        </p:txBody>
      </p:sp>
    </p:spTree>
    <p:extLst>
      <p:ext uri="{BB962C8B-B14F-4D97-AF65-F5344CB8AC3E}">
        <p14:creationId xmlns:p14="http://schemas.microsoft.com/office/powerpoint/2010/main" val="22392057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6096000" cy="276999"/>
          </a:xfrm>
          <a:prstGeom prst="rect">
            <a:avLst/>
          </a:prstGeom>
        </p:spPr>
        <p:txBody>
          <a:bodyPr>
            <a:spAutoFit/>
          </a:bodyPr>
          <a:lstStyle/>
          <a:p>
            <a:r>
              <a:rPr lang="en-IN" sz="1200" dirty="0" smtClean="0"/>
              <a:t>ORGANIZATIONAL BEHAVIOUR AND PROFESSIONAL COMMUNICATION (18ME661) UNIT4</a:t>
            </a:r>
            <a:endParaRPr lang="en-IN" sz="1200" dirty="0"/>
          </a:p>
        </p:txBody>
      </p:sp>
      <p:sp>
        <p:nvSpPr>
          <p:cNvPr id="2" name="TextBox 1"/>
          <p:cNvSpPr txBox="1"/>
          <p:nvPr/>
        </p:nvSpPr>
        <p:spPr>
          <a:xfrm>
            <a:off x="148281" y="494270"/>
            <a:ext cx="11911914" cy="5693866"/>
          </a:xfrm>
          <a:prstGeom prst="rect">
            <a:avLst/>
          </a:prstGeom>
          <a:noFill/>
        </p:spPr>
        <p:txBody>
          <a:bodyPr wrap="square" rtlCol="0">
            <a:spAutoFit/>
          </a:bodyPr>
          <a:lstStyle/>
          <a:p>
            <a:pPr algn="just"/>
            <a:r>
              <a:rPr lang="en-IN" sz="2800" b="1" dirty="0" smtClean="0"/>
              <a:t>Common classes of Norms</a:t>
            </a:r>
            <a:r>
              <a:rPr lang="en-IN" sz="2800" dirty="0" smtClean="0"/>
              <a:t>:</a:t>
            </a:r>
          </a:p>
          <a:p>
            <a:pPr algn="just"/>
            <a:endParaRPr lang="en-IN" sz="2800" dirty="0" smtClean="0"/>
          </a:p>
          <a:p>
            <a:pPr algn="just"/>
            <a:endParaRPr lang="en-IN" sz="2800" dirty="0" smtClean="0"/>
          </a:p>
          <a:p>
            <a:pPr marL="514350" indent="-514350" algn="just">
              <a:buFont typeface="+mj-lt"/>
              <a:buAutoNum type="arabicPeriod"/>
            </a:pPr>
            <a:r>
              <a:rPr lang="en-IN" sz="2800" b="1" dirty="0" smtClean="0"/>
              <a:t>Performance Norms</a:t>
            </a:r>
            <a:r>
              <a:rPr lang="en-IN" sz="2800" dirty="0" smtClean="0"/>
              <a:t>: Work groups typically provide their members with explicit cues on how hard they should work, how to get the job done, their level of output, appropriate level of tardiness, and the like.</a:t>
            </a:r>
          </a:p>
          <a:p>
            <a:pPr marL="514350" indent="-514350" algn="just">
              <a:buFont typeface="+mj-lt"/>
              <a:buAutoNum type="arabicPeriod"/>
            </a:pPr>
            <a:endParaRPr lang="en-IN" sz="2800" dirty="0"/>
          </a:p>
          <a:p>
            <a:pPr algn="just"/>
            <a:endParaRPr lang="en-IN" sz="2800" dirty="0" smtClean="0"/>
          </a:p>
          <a:p>
            <a:pPr algn="just"/>
            <a:r>
              <a:rPr lang="en-IN" sz="2800" b="1" dirty="0" smtClean="0"/>
              <a:t>2. Appearance Norms</a:t>
            </a:r>
            <a:r>
              <a:rPr lang="en-IN" sz="2800" dirty="0" smtClean="0"/>
              <a:t>: This includes things like appropriate dress, loyalty to</a:t>
            </a:r>
          </a:p>
          <a:p>
            <a:pPr algn="just"/>
            <a:r>
              <a:rPr lang="en-IN" sz="2800" dirty="0"/>
              <a:t> </a:t>
            </a:r>
            <a:r>
              <a:rPr lang="en-IN" sz="2800" dirty="0" smtClean="0"/>
              <a:t>    the work group or organization, when to look busy, and when it is</a:t>
            </a:r>
          </a:p>
          <a:p>
            <a:pPr algn="just"/>
            <a:r>
              <a:rPr lang="en-IN" sz="2800" dirty="0"/>
              <a:t> </a:t>
            </a:r>
            <a:r>
              <a:rPr lang="en-IN" sz="2800" dirty="0" smtClean="0"/>
              <a:t>    acceptable to goof off, formal dress codes.</a:t>
            </a:r>
          </a:p>
          <a:p>
            <a:pPr algn="just"/>
            <a:endParaRPr lang="en-IN" sz="2800" dirty="0" smtClean="0"/>
          </a:p>
          <a:p>
            <a:pPr marL="514350" indent="-514350" algn="just">
              <a:buFont typeface="+mj-lt"/>
              <a:buAutoNum type="arabicPeriod"/>
            </a:pPr>
            <a:endParaRPr lang="en-IN" sz="2800" dirty="0"/>
          </a:p>
        </p:txBody>
      </p:sp>
    </p:spTree>
    <p:extLst>
      <p:ext uri="{BB962C8B-B14F-4D97-AF65-F5344CB8AC3E}">
        <p14:creationId xmlns:p14="http://schemas.microsoft.com/office/powerpoint/2010/main" val="36340940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6096000" cy="276999"/>
          </a:xfrm>
          <a:prstGeom prst="rect">
            <a:avLst/>
          </a:prstGeom>
        </p:spPr>
        <p:txBody>
          <a:bodyPr>
            <a:spAutoFit/>
          </a:bodyPr>
          <a:lstStyle/>
          <a:p>
            <a:r>
              <a:rPr lang="en-IN" sz="1200" dirty="0" smtClean="0"/>
              <a:t>ORGANIZATIONAL BEHAVIOUR AND PROFESSIONAL COMMUNICATION (18ME661) UNIT4</a:t>
            </a:r>
            <a:endParaRPr lang="en-IN" sz="1200" dirty="0"/>
          </a:p>
        </p:txBody>
      </p:sp>
      <p:sp>
        <p:nvSpPr>
          <p:cNvPr id="2" name="Rectangle 1"/>
          <p:cNvSpPr/>
          <p:nvPr/>
        </p:nvSpPr>
        <p:spPr>
          <a:xfrm>
            <a:off x="-1" y="405097"/>
            <a:ext cx="11629623" cy="1384995"/>
          </a:xfrm>
          <a:prstGeom prst="rect">
            <a:avLst/>
          </a:prstGeom>
        </p:spPr>
        <p:txBody>
          <a:bodyPr wrap="square">
            <a:spAutoFit/>
          </a:bodyPr>
          <a:lstStyle/>
          <a:p>
            <a:pPr algn="just"/>
            <a:r>
              <a:rPr lang="en-GB" sz="2800" b="1" dirty="0">
                <a:latin typeface="UniversLTStd-BoldCn"/>
              </a:rPr>
              <a:t>G</a:t>
            </a:r>
            <a:r>
              <a:rPr lang="en-GB" sz="2800" b="1" i="0" u="none" strike="noStrike" baseline="0" dirty="0" smtClean="0">
                <a:latin typeface="UniversLTStd-BoldCn"/>
              </a:rPr>
              <a:t>roup </a:t>
            </a:r>
            <a:r>
              <a:rPr lang="en-GB" sz="2800" b="0" i="1" u="none" strike="noStrike" baseline="0" dirty="0" smtClean="0">
                <a:latin typeface="UniversLTStd-Obl"/>
              </a:rPr>
              <a:t>Two or more individuals,</a:t>
            </a:r>
            <a:r>
              <a:rPr lang="en-GB" sz="2800" b="0" i="1" u="none" strike="noStrike" dirty="0" smtClean="0">
                <a:latin typeface="UniversLTStd-Obl"/>
              </a:rPr>
              <a:t> </a:t>
            </a:r>
            <a:r>
              <a:rPr lang="en-IN" sz="2800" b="0" i="1" u="none" strike="noStrike" baseline="0" dirty="0" smtClean="0">
                <a:latin typeface="UniversLTStd-Obl"/>
              </a:rPr>
              <a:t>interacting and interdependent,</a:t>
            </a:r>
            <a:r>
              <a:rPr lang="en-IN" sz="2800" b="0" i="1" u="none" strike="noStrike" dirty="0" smtClean="0">
                <a:latin typeface="UniversLTStd-Obl"/>
              </a:rPr>
              <a:t> </a:t>
            </a:r>
            <a:r>
              <a:rPr lang="en-GB" sz="2800" b="0" i="1" u="none" strike="noStrike" baseline="0" dirty="0" smtClean="0">
                <a:latin typeface="UniversLTStd-Obl"/>
              </a:rPr>
              <a:t>who</a:t>
            </a:r>
            <a:r>
              <a:rPr lang="en-GB" sz="2800" b="0" i="1" u="none" strike="noStrike" dirty="0" smtClean="0">
                <a:latin typeface="UniversLTStd-Obl"/>
              </a:rPr>
              <a:t> </a:t>
            </a:r>
            <a:r>
              <a:rPr lang="en-GB" sz="2800" b="0" i="1" u="none" strike="noStrike" baseline="0" dirty="0" smtClean="0">
                <a:latin typeface="UniversLTStd-Obl"/>
              </a:rPr>
              <a:t>have come together to achieve</a:t>
            </a:r>
            <a:r>
              <a:rPr lang="en-GB" sz="2800" b="0" i="1" u="none" strike="noStrike" dirty="0" smtClean="0">
                <a:latin typeface="UniversLTStd-Obl"/>
              </a:rPr>
              <a:t> </a:t>
            </a:r>
            <a:r>
              <a:rPr lang="en-IN" sz="2800" b="0" i="1" u="none" strike="noStrike" baseline="0" dirty="0" smtClean="0">
                <a:latin typeface="UniversLTStd-Obl"/>
              </a:rPr>
              <a:t>particular objectives. </a:t>
            </a:r>
            <a:r>
              <a:rPr lang="en-IN" sz="2800" dirty="0"/>
              <a:t>Groups can be either</a:t>
            </a:r>
          </a:p>
          <a:p>
            <a:pPr algn="just"/>
            <a:r>
              <a:rPr lang="en-IN" sz="2800" dirty="0">
                <a:solidFill>
                  <a:srgbClr val="00B0F0"/>
                </a:solidFill>
              </a:rPr>
              <a:t>formal</a:t>
            </a:r>
            <a:r>
              <a:rPr lang="en-IN" sz="2800" dirty="0"/>
              <a:t> or</a:t>
            </a:r>
            <a:r>
              <a:rPr lang="en-IN" sz="2800" dirty="0">
                <a:solidFill>
                  <a:srgbClr val="00B050"/>
                </a:solidFill>
              </a:rPr>
              <a:t> informal</a:t>
            </a:r>
            <a:r>
              <a:rPr lang="en-IN" sz="2800" dirty="0"/>
              <a:t>.</a:t>
            </a:r>
          </a:p>
        </p:txBody>
      </p:sp>
      <p:sp>
        <p:nvSpPr>
          <p:cNvPr id="3" name="Rectangle 2"/>
          <p:cNvSpPr/>
          <p:nvPr/>
        </p:nvSpPr>
        <p:spPr>
          <a:xfrm>
            <a:off x="0" y="2188647"/>
            <a:ext cx="11629622" cy="954107"/>
          </a:xfrm>
          <a:prstGeom prst="rect">
            <a:avLst/>
          </a:prstGeom>
        </p:spPr>
        <p:txBody>
          <a:bodyPr wrap="square">
            <a:spAutoFit/>
          </a:bodyPr>
          <a:lstStyle/>
          <a:p>
            <a:pPr algn="just"/>
            <a:r>
              <a:rPr lang="en-GB" sz="2800" b="1" dirty="0">
                <a:latin typeface="UniversLTStd-BoldCn"/>
              </a:rPr>
              <a:t>F</a:t>
            </a:r>
            <a:r>
              <a:rPr lang="en-GB" sz="2800" b="1" i="0" u="none" strike="noStrike" baseline="0" dirty="0" smtClean="0">
                <a:latin typeface="UniversLTStd-BoldCn"/>
              </a:rPr>
              <a:t>ormal group </a:t>
            </a:r>
            <a:r>
              <a:rPr lang="en-GB" sz="2800" b="0" i="1" u="none" strike="noStrike" baseline="0" dirty="0" smtClean="0">
                <a:latin typeface="UniversLTStd-Obl"/>
              </a:rPr>
              <a:t>A designated work</a:t>
            </a:r>
            <a:r>
              <a:rPr lang="en-GB" sz="2800" b="0" i="1" u="none" strike="noStrike" dirty="0" smtClean="0">
                <a:latin typeface="UniversLTStd-Obl"/>
              </a:rPr>
              <a:t> </a:t>
            </a:r>
            <a:r>
              <a:rPr lang="en-GB" sz="2800" b="0" i="1" u="none" strike="noStrike" baseline="0" dirty="0" smtClean="0">
                <a:latin typeface="UniversLTStd-Obl"/>
              </a:rPr>
              <a:t>group defined by an organization’s</a:t>
            </a:r>
          </a:p>
          <a:p>
            <a:pPr algn="just"/>
            <a:r>
              <a:rPr lang="en-IN" sz="2800" b="0" i="1" u="none" strike="noStrike" baseline="0" dirty="0" smtClean="0">
                <a:latin typeface="UniversLTStd-Obl"/>
              </a:rPr>
              <a:t>Structure.</a:t>
            </a:r>
            <a:endParaRPr lang="en-IN" sz="2800" dirty="0"/>
          </a:p>
        </p:txBody>
      </p:sp>
      <p:sp>
        <p:nvSpPr>
          <p:cNvPr id="5" name="Rectangle 4"/>
          <p:cNvSpPr/>
          <p:nvPr/>
        </p:nvSpPr>
        <p:spPr>
          <a:xfrm>
            <a:off x="0" y="3541309"/>
            <a:ext cx="11629622" cy="1384995"/>
          </a:xfrm>
          <a:prstGeom prst="rect">
            <a:avLst/>
          </a:prstGeom>
        </p:spPr>
        <p:txBody>
          <a:bodyPr wrap="square">
            <a:spAutoFit/>
          </a:bodyPr>
          <a:lstStyle/>
          <a:p>
            <a:pPr algn="just"/>
            <a:r>
              <a:rPr lang="en-GB" sz="2800" b="1" i="0" u="none" strike="noStrike" baseline="0" dirty="0" smtClean="0">
                <a:latin typeface="UniversLTStd-BoldCn"/>
              </a:rPr>
              <a:t>informal group </a:t>
            </a:r>
            <a:r>
              <a:rPr lang="en-GB" sz="2800" b="0" i="1" u="none" strike="noStrike" baseline="0" dirty="0" smtClean="0">
                <a:latin typeface="UniversLTStd-Obl"/>
              </a:rPr>
              <a:t>A group that is</a:t>
            </a:r>
            <a:r>
              <a:rPr lang="en-GB" sz="2800" b="0" i="1" u="none" strike="noStrike" dirty="0" smtClean="0">
                <a:latin typeface="UniversLTStd-Obl"/>
              </a:rPr>
              <a:t> </a:t>
            </a:r>
            <a:r>
              <a:rPr lang="en-IN" sz="2800" b="0" i="1" u="none" strike="noStrike" baseline="0" dirty="0" smtClean="0">
                <a:latin typeface="UniversLTStd-Obl"/>
              </a:rPr>
              <a:t>neither formally structured nor</a:t>
            </a:r>
            <a:r>
              <a:rPr lang="en-IN" sz="2800" b="0" i="1" u="none" strike="noStrike" dirty="0" smtClean="0">
                <a:latin typeface="UniversLTStd-Obl"/>
              </a:rPr>
              <a:t> </a:t>
            </a:r>
            <a:r>
              <a:rPr lang="en-IN" sz="2800" b="0" i="1" u="none" strike="noStrike" baseline="0" dirty="0" smtClean="0">
                <a:latin typeface="UniversLTStd-Obl"/>
              </a:rPr>
              <a:t>organizationally determined; such</a:t>
            </a:r>
            <a:r>
              <a:rPr lang="en-IN" sz="2800" b="0" i="1" u="none" strike="noStrike" dirty="0" smtClean="0">
                <a:latin typeface="UniversLTStd-Obl"/>
              </a:rPr>
              <a:t> </a:t>
            </a:r>
            <a:r>
              <a:rPr lang="en-GB" sz="2800" b="0" i="1" u="none" strike="noStrike" baseline="0" dirty="0" smtClean="0">
                <a:latin typeface="UniversLTStd-Obl"/>
              </a:rPr>
              <a:t>a group appears in response to the</a:t>
            </a:r>
            <a:r>
              <a:rPr lang="en-GB" sz="2800" b="0" i="1" u="none" strike="noStrike" dirty="0" smtClean="0">
                <a:latin typeface="UniversLTStd-Obl"/>
              </a:rPr>
              <a:t> </a:t>
            </a:r>
            <a:r>
              <a:rPr lang="en-IN" sz="2800" b="0" i="1" u="none" strike="noStrike" baseline="0" dirty="0" smtClean="0">
                <a:latin typeface="UniversLTStd-Obl"/>
              </a:rPr>
              <a:t>need for social contact.</a:t>
            </a:r>
            <a:endParaRPr lang="en-IN" sz="2800" dirty="0"/>
          </a:p>
        </p:txBody>
      </p:sp>
    </p:spTree>
    <p:extLst>
      <p:ext uri="{BB962C8B-B14F-4D97-AF65-F5344CB8AC3E}">
        <p14:creationId xmlns:p14="http://schemas.microsoft.com/office/powerpoint/2010/main" val="184328157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6096000" cy="276999"/>
          </a:xfrm>
          <a:prstGeom prst="rect">
            <a:avLst/>
          </a:prstGeom>
        </p:spPr>
        <p:txBody>
          <a:bodyPr>
            <a:spAutoFit/>
          </a:bodyPr>
          <a:lstStyle/>
          <a:p>
            <a:r>
              <a:rPr lang="en-IN" sz="1200" dirty="0" smtClean="0"/>
              <a:t>ORGANIZATIONAL BEHAVIOUR AND PROFESSIONAL COMMUNICATION (18ME661) UNIT4</a:t>
            </a:r>
            <a:endParaRPr lang="en-IN" sz="1200" dirty="0"/>
          </a:p>
        </p:txBody>
      </p:sp>
      <p:sp>
        <p:nvSpPr>
          <p:cNvPr id="2" name="TextBox 1"/>
          <p:cNvSpPr txBox="1"/>
          <p:nvPr/>
        </p:nvSpPr>
        <p:spPr>
          <a:xfrm>
            <a:off x="654908" y="914400"/>
            <a:ext cx="10972800" cy="4401205"/>
          </a:xfrm>
          <a:prstGeom prst="rect">
            <a:avLst/>
          </a:prstGeom>
          <a:noFill/>
        </p:spPr>
        <p:txBody>
          <a:bodyPr wrap="square" rtlCol="0">
            <a:spAutoFit/>
          </a:bodyPr>
          <a:lstStyle/>
          <a:p>
            <a:pPr algn="just"/>
            <a:r>
              <a:rPr lang="en-IN" sz="2800" b="1" dirty="0" smtClean="0"/>
              <a:t>3. Social </a:t>
            </a:r>
            <a:r>
              <a:rPr lang="en-IN" sz="2800" b="1" dirty="0"/>
              <a:t>arrangement Norms</a:t>
            </a:r>
            <a:r>
              <a:rPr lang="en-IN" sz="2800" dirty="0"/>
              <a:t>: These norms come from informal work groups and primarily regulate social interactions within the group. With whom group members eat lunch, friendships on and off the job, social games, and the like are influences by these norms</a:t>
            </a:r>
            <a:r>
              <a:rPr lang="en-IN" sz="2800" dirty="0" smtClean="0"/>
              <a:t>.</a:t>
            </a:r>
          </a:p>
          <a:p>
            <a:pPr algn="just"/>
            <a:endParaRPr lang="en-IN" sz="2800" dirty="0" smtClean="0"/>
          </a:p>
          <a:p>
            <a:pPr algn="just"/>
            <a:endParaRPr lang="en-IN" sz="2800" dirty="0"/>
          </a:p>
          <a:p>
            <a:pPr algn="just"/>
            <a:r>
              <a:rPr lang="en-IN" sz="2800" b="1" dirty="0" smtClean="0"/>
              <a:t>4. Allocation of resources Norms</a:t>
            </a:r>
            <a:r>
              <a:rPr lang="en-IN" sz="2800" dirty="0" smtClean="0"/>
              <a:t>: These norms can originate in the group or in the organisation and cover things like pay, assignment of difficult jobs, and allocation of new tools and equipment.</a:t>
            </a:r>
            <a:endParaRPr lang="en-IN" sz="2800" dirty="0"/>
          </a:p>
          <a:p>
            <a:pPr algn="just"/>
            <a:endParaRPr lang="en-IN" sz="2800" dirty="0"/>
          </a:p>
        </p:txBody>
      </p:sp>
    </p:spTree>
    <p:extLst>
      <p:ext uri="{BB962C8B-B14F-4D97-AF65-F5344CB8AC3E}">
        <p14:creationId xmlns:p14="http://schemas.microsoft.com/office/powerpoint/2010/main" val="316318920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6096000" cy="276999"/>
          </a:xfrm>
          <a:prstGeom prst="rect">
            <a:avLst/>
          </a:prstGeom>
        </p:spPr>
        <p:txBody>
          <a:bodyPr>
            <a:spAutoFit/>
          </a:bodyPr>
          <a:lstStyle/>
          <a:p>
            <a:r>
              <a:rPr lang="en-IN" sz="1200" dirty="0" smtClean="0"/>
              <a:t>ORGANIZATIONAL BEHAVIOUR AND PROFESSIONAL COMMUNICATION (18ME661) UNIT4</a:t>
            </a:r>
            <a:endParaRPr lang="en-IN" sz="1200" dirty="0"/>
          </a:p>
        </p:txBody>
      </p:sp>
      <p:sp>
        <p:nvSpPr>
          <p:cNvPr id="3" name="Rectangle 2"/>
          <p:cNvSpPr/>
          <p:nvPr/>
        </p:nvSpPr>
        <p:spPr>
          <a:xfrm>
            <a:off x="109151" y="638595"/>
            <a:ext cx="11973697" cy="2677656"/>
          </a:xfrm>
          <a:prstGeom prst="rect">
            <a:avLst/>
          </a:prstGeom>
        </p:spPr>
        <p:txBody>
          <a:bodyPr wrap="square">
            <a:spAutoFit/>
          </a:bodyPr>
          <a:lstStyle/>
          <a:p>
            <a:pPr algn="just"/>
            <a:r>
              <a:rPr lang="en-GB" sz="2800" b="1" dirty="0" smtClean="0">
                <a:latin typeface="NewBaskervilleStd-Bold"/>
              </a:rPr>
              <a:t>Status </a:t>
            </a:r>
            <a:r>
              <a:rPr lang="en-GB" sz="2800" dirty="0">
                <a:latin typeface="NewBaskervilleStd-Roman"/>
              </a:rPr>
              <a:t>—a socially defined position or rank given to groups or </a:t>
            </a:r>
            <a:r>
              <a:rPr lang="en-GB" sz="2800" dirty="0" smtClean="0">
                <a:latin typeface="NewBaskervilleStd-Roman"/>
              </a:rPr>
              <a:t>group members </a:t>
            </a:r>
            <a:r>
              <a:rPr lang="en-GB" sz="2800" dirty="0">
                <a:latin typeface="NewBaskervilleStd-Roman"/>
              </a:rPr>
              <a:t>by others—permeates every society. Even the smallest group </a:t>
            </a:r>
            <a:r>
              <a:rPr lang="en-GB" sz="2800" dirty="0" smtClean="0">
                <a:latin typeface="NewBaskervilleStd-Roman"/>
              </a:rPr>
              <a:t>will develop </a:t>
            </a:r>
            <a:r>
              <a:rPr lang="en-GB" sz="2800" dirty="0">
                <a:latin typeface="NewBaskervilleStd-Roman"/>
              </a:rPr>
              <a:t>roles, rights, and rituals to differentiate its members. Status is a </a:t>
            </a:r>
            <a:r>
              <a:rPr lang="en-GB" sz="2800" dirty="0" smtClean="0">
                <a:latin typeface="NewBaskervilleStd-Roman"/>
              </a:rPr>
              <a:t>significant motivator </a:t>
            </a:r>
            <a:r>
              <a:rPr lang="en-GB" sz="2800" dirty="0">
                <a:latin typeface="NewBaskervilleStd-Roman"/>
              </a:rPr>
              <a:t>and has major </a:t>
            </a:r>
            <a:r>
              <a:rPr lang="en-GB" sz="2800" dirty="0" smtClean="0">
                <a:latin typeface="NewBaskervilleStd-Roman"/>
              </a:rPr>
              <a:t>behavioural </a:t>
            </a:r>
            <a:r>
              <a:rPr lang="en-GB" sz="2800" dirty="0">
                <a:latin typeface="NewBaskervilleStd-Roman"/>
              </a:rPr>
              <a:t>consequences when individuals perceive </a:t>
            </a:r>
            <a:r>
              <a:rPr lang="en-GB" sz="2800" dirty="0" smtClean="0">
                <a:latin typeface="NewBaskervilleStd-Roman"/>
              </a:rPr>
              <a:t>a disparity </a:t>
            </a:r>
            <a:r>
              <a:rPr lang="en-GB" sz="2800" dirty="0">
                <a:latin typeface="NewBaskervilleStd-Roman"/>
              </a:rPr>
              <a:t>between what they believe their status is and what others perceive it to be.</a:t>
            </a:r>
            <a:endParaRPr lang="en-IN" sz="2800" dirty="0"/>
          </a:p>
        </p:txBody>
      </p:sp>
    </p:spTree>
    <p:extLst>
      <p:ext uri="{BB962C8B-B14F-4D97-AF65-F5344CB8AC3E}">
        <p14:creationId xmlns:p14="http://schemas.microsoft.com/office/powerpoint/2010/main" val="286186600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6096000" cy="276999"/>
          </a:xfrm>
          <a:prstGeom prst="rect">
            <a:avLst/>
          </a:prstGeom>
        </p:spPr>
        <p:txBody>
          <a:bodyPr>
            <a:spAutoFit/>
          </a:bodyPr>
          <a:lstStyle/>
          <a:p>
            <a:r>
              <a:rPr lang="en-IN" sz="1200" dirty="0" smtClean="0"/>
              <a:t>ORGANIZATIONAL BEHAVIOUR AND PROFESSIONAL COMMUNICATION (18ME661) UNIT4</a:t>
            </a:r>
            <a:endParaRPr lang="en-IN" sz="1200" dirty="0"/>
          </a:p>
        </p:txBody>
      </p:sp>
      <p:sp>
        <p:nvSpPr>
          <p:cNvPr id="2" name="Rectangle 1"/>
          <p:cNvSpPr/>
          <p:nvPr/>
        </p:nvSpPr>
        <p:spPr>
          <a:xfrm>
            <a:off x="220362" y="644765"/>
            <a:ext cx="11751276" cy="5693866"/>
          </a:xfrm>
          <a:prstGeom prst="rect">
            <a:avLst/>
          </a:prstGeom>
        </p:spPr>
        <p:txBody>
          <a:bodyPr wrap="square">
            <a:spAutoFit/>
          </a:bodyPr>
          <a:lstStyle/>
          <a:p>
            <a:pPr algn="just"/>
            <a:r>
              <a:rPr lang="en-GB" sz="2800" b="1" dirty="0">
                <a:latin typeface="MyriadPro-Bold"/>
              </a:rPr>
              <a:t>What Determines Status? </a:t>
            </a:r>
            <a:r>
              <a:rPr lang="en-GB" sz="2800" dirty="0">
                <a:latin typeface="NewBaskervilleStd-Roman"/>
              </a:rPr>
              <a:t>According to </a:t>
            </a:r>
            <a:r>
              <a:rPr lang="en-GB" sz="2800" b="1" dirty="0">
                <a:latin typeface="NewBaskervilleStd-Bold"/>
              </a:rPr>
              <a:t>status characteristics theory </a:t>
            </a:r>
            <a:r>
              <a:rPr lang="en-GB" sz="2800" dirty="0">
                <a:latin typeface="NewBaskervilleStd-Roman"/>
              </a:rPr>
              <a:t>, </a:t>
            </a:r>
            <a:r>
              <a:rPr lang="en-GB" sz="2800" dirty="0" smtClean="0">
                <a:latin typeface="NewBaskervilleStd-Roman"/>
              </a:rPr>
              <a:t>status tends </a:t>
            </a:r>
            <a:r>
              <a:rPr lang="en-GB" sz="2800" dirty="0">
                <a:latin typeface="NewBaskervilleStd-Roman"/>
              </a:rPr>
              <a:t>to derive from one of three sources</a:t>
            </a:r>
            <a:r>
              <a:rPr lang="en-GB" sz="2800" dirty="0" smtClean="0">
                <a:latin typeface="NewBaskervilleStd-Roman"/>
              </a:rPr>
              <a:t>:</a:t>
            </a:r>
            <a:endParaRPr lang="en-GB" sz="2800" dirty="0">
              <a:latin typeface="NewBaskervilleStd-Roman"/>
            </a:endParaRPr>
          </a:p>
          <a:p>
            <a:pPr algn="just"/>
            <a:r>
              <a:rPr lang="en-GB" sz="2800" b="1" dirty="0">
                <a:latin typeface="NewBaskervilleStd-Bold"/>
              </a:rPr>
              <a:t>1. The power a person wields over others. </a:t>
            </a:r>
            <a:r>
              <a:rPr lang="en-GB" sz="2800" dirty="0">
                <a:latin typeface="NewBaskervilleStd-Roman"/>
              </a:rPr>
              <a:t>Because they likely control </a:t>
            </a:r>
            <a:r>
              <a:rPr lang="en-GB" sz="2800" dirty="0" smtClean="0">
                <a:latin typeface="NewBaskervilleStd-Roman"/>
              </a:rPr>
              <a:t>the group’s </a:t>
            </a:r>
            <a:r>
              <a:rPr lang="en-GB" sz="2800" dirty="0">
                <a:latin typeface="NewBaskervilleStd-Roman"/>
              </a:rPr>
              <a:t>resources, people who control the outcomes tend to be </a:t>
            </a:r>
            <a:r>
              <a:rPr lang="en-GB" sz="2800" dirty="0" smtClean="0">
                <a:latin typeface="NewBaskervilleStd-Roman"/>
              </a:rPr>
              <a:t>perceived </a:t>
            </a:r>
            <a:r>
              <a:rPr lang="en-IN" sz="2800" dirty="0" smtClean="0">
                <a:latin typeface="NewBaskervilleStd-Roman"/>
              </a:rPr>
              <a:t>as </a:t>
            </a:r>
            <a:r>
              <a:rPr lang="en-IN" sz="2800" dirty="0">
                <a:latin typeface="NewBaskervilleStd-Roman"/>
              </a:rPr>
              <a:t>high status.</a:t>
            </a:r>
          </a:p>
          <a:p>
            <a:pPr algn="just"/>
            <a:r>
              <a:rPr lang="en-GB" sz="2800" b="1" dirty="0">
                <a:latin typeface="NewBaskervilleStd-Bold"/>
              </a:rPr>
              <a:t>2. A person’s ability to contribute to a group’s goals. </a:t>
            </a:r>
            <a:r>
              <a:rPr lang="en-GB" sz="2800" dirty="0">
                <a:latin typeface="NewBaskervilleStd-Roman"/>
              </a:rPr>
              <a:t>People </a:t>
            </a:r>
            <a:r>
              <a:rPr lang="en-GB" sz="2800" dirty="0" smtClean="0">
                <a:latin typeface="NewBaskervilleStd-Roman"/>
              </a:rPr>
              <a:t>whose contributions </a:t>
            </a:r>
            <a:r>
              <a:rPr lang="en-GB" sz="2800" dirty="0">
                <a:latin typeface="NewBaskervilleStd-Roman"/>
              </a:rPr>
              <a:t>are critical to the group’s success tend to have high </a:t>
            </a:r>
            <a:r>
              <a:rPr lang="en-GB" sz="2800" dirty="0" smtClean="0">
                <a:latin typeface="NewBaskervilleStd-Roman"/>
              </a:rPr>
              <a:t>status. Some </a:t>
            </a:r>
            <a:r>
              <a:rPr lang="en-GB" sz="2800" dirty="0">
                <a:latin typeface="NewBaskervilleStd-Roman"/>
              </a:rPr>
              <a:t>thought NBA star Kobe Bryant had more say over player decisions</a:t>
            </a:r>
          </a:p>
          <a:p>
            <a:pPr algn="just"/>
            <a:r>
              <a:rPr lang="en-GB" sz="2800" dirty="0">
                <a:latin typeface="NewBaskervilleStd-Roman"/>
              </a:rPr>
              <a:t>than his coaches (though not as much as Bryant wanted!).</a:t>
            </a:r>
          </a:p>
          <a:p>
            <a:pPr algn="just"/>
            <a:r>
              <a:rPr lang="en-GB" sz="2800" b="1" dirty="0">
                <a:latin typeface="NewBaskervilleStd-Bold"/>
              </a:rPr>
              <a:t>3. An individual’s personal characteristics. </a:t>
            </a:r>
            <a:r>
              <a:rPr lang="en-GB" sz="2800" dirty="0">
                <a:latin typeface="NewBaskervilleStd-Roman"/>
              </a:rPr>
              <a:t>Someone whose personal</a:t>
            </a:r>
          </a:p>
          <a:p>
            <a:pPr algn="just"/>
            <a:r>
              <a:rPr lang="en-GB" sz="2800" dirty="0">
                <a:latin typeface="NewBaskervilleStd-Roman"/>
              </a:rPr>
              <a:t>characteristics are positively valued by the group (good looks, </a:t>
            </a:r>
            <a:r>
              <a:rPr lang="en-GB" sz="2800" dirty="0" smtClean="0">
                <a:latin typeface="NewBaskervilleStd-Roman"/>
              </a:rPr>
              <a:t>intelligence, money</a:t>
            </a:r>
            <a:r>
              <a:rPr lang="en-GB" sz="2800" dirty="0">
                <a:latin typeface="NewBaskervilleStd-Roman"/>
              </a:rPr>
              <a:t>, or a friendly personality) typically has higher status than </a:t>
            </a:r>
            <a:r>
              <a:rPr lang="en-GB" sz="2800" dirty="0" smtClean="0">
                <a:latin typeface="NewBaskervilleStd-Roman"/>
              </a:rPr>
              <a:t>someone </a:t>
            </a:r>
            <a:r>
              <a:rPr lang="en-IN" sz="2800" dirty="0" smtClean="0">
                <a:latin typeface="NewBaskervilleStd-Roman"/>
              </a:rPr>
              <a:t>with </a:t>
            </a:r>
            <a:r>
              <a:rPr lang="en-IN" sz="2800" dirty="0">
                <a:latin typeface="NewBaskervilleStd-Roman"/>
              </a:rPr>
              <a:t>fewer valued attributes.</a:t>
            </a:r>
            <a:endParaRPr lang="en-IN" sz="2800" dirty="0"/>
          </a:p>
        </p:txBody>
      </p:sp>
    </p:spTree>
    <p:extLst>
      <p:ext uri="{BB962C8B-B14F-4D97-AF65-F5344CB8AC3E}">
        <p14:creationId xmlns:p14="http://schemas.microsoft.com/office/powerpoint/2010/main" val="339203040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6096000" cy="276999"/>
          </a:xfrm>
          <a:prstGeom prst="rect">
            <a:avLst/>
          </a:prstGeom>
        </p:spPr>
        <p:txBody>
          <a:bodyPr>
            <a:spAutoFit/>
          </a:bodyPr>
          <a:lstStyle/>
          <a:p>
            <a:r>
              <a:rPr lang="en-IN" sz="1200" dirty="0" smtClean="0"/>
              <a:t>ORGANIZATIONAL BEHAVIOUR AND PROFESSIONAL COMMUNICATION (18ME661) UNIT4</a:t>
            </a:r>
            <a:endParaRPr lang="en-IN" sz="1200" dirty="0"/>
          </a:p>
        </p:txBody>
      </p:sp>
      <p:sp>
        <p:nvSpPr>
          <p:cNvPr id="2" name="Rectangle 1"/>
          <p:cNvSpPr/>
          <p:nvPr/>
        </p:nvSpPr>
        <p:spPr>
          <a:xfrm>
            <a:off x="0" y="488259"/>
            <a:ext cx="11911914" cy="1384995"/>
          </a:xfrm>
          <a:prstGeom prst="rect">
            <a:avLst/>
          </a:prstGeom>
        </p:spPr>
        <p:txBody>
          <a:bodyPr wrap="square">
            <a:spAutoFit/>
          </a:bodyPr>
          <a:lstStyle/>
          <a:p>
            <a:pPr algn="just"/>
            <a:r>
              <a:rPr lang="en-GB" sz="2800" b="1" dirty="0">
                <a:latin typeface="MyriadPro-Bold"/>
              </a:rPr>
              <a:t>Status and Norms </a:t>
            </a:r>
            <a:r>
              <a:rPr lang="en-GB" sz="2800" dirty="0">
                <a:latin typeface="NewBaskervilleStd-Roman"/>
              </a:rPr>
              <a:t>Status has some interesting effects on the power of </a:t>
            </a:r>
            <a:r>
              <a:rPr lang="en-GB" sz="2800" dirty="0" smtClean="0">
                <a:latin typeface="NewBaskervilleStd-Roman"/>
              </a:rPr>
              <a:t>norms and </a:t>
            </a:r>
            <a:r>
              <a:rPr lang="en-GB" sz="2800" dirty="0">
                <a:latin typeface="NewBaskervilleStd-Roman"/>
              </a:rPr>
              <a:t>pressures to conform. High-status individuals are often given </a:t>
            </a:r>
            <a:r>
              <a:rPr lang="en-GB" sz="2800" dirty="0" smtClean="0">
                <a:latin typeface="NewBaskervilleStd-Roman"/>
              </a:rPr>
              <a:t>more freedom </a:t>
            </a:r>
            <a:r>
              <a:rPr lang="en-GB" sz="2800" dirty="0">
                <a:latin typeface="NewBaskervilleStd-Roman"/>
              </a:rPr>
              <a:t>to deviate from norms than are other group members.</a:t>
            </a:r>
            <a:endParaRPr lang="en-IN" sz="2800" dirty="0"/>
          </a:p>
        </p:txBody>
      </p:sp>
      <p:sp>
        <p:nvSpPr>
          <p:cNvPr id="3" name="Rectangle 2"/>
          <p:cNvSpPr/>
          <p:nvPr/>
        </p:nvSpPr>
        <p:spPr>
          <a:xfrm>
            <a:off x="0" y="2334566"/>
            <a:ext cx="11911914" cy="1384995"/>
          </a:xfrm>
          <a:prstGeom prst="rect">
            <a:avLst/>
          </a:prstGeom>
        </p:spPr>
        <p:txBody>
          <a:bodyPr wrap="square">
            <a:spAutoFit/>
          </a:bodyPr>
          <a:lstStyle/>
          <a:p>
            <a:pPr algn="just"/>
            <a:r>
              <a:rPr lang="en-GB" sz="2800" dirty="0">
                <a:latin typeface="NewBaskervilleStd-Roman"/>
              </a:rPr>
              <a:t>As high-status individuals, they’re </a:t>
            </a:r>
            <a:r>
              <a:rPr lang="en-GB" sz="2800" dirty="0" smtClean="0">
                <a:latin typeface="NewBaskervilleStd-Roman"/>
              </a:rPr>
              <a:t>given a </a:t>
            </a:r>
            <a:r>
              <a:rPr lang="en-GB" sz="2800" dirty="0">
                <a:latin typeface="NewBaskervilleStd-Roman"/>
              </a:rPr>
              <a:t>wider range of discretion as long as their activities aren’t severely </a:t>
            </a:r>
            <a:r>
              <a:rPr lang="en-GB" sz="2800" dirty="0" smtClean="0">
                <a:latin typeface="NewBaskervilleStd-Roman"/>
              </a:rPr>
              <a:t>detrimental </a:t>
            </a:r>
            <a:r>
              <a:rPr lang="en-IN" sz="2800" dirty="0" smtClean="0">
                <a:latin typeface="NewBaskervilleStd-Roman"/>
              </a:rPr>
              <a:t>to </a:t>
            </a:r>
            <a:r>
              <a:rPr lang="en-IN" sz="2800" dirty="0">
                <a:latin typeface="NewBaskervilleStd-Roman"/>
              </a:rPr>
              <a:t>group goal achievement.</a:t>
            </a:r>
            <a:endParaRPr lang="en-IN" sz="2800" dirty="0"/>
          </a:p>
        </p:txBody>
      </p:sp>
    </p:spTree>
    <p:extLst>
      <p:ext uri="{BB962C8B-B14F-4D97-AF65-F5344CB8AC3E}">
        <p14:creationId xmlns:p14="http://schemas.microsoft.com/office/powerpoint/2010/main" val="176673089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6096000" cy="276999"/>
          </a:xfrm>
          <a:prstGeom prst="rect">
            <a:avLst/>
          </a:prstGeom>
        </p:spPr>
        <p:txBody>
          <a:bodyPr>
            <a:spAutoFit/>
          </a:bodyPr>
          <a:lstStyle/>
          <a:p>
            <a:r>
              <a:rPr lang="en-IN" sz="1200" dirty="0" smtClean="0"/>
              <a:t>ORGANIZATIONAL BEHAVIOUR AND PROFESSIONAL COMMUNICATION (18ME661) UNIT4</a:t>
            </a:r>
            <a:endParaRPr lang="en-IN" sz="1200" dirty="0"/>
          </a:p>
        </p:txBody>
      </p:sp>
      <p:sp>
        <p:nvSpPr>
          <p:cNvPr id="2" name="Rectangle 1"/>
          <p:cNvSpPr/>
          <p:nvPr/>
        </p:nvSpPr>
        <p:spPr>
          <a:xfrm>
            <a:off x="98854" y="618514"/>
            <a:ext cx="11701849" cy="3539430"/>
          </a:xfrm>
          <a:prstGeom prst="rect">
            <a:avLst/>
          </a:prstGeom>
        </p:spPr>
        <p:txBody>
          <a:bodyPr wrap="square">
            <a:spAutoFit/>
          </a:bodyPr>
          <a:lstStyle/>
          <a:p>
            <a:pPr algn="just"/>
            <a:r>
              <a:rPr lang="en-GB" sz="2800" b="1" dirty="0">
                <a:latin typeface="MyriadPro-Bold"/>
              </a:rPr>
              <a:t>Status and Group Interaction </a:t>
            </a:r>
            <a:r>
              <a:rPr lang="en-GB" sz="2800" dirty="0">
                <a:latin typeface="NewBaskervilleStd-Roman"/>
              </a:rPr>
              <a:t>High-status people tend to be more </a:t>
            </a:r>
            <a:r>
              <a:rPr lang="en-GB" sz="2800" dirty="0" smtClean="0">
                <a:latin typeface="NewBaskervilleStd-Roman"/>
              </a:rPr>
              <a:t>assertive group </a:t>
            </a:r>
            <a:r>
              <a:rPr lang="en-GB" sz="2800" dirty="0">
                <a:latin typeface="NewBaskervilleStd-Roman"/>
              </a:rPr>
              <a:t>members</a:t>
            </a:r>
            <a:r>
              <a:rPr lang="en-GB" sz="2800" dirty="0" smtClean="0">
                <a:latin typeface="NewBaskervilleStd-Roman"/>
              </a:rPr>
              <a:t>. </a:t>
            </a:r>
            <a:r>
              <a:rPr lang="en-GB" sz="2800" dirty="0">
                <a:latin typeface="NewBaskervilleStd-Roman"/>
              </a:rPr>
              <a:t>They speak out more often, criticize more, state </a:t>
            </a:r>
            <a:r>
              <a:rPr lang="en-GB" sz="2800" dirty="0" smtClean="0">
                <a:latin typeface="NewBaskervilleStd-Roman"/>
              </a:rPr>
              <a:t>more commands</a:t>
            </a:r>
            <a:r>
              <a:rPr lang="en-GB" sz="2800" dirty="0">
                <a:latin typeface="NewBaskervilleStd-Roman"/>
              </a:rPr>
              <a:t>, and interrupt others more often. But status differences </a:t>
            </a:r>
            <a:r>
              <a:rPr lang="en-GB" sz="2800" dirty="0" smtClean="0">
                <a:latin typeface="NewBaskervilleStd-Roman"/>
              </a:rPr>
              <a:t>actually inhibit </a:t>
            </a:r>
            <a:r>
              <a:rPr lang="en-GB" sz="2800" dirty="0">
                <a:latin typeface="NewBaskervilleStd-Roman"/>
              </a:rPr>
              <a:t>diversity of ideas and creativity in groups, because lower-status </a:t>
            </a:r>
            <a:r>
              <a:rPr lang="en-GB" sz="2800" dirty="0" smtClean="0">
                <a:latin typeface="NewBaskervilleStd-Roman"/>
              </a:rPr>
              <a:t>members tend </a:t>
            </a:r>
            <a:r>
              <a:rPr lang="en-GB" sz="2800" dirty="0">
                <a:latin typeface="NewBaskervilleStd-Roman"/>
              </a:rPr>
              <a:t>to participate less actively in group discussions. When they </a:t>
            </a:r>
            <a:r>
              <a:rPr lang="en-GB" sz="2800" dirty="0" smtClean="0">
                <a:latin typeface="NewBaskervilleStd-Roman"/>
              </a:rPr>
              <a:t>possess expertise </a:t>
            </a:r>
            <a:r>
              <a:rPr lang="en-GB" sz="2800" dirty="0">
                <a:latin typeface="NewBaskervilleStd-Roman"/>
              </a:rPr>
              <a:t>and insights that could aid the group, failure to fully utilize </a:t>
            </a:r>
            <a:r>
              <a:rPr lang="en-GB" sz="2800" dirty="0" smtClean="0">
                <a:latin typeface="NewBaskervilleStd-Roman"/>
              </a:rPr>
              <a:t>them reduces </a:t>
            </a:r>
            <a:r>
              <a:rPr lang="en-GB" sz="2800" dirty="0">
                <a:latin typeface="NewBaskervilleStd-Roman"/>
              </a:rPr>
              <a:t>the group’s overall performance.</a:t>
            </a:r>
            <a:endParaRPr lang="en-IN" sz="2800" dirty="0"/>
          </a:p>
        </p:txBody>
      </p:sp>
    </p:spTree>
    <p:extLst>
      <p:ext uri="{BB962C8B-B14F-4D97-AF65-F5344CB8AC3E}">
        <p14:creationId xmlns:p14="http://schemas.microsoft.com/office/powerpoint/2010/main" val="375806862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6096000" cy="276999"/>
          </a:xfrm>
          <a:prstGeom prst="rect">
            <a:avLst/>
          </a:prstGeom>
        </p:spPr>
        <p:txBody>
          <a:bodyPr>
            <a:spAutoFit/>
          </a:bodyPr>
          <a:lstStyle/>
          <a:p>
            <a:r>
              <a:rPr lang="en-IN" sz="1200" dirty="0" smtClean="0"/>
              <a:t>ORGANIZATIONAL BEHAVIOUR AND PROFESSIONAL COMMUNICATION (18ME661) UNIT4</a:t>
            </a:r>
            <a:endParaRPr lang="en-IN" sz="1200" dirty="0"/>
          </a:p>
        </p:txBody>
      </p:sp>
      <p:sp>
        <p:nvSpPr>
          <p:cNvPr id="2" name="TextBox 1"/>
          <p:cNvSpPr txBox="1"/>
          <p:nvPr/>
        </p:nvSpPr>
        <p:spPr>
          <a:xfrm>
            <a:off x="228945" y="902043"/>
            <a:ext cx="11769466" cy="3108543"/>
          </a:xfrm>
          <a:prstGeom prst="rect">
            <a:avLst/>
          </a:prstGeom>
          <a:noFill/>
        </p:spPr>
        <p:txBody>
          <a:bodyPr wrap="square" rtlCol="0">
            <a:spAutoFit/>
          </a:bodyPr>
          <a:lstStyle/>
          <a:p>
            <a:pPr algn="just"/>
            <a:r>
              <a:rPr lang="en-IN" sz="2800" b="1" dirty="0" smtClean="0"/>
              <a:t>Status and Culture: </a:t>
            </a:r>
          </a:p>
          <a:p>
            <a:pPr algn="just"/>
            <a:endParaRPr lang="en-IN" sz="2800" dirty="0"/>
          </a:p>
          <a:p>
            <a:pPr algn="just"/>
            <a:r>
              <a:rPr lang="en-GB" sz="2800" dirty="0"/>
              <a:t>Do cultural differences affect status and the criteria that create it? </a:t>
            </a:r>
            <a:r>
              <a:rPr lang="en-GB" sz="2800" dirty="0" smtClean="0"/>
              <a:t>The answer is a resounding “yes.” The French are highly status conscious. Latin Americans </a:t>
            </a:r>
            <a:r>
              <a:rPr lang="en-GB" sz="2800" dirty="0"/>
              <a:t>and Asians derive status from family position and formal roles </a:t>
            </a:r>
            <a:r>
              <a:rPr lang="en-GB" sz="2800" dirty="0" smtClean="0"/>
              <a:t>in organizations</a:t>
            </a:r>
            <a:r>
              <a:rPr lang="en-GB" sz="2800" dirty="0"/>
              <a:t>. In the United States and Australia, status is more often </a:t>
            </a:r>
            <a:r>
              <a:rPr lang="en-GB" sz="2800" dirty="0" smtClean="0"/>
              <a:t>conferred </a:t>
            </a:r>
            <a:r>
              <a:rPr lang="en-IN" sz="2800" dirty="0" smtClean="0"/>
              <a:t>for </a:t>
            </a:r>
            <a:r>
              <a:rPr lang="en-IN" sz="2800" dirty="0"/>
              <a:t>accomplishments.</a:t>
            </a:r>
          </a:p>
        </p:txBody>
      </p:sp>
    </p:spTree>
    <p:extLst>
      <p:ext uri="{BB962C8B-B14F-4D97-AF65-F5344CB8AC3E}">
        <p14:creationId xmlns:p14="http://schemas.microsoft.com/office/powerpoint/2010/main" val="328028183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6096000" cy="276999"/>
          </a:xfrm>
          <a:prstGeom prst="rect">
            <a:avLst/>
          </a:prstGeom>
        </p:spPr>
        <p:txBody>
          <a:bodyPr>
            <a:spAutoFit/>
          </a:bodyPr>
          <a:lstStyle/>
          <a:p>
            <a:r>
              <a:rPr lang="en-IN" sz="1200" dirty="0" smtClean="0"/>
              <a:t>ORGANIZATIONAL BEHAVIOUR AND PROFESSIONAL COMMUNICATION (18ME661) UNIT4</a:t>
            </a:r>
            <a:endParaRPr lang="en-IN" sz="1200" dirty="0"/>
          </a:p>
        </p:txBody>
      </p:sp>
      <p:sp>
        <p:nvSpPr>
          <p:cNvPr id="2" name="TextBox 1"/>
          <p:cNvSpPr txBox="1"/>
          <p:nvPr/>
        </p:nvSpPr>
        <p:spPr>
          <a:xfrm>
            <a:off x="485104" y="511987"/>
            <a:ext cx="1871218" cy="523220"/>
          </a:xfrm>
          <a:prstGeom prst="rect">
            <a:avLst/>
          </a:prstGeom>
          <a:noFill/>
        </p:spPr>
        <p:txBody>
          <a:bodyPr wrap="none" rtlCol="0">
            <a:spAutoFit/>
          </a:bodyPr>
          <a:lstStyle/>
          <a:p>
            <a:r>
              <a:rPr lang="en-IN" sz="2800" b="1" dirty="0" smtClean="0"/>
              <a:t>Group Size:</a:t>
            </a:r>
          </a:p>
        </p:txBody>
      </p:sp>
      <p:sp>
        <p:nvSpPr>
          <p:cNvPr id="3" name="Rectangle 2"/>
          <p:cNvSpPr/>
          <p:nvPr/>
        </p:nvSpPr>
        <p:spPr>
          <a:xfrm>
            <a:off x="317679" y="1035207"/>
            <a:ext cx="11221792" cy="2677656"/>
          </a:xfrm>
          <a:prstGeom prst="rect">
            <a:avLst/>
          </a:prstGeom>
        </p:spPr>
        <p:txBody>
          <a:bodyPr wrap="square">
            <a:spAutoFit/>
          </a:bodyPr>
          <a:lstStyle/>
          <a:p>
            <a:pPr marL="285750" indent="-285750" algn="just">
              <a:buFont typeface="Arial" panose="020B0604020202020204" pitchFamily="34" charset="0"/>
              <a:buChar char="•"/>
            </a:pPr>
            <a:r>
              <a:rPr lang="en-GB" sz="2800" dirty="0">
                <a:latin typeface="NewBaskervilleStd-Roman"/>
              </a:rPr>
              <a:t>Does the size of a group affect the group’s overall </a:t>
            </a:r>
            <a:r>
              <a:rPr lang="en-GB" sz="2800" dirty="0" smtClean="0">
                <a:latin typeface="NewBaskervilleStd-Roman"/>
              </a:rPr>
              <a:t>behaviour? </a:t>
            </a:r>
            <a:r>
              <a:rPr lang="en-GB" sz="2800" dirty="0">
                <a:latin typeface="NewBaskervilleStd-Roman"/>
              </a:rPr>
              <a:t>Yes, but the </a:t>
            </a:r>
            <a:r>
              <a:rPr lang="en-GB" sz="2800" dirty="0" smtClean="0">
                <a:latin typeface="NewBaskervilleStd-Roman"/>
              </a:rPr>
              <a:t>effect depends </a:t>
            </a:r>
            <a:r>
              <a:rPr lang="en-GB" sz="2800" dirty="0">
                <a:latin typeface="NewBaskervilleStd-Roman"/>
              </a:rPr>
              <a:t>on what dependent variables we look at</a:t>
            </a:r>
            <a:r>
              <a:rPr lang="en-GB" sz="2800" dirty="0" smtClean="0">
                <a:latin typeface="NewBaskervilleStd-Roman"/>
              </a:rPr>
              <a:t>. </a:t>
            </a:r>
          </a:p>
          <a:p>
            <a:pPr algn="just"/>
            <a:endParaRPr lang="en-GB" sz="2800" dirty="0">
              <a:latin typeface="NewBaskervilleStd-Roman"/>
            </a:endParaRPr>
          </a:p>
          <a:p>
            <a:pPr marL="285750" indent="-285750" algn="just">
              <a:buFont typeface="Arial" panose="020B0604020202020204" pitchFamily="34" charset="0"/>
              <a:buChar char="•"/>
            </a:pPr>
            <a:r>
              <a:rPr lang="en-GB" sz="2800" dirty="0"/>
              <a:t>Smaller groups are faster </a:t>
            </a:r>
            <a:r>
              <a:rPr lang="en-GB" sz="2800" dirty="0" smtClean="0"/>
              <a:t>at completing </a:t>
            </a:r>
            <a:r>
              <a:rPr lang="en-GB" sz="2800" dirty="0"/>
              <a:t>tasks than larger ones, and individuals perform better in </a:t>
            </a:r>
            <a:r>
              <a:rPr lang="en-GB" sz="2800" dirty="0" smtClean="0"/>
              <a:t>smaller </a:t>
            </a:r>
            <a:r>
              <a:rPr lang="en-GB" sz="2800" dirty="0"/>
              <a:t>groups. </a:t>
            </a:r>
            <a:r>
              <a:rPr lang="en-GB" sz="2800" dirty="0" smtClean="0"/>
              <a:t>However</a:t>
            </a:r>
            <a:r>
              <a:rPr lang="en-GB" sz="2800" dirty="0"/>
              <a:t>, in problem solving, large groups consistently get </a:t>
            </a:r>
            <a:r>
              <a:rPr lang="en-GB" sz="2800" dirty="0" smtClean="0"/>
              <a:t>better marks </a:t>
            </a:r>
            <a:r>
              <a:rPr lang="en-GB" sz="2800" dirty="0"/>
              <a:t>than their smaller counterparts.</a:t>
            </a:r>
            <a:endParaRPr lang="en-IN" sz="2800" dirty="0"/>
          </a:p>
        </p:txBody>
      </p:sp>
      <p:sp>
        <p:nvSpPr>
          <p:cNvPr id="5" name="Rectangle 4"/>
          <p:cNvSpPr/>
          <p:nvPr/>
        </p:nvSpPr>
        <p:spPr>
          <a:xfrm>
            <a:off x="317679" y="4009406"/>
            <a:ext cx="11221792" cy="2246769"/>
          </a:xfrm>
          <a:prstGeom prst="rect">
            <a:avLst/>
          </a:prstGeom>
        </p:spPr>
        <p:txBody>
          <a:bodyPr wrap="square">
            <a:spAutoFit/>
          </a:bodyPr>
          <a:lstStyle/>
          <a:p>
            <a:pPr marL="285750" indent="-285750" algn="just">
              <a:buFont typeface="Arial" panose="020B0604020202020204" pitchFamily="34" charset="0"/>
              <a:buChar char="•"/>
            </a:pPr>
            <a:r>
              <a:rPr lang="en-GB" sz="2800" dirty="0">
                <a:latin typeface="NewBaskervilleStd-Roman"/>
              </a:rPr>
              <a:t>Translating these results into </a:t>
            </a:r>
            <a:r>
              <a:rPr lang="en-GB" sz="2800" dirty="0" smtClean="0">
                <a:latin typeface="NewBaskervilleStd-Roman"/>
              </a:rPr>
              <a:t>specific numbers </a:t>
            </a:r>
            <a:r>
              <a:rPr lang="en-GB" sz="2800" dirty="0">
                <a:latin typeface="NewBaskervilleStd-Roman"/>
              </a:rPr>
              <a:t>is a bit more hazardous, but groups with a dozen or more </a:t>
            </a:r>
            <a:r>
              <a:rPr lang="en-GB" sz="2800" dirty="0" smtClean="0">
                <a:latin typeface="NewBaskervilleStd-Roman"/>
              </a:rPr>
              <a:t>members are </a:t>
            </a:r>
            <a:r>
              <a:rPr lang="en-GB" sz="2800" dirty="0">
                <a:latin typeface="NewBaskervilleStd-Roman"/>
              </a:rPr>
              <a:t>good for gaining diverse input. So if the goal is fact-finding, larger </a:t>
            </a:r>
            <a:r>
              <a:rPr lang="en-GB" sz="2800" dirty="0" smtClean="0">
                <a:latin typeface="NewBaskervilleStd-Roman"/>
              </a:rPr>
              <a:t>groups should </a:t>
            </a:r>
            <a:r>
              <a:rPr lang="en-GB" sz="2800" dirty="0">
                <a:latin typeface="NewBaskervilleStd-Roman"/>
              </a:rPr>
              <a:t>be more effective. Smaller groups of about seven members are better </a:t>
            </a:r>
            <a:r>
              <a:rPr lang="en-GB" sz="2800" dirty="0" smtClean="0">
                <a:latin typeface="NewBaskervilleStd-Roman"/>
              </a:rPr>
              <a:t>at doing </a:t>
            </a:r>
            <a:r>
              <a:rPr lang="en-GB" sz="2800" dirty="0">
                <a:latin typeface="NewBaskervilleStd-Roman"/>
              </a:rPr>
              <a:t>something productive with that input.</a:t>
            </a:r>
            <a:endParaRPr lang="en-IN" sz="2800" dirty="0"/>
          </a:p>
        </p:txBody>
      </p:sp>
    </p:spTree>
    <p:extLst>
      <p:ext uri="{BB962C8B-B14F-4D97-AF65-F5344CB8AC3E}">
        <p14:creationId xmlns:p14="http://schemas.microsoft.com/office/powerpoint/2010/main" val="352304022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6096000" cy="276999"/>
          </a:xfrm>
          <a:prstGeom prst="rect">
            <a:avLst/>
          </a:prstGeom>
        </p:spPr>
        <p:txBody>
          <a:bodyPr>
            <a:spAutoFit/>
          </a:bodyPr>
          <a:lstStyle/>
          <a:p>
            <a:r>
              <a:rPr lang="en-IN" sz="1200" dirty="0" smtClean="0"/>
              <a:t>ORGANIZATIONAL BEHAVIOUR AND PROFESSIONAL COMMUNICATION (18ME661) UNIT4</a:t>
            </a:r>
            <a:endParaRPr lang="en-IN" sz="1200" dirty="0"/>
          </a:p>
        </p:txBody>
      </p:sp>
      <p:sp>
        <p:nvSpPr>
          <p:cNvPr id="2" name="Rectangle 1"/>
          <p:cNvSpPr/>
          <p:nvPr/>
        </p:nvSpPr>
        <p:spPr>
          <a:xfrm>
            <a:off x="242735" y="681438"/>
            <a:ext cx="4093236" cy="523220"/>
          </a:xfrm>
          <a:prstGeom prst="rect">
            <a:avLst/>
          </a:prstGeom>
        </p:spPr>
        <p:txBody>
          <a:bodyPr wrap="none">
            <a:spAutoFit/>
          </a:bodyPr>
          <a:lstStyle/>
          <a:p>
            <a:r>
              <a:rPr lang="en-IN" sz="2800" b="1" dirty="0"/>
              <a:t>Composition of the </a:t>
            </a:r>
            <a:r>
              <a:rPr lang="en-IN" sz="2800" b="1" dirty="0" smtClean="0"/>
              <a:t>group:</a:t>
            </a:r>
            <a:endParaRPr lang="en-IN" sz="2800" b="1" dirty="0"/>
          </a:p>
        </p:txBody>
      </p:sp>
      <p:sp>
        <p:nvSpPr>
          <p:cNvPr id="3" name="TextBox 2"/>
          <p:cNvSpPr txBox="1"/>
          <p:nvPr/>
        </p:nvSpPr>
        <p:spPr>
          <a:xfrm>
            <a:off x="242735" y="1389394"/>
            <a:ext cx="11644464" cy="4832092"/>
          </a:xfrm>
          <a:prstGeom prst="rect">
            <a:avLst/>
          </a:prstGeom>
          <a:noFill/>
        </p:spPr>
        <p:txBody>
          <a:bodyPr wrap="square" rtlCol="0">
            <a:spAutoFit/>
          </a:bodyPr>
          <a:lstStyle/>
          <a:p>
            <a:pPr marL="285750" indent="-285750" algn="just">
              <a:buFont typeface="Arial" panose="020B0604020202020204" pitchFamily="34" charset="0"/>
              <a:buChar char="•"/>
            </a:pPr>
            <a:r>
              <a:rPr lang="en-IN" sz="2800" dirty="0" smtClean="0"/>
              <a:t>Most group activities require a variety of skills and knowledge. </a:t>
            </a:r>
          </a:p>
          <a:p>
            <a:pPr algn="just"/>
            <a:endParaRPr lang="en-IN" sz="2800" dirty="0" smtClean="0"/>
          </a:p>
          <a:p>
            <a:pPr marL="285750" indent="-285750" algn="just">
              <a:buFont typeface="Arial" panose="020B0604020202020204" pitchFamily="34" charset="0"/>
              <a:buChar char="•"/>
            </a:pPr>
            <a:r>
              <a:rPr lang="en-IN" sz="2800" dirty="0" smtClean="0"/>
              <a:t>Given this requirement, it would be reasonable to conclude that heterogeneous groups- those composed of dissimilar individuals- would be more likely to have diverse abilities and information and should be more effective.</a:t>
            </a:r>
          </a:p>
          <a:p>
            <a:pPr algn="just"/>
            <a:endParaRPr lang="en-IN" sz="2800" dirty="0" smtClean="0"/>
          </a:p>
          <a:p>
            <a:pPr marL="285750" indent="-285750" algn="just">
              <a:buFont typeface="Arial" panose="020B0604020202020204" pitchFamily="34" charset="0"/>
              <a:buChar char="•"/>
            </a:pPr>
            <a:r>
              <a:rPr lang="en-IN" sz="2800" dirty="0" smtClean="0"/>
              <a:t>When a group is diverse in terms of personality, gender, age, education, functional specification and experience, there is increased probability that the group will posses the needed characteristics to complete its tasks effectively.</a:t>
            </a:r>
            <a:endParaRPr lang="en-IN" sz="2800" dirty="0"/>
          </a:p>
        </p:txBody>
      </p:sp>
    </p:spTree>
    <p:extLst>
      <p:ext uri="{BB962C8B-B14F-4D97-AF65-F5344CB8AC3E}">
        <p14:creationId xmlns:p14="http://schemas.microsoft.com/office/powerpoint/2010/main" val="208496906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6096000" cy="276999"/>
          </a:xfrm>
          <a:prstGeom prst="rect">
            <a:avLst/>
          </a:prstGeom>
        </p:spPr>
        <p:txBody>
          <a:bodyPr>
            <a:spAutoFit/>
          </a:bodyPr>
          <a:lstStyle/>
          <a:p>
            <a:r>
              <a:rPr lang="en-IN" sz="1200" dirty="0" smtClean="0"/>
              <a:t>ORGANIZATIONAL BEHAVIOUR AND PROFESSIONAL COMMUNICATION (18ME661) UNIT4</a:t>
            </a:r>
            <a:endParaRPr lang="en-IN" sz="1200" dirty="0"/>
          </a:p>
        </p:txBody>
      </p:sp>
      <p:sp>
        <p:nvSpPr>
          <p:cNvPr id="2" name="Rectangle 1"/>
          <p:cNvSpPr/>
          <p:nvPr/>
        </p:nvSpPr>
        <p:spPr>
          <a:xfrm>
            <a:off x="180305" y="423861"/>
            <a:ext cx="4722127" cy="523220"/>
          </a:xfrm>
          <a:prstGeom prst="rect">
            <a:avLst/>
          </a:prstGeom>
        </p:spPr>
        <p:txBody>
          <a:bodyPr wrap="none">
            <a:spAutoFit/>
          </a:bodyPr>
          <a:lstStyle/>
          <a:p>
            <a:r>
              <a:rPr lang="en-IN" sz="2800" b="1" dirty="0"/>
              <a:t>Degree of group </a:t>
            </a:r>
            <a:r>
              <a:rPr lang="en-IN" sz="2800" b="1" dirty="0" smtClean="0"/>
              <a:t>cohesiveness:</a:t>
            </a:r>
            <a:endParaRPr lang="en-IN" sz="2800" b="1" dirty="0"/>
          </a:p>
        </p:txBody>
      </p:sp>
      <p:sp>
        <p:nvSpPr>
          <p:cNvPr id="3" name="Rectangle 2"/>
          <p:cNvSpPr/>
          <p:nvPr/>
        </p:nvSpPr>
        <p:spPr>
          <a:xfrm>
            <a:off x="180305" y="1093943"/>
            <a:ext cx="11655380" cy="1938992"/>
          </a:xfrm>
          <a:prstGeom prst="rect">
            <a:avLst/>
          </a:prstGeom>
        </p:spPr>
        <p:txBody>
          <a:bodyPr wrap="square">
            <a:spAutoFit/>
          </a:bodyPr>
          <a:lstStyle/>
          <a:p>
            <a:pPr algn="just"/>
            <a:r>
              <a:rPr lang="en-GB" sz="2400" dirty="0">
                <a:latin typeface="NewBaskervilleStd-Roman"/>
              </a:rPr>
              <a:t>Groups differ in their </a:t>
            </a:r>
            <a:r>
              <a:rPr lang="en-GB" sz="2400" b="1" dirty="0">
                <a:latin typeface="NewBaskervilleStd-Bold"/>
              </a:rPr>
              <a:t>cohesiveness </a:t>
            </a:r>
            <a:r>
              <a:rPr lang="en-GB" sz="2400" dirty="0">
                <a:latin typeface="NewBaskervilleStd-Roman"/>
              </a:rPr>
              <a:t>—the degree to which members </a:t>
            </a:r>
            <a:r>
              <a:rPr lang="en-GB" sz="2400" dirty="0" smtClean="0">
                <a:latin typeface="NewBaskervilleStd-Roman"/>
              </a:rPr>
              <a:t>are attracted </a:t>
            </a:r>
            <a:r>
              <a:rPr lang="en-GB" sz="2400" dirty="0">
                <a:latin typeface="NewBaskervilleStd-Roman"/>
              </a:rPr>
              <a:t>to each other and motivated to stay in the group. Some work </a:t>
            </a:r>
            <a:r>
              <a:rPr lang="en-GB" sz="2400" dirty="0" smtClean="0">
                <a:latin typeface="NewBaskervilleStd-Roman"/>
              </a:rPr>
              <a:t>groups are </a:t>
            </a:r>
            <a:r>
              <a:rPr lang="en-GB" sz="2400" dirty="0">
                <a:latin typeface="NewBaskervilleStd-Roman"/>
              </a:rPr>
              <a:t>cohesive because the members have spent a great deal of time </a:t>
            </a:r>
            <a:r>
              <a:rPr lang="en-GB" sz="2400" dirty="0" smtClean="0">
                <a:latin typeface="NewBaskervilleStd-Roman"/>
              </a:rPr>
              <a:t>together, or </a:t>
            </a:r>
            <a:r>
              <a:rPr lang="en-GB" sz="2400" dirty="0">
                <a:latin typeface="NewBaskervilleStd-Roman"/>
              </a:rPr>
              <a:t>the group’s small size facilitates high interaction, or external threats </a:t>
            </a:r>
            <a:r>
              <a:rPr lang="en-GB" sz="2400" dirty="0" smtClean="0">
                <a:latin typeface="NewBaskervilleStd-Roman"/>
              </a:rPr>
              <a:t>have </a:t>
            </a:r>
            <a:r>
              <a:rPr lang="en-IN" sz="2400" dirty="0" smtClean="0">
                <a:latin typeface="NewBaskervilleStd-Roman"/>
              </a:rPr>
              <a:t>brought </a:t>
            </a:r>
            <a:r>
              <a:rPr lang="en-IN" sz="2400" dirty="0">
                <a:latin typeface="NewBaskervilleStd-Roman"/>
              </a:rPr>
              <a:t>members close together.</a:t>
            </a:r>
            <a:endParaRPr lang="en-IN" sz="2400" dirty="0"/>
          </a:p>
        </p:txBody>
      </p:sp>
    </p:spTree>
    <p:extLst>
      <p:ext uri="{BB962C8B-B14F-4D97-AF65-F5344CB8AC3E}">
        <p14:creationId xmlns:p14="http://schemas.microsoft.com/office/powerpoint/2010/main" val="20254316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6096000" cy="276999"/>
          </a:xfrm>
          <a:prstGeom prst="rect">
            <a:avLst/>
          </a:prstGeom>
        </p:spPr>
        <p:txBody>
          <a:bodyPr>
            <a:spAutoFit/>
          </a:bodyPr>
          <a:lstStyle/>
          <a:p>
            <a:r>
              <a:rPr lang="en-IN" sz="1200" dirty="0" smtClean="0"/>
              <a:t>ORGANIZATIONAL BEHAVIOUR AND PROFESSIONAL COMMUNICATION (18ME661) UNIT4</a:t>
            </a:r>
            <a:endParaRPr lang="en-IN" sz="1200" dirty="0"/>
          </a:p>
        </p:txBody>
      </p:sp>
      <p:sp>
        <p:nvSpPr>
          <p:cNvPr id="3" name="Rectangle 2"/>
          <p:cNvSpPr/>
          <p:nvPr/>
        </p:nvSpPr>
        <p:spPr>
          <a:xfrm>
            <a:off x="103031" y="444282"/>
            <a:ext cx="11655380" cy="6001643"/>
          </a:xfrm>
          <a:prstGeom prst="rect">
            <a:avLst/>
          </a:prstGeom>
        </p:spPr>
        <p:txBody>
          <a:bodyPr wrap="square">
            <a:spAutoFit/>
          </a:bodyPr>
          <a:lstStyle/>
          <a:p>
            <a:pPr algn="just"/>
            <a:r>
              <a:rPr lang="en-GB" sz="2400" dirty="0">
                <a:latin typeface="NewBaskervilleStd-Roman"/>
              </a:rPr>
              <a:t>Cohesiveness affects group productivity</a:t>
            </a:r>
            <a:r>
              <a:rPr lang="en-GB" sz="2400" dirty="0" smtClean="0">
                <a:latin typeface="NewBaskervilleStd-Roman"/>
              </a:rPr>
              <a:t>. </a:t>
            </a:r>
          </a:p>
          <a:p>
            <a:pPr algn="just"/>
            <a:endParaRPr lang="en-GB" sz="2400" dirty="0" smtClean="0">
              <a:latin typeface="NewBaskervilleStd-Roman"/>
            </a:endParaRPr>
          </a:p>
          <a:p>
            <a:pPr algn="just"/>
            <a:r>
              <a:rPr lang="en-GB" sz="2400" dirty="0" smtClean="0">
                <a:latin typeface="NewBaskervilleStd-Roman"/>
              </a:rPr>
              <a:t>Studies </a:t>
            </a:r>
            <a:r>
              <a:rPr lang="en-GB" sz="2400" dirty="0">
                <a:latin typeface="NewBaskervilleStd-Roman"/>
              </a:rPr>
              <a:t>consistently show that </a:t>
            </a:r>
            <a:r>
              <a:rPr lang="en-GB" sz="2400" dirty="0" smtClean="0">
                <a:latin typeface="NewBaskervilleStd-Roman"/>
              </a:rPr>
              <a:t>the relationship </a:t>
            </a:r>
            <a:r>
              <a:rPr lang="en-GB" sz="2400" dirty="0">
                <a:latin typeface="NewBaskervilleStd-Roman"/>
              </a:rPr>
              <a:t>between cohesiveness and productivity depends on the </a:t>
            </a:r>
            <a:r>
              <a:rPr lang="en-GB" sz="2400" dirty="0" smtClean="0">
                <a:latin typeface="NewBaskervilleStd-Roman"/>
              </a:rPr>
              <a:t>group’s performance-related norms. </a:t>
            </a:r>
          </a:p>
          <a:p>
            <a:pPr algn="just"/>
            <a:endParaRPr lang="en-GB" sz="2400" dirty="0" smtClean="0">
              <a:latin typeface="NewBaskervilleStd-Roman"/>
            </a:endParaRPr>
          </a:p>
          <a:p>
            <a:pPr marL="342900" indent="-342900" algn="just">
              <a:buFont typeface="Arial" panose="020B0604020202020204" pitchFamily="34" charset="0"/>
              <a:buChar char="•"/>
            </a:pPr>
            <a:r>
              <a:rPr lang="en-GB" sz="2400" dirty="0" smtClean="0">
                <a:latin typeface="NewBaskervilleStd-Roman"/>
              </a:rPr>
              <a:t>If </a:t>
            </a:r>
            <a:r>
              <a:rPr lang="en-GB" sz="2400" dirty="0">
                <a:latin typeface="NewBaskervilleStd-Roman"/>
              </a:rPr>
              <a:t>norms for quality, output, and </a:t>
            </a:r>
            <a:r>
              <a:rPr lang="en-GB" sz="2400" dirty="0" smtClean="0">
                <a:latin typeface="NewBaskervilleStd-Roman"/>
              </a:rPr>
              <a:t>cooperation with </a:t>
            </a:r>
            <a:r>
              <a:rPr lang="en-GB" sz="2400" dirty="0">
                <a:latin typeface="NewBaskervilleStd-Roman"/>
              </a:rPr>
              <a:t>outsiders, for instance, are high, a cohesive group will be more </a:t>
            </a:r>
            <a:r>
              <a:rPr lang="en-GB" sz="2400" dirty="0" smtClean="0">
                <a:latin typeface="NewBaskervilleStd-Roman"/>
              </a:rPr>
              <a:t>productive than </a:t>
            </a:r>
            <a:r>
              <a:rPr lang="en-GB" sz="2400" dirty="0">
                <a:latin typeface="NewBaskervilleStd-Roman"/>
              </a:rPr>
              <a:t>will a less cohesive group. </a:t>
            </a:r>
            <a:endParaRPr lang="en-GB" sz="2400" dirty="0" smtClean="0">
              <a:latin typeface="NewBaskervilleStd-Roman"/>
            </a:endParaRPr>
          </a:p>
          <a:p>
            <a:pPr algn="just"/>
            <a:endParaRPr lang="en-GB" sz="2400" dirty="0" smtClean="0">
              <a:latin typeface="NewBaskervilleStd-Roman"/>
            </a:endParaRPr>
          </a:p>
          <a:p>
            <a:pPr marL="342900" indent="-342900" algn="just">
              <a:buFont typeface="Arial" panose="020B0604020202020204" pitchFamily="34" charset="0"/>
              <a:buChar char="•"/>
            </a:pPr>
            <a:r>
              <a:rPr lang="en-GB" sz="2400" dirty="0" smtClean="0">
                <a:latin typeface="NewBaskervilleStd-Roman"/>
              </a:rPr>
              <a:t>But </a:t>
            </a:r>
            <a:r>
              <a:rPr lang="en-GB" sz="2400" dirty="0">
                <a:latin typeface="NewBaskervilleStd-Roman"/>
              </a:rPr>
              <a:t>if cohesiveness is high and </a:t>
            </a:r>
            <a:r>
              <a:rPr lang="en-GB" sz="2400" dirty="0" smtClean="0">
                <a:latin typeface="NewBaskervilleStd-Roman"/>
              </a:rPr>
              <a:t>performance norms </a:t>
            </a:r>
            <a:r>
              <a:rPr lang="en-GB" sz="2400" dirty="0">
                <a:latin typeface="NewBaskervilleStd-Roman"/>
              </a:rPr>
              <a:t>are low, productivity will be low. </a:t>
            </a:r>
            <a:endParaRPr lang="en-GB" sz="2400" dirty="0" smtClean="0">
              <a:latin typeface="NewBaskervilleStd-Roman"/>
            </a:endParaRPr>
          </a:p>
          <a:p>
            <a:pPr algn="just"/>
            <a:endParaRPr lang="en-GB" sz="2400" dirty="0" smtClean="0">
              <a:latin typeface="NewBaskervilleStd-Roman"/>
            </a:endParaRPr>
          </a:p>
          <a:p>
            <a:pPr marL="342900" indent="-342900" algn="just">
              <a:buFont typeface="Arial" panose="020B0604020202020204" pitchFamily="34" charset="0"/>
              <a:buChar char="•"/>
            </a:pPr>
            <a:r>
              <a:rPr lang="en-GB" sz="2400" dirty="0" smtClean="0">
                <a:latin typeface="NewBaskervilleStd-Roman"/>
              </a:rPr>
              <a:t>If </a:t>
            </a:r>
            <a:r>
              <a:rPr lang="en-GB" sz="2400" dirty="0">
                <a:latin typeface="NewBaskervilleStd-Roman"/>
              </a:rPr>
              <a:t>cohesiveness is low and </a:t>
            </a:r>
            <a:r>
              <a:rPr lang="en-GB" sz="2400" dirty="0" smtClean="0">
                <a:latin typeface="NewBaskervilleStd-Roman"/>
              </a:rPr>
              <a:t>performance norms </a:t>
            </a:r>
            <a:r>
              <a:rPr lang="en-GB" sz="2400" dirty="0">
                <a:latin typeface="NewBaskervilleStd-Roman"/>
              </a:rPr>
              <a:t>are high, productivity increases, but less than in the </a:t>
            </a:r>
            <a:r>
              <a:rPr lang="en-GB" sz="2400" dirty="0" smtClean="0">
                <a:latin typeface="NewBaskervilleStd-Roman"/>
              </a:rPr>
              <a:t>high-cohesiveness/ high-norms </a:t>
            </a:r>
            <a:r>
              <a:rPr lang="en-GB" sz="2400" dirty="0">
                <a:latin typeface="NewBaskervilleStd-Roman"/>
              </a:rPr>
              <a:t>situation. </a:t>
            </a:r>
            <a:endParaRPr lang="en-GB" sz="2400" dirty="0" smtClean="0">
              <a:latin typeface="NewBaskervilleStd-Roman"/>
            </a:endParaRPr>
          </a:p>
          <a:p>
            <a:pPr algn="just"/>
            <a:endParaRPr lang="en-GB" sz="2400" dirty="0" smtClean="0">
              <a:latin typeface="NewBaskervilleStd-Roman"/>
            </a:endParaRPr>
          </a:p>
          <a:p>
            <a:pPr marL="342900" indent="-342900" algn="just">
              <a:buFont typeface="Arial" panose="020B0604020202020204" pitchFamily="34" charset="0"/>
              <a:buChar char="•"/>
            </a:pPr>
            <a:r>
              <a:rPr lang="en-GB" sz="2400" dirty="0" smtClean="0">
                <a:latin typeface="NewBaskervilleStd-Roman"/>
              </a:rPr>
              <a:t>When </a:t>
            </a:r>
            <a:r>
              <a:rPr lang="en-GB" sz="2400" dirty="0">
                <a:latin typeface="NewBaskervilleStd-Roman"/>
              </a:rPr>
              <a:t>cohesiveness and performance-related </a:t>
            </a:r>
            <a:r>
              <a:rPr lang="en-GB" sz="2400" dirty="0" smtClean="0">
                <a:latin typeface="NewBaskervilleStd-Roman"/>
              </a:rPr>
              <a:t>norms are </a:t>
            </a:r>
            <a:r>
              <a:rPr lang="en-GB" sz="2400" dirty="0">
                <a:latin typeface="NewBaskervilleStd-Roman"/>
              </a:rPr>
              <a:t>both low, productivity tends to fall into the low-to-moderate range.</a:t>
            </a:r>
            <a:endParaRPr lang="en-IN" sz="2400" dirty="0"/>
          </a:p>
        </p:txBody>
      </p:sp>
    </p:spTree>
    <p:extLst>
      <p:ext uri="{BB962C8B-B14F-4D97-AF65-F5344CB8AC3E}">
        <p14:creationId xmlns:p14="http://schemas.microsoft.com/office/powerpoint/2010/main" val="18718053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6096000" cy="276999"/>
          </a:xfrm>
          <a:prstGeom prst="rect">
            <a:avLst/>
          </a:prstGeom>
        </p:spPr>
        <p:txBody>
          <a:bodyPr>
            <a:spAutoFit/>
          </a:bodyPr>
          <a:lstStyle/>
          <a:p>
            <a:r>
              <a:rPr lang="en-IN" sz="1200" dirty="0" smtClean="0"/>
              <a:t>ORGANIZATIONAL BEHAVIOUR AND PROFESSIONAL COMMUNICATION (18ME661) UNIT4</a:t>
            </a:r>
            <a:endParaRPr lang="en-IN" sz="12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5780" y="380194"/>
            <a:ext cx="8577330" cy="6356662"/>
          </a:xfrm>
          <a:prstGeom prst="rect">
            <a:avLst/>
          </a:prstGeom>
        </p:spPr>
      </p:pic>
      <p:sp>
        <p:nvSpPr>
          <p:cNvPr id="3" name="Rectangle 2"/>
          <p:cNvSpPr/>
          <p:nvPr/>
        </p:nvSpPr>
        <p:spPr>
          <a:xfrm>
            <a:off x="1" y="810227"/>
            <a:ext cx="3129566" cy="954107"/>
          </a:xfrm>
          <a:prstGeom prst="rect">
            <a:avLst/>
          </a:prstGeom>
        </p:spPr>
        <p:txBody>
          <a:bodyPr wrap="square">
            <a:spAutoFit/>
          </a:bodyPr>
          <a:lstStyle/>
          <a:p>
            <a:r>
              <a:rPr lang="en-GB" sz="2800" b="1" dirty="0">
                <a:solidFill>
                  <a:schemeClr val="accent2"/>
                </a:solidFill>
                <a:latin typeface="CIDFont+F1"/>
              </a:rPr>
              <a:t>C</a:t>
            </a:r>
            <a:r>
              <a:rPr lang="en-GB" sz="2800" b="1" i="0" u="none" strike="noStrike" baseline="0" dirty="0" smtClean="0">
                <a:solidFill>
                  <a:schemeClr val="accent2"/>
                </a:solidFill>
                <a:latin typeface="CIDFont+F1"/>
              </a:rPr>
              <a:t>lassification of groups</a:t>
            </a:r>
            <a:endParaRPr lang="en-IN" sz="2800" b="1" dirty="0">
              <a:solidFill>
                <a:schemeClr val="accent2"/>
              </a:solidFill>
            </a:endParaRPr>
          </a:p>
        </p:txBody>
      </p:sp>
    </p:spTree>
    <p:extLst>
      <p:ext uri="{BB962C8B-B14F-4D97-AF65-F5344CB8AC3E}">
        <p14:creationId xmlns:p14="http://schemas.microsoft.com/office/powerpoint/2010/main" val="172467576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6096000" cy="276999"/>
          </a:xfrm>
          <a:prstGeom prst="rect">
            <a:avLst/>
          </a:prstGeom>
        </p:spPr>
        <p:txBody>
          <a:bodyPr>
            <a:spAutoFit/>
          </a:bodyPr>
          <a:lstStyle/>
          <a:p>
            <a:r>
              <a:rPr lang="en-IN" sz="1200" dirty="0" smtClean="0"/>
              <a:t>ORGANIZATIONAL BEHAVIOUR AND PROFESSIONAL COMMUNICATION (18ME661) UNIT4</a:t>
            </a:r>
            <a:endParaRPr lang="en-IN" sz="1200" dirty="0"/>
          </a:p>
        </p:txBody>
      </p:sp>
      <p:pic>
        <p:nvPicPr>
          <p:cNvPr id="2" name="Picture 1"/>
          <p:cNvPicPr>
            <a:picLocks noChangeAspect="1"/>
          </p:cNvPicPr>
          <p:nvPr/>
        </p:nvPicPr>
        <p:blipFill>
          <a:blip r:embed="rId2"/>
          <a:stretch>
            <a:fillRect/>
          </a:stretch>
        </p:blipFill>
        <p:spPr>
          <a:xfrm>
            <a:off x="0" y="543172"/>
            <a:ext cx="12264787" cy="5806113"/>
          </a:xfrm>
          <a:prstGeom prst="rect">
            <a:avLst/>
          </a:prstGeom>
        </p:spPr>
      </p:pic>
    </p:spTree>
    <p:extLst>
      <p:ext uri="{BB962C8B-B14F-4D97-AF65-F5344CB8AC3E}">
        <p14:creationId xmlns:p14="http://schemas.microsoft.com/office/powerpoint/2010/main" val="1968313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6096000" cy="276999"/>
          </a:xfrm>
          <a:prstGeom prst="rect">
            <a:avLst/>
          </a:prstGeom>
        </p:spPr>
        <p:txBody>
          <a:bodyPr>
            <a:spAutoFit/>
          </a:bodyPr>
          <a:lstStyle/>
          <a:p>
            <a:r>
              <a:rPr lang="en-IN" sz="1200" dirty="0" smtClean="0"/>
              <a:t>ORGANIZATIONAL BEHAVIOUR AND PROFESSIONAL COMMUNICATION (18ME661) UNIT4</a:t>
            </a:r>
            <a:endParaRPr lang="en-IN" sz="1200" dirty="0"/>
          </a:p>
        </p:txBody>
      </p:sp>
      <p:sp>
        <p:nvSpPr>
          <p:cNvPr id="2" name="Rectangle 1"/>
          <p:cNvSpPr/>
          <p:nvPr/>
        </p:nvSpPr>
        <p:spPr>
          <a:xfrm>
            <a:off x="188890" y="594042"/>
            <a:ext cx="11608158" cy="4401205"/>
          </a:xfrm>
          <a:prstGeom prst="rect">
            <a:avLst/>
          </a:prstGeom>
        </p:spPr>
        <p:txBody>
          <a:bodyPr wrap="square">
            <a:spAutoFit/>
          </a:bodyPr>
          <a:lstStyle/>
          <a:p>
            <a:pPr algn="just"/>
            <a:r>
              <a:rPr lang="en-GB" sz="2800" dirty="0">
                <a:latin typeface="NewBaskervilleStd-Roman"/>
              </a:rPr>
              <a:t>What can you do to encourage group cohesiveness</a:t>
            </a:r>
            <a:r>
              <a:rPr lang="en-GB" sz="2800" dirty="0" smtClean="0">
                <a:latin typeface="NewBaskervilleStd-Roman"/>
              </a:rPr>
              <a:t>?</a:t>
            </a:r>
          </a:p>
          <a:p>
            <a:pPr algn="just"/>
            <a:r>
              <a:rPr lang="en-GB" sz="2800" dirty="0" smtClean="0">
                <a:latin typeface="NewBaskervilleStd-Roman"/>
              </a:rPr>
              <a:t> </a:t>
            </a:r>
          </a:p>
          <a:p>
            <a:pPr algn="just"/>
            <a:r>
              <a:rPr lang="en-GB" sz="2800" dirty="0" smtClean="0">
                <a:latin typeface="NewBaskervilleStd-Roman"/>
              </a:rPr>
              <a:t>(</a:t>
            </a:r>
            <a:r>
              <a:rPr lang="en-GB" sz="2800" dirty="0">
                <a:latin typeface="NewBaskervilleStd-Roman"/>
              </a:rPr>
              <a:t>1) Make the group </a:t>
            </a:r>
            <a:r>
              <a:rPr lang="en-GB" sz="2800" dirty="0" smtClean="0">
                <a:latin typeface="NewBaskervilleStd-Roman"/>
              </a:rPr>
              <a:t>smaller</a:t>
            </a:r>
            <a:endParaRPr lang="en-GB" sz="2800" dirty="0">
              <a:latin typeface="NewBaskervilleStd-Roman"/>
            </a:endParaRPr>
          </a:p>
          <a:p>
            <a:pPr algn="just"/>
            <a:r>
              <a:rPr lang="en-GB" sz="2800" dirty="0">
                <a:latin typeface="NewBaskervilleStd-Roman"/>
              </a:rPr>
              <a:t>(2) encourage agreement with group </a:t>
            </a:r>
            <a:r>
              <a:rPr lang="en-GB" sz="2800" dirty="0" smtClean="0">
                <a:latin typeface="NewBaskervilleStd-Roman"/>
              </a:rPr>
              <a:t>goals </a:t>
            </a:r>
          </a:p>
          <a:p>
            <a:pPr algn="just"/>
            <a:r>
              <a:rPr lang="en-GB" sz="2800" dirty="0" smtClean="0">
                <a:latin typeface="NewBaskervilleStd-Roman"/>
              </a:rPr>
              <a:t>(</a:t>
            </a:r>
            <a:r>
              <a:rPr lang="en-GB" sz="2800" dirty="0">
                <a:latin typeface="NewBaskervilleStd-Roman"/>
              </a:rPr>
              <a:t>3) increase the time members </a:t>
            </a:r>
            <a:r>
              <a:rPr lang="en-GB" sz="2800" dirty="0" smtClean="0">
                <a:latin typeface="NewBaskervilleStd-Roman"/>
              </a:rPr>
              <a:t>spend together </a:t>
            </a:r>
          </a:p>
          <a:p>
            <a:pPr algn="just"/>
            <a:r>
              <a:rPr lang="en-GB" sz="2800" dirty="0" smtClean="0">
                <a:latin typeface="NewBaskervilleStd-Roman"/>
              </a:rPr>
              <a:t>(</a:t>
            </a:r>
            <a:r>
              <a:rPr lang="en-GB" sz="2800" dirty="0">
                <a:latin typeface="NewBaskervilleStd-Roman"/>
              </a:rPr>
              <a:t>4) increase the group’s status and the perceived difficulty of attaining</a:t>
            </a:r>
          </a:p>
          <a:p>
            <a:pPr algn="just"/>
            <a:r>
              <a:rPr lang="en-GB" sz="2800" dirty="0">
                <a:latin typeface="NewBaskervilleStd-Roman"/>
              </a:rPr>
              <a:t>membership, </a:t>
            </a:r>
            <a:endParaRPr lang="en-GB" sz="2800" dirty="0" smtClean="0">
              <a:latin typeface="NewBaskervilleStd-Roman"/>
            </a:endParaRPr>
          </a:p>
          <a:p>
            <a:pPr algn="just"/>
            <a:r>
              <a:rPr lang="en-GB" sz="2800" dirty="0" smtClean="0">
                <a:latin typeface="NewBaskervilleStd-Roman"/>
              </a:rPr>
              <a:t>(</a:t>
            </a:r>
            <a:r>
              <a:rPr lang="en-GB" sz="2800" dirty="0">
                <a:latin typeface="NewBaskervilleStd-Roman"/>
              </a:rPr>
              <a:t>5) stimulate competition with other groups, </a:t>
            </a:r>
            <a:endParaRPr lang="en-GB" sz="2800" dirty="0" smtClean="0">
              <a:latin typeface="NewBaskervilleStd-Roman"/>
            </a:endParaRPr>
          </a:p>
          <a:p>
            <a:pPr algn="just"/>
            <a:r>
              <a:rPr lang="en-GB" sz="2800" dirty="0" smtClean="0">
                <a:latin typeface="NewBaskervilleStd-Roman"/>
              </a:rPr>
              <a:t>(</a:t>
            </a:r>
            <a:r>
              <a:rPr lang="en-GB" sz="2800" dirty="0">
                <a:latin typeface="NewBaskervilleStd-Roman"/>
              </a:rPr>
              <a:t>6) give rewards to </a:t>
            </a:r>
            <a:r>
              <a:rPr lang="en-GB" sz="2800" dirty="0" smtClean="0">
                <a:latin typeface="NewBaskervilleStd-Roman"/>
              </a:rPr>
              <a:t>the group </a:t>
            </a:r>
            <a:r>
              <a:rPr lang="en-GB" sz="2800" dirty="0">
                <a:latin typeface="NewBaskervilleStd-Roman"/>
              </a:rPr>
              <a:t>rather than to individual members, and </a:t>
            </a:r>
            <a:endParaRPr lang="en-GB" sz="2800" dirty="0" smtClean="0">
              <a:latin typeface="NewBaskervilleStd-Roman"/>
            </a:endParaRPr>
          </a:p>
          <a:p>
            <a:pPr algn="just"/>
            <a:r>
              <a:rPr lang="en-GB" sz="2800" dirty="0" smtClean="0">
                <a:latin typeface="NewBaskervilleStd-Roman"/>
              </a:rPr>
              <a:t>(</a:t>
            </a:r>
            <a:r>
              <a:rPr lang="en-GB" sz="2800" dirty="0">
                <a:latin typeface="NewBaskervilleStd-Roman"/>
              </a:rPr>
              <a:t>7) physically isolate the group.</a:t>
            </a:r>
            <a:endParaRPr lang="en-IN" sz="2800" dirty="0"/>
          </a:p>
        </p:txBody>
      </p:sp>
    </p:spTree>
    <p:extLst>
      <p:ext uri="{BB962C8B-B14F-4D97-AF65-F5344CB8AC3E}">
        <p14:creationId xmlns:p14="http://schemas.microsoft.com/office/powerpoint/2010/main" val="188057333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6096000" cy="276999"/>
          </a:xfrm>
          <a:prstGeom prst="rect">
            <a:avLst/>
          </a:prstGeom>
        </p:spPr>
        <p:txBody>
          <a:bodyPr>
            <a:spAutoFit/>
          </a:bodyPr>
          <a:lstStyle/>
          <a:p>
            <a:r>
              <a:rPr lang="en-IN" sz="1200" dirty="0" smtClean="0"/>
              <a:t>ORGANIZATIONAL BEHAVIOUR AND PROFESSIONAL COMMUNICATION (18ME661) UNIT4</a:t>
            </a:r>
            <a:endParaRPr lang="en-IN" sz="1200" dirty="0"/>
          </a:p>
        </p:txBody>
      </p:sp>
      <p:sp>
        <p:nvSpPr>
          <p:cNvPr id="3" name="TextBox 2"/>
          <p:cNvSpPr txBox="1"/>
          <p:nvPr/>
        </p:nvSpPr>
        <p:spPr>
          <a:xfrm>
            <a:off x="155925" y="515155"/>
            <a:ext cx="3035126" cy="523220"/>
          </a:xfrm>
          <a:prstGeom prst="rect">
            <a:avLst/>
          </a:prstGeom>
          <a:noFill/>
        </p:spPr>
        <p:txBody>
          <a:bodyPr wrap="none" rtlCol="0">
            <a:spAutoFit/>
          </a:bodyPr>
          <a:lstStyle/>
          <a:p>
            <a:r>
              <a:rPr lang="en-IN" sz="2800" b="1" dirty="0" smtClean="0"/>
              <a:t>GROUP PROCESSES</a:t>
            </a:r>
            <a:endParaRPr lang="en-IN" sz="2800" b="1" dirty="0"/>
          </a:p>
        </p:txBody>
      </p:sp>
      <p:sp>
        <p:nvSpPr>
          <p:cNvPr id="5" name="Rectangle 4"/>
          <p:cNvSpPr/>
          <p:nvPr/>
        </p:nvSpPr>
        <p:spPr>
          <a:xfrm>
            <a:off x="155924" y="1144872"/>
            <a:ext cx="11615365" cy="1384995"/>
          </a:xfrm>
          <a:prstGeom prst="rect">
            <a:avLst/>
          </a:prstGeom>
        </p:spPr>
        <p:txBody>
          <a:bodyPr wrap="square">
            <a:spAutoFit/>
          </a:bodyPr>
          <a:lstStyle/>
          <a:p>
            <a:pPr algn="just"/>
            <a:r>
              <a:rPr lang="en-GB" sz="2800" dirty="0" smtClean="0">
                <a:latin typeface="NewBaskervilleStd-Roman"/>
              </a:rPr>
              <a:t>Team </a:t>
            </a:r>
            <a:r>
              <a:rPr lang="en-GB" sz="2800" dirty="0">
                <a:latin typeface="NewBaskervilleStd-Roman"/>
              </a:rPr>
              <a:t>effectiveness is process variables such </a:t>
            </a:r>
            <a:r>
              <a:rPr lang="en-GB" sz="2800" dirty="0" smtClean="0">
                <a:latin typeface="NewBaskervilleStd-Roman"/>
              </a:rPr>
              <a:t>as member </a:t>
            </a:r>
            <a:r>
              <a:rPr lang="en-GB" sz="2800" dirty="0">
                <a:latin typeface="NewBaskervilleStd-Roman"/>
              </a:rPr>
              <a:t>commitment to a common purpose, establishment of specific </a:t>
            </a:r>
            <a:r>
              <a:rPr lang="en-GB" sz="2800" dirty="0" smtClean="0">
                <a:latin typeface="NewBaskervilleStd-Roman"/>
              </a:rPr>
              <a:t>team goals</a:t>
            </a:r>
            <a:r>
              <a:rPr lang="en-GB" sz="2800" dirty="0">
                <a:latin typeface="NewBaskervilleStd-Roman"/>
              </a:rPr>
              <a:t>, team efficacy, a managed level of conflict, and minimized social loafing.</a:t>
            </a:r>
            <a:endParaRPr lang="en-IN" sz="2800" dirty="0"/>
          </a:p>
        </p:txBody>
      </p:sp>
    </p:spTree>
    <p:extLst>
      <p:ext uri="{BB962C8B-B14F-4D97-AF65-F5344CB8AC3E}">
        <p14:creationId xmlns:p14="http://schemas.microsoft.com/office/powerpoint/2010/main" val="160731403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6096000" cy="276999"/>
          </a:xfrm>
          <a:prstGeom prst="rect">
            <a:avLst/>
          </a:prstGeom>
        </p:spPr>
        <p:txBody>
          <a:bodyPr>
            <a:spAutoFit/>
          </a:bodyPr>
          <a:lstStyle/>
          <a:p>
            <a:r>
              <a:rPr lang="en-IN" sz="1200" dirty="0" smtClean="0"/>
              <a:t>ORGANIZATIONAL BEHAVIOUR AND PROFESSIONAL COMMUNICATION (18ME661) UNIT4</a:t>
            </a:r>
            <a:endParaRPr lang="en-IN" sz="1200" dirty="0"/>
          </a:p>
        </p:txBody>
      </p:sp>
      <p:sp>
        <p:nvSpPr>
          <p:cNvPr id="3" name="Rectangle 2"/>
          <p:cNvSpPr/>
          <p:nvPr/>
        </p:nvSpPr>
        <p:spPr>
          <a:xfrm>
            <a:off x="143044" y="558574"/>
            <a:ext cx="11615365" cy="2677656"/>
          </a:xfrm>
          <a:prstGeom prst="rect">
            <a:avLst/>
          </a:prstGeom>
        </p:spPr>
        <p:txBody>
          <a:bodyPr wrap="square">
            <a:spAutoFit/>
          </a:bodyPr>
          <a:lstStyle/>
          <a:p>
            <a:pPr algn="just"/>
            <a:r>
              <a:rPr lang="en-IN" sz="2800" dirty="0" smtClean="0">
                <a:latin typeface="NewBaskervilleStd-Roman"/>
              </a:rPr>
              <a:t>When </a:t>
            </a:r>
            <a:r>
              <a:rPr lang="en-GB" sz="2800" dirty="0" smtClean="0">
                <a:latin typeface="NewBaskervilleStd-Roman"/>
              </a:rPr>
              <a:t>each </a:t>
            </a:r>
            <a:r>
              <a:rPr lang="en-GB" sz="2800" dirty="0">
                <a:latin typeface="NewBaskervilleStd-Roman"/>
              </a:rPr>
              <a:t>member’s contribution is not clearly visible, individuals tend to </a:t>
            </a:r>
            <a:r>
              <a:rPr lang="en-GB" sz="2800" dirty="0" smtClean="0">
                <a:latin typeface="NewBaskervilleStd-Roman"/>
              </a:rPr>
              <a:t>decrease their </a:t>
            </a:r>
            <a:r>
              <a:rPr lang="en-GB" sz="2800" dirty="0">
                <a:latin typeface="NewBaskervilleStd-Roman"/>
              </a:rPr>
              <a:t>effort. Social loafing, in other words, illustrates a process loss from </a:t>
            </a:r>
            <a:r>
              <a:rPr lang="en-GB" sz="2800" dirty="0" smtClean="0">
                <a:latin typeface="NewBaskervilleStd-Roman"/>
              </a:rPr>
              <a:t>using teams</a:t>
            </a:r>
            <a:r>
              <a:rPr lang="en-GB" sz="2800" dirty="0">
                <a:latin typeface="NewBaskervilleStd-Roman"/>
              </a:rPr>
              <a:t>. But teams should create outputs greater than the sum of their </a:t>
            </a:r>
            <a:r>
              <a:rPr lang="en-GB" sz="2800" dirty="0" smtClean="0">
                <a:latin typeface="NewBaskervilleStd-Roman"/>
              </a:rPr>
              <a:t>inputs, as </a:t>
            </a:r>
            <a:r>
              <a:rPr lang="en-GB" sz="2800" dirty="0">
                <a:latin typeface="NewBaskervilleStd-Roman"/>
              </a:rPr>
              <a:t>when a diverse group develops creative alternatives. Exhibit 10-5 </a:t>
            </a:r>
            <a:r>
              <a:rPr lang="en-GB" sz="2800" dirty="0" smtClean="0">
                <a:latin typeface="NewBaskervilleStd-Roman"/>
              </a:rPr>
              <a:t>illustrates how </a:t>
            </a:r>
            <a:r>
              <a:rPr lang="en-GB" sz="2800" dirty="0">
                <a:latin typeface="NewBaskervilleStd-Roman"/>
              </a:rPr>
              <a:t>group processes can have an impact on a group’s actual effectiveness.</a:t>
            </a:r>
            <a:endParaRPr lang="en-IN" sz="2800" dirty="0"/>
          </a:p>
        </p:txBody>
      </p:sp>
      <p:pic>
        <p:nvPicPr>
          <p:cNvPr id="2" name="Picture 1"/>
          <p:cNvPicPr>
            <a:picLocks noChangeAspect="1"/>
          </p:cNvPicPr>
          <p:nvPr/>
        </p:nvPicPr>
        <p:blipFill>
          <a:blip r:embed="rId2"/>
          <a:stretch>
            <a:fillRect/>
          </a:stretch>
        </p:blipFill>
        <p:spPr>
          <a:xfrm>
            <a:off x="143044" y="3387345"/>
            <a:ext cx="12007764" cy="2871787"/>
          </a:xfrm>
          <a:prstGeom prst="rect">
            <a:avLst/>
          </a:prstGeom>
        </p:spPr>
      </p:pic>
    </p:spTree>
    <p:extLst>
      <p:ext uri="{BB962C8B-B14F-4D97-AF65-F5344CB8AC3E}">
        <p14:creationId xmlns:p14="http://schemas.microsoft.com/office/powerpoint/2010/main" val="217071200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6096000" cy="276999"/>
          </a:xfrm>
          <a:prstGeom prst="rect">
            <a:avLst/>
          </a:prstGeom>
        </p:spPr>
        <p:txBody>
          <a:bodyPr>
            <a:spAutoFit/>
          </a:bodyPr>
          <a:lstStyle/>
          <a:p>
            <a:r>
              <a:rPr lang="en-IN" sz="1200" dirty="0" smtClean="0"/>
              <a:t>ORGANIZATIONAL BEHAVIOUR AND PROFESSIONAL COMMUNICATION (18ME661) UNIT4</a:t>
            </a:r>
            <a:endParaRPr lang="en-IN" sz="1200" dirty="0"/>
          </a:p>
        </p:txBody>
      </p:sp>
      <p:pic>
        <p:nvPicPr>
          <p:cNvPr id="2" name="Picture 1"/>
          <p:cNvPicPr>
            <a:picLocks noChangeAspect="1"/>
          </p:cNvPicPr>
          <p:nvPr/>
        </p:nvPicPr>
        <p:blipFill>
          <a:blip r:embed="rId2"/>
          <a:stretch>
            <a:fillRect/>
          </a:stretch>
        </p:blipFill>
        <p:spPr>
          <a:xfrm>
            <a:off x="465182" y="829278"/>
            <a:ext cx="11473533" cy="4803645"/>
          </a:xfrm>
          <a:prstGeom prst="rect">
            <a:avLst/>
          </a:prstGeom>
        </p:spPr>
      </p:pic>
      <p:sp>
        <p:nvSpPr>
          <p:cNvPr id="3" name="Rectangle 2"/>
          <p:cNvSpPr/>
          <p:nvPr/>
        </p:nvSpPr>
        <p:spPr>
          <a:xfrm>
            <a:off x="560075" y="5815870"/>
            <a:ext cx="5102102" cy="369332"/>
          </a:xfrm>
          <a:prstGeom prst="rect">
            <a:avLst/>
          </a:prstGeom>
        </p:spPr>
        <p:txBody>
          <a:bodyPr wrap="none">
            <a:spAutoFit/>
          </a:bodyPr>
          <a:lstStyle/>
          <a:p>
            <a:r>
              <a:rPr lang="en-IN" b="1" dirty="0"/>
              <a:t>https://www.youtube.com/watch?v=aHSUp7msCIE</a:t>
            </a:r>
          </a:p>
        </p:txBody>
      </p:sp>
    </p:spTree>
    <p:extLst>
      <p:ext uri="{BB962C8B-B14F-4D97-AF65-F5344CB8AC3E}">
        <p14:creationId xmlns:p14="http://schemas.microsoft.com/office/powerpoint/2010/main" val="242529140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a:xfrm>
            <a:off x="838200" y="365125"/>
            <a:ext cx="3192887" cy="1325563"/>
          </a:xfrm>
        </p:spPr>
        <p:txBody>
          <a:bodyPr/>
          <a:lstStyle/>
          <a:p>
            <a:r>
              <a:rPr lang="en-US" b="1" dirty="0"/>
              <a:t>Group Tasks</a:t>
            </a:r>
          </a:p>
        </p:txBody>
      </p:sp>
      <p:sp>
        <p:nvSpPr>
          <p:cNvPr id="124931" name="Rectangle 3"/>
          <p:cNvSpPr>
            <a:spLocks noGrp="1" noChangeArrowheads="1"/>
          </p:cNvSpPr>
          <p:nvPr>
            <p:ph type="body" idx="1"/>
          </p:nvPr>
        </p:nvSpPr>
        <p:spPr>
          <a:xfrm>
            <a:off x="838200" y="1825625"/>
            <a:ext cx="10515600" cy="2025158"/>
          </a:xfrm>
        </p:spPr>
        <p:txBody>
          <a:bodyPr>
            <a:noAutofit/>
          </a:bodyPr>
          <a:lstStyle/>
          <a:p>
            <a:pPr algn="just"/>
            <a:r>
              <a:rPr lang="en-US" dirty="0"/>
              <a:t>Decision-making</a:t>
            </a:r>
          </a:p>
          <a:p>
            <a:pPr lvl="1" algn="just"/>
            <a:r>
              <a:rPr lang="en-US" sz="2800" u="sng" dirty="0"/>
              <a:t>Large</a:t>
            </a:r>
            <a:r>
              <a:rPr lang="en-US" sz="2800" dirty="0"/>
              <a:t> groups facilitate the pooling of information about complex tasks.</a:t>
            </a:r>
          </a:p>
          <a:p>
            <a:pPr lvl="1" algn="just"/>
            <a:r>
              <a:rPr lang="en-US" sz="2800" u="sng" dirty="0"/>
              <a:t>Smaller</a:t>
            </a:r>
            <a:r>
              <a:rPr lang="en-US" sz="2800" dirty="0"/>
              <a:t> groups are better suited to coordinating and facilitating the implementation of complex tasks.</a:t>
            </a:r>
          </a:p>
          <a:p>
            <a:pPr lvl="1" algn="just">
              <a:buFontTx/>
              <a:buNone/>
            </a:pPr>
            <a:endParaRPr lang="en-US" sz="2800" dirty="0"/>
          </a:p>
          <a:p>
            <a:pPr lvl="1" algn="just">
              <a:buFontTx/>
              <a:buNone/>
            </a:pPr>
            <a:endParaRPr lang="en-US" sz="2800" dirty="0"/>
          </a:p>
        </p:txBody>
      </p:sp>
      <p:sp>
        <p:nvSpPr>
          <p:cNvPr id="4" name="Rectangle 3"/>
          <p:cNvSpPr/>
          <p:nvPr/>
        </p:nvSpPr>
        <p:spPr>
          <a:xfrm>
            <a:off x="0" y="0"/>
            <a:ext cx="6096000" cy="276999"/>
          </a:xfrm>
          <a:prstGeom prst="rect">
            <a:avLst/>
          </a:prstGeom>
        </p:spPr>
        <p:txBody>
          <a:bodyPr>
            <a:spAutoFit/>
          </a:bodyPr>
          <a:lstStyle/>
          <a:p>
            <a:r>
              <a:rPr lang="en-IN" sz="1200" dirty="0" smtClean="0"/>
              <a:t>ORGANIZATIONAL BEHAVIOUR AND PROFESSIONAL COMMUNICATION (18ME661) UNIT4</a:t>
            </a:r>
            <a:endParaRPr lang="en-IN" sz="1200" dirty="0"/>
          </a:p>
        </p:txBody>
      </p:sp>
    </p:spTree>
    <p:extLst>
      <p:ext uri="{BB962C8B-B14F-4D97-AF65-F5344CB8AC3E}">
        <p14:creationId xmlns:p14="http://schemas.microsoft.com/office/powerpoint/2010/main" val="36188487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6096000" cy="276999"/>
          </a:xfrm>
          <a:prstGeom prst="rect">
            <a:avLst/>
          </a:prstGeom>
        </p:spPr>
        <p:txBody>
          <a:bodyPr>
            <a:spAutoFit/>
          </a:bodyPr>
          <a:lstStyle/>
          <a:p>
            <a:r>
              <a:rPr lang="en-IN" sz="1200" dirty="0" smtClean="0"/>
              <a:t>ORGANIZATIONAL BEHAVIOUR AND PROFESSIONAL COMMUNICATION (18ME661) UNIT4</a:t>
            </a:r>
            <a:endParaRPr lang="en-IN" sz="1200" dirty="0"/>
          </a:p>
        </p:txBody>
      </p:sp>
      <p:sp>
        <p:nvSpPr>
          <p:cNvPr id="3" name="TextBox 2"/>
          <p:cNvSpPr txBox="1"/>
          <p:nvPr/>
        </p:nvSpPr>
        <p:spPr>
          <a:xfrm>
            <a:off x="875763" y="811369"/>
            <a:ext cx="11011437" cy="4832092"/>
          </a:xfrm>
          <a:prstGeom prst="rect">
            <a:avLst/>
          </a:prstGeom>
          <a:noFill/>
        </p:spPr>
        <p:txBody>
          <a:bodyPr wrap="square" rtlCol="0">
            <a:spAutoFit/>
          </a:bodyPr>
          <a:lstStyle/>
          <a:p>
            <a:pPr algn="just"/>
            <a:r>
              <a:rPr lang="en-IN" sz="2800" dirty="0" smtClean="0"/>
              <a:t>Imagine that there are two groups at a major oil company.</a:t>
            </a:r>
          </a:p>
          <a:p>
            <a:pPr algn="just"/>
            <a:endParaRPr lang="en-IN" sz="2800" dirty="0"/>
          </a:p>
          <a:p>
            <a:pPr marL="342900" indent="-342900" algn="just">
              <a:buAutoNum type="arabicPeriod"/>
            </a:pPr>
            <a:r>
              <a:rPr lang="en-IN" sz="2800" dirty="0" smtClean="0"/>
              <a:t>The job of the first is to consider possible locations for a new refinery. The decision is going to affect people in many areas of the Company- production, engineering, marketing, distribution, purchasing, real estate development, etc.,- key people from each of these areas will need to provide input to the decision. (Large group)</a:t>
            </a:r>
          </a:p>
          <a:p>
            <a:pPr algn="just"/>
            <a:endParaRPr lang="en-IN" sz="2800" dirty="0" smtClean="0"/>
          </a:p>
          <a:p>
            <a:pPr marL="342900" indent="-342900" algn="just">
              <a:buAutoNum type="arabicPeriod"/>
            </a:pPr>
            <a:r>
              <a:rPr lang="en-IN" sz="2800" dirty="0" smtClean="0"/>
              <a:t>The job of the second group is to coordinate the building of the refinery after the site has been selected, the design finalised, and the financial arrangements completed. (smaller group)</a:t>
            </a:r>
          </a:p>
        </p:txBody>
      </p:sp>
    </p:spTree>
    <p:extLst>
      <p:ext uri="{BB962C8B-B14F-4D97-AF65-F5344CB8AC3E}">
        <p14:creationId xmlns:p14="http://schemas.microsoft.com/office/powerpoint/2010/main" val="418895814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6096000" cy="276999"/>
          </a:xfrm>
          <a:prstGeom prst="rect">
            <a:avLst/>
          </a:prstGeom>
        </p:spPr>
        <p:txBody>
          <a:bodyPr>
            <a:spAutoFit/>
          </a:bodyPr>
          <a:lstStyle/>
          <a:p>
            <a:r>
              <a:rPr lang="en-IN" sz="1200" dirty="0" smtClean="0"/>
              <a:t>ORGANIZATIONAL BEHAVIOUR AND PROFESSIONAL COMMUNICATION (18ME661) UNIT4</a:t>
            </a:r>
            <a:endParaRPr lang="en-IN" sz="1200" dirty="0"/>
          </a:p>
        </p:txBody>
      </p:sp>
      <p:sp>
        <p:nvSpPr>
          <p:cNvPr id="2" name="Rectangle 1"/>
          <p:cNvSpPr/>
          <p:nvPr/>
        </p:nvSpPr>
        <p:spPr>
          <a:xfrm>
            <a:off x="0" y="410982"/>
            <a:ext cx="4198585" cy="523220"/>
          </a:xfrm>
          <a:prstGeom prst="rect">
            <a:avLst/>
          </a:prstGeom>
        </p:spPr>
        <p:txBody>
          <a:bodyPr wrap="none">
            <a:spAutoFit/>
          </a:bodyPr>
          <a:lstStyle/>
          <a:p>
            <a:r>
              <a:rPr lang="en-IN" sz="2800" b="1" dirty="0">
                <a:solidFill>
                  <a:srgbClr val="F68332"/>
                </a:solidFill>
                <a:latin typeface="VAGRoundedStd-Bold"/>
              </a:rPr>
              <a:t>Group Decision Making</a:t>
            </a:r>
            <a:endParaRPr lang="en-IN" sz="2800" dirty="0"/>
          </a:p>
        </p:txBody>
      </p:sp>
      <p:sp>
        <p:nvSpPr>
          <p:cNvPr id="3" name="Rectangle 2"/>
          <p:cNvSpPr/>
          <p:nvPr/>
        </p:nvSpPr>
        <p:spPr>
          <a:xfrm>
            <a:off x="-1" y="1068185"/>
            <a:ext cx="11925837" cy="2246769"/>
          </a:xfrm>
          <a:prstGeom prst="rect">
            <a:avLst/>
          </a:prstGeom>
        </p:spPr>
        <p:txBody>
          <a:bodyPr wrap="square">
            <a:spAutoFit/>
          </a:bodyPr>
          <a:lstStyle/>
          <a:p>
            <a:pPr algn="just"/>
            <a:r>
              <a:rPr lang="en-IN" sz="2800" b="1" dirty="0">
                <a:solidFill>
                  <a:srgbClr val="C1272D"/>
                </a:solidFill>
                <a:latin typeface="CaeciliaLTStd-Heavy"/>
              </a:rPr>
              <a:t>Groups versus the Individual</a:t>
            </a:r>
          </a:p>
          <a:p>
            <a:pPr algn="just"/>
            <a:r>
              <a:rPr lang="en-GB" sz="2800" dirty="0">
                <a:solidFill>
                  <a:srgbClr val="000000"/>
                </a:solidFill>
                <a:latin typeface="NewBaskervilleStd-Roman"/>
              </a:rPr>
              <a:t>Decision-making groups may be widely used in organizations, but are </a:t>
            </a:r>
            <a:r>
              <a:rPr lang="en-GB" sz="2800" dirty="0" smtClean="0">
                <a:solidFill>
                  <a:srgbClr val="000000"/>
                </a:solidFill>
                <a:latin typeface="NewBaskervilleStd-Roman"/>
              </a:rPr>
              <a:t>group decisions </a:t>
            </a:r>
            <a:r>
              <a:rPr lang="en-GB" sz="2800" dirty="0">
                <a:solidFill>
                  <a:srgbClr val="000000"/>
                </a:solidFill>
                <a:latin typeface="NewBaskervilleStd-Roman"/>
              </a:rPr>
              <a:t>preferable to those made by an individual alone? The answer </a:t>
            </a:r>
            <a:r>
              <a:rPr lang="en-GB" sz="2800" dirty="0" smtClean="0">
                <a:solidFill>
                  <a:srgbClr val="000000"/>
                </a:solidFill>
                <a:latin typeface="NewBaskervilleStd-Roman"/>
              </a:rPr>
              <a:t>depends on </a:t>
            </a:r>
            <a:r>
              <a:rPr lang="en-GB" sz="2800" dirty="0">
                <a:solidFill>
                  <a:srgbClr val="000000"/>
                </a:solidFill>
                <a:latin typeface="NewBaskervilleStd-Roman"/>
              </a:rPr>
              <a:t>a number of factors. Let’s begin by looking at the strengths and </a:t>
            </a:r>
            <a:r>
              <a:rPr lang="en-GB" sz="2800" dirty="0" smtClean="0">
                <a:solidFill>
                  <a:srgbClr val="000000"/>
                </a:solidFill>
                <a:latin typeface="NewBaskervilleStd-Roman"/>
              </a:rPr>
              <a:t>weaknesses </a:t>
            </a:r>
            <a:r>
              <a:rPr lang="en-IN" sz="2800" dirty="0" smtClean="0">
                <a:solidFill>
                  <a:srgbClr val="000000"/>
                </a:solidFill>
                <a:latin typeface="NewBaskervilleStd-Roman"/>
              </a:rPr>
              <a:t>of </a:t>
            </a:r>
            <a:r>
              <a:rPr lang="en-IN" sz="2800" dirty="0">
                <a:solidFill>
                  <a:srgbClr val="000000"/>
                </a:solidFill>
                <a:latin typeface="NewBaskervilleStd-Roman"/>
              </a:rPr>
              <a:t>group decision making.</a:t>
            </a:r>
            <a:endParaRPr lang="en-IN" sz="2800" dirty="0"/>
          </a:p>
        </p:txBody>
      </p:sp>
    </p:spTree>
    <p:extLst>
      <p:ext uri="{BB962C8B-B14F-4D97-AF65-F5344CB8AC3E}">
        <p14:creationId xmlns:p14="http://schemas.microsoft.com/office/powerpoint/2010/main" val="96947971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6096000" cy="276999"/>
          </a:xfrm>
          <a:prstGeom prst="rect">
            <a:avLst/>
          </a:prstGeom>
        </p:spPr>
        <p:txBody>
          <a:bodyPr>
            <a:spAutoFit/>
          </a:bodyPr>
          <a:lstStyle/>
          <a:p>
            <a:r>
              <a:rPr lang="en-IN" sz="1200" dirty="0" smtClean="0"/>
              <a:t>ORGANIZATIONAL BEHAVIOUR AND PROFESSIONAL COMMUNICATION (18ME661) UNIT4</a:t>
            </a:r>
            <a:endParaRPr lang="en-IN" sz="1200" dirty="0"/>
          </a:p>
        </p:txBody>
      </p:sp>
      <p:sp>
        <p:nvSpPr>
          <p:cNvPr id="2" name="Rectangle 1"/>
          <p:cNvSpPr/>
          <p:nvPr/>
        </p:nvSpPr>
        <p:spPr>
          <a:xfrm>
            <a:off x="0" y="1324763"/>
            <a:ext cx="11294772" cy="3970318"/>
          </a:xfrm>
          <a:prstGeom prst="rect">
            <a:avLst/>
          </a:prstGeom>
        </p:spPr>
        <p:txBody>
          <a:bodyPr wrap="square">
            <a:spAutoFit/>
          </a:bodyPr>
          <a:lstStyle/>
          <a:p>
            <a:pPr algn="just"/>
            <a:r>
              <a:rPr lang="en-GB" sz="2800" b="1" dirty="0">
                <a:latin typeface="MyriadPro-Bold"/>
              </a:rPr>
              <a:t>Strengths of Group Decision Making </a:t>
            </a:r>
            <a:r>
              <a:rPr lang="en-GB" sz="2800" dirty="0">
                <a:latin typeface="NewBaskervilleStd-Roman"/>
              </a:rPr>
              <a:t>Groups generate </a:t>
            </a:r>
            <a:r>
              <a:rPr lang="en-GB" sz="2800" i="1" dirty="0">
                <a:solidFill>
                  <a:srgbClr val="0070C0"/>
                </a:solidFill>
                <a:latin typeface="NewBaskervilleStd-Italic"/>
              </a:rPr>
              <a:t>more complete </a:t>
            </a:r>
            <a:r>
              <a:rPr lang="en-GB" sz="2800" i="1" dirty="0" smtClean="0">
                <a:solidFill>
                  <a:srgbClr val="0070C0"/>
                </a:solidFill>
                <a:latin typeface="NewBaskervilleStd-Italic"/>
              </a:rPr>
              <a:t>information and </a:t>
            </a:r>
            <a:r>
              <a:rPr lang="en-GB" sz="2800" i="1" dirty="0">
                <a:solidFill>
                  <a:srgbClr val="0070C0"/>
                </a:solidFill>
                <a:latin typeface="NewBaskervilleStd-Italic"/>
              </a:rPr>
              <a:t>knowledge.</a:t>
            </a:r>
            <a:r>
              <a:rPr lang="en-GB" sz="2800" i="1" dirty="0">
                <a:latin typeface="NewBaskervilleStd-Italic"/>
              </a:rPr>
              <a:t> </a:t>
            </a:r>
            <a:r>
              <a:rPr lang="en-GB" sz="2800" dirty="0">
                <a:latin typeface="NewBaskervilleStd-Roman"/>
              </a:rPr>
              <a:t>By aggregating the resources of several individuals, </a:t>
            </a:r>
            <a:r>
              <a:rPr lang="en-GB" sz="2800" dirty="0" smtClean="0">
                <a:latin typeface="NewBaskervilleStd-Roman"/>
              </a:rPr>
              <a:t>groups bring </a:t>
            </a:r>
            <a:r>
              <a:rPr lang="en-GB" sz="2800" dirty="0">
                <a:latin typeface="NewBaskervilleStd-Roman"/>
              </a:rPr>
              <a:t>more input as well as heterogeneity into the decision process. </a:t>
            </a:r>
            <a:r>
              <a:rPr lang="en-GB" sz="2800" dirty="0" smtClean="0">
                <a:latin typeface="NewBaskervilleStd-Roman"/>
              </a:rPr>
              <a:t>They offer </a:t>
            </a:r>
            <a:r>
              <a:rPr lang="en-GB" sz="2800" i="1" dirty="0">
                <a:solidFill>
                  <a:srgbClr val="0070C0"/>
                </a:solidFill>
                <a:latin typeface="NewBaskervilleStd-Italic"/>
              </a:rPr>
              <a:t>increased diversity of views</a:t>
            </a:r>
            <a:r>
              <a:rPr lang="en-GB" sz="2800" i="1" dirty="0">
                <a:latin typeface="NewBaskervilleStd-Italic"/>
              </a:rPr>
              <a:t>. </a:t>
            </a:r>
            <a:r>
              <a:rPr lang="en-GB" sz="2800" dirty="0">
                <a:latin typeface="NewBaskervilleStd-Roman"/>
              </a:rPr>
              <a:t>This opens up the opportunity to consider </a:t>
            </a:r>
            <a:r>
              <a:rPr lang="en-GB" sz="2800" dirty="0" smtClean="0">
                <a:latin typeface="NewBaskervilleStd-Roman"/>
              </a:rPr>
              <a:t>more approaches </a:t>
            </a:r>
            <a:r>
              <a:rPr lang="en-GB" sz="2800" dirty="0">
                <a:latin typeface="NewBaskervilleStd-Roman"/>
              </a:rPr>
              <a:t>and alternatives. Finally, groups lead to increased </a:t>
            </a:r>
            <a:r>
              <a:rPr lang="en-GB" sz="2800" i="1" dirty="0">
                <a:solidFill>
                  <a:srgbClr val="0070C0"/>
                </a:solidFill>
                <a:latin typeface="NewBaskervilleStd-Italic"/>
              </a:rPr>
              <a:t>acceptance of a </a:t>
            </a:r>
            <a:r>
              <a:rPr lang="en-GB" sz="2800" i="1" dirty="0" smtClean="0">
                <a:solidFill>
                  <a:srgbClr val="0070C0"/>
                </a:solidFill>
                <a:latin typeface="NewBaskervilleStd-Italic"/>
              </a:rPr>
              <a:t>solution. </a:t>
            </a:r>
            <a:r>
              <a:rPr lang="en-GB" sz="2800" dirty="0" smtClean="0">
                <a:latin typeface="NewBaskervilleStd-Roman"/>
              </a:rPr>
              <a:t>Group </a:t>
            </a:r>
            <a:r>
              <a:rPr lang="en-GB" sz="2800" dirty="0">
                <a:latin typeface="NewBaskervilleStd-Roman"/>
              </a:rPr>
              <a:t>members who participated in making a decision are more likely </a:t>
            </a:r>
            <a:r>
              <a:rPr lang="en-GB" sz="2800" dirty="0" smtClean="0">
                <a:latin typeface="NewBaskervilleStd-Roman"/>
              </a:rPr>
              <a:t>to enthusiastically </a:t>
            </a:r>
            <a:r>
              <a:rPr lang="en-GB" sz="2800" dirty="0">
                <a:latin typeface="NewBaskervilleStd-Roman"/>
              </a:rPr>
              <a:t>support and encourage others to accept it.</a:t>
            </a:r>
            <a:endParaRPr lang="en-IN" sz="2800" dirty="0"/>
          </a:p>
        </p:txBody>
      </p:sp>
      <p:sp>
        <p:nvSpPr>
          <p:cNvPr id="5" name="Rectangle 4"/>
          <p:cNvSpPr/>
          <p:nvPr/>
        </p:nvSpPr>
        <p:spPr>
          <a:xfrm>
            <a:off x="0" y="410982"/>
            <a:ext cx="5636479" cy="523220"/>
          </a:xfrm>
          <a:prstGeom prst="rect">
            <a:avLst/>
          </a:prstGeom>
        </p:spPr>
        <p:txBody>
          <a:bodyPr wrap="none">
            <a:spAutoFit/>
          </a:bodyPr>
          <a:lstStyle/>
          <a:p>
            <a:r>
              <a:rPr lang="en-IN" sz="2800" b="1" dirty="0">
                <a:solidFill>
                  <a:srgbClr val="F68332"/>
                </a:solidFill>
                <a:latin typeface="VAGRoundedStd-Bold"/>
              </a:rPr>
              <a:t>Group Decision </a:t>
            </a:r>
            <a:r>
              <a:rPr lang="en-IN" sz="2800" b="1" dirty="0" smtClean="0">
                <a:solidFill>
                  <a:srgbClr val="F68332"/>
                </a:solidFill>
                <a:latin typeface="VAGRoundedStd-Bold"/>
              </a:rPr>
              <a:t>Making </a:t>
            </a:r>
            <a:r>
              <a:rPr lang="en-IN" sz="2800" b="1" dirty="0" err="1" smtClean="0">
                <a:solidFill>
                  <a:srgbClr val="F68332"/>
                </a:solidFill>
                <a:latin typeface="VAGRoundedStd-Bold"/>
              </a:rPr>
              <a:t>contd</a:t>
            </a:r>
            <a:r>
              <a:rPr lang="en-IN" sz="2800" b="1" dirty="0" smtClean="0">
                <a:solidFill>
                  <a:srgbClr val="F68332"/>
                </a:solidFill>
                <a:latin typeface="VAGRoundedStd-Bold"/>
              </a:rPr>
              <a:t>…</a:t>
            </a:r>
            <a:endParaRPr lang="en-IN" sz="2800" dirty="0"/>
          </a:p>
        </p:txBody>
      </p:sp>
    </p:spTree>
    <p:extLst>
      <p:ext uri="{BB962C8B-B14F-4D97-AF65-F5344CB8AC3E}">
        <p14:creationId xmlns:p14="http://schemas.microsoft.com/office/powerpoint/2010/main" val="214117296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6096000" cy="276999"/>
          </a:xfrm>
          <a:prstGeom prst="rect">
            <a:avLst/>
          </a:prstGeom>
        </p:spPr>
        <p:txBody>
          <a:bodyPr>
            <a:spAutoFit/>
          </a:bodyPr>
          <a:lstStyle/>
          <a:p>
            <a:r>
              <a:rPr lang="en-IN" sz="1200" dirty="0" smtClean="0"/>
              <a:t>ORGANIZATIONAL BEHAVIOUR AND PROFESSIONAL COMMUNICATION (18ME661) UNIT4</a:t>
            </a:r>
            <a:endParaRPr lang="en-IN" sz="1200" dirty="0"/>
          </a:p>
        </p:txBody>
      </p:sp>
      <p:sp>
        <p:nvSpPr>
          <p:cNvPr id="2" name="Rectangle 1"/>
          <p:cNvSpPr/>
          <p:nvPr/>
        </p:nvSpPr>
        <p:spPr>
          <a:xfrm>
            <a:off x="182451" y="1141497"/>
            <a:ext cx="11827098" cy="3970318"/>
          </a:xfrm>
          <a:prstGeom prst="rect">
            <a:avLst/>
          </a:prstGeom>
        </p:spPr>
        <p:txBody>
          <a:bodyPr wrap="square">
            <a:spAutoFit/>
          </a:bodyPr>
          <a:lstStyle/>
          <a:p>
            <a:pPr algn="just"/>
            <a:r>
              <a:rPr lang="en-GB" sz="2800" b="1" dirty="0">
                <a:latin typeface="MyriadPro-Bold"/>
              </a:rPr>
              <a:t>Weaknesses of Group Decision Making </a:t>
            </a:r>
            <a:r>
              <a:rPr lang="en-GB" sz="2800" dirty="0">
                <a:latin typeface="NewBaskervilleStd-Roman"/>
              </a:rPr>
              <a:t>Group decisions are time </a:t>
            </a:r>
            <a:r>
              <a:rPr lang="en-GB" sz="2800" dirty="0" smtClean="0">
                <a:latin typeface="NewBaskervilleStd-Roman"/>
              </a:rPr>
              <a:t>consuming because </a:t>
            </a:r>
            <a:r>
              <a:rPr lang="en-GB" sz="2800" dirty="0">
                <a:latin typeface="NewBaskervilleStd-Roman"/>
              </a:rPr>
              <a:t>groups typically take more time to reach a solution. There are </a:t>
            </a:r>
            <a:r>
              <a:rPr lang="en-GB" sz="2800" i="1" dirty="0" smtClean="0">
                <a:solidFill>
                  <a:srgbClr val="0070C0"/>
                </a:solidFill>
                <a:latin typeface="NewBaskervilleStd-Italic"/>
              </a:rPr>
              <a:t>conformity pressures</a:t>
            </a:r>
            <a:r>
              <a:rPr lang="en-GB" sz="2800" i="1" dirty="0">
                <a:latin typeface="NewBaskervilleStd-Italic"/>
              </a:rPr>
              <a:t>. </a:t>
            </a:r>
            <a:r>
              <a:rPr lang="en-GB" sz="2800" dirty="0">
                <a:latin typeface="NewBaskervilleStd-Roman"/>
              </a:rPr>
              <a:t>The desire by group members to be accepted and considered an asset </a:t>
            </a:r>
            <a:r>
              <a:rPr lang="en-GB" sz="2800" dirty="0" smtClean="0">
                <a:latin typeface="NewBaskervilleStd-Roman"/>
              </a:rPr>
              <a:t>to the </a:t>
            </a:r>
            <a:r>
              <a:rPr lang="en-GB" sz="2800" dirty="0">
                <a:latin typeface="NewBaskervilleStd-Roman"/>
              </a:rPr>
              <a:t>group can squash any overt disagreement. Group discussion can be </a:t>
            </a:r>
            <a:r>
              <a:rPr lang="en-GB" sz="2800" i="1" dirty="0" smtClean="0">
                <a:solidFill>
                  <a:srgbClr val="0070C0"/>
                </a:solidFill>
                <a:latin typeface="NewBaskervilleStd-Italic"/>
              </a:rPr>
              <a:t>dominated </a:t>
            </a:r>
            <a:r>
              <a:rPr lang="en-GB" sz="2800" i="1" dirty="0">
                <a:solidFill>
                  <a:srgbClr val="0070C0"/>
                </a:solidFill>
              </a:rPr>
              <a:t>by one or a few members. </a:t>
            </a:r>
            <a:r>
              <a:rPr lang="en-GB" sz="2800" dirty="0"/>
              <a:t>If they’re low- and medium-ability members, the </a:t>
            </a:r>
            <a:r>
              <a:rPr lang="en-GB" sz="2800" dirty="0" smtClean="0"/>
              <a:t>group’s overall </a:t>
            </a:r>
            <a:r>
              <a:rPr lang="en-GB" sz="2800" dirty="0"/>
              <a:t>effectiveness will suffer. Finally, group decisions suffer from </a:t>
            </a:r>
            <a:r>
              <a:rPr lang="en-GB" sz="2800" i="1" dirty="0">
                <a:solidFill>
                  <a:srgbClr val="0070C0"/>
                </a:solidFill>
              </a:rPr>
              <a:t>ambiguous </a:t>
            </a:r>
            <a:r>
              <a:rPr lang="en-GB" sz="2800" i="1" dirty="0" smtClean="0">
                <a:solidFill>
                  <a:srgbClr val="0070C0"/>
                </a:solidFill>
              </a:rPr>
              <a:t>responsibility</a:t>
            </a:r>
            <a:r>
              <a:rPr lang="en-GB" sz="2800" i="1" dirty="0" smtClean="0"/>
              <a:t>. </a:t>
            </a:r>
            <a:r>
              <a:rPr lang="en-GB" sz="2800" dirty="0" smtClean="0"/>
              <a:t>In </a:t>
            </a:r>
            <a:r>
              <a:rPr lang="en-GB" sz="2800" dirty="0"/>
              <a:t>an individual decision, it’s clear who is accountable for the final</a:t>
            </a:r>
          </a:p>
          <a:p>
            <a:pPr algn="just"/>
            <a:r>
              <a:rPr lang="en-GB" sz="2800" dirty="0"/>
              <a:t>outcome. In a group decision, the responsibility of any single member is diluted.</a:t>
            </a:r>
            <a:endParaRPr lang="en-IN" sz="2800" dirty="0"/>
          </a:p>
        </p:txBody>
      </p:sp>
      <p:sp>
        <p:nvSpPr>
          <p:cNvPr id="5" name="Rectangle 4"/>
          <p:cNvSpPr/>
          <p:nvPr/>
        </p:nvSpPr>
        <p:spPr>
          <a:xfrm>
            <a:off x="0" y="410982"/>
            <a:ext cx="5636479" cy="523220"/>
          </a:xfrm>
          <a:prstGeom prst="rect">
            <a:avLst/>
          </a:prstGeom>
        </p:spPr>
        <p:txBody>
          <a:bodyPr wrap="none">
            <a:spAutoFit/>
          </a:bodyPr>
          <a:lstStyle/>
          <a:p>
            <a:r>
              <a:rPr lang="en-IN" sz="2800" b="1" dirty="0">
                <a:solidFill>
                  <a:srgbClr val="F68332"/>
                </a:solidFill>
                <a:latin typeface="VAGRoundedStd-Bold"/>
              </a:rPr>
              <a:t>Group Decision </a:t>
            </a:r>
            <a:r>
              <a:rPr lang="en-IN" sz="2800" b="1" dirty="0" smtClean="0">
                <a:solidFill>
                  <a:srgbClr val="F68332"/>
                </a:solidFill>
                <a:latin typeface="VAGRoundedStd-Bold"/>
              </a:rPr>
              <a:t>Making </a:t>
            </a:r>
            <a:r>
              <a:rPr lang="en-IN" sz="2800" b="1" dirty="0" err="1" smtClean="0">
                <a:solidFill>
                  <a:srgbClr val="F68332"/>
                </a:solidFill>
                <a:latin typeface="VAGRoundedStd-Bold"/>
              </a:rPr>
              <a:t>contd</a:t>
            </a:r>
            <a:r>
              <a:rPr lang="en-IN" sz="2800" b="1" dirty="0" smtClean="0">
                <a:solidFill>
                  <a:srgbClr val="F68332"/>
                </a:solidFill>
                <a:latin typeface="VAGRoundedStd-Bold"/>
              </a:rPr>
              <a:t>…</a:t>
            </a:r>
            <a:endParaRPr lang="en-IN" sz="2800" dirty="0"/>
          </a:p>
        </p:txBody>
      </p:sp>
    </p:spTree>
    <p:extLst>
      <p:ext uri="{BB962C8B-B14F-4D97-AF65-F5344CB8AC3E}">
        <p14:creationId xmlns:p14="http://schemas.microsoft.com/office/powerpoint/2010/main" val="39781848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6096000" cy="276999"/>
          </a:xfrm>
          <a:prstGeom prst="rect">
            <a:avLst/>
          </a:prstGeom>
        </p:spPr>
        <p:txBody>
          <a:bodyPr>
            <a:spAutoFit/>
          </a:bodyPr>
          <a:lstStyle/>
          <a:p>
            <a:r>
              <a:rPr lang="en-IN" sz="1200" dirty="0" smtClean="0"/>
              <a:t>ORGANIZATIONAL BEHAVIOUR AND PROFESSIONAL COMMUNICATION (18ME661) UNIT4</a:t>
            </a:r>
            <a:endParaRPr lang="en-IN" sz="12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366" y="276999"/>
            <a:ext cx="11715482" cy="6589959"/>
          </a:xfrm>
          <a:prstGeom prst="rect">
            <a:avLst/>
          </a:prstGeom>
        </p:spPr>
      </p:pic>
    </p:spTree>
    <p:extLst>
      <p:ext uri="{BB962C8B-B14F-4D97-AF65-F5344CB8AC3E}">
        <p14:creationId xmlns:p14="http://schemas.microsoft.com/office/powerpoint/2010/main" val="52761388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6096000" cy="276999"/>
          </a:xfrm>
          <a:prstGeom prst="rect">
            <a:avLst/>
          </a:prstGeom>
        </p:spPr>
        <p:txBody>
          <a:bodyPr>
            <a:spAutoFit/>
          </a:bodyPr>
          <a:lstStyle/>
          <a:p>
            <a:r>
              <a:rPr lang="en-IN" sz="1200" dirty="0" smtClean="0"/>
              <a:t>ORGANIZATIONAL BEHAVIOUR AND PROFESSIONAL COMMUNICATION (18ME661) UNIT4</a:t>
            </a:r>
            <a:endParaRPr lang="en-IN" sz="1200" dirty="0"/>
          </a:p>
        </p:txBody>
      </p:sp>
      <p:sp>
        <p:nvSpPr>
          <p:cNvPr id="2" name="Rectangle 1"/>
          <p:cNvSpPr/>
          <p:nvPr/>
        </p:nvSpPr>
        <p:spPr>
          <a:xfrm>
            <a:off x="0" y="1414915"/>
            <a:ext cx="11917252" cy="3108543"/>
          </a:xfrm>
          <a:prstGeom prst="rect">
            <a:avLst/>
          </a:prstGeom>
        </p:spPr>
        <p:txBody>
          <a:bodyPr wrap="square">
            <a:spAutoFit/>
          </a:bodyPr>
          <a:lstStyle/>
          <a:p>
            <a:pPr algn="just"/>
            <a:r>
              <a:rPr lang="en-GB" sz="2800" b="1" dirty="0">
                <a:latin typeface="MyriadPro-Bold"/>
              </a:rPr>
              <a:t>Effectiveness and Efficiency </a:t>
            </a:r>
            <a:r>
              <a:rPr lang="en-GB" sz="2800" dirty="0">
                <a:latin typeface="NewBaskervilleStd-Roman"/>
              </a:rPr>
              <a:t>Whether groups are more effective than </a:t>
            </a:r>
            <a:r>
              <a:rPr lang="en-GB" sz="2800" dirty="0" smtClean="0">
                <a:latin typeface="NewBaskervilleStd-Roman"/>
              </a:rPr>
              <a:t>individuals depends </a:t>
            </a:r>
            <a:r>
              <a:rPr lang="en-GB" sz="2800" dirty="0">
                <a:latin typeface="NewBaskervilleStd-Roman"/>
              </a:rPr>
              <a:t>on how you define effectiveness. Group decisions are </a:t>
            </a:r>
            <a:r>
              <a:rPr lang="en-GB" sz="2800" dirty="0" smtClean="0">
                <a:latin typeface="NewBaskervilleStd-Roman"/>
              </a:rPr>
              <a:t>generally more </a:t>
            </a:r>
            <a:r>
              <a:rPr lang="en-GB" sz="2800" i="1" dirty="0">
                <a:latin typeface="NewBaskervilleStd-Italic"/>
              </a:rPr>
              <a:t>accurate </a:t>
            </a:r>
            <a:r>
              <a:rPr lang="en-GB" sz="2800" dirty="0">
                <a:latin typeface="NewBaskervilleStd-Roman"/>
              </a:rPr>
              <a:t>than the decisions of the average individual in a group, but </a:t>
            </a:r>
            <a:r>
              <a:rPr lang="en-GB" sz="2800" dirty="0" smtClean="0">
                <a:latin typeface="NewBaskervilleStd-Roman"/>
              </a:rPr>
              <a:t>less accurate </a:t>
            </a:r>
            <a:r>
              <a:rPr lang="en-GB" sz="2800" dirty="0">
                <a:latin typeface="NewBaskervilleStd-Roman"/>
              </a:rPr>
              <a:t>than the judgments of the most accurate</a:t>
            </a:r>
            <a:r>
              <a:rPr lang="en-GB" sz="2800" dirty="0" smtClean="0">
                <a:latin typeface="NewBaskervilleStd-Roman"/>
              </a:rPr>
              <a:t>. </a:t>
            </a:r>
            <a:r>
              <a:rPr lang="en-GB" sz="2800" dirty="0">
                <a:latin typeface="NewBaskervilleStd-Roman"/>
              </a:rPr>
              <a:t>In terms of </a:t>
            </a:r>
            <a:r>
              <a:rPr lang="en-GB" sz="2800" i="1" dirty="0">
                <a:solidFill>
                  <a:srgbClr val="0070C0"/>
                </a:solidFill>
                <a:latin typeface="NewBaskervilleStd-Italic"/>
              </a:rPr>
              <a:t>speed</a:t>
            </a:r>
            <a:r>
              <a:rPr lang="en-GB" sz="2800" i="1" dirty="0">
                <a:latin typeface="NewBaskervilleStd-Italic"/>
              </a:rPr>
              <a:t>, </a:t>
            </a:r>
            <a:r>
              <a:rPr lang="en-GB" sz="2800" dirty="0" smtClean="0">
                <a:latin typeface="NewBaskervilleStd-Roman"/>
              </a:rPr>
              <a:t>individuals are </a:t>
            </a:r>
            <a:r>
              <a:rPr lang="en-GB" sz="2800" dirty="0">
                <a:latin typeface="NewBaskervilleStd-Roman"/>
              </a:rPr>
              <a:t>superior. If </a:t>
            </a:r>
            <a:r>
              <a:rPr lang="en-GB" sz="2800" i="1" dirty="0">
                <a:solidFill>
                  <a:srgbClr val="0070C0"/>
                </a:solidFill>
                <a:latin typeface="NewBaskervilleStd-Italic"/>
              </a:rPr>
              <a:t>creativity</a:t>
            </a:r>
            <a:r>
              <a:rPr lang="en-GB" sz="2800" i="1" dirty="0">
                <a:latin typeface="NewBaskervilleStd-Italic"/>
              </a:rPr>
              <a:t> </a:t>
            </a:r>
            <a:r>
              <a:rPr lang="en-GB" sz="2800" dirty="0">
                <a:latin typeface="NewBaskervilleStd-Roman"/>
              </a:rPr>
              <a:t>is important, groups tend to be more effective. </a:t>
            </a:r>
            <a:r>
              <a:rPr lang="en-GB" sz="2800" dirty="0" smtClean="0">
                <a:latin typeface="NewBaskervilleStd-Roman"/>
              </a:rPr>
              <a:t>And if </a:t>
            </a:r>
            <a:r>
              <a:rPr lang="en-GB" sz="2800" dirty="0">
                <a:latin typeface="NewBaskervilleStd-Roman"/>
              </a:rPr>
              <a:t>effectiveness means the degree </a:t>
            </a:r>
            <a:r>
              <a:rPr lang="en-GB" sz="2800" dirty="0" smtClean="0">
                <a:latin typeface="NewBaskervilleStd-Roman"/>
              </a:rPr>
              <a:t>of </a:t>
            </a:r>
            <a:r>
              <a:rPr lang="en-GB" sz="2800" i="1" dirty="0" smtClean="0">
                <a:latin typeface="NewBaskervilleStd-Italic"/>
              </a:rPr>
              <a:t>acceptance </a:t>
            </a:r>
            <a:r>
              <a:rPr lang="en-GB" sz="2800" dirty="0">
                <a:latin typeface="NewBaskervilleStd-Roman"/>
              </a:rPr>
              <a:t>the final solution achieves, </a:t>
            </a:r>
            <a:r>
              <a:rPr lang="en-GB" sz="2800" dirty="0" smtClean="0">
                <a:latin typeface="NewBaskervilleStd-Roman"/>
              </a:rPr>
              <a:t>the nod </a:t>
            </a:r>
            <a:r>
              <a:rPr lang="en-GB" sz="2800" dirty="0">
                <a:latin typeface="NewBaskervilleStd-Roman"/>
              </a:rPr>
              <a:t>again goes to the group.</a:t>
            </a:r>
            <a:endParaRPr lang="en-IN" sz="2800" dirty="0"/>
          </a:p>
        </p:txBody>
      </p:sp>
      <p:sp>
        <p:nvSpPr>
          <p:cNvPr id="5" name="Rectangle 4"/>
          <p:cNvSpPr/>
          <p:nvPr/>
        </p:nvSpPr>
        <p:spPr>
          <a:xfrm>
            <a:off x="0" y="410982"/>
            <a:ext cx="5636479" cy="523220"/>
          </a:xfrm>
          <a:prstGeom prst="rect">
            <a:avLst/>
          </a:prstGeom>
        </p:spPr>
        <p:txBody>
          <a:bodyPr wrap="none">
            <a:spAutoFit/>
          </a:bodyPr>
          <a:lstStyle/>
          <a:p>
            <a:r>
              <a:rPr lang="en-IN" sz="2800" b="1" dirty="0">
                <a:solidFill>
                  <a:srgbClr val="F68332"/>
                </a:solidFill>
                <a:latin typeface="VAGRoundedStd-Bold"/>
              </a:rPr>
              <a:t>Group Decision </a:t>
            </a:r>
            <a:r>
              <a:rPr lang="en-IN" sz="2800" b="1" dirty="0" smtClean="0">
                <a:solidFill>
                  <a:srgbClr val="F68332"/>
                </a:solidFill>
                <a:latin typeface="VAGRoundedStd-Bold"/>
              </a:rPr>
              <a:t>Making </a:t>
            </a:r>
            <a:r>
              <a:rPr lang="en-IN" sz="2800" b="1" dirty="0" err="1" smtClean="0">
                <a:solidFill>
                  <a:srgbClr val="F68332"/>
                </a:solidFill>
                <a:latin typeface="VAGRoundedStd-Bold"/>
              </a:rPr>
              <a:t>contd</a:t>
            </a:r>
            <a:r>
              <a:rPr lang="en-IN" sz="2800" b="1" dirty="0" smtClean="0">
                <a:solidFill>
                  <a:srgbClr val="F68332"/>
                </a:solidFill>
                <a:latin typeface="VAGRoundedStd-Bold"/>
              </a:rPr>
              <a:t>…</a:t>
            </a:r>
            <a:endParaRPr lang="en-IN" sz="2800" dirty="0"/>
          </a:p>
        </p:txBody>
      </p:sp>
    </p:spTree>
    <p:extLst>
      <p:ext uri="{BB962C8B-B14F-4D97-AF65-F5344CB8AC3E}">
        <p14:creationId xmlns:p14="http://schemas.microsoft.com/office/powerpoint/2010/main" val="97431162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6096000" cy="276999"/>
          </a:xfrm>
          <a:prstGeom prst="rect">
            <a:avLst/>
          </a:prstGeom>
        </p:spPr>
        <p:txBody>
          <a:bodyPr>
            <a:spAutoFit/>
          </a:bodyPr>
          <a:lstStyle/>
          <a:p>
            <a:r>
              <a:rPr lang="en-IN" sz="1200" dirty="0" smtClean="0"/>
              <a:t>ORGANIZATIONAL BEHAVIOUR AND PROFESSIONAL COMMUNICATION (18ME661) UNIT4</a:t>
            </a:r>
            <a:endParaRPr lang="en-IN" sz="1200" dirty="0"/>
          </a:p>
        </p:txBody>
      </p:sp>
      <p:sp>
        <p:nvSpPr>
          <p:cNvPr id="2" name="Rectangle 1"/>
          <p:cNvSpPr/>
          <p:nvPr/>
        </p:nvSpPr>
        <p:spPr>
          <a:xfrm>
            <a:off x="0" y="1077218"/>
            <a:ext cx="11900079" cy="954107"/>
          </a:xfrm>
          <a:prstGeom prst="rect">
            <a:avLst/>
          </a:prstGeom>
        </p:spPr>
        <p:txBody>
          <a:bodyPr wrap="square">
            <a:spAutoFit/>
          </a:bodyPr>
          <a:lstStyle/>
          <a:p>
            <a:pPr algn="just"/>
            <a:r>
              <a:rPr lang="en-IN" sz="2800" b="1" dirty="0">
                <a:latin typeface="Arial" panose="020B0604020202020204" pitchFamily="34" charset="0"/>
              </a:rPr>
              <a:t>communication </a:t>
            </a:r>
            <a:r>
              <a:rPr lang="en-IN" sz="2800" dirty="0">
                <a:latin typeface="Arial" panose="020B0604020202020204" pitchFamily="34" charset="0"/>
              </a:rPr>
              <a:t>The transfer </a:t>
            </a:r>
            <a:r>
              <a:rPr lang="en-IN" sz="2800" dirty="0" smtClean="0">
                <a:latin typeface="Arial" panose="020B0604020202020204" pitchFamily="34" charset="0"/>
              </a:rPr>
              <a:t>and understanding </a:t>
            </a:r>
            <a:r>
              <a:rPr lang="en-IN" sz="2800" dirty="0">
                <a:latin typeface="Arial" panose="020B0604020202020204" pitchFamily="34" charset="0"/>
              </a:rPr>
              <a:t>of a </a:t>
            </a:r>
            <a:r>
              <a:rPr lang="en-IN" sz="2800" dirty="0" smtClean="0">
                <a:latin typeface="Arial" panose="020B0604020202020204" pitchFamily="34" charset="0"/>
              </a:rPr>
              <a:t>message </a:t>
            </a:r>
            <a:r>
              <a:rPr lang="en-GB" sz="2800" dirty="0" smtClean="0">
                <a:latin typeface="Arial" panose="020B0604020202020204" pitchFamily="34" charset="0"/>
              </a:rPr>
              <a:t>between </a:t>
            </a:r>
            <a:r>
              <a:rPr lang="en-GB" sz="2800" dirty="0">
                <a:latin typeface="Arial" panose="020B0604020202020204" pitchFamily="34" charset="0"/>
              </a:rPr>
              <a:t>two or more people.</a:t>
            </a:r>
            <a:endParaRPr lang="en-IN" sz="2800" dirty="0"/>
          </a:p>
        </p:txBody>
      </p:sp>
      <p:sp>
        <p:nvSpPr>
          <p:cNvPr id="3" name="Rectangle 2"/>
          <p:cNvSpPr/>
          <p:nvPr/>
        </p:nvSpPr>
        <p:spPr>
          <a:xfrm>
            <a:off x="-1" y="276999"/>
            <a:ext cx="2900153" cy="523220"/>
          </a:xfrm>
          <a:prstGeom prst="rect">
            <a:avLst/>
          </a:prstGeom>
        </p:spPr>
        <p:txBody>
          <a:bodyPr wrap="none">
            <a:spAutoFit/>
          </a:bodyPr>
          <a:lstStyle/>
          <a:p>
            <a:r>
              <a:rPr lang="en-IN" sz="2800" b="1" u="sng" dirty="0" smtClean="0">
                <a:solidFill>
                  <a:schemeClr val="accent2">
                    <a:lumMod val="75000"/>
                  </a:schemeClr>
                </a:solidFill>
                <a:latin typeface="Arial" panose="020B0604020202020204" pitchFamily="34" charset="0"/>
              </a:rPr>
              <a:t>Communication</a:t>
            </a:r>
            <a:endParaRPr lang="en-IN" sz="2800" u="sng" dirty="0">
              <a:solidFill>
                <a:schemeClr val="accent2">
                  <a:lumMod val="75000"/>
                </a:schemeClr>
              </a:solidFill>
            </a:endParaRPr>
          </a:p>
        </p:txBody>
      </p:sp>
      <p:pic>
        <p:nvPicPr>
          <p:cNvPr id="5" name="Picture 4"/>
          <p:cNvPicPr>
            <a:picLocks noChangeAspect="1"/>
          </p:cNvPicPr>
          <p:nvPr/>
        </p:nvPicPr>
        <p:blipFill>
          <a:blip r:embed="rId2"/>
          <a:stretch>
            <a:fillRect/>
          </a:stretch>
        </p:blipFill>
        <p:spPr>
          <a:xfrm>
            <a:off x="0" y="2031325"/>
            <a:ext cx="12041746" cy="4828404"/>
          </a:xfrm>
          <a:prstGeom prst="rect">
            <a:avLst/>
          </a:prstGeom>
        </p:spPr>
      </p:pic>
    </p:spTree>
    <p:extLst>
      <p:ext uri="{BB962C8B-B14F-4D97-AF65-F5344CB8AC3E}">
        <p14:creationId xmlns:p14="http://schemas.microsoft.com/office/powerpoint/2010/main" val="417956547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6096000" cy="276999"/>
          </a:xfrm>
          <a:prstGeom prst="rect">
            <a:avLst/>
          </a:prstGeom>
        </p:spPr>
        <p:txBody>
          <a:bodyPr>
            <a:spAutoFit/>
          </a:bodyPr>
          <a:lstStyle/>
          <a:p>
            <a:r>
              <a:rPr lang="en-IN" sz="1200" dirty="0" smtClean="0"/>
              <a:t>ORGANIZATIONAL BEHAVIOUR AND PROFESSIONAL COMMUNICATION (18ME661) UNIT4</a:t>
            </a:r>
            <a:endParaRPr lang="en-IN" sz="1200" dirty="0"/>
          </a:p>
        </p:txBody>
      </p:sp>
      <p:sp>
        <p:nvSpPr>
          <p:cNvPr id="2" name="Rectangle 1"/>
          <p:cNvSpPr/>
          <p:nvPr/>
        </p:nvSpPr>
        <p:spPr>
          <a:xfrm>
            <a:off x="100884" y="526685"/>
            <a:ext cx="11990231" cy="4401205"/>
          </a:xfrm>
          <a:prstGeom prst="rect">
            <a:avLst/>
          </a:prstGeom>
        </p:spPr>
        <p:txBody>
          <a:bodyPr wrap="square">
            <a:spAutoFit/>
          </a:bodyPr>
          <a:lstStyle/>
          <a:p>
            <a:pPr algn="just"/>
            <a:r>
              <a:rPr lang="en-GB" sz="2800" dirty="0">
                <a:latin typeface="NewBaskervilleStd-Roman"/>
              </a:rPr>
              <a:t>Exhibit 11-1 depicts this </a:t>
            </a:r>
            <a:r>
              <a:rPr lang="en-GB" sz="2800" b="1" dirty="0">
                <a:latin typeface="NewBaskervilleStd-Bold"/>
              </a:rPr>
              <a:t>communication process </a:t>
            </a:r>
            <a:r>
              <a:rPr lang="en-GB" sz="2800" dirty="0">
                <a:latin typeface="NewBaskervilleStd-Roman"/>
              </a:rPr>
              <a:t>. </a:t>
            </a:r>
            <a:endParaRPr lang="en-GB" sz="2800" dirty="0" smtClean="0">
              <a:latin typeface="NewBaskervilleStd-Roman"/>
            </a:endParaRPr>
          </a:p>
          <a:p>
            <a:pPr algn="just"/>
            <a:r>
              <a:rPr lang="en-GB" sz="2800" dirty="0" smtClean="0">
                <a:latin typeface="NewBaskervilleStd-Roman"/>
              </a:rPr>
              <a:t>The </a:t>
            </a:r>
            <a:r>
              <a:rPr lang="en-GB" sz="2800" dirty="0">
                <a:latin typeface="NewBaskervilleStd-Roman"/>
              </a:rPr>
              <a:t>key parts of this </a:t>
            </a:r>
            <a:r>
              <a:rPr lang="en-GB" sz="2800" dirty="0" smtClean="0">
                <a:latin typeface="NewBaskervilleStd-Roman"/>
              </a:rPr>
              <a:t>model are </a:t>
            </a:r>
          </a:p>
          <a:p>
            <a:pPr marL="514350" indent="-514350" algn="just">
              <a:buAutoNum type="arabicParenBoth"/>
            </a:pPr>
            <a:r>
              <a:rPr lang="en-GB" sz="2800" dirty="0" smtClean="0">
                <a:latin typeface="NewBaskervilleStd-Roman"/>
              </a:rPr>
              <a:t>the </a:t>
            </a:r>
            <a:r>
              <a:rPr lang="en-GB" sz="2800" dirty="0">
                <a:latin typeface="NewBaskervilleStd-Roman"/>
              </a:rPr>
              <a:t>sender, </a:t>
            </a:r>
            <a:endParaRPr lang="en-GB" sz="2800" dirty="0" smtClean="0">
              <a:latin typeface="NewBaskervilleStd-Roman"/>
            </a:endParaRPr>
          </a:p>
          <a:p>
            <a:pPr algn="just"/>
            <a:r>
              <a:rPr lang="en-GB" sz="2800" dirty="0" smtClean="0">
                <a:latin typeface="NewBaskervilleStd-Roman"/>
              </a:rPr>
              <a:t>(</a:t>
            </a:r>
            <a:r>
              <a:rPr lang="en-GB" sz="2800" dirty="0">
                <a:latin typeface="NewBaskervilleStd-Roman"/>
              </a:rPr>
              <a:t>2) encoding, </a:t>
            </a:r>
            <a:endParaRPr lang="en-GB" sz="2800" dirty="0" smtClean="0">
              <a:latin typeface="NewBaskervilleStd-Roman"/>
            </a:endParaRPr>
          </a:p>
          <a:p>
            <a:pPr algn="just"/>
            <a:r>
              <a:rPr lang="en-GB" sz="2800" dirty="0" smtClean="0">
                <a:latin typeface="NewBaskervilleStd-Roman"/>
              </a:rPr>
              <a:t>(</a:t>
            </a:r>
            <a:r>
              <a:rPr lang="en-GB" sz="2800" dirty="0">
                <a:latin typeface="NewBaskervilleStd-Roman"/>
              </a:rPr>
              <a:t>3) the message, </a:t>
            </a:r>
            <a:endParaRPr lang="en-GB" sz="2800" dirty="0" smtClean="0">
              <a:latin typeface="NewBaskervilleStd-Roman"/>
            </a:endParaRPr>
          </a:p>
          <a:p>
            <a:pPr algn="just"/>
            <a:r>
              <a:rPr lang="en-GB" sz="2800" dirty="0" smtClean="0">
                <a:latin typeface="NewBaskervilleStd-Roman"/>
              </a:rPr>
              <a:t>(</a:t>
            </a:r>
            <a:r>
              <a:rPr lang="en-GB" sz="2800" dirty="0">
                <a:latin typeface="NewBaskervilleStd-Roman"/>
              </a:rPr>
              <a:t>4) the channel, </a:t>
            </a:r>
            <a:endParaRPr lang="en-GB" sz="2800" dirty="0" smtClean="0">
              <a:latin typeface="NewBaskervilleStd-Roman"/>
            </a:endParaRPr>
          </a:p>
          <a:p>
            <a:pPr algn="just"/>
            <a:r>
              <a:rPr lang="en-GB" sz="2800" dirty="0" smtClean="0">
                <a:latin typeface="NewBaskervilleStd-Roman"/>
              </a:rPr>
              <a:t>(</a:t>
            </a:r>
            <a:r>
              <a:rPr lang="en-GB" sz="2800" dirty="0">
                <a:latin typeface="NewBaskervilleStd-Roman"/>
              </a:rPr>
              <a:t>5) decoding,</a:t>
            </a:r>
          </a:p>
          <a:p>
            <a:pPr algn="just"/>
            <a:r>
              <a:rPr lang="en-GB" sz="2800" dirty="0">
                <a:latin typeface="NewBaskervilleStd-Roman"/>
              </a:rPr>
              <a:t>(6) the receiver, </a:t>
            </a:r>
            <a:endParaRPr lang="en-GB" sz="2800" dirty="0" smtClean="0">
              <a:latin typeface="NewBaskervilleStd-Roman"/>
            </a:endParaRPr>
          </a:p>
          <a:p>
            <a:pPr algn="just"/>
            <a:r>
              <a:rPr lang="en-GB" sz="2800" dirty="0" smtClean="0">
                <a:latin typeface="NewBaskervilleStd-Roman"/>
              </a:rPr>
              <a:t>(</a:t>
            </a:r>
            <a:r>
              <a:rPr lang="en-GB" sz="2800" dirty="0">
                <a:latin typeface="NewBaskervilleStd-Roman"/>
              </a:rPr>
              <a:t>7) noise, and </a:t>
            </a:r>
            <a:endParaRPr lang="en-GB" sz="2800" dirty="0" smtClean="0">
              <a:latin typeface="NewBaskervilleStd-Roman"/>
            </a:endParaRPr>
          </a:p>
          <a:p>
            <a:pPr algn="just"/>
            <a:r>
              <a:rPr lang="en-GB" sz="2800" dirty="0" smtClean="0">
                <a:latin typeface="NewBaskervilleStd-Roman"/>
              </a:rPr>
              <a:t>(</a:t>
            </a:r>
            <a:r>
              <a:rPr lang="en-GB" sz="2800" dirty="0">
                <a:latin typeface="NewBaskervilleStd-Roman"/>
              </a:rPr>
              <a:t>8) feedback.</a:t>
            </a:r>
            <a:endParaRPr lang="en-IN" sz="2800" dirty="0"/>
          </a:p>
        </p:txBody>
      </p:sp>
    </p:spTree>
    <p:extLst>
      <p:ext uri="{BB962C8B-B14F-4D97-AF65-F5344CB8AC3E}">
        <p14:creationId xmlns:p14="http://schemas.microsoft.com/office/powerpoint/2010/main" val="140490958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6096000" cy="276999"/>
          </a:xfrm>
          <a:prstGeom prst="rect">
            <a:avLst/>
          </a:prstGeom>
        </p:spPr>
        <p:txBody>
          <a:bodyPr>
            <a:spAutoFit/>
          </a:bodyPr>
          <a:lstStyle/>
          <a:p>
            <a:r>
              <a:rPr lang="en-IN" sz="1200" dirty="0" smtClean="0"/>
              <a:t>ORGANIZATIONAL BEHAVIOUR AND PROFESSIONAL COMMUNICATION (18ME661) UNIT4</a:t>
            </a:r>
            <a:endParaRPr lang="en-IN" sz="1200" dirty="0"/>
          </a:p>
        </p:txBody>
      </p:sp>
      <p:sp>
        <p:nvSpPr>
          <p:cNvPr id="2" name="Rectangle 1"/>
          <p:cNvSpPr/>
          <p:nvPr/>
        </p:nvSpPr>
        <p:spPr>
          <a:xfrm>
            <a:off x="0" y="276999"/>
            <a:ext cx="11848563" cy="6555641"/>
          </a:xfrm>
          <a:prstGeom prst="rect">
            <a:avLst/>
          </a:prstGeom>
        </p:spPr>
        <p:txBody>
          <a:bodyPr wrap="square">
            <a:spAutoFit/>
          </a:bodyPr>
          <a:lstStyle/>
          <a:p>
            <a:pPr algn="just"/>
            <a:r>
              <a:rPr lang="en-IN" sz="2800" b="1" dirty="0"/>
              <a:t>encoding </a:t>
            </a:r>
            <a:r>
              <a:rPr lang="en-IN" sz="2800" dirty="0"/>
              <a:t>Converting a </a:t>
            </a:r>
            <a:r>
              <a:rPr lang="en-IN" sz="2800" dirty="0" smtClean="0"/>
              <a:t>message to </a:t>
            </a:r>
            <a:r>
              <a:rPr lang="en-IN" sz="2800" dirty="0"/>
              <a:t>symbolic form</a:t>
            </a:r>
            <a:r>
              <a:rPr lang="en-IN" sz="2800" dirty="0" smtClean="0"/>
              <a:t>.</a:t>
            </a:r>
            <a:endParaRPr lang="en-IN" sz="2800" dirty="0"/>
          </a:p>
          <a:p>
            <a:pPr algn="just"/>
            <a:r>
              <a:rPr lang="en-IN" sz="2800" b="1" dirty="0"/>
              <a:t>decoding </a:t>
            </a:r>
            <a:r>
              <a:rPr lang="en-IN" sz="2800" dirty="0"/>
              <a:t>Interpreting a </a:t>
            </a:r>
            <a:r>
              <a:rPr lang="en-IN" sz="2800" dirty="0" smtClean="0"/>
              <a:t>sender’s message.</a:t>
            </a:r>
          </a:p>
          <a:p>
            <a:pPr algn="just"/>
            <a:endParaRPr lang="en-IN" sz="2800" dirty="0" smtClean="0"/>
          </a:p>
          <a:p>
            <a:pPr algn="just"/>
            <a:r>
              <a:rPr lang="en-IN" sz="2800" b="1" dirty="0"/>
              <a:t>message </a:t>
            </a:r>
            <a:r>
              <a:rPr lang="en-IN" sz="2800" dirty="0"/>
              <a:t>What is communicated</a:t>
            </a:r>
            <a:r>
              <a:rPr lang="en-IN" sz="2800" dirty="0" smtClean="0"/>
              <a:t>.</a:t>
            </a:r>
          </a:p>
          <a:p>
            <a:pPr algn="just"/>
            <a:endParaRPr lang="en-IN" sz="2800" dirty="0" smtClean="0"/>
          </a:p>
          <a:p>
            <a:pPr algn="just"/>
            <a:r>
              <a:rPr lang="en-IN" sz="2800" b="1" dirty="0"/>
              <a:t>channel </a:t>
            </a:r>
            <a:r>
              <a:rPr lang="en-IN" sz="2800" dirty="0"/>
              <a:t>The medium </a:t>
            </a:r>
            <a:r>
              <a:rPr lang="en-IN" sz="2800" dirty="0" smtClean="0"/>
              <a:t>through which </a:t>
            </a:r>
            <a:r>
              <a:rPr lang="en-IN" sz="2800" dirty="0"/>
              <a:t>a message travels</a:t>
            </a:r>
            <a:r>
              <a:rPr lang="en-IN" sz="2800" dirty="0" smtClean="0"/>
              <a:t>.</a:t>
            </a:r>
          </a:p>
          <a:p>
            <a:pPr algn="just"/>
            <a:endParaRPr lang="en-IN" sz="2800" dirty="0" smtClean="0"/>
          </a:p>
          <a:p>
            <a:pPr algn="just"/>
            <a:r>
              <a:rPr lang="en-IN" sz="2800" b="1" dirty="0"/>
              <a:t>communication </a:t>
            </a:r>
            <a:r>
              <a:rPr lang="en-IN" sz="2800" b="1" dirty="0" smtClean="0"/>
              <a:t>apprehension </a:t>
            </a:r>
            <a:r>
              <a:rPr lang="en-GB" sz="2800" dirty="0" smtClean="0"/>
              <a:t>Undue </a:t>
            </a:r>
            <a:r>
              <a:rPr lang="en-GB" sz="2800" dirty="0"/>
              <a:t>tension and anxiety </a:t>
            </a:r>
            <a:r>
              <a:rPr lang="en-GB" sz="2800" dirty="0" smtClean="0"/>
              <a:t>about </a:t>
            </a:r>
            <a:r>
              <a:rPr lang="en-IN" sz="2800" dirty="0" smtClean="0"/>
              <a:t>oral communication</a:t>
            </a:r>
            <a:r>
              <a:rPr lang="en-IN" sz="2800" dirty="0"/>
              <a:t>, written </a:t>
            </a:r>
            <a:r>
              <a:rPr lang="en-IN" sz="2800" dirty="0" smtClean="0"/>
              <a:t>communication, or </a:t>
            </a:r>
            <a:r>
              <a:rPr lang="en-IN" sz="2800" dirty="0"/>
              <a:t>both</a:t>
            </a:r>
            <a:r>
              <a:rPr lang="en-IN" sz="2800" dirty="0" smtClean="0"/>
              <a:t>.</a:t>
            </a:r>
          </a:p>
          <a:p>
            <a:pPr algn="just"/>
            <a:endParaRPr lang="en-IN" sz="2800" dirty="0" smtClean="0"/>
          </a:p>
          <a:p>
            <a:pPr algn="just"/>
            <a:r>
              <a:rPr lang="en-GB" sz="2800" b="1" dirty="0"/>
              <a:t>channel richness </a:t>
            </a:r>
            <a:r>
              <a:rPr lang="en-GB" sz="2800" dirty="0"/>
              <a:t>The amount </a:t>
            </a:r>
            <a:r>
              <a:rPr lang="en-GB" sz="2800" dirty="0" smtClean="0"/>
              <a:t>of information </a:t>
            </a:r>
            <a:r>
              <a:rPr lang="en-GB" sz="2800" dirty="0"/>
              <a:t>that can be </a:t>
            </a:r>
            <a:r>
              <a:rPr lang="en-GB" sz="2800" dirty="0" smtClean="0"/>
              <a:t>transmitted </a:t>
            </a:r>
            <a:r>
              <a:rPr lang="en-IN" sz="2800" dirty="0" smtClean="0"/>
              <a:t>during </a:t>
            </a:r>
            <a:r>
              <a:rPr lang="en-IN" sz="2800" dirty="0"/>
              <a:t>a communication episode</a:t>
            </a:r>
            <a:r>
              <a:rPr lang="en-IN" sz="2800" dirty="0" smtClean="0"/>
              <a:t>.</a:t>
            </a:r>
          </a:p>
          <a:p>
            <a:pPr algn="just"/>
            <a:endParaRPr lang="en-IN" sz="2800" dirty="0" smtClean="0"/>
          </a:p>
          <a:p>
            <a:r>
              <a:rPr lang="en-GB" sz="2800" b="1" dirty="0"/>
              <a:t>feedback loop </a:t>
            </a:r>
            <a:r>
              <a:rPr lang="en-GB" sz="2800" dirty="0"/>
              <a:t>The final link </a:t>
            </a:r>
            <a:r>
              <a:rPr lang="en-GB" sz="2800" dirty="0" smtClean="0"/>
              <a:t>in the </a:t>
            </a:r>
            <a:r>
              <a:rPr lang="en-GB" sz="2800" dirty="0"/>
              <a:t>communication process; it </a:t>
            </a:r>
            <a:r>
              <a:rPr lang="en-GB" sz="2800" dirty="0" smtClean="0"/>
              <a:t>puts the </a:t>
            </a:r>
            <a:r>
              <a:rPr lang="en-GB" sz="2800" dirty="0"/>
              <a:t>message back into the system </a:t>
            </a:r>
            <a:r>
              <a:rPr lang="en-GB" sz="2800" dirty="0" smtClean="0"/>
              <a:t>as </a:t>
            </a:r>
            <a:r>
              <a:rPr lang="en-IN" sz="2800" dirty="0" smtClean="0"/>
              <a:t>a </a:t>
            </a:r>
            <a:r>
              <a:rPr lang="en-IN" sz="2800" dirty="0"/>
              <a:t>check against misunderstandings.</a:t>
            </a:r>
          </a:p>
        </p:txBody>
      </p:sp>
    </p:spTree>
    <p:extLst>
      <p:ext uri="{BB962C8B-B14F-4D97-AF65-F5344CB8AC3E}">
        <p14:creationId xmlns:p14="http://schemas.microsoft.com/office/powerpoint/2010/main" val="315819218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6096000" cy="276999"/>
          </a:xfrm>
          <a:prstGeom prst="rect">
            <a:avLst/>
          </a:prstGeom>
        </p:spPr>
        <p:txBody>
          <a:bodyPr>
            <a:spAutoFit/>
          </a:bodyPr>
          <a:lstStyle/>
          <a:p>
            <a:r>
              <a:rPr lang="en-IN" sz="1200" dirty="0" smtClean="0"/>
              <a:t>ORGANIZATIONAL BEHAVIOUR AND PROFESSIONAL COMMUNICATION (18ME661) UNIT4</a:t>
            </a:r>
            <a:endParaRPr lang="en-IN" sz="1200" dirty="0"/>
          </a:p>
        </p:txBody>
      </p:sp>
      <p:sp>
        <p:nvSpPr>
          <p:cNvPr id="2" name="Rectangle 1"/>
          <p:cNvSpPr/>
          <p:nvPr/>
        </p:nvSpPr>
        <p:spPr>
          <a:xfrm>
            <a:off x="0" y="276999"/>
            <a:ext cx="5157181" cy="523220"/>
          </a:xfrm>
          <a:prstGeom prst="rect">
            <a:avLst/>
          </a:prstGeom>
        </p:spPr>
        <p:txBody>
          <a:bodyPr wrap="none">
            <a:spAutoFit/>
          </a:bodyPr>
          <a:lstStyle/>
          <a:p>
            <a:r>
              <a:rPr lang="en-IN" sz="2800" b="1" u="sng" dirty="0">
                <a:solidFill>
                  <a:srgbClr val="F68332"/>
                </a:solidFill>
                <a:latin typeface="VAGRoundedStd-Bold"/>
              </a:rPr>
              <a:t>Functions of Communication</a:t>
            </a:r>
            <a:endParaRPr lang="en-IN" sz="2800" u="sng" dirty="0"/>
          </a:p>
        </p:txBody>
      </p:sp>
      <p:sp>
        <p:nvSpPr>
          <p:cNvPr id="3" name="Rectangle 2"/>
          <p:cNvSpPr/>
          <p:nvPr/>
        </p:nvSpPr>
        <p:spPr>
          <a:xfrm>
            <a:off x="152400" y="800219"/>
            <a:ext cx="11887200" cy="1384995"/>
          </a:xfrm>
          <a:prstGeom prst="rect">
            <a:avLst/>
          </a:prstGeom>
        </p:spPr>
        <p:txBody>
          <a:bodyPr wrap="square">
            <a:spAutoFit/>
          </a:bodyPr>
          <a:lstStyle/>
          <a:p>
            <a:pPr algn="just"/>
            <a:r>
              <a:rPr lang="en-GB" sz="2800" dirty="0">
                <a:latin typeface="NewBaskervilleStd-Roman"/>
              </a:rPr>
              <a:t>Communication serves four major functions within a group or organization:</a:t>
            </a:r>
          </a:p>
          <a:p>
            <a:pPr algn="just"/>
            <a:r>
              <a:rPr lang="en-IN" sz="2800" dirty="0">
                <a:solidFill>
                  <a:srgbClr val="FF0000"/>
                </a:solidFill>
                <a:latin typeface="NewBaskervilleStd-Roman"/>
              </a:rPr>
              <a:t>control</a:t>
            </a:r>
            <a:r>
              <a:rPr lang="en-IN" sz="2800" dirty="0">
                <a:latin typeface="NewBaskervilleStd-Roman"/>
              </a:rPr>
              <a:t>, </a:t>
            </a:r>
            <a:r>
              <a:rPr lang="en-IN" sz="2800" dirty="0">
                <a:solidFill>
                  <a:srgbClr val="92D050"/>
                </a:solidFill>
                <a:latin typeface="NewBaskervilleStd-Roman"/>
              </a:rPr>
              <a:t>motivation</a:t>
            </a:r>
            <a:r>
              <a:rPr lang="en-IN" sz="2800" dirty="0">
                <a:latin typeface="NewBaskervilleStd-Roman"/>
              </a:rPr>
              <a:t>, </a:t>
            </a:r>
            <a:r>
              <a:rPr lang="en-IN" sz="2800" dirty="0">
                <a:solidFill>
                  <a:srgbClr val="00B0F0"/>
                </a:solidFill>
                <a:latin typeface="NewBaskervilleStd-Roman"/>
              </a:rPr>
              <a:t>emotional expression</a:t>
            </a:r>
            <a:r>
              <a:rPr lang="en-IN" sz="2800" dirty="0">
                <a:latin typeface="NewBaskervilleStd-Roman"/>
              </a:rPr>
              <a:t>, </a:t>
            </a:r>
            <a:r>
              <a:rPr lang="en-IN" sz="2800" dirty="0">
                <a:solidFill>
                  <a:srgbClr val="002060"/>
                </a:solidFill>
                <a:latin typeface="NewBaskervilleStd-Roman"/>
              </a:rPr>
              <a:t>and information</a:t>
            </a:r>
            <a:r>
              <a:rPr lang="en-IN" sz="2800" dirty="0">
                <a:latin typeface="NewBaskervilleStd-Roman"/>
              </a:rPr>
              <a:t>.</a:t>
            </a:r>
            <a:endParaRPr lang="en-IN" sz="2800" dirty="0"/>
          </a:p>
        </p:txBody>
      </p:sp>
      <p:sp>
        <p:nvSpPr>
          <p:cNvPr id="5" name="Rectangle 4"/>
          <p:cNvSpPr/>
          <p:nvPr/>
        </p:nvSpPr>
        <p:spPr>
          <a:xfrm>
            <a:off x="266162" y="2605403"/>
            <a:ext cx="11773437" cy="3539430"/>
          </a:xfrm>
          <a:prstGeom prst="rect">
            <a:avLst/>
          </a:prstGeom>
        </p:spPr>
        <p:txBody>
          <a:bodyPr wrap="square">
            <a:spAutoFit/>
          </a:bodyPr>
          <a:lstStyle/>
          <a:p>
            <a:pPr algn="just"/>
            <a:r>
              <a:rPr lang="en-GB" sz="2800" dirty="0" smtClean="0"/>
              <a:t>1. Communication </a:t>
            </a:r>
            <a:r>
              <a:rPr lang="en-GB" sz="2800" dirty="0"/>
              <a:t>acts to </a:t>
            </a:r>
            <a:r>
              <a:rPr lang="en-GB" sz="2800" i="1" dirty="0">
                <a:solidFill>
                  <a:srgbClr val="FF0000"/>
                </a:solidFill>
              </a:rPr>
              <a:t>control</a:t>
            </a:r>
            <a:r>
              <a:rPr lang="en-GB" sz="2800" i="1" dirty="0"/>
              <a:t> </a:t>
            </a:r>
            <a:r>
              <a:rPr lang="en-GB" sz="2800" dirty="0"/>
              <a:t>member </a:t>
            </a:r>
            <a:r>
              <a:rPr lang="en-GB" sz="2800" dirty="0" smtClean="0"/>
              <a:t>behaviour </a:t>
            </a:r>
            <a:r>
              <a:rPr lang="en-GB" sz="2800" dirty="0"/>
              <a:t>in several </a:t>
            </a:r>
            <a:r>
              <a:rPr lang="en-GB" sz="2800" dirty="0" smtClean="0"/>
              <a:t>ways. Organizations </a:t>
            </a:r>
            <a:r>
              <a:rPr lang="en-GB" sz="2800" dirty="0"/>
              <a:t>have authority hierarchies and formal guidelines </a:t>
            </a:r>
            <a:r>
              <a:rPr lang="en-GB" sz="2800" dirty="0" smtClean="0"/>
              <a:t>employees </a:t>
            </a:r>
            <a:r>
              <a:rPr lang="en-GB" sz="2800" dirty="0"/>
              <a:t>are required to follow. When employees must communicate any </a:t>
            </a:r>
            <a:r>
              <a:rPr lang="en-GB" sz="2800" dirty="0" smtClean="0"/>
              <a:t>job-related grievance </a:t>
            </a:r>
            <a:r>
              <a:rPr lang="en-GB" sz="2800" dirty="0"/>
              <a:t>to their immediate boss, follow their job description, or </a:t>
            </a:r>
            <a:r>
              <a:rPr lang="en-GB" sz="2800" dirty="0" smtClean="0"/>
              <a:t>comply with </a:t>
            </a:r>
            <a:r>
              <a:rPr lang="en-GB" sz="2800" dirty="0"/>
              <a:t>company policies, communication is performing a control </a:t>
            </a:r>
            <a:r>
              <a:rPr lang="en-GB" sz="2800" dirty="0" smtClean="0"/>
              <a:t>function. Informal </a:t>
            </a:r>
            <a:r>
              <a:rPr lang="en-GB" sz="2800" dirty="0"/>
              <a:t>communication controls </a:t>
            </a:r>
            <a:r>
              <a:rPr lang="en-GB" sz="2800" dirty="0" smtClean="0"/>
              <a:t>behaviour </a:t>
            </a:r>
            <a:r>
              <a:rPr lang="en-GB" sz="2800" dirty="0"/>
              <a:t>too. When work groups tease </a:t>
            </a:r>
            <a:r>
              <a:rPr lang="en-GB" sz="2800" dirty="0" smtClean="0"/>
              <a:t>or harass </a:t>
            </a:r>
            <a:r>
              <a:rPr lang="en-GB" sz="2800" dirty="0"/>
              <a:t>a member who produces too much (and makes the rest of the </a:t>
            </a:r>
            <a:r>
              <a:rPr lang="en-GB" sz="2800" dirty="0" smtClean="0"/>
              <a:t>group look </a:t>
            </a:r>
            <a:r>
              <a:rPr lang="en-GB" sz="2800" dirty="0"/>
              <a:t>bad), they are informally communicating, and controlling, the </a:t>
            </a:r>
            <a:r>
              <a:rPr lang="en-GB" sz="2800" dirty="0" smtClean="0"/>
              <a:t>member’s </a:t>
            </a:r>
            <a:r>
              <a:rPr lang="en-IN" sz="2800" dirty="0" smtClean="0"/>
              <a:t>behaviour.</a:t>
            </a:r>
            <a:endParaRPr lang="en-IN" sz="2800" dirty="0"/>
          </a:p>
        </p:txBody>
      </p:sp>
    </p:spTree>
    <p:extLst>
      <p:ext uri="{BB962C8B-B14F-4D97-AF65-F5344CB8AC3E}">
        <p14:creationId xmlns:p14="http://schemas.microsoft.com/office/powerpoint/2010/main" val="398730980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6096000" cy="276999"/>
          </a:xfrm>
          <a:prstGeom prst="rect">
            <a:avLst/>
          </a:prstGeom>
        </p:spPr>
        <p:txBody>
          <a:bodyPr>
            <a:spAutoFit/>
          </a:bodyPr>
          <a:lstStyle/>
          <a:p>
            <a:r>
              <a:rPr lang="en-IN" sz="1200" dirty="0" smtClean="0"/>
              <a:t>ORGANIZATIONAL BEHAVIOUR AND PROFESSIONAL COMMUNICATION (18ME661) UNIT4</a:t>
            </a:r>
            <a:endParaRPr lang="en-IN" sz="1200" dirty="0"/>
          </a:p>
        </p:txBody>
      </p:sp>
      <p:sp>
        <p:nvSpPr>
          <p:cNvPr id="2" name="Rectangle 1"/>
          <p:cNvSpPr/>
          <p:nvPr/>
        </p:nvSpPr>
        <p:spPr>
          <a:xfrm>
            <a:off x="188889" y="532816"/>
            <a:ext cx="11711189" cy="2246769"/>
          </a:xfrm>
          <a:prstGeom prst="rect">
            <a:avLst/>
          </a:prstGeom>
        </p:spPr>
        <p:txBody>
          <a:bodyPr wrap="square">
            <a:spAutoFit/>
          </a:bodyPr>
          <a:lstStyle/>
          <a:p>
            <a:pPr algn="just"/>
            <a:r>
              <a:rPr lang="en-GB" sz="2800" dirty="0" smtClean="0">
                <a:latin typeface="NewBaskervilleStd-Roman"/>
              </a:rPr>
              <a:t>2. Communication </a:t>
            </a:r>
            <a:r>
              <a:rPr lang="en-GB" sz="2800" dirty="0">
                <a:latin typeface="NewBaskervilleStd-Roman"/>
              </a:rPr>
              <a:t>fosters </a:t>
            </a:r>
            <a:r>
              <a:rPr lang="en-GB" sz="2800" i="1" dirty="0">
                <a:solidFill>
                  <a:srgbClr val="00B050"/>
                </a:solidFill>
                <a:latin typeface="NewBaskervilleStd-Italic"/>
              </a:rPr>
              <a:t>motivation</a:t>
            </a:r>
            <a:r>
              <a:rPr lang="en-GB" sz="2800" i="1" dirty="0">
                <a:latin typeface="NewBaskervilleStd-Italic"/>
              </a:rPr>
              <a:t> </a:t>
            </a:r>
            <a:r>
              <a:rPr lang="en-GB" sz="2800" dirty="0">
                <a:latin typeface="NewBaskervilleStd-Roman"/>
              </a:rPr>
              <a:t>by clarifying to employees what </a:t>
            </a:r>
            <a:r>
              <a:rPr lang="en-GB" sz="2800" dirty="0" smtClean="0">
                <a:latin typeface="NewBaskervilleStd-Roman"/>
              </a:rPr>
              <a:t>they must </a:t>
            </a:r>
            <a:r>
              <a:rPr lang="en-GB" sz="2800" dirty="0">
                <a:latin typeface="NewBaskervilleStd-Roman"/>
              </a:rPr>
              <a:t>do, how well they are doing it, and how they can improve if </a:t>
            </a:r>
            <a:r>
              <a:rPr lang="en-GB" sz="2800" dirty="0" smtClean="0">
                <a:latin typeface="NewBaskervilleStd-Roman"/>
              </a:rPr>
              <a:t>performance is </a:t>
            </a:r>
            <a:r>
              <a:rPr lang="en-GB" sz="2800" dirty="0">
                <a:latin typeface="NewBaskervilleStd-Roman"/>
              </a:rPr>
              <a:t>subpar</a:t>
            </a:r>
            <a:r>
              <a:rPr lang="en-GB" sz="2800" dirty="0" smtClean="0">
                <a:latin typeface="NewBaskervilleStd-Roman"/>
              </a:rPr>
              <a:t>. </a:t>
            </a:r>
            <a:r>
              <a:rPr lang="en-GB" sz="2800" dirty="0">
                <a:latin typeface="NewBaskervilleStd-Roman"/>
              </a:rPr>
              <a:t>The formation of specific goals, feedback on progress toward </a:t>
            </a:r>
            <a:r>
              <a:rPr lang="en-GB" sz="2800" dirty="0" smtClean="0">
                <a:latin typeface="NewBaskervilleStd-Roman"/>
              </a:rPr>
              <a:t>the goals</a:t>
            </a:r>
            <a:r>
              <a:rPr lang="en-GB" sz="2800" dirty="0">
                <a:latin typeface="NewBaskervilleStd-Roman"/>
              </a:rPr>
              <a:t>, and reward for desired </a:t>
            </a:r>
            <a:r>
              <a:rPr lang="en-GB" sz="2800" dirty="0" smtClean="0">
                <a:latin typeface="NewBaskervilleStd-Roman"/>
              </a:rPr>
              <a:t>behaviour </a:t>
            </a:r>
            <a:r>
              <a:rPr lang="en-GB" sz="2800" dirty="0">
                <a:latin typeface="NewBaskervilleStd-Roman"/>
              </a:rPr>
              <a:t>all stimulate motivation and </a:t>
            </a:r>
            <a:r>
              <a:rPr lang="en-GB" sz="2800" dirty="0" smtClean="0">
                <a:latin typeface="NewBaskervilleStd-Roman"/>
              </a:rPr>
              <a:t>require </a:t>
            </a:r>
            <a:r>
              <a:rPr lang="en-IN" sz="2800" dirty="0" smtClean="0">
                <a:latin typeface="NewBaskervilleStd-Roman"/>
              </a:rPr>
              <a:t>communication</a:t>
            </a:r>
            <a:r>
              <a:rPr lang="en-IN" sz="2800" dirty="0">
                <a:latin typeface="NewBaskervilleStd-Roman"/>
              </a:rPr>
              <a:t>.</a:t>
            </a:r>
            <a:endParaRPr lang="en-IN" sz="2800" dirty="0"/>
          </a:p>
        </p:txBody>
      </p:sp>
      <p:sp>
        <p:nvSpPr>
          <p:cNvPr id="3" name="Rectangle 2"/>
          <p:cNvSpPr/>
          <p:nvPr/>
        </p:nvSpPr>
        <p:spPr>
          <a:xfrm>
            <a:off x="188888" y="3140891"/>
            <a:ext cx="11711189" cy="2246769"/>
          </a:xfrm>
          <a:prstGeom prst="rect">
            <a:avLst/>
          </a:prstGeom>
        </p:spPr>
        <p:txBody>
          <a:bodyPr wrap="square">
            <a:spAutoFit/>
          </a:bodyPr>
          <a:lstStyle/>
          <a:p>
            <a:pPr algn="just"/>
            <a:r>
              <a:rPr lang="en-GB" sz="2800" dirty="0" smtClean="0">
                <a:latin typeface="NewBaskervilleStd-Roman"/>
              </a:rPr>
              <a:t>3. Their </a:t>
            </a:r>
            <a:r>
              <a:rPr lang="en-GB" sz="2800" dirty="0">
                <a:latin typeface="NewBaskervilleStd-Roman"/>
              </a:rPr>
              <a:t>work group is a primary source of social interaction for </a:t>
            </a:r>
            <a:r>
              <a:rPr lang="en-GB" sz="2800" dirty="0" smtClean="0">
                <a:latin typeface="NewBaskervilleStd-Roman"/>
              </a:rPr>
              <a:t>many employees</a:t>
            </a:r>
            <a:r>
              <a:rPr lang="en-GB" sz="2800" dirty="0">
                <a:latin typeface="NewBaskervilleStd-Roman"/>
              </a:rPr>
              <a:t>. Communication within the group is a fundamental </a:t>
            </a:r>
            <a:r>
              <a:rPr lang="en-GB" sz="2800" dirty="0" smtClean="0">
                <a:latin typeface="NewBaskervilleStd-Roman"/>
              </a:rPr>
              <a:t>mechanism by </a:t>
            </a:r>
            <a:r>
              <a:rPr lang="en-GB" sz="2800" dirty="0">
                <a:latin typeface="NewBaskervilleStd-Roman"/>
              </a:rPr>
              <a:t>which members show their satisfaction and frustrations. </a:t>
            </a:r>
            <a:r>
              <a:rPr lang="en-GB" sz="2800" dirty="0" smtClean="0">
                <a:latin typeface="NewBaskervilleStd-Roman"/>
              </a:rPr>
              <a:t>Communication, therefore</a:t>
            </a:r>
            <a:r>
              <a:rPr lang="en-GB" sz="2800" dirty="0">
                <a:latin typeface="NewBaskervilleStd-Roman"/>
              </a:rPr>
              <a:t>, provides for the </a:t>
            </a:r>
            <a:r>
              <a:rPr lang="en-GB" sz="2800" i="1" dirty="0">
                <a:solidFill>
                  <a:srgbClr val="00B0F0"/>
                </a:solidFill>
                <a:latin typeface="NewBaskervilleStd-Italic"/>
              </a:rPr>
              <a:t>emotional expression </a:t>
            </a:r>
            <a:r>
              <a:rPr lang="en-GB" sz="2800" dirty="0">
                <a:latin typeface="NewBaskervilleStd-Roman"/>
              </a:rPr>
              <a:t>of feelings and fulfillment </a:t>
            </a:r>
            <a:r>
              <a:rPr lang="en-GB" sz="2800" dirty="0" smtClean="0">
                <a:latin typeface="NewBaskervilleStd-Roman"/>
              </a:rPr>
              <a:t>of </a:t>
            </a:r>
            <a:r>
              <a:rPr lang="en-IN" sz="2800" dirty="0" smtClean="0">
                <a:latin typeface="NewBaskervilleStd-Roman"/>
              </a:rPr>
              <a:t>social </a:t>
            </a:r>
            <a:r>
              <a:rPr lang="en-IN" sz="2800" dirty="0">
                <a:latin typeface="NewBaskervilleStd-Roman"/>
              </a:rPr>
              <a:t>needs.</a:t>
            </a:r>
            <a:endParaRPr lang="en-IN" sz="2800" dirty="0"/>
          </a:p>
        </p:txBody>
      </p:sp>
    </p:spTree>
    <p:extLst>
      <p:ext uri="{BB962C8B-B14F-4D97-AF65-F5344CB8AC3E}">
        <p14:creationId xmlns:p14="http://schemas.microsoft.com/office/powerpoint/2010/main" val="390692342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6096000" cy="276999"/>
          </a:xfrm>
          <a:prstGeom prst="rect">
            <a:avLst/>
          </a:prstGeom>
        </p:spPr>
        <p:txBody>
          <a:bodyPr>
            <a:spAutoFit/>
          </a:bodyPr>
          <a:lstStyle/>
          <a:p>
            <a:r>
              <a:rPr lang="en-IN" sz="1200" dirty="0" smtClean="0"/>
              <a:t>ORGANIZATIONAL BEHAVIOUR AND PROFESSIONAL COMMUNICATION (18ME661) UNIT4</a:t>
            </a:r>
            <a:endParaRPr lang="en-IN" sz="1200" dirty="0"/>
          </a:p>
        </p:txBody>
      </p:sp>
      <p:sp>
        <p:nvSpPr>
          <p:cNvPr id="2" name="Rectangle 1"/>
          <p:cNvSpPr/>
          <p:nvPr/>
        </p:nvSpPr>
        <p:spPr>
          <a:xfrm>
            <a:off x="317678" y="452581"/>
            <a:ext cx="11543763" cy="1815882"/>
          </a:xfrm>
          <a:prstGeom prst="rect">
            <a:avLst/>
          </a:prstGeom>
        </p:spPr>
        <p:txBody>
          <a:bodyPr wrap="square">
            <a:spAutoFit/>
          </a:bodyPr>
          <a:lstStyle/>
          <a:p>
            <a:pPr algn="just"/>
            <a:r>
              <a:rPr lang="en-GB" sz="2800" dirty="0" smtClean="0">
                <a:latin typeface="NewBaskervilleStd-Roman"/>
              </a:rPr>
              <a:t>4. The </a:t>
            </a:r>
            <a:r>
              <a:rPr lang="en-GB" sz="2800" dirty="0">
                <a:latin typeface="NewBaskervilleStd-Roman"/>
              </a:rPr>
              <a:t>final function of communication is to facilitate decision </a:t>
            </a:r>
            <a:r>
              <a:rPr lang="en-GB" sz="2800" dirty="0" smtClean="0">
                <a:latin typeface="NewBaskervilleStd-Roman"/>
              </a:rPr>
              <a:t>making. Communication </a:t>
            </a:r>
            <a:r>
              <a:rPr lang="en-GB" sz="2800" dirty="0">
                <a:latin typeface="NewBaskervilleStd-Roman"/>
              </a:rPr>
              <a:t>provides the </a:t>
            </a:r>
            <a:r>
              <a:rPr lang="en-GB" sz="2800" i="1" dirty="0">
                <a:solidFill>
                  <a:srgbClr val="FFC000"/>
                </a:solidFill>
                <a:latin typeface="NewBaskervilleStd-Italic"/>
              </a:rPr>
              <a:t>information</a:t>
            </a:r>
            <a:r>
              <a:rPr lang="en-GB" sz="2800" i="1" dirty="0">
                <a:latin typeface="NewBaskervilleStd-Italic"/>
              </a:rPr>
              <a:t> </a:t>
            </a:r>
            <a:r>
              <a:rPr lang="en-GB" sz="2800" dirty="0">
                <a:latin typeface="NewBaskervilleStd-Roman"/>
              </a:rPr>
              <a:t>individuals and groups need to </a:t>
            </a:r>
            <a:r>
              <a:rPr lang="en-GB" sz="2800" dirty="0" smtClean="0">
                <a:latin typeface="NewBaskervilleStd-Roman"/>
              </a:rPr>
              <a:t>make decisions </a:t>
            </a:r>
            <a:r>
              <a:rPr lang="en-GB" sz="2800" dirty="0">
                <a:latin typeface="NewBaskervilleStd-Roman"/>
              </a:rPr>
              <a:t>by transmitting the data needed to identify and evaluate choices.</a:t>
            </a:r>
            <a:endParaRPr lang="en-IN" sz="2800" dirty="0"/>
          </a:p>
        </p:txBody>
      </p:sp>
      <p:sp>
        <p:nvSpPr>
          <p:cNvPr id="3" name="Rectangle 2"/>
          <p:cNvSpPr/>
          <p:nvPr/>
        </p:nvSpPr>
        <p:spPr>
          <a:xfrm>
            <a:off x="317677" y="2741646"/>
            <a:ext cx="11543763" cy="2677656"/>
          </a:xfrm>
          <a:prstGeom prst="rect">
            <a:avLst/>
          </a:prstGeom>
        </p:spPr>
        <p:txBody>
          <a:bodyPr wrap="square">
            <a:spAutoFit/>
          </a:bodyPr>
          <a:lstStyle/>
          <a:p>
            <a:pPr algn="just"/>
            <a:r>
              <a:rPr lang="en-GB" sz="2800" dirty="0">
                <a:latin typeface="NewBaskervilleStd-Roman"/>
              </a:rPr>
              <a:t>Almost every communication interaction that takes place in a group or </a:t>
            </a:r>
            <a:r>
              <a:rPr lang="en-GB" sz="2800" dirty="0" smtClean="0">
                <a:latin typeface="NewBaskervilleStd-Roman"/>
              </a:rPr>
              <a:t>organization performs </a:t>
            </a:r>
            <a:r>
              <a:rPr lang="en-GB" sz="2800" dirty="0">
                <a:latin typeface="NewBaskervilleStd-Roman"/>
              </a:rPr>
              <a:t>one or more of these functions, and none of the four is </a:t>
            </a:r>
            <a:r>
              <a:rPr lang="en-GB" sz="2800" dirty="0" smtClean="0">
                <a:latin typeface="NewBaskervilleStd-Roman"/>
              </a:rPr>
              <a:t>more important </a:t>
            </a:r>
            <a:r>
              <a:rPr lang="en-GB" sz="2800" dirty="0">
                <a:latin typeface="NewBaskervilleStd-Roman"/>
              </a:rPr>
              <a:t>than the others. To perform effectively, groups need to </a:t>
            </a:r>
            <a:r>
              <a:rPr lang="en-GB" sz="2800" dirty="0" smtClean="0">
                <a:latin typeface="NewBaskervilleStd-Roman"/>
              </a:rPr>
              <a:t>maintain some </a:t>
            </a:r>
            <a:r>
              <a:rPr lang="en-GB" sz="2800" dirty="0">
                <a:latin typeface="NewBaskervilleStd-Roman"/>
              </a:rPr>
              <a:t>form of control over members, stimulate members to perform, allow </a:t>
            </a:r>
            <a:r>
              <a:rPr lang="en-GB" sz="2800" dirty="0" smtClean="0">
                <a:latin typeface="NewBaskervilleStd-Roman"/>
              </a:rPr>
              <a:t>emotional expression</a:t>
            </a:r>
            <a:r>
              <a:rPr lang="en-GB" sz="2800" dirty="0">
                <a:latin typeface="NewBaskervilleStd-Roman"/>
              </a:rPr>
              <a:t>, and make decision choices.</a:t>
            </a:r>
            <a:endParaRPr lang="en-IN" sz="2800" dirty="0"/>
          </a:p>
        </p:txBody>
      </p:sp>
    </p:spTree>
    <p:extLst>
      <p:ext uri="{BB962C8B-B14F-4D97-AF65-F5344CB8AC3E}">
        <p14:creationId xmlns:p14="http://schemas.microsoft.com/office/powerpoint/2010/main" val="127727889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6096000" cy="276999"/>
          </a:xfrm>
          <a:prstGeom prst="rect">
            <a:avLst/>
          </a:prstGeom>
        </p:spPr>
        <p:txBody>
          <a:bodyPr>
            <a:spAutoFit/>
          </a:bodyPr>
          <a:lstStyle/>
          <a:p>
            <a:r>
              <a:rPr lang="en-IN" sz="1200" dirty="0" smtClean="0"/>
              <a:t>ORGANIZATIONAL BEHAVIOUR AND PROFESSIONAL COMMUNICATION (18ME661) UNIT4</a:t>
            </a:r>
            <a:endParaRPr lang="en-IN" sz="1200" dirty="0"/>
          </a:p>
        </p:txBody>
      </p:sp>
      <p:sp>
        <p:nvSpPr>
          <p:cNvPr id="2" name="Rectangle 1"/>
          <p:cNvSpPr/>
          <p:nvPr/>
        </p:nvSpPr>
        <p:spPr>
          <a:xfrm>
            <a:off x="0" y="380030"/>
            <a:ext cx="4996881" cy="523220"/>
          </a:xfrm>
          <a:prstGeom prst="rect">
            <a:avLst/>
          </a:prstGeom>
        </p:spPr>
        <p:txBody>
          <a:bodyPr wrap="none">
            <a:spAutoFit/>
          </a:bodyPr>
          <a:lstStyle/>
          <a:p>
            <a:pPr algn="just"/>
            <a:r>
              <a:rPr lang="en-IN" sz="2800" b="1" u="sng" dirty="0">
                <a:solidFill>
                  <a:srgbClr val="F68332"/>
                </a:solidFill>
                <a:latin typeface="VAGRoundedStd-Bold"/>
              </a:rPr>
              <a:t>Direction of Communication</a:t>
            </a:r>
            <a:endParaRPr lang="en-IN" sz="2800" u="sng" dirty="0"/>
          </a:p>
        </p:txBody>
      </p:sp>
      <p:sp>
        <p:nvSpPr>
          <p:cNvPr id="3" name="Rectangle 2"/>
          <p:cNvSpPr/>
          <p:nvPr/>
        </p:nvSpPr>
        <p:spPr>
          <a:xfrm>
            <a:off x="0" y="1006281"/>
            <a:ext cx="11912958" cy="954107"/>
          </a:xfrm>
          <a:prstGeom prst="rect">
            <a:avLst/>
          </a:prstGeom>
        </p:spPr>
        <p:txBody>
          <a:bodyPr wrap="square">
            <a:spAutoFit/>
          </a:bodyPr>
          <a:lstStyle/>
          <a:p>
            <a:pPr algn="just"/>
            <a:r>
              <a:rPr lang="en-GB" sz="2800" dirty="0">
                <a:latin typeface="NewBaskervilleStd-Roman"/>
              </a:rPr>
              <a:t>Communication can flow </a:t>
            </a:r>
            <a:r>
              <a:rPr lang="en-GB" sz="2800" dirty="0">
                <a:solidFill>
                  <a:srgbClr val="FFC000"/>
                </a:solidFill>
                <a:latin typeface="NewBaskervilleStd-Roman"/>
              </a:rPr>
              <a:t>vertically</a:t>
            </a:r>
            <a:r>
              <a:rPr lang="en-GB" sz="2800" dirty="0">
                <a:latin typeface="NewBaskervilleStd-Roman"/>
              </a:rPr>
              <a:t> or </a:t>
            </a:r>
            <a:r>
              <a:rPr lang="en-GB" sz="2800" dirty="0">
                <a:solidFill>
                  <a:srgbClr val="FFC000"/>
                </a:solidFill>
                <a:latin typeface="NewBaskervilleStd-Roman"/>
              </a:rPr>
              <a:t>laterally</a:t>
            </a:r>
            <a:r>
              <a:rPr lang="en-GB" sz="2800" dirty="0">
                <a:latin typeface="NewBaskervilleStd-Roman"/>
              </a:rPr>
              <a:t>. We further subdivide the </a:t>
            </a:r>
            <a:r>
              <a:rPr lang="en-GB" sz="2800" dirty="0" smtClean="0">
                <a:latin typeface="NewBaskervilleStd-Roman"/>
              </a:rPr>
              <a:t>vertical dimension </a:t>
            </a:r>
            <a:r>
              <a:rPr lang="en-GB" sz="2800" dirty="0">
                <a:latin typeface="NewBaskervilleStd-Roman"/>
              </a:rPr>
              <a:t>into </a:t>
            </a:r>
            <a:r>
              <a:rPr lang="en-GB" sz="2800" dirty="0">
                <a:solidFill>
                  <a:srgbClr val="FFC000"/>
                </a:solidFill>
                <a:latin typeface="NewBaskervilleStd-Roman"/>
              </a:rPr>
              <a:t>downward and upward </a:t>
            </a:r>
            <a:r>
              <a:rPr lang="en-GB" sz="2800" dirty="0" smtClean="0">
                <a:solidFill>
                  <a:srgbClr val="FFC000"/>
                </a:solidFill>
                <a:latin typeface="NewBaskervilleStd-Roman"/>
              </a:rPr>
              <a:t>directions</a:t>
            </a:r>
            <a:r>
              <a:rPr lang="en-GB" sz="2800" dirty="0">
                <a:latin typeface="NewBaskervilleStd-Roman"/>
              </a:rPr>
              <a:t>.</a:t>
            </a:r>
            <a:endParaRPr lang="en-IN" sz="2800" dirty="0">
              <a:solidFill>
                <a:srgbClr val="FFC000"/>
              </a:solidFill>
            </a:endParaRPr>
          </a:p>
        </p:txBody>
      </p:sp>
      <p:sp>
        <p:nvSpPr>
          <p:cNvPr id="5" name="Rectangle 4"/>
          <p:cNvSpPr/>
          <p:nvPr/>
        </p:nvSpPr>
        <p:spPr>
          <a:xfrm>
            <a:off x="0" y="2569530"/>
            <a:ext cx="11912958" cy="2677656"/>
          </a:xfrm>
          <a:prstGeom prst="rect">
            <a:avLst/>
          </a:prstGeom>
        </p:spPr>
        <p:txBody>
          <a:bodyPr wrap="square">
            <a:spAutoFit/>
          </a:bodyPr>
          <a:lstStyle/>
          <a:p>
            <a:pPr algn="just"/>
            <a:r>
              <a:rPr lang="en-IN" sz="2800" b="1" dirty="0">
                <a:solidFill>
                  <a:srgbClr val="C1272D"/>
                </a:solidFill>
                <a:latin typeface="CaeciliaLTStd-Heavy"/>
              </a:rPr>
              <a:t>Downward Communication</a:t>
            </a:r>
          </a:p>
          <a:p>
            <a:pPr algn="just"/>
            <a:r>
              <a:rPr lang="en-GB" sz="2800" dirty="0">
                <a:solidFill>
                  <a:srgbClr val="000000"/>
                </a:solidFill>
                <a:latin typeface="NewBaskervilleStd-Roman"/>
              </a:rPr>
              <a:t>Communication that flows from one level of a group or organization to </a:t>
            </a:r>
            <a:r>
              <a:rPr lang="en-GB" sz="2800" dirty="0" smtClean="0">
                <a:solidFill>
                  <a:srgbClr val="000000"/>
                </a:solidFill>
                <a:latin typeface="NewBaskervilleStd-Roman"/>
              </a:rPr>
              <a:t>a lower </a:t>
            </a:r>
            <a:r>
              <a:rPr lang="en-GB" sz="2800" dirty="0">
                <a:solidFill>
                  <a:srgbClr val="000000"/>
                </a:solidFill>
                <a:latin typeface="NewBaskervilleStd-Roman"/>
              </a:rPr>
              <a:t>level is </a:t>
            </a:r>
            <a:r>
              <a:rPr lang="en-GB" sz="2800" i="1" dirty="0">
                <a:solidFill>
                  <a:srgbClr val="000000"/>
                </a:solidFill>
                <a:latin typeface="NewBaskervilleStd-Italic"/>
              </a:rPr>
              <a:t>downward communication </a:t>
            </a:r>
            <a:r>
              <a:rPr lang="en-GB" sz="2800" dirty="0">
                <a:solidFill>
                  <a:srgbClr val="000000"/>
                </a:solidFill>
                <a:latin typeface="NewBaskervilleStd-Roman"/>
              </a:rPr>
              <a:t>. Group leaders and managers use it </a:t>
            </a:r>
            <a:r>
              <a:rPr lang="en-GB" sz="2800" dirty="0" smtClean="0">
                <a:solidFill>
                  <a:srgbClr val="000000"/>
                </a:solidFill>
                <a:latin typeface="NewBaskervilleStd-Roman"/>
              </a:rPr>
              <a:t>to assign </a:t>
            </a:r>
            <a:r>
              <a:rPr lang="en-GB" sz="2800" dirty="0">
                <a:solidFill>
                  <a:srgbClr val="000000"/>
                </a:solidFill>
                <a:latin typeface="NewBaskervilleStd-Roman"/>
              </a:rPr>
              <a:t>goals, provide job instructions, explain policies and procedures, </a:t>
            </a:r>
            <a:r>
              <a:rPr lang="en-GB" sz="2800" dirty="0" smtClean="0">
                <a:solidFill>
                  <a:srgbClr val="000000"/>
                </a:solidFill>
                <a:latin typeface="NewBaskervilleStd-Roman"/>
              </a:rPr>
              <a:t>point out </a:t>
            </a:r>
            <a:r>
              <a:rPr lang="en-GB" sz="2800" dirty="0">
                <a:solidFill>
                  <a:srgbClr val="000000"/>
                </a:solidFill>
                <a:latin typeface="NewBaskervilleStd-Roman"/>
              </a:rPr>
              <a:t>problems that need attention, and offer feedback about performance.</a:t>
            </a:r>
            <a:endParaRPr lang="en-IN" sz="2800" dirty="0"/>
          </a:p>
        </p:txBody>
      </p:sp>
    </p:spTree>
    <p:extLst>
      <p:ext uri="{BB962C8B-B14F-4D97-AF65-F5344CB8AC3E}">
        <p14:creationId xmlns:p14="http://schemas.microsoft.com/office/powerpoint/2010/main" val="371905734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6096000" cy="276999"/>
          </a:xfrm>
          <a:prstGeom prst="rect">
            <a:avLst/>
          </a:prstGeom>
        </p:spPr>
        <p:txBody>
          <a:bodyPr>
            <a:spAutoFit/>
          </a:bodyPr>
          <a:lstStyle/>
          <a:p>
            <a:r>
              <a:rPr lang="en-IN" sz="1200" dirty="0" smtClean="0"/>
              <a:t>ORGANIZATIONAL BEHAVIOUR AND PROFESSIONAL COMMUNICATION (18ME661) UNIT4</a:t>
            </a:r>
            <a:endParaRPr lang="en-IN" sz="1200" dirty="0"/>
          </a:p>
        </p:txBody>
      </p:sp>
      <p:sp>
        <p:nvSpPr>
          <p:cNvPr id="2" name="Rectangle 1"/>
          <p:cNvSpPr/>
          <p:nvPr/>
        </p:nvSpPr>
        <p:spPr>
          <a:xfrm>
            <a:off x="98738" y="428263"/>
            <a:ext cx="11904372" cy="3108543"/>
          </a:xfrm>
          <a:prstGeom prst="rect">
            <a:avLst/>
          </a:prstGeom>
        </p:spPr>
        <p:txBody>
          <a:bodyPr wrap="square">
            <a:spAutoFit/>
          </a:bodyPr>
          <a:lstStyle/>
          <a:p>
            <a:pPr algn="just"/>
            <a:r>
              <a:rPr lang="en-IN" sz="2800" b="1" dirty="0">
                <a:solidFill>
                  <a:srgbClr val="C1272D"/>
                </a:solidFill>
                <a:latin typeface="CaeciliaLTStd-Heavy"/>
              </a:rPr>
              <a:t>Upward Communication</a:t>
            </a:r>
          </a:p>
          <a:p>
            <a:pPr algn="just"/>
            <a:r>
              <a:rPr lang="en-GB" sz="2800" i="1" dirty="0">
                <a:solidFill>
                  <a:srgbClr val="000000"/>
                </a:solidFill>
                <a:latin typeface="NewBaskervilleStd-Italic"/>
              </a:rPr>
              <a:t>Upward communication </a:t>
            </a:r>
            <a:r>
              <a:rPr lang="en-GB" sz="2800" dirty="0">
                <a:solidFill>
                  <a:srgbClr val="000000"/>
                </a:solidFill>
                <a:latin typeface="NewBaskervilleStd-Roman"/>
              </a:rPr>
              <a:t>flows to a higher level in the group or organization. </a:t>
            </a:r>
            <a:r>
              <a:rPr lang="en-GB" sz="2800" dirty="0" smtClean="0">
                <a:solidFill>
                  <a:srgbClr val="000000"/>
                </a:solidFill>
                <a:latin typeface="NewBaskervilleStd-Roman"/>
              </a:rPr>
              <a:t>It’s used </a:t>
            </a:r>
            <a:r>
              <a:rPr lang="en-GB" sz="2800" dirty="0">
                <a:solidFill>
                  <a:srgbClr val="000000"/>
                </a:solidFill>
                <a:latin typeface="NewBaskervilleStd-Roman"/>
              </a:rPr>
              <a:t>to provide feedback to higher-ups, inform them of progress toward </a:t>
            </a:r>
            <a:r>
              <a:rPr lang="en-GB" sz="2800" dirty="0" smtClean="0">
                <a:solidFill>
                  <a:srgbClr val="000000"/>
                </a:solidFill>
                <a:latin typeface="NewBaskervilleStd-Roman"/>
              </a:rPr>
              <a:t>goals, and </a:t>
            </a:r>
            <a:r>
              <a:rPr lang="en-GB" sz="2800" dirty="0">
                <a:solidFill>
                  <a:srgbClr val="000000"/>
                </a:solidFill>
                <a:latin typeface="NewBaskervilleStd-Roman"/>
              </a:rPr>
              <a:t>relay current problems. Upward communication keeps managers aware </a:t>
            </a:r>
            <a:r>
              <a:rPr lang="en-GB" sz="2800" dirty="0" smtClean="0">
                <a:solidFill>
                  <a:srgbClr val="000000"/>
                </a:solidFill>
                <a:latin typeface="NewBaskervilleStd-Roman"/>
              </a:rPr>
              <a:t>of how </a:t>
            </a:r>
            <a:r>
              <a:rPr lang="en-GB" sz="2800" dirty="0">
                <a:solidFill>
                  <a:srgbClr val="000000"/>
                </a:solidFill>
                <a:latin typeface="NewBaskervilleStd-Roman"/>
              </a:rPr>
              <a:t>employees feel about their jobs, co-workers, and the organization in </a:t>
            </a:r>
            <a:r>
              <a:rPr lang="en-GB" sz="2800" dirty="0" smtClean="0">
                <a:solidFill>
                  <a:srgbClr val="000000"/>
                </a:solidFill>
                <a:latin typeface="NewBaskervilleStd-Roman"/>
              </a:rPr>
              <a:t>general. Managers </a:t>
            </a:r>
            <a:r>
              <a:rPr lang="en-GB" sz="2800" dirty="0">
                <a:solidFill>
                  <a:srgbClr val="000000"/>
                </a:solidFill>
                <a:latin typeface="NewBaskervilleStd-Roman"/>
              </a:rPr>
              <a:t>also rely on upward communication for ideas on how </a:t>
            </a:r>
            <a:r>
              <a:rPr lang="en-GB" sz="2800" dirty="0" smtClean="0">
                <a:solidFill>
                  <a:srgbClr val="000000"/>
                </a:solidFill>
                <a:latin typeface="NewBaskervilleStd-Roman"/>
              </a:rPr>
              <a:t>conditions </a:t>
            </a:r>
            <a:r>
              <a:rPr lang="en-IN" sz="2800" dirty="0" smtClean="0">
                <a:solidFill>
                  <a:srgbClr val="000000"/>
                </a:solidFill>
                <a:latin typeface="NewBaskervilleStd-Roman"/>
              </a:rPr>
              <a:t>can </a:t>
            </a:r>
            <a:r>
              <a:rPr lang="en-IN" sz="2800" dirty="0">
                <a:solidFill>
                  <a:srgbClr val="000000"/>
                </a:solidFill>
                <a:latin typeface="NewBaskervilleStd-Roman"/>
              </a:rPr>
              <a:t>be improved.</a:t>
            </a:r>
            <a:endParaRPr lang="en-IN" sz="2800" dirty="0"/>
          </a:p>
        </p:txBody>
      </p:sp>
      <p:sp>
        <p:nvSpPr>
          <p:cNvPr id="3" name="Rectangle 2"/>
          <p:cNvSpPr/>
          <p:nvPr/>
        </p:nvSpPr>
        <p:spPr>
          <a:xfrm>
            <a:off x="98738" y="3688070"/>
            <a:ext cx="11904372" cy="2246769"/>
          </a:xfrm>
          <a:prstGeom prst="rect">
            <a:avLst/>
          </a:prstGeom>
        </p:spPr>
        <p:txBody>
          <a:bodyPr wrap="square">
            <a:spAutoFit/>
          </a:bodyPr>
          <a:lstStyle/>
          <a:p>
            <a:pPr algn="just"/>
            <a:r>
              <a:rPr lang="en-IN" sz="2800" b="1" dirty="0">
                <a:solidFill>
                  <a:srgbClr val="C1272D"/>
                </a:solidFill>
                <a:latin typeface="CaeciliaLTStd-Heavy"/>
              </a:rPr>
              <a:t>Lateral Communication</a:t>
            </a:r>
          </a:p>
          <a:p>
            <a:pPr algn="just"/>
            <a:r>
              <a:rPr lang="en-GB" sz="2800" dirty="0">
                <a:solidFill>
                  <a:srgbClr val="000000"/>
                </a:solidFill>
                <a:latin typeface="NewBaskervilleStd-Roman"/>
              </a:rPr>
              <a:t>When communication takes place among members of the same work </a:t>
            </a:r>
            <a:r>
              <a:rPr lang="en-GB" sz="2800" dirty="0" smtClean="0">
                <a:solidFill>
                  <a:srgbClr val="000000"/>
                </a:solidFill>
                <a:latin typeface="NewBaskervilleStd-Roman"/>
              </a:rPr>
              <a:t>group, members </a:t>
            </a:r>
            <a:r>
              <a:rPr lang="en-GB" sz="2800" dirty="0">
                <a:solidFill>
                  <a:srgbClr val="000000"/>
                </a:solidFill>
                <a:latin typeface="NewBaskervilleStd-Roman"/>
              </a:rPr>
              <a:t>of work groups at the same level, managers at the same level, or </a:t>
            </a:r>
            <a:r>
              <a:rPr lang="en-GB" sz="2800" dirty="0" smtClean="0">
                <a:solidFill>
                  <a:srgbClr val="000000"/>
                </a:solidFill>
                <a:latin typeface="NewBaskervilleStd-Roman"/>
              </a:rPr>
              <a:t>any other </a:t>
            </a:r>
            <a:r>
              <a:rPr lang="en-GB" sz="2800" dirty="0">
                <a:solidFill>
                  <a:srgbClr val="000000"/>
                </a:solidFill>
                <a:latin typeface="NewBaskervilleStd-Roman"/>
              </a:rPr>
              <a:t>horizontally equivalent workers, we describe it as </a:t>
            </a:r>
            <a:r>
              <a:rPr lang="en-GB" sz="2800" i="1" dirty="0">
                <a:solidFill>
                  <a:srgbClr val="000000"/>
                </a:solidFill>
                <a:latin typeface="NewBaskervilleStd-Italic"/>
              </a:rPr>
              <a:t>lateral communication.</a:t>
            </a:r>
            <a:endParaRPr lang="en-IN" sz="2800" dirty="0"/>
          </a:p>
        </p:txBody>
      </p:sp>
    </p:spTree>
    <p:extLst>
      <p:ext uri="{BB962C8B-B14F-4D97-AF65-F5344CB8AC3E}">
        <p14:creationId xmlns:p14="http://schemas.microsoft.com/office/powerpoint/2010/main" val="361695557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6096000" cy="276999"/>
          </a:xfrm>
          <a:prstGeom prst="rect">
            <a:avLst/>
          </a:prstGeom>
        </p:spPr>
        <p:txBody>
          <a:bodyPr>
            <a:spAutoFit/>
          </a:bodyPr>
          <a:lstStyle/>
          <a:p>
            <a:r>
              <a:rPr lang="en-IN" sz="1200" dirty="0" smtClean="0"/>
              <a:t>ORGANIZATIONAL BEHAVIOUR AND PROFESSIONAL COMMUNICATION (18ME661) UNIT4</a:t>
            </a:r>
            <a:endParaRPr lang="en-IN" sz="12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9858" y="434285"/>
            <a:ext cx="8255358" cy="6185865"/>
          </a:xfrm>
          <a:prstGeom prst="rect">
            <a:avLst/>
          </a:prstGeom>
        </p:spPr>
      </p:pic>
    </p:spTree>
    <p:extLst>
      <p:ext uri="{BB962C8B-B14F-4D97-AF65-F5344CB8AC3E}">
        <p14:creationId xmlns:p14="http://schemas.microsoft.com/office/powerpoint/2010/main" val="8112702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6096000" cy="276999"/>
          </a:xfrm>
          <a:prstGeom prst="rect">
            <a:avLst/>
          </a:prstGeom>
        </p:spPr>
        <p:txBody>
          <a:bodyPr>
            <a:spAutoFit/>
          </a:bodyPr>
          <a:lstStyle/>
          <a:p>
            <a:r>
              <a:rPr lang="en-IN" sz="1200" dirty="0" smtClean="0"/>
              <a:t>ORGANIZATIONAL BEHAVIOUR AND PROFESSIONAL COMMUNICATION (18ME661) UNIT4</a:t>
            </a:r>
            <a:endParaRPr lang="en-IN" sz="12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8698" y="360265"/>
            <a:ext cx="8654603" cy="6497735"/>
          </a:xfrm>
          <a:prstGeom prst="rect">
            <a:avLst/>
          </a:prstGeom>
        </p:spPr>
      </p:pic>
    </p:spTree>
    <p:extLst>
      <p:ext uri="{BB962C8B-B14F-4D97-AF65-F5344CB8AC3E}">
        <p14:creationId xmlns:p14="http://schemas.microsoft.com/office/powerpoint/2010/main" val="336003566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6096000" cy="276999"/>
          </a:xfrm>
          <a:prstGeom prst="rect">
            <a:avLst/>
          </a:prstGeom>
        </p:spPr>
        <p:txBody>
          <a:bodyPr>
            <a:spAutoFit/>
          </a:bodyPr>
          <a:lstStyle/>
          <a:p>
            <a:r>
              <a:rPr lang="en-IN" sz="1200" dirty="0" smtClean="0"/>
              <a:t>ORGANIZATIONAL BEHAVIOUR AND PROFESSIONAL COMMUNICATION (18ME661) UNIT4</a:t>
            </a:r>
            <a:endParaRPr lang="en-IN" sz="1200" dirty="0"/>
          </a:p>
        </p:txBody>
      </p:sp>
      <p:sp>
        <p:nvSpPr>
          <p:cNvPr id="2" name="Rectangle 1"/>
          <p:cNvSpPr/>
          <p:nvPr/>
        </p:nvSpPr>
        <p:spPr>
          <a:xfrm>
            <a:off x="0" y="385224"/>
            <a:ext cx="5277407" cy="523220"/>
          </a:xfrm>
          <a:prstGeom prst="rect">
            <a:avLst/>
          </a:prstGeom>
        </p:spPr>
        <p:txBody>
          <a:bodyPr wrap="none">
            <a:spAutoFit/>
          </a:bodyPr>
          <a:lstStyle/>
          <a:p>
            <a:r>
              <a:rPr lang="en-IN" sz="2800" b="1" u="sng" dirty="0">
                <a:solidFill>
                  <a:srgbClr val="F68332"/>
                </a:solidFill>
                <a:latin typeface="VAGRoundedStd-Bold"/>
              </a:rPr>
              <a:t>Interpersonal Communication</a:t>
            </a:r>
            <a:endParaRPr lang="en-IN" sz="2800" u="sng" dirty="0"/>
          </a:p>
        </p:txBody>
      </p:sp>
      <p:sp>
        <p:nvSpPr>
          <p:cNvPr id="3" name="Rectangle 2"/>
          <p:cNvSpPr/>
          <p:nvPr/>
        </p:nvSpPr>
        <p:spPr>
          <a:xfrm>
            <a:off x="-1" y="1016669"/>
            <a:ext cx="11848563" cy="1384995"/>
          </a:xfrm>
          <a:prstGeom prst="rect">
            <a:avLst/>
          </a:prstGeom>
        </p:spPr>
        <p:txBody>
          <a:bodyPr wrap="square">
            <a:spAutoFit/>
          </a:bodyPr>
          <a:lstStyle/>
          <a:p>
            <a:pPr algn="just"/>
            <a:r>
              <a:rPr lang="en-GB" sz="2800" dirty="0">
                <a:latin typeface="NewBaskervilleStd-Roman"/>
              </a:rPr>
              <a:t>The chief means of conveying messages is oral communication. Speeches, </a:t>
            </a:r>
            <a:r>
              <a:rPr lang="en-GB" sz="2800" dirty="0" smtClean="0">
                <a:latin typeface="NewBaskervilleStd-Roman"/>
              </a:rPr>
              <a:t>formal one-on-one </a:t>
            </a:r>
            <a:r>
              <a:rPr lang="en-GB" sz="2800" dirty="0">
                <a:latin typeface="NewBaskervilleStd-Roman"/>
              </a:rPr>
              <a:t>and group discussions, and the informal </a:t>
            </a:r>
            <a:r>
              <a:rPr lang="en-GB" sz="2800" dirty="0" smtClean="0">
                <a:latin typeface="NewBaskervilleStd-Roman"/>
              </a:rPr>
              <a:t>rumour </a:t>
            </a:r>
            <a:r>
              <a:rPr lang="en-GB" sz="2800" dirty="0">
                <a:latin typeface="NewBaskervilleStd-Roman"/>
              </a:rPr>
              <a:t>mill or </a:t>
            </a:r>
            <a:r>
              <a:rPr lang="en-GB" sz="2800" dirty="0" smtClean="0">
                <a:latin typeface="NewBaskervilleStd-Roman"/>
              </a:rPr>
              <a:t>grapevine are </a:t>
            </a:r>
            <a:r>
              <a:rPr lang="en-GB" sz="2800" dirty="0">
                <a:latin typeface="NewBaskervilleStd-Roman"/>
              </a:rPr>
              <a:t>popular forms of oral communication.</a:t>
            </a:r>
            <a:endParaRPr lang="en-IN" sz="2800" dirty="0"/>
          </a:p>
        </p:txBody>
      </p:sp>
      <p:sp>
        <p:nvSpPr>
          <p:cNvPr id="5" name="Rectangle 4"/>
          <p:cNvSpPr/>
          <p:nvPr/>
        </p:nvSpPr>
        <p:spPr>
          <a:xfrm>
            <a:off x="48584" y="2628904"/>
            <a:ext cx="11799978" cy="2677656"/>
          </a:xfrm>
          <a:prstGeom prst="rect">
            <a:avLst/>
          </a:prstGeom>
        </p:spPr>
        <p:txBody>
          <a:bodyPr wrap="square">
            <a:spAutoFit/>
          </a:bodyPr>
          <a:lstStyle/>
          <a:p>
            <a:pPr algn="just"/>
            <a:r>
              <a:rPr lang="en-GB" sz="2800" dirty="0">
                <a:latin typeface="NewBaskervilleStd-Roman"/>
              </a:rPr>
              <a:t>The </a:t>
            </a:r>
            <a:r>
              <a:rPr lang="en-GB" sz="2800" dirty="0">
                <a:solidFill>
                  <a:srgbClr val="C00000"/>
                </a:solidFill>
                <a:latin typeface="NewBaskervilleStd-Roman"/>
              </a:rPr>
              <a:t>advantages of oral communication </a:t>
            </a:r>
            <a:r>
              <a:rPr lang="en-GB" sz="2800" dirty="0">
                <a:latin typeface="NewBaskervilleStd-Roman"/>
              </a:rPr>
              <a:t>are speed and feedback. We </a:t>
            </a:r>
            <a:r>
              <a:rPr lang="en-GB" sz="2800" dirty="0" smtClean="0">
                <a:latin typeface="NewBaskervilleStd-Roman"/>
              </a:rPr>
              <a:t>can convey </a:t>
            </a:r>
            <a:r>
              <a:rPr lang="en-GB" sz="2800" dirty="0">
                <a:latin typeface="NewBaskervilleStd-Roman"/>
              </a:rPr>
              <a:t>a verbal message and receive a response in minimal time. If the </a:t>
            </a:r>
            <a:r>
              <a:rPr lang="en-GB" sz="2800" dirty="0" smtClean="0">
                <a:latin typeface="NewBaskervilleStd-Roman"/>
              </a:rPr>
              <a:t>receiver is </a:t>
            </a:r>
            <a:r>
              <a:rPr lang="en-GB" sz="2800" dirty="0">
                <a:latin typeface="NewBaskervilleStd-Roman"/>
              </a:rPr>
              <a:t>unsure of the message, rapid feedback allows the sender to quickly detect </a:t>
            </a:r>
            <a:r>
              <a:rPr lang="en-GB" sz="2800" dirty="0" smtClean="0">
                <a:latin typeface="NewBaskervilleStd-Roman"/>
              </a:rPr>
              <a:t>and correct </a:t>
            </a:r>
            <a:r>
              <a:rPr lang="en-GB" sz="2800" dirty="0">
                <a:latin typeface="NewBaskervilleStd-Roman"/>
              </a:rPr>
              <a:t>it. As one professional put it, “Face-to-face communication on a </a:t>
            </a:r>
            <a:r>
              <a:rPr lang="en-GB" sz="2800" dirty="0" smtClean="0">
                <a:latin typeface="NewBaskervilleStd-Roman"/>
              </a:rPr>
              <a:t>consistent basis </a:t>
            </a:r>
            <a:r>
              <a:rPr lang="en-GB" sz="2800" dirty="0">
                <a:latin typeface="NewBaskervilleStd-Roman"/>
              </a:rPr>
              <a:t>is still the best way to get information to and from employees.</a:t>
            </a:r>
            <a:endParaRPr lang="en-IN" sz="2800" dirty="0"/>
          </a:p>
        </p:txBody>
      </p:sp>
    </p:spTree>
    <p:extLst>
      <p:ext uri="{BB962C8B-B14F-4D97-AF65-F5344CB8AC3E}">
        <p14:creationId xmlns:p14="http://schemas.microsoft.com/office/powerpoint/2010/main" val="199729702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6096000" cy="276999"/>
          </a:xfrm>
          <a:prstGeom prst="rect">
            <a:avLst/>
          </a:prstGeom>
        </p:spPr>
        <p:txBody>
          <a:bodyPr>
            <a:spAutoFit/>
          </a:bodyPr>
          <a:lstStyle/>
          <a:p>
            <a:r>
              <a:rPr lang="en-IN" sz="1200" dirty="0" smtClean="0"/>
              <a:t>ORGANIZATIONAL BEHAVIOUR AND PROFESSIONAL COMMUNICATION (18ME661) UNIT4</a:t>
            </a:r>
            <a:endParaRPr lang="en-IN" sz="1200" dirty="0"/>
          </a:p>
        </p:txBody>
      </p:sp>
      <p:sp>
        <p:nvSpPr>
          <p:cNvPr id="2" name="Rectangle 1"/>
          <p:cNvSpPr/>
          <p:nvPr/>
        </p:nvSpPr>
        <p:spPr>
          <a:xfrm>
            <a:off x="156693" y="929099"/>
            <a:ext cx="11878614" cy="3539430"/>
          </a:xfrm>
          <a:prstGeom prst="rect">
            <a:avLst/>
          </a:prstGeom>
        </p:spPr>
        <p:txBody>
          <a:bodyPr wrap="square">
            <a:spAutoFit/>
          </a:bodyPr>
          <a:lstStyle/>
          <a:p>
            <a:pPr algn="just"/>
            <a:r>
              <a:rPr lang="en-GB" sz="2800" dirty="0"/>
              <a:t>The major </a:t>
            </a:r>
            <a:r>
              <a:rPr lang="en-GB" sz="2800" dirty="0">
                <a:solidFill>
                  <a:srgbClr val="C00000"/>
                </a:solidFill>
              </a:rPr>
              <a:t>disadvantage of oral communication </a:t>
            </a:r>
            <a:r>
              <a:rPr lang="en-GB" sz="2800" dirty="0"/>
              <a:t>surfaces whenever a </a:t>
            </a:r>
            <a:r>
              <a:rPr lang="en-GB" sz="2800" dirty="0" smtClean="0"/>
              <a:t>message has </a:t>
            </a:r>
            <a:r>
              <a:rPr lang="en-GB" sz="2800" dirty="0"/>
              <a:t>to pass through a number of people: the more people, the greater </a:t>
            </a:r>
            <a:r>
              <a:rPr lang="en-GB" sz="2800" dirty="0" smtClean="0"/>
              <a:t>the potential </a:t>
            </a:r>
            <a:r>
              <a:rPr lang="en-GB" sz="2800" dirty="0"/>
              <a:t>distortion. If you’ve ever played the game “Telephone,” you know </a:t>
            </a:r>
            <a:r>
              <a:rPr lang="en-GB" sz="2800" dirty="0" smtClean="0"/>
              <a:t>the </a:t>
            </a:r>
            <a:r>
              <a:rPr lang="en-GB" sz="2800" dirty="0"/>
              <a:t>problem. Each person interprets the message in his or her own way. The </a:t>
            </a:r>
            <a:r>
              <a:rPr lang="en-GB" sz="2800" dirty="0" smtClean="0"/>
              <a:t>message’s content</a:t>
            </a:r>
            <a:r>
              <a:rPr lang="en-GB" sz="2800" dirty="0"/>
              <a:t>, when it reaches its destination, is often very different from </a:t>
            </a:r>
            <a:r>
              <a:rPr lang="en-GB" sz="2800" dirty="0" smtClean="0"/>
              <a:t>the original</a:t>
            </a:r>
            <a:r>
              <a:rPr lang="en-GB" sz="2800" dirty="0"/>
              <a:t>. In an organization, where decisions and other communiqués are </a:t>
            </a:r>
            <a:r>
              <a:rPr lang="en-GB" sz="2800" dirty="0" smtClean="0"/>
              <a:t>verbally passed </a:t>
            </a:r>
            <a:r>
              <a:rPr lang="en-GB" sz="2800" dirty="0"/>
              <a:t>up and down the authority hierarchy, considerable opportunities</a:t>
            </a:r>
          </a:p>
          <a:p>
            <a:pPr algn="just"/>
            <a:r>
              <a:rPr lang="en-GB" sz="2800" dirty="0"/>
              <a:t>arise for messages to become distorted.</a:t>
            </a:r>
            <a:endParaRPr lang="en-IN" sz="2800" dirty="0"/>
          </a:p>
        </p:txBody>
      </p:sp>
    </p:spTree>
    <p:extLst>
      <p:ext uri="{BB962C8B-B14F-4D97-AF65-F5344CB8AC3E}">
        <p14:creationId xmlns:p14="http://schemas.microsoft.com/office/powerpoint/2010/main" val="66759346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6096000" cy="276999"/>
          </a:xfrm>
          <a:prstGeom prst="rect">
            <a:avLst/>
          </a:prstGeom>
        </p:spPr>
        <p:txBody>
          <a:bodyPr>
            <a:spAutoFit/>
          </a:bodyPr>
          <a:lstStyle/>
          <a:p>
            <a:r>
              <a:rPr lang="en-IN" sz="1200" dirty="0" smtClean="0"/>
              <a:t>ORGANIZATIONAL BEHAVIOUR AND PROFESSIONAL COMMUNICATION (18ME661) UNIT4</a:t>
            </a:r>
            <a:endParaRPr lang="en-IN" sz="1200" dirty="0"/>
          </a:p>
        </p:txBody>
      </p:sp>
      <p:sp>
        <p:nvSpPr>
          <p:cNvPr id="2" name="Rectangle 1"/>
          <p:cNvSpPr/>
          <p:nvPr/>
        </p:nvSpPr>
        <p:spPr>
          <a:xfrm>
            <a:off x="264225" y="436740"/>
            <a:ext cx="4230582" cy="523220"/>
          </a:xfrm>
          <a:prstGeom prst="rect">
            <a:avLst/>
          </a:prstGeom>
        </p:spPr>
        <p:txBody>
          <a:bodyPr wrap="none">
            <a:spAutoFit/>
          </a:bodyPr>
          <a:lstStyle/>
          <a:p>
            <a:r>
              <a:rPr lang="en-IN" sz="2800" b="1" u="sng" dirty="0">
                <a:solidFill>
                  <a:srgbClr val="C1272D"/>
                </a:solidFill>
                <a:latin typeface="CaeciliaLTStd-Heavy"/>
              </a:rPr>
              <a:t>Written Communication</a:t>
            </a:r>
            <a:endParaRPr lang="en-IN" sz="2800" u="sng" dirty="0"/>
          </a:p>
        </p:txBody>
      </p:sp>
      <p:sp>
        <p:nvSpPr>
          <p:cNvPr id="3" name="Rectangle 2"/>
          <p:cNvSpPr/>
          <p:nvPr/>
        </p:nvSpPr>
        <p:spPr>
          <a:xfrm>
            <a:off x="264225" y="1215602"/>
            <a:ext cx="11519944" cy="1815882"/>
          </a:xfrm>
          <a:prstGeom prst="rect">
            <a:avLst/>
          </a:prstGeom>
        </p:spPr>
        <p:txBody>
          <a:bodyPr wrap="square">
            <a:spAutoFit/>
          </a:bodyPr>
          <a:lstStyle/>
          <a:p>
            <a:pPr algn="just"/>
            <a:r>
              <a:rPr lang="en-IN" sz="2800" dirty="0">
                <a:latin typeface="NewBaskervilleStd-Roman"/>
              </a:rPr>
              <a:t>Written communications include memos, letters, fax transmissions, e-mail, </a:t>
            </a:r>
            <a:r>
              <a:rPr lang="en-IN" sz="2800" dirty="0" smtClean="0">
                <a:latin typeface="NewBaskervilleStd-Roman"/>
              </a:rPr>
              <a:t>instant </a:t>
            </a:r>
            <a:r>
              <a:rPr lang="en-GB" sz="2800" dirty="0" smtClean="0">
                <a:latin typeface="NewBaskervilleStd-Roman"/>
              </a:rPr>
              <a:t>messaging</a:t>
            </a:r>
            <a:r>
              <a:rPr lang="en-GB" sz="2800" dirty="0">
                <a:latin typeface="NewBaskervilleStd-Roman"/>
              </a:rPr>
              <a:t>, organizational periodicals, notices placed on bulletin </a:t>
            </a:r>
            <a:r>
              <a:rPr lang="en-GB" sz="2800" dirty="0" smtClean="0">
                <a:latin typeface="NewBaskervilleStd-Roman"/>
              </a:rPr>
              <a:t>boards (including </a:t>
            </a:r>
            <a:r>
              <a:rPr lang="en-GB" sz="2800" dirty="0">
                <a:latin typeface="NewBaskervilleStd-Roman"/>
              </a:rPr>
              <a:t>electronic ones), and any other device that transmits via </a:t>
            </a:r>
            <a:r>
              <a:rPr lang="en-GB" sz="2800" dirty="0" smtClean="0">
                <a:latin typeface="NewBaskervilleStd-Roman"/>
              </a:rPr>
              <a:t>written </a:t>
            </a:r>
            <a:r>
              <a:rPr lang="en-IN" sz="2800" dirty="0" smtClean="0">
                <a:latin typeface="NewBaskervilleStd-Roman"/>
              </a:rPr>
              <a:t>words </a:t>
            </a:r>
            <a:r>
              <a:rPr lang="en-IN" sz="2800" dirty="0">
                <a:latin typeface="NewBaskervilleStd-Roman"/>
              </a:rPr>
              <a:t>or symbols.</a:t>
            </a:r>
            <a:endParaRPr lang="en-IN" sz="2800" dirty="0"/>
          </a:p>
        </p:txBody>
      </p:sp>
      <p:sp>
        <p:nvSpPr>
          <p:cNvPr id="5" name="Rectangle 4"/>
          <p:cNvSpPr/>
          <p:nvPr/>
        </p:nvSpPr>
        <p:spPr>
          <a:xfrm>
            <a:off x="264225" y="3508042"/>
            <a:ext cx="11519944" cy="1815882"/>
          </a:xfrm>
          <a:prstGeom prst="rect">
            <a:avLst/>
          </a:prstGeom>
        </p:spPr>
        <p:txBody>
          <a:bodyPr wrap="square">
            <a:spAutoFit/>
          </a:bodyPr>
          <a:lstStyle/>
          <a:p>
            <a:pPr algn="just"/>
            <a:r>
              <a:rPr lang="en-IN" sz="2800" dirty="0">
                <a:latin typeface="NewBaskervilleStd-Roman"/>
              </a:rPr>
              <a:t>It’s often </a:t>
            </a:r>
            <a:r>
              <a:rPr lang="en-IN" sz="2800" dirty="0">
                <a:solidFill>
                  <a:srgbClr val="C00000"/>
                </a:solidFill>
                <a:latin typeface="NewBaskervilleStd-Roman"/>
              </a:rPr>
              <a:t>tangible </a:t>
            </a:r>
            <a:r>
              <a:rPr lang="en-IN" sz="2800" dirty="0" smtClean="0">
                <a:solidFill>
                  <a:srgbClr val="C00000"/>
                </a:solidFill>
                <a:latin typeface="NewBaskervilleStd-Roman"/>
              </a:rPr>
              <a:t>and </a:t>
            </a:r>
            <a:r>
              <a:rPr lang="en-GB" sz="2800" dirty="0" smtClean="0">
                <a:solidFill>
                  <a:srgbClr val="C00000"/>
                </a:solidFill>
                <a:latin typeface="NewBaskervilleStd-Roman"/>
              </a:rPr>
              <a:t>verifiable</a:t>
            </a:r>
            <a:r>
              <a:rPr lang="en-GB" sz="2800" dirty="0">
                <a:latin typeface="NewBaskervilleStd-Roman"/>
              </a:rPr>
              <a:t>. Both the sender and receiver have a record of the </a:t>
            </a:r>
            <a:r>
              <a:rPr lang="en-GB" sz="2800" dirty="0" smtClean="0">
                <a:latin typeface="NewBaskervilleStd-Roman"/>
              </a:rPr>
              <a:t>communication; and </a:t>
            </a:r>
            <a:r>
              <a:rPr lang="en-GB" sz="2800" dirty="0">
                <a:latin typeface="NewBaskervilleStd-Roman"/>
              </a:rPr>
              <a:t>the message can be stored for an indefinite period. If there are </a:t>
            </a:r>
            <a:r>
              <a:rPr lang="en-GB" sz="2800" dirty="0" smtClean="0">
                <a:latin typeface="NewBaskervilleStd-Roman"/>
              </a:rPr>
              <a:t>questions about </a:t>
            </a:r>
            <a:r>
              <a:rPr lang="en-GB" sz="2800" dirty="0">
                <a:latin typeface="NewBaskervilleStd-Roman"/>
              </a:rPr>
              <a:t>its content, the message is physically available for later reference.</a:t>
            </a:r>
            <a:endParaRPr lang="en-IN" sz="2800" dirty="0"/>
          </a:p>
        </p:txBody>
      </p:sp>
    </p:spTree>
    <p:extLst>
      <p:ext uri="{BB962C8B-B14F-4D97-AF65-F5344CB8AC3E}">
        <p14:creationId xmlns:p14="http://schemas.microsoft.com/office/powerpoint/2010/main" val="420464084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6096000" cy="276999"/>
          </a:xfrm>
          <a:prstGeom prst="rect">
            <a:avLst/>
          </a:prstGeom>
        </p:spPr>
        <p:txBody>
          <a:bodyPr>
            <a:spAutoFit/>
          </a:bodyPr>
          <a:lstStyle/>
          <a:p>
            <a:r>
              <a:rPr lang="en-IN" sz="1200" dirty="0" smtClean="0"/>
              <a:t>ORGANIZATIONAL BEHAVIOUR AND PROFESSIONAL COMMUNICATION (18ME661) UNIT4</a:t>
            </a:r>
            <a:endParaRPr lang="en-IN" sz="1200" dirty="0"/>
          </a:p>
        </p:txBody>
      </p:sp>
      <p:sp>
        <p:nvSpPr>
          <p:cNvPr id="2" name="Rectangle 1"/>
          <p:cNvSpPr/>
          <p:nvPr/>
        </p:nvSpPr>
        <p:spPr>
          <a:xfrm>
            <a:off x="188889" y="749002"/>
            <a:ext cx="11569521" cy="523220"/>
          </a:xfrm>
          <a:prstGeom prst="rect">
            <a:avLst/>
          </a:prstGeom>
        </p:spPr>
        <p:txBody>
          <a:bodyPr wrap="square">
            <a:spAutoFit/>
          </a:bodyPr>
          <a:lstStyle/>
          <a:p>
            <a:pPr algn="just"/>
            <a:r>
              <a:rPr lang="en-GB" sz="2800" dirty="0">
                <a:latin typeface="NewBaskervilleStd-Roman"/>
              </a:rPr>
              <a:t>Of course, </a:t>
            </a:r>
            <a:r>
              <a:rPr lang="en-GB" sz="2800" dirty="0">
                <a:solidFill>
                  <a:srgbClr val="C00000"/>
                </a:solidFill>
                <a:latin typeface="NewBaskervilleStd-Roman"/>
              </a:rPr>
              <a:t>written messages </a:t>
            </a:r>
            <a:r>
              <a:rPr lang="en-GB" sz="2800" dirty="0">
                <a:latin typeface="NewBaskervilleStd-Roman"/>
              </a:rPr>
              <a:t>have </a:t>
            </a:r>
            <a:r>
              <a:rPr lang="en-GB" sz="2800" dirty="0">
                <a:solidFill>
                  <a:srgbClr val="C00000"/>
                </a:solidFill>
                <a:latin typeface="NewBaskervilleStd-Roman"/>
              </a:rPr>
              <a:t>drawbacks</a:t>
            </a:r>
            <a:r>
              <a:rPr lang="en-GB" sz="2800" dirty="0">
                <a:latin typeface="NewBaskervilleStd-Roman"/>
              </a:rPr>
              <a:t>. They’re time consuming.</a:t>
            </a:r>
            <a:endParaRPr lang="en-IN" sz="2800" dirty="0"/>
          </a:p>
        </p:txBody>
      </p:sp>
      <p:sp>
        <p:nvSpPr>
          <p:cNvPr id="3" name="Rectangle 2"/>
          <p:cNvSpPr/>
          <p:nvPr/>
        </p:nvSpPr>
        <p:spPr>
          <a:xfrm>
            <a:off x="188888" y="1605137"/>
            <a:ext cx="11569521" cy="2246769"/>
          </a:xfrm>
          <a:prstGeom prst="rect">
            <a:avLst/>
          </a:prstGeom>
        </p:spPr>
        <p:txBody>
          <a:bodyPr wrap="square">
            <a:spAutoFit/>
          </a:bodyPr>
          <a:lstStyle/>
          <a:p>
            <a:pPr algn="just"/>
            <a:r>
              <a:rPr lang="en-GB" sz="2800" dirty="0">
                <a:latin typeface="NewBaskervilleStd-Roman"/>
              </a:rPr>
              <a:t>The other </a:t>
            </a:r>
            <a:r>
              <a:rPr lang="en-GB" sz="2800" dirty="0">
                <a:solidFill>
                  <a:srgbClr val="C00000"/>
                </a:solidFill>
                <a:latin typeface="NewBaskervilleStd-Roman"/>
              </a:rPr>
              <a:t>major disadvantage </a:t>
            </a:r>
            <a:r>
              <a:rPr lang="en-GB" sz="2800" dirty="0">
                <a:latin typeface="NewBaskervilleStd-Roman"/>
              </a:rPr>
              <a:t>is lack of a </a:t>
            </a:r>
            <a:r>
              <a:rPr lang="en-GB" sz="2800" dirty="0" smtClean="0">
                <a:latin typeface="NewBaskervilleStd-Roman"/>
              </a:rPr>
              <a:t>built in feedback </a:t>
            </a:r>
            <a:r>
              <a:rPr lang="en-GB" sz="2800" dirty="0">
                <a:latin typeface="NewBaskervilleStd-Roman"/>
              </a:rPr>
              <a:t>mechanism. Oral communication allows the receiver to </a:t>
            </a:r>
            <a:r>
              <a:rPr lang="en-GB" sz="2800" dirty="0" smtClean="0">
                <a:latin typeface="NewBaskervilleStd-Roman"/>
              </a:rPr>
              <a:t>respond rapidly </a:t>
            </a:r>
            <a:r>
              <a:rPr lang="en-GB" sz="2800" dirty="0">
                <a:latin typeface="NewBaskervilleStd-Roman"/>
              </a:rPr>
              <a:t>to what he thinks he hears. But emailing a memo or sending an </a:t>
            </a:r>
            <a:r>
              <a:rPr lang="en-GB" sz="2800" dirty="0" smtClean="0">
                <a:latin typeface="NewBaskervilleStd-Roman"/>
              </a:rPr>
              <a:t>instant message </a:t>
            </a:r>
            <a:r>
              <a:rPr lang="en-GB" sz="2800" dirty="0">
                <a:latin typeface="NewBaskervilleStd-Roman"/>
              </a:rPr>
              <a:t>provides no assurance it has been received or that the recipient </a:t>
            </a:r>
            <a:r>
              <a:rPr lang="en-GB" sz="2800" dirty="0" smtClean="0">
                <a:latin typeface="NewBaskervilleStd-Roman"/>
              </a:rPr>
              <a:t>will interpret </a:t>
            </a:r>
            <a:r>
              <a:rPr lang="en-GB" sz="2800" dirty="0">
                <a:latin typeface="NewBaskervilleStd-Roman"/>
              </a:rPr>
              <a:t>it as the sender intended.</a:t>
            </a:r>
            <a:endParaRPr lang="en-IN" sz="2800" dirty="0"/>
          </a:p>
        </p:txBody>
      </p:sp>
    </p:spTree>
    <p:extLst>
      <p:ext uri="{BB962C8B-B14F-4D97-AF65-F5344CB8AC3E}">
        <p14:creationId xmlns:p14="http://schemas.microsoft.com/office/powerpoint/2010/main" val="418580558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6096000" cy="276999"/>
          </a:xfrm>
          <a:prstGeom prst="rect">
            <a:avLst/>
          </a:prstGeom>
        </p:spPr>
        <p:txBody>
          <a:bodyPr>
            <a:spAutoFit/>
          </a:bodyPr>
          <a:lstStyle/>
          <a:p>
            <a:r>
              <a:rPr lang="en-IN" sz="1200" dirty="0" smtClean="0"/>
              <a:t>ORGANIZATIONAL BEHAVIOUR AND PROFESSIONAL COMMUNICATION (18ME661) UNIT4</a:t>
            </a:r>
            <a:endParaRPr lang="en-IN" sz="1200" dirty="0"/>
          </a:p>
        </p:txBody>
      </p:sp>
      <p:sp>
        <p:nvSpPr>
          <p:cNvPr id="2" name="Rectangle 1"/>
          <p:cNvSpPr/>
          <p:nvPr/>
        </p:nvSpPr>
        <p:spPr>
          <a:xfrm>
            <a:off x="0" y="449619"/>
            <a:ext cx="4758034" cy="523220"/>
          </a:xfrm>
          <a:prstGeom prst="rect">
            <a:avLst/>
          </a:prstGeom>
        </p:spPr>
        <p:txBody>
          <a:bodyPr wrap="none">
            <a:spAutoFit/>
          </a:bodyPr>
          <a:lstStyle/>
          <a:p>
            <a:r>
              <a:rPr lang="en-IN" sz="2800" b="1" dirty="0">
                <a:solidFill>
                  <a:srgbClr val="C1272D"/>
                </a:solidFill>
                <a:latin typeface="CaeciliaLTStd-Heavy"/>
              </a:rPr>
              <a:t>Nonverbal Communication</a:t>
            </a:r>
            <a:endParaRPr lang="en-IN" sz="2800" dirty="0"/>
          </a:p>
        </p:txBody>
      </p:sp>
      <p:sp>
        <p:nvSpPr>
          <p:cNvPr id="3" name="Rectangle 2"/>
          <p:cNvSpPr/>
          <p:nvPr/>
        </p:nvSpPr>
        <p:spPr>
          <a:xfrm>
            <a:off x="0" y="1145459"/>
            <a:ext cx="11771290" cy="1384995"/>
          </a:xfrm>
          <a:prstGeom prst="rect">
            <a:avLst/>
          </a:prstGeom>
        </p:spPr>
        <p:txBody>
          <a:bodyPr wrap="square">
            <a:spAutoFit/>
          </a:bodyPr>
          <a:lstStyle/>
          <a:p>
            <a:pPr algn="just"/>
            <a:r>
              <a:rPr lang="en-GB" sz="2800" i="1" dirty="0">
                <a:latin typeface="NewBaskervilleStd-Italic"/>
              </a:rPr>
              <a:t>nonverbal communication </a:t>
            </a:r>
            <a:r>
              <a:rPr lang="en-GB" sz="2800" dirty="0">
                <a:latin typeface="NewBaskervilleStd-Roman"/>
              </a:rPr>
              <a:t>—which includes body </a:t>
            </a:r>
            <a:r>
              <a:rPr lang="en-GB" sz="2800" dirty="0" smtClean="0">
                <a:latin typeface="NewBaskervilleStd-Roman"/>
              </a:rPr>
              <a:t>movements, the </a:t>
            </a:r>
            <a:r>
              <a:rPr lang="en-GB" sz="2800" dirty="0">
                <a:latin typeface="NewBaskervilleStd-Roman"/>
              </a:rPr>
              <a:t>intonations or emphasis we give to words, facial expressions, and the </a:t>
            </a:r>
            <a:r>
              <a:rPr lang="en-GB" sz="2800" dirty="0" smtClean="0">
                <a:latin typeface="NewBaskervilleStd-Roman"/>
              </a:rPr>
              <a:t>physical distance </a:t>
            </a:r>
            <a:r>
              <a:rPr lang="en-GB" sz="2800" dirty="0">
                <a:latin typeface="NewBaskervilleStd-Roman"/>
              </a:rPr>
              <a:t>between the sender and receiver.</a:t>
            </a:r>
            <a:endParaRPr lang="en-IN" sz="2800" dirty="0"/>
          </a:p>
        </p:txBody>
      </p:sp>
      <p:sp>
        <p:nvSpPr>
          <p:cNvPr id="5" name="Rectangle 4"/>
          <p:cNvSpPr/>
          <p:nvPr/>
        </p:nvSpPr>
        <p:spPr>
          <a:xfrm>
            <a:off x="0" y="2703074"/>
            <a:ext cx="11771290" cy="1815882"/>
          </a:xfrm>
          <a:prstGeom prst="rect">
            <a:avLst/>
          </a:prstGeom>
        </p:spPr>
        <p:txBody>
          <a:bodyPr wrap="square">
            <a:spAutoFit/>
          </a:bodyPr>
          <a:lstStyle/>
          <a:p>
            <a:pPr algn="just"/>
            <a:r>
              <a:rPr lang="en-GB" sz="2800" dirty="0">
                <a:solidFill>
                  <a:srgbClr val="C00000"/>
                </a:solidFill>
                <a:latin typeface="NewBaskervilleStd-Roman"/>
              </a:rPr>
              <a:t>Body language </a:t>
            </a:r>
            <a:r>
              <a:rPr lang="en-GB" sz="2800" dirty="0">
                <a:latin typeface="NewBaskervilleStd-Roman"/>
              </a:rPr>
              <a:t>adds to, and often complicates, verbal </a:t>
            </a:r>
            <a:r>
              <a:rPr lang="en-GB" sz="2800" dirty="0" smtClean="0">
                <a:latin typeface="NewBaskervilleStd-Roman"/>
              </a:rPr>
              <a:t>communication. A </a:t>
            </a:r>
            <a:r>
              <a:rPr lang="en-GB" sz="2800" dirty="0">
                <a:latin typeface="NewBaskervilleStd-Roman"/>
              </a:rPr>
              <a:t>body position or movement can communicate something of the </a:t>
            </a:r>
            <a:r>
              <a:rPr lang="en-GB" sz="2800" dirty="0" smtClean="0">
                <a:latin typeface="NewBaskervilleStd-Roman"/>
              </a:rPr>
              <a:t>emotion behind </a:t>
            </a:r>
            <a:r>
              <a:rPr lang="en-GB" sz="2800" dirty="0">
                <a:latin typeface="NewBaskervilleStd-Roman"/>
              </a:rPr>
              <a:t>a message, but when it is linked with spoken language, it gives </a:t>
            </a:r>
            <a:r>
              <a:rPr lang="en-GB" sz="2800" dirty="0" smtClean="0">
                <a:latin typeface="NewBaskervilleStd-Roman"/>
              </a:rPr>
              <a:t>fuller meaning </a:t>
            </a:r>
            <a:r>
              <a:rPr lang="en-GB" sz="2800" dirty="0">
                <a:latin typeface="NewBaskervilleStd-Roman"/>
              </a:rPr>
              <a:t>to a sender’s message.</a:t>
            </a:r>
            <a:endParaRPr lang="en-IN" sz="2800" dirty="0"/>
          </a:p>
        </p:txBody>
      </p:sp>
      <p:sp>
        <p:nvSpPr>
          <p:cNvPr id="6" name="Rectangle 5"/>
          <p:cNvSpPr/>
          <p:nvPr/>
        </p:nvSpPr>
        <p:spPr>
          <a:xfrm>
            <a:off x="0" y="4672013"/>
            <a:ext cx="11771290" cy="1815882"/>
          </a:xfrm>
          <a:prstGeom prst="rect">
            <a:avLst/>
          </a:prstGeom>
        </p:spPr>
        <p:txBody>
          <a:bodyPr wrap="square">
            <a:spAutoFit/>
          </a:bodyPr>
          <a:lstStyle/>
          <a:p>
            <a:pPr algn="just"/>
            <a:r>
              <a:rPr lang="en-IN" sz="2800" i="1" dirty="0">
                <a:solidFill>
                  <a:srgbClr val="C00000"/>
                </a:solidFill>
                <a:latin typeface="NewBaskervilleStd-Italic"/>
              </a:rPr>
              <a:t>Facial expressions </a:t>
            </a:r>
            <a:r>
              <a:rPr lang="en-IN" sz="2800" dirty="0">
                <a:latin typeface="NewBaskervilleStd-Roman"/>
              </a:rPr>
              <a:t>also </a:t>
            </a:r>
            <a:r>
              <a:rPr lang="en-IN" sz="2800" dirty="0" smtClean="0">
                <a:latin typeface="NewBaskervilleStd-Roman"/>
              </a:rPr>
              <a:t>convey </a:t>
            </a:r>
            <a:r>
              <a:rPr lang="en-GB" sz="2800" dirty="0" smtClean="0">
                <a:latin typeface="NewBaskervilleStd-Roman"/>
              </a:rPr>
              <a:t>meaning</a:t>
            </a:r>
            <a:r>
              <a:rPr lang="en-GB" sz="2800" dirty="0">
                <a:latin typeface="NewBaskervilleStd-Roman"/>
              </a:rPr>
              <a:t>. A snarling face says something different from a smile. Facial </a:t>
            </a:r>
            <a:r>
              <a:rPr lang="en-GB" sz="2800" dirty="0" smtClean="0">
                <a:latin typeface="NewBaskervilleStd-Roman"/>
              </a:rPr>
              <a:t>expressions, along </a:t>
            </a:r>
            <a:r>
              <a:rPr lang="en-GB" sz="2800" dirty="0">
                <a:latin typeface="NewBaskervilleStd-Roman"/>
              </a:rPr>
              <a:t>with intonations, can show arrogance, aggressiveness, fear, </a:t>
            </a:r>
            <a:r>
              <a:rPr lang="en-GB" sz="2800" dirty="0" smtClean="0">
                <a:latin typeface="NewBaskervilleStd-Roman"/>
              </a:rPr>
              <a:t>shyness, </a:t>
            </a:r>
            <a:r>
              <a:rPr lang="en-IN" sz="2800" dirty="0" smtClean="0">
                <a:latin typeface="NewBaskervilleStd-Roman"/>
              </a:rPr>
              <a:t>and </a:t>
            </a:r>
            <a:r>
              <a:rPr lang="en-IN" sz="2800" dirty="0">
                <a:latin typeface="NewBaskervilleStd-Roman"/>
              </a:rPr>
              <a:t>other characteristics.</a:t>
            </a:r>
            <a:endParaRPr lang="en-IN" sz="2800" dirty="0"/>
          </a:p>
        </p:txBody>
      </p:sp>
    </p:spTree>
    <p:extLst>
      <p:ext uri="{BB962C8B-B14F-4D97-AF65-F5344CB8AC3E}">
        <p14:creationId xmlns:p14="http://schemas.microsoft.com/office/powerpoint/2010/main" val="161645419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6096000" cy="276999"/>
          </a:xfrm>
          <a:prstGeom prst="rect">
            <a:avLst/>
          </a:prstGeom>
        </p:spPr>
        <p:txBody>
          <a:bodyPr>
            <a:spAutoFit/>
          </a:bodyPr>
          <a:lstStyle/>
          <a:p>
            <a:r>
              <a:rPr lang="en-IN" sz="1200" dirty="0" smtClean="0"/>
              <a:t>ORGANIZATIONAL BEHAVIOUR AND PROFESSIONAL COMMUNICATION (18ME661) UNIT4</a:t>
            </a:r>
            <a:endParaRPr lang="en-IN" sz="1200" dirty="0"/>
          </a:p>
        </p:txBody>
      </p:sp>
      <p:sp>
        <p:nvSpPr>
          <p:cNvPr id="2" name="Rectangle 1"/>
          <p:cNvSpPr/>
          <p:nvPr/>
        </p:nvSpPr>
        <p:spPr>
          <a:xfrm>
            <a:off x="214647" y="452580"/>
            <a:ext cx="11633915" cy="1815882"/>
          </a:xfrm>
          <a:prstGeom prst="rect">
            <a:avLst/>
          </a:prstGeom>
        </p:spPr>
        <p:txBody>
          <a:bodyPr wrap="square">
            <a:spAutoFit/>
          </a:bodyPr>
          <a:lstStyle/>
          <a:p>
            <a:pPr algn="just"/>
            <a:r>
              <a:rPr lang="en-GB" sz="2800" i="1" dirty="0">
                <a:solidFill>
                  <a:srgbClr val="C00000"/>
                </a:solidFill>
                <a:latin typeface="NewBaskervilleStd-Italic"/>
              </a:rPr>
              <a:t>Physical distance </a:t>
            </a:r>
            <a:r>
              <a:rPr lang="en-GB" sz="2800" dirty="0">
                <a:latin typeface="NewBaskervilleStd-Roman"/>
              </a:rPr>
              <a:t>also has meaning. What is considered proper spacing</a:t>
            </a:r>
          </a:p>
          <a:p>
            <a:pPr algn="just"/>
            <a:r>
              <a:rPr lang="en-GB" sz="2800" dirty="0">
                <a:latin typeface="NewBaskervilleStd-Roman"/>
              </a:rPr>
              <a:t>between people largely depends on cultural norms. A </a:t>
            </a:r>
            <a:r>
              <a:rPr lang="en-GB" sz="2800" dirty="0" smtClean="0">
                <a:latin typeface="NewBaskervilleStd-Roman"/>
              </a:rPr>
              <a:t>business like </a:t>
            </a:r>
            <a:r>
              <a:rPr lang="en-GB" sz="2800" dirty="0">
                <a:latin typeface="NewBaskervilleStd-Roman"/>
              </a:rPr>
              <a:t>distance </a:t>
            </a:r>
            <a:r>
              <a:rPr lang="en-GB" sz="2800" dirty="0" smtClean="0">
                <a:latin typeface="NewBaskervilleStd-Roman"/>
              </a:rPr>
              <a:t>in some </a:t>
            </a:r>
            <a:r>
              <a:rPr lang="en-GB" sz="2800" dirty="0">
                <a:latin typeface="NewBaskervilleStd-Roman"/>
              </a:rPr>
              <a:t>European countries feels intimate in many parts of North America.</a:t>
            </a:r>
            <a:endParaRPr lang="en-IN" sz="2800" dirty="0"/>
          </a:p>
        </p:txBody>
      </p:sp>
    </p:spTree>
    <p:extLst>
      <p:ext uri="{BB962C8B-B14F-4D97-AF65-F5344CB8AC3E}">
        <p14:creationId xmlns:p14="http://schemas.microsoft.com/office/powerpoint/2010/main" val="78410506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6096000" cy="276999"/>
          </a:xfrm>
          <a:prstGeom prst="rect">
            <a:avLst/>
          </a:prstGeom>
        </p:spPr>
        <p:txBody>
          <a:bodyPr>
            <a:spAutoFit/>
          </a:bodyPr>
          <a:lstStyle/>
          <a:p>
            <a:r>
              <a:rPr lang="en-IN" sz="1200" dirty="0" smtClean="0"/>
              <a:t>ORGANIZATIONAL BEHAVIOUR AND PROFESSIONAL COMMUNICATION (18ME661) UNIT4</a:t>
            </a:r>
            <a:endParaRPr lang="en-IN" sz="1200" dirty="0"/>
          </a:p>
        </p:txBody>
      </p:sp>
      <p:sp>
        <p:nvSpPr>
          <p:cNvPr id="2" name="Rectangle 1"/>
          <p:cNvSpPr/>
          <p:nvPr/>
        </p:nvSpPr>
        <p:spPr>
          <a:xfrm>
            <a:off x="137374" y="276999"/>
            <a:ext cx="5296643" cy="523220"/>
          </a:xfrm>
          <a:prstGeom prst="rect">
            <a:avLst/>
          </a:prstGeom>
        </p:spPr>
        <p:txBody>
          <a:bodyPr wrap="none">
            <a:spAutoFit/>
          </a:bodyPr>
          <a:lstStyle/>
          <a:p>
            <a:r>
              <a:rPr lang="en-GB" sz="2800" b="1" u="sng" dirty="0" smtClean="0">
                <a:solidFill>
                  <a:schemeClr val="accent2"/>
                </a:solidFill>
                <a:latin typeface="CIDFont+F1"/>
              </a:rPr>
              <a:t>Formal </a:t>
            </a:r>
            <a:r>
              <a:rPr lang="en-GB" sz="2800" b="1" u="sng" dirty="0">
                <a:solidFill>
                  <a:schemeClr val="accent2"/>
                </a:solidFill>
                <a:latin typeface="CIDFont+F1"/>
              </a:rPr>
              <a:t>vs. informal </a:t>
            </a:r>
            <a:r>
              <a:rPr lang="en-GB" sz="2800" b="1" u="sng" dirty="0" smtClean="0">
                <a:solidFill>
                  <a:schemeClr val="accent2"/>
                </a:solidFill>
                <a:latin typeface="CIDFont+F1"/>
              </a:rPr>
              <a:t>networks:</a:t>
            </a:r>
            <a:endParaRPr lang="en-IN" sz="2800" b="1" u="sng" dirty="0">
              <a:solidFill>
                <a:schemeClr val="accent2"/>
              </a:solidFill>
            </a:endParaRPr>
          </a:p>
        </p:txBody>
      </p:sp>
      <p:sp>
        <p:nvSpPr>
          <p:cNvPr id="3" name="Rectangle 2"/>
          <p:cNvSpPr/>
          <p:nvPr/>
        </p:nvSpPr>
        <p:spPr>
          <a:xfrm>
            <a:off x="21464" y="847127"/>
            <a:ext cx="11775584" cy="2677656"/>
          </a:xfrm>
          <a:prstGeom prst="rect">
            <a:avLst/>
          </a:prstGeom>
        </p:spPr>
        <p:txBody>
          <a:bodyPr wrap="square">
            <a:spAutoFit/>
          </a:bodyPr>
          <a:lstStyle/>
          <a:p>
            <a:pPr algn="just"/>
            <a:r>
              <a:rPr lang="en-GB" sz="2800" b="1" dirty="0"/>
              <a:t>Definition of Formal Communication</a:t>
            </a:r>
          </a:p>
          <a:p>
            <a:pPr algn="just"/>
            <a:r>
              <a:rPr lang="en-GB" sz="2800" dirty="0"/>
              <a:t>The communication in which the flow of information is already defined is termed as Formal Communication. The communication follows a hierarchical chain of command which is established by the organisation itself. In general, this type of communication is used exclusively in the workplace, and the employees are bound to follow it while performing their duties.</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336" y="3720083"/>
            <a:ext cx="11513712" cy="3137917"/>
          </a:xfrm>
          <a:prstGeom prst="rect">
            <a:avLst/>
          </a:prstGeom>
        </p:spPr>
      </p:pic>
      <p:sp>
        <p:nvSpPr>
          <p:cNvPr id="7" name="Rectangle 6"/>
          <p:cNvSpPr/>
          <p:nvPr/>
        </p:nvSpPr>
        <p:spPr>
          <a:xfrm>
            <a:off x="0" y="3524783"/>
            <a:ext cx="5005858" cy="369332"/>
          </a:xfrm>
          <a:prstGeom prst="rect">
            <a:avLst/>
          </a:prstGeom>
        </p:spPr>
        <p:txBody>
          <a:bodyPr wrap="none">
            <a:spAutoFit/>
          </a:bodyPr>
          <a:lstStyle/>
          <a:p>
            <a:r>
              <a:rPr lang="en-IN" b="1" dirty="0"/>
              <a:t>Example:</a:t>
            </a:r>
            <a:r>
              <a:rPr lang="en-IN" dirty="0"/>
              <a:t> Requests, commands, orders, reports etc.</a:t>
            </a:r>
          </a:p>
        </p:txBody>
      </p:sp>
    </p:spTree>
    <p:extLst>
      <p:ext uri="{BB962C8B-B14F-4D97-AF65-F5344CB8AC3E}">
        <p14:creationId xmlns:p14="http://schemas.microsoft.com/office/powerpoint/2010/main" val="14472760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6096000" cy="276999"/>
          </a:xfrm>
          <a:prstGeom prst="rect">
            <a:avLst/>
          </a:prstGeom>
        </p:spPr>
        <p:txBody>
          <a:bodyPr>
            <a:spAutoFit/>
          </a:bodyPr>
          <a:lstStyle/>
          <a:p>
            <a:r>
              <a:rPr lang="en-IN" sz="1200" dirty="0" smtClean="0"/>
              <a:t>ORGANIZATIONAL BEHAVIOUR AND PROFESSIONAL COMMUNICATION (18ME661) UNIT4</a:t>
            </a:r>
            <a:endParaRPr lang="en-IN" sz="1200" dirty="0"/>
          </a:p>
        </p:txBody>
      </p:sp>
      <p:sp>
        <p:nvSpPr>
          <p:cNvPr id="2" name="Rectangle 1"/>
          <p:cNvSpPr/>
          <p:nvPr/>
        </p:nvSpPr>
        <p:spPr>
          <a:xfrm>
            <a:off x="98737" y="439496"/>
            <a:ext cx="11917251" cy="4401205"/>
          </a:xfrm>
          <a:prstGeom prst="rect">
            <a:avLst/>
          </a:prstGeom>
        </p:spPr>
        <p:txBody>
          <a:bodyPr wrap="square">
            <a:spAutoFit/>
          </a:bodyPr>
          <a:lstStyle/>
          <a:p>
            <a:pPr algn="just"/>
            <a:r>
              <a:rPr lang="en-GB" sz="2800" dirty="0"/>
              <a:t>The formal communication is of four types</a:t>
            </a:r>
            <a:r>
              <a:rPr lang="en-GB" sz="2800" dirty="0" smtClean="0"/>
              <a:t>:</a:t>
            </a:r>
          </a:p>
          <a:p>
            <a:pPr algn="just"/>
            <a:endParaRPr lang="en-GB" sz="2800" dirty="0"/>
          </a:p>
          <a:p>
            <a:pPr algn="just">
              <a:buFont typeface="Arial" panose="020B0604020202020204" pitchFamily="34" charset="0"/>
              <a:buChar char="•"/>
            </a:pPr>
            <a:r>
              <a:rPr lang="en-GB" sz="2800" b="1" dirty="0"/>
              <a:t>Upward or Bottom-up:</a:t>
            </a:r>
            <a:r>
              <a:rPr lang="en-GB" sz="2800" dirty="0"/>
              <a:t> The communication in which the flow of information goes from subordinate to superior authority.</a:t>
            </a:r>
          </a:p>
          <a:p>
            <a:pPr algn="just">
              <a:buFont typeface="Arial" panose="020B0604020202020204" pitchFamily="34" charset="0"/>
              <a:buChar char="•"/>
            </a:pPr>
            <a:r>
              <a:rPr lang="en-GB" sz="2800" b="1" dirty="0"/>
              <a:t>Downward or Top-down:</a:t>
            </a:r>
            <a:r>
              <a:rPr lang="en-GB" sz="2800" dirty="0"/>
              <a:t> The communication in which the flow of information goes from superior to subordinate.</a:t>
            </a:r>
          </a:p>
          <a:p>
            <a:pPr algn="just">
              <a:buFont typeface="Arial" panose="020B0604020202020204" pitchFamily="34" charset="0"/>
              <a:buChar char="•"/>
            </a:pPr>
            <a:r>
              <a:rPr lang="en-GB" sz="2800" b="1" dirty="0"/>
              <a:t>Horizontal or Lateral:</a:t>
            </a:r>
            <a:r>
              <a:rPr lang="en-GB" sz="2800" dirty="0"/>
              <a:t> The communication between two employees of different departments working at the same level.</a:t>
            </a:r>
          </a:p>
          <a:p>
            <a:pPr algn="just">
              <a:buFont typeface="Arial" panose="020B0604020202020204" pitchFamily="34" charset="0"/>
              <a:buChar char="•"/>
            </a:pPr>
            <a:r>
              <a:rPr lang="en-GB" sz="2800" b="1" dirty="0"/>
              <a:t>Crosswise or Diagonal:</a:t>
            </a:r>
            <a:r>
              <a:rPr lang="en-GB" sz="2800" dirty="0"/>
              <a:t> The communication between the employees of two different departments working at different levels.</a:t>
            </a:r>
          </a:p>
        </p:txBody>
      </p:sp>
    </p:spTree>
    <p:extLst>
      <p:ext uri="{BB962C8B-B14F-4D97-AF65-F5344CB8AC3E}">
        <p14:creationId xmlns:p14="http://schemas.microsoft.com/office/powerpoint/2010/main" val="171996724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6096000" cy="276999"/>
          </a:xfrm>
          <a:prstGeom prst="rect">
            <a:avLst/>
          </a:prstGeom>
        </p:spPr>
        <p:txBody>
          <a:bodyPr>
            <a:spAutoFit/>
          </a:bodyPr>
          <a:lstStyle/>
          <a:p>
            <a:r>
              <a:rPr lang="en-IN" sz="1200" dirty="0" smtClean="0"/>
              <a:t>ORGANIZATIONAL BEHAVIOUR AND PROFESSIONAL COMMUNICATION (18ME661) UNIT4</a:t>
            </a:r>
            <a:endParaRPr lang="en-IN" sz="1200" dirty="0"/>
          </a:p>
        </p:txBody>
      </p:sp>
      <p:sp>
        <p:nvSpPr>
          <p:cNvPr id="2" name="Rectangle 1"/>
          <p:cNvSpPr/>
          <p:nvPr/>
        </p:nvSpPr>
        <p:spPr>
          <a:xfrm>
            <a:off x="124495" y="539359"/>
            <a:ext cx="11801341" cy="3539430"/>
          </a:xfrm>
          <a:prstGeom prst="rect">
            <a:avLst/>
          </a:prstGeom>
        </p:spPr>
        <p:txBody>
          <a:bodyPr wrap="square">
            <a:spAutoFit/>
          </a:bodyPr>
          <a:lstStyle/>
          <a:p>
            <a:pPr algn="just"/>
            <a:r>
              <a:rPr lang="en-GB" sz="2800" b="1" dirty="0"/>
              <a:t>Definition of Informal Communication</a:t>
            </a:r>
          </a:p>
          <a:p>
            <a:pPr algn="just"/>
            <a:r>
              <a:rPr lang="en-GB" sz="2800" dirty="0"/>
              <a:t>The communication which does not follow any pre-defined channel for the transmission of information is known as informal communication. This type of communication moves freely in all directions, and thus, it is very quick and rapid. In any organization, this type of communication is very natural as people interact with each other about their professional life, personal life, and other matter.</a:t>
            </a:r>
          </a:p>
          <a:p>
            <a:pPr algn="just"/>
            <a:r>
              <a:rPr lang="en-GB" sz="2800" b="1" dirty="0"/>
              <a:t>Example:</a:t>
            </a:r>
            <a:r>
              <a:rPr lang="en-GB" sz="2800" dirty="0"/>
              <a:t> Sharing of feelings, casual discussion, gossips, etc.</a:t>
            </a:r>
          </a:p>
        </p:txBody>
      </p:sp>
    </p:spTree>
    <p:extLst>
      <p:ext uri="{BB962C8B-B14F-4D97-AF65-F5344CB8AC3E}">
        <p14:creationId xmlns:p14="http://schemas.microsoft.com/office/powerpoint/2010/main" val="20432315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6096000" cy="276999"/>
          </a:xfrm>
          <a:prstGeom prst="rect">
            <a:avLst/>
          </a:prstGeom>
        </p:spPr>
        <p:txBody>
          <a:bodyPr>
            <a:spAutoFit/>
          </a:bodyPr>
          <a:lstStyle/>
          <a:p>
            <a:r>
              <a:rPr lang="en-IN" sz="1200" dirty="0" smtClean="0"/>
              <a:t>ORGANIZATIONAL BEHAVIOUR AND PROFESSIONAL COMMUNICATION (18ME661) UNIT4</a:t>
            </a:r>
            <a:endParaRPr lang="en-IN" sz="1200" dirty="0"/>
          </a:p>
        </p:txBody>
      </p:sp>
      <p:sp>
        <p:nvSpPr>
          <p:cNvPr id="3" name="Rectangle 2"/>
          <p:cNvSpPr/>
          <p:nvPr/>
        </p:nvSpPr>
        <p:spPr>
          <a:xfrm>
            <a:off x="0" y="398103"/>
            <a:ext cx="6724085" cy="523220"/>
          </a:xfrm>
          <a:prstGeom prst="rect">
            <a:avLst/>
          </a:prstGeom>
        </p:spPr>
        <p:txBody>
          <a:bodyPr wrap="none">
            <a:spAutoFit/>
          </a:bodyPr>
          <a:lstStyle/>
          <a:p>
            <a:r>
              <a:rPr lang="en-GB" sz="2800" dirty="0"/>
              <a:t>The informal communication is of four types:</a:t>
            </a:r>
            <a:endParaRPr lang="en-IN" sz="2800" dirty="0"/>
          </a:p>
        </p:txBody>
      </p:sp>
      <p:sp>
        <p:nvSpPr>
          <p:cNvPr id="5" name="Rectangle 4"/>
          <p:cNvSpPr/>
          <p:nvPr/>
        </p:nvSpPr>
        <p:spPr>
          <a:xfrm>
            <a:off x="124496" y="1042427"/>
            <a:ext cx="11556642" cy="1384995"/>
          </a:xfrm>
          <a:prstGeom prst="rect">
            <a:avLst/>
          </a:prstGeom>
        </p:spPr>
        <p:txBody>
          <a:bodyPr wrap="square">
            <a:spAutoFit/>
          </a:bodyPr>
          <a:lstStyle/>
          <a:p>
            <a:pPr marL="457200" indent="-457200" algn="just">
              <a:buFont typeface="Arial" panose="020B0604020202020204" pitchFamily="34" charset="0"/>
              <a:buChar char="•"/>
            </a:pPr>
            <a:r>
              <a:rPr lang="en-GB" sz="2800" b="1" dirty="0"/>
              <a:t>Single Strand Chain:</a:t>
            </a:r>
            <a:r>
              <a:rPr lang="en-GB" sz="2800" dirty="0"/>
              <a:t> The communication in which one person tell something to another, who again says something to some other person and the process goes on. </a:t>
            </a:r>
            <a:endParaRPr lang="en-IN" sz="28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45726" y="2548526"/>
            <a:ext cx="4333875" cy="762000"/>
          </a:xfrm>
          <a:prstGeom prst="rect">
            <a:avLst/>
          </a:prstGeom>
        </p:spPr>
      </p:pic>
      <p:sp>
        <p:nvSpPr>
          <p:cNvPr id="7" name="Rectangle 6"/>
          <p:cNvSpPr/>
          <p:nvPr/>
        </p:nvSpPr>
        <p:spPr>
          <a:xfrm>
            <a:off x="124496" y="3431630"/>
            <a:ext cx="11556642" cy="1384995"/>
          </a:xfrm>
          <a:prstGeom prst="rect">
            <a:avLst/>
          </a:prstGeom>
        </p:spPr>
        <p:txBody>
          <a:bodyPr wrap="square">
            <a:spAutoFit/>
          </a:bodyPr>
          <a:lstStyle/>
          <a:p>
            <a:pPr marL="457200" indent="-457200" algn="just">
              <a:buFont typeface="Arial" panose="020B0604020202020204" pitchFamily="34" charset="0"/>
              <a:buChar char="•"/>
            </a:pPr>
            <a:r>
              <a:rPr lang="en-GB" sz="2800" b="1" dirty="0"/>
              <a:t>Cluster Chain:</a:t>
            </a:r>
            <a:r>
              <a:rPr lang="en-GB" sz="2800" dirty="0"/>
              <a:t> The communication in which one person tells something to some of its most trusted people, and then they tells them to their trustworthy friends and the communication continues. </a:t>
            </a:r>
            <a:endParaRPr lang="en-IN" sz="2800"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08437" y="4340314"/>
            <a:ext cx="1963960" cy="2343821"/>
          </a:xfrm>
          <a:prstGeom prst="rect">
            <a:avLst/>
          </a:prstGeom>
        </p:spPr>
      </p:pic>
    </p:spTree>
    <p:extLst>
      <p:ext uri="{BB962C8B-B14F-4D97-AF65-F5344CB8AC3E}">
        <p14:creationId xmlns:p14="http://schemas.microsoft.com/office/powerpoint/2010/main" val="5991168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6096000" cy="276999"/>
          </a:xfrm>
          <a:prstGeom prst="rect">
            <a:avLst/>
          </a:prstGeom>
        </p:spPr>
        <p:txBody>
          <a:bodyPr>
            <a:spAutoFit/>
          </a:bodyPr>
          <a:lstStyle/>
          <a:p>
            <a:r>
              <a:rPr lang="en-IN" sz="1200" dirty="0" smtClean="0"/>
              <a:t>ORGANIZATIONAL BEHAVIOUR AND PROFESSIONAL COMMUNICATION (18ME661) UNIT4</a:t>
            </a:r>
            <a:endParaRPr lang="en-IN" sz="1200" dirty="0"/>
          </a:p>
        </p:txBody>
      </p:sp>
      <p:sp>
        <p:nvSpPr>
          <p:cNvPr id="2" name="TextBox 1"/>
          <p:cNvSpPr txBox="1"/>
          <p:nvPr/>
        </p:nvSpPr>
        <p:spPr>
          <a:xfrm>
            <a:off x="605307" y="1004552"/>
            <a:ext cx="184731" cy="523220"/>
          </a:xfrm>
          <a:prstGeom prst="rect">
            <a:avLst/>
          </a:prstGeom>
          <a:noFill/>
        </p:spPr>
        <p:txBody>
          <a:bodyPr wrap="none" rtlCol="0">
            <a:spAutoFit/>
          </a:bodyPr>
          <a:lstStyle/>
          <a:p>
            <a:pPr algn="just"/>
            <a:endParaRPr lang="en-IN" sz="28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36579"/>
            <a:ext cx="12067503" cy="6221262"/>
          </a:xfrm>
          <a:prstGeom prst="rect">
            <a:avLst/>
          </a:prstGeom>
        </p:spPr>
      </p:pic>
    </p:spTree>
    <p:extLst>
      <p:ext uri="{BB962C8B-B14F-4D97-AF65-F5344CB8AC3E}">
        <p14:creationId xmlns:p14="http://schemas.microsoft.com/office/powerpoint/2010/main" val="388027527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6096000" cy="276999"/>
          </a:xfrm>
          <a:prstGeom prst="rect">
            <a:avLst/>
          </a:prstGeom>
        </p:spPr>
        <p:txBody>
          <a:bodyPr>
            <a:spAutoFit/>
          </a:bodyPr>
          <a:lstStyle/>
          <a:p>
            <a:r>
              <a:rPr lang="en-IN" sz="1200" dirty="0" smtClean="0"/>
              <a:t>ORGANIZATIONAL BEHAVIOUR AND PROFESSIONAL COMMUNICATION (18ME661) UNIT4</a:t>
            </a:r>
            <a:endParaRPr lang="en-IN" sz="1200" dirty="0"/>
          </a:p>
        </p:txBody>
      </p:sp>
      <p:sp>
        <p:nvSpPr>
          <p:cNvPr id="2" name="Rectangle 1"/>
          <p:cNvSpPr/>
          <p:nvPr/>
        </p:nvSpPr>
        <p:spPr>
          <a:xfrm>
            <a:off x="-1" y="468834"/>
            <a:ext cx="11668259" cy="1384995"/>
          </a:xfrm>
          <a:prstGeom prst="rect">
            <a:avLst/>
          </a:prstGeom>
        </p:spPr>
        <p:txBody>
          <a:bodyPr wrap="square">
            <a:spAutoFit/>
          </a:bodyPr>
          <a:lstStyle/>
          <a:p>
            <a:pPr marL="457200" indent="-457200" algn="just">
              <a:buFont typeface="Arial" panose="020B0604020202020204" pitchFamily="34" charset="0"/>
              <a:buChar char="•"/>
            </a:pPr>
            <a:r>
              <a:rPr lang="en-GB" sz="2800" b="1" dirty="0"/>
              <a:t>Probability Chain:</a:t>
            </a:r>
            <a:r>
              <a:rPr lang="en-GB" sz="2800" dirty="0"/>
              <a:t> The communication happens when a person randomly chooses some persons to pass on the information which is of little interest but not important.</a:t>
            </a:r>
            <a:endParaRPr lang="en-IN" sz="28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19550" y="1537415"/>
            <a:ext cx="3450196" cy="1708061"/>
          </a:xfrm>
          <a:prstGeom prst="rect">
            <a:avLst/>
          </a:prstGeom>
        </p:spPr>
      </p:pic>
      <p:sp>
        <p:nvSpPr>
          <p:cNvPr id="5" name="Rectangle 4"/>
          <p:cNvSpPr/>
          <p:nvPr/>
        </p:nvSpPr>
        <p:spPr>
          <a:xfrm>
            <a:off x="0" y="3463067"/>
            <a:ext cx="11668258" cy="1384995"/>
          </a:xfrm>
          <a:prstGeom prst="rect">
            <a:avLst/>
          </a:prstGeom>
        </p:spPr>
        <p:txBody>
          <a:bodyPr wrap="square">
            <a:spAutoFit/>
          </a:bodyPr>
          <a:lstStyle/>
          <a:p>
            <a:pPr marL="457200" indent="-457200" algn="just">
              <a:buFont typeface="Arial" panose="020B0604020202020204" pitchFamily="34" charset="0"/>
              <a:buChar char="•"/>
            </a:pPr>
            <a:r>
              <a:rPr lang="en-GB" sz="2800" b="1" dirty="0"/>
              <a:t>Gossip Chain:</a:t>
            </a:r>
            <a:r>
              <a:rPr lang="en-GB" sz="2800" dirty="0"/>
              <a:t> The communication starts when a person tells something to a group of people, and then they pass on the information to some more people and in this way the information is passed on to everyone.</a:t>
            </a:r>
            <a:endParaRPr lang="en-IN" sz="28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8796" y="4739425"/>
            <a:ext cx="2149430" cy="2031256"/>
          </a:xfrm>
          <a:prstGeom prst="rect">
            <a:avLst/>
          </a:prstGeom>
        </p:spPr>
      </p:pic>
    </p:spTree>
    <p:extLst>
      <p:ext uri="{BB962C8B-B14F-4D97-AF65-F5344CB8AC3E}">
        <p14:creationId xmlns:p14="http://schemas.microsoft.com/office/powerpoint/2010/main" val="40127385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6096000" cy="276999"/>
          </a:xfrm>
          <a:prstGeom prst="rect">
            <a:avLst/>
          </a:prstGeom>
        </p:spPr>
        <p:txBody>
          <a:bodyPr>
            <a:spAutoFit/>
          </a:bodyPr>
          <a:lstStyle/>
          <a:p>
            <a:r>
              <a:rPr lang="en-IN" sz="1200" dirty="0" smtClean="0"/>
              <a:t>ORGANIZATIONAL BEHAVIOUR AND PROFESSIONAL COMMUNICATION (18ME661) UNIT4</a:t>
            </a:r>
            <a:endParaRPr lang="en-IN" sz="1200" dirty="0"/>
          </a:p>
        </p:txBody>
      </p:sp>
      <p:sp>
        <p:nvSpPr>
          <p:cNvPr id="5" name="Rectangle 4"/>
          <p:cNvSpPr/>
          <p:nvPr/>
        </p:nvSpPr>
        <p:spPr>
          <a:xfrm>
            <a:off x="150253" y="293252"/>
            <a:ext cx="9463553" cy="523220"/>
          </a:xfrm>
          <a:prstGeom prst="rect">
            <a:avLst/>
          </a:prstGeom>
        </p:spPr>
        <p:txBody>
          <a:bodyPr wrap="none">
            <a:spAutoFit/>
          </a:bodyPr>
          <a:lstStyle/>
          <a:p>
            <a:r>
              <a:rPr lang="en-GB" sz="2800" b="1" dirty="0"/>
              <a:t>Key Differences Between Formal and Informal Communication</a:t>
            </a:r>
          </a:p>
        </p:txBody>
      </p:sp>
      <p:sp>
        <p:nvSpPr>
          <p:cNvPr id="11" name="Rectangle 10"/>
          <p:cNvSpPr/>
          <p:nvPr/>
        </p:nvSpPr>
        <p:spPr>
          <a:xfrm>
            <a:off x="150253" y="961308"/>
            <a:ext cx="11530885" cy="4832092"/>
          </a:xfrm>
          <a:prstGeom prst="rect">
            <a:avLst/>
          </a:prstGeom>
        </p:spPr>
        <p:txBody>
          <a:bodyPr wrap="square">
            <a:spAutoFit/>
          </a:bodyPr>
          <a:lstStyle/>
          <a:p>
            <a:pPr algn="just">
              <a:buFont typeface="+mj-lt"/>
              <a:buAutoNum type="arabicPeriod"/>
            </a:pPr>
            <a:r>
              <a:rPr lang="en-GB" sz="2800" dirty="0"/>
              <a:t>Formal communication is also known by the name of official communication. Informal Communication is also known by the name of grapevine</a:t>
            </a:r>
            <a:r>
              <a:rPr lang="en-GB" sz="2800" dirty="0" smtClean="0"/>
              <a:t>.</a:t>
            </a:r>
          </a:p>
          <a:p>
            <a:pPr algn="just"/>
            <a:endParaRPr lang="en-GB" sz="2800" dirty="0"/>
          </a:p>
          <a:p>
            <a:pPr algn="just"/>
            <a:r>
              <a:rPr lang="en-GB" sz="2800" dirty="0" smtClean="0"/>
              <a:t>2.In </a:t>
            </a:r>
            <a:r>
              <a:rPr lang="en-GB" sz="2800" dirty="0"/>
              <a:t>formal communication, the information must follow a chain of command. Conversely, the informal communication can move freely in any </a:t>
            </a:r>
            <a:r>
              <a:rPr lang="en-GB" sz="2800" dirty="0" smtClean="0"/>
              <a:t>direction.</a:t>
            </a:r>
          </a:p>
          <a:p>
            <a:pPr algn="just"/>
            <a:endParaRPr lang="en-GB" sz="2800" dirty="0" smtClean="0"/>
          </a:p>
          <a:p>
            <a:pPr algn="just"/>
            <a:r>
              <a:rPr lang="en-GB" sz="2800" dirty="0" smtClean="0"/>
              <a:t>3. In </a:t>
            </a:r>
            <a:r>
              <a:rPr lang="en-GB" sz="2800" dirty="0"/>
              <a:t>formal communication, full secrecy is maintained, but in the case of informal communication maintenance of secrecy is a very tough </a:t>
            </a:r>
            <a:r>
              <a:rPr lang="en-GB" sz="2800" dirty="0" smtClean="0"/>
              <a:t>task.</a:t>
            </a:r>
          </a:p>
          <a:p>
            <a:pPr algn="just"/>
            <a:endParaRPr lang="en-GB" sz="2800" dirty="0" smtClean="0"/>
          </a:p>
          <a:p>
            <a:pPr algn="just"/>
            <a:r>
              <a:rPr lang="en-GB" sz="2800" dirty="0" smtClean="0"/>
              <a:t>4. Formal </a:t>
            </a:r>
            <a:r>
              <a:rPr lang="en-GB" sz="2800" dirty="0"/>
              <a:t>communication is written, whereas Informal communication is oral</a:t>
            </a:r>
            <a:r>
              <a:rPr lang="en-GB" sz="2800" dirty="0" smtClean="0"/>
              <a:t>.</a:t>
            </a:r>
            <a:endParaRPr lang="en-GB" sz="2800" dirty="0"/>
          </a:p>
        </p:txBody>
      </p:sp>
    </p:spTree>
    <p:extLst>
      <p:ext uri="{BB962C8B-B14F-4D97-AF65-F5344CB8AC3E}">
        <p14:creationId xmlns:p14="http://schemas.microsoft.com/office/powerpoint/2010/main" val="419806598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6096000" cy="276999"/>
          </a:xfrm>
          <a:prstGeom prst="rect">
            <a:avLst/>
          </a:prstGeom>
        </p:spPr>
        <p:txBody>
          <a:bodyPr>
            <a:spAutoFit/>
          </a:bodyPr>
          <a:lstStyle/>
          <a:p>
            <a:r>
              <a:rPr lang="en-IN" sz="1200" dirty="0" smtClean="0"/>
              <a:t>ORGANIZATIONAL BEHAVIOUR AND PROFESSIONAL COMMUNICATION (18ME661) UNIT4</a:t>
            </a:r>
            <a:endParaRPr lang="en-IN" sz="1200" dirty="0"/>
          </a:p>
        </p:txBody>
      </p:sp>
      <p:sp>
        <p:nvSpPr>
          <p:cNvPr id="2" name="Rectangle 1"/>
          <p:cNvSpPr/>
          <p:nvPr/>
        </p:nvSpPr>
        <p:spPr>
          <a:xfrm>
            <a:off x="255431" y="632679"/>
            <a:ext cx="11681138" cy="4832092"/>
          </a:xfrm>
          <a:prstGeom prst="rect">
            <a:avLst/>
          </a:prstGeom>
        </p:spPr>
        <p:txBody>
          <a:bodyPr wrap="square">
            <a:spAutoFit/>
          </a:bodyPr>
          <a:lstStyle/>
          <a:p>
            <a:pPr algn="just"/>
            <a:r>
              <a:rPr lang="en-GB" sz="2800" dirty="0" smtClean="0"/>
              <a:t>5. Formal </a:t>
            </a:r>
            <a:r>
              <a:rPr lang="en-GB" sz="2800" dirty="0"/>
              <a:t>communication is time-consuming as opposed to Informal communication, which is rapid and </a:t>
            </a:r>
            <a:r>
              <a:rPr lang="en-GB" sz="2800" dirty="0" smtClean="0"/>
              <a:t>quick.</a:t>
            </a:r>
          </a:p>
          <a:p>
            <a:pPr algn="just"/>
            <a:endParaRPr lang="en-GB" sz="2800" dirty="0" smtClean="0"/>
          </a:p>
          <a:p>
            <a:pPr algn="just"/>
            <a:r>
              <a:rPr lang="en-GB" sz="2800" dirty="0" smtClean="0"/>
              <a:t>6. Formal </a:t>
            </a:r>
            <a:r>
              <a:rPr lang="en-GB" sz="2800" dirty="0"/>
              <a:t>communication is more reliable than Informal communication</a:t>
            </a:r>
            <a:r>
              <a:rPr lang="en-GB" sz="2800" dirty="0" smtClean="0"/>
              <a:t>.</a:t>
            </a:r>
          </a:p>
          <a:p>
            <a:pPr algn="just"/>
            <a:endParaRPr lang="en-GB" sz="2800" dirty="0"/>
          </a:p>
          <a:p>
            <a:pPr algn="just"/>
            <a:r>
              <a:rPr lang="en-GB" sz="2800" dirty="0" smtClean="0"/>
              <a:t>7. Formal </a:t>
            </a:r>
            <a:r>
              <a:rPr lang="en-GB" sz="2800" dirty="0"/>
              <a:t>communication is designed by the organization. Informal communication starts itself due to the urge of ‘human to talk</a:t>
            </a:r>
            <a:r>
              <a:rPr lang="en-GB" sz="2800" dirty="0" smtClean="0"/>
              <a:t>’.</a:t>
            </a:r>
          </a:p>
          <a:p>
            <a:pPr algn="just"/>
            <a:endParaRPr lang="en-GB" sz="2800" dirty="0"/>
          </a:p>
          <a:p>
            <a:pPr algn="just"/>
            <a:r>
              <a:rPr lang="en-GB" sz="2800" dirty="0" smtClean="0"/>
              <a:t>8. In </a:t>
            </a:r>
            <a:r>
              <a:rPr lang="en-GB" sz="2800" dirty="0"/>
              <a:t>formal communication, the documentary evidence is always available. On the other hand, in the case of informal communication, the supporting documents are not available.</a:t>
            </a:r>
          </a:p>
        </p:txBody>
      </p:sp>
    </p:spTree>
    <p:extLst>
      <p:ext uri="{BB962C8B-B14F-4D97-AF65-F5344CB8AC3E}">
        <p14:creationId xmlns:p14="http://schemas.microsoft.com/office/powerpoint/2010/main" val="268942890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6096000" cy="276999"/>
          </a:xfrm>
          <a:prstGeom prst="rect">
            <a:avLst/>
          </a:prstGeom>
        </p:spPr>
        <p:txBody>
          <a:bodyPr>
            <a:spAutoFit/>
          </a:bodyPr>
          <a:lstStyle/>
          <a:p>
            <a:r>
              <a:rPr lang="en-IN" sz="1200" dirty="0" smtClean="0"/>
              <a:t>ORGANIZATIONAL BEHAVIOUR AND PROFESSIONAL COMMUNICATION (18ME661) UNIT4</a:t>
            </a:r>
            <a:endParaRPr lang="en-IN" sz="1200" dirty="0"/>
          </a:p>
        </p:txBody>
      </p:sp>
      <p:sp>
        <p:nvSpPr>
          <p:cNvPr id="2" name="Rectangle 1"/>
          <p:cNvSpPr/>
          <p:nvPr/>
        </p:nvSpPr>
        <p:spPr>
          <a:xfrm>
            <a:off x="0" y="276999"/>
            <a:ext cx="2869696" cy="523220"/>
          </a:xfrm>
          <a:prstGeom prst="rect">
            <a:avLst/>
          </a:prstGeom>
        </p:spPr>
        <p:txBody>
          <a:bodyPr wrap="none">
            <a:spAutoFit/>
          </a:bodyPr>
          <a:lstStyle/>
          <a:p>
            <a:r>
              <a:rPr lang="en-IN" sz="2800" b="1" dirty="0"/>
              <a:t>Comparison Chart</a:t>
            </a:r>
          </a:p>
        </p:txBody>
      </p:sp>
      <p:graphicFrame>
        <p:nvGraphicFramePr>
          <p:cNvPr id="5" name="Table 4"/>
          <p:cNvGraphicFramePr>
            <a:graphicFrameLocks noGrp="1"/>
          </p:cNvGraphicFramePr>
          <p:nvPr>
            <p:extLst>
              <p:ext uri="{D42A27DB-BD31-4B8C-83A1-F6EECF244321}">
                <p14:modId xmlns:p14="http://schemas.microsoft.com/office/powerpoint/2010/main" val="3183318460"/>
              </p:ext>
            </p:extLst>
          </p:nvPr>
        </p:nvGraphicFramePr>
        <p:xfrm>
          <a:off x="348803" y="800219"/>
          <a:ext cx="11525517" cy="5497550"/>
        </p:xfrm>
        <a:graphic>
          <a:graphicData uri="http://schemas.openxmlformats.org/drawingml/2006/table">
            <a:tbl>
              <a:tblPr/>
              <a:tblGrid>
                <a:gridCol w="3841839"/>
                <a:gridCol w="3841839"/>
                <a:gridCol w="3841839"/>
              </a:tblGrid>
              <a:tr h="687194">
                <a:tc>
                  <a:txBody>
                    <a:bodyPr/>
                    <a:lstStyle/>
                    <a:p>
                      <a:r>
                        <a:rPr lang="en-IN" sz="2800" dirty="0">
                          <a:solidFill>
                            <a:srgbClr val="C00000"/>
                          </a:solidFill>
                        </a:rPr>
                        <a:t>Basis for Comparison</a:t>
                      </a:r>
                    </a:p>
                  </a:txBody>
                  <a:tcPr anchor="ctr">
                    <a:lnL>
                      <a:noFill/>
                    </a:lnL>
                    <a:lnR>
                      <a:noFill/>
                    </a:lnR>
                    <a:lnT>
                      <a:noFill/>
                    </a:lnT>
                    <a:lnB>
                      <a:noFill/>
                    </a:lnB>
                  </a:tcPr>
                </a:tc>
                <a:tc>
                  <a:txBody>
                    <a:bodyPr/>
                    <a:lstStyle/>
                    <a:p>
                      <a:r>
                        <a:rPr lang="en-IN" sz="2800" dirty="0">
                          <a:solidFill>
                            <a:srgbClr val="C00000"/>
                          </a:solidFill>
                        </a:rPr>
                        <a:t>Formal Communication</a:t>
                      </a:r>
                    </a:p>
                  </a:txBody>
                  <a:tcPr anchor="ctr">
                    <a:lnL>
                      <a:noFill/>
                    </a:lnL>
                    <a:lnR>
                      <a:noFill/>
                    </a:lnR>
                    <a:lnT>
                      <a:noFill/>
                    </a:lnT>
                    <a:lnB>
                      <a:noFill/>
                    </a:lnB>
                  </a:tcPr>
                </a:tc>
                <a:tc>
                  <a:txBody>
                    <a:bodyPr/>
                    <a:lstStyle/>
                    <a:p>
                      <a:r>
                        <a:rPr lang="en-IN" sz="2800" dirty="0">
                          <a:solidFill>
                            <a:srgbClr val="C00000"/>
                          </a:solidFill>
                        </a:rPr>
                        <a:t>Informal Communication</a:t>
                      </a:r>
                    </a:p>
                  </a:txBody>
                  <a:tcPr anchor="ctr">
                    <a:lnL>
                      <a:noFill/>
                    </a:lnL>
                    <a:lnR>
                      <a:noFill/>
                    </a:lnR>
                    <a:lnT>
                      <a:noFill/>
                    </a:lnT>
                    <a:lnB>
                      <a:noFill/>
                    </a:lnB>
                  </a:tcPr>
                </a:tc>
              </a:tr>
              <a:tr h="2748774">
                <a:tc>
                  <a:txBody>
                    <a:bodyPr/>
                    <a:lstStyle/>
                    <a:p>
                      <a:r>
                        <a:rPr lang="en-IN" dirty="0"/>
                        <a:t>Meaning</a:t>
                      </a:r>
                    </a:p>
                  </a:txBody>
                  <a:tcPr anchor="ctr">
                    <a:lnL>
                      <a:noFill/>
                    </a:lnL>
                    <a:lnR>
                      <a:noFill/>
                    </a:lnR>
                    <a:lnT>
                      <a:noFill/>
                    </a:lnT>
                    <a:lnB>
                      <a:noFill/>
                    </a:lnB>
                  </a:tcPr>
                </a:tc>
                <a:tc>
                  <a:txBody>
                    <a:bodyPr/>
                    <a:lstStyle/>
                    <a:p>
                      <a:r>
                        <a:rPr lang="en-GB"/>
                        <a:t>A type of verbal communication in which the interchange of information is done through the pre-defined channels is known as formal communication.</a:t>
                      </a:r>
                    </a:p>
                  </a:txBody>
                  <a:tcPr anchor="ctr">
                    <a:lnL>
                      <a:noFill/>
                    </a:lnL>
                    <a:lnR>
                      <a:noFill/>
                    </a:lnR>
                    <a:lnT>
                      <a:noFill/>
                    </a:lnT>
                    <a:lnB>
                      <a:noFill/>
                    </a:lnB>
                  </a:tcPr>
                </a:tc>
                <a:tc>
                  <a:txBody>
                    <a:bodyPr/>
                    <a:lstStyle/>
                    <a:p>
                      <a:r>
                        <a:rPr lang="en-GB"/>
                        <a:t>A type of verbal communication in which the interchange of information does not follow any channels i.e. the communication stretches in all directions.</a:t>
                      </a:r>
                    </a:p>
                  </a:txBody>
                  <a:tcPr anchor="ctr">
                    <a:lnL>
                      <a:noFill/>
                    </a:lnL>
                    <a:lnR>
                      <a:noFill/>
                    </a:lnR>
                    <a:lnT>
                      <a:noFill/>
                    </a:lnT>
                    <a:lnB>
                      <a:noFill/>
                    </a:lnB>
                  </a:tcPr>
                </a:tc>
              </a:tr>
              <a:tr h="687194">
                <a:tc>
                  <a:txBody>
                    <a:bodyPr/>
                    <a:lstStyle/>
                    <a:p>
                      <a:r>
                        <a:rPr lang="en-IN"/>
                        <a:t>Another Name</a:t>
                      </a:r>
                    </a:p>
                  </a:txBody>
                  <a:tcPr anchor="ctr">
                    <a:lnL>
                      <a:noFill/>
                    </a:lnL>
                    <a:lnR>
                      <a:noFill/>
                    </a:lnR>
                    <a:lnT>
                      <a:noFill/>
                    </a:lnT>
                    <a:lnB>
                      <a:noFill/>
                    </a:lnB>
                  </a:tcPr>
                </a:tc>
                <a:tc>
                  <a:txBody>
                    <a:bodyPr/>
                    <a:lstStyle/>
                    <a:p>
                      <a:r>
                        <a:rPr lang="en-IN"/>
                        <a:t>Official Communication</a:t>
                      </a:r>
                    </a:p>
                  </a:txBody>
                  <a:tcPr anchor="ctr">
                    <a:lnL>
                      <a:noFill/>
                    </a:lnL>
                    <a:lnR>
                      <a:noFill/>
                    </a:lnR>
                    <a:lnT>
                      <a:noFill/>
                    </a:lnT>
                    <a:lnB>
                      <a:noFill/>
                    </a:lnB>
                  </a:tcPr>
                </a:tc>
                <a:tc>
                  <a:txBody>
                    <a:bodyPr/>
                    <a:lstStyle/>
                    <a:p>
                      <a:r>
                        <a:rPr lang="en-IN"/>
                        <a:t>Grapevine communication</a:t>
                      </a:r>
                    </a:p>
                  </a:txBody>
                  <a:tcPr anchor="ctr">
                    <a:lnL>
                      <a:noFill/>
                    </a:lnL>
                    <a:lnR>
                      <a:noFill/>
                    </a:lnR>
                    <a:lnT>
                      <a:noFill/>
                    </a:lnT>
                    <a:lnB>
                      <a:noFill/>
                    </a:lnB>
                  </a:tcPr>
                </a:tc>
              </a:tr>
              <a:tr h="687194">
                <a:tc>
                  <a:txBody>
                    <a:bodyPr/>
                    <a:lstStyle/>
                    <a:p>
                      <a:r>
                        <a:rPr lang="en-IN"/>
                        <a:t>Reliability</a:t>
                      </a:r>
                    </a:p>
                  </a:txBody>
                  <a:tcPr anchor="ctr">
                    <a:lnL>
                      <a:noFill/>
                    </a:lnL>
                    <a:lnR>
                      <a:noFill/>
                    </a:lnR>
                    <a:lnT>
                      <a:noFill/>
                    </a:lnT>
                    <a:lnB>
                      <a:noFill/>
                    </a:lnB>
                  </a:tcPr>
                </a:tc>
                <a:tc>
                  <a:txBody>
                    <a:bodyPr/>
                    <a:lstStyle/>
                    <a:p>
                      <a:r>
                        <a:rPr lang="en-IN"/>
                        <a:t>More</a:t>
                      </a:r>
                    </a:p>
                  </a:txBody>
                  <a:tcPr anchor="ctr">
                    <a:lnL>
                      <a:noFill/>
                    </a:lnL>
                    <a:lnR>
                      <a:noFill/>
                    </a:lnR>
                    <a:lnT>
                      <a:noFill/>
                    </a:lnT>
                    <a:lnB>
                      <a:noFill/>
                    </a:lnB>
                  </a:tcPr>
                </a:tc>
                <a:tc>
                  <a:txBody>
                    <a:bodyPr/>
                    <a:lstStyle/>
                    <a:p>
                      <a:r>
                        <a:rPr lang="en-IN"/>
                        <a:t>Comparatively less</a:t>
                      </a:r>
                    </a:p>
                  </a:txBody>
                  <a:tcPr anchor="ctr">
                    <a:lnL>
                      <a:noFill/>
                    </a:lnL>
                    <a:lnR>
                      <a:noFill/>
                    </a:lnR>
                    <a:lnT>
                      <a:noFill/>
                    </a:lnT>
                    <a:lnB>
                      <a:noFill/>
                    </a:lnB>
                  </a:tcPr>
                </a:tc>
              </a:tr>
              <a:tr h="687194">
                <a:tc>
                  <a:txBody>
                    <a:bodyPr/>
                    <a:lstStyle/>
                    <a:p>
                      <a:r>
                        <a:rPr lang="en-IN"/>
                        <a:t>Speed</a:t>
                      </a:r>
                    </a:p>
                  </a:txBody>
                  <a:tcPr anchor="ctr">
                    <a:lnL>
                      <a:noFill/>
                    </a:lnL>
                    <a:lnR>
                      <a:noFill/>
                    </a:lnR>
                    <a:lnT>
                      <a:noFill/>
                    </a:lnT>
                    <a:lnB>
                      <a:noFill/>
                    </a:lnB>
                  </a:tcPr>
                </a:tc>
                <a:tc>
                  <a:txBody>
                    <a:bodyPr/>
                    <a:lstStyle/>
                    <a:p>
                      <a:r>
                        <a:rPr lang="en-IN"/>
                        <a:t>Slow</a:t>
                      </a:r>
                    </a:p>
                  </a:txBody>
                  <a:tcPr anchor="ctr">
                    <a:lnL>
                      <a:noFill/>
                    </a:lnL>
                    <a:lnR>
                      <a:noFill/>
                    </a:lnR>
                    <a:lnT>
                      <a:noFill/>
                    </a:lnT>
                    <a:lnB>
                      <a:noFill/>
                    </a:lnB>
                  </a:tcPr>
                </a:tc>
                <a:tc>
                  <a:txBody>
                    <a:bodyPr/>
                    <a:lstStyle/>
                    <a:p>
                      <a:r>
                        <a:rPr lang="en-IN" dirty="0"/>
                        <a:t>Very Fast</a:t>
                      </a:r>
                    </a:p>
                  </a:txBody>
                  <a:tcPr anchor="ctr">
                    <a:lnL>
                      <a:noFill/>
                    </a:lnL>
                    <a:lnR>
                      <a:noFill/>
                    </a:lnR>
                    <a:lnT>
                      <a:noFill/>
                    </a:lnT>
                    <a:lnB>
                      <a:noFill/>
                    </a:lnB>
                  </a:tcPr>
                </a:tc>
              </a:tr>
            </a:tbl>
          </a:graphicData>
        </a:graphic>
      </p:graphicFrame>
    </p:spTree>
    <p:extLst>
      <p:ext uri="{BB962C8B-B14F-4D97-AF65-F5344CB8AC3E}">
        <p14:creationId xmlns:p14="http://schemas.microsoft.com/office/powerpoint/2010/main" val="133871094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6096000" cy="276999"/>
          </a:xfrm>
          <a:prstGeom prst="rect">
            <a:avLst/>
          </a:prstGeom>
        </p:spPr>
        <p:txBody>
          <a:bodyPr>
            <a:spAutoFit/>
          </a:bodyPr>
          <a:lstStyle/>
          <a:p>
            <a:r>
              <a:rPr lang="en-IN" sz="1200" dirty="0" smtClean="0"/>
              <a:t>ORGANIZATIONAL BEHAVIOUR AND PROFESSIONAL COMMUNICATION (18ME661) UNIT4</a:t>
            </a:r>
            <a:endParaRPr lang="en-IN" sz="1200" dirty="0"/>
          </a:p>
        </p:txBody>
      </p:sp>
      <p:graphicFrame>
        <p:nvGraphicFramePr>
          <p:cNvPr id="2" name="Table 1"/>
          <p:cNvGraphicFramePr>
            <a:graphicFrameLocks noGrp="1"/>
          </p:cNvGraphicFramePr>
          <p:nvPr>
            <p:extLst>
              <p:ext uri="{D42A27DB-BD31-4B8C-83A1-F6EECF244321}">
                <p14:modId xmlns:p14="http://schemas.microsoft.com/office/powerpoint/2010/main" val="474585872"/>
              </p:ext>
            </p:extLst>
          </p:nvPr>
        </p:nvGraphicFramePr>
        <p:xfrm>
          <a:off x="220014" y="1081827"/>
          <a:ext cx="11461125" cy="5460641"/>
        </p:xfrm>
        <a:graphic>
          <a:graphicData uri="http://schemas.openxmlformats.org/drawingml/2006/table">
            <a:tbl>
              <a:tblPr/>
              <a:tblGrid>
                <a:gridCol w="3820375"/>
                <a:gridCol w="3820375"/>
                <a:gridCol w="3820375"/>
              </a:tblGrid>
              <a:tr h="1213477">
                <a:tc>
                  <a:txBody>
                    <a:bodyPr/>
                    <a:lstStyle/>
                    <a:p>
                      <a:r>
                        <a:rPr lang="en-IN" dirty="0"/>
                        <a:t>Evidence</a:t>
                      </a:r>
                    </a:p>
                  </a:txBody>
                  <a:tcPr anchor="ctr">
                    <a:lnL>
                      <a:noFill/>
                    </a:lnL>
                    <a:lnR>
                      <a:noFill/>
                    </a:lnR>
                    <a:lnT>
                      <a:noFill/>
                    </a:lnT>
                    <a:lnB>
                      <a:noFill/>
                    </a:lnB>
                  </a:tcPr>
                </a:tc>
                <a:tc>
                  <a:txBody>
                    <a:bodyPr/>
                    <a:lstStyle/>
                    <a:p>
                      <a:r>
                        <a:rPr lang="en-GB"/>
                        <a:t>As the communication is generally written, documentary evidence is present.</a:t>
                      </a:r>
                    </a:p>
                  </a:txBody>
                  <a:tcPr anchor="ctr">
                    <a:lnL>
                      <a:noFill/>
                    </a:lnL>
                    <a:lnR>
                      <a:noFill/>
                    </a:lnR>
                    <a:lnT>
                      <a:noFill/>
                    </a:lnT>
                    <a:lnB>
                      <a:noFill/>
                    </a:lnB>
                  </a:tcPr>
                </a:tc>
                <a:tc>
                  <a:txBody>
                    <a:bodyPr/>
                    <a:lstStyle/>
                    <a:p>
                      <a:r>
                        <a:rPr lang="en-IN"/>
                        <a:t>No documentary evidence.</a:t>
                      </a:r>
                    </a:p>
                  </a:txBody>
                  <a:tcPr anchor="ctr">
                    <a:lnL>
                      <a:noFill/>
                    </a:lnL>
                    <a:lnR>
                      <a:noFill/>
                    </a:lnR>
                    <a:lnT>
                      <a:noFill/>
                    </a:lnT>
                    <a:lnB>
                      <a:noFill/>
                    </a:lnB>
                  </a:tcPr>
                </a:tc>
              </a:tr>
              <a:tr h="485390">
                <a:tc>
                  <a:txBody>
                    <a:bodyPr/>
                    <a:lstStyle/>
                    <a:p>
                      <a:r>
                        <a:rPr lang="en-IN" dirty="0"/>
                        <a:t>Time Consuming</a:t>
                      </a:r>
                    </a:p>
                  </a:txBody>
                  <a:tcPr anchor="ctr">
                    <a:lnL>
                      <a:noFill/>
                    </a:lnL>
                    <a:lnR>
                      <a:noFill/>
                    </a:lnR>
                    <a:lnT>
                      <a:noFill/>
                    </a:lnT>
                    <a:lnB>
                      <a:noFill/>
                    </a:lnB>
                  </a:tcPr>
                </a:tc>
                <a:tc>
                  <a:txBody>
                    <a:bodyPr/>
                    <a:lstStyle/>
                    <a:p>
                      <a:r>
                        <a:rPr lang="en-IN"/>
                        <a:t>Yes</a:t>
                      </a:r>
                    </a:p>
                  </a:txBody>
                  <a:tcPr anchor="ctr">
                    <a:lnL>
                      <a:noFill/>
                    </a:lnL>
                    <a:lnR>
                      <a:noFill/>
                    </a:lnR>
                    <a:lnT>
                      <a:noFill/>
                    </a:lnT>
                    <a:lnB>
                      <a:noFill/>
                    </a:lnB>
                  </a:tcPr>
                </a:tc>
                <a:tc>
                  <a:txBody>
                    <a:bodyPr/>
                    <a:lstStyle/>
                    <a:p>
                      <a:r>
                        <a:rPr lang="en-IN"/>
                        <a:t>No</a:t>
                      </a:r>
                    </a:p>
                  </a:txBody>
                  <a:tcPr anchor="ctr">
                    <a:lnL>
                      <a:noFill/>
                    </a:lnL>
                    <a:lnR>
                      <a:noFill/>
                    </a:lnR>
                    <a:lnT>
                      <a:noFill/>
                    </a:lnT>
                    <a:lnB>
                      <a:noFill/>
                    </a:lnB>
                  </a:tcPr>
                </a:tc>
              </a:tr>
              <a:tr h="1577520">
                <a:tc>
                  <a:txBody>
                    <a:bodyPr/>
                    <a:lstStyle/>
                    <a:p>
                      <a:r>
                        <a:rPr lang="en-IN"/>
                        <a:t>Advantage</a:t>
                      </a:r>
                    </a:p>
                  </a:txBody>
                  <a:tcPr anchor="ctr">
                    <a:lnL>
                      <a:noFill/>
                    </a:lnL>
                    <a:lnR>
                      <a:noFill/>
                    </a:lnR>
                    <a:lnT>
                      <a:noFill/>
                    </a:lnT>
                    <a:lnB>
                      <a:noFill/>
                    </a:lnB>
                  </a:tcPr>
                </a:tc>
                <a:tc>
                  <a:txBody>
                    <a:bodyPr/>
                    <a:lstStyle/>
                    <a:p>
                      <a:r>
                        <a:rPr lang="en-GB"/>
                        <a:t>Effective due to timely and systematic flow of information.</a:t>
                      </a:r>
                    </a:p>
                  </a:txBody>
                  <a:tcPr anchor="ctr">
                    <a:lnL>
                      <a:noFill/>
                    </a:lnL>
                    <a:lnR>
                      <a:noFill/>
                    </a:lnR>
                    <a:lnT>
                      <a:noFill/>
                    </a:lnT>
                    <a:lnB>
                      <a:noFill/>
                    </a:lnB>
                  </a:tcPr>
                </a:tc>
                <a:tc>
                  <a:txBody>
                    <a:bodyPr/>
                    <a:lstStyle/>
                    <a:p>
                      <a:r>
                        <a:rPr lang="en-GB"/>
                        <a:t>Efficient because employees can discuss work related problems, this saves time and cost of the organization.</a:t>
                      </a:r>
                    </a:p>
                  </a:txBody>
                  <a:tcPr anchor="ctr">
                    <a:lnL>
                      <a:noFill/>
                    </a:lnL>
                    <a:lnR>
                      <a:noFill/>
                    </a:lnR>
                    <a:lnT>
                      <a:noFill/>
                    </a:lnT>
                    <a:lnB>
                      <a:noFill/>
                    </a:lnB>
                  </a:tcPr>
                </a:tc>
              </a:tr>
              <a:tr h="849432">
                <a:tc>
                  <a:txBody>
                    <a:bodyPr/>
                    <a:lstStyle/>
                    <a:p>
                      <a:r>
                        <a:rPr lang="en-IN"/>
                        <a:t>Disadvantage</a:t>
                      </a:r>
                    </a:p>
                  </a:txBody>
                  <a:tcPr anchor="ctr">
                    <a:lnL>
                      <a:noFill/>
                    </a:lnL>
                    <a:lnR>
                      <a:noFill/>
                    </a:lnR>
                    <a:lnT>
                      <a:noFill/>
                    </a:lnT>
                    <a:lnB>
                      <a:noFill/>
                    </a:lnB>
                  </a:tcPr>
                </a:tc>
                <a:tc>
                  <a:txBody>
                    <a:bodyPr/>
                    <a:lstStyle/>
                    <a:p>
                      <a:r>
                        <a:rPr lang="en-GB"/>
                        <a:t>Distortion due to long chain of communication.</a:t>
                      </a:r>
                    </a:p>
                  </a:txBody>
                  <a:tcPr anchor="ctr">
                    <a:lnL>
                      <a:noFill/>
                    </a:lnL>
                    <a:lnR>
                      <a:noFill/>
                    </a:lnR>
                    <a:lnT>
                      <a:noFill/>
                    </a:lnT>
                    <a:lnB>
                      <a:noFill/>
                    </a:lnB>
                  </a:tcPr>
                </a:tc>
                <a:tc>
                  <a:txBody>
                    <a:bodyPr/>
                    <a:lstStyle/>
                    <a:p>
                      <a:r>
                        <a:rPr lang="en-IN"/>
                        <a:t>Spread of rumors</a:t>
                      </a:r>
                    </a:p>
                  </a:txBody>
                  <a:tcPr anchor="ctr">
                    <a:lnL>
                      <a:noFill/>
                    </a:lnL>
                    <a:lnR>
                      <a:noFill/>
                    </a:lnR>
                    <a:lnT>
                      <a:noFill/>
                    </a:lnT>
                    <a:lnB>
                      <a:noFill/>
                    </a:lnB>
                  </a:tcPr>
                </a:tc>
              </a:tr>
              <a:tr h="849432">
                <a:tc>
                  <a:txBody>
                    <a:bodyPr/>
                    <a:lstStyle/>
                    <a:p>
                      <a:r>
                        <a:rPr lang="en-IN"/>
                        <a:t>Secrecy</a:t>
                      </a:r>
                    </a:p>
                  </a:txBody>
                  <a:tcPr anchor="ctr">
                    <a:lnL>
                      <a:noFill/>
                    </a:lnL>
                    <a:lnR>
                      <a:noFill/>
                    </a:lnR>
                    <a:lnT>
                      <a:noFill/>
                    </a:lnT>
                    <a:lnB>
                      <a:noFill/>
                    </a:lnB>
                  </a:tcPr>
                </a:tc>
                <a:tc>
                  <a:txBody>
                    <a:bodyPr/>
                    <a:lstStyle/>
                    <a:p>
                      <a:r>
                        <a:rPr lang="en-IN" dirty="0"/>
                        <a:t>Full secrecy is maintained.</a:t>
                      </a:r>
                    </a:p>
                  </a:txBody>
                  <a:tcPr anchor="ctr">
                    <a:lnL>
                      <a:noFill/>
                    </a:lnL>
                    <a:lnR>
                      <a:noFill/>
                    </a:lnR>
                    <a:lnT>
                      <a:noFill/>
                    </a:lnT>
                    <a:lnB>
                      <a:noFill/>
                    </a:lnB>
                  </a:tcPr>
                </a:tc>
                <a:tc>
                  <a:txBody>
                    <a:bodyPr/>
                    <a:lstStyle/>
                    <a:p>
                      <a:r>
                        <a:rPr lang="en-GB"/>
                        <a:t>It is difficult to maintain the secrecy.</a:t>
                      </a:r>
                    </a:p>
                  </a:txBody>
                  <a:tcPr anchor="ctr">
                    <a:lnL>
                      <a:noFill/>
                    </a:lnL>
                    <a:lnR>
                      <a:noFill/>
                    </a:lnR>
                    <a:lnT>
                      <a:noFill/>
                    </a:lnT>
                    <a:lnB>
                      <a:noFill/>
                    </a:lnB>
                  </a:tcPr>
                </a:tc>
              </a:tr>
              <a:tr h="485390">
                <a:tc>
                  <a:txBody>
                    <a:bodyPr/>
                    <a:lstStyle/>
                    <a:p>
                      <a:r>
                        <a:rPr lang="en-IN"/>
                        <a:t>Flow of Information</a:t>
                      </a:r>
                    </a:p>
                  </a:txBody>
                  <a:tcPr anchor="ctr">
                    <a:lnL>
                      <a:noFill/>
                    </a:lnL>
                    <a:lnR>
                      <a:noFill/>
                    </a:lnR>
                    <a:lnT>
                      <a:noFill/>
                    </a:lnT>
                    <a:lnB>
                      <a:noFill/>
                    </a:lnB>
                  </a:tcPr>
                </a:tc>
                <a:tc>
                  <a:txBody>
                    <a:bodyPr/>
                    <a:lstStyle/>
                    <a:p>
                      <a:r>
                        <a:rPr lang="en-IN"/>
                        <a:t>Only through predefined channels.</a:t>
                      </a:r>
                    </a:p>
                  </a:txBody>
                  <a:tcPr anchor="ctr">
                    <a:lnL>
                      <a:noFill/>
                    </a:lnL>
                    <a:lnR>
                      <a:noFill/>
                    </a:lnR>
                    <a:lnT>
                      <a:noFill/>
                    </a:lnT>
                    <a:lnB>
                      <a:noFill/>
                    </a:lnB>
                  </a:tcPr>
                </a:tc>
                <a:tc>
                  <a:txBody>
                    <a:bodyPr/>
                    <a:lstStyle/>
                    <a:p>
                      <a:r>
                        <a:rPr lang="en-IN" dirty="0"/>
                        <a:t>Can move freely.</a:t>
                      </a:r>
                    </a:p>
                  </a:txBody>
                  <a:tcPr anchor="ctr">
                    <a:lnL>
                      <a:noFill/>
                    </a:lnL>
                    <a:lnR>
                      <a:noFill/>
                    </a:lnR>
                    <a:lnT>
                      <a:noFill/>
                    </a:lnT>
                    <a:lnB>
                      <a:noFill/>
                    </a:lnB>
                  </a:tcPr>
                </a:tc>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879788672"/>
              </p:ext>
            </p:extLst>
          </p:nvPr>
        </p:nvGraphicFramePr>
        <p:xfrm>
          <a:off x="179231" y="270663"/>
          <a:ext cx="11525517" cy="687194"/>
        </p:xfrm>
        <a:graphic>
          <a:graphicData uri="http://schemas.openxmlformats.org/drawingml/2006/table">
            <a:tbl>
              <a:tblPr/>
              <a:tblGrid>
                <a:gridCol w="3841839"/>
                <a:gridCol w="3841839"/>
                <a:gridCol w="3841839"/>
              </a:tblGrid>
              <a:tr h="687194">
                <a:tc>
                  <a:txBody>
                    <a:bodyPr/>
                    <a:lstStyle/>
                    <a:p>
                      <a:r>
                        <a:rPr lang="en-IN" sz="2800" dirty="0">
                          <a:solidFill>
                            <a:srgbClr val="C00000"/>
                          </a:solidFill>
                        </a:rPr>
                        <a:t>Basis for Comparison</a:t>
                      </a:r>
                    </a:p>
                  </a:txBody>
                  <a:tcPr anchor="ctr">
                    <a:lnL>
                      <a:noFill/>
                    </a:lnL>
                    <a:lnR>
                      <a:noFill/>
                    </a:lnR>
                    <a:lnT>
                      <a:noFill/>
                    </a:lnT>
                    <a:lnB>
                      <a:noFill/>
                    </a:lnB>
                  </a:tcPr>
                </a:tc>
                <a:tc>
                  <a:txBody>
                    <a:bodyPr/>
                    <a:lstStyle/>
                    <a:p>
                      <a:r>
                        <a:rPr lang="en-IN" sz="2800" dirty="0">
                          <a:solidFill>
                            <a:srgbClr val="C00000"/>
                          </a:solidFill>
                        </a:rPr>
                        <a:t>Formal Communication</a:t>
                      </a:r>
                    </a:p>
                  </a:txBody>
                  <a:tcPr anchor="ctr">
                    <a:lnL>
                      <a:noFill/>
                    </a:lnL>
                    <a:lnR>
                      <a:noFill/>
                    </a:lnR>
                    <a:lnT>
                      <a:noFill/>
                    </a:lnT>
                    <a:lnB>
                      <a:noFill/>
                    </a:lnB>
                  </a:tcPr>
                </a:tc>
                <a:tc>
                  <a:txBody>
                    <a:bodyPr/>
                    <a:lstStyle/>
                    <a:p>
                      <a:r>
                        <a:rPr lang="en-IN" sz="2800" dirty="0">
                          <a:solidFill>
                            <a:srgbClr val="C00000"/>
                          </a:solidFill>
                        </a:rPr>
                        <a:t>Informal Communication</a:t>
                      </a:r>
                    </a:p>
                  </a:txBody>
                  <a:tcPr anchor="ctr">
                    <a:lnL>
                      <a:noFill/>
                    </a:lnL>
                    <a:lnR>
                      <a:noFill/>
                    </a:lnR>
                    <a:lnT>
                      <a:noFill/>
                    </a:lnT>
                    <a:lnB>
                      <a:noFill/>
                    </a:lnB>
                  </a:tcPr>
                </a:tc>
              </a:tr>
            </a:tbl>
          </a:graphicData>
        </a:graphic>
      </p:graphicFrame>
    </p:spTree>
    <p:extLst>
      <p:ext uri="{BB962C8B-B14F-4D97-AF65-F5344CB8AC3E}">
        <p14:creationId xmlns:p14="http://schemas.microsoft.com/office/powerpoint/2010/main" val="98380694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6096000" cy="276999"/>
          </a:xfrm>
          <a:prstGeom prst="rect">
            <a:avLst/>
          </a:prstGeom>
        </p:spPr>
        <p:txBody>
          <a:bodyPr>
            <a:spAutoFit/>
          </a:bodyPr>
          <a:lstStyle/>
          <a:p>
            <a:r>
              <a:rPr lang="en-IN" sz="1200" dirty="0" smtClean="0"/>
              <a:t>ORGANIZATIONAL BEHAVIOUR AND PROFESSIONAL COMMUNICATION (18ME661) UNIT4</a:t>
            </a:r>
            <a:endParaRPr lang="en-IN" sz="1200" dirty="0"/>
          </a:p>
        </p:txBody>
      </p:sp>
      <p:sp>
        <p:nvSpPr>
          <p:cNvPr id="2" name="Rectangle 1"/>
          <p:cNvSpPr/>
          <p:nvPr/>
        </p:nvSpPr>
        <p:spPr>
          <a:xfrm>
            <a:off x="-1" y="516975"/>
            <a:ext cx="11784169" cy="1815882"/>
          </a:xfrm>
          <a:prstGeom prst="rect">
            <a:avLst/>
          </a:prstGeom>
        </p:spPr>
        <p:txBody>
          <a:bodyPr wrap="square">
            <a:spAutoFit/>
          </a:bodyPr>
          <a:lstStyle/>
          <a:p>
            <a:pPr algn="just"/>
            <a:r>
              <a:rPr lang="en-GB" sz="2800" b="1" i="1" dirty="0">
                <a:solidFill>
                  <a:srgbClr val="C00000"/>
                </a:solidFill>
              </a:rPr>
              <a:t>Grapevine Communication</a:t>
            </a:r>
            <a:r>
              <a:rPr lang="en-GB" sz="2800" b="1" i="1" dirty="0"/>
              <a:t>: It is a form of informal communication in business that develops within an organisation. The information flows in any order i.e. it does not follow horizontal or vertical communication. The information spreads very rapidly than other channel of communications.</a:t>
            </a:r>
            <a:endParaRPr lang="en-IN" sz="2800" dirty="0"/>
          </a:p>
        </p:txBody>
      </p:sp>
      <p:sp>
        <p:nvSpPr>
          <p:cNvPr id="3" name="Rectangle 2"/>
          <p:cNvSpPr/>
          <p:nvPr/>
        </p:nvSpPr>
        <p:spPr>
          <a:xfrm>
            <a:off x="0" y="2894804"/>
            <a:ext cx="11784168" cy="2677656"/>
          </a:xfrm>
          <a:prstGeom prst="rect">
            <a:avLst/>
          </a:prstGeom>
        </p:spPr>
        <p:txBody>
          <a:bodyPr wrap="square">
            <a:spAutoFit/>
          </a:bodyPr>
          <a:lstStyle/>
          <a:p>
            <a:pPr algn="just"/>
            <a:r>
              <a:rPr lang="en-GB" sz="2800" dirty="0"/>
              <a:t>Grapevine is an informal channel of business communication. It is called so because it stretches throughout the organization in all directions irrespective of the authority levels. Man as we know is a social animal. Despite existence of formal channels in an organization, the informal channels tend to develop when he interacts with other people in organization. It exists more at lower levels of organization.</a:t>
            </a:r>
            <a:endParaRPr lang="en-IN" sz="2800" dirty="0"/>
          </a:p>
        </p:txBody>
      </p:sp>
    </p:spTree>
    <p:extLst>
      <p:ext uri="{BB962C8B-B14F-4D97-AF65-F5344CB8AC3E}">
        <p14:creationId xmlns:p14="http://schemas.microsoft.com/office/powerpoint/2010/main" val="407633297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6096000" cy="276999"/>
          </a:xfrm>
          <a:prstGeom prst="rect">
            <a:avLst/>
          </a:prstGeom>
        </p:spPr>
        <p:txBody>
          <a:bodyPr>
            <a:spAutoFit/>
          </a:bodyPr>
          <a:lstStyle/>
          <a:p>
            <a:r>
              <a:rPr lang="en-IN" sz="1200" dirty="0" smtClean="0"/>
              <a:t>ORGANIZATIONAL BEHAVIOUR AND PROFESSIONAL COMMUNICATION (18ME661) UNIT4</a:t>
            </a:r>
            <a:endParaRPr lang="en-IN" sz="1200" dirty="0"/>
          </a:p>
        </p:txBody>
      </p:sp>
      <p:sp>
        <p:nvSpPr>
          <p:cNvPr id="2" name="Rectangle 1"/>
          <p:cNvSpPr/>
          <p:nvPr/>
        </p:nvSpPr>
        <p:spPr>
          <a:xfrm>
            <a:off x="176011" y="661399"/>
            <a:ext cx="7628586" cy="5632311"/>
          </a:xfrm>
          <a:prstGeom prst="rect">
            <a:avLst/>
          </a:prstGeom>
        </p:spPr>
        <p:txBody>
          <a:bodyPr wrap="square">
            <a:spAutoFit/>
          </a:bodyPr>
          <a:lstStyle/>
          <a:p>
            <a:pPr algn="just"/>
            <a:r>
              <a:rPr lang="en-GB" sz="2400" dirty="0"/>
              <a:t>Grapevine generally develops due to various reasons. One of them is that when an organization is facing recession, the employees sense uncertainty. Also, at times employees do not have self-confidence due to which they form unions. Sometimes the managers show preferential treatment and favour some employees giving a segregated feeling to other employees. Thus, when employees sense a need to exchange their views, they go for grapevine network as they cannot use the formal channel of communication in that case. Generally during breaks in </a:t>
            </a:r>
            <a:r>
              <a:rPr lang="en-GB" sz="2400" dirty="0" smtClean="0"/>
              <a:t>cafeteria, the </a:t>
            </a:r>
            <a:r>
              <a:rPr lang="en-GB" sz="2400" dirty="0"/>
              <a:t>subordinates talk about their superior’s attitude and behaviour and exchange views with their peers. They discuss rumours about promotion and transfer of other employees. Thus, grapevine spreads like fire and it is not easy to trace the cause of such communication at times.</a:t>
            </a:r>
            <a:endParaRPr lang="en-IN" sz="24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04597" y="1233039"/>
            <a:ext cx="4273157" cy="4498060"/>
          </a:xfrm>
          <a:prstGeom prst="rect">
            <a:avLst/>
          </a:prstGeom>
        </p:spPr>
      </p:pic>
    </p:spTree>
    <p:extLst>
      <p:ext uri="{BB962C8B-B14F-4D97-AF65-F5344CB8AC3E}">
        <p14:creationId xmlns:p14="http://schemas.microsoft.com/office/powerpoint/2010/main" val="216435983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6096000" cy="276999"/>
          </a:xfrm>
          <a:prstGeom prst="rect">
            <a:avLst/>
          </a:prstGeom>
        </p:spPr>
        <p:txBody>
          <a:bodyPr>
            <a:spAutoFit/>
          </a:bodyPr>
          <a:lstStyle/>
          <a:p>
            <a:r>
              <a:rPr lang="en-IN" sz="1200" dirty="0" smtClean="0"/>
              <a:t>ORGANIZATIONAL BEHAVIOUR AND PROFESSIONAL COMMUNICATION (18ME661) UNIT4</a:t>
            </a:r>
            <a:endParaRPr lang="en-IN" sz="1200" dirty="0"/>
          </a:p>
        </p:txBody>
      </p:sp>
      <p:sp>
        <p:nvSpPr>
          <p:cNvPr id="2" name="Rectangle 1"/>
          <p:cNvSpPr/>
          <p:nvPr/>
        </p:nvSpPr>
        <p:spPr>
          <a:xfrm>
            <a:off x="176010" y="632472"/>
            <a:ext cx="11595279" cy="4832092"/>
          </a:xfrm>
          <a:prstGeom prst="rect">
            <a:avLst/>
          </a:prstGeom>
        </p:spPr>
        <p:txBody>
          <a:bodyPr wrap="square">
            <a:spAutoFit/>
          </a:bodyPr>
          <a:lstStyle/>
          <a:p>
            <a:pPr algn="just"/>
            <a:r>
              <a:rPr lang="en-GB" sz="2800" dirty="0"/>
              <a:t>Types of Grapevine Communication</a:t>
            </a:r>
            <a:r>
              <a:rPr lang="en-GB" sz="2800" dirty="0" smtClean="0"/>
              <a:t>:</a:t>
            </a:r>
          </a:p>
          <a:p>
            <a:pPr algn="just"/>
            <a:endParaRPr lang="en-GB" sz="2800" dirty="0"/>
          </a:p>
          <a:p>
            <a:pPr algn="just"/>
            <a:r>
              <a:rPr lang="en-GB" sz="2800" b="1" dirty="0"/>
              <a:t>1. Single Strand Chain:</a:t>
            </a:r>
            <a:r>
              <a:rPr lang="en-GB" sz="2800" dirty="0"/>
              <a:t> It is the passing of information from the line of persons to the recipient. For example, when the person 1 tells 2, who tells 3, who tells 4, till the information reaches most of them.</a:t>
            </a:r>
          </a:p>
          <a:p>
            <a:pPr algn="just"/>
            <a:r>
              <a:rPr lang="en-GB" sz="2800" b="1" dirty="0"/>
              <a:t>2. Gossip Chain:</a:t>
            </a:r>
            <a:r>
              <a:rPr lang="en-GB" sz="2800" dirty="0"/>
              <a:t> Gossip chain is when a person goes around communicating the information or message he or she has obtained.</a:t>
            </a:r>
          </a:p>
          <a:p>
            <a:pPr algn="just"/>
            <a:r>
              <a:rPr lang="en-GB" sz="2800" b="1" dirty="0"/>
              <a:t>3. Probability Chain: </a:t>
            </a:r>
            <a:r>
              <a:rPr lang="en-GB" sz="2800" dirty="0"/>
              <a:t>Probability chain is when there are selected listeners and the information passed may be interesting but no essential.</a:t>
            </a:r>
          </a:p>
          <a:p>
            <a:pPr algn="just"/>
            <a:r>
              <a:rPr lang="en-GB" sz="2800" b="1" dirty="0"/>
              <a:t>4. Cluster Chain: </a:t>
            </a:r>
            <a:r>
              <a:rPr lang="en-GB" sz="2800" dirty="0"/>
              <a:t>In cluster chain, the information is passed to selected persons who may further pass the information or message to other selected persons.</a:t>
            </a:r>
            <a:endParaRPr lang="en-GB" sz="2800" dirty="0">
              <a:effectLst/>
            </a:endParaRPr>
          </a:p>
        </p:txBody>
      </p:sp>
    </p:spTree>
    <p:extLst>
      <p:ext uri="{BB962C8B-B14F-4D97-AF65-F5344CB8AC3E}">
        <p14:creationId xmlns:p14="http://schemas.microsoft.com/office/powerpoint/2010/main" val="210040488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6096000" cy="276999"/>
          </a:xfrm>
          <a:prstGeom prst="rect">
            <a:avLst/>
          </a:prstGeom>
        </p:spPr>
        <p:txBody>
          <a:bodyPr>
            <a:spAutoFit/>
          </a:bodyPr>
          <a:lstStyle/>
          <a:p>
            <a:r>
              <a:rPr lang="en-IN" sz="1200" dirty="0" smtClean="0"/>
              <a:t>ORGANIZATIONAL BEHAVIOUR AND PROFESSIONAL COMMUNICATION (18ME661) UNIT4</a:t>
            </a:r>
            <a:endParaRPr lang="en-IN" sz="1200" dirty="0"/>
          </a:p>
        </p:txBody>
      </p:sp>
      <p:sp>
        <p:nvSpPr>
          <p:cNvPr id="2" name="Rectangle 1"/>
          <p:cNvSpPr/>
          <p:nvPr/>
        </p:nvSpPr>
        <p:spPr>
          <a:xfrm>
            <a:off x="317679" y="651893"/>
            <a:ext cx="11492248" cy="3970318"/>
          </a:xfrm>
          <a:prstGeom prst="rect">
            <a:avLst/>
          </a:prstGeom>
        </p:spPr>
        <p:txBody>
          <a:bodyPr wrap="square">
            <a:spAutoFit/>
          </a:bodyPr>
          <a:lstStyle/>
          <a:p>
            <a:pPr algn="just"/>
            <a:r>
              <a:rPr lang="en-GB" sz="2800" b="1" i="1" dirty="0"/>
              <a:t>Benefits of Grapevine Communication:</a:t>
            </a:r>
            <a:endParaRPr lang="en-GB" sz="2800" dirty="0"/>
          </a:p>
          <a:p>
            <a:pPr algn="just"/>
            <a:r>
              <a:rPr lang="en-GB" sz="2800" dirty="0"/>
              <a:t>• Grapevine communication helps the message or information to spread rapidly. </a:t>
            </a:r>
            <a:endParaRPr lang="en-GB" sz="2800" dirty="0" smtClean="0"/>
          </a:p>
          <a:p>
            <a:pPr algn="just"/>
            <a:r>
              <a:rPr lang="en-GB" sz="2800" dirty="0" smtClean="0"/>
              <a:t>• </a:t>
            </a:r>
            <a:r>
              <a:rPr lang="en-GB" sz="2800" dirty="0"/>
              <a:t>It helps to keep the employees well informed about the management in the organisation.</a:t>
            </a:r>
          </a:p>
          <a:p>
            <a:pPr algn="just"/>
            <a:r>
              <a:rPr lang="en-GB" sz="2800" dirty="0"/>
              <a:t>• It also helps to create a healthy environment in the organisation.</a:t>
            </a:r>
          </a:p>
          <a:p>
            <a:pPr algn="just"/>
            <a:r>
              <a:rPr lang="en-GB" sz="2800" dirty="0"/>
              <a:t>• It helps in identification of leaders and also win their confidence.</a:t>
            </a:r>
          </a:p>
          <a:p>
            <a:pPr algn="just"/>
            <a:r>
              <a:rPr lang="en-GB" sz="2800" dirty="0"/>
              <a:t>• It can act as a substitute for formal channel of communication.</a:t>
            </a:r>
          </a:p>
          <a:p>
            <a:pPr algn="just"/>
            <a:r>
              <a:rPr lang="en-GB" sz="2800" dirty="0"/>
              <a:t>• It can sometimes allow the organisation to get quick feedback.</a:t>
            </a:r>
            <a:endParaRPr lang="en-GB" sz="2800" dirty="0">
              <a:effectLst/>
            </a:endParaRPr>
          </a:p>
        </p:txBody>
      </p:sp>
    </p:spTree>
    <p:extLst>
      <p:ext uri="{BB962C8B-B14F-4D97-AF65-F5344CB8AC3E}">
        <p14:creationId xmlns:p14="http://schemas.microsoft.com/office/powerpoint/2010/main" val="819965242"/>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6096000" cy="276999"/>
          </a:xfrm>
          <a:prstGeom prst="rect">
            <a:avLst/>
          </a:prstGeom>
        </p:spPr>
        <p:txBody>
          <a:bodyPr>
            <a:spAutoFit/>
          </a:bodyPr>
          <a:lstStyle/>
          <a:p>
            <a:r>
              <a:rPr lang="en-IN" sz="1200" dirty="0" smtClean="0"/>
              <a:t>ORGANIZATIONAL BEHAVIOUR AND PROFESSIONAL COMMUNICATION (18ME661) UNIT4</a:t>
            </a:r>
            <a:endParaRPr lang="en-IN" sz="1200" dirty="0"/>
          </a:p>
        </p:txBody>
      </p:sp>
      <p:sp>
        <p:nvSpPr>
          <p:cNvPr id="2" name="Rectangle 1"/>
          <p:cNvSpPr/>
          <p:nvPr/>
        </p:nvSpPr>
        <p:spPr>
          <a:xfrm>
            <a:off x="124496" y="500516"/>
            <a:ext cx="11530884" cy="4832092"/>
          </a:xfrm>
          <a:prstGeom prst="rect">
            <a:avLst/>
          </a:prstGeom>
        </p:spPr>
        <p:txBody>
          <a:bodyPr wrap="square">
            <a:spAutoFit/>
          </a:bodyPr>
          <a:lstStyle/>
          <a:p>
            <a:pPr algn="just"/>
            <a:r>
              <a:rPr lang="en-GB" sz="2800" b="1" i="1" dirty="0"/>
              <a:t>Grapevine communication can also prove detrimental to any organization in following ways</a:t>
            </a:r>
            <a:r>
              <a:rPr lang="en-GB" sz="2800" b="1" i="1" dirty="0" smtClean="0"/>
              <a:t>.(Disadvantages)</a:t>
            </a:r>
          </a:p>
          <a:p>
            <a:pPr algn="just"/>
            <a:endParaRPr lang="en-GB" sz="2800" dirty="0"/>
          </a:p>
          <a:p>
            <a:pPr algn="just"/>
            <a:r>
              <a:rPr lang="en-GB" sz="2800" dirty="0"/>
              <a:t>• Grapevine can sometimes carry partial information as it is more based on </a:t>
            </a:r>
            <a:r>
              <a:rPr lang="en-GB" sz="2800" dirty="0" smtClean="0"/>
              <a:t>rumours. </a:t>
            </a:r>
            <a:r>
              <a:rPr lang="en-GB" sz="2800" dirty="0"/>
              <a:t>Thus, the complete state of affairs cannot be depicted.</a:t>
            </a:r>
          </a:p>
          <a:p>
            <a:pPr algn="just"/>
            <a:r>
              <a:rPr lang="en-GB" sz="2800" dirty="0"/>
              <a:t>• It cannot always be trustworthy as it is unofficial path of communication and it is spread more by gossips.</a:t>
            </a:r>
          </a:p>
          <a:p>
            <a:pPr algn="just"/>
            <a:r>
              <a:rPr lang="en-GB" sz="2800" dirty="0"/>
              <a:t>• It can also lead to making hostility against the executives.</a:t>
            </a:r>
          </a:p>
          <a:p>
            <a:pPr algn="just"/>
            <a:r>
              <a:rPr lang="en-GB" sz="2800" dirty="0"/>
              <a:t>• Grapevine communication may hamper goodwill of the organisation as it carries false information about the higher management in the organization.</a:t>
            </a:r>
          </a:p>
          <a:p>
            <a:pPr algn="just"/>
            <a:r>
              <a:rPr lang="en-GB" sz="2800" dirty="0"/>
              <a:t>• It can lead to discouraging </a:t>
            </a:r>
            <a:r>
              <a:rPr lang="en-GB" sz="2800" dirty="0" smtClean="0"/>
              <a:t>rumours </a:t>
            </a:r>
            <a:r>
              <a:rPr lang="en-GB" sz="2800" dirty="0"/>
              <a:t>and character assassination.</a:t>
            </a:r>
            <a:endParaRPr lang="en-GB" sz="2800" dirty="0">
              <a:effectLst/>
            </a:endParaRPr>
          </a:p>
        </p:txBody>
      </p:sp>
    </p:spTree>
    <p:extLst>
      <p:ext uri="{BB962C8B-B14F-4D97-AF65-F5344CB8AC3E}">
        <p14:creationId xmlns:p14="http://schemas.microsoft.com/office/powerpoint/2010/main" val="19449929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6096000" cy="276999"/>
          </a:xfrm>
          <a:prstGeom prst="rect">
            <a:avLst/>
          </a:prstGeom>
        </p:spPr>
        <p:txBody>
          <a:bodyPr>
            <a:spAutoFit/>
          </a:bodyPr>
          <a:lstStyle/>
          <a:p>
            <a:r>
              <a:rPr lang="en-IN" sz="1200" dirty="0" smtClean="0"/>
              <a:t>ORGANIZATIONAL BEHAVIOUR AND PROFESSIONAL COMMUNICATION (18ME661) UNIT4</a:t>
            </a:r>
            <a:endParaRPr lang="en-IN" sz="1200" dirty="0"/>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694968"/>
            <a:ext cx="12192000" cy="6163032"/>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76999"/>
            <a:ext cx="1390650" cy="285750"/>
          </a:xfrm>
          <a:prstGeom prst="rect">
            <a:avLst/>
          </a:prstGeom>
        </p:spPr>
      </p:pic>
    </p:spTree>
    <p:extLst>
      <p:ext uri="{BB962C8B-B14F-4D97-AF65-F5344CB8AC3E}">
        <p14:creationId xmlns:p14="http://schemas.microsoft.com/office/powerpoint/2010/main" val="131306788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6096000" cy="276999"/>
          </a:xfrm>
          <a:prstGeom prst="rect">
            <a:avLst/>
          </a:prstGeom>
        </p:spPr>
        <p:txBody>
          <a:bodyPr>
            <a:spAutoFit/>
          </a:bodyPr>
          <a:lstStyle/>
          <a:p>
            <a:r>
              <a:rPr lang="en-IN" sz="1200" dirty="0" smtClean="0"/>
              <a:t>ORGANIZATIONAL BEHAVIOUR AND PROFESSIONAL COMMUNICATION (18ME661) UNIT4</a:t>
            </a:r>
            <a:endParaRPr lang="en-IN" sz="1200" dirty="0"/>
          </a:p>
        </p:txBody>
      </p:sp>
      <p:sp>
        <p:nvSpPr>
          <p:cNvPr id="2" name="Rectangle 1"/>
          <p:cNvSpPr/>
          <p:nvPr/>
        </p:nvSpPr>
        <p:spPr>
          <a:xfrm>
            <a:off x="0" y="276999"/>
            <a:ext cx="11907427" cy="523220"/>
          </a:xfrm>
          <a:prstGeom prst="rect">
            <a:avLst/>
          </a:prstGeom>
        </p:spPr>
        <p:txBody>
          <a:bodyPr wrap="none">
            <a:spAutoFit/>
          </a:bodyPr>
          <a:lstStyle/>
          <a:p>
            <a:r>
              <a:rPr lang="en-GB" sz="2800" b="1" u="sng" dirty="0">
                <a:latin typeface="CIDFont+F1"/>
              </a:rPr>
              <a:t>Computer aided </a:t>
            </a:r>
            <a:r>
              <a:rPr lang="en-GB" sz="2800" b="1" u="sng" dirty="0" smtClean="0">
                <a:latin typeface="CIDFont+F1"/>
              </a:rPr>
              <a:t>communication/Computer mediated communication.</a:t>
            </a:r>
            <a:endParaRPr lang="en-IN" sz="2800" b="1" u="sng" dirty="0"/>
          </a:p>
        </p:txBody>
      </p:sp>
      <p:sp>
        <p:nvSpPr>
          <p:cNvPr id="3" name="Rectangle 2"/>
          <p:cNvSpPr/>
          <p:nvPr/>
        </p:nvSpPr>
        <p:spPr>
          <a:xfrm>
            <a:off x="154545" y="800219"/>
            <a:ext cx="11809927" cy="1384995"/>
          </a:xfrm>
          <a:prstGeom prst="rect">
            <a:avLst/>
          </a:prstGeom>
        </p:spPr>
        <p:txBody>
          <a:bodyPr wrap="square">
            <a:spAutoFit/>
          </a:bodyPr>
          <a:lstStyle/>
          <a:p>
            <a:pPr algn="just"/>
            <a:r>
              <a:rPr lang="en-GB" sz="2800" dirty="0"/>
              <a:t>is defined as any human communication that occurs through the use of two or more electronic </a:t>
            </a:r>
            <a:r>
              <a:rPr lang="en-GB" sz="2800" dirty="0" smtClean="0"/>
              <a:t>devices which include </a:t>
            </a:r>
            <a:r>
              <a:rPr lang="en-GB" sz="2800" dirty="0"/>
              <a:t>e-mail, text messaging, networking software, blogs, and video conferencing.</a:t>
            </a:r>
            <a:endParaRPr lang="en-IN" sz="2800" dirty="0"/>
          </a:p>
        </p:txBody>
      </p:sp>
      <p:sp>
        <p:nvSpPr>
          <p:cNvPr id="5" name="Rectangle 4"/>
          <p:cNvSpPr/>
          <p:nvPr/>
        </p:nvSpPr>
        <p:spPr>
          <a:xfrm>
            <a:off x="154545" y="2895986"/>
            <a:ext cx="11752882" cy="3108543"/>
          </a:xfrm>
          <a:prstGeom prst="rect">
            <a:avLst/>
          </a:prstGeom>
        </p:spPr>
        <p:txBody>
          <a:bodyPr wrap="square">
            <a:spAutoFit/>
          </a:bodyPr>
          <a:lstStyle/>
          <a:p>
            <a:pPr algn="just"/>
            <a:r>
              <a:rPr lang="en-GB" sz="2800" b="1" dirty="0">
                <a:latin typeface="MyriadPro-Bold"/>
              </a:rPr>
              <a:t>E-mail </a:t>
            </a:r>
            <a:r>
              <a:rPr lang="en-GB" sz="2800" dirty="0" smtClean="0">
                <a:latin typeface="NewBaskervilleStd-Roman"/>
              </a:rPr>
              <a:t>uses </a:t>
            </a:r>
            <a:r>
              <a:rPr lang="en-GB" sz="2800" dirty="0">
                <a:latin typeface="NewBaskervilleStd-Roman"/>
              </a:rPr>
              <a:t>the Internet to transmit and receive </a:t>
            </a:r>
            <a:r>
              <a:rPr lang="en-GB" sz="2800" dirty="0" smtClean="0">
                <a:latin typeface="NewBaskervilleStd-Roman"/>
              </a:rPr>
              <a:t>computer-generated text </a:t>
            </a:r>
            <a:r>
              <a:rPr lang="en-GB" sz="2800" dirty="0">
                <a:latin typeface="NewBaskervilleStd-Roman"/>
              </a:rPr>
              <a:t>and documents. Its growth has been spectacular, and its use is now </a:t>
            </a:r>
            <a:r>
              <a:rPr lang="en-GB" sz="2800" dirty="0" smtClean="0">
                <a:latin typeface="NewBaskervilleStd-Roman"/>
              </a:rPr>
              <a:t>so pervasive </a:t>
            </a:r>
            <a:r>
              <a:rPr lang="en-GB" sz="2800" dirty="0">
                <a:latin typeface="NewBaskervilleStd-Roman"/>
              </a:rPr>
              <a:t>it’s hard to imagine life without it. E-mail messages can be </a:t>
            </a:r>
            <a:r>
              <a:rPr lang="en-GB" sz="2800" dirty="0" smtClean="0">
                <a:latin typeface="NewBaskervilleStd-Roman"/>
              </a:rPr>
              <a:t>quickly written</a:t>
            </a:r>
            <a:r>
              <a:rPr lang="en-GB" sz="2800" dirty="0">
                <a:latin typeface="NewBaskervilleStd-Roman"/>
              </a:rPr>
              <a:t>, edited, and stored. They can be distributed to one person or </a:t>
            </a:r>
            <a:r>
              <a:rPr lang="en-GB" sz="2800" dirty="0" smtClean="0">
                <a:latin typeface="NewBaskervilleStd-Roman"/>
              </a:rPr>
              <a:t>thousands with </a:t>
            </a:r>
            <a:r>
              <a:rPr lang="en-GB" sz="2800" dirty="0">
                <a:latin typeface="NewBaskervilleStd-Roman"/>
              </a:rPr>
              <a:t>a click of a mouse. And the cost of sending formal e-mail messages </a:t>
            </a:r>
            <a:r>
              <a:rPr lang="en-GB" sz="2800" dirty="0" smtClean="0">
                <a:latin typeface="NewBaskervilleStd-Roman"/>
              </a:rPr>
              <a:t>to employees </a:t>
            </a:r>
            <a:r>
              <a:rPr lang="en-GB" sz="2800" dirty="0">
                <a:latin typeface="NewBaskervilleStd-Roman"/>
              </a:rPr>
              <a:t>is a fraction of the cost of printing, duplicating, and distributing </a:t>
            </a:r>
            <a:r>
              <a:rPr lang="en-GB" sz="2800" dirty="0" smtClean="0">
                <a:latin typeface="NewBaskervilleStd-Roman"/>
              </a:rPr>
              <a:t>a </a:t>
            </a:r>
            <a:r>
              <a:rPr lang="en-IN" sz="2800" dirty="0" smtClean="0">
                <a:latin typeface="NewBaskervilleStd-Roman"/>
              </a:rPr>
              <a:t>comparable </a:t>
            </a:r>
            <a:r>
              <a:rPr lang="en-IN" sz="2800" dirty="0">
                <a:latin typeface="NewBaskervilleStd-Roman"/>
              </a:rPr>
              <a:t>letter or brochure.</a:t>
            </a:r>
            <a:endParaRPr lang="en-IN" sz="2800" dirty="0"/>
          </a:p>
        </p:txBody>
      </p:sp>
    </p:spTree>
    <p:extLst>
      <p:ext uri="{BB962C8B-B14F-4D97-AF65-F5344CB8AC3E}">
        <p14:creationId xmlns:p14="http://schemas.microsoft.com/office/powerpoint/2010/main" val="378238172"/>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6096000" cy="276999"/>
          </a:xfrm>
          <a:prstGeom prst="rect">
            <a:avLst/>
          </a:prstGeom>
        </p:spPr>
        <p:txBody>
          <a:bodyPr>
            <a:spAutoFit/>
          </a:bodyPr>
          <a:lstStyle/>
          <a:p>
            <a:r>
              <a:rPr lang="en-IN" sz="1200" dirty="0" smtClean="0"/>
              <a:t>ORGANIZATIONAL BEHAVIOUR AND PROFESSIONAL COMMUNICATION (18ME661) UNIT4</a:t>
            </a:r>
            <a:endParaRPr lang="en-IN" sz="1200" dirty="0"/>
          </a:p>
        </p:txBody>
      </p:sp>
      <p:sp>
        <p:nvSpPr>
          <p:cNvPr id="3" name="Rectangle 2"/>
          <p:cNvSpPr/>
          <p:nvPr/>
        </p:nvSpPr>
        <p:spPr>
          <a:xfrm>
            <a:off x="0" y="484468"/>
            <a:ext cx="11745532" cy="3539430"/>
          </a:xfrm>
          <a:prstGeom prst="rect">
            <a:avLst/>
          </a:prstGeom>
        </p:spPr>
        <p:txBody>
          <a:bodyPr wrap="square">
            <a:spAutoFit/>
          </a:bodyPr>
          <a:lstStyle/>
          <a:p>
            <a:pPr algn="just"/>
            <a:r>
              <a:rPr lang="en-GB" sz="2800" b="1" dirty="0">
                <a:latin typeface="MyriadPro-Bold"/>
              </a:rPr>
              <a:t>Instant Messaging and Text Messaging </a:t>
            </a:r>
            <a:r>
              <a:rPr lang="en-GB" sz="2800" dirty="0">
                <a:latin typeface="NewBaskervilleStd-Roman"/>
              </a:rPr>
              <a:t>Like e-mail, instant messaging (</a:t>
            </a:r>
            <a:r>
              <a:rPr lang="en-GB" sz="2800" dirty="0" smtClean="0">
                <a:latin typeface="NewBaskervilleStd-Roman"/>
              </a:rPr>
              <a:t>IM) and </a:t>
            </a:r>
            <a:r>
              <a:rPr lang="en-GB" sz="2800" dirty="0">
                <a:latin typeface="NewBaskervilleStd-Roman"/>
              </a:rPr>
              <a:t>text messaging (TM) use electronic media. Unlike e-mail, though, IM </a:t>
            </a:r>
            <a:r>
              <a:rPr lang="en-GB" sz="2800" dirty="0" smtClean="0">
                <a:latin typeface="NewBaskervilleStd-Roman"/>
              </a:rPr>
              <a:t>and TM </a:t>
            </a:r>
            <a:r>
              <a:rPr lang="en-GB" sz="2800" dirty="0">
                <a:latin typeface="NewBaskervilleStd-Roman"/>
              </a:rPr>
              <a:t>either occur in real time (IM) or use portable communication devices (TM).</a:t>
            </a:r>
          </a:p>
          <a:p>
            <a:pPr algn="just"/>
            <a:r>
              <a:rPr lang="en-GB" sz="2800" dirty="0">
                <a:latin typeface="NewBaskervilleStd-Roman"/>
              </a:rPr>
              <a:t>In just a few years, IM and TM have become pervasive. As you no doubt </a:t>
            </a:r>
            <a:r>
              <a:rPr lang="en-GB" sz="2800" dirty="0" smtClean="0">
                <a:latin typeface="NewBaskervilleStd-Roman"/>
              </a:rPr>
              <a:t>know from </a:t>
            </a:r>
            <a:r>
              <a:rPr lang="en-GB" sz="2800" dirty="0">
                <a:latin typeface="NewBaskervilleStd-Roman"/>
              </a:rPr>
              <a:t>experience, IM is usually sent via computer, whereas TM is transmitted </a:t>
            </a:r>
            <a:r>
              <a:rPr lang="en-GB" sz="2800" dirty="0" smtClean="0">
                <a:latin typeface="NewBaskervilleStd-Roman"/>
              </a:rPr>
              <a:t>via cell phones </a:t>
            </a:r>
            <a:r>
              <a:rPr lang="en-GB" sz="2800" dirty="0">
                <a:latin typeface="NewBaskervilleStd-Roman"/>
              </a:rPr>
              <a:t>or handheld devices such as BlackBerrys and iPhones.</a:t>
            </a:r>
            <a:endParaRPr lang="en-IN" sz="2800" dirty="0"/>
          </a:p>
        </p:txBody>
      </p:sp>
      <p:sp>
        <p:nvSpPr>
          <p:cNvPr id="5" name="Rectangle 4"/>
          <p:cNvSpPr/>
          <p:nvPr/>
        </p:nvSpPr>
        <p:spPr>
          <a:xfrm>
            <a:off x="0" y="4354879"/>
            <a:ext cx="11745532" cy="1815882"/>
          </a:xfrm>
          <a:prstGeom prst="rect">
            <a:avLst/>
          </a:prstGeom>
        </p:spPr>
        <p:txBody>
          <a:bodyPr wrap="square">
            <a:spAutoFit/>
          </a:bodyPr>
          <a:lstStyle/>
          <a:p>
            <a:pPr algn="just"/>
            <a:r>
              <a:rPr lang="en-GB" sz="2800" b="1" dirty="0">
                <a:latin typeface="MyriadPro-Bold"/>
              </a:rPr>
              <a:t>Social Networking </a:t>
            </a:r>
            <a:r>
              <a:rPr lang="en-GB" sz="2800" dirty="0">
                <a:latin typeface="NewBaskervilleStd-Roman"/>
              </a:rPr>
              <a:t>Nowhere has communication been more </a:t>
            </a:r>
            <a:r>
              <a:rPr lang="en-GB" sz="2800" dirty="0" smtClean="0">
                <a:latin typeface="NewBaskervilleStd-Roman"/>
              </a:rPr>
              <a:t>transformed than </a:t>
            </a:r>
            <a:r>
              <a:rPr lang="en-GB" sz="2800" dirty="0">
                <a:latin typeface="NewBaskervilleStd-Roman"/>
              </a:rPr>
              <a:t>in the rise of social networking. You are doubtless familiar with and </a:t>
            </a:r>
            <a:r>
              <a:rPr lang="en-GB" sz="2800" dirty="0" smtClean="0">
                <a:latin typeface="NewBaskervilleStd-Roman"/>
              </a:rPr>
              <a:t>perhaps a </a:t>
            </a:r>
            <a:r>
              <a:rPr lang="en-GB" sz="2800" dirty="0">
                <a:latin typeface="NewBaskervilleStd-Roman"/>
              </a:rPr>
              <a:t>user of social networking platforms such as Facebook and LinkedIn.</a:t>
            </a:r>
            <a:endParaRPr lang="en-IN" sz="2800" dirty="0"/>
          </a:p>
        </p:txBody>
      </p:sp>
    </p:spTree>
    <p:extLst>
      <p:ext uri="{BB962C8B-B14F-4D97-AF65-F5344CB8AC3E}">
        <p14:creationId xmlns:p14="http://schemas.microsoft.com/office/powerpoint/2010/main" val="321680163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6096000" cy="276999"/>
          </a:xfrm>
          <a:prstGeom prst="rect">
            <a:avLst/>
          </a:prstGeom>
        </p:spPr>
        <p:txBody>
          <a:bodyPr>
            <a:spAutoFit/>
          </a:bodyPr>
          <a:lstStyle/>
          <a:p>
            <a:r>
              <a:rPr lang="en-IN" sz="1200" dirty="0" smtClean="0"/>
              <a:t>ORGANIZATIONAL BEHAVIOUR AND PROFESSIONAL COMMUNICATION (18ME661) UNIT4</a:t>
            </a:r>
            <a:endParaRPr lang="en-IN" sz="1200" dirty="0"/>
          </a:p>
        </p:txBody>
      </p:sp>
      <p:sp>
        <p:nvSpPr>
          <p:cNvPr id="2" name="Rectangle 1"/>
          <p:cNvSpPr/>
          <p:nvPr/>
        </p:nvSpPr>
        <p:spPr>
          <a:xfrm>
            <a:off x="98737" y="381231"/>
            <a:ext cx="11775583" cy="5262979"/>
          </a:xfrm>
          <a:prstGeom prst="rect">
            <a:avLst/>
          </a:prstGeom>
        </p:spPr>
        <p:txBody>
          <a:bodyPr wrap="square">
            <a:spAutoFit/>
          </a:bodyPr>
          <a:lstStyle/>
          <a:p>
            <a:pPr algn="just"/>
            <a:r>
              <a:rPr lang="en-GB" sz="2800" b="1" dirty="0">
                <a:latin typeface="MyriadPro-Bold"/>
              </a:rPr>
              <a:t>Blogs </a:t>
            </a:r>
            <a:r>
              <a:rPr lang="en-GB" sz="2800" dirty="0">
                <a:latin typeface="NewBaskervilleStd-Roman"/>
              </a:rPr>
              <a:t>A </a:t>
            </a:r>
            <a:r>
              <a:rPr lang="en-GB" sz="2800" b="1" dirty="0">
                <a:latin typeface="NewBaskervilleStd-Bold"/>
              </a:rPr>
              <a:t>blog (Web log) </a:t>
            </a:r>
            <a:r>
              <a:rPr lang="en-GB" sz="2800" dirty="0">
                <a:latin typeface="NewBaskervilleStd-Roman"/>
              </a:rPr>
              <a:t>is a Web site about a single person or company. </a:t>
            </a:r>
            <a:r>
              <a:rPr lang="en-GB" sz="2800" dirty="0" smtClean="0">
                <a:latin typeface="NewBaskervilleStd-Roman"/>
              </a:rPr>
              <a:t>Experts estimate </a:t>
            </a:r>
            <a:r>
              <a:rPr lang="en-GB" sz="2800" dirty="0">
                <a:latin typeface="NewBaskervilleStd-Roman"/>
              </a:rPr>
              <a:t>that more than 156 million blogs now exist. Millions of U.S. </a:t>
            </a:r>
            <a:r>
              <a:rPr lang="en-GB" sz="2800" dirty="0" smtClean="0">
                <a:latin typeface="NewBaskervilleStd-Roman"/>
              </a:rPr>
              <a:t>workers have </a:t>
            </a:r>
            <a:r>
              <a:rPr lang="en-GB" sz="2800" dirty="0">
                <a:latin typeface="NewBaskervilleStd-Roman"/>
              </a:rPr>
              <a:t>blogs. And, of course, many organizations and organizational </a:t>
            </a:r>
            <a:r>
              <a:rPr lang="en-GB" sz="2800" dirty="0" smtClean="0">
                <a:latin typeface="NewBaskervilleStd-Roman"/>
              </a:rPr>
              <a:t>leaders have </a:t>
            </a:r>
            <a:r>
              <a:rPr lang="en-GB" sz="2800" dirty="0">
                <a:latin typeface="NewBaskervilleStd-Roman"/>
              </a:rPr>
              <a:t>blogs that speak for the organization</a:t>
            </a:r>
            <a:r>
              <a:rPr lang="en-GB" sz="2800" dirty="0" smtClean="0">
                <a:latin typeface="NewBaskervilleStd-Roman"/>
              </a:rPr>
              <a:t>.</a:t>
            </a:r>
          </a:p>
          <a:p>
            <a:pPr algn="just"/>
            <a:endParaRPr lang="en-GB" sz="2800" dirty="0" smtClean="0">
              <a:latin typeface="NewBaskervilleStd-Roman"/>
            </a:endParaRPr>
          </a:p>
          <a:p>
            <a:pPr algn="just"/>
            <a:endParaRPr lang="en-GB" sz="2800" dirty="0">
              <a:latin typeface="NewBaskervilleStd-Roman"/>
            </a:endParaRPr>
          </a:p>
          <a:p>
            <a:pPr algn="just"/>
            <a:r>
              <a:rPr lang="en-GB" sz="2800" b="1" dirty="0">
                <a:latin typeface="NewBaskervilleStd-Bold"/>
              </a:rPr>
              <a:t>Twitter </a:t>
            </a:r>
            <a:r>
              <a:rPr lang="en-GB" sz="2800" dirty="0">
                <a:latin typeface="NewBaskervilleStd-Roman"/>
              </a:rPr>
              <a:t>is a hybrid social networking service that allows users to post “</a:t>
            </a:r>
            <a:r>
              <a:rPr lang="en-GB" sz="2800" dirty="0" smtClean="0">
                <a:latin typeface="NewBaskervilleStd-Roman"/>
              </a:rPr>
              <a:t>microblog” entries </a:t>
            </a:r>
            <a:r>
              <a:rPr lang="en-GB" sz="2800" dirty="0">
                <a:latin typeface="NewBaskervilleStd-Roman"/>
              </a:rPr>
              <a:t>to their subscribers about any topic, including work. Many </a:t>
            </a:r>
            <a:r>
              <a:rPr lang="en-GB" sz="2800" dirty="0" smtClean="0">
                <a:latin typeface="NewBaskervilleStd-Roman"/>
              </a:rPr>
              <a:t>organizational leaders </a:t>
            </a:r>
            <a:r>
              <a:rPr lang="en-GB" sz="2800" dirty="0">
                <a:latin typeface="NewBaskervilleStd-Roman"/>
              </a:rPr>
              <a:t>send Twitter messages (“tweets”), but they can also come </a:t>
            </a:r>
            <a:r>
              <a:rPr lang="en-GB" sz="2800" dirty="0" smtClean="0">
                <a:latin typeface="NewBaskervilleStd-Roman"/>
              </a:rPr>
              <a:t>from any </a:t>
            </a:r>
            <a:r>
              <a:rPr lang="en-GB" sz="2800" dirty="0">
                <a:latin typeface="NewBaskervilleStd-Roman"/>
              </a:rPr>
              <a:t>employee about any work topic, leaving organizations with less control </a:t>
            </a:r>
            <a:r>
              <a:rPr lang="en-GB" sz="2800" dirty="0" smtClean="0">
                <a:latin typeface="NewBaskervilleStd-Roman"/>
              </a:rPr>
              <a:t>over the </a:t>
            </a:r>
            <a:r>
              <a:rPr lang="en-GB" sz="2800" dirty="0">
                <a:latin typeface="NewBaskervilleStd-Roman"/>
              </a:rPr>
              <a:t>communication of important or sensitive information.</a:t>
            </a:r>
            <a:endParaRPr lang="en-IN" sz="2800" dirty="0"/>
          </a:p>
        </p:txBody>
      </p:sp>
    </p:spTree>
    <p:extLst>
      <p:ext uri="{BB962C8B-B14F-4D97-AF65-F5344CB8AC3E}">
        <p14:creationId xmlns:p14="http://schemas.microsoft.com/office/powerpoint/2010/main" val="3015666293"/>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6096000" cy="276999"/>
          </a:xfrm>
          <a:prstGeom prst="rect">
            <a:avLst/>
          </a:prstGeom>
        </p:spPr>
        <p:txBody>
          <a:bodyPr>
            <a:spAutoFit/>
          </a:bodyPr>
          <a:lstStyle/>
          <a:p>
            <a:r>
              <a:rPr lang="en-IN" sz="1200" dirty="0" smtClean="0"/>
              <a:t>ORGANIZATIONAL BEHAVIOUR AND PROFESSIONAL COMMUNICATION (18ME661) UNIT4</a:t>
            </a:r>
            <a:endParaRPr lang="en-IN" sz="1200" dirty="0"/>
          </a:p>
        </p:txBody>
      </p:sp>
      <p:sp>
        <p:nvSpPr>
          <p:cNvPr id="2" name="Rectangle 1"/>
          <p:cNvSpPr/>
          <p:nvPr/>
        </p:nvSpPr>
        <p:spPr>
          <a:xfrm>
            <a:off x="214648" y="481507"/>
            <a:ext cx="11492248" cy="2246769"/>
          </a:xfrm>
          <a:prstGeom prst="rect">
            <a:avLst/>
          </a:prstGeom>
        </p:spPr>
        <p:txBody>
          <a:bodyPr wrap="square">
            <a:spAutoFit/>
          </a:bodyPr>
          <a:lstStyle/>
          <a:p>
            <a:pPr algn="just"/>
            <a:r>
              <a:rPr lang="en-GB" sz="2800" b="1" dirty="0">
                <a:latin typeface="MyriadPro-Bold"/>
              </a:rPr>
              <a:t>Video Conferencing </a:t>
            </a:r>
            <a:r>
              <a:rPr lang="en-GB" sz="2800" i="1" dirty="0">
                <a:latin typeface="NewBaskervilleStd-Italic"/>
              </a:rPr>
              <a:t>Video conferencing </a:t>
            </a:r>
            <a:r>
              <a:rPr lang="en-GB" sz="2800" dirty="0">
                <a:latin typeface="NewBaskervilleStd-Roman"/>
              </a:rPr>
              <a:t>permits employees in an organization </a:t>
            </a:r>
            <a:r>
              <a:rPr lang="en-GB" sz="2800" dirty="0" smtClean="0">
                <a:latin typeface="NewBaskervilleStd-Roman"/>
              </a:rPr>
              <a:t>to have </a:t>
            </a:r>
            <a:r>
              <a:rPr lang="en-GB" sz="2800" dirty="0">
                <a:latin typeface="NewBaskervilleStd-Roman"/>
              </a:rPr>
              <a:t>real-time meetings with people at different locations. Live audio and </a:t>
            </a:r>
            <a:r>
              <a:rPr lang="en-GB" sz="2800" dirty="0" smtClean="0">
                <a:latin typeface="NewBaskervilleStd-Roman"/>
              </a:rPr>
              <a:t>video images </a:t>
            </a:r>
            <a:r>
              <a:rPr lang="en-GB" sz="2800" dirty="0">
                <a:latin typeface="NewBaskervilleStd-Roman"/>
              </a:rPr>
              <a:t>let participants see, hear, and talk with each other without being </a:t>
            </a:r>
            <a:r>
              <a:rPr lang="en-GB" sz="2800" dirty="0" smtClean="0">
                <a:latin typeface="NewBaskervilleStd-Roman"/>
              </a:rPr>
              <a:t>physically </a:t>
            </a:r>
            <a:r>
              <a:rPr lang="en-IN" sz="2800" dirty="0" smtClean="0">
                <a:latin typeface="NewBaskervilleStd-Roman"/>
              </a:rPr>
              <a:t>in </a:t>
            </a:r>
            <a:r>
              <a:rPr lang="en-IN" sz="2800" dirty="0">
                <a:latin typeface="NewBaskervilleStd-Roman"/>
              </a:rPr>
              <a:t>the same location</a:t>
            </a:r>
            <a:r>
              <a:rPr lang="en-IN" sz="2800" dirty="0" smtClean="0">
                <a:latin typeface="NewBaskervilleStd-Roman"/>
              </a:rPr>
              <a:t>.</a:t>
            </a:r>
          </a:p>
          <a:p>
            <a:pPr algn="just"/>
            <a:r>
              <a:rPr lang="en-IN" sz="2800" dirty="0" smtClean="0">
                <a:latin typeface="NewBaskervilleStd-Roman"/>
              </a:rPr>
              <a:t>Ex: Google meet, zoom, etc.,</a:t>
            </a:r>
            <a:endParaRPr lang="en-IN" sz="2800" dirty="0"/>
          </a:p>
        </p:txBody>
      </p:sp>
    </p:spTree>
    <p:extLst>
      <p:ext uri="{BB962C8B-B14F-4D97-AF65-F5344CB8AC3E}">
        <p14:creationId xmlns:p14="http://schemas.microsoft.com/office/powerpoint/2010/main" val="3826814382"/>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6096000" cy="276999"/>
          </a:xfrm>
          <a:prstGeom prst="rect">
            <a:avLst/>
          </a:prstGeom>
        </p:spPr>
        <p:txBody>
          <a:bodyPr>
            <a:spAutoFit/>
          </a:bodyPr>
          <a:lstStyle/>
          <a:p>
            <a:r>
              <a:rPr lang="en-IN" sz="1200" dirty="0" smtClean="0"/>
              <a:t>ORGANIZATIONAL BEHAVIOUR AND PROFESSIONAL COMMUNICATION (18ME661) UNIT4</a:t>
            </a:r>
            <a:endParaRPr lang="en-IN" sz="1200" dirty="0"/>
          </a:p>
        </p:txBody>
      </p:sp>
      <p:sp>
        <p:nvSpPr>
          <p:cNvPr id="2" name="Rectangle 1"/>
          <p:cNvSpPr/>
          <p:nvPr/>
        </p:nvSpPr>
        <p:spPr>
          <a:xfrm>
            <a:off x="0" y="423861"/>
            <a:ext cx="6155852" cy="523220"/>
          </a:xfrm>
          <a:prstGeom prst="rect">
            <a:avLst/>
          </a:prstGeom>
        </p:spPr>
        <p:txBody>
          <a:bodyPr wrap="none">
            <a:spAutoFit/>
          </a:bodyPr>
          <a:lstStyle/>
          <a:p>
            <a:r>
              <a:rPr lang="en-IN" sz="2800" b="1" dirty="0">
                <a:solidFill>
                  <a:srgbClr val="F68332"/>
                </a:solidFill>
                <a:latin typeface="VAGRoundedStd-Bold"/>
              </a:rPr>
              <a:t>Choice of Communication Channel</a:t>
            </a:r>
            <a:endParaRPr lang="en-IN" sz="2800" dirty="0"/>
          </a:p>
        </p:txBody>
      </p:sp>
      <p:sp>
        <p:nvSpPr>
          <p:cNvPr id="3" name="Rectangle 2"/>
          <p:cNvSpPr/>
          <p:nvPr/>
        </p:nvSpPr>
        <p:spPr>
          <a:xfrm>
            <a:off x="160923" y="1093943"/>
            <a:ext cx="11870153" cy="1384995"/>
          </a:xfrm>
          <a:prstGeom prst="rect">
            <a:avLst/>
          </a:prstGeom>
        </p:spPr>
        <p:txBody>
          <a:bodyPr wrap="square">
            <a:spAutoFit/>
          </a:bodyPr>
          <a:lstStyle/>
          <a:p>
            <a:pPr algn="just"/>
            <a:r>
              <a:rPr lang="en-GB" sz="2800" dirty="0">
                <a:latin typeface="NewBaskervilleStd-Roman"/>
              </a:rPr>
              <a:t>Why do people choose one channel of communication over another—say,</a:t>
            </a:r>
          </a:p>
          <a:p>
            <a:pPr algn="just"/>
            <a:r>
              <a:rPr lang="en-GB" sz="2800" dirty="0">
                <a:latin typeface="NewBaskervilleStd-Roman"/>
              </a:rPr>
              <a:t>a phone call instead of a face-to-face talk? A model of media richness </a:t>
            </a:r>
            <a:r>
              <a:rPr lang="en-GB" sz="2800" dirty="0" smtClean="0">
                <a:latin typeface="NewBaskervilleStd-Roman"/>
              </a:rPr>
              <a:t>helps explain </a:t>
            </a:r>
            <a:r>
              <a:rPr lang="en-GB" sz="2800" dirty="0">
                <a:latin typeface="NewBaskervilleStd-Roman"/>
              </a:rPr>
              <a:t>channel selection among managers.</a:t>
            </a:r>
            <a:endParaRPr lang="en-IN" sz="2800" dirty="0"/>
          </a:p>
        </p:txBody>
      </p:sp>
      <p:pic>
        <p:nvPicPr>
          <p:cNvPr id="5" name="Picture 4"/>
          <p:cNvPicPr>
            <a:picLocks noChangeAspect="1"/>
          </p:cNvPicPr>
          <p:nvPr/>
        </p:nvPicPr>
        <p:blipFill>
          <a:blip r:embed="rId2"/>
          <a:stretch>
            <a:fillRect/>
          </a:stretch>
        </p:blipFill>
        <p:spPr>
          <a:xfrm>
            <a:off x="160922" y="2478938"/>
            <a:ext cx="11870153" cy="4379062"/>
          </a:xfrm>
          <a:prstGeom prst="rect">
            <a:avLst/>
          </a:prstGeom>
        </p:spPr>
      </p:pic>
    </p:spTree>
    <p:extLst>
      <p:ext uri="{BB962C8B-B14F-4D97-AF65-F5344CB8AC3E}">
        <p14:creationId xmlns:p14="http://schemas.microsoft.com/office/powerpoint/2010/main" val="1379155037"/>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6096000" cy="276999"/>
          </a:xfrm>
          <a:prstGeom prst="rect">
            <a:avLst/>
          </a:prstGeom>
        </p:spPr>
        <p:txBody>
          <a:bodyPr>
            <a:spAutoFit/>
          </a:bodyPr>
          <a:lstStyle/>
          <a:p>
            <a:r>
              <a:rPr lang="en-IN" sz="1200" dirty="0" smtClean="0"/>
              <a:t>ORGANIZATIONAL BEHAVIOUR AND PROFESSIONAL COMMUNICATION (18ME661) UNIT4</a:t>
            </a:r>
            <a:endParaRPr lang="en-IN" sz="1200" dirty="0"/>
          </a:p>
        </p:txBody>
      </p:sp>
      <p:sp>
        <p:nvSpPr>
          <p:cNvPr id="2" name="Rectangle 1"/>
          <p:cNvSpPr/>
          <p:nvPr/>
        </p:nvSpPr>
        <p:spPr>
          <a:xfrm>
            <a:off x="111617" y="545902"/>
            <a:ext cx="11724068" cy="1815882"/>
          </a:xfrm>
          <a:prstGeom prst="rect">
            <a:avLst/>
          </a:prstGeom>
        </p:spPr>
        <p:txBody>
          <a:bodyPr wrap="square">
            <a:spAutoFit/>
          </a:bodyPr>
          <a:lstStyle/>
          <a:p>
            <a:pPr algn="just"/>
            <a:r>
              <a:rPr lang="en-GB" sz="2800" dirty="0">
                <a:latin typeface="NewBaskervilleStd-Roman"/>
              </a:rPr>
              <a:t>Channels differ in their capacity to convey information. Some are </a:t>
            </a:r>
            <a:r>
              <a:rPr lang="en-GB" sz="2800" i="1" dirty="0">
                <a:latin typeface="NewBaskervilleStd-Italic"/>
              </a:rPr>
              <a:t>rich </a:t>
            </a:r>
            <a:r>
              <a:rPr lang="en-GB" sz="2800" dirty="0" smtClean="0">
                <a:latin typeface="NewBaskervilleStd-Roman"/>
              </a:rPr>
              <a:t>in that </a:t>
            </a:r>
            <a:r>
              <a:rPr lang="en-GB" sz="2800" dirty="0">
                <a:latin typeface="NewBaskervilleStd-Roman"/>
              </a:rPr>
              <a:t>they can (1) handle multiple cues simultaneously, (2) facilitate </a:t>
            </a:r>
            <a:r>
              <a:rPr lang="en-GB" sz="2800" dirty="0" smtClean="0">
                <a:latin typeface="NewBaskervilleStd-Roman"/>
              </a:rPr>
              <a:t>rapid feedback</a:t>
            </a:r>
            <a:r>
              <a:rPr lang="en-GB" sz="2800" dirty="0">
                <a:latin typeface="NewBaskervilleStd-Roman"/>
              </a:rPr>
              <a:t>, and (3) be very personal. Others are </a:t>
            </a:r>
            <a:r>
              <a:rPr lang="en-GB" sz="2800" i="1" dirty="0">
                <a:latin typeface="NewBaskervilleStd-Italic"/>
              </a:rPr>
              <a:t>lean </a:t>
            </a:r>
            <a:r>
              <a:rPr lang="en-GB" sz="2800" dirty="0">
                <a:latin typeface="NewBaskervilleStd-Roman"/>
              </a:rPr>
              <a:t>in that they score low </a:t>
            </a:r>
            <a:r>
              <a:rPr lang="en-GB" sz="2800" dirty="0" smtClean="0">
                <a:latin typeface="NewBaskervilleStd-Roman"/>
              </a:rPr>
              <a:t>on </a:t>
            </a:r>
            <a:r>
              <a:rPr lang="en-IN" sz="2800" dirty="0" smtClean="0">
                <a:latin typeface="NewBaskervilleStd-Roman"/>
              </a:rPr>
              <a:t>these </a:t>
            </a:r>
            <a:r>
              <a:rPr lang="en-IN" sz="2800" dirty="0">
                <a:latin typeface="NewBaskervilleStd-Roman"/>
              </a:rPr>
              <a:t>factors.</a:t>
            </a:r>
            <a:endParaRPr lang="en-IN" sz="2800" dirty="0"/>
          </a:p>
        </p:txBody>
      </p:sp>
      <p:sp>
        <p:nvSpPr>
          <p:cNvPr id="3" name="Rectangle 2"/>
          <p:cNvSpPr/>
          <p:nvPr/>
        </p:nvSpPr>
        <p:spPr>
          <a:xfrm>
            <a:off x="111617" y="2889818"/>
            <a:ext cx="11724068" cy="2677656"/>
          </a:xfrm>
          <a:prstGeom prst="rect">
            <a:avLst/>
          </a:prstGeom>
        </p:spPr>
        <p:txBody>
          <a:bodyPr wrap="square">
            <a:spAutoFit/>
          </a:bodyPr>
          <a:lstStyle/>
          <a:p>
            <a:pPr algn="just"/>
            <a:r>
              <a:rPr lang="en-GB" sz="2800" dirty="0"/>
              <a:t>As Exhibit 11-6 illustrates, face-to-face conversation scores </a:t>
            </a:r>
            <a:r>
              <a:rPr lang="en-GB" sz="2800" dirty="0" smtClean="0"/>
              <a:t>highest in </a:t>
            </a:r>
            <a:r>
              <a:rPr lang="en-GB" sz="2800" b="1" dirty="0"/>
              <a:t>channel richness </a:t>
            </a:r>
            <a:r>
              <a:rPr lang="en-GB" sz="2800" dirty="0"/>
              <a:t>because it transmits the most information per </a:t>
            </a:r>
            <a:r>
              <a:rPr lang="en-GB" sz="2800" dirty="0" smtClean="0"/>
              <a:t>communication </a:t>
            </a:r>
            <a:r>
              <a:rPr lang="en-IN" sz="2800" dirty="0" smtClean="0"/>
              <a:t>episode—multiple </a:t>
            </a:r>
            <a:r>
              <a:rPr lang="en-IN" sz="2800" dirty="0"/>
              <a:t>information cues (words, postures, facial </a:t>
            </a:r>
            <a:r>
              <a:rPr lang="en-IN" sz="2800" dirty="0" smtClean="0"/>
              <a:t>expressions, </a:t>
            </a:r>
            <a:r>
              <a:rPr lang="en-GB" sz="2800" dirty="0" smtClean="0"/>
              <a:t>gestures</a:t>
            </a:r>
            <a:r>
              <a:rPr lang="en-GB" sz="2800" dirty="0"/>
              <a:t>, intonations), immediate feedback (both verbal and nonverbal), </a:t>
            </a:r>
            <a:r>
              <a:rPr lang="en-GB" sz="2800" dirty="0" smtClean="0"/>
              <a:t>and </a:t>
            </a:r>
            <a:r>
              <a:rPr lang="en-GB" sz="2800" dirty="0"/>
              <a:t>the personal touch of being present. Impersonal written media such as </a:t>
            </a:r>
            <a:r>
              <a:rPr lang="en-GB" sz="2800" dirty="0" smtClean="0"/>
              <a:t>formal reports </a:t>
            </a:r>
            <a:r>
              <a:rPr lang="en-GB" sz="2800" dirty="0"/>
              <a:t>and bulletins rate lowest in richness.</a:t>
            </a:r>
            <a:endParaRPr lang="en-IN" sz="2800" dirty="0"/>
          </a:p>
        </p:txBody>
      </p:sp>
    </p:spTree>
    <p:extLst>
      <p:ext uri="{BB962C8B-B14F-4D97-AF65-F5344CB8AC3E}">
        <p14:creationId xmlns:p14="http://schemas.microsoft.com/office/powerpoint/2010/main" val="4114022463"/>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6096000" cy="276999"/>
          </a:xfrm>
          <a:prstGeom prst="rect">
            <a:avLst/>
          </a:prstGeom>
        </p:spPr>
        <p:txBody>
          <a:bodyPr>
            <a:spAutoFit/>
          </a:bodyPr>
          <a:lstStyle/>
          <a:p>
            <a:r>
              <a:rPr lang="en-IN" sz="1200" dirty="0" smtClean="0"/>
              <a:t>ORGANIZATIONAL BEHAVIOUR AND PROFESSIONAL COMMUNICATION (18ME661) UNIT4</a:t>
            </a:r>
            <a:endParaRPr lang="en-IN" sz="1200" dirty="0"/>
          </a:p>
        </p:txBody>
      </p:sp>
      <p:sp>
        <p:nvSpPr>
          <p:cNvPr id="2" name="Rectangle 1"/>
          <p:cNvSpPr/>
          <p:nvPr/>
        </p:nvSpPr>
        <p:spPr>
          <a:xfrm>
            <a:off x="98737" y="684194"/>
            <a:ext cx="11749825" cy="2677656"/>
          </a:xfrm>
          <a:prstGeom prst="rect">
            <a:avLst/>
          </a:prstGeom>
        </p:spPr>
        <p:txBody>
          <a:bodyPr wrap="square">
            <a:spAutoFit/>
          </a:bodyPr>
          <a:lstStyle/>
          <a:p>
            <a:pPr algn="just"/>
            <a:r>
              <a:rPr lang="en-GB" sz="2800" dirty="0">
                <a:latin typeface="NewBaskervilleStd-Roman"/>
              </a:rPr>
              <a:t>The choice of channel depends on whether the message is routine. </a:t>
            </a:r>
            <a:r>
              <a:rPr lang="en-GB" sz="2800" dirty="0" smtClean="0">
                <a:latin typeface="NewBaskervilleStd-Roman"/>
              </a:rPr>
              <a:t>Routine messages </a:t>
            </a:r>
            <a:r>
              <a:rPr lang="en-GB" sz="2800" dirty="0">
                <a:latin typeface="NewBaskervilleStd-Roman"/>
              </a:rPr>
              <a:t>tend to be straightforward and have minimal ambiguity; channels </a:t>
            </a:r>
            <a:r>
              <a:rPr lang="en-GB" sz="2800" dirty="0" smtClean="0">
                <a:latin typeface="NewBaskervilleStd-Roman"/>
              </a:rPr>
              <a:t>low in </a:t>
            </a:r>
            <a:r>
              <a:rPr lang="en-GB" sz="2800" dirty="0">
                <a:latin typeface="NewBaskervilleStd-Roman"/>
              </a:rPr>
              <a:t>richness can carry them efficiently. </a:t>
            </a:r>
            <a:r>
              <a:rPr lang="en-GB" sz="2800" dirty="0" smtClean="0">
                <a:latin typeface="NewBaskervilleStd-Roman"/>
              </a:rPr>
              <a:t>Non routine </a:t>
            </a:r>
            <a:r>
              <a:rPr lang="en-GB" sz="2800" dirty="0">
                <a:latin typeface="NewBaskervilleStd-Roman"/>
              </a:rPr>
              <a:t>communications are </a:t>
            </a:r>
            <a:r>
              <a:rPr lang="en-GB" sz="2800" dirty="0" smtClean="0">
                <a:latin typeface="NewBaskervilleStd-Roman"/>
              </a:rPr>
              <a:t>likely to </a:t>
            </a:r>
            <a:r>
              <a:rPr lang="en-GB" sz="2800" dirty="0">
                <a:latin typeface="NewBaskervilleStd-Roman"/>
              </a:rPr>
              <a:t>be complicated and have the potential for misunderstanding. Managers </a:t>
            </a:r>
            <a:r>
              <a:rPr lang="en-GB" sz="2800" dirty="0" smtClean="0">
                <a:latin typeface="NewBaskervilleStd-Roman"/>
              </a:rPr>
              <a:t>can communicate </a:t>
            </a:r>
            <a:r>
              <a:rPr lang="en-GB" sz="2800" dirty="0">
                <a:latin typeface="NewBaskervilleStd-Roman"/>
              </a:rPr>
              <a:t>them effectively only by selecting rich channels.</a:t>
            </a:r>
            <a:endParaRPr lang="en-IN" sz="2800" dirty="0"/>
          </a:p>
        </p:txBody>
      </p:sp>
    </p:spTree>
    <p:extLst>
      <p:ext uri="{BB962C8B-B14F-4D97-AF65-F5344CB8AC3E}">
        <p14:creationId xmlns:p14="http://schemas.microsoft.com/office/powerpoint/2010/main" val="2177164576"/>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6096000" cy="276999"/>
          </a:xfrm>
          <a:prstGeom prst="rect">
            <a:avLst/>
          </a:prstGeom>
        </p:spPr>
        <p:txBody>
          <a:bodyPr>
            <a:spAutoFit/>
          </a:bodyPr>
          <a:lstStyle/>
          <a:p>
            <a:r>
              <a:rPr lang="en-IN" sz="1200" dirty="0" smtClean="0"/>
              <a:t>ORGANIZATIONAL BEHAVIOUR AND PROFESSIONAL COMMUNICATION (18ME661) UNIT4</a:t>
            </a:r>
            <a:endParaRPr lang="en-IN" sz="1200" dirty="0"/>
          </a:p>
        </p:txBody>
      </p:sp>
      <p:sp>
        <p:nvSpPr>
          <p:cNvPr id="2" name="Rectangle 1"/>
          <p:cNvSpPr/>
          <p:nvPr/>
        </p:nvSpPr>
        <p:spPr>
          <a:xfrm>
            <a:off x="0" y="276999"/>
            <a:ext cx="6417141" cy="523220"/>
          </a:xfrm>
          <a:prstGeom prst="rect">
            <a:avLst/>
          </a:prstGeom>
        </p:spPr>
        <p:txBody>
          <a:bodyPr wrap="none">
            <a:spAutoFit/>
          </a:bodyPr>
          <a:lstStyle/>
          <a:p>
            <a:r>
              <a:rPr lang="en-IN" sz="2800" b="1" u="sng" dirty="0">
                <a:solidFill>
                  <a:srgbClr val="F68332"/>
                </a:solidFill>
                <a:latin typeface="VAGRoundedStd-Bold"/>
              </a:rPr>
              <a:t>Barriers to Effective Communication</a:t>
            </a:r>
            <a:endParaRPr lang="en-IN" sz="2800" u="sng" dirty="0"/>
          </a:p>
        </p:txBody>
      </p:sp>
      <p:sp>
        <p:nvSpPr>
          <p:cNvPr id="3" name="Rectangle 2"/>
          <p:cNvSpPr/>
          <p:nvPr/>
        </p:nvSpPr>
        <p:spPr>
          <a:xfrm>
            <a:off x="68687" y="1077218"/>
            <a:ext cx="12054625" cy="523220"/>
          </a:xfrm>
          <a:prstGeom prst="rect">
            <a:avLst/>
          </a:prstGeom>
        </p:spPr>
        <p:txBody>
          <a:bodyPr wrap="square">
            <a:spAutoFit/>
          </a:bodyPr>
          <a:lstStyle/>
          <a:p>
            <a:pPr algn="just"/>
            <a:r>
              <a:rPr lang="en-GB" sz="2800" dirty="0">
                <a:latin typeface="NewBaskervilleStd-Roman"/>
              </a:rPr>
              <a:t>A number of barriers can retard or distort effective communication.</a:t>
            </a:r>
            <a:endParaRPr lang="en-IN" sz="2800" dirty="0"/>
          </a:p>
        </p:txBody>
      </p:sp>
      <p:sp>
        <p:nvSpPr>
          <p:cNvPr id="5" name="Rectangle 4"/>
          <p:cNvSpPr/>
          <p:nvPr/>
        </p:nvSpPr>
        <p:spPr>
          <a:xfrm>
            <a:off x="128788" y="1970352"/>
            <a:ext cx="11513713" cy="4401205"/>
          </a:xfrm>
          <a:prstGeom prst="rect">
            <a:avLst/>
          </a:prstGeom>
        </p:spPr>
        <p:txBody>
          <a:bodyPr wrap="square">
            <a:spAutoFit/>
          </a:bodyPr>
          <a:lstStyle/>
          <a:p>
            <a:pPr algn="just"/>
            <a:r>
              <a:rPr lang="en-IN" sz="2800" b="1" dirty="0">
                <a:solidFill>
                  <a:srgbClr val="C1272D"/>
                </a:solidFill>
                <a:latin typeface="CaeciliaLTStd-Heavy"/>
              </a:rPr>
              <a:t>Filtering</a:t>
            </a:r>
          </a:p>
          <a:p>
            <a:pPr algn="just"/>
            <a:r>
              <a:rPr lang="en-GB" sz="2800" b="1" dirty="0">
                <a:solidFill>
                  <a:srgbClr val="000000"/>
                </a:solidFill>
                <a:latin typeface="NewBaskervilleStd-Bold"/>
              </a:rPr>
              <a:t>Filtering </a:t>
            </a:r>
            <a:r>
              <a:rPr lang="en-GB" sz="2800" dirty="0">
                <a:solidFill>
                  <a:srgbClr val="000000"/>
                </a:solidFill>
                <a:latin typeface="NewBaskervilleStd-Roman"/>
              </a:rPr>
              <a:t>refers to a sender’s purposely manipulating information so the </a:t>
            </a:r>
            <a:r>
              <a:rPr lang="en-GB" sz="2800" dirty="0" smtClean="0">
                <a:solidFill>
                  <a:srgbClr val="000000"/>
                </a:solidFill>
                <a:latin typeface="NewBaskervilleStd-Roman"/>
              </a:rPr>
              <a:t>receiver will </a:t>
            </a:r>
            <a:r>
              <a:rPr lang="en-GB" sz="2800" dirty="0">
                <a:solidFill>
                  <a:srgbClr val="000000"/>
                </a:solidFill>
                <a:latin typeface="NewBaskervilleStd-Roman"/>
              </a:rPr>
              <a:t>see it more </a:t>
            </a:r>
            <a:r>
              <a:rPr lang="en-GB" sz="2800" dirty="0" smtClean="0">
                <a:solidFill>
                  <a:srgbClr val="000000"/>
                </a:solidFill>
                <a:latin typeface="NewBaskervilleStd-Roman"/>
              </a:rPr>
              <a:t>favourably. </a:t>
            </a:r>
            <a:r>
              <a:rPr lang="en-GB" sz="2800" dirty="0">
                <a:solidFill>
                  <a:srgbClr val="000000"/>
                </a:solidFill>
                <a:latin typeface="NewBaskervilleStd-Roman"/>
              </a:rPr>
              <a:t>A manager who tells his boss what he feels </a:t>
            </a:r>
            <a:r>
              <a:rPr lang="en-GB" sz="2800" dirty="0" smtClean="0">
                <a:solidFill>
                  <a:srgbClr val="000000"/>
                </a:solidFill>
                <a:latin typeface="NewBaskervilleStd-Roman"/>
              </a:rPr>
              <a:t>the boss </a:t>
            </a:r>
            <a:r>
              <a:rPr lang="en-GB" sz="2800" dirty="0">
                <a:solidFill>
                  <a:srgbClr val="000000"/>
                </a:solidFill>
                <a:latin typeface="NewBaskervilleStd-Roman"/>
              </a:rPr>
              <a:t>wants to hear is filtering information.</a:t>
            </a:r>
          </a:p>
          <a:p>
            <a:pPr algn="just"/>
            <a:r>
              <a:rPr lang="en-GB" sz="2800" dirty="0">
                <a:solidFill>
                  <a:srgbClr val="000000"/>
                </a:solidFill>
                <a:latin typeface="NewBaskervilleStd-Roman"/>
              </a:rPr>
              <a:t>The more vertical levels in the organization’s hierarchy, the more </a:t>
            </a:r>
            <a:r>
              <a:rPr lang="en-GB" sz="2800" dirty="0" smtClean="0">
                <a:solidFill>
                  <a:srgbClr val="000000"/>
                </a:solidFill>
                <a:latin typeface="NewBaskervilleStd-Roman"/>
              </a:rPr>
              <a:t>opportunities there </a:t>
            </a:r>
            <a:r>
              <a:rPr lang="en-GB" sz="2800" dirty="0">
                <a:solidFill>
                  <a:srgbClr val="000000"/>
                </a:solidFill>
                <a:latin typeface="NewBaskervilleStd-Roman"/>
              </a:rPr>
              <a:t>are for filtering. But some filtering will occur wherever there </a:t>
            </a:r>
            <a:r>
              <a:rPr lang="en-GB" sz="2800" dirty="0" smtClean="0">
                <a:solidFill>
                  <a:srgbClr val="000000"/>
                </a:solidFill>
                <a:latin typeface="NewBaskervilleStd-Roman"/>
              </a:rPr>
              <a:t>are status </a:t>
            </a:r>
            <a:r>
              <a:rPr lang="en-GB" sz="2800" dirty="0">
                <a:solidFill>
                  <a:srgbClr val="000000"/>
                </a:solidFill>
                <a:latin typeface="NewBaskervilleStd-Roman"/>
              </a:rPr>
              <a:t>differences. Factors such as fear of conveying bad news and the desire </a:t>
            </a:r>
            <a:r>
              <a:rPr lang="en-GB" sz="2800" dirty="0" smtClean="0">
                <a:solidFill>
                  <a:srgbClr val="000000"/>
                </a:solidFill>
                <a:latin typeface="NewBaskervilleStd-Roman"/>
              </a:rPr>
              <a:t>to please </a:t>
            </a:r>
            <a:r>
              <a:rPr lang="en-GB" sz="2800" dirty="0">
                <a:solidFill>
                  <a:srgbClr val="000000"/>
                </a:solidFill>
                <a:latin typeface="NewBaskervilleStd-Roman"/>
              </a:rPr>
              <a:t>the boss often lead employees to tell their superiors what they think </a:t>
            </a:r>
            <a:r>
              <a:rPr lang="en-GB" sz="2800" dirty="0" smtClean="0">
                <a:solidFill>
                  <a:srgbClr val="000000"/>
                </a:solidFill>
                <a:latin typeface="NewBaskervilleStd-Roman"/>
              </a:rPr>
              <a:t>they want </a:t>
            </a:r>
            <a:r>
              <a:rPr lang="en-GB" sz="2800" dirty="0">
                <a:solidFill>
                  <a:srgbClr val="000000"/>
                </a:solidFill>
                <a:latin typeface="NewBaskervilleStd-Roman"/>
              </a:rPr>
              <a:t>to hear, thus distorting upward communications.</a:t>
            </a:r>
            <a:endParaRPr lang="en-IN" sz="2800" dirty="0"/>
          </a:p>
        </p:txBody>
      </p:sp>
    </p:spTree>
    <p:extLst>
      <p:ext uri="{BB962C8B-B14F-4D97-AF65-F5344CB8AC3E}">
        <p14:creationId xmlns:p14="http://schemas.microsoft.com/office/powerpoint/2010/main" val="3456084300"/>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6096000" cy="276999"/>
          </a:xfrm>
          <a:prstGeom prst="rect">
            <a:avLst/>
          </a:prstGeom>
        </p:spPr>
        <p:txBody>
          <a:bodyPr>
            <a:spAutoFit/>
          </a:bodyPr>
          <a:lstStyle/>
          <a:p>
            <a:r>
              <a:rPr lang="en-IN" sz="1200" dirty="0" smtClean="0"/>
              <a:t>ORGANIZATIONAL BEHAVIOUR AND PROFESSIONAL COMMUNICATION (18ME661) UNIT4</a:t>
            </a:r>
            <a:endParaRPr lang="en-IN" sz="1200" dirty="0"/>
          </a:p>
        </p:txBody>
      </p:sp>
      <p:sp>
        <p:nvSpPr>
          <p:cNvPr id="2" name="Rectangle 1"/>
          <p:cNvSpPr/>
          <p:nvPr/>
        </p:nvSpPr>
        <p:spPr>
          <a:xfrm>
            <a:off x="373487" y="782122"/>
            <a:ext cx="11320529" cy="4401205"/>
          </a:xfrm>
          <a:prstGeom prst="rect">
            <a:avLst/>
          </a:prstGeom>
        </p:spPr>
        <p:txBody>
          <a:bodyPr wrap="square">
            <a:spAutoFit/>
          </a:bodyPr>
          <a:lstStyle/>
          <a:p>
            <a:pPr algn="just"/>
            <a:r>
              <a:rPr lang="en-IN" sz="2800" b="1" dirty="0">
                <a:solidFill>
                  <a:srgbClr val="C1272D"/>
                </a:solidFill>
                <a:latin typeface="CaeciliaLTStd-Heavy"/>
              </a:rPr>
              <a:t>Selective </a:t>
            </a:r>
            <a:r>
              <a:rPr lang="en-IN" sz="2800" b="1" dirty="0" smtClean="0">
                <a:solidFill>
                  <a:srgbClr val="C1272D"/>
                </a:solidFill>
                <a:latin typeface="CaeciliaLTStd-Heavy"/>
              </a:rPr>
              <a:t>Perception</a:t>
            </a:r>
          </a:p>
          <a:p>
            <a:pPr algn="just"/>
            <a:endParaRPr lang="en-IN" sz="2800" b="1" dirty="0" smtClean="0">
              <a:solidFill>
                <a:srgbClr val="C1272D"/>
              </a:solidFill>
              <a:latin typeface="CaeciliaLTStd-Heavy"/>
            </a:endParaRPr>
          </a:p>
          <a:p>
            <a:pPr algn="just"/>
            <a:r>
              <a:rPr lang="en-GB" sz="2800" dirty="0" smtClean="0">
                <a:solidFill>
                  <a:srgbClr val="000000"/>
                </a:solidFill>
                <a:latin typeface="NewBaskervilleStd-Roman"/>
              </a:rPr>
              <a:t>It appears here </a:t>
            </a:r>
            <a:r>
              <a:rPr lang="en-GB" sz="2800" dirty="0">
                <a:solidFill>
                  <a:srgbClr val="000000"/>
                </a:solidFill>
                <a:latin typeface="NewBaskervilleStd-Roman"/>
              </a:rPr>
              <a:t>because the receivers in the communication process selectively see </a:t>
            </a:r>
            <a:r>
              <a:rPr lang="en-GB" sz="2800" dirty="0" smtClean="0">
                <a:solidFill>
                  <a:srgbClr val="000000"/>
                </a:solidFill>
                <a:latin typeface="NewBaskervilleStd-Roman"/>
              </a:rPr>
              <a:t>and hear </a:t>
            </a:r>
            <a:r>
              <a:rPr lang="en-GB" sz="2800" dirty="0">
                <a:solidFill>
                  <a:srgbClr val="000000"/>
                </a:solidFill>
                <a:latin typeface="NewBaskervilleStd-Roman"/>
              </a:rPr>
              <a:t>based on their needs, motivations, experience, background, and </a:t>
            </a:r>
            <a:r>
              <a:rPr lang="en-GB" sz="2800" dirty="0" smtClean="0">
                <a:solidFill>
                  <a:srgbClr val="000000"/>
                </a:solidFill>
                <a:latin typeface="NewBaskervilleStd-Roman"/>
              </a:rPr>
              <a:t>other personal </a:t>
            </a:r>
            <a:r>
              <a:rPr lang="en-GB" sz="2800" dirty="0">
                <a:solidFill>
                  <a:srgbClr val="000000"/>
                </a:solidFill>
                <a:latin typeface="NewBaskervilleStd-Roman"/>
              </a:rPr>
              <a:t>characteristics. Receivers also project their interests and </a:t>
            </a:r>
            <a:r>
              <a:rPr lang="en-GB" sz="2800" dirty="0" smtClean="0">
                <a:solidFill>
                  <a:srgbClr val="000000"/>
                </a:solidFill>
                <a:latin typeface="NewBaskervilleStd-Roman"/>
              </a:rPr>
              <a:t>expectations into </a:t>
            </a:r>
            <a:r>
              <a:rPr lang="en-GB" sz="2800" dirty="0">
                <a:solidFill>
                  <a:srgbClr val="000000"/>
                </a:solidFill>
                <a:latin typeface="NewBaskervilleStd-Roman"/>
              </a:rPr>
              <a:t>communications as they decode them. An employment interviewer </a:t>
            </a:r>
            <a:r>
              <a:rPr lang="en-GB" sz="2800" dirty="0" smtClean="0">
                <a:solidFill>
                  <a:srgbClr val="000000"/>
                </a:solidFill>
                <a:latin typeface="NewBaskervilleStd-Roman"/>
              </a:rPr>
              <a:t>who expects </a:t>
            </a:r>
            <a:r>
              <a:rPr lang="en-GB" sz="2800" dirty="0">
                <a:solidFill>
                  <a:srgbClr val="000000"/>
                </a:solidFill>
                <a:latin typeface="NewBaskervilleStd-Roman"/>
              </a:rPr>
              <a:t>a female job applicant to put her family ahead of her career is likely </a:t>
            </a:r>
            <a:r>
              <a:rPr lang="en-GB" sz="2800" dirty="0" smtClean="0">
                <a:solidFill>
                  <a:srgbClr val="000000"/>
                </a:solidFill>
                <a:latin typeface="NewBaskervilleStd-Roman"/>
              </a:rPr>
              <a:t>to see </a:t>
            </a:r>
            <a:r>
              <a:rPr lang="en-GB" sz="2800" dirty="0">
                <a:solidFill>
                  <a:srgbClr val="000000"/>
                </a:solidFill>
                <a:latin typeface="NewBaskervilleStd-Roman"/>
              </a:rPr>
              <a:t>that in all female applicants, regardless of whether they actually feel </a:t>
            </a:r>
            <a:r>
              <a:rPr lang="en-GB" sz="2800" dirty="0" smtClean="0">
                <a:solidFill>
                  <a:srgbClr val="000000"/>
                </a:solidFill>
                <a:latin typeface="NewBaskervilleStd-Roman"/>
              </a:rPr>
              <a:t>that way</a:t>
            </a:r>
            <a:r>
              <a:rPr lang="en-GB" sz="2800" dirty="0">
                <a:solidFill>
                  <a:srgbClr val="000000"/>
                </a:solidFill>
                <a:latin typeface="NewBaskervilleStd-Roman"/>
              </a:rPr>
              <a:t>. </a:t>
            </a:r>
            <a:endParaRPr lang="en-IN" sz="2800" dirty="0"/>
          </a:p>
        </p:txBody>
      </p:sp>
    </p:spTree>
    <p:extLst>
      <p:ext uri="{BB962C8B-B14F-4D97-AF65-F5344CB8AC3E}">
        <p14:creationId xmlns:p14="http://schemas.microsoft.com/office/powerpoint/2010/main" val="3035696590"/>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6096000" cy="276999"/>
          </a:xfrm>
          <a:prstGeom prst="rect">
            <a:avLst/>
          </a:prstGeom>
        </p:spPr>
        <p:txBody>
          <a:bodyPr>
            <a:spAutoFit/>
          </a:bodyPr>
          <a:lstStyle/>
          <a:p>
            <a:r>
              <a:rPr lang="en-IN" sz="1200" dirty="0" smtClean="0"/>
              <a:t>ORGANIZATIONAL BEHAVIOUR AND PROFESSIONAL COMMUNICATION (18ME661) UNIT4</a:t>
            </a:r>
            <a:endParaRPr lang="en-IN" sz="1200" dirty="0"/>
          </a:p>
        </p:txBody>
      </p:sp>
      <p:sp>
        <p:nvSpPr>
          <p:cNvPr id="2" name="Rectangle 1"/>
          <p:cNvSpPr/>
          <p:nvPr/>
        </p:nvSpPr>
        <p:spPr>
          <a:xfrm>
            <a:off x="150255" y="1049732"/>
            <a:ext cx="11595278" cy="4832092"/>
          </a:xfrm>
          <a:prstGeom prst="rect">
            <a:avLst/>
          </a:prstGeom>
        </p:spPr>
        <p:txBody>
          <a:bodyPr wrap="square">
            <a:spAutoFit/>
          </a:bodyPr>
          <a:lstStyle/>
          <a:p>
            <a:pPr algn="just"/>
            <a:r>
              <a:rPr lang="en-IN" sz="2800" b="1" dirty="0">
                <a:solidFill>
                  <a:srgbClr val="C1272D"/>
                </a:solidFill>
                <a:latin typeface="CaeciliaLTStd-Heavy"/>
              </a:rPr>
              <a:t>Information Overload</a:t>
            </a:r>
          </a:p>
          <a:p>
            <a:pPr algn="just"/>
            <a:r>
              <a:rPr lang="en-GB" sz="2800" dirty="0">
                <a:solidFill>
                  <a:srgbClr val="000000"/>
                </a:solidFill>
                <a:latin typeface="NewBaskervilleStd-Roman"/>
              </a:rPr>
              <a:t>Individuals have a finite capacity for processing data. When the </a:t>
            </a:r>
            <a:r>
              <a:rPr lang="en-GB" sz="2800" dirty="0" smtClean="0">
                <a:solidFill>
                  <a:srgbClr val="000000"/>
                </a:solidFill>
                <a:latin typeface="NewBaskervilleStd-Roman"/>
              </a:rPr>
              <a:t>information we </a:t>
            </a:r>
            <a:r>
              <a:rPr lang="en-GB" sz="2800" dirty="0">
                <a:solidFill>
                  <a:srgbClr val="000000"/>
                </a:solidFill>
                <a:latin typeface="NewBaskervilleStd-Roman"/>
              </a:rPr>
              <a:t>have to work with exceeds our processing capacity, the result is </a:t>
            </a:r>
            <a:r>
              <a:rPr lang="en-GB" sz="2800" dirty="0" smtClean="0">
                <a:solidFill>
                  <a:srgbClr val="000000"/>
                </a:solidFill>
                <a:latin typeface="NewBaskervilleStd-Roman"/>
              </a:rPr>
              <a:t>information overload</a:t>
            </a:r>
            <a:r>
              <a:rPr lang="en-GB" sz="2800" dirty="0">
                <a:solidFill>
                  <a:srgbClr val="000000"/>
                </a:solidFill>
                <a:latin typeface="NewBaskervilleStd-Roman"/>
              </a:rPr>
              <a:t>. We’ve seen that dealing with it has become a huge challenge </a:t>
            </a:r>
            <a:r>
              <a:rPr lang="en-GB" sz="2800" dirty="0" smtClean="0">
                <a:solidFill>
                  <a:srgbClr val="000000"/>
                </a:solidFill>
                <a:latin typeface="NewBaskervilleStd-Roman"/>
              </a:rPr>
              <a:t>for individuals </a:t>
            </a:r>
            <a:r>
              <a:rPr lang="en-GB" sz="2800" dirty="0">
                <a:solidFill>
                  <a:srgbClr val="000000"/>
                </a:solidFill>
                <a:latin typeface="NewBaskervilleStd-Roman"/>
              </a:rPr>
              <a:t>and for organizations. </a:t>
            </a:r>
            <a:endParaRPr lang="en-GB" sz="2800" dirty="0" smtClean="0">
              <a:solidFill>
                <a:srgbClr val="000000"/>
              </a:solidFill>
              <a:latin typeface="NewBaskervilleStd-Roman"/>
            </a:endParaRPr>
          </a:p>
          <a:p>
            <a:pPr algn="just"/>
            <a:endParaRPr lang="en-GB" sz="2800" dirty="0">
              <a:solidFill>
                <a:srgbClr val="000000"/>
              </a:solidFill>
              <a:latin typeface="NewBaskervilleStd-Roman"/>
            </a:endParaRPr>
          </a:p>
          <a:p>
            <a:pPr algn="just"/>
            <a:r>
              <a:rPr lang="en-GB" sz="2800" dirty="0">
                <a:solidFill>
                  <a:srgbClr val="000000"/>
                </a:solidFill>
                <a:latin typeface="NewBaskervilleStd-Roman"/>
              </a:rPr>
              <a:t>What happens when individuals have more information than they can </a:t>
            </a:r>
            <a:r>
              <a:rPr lang="en-GB" sz="2800" dirty="0" smtClean="0">
                <a:solidFill>
                  <a:srgbClr val="000000"/>
                </a:solidFill>
                <a:latin typeface="NewBaskervilleStd-Roman"/>
              </a:rPr>
              <a:t>sort and </a:t>
            </a:r>
            <a:r>
              <a:rPr lang="en-GB" sz="2800" dirty="0">
                <a:solidFill>
                  <a:srgbClr val="000000"/>
                </a:solidFill>
                <a:latin typeface="NewBaskervilleStd-Roman"/>
              </a:rPr>
              <a:t>use? They tend to select, ignore, pass over, or forget. Or they may put </a:t>
            </a:r>
            <a:r>
              <a:rPr lang="en-GB" sz="2800" dirty="0" smtClean="0">
                <a:solidFill>
                  <a:srgbClr val="000000"/>
                </a:solidFill>
                <a:latin typeface="NewBaskervilleStd-Roman"/>
              </a:rPr>
              <a:t>off further </a:t>
            </a:r>
            <a:r>
              <a:rPr lang="en-GB" sz="2800" dirty="0">
                <a:solidFill>
                  <a:srgbClr val="000000"/>
                </a:solidFill>
                <a:latin typeface="NewBaskervilleStd-Roman"/>
              </a:rPr>
              <a:t>processing until the overload situation ends. In any case, lost </a:t>
            </a:r>
            <a:r>
              <a:rPr lang="en-GB" sz="2800" dirty="0" smtClean="0">
                <a:solidFill>
                  <a:srgbClr val="000000"/>
                </a:solidFill>
                <a:latin typeface="NewBaskervilleStd-Roman"/>
              </a:rPr>
              <a:t>information and </a:t>
            </a:r>
            <a:r>
              <a:rPr lang="en-GB" sz="2800" dirty="0">
                <a:solidFill>
                  <a:srgbClr val="000000"/>
                </a:solidFill>
                <a:latin typeface="NewBaskervilleStd-Roman"/>
              </a:rPr>
              <a:t>less effective communication results, making it all the more </a:t>
            </a:r>
            <a:r>
              <a:rPr lang="en-GB" sz="2800" dirty="0" smtClean="0">
                <a:solidFill>
                  <a:srgbClr val="000000"/>
                </a:solidFill>
                <a:latin typeface="NewBaskervilleStd-Roman"/>
              </a:rPr>
              <a:t>important to </a:t>
            </a:r>
            <a:r>
              <a:rPr lang="en-GB" sz="2800" dirty="0">
                <a:solidFill>
                  <a:srgbClr val="000000"/>
                </a:solidFill>
                <a:latin typeface="NewBaskervilleStd-Roman"/>
              </a:rPr>
              <a:t>deal well with overload.</a:t>
            </a:r>
            <a:endParaRPr lang="en-IN" sz="2800" dirty="0"/>
          </a:p>
        </p:txBody>
      </p:sp>
    </p:spTree>
    <p:extLst>
      <p:ext uri="{BB962C8B-B14F-4D97-AF65-F5344CB8AC3E}">
        <p14:creationId xmlns:p14="http://schemas.microsoft.com/office/powerpoint/2010/main" val="35826877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6096000" cy="276999"/>
          </a:xfrm>
          <a:prstGeom prst="rect">
            <a:avLst/>
          </a:prstGeom>
        </p:spPr>
        <p:txBody>
          <a:bodyPr>
            <a:spAutoFit/>
          </a:bodyPr>
          <a:lstStyle/>
          <a:p>
            <a:r>
              <a:rPr lang="en-IN" sz="1200" dirty="0" smtClean="0"/>
              <a:t>ORGANIZATIONAL BEHAVIOUR AND PROFESSIONAL COMMUNICATION (18ME661) UNIT4</a:t>
            </a:r>
            <a:endParaRPr lang="en-IN" sz="1200" dirty="0"/>
          </a:p>
        </p:txBody>
      </p:sp>
      <p:sp>
        <p:nvSpPr>
          <p:cNvPr id="2" name="TextBox 1"/>
          <p:cNvSpPr txBox="1"/>
          <p:nvPr/>
        </p:nvSpPr>
        <p:spPr>
          <a:xfrm>
            <a:off x="141669" y="734097"/>
            <a:ext cx="11655379" cy="6124754"/>
          </a:xfrm>
          <a:prstGeom prst="rect">
            <a:avLst/>
          </a:prstGeom>
          <a:noFill/>
        </p:spPr>
        <p:txBody>
          <a:bodyPr wrap="square" rtlCol="0">
            <a:spAutoFit/>
          </a:bodyPr>
          <a:lstStyle/>
          <a:p>
            <a:pPr algn="just"/>
            <a:r>
              <a:rPr lang="en-IN" sz="2800" dirty="0" smtClean="0">
                <a:solidFill>
                  <a:srgbClr val="FF0000"/>
                </a:solidFill>
              </a:rPr>
              <a:t>Command Group</a:t>
            </a:r>
            <a:r>
              <a:rPr lang="en-IN" sz="2800" dirty="0" smtClean="0"/>
              <a:t>: A group composed of the individuals who report directly to a </a:t>
            </a:r>
          </a:p>
          <a:p>
            <a:pPr algn="just"/>
            <a:r>
              <a:rPr lang="en-IN" sz="2800" dirty="0" smtClean="0"/>
              <a:t>Given manager. </a:t>
            </a:r>
            <a:r>
              <a:rPr lang="en-IN" sz="2800" dirty="0" smtClean="0">
                <a:solidFill>
                  <a:srgbClr val="00B050"/>
                </a:solidFill>
              </a:rPr>
              <a:t>Ex</a:t>
            </a:r>
            <a:r>
              <a:rPr lang="en-IN" sz="2800" dirty="0" smtClean="0"/>
              <a:t>: An elementary school principal and her 18 teachers form a command group.</a:t>
            </a:r>
          </a:p>
          <a:p>
            <a:pPr algn="just"/>
            <a:endParaRPr lang="en-IN" sz="2800" dirty="0"/>
          </a:p>
          <a:p>
            <a:pPr algn="just"/>
            <a:r>
              <a:rPr lang="en-IN" sz="2800" dirty="0" smtClean="0">
                <a:solidFill>
                  <a:srgbClr val="FF0000"/>
                </a:solidFill>
              </a:rPr>
              <a:t>Task group</a:t>
            </a:r>
            <a:r>
              <a:rPr lang="en-IN" sz="2800" dirty="0" smtClean="0"/>
              <a:t>: Those working together to complete a job task. However a task group’s boundaries are not limited to its immediate hierarchical superior. It can cross command relationships. </a:t>
            </a:r>
            <a:r>
              <a:rPr lang="en-IN" sz="2800" dirty="0" smtClean="0">
                <a:solidFill>
                  <a:srgbClr val="00B050"/>
                </a:solidFill>
              </a:rPr>
              <a:t>Ex</a:t>
            </a:r>
            <a:r>
              <a:rPr lang="en-IN" sz="2800" dirty="0" smtClean="0"/>
              <a:t>: If a college student is accused of a campus crime, it may require communication and coordination among the dean of academic affairs, the dean of students, the registrar, the director of security, and the student’s affairs. Such a formation would constitute a task group.</a:t>
            </a:r>
          </a:p>
          <a:p>
            <a:pPr algn="just"/>
            <a:endParaRPr lang="en-IN" sz="2800" dirty="0"/>
          </a:p>
          <a:p>
            <a:pPr algn="just"/>
            <a:endParaRPr lang="en-IN" sz="2800" dirty="0" smtClean="0"/>
          </a:p>
          <a:p>
            <a:pPr algn="just"/>
            <a:endParaRPr lang="en-IN" sz="2800" dirty="0"/>
          </a:p>
          <a:p>
            <a:pPr algn="just"/>
            <a:r>
              <a:rPr lang="en-IN" sz="2800" dirty="0" smtClean="0"/>
              <a:t> </a:t>
            </a:r>
            <a:endParaRPr lang="en-IN" sz="2800" dirty="0"/>
          </a:p>
        </p:txBody>
      </p:sp>
    </p:spTree>
    <p:extLst>
      <p:ext uri="{BB962C8B-B14F-4D97-AF65-F5344CB8AC3E}">
        <p14:creationId xmlns:p14="http://schemas.microsoft.com/office/powerpoint/2010/main" val="2464969416"/>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6096000" cy="276999"/>
          </a:xfrm>
          <a:prstGeom prst="rect">
            <a:avLst/>
          </a:prstGeom>
        </p:spPr>
        <p:txBody>
          <a:bodyPr>
            <a:spAutoFit/>
          </a:bodyPr>
          <a:lstStyle/>
          <a:p>
            <a:r>
              <a:rPr lang="en-IN" sz="1200" dirty="0" smtClean="0"/>
              <a:t>ORGANIZATIONAL BEHAVIOUR AND PROFESSIONAL COMMUNICATION (18ME661) UNIT4</a:t>
            </a:r>
            <a:endParaRPr lang="en-IN" sz="1200" dirty="0"/>
          </a:p>
        </p:txBody>
      </p:sp>
      <p:sp>
        <p:nvSpPr>
          <p:cNvPr id="2" name="Rectangle 1"/>
          <p:cNvSpPr/>
          <p:nvPr/>
        </p:nvSpPr>
        <p:spPr>
          <a:xfrm>
            <a:off x="279043" y="933822"/>
            <a:ext cx="11350580" cy="4832092"/>
          </a:xfrm>
          <a:prstGeom prst="rect">
            <a:avLst/>
          </a:prstGeom>
        </p:spPr>
        <p:txBody>
          <a:bodyPr wrap="square">
            <a:spAutoFit/>
          </a:bodyPr>
          <a:lstStyle/>
          <a:p>
            <a:pPr algn="just"/>
            <a:r>
              <a:rPr lang="en-IN" sz="2800" b="1" dirty="0">
                <a:solidFill>
                  <a:srgbClr val="C1272D"/>
                </a:solidFill>
              </a:rPr>
              <a:t>Emotions</a:t>
            </a:r>
          </a:p>
          <a:p>
            <a:pPr algn="just"/>
            <a:r>
              <a:rPr lang="en-GB" sz="2800" dirty="0">
                <a:solidFill>
                  <a:srgbClr val="000000"/>
                </a:solidFill>
              </a:rPr>
              <a:t>You may interpret the same message differently when you’re angry or </a:t>
            </a:r>
            <a:r>
              <a:rPr lang="en-GB" sz="2800" dirty="0" smtClean="0">
                <a:solidFill>
                  <a:srgbClr val="000000"/>
                </a:solidFill>
              </a:rPr>
              <a:t>distraught than </a:t>
            </a:r>
            <a:r>
              <a:rPr lang="en-GB" sz="2800" dirty="0">
                <a:solidFill>
                  <a:srgbClr val="000000"/>
                </a:solidFill>
              </a:rPr>
              <a:t>when you’re happy. For example, individuals in positive </a:t>
            </a:r>
            <a:r>
              <a:rPr lang="en-GB" sz="2800" dirty="0" smtClean="0">
                <a:solidFill>
                  <a:srgbClr val="000000"/>
                </a:solidFill>
              </a:rPr>
              <a:t>moods are </a:t>
            </a:r>
            <a:r>
              <a:rPr lang="en-GB" sz="2800" dirty="0">
                <a:solidFill>
                  <a:srgbClr val="000000"/>
                </a:solidFill>
              </a:rPr>
              <a:t>more confident about their opinions after reading a persuasive </a:t>
            </a:r>
            <a:r>
              <a:rPr lang="en-GB" sz="2800" dirty="0" smtClean="0">
                <a:solidFill>
                  <a:srgbClr val="000000"/>
                </a:solidFill>
              </a:rPr>
              <a:t>message, so </a:t>
            </a:r>
            <a:r>
              <a:rPr lang="en-GB" sz="2800" dirty="0">
                <a:solidFill>
                  <a:srgbClr val="000000"/>
                </a:solidFill>
              </a:rPr>
              <a:t>well-crafted arguments have stronger impacts on their opinions. </a:t>
            </a:r>
            <a:r>
              <a:rPr lang="en-GB" sz="2800" dirty="0" smtClean="0">
                <a:solidFill>
                  <a:srgbClr val="000000"/>
                </a:solidFill>
              </a:rPr>
              <a:t> </a:t>
            </a:r>
            <a:r>
              <a:rPr lang="en-GB" sz="2800" dirty="0">
                <a:solidFill>
                  <a:srgbClr val="000000"/>
                </a:solidFill>
              </a:rPr>
              <a:t>People </a:t>
            </a:r>
            <a:r>
              <a:rPr lang="en-GB" sz="2800" dirty="0" smtClean="0">
                <a:solidFill>
                  <a:srgbClr val="000000"/>
                </a:solidFill>
              </a:rPr>
              <a:t>in negative </a:t>
            </a:r>
            <a:r>
              <a:rPr lang="en-GB" sz="2800" dirty="0">
                <a:solidFill>
                  <a:srgbClr val="000000"/>
                </a:solidFill>
              </a:rPr>
              <a:t>moods are more likely to scrutinize messages in greater detail, </a:t>
            </a:r>
            <a:r>
              <a:rPr lang="en-GB" sz="2800" dirty="0" smtClean="0">
                <a:solidFill>
                  <a:srgbClr val="000000"/>
                </a:solidFill>
              </a:rPr>
              <a:t>whereas those </a:t>
            </a:r>
            <a:r>
              <a:rPr lang="en-GB" sz="2800" dirty="0">
                <a:solidFill>
                  <a:srgbClr val="000000"/>
                </a:solidFill>
              </a:rPr>
              <a:t>in positive moods tend to accept communications at face value. </a:t>
            </a:r>
            <a:r>
              <a:rPr lang="en-GB" sz="2800" dirty="0" smtClean="0">
                <a:solidFill>
                  <a:srgbClr val="000000"/>
                </a:solidFill>
              </a:rPr>
              <a:t> Extreme </a:t>
            </a:r>
            <a:r>
              <a:rPr lang="en-GB" sz="2800" dirty="0"/>
              <a:t>emotions such as jubilation or depression are most likely to hinder </a:t>
            </a:r>
            <a:r>
              <a:rPr lang="en-GB" sz="2800" dirty="0" smtClean="0"/>
              <a:t>effective communication</a:t>
            </a:r>
            <a:r>
              <a:rPr lang="en-GB" sz="2800" dirty="0"/>
              <a:t>. In such instances, we are most prone to disregard our </a:t>
            </a:r>
            <a:r>
              <a:rPr lang="en-GB" sz="2800" dirty="0" smtClean="0"/>
              <a:t>rational and </a:t>
            </a:r>
            <a:r>
              <a:rPr lang="en-GB" sz="2800" dirty="0"/>
              <a:t>objective thinking processes and substitute emotional judgments.</a:t>
            </a:r>
            <a:endParaRPr lang="en-IN" sz="2800" dirty="0"/>
          </a:p>
        </p:txBody>
      </p:sp>
    </p:spTree>
    <p:extLst>
      <p:ext uri="{BB962C8B-B14F-4D97-AF65-F5344CB8AC3E}">
        <p14:creationId xmlns:p14="http://schemas.microsoft.com/office/powerpoint/2010/main" val="834664239"/>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6096000" cy="276999"/>
          </a:xfrm>
          <a:prstGeom prst="rect">
            <a:avLst/>
          </a:prstGeom>
        </p:spPr>
        <p:txBody>
          <a:bodyPr>
            <a:spAutoFit/>
          </a:bodyPr>
          <a:lstStyle/>
          <a:p>
            <a:r>
              <a:rPr lang="en-IN" sz="1200" dirty="0" smtClean="0"/>
              <a:t>ORGANIZATIONAL BEHAVIOUR AND PROFESSIONAL COMMUNICATION (18ME661) UNIT4</a:t>
            </a:r>
            <a:endParaRPr lang="en-IN" sz="1200" dirty="0"/>
          </a:p>
        </p:txBody>
      </p:sp>
      <p:sp>
        <p:nvSpPr>
          <p:cNvPr id="2" name="Rectangle 1"/>
          <p:cNvSpPr/>
          <p:nvPr/>
        </p:nvSpPr>
        <p:spPr>
          <a:xfrm>
            <a:off x="98738" y="1143349"/>
            <a:ext cx="11518006" cy="3539430"/>
          </a:xfrm>
          <a:prstGeom prst="rect">
            <a:avLst/>
          </a:prstGeom>
        </p:spPr>
        <p:txBody>
          <a:bodyPr wrap="square">
            <a:spAutoFit/>
          </a:bodyPr>
          <a:lstStyle/>
          <a:p>
            <a:pPr algn="just"/>
            <a:r>
              <a:rPr lang="en-IN" sz="2800" b="1" dirty="0">
                <a:solidFill>
                  <a:srgbClr val="C1272D"/>
                </a:solidFill>
              </a:rPr>
              <a:t>Language</a:t>
            </a:r>
          </a:p>
          <a:p>
            <a:pPr algn="just"/>
            <a:r>
              <a:rPr lang="en-GB" sz="2800" dirty="0">
                <a:solidFill>
                  <a:srgbClr val="000000"/>
                </a:solidFill>
              </a:rPr>
              <a:t>Even when we’re communicating in the same language, words mean </a:t>
            </a:r>
            <a:r>
              <a:rPr lang="en-GB" sz="2800" dirty="0" smtClean="0">
                <a:solidFill>
                  <a:srgbClr val="000000"/>
                </a:solidFill>
              </a:rPr>
              <a:t>different things </a:t>
            </a:r>
            <a:r>
              <a:rPr lang="en-GB" sz="2800" dirty="0">
                <a:solidFill>
                  <a:srgbClr val="000000"/>
                </a:solidFill>
              </a:rPr>
              <a:t>to different people. Age and context are two of the biggest factors </a:t>
            </a:r>
            <a:r>
              <a:rPr lang="en-GB" sz="2800" dirty="0" smtClean="0">
                <a:solidFill>
                  <a:srgbClr val="000000"/>
                </a:solidFill>
              </a:rPr>
              <a:t>that </a:t>
            </a:r>
            <a:r>
              <a:rPr lang="en-IN" sz="2800" dirty="0" smtClean="0">
                <a:solidFill>
                  <a:srgbClr val="000000"/>
                </a:solidFill>
              </a:rPr>
              <a:t>influence </a:t>
            </a:r>
            <a:r>
              <a:rPr lang="en-IN" sz="2800" dirty="0">
                <a:solidFill>
                  <a:srgbClr val="000000"/>
                </a:solidFill>
              </a:rPr>
              <a:t>such differences</a:t>
            </a:r>
            <a:r>
              <a:rPr lang="en-IN" sz="2800" dirty="0" smtClean="0">
                <a:solidFill>
                  <a:srgbClr val="000000"/>
                </a:solidFill>
              </a:rPr>
              <a:t>. </a:t>
            </a:r>
            <a:r>
              <a:rPr lang="en-GB" sz="2800" dirty="0"/>
              <a:t>In short, our use of language is far from uniform. If we knew how each of </a:t>
            </a:r>
            <a:r>
              <a:rPr lang="en-GB" sz="2800" dirty="0" smtClean="0"/>
              <a:t>us modified </a:t>
            </a:r>
            <a:r>
              <a:rPr lang="en-GB" sz="2800" dirty="0"/>
              <a:t>the language, we could minimize communication difficulties, but </a:t>
            </a:r>
            <a:r>
              <a:rPr lang="en-GB" sz="2800" dirty="0" smtClean="0"/>
              <a:t>we usually </a:t>
            </a:r>
            <a:r>
              <a:rPr lang="en-GB" sz="2800" dirty="0"/>
              <a:t>don’t know. Senders tend to assume the words and terms they use </a:t>
            </a:r>
            <a:r>
              <a:rPr lang="en-GB" sz="2800" dirty="0" smtClean="0"/>
              <a:t>mean the </a:t>
            </a:r>
            <a:r>
              <a:rPr lang="en-GB" sz="2800" dirty="0"/>
              <a:t>same to the receiver as to them. This assumption is often incorrect.</a:t>
            </a:r>
            <a:endParaRPr lang="en-IN" sz="2800" dirty="0"/>
          </a:p>
        </p:txBody>
      </p:sp>
    </p:spTree>
    <p:extLst>
      <p:ext uri="{BB962C8B-B14F-4D97-AF65-F5344CB8AC3E}">
        <p14:creationId xmlns:p14="http://schemas.microsoft.com/office/powerpoint/2010/main" val="1701857879"/>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6096000" cy="276999"/>
          </a:xfrm>
          <a:prstGeom prst="rect">
            <a:avLst/>
          </a:prstGeom>
        </p:spPr>
        <p:txBody>
          <a:bodyPr>
            <a:spAutoFit/>
          </a:bodyPr>
          <a:lstStyle/>
          <a:p>
            <a:r>
              <a:rPr lang="en-IN" sz="1200" dirty="0" smtClean="0"/>
              <a:t>ORGANIZATIONAL BEHAVIOUR AND PROFESSIONAL COMMUNICATION (18ME661) UNIT4</a:t>
            </a:r>
            <a:endParaRPr lang="en-IN" sz="1200" dirty="0"/>
          </a:p>
        </p:txBody>
      </p:sp>
      <p:sp>
        <p:nvSpPr>
          <p:cNvPr id="2" name="Rectangle 1"/>
          <p:cNvSpPr/>
          <p:nvPr/>
        </p:nvSpPr>
        <p:spPr>
          <a:xfrm>
            <a:off x="287628" y="895185"/>
            <a:ext cx="11616744" cy="3539430"/>
          </a:xfrm>
          <a:prstGeom prst="rect">
            <a:avLst/>
          </a:prstGeom>
        </p:spPr>
        <p:txBody>
          <a:bodyPr wrap="square">
            <a:spAutoFit/>
          </a:bodyPr>
          <a:lstStyle/>
          <a:p>
            <a:pPr algn="just"/>
            <a:r>
              <a:rPr lang="en-IN" sz="2800" b="1" dirty="0">
                <a:solidFill>
                  <a:srgbClr val="C1272D"/>
                </a:solidFill>
                <a:latin typeface="CaeciliaLTStd-Heavy"/>
              </a:rPr>
              <a:t>Silence</a:t>
            </a:r>
          </a:p>
          <a:p>
            <a:pPr algn="just"/>
            <a:r>
              <a:rPr lang="en-GB" sz="2800" dirty="0">
                <a:solidFill>
                  <a:srgbClr val="000000"/>
                </a:solidFill>
                <a:latin typeface="NewBaskervilleStd-Roman"/>
              </a:rPr>
              <a:t>It’s easy to ignore silence or lack of communication, precisely because it </a:t>
            </a:r>
            <a:r>
              <a:rPr lang="en-GB" sz="2800" dirty="0" smtClean="0">
                <a:solidFill>
                  <a:srgbClr val="000000"/>
                </a:solidFill>
                <a:latin typeface="NewBaskervilleStd-Roman"/>
              </a:rPr>
              <a:t>is defined </a:t>
            </a:r>
            <a:r>
              <a:rPr lang="en-GB" sz="2800" dirty="0">
                <a:solidFill>
                  <a:srgbClr val="000000"/>
                </a:solidFill>
                <a:latin typeface="NewBaskervilleStd-Roman"/>
              </a:rPr>
              <a:t>by the absence of information. </a:t>
            </a:r>
            <a:r>
              <a:rPr lang="en-GB" sz="2800" dirty="0" smtClean="0">
                <a:solidFill>
                  <a:srgbClr val="000000"/>
                </a:solidFill>
                <a:latin typeface="NewBaskervilleStd-Roman"/>
              </a:rPr>
              <a:t>Employee </a:t>
            </a:r>
            <a:r>
              <a:rPr lang="en-GB" sz="2800" dirty="0">
                <a:solidFill>
                  <a:srgbClr val="000000"/>
                </a:solidFill>
                <a:latin typeface="NewBaskervilleStd-Roman"/>
              </a:rPr>
              <a:t>silence means </a:t>
            </a:r>
            <a:r>
              <a:rPr lang="en-GB" sz="2800" dirty="0" smtClean="0">
                <a:solidFill>
                  <a:srgbClr val="000000"/>
                </a:solidFill>
                <a:latin typeface="NewBaskervilleStd-Roman"/>
              </a:rPr>
              <a:t>managers lack </a:t>
            </a:r>
            <a:r>
              <a:rPr lang="en-GB" sz="2800" dirty="0">
                <a:solidFill>
                  <a:srgbClr val="000000"/>
                </a:solidFill>
                <a:latin typeface="NewBaskervilleStd-Roman"/>
              </a:rPr>
              <a:t>information about ongoing operational problems. And silence </a:t>
            </a:r>
            <a:r>
              <a:rPr lang="en-GB" sz="2800" dirty="0" smtClean="0">
                <a:solidFill>
                  <a:srgbClr val="000000"/>
                </a:solidFill>
                <a:latin typeface="NewBaskervilleStd-Roman"/>
              </a:rPr>
              <a:t>regarding discrimination</a:t>
            </a:r>
            <a:r>
              <a:rPr lang="en-GB" sz="2800" dirty="0">
                <a:solidFill>
                  <a:srgbClr val="000000"/>
                </a:solidFill>
                <a:latin typeface="NewBaskervilleStd-Roman"/>
              </a:rPr>
              <a:t>, harassment, corruption, and misconduct means </a:t>
            </a:r>
            <a:r>
              <a:rPr lang="en-GB" sz="2800" dirty="0" smtClean="0">
                <a:solidFill>
                  <a:srgbClr val="000000"/>
                </a:solidFill>
                <a:latin typeface="NewBaskervilleStd-Roman"/>
              </a:rPr>
              <a:t>top management </a:t>
            </a:r>
            <a:r>
              <a:rPr lang="en-GB" sz="2800" dirty="0">
                <a:solidFill>
                  <a:srgbClr val="000000"/>
                </a:solidFill>
                <a:latin typeface="NewBaskervilleStd-Roman"/>
              </a:rPr>
              <a:t>cannot take action to eliminate this </a:t>
            </a:r>
            <a:r>
              <a:rPr lang="en-GB" sz="2800" dirty="0" smtClean="0">
                <a:solidFill>
                  <a:srgbClr val="000000"/>
                </a:solidFill>
                <a:latin typeface="NewBaskervilleStd-Roman"/>
              </a:rPr>
              <a:t>behaviour. </a:t>
            </a:r>
            <a:r>
              <a:rPr lang="en-GB" sz="2800" dirty="0">
                <a:solidFill>
                  <a:srgbClr val="000000"/>
                </a:solidFill>
                <a:latin typeface="NewBaskervilleStd-Roman"/>
              </a:rPr>
              <a:t>Finally, </a:t>
            </a:r>
            <a:r>
              <a:rPr lang="en-GB" sz="2800" dirty="0" smtClean="0">
                <a:solidFill>
                  <a:srgbClr val="000000"/>
                </a:solidFill>
                <a:latin typeface="NewBaskervilleStd-Roman"/>
              </a:rPr>
              <a:t>employees who </a:t>
            </a:r>
            <a:r>
              <a:rPr lang="en-GB" sz="2800" dirty="0">
                <a:solidFill>
                  <a:srgbClr val="000000"/>
                </a:solidFill>
                <a:latin typeface="NewBaskervilleStd-Roman"/>
              </a:rPr>
              <a:t>are silent about important issues may also experience psychological stress.</a:t>
            </a:r>
            <a:endParaRPr lang="en-IN" sz="2800" dirty="0"/>
          </a:p>
        </p:txBody>
      </p:sp>
      <p:sp>
        <p:nvSpPr>
          <p:cNvPr id="3" name="Rectangle 2"/>
          <p:cNvSpPr/>
          <p:nvPr/>
        </p:nvSpPr>
        <p:spPr>
          <a:xfrm>
            <a:off x="287628" y="4554605"/>
            <a:ext cx="11616744" cy="954107"/>
          </a:xfrm>
          <a:prstGeom prst="rect">
            <a:avLst/>
          </a:prstGeom>
        </p:spPr>
        <p:txBody>
          <a:bodyPr wrap="square">
            <a:spAutoFit/>
          </a:bodyPr>
          <a:lstStyle/>
          <a:p>
            <a:pPr algn="just"/>
            <a:r>
              <a:rPr lang="en-GB" sz="2800" dirty="0">
                <a:latin typeface="NewBaskervilleStd-Roman"/>
              </a:rPr>
              <a:t>Silence is less likely where minority opinions are treated with respect,</a:t>
            </a:r>
          </a:p>
          <a:p>
            <a:pPr algn="just"/>
            <a:r>
              <a:rPr lang="en-GB" sz="2800" dirty="0">
                <a:latin typeface="NewBaskervilleStd-Roman"/>
              </a:rPr>
              <a:t>workgroup identification is high, and high procedural justice prevails.</a:t>
            </a:r>
            <a:endParaRPr lang="en-IN" sz="2800" dirty="0"/>
          </a:p>
        </p:txBody>
      </p:sp>
    </p:spTree>
    <p:extLst>
      <p:ext uri="{BB962C8B-B14F-4D97-AF65-F5344CB8AC3E}">
        <p14:creationId xmlns:p14="http://schemas.microsoft.com/office/powerpoint/2010/main" val="2967540069"/>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6096000" cy="276999"/>
          </a:xfrm>
          <a:prstGeom prst="rect">
            <a:avLst/>
          </a:prstGeom>
        </p:spPr>
        <p:txBody>
          <a:bodyPr>
            <a:spAutoFit/>
          </a:bodyPr>
          <a:lstStyle/>
          <a:p>
            <a:r>
              <a:rPr lang="en-IN" sz="1200" dirty="0" smtClean="0"/>
              <a:t>ORGANIZATIONAL BEHAVIOUR AND PROFESSIONAL COMMUNICATION (18ME661) UNIT4</a:t>
            </a:r>
            <a:endParaRPr lang="en-IN" sz="1200" dirty="0"/>
          </a:p>
        </p:txBody>
      </p:sp>
      <p:sp>
        <p:nvSpPr>
          <p:cNvPr id="2" name="Rectangle 1"/>
          <p:cNvSpPr/>
          <p:nvPr/>
        </p:nvSpPr>
        <p:spPr>
          <a:xfrm>
            <a:off x="137374" y="1397345"/>
            <a:ext cx="11389217" cy="3108543"/>
          </a:xfrm>
          <a:prstGeom prst="rect">
            <a:avLst/>
          </a:prstGeom>
        </p:spPr>
        <p:txBody>
          <a:bodyPr wrap="square">
            <a:spAutoFit/>
          </a:bodyPr>
          <a:lstStyle/>
          <a:p>
            <a:pPr algn="just"/>
            <a:r>
              <a:rPr lang="en-IN" sz="2800" b="1" dirty="0">
                <a:solidFill>
                  <a:srgbClr val="C1272D"/>
                </a:solidFill>
              </a:rPr>
              <a:t>Communication Apprehension</a:t>
            </a:r>
          </a:p>
          <a:p>
            <a:pPr algn="just"/>
            <a:r>
              <a:rPr lang="en-GB" sz="2800" dirty="0">
                <a:solidFill>
                  <a:srgbClr val="000000"/>
                </a:solidFill>
              </a:rPr>
              <a:t>An estimated 5 to 20 percent of the population suffers debilitating </a:t>
            </a:r>
            <a:r>
              <a:rPr lang="en-GB" sz="2800" b="1" dirty="0" smtClean="0">
                <a:solidFill>
                  <a:srgbClr val="000000"/>
                </a:solidFill>
              </a:rPr>
              <a:t>communication apprehension </a:t>
            </a:r>
            <a:r>
              <a:rPr lang="en-GB" sz="2800" dirty="0">
                <a:solidFill>
                  <a:srgbClr val="000000"/>
                </a:solidFill>
              </a:rPr>
              <a:t>, or social anxiety</a:t>
            </a:r>
            <a:r>
              <a:rPr lang="en-GB" sz="2800" dirty="0" smtClean="0">
                <a:solidFill>
                  <a:srgbClr val="000000"/>
                </a:solidFill>
              </a:rPr>
              <a:t>. </a:t>
            </a:r>
            <a:r>
              <a:rPr lang="en-GB" sz="2800" dirty="0">
                <a:solidFill>
                  <a:srgbClr val="000000"/>
                </a:solidFill>
              </a:rPr>
              <a:t>These people experience undue </a:t>
            </a:r>
            <a:r>
              <a:rPr lang="en-GB" sz="2800" dirty="0" smtClean="0">
                <a:solidFill>
                  <a:srgbClr val="000000"/>
                </a:solidFill>
              </a:rPr>
              <a:t>tension and </a:t>
            </a:r>
            <a:r>
              <a:rPr lang="en-GB" sz="2800" dirty="0">
                <a:solidFill>
                  <a:srgbClr val="000000"/>
                </a:solidFill>
              </a:rPr>
              <a:t>anxiety in oral communication, written communication, or both</a:t>
            </a:r>
            <a:r>
              <a:rPr lang="en-GB" sz="2800" dirty="0" smtClean="0">
                <a:solidFill>
                  <a:srgbClr val="000000"/>
                </a:solidFill>
              </a:rPr>
              <a:t>. They may </a:t>
            </a:r>
            <a:r>
              <a:rPr lang="en-GB" sz="2800" dirty="0">
                <a:solidFill>
                  <a:srgbClr val="000000"/>
                </a:solidFill>
              </a:rPr>
              <a:t>find it extremely difficult to talk with others face-to-face or may </a:t>
            </a:r>
            <a:r>
              <a:rPr lang="en-GB" sz="2800" dirty="0" smtClean="0">
                <a:solidFill>
                  <a:srgbClr val="000000"/>
                </a:solidFill>
              </a:rPr>
              <a:t>become extremely </a:t>
            </a:r>
            <a:r>
              <a:rPr lang="en-GB" sz="2800" dirty="0">
                <a:solidFill>
                  <a:srgbClr val="000000"/>
                </a:solidFill>
              </a:rPr>
              <a:t>anxious when they have to use the phone, relying on memos </a:t>
            </a:r>
            <a:r>
              <a:rPr lang="en-GB" sz="2800" dirty="0" smtClean="0">
                <a:solidFill>
                  <a:srgbClr val="000000"/>
                </a:solidFill>
              </a:rPr>
              <a:t>or e-mails </a:t>
            </a:r>
            <a:r>
              <a:rPr lang="en-GB" sz="2800" dirty="0">
                <a:solidFill>
                  <a:srgbClr val="000000"/>
                </a:solidFill>
              </a:rPr>
              <a:t>when a phone call would be faster and more appropriate.</a:t>
            </a:r>
            <a:endParaRPr lang="en-IN" sz="2800" dirty="0"/>
          </a:p>
        </p:txBody>
      </p:sp>
    </p:spTree>
    <p:extLst>
      <p:ext uri="{BB962C8B-B14F-4D97-AF65-F5344CB8AC3E}">
        <p14:creationId xmlns:p14="http://schemas.microsoft.com/office/powerpoint/2010/main" val="1783711904"/>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6096000" cy="276999"/>
          </a:xfrm>
          <a:prstGeom prst="rect">
            <a:avLst/>
          </a:prstGeom>
        </p:spPr>
        <p:txBody>
          <a:bodyPr>
            <a:spAutoFit/>
          </a:bodyPr>
          <a:lstStyle/>
          <a:p>
            <a:r>
              <a:rPr lang="en-IN" sz="1200" dirty="0" smtClean="0"/>
              <a:t>ORGANIZATIONAL BEHAVIOUR AND PROFESSIONAL COMMUNICATION (18ME661) UNIT4</a:t>
            </a:r>
            <a:endParaRPr lang="en-IN" sz="1200" dirty="0"/>
          </a:p>
        </p:txBody>
      </p:sp>
      <p:sp>
        <p:nvSpPr>
          <p:cNvPr id="2" name="Rectangle 1"/>
          <p:cNvSpPr/>
          <p:nvPr/>
        </p:nvSpPr>
        <p:spPr>
          <a:xfrm>
            <a:off x="163132" y="1284810"/>
            <a:ext cx="11466490" cy="3970318"/>
          </a:xfrm>
          <a:prstGeom prst="rect">
            <a:avLst/>
          </a:prstGeom>
        </p:spPr>
        <p:txBody>
          <a:bodyPr wrap="square">
            <a:spAutoFit/>
          </a:bodyPr>
          <a:lstStyle/>
          <a:p>
            <a:pPr algn="just"/>
            <a:r>
              <a:rPr lang="en-IN" sz="2800" b="1" dirty="0">
                <a:solidFill>
                  <a:srgbClr val="C1272D"/>
                </a:solidFill>
              </a:rPr>
              <a:t>Lying</a:t>
            </a:r>
          </a:p>
          <a:p>
            <a:pPr algn="just"/>
            <a:r>
              <a:rPr lang="en-GB" sz="2800" dirty="0">
                <a:solidFill>
                  <a:srgbClr val="000000"/>
                </a:solidFill>
              </a:rPr>
              <a:t>The final barrier to effective communication is outright misrepresentation </a:t>
            </a:r>
            <a:r>
              <a:rPr lang="en-GB" sz="2800" dirty="0" smtClean="0">
                <a:solidFill>
                  <a:srgbClr val="000000"/>
                </a:solidFill>
              </a:rPr>
              <a:t>of information</a:t>
            </a:r>
            <a:r>
              <a:rPr lang="en-GB" sz="2800" dirty="0">
                <a:solidFill>
                  <a:srgbClr val="000000"/>
                </a:solidFill>
              </a:rPr>
              <a:t>, or lying. People differ in their definition of what constitutes </a:t>
            </a:r>
            <a:r>
              <a:rPr lang="en-GB" sz="2800" dirty="0" smtClean="0">
                <a:solidFill>
                  <a:srgbClr val="000000"/>
                </a:solidFill>
              </a:rPr>
              <a:t>a lie</a:t>
            </a:r>
            <a:r>
              <a:rPr lang="en-GB" sz="2800" dirty="0">
                <a:solidFill>
                  <a:srgbClr val="000000"/>
                </a:solidFill>
              </a:rPr>
              <a:t>. For example, is deliberately withholding information about a mistake </a:t>
            </a:r>
            <a:r>
              <a:rPr lang="en-GB" sz="2800" dirty="0" smtClean="0">
                <a:solidFill>
                  <a:srgbClr val="000000"/>
                </a:solidFill>
              </a:rPr>
              <a:t>you made </a:t>
            </a:r>
            <a:r>
              <a:rPr lang="en-GB" sz="2800" dirty="0">
                <a:solidFill>
                  <a:srgbClr val="000000"/>
                </a:solidFill>
              </a:rPr>
              <a:t>a lie, or do you have to actively deny your role in the mistake to pass </a:t>
            </a:r>
            <a:r>
              <a:rPr lang="en-GB" sz="2800" dirty="0" smtClean="0">
                <a:solidFill>
                  <a:srgbClr val="000000"/>
                </a:solidFill>
              </a:rPr>
              <a:t>the </a:t>
            </a:r>
            <a:r>
              <a:rPr lang="en-IN" sz="2800" dirty="0" smtClean="0">
                <a:solidFill>
                  <a:srgbClr val="000000"/>
                </a:solidFill>
              </a:rPr>
              <a:t>threshold </a:t>
            </a:r>
            <a:r>
              <a:rPr lang="en-IN" sz="2800" dirty="0">
                <a:solidFill>
                  <a:srgbClr val="000000"/>
                </a:solidFill>
              </a:rPr>
              <a:t>of deceit</a:t>
            </a:r>
            <a:r>
              <a:rPr lang="en-IN" sz="2800" dirty="0" smtClean="0">
                <a:solidFill>
                  <a:srgbClr val="000000"/>
                </a:solidFill>
              </a:rPr>
              <a:t>? </a:t>
            </a:r>
          </a:p>
          <a:p>
            <a:pPr algn="just"/>
            <a:endParaRPr lang="en-IN" sz="2800" dirty="0" smtClean="0">
              <a:solidFill>
                <a:srgbClr val="000000"/>
              </a:solidFill>
            </a:endParaRPr>
          </a:p>
          <a:p>
            <a:pPr algn="just"/>
            <a:r>
              <a:rPr lang="en-GB" sz="2800" dirty="0"/>
              <a:t>In sum, the frequency of lying and the difficulty in detecting liars makes </a:t>
            </a:r>
            <a:r>
              <a:rPr lang="en-GB" sz="2800" dirty="0" smtClean="0"/>
              <a:t>this an </a:t>
            </a:r>
            <a:r>
              <a:rPr lang="en-GB" sz="2800" dirty="0"/>
              <a:t>especially strong barrier to effective communication in organizations.</a:t>
            </a:r>
            <a:endParaRPr lang="en-IN" sz="2800" dirty="0"/>
          </a:p>
        </p:txBody>
      </p:sp>
    </p:spTree>
    <p:extLst>
      <p:ext uri="{BB962C8B-B14F-4D97-AF65-F5344CB8AC3E}">
        <p14:creationId xmlns:p14="http://schemas.microsoft.com/office/powerpoint/2010/main" val="1702096728"/>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6096000" cy="276999"/>
          </a:xfrm>
          <a:prstGeom prst="rect">
            <a:avLst/>
          </a:prstGeom>
        </p:spPr>
        <p:txBody>
          <a:bodyPr>
            <a:spAutoFit/>
          </a:bodyPr>
          <a:lstStyle/>
          <a:p>
            <a:r>
              <a:rPr lang="en-IN" sz="1200" dirty="0" smtClean="0"/>
              <a:t>ORGANIZATIONAL BEHAVIOUR AND PROFESSIONAL COMMUNICATION (18ME661) UNIT4</a:t>
            </a:r>
            <a:endParaRPr lang="en-IN" sz="1200" dirty="0"/>
          </a:p>
        </p:txBody>
      </p:sp>
    </p:spTree>
    <p:extLst>
      <p:ext uri="{BB962C8B-B14F-4D97-AF65-F5344CB8AC3E}">
        <p14:creationId xmlns:p14="http://schemas.microsoft.com/office/powerpoint/2010/main" val="19303330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6096000" cy="276999"/>
          </a:xfrm>
          <a:prstGeom prst="rect">
            <a:avLst/>
          </a:prstGeom>
        </p:spPr>
        <p:txBody>
          <a:bodyPr>
            <a:spAutoFit/>
          </a:bodyPr>
          <a:lstStyle/>
          <a:p>
            <a:r>
              <a:rPr lang="en-IN" sz="1200" dirty="0" smtClean="0"/>
              <a:t>ORGANIZATIONAL BEHAVIOUR AND PROFESSIONAL COMMUNICATION (18ME661) UNIT4</a:t>
            </a:r>
            <a:endParaRPr lang="en-IN" sz="1200" dirty="0"/>
          </a:p>
        </p:txBody>
      </p:sp>
      <p:sp>
        <p:nvSpPr>
          <p:cNvPr id="2" name="TextBox 1"/>
          <p:cNvSpPr txBox="1"/>
          <p:nvPr/>
        </p:nvSpPr>
        <p:spPr>
          <a:xfrm>
            <a:off x="141668" y="631065"/>
            <a:ext cx="11616744" cy="5262979"/>
          </a:xfrm>
          <a:prstGeom prst="rect">
            <a:avLst/>
          </a:prstGeom>
          <a:noFill/>
        </p:spPr>
        <p:txBody>
          <a:bodyPr wrap="square" rtlCol="0">
            <a:spAutoFit/>
          </a:bodyPr>
          <a:lstStyle/>
          <a:p>
            <a:pPr algn="just"/>
            <a:r>
              <a:rPr lang="en-IN" sz="2800" dirty="0" smtClean="0">
                <a:solidFill>
                  <a:srgbClr val="FF0000"/>
                </a:solidFill>
              </a:rPr>
              <a:t>Interest Group</a:t>
            </a:r>
            <a:r>
              <a:rPr lang="en-IN" sz="2800" dirty="0" smtClean="0"/>
              <a:t>: Those working together to attain a specific objective with which each is concerned. </a:t>
            </a:r>
            <a:r>
              <a:rPr lang="en-IN" sz="2800" dirty="0" smtClean="0">
                <a:solidFill>
                  <a:srgbClr val="00B050"/>
                </a:solidFill>
              </a:rPr>
              <a:t>Ex</a:t>
            </a:r>
            <a:r>
              <a:rPr lang="en-IN" sz="2800" dirty="0" smtClean="0"/>
              <a:t>: Employees who band together to have their vacation schedules altered, to support a peer who has been fired, or to seek improved work conditions represent the formation of a united body to further their common interest.</a:t>
            </a:r>
          </a:p>
          <a:p>
            <a:pPr algn="just"/>
            <a:endParaRPr lang="en-IN" sz="2800" dirty="0" smtClean="0"/>
          </a:p>
          <a:p>
            <a:pPr algn="just"/>
            <a:r>
              <a:rPr lang="en-IN" sz="2800" dirty="0" smtClean="0">
                <a:solidFill>
                  <a:srgbClr val="FF0000"/>
                </a:solidFill>
              </a:rPr>
              <a:t>Friendship groups</a:t>
            </a:r>
            <a:r>
              <a:rPr lang="en-IN" sz="2800" dirty="0" smtClean="0"/>
              <a:t>: Those brought together because they share one or more common characteristics. </a:t>
            </a:r>
            <a:r>
              <a:rPr lang="en-IN" sz="2800" dirty="0" smtClean="0">
                <a:solidFill>
                  <a:srgbClr val="00B050"/>
                </a:solidFill>
              </a:rPr>
              <a:t>Ex</a:t>
            </a:r>
            <a:r>
              <a:rPr lang="en-IN" sz="2800" dirty="0" smtClean="0"/>
              <a:t>: Social alliances, which frequently extend outside the work situation, can be based on similar age or ethnic heritage, support for a cricket team, or holding of similar political views, to name just a few such characteristics.</a:t>
            </a:r>
            <a:endParaRPr lang="en-IN" sz="2800" dirty="0"/>
          </a:p>
          <a:p>
            <a:pPr algn="just"/>
            <a:r>
              <a:rPr lang="en-IN" sz="2800" dirty="0" smtClean="0"/>
              <a:t> </a:t>
            </a:r>
          </a:p>
        </p:txBody>
      </p:sp>
    </p:spTree>
    <p:extLst>
      <p:ext uri="{BB962C8B-B14F-4D97-AF65-F5344CB8AC3E}">
        <p14:creationId xmlns:p14="http://schemas.microsoft.com/office/powerpoint/2010/main" val="232840145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1032</TotalTime>
  <Words>7024</Words>
  <Application>Microsoft Office PowerPoint</Application>
  <PresentationFormat>Widescreen</PresentationFormat>
  <Paragraphs>432</Paragraphs>
  <Slides>85</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85</vt:i4>
      </vt:variant>
    </vt:vector>
  </HeadingPairs>
  <TitlesOfParts>
    <vt:vector size="100" baseType="lpstr">
      <vt:lpstr>Arial</vt:lpstr>
      <vt:lpstr>CaeciliaLTStd-Heavy</vt:lpstr>
      <vt:lpstr>Calibri</vt:lpstr>
      <vt:lpstr>Calibri Light</vt:lpstr>
      <vt:lpstr>CIDFont+F1</vt:lpstr>
      <vt:lpstr>CIDFont+F2</vt:lpstr>
      <vt:lpstr>MyriadPro-Bold</vt:lpstr>
      <vt:lpstr>NewBaskervilleStd-Bold</vt:lpstr>
      <vt:lpstr>NewBaskervilleStd-Italic</vt:lpstr>
      <vt:lpstr>NewBaskervilleStd-Roman</vt:lpstr>
      <vt:lpstr>UniversLTStd-BoldCn</vt:lpstr>
      <vt:lpstr>UniversLTStd-Obl</vt:lpstr>
      <vt:lpstr>VAGRoundedStd-Bold</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Group Tasks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239</cp:revision>
  <dcterms:created xsi:type="dcterms:W3CDTF">2021-05-01T05:43:40Z</dcterms:created>
  <dcterms:modified xsi:type="dcterms:W3CDTF">2021-05-21T03:35:57Z</dcterms:modified>
</cp:coreProperties>
</file>