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gif" ContentType="image/gif"/>
  <Default Extension="emf" ContentType="image/x-emf"/>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4-->
<p:presentation xmlns:r="http://schemas.openxmlformats.org/officeDocument/2006/relationships" xmlns:a="http://schemas.openxmlformats.org/drawingml/2006/main" xmlns:p="http://schemas.openxmlformats.org/presentationml/2006/main" saveSubsetFonts="1">
  <p:sldMasterIdLst>
    <p:sldMasterId id="2147483648" r:id="rId1"/>
    <p:sldMasterId id="2147483676" r:id="rId2"/>
    <p:sldMasterId id="2147483818" r:id="rId3"/>
    <p:sldMasterId id="2147483835" r:id="rId4"/>
    <p:sldMasterId id="2147483852" r:id="rId5"/>
    <p:sldMasterId id="2147483870" r:id="rId6"/>
    <p:sldMasterId id="2147483882" r:id="rId7"/>
  </p:sldMasterIdLst>
  <p:notesMasterIdLst>
    <p:notesMasterId r:id="rId8"/>
  </p:notesMasterIdLst>
  <p:sldIdLst>
    <p:sldId id="259" r:id="rId9"/>
    <p:sldId id="262" r:id="rId10"/>
    <p:sldId id="265" r:id="rId11"/>
    <p:sldId id="268" r:id="rId12"/>
    <p:sldId id="271" r:id="rId13"/>
    <p:sldId id="274" r:id="rId14"/>
    <p:sldId id="277" r:id="rId15"/>
    <p:sldId id="280" r:id="rId16"/>
    <p:sldId id="283" r:id="rId17"/>
    <p:sldId id="286" r:id="rId18"/>
    <p:sldId id="289" r:id="rId19"/>
    <p:sldId id="292" r:id="rId20"/>
    <p:sldId id="295" r:id="rId21"/>
    <p:sldId id="298" r:id="rId22"/>
    <p:sldId id="301" r:id="rId23"/>
    <p:sldId id="304" r:id="rId24"/>
    <p:sldId id="307" r:id="rId25"/>
    <p:sldId id="310" r:id="rId26"/>
    <p:sldId id="313" r:id="rId27"/>
    <p:sldId id="316" r:id="rId28"/>
    <p:sldId id="319" r:id="rId29"/>
    <p:sldId id="322" r:id="rId30"/>
    <p:sldId id="325" r:id="rId31"/>
    <p:sldId id="328" r:id="rId32"/>
    <p:sldId id="331" r:id="rId33"/>
    <p:sldId id="334" r:id="rId34"/>
    <p:sldId id="337" r:id="rId35"/>
    <p:sldId id="340" r:id="rId36"/>
    <p:sldId id="343" r:id="rId37"/>
    <p:sldId id="346" r:id="rId38"/>
    <p:sldId id="349" r:id="rId39"/>
    <p:sldId id="352" r:id="rId40"/>
    <p:sldId id="355" r:id="rId41"/>
    <p:sldId id="358" r:id="rId42"/>
    <p:sldId id="361" r:id="rId43"/>
    <p:sldId id="364" r:id="rId44"/>
    <p:sldId id="367" r:id="rId45"/>
    <p:sldId id="370" r:id="rId46"/>
    <p:sldId id="373" r:id="rId47"/>
    <p:sldId id="376" r:id="rId48"/>
    <p:sldId id="379" r:id="rId49"/>
    <p:sldId id="382" r:id="rId50"/>
    <p:sldId id="385" r:id="rId51"/>
    <p:sldId id="388" r:id="rId52"/>
    <p:sldId id="391" r:id="rId53"/>
    <p:sldId id="394" r:id="rId54"/>
    <p:sldId id="397" r:id="rId55"/>
    <p:sldId id="400" r:id="rId56"/>
    <p:sldId id="403" r:id="rId57"/>
    <p:sldId id="406" r:id="rId58"/>
    <p:sldId id="409" r:id="rId59"/>
    <p:sldId id="412" r:id="rId60"/>
    <p:sldId id="415" r:id="rId61"/>
    <p:sldId id="418" r:id="rId62"/>
    <p:sldId id="421" r:id="rId63"/>
    <p:sldId id="424" r:id="rId64"/>
    <p:sldId id="427" r:id="rId65"/>
    <p:sldId id="430" r:id="rId66"/>
    <p:sldId id="433" r:id="rId67"/>
    <p:sldId id="436" r:id="rId68"/>
    <p:sldId id="439" r:id="rId69"/>
    <p:sldId id="442" r:id="rId70"/>
    <p:sldId id="445" r:id="rId71"/>
    <p:sldId id="448" r:id="rId72"/>
    <p:sldId id="451" r:id="rId73"/>
    <p:sldId id="454" r:id="rId74"/>
    <p:sldId id="457" r:id="rId75"/>
    <p:sldId id="460" r:id="rId76"/>
    <p:sldId id="463" r:id="rId77"/>
    <p:sldId id="466" r:id="rId78"/>
    <p:sldId id="469" r:id="rId79"/>
    <p:sldId id="472" r:id="rId80"/>
    <p:sldId id="475" r:id="rId81"/>
    <p:sldId id="478" r:id="rId82"/>
    <p:sldId id="481" r:id="rId83"/>
    <p:sldId id="484" r:id="rId84"/>
    <p:sldId id="487" r:id="rId85"/>
    <p:sldId id="490" r:id="rId86"/>
    <p:sldId id="493" r:id="rId87"/>
    <p:sldId id="496" r:id="rId88"/>
    <p:sldId id="499" r:id="rId89"/>
    <p:sldId id="502" r:id="rId90"/>
    <p:sldId id="505" r:id="rId91"/>
    <p:sldId id="508" r:id="rId92"/>
    <p:sldId id="511" r:id="rId93"/>
    <p:sldId id="514" r:id="rId94"/>
    <p:sldId id="517" r:id="rId95"/>
    <p:sldId id="520" r:id="rId96"/>
    <p:sldId id="523" r:id="rId97"/>
    <p:sldId id="526" r:id="rId98"/>
    <p:sldId id="529" r:id="rId99"/>
    <p:sldId id="532" r:id="rId100"/>
    <p:sldId id="535" r:id="rId101"/>
    <p:sldId id="538" r:id="rId102"/>
    <p:sldId id="541" r:id="rId103"/>
    <p:sldId id="544" r:id="rId104"/>
    <p:sldId id="547" r:id="rId105"/>
    <p:sldId id="550" r:id="rId106"/>
    <p:sldId id="553" r:id="rId107"/>
    <p:sldId id="556" r:id="rId108"/>
    <p:sldId id="559" r:id="rId109"/>
    <p:sldId id="562" r:id="rId110"/>
  </p:sldIdLst>
  <p:sldSz cx="12192000" cy="6858000"/>
  <p:notesSz cx="6858000" cy="9144000"/>
  <p:custDataLst>
    <p:tags r:id="rId1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2.xml" /><Relationship Id="rId100" Type="http://schemas.openxmlformats.org/officeDocument/2006/relationships/slide" Target="slides/slide92.xml" /><Relationship Id="rId101" Type="http://schemas.openxmlformats.org/officeDocument/2006/relationships/slide" Target="slides/slide93.xml" /><Relationship Id="rId102" Type="http://schemas.openxmlformats.org/officeDocument/2006/relationships/slide" Target="slides/slide94.xml" /><Relationship Id="rId103" Type="http://schemas.openxmlformats.org/officeDocument/2006/relationships/slide" Target="slides/slide95.xml" /><Relationship Id="rId104" Type="http://schemas.openxmlformats.org/officeDocument/2006/relationships/slide" Target="slides/slide96.xml" /><Relationship Id="rId105" Type="http://schemas.openxmlformats.org/officeDocument/2006/relationships/slide" Target="slides/slide97.xml" /><Relationship Id="rId106" Type="http://schemas.openxmlformats.org/officeDocument/2006/relationships/slide" Target="slides/slide98.xml" /><Relationship Id="rId107" Type="http://schemas.openxmlformats.org/officeDocument/2006/relationships/slide" Target="slides/slide99.xml" /><Relationship Id="rId108" Type="http://schemas.openxmlformats.org/officeDocument/2006/relationships/slide" Target="slides/slide100.xml" /><Relationship Id="rId109" Type="http://schemas.openxmlformats.org/officeDocument/2006/relationships/slide" Target="slides/slide101.xml" /><Relationship Id="rId11" Type="http://schemas.openxmlformats.org/officeDocument/2006/relationships/slide" Target="slides/slide3.xml" /><Relationship Id="rId110" Type="http://schemas.openxmlformats.org/officeDocument/2006/relationships/slide" Target="slides/slide102.xml" /><Relationship Id="rId111" Type="http://schemas.openxmlformats.org/officeDocument/2006/relationships/tags" Target="tags/tag1.xml" /><Relationship Id="rId112" Type="http://schemas.openxmlformats.org/officeDocument/2006/relationships/presProps" Target="presProps.xml" /><Relationship Id="rId113" Type="http://schemas.openxmlformats.org/officeDocument/2006/relationships/viewProps" Target="viewProps.xml" /><Relationship Id="rId114" Type="http://schemas.openxmlformats.org/officeDocument/2006/relationships/theme" Target="theme/theme1.xml" /><Relationship Id="rId115" Type="http://schemas.openxmlformats.org/officeDocument/2006/relationships/tableStyles" Target="tableStyles.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 Id="rId17" Type="http://schemas.openxmlformats.org/officeDocument/2006/relationships/slide" Target="slides/slide9.xml" /><Relationship Id="rId18" Type="http://schemas.openxmlformats.org/officeDocument/2006/relationships/slide" Target="slides/slide10.xml" /><Relationship Id="rId19" Type="http://schemas.openxmlformats.org/officeDocument/2006/relationships/slide" Target="slides/slide11.xml" /><Relationship Id="rId2" Type="http://schemas.openxmlformats.org/officeDocument/2006/relationships/slideMaster" Target="slideMasters/slideMaster2.xml" /><Relationship Id="rId20" Type="http://schemas.openxmlformats.org/officeDocument/2006/relationships/slide" Target="slides/slide12.xml" /><Relationship Id="rId21" Type="http://schemas.openxmlformats.org/officeDocument/2006/relationships/slide" Target="slides/slide13.xml" /><Relationship Id="rId22" Type="http://schemas.openxmlformats.org/officeDocument/2006/relationships/slide" Target="slides/slide14.xml" /><Relationship Id="rId23" Type="http://schemas.openxmlformats.org/officeDocument/2006/relationships/slide" Target="slides/slide15.xml" /><Relationship Id="rId24" Type="http://schemas.openxmlformats.org/officeDocument/2006/relationships/slide" Target="slides/slide16.xml" /><Relationship Id="rId25" Type="http://schemas.openxmlformats.org/officeDocument/2006/relationships/slide" Target="slides/slide17.xml" /><Relationship Id="rId26" Type="http://schemas.openxmlformats.org/officeDocument/2006/relationships/slide" Target="slides/slide18.xml" /><Relationship Id="rId27" Type="http://schemas.openxmlformats.org/officeDocument/2006/relationships/slide" Target="slides/slide19.xml" /><Relationship Id="rId28" Type="http://schemas.openxmlformats.org/officeDocument/2006/relationships/slide" Target="slides/slide20.xml" /><Relationship Id="rId29" Type="http://schemas.openxmlformats.org/officeDocument/2006/relationships/slide" Target="slides/slide21.xml" /><Relationship Id="rId3" Type="http://schemas.openxmlformats.org/officeDocument/2006/relationships/slideMaster" Target="slideMasters/slideMaster3.xml" /><Relationship Id="rId30" Type="http://schemas.openxmlformats.org/officeDocument/2006/relationships/slide" Target="slides/slide22.xml" /><Relationship Id="rId31" Type="http://schemas.openxmlformats.org/officeDocument/2006/relationships/slide" Target="slides/slide23.xml" /><Relationship Id="rId32" Type="http://schemas.openxmlformats.org/officeDocument/2006/relationships/slide" Target="slides/slide24.xml" /><Relationship Id="rId33" Type="http://schemas.openxmlformats.org/officeDocument/2006/relationships/slide" Target="slides/slide25.xml" /><Relationship Id="rId34" Type="http://schemas.openxmlformats.org/officeDocument/2006/relationships/slide" Target="slides/slide26.xml" /><Relationship Id="rId35" Type="http://schemas.openxmlformats.org/officeDocument/2006/relationships/slide" Target="slides/slide27.xml" /><Relationship Id="rId36" Type="http://schemas.openxmlformats.org/officeDocument/2006/relationships/slide" Target="slides/slide28.xml" /><Relationship Id="rId37" Type="http://schemas.openxmlformats.org/officeDocument/2006/relationships/slide" Target="slides/slide29.xml" /><Relationship Id="rId38" Type="http://schemas.openxmlformats.org/officeDocument/2006/relationships/slide" Target="slides/slide30.xml" /><Relationship Id="rId39" Type="http://schemas.openxmlformats.org/officeDocument/2006/relationships/slide" Target="slides/slide31.xml" /><Relationship Id="rId4" Type="http://schemas.openxmlformats.org/officeDocument/2006/relationships/slideMaster" Target="slideMasters/slideMaster4.xml" /><Relationship Id="rId40" Type="http://schemas.openxmlformats.org/officeDocument/2006/relationships/slide" Target="slides/slide32.xml" /><Relationship Id="rId41" Type="http://schemas.openxmlformats.org/officeDocument/2006/relationships/slide" Target="slides/slide33.xml" /><Relationship Id="rId42" Type="http://schemas.openxmlformats.org/officeDocument/2006/relationships/slide" Target="slides/slide34.xml" /><Relationship Id="rId43" Type="http://schemas.openxmlformats.org/officeDocument/2006/relationships/slide" Target="slides/slide35.xml" /><Relationship Id="rId44" Type="http://schemas.openxmlformats.org/officeDocument/2006/relationships/slide" Target="slides/slide36.xml" /><Relationship Id="rId45" Type="http://schemas.openxmlformats.org/officeDocument/2006/relationships/slide" Target="slides/slide37.xml" /><Relationship Id="rId46" Type="http://schemas.openxmlformats.org/officeDocument/2006/relationships/slide" Target="slides/slide38.xml" /><Relationship Id="rId47" Type="http://schemas.openxmlformats.org/officeDocument/2006/relationships/slide" Target="slides/slide39.xml" /><Relationship Id="rId48" Type="http://schemas.openxmlformats.org/officeDocument/2006/relationships/slide" Target="slides/slide40.xml" /><Relationship Id="rId49" Type="http://schemas.openxmlformats.org/officeDocument/2006/relationships/slide" Target="slides/slide41.xml" /><Relationship Id="rId5" Type="http://schemas.openxmlformats.org/officeDocument/2006/relationships/slideMaster" Target="slideMasters/slideMaster5.xml" /><Relationship Id="rId50" Type="http://schemas.openxmlformats.org/officeDocument/2006/relationships/slide" Target="slides/slide42.xml" /><Relationship Id="rId51" Type="http://schemas.openxmlformats.org/officeDocument/2006/relationships/slide" Target="slides/slide43.xml" /><Relationship Id="rId52" Type="http://schemas.openxmlformats.org/officeDocument/2006/relationships/slide" Target="slides/slide44.xml" /><Relationship Id="rId53" Type="http://schemas.openxmlformats.org/officeDocument/2006/relationships/slide" Target="slides/slide45.xml" /><Relationship Id="rId54" Type="http://schemas.openxmlformats.org/officeDocument/2006/relationships/slide" Target="slides/slide46.xml" /><Relationship Id="rId55" Type="http://schemas.openxmlformats.org/officeDocument/2006/relationships/slide" Target="slides/slide47.xml" /><Relationship Id="rId56" Type="http://schemas.openxmlformats.org/officeDocument/2006/relationships/slide" Target="slides/slide48.xml" /><Relationship Id="rId57" Type="http://schemas.openxmlformats.org/officeDocument/2006/relationships/slide" Target="slides/slide49.xml" /><Relationship Id="rId58" Type="http://schemas.openxmlformats.org/officeDocument/2006/relationships/slide" Target="slides/slide50.xml" /><Relationship Id="rId59" Type="http://schemas.openxmlformats.org/officeDocument/2006/relationships/slide" Target="slides/slide51.xml" /><Relationship Id="rId6" Type="http://schemas.openxmlformats.org/officeDocument/2006/relationships/slideMaster" Target="slideMasters/slideMaster6.xml" /><Relationship Id="rId60" Type="http://schemas.openxmlformats.org/officeDocument/2006/relationships/slide" Target="slides/slide52.xml" /><Relationship Id="rId61" Type="http://schemas.openxmlformats.org/officeDocument/2006/relationships/slide" Target="slides/slide53.xml" /><Relationship Id="rId62" Type="http://schemas.openxmlformats.org/officeDocument/2006/relationships/slide" Target="slides/slide54.xml" /><Relationship Id="rId63" Type="http://schemas.openxmlformats.org/officeDocument/2006/relationships/slide" Target="slides/slide55.xml" /><Relationship Id="rId64" Type="http://schemas.openxmlformats.org/officeDocument/2006/relationships/slide" Target="slides/slide56.xml" /><Relationship Id="rId65" Type="http://schemas.openxmlformats.org/officeDocument/2006/relationships/slide" Target="slides/slide57.xml" /><Relationship Id="rId66" Type="http://schemas.openxmlformats.org/officeDocument/2006/relationships/slide" Target="slides/slide58.xml" /><Relationship Id="rId67" Type="http://schemas.openxmlformats.org/officeDocument/2006/relationships/slide" Target="slides/slide59.xml" /><Relationship Id="rId68" Type="http://schemas.openxmlformats.org/officeDocument/2006/relationships/slide" Target="slides/slide60.xml" /><Relationship Id="rId69" Type="http://schemas.openxmlformats.org/officeDocument/2006/relationships/slide" Target="slides/slide61.xml" /><Relationship Id="rId7" Type="http://schemas.openxmlformats.org/officeDocument/2006/relationships/slideMaster" Target="slideMasters/slideMaster7.xml" /><Relationship Id="rId70" Type="http://schemas.openxmlformats.org/officeDocument/2006/relationships/slide" Target="slides/slide62.xml" /><Relationship Id="rId71" Type="http://schemas.openxmlformats.org/officeDocument/2006/relationships/slide" Target="slides/slide63.xml" /><Relationship Id="rId72" Type="http://schemas.openxmlformats.org/officeDocument/2006/relationships/slide" Target="slides/slide64.xml" /><Relationship Id="rId73" Type="http://schemas.openxmlformats.org/officeDocument/2006/relationships/slide" Target="slides/slide65.xml" /><Relationship Id="rId74" Type="http://schemas.openxmlformats.org/officeDocument/2006/relationships/slide" Target="slides/slide66.xml" /><Relationship Id="rId75" Type="http://schemas.openxmlformats.org/officeDocument/2006/relationships/slide" Target="slides/slide67.xml" /><Relationship Id="rId76" Type="http://schemas.openxmlformats.org/officeDocument/2006/relationships/slide" Target="slides/slide68.xml" /><Relationship Id="rId77" Type="http://schemas.openxmlformats.org/officeDocument/2006/relationships/slide" Target="slides/slide69.xml" /><Relationship Id="rId78" Type="http://schemas.openxmlformats.org/officeDocument/2006/relationships/slide" Target="slides/slide70.xml" /><Relationship Id="rId79" Type="http://schemas.openxmlformats.org/officeDocument/2006/relationships/slide" Target="slides/slide71.xml" /><Relationship Id="rId8" Type="http://schemas.openxmlformats.org/officeDocument/2006/relationships/notesMaster" Target="notesMasters/notesMaster1.xml" /><Relationship Id="rId80" Type="http://schemas.openxmlformats.org/officeDocument/2006/relationships/slide" Target="slides/slide72.xml" /><Relationship Id="rId81" Type="http://schemas.openxmlformats.org/officeDocument/2006/relationships/slide" Target="slides/slide73.xml" /><Relationship Id="rId82" Type="http://schemas.openxmlformats.org/officeDocument/2006/relationships/slide" Target="slides/slide74.xml" /><Relationship Id="rId83" Type="http://schemas.openxmlformats.org/officeDocument/2006/relationships/slide" Target="slides/slide75.xml" /><Relationship Id="rId84" Type="http://schemas.openxmlformats.org/officeDocument/2006/relationships/slide" Target="slides/slide76.xml" /><Relationship Id="rId85" Type="http://schemas.openxmlformats.org/officeDocument/2006/relationships/slide" Target="slides/slide77.xml" /><Relationship Id="rId86" Type="http://schemas.openxmlformats.org/officeDocument/2006/relationships/slide" Target="slides/slide78.xml" /><Relationship Id="rId87" Type="http://schemas.openxmlformats.org/officeDocument/2006/relationships/slide" Target="slides/slide79.xml" /><Relationship Id="rId88" Type="http://schemas.openxmlformats.org/officeDocument/2006/relationships/slide" Target="slides/slide80.xml" /><Relationship Id="rId89" Type="http://schemas.openxmlformats.org/officeDocument/2006/relationships/slide" Target="slides/slide81.xml" /><Relationship Id="rId9" Type="http://schemas.openxmlformats.org/officeDocument/2006/relationships/slide" Target="slides/slide1.xml" /><Relationship Id="rId90" Type="http://schemas.openxmlformats.org/officeDocument/2006/relationships/slide" Target="slides/slide82.xml" /><Relationship Id="rId91" Type="http://schemas.openxmlformats.org/officeDocument/2006/relationships/slide" Target="slides/slide83.xml" /><Relationship Id="rId92" Type="http://schemas.openxmlformats.org/officeDocument/2006/relationships/slide" Target="slides/slide84.xml" /><Relationship Id="rId93" Type="http://schemas.openxmlformats.org/officeDocument/2006/relationships/slide" Target="slides/slide85.xml" /><Relationship Id="rId94" Type="http://schemas.openxmlformats.org/officeDocument/2006/relationships/slide" Target="slides/slide86.xml" /><Relationship Id="rId95" Type="http://schemas.openxmlformats.org/officeDocument/2006/relationships/slide" Target="slides/slide87.xml" /><Relationship Id="rId96" Type="http://schemas.openxmlformats.org/officeDocument/2006/relationships/slide" Target="slides/slide88.xml" /><Relationship Id="rId97" Type="http://schemas.openxmlformats.org/officeDocument/2006/relationships/slide" Target="slides/slide89.xml" /><Relationship Id="rId98" Type="http://schemas.openxmlformats.org/officeDocument/2006/relationships/slide" Target="slides/slide90.xml" /><Relationship Id="rId99" Type="http://schemas.openxmlformats.org/officeDocument/2006/relationships/slide" Target="slides/slide91.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B530-9F71-4984-B0D2-D781B0FB1CA7}" type="datetimeFigureOut">
              <a:rPr lang="en-US" smtClean="0"/>
              <a:t>23-Jun-21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B5577-3E4B-43A3-BDBC-501BD31BDFC3}" type="slidenum">
              <a:rPr lang="en-US" smtClean="0"/>
              <a:t>‹#›</a:t>
            </a:fld>
            <a:endParaRPr lang="en-US"/>
          </a:p>
        </p:txBody>
      </p:sp>
    </p:spTree>
    <p:extLst>
      <p:ext uri="{BB962C8B-B14F-4D97-AF65-F5344CB8AC3E}">
        <p14:creationId xmlns:p14="http://schemas.microsoft.com/office/powerpoint/2010/main" val="3425929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5.xml.rels>&#65279;<?xml version="1.0" encoding="utf-8" standalone="yes"?><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16.xml.rels>&#65279;<?xml version="1.0" encoding="utf-8" standalone="yes"?><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 Id="rId3" Type="http://schemas.openxmlformats.org/officeDocument/2006/relationships/hyperlink" Target="https://en.wikipedia.org/wiki/Primary_key#cite_note-5" TargetMode="External" /></Relationships>
</file>

<file path=ppt/notesSlides/_rels/notesSlide17.xml.rels>&#65279;<?xml version="1.0" encoding="utf-8" standalone="yes"?><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18.xml.rels>&#65279;<?xml version="1.0" encoding="utf-8" standalone="yes"?><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19.xml.rels>&#65279;<?xml version="1.0" encoding="utf-8" standalone="yes"?><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&#65279;<?xml version="1.0" encoding="utf-8" standalone="yes"?><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1.xml.rels>&#65279;<?xml version="1.0" encoding="utf-8" standalone="yes"?><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2.xml.rels>&#65279;<?xml version="1.0" encoding="utf-8" standalone="yes"?><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23.xml.rels>&#65279;<?xml version="1.0" encoding="utf-8" standalone="yes"?><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24.xml.rels>&#65279;<?xml version="1.0" encoding="utf-8" standalone="yes"?><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25.xml.rels>&#65279;<?xml version="1.0" encoding="utf-8" standalone="yes"?><Relationships xmlns="http://schemas.openxmlformats.org/package/2006/relationships"><Relationship Id="rId1" Type="http://schemas.openxmlformats.org/officeDocument/2006/relationships/slide" Target="../slides/slide39.xml" /><Relationship Id="rId2" Type="http://schemas.openxmlformats.org/officeDocument/2006/relationships/notesMaster" Target="../notesMasters/notesMaster1.xml" /></Relationships>
</file>

<file path=ppt/notesSlides/_rels/notesSlide26.xml.rels>&#65279;<?xml version="1.0" encoding="utf-8" standalone="yes"?><Relationships xmlns="http://schemas.openxmlformats.org/package/2006/relationships"><Relationship Id="rId1" Type="http://schemas.openxmlformats.org/officeDocument/2006/relationships/slide" Target="../slides/slide42.xml" /><Relationship Id="rId2" Type="http://schemas.openxmlformats.org/officeDocument/2006/relationships/notesMaster" Target="../notesMasters/notesMaster1.xml" /></Relationships>
</file>

<file path=ppt/notesSlides/_rels/notesSlide27.xml.rels>&#65279;<?xml version="1.0" encoding="utf-8" standalone="yes"?><Relationships xmlns="http://schemas.openxmlformats.org/package/2006/relationships"><Relationship Id="rId1" Type="http://schemas.openxmlformats.org/officeDocument/2006/relationships/slide" Target="../slides/slide43.xml" /><Relationship Id="rId2" Type="http://schemas.openxmlformats.org/officeDocument/2006/relationships/notesMaster" Target="../notesMasters/notesMaster1.xml" /></Relationships>
</file>

<file path=ppt/notesSlides/_rels/notesSlide28.xml.rels>&#65279;<?xml version="1.0" encoding="utf-8" standalone="yes"?><Relationships xmlns="http://schemas.openxmlformats.org/package/2006/relationships"><Relationship Id="rId1" Type="http://schemas.openxmlformats.org/officeDocument/2006/relationships/slide" Target="../slides/slide46.xml" /><Relationship Id="rId2" Type="http://schemas.openxmlformats.org/officeDocument/2006/relationships/notesMaster" Target="../notesMasters/notesMaster1.xml" /></Relationships>
</file>

<file path=ppt/notesSlides/_rels/notesSlide29.xml.rels>&#65279;<?xml version="1.0" encoding="utf-8" standalone="yes"?><Relationships xmlns="http://schemas.openxmlformats.org/package/2006/relationships"><Relationship Id="rId1" Type="http://schemas.openxmlformats.org/officeDocument/2006/relationships/slide" Target="../slides/slide47.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30.xml.rels>&#65279;<?xml version="1.0" encoding="utf-8" standalone="yes"?><Relationships xmlns="http://schemas.openxmlformats.org/package/2006/relationships"><Relationship Id="rId1" Type="http://schemas.openxmlformats.org/officeDocument/2006/relationships/slide" Target="../slides/slide48.xml" /><Relationship Id="rId2" Type="http://schemas.openxmlformats.org/officeDocument/2006/relationships/notesMaster" Target="../notesMasters/notesMaster1.xml" /></Relationships>
</file>

<file path=ppt/notesSlides/_rels/notesSlide31.xml.rels>&#65279;<?xml version="1.0" encoding="utf-8" standalone="yes"?><Relationships xmlns="http://schemas.openxmlformats.org/package/2006/relationships"><Relationship Id="rId1" Type="http://schemas.openxmlformats.org/officeDocument/2006/relationships/slide" Target="../slides/slide49.xml" /><Relationship Id="rId2" Type="http://schemas.openxmlformats.org/officeDocument/2006/relationships/notesMaster" Target="../notesMasters/notesMaster1.xml" /></Relationships>
</file>

<file path=ppt/notesSlides/_rels/notesSlide32.xml.rels>&#65279;<?xml version="1.0" encoding="utf-8" standalone="yes"?><Relationships xmlns="http://schemas.openxmlformats.org/package/2006/relationships"><Relationship Id="rId1" Type="http://schemas.openxmlformats.org/officeDocument/2006/relationships/slide" Target="../slides/slide52.xml" /><Relationship Id="rId2" Type="http://schemas.openxmlformats.org/officeDocument/2006/relationships/notesMaster" Target="../notesMasters/notesMaster1.xml" /></Relationships>
</file>

<file path=ppt/notesSlides/_rels/notesSlide33.xml.rels>&#65279;<?xml version="1.0" encoding="utf-8" standalone="yes"?><Relationships xmlns="http://schemas.openxmlformats.org/package/2006/relationships"><Relationship Id="rId1" Type="http://schemas.openxmlformats.org/officeDocument/2006/relationships/slide" Target="../slides/slide53.xml" /><Relationship Id="rId2" Type="http://schemas.openxmlformats.org/officeDocument/2006/relationships/notesMaster" Target="../notesMasters/notesMaster1.xml" /></Relationships>
</file>

<file path=ppt/notesSlides/_rels/notesSlide34.xml.rels>&#65279;<?xml version="1.0" encoding="utf-8" standalone="yes"?><Relationships xmlns="http://schemas.openxmlformats.org/package/2006/relationships"><Relationship Id="rId1" Type="http://schemas.openxmlformats.org/officeDocument/2006/relationships/slide" Target="../slides/slide54.xml" /><Relationship Id="rId2" Type="http://schemas.openxmlformats.org/officeDocument/2006/relationships/notesMaster" Target="../notesMasters/notesMaster1.xml" /></Relationships>
</file>

<file path=ppt/notesSlides/_rels/notesSlide35.xml.rels>&#65279;<?xml version="1.0" encoding="utf-8" standalone="yes"?><Relationships xmlns="http://schemas.openxmlformats.org/package/2006/relationships"><Relationship Id="rId1" Type="http://schemas.openxmlformats.org/officeDocument/2006/relationships/slide" Target="../slides/slide59.xml" /><Relationship Id="rId2" Type="http://schemas.openxmlformats.org/officeDocument/2006/relationships/notesMaster" Target="../notesMasters/notesMaster1.xml" /></Relationships>
</file>

<file path=ppt/notesSlides/_rels/notesSlide36.xml.rels>&#65279;<?xml version="1.0" encoding="utf-8" standalone="yes"?><Relationships xmlns="http://schemas.openxmlformats.org/package/2006/relationships"><Relationship Id="rId1" Type="http://schemas.openxmlformats.org/officeDocument/2006/relationships/slide" Target="../slides/slide62.xml" /><Relationship Id="rId2" Type="http://schemas.openxmlformats.org/officeDocument/2006/relationships/notesMaster" Target="../notesMasters/notesMaster1.xml" /></Relationships>
</file>

<file path=ppt/notesSlides/_rels/notesSlide37.xml.rels>&#65279;<?xml version="1.0" encoding="utf-8" standalone="yes"?><Relationships xmlns="http://schemas.openxmlformats.org/package/2006/relationships"><Relationship Id="rId1" Type="http://schemas.openxmlformats.org/officeDocument/2006/relationships/slide" Target="../slides/slide66.xml" /><Relationship Id="rId2" Type="http://schemas.openxmlformats.org/officeDocument/2006/relationships/notesMaster" Target="../notesMasters/notesMaster1.xml" /></Relationships>
</file>

<file path=ppt/notesSlides/_rels/notesSlide38.xml.rels>&#65279;<?xml version="1.0" encoding="utf-8" standalone="yes"?><Relationships xmlns="http://schemas.openxmlformats.org/package/2006/relationships"><Relationship Id="rId1" Type="http://schemas.openxmlformats.org/officeDocument/2006/relationships/slide" Target="../slides/slide67.xml" /><Relationship Id="rId2" Type="http://schemas.openxmlformats.org/officeDocument/2006/relationships/notesMaster" Target="../notesMasters/notesMaster1.xml" /></Relationships>
</file>

<file path=ppt/notesSlides/_rels/notesSlide39.xml.rels>&#65279;<?xml version="1.0" encoding="utf-8" standalone="yes"?><Relationships xmlns="http://schemas.openxmlformats.org/package/2006/relationships"><Relationship Id="rId1" Type="http://schemas.openxmlformats.org/officeDocument/2006/relationships/slide" Target="../slides/slide68.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40.xml.rels>&#65279;<?xml version="1.0" encoding="utf-8" standalone="yes"?><Relationships xmlns="http://schemas.openxmlformats.org/package/2006/relationships"><Relationship Id="rId1" Type="http://schemas.openxmlformats.org/officeDocument/2006/relationships/slide" Target="../slides/slide69.xml" /><Relationship Id="rId2" Type="http://schemas.openxmlformats.org/officeDocument/2006/relationships/notesMaster" Target="../notesMasters/notesMaster1.xml" /></Relationships>
</file>

<file path=ppt/notesSlides/_rels/notesSlide41.xml.rels>&#65279;<?xml version="1.0" encoding="utf-8" standalone="yes"?><Relationships xmlns="http://schemas.openxmlformats.org/package/2006/relationships"><Relationship Id="rId1" Type="http://schemas.openxmlformats.org/officeDocument/2006/relationships/slide" Target="../slides/slide70.xml" /><Relationship Id="rId2" Type="http://schemas.openxmlformats.org/officeDocument/2006/relationships/notesMaster" Target="../notesMasters/notesMaster1.xml" /></Relationships>
</file>

<file path=ppt/notesSlides/_rels/notesSlide42.xml.rels>&#65279;<?xml version="1.0" encoding="utf-8" standalone="yes"?><Relationships xmlns="http://schemas.openxmlformats.org/package/2006/relationships"><Relationship Id="rId1" Type="http://schemas.openxmlformats.org/officeDocument/2006/relationships/slide" Target="../slides/slide71.xml" /><Relationship Id="rId2" Type="http://schemas.openxmlformats.org/officeDocument/2006/relationships/notesMaster" Target="../notesMasters/notesMaster1.xml" /></Relationships>
</file>

<file path=ppt/notesSlides/_rels/notesSlide43.xml.rels>&#65279;<?xml version="1.0" encoding="utf-8" standalone="yes"?><Relationships xmlns="http://schemas.openxmlformats.org/package/2006/relationships"><Relationship Id="rId1" Type="http://schemas.openxmlformats.org/officeDocument/2006/relationships/slide" Target="../slides/slide72.xml" /><Relationship Id="rId2" Type="http://schemas.openxmlformats.org/officeDocument/2006/relationships/notesMaster" Target="../notesMasters/notesMaster1.xml" /></Relationships>
</file>

<file path=ppt/notesSlides/_rels/notesSlide44.xml.rels>&#65279;<?xml version="1.0" encoding="utf-8" standalone="yes"?><Relationships xmlns="http://schemas.openxmlformats.org/package/2006/relationships"><Relationship Id="rId1" Type="http://schemas.openxmlformats.org/officeDocument/2006/relationships/slide" Target="../slides/slide73.xml" /><Relationship Id="rId2" Type="http://schemas.openxmlformats.org/officeDocument/2006/relationships/notesMaster" Target="../notesMasters/notesMaster1.xml" /></Relationships>
</file>

<file path=ppt/notesSlides/_rels/notesSlide45.xml.rels>&#65279;<?xml version="1.0" encoding="utf-8" standalone="yes"?><Relationships xmlns="http://schemas.openxmlformats.org/package/2006/relationships"><Relationship Id="rId1" Type="http://schemas.openxmlformats.org/officeDocument/2006/relationships/slide" Target="../slides/slide74.xml" /><Relationship Id="rId2" Type="http://schemas.openxmlformats.org/officeDocument/2006/relationships/notesMaster" Target="../notesMasters/notesMaster1.xml" /></Relationships>
</file>

<file path=ppt/notesSlides/_rels/notesSlide46.xml.rels>&#65279;<?xml version="1.0" encoding="utf-8" standalone="yes"?><Relationships xmlns="http://schemas.openxmlformats.org/package/2006/relationships"><Relationship Id="rId1" Type="http://schemas.openxmlformats.org/officeDocument/2006/relationships/slide" Target="../slides/slide75.xml" /><Relationship Id="rId2" Type="http://schemas.openxmlformats.org/officeDocument/2006/relationships/notesMaster" Target="../notesMasters/notesMaster1.xml" /></Relationships>
</file>

<file path=ppt/notesSlides/_rels/notesSlide47.xml.rels>&#65279;<?xml version="1.0" encoding="utf-8" standalone="yes"?><Relationships xmlns="http://schemas.openxmlformats.org/package/2006/relationships"><Relationship Id="rId1" Type="http://schemas.openxmlformats.org/officeDocument/2006/relationships/slide" Target="../slides/slide76.xml" /><Relationship Id="rId2" Type="http://schemas.openxmlformats.org/officeDocument/2006/relationships/notesMaster" Target="../notesMasters/notesMaster1.xml" /></Relationships>
</file>

<file path=ppt/notesSlides/_rels/notesSlide48.xml.rels>&#65279;<?xml version="1.0" encoding="utf-8" standalone="yes"?><Relationships xmlns="http://schemas.openxmlformats.org/package/2006/relationships"><Relationship Id="rId1" Type="http://schemas.openxmlformats.org/officeDocument/2006/relationships/slide" Target="../slides/slide77.xml" /><Relationship Id="rId2" Type="http://schemas.openxmlformats.org/officeDocument/2006/relationships/notesMaster" Target="../notesMasters/notesMaster1.xml" /></Relationships>
</file>

<file path=ppt/notesSlides/_rels/notesSlide49.xml.rels>&#65279;<?xml version="1.0" encoding="utf-8" standalone="yes"?><Relationships xmlns="http://schemas.openxmlformats.org/package/2006/relationships"><Relationship Id="rId1" Type="http://schemas.openxmlformats.org/officeDocument/2006/relationships/slide" Target="../slides/slide78.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_rels/notesSlide50.xml.rels>&#65279;<?xml version="1.0" encoding="utf-8" standalone="yes"?><Relationships xmlns="http://schemas.openxmlformats.org/package/2006/relationships"><Relationship Id="rId1" Type="http://schemas.openxmlformats.org/officeDocument/2006/relationships/slide" Target="../slides/slide79.xml" /><Relationship Id="rId2" Type="http://schemas.openxmlformats.org/officeDocument/2006/relationships/notesMaster" Target="../notesMasters/notesMaster1.xml" /></Relationships>
</file>

<file path=ppt/notesSlides/_rels/notesSlide51.xml.rels>&#65279;<?xml version="1.0" encoding="utf-8" standalone="yes"?><Relationships xmlns="http://schemas.openxmlformats.org/package/2006/relationships"><Relationship Id="rId1" Type="http://schemas.openxmlformats.org/officeDocument/2006/relationships/slide" Target="../slides/slide80.xml" /><Relationship Id="rId2" Type="http://schemas.openxmlformats.org/officeDocument/2006/relationships/notesMaster" Target="../notesMasters/notesMaster1.xml" /></Relationships>
</file>

<file path=ppt/notesSlides/_rels/notesSlide52.xml.rels>&#65279;<?xml version="1.0" encoding="utf-8" standalone="yes"?><Relationships xmlns="http://schemas.openxmlformats.org/package/2006/relationships"><Relationship Id="rId1" Type="http://schemas.openxmlformats.org/officeDocument/2006/relationships/slide" Target="../slides/slide81.xml" /><Relationship Id="rId2" Type="http://schemas.openxmlformats.org/officeDocument/2006/relationships/notesMaster" Target="../notesMasters/notesMaster1.xml" /></Relationships>
</file>

<file path=ppt/notesSlides/_rels/notesSlide53.xml.rels>&#65279;<?xml version="1.0" encoding="utf-8" standalone="yes"?><Relationships xmlns="http://schemas.openxmlformats.org/package/2006/relationships"><Relationship Id="rId1" Type="http://schemas.openxmlformats.org/officeDocument/2006/relationships/slide" Target="../slides/slide82.xml" /><Relationship Id="rId2" Type="http://schemas.openxmlformats.org/officeDocument/2006/relationships/notesMaster" Target="../notesMasters/notesMaster1.xml" /></Relationships>
</file>

<file path=ppt/notesSlides/_rels/notesSlide54.xml.rels>&#65279;<?xml version="1.0" encoding="utf-8" standalone="yes"?><Relationships xmlns="http://schemas.openxmlformats.org/package/2006/relationships"><Relationship Id="rId1" Type="http://schemas.openxmlformats.org/officeDocument/2006/relationships/slide" Target="../slides/slide86.xml" /><Relationship Id="rId2" Type="http://schemas.openxmlformats.org/officeDocument/2006/relationships/notesMaster" Target="../notesMasters/notesMaster1.xml" /></Relationships>
</file>

<file path=ppt/notesSlides/_rels/notesSlide55.xml.rels>&#65279;<?xml version="1.0" encoding="utf-8" standalone="yes"?><Relationships xmlns="http://schemas.openxmlformats.org/package/2006/relationships"><Relationship Id="rId1" Type="http://schemas.openxmlformats.org/officeDocument/2006/relationships/slide" Target="../slides/slide87.xml" /><Relationship Id="rId2" Type="http://schemas.openxmlformats.org/officeDocument/2006/relationships/notesMaster" Target="../notesMasters/notesMaster1.xml" /></Relationships>
</file>

<file path=ppt/notesSlides/_rels/notesSlide56.xml.rels>&#65279;<?xml version="1.0" encoding="utf-8" standalone="yes"?><Relationships xmlns="http://schemas.openxmlformats.org/package/2006/relationships"><Relationship Id="rId1" Type="http://schemas.openxmlformats.org/officeDocument/2006/relationships/slide" Target="../slides/slide88.xml" /><Relationship Id="rId2" Type="http://schemas.openxmlformats.org/officeDocument/2006/relationships/notesMaster" Target="../notesMasters/notesMaster1.xml" /></Relationships>
</file>

<file path=ppt/notesSlides/_rels/notesSlide57.xml.rels>&#65279;<?xml version="1.0" encoding="utf-8" standalone="yes"?><Relationships xmlns="http://schemas.openxmlformats.org/package/2006/relationships"><Relationship Id="rId1" Type="http://schemas.openxmlformats.org/officeDocument/2006/relationships/slide" Target="../slides/slide89.xml" /><Relationship Id="rId2" Type="http://schemas.openxmlformats.org/officeDocument/2006/relationships/notesMaster" Target="../notesMasters/notesMaster1.xml" /></Relationships>
</file>

<file path=ppt/notesSlides/_rels/notesSlide58.xml.rels>&#65279;<?xml version="1.0" encoding="utf-8" standalone="yes"?><Relationships xmlns="http://schemas.openxmlformats.org/package/2006/relationships"><Relationship Id="rId1" Type="http://schemas.openxmlformats.org/officeDocument/2006/relationships/slide" Target="../slides/slide90.xml" /><Relationship Id="rId2" Type="http://schemas.openxmlformats.org/officeDocument/2006/relationships/notesMaster" Target="../notesMasters/notesMaster1.xml" /></Relationships>
</file>

<file path=ppt/notesSlides/_rels/notesSlide59.xml.rels>&#65279;<?xml version="1.0" encoding="utf-8" standalone="yes"?><Relationships xmlns="http://schemas.openxmlformats.org/package/2006/relationships"><Relationship Id="rId1" Type="http://schemas.openxmlformats.org/officeDocument/2006/relationships/slide" Target="../slides/slide96.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60.xml.rels>&#65279;<?xml version="1.0" encoding="utf-8" standalone="yes"?><Relationships xmlns="http://schemas.openxmlformats.org/package/2006/relationships"><Relationship Id="rId1" Type="http://schemas.openxmlformats.org/officeDocument/2006/relationships/slide" Target="../slides/slide97.xml" /><Relationship Id="rId2" Type="http://schemas.openxmlformats.org/officeDocument/2006/relationships/notesMaster" Target="../notesMasters/notesMaster1.xml" /></Relationships>
</file>

<file path=ppt/notesSlides/_rels/notesSlide61.xml.rels>&#65279;<?xml version="1.0" encoding="utf-8" standalone="yes"?><Relationships xmlns="http://schemas.openxmlformats.org/package/2006/relationships"><Relationship Id="rId1" Type="http://schemas.openxmlformats.org/officeDocument/2006/relationships/slide" Target="../slides/slide98.xml" /><Relationship Id="rId2" Type="http://schemas.openxmlformats.org/officeDocument/2006/relationships/notesMaster" Target="../notesMasters/notesMaster1.xml" /></Relationships>
</file>

<file path=ppt/notesSlides/_rels/notesSlide62.xml.rels>&#65279;<?xml version="1.0" encoding="utf-8" standalone="yes"?><Relationships xmlns="http://schemas.openxmlformats.org/package/2006/relationships"><Relationship Id="rId1" Type="http://schemas.openxmlformats.org/officeDocument/2006/relationships/slide" Target="../slides/slide99.xml" /><Relationship Id="rId2" Type="http://schemas.openxmlformats.org/officeDocument/2006/relationships/notesMaster" Target="../notesMasters/notesMaster1.xml" /></Relationships>
</file>

<file path=ppt/notesSlides/_rels/notesSlide63.xml.rels>&#65279;<?xml version="1.0" encoding="utf-8" standalone="yes"?><Relationships xmlns="http://schemas.openxmlformats.org/package/2006/relationships"><Relationship Id="rId1" Type="http://schemas.openxmlformats.org/officeDocument/2006/relationships/slide" Target="../slides/slide100.xml" /><Relationship Id="rId2" Type="http://schemas.openxmlformats.org/officeDocument/2006/relationships/notesMaster" Target="../notesMasters/notesMaster1.xml" /></Relationships>
</file>

<file path=ppt/notesSlides/_rels/notesSlide64.xml.rels>&#65279;<?xml version="1.0" encoding="utf-8" standalone="yes"?><Relationships xmlns="http://schemas.openxmlformats.org/package/2006/relationships"><Relationship Id="rId1" Type="http://schemas.openxmlformats.org/officeDocument/2006/relationships/slide" Target="../slides/slide101.xml" /><Relationship Id="rId2" Type="http://schemas.openxmlformats.org/officeDocument/2006/relationships/notesMaster" Target="../notesMasters/notesMaster1.xml" /></Relationships>
</file>

<file path=ppt/notesSlides/_rels/notesSlide65.xml.rels>&#65279;<?xml version="1.0" encoding="utf-8" standalone="yes"?><Relationships xmlns="http://schemas.openxmlformats.org/package/2006/relationships"><Relationship Id="rId1" Type="http://schemas.openxmlformats.org/officeDocument/2006/relationships/slide" Target="../slides/slide102.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https://forms.gle/f4hSuXBKU1g2Xwke6</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a:t>
            </a:fld>
            <a:endParaRPr lang="en-US"/>
          </a:p>
        </p:txBody>
      </p:sp>
    </p:spTree>
    <p:extLst>
      <p:ext uri="{BB962C8B-B14F-4D97-AF65-F5344CB8AC3E}">
        <p14:creationId xmlns:p14="http://schemas.microsoft.com/office/powerpoint/2010/main" val="368250992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14</a:t>
            </a:fld>
            <a:endParaRPr lang="en-US"/>
          </a:p>
        </p:txBody>
      </p:sp>
    </p:spTree>
    <p:extLst>
      <p:ext uri="{BB962C8B-B14F-4D97-AF65-F5344CB8AC3E}">
        <p14:creationId xmlns:p14="http://schemas.microsoft.com/office/powerpoint/2010/main" val="1516299776"/>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15</a:t>
            </a:fld>
            <a:endParaRPr lang="en-US"/>
          </a:p>
        </p:txBody>
      </p:sp>
    </p:spTree>
    <p:extLst>
      <p:ext uri="{BB962C8B-B14F-4D97-AF65-F5344CB8AC3E}">
        <p14:creationId xmlns:p14="http://schemas.microsoft.com/office/powerpoint/2010/main" val="3720970692"/>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16</a:t>
            </a:fld>
            <a:endParaRPr lang="en-US"/>
          </a:p>
        </p:txBody>
      </p:sp>
    </p:spTree>
    <p:extLst>
      <p:ext uri="{BB962C8B-B14F-4D97-AF65-F5344CB8AC3E}">
        <p14:creationId xmlns:p14="http://schemas.microsoft.com/office/powerpoint/2010/main" val="3562998344"/>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17</a:t>
            </a:fld>
            <a:endParaRPr lang="en-US"/>
          </a:p>
        </p:txBody>
      </p:sp>
    </p:spTree>
    <p:extLst>
      <p:ext uri="{BB962C8B-B14F-4D97-AF65-F5344CB8AC3E}">
        <p14:creationId xmlns:p14="http://schemas.microsoft.com/office/powerpoint/2010/main" val="1192406995"/>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There can be more than one candidate key in relation out of which one can be chosen as the primary key. For Example, STUD_NO, as well as STUD_PHONE both, are candidate keys for relation STUDENT but STUD_NO can be chosen as the primary key (only one out of many candidate keys). </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18</a:t>
            </a:fld>
            <a:endParaRPr lang="en-US"/>
          </a:p>
        </p:txBody>
      </p:sp>
    </p:spTree>
    <p:extLst>
      <p:ext uri="{BB962C8B-B14F-4D97-AF65-F5344CB8AC3E}">
        <p14:creationId xmlns:p14="http://schemas.microsoft.com/office/powerpoint/2010/main" val="2803713992"/>
      </p:ext>
    </p:extLst>
  </p:cSld>
  <p:clrMapOvr>
    <a:masterClrMapping/>
  </p:clrMapOvr>
</p:notes>
</file>

<file path=ppt/notesSlides/notesSlide1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19</a:t>
            </a:fld>
            <a:endParaRPr lang="en-US"/>
          </a:p>
        </p:txBody>
      </p:sp>
    </p:spTree>
    <p:extLst>
      <p:ext uri="{BB962C8B-B14F-4D97-AF65-F5344CB8AC3E}">
        <p14:creationId xmlns:p14="http://schemas.microsoft.com/office/powerpoint/2010/main" val="942821085"/>
      </p:ext>
    </p:extLst>
  </p:cSld>
  <p:clrMapOvr>
    <a:masterClrMapping/>
  </p:clrMapOvr>
</p:notes>
</file>

<file path=ppt/notesSlides/notesSlide1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Typically, one candidate key is chosen as the primary key. Other candidate keys become alternate keys, each of which may have a UNIQUE constraint assigned to it in order to prevent duplicates (a duplicate entry is not valid in a unique column).</a:t>
            </a:r>
            <a:r>
              <a:rPr lang="en-US" baseline="30000" smtClean="0">
                <a:hlinkClick r:id="rId3"/>
              </a:rPr>
              <a:t>[3]</a:t>
            </a:r>
            <a:r>
              <a:rPr lang="en-US" smtClean="0"/>
              <a:t> </a:t>
            </a:r>
          </a:p>
          <a:p>
            <a:r>
              <a:rPr lang="en-US" smtClean="0"/>
              <a:t>Alternate keys may be used like the primary key when doing a single-table select or when filtering in a </a:t>
            </a:r>
            <a:r>
              <a:rPr lang="en-US" i="1" smtClean="0"/>
              <a:t>where</a:t>
            </a:r>
            <a:r>
              <a:rPr lang="en-US" smtClean="0"/>
              <a:t> clause, but are not typically used to join multiple tables. </a:t>
            </a:r>
          </a:p>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20</a:t>
            </a:fld>
            <a:endParaRPr lang="en-US"/>
          </a:p>
        </p:txBody>
      </p:sp>
    </p:spTree>
    <p:extLst>
      <p:ext uri="{BB962C8B-B14F-4D97-AF65-F5344CB8AC3E}">
        <p14:creationId xmlns:p14="http://schemas.microsoft.com/office/powerpoint/2010/main" val="1003677193"/>
      </p:ext>
    </p:extLst>
  </p:cSld>
  <p:clrMapOvr>
    <a:masterClrMapping/>
  </p:clrMapOvr>
</p:notes>
</file>

<file path=ppt/notesSlides/notesSlide1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21</a:t>
            </a:fld>
            <a:endParaRPr lang="en-US"/>
          </a:p>
        </p:txBody>
      </p:sp>
    </p:spTree>
    <p:extLst>
      <p:ext uri="{BB962C8B-B14F-4D97-AF65-F5344CB8AC3E}">
        <p14:creationId xmlns:p14="http://schemas.microsoft.com/office/powerpoint/2010/main" val="2512172528"/>
      </p:ext>
    </p:extLst>
  </p:cSld>
  <p:clrMapOvr>
    <a:masterClrMapping/>
  </p:clrMapOvr>
</p:notes>
</file>

<file path=ppt/notesSlides/notesSlide1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22</a:t>
            </a:fld>
            <a:endParaRPr lang="en-US"/>
          </a:p>
        </p:txBody>
      </p:sp>
    </p:spTree>
    <p:extLst>
      <p:ext uri="{BB962C8B-B14F-4D97-AF65-F5344CB8AC3E}">
        <p14:creationId xmlns:p14="http://schemas.microsoft.com/office/powerpoint/2010/main" val="1397692176"/>
      </p:ext>
    </p:extLst>
  </p:cSld>
  <p:clrMapOvr>
    <a:masterClrMapping/>
  </p:clrMapOvr>
</p:notes>
</file>

<file path=ppt/notesSlides/notesSlide1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https://www.tutorialspoint.com/Super-Key-in-RDBMS</a:t>
            </a:r>
          </a:p>
          <a:p>
            <a:r>
              <a:rPr lang="en-US" smtClean="0"/>
              <a:t>https://afteracademy.com/blog/what-are-super-key-primary-key-candidate-key-and-foreign-keys</a:t>
            </a:r>
          </a:p>
          <a:p>
            <a:r>
              <a:rPr lang="en-US" smtClean="0"/>
              <a:t>https://en.wikipedia.org/wiki/Superkey</a:t>
            </a:r>
          </a:p>
          <a:p>
            <a:r>
              <a:rPr lang="en-US" smtClean="0"/>
              <a:t>https://en.wikipedia.org/wiki/Primary_key</a:t>
            </a:r>
          </a:p>
          <a:p>
            <a:r>
              <a:rPr lang="en-US" smtClean="0"/>
              <a:t>https://www.javatpoint.com/dbms-keys</a:t>
            </a:r>
          </a:p>
          <a:p>
            <a:r>
              <a:rPr lang="en-US" smtClean="0"/>
              <a:t>https://www.javatpoint.com/super-key-in-dbms</a:t>
            </a:r>
          </a:p>
          <a:p>
            <a:r>
              <a:rPr lang="en-US" smtClean="0"/>
              <a:t>https://www.geeksforgeeks.org/types-of-keys-in-relational-model-candidate-super-primary-alternate-and-foreign/</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23</a:t>
            </a:fld>
            <a:endParaRPr lang="en-US"/>
          </a:p>
        </p:txBody>
      </p:sp>
    </p:spTree>
    <p:extLst>
      <p:ext uri="{BB962C8B-B14F-4D97-AF65-F5344CB8AC3E}">
        <p14:creationId xmlns:p14="http://schemas.microsoft.com/office/powerpoint/2010/main" val="2299553032"/>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a:t>
            </a:fld>
            <a:endParaRPr lang="en-US"/>
          </a:p>
        </p:txBody>
      </p:sp>
    </p:spTree>
    <p:extLst>
      <p:ext uri="{BB962C8B-B14F-4D97-AF65-F5344CB8AC3E}">
        <p14:creationId xmlns:p14="http://schemas.microsoft.com/office/powerpoint/2010/main" val="3122068607"/>
      </p:ext>
    </p:extLst>
  </p:cSld>
  <p:clrMapOvr>
    <a:masterClrMapping/>
  </p:clrMapOvr>
</p:notes>
</file>

<file path=ppt/notesSlides/notesSlide2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https://www.tutorialspoint.com/Super-Key-in-RDBMS</a:t>
            </a:r>
          </a:p>
          <a:p>
            <a:r>
              <a:rPr lang="en-US" smtClean="0"/>
              <a:t>https://afteracademy.com/blog/what-are-super-key-primary-key-candidate-key-and-foreign-keys</a:t>
            </a:r>
          </a:p>
          <a:p>
            <a:r>
              <a:rPr lang="en-US" smtClean="0"/>
              <a:t>https://en.wikipedia.org/wiki/Superkey</a:t>
            </a:r>
          </a:p>
          <a:p>
            <a:r>
              <a:rPr lang="en-US" smtClean="0"/>
              <a:t>https://en.wikipedia.org/wiki/Primary_key</a:t>
            </a:r>
          </a:p>
          <a:p>
            <a:r>
              <a:rPr lang="en-US" smtClean="0"/>
              <a:t>https://www.javatpoint.com/dbms-keys</a:t>
            </a:r>
          </a:p>
          <a:p>
            <a:r>
              <a:rPr lang="en-US" smtClean="0"/>
              <a:t>https://www.javatpoint.com/super-key-in-dbms</a:t>
            </a:r>
          </a:p>
          <a:p>
            <a:r>
              <a:rPr lang="en-US" smtClean="0"/>
              <a:t>https://www.geeksforgeeks.org/types-of-keys-in-relational-model-candidate-super-primary-alternate-and-foreign/</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24</a:t>
            </a:fld>
            <a:endParaRPr lang="en-US"/>
          </a:p>
        </p:txBody>
      </p:sp>
    </p:spTree>
    <p:extLst>
      <p:ext uri="{BB962C8B-B14F-4D97-AF65-F5344CB8AC3E}">
        <p14:creationId xmlns:p14="http://schemas.microsoft.com/office/powerpoint/2010/main" val="492763893"/>
      </p:ext>
    </p:extLst>
  </p:cSld>
  <p:clrMapOvr>
    <a:masterClrMapping/>
  </p:clrMapOvr>
</p:notes>
</file>

<file path=ppt/notesSlides/notesSlide2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https://forms.gle/orEn3j2fg5yA6mFp8</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28</a:t>
            </a:fld>
            <a:endParaRPr lang="en-US"/>
          </a:p>
        </p:txBody>
      </p:sp>
    </p:spTree>
    <p:extLst>
      <p:ext uri="{BB962C8B-B14F-4D97-AF65-F5344CB8AC3E}">
        <p14:creationId xmlns:p14="http://schemas.microsoft.com/office/powerpoint/2010/main" val="3682509921"/>
      </p:ext>
    </p:extLst>
  </p:cSld>
  <p:clrMapOvr>
    <a:masterClrMapping/>
  </p:clrMapOvr>
</p:notes>
</file>

<file path=ppt/notesSlides/notesSlide2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https://www.tutorialspoint.com/Super-Key-in-RDBMS</a:t>
            </a:r>
          </a:p>
          <a:p>
            <a:r>
              <a:rPr lang="en-US" smtClean="0"/>
              <a:t>https://afteracademy.com/blog/what-are-super-key-primary-key-candidate-key-and-foreign-keys</a:t>
            </a:r>
          </a:p>
          <a:p>
            <a:r>
              <a:rPr lang="en-US" smtClean="0"/>
              <a:t>https://en.wikipedia.org/wiki/Superkey</a:t>
            </a:r>
          </a:p>
          <a:p>
            <a:r>
              <a:rPr lang="en-US" smtClean="0"/>
              <a:t>https://en.wikipedia.org/wiki/Primary_key</a:t>
            </a:r>
          </a:p>
          <a:p>
            <a:r>
              <a:rPr lang="en-US" smtClean="0"/>
              <a:t>https://www.javatpoint.com/dbms-keys</a:t>
            </a:r>
          </a:p>
          <a:p>
            <a:r>
              <a:rPr lang="en-US" smtClean="0"/>
              <a:t>https://www.javatpoint.com/super-key-in-dbms</a:t>
            </a:r>
          </a:p>
          <a:p>
            <a:r>
              <a:rPr lang="en-US" smtClean="0"/>
              <a:t>https://www.geeksforgeeks.org/types-of-keys-in-relational-model-candidate-super-primary-alternate-and-foreign/</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29</a:t>
            </a:fld>
            <a:endParaRPr lang="en-US"/>
          </a:p>
        </p:txBody>
      </p:sp>
    </p:spTree>
    <p:extLst>
      <p:ext uri="{BB962C8B-B14F-4D97-AF65-F5344CB8AC3E}">
        <p14:creationId xmlns:p14="http://schemas.microsoft.com/office/powerpoint/2010/main" val="2436854679"/>
      </p:ext>
    </p:extLst>
  </p:cSld>
  <p:clrMapOvr>
    <a:masterClrMapping/>
  </p:clrMapOvr>
</p:notes>
</file>

<file path=ppt/notesSlides/notesSlide2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34</a:t>
            </a:fld>
            <a:endParaRPr lang="en-US"/>
          </a:p>
        </p:txBody>
      </p:sp>
    </p:spTree>
    <p:extLst>
      <p:ext uri="{BB962C8B-B14F-4D97-AF65-F5344CB8AC3E}">
        <p14:creationId xmlns:p14="http://schemas.microsoft.com/office/powerpoint/2010/main" val="3643171080"/>
      </p:ext>
    </p:extLst>
  </p:cSld>
  <p:clrMapOvr>
    <a:masterClrMapping/>
  </p:clrMapOvr>
</p:notes>
</file>

<file path=ppt/notesSlides/notesSlide2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37</a:t>
            </a:fld>
            <a:endParaRPr lang="en-US"/>
          </a:p>
        </p:txBody>
      </p:sp>
    </p:spTree>
    <p:extLst>
      <p:ext uri="{BB962C8B-B14F-4D97-AF65-F5344CB8AC3E}">
        <p14:creationId xmlns:p14="http://schemas.microsoft.com/office/powerpoint/2010/main" val="3122068607"/>
      </p:ext>
    </p:extLst>
  </p:cSld>
  <p:clrMapOvr>
    <a:masterClrMapping/>
  </p:clrMapOvr>
</p:notes>
</file>

<file path=ppt/notesSlides/notesSlide2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39</a:t>
            </a:fld>
            <a:endParaRPr lang="en-US"/>
          </a:p>
        </p:txBody>
      </p:sp>
    </p:spTree>
    <p:extLst>
      <p:ext uri="{BB962C8B-B14F-4D97-AF65-F5344CB8AC3E}">
        <p14:creationId xmlns:p14="http://schemas.microsoft.com/office/powerpoint/2010/main" val="3381795861"/>
      </p:ext>
    </p:extLst>
  </p:cSld>
  <p:clrMapOvr>
    <a:masterClrMapping/>
  </p:clrMapOvr>
</p:notes>
</file>

<file path=ppt/notesSlides/notesSlide2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42</a:t>
            </a:fld>
            <a:endParaRPr lang="en-US"/>
          </a:p>
        </p:txBody>
      </p:sp>
    </p:spTree>
    <p:extLst>
      <p:ext uri="{BB962C8B-B14F-4D97-AF65-F5344CB8AC3E}">
        <p14:creationId xmlns:p14="http://schemas.microsoft.com/office/powerpoint/2010/main" val="889246671"/>
      </p:ext>
    </p:extLst>
  </p:cSld>
  <p:clrMapOvr>
    <a:masterClrMapping/>
  </p:clrMapOvr>
</p:notes>
</file>

<file path=ppt/notesSlides/notesSlide2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43</a:t>
            </a:fld>
            <a:endParaRPr lang="en-US"/>
          </a:p>
        </p:txBody>
      </p:sp>
    </p:spTree>
    <p:extLst>
      <p:ext uri="{BB962C8B-B14F-4D97-AF65-F5344CB8AC3E}">
        <p14:creationId xmlns:p14="http://schemas.microsoft.com/office/powerpoint/2010/main" val="160364889"/>
      </p:ext>
    </p:extLst>
  </p:cSld>
  <p:clrMapOvr>
    <a:masterClrMapping/>
  </p:clrMapOvr>
</p:notes>
</file>

<file path=ppt/notesSlides/notesSlide2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46</a:t>
            </a:fld>
            <a:endParaRPr lang="en-US"/>
          </a:p>
        </p:txBody>
      </p:sp>
    </p:spTree>
    <p:extLst>
      <p:ext uri="{BB962C8B-B14F-4D97-AF65-F5344CB8AC3E}">
        <p14:creationId xmlns:p14="http://schemas.microsoft.com/office/powerpoint/2010/main" val="2225223168"/>
      </p:ext>
    </p:extLst>
  </p:cSld>
  <p:clrMapOvr>
    <a:masterClrMapping/>
  </p:clrMapOvr>
</p:notes>
</file>

<file path=ppt/notesSlides/notesSlide2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47</a:t>
            </a:fld>
            <a:endParaRPr lang="en-US"/>
          </a:p>
        </p:txBody>
      </p:sp>
    </p:spTree>
    <p:extLst>
      <p:ext uri="{BB962C8B-B14F-4D97-AF65-F5344CB8AC3E}">
        <p14:creationId xmlns:p14="http://schemas.microsoft.com/office/powerpoint/2010/main" val="3298466349"/>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Now, from this classroom, if we want to call a student whose name is ‘Andrew’ we don't know which ‘Andrew’ to call as there are two students with the same name. Also, we if know the age of student ‘Andrew’ we can’t distinguish between both the students because both are having the same age. So, there must some value through which we can distinguish and uniquely identify the students. The ‘Roll_no’ attribute will help us in uniquely identifying the rows in a table. We can say that ‘Roll_no’ is the key here. Now, if we know the ‘Roll_no’ of the student then there will be no confusion and we can easily select the student from here.</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a:t>
            </a:fld>
            <a:endParaRPr lang="en-US"/>
          </a:p>
        </p:txBody>
      </p:sp>
    </p:spTree>
    <p:extLst>
      <p:ext uri="{BB962C8B-B14F-4D97-AF65-F5344CB8AC3E}">
        <p14:creationId xmlns:p14="http://schemas.microsoft.com/office/powerpoint/2010/main" val="4002574389"/>
      </p:ext>
    </p:extLst>
  </p:cSld>
  <p:clrMapOvr>
    <a:masterClrMapping/>
  </p:clrMapOvr>
</p:notes>
</file>

<file path=ppt/notesSlides/notesSlide3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48</a:t>
            </a:fld>
            <a:endParaRPr lang="en-US"/>
          </a:p>
        </p:txBody>
      </p:sp>
    </p:spTree>
    <p:extLst>
      <p:ext uri="{BB962C8B-B14F-4D97-AF65-F5344CB8AC3E}">
        <p14:creationId xmlns:p14="http://schemas.microsoft.com/office/powerpoint/2010/main" val="464560073"/>
      </p:ext>
    </p:extLst>
  </p:cSld>
  <p:clrMapOvr>
    <a:masterClrMapping/>
  </p:clrMapOvr>
</p:notes>
</file>

<file path=ppt/notesSlides/notesSlide3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https://forms.gle/UcmYohE8w6bxb2aMA</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49</a:t>
            </a:fld>
            <a:endParaRPr lang="en-US"/>
          </a:p>
        </p:txBody>
      </p:sp>
    </p:spTree>
    <p:extLst>
      <p:ext uri="{BB962C8B-B14F-4D97-AF65-F5344CB8AC3E}">
        <p14:creationId xmlns:p14="http://schemas.microsoft.com/office/powerpoint/2010/main" val="3682509921"/>
      </p:ext>
    </p:extLst>
  </p:cSld>
  <p:clrMapOvr>
    <a:masterClrMapping/>
  </p:clrMapOvr>
</p:notes>
</file>

<file path=ppt/notesSlides/notesSlide3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52</a:t>
            </a:fld>
            <a:endParaRPr lang="en-US"/>
          </a:p>
        </p:txBody>
      </p:sp>
    </p:spTree>
    <p:extLst>
      <p:ext uri="{BB962C8B-B14F-4D97-AF65-F5344CB8AC3E}">
        <p14:creationId xmlns:p14="http://schemas.microsoft.com/office/powerpoint/2010/main" val="2225223168"/>
      </p:ext>
    </p:extLst>
  </p:cSld>
  <p:clrMapOvr>
    <a:masterClrMapping/>
  </p:clrMapOvr>
</p:notes>
</file>

<file path=ppt/notesSlides/notesSlide3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53</a:t>
            </a:fld>
            <a:endParaRPr lang="en-US"/>
          </a:p>
        </p:txBody>
      </p:sp>
    </p:spTree>
    <p:extLst>
      <p:ext uri="{BB962C8B-B14F-4D97-AF65-F5344CB8AC3E}">
        <p14:creationId xmlns:p14="http://schemas.microsoft.com/office/powerpoint/2010/main" val="3298466349"/>
      </p:ext>
    </p:extLst>
  </p:cSld>
  <p:clrMapOvr>
    <a:masterClrMapping/>
  </p:clrMapOvr>
</p:notes>
</file>

<file path=ppt/notesSlides/notesSlide3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54</a:t>
            </a:fld>
            <a:endParaRPr lang="en-US"/>
          </a:p>
        </p:txBody>
      </p:sp>
    </p:spTree>
    <p:extLst>
      <p:ext uri="{BB962C8B-B14F-4D97-AF65-F5344CB8AC3E}">
        <p14:creationId xmlns:p14="http://schemas.microsoft.com/office/powerpoint/2010/main" val="464560073"/>
      </p:ext>
    </p:extLst>
  </p:cSld>
  <p:clrMapOvr>
    <a:masterClrMapping/>
  </p:clrMapOvr>
</p:notes>
</file>

<file path=ppt/notesSlides/notesSlide3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In general, when a referential integrity constraint is specified in the DDL, the DBMSwill allow the database designer to specify which of the optionsapplies in case of aviolation of the constraint. </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59</a:t>
            </a:fld>
            <a:endParaRPr lang="en-US"/>
          </a:p>
        </p:txBody>
      </p:sp>
    </p:spTree>
    <p:extLst>
      <p:ext uri="{BB962C8B-B14F-4D97-AF65-F5344CB8AC3E}">
        <p14:creationId xmlns:p14="http://schemas.microsoft.com/office/powerpoint/2010/main" val="3139731866"/>
      </p:ext>
    </p:extLst>
  </p:cSld>
  <p:clrMapOvr>
    <a:masterClrMapping/>
  </p:clrMapOvr>
</p:notes>
</file>

<file path=ppt/notesSlides/notesSlide3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https://forms.gle/CG5EJmyFzcdZMnK8A</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62</a:t>
            </a:fld>
            <a:endParaRPr lang="en-US"/>
          </a:p>
        </p:txBody>
      </p:sp>
    </p:spTree>
    <p:extLst>
      <p:ext uri="{BB962C8B-B14F-4D97-AF65-F5344CB8AC3E}">
        <p14:creationId xmlns:p14="http://schemas.microsoft.com/office/powerpoint/2010/main" val="3682509921"/>
      </p:ext>
    </p:extLst>
  </p:cSld>
  <p:clrMapOvr>
    <a:masterClrMapping/>
  </p:clrMapOvr>
</p:notes>
</file>

<file path=ppt/notesSlides/notesSlide3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66</a:t>
            </a:fld>
            <a:endParaRPr lang="en-US"/>
          </a:p>
        </p:txBody>
      </p:sp>
    </p:spTree>
    <p:extLst>
      <p:ext uri="{BB962C8B-B14F-4D97-AF65-F5344CB8AC3E}">
        <p14:creationId xmlns:p14="http://schemas.microsoft.com/office/powerpoint/2010/main" val="3458866767"/>
      </p:ext>
    </p:extLst>
  </p:cSld>
  <p:clrMapOvr>
    <a:masterClrMapping/>
  </p:clrMapOvr>
</p:notes>
</file>

<file path=ppt/notesSlides/notesSlide3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67</a:t>
            </a:fld>
            <a:endParaRPr lang="en-US"/>
          </a:p>
        </p:txBody>
      </p:sp>
    </p:spTree>
    <p:extLst>
      <p:ext uri="{BB962C8B-B14F-4D97-AF65-F5344CB8AC3E}">
        <p14:creationId xmlns:p14="http://schemas.microsoft.com/office/powerpoint/2010/main" val="2441657475"/>
      </p:ext>
    </p:extLst>
  </p:cSld>
  <p:clrMapOvr>
    <a:masterClrMapping/>
  </p:clrMapOvr>
</p:notes>
</file>

<file path=ppt/notesSlides/notesSlide3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68</a:t>
            </a:fld>
            <a:endParaRPr lang="en-US"/>
          </a:p>
        </p:txBody>
      </p:sp>
    </p:spTree>
    <p:extLst>
      <p:ext uri="{BB962C8B-B14F-4D97-AF65-F5344CB8AC3E}">
        <p14:creationId xmlns:p14="http://schemas.microsoft.com/office/powerpoint/2010/main" val="105079170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a:t>
            </a:fld>
            <a:endParaRPr lang="en-US"/>
          </a:p>
        </p:txBody>
      </p:sp>
    </p:spTree>
    <p:extLst>
      <p:ext uri="{BB962C8B-B14F-4D97-AF65-F5344CB8AC3E}">
        <p14:creationId xmlns:p14="http://schemas.microsoft.com/office/powerpoint/2010/main" val="3757201418"/>
      </p:ext>
    </p:extLst>
  </p:cSld>
  <p:clrMapOvr>
    <a:masterClrMapping/>
  </p:clrMapOvr>
</p:notes>
</file>

<file path=ppt/notesSlides/notesSlide4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69</a:t>
            </a:fld>
            <a:endParaRPr lang="en-US"/>
          </a:p>
        </p:txBody>
      </p:sp>
    </p:spTree>
    <p:extLst>
      <p:ext uri="{BB962C8B-B14F-4D97-AF65-F5344CB8AC3E}">
        <p14:creationId xmlns:p14="http://schemas.microsoft.com/office/powerpoint/2010/main" val="1442522834"/>
      </p:ext>
    </p:extLst>
  </p:cSld>
  <p:clrMapOvr>
    <a:masterClrMapping/>
  </p:clrMapOvr>
</p:notes>
</file>

<file path=ppt/notesSlides/notesSlide4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70</a:t>
            </a:fld>
            <a:endParaRPr lang="en-US"/>
          </a:p>
        </p:txBody>
      </p:sp>
    </p:spTree>
    <p:extLst>
      <p:ext uri="{BB962C8B-B14F-4D97-AF65-F5344CB8AC3E}">
        <p14:creationId xmlns:p14="http://schemas.microsoft.com/office/powerpoint/2010/main" val="4010233131"/>
      </p:ext>
    </p:extLst>
  </p:cSld>
  <p:clrMapOvr>
    <a:masterClrMapping/>
  </p:clrMapOvr>
</p:notes>
</file>

<file path=ppt/notesSlides/notesSlide4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71</a:t>
            </a:fld>
            <a:endParaRPr lang="en-US"/>
          </a:p>
        </p:txBody>
      </p:sp>
    </p:spTree>
    <p:extLst>
      <p:ext uri="{BB962C8B-B14F-4D97-AF65-F5344CB8AC3E}">
        <p14:creationId xmlns:p14="http://schemas.microsoft.com/office/powerpoint/2010/main" val="2337201493"/>
      </p:ext>
    </p:extLst>
  </p:cSld>
  <p:clrMapOvr>
    <a:masterClrMapping/>
  </p:clrMapOvr>
</p:notes>
</file>

<file path=ppt/notesSlides/notesSlide4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72</a:t>
            </a:fld>
            <a:endParaRPr lang="en-US"/>
          </a:p>
        </p:txBody>
      </p:sp>
    </p:spTree>
    <p:extLst>
      <p:ext uri="{BB962C8B-B14F-4D97-AF65-F5344CB8AC3E}">
        <p14:creationId xmlns:p14="http://schemas.microsoft.com/office/powerpoint/2010/main" val="3240546212"/>
      </p:ext>
    </p:extLst>
  </p:cSld>
  <p:clrMapOvr>
    <a:masterClrMapping/>
  </p:clrMapOvr>
</p:notes>
</file>

<file path=ppt/notesSlides/notesSlide4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73</a:t>
            </a:fld>
            <a:endParaRPr lang="en-US"/>
          </a:p>
        </p:txBody>
      </p:sp>
    </p:spTree>
    <p:extLst>
      <p:ext uri="{BB962C8B-B14F-4D97-AF65-F5344CB8AC3E}">
        <p14:creationId xmlns:p14="http://schemas.microsoft.com/office/powerpoint/2010/main" val="708251418"/>
      </p:ext>
    </p:extLst>
  </p:cSld>
  <p:clrMapOvr>
    <a:masterClrMapping/>
  </p:clrMapOvr>
</p:notes>
</file>

<file path=ppt/notesSlides/notesSlide4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74</a:t>
            </a:fld>
            <a:endParaRPr lang="en-US"/>
          </a:p>
        </p:txBody>
      </p:sp>
    </p:spTree>
    <p:extLst>
      <p:ext uri="{BB962C8B-B14F-4D97-AF65-F5344CB8AC3E}">
        <p14:creationId xmlns:p14="http://schemas.microsoft.com/office/powerpoint/2010/main" val="3057160356"/>
      </p:ext>
    </p:extLst>
  </p:cSld>
  <p:clrMapOvr>
    <a:masterClrMapping/>
  </p:clrMapOvr>
</p:notes>
</file>

<file path=ppt/notesSlides/notesSlide4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75</a:t>
            </a:fld>
            <a:endParaRPr lang="en-US"/>
          </a:p>
        </p:txBody>
      </p:sp>
    </p:spTree>
    <p:extLst>
      <p:ext uri="{BB962C8B-B14F-4D97-AF65-F5344CB8AC3E}">
        <p14:creationId xmlns:p14="http://schemas.microsoft.com/office/powerpoint/2010/main" val="365318797"/>
      </p:ext>
    </p:extLst>
  </p:cSld>
  <p:clrMapOvr>
    <a:masterClrMapping/>
  </p:clrMapOvr>
</p:notes>
</file>

<file path=ppt/notesSlides/notesSlide4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76</a:t>
            </a:fld>
            <a:endParaRPr lang="en-US"/>
          </a:p>
        </p:txBody>
      </p:sp>
    </p:spTree>
    <p:extLst>
      <p:ext uri="{BB962C8B-B14F-4D97-AF65-F5344CB8AC3E}">
        <p14:creationId xmlns:p14="http://schemas.microsoft.com/office/powerpoint/2010/main" val="704477457"/>
      </p:ext>
    </p:extLst>
  </p:cSld>
  <p:clrMapOvr>
    <a:masterClrMapping/>
  </p:clrMapOvr>
</p:notes>
</file>

<file path=ppt/notesSlides/notesSlide4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77</a:t>
            </a:fld>
            <a:endParaRPr lang="en-US"/>
          </a:p>
        </p:txBody>
      </p:sp>
    </p:spTree>
    <p:extLst>
      <p:ext uri="{BB962C8B-B14F-4D97-AF65-F5344CB8AC3E}">
        <p14:creationId xmlns:p14="http://schemas.microsoft.com/office/powerpoint/2010/main" val="1990492977"/>
      </p:ext>
    </p:extLst>
  </p:cSld>
  <p:clrMapOvr>
    <a:masterClrMapping/>
  </p:clrMapOvr>
</p:notes>
</file>

<file path=ppt/notesSlides/notesSlide4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78</a:t>
            </a:fld>
            <a:endParaRPr lang="en-US"/>
          </a:p>
        </p:txBody>
      </p:sp>
    </p:spTree>
    <p:extLst>
      <p:ext uri="{BB962C8B-B14F-4D97-AF65-F5344CB8AC3E}">
        <p14:creationId xmlns:p14="http://schemas.microsoft.com/office/powerpoint/2010/main" val="2661819322"/>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Key can be of the following types:</a:t>
            </a:r>
          </a:p>
          <a:p>
            <a:r>
              <a:rPr lang="en-US" smtClean="0"/>
              <a:t>Super Key</a:t>
            </a:r>
          </a:p>
          <a:p>
            <a:r>
              <a:rPr lang="en-US" smtClean="0"/>
              <a:t>Candidate Key</a:t>
            </a:r>
          </a:p>
          <a:p>
            <a:r>
              <a:rPr lang="en-US" smtClean="0"/>
              <a:t>Primary Key</a:t>
            </a:r>
          </a:p>
          <a:p>
            <a:r>
              <a:rPr lang="en-US" smtClean="0"/>
              <a:t>Alternate Key</a:t>
            </a:r>
          </a:p>
          <a:p>
            <a:r>
              <a:rPr lang="en-US" smtClean="0"/>
              <a:t>Foreign Key</a:t>
            </a:r>
          </a:p>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9</a:t>
            </a:fld>
            <a:endParaRPr lang="en-US"/>
          </a:p>
        </p:txBody>
      </p:sp>
    </p:spTree>
    <p:extLst>
      <p:ext uri="{BB962C8B-B14F-4D97-AF65-F5344CB8AC3E}">
        <p14:creationId xmlns:p14="http://schemas.microsoft.com/office/powerpoint/2010/main" val="1003257891"/>
      </p:ext>
    </p:extLst>
  </p:cSld>
  <p:clrMapOvr>
    <a:masterClrMapping/>
  </p:clrMapOvr>
</p:notes>
</file>

<file path=ppt/notesSlides/notesSlide5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79</a:t>
            </a:fld>
            <a:endParaRPr lang="en-US"/>
          </a:p>
        </p:txBody>
      </p:sp>
    </p:spTree>
    <p:extLst>
      <p:ext uri="{BB962C8B-B14F-4D97-AF65-F5344CB8AC3E}">
        <p14:creationId xmlns:p14="http://schemas.microsoft.com/office/powerpoint/2010/main" val="2420924261"/>
      </p:ext>
    </p:extLst>
  </p:cSld>
  <p:clrMapOvr>
    <a:masterClrMapping/>
  </p:clrMapOvr>
</p:notes>
</file>

<file path=ppt/notesSlides/notesSlide5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https://www.guru99.com/relational-algebra-dbms.html</a:t>
            </a:r>
          </a:p>
          <a:p>
            <a:r>
              <a:rPr lang="en-US" smtClean="0"/>
              <a:t>https://beginnersbook.com/2019/02/dbms-relational-algebra/</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80</a:t>
            </a:fld>
            <a:endParaRPr lang="en-US"/>
          </a:p>
        </p:txBody>
      </p:sp>
    </p:spTree>
    <p:extLst>
      <p:ext uri="{BB962C8B-B14F-4D97-AF65-F5344CB8AC3E}">
        <p14:creationId xmlns:p14="http://schemas.microsoft.com/office/powerpoint/2010/main" val="1117326242"/>
      </p:ext>
    </p:extLst>
  </p:cSld>
  <p:clrMapOvr>
    <a:masterClrMapping/>
  </p:clrMapOvr>
</p:notes>
</file>

<file path=ppt/notesSlides/notesSlide5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https://www.guru99.com/relational-algebra-dbms.html</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81</a:t>
            </a:fld>
            <a:endParaRPr lang="en-US"/>
          </a:p>
        </p:txBody>
      </p:sp>
    </p:spTree>
    <p:extLst>
      <p:ext uri="{BB962C8B-B14F-4D97-AF65-F5344CB8AC3E}">
        <p14:creationId xmlns:p14="http://schemas.microsoft.com/office/powerpoint/2010/main" val="661330674"/>
      </p:ext>
    </p:extLst>
  </p:cSld>
  <p:clrMapOvr>
    <a:masterClrMapping/>
  </p:clrMapOvr>
</p:notes>
</file>

<file path=ppt/notesSlides/notesSlide5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https://forms.gle/waX6ptncnYHPBRJu6 – Session 1</a:t>
            </a:r>
          </a:p>
          <a:p>
            <a:r>
              <a:rPr lang="en-US" smtClean="0"/>
              <a:t>https://forms.gle/sW2kWsfarB2ZU53Z6 - Session 2</a:t>
            </a:r>
            <a:endParaRPr lang="en-US"/>
          </a:p>
        </p:txBody>
      </p:sp>
      <p:sp>
        <p:nvSpPr>
          <p:cNvPr id="4" name="Slide Number Placeholder 3"/>
          <p:cNvSpPr>
            <a:spLocks noGrp="1"/>
          </p:cNvSpPr>
          <p:nvPr>
            <p:ph type="sldNum" sz="quarter" idx="10"/>
          </p:nvPr>
        </p:nvSpPr>
        <p:spPr/>
        <p:txBody>
          <a:bodyPr/>
          <a:lstStyle/>
          <a:p>
            <a:fld id="{5F90A4D7-E38D-4B14-8DD6-1F306736976A}" type="slidenum">
              <a:rPr lang="en-US" smtClean="0"/>
              <a:t>82</a:t>
            </a:fld>
            <a:endParaRPr lang="en-US"/>
          </a:p>
        </p:txBody>
      </p:sp>
    </p:spTree>
    <p:extLst>
      <p:ext uri="{BB962C8B-B14F-4D97-AF65-F5344CB8AC3E}">
        <p14:creationId xmlns:p14="http://schemas.microsoft.com/office/powerpoint/2010/main" val="3774210170"/>
      </p:ext>
    </p:extLst>
  </p:cSld>
  <p:clrMapOvr>
    <a:masterClrMapping/>
  </p:clrMapOvr>
</p:notes>
</file>

<file path=ppt/notesSlides/notesSlide5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90A4D7-E38D-4B14-8DD6-1F306736976A}" type="slidenum">
              <a:rPr lang="en-US" smtClean="0"/>
              <a:t>86</a:t>
            </a:fld>
            <a:endParaRPr lang="en-US"/>
          </a:p>
        </p:txBody>
      </p:sp>
    </p:spTree>
    <p:extLst>
      <p:ext uri="{BB962C8B-B14F-4D97-AF65-F5344CB8AC3E}">
        <p14:creationId xmlns:p14="http://schemas.microsoft.com/office/powerpoint/2010/main" val="330065085"/>
      </p:ext>
    </p:extLst>
  </p:cSld>
  <p:clrMapOvr>
    <a:masterClrMapping/>
  </p:clrMapOvr>
</p:notes>
</file>

<file path=ppt/notesSlides/notesSlide5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https://towardsdatascience.com/a-quick-guide-to-relational-algebra-operators-in-dbms-1ff2ddecaad7</a:t>
            </a:r>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87</a:t>
            </a:fld>
            <a:endParaRPr lang="en-US"/>
          </a:p>
        </p:txBody>
      </p:sp>
    </p:spTree>
    <p:extLst>
      <p:ext uri="{BB962C8B-B14F-4D97-AF65-F5344CB8AC3E}">
        <p14:creationId xmlns:p14="http://schemas.microsoft.com/office/powerpoint/2010/main" val="1781129005"/>
      </p:ext>
    </p:extLst>
  </p:cSld>
  <p:clrMapOvr>
    <a:masterClrMapping/>
  </p:clrMapOvr>
</p:notes>
</file>

<file path=ppt/notesSlides/notesSlide5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88</a:t>
            </a:fld>
            <a:endParaRPr lang="en-US"/>
          </a:p>
        </p:txBody>
      </p:sp>
    </p:spTree>
    <p:extLst>
      <p:ext uri="{BB962C8B-B14F-4D97-AF65-F5344CB8AC3E}">
        <p14:creationId xmlns:p14="http://schemas.microsoft.com/office/powerpoint/2010/main" val="2518345734"/>
      </p:ext>
    </p:extLst>
  </p:cSld>
  <p:clrMapOvr>
    <a:masterClrMapping/>
  </p:clrMapOvr>
</p:notes>
</file>

<file path=ppt/notesSlides/notesSlide5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89</a:t>
            </a:fld>
            <a:endParaRPr lang="en-US"/>
          </a:p>
        </p:txBody>
      </p:sp>
    </p:spTree>
    <p:extLst>
      <p:ext uri="{BB962C8B-B14F-4D97-AF65-F5344CB8AC3E}">
        <p14:creationId xmlns:p14="http://schemas.microsoft.com/office/powerpoint/2010/main" val="1503956288"/>
      </p:ext>
    </p:extLst>
  </p:cSld>
  <p:clrMapOvr>
    <a:masterClrMapping/>
  </p:clrMapOvr>
</p:notes>
</file>

<file path=ppt/notesSlides/notesSlide5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Session 1 - https://forms.gle/p3YrJZFFhuEmrLfr5</a:t>
            </a:r>
          </a:p>
          <a:p>
            <a:r>
              <a:rPr lang="en-US" smtClean="0"/>
              <a:t>Session 2  - https://forms.gle/BxcmYZ5ycmJfRde87</a:t>
            </a:r>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90</a:t>
            </a:fld>
            <a:endParaRPr lang="en-US"/>
          </a:p>
        </p:txBody>
      </p:sp>
    </p:spTree>
    <p:extLst>
      <p:ext uri="{BB962C8B-B14F-4D97-AF65-F5344CB8AC3E}">
        <p14:creationId xmlns:p14="http://schemas.microsoft.com/office/powerpoint/2010/main" val="2088280016"/>
      </p:ext>
    </p:extLst>
  </p:cSld>
  <p:clrMapOvr>
    <a:masterClrMapping/>
  </p:clrMapOvr>
</p:notes>
</file>

<file path=ppt/notesSlides/notesSlide5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96</a:t>
            </a:fld>
            <a:endParaRPr lang="en-US"/>
          </a:p>
        </p:txBody>
      </p:sp>
    </p:spTree>
    <p:extLst>
      <p:ext uri="{BB962C8B-B14F-4D97-AF65-F5344CB8AC3E}">
        <p14:creationId xmlns:p14="http://schemas.microsoft.com/office/powerpoint/2010/main" val="3436446328"/>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Key can be of the following types:</a:t>
            </a:r>
          </a:p>
          <a:p>
            <a:r>
              <a:rPr lang="en-US" smtClean="0"/>
              <a:t>Super Key</a:t>
            </a:r>
          </a:p>
          <a:p>
            <a:r>
              <a:rPr lang="en-US" smtClean="0"/>
              <a:t>Candidate Key</a:t>
            </a:r>
          </a:p>
          <a:p>
            <a:r>
              <a:rPr lang="en-US" smtClean="0"/>
              <a:t>Primary Key</a:t>
            </a:r>
          </a:p>
          <a:p>
            <a:r>
              <a:rPr lang="en-US" smtClean="0"/>
              <a:t>Alternate Key</a:t>
            </a:r>
          </a:p>
          <a:p>
            <a:r>
              <a:rPr lang="en-US" smtClean="0"/>
              <a:t>Foreign Key</a:t>
            </a:r>
          </a:p>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10</a:t>
            </a:fld>
            <a:endParaRPr lang="en-US"/>
          </a:p>
        </p:txBody>
      </p:sp>
    </p:spTree>
    <p:extLst>
      <p:ext uri="{BB962C8B-B14F-4D97-AF65-F5344CB8AC3E}">
        <p14:creationId xmlns:p14="http://schemas.microsoft.com/office/powerpoint/2010/main" val="4086733831"/>
      </p:ext>
    </p:extLst>
  </p:cSld>
  <p:clrMapOvr>
    <a:masterClrMapping/>
  </p:clrMapOvr>
</p:notes>
</file>

<file path=ppt/notesSlides/notesSlide6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97</a:t>
            </a:fld>
            <a:endParaRPr lang="en-US"/>
          </a:p>
        </p:txBody>
      </p:sp>
    </p:spTree>
    <p:extLst>
      <p:ext uri="{BB962C8B-B14F-4D97-AF65-F5344CB8AC3E}">
        <p14:creationId xmlns:p14="http://schemas.microsoft.com/office/powerpoint/2010/main" val="2075424171"/>
      </p:ext>
    </p:extLst>
  </p:cSld>
  <p:clrMapOvr>
    <a:masterClrMapping/>
  </p:clrMapOvr>
</p:notes>
</file>

<file path=ppt/notesSlides/notesSlide6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98</a:t>
            </a:fld>
            <a:endParaRPr lang="en-US"/>
          </a:p>
        </p:txBody>
      </p:sp>
    </p:spTree>
    <p:extLst>
      <p:ext uri="{BB962C8B-B14F-4D97-AF65-F5344CB8AC3E}">
        <p14:creationId xmlns:p14="http://schemas.microsoft.com/office/powerpoint/2010/main" val="3370776062"/>
      </p:ext>
    </p:extLst>
  </p:cSld>
  <p:clrMapOvr>
    <a:masterClrMapping/>
  </p:clrMapOvr>
</p:notes>
</file>

<file path=ppt/notesSlides/notesSlide6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99</a:t>
            </a:fld>
            <a:endParaRPr lang="en-US"/>
          </a:p>
        </p:txBody>
      </p:sp>
    </p:spTree>
    <p:extLst>
      <p:ext uri="{BB962C8B-B14F-4D97-AF65-F5344CB8AC3E}">
        <p14:creationId xmlns:p14="http://schemas.microsoft.com/office/powerpoint/2010/main" val="3348809296"/>
      </p:ext>
    </p:extLst>
  </p:cSld>
  <p:clrMapOvr>
    <a:masterClrMapping/>
  </p:clrMapOvr>
</p:notes>
</file>

<file path=ppt/notesSlides/notesSlide6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100</a:t>
            </a:fld>
            <a:endParaRPr lang="en-US"/>
          </a:p>
        </p:txBody>
      </p:sp>
    </p:spTree>
    <p:extLst>
      <p:ext uri="{BB962C8B-B14F-4D97-AF65-F5344CB8AC3E}">
        <p14:creationId xmlns:p14="http://schemas.microsoft.com/office/powerpoint/2010/main" val="2741028025"/>
      </p:ext>
    </p:extLst>
  </p:cSld>
  <p:clrMapOvr>
    <a:masterClrMapping/>
  </p:clrMapOvr>
</p:notes>
</file>

<file path=ppt/notesSlides/notesSlide6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1</a:t>
            </a:r>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101</a:t>
            </a:fld>
            <a:endParaRPr lang="en-US"/>
          </a:p>
        </p:txBody>
      </p:sp>
    </p:spTree>
    <p:extLst>
      <p:ext uri="{BB962C8B-B14F-4D97-AF65-F5344CB8AC3E}">
        <p14:creationId xmlns:p14="http://schemas.microsoft.com/office/powerpoint/2010/main" val="1930332078"/>
      </p:ext>
    </p:extLst>
  </p:cSld>
  <p:clrMapOvr>
    <a:masterClrMapping/>
  </p:clrMapOvr>
</p:notes>
</file>

<file path=ppt/notesSlides/notesSlide6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3878E0-23D2-497A-8D27-47A28D9D952F}" type="slidenum">
              <a:rPr lang="en-US" smtClean="0"/>
              <a:t>102</a:t>
            </a:fld>
            <a:endParaRPr lang="en-US"/>
          </a:p>
        </p:txBody>
      </p:sp>
    </p:spTree>
    <p:extLst>
      <p:ext uri="{BB962C8B-B14F-4D97-AF65-F5344CB8AC3E}">
        <p14:creationId xmlns:p14="http://schemas.microsoft.com/office/powerpoint/2010/main" val="28825308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11</a:t>
            </a:fld>
            <a:endParaRPr lang="en-US"/>
          </a:p>
        </p:txBody>
      </p:sp>
    </p:spTree>
    <p:extLst>
      <p:ext uri="{BB962C8B-B14F-4D97-AF65-F5344CB8AC3E}">
        <p14:creationId xmlns:p14="http://schemas.microsoft.com/office/powerpoint/2010/main" val="646074989"/>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12</a:t>
            </a:fld>
            <a:endParaRPr lang="en-US"/>
          </a:p>
        </p:txBody>
      </p:sp>
    </p:spTree>
    <p:extLst>
      <p:ext uri="{BB962C8B-B14F-4D97-AF65-F5344CB8AC3E}">
        <p14:creationId xmlns:p14="http://schemas.microsoft.com/office/powerpoint/2010/main" val="2187706160"/>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ABB5577-3E4B-43A3-BDBC-501BD31BDFC3}" type="slidenum">
              <a:rPr lang="en-US" smtClean="0"/>
              <a:t>13</a:t>
            </a:fld>
            <a:endParaRPr lang="en-US"/>
          </a:p>
        </p:txBody>
      </p:sp>
    </p:spTree>
    <p:extLst>
      <p:ext uri="{BB962C8B-B14F-4D97-AF65-F5344CB8AC3E}">
        <p14:creationId xmlns:p14="http://schemas.microsoft.com/office/powerpoint/2010/main" val="391374482"/>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0.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101.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102.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10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8.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19.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0.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1.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2.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3.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4.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5.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6.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7.xml.rels>&#65279;<?xml version="1.0" encoding="utf-8" standalone="yes"?><Relationships xmlns="http://schemas.openxmlformats.org/package/2006/relationships"><Relationship Id="rId1" Type="http://schemas.openxmlformats.org/officeDocument/2006/relationships/slideMaster" Target="../slideMasters/slideMaster2.xml" /></Relationships>
</file>

<file path=ppt/slideLayouts/_rels/slideLayout2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2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4.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5.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6.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7.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8.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39.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0.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1.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2.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3.xml.rels>&#65279;<?xml version="1.0" encoding="utf-8" standalone="yes"?><Relationships xmlns="http://schemas.openxmlformats.org/package/2006/relationships"><Relationship Id="rId1" Type="http://schemas.openxmlformats.org/officeDocument/2006/relationships/slideMaster" Target="../slideMasters/slideMaster3.xml" /></Relationships>
</file>

<file path=ppt/slideLayouts/_rels/slideLayout4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4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0.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1.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2.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3.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4.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5.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6.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7.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8.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59.xml.rels>&#65279;<?xml version="1.0" encoding="utf-8" standalone="yes"?><Relationships xmlns="http://schemas.openxmlformats.org/package/2006/relationships"><Relationship Id="rId1" Type="http://schemas.openxmlformats.org/officeDocument/2006/relationships/slideMaster" Target="../slideMasters/slideMaster4.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6.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7.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8.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69.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0.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1.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2.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3.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4.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5.xml.rels>&#65279;<?xml version="1.0" encoding="utf-8" standalone="yes"?><Relationships xmlns="http://schemas.openxmlformats.org/package/2006/relationships"><Relationship Id="rId1" Type="http://schemas.openxmlformats.org/officeDocument/2006/relationships/slideMaster" Target="../slideMasters/slideMaster5.xml" /></Relationships>
</file>

<file path=ppt/slideLayouts/_rels/slideLayout7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7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3.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4.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5.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6.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7.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8.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89.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0.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91.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92.xml.rels>&#65279;<?xml version="1.0" encoding="utf-8" standalone="yes"?><Relationships xmlns="http://schemas.openxmlformats.org/package/2006/relationships"><Relationship Id="rId1" Type="http://schemas.openxmlformats.org/officeDocument/2006/relationships/slideMaster" Target="../slideMasters/slideMaster6.xml" /></Relationships>
</file>

<file path=ppt/slideLayouts/_rels/slideLayout93.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4.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5.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6.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7.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8.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_rels/slideLayout99.xml.rels>&#65279;<?xml version="1.0" encoding="utf-8" standalone="yes"?><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DE9D3DC4-9345-4D88-9F58-D414315610F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590F9EB2-FAC9-4D96-890E-41DB7CA009CE}"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a:t>05-Jul-21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10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a:t>05-Jul-21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10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a:t>05-Jul-21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10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a:t>05-Jul-21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B7E44A57-9CB4-4BCB-A349-D456F0AE86D1}"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t>23-Jun-21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1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t>23-Jun-21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23-Jun-21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1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24B34249-E38A-475A-8641-98076108FF47}"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2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2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2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2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2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23-Jun-21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2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23-Jun-21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2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651867895"/>
      </p:ext>
    </p:extLst>
  </p:cSld>
  <p:clrMapOvr>
    <a:masterClrMapping/>
  </p:clrMapOvr>
  <p:transition/>
  <p:timing/>
</p:sldLayout>
</file>

<file path=ppt/slideLayouts/slideLayout2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724381842"/>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7538D8BB-3F9C-4478-B890-D1B286226976}" type="datetimeFigureOut">
              <a:rPr lang="en-US" smtClean="0"/>
              <a:t>11/7/2009</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191965031"/>
      </p:ext>
    </p:extLst>
  </p:cSld>
  <p:clrMapOvr>
    <a:masterClrMapping/>
  </p:clrMapOvr>
  <p:transition/>
  <p:timing/>
</p:sldLayout>
</file>

<file path=ppt/slideLayouts/slideLayout3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00381587"/>
      </p:ext>
    </p:extLst>
  </p:cSld>
  <p:clrMapOvr>
    <a:masterClrMapping/>
  </p:clrMapOvr>
  <p:transition/>
  <p:timing/>
</p:sldLayout>
</file>

<file path=ppt/slideLayouts/slideLayout3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13"/>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t>25-Jun-21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924010833"/>
      </p:ext>
    </p:extLst>
  </p:cSld>
  <p:clrMapOvr>
    <a:masterClrMapping/>
  </p:clrMapOvr>
  <p:transition/>
  <p:timing/>
</p:sldLayout>
</file>

<file path=ppt/slideLayouts/slideLayout3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t>25-Jun-21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4115188778"/>
      </p:ext>
    </p:extLst>
  </p:cSld>
  <p:clrMapOvr>
    <a:masterClrMapping/>
  </p:clrMapOvr>
  <p:transition/>
  <p:timing/>
</p:sldLayout>
</file>

<file path=ppt/slideLayouts/slideLayout3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smtClean="0"/>
              <a:t>25-Jun-21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929273965"/>
      </p:ext>
    </p:extLst>
  </p:cSld>
  <p:clrMapOvr>
    <a:masterClrMapping/>
  </p:clrMapOvr>
  <p:transition/>
  <p:timing/>
</p:sldLayout>
</file>

<file path=ppt/slideLayouts/slideLayout3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720793365"/>
      </p:ext>
    </p:extLst>
  </p:cSld>
  <p:clrMapOvr>
    <a:masterClrMapping/>
  </p:clrMapOvr>
  <p:transition/>
  <p:timing/>
</p:sldLayout>
</file>

<file path=ppt/slideLayouts/slideLayout3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1232966167"/>
      </p:ext>
    </p:extLst>
  </p:cSld>
  <p:clrMapOvr>
    <a:masterClrMapping/>
  </p:clrMapOvr>
  <p:transition/>
  <p:timing/>
</p:sldLayout>
</file>

<file path=ppt/slideLayouts/slideLayout3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3983620428"/>
      </p:ext>
    </p:extLst>
  </p:cSld>
  <p:clrMapOvr>
    <a:masterClrMapping/>
  </p:clrMapOvr>
  <p:transition/>
  <p:timing/>
</p:sldLayout>
</file>

<file path=ppt/slideLayouts/slideLayout3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0" baseline="0">
                <a:ln w="3175" cmpd="sng">
                  <a:noFill/>
                </a:ln>
                <a:solidFill>
                  <a:schemeClr val="accent1"/>
                </a:solidFill>
                <a:effectLst/>
                <a:latin typeface="Arial" pitchFamily="34" charset="0"/>
              </a:rPr>
              <a:t>”</a:t>
            </a:r>
          </a:p>
        </p:txBody>
      </p:sp>
    </p:spTree>
    <p:extLst>
      <p:ext uri="{BB962C8B-B14F-4D97-AF65-F5344CB8AC3E}">
        <p14:creationId xmlns:p14="http://schemas.microsoft.com/office/powerpoint/2010/main" val="1837076915"/>
      </p:ext>
    </p:extLst>
  </p:cSld>
  <p:clrMapOvr>
    <a:masterClrMapping/>
  </p:clrMapOvr>
  <p:transition/>
  <p:timing/>
</p:sldLayout>
</file>

<file path=ppt/slideLayouts/slideLayout3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337047304"/>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CEDF00EE-B37D-4B42-941A-9715CD59D094}"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extLst>
      <p:ext uri="{BB962C8B-B14F-4D97-AF65-F5344CB8AC3E}">
        <p14:creationId xmlns:p14="http://schemas.microsoft.com/office/powerpoint/2010/main" val="2476896866"/>
      </p:ext>
    </p:extLst>
  </p:cSld>
  <p:clrMapOvr>
    <a:masterClrMapping/>
  </p:clrMapOvr>
  <p:transition/>
  <p:timing/>
</p:sldLayout>
</file>

<file path=ppt/slideLayouts/slideLayout4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25-Jun-21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548222277"/>
      </p:ext>
    </p:extLst>
  </p:cSld>
  <p:clrMapOvr>
    <a:masterClrMapping/>
  </p:clrMapOvr>
  <p:transition/>
  <p:timing/>
</p:sldLayout>
</file>

<file path=ppt/slideLayouts/slideLayout4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838998739"/>
      </p:ext>
    </p:extLst>
  </p:cSld>
  <p:clrMapOvr>
    <a:masterClrMapping/>
  </p:clrMapOvr>
  <p:transition/>
  <p:timing/>
</p:sldLayout>
</file>

<file path=ppt/slideLayouts/slideLayout4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t>25-Jun-21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a:p>
        </p:txBody>
      </p:sp>
    </p:spTree>
    <p:extLst>
      <p:ext uri="{BB962C8B-B14F-4D97-AF65-F5344CB8AC3E}">
        <p14:creationId xmlns:p14="http://schemas.microsoft.com/office/powerpoint/2010/main" val="2097460676"/>
      </p:ext>
    </p:extLst>
  </p:cSld>
  <p:clrMapOvr>
    <a:masterClrMapping/>
  </p:clrMapOvr>
  <p:transition/>
  <p:timing/>
</p:sldLayout>
</file>

<file path=ppt/slideLayouts/slideLayout4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4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4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4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4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t>26-Jun-21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4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t>26-Jun-21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CFFAEAD8-9008-4021-B451-DA0D3D2D2FD1}" type="datetimeFigureOut">
              <a:rPr lang="en-US" smtClean="0"/>
              <a:t>11/7/2009</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26-Jun-21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5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5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5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5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5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5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5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26-Jun-21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5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5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26-Jun-21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50C9D466-27D0-4648-9BD5-099890A18B95}" type="datetimeFigureOut">
              <a:rPr lang="en-US" smtClean="0"/>
              <a:t>11/7/2009</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6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 preserve="1">
  <p:cSld name="Title and Content">
    <p:spTree>
      <p:nvGrpSpPr>
        <p:cNvPr id="1" name=""/>
        <p:cNvGrpSpPr/>
        <p:nvPr/>
      </p:nvGrpSpPr>
      <p:grpSpPr>
        <a:xfrm>
          <a:off x="0" y="0"/>
          <a: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6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6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6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t>30-Jun-21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6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t>30-Jun-21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6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30-Jun-21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6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6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6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Title and Caption">
    <p:spTree>
      <p:nvGrpSpPr>
        <p:cNvPr id="1" name=""/>
        <p:cNvGrpSpPr/>
        <p:nvPr/>
      </p:nvGrpSpPr>
      <p:grpSpPr>
        <a:xfrm>
          <a:off x="0" y="0"/>
          <a: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p:nvPr>
        </p:nvSpPr>
        <p:spPr/>
        <p:txBody>
          <a:bodyPr/>
          <a:lstStyle/>
          <a:p>
            <a:fld id="{FE8BAF7C-AADA-4287-8837-EB7F4C491D6D}" type="datetimeFigureOut">
              <a:rPr lang="en-US" smtClean="0"/>
              <a:t>11/7/2009</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Quote with Caption">
    <p:spTree>
      <p:nvGrpSpPr>
        <p:cNvPr id="1" name=""/>
        <p:cNvGrpSpPr/>
        <p:nvPr/>
      </p:nvGrpSpPr>
      <p:grpSpPr>
        <a:xfrm>
          <a:off x="0" y="0"/>
          <a: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7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Name Card">
    <p:spTree>
      <p:nvGrpSpPr>
        <p:cNvPr id="1" name=""/>
        <p:cNvGrpSpPr/>
        <p:nvPr/>
      </p:nvGrpSpPr>
      <p:grpSpPr>
        <a:xfrm>
          <a:off x="0" y="0"/>
          <a: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7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Quote Name Card">
    <p:spTree>
      <p:nvGrpSpPr>
        <p:cNvPr id="1" name=""/>
        <p:cNvGrpSpPr/>
        <p:nvPr/>
      </p:nvGrpSpPr>
      <p:grpSpPr>
        <a:xfrm>
          <a:off x="0" y="0"/>
          <a: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baseline="0">
                <a:ln w="3175" cmpd="sng">
                  <a:noFill/>
                </a:ln>
                <a:solidFill>
                  <a:schemeClr val="accent1"/>
                </a:solidFill>
                <a:effectLst/>
                <a:latin typeface="Arial" pitchFamily="34" charset="0"/>
              </a:rPr>
              <a:t>”</a:t>
            </a:r>
          </a:p>
        </p:txBody>
      </p:sp>
    </p:spTree>
  </p:cSld>
  <p:clrMapOvr>
    <a:masterClrMapping/>
  </p:clrMapOvr>
  <p:transition/>
  <p:timing/>
</p:sldLayout>
</file>

<file path=ppt/slideLayouts/slideLayout7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True or False">
    <p:spTree>
      <p:nvGrpSpPr>
        <p:cNvPr id="1" name=""/>
        <p:cNvGrpSpPr/>
        <p:nvPr/>
      </p:nvGrpSpPr>
      <p:grpSpPr>
        <a:xfrm>
          <a:off x="0" y="0"/>
          <a: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30-Jun-21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a:t>‹#›</a:t>
            </a:fld>
            <a:endParaRPr lang="en-US"/>
          </a:p>
        </p:txBody>
      </p:sp>
    </p:spTree>
  </p:cSld>
  <p:clrMapOvr>
    <a:masterClrMapping/>
  </p:clrMapOvr>
  <p:transition/>
  <p:timing/>
</p:sldLayout>
</file>

<file path=ppt/slideLayouts/slideLayout7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7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30-Jun-21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7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sldLayout>
</file>

<file path=ppt/slideLayouts/slideLayout7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7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7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Obj" preserve="1">
  <p:cSld name="Two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a:t>02-Jul-21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483B40AF-B0F6-4762-AEDB-9540585459B6}"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woTxTwoObj" preserve="1">
  <p:cSld name="Comparison">
    <p:spTree>
      <p:nvGrpSpPr>
        <p:cNvPr id="1" name=""/>
        <p:cNvGrpSpPr/>
        <p:nvPr/>
      </p:nvGrpSpPr>
      <p:grpSpPr>
        <a:xfrm>
          <a:off x="0" y="0"/>
          <a: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a:t>02-Jul-21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a:t>02-Jul-21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B61BEF0D-F0BB-DE4B-95CE-6DB70DBA9567}" type="datetimeFigureOut">
              <a:rPr lang="en-US"/>
              <a:t>02-Jul-21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02-Jul-21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t>02-Jul-21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Panoramic Picture with Caption">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a:t>02-Jul-21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Title and Caption">
    <p:spTree>
      <p:nvGrpSpPr>
        <p:cNvPr id="1" name=""/>
        <p:cNvGrpSpPr/>
        <p:nvPr/>
      </p:nvGrpSpPr>
      <p:grpSpPr>
        <a:xfrm>
          <a:off x="0" y="0"/>
          <a: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Quote with Caption">
    <p:spTree>
      <p:nvGrpSpPr>
        <p:cNvPr id="1" name=""/>
        <p:cNvGrpSpPr/>
        <p:nvPr/>
      </p:nvGrpSpPr>
      <p:grpSpPr>
        <a:xfrm>
          <a:off x="0" y="0"/>
          <a: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timing/>
</p:sldLayout>
</file>

<file path=ppt/slideLayouts/slideLayout8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Name Card">
    <p:spTree>
      <p:nvGrpSpPr>
        <p:cNvPr id="1" name=""/>
        <p:cNvGrpSpPr/>
        <p:nvPr/>
      </p:nvGrpSpPr>
      <p:grpSpPr>
        <a:xfrm>
          <a:off x="0" y="0"/>
          <a: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8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Quote Name Card">
    <p:spTree>
      <p:nvGrpSpPr>
        <p:cNvPr id="1" name=""/>
        <p:cNvGrpSpPr/>
        <p:nvPr/>
      </p:nvGrpSpPr>
      <p:grpSpPr>
        <a:xfrm>
          <a:off x="0" y="0"/>
          <a: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lvl="0" algn="r"/>
            <a:r>
              <a:rPr lang="en-US" sz="8000">
                <a:solidFill>
                  <a:schemeClr val="tx1"/>
                </a:solidFill>
                <a:effectLst/>
              </a:rPr>
              <a:t>”</a:t>
            </a:r>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p:cNvGrpSpPr/>
        <p:nvPr/>
      </p:nvGrpSpPr>
      <p:grpSpPr>
        <a:xfrm>
          <a:off x="0" y="0"/>
          <a: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79E2A4D2-E477-4886-BE0A-24D61ED854D6}" type="datetimeFigureOut">
              <a:rPr lang="en-US" smtClean="0"/>
              <a:t>11/7/2009</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reserve="1">
  <p:cSld name="True or False">
    <p:spTree>
      <p:nvGrpSpPr>
        <p:cNvPr id="1" name=""/>
        <p:cNvGrpSpPr/>
        <p:nvPr/>
      </p:nvGrpSpPr>
      <p:grpSpPr>
        <a:xfrm>
          <a:off x="0" y="0"/>
          <a: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a:lvl1pPr>
          </a:lstStyle>
          <a:p>
            <a:pPr marL="0" lvl="0"/>
            <a:r>
              <a:rPr lang="en-US" smtClean="0"/>
              <a:t>Click to edit Master title style</a:t>
            </a:r>
            <a:endParaRPr lang="en-US"/>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9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9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a:t>02-Jul-21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t>‹#›</a:t>
            </a:fld>
            <a:endParaRPr lang="en-US"/>
          </a:p>
        </p:txBody>
      </p:sp>
    </p:spTree>
  </p:cSld>
  <p:clrMapOvr>
    <a:masterClrMapping/>
  </p:clrMapOvr>
  <p:transition/>
  <p:timing/>
</p:sldLayout>
</file>

<file path=ppt/slideLayouts/slideLayout9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a:t>05-Jul-21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Layout>
</file>

<file path=ppt/slideLayouts/slideLayout9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DFF08F-DC6B-4601-B491-B0F83F6DD2DA}" type="datetimeFigureOut">
              <a:rPr lang="en-US"/>
              <a:t>05-Jul-21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9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p:cNvGrpSpPr/>
        <p:nvPr/>
      </p:nvGrpSpPr>
      <p:grpSpPr>
        <a:xfrm>
          <a:off x="0" y="0"/>
          <a: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a:t>05-Jul-21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sldLayout>
</file>

<file path=ppt/slideLayouts/slideLayout9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DFF08F-DC6B-4601-B491-B0F83F6DD2DA}" type="datetimeFigureOut">
              <a:rPr lang="en-US"/>
              <a:t>05-Jul-21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9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143000" y="2001511"/>
            <a:ext cx="4754880" cy="777240"/>
          </a:xfrm>
        </p:spPr>
        <p:txBody>
          <a:bodyPr anchor="ctr"/>
          <a:lstStyle>
            <a:lvl1pPr marL="0" indent="0">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ct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DFF08F-DC6B-4601-B491-B0F83F6DD2DA}" type="datetimeFigureOut">
              <a:rPr lang="en-US"/>
              <a:t>05-Jul-21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9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DFF08F-DC6B-4601-B491-B0F83F6DD2DA}" type="datetimeFigureOut">
              <a:rPr lang="en-US"/>
              <a:t>05-Jul-21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Layouts/slideLayout9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96DFF08F-DC6B-4601-B491-B0F83F6DD2DA}" type="datetimeFigureOut">
              <a:rPr lang="en-US"/>
              <a:t>05-Jul-21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_rels/slideMaster2.xml.rels>&#65279;<?xml version="1.0" encoding="utf-8" standalone="yes"?><Relationships xmlns="http://schemas.openxmlformats.org/package/2006/relationships"><Relationship Id="rId1" Type="http://schemas.openxmlformats.org/officeDocument/2006/relationships/slideLayout" Target="../slideLayouts/slideLayout12.xml" /><Relationship Id="rId10" Type="http://schemas.openxmlformats.org/officeDocument/2006/relationships/slideLayout" Target="../slideLayouts/slideLayout21.xml" /><Relationship Id="rId11" Type="http://schemas.openxmlformats.org/officeDocument/2006/relationships/slideLayout" Target="../slideLayouts/slideLayout22.xml" /><Relationship Id="rId12" Type="http://schemas.openxmlformats.org/officeDocument/2006/relationships/slideLayout" Target="../slideLayouts/slideLayout23.xml" /><Relationship Id="rId13" Type="http://schemas.openxmlformats.org/officeDocument/2006/relationships/slideLayout" Target="../slideLayouts/slideLayout24.xml" /><Relationship Id="rId14" Type="http://schemas.openxmlformats.org/officeDocument/2006/relationships/slideLayout" Target="../slideLayouts/slideLayout25.xml" /><Relationship Id="rId15" Type="http://schemas.openxmlformats.org/officeDocument/2006/relationships/slideLayout" Target="../slideLayouts/slideLayout26.xml" /><Relationship Id="rId16" Type="http://schemas.openxmlformats.org/officeDocument/2006/relationships/slideLayout" Target="../slideLayouts/slideLayout27.xml" /><Relationship Id="rId17" Type="http://schemas.openxmlformats.org/officeDocument/2006/relationships/theme" Target="../theme/theme2.xml" /><Relationship Id="rId2" Type="http://schemas.openxmlformats.org/officeDocument/2006/relationships/slideLayout" Target="../slideLayouts/slideLayout13.xml" /><Relationship Id="rId3" Type="http://schemas.openxmlformats.org/officeDocument/2006/relationships/slideLayout" Target="../slideLayouts/slideLayout14.xml" /><Relationship Id="rId4" Type="http://schemas.openxmlformats.org/officeDocument/2006/relationships/slideLayout" Target="../slideLayouts/slideLayout15.xml" /><Relationship Id="rId5" Type="http://schemas.openxmlformats.org/officeDocument/2006/relationships/slideLayout" Target="../slideLayouts/slideLayout16.xml" /><Relationship Id="rId6" Type="http://schemas.openxmlformats.org/officeDocument/2006/relationships/slideLayout" Target="../slideLayouts/slideLayout17.xml" /><Relationship Id="rId7" Type="http://schemas.openxmlformats.org/officeDocument/2006/relationships/slideLayout" Target="../slideLayouts/slideLayout18.xml" /><Relationship Id="rId8" Type="http://schemas.openxmlformats.org/officeDocument/2006/relationships/slideLayout" Target="../slideLayouts/slideLayout19.xml" /><Relationship Id="rId9" Type="http://schemas.openxmlformats.org/officeDocument/2006/relationships/slideLayout" Target="../slideLayouts/slideLayout20.xml" /></Relationships>
</file>

<file path=ppt/slideMasters/_rels/slideMaster3.xml.rels>&#65279;<?xml version="1.0" encoding="utf-8" standalone="yes"?><Relationships xmlns="http://schemas.openxmlformats.org/package/2006/relationships"><Relationship Id="rId1" Type="http://schemas.openxmlformats.org/officeDocument/2006/relationships/slideLayout" Target="../slideLayouts/slideLayout28.xml" /><Relationship Id="rId10" Type="http://schemas.openxmlformats.org/officeDocument/2006/relationships/slideLayout" Target="../slideLayouts/slideLayout37.xml" /><Relationship Id="rId11" Type="http://schemas.openxmlformats.org/officeDocument/2006/relationships/slideLayout" Target="../slideLayouts/slideLayout38.xml" /><Relationship Id="rId12" Type="http://schemas.openxmlformats.org/officeDocument/2006/relationships/slideLayout" Target="../slideLayouts/slideLayout39.xml" /><Relationship Id="rId13" Type="http://schemas.openxmlformats.org/officeDocument/2006/relationships/slideLayout" Target="../slideLayouts/slideLayout40.xml" /><Relationship Id="rId14" Type="http://schemas.openxmlformats.org/officeDocument/2006/relationships/slideLayout" Target="../slideLayouts/slideLayout41.xml" /><Relationship Id="rId15" Type="http://schemas.openxmlformats.org/officeDocument/2006/relationships/slideLayout" Target="../slideLayouts/slideLayout42.xml" /><Relationship Id="rId16" Type="http://schemas.openxmlformats.org/officeDocument/2006/relationships/slideLayout" Target="../slideLayouts/slideLayout43.xml" /><Relationship Id="rId17" Type="http://schemas.openxmlformats.org/officeDocument/2006/relationships/theme" Target="../theme/theme3.xml" /><Relationship Id="rId2" Type="http://schemas.openxmlformats.org/officeDocument/2006/relationships/slideLayout" Target="../slideLayouts/slideLayout29.xml" /><Relationship Id="rId3" Type="http://schemas.openxmlformats.org/officeDocument/2006/relationships/slideLayout" Target="../slideLayouts/slideLayout30.xml" /><Relationship Id="rId4" Type="http://schemas.openxmlformats.org/officeDocument/2006/relationships/slideLayout" Target="../slideLayouts/slideLayout31.xml" /><Relationship Id="rId5" Type="http://schemas.openxmlformats.org/officeDocument/2006/relationships/slideLayout" Target="../slideLayouts/slideLayout32.xml" /><Relationship Id="rId6" Type="http://schemas.openxmlformats.org/officeDocument/2006/relationships/slideLayout" Target="../slideLayouts/slideLayout33.xml" /><Relationship Id="rId7" Type="http://schemas.openxmlformats.org/officeDocument/2006/relationships/slideLayout" Target="../slideLayouts/slideLayout34.xml" /><Relationship Id="rId8" Type="http://schemas.openxmlformats.org/officeDocument/2006/relationships/slideLayout" Target="../slideLayouts/slideLayout35.xml" /><Relationship Id="rId9" Type="http://schemas.openxmlformats.org/officeDocument/2006/relationships/slideLayout" Target="../slideLayouts/slideLayout36.xml" /></Relationships>
</file>

<file path=ppt/slideMasters/_rels/slideMaster4.xml.rels>&#65279;<?xml version="1.0" encoding="utf-8" standalone="yes"?><Relationships xmlns="http://schemas.openxmlformats.org/package/2006/relationships"><Relationship Id="rId1" Type="http://schemas.openxmlformats.org/officeDocument/2006/relationships/slideLayout" Target="../slideLayouts/slideLayout44.xml" /><Relationship Id="rId10" Type="http://schemas.openxmlformats.org/officeDocument/2006/relationships/slideLayout" Target="../slideLayouts/slideLayout53.xml" /><Relationship Id="rId11" Type="http://schemas.openxmlformats.org/officeDocument/2006/relationships/slideLayout" Target="../slideLayouts/slideLayout54.xml" /><Relationship Id="rId12" Type="http://schemas.openxmlformats.org/officeDocument/2006/relationships/slideLayout" Target="../slideLayouts/slideLayout55.xml" /><Relationship Id="rId13" Type="http://schemas.openxmlformats.org/officeDocument/2006/relationships/slideLayout" Target="../slideLayouts/slideLayout56.xml" /><Relationship Id="rId14" Type="http://schemas.openxmlformats.org/officeDocument/2006/relationships/slideLayout" Target="../slideLayouts/slideLayout57.xml" /><Relationship Id="rId15" Type="http://schemas.openxmlformats.org/officeDocument/2006/relationships/slideLayout" Target="../slideLayouts/slideLayout58.xml" /><Relationship Id="rId16" Type="http://schemas.openxmlformats.org/officeDocument/2006/relationships/slideLayout" Target="../slideLayouts/slideLayout59.xml" /><Relationship Id="rId17" Type="http://schemas.openxmlformats.org/officeDocument/2006/relationships/theme" Target="../theme/theme4.xml" /><Relationship Id="rId2" Type="http://schemas.openxmlformats.org/officeDocument/2006/relationships/slideLayout" Target="../slideLayouts/slideLayout45.xml" /><Relationship Id="rId3" Type="http://schemas.openxmlformats.org/officeDocument/2006/relationships/slideLayout" Target="../slideLayouts/slideLayout46.xml" /><Relationship Id="rId4" Type="http://schemas.openxmlformats.org/officeDocument/2006/relationships/slideLayout" Target="../slideLayouts/slideLayout47.xml" /><Relationship Id="rId5" Type="http://schemas.openxmlformats.org/officeDocument/2006/relationships/slideLayout" Target="../slideLayouts/slideLayout48.xml" /><Relationship Id="rId6" Type="http://schemas.openxmlformats.org/officeDocument/2006/relationships/slideLayout" Target="../slideLayouts/slideLayout49.xml" /><Relationship Id="rId7" Type="http://schemas.openxmlformats.org/officeDocument/2006/relationships/slideLayout" Target="../slideLayouts/slideLayout50.xml" /><Relationship Id="rId8" Type="http://schemas.openxmlformats.org/officeDocument/2006/relationships/slideLayout" Target="../slideLayouts/slideLayout51.xml" /><Relationship Id="rId9" Type="http://schemas.openxmlformats.org/officeDocument/2006/relationships/slideLayout" Target="../slideLayouts/slideLayout52.xml" /></Relationships>
</file>

<file path=ppt/slideMasters/_rels/slideMaster5.xml.rels>&#65279;<?xml version="1.0" encoding="utf-8" standalone="yes"?><Relationships xmlns="http://schemas.openxmlformats.org/package/2006/relationships"><Relationship Id="rId1" Type="http://schemas.openxmlformats.org/officeDocument/2006/relationships/slideLayout" Target="../slideLayouts/slideLayout60.xml" /><Relationship Id="rId10" Type="http://schemas.openxmlformats.org/officeDocument/2006/relationships/slideLayout" Target="../slideLayouts/slideLayout69.xml" /><Relationship Id="rId11" Type="http://schemas.openxmlformats.org/officeDocument/2006/relationships/slideLayout" Target="../slideLayouts/slideLayout70.xml" /><Relationship Id="rId12" Type="http://schemas.openxmlformats.org/officeDocument/2006/relationships/slideLayout" Target="../slideLayouts/slideLayout71.xml" /><Relationship Id="rId13" Type="http://schemas.openxmlformats.org/officeDocument/2006/relationships/slideLayout" Target="../slideLayouts/slideLayout72.xml" /><Relationship Id="rId14" Type="http://schemas.openxmlformats.org/officeDocument/2006/relationships/slideLayout" Target="../slideLayouts/slideLayout73.xml" /><Relationship Id="rId15" Type="http://schemas.openxmlformats.org/officeDocument/2006/relationships/slideLayout" Target="../slideLayouts/slideLayout74.xml" /><Relationship Id="rId16" Type="http://schemas.openxmlformats.org/officeDocument/2006/relationships/slideLayout" Target="../slideLayouts/slideLayout75.xml" /><Relationship Id="rId17" Type="http://schemas.openxmlformats.org/officeDocument/2006/relationships/theme" Target="../theme/theme5.xml" /><Relationship Id="rId2" Type="http://schemas.openxmlformats.org/officeDocument/2006/relationships/slideLayout" Target="../slideLayouts/slideLayout61.xml" /><Relationship Id="rId3" Type="http://schemas.openxmlformats.org/officeDocument/2006/relationships/slideLayout" Target="../slideLayouts/slideLayout62.xml" /><Relationship Id="rId4" Type="http://schemas.openxmlformats.org/officeDocument/2006/relationships/slideLayout" Target="../slideLayouts/slideLayout63.xml" /><Relationship Id="rId5" Type="http://schemas.openxmlformats.org/officeDocument/2006/relationships/slideLayout" Target="../slideLayouts/slideLayout64.xml" /><Relationship Id="rId6" Type="http://schemas.openxmlformats.org/officeDocument/2006/relationships/slideLayout" Target="../slideLayouts/slideLayout65.xml" /><Relationship Id="rId7" Type="http://schemas.openxmlformats.org/officeDocument/2006/relationships/slideLayout" Target="../slideLayouts/slideLayout66.xml" /><Relationship Id="rId8" Type="http://schemas.openxmlformats.org/officeDocument/2006/relationships/slideLayout" Target="../slideLayouts/slideLayout67.xml" /><Relationship Id="rId9" Type="http://schemas.openxmlformats.org/officeDocument/2006/relationships/slideLayout" Target="../slideLayouts/slideLayout68.xml" /></Relationships>
</file>

<file path=ppt/slideMasters/_rels/slideMaster6.xml.rels>&#65279;<?xml version="1.0" encoding="utf-8" standalone="yes"?><Relationships xmlns="http://schemas.openxmlformats.org/package/2006/relationships"><Relationship Id="rId1" Type="http://schemas.openxmlformats.org/officeDocument/2006/relationships/slideLayout" Target="../slideLayouts/slideLayout76.xml" /><Relationship Id="rId10" Type="http://schemas.openxmlformats.org/officeDocument/2006/relationships/slideLayout" Target="../slideLayouts/slideLayout85.xml" /><Relationship Id="rId11" Type="http://schemas.openxmlformats.org/officeDocument/2006/relationships/slideLayout" Target="../slideLayouts/slideLayout86.xml" /><Relationship Id="rId12" Type="http://schemas.openxmlformats.org/officeDocument/2006/relationships/slideLayout" Target="../slideLayouts/slideLayout87.xml" /><Relationship Id="rId13" Type="http://schemas.openxmlformats.org/officeDocument/2006/relationships/slideLayout" Target="../slideLayouts/slideLayout88.xml" /><Relationship Id="rId14" Type="http://schemas.openxmlformats.org/officeDocument/2006/relationships/slideLayout" Target="../slideLayouts/slideLayout89.xml" /><Relationship Id="rId15" Type="http://schemas.openxmlformats.org/officeDocument/2006/relationships/slideLayout" Target="../slideLayouts/slideLayout90.xml" /><Relationship Id="rId16" Type="http://schemas.openxmlformats.org/officeDocument/2006/relationships/slideLayout" Target="../slideLayouts/slideLayout91.xml" /><Relationship Id="rId17" Type="http://schemas.openxmlformats.org/officeDocument/2006/relationships/slideLayout" Target="../slideLayouts/slideLayout92.xml" /><Relationship Id="rId18" Type="http://schemas.openxmlformats.org/officeDocument/2006/relationships/theme" Target="../theme/theme6.xml" /><Relationship Id="rId2" Type="http://schemas.openxmlformats.org/officeDocument/2006/relationships/slideLayout" Target="../slideLayouts/slideLayout77.xml" /><Relationship Id="rId3" Type="http://schemas.openxmlformats.org/officeDocument/2006/relationships/slideLayout" Target="../slideLayouts/slideLayout78.xml" /><Relationship Id="rId4" Type="http://schemas.openxmlformats.org/officeDocument/2006/relationships/slideLayout" Target="../slideLayouts/slideLayout79.xml" /><Relationship Id="rId5" Type="http://schemas.openxmlformats.org/officeDocument/2006/relationships/slideLayout" Target="../slideLayouts/slideLayout80.xml" /><Relationship Id="rId6" Type="http://schemas.openxmlformats.org/officeDocument/2006/relationships/slideLayout" Target="../slideLayouts/slideLayout81.xml" /><Relationship Id="rId7" Type="http://schemas.openxmlformats.org/officeDocument/2006/relationships/slideLayout" Target="../slideLayouts/slideLayout82.xml" /><Relationship Id="rId8" Type="http://schemas.openxmlformats.org/officeDocument/2006/relationships/slideLayout" Target="../slideLayouts/slideLayout83.xml" /><Relationship Id="rId9" Type="http://schemas.openxmlformats.org/officeDocument/2006/relationships/slideLayout" Target="../slideLayouts/slideLayout84.xml" /></Relationships>
</file>

<file path=ppt/slideMasters/_rels/slideMaster7.xml.rels>&#65279;<?xml version="1.0" encoding="utf-8" standalone="yes"?><Relationships xmlns="http://schemas.openxmlformats.org/package/2006/relationships"><Relationship Id="rId1" Type="http://schemas.openxmlformats.org/officeDocument/2006/relationships/slideLayout" Target="../slideLayouts/slideLayout93.xml" /><Relationship Id="rId10" Type="http://schemas.openxmlformats.org/officeDocument/2006/relationships/slideLayout" Target="../slideLayouts/slideLayout102.xml" /><Relationship Id="rId11" Type="http://schemas.openxmlformats.org/officeDocument/2006/relationships/slideLayout" Target="../slideLayouts/slideLayout103.xml" /><Relationship Id="rId12" Type="http://schemas.openxmlformats.org/officeDocument/2006/relationships/theme" Target="../theme/theme7.xml" /><Relationship Id="rId2" Type="http://schemas.openxmlformats.org/officeDocument/2006/relationships/slideLayout" Target="../slideLayouts/slideLayout94.xml" /><Relationship Id="rId3" Type="http://schemas.openxmlformats.org/officeDocument/2006/relationships/slideLayout" Target="../slideLayouts/slideLayout95.xml" /><Relationship Id="rId4" Type="http://schemas.openxmlformats.org/officeDocument/2006/relationships/slideLayout" Target="../slideLayouts/slideLayout96.xml" /><Relationship Id="rId5" Type="http://schemas.openxmlformats.org/officeDocument/2006/relationships/slideLayout" Target="../slideLayouts/slideLayout97.xml" /><Relationship Id="rId6" Type="http://schemas.openxmlformats.org/officeDocument/2006/relationships/slideLayout" Target="../slideLayouts/slideLayout98.xml" /><Relationship Id="rId7" Type="http://schemas.openxmlformats.org/officeDocument/2006/relationships/slideLayout" Target="../slideLayouts/slideLayout99.xml" /><Relationship Id="rId8" Type="http://schemas.openxmlformats.org/officeDocument/2006/relationships/slideLayout" Target="../slideLayouts/slideLayout100.xml" /><Relationship Id="rId9" Type="http://schemas.openxmlformats.org/officeDocument/2006/relationships/slideLayout" Target="../slideLayouts/slideLayout10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2">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23-Jun-21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Lst>
  <p:transition/>
  <p:timing/>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3">
        <a:schemeClr val="bg2"/>
      </p:bgRef>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smtClean="0"/>
              <a:t>25-Jun-21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t>‹#›</a:t>
            </a:fld>
            <a:endParaRPr lang="en-US"/>
          </a:p>
        </p:txBody>
      </p:sp>
    </p:spTree>
    <p:extLst>
      <p:ext uri="{BB962C8B-B14F-4D97-AF65-F5344CB8AC3E}">
        <p14:creationId xmlns:p14="http://schemas.microsoft.com/office/powerpoint/2010/main" val="3421203459"/>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 id="2147483815" r:id="rId14"/>
    <p:sldLayoutId id="2147483816" r:id="rId15"/>
    <p:sldLayoutId id="2147483817" r:id="rId16"/>
  </p:sldLayoutIdLst>
  <p:transition/>
  <p:timing/>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pattFill prst="dkVert">
          <a:fgClr>
            <a:schemeClr val="accent4">
              <a:lumMod val="20000"/>
              <a:lumOff val="80000"/>
            </a:schemeClr>
          </a:fgClr>
          <a:bgClr>
            <a:schemeClr val="bg1"/>
          </a:bgClr>
        </a:pattFill>
        <a:effectLst/>
      </p:bgPr>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26-Jun-21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p:timing/>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pattFill prst="dkVert">
          <a:fgClr>
            <a:schemeClr val="accent6">
              <a:lumMod val="20000"/>
              <a:lumOff val="80000"/>
            </a:schemeClr>
          </a:fgClr>
          <a:bgClr>
            <a:schemeClr val="bg1"/>
          </a:bgClr>
        </a:pattFill>
        <a:effectLst/>
      </p:bgPr>
    </p:bg>
    <p:spTree>
      <p:nvGrpSpPr>
        <p:cNvPr id="1" name=""/>
        <p:cNvGrpSpPr/>
        <p:nvPr/>
      </p:nvGrpSpPr>
      <p:grpSpPr>
        <a:xfrm>
          <a:off x="0" y="0"/>
          <a: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5" name="Freeform 12"/>
            <p:cNvSpPr/>
            <p:nvPr/>
          </p:nvSpPr>
          <p:spPr bwMode="auto">
            <a:xfrm>
              <a:off x="2597151" y="2779713"/>
              <a:ext cx="550863" cy="1978025"/>
            </a:xfrm>
            <a:custGeom>
              <a:rect l="0" t="0" r="r" b="b"/>
              <a:pathLst>
                <a:path w="140" h="502">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6" name="Freeform 13"/>
            <p:cNvSpPr/>
            <p:nvPr/>
          </p:nvSpPr>
          <p:spPr bwMode="auto">
            <a:xfrm>
              <a:off x="3175001" y="4730750"/>
              <a:ext cx="519113" cy="1209675"/>
            </a:xfrm>
            <a:custGeom>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7" name="Freeform 14"/>
            <p:cNvSpPr/>
            <p:nvPr/>
          </p:nvSpPr>
          <p:spPr bwMode="auto">
            <a:xfrm>
              <a:off x="3305176" y="5630863"/>
              <a:ext cx="146050" cy="309563"/>
            </a:xfrm>
            <a:custGeom>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8" name="Freeform 15"/>
            <p:cNvSpPr/>
            <p:nvPr/>
          </p:nvSpPr>
          <p:spPr bwMode="auto">
            <a:xfrm>
              <a:off x="2573338" y="2817813"/>
              <a:ext cx="700088" cy="2835275"/>
            </a:xfrm>
            <a:custGeom>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9" name="Freeform 16"/>
            <p:cNvSpPr/>
            <p:nvPr/>
          </p:nvSpPr>
          <p:spPr bwMode="auto">
            <a:xfrm>
              <a:off x="2506663" y="285750"/>
              <a:ext cx="90488" cy="2493963"/>
            </a:xfrm>
            <a:custGeom>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0" name="Freeform 17"/>
            <p:cNvSpPr/>
            <p:nvPr/>
          </p:nvSpPr>
          <p:spPr bwMode="auto">
            <a:xfrm>
              <a:off x="2554288" y="2598738"/>
              <a:ext cx="66675" cy="420688"/>
            </a:xfrm>
            <a:custGeom>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1" name="Freeform 18"/>
            <p:cNvSpPr/>
            <p:nvPr/>
          </p:nvSpPr>
          <p:spPr bwMode="auto">
            <a:xfrm>
              <a:off x="3143251" y="4757738"/>
              <a:ext cx="161925" cy="873125"/>
            </a:xfrm>
            <a:custGeom>
              <a:rect l="0" t="0" r="r" b="b"/>
              <a:pathLst>
                <a:path w="41" h="22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2" name="Freeform 19"/>
            <p:cNvSpPr/>
            <p:nvPr/>
          </p:nvSpPr>
          <p:spPr bwMode="auto">
            <a:xfrm>
              <a:off x="3148013" y="1282700"/>
              <a:ext cx="1768475" cy="3448050"/>
            </a:xfrm>
            <a:custGeom>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3" name="Freeform 20"/>
            <p:cNvSpPr/>
            <p:nvPr/>
          </p:nvSpPr>
          <p:spPr bwMode="auto">
            <a:xfrm>
              <a:off x="3273426" y="5653088"/>
              <a:ext cx="138113" cy="287338"/>
            </a:xfrm>
            <a:custGeom>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4" name="Freeform 21"/>
            <p:cNvSpPr/>
            <p:nvPr/>
          </p:nvSpPr>
          <p:spPr bwMode="auto">
            <a:xfrm>
              <a:off x="3143251" y="4656138"/>
              <a:ext cx="31750" cy="188913"/>
            </a:xfrm>
            <a:custGeom>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35" name="Freeform 22"/>
            <p:cNvSpPr/>
            <p:nvPr/>
          </p:nvSpPr>
          <p:spPr bwMode="auto">
            <a:xfrm>
              <a:off x="3211513" y="5410200"/>
              <a:ext cx="203200" cy="530225"/>
            </a:xfrm>
            <a:custGeom>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2" name="Freeform 28"/>
            <p:cNvSpPr/>
            <p:nvPr/>
          </p:nvSpPr>
          <p:spPr bwMode="auto">
            <a:xfrm>
              <a:off x="7061201" y="3771900"/>
              <a:ext cx="350838" cy="1309688"/>
            </a:xfrm>
            <a:custGeom>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3" name="Freeform 29"/>
            <p:cNvSpPr/>
            <p:nvPr/>
          </p:nvSpPr>
          <p:spPr bwMode="auto">
            <a:xfrm>
              <a:off x="7439026" y="5053013"/>
              <a:ext cx="357188" cy="820738"/>
            </a:xfrm>
            <a:custGeom>
              <a:rect l="0" t="0" r="r" b="b"/>
              <a:pathLst>
                <a:path w="90" h="206">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4" name="Freeform 30"/>
            <p:cNvSpPr/>
            <p:nvPr/>
          </p:nvSpPr>
          <p:spPr bwMode="auto">
            <a:xfrm>
              <a:off x="7037388" y="3811588"/>
              <a:ext cx="457200" cy="1852613"/>
            </a:xfrm>
            <a:custGeom>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5" name="Freeform 31"/>
            <p:cNvSpPr/>
            <p:nvPr/>
          </p:nvSpPr>
          <p:spPr bwMode="auto">
            <a:xfrm>
              <a:off x="6992938" y="1263650"/>
              <a:ext cx="144463" cy="2508250"/>
            </a:xfrm>
            <a:custGeom>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6" name="Freeform 32"/>
            <p:cNvSpPr/>
            <p:nvPr/>
          </p:nvSpPr>
          <p:spPr bwMode="auto">
            <a:xfrm>
              <a:off x="7526338" y="5640388"/>
              <a:ext cx="111125" cy="233363"/>
            </a:xfrm>
            <a:custGeom>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7" name="Freeform 33"/>
            <p:cNvSpPr/>
            <p:nvPr/>
          </p:nvSpPr>
          <p:spPr bwMode="auto">
            <a:xfrm>
              <a:off x="7021513" y="3598863"/>
              <a:ext cx="68263" cy="423863"/>
            </a:xfrm>
            <a:custGeom>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8" name="Freeform 34"/>
            <p:cNvSpPr/>
            <p:nvPr/>
          </p:nvSpPr>
          <p:spPr bwMode="auto">
            <a:xfrm>
              <a:off x="7412038" y="2801938"/>
              <a:ext cx="1168400" cy="2251075"/>
            </a:xfrm>
            <a:custGeom>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19" name="Freeform 35"/>
            <p:cNvSpPr/>
            <p:nvPr/>
          </p:nvSpPr>
          <p:spPr bwMode="auto">
            <a:xfrm>
              <a:off x="7494588" y="5664200"/>
              <a:ext cx="100013" cy="209550"/>
            </a:xfrm>
            <a:custGeom>
              <a:rect l="0" t="0" r="r" b="b"/>
              <a:pathLst>
                <a:path w="25" h="52">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0" name="Freeform 36"/>
            <p:cNvSpPr/>
            <p:nvPr/>
          </p:nvSpPr>
          <p:spPr bwMode="auto">
            <a:xfrm>
              <a:off x="7412038" y="5081588"/>
              <a:ext cx="114300" cy="558800"/>
            </a:xfrm>
            <a:custGeom>
              <a:rect l="0" t="0" r="r" b="b"/>
              <a:pathLst>
                <a:path w="28"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1" name="Freeform 37"/>
            <p:cNvSpPr/>
            <p:nvPr/>
          </p:nvSpPr>
          <p:spPr bwMode="auto">
            <a:xfrm>
              <a:off x="7412038" y="4978400"/>
              <a:ext cx="31750" cy="188913"/>
            </a:xfrm>
            <a:custGeom>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2" name="Freeform 38"/>
            <p:cNvSpPr/>
            <p:nvPr/>
          </p:nvSpPr>
          <p:spPr bwMode="auto">
            <a:xfrm>
              <a:off x="7439026" y="5434013"/>
              <a:ext cx="174625" cy="439738"/>
            </a:xfrm>
            <a:custGeom>
              <a:rect l="0" t="0" r="r" b="b"/>
              <a:pathLst>
                <a:path w="44" h="11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30-Jun-21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defPPr>
              <a:defRPr lang="en-US"/>
            </a:defPPr>
            <a:lvl1pPr marL="0" algn="r" defTabSz="457200" rtl="0" eaLnBrk="1" latinLnBrk="0" hangingPunct="1">
              <a:defRPr sz="2000" kern="1200">
                <a:solidFill>
                  <a:srgbClr val="FE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Lst>
  <p:transition/>
  <p:timing/>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ct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ct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ct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ct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2">
        <a:schemeClr val="bg2"/>
      </p:bgRef>
    </p:bg>
    <p:spTree>
      <p:nvGrpSpPr>
        <p:cNvPr id="1" name=""/>
        <p:cNvGrpSpPr/>
        <p:nvPr/>
      </p:nvGrpSpPr>
      <p:grpSpPr>
        <a:xfrm>
          <a:off x="0" y="0"/>
          <a: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defPPr>
              <a:defRPr lang="en-US"/>
            </a:defPPr>
            <a:lvl1pPr marL="0" algn="r"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61BEF0D-F0BB-DE4B-95CE-6DB70DBA9567}" type="datetimeFigureOut">
              <a:rPr lang="en-US"/>
              <a:t>02-Jul-21</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defPPr>
              <a:defRPr lang="en-US"/>
            </a:defPPr>
            <a:lvl1pPr marL="0" algn="l" defTabSz="457200" rtl="0" eaLnBrk="1" latinLnBrk="0" hangingPunct="1">
              <a:defRPr sz="10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defPPr>
              <a:defRPr lang="en-US"/>
            </a:defPPr>
            <a:lvl1pPr marL="0" algn="r" defTabSz="457200" rtl="0" eaLnBrk="1" latinLnBrk="0" hangingPunct="1">
              <a:defRPr sz="3200" b="0" i="0" kern="1200">
                <a:solidFill>
                  <a:schemeClr val="bg2">
                    <a:lumMod val="50000"/>
                  </a:schemeClr>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a:t>‹#›</a:t>
            </a:fld>
            <a:endParaRPr lang="en-US"/>
          </a:p>
        </p:txBody>
      </p:sp>
    </p:spTree>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ransition/>
  <p:timing/>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chemeClr val="accent1"/>
        </a:solidFill>
        <a:effectLst/>
      </p:bgPr>
    </p:bg>
    <p:spTree>
      <p:nvGrpSpPr>
        <p:cNvPr id="1" name=""/>
        <p:cNvGrpSpPr/>
        <p:nvPr/>
      </p:nvGrpSpPr>
      <p:grpSpPr>
        <a:xfrm>
          <a:off x="0" y="0"/>
          <a: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p:txBody>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6DFF08F-DC6B-4601-B491-B0F83F6DD2DA}" type="datetimeFigureOut">
              <a:rPr lang="en-US"/>
              <a:t>05-Jul-21</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AB73BC-B049-4115-A692-8D63A059BFB8}"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2.xml" /><Relationship Id="rId2" Type="http://schemas.openxmlformats.org/officeDocument/2006/relationships/notesSlide" Target="../notesSlides/notesSlide1.xml"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6.xml" /><Relationship Id="rId3" Type="http://schemas.openxmlformats.org/officeDocument/2006/relationships/image" Target="../media/image4.jpeg" /></Relationships>
</file>

<file path=ppt/slides/_rels/slide100.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63.xml" /></Relationships>
</file>

<file path=ppt/slides/_rels/slide101.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64.xml" /><Relationship Id="rId3" Type="http://schemas.openxmlformats.org/officeDocument/2006/relationships/image" Target="../media/image40.png" /><Relationship Id="rId4" Type="http://schemas.openxmlformats.org/officeDocument/2006/relationships/image" Target="../media/image41.png" /><Relationship Id="rId5" Type="http://schemas.openxmlformats.org/officeDocument/2006/relationships/image" Target="../media/image42.png" /><Relationship Id="rId6" Type="http://schemas.openxmlformats.org/officeDocument/2006/relationships/image" Target="../media/image43.png" /><Relationship Id="rId7" Type="http://schemas.openxmlformats.org/officeDocument/2006/relationships/image" Target="../media/image44.png" /></Relationships>
</file>

<file path=ppt/slides/_rels/slide102.xml.rels>&#65279;<?xml version="1.0" encoding="utf-8" standalone="yes"?><Relationships xmlns="http://schemas.openxmlformats.org/package/2006/relationships"><Relationship Id="rId1" Type="http://schemas.openxmlformats.org/officeDocument/2006/relationships/slideLayout" Target="../slideLayouts/slideLayout94.xml" /><Relationship Id="rId10" Type="http://schemas.openxmlformats.org/officeDocument/2006/relationships/image" Target="../media/image52.png" /><Relationship Id="rId2" Type="http://schemas.openxmlformats.org/officeDocument/2006/relationships/notesSlide" Target="../notesSlides/notesSlide65.xml" /><Relationship Id="rId3" Type="http://schemas.openxmlformats.org/officeDocument/2006/relationships/image" Target="../media/image45.png" /><Relationship Id="rId4" Type="http://schemas.openxmlformats.org/officeDocument/2006/relationships/image" Target="../media/image46.png" /><Relationship Id="rId5" Type="http://schemas.openxmlformats.org/officeDocument/2006/relationships/image" Target="../media/image47.png" /><Relationship Id="rId6" Type="http://schemas.openxmlformats.org/officeDocument/2006/relationships/image" Target="../media/image48.png" /><Relationship Id="rId7" Type="http://schemas.openxmlformats.org/officeDocument/2006/relationships/image" Target="../media/image49.png" /><Relationship Id="rId8" Type="http://schemas.openxmlformats.org/officeDocument/2006/relationships/image" Target="../media/image50.png" /><Relationship Id="rId9" Type="http://schemas.openxmlformats.org/officeDocument/2006/relationships/image" Target="../media/image51.pn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7.xml" /><Relationship Id="rId3" Type="http://schemas.openxmlformats.org/officeDocument/2006/relationships/image" Target="../media/image4.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8.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2.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3.xml" /><Relationship Id="rId3" Type="http://schemas.openxmlformats.org/officeDocument/2006/relationships/image" Target="../media/image5.jpeg"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4.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5.xml" /><Relationship Id="rId3" Type="http://schemas.openxmlformats.org/officeDocument/2006/relationships/image" Target="../media/image6.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xm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6.xml" /><Relationship Id="rId3" Type="http://schemas.openxmlformats.org/officeDocument/2006/relationships/image" Target="../media/image7.jpeg"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7.xml" /><Relationship Id="rId3" Type="http://schemas.openxmlformats.org/officeDocument/2006/relationships/image" Target="../media/image8.png" /><Relationship Id="rId4" Type="http://schemas.openxmlformats.org/officeDocument/2006/relationships/image" Target="../media/image9.png"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8.xml" /><Relationship Id="rId3" Type="http://schemas.openxmlformats.org/officeDocument/2006/relationships/image" Target="../media/image10.png"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19.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20.xml" /><Relationship Id="rId3" Type="http://schemas.openxmlformats.org/officeDocument/2006/relationships/image" Target="../media/image11.png"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image" Target="../media/image11.png"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28.xml" /><Relationship Id="rId2" Type="http://schemas.openxmlformats.org/officeDocument/2006/relationships/notesSlide" Target="../notesSlides/notesSlide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2.xml" /><Relationship Id="rId3" Type="http://schemas.openxmlformats.org/officeDocument/2006/relationships/image" Target="../media/image11.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1.png"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1.png"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1.png"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1.png"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3.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2.png"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4.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5.xml" /><Relationship Id="rId3" Type="http://schemas.openxmlformats.org/officeDocument/2006/relationships/image" Target="../media/image1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image" Target="../media/image14.png" /><Relationship Id="rId3" Type="http://schemas.openxmlformats.org/officeDocument/2006/relationships/image" Target="../media/image15.png"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6.xml"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7.xml" /><Relationship Id="rId3" Type="http://schemas.openxmlformats.org/officeDocument/2006/relationships/image" Target="../media/image16.png"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29.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8.xml" /><Relationship Id="rId3" Type="http://schemas.openxmlformats.org/officeDocument/2006/relationships/image" Target="../media/image17.png"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29.xml" /><Relationship Id="rId3" Type="http://schemas.openxmlformats.org/officeDocument/2006/relationships/image" Target="../media/image17.png"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29.xml" /><Relationship Id="rId2" Type="http://schemas.openxmlformats.org/officeDocument/2006/relationships/notesSlide" Target="../notesSlides/notesSlide30.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44.xml" /><Relationship Id="rId2" Type="http://schemas.openxmlformats.org/officeDocument/2006/relationships/notesSlide" Target="../notesSlides/notesSlide3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2.xml" /><Relationship Id="rId3" Type="http://schemas.openxmlformats.org/officeDocument/2006/relationships/image" Target="../media/image17.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3.xml" /><Relationship Id="rId3" Type="http://schemas.openxmlformats.org/officeDocument/2006/relationships/image" Target="../media/image17.png"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4.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8.png"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45.xml" /><Relationship Id="rId2" Type="http://schemas.openxmlformats.org/officeDocument/2006/relationships/notesSlide" Target="../notesSlides/notesSlide3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3.xml"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45.xml"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60.xml" /><Relationship Id="rId2" Type="http://schemas.openxmlformats.org/officeDocument/2006/relationships/notesSlide" Target="../notesSlides/notesSlide36.xml"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61.xml"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61.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61.xml"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37.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38.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39.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0.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3.xml" /><Relationship Id="rId3" Type="http://schemas.openxmlformats.org/officeDocument/2006/relationships/image" Target="../media/image1.jpeg" /></Relationships>
</file>

<file path=ppt/slides/_rels/slide70.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1.xml" /></Relationships>
</file>

<file path=ppt/slides/_rels/slide71.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2.xml" /></Relationships>
</file>

<file path=ppt/slides/_rels/slide72.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3.xml" /></Relationships>
</file>

<file path=ppt/slides/_rels/slide73.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4.xml" /><Relationship Id="rId3" Type="http://schemas.openxmlformats.org/officeDocument/2006/relationships/image" Target="../media/image23.png" /><Relationship Id="rId4" Type="http://schemas.openxmlformats.org/officeDocument/2006/relationships/image" Target="../media/image24.png" /></Relationships>
</file>

<file path=ppt/slides/_rels/slide74.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5.xml" /><Relationship Id="rId3" Type="http://schemas.openxmlformats.org/officeDocument/2006/relationships/image" Target="../media/image25.png" /><Relationship Id="rId4" Type="http://schemas.openxmlformats.org/officeDocument/2006/relationships/image" Target="../media/image26.png" /></Relationships>
</file>

<file path=ppt/slides/_rels/slide75.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6.xml" /></Relationships>
</file>

<file path=ppt/slides/_rels/slide76.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7.xml" /></Relationships>
</file>

<file path=ppt/slides/_rels/slide77.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8.xml" /></Relationships>
</file>

<file path=ppt/slides/_rels/slide78.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49.xml" /><Relationship Id="rId3" Type="http://schemas.openxmlformats.org/officeDocument/2006/relationships/image" Target="../media/image27.png" /><Relationship Id="rId4" Type="http://schemas.openxmlformats.org/officeDocument/2006/relationships/image" Target="../media/image28.png" /><Relationship Id="rId5" Type="http://schemas.openxmlformats.org/officeDocument/2006/relationships/image" Target="../media/image29.png" /><Relationship Id="rId6" Type="http://schemas.openxmlformats.org/officeDocument/2006/relationships/image" Target="../media/image30.png" /></Relationships>
</file>

<file path=ppt/slides/_rels/slide79.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50.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4.xml" /><Relationship Id="rId3" Type="http://schemas.openxmlformats.org/officeDocument/2006/relationships/image" Target="../media/image2.png" /><Relationship Id="rId4" Type="http://schemas.openxmlformats.org/officeDocument/2006/relationships/image" Target="../media/image3.png" /></Relationships>
</file>

<file path=ppt/slides/_rels/slide80.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51.xml" /></Relationships>
</file>

<file path=ppt/slides/_rels/slide81.xml.rels>&#65279;<?xml version="1.0" encoding="utf-8" standalone="yes"?><Relationships xmlns="http://schemas.openxmlformats.org/package/2006/relationships"><Relationship Id="rId1" Type="http://schemas.openxmlformats.org/officeDocument/2006/relationships/slideLayout" Target="../slideLayouts/slideLayout61.xml" /><Relationship Id="rId2" Type="http://schemas.openxmlformats.org/officeDocument/2006/relationships/notesSlide" Target="../notesSlides/notesSlide52.xml" /><Relationship Id="rId3" Type="http://schemas.openxmlformats.org/officeDocument/2006/relationships/image" Target="../media/image31.png" /><Relationship Id="rId4" Type="http://schemas.openxmlformats.org/officeDocument/2006/relationships/image" Target="../media/image32.png" /></Relationships>
</file>

<file path=ppt/slides/_rels/slide82.xml.rels>&#65279;<?xml version="1.0" encoding="utf-8" standalone="yes"?><Relationships xmlns="http://schemas.openxmlformats.org/package/2006/relationships"><Relationship Id="rId1" Type="http://schemas.openxmlformats.org/officeDocument/2006/relationships/slideLayout" Target="../slideLayouts/slideLayout76.xml" /><Relationship Id="rId2" Type="http://schemas.openxmlformats.org/officeDocument/2006/relationships/notesSlide" Target="../notesSlides/notesSlide53.xml" /></Relationships>
</file>

<file path=ppt/slides/_rels/slide83.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image" Target="../media/image33.png" /></Relationships>
</file>

<file path=ppt/slides/_rels/slide84.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image" Target="../media/image34.png" /></Relationships>
</file>

<file path=ppt/slides/_rels/slide85.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image" Target="../media/image35.png" /></Relationships>
</file>

<file path=ppt/slides/_rels/slide86.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notesSlide" Target="../notesSlides/notesSlide54.xml" /><Relationship Id="rId3" Type="http://schemas.openxmlformats.org/officeDocument/2006/relationships/image" Target="../media/image36.png" /><Relationship Id="rId4" Type="http://schemas.openxmlformats.org/officeDocument/2006/relationships/image" Target="../media/image35.png" /></Relationships>
</file>

<file path=ppt/slides/_rels/slide87.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notesSlide" Target="../notesSlides/notesSlide55.xml" /><Relationship Id="rId3" Type="http://schemas.openxmlformats.org/officeDocument/2006/relationships/image" Target="../media/image37.png" /></Relationships>
</file>

<file path=ppt/slides/_rels/slide88.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notesSlide" Target="../notesSlides/notesSlide56.xml" /><Relationship Id="rId3" Type="http://schemas.openxmlformats.org/officeDocument/2006/relationships/image" Target="../media/image37.png" /></Relationships>
</file>

<file path=ppt/slides/_rels/slide89.xml.rels>&#65279;<?xml version="1.0" encoding="utf-8" standalone="yes"?><Relationships xmlns="http://schemas.openxmlformats.org/package/2006/relationships"><Relationship Id="rId1" Type="http://schemas.openxmlformats.org/officeDocument/2006/relationships/slideLayout" Target="../slideLayouts/slideLayout77.xml" /><Relationship Id="rId2" Type="http://schemas.openxmlformats.org/officeDocument/2006/relationships/notesSlide" Target="../notesSlides/notesSlide57.xml" /><Relationship Id="rId3" Type="http://schemas.openxmlformats.org/officeDocument/2006/relationships/image" Target="../media/image37.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3.xml" /><Relationship Id="rId2" Type="http://schemas.openxmlformats.org/officeDocument/2006/relationships/notesSlide" Target="../notesSlides/notesSlide5.xml" /></Relationships>
</file>

<file path=ppt/slides/_rels/slide90.xml.rels>&#65279;<?xml version="1.0" encoding="utf-8" standalone="yes"?><Relationships xmlns="http://schemas.openxmlformats.org/package/2006/relationships"><Relationship Id="rId1" Type="http://schemas.openxmlformats.org/officeDocument/2006/relationships/slideLayout" Target="../slideLayouts/slideLayout93.xml" /><Relationship Id="rId2" Type="http://schemas.openxmlformats.org/officeDocument/2006/relationships/notesSlide" Target="../notesSlides/notesSlide58.xml" /></Relationships>
</file>

<file path=ppt/slides/_rels/slide91.xml.rels>&#65279;<?xml version="1.0" encoding="utf-8" standalone="yes"?><Relationships xmlns="http://schemas.openxmlformats.org/package/2006/relationships"><Relationship Id="rId1" Type="http://schemas.openxmlformats.org/officeDocument/2006/relationships/slideLayout" Target="../slideLayouts/slideLayout94.xml" /></Relationships>
</file>

<file path=ppt/slides/_rels/slide92.xml.rels>&#65279;<?xml version="1.0" encoding="utf-8" standalone="yes"?><Relationships xmlns="http://schemas.openxmlformats.org/package/2006/relationships"><Relationship Id="rId1" Type="http://schemas.openxmlformats.org/officeDocument/2006/relationships/slideLayout" Target="../slideLayouts/slideLayout94.xml" /></Relationships>
</file>

<file path=ppt/slides/_rels/slide93.xml.rels>&#65279;<?xml version="1.0" encoding="utf-8" standalone="yes"?><Relationships xmlns="http://schemas.openxmlformats.org/package/2006/relationships"><Relationship Id="rId1" Type="http://schemas.openxmlformats.org/officeDocument/2006/relationships/slideLayout" Target="../slideLayouts/slideLayout94.xml" /></Relationships>
</file>

<file path=ppt/slides/_rels/slide94.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image" Target="../media/image38.gif" /></Relationships>
</file>

<file path=ppt/slides/_rels/slide95.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image" Target="../media/image39.emf" /></Relationships>
</file>

<file path=ppt/slides/_rels/slide96.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59.xml" /></Relationships>
</file>

<file path=ppt/slides/_rels/slide97.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60.xml" /></Relationships>
</file>

<file path=ppt/slides/_rels/slide98.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61.xml" /></Relationships>
</file>

<file path=ppt/slides/_rels/slide99.xml.rels>&#65279;<?xml version="1.0" encoding="utf-8" standalone="yes"?><Relationships xmlns="http://schemas.openxmlformats.org/package/2006/relationships"><Relationship Id="rId1" Type="http://schemas.openxmlformats.org/officeDocument/2006/relationships/slideLayout" Target="../slideLayouts/slideLayout94.xml" /><Relationship Id="rId2" Type="http://schemas.openxmlformats.org/officeDocument/2006/relationships/notesSlide" Target="../notesSlides/notesSlide62.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2398712" y="552450"/>
            <a:ext cx="8915399" cy="2262781"/>
          </a:xfrm>
        </p:spPr>
        <p:txBody>
          <a:bodyPr/>
          <a:lstStyle/>
          <a:p>
            <a:pPr algn="ctr"/>
            <a:r>
              <a:rPr lang="en-US" smtClean="0">
                <a:latin typeface="Times New Roman" panose="02020603050405020304" pitchFamily="18" charset="0"/>
                <a:cs typeface="Times New Roman" panose="02020603050405020304" pitchFamily="18" charset="0"/>
              </a:rPr>
              <a:t>UNIT II</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3501029"/>
            <a:ext cx="8915399" cy="1928221"/>
          </a:xfrm>
        </p:spPr>
        <p:txBody>
          <a:bodyPr>
            <a:noAutofit/>
          </a:bodyPr>
          <a:lstStyle/>
          <a:p>
            <a:pPr algn="ctr">
              <a:spcBef>
                <a:spcPct val="0"/>
              </a:spcBef>
            </a:pPr>
            <a:r>
              <a:rPr lang="en-US" sz="3600">
                <a:solidFill>
                  <a:schemeClr val="accent2">
                    <a:lumMod val="75000"/>
                  </a:schemeClr>
                </a:solidFill>
                <a:latin typeface="Times New Roman" panose="02020603050405020304" pitchFamily="18" charset="0"/>
                <a:ea typeface="+mj-ea"/>
                <a:cs typeface="Times New Roman" panose="02020603050405020304" pitchFamily="18" charset="0"/>
              </a:rPr>
              <a:t>Relational Model </a:t>
            </a: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Constraints </a:t>
            </a:r>
          </a:p>
          <a:p>
            <a:pPr algn="ctr">
              <a:spcBef>
                <a:spcPct val="0"/>
              </a:spcBef>
            </a:pP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&amp;</a:t>
            </a:r>
          </a:p>
          <a:p>
            <a:pPr algn="ctr">
              <a:spcBef>
                <a:spcPct val="0"/>
              </a:spcBef>
            </a:pP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 </a:t>
            </a:r>
            <a:r>
              <a:rPr lang="en-US" sz="3600">
                <a:solidFill>
                  <a:schemeClr val="accent2">
                    <a:lumMod val="75000"/>
                  </a:schemeClr>
                </a:solidFill>
                <a:latin typeface="Times New Roman" panose="02020603050405020304" pitchFamily="18" charset="0"/>
                <a:ea typeface="+mj-ea"/>
                <a:cs typeface="Times New Roman" panose="02020603050405020304" pitchFamily="18" charset="0"/>
              </a:rPr>
              <a:t>Relational Database Schemas</a:t>
            </a:r>
          </a:p>
        </p:txBody>
      </p:sp>
    </p:spTree>
    <p:extLst>
      <p:ext uri="{BB962C8B-B14F-4D97-AF65-F5344CB8AC3E}">
        <p14:creationId xmlns:p14="http://schemas.microsoft.com/office/powerpoint/2010/main" val="791434554"/>
      </p:ext>
    </p:extLst>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SUPER KEY</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lstStyle/>
          <a:p>
            <a:pPr algn="just">
              <a:lnSpc>
                <a:spcPct val="150000"/>
              </a:lnSpc>
            </a:pPr>
            <a:r>
              <a:rPr lang="en-US">
                <a:latin typeface="Times New Roman" panose="02020603050405020304" pitchFamily="18" charset="0"/>
                <a:cs typeface="Times New Roman" panose="02020603050405020304" pitchFamily="18" charset="0"/>
              </a:rPr>
              <a:t>A </a:t>
            </a:r>
            <a:r>
              <a:rPr lang="en-US" b="1">
                <a:latin typeface="Times New Roman" panose="02020603050405020304" pitchFamily="18" charset="0"/>
                <a:cs typeface="Times New Roman" panose="02020603050405020304" pitchFamily="18" charset="0"/>
              </a:rPr>
              <a:t>super key or simply key </a:t>
            </a:r>
            <a:r>
              <a:rPr lang="en-US">
                <a:latin typeface="Times New Roman" panose="02020603050405020304" pitchFamily="18" charset="0"/>
                <a:cs typeface="Times New Roman" panose="02020603050405020304" pitchFamily="18" charset="0"/>
              </a:rPr>
              <a:t>is a combination of all possible attribute which can uniquely identify the rows(tuples) in a table. </a:t>
            </a:r>
            <a:endParaRPr lang="en-US" smtClean="0">
              <a:latin typeface="Times New Roman" panose="02020603050405020304" pitchFamily="18" charset="0"/>
              <a:cs typeface="Times New Roman" panose="02020603050405020304" pitchFamily="18" charset="0"/>
            </a:endParaRPr>
          </a:p>
          <a:p>
            <a:pPr algn="just">
              <a:lnSpc>
                <a:spcPct val="150000"/>
              </a:lnSpc>
            </a:pPr>
            <a:r>
              <a:rPr lang="en-US" b="1">
                <a:latin typeface="Times New Roman" panose="02020603050405020304" pitchFamily="18" charset="0"/>
                <a:cs typeface="Times New Roman" panose="02020603050405020304" pitchFamily="18" charset="0"/>
              </a:rPr>
              <a:t>Super key is a superset of a candidate key.</a:t>
            </a:r>
          </a:p>
          <a:p>
            <a:pPr algn="just">
              <a:lnSpc>
                <a:spcPct val="150000"/>
              </a:lnSpc>
            </a:pPr>
            <a:r>
              <a:rPr lang="en-US">
                <a:latin typeface="Times New Roman" panose="02020603050405020304" pitchFamily="18" charset="0"/>
                <a:cs typeface="Times New Roman" panose="02020603050405020304" pitchFamily="18" charset="0"/>
              </a:rPr>
              <a:t>This means that a superkey may have some extra attribute which isn't necessary for uniquely identifying the rows in the table</a:t>
            </a:r>
            <a:r>
              <a:rPr lang="en-US" smtClean="0">
                <a:latin typeface="Times New Roman" panose="02020603050405020304" pitchFamily="18" charset="0"/>
                <a:cs typeface="Times New Roman" panose="02020603050405020304" pitchFamily="18" charset="0"/>
              </a:rPr>
              <a:t>.</a:t>
            </a:r>
          </a:p>
          <a:p>
            <a:pPr marL="0" indent="0" algn="just">
              <a:lnSpc>
                <a:spcPct val="150000"/>
              </a:lnSpc>
              <a:buNone/>
            </a:pPr>
            <a:r>
              <a:rPr lang="en-US">
                <a:latin typeface="Times New Roman" panose="02020603050405020304" pitchFamily="18" charset="0"/>
                <a:cs typeface="Times New Roman" panose="02020603050405020304" pitchFamily="18" charset="0"/>
              </a:rPr>
              <a:t>Example: </a:t>
            </a:r>
            <a:r>
              <a:rPr lang="en-US" smtClean="0">
                <a:latin typeface="Times New Roman" panose="02020603050405020304" pitchFamily="18" charset="0"/>
                <a:cs typeface="Times New Roman" panose="02020603050405020304" pitchFamily="18" charset="0"/>
              </a:rPr>
              <a:t>For </a:t>
            </a:r>
            <a:r>
              <a:rPr lang="en-US">
                <a:latin typeface="Times New Roman" panose="02020603050405020304" pitchFamily="18" charset="0"/>
                <a:cs typeface="Times New Roman" panose="02020603050405020304" pitchFamily="18" charset="0"/>
              </a:rPr>
              <a:t>the given Student </a:t>
            </a:r>
            <a:r>
              <a:rPr lang="en-US" smtClean="0">
                <a:latin typeface="Times New Roman" panose="02020603050405020304" pitchFamily="18" charset="0"/>
                <a:cs typeface="Times New Roman" panose="02020603050405020304" pitchFamily="18" charset="0"/>
              </a:rPr>
              <a:t>Table, identify all the </a:t>
            </a:r>
            <a:r>
              <a:rPr lang="en-US">
                <a:latin typeface="Times New Roman" panose="02020603050405020304" pitchFamily="18" charset="0"/>
                <a:cs typeface="Times New Roman" panose="02020603050405020304" pitchFamily="18" charset="0"/>
              </a:rPr>
              <a:t>super </a:t>
            </a:r>
            <a:r>
              <a:rPr lang="en-US" smtClean="0">
                <a:latin typeface="Times New Roman" panose="02020603050405020304" pitchFamily="18" charset="0"/>
                <a:cs typeface="Times New Roman" panose="02020603050405020304" pitchFamily="18" charset="0"/>
              </a:rPr>
              <a:t>keys.</a:t>
            </a:r>
            <a:endParaRPr lang="en-US">
              <a:latin typeface="Times New Roman" panose="02020603050405020304" pitchFamily="18" charset="0"/>
              <a:cs typeface="Times New Roman" panose="02020603050405020304" pitchFamily="18" charset="0"/>
            </a:endParaRPr>
          </a:p>
          <a:p>
            <a:pPr marL="0" indent="0" algn="just">
              <a:lnSpc>
                <a:spcPct val="150000"/>
              </a:lnSpc>
              <a:buNone/>
            </a:pPr>
            <a:endParaRPr lang="en-US">
              <a:latin typeface="Times New Roman" panose="02020603050405020304" pitchFamily="18" charset="0"/>
              <a:cs typeface="Times New Roman" panose="02020603050405020304" pitchFamily="18" charset="0"/>
            </a:endParaRPr>
          </a:p>
          <a:p>
            <a:pPr marL="0" indent="0" algn="just">
              <a:lnSpc>
                <a:spcPct val="150000"/>
              </a:lnSpc>
              <a:buNone/>
            </a:pP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1049" y="4147382"/>
            <a:ext cx="4132019" cy="1983053"/>
          </a:xfrm>
          <a:prstGeom prst="rect">
            <a:avLst/>
          </a:prstGeom>
        </p:spPr>
      </p:pic>
    </p:spTree>
    <p:extLst>
      <p:ext uri="{BB962C8B-B14F-4D97-AF65-F5344CB8AC3E}">
        <p14:creationId xmlns:p14="http://schemas.microsoft.com/office/powerpoint/2010/main" val="3543608398"/>
      </p:ext>
    </p:extLst>
  </p:cSld>
  <p:clrMapOvr>
    <a:masterClrMapping/>
  </p:clrMapOvr>
  <p:transition/>
  <p:timing/>
</p:sld>
</file>

<file path=ppt/slides/slide10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nSpc>
                <a:spcPct val="150000"/>
              </a:lnSpc>
              <a:buNone/>
            </a:pPr>
            <a:r>
              <a:rPr lang="en-US" sz="1600" smtClean="0">
                <a:solidFill>
                  <a:schemeClr val="tx1"/>
                </a:solidFill>
              </a:rPr>
              <a:t>6. What </a:t>
            </a:r>
            <a:r>
              <a:rPr lang="en-US" sz="1600">
                <a:solidFill>
                  <a:schemeClr val="tx1"/>
                </a:solidFill>
              </a:rPr>
              <a:t>are the names of students in cs1500 or cs3010? </a:t>
            </a:r>
          </a:p>
          <a:p>
            <a:pPr marL="45720" indent="0">
              <a:lnSpc>
                <a:spcPct val="150000"/>
              </a:lnSpc>
              <a:buNone/>
            </a:pPr>
            <a:r>
              <a:rPr lang="en-US" sz="1600">
                <a:solidFill>
                  <a:schemeClr val="tx1"/>
                </a:solidFill>
              </a:rPr>
              <a:t> 7. What are the names of students in both cs1500 and cs1200? </a:t>
            </a:r>
          </a:p>
          <a:p>
            <a:pPr marL="45720" indent="0">
              <a:lnSpc>
                <a:spcPct val="150000"/>
              </a:lnSpc>
              <a:buNone/>
            </a:pPr>
            <a:r>
              <a:rPr lang="en-US" sz="1600">
                <a:solidFill>
                  <a:schemeClr val="tx1"/>
                </a:solidFill>
              </a:rPr>
              <a:t>8. What are the names of students in at least two different subjects?  </a:t>
            </a:r>
          </a:p>
          <a:p>
            <a:pPr marL="45720" indent="0">
              <a:lnSpc>
                <a:spcPct val="150000"/>
              </a:lnSpc>
              <a:buNone/>
            </a:pPr>
            <a:r>
              <a:rPr lang="en-US" sz="1600">
                <a:solidFill>
                  <a:schemeClr val="tx1"/>
                </a:solidFill>
              </a:rPr>
              <a:t>9. What are the codes of all the subjects taught? </a:t>
            </a:r>
          </a:p>
          <a:p>
            <a:pPr marL="45720" indent="0">
              <a:lnSpc>
                <a:spcPct val="150000"/>
              </a:lnSpc>
              <a:buNone/>
            </a:pPr>
            <a:r>
              <a:rPr lang="en-US" sz="1600">
                <a:solidFill>
                  <a:schemeClr val="tx1"/>
                </a:solidFill>
              </a:rPr>
              <a:t>10. What are the names of all the students? </a:t>
            </a:r>
          </a:p>
          <a:p>
            <a:pPr marL="45720" indent="0">
              <a:lnSpc>
                <a:spcPct val="150000"/>
              </a:lnSpc>
              <a:buNone/>
            </a:pPr>
            <a:r>
              <a:rPr lang="en-US" sz="1600">
                <a:solidFill>
                  <a:schemeClr val="tx1"/>
                </a:solidFill>
              </a:rPr>
              <a:t> 11. What are the names of all the students in cs1500? </a:t>
            </a:r>
          </a:p>
          <a:p>
            <a:pPr marL="45720" indent="0">
              <a:lnSpc>
                <a:spcPct val="150000"/>
              </a:lnSpc>
              <a:buNone/>
            </a:pPr>
            <a:r>
              <a:rPr lang="en-US" sz="1600">
                <a:solidFill>
                  <a:schemeClr val="tx1"/>
                </a:solidFill>
              </a:rPr>
              <a:t> 12. What are the names of students taking a subject taught by Roger. </a:t>
            </a:r>
          </a:p>
          <a:p>
            <a:pPr marL="45720" indent="0">
              <a:lnSpc>
                <a:spcPct val="150000"/>
              </a:lnSpc>
              <a:buNone/>
            </a:pPr>
            <a:r>
              <a:rPr lang="en-US" sz="1600">
                <a:solidFill>
                  <a:schemeClr val="tx1"/>
                </a:solidFill>
              </a:rPr>
              <a:t> 13. What are the names of students who are taking a subject not taught by Roger? </a:t>
            </a:r>
          </a:p>
        </p:txBody>
      </p:sp>
    </p:spTree>
    <p:extLst>
      <p:ext uri="{BB962C8B-B14F-4D97-AF65-F5344CB8AC3E}">
        <p14:creationId xmlns:p14="http://schemas.microsoft.com/office/powerpoint/2010/main" val="1491600113"/>
      </p:ext>
    </p:extLst>
  </p:cSld>
  <p:clrMapOvr>
    <a:masterClrMapping/>
  </p:clrMapOvr>
  <p:transition/>
  <p:timing/>
</p:sld>
</file>

<file path=ppt/slides/slide10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nSpc>
                <a:spcPct val="150000"/>
              </a:lnSpc>
              <a:buNone/>
            </a:pPr>
            <a:r>
              <a:rPr lang="en-US" sz="1600">
                <a:solidFill>
                  <a:schemeClr val="tx1"/>
                </a:solidFill>
              </a:rPr>
              <a:t>Give the following queries in the relational algebra using the relational </a:t>
            </a:r>
            <a:r>
              <a:rPr lang="en-US" sz="1600" smtClean="0">
                <a:solidFill>
                  <a:schemeClr val="tx1"/>
                </a:solidFill>
              </a:rPr>
              <a:t>schema</a:t>
            </a:r>
          </a:p>
          <a:p>
            <a:pPr marL="45720" indent="0">
              <a:lnSpc>
                <a:spcPct val="150000"/>
              </a:lnSpc>
              <a:buNone/>
            </a:pPr>
            <a:r>
              <a:rPr lang="en-US" sz="1600" smtClean="0">
                <a:solidFill>
                  <a:schemeClr val="tx1"/>
                </a:solidFill>
              </a:rPr>
              <a:t>	 </a:t>
            </a:r>
            <a:r>
              <a:rPr lang="en-US" sz="1600">
                <a:solidFill>
                  <a:schemeClr val="tx1"/>
                </a:solidFill>
              </a:rPr>
              <a:t>student(id, name) </a:t>
            </a:r>
            <a:endParaRPr lang="en-US" sz="1600" smtClean="0">
              <a:solidFill>
                <a:schemeClr val="tx1"/>
              </a:solidFill>
            </a:endParaRPr>
          </a:p>
          <a:p>
            <a:pPr marL="45720" indent="0">
              <a:lnSpc>
                <a:spcPct val="150000"/>
              </a:lnSpc>
              <a:buNone/>
            </a:pPr>
            <a:r>
              <a:rPr lang="en-US" sz="1600" smtClean="0">
                <a:solidFill>
                  <a:schemeClr val="tx1"/>
                </a:solidFill>
              </a:rPr>
              <a:t>	enrolledIn(id</a:t>
            </a:r>
            <a:r>
              <a:rPr lang="en-US" sz="1600">
                <a:solidFill>
                  <a:schemeClr val="tx1"/>
                </a:solidFill>
              </a:rPr>
              <a:t>, code) </a:t>
            </a:r>
            <a:endParaRPr lang="en-US" sz="1600" smtClean="0">
              <a:solidFill>
                <a:schemeClr val="tx1"/>
              </a:solidFill>
            </a:endParaRPr>
          </a:p>
          <a:p>
            <a:pPr marL="45720" indent="0">
              <a:lnSpc>
                <a:spcPct val="150000"/>
              </a:lnSpc>
              <a:buNone/>
            </a:pPr>
            <a:r>
              <a:rPr lang="en-US" sz="1600" smtClean="0">
                <a:solidFill>
                  <a:schemeClr val="tx1"/>
                </a:solidFill>
              </a:rPr>
              <a:t>	subject(code</a:t>
            </a:r>
            <a:r>
              <a:rPr lang="en-US" sz="1600">
                <a:solidFill>
                  <a:schemeClr val="tx1"/>
                </a:solidFill>
              </a:rPr>
              <a:t>, lecturer) </a:t>
            </a:r>
            <a:endParaRPr lang="en-US" sz="1600" smtClean="0">
              <a:solidFill>
                <a:schemeClr val="tx1"/>
              </a:solidFill>
            </a:endParaRPr>
          </a:p>
          <a:p>
            <a:pPr marL="388620" indent="-342900">
              <a:lnSpc>
                <a:spcPct val="150000"/>
              </a:lnSpc>
              <a:buAutoNum type="arabicPeriod"/>
            </a:pPr>
            <a:r>
              <a:rPr lang="en-US" sz="1600" smtClean="0">
                <a:solidFill>
                  <a:schemeClr val="tx1"/>
                </a:solidFill>
              </a:rPr>
              <a:t>What </a:t>
            </a:r>
            <a:r>
              <a:rPr lang="en-US" sz="1600">
                <a:solidFill>
                  <a:schemeClr val="tx1"/>
                </a:solidFill>
              </a:rPr>
              <a:t>are the names of students enrolled in cs3020? </a:t>
            </a:r>
            <a:r>
              <a:rPr lang="en-US" sz="1600" smtClean="0">
                <a:solidFill>
                  <a:schemeClr val="tx1"/>
                </a:solidFill>
              </a:rPr>
              <a:t> </a:t>
            </a:r>
          </a:p>
          <a:p>
            <a:pPr marL="388620" indent="-342900">
              <a:lnSpc>
                <a:spcPct val="150000"/>
              </a:lnSpc>
              <a:buAutoNum type="arabicPeriod"/>
            </a:pPr>
            <a:r>
              <a:rPr lang="en-US" sz="1600" smtClean="0">
                <a:solidFill>
                  <a:schemeClr val="tx1"/>
                </a:solidFill>
              </a:rPr>
              <a:t>Which </a:t>
            </a:r>
            <a:r>
              <a:rPr lang="en-US" sz="1600">
                <a:solidFill>
                  <a:schemeClr val="tx1"/>
                </a:solidFill>
              </a:rPr>
              <a:t>subjects is Hector taking</a:t>
            </a:r>
            <a:r>
              <a:rPr lang="en-US" sz="1600" smtClean="0">
                <a:solidFill>
                  <a:schemeClr val="tx1"/>
                </a:solidFill>
              </a:rPr>
              <a:t>? </a:t>
            </a:r>
          </a:p>
          <a:p>
            <a:pPr marL="388620" indent="-342900">
              <a:lnSpc>
                <a:spcPct val="150000"/>
              </a:lnSpc>
              <a:buAutoNum type="arabicPeriod"/>
            </a:pPr>
            <a:r>
              <a:rPr lang="en-US" sz="1600" smtClean="0">
                <a:solidFill>
                  <a:schemeClr val="tx1"/>
                </a:solidFill>
              </a:rPr>
              <a:t> </a:t>
            </a:r>
            <a:r>
              <a:rPr lang="en-US" sz="1600">
                <a:solidFill>
                  <a:schemeClr val="tx1"/>
                </a:solidFill>
              </a:rPr>
              <a:t>Who teaches cs1500? </a:t>
            </a:r>
            <a:r>
              <a:rPr lang="en-US" sz="1600" smtClean="0">
                <a:solidFill>
                  <a:schemeClr val="tx1"/>
                </a:solidFill>
              </a:rPr>
              <a:t> </a:t>
            </a:r>
          </a:p>
          <a:p>
            <a:pPr marL="388620" indent="-342900">
              <a:lnSpc>
                <a:spcPct val="150000"/>
              </a:lnSpc>
              <a:buAutoNum type="arabicPeriod"/>
            </a:pPr>
            <a:r>
              <a:rPr lang="en-US" sz="1600" smtClean="0">
                <a:solidFill>
                  <a:schemeClr val="tx1"/>
                </a:solidFill>
              </a:rPr>
              <a:t> </a:t>
            </a:r>
            <a:r>
              <a:rPr lang="en-US" sz="1600">
                <a:solidFill>
                  <a:schemeClr val="tx1"/>
                </a:solidFill>
              </a:rPr>
              <a:t>Who teaches cs1500 or cs3020? </a:t>
            </a:r>
            <a:r>
              <a:rPr lang="en-US" sz="1600" smtClean="0">
                <a:solidFill>
                  <a:schemeClr val="tx1"/>
                </a:solidFill>
              </a:rPr>
              <a:t> </a:t>
            </a:r>
          </a:p>
          <a:p>
            <a:pPr marL="388620" indent="-342900">
              <a:lnSpc>
                <a:spcPct val="150000"/>
              </a:lnSpc>
              <a:buAutoNum type="arabicPeriod"/>
            </a:pPr>
            <a:r>
              <a:rPr lang="en-US" sz="1600" smtClean="0">
                <a:solidFill>
                  <a:schemeClr val="tx1"/>
                </a:solidFill>
              </a:rPr>
              <a:t>Who </a:t>
            </a:r>
            <a:r>
              <a:rPr lang="en-US" sz="1600">
                <a:solidFill>
                  <a:schemeClr val="tx1"/>
                </a:solidFill>
              </a:rPr>
              <a:t>teaches at least two different subjects? </a:t>
            </a:r>
            <a:r>
              <a:rPr lang="en-US" sz="1600" smtClean="0">
                <a:solidFill>
                  <a:schemeClr val="tx1"/>
                </a:solidFill>
              </a:rPr>
              <a:t> </a:t>
            </a:r>
            <a:endParaRPr lang="en-US" sz="1600">
              <a:solidFill>
                <a:schemeClr val="tx1"/>
              </a:solidFill>
            </a:endParaRPr>
          </a:p>
        </p:txBody>
      </p:sp>
      <p:pic>
        <p:nvPicPr>
          <p:cNvPr id="4" name="Picture 3"/>
          <p:cNvPicPr>
            <a:picLocks noChangeAspect="1"/>
          </p:cNvPicPr>
          <p:nvPr/>
        </p:nvPicPr>
        <p:blipFill>
          <a:blip r:embed="rId3"/>
          <a:stretch>
            <a:fillRect/>
          </a:stretch>
        </p:blipFill>
        <p:spPr>
          <a:xfrm>
            <a:off x="6078111" y="3410277"/>
            <a:ext cx="3781425" cy="428625"/>
          </a:xfrm>
          <a:prstGeom prst="rect">
            <a:avLst/>
          </a:prstGeom>
        </p:spPr>
      </p:pic>
      <p:pic>
        <p:nvPicPr>
          <p:cNvPr id="5" name="Picture 4"/>
          <p:cNvPicPr>
            <a:picLocks noChangeAspect="1"/>
          </p:cNvPicPr>
          <p:nvPr/>
        </p:nvPicPr>
        <p:blipFill>
          <a:blip r:embed="rId4"/>
          <a:stretch>
            <a:fillRect/>
          </a:stretch>
        </p:blipFill>
        <p:spPr>
          <a:xfrm>
            <a:off x="4610100" y="4000500"/>
            <a:ext cx="3771900" cy="457200"/>
          </a:xfrm>
          <a:prstGeom prst="rect">
            <a:avLst/>
          </a:prstGeom>
        </p:spPr>
      </p:pic>
      <p:pic>
        <p:nvPicPr>
          <p:cNvPr id="6" name="Picture 5"/>
          <p:cNvPicPr>
            <a:picLocks noChangeAspect="1"/>
          </p:cNvPicPr>
          <p:nvPr/>
        </p:nvPicPr>
        <p:blipFill>
          <a:blip r:embed="rId5"/>
          <a:stretch>
            <a:fillRect/>
          </a:stretch>
        </p:blipFill>
        <p:spPr>
          <a:xfrm>
            <a:off x="3748087" y="4654767"/>
            <a:ext cx="2905125" cy="457200"/>
          </a:xfrm>
          <a:prstGeom prst="rect">
            <a:avLst/>
          </a:prstGeom>
        </p:spPr>
      </p:pic>
      <p:pic>
        <p:nvPicPr>
          <p:cNvPr id="7" name="Picture 6"/>
          <p:cNvPicPr>
            <a:picLocks noChangeAspect="1"/>
          </p:cNvPicPr>
          <p:nvPr/>
        </p:nvPicPr>
        <p:blipFill>
          <a:blip r:embed="rId6"/>
          <a:stretch>
            <a:fillRect/>
          </a:stretch>
        </p:blipFill>
        <p:spPr>
          <a:xfrm>
            <a:off x="4349323" y="5217072"/>
            <a:ext cx="3733800" cy="438150"/>
          </a:xfrm>
          <a:prstGeom prst="rect">
            <a:avLst/>
          </a:prstGeom>
        </p:spPr>
      </p:pic>
      <p:pic>
        <p:nvPicPr>
          <p:cNvPr id="8" name="Picture 7"/>
          <p:cNvPicPr>
            <a:picLocks noChangeAspect="1"/>
          </p:cNvPicPr>
          <p:nvPr/>
        </p:nvPicPr>
        <p:blipFill>
          <a:blip r:embed="rId7"/>
          <a:stretch>
            <a:fillRect/>
          </a:stretch>
        </p:blipFill>
        <p:spPr>
          <a:xfrm>
            <a:off x="5562600" y="5751786"/>
            <a:ext cx="3924300" cy="457200"/>
          </a:xfrm>
          <a:prstGeom prst="rect">
            <a:avLst/>
          </a:prstGeom>
        </p:spPr>
      </p:pic>
    </p:spTree>
    <p:extLst>
      <p:ext uri="{BB962C8B-B14F-4D97-AF65-F5344CB8AC3E}">
        <p14:creationId xmlns:p14="http://schemas.microsoft.com/office/powerpoint/2010/main" val="1910004066"/>
      </p:ext>
    </p:extLst>
  </p:cSld>
  <p:clrMapOvr>
    <a:masterClrMapping/>
  </p:clrMapOvr>
  <p:transition/>
  <p:timing/>
</p:sld>
</file>

<file path=ppt/slides/slide10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nSpc>
                <a:spcPct val="150000"/>
              </a:lnSpc>
              <a:buNone/>
            </a:pPr>
            <a:r>
              <a:rPr lang="en-US" sz="1600"/>
              <a:t>6. What are the names of students in cs1500 or cs3010</a:t>
            </a:r>
            <a:r>
              <a:rPr lang="en-US" sz="1600" smtClean="0"/>
              <a:t>? </a:t>
            </a:r>
          </a:p>
          <a:p>
            <a:pPr marL="45720" indent="0">
              <a:lnSpc>
                <a:spcPct val="150000"/>
              </a:lnSpc>
              <a:buNone/>
            </a:pPr>
            <a:r>
              <a:rPr lang="en-US" sz="1600" smtClean="0"/>
              <a:t> </a:t>
            </a:r>
            <a:r>
              <a:rPr lang="en-US" sz="1600"/>
              <a:t>7. What are the names of students in both cs1500 and cs1200? </a:t>
            </a:r>
            <a:endParaRPr lang="en-US" sz="1600" smtClean="0"/>
          </a:p>
          <a:p>
            <a:pPr marL="45720" indent="0">
              <a:lnSpc>
                <a:spcPct val="150000"/>
              </a:lnSpc>
              <a:buNone/>
            </a:pPr>
            <a:r>
              <a:rPr lang="en-US" sz="1600" smtClean="0"/>
              <a:t>8</a:t>
            </a:r>
            <a:r>
              <a:rPr lang="en-US" sz="1600"/>
              <a:t>. What are the names of students in at least two different subjects? </a:t>
            </a:r>
            <a:r>
              <a:rPr lang="en-US" sz="1600" smtClean="0"/>
              <a:t> </a:t>
            </a:r>
          </a:p>
          <a:p>
            <a:pPr marL="45720" indent="0">
              <a:lnSpc>
                <a:spcPct val="150000"/>
              </a:lnSpc>
              <a:buNone/>
            </a:pPr>
            <a:r>
              <a:rPr lang="en-US" sz="1600" smtClean="0"/>
              <a:t>9</a:t>
            </a:r>
            <a:r>
              <a:rPr lang="en-US" sz="1600"/>
              <a:t>. What are the codes of all the subjects taught? </a:t>
            </a:r>
            <a:endParaRPr lang="en-US" sz="1600" smtClean="0"/>
          </a:p>
          <a:p>
            <a:pPr marL="45720" indent="0">
              <a:lnSpc>
                <a:spcPct val="150000"/>
              </a:lnSpc>
              <a:buNone/>
            </a:pPr>
            <a:r>
              <a:rPr lang="en-US" sz="1600" smtClean="0"/>
              <a:t>10</a:t>
            </a:r>
            <a:r>
              <a:rPr lang="en-US" sz="1600"/>
              <a:t>. What are the names of all the students</a:t>
            </a:r>
            <a:r>
              <a:rPr lang="en-US" sz="1600" smtClean="0"/>
              <a:t>? </a:t>
            </a:r>
          </a:p>
          <a:p>
            <a:pPr marL="45720" indent="0">
              <a:lnSpc>
                <a:spcPct val="150000"/>
              </a:lnSpc>
              <a:buNone/>
            </a:pPr>
            <a:r>
              <a:rPr lang="en-US" sz="1600" smtClean="0"/>
              <a:t> </a:t>
            </a:r>
            <a:r>
              <a:rPr lang="en-US" sz="1600"/>
              <a:t>11. What are the names of all the students in cs1500</a:t>
            </a:r>
            <a:r>
              <a:rPr lang="en-US" sz="1600" smtClean="0"/>
              <a:t>? </a:t>
            </a:r>
          </a:p>
          <a:p>
            <a:pPr marL="45720" indent="0">
              <a:lnSpc>
                <a:spcPct val="150000"/>
              </a:lnSpc>
              <a:buNone/>
            </a:pPr>
            <a:r>
              <a:rPr lang="en-US" sz="1600" smtClean="0"/>
              <a:t> </a:t>
            </a:r>
            <a:r>
              <a:rPr lang="en-US" sz="1600"/>
              <a:t>12. What are the names of students taking a subject taught by Roger</a:t>
            </a:r>
            <a:r>
              <a:rPr lang="en-US" sz="1600" smtClean="0"/>
              <a:t>. </a:t>
            </a:r>
          </a:p>
          <a:p>
            <a:pPr marL="45720" indent="0">
              <a:lnSpc>
                <a:spcPct val="150000"/>
              </a:lnSpc>
              <a:buNone/>
            </a:pPr>
            <a:r>
              <a:rPr lang="en-US" sz="1600" smtClean="0"/>
              <a:t> </a:t>
            </a:r>
            <a:r>
              <a:rPr lang="en-US" sz="1600"/>
              <a:t>13. What are the names of students who are taking a subject not taught by Roger</a:t>
            </a:r>
            <a:r>
              <a:rPr lang="en-US" sz="1600" smtClean="0"/>
              <a:t>? </a:t>
            </a:r>
            <a:endParaRPr lang="en-US" sz="1600">
              <a:solidFill>
                <a:schemeClr val="tx1"/>
              </a:solidFill>
            </a:endParaRPr>
          </a:p>
        </p:txBody>
      </p:sp>
      <p:pic>
        <p:nvPicPr>
          <p:cNvPr id="4" name="Picture 3"/>
          <p:cNvPicPr>
            <a:picLocks noChangeAspect="1"/>
          </p:cNvPicPr>
          <p:nvPr/>
        </p:nvPicPr>
        <p:blipFill>
          <a:blip r:embed="rId3"/>
          <a:stretch>
            <a:fillRect/>
          </a:stretch>
        </p:blipFill>
        <p:spPr>
          <a:xfrm>
            <a:off x="5857875" y="1332243"/>
            <a:ext cx="5000625" cy="519943"/>
          </a:xfrm>
          <a:prstGeom prst="rect">
            <a:avLst/>
          </a:prstGeom>
        </p:spPr>
      </p:pic>
      <p:pic>
        <p:nvPicPr>
          <p:cNvPr id="5" name="Picture 4"/>
          <p:cNvPicPr>
            <a:picLocks noChangeAspect="1"/>
          </p:cNvPicPr>
          <p:nvPr/>
        </p:nvPicPr>
        <p:blipFill>
          <a:blip r:embed="rId4"/>
          <a:stretch>
            <a:fillRect/>
          </a:stretch>
        </p:blipFill>
        <p:spPr>
          <a:xfrm>
            <a:off x="6543675" y="1891657"/>
            <a:ext cx="4886325" cy="503667"/>
          </a:xfrm>
          <a:prstGeom prst="rect">
            <a:avLst/>
          </a:prstGeom>
        </p:spPr>
      </p:pic>
      <p:pic>
        <p:nvPicPr>
          <p:cNvPr id="6" name="Picture 5"/>
          <p:cNvPicPr>
            <a:picLocks noChangeAspect="1"/>
          </p:cNvPicPr>
          <p:nvPr/>
        </p:nvPicPr>
        <p:blipFill>
          <a:blip r:embed="rId5"/>
          <a:stretch>
            <a:fillRect/>
          </a:stretch>
        </p:blipFill>
        <p:spPr>
          <a:xfrm>
            <a:off x="6981824" y="2490885"/>
            <a:ext cx="4010025" cy="457200"/>
          </a:xfrm>
          <a:prstGeom prst="rect">
            <a:avLst/>
          </a:prstGeom>
        </p:spPr>
      </p:pic>
      <p:pic>
        <p:nvPicPr>
          <p:cNvPr id="7" name="Picture 6"/>
          <p:cNvPicPr>
            <a:picLocks noChangeAspect="1"/>
          </p:cNvPicPr>
          <p:nvPr/>
        </p:nvPicPr>
        <p:blipFill>
          <a:blip r:embed="rId6"/>
          <a:stretch>
            <a:fillRect/>
          </a:stretch>
        </p:blipFill>
        <p:spPr>
          <a:xfrm>
            <a:off x="5405437" y="2999413"/>
            <a:ext cx="1914525" cy="428625"/>
          </a:xfrm>
          <a:prstGeom prst="rect">
            <a:avLst/>
          </a:prstGeom>
        </p:spPr>
      </p:pic>
      <p:pic>
        <p:nvPicPr>
          <p:cNvPr id="8" name="Picture 7"/>
          <p:cNvPicPr>
            <a:picLocks noChangeAspect="1"/>
          </p:cNvPicPr>
          <p:nvPr/>
        </p:nvPicPr>
        <p:blipFill>
          <a:blip r:embed="rId7"/>
          <a:stretch>
            <a:fillRect/>
          </a:stretch>
        </p:blipFill>
        <p:spPr>
          <a:xfrm>
            <a:off x="5048249" y="3570475"/>
            <a:ext cx="1933575" cy="390525"/>
          </a:xfrm>
          <a:prstGeom prst="rect">
            <a:avLst/>
          </a:prstGeom>
        </p:spPr>
      </p:pic>
      <p:pic>
        <p:nvPicPr>
          <p:cNvPr id="9" name="Picture 8"/>
          <p:cNvPicPr>
            <a:picLocks noChangeAspect="1"/>
          </p:cNvPicPr>
          <p:nvPr/>
        </p:nvPicPr>
        <p:blipFill>
          <a:blip r:embed="rId8"/>
          <a:stretch>
            <a:fillRect/>
          </a:stretch>
        </p:blipFill>
        <p:spPr>
          <a:xfrm>
            <a:off x="5857875" y="4160616"/>
            <a:ext cx="3800475" cy="447675"/>
          </a:xfrm>
          <a:prstGeom prst="rect">
            <a:avLst/>
          </a:prstGeom>
        </p:spPr>
      </p:pic>
      <p:pic>
        <p:nvPicPr>
          <p:cNvPr id="10" name="Picture 9"/>
          <p:cNvPicPr>
            <a:picLocks noChangeAspect="1"/>
          </p:cNvPicPr>
          <p:nvPr/>
        </p:nvPicPr>
        <p:blipFill>
          <a:blip r:embed="rId9"/>
          <a:stretch>
            <a:fillRect/>
          </a:stretch>
        </p:blipFill>
        <p:spPr>
          <a:xfrm>
            <a:off x="7196135" y="4681864"/>
            <a:ext cx="3795714" cy="370121"/>
          </a:xfrm>
          <a:prstGeom prst="rect">
            <a:avLst/>
          </a:prstGeom>
        </p:spPr>
      </p:pic>
      <p:pic>
        <p:nvPicPr>
          <p:cNvPr id="11" name="Picture 10"/>
          <p:cNvPicPr>
            <a:picLocks noChangeAspect="1"/>
          </p:cNvPicPr>
          <p:nvPr/>
        </p:nvPicPr>
        <p:blipFill>
          <a:blip r:embed="rId10"/>
          <a:stretch>
            <a:fillRect/>
          </a:stretch>
        </p:blipFill>
        <p:spPr>
          <a:xfrm>
            <a:off x="4122048" y="5601747"/>
            <a:ext cx="4733925" cy="438150"/>
          </a:xfrm>
          <a:prstGeom prst="rect">
            <a:avLst/>
          </a:prstGeom>
        </p:spPr>
      </p:pic>
    </p:spTree>
    <p:extLst>
      <p:ext uri="{BB962C8B-B14F-4D97-AF65-F5344CB8AC3E}">
        <p14:creationId xmlns:p14="http://schemas.microsoft.com/office/powerpoint/2010/main" val="1595728775"/>
      </p:ext>
    </p:extLst>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SUPER KEY</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marL="0" indent="0" algn="just">
              <a:lnSpc>
                <a:spcPct val="150000"/>
              </a:lnSpc>
              <a:buNone/>
            </a:pPr>
            <a:endParaRPr lang="en-US" b="1" smtClean="0">
              <a:latin typeface="Times New Roman" panose="02020603050405020304" pitchFamily="18" charset="0"/>
              <a:cs typeface="Times New Roman" panose="02020603050405020304" pitchFamily="18" charset="0"/>
            </a:endParaRPr>
          </a:p>
          <a:p>
            <a:pPr marL="0" indent="0" algn="just">
              <a:lnSpc>
                <a:spcPct val="150000"/>
              </a:lnSpc>
              <a:buNone/>
            </a:pPr>
            <a:r>
              <a:rPr lang="en-US" b="1" smtClean="0">
                <a:latin typeface="Times New Roman" panose="02020603050405020304" pitchFamily="18" charset="0"/>
                <a:cs typeface="Times New Roman" panose="02020603050405020304" pitchFamily="18" charset="0"/>
              </a:rPr>
              <a:t>1) First</a:t>
            </a:r>
            <a:r>
              <a:rPr lang="en-US" b="1">
                <a:latin typeface="Times New Roman" panose="02020603050405020304" pitchFamily="18" charset="0"/>
                <a:cs typeface="Times New Roman" panose="02020603050405020304" pitchFamily="18" charset="0"/>
              </a:rPr>
              <a:t>, list out all the sets of attributes: </a:t>
            </a:r>
          </a:p>
          <a:p>
            <a:pPr marL="509588" indent="-157163" algn="just">
              <a:buFont typeface="Arial" pitchFamily="34" charset="0"/>
              <a:buChar char="•"/>
            </a:pPr>
            <a:r>
              <a:rPr lang="en-US" smtClean="0">
                <a:latin typeface="Times New Roman" panose="02020603050405020304" pitchFamily="18" charset="0"/>
                <a:cs typeface="Times New Roman" panose="02020603050405020304" pitchFamily="18" charset="0"/>
              </a:rPr>
              <a:t>{Roll_no} </a:t>
            </a:r>
          </a:p>
          <a:p>
            <a:pPr marL="509588" indent="-157163" algn="just">
              <a:buFont typeface="Arial" pitchFamily="34" charset="0"/>
              <a:buChar char="•"/>
            </a:pPr>
            <a:r>
              <a:rPr lang="en-US" smtClean="0">
                <a:latin typeface="Times New Roman" panose="02020603050405020304" pitchFamily="18" charset="0"/>
                <a:cs typeface="Times New Roman" panose="02020603050405020304" pitchFamily="18" charset="0"/>
              </a:rPr>
              <a:t>{Name}</a:t>
            </a:r>
            <a:endParaRPr lang="en-US" b="1">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{Registration_no</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{Roll_no, Name</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Roll_no, Registration_no</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smtClean="0">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Name, Registration_no</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{Roll_no, Name, Registration_no</a:t>
            </a:r>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0" indent="0" algn="just">
              <a:lnSpc>
                <a:spcPct val="150000"/>
              </a:lnSpc>
              <a:buNone/>
            </a:pPr>
            <a:r>
              <a:rPr lang="en-US" b="1" smtClean="0">
                <a:latin typeface="Times New Roman" panose="02020603050405020304" pitchFamily="18" charset="0"/>
                <a:cs typeface="Times New Roman" panose="02020603050405020304" pitchFamily="18" charset="0"/>
              </a:rPr>
              <a:t>2) </a:t>
            </a:r>
            <a:r>
              <a:rPr lang="en-US" b="1">
                <a:latin typeface="Times New Roman" panose="02020603050405020304" pitchFamily="18" charset="0"/>
                <a:cs typeface="Times New Roman" panose="02020603050405020304" pitchFamily="18" charset="0"/>
              </a:rPr>
              <a:t>Second, eliminate all the sets which do not meet </a:t>
            </a:r>
            <a:r>
              <a:rPr lang="en-US" b="1" smtClean="0">
                <a:latin typeface="Times New Roman" panose="02020603050405020304" pitchFamily="18" charset="0"/>
                <a:cs typeface="Times New Roman" panose="02020603050405020304" pitchFamily="18" charset="0"/>
              </a:rPr>
              <a:t>superkey's </a:t>
            </a:r>
            <a:r>
              <a:rPr lang="en-US" b="1">
                <a:latin typeface="Times New Roman" panose="02020603050405020304" pitchFamily="18" charset="0"/>
                <a:cs typeface="Times New Roman" panose="02020603050405020304" pitchFamily="18" charset="0"/>
              </a:rPr>
              <a:t>requirement</a:t>
            </a:r>
            <a:r>
              <a:rPr lang="en-US" b="1" smtClean="0">
                <a:latin typeface="Times New Roman" panose="02020603050405020304" pitchFamily="18" charset="0"/>
                <a:cs typeface="Times New Roman" panose="02020603050405020304" pitchFamily="18" charset="0"/>
              </a:rPr>
              <a:t>.</a:t>
            </a:r>
          </a:p>
          <a:p>
            <a:pPr marL="509588" lvl="1" indent="-157163" algn="just">
              <a:lnSpc>
                <a:spcPct val="110000"/>
              </a:lnSpc>
              <a:buFont typeface="Arial" pitchFamily="34" charset="0"/>
              <a:buChar char="•"/>
            </a:pPr>
            <a:r>
              <a:rPr lang="en-US" sz="1800" smtClean="0">
                <a:latin typeface="Times New Roman" panose="02020603050405020304" pitchFamily="18" charset="0"/>
                <a:cs typeface="Times New Roman" panose="02020603050405020304" pitchFamily="18" charset="0"/>
              </a:rPr>
              <a:t>{Name}</a:t>
            </a:r>
          </a:p>
          <a:p>
            <a:pPr marL="0" indent="-47625">
              <a:lnSpc>
                <a:spcPct val="110000"/>
              </a:lnSpc>
              <a:buNone/>
            </a:pPr>
            <a:endParaRPr lang="en-US">
              <a:latin typeface="Times New Roman" panose="02020603050405020304" pitchFamily="18" charset="0"/>
              <a:cs typeface="Times New Roman" panose="02020603050405020304" pitchFamily="18" charset="0"/>
            </a:endParaRPr>
          </a:p>
          <a:p>
            <a:pPr marL="0" indent="-47625" algn="just">
              <a:lnSpc>
                <a:spcPct val="110000"/>
              </a:lnSpc>
              <a:buNone/>
            </a:pPr>
            <a:endParaRPr lang="en-US">
              <a:latin typeface="Times New Roman" panose="02020603050405020304" pitchFamily="18" charset="0"/>
              <a:cs typeface="Times New Roman" panose="02020603050405020304" pitchFamily="18" charset="0"/>
            </a:endParaRPr>
          </a:p>
          <a:p>
            <a:pPr marL="0" indent="-47625" algn="just">
              <a:lnSpc>
                <a:spcPct val="110000"/>
              </a:lnSpc>
              <a:buNone/>
            </a:pPr>
            <a:endParaRPr lang="en-US">
              <a:latin typeface="Times New Roman" panose="02020603050405020304" pitchFamily="18" charset="0"/>
              <a:cs typeface="Times New Roman" panose="02020603050405020304" pitchFamily="18" charset="0"/>
            </a:endParaRPr>
          </a:p>
          <a:p>
            <a:pPr marL="0" indent="-47625" algn="just">
              <a:lnSpc>
                <a:spcPct val="110000"/>
              </a:lnSpc>
              <a:buNone/>
            </a:pPr>
            <a:endParaRPr lang="en-US">
              <a:latin typeface="Times New Roman" panose="02020603050405020304" pitchFamily="18" charset="0"/>
              <a:cs typeface="Times New Roman" panose="02020603050405020304" pitchFamily="18" charset="0"/>
            </a:endParaRPr>
          </a:p>
          <a:p>
            <a:pPr marL="0" indent="-47625" algn="just">
              <a:lnSpc>
                <a:spcPct val="110000"/>
              </a:lnSpc>
              <a:buNone/>
            </a:pPr>
            <a:endParaRPr lang="en-US">
              <a:latin typeface="Times New Roman" panose="02020603050405020304" pitchFamily="18" charset="0"/>
              <a:cs typeface="Times New Roman" panose="02020603050405020304" pitchFamily="18" charset="0"/>
            </a:endParaRPr>
          </a:p>
          <a:p>
            <a:pPr marL="0" indent="0" algn="just">
              <a:lnSpc>
                <a:spcPct val="150000"/>
              </a:lnSpc>
              <a:buNone/>
            </a:pPr>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849" y="1948300"/>
            <a:ext cx="3512751" cy="1685852"/>
          </a:xfrm>
          <a:prstGeom prst="rect">
            <a:avLst/>
          </a:prstGeom>
        </p:spPr>
      </p:pic>
    </p:spTree>
    <p:extLst>
      <p:ext uri="{BB962C8B-B14F-4D97-AF65-F5344CB8AC3E}">
        <p14:creationId xmlns:p14="http://schemas.microsoft.com/office/powerpoint/2010/main" val="3720938774"/>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SUPER KEY</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fontScale="92500"/>
          </a:bodyPr>
          <a:lstStyle/>
          <a:p>
            <a:pPr marL="0" indent="0" algn="just">
              <a:lnSpc>
                <a:spcPct val="150000"/>
              </a:lnSpc>
              <a:buNone/>
            </a:pPr>
            <a:r>
              <a:rPr lang="en-US">
                <a:latin typeface="Times New Roman" panose="02020603050405020304" pitchFamily="18" charset="0"/>
                <a:cs typeface="Times New Roman" panose="02020603050405020304" pitchFamily="18" charset="0"/>
              </a:rPr>
              <a:t>3) Finally, after elimination, </a:t>
            </a:r>
            <a:r>
              <a:rPr lang="en-US" b="1">
                <a:latin typeface="Times New Roman" panose="02020603050405020304" pitchFamily="18" charset="0"/>
                <a:cs typeface="Times New Roman" panose="02020603050405020304" pitchFamily="18" charset="0"/>
              </a:rPr>
              <a:t>the remaining sets of attributes are the only possible superkeys </a:t>
            </a:r>
            <a:r>
              <a:rPr lang="en-US">
                <a:latin typeface="Times New Roman" panose="02020603050405020304" pitchFamily="18" charset="0"/>
                <a:cs typeface="Times New Roman" panose="02020603050405020304" pitchFamily="18" charset="0"/>
              </a:rPr>
              <a:t>in this example: </a:t>
            </a:r>
          </a:p>
          <a:p>
            <a:pPr marL="509588" indent="-157163" algn="just">
              <a:buFont typeface="Arial" pitchFamily="34" charset="0"/>
              <a:buChar char="•"/>
            </a:pPr>
            <a:r>
              <a:rPr lang="en-US" smtClean="0">
                <a:latin typeface="Times New Roman" panose="02020603050405020304" pitchFamily="18" charset="0"/>
                <a:cs typeface="Times New Roman" panose="02020603050405020304" pitchFamily="18" charset="0"/>
              </a:rPr>
              <a:t>{Roll_no</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{Name}</a:t>
            </a:r>
            <a:r>
              <a:rPr lang="en-US">
                <a:latin typeface="Wide Latin" panose="020a0a07050505020404" pitchFamily="18" charset="0"/>
                <a:cs typeface="Times New Roman" panose="02020603050405020304" pitchFamily="18" charset="0"/>
                <a:sym typeface="Wingdings" panose="05000000000000000000" pitchFamily="2" charset="2"/>
              </a:rPr>
              <a:t> </a:t>
            </a:r>
            <a:r>
              <a:rPr lang="en-US" b="1">
                <a:latin typeface="Times New Roman" panose="02020603050405020304" pitchFamily="18" charset="0"/>
                <a:cs typeface="Times New Roman" panose="02020603050405020304" pitchFamily="18" charset="0"/>
                <a:sym typeface="Wingdings" panose="05000000000000000000" pitchFamily="2" charset="2"/>
              </a:rPr>
              <a:t>X</a:t>
            </a:r>
            <a:endParaRPr lang="en-US" b="1">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{Registration_no} } </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{Roll_no, Name} } </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{Roll_no, Registration_no}, } </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a:latin typeface="Times New Roman" panose="02020603050405020304" pitchFamily="18" charset="0"/>
                <a:cs typeface="Times New Roman" panose="02020603050405020304" pitchFamily="18" charset="0"/>
              </a:rPr>
              <a:t>{Name, Registration_no} } </a:t>
            </a:r>
            <a:r>
              <a:rPr lang="en-US">
                <a:latin typeface="Times New Roman" panose="02020603050405020304" pitchFamily="18" charset="0"/>
                <a:cs typeface="Times New Roman" panose="02020603050405020304" pitchFamily="18" charset="0"/>
                <a:sym typeface="Wingdings" panose="05000000000000000000" pitchFamily="2" charset="2"/>
              </a:rPr>
              <a:t></a:t>
            </a:r>
            <a:endParaRPr lang="en-US">
              <a:latin typeface="Times New Roman" panose="02020603050405020304" pitchFamily="18" charset="0"/>
              <a:cs typeface="Times New Roman" panose="02020603050405020304" pitchFamily="18" charset="0"/>
            </a:endParaRPr>
          </a:p>
          <a:p>
            <a:pPr marL="509588" indent="-157163" algn="just">
              <a:buFont typeface="Arial" pitchFamily="34" charset="0"/>
              <a:buChar char="•"/>
            </a:pPr>
            <a:r>
              <a:rPr lang="en-US" b="1">
                <a:latin typeface="Times New Roman" panose="02020603050405020304" pitchFamily="18" charset="0"/>
                <a:cs typeface="Times New Roman" panose="02020603050405020304" pitchFamily="18" charset="0"/>
              </a:rPr>
              <a:t>{Roll_no, Name, Registration_no}</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50000"/>
              </a:lnSpc>
            </a:pPr>
            <a:r>
              <a:rPr lang="en-US">
                <a:latin typeface="Times New Roman" panose="02020603050405020304" pitchFamily="18" charset="0"/>
                <a:cs typeface="Times New Roman" panose="02020603050405020304" pitchFamily="18" charset="0"/>
              </a:rPr>
              <a:t>All the above keys are able to uniquely identify each row. So, each of these keys is super key. </a:t>
            </a:r>
          </a:p>
          <a:p>
            <a:pPr algn="just">
              <a:lnSpc>
                <a:spcPct val="150000"/>
              </a:lnSpc>
            </a:pPr>
            <a:r>
              <a:rPr lang="en-US">
                <a:latin typeface="Times New Roman" panose="02020603050405020304" pitchFamily="18" charset="0"/>
                <a:cs typeface="Times New Roman" panose="02020603050405020304" pitchFamily="18" charset="0"/>
              </a:rPr>
              <a:t>Here you can see that by using Roll_no only, we can uniquely identify the rows but </a:t>
            </a:r>
            <a:r>
              <a:rPr lang="en-US" b="1">
                <a:solidFill>
                  <a:srgbClr val="FF0000"/>
                </a:solidFill>
                <a:latin typeface="Times New Roman" panose="02020603050405020304" pitchFamily="18" charset="0"/>
                <a:cs typeface="Times New Roman" panose="02020603050405020304" pitchFamily="18" charset="0"/>
              </a:rPr>
              <a:t>if you are making a super key, then you will try to find all the possible cases of keys that can be used to identify data uniquely.</a:t>
            </a:r>
          </a:p>
          <a:p>
            <a:pPr marL="509588" indent="-157163" algn="just">
              <a:buFont typeface="Arial" pitchFamily="34" charset="0"/>
              <a:buChar char="•"/>
            </a:pPr>
            <a:endParaRPr lang="en-US">
              <a:latin typeface="Times New Roman" panose="02020603050405020304" pitchFamily="18" charset="0"/>
              <a:cs typeface="Times New Roman" panose="02020603050405020304" pitchFamily="18" charset="0"/>
            </a:endParaRPr>
          </a:p>
          <a:p>
            <a:pPr marL="0" indent="0" algn="just">
              <a:lnSpc>
                <a:spcPct val="150000"/>
              </a:lnSpc>
              <a:buNone/>
            </a:pPr>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3864" y="1948300"/>
            <a:ext cx="3512751" cy="1685852"/>
          </a:xfrm>
          <a:prstGeom prst="rect">
            <a:avLst/>
          </a:prstGeom>
        </p:spPr>
      </p:pic>
    </p:spTree>
    <p:extLst>
      <p:ext uri="{BB962C8B-B14F-4D97-AF65-F5344CB8AC3E}">
        <p14:creationId xmlns:p14="http://schemas.microsoft.com/office/powerpoint/2010/main" val="2378806159"/>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SUPER KEY</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nSpc>
                <a:spcPct val="150000"/>
              </a:lnSpc>
            </a:pPr>
            <a:r>
              <a:rPr lang="en-US" smtClean="0">
                <a:latin typeface="Times New Roman" panose="02020603050405020304" pitchFamily="18" charset="0"/>
                <a:cs typeface="Times New Roman" panose="02020603050405020304" pitchFamily="18" charset="0"/>
              </a:rPr>
              <a:t>Denoting </a:t>
            </a:r>
            <a:r>
              <a:rPr lang="en-US">
                <a:latin typeface="Times New Roman" panose="02020603050405020304" pitchFamily="18" charset="0"/>
                <a:cs typeface="Times New Roman" panose="02020603050405020304" pitchFamily="18" charset="0"/>
              </a:rPr>
              <a:t>one such subset of attributes by SK : </a:t>
            </a:r>
          </a:p>
          <a:p>
            <a:pPr lvl="1">
              <a:lnSpc>
                <a:spcPct val="150000"/>
              </a:lnSpc>
            </a:pPr>
            <a:r>
              <a:rPr lang="en-US" sz="1800">
                <a:latin typeface="Times New Roman" panose="02020603050405020304" pitchFamily="18" charset="0"/>
                <a:cs typeface="Times New Roman" panose="02020603050405020304" pitchFamily="18" charset="0"/>
              </a:rPr>
              <a:t>for any two distinct tuples t1and t2 in a relation state r of R, we have the constraint that : </a:t>
            </a:r>
          </a:p>
          <a:p>
            <a:pPr marL="57150" indent="0">
              <a:lnSpc>
                <a:spcPct val="150000"/>
              </a:lnSpc>
              <a:buNone/>
            </a:pPr>
            <a:r>
              <a:rPr lang="en-US" sz="2000" b="1">
                <a:solidFill>
                  <a:srgbClr val="FF0000"/>
                </a:solidFill>
                <a:latin typeface="Times New Roman" panose="02020603050405020304" pitchFamily="18" charset="0"/>
                <a:cs typeface="Times New Roman" panose="02020603050405020304" pitchFamily="18" charset="0"/>
              </a:rPr>
              <a:t>                                                   </a:t>
            </a:r>
            <a:r>
              <a:rPr lang="en-US" sz="2000" b="1" smtClean="0">
                <a:solidFill>
                  <a:srgbClr val="FF0000"/>
                </a:solidFill>
                <a:latin typeface="Times New Roman" panose="02020603050405020304" pitchFamily="18" charset="0"/>
                <a:cs typeface="Times New Roman" panose="02020603050405020304" pitchFamily="18" charset="0"/>
              </a:rPr>
              <a:t>           </a:t>
            </a:r>
            <a:r>
              <a:rPr lang="en-US" sz="2000" b="1">
                <a:solidFill>
                  <a:srgbClr val="FF0000"/>
                </a:solidFill>
                <a:latin typeface="Times New Roman" panose="02020603050405020304" pitchFamily="18" charset="0"/>
                <a:cs typeface="Times New Roman" panose="02020603050405020304" pitchFamily="18" charset="0"/>
              </a:rPr>
              <a:t>t1[SK]≠t2[SK]</a:t>
            </a:r>
          </a:p>
          <a:p>
            <a:pPr marL="352425" indent="0" algn="just">
              <a:buNone/>
            </a:pPr>
            <a:endParaRPr lang="en-US">
              <a:latin typeface="Times New Roman" panose="02020603050405020304" pitchFamily="18" charset="0"/>
              <a:cs typeface="Times New Roman" panose="02020603050405020304" pitchFamily="18" charset="0"/>
            </a:endParaRPr>
          </a:p>
          <a:p>
            <a:pPr marL="0" indent="0" algn="just">
              <a:lnSpc>
                <a:spcPct val="150000"/>
              </a:lnSpc>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371281"/>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a:t>Candidate 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lnSpcReduction="10000"/>
          </a:bodyPr>
          <a:lstStyle/>
          <a:p>
            <a:pPr algn="just">
              <a:lnSpc>
                <a:spcPct val="150000"/>
              </a:lnSpc>
            </a:pPr>
            <a:r>
              <a:rPr lang="en-US">
                <a:latin typeface="Times New Roman" panose="02020603050405020304" pitchFamily="18" charset="0"/>
                <a:cs typeface="Times New Roman" panose="02020603050405020304" pitchFamily="18" charset="0"/>
              </a:rPr>
              <a:t>A candidate key is a </a:t>
            </a:r>
            <a:r>
              <a:rPr lang="en-US" b="1" i="1">
                <a:latin typeface="Times New Roman" panose="02020603050405020304" pitchFamily="18" charset="0"/>
                <a:cs typeface="Times New Roman" panose="02020603050405020304" pitchFamily="18" charset="0"/>
              </a:rPr>
              <a:t>minimal super key</a:t>
            </a:r>
            <a:r>
              <a:rPr lang="en-US">
                <a:latin typeface="Times New Roman" panose="02020603050405020304" pitchFamily="18" charset="0"/>
                <a:cs typeface="Times New Roman" panose="02020603050405020304" pitchFamily="18" charset="0"/>
              </a:rPr>
              <a:t> or a super key with no redundant </a:t>
            </a:r>
            <a:r>
              <a:rPr lang="en-US" smtClean="0">
                <a:latin typeface="Times New Roman" panose="02020603050405020304" pitchFamily="18" charset="0"/>
                <a:cs typeface="Times New Roman" panose="02020603050405020304" pitchFamily="18" charset="0"/>
              </a:rPr>
              <a:t>attribute</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that is, a superkey from which we cannot </a:t>
            </a:r>
            <a:r>
              <a:rPr lang="en-US" smtClean="0">
                <a:latin typeface="Times New Roman" panose="02020603050405020304" pitchFamily="18" charset="0"/>
                <a:cs typeface="Times New Roman" panose="02020603050405020304" pitchFamily="18" charset="0"/>
              </a:rPr>
              <a:t>remove any </a:t>
            </a:r>
            <a:r>
              <a:rPr lang="en-US">
                <a:latin typeface="Times New Roman" panose="02020603050405020304" pitchFamily="18" charset="0"/>
                <a:cs typeface="Times New Roman" panose="02020603050405020304" pitchFamily="18" charset="0"/>
              </a:rPr>
              <a:t>attributes and still have the uniqueness constraint </a:t>
            </a:r>
            <a:r>
              <a:rPr lang="en-US" smtClean="0">
                <a:latin typeface="Times New Roman" panose="02020603050405020304" pitchFamily="18" charset="0"/>
                <a:cs typeface="Times New Roman" panose="02020603050405020304" pitchFamily="18" charset="0"/>
              </a:rPr>
              <a:t>hold. This </a:t>
            </a:r>
            <a:r>
              <a:rPr lang="en-US">
                <a:latin typeface="Times New Roman" panose="02020603050405020304" pitchFamily="18" charset="0"/>
                <a:cs typeface="Times New Roman" panose="02020603050405020304" pitchFamily="18" charset="0"/>
              </a:rPr>
              <a:t>property is not required by a </a:t>
            </a:r>
            <a:r>
              <a:rPr lang="en-US" smtClean="0">
                <a:latin typeface="Times New Roman" panose="02020603050405020304" pitchFamily="18" charset="0"/>
                <a:cs typeface="Times New Roman" panose="02020603050405020304" pitchFamily="18" charset="0"/>
              </a:rPr>
              <a:t>superkey.</a:t>
            </a:r>
            <a:endParaRPr lang="en-US">
              <a:latin typeface="Times New Roman" panose="02020603050405020304" pitchFamily="18" charset="0"/>
              <a:cs typeface="Times New Roman" panose="02020603050405020304" pitchFamily="18" charset="0"/>
            </a:endParaRPr>
          </a:p>
          <a:p>
            <a:pPr algn="just">
              <a:lnSpc>
                <a:spcPct val="150000"/>
              </a:lnSpc>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It is called a minimal superkey because </a:t>
            </a:r>
            <a:r>
              <a:rPr lang="en-US" b="1">
                <a:latin typeface="Times New Roman" panose="02020603050405020304" pitchFamily="18" charset="0"/>
                <a:cs typeface="Times New Roman" panose="02020603050405020304" pitchFamily="18" charset="0"/>
              </a:rPr>
              <a:t>we select a candidate key from a set of super key </a:t>
            </a:r>
            <a:r>
              <a:rPr lang="en-US">
                <a:latin typeface="Times New Roman" panose="02020603050405020304" pitchFamily="18" charset="0"/>
                <a:cs typeface="Times New Roman" panose="02020603050405020304" pitchFamily="18" charset="0"/>
              </a:rPr>
              <a:t>such that selected candidate key is the minimum attribute required to uniquely identify the table. </a:t>
            </a:r>
            <a:endParaRPr lang="en-US" smtClean="0">
              <a:latin typeface="Times New Roman" panose="02020603050405020304" pitchFamily="18" charset="0"/>
              <a:cs typeface="Times New Roman" panose="02020603050405020304" pitchFamily="18" charset="0"/>
            </a:endParaRPr>
          </a:p>
          <a:p>
            <a:pPr algn="just">
              <a:lnSpc>
                <a:spcPct val="150000"/>
              </a:lnSpc>
            </a:pPr>
            <a:r>
              <a:rPr lang="en-US" smtClean="0">
                <a:latin typeface="Times New Roman" panose="02020603050405020304" pitchFamily="18" charset="0"/>
                <a:cs typeface="Times New Roman" panose="02020603050405020304" pitchFamily="18" charset="0"/>
              </a:rPr>
              <a:t>It </a:t>
            </a:r>
            <a:r>
              <a:rPr lang="en-US">
                <a:latin typeface="Times New Roman" panose="02020603050405020304" pitchFamily="18" charset="0"/>
                <a:cs typeface="Times New Roman" panose="02020603050405020304" pitchFamily="18" charset="0"/>
              </a:rPr>
              <a:t>is selected from the set of the super key which means that </a:t>
            </a:r>
            <a:r>
              <a:rPr lang="en-US" b="1">
                <a:latin typeface="Times New Roman" panose="02020603050405020304" pitchFamily="18" charset="0"/>
                <a:cs typeface="Times New Roman" panose="02020603050405020304" pitchFamily="18" charset="0"/>
              </a:rPr>
              <a:t>all candidate keys are super </a:t>
            </a:r>
            <a:r>
              <a:rPr lang="en-US" b="1" smtClean="0">
                <a:latin typeface="Times New Roman" panose="02020603050405020304" pitchFamily="18" charset="0"/>
                <a:cs typeface="Times New Roman" panose="02020603050405020304" pitchFamily="18" charset="0"/>
              </a:rPr>
              <a:t>key</a:t>
            </a:r>
            <a:r>
              <a:rPr lang="en-US" smtClean="0">
                <a:latin typeface="Times New Roman" panose="02020603050405020304" pitchFamily="18" charset="0"/>
                <a:cs typeface="Times New Roman" panose="02020603050405020304" pitchFamily="18" charset="0"/>
              </a:rPr>
              <a:t>.</a:t>
            </a:r>
          </a:p>
          <a:p>
            <a:pPr algn="just">
              <a:lnSpc>
                <a:spcPct val="150000"/>
              </a:lnSpc>
            </a:pPr>
            <a:r>
              <a:rPr lang="en-US" b="1" smtClean="0">
                <a:latin typeface="Times New Roman" panose="02020603050405020304" pitchFamily="18" charset="0"/>
                <a:cs typeface="Times New Roman" panose="02020603050405020304" pitchFamily="18" charset="0"/>
              </a:rPr>
              <a:t>Candidate </a:t>
            </a:r>
            <a:r>
              <a:rPr lang="en-US" b="1">
                <a:latin typeface="Times New Roman" panose="02020603050405020304" pitchFamily="18" charset="0"/>
                <a:cs typeface="Times New Roman" panose="02020603050405020304" pitchFamily="18" charset="0"/>
              </a:rPr>
              <a:t>Keys are not allowed to have NULL values</a:t>
            </a:r>
            <a:r>
              <a:rPr lang="en-US" b="1" smtClean="0">
                <a:latin typeface="Times New Roman" panose="02020603050405020304" pitchFamily="18" charset="0"/>
                <a:cs typeface="Times New Roman" panose="02020603050405020304" pitchFamily="18" charset="0"/>
              </a:rPr>
              <a:t>.</a:t>
            </a:r>
          </a:p>
          <a:p>
            <a:pPr algn="just">
              <a:lnSpc>
                <a:spcPct val="150000"/>
              </a:lnSpc>
            </a:pPr>
            <a:r>
              <a:rPr lang="en-US" b="1">
                <a:latin typeface="Times New Roman" panose="02020603050405020304" pitchFamily="18" charset="0"/>
                <a:cs typeface="Times New Roman" panose="02020603050405020304" pitchFamily="18" charset="0"/>
              </a:rPr>
              <a:t>If the subset of the candidate key is a super key, then that candidate key is not a valid candidate key</a:t>
            </a:r>
            <a:r>
              <a:rPr lang="en-US" b="1" smtClean="0">
                <a:latin typeface="Times New Roman" panose="02020603050405020304" pitchFamily="18" charset="0"/>
                <a:cs typeface="Times New Roman" panose="02020603050405020304" pitchFamily="18" charset="0"/>
              </a:rPr>
              <a:t>.</a:t>
            </a:r>
          </a:p>
          <a:p>
            <a:pPr marL="0" indent="0" algn="just">
              <a:lnSpc>
                <a:spcPct val="150000"/>
              </a:lnSpc>
              <a:buNone/>
            </a:pPr>
            <a:r>
              <a:rPr lang="en-US" b="1">
                <a:latin typeface="Times New Roman" panose="02020603050405020304" pitchFamily="18" charset="0"/>
                <a:cs typeface="Times New Roman" panose="02020603050405020304" pitchFamily="18" charset="0"/>
              </a:rPr>
              <a:t>Example: </a:t>
            </a:r>
            <a:r>
              <a:rPr lang="en-US">
                <a:latin typeface="Times New Roman" panose="02020603050405020304" pitchFamily="18" charset="0"/>
                <a:cs typeface="Times New Roman" panose="02020603050405020304" pitchFamily="18" charset="0"/>
              </a:rPr>
              <a:t>In the above example, we had 6 super keys but all of them cannot become a candidate key. Only those super keys would become a candidate key which have no redundant attributes. </a:t>
            </a:r>
          </a:p>
          <a:p>
            <a:pPr marL="0" indent="0" algn="just">
              <a:lnSpc>
                <a:spcPct val="150000"/>
              </a:lnSpc>
              <a:buNone/>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9777598"/>
      </p:ext>
    </p:extLst>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a:t>Candidate 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gn="just">
              <a:lnSpc>
                <a:spcPct val="150000"/>
              </a:lnSpc>
            </a:pPr>
            <a:r>
              <a:rPr lang="en-US" b="1">
                <a:latin typeface="Times New Roman" panose="02020603050405020304" pitchFamily="18" charset="0"/>
                <a:cs typeface="Times New Roman" panose="02020603050405020304" pitchFamily="18" charset="0"/>
              </a:rPr>
              <a:t>{Roll_no}</a:t>
            </a:r>
            <a:r>
              <a:rPr lang="en-US">
                <a:latin typeface="Times New Roman" panose="02020603050405020304" pitchFamily="18" charset="0"/>
                <a:cs typeface="Times New Roman" panose="02020603050405020304" pitchFamily="18" charset="0"/>
              </a:rPr>
              <a:t>: This key doesn't have any redundant or repeating attribute. So, it can be considered as a candidate key.</a:t>
            </a:r>
          </a:p>
          <a:p>
            <a:pPr algn="just">
              <a:lnSpc>
                <a:spcPct val="150000"/>
              </a:lnSpc>
            </a:pPr>
            <a:r>
              <a:rPr lang="en-US" b="1">
                <a:latin typeface="Times New Roman" panose="02020603050405020304" pitchFamily="18" charset="0"/>
                <a:cs typeface="Times New Roman" panose="02020603050405020304" pitchFamily="18" charset="0"/>
              </a:rPr>
              <a:t>{Registration_no}</a:t>
            </a:r>
            <a:r>
              <a:rPr lang="en-US">
                <a:latin typeface="Times New Roman" panose="02020603050405020304" pitchFamily="18" charset="0"/>
                <a:cs typeface="Times New Roman" panose="02020603050405020304" pitchFamily="18" charset="0"/>
              </a:rPr>
              <a:t>: This key also doesn't have any repeating attribute. So, it can be considered as a candidate key.</a:t>
            </a:r>
          </a:p>
          <a:p>
            <a:pPr algn="just">
              <a:lnSpc>
                <a:spcPct val="150000"/>
              </a:lnSpc>
            </a:pPr>
            <a:r>
              <a:rPr lang="en-US" b="1">
                <a:latin typeface="Times New Roman" panose="02020603050405020304" pitchFamily="18" charset="0"/>
                <a:cs typeface="Times New Roman" panose="02020603050405020304" pitchFamily="18" charset="0"/>
              </a:rPr>
              <a:t>{Roll_no, Registration_no}</a:t>
            </a:r>
            <a:r>
              <a:rPr lang="en-US">
                <a:latin typeface="Times New Roman" panose="02020603050405020304" pitchFamily="18" charset="0"/>
                <a:cs typeface="Times New Roman" panose="02020603050405020304" pitchFamily="18" charset="0"/>
              </a:rPr>
              <a:t>: This key cannot be considered as a candidate key because when we take the subset of this key we get two attributes i.e Roll_no or Registration_no. Each of these attributes is the candidate key. So, it is not a minimal super key. Hence, this key is not a candidate key.</a:t>
            </a:r>
          </a:p>
          <a:p>
            <a:pPr algn="just">
              <a:lnSpc>
                <a:spcPct val="150000"/>
              </a:lnSpc>
            </a:pPr>
            <a:r>
              <a:rPr lang="en-US" b="1">
                <a:latin typeface="Times New Roman" panose="02020603050405020304" pitchFamily="18" charset="0"/>
                <a:cs typeface="Times New Roman" panose="02020603050405020304" pitchFamily="18" charset="0"/>
              </a:rPr>
              <a:t>{Roll_no, Name}</a:t>
            </a:r>
            <a:r>
              <a:rPr lang="en-US">
                <a:latin typeface="Times New Roman" panose="02020603050405020304" pitchFamily="18" charset="0"/>
                <a:cs typeface="Times New Roman" panose="02020603050405020304" pitchFamily="18" charset="0"/>
              </a:rPr>
              <a:t>: This key cannot be considered as a candidate key because when we take the subset of this key we get two attributes i.e. Roll_no or Name. Roll_no is a candidate key. So, it is not a minimal super key. Hence, this key is not a candidate key. </a:t>
            </a:r>
          </a:p>
        </p:txBody>
      </p:sp>
    </p:spTree>
    <p:extLst>
      <p:ext uri="{BB962C8B-B14F-4D97-AF65-F5344CB8AC3E}">
        <p14:creationId xmlns:p14="http://schemas.microsoft.com/office/powerpoint/2010/main" val="3388565345"/>
      </p:ext>
    </p:extLst>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a:t>Candidate 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nSpc>
                <a:spcPct val="150000"/>
              </a:lnSpc>
            </a:pPr>
            <a:r>
              <a:rPr lang="en-US" b="1">
                <a:latin typeface="Times New Roman" panose="02020603050405020304" pitchFamily="18" charset="0"/>
                <a:cs typeface="Times New Roman" panose="02020603050405020304" pitchFamily="18" charset="0"/>
              </a:rPr>
              <a:t>{Name, Registration_no}:</a:t>
            </a:r>
            <a:r>
              <a:rPr lang="en-US">
                <a:latin typeface="Times New Roman" panose="02020603050405020304" pitchFamily="18" charset="0"/>
                <a:cs typeface="Times New Roman" panose="02020603050405020304" pitchFamily="18" charset="0"/>
              </a:rPr>
              <a:t> This key cannot be considered as a candidate key because when we take the subset of this key we get two attributes i.e Registration_no or Name. Registration_no is a candidate key. So, it is not a minimal super key. Hence, this key is not a candidate key. </a:t>
            </a:r>
          </a:p>
          <a:p>
            <a:pPr>
              <a:lnSpc>
                <a:spcPct val="150000"/>
              </a:lnSpc>
            </a:pPr>
            <a:r>
              <a:rPr lang="en-US" b="1">
                <a:latin typeface="Times New Roman" panose="02020603050405020304" pitchFamily="18" charset="0"/>
                <a:cs typeface="Times New Roman" panose="02020603050405020304" pitchFamily="18" charset="0"/>
              </a:rPr>
              <a:t>{Roll_no, Name, Registration_no}:</a:t>
            </a:r>
            <a:r>
              <a:rPr lang="en-US">
                <a:latin typeface="Times New Roman" panose="02020603050405020304" pitchFamily="18" charset="0"/>
                <a:cs typeface="Times New Roman" panose="02020603050405020304" pitchFamily="18" charset="0"/>
              </a:rPr>
              <a:t> This key cannot be considered as a candidate key because when we take the subset of this key we get three attributes i.e Roll_no, Registration_no and Name. Two of these attributes i.e Roll_no and Registration_no are the candidate key. So, it is not a minimal superkey. Hence, this key is not a candidate key. </a:t>
            </a:r>
          </a:p>
          <a:p>
            <a:pPr>
              <a:lnSpc>
                <a:spcPct val="150000"/>
              </a:lnSpc>
            </a:pPr>
            <a:r>
              <a:rPr lang="en-US" smtClean="0">
                <a:latin typeface="Times New Roman" panose="02020603050405020304" pitchFamily="18" charset="0"/>
                <a:cs typeface="Times New Roman" panose="02020603050405020304" pitchFamily="18" charset="0"/>
              </a:rPr>
              <a:t>We </a:t>
            </a:r>
            <a:r>
              <a:rPr lang="en-US">
                <a:latin typeface="Times New Roman" panose="02020603050405020304" pitchFamily="18" charset="0"/>
                <a:cs typeface="Times New Roman" panose="02020603050405020304" pitchFamily="18" charset="0"/>
              </a:rPr>
              <a:t>conclude that we can have only 2 out of above 6 super keys as the candidate key. i.e. </a:t>
            </a:r>
            <a:endParaRPr lang="en-US" smtClean="0">
              <a:latin typeface="Times New Roman" panose="02020603050405020304" pitchFamily="18" charset="0"/>
              <a:cs typeface="Times New Roman" panose="02020603050405020304" pitchFamily="18" charset="0"/>
            </a:endParaRPr>
          </a:p>
          <a:p>
            <a:pPr lvl="1">
              <a:lnSpc>
                <a:spcPct val="150000"/>
              </a:lnSpc>
            </a:pPr>
            <a:r>
              <a:rPr lang="en-US" sz="1800" b="1" smtClean="0">
                <a:latin typeface="Times New Roman" panose="02020603050405020304" pitchFamily="18" charset="0"/>
                <a:cs typeface="Times New Roman" panose="02020603050405020304" pitchFamily="18" charset="0"/>
              </a:rPr>
              <a:t>(</a:t>
            </a:r>
            <a:r>
              <a:rPr lang="en-US" sz="1800" b="1">
                <a:latin typeface="Times New Roman" panose="02020603050405020304" pitchFamily="18" charset="0"/>
                <a:cs typeface="Times New Roman" panose="02020603050405020304" pitchFamily="18" charset="0"/>
              </a:rPr>
              <a:t>Roll_no) </a:t>
            </a:r>
            <a:r>
              <a:rPr lang="en-US" sz="1800" b="1" smtClean="0">
                <a:latin typeface="Times New Roman" panose="02020603050405020304" pitchFamily="18" charset="0"/>
                <a:cs typeface="Times New Roman" panose="02020603050405020304" pitchFamily="18" charset="0"/>
              </a:rPr>
              <a:t>and </a:t>
            </a:r>
          </a:p>
          <a:p>
            <a:pPr lvl="1">
              <a:lnSpc>
                <a:spcPct val="150000"/>
              </a:lnSpc>
            </a:pPr>
            <a:r>
              <a:rPr lang="en-US" sz="1800" b="1" smtClean="0">
                <a:latin typeface="Times New Roman" panose="02020603050405020304" pitchFamily="18" charset="0"/>
                <a:cs typeface="Times New Roman" panose="02020603050405020304" pitchFamily="18" charset="0"/>
              </a:rPr>
              <a:t>(</a:t>
            </a:r>
            <a:r>
              <a:rPr lang="en-US" sz="1800" b="1">
                <a:latin typeface="Times New Roman" panose="02020603050405020304" pitchFamily="18" charset="0"/>
                <a:cs typeface="Times New Roman" panose="02020603050405020304" pitchFamily="18" charset="0"/>
              </a:rPr>
              <a:t>Registration_no</a:t>
            </a:r>
            <a:r>
              <a:rPr lang="en-US" sz="1800" b="1" smtClean="0">
                <a:latin typeface="Times New Roman" panose="02020603050405020304" pitchFamily="18" charset="0"/>
                <a:cs typeface="Times New Roman" panose="02020603050405020304" pitchFamily="18" charset="0"/>
              </a:rPr>
              <a:t>)</a:t>
            </a:r>
            <a:endParaRPr lang="en-US" sz="1800" b="1">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615938"/>
      </p:ext>
    </p:extLst>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a:t>Candidate Key</a:t>
            </a: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60100" y="1658813"/>
            <a:ext cx="9473919" cy="3053864"/>
          </a:xfrm>
          <a:ln>
            <a:solidFill>
              <a:schemeClr val="accent1"/>
            </a:solidFill>
          </a:ln>
        </p:spPr>
      </p:pic>
    </p:spTree>
    <p:extLst>
      <p:ext uri="{BB962C8B-B14F-4D97-AF65-F5344CB8AC3E}">
        <p14:creationId xmlns:p14="http://schemas.microsoft.com/office/powerpoint/2010/main" val="1494456437"/>
      </p:ext>
    </p:extLst>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Primary </a:t>
            </a:r>
            <a:r>
              <a:rPr lang="en-US" b="1"/>
              <a:t>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The primary key is the minimal set of attributes which uniquely identifies any row of a table. </a:t>
            </a:r>
          </a:p>
          <a:p>
            <a:pPr>
              <a:lnSpc>
                <a:spcPct val="150000"/>
              </a:lnSpc>
            </a:pPr>
            <a:r>
              <a:rPr lang="en-US" b="1">
                <a:latin typeface="Times New Roman" panose="02020603050405020304" pitchFamily="18" charset="0"/>
                <a:cs typeface="Times New Roman" panose="02020603050405020304" pitchFamily="18" charset="0"/>
              </a:rPr>
              <a:t>It is selected from a set of candidate keys. </a:t>
            </a:r>
          </a:p>
          <a:p>
            <a:pPr>
              <a:lnSpc>
                <a:spcPct val="150000"/>
              </a:lnSpc>
            </a:pPr>
            <a:r>
              <a:rPr lang="en-US" b="1">
                <a:latin typeface="Times New Roman" panose="02020603050405020304" pitchFamily="18" charset="0"/>
                <a:cs typeface="Times New Roman" panose="02020603050405020304" pitchFamily="18" charset="0"/>
              </a:rPr>
              <a:t>Any candidate key can become a primary key. </a:t>
            </a:r>
            <a:endParaRPr lang="en-US" b="1" smtClean="0">
              <a:latin typeface="Times New Roman" panose="02020603050405020304" pitchFamily="18" charset="0"/>
              <a:cs typeface="Times New Roman" panose="02020603050405020304" pitchFamily="18" charset="0"/>
            </a:endParaRPr>
          </a:p>
          <a:p>
            <a:pPr lvl="1">
              <a:lnSpc>
                <a:spcPct val="150000"/>
              </a:lnSpc>
            </a:pPr>
            <a:r>
              <a:rPr lang="en-US">
                <a:latin typeface="Times New Roman" panose="02020603050405020304" pitchFamily="18" charset="0"/>
                <a:cs typeface="Times New Roman" panose="02020603050405020304" pitchFamily="18" charset="0"/>
              </a:rPr>
              <a:t>The choice of one to become the primary key is somewhat arbitrary; however, it </a:t>
            </a:r>
            <a:r>
              <a:rPr lang="en-US" smtClean="0">
                <a:latin typeface="Times New Roman" panose="02020603050405020304" pitchFamily="18" charset="0"/>
                <a:cs typeface="Times New Roman" panose="02020603050405020304" pitchFamily="18" charset="0"/>
              </a:rPr>
              <a:t>is usually </a:t>
            </a:r>
            <a:r>
              <a:rPr lang="en-US">
                <a:latin typeface="Times New Roman" panose="02020603050405020304" pitchFamily="18" charset="0"/>
                <a:cs typeface="Times New Roman" panose="02020603050405020304" pitchFamily="18" charset="0"/>
              </a:rPr>
              <a:t>better to choose a primary key with a single attribute or a small number </a:t>
            </a:r>
            <a:r>
              <a:rPr lang="en-US" smtClean="0">
                <a:latin typeface="Times New Roman" panose="02020603050405020304" pitchFamily="18" charset="0"/>
                <a:cs typeface="Times New Roman" panose="02020603050405020304" pitchFamily="18" charset="0"/>
              </a:rPr>
              <a:t>of attributes</a:t>
            </a:r>
            <a:r>
              <a:rPr lang="en-US">
                <a:latin typeface="Times New Roman" panose="02020603050405020304" pitchFamily="18" charset="0"/>
                <a:cs typeface="Times New Roman" panose="02020603050405020304" pitchFamily="18" charset="0"/>
              </a:rPr>
              <a:t>. </a:t>
            </a:r>
          </a:p>
          <a:p>
            <a:pPr>
              <a:lnSpc>
                <a:spcPct val="150000"/>
              </a:lnSpc>
            </a:pPr>
            <a:r>
              <a:rPr lang="en-US" b="1">
                <a:latin typeface="Times New Roman" panose="02020603050405020304" pitchFamily="18" charset="0"/>
                <a:cs typeface="Times New Roman" panose="02020603050405020304" pitchFamily="18" charset="0"/>
              </a:rPr>
              <a:t>The primary key cannot have a NULL value. It cannot have a duplicate value.</a:t>
            </a:r>
          </a:p>
          <a:p>
            <a:pPr>
              <a:lnSpc>
                <a:spcPct val="150000"/>
              </a:lnSpc>
            </a:pPr>
            <a:r>
              <a:rPr lang="en-US">
                <a:latin typeface="Times New Roman" panose="02020603050405020304" pitchFamily="18" charset="0"/>
                <a:cs typeface="Times New Roman" panose="02020603050405020304" pitchFamily="18" charset="0"/>
              </a:rPr>
              <a:t>There can be more than one candidate key in relation out of which </a:t>
            </a:r>
            <a:r>
              <a:rPr lang="en-US" b="1">
                <a:latin typeface="Times New Roman" panose="02020603050405020304" pitchFamily="18" charset="0"/>
                <a:cs typeface="Times New Roman" panose="02020603050405020304" pitchFamily="18" charset="0"/>
              </a:rPr>
              <a:t>one can be chosen as the primary key. </a:t>
            </a:r>
          </a:p>
          <a:p>
            <a:pPr>
              <a:lnSpc>
                <a:spcPct val="150000"/>
              </a:lnSpc>
            </a:pPr>
            <a:r>
              <a:rPr lang="en-US">
                <a:latin typeface="Times New Roman" panose="02020603050405020304" pitchFamily="18" charset="0"/>
                <a:cs typeface="Times New Roman" panose="02020603050405020304" pitchFamily="18" charset="0"/>
              </a:rPr>
              <a:t>We use the </a:t>
            </a:r>
            <a:r>
              <a:rPr lang="en-US" smtClean="0">
                <a:latin typeface="Times New Roman" panose="02020603050405020304" pitchFamily="18" charset="0"/>
                <a:cs typeface="Times New Roman" panose="02020603050405020304" pitchFamily="18" charset="0"/>
              </a:rPr>
              <a:t>convention that </a:t>
            </a:r>
            <a:r>
              <a:rPr lang="en-US">
                <a:latin typeface="Times New Roman" panose="02020603050405020304" pitchFamily="18" charset="0"/>
                <a:cs typeface="Times New Roman" panose="02020603050405020304" pitchFamily="18" charset="0"/>
              </a:rPr>
              <a:t>the </a:t>
            </a:r>
            <a:r>
              <a:rPr lang="en-US" b="1">
                <a:latin typeface="Times New Roman" panose="02020603050405020304" pitchFamily="18" charset="0"/>
                <a:cs typeface="Times New Roman" panose="02020603050405020304" pitchFamily="18" charset="0"/>
              </a:rPr>
              <a:t>attributes that form the primary key of a relation schema are </a:t>
            </a:r>
            <a:r>
              <a:rPr lang="en-US" b="1" smtClean="0">
                <a:latin typeface="Times New Roman" panose="02020603050405020304" pitchFamily="18" charset="0"/>
                <a:cs typeface="Times New Roman" panose="02020603050405020304" pitchFamily="18" charset="0"/>
              </a:rPr>
              <a:t>underlined.</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498825"/>
      </p:ext>
    </p:extLst>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Primary </a:t>
            </a:r>
            <a:r>
              <a:rPr lang="en-US" b="1"/>
              <a:t>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marL="0" indent="0" algn="just">
              <a:lnSpc>
                <a:spcPct val="150000"/>
              </a:lnSpc>
              <a:buNone/>
            </a:pPr>
            <a:r>
              <a:rPr lang="en-US" b="1" i="1">
                <a:latin typeface="Times New Roman" panose="02020603050405020304" pitchFamily="18" charset="0"/>
                <a:cs typeface="Times New Roman" panose="02020603050405020304" pitchFamily="18" charset="0"/>
              </a:rPr>
              <a:t>Example:</a:t>
            </a:r>
            <a:r>
              <a:rPr lang="en-US">
                <a:latin typeface="Times New Roman" panose="02020603050405020304" pitchFamily="18" charset="0"/>
                <a:cs typeface="Times New Roman" panose="02020603050405020304" pitchFamily="18" charset="0"/>
              </a:rPr>
              <a:t> In the above example, we saw that we have two candidate keys i.e (Roll_no) and (Registration_no). From this set, we can select any key as the primary key for our table. It depends upon our requirement. </a:t>
            </a:r>
            <a:endParaRPr lang="en-US" b="1">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484" y="3109547"/>
            <a:ext cx="7677150" cy="2362200"/>
          </a:xfrm>
          <a:prstGeom prst="rect">
            <a:avLst/>
          </a:prstGeom>
        </p:spPr>
      </p:pic>
    </p:spTree>
    <p:extLst>
      <p:ext uri="{BB962C8B-B14F-4D97-AF65-F5344CB8AC3E}">
        <p14:creationId xmlns:p14="http://schemas.microsoft.com/office/powerpoint/2010/main" val="3889193781"/>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075325" cy="1280890"/>
          </a:xfrm>
        </p:spPr>
        <p:txBody>
          <a:bodyPr/>
          <a:lstStyle/>
          <a:p>
            <a:pPr algn="ctr"/>
            <a:r>
              <a:rPr lang="en-US" b="1"/>
              <a:t>CHARACTERISTICS OF RELATIONS</a:t>
            </a:r>
            <a:endParaRPr lang="en-US"/>
          </a:p>
        </p:txBody>
      </p:sp>
      <p:sp>
        <p:nvSpPr>
          <p:cNvPr id="3" name="Content Placeholder 2"/>
          <p:cNvSpPr>
            <a:spLocks noGrp="1"/>
          </p:cNvSpPr>
          <p:nvPr>
            <p:ph idx="1"/>
          </p:nvPr>
        </p:nvSpPr>
        <p:spPr>
          <a:xfrm>
            <a:off x="1087974" y="1162050"/>
            <a:ext cx="10208676" cy="5086350"/>
          </a:xfrm>
          <a:ln>
            <a:solidFill>
              <a:schemeClr val="accent1"/>
            </a:solidFill>
          </a:ln>
        </p:spPr>
        <p:txBody>
          <a:bodyPr>
            <a:normAutofit/>
          </a:bodyPr>
          <a:lstStyle/>
          <a:p>
            <a:pPr lvl="1">
              <a:lnSpc>
                <a:spcPct val="150000"/>
              </a:lnSpc>
            </a:pPr>
            <a:r>
              <a:rPr lang="en-US">
                <a:latin typeface="Times New Roman" panose="02020603050405020304" pitchFamily="18" charset="0"/>
                <a:cs typeface="Times New Roman" panose="02020603050405020304" pitchFamily="18" charset="0"/>
              </a:rPr>
              <a:t>Ordering of Tuples in a Relation</a:t>
            </a:r>
            <a:r>
              <a:rPr lang="en-US" smtClean="0">
                <a:latin typeface="Times New Roman" panose="02020603050405020304" pitchFamily="18" charset="0"/>
                <a:cs typeface="Times New Roman" panose="02020603050405020304" pitchFamily="18" charset="0"/>
              </a:rPr>
              <a:t>.</a:t>
            </a:r>
          </a:p>
          <a:p>
            <a:pPr lvl="1">
              <a:lnSpc>
                <a:spcPct val="150000"/>
              </a:lnSpc>
            </a:pPr>
            <a:r>
              <a:rPr lang="en-US">
                <a:latin typeface="Times New Roman" panose="02020603050405020304" pitchFamily="18" charset="0"/>
                <a:cs typeface="Times New Roman" panose="02020603050405020304" pitchFamily="18" charset="0"/>
              </a:rPr>
              <a:t>Ordering of Values within a Tuple and an Alternative Definition of </a:t>
            </a:r>
            <a:r>
              <a:rPr lang="en-US" smtClean="0">
                <a:latin typeface="Times New Roman" panose="02020603050405020304" pitchFamily="18" charset="0"/>
                <a:cs typeface="Times New Roman" panose="02020603050405020304" pitchFamily="18" charset="0"/>
              </a:rPr>
              <a:t>a Relation.</a:t>
            </a:r>
          </a:p>
          <a:p>
            <a:pPr lvl="1">
              <a:lnSpc>
                <a:spcPct val="150000"/>
              </a:lnSpc>
            </a:pPr>
            <a:r>
              <a:rPr lang="en-US">
                <a:latin typeface="Times New Roman" panose="02020603050405020304" pitchFamily="18" charset="0"/>
                <a:cs typeface="Times New Roman" panose="02020603050405020304" pitchFamily="18" charset="0"/>
              </a:rPr>
              <a:t>Values and NULLs in the Tuples</a:t>
            </a:r>
            <a:r>
              <a:rPr lang="en-US" smtClean="0">
                <a:latin typeface="Times New Roman" panose="02020603050405020304" pitchFamily="18" charset="0"/>
                <a:cs typeface="Times New Roman" panose="02020603050405020304" pitchFamily="18" charset="0"/>
              </a:rPr>
              <a:t>.</a:t>
            </a:r>
          </a:p>
          <a:p>
            <a:pPr lvl="1">
              <a:lnSpc>
                <a:spcPct val="150000"/>
              </a:lnSpc>
            </a:pPr>
            <a:r>
              <a:rPr lang="en-US" smtClean="0">
                <a:latin typeface="Times New Roman" panose="02020603050405020304" pitchFamily="18" charset="0"/>
                <a:cs typeface="Times New Roman" panose="02020603050405020304" pitchFamily="18" charset="0"/>
              </a:rPr>
              <a:t>Interpretation </a:t>
            </a:r>
            <a:r>
              <a:rPr lang="en-US">
                <a:latin typeface="Times New Roman" panose="02020603050405020304" pitchFamily="18" charset="0"/>
                <a:cs typeface="Times New Roman" panose="02020603050405020304" pitchFamily="18" charset="0"/>
              </a:rPr>
              <a:t>(Meaning) of a Relation</a:t>
            </a:r>
            <a:r>
              <a:rPr lang="en-US" smtClean="0">
                <a:latin typeface="Times New Roman" panose="02020603050405020304" pitchFamily="18" charset="0"/>
                <a:cs typeface="Times New Roman" panose="02020603050405020304" pitchFamily="18" charset="0"/>
              </a:rPr>
              <a:t>.</a:t>
            </a:r>
          </a:p>
          <a:p>
            <a:pPr>
              <a:lnSpc>
                <a:spcPct val="150000"/>
              </a:lnSpc>
            </a:pPr>
            <a:r>
              <a:rPr lang="en-US" sz="2000" b="1" smtClean="0">
                <a:latin typeface="Times New Roman" panose="02020603050405020304" pitchFamily="18" charset="0"/>
                <a:cs typeface="Times New Roman" panose="02020603050405020304" pitchFamily="18" charset="0"/>
              </a:rPr>
              <a:t>are the </a:t>
            </a:r>
            <a:r>
              <a:rPr lang="en-US" sz="2000" b="1">
                <a:latin typeface="Times New Roman" panose="02020603050405020304" pitchFamily="18" charset="0"/>
                <a:cs typeface="Times New Roman" panose="02020603050405020304" pitchFamily="18" charset="0"/>
              </a:rPr>
              <a:t>characteristics of single </a:t>
            </a:r>
            <a:r>
              <a:rPr lang="en-US" sz="2000" b="1" smtClean="0">
                <a:latin typeface="Times New Roman" panose="02020603050405020304" pitchFamily="18" charset="0"/>
                <a:cs typeface="Times New Roman" panose="02020603050405020304" pitchFamily="18" charset="0"/>
              </a:rPr>
              <a:t>relations</a:t>
            </a:r>
          </a:p>
          <a:p>
            <a:pPr algn="just">
              <a:lnSpc>
                <a:spcPct val="150000"/>
              </a:lnSpc>
            </a:pPr>
            <a:r>
              <a:rPr lang="en-US" sz="2000">
                <a:latin typeface="Times New Roman" panose="02020603050405020304" pitchFamily="18" charset="0"/>
                <a:cs typeface="Times New Roman" panose="02020603050405020304" pitchFamily="18" charset="0"/>
              </a:rPr>
              <a:t>In a </a:t>
            </a:r>
            <a:r>
              <a:rPr lang="en-US" sz="2000" b="1">
                <a:latin typeface="Times New Roman" panose="02020603050405020304" pitchFamily="18" charset="0"/>
                <a:cs typeface="Times New Roman" panose="02020603050405020304" pitchFamily="18" charset="0"/>
              </a:rPr>
              <a:t>relational data-base</a:t>
            </a:r>
            <a:r>
              <a:rPr lang="en-US" sz="2000">
                <a:latin typeface="Times New Roman" panose="02020603050405020304" pitchFamily="18" charset="0"/>
                <a:cs typeface="Times New Roman" panose="02020603050405020304" pitchFamily="18" charset="0"/>
              </a:rPr>
              <a:t>, there will typically be many relations, and the tuples in those relations are </a:t>
            </a:r>
            <a:r>
              <a:rPr lang="en-US" sz="2000" smtClean="0">
                <a:latin typeface="Times New Roman" panose="02020603050405020304" pitchFamily="18" charset="0"/>
                <a:cs typeface="Times New Roman" panose="02020603050405020304" pitchFamily="18" charset="0"/>
              </a:rPr>
              <a:t>usually </a:t>
            </a:r>
            <a:r>
              <a:rPr lang="en-US" sz="2000">
                <a:latin typeface="Times New Roman" panose="02020603050405020304" pitchFamily="18" charset="0"/>
                <a:cs typeface="Times New Roman" panose="02020603050405020304" pitchFamily="18" charset="0"/>
              </a:rPr>
              <a:t>related in various </a:t>
            </a:r>
            <a:r>
              <a:rPr lang="en-US" sz="2000" smtClean="0">
                <a:latin typeface="Times New Roman" panose="02020603050405020304" pitchFamily="18" charset="0"/>
                <a:cs typeface="Times New Roman" panose="02020603050405020304" pitchFamily="18" charset="0"/>
              </a:rPr>
              <a:t>ways.</a:t>
            </a:r>
          </a:p>
          <a:p>
            <a:pPr algn="just">
              <a:lnSpc>
                <a:spcPct val="150000"/>
              </a:lnSpc>
            </a:pPr>
            <a:r>
              <a:rPr lang="en-US" sz="2000" smtClean="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There are generally </a:t>
            </a:r>
            <a:r>
              <a:rPr lang="en-US" sz="2000" smtClean="0">
                <a:latin typeface="Times New Roman" panose="02020603050405020304" pitchFamily="18" charset="0"/>
                <a:cs typeface="Times New Roman" panose="02020603050405020304" pitchFamily="18" charset="0"/>
              </a:rPr>
              <a:t>many restrictions </a:t>
            </a:r>
            <a:r>
              <a:rPr lang="en-US" sz="2000">
                <a:latin typeface="Times New Roman" panose="02020603050405020304" pitchFamily="18" charset="0"/>
                <a:cs typeface="Times New Roman" panose="02020603050405020304" pitchFamily="18" charset="0"/>
              </a:rPr>
              <a:t>or constraints on the actual values in a database </a:t>
            </a:r>
            <a:r>
              <a:rPr lang="en-US" sz="2000" smtClean="0">
                <a:latin typeface="Times New Roman" panose="02020603050405020304" pitchFamily="18" charset="0"/>
                <a:cs typeface="Times New Roman" panose="02020603050405020304" pitchFamily="18" charset="0"/>
              </a:rPr>
              <a:t>state.</a:t>
            </a:r>
          </a:p>
          <a:p>
            <a:pPr algn="just">
              <a:lnSpc>
                <a:spcPct val="150000"/>
              </a:lnSpc>
            </a:pPr>
            <a:r>
              <a:rPr lang="en-US" sz="2000" smtClean="0">
                <a:latin typeface="Times New Roman" panose="02020603050405020304" pitchFamily="18" charset="0"/>
                <a:cs typeface="Times New Roman" panose="02020603050405020304" pitchFamily="18" charset="0"/>
              </a:rPr>
              <a:t>These constraints are </a:t>
            </a:r>
            <a:r>
              <a:rPr lang="en-US" sz="2000">
                <a:latin typeface="Times New Roman" panose="02020603050405020304" pitchFamily="18" charset="0"/>
                <a:cs typeface="Times New Roman" panose="02020603050405020304" pitchFamily="18" charset="0"/>
              </a:rPr>
              <a:t>derived from the rules in the </a:t>
            </a:r>
            <a:r>
              <a:rPr lang="en-US" sz="2000" smtClean="0">
                <a:latin typeface="Times New Roman" panose="02020603050405020304" pitchFamily="18" charset="0"/>
                <a:cs typeface="Times New Roman" panose="02020603050405020304" pitchFamily="18" charset="0"/>
              </a:rPr>
              <a:t>mini world </a:t>
            </a:r>
            <a:r>
              <a:rPr lang="en-US" sz="2000">
                <a:latin typeface="Times New Roman" panose="02020603050405020304" pitchFamily="18" charset="0"/>
                <a:cs typeface="Times New Roman" panose="02020603050405020304" pitchFamily="18" charset="0"/>
              </a:rPr>
              <a:t>that the database </a:t>
            </a:r>
            <a:r>
              <a:rPr lang="en-US" sz="2000" smtClean="0">
                <a:latin typeface="Times New Roman" panose="02020603050405020304" pitchFamily="18" charset="0"/>
                <a:cs typeface="Times New Roman" panose="02020603050405020304" pitchFamily="18" charset="0"/>
              </a:rPr>
              <a:t>represents.</a:t>
            </a:r>
            <a:endParaRPr lang="en-US" sz="2000">
              <a:latin typeface="Times New Roman" panose="02020603050405020304" pitchFamily="18" charset="0"/>
              <a:cs typeface="Times New Roman" panose="02020603050405020304" pitchFamily="18" charset="0"/>
            </a:endParaRPr>
          </a:p>
          <a:p>
            <a:pPr>
              <a:lnSpc>
                <a:spcPct val="150000"/>
              </a:lnSpc>
            </a:pPr>
            <a:endParaRPr lang="en-US" sz="20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971644"/>
      </p:ext>
    </p:extLst>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Alternate </a:t>
            </a:r>
            <a:r>
              <a:rPr lang="en-US" b="1"/>
              <a:t>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All the candidate key which are </a:t>
            </a:r>
            <a:r>
              <a:rPr lang="en-US" b="1" i="1">
                <a:latin typeface="Times New Roman" panose="02020603050405020304" pitchFamily="18" charset="0"/>
                <a:cs typeface="Times New Roman" panose="02020603050405020304" pitchFamily="18" charset="0"/>
              </a:rPr>
              <a:t>not a primary key</a:t>
            </a:r>
            <a:r>
              <a:rPr lang="en-US">
                <a:latin typeface="Times New Roman" panose="02020603050405020304" pitchFamily="18" charset="0"/>
                <a:cs typeface="Times New Roman" panose="02020603050405020304" pitchFamily="18" charset="0"/>
              </a:rPr>
              <a:t> are called an alternate key. </a:t>
            </a:r>
            <a:endParaRPr lang="en-US" smtClean="0">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Alternate keys may be used like the primary key when doing a single-table select or when filtering in a where clause, </a:t>
            </a:r>
            <a:r>
              <a:rPr lang="en-US" b="1">
                <a:latin typeface="Times New Roman" panose="02020603050405020304" pitchFamily="18" charset="0"/>
                <a:cs typeface="Times New Roman" panose="02020603050405020304" pitchFamily="18" charset="0"/>
              </a:rPr>
              <a:t>but are not typically used to join multiple tables</a:t>
            </a:r>
            <a:r>
              <a:rPr lang="en-US">
                <a:latin typeface="Times New Roman" panose="02020603050405020304" pitchFamily="18" charset="0"/>
                <a:cs typeface="Times New Roman" panose="02020603050405020304" pitchFamily="18" charset="0"/>
              </a:rPr>
              <a:t>. </a:t>
            </a:r>
          </a:p>
          <a:p>
            <a:pPr>
              <a:lnSpc>
                <a:spcPct val="150000"/>
              </a:lnSpc>
            </a:pPr>
            <a:r>
              <a:rPr lang="en-US">
                <a:latin typeface="Times New Roman" panose="02020603050405020304" pitchFamily="18" charset="0"/>
                <a:cs typeface="Times New Roman" panose="02020603050405020304" pitchFamily="18" charset="0"/>
              </a:rPr>
              <a:t>Example: In the above example, since we have made ‘Roll_no’ as the Primary Key our Alternate Key would be ‘Registration_no</a:t>
            </a:r>
            <a:r>
              <a:rPr lang="en-US" smtClean="0">
                <a:latin typeface="Times New Roman" panose="02020603050405020304" pitchFamily="18" charset="0"/>
                <a:cs typeface="Times New Roman" panose="02020603050405020304" pitchFamily="18" charset="0"/>
              </a:rPr>
              <a:t>’.</a:t>
            </a: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8480" y="3546228"/>
            <a:ext cx="7629525" cy="2486025"/>
          </a:xfrm>
          <a:prstGeom prst="rect">
            <a:avLst/>
          </a:prstGeom>
        </p:spPr>
      </p:pic>
    </p:spTree>
    <p:extLst>
      <p:ext uri="{BB962C8B-B14F-4D97-AF65-F5344CB8AC3E}">
        <p14:creationId xmlns:p14="http://schemas.microsoft.com/office/powerpoint/2010/main" val="63987052"/>
      </p:ext>
    </p:extLst>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Foreign </a:t>
            </a:r>
            <a:r>
              <a:rPr lang="en-US" b="1"/>
              <a:t>Key</a:t>
            </a:r>
          </a:p>
        </p:txBody>
      </p:sp>
      <p:sp>
        <p:nvSpPr>
          <p:cNvPr id="4" name="Content Placeholder 3"/>
          <p:cNvSpPr>
            <a:spLocks noGrp="1"/>
          </p:cNvSpPr>
          <p:nvPr>
            <p:ph idx="1"/>
          </p:nvPr>
        </p:nvSpPr>
        <p:spPr>
          <a:xfrm>
            <a:off x="1080645" y="1008181"/>
            <a:ext cx="10032829" cy="5251942"/>
          </a:xfrm>
          <a:ln>
            <a:solidFill>
              <a:schemeClr val="accent1"/>
            </a:solidFill>
          </a:ln>
        </p:spPr>
        <p:txBody>
          <a:bodyPr>
            <a:normAutofit/>
          </a:bodyPr>
          <a:lstStyle/>
          <a:p>
            <a:pPr>
              <a:lnSpc>
                <a:spcPct val="150000"/>
              </a:lnSpc>
            </a:pPr>
            <a:r>
              <a:rPr lang="en-US">
                <a:latin typeface="Times New Roman" panose="02020603050405020304" pitchFamily="18" charset="0"/>
                <a:cs typeface="Times New Roman" panose="02020603050405020304" pitchFamily="18" charset="0"/>
              </a:rPr>
              <a:t>The foreign key of a table is the attribute which establishes the relationship among tables. The foreign key is the attribute which points to the primary key of another table</a:t>
            </a:r>
            <a:r>
              <a:rPr lang="en-US" smtClean="0">
                <a:latin typeface="Times New Roman" panose="02020603050405020304" pitchFamily="18" charset="0"/>
                <a:cs typeface="Times New Roman" panose="02020603050405020304" pitchFamily="18" charset="0"/>
              </a:rPr>
              <a:t>.</a:t>
            </a:r>
          </a:p>
          <a:p>
            <a:pPr>
              <a:lnSpc>
                <a:spcPct val="150000"/>
              </a:lnSpc>
            </a:pPr>
            <a:r>
              <a:rPr lang="en-US" b="1" i="1" smtClean="0">
                <a:latin typeface="Times New Roman" panose="02020603050405020304" pitchFamily="18" charset="0"/>
                <a:cs typeface="Times New Roman" panose="02020603050405020304" pitchFamily="18" charset="0"/>
              </a:rPr>
              <a:t>Example</a:t>
            </a:r>
            <a:r>
              <a:rPr lang="en-US" b="1" i="1">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 If we have two tables of Student and Course </a:t>
            </a:r>
            <a:endParaRPr lang="en-US" smtClean="0">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smtClean="0">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smtClean="0">
              <a:latin typeface="Times New Roman" panose="02020603050405020304" pitchFamily="18" charset="0"/>
              <a:cs typeface="Times New Roman" panose="02020603050405020304" pitchFamily="18" charset="0"/>
            </a:endParaRPr>
          </a:p>
          <a:p>
            <a:pPr>
              <a:lnSpc>
                <a:spcPct val="150000"/>
              </a:lnSpc>
            </a:pPr>
            <a:endParaRPr lang="en-US">
              <a:latin typeface="Times New Roman" panose="02020603050405020304" pitchFamily="18" charset="0"/>
              <a:cs typeface="Times New Roman" panose="02020603050405020304" pitchFamily="18" charset="0"/>
            </a:endParaRPr>
          </a:p>
          <a:p>
            <a:pPr>
              <a:lnSpc>
                <a:spcPct val="150000"/>
              </a:lnSpc>
            </a:pPr>
            <a:endParaRPr lang="en-US" smtClean="0">
              <a:latin typeface="Times New Roman" panose="020206030504050203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If we need to find the information about any course opted by any student ?</a:t>
            </a: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453293" y="2536214"/>
            <a:ext cx="3600450" cy="2981325"/>
          </a:xfrm>
          <a:prstGeom prst="rect">
            <a:avLst/>
          </a:prstGeom>
        </p:spPr>
      </p:pic>
      <p:pic>
        <p:nvPicPr>
          <p:cNvPr id="8" name="Picture 7"/>
          <p:cNvPicPr>
            <a:picLocks noChangeAspect="1"/>
          </p:cNvPicPr>
          <p:nvPr/>
        </p:nvPicPr>
        <p:blipFill>
          <a:blip r:embed="rId4"/>
          <a:stretch>
            <a:fillRect/>
          </a:stretch>
        </p:blipFill>
        <p:spPr>
          <a:xfrm>
            <a:off x="5335646" y="2895232"/>
            <a:ext cx="5495925" cy="1952625"/>
          </a:xfrm>
          <a:prstGeom prst="rect">
            <a:avLst/>
          </a:prstGeom>
        </p:spPr>
      </p:pic>
    </p:spTree>
    <p:extLst>
      <p:ext uri="{BB962C8B-B14F-4D97-AF65-F5344CB8AC3E}">
        <p14:creationId xmlns:p14="http://schemas.microsoft.com/office/powerpoint/2010/main" val="953992979"/>
      </p:ext>
    </p:extLst>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Foreign </a:t>
            </a:r>
            <a:r>
              <a:rPr lang="en-US" b="1"/>
              <a:t>Key</a:t>
            </a:r>
          </a:p>
        </p:txBody>
      </p:sp>
      <p:sp>
        <p:nvSpPr>
          <p:cNvPr id="4" name="Content Placeholder 3"/>
          <p:cNvSpPr>
            <a:spLocks noGrp="1"/>
          </p:cNvSpPr>
          <p:nvPr>
            <p:ph idx="1"/>
          </p:nvPr>
        </p:nvSpPr>
        <p:spPr>
          <a:xfrm>
            <a:off x="1080645" y="914400"/>
            <a:ext cx="10032829" cy="5486399"/>
          </a:xfrm>
          <a:ln>
            <a:solidFill>
              <a:schemeClr val="accent1"/>
            </a:solidFill>
          </a:ln>
        </p:spPr>
        <p:txBody>
          <a:bodyPr>
            <a:normAutofit/>
          </a:bodyPr>
          <a:lstStyle/>
          <a:p>
            <a:pPr algn="just">
              <a:lnSpc>
                <a:spcPct val="150000"/>
              </a:lnSpc>
            </a:pPr>
            <a:r>
              <a:rPr lang="en-US" smtClean="0">
                <a:latin typeface="Times New Roman" panose="02020603050405020304" pitchFamily="18" charset="0"/>
                <a:cs typeface="Times New Roman" panose="02020603050405020304" pitchFamily="18" charset="0"/>
              </a:rPr>
              <a:t>If </a:t>
            </a:r>
            <a:r>
              <a:rPr lang="en-US">
                <a:latin typeface="Times New Roman" panose="02020603050405020304" pitchFamily="18" charset="0"/>
                <a:cs typeface="Times New Roman" panose="02020603050405020304" pitchFamily="18" charset="0"/>
              </a:rPr>
              <a:t>we have two tables of Student and Course then we can establish a relationship between these two tables using a foreign key</a:t>
            </a:r>
            <a:r>
              <a:rPr lang="en-US" smtClean="0">
                <a:latin typeface="Times New Roman" panose="02020603050405020304" pitchFamily="18" charset="0"/>
                <a:cs typeface="Times New Roman" panose="02020603050405020304" pitchFamily="18" charset="0"/>
              </a:rPr>
              <a:t>.</a:t>
            </a:r>
          </a:p>
          <a:p>
            <a:pPr algn="just">
              <a:lnSpc>
                <a:spcPct val="150000"/>
              </a:lnSpc>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 ‘Course_id’ in the Student table is the foreign key as it establishes the link between the Student and Course Table</a:t>
            </a:r>
            <a:r>
              <a:rPr lang="en-US" smtClean="0">
                <a:latin typeface="Times New Roman" panose="02020603050405020304" pitchFamily="18" charset="0"/>
                <a:cs typeface="Times New Roman" panose="02020603050405020304" pitchFamily="18" charset="0"/>
              </a:rPr>
              <a:t>.</a:t>
            </a:r>
          </a:p>
          <a:p>
            <a:pPr algn="just">
              <a:lnSpc>
                <a:spcPct val="150000"/>
              </a:lnSpc>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So, if we need to find the information about any course opted by any student then we can go the Course table using the foreign key</a:t>
            </a:r>
            <a:r>
              <a:rPr lang="en-US" smtClean="0">
                <a:latin typeface="Times New Roman" panose="02020603050405020304" pitchFamily="18" charset="0"/>
                <a:cs typeface="Times New Roman" panose="02020603050405020304" pitchFamily="18" charset="0"/>
              </a:rPr>
              <a:t>.</a:t>
            </a:r>
          </a:p>
          <a:p>
            <a:pPr>
              <a:lnSpc>
                <a:spcPct val="150000"/>
              </a:lnSpc>
            </a:pP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5896340" y="3469642"/>
            <a:ext cx="4584091" cy="2756778"/>
          </a:xfrm>
          <a:prstGeom prst="rect">
            <a:avLst/>
          </a:prstGeom>
        </p:spPr>
      </p:pic>
    </p:spTree>
    <p:extLst>
      <p:ext uri="{BB962C8B-B14F-4D97-AF65-F5344CB8AC3E}">
        <p14:creationId xmlns:p14="http://schemas.microsoft.com/office/powerpoint/2010/main" val="2042911440"/>
      </p:ext>
    </p:extLst>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Foreign </a:t>
            </a:r>
            <a:r>
              <a:rPr lang="en-US" b="1"/>
              <a:t>Key</a:t>
            </a:r>
          </a:p>
        </p:txBody>
      </p:sp>
      <p:sp>
        <p:nvSpPr>
          <p:cNvPr id="4" name="Content Placeholder 3"/>
          <p:cNvSpPr>
            <a:spLocks noGrp="1"/>
          </p:cNvSpPr>
          <p:nvPr>
            <p:ph idx="1"/>
          </p:nvPr>
        </p:nvSpPr>
        <p:spPr>
          <a:xfrm>
            <a:off x="1080645" y="914400"/>
            <a:ext cx="10032829" cy="5486399"/>
          </a:xfrm>
          <a:ln>
            <a:solidFill>
              <a:schemeClr val="accent1"/>
            </a:solidFill>
          </a:ln>
        </p:spPr>
        <p:txBody>
          <a:bodyPr>
            <a:normAutofit/>
          </a:bodyPr>
          <a:lstStyle/>
          <a:p>
            <a:pPr algn="just">
              <a:lnSpc>
                <a:spcPct val="150000"/>
              </a:lnSpc>
            </a:pPr>
            <a:r>
              <a:rPr lang="en-US">
                <a:latin typeface="Times New Roman" panose="02020603050405020304" pitchFamily="18" charset="0"/>
                <a:cs typeface="Times New Roman" panose="02020603050405020304" pitchFamily="18" charset="0"/>
              </a:rPr>
              <a:t>One thing that is to be noted here is that the foreign key of one table may or may not be the primary key. But it should be the primary key of another table</a:t>
            </a:r>
            <a:r>
              <a:rPr lang="en-US" smtClean="0">
                <a:latin typeface="Times New Roman" panose="02020603050405020304" pitchFamily="18" charset="0"/>
                <a:cs typeface="Times New Roman" panose="02020603050405020304" pitchFamily="18" charset="0"/>
              </a:rPr>
              <a:t>.</a:t>
            </a:r>
          </a:p>
          <a:p>
            <a:pPr algn="just">
              <a:lnSpc>
                <a:spcPct val="150000"/>
              </a:lnSpc>
            </a:pPr>
            <a:r>
              <a:rPr lang="en-US"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In the above example, </a:t>
            </a:r>
            <a:r>
              <a:rPr lang="en-US" i="1" err="1">
                <a:latin typeface="Times New Roman" panose="02020603050405020304" pitchFamily="18" charset="0"/>
                <a:cs typeface="Times New Roman" panose="02020603050405020304" pitchFamily="18" charset="0"/>
              </a:rPr>
              <a:t>Course_id</a:t>
            </a:r>
            <a:r>
              <a:rPr lang="en-US">
                <a:latin typeface="Times New Roman" panose="02020603050405020304" pitchFamily="18" charset="0"/>
                <a:cs typeface="Times New Roman" panose="02020603050405020304" pitchFamily="18" charset="0"/>
              </a:rPr>
              <a:t> is not a primary key in the Student table but it is a primary key in the Course table.</a:t>
            </a:r>
          </a:p>
        </p:txBody>
      </p:sp>
    </p:spTree>
    <p:extLst>
      <p:ext uri="{BB962C8B-B14F-4D97-AF65-F5344CB8AC3E}">
        <p14:creationId xmlns:p14="http://schemas.microsoft.com/office/powerpoint/2010/main" val="3494348835"/>
      </p:ext>
    </p:extLst>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EXAMPLE</a:t>
            </a:r>
            <a:endParaRPr lang="en-US" b="1"/>
          </a:p>
        </p:txBody>
      </p:sp>
      <p:sp>
        <p:nvSpPr>
          <p:cNvPr id="4" name="Content Placeholder 3"/>
          <p:cNvSpPr>
            <a:spLocks noGrp="1"/>
          </p:cNvSpPr>
          <p:nvPr>
            <p:ph idx="1"/>
          </p:nvPr>
        </p:nvSpPr>
        <p:spPr>
          <a:xfrm>
            <a:off x="1080645" y="914400"/>
            <a:ext cx="10032829" cy="5486399"/>
          </a:xfrm>
          <a:ln>
            <a:solidFill>
              <a:schemeClr val="accent1"/>
            </a:solidFill>
          </a:ln>
        </p:spPr>
        <p:txBody>
          <a:bodyPr>
            <a:normAutofit/>
          </a:bodyPr>
          <a:lstStyle/>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r>
              <a:rPr lang="en-US" smtClean="0"/>
              <a:t>For the above table: </a:t>
            </a:r>
          </a:p>
          <a:p>
            <a:pPr algn="just">
              <a:lnSpc>
                <a:spcPct val="150000"/>
              </a:lnSpc>
            </a:pPr>
            <a:r>
              <a:rPr lang="en-US" smtClean="0"/>
              <a:t>Identify all the super keys.</a:t>
            </a:r>
          </a:p>
          <a:p>
            <a:pPr algn="just">
              <a:lnSpc>
                <a:spcPct val="150000"/>
              </a:lnSpc>
            </a:pPr>
            <a:r>
              <a:rPr lang="en-US"/>
              <a:t>Identify all the </a:t>
            </a:r>
            <a:r>
              <a:rPr lang="en-US" smtClean="0"/>
              <a:t>candidate keys.</a:t>
            </a:r>
            <a:endParaRPr lang="en-US"/>
          </a:p>
          <a:p>
            <a:pPr algn="just">
              <a:lnSpc>
                <a:spcPct val="150000"/>
              </a:lnSpc>
            </a:pPr>
            <a:r>
              <a:rPr lang="en-US"/>
              <a:t>Identify </a:t>
            </a:r>
            <a:r>
              <a:rPr lang="en-US" smtClean="0"/>
              <a:t>the primary key.</a:t>
            </a:r>
          </a:p>
          <a:p>
            <a:pPr algn="just">
              <a:lnSpc>
                <a:spcPct val="150000"/>
              </a:lnSpc>
            </a:pPr>
            <a:r>
              <a:rPr lang="en-US"/>
              <a:t>Identify all the </a:t>
            </a:r>
            <a:r>
              <a:rPr lang="en-US" smtClean="0"/>
              <a:t>alternate keys.</a:t>
            </a:r>
            <a:endParaRPr lang="en-US"/>
          </a:p>
          <a:p>
            <a:pPr algn="just">
              <a:lnSpc>
                <a:spcPct val="150000"/>
              </a:lnSpc>
            </a:pPr>
            <a:endParaRPr lang="en-US"/>
          </a:p>
          <a:p>
            <a:pPr algn="just">
              <a:lnSpc>
                <a:spcPct val="150000"/>
              </a:lnSpc>
            </a:pPr>
            <a:endParaRPr lang="en-US" smtClean="0"/>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74375" y="1207437"/>
            <a:ext cx="8645367" cy="1975705"/>
          </a:xfrm>
          <a:prstGeom prst="rect">
            <a:avLst/>
          </a:prstGeom>
        </p:spPr>
      </p:pic>
    </p:spTree>
    <p:extLst>
      <p:ext uri="{BB962C8B-B14F-4D97-AF65-F5344CB8AC3E}">
        <p14:creationId xmlns:p14="http://schemas.microsoft.com/office/powerpoint/2010/main" val="1904704825"/>
      </p:ext>
    </p:extLst>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lnSpcReduction="10000"/>
          </a:bodyPr>
          <a:lstStyle/>
          <a:p>
            <a:endParaRPr lang="en-US" sz="1200" smtClean="0"/>
          </a:p>
          <a:p>
            <a:endParaRPr lang="en-US" sz="1200"/>
          </a:p>
          <a:p>
            <a:endParaRPr lang="en-US" sz="1200" smtClean="0"/>
          </a:p>
          <a:p>
            <a:endParaRPr lang="en-US" sz="1200" smtClean="0"/>
          </a:p>
          <a:p>
            <a:endParaRPr lang="en-US" sz="1200"/>
          </a:p>
          <a:p>
            <a:r>
              <a:rPr lang="en-US" sz="1600" smtClean="0"/>
              <a:t>The </a:t>
            </a:r>
            <a:r>
              <a:rPr lang="en-US" sz="1600"/>
              <a:t>following are the super keys for the above table −</a:t>
            </a:r>
          </a:p>
          <a:p>
            <a:pPr lvl="1">
              <a:buFont typeface="Arial" pitchFamily="34" charset="0"/>
              <a:buChar char="•"/>
            </a:pPr>
            <a:r>
              <a:rPr lang="en-US" sz="1400"/>
              <a:t>{Student_ID}</a:t>
            </a:r>
          </a:p>
          <a:p>
            <a:pPr lvl="1">
              <a:buFont typeface="Arial" pitchFamily="34" charset="0"/>
              <a:buChar char="•"/>
            </a:pPr>
            <a:r>
              <a:rPr lang="en-US" sz="1400"/>
              <a:t>{Student_Enroll}</a:t>
            </a:r>
          </a:p>
          <a:p>
            <a:pPr lvl="1">
              <a:buFont typeface="Arial" pitchFamily="34" charset="0"/>
              <a:buChar char="•"/>
            </a:pPr>
            <a:r>
              <a:rPr lang="en-US" sz="1400"/>
              <a:t>{Student_Email}</a:t>
            </a:r>
          </a:p>
          <a:p>
            <a:pPr lvl="1">
              <a:buFont typeface="Arial" pitchFamily="34" charset="0"/>
              <a:buChar char="•"/>
            </a:pPr>
            <a:r>
              <a:rPr lang="en-US" sz="1400"/>
              <a:t>{Student_ID, Student_Enroll}</a:t>
            </a:r>
          </a:p>
          <a:p>
            <a:pPr lvl="1">
              <a:buFont typeface="Arial" pitchFamily="34" charset="0"/>
              <a:buChar char="•"/>
            </a:pPr>
            <a:r>
              <a:rPr lang="en-US" sz="1400"/>
              <a:t>{Studet_ID, Student_Name}</a:t>
            </a:r>
          </a:p>
          <a:p>
            <a:pPr lvl="1">
              <a:buFont typeface="Arial" pitchFamily="34" charset="0"/>
              <a:buChar char="•"/>
            </a:pPr>
            <a:r>
              <a:rPr lang="en-US" sz="1400"/>
              <a:t>{Student_ID, Student_Email}</a:t>
            </a:r>
          </a:p>
          <a:p>
            <a:pPr lvl="1">
              <a:buFont typeface="Arial" pitchFamily="34" charset="0"/>
              <a:buChar char="•"/>
            </a:pPr>
            <a:r>
              <a:rPr lang="en-US" sz="1400"/>
              <a:t>{Student_Name, Student_Enroll}</a:t>
            </a:r>
          </a:p>
          <a:p>
            <a:pPr lvl="1">
              <a:buFont typeface="Arial" pitchFamily="34" charset="0"/>
              <a:buChar char="•"/>
            </a:pPr>
            <a:r>
              <a:rPr lang="en-US" sz="1400"/>
              <a:t>{Student_ID, Student_Enroll, Student_Name}</a:t>
            </a:r>
          </a:p>
          <a:p>
            <a:pPr lvl="1">
              <a:buFont typeface="Arial" pitchFamily="34" charset="0"/>
              <a:buChar char="•"/>
            </a:pPr>
            <a:r>
              <a:rPr lang="en-US" sz="1400"/>
              <a:t>{Student_ID, Student_Enroll, Student_Email}</a:t>
            </a:r>
          </a:p>
          <a:p>
            <a:pPr lvl="1">
              <a:buFont typeface="Arial" pitchFamily="34" charset="0"/>
              <a:buChar char="•"/>
            </a:pPr>
            <a:r>
              <a:rPr lang="en-US" sz="1400"/>
              <a:t>{Student_ID, Student_Enroll, Student_Name, Student_Email}</a:t>
            </a:r>
          </a:p>
          <a:p>
            <a:endParaRPr lang="en-US"/>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3350854551"/>
      </p:ext>
    </p:extLst>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a:bodyPr>
          <a:lstStyle/>
          <a:p>
            <a:endParaRPr lang="en-US" sz="1200" smtClean="0"/>
          </a:p>
          <a:p>
            <a:endParaRPr lang="en-US" sz="1200"/>
          </a:p>
          <a:p>
            <a:endParaRPr lang="en-US" sz="1200" smtClean="0"/>
          </a:p>
          <a:p>
            <a:endParaRPr lang="en-US" sz="1200" smtClean="0"/>
          </a:p>
          <a:p>
            <a:endParaRPr lang="en-US" sz="1200"/>
          </a:p>
          <a:p>
            <a:r>
              <a:rPr lang="en-US" sz="1600"/>
              <a:t>The following would be the candidate key from the above </a:t>
            </a:r>
            <a:r>
              <a:rPr lang="en-US" sz="1600" smtClean="0"/>
              <a:t>−</a:t>
            </a:r>
            <a:endParaRPr lang="en-US" sz="1400"/>
          </a:p>
          <a:p>
            <a:pPr lvl="1">
              <a:lnSpc>
                <a:spcPct val="150000"/>
              </a:lnSpc>
              <a:buFont typeface="Arial" pitchFamily="34" charset="0"/>
              <a:buChar char="•"/>
            </a:pPr>
            <a:r>
              <a:rPr lang="en-US"/>
              <a:t>{</a:t>
            </a:r>
            <a:r>
              <a:rPr lang="en-US" err="1" smtClean="0"/>
              <a:t>Student_ID}</a:t>
            </a:r>
          </a:p>
          <a:p>
            <a:pPr lvl="1">
              <a:lnSpc>
                <a:spcPct val="150000"/>
              </a:lnSpc>
              <a:buFont typeface="Arial" pitchFamily="34" charset="0"/>
              <a:buChar char="•"/>
            </a:pPr>
            <a:r>
              <a:rPr lang="en-US" smtClean="0"/>
              <a:t>{Student_Enroll}</a:t>
            </a:r>
          </a:p>
          <a:p>
            <a:pPr lvl="1">
              <a:lnSpc>
                <a:spcPct val="150000"/>
              </a:lnSpc>
              <a:buFont typeface="Arial" pitchFamily="34" charset="0"/>
              <a:buChar char="•"/>
            </a:pPr>
            <a:r>
              <a:rPr lang="en-US" smtClean="0"/>
              <a:t>{</a:t>
            </a:r>
            <a:r>
              <a:rPr lang="en-US" err="1"/>
              <a:t>Student_Email}</a:t>
            </a:r>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4090065607"/>
      </p:ext>
    </p:extLst>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a:bodyPr>
          <a:lstStyle/>
          <a:p>
            <a:endParaRPr lang="en-US" sz="1200" smtClean="0"/>
          </a:p>
          <a:p>
            <a:endParaRPr lang="en-US" sz="1200"/>
          </a:p>
          <a:p>
            <a:endParaRPr lang="en-US" sz="1200" smtClean="0"/>
          </a:p>
          <a:p>
            <a:endParaRPr lang="en-US" sz="1200" smtClean="0"/>
          </a:p>
          <a:p>
            <a:endParaRPr lang="en-US" sz="1200"/>
          </a:p>
          <a:p>
            <a:r>
              <a:rPr lang="en-US" sz="1600"/>
              <a:t>The following would be the </a:t>
            </a:r>
            <a:r>
              <a:rPr lang="en-US" sz="1600" smtClean="0"/>
              <a:t>primary </a:t>
            </a:r>
            <a:r>
              <a:rPr lang="en-US" sz="1600"/>
              <a:t>key from the above </a:t>
            </a:r>
            <a:r>
              <a:rPr lang="en-US" sz="1600" smtClean="0"/>
              <a:t>candidate keys −</a:t>
            </a:r>
            <a:endParaRPr lang="en-US" sz="1400"/>
          </a:p>
          <a:p>
            <a:pPr lvl="1">
              <a:lnSpc>
                <a:spcPct val="150000"/>
              </a:lnSpc>
              <a:buFont typeface="Arial" pitchFamily="34" charset="0"/>
              <a:buChar char="•"/>
            </a:pPr>
            <a:r>
              <a:rPr lang="en-US"/>
              <a:t>{</a:t>
            </a:r>
            <a:r>
              <a:rPr lang="en-US" err="1" smtClean="0"/>
              <a:t>Student_ID}</a:t>
            </a:r>
          </a:p>
          <a:p>
            <a:pPr>
              <a:lnSpc>
                <a:spcPct val="150000"/>
              </a:lnSpc>
            </a:pPr>
            <a:r>
              <a:rPr lang="en-US" sz="1600"/>
              <a:t>The following would be the </a:t>
            </a:r>
            <a:r>
              <a:rPr lang="en-US" sz="1600" smtClean="0"/>
              <a:t>alternate keys </a:t>
            </a:r>
            <a:r>
              <a:rPr lang="en-US" sz="1600"/>
              <a:t>from the above candidate keys −</a:t>
            </a:r>
          </a:p>
          <a:p>
            <a:pPr lvl="1">
              <a:lnSpc>
                <a:spcPct val="150000"/>
              </a:lnSpc>
              <a:buFont typeface="Arial" pitchFamily="34" charset="0"/>
              <a:buChar char="•"/>
            </a:pPr>
            <a:r>
              <a:rPr lang="en-US" smtClean="0"/>
              <a:t>{Student_Enroll}</a:t>
            </a:r>
          </a:p>
          <a:p>
            <a:pPr lvl="1">
              <a:lnSpc>
                <a:spcPct val="150000"/>
              </a:lnSpc>
              <a:buFont typeface="Arial" pitchFamily="34" charset="0"/>
              <a:buChar char="•"/>
            </a:pPr>
            <a:r>
              <a:rPr lang="en-US" smtClean="0"/>
              <a:t>{</a:t>
            </a:r>
            <a:r>
              <a:rPr lang="en-US" err="1"/>
              <a:t>Student_Email}</a:t>
            </a:r>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1614909383"/>
      </p:ext>
    </p:extLst>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2398712" y="552450"/>
            <a:ext cx="8915399" cy="2262781"/>
          </a:xfrm>
        </p:spPr>
        <p:txBody>
          <a:bodyPr/>
          <a:lstStyle/>
          <a:p>
            <a:pPr algn="ctr"/>
            <a:r>
              <a:rPr lang="en-US" smtClean="0">
                <a:latin typeface="Times New Roman" panose="02020603050405020304" pitchFamily="18" charset="0"/>
                <a:cs typeface="Times New Roman" panose="02020603050405020304" pitchFamily="18" charset="0"/>
              </a:rPr>
              <a:t>UNIT III</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3501029"/>
            <a:ext cx="8915399" cy="1928221"/>
          </a:xfrm>
        </p:spPr>
        <p:txBody>
          <a:bodyPr>
            <a:noAutofit/>
          </a:bodyPr>
          <a:lstStyle/>
          <a:p>
            <a:pPr algn="ctr">
              <a:spcBef>
                <a:spcPct val="0"/>
              </a:spcBef>
            </a:pPr>
            <a:r>
              <a:rPr lang="en-US" sz="3600">
                <a:solidFill>
                  <a:schemeClr val="accent2">
                    <a:lumMod val="75000"/>
                  </a:schemeClr>
                </a:solidFill>
                <a:latin typeface="Times New Roman" panose="02020603050405020304" pitchFamily="18" charset="0"/>
                <a:ea typeface="+mj-ea"/>
                <a:cs typeface="Times New Roman" panose="02020603050405020304" pitchFamily="18" charset="0"/>
              </a:rPr>
              <a:t>Relational Model </a:t>
            </a: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Constraints </a:t>
            </a:r>
          </a:p>
          <a:p>
            <a:pPr algn="ctr">
              <a:spcBef>
                <a:spcPct val="0"/>
              </a:spcBef>
            </a:pP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&amp;</a:t>
            </a:r>
          </a:p>
          <a:p>
            <a:pPr algn="ctr">
              <a:spcBef>
                <a:spcPct val="0"/>
              </a:spcBef>
            </a:pPr>
            <a:r>
              <a:rPr lang="en-US" sz="3600" smtClean="0">
                <a:solidFill>
                  <a:schemeClr val="accent2">
                    <a:lumMod val="75000"/>
                  </a:schemeClr>
                </a:solidFill>
                <a:latin typeface="Times New Roman" panose="02020603050405020304" pitchFamily="18" charset="0"/>
                <a:ea typeface="+mj-ea"/>
                <a:cs typeface="Times New Roman" panose="02020603050405020304" pitchFamily="18" charset="0"/>
              </a:rPr>
              <a:t> </a:t>
            </a:r>
            <a:r>
              <a:rPr lang="en-US" sz="3600">
                <a:solidFill>
                  <a:schemeClr val="accent2">
                    <a:lumMod val="75000"/>
                  </a:schemeClr>
                </a:solidFill>
                <a:latin typeface="Times New Roman" panose="02020603050405020304" pitchFamily="18" charset="0"/>
                <a:ea typeface="+mj-ea"/>
                <a:cs typeface="Times New Roman" panose="02020603050405020304" pitchFamily="18" charset="0"/>
              </a:rPr>
              <a:t>Relational Database Schemas</a:t>
            </a:r>
          </a:p>
        </p:txBody>
      </p:sp>
    </p:spTree>
    <p:extLst>
      <p:ext uri="{BB962C8B-B14F-4D97-AF65-F5344CB8AC3E}">
        <p14:creationId xmlns:p14="http://schemas.microsoft.com/office/powerpoint/2010/main" val="791434554"/>
      </p:ext>
    </p:extLst>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EXAMPLE</a:t>
            </a:r>
            <a:endParaRPr lang="en-US" b="1"/>
          </a:p>
        </p:txBody>
      </p:sp>
      <p:sp>
        <p:nvSpPr>
          <p:cNvPr id="4" name="Content Placeholder 3"/>
          <p:cNvSpPr>
            <a:spLocks noGrp="1"/>
          </p:cNvSpPr>
          <p:nvPr>
            <p:ph idx="1"/>
          </p:nvPr>
        </p:nvSpPr>
        <p:spPr>
          <a:xfrm>
            <a:off x="1080645" y="914400"/>
            <a:ext cx="10032829" cy="5486399"/>
          </a:xfrm>
          <a:ln>
            <a:solidFill>
              <a:schemeClr val="accent1"/>
            </a:solidFill>
          </a:ln>
        </p:spPr>
        <p:txBody>
          <a:bodyPr>
            <a:normAutofit/>
          </a:bodyPr>
          <a:lstStyle/>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r>
              <a:rPr lang="en-US" smtClean="0"/>
              <a:t>For the above table: </a:t>
            </a:r>
          </a:p>
          <a:p>
            <a:pPr algn="just">
              <a:lnSpc>
                <a:spcPct val="150000"/>
              </a:lnSpc>
            </a:pPr>
            <a:r>
              <a:rPr lang="en-US" smtClean="0"/>
              <a:t>Identify all the super keys.</a:t>
            </a:r>
          </a:p>
          <a:p>
            <a:pPr algn="just">
              <a:lnSpc>
                <a:spcPct val="150000"/>
              </a:lnSpc>
            </a:pPr>
            <a:r>
              <a:rPr lang="en-US"/>
              <a:t>Identify all the </a:t>
            </a:r>
            <a:r>
              <a:rPr lang="en-US" smtClean="0"/>
              <a:t>candidate keys.</a:t>
            </a:r>
            <a:endParaRPr lang="en-US"/>
          </a:p>
          <a:p>
            <a:pPr algn="just">
              <a:lnSpc>
                <a:spcPct val="150000"/>
              </a:lnSpc>
            </a:pPr>
            <a:r>
              <a:rPr lang="en-US"/>
              <a:t>Identify </a:t>
            </a:r>
            <a:r>
              <a:rPr lang="en-US" smtClean="0"/>
              <a:t>the primary key.</a:t>
            </a:r>
          </a:p>
          <a:p>
            <a:pPr algn="just">
              <a:lnSpc>
                <a:spcPct val="150000"/>
              </a:lnSpc>
            </a:pPr>
            <a:r>
              <a:rPr lang="en-US"/>
              <a:t>Identify all the </a:t>
            </a:r>
            <a:r>
              <a:rPr lang="en-US" smtClean="0"/>
              <a:t>alternate keys.</a:t>
            </a:r>
            <a:endParaRPr lang="en-US"/>
          </a:p>
          <a:p>
            <a:pPr algn="just">
              <a:lnSpc>
                <a:spcPct val="150000"/>
              </a:lnSpc>
            </a:pPr>
            <a:endParaRPr lang="en-US"/>
          </a:p>
          <a:p>
            <a:pPr algn="just">
              <a:lnSpc>
                <a:spcPct val="150000"/>
              </a:lnSpc>
            </a:pPr>
            <a:endParaRPr lang="en-US" smtClean="0"/>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74375" y="1207437"/>
            <a:ext cx="8645367" cy="1975705"/>
          </a:xfrm>
          <a:prstGeom prst="rect">
            <a:avLst/>
          </a:prstGeom>
        </p:spPr>
      </p:pic>
    </p:spTree>
    <p:extLst>
      <p:ext uri="{BB962C8B-B14F-4D97-AF65-F5344CB8AC3E}">
        <p14:creationId xmlns:p14="http://schemas.microsoft.com/office/powerpoint/2010/main" val="2790740952"/>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075325" cy="1280890"/>
          </a:xfrm>
        </p:spPr>
        <p:txBody>
          <a:bodyPr/>
          <a:lstStyle/>
          <a:p>
            <a:pPr algn="ctr"/>
            <a:r>
              <a:rPr lang="en-US" b="1" smtClean="0"/>
              <a:t>RELATIONAL MODEL CONSTRAINTS</a:t>
            </a:r>
            <a:endParaRPr lang="en-US"/>
          </a:p>
        </p:txBody>
      </p:sp>
      <p:sp>
        <p:nvSpPr>
          <p:cNvPr id="3" name="Content Placeholder 2"/>
          <p:cNvSpPr>
            <a:spLocks noGrp="1"/>
          </p:cNvSpPr>
          <p:nvPr>
            <p:ph idx="1"/>
          </p:nvPr>
        </p:nvSpPr>
        <p:spPr>
          <a:xfrm>
            <a:off x="1087974" y="1162050"/>
            <a:ext cx="10208676" cy="5086350"/>
          </a:xfrm>
          <a:ln>
            <a:solidFill>
              <a:schemeClr val="accent1"/>
            </a:solidFill>
          </a:ln>
        </p:spPr>
        <p:txBody>
          <a:bodyPr>
            <a:normAutofit/>
          </a:bodyPr>
          <a:lstStyle/>
          <a:p>
            <a:pPr algn="just">
              <a:lnSpc>
                <a:spcPct val="150000"/>
              </a:lnSpc>
            </a:pPr>
            <a:r>
              <a:rPr lang="en-US" sz="2000" smtClean="0">
                <a:latin typeface="Times New Roman" panose="02020603050405020304" pitchFamily="18" charset="0"/>
                <a:cs typeface="Times New Roman" panose="02020603050405020304" pitchFamily="18" charset="0"/>
              </a:rPr>
              <a:t>We </a:t>
            </a:r>
            <a:r>
              <a:rPr lang="en-US" sz="2000">
                <a:latin typeface="Times New Roman" panose="02020603050405020304" pitchFamily="18" charset="0"/>
                <a:cs typeface="Times New Roman" panose="02020603050405020304" pitchFamily="18" charset="0"/>
              </a:rPr>
              <a:t>discuss the various restrictions on data that can be specified on </a:t>
            </a:r>
            <a:r>
              <a:rPr lang="en-US" sz="2000" smtClean="0">
                <a:latin typeface="Times New Roman" panose="02020603050405020304" pitchFamily="18" charset="0"/>
                <a:cs typeface="Times New Roman" panose="02020603050405020304" pitchFamily="18" charset="0"/>
              </a:rPr>
              <a:t>a relational </a:t>
            </a:r>
            <a:r>
              <a:rPr lang="en-US" sz="2000">
                <a:latin typeface="Times New Roman" panose="02020603050405020304" pitchFamily="18" charset="0"/>
                <a:cs typeface="Times New Roman" panose="02020603050405020304" pitchFamily="18" charset="0"/>
              </a:rPr>
              <a:t>database in the form of constraints. </a:t>
            </a:r>
          </a:p>
          <a:p>
            <a:pPr algn="just">
              <a:lnSpc>
                <a:spcPct val="150000"/>
              </a:lnSpc>
            </a:pPr>
            <a:r>
              <a:rPr lang="en-US" sz="2000" b="1">
                <a:latin typeface="Times New Roman" panose="02020603050405020304" pitchFamily="18" charset="0"/>
                <a:cs typeface="Times New Roman" panose="02020603050405020304" pitchFamily="18" charset="0"/>
              </a:rPr>
              <a:t>Constraints are conditions  that must hold on all  valid relation instances. </a:t>
            </a:r>
            <a:endParaRPr lang="en-US" sz="2000" b="1" smtClean="0">
              <a:latin typeface="Times New Roman" panose="02020603050405020304" pitchFamily="18" charset="0"/>
              <a:cs typeface="Times New Roman" panose="02020603050405020304" pitchFamily="18" charset="0"/>
            </a:endParaRPr>
          </a:p>
          <a:p>
            <a:pPr algn="just">
              <a:lnSpc>
                <a:spcPct val="150000"/>
              </a:lnSpc>
            </a:pPr>
            <a:r>
              <a:rPr lang="en-US" sz="2000" smtClean="0">
                <a:latin typeface="Times New Roman" panose="02020603050405020304" pitchFamily="18" charset="0"/>
                <a:cs typeface="Times New Roman" panose="02020603050405020304" pitchFamily="18" charset="0"/>
              </a:rPr>
              <a:t>There </a:t>
            </a:r>
            <a:r>
              <a:rPr lang="en-US" sz="2000">
                <a:latin typeface="Times New Roman" panose="02020603050405020304" pitchFamily="18" charset="0"/>
                <a:cs typeface="Times New Roman" panose="02020603050405020304" pitchFamily="18" charset="0"/>
              </a:rPr>
              <a:t>are three main types of constraints</a:t>
            </a:r>
            <a:r>
              <a:rPr lang="en-US" sz="2000" smtClean="0">
                <a:latin typeface="Times New Roman" panose="02020603050405020304" pitchFamily="18" charset="0"/>
                <a:cs typeface="Times New Roman" panose="02020603050405020304" pitchFamily="18" charset="0"/>
              </a:rPr>
              <a:t>:</a:t>
            </a:r>
          </a:p>
          <a:p>
            <a:pPr marL="457200" indent="-457200" algn="just">
              <a:lnSpc>
                <a:spcPct val="150000"/>
              </a:lnSpc>
              <a:buAutoNum type="arabicParenR"/>
            </a:pPr>
            <a:r>
              <a:rPr lang="en-US" sz="2000" smtClean="0">
                <a:latin typeface="Times New Roman" panose="02020603050405020304" pitchFamily="18" charset="0"/>
                <a:cs typeface="Times New Roman" panose="02020603050405020304" pitchFamily="18" charset="0"/>
              </a:rPr>
              <a:t>Constraints </a:t>
            </a:r>
            <a:r>
              <a:rPr lang="en-US" sz="2000">
                <a:latin typeface="Times New Roman" panose="02020603050405020304" pitchFamily="18" charset="0"/>
                <a:cs typeface="Times New Roman" panose="02020603050405020304" pitchFamily="18" charset="0"/>
              </a:rPr>
              <a:t>that are inherent in the data model. We call these </a:t>
            </a:r>
            <a:r>
              <a:rPr lang="en-US" sz="2000" b="1" smtClean="0">
                <a:latin typeface="Times New Roman" panose="02020603050405020304" pitchFamily="18" charset="0"/>
                <a:cs typeface="Times New Roman" panose="02020603050405020304" pitchFamily="18" charset="0"/>
              </a:rPr>
              <a:t>inherent model-based constraints or implicit </a:t>
            </a:r>
            <a:r>
              <a:rPr lang="en-US" sz="2000" b="1">
                <a:latin typeface="Times New Roman" panose="02020603050405020304" pitchFamily="18" charset="0"/>
                <a:cs typeface="Times New Roman" panose="02020603050405020304" pitchFamily="18" charset="0"/>
              </a:rPr>
              <a:t>constraints</a:t>
            </a:r>
            <a:r>
              <a:rPr lang="en-US" sz="2000" b="1" smtClean="0">
                <a:latin typeface="Times New Roman" panose="02020603050405020304" pitchFamily="18" charset="0"/>
                <a:cs typeface="Times New Roman" panose="02020603050405020304" pitchFamily="18" charset="0"/>
              </a:rPr>
              <a:t>.</a:t>
            </a:r>
          </a:p>
          <a:p>
            <a:pPr marL="457200" indent="-457200" algn="just">
              <a:lnSpc>
                <a:spcPct val="150000"/>
              </a:lnSpc>
              <a:buFont typeface="Wingdings 3" charset="2"/>
              <a:buAutoNum type="arabicParenR"/>
            </a:pPr>
            <a:r>
              <a:rPr lang="en-US" sz="2000">
                <a:latin typeface="Times New Roman" panose="02020603050405020304" pitchFamily="18" charset="0"/>
                <a:cs typeface="Times New Roman" panose="02020603050405020304" pitchFamily="18" charset="0"/>
              </a:rPr>
              <a:t>Constraints that can be directly expressed in schemas of the data model, </a:t>
            </a:r>
            <a:r>
              <a:rPr lang="en-US" sz="2000" smtClean="0">
                <a:latin typeface="Times New Roman" panose="02020603050405020304" pitchFamily="18" charset="0"/>
                <a:cs typeface="Times New Roman" panose="02020603050405020304" pitchFamily="18" charset="0"/>
              </a:rPr>
              <a:t>typically </a:t>
            </a:r>
            <a:r>
              <a:rPr lang="en-US" sz="2000">
                <a:latin typeface="Times New Roman" panose="02020603050405020304" pitchFamily="18" charset="0"/>
                <a:cs typeface="Times New Roman" panose="02020603050405020304" pitchFamily="18" charset="0"/>
              </a:rPr>
              <a:t>by specifying them in the </a:t>
            </a:r>
            <a:r>
              <a:rPr lang="en-US" sz="2000" smtClean="0">
                <a:latin typeface="Times New Roman" panose="02020603050405020304" pitchFamily="18" charset="0"/>
                <a:cs typeface="Times New Roman" panose="02020603050405020304" pitchFamily="18" charset="0"/>
              </a:rPr>
              <a:t>DDL. </a:t>
            </a:r>
            <a:r>
              <a:rPr lang="en-US" sz="2000">
                <a:latin typeface="Times New Roman" panose="02020603050405020304" pitchFamily="18" charset="0"/>
                <a:cs typeface="Times New Roman" panose="02020603050405020304" pitchFamily="18" charset="0"/>
              </a:rPr>
              <a:t>We call these </a:t>
            </a:r>
            <a:r>
              <a:rPr lang="en-US" sz="2000" b="1">
                <a:latin typeface="Times New Roman" panose="02020603050405020304" pitchFamily="18" charset="0"/>
                <a:cs typeface="Times New Roman" panose="02020603050405020304" pitchFamily="18" charset="0"/>
              </a:rPr>
              <a:t>schema-based </a:t>
            </a:r>
            <a:r>
              <a:rPr lang="en-US" sz="2000" b="1" smtClean="0">
                <a:latin typeface="Times New Roman" panose="02020603050405020304" pitchFamily="18" charset="0"/>
                <a:cs typeface="Times New Roman" panose="02020603050405020304" pitchFamily="18" charset="0"/>
              </a:rPr>
              <a:t>constraints or explicit </a:t>
            </a:r>
            <a:r>
              <a:rPr lang="en-US" sz="2000" b="1">
                <a:latin typeface="Times New Roman" panose="02020603050405020304" pitchFamily="18" charset="0"/>
                <a:cs typeface="Times New Roman" panose="02020603050405020304" pitchFamily="18" charset="0"/>
              </a:rPr>
              <a:t>constraints</a:t>
            </a:r>
            <a:r>
              <a:rPr lang="en-US" sz="2000"/>
              <a:t>.</a:t>
            </a:r>
          </a:p>
          <a:p>
            <a:pPr marL="457200" indent="-457200" algn="just">
              <a:lnSpc>
                <a:spcPct val="150000"/>
              </a:lnSpc>
              <a:buAutoNum type="arabicParenR"/>
            </a:pPr>
            <a:endParaRPr lang="en-US" sz="2000" smtClean="0">
              <a:latin typeface="Times New Roman" panose="02020603050405020304" pitchFamily="18" charset="0"/>
              <a:cs typeface="Times New Roman" panose="02020603050405020304" pitchFamily="18" charset="0"/>
            </a:endParaRPr>
          </a:p>
          <a:p>
            <a:pPr marL="457200" indent="-457200" algn="just">
              <a:lnSpc>
                <a:spcPct val="150000"/>
              </a:lnSpc>
              <a:buAutoNum type="arabicParenR"/>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067779"/>
      </p:ext>
    </p:extLst>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a:bodyPr>
          <a:lstStyle/>
          <a:p>
            <a:endParaRPr lang="en-US" sz="1200" smtClean="0"/>
          </a:p>
          <a:p>
            <a:endParaRPr lang="en-US" sz="1200"/>
          </a:p>
          <a:p>
            <a:endParaRPr lang="en-US" sz="1200" smtClean="0"/>
          </a:p>
          <a:p>
            <a:endParaRPr lang="en-US" sz="1200" smtClean="0"/>
          </a:p>
          <a:p>
            <a:endParaRPr lang="en-US" sz="1200"/>
          </a:p>
          <a:p>
            <a:pPr marL="0" indent="0">
              <a:buNone/>
            </a:pPr>
            <a:r>
              <a:rPr lang="en-US" sz="1600" smtClean="0"/>
              <a:t>The </a:t>
            </a:r>
            <a:r>
              <a:rPr lang="en-US" sz="1600"/>
              <a:t>following are the </a:t>
            </a:r>
            <a:r>
              <a:rPr lang="en-US" sz="1600" b="1" smtClean="0"/>
              <a:t>subsets </a:t>
            </a:r>
            <a:r>
              <a:rPr lang="en-US" sz="1600"/>
              <a:t>for the above table −</a:t>
            </a:r>
          </a:p>
          <a:p>
            <a:pPr>
              <a:lnSpc>
                <a:spcPct val="150000"/>
              </a:lnSpc>
              <a:buFont typeface="Arial" pitchFamily="34" charset="0"/>
              <a:buChar char="•"/>
            </a:pPr>
            <a:r>
              <a:rPr lang="en-US" sz="1400"/>
              <a:t>{Student_ID</a:t>
            </a:r>
            <a:r>
              <a:rPr lang="en-US" sz="1400" smtClean="0"/>
              <a:t>}		{Student_name}			{</a:t>
            </a:r>
            <a:r>
              <a:rPr lang="en-US" sz="1400"/>
              <a:t>Student_Enroll</a:t>
            </a:r>
            <a:r>
              <a:rPr lang="en-US" sz="1400" smtClean="0"/>
              <a:t>} 			{</a:t>
            </a:r>
            <a:r>
              <a:rPr lang="en-US" sz="1400"/>
              <a:t>Student_Email</a:t>
            </a:r>
            <a:r>
              <a:rPr lang="en-US" sz="1400" smtClean="0"/>
              <a:t>} </a:t>
            </a:r>
          </a:p>
          <a:p>
            <a:pPr>
              <a:lnSpc>
                <a:spcPct val="150000"/>
              </a:lnSpc>
              <a:buFont typeface="Arial" pitchFamily="34" charset="0"/>
              <a:buChar char="•"/>
            </a:pPr>
            <a:r>
              <a:rPr lang="en-US" sz="1400" smtClean="0"/>
              <a:t>{</a:t>
            </a:r>
            <a:r>
              <a:rPr lang="en-US" sz="1400"/>
              <a:t>Student_ID, Student_Enroll</a:t>
            </a:r>
            <a:r>
              <a:rPr lang="en-US" sz="1400" smtClean="0"/>
              <a:t>}		{Student_ID</a:t>
            </a:r>
            <a:r>
              <a:rPr lang="en-US" sz="1400"/>
              <a:t>, Student_Name</a:t>
            </a:r>
            <a:r>
              <a:rPr lang="en-US" sz="1400" smtClean="0"/>
              <a:t>}	{</a:t>
            </a:r>
            <a:r>
              <a:rPr lang="en-US" sz="1400"/>
              <a:t>Student_ID, Student_Email</a:t>
            </a:r>
            <a:r>
              <a:rPr lang="en-US" sz="1400" smtClean="0"/>
              <a:t>}</a:t>
            </a:r>
          </a:p>
          <a:p>
            <a:pPr marL="0" indent="0">
              <a:lnSpc>
                <a:spcPct val="150000"/>
              </a:lnSpc>
              <a:buNone/>
            </a:pPr>
            <a:r>
              <a:rPr lang="en-US" sz="1400"/>
              <a:t> </a:t>
            </a:r>
            <a:r>
              <a:rPr lang="en-US" sz="1400" smtClean="0"/>
              <a:t>      {Student_Enroll, Student_Name} {Student_Enroll, Student_Email} </a:t>
            </a:r>
            <a:r>
              <a:rPr lang="en-US" sz="1400"/>
              <a:t>{</a:t>
            </a:r>
            <a:r>
              <a:rPr lang="en-US" sz="1400" smtClean="0"/>
              <a:t>Student_Name, </a:t>
            </a:r>
            <a:r>
              <a:rPr lang="en-US" sz="1400"/>
              <a:t>Student_Email} </a:t>
            </a:r>
            <a:endParaRPr lang="en-US" sz="1400" smtClean="0"/>
          </a:p>
          <a:p>
            <a:pPr>
              <a:lnSpc>
                <a:spcPct val="150000"/>
              </a:lnSpc>
              <a:buFont typeface="Arial" pitchFamily="34" charset="0"/>
              <a:buChar char="•"/>
            </a:pPr>
            <a:r>
              <a:rPr lang="en-US" sz="1400" smtClean="0"/>
              <a:t>{Student_ID</a:t>
            </a:r>
            <a:r>
              <a:rPr lang="en-US" sz="1400"/>
              <a:t>, Student_Enroll, Student_Name}  </a:t>
            </a:r>
            <a:r>
              <a:rPr lang="en-US" sz="1400" smtClean="0"/>
              <a:t>{</a:t>
            </a:r>
            <a:r>
              <a:rPr lang="en-US" sz="1400"/>
              <a:t>Student_ID, Student_Enroll, Student_Email</a:t>
            </a:r>
            <a:r>
              <a:rPr lang="en-US" sz="1400" smtClean="0"/>
              <a:t>}</a:t>
            </a:r>
          </a:p>
          <a:p>
            <a:pPr marL="0" indent="0">
              <a:lnSpc>
                <a:spcPct val="150000"/>
              </a:lnSpc>
              <a:buNone/>
            </a:pPr>
            <a:r>
              <a:rPr lang="en-US" sz="1400" smtClean="0"/>
              <a:t>       {</a:t>
            </a:r>
            <a:r>
              <a:rPr lang="en-US" sz="1400"/>
              <a:t>Student_ID</a:t>
            </a:r>
            <a:r>
              <a:rPr lang="en-US" sz="1400" smtClean="0"/>
              <a:t>, Student_Name, Student_email} </a:t>
            </a:r>
            <a:r>
              <a:rPr lang="en-US" sz="1400"/>
              <a:t>{</a:t>
            </a:r>
            <a:r>
              <a:rPr lang="en-US" sz="1400" smtClean="0"/>
              <a:t>Student_Enroll, </a:t>
            </a:r>
            <a:r>
              <a:rPr lang="en-US" sz="1400"/>
              <a:t>Student_Name, Student_email} </a:t>
            </a:r>
            <a:endParaRPr lang="en-US" sz="1400"/>
          </a:p>
          <a:p>
            <a:pPr>
              <a:lnSpc>
                <a:spcPct val="150000"/>
              </a:lnSpc>
              <a:buFont typeface="Arial" pitchFamily="34" charset="0"/>
              <a:buChar char="•"/>
            </a:pPr>
            <a:r>
              <a:rPr lang="en-US" sz="1400" smtClean="0"/>
              <a:t>{Student_ID</a:t>
            </a:r>
            <a:r>
              <a:rPr lang="en-US" sz="1400"/>
              <a:t>, Student_Enroll, Student_Name, Student_Email}</a:t>
            </a:r>
          </a:p>
          <a:p>
            <a:pPr marL="0" indent="0">
              <a:lnSpc>
                <a:spcPct val="150000"/>
              </a:lnSpc>
              <a:buNone/>
            </a:pPr>
            <a:endParaRPr lang="en-US" sz="1400"/>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1943829956"/>
      </p:ext>
    </p:extLst>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lnSpcReduction="10000"/>
          </a:bodyPr>
          <a:lstStyle/>
          <a:p>
            <a:endParaRPr lang="en-US" sz="1200" smtClean="0"/>
          </a:p>
          <a:p>
            <a:endParaRPr lang="en-US" sz="1200"/>
          </a:p>
          <a:p>
            <a:endParaRPr lang="en-US" sz="1200" smtClean="0"/>
          </a:p>
          <a:p>
            <a:endParaRPr lang="en-US" sz="1200" smtClean="0"/>
          </a:p>
          <a:p>
            <a:endParaRPr lang="en-US" sz="1200"/>
          </a:p>
          <a:p>
            <a:r>
              <a:rPr lang="en-US" sz="1600" smtClean="0"/>
              <a:t>The </a:t>
            </a:r>
            <a:r>
              <a:rPr lang="en-US" sz="1600"/>
              <a:t>following are the super keys for the above table −</a:t>
            </a:r>
          </a:p>
          <a:p>
            <a:pPr lvl="1">
              <a:buFont typeface="Arial" pitchFamily="34" charset="0"/>
              <a:buChar char="•"/>
            </a:pPr>
            <a:r>
              <a:rPr lang="en-US" sz="1400"/>
              <a:t>{Student_ID}</a:t>
            </a:r>
          </a:p>
          <a:p>
            <a:pPr lvl="1">
              <a:buFont typeface="Arial" pitchFamily="34" charset="0"/>
              <a:buChar char="•"/>
            </a:pPr>
            <a:r>
              <a:rPr lang="en-US" sz="1400"/>
              <a:t>{Student_Enroll}</a:t>
            </a:r>
          </a:p>
          <a:p>
            <a:pPr lvl="1">
              <a:buFont typeface="Arial" pitchFamily="34" charset="0"/>
              <a:buChar char="•"/>
            </a:pPr>
            <a:r>
              <a:rPr lang="en-US" sz="1400"/>
              <a:t>{Student_Email}</a:t>
            </a:r>
          </a:p>
          <a:p>
            <a:pPr lvl="1">
              <a:buFont typeface="Arial" pitchFamily="34" charset="0"/>
              <a:buChar char="•"/>
            </a:pPr>
            <a:r>
              <a:rPr lang="en-US" sz="1400"/>
              <a:t>{Student_ID, Student_Enroll}</a:t>
            </a:r>
          </a:p>
          <a:p>
            <a:pPr lvl="1">
              <a:buFont typeface="Arial" pitchFamily="34" charset="0"/>
              <a:buChar char="•"/>
            </a:pPr>
            <a:r>
              <a:rPr lang="en-US" sz="1400"/>
              <a:t>{Studet_ID, Student_Name}</a:t>
            </a:r>
          </a:p>
          <a:p>
            <a:pPr lvl="1">
              <a:buFont typeface="Arial" pitchFamily="34" charset="0"/>
              <a:buChar char="•"/>
            </a:pPr>
            <a:r>
              <a:rPr lang="en-US" sz="1400"/>
              <a:t>{Student_ID, Student_Email}</a:t>
            </a:r>
          </a:p>
          <a:p>
            <a:pPr lvl="1">
              <a:buFont typeface="Arial" pitchFamily="34" charset="0"/>
              <a:buChar char="•"/>
            </a:pPr>
            <a:r>
              <a:rPr lang="en-US" sz="1400"/>
              <a:t>{Student_Name, Student_Enroll}</a:t>
            </a:r>
          </a:p>
          <a:p>
            <a:pPr lvl="1">
              <a:buFont typeface="Arial" pitchFamily="34" charset="0"/>
              <a:buChar char="•"/>
            </a:pPr>
            <a:r>
              <a:rPr lang="en-US" sz="1400"/>
              <a:t>{Student_ID, Student_Enroll, Student_Name}</a:t>
            </a:r>
          </a:p>
          <a:p>
            <a:pPr lvl="1">
              <a:buFont typeface="Arial" pitchFamily="34" charset="0"/>
              <a:buChar char="•"/>
            </a:pPr>
            <a:r>
              <a:rPr lang="en-US" sz="1400"/>
              <a:t>{Student_ID, Student_Enroll, Student_Email}</a:t>
            </a:r>
          </a:p>
          <a:p>
            <a:pPr lvl="1">
              <a:buFont typeface="Arial" pitchFamily="34" charset="0"/>
              <a:buChar char="•"/>
            </a:pPr>
            <a:r>
              <a:rPr lang="en-US" sz="1400"/>
              <a:t>{Student_ID, Student_Enroll, Student_Name, Student_Email}</a:t>
            </a:r>
          </a:p>
          <a:p>
            <a:endParaRPr lang="en-US"/>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649235247"/>
      </p:ext>
    </p:extLst>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a:bodyPr>
          <a:lstStyle/>
          <a:p>
            <a:endParaRPr lang="en-US" sz="1200" smtClean="0"/>
          </a:p>
          <a:p>
            <a:endParaRPr lang="en-US" sz="1200"/>
          </a:p>
          <a:p>
            <a:endParaRPr lang="en-US" sz="1200" smtClean="0"/>
          </a:p>
          <a:p>
            <a:endParaRPr lang="en-US" sz="1200" smtClean="0"/>
          </a:p>
          <a:p>
            <a:endParaRPr lang="en-US" sz="1200"/>
          </a:p>
          <a:p>
            <a:r>
              <a:rPr lang="en-US" sz="1600"/>
              <a:t>The following would be the candidate key from the above </a:t>
            </a:r>
            <a:r>
              <a:rPr lang="en-US" sz="1600" smtClean="0"/>
              <a:t>−</a:t>
            </a:r>
            <a:endParaRPr lang="en-US" sz="1400"/>
          </a:p>
          <a:p>
            <a:pPr lvl="1">
              <a:lnSpc>
                <a:spcPct val="150000"/>
              </a:lnSpc>
              <a:buFont typeface="Arial" pitchFamily="34" charset="0"/>
              <a:buChar char="•"/>
            </a:pPr>
            <a:r>
              <a:rPr lang="en-US"/>
              <a:t>{</a:t>
            </a:r>
            <a:r>
              <a:rPr lang="en-US" smtClean="0"/>
              <a:t>Student_ID}</a:t>
            </a:r>
          </a:p>
          <a:p>
            <a:pPr lvl="1">
              <a:lnSpc>
                <a:spcPct val="150000"/>
              </a:lnSpc>
              <a:buFont typeface="Arial" pitchFamily="34" charset="0"/>
              <a:buChar char="•"/>
            </a:pPr>
            <a:r>
              <a:rPr lang="en-US" smtClean="0"/>
              <a:t>{Student_Enroll}</a:t>
            </a:r>
          </a:p>
          <a:p>
            <a:pPr lvl="1">
              <a:lnSpc>
                <a:spcPct val="150000"/>
              </a:lnSpc>
              <a:buFont typeface="Arial" pitchFamily="34" charset="0"/>
              <a:buChar char="•"/>
            </a:pPr>
            <a:r>
              <a:rPr lang="en-US" smtClean="0"/>
              <a:t>{</a:t>
            </a:r>
            <a:r>
              <a:rPr lang="en-US"/>
              <a:t>Student_Email}</a:t>
            </a:r>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1593676323"/>
      </p:ext>
    </p:extLst>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15816" y="202077"/>
            <a:ext cx="10015245" cy="1280890"/>
          </a:xfrm>
        </p:spPr>
        <p:txBody>
          <a:bodyPr anchor="ctr"/>
          <a:lstStyle/>
          <a:p>
            <a:pPr algn="ctr"/>
            <a:r>
              <a:rPr lang="en-US" b="1"/>
              <a:t>EXAMPLE</a:t>
            </a:r>
            <a:endParaRPr lang="en-US"/>
          </a:p>
        </p:txBody>
      </p:sp>
      <p:sp>
        <p:nvSpPr>
          <p:cNvPr id="3" name="Content Placeholder 2"/>
          <p:cNvSpPr>
            <a:spLocks noGrp="1"/>
          </p:cNvSpPr>
          <p:nvPr>
            <p:ph idx="1"/>
          </p:nvPr>
        </p:nvSpPr>
        <p:spPr>
          <a:xfrm>
            <a:off x="1115816" y="1230923"/>
            <a:ext cx="10015245" cy="5152292"/>
          </a:xfrm>
          <a:noFill/>
          <a:ln>
            <a:solidFill>
              <a:schemeClr val="accent1"/>
            </a:solidFill>
          </a:ln>
        </p:spPr>
        <p:txBody>
          <a:bodyPr>
            <a:normAutofit/>
          </a:bodyPr>
          <a:lstStyle/>
          <a:p>
            <a:endParaRPr lang="en-US" sz="1200" smtClean="0"/>
          </a:p>
          <a:p>
            <a:endParaRPr lang="en-US" sz="1200"/>
          </a:p>
          <a:p>
            <a:endParaRPr lang="en-US" sz="1200" smtClean="0"/>
          </a:p>
          <a:p>
            <a:endParaRPr lang="en-US" sz="1200" smtClean="0"/>
          </a:p>
          <a:p>
            <a:endParaRPr lang="en-US" sz="1200"/>
          </a:p>
          <a:p>
            <a:r>
              <a:rPr lang="en-US" sz="1600"/>
              <a:t>The following would be the </a:t>
            </a:r>
            <a:r>
              <a:rPr lang="en-US" sz="1600" smtClean="0"/>
              <a:t>primary </a:t>
            </a:r>
            <a:r>
              <a:rPr lang="en-US" sz="1600"/>
              <a:t>key from the above </a:t>
            </a:r>
            <a:r>
              <a:rPr lang="en-US" sz="1600" smtClean="0"/>
              <a:t>candidate keys −</a:t>
            </a:r>
            <a:endParaRPr lang="en-US" sz="1400"/>
          </a:p>
          <a:p>
            <a:pPr lvl="1">
              <a:lnSpc>
                <a:spcPct val="150000"/>
              </a:lnSpc>
              <a:buFont typeface="Arial" pitchFamily="34" charset="0"/>
              <a:buChar char="•"/>
            </a:pPr>
            <a:r>
              <a:rPr lang="en-US"/>
              <a:t>{</a:t>
            </a:r>
            <a:r>
              <a:rPr lang="en-US" smtClean="0"/>
              <a:t>Student_ID}</a:t>
            </a:r>
          </a:p>
          <a:p>
            <a:pPr>
              <a:lnSpc>
                <a:spcPct val="150000"/>
              </a:lnSpc>
            </a:pPr>
            <a:r>
              <a:rPr lang="en-US" sz="1600"/>
              <a:t>The following would be the </a:t>
            </a:r>
            <a:r>
              <a:rPr lang="en-US" sz="1600" smtClean="0"/>
              <a:t>alternate keys </a:t>
            </a:r>
            <a:r>
              <a:rPr lang="en-US" sz="1600"/>
              <a:t>from the above candidate keys −</a:t>
            </a:r>
          </a:p>
          <a:p>
            <a:pPr lvl="1">
              <a:lnSpc>
                <a:spcPct val="150000"/>
              </a:lnSpc>
              <a:buFont typeface="Arial" pitchFamily="34" charset="0"/>
              <a:buChar char="•"/>
            </a:pPr>
            <a:r>
              <a:rPr lang="en-US" smtClean="0"/>
              <a:t>{Student_Enroll}</a:t>
            </a:r>
          </a:p>
          <a:p>
            <a:pPr lvl="1">
              <a:lnSpc>
                <a:spcPct val="150000"/>
              </a:lnSpc>
              <a:buFont typeface="Arial" pitchFamily="34" charset="0"/>
              <a:buChar char="•"/>
            </a:pPr>
            <a:r>
              <a:rPr lang="en-US" smtClean="0"/>
              <a:t>{</a:t>
            </a:r>
            <a:r>
              <a:rPr lang="en-US"/>
              <a:t>Student_Email}</a:t>
            </a:r>
          </a:p>
        </p:txBody>
      </p:sp>
      <p:pic>
        <p:nvPicPr>
          <p:cNvPr id="4" name="Picture 3"/>
          <p:cNvPicPr>
            <a:picLocks noChangeAspect="1"/>
          </p:cNvPicPr>
          <p:nvPr/>
        </p:nvPicPr>
        <p:blipFill>
          <a:blip r:embed="rId2"/>
          <a:stretch>
            <a:fillRect/>
          </a:stretch>
        </p:blipFill>
        <p:spPr>
          <a:xfrm>
            <a:off x="3198730" y="1395042"/>
            <a:ext cx="5593578" cy="1278287"/>
          </a:xfrm>
          <a:prstGeom prst="rect">
            <a:avLst/>
          </a:prstGeom>
        </p:spPr>
      </p:pic>
    </p:spTree>
    <p:extLst>
      <p:ext uri="{BB962C8B-B14F-4D97-AF65-F5344CB8AC3E}">
        <p14:creationId xmlns:p14="http://schemas.microsoft.com/office/powerpoint/2010/main" val="4103901176"/>
      </p:ext>
    </p:extLst>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208676" cy="1280890"/>
          </a:xfrm>
        </p:spPr>
        <p:txBody>
          <a:bodyPr/>
          <a:lstStyle/>
          <a:p>
            <a:pPr algn="ctr"/>
            <a:r>
              <a:rPr lang="en-US" b="1" smtClean="0">
                <a:latin typeface="Times New Roman" panose="02020603050405020304" pitchFamily="18" charset="0"/>
                <a:cs typeface="Times New Roman" panose="02020603050405020304" pitchFamily="18" charset="0"/>
              </a:rPr>
              <a:t>INTEGRITY CONSTRAINT</a:t>
            </a:r>
            <a:br>
              <a:rPr lang="en-US" b="1" smtClean="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087974" y="1162050"/>
            <a:ext cx="10208676" cy="5086350"/>
          </a:xfrm>
          <a:ln>
            <a:solidFill>
              <a:schemeClr val="accent1"/>
            </a:solidFill>
          </a:ln>
        </p:spPr>
        <p:txBody>
          <a:bodyPr>
            <a:normAutofit/>
          </a:bodyPr>
          <a:lstStyle/>
          <a:p>
            <a:pPr>
              <a:lnSpc>
                <a:spcPct val="150000"/>
              </a:lnSpc>
            </a:pPr>
            <a:r>
              <a:rPr lang="en-US" sz="1600">
                <a:latin typeface="Times New Roman" panose="02020603050405020304" pitchFamily="18" charset="0"/>
                <a:cs typeface="Times New Roman" panose="02020603050405020304" pitchFamily="18" charset="0"/>
              </a:rPr>
              <a:t>On modeling the design of </a:t>
            </a:r>
            <a:r>
              <a:rPr lang="en-US" sz="1600" b="1">
                <a:latin typeface="Times New Roman" panose="02020603050405020304" pitchFamily="18" charset="0"/>
                <a:cs typeface="Times New Roman" panose="02020603050405020304" pitchFamily="18" charset="0"/>
              </a:rPr>
              <a:t>the relational database </a:t>
            </a:r>
            <a:r>
              <a:rPr lang="en-US" sz="1600">
                <a:latin typeface="Times New Roman" panose="02020603050405020304" pitchFamily="18" charset="0"/>
                <a:cs typeface="Times New Roman" panose="02020603050405020304" pitchFamily="18" charset="0"/>
              </a:rPr>
              <a:t>we can </a:t>
            </a:r>
            <a:r>
              <a:rPr lang="en-US" sz="1600" smtClean="0">
                <a:latin typeface="Times New Roman" panose="02020603050405020304" pitchFamily="18" charset="0"/>
                <a:cs typeface="Times New Roman" panose="02020603050405020304" pitchFamily="18" charset="0"/>
              </a:rPr>
              <a:t>impose some restrictions </a:t>
            </a:r>
            <a:r>
              <a:rPr lang="en-US" sz="1600">
                <a:latin typeface="Times New Roman" panose="02020603050405020304" pitchFamily="18" charset="0"/>
                <a:cs typeface="Times New Roman" panose="02020603050405020304" pitchFamily="18" charset="0"/>
              </a:rPr>
              <a:t>like:</a:t>
            </a:r>
          </a:p>
          <a:p>
            <a:pPr lvl="1">
              <a:lnSpc>
                <a:spcPct val="150000"/>
              </a:lnSpc>
            </a:pPr>
            <a:r>
              <a:rPr lang="en-US">
                <a:latin typeface="Times New Roman" panose="02020603050405020304" pitchFamily="18" charset="0"/>
                <a:cs typeface="Times New Roman" panose="02020603050405020304" pitchFamily="18" charset="0"/>
              </a:rPr>
              <a:t>what values are allowed to be inserted in the relation, </a:t>
            </a:r>
          </a:p>
          <a:p>
            <a:pPr lvl="1">
              <a:lnSpc>
                <a:spcPct val="150000"/>
              </a:lnSpc>
            </a:pPr>
            <a:r>
              <a:rPr lang="en-US">
                <a:latin typeface="Times New Roman" panose="02020603050405020304" pitchFamily="18" charset="0"/>
                <a:cs typeface="Times New Roman" panose="02020603050405020304" pitchFamily="18" charset="0"/>
              </a:rPr>
              <a:t>what kind of modifications are allowed in the </a:t>
            </a:r>
            <a:r>
              <a:rPr lang="en-US" smtClean="0">
                <a:latin typeface="Times New Roman" panose="02020603050405020304" pitchFamily="18" charset="0"/>
                <a:cs typeface="Times New Roman" panose="02020603050405020304" pitchFamily="18" charset="0"/>
              </a:rPr>
              <a:t>relation</a:t>
            </a:r>
            <a:r>
              <a:rPr lang="en-US">
                <a:latin typeface="Times New Roman" panose="02020603050405020304" pitchFamily="18" charset="0"/>
                <a:cs typeface="Times New Roman" panose="02020603050405020304" pitchFamily="18" charset="0"/>
              </a:rPr>
              <a:t>,</a:t>
            </a:r>
          </a:p>
          <a:p>
            <a:pPr lvl="1">
              <a:lnSpc>
                <a:spcPct val="150000"/>
              </a:lnSpc>
            </a:pPr>
            <a:r>
              <a:rPr lang="en-US">
                <a:latin typeface="Times New Roman" panose="02020603050405020304" pitchFamily="18" charset="0"/>
                <a:cs typeface="Times New Roman" panose="02020603050405020304" pitchFamily="18" charset="0"/>
              </a:rPr>
              <a:t>what kind of deletions are allowed in the </a:t>
            </a:r>
            <a:r>
              <a:rPr lang="en-US" smtClean="0">
                <a:latin typeface="Times New Roman" panose="02020603050405020304" pitchFamily="18" charset="0"/>
                <a:cs typeface="Times New Roman" panose="02020603050405020304" pitchFamily="18" charset="0"/>
              </a:rPr>
              <a:t>relation etc.</a:t>
            </a:r>
            <a:endParaRPr lang="en-US">
              <a:latin typeface="Times New Roman" panose="02020603050405020304" pitchFamily="18" charset="0"/>
              <a:cs typeface="Times New Roman" panose="02020603050405020304" pitchFamily="18" charset="0"/>
            </a:endParaRPr>
          </a:p>
          <a:p>
            <a:pPr>
              <a:lnSpc>
                <a:spcPct val="150000"/>
              </a:lnSpc>
            </a:pPr>
            <a:r>
              <a:rPr lang="en-US" sz="1600" b="1" smtClean="0">
                <a:latin typeface="Times New Roman" panose="02020603050405020304" pitchFamily="18" charset="0"/>
                <a:cs typeface="Times New Roman" panose="02020603050405020304" pitchFamily="18" charset="0"/>
              </a:rPr>
              <a:t>Integrity constraints</a:t>
            </a:r>
            <a:r>
              <a:rPr lang="en-US" sz="1600" smtClean="0">
                <a:latin typeface="Times New Roman" panose="02020603050405020304" pitchFamily="18" charset="0"/>
                <a:cs typeface="Times New Roman" panose="02020603050405020304" pitchFamily="18" charset="0"/>
              </a:rPr>
              <a:t>.</a:t>
            </a:r>
          </a:p>
          <a:p>
            <a:pPr lvl="1">
              <a:lnSpc>
                <a:spcPct val="150000"/>
              </a:lnSpc>
            </a:pPr>
            <a:r>
              <a:rPr lang="en-US" smtClean="0">
                <a:latin typeface="Times New Roman" panose="02020603050405020304" pitchFamily="18" charset="0"/>
                <a:cs typeface="Times New Roman" panose="02020603050405020304" pitchFamily="18" charset="0"/>
              </a:rPr>
              <a:t>are </a:t>
            </a:r>
            <a:r>
              <a:rPr lang="en-US">
                <a:latin typeface="Times New Roman" panose="02020603050405020304" pitchFamily="18" charset="0"/>
                <a:cs typeface="Times New Roman" panose="02020603050405020304" pitchFamily="18" charset="0"/>
              </a:rPr>
              <a:t>a set of rules. </a:t>
            </a:r>
            <a:endParaRPr lang="en-US" smtClean="0">
              <a:latin typeface="Times New Roman" panose="02020603050405020304" pitchFamily="18" charset="0"/>
              <a:cs typeface="Times New Roman" panose="02020603050405020304" pitchFamily="18" charset="0"/>
            </a:endParaRPr>
          </a:p>
          <a:p>
            <a:pPr lvl="1">
              <a:lnSpc>
                <a:spcPct val="150000"/>
              </a:lnSpc>
            </a:pPr>
            <a:r>
              <a:rPr lang="en-US" smtClean="0">
                <a:latin typeface="Times New Roman" panose="02020603050405020304" pitchFamily="18" charset="0"/>
                <a:cs typeface="Times New Roman" panose="02020603050405020304" pitchFamily="18" charset="0"/>
              </a:rPr>
              <a:t>are </a:t>
            </a:r>
            <a:r>
              <a:rPr lang="en-US">
                <a:latin typeface="Times New Roman" panose="02020603050405020304" pitchFamily="18" charset="0"/>
                <a:cs typeface="Times New Roman" panose="02020603050405020304" pitchFamily="18" charset="0"/>
              </a:rPr>
              <a:t>used to maintain the quality of information.</a:t>
            </a:r>
          </a:p>
          <a:p>
            <a:pPr>
              <a:lnSpc>
                <a:spcPct val="150000"/>
              </a:lnSpc>
            </a:pPr>
            <a:r>
              <a:rPr lang="en-US" sz="1600">
                <a:latin typeface="Times New Roman" panose="02020603050405020304" pitchFamily="18" charset="0"/>
                <a:cs typeface="Times New Roman" panose="02020603050405020304" pitchFamily="18" charset="0"/>
              </a:rPr>
              <a:t>Integrity </a:t>
            </a:r>
            <a:r>
              <a:rPr lang="en-US" sz="1600" b="1">
                <a:latin typeface="Times New Roman" panose="02020603050405020304" pitchFamily="18" charset="0"/>
                <a:cs typeface="Times New Roman" panose="02020603050405020304" pitchFamily="18" charset="0"/>
              </a:rPr>
              <a:t>constraints ensure that the data insertion, updating, and other processes have to be performed in such a way that data integrity is not affected.</a:t>
            </a:r>
          </a:p>
          <a:p>
            <a:pPr>
              <a:lnSpc>
                <a:spcPct val="150000"/>
              </a:lnSpc>
            </a:pPr>
            <a:r>
              <a:rPr lang="en-US" sz="1600" b="1">
                <a:latin typeface="Times New Roman" panose="02020603050405020304" pitchFamily="18" charset="0"/>
                <a:cs typeface="Times New Roman" panose="02020603050405020304" pitchFamily="18" charset="0"/>
              </a:rPr>
              <a:t>Thus, integrity constraint is used to guard against accidental damage to the database</a:t>
            </a:r>
            <a:r>
              <a:rPr lang="en-US" sz="1600" b="1"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57507924"/>
      </p:ext>
    </p:extLst>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075325" cy="1280890"/>
          </a:xfrm>
        </p:spPr>
        <p:txBody>
          <a:bodyPr/>
          <a:lstStyle/>
          <a:p>
            <a:pPr algn="ctr"/>
            <a:r>
              <a:rPr lang="en-US" b="1" smtClean="0">
                <a:latin typeface="Times New Roman" panose="02020603050405020304" pitchFamily="18" charset="0"/>
                <a:cs typeface="Times New Roman" panose="02020603050405020304" pitchFamily="18" charset="0"/>
              </a:rPr>
              <a:t>TYPES OF INTEGRITY CONSRAINTS</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30824" y="1162050"/>
            <a:ext cx="10208676" cy="5086350"/>
          </a:xfrm>
          <a:ln>
            <a:solidFill>
              <a:schemeClr val="accent1"/>
            </a:solidFill>
          </a:ln>
        </p:spPr>
        <p:txBody>
          <a:bodyPr>
            <a:normAutofit/>
          </a:bodyPr>
          <a:lstStyle/>
          <a:p>
            <a:pPr marL="457200" indent="-457200" algn="just">
              <a:lnSpc>
                <a:spcPct val="150000"/>
              </a:lnSpc>
              <a:buAutoNum type="arabicParenR"/>
            </a:pPr>
            <a:endParaRPr lang="en-US" sz="2000" smtClean="0">
              <a:latin typeface="Times New Roman" panose="02020603050405020304" pitchFamily="18" charset="0"/>
              <a:cs typeface="Times New Roman" panose="02020603050405020304" pitchFamily="18" charset="0"/>
            </a:endParaRPr>
          </a:p>
          <a:p>
            <a:pPr marL="457200" indent="-457200" algn="just">
              <a:lnSpc>
                <a:spcPct val="150000"/>
              </a:lnSpc>
              <a:buAutoNum type="arabicParenR"/>
            </a:pPr>
            <a:endParaRPr lang="en-US" sz="20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03" y="1805354"/>
            <a:ext cx="7206218" cy="3522785"/>
          </a:xfrm>
          <a:prstGeom prst="rect">
            <a:avLst/>
          </a:prstGeom>
        </p:spPr>
      </p:pic>
    </p:spTree>
    <p:extLst>
      <p:ext uri="{BB962C8B-B14F-4D97-AF65-F5344CB8AC3E}">
        <p14:creationId xmlns:p14="http://schemas.microsoft.com/office/powerpoint/2010/main" val="772067779"/>
      </p:ext>
    </p:extLst>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 name="Content Placeholder 2"/>
          <p:cNvSpPr>
            <a:spLocks noGrp="1"/>
          </p:cNvSpPr>
          <p:nvPr>
            <p:ph idx="1"/>
          </p:nvPr>
        </p:nvSpPr>
        <p:spPr>
          <a:xfrm>
            <a:off x="1087974" y="514350"/>
            <a:ext cx="10075325" cy="5734050"/>
          </a:xfrm>
          <a:ln>
            <a:solidFill>
              <a:schemeClr val="accent1"/>
            </a:solidFill>
          </a:ln>
        </p:spPr>
        <p:txBody>
          <a:bodyPr/>
          <a:lstStyle/>
          <a:p>
            <a:pPr marL="0" indent="0" algn="just">
              <a:lnSpc>
                <a:spcPct val="150000"/>
              </a:lnSpc>
              <a:buNone/>
            </a:pPr>
            <a:r>
              <a:rPr lang="en-US" sz="3200" b="1" smtClean="0">
                <a:latin typeface="Times New Roman" panose="02020603050405020304" pitchFamily="18" charset="0"/>
                <a:cs typeface="Times New Roman" panose="02020603050405020304" pitchFamily="18" charset="0"/>
              </a:rPr>
              <a:t>RECAP</a:t>
            </a:r>
          </a:p>
          <a:p>
            <a:pPr algn="just">
              <a:lnSpc>
                <a:spcPct val="150000"/>
              </a:lnSpc>
            </a:pPr>
            <a:r>
              <a:rPr lang="en-US" sz="2000" b="1" smtClean="0">
                <a:latin typeface="Times New Roman" panose="02020603050405020304" pitchFamily="18" charset="0"/>
                <a:cs typeface="Times New Roman" panose="02020603050405020304" pitchFamily="18" charset="0"/>
              </a:rPr>
              <a:t>Schema-based </a:t>
            </a:r>
            <a:r>
              <a:rPr lang="en-US" sz="2000" b="1">
                <a:latin typeface="Times New Roman" panose="02020603050405020304" pitchFamily="18" charset="0"/>
                <a:cs typeface="Times New Roman" panose="02020603050405020304" pitchFamily="18" charset="0"/>
              </a:rPr>
              <a:t>constraints include: </a:t>
            </a: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Domain Constraints, </a:t>
            </a:r>
            <a:r>
              <a:rPr lang="en-US" sz="1800" b="1">
                <a:latin typeface="Times New Roman" panose="02020603050405020304" pitchFamily="18" charset="0"/>
                <a:cs typeface="Times New Roman" panose="02020603050405020304" pitchFamily="18" charset="0"/>
                <a:sym typeface="Wingdings" panose="05000000000000000000" pitchFamily="2" charset="2"/>
              </a:rPr>
              <a:t></a:t>
            </a:r>
            <a:endParaRPr lang="en-US" sz="18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Key Constraints, </a:t>
            </a:r>
            <a:r>
              <a:rPr lang="en-US" sz="1800" b="1">
                <a:latin typeface="Times New Roman" panose="02020603050405020304" pitchFamily="18" charset="0"/>
                <a:cs typeface="Times New Roman" panose="02020603050405020304" pitchFamily="18" charset="0"/>
                <a:sym typeface="Wingdings" panose="05000000000000000000" pitchFamily="2" charset="2"/>
              </a:rPr>
              <a:t></a:t>
            </a:r>
            <a:endParaRPr lang="en-US" sz="18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z="1800" b="1" smtClean="0">
                <a:latin typeface="Times New Roman" panose="02020603050405020304" pitchFamily="18" charset="0"/>
                <a:cs typeface="Times New Roman" panose="02020603050405020304" pitchFamily="18" charset="0"/>
              </a:rPr>
              <a:t>Constraints On Nulls, </a:t>
            </a:r>
          </a:p>
          <a:p>
            <a:pPr lvl="1" algn="just">
              <a:lnSpc>
                <a:spcPct val="150000"/>
              </a:lnSpc>
              <a:buFont typeface="Arial" pitchFamily="34" charset="0"/>
              <a:buChar char="•"/>
            </a:pPr>
            <a:r>
              <a:rPr lang="en-US" sz="1800" b="1" smtClean="0">
                <a:latin typeface="Times New Roman" panose="02020603050405020304" pitchFamily="18" charset="0"/>
                <a:cs typeface="Times New Roman" panose="02020603050405020304" pitchFamily="18" charset="0"/>
              </a:rPr>
              <a:t>Entity Integrity Constraints and</a:t>
            </a:r>
          </a:p>
          <a:p>
            <a:pPr lvl="1" algn="just">
              <a:lnSpc>
                <a:spcPct val="150000"/>
              </a:lnSpc>
              <a:buFont typeface="Arial" pitchFamily="34" charset="0"/>
              <a:buChar char="•"/>
            </a:pPr>
            <a:r>
              <a:rPr lang="en-US" sz="1800" b="1" smtClean="0">
                <a:latin typeface="Times New Roman" panose="02020603050405020304" pitchFamily="18" charset="0"/>
                <a:cs typeface="Times New Roman" panose="02020603050405020304" pitchFamily="18" charset="0"/>
              </a:rPr>
              <a:t>Referential Integrity Constraints.</a:t>
            </a: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856210"/>
      </p:ext>
    </p:extLst>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208676" cy="1280890"/>
          </a:xfrm>
        </p:spPr>
        <p:txBody>
          <a:bodyPr/>
          <a:lstStyle/>
          <a:p>
            <a:pPr algn="ctr"/>
            <a:r>
              <a:rPr lang="en-US" b="1" smtClean="0">
                <a:latin typeface="Times New Roman" panose="02020603050405020304" pitchFamily="18" charset="0"/>
                <a:cs typeface="Times New Roman" panose="02020603050405020304" pitchFamily="18" charset="0"/>
              </a:rPr>
              <a:t>NULL CONSTRAINT</a:t>
            </a:r>
            <a:br>
              <a:rPr lang="en-US" b="1">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087974" y="1162050"/>
            <a:ext cx="10208676" cy="5086350"/>
          </a:xfrm>
          <a:ln>
            <a:solidFill>
              <a:schemeClr val="accent1"/>
            </a:solidFill>
          </a:ln>
        </p:spPr>
        <p:txBody>
          <a:bodyPr>
            <a:normAutofit/>
          </a:bodyPr>
          <a:lstStyle/>
          <a:p>
            <a:pPr>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When we don’t provide value for a particular column while inserting a record into a table, it </a:t>
            </a:r>
            <a:r>
              <a:rPr lang="en-US" sz="1600" b="1">
                <a:latin typeface="Times New Roman" panose="02020603050405020304" pitchFamily="18" charset="0"/>
                <a:cs typeface="Times New Roman" panose="02020603050405020304" pitchFamily="18" charset="0"/>
              </a:rPr>
              <a:t>takes NULL value by default. </a:t>
            </a:r>
          </a:p>
          <a:p>
            <a:pPr>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NOT </a:t>
            </a:r>
            <a:r>
              <a:rPr lang="en-US" sz="1600" b="1">
                <a:latin typeface="Times New Roman" panose="02020603050405020304" pitchFamily="18" charset="0"/>
                <a:cs typeface="Times New Roman" panose="02020603050405020304" pitchFamily="18" charset="0"/>
              </a:rPr>
              <a:t>NULL constraint makes sure that a column does not hold NULL value. </a:t>
            </a:r>
            <a:endParaRPr lang="en-US" sz="1600" b="1" smtClean="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By </a:t>
            </a:r>
            <a:r>
              <a:rPr lang="en-US" sz="1600" b="1">
                <a:latin typeface="Times New Roman" panose="02020603050405020304" pitchFamily="18" charset="0"/>
                <a:cs typeface="Times New Roman" panose="02020603050405020304" pitchFamily="18" charset="0"/>
              </a:rPr>
              <a:t>specifying NULL constraint, we can be sure that a particular column(s) cannot have NULL values</a:t>
            </a:r>
            <a:r>
              <a:rPr lang="en-US" sz="1600" smtClean="0">
                <a:latin typeface="Times New Roman" panose="02020603050405020304" pitchFamily="18" charset="0"/>
                <a:cs typeface="Times New Roman" panose="02020603050405020304" pitchFamily="18" charset="0"/>
              </a:rPr>
              <a:t>.</a:t>
            </a:r>
            <a:endParaRPr lang="en-US" sz="1600">
              <a:latin typeface="Times New Roman" panose="02020603050405020304" pitchFamily="18" charset="0"/>
              <a:cs typeface="Times New Roman" panose="02020603050405020304" pitchFamily="18" charset="0"/>
            </a:endParaRPr>
          </a:p>
          <a:p>
            <a:pPr marL="0" indent="0">
              <a:lnSpc>
                <a:spcPct val="150000"/>
              </a:lnSpc>
              <a:buNone/>
            </a:pPr>
            <a:r>
              <a:rPr lang="en-US" sz="1600" b="1">
                <a:latin typeface="Times New Roman" panose="02020603050405020304" pitchFamily="18" charset="0"/>
                <a:cs typeface="Times New Roman" panose="02020603050405020304" pitchFamily="18" charset="0"/>
              </a:rPr>
              <a:t>Example</a:t>
            </a:r>
            <a:r>
              <a:rPr lang="en-US" sz="1600" b="1" smtClean="0">
                <a:latin typeface="Times New Roman" panose="02020603050405020304" pitchFamily="18" charset="0"/>
                <a:cs typeface="Times New Roman" panose="02020603050405020304" pitchFamily="18" charset="0"/>
              </a:rPr>
              <a:t>:</a:t>
            </a:r>
            <a:endParaRPr lang="en-US" sz="1600" b="1">
              <a:latin typeface="Times New Roman" panose="02020603050405020304" pitchFamily="18" charset="0"/>
              <a:cs typeface="Times New Roman" panose="02020603050405020304" pitchFamily="18" charset="0"/>
            </a:endParaRPr>
          </a:p>
          <a:p>
            <a:pPr marL="800100" lvl="2" indent="0">
              <a:lnSpc>
                <a:spcPct val="150000"/>
              </a:lnSpc>
              <a:buNone/>
            </a:pPr>
            <a:r>
              <a:rPr lang="en-US">
                <a:latin typeface="Times New Roman" panose="02020603050405020304" pitchFamily="18" charset="0"/>
                <a:cs typeface="Times New Roman" panose="02020603050405020304" pitchFamily="18" charset="0"/>
              </a:rPr>
              <a:t>CREATE TABLE STUDENT(</a:t>
            </a:r>
          </a:p>
          <a:p>
            <a:pPr marL="800100" lvl="2" indent="0">
              <a:lnSpc>
                <a:spcPct val="150000"/>
              </a:lnSpc>
              <a:buNone/>
            </a:pPr>
            <a:r>
              <a:rPr lang="en-US" smtClean="0">
                <a:latin typeface="Times New Roman" panose="02020603050405020304" pitchFamily="18" charset="0"/>
                <a:cs typeface="Times New Roman" panose="02020603050405020304" pitchFamily="18" charset="0"/>
              </a:rPr>
              <a:t>						ROLL_NO </a:t>
            </a:r>
            <a:r>
              <a:rPr lang="en-US">
                <a:latin typeface="Times New Roman" panose="02020603050405020304" pitchFamily="18" charset="0"/>
                <a:cs typeface="Times New Roman" panose="02020603050405020304" pitchFamily="18" charset="0"/>
              </a:rPr>
              <a:t>INT </a:t>
            </a:r>
            <a:r>
              <a:rPr lang="en-US" b="1">
                <a:latin typeface="Times New Roman" panose="02020603050405020304" pitchFamily="18" charset="0"/>
                <a:cs typeface="Times New Roman" panose="02020603050405020304" pitchFamily="18" charset="0"/>
              </a:rPr>
              <a:t>NOT NULL,</a:t>
            </a:r>
          </a:p>
          <a:p>
            <a:pPr marL="800100" lvl="2" indent="0">
              <a:lnSpc>
                <a:spcPct val="150000"/>
              </a:lnSpc>
              <a:buNone/>
            </a:pPr>
            <a:r>
              <a:rPr lang="en-US" smtClean="0">
                <a:latin typeface="Times New Roman" panose="02020603050405020304" pitchFamily="18" charset="0"/>
                <a:cs typeface="Times New Roman" panose="02020603050405020304" pitchFamily="18" charset="0"/>
              </a:rPr>
              <a:t>						STU_NAME </a:t>
            </a:r>
            <a:r>
              <a:rPr lang="en-US">
                <a:latin typeface="Times New Roman" panose="02020603050405020304" pitchFamily="18" charset="0"/>
                <a:cs typeface="Times New Roman" panose="02020603050405020304" pitchFamily="18" charset="0"/>
              </a:rPr>
              <a:t>VARCHAR (35) </a:t>
            </a:r>
            <a:r>
              <a:rPr lang="en-US" b="1">
                <a:latin typeface="Times New Roman" panose="02020603050405020304" pitchFamily="18" charset="0"/>
                <a:cs typeface="Times New Roman" panose="02020603050405020304" pitchFamily="18" charset="0"/>
              </a:rPr>
              <a:t>NOT NULL,</a:t>
            </a:r>
          </a:p>
          <a:p>
            <a:pPr marL="800100" lvl="2" indent="0">
              <a:lnSpc>
                <a:spcPct val="150000"/>
              </a:lnSpc>
              <a:buNone/>
            </a:pPr>
            <a:r>
              <a:rPr lang="en-US" smtClean="0">
                <a:latin typeface="Times New Roman" panose="02020603050405020304" pitchFamily="18" charset="0"/>
                <a:cs typeface="Times New Roman" panose="02020603050405020304" pitchFamily="18" charset="0"/>
              </a:rPr>
              <a:t>						STU_AGE </a:t>
            </a:r>
            <a:r>
              <a:rPr lang="en-US">
                <a:latin typeface="Times New Roman" panose="02020603050405020304" pitchFamily="18" charset="0"/>
                <a:cs typeface="Times New Roman" panose="02020603050405020304" pitchFamily="18" charset="0"/>
              </a:rPr>
              <a:t>INT </a:t>
            </a:r>
            <a:r>
              <a:rPr lang="en-US" b="1">
                <a:latin typeface="Times New Roman" panose="02020603050405020304" pitchFamily="18" charset="0"/>
                <a:cs typeface="Times New Roman" panose="02020603050405020304" pitchFamily="18" charset="0"/>
              </a:rPr>
              <a:t>NOT NULL,</a:t>
            </a:r>
          </a:p>
          <a:p>
            <a:pPr marL="800100" lvl="2" indent="0">
              <a:lnSpc>
                <a:spcPct val="150000"/>
              </a:lnSpc>
              <a:buNone/>
            </a:pPr>
            <a:r>
              <a:rPr lang="en-US" smtClean="0">
                <a:latin typeface="Times New Roman" panose="02020603050405020304" pitchFamily="18" charset="0"/>
                <a:cs typeface="Times New Roman" panose="02020603050405020304" pitchFamily="18" charset="0"/>
              </a:rPr>
              <a:t>						STU_ADDRESS </a:t>
            </a:r>
            <a:r>
              <a:rPr lang="en-US">
                <a:latin typeface="Times New Roman" panose="02020603050405020304" pitchFamily="18" charset="0"/>
                <a:cs typeface="Times New Roman" panose="02020603050405020304" pitchFamily="18" charset="0"/>
              </a:rPr>
              <a:t>VARCHAR (235),</a:t>
            </a:r>
          </a:p>
          <a:p>
            <a:pPr marL="800100" lvl="2" indent="0">
              <a:lnSpc>
                <a:spcPct val="150000"/>
              </a:lnSpc>
              <a:buNone/>
            </a:pPr>
            <a:r>
              <a:rPr lang="en-US" smtClean="0">
                <a:latin typeface="Times New Roman" panose="02020603050405020304" pitchFamily="18" charset="0"/>
                <a:cs typeface="Times New Roman" panose="02020603050405020304" pitchFamily="18" charset="0"/>
              </a:rPr>
              <a:t>						PRIMARY </a:t>
            </a:r>
            <a:r>
              <a:rPr lang="en-US">
                <a:latin typeface="Times New Roman" panose="02020603050405020304" pitchFamily="18" charset="0"/>
                <a:cs typeface="Times New Roman" panose="02020603050405020304" pitchFamily="18" charset="0"/>
              </a:rPr>
              <a:t>KEY (ROLL_NO</a:t>
            </a:r>
            <a:r>
              <a:rPr lang="en-US"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60971644"/>
      </p:ext>
    </p:extLst>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98233" y="184494"/>
            <a:ext cx="10015244" cy="1280890"/>
          </a:xfrm>
        </p:spPr>
        <p:txBody>
          <a:bodyPr/>
          <a:lstStyle/>
          <a:p>
            <a:pPr algn="ctr"/>
            <a:r>
              <a:rPr lang="en-US" b="1" smtClean="0">
                <a:latin typeface="Times New Roman" panose="02020603050405020304" pitchFamily="18" charset="0"/>
                <a:cs typeface="Times New Roman" panose="02020603050405020304" pitchFamily="18" charset="0"/>
              </a:rPr>
              <a:t>ENTITY INTEGRITY CONSTRAINT</a:t>
            </a:r>
            <a:endParaRPr lang="en-US"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3063" y="1254369"/>
            <a:ext cx="10015244" cy="4794739"/>
          </a:xfrm>
          <a:ln>
            <a:solidFill>
              <a:schemeClr val="accent1"/>
            </a:solidFill>
          </a:ln>
        </p:spPr>
        <p:txBody>
          <a:bodyPr>
            <a:normAutofit/>
          </a:bodyPr>
          <a:lstStyle/>
          <a:p>
            <a:pPr algn="just">
              <a:lnSpc>
                <a:spcPct val="150000"/>
              </a:lnSpc>
              <a:buFont typeface="Arial" pitchFamily="34" charset="0"/>
              <a:buChar char="•"/>
            </a:pPr>
            <a:r>
              <a:rPr lang="en-US" sz="1600" b="1"/>
              <a:t>Entity integrity </a:t>
            </a:r>
            <a:r>
              <a:rPr lang="en-US" sz="1600"/>
              <a:t>describes a condition in which </a:t>
            </a:r>
            <a:r>
              <a:rPr lang="en-US" sz="1600" b="1"/>
              <a:t>all tuples within a table are uniquely identified by their primary key. </a:t>
            </a:r>
            <a:endParaRPr lang="en-US" sz="1600" b="1" smtClean="0"/>
          </a:p>
          <a:p>
            <a:pPr algn="just">
              <a:lnSpc>
                <a:spcPct val="150000"/>
              </a:lnSpc>
              <a:buFont typeface="Arial" pitchFamily="34" charset="0"/>
              <a:buChar char="•"/>
            </a:pPr>
            <a:r>
              <a:rPr lang="en-US" sz="1600" b="1"/>
              <a:t>Entity Integrity constraints </a:t>
            </a:r>
            <a:r>
              <a:rPr lang="en-US" sz="1600" b="1" smtClean="0"/>
              <a:t>states </a:t>
            </a:r>
            <a:r>
              <a:rPr lang="en-US" sz="1600" b="1"/>
              <a:t>that no primary key can take NULL value, </a:t>
            </a:r>
            <a:endParaRPr lang="en-US" sz="1600" b="1" smtClean="0"/>
          </a:p>
          <a:p>
            <a:pPr marL="685800" lvl="1" algn="just">
              <a:lnSpc>
                <a:spcPct val="150000"/>
              </a:lnSpc>
              <a:buFont typeface="Arial" pitchFamily="34" charset="0"/>
              <a:buChar char="•"/>
            </a:pPr>
            <a:r>
              <a:rPr lang="en-US" smtClean="0"/>
              <a:t>This </a:t>
            </a:r>
            <a:r>
              <a:rPr lang="en-US"/>
              <a:t>is because the primary key value is used </a:t>
            </a:r>
            <a:r>
              <a:rPr lang="en-US" smtClean="0"/>
              <a:t>to </a:t>
            </a:r>
            <a:r>
              <a:rPr lang="en-US" b="1" smtClean="0"/>
              <a:t>uniquely</a:t>
            </a:r>
            <a:r>
              <a:rPr lang="en-US" smtClean="0"/>
              <a:t> identify </a:t>
            </a:r>
            <a:r>
              <a:rPr lang="en-US"/>
              <a:t>individual tuples in a relation</a:t>
            </a:r>
            <a:r>
              <a:rPr lang="en-US" smtClean="0"/>
              <a:t>.</a:t>
            </a:r>
            <a:endParaRPr lang="en-US"/>
          </a:p>
          <a:p>
            <a:pPr lvl="1" algn="just">
              <a:lnSpc>
                <a:spcPct val="150000"/>
              </a:lnSpc>
              <a:buFont typeface="Arial" pitchFamily="34" charset="0"/>
              <a:buChar char="•"/>
            </a:pPr>
            <a:r>
              <a:rPr lang="en-US"/>
              <a:t>Having NULL values for the primary key implies that we cannot identify some </a:t>
            </a:r>
            <a:r>
              <a:rPr lang="en-US" smtClean="0"/>
              <a:t>tuples/rows.</a:t>
            </a:r>
            <a:endParaRPr lang="en-US"/>
          </a:p>
          <a:p>
            <a:pPr lvl="1" algn="just">
              <a:lnSpc>
                <a:spcPct val="150000"/>
              </a:lnSpc>
              <a:buFont typeface="Arial" pitchFamily="34" charset="0"/>
              <a:buChar char="•"/>
            </a:pPr>
            <a:r>
              <a:rPr lang="en-US" smtClean="0"/>
              <a:t>The </a:t>
            </a:r>
            <a:r>
              <a:rPr lang="en-US"/>
              <a:t>unique </a:t>
            </a:r>
            <a:r>
              <a:rPr lang="en-US" smtClean="0"/>
              <a:t>value </a:t>
            </a:r>
            <a:r>
              <a:rPr lang="en-US"/>
              <a:t>requirement prohibits a null primary key </a:t>
            </a:r>
            <a:r>
              <a:rPr lang="en-US" smtClean="0"/>
              <a:t>value.</a:t>
            </a:r>
            <a:endParaRPr lang="en-US"/>
          </a:p>
          <a:p>
            <a:pPr algn="just">
              <a:lnSpc>
                <a:spcPct val="150000"/>
              </a:lnSpc>
              <a:buFont typeface="Arial" pitchFamily="34" charset="0"/>
              <a:buChar char="•"/>
            </a:pPr>
            <a:r>
              <a:rPr lang="en-US" sz="1600" b="1" smtClean="0"/>
              <a:t>To </a:t>
            </a:r>
            <a:r>
              <a:rPr lang="en-US" sz="1600" b="1"/>
              <a:t>ensure entity </a:t>
            </a:r>
            <a:r>
              <a:rPr lang="en-US" sz="1600" b="1" smtClean="0"/>
              <a:t>integrity</a:t>
            </a:r>
            <a:r>
              <a:rPr lang="en-US" sz="1600" b="1"/>
              <a:t> </a:t>
            </a:r>
            <a:r>
              <a:rPr lang="en-US" sz="1600" b="1" smtClean="0"/>
              <a:t>:</a:t>
            </a:r>
          </a:p>
          <a:p>
            <a:pPr lvl="1" algn="just">
              <a:lnSpc>
                <a:spcPct val="150000"/>
              </a:lnSpc>
              <a:buFont typeface="Arial" pitchFamily="34" charset="0"/>
              <a:buChar char="•"/>
            </a:pPr>
            <a:r>
              <a:rPr lang="en-US" smtClean="0"/>
              <a:t>it </a:t>
            </a:r>
            <a:r>
              <a:rPr lang="en-US"/>
              <a:t>is required that every table have a primary key</a:t>
            </a:r>
            <a:r>
              <a:rPr lang="en-US" smtClean="0"/>
              <a:t>.</a:t>
            </a:r>
          </a:p>
          <a:p>
            <a:pPr lvl="1" algn="just">
              <a:lnSpc>
                <a:spcPct val="150000"/>
              </a:lnSpc>
              <a:buFont typeface="Arial" pitchFamily="34" charset="0"/>
              <a:buChar char="•"/>
            </a:pPr>
            <a:r>
              <a:rPr lang="en-US" smtClean="0"/>
              <a:t> </a:t>
            </a:r>
            <a:r>
              <a:rPr lang="en-US"/>
              <a:t>Neither the PK nor any part of it can contain null values. </a:t>
            </a:r>
            <a:endParaRPr lang="en-US" altLang="zh-TW">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901964"/>
      </p:ext>
    </p:extLst>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7974" y="243110"/>
            <a:ext cx="10208676" cy="1280890"/>
          </a:xfrm>
        </p:spPr>
        <p:txBody>
          <a:bodyPr/>
          <a:lstStyle/>
          <a:p>
            <a:pPr algn="ctr"/>
            <a:r>
              <a:rPr lang="en-US" b="1" smtClean="0">
                <a:latin typeface="Times New Roman" panose="02020603050405020304" pitchFamily="18" charset="0"/>
                <a:cs typeface="Times New Roman" panose="02020603050405020304" pitchFamily="18" charset="0"/>
              </a:rPr>
              <a:t>ENTITY INTEGRITY CONSTRAINT</a:t>
            </a:r>
            <a:br>
              <a:rPr lang="en-US" b="1" smtClean="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1087974" y="1162050"/>
            <a:ext cx="10208676" cy="5086350"/>
          </a:xfrm>
          <a:ln>
            <a:solidFill>
              <a:schemeClr val="accent1"/>
            </a:solidFill>
          </a:ln>
        </p:spPr>
        <p:txBody>
          <a:bodyPr>
            <a:normAutofit/>
          </a:bodyPr>
          <a:lstStyle/>
          <a:p>
            <a:pPr>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A table can contain a null value other than the primary key field</a:t>
            </a:r>
            <a:r>
              <a:rPr lang="en-US" sz="1600" smtClean="0">
                <a:latin typeface="Times New Roman" panose="02020603050405020304" pitchFamily="18" charset="0"/>
                <a:cs typeface="Times New Roman" panose="02020603050405020304" pitchFamily="18" charset="0"/>
              </a:rPr>
              <a:t>.</a:t>
            </a:r>
          </a:p>
          <a:p>
            <a:pPr>
              <a:lnSpc>
                <a:spcPct val="150000"/>
              </a:lnSpc>
              <a:buFont typeface="Arial" pitchFamily="34" charset="0"/>
              <a:buChar char="•"/>
            </a:pPr>
            <a:endParaRPr lang="en-US" sz="1600" b="1"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672986" y="1846750"/>
            <a:ext cx="5121403" cy="2268050"/>
          </a:xfrm>
          <a:prstGeom prst="rect">
            <a:avLst/>
          </a:prstGeom>
        </p:spPr>
      </p:pic>
    </p:spTree>
    <p:extLst>
      <p:ext uri="{BB962C8B-B14F-4D97-AF65-F5344CB8AC3E}">
        <p14:creationId xmlns:p14="http://schemas.microsoft.com/office/powerpoint/2010/main" val="1870428214"/>
      </p:ext>
    </p:extLst>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 name="Content Placeholder 2"/>
          <p:cNvSpPr>
            <a:spLocks noGrp="1"/>
          </p:cNvSpPr>
          <p:nvPr>
            <p:ph idx="1"/>
          </p:nvPr>
        </p:nvSpPr>
        <p:spPr>
          <a:xfrm>
            <a:off x="1087974" y="514350"/>
            <a:ext cx="10075325" cy="5734050"/>
          </a:xfrm>
          <a:ln>
            <a:solidFill>
              <a:schemeClr val="accent1"/>
            </a:solidFill>
          </a:ln>
        </p:spPr>
        <p:txBody>
          <a:bodyPr/>
          <a:lstStyle/>
          <a:p>
            <a:pPr marL="0" indent="0" algn="just">
              <a:lnSpc>
                <a:spcPct val="150000"/>
              </a:lnSpc>
              <a:buNone/>
            </a:pPr>
            <a:r>
              <a:rPr lang="en-US" smtClean="0">
                <a:latin typeface="Times New Roman" panose="02020603050405020304" pitchFamily="18" charset="0"/>
                <a:cs typeface="Times New Roman" panose="02020603050405020304" pitchFamily="18" charset="0"/>
              </a:rPr>
              <a:t>3) Constraints that cannot be </a:t>
            </a:r>
            <a:r>
              <a:rPr lang="en-US">
                <a:latin typeface="Times New Roman" panose="02020603050405020304" pitchFamily="18" charset="0"/>
                <a:cs typeface="Times New Roman" panose="02020603050405020304" pitchFamily="18" charset="0"/>
              </a:rPr>
              <a:t>directly expressed in the schemas of the </a:t>
            </a:r>
            <a:r>
              <a:rPr lang="en-US" smtClean="0">
                <a:latin typeface="Times New Roman" panose="02020603050405020304" pitchFamily="18" charset="0"/>
                <a:cs typeface="Times New Roman" panose="02020603050405020304" pitchFamily="18" charset="0"/>
              </a:rPr>
              <a:t>data model</a:t>
            </a:r>
            <a:r>
              <a:rPr lang="en-US">
                <a:latin typeface="Times New Roman" panose="02020603050405020304" pitchFamily="18" charset="0"/>
                <a:cs typeface="Times New Roman" panose="02020603050405020304" pitchFamily="18" charset="0"/>
              </a:rPr>
              <a:t>, and hence must be expressed and enforced by the application </a:t>
            </a:r>
            <a:r>
              <a:rPr lang="en-US" smtClean="0">
                <a:latin typeface="Times New Roman" panose="02020603050405020304" pitchFamily="18" charset="0"/>
                <a:cs typeface="Times New Roman" panose="02020603050405020304" pitchFamily="18" charset="0"/>
              </a:rPr>
              <a:t>programs</a:t>
            </a:r>
            <a:r>
              <a:rPr lang="en-US">
                <a:latin typeface="Times New Roman" panose="02020603050405020304" pitchFamily="18" charset="0"/>
                <a:cs typeface="Times New Roman" panose="02020603050405020304" pitchFamily="18" charset="0"/>
              </a:rPr>
              <a:t>. We call these </a:t>
            </a:r>
            <a:r>
              <a:rPr lang="en-US" b="1" smtClean="0">
                <a:latin typeface="Times New Roman" panose="02020603050405020304" pitchFamily="18" charset="0"/>
                <a:cs typeface="Times New Roman" panose="02020603050405020304" pitchFamily="18" charset="0"/>
              </a:rPr>
              <a:t>application-based or semantic constraints or business rules.</a:t>
            </a:r>
          </a:p>
          <a:p>
            <a:pPr marL="0" indent="0" algn="just">
              <a:lnSpc>
                <a:spcPct val="150000"/>
              </a:lnSpc>
              <a:buNone/>
            </a:pPr>
            <a:endParaRPr lang="en-US" b="1" smtClean="0">
              <a:latin typeface="Times New Roman" panose="02020603050405020304" pitchFamily="18" charset="0"/>
              <a:cs typeface="Times New Roman" panose="02020603050405020304" pitchFamily="18" charset="0"/>
            </a:endParaRPr>
          </a:p>
          <a:p>
            <a:pPr algn="just">
              <a:lnSpc>
                <a:spcPct val="150000"/>
              </a:lnSpc>
            </a:pPr>
            <a:r>
              <a:rPr lang="en-US" sz="2000" b="1">
                <a:latin typeface="Times New Roman" panose="02020603050405020304" pitchFamily="18" charset="0"/>
                <a:cs typeface="Times New Roman" panose="02020603050405020304" pitchFamily="18" charset="0"/>
              </a:rPr>
              <a:t>Schema-based constraints include: </a:t>
            </a: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domain constraints,</a:t>
            </a: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key </a:t>
            </a:r>
            <a:r>
              <a:rPr lang="en-US" sz="1800">
                <a:latin typeface="Times New Roman" panose="02020603050405020304" pitchFamily="18" charset="0"/>
                <a:cs typeface="Times New Roman" panose="02020603050405020304" pitchFamily="18" charset="0"/>
              </a:rPr>
              <a:t>constraints, </a:t>
            </a:r>
            <a:endParaRPr lang="en-US" sz="18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constraints </a:t>
            </a:r>
            <a:r>
              <a:rPr lang="en-US" sz="1800">
                <a:latin typeface="Times New Roman" panose="02020603050405020304" pitchFamily="18" charset="0"/>
                <a:cs typeface="Times New Roman" panose="02020603050405020304" pitchFamily="18" charset="0"/>
              </a:rPr>
              <a:t>on NULLs, </a:t>
            </a:r>
            <a:endParaRPr lang="en-US" sz="18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entity </a:t>
            </a:r>
            <a:r>
              <a:rPr lang="en-US" sz="1800">
                <a:latin typeface="Times New Roman" panose="02020603050405020304" pitchFamily="18" charset="0"/>
                <a:cs typeface="Times New Roman" panose="02020603050405020304" pitchFamily="18" charset="0"/>
              </a:rPr>
              <a:t>integrity constraints, and </a:t>
            </a:r>
            <a:endParaRPr lang="en-US" sz="18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z="1800" smtClean="0">
                <a:latin typeface="Times New Roman" panose="02020603050405020304" pitchFamily="18" charset="0"/>
                <a:cs typeface="Times New Roman" panose="02020603050405020304" pitchFamily="18" charset="0"/>
              </a:rPr>
              <a:t>referential </a:t>
            </a:r>
            <a:r>
              <a:rPr lang="en-US" sz="1800">
                <a:latin typeface="Times New Roman" panose="02020603050405020304" pitchFamily="18" charset="0"/>
                <a:cs typeface="Times New Roman" panose="02020603050405020304" pitchFamily="18" charset="0"/>
              </a:rPr>
              <a:t>integrity constraints.</a:t>
            </a: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146940"/>
      </p:ext>
    </p:extLst>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02078"/>
            <a:ext cx="10138336" cy="1280890"/>
          </a:xfrm>
        </p:spPr>
        <p:txBody>
          <a:bodyPr/>
          <a:lstStyle/>
          <a:p>
            <a:pPr algn="ctr"/>
            <a:r>
              <a:rPr lang="en-US" smtClean="0">
                <a:latin typeface="Times New Roman" panose="02020603050405020304" pitchFamily="18" charset="0"/>
                <a:cs typeface="Times New Roman" panose="02020603050405020304" pitchFamily="18" charset="0"/>
              </a:rPr>
              <a:t>REFERENTIAL INTEGRITY CONSTRAINT</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50987" y="1482968"/>
            <a:ext cx="9997659" cy="4689232"/>
          </a:xfrm>
          <a:ln>
            <a:solidFill>
              <a:schemeClr val="accent1"/>
            </a:solidFill>
          </a:ln>
        </p:spPr>
        <p:txBody>
          <a:bodyPr>
            <a:normAutofit/>
          </a:bodyPr>
          <a:lstStyle/>
          <a:p>
            <a:pPr algn="just">
              <a:lnSpc>
                <a:spcPct val="150000"/>
              </a:lnSpc>
            </a:pPr>
            <a:r>
              <a:rPr lang="en-US" sz="1600">
                <a:latin typeface="Times New Roman" panose="02020603050405020304" pitchFamily="18" charset="0"/>
                <a:cs typeface="Times New Roman" panose="02020603050405020304" pitchFamily="18" charset="0"/>
              </a:rPr>
              <a:t>Key constraints and entity integrity constraints are specified on individual </a:t>
            </a:r>
            <a:r>
              <a:rPr lang="en-US" sz="1600" smtClean="0">
                <a:latin typeface="Times New Roman" panose="02020603050405020304" pitchFamily="18" charset="0"/>
                <a:cs typeface="Times New Roman" panose="02020603050405020304" pitchFamily="18" charset="0"/>
              </a:rPr>
              <a:t>relations.</a:t>
            </a:r>
          </a:p>
          <a:p>
            <a:pPr algn="just">
              <a:lnSpc>
                <a:spcPct val="150000"/>
              </a:lnSpc>
            </a:pPr>
            <a:r>
              <a:rPr lang="en-US" sz="1600" b="1" smtClean="0">
                <a:latin typeface="Times New Roman" panose="02020603050405020304" pitchFamily="18" charset="0"/>
                <a:cs typeface="Times New Roman" panose="02020603050405020304" pitchFamily="18" charset="0"/>
              </a:rPr>
              <a:t>The referential </a:t>
            </a:r>
            <a:r>
              <a:rPr lang="en-US" sz="1600" b="1">
                <a:latin typeface="Times New Roman" panose="02020603050405020304" pitchFamily="18" charset="0"/>
                <a:cs typeface="Times New Roman" panose="02020603050405020304" pitchFamily="18" charset="0"/>
              </a:rPr>
              <a:t>integrity </a:t>
            </a:r>
            <a:r>
              <a:rPr lang="en-US" sz="1600" b="1" smtClean="0">
                <a:latin typeface="Times New Roman" panose="02020603050405020304" pitchFamily="18" charset="0"/>
                <a:cs typeface="Times New Roman" panose="02020603050405020304" pitchFamily="18" charset="0"/>
              </a:rPr>
              <a:t>constraint is </a:t>
            </a:r>
            <a:r>
              <a:rPr lang="en-US" sz="1600" b="1">
                <a:latin typeface="Times New Roman" panose="02020603050405020304" pitchFamily="18" charset="0"/>
                <a:cs typeface="Times New Roman" panose="02020603050405020304" pitchFamily="18" charset="0"/>
              </a:rPr>
              <a:t>specified between two </a:t>
            </a:r>
            <a:r>
              <a:rPr lang="en-US" sz="1600" b="1" smtClean="0">
                <a:latin typeface="Times New Roman" panose="02020603050405020304" pitchFamily="18" charset="0"/>
                <a:cs typeface="Times New Roman" panose="02020603050405020304" pitchFamily="18" charset="0"/>
              </a:rPr>
              <a:t>relations </a:t>
            </a:r>
            <a:r>
              <a:rPr lang="en-US" sz="1600" smtClean="0">
                <a:latin typeface="Times New Roman" panose="02020603050405020304" pitchFamily="18" charset="0"/>
                <a:cs typeface="Times New Roman" panose="02020603050405020304" pitchFamily="18" charset="0"/>
              </a:rPr>
              <a:t>(parent </a:t>
            </a:r>
            <a:r>
              <a:rPr lang="en-US" sz="1600">
                <a:latin typeface="Times New Roman" panose="02020603050405020304" pitchFamily="18" charset="0"/>
                <a:cs typeface="Times New Roman" panose="02020603050405020304" pitchFamily="18" charset="0"/>
              </a:rPr>
              <a:t>and child); it maintains the correspondence between rows in these tables.</a:t>
            </a:r>
            <a:endParaRPr lang="en-US" sz="1600" b="1" smtClean="0">
              <a:latin typeface="Times New Roman" panose="02020603050405020304" pitchFamily="18" charset="0"/>
              <a:cs typeface="Times New Roman" panose="02020603050405020304" pitchFamily="18" charset="0"/>
            </a:endParaRPr>
          </a:p>
          <a:p>
            <a:pPr algn="just">
              <a:lnSpc>
                <a:spcPct val="150000"/>
              </a:lnSpc>
            </a:pPr>
            <a:r>
              <a:rPr lang="en-US" sz="1600" smtClean="0">
                <a:latin typeface="Times New Roman" panose="02020603050405020304" pitchFamily="18" charset="0"/>
                <a:cs typeface="Times New Roman" panose="02020603050405020304" pitchFamily="18" charset="0"/>
              </a:rPr>
              <a:t>Is used to </a:t>
            </a:r>
            <a:r>
              <a:rPr lang="en-US" sz="1600">
                <a:latin typeface="Times New Roman" panose="02020603050405020304" pitchFamily="18" charset="0"/>
                <a:cs typeface="Times New Roman" panose="02020603050405020304" pitchFamily="18" charset="0"/>
              </a:rPr>
              <a:t>maintain the consistency among tuples in the two relations</a:t>
            </a:r>
            <a:r>
              <a:rPr lang="en-US" sz="1600" smtClean="0">
                <a:latin typeface="Times New Roman" panose="02020603050405020304" pitchFamily="18" charset="0"/>
                <a:cs typeface="Times New Roman" panose="02020603050405020304" pitchFamily="18" charset="0"/>
              </a:rPr>
              <a:t>.</a:t>
            </a:r>
          </a:p>
          <a:p>
            <a:pPr algn="just">
              <a:lnSpc>
                <a:spcPct val="150000"/>
              </a:lnSpc>
            </a:pPr>
            <a:r>
              <a:rPr lang="en-US" sz="1600" smtClean="0">
                <a:latin typeface="Times New Roman" panose="02020603050405020304" pitchFamily="18" charset="0"/>
                <a:cs typeface="Times New Roman" panose="02020603050405020304" pitchFamily="18" charset="0"/>
              </a:rPr>
              <a:t> </a:t>
            </a:r>
            <a:r>
              <a:rPr lang="en-US" sz="1600" b="1">
                <a:latin typeface="Times New Roman" panose="02020603050405020304" pitchFamily="18" charset="0"/>
                <a:cs typeface="Times New Roman" panose="02020603050405020304" pitchFamily="18" charset="0"/>
              </a:rPr>
              <a:t>Informally, the </a:t>
            </a:r>
            <a:r>
              <a:rPr lang="en-US" sz="1600" b="1" smtClean="0">
                <a:latin typeface="Times New Roman" panose="02020603050405020304" pitchFamily="18" charset="0"/>
                <a:cs typeface="Times New Roman" panose="02020603050405020304" pitchFamily="18" charset="0"/>
              </a:rPr>
              <a:t>referential  </a:t>
            </a:r>
            <a:r>
              <a:rPr lang="en-US" sz="1600" b="1">
                <a:latin typeface="Times New Roman" panose="02020603050405020304" pitchFamily="18" charset="0"/>
                <a:cs typeface="Times New Roman" panose="02020603050405020304" pitchFamily="18" charset="0"/>
              </a:rPr>
              <a:t>integrity  constraint  states  that  a  tuple  in  one  relation  that  refers  to  </a:t>
            </a:r>
            <a:r>
              <a:rPr lang="en-US" sz="1600" b="1" smtClean="0">
                <a:latin typeface="Times New Roman" panose="02020603050405020304" pitchFamily="18" charset="0"/>
                <a:cs typeface="Times New Roman" panose="02020603050405020304" pitchFamily="18" charset="0"/>
              </a:rPr>
              <a:t>another relation </a:t>
            </a:r>
            <a:r>
              <a:rPr lang="en-US" sz="1600" b="1">
                <a:latin typeface="Times New Roman" panose="02020603050405020304" pitchFamily="18" charset="0"/>
                <a:cs typeface="Times New Roman" panose="02020603050405020304" pitchFamily="18" charset="0"/>
              </a:rPr>
              <a:t>must refer to an existing </a:t>
            </a:r>
            <a:r>
              <a:rPr lang="en-US" sz="1600" b="1" smtClean="0">
                <a:latin typeface="Times New Roman" panose="02020603050405020304" pitchFamily="18" charset="0"/>
                <a:cs typeface="Times New Roman" panose="02020603050405020304" pitchFamily="18" charset="0"/>
              </a:rPr>
              <a:t>tuple in </a:t>
            </a:r>
            <a:r>
              <a:rPr lang="en-US" sz="1600" b="1">
                <a:latin typeface="Times New Roman" panose="02020603050405020304" pitchFamily="18" charset="0"/>
                <a:cs typeface="Times New Roman" panose="02020603050405020304" pitchFamily="18" charset="0"/>
              </a:rPr>
              <a:t>that relation</a:t>
            </a:r>
            <a:r>
              <a:rPr lang="en-US" sz="1600" b="1" smtClean="0">
                <a:latin typeface="Times New Roman" panose="02020603050405020304" pitchFamily="18" charset="0"/>
                <a:cs typeface="Times New Roman" panose="02020603050405020304" pitchFamily="18" charset="0"/>
              </a:rPr>
              <a:t>.</a:t>
            </a:r>
          </a:p>
          <a:p>
            <a:pPr algn="just">
              <a:lnSpc>
                <a:spcPct val="150000"/>
              </a:lnSpc>
            </a:pPr>
            <a:r>
              <a:rPr lang="en-US" sz="1600">
                <a:latin typeface="Times New Roman" panose="02020603050405020304" pitchFamily="18" charset="0"/>
                <a:cs typeface="Times New Roman" panose="02020603050405020304" pitchFamily="18" charset="0"/>
              </a:rPr>
              <a:t>This constraint states that a foreign key must have a matching primary key in another table or must be null.</a:t>
            </a:r>
          </a:p>
          <a:p>
            <a:pPr algn="just">
              <a:lnSpc>
                <a:spcPct val="150000"/>
              </a:lnSpc>
            </a:pPr>
            <a:r>
              <a:rPr lang="en-US" sz="1600" smtClean="0">
                <a:latin typeface="Times New Roman" panose="02020603050405020304" pitchFamily="18" charset="0"/>
                <a:cs typeface="Times New Roman" panose="02020603050405020304" pitchFamily="18" charset="0"/>
              </a:rPr>
              <a:t>In </a:t>
            </a:r>
            <a:r>
              <a:rPr lang="en-US" sz="1600">
                <a:latin typeface="Times New Roman" panose="02020603050405020304" pitchFamily="18" charset="0"/>
                <a:cs typeface="Times New Roman" panose="02020603050405020304" pitchFamily="18" charset="0"/>
              </a:rPr>
              <a:t>the Referential integrity constraints, if a foreign key in Table 1 refers to the Primary Key of Table 2, then every value of the Foreign Key in Table 1 must be null or be available in Table 2</a:t>
            </a:r>
            <a:r>
              <a:rPr lang="en-US" sz="1600" smtClean="0">
                <a:latin typeface="Times New Roman" panose="02020603050405020304" pitchFamily="18" charset="0"/>
                <a:cs typeface="Times New Roman" panose="02020603050405020304" pitchFamily="18" charset="0"/>
              </a:rPr>
              <a:t>. </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146940"/>
      </p:ext>
    </p:extLst>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02078"/>
            <a:ext cx="10138336" cy="1280890"/>
          </a:xfrm>
        </p:spPr>
        <p:txBody>
          <a:bodyPr/>
          <a:lstStyle/>
          <a:p>
            <a:pPr algn="ctr"/>
            <a:r>
              <a:rPr lang="en-US" smtClean="0">
                <a:latin typeface="Times New Roman" panose="02020603050405020304" pitchFamily="18" charset="0"/>
                <a:cs typeface="Times New Roman" panose="02020603050405020304" pitchFamily="18" charset="0"/>
              </a:rPr>
              <a:t>REFERENTIAL INTEGRITY CONSTRAINT</a:t>
            </a: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573019" y="2177662"/>
            <a:ext cx="4018889" cy="3062553"/>
          </a:xfrm>
          <a:prstGeom prst="rect">
            <a:avLst/>
          </a:prstGeom>
        </p:spPr>
      </p:pic>
      <p:pic>
        <p:nvPicPr>
          <p:cNvPr id="5" name="Picture 4"/>
          <p:cNvPicPr>
            <a:picLocks noChangeAspect="1"/>
          </p:cNvPicPr>
          <p:nvPr/>
        </p:nvPicPr>
        <p:blipFill>
          <a:blip r:embed="rId3"/>
          <a:stretch>
            <a:fillRect/>
          </a:stretch>
        </p:blipFill>
        <p:spPr>
          <a:xfrm>
            <a:off x="6482495" y="1324707"/>
            <a:ext cx="4332043" cy="4970016"/>
          </a:xfrm>
          <a:prstGeom prst="rect">
            <a:avLst/>
          </a:prstGeom>
        </p:spPr>
      </p:pic>
    </p:spTree>
    <p:extLst>
      <p:ext uri="{BB962C8B-B14F-4D97-AF65-F5344CB8AC3E}">
        <p14:creationId xmlns:p14="http://schemas.microsoft.com/office/powerpoint/2010/main" val="4258922069"/>
      </p:ext>
    </p:extLst>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50986" y="202078"/>
            <a:ext cx="9997659" cy="1280890"/>
          </a:xfrm>
        </p:spPr>
        <p:txBody>
          <a:bodyPr/>
          <a:lstStyle/>
          <a:p>
            <a:pPr algn="ctr"/>
            <a:r>
              <a:rPr lang="en-US" smtClean="0">
                <a:latin typeface="Times New Roman" panose="02020603050405020304" pitchFamily="18" charset="0"/>
                <a:cs typeface="Times New Roman" panose="02020603050405020304" pitchFamily="18" charset="0"/>
              </a:rPr>
              <a:t>REFERENTIAL INTEGRITY - DEFINITION</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50987" y="1482968"/>
            <a:ext cx="9997659" cy="4689232"/>
          </a:xfrm>
          <a:ln>
            <a:solidFill>
              <a:schemeClr val="accent1"/>
            </a:solidFill>
          </a:ln>
        </p:spPr>
        <p:txBody>
          <a:bodyPr>
            <a:normAutofit/>
          </a:bodyPr>
          <a:lstStyle/>
          <a:p>
            <a:pPr algn="just">
              <a:lnSpc>
                <a:spcPct val="150000"/>
              </a:lnSpc>
            </a:pPr>
            <a:r>
              <a:rPr lang="en-US" sz="1600">
                <a:latin typeface="Times New Roman" panose="02020603050405020304" pitchFamily="18" charset="0"/>
                <a:cs typeface="Times New Roman" panose="02020603050405020304" pitchFamily="18" charset="0"/>
              </a:rPr>
              <a:t>A set of attributes FK in </a:t>
            </a:r>
            <a:r>
              <a:rPr lang="en-US" sz="1600" smtClean="0">
                <a:latin typeface="Times New Roman" panose="02020603050405020304" pitchFamily="18" charset="0"/>
                <a:cs typeface="Times New Roman" panose="02020603050405020304" pitchFamily="18" charset="0"/>
              </a:rPr>
              <a:t>relation </a:t>
            </a:r>
            <a:r>
              <a:rPr lang="en-US" sz="1600">
                <a:latin typeface="Times New Roman" panose="02020603050405020304" pitchFamily="18" charset="0"/>
                <a:cs typeface="Times New Roman" panose="02020603050405020304" pitchFamily="18" charset="0"/>
              </a:rPr>
              <a:t>schema R1is a foreign </a:t>
            </a:r>
            <a:r>
              <a:rPr lang="en-US" sz="1600" smtClean="0">
                <a:latin typeface="Times New Roman" panose="02020603050405020304" pitchFamily="18" charset="0"/>
                <a:cs typeface="Times New Roman" panose="02020603050405020304" pitchFamily="18" charset="0"/>
              </a:rPr>
              <a:t>key of R1that references relation R2 if </a:t>
            </a:r>
            <a:r>
              <a:rPr lang="en-US" sz="1600">
                <a:latin typeface="Times New Roman" panose="02020603050405020304" pitchFamily="18" charset="0"/>
                <a:cs typeface="Times New Roman" panose="02020603050405020304" pitchFamily="18" charset="0"/>
              </a:rPr>
              <a:t>it satisfies </a:t>
            </a:r>
            <a:r>
              <a:rPr lang="en-US" sz="1600" smtClean="0">
                <a:latin typeface="Times New Roman" panose="02020603050405020304" pitchFamily="18" charset="0"/>
                <a:cs typeface="Times New Roman" panose="02020603050405020304" pitchFamily="18" charset="0"/>
              </a:rPr>
              <a:t>the following </a:t>
            </a:r>
            <a:r>
              <a:rPr lang="en-US" sz="1600">
                <a:latin typeface="Times New Roman" panose="02020603050405020304" pitchFamily="18" charset="0"/>
                <a:cs typeface="Times New Roman" panose="02020603050405020304" pitchFamily="18" charset="0"/>
              </a:rPr>
              <a:t>rules</a:t>
            </a:r>
            <a:r>
              <a:rPr lang="en-US" sz="1600" smtClean="0">
                <a:latin typeface="Times New Roman" panose="02020603050405020304" pitchFamily="18" charset="0"/>
                <a:cs typeface="Times New Roman" panose="02020603050405020304" pitchFamily="18" charset="0"/>
              </a:rPr>
              <a:t>:</a:t>
            </a: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1.The </a:t>
            </a:r>
            <a:r>
              <a:rPr lang="en-US">
                <a:latin typeface="Times New Roman" panose="02020603050405020304" pitchFamily="18" charset="0"/>
                <a:cs typeface="Times New Roman" panose="02020603050405020304" pitchFamily="18" charset="0"/>
              </a:rPr>
              <a:t>attributes in FK have the same domain(s) as the primary key </a:t>
            </a:r>
            <a:r>
              <a:rPr lang="en-US" smtClean="0">
                <a:latin typeface="Times New Roman" panose="02020603050405020304" pitchFamily="18" charset="0"/>
                <a:cs typeface="Times New Roman" panose="02020603050405020304" pitchFamily="18" charset="0"/>
              </a:rPr>
              <a:t>attributes PK of R2</a:t>
            </a:r>
            <a:r>
              <a:rPr lang="en-US">
                <a:latin typeface="Times New Roman" panose="02020603050405020304" pitchFamily="18" charset="0"/>
                <a:cs typeface="Times New Roman" panose="02020603050405020304" pitchFamily="18" charset="0"/>
              </a:rPr>
              <a:t>; the attributes FK are said to </a:t>
            </a:r>
            <a:r>
              <a:rPr lang="en-US" smtClean="0">
                <a:latin typeface="Times New Roman" panose="02020603050405020304" pitchFamily="18" charset="0"/>
                <a:cs typeface="Times New Roman" panose="02020603050405020304" pitchFamily="18" charset="0"/>
              </a:rPr>
              <a:t>reference or refer to the </a:t>
            </a:r>
            <a:r>
              <a:rPr lang="en-US">
                <a:latin typeface="Times New Roman" panose="02020603050405020304" pitchFamily="18" charset="0"/>
                <a:cs typeface="Times New Roman" panose="02020603050405020304" pitchFamily="18" charset="0"/>
              </a:rPr>
              <a:t>relation R2</a:t>
            </a:r>
            <a:r>
              <a:rPr lang="en-US" smtClean="0">
                <a:latin typeface="Times New Roman" panose="02020603050405020304" pitchFamily="18" charset="0"/>
                <a:cs typeface="Times New Roman" panose="02020603050405020304" pitchFamily="18" charset="0"/>
              </a:rPr>
              <a:t>.</a:t>
            </a: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2.A </a:t>
            </a:r>
            <a:r>
              <a:rPr lang="en-US">
                <a:latin typeface="Times New Roman" panose="02020603050405020304" pitchFamily="18" charset="0"/>
                <a:cs typeface="Times New Roman" panose="02020603050405020304" pitchFamily="18" charset="0"/>
              </a:rPr>
              <a:t>value of FK in a tuple t1of the current state r1(R1) either occurs as a </a:t>
            </a:r>
            <a:r>
              <a:rPr lang="en-US" smtClean="0">
                <a:latin typeface="Times New Roman" panose="02020603050405020304" pitchFamily="18" charset="0"/>
                <a:cs typeface="Times New Roman" panose="02020603050405020304" pitchFamily="18" charset="0"/>
              </a:rPr>
              <a:t>value of </a:t>
            </a:r>
            <a:r>
              <a:rPr lang="en-US">
                <a:latin typeface="Times New Roman" panose="02020603050405020304" pitchFamily="18" charset="0"/>
                <a:cs typeface="Times New Roman" panose="02020603050405020304" pitchFamily="18" charset="0"/>
              </a:rPr>
              <a:t>PK for some tuple t2in the current state r2(R2)or is NULL. In the </a:t>
            </a:r>
            <a:r>
              <a:rPr lang="en-US" smtClean="0">
                <a:latin typeface="Times New Roman" panose="02020603050405020304" pitchFamily="18" charset="0"/>
                <a:cs typeface="Times New Roman" panose="02020603050405020304" pitchFamily="18" charset="0"/>
              </a:rPr>
              <a:t>former case</a:t>
            </a:r>
            <a:r>
              <a:rPr lang="en-US">
                <a:latin typeface="Times New Roman" panose="02020603050405020304" pitchFamily="18" charset="0"/>
                <a:cs typeface="Times New Roman" panose="02020603050405020304" pitchFamily="18" charset="0"/>
              </a:rPr>
              <a:t>, we have t1[FK] = t2[PK], and we say that the tuple </a:t>
            </a:r>
            <a:r>
              <a:rPr lang="en-US" smtClean="0">
                <a:latin typeface="Times New Roman" panose="02020603050405020304" pitchFamily="18" charset="0"/>
                <a:cs typeface="Times New Roman" panose="02020603050405020304" pitchFamily="18" charset="0"/>
              </a:rPr>
              <a:t>t1 references or refers to the </a:t>
            </a:r>
            <a:r>
              <a:rPr lang="en-US">
                <a:latin typeface="Times New Roman" panose="02020603050405020304" pitchFamily="18" charset="0"/>
                <a:cs typeface="Times New Roman" panose="02020603050405020304" pitchFamily="18" charset="0"/>
              </a:rPr>
              <a:t>tuple t2.In this definition,R1is called the referencing </a:t>
            </a:r>
            <a:r>
              <a:rPr lang="en-US" smtClean="0">
                <a:latin typeface="Times New Roman" panose="02020603050405020304" pitchFamily="18" charset="0"/>
                <a:cs typeface="Times New Roman" panose="02020603050405020304" pitchFamily="18" charset="0"/>
              </a:rPr>
              <a:t>relation and R2 is </a:t>
            </a:r>
            <a:r>
              <a:rPr lang="en-US">
                <a:latin typeface="Times New Roman" panose="02020603050405020304" pitchFamily="18" charset="0"/>
                <a:cs typeface="Times New Roman" panose="02020603050405020304" pitchFamily="18" charset="0"/>
              </a:rPr>
              <a:t>the referenced </a:t>
            </a:r>
            <a:r>
              <a:rPr lang="en-US" smtClean="0">
                <a:latin typeface="Times New Roman" panose="02020603050405020304" pitchFamily="18" charset="0"/>
                <a:cs typeface="Times New Roman" panose="02020603050405020304" pitchFamily="18" charset="0"/>
              </a:rPr>
              <a:t>relation</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algn="just">
              <a:lnSpc>
                <a:spcPct val="150000"/>
              </a:lnSpc>
            </a:pPr>
            <a:r>
              <a:rPr lang="en-US" sz="1600" smtClean="0">
                <a:latin typeface="Times New Roman" panose="02020603050405020304" pitchFamily="18" charset="0"/>
                <a:cs typeface="Times New Roman" panose="02020603050405020304" pitchFamily="18" charset="0"/>
              </a:rPr>
              <a:t>If </a:t>
            </a:r>
            <a:r>
              <a:rPr lang="en-US" sz="1600">
                <a:latin typeface="Times New Roman" panose="02020603050405020304" pitchFamily="18" charset="0"/>
                <a:cs typeface="Times New Roman" panose="02020603050405020304" pitchFamily="18" charset="0"/>
              </a:rPr>
              <a:t>these two conditions hold, </a:t>
            </a:r>
            <a:r>
              <a:rPr lang="en-US" sz="1600" smtClean="0">
                <a:latin typeface="Times New Roman" panose="02020603050405020304" pitchFamily="18" charset="0"/>
                <a:cs typeface="Times New Roman" panose="02020603050405020304" pitchFamily="18" charset="0"/>
              </a:rPr>
              <a:t>a referential </a:t>
            </a:r>
            <a:r>
              <a:rPr lang="en-US" sz="1600">
                <a:latin typeface="Times New Roman" panose="02020603050405020304" pitchFamily="18" charset="0"/>
                <a:cs typeface="Times New Roman" panose="02020603050405020304" pitchFamily="18" charset="0"/>
              </a:rPr>
              <a:t>integrity </a:t>
            </a:r>
            <a:r>
              <a:rPr lang="en-US" sz="1600" smtClean="0">
                <a:latin typeface="Times New Roman" panose="02020603050405020304" pitchFamily="18" charset="0"/>
                <a:cs typeface="Times New Roman" panose="02020603050405020304" pitchFamily="18" charset="0"/>
              </a:rPr>
              <a:t>constraint from </a:t>
            </a:r>
            <a:r>
              <a:rPr lang="en-US" sz="1600">
                <a:latin typeface="Times New Roman" panose="02020603050405020304" pitchFamily="18" charset="0"/>
                <a:cs typeface="Times New Roman" panose="02020603050405020304" pitchFamily="18" charset="0"/>
              </a:rPr>
              <a:t>R1to </a:t>
            </a:r>
            <a:r>
              <a:rPr lang="en-US" sz="1600" smtClean="0">
                <a:latin typeface="Times New Roman" panose="02020603050405020304" pitchFamily="18" charset="0"/>
                <a:cs typeface="Times New Roman" panose="02020603050405020304" pitchFamily="18" charset="0"/>
              </a:rPr>
              <a:t>R2 is said </a:t>
            </a:r>
            <a:r>
              <a:rPr lang="en-US" sz="1600">
                <a:latin typeface="Times New Roman" panose="02020603050405020304" pitchFamily="18" charset="0"/>
                <a:cs typeface="Times New Roman" panose="02020603050405020304" pitchFamily="18" charset="0"/>
              </a:rPr>
              <a:t>to hold. </a:t>
            </a:r>
            <a:endParaRPr lang="en-US" sz="1600" smtClean="0">
              <a:latin typeface="Times New Roman" panose="02020603050405020304" pitchFamily="18" charset="0"/>
              <a:cs typeface="Times New Roman" panose="02020603050405020304" pitchFamily="18" charset="0"/>
            </a:endParaRPr>
          </a:p>
          <a:p>
            <a:pPr algn="just">
              <a:lnSpc>
                <a:spcPct val="150000"/>
              </a:lnSpc>
            </a:pPr>
            <a:r>
              <a:rPr lang="en-US" sz="1600" smtClean="0">
                <a:latin typeface="Times New Roman" panose="02020603050405020304" pitchFamily="18" charset="0"/>
                <a:cs typeface="Times New Roman" panose="02020603050405020304" pitchFamily="18" charset="0"/>
              </a:rPr>
              <a:t>In </a:t>
            </a:r>
            <a:r>
              <a:rPr lang="en-US" sz="1600">
                <a:latin typeface="Times New Roman" panose="02020603050405020304" pitchFamily="18" charset="0"/>
                <a:cs typeface="Times New Roman" panose="02020603050405020304" pitchFamily="18" charset="0"/>
              </a:rPr>
              <a:t>a database of many relations, there are usually many </a:t>
            </a:r>
            <a:r>
              <a:rPr lang="en-US" sz="1600" smtClean="0">
                <a:latin typeface="Times New Roman" panose="02020603050405020304" pitchFamily="18" charset="0"/>
                <a:cs typeface="Times New Roman" panose="02020603050405020304" pitchFamily="18" charset="0"/>
              </a:rPr>
              <a:t>referential integrity constraints.</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12111"/>
      </p:ext>
    </p:extLst>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150986" y="202078"/>
            <a:ext cx="9997659" cy="1280890"/>
          </a:xfrm>
        </p:spPr>
        <p:txBody>
          <a:bodyPr/>
          <a:lstStyle/>
          <a:p>
            <a:pPr algn="ctr"/>
            <a:r>
              <a:rPr lang="en-US" smtClean="0">
                <a:latin typeface="Times New Roman" panose="02020603050405020304" pitchFamily="18" charset="0"/>
                <a:cs typeface="Times New Roman" panose="02020603050405020304" pitchFamily="18" charset="0"/>
              </a:rPr>
              <a:t>REFERENTIAL INTEGRITY</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150986" y="1084384"/>
            <a:ext cx="9997659" cy="5278316"/>
          </a:xfrm>
          <a:ln>
            <a:solidFill>
              <a:schemeClr val="accent1"/>
            </a:solidFill>
          </a:ln>
        </p:spPr>
        <p:txBody>
          <a:bodyPr>
            <a:normAutofit/>
          </a:bodyPr>
          <a:lstStyle/>
          <a:p>
            <a:pPr>
              <a:buFont typeface="Arial" pitchFamily="34" charset="0"/>
              <a:buChar char="•"/>
            </a:pPr>
            <a:r>
              <a:rPr lang="en-US" sz="1600">
                <a:latin typeface="Times New Roman" panose="02020603050405020304" pitchFamily="18" charset="0"/>
                <a:cs typeface="Times New Roman" panose="02020603050405020304" pitchFamily="18" charset="0"/>
              </a:rPr>
              <a:t>Examples of referential integrity </a:t>
            </a:r>
            <a:r>
              <a:rPr lang="en-US" sz="1600" smtClean="0">
                <a:latin typeface="Times New Roman" panose="02020603050405020304" pitchFamily="18" charset="0"/>
                <a:cs typeface="Times New Roman" panose="02020603050405020304" pitchFamily="18" charset="0"/>
              </a:rPr>
              <a:t>constraint:</a:t>
            </a:r>
          </a:p>
          <a:p>
            <a:pPr marL="457200" lvl="1" indent="0">
              <a:buNone/>
            </a:pPr>
            <a:r>
              <a:rPr lang="en-US" smtClean="0">
                <a:latin typeface="Times New Roman" panose="02020603050405020304" pitchFamily="18" charset="0"/>
                <a:cs typeface="Times New Roman" panose="02020603050405020304" pitchFamily="18" charset="0"/>
              </a:rPr>
              <a:t>1) 	Customer(</a:t>
            </a:r>
            <a:r>
              <a:rPr lang="en-US" b="1" u="sng" err="1" smtClean="0">
                <a:latin typeface="Times New Roman" panose="02020603050405020304" pitchFamily="18" charset="0"/>
                <a:cs typeface="Times New Roman" panose="02020603050405020304" pitchFamily="18" charset="0"/>
              </a:rPr>
              <a:t>CustID</a:t>
            </a:r>
            <a:r>
              <a:rPr lang="en-US">
                <a:latin typeface="Times New Roman" panose="02020603050405020304" pitchFamily="18" charset="0"/>
                <a:cs typeface="Times New Roman" panose="02020603050405020304" pitchFamily="18" charset="0"/>
              </a:rPr>
              <a:t>, CustName)</a:t>
            </a:r>
          </a:p>
          <a:p>
            <a:pPr marL="457200" lvl="1" indent="0">
              <a:buNone/>
            </a:pPr>
            <a:r>
              <a:rPr lang="en-US" smtClean="0">
                <a:latin typeface="Times New Roman" panose="02020603050405020304" pitchFamily="18" charset="0"/>
                <a:cs typeface="Times New Roman" panose="02020603050405020304" pitchFamily="18" charset="0"/>
              </a:rPr>
              <a:t>	Order(</a:t>
            </a:r>
            <a:r>
              <a:rPr lang="en-US" b="1" u="sng" err="1" smtClean="0">
                <a:latin typeface="Times New Roman" panose="02020603050405020304" pitchFamily="18" charset="0"/>
                <a:cs typeface="Times New Roman" panose="02020603050405020304" pitchFamily="18" charset="0"/>
              </a:rPr>
              <a:t>OrderID</a:t>
            </a:r>
            <a:r>
              <a:rPr lang="en-US">
                <a:latin typeface="Times New Roman" panose="02020603050405020304" pitchFamily="18" charset="0"/>
                <a:cs typeface="Times New Roman" panose="02020603050405020304" pitchFamily="18" charset="0"/>
              </a:rPr>
              <a:t>, CustID, OrderDate</a:t>
            </a:r>
            <a:r>
              <a:rPr lang="en-US" smtClean="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marL="457200" lvl="1" indent="0">
              <a:buNone/>
            </a:pPr>
            <a:r>
              <a:rPr lang="en-US" smtClean="0">
                <a:latin typeface="Times New Roman" panose="02020603050405020304" pitchFamily="18" charset="0"/>
                <a:cs typeface="Times New Roman" panose="02020603050405020304" pitchFamily="18" charset="0"/>
              </a:rPr>
              <a:t>2)	Course(</a:t>
            </a:r>
            <a:r>
              <a:rPr lang="en-US" b="1" u="sng" err="1" smtClean="0">
                <a:latin typeface="Times New Roman" panose="02020603050405020304" pitchFamily="18" charset="0"/>
                <a:cs typeface="Times New Roman" panose="02020603050405020304" pitchFamily="18" charset="0"/>
              </a:rPr>
              <a:t>CrsCode</a:t>
            </a:r>
            <a:r>
              <a:rPr lang="en-US">
                <a:latin typeface="Times New Roman" panose="02020603050405020304" pitchFamily="18" charset="0"/>
                <a:cs typeface="Times New Roman" panose="02020603050405020304" pitchFamily="18" charset="0"/>
              </a:rPr>
              <a:t>, DeptCode, Description)</a:t>
            </a:r>
          </a:p>
          <a:p>
            <a:pPr marL="457200" lvl="1" indent="0">
              <a:buNone/>
            </a:pPr>
            <a:r>
              <a:rPr lang="en-US" smtClean="0">
                <a:latin typeface="Times New Roman" panose="02020603050405020304" pitchFamily="18" charset="0"/>
                <a:cs typeface="Times New Roman" panose="02020603050405020304" pitchFamily="18" charset="0"/>
              </a:rPr>
              <a:t>	Class(</a:t>
            </a:r>
            <a:r>
              <a:rPr lang="en-US" b="1" u="sng" err="1" smtClean="0">
                <a:latin typeface="Times New Roman" panose="02020603050405020304" pitchFamily="18" charset="0"/>
                <a:cs typeface="Times New Roman" panose="02020603050405020304" pitchFamily="18" charset="0"/>
              </a:rPr>
              <a:t>CrsCode</a:t>
            </a:r>
            <a:r>
              <a:rPr lang="en-US" b="1" u="sng">
                <a:latin typeface="Times New Roman" panose="02020603050405020304" pitchFamily="18" charset="0"/>
                <a:cs typeface="Times New Roman" panose="02020603050405020304" pitchFamily="18" charset="0"/>
              </a:rPr>
              <a:t>, Section</a:t>
            </a:r>
            <a:r>
              <a:rPr lang="en-US">
                <a:latin typeface="Times New Roman" panose="02020603050405020304" pitchFamily="18" charset="0"/>
                <a:cs typeface="Times New Roman" panose="02020603050405020304" pitchFamily="18" charset="0"/>
              </a:rPr>
              <a:t>, </a:t>
            </a:r>
            <a:r>
              <a:rPr lang="en-US" err="1" smtClean="0">
                <a:latin typeface="Times New Roman" panose="02020603050405020304" pitchFamily="18" charset="0"/>
                <a:cs typeface="Times New Roman" panose="02020603050405020304" pitchFamily="18" charset="0"/>
              </a:rPr>
              <a:t>ClassTime)</a:t>
            </a:r>
          </a:p>
          <a:p>
            <a:pPr indent="-285750"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We </a:t>
            </a:r>
            <a:r>
              <a:rPr lang="en-US" sz="1600">
                <a:latin typeface="Times New Roman" panose="02020603050405020304" pitchFamily="18" charset="0"/>
                <a:cs typeface="Times New Roman" panose="02020603050405020304" pitchFamily="18" charset="0"/>
              </a:rPr>
              <a:t>can diagrammatically display referential integrity </a:t>
            </a:r>
            <a:r>
              <a:rPr lang="en-US" sz="1600" smtClean="0">
                <a:latin typeface="Times New Roman" panose="02020603050405020304" pitchFamily="18" charset="0"/>
                <a:cs typeface="Times New Roman" panose="02020603050405020304" pitchFamily="18" charset="0"/>
              </a:rPr>
              <a:t>constraints by </a:t>
            </a:r>
            <a:r>
              <a:rPr lang="en-US" sz="1600">
                <a:latin typeface="Times New Roman" panose="02020603050405020304" pitchFamily="18" charset="0"/>
                <a:cs typeface="Times New Roman" panose="02020603050405020304" pitchFamily="18" charset="0"/>
              </a:rPr>
              <a:t>drawing a </a:t>
            </a:r>
            <a:r>
              <a:rPr lang="en-US" sz="1600" smtClean="0">
                <a:latin typeface="Times New Roman" panose="02020603050405020304" pitchFamily="18" charset="0"/>
                <a:cs typeface="Times New Roman" panose="02020603050405020304" pitchFamily="18" charset="0"/>
              </a:rPr>
              <a:t>directed arc </a:t>
            </a:r>
            <a:r>
              <a:rPr lang="en-US" sz="1600">
                <a:latin typeface="Times New Roman" panose="02020603050405020304" pitchFamily="18" charset="0"/>
                <a:cs typeface="Times New Roman" panose="02020603050405020304" pitchFamily="18" charset="0"/>
              </a:rPr>
              <a:t>from each foreign key to the relation it references. For clarity, the </a:t>
            </a:r>
            <a:r>
              <a:rPr lang="en-US" sz="1600" smtClean="0">
                <a:latin typeface="Times New Roman" panose="02020603050405020304" pitchFamily="18" charset="0"/>
                <a:cs typeface="Times New Roman" panose="02020603050405020304" pitchFamily="18" charset="0"/>
              </a:rPr>
              <a:t>arrowhead point </a:t>
            </a:r>
            <a:r>
              <a:rPr lang="en-US" sz="1600">
                <a:latin typeface="Times New Roman" panose="02020603050405020304" pitchFamily="18" charset="0"/>
                <a:cs typeface="Times New Roman" panose="02020603050405020304" pitchFamily="18" charset="0"/>
              </a:rPr>
              <a:t>to the primary key of the referenced relation.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009" y="3902528"/>
            <a:ext cx="4486176" cy="2174422"/>
          </a:xfrm>
          <a:prstGeom prst="rect">
            <a:avLst/>
          </a:prstGeom>
        </p:spPr>
      </p:pic>
    </p:spTree>
    <p:extLst>
      <p:ext uri="{BB962C8B-B14F-4D97-AF65-F5344CB8AC3E}">
        <p14:creationId xmlns:p14="http://schemas.microsoft.com/office/powerpoint/2010/main" val="706801392"/>
      </p:ext>
    </p:extLst>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lstStyle/>
          <a:p>
            <a:pPr algn="ctr"/>
            <a:r>
              <a:rPr lang="en-US">
                <a:latin typeface="Times New Roman" panose="02020603050405020304" pitchFamily="18" charset="0"/>
                <a:cs typeface="Times New Roman" panose="02020603050405020304" pitchFamily="18" charset="0"/>
              </a:rPr>
              <a:t>Update Operations, </a:t>
            </a:r>
            <a:r>
              <a:rPr lang="en-US" smtClean="0">
                <a:latin typeface="Times New Roman" panose="02020603050405020304" pitchFamily="18" charset="0"/>
                <a:cs typeface="Times New Roman" panose="02020603050405020304" pitchFamily="18" charset="0"/>
              </a:rPr>
              <a:t>Transactions &amp; Dealing </a:t>
            </a:r>
            <a:r>
              <a:rPr lang="en-US">
                <a:latin typeface="Times New Roman" panose="02020603050405020304" pitchFamily="18" charset="0"/>
                <a:cs typeface="Times New Roman" panose="02020603050405020304" pitchFamily="18" charset="0"/>
              </a:rPr>
              <a:t>with Constraint </a:t>
            </a:r>
            <a:r>
              <a:rPr lang="en-US" smtClean="0">
                <a:latin typeface="Times New Roman" panose="02020603050405020304" pitchFamily="18" charset="0"/>
                <a:cs typeface="Times New Roman" panose="02020603050405020304" pitchFamily="18" charset="0"/>
              </a:rPr>
              <a:t>Violations </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768718"/>
            <a:ext cx="10138336" cy="4422531"/>
          </a:xfrm>
          <a:ln>
            <a:solidFill>
              <a:schemeClr val="accent1"/>
            </a:solidFill>
          </a:ln>
        </p:spPr>
        <p:txBody>
          <a:bodyPr>
            <a:normAutofit/>
          </a:bodyPr>
          <a:lstStyle/>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operations  </a:t>
            </a:r>
            <a:r>
              <a:rPr lang="en-US" sz="1600">
                <a:latin typeface="Times New Roman" panose="02020603050405020304" pitchFamily="18" charset="0"/>
                <a:cs typeface="Times New Roman" panose="02020603050405020304" pitchFamily="18" charset="0"/>
              </a:rPr>
              <a:t>of  the  relational  model  can  be  categorized  into  </a:t>
            </a:r>
            <a:r>
              <a:rPr lang="en-US" sz="1600" b="1" smtClean="0">
                <a:latin typeface="Times New Roman" panose="02020603050405020304" pitchFamily="18" charset="0"/>
                <a:cs typeface="Times New Roman" panose="02020603050405020304" pitchFamily="18" charset="0"/>
              </a:rPr>
              <a:t>retrievals and updates</a:t>
            </a:r>
            <a:r>
              <a:rPr lang="en-US" sz="1600" smtClean="0">
                <a:latin typeface="Times New Roman" panose="02020603050405020304" pitchFamily="18" charset="0"/>
                <a:cs typeface="Times New Roman" panose="02020603050405020304" pitchFamily="18" charset="0"/>
              </a:rPr>
              <a:t>.</a:t>
            </a:r>
          </a:p>
          <a:p>
            <a:pPr indent="-231775"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Modification or update operations </a:t>
            </a:r>
            <a:r>
              <a:rPr lang="en-US" sz="1600" smtClean="0">
                <a:latin typeface="Times New Roman" panose="02020603050405020304" pitchFamily="18" charset="0"/>
                <a:cs typeface="Times New Roman" panose="02020603050405020304" pitchFamily="18" charset="0"/>
              </a:rPr>
              <a:t>:</a:t>
            </a:r>
          </a:p>
          <a:p>
            <a:pPr lvl="1" indent="-231775" algn="just">
              <a:lnSpc>
                <a:spcPct val="150000"/>
              </a:lnSpc>
              <a:buFont typeface="Arial" pitchFamily="34" charset="0"/>
              <a:buChar char="•"/>
            </a:pPr>
            <a:r>
              <a:rPr lang="en-US" b="1">
                <a:latin typeface="Times New Roman" panose="02020603050405020304" pitchFamily="18" charset="0"/>
                <a:cs typeface="Times New Roman" panose="02020603050405020304" pitchFamily="18" charset="0"/>
              </a:rPr>
              <a:t>T</a:t>
            </a:r>
            <a:r>
              <a:rPr lang="en-US" b="1" smtClean="0">
                <a:latin typeface="Times New Roman" panose="02020603050405020304" pitchFamily="18" charset="0"/>
                <a:cs typeface="Times New Roman" panose="02020603050405020304" pitchFamily="18" charset="0"/>
              </a:rPr>
              <a:t>here </a:t>
            </a:r>
            <a:r>
              <a:rPr lang="en-US" b="1">
                <a:latin typeface="Times New Roman" panose="02020603050405020304" pitchFamily="18" charset="0"/>
                <a:cs typeface="Times New Roman" panose="02020603050405020304" pitchFamily="18" charset="0"/>
              </a:rPr>
              <a:t>are three basic operations that can change the states of relations in the data-base: Insert, Delete, and Update (or Modify</a:t>
            </a:r>
            <a:r>
              <a:rPr lang="en-US" b="1" smtClean="0">
                <a:latin typeface="Times New Roman" panose="02020603050405020304" pitchFamily="18" charset="0"/>
                <a:cs typeface="Times New Roman" panose="02020603050405020304" pitchFamily="18" charset="0"/>
              </a:rPr>
              <a:t>).</a:t>
            </a: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Insert</a:t>
            </a:r>
            <a:r>
              <a:rPr lang="en-US" smtClean="0">
                <a:latin typeface="Times New Roman" panose="02020603050405020304" pitchFamily="18" charset="0"/>
                <a:cs typeface="Times New Roman" panose="02020603050405020304" pitchFamily="18" charset="0"/>
              </a:rPr>
              <a:t> is used </a:t>
            </a:r>
            <a:r>
              <a:rPr lang="en-US">
                <a:latin typeface="Times New Roman" panose="02020603050405020304" pitchFamily="18" charset="0"/>
                <a:cs typeface="Times New Roman" panose="02020603050405020304" pitchFamily="18" charset="0"/>
              </a:rPr>
              <a:t>to insert one or more new tuples in </a:t>
            </a:r>
            <a:r>
              <a:rPr lang="en-US" smtClean="0">
                <a:latin typeface="Times New Roman" panose="02020603050405020304" pitchFamily="18" charset="0"/>
                <a:cs typeface="Times New Roman" panose="02020603050405020304" pitchFamily="18" charset="0"/>
              </a:rPr>
              <a:t>a relation,</a:t>
            </a: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Delete</a:t>
            </a:r>
            <a:r>
              <a:rPr lang="en-US" smtClean="0">
                <a:latin typeface="Times New Roman" panose="02020603050405020304" pitchFamily="18" charset="0"/>
                <a:cs typeface="Times New Roman" panose="02020603050405020304" pitchFamily="18" charset="0"/>
              </a:rPr>
              <a:t> is </a:t>
            </a:r>
            <a:r>
              <a:rPr lang="en-US">
                <a:latin typeface="Times New Roman" panose="02020603050405020304" pitchFamily="18" charset="0"/>
                <a:cs typeface="Times New Roman" panose="02020603050405020304" pitchFamily="18" charset="0"/>
              </a:rPr>
              <a:t>used to delete tuples, and </a:t>
            </a:r>
            <a:endParaRPr lang="en-US" smtClean="0">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Update</a:t>
            </a:r>
            <a:r>
              <a:rPr lang="en-US" smtClean="0">
                <a:latin typeface="Times New Roman" panose="02020603050405020304" pitchFamily="18" charset="0"/>
                <a:cs typeface="Times New Roman" panose="02020603050405020304" pitchFamily="18" charset="0"/>
              </a:rPr>
              <a:t>(or Modify</a:t>
            </a:r>
            <a:r>
              <a:rPr lang="en-US">
                <a:latin typeface="Times New Roman" panose="02020603050405020304" pitchFamily="18" charset="0"/>
                <a:cs typeface="Times New Roman" panose="02020603050405020304" pitchFamily="18" charset="0"/>
              </a:rPr>
              <a:t>) is used to </a:t>
            </a:r>
            <a:r>
              <a:rPr lang="en-US" smtClean="0">
                <a:latin typeface="Times New Roman" panose="02020603050405020304" pitchFamily="18" charset="0"/>
                <a:cs typeface="Times New Roman" panose="02020603050405020304" pitchFamily="18" charset="0"/>
              </a:rPr>
              <a:t>change the </a:t>
            </a:r>
            <a:r>
              <a:rPr lang="en-US">
                <a:latin typeface="Times New Roman" panose="02020603050405020304" pitchFamily="18" charset="0"/>
                <a:cs typeface="Times New Roman" panose="02020603050405020304" pitchFamily="18" charset="0"/>
              </a:rPr>
              <a:t>values of some attributes in existing </a:t>
            </a:r>
            <a:r>
              <a:rPr lang="en-US" smtClean="0">
                <a:latin typeface="Times New Roman" panose="02020603050405020304" pitchFamily="18" charset="0"/>
                <a:cs typeface="Times New Roman" panose="02020603050405020304" pitchFamily="18" charset="0"/>
              </a:rPr>
              <a:t>tuples.</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Whenever </a:t>
            </a:r>
            <a:r>
              <a:rPr lang="en-US" sz="1600">
                <a:latin typeface="Times New Roman" panose="02020603050405020304" pitchFamily="18" charset="0"/>
                <a:cs typeface="Times New Roman" panose="02020603050405020304" pitchFamily="18" charset="0"/>
              </a:rPr>
              <a:t>these operations </a:t>
            </a:r>
            <a:r>
              <a:rPr lang="en-US" sz="1600" smtClean="0">
                <a:latin typeface="Times New Roman" panose="02020603050405020304" pitchFamily="18" charset="0"/>
                <a:cs typeface="Times New Roman" panose="02020603050405020304" pitchFamily="18" charset="0"/>
              </a:rPr>
              <a:t>are applied</a:t>
            </a:r>
            <a:r>
              <a:rPr lang="en-US" sz="1600">
                <a:latin typeface="Times New Roman" panose="02020603050405020304" pitchFamily="18" charset="0"/>
                <a:cs typeface="Times New Roman" panose="02020603050405020304" pitchFamily="18" charset="0"/>
              </a:rPr>
              <a:t>, the integrity constraints specified on the relational database schema </a:t>
            </a:r>
            <a:r>
              <a:rPr lang="en-US" sz="1600" smtClean="0">
                <a:latin typeface="Times New Roman" panose="02020603050405020304" pitchFamily="18" charset="0"/>
                <a:cs typeface="Times New Roman" panose="02020603050405020304" pitchFamily="18" charset="0"/>
              </a:rPr>
              <a:t>should not </a:t>
            </a:r>
            <a:r>
              <a:rPr lang="en-US" sz="1600">
                <a:latin typeface="Times New Roman" panose="02020603050405020304" pitchFamily="18" charset="0"/>
                <a:cs typeface="Times New Roman" panose="02020603050405020304" pitchFamily="18" charset="0"/>
              </a:rPr>
              <a:t>be violated.</a:t>
            </a:r>
          </a:p>
        </p:txBody>
      </p:sp>
    </p:spTree>
    <p:extLst>
      <p:ext uri="{BB962C8B-B14F-4D97-AF65-F5344CB8AC3E}">
        <p14:creationId xmlns:p14="http://schemas.microsoft.com/office/powerpoint/2010/main" val="3321871192"/>
      </p:ext>
    </p:extLst>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Insert operation </a:t>
            </a:r>
            <a:r>
              <a:rPr lang="en-US" sz="1600">
                <a:latin typeface="Times New Roman" panose="02020603050405020304" pitchFamily="18" charset="0"/>
                <a:cs typeface="Times New Roman" panose="02020603050405020304" pitchFamily="18" charset="0"/>
              </a:rPr>
              <a:t>provides a list of attribute values for a new tuple </a:t>
            </a:r>
            <a:r>
              <a:rPr lang="en-US" sz="1600" smtClean="0">
                <a:latin typeface="Times New Roman" panose="02020603050405020304" pitchFamily="18" charset="0"/>
                <a:cs typeface="Times New Roman" panose="02020603050405020304" pitchFamily="18" charset="0"/>
              </a:rPr>
              <a:t>that </a:t>
            </a:r>
            <a:r>
              <a:rPr lang="en-US" sz="1600">
                <a:latin typeface="Times New Roman" panose="02020603050405020304" pitchFamily="18" charset="0"/>
                <a:cs typeface="Times New Roman" panose="02020603050405020304" pitchFamily="18" charset="0"/>
              </a:rPr>
              <a:t>is to </a:t>
            </a:r>
            <a:r>
              <a:rPr lang="en-US" sz="1600" smtClean="0">
                <a:latin typeface="Times New Roman" panose="02020603050405020304" pitchFamily="18" charset="0"/>
                <a:cs typeface="Times New Roman" panose="02020603050405020304" pitchFamily="18" charset="0"/>
              </a:rPr>
              <a:t>be inserted </a:t>
            </a:r>
            <a:r>
              <a:rPr lang="en-US" sz="1600">
                <a:latin typeface="Times New Roman" panose="02020603050405020304" pitchFamily="18" charset="0"/>
                <a:cs typeface="Times New Roman" panose="02020603050405020304" pitchFamily="18" charset="0"/>
              </a:rPr>
              <a:t>into a relation R. </a:t>
            </a:r>
            <a:endParaRPr lang="en-US" sz="1600" smtClean="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Insert </a:t>
            </a:r>
            <a:r>
              <a:rPr lang="en-US" sz="1600" b="1">
                <a:latin typeface="Times New Roman" panose="02020603050405020304" pitchFamily="18" charset="0"/>
                <a:cs typeface="Times New Roman" panose="02020603050405020304" pitchFamily="18" charset="0"/>
              </a:rPr>
              <a:t>can violate any of the four types of </a:t>
            </a:r>
            <a:r>
              <a:rPr lang="en-US" sz="1600" b="1" smtClean="0">
                <a:latin typeface="Times New Roman" panose="02020603050405020304" pitchFamily="18" charset="0"/>
                <a:cs typeface="Times New Roman" panose="02020603050405020304" pitchFamily="18" charset="0"/>
              </a:rPr>
              <a:t>constraints:</a:t>
            </a:r>
          </a:p>
          <a:p>
            <a:pPr lvl="1">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Domain </a:t>
            </a:r>
            <a:r>
              <a:rPr lang="en-US">
                <a:latin typeface="Times New Roman" panose="02020603050405020304" pitchFamily="18" charset="0"/>
                <a:cs typeface="Times New Roman" panose="02020603050405020304" pitchFamily="18" charset="0"/>
              </a:rPr>
              <a:t>constraints can be violated if an </a:t>
            </a:r>
            <a:r>
              <a:rPr lang="en-US" smtClean="0">
                <a:latin typeface="Times New Roman" panose="02020603050405020304" pitchFamily="18" charset="0"/>
                <a:cs typeface="Times New Roman" panose="02020603050405020304" pitchFamily="18" charset="0"/>
              </a:rPr>
              <a:t>attribute value </a:t>
            </a:r>
            <a:r>
              <a:rPr lang="en-US">
                <a:latin typeface="Times New Roman" panose="02020603050405020304" pitchFamily="18" charset="0"/>
                <a:cs typeface="Times New Roman" panose="02020603050405020304" pitchFamily="18" charset="0"/>
              </a:rPr>
              <a:t>is given that does not appear in the corresponding domain or is not of </a:t>
            </a:r>
            <a:r>
              <a:rPr lang="en-US" smtClean="0">
                <a:latin typeface="Times New Roman" panose="02020603050405020304" pitchFamily="18" charset="0"/>
                <a:cs typeface="Times New Roman" panose="02020603050405020304" pitchFamily="18" charset="0"/>
              </a:rPr>
              <a:t>the appropriate </a:t>
            </a:r>
            <a:r>
              <a:rPr lang="en-US">
                <a:latin typeface="Times New Roman" panose="02020603050405020304" pitchFamily="18" charset="0"/>
                <a:cs typeface="Times New Roman" panose="02020603050405020304" pitchFamily="18" charset="0"/>
              </a:rPr>
              <a:t>data type.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Key </a:t>
            </a:r>
            <a:r>
              <a:rPr lang="en-US">
                <a:latin typeface="Times New Roman" panose="02020603050405020304" pitchFamily="18" charset="0"/>
                <a:cs typeface="Times New Roman" panose="02020603050405020304" pitchFamily="18" charset="0"/>
              </a:rPr>
              <a:t>constraints can be violated if a key value in the new </a:t>
            </a:r>
            <a:r>
              <a:rPr lang="en-US" smtClean="0">
                <a:latin typeface="Times New Roman" panose="02020603050405020304" pitchFamily="18" charset="0"/>
                <a:cs typeface="Times New Roman" panose="02020603050405020304" pitchFamily="18" charset="0"/>
              </a:rPr>
              <a:t>tuple t already </a:t>
            </a:r>
            <a:r>
              <a:rPr lang="en-US">
                <a:latin typeface="Times New Roman" panose="02020603050405020304" pitchFamily="18" charset="0"/>
                <a:cs typeface="Times New Roman" panose="02020603050405020304" pitchFamily="18" charset="0"/>
              </a:rPr>
              <a:t>exists in another tuple in the relation r(R).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Entity </a:t>
            </a:r>
            <a:r>
              <a:rPr lang="en-US">
                <a:latin typeface="Times New Roman" panose="02020603050405020304" pitchFamily="18" charset="0"/>
                <a:cs typeface="Times New Roman" panose="02020603050405020304" pitchFamily="18" charset="0"/>
              </a:rPr>
              <a:t>integrity can be </a:t>
            </a:r>
            <a:r>
              <a:rPr lang="en-US" smtClean="0">
                <a:latin typeface="Times New Roman" panose="02020603050405020304" pitchFamily="18" charset="0"/>
                <a:cs typeface="Times New Roman" panose="02020603050405020304" pitchFamily="18" charset="0"/>
              </a:rPr>
              <a:t>violated if </a:t>
            </a:r>
            <a:r>
              <a:rPr lang="en-US">
                <a:latin typeface="Times New Roman" panose="02020603050405020304" pitchFamily="18" charset="0"/>
                <a:cs typeface="Times New Roman" panose="02020603050405020304" pitchFamily="18" charset="0"/>
              </a:rPr>
              <a:t>any part of the primary key of the new tuple </a:t>
            </a:r>
            <a:r>
              <a:rPr lang="en-US" smtClean="0">
                <a:latin typeface="Times New Roman" panose="02020603050405020304" pitchFamily="18" charset="0"/>
                <a:cs typeface="Times New Roman" panose="02020603050405020304" pitchFamily="18" charset="0"/>
              </a:rPr>
              <a:t>t is NULL</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Referential </a:t>
            </a:r>
            <a:r>
              <a:rPr lang="en-US">
                <a:latin typeface="Times New Roman" panose="02020603050405020304" pitchFamily="18" charset="0"/>
                <a:cs typeface="Times New Roman" panose="02020603050405020304" pitchFamily="18" charset="0"/>
              </a:rPr>
              <a:t>integrity can </a:t>
            </a:r>
            <a:r>
              <a:rPr lang="en-US" smtClean="0">
                <a:latin typeface="Times New Roman" panose="02020603050405020304" pitchFamily="18" charset="0"/>
                <a:cs typeface="Times New Roman" panose="02020603050405020304" pitchFamily="18" charset="0"/>
              </a:rPr>
              <a:t>be violated </a:t>
            </a:r>
            <a:r>
              <a:rPr lang="en-US">
                <a:latin typeface="Times New Roman" panose="02020603050405020304" pitchFamily="18" charset="0"/>
                <a:cs typeface="Times New Roman" panose="02020603050405020304" pitchFamily="18" charset="0"/>
              </a:rPr>
              <a:t>if the value of any foreign key in </a:t>
            </a:r>
            <a:r>
              <a:rPr lang="en-US" smtClean="0">
                <a:latin typeface="Times New Roman" panose="02020603050405020304" pitchFamily="18" charset="0"/>
                <a:cs typeface="Times New Roman" panose="02020603050405020304" pitchFamily="18" charset="0"/>
              </a:rPr>
              <a:t>t refers </a:t>
            </a:r>
            <a:r>
              <a:rPr lang="en-US">
                <a:latin typeface="Times New Roman" panose="02020603050405020304" pitchFamily="18" charset="0"/>
                <a:cs typeface="Times New Roman" panose="02020603050405020304" pitchFamily="18" charset="0"/>
              </a:rPr>
              <a:t>to a tuple that does not exist in </a:t>
            </a:r>
            <a:r>
              <a:rPr lang="en-US" smtClean="0">
                <a:latin typeface="Times New Roman" panose="02020603050405020304" pitchFamily="18" charset="0"/>
                <a:cs typeface="Times New Roman" panose="02020603050405020304" pitchFamily="18" charset="0"/>
              </a:rPr>
              <a:t>the referenced </a:t>
            </a:r>
            <a:r>
              <a:rPr lang="en-US">
                <a:latin typeface="Times New Roman" panose="02020603050405020304" pitchFamily="18" charset="0"/>
                <a:cs typeface="Times New Roman" panose="02020603050405020304" pitchFamily="18" charset="0"/>
              </a:rPr>
              <a:t>relation. Here are some examples to illustrate this discussion.</a:t>
            </a:r>
          </a:p>
        </p:txBody>
      </p:sp>
    </p:spTree>
    <p:extLst>
      <p:ext uri="{BB962C8B-B14F-4D97-AF65-F5344CB8AC3E}">
        <p14:creationId xmlns:p14="http://schemas.microsoft.com/office/powerpoint/2010/main" val="532234783"/>
      </p:ext>
    </p:extLst>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endParaRPr lang="en-US" b="1">
              <a:latin typeface="Times New Roman" panose="02020603050405020304" pitchFamily="18" charset="0"/>
              <a:cs typeface="Times New Roman" panose="02020603050405020304" pitchFamily="18" charset="0"/>
            </a:endParaRPr>
          </a:p>
          <a:p>
            <a:pPr marL="0" indent="0">
              <a:lnSpc>
                <a:spcPct val="150000"/>
              </a:lnSpc>
              <a:buNone/>
            </a:pPr>
            <a:endParaRPr lang="en-US" b="1" smtClean="0">
              <a:latin typeface="Times New Roman" panose="02020603050405020304" pitchFamily="18" charset="0"/>
              <a:cs typeface="Times New Roman" panose="02020603050405020304" pitchFamily="18" charset="0"/>
            </a:endParaRPr>
          </a:p>
          <a:p>
            <a:pPr>
              <a:lnSpc>
                <a:spcPct val="150000"/>
              </a:lnSpc>
              <a:buAutoNum type="arabicParenR"/>
            </a:pPr>
            <a:r>
              <a:rPr lang="en-US" sz="1600" smtClean="0">
                <a:latin typeface="Times New Roman" panose="02020603050405020304" pitchFamily="18" charset="0"/>
                <a:cs typeface="Times New Roman" panose="02020603050405020304" pitchFamily="18" charset="0"/>
              </a:rPr>
              <a:t>Insert </a:t>
            </a:r>
            <a:r>
              <a:rPr lang="en-US" sz="1600">
                <a:latin typeface="Times New Roman" panose="02020603050405020304" pitchFamily="18" charset="0"/>
                <a:cs typeface="Times New Roman" panose="02020603050405020304" pitchFamily="18" charset="0"/>
              </a:rPr>
              <a:t>&lt;‘Cecilia’, ‘F’, ‘Kolonsky’,NULL, ‘1960-04-05’, ‘6357 Windy Lane, Katy,TX’, F, 28000,NULL, 4&gt; into </a:t>
            </a:r>
            <a:r>
              <a:rPr lang="en-US" sz="1600" smtClean="0">
                <a:latin typeface="Times New Roman" panose="02020603050405020304" pitchFamily="18" charset="0"/>
                <a:cs typeface="Times New Roman" panose="02020603050405020304" pitchFamily="18" charset="0"/>
              </a:rPr>
              <a:t>EMPLOYEE.</a:t>
            </a:r>
          </a:p>
          <a:p>
            <a:pPr marL="400050" lvl="1" indent="0">
              <a:lnSpc>
                <a:spcPct val="150000"/>
              </a:lnSpc>
              <a:buNone/>
            </a:pPr>
            <a:r>
              <a:rPr lang="en-US" smtClean="0">
                <a:latin typeface="Times New Roman" panose="02020603050405020304" pitchFamily="18" charset="0"/>
                <a:cs typeface="Times New Roman" panose="02020603050405020304" pitchFamily="18" charset="0"/>
              </a:rPr>
              <a:t> </a:t>
            </a:r>
            <a:r>
              <a:rPr lang="en-US" smtClean="0">
                <a:solidFill>
                  <a:srgbClr val="FF0000"/>
                </a:solidFill>
                <a:latin typeface="Times New Roman" panose="02020603050405020304" pitchFamily="18" charset="0"/>
                <a:cs typeface="Times New Roman" panose="02020603050405020304" pitchFamily="18" charset="0"/>
              </a:rPr>
              <a:t>This </a:t>
            </a:r>
            <a:r>
              <a:rPr lang="en-US">
                <a:solidFill>
                  <a:srgbClr val="FF0000"/>
                </a:solidFill>
                <a:latin typeface="Times New Roman" panose="02020603050405020304" pitchFamily="18" charset="0"/>
                <a:cs typeface="Times New Roman" panose="02020603050405020304" pitchFamily="18" charset="0"/>
              </a:rPr>
              <a:t>insertion violates the entity integrity constraint (</a:t>
            </a:r>
            <a:r>
              <a:rPr lang="en-US" smtClean="0">
                <a:solidFill>
                  <a:srgbClr val="FF0000"/>
                </a:solidFill>
                <a:latin typeface="Times New Roman" panose="02020603050405020304" pitchFamily="18" charset="0"/>
                <a:cs typeface="Times New Roman" panose="02020603050405020304" pitchFamily="18" charset="0"/>
              </a:rPr>
              <a:t>NULL for the primary </a:t>
            </a:r>
            <a:r>
              <a:rPr lang="en-US">
                <a:solidFill>
                  <a:srgbClr val="FF0000"/>
                </a:solidFill>
                <a:latin typeface="Times New Roman" panose="02020603050405020304" pitchFamily="18" charset="0"/>
                <a:cs typeface="Times New Roman" panose="02020603050405020304" pitchFamily="18" charset="0"/>
              </a:rPr>
              <a:t>key Ssn), so it is rejected</a:t>
            </a:r>
            <a:endParaRPr lang="en-US" b="1">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2) Insert &lt;‘Alicia’, ‘J’, ‘Zelaya’, ‘999887777’, ‘1960-04-05’, ‘6357 Windy Lane, Katy,TX’, F, 28000, ‘987654321’, 4&gt; into EMPLOYEE. </a:t>
            </a:r>
          </a:p>
          <a:p>
            <a:pPr marL="400050" lvl="1" indent="0">
              <a:lnSpc>
                <a:spcPct val="150000"/>
              </a:lnSpc>
              <a:buNone/>
            </a:pPr>
            <a:r>
              <a:rPr lang="en-US" smtClean="0">
                <a:solidFill>
                  <a:srgbClr val="FF0000"/>
                </a:solidFill>
                <a:latin typeface="Times New Roman" panose="02020603050405020304" pitchFamily="18" charset="0"/>
                <a:cs typeface="Times New Roman" panose="02020603050405020304" pitchFamily="18" charset="0"/>
              </a:rPr>
              <a:t>This </a:t>
            </a:r>
            <a:r>
              <a:rPr lang="en-US">
                <a:solidFill>
                  <a:srgbClr val="FF0000"/>
                </a:solidFill>
                <a:latin typeface="Times New Roman" panose="02020603050405020304" pitchFamily="18" charset="0"/>
                <a:cs typeface="Times New Roman" panose="02020603050405020304" pitchFamily="18" charset="0"/>
              </a:rPr>
              <a:t>insertion violates the key constraint because another tuple with the same Ssn value already exists in the </a:t>
            </a:r>
            <a:r>
              <a:rPr lang="en-US" smtClean="0">
                <a:solidFill>
                  <a:srgbClr val="FF0000"/>
                </a:solidFill>
                <a:latin typeface="Times New Roman" panose="02020603050405020304" pitchFamily="18" charset="0"/>
                <a:cs typeface="Times New Roman" panose="02020603050405020304" pitchFamily="18" charset="0"/>
              </a:rPr>
              <a:t> EMPLOYEE </a:t>
            </a:r>
            <a:r>
              <a:rPr lang="en-US">
                <a:solidFill>
                  <a:srgbClr val="FF0000"/>
                </a:solidFill>
                <a:latin typeface="Times New Roman" panose="02020603050405020304" pitchFamily="18" charset="0"/>
                <a:cs typeface="Times New Roman" panose="02020603050405020304" pitchFamily="18" charset="0"/>
              </a:rPr>
              <a:t>relation, and so it is rejected.</a:t>
            </a:r>
          </a:p>
          <a:p>
            <a:pPr marL="0" indent="0">
              <a:lnSpc>
                <a:spcPct val="150000"/>
              </a:lnSpc>
              <a:buNone/>
            </a:pP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953924" y="904874"/>
            <a:ext cx="5485417" cy="1419225"/>
          </a:xfrm>
          <a:prstGeom prst="rect">
            <a:avLst/>
          </a:prstGeom>
        </p:spPr>
      </p:pic>
    </p:spTree>
    <p:extLst>
      <p:ext uri="{BB962C8B-B14F-4D97-AF65-F5344CB8AC3E}">
        <p14:creationId xmlns:p14="http://schemas.microsoft.com/office/powerpoint/2010/main" val="625054156"/>
      </p:ext>
    </p:extLst>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endParaRPr lang="en-US" b="1">
              <a:latin typeface="Times New Roman" panose="02020603050405020304" pitchFamily="18" charset="0"/>
              <a:cs typeface="Times New Roman" panose="02020603050405020304" pitchFamily="18" charset="0"/>
            </a:endParaRPr>
          </a:p>
          <a:p>
            <a:pPr marL="0" indent="0">
              <a:lnSpc>
                <a:spcPct val="150000"/>
              </a:lnSpc>
              <a:buNone/>
            </a:pPr>
            <a:endParaRPr lang="en-US" b="1" smtClean="0">
              <a:latin typeface="Times New Roman" panose="02020603050405020304" pitchFamily="18" charset="0"/>
              <a:cs typeface="Times New Roman" panose="02020603050405020304" pitchFamily="18" charset="0"/>
            </a:endParaRPr>
          </a:p>
          <a:p>
            <a:pPr marL="0" indent="0">
              <a:lnSpc>
                <a:spcPct val="150000"/>
              </a:lnSpc>
              <a:buNone/>
            </a:pPr>
            <a:r>
              <a:rPr lang="en-US" sz="1600" smtClean="0">
                <a:latin typeface="Times New Roman" panose="02020603050405020304" pitchFamily="18" charset="0"/>
                <a:cs typeface="Times New Roman" panose="02020603050405020304" pitchFamily="18" charset="0"/>
              </a:rPr>
              <a:t>3) Insert </a:t>
            </a:r>
            <a:r>
              <a:rPr lang="en-US" sz="1600">
                <a:latin typeface="Times New Roman" panose="02020603050405020304" pitchFamily="18" charset="0"/>
                <a:cs typeface="Times New Roman" panose="02020603050405020304" pitchFamily="18" charset="0"/>
              </a:rPr>
              <a:t>&lt;‘Cecilia’, ‘F’, ‘Kolonsky’, ‘677678989’, ‘1960-04-05’, ‘6357 Windswept,Katy, TX’, F, 28000, ‘987654321’, 7&gt; into EMPLOYEE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	This </a:t>
            </a:r>
            <a:r>
              <a:rPr lang="en-US" sz="1600">
                <a:solidFill>
                  <a:srgbClr val="FF0000"/>
                </a:solidFill>
                <a:latin typeface="Times New Roman" panose="02020603050405020304" pitchFamily="18" charset="0"/>
                <a:cs typeface="Times New Roman" panose="02020603050405020304" pitchFamily="18" charset="0"/>
              </a:rPr>
              <a:t>insertion violates the referential integrity constraint </a:t>
            </a:r>
            <a:r>
              <a:rPr lang="en-US" sz="1600" smtClean="0">
                <a:solidFill>
                  <a:srgbClr val="FF0000"/>
                </a:solidFill>
                <a:latin typeface="Times New Roman" panose="02020603050405020304" pitchFamily="18" charset="0"/>
                <a:cs typeface="Times New Roman" panose="02020603050405020304" pitchFamily="18" charset="0"/>
              </a:rPr>
              <a:t>specified on Dno in EMPLOYEE because </a:t>
            </a:r>
            <a:r>
              <a:rPr lang="en-US" sz="1600">
                <a:solidFill>
                  <a:srgbClr val="FF0000"/>
                </a:solidFill>
                <a:latin typeface="Times New Roman" panose="02020603050405020304" pitchFamily="18" charset="0"/>
                <a:cs typeface="Times New Roman" panose="02020603050405020304" pitchFamily="18" charset="0"/>
              </a:rPr>
              <a:t>no </a:t>
            </a:r>
            <a:r>
              <a:rPr lang="en-US" sz="1600" smtClean="0">
                <a:solidFill>
                  <a:srgbClr val="FF0000"/>
                </a:solidFill>
                <a:latin typeface="Times New Roman" panose="02020603050405020304" pitchFamily="18" charset="0"/>
                <a:cs typeface="Times New Roman" panose="02020603050405020304" pitchFamily="18" charset="0"/>
              </a:rPr>
              <a:t>	corresponding </a:t>
            </a:r>
            <a:r>
              <a:rPr lang="en-US" sz="1600">
                <a:solidFill>
                  <a:srgbClr val="FF0000"/>
                </a:solidFill>
                <a:latin typeface="Times New Roman" panose="02020603050405020304" pitchFamily="18" charset="0"/>
                <a:cs typeface="Times New Roman" panose="02020603050405020304" pitchFamily="18" charset="0"/>
              </a:rPr>
              <a:t>referenced tuple exists </a:t>
            </a:r>
            <a:r>
              <a:rPr lang="en-US" sz="1600" smtClean="0">
                <a:solidFill>
                  <a:srgbClr val="FF0000"/>
                </a:solidFill>
                <a:latin typeface="Times New Roman" panose="02020603050405020304" pitchFamily="18" charset="0"/>
                <a:cs typeface="Times New Roman" panose="02020603050405020304" pitchFamily="18" charset="0"/>
              </a:rPr>
              <a:t>in DEPARTMENT </a:t>
            </a:r>
            <a:r>
              <a:rPr lang="en-US" sz="1600">
                <a:solidFill>
                  <a:srgbClr val="FF0000"/>
                </a:solidFill>
                <a:latin typeface="Times New Roman" panose="02020603050405020304" pitchFamily="18" charset="0"/>
                <a:cs typeface="Times New Roman" panose="02020603050405020304" pitchFamily="18" charset="0"/>
              </a:rPr>
              <a:t>with Dnumber= </a:t>
            </a:r>
            <a:r>
              <a:rPr lang="en-US" sz="1600" smtClean="0">
                <a:solidFill>
                  <a:srgbClr val="FF0000"/>
                </a:solidFill>
                <a:latin typeface="Times New Roman" panose="02020603050405020304" pitchFamily="18" charset="0"/>
                <a:cs typeface="Times New Roman" panose="02020603050405020304" pitchFamily="18" charset="0"/>
              </a:rPr>
              <a:t>7.</a:t>
            </a:r>
          </a:p>
          <a:p>
            <a:pPr marL="0" indent="0">
              <a:lnSpc>
                <a:spcPct val="150000"/>
              </a:lnSpc>
              <a:buNone/>
            </a:pPr>
            <a:r>
              <a:rPr lang="en-US" sz="1600" smtClean="0">
                <a:latin typeface="Times New Roman" panose="02020603050405020304" pitchFamily="18" charset="0"/>
                <a:cs typeface="Times New Roman" panose="02020603050405020304" pitchFamily="18" charset="0"/>
              </a:rPr>
              <a:t>4) Insert </a:t>
            </a:r>
            <a:r>
              <a:rPr lang="en-US" sz="1600">
                <a:latin typeface="Times New Roman" panose="02020603050405020304" pitchFamily="18" charset="0"/>
                <a:cs typeface="Times New Roman" panose="02020603050405020304" pitchFamily="18" charset="0"/>
              </a:rPr>
              <a:t>&lt;‘Cecilia’, ‘F’, ‘Kolonsky’, ‘677678989’, ‘1960-04-05’, ‘6357 Windy Lane,Katy, TX’, F, 28000,NULL, 4&gt; into EMPLOYEE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	This </a:t>
            </a:r>
            <a:r>
              <a:rPr lang="en-US" sz="1600">
                <a:solidFill>
                  <a:srgbClr val="FF0000"/>
                </a:solidFill>
                <a:latin typeface="Times New Roman" panose="02020603050405020304" pitchFamily="18" charset="0"/>
                <a:cs typeface="Times New Roman" panose="02020603050405020304" pitchFamily="18" charset="0"/>
              </a:rPr>
              <a:t>insertion satisfies all constraints, so it is acceptable.</a:t>
            </a:r>
          </a:p>
        </p:txBody>
      </p:sp>
      <p:pic>
        <p:nvPicPr>
          <p:cNvPr id="2" name="Picture 1"/>
          <p:cNvPicPr>
            <a:picLocks noChangeAspect="1"/>
          </p:cNvPicPr>
          <p:nvPr/>
        </p:nvPicPr>
        <p:blipFill>
          <a:blip r:embed="rId3"/>
          <a:stretch>
            <a:fillRect/>
          </a:stretch>
        </p:blipFill>
        <p:spPr>
          <a:xfrm>
            <a:off x="3953924" y="904874"/>
            <a:ext cx="5485417" cy="1419225"/>
          </a:xfrm>
          <a:prstGeom prst="rect">
            <a:avLst/>
          </a:prstGeom>
        </p:spPr>
      </p:pic>
    </p:spTree>
    <p:extLst>
      <p:ext uri="{BB962C8B-B14F-4D97-AF65-F5344CB8AC3E}">
        <p14:creationId xmlns:p14="http://schemas.microsoft.com/office/powerpoint/2010/main" val="229509768"/>
      </p:ext>
    </p:extLst>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r>
              <a:rPr lang="en-US" smtClean="0">
                <a:latin typeface="Times New Roman" panose="02020603050405020304" pitchFamily="18" charset="0"/>
                <a:cs typeface="Times New Roman" panose="02020603050405020304" pitchFamily="18" charset="0"/>
              </a:rPr>
              <a:t>If </a:t>
            </a:r>
            <a:r>
              <a:rPr lang="en-US">
                <a:latin typeface="Times New Roman" panose="02020603050405020304" pitchFamily="18" charset="0"/>
                <a:cs typeface="Times New Roman" panose="02020603050405020304" pitchFamily="18" charset="0"/>
              </a:rPr>
              <a:t>an insertion violates one or more </a:t>
            </a:r>
            <a:r>
              <a:rPr lang="en-US" smtClean="0">
                <a:latin typeface="Times New Roman" panose="02020603050405020304" pitchFamily="18" charset="0"/>
                <a:cs typeface="Times New Roman" panose="02020603050405020304" pitchFamily="18" charset="0"/>
              </a:rPr>
              <a:t>constraints :</a:t>
            </a:r>
          </a:p>
          <a:p>
            <a:pPr>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default option is to reject </a:t>
            </a:r>
            <a:r>
              <a:rPr lang="en-US" smtClean="0">
                <a:latin typeface="Times New Roman" panose="02020603050405020304" pitchFamily="18" charset="0"/>
                <a:cs typeface="Times New Roman" panose="02020603050405020304" pitchFamily="18" charset="0"/>
              </a:rPr>
              <a:t>the insertion. In </a:t>
            </a:r>
            <a:r>
              <a:rPr lang="en-US">
                <a:latin typeface="Times New Roman" panose="02020603050405020304" pitchFamily="18" charset="0"/>
                <a:cs typeface="Times New Roman" panose="02020603050405020304" pitchFamily="18" charset="0"/>
              </a:rPr>
              <a:t>this case, it would be useful if the DBMS could provide a reason to the user as to why the insertion was rejected. </a:t>
            </a:r>
            <a:r>
              <a:rPr lang="en-US" smtClean="0">
                <a:latin typeface="Times New Roman" panose="02020603050405020304" pitchFamily="18" charset="0"/>
                <a:cs typeface="Times New Roman" panose="02020603050405020304" pitchFamily="18" charset="0"/>
              </a:rPr>
              <a:t> </a:t>
            </a:r>
          </a:p>
          <a:p>
            <a:pPr>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Another </a:t>
            </a:r>
            <a:r>
              <a:rPr lang="en-US">
                <a:latin typeface="Times New Roman" panose="02020603050405020304" pitchFamily="18" charset="0"/>
                <a:cs typeface="Times New Roman" panose="02020603050405020304" pitchFamily="18" charset="0"/>
              </a:rPr>
              <a:t>option is to attempt to </a:t>
            </a:r>
            <a:r>
              <a:rPr lang="en-US" smtClean="0">
                <a:latin typeface="Times New Roman" panose="02020603050405020304" pitchFamily="18" charset="0"/>
                <a:cs typeface="Times New Roman" panose="02020603050405020304" pitchFamily="18" charset="0"/>
              </a:rPr>
              <a:t>correct the </a:t>
            </a:r>
            <a:r>
              <a:rPr lang="en-US">
                <a:latin typeface="Times New Roman" panose="02020603050405020304" pitchFamily="18" charset="0"/>
                <a:cs typeface="Times New Roman" panose="02020603050405020304" pitchFamily="18" charset="0"/>
              </a:rPr>
              <a:t>reason for rejecting the insertion</a:t>
            </a:r>
            <a:r>
              <a:rPr lang="en-US" smtClean="0">
                <a:latin typeface="Times New Roman" panose="02020603050405020304" pitchFamily="18" charset="0"/>
                <a:cs typeface="Times New Roman" panose="02020603050405020304" pitchFamily="18" charset="0"/>
              </a:rPr>
              <a:t>, but </a:t>
            </a:r>
            <a:r>
              <a:rPr lang="en-US">
                <a:latin typeface="Times New Roman" panose="02020603050405020304" pitchFamily="18" charset="0"/>
                <a:cs typeface="Times New Roman" panose="02020603050405020304" pitchFamily="18" charset="0"/>
              </a:rPr>
              <a:t>this is typically not used for </a:t>
            </a:r>
            <a:r>
              <a:rPr lang="en-US" smtClean="0">
                <a:latin typeface="Times New Roman" panose="02020603050405020304" pitchFamily="18" charset="0"/>
                <a:cs typeface="Times New Roman" panose="02020603050405020304" pitchFamily="18" charset="0"/>
              </a:rPr>
              <a:t>violations caused </a:t>
            </a:r>
            <a:r>
              <a:rPr lang="en-US">
                <a:latin typeface="Times New Roman" panose="02020603050405020304" pitchFamily="18" charset="0"/>
                <a:cs typeface="Times New Roman" panose="02020603050405020304" pitchFamily="18" charset="0"/>
              </a:rPr>
              <a:t>by Insert</a:t>
            </a:r>
            <a:endParaRPr 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4634"/>
      </p:ext>
    </p:extLst>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a:xfrm>
            <a:off x="2398712" y="552450"/>
            <a:ext cx="8915399" cy="2262781"/>
          </a:xfrm>
        </p:spPr>
        <p:txBody>
          <a:bodyPr/>
          <a:lstStyle/>
          <a:p>
            <a:pPr algn="ctr"/>
            <a:r>
              <a:rPr lang="en-US" smtClean="0">
                <a:latin typeface="Times New Roman" panose="02020603050405020304" pitchFamily="18" charset="0"/>
                <a:cs typeface="Times New Roman" panose="02020603050405020304" pitchFamily="18" charset="0"/>
              </a:rPr>
              <a:t>UNIT II</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3501029"/>
            <a:ext cx="8915399" cy="1928221"/>
          </a:xfrm>
        </p:spPr>
        <p:txBody>
          <a:bodyPr>
            <a:noAutofit/>
          </a:bodyPr>
          <a:lstStyle/>
          <a:p>
            <a:pPr algn="ctr">
              <a:spcBef>
                <a:spcPct val="0"/>
              </a:spcBef>
            </a:pPr>
            <a:r>
              <a:rPr lang="en-IN" sz="5400">
                <a:solidFill>
                  <a:schemeClr val="accent2">
                    <a:lumMod val="75000"/>
                  </a:schemeClr>
                </a:solidFill>
                <a:latin typeface="Times New Roman" panose="02020603050405020304" pitchFamily="18" charset="0"/>
                <a:ea typeface="+mj-ea"/>
                <a:cs typeface="Times New Roman" panose="02020603050405020304" pitchFamily="18" charset="0"/>
              </a:rPr>
              <a:t>Relational Model </a:t>
            </a:r>
            <a:endParaRPr lang="en-IN" sz="5400" smtClean="0">
              <a:solidFill>
                <a:schemeClr val="accent2">
                  <a:lumMod val="75000"/>
                </a:schemeClr>
              </a:solidFill>
              <a:latin typeface="Times New Roman" panose="02020603050405020304" pitchFamily="18" charset="0"/>
              <a:ea typeface="+mj-ea"/>
              <a:cs typeface="Times New Roman" panose="02020603050405020304" pitchFamily="18" charset="0"/>
            </a:endParaRPr>
          </a:p>
          <a:p>
            <a:pPr algn="ctr">
              <a:spcBef>
                <a:spcPct val="0"/>
              </a:spcBef>
            </a:pPr>
            <a:r>
              <a:rPr lang="en-IN" sz="5400" smtClean="0">
                <a:solidFill>
                  <a:schemeClr val="accent2">
                    <a:lumMod val="75000"/>
                  </a:schemeClr>
                </a:solidFill>
                <a:latin typeface="Times New Roman" panose="02020603050405020304" pitchFamily="18" charset="0"/>
                <a:ea typeface="+mj-ea"/>
                <a:cs typeface="Times New Roman" panose="02020603050405020304" pitchFamily="18" charset="0"/>
              </a:rPr>
              <a:t>&amp; Relational </a:t>
            </a:r>
            <a:r>
              <a:rPr lang="en-IN" sz="5400">
                <a:solidFill>
                  <a:schemeClr val="accent2">
                    <a:lumMod val="75000"/>
                  </a:schemeClr>
                </a:solidFill>
                <a:latin typeface="Times New Roman" panose="02020603050405020304" pitchFamily="18" charset="0"/>
                <a:ea typeface="+mj-ea"/>
                <a:cs typeface="Times New Roman" panose="02020603050405020304" pitchFamily="18" charset="0"/>
              </a:rPr>
              <a:t>Algebra</a:t>
            </a:r>
            <a:endParaRPr lang="en-US" sz="540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91434554"/>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show="0">
  <p:cSld>
    <p:spTree>
      <p:nvGrpSpPr>
        <p:cNvPr id="1" name=""/>
        <p:cNvGrpSpPr/>
        <p:nvPr/>
      </p:nvGrpSpPr>
      <p:grpSpPr>
        <a:xfrm>
          <a:off x="0" y="0"/>
          <a:ext cx="0" cy="0"/>
        </a:xfrm>
      </p:grpSpPr>
      <p:sp>
        <p:nvSpPr>
          <p:cNvPr id="3" name="Content Placeholder 2"/>
          <p:cNvSpPr>
            <a:spLocks noGrp="1"/>
          </p:cNvSpPr>
          <p:nvPr>
            <p:ph idx="1"/>
          </p:nvPr>
        </p:nvSpPr>
        <p:spPr>
          <a:xfrm>
            <a:off x="1087974" y="723900"/>
            <a:ext cx="10075325" cy="5524500"/>
          </a:xfrm>
          <a:ln>
            <a:solidFill>
              <a:schemeClr val="accent1"/>
            </a:solidFill>
          </a:ln>
        </p:spPr>
        <p:txBody>
          <a:bodyPr/>
          <a:lstStyle/>
          <a:p>
            <a:pPr marL="0" indent="0">
              <a:lnSpc>
                <a:spcPct val="150000"/>
              </a:lnSpc>
              <a:buNone/>
            </a:pPr>
            <a:r>
              <a:rPr lang="en-US" sz="2400" b="1" u="sng" smtClean="0">
                <a:latin typeface="Times New Roman" panose="02020603050405020304" pitchFamily="18" charset="0"/>
                <a:cs typeface="Times New Roman" panose="02020603050405020304" pitchFamily="18" charset="0"/>
              </a:rPr>
              <a:t>Domain constraints</a:t>
            </a:r>
            <a:r>
              <a:rPr lang="en-US" sz="2400" b="1" smtClean="0">
                <a:latin typeface="Times New Roman" panose="02020603050405020304" pitchFamily="18" charset="0"/>
                <a:cs typeface="Times New Roman" panose="02020603050405020304" pitchFamily="18" charset="0"/>
              </a:rPr>
              <a:t>:</a:t>
            </a:r>
          </a:p>
          <a:p>
            <a:r>
              <a:rPr lang="en-US" altLang="zh-TW">
                <a:latin typeface="Times New Roman" panose="02020603050405020304" pitchFamily="18" charset="0"/>
                <a:cs typeface="Times New Roman" panose="02020603050405020304" pitchFamily="18" charset="0"/>
              </a:rPr>
              <a:t>They define valid values for attributes</a:t>
            </a:r>
          </a:p>
          <a:p>
            <a:r>
              <a:rPr lang="en-US" altLang="zh-TW">
                <a:latin typeface="Times New Roman" panose="02020603050405020304" pitchFamily="18" charset="0"/>
                <a:cs typeface="Times New Roman" panose="02020603050405020304" pitchFamily="18" charset="0"/>
              </a:rPr>
              <a:t>They are the most elementary form of integrity constraint.</a:t>
            </a:r>
          </a:p>
          <a:p>
            <a:r>
              <a:rPr lang="en-US" altLang="zh-TW">
                <a:latin typeface="Times New Roman" panose="02020603050405020304" pitchFamily="18" charset="0"/>
                <a:cs typeface="Times New Roman" panose="02020603050405020304" pitchFamily="18" charset="0"/>
              </a:rPr>
              <a:t>They test values inserted in the </a:t>
            </a:r>
            <a:r>
              <a:rPr lang="en-US" altLang="zh-TW" smtClean="0">
                <a:latin typeface="Times New Roman" panose="02020603050405020304" pitchFamily="18" charset="0"/>
                <a:cs typeface="Times New Roman" panose="02020603050405020304" pitchFamily="18" charset="0"/>
              </a:rPr>
              <a:t>database..</a:t>
            </a:r>
            <a:endParaRPr lang="en-US" altLang="zh-TW">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901964"/>
      </p:ext>
    </p:extLst>
  </p:cSld>
  <p:clrMapOvr>
    <a:masterClrMapping/>
  </p:clrMapOvr>
  <mc:AlternateContent>
    <mc:Choice xmlns:p14="http://schemas.microsoft.com/office/powerpoint/2010/main" Requires="p14">
      <p:transition spd="slow" p14:dur="2000"/>
    </mc:Choice>
    <mc:Fallback>
      <p:transition spd="slow"/>
    </mc:Fallback>
  </mc:AlternateContent>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lstStyle/>
          <a:p>
            <a:pPr algn="ctr"/>
            <a:r>
              <a:rPr lang="en-US">
                <a:latin typeface="Times New Roman" panose="02020603050405020304" pitchFamily="18" charset="0"/>
                <a:cs typeface="Times New Roman" panose="02020603050405020304" pitchFamily="18" charset="0"/>
              </a:rPr>
              <a:t>Update Operations, </a:t>
            </a:r>
            <a:r>
              <a:rPr lang="en-US" smtClean="0">
                <a:latin typeface="Times New Roman" panose="02020603050405020304" pitchFamily="18" charset="0"/>
                <a:cs typeface="Times New Roman" panose="02020603050405020304" pitchFamily="18" charset="0"/>
              </a:rPr>
              <a:t>Transactions &amp; Dealing </a:t>
            </a:r>
            <a:r>
              <a:rPr lang="en-US">
                <a:latin typeface="Times New Roman" panose="02020603050405020304" pitchFamily="18" charset="0"/>
                <a:cs typeface="Times New Roman" panose="02020603050405020304" pitchFamily="18" charset="0"/>
              </a:rPr>
              <a:t>with Constraint </a:t>
            </a:r>
            <a:r>
              <a:rPr lang="en-US" smtClean="0">
                <a:latin typeface="Times New Roman" panose="02020603050405020304" pitchFamily="18" charset="0"/>
                <a:cs typeface="Times New Roman" panose="02020603050405020304" pitchFamily="18" charset="0"/>
              </a:rPr>
              <a:t>Violations </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768718"/>
            <a:ext cx="10138336" cy="4422531"/>
          </a:xfrm>
          <a:ln>
            <a:solidFill>
              <a:schemeClr val="accent1"/>
            </a:solidFill>
          </a:ln>
        </p:spPr>
        <p:txBody>
          <a:bodyPr>
            <a:normAutofit/>
          </a:bodyPr>
          <a:lstStyle/>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operations  </a:t>
            </a:r>
            <a:r>
              <a:rPr lang="en-US" sz="1600">
                <a:latin typeface="Times New Roman" panose="02020603050405020304" pitchFamily="18" charset="0"/>
                <a:cs typeface="Times New Roman" panose="02020603050405020304" pitchFamily="18" charset="0"/>
              </a:rPr>
              <a:t>of  the  relational  model  can  be  categorized  into  </a:t>
            </a:r>
            <a:r>
              <a:rPr lang="en-US" sz="1600" b="1" smtClean="0">
                <a:latin typeface="Times New Roman" panose="02020603050405020304" pitchFamily="18" charset="0"/>
                <a:cs typeface="Times New Roman" panose="02020603050405020304" pitchFamily="18" charset="0"/>
              </a:rPr>
              <a:t>retrievals and updates</a:t>
            </a:r>
            <a:r>
              <a:rPr lang="en-US" sz="1600" smtClean="0">
                <a:latin typeface="Times New Roman" panose="02020603050405020304" pitchFamily="18" charset="0"/>
                <a:cs typeface="Times New Roman" panose="02020603050405020304" pitchFamily="18" charset="0"/>
              </a:rPr>
              <a:t>.</a:t>
            </a:r>
          </a:p>
          <a:p>
            <a:pPr indent="-231775"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Modification or update operations </a:t>
            </a:r>
            <a:r>
              <a:rPr lang="en-US" sz="1600" smtClean="0">
                <a:latin typeface="Times New Roman" panose="02020603050405020304" pitchFamily="18" charset="0"/>
                <a:cs typeface="Times New Roman" panose="02020603050405020304" pitchFamily="18" charset="0"/>
              </a:rPr>
              <a:t>:</a:t>
            </a:r>
          </a:p>
          <a:p>
            <a:pPr lvl="1" indent="-231775" algn="just">
              <a:lnSpc>
                <a:spcPct val="150000"/>
              </a:lnSpc>
              <a:buFont typeface="Arial" pitchFamily="34" charset="0"/>
              <a:buChar char="•"/>
            </a:pPr>
            <a:r>
              <a:rPr lang="en-US" b="1">
                <a:latin typeface="Times New Roman" panose="02020603050405020304" pitchFamily="18" charset="0"/>
                <a:cs typeface="Times New Roman" panose="02020603050405020304" pitchFamily="18" charset="0"/>
              </a:rPr>
              <a:t>T</a:t>
            </a:r>
            <a:r>
              <a:rPr lang="en-US" b="1" smtClean="0">
                <a:latin typeface="Times New Roman" panose="02020603050405020304" pitchFamily="18" charset="0"/>
                <a:cs typeface="Times New Roman" panose="02020603050405020304" pitchFamily="18" charset="0"/>
              </a:rPr>
              <a:t>here </a:t>
            </a:r>
            <a:r>
              <a:rPr lang="en-US" b="1">
                <a:latin typeface="Times New Roman" panose="02020603050405020304" pitchFamily="18" charset="0"/>
                <a:cs typeface="Times New Roman" panose="02020603050405020304" pitchFamily="18" charset="0"/>
              </a:rPr>
              <a:t>are three basic operations that can change the states of relations in the data-base: Insert, Delete, and Update (or Modify</a:t>
            </a:r>
            <a:r>
              <a:rPr lang="en-US" b="1" smtClean="0">
                <a:latin typeface="Times New Roman" panose="02020603050405020304" pitchFamily="18" charset="0"/>
                <a:cs typeface="Times New Roman" panose="02020603050405020304" pitchFamily="18" charset="0"/>
              </a:rPr>
              <a:t>).</a:t>
            </a: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Insert</a:t>
            </a:r>
            <a:r>
              <a:rPr lang="en-US" smtClean="0">
                <a:latin typeface="Times New Roman" panose="02020603050405020304" pitchFamily="18" charset="0"/>
                <a:cs typeface="Times New Roman" panose="02020603050405020304" pitchFamily="18" charset="0"/>
              </a:rPr>
              <a:t> is used </a:t>
            </a:r>
            <a:r>
              <a:rPr lang="en-US">
                <a:latin typeface="Times New Roman" panose="02020603050405020304" pitchFamily="18" charset="0"/>
                <a:cs typeface="Times New Roman" panose="02020603050405020304" pitchFamily="18" charset="0"/>
              </a:rPr>
              <a:t>to insert one or more new tuples in </a:t>
            </a:r>
            <a:r>
              <a:rPr lang="en-US" smtClean="0">
                <a:latin typeface="Times New Roman" panose="02020603050405020304" pitchFamily="18" charset="0"/>
                <a:cs typeface="Times New Roman" panose="02020603050405020304" pitchFamily="18" charset="0"/>
              </a:rPr>
              <a:t>a relation,</a:t>
            </a: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Delete</a:t>
            </a:r>
            <a:r>
              <a:rPr lang="en-US" smtClean="0">
                <a:latin typeface="Times New Roman" panose="02020603050405020304" pitchFamily="18" charset="0"/>
                <a:cs typeface="Times New Roman" panose="02020603050405020304" pitchFamily="18" charset="0"/>
              </a:rPr>
              <a:t> is </a:t>
            </a:r>
            <a:r>
              <a:rPr lang="en-US">
                <a:latin typeface="Times New Roman" panose="02020603050405020304" pitchFamily="18" charset="0"/>
                <a:cs typeface="Times New Roman" panose="02020603050405020304" pitchFamily="18" charset="0"/>
              </a:rPr>
              <a:t>used to delete tuples, and </a:t>
            </a:r>
            <a:endParaRPr lang="en-US" smtClean="0">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Update</a:t>
            </a:r>
            <a:r>
              <a:rPr lang="en-US" smtClean="0">
                <a:latin typeface="Times New Roman" panose="02020603050405020304" pitchFamily="18" charset="0"/>
                <a:cs typeface="Times New Roman" panose="02020603050405020304" pitchFamily="18" charset="0"/>
              </a:rPr>
              <a:t>(or Modify</a:t>
            </a:r>
            <a:r>
              <a:rPr lang="en-US">
                <a:latin typeface="Times New Roman" panose="02020603050405020304" pitchFamily="18" charset="0"/>
                <a:cs typeface="Times New Roman" panose="02020603050405020304" pitchFamily="18" charset="0"/>
              </a:rPr>
              <a:t>) is used to </a:t>
            </a:r>
            <a:r>
              <a:rPr lang="en-US" smtClean="0">
                <a:latin typeface="Times New Roman" panose="02020603050405020304" pitchFamily="18" charset="0"/>
                <a:cs typeface="Times New Roman" panose="02020603050405020304" pitchFamily="18" charset="0"/>
              </a:rPr>
              <a:t>change the </a:t>
            </a:r>
            <a:r>
              <a:rPr lang="en-US">
                <a:latin typeface="Times New Roman" panose="02020603050405020304" pitchFamily="18" charset="0"/>
                <a:cs typeface="Times New Roman" panose="02020603050405020304" pitchFamily="18" charset="0"/>
              </a:rPr>
              <a:t>values of some attributes in existing </a:t>
            </a:r>
            <a:r>
              <a:rPr lang="en-US" smtClean="0">
                <a:latin typeface="Times New Roman" panose="02020603050405020304" pitchFamily="18" charset="0"/>
                <a:cs typeface="Times New Roman" panose="02020603050405020304" pitchFamily="18" charset="0"/>
              </a:rPr>
              <a:t>tuples.</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Whenever </a:t>
            </a:r>
            <a:r>
              <a:rPr lang="en-US" sz="1600">
                <a:latin typeface="Times New Roman" panose="02020603050405020304" pitchFamily="18" charset="0"/>
                <a:cs typeface="Times New Roman" panose="02020603050405020304" pitchFamily="18" charset="0"/>
              </a:rPr>
              <a:t>these operations </a:t>
            </a:r>
            <a:r>
              <a:rPr lang="en-US" sz="1600" smtClean="0">
                <a:latin typeface="Times New Roman" panose="02020603050405020304" pitchFamily="18" charset="0"/>
                <a:cs typeface="Times New Roman" panose="02020603050405020304" pitchFamily="18" charset="0"/>
              </a:rPr>
              <a:t>are applied</a:t>
            </a:r>
            <a:r>
              <a:rPr lang="en-US" sz="1600">
                <a:latin typeface="Times New Roman" panose="02020603050405020304" pitchFamily="18" charset="0"/>
                <a:cs typeface="Times New Roman" panose="02020603050405020304" pitchFamily="18" charset="0"/>
              </a:rPr>
              <a:t>, the integrity constraints specified on the relational database schema </a:t>
            </a:r>
            <a:r>
              <a:rPr lang="en-US" sz="1600" smtClean="0">
                <a:latin typeface="Times New Roman" panose="02020603050405020304" pitchFamily="18" charset="0"/>
                <a:cs typeface="Times New Roman" panose="02020603050405020304" pitchFamily="18" charset="0"/>
              </a:rPr>
              <a:t>should not </a:t>
            </a:r>
            <a:r>
              <a:rPr lang="en-US" sz="1600">
                <a:latin typeface="Times New Roman" panose="02020603050405020304" pitchFamily="18" charset="0"/>
                <a:cs typeface="Times New Roman" panose="02020603050405020304" pitchFamily="18" charset="0"/>
              </a:rPr>
              <a:t>be violated.</a:t>
            </a:r>
          </a:p>
        </p:txBody>
      </p:sp>
    </p:spTree>
    <p:extLst>
      <p:ext uri="{BB962C8B-B14F-4D97-AF65-F5344CB8AC3E}">
        <p14:creationId xmlns:p14="http://schemas.microsoft.com/office/powerpoint/2010/main" val="3321871192"/>
      </p:ext>
    </p:extLst>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Insert operation </a:t>
            </a:r>
            <a:r>
              <a:rPr lang="en-US" sz="1600">
                <a:latin typeface="Times New Roman" panose="02020603050405020304" pitchFamily="18" charset="0"/>
                <a:cs typeface="Times New Roman" panose="02020603050405020304" pitchFamily="18" charset="0"/>
              </a:rPr>
              <a:t>provides a list of attribute values for a new tuple </a:t>
            </a:r>
            <a:r>
              <a:rPr lang="en-US" sz="1600" smtClean="0">
                <a:latin typeface="Times New Roman" panose="02020603050405020304" pitchFamily="18" charset="0"/>
                <a:cs typeface="Times New Roman" panose="02020603050405020304" pitchFamily="18" charset="0"/>
              </a:rPr>
              <a:t>that </a:t>
            </a:r>
            <a:r>
              <a:rPr lang="en-US" sz="1600">
                <a:latin typeface="Times New Roman" panose="02020603050405020304" pitchFamily="18" charset="0"/>
                <a:cs typeface="Times New Roman" panose="02020603050405020304" pitchFamily="18" charset="0"/>
              </a:rPr>
              <a:t>is to </a:t>
            </a:r>
            <a:r>
              <a:rPr lang="en-US" sz="1600" smtClean="0">
                <a:latin typeface="Times New Roman" panose="02020603050405020304" pitchFamily="18" charset="0"/>
                <a:cs typeface="Times New Roman" panose="02020603050405020304" pitchFamily="18" charset="0"/>
              </a:rPr>
              <a:t>be inserted </a:t>
            </a:r>
            <a:r>
              <a:rPr lang="en-US" sz="1600">
                <a:latin typeface="Times New Roman" panose="02020603050405020304" pitchFamily="18" charset="0"/>
                <a:cs typeface="Times New Roman" panose="02020603050405020304" pitchFamily="18" charset="0"/>
              </a:rPr>
              <a:t>into a relation R. </a:t>
            </a:r>
            <a:endParaRPr lang="en-US" sz="1600" smtClean="0">
              <a:latin typeface="Times New Roman" panose="02020603050405020304" pitchFamily="18" charset="0"/>
              <a:cs typeface="Times New Roman" panose="02020603050405020304" pitchFamily="18" charset="0"/>
            </a:endParaRPr>
          </a:p>
          <a:p>
            <a:pPr>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Insert </a:t>
            </a:r>
            <a:r>
              <a:rPr lang="en-US" sz="1600" b="1">
                <a:latin typeface="Times New Roman" panose="02020603050405020304" pitchFamily="18" charset="0"/>
                <a:cs typeface="Times New Roman" panose="02020603050405020304" pitchFamily="18" charset="0"/>
              </a:rPr>
              <a:t>can violate any of the four types of </a:t>
            </a:r>
            <a:r>
              <a:rPr lang="en-US" sz="1600" b="1" smtClean="0">
                <a:latin typeface="Times New Roman" panose="02020603050405020304" pitchFamily="18" charset="0"/>
                <a:cs typeface="Times New Roman" panose="02020603050405020304" pitchFamily="18" charset="0"/>
              </a:rPr>
              <a:t>constraints:</a:t>
            </a:r>
          </a:p>
          <a:p>
            <a:pPr lvl="1">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Domain </a:t>
            </a:r>
            <a:r>
              <a:rPr lang="en-US" b="1">
                <a:latin typeface="Times New Roman" panose="02020603050405020304" pitchFamily="18" charset="0"/>
                <a:cs typeface="Times New Roman" panose="02020603050405020304" pitchFamily="18" charset="0"/>
              </a:rPr>
              <a:t>constraints </a:t>
            </a:r>
            <a:r>
              <a:rPr lang="en-US">
                <a:latin typeface="Times New Roman" panose="02020603050405020304" pitchFamily="18" charset="0"/>
                <a:cs typeface="Times New Roman" panose="02020603050405020304" pitchFamily="18" charset="0"/>
              </a:rPr>
              <a:t>can be violated if an </a:t>
            </a:r>
            <a:r>
              <a:rPr lang="en-US" smtClean="0">
                <a:latin typeface="Times New Roman" panose="02020603050405020304" pitchFamily="18" charset="0"/>
                <a:cs typeface="Times New Roman" panose="02020603050405020304" pitchFamily="18" charset="0"/>
              </a:rPr>
              <a:t>attribute value </a:t>
            </a:r>
            <a:r>
              <a:rPr lang="en-US">
                <a:latin typeface="Times New Roman" panose="02020603050405020304" pitchFamily="18" charset="0"/>
                <a:cs typeface="Times New Roman" panose="02020603050405020304" pitchFamily="18" charset="0"/>
              </a:rPr>
              <a:t>is given that does not appear in the corresponding domain or is not of </a:t>
            </a:r>
            <a:r>
              <a:rPr lang="en-US" smtClean="0">
                <a:latin typeface="Times New Roman" panose="02020603050405020304" pitchFamily="18" charset="0"/>
                <a:cs typeface="Times New Roman" panose="02020603050405020304" pitchFamily="18" charset="0"/>
              </a:rPr>
              <a:t>the appropriate </a:t>
            </a:r>
            <a:r>
              <a:rPr lang="en-US">
                <a:latin typeface="Times New Roman" panose="02020603050405020304" pitchFamily="18" charset="0"/>
                <a:cs typeface="Times New Roman" panose="02020603050405020304" pitchFamily="18" charset="0"/>
              </a:rPr>
              <a:t>data type.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Key </a:t>
            </a:r>
            <a:r>
              <a:rPr lang="en-US" b="1">
                <a:latin typeface="Times New Roman" panose="02020603050405020304" pitchFamily="18" charset="0"/>
                <a:cs typeface="Times New Roman" panose="02020603050405020304" pitchFamily="18" charset="0"/>
              </a:rPr>
              <a:t>constraints </a:t>
            </a:r>
            <a:r>
              <a:rPr lang="en-US">
                <a:latin typeface="Times New Roman" panose="02020603050405020304" pitchFamily="18" charset="0"/>
                <a:cs typeface="Times New Roman" panose="02020603050405020304" pitchFamily="18" charset="0"/>
              </a:rPr>
              <a:t>can be violated if a key value in the new </a:t>
            </a:r>
            <a:r>
              <a:rPr lang="en-US" smtClean="0">
                <a:latin typeface="Times New Roman" panose="02020603050405020304" pitchFamily="18" charset="0"/>
                <a:cs typeface="Times New Roman" panose="02020603050405020304" pitchFamily="18" charset="0"/>
              </a:rPr>
              <a:t>tuple t already </a:t>
            </a:r>
            <a:r>
              <a:rPr lang="en-US">
                <a:latin typeface="Times New Roman" panose="02020603050405020304" pitchFamily="18" charset="0"/>
                <a:cs typeface="Times New Roman" panose="02020603050405020304" pitchFamily="18" charset="0"/>
              </a:rPr>
              <a:t>exists in another tuple in the relation r(R).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Entity </a:t>
            </a:r>
            <a:r>
              <a:rPr lang="en-US" b="1">
                <a:latin typeface="Times New Roman" panose="02020603050405020304" pitchFamily="18" charset="0"/>
                <a:cs typeface="Times New Roman" panose="02020603050405020304" pitchFamily="18" charset="0"/>
              </a:rPr>
              <a:t>integrity </a:t>
            </a:r>
            <a:r>
              <a:rPr lang="en-US">
                <a:latin typeface="Times New Roman" panose="02020603050405020304" pitchFamily="18" charset="0"/>
                <a:cs typeface="Times New Roman" panose="02020603050405020304" pitchFamily="18" charset="0"/>
              </a:rPr>
              <a:t>can be </a:t>
            </a:r>
            <a:r>
              <a:rPr lang="en-US" smtClean="0">
                <a:latin typeface="Times New Roman" panose="02020603050405020304" pitchFamily="18" charset="0"/>
                <a:cs typeface="Times New Roman" panose="02020603050405020304" pitchFamily="18" charset="0"/>
              </a:rPr>
              <a:t>violated if </a:t>
            </a:r>
            <a:r>
              <a:rPr lang="en-US">
                <a:latin typeface="Times New Roman" panose="02020603050405020304" pitchFamily="18" charset="0"/>
                <a:cs typeface="Times New Roman" panose="02020603050405020304" pitchFamily="18" charset="0"/>
              </a:rPr>
              <a:t>any part of the primary key of the new tuple </a:t>
            </a:r>
            <a:r>
              <a:rPr lang="en-US" smtClean="0">
                <a:latin typeface="Times New Roman" panose="02020603050405020304" pitchFamily="18" charset="0"/>
                <a:cs typeface="Times New Roman" panose="02020603050405020304" pitchFamily="18" charset="0"/>
              </a:rPr>
              <a:t>t is NULL</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Referential </a:t>
            </a:r>
            <a:r>
              <a:rPr lang="en-US" b="1">
                <a:latin typeface="Times New Roman" panose="02020603050405020304" pitchFamily="18" charset="0"/>
                <a:cs typeface="Times New Roman" panose="02020603050405020304" pitchFamily="18" charset="0"/>
              </a:rPr>
              <a:t>integrity </a:t>
            </a:r>
            <a:r>
              <a:rPr lang="en-US">
                <a:latin typeface="Times New Roman" panose="02020603050405020304" pitchFamily="18" charset="0"/>
                <a:cs typeface="Times New Roman" panose="02020603050405020304" pitchFamily="18" charset="0"/>
              </a:rPr>
              <a:t>can </a:t>
            </a:r>
            <a:r>
              <a:rPr lang="en-US" smtClean="0">
                <a:latin typeface="Times New Roman" panose="02020603050405020304" pitchFamily="18" charset="0"/>
                <a:cs typeface="Times New Roman" panose="02020603050405020304" pitchFamily="18" charset="0"/>
              </a:rPr>
              <a:t>be violated </a:t>
            </a:r>
            <a:r>
              <a:rPr lang="en-US">
                <a:latin typeface="Times New Roman" panose="02020603050405020304" pitchFamily="18" charset="0"/>
                <a:cs typeface="Times New Roman" panose="02020603050405020304" pitchFamily="18" charset="0"/>
              </a:rPr>
              <a:t>if the value of any foreign key in </a:t>
            </a:r>
            <a:r>
              <a:rPr lang="en-US" smtClean="0">
                <a:latin typeface="Times New Roman" panose="02020603050405020304" pitchFamily="18" charset="0"/>
                <a:cs typeface="Times New Roman" panose="02020603050405020304" pitchFamily="18" charset="0"/>
              </a:rPr>
              <a:t>t refers </a:t>
            </a:r>
            <a:r>
              <a:rPr lang="en-US">
                <a:latin typeface="Times New Roman" panose="02020603050405020304" pitchFamily="18" charset="0"/>
                <a:cs typeface="Times New Roman" panose="02020603050405020304" pitchFamily="18" charset="0"/>
              </a:rPr>
              <a:t>to a tuple that does not exist in </a:t>
            </a:r>
            <a:r>
              <a:rPr lang="en-US" smtClean="0">
                <a:latin typeface="Times New Roman" panose="02020603050405020304" pitchFamily="18" charset="0"/>
                <a:cs typeface="Times New Roman" panose="02020603050405020304" pitchFamily="18" charset="0"/>
              </a:rPr>
              <a:t>the referenced </a:t>
            </a:r>
            <a:r>
              <a:rPr lang="en-US">
                <a:latin typeface="Times New Roman" panose="02020603050405020304" pitchFamily="18" charset="0"/>
                <a:cs typeface="Times New Roman" panose="02020603050405020304" pitchFamily="18" charset="0"/>
              </a:rPr>
              <a:t>relation. Here are some examples to illustrate this discussion.</a:t>
            </a:r>
          </a:p>
        </p:txBody>
      </p:sp>
    </p:spTree>
    <p:extLst>
      <p:ext uri="{BB962C8B-B14F-4D97-AF65-F5344CB8AC3E}">
        <p14:creationId xmlns:p14="http://schemas.microsoft.com/office/powerpoint/2010/main" val="532234783"/>
      </p:ext>
    </p:extLst>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endParaRPr lang="en-US" b="1">
              <a:latin typeface="Times New Roman" panose="02020603050405020304" pitchFamily="18" charset="0"/>
              <a:cs typeface="Times New Roman" panose="02020603050405020304" pitchFamily="18" charset="0"/>
            </a:endParaRPr>
          </a:p>
          <a:p>
            <a:pPr marL="0" indent="0">
              <a:lnSpc>
                <a:spcPct val="150000"/>
              </a:lnSpc>
              <a:buNone/>
            </a:pPr>
            <a:endParaRPr lang="en-US" b="1" smtClean="0">
              <a:latin typeface="Times New Roman" panose="02020603050405020304" pitchFamily="18" charset="0"/>
              <a:cs typeface="Times New Roman" panose="02020603050405020304" pitchFamily="18" charset="0"/>
            </a:endParaRPr>
          </a:p>
          <a:p>
            <a:pPr>
              <a:lnSpc>
                <a:spcPct val="150000"/>
              </a:lnSpc>
              <a:buAutoNum type="arabicParenR"/>
            </a:pPr>
            <a:r>
              <a:rPr lang="en-US" sz="1600" smtClean="0">
                <a:latin typeface="Times New Roman" panose="02020603050405020304" pitchFamily="18" charset="0"/>
                <a:cs typeface="Times New Roman" panose="02020603050405020304" pitchFamily="18" charset="0"/>
              </a:rPr>
              <a:t>Insert </a:t>
            </a:r>
            <a:r>
              <a:rPr lang="en-US" sz="1600">
                <a:latin typeface="Times New Roman" panose="02020603050405020304" pitchFamily="18" charset="0"/>
                <a:cs typeface="Times New Roman" panose="02020603050405020304" pitchFamily="18" charset="0"/>
              </a:rPr>
              <a:t>&lt;‘Cecilia’, ‘F’, ‘Kolonsky’,NULL, ‘1960-04-05’, ‘6357 Windy Lane, Katy,TX’, F, 28000,NULL, 4&gt; into </a:t>
            </a:r>
            <a:r>
              <a:rPr lang="en-US" sz="1600" smtClean="0">
                <a:latin typeface="Times New Roman" panose="02020603050405020304" pitchFamily="18" charset="0"/>
                <a:cs typeface="Times New Roman" panose="02020603050405020304" pitchFamily="18" charset="0"/>
              </a:rPr>
              <a:t>EMPLOYEE.</a:t>
            </a:r>
          </a:p>
          <a:p>
            <a:pPr marL="400050" lvl="1" indent="0">
              <a:lnSpc>
                <a:spcPct val="150000"/>
              </a:lnSpc>
              <a:buNone/>
            </a:pPr>
            <a:r>
              <a:rPr lang="en-US" smtClean="0">
                <a:latin typeface="Times New Roman" panose="02020603050405020304" pitchFamily="18" charset="0"/>
                <a:cs typeface="Times New Roman" panose="02020603050405020304" pitchFamily="18" charset="0"/>
              </a:rPr>
              <a:t> </a:t>
            </a:r>
            <a:r>
              <a:rPr lang="en-US" smtClean="0">
                <a:solidFill>
                  <a:srgbClr val="FF0000"/>
                </a:solidFill>
                <a:latin typeface="Times New Roman" panose="02020603050405020304" pitchFamily="18" charset="0"/>
                <a:cs typeface="Times New Roman" panose="02020603050405020304" pitchFamily="18" charset="0"/>
              </a:rPr>
              <a:t>This </a:t>
            </a:r>
            <a:r>
              <a:rPr lang="en-US">
                <a:solidFill>
                  <a:srgbClr val="FF0000"/>
                </a:solidFill>
                <a:latin typeface="Times New Roman" panose="02020603050405020304" pitchFamily="18" charset="0"/>
                <a:cs typeface="Times New Roman" panose="02020603050405020304" pitchFamily="18" charset="0"/>
              </a:rPr>
              <a:t>insertion violates the entity integrity constraint (</a:t>
            </a:r>
            <a:r>
              <a:rPr lang="en-US" smtClean="0">
                <a:solidFill>
                  <a:srgbClr val="FF0000"/>
                </a:solidFill>
                <a:latin typeface="Times New Roman" panose="02020603050405020304" pitchFamily="18" charset="0"/>
                <a:cs typeface="Times New Roman" panose="02020603050405020304" pitchFamily="18" charset="0"/>
              </a:rPr>
              <a:t>NULL for the primary </a:t>
            </a:r>
            <a:r>
              <a:rPr lang="en-US">
                <a:solidFill>
                  <a:srgbClr val="FF0000"/>
                </a:solidFill>
                <a:latin typeface="Times New Roman" panose="02020603050405020304" pitchFamily="18" charset="0"/>
                <a:cs typeface="Times New Roman" panose="02020603050405020304" pitchFamily="18" charset="0"/>
              </a:rPr>
              <a:t>key Ssn), so it is rejected</a:t>
            </a:r>
            <a:endParaRPr lang="en-US" b="1">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sz="1600">
                <a:latin typeface="Times New Roman" panose="02020603050405020304" pitchFamily="18" charset="0"/>
                <a:cs typeface="Times New Roman" panose="02020603050405020304" pitchFamily="18" charset="0"/>
              </a:rPr>
              <a:t>2) Insert &lt;‘Alicia’, ‘J’, ‘Zelaya’, ‘999887777’, ‘1960-04-05’, ‘6357 Windy Lane, Katy,TX’, F, 28000, ‘987654321’, 4&gt; into EMPLOYEE. </a:t>
            </a:r>
          </a:p>
          <a:p>
            <a:pPr marL="400050" lvl="1" indent="0">
              <a:lnSpc>
                <a:spcPct val="150000"/>
              </a:lnSpc>
              <a:buNone/>
            </a:pPr>
            <a:r>
              <a:rPr lang="en-US" smtClean="0">
                <a:solidFill>
                  <a:srgbClr val="FF0000"/>
                </a:solidFill>
                <a:latin typeface="Times New Roman" panose="02020603050405020304" pitchFamily="18" charset="0"/>
                <a:cs typeface="Times New Roman" panose="02020603050405020304" pitchFamily="18" charset="0"/>
              </a:rPr>
              <a:t>This </a:t>
            </a:r>
            <a:r>
              <a:rPr lang="en-US">
                <a:solidFill>
                  <a:srgbClr val="FF0000"/>
                </a:solidFill>
                <a:latin typeface="Times New Roman" panose="02020603050405020304" pitchFamily="18" charset="0"/>
                <a:cs typeface="Times New Roman" panose="02020603050405020304" pitchFamily="18" charset="0"/>
              </a:rPr>
              <a:t>insertion violates the key constraint because another tuple with the same Ssn value already exists in the </a:t>
            </a:r>
            <a:r>
              <a:rPr lang="en-US" smtClean="0">
                <a:solidFill>
                  <a:srgbClr val="FF0000"/>
                </a:solidFill>
                <a:latin typeface="Times New Roman" panose="02020603050405020304" pitchFamily="18" charset="0"/>
                <a:cs typeface="Times New Roman" panose="02020603050405020304" pitchFamily="18" charset="0"/>
              </a:rPr>
              <a:t> EMPLOYEE </a:t>
            </a:r>
            <a:r>
              <a:rPr lang="en-US">
                <a:solidFill>
                  <a:srgbClr val="FF0000"/>
                </a:solidFill>
                <a:latin typeface="Times New Roman" panose="02020603050405020304" pitchFamily="18" charset="0"/>
                <a:cs typeface="Times New Roman" panose="02020603050405020304" pitchFamily="18" charset="0"/>
              </a:rPr>
              <a:t>relation, and so it is rejected.</a:t>
            </a:r>
          </a:p>
          <a:p>
            <a:pPr marL="0" indent="0">
              <a:lnSpc>
                <a:spcPct val="150000"/>
              </a:lnSpc>
              <a:buNone/>
            </a:pPr>
            <a:endParaRPr lang="en-US">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3953924" y="904874"/>
            <a:ext cx="5485417" cy="1419225"/>
          </a:xfrm>
          <a:prstGeom prst="rect">
            <a:avLst/>
          </a:prstGeom>
        </p:spPr>
      </p:pic>
    </p:spTree>
    <p:extLst>
      <p:ext uri="{BB962C8B-B14F-4D97-AF65-F5344CB8AC3E}">
        <p14:creationId xmlns:p14="http://schemas.microsoft.com/office/powerpoint/2010/main" val="625054156"/>
      </p:ext>
    </p:extLst>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endParaRPr lang="en-US" b="1">
              <a:latin typeface="Times New Roman" panose="02020603050405020304" pitchFamily="18" charset="0"/>
              <a:cs typeface="Times New Roman" panose="02020603050405020304" pitchFamily="18" charset="0"/>
            </a:endParaRPr>
          </a:p>
          <a:p>
            <a:pPr marL="0" indent="0">
              <a:lnSpc>
                <a:spcPct val="150000"/>
              </a:lnSpc>
              <a:buNone/>
            </a:pPr>
            <a:endParaRPr lang="en-US" b="1" smtClean="0">
              <a:latin typeface="Times New Roman" panose="02020603050405020304" pitchFamily="18" charset="0"/>
              <a:cs typeface="Times New Roman" panose="02020603050405020304" pitchFamily="18" charset="0"/>
            </a:endParaRPr>
          </a:p>
          <a:p>
            <a:pPr marL="0" indent="0">
              <a:lnSpc>
                <a:spcPct val="150000"/>
              </a:lnSpc>
              <a:buNone/>
            </a:pPr>
            <a:r>
              <a:rPr lang="en-US" sz="1600" smtClean="0">
                <a:latin typeface="Times New Roman" panose="02020603050405020304" pitchFamily="18" charset="0"/>
                <a:cs typeface="Times New Roman" panose="02020603050405020304" pitchFamily="18" charset="0"/>
              </a:rPr>
              <a:t>3) Insert </a:t>
            </a:r>
            <a:r>
              <a:rPr lang="en-US" sz="1600">
                <a:latin typeface="Times New Roman" panose="02020603050405020304" pitchFamily="18" charset="0"/>
                <a:cs typeface="Times New Roman" panose="02020603050405020304" pitchFamily="18" charset="0"/>
              </a:rPr>
              <a:t>&lt;‘Cecilia’, ‘F’, ‘Kolonsky’, ‘677678989’, ‘1960-04-05’, ‘6357 Windswept,Katy, TX’, F, 28000, ‘987654321’, 7&gt; into EMPLOYEE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	This </a:t>
            </a:r>
            <a:r>
              <a:rPr lang="en-US" sz="1600">
                <a:solidFill>
                  <a:srgbClr val="FF0000"/>
                </a:solidFill>
                <a:latin typeface="Times New Roman" panose="02020603050405020304" pitchFamily="18" charset="0"/>
                <a:cs typeface="Times New Roman" panose="02020603050405020304" pitchFamily="18" charset="0"/>
              </a:rPr>
              <a:t>insertion violates the referential integrity constraint </a:t>
            </a:r>
            <a:r>
              <a:rPr lang="en-US" sz="1600" smtClean="0">
                <a:solidFill>
                  <a:srgbClr val="FF0000"/>
                </a:solidFill>
                <a:latin typeface="Times New Roman" panose="02020603050405020304" pitchFamily="18" charset="0"/>
                <a:cs typeface="Times New Roman" panose="02020603050405020304" pitchFamily="18" charset="0"/>
              </a:rPr>
              <a:t>specified on Dno in EMPLOYEE because </a:t>
            </a:r>
            <a:r>
              <a:rPr lang="en-US" sz="1600">
                <a:solidFill>
                  <a:srgbClr val="FF0000"/>
                </a:solidFill>
                <a:latin typeface="Times New Roman" panose="02020603050405020304" pitchFamily="18" charset="0"/>
                <a:cs typeface="Times New Roman" panose="02020603050405020304" pitchFamily="18" charset="0"/>
              </a:rPr>
              <a:t>no </a:t>
            </a:r>
            <a:r>
              <a:rPr lang="en-US" sz="1600" smtClean="0">
                <a:solidFill>
                  <a:srgbClr val="FF0000"/>
                </a:solidFill>
                <a:latin typeface="Times New Roman" panose="02020603050405020304" pitchFamily="18" charset="0"/>
                <a:cs typeface="Times New Roman" panose="02020603050405020304" pitchFamily="18" charset="0"/>
              </a:rPr>
              <a:t>	corresponding </a:t>
            </a:r>
            <a:r>
              <a:rPr lang="en-US" sz="1600">
                <a:solidFill>
                  <a:srgbClr val="FF0000"/>
                </a:solidFill>
                <a:latin typeface="Times New Roman" panose="02020603050405020304" pitchFamily="18" charset="0"/>
                <a:cs typeface="Times New Roman" panose="02020603050405020304" pitchFamily="18" charset="0"/>
              </a:rPr>
              <a:t>referenced tuple exists </a:t>
            </a:r>
            <a:r>
              <a:rPr lang="en-US" sz="1600" smtClean="0">
                <a:solidFill>
                  <a:srgbClr val="FF0000"/>
                </a:solidFill>
                <a:latin typeface="Times New Roman" panose="02020603050405020304" pitchFamily="18" charset="0"/>
                <a:cs typeface="Times New Roman" panose="02020603050405020304" pitchFamily="18" charset="0"/>
              </a:rPr>
              <a:t>in DEPARTMENT </a:t>
            </a:r>
            <a:r>
              <a:rPr lang="en-US" sz="1600">
                <a:solidFill>
                  <a:srgbClr val="FF0000"/>
                </a:solidFill>
                <a:latin typeface="Times New Roman" panose="02020603050405020304" pitchFamily="18" charset="0"/>
                <a:cs typeface="Times New Roman" panose="02020603050405020304" pitchFamily="18" charset="0"/>
              </a:rPr>
              <a:t>with Dnumber= </a:t>
            </a:r>
            <a:r>
              <a:rPr lang="en-US" sz="1600" smtClean="0">
                <a:solidFill>
                  <a:srgbClr val="FF0000"/>
                </a:solidFill>
                <a:latin typeface="Times New Roman" panose="02020603050405020304" pitchFamily="18" charset="0"/>
                <a:cs typeface="Times New Roman" panose="02020603050405020304" pitchFamily="18" charset="0"/>
              </a:rPr>
              <a:t>7.</a:t>
            </a:r>
          </a:p>
          <a:p>
            <a:pPr marL="0" indent="0">
              <a:lnSpc>
                <a:spcPct val="150000"/>
              </a:lnSpc>
              <a:buNone/>
            </a:pPr>
            <a:r>
              <a:rPr lang="en-US" sz="1600" smtClean="0">
                <a:latin typeface="Times New Roman" panose="02020603050405020304" pitchFamily="18" charset="0"/>
                <a:cs typeface="Times New Roman" panose="02020603050405020304" pitchFamily="18" charset="0"/>
              </a:rPr>
              <a:t>4) Insert </a:t>
            </a:r>
            <a:r>
              <a:rPr lang="en-US" sz="1600">
                <a:latin typeface="Times New Roman" panose="02020603050405020304" pitchFamily="18" charset="0"/>
                <a:cs typeface="Times New Roman" panose="02020603050405020304" pitchFamily="18" charset="0"/>
              </a:rPr>
              <a:t>&lt;‘Cecilia’, ‘F’, ‘Kolonsky’, ‘677678989’, ‘1960-04-05’, ‘6357 Windy Lane,Katy, TX’, F, 28000,NULL, 4&gt; into EMPLOYEE</a:t>
            </a:r>
            <a:r>
              <a:rPr lang="en-US" sz="1600" smtClean="0">
                <a:latin typeface="Times New Roman" panose="02020603050405020304" pitchFamily="18" charset="0"/>
                <a:cs typeface="Times New Roman" panose="02020603050405020304" pitchFamily="18" charset="0"/>
              </a:rPr>
              <a:t>.</a:t>
            </a:r>
          </a:p>
          <a:p>
            <a:pPr marL="0" indent="0">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	This </a:t>
            </a:r>
            <a:r>
              <a:rPr lang="en-US" sz="1600">
                <a:solidFill>
                  <a:srgbClr val="FF0000"/>
                </a:solidFill>
                <a:latin typeface="Times New Roman" panose="02020603050405020304" pitchFamily="18" charset="0"/>
                <a:cs typeface="Times New Roman" panose="02020603050405020304" pitchFamily="18" charset="0"/>
              </a:rPr>
              <a:t>insertion satisfies all constraints, so it is acceptable.</a:t>
            </a:r>
          </a:p>
        </p:txBody>
      </p:sp>
      <p:pic>
        <p:nvPicPr>
          <p:cNvPr id="2" name="Picture 1"/>
          <p:cNvPicPr>
            <a:picLocks noChangeAspect="1"/>
          </p:cNvPicPr>
          <p:nvPr/>
        </p:nvPicPr>
        <p:blipFill>
          <a:blip r:embed="rId3"/>
          <a:stretch>
            <a:fillRect/>
          </a:stretch>
        </p:blipFill>
        <p:spPr>
          <a:xfrm>
            <a:off x="3953924" y="904874"/>
            <a:ext cx="5485417" cy="1419225"/>
          </a:xfrm>
          <a:prstGeom prst="rect">
            <a:avLst/>
          </a:prstGeom>
        </p:spPr>
      </p:pic>
    </p:spTree>
    <p:extLst>
      <p:ext uri="{BB962C8B-B14F-4D97-AF65-F5344CB8AC3E}">
        <p14:creationId xmlns:p14="http://schemas.microsoft.com/office/powerpoint/2010/main" val="229509768"/>
      </p:ext>
    </p:extLst>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Insert </a:t>
            </a:r>
            <a:r>
              <a:rPr lang="en-US" b="1" smtClean="0">
                <a:latin typeface="Times New Roman" panose="02020603050405020304" pitchFamily="18" charset="0"/>
                <a:cs typeface="Times New Roman" panose="02020603050405020304" pitchFamily="18" charset="0"/>
              </a:rPr>
              <a:t>Operation:</a:t>
            </a:r>
          </a:p>
          <a:p>
            <a:pPr marL="0" indent="0">
              <a:lnSpc>
                <a:spcPct val="150000"/>
              </a:lnSpc>
              <a:buNone/>
            </a:pPr>
            <a:r>
              <a:rPr lang="en-US" smtClean="0">
                <a:latin typeface="Times New Roman" panose="02020603050405020304" pitchFamily="18" charset="0"/>
                <a:cs typeface="Times New Roman" panose="02020603050405020304" pitchFamily="18" charset="0"/>
              </a:rPr>
              <a:t>If </a:t>
            </a:r>
            <a:r>
              <a:rPr lang="en-US">
                <a:latin typeface="Times New Roman" panose="02020603050405020304" pitchFamily="18" charset="0"/>
                <a:cs typeface="Times New Roman" panose="02020603050405020304" pitchFamily="18" charset="0"/>
              </a:rPr>
              <a:t>an insertion violates one or more </a:t>
            </a:r>
            <a:r>
              <a:rPr lang="en-US" smtClean="0">
                <a:latin typeface="Times New Roman" panose="02020603050405020304" pitchFamily="18" charset="0"/>
                <a:cs typeface="Times New Roman" panose="02020603050405020304" pitchFamily="18" charset="0"/>
              </a:rPr>
              <a:t>constraints :</a:t>
            </a:r>
          </a:p>
          <a:p>
            <a:pPr>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default option is to reject </a:t>
            </a:r>
            <a:r>
              <a:rPr lang="en-US" smtClean="0">
                <a:latin typeface="Times New Roman" panose="02020603050405020304" pitchFamily="18" charset="0"/>
                <a:cs typeface="Times New Roman" panose="02020603050405020304" pitchFamily="18" charset="0"/>
              </a:rPr>
              <a:t>the insertion. In </a:t>
            </a:r>
            <a:r>
              <a:rPr lang="en-US">
                <a:latin typeface="Times New Roman" panose="02020603050405020304" pitchFamily="18" charset="0"/>
                <a:cs typeface="Times New Roman" panose="02020603050405020304" pitchFamily="18" charset="0"/>
              </a:rPr>
              <a:t>this case, it would be useful if the DBMS could provide a reason to the user as to why the insertion was rejected. </a:t>
            </a:r>
            <a:r>
              <a:rPr lang="en-US" smtClean="0">
                <a:latin typeface="Times New Roman" panose="02020603050405020304" pitchFamily="18" charset="0"/>
                <a:cs typeface="Times New Roman" panose="02020603050405020304" pitchFamily="18" charset="0"/>
              </a:rPr>
              <a:t> </a:t>
            </a:r>
          </a:p>
          <a:p>
            <a:pPr>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Another </a:t>
            </a:r>
            <a:r>
              <a:rPr lang="en-US">
                <a:latin typeface="Times New Roman" panose="02020603050405020304" pitchFamily="18" charset="0"/>
                <a:cs typeface="Times New Roman" panose="02020603050405020304" pitchFamily="18" charset="0"/>
              </a:rPr>
              <a:t>option is to attempt to </a:t>
            </a:r>
            <a:r>
              <a:rPr lang="en-US" smtClean="0">
                <a:latin typeface="Times New Roman" panose="02020603050405020304" pitchFamily="18" charset="0"/>
                <a:cs typeface="Times New Roman" panose="02020603050405020304" pitchFamily="18" charset="0"/>
              </a:rPr>
              <a:t>correct the </a:t>
            </a:r>
            <a:r>
              <a:rPr lang="en-US">
                <a:latin typeface="Times New Roman" panose="02020603050405020304" pitchFamily="18" charset="0"/>
                <a:cs typeface="Times New Roman" panose="02020603050405020304" pitchFamily="18" charset="0"/>
              </a:rPr>
              <a:t>reason for rejecting the insertion</a:t>
            </a:r>
            <a:r>
              <a:rPr lang="en-US" smtClean="0">
                <a:latin typeface="Times New Roman" panose="02020603050405020304" pitchFamily="18" charset="0"/>
                <a:cs typeface="Times New Roman" panose="02020603050405020304" pitchFamily="18" charset="0"/>
              </a:rPr>
              <a:t>, but </a:t>
            </a:r>
            <a:r>
              <a:rPr lang="en-US">
                <a:latin typeface="Times New Roman" panose="02020603050405020304" pitchFamily="18" charset="0"/>
                <a:cs typeface="Times New Roman" panose="02020603050405020304" pitchFamily="18" charset="0"/>
              </a:rPr>
              <a:t>this is typically not used for </a:t>
            </a:r>
            <a:r>
              <a:rPr lang="en-US" smtClean="0">
                <a:latin typeface="Times New Roman" panose="02020603050405020304" pitchFamily="18" charset="0"/>
                <a:cs typeface="Times New Roman" panose="02020603050405020304" pitchFamily="18" charset="0"/>
              </a:rPr>
              <a:t>violations caused </a:t>
            </a:r>
            <a:r>
              <a:rPr lang="en-US">
                <a:latin typeface="Times New Roman" panose="02020603050405020304" pitchFamily="18" charset="0"/>
                <a:cs typeface="Times New Roman" panose="02020603050405020304" pitchFamily="18" charset="0"/>
              </a:rPr>
              <a:t>by Insert</a:t>
            </a:r>
            <a:endParaRPr lang="en-US">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164634"/>
      </p:ext>
    </p:extLst>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endParaRPr lang="en-US" b="1"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681002" y="1195064"/>
            <a:ext cx="6765419" cy="4328962"/>
          </a:xfrm>
          <a:prstGeom prst="rect">
            <a:avLst/>
          </a:prstGeom>
        </p:spPr>
      </p:pic>
    </p:spTree>
    <p:extLst>
      <p:ext uri="{BB962C8B-B14F-4D97-AF65-F5344CB8AC3E}">
        <p14:creationId xmlns:p14="http://schemas.microsoft.com/office/powerpoint/2010/main" val="2170189157"/>
      </p:ext>
    </p:extLst>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718340"/>
            <a:ext cx="10138336" cy="5282410"/>
          </a:xfrm>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a:t>
            </a:r>
            <a:r>
              <a:rPr lang="en-US" b="1" smtClean="0">
                <a:latin typeface="Times New Roman" panose="02020603050405020304" pitchFamily="18" charset="0"/>
                <a:cs typeface="Times New Roman" panose="02020603050405020304" pitchFamily="18" charset="0"/>
              </a:rPr>
              <a:t>Delete Operation</a:t>
            </a:r>
          </a:p>
          <a:p>
            <a:pPr>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DELETE </a:t>
            </a:r>
            <a:r>
              <a:rPr lang="en-US" sz="1600">
                <a:latin typeface="Times New Roman" panose="02020603050405020304" pitchFamily="18" charset="0"/>
                <a:cs typeface="Times New Roman" panose="02020603050405020304" pitchFamily="18" charset="0"/>
              </a:rPr>
              <a:t>statement is used to delete rows from a table. Generally, DELETE statement removes one or more records form a table. </a:t>
            </a:r>
          </a:p>
          <a:p>
            <a:pPr>
              <a:lnSpc>
                <a:spcPct val="150000"/>
              </a:lnSpc>
              <a:buFont typeface="Arial" pitchFamily="34" charset="0"/>
              <a:buChar char="•"/>
            </a:pPr>
            <a:r>
              <a:rPr lang="en-US" sz="1600" b="1">
                <a:latin typeface="Times New Roman" panose="02020603050405020304" pitchFamily="18" charset="0"/>
                <a:cs typeface="Times New Roman" panose="02020603050405020304" pitchFamily="18" charset="0"/>
              </a:rPr>
              <a:t>The Delete operation can violate only referential integrity. </a:t>
            </a:r>
          </a:p>
          <a:p>
            <a:pPr lvl="1">
              <a:lnSpc>
                <a:spcPct val="150000"/>
              </a:lnSpc>
              <a:buFont typeface="Arial" pitchFamily="34" charset="0"/>
              <a:buChar char="•"/>
            </a:pPr>
            <a:r>
              <a:rPr lang="en-US">
                <a:latin typeface="Times New Roman" panose="02020603050405020304" pitchFamily="18" charset="0"/>
                <a:cs typeface="Times New Roman" panose="02020603050405020304" pitchFamily="18" charset="0"/>
              </a:rPr>
              <a:t>This occurs if the </a:t>
            </a:r>
            <a:r>
              <a:rPr lang="en-US" smtClean="0">
                <a:latin typeface="Times New Roman" panose="02020603050405020304" pitchFamily="18" charset="0"/>
                <a:cs typeface="Times New Roman" panose="02020603050405020304" pitchFamily="18" charset="0"/>
              </a:rPr>
              <a:t>tuple being </a:t>
            </a:r>
            <a:r>
              <a:rPr lang="en-US">
                <a:latin typeface="Times New Roman" panose="02020603050405020304" pitchFamily="18" charset="0"/>
                <a:cs typeface="Times New Roman" panose="02020603050405020304" pitchFamily="18" charset="0"/>
              </a:rPr>
              <a:t>deleted is referenced by foreign keys from other tuples in the database. </a:t>
            </a:r>
            <a:endParaRPr lang="en-US" smtClean="0">
              <a:latin typeface="Times New Roman" panose="02020603050405020304" pitchFamily="18" charset="0"/>
              <a:cs typeface="Times New Roman" panose="02020603050405020304" pitchFamily="18" charset="0"/>
            </a:endParaRPr>
          </a:p>
          <a:p>
            <a:pPr lvl="1">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To specify </a:t>
            </a:r>
            <a:r>
              <a:rPr lang="en-US">
                <a:latin typeface="Times New Roman" panose="02020603050405020304" pitchFamily="18" charset="0"/>
                <a:cs typeface="Times New Roman" panose="02020603050405020304" pitchFamily="18" charset="0"/>
              </a:rPr>
              <a:t>deletion, a condition on the attributes of the relation selects the tuple (</a:t>
            </a:r>
            <a:r>
              <a:rPr lang="en-US" smtClean="0">
                <a:latin typeface="Times New Roman" panose="02020603050405020304" pitchFamily="18" charset="0"/>
                <a:cs typeface="Times New Roman" panose="02020603050405020304" pitchFamily="18" charset="0"/>
              </a:rPr>
              <a:t>or tuples</a:t>
            </a:r>
            <a:r>
              <a:rPr lang="en-US">
                <a:latin typeface="Times New Roman" panose="02020603050405020304" pitchFamily="18" charset="0"/>
                <a:cs typeface="Times New Roman" panose="02020603050405020304" pitchFamily="18" charset="0"/>
              </a:rPr>
              <a:t>) to be deleted</a:t>
            </a:r>
            <a:r>
              <a:rPr lang="en-US" smtClean="0">
                <a:latin typeface="Times New Roman" panose="02020603050405020304" pitchFamily="18" charset="0"/>
                <a:cs typeface="Times New Roman" panose="02020603050405020304" pitchFamily="18" charset="0"/>
              </a:rPr>
              <a:t>.</a:t>
            </a:r>
          </a:p>
          <a:p>
            <a:pPr lvl="1">
              <a:lnSpc>
                <a:spcPct val="150000"/>
              </a:lnSpc>
              <a:buFont typeface="Arial" pitchFamily="34" charset="0"/>
              <a:buChar char="•"/>
            </a:pPr>
            <a:r>
              <a:rPr lang="en-US">
                <a:latin typeface="Times New Roman" panose="02020603050405020304" pitchFamily="18" charset="0"/>
                <a:cs typeface="Times New Roman" panose="02020603050405020304" pitchFamily="18" charset="0"/>
              </a:rPr>
              <a:t>Here are some </a:t>
            </a:r>
            <a:r>
              <a:rPr lang="en-US" smtClean="0">
                <a:latin typeface="Times New Roman" panose="02020603050405020304" pitchFamily="18" charset="0"/>
                <a:cs typeface="Times New Roman" panose="02020603050405020304" pitchFamily="18" charset="0"/>
              </a:rPr>
              <a:t>examples :</a:t>
            </a:r>
          </a:p>
          <a:p>
            <a:pPr marL="400050">
              <a:lnSpc>
                <a:spcPct val="150000"/>
              </a:lnSpc>
              <a:buAutoNum type="arabicParenR"/>
            </a:pPr>
            <a:r>
              <a:rPr lang="en-US" sz="1600" smtClean="0">
                <a:latin typeface="Times New Roman" panose="02020603050405020304" pitchFamily="18" charset="0"/>
                <a:cs typeface="Times New Roman" panose="02020603050405020304" pitchFamily="18" charset="0"/>
              </a:rPr>
              <a:t>Operation: Delete </a:t>
            </a:r>
            <a:r>
              <a:rPr lang="en-US" sz="1600">
                <a:latin typeface="Times New Roman" panose="02020603050405020304" pitchFamily="18" charset="0"/>
                <a:cs typeface="Times New Roman" panose="02020603050405020304" pitchFamily="18" charset="0"/>
              </a:rPr>
              <a:t>the </a:t>
            </a:r>
            <a:r>
              <a:rPr lang="en-US" sz="1600" smtClean="0">
                <a:latin typeface="Times New Roman" panose="02020603050405020304" pitchFamily="18" charset="0"/>
                <a:cs typeface="Times New Roman" panose="02020603050405020304" pitchFamily="18" charset="0"/>
              </a:rPr>
              <a:t>WORKS_ON tuple </a:t>
            </a:r>
            <a:r>
              <a:rPr lang="en-US" sz="1600">
                <a:latin typeface="Times New Roman" panose="02020603050405020304" pitchFamily="18" charset="0"/>
                <a:cs typeface="Times New Roman" panose="02020603050405020304" pitchFamily="18" charset="0"/>
              </a:rPr>
              <a:t>with Essn= ‘999887777’ and Pno= 10</a:t>
            </a:r>
            <a:r>
              <a:rPr lang="en-US" sz="1600" smtClean="0">
                <a:latin typeface="Times New Roman" panose="02020603050405020304" pitchFamily="18" charset="0"/>
                <a:cs typeface="Times New Roman" panose="02020603050405020304" pitchFamily="18" charset="0"/>
              </a:rPr>
              <a:t>.</a:t>
            </a:r>
          </a:p>
          <a:p>
            <a:pPr marL="57150" indent="0">
              <a:lnSpc>
                <a:spcPct val="150000"/>
              </a:lnSpc>
              <a:buNone/>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a:t>
            </a:r>
            <a:r>
              <a:rPr lang="en-US" sz="1600" smtClean="0">
                <a:solidFill>
                  <a:srgbClr val="FF0000"/>
                </a:solidFill>
                <a:latin typeface="Times New Roman" panose="02020603050405020304" pitchFamily="18" charset="0"/>
                <a:cs typeface="Times New Roman" panose="02020603050405020304" pitchFamily="18" charset="0"/>
              </a:rPr>
              <a:t>This </a:t>
            </a:r>
            <a:r>
              <a:rPr lang="en-US" sz="1600">
                <a:solidFill>
                  <a:srgbClr val="FF0000"/>
                </a:solidFill>
                <a:latin typeface="Times New Roman" panose="02020603050405020304" pitchFamily="18" charset="0"/>
                <a:cs typeface="Times New Roman" panose="02020603050405020304" pitchFamily="18" charset="0"/>
              </a:rPr>
              <a:t>deletion is acceptable and deletes exactly one tuple.</a:t>
            </a:r>
          </a:p>
        </p:txBody>
      </p:sp>
    </p:spTree>
    <p:extLst>
      <p:ext uri="{BB962C8B-B14F-4D97-AF65-F5344CB8AC3E}">
        <p14:creationId xmlns:p14="http://schemas.microsoft.com/office/powerpoint/2010/main" val="1005575772"/>
      </p:ext>
    </p:extLst>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94544" y="386861"/>
            <a:ext cx="10138336" cy="6049107"/>
          </a:xfrm>
          <a:ln>
            <a:solidFill>
              <a:schemeClr val="accent1"/>
            </a:solidFill>
          </a:ln>
        </p:spPr>
        <p:txBody>
          <a:bodyPr>
            <a:normAutofit/>
          </a:bodyPr>
          <a:lstStyle/>
          <a:p>
            <a:pPr marL="0" indent="0" algn="just">
              <a:lnSpc>
                <a:spcPct val="150000"/>
              </a:lnSpc>
              <a:buNone/>
            </a:pPr>
            <a:r>
              <a:rPr lang="en-US" sz="1600" smtClean="0">
                <a:latin typeface="Times New Roman" panose="02020603050405020304" pitchFamily="18" charset="0"/>
                <a:cs typeface="Times New Roman" panose="02020603050405020304" pitchFamily="18" charset="0"/>
              </a:rPr>
              <a:t>2) Delete </a:t>
            </a:r>
            <a:r>
              <a:rPr lang="en-US" sz="1600">
                <a:latin typeface="Times New Roman" panose="02020603050405020304" pitchFamily="18" charset="0"/>
                <a:cs typeface="Times New Roman" panose="02020603050405020304" pitchFamily="18" charset="0"/>
              </a:rPr>
              <a:t>the </a:t>
            </a:r>
            <a:r>
              <a:rPr lang="en-US" sz="1600" smtClean="0">
                <a:latin typeface="Times New Roman" panose="02020603050405020304" pitchFamily="18" charset="0"/>
                <a:cs typeface="Times New Roman" panose="02020603050405020304" pitchFamily="18" charset="0"/>
              </a:rPr>
              <a:t>EMPLOYEE tuple </a:t>
            </a:r>
            <a:r>
              <a:rPr lang="en-US" sz="1600">
                <a:latin typeface="Times New Roman" panose="02020603050405020304" pitchFamily="18" charset="0"/>
                <a:cs typeface="Times New Roman" panose="02020603050405020304" pitchFamily="18" charset="0"/>
              </a:rPr>
              <a:t>with Ssn= ‘</a:t>
            </a:r>
            <a:r>
              <a:rPr lang="en-US" sz="1600" smtClean="0">
                <a:latin typeface="Times New Roman" panose="02020603050405020304" pitchFamily="18" charset="0"/>
                <a:cs typeface="Times New Roman" panose="02020603050405020304" pitchFamily="18" charset="0"/>
              </a:rPr>
              <a:t>999887777’</a:t>
            </a:r>
          </a:p>
          <a:p>
            <a:pPr marL="685800" lvl="1" algn="just">
              <a:lnSpc>
                <a:spcPct val="150000"/>
              </a:lnSpc>
              <a:buFont typeface="Arial" pitchFamily="34" charset="0"/>
              <a:buChar char="•"/>
            </a:pPr>
            <a:r>
              <a:rPr lang="en-US" smtClean="0">
                <a:solidFill>
                  <a:srgbClr val="FF0000"/>
                </a:solidFill>
                <a:latin typeface="Times New Roman" panose="02020603050405020304" pitchFamily="18" charset="0"/>
                <a:cs typeface="Times New Roman" panose="02020603050405020304" pitchFamily="18" charset="0"/>
              </a:rPr>
              <a:t>This </a:t>
            </a:r>
            <a:r>
              <a:rPr lang="en-US">
                <a:solidFill>
                  <a:srgbClr val="FF0000"/>
                </a:solidFill>
                <a:latin typeface="Times New Roman" panose="02020603050405020304" pitchFamily="18" charset="0"/>
                <a:cs typeface="Times New Roman" panose="02020603050405020304" pitchFamily="18" charset="0"/>
              </a:rPr>
              <a:t>deletion is not acceptable, </a:t>
            </a:r>
            <a:r>
              <a:rPr lang="en-US">
                <a:latin typeface="Times New Roman" panose="02020603050405020304" pitchFamily="18" charset="0"/>
                <a:cs typeface="Times New Roman" panose="02020603050405020304" pitchFamily="18" charset="0"/>
              </a:rPr>
              <a:t>because there are tuples </a:t>
            </a:r>
            <a:r>
              <a:rPr lang="en-US" smtClean="0">
                <a:latin typeface="Times New Roman" panose="02020603050405020304" pitchFamily="18" charset="0"/>
                <a:cs typeface="Times New Roman" panose="02020603050405020304" pitchFamily="18" charset="0"/>
              </a:rPr>
              <a:t>in WORKS_ON that </a:t>
            </a:r>
            <a:r>
              <a:rPr lang="en-US">
                <a:latin typeface="Times New Roman" panose="02020603050405020304" pitchFamily="18" charset="0"/>
                <a:cs typeface="Times New Roman" panose="02020603050405020304" pitchFamily="18" charset="0"/>
              </a:rPr>
              <a:t>refer to this tuple. </a:t>
            </a:r>
            <a:endParaRPr lang="en-US" smtClean="0">
              <a:latin typeface="Times New Roman" panose="02020603050405020304" pitchFamily="18" charset="0"/>
              <a:cs typeface="Times New Roman" panose="02020603050405020304" pitchFamily="18" charset="0"/>
            </a:endParaRPr>
          </a:p>
          <a:p>
            <a:pPr marL="685800" lvl="1" algn="just">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Hence</a:t>
            </a:r>
            <a:r>
              <a:rPr lang="en-US">
                <a:latin typeface="Times New Roman" panose="02020603050405020304" pitchFamily="18" charset="0"/>
                <a:cs typeface="Times New Roman" panose="02020603050405020304" pitchFamily="18" charset="0"/>
              </a:rPr>
              <a:t>, if the tuple in </a:t>
            </a:r>
            <a:r>
              <a:rPr lang="en-US" smtClean="0">
                <a:latin typeface="Times New Roman" panose="02020603050405020304" pitchFamily="18" charset="0"/>
                <a:cs typeface="Times New Roman" panose="02020603050405020304" pitchFamily="18" charset="0"/>
              </a:rPr>
              <a:t>EMPLOYEE is deleted</a:t>
            </a:r>
            <a:r>
              <a:rPr lang="en-US">
                <a:latin typeface="Times New Roman" panose="02020603050405020304" pitchFamily="18" charset="0"/>
                <a:cs typeface="Times New Roman" panose="02020603050405020304" pitchFamily="18" charset="0"/>
              </a:rPr>
              <a:t>, referential integrity violations will </a:t>
            </a:r>
            <a:r>
              <a:rPr lang="en-US" smtClean="0">
                <a:latin typeface="Times New Roman" panose="02020603050405020304" pitchFamily="18" charset="0"/>
                <a:cs typeface="Times New Roman" panose="02020603050405020304" pitchFamily="18" charset="0"/>
              </a:rPr>
              <a:t>result.</a:t>
            </a:r>
          </a:p>
        </p:txBody>
      </p:sp>
      <p:pic>
        <p:nvPicPr>
          <p:cNvPr id="3" name="Content Placeholder 1"/>
          <p:cNvPicPr>
            <a:picLocks noChangeAspect="1"/>
          </p:cNvPicPr>
          <p:nvPr/>
        </p:nvPicPr>
        <p:blipFill>
          <a:blip r:embed="rId2"/>
          <a:stretch>
            <a:fillRect/>
          </a:stretch>
        </p:blipFill>
        <p:spPr>
          <a:xfrm>
            <a:off x="1235564" y="1904255"/>
            <a:ext cx="5922052" cy="2114267"/>
          </a:xfrm>
          <a:prstGeom prst="rect">
            <a:avLst/>
          </a:prstGeom>
        </p:spPr>
      </p:pic>
      <p:pic>
        <p:nvPicPr>
          <p:cNvPr id="6" name="Picture 5"/>
          <p:cNvPicPr>
            <a:picLocks noChangeAspect="1"/>
          </p:cNvPicPr>
          <p:nvPr/>
        </p:nvPicPr>
        <p:blipFill>
          <a:blip r:embed="rId3"/>
          <a:stretch>
            <a:fillRect/>
          </a:stretch>
        </p:blipFill>
        <p:spPr>
          <a:xfrm>
            <a:off x="8639381" y="1830336"/>
            <a:ext cx="2272812" cy="4376372"/>
          </a:xfrm>
          <a:prstGeom prst="rect">
            <a:avLst/>
          </a:prstGeom>
        </p:spPr>
      </p:pic>
      <p:pic>
        <p:nvPicPr>
          <p:cNvPr id="2" name="Picture 1"/>
          <p:cNvPicPr>
            <a:picLocks noChangeAspect="1"/>
          </p:cNvPicPr>
          <p:nvPr/>
        </p:nvPicPr>
        <p:blipFill>
          <a:blip r:embed="rId4"/>
          <a:stretch>
            <a:fillRect/>
          </a:stretch>
        </p:blipFill>
        <p:spPr>
          <a:xfrm>
            <a:off x="1169104" y="4706781"/>
            <a:ext cx="3549069" cy="1040928"/>
          </a:xfrm>
          <a:prstGeom prst="rect">
            <a:avLst/>
          </a:prstGeom>
        </p:spPr>
      </p:pic>
      <p:pic>
        <p:nvPicPr>
          <p:cNvPr id="7" name="Picture 6"/>
          <p:cNvPicPr>
            <a:picLocks noChangeAspect="1"/>
          </p:cNvPicPr>
          <p:nvPr/>
        </p:nvPicPr>
        <p:blipFill>
          <a:blip r:embed="rId5"/>
          <a:stretch>
            <a:fillRect/>
          </a:stretch>
        </p:blipFill>
        <p:spPr>
          <a:xfrm>
            <a:off x="4892732" y="4352037"/>
            <a:ext cx="3638550" cy="1752600"/>
          </a:xfrm>
          <a:prstGeom prst="rect">
            <a:avLst/>
          </a:prstGeom>
        </p:spPr>
      </p:pic>
    </p:spTree>
    <p:extLst>
      <p:ext uri="{BB962C8B-B14F-4D97-AF65-F5344CB8AC3E}">
        <p14:creationId xmlns:p14="http://schemas.microsoft.com/office/powerpoint/2010/main" val="422443857"/>
      </p:ext>
    </p:extLst>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956444" y="375440"/>
            <a:ext cx="10138336" cy="6082510"/>
          </a:xfrm>
          <a:ln>
            <a:solidFill>
              <a:schemeClr val="accent1"/>
            </a:solidFill>
          </a:ln>
        </p:spPr>
        <p:txBody>
          <a:bodyPr>
            <a:normAutofit/>
          </a:bodyPr>
          <a:lstStyle/>
          <a:p>
            <a:pPr marL="0" indent="0" algn="just">
              <a:lnSpc>
                <a:spcPct val="150000"/>
              </a:lnSpc>
              <a:buNone/>
            </a:pPr>
            <a:r>
              <a:rPr lang="en-US" sz="1600" smtClean="0">
                <a:latin typeface="Times New Roman" panose="02020603050405020304" pitchFamily="18" charset="0"/>
                <a:cs typeface="Times New Roman" panose="02020603050405020304" pitchFamily="18" charset="0"/>
              </a:rPr>
              <a:t>3) Delete </a:t>
            </a:r>
            <a:r>
              <a:rPr lang="en-US" sz="1600">
                <a:latin typeface="Times New Roman" panose="02020603050405020304" pitchFamily="18" charset="0"/>
                <a:cs typeface="Times New Roman" panose="02020603050405020304" pitchFamily="18" charset="0"/>
              </a:rPr>
              <a:t>the </a:t>
            </a:r>
            <a:r>
              <a:rPr lang="en-US" sz="1600" smtClean="0">
                <a:latin typeface="Times New Roman" panose="02020603050405020304" pitchFamily="18" charset="0"/>
                <a:cs typeface="Times New Roman" panose="02020603050405020304" pitchFamily="18" charset="0"/>
              </a:rPr>
              <a:t>EMPLOYEE tuple </a:t>
            </a:r>
            <a:r>
              <a:rPr lang="en-US" sz="1600">
                <a:latin typeface="Times New Roman" panose="02020603050405020304" pitchFamily="18" charset="0"/>
                <a:cs typeface="Times New Roman" panose="02020603050405020304" pitchFamily="18" charset="0"/>
              </a:rPr>
              <a:t>with Ssn= ‘333445555</a:t>
            </a:r>
            <a:r>
              <a:rPr lang="en-US" sz="1600" smtClean="0">
                <a:latin typeface="Times New Roman" panose="02020603050405020304" pitchFamily="18" charset="0"/>
                <a:cs typeface="Times New Roman" panose="02020603050405020304" pitchFamily="18" charset="0"/>
              </a:rPr>
              <a:t>’.</a:t>
            </a:r>
          </a:p>
          <a:p>
            <a:pPr marL="685800" lvl="1" algn="just">
              <a:lnSpc>
                <a:spcPct val="150000"/>
              </a:lnSpc>
              <a:buFont typeface="Arial" pitchFamily="34" charset="0"/>
              <a:buChar char="•"/>
            </a:pPr>
            <a:r>
              <a:rPr lang="en-US">
                <a:solidFill>
                  <a:srgbClr val="FF0000"/>
                </a:solidFill>
                <a:latin typeface="Times New Roman" panose="02020603050405020304" pitchFamily="18" charset="0"/>
                <a:cs typeface="Times New Roman" panose="02020603050405020304" pitchFamily="18" charset="0"/>
              </a:rPr>
              <a:t>This deletion is not </a:t>
            </a:r>
            <a:r>
              <a:rPr lang="en-US" smtClean="0">
                <a:solidFill>
                  <a:srgbClr val="FF0000"/>
                </a:solidFill>
                <a:latin typeface="Times New Roman" panose="02020603050405020304" pitchFamily="18" charset="0"/>
                <a:cs typeface="Times New Roman" panose="02020603050405020304" pitchFamily="18" charset="0"/>
              </a:rPr>
              <a:t>acceptable</a:t>
            </a:r>
          </a:p>
          <a:p>
            <a:pPr marL="685800" lvl="1"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 This </a:t>
            </a:r>
            <a:r>
              <a:rPr lang="en-US" sz="1600">
                <a:latin typeface="Times New Roman" panose="02020603050405020304" pitchFamily="18" charset="0"/>
                <a:cs typeface="Times New Roman" panose="02020603050405020304" pitchFamily="18" charset="0"/>
              </a:rPr>
              <a:t>deletion will result in even worse referential integrity violations</a:t>
            </a:r>
            <a:r>
              <a:rPr lang="en-US" sz="1600" smtClean="0">
                <a:latin typeface="Times New Roman" panose="02020603050405020304" pitchFamily="18" charset="0"/>
                <a:cs typeface="Times New Roman" panose="02020603050405020304" pitchFamily="18" charset="0"/>
              </a:rPr>
              <a:t>, because </a:t>
            </a:r>
            <a:r>
              <a:rPr lang="en-US" sz="1600">
                <a:latin typeface="Times New Roman" panose="02020603050405020304" pitchFamily="18" charset="0"/>
                <a:cs typeface="Times New Roman" panose="02020603050405020304" pitchFamily="18" charset="0"/>
              </a:rPr>
              <a:t>the tuple involved is referenced by tuples from the </a:t>
            </a:r>
            <a:r>
              <a:rPr lang="en-US" sz="1600" b="1">
                <a:solidFill>
                  <a:schemeClr val="tx1"/>
                </a:solidFill>
                <a:latin typeface="Times New Roman" panose="02020603050405020304" pitchFamily="18" charset="0"/>
                <a:cs typeface="Times New Roman" panose="02020603050405020304" pitchFamily="18" charset="0"/>
              </a:rPr>
              <a:t>EMPLOYEE,DEPARTMENT,WORKS_ON, and </a:t>
            </a:r>
            <a:r>
              <a:rPr lang="en-US" sz="1600" b="1" smtClean="0">
                <a:solidFill>
                  <a:schemeClr val="tx1"/>
                </a:solidFill>
                <a:latin typeface="Times New Roman" panose="02020603050405020304" pitchFamily="18" charset="0"/>
                <a:cs typeface="Times New Roman" panose="02020603050405020304" pitchFamily="18" charset="0"/>
              </a:rPr>
              <a:t>DEPENDENT </a:t>
            </a:r>
            <a:r>
              <a:rPr lang="en-US" sz="1600" smtClean="0">
                <a:latin typeface="Times New Roman" panose="02020603050405020304" pitchFamily="18" charset="0"/>
                <a:cs typeface="Times New Roman" panose="02020603050405020304" pitchFamily="18" charset="0"/>
              </a:rPr>
              <a:t>relations</a:t>
            </a:r>
            <a:r>
              <a:rPr lang="en-US" sz="1600">
                <a:latin typeface="Times New Roman" panose="02020603050405020304" pitchFamily="18" charset="0"/>
                <a:cs typeface="Times New Roman" panose="02020603050405020304" pitchFamily="18" charset="0"/>
              </a:rPr>
              <a:t>.</a:t>
            </a:r>
          </a:p>
        </p:txBody>
      </p:sp>
      <p:pic>
        <p:nvPicPr>
          <p:cNvPr id="7" name="Content Placeholder 1"/>
          <p:cNvPicPr>
            <a:picLocks noChangeAspect="1"/>
          </p:cNvPicPr>
          <p:nvPr/>
        </p:nvPicPr>
        <p:blipFill>
          <a:blip r:embed="rId2"/>
          <a:stretch>
            <a:fillRect/>
          </a:stretch>
        </p:blipFill>
        <p:spPr>
          <a:xfrm>
            <a:off x="1309282" y="2359561"/>
            <a:ext cx="5922052" cy="2114267"/>
          </a:xfrm>
          <a:prstGeom prst="rect">
            <a:avLst/>
          </a:prstGeom>
        </p:spPr>
      </p:pic>
      <p:pic>
        <p:nvPicPr>
          <p:cNvPr id="8" name="Picture 7"/>
          <p:cNvPicPr>
            <a:picLocks noChangeAspect="1"/>
          </p:cNvPicPr>
          <p:nvPr/>
        </p:nvPicPr>
        <p:blipFill>
          <a:blip r:embed="rId3"/>
          <a:stretch>
            <a:fillRect/>
          </a:stretch>
        </p:blipFill>
        <p:spPr>
          <a:xfrm>
            <a:off x="8654461" y="2359561"/>
            <a:ext cx="2122372" cy="3921732"/>
          </a:xfrm>
          <a:prstGeom prst="rect">
            <a:avLst/>
          </a:prstGeom>
        </p:spPr>
      </p:pic>
      <p:pic>
        <p:nvPicPr>
          <p:cNvPr id="9" name="Picture 8"/>
          <p:cNvPicPr>
            <a:picLocks noChangeAspect="1"/>
          </p:cNvPicPr>
          <p:nvPr/>
        </p:nvPicPr>
        <p:blipFill>
          <a:blip r:embed="rId4"/>
          <a:stretch>
            <a:fillRect/>
          </a:stretch>
        </p:blipFill>
        <p:spPr>
          <a:xfrm>
            <a:off x="1080682" y="5161934"/>
            <a:ext cx="3549069" cy="1040928"/>
          </a:xfrm>
          <a:prstGeom prst="rect">
            <a:avLst/>
          </a:prstGeom>
        </p:spPr>
      </p:pic>
      <p:pic>
        <p:nvPicPr>
          <p:cNvPr id="10" name="Picture 9"/>
          <p:cNvPicPr>
            <a:picLocks noChangeAspect="1"/>
          </p:cNvPicPr>
          <p:nvPr/>
        </p:nvPicPr>
        <p:blipFill>
          <a:blip r:embed="rId5"/>
          <a:stretch>
            <a:fillRect/>
          </a:stretch>
        </p:blipFill>
        <p:spPr>
          <a:xfrm>
            <a:off x="4884835" y="4528693"/>
            <a:ext cx="3638550" cy="1752600"/>
          </a:xfrm>
          <a:prstGeom prst="rect">
            <a:avLst/>
          </a:prstGeom>
        </p:spPr>
      </p:pic>
    </p:spTree>
    <p:extLst>
      <p:ext uri="{BB962C8B-B14F-4D97-AF65-F5344CB8AC3E}">
        <p14:creationId xmlns:p14="http://schemas.microsoft.com/office/powerpoint/2010/main" val="1534737313"/>
      </p:ext>
    </p:extLst>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Content Placeholder 3"/>
          <p:cNvSpPr>
            <a:spLocks noGrp="1"/>
          </p:cNvSpPr>
          <p:nvPr>
            <p:ph idx="1"/>
          </p:nvPr>
        </p:nvSpPr>
        <p:spPr>
          <a:xfrm>
            <a:off x="1070744" y="699290"/>
            <a:ext cx="10138336" cy="5282410"/>
          </a:xfrm>
          <a:ln>
            <a:solidFill>
              <a:schemeClr val="accent1"/>
            </a:solidFill>
          </a:ln>
        </p:spPr>
        <p:txBody>
          <a:bodyPr>
            <a:normAutofit lnSpcReduction="10000"/>
          </a:bodyPr>
          <a:lstStyle/>
          <a:p>
            <a:pPr marL="0" indent="0">
              <a:lnSpc>
                <a:spcPct val="150000"/>
              </a:lnSpc>
              <a:buNone/>
            </a:pPr>
            <a:r>
              <a:rPr lang="en-US" b="1">
                <a:latin typeface="Times New Roman" panose="02020603050405020304" pitchFamily="18" charset="0"/>
                <a:cs typeface="Times New Roman" panose="02020603050405020304" pitchFamily="18" charset="0"/>
              </a:rPr>
              <a:t>The </a:t>
            </a:r>
            <a:r>
              <a:rPr lang="en-US" b="1" smtClean="0">
                <a:latin typeface="Times New Roman" panose="02020603050405020304" pitchFamily="18" charset="0"/>
                <a:cs typeface="Times New Roman" panose="02020603050405020304" pitchFamily="18" charset="0"/>
              </a:rPr>
              <a:t>Delete Operation:</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Several </a:t>
            </a:r>
            <a:r>
              <a:rPr lang="en-US" sz="1600">
                <a:latin typeface="Times New Roman" panose="02020603050405020304" pitchFamily="18" charset="0"/>
                <a:cs typeface="Times New Roman" panose="02020603050405020304" pitchFamily="18" charset="0"/>
              </a:rPr>
              <a:t>options are available if a deletion operation causes a violation. </a:t>
            </a:r>
            <a:endParaRPr lang="en-US" sz="1600" smtClean="0">
              <a:latin typeface="Times New Roman" panose="02020603050405020304" pitchFamily="18" charset="0"/>
              <a:cs typeface="Times New Roman" panose="02020603050405020304" pitchFamily="18" charset="0"/>
            </a:endParaRP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1) </a:t>
            </a:r>
            <a:r>
              <a:rPr lang="en-US" b="1" smtClean="0">
                <a:solidFill>
                  <a:srgbClr val="FF0000"/>
                </a:solidFill>
                <a:latin typeface="Times New Roman" panose="02020603050405020304" pitchFamily="18" charset="0"/>
                <a:cs typeface="Times New Roman" panose="02020603050405020304" pitchFamily="18" charset="0"/>
              </a:rPr>
              <a:t>Reject </a:t>
            </a:r>
            <a:r>
              <a:rPr lang="en-US" b="1">
                <a:solidFill>
                  <a:schemeClr val="tx1"/>
                </a:solidFill>
                <a:latin typeface="Times New Roman" panose="02020603050405020304" pitchFamily="18" charset="0"/>
                <a:cs typeface="Times New Roman" panose="02020603050405020304" pitchFamily="18" charset="0"/>
              </a:rPr>
              <a:t>t</a:t>
            </a:r>
            <a:r>
              <a:rPr lang="en-US" smtClean="0">
                <a:latin typeface="Times New Roman" panose="02020603050405020304" pitchFamily="18" charset="0"/>
                <a:cs typeface="Times New Roman" panose="02020603050405020304" pitchFamily="18" charset="0"/>
              </a:rPr>
              <a:t>he </a:t>
            </a:r>
            <a:r>
              <a:rPr lang="en-US">
                <a:latin typeface="Times New Roman" panose="02020603050405020304" pitchFamily="18" charset="0"/>
                <a:cs typeface="Times New Roman" panose="02020603050405020304" pitchFamily="18" charset="0"/>
              </a:rPr>
              <a:t>deletion</a:t>
            </a:r>
            <a:r>
              <a:rPr lang="en-US" smtClean="0">
                <a:latin typeface="Times New Roman" panose="02020603050405020304" pitchFamily="18" charset="0"/>
                <a:cs typeface="Times New Roman" panose="02020603050405020304" pitchFamily="18" charset="0"/>
              </a:rPr>
              <a:t>.</a:t>
            </a: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2) </a:t>
            </a:r>
            <a:r>
              <a:rPr lang="en-US" b="1" smtClean="0">
                <a:solidFill>
                  <a:srgbClr val="FF0000"/>
                </a:solidFill>
                <a:latin typeface="Times New Roman" panose="02020603050405020304" pitchFamily="18" charset="0"/>
                <a:cs typeface="Times New Roman" panose="02020603050405020304" pitchFamily="18" charset="0"/>
              </a:rPr>
              <a:t>Cascade</a:t>
            </a:r>
            <a:r>
              <a:rPr lang="en-US" smtClean="0">
                <a:latin typeface="Times New Roman" panose="02020603050405020304" pitchFamily="18" charset="0"/>
                <a:cs typeface="Times New Roman" panose="02020603050405020304" pitchFamily="18" charset="0"/>
              </a:rPr>
              <a:t>, is to </a:t>
            </a:r>
            <a:r>
              <a:rPr lang="en-US">
                <a:latin typeface="Times New Roman" panose="02020603050405020304" pitchFamily="18" charset="0"/>
                <a:cs typeface="Times New Roman" panose="02020603050405020304" pitchFamily="18" charset="0"/>
              </a:rPr>
              <a:t>attempt to cascade (or propagate) the </a:t>
            </a:r>
            <a:r>
              <a:rPr lang="en-US" smtClean="0">
                <a:latin typeface="Times New Roman" panose="02020603050405020304" pitchFamily="18" charset="0"/>
                <a:cs typeface="Times New Roman" panose="02020603050405020304" pitchFamily="18" charset="0"/>
              </a:rPr>
              <a:t>deletion by </a:t>
            </a:r>
            <a:r>
              <a:rPr lang="en-US">
                <a:latin typeface="Times New Roman" panose="02020603050405020304" pitchFamily="18" charset="0"/>
                <a:cs typeface="Times New Roman" panose="02020603050405020304" pitchFamily="18" charset="0"/>
              </a:rPr>
              <a:t>deleting tuples that reference </a:t>
            </a:r>
            <a:r>
              <a:rPr lang="en-US" smtClean="0">
                <a:latin typeface="Times New Roman" panose="02020603050405020304" pitchFamily="18" charset="0"/>
                <a:cs typeface="Times New Roman" panose="02020603050405020304" pitchFamily="18" charset="0"/>
              </a:rPr>
              <a:t>the tuple </a:t>
            </a:r>
            <a:r>
              <a:rPr lang="en-US">
                <a:latin typeface="Times New Roman" panose="02020603050405020304" pitchFamily="18" charset="0"/>
                <a:cs typeface="Times New Roman" panose="02020603050405020304" pitchFamily="18" charset="0"/>
              </a:rPr>
              <a:t>that is being deleted. </a:t>
            </a:r>
            <a:endParaRPr lang="en-US" smtClean="0">
              <a:latin typeface="Times New Roman" panose="02020603050405020304" pitchFamily="18" charset="0"/>
              <a:cs typeface="Times New Roman" panose="02020603050405020304" pitchFamily="18" charset="0"/>
            </a:endParaRP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For </a:t>
            </a:r>
            <a:r>
              <a:rPr lang="en-US">
                <a:latin typeface="Times New Roman" panose="02020603050405020304" pitchFamily="18" charset="0"/>
                <a:cs typeface="Times New Roman" panose="02020603050405020304" pitchFamily="18" charset="0"/>
              </a:rPr>
              <a:t>example, in operation 2, the DBMS could </a:t>
            </a:r>
            <a:r>
              <a:rPr lang="en-US" smtClean="0">
                <a:latin typeface="Times New Roman" panose="02020603050405020304" pitchFamily="18" charset="0"/>
                <a:cs typeface="Times New Roman" panose="02020603050405020304" pitchFamily="18" charset="0"/>
              </a:rPr>
              <a:t>automatically </a:t>
            </a:r>
            <a:r>
              <a:rPr lang="en-US">
                <a:latin typeface="Times New Roman" panose="02020603050405020304" pitchFamily="18" charset="0"/>
                <a:cs typeface="Times New Roman" panose="02020603050405020304" pitchFamily="18" charset="0"/>
              </a:rPr>
              <a:t>delete the offending tuples from </a:t>
            </a:r>
            <a:r>
              <a:rPr lang="en-US" smtClean="0">
                <a:latin typeface="Times New Roman" panose="02020603050405020304" pitchFamily="18" charset="0"/>
                <a:cs typeface="Times New Roman" panose="02020603050405020304" pitchFamily="18" charset="0"/>
              </a:rPr>
              <a:t>WORKS_ON with </a:t>
            </a:r>
            <a:r>
              <a:rPr lang="en-US" err="1">
                <a:latin typeface="Times New Roman" panose="02020603050405020304" pitchFamily="18" charset="0"/>
                <a:cs typeface="Times New Roman" panose="02020603050405020304" pitchFamily="18" charset="0"/>
              </a:rPr>
              <a:t>Essn= ‘999887777’. </a:t>
            </a:r>
            <a:endParaRPr lang="en-US" smtClean="0">
              <a:latin typeface="Times New Roman" panose="02020603050405020304" pitchFamily="18" charset="0"/>
              <a:cs typeface="Times New Roman" panose="02020603050405020304" pitchFamily="18" charset="0"/>
            </a:endParaRPr>
          </a:p>
          <a:p>
            <a:pPr marL="400050" lvl="1" indent="0" algn="just">
              <a:lnSpc>
                <a:spcPct val="150000"/>
              </a:lnSpc>
              <a:buNone/>
            </a:pPr>
            <a:r>
              <a:rPr lang="en-US" smtClean="0">
                <a:latin typeface="Times New Roman" panose="02020603050405020304" pitchFamily="18" charset="0"/>
                <a:cs typeface="Times New Roman" panose="02020603050405020304" pitchFamily="18" charset="0"/>
              </a:rPr>
              <a:t>3) </a:t>
            </a:r>
            <a:r>
              <a:rPr lang="en-US" b="1" smtClean="0">
                <a:solidFill>
                  <a:srgbClr val="FF0000"/>
                </a:solidFill>
                <a:latin typeface="Times New Roman" panose="02020603050405020304" pitchFamily="18" charset="0"/>
                <a:cs typeface="Times New Roman" panose="02020603050405020304" pitchFamily="18" charset="0"/>
              </a:rPr>
              <a:t>set </a:t>
            </a:r>
            <a:r>
              <a:rPr lang="en-US" b="1">
                <a:solidFill>
                  <a:srgbClr val="FF0000"/>
                </a:solidFill>
                <a:latin typeface="Times New Roman" panose="02020603050405020304" pitchFamily="18" charset="0"/>
                <a:cs typeface="Times New Roman" panose="02020603050405020304" pitchFamily="18" charset="0"/>
              </a:rPr>
              <a:t>null </a:t>
            </a:r>
            <a:r>
              <a:rPr lang="en-US" b="1" smtClean="0">
                <a:solidFill>
                  <a:srgbClr val="FF0000"/>
                </a:solidFill>
                <a:latin typeface="Times New Roman" panose="02020603050405020304" pitchFamily="18" charset="0"/>
                <a:cs typeface="Times New Roman" panose="02020603050405020304" pitchFamily="18" charset="0"/>
              </a:rPr>
              <a:t>or set </a:t>
            </a:r>
            <a:r>
              <a:rPr lang="en-US" b="1">
                <a:solidFill>
                  <a:srgbClr val="FF0000"/>
                </a:solidFill>
                <a:latin typeface="Times New Roman" panose="02020603050405020304" pitchFamily="18" charset="0"/>
                <a:cs typeface="Times New Roman" panose="02020603050405020304" pitchFamily="18" charset="0"/>
              </a:rPr>
              <a:t>default</a:t>
            </a:r>
            <a:r>
              <a:rPr lang="en-US" smtClean="0">
                <a:latin typeface="Times New Roman" panose="02020603050405020304" pitchFamily="18" charset="0"/>
                <a:cs typeface="Times New Roman" panose="02020603050405020304" pitchFamily="18" charset="0"/>
              </a:rPr>
              <a:t>, is </a:t>
            </a:r>
            <a:r>
              <a:rPr lang="en-US">
                <a:latin typeface="Times New Roman" panose="02020603050405020304" pitchFamily="18" charset="0"/>
                <a:cs typeface="Times New Roman" panose="02020603050405020304" pitchFamily="18" charset="0"/>
              </a:rPr>
              <a:t>to modify the referencing attribute </a:t>
            </a:r>
            <a:r>
              <a:rPr lang="en-US" smtClean="0">
                <a:latin typeface="Times New Roman" panose="02020603050405020304" pitchFamily="18" charset="0"/>
                <a:cs typeface="Times New Roman" panose="02020603050405020304" pitchFamily="18" charset="0"/>
              </a:rPr>
              <a:t>values that cause </a:t>
            </a:r>
            <a:r>
              <a:rPr lang="en-US">
                <a:latin typeface="Times New Roman" panose="02020603050405020304" pitchFamily="18" charset="0"/>
                <a:cs typeface="Times New Roman" panose="02020603050405020304" pitchFamily="18" charset="0"/>
              </a:rPr>
              <a:t>the violation; each such value is either set to </a:t>
            </a:r>
            <a:r>
              <a:rPr lang="en-US" smtClean="0">
                <a:latin typeface="Times New Roman" panose="02020603050405020304" pitchFamily="18" charset="0"/>
                <a:cs typeface="Times New Roman" panose="02020603050405020304" pitchFamily="18" charset="0"/>
              </a:rPr>
              <a:t>NULL or </a:t>
            </a:r>
            <a:r>
              <a:rPr lang="en-US">
                <a:latin typeface="Times New Roman" panose="02020603050405020304" pitchFamily="18" charset="0"/>
                <a:cs typeface="Times New Roman" panose="02020603050405020304" pitchFamily="18" charset="0"/>
              </a:rPr>
              <a:t>changed to </a:t>
            </a:r>
            <a:r>
              <a:rPr lang="en-US" smtClean="0">
                <a:latin typeface="Times New Roman" panose="02020603050405020304" pitchFamily="18" charset="0"/>
                <a:cs typeface="Times New Roman" panose="02020603050405020304" pitchFamily="18" charset="0"/>
              </a:rPr>
              <a:t>reference </a:t>
            </a:r>
            <a:r>
              <a:rPr lang="en-US"/>
              <a:t>another default valid tuple. Notice that if a referencing </a:t>
            </a:r>
            <a:r>
              <a:rPr lang="en-US">
                <a:latin typeface="Times New Roman" panose="02020603050405020304" pitchFamily="18" charset="0"/>
                <a:cs typeface="Times New Roman" panose="02020603050405020304" pitchFamily="18" charset="0"/>
              </a:rPr>
              <a:t>attribute that causes a violation is part of the primary key, it cannot be set to NULL; otherwise, it would violate entity integrity.</a:t>
            </a:r>
          </a:p>
          <a:p>
            <a:pPr marL="400050" lvl="1" indent="0" algn="just">
              <a:lnSpc>
                <a:spcPct val="150000"/>
              </a:lnSpc>
              <a:buNone/>
            </a:pPr>
            <a:r>
              <a:rPr lang="en-US">
                <a:latin typeface="Times New Roman" panose="02020603050405020304" pitchFamily="18" charset="0"/>
                <a:cs typeface="Times New Roman" panose="02020603050405020304" pitchFamily="18" charset="0"/>
              </a:rPr>
              <a:t>4) </a:t>
            </a:r>
            <a:r>
              <a:rPr lang="en-US">
                <a:solidFill>
                  <a:srgbClr val="FF0000"/>
                </a:solidFill>
                <a:latin typeface="Times New Roman" panose="02020603050405020304" pitchFamily="18" charset="0"/>
                <a:cs typeface="Times New Roman" panose="02020603050405020304" pitchFamily="18" charset="0"/>
              </a:rPr>
              <a:t>Combinations of these three options are also possible</a:t>
            </a:r>
            <a:r>
              <a:rPr lang="en-US">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26604876"/>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3" name="Content Placeholder 2"/>
          <p:cNvSpPr>
            <a:spLocks noGrp="1"/>
          </p:cNvSpPr>
          <p:nvPr>
            <p:ph idx="1"/>
          </p:nvPr>
        </p:nvSpPr>
        <p:spPr>
          <a:xfrm>
            <a:off x="1087974" y="723900"/>
            <a:ext cx="10075325" cy="5524500"/>
          </a:xfrm>
          <a:ln>
            <a:solidFill>
              <a:schemeClr val="accent1"/>
            </a:solidFill>
          </a:ln>
        </p:spPr>
        <p:txBody>
          <a:bodyPr>
            <a:normAutofit fontScale="92500" lnSpcReduction="10000"/>
          </a:bodyPr>
          <a:lstStyle/>
          <a:p>
            <a:pPr marL="0" indent="0">
              <a:lnSpc>
                <a:spcPct val="150000"/>
              </a:lnSpc>
              <a:buNone/>
            </a:pPr>
            <a:r>
              <a:rPr lang="en-US" sz="2400" b="1" u="sng" smtClean="0">
                <a:latin typeface="Times New Roman" panose="02020603050405020304" pitchFamily="18" charset="0"/>
                <a:cs typeface="Times New Roman" panose="02020603050405020304" pitchFamily="18" charset="0"/>
              </a:rPr>
              <a:t>Domain constraints</a:t>
            </a:r>
            <a:r>
              <a:rPr lang="en-US" sz="2400" b="1" smtClean="0">
                <a:latin typeface="Times New Roman" panose="02020603050405020304" pitchFamily="18" charset="0"/>
                <a:cs typeface="Times New Roman" panose="02020603050405020304" pitchFamily="18" charset="0"/>
              </a:rPr>
              <a:t>:</a:t>
            </a:r>
          </a:p>
          <a:p>
            <a:pPr>
              <a:lnSpc>
                <a:spcPct val="160000"/>
              </a:lnSpc>
            </a:pPr>
            <a:r>
              <a:rPr lang="en-US" altLang="zh-TW">
                <a:latin typeface="Times New Roman" panose="02020603050405020304" pitchFamily="18" charset="0"/>
                <a:cs typeface="Times New Roman" panose="02020603050405020304" pitchFamily="18" charset="0"/>
              </a:rPr>
              <a:t>They are the most elementary form of integrity </a:t>
            </a:r>
            <a:r>
              <a:rPr lang="en-US" altLang="zh-TW" smtClean="0">
                <a:latin typeface="Times New Roman" panose="02020603050405020304" pitchFamily="18" charset="0"/>
                <a:cs typeface="Times New Roman" panose="02020603050405020304" pitchFamily="18" charset="0"/>
              </a:rPr>
              <a:t>constraint.</a:t>
            </a:r>
            <a:endParaRPr lang="en-US" altLang="zh-TW">
              <a:latin typeface="Times New Roman" panose="02020603050405020304" pitchFamily="18" charset="0"/>
              <a:cs typeface="Times New Roman" panose="02020603050405020304" pitchFamily="18" charset="0"/>
            </a:endParaRPr>
          </a:p>
          <a:p>
            <a:pPr>
              <a:lnSpc>
                <a:spcPct val="160000"/>
              </a:lnSpc>
            </a:pPr>
            <a:r>
              <a:rPr lang="en-US" altLang="zh-TW" smtClean="0">
                <a:latin typeface="Times New Roman" panose="02020603050405020304" pitchFamily="18" charset="0"/>
                <a:cs typeface="Times New Roman" panose="02020603050405020304" pitchFamily="18" charset="0"/>
              </a:rPr>
              <a:t>They </a:t>
            </a:r>
            <a:r>
              <a:rPr lang="en-US" altLang="zh-TW">
                <a:latin typeface="Times New Roman" panose="02020603050405020304" pitchFamily="18" charset="0"/>
                <a:cs typeface="Times New Roman" panose="02020603050405020304" pitchFamily="18" charset="0"/>
              </a:rPr>
              <a:t>define valid values for </a:t>
            </a:r>
            <a:r>
              <a:rPr lang="en-US" altLang="zh-TW" smtClean="0">
                <a:latin typeface="Times New Roman" panose="02020603050405020304" pitchFamily="18" charset="0"/>
                <a:cs typeface="Times New Roman" panose="02020603050405020304" pitchFamily="18" charset="0"/>
              </a:rPr>
              <a:t>attributes.</a:t>
            </a:r>
            <a:endParaRPr lang="en-US" altLang="zh-TW">
              <a:latin typeface="Times New Roman" panose="02020603050405020304" pitchFamily="18" charset="0"/>
              <a:cs typeface="Times New Roman" panose="02020603050405020304" pitchFamily="18" charset="0"/>
            </a:endParaRPr>
          </a:p>
          <a:p>
            <a:pPr>
              <a:lnSpc>
                <a:spcPct val="160000"/>
              </a:lnSpc>
            </a:pPr>
            <a:r>
              <a:rPr lang="en-US" altLang="zh-TW" smtClean="0">
                <a:latin typeface="Times New Roman" panose="02020603050405020304" pitchFamily="18" charset="0"/>
                <a:cs typeface="Times New Roman" panose="02020603050405020304" pitchFamily="18" charset="0"/>
              </a:rPr>
              <a:t>They </a:t>
            </a:r>
            <a:r>
              <a:rPr lang="en-US" altLang="zh-TW">
                <a:latin typeface="Times New Roman" panose="02020603050405020304" pitchFamily="18" charset="0"/>
                <a:cs typeface="Times New Roman" panose="02020603050405020304" pitchFamily="18" charset="0"/>
              </a:rPr>
              <a:t>test values inserted in the </a:t>
            </a:r>
            <a:r>
              <a:rPr lang="en-US" altLang="zh-TW" smtClean="0">
                <a:latin typeface="Times New Roman" panose="02020603050405020304" pitchFamily="18" charset="0"/>
                <a:cs typeface="Times New Roman" panose="02020603050405020304" pitchFamily="18" charset="0"/>
              </a:rPr>
              <a:t>database.</a:t>
            </a:r>
            <a:endParaRPr lang="en-US" altLang="zh-TW">
              <a:latin typeface="Times New Roman" panose="02020603050405020304" pitchFamily="18" charset="0"/>
              <a:cs typeface="Times New Roman" panose="02020603050405020304" pitchFamily="18" charset="0"/>
            </a:endParaRPr>
          </a:p>
          <a:p>
            <a:pPr>
              <a:lnSpc>
                <a:spcPct val="150000"/>
              </a:lnSpc>
            </a:pPr>
            <a:r>
              <a:rPr lang="en-US" smtClean="0">
                <a:latin typeface="Times New Roman" panose="02020603050405020304" pitchFamily="18" charset="0"/>
                <a:cs typeface="Times New Roman" panose="02020603050405020304" pitchFamily="18" charset="0"/>
              </a:rPr>
              <a:t>specify </a:t>
            </a:r>
            <a:r>
              <a:rPr lang="en-US">
                <a:latin typeface="Times New Roman" panose="02020603050405020304" pitchFamily="18" charset="0"/>
                <a:cs typeface="Times New Roman" panose="02020603050405020304" pitchFamily="18" charset="0"/>
              </a:rPr>
              <a:t>that within each tuple, the value of each attribute </a:t>
            </a:r>
            <a:r>
              <a:rPr lang="en-US" smtClean="0">
                <a:latin typeface="Times New Roman" panose="02020603050405020304" pitchFamily="18" charset="0"/>
                <a:cs typeface="Times New Roman" panose="02020603050405020304" pitchFamily="18" charset="0"/>
              </a:rPr>
              <a:t>A must </a:t>
            </a:r>
            <a:r>
              <a:rPr lang="en-US">
                <a:latin typeface="Times New Roman" panose="02020603050405020304" pitchFamily="18" charset="0"/>
                <a:cs typeface="Times New Roman" panose="02020603050405020304" pitchFamily="18" charset="0"/>
              </a:rPr>
              <a:t>be an atomic value from the domain </a:t>
            </a:r>
            <a:r>
              <a:rPr lang="en-US" smtClean="0">
                <a:latin typeface="Times New Roman" panose="02020603050405020304" pitchFamily="18" charset="0"/>
                <a:cs typeface="Times New Roman" panose="02020603050405020304" pitchFamily="18" charset="0"/>
              </a:rPr>
              <a:t>– i.e., dom (</a:t>
            </a:r>
            <a:r>
              <a:rPr lang="en-US">
                <a:latin typeface="Times New Roman" panose="02020603050405020304" pitchFamily="18" charset="0"/>
                <a:cs typeface="Times New Roman" panose="02020603050405020304" pitchFamily="18" charset="0"/>
              </a:rPr>
              <a:t>A</a:t>
            </a:r>
            <a:r>
              <a:rPr lang="en-US" smtClean="0">
                <a:latin typeface="Times New Roman" panose="02020603050405020304" pitchFamily="18" charset="0"/>
                <a:cs typeface="Times New Roman" panose="02020603050405020304" pitchFamily="18" charset="0"/>
              </a:rPr>
              <a:t>).</a:t>
            </a:r>
          </a:p>
          <a:p>
            <a:pPr algn="just">
              <a:lnSpc>
                <a:spcPct val="150000"/>
              </a:lnSpc>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data types </a:t>
            </a:r>
            <a:r>
              <a:rPr lang="en-US" smtClean="0">
                <a:latin typeface="Times New Roman" panose="02020603050405020304" pitchFamily="18" charset="0"/>
                <a:cs typeface="Times New Roman" panose="02020603050405020304" pitchFamily="18" charset="0"/>
              </a:rPr>
              <a:t>associated with </a:t>
            </a:r>
            <a:r>
              <a:rPr lang="en-US">
                <a:latin typeface="Times New Roman" panose="02020603050405020304" pitchFamily="18" charset="0"/>
                <a:cs typeface="Times New Roman" panose="02020603050405020304" pitchFamily="18" charset="0"/>
              </a:rPr>
              <a:t>domains typically include </a:t>
            </a:r>
            <a:r>
              <a:rPr lang="en-US" b="1">
                <a:latin typeface="Times New Roman" panose="02020603050405020304" pitchFamily="18" charset="0"/>
                <a:cs typeface="Times New Roman" panose="02020603050405020304" pitchFamily="18" charset="0"/>
              </a:rPr>
              <a:t>standard numeric data types for integers </a:t>
            </a:r>
            <a:r>
              <a:rPr lang="en-US">
                <a:latin typeface="Times New Roman" panose="02020603050405020304" pitchFamily="18" charset="0"/>
                <a:cs typeface="Times New Roman" panose="02020603050405020304" pitchFamily="18" charset="0"/>
              </a:rPr>
              <a:t>(such </a:t>
            </a:r>
            <a:r>
              <a:rPr lang="en-US" smtClean="0">
                <a:latin typeface="Times New Roman" panose="02020603050405020304" pitchFamily="18" charset="0"/>
                <a:cs typeface="Times New Roman" panose="02020603050405020304" pitchFamily="18" charset="0"/>
              </a:rPr>
              <a:t>as short </a:t>
            </a:r>
            <a:r>
              <a:rPr lang="en-US">
                <a:latin typeface="Times New Roman" panose="02020603050405020304" pitchFamily="18" charset="0"/>
                <a:cs typeface="Times New Roman" panose="02020603050405020304" pitchFamily="18" charset="0"/>
              </a:rPr>
              <a:t>integer, integer, and long integer) and </a:t>
            </a:r>
            <a:r>
              <a:rPr lang="en-US" b="1">
                <a:latin typeface="Times New Roman" panose="02020603050405020304" pitchFamily="18" charset="0"/>
                <a:cs typeface="Times New Roman" panose="02020603050405020304" pitchFamily="18" charset="0"/>
              </a:rPr>
              <a:t>real numbers </a:t>
            </a:r>
            <a:r>
              <a:rPr lang="en-US">
                <a:latin typeface="Times New Roman" panose="02020603050405020304" pitchFamily="18" charset="0"/>
                <a:cs typeface="Times New Roman" panose="02020603050405020304" pitchFamily="18" charset="0"/>
              </a:rPr>
              <a:t>(float and double-precision </a:t>
            </a:r>
            <a:r>
              <a:rPr lang="en-US" smtClean="0">
                <a:latin typeface="Times New Roman" panose="02020603050405020304" pitchFamily="18" charset="0"/>
                <a:cs typeface="Times New Roman" panose="02020603050405020304" pitchFamily="18" charset="0"/>
              </a:rPr>
              <a:t>float), Characters</a:t>
            </a:r>
            <a:r>
              <a:rPr lang="en-US">
                <a:latin typeface="Times New Roman" panose="02020603050405020304" pitchFamily="18" charset="0"/>
                <a:cs typeface="Times New Roman" panose="02020603050405020304" pitchFamily="18" charset="0"/>
              </a:rPr>
              <a:t>, Booleans, fixed-length strings, and </a:t>
            </a:r>
            <a:r>
              <a:rPr lang="en-US" smtClean="0">
                <a:latin typeface="Times New Roman" panose="02020603050405020304" pitchFamily="18" charset="0"/>
                <a:cs typeface="Times New Roman" panose="02020603050405020304" pitchFamily="18" charset="0"/>
              </a:rPr>
              <a:t>variable-length, </a:t>
            </a:r>
            <a:r>
              <a:rPr lang="en-US">
                <a:latin typeface="Times New Roman" panose="02020603050405020304" pitchFamily="18" charset="0"/>
                <a:cs typeface="Times New Roman" panose="02020603050405020304" pitchFamily="18" charset="0"/>
              </a:rPr>
              <a:t>date, time, timestamp, and money, or other </a:t>
            </a:r>
            <a:r>
              <a:rPr lang="en-US" smtClean="0">
                <a:latin typeface="Times New Roman" panose="02020603050405020304" pitchFamily="18" charset="0"/>
                <a:cs typeface="Times New Roman" panose="02020603050405020304" pitchFamily="18" charset="0"/>
              </a:rPr>
              <a:t>special data </a:t>
            </a:r>
            <a:r>
              <a:rPr lang="en-US">
                <a:latin typeface="Times New Roman" panose="02020603050405020304" pitchFamily="18" charset="0"/>
                <a:cs typeface="Times New Roman" panose="02020603050405020304" pitchFamily="18" charset="0"/>
              </a:rPr>
              <a:t>types. </a:t>
            </a:r>
            <a:endParaRPr lang="en-US" smtClean="0">
              <a:latin typeface="Times New Roman" panose="02020603050405020304" pitchFamily="18" charset="0"/>
              <a:cs typeface="Times New Roman" panose="02020603050405020304" pitchFamily="18" charset="0"/>
            </a:endParaRPr>
          </a:p>
          <a:p>
            <a:pPr algn="just">
              <a:lnSpc>
                <a:spcPct val="150000"/>
              </a:lnSpc>
            </a:pPr>
            <a:r>
              <a:rPr lang="en-US" smtClean="0">
                <a:latin typeface="Times New Roman" panose="02020603050405020304" pitchFamily="18" charset="0"/>
                <a:cs typeface="Times New Roman" panose="02020603050405020304" pitchFamily="18" charset="0"/>
              </a:rPr>
              <a:t>Other </a:t>
            </a:r>
            <a:r>
              <a:rPr lang="en-US">
                <a:latin typeface="Times New Roman" panose="02020603050405020304" pitchFamily="18" charset="0"/>
                <a:cs typeface="Times New Roman" panose="02020603050405020304" pitchFamily="18" charset="0"/>
              </a:rPr>
              <a:t>possible domains may be described by a subrange of values from </a:t>
            </a:r>
            <a:r>
              <a:rPr lang="en-US" smtClean="0">
                <a:latin typeface="Times New Roman" panose="02020603050405020304" pitchFamily="18" charset="0"/>
                <a:cs typeface="Times New Roman" panose="02020603050405020304" pitchFamily="18" charset="0"/>
              </a:rPr>
              <a:t>a data </a:t>
            </a:r>
            <a:r>
              <a:rPr lang="en-US">
                <a:latin typeface="Times New Roman" panose="02020603050405020304" pitchFamily="18" charset="0"/>
                <a:cs typeface="Times New Roman" panose="02020603050405020304" pitchFamily="18" charset="0"/>
              </a:rPr>
              <a:t>type or as an enumerated data type in which all possible values are </a:t>
            </a:r>
            <a:r>
              <a:rPr lang="en-US" smtClean="0">
                <a:latin typeface="Times New Roman" panose="02020603050405020304" pitchFamily="18" charset="0"/>
                <a:cs typeface="Times New Roman" panose="02020603050405020304" pitchFamily="18" charset="0"/>
              </a:rPr>
              <a:t>explicitly listed</a:t>
            </a:r>
            <a:r>
              <a:rPr lang="en-US">
                <a:latin typeface="Times New Roman" panose="02020603050405020304" pitchFamily="18" charset="0"/>
                <a:cs typeface="Times New Roman" panose="02020603050405020304" pitchFamily="18" charset="0"/>
              </a:rPr>
              <a:t>. </a:t>
            </a:r>
            <a:endParaRPr lang="en-US"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3034825"/>
      </p:ext>
    </p:extLst>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 name="Content Placeholder 6"/>
          <p:cNvSpPr>
            <a:spLocks noGrp="1"/>
          </p:cNvSpPr>
          <p:nvPr>
            <p:ph idx="1"/>
          </p:nvPr>
        </p:nvSpPr>
        <p:spPr>
          <a:xfrm>
            <a:off x="952500" y="228600"/>
            <a:ext cx="10287000" cy="6057900"/>
          </a:xfrm>
          <a:noFill/>
          <a:ln>
            <a:solidFill>
              <a:schemeClr val="accent1"/>
            </a:solidFill>
          </a:ln>
        </p:spPr>
        <p:txBody>
          <a:bodyPr>
            <a:normAutofit fontScale="92500"/>
          </a:bodyPr>
          <a:lstStyle/>
          <a:p>
            <a:pPr marL="0" indent="0">
              <a:lnSpc>
                <a:spcPct val="150000"/>
              </a:lnSpc>
              <a:buNone/>
            </a:pPr>
            <a:r>
              <a:rPr lang="en-US" b="1">
                <a:latin typeface="Times New Roman" panose="02020603050405020304" pitchFamily="18" charset="0"/>
                <a:cs typeface="Times New Roman" panose="02020603050405020304" pitchFamily="18" charset="0"/>
              </a:rPr>
              <a:t>The Update Operation</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The Update (or Modify</a:t>
            </a:r>
            <a:r>
              <a:rPr lang="en-US" sz="1600">
                <a:latin typeface="Times New Roman" panose="02020603050405020304" pitchFamily="18" charset="0"/>
                <a:cs typeface="Times New Roman" panose="02020603050405020304" pitchFamily="18" charset="0"/>
              </a:rPr>
              <a:t>) operation is used to change the values of one or </a:t>
            </a:r>
            <a:r>
              <a:rPr lang="en-US" sz="1600" smtClean="0">
                <a:latin typeface="Times New Roman" panose="02020603050405020304" pitchFamily="18" charset="0"/>
                <a:cs typeface="Times New Roman" panose="02020603050405020304" pitchFamily="18" charset="0"/>
              </a:rPr>
              <a:t>more attributes </a:t>
            </a:r>
            <a:r>
              <a:rPr lang="en-US" sz="1600">
                <a:latin typeface="Times New Roman" panose="02020603050405020304" pitchFamily="18" charset="0"/>
                <a:cs typeface="Times New Roman" panose="02020603050405020304" pitchFamily="18" charset="0"/>
              </a:rPr>
              <a:t>in a tuple (or tuples) of some relation R</a:t>
            </a:r>
            <a:r>
              <a:rPr lang="en-US" sz="160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It is necessary to specify a </a:t>
            </a:r>
            <a:r>
              <a:rPr lang="en-US" sz="1600" smtClean="0">
                <a:latin typeface="Times New Roman" panose="02020603050405020304" pitchFamily="18" charset="0"/>
                <a:cs typeface="Times New Roman" panose="02020603050405020304" pitchFamily="18" charset="0"/>
              </a:rPr>
              <a:t>condition </a:t>
            </a:r>
            <a:r>
              <a:rPr lang="en-US" sz="1600">
                <a:latin typeface="Times New Roman" panose="02020603050405020304" pitchFamily="18" charset="0"/>
                <a:cs typeface="Times New Roman" panose="02020603050405020304" pitchFamily="18" charset="0"/>
              </a:rPr>
              <a:t>on the attributes of the relation to select the tuple (or tuples) to be modified</a:t>
            </a:r>
            <a:r>
              <a:rPr lang="en-US" sz="1600" smtClean="0">
                <a:latin typeface="Times New Roman" panose="02020603050405020304" pitchFamily="18" charset="0"/>
                <a:cs typeface="Times New Roman" panose="02020603050405020304" pitchFamily="18" charset="0"/>
              </a:rPr>
              <a:t>. </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Here </a:t>
            </a:r>
            <a:r>
              <a:rPr lang="en-US" sz="1600">
                <a:latin typeface="Times New Roman" panose="02020603050405020304" pitchFamily="18" charset="0"/>
                <a:cs typeface="Times New Roman" panose="02020603050405020304" pitchFamily="18" charset="0"/>
              </a:rPr>
              <a:t>are some </a:t>
            </a:r>
            <a:r>
              <a:rPr lang="en-US" sz="1600" smtClean="0">
                <a:latin typeface="Times New Roman" panose="02020603050405020304" pitchFamily="18" charset="0"/>
                <a:cs typeface="Times New Roman" panose="02020603050405020304" pitchFamily="18" charset="0"/>
              </a:rPr>
              <a:t>examples</a:t>
            </a:r>
          </a:p>
          <a:p>
            <a:pPr marL="0" indent="0" algn="just">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1) Update </a:t>
            </a:r>
            <a:r>
              <a:rPr lang="en-US" sz="1600">
                <a:solidFill>
                  <a:srgbClr val="FF0000"/>
                </a:solidFill>
                <a:latin typeface="Times New Roman" panose="02020603050405020304" pitchFamily="18" charset="0"/>
                <a:cs typeface="Times New Roman" panose="02020603050405020304" pitchFamily="18" charset="0"/>
              </a:rPr>
              <a:t>the salary of the </a:t>
            </a:r>
            <a:r>
              <a:rPr lang="en-US" sz="1600" smtClean="0">
                <a:solidFill>
                  <a:srgbClr val="FF0000"/>
                </a:solidFill>
                <a:latin typeface="Times New Roman" panose="02020603050405020304" pitchFamily="18" charset="0"/>
                <a:cs typeface="Times New Roman" panose="02020603050405020304" pitchFamily="18" charset="0"/>
              </a:rPr>
              <a:t>EMPLOYEE tuple </a:t>
            </a:r>
            <a:r>
              <a:rPr lang="en-US" sz="1600">
                <a:solidFill>
                  <a:srgbClr val="FF0000"/>
                </a:solidFill>
                <a:latin typeface="Times New Roman" panose="02020603050405020304" pitchFamily="18" charset="0"/>
                <a:cs typeface="Times New Roman" panose="02020603050405020304" pitchFamily="18" charset="0"/>
              </a:rPr>
              <a:t>with Ssn= ‘999887777’ to 28000</a:t>
            </a:r>
            <a:r>
              <a:rPr lang="en-US" sz="160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Acceptable.</a:t>
            </a:r>
          </a:p>
          <a:p>
            <a:pPr marL="0" indent="0" algn="just">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2) Update </a:t>
            </a:r>
            <a:r>
              <a:rPr lang="en-US" sz="1600">
                <a:solidFill>
                  <a:srgbClr val="FF0000"/>
                </a:solidFill>
                <a:latin typeface="Times New Roman" panose="02020603050405020304" pitchFamily="18" charset="0"/>
                <a:cs typeface="Times New Roman" panose="02020603050405020304" pitchFamily="18" charset="0"/>
              </a:rPr>
              <a:t>the </a:t>
            </a:r>
            <a:r>
              <a:rPr lang="en-US" sz="1600" err="1" smtClean="0">
                <a:solidFill>
                  <a:srgbClr val="FF0000"/>
                </a:solidFill>
                <a:latin typeface="Times New Roman" panose="02020603050405020304" pitchFamily="18" charset="0"/>
                <a:cs typeface="Times New Roman" panose="02020603050405020304" pitchFamily="18" charset="0"/>
              </a:rPr>
              <a:t>Dno of </a:t>
            </a:r>
            <a:r>
              <a:rPr lang="en-US" sz="1600">
                <a:solidFill>
                  <a:srgbClr val="FF0000"/>
                </a:solidFill>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EMPLOYEE tuple </a:t>
            </a:r>
            <a:r>
              <a:rPr lang="en-US" sz="1600">
                <a:solidFill>
                  <a:srgbClr val="FF0000"/>
                </a:solidFill>
                <a:latin typeface="Times New Roman" panose="02020603050405020304" pitchFamily="18" charset="0"/>
                <a:cs typeface="Times New Roman" panose="02020603050405020304" pitchFamily="18" charset="0"/>
              </a:rPr>
              <a:t>with Ssn= ‘999887777’ to 1</a:t>
            </a:r>
            <a:r>
              <a:rPr lang="en-US" sz="160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Acceptable.</a:t>
            </a:r>
          </a:p>
          <a:p>
            <a:pPr marL="0" indent="0" algn="just">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3) Update </a:t>
            </a:r>
            <a:r>
              <a:rPr lang="en-US" sz="1600">
                <a:solidFill>
                  <a:srgbClr val="FF0000"/>
                </a:solidFill>
                <a:latin typeface="Times New Roman" panose="02020603050405020304" pitchFamily="18" charset="0"/>
                <a:cs typeface="Times New Roman" panose="02020603050405020304" pitchFamily="18" charset="0"/>
              </a:rPr>
              <a:t>the </a:t>
            </a:r>
            <a:r>
              <a:rPr lang="en-US" sz="1600" err="1" smtClean="0">
                <a:solidFill>
                  <a:srgbClr val="FF0000"/>
                </a:solidFill>
                <a:latin typeface="Times New Roman" panose="02020603050405020304" pitchFamily="18" charset="0"/>
                <a:cs typeface="Times New Roman" panose="02020603050405020304" pitchFamily="18" charset="0"/>
              </a:rPr>
              <a:t>Dno of </a:t>
            </a:r>
            <a:r>
              <a:rPr lang="en-US" sz="1600">
                <a:solidFill>
                  <a:srgbClr val="FF0000"/>
                </a:solidFill>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EMPLOYEE tuple </a:t>
            </a:r>
            <a:r>
              <a:rPr lang="en-US" sz="1600">
                <a:solidFill>
                  <a:srgbClr val="FF0000"/>
                </a:solidFill>
                <a:latin typeface="Times New Roman" panose="02020603050405020304" pitchFamily="18" charset="0"/>
                <a:cs typeface="Times New Roman" panose="02020603050405020304" pitchFamily="18" charset="0"/>
              </a:rPr>
              <a:t>with Ssn= ‘999887777’ to </a:t>
            </a:r>
            <a:r>
              <a:rPr lang="en-US" sz="1600" smtClean="0">
                <a:solidFill>
                  <a:srgbClr val="FF0000"/>
                </a:solidFill>
                <a:latin typeface="Times New Roman" panose="02020603050405020304" pitchFamily="18" charset="0"/>
                <a:cs typeface="Times New Roman" panose="02020603050405020304" pitchFamily="18" charset="0"/>
              </a:rPr>
              <a:t>7.</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Unacceptable, because it violates referential </a:t>
            </a:r>
            <a:r>
              <a:rPr lang="en-US" sz="1600" smtClean="0">
                <a:latin typeface="Times New Roman" panose="02020603050405020304" pitchFamily="18" charset="0"/>
                <a:cs typeface="Times New Roman" panose="02020603050405020304" pitchFamily="18" charset="0"/>
              </a:rPr>
              <a:t>integrity. </a:t>
            </a:r>
          </a:p>
          <a:p>
            <a:pPr marL="0" indent="0" algn="just">
              <a:lnSpc>
                <a:spcPct val="150000"/>
              </a:lnSpc>
              <a:buNone/>
            </a:pPr>
            <a:r>
              <a:rPr lang="en-US" sz="1600" smtClean="0">
                <a:solidFill>
                  <a:srgbClr val="FF0000"/>
                </a:solidFill>
                <a:latin typeface="Times New Roman" panose="02020603050405020304" pitchFamily="18" charset="0"/>
                <a:cs typeface="Times New Roman" panose="02020603050405020304" pitchFamily="18" charset="0"/>
              </a:rPr>
              <a:t>4) Update </a:t>
            </a:r>
            <a:r>
              <a:rPr lang="en-US" sz="1600">
                <a:solidFill>
                  <a:srgbClr val="FF0000"/>
                </a:solidFill>
                <a:latin typeface="Times New Roman" panose="02020603050405020304" pitchFamily="18" charset="0"/>
                <a:cs typeface="Times New Roman" panose="02020603050405020304" pitchFamily="18" charset="0"/>
              </a:rPr>
              <a:t>the </a:t>
            </a:r>
            <a:r>
              <a:rPr lang="en-US" sz="1600" err="1" smtClean="0">
                <a:solidFill>
                  <a:srgbClr val="FF0000"/>
                </a:solidFill>
                <a:latin typeface="Times New Roman" panose="02020603050405020304" pitchFamily="18" charset="0"/>
                <a:cs typeface="Times New Roman" panose="02020603050405020304" pitchFamily="18" charset="0"/>
              </a:rPr>
              <a:t>Ssn of </a:t>
            </a:r>
            <a:r>
              <a:rPr lang="en-US" sz="1600">
                <a:solidFill>
                  <a:srgbClr val="FF0000"/>
                </a:solidFill>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EMPLOYEE tuple </a:t>
            </a:r>
            <a:r>
              <a:rPr lang="en-US" sz="1600">
                <a:solidFill>
                  <a:srgbClr val="FF0000"/>
                </a:solidFill>
                <a:latin typeface="Times New Roman" panose="02020603050405020304" pitchFamily="18" charset="0"/>
                <a:cs typeface="Times New Roman" panose="02020603050405020304" pitchFamily="18" charset="0"/>
              </a:rPr>
              <a:t>with Ssn= ‘999887777’ to‘987654321</a:t>
            </a:r>
            <a:r>
              <a:rPr lang="en-US" sz="1600" smtClean="0">
                <a:solidFill>
                  <a:srgbClr val="FF0000"/>
                </a:solidFill>
                <a:latin typeface="Times New Roman" panose="02020603050405020304" pitchFamily="18" charset="0"/>
                <a:cs typeface="Times New Roman" panose="02020603050405020304" pitchFamily="18" charset="0"/>
              </a:rPr>
              <a:t>’.</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Unacceptable</a:t>
            </a:r>
            <a:r>
              <a:rPr lang="en-US" sz="1600">
                <a:latin typeface="Times New Roman" panose="02020603050405020304" pitchFamily="18" charset="0"/>
                <a:cs typeface="Times New Roman" panose="02020603050405020304" pitchFamily="18" charset="0"/>
              </a:rPr>
              <a:t>, because it violates primary key constraint by </a:t>
            </a:r>
            <a:r>
              <a:rPr lang="en-US" sz="1600" smtClean="0">
                <a:latin typeface="Times New Roman" panose="02020603050405020304" pitchFamily="18" charset="0"/>
                <a:cs typeface="Times New Roman" panose="02020603050405020304" pitchFamily="18" charset="0"/>
              </a:rPr>
              <a:t>repeating a </a:t>
            </a:r>
            <a:r>
              <a:rPr lang="en-US" sz="1600">
                <a:latin typeface="Times New Roman" panose="02020603050405020304" pitchFamily="18" charset="0"/>
                <a:cs typeface="Times New Roman" panose="02020603050405020304" pitchFamily="18" charset="0"/>
              </a:rPr>
              <a:t>value that already exists as a primary key in another tuple; it violates </a:t>
            </a:r>
            <a:r>
              <a:rPr lang="en-US" sz="1600" smtClean="0">
                <a:latin typeface="Times New Roman" panose="02020603050405020304" pitchFamily="18" charset="0"/>
                <a:cs typeface="Times New Roman" panose="02020603050405020304" pitchFamily="18" charset="0"/>
              </a:rPr>
              <a:t>referential </a:t>
            </a:r>
            <a:r>
              <a:rPr lang="en-US" sz="1600">
                <a:latin typeface="Times New Roman" panose="02020603050405020304" pitchFamily="18" charset="0"/>
                <a:cs typeface="Times New Roman" panose="02020603050405020304" pitchFamily="18" charset="0"/>
              </a:rPr>
              <a:t>integrity constraints because there are other relations that refer to </a:t>
            </a:r>
            <a:r>
              <a:rPr lang="en-US" sz="1600" smtClean="0">
                <a:latin typeface="Times New Roman" panose="02020603050405020304" pitchFamily="18" charset="0"/>
                <a:cs typeface="Times New Roman" panose="02020603050405020304" pitchFamily="18" charset="0"/>
              </a:rPr>
              <a:t>the existing </a:t>
            </a:r>
            <a:r>
              <a:rPr lang="en-US" sz="1600">
                <a:latin typeface="Times New Roman" panose="02020603050405020304" pitchFamily="18" charset="0"/>
                <a:cs typeface="Times New Roman" panose="02020603050405020304" pitchFamily="18" charset="0"/>
              </a:rPr>
              <a:t>value </a:t>
            </a:r>
            <a:r>
              <a:rPr lang="en-US" sz="1600" smtClean="0">
                <a:latin typeface="Times New Roman" panose="02020603050405020304" pitchFamily="18" charset="0"/>
                <a:cs typeface="Times New Roman" panose="02020603050405020304" pitchFamily="18" charset="0"/>
              </a:rPr>
              <a:t>of Ssn</a:t>
            </a: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031476"/>
      </p:ext>
    </p:extLst>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7" name="Content Placeholder 6"/>
          <p:cNvSpPr>
            <a:spLocks noGrp="1"/>
          </p:cNvSpPr>
          <p:nvPr>
            <p:ph idx="1"/>
          </p:nvPr>
        </p:nvSpPr>
        <p:spPr>
          <a:xfrm>
            <a:off x="1150620" y="609600"/>
            <a:ext cx="9980441" cy="5354376"/>
          </a:xfrm>
          <a:noFill/>
          <a:ln>
            <a:solidFill>
              <a:schemeClr val="accent1"/>
            </a:solidFill>
          </a:ln>
        </p:spPr>
        <p:txBody>
          <a:bodyPr>
            <a:normAutofit/>
          </a:bodyPr>
          <a:lstStyle/>
          <a:p>
            <a:pPr marL="0" indent="0">
              <a:lnSpc>
                <a:spcPct val="150000"/>
              </a:lnSpc>
              <a:buNone/>
            </a:pPr>
            <a:r>
              <a:rPr lang="en-US" b="1">
                <a:latin typeface="Times New Roman" panose="02020603050405020304" pitchFamily="18" charset="0"/>
                <a:cs typeface="Times New Roman" panose="02020603050405020304" pitchFamily="18" charset="0"/>
              </a:rPr>
              <a:t>The Update </a:t>
            </a:r>
            <a:r>
              <a:rPr lang="en-US" b="1" smtClean="0">
                <a:latin typeface="Times New Roman" panose="02020603050405020304" pitchFamily="18" charset="0"/>
                <a:cs typeface="Times New Roman" panose="02020603050405020304" pitchFamily="18" charset="0"/>
              </a:rPr>
              <a:t>Operation</a:t>
            </a:r>
          </a:p>
          <a:p>
            <a:pPr marL="0" indent="0" algn="just">
              <a:lnSpc>
                <a:spcPct val="150000"/>
              </a:lnSpc>
              <a:buNone/>
            </a:pPr>
            <a:r>
              <a:rPr lang="en-US" sz="1600">
                <a:latin typeface="Times New Roman" panose="02020603050405020304" pitchFamily="18" charset="0"/>
                <a:cs typeface="Times New Roman" panose="02020603050405020304" pitchFamily="18" charset="0"/>
              </a:rPr>
              <a:t>Updating an attribute that is neither part of a primary key nor of a foreign </a:t>
            </a:r>
            <a:r>
              <a:rPr lang="en-US" sz="1600" smtClean="0">
                <a:latin typeface="Times New Roman" panose="02020603050405020304" pitchFamily="18" charset="0"/>
                <a:cs typeface="Times New Roman" panose="02020603050405020304" pitchFamily="18" charset="0"/>
              </a:rPr>
              <a:t>key usually causes </a:t>
            </a:r>
            <a:r>
              <a:rPr lang="en-US" sz="1600">
                <a:latin typeface="Times New Roman" panose="02020603050405020304" pitchFamily="18" charset="0"/>
                <a:cs typeface="Times New Roman" panose="02020603050405020304" pitchFamily="18" charset="0"/>
              </a:rPr>
              <a:t>no problems; the DBMS need only check to confirm that the new value is </a:t>
            </a:r>
            <a:r>
              <a:rPr lang="en-US" sz="1600" smtClean="0">
                <a:latin typeface="Times New Roman" panose="02020603050405020304" pitchFamily="18" charset="0"/>
                <a:cs typeface="Times New Roman" panose="02020603050405020304" pitchFamily="18" charset="0"/>
              </a:rPr>
              <a:t>of the </a:t>
            </a:r>
            <a:r>
              <a:rPr lang="en-US" sz="1600">
                <a:latin typeface="Times New Roman" panose="02020603050405020304" pitchFamily="18" charset="0"/>
                <a:cs typeface="Times New Roman" panose="02020603050405020304" pitchFamily="18" charset="0"/>
              </a:rPr>
              <a:t>correct data type and domain. Modifying a primary key value is similar to </a:t>
            </a:r>
            <a:r>
              <a:rPr lang="en-US" sz="1600" smtClean="0">
                <a:latin typeface="Times New Roman" panose="02020603050405020304" pitchFamily="18" charset="0"/>
                <a:cs typeface="Times New Roman" panose="02020603050405020304" pitchFamily="18" charset="0"/>
              </a:rPr>
              <a:t>deleting </a:t>
            </a:r>
            <a:r>
              <a:rPr lang="en-US" sz="1600">
                <a:latin typeface="Times New Roman" panose="02020603050405020304" pitchFamily="18" charset="0"/>
                <a:cs typeface="Times New Roman" panose="02020603050405020304" pitchFamily="18" charset="0"/>
              </a:rPr>
              <a:t>one tuple and inserting another in its place because we use the primary key </a:t>
            </a:r>
            <a:r>
              <a:rPr lang="en-US" sz="1600" smtClean="0">
                <a:latin typeface="Times New Roman" panose="02020603050405020304" pitchFamily="18" charset="0"/>
                <a:cs typeface="Times New Roman" panose="02020603050405020304" pitchFamily="18" charset="0"/>
              </a:rPr>
              <a:t>to identify </a:t>
            </a:r>
            <a:r>
              <a:rPr lang="en-US" sz="1600">
                <a:latin typeface="Times New Roman" panose="02020603050405020304" pitchFamily="18" charset="0"/>
                <a:cs typeface="Times New Roman" panose="02020603050405020304" pitchFamily="18" charset="0"/>
              </a:rPr>
              <a:t>tuples. </a:t>
            </a:r>
            <a:endParaRPr lang="en-US" sz="1600" smtClean="0">
              <a:latin typeface="Times New Roman" panose="02020603050405020304" pitchFamily="18" charset="0"/>
              <a:cs typeface="Times New Roman" panose="02020603050405020304" pitchFamily="18" charset="0"/>
            </a:endParaRPr>
          </a:p>
          <a:p>
            <a:pPr marL="0" indent="0">
              <a:lnSpc>
                <a:spcPct val="150000"/>
              </a:lnSpc>
              <a:buNone/>
            </a:pPr>
            <a:r>
              <a:rPr lang="en-US" b="1">
                <a:latin typeface="Times New Roman" panose="02020603050405020304" pitchFamily="18" charset="0"/>
                <a:cs typeface="Times New Roman" panose="02020603050405020304" pitchFamily="18" charset="0"/>
              </a:rPr>
              <a:t>Dealing with constraint violations:</a:t>
            </a:r>
          </a:p>
          <a:p>
            <a:pPr marL="0" indent="0" algn="just">
              <a:lnSpc>
                <a:spcPct val="150000"/>
              </a:lnSpc>
              <a:buNone/>
            </a:pPr>
            <a:r>
              <a:rPr lang="en-US" sz="1600">
                <a:latin typeface="Times New Roman" panose="02020603050405020304" pitchFamily="18" charset="0"/>
                <a:cs typeface="Times New Roman" panose="02020603050405020304" pitchFamily="18" charset="0"/>
              </a:rPr>
              <a:t>Similar options exist to deal with referential integrity violations caused by Update as those options discussed for the Delete operation. </a:t>
            </a:r>
          </a:p>
        </p:txBody>
      </p:sp>
    </p:spTree>
    <p:extLst>
      <p:ext uri="{BB962C8B-B14F-4D97-AF65-F5344CB8AC3E}">
        <p14:creationId xmlns:p14="http://schemas.microsoft.com/office/powerpoint/2010/main" val="2681698456"/>
      </p:ext>
    </p:extLst>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ctrTitle"/>
          </p:nvPr>
        </p:nvSpPr>
        <p:spPr>
          <a:xfrm>
            <a:off x="1500076" y="678573"/>
            <a:ext cx="8915399" cy="2262781"/>
          </a:xfrm>
        </p:spPr>
        <p:txBody>
          <a:bodyPr/>
          <a:lstStyle/>
          <a:p>
            <a:pPr algn="ctr"/>
            <a:r>
              <a:rPr lang="en-US" smtClean="0">
                <a:latin typeface="Times New Roman" panose="02020603050405020304" pitchFamily="18" charset="0"/>
                <a:cs typeface="Times New Roman" panose="02020603050405020304" pitchFamily="18" charset="0"/>
              </a:rPr>
              <a:t>UNIT II</a:t>
            </a:r>
            <a:endParaRPr 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00076" y="3548325"/>
            <a:ext cx="8915399" cy="1928221"/>
          </a:xfrm>
        </p:spPr>
        <p:txBody>
          <a:bodyPr>
            <a:noAutofit/>
          </a:bodyPr>
          <a:lstStyle/>
          <a:p>
            <a:pPr algn="ctr">
              <a:spcBef>
                <a:spcPct val="0"/>
              </a:spcBef>
            </a:pPr>
            <a:r>
              <a:rPr lang="en-IN" sz="5400" smtClean="0">
                <a:solidFill>
                  <a:schemeClr val="accent2">
                    <a:lumMod val="75000"/>
                  </a:schemeClr>
                </a:solidFill>
                <a:latin typeface="Times New Roman" panose="02020603050405020304" pitchFamily="18" charset="0"/>
                <a:ea typeface="+mj-ea"/>
                <a:cs typeface="Times New Roman" panose="02020603050405020304" pitchFamily="18" charset="0"/>
              </a:rPr>
              <a:t>Relational </a:t>
            </a:r>
            <a:r>
              <a:rPr lang="en-IN" sz="5400">
                <a:solidFill>
                  <a:schemeClr val="accent2">
                    <a:lumMod val="75000"/>
                  </a:schemeClr>
                </a:solidFill>
                <a:latin typeface="Times New Roman" panose="02020603050405020304" pitchFamily="18" charset="0"/>
                <a:ea typeface="+mj-ea"/>
                <a:cs typeface="Times New Roman" panose="02020603050405020304" pitchFamily="18" charset="0"/>
              </a:rPr>
              <a:t>Algebra</a:t>
            </a:r>
            <a:endParaRPr lang="en-US" sz="540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791434554"/>
      </p:ext>
    </p:extLst>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lstStyle/>
          <a:p>
            <a:pPr algn="ctr"/>
            <a:r>
              <a:rPr lang="en-US" smtClean="0">
                <a:latin typeface="Times New Roman" panose="02020603050405020304" pitchFamily="18" charset="0"/>
                <a:cs typeface="Times New Roman" panose="02020603050405020304" pitchFamily="18" charset="0"/>
              </a:rPr>
              <a:t>Relational Algebra</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261242"/>
            <a:ext cx="10138336" cy="4930008"/>
          </a:xfrm>
          <a:ln>
            <a:solidFill>
              <a:schemeClr val="accent1"/>
            </a:solidFill>
          </a:ln>
        </p:spPr>
        <p:txBody>
          <a:bodyPr>
            <a:normAutofit/>
          </a:bodyPr>
          <a:lstStyle/>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There are two </a:t>
            </a:r>
            <a:r>
              <a:rPr lang="en-US" sz="1600">
                <a:latin typeface="Times New Roman" panose="02020603050405020304" pitchFamily="18" charset="0"/>
                <a:cs typeface="Times New Roman" panose="02020603050405020304" pitchFamily="18" charset="0"/>
              </a:rPr>
              <a:t>formal </a:t>
            </a:r>
            <a:r>
              <a:rPr lang="en-US" sz="1600" smtClean="0">
                <a:latin typeface="Times New Roman" panose="02020603050405020304" pitchFamily="18" charset="0"/>
                <a:cs typeface="Times New Roman" panose="02020603050405020304" pitchFamily="18" charset="0"/>
              </a:rPr>
              <a:t>languages for the </a:t>
            </a:r>
            <a:r>
              <a:rPr lang="en-US" sz="1600">
                <a:latin typeface="Times New Roman" panose="02020603050405020304" pitchFamily="18" charset="0"/>
                <a:cs typeface="Times New Roman" panose="02020603050405020304" pitchFamily="18" charset="0"/>
              </a:rPr>
              <a:t>relational model: </a:t>
            </a:r>
            <a:endParaRPr lang="en-US" sz="1600" smtClean="0">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smtClean="0">
                <a:solidFill>
                  <a:srgbClr val="FF0000"/>
                </a:solidFill>
                <a:latin typeface="Times New Roman" panose="02020603050405020304" pitchFamily="18" charset="0"/>
                <a:cs typeface="Times New Roman" panose="02020603050405020304" pitchFamily="18" charset="0"/>
              </a:rPr>
              <a:t>the </a:t>
            </a:r>
            <a:r>
              <a:rPr lang="en-US">
                <a:solidFill>
                  <a:srgbClr val="FF0000"/>
                </a:solidFill>
                <a:latin typeface="Times New Roman" panose="02020603050405020304" pitchFamily="18" charset="0"/>
                <a:cs typeface="Times New Roman" panose="02020603050405020304" pitchFamily="18" charset="0"/>
              </a:rPr>
              <a:t>relational algebra and </a:t>
            </a:r>
            <a:endParaRPr lang="en-US" smtClean="0">
              <a:solidFill>
                <a:srgbClr val="FF0000"/>
              </a:solidFill>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smtClean="0">
                <a:solidFill>
                  <a:srgbClr val="FF0000"/>
                </a:solidFill>
                <a:latin typeface="Times New Roman" panose="02020603050405020304" pitchFamily="18" charset="0"/>
                <a:cs typeface="Times New Roman" panose="02020603050405020304" pitchFamily="18" charset="0"/>
              </a:rPr>
              <a:t>the relational </a:t>
            </a:r>
            <a:r>
              <a:rPr lang="en-US">
                <a:solidFill>
                  <a:srgbClr val="FF0000"/>
                </a:solidFill>
                <a:latin typeface="Times New Roman" panose="02020603050405020304" pitchFamily="18" charset="0"/>
                <a:cs typeface="Times New Roman" panose="02020603050405020304" pitchFamily="18" charset="0"/>
              </a:rPr>
              <a:t>calculus. </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relational </a:t>
            </a:r>
            <a:r>
              <a:rPr lang="en-US" sz="1600" smtClean="0">
                <a:latin typeface="Times New Roman" panose="02020603050405020304" pitchFamily="18" charset="0"/>
                <a:cs typeface="Times New Roman" panose="02020603050405020304" pitchFamily="18" charset="0"/>
              </a:rPr>
              <a:t>algebra and </a:t>
            </a:r>
            <a:r>
              <a:rPr lang="en-US" sz="1600">
                <a:latin typeface="Times New Roman" panose="02020603050405020304" pitchFamily="18" charset="0"/>
                <a:cs typeface="Times New Roman" panose="02020603050405020304" pitchFamily="18" charset="0"/>
              </a:rPr>
              <a:t>calculus were developed before the SQL </a:t>
            </a:r>
            <a:r>
              <a:rPr lang="en-US" sz="1600" smtClean="0">
                <a:latin typeface="Times New Roman" panose="02020603050405020304" pitchFamily="18" charset="0"/>
                <a:cs typeface="Times New Roman" panose="02020603050405020304" pitchFamily="18" charset="0"/>
              </a:rPr>
              <a:t>language (language </a:t>
            </a:r>
            <a:r>
              <a:rPr lang="en-US" sz="1600">
                <a:latin typeface="Times New Roman" panose="02020603050405020304" pitchFamily="18" charset="0"/>
                <a:cs typeface="Times New Roman" panose="02020603050405020304" pitchFamily="18" charset="0"/>
              </a:rPr>
              <a:t>for the relational model</a:t>
            </a:r>
            <a:r>
              <a:rPr lang="en-US" sz="1600" smtClean="0">
                <a:latin typeface="Times New Roman" panose="02020603050405020304" pitchFamily="18" charset="0"/>
                <a:cs typeface="Times New Roman" panose="02020603050405020304" pitchFamily="18" charset="0"/>
              </a:rPr>
              <a:t>) . </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In some ways, SQL is based </a:t>
            </a:r>
            <a:r>
              <a:rPr lang="en-US" sz="1600">
                <a:latin typeface="Times New Roman" panose="02020603050405020304" pitchFamily="18" charset="0"/>
                <a:cs typeface="Times New Roman" panose="02020603050405020304" pitchFamily="18" charset="0"/>
              </a:rPr>
              <a:t>on concepts from both the algebra and the </a:t>
            </a:r>
            <a:r>
              <a:rPr lang="en-US" sz="1600" smtClean="0">
                <a:latin typeface="Times New Roman" panose="02020603050405020304" pitchFamily="18" charset="0"/>
                <a:cs typeface="Times New Roman" panose="02020603050405020304" pitchFamily="18" charset="0"/>
              </a:rPr>
              <a:t>calculus</a:t>
            </a:r>
            <a:r>
              <a:rPr lang="en-US" sz="1600">
                <a:latin typeface="Times New Roman" panose="02020603050405020304" pitchFamily="18" charset="0"/>
                <a:cs typeface="Times New Roman" panose="02020603050405020304" pitchFamily="18" charset="0"/>
              </a:rPr>
              <a:t>.</a:t>
            </a:r>
            <a:r>
              <a:rPr lang="en-US" sz="1600" smtClean="0">
                <a:latin typeface="Times New Roman" panose="02020603050405020304" pitchFamily="18" charset="0"/>
                <a:cs typeface="Times New Roman" panose="02020603050405020304" pitchFamily="18" charset="0"/>
              </a:rPr>
              <a:t> </a:t>
            </a:r>
          </a:p>
          <a:p>
            <a:pPr indent="-231775" algn="just">
              <a:lnSpc>
                <a:spcPct val="150000"/>
              </a:lnSpc>
              <a:buFont typeface="Arial" pitchFamily="34" charset="0"/>
              <a:buChar char="•"/>
            </a:pPr>
            <a:r>
              <a:rPr lang="en-US" sz="1600" b="1">
                <a:latin typeface="Times New Roman" panose="02020603050405020304" pitchFamily="18" charset="0"/>
                <a:cs typeface="Times New Roman" panose="02020603050405020304" pitchFamily="18" charset="0"/>
              </a:rPr>
              <a:t>A </a:t>
            </a:r>
            <a:r>
              <a:rPr lang="en-US" sz="1600" b="1" smtClean="0">
                <a:latin typeface="Times New Roman" panose="02020603050405020304" pitchFamily="18" charset="0"/>
                <a:cs typeface="Times New Roman" panose="02020603050405020304" pitchFamily="18" charset="0"/>
              </a:rPr>
              <a:t>data </a:t>
            </a:r>
            <a:r>
              <a:rPr lang="en-US" sz="1600" b="1">
                <a:latin typeface="Times New Roman" panose="02020603050405020304" pitchFamily="18" charset="0"/>
                <a:cs typeface="Times New Roman" panose="02020603050405020304" pitchFamily="18" charset="0"/>
              </a:rPr>
              <a:t>model must include a set of operations to manipulate the database</a:t>
            </a:r>
            <a:r>
              <a:rPr lang="en-US" sz="1600">
                <a:latin typeface="Times New Roman" panose="02020603050405020304" pitchFamily="18" charset="0"/>
                <a:cs typeface="Times New Roman" panose="02020603050405020304" pitchFamily="18" charset="0"/>
              </a:rPr>
              <a:t>, in addition to the data model’s concepts for defining the </a:t>
            </a:r>
            <a:r>
              <a:rPr lang="en-US" sz="1600" smtClean="0">
                <a:latin typeface="Times New Roman" panose="02020603050405020304" pitchFamily="18" charset="0"/>
                <a:cs typeface="Times New Roman" panose="02020603050405020304" pitchFamily="18" charset="0"/>
              </a:rPr>
              <a:t>database’s </a:t>
            </a:r>
            <a:r>
              <a:rPr lang="en-US" sz="1600">
                <a:latin typeface="Times New Roman" panose="02020603050405020304" pitchFamily="18" charset="0"/>
                <a:cs typeface="Times New Roman" panose="02020603050405020304" pitchFamily="18" charset="0"/>
              </a:rPr>
              <a:t>structure and constraints.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The </a:t>
            </a:r>
            <a:r>
              <a:rPr lang="en-US" sz="1600" b="1">
                <a:latin typeface="Times New Roman" panose="02020603050405020304" pitchFamily="18" charset="0"/>
                <a:cs typeface="Times New Roman" panose="02020603050405020304" pitchFamily="18" charset="0"/>
              </a:rPr>
              <a:t>basic set of operations for the relational model is the relational </a:t>
            </a:r>
            <a:r>
              <a:rPr lang="en-US" sz="1600" b="1" smtClean="0">
                <a:latin typeface="Times New Roman" panose="02020603050405020304" pitchFamily="18" charset="0"/>
                <a:cs typeface="Times New Roman" panose="02020603050405020304" pitchFamily="18" charset="0"/>
              </a:rPr>
              <a:t>algebra. </a:t>
            </a:r>
          </a:p>
          <a:p>
            <a:pPr lvl="1" indent="-231775" algn="just">
              <a:lnSpc>
                <a:spcPct val="150000"/>
              </a:lnSpc>
              <a:buFont typeface="Arial" pitchFamily="34" charset="0"/>
              <a:buChar char="•"/>
            </a:pPr>
            <a:r>
              <a:rPr lang="en-US">
                <a:latin typeface="Times New Roman" panose="02020603050405020304" pitchFamily="18" charset="0"/>
                <a:cs typeface="Times New Roman" panose="02020603050405020304" pitchFamily="18" charset="0"/>
              </a:rPr>
              <a:t>These operations enable a user to specify </a:t>
            </a:r>
            <a:r>
              <a:rPr lang="en-US" smtClean="0">
                <a:latin typeface="Times New Roman" panose="02020603050405020304" pitchFamily="18" charset="0"/>
                <a:cs typeface="Times New Roman" panose="02020603050405020304" pitchFamily="18" charset="0"/>
              </a:rPr>
              <a:t>basic retrieval </a:t>
            </a:r>
            <a:r>
              <a:rPr lang="en-US">
                <a:latin typeface="Times New Roman" panose="02020603050405020304" pitchFamily="18" charset="0"/>
                <a:cs typeface="Times New Roman" panose="02020603050405020304" pitchFamily="18" charset="0"/>
              </a:rPr>
              <a:t>requests as </a:t>
            </a:r>
            <a:r>
              <a:rPr lang="en-US" b="1">
                <a:latin typeface="Times New Roman" panose="02020603050405020304" pitchFamily="18" charset="0"/>
                <a:cs typeface="Times New Roman" panose="02020603050405020304" pitchFamily="18" charset="0"/>
              </a:rPr>
              <a:t>relational algebra expressions</a:t>
            </a:r>
            <a:r>
              <a:rPr lang="en-US">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10421224"/>
      </p:ext>
    </p:extLst>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lstStyle/>
          <a:p>
            <a:pPr algn="ctr"/>
            <a:r>
              <a:rPr lang="en-US" smtClean="0">
                <a:latin typeface="Times New Roman" panose="02020603050405020304" pitchFamily="18" charset="0"/>
                <a:cs typeface="Times New Roman" panose="02020603050405020304" pitchFamily="18" charset="0"/>
              </a:rPr>
              <a:t>Relational Algebra</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rmAutofit/>
          </a:bodyPr>
          <a:lstStyle/>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relational algebra is often considered to be an integral part of the relational </a:t>
            </a:r>
            <a:r>
              <a:rPr lang="en-US" sz="1600" smtClean="0">
                <a:latin typeface="Times New Roman" panose="02020603050405020304" pitchFamily="18" charset="0"/>
                <a:cs typeface="Times New Roman" panose="02020603050405020304" pitchFamily="18" charset="0"/>
              </a:rPr>
              <a:t>data model. </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Its </a:t>
            </a:r>
            <a:r>
              <a:rPr lang="en-US" sz="1600">
                <a:latin typeface="Times New Roman" panose="02020603050405020304" pitchFamily="18" charset="0"/>
                <a:cs typeface="Times New Roman" panose="02020603050405020304" pitchFamily="18" charset="0"/>
              </a:rPr>
              <a:t>operations can be divided into two groups. </a:t>
            </a:r>
            <a:endParaRPr lang="en-US" sz="1600" smtClean="0">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b="1" smtClean="0">
                <a:solidFill>
                  <a:srgbClr val="FF0000"/>
                </a:solidFill>
                <a:latin typeface="Times New Roman" panose="02020603050405020304" pitchFamily="18" charset="0"/>
                <a:cs typeface="Times New Roman" panose="02020603050405020304" pitchFamily="18" charset="0"/>
              </a:rPr>
              <a:t>One </a:t>
            </a:r>
            <a:r>
              <a:rPr lang="en-US" b="1">
                <a:solidFill>
                  <a:srgbClr val="FF0000"/>
                </a:solidFill>
                <a:latin typeface="Times New Roman" panose="02020603050405020304" pitchFamily="18" charset="0"/>
                <a:cs typeface="Times New Roman" panose="02020603050405020304" pitchFamily="18" charset="0"/>
              </a:rPr>
              <a:t>group includes set </a:t>
            </a:r>
            <a:r>
              <a:rPr lang="en-US" b="1" smtClean="0">
                <a:solidFill>
                  <a:srgbClr val="FF0000"/>
                </a:solidFill>
                <a:latin typeface="Times New Roman" panose="02020603050405020304" pitchFamily="18" charset="0"/>
                <a:cs typeface="Times New Roman" panose="02020603050405020304" pitchFamily="18" charset="0"/>
              </a:rPr>
              <a:t>operations </a:t>
            </a:r>
            <a:r>
              <a:rPr lang="en-US" b="1">
                <a:solidFill>
                  <a:srgbClr val="FF0000"/>
                </a:solidFill>
                <a:latin typeface="Times New Roman" panose="02020603050405020304" pitchFamily="18" charset="0"/>
                <a:cs typeface="Times New Roman" panose="02020603050405020304" pitchFamily="18" charset="0"/>
              </a:rPr>
              <a:t>from mathematical set theory; </a:t>
            </a:r>
            <a:endParaRPr lang="en-US" b="1" smtClean="0">
              <a:solidFill>
                <a:srgbClr val="FF0000"/>
              </a:solidFill>
              <a:latin typeface="Times New Roman" panose="02020603050405020304" pitchFamily="18" charset="0"/>
              <a:cs typeface="Times New Roman" panose="02020603050405020304" pitchFamily="18" charset="0"/>
            </a:endParaRPr>
          </a:p>
          <a:p>
            <a:pPr lvl="2"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Set operations </a:t>
            </a:r>
            <a:r>
              <a:rPr lang="en-US" sz="1600">
                <a:latin typeface="Times New Roman" panose="02020603050405020304" pitchFamily="18" charset="0"/>
                <a:cs typeface="Times New Roman" panose="02020603050405020304" pitchFamily="18" charset="0"/>
              </a:rPr>
              <a:t>include UNION</a:t>
            </a:r>
            <a:r>
              <a:rPr lang="en-US" sz="1600" smtClean="0">
                <a:latin typeface="Times New Roman" panose="02020603050405020304" pitchFamily="18" charset="0"/>
                <a:cs typeface="Times New Roman" panose="02020603050405020304" pitchFamily="18" charset="0"/>
              </a:rPr>
              <a:t>, INTERSECTION, SET </a:t>
            </a:r>
            <a:r>
              <a:rPr lang="en-US" sz="1600">
                <a:latin typeface="Times New Roman" panose="02020603050405020304" pitchFamily="18" charset="0"/>
                <a:cs typeface="Times New Roman" panose="02020603050405020304" pitchFamily="18" charset="0"/>
              </a:rPr>
              <a:t>DIFFERENCE, and </a:t>
            </a:r>
            <a:r>
              <a:rPr lang="en-US" sz="1600" smtClean="0">
                <a:latin typeface="Times New Roman" panose="02020603050405020304" pitchFamily="18" charset="0"/>
                <a:cs typeface="Times New Roman" panose="02020603050405020304" pitchFamily="18" charset="0"/>
              </a:rPr>
              <a:t>CARTESIAN RODUCT(also </a:t>
            </a:r>
            <a:r>
              <a:rPr lang="en-US" sz="1600">
                <a:latin typeface="Times New Roman" panose="02020603050405020304" pitchFamily="18" charset="0"/>
                <a:cs typeface="Times New Roman" panose="02020603050405020304" pitchFamily="18" charset="0"/>
              </a:rPr>
              <a:t>known as CROSS PRODUCT). </a:t>
            </a:r>
            <a:endParaRPr lang="en-US" sz="1600" smtClean="0">
              <a:latin typeface="Times New Roman" panose="02020603050405020304" pitchFamily="18" charset="0"/>
              <a:cs typeface="Times New Roman" panose="02020603050405020304" pitchFamily="18" charset="0"/>
            </a:endParaRPr>
          </a:p>
          <a:p>
            <a:pPr lvl="1" indent="-231775" algn="just">
              <a:lnSpc>
                <a:spcPct val="150000"/>
              </a:lnSpc>
              <a:buFont typeface="Arial" pitchFamily="34" charset="0"/>
              <a:buChar char="•"/>
            </a:pPr>
            <a:r>
              <a:rPr lang="en-US" b="1" smtClean="0">
                <a:solidFill>
                  <a:srgbClr val="FF0000"/>
                </a:solidFill>
                <a:latin typeface="Times New Roman" panose="02020603050405020304" pitchFamily="18" charset="0"/>
                <a:cs typeface="Times New Roman" panose="02020603050405020304" pitchFamily="18" charset="0"/>
              </a:rPr>
              <a:t>The </a:t>
            </a:r>
            <a:r>
              <a:rPr lang="en-US" b="1">
                <a:solidFill>
                  <a:srgbClr val="FF0000"/>
                </a:solidFill>
                <a:latin typeface="Times New Roman" panose="02020603050405020304" pitchFamily="18" charset="0"/>
                <a:cs typeface="Times New Roman" panose="02020603050405020304" pitchFamily="18" charset="0"/>
              </a:rPr>
              <a:t>other group consists of </a:t>
            </a:r>
            <a:r>
              <a:rPr lang="en-US" b="1" smtClean="0">
                <a:solidFill>
                  <a:srgbClr val="FF0000"/>
                </a:solidFill>
                <a:latin typeface="Times New Roman" panose="02020603050405020304" pitchFamily="18" charset="0"/>
                <a:cs typeface="Times New Roman" panose="02020603050405020304" pitchFamily="18" charset="0"/>
              </a:rPr>
              <a:t>operations </a:t>
            </a:r>
            <a:r>
              <a:rPr lang="en-US" b="1">
                <a:solidFill>
                  <a:srgbClr val="FF0000"/>
                </a:solidFill>
                <a:latin typeface="Times New Roman" panose="02020603050405020304" pitchFamily="18" charset="0"/>
                <a:cs typeface="Times New Roman" panose="02020603050405020304" pitchFamily="18" charset="0"/>
              </a:rPr>
              <a:t>developed specifically for relational </a:t>
            </a:r>
            <a:r>
              <a:rPr lang="en-US" b="1" smtClean="0">
                <a:solidFill>
                  <a:srgbClr val="FF0000"/>
                </a:solidFill>
                <a:latin typeface="Times New Roman" panose="02020603050405020304" pitchFamily="18" charset="0"/>
                <a:cs typeface="Times New Roman" panose="02020603050405020304" pitchFamily="18" charset="0"/>
              </a:rPr>
              <a:t>databases — include </a:t>
            </a:r>
            <a:r>
              <a:rPr lang="en-US" b="1">
                <a:solidFill>
                  <a:srgbClr val="FF0000"/>
                </a:solidFill>
                <a:latin typeface="Times New Roman" panose="02020603050405020304" pitchFamily="18" charset="0"/>
                <a:cs typeface="Times New Roman" panose="02020603050405020304" pitchFamily="18" charset="0"/>
              </a:rPr>
              <a:t>SELECT,PROJECT, and JOIN, among others. </a:t>
            </a:r>
            <a:endParaRPr lang="en-US" b="1" smtClean="0">
              <a:solidFill>
                <a:srgbClr val="FF0000"/>
              </a:solidFill>
              <a:latin typeface="Times New Roman" panose="02020603050405020304" pitchFamily="18" charset="0"/>
              <a:cs typeface="Times New Roman" panose="02020603050405020304" pitchFamily="18" charset="0"/>
            </a:endParaRPr>
          </a:p>
          <a:p>
            <a:pPr lvl="2"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SELECT and PROJECT operations are </a:t>
            </a:r>
            <a:r>
              <a:rPr lang="en-US" sz="1600">
                <a:latin typeface="Times New Roman" panose="02020603050405020304" pitchFamily="18" charset="0"/>
                <a:cs typeface="Times New Roman" panose="02020603050405020304" pitchFamily="18" charset="0"/>
              </a:rPr>
              <a:t>unary </a:t>
            </a:r>
            <a:r>
              <a:rPr lang="en-US" sz="1600" smtClean="0">
                <a:latin typeface="Times New Roman" panose="02020603050405020304" pitchFamily="18" charset="0"/>
                <a:cs typeface="Times New Roman" panose="02020603050405020304" pitchFamily="18" charset="0"/>
              </a:rPr>
              <a:t>operations that </a:t>
            </a:r>
            <a:r>
              <a:rPr lang="en-US" sz="1600">
                <a:latin typeface="Times New Roman" panose="02020603050405020304" pitchFamily="18" charset="0"/>
                <a:cs typeface="Times New Roman" panose="02020603050405020304" pitchFamily="18" charset="0"/>
              </a:rPr>
              <a:t>operate on </a:t>
            </a:r>
            <a:r>
              <a:rPr lang="en-US" sz="1600" smtClean="0">
                <a:latin typeface="Times New Roman" panose="02020603050405020304" pitchFamily="18" charset="0"/>
                <a:cs typeface="Times New Roman" panose="02020603050405020304" pitchFamily="18" charset="0"/>
              </a:rPr>
              <a:t>single relations. </a:t>
            </a:r>
            <a:endParaRPr lang="en-US" sz="1600">
              <a:latin typeface="Times New Roman" panose="02020603050405020304" pitchFamily="18" charset="0"/>
              <a:cs typeface="Times New Roman" panose="02020603050405020304" pitchFamily="18" charset="0"/>
            </a:endParaRPr>
          </a:p>
          <a:p>
            <a:pPr lvl="2"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JOIN and </a:t>
            </a:r>
            <a:r>
              <a:rPr lang="en-US" sz="1600">
                <a:latin typeface="Times New Roman" panose="02020603050405020304" pitchFamily="18" charset="0"/>
                <a:cs typeface="Times New Roman" panose="02020603050405020304" pitchFamily="18" charset="0"/>
              </a:rPr>
              <a:t>other complex binary operations, which operate on two tables by </a:t>
            </a:r>
            <a:r>
              <a:rPr lang="en-US" sz="1600" smtClean="0">
                <a:latin typeface="Times New Roman" panose="02020603050405020304" pitchFamily="18" charset="0"/>
                <a:cs typeface="Times New Roman" panose="02020603050405020304" pitchFamily="18" charset="0"/>
              </a:rPr>
              <a:t>combining </a:t>
            </a:r>
            <a:r>
              <a:rPr lang="en-US" sz="1600">
                <a:latin typeface="Times New Roman" panose="02020603050405020304" pitchFamily="18" charset="0"/>
                <a:cs typeface="Times New Roman" panose="02020603050405020304" pitchFamily="18" charset="0"/>
              </a:rPr>
              <a:t>related tuples (records) based on join conditions.</a:t>
            </a:r>
          </a:p>
        </p:txBody>
      </p:sp>
    </p:spTree>
    <p:extLst>
      <p:ext uri="{BB962C8B-B14F-4D97-AF65-F5344CB8AC3E}">
        <p14:creationId xmlns:p14="http://schemas.microsoft.com/office/powerpoint/2010/main" val="643482684"/>
      </p:ext>
    </p:extLst>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lstStyle/>
          <a:p>
            <a:pPr algn="ctr"/>
            <a:r>
              <a:rPr lang="en-US" smtClean="0">
                <a:latin typeface="Times New Roman" panose="02020603050405020304" pitchFamily="18" charset="0"/>
                <a:cs typeface="Times New Roman" panose="02020603050405020304" pitchFamily="18" charset="0"/>
              </a:rPr>
              <a:t>Relational Algebra</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rmAutofit/>
          </a:bodyPr>
          <a:lstStyle/>
          <a:p>
            <a:pPr marL="111125" indent="0" algn="just">
              <a:lnSpc>
                <a:spcPct val="150000"/>
              </a:lnSpc>
              <a:buNone/>
            </a:pPr>
            <a:r>
              <a:rPr lang="en-US" sz="1600" b="1">
                <a:latin typeface="Times New Roman" panose="02020603050405020304" pitchFamily="18" charset="0"/>
                <a:cs typeface="Times New Roman" panose="02020603050405020304" pitchFamily="18" charset="0"/>
              </a:rPr>
              <a:t>Relational Algebra </a:t>
            </a:r>
            <a:r>
              <a:rPr lang="en-US" sz="1600" b="1" smtClean="0">
                <a:latin typeface="Times New Roman" panose="02020603050405020304" pitchFamily="18" charset="0"/>
                <a:cs typeface="Times New Roman" panose="02020603050405020304" pitchFamily="18" charset="0"/>
              </a:rPr>
              <a:t>are divided </a:t>
            </a:r>
            <a:r>
              <a:rPr lang="en-US" sz="1600" b="1">
                <a:latin typeface="Times New Roman" panose="02020603050405020304" pitchFamily="18" charset="0"/>
                <a:cs typeface="Times New Roman" panose="02020603050405020304" pitchFamily="18" charset="0"/>
              </a:rPr>
              <a:t>in various groups </a:t>
            </a:r>
            <a:r>
              <a:rPr lang="en-US" sz="1600" b="1" smtClean="0">
                <a:latin typeface="Times New Roman" panose="02020603050405020304" pitchFamily="18" charset="0"/>
                <a:cs typeface="Times New Roman" panose="02020603050405020304" pitchFamily="18" charset="0"/>
              </a:rPr>
              <a:t>:</a:t>
            </a:r>
          </a:p>
          <a:p>
            <a:pPr>
              <a:buFont typeface="Arial" pitchFamily="34" charset="0"/>
              <a:buChar char="•"/>
            </a:pPr>
            <a:r>
              <a:rPr lang="en-US" sz="1600" b="1">
                <a:latin typeface="Times New Roman" panose="02020603050405020304" pitchFamily="18" charset="0"/>
                <a:cs typeface="Times New Roman" panose="02020603050405020304" pitchFamily="18" charset="0"/>
              </a:rPr>
              <a:t>Unary Relational Operations</a:t>
            </a:r>
          </a:p>
          <a:p>
            <a:pPr lvl="1">
              <a:buFont typeface="Arial" pitchFamily="34" charset="0"/>
              <a:buChar char="•"/>
            </a:pPr>
            <a:r>
              <a:rPr lang="en-US">
                <a:latin typeface="Times New Roman" panose="02020603050405020304" pitchFamily="18" charset="0"/>
                <a:cs typeface="Times New Roman" panose="02020603050405020304" pitchFamily="18" charset="0"/>
              </a:rPr>
              <a:t>SELECT (symbol: </a:t>
            </a:r>
            <a:r>
              <a:rPr lang="el-GR">
                <a:latin typeface="Times New Roman" panose="02020603050405020304" pitchFamily="18" charset="0"/>
                <a:cs typeface="Times New Roman" panose="02020603050405020304" pitchFamily="18" charset="0"/>
              </a:rPr>
              <a:t>σ)</a:t>
            </a:r>
          </a:p>
          <a:p>
            <a:pPr lvl="1">
              <a:buFont typeface="Arial" pitchFamily="34" charset="0"/>
              <a:buChar char="•"/>
            </a:pPr>
            <a:r>
              <a:rPr lang="en-US">
                <a:latin typeface="Times New Roman" panose="02020603050405020304" pitchFamily="18" charset="0"/>
                <a:cs typeface="Times New Roman" panose="02020603050405020304" pitchFamily="18" charset="0"/>
              </a:rPr>
              <a:t>PROJECT (symbol: </a:t>
            </a:r>
            <a:r>
              <a:rPr lang="el-GR">
                <a:latin typeface="Times New Roman" panose="02020603050405020304" pitchFamily="18" charset="0"/>
                <a:cs typeface="Times New Roman" panose="02020603050405020304" pitchFamily="18" charset="0"/>
              </a:rPr>
              <a:t>π)</a:t>
            </a:r>
          </a:p>
          <a:p>
            <a:pPr lvl="1">
              <a:buFont typeface="Arial" pitchFamily="34" charset="0"/>
              <a:buChar char="•"/>
            </a:pPr>
            <a:r>
              <a:rPr lang="en-US">
                <a:latin typeface="Times New Roman" panose="02020603050405020304" pitchFamily="18" charset="0"/>
                <a:cs typeface="Times New Roman" panose="02020603050405020304" pitchFamily="18" charset="0"/>
              </a:rPr>
              <a:t>RENAME (symbol: </a:t>
            </a:r>
            <a:r>
              <a:rPr lang="el-GR">
                <a:latin typeface="Times New Roman" panose="02020603050405020304" pitchFamily="18" charset="0"/>
                <a:cs typeface="Times New Roman" panose="02020603050405020304" pitchFamily="18" charset="0"/>
              </a:rPr>
              <a:t>ρ)</a:t>
            </a:r>
          </a:p>
          <a:p>
            <a:pPr>
              <a:buFont typeface="Arial" pitchFamily="34" charset="0"/>
              <a:buChar char="•"/>
            </a:pPr>
            <a:r>
              <a:rPr lang="en-US" sz="1600" b="1">
                <a:latin typeface="Times New Roman" panose="02020603050405020304" pitchFamily="18" charset="0"/>
                <a:cs typeface="Times New Roman" panose="02020603050405020304" pitchFamily="18" charset="0"/>
              </a:rPr>
              <a:t>Relational Algebra Operations From Set Theory</a:t>
            </a:r>
          </a:p>
          <a:p>
            <a:pPr lvl="1">
              <a:buFont typeface="Arial" pitchFamily="34" charset="0"/>
              <a:buChar char="•"/>
            </a:pPr>
            <a:r>
              <a:rPr lang="en-US">
                <a:latin typeface="Times New Roman" panose="02020603050405020304" pitchFamily="18" charset="0"/>
                <a:cs typeface="Times New Roman" panose="02020603050405020304" pitchFamily="18" charset="0"/>
              </a:rPr>
              <a:t>UNION (</a:t>
            </a:r>
            <a:r>
              <a:rPr lang="el-GR">
                <a:latin typeface="Times New Roman" panose="02020603050405020304" pitchFamily="18" charset="0"/>
                <a:cs typeface="Times New Roman" panose="02020603050405020304" pitchFamily="18" charset="0"/>
              </a:rPr>
              <a:t>υ) </a:t>
            </a:r>
          </a:p>
          <a:p>
            <a:pPr lvl="1">
              <a:buFont typeface="Arial" pitchFamily="34" charset="0"/>
              <a:buChar char="•"/>
            </a:pPr>
            <a:r>
              <a:rPr lang="en-US">
                <a:latin typeface="Times New Roman" panose="02020603050405020304" pitchFamily="18" charset="0"/>
                <a:cs typeface="Times New Roman" panose="02020603050405020304" pitchFamily="18" charset="0"/>
              </a:rPr>
              <a:t>INTERSECTION </a:t>
            </a:r>
            <a:r>
              <a:rPr lang="en-US" smtClean="0">
                <a:latin typeface="Times New Roman" panose="02020603050405020304" pitchFamily="18" charset="0"/>
                <a:cs typeface="Times New Roman" panose="02020603050405020304" pitchFamily="18" charset="0"/>
              </a:rPr>
              <a:t>(∩), </a:t>
            </a:r>
            <a:endParaRPr lang="en-US">
              <a:latin typeface="Times New Roman" panose="02020603050405020304" pitchFamily="18" charset="0"/>
              <a:cs typeface="Times New Roman" panose="02020603050405020304" pitchFamily="18" charset="0"/>
            </a:endParaRPr>
          </a:p>
          <a:p>
            <a:pPr lvl="1">
              <a:buFont typeface="Arial" pitchFamily="34" charset="0"/>
              <a:buChar char="•"/>
            </a:pPr>
            <a:r>
              <a:rPr lang="en-US">
                <a:latin typeface="Times New Roman" panose="02020603050405020304" pitchFamily="18" charset="0"/>
                <a:cs typeface="Times New Roman" panose="02020603050405020304" pitchFamily="18" charset="0"/>
              </a:rPr>
              <a:t>DIFFERENCE (-) </a:t>
            </a:r>
          </a:p>
          <a:p>
            <a:pPr lvl="1">
              <a:buFont typeface="Arial" pitchFamily="34" charset="0"/>
              <a:buChar char="•"/>
            </a:pPr>
            <a:r>
              <a:rPr lang="en-US">
                <a:latin typeface="Times New Roman" panose="02020603050405020304" pitchFamily="18" charset="0"/>
                <a:cs typeface="Times New Roman" panose="02020603050405020304" pitchFamily="18" charset="0"/>
              </a:rPr>
              <a:t>CARTESIAN PRODUCT ( x )</a:t>
            </a:r>
          </a:p>
          <a:p>
            <a:pPr>
              <a:buFont typeface="Arial" pitchFamily="34" charset="0"/>
              <a:buChar char="•"/>
            </a:pPr>
            <a:r>
              <a:rPr lang="en-US" sz="1600" b="1">
                <a:latin typeface="Times New Roman" panose="02020603050405020304" pitchFamily="18" charset="0"/>
                <a:cs typeface="Times New Roman" panose="02020603050405020304" pitchFamily="18" charset="0"/>
              </a:rPr>
              <a:t>Binary Relational Operations</a:t>
            </a:r>
          </a:p>
          <a:p>
            <a:pPr lvl="1">
              <a:buFont typeface="Arial" pitchFamily="34" charset="0"/>
              <a:buChar char="•"/>
            </a:pPr>
            <a:r>
              <a:rPr lang="en-US">
                <a:latin typeface="Times New Roman" panose="02020603050405020304" pitchFamily="18" charset="0"/>
                <a:cs typeface="Times New Roman" panose="02020603050405020304" pitchFamily="18" charset="0"/>
              </a:rPr>
              <a:t>JOIN </a:t>
            </a:r>
          </a:p>
          <a:p>
            <a:pPr lvl="1">
              <a:buFont typeface="Arial" pitchFamily="34" charset="0"/>
              <a:buChar char="•"/>
            </a:pPr>
            <a:r>
              <a:rPr lang="en-US">
                <a:latin typeface="Times New Roman" panose="02020603050405020304" pitchFamily="18" charset="0"/>
                <a:cs typeface="Times New Roman" panose="02020603050405020304" pitchFamily="18" charset="0"/>
              </a:rPr>
              <a:t>DIVISION</a:t>
            </a:r>
          </a:p>
          <a:p>
            <a:pPr indent="-231775" algn="just">
              <a:lnSpc>
                <a:spcPct val="150000"/>
              </a:lnSpc>
              <a:buFont typeface="Arial" pitchFamily="34" charset="0"/>
              <a:buChar char="•"/>
            </a:pPr>
            <a:endParaRPr lang="en-US"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507211"/>
      </p:ext>
    </p:extLst>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SELECT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111125"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SELECT Operation (symbol: </a:t>
            </a:r>
            <a:r>
              <a:rPr lang="el-GR" sz="1600" b="1">
                <a:solidFill>
                  <a:srgbClr val="FF0000"/>
                </a:solidFill>
                <a:latin typeface="Times New Roman" panose="02020603050405020304" pitchFamily="18" charset="0"/>
                <a:cs typeface="Times New Roman" panose="02020603050405020304" pitchFamily="18" charset="0"/>
              </a:rPr>
              <a:t>σ)</a:t>
            </a:r>
            <a:endParaRPr lang="en-US" sz="1600" b="1">
              <a:solidFill>
                <a:srgbClr val="FF0000"/>
              </a:solidFill>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Is </a:t>
            </a:r>
            <a:r>
              <a:rPr lang="en-US" sz="1600">
                <a:latin typeface="Times New Roman" panose="02020603050405020304" pitchFamily="18" charset="0"/>
                <a:cs typeface="Times New Roman" panose="02020603050405020304" pitchFamily="18" charset="0"/>
              </a:rPr>
              <a:t>used </a:t>
            </a:r>
            <a:r>
              <a:rPr lang="en-US" sz="1600" b="1">
                <a:latin typeface="Times New Roman" panose="02020603050405020304" pitchFamily="18" charset="0"/>
                <a:cs typeface="Times New Roman" panose="02020603050405020304" pitchFamily="18" charset="0"/>
              </a:rPr>
              <a:t>to choose a </a:t>
            </a:r>
            <a:r>
              <a:rPr lang="en-US" sz="1600" b="1" smtClean="0">
                <a:latin typeface="Times New Roman" panose="02020603050405020304" pitchFamily="18" charset="0"/>
                <a:cs typeface="Times New Roman" panose="02020603050405020304" pitchFamily="18" charset="0"/>
              </a:rPr>
              <a:t>subset of </a:t>
            </a:r>
            <a:r>
              <a:rPr lang="en-US" sz="1600" b="1">
                <a:latin typeface="Times New Roman" panose="02020603050405020304" pitchFamily="18" charset="0"/>
                <a:cs typeface="Times New Roman" panose="02020603050405020304" pitchFamily="18" charset="0"/>
              </a:rPr>
              <a:t>the tuples from a relation </a:t>
            </a:r>
            <a:r>
              <a:rPr lang="en-US" sz="1600" b="1" smtClean="0">
                <a:latin typeface="Times New Roman" panose="02020603050405020304" pitchFamily="18" charset="0"/>
                <a:cs typeface="Times New Roman" panose="02020603050405020304" pitchFamily="18" charset="0"/>
              </a:rPr>
              <a:t>that satisfies </a:t>
            </a:r>
            <a:r>
              <a:rPr lang="en-US" sz="1600" b="1">
                <a:latin typeface="Times New Roman" panose="02020603050405020304" pitchFamily="18" charset="0"/>
                <a:cs typeface="Times New Roman" panose="02020603050405020304" pitchFamily="18" charset="0"/>
              </a:rPr>
              <a:t>a selection </a:t>
            </a:r>
            <a:r>
              <a:rPr lang="en-US" sz="1600" b="1" smtClean="0">
                <a:latin typeface="Times New Roman" panose="02020603050405020304" pitchFamily="18" charset="0"/>
                <a:cs typeface="Times New Roman" panose="02020603050405020304" pitchFamily="18" charset="0"/>
              </a:rPr>
              <a:t>condition</a:t>
            </a:r>
            <a:r>
              <a:rPr lang="en-US" sz="1600" smtClean="0">
                <a:latin typeface="Times New Roman" panose="02020603050405020304" pitchFamily="18" charset="0"/>
                <a:cs typeface="Times New Roman" panose="02020603050405020304" pitchFamily="18" charset="0"/>
              </a:rPr>
              <a:t>.</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SELECT operation can be considered to </a:t>
            </a:r>
            <a:r>
              <a:rPr lang="en-US" sz="1600">
                <a:latin typeface="Times New Roman" panose="02020603050405020304" pitchFamily="18" charset="0"/>
                <a:cs typeface="Times New Roman" panose="02020603050405020304" pitchFamily="18" charset="0"/>
              </a:rPr>
              <a:t>be </a:t>
            </a:r>
            <a:r>
              <a:rPr lang="en-US" sz="1600" smtClean="0">
                <a:latin typeface="Times New Roman" panose="02020603050405020304" pitchFamily="18" charset="0"/>
                <a:cs typeface="Times New Roman" panose="02020603050405020304" pitchFamily="18" charset="0"/>
              </a:rPr>
              <a:t>a </a:t>
            </a:r>
            <a:r>
              <a:rPr lang="en-US" sz="1600" b="1" smtClean="0">
                <a:latin typeface="Times New Roman" panose="02020603050405020304" pitchFamily="18" charset="0"/>
                <a:cs typeface="Times New Roman" panose="02020603050405020304" pitchFamily="18" charset="0"/>
              </a:rPr>
              <a:t>filter </a:t>
            </a:r>
            <a:r>
              <a:rPr lang="en-US" sz="1600" smtClean="0">
                <a:latin typeface="Times New Roman" panose="02020603050405020304" pitchFamily="18" charset="0"/>
                <a:cs typeface="Times New Roman" panose="02020603050405020304" pitchFamily="18" charset="0"/>
              </a:rPr>
              <a:t>that </a:t>
            </a:r>
            <a:r>
              <a:rPr lang="en-US" sz="1600">
                <a:latin typeface="Times New Roman" panose="02020603050405020304" pitchFamily="18" charset="0"/>
                <a:cs typeface="Times New Roman" panose="02020603050405020304" pitchFamily="18" charset="0"/>
              </a:rPr>
              <a:t>keeps only those tuples that satisfy a qualifying condition.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SELECT operation </a:t>
            </a:r>
            <a:r>
              <a:rPr lang="en-US" sz="1600">
                <a:latin typeface="Times New Roman" panose="02020603050405020304" pitchFamily="18" charset="0"/>
                <a:cs typeface="Times New Roman" panose="02020603050405020304" pitchFamily="18" charset="0"/>
              </a:rPr>
              <a:t>can also be </a:t>
            </a:r>
            <a:r>
              <a:rPr lang="en-US" sz="1600" smtClean="0">
                <a:latin typeface="Times New Roman" panose="02020603050405020304" pitchFamily="18" charset="0"/>
                <a:cs typeface="Times New Roman" panose="02020603050405020304" pitchFamily="18" charset="0"/>
              </a:rPr>
              <a:t>visualized as </a:t>
            </a:r>
            <a:r>
              <a:rPr lang="en-US" sz="1600">
                <a:latin typeface="Times New Roman" panose="02020603050405020304" pitchFamily="18" charset="0"/>
                <a:cs typeface="Times New Roman" panose="02020603050405020304" pitchFamily="18" charset="0"/>
              </a:rPr>
              <a:t>a </a:t>
            </a:r>
            <a:r>
              <a:rPr lang="en-US" sz="1600" b="1">
                <a:latin typeface="Times New Roman" panose="02020603050405020304" pitchFamily="18" charset="0"/>
                <a:cs typeface="Times New Roman" panose="02020603050405020304" pitchFamily="18" charset="0"/>
              </a:rPr>
              <a:t>horizontal </a:t>
            </a:r>
            <a:r>
              <a:rPr lang="en-US" sz="1600" b="1" smtClean="0">
                <a:latin typeface="Times New Roman" panose="02020603050405020304" pitchFamily="18" charset="0"/>
                <a:cs typeface="Times New Roman" panose="02020603050405020304" pitchFamily="18" charset="0"/>
              </a:rPr>
              <a:t>partition </a:t>
            </a:r>
            <a:r>
              <a:rPr lang="en-US" sz="1600" smtClean="0">
                <a:latin typeface="Times New Roman" panose="02020603050405020304" pitchFamily="18" charset="0"/>
                <a:cs typeface="Times New Roman" panose="02020603050405020304" pitchFamily="18" charset="0"/>
              </a:rPr>
              <a:t>of </a:t>
            </a:r>
            <a:r>
              <a:rPr lang="en-US" sz="1600">
                <a:latin typeface="Times New Roman" panose="02020603050405020304" pitchFamily="18" charset="0"/>
                <a:cs typeface="Times New Roman" panose="02020603050405020304" pitchFamily="18" charset="0"/>
              </a:rPr>
              <a:t>the relation into two sets of tuples—those tuples that </a:t>
            </a:r>
            <a:r>
              <a:rPr lang="en-US" sz="1600" smtClean="0">
                <a:latin typeface="Times New Roman" panose="02020603050405020304" pitchFamily="18" charset="0"/>
                <a:cs typeface="Times New Roman" panose="02020603050405020304" pitchFamily="18" charset="0"/>
              </a:rPr>
              <a:t>satisfy </a:t>
            </a:r>
            <a:r>
              <a:rPr lang="en-US" sz="1600">
                <a:latin typeface="Times New Roman" panose="02020603050405020304" pitchFamily="18" charset="0"/>
                <a:cs typeface="Times New Roman" panose="02020603050405020304" pitchFamily="18" charset="0"/>
              </a:rPr>
              <a:t>the condition and are selected, and those tuples that do not satisfy the </a:t>
            </a:r>
            <a:r>
              <a:rPr lang="en-US" sz="1600" smtClean="0">
                <a:latin typeface="Times New Roman" panose="02020603050405020304" pitchFamily="18" charset="0"/>
                <a:cs typeface="Times New Roman" panose="02020603050405020304" pitchFamily="18" charset="0"/>
              </a:rPr>
              <a:t>condition and </a:t>
            </a:r>
            <a:r>
              <a:rPr lang="en-US" sz="1600">
                <a:latin typeface="Times New Roman" panose="02020603050405020304" pitchFamily="18" charset="0"/>
                <a:cs typeface="Times New Roman" panose="02020603050405020304" pitchFamily="18" charset="0"/>
              </a:rPr>
              <a:t>are discarded.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In general</a:t>
            </a:r>
            <a:r>
              <a:rPr lang="en-US" sz="1600" b="1">
                <a:latin typeface="Times New Roman" panose="02020603050405020304" pitchFamily="18" charset="0"/>
                <a:cs typeface="Times New Roman" panose="02020603050405020304" pitchFamily="18" charset="0"/>
              </a:rPr>
              <a:t>, the </a:t>
            </a:r>
            <a:r>
              <a:rPr lang="en-US" sz="1600" b="1" smtClean="0">
                <a:latin typeface="Times New Roman" panose="02020603050405020304" pitchFamily="18" charset="0"/>
                <a:cs typeface="Times New Roman" panose="02020603050405020304" pitchFamily="18" charset="0"/>
              </a:rPr>
              <a:t>SELECT operation </a:t>
            </a:r>
            <a:r>
              <a:rPr lang="en-US" sz="1600" b="1">
                <a:latin typeface="Times New Roman" panose="02020603050405020304" pitchFamily="18" charset="0"/>
                <a:cs typeface="Times New Roman" panose="02020603050405020304" pitchFamily="18" charset="0"/>
              </a:rPr>
              <a:t>is denoted </a:t>
            </a:r>
            <a:r>
              <a:rPr lang="en-US" sz="1600" b="1" smtClean="0">
                <a:latin typeface="Times New Roman" panose="02020603050405020304" pitchFamily="18" charset="0"/>
                <a:cs typeface="Times New Roman" panose="02020603050405020304" pitchFamily="18" charset="0"/>
              </a:rPr>
              <a:t>by :</a:t>
            </a:r>
          </a:p>
          <a:p>
            <a:pPr marL="511175" lvl="1" indent="0" algn="just">
              <a:lnSpc>
                <a:spcPct val="150000"/>
              </a:lnSpc>
              <a:buNone/>
            </a:pPr>
            <a:r>
              <a:rPr lang="en-US" b="1" smtClean="0">
                <a:latin typeface="Times New Roman" panose="02020603050405020304" pitchFamily="18" charset="0"/>
                <a:cs typeface="Times New Roman" panose="02020603050405020304" pitchFamily="18" charset="0"/>
              </a:rPr>
              <a:t>                                                            σ &lt;selection </a:t>
            </a:r>
            <a:r>
              <a:rPr lang="en-US" b="1">
                <a:latin typeface="Times New Roman" panose="02020603050405020304" pitchFamily="18" charset="0"/>
                <a:cs typeface="Times New Roman" panose="02020603050405020304" pitchFamily="18" charset="0"/>
              </a:rPr>
              <a:t>condition&gt;(R</a:t>
            </a:r>
            <a:r>
              <a:rPr lang="en-US" b="1" smtClean="0">
                <a:latin typeface="Times New Roman" panose="02020603050405020304" pitchFamily="18" charset="0"/>
                <a:cs typeface="Times New Roman" panose="02020603050405020304" pitchFamily="18" charset="0"/>
              </a:rPr>
              <a:t>)</a:t>
            </a:r>
          </a:p>
          <a:p>
            <a:pPr lvl="1" indent="-231775" algn="just">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where </a:t>
            </a:r>
            <a:r>
              <a:rPr lang="en-US">
                <a:latin typeface="Times New Roman" panose="02020603050405020304" pitchFamily="18" charset="0"/>
                <a:cs typeface="Times New Roman" panose="02020603050405020304" pitchFamily="18" charset="0"/>
              </a:rPr>
              <a:t>the symbol </a:t>
            </a:r>
            <a:r>
              <a:rPr lang="en-US" b="1">
                <a:latin typeface="Times New Roman" panose="02020603050405020304" pitchFamily="18" charset="0"/>
                <a:cs typeface="Times New Roman" panose="02020603050405020304" pitchFamily="18" charset="0"/>
              </a:rPr>
              <a:t>σ(sigma)</a:t>
            </a:r>
            <a:r>
              <a:rPr lang="en-US">
                <a:latin typeface="Times New Roman" panose="02020603050405020304" pitchFamily="18" charset="0"/>
                <a:cs typeface="Times New Roman" panose="02020603050405020304" pitchFamily="18" charset="0"/>
              </a:rPr>
              <a:t> is used to denote the </a:t>
            </a:r>
            <a:r>
              <a:rPr lang="en-US" smtClean="0">
                <a:latin typeface="Times New Roman" panose="02020603050405020304" pitchFamily="18" charset="0"/>
                <a:cs typeface="Times New Roman" panose="02020603050405020304" pitchFamily="18" charset="0"/>
              </a:rPr>
              <a:t>SELECT operator </a:t>
            </a:r>
          </a:p>
          <a:p>
            <a:pPr lvl="1" indent="-231775" algn="just">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the </a:t>
            </a:r>
            <a:r>
              <a:rPr lang="en-US" b="1" smtClean="0">
                <a:latin typeface="Times New Roman" panose="02020603050405020304" pitchFamily="18" charset="0"/>
                <a:cs typeface="Times New Roman" panose="02020603050405020304" pitchFamily="18" charset="0"/>
              </a:rPr>
              <a:t>selection </a:t>
            </a:r>
            <a:r>
              <a:rPr lang="en-US" b="1">
                <a:latin typeface="Times New Roman" panose="02020603050405020304" pitchFamily="18" charset="0"/>
                <a:cs typeface="Times New Roman" panose="02020603050405020304" pitchFamily="18" charset="0"/>
              </a:rPr>
              <a:t>condition </a:t>
            </a:r>
            <a:r>
              <a:rPr lang="en-US">
                <a:latin typeface="Times New Roman" panose="02020603050405020304" pitchFamily="18" charset="0"/>
                <a:cs typeface="Times New Roman" panose="02020603050405020304" pitchFamily="18" charset="0"/>
              </a:rPr>
              <a:t>is a </a:t>
            </a:r>
            <a:r>
              <a:rPr lang="en-US" b="1">
                <a:latin typeface="Times New Roman" panose="02020603050405020304" pitchFamily="18" charset="0"/>
                <a:cs typeface="Times New Roman" panose="02020603050405020304" pitchFamily="18" charset="0"/>
              </a:rPr>
              <a:t>Boolean expression </a:t>
            </a:r>
            <a:r>
              <a:rPr lang="en-US">
                <a:latin typeface="Times New Roman" panose="02020603050405020304" pitchFamily="18" charset="0"/>
                <a:cs typeface="Times New Roman" panose="02020603050405020304" pitchFamily="18" charset="0"/>
              </a:rPr>
              <a:t>(condition) specified on the attributes </a:t>
            </a:r>
            <a:r>
              <a:rPr lang="en-US" smtClean="0">
                <a:latin typeface="Times New Roman" panose="02020603050405020304" pitchFamily="18" charset="0"/>
                <a:cs typeface="Times New Roman" panose="02020603050405020304" pitchFamily="18" charset="0"/>
              </a:rPr>
              <a:t>of relation </a:t>
            </a:r>
            <a:r>
              <a:rPr lang="en-US">
                <a:latin typeface="Times New Roman" panose="02020603050405020304" pitchFamily="18" charset="0"/>
                <a:cs typeface="Times New Roman" panose="02020603050405020304" pitchFamily="18" charset="0"/>
              </a:rPr>
              <a:t>R. </a:t>
            </a:r>
          </a:p>
        </p:txBody>
      </p:sp>
    </p:spTree>
    <p:extLst>
      <p:ext uri="{BB962C8B-B14F-4D97-AF65-F5344CB8AC3E}">
        <p14:creationId xmlns:p14="http://schemas.microsoft.com/office/powerpoint/2010/main" val="2632438950"/>
      </p:ext>
    </p:extLst>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SELECT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111125"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SELECT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Boolean expression specified in &lt;selection condition&gt; is made up of a number of clauses of the form:</a:t>
            </a:r>
          </a:p>
          <a:p>
            <a:pPr lvl="1" indent="-231775" algn="just">
              <a:lnSpc>
                <a:spcPct val="150000"/>
              </a:lnSpc>
              <a:buFont typeface="Arial" pitchFamily="34" charset="0"/>
              <a:buChar char="•"/>
            </a:pPr>
            <a:r>
              <a:rPr lang="en-US" sz="1400">
                <a:latin typeface="Times New Roman" panose="02020603050405020304" pitchFamily="18" charset="0"/>
                <a:cs typeface="Times New Roman" panose="02020603050405020304" pitchFamily="18" charset="0"/>
              </a:rPr>
              <a:t>&lt;</a:t>
            </a:r>
            <a:r>
              <a:rPr lang="en-US">
                <a:latin typeface="Times New Roman" panose="02020603050405020304" pitchFamily="18" charset="0"/>
                <a:cs typeface="Times New Roman" panose="02020603050405020304" pitchFamily="18" charset="0"/>
              </a:rPr>
              <a:t>attribute name&gt; &lt;comparison op&gt; &lt;constant value&gt; or</a:t>
            </a:r>
          </a:p>
          <a:p>
            <a:pPr lvl="1" indent="-231775" algn="just">
              <a:lnSpc>
                <a:spcPct val="150000"/>
              </a:lnSpc>
              <a:buFont typeface="Arial" pitchFamily="34" charset="0"/>
              <a:buChar char="•"/>
            </a:pPr>
            <a:r>
              <a:rPr lang="en-US">
                <a:latin typeface="Times New Roman" panose="02020603050405020304" pitchFamily="18" charset="0"/>
                <a:cs typeface="Times New Roman" panose="02020603050405020304" pitchFamily="18" charset="0"/>
              </a:rPr>
              <a:t>&lt;attribute name&gt; &lt;comparison op&gt; &lt;attribute name&gt;</a:t>
            </a:r>
          </a:p>
          <a:p>
            <a:pPr indent="-231775"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where &lt;attribute name&gt; is the name of an attribute of R, </a:t>
            </a:r>
          </a:p>
          <a:p>
            <a:pPr indent="-231775"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&lt;comparison op&gt; is normally one of the operators </a:t>
            </a:r>
            <a:r>
              <a:rPr lang="en-US" sz="1600" smtClean="0">
                <a:latin typeface="Times New Roman" panose="02020603050405020304" pitchFamily="18" charset="0"/>
                <a:cs typeface="Times New Roman" panose="02020603050405020304" pitchFamily="18" charset="0"/>
              </a:rPr>
              <a:t>=, &lt;, ≤, &gt;, ≥, ≠ and </a:t>
            </a:r>
            <a:r>
              <a:rPr lang="en-US" sz="1600">
                <a:latin typeface="Times New Roman" panose="02020603050405020304" pitchFamily="18" charset="0"/>
                <a:cs typeface="Times New Roman" panose="02020603050405020304" pitchFamily="18" charset="0"/>
              </a:rPr>
              <a:t>&lt;constant value&gt; is a constant value from the attribute domain. </a:t>
            </a:r>
            <a:r>
              <a:rPr lang="en-US" sz="1600" b="1">
                <a:latin typeface="Times New Roman" panose="02020603050405020304" pitchFamily="18" charset="0"/>
                <a:cs typeface="Times New Roman" panose="02020603050405020304" pitchFamily="18" charset="0"/>
              </a:rPr>
              <a:t>Clauses can be connected by the standard Boolean operators and, or, and not to form a general selection condition. </a:t>
            </a:r>
          </a:p>
          <a:p>
            <a:pPr indent="-231775"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The relation </a:t>
            </a:r>
            <a:r>
              <a:rPr lang="en-US" sz="1600" b="1">
                <a:latin typeface="Times New Roman" panose="02020603050405020304" pitchFamily="18" charset="0"/>
                <a:cs typeface="Times New Roman" panose="02020603050405020304" pitchFamily="18" charset="0"/>
              </a:rPr>
              <a:t>resulting from the </a:t>
            </a:r>
            <a:r>
              <a:rPr lang="en-US" sz="1600" b="1" smtClean="0">
                <a:latin typeface="Times New Roman" panose="02020603050405020304" pitchFamily="18" charset="0"/>
                <a:cs typeface="Times New Roman" panose="02020603050405020304" pitchFamily="18" charset="0"/>
              </a:rPr>
              <a:t>SELECT operation </a:t>
            </a:r>
            <a:r>
              <a:rPr lang="en-US" sz="1600" b="1">
                <a:latin typeface="Times New Roman" panose="02020603050405020304" pitchFamily="18" charset="0"/>
                <a:cs typeface="Times New Roman" panose="02020603050405020304" pitchFamily="18" charset="0"/>
              </a:rPr>
              <a:t>has the same </a:t>
            </a:r>
            <a:r>
              <a:rPr lang="en-US" sz="1600" b="1" smtClean="0">
                <a:latin typeface="Times New Roman" panose="02020603050405020304" pitchFamily="18" charset="0"/>
                <a:cs typeface="Times New Roman" panose="02020603050405020304" pitchFamily="18" charset="0"/>
              </a:rPr>
              <a:t>attributes as R.</a:t>
            </a:r>
          </a:p>
        </p:txBody>
      </p:sp>
    </p:spTree>
    <p:extLst>
      <p:ext uri="{BB962C8B-B14F-4D97-AF65-F5344CB8AC3E}">
        <p14:creationId xmlns:p14="http://schemas.microsoft.com/office/powerpoint/2010/main" val="2298888240"/>
      </p:ext>
    </p:extLst>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SELECT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111125"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SELECT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marL="396875" indent="-285750" algn="just">
              <a:lnSpc>
                <a:spcPct val="150000"/>
              </a:lnSpc>
              <a:buFont typeface="Arial" pitchFamily="34" charset="0"/>
              <a:buChar char="•"/>
            </a:pPr>
            <a:r>
              <a:rPr lang="en-US" sz="1600" b="1">
                <a:solidFill>
                  <a:schemeClr val="tx1"/>
                </a:solidFill>
                <a:latin typeface="Times New Roman" panose="02020603050405020304" pitchFamily="18" charset="0"/>
                <a:cs typeface="Times New Roman" panose="02020603050405020304" pitchFamily="18" charset="0"/>
              </a:rPr>
              <a:t>σ topic = "Database" (Tutorials</a:t>
            </a:r>
            <a:r>
              <a:rPr lang="en-US" sz="1600" b="1" smtClean="0">
                <a:solidFill>
                  <a:schemeClr val="tx1"/>
                </a:solidFill>
                <a:latin typeface="Times New Roman" panose="02020603050405020304" pitchFamily="18" charset="0"/>
                <a:cs typeface="Times New Roman" panose="02020603050405020304" pitchFamily="18" charset="0"/>
              </a:rPr>
              <a:t>)</a:t>
            </a:r>
            <a:endParaRPr lang="en-US" sz="1600" b="1">
              <a:solidFill>
                <a:schemeClr val="tx1"/>
              </a:solidFill>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b="1" smtClean="0">
                <a:solidFill>
                  <a:schemeClr val="tx1"/>
                </a:solidFill>
                <a:latin typeface="Times New Roman" panose="02020603050405020304" pitchFamily="18" charset="0"/>
                <a:cs typeface="Times New Roman" panose="02020603050405020304" pitchFamily="18" charset="0"/>
              </a:rPr>
              <a:t>		</a:t>
            </a:r>
            <a:r>
              <a:rPr lang="en-US" sz="1600" smtClean="0">
                <a:solidFill>
                  <a:schemeClr val="tx1"/>
                </a:solidFill>
                <a:latin typeface="Times New Roman" panose="02020603050405020304" pitchFamily="18" charset="0"/>
                <a:cs typeface="Times New Roman" panose="02020603050405020304" pitchFamily="18" charset="0"/>
              </a:rPr>
              <a:t>Output </a:t>
            </a:r>
            <a:r>
              <a:rPr lang="en-US" sz="1600">
                <a:solidFill>
                  <a:schemeClr val="tx1"/>
                </a:solidFill>
                <a:latin typeface="Times New Roman" panose="02020603050405020304" pitchFamily="18" charset="0"/>
                <a:cs typeface="Times New Roman" panose="02020603050405020304" pitchFamily="18" charset="0"/>
              </a:rPr>
              <a:t>- Selects tuples from Tutorials where topic = 'Database'. </a:t>
            </a:r>
            <a:endParaRPr lang="en-US" sz="1600" smtClean="0">
              <a:solidFill>
                <a:schemeClr val="tx1"/>
              </a:solidFill>
              <a:latin typeface="Times New Roman" panose="02020603050405020304" pitchFamily="18" charset="0"/>
              <a:cs typeface="Times New Roman" panose="02020603050405020304" pitchFamily="18" charset="0"/>
            </a:endParaRPr>
          </a:p>
          <a:p>
            <a:pPr marL="396875" indent="-285750" algn="just">
              <a:lnSpc>
                <a:spcPct val="150000"/>
              </a:lnSpc>
              <a:buFont typeface="Arial" pitchFamily="34" charset="0"/>
              <a:buChar char="•"/>
            </a:pPr>
            <a:r>
              <a:rPr lang="en-US" sz="1600" b="1">
                <a:solidFill>
                  <a:schemeClr val="tx1"/>
                </a:solidFill>
                <a:latin typeface="Times New Roman" panose="02020603050405020304" pitchFamily="18" charset="0"/>
                <a:cs typeface="Times New Roman" panose="02020603050405020304" pitchFamily="18" charset="0"/>
              </a:rPr>
              <a:t>σ topic = "Database" and author = </a:t>
            </a:r>
            <a:r>
              <a:rPr lang="en-US" sz="1600" b="1" smtClean="0">
                <a:solidFill>
                  <a:schemeClr val="tx1"/>
                </a:solidFill>
                <a:latin typeface="Times New Roman" panose="02020603050405020304" pitchFamily="18" charset="0"/>
                <a:cs typeface="Times New Roman" panose="02020603050405020304" pitchFamily="18" charset="0"/>
              </a:rPr>
              <a:t>“Navathe” ( </a:t>
            </a:r>
            <a:r>
              <a:rPr lang="en-US" sz="1600" b="1">
                <a:solidFill>
                  <a:schemeClr val="tx1"/>
                </a:solidFill>
                <a:latin typeface="Times New Roman" panose="02020603050405020304" pitchFamily="18" charset="0"/>
                <a:cs typeface="Times New Roman" panose="02020603050405020304" pitchFamily="18" charset="0"/>
              </a:rPr>
              <a:t>Tutorials)</a:t>
            </a:r>
          </a:p>
          <a:p>
            <a:pPr marL="111125" indent="0" algn="just">
              <a:lnSpc>
                <a:spcPct val="150000"/>
              </a:lnSpc>
              <a:buNone/>
            </a:pPr>
            <a:r>
              <a:rPr lang="en-US" sz="1600" b="1" smtClean="0">
                <a:solidFill>
                  <a:schemeClr val="tx1"/>
                </a:solidFill>
                <a:latin typeface="Times New Roman" panose="02020603050405020304" pitchFamily="18" charset="0"/>
                <a:cs typeface="Times New Roman" panose="02020603050405020304" pitchFamily="18" charset="0"/>
              </a:rPr>
              <a:t>		</a:t>
            </a:r>
            <a:r>
              <a:rPr lang="en-US" sz="1600" smtClean="0">
                <a:solidFill>
                  <a:schemeClr val="tx1"/>
                </a:solidFill>
                <a:latin typeface="Times New Roman" panose="02020603050405020304" pitchFamily="18" charset="0"/>
                <a:cs typeface="Times New Roman" panose="02020603050405020304" pitchFamily="18" charset="0"/>
              </a:rPr>
              <a:t>Output </a:t>
            </a:r>
            <a:r>
              <a:rPr lang="en-US" sz="1600">
                <a:solidFill>
                  <a:schemeClr val="tx1"/>
                </a:solidFill>
                <a:latin typeface="Times New Roman" panose="02020603050405020304" pitchFamily="18" charset="0"/>
                <a:cs typeface="Times New Roman" panose="02020603050405020304" pitchFamily="18" charset="0"/>
              </a:rPr>
              <a:t>- Selects tuples from Tutorials where the topic is 'Database' and 'author' is </a:t>
            </a:r>
            <a:r>
              <a:rPr lang="en-US" sz="1600" err="1" smtClean="0">
                <a:solidFill>
                  <a:schemeClr val="tx1"/>
                </a:solidFill>
                <a:latin typeface="Times New Roman" panose="02020603050405020304" pitchFamily="18" charset="0"/>
                <a:cs typeface="Times New Roman" panose="02020603050405020304" pitchFamily="18" charset="0"/>
              </a:rPr>
              <a:t>Navathe. </a:t>
            </a:r>
          </a:p>
          <a:p>
            <a:pPr marL="396875" indent="-285750" algn="just">
              <a:lnSpc>
                <a:spcPct val="150000"/>
              </a:lnSpc>
              <a:buFont typeface="Arial" pitchFamily="34" charset="0"/>
              <a:buChar char="•"/>
            </a:pPr>
            <a:r>
              <a:rPr lang="en-US" sz="1600" b="1">
                <a:solidFill>
                  <a:schemeClr val="tx1"/>
                </a:solidFill>
                <a:latin typeface="Times New Roman" panose="02020603050405020304" pitchFamily="18" charset="0"/>
                <a:cs typeface="Times New Roman" panose="02020603050405020304" pitchFamily="18" charset="0"/>
              </a:rPr>
              <a:t>σ sales &gt; 50000 (Customers</a:t>
            </a:r>
            <a:r>
              <a:rPr lang="en-US" sz="1600" b="1" smtClean="0">
                <a:solidFill>
                  <a:schemeClr val="tx1"/>
                </a:solidFill>
                <a:latin typeface="Times New Roman" panose="02020603050405020304" pitchFamily="18" charset="0"/>
                <a:cs typeface="Times New Roman" panose="02020603050405020304" pitchFamily="18" charset="0"/>
              </a:rPr>
              <a:t>)</a:t>
            </a:r>
            <a:endParaRPr lang="en-US" sz="1600" b="1">
              <a:solidFill>
                <a:schemeClr val="tx1"/>
              </a:solidFill>
              <a:latin typeface="Times New Roman" panose="02020603050405020304" pitchFamily="18" charset="0"/>
              <a:cs typeface="Times New Roman" panose="02020603050405020304" pitchFamily="18" charset="0"/>
            </a:endParaRPr>
          </a:p>
          <a:p>
            <a:pPr marL="111125" indent="0" algn="just">
              <a:lnSpc>
                <a:spcPct val="150000"/>
              </a:lnSpc>
              <a:buNone/>
            </a:pPr>
            <a:r>
              <a:rPr lang="en-US" sz="1600" b="1" smtClean="0">
                <a:solidFill>
                  <a:schemeClr val="tx1"/>
                </a:solidFill>
                <a:latin typeface="Times New Roman" panose="02020603050405020304" pitchFamily="18" charset="0"/>
                <a:cs typeface="Times New Roman" panose="02020603050405020304" pitchFamily="18" charset="0"/>
              </a:rPr>
              <a:t>		</a:t>
            </a:r>
            <a:r>
              <a:rPr lang="en-US" sz="1600" smtClean="0">
                <a:solidFill>
                  <a:schemeClr val="tx1"/>
                </a:solidFill>
                <a:latin typeface="Times New Roman" panose="02020603050405020304" pitchFamily="18" charset="0"/>
                <a:cs typeface="Times New Roman" panose="02020603050405020304" pitchFamily="18" charset="0"/>
              </a:rPr>
              <a:t>Output </a:t>
            </a:r>
            <a:r>
              <a:rPr lang="en-US" sz="1600">
                <a:solidFill>
                  <a:schemeClr val="tx1"/>
                </a:solidFill>
                <a:latin typeface="Times New Roman" panose="02020603050405020304" pitchFamily="18" charset="0"/>
                <a:cs typeface="Times New Roman" panose="02020603050405020304" pitchFamily="18" charset="0"/>
              </a:rPr>
              <a:t>- Selects tuples from Customers where sales is greater than 50000 </a:t>
            </a:r>
            <a:endParaRPr lang="en-US" sz="1600" smtClean="0">
              <a:solidFill>
                <a:schemeClr val="tx1"/>
              </a:solidFill>
              <a:latin typeface="Times New Roman" panose="02020603050405020304" pitchFamily="18" charset="0"/>
              <a:cs typeface="Times New Roman" panose="02020603050405020304" pitchFamily="18" charset="0"/>
            </a:endParaRPr>
          </a:p>
          <a:p>
            <a:pPr marL="396875" lvl="1" algn="just">
              <a:lnSpc>
                <a:spcPct val="150000"/>
              </a:lnSpc>
              <a:buFont typeface="Arial" pitchFamily="34" charset="0"/>
              <a:buChar char="•"/>
            </a:pPr>
            <a:r>
              <a:rPr lang="en-US" b="1" smtClean="0">
                <a:solidFill>
                  <a:schemeClr val="tx1"/>
                </a:solidFill>
                <a:latin typeface="Times New Roman" panose="02020603050405020304" pitchFamily="18" charset="0"/>
                <a:cs typeface="Times New Roman" panose="02020603050405020304" pitchFamily="18" charset="0"/>
              </a:rPr>
              <a:t>σ Dno=4(EMPLOYEE</a:t>
            </a:r>
            <a:r>
              <a:rPr lang="en-US" b="1">
                <a:solidFill>
                  <a:schemeClr val="tx1"/>
                </a:solidFill>
                <a:latin typeface="Times New Roman" panose="02020603050405020304" pitchFamily="18" charset="0"/>
                <a:cs typeface="Times New Roman" panose="02020603050405020304" pitchFamily="18" charset="0"/>
              </a:rPr>
              <a:t>)</a:t>
            </a:r>
          </a:p>
          <a:p>
            <a:pPr marL="396875" lvl="1" algn="just">
              <a:lnSpc>
                <a:spcPct val="150000"/>
              </a:lnSpc>
              <a:buFont typeface="Arial" pitchFamily="34" charset="0"/>
              <a:buChar char="•"/>
            </a:pPr>
            <a:r>
              <a:rPr lang="en-US" b="1" smtClean="0">
                <a:solidFill>
                  <a:schemeClr val="tx1"/>
                </a:solidFill>
                <a:latin typeface="Times New Roman" panose="02020603050405020304" pitchFamily="18" charset="0"/>
                <a:cs typeface="Times New Roman" panose="02020603050405020304" pitchFamily="18" charset="0"/>
              </a:rPr>
              <a:t>σ Salary&gt;30000(EMPLOYEE)</a:t>
            </a:r>
          </a:p>
          <a:p>
            <a:pPr marL="396875" lvl="1" algn="just">
              <a:lnSpc>
                <a:spcPct val="150000"/>
              </a:lnSpc>
              <a:buFont typeface="Arial" pitchFamily="34" charset="0"/>
              <a:buChar char="•"/>
            </a:pPr>
            <a:r>
              <a:rPr lang="el-GR" b="1">
                <a:solidFill>
                  <a:schemeClr val="tx1"/>
                </a:solidFill>
                <a:latin typeface="Times New Roman" panose="02020603050405020304" pitchFamily="18" charset="0"/>
                <a:cs typeface="Times New Roman" panose="02020603050405020304" pitchFamily="18" charset="0"/>
              </a:rPr>
              <a:t>σ</a:t>
            </a:r>
            <a:r>
              <a:rPr lang="en-US" b="1">
                <a:solidFill>
                  <a:schemeClr val="tx1"/>
                </a:solidFill>
                <a:latin typeface="Times New Roman" panose="02020603050405020304" pitchFamily="18" charset="0"/>
                <a:cs typeface="Times New Roman" panose="02020603050405020304" pitchFamily="18" charset="0"/>
              </a:rPr>
              <a:t> </a:t>
            </a:r>
            <a:r>
              <a:rPr lang="el-GR" b="1">
                <a:solidFill>
                  <a:schemeClr val="tx1"/>
                </a:solidFill>
                <a:latin typeface="Times New Roman" panose="02020603050405020304" pitchFamily="18" charset="0"/>
                <a:cs typeface="Times New Roman" panose="02020603050405020304" pitchFamily="18" charset="0"/>
              </a:rPr>
              <a:t>(</a:t>
            </a:r>
            <a:r>
              <a:rPr lang="en-US" b="1" err="1">
                <a:solidFill>
                  <a:schemeClr val="tx1"/>
                </a:solidFill>
                <a:latin typeface="Times New Roman" panose="02020603050405020304" pitchFamily="18" charset="0"/>
                <a:cs typeface="Times New Roman" panose="02020603050405020304" pitchFamily="18" charset="0"/>
              </a:rPr>
              <a:t>Dno=4 AND Salary&gt;25000) OR (Dno=5 AND Salary&gt;30000) (EMPLOYEE)</a:t>
            </a:r>
          </a:p>
          <a:p>
            <a:pPr marL="396875" lvl="1" algn="just">
              <a:lnSpc>
                <a:spcPct val="150000"/>
              </a:lnSpc>
              <a:buFont typeface="Arial" pitchFamily="34" charset="0"/>
              <a:buChar char="•"/>
            </a:pPr>
            <a:endParaRPr lang="en-US" b="1">
              <a:solidFill>
                <a:schemeClr val="tx1"/>
              </a:solidFill>
              <a:latin typeface="Times New Roman" panose="02020603050405020304" pitchFamily="18" charset="0"/>
              <a:cs typeface="Times New Roman" panose="02020603050405020304" pitchFamily="18" charset="0"/>
            </a:endParaRPr>
          </a:p>
          <a:p>
            <a:pPr marL="111125" indent="0" algn="just">
              <a:lnSpc>
                <a:spcPct val="150000"/>
              </a:lnSpc>
              <a:buNone/>
            </a:pPr>
            <a:endParaRPr lang="en-US" sz="160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7050507"/>
      </p:ext>
    </p:extLst>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SELECT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111125"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SELECT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result of a </a:t>
            </a:r>
            <a:r>
              <a:rPr lang="en-US" sz="1600" smtClean="0">
                <a:latin typeface="Times New Roman" panose="02020603050405020304" pitchFamily="18" charset="0"/>
                <a:cs typeface="Times New Roman" panose="02020603050405020304" pitchFamily="18" charset="0"/>
              </a:rPr>
              <a:t>SELECT operation </a:t>
            </a:r>
            <a:r>
              <a:rPr lang="en-US" sz="1600">
                <a:latin typeface="Times New Roman" panose="02020603050405020304" pitchFamily="18" charset="0"/>
                <a:cs typeface="Times New Roman" panose="02020603050405020304" pitchFamily="18" charset="0"/>
              </a:rPr>
              <a:t>can be determined as follows.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The&lt;selection </a:t>
            </a:r>
            <a:r>
              <a:rPr lang="en-US" sz="1600">
                <a:latin typeface="Times New Roman" panose="02020603050405020304" pitchFamily="18" charset="0"/>
                <a:cs typeface="Times New Roman" panose="02020603050405020304" pitchFamily="18" charset="0"/>
              </a:rPr>
              <a:t>condition&gt; is applied independently to each individual tuple </a:t>
            </a:r>
            <a:r>
              <a:rPr lang="en-US" sz="1600" smtClean="0">
                <a:latin typeface="Times New Roman" panose="02020603050405020304" pitchFamily="18" charset="0"/>
                <a:cs typeface="Times New Roman" panose="02020603050405020304" pitchFamily="18" charset="0"/>
              </a:rPr>
              <a:t>t in R. This is </a:t>
            </a:r>
            <a:r>
              <a:rPr lang="en-US" sz="1600">
                <a:latin typeface="Times New Roman" panose="02020603050405020304" pitchFamily="18" charset="0"/>
                <a:cs typeface="Times New Roman" panose="02020603050405020304" pitchFamily="18" charset="0"/>
              </a:rPr>
              <a:t>done by substituting each occurrence of an attribute </a:t>
            </a:r>
            <a:r>
              <a:rPr lang="en-US" sz="1600" smtClean="0">
                <a:latin typeface="Times New Roman" panose="02020603050405020304" pitchFamily="18" charset="0"/>
                <a:cs typeface="Times New Roman" panose="02020603050405020304" pitchFamily="18" charset="0"/>
              </a:rPr>
              <a:t>Ai in </a:t>
            </a:r>
            <a:r>
              <a:rPr lang="en-US" sz="1600">
                <a:latin typeface="Times New Roman" panose="02020603050405020304" pitchFamily="18" charset="0"/>
                <a:cs typeface="Times New Roman" panose="02020603050405020304" pitchFamily="18" charset="0"/>
              </a:rPr>
              <a:t>the selection </a:t>
            </a:r>
            <a:r>
              <a:rPr lang="en-US" sz="1600" smtClean="0">
                <a:latin typeface="Times New Roman" panose="02020603050405020304" pitchFamily="18" charset="0"/>
                <a:cs typeface="Times New Roman" panose="02020603050405020304" pitchFamily="18" charset="0"/>
              </a:rPr>
              <a:t>condition with </a:t>
            </a:r>
            <a:r>
              <a:rPr lang="en-US" sz="1600">
                <a:latin typeface="Times New Roman" panose="02020603050405020304" pitchFamily="18" charset="0"/>
                <a:cs typeface="Times New Roman" panose="02020603050405020304" pitchFamily="18" charset="0"/>
              </a:rPr>
              <a:t>its value in the tuple t[Ai]. If the condition evaluates to TRUE, then tuple </a:t>
            </a:r>
            <a:r>
              <a:rPr lang="en-US" sz="1600" err="1" smtClean="0">
                <a:latin typeface="Times New Roman" panose="02020603050405020304" pitchFamily="18" charset="0"/>
                <a:cs typeface="Times New Roman" panose="02020603050405020304" pitchFamily="18" charset="0"/>
              </a:rPr>
              <a:t>ti is selected</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All </a:t>
            </a:r>
            <a:r>
              <a:rPr lang="en-US" sz="1600">
                <a:latin typeface="Times New Roman" panose="02020603050405020304" pitchFamily="18" charset="0"/>
                <a:cs typeface="Times New Roman" panose="02020603050405020304" pitchFamily="18" charset="0"/>
              </a:rPr>
              <a:t>the selected tuples appear in the result of the </a:t>
            </a:r>
            <a:r>
              <a:rPr lang="en-US" sz="1600" smtClean="0">
                <a:latin typeface="Times New Roman" panose="02020603050405020304" pitchFamily="18" charset="0"/>
                <a:cs typeface="Times New Roman" panose="02020603050405020304" pitchFamily="18" charset="0"/>
              </a:rPr>
              <a:t>SELECT operation</a:t>
            </a:r>
            <a:r>
              <a:rPr lang="en-US"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631423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KEYS</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noAutofit/>
          </a:bodyPr>
          <a:lstStyle/>
          <a:p>
            <a:pPr algn="just">
              <a:lnSpc>
                <a:spcPct val="150000"/>
              </a:lnSpc>
            </a:pPr>
            <a:r>
              <a:rPr lang="en-US">
                <a:latin typeface="Times New Roman" panose="02020603050405020304" pitchFamily="18" charset="0"/>
                <a:cs typeface="Times New Roman" panose="02020603050405020304" pitchFamily="18" charset="0"/>
              </a:rPr>
              <a:t>If we have the details of students of a classroom stored in Student table as follows</a:t>
            </a:r>
            <a:r>
              <a:rPr lang="en-US" smtClean="0">
                <a:latin typeface="Times New Roman" panose="02020603050405020304" pitchFamily="18" charset="0"/>
                <a:cs typeface="Times New Roman" panose="02020603050405020304" pitchFamily="18" charset="0"/>
              </a:rPr>
              <a:t>:</a:t>
            </a: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lnSpc>
                <a:spcPct val="150000"/>
              </a:lnSpc>
            </a:pPr>
            <a:endParaRPr lang="en-US" smtClean="0">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a:p>
            <a:pPr algn="just"/>
            <a:endParaRPr lang="en-US" smtClean="0">
              <a:latin typeface="Times New Roman" panose="02020603050405020304" pitchFamily="18" charset="0"/>
              <a:cs typeface="Times New Roman" panose="02020603050405020304" pitchFamily="18" charset="0"/>
            </a:endParaRPr>
          </a:p>
          <a:p>
            <a:pPr algn="just"/>
            <a:r>
              <a:rPr lang="en-US" smtClean="0">
                <a:latin typeface="Times New Roman" panose="02020603050405020304" pitchFamily="18" charset="0"/>
                <a:cs typeface="Times New Roman" panose="02020603050405020304" pitchFamily="18" charset="0"/>
              </a:rPr>
              <a:t>Now</a:t>
            </a:r>
            <a:r>
              <a:rPr lang="en-US">
                <a:latin typeface="Times New Roman" panose="02020603050405020304" pitchFamily="18" charset="0"/>
                <a:cs typeface="Times New Roman" panose="02020603050405020304" pitchFamily="18" charset="0"/>
              </a:rPr>
              <a:t>, from this classroom, if we want </a:t>
            </a:r>
            <a:r>
              <a:rPr lang="en-US" smtClean="0">
                <a:latin typeface="Times New Roman" panose="02020603050405020304" pitchFamily="18" charset="0"/>
                <a:cs typeface="Times New Roman" panose="02020603050405020304" pitchFamily="18" charset="0"/>
              </a:rPr>
              <a:t>to select the row of  </a:t>
            </a:r>
            <a:r>
              <a:rPr lang="en-US">
                <a:latin typeface="Times New Roman" panose="02020603050405020304" pitchFamily="18" charset="0"/>
                <a:cs typeface="Times New Roman" panose="02020603050405020304" pitchFamily="18" charset="0"/>
              </a:rPr>
              <a:t>a student whose name is ‘Andrew</a:t>
            </a:r>
            <a:r>
              <a:rPr lang="en-US" smtClean="0">
                <a:latin typeface="Times New Roman" panose="02020603050405020304" pitchFamily="18" charset="0"/>
                <a:cs typeface="Times New Roman" panose="02020603050405020304" pitchFamily="18" charset="0"/>
              </a:rPr>
              <a:t>’.</a:t>
            </a:r>
          </a:p>
          <a:p>
            <a:pPr algn="just">
              <a:lnSpc>
                <a:spcPct val="150000"/>
              </a:lnSpc>
            </a:pPr>
            <a:r>
              <a:rPr lang="en-US">
                <a:latin typeface="Times New Roman" panose="02020603050405020304" pitchFamily="18" charset="0"/>
                <a:cs typeface="Times New Roman" panose="02020603050405020304" pitchFamily="18" charset="0"/>
              </a:rPr>
              <a:t>So, how can we select any specific row</a:t>
            </a:r>
            <a:r>
              <a:rPr lang="en-US" smtClean="0">
                <a:latin typeface="Times New Roman" panose="02020603050405020304" pitchFamily="18" charset="0"/>
                <a:cs typeface="Times New Roman" panose="02020603050405020304" pitchFamily="18" charset="0"/>
              </a:rPr>
              <a:t>?</a:t>
            </a:r>
          </a:p>
          <a:p>
            <a:pPr lvl="1" algn="just">
              <a:lnSpc>
                <a:spcPct val="150000"/>
              </a:lnSpc>
            </a:pPr>
            <a:r>
              <a:rPr lang="en-US" sz="1800" smtClean="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To do this we must know any </a:t>
            </a:r>
            <a:r>
              <a:rPr lang="en-US" sz="1800" b="1">
                <a:latin typeface="Times New Roman" panose="02020603050405020304" pitchFamily="18" charset="0"/>
                <a:cs typeface="Times New Roman" panose="02020603050405020304" pitchFamily="18" charset="0"/>
              </a:rPr>
              <a:t>property or hint </a:t>
            </a:r>
            <a:r>
              <a:rPr lang="en-US" sz="1800">
                <a:latin typeface="Times New Roman" panose="02020603050405020304" pitchFamily="18" charset="0"/>
                <a:cs typeface="Times New Roman" panose="02020603050405020304" pitchFamily="18" charset="0"/>
              </a:rPr>
              <a:t>according to which we can easily select any specific row from many </a:t>
            </a:r>
            <a:r>
              <a:rPr lang="en-US" sz="1800" smtClean="0">
                <a:latin typeface="Times New Roman" panose="02020603050405020304" pitchFamily="18" charset="0"/>
                <a:cs typeface="Times New Roman" panose="02020603050405020304" pitchFamily="18" charset="0"/>
              </a:rPr>
              <a:t>rows - the </a:t>
            </a:r>
            <a:r>
              <a:rPr lang="en-US" sz="1800">
                <a:latin typeface="Times New Roman" panose="02020603050405020304" pitchFamily="18" charset="0"/>
                <a:cs typeface="Times New Roman" panose="02020603050405020304" pitchFamily="18" charset="0"/>
              </a:rPr>
              <a:t>hint which will help us in doing so is the </a:t>
            </a:r>
            <a:r>
              <a:rPr lang="en-US" sz="1800" b="1">
                <a:latin typeface="Times New Roman" panose="02020603050405020304" pitchFamily="18" charset="0"/>
                <a:cs typeface="Times New Roman" panose="02020603050405020304" pitchFamily="18" charset="0"/>
              </a:rPr>
              <a:t>key</a:t>
            </a:r>
            <a:r>
              <a:rPr lang="en-US" sz="1800">
                <a:latin typeface="Times New Roman" panose="02020603050405020304" pitchFamily="18" charset="0"/>
                <a:cs typeface="Times New Roman" panose="02020603050405020304" pitchFamily="18" charset="0"/>
              </a:rPr>
              <a:t>. </a:t>
            </a:r>
            <a:endParaRPr lang="en-US" sz="180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2864" y="1680059"/>
            <a:ext cx="4130925" cy="2065463"/>
          </a:xfrm>
          <a:prstGeom prst="rect">
            <a:avLst/>
          </a:prstGeom>
        </p:spPr>
      </p:pic>
    </p:spTree>
    <p:extLst>
      <p:ext uri="{BB962C8B-B14F-4D97-AF65-F5344CB8AC3E}">
        <p14:creationId xmlns:p14="http://schemas.microsoft.com/office/powerpoint/2010/main" val="905129363"/>
      </p:ext>
    </p:extLst>
  </p:cSld>
  <p:clrMapOvr>
    <a:masterClrMapping/>
  </p:clrMapOvr>
  <p:transition/>
  <p:timing/>
</p:sld>
</file>

<file path=ppt/slides/slide7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SELECT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111125"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SELECT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indent="-231775" algn="just">
              <a:lnSpc>
                <a:spcPct val="150000"/>
              </a:lnSpc>
              <a:buFont typeface="Arial" pitchFamily="34" charset="0"/>
              <a:buChar char="•"/>
            </a:pPr>
            <a:r>
              <a:rPr lang="en-US" sz="1600" smtClean="0">
                <a:solidFill>
                  <a:srgbClr val="FF0000"/>
                </a:solidFill>
                <a:latin typeface="Times New Roman" panose="02020603050405020304" pitchFamily="18" charset="0"/>
                <a:cs typeface="Times New Roman" panose="02020603050405020304" pitchFamily="18" charset="0"/>
              </a:rPr>
              <a:t>The SELECT operator </a:t>
            </a:r>
            <a:r>
              <a:rPr lang="en-US" sz="1600">
                <a:solidFill>
                  <a:srgbClr val="FF0000"/>
                </a:solidFill>
                <a:latin typeface="Times New Roman" panose="02020603050405020304" pitchFamily="18" charset="0"/>
                <a:cs typeface="Times New Roman" panose="02020603050405020304" pitchFamily="18" charset="0"/>
              </a:rPr>
              <a:t>is unary</a:t>
            </a:r>
            <a:r>
              <a:rPr lang="en-US" sz="1600">
                <a:latin typeface="Times New Roman" panose="02020603050405020304" pitchFamily="18" charset="0"/>
                <a:cs typeface="Times New Roman" panose="02020603050405020304" pitchFamily="18" charset="0"/>
              </a:rPr>
              <a:t>; that is, it is applied to a single relation</a:t>
            </a:r>
            <a:r>
              <a:rPr lang="en-US" sz="1600" smtClean="0">
                <a:latin typeface="Times New Roman" panose="02020603050405020304" pitchFamily="18" charset="0"/>
                <a:cs typeface="Times New Roman" panose="02020603050405020304" pitchFamily="18" charset="0"/>
              </a:rPr>
              <a:t>.</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degree of </a:t>
            </a:r>
            <a:r>
              <a:rPr lang="en-US" sz="1600">
                <a:solidFill>
                  <a:srgbClr val="FF0000"/>
                </a:solidFill>
                <a:latin typeface="Times New Roman" panose="02020603050405020304" pitchFamily="18" charset="0"/>
                <a:cs typeface="Times New Roman" panose="02020603050405020304" pitchFamily="18" charset="0"/>
              </a:rPr>
              <a:t>the relation resulting </a:t>
            </a:r>
            <a:r>
              <a:rPr lang="en-US" sz="1600" smtClean="0">
                <a:latin typeface="Times New Roman" panose="02020603050405020304" pitchFamily="18" charset="0"/>
                <a:cs typeface="Times New Roman" panose="02020603050405020304" pitchFamily="18" charset="0"/>
              </a:rPr>
              <a:t>from a SELECT operation—its </a:t>
            </a:r>
            <a:r>
              <a:rPr lang="en-US" sz="1600">
                <a:latin typeface="Times New Roman" panose="02020603050405020304" pitchFamily="18" charset="0"/>
                <a:cs typeface="Times New Roman" panose="02020603050405020304" pitchFamily="18" charset="0"/>
              </a:rPr>
              <a:t>number of attributes—is the same as the degree </a:t>
            </a:r>
            <a:r>
              <a:rPr lang="en-US" sz="1600" smtClean="0">
                <a:latin typeface="Times New Roman" panose="02020603050405020304" pitchFamily="18" charset="0"/>
                <a:cs typeface="Times New Roman" panose="02020603050405020304" pitchFamily="18" charset="0"/>
              </a:rPr>
              <a:t>of R .</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number </a:t>
            </a:r>
            <a:r>
              <a:rPr lang="en-US" sz="1600">
                <a:solidFill>
                  <a:srgbClr val="FF0000"/>
                </a:solidFill>
                <a:latin typeface="Times New Roman" panose="02020603050405020304" pitchFamily="18" charset="0"/>
                <a:cs typeface="Times New Roman" panose="02020603050405020304" pitchFamily="18" charset="0"/>
              </a:rPr>
              <a:t>of tuples in the resulting relation </a:t>
            </a:r>
            <a:r>
              <a:rPr lang="en-US" sz="1600">
                <a:latin typeface="Times New Roman" panose="02020603050405020304" pitchFamily="18" charset="0"/>
                <a:cs typeface="Times New Roman" panose="02020603050405020304" pitchFamily="18" charset="0"/>
              </a:rPr>
              <a:t>is always less than or equal </a:t>
            </a:r>
            <a:r>
              <a:rPr lang="en-US" sz="1600" smtClean="0">
                <a:latin typeface="Times New Roman" panose="02020603050405020304" pitchFamily="18" charset="0"/>
                <a:cs typeface="Times New Roman" panose="02020603050405020304" pitchFamily="18" charset="0"/>
              </a:rPr>
              <a:t>to the number of </a:t>
            </a:r>
            <a:r>
              <a:rPr lang="en-US" sz="1600">
                <a:latin typeface="Times New Roman" panose="02020603050405020304" pitchFamily="18" charset="0"/>
                <a:cs typeface="Times New Roman" panose="02020603050405020304" pitchFamily="18" charset="0"/>
              </a:rPr>
              <a:t>tuples in R. That is, |σc(R)|≤|R| for any condition C. </a:t>
            </a:r>
            <a:endParaRPr lang="en-US" sz="1600" smtClean="0">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fraction of </a:t>
            </a:r>
            <a:r>
              <a:rPr lang="en-US" sz="1600" smtClean="0">
                <a:latin typeface="Times New Roman" panose="02020603050405020304" pitchFamily="18" charset="0"/>
                <a:cs typeface="Times New Roman" panose="02020603050405020304" pitchFamily="18" charset="0"/>
              </a:rPr>
              <a:t>tuples selected </a:t>
            </a:r>
            <a:r>
              <a:rPr lang="en-US" sz="1600">
                <a:latin typeface="Times New Roman" panose="02020603050405020304" pitchFamily="18" charset="0"/>
                <a:cs typeface="Times New Roman" panose="02020603050405020304" pitchFamily="18" charset="0"/>
              </a:rPr>
              <a:t>by a selection condition is referred to as the </a:t>
            </a:r>
            <a:r>
              <a:rPr lang="en-US" sz="1600" smtClean="0">
                <a:solidFill>
                  <a:srgbClr val="FF0000"/>
                </a:solidFill>
                <a:latin typeface="Times New Roman" panose="02020603050405020304" pitchFamily="18" charset="0"/>
                <a:cs typeface="Times New Roman" panose="02020603050405020304" pitchFamily="18" charset="0"/>
              </a:rPr>
              <a:t>selectivity of </a:t>
            </a:r>
            <a:r>
              <a:rPr lang="en-US" sz="1600">
                <a:solidFill>
                  <a:srgbClr val="FF0000"/>
                </a:solidFill>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condition </a:t>
            </a:r>
          </a:p>
          <a:p>
            <a:pPr indent="-231775"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smtClean="0">
                <a:solidFill>
                  <a:srgbClr val="FF0000"/>
                </a:solidFill>
                <a:latin typeface="Times New Roman" panose="02020603050405020304" pitchFamily="18" charset="0"/>
                <a:cs typeface="Times New Roman" panose="02020603050405020304" pitchFamily="18" charset="0"/>
              </a:rPr>
              <a:t>SELECT operation </a:t>
            </a:r>
            <a:r>
              <a:rPr lang="en-US" sz="1600">
                <a:solidFill>
                  <a:srgbClr val="FF0000"/>
                </a:solidFill>
                <a:latin typeface="Times New Roman" panose="02020603050405020304" pitchFamily="18" charset="0"/>
                <a:cs typeface="Times New Roman" panose="02020603050405020304" pitchFamily="18" charset="0"/>
              </a:rPr>
              <a:t>is commutative</a:t>
            </a:r>
            <a:r>
              <a:rPr lang="en-US" sz="1600">
                <a:latin typeface="Times New Roman" panose="02020603050405020304" pitchFamily="18" charset="0"/>
                <a:cs typeface="Times New Roman" panose="02020603050405020304" pitchFamily="18" charset="0"/>
              </a:rPr>
              <a:t>; that </a:t>
            </a:r>
            <a:r>
              <a:rPr lang="en-US" sz="1600" smtClean="0">
                <a:latin typeface="Times New Roman" panose="02020603050405020304" pitchFamily="18" charset="0"/>
                <a:cs typeface="Times New Roman" panose="02020603050405020304" pitchFamily="18" charset="0"/>
              </a:rPr>
              <a:t>is ,</a:t>
            </a:r>
            <a:r>
              <a:rPr lang="en-US" sz="1600">
                <a:latin typeface="Times New Roman" panose="02020603050405020304" pitchFamily="18" charset="0"/>
                <a:cs typeface="Times New Roman" panose="02020603050405020304" pitchFamily="18" charset="0"/>
              </a:rPr>
              <a:t>σ&lt;cond1&gt;(σ&lt;cond2&gt;(R)) =σ&lt;cond2&gt;(σ&lt;cond1&gt;(R</a:t>
            </a:r>
            <a:r>
              <a:rPr lang="en-US" sz="1600" smtClean="0">
                <a:latin typeface="Times New Roman" panose="02020603050405020304" pitchFamily="18" charset="0"/>
                <a:cs typeface="Times New Roman" panose="02020603050405020304" pitchFamily="18" charset="0"/>
              </a:rPr>
              <a:t>))</a:t>
            </a:r>
          </a:p>
          <a:p>
            <a:pPr indent="-231775">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We can always </a:t>
            </a:r>
            <a:r>
              <a:rPr lang="en-US" sz="1600">
                <a:latin typeface="Times New Roman" panose="02020603050405020304" pitchFamily="18" charset="0"/>
                <a:cs typeface="Times New Roman" panose="02020603050405020304" pitchFamily="18" charset="0"/>
              </a:rPr>
              <a:t>combine a </a:t>
            </a:r>
            <a:r>
              <a:rPr lang="en-US" sz="1600" smtClean="0">
                <a:latin typeface="Times New Roman" panose="02020603050405020304" pitchFamily="18" charset="0"/>
                <a:cs typeface="Times New Roman" panose="02020603050405020304" pitchFamily="18" charset="0"/>
              </a:rPr>
              <a:t>cascade(or sequence</a:t>
            </a: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of SELECT operations </a:t>
            </a:r>
            <a:r>
              <a:rPr lang="en-US" sz="1600">
                <a:latin typeface="Times New Roman" panose="02020603050405020304" pitchFamily="18" charset="0"/>
                <a:cs typeface="Times New Roman" panose="02020603050405020304" pitchFamily="18" charset="0"/>
              </a:rPr>
              <a:t>into a </a:t>
            </a:r>
            <a:r>
              <a:rPr lang="en-US" sz="1600" smtClean="0">
                <a:latin typeface="Times New Roman" panose="02020603050405020304" pitchFamily="18" charset="0"/>
                <a:cs typeface="Times New Roman" panose="02020603050405020304" pitchFamily="18" charset="0"/>
              </a:rPr>
              <a:t>single SELECT operation </a:t>
            </a:r>
            <a:r>
              <a:rPr lang="en-US" sz="1600">
                <a:latin typeface="Times New Roman" panose="02020603050405020304" pitchFamily="18" charset="0"/>
                <a:cs typeface="Times New Roman" panose="02020603050405020304" pitchFamily="18" charset="0"/>
              </a:rPr>
              <a:t>with a conjunctive (AND) condition</a:t>
            </a:r>
            <a:r>
              <a:rPr lang="en-US" sz="1600" smtClean="0">
                <a:latin typeface="Times New Roman" panose="02020603050405020304" pitchFamily="18" charset="0"/>
                <a:cs typeface="Times New Roman" panose="02020603050405020304" pitchFamily="18" charset="0"/>
              </a:rPr>
              <a:t>;  </a:t>
            </a:r>
            <a:r>
              <a:rPr lang="en-US" sz="1600">
                <a:latin typeface="Times New Roman" panose="02020603050405020304" pitchFamily="18" charset="0"/>
                <a:cs typeface="Times New Roman" panose="02020603050405020304" pitchFamily="18" charset="0"/>
              </a:rPr>
              <a:t>that </a:t>
            </a:r>
            <a:r>
              <a:rPr lang="en-US" sz="1600" smtClean="0">
                <a:latin typeface="Times New Roman" panose="02020603050405020304" pitchFamily="18" charset="0"/>
                <a:cs typeface="Times New Roman" panose="02020603050405020304" pitchFamily="18" charset="0"/>
              </a:rPr>
              <a:t>is</a:t>
            </a:r>
          </a:p>
          <a:p>
            <a:pPr marL="111125" indent="0">
              <a:lnSpc>
                <a:spcPct val="150000"/>
              </a:lnSpc>
              <a:buNone/>
            </a:pPr>
            <a:r>
              <a:rPr lang="en-US" sz="1600" smtClean="0">
                <a:latin typeface="Times New Roman" panose="02020603050405020304" pitchFamily="18" charset="0"/>
                <a:cs typeface="Times New Roman" panose="02020603050405020304" pitchFamily="18" charset="0"/>
              </a:rPr>
              <a:t>              σ&lt;cond1</a:t>
            </a:r>
            <a:r>
              <a:rPr lang="en-US" sz="1600">
                <a:latin typeface="Times New Roman" panose="02020603050405020304" pitchFamily="18" charset="0"/>
                <a:cs typeface="Times New Roman" panose="02020603050405020304" pitchFamily="18" charset="0"/>
              </a:rPr>
              <a:t>&gt;(σ&lt;cond2&gt;(...(σ&lt;condn&gt;(R))...)) </a:t>
            </a:r>
            <a:r>
              <a:rPr lang="en-US" sz="1600" smtClean="0">
                <a:latin typeface="Times New Roman" panose="02020603050405020304" pitchFamily="18" charset="0"/>
                <a:cs typeface="Times New Roman" panose="02020603050405020304" pitchFamily="18" charset="0"/>
              </a:rPr>
              <a:t>= σ&lt;cond1&gt;AND&lt;cond2&gt;AND</a:t>
            </a:r>
            <a:r>
              <a:rPr lang="en-US" sz="1600">
                <a:latin typeface="Times New Roman" panose="02020603050405020304" pitchFamily="18" charset="0"/>
                <a:cs typeface="Times New Roman" panose="02020603050405020304" pitchFamily="18" charset="0"/>
              </a:rPr>
              <a:t>...AND&lt;condn&gt;(R)</a:t>
            </a:r>
          </a:p>
        </p:txBody>
      </p:sp>
    </p:spTree>
    <p:extLst>
      <p:ext uri="{BB962C8B-B14F-4D97-AF65-F5344CB8AC3E}">
        <p14:creationId xmlns:p14="http://schemas.microsoft.com/office/powerpoint/2010/main" val="3863526576"/>
      </p:ext>
    </p:extLst>
  </p:cSld>
  <p:clrMapOvr>
    <a:masterClrMapping/>
  </p:clrMapOvr>
  <p:transition/>
  <p:timing/>
</p:sld>
</file>

<file path=ppt/slides/slide7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PROJECT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150000"/>
              </a:lnSpc>
              <a:buNone/>
            </a:pPr>
            <a:r>
              <a:rPr lang="en-US" sz="1600" b="1" smtClean="0">
                <a:solidFill>
                  <a:srgbClr val="FF0000"/>
                </a:solidFill>
                <a:latin typeface="Times New Roman" panose="02020603050405020304" pitchFamily="18" charset="0"/>
                <a:cs typeface="Times New Roman" panose="02020603050405020304" pitchFamily="18" charset="0"/>
              </a:rPr>
              <a:t>The </a:t>
            </a:r>
            <a:r>
              <a:rPr lang="en-US" sz="1600" b="1">
                <a:solidFill>
                  <a:srgbClr val="FF0000"/>
                </a:solidFill>
                <a:latin typeface="Times New Roman" panose="02020603050405020304" pitchFamily="18" charset="0"/>
                <a:cs typeface="Times New Roman" panose="02020603050405020304" pitchFamily="18" charset="0"/>
              </a:rPr>
              <a:t>PROJECT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indent="-231775" algn="just">
              <a:lnSpc>
                <a:spcPct val="150000"/>
              </a:lnSpc>
              <a:buFont typeface="Arial" pitchFamily="34" charset="0"/>
              <a:buChar char="•"/>
            </a:pPr>
            <a:r>
              <a:rPr lang="en-US" sz="1600">
                <a:solidFill>
                  <a:schemeClr val="tx1"/>
                </a:solidFill>
                <a:latin typeface="Times New Roman" panose="02020603050405020304" pitchFamily="18" charset="0"/>
                <a:cs typeface="Times New Roman" panose="02020603050405020304" pitchFamily="18" charset="0"/>
              </a:rPr>
              <a:t> If we think of a relation as a table, the SELECT operation chooses some of the rows from the table while discarding other rows. </a:t>
            </a:r>
          </a:p>
          <a:p>
            <a:pPr indent="-231775" algn="just">
              <a:lnSpc>
                <a:spcPct val="150000"/>
              </a:lnSpc>
              <a:buFont typeface="Arial" pitchFamily="34" charset="0"/>
              <a:buChar char="•"/>
            </a:pPr>
            <a:r>
              <a:rPr lang="en-US" sz="1600">
                <a:solidFill>
                  <a:schemeClr val="tx1"/>
                </a:solidFill>
                <a:latin typeface="Times New Roman" panose="02020603050405020304" pitchFamily="18" charset="0"/>
                <a:cs typeface="Times New Roman" panose="02020603050405020304" pitchFamily="18" charset="0"/>
              </a:rPr>
              <a:t>The </a:t>
            </a:r>
            <a:r>
              <a:rPr lang="en-US" sz="1600" b="1">
                <a:solidFill>
                  <a:schemeClr val="tx1"/>
                </a:solidFill>
                <a:latin typeface="Times New Roman" panose="02020603050405020304" pitchFamily="18" charset="0"/>
                <a:cs typeface="Times New Roman" panose="02020603050405020304" pitchFamily="18" charset="0"/>
              </a:rPr>
              <a:t>PROJECT operation</a:t>
            </a:r>
            <a:r>
              <a:rPr lang="en-US" sz="1600">
                <a:solidFill>
                  <a:schemeClr val="tx1"/>
                </a:solidFill>
                <a:latin typeface="Times New Roman" panose="02020603050405020304" pitchFamily="18" charset="0"/>
                <a:cs typeface="Times New Roman" panose="02020603050405020304" pitchFamily="18" charset="0"/>
              </a:rPr>
              <a:t>, on the other hand, </a:t>
            </a:r>
            <a:r>
              <a:rPr lang="en-US" sz="1600" b="1">
                <a:solidFill>
                  <a:schemeClr val="tx1"/>
                </a:solidFill>
                <a:latin typeface="Times New Roman" panose="02020603050405020304" pitchFamily="18" charset="0"/>
                <a:cs typeface="Times New Roman" panose="02020603050405020304" pitchFamily="18" charset="0"/>
              </a:rPr>
              <a:t>selects certain columns </a:t>
            </a:r>
            <a:r>
              <a:rPr lang="en-US" sz="1600">
                <a:solidFill>
                  <a:schemeClr val="tx1"/>
                </a:solidFill>
                <a:latin typeface="Times New Roman" panose="02020603050405020304" pitchFamily="18" charset="0"/>
                <a:cs typeface="Times New Roman" panose="02020603050405020304" pitchFamily="18" charset="0"/>
              </a:rPr>
              <a:t>from the table and discards the other columns. </a:t>
            </a:r>
          </a:p>
          <a:p>
            <a:pPr indent="-231775" algn="just">
              <a:lnSpc>
                <a:spcPct val="150000"/>
              </a:lnSpc>
              <a:buFont typeface="Arial" pitchFamily="34" charset="0"/>
              <a:buChar char="•"/>
            </a:pPr>
            <a:r>
              <a:rPr lang="en-US" sz="1600">
                <a:solidFill>
                  <a:schemeClr val="tx1"/>
                </a:solidFill>
                <a:latin typeface="Times New Roman" panose="02020603050405020304" pitchFamily="18" charset="0"/>
                <a:cs typeface="Times New Roman" panose="02020603050405020304" pitchFamily="18" charset="0"/>
              </a:rPr>
              <a:t>If we are interested in only certain attributes of a relation, we use the </a:t>
            </a:r>
            <a:r>
              <a:rPr lang="en-US" sz="1600" b="1">
                <a:solidFill>
                  <a:schemeClr val="tx1"/>
                </a:solidFill>
                <a:latin typeface="Times New Roman" panose="02020603050405020304" pitchFamily="18" charset="0"/>
                <a:cs typeface="Times New Roman" panose="02020603050405020304" pitchFamily="18" charset="0"/>
              </a:rPr>
              <a:t>PROJECT operation to project the relation over these attributes only</a:t>
            </a:r>
            <a:r>
              <a:rPr lang="en-US" sz="1600">
                <a:solidFill>
                  <a:schemeClr val="tx1"/>
                </a:solidFill>
                <a:latin typeface="Times New Roman" panose="02020603050405020304" pitchFamily="18" charset="0"/>
                <a:cs typeface="Times New Roman" panose="02020603050405020304" pitchFamily="18" charset="0"/>
              </a:rPr>
              <a:t>. </a:t>
            </a:r>
          </a:p>
          <a:p>
            <a:pPr indent="-231775" algn="just">
              <a:lnSpc>
                <a:spcPct val="150000"/>
              </a:lnSpc>
              <a:buFont typeface="Arial" pitchFamily="34" charset="0"/>
              <a:buChar char="•"/>
            </a:pPr>
            <a:r>
              <a:rPr lang="en-US" sz="1600">
                <a:solidFill>
                  <a:schemeClr val="tx1"/>
                </a:solidFill>
                <a:latin typeface="Times New Roman" panose="02020603050405020304" pitchFamily="18" charset="0"/>
                <a:cs typeface="Times New Roman" panose="02020603050405020304" pitchFamily="18" charset="0"/>
              </a:rPr>
              <a:t>Therefore, the result of the PROJECT operation can be visualized as a </a:t>
            </a:r>
            <a:r>
              <a:rPr lang="en-US" sz="1600" b="1">
                <a:solidFill>
                  <a:schemeClr val="tx1"/>
                </a:solidFill>
                <a:latin typeface="Times New Roman" panose="02020603050405020304" pitchFamily="18" charset="0"/>
                <a:cs typeface="Times New Roman" panose="02020603050405020304" pitchFamily="18" charset="0"/>
              </a:rPr>
              <a:t>vertical partition of the relation </a:t>
            </a:r>
            <a:r>
              <a:rPr lang="en-US" sz="1600">
                <a:solidFill>
                  <a:schemeClr val="tx1"/>
                </a:solidFill>
                <a:latin typeface="Times New Roman" panose="02020603050405020304" pitchFamily="18" charset="0"/>
                <a:cs typeface="Times New Roman" panose="02020603050405020304" pitchFamily="18" charset="0"/>
              </a:rPr>
              <a:t>into two relations: one has the needed columns (attributes) and contains the result of the operation, and the other contains the discarded columns. </a:t>
            </a:r>
            <a:endParaRPr lang="en-US" sz="1600" smtClean="0">
              <a:solidFill>
                <a:schemeClr val="tx1"/>
              </a:solidFill>
              <a:latin typeface="Times New Roman" panose="02020603050405020304" pitchFamily="18" charset="0"/>
              <a:cs typeface="Times New Roman" panose="02020603050405020304" pitchFamily="18" charset="0"/>
            </a:endParaRPr>
          </a:p>
          <a:p>
            <a:pPr indent="-231775" algn="just">
              <a:lnSpc>
                <a:spcPct val="150000"/>
              </a:lnSpc>
              <a:buFont typeface="Arial" pitchFamily="34" charset="0"/>
              <a:buChar char="•"/>
            </a:pPr>
            <a:endParaRPr lang="en-US" sz="16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183573"/>
      </p:ext>
    </p:extLst>
  </p:cSld>
  <p:clrMapOvr>
    <a:masterClrMapping/>
  </p:clrMapOvr>
  <p:transition/>
  <p:timing/>
</p:sld>
</file>

<file path=ppt/slides/slide7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PROJECT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200000"/>
              </a:lnSpc>
              <a:buNone/>
            </a:pPr>
            <a:r>
              <a:rPr lang="en-US" sz="1600" b="1" smtClean="0">
                <a:solidFill>
                  <a:srgbClr val="FF0000"/>
                </a:solidFill>
                <a:latin typeface="Times New Roman" panose="02020603050405020304" pitchFamily="18" charset="0"/>
                <a:cs typeface="Times New Roman" panose="02020603050405020304" pitchFamily="18" charset="0"/>
              </a:rPr>
              <a:t>The </a:t>
            </a:r>
            <a:r>
              <a:rPr lang="en-US" sz="1600" b="1">
                <a:solidFill>
                  <a:srgbClr val="FF0000"/>
                </a:solidFill>
                <a:latin typeface="Times New Roman" panose="02020603050405020304" pitchFamily="18" charset="0"/>
                <a:cs typeface="Times New Roman" panose="02020603050405020304" pitchFamily="18" charset="0"/>
              </a:rPr>
              <a:t>PROJECT </a:t>
            </a:r>
            <a:r>
              <a:rPr lang="en-US" sz="1600" b="1" smtClean="0">
                <a:solidFill>
                  <a:srgbClr val="FF0000"/>
                </a:solidFill>
                <a:latin typeface="Times New Roman" panose="02020603050405020304" pitchFamily="18" charset="0"/>
                <a:cs typeface="Times New Roman" panose="02020603050405020304" pitchFamily="18" charset="0"/>
              </a:rPr>
              <a:t>Operation:</a:t>
            </a:r>
          </a:p>
          <a:p>
            <a:pPr algn="just">
              <a:lnSpc>
                <a:spcPct val="200000"/>
              </a:lnSpc>
              <a:buFont typeface="Arial" pitchFamily="34" charset="0"/>
              <a:buChar char="•"/>
            </a:pPr>
            <a:r>
              <a:rPr lang="en-US" sz="1600">
                <a:solidFill>
                  <a:schemeClr val="tx1"/>
                </a:solidFill>
                <a:latin typeface="Times New Roman" panose="02020603050405020304" pitchFamily="18" charset="0"/>
                <a:cs typeface="Times New Roman" panose="02020603050405020304" pitchFamily="18" charset="0"/>
              </a:rPr>
              <a:t>The general form of the </a:t>
            </a:r>
            <a:r>
              <a:rPr lang="en-US" sz="1600" smtClean="0">
                <a:solidFill>
                  <a:schemeClr val="tx1"/>
                </a:solidFill>
                <a:latin typeface="Times New Roman" panose="02020603050405020304" pitchFamily="18" charset="0"/>
                <a:cs typeface="Times New Roman" panose="02020603050405020304" pitchFamily="18" charset="0"/>
              </a:rPr>
              <a:t>PROJECT operation </a:t>
            </a:r>
            <a:r>
              <a:rPr lang="en-US" sz="1600">
                <a:solidFill>
                  <a:schemeClr val="tx1"/>
                </a:solidFill>
                <a:latin typeface="Times New Roman" panose="02020603050405020304" pitchFamily="18" charset="0"/>
                <a:cs typeface="Times New Roman" panose="02020603050405020304" pitchFamily="18" charset="0"/>
              </a:rPr>
              <a:t>is: </a:t>
            </a:r>
            <a:endParaRPr lang="en-US" sz="1600" smtClean="0">
              <a:solidFill>
                <a:schemeClr val="tx1"/>
              </a:solidFill>
              <a:latin typeface="Times New Roman" panose="02020603050405020304" pitchFamily="18" charset="0"/>
              <a:cs typeface="Times New Roman" panose="02020603050405020304" pitchFamily="18" charset="0"/>
            </a:endParaRPr>
          </a:p>
          <a:p>
            <a:pPr marL="0" indent="0" algn="just">
              <a:lnSpc>
                <a:spcPct val="200000"/>
              </a:lnSpc>
              <a:buNone/>
            </a:pPr>
            <a:r>
              <a:rPr lang="en-US" sz="1600" smtClean="0">
                <a:solidFill>
                  <a:schemeClr val="tx1"/>
                </a:solidFill>
                <a:latin typeface="Times New Roman" panose="02020603050405020304" pitchFamily="18" charset="0"/>
                <a:cs typeface="Times New Roman" panose="02020603050405020304" pitchFamily="18" charset="0"/>
              </a:rPr>
              <a:t>				</a:t>
            </a:r>
            <a:r>
              <a:rPr lang="en-US" sz="1600" b="1" smtClean="0">
                <a:solidFill>
                  <a:schemeClr val="tx1"/>
                </a:solidFill>
                <a:latin typeface="Times New Roman" panose="02020603050405020304" pitchFamily="18" charset="0"/>
                <a:cs typeface="Times New Roman" panose="02020603050405020304" pitchFamily="18" charset="0"/>
              </a:rPr>
              <a:t>	π&lt;attribute list&gt;(R)</a:t>
            </a:r>
          </a:p>
          <a:p>
            <a:pPr algn="just">
              <a:lnSpc>
                <a:spcPct val="200000"/>
              </a:lnSpc>
              <a:buFont typeface="Arial" pitchFamily="34" charset="0"/>
              <a:buChar char="•"/>
            </a:pPr>
            <a:r>
              <a:rPr lang="en-US" sz="1600" smtClean="0">
                <a:solidFill>
                  <a:schemeClr val="tx1"/>
                </a:solidFill>
                <a:latin typeface="Times New Roman" panose="02020603050405020304" pitchFamily="18" charset="0"/>
                <a:cs typeface="Times New Roman" panose="02020603050405020304" pitchFamily="18" charset="0"/>
              </a:rPr>
              <a:t>where π(pi) is the symbol used to represent the PROJECT operation, and &lt;attribute list&gt; is the desired sub list of attributes from the attributes of relation R. </a:t>
            </a:r>
          </a:p>
          <a:p>
            <a:pPr algn="just">
              <a:lnSpc>
                <a:spcPct val="200000"/>
              </a:lnSpc>
              <a:buFont typeface="Arial" pitchFamily="34" charset="0"/>
              <a:buChar char="•"/>
            </a:pPr>
            <a:r>
              <a:rPr lang="en-US" sz="1600" smtClean="0">
                <a:solidFill>
                  <a:schemeClr val="tx1"/>
                </a:solidFill>
                <a:latin typeface="Times New Roman" panose="02020603050405020304" pitchFamily="18" charset="0"/>
                <a:cs typeface="Times New Roman" panose="02020603050405020304" pitchFamily="18" charset="0"/>
              </a:rPr>
              <a:t>R is</a:t>
            </a:r>
            <a:r>
              <a:rPr lang="en-US" sz="1600">
                <a:solidFill>
                  <a:schemeClr val="tx1"/>
                </a:solidFill>
                <a:latin typeface="Times New Roman" panose="02020603050405020304" pitchFamily="18" charset="0"/>
                <a:cs typeface="Times New Roman" panose="02020603050405020304" pitchFamily="18" charset="0"/>
              </a:rPr>
              <a:t>, in general, a relational algebra </a:t>
            </a:r>
            <a:r>
              <a:rPr lang="en-US" sz="1600" smtClean="0">
                <a:solidFill>
                  <a:schemeClr val="tx1"/>
                </a:solidFill>
                <a:latin typeface="Times New Roman" panose="02020603050405020304" pitchFamily="18" charset="0"/>
                <a:cs typeface="Times New Roman" panose="02020603050405020304" pitchFamily="18" charset="0"/>
              </a:rPr>
              <a:t>expression whose </a:t>
            </a:r>
            <a:r>
              <a:rPr lang="en-US" sz="1600">
                <a:solidFill>
                  <a:schemeClr val="tx1"/>
                </a:solidFill>
                <a:latin typeface="Times New Roman" panose="02020603050405020304" pitchFamily="18" charset="0"/>
                <a:cs typeface="Times New Roman" panose="02020603050405020304" pitchFamily="18" charset="0"/>
              </a:rPr>
              <a:t>result is a </a:t>
            </a:r>
            <a:r>
              <a:rPr lang="en-US" sz="1600" smtClean="0">
                <a:solidFill>
                  <a:schemeClr val="tx1"/>
                </a:solidFill>
                <a:latin typeface="Times New Roman" panose="02020603050405020304" pitchFamily="18" charset="0"/>
                <a:cs typeface="Times New Roman" panose="02020603050405020304" pitchFamily="18" charset="0"/>
              </a:rPr>
              <a:t>relation, which </a:t>
            </a:r>
            <a:r>
              <a:rPr lang="en-US" sz="1600">
                <a:solidFill>
                  <a:schemeClr val="tx1"/>
                </a:solidFill>
                <a:latin typeface="Times New Roman" panose="02020603050405020304" pitchFamily="18" charset="0"/>
                <a:cs typeface="Times New Roman" panose="02020603050405020304" pitchFamily="18" charset="0"/>
              </a:rPr>
              <a:t>in the simplest case is just the name of a database relation. </a:t>
            </a:r>
            <a:endParaRPr lang="en-US" sz="1600" smtClean="0">
              <a:solidFill>
                <a:schemeClr val="tx1"/>
              </a:solidFill>
              <a:latin typeface="Times New Roman" panose="02020603050405020304" pitchFamily="18" charset="0"/>
              <a:cs typeface="Times New Roman" panose="02020603050405020304" pitchFamily="18" charset="0"/>
            </a:endParaRPr>
          </a:p>
          <a:p>
            <a:pPr algn="just">
              <a:lnSpc>
                <a:spcPct val="200000"/>
              </a:lnSpc>
              <a:buFont typeface="Arial" pitchFamily="34" charset="0"/>
              <a:buChar char="•"/>
            </a:pPr>
            <a:r>
              <a:rPr lang="en-US" sz="1600" smtClean="0">
                <a:solidFill>
                  <a:schemeClr val="tx1"/>
                </a:solidFill>
                <a:latin typeface="Times New Roman" panose="02020603050405020304" pitchFamily="18" charset="0"/>
                <a:cs typeface="Times New Roman" panose="02020603050405020304" pitchFamily="18" charset="0"/>
              </a:rPr>
              <a:t>The </a:t>
            </a:r>
            <a:r>
              <a:rPr lang="en-US" sz="1600">
                <a:solidFill>
                  <a:schemeClr val="tx1"/>
                </a:solidFill>
                <a:latin typeface="Times New Roman" panose="02020603050405020304" pitchFamily="18" charset="0"/>
                <a:cs typeface="Times New Roman" panose="02020603050405020304" pitchFamily="18" charset="0"/>
              </a:rPr>
              <a:t>result of </a:t>
            </a:r>
            <a:r>
              <a:rPr lang="en-US" sz="1600" smtClean="0">
                <a:solidFill>
                  <a:schemeClr val="tx1"/>
                </a:solidFill>
                <a:latin typeface="Times New Roman" panose="02020603050405020304" pitchFamily="18" charset="0"/>
                <a:cs typeface="Times New Roman" panose="02020603050405020304" pitchFamily="18" charset="0"/>
              </a:rPr>
              <a:t>the PROJECT operation </a:t>
            </a:r>
            <a:r>
              <a:rPr lang="en-US" sz="1600">
                <a:solidFill>
                  <a:schemeClr val="tx1"/>
                </a:solidFill>
                <a:latin typeface="Times New Roman" panose="02020603050405020304" pitchFamily="18" charset="0"/>
                <a:cs typeface="Times New Roman" panose="02020603050405020304" pitchFamily="18" charset="0"/>
              </a:rPr>
              <a:t>has only the attributes specified in &lt;attribute list&gt; in the </a:t>
            </a:r>
            <a:r>
              <a:rPr lang="en-US" sz="1600" smtClean="0">
                <a:solidFill>
                  <a:schemeClr val="tx1"/>
                </a:solidFill>
                <a:latin typeface="Times New Roman" panose="02020603050405020304" pitchFamily="18" charset="0"/>
                <a:cs typeface="Times New Roman" panose="02020603050405020304" pitchFamily="18" charset="0"/>
              </a:rPr>
              <a:t>same order </a:t>
            </a:r>
            <a:r>
              <a:rPr lang="en-US" sz="1600">
                <a:solidFill>
                  <a:schemeClr val="tx1"/>
                </a:solidFill>
                <a:latin typeface="Times New Roman" panose="02020603050405020304" pitchFamily="18" charset="0"/>
                <a:cs typeface="Times New Roman" panose="02020603050405020304" pitchFamily="18" charset="0"/>
              </a:rPr>
              <a:t>as they appear in the list. Hence, its </a:t>
            </a:r>
            <a:r>
              <a:rPr lang="en-US" sz="1600" smtClean="0">
                <a:solidFill>
                  <a:schemeClr val="tx1"/>
                </a:solidFill>
                <a:latin typeface="Times New Roman" panose="02020603050405020304" pitchFamily="18" charset="0"/>
                <a:cs typeface="Times New Roman" panose="02020603050405020304" pitchFamily="18" charset="0"/>
              </a:rPr>
              <a:t>degree s </a:t>
            </a:r>
            <a:r>
              <a:rPr lang="en-US" sz="1600">
                <a:solidFill>
                  <a:schemeClr val="tx1"/>
                </a:solidFill>
                <a:latin typeface="Times New Roman" panose="02020603050405020304" pitchFamily="18" charset="0"/>
                <a:cs typeface="Times New Roman" panose="02020603050405020304" pitchFamily="18" charset="0"/>
              </a:rPr>
              <a:t>equal to the number of </a:t>
            </a:r>
            <a:r>
              <a:rPr lang="en-US" sz="1600" smtClean="0">
                <a:solidFill>
                  <a:schemeClr val="tx1"/>
                </a:solidFill>
                <a:latin typeface="Times New Roman" panose="02020603050405020304" pitchFamily="18" charset="0"/>
                <a:cs typeface="Times New Roman" panose="02020603050405020304" pitchFamily="18" charset="0"/>
              </a:rPr>
              <a:t>attributes in </a:t>
            </a:r>
            <a:r>
              <a:rPr lang="en-US" sz="1600">
                <a:solidFill>
                  <a:schemeClr val="tx1"/>
                </a:solidFill>
                <a:latin typeface="Times New Roman" panose="02020603050405020304" pitchFamily="18" charset="0"/>
                <a:cs typeface="Times New Roman" panose="02020603050405020304" pitchFamily="18" charset="0"/>
              </a:rPr>
              <a:t>&lt;attribute list</a:t>
            </a:r>
            <a:r>
              <a:rPr lang="en-US" sz="1600" smtClean="0">
                <a:solidFill>
                  <a:schemeClr val="tx1"/>
                </a:solidFill>
                <a:latin typeface="Times New Roman" panose="02020603050405020304" pitchFamily="18" charset="0"/>
                <a:cs typeface="Times New Roman" panose="02020603050405020304" pitchFamily="18" charset="0"/>
              </a:rPr>
              <a:t>&gt;</a:t>
            </a:r>
            <a:endParaRPr lang="en-US" sz="16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672013"/>
      </p:ext>
    </p:extLst>
  </p:cSld>
  <p:clrMapOvr>
    <a:masterClrMapping/>
  </p:clrMapOvr>
  <p:transition/>
  <p:timing/>
</p:sld>
</file>

<file path=ppt/slides/slide7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PROJECT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PROJECT Operation</a:t>
            </a:r>
            <a:r>
              <a:rPr lang="en-US" sz="1600" b="1" smtClean="0">
                <a:solidFill>
                  <a:srgbClr val="FF0000"/>
                </a:solidFill>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PROJECT operation </a:t>
            </a:r>
            <a:r>
              <a:rPr lang="en-US" sz="1600">
                <a:latin typeface="Times New Roman" panose="02020603050405020304" pitchFamily="18" charset="0"/>
                <a:cs typeface="Times New Roman" panose="02020603050405020304" pitchFamily="18" charset="0"/>
              </a:rPr>
              <a:t>removes any duplicate tuples, so the </a:t>
            </a:r>
            <a:r>
              <a:rPr lang="en-US" sz="1600" b="1">
                <a:latin typeface="Times New Roman" panose="02020603050405020304" pitchFamily="18" charset="0"/>
                <a:cs typeface="Times New Roman" panose="02020603050405020304" pitchFamily="18" charset="0"/>
              </a:rPr>
              <a:t>result of </a:t>
            </a:r>
            <a:r>
              <a:rPr lang="en-US" sz="1600" b="1" smtClean="0">
                <a:latin typeface="Times New Roman" panose="02020603050405020304" pitchFamily="18" charset="0"/>
                <a:cs typeface="Times New Roman" panose="02020603050405020304" pitchFamily="18" charset="0"/>
              </a:rPr>
              <a:t>the PROJECT operation </a:t>
            </a:r>
            <a:r>
              <a:rPr lang="en-US" sz="1600" b="1">
                <a:latin typeface="Times New Roman" panose="02020603050405020304" pitchFamily="18" charset="0"/>
                <a:cs typeface="Times New Roman" panose="02020603050405020304" pitchFamily="18" charset="0"/>
              </a:rPr>
              <a:t>is a set of distinct tuples</a:t>
            </a:r>
            <a:r>
              <a:rPr lang="en-US" sz="1600">
                <a:latin typeface="Times New Roman" panose="02020603050405020304" pitchFamily="18" charset="0"/>
                <a:cs typeface="Times New Roman" panose="02020603050405020304" pitchFamily="18" charset="0"/>
              </a:rPr>
              <a:t>, and hence a valid relation.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This is known </a:t>
            </a:r>
            <a:r>
              <a:rPr lang="en-US" sz="1600">
                <a:latin typeface="Times New Roman" panose="02020603050405020304" pitchFamily="18" charset="0"/>
                <a:cs typeface="Times New Roman" panose="02020603050405020304" pitchFamily="18" charset="0"/>
              </a:rPr>
              <a:t>as </a:t>
            </a:r>
            <a:r>
              <a:rPr lang="en-US" sz="1600" b="1">
                <a:latin typeface="Times New Roman" panose="02020603050405020304" pitchFamily="18" charset="0"/>
                <a:cs typeface="Times New Roman" panose="02020603050405020304" pitchFamily="18" charset="0"/>
              </a:rPr>
              <a:t>duplicate elimination</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solidFill>
                  <a:schemeClr val="tx1"/>
                </a:solidFill>
                <a:latin typeface="Times New Roman" panose="02020603050405020304" pitchFamily="18" charset="0"/>
                <a:cs typeface="Times New Roman" panose="02020603050405020304" pitchFamily="18" charset="0"/>
              </a:rPr>
              <a:t>For </a:t>
            </a:r>
            <a:r>
              <a:rPr lang="en-US" sz="1600">
                <a:solidFill>
                  <a:schemeClr val="tx1"/>
                </a:solidFill>
                <a:latin typeface="Times New Roman" panose="02020603050405020304" pitchFamily="18" charset="0"/>
                <a:cs typeface="Times New Roman" panose="02020603050405020304" pitchFamily="18" charset="0"/>
              </a:rPr>
              <a:t>example, to list each </a:t>
            </a:r>
            <a:r>
              <a:rPr lang="en-US" sz="1600" smtClean="0">
                <a:solidFill>
                  <a:schemeClr val="tx1"/>
                </a:solidFill>
                <a:latin typeface="Times New Roman" panose="02020603050405020304" pitchFamily="18" charset="0"/>
                <a:cs typeface="Times New Roman" panose="02020603050405020304" pitchFamily="18" charset="0"/>
              </a:rPr>
              <a:t>employee’s first </a:t>
            </a:r>
            <a:r>
              <a:rPr lang="en-US" sz="1600">
                <a:solidFill>
                  <a:schemeClr val="tx1"/>
                </a:solidFill>
                <a:latin typeface="Times New Roman" panose="02020603050405020304" pitchFamily="18" charset="0"/>
                <a:cs typeface="Times New Roman" panose="02020603050405020304" pitchFamily="18" charset="0"/>
              </a:rPr>
              <a:t>and last name and salary, we can use the </a:t>
            </a:r>
            <a:r>
              <a:rPr lang="en-US" sz="1600" smtClean="0">
                <a:solidFill>
                  <a:schemeClr val="tx1"/>
                </a:solidFill>
                <a:latin typeface="Times New Roman" panose="02020603050405020304" pitchFamily="18" charset="0"/>
                <a:cs typeface="Times New Roman" panose="02020603050405020304" pitchFamily="18" charset="0"/>
              </a:rPr>
              <a:t>PROJECT operation </a:t>
            </a:r>
            <a:r>
              <a:rPr lang="en-US" sz="1600">
                <a:solidFill>
                  <a:schemeClr val="tx1"/>
                </a:solidFill>
                <a:latin typeface="Times New Roman" panose="02020603050405020304" pitchFamily="18" charset="0"/>
                <a:cs typeface="Times New Roman" panose="02020603050405020304" pitchFamily="18" charset="0"/>
              </a:rPr>
              <a:t>as follows</a:t>
            </a:r>
            <a:r>
              <a:rPr lang="en-US" sz="1600" smtClean="0">
                <a:solidFill>
                  <a:schemeClr val="tx1"/>
                </a:solidFill>
                <a:latin typeface="Times New Roman" panose="02020603050405020304" pitchFamily="18" charset="0"/>
                <a:cs typeface="Times New Roman" panose="02020603050405020304" pitchFamily="18" charset="0"/>
              </a:rPr>
              <a:t>: </a:t>
            </a:r>
            <a:r>
              <a:rPr lang="en-US" sz="2800" smtClean="0">
                <a:solidFill>
                  <a:schemeClr val="tx1"/>
                </a:solidFill>
                <a:latin typeface="Times New Roman" panose="02020603050405020304" pitchFamily="18" charset="0"/>
                <a:cs typeface="Times New Roman" panose="02020603050405020304" pitchFamily="18" charset="0"/>
              </a:rPr>
              <a:t>π</a:t>
            </a:r>
            <a:r>
              <a:rPr lang="en-US" sz="1400" err="1" smtClean="0">
                <a:solidFill>
                  <a:schemeClr val="tx1"/>
                </a:solidFill>
                <a:latin typeface="Times New Roman" panose="02020603050405020304" pitchFamily="18" charset="0"/>
                <a:cs typeface="Times New Roman" panose="02020603050405020304" pitchFamily="18" charset="0"/>
              </a:rPr>
              <a:t>Lname,Fname,Salary(EMPLOYEE)							</a:t>
            </a:r>
            <a:r>
              <a:rPr lang="el-GR" sz="2400">
                <a:latin typeface="Times New Roman" panose="02020603050405020304" pitchFamily="18" charset="0"/>
                <a:cs typeface="Times New Roman" panose="02020603050405020304" pitchFamily="18" charset="0"/>
              </a:rPr>
              <a:t>π</a:t>
            </a:r>
            <a:r>
              <a:rPr lang="en-US" sz="2400">
                <a:latin typeface="Times New Roman" panose="02020603050405020304" pitchFamily="18" charset="0"/>
                <a:cs typeface="Times New Roman" panose="02020603050405020304" pitchFamily="18" charset="0"/>
              </a:rPr>
              <a:t> </a:t>
            </a:r>
            <a:r>
              <a:rPr lang="en-US" sz="1400" err="1">
                <a:latin typeface="Times New Roman" panose="02020603050405020304" pitchFamily="18" charset="0"/>
                <a:cs typeface="Times New Roman" panose="02020603050405020304" pitchFamily="18" charset="0"/>
              </a:rPr>
              <a:t>Sex,Salary (EMPLOYEE)</a:t>
            </a:r>
          </a:p>
          <a:p>
            <a:pPr marL="0" indent="0" algn="just">
              <a:lnSpc>
                <a:spcPct val="150000"/>
              </a:lnSpc>
              <a:buNone/>
            </a:pPr>
            <a:r>
              <a:rPr lang="en-US" sz="1400" smtClean="0">
                <a:solidFill>
                  <a:schemeClr val="tx1"/>
                </a:solidFill>
                <a:latin typeface="Times New Roman" panose="02020603050405020304" pitchFamily="18" charset="0"/>
                <a:cs typeface="Times New Roman" panose="02020603050405020304" pitchFamily="18" charset="0"/>
              </a:rPr>
              <a:t>						</a:t>
            </a:r>
            <a:endParaRPr lang="en-US" sz="1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64584" y="3947911"/>
            <a:ext cx="2205038" cy="2172451"/>
          </a:xfrm>
          <a:prstGeom prst="rect">
            <a:avLst/>
          </a:prstGeom>
        </p:spPr>
      </p:pic>
      <p:pic>
        <p:nvPicPr>
          <p:cNvPr id="5" name="Picture 4"/>
          <p:cNvPicPr>
            <a:picLocks noChangeAspect="1"/>
          </p:cNvPicPr>
          <p:nvPr/>
        </p:nvPicPr>
        <p:blipFill>
          <a:blip r:embed="rId4"/>
          <a:stretch>
            <a:fillRect/>
          </a:stretch>
        </p:blipFill>
        <p:spPr>
          <a:xfrm>
            <a:off x="9321109" y="4021454"/>
            <a:ext cx="1205573" cy="2025363"/>
          </a:xfrm>
          <a:prstGeom prst="rect">
            <a:avLst/>
          </a:prstGeom>
        </p:spPr>
      </p:pic>
    </p:spTree>
    <p:extLst>
      <p:ext uri="{BB962C8B-B14F-4D97-AF65-F5344CB8AC3E}">
        <p14:creationId xmlns:p14="http://schemas.microsoft.com/office/powerpoint/2010/main" val="588650252"/>
      </p:ext>
    </p:extLst>
  </p:cSld>
  <p:clrMapOvr>
    <a:masterClrMapping/>
  </p:clrMapOvr>
  <p:transition/>
  <p:timing/>
</p:sld>
</file>

<file path=ppt/slides/slide7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PROJECT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PROJECT Operation</a:t>
            </a:r>
            <a:r>
              <a:rPr lang="en-US" sz="1600" b="1" smtClean="0">
                <a:solidFill>
                  <a:srgbClr val="FF0000"/>
                </a:solidFill>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Consider the following table </a:t>
            </a:r>
            <a:r>
              <a:rPr lang="en-US" sz="1400" smtClean="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endParaRPr lang="en-US" sz="140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140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140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1400" smtClean="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endParaRPr lang="en-US" sz="140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l-GR" sz="1400" smtClean="0">
                <a:solidFill>
                  <a:schemeClr val="tx1"/>
                </a:solidFill>
                <a:latin typeface="Times New Roman" panose="02020603050405020304" pitchFamily="18" charset="0"/>
                <a:cs typeface="Times New Roman" panose="02020603050405020304" pitchFamily="18" charset="0"/>
              </a:rPr>
              <a:t>Π </a:t>
            </a:r>
            <a:r>
              <a:rPr lang="en-US" sz="1400" err="1">
                <a:solidFill>
                  <a:schemeClr val="tx1"/>
                </a:solidFill>
                <a:latin typeface="Times New Roman" panose="02020603050405020304" pitchFamily="18" charset="0"/>
                <a:cs typeface="Times New Roman" panose="02020603050405020304" pitchFamily="18" charset="0"/>
              </a:rPr>
              <a:t>CustomerName, Status (Customers)</a:t>
            </a:r>
            <a:r>
              <a:rPr lang="en-US" sz="1400" smtClean="0">
                <a:solidFill>
                  <a:schemeClr val="tx1"/>
                </a:solidFill>
                <a:latin typeface="Times New Roman" panose="02020603050405020304" pitchFamily="18" charset="0"/>
                <a:cs typeface="Times New Roman" panose="02020603050405020304" pitchFamily="18" charset="0"/>
              </a:rPr>
              <a:t>								</a:t>
            </a:r>
            <a:endParaRPr lang="en-US" sz="140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22686" y="2258687"/>
            <a:ext cx="3124200" cy="1847850"/>
          </a:xfrm>
          <a:prstGeom prst="rect">
            <a:avLst/>
          </a:prstGeom>
        </p:spPr>
      </p:pic>
      <p:pic>
        <p:nvPicPr>
          <p:cNvPr id="13" name="Picture 12"/>
          <p:cNvPicPr>
            <a:picLocks noChangeAspect="1"/>
          </p:cNvPicPr>
          <p:nvPr/>
        </p:nvPicPr>
        <p:blipFill>
          <a:blip r:embed="rId4"/>
          <a:stretch>
            <a:fillRect/>
          </a:stretch>
        </p:blipFill>
        <p:spPr>
          <a:xfrm>
            <a:off x="5159262" y="4106537"/>
            <a:ext cx="2956038" cy="1883848"/>
          </a:xfrm>
          <a:prstGeom prst="rect">
            <a:avLst/>
          </a:prstGeom>
        </p:spPr>
      </p:pic>
    </p:spTree>
    <p:extLst>
      <p:ext uri="{BB962C8B-B14F-4D97-AF65-F5344CB8AC3E}">
        <p14:creationId xmlns:p14="http://schemas.microsoft.com/office/powerpoint/2010/main" val="382790879"/>
      </p:ext>
    </p:extLst>
  </p:cSld>
  <p:clrMapOvr>
    <a:masterClrMapping/>
  </p:clrMapOvr>
  <p:transition/>
  <p:timing/>
</p:sld>
</file>

<file path=ppt/slides/slide7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smtClean="0"/>
              <a:t>Unary </a:t>
            </a:r>
            <a:r>
              <a:rPr lang="en-US" sz="3200" b="1"/>
              <a:t>Relational Operations: </a:t>
            </a:r>
            <a:r>
              <a:rPr lang="en-US" sz="3200" b="1" smtClean="0"/>
              <a:t>PROJECT</a:t>
            </a:r>
            <a:endParaRPr lang="en-US" sz="3200" b="1">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150000"/>
              </a:lnSpc>
              <a:buNone/>
            </a:pPr>
            <a:r>
              <a:rPr lang="en-US" sz="1600" b="1">
                <a:solidFill>
                  <a:srgbClr val="FF0000"/>
                </a:solidFill>
                <a:latin typeface="Times New Roman" panose="02020603050405020304" pitchFamily="18" charset="0"/>
                <a:cs typeface="Times New Roman" panose="02020603050405020304" pitchFamily="18" charset="0"/>
              </a:rPr>
              <a:t>The PROJECT Operation</a:t>
            </a:r>
            <a:r>
              <a:rPr lang="en-US" sz="1600" b="1" smtClean="0">
                <a:solidFill>
                  <a:srgbClr val="FF0000"/>
                </a:solidFill>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The number of tuples in a relation resulting from a </a:t>
            </a:r>
            <a:r>
              <a:rPr lang="en-US" sz="1600" smtClean="0">
                <a:latin typeface="Times New Roman" panose="02020603050405020304" pitchFamily="18" charset="0"/>
                <a:cs typeface="Times New Roman" panose="02020603050405020304" pitchFamily="18" charset="0"/>
              </a:rPr>
              <a:t>PROJECT operation </a:t>
            </a:r>
            <a:r>
              <a:rPr lang="en-US" sz="1600">
                <a:latin typeface="Times New Roman" panose="02020603050405020304" pitchFamily="18" charset="0"/>
                <a:cs typeface="Times New Roman" panose="02020603050405020304" pitchFamily="18" charset="0"/>
              </a:rPr>
              <a:t>is </a:t>
            </a:r>
            <a:r>
              <a:rPr lang="en-US" sz="1600" smtClean="0">
                <a:latin typeface="Times New Roman" panose="02020603050405020304" pitchFamily="18" charset="0"/>
                <a:cs typeface="Times New Roman" panose="02020603050405020304" pitchFamily="18" charset="0"/>
              </a:rPr>
              <a:t>always less </a:t>
            </a:r>
            <a:r>
              <a:rPr lang="en-US" sz="1600">
                <a:latin typeface="Times New Roman" panose="02020603050405020304" pitchFamily="18" charset="0"/>
                <a:cs typeface="Times New Roman" panose="02020603050405020304" pitchFamily="18" charset="0"/>
              </a:rPr>
              <a:t>than or equal to the number of tuples in R.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If </a:t>
            </a:r>
            <a:r>
              <a:rPr lang="en-US" sz="1600">
                <a:latin typeface="Times New Roman" panose="02020603050405020304" pitchFamily="18" charset="0"/>
                <a:cs typeface="Times New Roman" panose="02020603050405020304" pitchFamily="18" charset="0"/>
              </a:rPr>
              <a:t>the projection list is a </a:t>
            </a:r>
            <a:r>
              <a:rPr lang="en-US" sz="1600" smtClean="0">
                <a:latin typeface="Times New Roman" panose="02020603050405020304" pitchFamily="18" charset="0"/>
                <a:cs typeface="Times New Roman" panose="02020603050405020304" pitchFamily="18" charset="0"/>
              </a:rPr>
              <a:t>super key of R—that </a:t>
            </a:r>
            <a:r>
              <a:rPr lang="en-US" sz="1600">
                <a:latin typeface="Times New Roman" panose="02020603050405020304" pitchFamily="18" charset="0"/>
                <a:cs typeface="Times New Roman" panose="02020603050405020304" pitchFamily="18" charset="0"/>
              </a:rPr>
              <a:t>is, it includes some key </a:t>
            </a:r>
            <a:r>
              <a:rPr lang="en-US" sz="1600" smtClean="0">
                <a:latin typeface="Times New Roman" panose="02020603050405020304" pitchFamily="18" charset="0"/>
                <a:cs typeface="Times New Roman" panose="02020603050405020304" pitchFamily="18" charset="0"/>
              </a:rPr>
              <a:t>of R—the </a:t>
            </a:r>
            <a:r>
              <a:rPr lang="en-US" sz="1600">
                <a:latin typeface="Times New Roman" panose="02020603050405020304" pitchFamily="18" charset="0"/>
                <a:cs typeface="Times New Roman" panose="02020603050405020304" pitchFamily="18" charset="0"/>
              </a:rPr>
              <a:t>resulting relation has the same </a:t>
            </a:r>
            <a:r>
              <a:rPr lang="en-US" sz="1600" smtClean="0">
                <a:latin typeface="Times New Roman" panose="02020603050405020304" pitchFamily="18" charset="0"/>
                <a:cs typeface="Times New Roman" panose="02020603050405020304" pitchFamily="18" charset="0"/>
              </a:rPr>
              <a:t>number of tuples </a:t>
            </a:r>
            <a:r>
              <a:rPr lang="en-US" sz="1600">
                <a:latin typeface="Times New Roman" panose="02020603050405020304" pitchFamily="18" charset="0"/>
                <a:cs typeface="Times New Roman" panose="02020603050405020304" pitchFamily="18" charset="0"/>
              </a:rPr>
              <a:t>as R</a:t>
            </a:r>
            <a:r>
              <a:rPr lang="en-US" sz="1600"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Moreover,π&lt;list1</a:t>
            </a:r>
            <a:r>
              <a:rPr lang="en-US" sz="1600">
                <a:latin typeface="Times New Roman" panose="02020603050405020304" pitchFamily="18" charset="0"/>
                <a:cs typeface="Times New Roman" panose="02020603050405020304" pitchFamily="18" charset="0"/>
              </a:rPr>
              <a:t>&gt;(π&lt;list2&gt;(R)) =π&lt;list1&gt;(R)as long as &lt;list2&gt; contains the attributes in &lt;list1&gt;; otherwise, the left-hand side </a:t>
            </a:r>
            <a:r>
              <a:rPr lang="en-US" sz="1600" smtClean="0">
                <a:latin typeface="Times New Roman" panose="02020603050405020304" pitchFamily="18" charset="0"/>
                <a:cs typeface="Times New Roman" panose="02020603050405020304" pitchFamily="18" charset="0"/>
              </a:rPr>
              <a:t>is an </a:t>
            </a:r>
            <a:r>
              <a:rPr lang="en-US" sz="1600">
                <a:latin typeface="Times New Roman" panose="02020603050405020304" pitchFamily="18" charset="0"/>
                <a:cs typeface="Times New Roman" panose="02020603050405020304" pitchFamily="18" charset="0"/>
              </a:rPr>
              <a:t>incorrect expression</a:t>
            </a:r>
            <a:r>
              <a:rPr lang="en-US" sz="1600"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Commutativity </a:t>
            </a:r>
            <a:r>
              <a:rPr lang="en-US" sz="1600" b="1">
                <a:latin typeface="Times New Roman" panose="02020603050405020304" pitchFamily="18" charset="0"/>
                <a:cs typeface="Times New Roman" panose="02020603050405020304" pitchFamily="18" charset="0"/>
              </a:rPr>
              <a:t>does </a:t>
            </a:r>
            <a:r>
              <a:rPr lang="en-US" sz="1600" b="1" smtClean="0">
                <a:latin typeface="Times New Roman" panose="02020603050405020304" pitchFamily="18" charset="0"/>
                <a:cs typeface="Times New Roman" panose="02020603050405020304" pitchFamily="18" charset="0"/>
              </a:rPr>
              <a:t>not hold on PROJECT.	</a:t>
            </a:r>
          </a:p>
        </p:txBody>
      </p:sp>
    </p:spTree>
    <p:extLst>
      <p:ext uri="{BB962C8B-B14F-4D97-AF65-F5344CB8AC3E}">
        <p14:creationId xmlns:p14="http://schemas.microsoft.com/office/powerpoint/2010/main" val="585218268"/>
      </p:ext>
    </p:extLst>
  </p:cSld>
  <p:clrMapOvr>
    <a:masterClrMapping/>
  </p:clrMapOvr>
  <p:transition/>
  <p:timing/>
</p:sld>
</file>

<file path=ppt/slides/slide7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Relational Algebra Operations from Set Theory</a:t>
            </a: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algn="just">
              <a:lnSpc>
                <a:spcPct val="150000"/>
              </a:lnSpc>
              <a:buFont typeface="Arial" pitchFamily="34" charset="0"/>
              <a:buChar char="•"/>
            </a:pPr>
            <a:r>
              <a:rPr lang="en-US" sz="1600" smtClean="0">
                <a:solidFill>
                  <a:schemeClr val="tx1"/>
                </a:solidFill>
                <a:latin typeface="Times New Roman" panose="02020603050405020304" pitchFamily="18" charset="0"/>
                <a:cs typeface="Times New Roman" panose="02020603050405020304" pitchFamily="18" charset="0"/>
              </a:rPr>
              <a:t>The </a:t>
            </a:r>
            <a:r>
              <a:rPr lang="en-US" sz="1600">
                <a:solidFill>
                  <a:schemeClr val="tx1"/>
                </a:solidFill>
                <a:latin typeface="Times New Roman" panose="02020603050405020304" pitchFamily="18" charset="0"/>
                <a:cs typeface="Times New Roman" panose="02020603050405020304" pitchFamily="18" charset="0"/>
              </a:rPr>
              <a:t>next group of relational algebra operations are the standard mathematical operations on sets. </a:t>
            </a:r>
            <a:endParaRPr lang="en-US" sz="1600" smtClean="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smtClean="0">
                <a:solidFill>
                  <a:schemeClr val="tx1"/>
                </a:solidFill>
                <a:latin typeface="Times New Roman" panose="02020603050405020304" pitchFamily="18" charset="0"/>
                <a:cs typeface="Times New Roman" panose="02020603050405020304" pitchFamily="18" charset="0"/>
              </a:rPr>
              <a:t>		The </a:t>
            </a:r>
            <a:r>
              <a:rPr lang="en-US" sz="1600" b="1">
                <a:solidFill>
                  <a:schemeClr val="tx1"/>
                </a:solidFill>
                <a:latin typeface="Times New Roman" panose="02020603050405020304" pitchFamily="18" charset="0"/>
                <a:cs typeface="Times New Roman" panose="02020603050405020304" pitchFamily="18" charset="0"/>
              </a:rPr>
              <a:t>UNION, </a:t>
            </a:r>
            <a:r>
              <a:rPr lang="en-US" sz="1600" b="1" smtClean="0">
                <a:solidFill>
                  <a:schemeClr val="tx1"/>
                </a:solidFill>
                <a:latin typeface="Times New Roman" panose="02020603050405020304" pitchFamily="18" charset="0"/>
                <a:cs typeface="Times New Roman" panose="02020603050405020304" pitchFamily="18" charset="0"/>
              </a:rPr>
              <a:t>INTERSECTION</a:t>
            </a:r>
            <a:r>
              <a:rPr lang="en-US" sz="1600" b="1">
                <a:solidFill>
                  <a:schemeClr val="tx1"/>
                </a:solidFill>
                <a:latin typeface="Times New Roman" panose="02020603050405020304" pitchFamily="18" charset="0"/>
                <a:cs typeface="Times New Roman" panose="02020603050405020304" pitchFamily="18" charset="0"/>
              </a:rPr>
              <a:t> </a:t>
            </a:r>
            <a:r>
              <a:rPr lang="en-US" sz="1600" b="1" smtClean="0">
                <a:solidFill>
                  <a:schemeClr val="tx1"/>
                </a:solidFill>
                <a:latin typeface="Times New Roman" panose="02020603050405020304" pitchFamily="18" charset="0"/>
                <a:cs typeface="Times New Roman" panose="02020603050405020304" pitchFamily="18" charset="0"/>
              </a:rPr>
              <a:t>&amp; </a:t>
            </a:r>
            <a:r>
              <a:rPr lang="en-US" sz="1600" b="1" smtClean="0">
                <a:latin typeface="Times New Roman" panose="02020603050405020304" pitchFamily="18" charset="0"/>
                <a:cs typeface="Times New Roman" panose="02020603050405020304" pitchFamily="18" charset="0"/>
              </a:rPr>
              <a:t>SET </a:t>
            </a:r>
            <a:r>
              <a:rPr lang="en-US" sz="1600" b="1">
                <a:latin typeface="Times New Roman" panose="02020603050405020304" pitchFamily="18" charset="0"/>
                <a:cs typeface="Times New Roman" panose="02020603050405020304" pitchFamily="18" charset="0"/>
              </a:rPr>
              <a:t>DIFFERENCE(also </a:t>
            </a:r>
            <a:r>
              <a:rPr lang="en-US" sz="1600" b="1" smtClean="0">
                <a:latin typeface="Times New Roman" panose="02020603050405020304" pitchFamily="18" charset="0"/>
                <a:cs typeface="Times New Roman" panose="02020603050405020304" pitchFamily="18" charset="0"/>
              </a:rPr>
              <a:t>called MINUS or EXCEPT) </a:t>
            </a:r>
            <a:r>
              <a:rPr lang="en-US" sz="1600" smtClean="0">
                <a:latin typeface="Times New Roman" panose="02020603050405020304" pitchFamily="18" charset="0"/>
                <a:cs typeface="Times New Roman" panose="02020603050405020304" pitchFamily="18" charset="0"/>
              </a:rPr>
              <a:t>o</a:t>
            </a:r>
            <a:r>
              <a:rPr lang="en-US" sz="1600" smtClean="0">
                <a:solidFill>
                  <a:schemeClr val="tx1"/>
                </a:solidFill>
                <a:latin typeface="Times New Roman" panose="02020603050405020304" pitchFamily="18" charset="0"/>
                <a:cs typeface="Times New Roman" panose="02020603050405020304" pitchFamily="18" charset="0"/>
              </a:rPr>
              <a:t>perations.</a:t>
            </a:r>
          </a:p>
          <a:p>
            <a:pPr algn="just">
              <a:lnSpc>
                <a:spcPct val="150000"/>
              </a:lnSpc>
              <a:buFont typeface="Arial" pitchFamily="34" charset="0"/>
              <a:buChar char="•"/>
            </a:pPr>
            <a:r>
              <a:rPr lang="en-US" sz="1600" b="1">
                <a:latin typeface="Times New Roman" panose="02020603050405020304" pitchFamily="18" charset="0"/>
                <a:cs typeface="Times New Roman" panose="02020603050405020304" pitchFamily="18" charset="0"/>
              </a:rPr>
              <a:t>U</a:t>
            </a:r>
            <a:r>
              <a:rPr lang="en-US" sz="1600" b="1" smtClean="0">
                <a:latin typeface="Times New Roman" panose="02020603050405020304" pitchFamily="18" charset="0"/>
                <a:cs typeface="Times New Roman" panose="02020603050405020304" pitchFamily="18" charset="0"/>
              </a:rPr>
              <a:t>sed </a:t>
            </a:r>
            <a:r>
              <a:rPr lang="en-US" sz="1600" b="1">
                <a:latin typeface="Times New Roman" panose="02020603050405020304" pitchFamily="18" charset="0"/>
                <a:cs typeface="Times New Roman" panose="02020603050405020304" pitchFamily="18" charset="0"/>
              </a:rPr>
              <a:t>to merge the elements of two sets </a:t>
            </a:r>
            <a:r>
              <a:rPr lang="en-US" sz="1600">
                <a:latin typeface="Times New Roman" panose="02020603050405020304" pitchFamily="18" charset="0"/>
                <a:cs typeface="Times New Roman" panose="02020603050405020304" pitchFamily="18" charset="0"/>
              </a:rPr>
              <a:t>in </a:t>
            </a:r>
            <a:r>
              <a:rPr lang="en-US" sz="1600" smtClean="0">
                <a:latin typeface="Times New Roman" panose="02020603050405020304" pitchFamily="18" charset="0"/>
                <a:cs typeface="Times New Roman" panose="02020603050405020304" pitchFamily="18" charset="0"/>
              </a:rPr>
              <a:t>various ways</a:t>
            </a:r>
            <a:r>
              <a:rPr lang="en-US" sz="1600">
                <a:latin typeface="Times New Roman" panose="02020603050405020304" pitchFamily="18" charset="0"/>
                <a:cs typeface="Times New Roman" panose="02020603050405020304" pitchFamily="18" charset="0"/>
              </a:rPr>
              <a:t>.</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These are </a:t>
            </a:r>
            <a:r>
              <a:rPr lang="en-US" sz="1600" smtClean="0">
                <a:latin typeface="Times New Roman" panose="02020603050405020304" pitchFamily="18" charset="0"/>
                <a:cs typeface="Times New Roman" panose="02020603050405020304" pitchFamily="18" charset="0"/>
              </a:rPr>
              <a:t>binary operations – i.e. each </a:t>
            </a:r>
            <a:r>
              <a:rPr lang="en-US" sz="1600">
                <a:latin typeface="Times New Roman" panose="02020603050405020304" pitchFamily="18" charset="0"/>
                <a:cs typeface="Times New Roman" panose="02020603050405020304" pitchFamily="18" charset="0"/>
              </a:rPr>
              <a:t>is applied to two sets(of tuples).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two </a:t>
            </a:r>
            <a:r>
              <a:rPr lang="en-US" sz="1600" smtClean="0">
                <a:latin typeface="Times New Roman" panose="02020603050405020304" pitchFamily="18" charset="0"/>
                <a:cs typeface="Times New Roman" panose="02020603050405020304" pitchFamily="18" charset="0"/>
              </a:rPr>
              <a:t>relations </a:t>
            </a:r>
            <a:r>
              <a:rPr lang="en-US" sz="1600">
                <a:latin typeface="Times New Roman" panose="02020603050405020304" pitchFamily="18" charset="0"/>
                <a:cs typeface="Times New Roman" panose="02020603050405020304" pitchFamily="18" charset="0"/>
              </a:rPr>
              <a:t>on which any of these three operations are applied must have the same type </a:t>
            </a:r>
            <a:r>
              <a:rPr lang="en-US" sz="1600" smtClean="0">
                <a:latin typeface="Times New Roman" panose="02020603050405020304" pitchFamily="18" charset="0"/>
                <a:cs typeface="Times New Roman" panose="02020603050405020304" pitchFamily="18" charset="0"/>
              </a:rPr>
              <a:t>of tuples</a:t>
            </a:r>
            <a:r>
              <a:rPr lang="en-US" sz="1600">
                <a:latin typeface="Times New Roman" panose="02020603050405020304" pitchFamily="18" charset="0"/>
                <a:cs typeface="Times New Roman" panose="02020603050405020304" pitchFamily="18" charset="0"/>
              </a:rPr>
              <a:t>; this condition has been called </a:t>
            </a:r>
            <a:r>
              <a:rPr lang="en-US" sz="1600" b="1">
                <a:latin typeface="Times New Roman" panose="02020603050405020304" pitchFamily="18" charset="0"/>
                <a:cs typeface="Times New Roman" panose="02020603050405020304" pitchFamily="18" charset="0"/>
              </a:rPr>
              <a:t>union </a:t>
            </a:r>
            <a:r>
              <a:rPr lang="en-US" sz="1600" b="1" smtClean="0">
                <a:latin typeface="Times New Roman" panose="02020603050405020304" pitchFamily="18" charset="0"/>
                <a:cs typeface="Times New Roman" panose="02020603050405020304" pitchFamily="18" charset="0"/>
              </a:rPr>
              <a:t>compatibility or type </a:t>
            </a:r>
            <a:r>
              <a:rPr lang="en-US" sz="1600" b="1">
                <a:latin typeface="Times New Roman" panose="02020603050405020304" pitchFamily="18" charset="0"/>
                <a:cs typeface="Times New Roman" panose="02020603050405020304" pitchFamily="18" charset="0"/>
              </a:rPr>
              <a:t>compatibility</a:t>
            </a:r>
            <a:r>
              <a:rPr lang="en-US" sz="1600" smtClean="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Two relations </a:t>
            </a:r>
            <a:r>
              <a:rPr lang="en-US" sz="1600">
                <a:latin typeface="Times New Roman" panose="02020603050405020304" pitchFamily="18" charset="0"/>
                <a:cs typeface="Times New Roman" panose="02020603050405020304" pitchFamily="18" charset="0"/>
              </a:rPr>
              <a:t>R(A1,A2, ...,An) and S(B1,B2, ...,Bn) are said to be union </a:t>
            </a:r>
            <a:r>
              <a:rPr lang="en-US" sz="1600" smtClean="0">
                <a:latin typeface="Times New Roman" panose="02020603050405020304" pitchFamily="18" charset="0"/>
                <a:cs typeface="Times New Roman" panose="02020603050405020304" pitchFamily="18" charset="0"/>
              </a:rPr>
              <a:t>compatible(or type </a:t>
            </a:r>
            <a:r>
              <a:rPr lang="en-US" sz="1600">
                <a:latin typeface="Times New Roman" panose="02020603050405020304" pitchFamily="18" charset="0"/>
                <a:cs typeface="Times New Roman" panose="02020603050405020304" pitchFamily="18" charset="0"/>
              </a:rPr>
              <a:t>compatible) if they have the same degree </a:t>
            </a:r>
            <a:r>
              <a:rPr lang="en-US" sz="1600" smtClean="0">
                <a:latin typeface="Times New Roman" panose="02020603050405020304" pitchFamily="18" charset="0"/>
                <a:cs typeface="Times New Roman" panose="02020603050405020304" pitchFamily="18" charset="0"/>
              </a:rPr>
              <a:t>n and </a:t>
            </a:r>
            <a:r>
              <a:rPr lang="en-US" sz="1600">
                <a:latin typeface="Times New Roman" panose="02020603050405020304" pitchFamily="18" charset="0"/>
                <a:cs typeface="Times New Roman" panose="02020603050405020304" pitchFamily="18" charset="0"/>
              </a:rPr>
              <a:t>if </a:t>
            </a:r>
            <a:r>
              <a:rPr lang="en-US" sz="1600" err="1" smtClean="0">
                <a:latin typeface="Times New Roman" panose="02020603050405020304" pitchFamily="18" charset="0"/>
                <a:cs typeface="Times New Roman" panose="02020603050405020304" pitchFamily="18" charset="0"/>
              </a:rPr>
              <a:t>dom (</a:t>
            </a:r>
            <a:r>
              <a:rPr lang="en-US" sz="1600">
                <a:latin typeface="Times New Roman" panose="02020603050405020304" pitchFamily="18" charset="0"/>
                <a:cs typeface="Times New Roman" panose="02020603050405020304" pitchFamily="18" charset="0"/>
              </a:rPr>
              <a:t>Ai) = </a:t>
            </a:r>
            <a:r>
              <a:rPr lang="en-US" sz="1600" err="1" smtClean="0">
                <a:latin typeface="Times New Roman" panose="02020603050405020304" pitchFamily="18" charset="0"/>
                <a:cs typeface="Times New Roman" panose="02020603050405020304" pitchFamily="18" charset="0"/>
              </a:rPr>
              <a:t>dom (</a:t>
            </a:r>
            <a:r>
              <a:rPr lang="en-US" sz="1600">
                <a:latin typeface="Times New Roman" panose="02020603050405020304" pitchFamily="18" charset="0"/>
                <a:cs typeface="Times New Roman" panose="02020603050405020304" pitchFamily="18" charset="0"/>
              </a:rPr>
              <a:t>Bi) for </a:t>
            </a:r>
            <a:r>
              <a:rPr lang="en-US" sz="1600" smtClean="0">
                <a:latin typeface="Times New Roman" panose="02020603050405020304" pitchFamily="18" charset="0"/>
                <a:cs typeface="Times New Roman" panose="02020603050405020304" pitchFamily="18" charset="0"/>
              </a:rPr>
              <a:t>1&lt;=i&lt;=n</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This </a:t>
            </a:r>
            <a:r>
              <a:rPr lang="en-US" sz="1600" b="1">
                <a:latin typeface="Times New Roman" panose="02020603050405020304" pitchFamily="18" charset="0"/>
                <a:cs typeface="Times New Roman" panose="02020603050405020304" pitchFamily="18" charset="0"/>
              </a:rPr>
              <a:t>means that the two relations have the same number of attributes and </a:t>
            </a:r>
            <a:r>
              <a:rPr lang="en-US" sz="1600" b="1" smtClean="0">
                <a:latin typeface="Times New Roman" panose="02020603050405020304" pitchFamily="18" charset="0"/>
                <a:cs typeface="Times New Roman" panose="02020603050405020304" pitchFamily="18" charset="0"/>
              </a:rPr>
              <a:t>each corresponding </a:t>
            </a:r>
            <a:r>
              <a:rPr lang="en-US" sz="1600" b="1">
                <a:latin typeface="Times New Roman" panose="02020603050405020304" pitchFamily="18" charset="0"/>
                <a:cs typeface="Times New Roman" panose="02020603050405020304" pitchFamily="18" charset="0"/>
              </a:rPr>
              <a:t>pair of attributes has the same domain</a:t>
            </a:r>
            <a:endParaRPr lang="en-US" sz="1600"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1790313"/>
      </p:ext>
    </p:extLst>
  </p:cSld>
  <p:clrMapOvr>
    <a:masterClrMapping/>
  </p:clrMapOvr>
  <p:transition/>
  <p:timing/>
</p:sld>
</file>

<file path=ppt/slides/slide7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Relational Algebra Operations from Set Theory</a:t>
            </a: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T</a:t>
            </a:r>
            <a:r>
              <a:rPr lang="en-US" sz="1600" smtClean="0">
                <a:latin typeface="Times New Roman" panose="02020603050405020304" pitchFamily="18" charset="0"/>
                <a:cs typeface="Times New Roman" panose="02020603050405020304" pitchFamily="18" charset="0"/>
              </a:rPr>
              <a:t>he </a:t>
            </a:r>
            <a:r>
              <a:rPr lang="en-US" sz="1600">
                <a:latin typeface="Times New Roman" panose="02020603050405020304" pitchFamily="18" charset="0"/>
                <a:cs typeface="Times New Roman" panose="02020603050405020304" pitchFamily="18" charset="0"/>
              </a:rPr>
              <a:t>three operations UNION</a:t>
            </a:r>
            <a:r>
              <a:rPr lang="en-US" sz="1600" smtClean="0">
                <a:latin typeface="Times New Roman" panose="02020603050405020304" pitchFamily="18" charset="0"/>
                <a:cs typeface="Times New Roman" panose="02020603050405020304" pitchFamily="18" charset="0"/>
              </a:rPr>
              <a:t>, INTERSECTION</a:t>
            </a:r>
            <a:r>
              <a:rPr lang="en-US" sz="1600">
                <a:latin typeface="Times New Roman" panose="02020603050405020304" pitchFamily="18" charset="0"/>
                <a:cs typeface="Times New Roman" panose="02020603050405020304" pitchFamily="18" charset="0"/>
              </a:rPr>
              <a:t>, and SET </a:t>
            </a:r>
            <a:r>
              <a:rPr lang="en-US" sz="1600" smtClean="0">
                <a:latin typeface="Times New Roman" panose="02020603050405020304" pitchFamily="18" charset="0"/>
                <a:cs typeface="Times New Roman" panose="02020603050405020304" pitchFamily="18" charset="0"/>
              </a:rPr>
              <a:t>DIFFERENC Eon </a:t>
            </a:r>
            <a:r>
              <a:rPr lang="en-US" sz="1600">
                <a:latin typeface="Times New Roman" panose="02020603050405020304" pitchFamily="18" charset="0"/>
                <a:cs typeface="Times New Roman" panose="02020603050405020304" pitchFamily="18" charset="0"/>
              </a:rPr>
              <a:t>two union-compatible relations </a:t>
            </a:r>
            <a:r>
              <a:rPr lang="en-US" sz="1600" smtClean="0">
                <a:latin typeface="Times New Roman" panose="02020603050405020304" pitchFamily="18" charset="0"/>
                <a:cs typeface="Times New Roman" panose="02020603050405020304" pitchFamily="18" charset="0"/>
              </a:rPr>
              <a:t>R and S can be defined as </a:t>
            </a:r>
            <a:r>
              <a:rPr lang="en-US" sz="1600">
                <a:latin typeface="Times New Roman" panose="02020603050405020304" pitchFamily="18" charset="0"/>
                <a:cs typeface="Times New Roman" panose="02020603050405020304" pitchFamily="18" charset="0"/>
              </a:rPr>
              <a:t>follows</a:t>
            </a:r>
            <a:r>
              <a:rPr lang="en-US" sz="1600"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UNION</a:t>
            </a:r>
            <a:r>
              <a:rPr lang="en-US" sz="1600" b="1">
                <a:latin typeface="Times New Roman" panose="02020603050405020304" pitchFamily="18" charset="0"/>
                <a:cs typeface="Times New Roman" panose="02020603050405020304" pitchFamily="18" charset="0"/>
              </a:rPr>
              <a:t>: </a:t>
            </a:r>
            <a:endParaRPr lang="en-US" sz="1600" b="1"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result of this operation, denoted by R∪S, is a relation </a:t>
            </a:r>
            <a:r>
              <a:rPr lang="en-US" smtClean="0">
                <a:latin typeface="Times New Roman" panose="02020603050405020304" pitchFamily="18" charset="0"/>
                <a:cs typeface="Times New Roman" panose="02020603050405020304" pitchFamily="18" charset="0"/>
              </a:rPr>
              <a:t>that includes </a:t>
            </a:r>
            <a:r>
              <a:rPr lang="en-US">
                <a:latin typeface="Times New Roman" panose="02020603050405020304" pitchFamily="18" charset="0"/>
                <a:cs typeface="Times New Roman" panose="02020603050405020304" pitchFamily="18" charset="0"/>
              </a:rPr>
              <a:t>all tuples that are either in </a:t>
            </a:r>
            <a:r>
              <a:rPr lang="en-US" smtClean="0">
                <a:latin typeface="Times New Roman" panose="02020603050405020304" pitchFamily="18" charset="0"/>
                <a:cs typeface="Times New Roman" panose="02020603050405020304" pitchFamily="18" charset="0"/>
              </a:rPr>
              <a:t>R or </a:t>
            </a:r>
            <a:r>
              <a:rPr lang="en-US">
                <a:latin typeface="Times New Roman" panose="02020603050405020304" pitchFamily="18" charset="0"/>
                <a:cs typeface="Times New Roman" panose="02020603050405020304" pitchFamily="18" charset="0"/>
              </a:rPr>
              <a:t>in </a:t>
            </a:r>
            <a:r>
              <a:rPr lang="en-US" smtClean="0">
                <a:latin typeface="Times New Roman" panose="02020603050405020304" pitchFamily="18" charset="0"/>
                <a:cs typeface="Times New Roman" panose="02020603050405020304" pitchFamily="18" charset="0"/>
              </a:rPr>
              <a:t>S or </a:t>
            </a:r>
            <a:r>
              <a:rPr lang="en-US">
                <a:latin typeface="Times New Roman" panose="02020603050405020304" pitchFamily="18" charset="0"/>
                <a:cs typeface="Times New Roman" panose="02020603050405020304" pitchFamily="18" charset="0"/>
              </a:rPr>
              <a:t>in both </a:t>
            </a:r>
            <a:r>
              <a:rPr lang="en-US" smtClean="0">
                <a:latin typeface="Times New Roman" panose="02020603050405020304" pitchFamily="18" charset="0"/>
                <a:cs typeface="Times New Roman" panose="02020603050405020304" pitchFamily="18" charset="0"/>
              </a:rPr>
              <a:t>R and S</a:t>
            </a:r>
            <a:r>
              <a:rPr lang="en-US">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 </a:t>
            </a:r>
          </a:p>
          <a:p>
            <a:pPr lvl="1"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Duplicate tuples </a:t>
            </a:r>
            <a:r>
              <a:rPr lang="en-US" b="1">
                <a:latin typeface="Times New Roman" panose="02020603050405020304" pitchFamily="18" charset="0"/>
                <a:cs typeface="Times New Roman" panose="02020603050405020304" pitchFamily="18" charset="0"/>
              </a:rPr>
              <a:t>are eliminated</a:t>
            </a:r>
            <a:r>
              <a:rPr lang="en-US" b="1"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INTERSECTION:</a:t>
            </a:r>
          </a:p>
          <a:p>
            <a:pPr lvl="1" algn="just">
              <a:lnSpc>
                <a:spcPct val="150000"/>
              </a:lnSpc>
              <a:buFont typeface="Arial" pitchFamily="34" charset="0"/>
              <a:buChar char="•"/>
            </a:pPr>
            <a:r>
              <a:rPr lang="en-US" b="1" smtClean="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The result of this operation, denoted by R∩S, is a </a:t>
            </a:r>
            <a:r>
              <a:rPr lang="en-US" smtClean="0">
                <a:latin typeface="Times New Roman" panose="02020603050405020304" pitchFamily="18" charset="0"/>
                <a:cs typeface="Times New Roman" panose="02020603050405020304" pitchFamily="18" charset="0"/>
              </a:rPr>
              <a:t>relation that </a:t>
            </a:r>
            <a:r>
              <a:rPr lang="en-US">
                <a:latin typeface="Times New Roman" panose="02020603050405020304" pitchFamily="18" charset="0"/>
                <a:cs typeface="Times New Roman" panose="02020603050405020304" pitchFamily="18" charset="0"/>
              </a:rPr>
              <a:t>includes all tuples that are in both </a:t>
            </a:r>
            <a:r>
              <a:rPr lang="en-US" smtClean="0">
                <a:latin typeface="Times New Roman" panose="02020603050405020304" pitchFamily="18" charset="0"/>
                <a:cs typeface="Times New Roman" panose="02020603050405020304" pitchFamily="18" charset="0"/>
              </a:rPr>
              <a:t>R and S.</a:t>
            </a:r>
          </a:p>
          <a:p>
            <a:pPr algn="just">
              <a:lnSpc>
                <a:spcPct val="150000"/>
              </a:lnSpc>
              <a:buFont typeface="Arial" pitchFamily="34" charset="0"/>
              <a:buChar char="•"/>
            </a:pPr>
            <a:r>
              <a:rPr lang="en-US" sz="1600" b="1" smtClean="0">
                <a:latin typeface="Times New Roman" panose="02020603050405020304" pitchFamily="18" charset="0"/>
                <a:cs typeface="Times New Roman" panose="02020603050405020304" pitchFamily="18" charset="0"/>
              </a:rPr>
              <a:t>SET DIFFERENCE (or MINUS</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lvl="1" algn="just">
              <a:lnSpc>
                <a:spcPct val="150000"/>
              </a:lnSpc>
              <a:buFont typeface="Arial" pitchFamily="34" charset="0"/>
              <a:buChar char="•"/>
            </a:pPr>
            <a:r>
              <a:rPr lang="en-US" smtClean="0">
                <a:latin typeface="Times New Roman" panose="02020603050405020304" pitchFamily="18" charset="0"/>
                <a:cs typeface="Times New Roman" panose="02020603050405020304" pitchFamily="18" charset="0"/>
              </a:rPr>
              <a:t>The </a:t>
            </a:r>
            <a:r>
              <a:rPr lang="en-US">
                <a:latin typeface="Times New Roman" panose="02020603050405020304" pitchFamily="18" charset="0"/>
                <a:cs typeface="Times New Roman" panose="02020603050405020304" pitchFamily="18" charset="0"/>
              </a:rPr>
              <a:t>result of this operation, denoted by R–S, is a relation that includes all tuples that are in </a:t>
            </a:r>
            <a:r>
              <a:rPr lang="en-US" smtClean="0">
                <a:latin typeface="Times New Roman" panose="02020603050405020304" pitchFamily="18" charset="0"/>
                <a:cs typeface="Times New Roman" panose="02020603050405020304" pitchFamily="18" charset="0"/>
              </a:rPr>
              <a:t>R but </a:t>
            </a:r>
            <a:r>
              <a:rPr lang="en-US">
                <a:latin typeface="Times New Roman" panose="02020603050405020304" pitchFamily="18" charset="0"/>
                <a:cs typeface="Times New Roman" panose="02020603050405020304" pitchFamily="18" charset="0"/>
              </a:rPr>
              <a:t>not in </a:t>
            </a:r>
            <a:r>
              <a:rPr lang="en-US" smtClean="0">
                <a:latin typeface="Times New Roman" panose="02020603050405020304" pitchFamily="18" charset="0"/>
                <a:cs typeface="Times New Roman" panose="02020603050405020304" pitchFamily="18" charset="0"/>
              </a:rPr>
              <a:t>S.</a:t>
            </a:r>
            <a:endParaRPr lang="en-US" b="1"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2706317"/>
      </p:ext>
    </p:extLst>
  </p:cSld>
  <p:clrMapOvr>
    <a:masterClrMapping/>
  </p:clrMapOvr>
  <p:transition/>
  <p:timing/>
</p:sld>
</file>

<file path=ppt/slides/slide7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Relational Algebra Operations from Set Theory</a:t>
            </a: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marL="0" indent="0" algn="just">
              <a:lnSpc>
                <a:spcPct val="150000"/>
              </a:lnSpc>
              <a:buNone/>
            </a:pPr>
            <a:r>
              <a:rPr lang="en-US" sz="1600">
                <a:latin typeface="Times New Roman" panose="02020603050405020304" pitchFamily="18" charset="0"/>
                <a:cs typeface="Times New Roman" panose="02020603050405020304" pitchFamily="18" charset="0"/>
              </a:rPr>
              <a:t>Example </a:t>
            </a:r>
            <a:endParaRPr lang="en-US" sz="160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1600" b="1"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295525" y="1638077"/>
            <a:ext cx="3600450" cy="1647825"/>
          </a:xfrm>
          <a:prstGeom prst="rect">
            <a:avLst/>
          </a:prstGeom>
        </p:spPr>
      </p:pic>
      <p:pic>
        <p:nvPicPr>
          <p:cNvPr id="5" name="Picture 4"/>
          <p:cNvPicPr>
            <a:picLocks noChangeAspect="1"/>
          </p:cNvPicPr>
          <p:nvPr/>
        </p:nvPicPr>
        <p:blipFill>
          <a:blip r:embed="rId4"/>
          <a:stretch>
            <a:fillRect/>
          </a:stretch>
        </p:blipFill>
        <p:spPr>
          <a:xfrm>
            <a:off x="7181190" y="1638077"/>
            <a:ext cx="2066925" cy="1762125"/>
          </a:xfrm>
          <a:prstGeom prst="rect">
            <a:avLst/>
          </a:prstGeom>
        </p:spPr>
      </p:pic>
      <p:pic>
        <p:nvPicPr>
          <p:cNvPr id="6" name="Picture 5"/>
          <p:cNvPicPr>
            <a:picLocks noChangeAspect="1"/>
          </p:cNvPicPr>
          <p:nvPr/>
        </p:nvPicPr>
        <p:blipFill>
          <a:blip r:embed="rId5"/>
          <a:stretch>
            <a:fillRect/>
          </a:stretch>
        </p:blipFill>
        <p:spPr>
          <a:xfrm>
            <a:off x="2295525" y="3724276"/>
            <a:ext cx="2409825" cy="1178832"/>
          </a:xfrm>
          <a:prstGeom prst="rect">
            <a:avLst/>
          </a:prstGeom>
        </p:spPr>
      </p:pic>
      <p:pic>
        <p:nvPicPr>
          <p:cNvPr id="7" name="Picture 6"/>
          <p:cNvPicPr>
            <a:picLocks noChangeAspect="1"/>
          </p:cNvPicPr>
          <p:nvPr/>
        </p:nvPicPr>
        <p:blipFill>
          <a:blip r:embed="rId6"/>
          <a:stretch>
            <a:fillRect/>
          </a:stretch>
        </p:blipFill>
        <p:spPr>
          <a:xfrm>
            <a:off x="7181190" y="4024312"/>
            <a:ext cx="2200275" cy="1095375"/>
          </a:xfrm>
          <a:prstGeom prst="rect">
            <a:avLst/>
          </a:prstGeom>
        </p:spPr>
      </p:pic>
    </p:spTree>
    <p:extLst>
      <p:ext uri="{BB962C8B-B14F-4D97-AF65-F5344CB8AC3E}">
        <p14:creationId xmlns:p14="http://schemas.microsoft.com/office/powerpoint/2010/main" val="423509742"/>
      </p:ext>
    </p:extLst>
  </p:cSld>
  <p:clrMapOvr>
    <a:masterClrMapping/>
  </p:clrMapOvr>
  <p:transition/>
  <p:timing/>
</p:sld>
</file>

<file path=ppt/slides/slide7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Relational Algebra Operations from Set Theory</a:t>
            </a:r>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Both </a:t>
            </a:r>
            <a:r>
              <a:rPr lang="en-US" sz="1600" b="1" smtClean="0">
                <a:latin typeface="Times New Roman" panose="02020603050405020304" pitchFamily="18" charset="0"/>
                <a:cs typeface="Times New Roman" panose="02020603050405020304" pitchFamily="18" charset="0"/>
              </a:rPr>
              <a:t>UNION and INTERSECTION are </a:t>
            </a:r>
            <a:r>
              <a:rPr lang="en-US" sz="1600" b="1">
                <a:latin typeface="Times New Roman" panose="02020603050405020304" pitchFamily="18" charset="0"/>
                <a:cs typeface="Times New Roman" panose="02020603050405020304" pitchFamily="18" charset="0"/>
              </a:rPr>
              <a:t>commutative operations; </a:t>
            </a:r>
            <a:endParaRPr lang="en-US" sz="1600" b="1"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i.e.,  R</a:t>
            </a:r>
            <a:r>
              <a:rPr lang="en-US" sz="1600">
                <a:latin typeface="Times New Roman" panose="02020603050405020304" pitchFamily="18" charset="0"/>
                <a:cs typeface="Times New Roman" panose="02020603050405020304" pitchFamily="18" charset="0"/>
              </a:rPr>
              <a:t>∪S=S∪</a:t>
            </a:r>
            <a:r>
              <a:rPr lang="en-US" sz="1600" smtClean="0">
                <a:latin typeface="Times New Roman" panose="02020603050405020304" pitchFamily="18" charset="0"/>
                <a:cs typeface="Times New Roman" panose="02020603050405020304" pitchFamily="18" charset="0"/>
              </a:rPr>
              <a:t>R and R</a:t>
            </a:r>
            <a:r>
              <a:rPr lang="en-US" sz="1600">
                <a:latin typeface="Times New Roman" panose="02020603050405020304" pitchFamily="18" charset="0"/>
                <a:cs typeface="Times New Roman" panose="02020603050405020304" pitchFamily="18" charset="0"/>
              </a:rPr>
              <a:t>∩S=S∩</a:t>
            </a:r>
            <a:r>
              <a:rPr lang="en-US" sz="1600" smtClean="0">
                <a:latin typeface="Times New Roman" panose="02020603050405020304" pitchFamily="18" charset="0"/>
                <a:cs typeface="Times New Roman" panose="02020603050405020304" pitchFamily="18" charset="0"/>
              </a:rPr>
              <a:t>R </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Both UNION and INTERSECTION can </a:t>
            </a:r>
            <a:r>
              <a:rPr lang="en-US" sz="1600">
                <a:latin typeface="Times New Roman" panose="02020603050405020304" pitchFamily="18" charset="0"/>
                <a:cs typeface="Times New Roman" panose="02020603050405020304" pitchFamily="18" charset="0"/>
              </a:rPr>
              <a:t>be treated as n-ary operations applicable </a:t>
            </a:r>
            <a:r>
              <a:rPr lang="en-US" sz="1600" smtClean="0">
                <a:latin typeface="Times New Roman" panose="02020603050405020304" pitchFamily="18" charset="0"/>
                <a:cs typeface="Times New Roman" panose="02020603050405020304" pitchFamily="18" charset="0"/>
              </a:rPr>
              <a:t>to any </a:t>
            </a:r>
            <a:r>
              <a:rPr lang="en-US" sz="1600">
                <a:latin typeface="Times New Roman" panose="02020603050405020304" pitchFamily="18" charset="0"/>
                <a:cs typeface="Times New Roman" panose="02020603050405020304" pitchFamily="18" charset="0"/>
              </a:rPr>
              <a:t>number of relations because both are also associative </a:t>
            </a:r>
            <a:r>
              <a:rPr lang="en-US" sz="1600" smtClean="0">
                <a:latin typeface="Times New Roman" panose="02020603050405020304" pitchFamily="18" charset="0"/>
                <a:cs typeface="Times New Roman" panose="02020603050405020304" pitchFamily="18" charset="0"/>
              </a:rPr>
              <a:t>operations; </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i.e., R ∪</a:t>
            </a:r>
            <a:r>
              <a:rPr lang="en-US" sz="1600">
                <a:latin typeface="Times New Roman" panose="02020603050405020304" pitchFamily="18" charset="0"/>
                <a:cs typeface="Times New Roman" panose="02020603050405020304" pitchFamily="18" charset="0"/>
              </a:rPr>
              <a:t>(S∪T)=(R∪S)∪</a:t>
            </a:r>
            <a:r>
              <a:rPr lang="en-US" sz="1600" smtClean="0">
                <a:latin typeface="Times New Roman" panose="02020603050405020304" pitchFamily="18" charset="0"/>
                <a:cs typeface="Times New Roman" panose="02020603050405020304" pitchFamily="18" charset="0"/>
              </a:rPr>
              <a:t>T and </a:t>
            </a:r>
            <a:r>
              <a:rPr lang="en-US" sz="1600">
                <a:latin typeface="Times New Roman" panose="02020603050405020304" pitchFamily="18" charset="0"/>
                <a:cs typeface="Times New Roman" panose="02020603050405020304" pitchFamily="18" charset="0"/>
              </a:rPr>
              <a:t>(R∩S)∩T=R∩(S∩T</a:t>
            </a:r>
            <a:r>
              <a:rPr lang="en-US" sz="1600" smtClean="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b="1" smtClean="0">
                <a:latin typeface="Times New Roman" panose="02020603050405020304" pitchFamily="18" charset="0"/>
                <a:cs typeface="Times New Roman" panose="02020603050405020304" pitchFamily="18" charset="0"/>
              </a:rPr>
              <a:t>MINUS operation </a:t>
            </a:r>
            <a:r>
              <a:rPr lang="en-US" sz="1600" b="1">
                <a:latin typeface="Times New Roman" panose="02020603050405020304" pitchFamily="18" charset="0"/>
                <a:cs typeface="Times New Roman" panose="02020603050405020304" pitchFamily="18" charset="0"/>
              </a:rPr>
              <a:t>is not </a:t>
            </a:r>
            <a:r>
              <a:rPr lang="en-US" sz="1600" b="1" smtClean="0">
                <a:latin typeface="Times New Roman" panose="02020603050405020304" pitchFamily="18" charset="0"/>
                <a:cs typeface="Times New Roman" panose="02020603050405020304" pitchFamily="18" charset="0"/>
              </a:rPr>
              <a:t>commutative</a:t>
            </a:r>
            <a:r>
              <a:rPr lang="en-US" sz="160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1600" smtClean="0">
                <a:latin typeface="Times New Roman" panose="02020603050405020304" pitchFamily="18" charset="0"/>
                <a:cs typeface="Times New Roman" panose="02020603050405020304" pitchFamily="18" charset="0"/>
              </a:rPr>
              <a:t>		 i.e.,  R−S≠S−R</a:t>
            </a:r>
          </a:p>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Note that </a:t>
            </a:r>
            <a:r>
              <a:rPr lang="en-US" sz="1600" smtClean="0">
                <a:latin typeface="Times New Roman" panose="02020603050405020304" pitchFamily="18" charset="0"/>
                <a:cs typeface="Times New Roman" panose="02020603050405020304" pitchFamily="18" charset="0"/>
              </a:rPr>
              <a:t>INTERSECTION can </a:t>
            </a:r>
            <a:r>
              <a:rPr lang="en-US" sz="1600">
                <a:latin typeface="Times New Roman" panose="02020603050405020304" pitchFamily="18" charset="0"/>
                <a:cs typeface="Times New Roman" panose="02020603050405020304" pitchFamily="18" charset="0"/>
              </a:rPr>
              <a:t>be expressed in terms of union and set difference </a:t>
            </a:r>
            <a:r>
              <a:rPr lang="en-US" sz="1600" smtClean="0">
                <a:latin typeface="Times New Roman" panose="02020603050405020304" pitchFamily="18" charset="0"/>
                <a:cs typeface="Times New Roman" panose="02020603050405020304" pitchFamily="18" charset="0"/>
              </a:rPr>
              <a:t>as follows: </a:t>
            </a:r>
          </a:p>
          <a:p>
            <a:pPr marL="0" indent="0" algn="just">
              <a:lnSpc>
                <a:spcPct val="150000"/>
              </a:lnSpc>
              <a:buNone/>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R ∩ S</a:t>
            </a:r>
            <a:r>
              <a:rPr lang="en-US" sz="1600">
                <a:latin typeface="Times New Roman" panose="02020603050405020304" pitchFamily="18" charset="0"/>
                <a:cs typeface="Times New Roman" panose="02020603050405020304" pitchFamily="18" charset="0"/>
              </a:rPr>
              <a:t>=((R∪S)−(R−S))−(S−R)</a:t>
            </a:r>
          </a:p>
        </p:txBody>
      </p:sp>
    </p:spTree>
    <p:extLst>
      <p:ext uri="{BB962C8B-B14F-4D97-AF65-F5344CB8AC3E}">
        <p14:creationId xmlns:p14="http://schemas.microsoft.com/office/powerpoint/2010/main" val="2058113201"/>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KEYS</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lstStyle/>
          <a:p>
            <a:pPr algn="just">
              <a:lnSpc>
                <a:spcPct val="150000"/>
              </a:lnSpc>
            </a:pPr>
            <a:r>
              <a:rPr lang="en-US" smtClean="0">
                <a:latin typeface="Times New Roman" panose="02020603050405020304" pitchFamily="18" charset="0"/>
                <a:cs typeface="Times New Roman" panose="02020603050405020304" pitchFamily="18" charset="0"/>
              </a:rPr>
              <a:t>Keys </a:t>
            </a:r>
            <a:r>
              <a:rPr lang="en-US">
                <a:latin typeface="Times New Roman" panose="02020603050405020304" pitchFamily="18" charset="0"/>
                <a:cs typeface="Times New Roman" panose="02020603050405020304" pitchFamily="18" charset="0"/>
              </a:rPr>
              <a:t>play an important role in the relational database.</a:t>
            </a:r>
          </a:p>
          <a:p>
            <a:pPr algn="just">
              <a:lnSpc>
                <a:spcPct val="150000"/>
              </a:lnSpc>
            </a:pPr>
            <a:r>
              <a:rPr lang="en-US">
                <a:latin typeface="Times New Roman" panose="02020603050405020304" pitchFamily="18" charset="0"/>
                <a:cs typeface="Times New Roman" panose="02020603050405020304" pitchFamily="18" charset="0"/>
              </a:rPr>
              <a:t>A key is an attribute or set of attributes which helps us in uniquely identifying the rows of a table. </a:t>
            </a:r>
          </a:p>
          <a:p>
            <a:pPr algn="just">
              <a:lnSpc>
                <a:spcPct val="150000"/>
              </a:lnSpc>
            </a:pPr>
            <a:r>
              <a:rPr lang="en-US">
                <a:latin typeface="Times New Roman" panose="02020603050405020304" pitchFamily="18" charset="0"/>
                <a:cs typeface="Times New Roman" panose="02020603050405020304" pitchFamily="18" charset="0"/>
              </a:rPr>
              <a:t>It is also used to establish and identify relationships between tables. </a:t>
            </a:r>
          </a:p>
          <a:p>
            <a:pPr marL="0" indent="0" algn="just">
              <a:lnSpc>
                <a:spcPct val="150000"/>
              </a:lnSpc>
              <a:buNone/>
            </a:pPr>
            <a:r>
              <a:rPr lang="en-US" b="1">
                <a:latin typeface="Times New Roman" panose="02020603050405020304" pitchFamily="18" charset="0"/>
                <a:cs typeface="Times New Roman" panose="02020603050405020304" pitchFamily="18" charset="0"/>
              </a:rPr>
              <a:t>For example:</a:t>
            </a:r>
            <a:r>
              <a:rPr lang="en-US">
                <a:latin typeface="Times New Roman" panose="02020603050405020304" pitchFamily="18" charset="0"/>
                <a:cs typeface="Times New Roman" panose="02020603050405020304" pitchFamily="18" charset="0"/>
              </a:rPr>
              <a:t> In Student table, ID is used as a key because it is unique for each student. In PERSON table, passport_number, </a:t>
            </a:r>
            <a:r>
              <a:rPr lang="en-US" err="1" smtClean="0">
                <a:latin typeface="Times New Roman" panose="02020603050405020304" pitchFamily="18" charset="0"/>
                <a:cs typeface="Times New Roman" panose="02020603050405020304" pitchFamily="18" charset="0"/>
              </a:rPr>
              <a:t>license_number, </a:t>
            </a:r>
            <a:r>
              <a:rPr lang="en-US">
                <a:latin typeface="Times New Roman" panose="02020603050405020304" pitchFamily="18" charset="0"/>
                <a:cs typeface="Times New Roman" panose="02020603050405020304" pitchFamily="18" charset="0"/>
              </a:rPr>
              <a:t>SSN are keys since they are unique for each person.</a:t>
            </a:r>
          </a:p>
          <a:p>
            <a:pPr algn="just"/>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3833081" y="3812979"/>
            <a:ext cx="1706074" cy="2161027"/>
          </a:xfrm>
          <a:prstGeom prst="rect">
            <a:avLst/>
          </a:prstGeom>
        </p:spPr>
      </p:pic>
      <p:pic>
        <p:nvPicPr>
          <p:cNvPr id="7" name="Picture 6"/>
          <p:cNvPicPr>
            <a:picLocks noChangeAspect="1"/>
          </p:cNvPicPr>
          <p:nvPr/>
        </p:nvPicPr>
        <p:blipFill>
          <a:blip r:embed="rId4"/>
          <a:stretch>
            <a:fillRect/>
          </a:stretch>
        </p:blipFill>
        <p:spPr>
          <a:xfrm>
            <a:off x="6408127" y="3697531"/>
            <a:ext cx="1485900" cy="2276475"/>
          </a:xfrm>
          <a:prstGeom prst="rect">
            <a:avLst/>
          </a:prstGeom>
        </p:spPr>
      </p:pic>
    </p:spTree>
    <p:extLst>
      <p:ext uri="{BB962C8B-B14F-4D97-AF65-F5344CB8AC3E}">
        <p14:creationId xmlns:p14="http://schemas.microsoft.com/office/powerpoint/2010/main" val="3440294409"/>
      </p:ext>
    </p:extLst>
  </p:cSld>
  <p:clrMapOvr>
    <a:masterClrMapping/>
  </p:clrMapOvr>
  <p:transition/>
  <p:timing/>
</p:sld>
</file>

<file path=ppt/slides/slide8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The CARTESIAN PRODUCT </a:t>
            </a:r>
            <a:r>
              <a:rPr lang="en-US" sz="3200" b="1" smtClean="0"/>
              <a:t>Operation</a:t>
            </a:r>
            <a:endParaRPr lang="en-US" sz="3200" b="1"/>
          </a:p>
        </p:txBody>
      </p:sp>
      <p:sp>
        <p:nvSpPr>
          <p:cNvPr id="4" name="Content Placeholder 3"/>
          <p:cNvSpPr>
            <a:spLocks noGrp="1"/>
          </p:cNvSpPr>
          <p:nvPr>
            <p:ph idx="1"/>
          </p:nvPr>
        </p:nvSpPr>
        <p:spPr>
          <a:xfrm>
            <a:off x="1010310" y="1181100"/>
            <a:ext cx="10138336" cy="5086350"/>
          </a:xfrm>
          <a:ln>
            <a:solidFill>
              <a:schemeClr val="accent1"/>
            </a:solidFill>
          </a:ln>
        </p:spPr>
        <p:txBody>
          <a:bodyPr>
            <a:noAutofit/>
          </a:bodyPr>
          <a:lstStyle/>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Also </a:t>
            </a:r>
            <a:r>
              <a:rPr lang="en-US" sz="1600">
                <a:latin typeface="Times New Roman" panose="02020603050405020304" pitchFamily="18" charset="0"/>
                <a:cs typeface="Times New Roman" panose="02020603050405020304" pitchFamily="18" charset="0"/>
              </a:rPr>
              <a:t>known as </a:t>
            </a:r>
            <a:r>
              <a:rPr lang="en-US" sz="1600" b="1" smtClean="0">
                <a:latin typeface="Times New Roman" panose="02020603050405020304" pitchFamily="18" charset="0"/>
                <a:cs typeface="Times New Roman" panose="02020603050405020304" pitchFamily="18" charset="0"/>
              </a:rPr>
              <a:t>CROSS PRODUCT or CROSS </a:t>
            </a:r>
            <a:r>
              <a:rPr lang="en-US" sz="1600" b="1">
                <a:latin typeface="Times New Roman" panose="02020603050405020304" pitchFamily="18" charset="0"/>
                <a:cs typeface="Times New Roman" panose="02020603050405020304" pitchFamily="18" charset="0"/>
              </a:rPr>
              <a:t>JOIN</a:t>
            </a:r>
            <a:r>
              <a:rPr lang="en-US" sz="1600">
                <a:latin typeface="Times New Roman" panose="02020603050405020304" pitchFamily="18" charset="0"/>
                <a:cs typeface="Times New Roman" panose="02020603050405020304" pitchFamily="18" charset="0"/>
              </a:rPr>
              <a:t>—which is denoted by </a:t>
            </a:r>
            <a:r>
              <a:rPr lang="en-US" sz="2000" b="1">
                <a:latin typeface="Times New Roman" panose="02020603050405020304" pitchFamily="18" charset="0"/>
                <a:cs typeface="Times New Roman" panose="02020603050405020304" pitchFamily="18" charset="0"/>
              </a:rPr>
              <a:t>X</a:t>
            </a:r>
            <a:r>
              <a:rPr lang="en-US" sz="1600" smtClean="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This </a:t>
            </a:r>
            <a:r>
              <a:rPr lang="en-US" sz="1600">
                <a:latin typeface="Times New Roman" panose="02020603050405020304" pitchFamily="18" charset="0"/>
                <a:cs typeface="Times New Roman" panose="02020603050405020304" pitchFamily="18" charset="0"/>
              </a:rPr>
              <a:t>is also a </a:t>
            </a:r>
            <a:r>
              <a:rPr lang="en-US" sz="1600" b="1">
                <a:latin typeface="Times New Roman" panose="02020603050405020304" pitchFamily="18" charset="0"/>
                <a:cs typeface="Times New Roman" panose="02020603050405020304" pitchFamily="18" charset="0"/>
              </a:rPr>
              <a:t>binary set </a:t>
            </a:r>
            <a:r>
              <a:rPr lang="en-US" sz="1600" b="1" smtClean="0">
                <a:latin typeface="Times New Roman" panose="02020603050405020304" pitchFamily="18" charset="0"/>
                <a:cs typeface="Times New Roman" panose="02020603050405020304" pitchFamily="18" charset="0"/>
              </a:rPr>
              <a:t>operation</a:t>
            </a:r>
            <a:r>
              <a:rPr lang="en-US" sz="1600">
                <a:latin typeface="Times New Roman" panose="02020603050405020304" pitchFamily="18" charset="0"/>
                <a:cs typeface="Times New Roman" panose="02020603050405020304" pitchFamily="18" charset="0"/>
              </a:rPr>
              <a:t>, but the relations on which it is applied </a:t>
            </a:r>
            <a:r>
              <a:rPr lang="en-US" sz="1600" b="1">
                <a:latin typeface="Times New Roman" panose="02020603050405020304" pitchFamily="18" charset="0"/>
                <a:cs typeface="Times New Roman" panose="02020603050405020304" pitchFamily="18" charset="0"/>
              </a:rPr>
              <a:t>do </a:t>
            </a:r>
            <a:r>
              <a:rPr lang="en-US" sz="1600" b="1" smtClean="0">
                <a:latin typeface="Times New Roman" panose="02020603050405020304" pitchFamily="18" charset="0"/>
                <a:cs typeface="Times New Roman" panose="02020603050405020304" pitchFamily="18" charset="0"/>
              </a:rPr>
              <a:t>not have </a:t>
            </a:r>
            <a:r>
              <a:rPr lang="en-US" sz="1600" b="1">
                <a:latin typeface="Times New Roman" panose="02020603050405020304" pitchFamily="18" charset="0"/>
                <a:cs typeface="Times New Roman" panose="02020603050405020304" pitchFamily="18" charset="0"/>
              </a:rPr>
              <a:t>to be union compatible</a:t>
            </a:r>
            <a:r>
              <a:rPr lang="en-US" sz="1600">
                <a:latin typeface="Times New Roman" panose="02020603050405020304" pitchFamily="18" charset="0"/>
                <a:cs typeface="Times New Roman" panose="02020603050405020304" pitchFamily="18" charset="0"/>
              </a:rPr>
              <a:t>.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In its </a:t>
            </a:r>
            <a:r>
              <a:rPr lang="en-US" sz="1600">
                <a:latin typeface="Times New Roman" panose="02020603050405020304" pitchFamily="18" charset="0"/>
                <a:cs typeface="Times New Roman" panose="02020603050405020304" pitchFamily="18" charset="0"/>
              </a:rPr>
              <a:t>binary form, this set operation produces a new element by combining </a:t>
            </a:r>
            <a:r>
              <a:rPr lang="en-US" sz="1600" smtClean="0">
                <a:latin typeface="Times New Roman" panose="02020603050405020304" pitchFamily="18" charset="0"/>
                <a:cs typeface="Times New Roman" panose="02020603050405020304" pitchFamily="18" charset="0"/>
              </a:rPr>
              <a:t>every member </a:t>
            </a:r>
            <a:r>
              <a:rPr lang="en-US" sz="1600">
                <a:latin typeface="Times New Roman" panose="02020603050405020304" pitchFamily="18" charset="0"/>
                <a:cs typeface="Times New Roman" panose="02020603050405020304" pitchFamily="18" charset="0"/>
              </a:rPr>
              <a:t>(tuple) from one relation (set) with every member (tuple) from the </a:t>
            </a:r>
            <a:r>
              <a:rPr lang="en-US" sz="1600" smtClean="0">
                <a:latin typeface="Times New Roman" panose="02020603050405020304" pitchFamily="18" charset="0"/>
                <a:cs typeface="Times New Roman" panose="02020603050405020304" pitchFamily="18" charset="0"/>
              </a:rPr>
              <a:t>other relation </a:t>
            </a:r>
            <a:r>
              <a:rPr lang="en-US" sz="1600">
                <a:latin typeface="Times New Roman" panose="02020603050405020304" pitchFamily="18" charset="0"/>
                <a:cs typeface="Times New Roman" panose="02020603050405020304" pitchFamily="18" charset="0"/>
              </a:rPr>
              <a:t>(set). </a:t>
            </a:r>
            <a:endParaRPr lang="en-US" sz="1600" smtClean="0">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In </a:t>
            </a:r>
            <a:r>
              <a:rPr lang="en-US" sz="1600">
                <a:latin typeface="Times New Roman" panose="02020603050405020304" pitchFamily="18" charset="0"/>
                <a:cs typeface="Times New Roman" panose="02020603050405020304" pitchFamily="18" charset="0"/>
              </a:rPr>
              <a:t>general, the result </a:t>
            </a:r>
            <a:r>
              <a:rPr lang="en-US" sz="1600" smtClean="0">
                <a:latin typeface="Times New Roman" panose="02020603050405020304" pitchFamily="18" charset="0"/>
                <a:cs typeface="Times New Roman" panose="02020603050405020304" pitchFamily="18" charset="0"/>
              </a:rPr>
              <a:t>of R(A1,A2</a:t>
            </a:r>
            <a:r>
              <a:rPr lang="en-US" sz="1600">
                <a:latin typeface="Times New Roman" panose="02020603050405020304" pitchFamily="18" charset="0"/>
                <a:cs typeface="Times New Roman" panose="02020603050405020304" pitchFamily="18" charset="0"/>
              </a:rPr>
              <a:t>, ...,An)×S(B1,B2, ...,Bm) is a </a:t>
            </a:r>
            <a:r>
              <a:rPr lang="en-US" sz="1600" smtClean="0">
                <a:latin typeface="Times New Roman" panose="02020603050405020304" pitchFamily="18" charset="0"/>
                <a:cs typeface="Times New Roman" panose="02020603050405020304" pitchFamily="18" charset="0"/>
              </a:rPr>
              <a:t>relation Q with </a:t>
            </a:r>
            <a:r>
              <a:rPr lang="en-US" sz="1600">
                <a:latin typeface="Times New Roman" panose="02020603050405020304" pitchFamily="18" charset="0"/>
                <a:cs typeface="Times New Roman" panose="02020603050405020304" pitchFamily="18" charset="0"/>
              </a:rPr>
              <a:t>degree </a:t>
            </a:r>
            <a:r>
              <a:rPr lang="en-US" sz="1600" smtClean="0">
                <a:latin typeface="Times New Roman" panose="02020603050405020304" pitchFamily="18" charset="0"/>
                <a:cs typeface="Times New Roman" panose="02020603050405020304" pitchFamily="18" charset="0"/>
              </a:rPr>
              <a:t>n+m attributes </a:t>
            </a:r>
            <a:r>
              <a:rPr lang="en-US" sz="1600">
                <a:latin typeface="Times New Roman" panose="02020603050405020304" pitchFamily="18" charset="0"/>
                <a:cs typeface="Times New Roman" panose="02020603050405020304" pitchFamily="18" charset="0"/>
              </a:rPr>
              <a:t>Q(A1,A2, ...,An,B1,B2, ...,Bm), in that order</a:t>
            </a:r>
            <a:r>
              <a:rPr lang="en-US" sz="1600" smtClean="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1600" smtClean="0">
                <a:latin typeface="Times New Roman" panose="02020603050405020304" pitchFamily="18" charset="0"/>
                <a:cs typeface="Times New Roman" panose="02020603050405020304" pitchFamily="18" charset="0"/>
              </a:rPr>
              <a:t>The </a:t>
            </a:r>
            <a:r>
              <a:rPr lang="en-US" sz="1600">
                <a:latin typeface="Times New Roman" panose="02020603050405020304" pitchFamily="18" charset="0"/>
                <a:cs typeface="Times New Roman" panose="02020603050405020304" pitchFamily="18" charset="0"/>
              </a:rPr>
              <a:t>resulting relation </a:t>
            </a:r>
            <a:r>
              <a:rPr lang="en-US" sz="1600" smtClean="0">
                <a:latin typeface="Times New Roman" panose="02020603050405020304" pitchFamily="18" charset="0"/>
                <a:cs typeface="Times New Roman" panose="02020603050405020304" pitchFamily="18" charset="0"/>
              </a:rPr>
              <a:t>Q has </a:t>
            </a:r>
            <a:r>
              <a:rPr lang="en-US" sz="1600">
                <a:latin typeface="Times New Roman" panose="02020603050405020304" pitchFamily="18" charset="0"/>
                <a:cs typeface="Times New Roman" panose="02020603050405020304" pitchFamily="18" charset="0"/>
              </a:rPr>
              <a:t>one tuple for each combination of tuples—one from Rand one from S</a:t>
            </a:r>
            <a:r>
              <a:rPr lang="en-US" sz="1600" smtClean="0">
                <a:latin typeface="Times New Roman" panose="02020603050405020304" pitchFamily="18" charset="0"/>
                <a:cs typeface="Times New Roman" panose="02020603050405020304" pitchFamily="18" charset="0"/>
              </a:rPr>
              <a:t>. Hence, if R has </a:t>
            </a:r>
            <a:r>
              <a:rPr lang="en-US" err="1" smtClean="0">
                <a:latin typeface="Times New Roman" panose="02020603050405020304" pitchFamily="18" charset="0"/>
                <a:cs typeface="Times New Roman" panose="02020603050405020304" pitchFamily="18" charset="0"/>
              </a:rPr>
              <a:t>n</a:t>
            </a:r>
            <a:r>
              <a:rPr lang="en-US" sz="1050" err="1" smtClean="0">
                <a:latin typeface="Times New Roman" panose="02020603050405020304" pitchFamily="18" charset="0"/>
                <a:cs typeface="Times New Roman" panose="02020603050405020304" pitchFamily="18" charset="0"/>
              </a:rPr>
              <a:t>R</a:t>
            </a:r>
            <a:r>
              <a:rPr lang="en-US" sz="1600" smtClean="0">
                <a:latin typeface="Times New Roman" panose="02020603050405020304" pitchFamily="18" charset="0"/>
                <a:cs typeface="Times New Roman" panose="02020603050405020304" pitchFamily="18" charset="0"/>
              </a:rPr>
              <a:t> tuples </a:t>
            </a:r>
            <a:r>
              <a:rPr lang="en-US" sz="1600">
                <a:latin typeface="Times New Roman" panose="02020603050405020304" pitchFamily="18" charset="0"/>
                <a:cs typeface="Times New Roman" panose="02020603050405020304" pitchFamily="18" charset="0"/>
              </a:rPr>
              <a:t>(denoted as |R| = </a:t>
            </a:r>
            <a:r>
              <a:rPr lang="en-US" err="1">
                <a:latin typeface="Times New Roman" panose="02020603050405020304" pitchFamily="18" charset="0"/>
                <a:cs typeface="Times New Roman" panose="02020603050405020304" pitchFamily="18" charset="0"/>
              </a:rPr>
              <a:t>n</a:t>
            </a:r>
            <a:r>
              <a:rPr lang="en-US" sz="1050" err="1">
                <a:latin typeface="Times New Roman" panose="02020603050405020304" pitchFamily="18" charset="0"/>
                <a:cs typeface="Times New Roman" panose="02020603050405020304" pitchFamily="18" charset="0"/>
              </a:rPr>
              <a:t>R</a:t>
            </a:r>
            <a:r>
              <a:rPr lang="en-US" sz="1600">
                <a:latin typeface="Times New Roman" panose="02020603050405020304" pitchFamily="18" charset="0"/>
                <a:cs typeface="Times New Roman" panose="02020603050405020304" pitchFamily="18" charset="0"/>
              </a:rPr>
              <a:t>), and </a:t>
            </a:r>
            <a:r>
              <a:rPr lang="en-US" sz="1600" smtClean="0">
                <a:latin typeface="Times New Roman" panose="02020603050405020304" pitchFamily="18" charset="0"/>
                <a:cs typeface="Times New Roman" panose="02020603050405020304" pitchFamily="18" charset="0"/>
              </a:rPr>
              <a:t>S has </a:t>
            </a:r>
            <a:r>
              <a:rPr lang="en-US" sz="2000" err="1" smtClean="0">
                <a:latin typeface="Times New Roman" panose="02020603050405020304" pitchFamily="18" charset="0"/>
                <a:cs typeface="Times New Roman" panose="02020603050405020304" pitchFamily="18" charset="0"/>
              </a:rPr>
              <a:t>n</a:t>
            </a:r>
            <a:r>
              <a:rPr lang="en-US" sz="1050" err="1" smtClean="0">
                <a:latin typeface="Times New Roman" panose="02020603050405020304" pitchFamily="18" charset="0"/>
                <a:cs typeface="Times New Roman" panose="02020603050405020304" pitchFamily="18" charset="0"/>
              </a:rPr>
              <a:t>S</a:t>
            </a:r>
            <a:r>
              <a:rPr lang="en-US" sz="1600" smtClean="0">
                <a:latin typeface="Times New Roman" panose="02020603050405020304" pitchFamily="18" charset="0"/>
                <a:cs typeface="Times New Roman" panose="02020603050405020304" pitchFamily="18" charset="0"/>
              </a:rPr>
              <a:t> tuples, then :</a:t>
            </a:r>
          </a:p>
          <a:p>
            <a:pPr marL="0" indent="0" algn="just">
              <a:lnSpc>
                <a:spcPct val="150000"/>
              </a:lnSpc>
              <a:buNone/>
            </a:pPr>
            <a:r>
              <a:rPr lang="en-US" sz="1600">
                <a:latin typeface="Times New Roman" panose="02020603050405020304" pitchFamily="18" charset="0"/>
                <a:cs typeface="Times New Roman" panose="02020603050405020304" pitchFamily="18" charset="0"/>
              </a:rPr>
              <a:t>	</a:t>
            </a:r>
            <a:r>
              <a:rPr lang="en-US" sz="1600" smtClean="0">
                <a:latin typeface="Times New Roman" panose="02020603050405020304" pitchFamily="18" charset="0"/>
                <a:cs typeface="Times New Roman" panose="02020603050405020304" pitchFamily="18" charset="0"/>
              </a:rPr>
              <a:t>	R×S will </a:t>
            </a:r>
            <a:r>
              <a:rPr lang="en-US" sz="1600">
                <a:latin typeface="Times New Roman" panose="02020603050405020304" pitchFamily="18" charset="0"/>
                <a:cs typeface="Times New Roman" panose="02020603050405020304" pitchFamily="18" charset="0"/>
              </a:rPr>
              <a:t>have </a:t>
            </a:r>
            <a:r>
              <a:rPr lang="en-US" err="1" smtClean="0">
                <a:latin typeface="Times New Roman" panose="02020603050405020304" pitchFamily="18" charset="0"/>
                <a:cs typeface="Times New Roman" panose="02020603050405020304" pitchFamily="18" charset="0"/>
              </a:rPr>
              <a:t>n</a:t>
            </a:r>
            <a:r>
              <a:rPr lang="en-US" sz="1050" err="1" smtClean="0">
                <a:latin typeface="Times New Roman" panose="02020603050405020304" pitchFamily="18" charset="0"/>
                <a:cs typeface="Times New Roman" panose="02020603050405020304" pitchFamily="18" charset="0"/>
              </a:rPr>
              <a:t>R</a:t>
            </a:r>
            <a:r>
              <a:rPr lang="en-US" sz="1600" smtClean="0">
                <a:latin typeface="Times New Roman" panose="02020603050405020304" pitchFamily="18" charset="0"/>
                <a:cs typeface="Times New Roman" panose="02020603050405020304" pitchFamily="18" charset="0"/>
              </a:rPr>
              <a:t>*</a:t>
            </a:r>
            <a:r>
              <a:rPr lang="en-US" err="1" smtClean="0">
                <a:latin typeface="Times New Roman" panose="02020603050405020304" pitchFamily="18" charset="0"/>
                <a:cs typeface="Times New Roman" panose="02020603050405020304" pitchFamily="18" charset="0"/>
              </a:rPr>
              <a:t>n</a:t>
            </a:r>
            <a:r>
              <a:rPr lang="en-US" sz="1100" err="1" smtClean="0">
                <a:latin typeface="Times New Roman" panose="02020603050405020304" pitchFamily="18" charset="0"/>
                <a:cs typeface="Times New Roman" panose="02020603050405020304" pitchFamily="18" charset="0"/>
              </a:rPr>
              <a:t>S</a:t>
            </a:r>
            <a:r>
              <a:rPr lang="en-US" sz="1600" smtClean="0">
                <a:latin typeface="Times New Roman" panose="02020603050405020304" pitchFamily="18" charset="0"/>
                <a:cs typeface="Times New Roman" panose="02020603050405020304" pitchFamily="18" charset="0"/>
              </a:rPr>
              <a:t> tuples.</a:t>
            </a:r>
          </a:p>
          <a:p>
            <a:pPr algn="just">
              <a:lnSpc>
                <a:spcPct val="150000"/>
              </a:lnSpc>
              <a:buFont typeface="Arial" pitchFamily="34" charset="0"/>
              <a:buChar char="•"/>
            </a:pPr>
            <a:r>
              <a:rPr lang="en-US" sz="1600">
                <a:latin typeface="Times New Roman" panose="02020603050405020304" pitchFamily="18" charset="0"/>
                <a:cs typeface="Times New Roman" panose="02020603050405020304" pitchFamily="18" charset="0"/>
              </a:rPr>
              <a:t>The CARTESIAN PRODUCT creates tuples with the combined attributes of two relations. </a:t>
            </a:r>
          </a:p>
        </p:txBody>
      </p:sp>
    </p:spTree>
    <p:extLst>
      <p:ext uri="{BB962C8B-B14F-4D97-AF65-F5344CB8AC3E}">
        <p14:creationId xmlns:p14="http://schemas.microsoft.com/office/powerpoint/2010/main" val="3058476"/>
      </p:ext>
    </p:extLst>
  </p:cSld>
  <p:clrMapOvr>
    <a:masterClrMapping/>
  </p:clrMapOvr>
  <p:transition/>
  <p:timing/>
</p:sld>
</file>

<file path=ppt/slides/slide8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10310" y="254833"/>
            <a:ext cx="10138336" cy="1280890"/>
          </a:xfrm>
        </p:spPr>
        <p:txBody>
          <a:bodyPr>
            <a:normAutofit/>
          </a:bodyPr>
          <a:lstStyle/>
          <a:p>
            <a:pPr algn="ctr"/>
            <a:r>
              <a:rPr lang="en-US" sz="3200" b="1"/>
              <a:t>The CARTESIAN PRODUCT </a:t>
            </a:r>
            <a:r>
              <a:rPr lang="en-US" sz="3200" b="1" smtClean="0"/>
              <a:t>Operation</a:t>
            </a:r>
            <a:endParaRPr lang="en-US" sz="3200" b="1"/>
          </a:p>
        </p:txBody>
      </p:sp>
      <p:pic>
        <p:nvPicPr>
          <p:cNvPr id="3" name="Content Placeholder 2"/>
          <p:cNvPicPr>
            <a:picLocks noGrp="1" noChangeAspect="1"/>
          </p:cNvPicPr>
          <p:nvPr>
            <p:ph idx="1"/>
          </p:nvPr>
        </p:nvPicPr>
        <p:blipFill>
          <a:blip r:embed="rId3"/>
          <a:stretch>
            <a:fillRect/>
          </a:stretch>
        </p:blipFill>
        <p:spPr>
          <a:xfrm>
            <a:off x="2203316" y="1454315"/>
            <a:ext cx="2437740" cy="2989492"/>
          </a:xfrm>
          <a:prstGeom prst="rect">
            <a:avLst/>
          </a:prstGeom>
        </p:spPr>
      </p:pic>
      <p:pic>
        <p:nvPicPr>
          <p:cNvPr id="5" name="Picture 4"/>
          <p:cNvPicPr>
            <a:picLocks noChangeAspect="1"/>
          </p:cNvPicPr>
          <p:nvPr/>
        </p:nvPicPr>
        <p:blipFill>
          <a:blip r:embed="rId4"/>
          <a:stretch>
            <a:fillRect/>
          </a:stretch>
        </p:blipFill>
        <p:spPr>
          <a:xfrm>
            <a:off x="5948362" y="1372908"/>
            <a:ext cx="3195638" cy="3152307"/>
          </a:xfrm>
          <a:prstGeom prst="rect">
            <a:avLst/>
          </a:prstGeom>
        </p:spPr>
      </p:pic>
    </p:spTree>
    <p:extLst>
      <p:ext uri="{BB962C8B-B14F-4D97-AF65-F5344CB8AC3E}">
        <p14:creationId xmlns:p14="http://schemas.microsoft.com/office/powerpoint/2010/main" val="423825652"/>
      </p:ext>
    </p:extLst>
  </p:cSld>
  <p:clrMapOvr>
    <a:masterClrMapping/>
  </p:clrMapOvr>
  <p:transition/>
  <p:timing/>
</p:sld>
</file>

<file path=ppt/slides/slide8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ctrTitle"/>
          </p:nvPr>
        </p:nvSpPr>
        <p:spPr>
          <a:xfrm>
            <a:off x="2203730" y="872066"/>
            <a:ext cx="8001000" cy="2971801"/>
          </a:xfrm>
        </p:spPr>
        <p:txBody>
          <a:bodyPr/>
          <a:lstStyle/>
          <a:p>
            <a:pPr algn="ctr"/>
            <a:r>
              <a:rPr lang="en-US" smtClean="0"/>
              <a:t>RELATIONAL ALGEBRA QUERIES - EXAMPLES</a:t>
            </a:r>
            <a:endParaRPr lang="en-US"/>
          </a:p>
        </p:txBody>
      </p:sp>
      <p:sp>
        <p:nvSpPr>
          <p:cNvPr id="3" name="Subtitle 2"/>
          <p:cNvSpPr>
            <a:spLocks noGrp="1"/>
          </p:cNvSpPr>
          <p:nvPr>
            <p:ph type="subTitle" idx="1"/>
          </p:nvPr>
        </p:nvSpPr>
        <p:spPr>
          <a:xfrm>
            <a:off x="2889530" y="4274173"/>
            <a:ext cx="6400800" cy="1947333"/>
          </a:xfrm>
        </p:spPr>
        <p:txBody>
          <a:bodyPr/>
          <a:lstStyle/>
          <a:p>
            <a:pPr algn="ctr"/>
            <a:r>
              <a:rPr lang="en-US" smtClean="0">
                <a:solidFill>
                  <a:schemeClr val="tx1"/>
                </a:solidFill>
              </a:rPr>
              <a:t>2</a:t>
            </a:r>
            <a:r>
              <a:rPr lang="en-US" baseline="30000" smtClean="0">
                <a:solidFill>
                  <a:schemeClr val="tx1"/>
                </a:solidFill>
              </a:rPr>
              <a:t>ND</a:t>
            </a:r>
            <a:r>
              <a:rPr lang="en-US" smtClean="0">
                <a:solidFill>
                  <a:schemeClr val="tx1"/>
                </a:solidFill>
              </a:rPr>
              <a:t> July 2021</a:t>
            </a:r>
            <a:endParaRPr lang="en-US">
              <a:solidFill>
                <a:schemeClr val="tx1"/>
              </a:solidFill>
            </a:endParaRPr>
          </a:p>
        </p:txBody>
      </p:sp>
    </p:spTree>
    <p:extLst>
      <p:ext uri="{BB962C8B-B14F-4D97-AF65-F5344CB8AC3E}">
        <p14:creationId xmlns:p14="http://schemas.microsoft.com/office/powerpoint/2010/main" val="4019359580"/>
      </p:ext>
    </p:extLst>
  </p:cSld>
  <p:clrMapOvr>
    <a:masterClrMapping/>
  </p:clrMapOvr>
  <p:transition/>
  <p:timing/>
</p:sld>
</file>

<file path=ppt/slides/slide8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Title 3"/>
          <p:cNvSpPr>
            <a:spLocks noGrp="1"/>
          </p:cNvSpPr>
          <p:nvPr>
            <p:ph type="title"/>
          </p:nvPr>
        </p:nvSpPr>
        <p:spPr>
          <a:xfrm>
            <a:off x="697858" y="314742"/>
            <a:ext cx="10866812" cy="1507067"/>
          </a:xfrm>
        </p:spPr>
        <p:txBody>
          <a:bodyPr anchor="t"/>
          <a:lstStyle/>
          <a:p>
            <a:pPr algn="ctr"/>
            <a:r>
              <a:rPr lang="en-US"/>
              <a:t>Operations of Relational Algebra</a:t>
            </a:r>
          </a:p>
        </p:txBody>
      </p:sp>
      <p:pic>
        <p:nvPicPr>
          <p:cNvPr id="6" name="Content Placeholder 5"/>
          <p:cNvPicPr>
            <a:picLocks noGrp="1" noChangeAspect="1"/>
          </p:cNvPicPr>
          <p:nvPr>
            <p:ph idx="1"/>
          </p:nvPr>
        </p:nvPicPr>
        <p:blipFill>
          <a:blip r:embed="rId2"/>
          <a:stretch>
            <a:fillRect/>
          </a:stretch>
        </p:blipFill>
        <p:spPr>
          <a:xfrm>
            <a:off x="3176085" y="1205908"/>
            <a:ext cx="5910359" cy="5326999"/>
          </a:xfrm>
          <a:prstGeom prst="rect">
            <a:avLst/>
          </a:prstGeom>
          <a:ln>
            <a:solidFill>
              <a:schemeClr val="accent1"/>
            </a:solidFill>
          </a:ln>
        </p:spPr>
      </p:pic>
    </p:spTree>
    <p:extLst>
      <p:ext uri="{BB962C8B-B14F-4D97-AF65-F5344CB8AC3E}">
        <p14:creationId xmlns:p14="http://schemas.microsoft.com/office/powerpoint/2010/main" val="3597341460"/>
      </p:ext>
    </p:extLst>
  </p:cSld>
  <p:clrMapOvr>
    <a:masterClrMapping/>
  </p:clrMapOvr>
  <p:transition/>
  <p:timing/>
</p:sld>
</file>

<file path=ppt/slides/slide8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Title 3"/>
          <p:cNvSpPr>
            <a:spLocks noGrp="1"/>
          </p:cNvSpPr>
          <p:nvPr>
            <p:ph type="title"/>
          </p:nvPr>
        </p:nvSpPr>
        <p:spPr>
          <a:xfrm>
            <a:off x="699977" y="192614"/>
            <a:ext cx="10866812" cy="1507067"/>
          </a:xfrm>
        </p:spPr>
        <p:txBody>
          <a:bodyPr anchor="t"/>
          <a:lstStyle/>
          <a:p>
            <a:pPr algn="ctr"/>
            <a:r>
              <a:rPr lang="en-US"/>
              <a:t>Operations </a:t>
            </a:r>
            <a:r>
              <a:rPr lang="en-US" smtClean="0"/>
              <a:t>FROM SET THEORY</a:t>
            </a:r>
            <a:endParaRPr lang="en-US"/>
          </a:p>
        </p:txBody>
      </p:sp>
      <p:pic>
        <p:nvPicPr>
          <p:cNvPr id="7" name="Content Placeholder 6"/>
          <p:cNvPicPr>
            <a:picLocks noGrp="1" noChangeAspect="1"/>
          </p:cNvPicPr>
          <p:nvPr>
            <p:ph idx="1"/>
          </p:nvPr>
        </p:nvPicPr>
        <p:blipFill>
          <a:blip r:embed="rId2"/>
          <a:stretch>
            <a:fillRect/>
          </a:stretch>
        </p:blipFill>
        <p:spPr>
          <a:xfrm>
            <a:off x="2799214" y="1072271"/>
            <a:ext cx="6364622" cy="5470419"/>
          </a:xfrm>
          <a:prstGeom prst="rect">
            <a:avLst/>
          </a:prstGeom>
          <a:ln>
            <a:solidFill>
              <a:schemeClr val="accent1"/>
            </a:solidFill>
          </a:ln>
        </p:spPr>
      </p:pic>
    </p:spTree>
    <p:extLst>
      <p:ext uri="{BB962C8B-B14F-4D97-AF65-F5344CB8AC3E}">
        <p14:creationId xmlns:p14="http://schemas.microsoft.com/office/powerpoint/2010/main" val="1721110511"/>
      </p:ext>
    </p:extLst>
  </p:cSld>
  <p:clrMapOvr>
    <a:masterClrMapping/>
  </p:clrMapOvr>
  <p:transition/>
  <p:timing/>
</p:sld>
</file>

<file path=ppt/slides/slide8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Title 3"/>
          <p:cNvSpPr>
            <a:spLocks noGrp="1"/>
          </p:cNvSpPr>
          <p:nvPr>
            <p:ph type="title"/>
          </p:nvPr>
        </p:nvSpPr>
        <p:spPr>
          <a:xfrm>
            <a:off x="684212" y="318743"/>
            <a:ext cx="10866812" cy="1507067"/>
          </a:xfrm>
        </p:spPr>
        <p:txBody>
          <a:bodyPr anchor="t"/>
          <a:lstStyle/>
          <a:p>
            <a:pPr algn="ctr"/>
            <a:r>
              <a:rPr lang="en-US"/>
              <a:t>Operations of Relational Algebra</a:t>
            </a:r>
          </a:p>
        </p:txBody>
      </p:sp>
      <p:sp>
        <p:nvSpPr>
          <p:cNvPr id="2" name="Content Placeholder 1"/>
          <p:cNvSpPr>
            <a:spLocks noGrp="1"/>
          </p:cNvSpPr>
          <p:nvPr>
            <p:ph idx="1"/>
          </p:nvPr>
        </p:nvSpPr>
        <p:spPr>
          <a:xfrm>
            <a:off x="845576" y="1196788"/>
            <a:ext cx="10302035" cy="5150224"/>
          </a:xfrm>
          <a:ln>
            <a:solidFill>
              <a:schemeClr val="accent1"/>
            </a:solidFill>
          </a:ln>
        </p:spPr>
        <p:txBody>
          <a:bodyPr anchor="t">
            <a:normAutofit/>
          </a:bodyPr>
          <a:lstStyle/>
          <a:p>
            <a:r>
              <a:rPr lang="en-US" sz="1600"/>
              <a:t>Consider the two tables T1 and </a:t>
            </a:r>
            <a:r>
              <a:rPr lang="en-US" sz="1600" smtClean="0"/>
              <a:t>T2. Show </a:t>
            </a:r>
            <a:r>
              <a:rPr lang="en-US" sz="1600"/>
              <a:t>the results </a:t>
            </a:r>
            <a:r>
              <a:rPr lang="en-US" sz="1600" smtClean="0"/>
              <a:t>of the set operations: </a:t>
            </a:r>
          </a:p>
          <a:p>
            <a:pPr marL="3657600" lvl="8" indent="0">
              <a:buNone/>
            </a:pPr>
            <a:r>
              <a:rPr lang="en-US" sz="1600" b="1" smtClean="0"/>
              <a:t>T1 U T2						</a:t>
            </a:r>
            <a:r>
              <a:rPr lang="en-US" sz="1600" b="1"/>
              <a:t>T1 </a:t>
            </a:r>
            <a:r>
              <a:rPr lang="en-US" sz="1600" b="1" smtClean="0"/>
              <a:t>∩ T2 = null set</a:t>
            </a:r>
          </a:p>
          <a:p>
            <a:pPr marL="3657600" lvl="8" indent="0">
              <a:buNone/>
            </a:pPr>
            <a:endParaRPr lang="en-US" sz="1600" b="1"/>
          </a:p>
          <a:p>
            <a:pPr marL="3657600" lvl="8" indent="0">
              <a:buNone/>
            </a:pPr>
            <a:endParaRPr lang="en-US" sz="1600" b="1" smtClean="0"/>
          </a:p>
          <a:p>
            <a:pPr marL="3657600" lvl="8" indent="0">
              <a:buNone/>
            </a:pPr>
            <a:endParaRPr lang="en-US" sz="1600" b="1"/>
          </a:p>
          <a:p>
            <a:pPr marL="3657600" lvl="8" indent="0">
              <a:buNone/>
            </a:pPr>
            <a:endParaRPr lang="en-US" sz="1600" b="1" smtClean="0"/>
          </a:p>
          <a:p>
            <a:pPr marL="3657600" lvl="8" indent="0">
              <a:buNone/>
            </a:pPr>
            <a:endParaRPr lang="en-US" sz="1600" b="1"/>
          </a:p>
          <a:p>
            <a:pPr marL="514350" lvl="1" indent="0">
              <a:buNone/>
            </a:pPr>
            <a:r>
              <a:rPr lang="en-US" sz="1600" b="1" smtClean="0"/>
              <a:t>T1-T2						  T2-T1					  T1 x T2</a:t>
            </a:r>
            <a:endParaRPr lang="en-US" sz="1600" b="1"/>
          </a:p>
          <a:p>
            <a:pPr marL="514350" lvl="1" indent="0">
              <a:buNone/>
            </a:pPr>
            <a:endParaRPr lang="en-US" sz="1600" b="1"/>
          </a:p>
          <a:p>
            <a:pPr marL="3657600" lvl="8" indent="0">
              <a:buNone/>
            </a:pPr>
            <a:endParaRPr lang="en-US" sz="1600" b="1" smtClean="0"/>
          </a:p>
        </p:txBody>
      </p:sp>
      <p:pic>
        <p:nvPicPr>
          <p:cNvPr id="5" name="Picture 4"/>
          <p:cNvPicPr>
            <a:picLocks noChangeAspect="1"/>
          </p:cNvPicPr>
          <p:nvPr/>
        </p:nvPicPr>
        <p:blipFill>
          <a:blip r:embed="rId2"/>
          <a:stretch>
            <a:fillRect/>
          </a:stretch>
        </p:blipFill>
        <p:spPr>
          <a:xfrm>
            <a:off x="1179227" y="1825810"/>
            <a:ext cx="2680372" cy="130225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312942069"/>
              </p:ext>
            </p:extLst>
          </p:nvPr>
        </p:nvGraphicFramePr>
        <p:xfrm>
          <a:off x="5381326" y="1644789"/>
          <a:ext cx="2210358" cy="2007145"/>
        </p:xfrm>
        <a:graphic>
          <a:graphicData uri="http://schemas.openxmlformats.org/drawingml/2006/table">
            <a:tbl>
              <a:tblPr firstRow="1" bandRow="1">
                <a:tableStyleId>{5C22544A-7EE6-4342-B048-85BDC9FD1C3A}</a:tableStyleId>
              </a:tblPr>
              <a:tblGrid>
                <a:gridCol w="736786"/>
                <a:gridCol w="736786"/>
                <a:gridCol w="736786"/>
              </a:tblGrid>
              <a:tr h="286735">
                <a:tc>
                  <a:txBody>
                    <a:bodyPr vert="horz" wrap="square"/>
                    <a:lstStyle/>
                    <a:p>
                      <a:pPr algn="ctr"/>
                      <a:r>
                        <a:rPr lang="en-US" sz="1200" smtClean="0"/>
                        <a:t>P</a:t>
                      </a:r>
                      <a:endParaRPr lang="en-US" sz="1200"/>
                    </a:p>
                  </a:txBody>
                  <a:tcPr/>
                </a:tc>
                <a:tc>
                  <a:txBody>
                    <a:bodyPr vert="horz" wrap="square"/>
                    <a:lstStyle/>
                    <a:p>
                      <a:pPr algn="ctr"/>
                      <a:r>
                        <a:rPr lang="en-US" sz="1200" smtClean="0"/>
                        <a:t>Q</a:t>
                      </a:r>
                      <a:endParaRPr lang="en-US" sz="1200"/>
                    </a:p>
                  </a:txBody>
                  <a:tcPr/>
                </a:tc>
                <a:tc>
                  <a:txBody>
                    <a:bodyPr vert="horz" wrap="square"/>
                    <a:lstStyle/>
                    <a:p>
                      <a:pPr algn="ctr"/>
                      <a:r>
                        <a:rPr lang="en-US" sz="1200" smtClean="0"/>
                        <a:t>R</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a</a:t>
                      </a:r>
                      <a:endParaRPr lang="en-US" sz="1200"/>
                    </a:p>
                  </a:txBody>
                  <a:tcPr/>
                </a:tc>
                <a:tc>
                  <a:txBody>
                    <a:bodyPr vert="horz" wrap="square"/>
                    <a:lstStyle/>
                    <a:p>
                      <a:pPr algn="ctr"/>
                      <a:r>
                        <a:rPr lang="en-US" sz="1200" smtClean="0"/>
                        <a:t>5</a:t>
                      </a:r>
                      <a:endParaRPr lang="en-US" sz="1200"/>
                    </a:p>
                  </a:txBody>
                  <a:tcPr/>
                </a:tc>
              </a:tr>
              <a:tr h="286735">
                <a:tc>
                  <a:txBody>
                    <a:bodyPr vert="horz" wrap="square"/>
                    <a:lstStyle/>
                    <a:p>
                      <a:pPr algn="ctr"/>
                      <a:r>
                        <a:rPr lang="en-US" sz="1200" smtClean="0"/>
                        <a:t>15</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8</a:t>
                      </a:r>
                      <a:endParaRPr lang="en-US" sz="1200"/>
                    </a:p>
                  </a:txBody>
                  <a:tcPr/>
                </a:tc>
              </a:tr>
              <a:tr h="286735">
                <a:tc>
                  <a:txBody>
                    <a:bodyPr vert="horz" wrap="square"/>
                    <a:lstStyle/>
                    <a:p>
                      <a:pPr algn="ctr"/>
                      <a:r>
                        <a:rPr lang="en-US" sz="1200" smtClean="0"/>
                        <a:t>25</a:t>
                      </a:r>
                      <a:endParaRPr lang="en-US" sz="1200"/>
                    </a:p>
                  </a:txBody>
                  <a:tcPr/>
                </a:tc>
                <a:tc>
                  <a:txBody>
                    <a:bodyPr vert="horz" wrap="square"/>
                    <a:lstStyle/>
                    <a:p>
                      <a:pPr algn="ctr"/>
                      <a:r>
                        <a:rPr lang="en-US" sz="1200" smtClean="0"/>
                        <a:t>a</a:t>
                      </a:r>
                      <a:endParaRPr lang="en-US" sz="1200"/>
                    </a:p>
                  </a:txBody>
                  <a:tcPr/>
                </a:tc>
                <a:tc>
                  <a:txBody>
                    <a:bodyPr vert="horz" wrap="square"/>
                    <a:lstStyle/>
                    <a:p>
                      <a:pPr algn="ctr"/>
                      <a:r>
                        <a:rPr lang="en-US" sz="1200" smtClean="0"/>
                        <a:t>6</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6</a:t>
                      </a:r>
                      <a:endParaRPr lang="en-US" sz="1200"/>
                    </a:p>
                  </a:txBody>
                  <a:tcPr/>
                </a:tc>
              </a:tr>
              <a:tr h="286735">
                <a:tc>
                  <a:txBody>
                    <a:bodyPr vert="horz" wrap="square"/>
                    <a:lstStyle/>
                    <a:p>
                      <a:pPr algn="ctr"/>
                      <a:r>
                        <a:rPr lang="en-US" sz="1200" smtClean="0"/>
                        <a:t>25</a:t>
                      </a:r>
                      <a:endParaRPr lang="en-US" sz="1200"/>
                    </a:p>
                  </a:txBody>
                  <a:tcPr/>
                </a:tc>
                <a:tc>
                  <a:txBody>
                    <a:bodyPr vert="horz" wrap="square"/>
                    <a:lstStyle/>
                    <a:p>
                      <a:pPr algn="ctr"/>
                      <a:r>
                        <a:rPr lang="en-US" sz="1200" smtClean="0"/>
                        <a:t>c</a:t>
                      </a:r>
                      <a:endParaRPr lang="en-US" sz="1200"/>
                    </a:p>
                  </a:txBody>
                  <a:tcPr/>
                </a:tc>
                <a:tc>
                  <a:txBody>
                    <a:bodyPr vert="horz" wrap="square"/>
                    <a:lstStyle/>
                    <a:p>
                      <a:pPr algn="ctr"/>
                      <a:r>
                        <a:rPr lang="en-US" sz="1200" smtClean="0"/>
                        <a:t>3</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5</a:t>
                      </a:r>
                      <a:endParaRPr lang="en-US" sz="120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11883100"/>
              </p:ext>
            </p:extLst>
          </p:nvPr>
        </p:nvGraphicFramePr>
        <p:xfrm>
          <a:off x="1371159" y="4322025"/>
          <a:ext cx="2210358" cy="1146940"/>
        </p:xfrm>
        <a:graphic>
          <a:graphicData uri="http://schemas.openxmlformats.org/drawingml/2006/table">
            <a:tbl>
              <a:tblPr firstRow="1" bandRow="1">
                <a:tableStyleId>{5C22544A-7EE6-4342-B048-85BDC9FD1C3A}</a:tableStyleId>
              </a:tblPr>
              <a:tblGrid>
                <a:gridCol w="736786"/>
                <a:gridCol w="736786"/>
                <a:gridCol w="736786"/>
              </a:tblGrid>
              <a:tr h="286735">
                <a:tc>
                  <a:txBody>
                    <a:bodyPr vert="horz" wrap="square"/>
                    <a:lstStyle/>
                    <a:p>
                      <a:pPr algn="ctr"/>
                      <a:r>
                        <a:rPr lang="en-US" sz="1200" smtClean="0"/>
                        <a:t>P</a:t>
                      </a:r>
                      <a:endParaRPr lang="en-US" sz="1200"/>
                    </a:p>
                  </a:txBody>
                  <a:tcPr/>
                </a:tc>
                <a:tc>
                  <a:txBody>
                    <a:bodyPr vert="horz" wrap="square"/>
                    <a:lstStyle/>
                    <a:p>
                      <a:pPr algn="ctr"/>
                      <a:r>
                        <a:rPr lang="en-US" sz="1200" smtClean="0"/>
                        <a:t>Q</a:t>
                      </a:r>
                      <a:endParaRPr lang="en-US" sz="1200"/>
                    </a:p>
                  </a:txBody>
                  <a:tcPr/>
                </a:tc>
                <a:tc>
                  <a:txBody>
                    <a:bodyPr vert="horz" wrap="square"/>
                    <a:lstStyle/>
                    <a:p>
                      <a:pPr algn="ctr"/>
                      <a:r>
                        <a:rPr lang="en-US" sz="1200" smtClean="0"/>
                        <a:t>R</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a</a:t>
                      </a:r>
                      <a:endParaRPr lang="en-US" sz="1200"/>
                    </a:p>
                  </a:txBody>
                  <a:tcPr/>
                </a:tc>
                <a:tc>
                  <a:txBody>
                    <a:bodyPr vert="horz" wrap="square"/>
                    <a:lstStyle/>
                    <a:p>
                      <a:pPr algn="ctr"/>
                      <a:r>
                        <a:rPr lang="en-US" sz="1200" smtClean="0"/>
                        <a:t>5</a:t>
                      </a:r>
                      <a:endParaRPr lang="en-US" sz="1200"/>
                    </a:p>
                  </a:txBody>
                  <a:tcPr/>
                </a:tc>
              </a:tr>
              <a:tr h="286735">
                <a:tc>
                  <a:txBody>
                    <a:bodyPr vert="horz" wrap="square"/>
                    <a:lstStyle/>
                    <a:p>
                      <a:pPr algn="ctr"/>
                      <a:r>
                        <a:rPr lang="en-US" sz="1200" smtClean="0"/>
                        <a:t>15</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8</a:t>
                      </a:r>
                      <a:endParaRPr lang="en-US" sz="1200"/>
                    </a:p>
                  </a:txBody>
                  <a:tcPr/>
                </a:tc>
              </a:tr>
              <a:tr h="286735">
                <a:tc>
                  <a:txBody>
                    <a:bodyPr vert="horz" wrap="square"/>
                    <a:lstStyle/>
                    <a:p>
                      <a:pPr algn="ctr"/>
                      <a:r>
                        <a:rPr lang="en-US" sz="1200" smtClean="0"/>
                        <a:t>25</a:t>
                      </a:r>
                      <a:endParaRPr lang="en-US" sz="1200"/>
                    </a:p>
                  </a:txBody>
                  <a:tcPr/>
                </a:tc>
                <a:tc>
                  <a:txBody>
                    <a:bodyPr vert="horz" wrap="square"/>
                    <a:lstStyle/>
                    <a:p>
                      <a:pPr algn="ctr"/>
                      <a:r>
                        <a:rPr lang="en-US" sz="1200" smtClean="0"/>
                        <a:t>a</a:t>
                      </a:r>
                      <a:endParaRPr lang="en-US" sz="1200"/>
                    </a:p>
                  </a:txBody>
                  <a:tcPr/>
                </a:tc>
                <a:tc>
                  <a:txBody>
                    <a:bodyPr vert="horz" wrap="square"/>
                    <a:lstStyle/>
                    <a:p>
                      <a:pPr algn="ctr"/>
                      <a:r>
                        <a:rPr lang="en-US" sz="1200" smtClean="0"/>
                        <a:t>6</a:t>
                      </a:r>
                      <a:endParaRPr lang="en-US" sz="1200"/>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12783540"/>
              </p:ext>
            </p:extLst>
          </p:nvPr>
        </p:nvGraphicFramePr>
        <p:xfrm>
          <a:off x="4703488" y="4258101"/>
          <a:ext cx="2210358" cy="1134525"/>
        </p:xfrm>
        <a:graphic>
          <a:graphicData uri="http://schemas.openxmlformats.org/drawingml/2006/table">
            <a:tbl>
              <a:tblPr firstRow="1" bandRow="1">
                <a:tableStyleId>{5C22544A-7EE6-4342-B048-85BDC9FD1C3A}</a:tableStyleId>
              </a:tblPr>
              <a:tblGrid>
                <a:gridCol w="736786"/>
                <a:gridCol w="736786"/>
                <a:gridCol w="736786"/>
              </a:tblGrid>
              <a:tr h="271047">
                <a:tc>
                  <a:txBody>
                    <a:bodyPr vert="horz" wrap="square"/>
                    <a:lstStyle/>
                    <a:p>
                      <a:pPr algn="ctr"/>
                      <a:r>
                        <a:rPr lang="en-US" sz="1200" smtClean="0"/>
                        <a:t>A</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C</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6</a:t>
                      </a:r>
                      <a:endParaRPr lang="en-US" sz="1200"/>
                    </a:p>
                  </a:txBody>
                  <a:tcPr/>
                </a:tc>
              </a:tr>
              <a:tr h="286735">
                <a:tc>
                  <a:txBody>
                    <a:bodyPr vert="horz" wrap="square"/>
                    <a:lstStyle/>
                    <a:p>
                      <a:pPr algn="ctr"/>
                      <a:r>
                        <a:rPr lang="en-US" sz="1200" smtClean="0"/>
                        <a:t>25</a:t>
                      </a:r>
                      <a:endParaRPr lang="en-US" sz="1200"/>
                    </a:p>
                  </a:txBody>
                  <a:tcPr/>
                </a:tc>
                <a:tc>
                  <a:txBody>
                    <a:bodyPr vert="horz" wrap="square"/>
                    <a:lstStyle/>
                    <a:p>
                      <a:pPr algn="ctr"/>
                      <a:r>
                        <a:rPr lang="en-US" sz="1200" smtClean="0"/>
                        <a:t>c</a:t>
                      </a:r>
                      <a:endParaRPr lang="en-US" sz="1200"/>
                    </a:p>
                  </a:txBody>
                  <a:tcPr/>
                </a:tc>
                <a:tc>
                  <a:txBody>
                    <a:bodyPr vert="horz" wrap="square"/>
                    <a:lstStyle/>
                    <a:p>
                      <a:pPr algn="ctr"/>
                      <a:r>
                        <a:rPr lang="en-US" sz="1200" smtClean="0"/>
                        <a:t>3</a:t>
                      </a:r>
                      <a:endParaRPr lang="en-US" sz="1200"/>
                    </a:p>
                  </a:txBody>
                  <a:tcPr/>
                </a:tc>
              </a:tr>
              <a:tr h="286735">
                <a:tc>
                  <a:txBody>
                    <a:bodyPr vert="horz" wrap="square"/>
                    <a:lstStyle/>
                    <a:p>
                      <a:pPr algn="ctr"/>
                      <a:r>
                        <a:rPr lang="en-US" sz="1200" smtClean="0"/>
                        <a:t>10</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5</a:t>
                      </a:r>
                      <a:endParaRPr lang="en-US" sz="120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16764853"/>
              </p:ext>
            </p:extLst>
          </p:nvPr>
        </p:nvGraphicFramePr>
        <p:xfrm>
          <a:off x="8282674" y="2500269"/>
          <a:ext cx="2594592" cy="3657610"/>
        </p:xfrm>
        <a:graphic>
          <a:graphicData uri="http://schemas.openxmlformats.org/drawingml/2006/table">
            <a:tbl>
              <a:tblPr firstRow="1" bandRow="1">
                <a:tableStyleId>{5C22544A-7EE6-4342-B048-85BDC9FD1C3A}</a:tableStyleId>
              </a:tblPr>
              <a:tblGrid>
                <a:gridCol w="432432"/>
                <a:gridCol w="432432"/>
                <a:gridCol w="432432"/>
                <a:gridCol w="432432"/>
                <a:gridCol w="432432"/>
                <a:gridCol w="432432"/>
              </a:tblGrid>
              <a:tr h="365761">
                <a:tc>
                  <a:txBody>
                    <a:bodyPr vert="horz" wrap="square"/>
                    <a:lstStyle/>
                    <a:p>
                      <a:pPr algn="ctr"/>
                      <a:r>
                        <a:rPr lang="en-US" sz="1200" smtClean="0"/>
                        <a:t>P</a:t>
                      </a:r>
                      <a:endParaRPr lang="en-US" sz="1200"/>
                    </a:p>
                  </a:txBody>
                  <a:tcPr/>
                </a:tc>
                <a:tc>
                  <a:txBody>
                    <a:bodyPr vert="horz" wrap="square"/>
                    <a:lstStyle/>
                    <a:p>
                      <a:pPr algn="ctr"/>
                      <a:r>
                        <a:rPr lang="en-US" sz="1200" smtClean="0"/>
                        <a:t>Q</a:t>
                      </a:r>
                      <a:endParaRPr lang="en-US" sz="1200"/>
                    </a:p>
                  </a:txBody>
                  <a:tcPr/>
                </a:tc>
                <a:tc>
                  <a:txBody>
                    <a:bodyPr vert="horz" wrap="square"/>
                    <a:lstStyle/>
                    <a:p>
                      <a:pPr algn="ctr"/>
                      <a:r>
                        <a:rPr lang="en-US" sz="1200" smtClean="0"/>
                        <a:t>R</a:t>
                      </a:r>
                      <a:endParaRPr lang="en-US" sz="1200"/>
                    </a:p>
                  </a:txBody>
                  <a:tcPr/>
                </a:tc>
                <a:tc>
                  <a:txBody>
                    <a:bodyPr vert="horz" wrap="square"/>
                    <a:lstStyle/>
                    <a:p>
                      <a:pPr algn="ctr"/>
                      <a:r>
                        <a:rPr lang="en-US" sz="1200" smtClean="0"/>
                        <a:t>A</a:t>
                      </a:r>
                      <a:endParaRPr lang="en-US" sz="1200"/>
                    </a:p>
                  </a:txBody>
                  <a:tcPr/>
                </a:tc>
                <a:tc>
                  <a:txBody>
                    <a:bodyPr vert="horz" wrap="square"/>
                    <a:lstStyle/>
                    <a:p>
                      <a:pPr algn="ctr"/>
                      <a:r>
                        <a:rPr lang="en-US" sz="1200" smtClean="0"/>
                        <a:t>B</a:t>
                      </a:r>
                      <a:endParaRPr lang="en-US" sz="1200"/>
                    </a:p>
                  </a:txBody>
                  <a:tcPr/>
                </a:tc>
                <a:tc>
                  <a:txBody>
                    <a:bodyPr vert="horz" wrap="square"/>
                    <a:lstStyle/>
                    <a:p>
                      <a:pPr algn="ctr"/>
                      <a:r>
                        <a:rPr lang="en-US" sz="1200" smtClean="0"/>
                        <a:t>C</a:t>
                      </a:r>
                      <a:endParaRPr lang="en-US" sz="1200"/>
                    </a:p>
                  </a:txBody>
                  <a:tcPr/>
                </a:tc>
              </a:tr>
              <a:tr h="365761">
                <a:tc>
                  <a:txBody>
                    <a:bodyPr vert="horz" wrap="square"/>
                    <a:lstStyle/>
                    <a:p>
                      <a:pPr algn="ctr"/>
                      <a:r>
                        <a:rPr lang="en-US" sz="1200" b="1" smtClean="0">
                          <a:solidFill>
                            <a:schemeClr val="accent2">
                              <a:lumMod val="60000"/>
                              <a:lumOff val="40000"/>
                            </a:schemeClr>
                          </a:solidFill>
                        </a:rPr>
                        <a:t>10</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a</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5</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10</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b</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6</a:t>
                      </a:r>
                      <a:endParaRPr lang="en-US" sz="1200" b="1">
                        <a:solidFill>
                          <a:schemeClr val="accent2">
                            <a:lumMod val="60000"/>
                            <a:lumOff val="40000"/>
                          </a:schemeClr>
                        </a:solidFill>
                      </a:endParaRPr>
                    </a:p>
                  </a:txBody>
                  <a:tcPr/>
                </a:tc>
              </a:tr>
              <a:tr h="365761">
                <a:tc>
                  <a:txBody>
                    <a:bodyPr vert="horz" wrap="square"/>
                    <a:lstStyle/>
                    <a:p>
                      <a:pPr algn="ctr"/>
                      <a:r>
                        <a:rPr lang="en-US" sz="1200" b="1" smtClean="0">
                          <a:solidFill>
                            <a:schemeClr val="accent2">
                              <a:lumMod val="60000"/>
                              <a:lumOff val="40000"/>
                            </a:schemeClr>
                          </a:solidFill>
                        </a:rPr>
                        <a:t>10</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a</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5</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25</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c</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3</a:t>
                      </a:r>
                      <a:endParaRPr lang="en-US" sz="1200" b="1">
                        <a:solidFill>
                          <a:schemeClr val="accent2">
                            <a:lumMod val="60000"/>
                            <a:lumOff val="40000"/>
                          </a:schemeClr>
                        </a:solidFill>
                      </a:endParaRPr>
                    </a:p>
                  </a:txBody>
                  <a:tcPr/>
                </a:tc>
              </a:tr>
              <a:tr h="365761">
                <a:tc>
                  <a:txBody>
                    <a:bodyPr vert="horz" wrap="square"/>
                    <a:lstStyle/>
                    <a:p>
                      <a:pPr algn="ctr"/>
                      <a:r>
                        <a:rPr lang="en-US" sz="1200" b="1" smtClean="0">
                          <a:solidFill>
                            <a:schemeClr val="accent2">
                              <a:lumMod val="60000"/>
                              <a:lumOff val="40000"/>
                            </a:schemeClr>
                          </a:solidFill>
                        </a:rPr>
                        <a:t>10</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a</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5</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10</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b</a:t>
                      </a:r>
                      <a:endParaRPr lang="en-US" sz="1200" b="1">
                        <a:solidFill>
                          <a:schemeClr val="accent2">
                            <a:lumMod val="60000"/>
                            <a:lumOff val="40000"/>
                          </a:schemeClr>
                        </a:solidFill>
                      </a:endParaRPr>
                    </a:p>
                  </a:txBody>
                  <a:tcPr/>
                </a:tc>
                <a:tc>
                  <a:txBody>
                    <a:bodyPr vert="horz" wrap="square"/>
                    <a:lstStyle/>
                    <a:p>
                      <a:pPr algn="ctr"/>
                      <a:r>
                        <a:rPr lang="en-US" sz="1200" b="1" smtClean="0">
                          <a:solidFill>
                            <a:schemeClr val="accent2">
                              <a:lumMod val="60000"/>
                              <a:lumOff val="40000"/>
                            </a:schemeClr>
                          </a:solidFill>
                        </a:rPr>
                        <a:t>5</a:t>
                      </a:r>
                      <a:endParaRPr lang="en-US" sz="1200" b="1">
                        <a:solidFill>
                          <a:schemeClr val="accent2">
                            <a:lumMod val="60000"/>
                            <a:lumOff val="40000"/>
                          </a:schemeClr>
                        </a:solidFill>
                      </a:endParaRPr>
                    </a:p>
                  </a:txBody>
                  <a:tcPr/>
                </a:tc>
              </a:tr>
              <a:tr h="365761">
                <a:tc>
                  <a:txBody>
                    <a:bodyPr vert="horz" wrap="square"/>
                    <a:lstStyle/>
                    <a:p>
                      <a:pPr algn="ctr"/>
                      <a:r>
                        <a:rPr lang="en-US" sz="1200" b="1" smtClean="0">
                          <a:solidFill>
                            <a:srgbClr val="00B050"/>
                          </a:solidFill>
                        </a:rPr>
                        <a:t>15</a:t>
                      </a:r>
                      <a:endParaRPr lang="en-US" sz="1200" b="1">
                        <a:solidFill>
                          <a:srgbClr val="00B050"/>
                        </a:solidFill>
                      </a:endParaRPr>
                    </a:p>
                  </a:txBody>
                  <a:tcPr/>
                </a:tc>
                <a:tc>
                  <a:txBody>
                    <a:bodyPr vert="horz" wrap="square"/>
                    <a:lstStyle/>
                    <a:p>
                      <a:pPr algn="ctr"/>
                      <a:r>
                        <a:rPr lang="en-US" sz="1200" b="1" smtClean="0">
                          <a:solidFill>
                            <a:srgbClr val="00B050"/>
                          </a:solidFill>
                        </a:rPr>
                        <a:t>b</a:t>
                      </a:r>
                      <a:endParaRPr lang="en-US" sz="1200" b="1">
                        <a:solidFill>
                          <a:srgbClr val="00B050"/>
                        </a:solidFill>
                      </a:endParaRPr>
                    </a:p>
                  </a:txBody>
                  <a:tcPr/>
                </a:tc>
                <a:tc>
                  <a:txBody>
                    <a:bodyPr vert="horz" wrap="square"/>
                    <a:lstStyle/>
                    <a:p>
                      <a:pPr algn="ctr"/>
                      <a:r>
                        <a:rPr lang="en-US" sz="1200" b="1" smtClean="0">
                          <a:solidFill>
                            <a:srgbClr val="00B050"/>
                          </a:solidFill>
                        </a:rPr>
                        <a:t>8</a:t>
                      </a:r>
                      <a:endParaRPr lang="en-US" sz="1200" b="1">
                        <a:solidFill>
                          <a:srgbClr val="00B050"/>
                        </a:solidFill>
                      </a:endParaRPr>
                    </a:p>
                  </a:txBody>
                  <a:tcPr/>
                </a:tc>
                <a:tc>
                  <a:txBody>
                    <a:bodyPr vert="horz" wrap="square"/>
                    <a:lstStyle/>
                    <a:p>
                      <a:pPr algn="ctr"/>
                      <a:r>
                        <a:rPr lang="en-US" sz="1200" b="1" smtClean="0">
                          <a:solidFill>
                            <a:srgbClr val="00B050"/>
                          </a:solidFill>
                        </a:rPr>
                        <a:t>10</a:t>
                      </a:r>
                      <a:endParaRPr lang="en-US" sz="1200" b="1">
                        <a:solidFill>
                          <a:srgbClr val="00B050"/>
                        </a:solidFill>
                      </a:endParaRPr>
                    </a:p>
                  </a:txBody>
                  <a:tcPr/>
                </a:tc>
                <a:tc>
                  <a:txBody>
                    <a:bodyPr vert="horz" wrap="square"/>
                    <a:lstStyle/>
                    <a:p>
                      <a:pPr algn="ctr"/>
                      <a:r>
                        <a:rPr lang="en-US" sz="1200" b="1" smtClean="0">
                          <a:solidFill>
                            <a:srgbClr val="00B050"/>
                          </a:solidFill>
                        </a:rPr>
                        <a:t>b</a:t>
                      </a:r>
                      <a:endParaRPr lang="en-US" sz="1200" b="1">
                        <a:solidFill>
                          <a:srgbClr val="00B050"/>
                        </a:solidFill>
                      </a:endParaRPr>
                    </a:p>
                  </a:txBody>
                  <a:tcPr/>
                </a:tc>
                <a:tc>
                  <a:txBody>
                    <a:bodyPr vert="horz" wrap="square"/>
                    <a:lstStyle/>
                    <a:p>
                      <a:pPr algn="ctr"/>
                      <a:r>
                        <a:rPr lang="en-US" sz="1200" b="1" smtClean="0">
                          <a:solidFill>
                            <a:srgbClr val="00B050"/>
                          </a:solidFill>
                        </a:rPr>
                        <a:t>6</a:t>
                      </a:r>
                      <a:endParaRPr lang="en-US" sz="1200" b="1">
                        <a:solidFill>
                          <a:srgbClr val="00B050"/>
                        </a:solidFill>
                      </a:endParaRPr>
                    </a:p>
                  </a:txBody>
                  <a:tcPr/>
                </a:tc>
              </a:tr>
              <a:tr h="365761">
                <a:tc>
                  <a:txBody>
                    <a:bodyPr vert="horz" wrap="square"/>
                    <a:lstStyle/>
                    <a:p>
                      <a:pPr algn="ctr"/>
                      <a:r>
                        <a:rPr lang="en-US" sz="1200" b="1" smtClean="0">
                          <a:solidFill>
                            <a:srgbClr val="00B050"/>
                          </a:solidFill>
                        </a:rPr>
                        <a:t>15</a:t>
                      </a:r>
                      <a:endParaRPr lang="en-US" sz="1200" b="1">
                        <a:solidFill>
                          <a:srgbClr val="00B050"/>
                        </a:solidFill>
                      </a:endParaRPr>
                    </a:p>
                  </a:txBody>
                  <a:tcPr/>
                </a:tc>
                <a:tc>
                  <a:txBody>
                    <a:bodyPr vert="horz" wrap="square"/>
                    <a:lstStyle/>
                    <a:p>
                      <a:pPr algn="ctr"/>
                      <a:r>
                        <a:rPr lang="en-US" sz="1200" b="1" smtClean="0">
                          <a:solidFill>
                            <a:srgbClr val="00B050"/>
                          </a:solidFill>
                        </a:rPr>
                        <a:t>b</a:t>
                      </a:r>
                      <a:endParaRPr lang="en-US" sz="1200" b="1">
                        <a:solidFill>
                          <a:srgbClr val="00B050"/>
                        </a:solidFill>
                      </a:endParaRPr>
                    </a:p>
                  </a:txBody>
                  <a:tcPr/>
                </a:tc>
                <a:tc>
                  <a:txBody>
                    <a:bodyPr vert="horz" wrap="square"/>
                    <a:lstStyle/>
                    <a:p>
                      <a:pPr algn="ctr"/>
                      <a:r>
                        <a:rPr lang="en-US" sz="1200" b="1" smtClean="0">
                          <a:solidFill>
                            <a:srgbClr val="00B050"/>
                          </a:solidFill>
                        </a:rPr>
                        <a:t>8</a:t>
                      </a:r>
                      <a:endParaRPr lang="en-US" sz="1200" b="1">
                        <a:solidFill>
                          <a:srgbClr val="00B050"/>
                        </a:solidFill>
                      </a:endParaRPr>
                    </a:p>
                  </a:txBody>
                  <a:tcPr/>
                </a:tc>
                <a:tc>
                  <a:txBody>
                    <a:bodyPr vert="horz" wrap="square"/>
                    <a:lstStyle/>
                    <a:p>
                      <a:pPr algn="ctr"/>
                      <a:r>
                        <a:rPr lang="en-US" sz="1200" b="1" smtClean="0">
                          <a:solidFill>
                            <a:srgbClr val="00B050"/>
                          </a:solidFill>
                        </a:rPr>
                        <a:t>25</a:t>
                      </a:r>
                      <a:endParaRPr lang="en-US" sz="1200" b="1">
                        <a:solidFill>
                          <a:srgbClr val="00B050"/>
                        </a:solidFill>
                      </a:endParaRPr>
                    </a:p>
                  </a:txBody>
                  <a:tcPr/>
                </a:tc>
                <a:tc>
                  <a:txBody>
                    <a:bodyPr vert="horz" wrap="square"/>
                    <a:lstStyle/>
                    <a:p>
                      <a:pPr algn="ctr"/>
                      <a:r>
                        <a:rPr lang="en-US" sz="1200" b="1" smtClean="0">
                          <a:solidFill>
                            <a:srgbClr val="00B050"/>
                          </a:solidFill>
                        </a:rPr>
                        <a:t>c</a:t>
                      </a:r>
                      <a:endParaRPr lang="en-US" sz="1200" b="1">
                        <a:solidFill>
                          <a:srgbClr val="00B050"/>
                        </a:solidFill>
                      </a:endParaRPr>
                    </a:p>
                  </a:txBody>
                  <a:tcPr/>
                </a:tc>
                <a:tc>
                  <a:txBody>
                    <a:bodyPr vert="horz" wrap="square"/>
                    <a:lstStyle/>
                    <a:p>
                      <a:pPr algn="ctr"/>
                      <a:r>
                        <a:rPr lang="en-US" sz="1200" b="1" smtClean="0">
                          <a:solidFill>
                            <a:srgbClr val="00B050"/>
                          </a:solidFill>
                        </a:rPr>
                        <a:t>3</a:t>
                      </a:r>
                      <a:endParaRPr lang="en-US" sz="1200" b="1">
                        <a:solidFill>
                          <a:srgbClr val="00B050"/>
                        </a:solidFill>
                      </a:endParaRPr>
                    </a:p>
                  </a:txBody>
                  <a:tcPr/>
                </a:tc>
              </a:tr>
              <a:tr h="365761">
                <a:tc>
                  <a:txBody>
                    <a:bodyPr vert="horz" wrap="square"/>
                    <a:lstStyle/>
                    <a:p>
                      <a:pPr algn="ctr"/>
                      <a:r>
                        <a:rPr lang="en-US" sz="1200" b="1" smtClean="0">
                          <a:solidFill>
                            <a:srgbClr val="00B050"/>
                          </a:solidFill>
                        </a:rPr>
                        <a:t>15</a:t>
                      </a:r>
                      <a:endParaRPr lang="en-US" sz="1200" b="1">
                        <a:solidFill>
                          <a:srgbClr val="00B050"/>
                        </a:solidFill>
                      </a:endParaRPr>
                    </a:p>
                  </a:txBody>
                  <a:tcPr/>
                </a:tc>
                <a:tc>
                  <a:txBody>
                    <a:bodyPr vert="horz" wrap="square"/>
                    <a:lstStyle/>
                    <a:p>
                      <a:pPr algn="ctr"/>
                      <a:r>
                        <a:rPr lang="en-US" sz="1200" b="1" smtClean="0">
                          <a:solidFill>
                            <a:srgbClr val="00B050"/>
                          </a:solidFill>
                        </a:rPr>
                        <a:t>b</a:t>
                      </a:r>
                      <a:endParaRPr lang="en-US" sz="1200" b="1">
                        <a:solidFill>
                          <a:srgbClr val="00B050"/>
                        </a:solidFill>
                      </a:endParaRPr>
                    </a:p>
                  </a:txBody>
                  <a:tcPr/>
                </a:tc>
                <a:tc>
                  <a:txBody>
                    <a:bodyPr vert="horz" wrap="square"/>
                    <a:lstStyle/>
                    <a:p>
                      <a:pPr algn="ctr"/>
                      <a:r>
                        <a:rPr lang="en-US" sz="1200" b="1" smtClean="0">
                          <a:solidFill>
                            <a:srgbClr val="00B050"/>
                          </a:solidFill>
                        </a:rPr>
                        <a:t>8</a:t>
                      </a:r>
                      <a:endParaRPr lang="en-US" sz="1200" b="1">
                        <a:solidFill>
                          <a:srgbClr val="00B050"/>
                        </a:solidFill>
                      </a:endParaRPr>
                    </a:p>
                  </a:txBody>
                  <a:tcPr/>
                </a:tc>
                <a:tc>
                  <a:txBody>
                    <a:bodyPr vert="horz" wrap="square"/>
                    <a:lstStyle/>
                    <a:p>
                      <a:pPr algn="ctr"/>
                      <a:r>
                        <a:rPr lang="en-US" sz="1200" b="1" smtClean="0">
                          <a:solidFill>
                            <a:srgbClr val="00B050"/>
                          </a:solidFill>
                        </a:rPr>
                        <a:t>10</a:t>
                      </a:r>
                      <a:endParaRPr lang="en-US" sz="1200" b="1">
                        <a:solidFill>
                          <a:srgbClr val="00B050"/>
                        </a:solidFill>
                      </a:endParaRPr>
                    </a:p>
                  </a:txBody>
                  <a:tcPr/>
                </a:tc>
                <a:tc>
                  <a:txBody>
                    <a:bodyPr vert="horz" wrap="square"/>
                    <a:lstStyle/>
                    <a:p>
                      <a:pPr algn="ctr"/>
                      <a:r>
                        <a:rPr lang="en-US" sz="1200" b="1" smtClean="0">
                          <a:solidFill>
                            <a:srgbClr val="00B050"/>
                          </a:solidFill>
                        </a:rPr>
                        <a:t>b</a:t>
                      </a:r>
                      <a:endParaRPr lang="en-US" sz="1200" b="1">
                        <a:solidFill>
                          <a:srgbClr val="00B050"/>
                        </a:solidFill>
                      </a:endParaRPr>
                    </a:p>
                  </a:txBody>
                  <a:tcPr/>
                </a:tc>
                <a:tc>
                  <a:txBody>
                    <a:bodyPr vert="horz" wrap="square"/>
                    <a:lstStyle/>
                    <a:p>
                      <a:pPr algn="ctr"/>
                      <a:r>
                        <a:rPr lang="en-US" sz="1200" b="1" smtClean="0">
                          <a:solidFill>
                            <a:srgbClr val="00B050"/>
                          </a:solidFill>
                        </a:rPr>
                        <a:t>5</a:t>
                      </a:r>
                      <a:endParaRPr lang="en-US" sz="1200" b="1">
                        <a:solidFill>
                          <a:srgbClr val="00B050"/>
                        </a:solidFill>
                      </a:endParaRPr>
                    </a:p>
                  </a:txBody>
                  <a:tcPr/>
                </a:tc>
              </a:tr>
              <a:tr h="365761">
                <a:tc>
                  <a:txBody>
                    <a:bodyPr vert="horz" wrap="square"/>
                    <a:lstStyle/>
                    <a:p>
                      <a:pPr algn="ctr"/>
                      <a:r>
                        <a:rPr lang="en-US" sz="1200" b="1" smtClean="0">
                          <a:solidFill>
                            <a:schemeClr val="accent6">
                              <a:lumMod val="60000"/>
                              <a:lumOff val="40000"/>
                            </a:schemeClr>
                          </a:solidFill>
                        </a:rPr>
                        <a:t>25</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a</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6</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10</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b</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6</a:t>
                      </a:r>
                      <a:endParaRPr lang="en-US" sz="1200" b="1">
                        <a:solidFill>
                          <a:schemeClr val="accent6">
                            <a:lumMod val="60000"/>
                            <a:lumOff val="40000"/>
                          </a:schemeClr>
                        </a:solidFill>
                      </a:endParaRPr>
                    </a:p>
                  </a:txBody>
                  <a:tcPr/>
                </a:tc>
              </a:tr>
              <a:tr h="365761">
                <a:tc>
                  <a:txBody>
                    <a:bodyPr vert="horz" wrap="square"/>
                    <a:lstStyle/>
                    <a:p>
                      <a:pPr algn="ctr"/>
                      <a:r>
                        <a:rPr lang="en-US" sz="1200" b="1" smtClean="0">
                          <a:solidFill>
                            <a:schemeClr val="accent6">
                              <a:lumMod val="60000"/>
                              <a:lumOff val="40000"/>
                            </a:schemeClr>
                          </a:solidFill>
                        </a:rPr>
                        <a:t>25</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a</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6</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25</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c</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3</a:t>
                      </a:r>
                      <a:endParaRPr lang="en-US" sz="1200" b="1">
                        <a:solidFill>
                          <a:schemeClr val="accent6">
                            <a:lumMod val="60000"/>
                            <a:lumOff val="40000"/>
                          </a:schemeClr>
                        </a:solidFill>
                      </a:endParaRPr>
                    </a:p>
                  </a:txBody>
                  <a:tcPr/>
                </a:tc>
              </a:tr>
              <a:tr h="365761">
                <a:tc>
                  <a:txBody>
                    <a:bodyPr vert="horz" wrap="square"/>
                    <a:lstStyle/>
                    <a:p>
                      <a:pPr algn="ctr"/>
                      <a:r>
                        <a:rPr lang="en-US" sz="1200" b="1" smtClean="0">
                          <a:solidFill>
                            <a:schemeClr val="accent6">
                              <a:lumMod val="60000"/>
                              <a:lumOff val="40000"/>
                            </a:schemeClr>
                          </a:solidFill>
                        </a:rPr>
                        <a:t>25</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a</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6</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10</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b</a:t>
                      </a:r>
                      <a:endParaRPr lang="en-US" sz="1200" b="1">
                        <a:solidFill>
                          <a:schemeClr val="accent6">
                            <a:lumMod val="60000"/>
                            <a:lumOff val="40000"/>
                          </a:schemeClr>
                        </a:solidFill>
                      </a:endParaRPr>
                    </a:p>
                  </a:txBody>
                  <a:tcPr/>
                </a:tc>
                <a:tc>
                  <a:txBody>
                    <a:bodyPr vert="horz" wrap="square"/>
                    <a:lstStyle/>
                    <a:p>
                      <a:pPr algn="ctr"/>
                      <a:r>
                        <a:rPr lang="en-US" sz="1200" b="1" smtClean="0">
                          <a:solidFill>
                            <a:schemeClr val="accent6">
                              <a:lumMod val="60000"/>
                              <a:lumOff val="40000"/>
                            </a:schemeClr>
                          </a:solidFill>
                        </a:rPr>
                        <a:t>5</a:t>
                      </a:r>
                      <a:endParaRPr lang="en-US" sz="1200" b="1">
                        <a:solidFill>
                          <a:schemeClr val="accent6">
                            <a:lumMod val="60000"/>
                            <a:lumOff val="40000"/>
                          </a:schemeClr>
                        </a:solidFill>
                      </a:endParaRPr>
                    </a:p>
                  </a:txBody>
                  <a:tcPr/>
                </a:tc>
              </a:tr>
            </a:tbl>
          </a:graphicData>
        </a:graphic>
      </p:graphicFrame>
    </p:spTree>
    <p:extLst>
      <p:ext uri="{BB962C8B-B14F-4D97-AF65-F5344CB8AC3E}">
        <p14:creationId xmlns:p14="http://schemas.microsoft.com/office/powerpoint/2010/main" val="3903539984"/>
      </p:ext>
    </p:extLst>
  </p:cSld>
  <p:clrMapOvr>
    <a:masterClrMapping/>
  </p:clrMapOvr>
  <p:transition/>
  <p:timing/>
</p:sld>
</file>

<file path=ppt/slides/slide8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4" name="Title 3"/>
          <p:cNvSpPr>
            <a:spLocks noGrp="1"/>
          </p:cNvSpPr>
          <p:nvPr>
            <p:ph type="title"/>
          </p:nvPr>
        </p:nvSpPr>
        <p:spPr>
          <a:xfrm>
            <a:off x="684212" y="318743"/>
            <a:ext cx="10866812" cy="1507067"/>
          </a:xfrm>
        </p:spPr>
        <p:txBody>
          <a:bodyPr anchor="t"/>
          <a:lstStyle/>
          <a:p>
            <a:pPr algn="ctr"/>
            <a:r>
              <a:rPr lang="en-US"/>
              <a:t>Operations of Relational Algebra</a:t>
            </a:r>
          </a:p>
        </p:txBody>
      </p:sp>
      <p:sp>
        <p:nvSpPr>
          <p:cNvPr id="2" name="Content Placeholder 1"/>
          <p:cNvSpPr>
            <a:spLocks noGrp="1"/>
          </p:cNvSpPr>
          <p:nvPr>
            <p:ph idx="1"/>
          </p:nvPr>
        </p:nvSpPr>
        <p:spPr>
          <a:xfrm>
            <a:off x="845576" y="1196788"/>
            <a:ext cx="10302035" cy="5150224"/>
          </a:xfrm>
          <a:ln>
            <a:solidFill>
              <a:schemeClr val="accent1"/>
            </a:solidFill>
          </a:ln>
        </p:spPr>
        <p:txBody>
          <a:bodyPr anchor="t">
            <a:normAutofit/>
          </a:bodyPr>
          <a:lstStyle/>
          <a:p>
            <a:r>
              <a:rPr lang="en-US" sz="1600"/>
              <a:t>Consider the two tables T1 and </a:t>
            </a:r>
            <a:r>
              <a:rPr lang="en-US" sz="1600" smtClean="0"/>
              <a:t>T2. Show </a:t>
            </a:r>
            <a:r>
              <a:rPr lang="en-US" sz="1600"/>
              <a:t>the results </a:t>
            </a:r>
            <a:r>
              <a:rPr lang="en-US" sz="1600" smtClean="0"/>
              <a:t>of the following operations: </a:t>
            </a:r>
          </a:p>
          <a:p>
            <a:pPr marL="2743200" lvl="6" indent="0">
              <a:buNone/>
            </a:pPr>
            <a:r>
              <a:rPr lang="en-US" sz="1000" smtClean="0"/>
              <a:t>								</a:t>
            </a:r>
            <a:r>
              <a:rPr lang="en-US" sz="1000" b="1" smtClean="0"/>
              <a:t>c)</a:t>
            </a:r>
          </a:p>
          <a:p>
            <a:pPr marL="2743200" lvl="6" indent="0">
              <a:buNone/>
            </a:pPr>
            <a:endParaRPr lang="en-US" sz="1000"/>
          </a:p>
          <a:p>
            <a:pPr marL="2743200" lvl="6" indent="0">
              <a:buNone/>
            </a:pPr>
            <a:endParaRPr lang="en-US" sz="1000" smtClean="0"/>
          </a:p>
          <a:p>
            <a:pPr marL="2743200" lvl="6" indent="0">
              <a:buNone/>
            </a:pPr>
            <a:endParaRPr lang="en-US" sz="1000"/>
          </a:p>
          <a:p>
            <a:pPr marL="2743200" lvl="6" indent="0">
              <a:buNone/>
            </a:pPr>
            <a:endParaRPr lang="en-US" sz="1000" smtClean="0"/>
          </a:p>
          <a:p>
            <a:pPr marL="2743200" lvl="6" indent="0">
              <a:buNone/>
            </a:pPr>
            <a:endParaRPr lang="en-US" sz="1000"/>
          </a:p>
          <a:p>
            <a:pPr marL="2743200" lvl="6" indent="0">
              <a:buNone/>
            </a:pPr>
            <a:r>
              <a:rPr lang="en-US" sz="1000" b="1"/>
              <a:t> </a:t>
            </a:r>
            <a:r>
              <a:rPr lang="en-US" sz="1000" b="1" smtClean="0"/>
              <a:t>    a)</a:t>
            </a:r>
            <a:r>
              <a:rPr lang="en-US" sz="1000" smtClean="0"/>
              <a:t>							</a:t>
            </a:r>
          </a:p>
          <a:p>
            <a:pPr marL="2743200" lvl="6" indent="0">
              <a:buNone/>
            </a:pPr>
            <a:r>
              <a:rPr lang="en-US" sz="1000"/>
              <a:t>	</a:t>
            </a:r>
            <a:r>
              <a:rPr lang="en-US" sz="1000" smtClean="0"/>
              <a:t>							</a:t>
            </a:r>
            <a:r>
              <a:rPr lang="en-US" sz="1000" b="1" smtClean="0"/>
              <a:t>d) </a:t>
            </a:r>
          </a:p>
          <a:p>
            <a:pPr marL="2743200" lvl="6" indent="0">
              <a:buNone/>
            </a:pPr>
            <a:endParaRPr lang="en-US" sz="1000"/>
          </a:p>
          <a:p>
            <a:pPr marL="2743200" lvl="6" indent="0">
              <a:buNone/>
            </a:pPr>
            <a:endParaRPr lang="en-US" sz="1000" smtClean="0"/>
          </a:p>
          <a:p>
            <a:pPr marL="2743200" lvl="6" indent="0">
              <a:buNone/>
            </a:pPr>
            <a:endParaRPr lang="en-US" sz="1000"/>
          </a:p>
          <a:p>
            <a:pPr marL="2743200" lvl="6" indent="0">
              <a:buNone/>
            </a:pPr>
            <a:endParaRPr lang="en-US" sz="1000" smtClean="0"/>
          </a:p>
          <a:p>
            <a:pPr marL="2743200" lvl="6" indent="0">
              <a:buNone/>
            </a:pPr>
            <a:endParaRPr lang="en-US" sz="1000"/>
          </a:p>
          <a:p>
            <a:pPr marL="2743200" lvl="6" indent="0">
              <a:buNone/>
            </a:pPr>
            <a:r>
              <a:rPr lang="en-US" sz="1000" b="1" smtClean="0"/>
              <a:t>       b) </a:t>
            </a:r>
          </a:p>
          <a:p>
            <a:pPr marL="2743200" lvl="6" indent="0">
              <a:buNone/>
            </a:pPr>
            <a:endParaRPr lang="en-US" sz="1000" b="1"/>
          </a:p>
          <a:p>
            <a:pPr marL="2743200" lvl="6" indent="0">
              <a:buNone/>
            </a:pPr>
            <a:r>
              <a:rPr lang="en-US" sz="1000" b="1" smtClean="0"/>
              <a:t>								f)</a:t>
            </a:r>
          </a:p>
          <a:p>
            <a:pPr marL="2743200" lvl="6" indent="0">
              <a:buNone/>
            </a:pPr>
            <a:r>
              <a:rPr lang="en-US" sz="1000" b="1"/>
              <a:t>	</a:t>
            </a:r>
            <a:r>
              <a:rPr lang="en-US" sz="1000" b="1" smtClean="0"/>
              <a:t>							</a:t>
            </a:r>
          </a:p>
        </p:txBody>
      </p:sp>
      <p:pic>
        <p:nvPicPr>
          <p:cNvPr id="3" name="Picture 2"/>
          <p:cNvPicPr>
            <a:picLocks noChangeAspect="1"/>
          </p:cNvPicPr>
          <p:nvPr/>
        </p:nvPicPr>
        <p:blipFill>
          <a:blip r:embed="rId3"/>
          <a:stretch>
            <a:fillRect/>
          </a:stretch>
        </p:blipFill>
        <p:spPr>
          <a:xfrm>
            <a:off x="4193274" y="1575395"/>
            <a:ext cx="2097490" cy="1206621"/>
          </a:xfrm>
          <a:prstGeom prst="rect">
            <a:avLst/>
          </a:prstGeom>
        </p:spPr>
      </p:pic>
      <p:pic>
        <p:nvPicPr>
          <p:cNvPr id="5" name="Picture 4"/>
          <p:cNvPicPr>
            <a:picLocks noChangeAspect="1"/>
          </p:cNvPicPr>
          <p:nvPr/>
        </p:nvPicPr>
        <p:blipFill>
          <a:blip r:embed="rId4"/>
          <a:stretch>
            <a:fillRect/>
          </a:stretch>
        </p:blipFill>
        <p:spPr>
          <a:xfrm>
            <a:off x="1093084" y="1575395"/>
            <a:ext cx="2438323" cy="118465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2019730560"/>
              </p:ext>
            </p:extLst>
          </p:nvPr>
        </p:nvGraphicFramePr>
        <p:xfrm>
          <a:off x="1093084" y="2970296"/>
          <a:ext cx="2291562" cy="3170340"/>
        </p:xfrm>
        <a:graphic>
          <a:graphicData uri="http://schemas.openxmlformats.org/drawingml/2006/table">
            <a:tbl>
              <a:tblPr firstRow="1" bandRow="1">
                <a:tableStyleId>{5C22544A-7EE6-4342-B048-85BDC9FD1C3A}</a:tableStyleId>
              </a:tblPr>
              <a:tblGrid>
                <a:gridCol w="381927"/>
                <a:gridCol w="381927"/>
                <a:gridCol w="381927"/>
                <a:gridCol w="381927"/>
                <a:gridCol w="381927"/>
                <a:gridCol w="381927"/>
              </a:tblGrid>
              <a:tr h="317034">
                <a:tc>
                  <a:txBody>
                    <a:bodyPr vert="horz" wrap="square"/>
                    <a:lstStyle/>
                    <a:p>
                      <a:pPr algn="ctr"/>
                      <a:r>
                        <a:rPr lang="en-US" sz="800" b="1" smtClean="0"/>
                        <a:t>P</a:t>
                      </a:r>
                      <a:endParaRPr lang="en-US" sz="800" b="1"/>
                    </a:p>
                  </a:txBody>
                  <a:tcPr/>
                </a:tc>
                <a:tc>
                  <a:txBody>
                    <a:bodyPr vert="horz" wrap="square"/>
                    <a:lstStyle/>
                    <a:p>
                      <a:pPr algn="ctr"/>
                      <a:r>
                        <a:rPr lang="en-US" sz="800" b="0" smtClean="0"/>
                        <a:t>Q</a:t>
                      </a:r>
                      <a:endParaRPr lang="en-US" sz="800" b="0"/>
                    </a:p>
                  </a:txBody>
                  <a:tcPr/>
                </a:tc>
                <a:tc>
                  <a:txBody>
                    <a:bodyPr vert="horz" wrap="square"/>
                    <a:lstStyle/>
                    <a:p>
                      <a:pPr algn="ctr"/>
                      <a:r>
                        <a:rPr lang="en-US" sz="800" b="1" smtClean="0"/>
                        <a:t>R</a:t>
                      </a:r>
                      <a:endParaRPr lang="en-US" sz="800" b="1"/>
                    </a:p>
                  </a:txBody>
                  <a:tcPr/>
                </a:tc>
                <a:tc>
                  <a:txBody>
                    <a:bodyPr vert="horz" wrap="square"/>
                    <a:lstStyle/>
                    <a:p>
                      <a:pPr algn="ctr"/>
                      <a:r>
                        <a:rPr lang="en-US" sz="800" b="1" smtClean="0"/>
                        <a:t>A</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C</a:t>
                      </a:r>
                      <a:endParaRPr lang="en-US" sz="800" b="1"/>
                    </a:p>
                  </a:txBody>
                  <a:tcPr/>
                </a:tc>
              </a:tr>
              <a:tr h="317034">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5</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6</a:t>
                      </a:r>
                      <a:endParaRPr lang="en-US" sz="800" b="1"/>
                    </a:p>
                  </a:txBody>
                  <a:tcPr/>
                </a:tc>
              </a:tr>
              <a:tr h="317034">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5</a:t>
                      </a:r>
                      <a:endParaRPr lang="en-US" sz="800" b="1"/>
                    </a:p>
                  </a:txBody>
                  <a:tcPr/>
                </a:tc>
                <a:tc>
                  <a:txBody>
                    <a:bodyPr vert="horz" wrap="square"/>
                    <a:lstStyle/>
                    <a:p>
                      <a:pPr algn="ctr"/>
                      <a:r>
                        <a:rPr lang="en-US" sz="800" b="1" smtClean="0"/>
                        <a:t>25</a:t>
                      </a:r>
                      <a:endParaRPr lang="en-US" sz="800" b="1"/>
                    </a:p>
                  </a:txBody>
                  <a:tcPr/>
                </a:tc>
                <a:tc>
                  <a:txBody>
                    <a:bodyPr vert="horz" wrap="square"/>
                    <a:lstStyle/>
                    <a:p>
                      <a:pPr algn="ctr"/>
                      <a:r>
                        <a:rPr lang="en-US" sz="800" b="0" smtClean="0"/>
                        <a:t>c</a:t>
                      </a:r>
                      <a:endParaRPr lang="en-US" sz="800" b="0"/>
                    </a:p>
                  </a:txBody>
                  <a:tcPr/>
                </a:tc>
                <a:tc>
                  <a:txBody>
                    <a:bodyPr vert="horz" wrap="square"/>
                    <a:lstStyle/>
                    <a:p>
                      <a:pPr algn="ctr"/>
                      <a:r>
                        <a:rPr lang="en-US" sz="800" b="1" smtClean="0"/>
                        <a:t>3</a:t>
                      </a:r>
                      <a:endParaRPr lang="en-US" sz="800" b="1"/>
                    </a:p>
                  </a:txBody>
                  <a:tcPr/>
                </a:tc>
              </a:tr>
              <a:tr h="317034">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5</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5</a:t>
                      </a:r>
                      <a:endParaRPr lang="en-US" sz="800" b="1"/>
                    </a:p>
                  </a:txBody>
                  <a:tcPr/>
                </a:tc>
              </a:tr>
              <a:tr h="317034">
                <a:tc>
                  <a:txBody>
                    <a:bodyPr vert="horz" wrap="square"/>
                    <a:lstStyle/>
                    <a:p>
                      <a:pPr algn="ctr"/>
                      <a:r>
                        <a:rPr lang="en-US" sz="800" b="1" smtClean="0"/>
                        <a:t>15</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8</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6</a:t>
                      </a:r>
                      <a:endParaRPr lang="en-US" sz="800" b="1"/>
                    </a:p>
                  </a:txBody>
                  <a:tcPr/>
                </a:tc>
              </a:tr>
              <a:tr h="317034">
                <a:tc>
                  <a:txBody>
                    <a:bodyPr vert="horz" wrap="square"/>
                    <a:lstStyle/>
                    <a:p>
                      <a:pPr algn="ctr"/>
                      <a:r>
                        <a:rPr lang="en-US" sz="800" b="1" smtClean="0"/>
                        <a:t>15</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8</a:t>
                      </a:r>
                      <a:endParaRPr lang="en-US" sz="800" b="1"/>
                    </a:p>
                  </a:txBody>
                  <a:tcPr/>
                </a:tc>
                <a:tc>
                  <a:txBody>
                    <a:bodyPr vert="horz" wrap="square"/>
                    <a:lstStyle/>
                    <a:p>
                      <a:pPr algn="ctr"/>
                      <a:r>
                        <a:rPr lang="en-US" sz="800" b="1" smtClean="0"/>
                        <a:t>25</a:t>
                      </a:r>
                      <a:endParaRPr lang="en-US" sz="800" b="1"/>
                    </a:p>
                  </a:txBody>
                  <a:tcPr/>
                </a:tc>
                <a:tc>
                  <a:txBody>
                    <a:bodyPr vert="horz" wrap="square"/>
                    <a:lstStyle/>
                    <a:p>
                      <a:pPr algn="ctr"/>
                      <a:r>
                        <a:rPr lang="en-US" sz="800" b="0" smtClean="0"/>
                        <a:t>c</a:t>
                      </a:r>
                      <a:endParaRPr lang="en-US" sz="800" b="0"/>
                    </a:p>
                  </a:txBody>
                  <a:tcPr/>
                </a:tc>
                <a:tc>
                  <a:txBody>
                    <a:bodyPr vert="horz" wrap="square"/>
                    <a:lstStyle/>
                    <a:p>
                      <a:pPr algn="ctr"/>
                      <a:r>
                        <a:rPr lang="en-US" sz="800" b="1" smtClean="0"/>
                        <a:t>3</a:t>
                      </a:r>
                      <a:endParaRPr lang="en-US" sz="800" b="1"/>
                    </a:p>
                  </a:txBody>
                  <a:tcPr/>
                </a:tc>
              </a:tr>
              <a:tr h="317034">
                <a:tc>
                  <a:txBody>
                    <a:bodyPr vert="horz" wrap="square"/>
                    <a:lstStyle/>
                    <a:p>
                      <a:pPr algn="ctr"/>
                      <a:r>
                        <a:rPr lang="en-US" sz="800" b="1" smtClean="0"/>
                        <a:t>15</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8</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5</a:t>
                      </a:r>
                      <a:endParaRPr lang="en-US" sz="800" b="1"/>
                    </a:p>
                  </a:txBody>
                  <a:tcPr/>
                </a:tc>
              </a:tr>
              <a:tr h="317034">
                <a:tc>
                  <a:txBody>
                    <a:bodyPr vert="horz" wrap="square"/>
                    <a:lstStyle/>
                    <a:p>
                      <a:pPr algn="ctr"/>
                      <a:r>
                        <a:rPr lang="en-US" sz="800" b="1" smtClean="0"/>
                        <a:t>25</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6</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6</a:t>
                      </a:r>
                      <a:endParaRPr lang="en-US" sz="800" b="1"/>
                    </a:p>
                  </a:txBody>
                  <a:tcPr/>
                </a:tc>
              </a:tr>
              <a:tr h="317034">
                <a:tc>
                  <a:txBody>
                    <a:bodyPr vert="horz" wrap="square"/>
                    <a:lstStyle/>
                    <a:p>
                      <a:pPr algn="ctr"/>
                      <a:r>
                        <a:rPr lang="en-US" sz="800" b="1" smtClean="0"/>
                        <a:t>25</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6</a:t>
                      </a:r>
                      <a:endParaRPr lang="en-US" sz="800" b="1"/>
                    </a:p>
                  </a:txBody>
                  <a:tcPr/>
                </a:tc>
                <a:tc>
                  <a:txBody>
                    <a:bodyPr vert="horz" wrap="square"/>
                    <a:lstStyle/>
                    <a:p>
                      <a:pPr algn="ctr"/>
                      <a:r>
                        <a:rPr lang="en-US" sz="800" b="1" smtClean="0"/>
                        <a:t>25</a:t>
                      </a:r>
                      <a:endParaRPr lang="en-US" sz="800" b="1"/>
                    </a:p>
                  </a:txBody>
                  <a:tcPr/>
                </a:tc>
                <a:tc>
                  <a:txBody>
                    <a:bodyPr vert="horz" wrap="square"/>
                    <a:lstStyle/>
                    <a:p>
                      <a:pPr algn="ctr"/>
                      <a:r>
                        <a:rPr lang="en-US" sz="800" b="0" smtClean="0"/>
                        <a:t>c</a:t>
                      </a:r>
                      <a:endParaRPr lang="en-US" sz="800" b="0"/>
                    </a:p>
                  </a:txBody>
                  <a:tcPr/>
                </a:tc>
                <a:tc>
                  <a:txBody>
                    <a:bodyPr vert="horz" wrap="square"/>
                    <a:lstStyle/>
                    <a:p>
                      <a:pPr algn="ctr"/>
                      <a:r>
                        <a:rPr lang="en-US" sz="800" b="1" smtClean="0"/>
                        <a:t>3</a:t>
                      </a:r>
                      <a:endParaRPr lang="en-US" sz="800" b="1"/>
                    </a:p>
                  </a:txBody>
                  <a:tcPr/>
                </a:tc>
              </a:tr>
              <a:tr h="317034">
                <a:tc>
                  <a:txBody>
                    <a:bodyPr vert="horz" wrap="square"/>
                    <a:lstStyle/>
                    <a:p>
                      <a:pPr algn="ctr"/>
                      <a:r>
                        <a:rPr lang="en-US" sz="800" b="1" smtClean="0"/>
                        <a:t>25</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6</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5</a:t>
                      </a:r>
                      <a:endParaRPr lang="en-US" sz="800" b="1"/>
                    </a:p>
                  </a:txBody>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56006414"/>
              </p:ext>
            </p:extLst>
          </p:nvPr>
        </p:nvGraphicFramePr>
        <p:xfrm>
          <a:off x="4238066" y="3137832"/>
          <a:ext cx="2291562" cy="1268136"/>
        </p:xfrm>
        <a:graphic>
          <a:graphicData uri="http://schemas.openxmlformats.org/drawingml/2006/table">
            <a:tbl>
              <a:tblPr firstRow="1" bandRow="1">
                <a:tableStyleId>{5C22544A-7EE6-4342-B048-85BDC9FD1C3A}</a:tableStyleId>
              </a:tblPr>
              <a:tblGrid>
                <a:gridCol w="381927"/>
                <a:gridCol w="381927"/>
                <a:gridCol w="381927"/>
                <a:gridCol w="381927"/>
                <a:gridCol w="381927"/>
                <a:gridCol w="381927"/>
              </a:tblGrid>
              <a:tr h="317034">
                <a:tc>
                  <a:txBody>
                    <a:bodyPr vert="horz" wrap="square"/>
                    <a:lstStyle/>
                    <a:p>
                      <a:pPr algn="ctr"/>
                      <a:r>
                        <a:rPr lang="en-US" sz="800" b="1" smtClean="0"/>
                        <a:t>P</a:t>
                      </a:r>
                      <a:endParaRPr lang="en-US" sz="800" b="1"/>
                    </a:p>
                  </a:txBody>
                  <a:tcPr/>
                </a:tc>
                <a:tc>
                  <a:txBody>
                    <a:bodyPr vert="horz" wrap="square"/>
                    <a:lstStyle/>
                    <a:p>
                      <a:pPr algn="ctr"/>
                      <a:r>
                        <a:rPr lang="en-US" sz="800" smtClean="0"/>
                        <a:t>Q</a:t>
                      </a:r>
                      <a:endParaRPr lang="en-US" sz="800"/>
                    </a:p>
                  </a:txBody>
                  <a:tcPr/>
                </a:tc>
                <a:tc>
                  <a:txBody>
                    <a:bodyPr vert="horz" wrap="square"/>
                    <a:lstStyle/>
                    <a:p>
                      <a:pPr algn="ctr"/>
                      <a:r>
                        <a:rPr lang="en-US" sz="800" smtClean="0"/>
                        <a:t>R</a:t>
                      </a:r>
                      <a:endParaRPr lang="en-US" sz="800"/>
                    </a:p>
                  </a:txBody>
                  <a:tcPr/>
                </a:tc>
                <a:tc>
                  <a:txBody>
                    <a:bodyPr vert="horz" wrap="square"/>
                    <a:lstStyle/>
                    <a:p>
                      <a:pPr algn="ctr"/>
                      <a:r>
                        <a:rPr lang="en-US" sz="800" b="1" smtClean="0"/>
                        <a:t>A</a:t>
                      </a:r>
                      <a:endParaRPr lang="en-US" sz="800" b="1"/>
                    </a:p>
                  </a:txBody>
                  <a:tcPr/>
                </a:tc>
                <a:tc>
                  <a:txBody>
                    <a:bodyPr vert="horz" wrap="square"/>
                    <a:lstStyle/>
                    <a:p>
                      <a:pPr algn="ctr"/>
                      <a:r>
                        <a:rPr lang="en-US" sz="800" smtClean="0"/>
                        <a:t>B</a:t>
                      </a:r>
                      <a:endParaRPr lang="en-US" sz="800"/>
                    </a:p>
                  </a:txBody>
                  <a:tcPr/>
                </a:tc>
                <a:tc>
                  <a:txBody>
                    <a:bodyPr vert="horz" wrap="square"/>
                    <a:lstStyle/>
                    <a:p>
                      <a:pPr algn="ctr"/>
                      <a:r>
                        <a:rPr lang="en-US" sz="800" smtClean="0"/>
                        <a:t>C</a:t>
                      </a:r>
                      <a:endParaRPr lang="en-US" sz="800"/>
                    </a:p>
                  </a:txBody>
                  <a:tcPr/>
                </a:tc>
              </a:tr>
              <a:tr h="317034">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5</a:t>
                      </a:r>
                      <a:endParaRPr lang="en-US" sz="800" b="0"/>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0" smtClean="0"/>
                        <a:t>6</a:t>
                      </a:r>
                      <a:endParaRPr lang="en-US" sz="800" b="0"/>
                    </a:p>
                  </a:txBody>
                  <a:tcPr/>
                </a:tc>
              </a:tr>
              <a:tr h="317034">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5</a:t>
                      </a:r>
                      <a:endParaRPr lang="en-US" sz="800" b="0"/>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0" smtClean="0"/>
                        <a:t>5</a:t>
                      </a:r>
                      <a:endParaRPr lang="en-US" sz="800" b="0"/>
                    </a:p>
                  </a:txBody>
                  <a:tcPr/>
                </a:tc>
              </a:tr>
              <a:tr h="317034">
                <a:tc>
                  <a:txBody>
                    <a:bodyPr vert="horz" wrap="square"/>
                    <a:lstStyle/>
                    <a:p>
                      <a:pPr algn="ctr"/>
                      <a:r>
                        <a:rPr lang="en-US" sz="800" b="1" smtClean="0"/>
                        <a:t>25</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6</a:t>
                      </a:r>
                      <a:endParaRPr lang="en-US" sz="800" b="0"/>
                    </a:p>
                  </a:txBody>
                  <a:tcPr/>
                </a:tc>
                <a:tc>
                  <a:txBody>
                    <a:bodyPr vert="horz" wrap="square"/>
                    <a:lstStyle/>
                    <a:p>
                      <a:pPr algn="ctr"/>
                      <a:r>
                        <a:rPr lang="en-US" sz="800" b="1" smtClean="0"/>
                        <a:t>25</a:t>
                      </a:r>
                      <a:endParaRPr lang="en-US" sz="800" b="1"/>
                    </a:p>
                  </a:txBody>
                  <a:tcPr/>
                </a:tc>
                <a:tc>
                  <a:txBody>
                    <a:bodyPr vert="horz" wrap="square"/>
                    <a:lstStyle/>
                    <a:p>
                      <a:pPr algn="ctr"/>
                      <a:r>
                        <a:rPr lang="en-US" sz="800" b="0" smtClean="0"/>
                        <a:t>c</a:t>
                      </a:r>
                      <a:endParaRPr lang="en-US" sz="800" b="0"/>
                    </a:p>
                  </a:txBody>
                  <a:tcPr/>
                </a:tc>
                <a:tc>
                  <a:txBody>
                    <a:bodyPr vert="horz" wrap="square"/>
                    <a:lstStyle/>
                    <a:p>
                      <a:pPr algn="ctr"/>
                      <a:r>
                        <a:rPr lang="en-US" sz="800" b="0" smtClean="0"/>
                        <a:t>3</a:t>
                      </a:r>
                      <a:endParaRPr lang="en-US" sz="800" b="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10681142"/>
              </p:ext>
            </p:extLst>
          </p:nvPr>
        </p:nvGraphicFramePr>
        <p:xfrm>
          <a:off x="4331090" y="5048607"/>
          <a:ext cx="2291562" cy="951102"/>
        </p:xfrm>
        <a:graphic>
          <a:graphicData uri="http://schemas.openxmlformats.org/drawingml/2006/table">
            <a:tbl>
              <a:tblPr firstRow="1" bandRow="1">
                <a:tableStyleId>{5C22544A-7EE6-4342-B048-85BDC9FD1C3A}</a:tableStyleId>
              </a:tblPr>
              <a:tblGrid>
                <a:gridCol w="381927"/>
                <a:gridCol w="381927"/>
                <a:gridCol w="381927"/>
                <a:gridCol w="381927"/>
                <a:gridCol w="381927"/>
                <a:gridCol w="381927"/>
              </a:tblGrid>
              <a:tr h="317034">
                <a:tc>
                  <a:txBody>
                    <a:bodyPr vert="horz" wrap="square"/>
                    <a:lstStyle/>
                    <a:p>
                      <a:pPr algn="ctr"/>
                      <a:r>
                        <a:rPr lang="en-US" sz="800" b="1" smtClean="0"/>
                        <a:t>P</a:t>
                      </a:r>
                      <a:endParaRPr lang="en-US" sz="800" b="1"/>
                    </a:p>
                  </a:txBody>
                  <a:tcPr/>
                </a:tc>
                <a:tc>
                  <a:txBody>
                    <a:bodyPr vert="horz" wrap="square"/>
                    <a:lstStyle/>
                    <a:p>
                      <a:pPr algn="ctr"/>
                      <a:r>
                        <a:rPr lang="en-US" sz="800" smtClean="0"/>
                        <a:t>Q</a:t>
                      </a:r>
                      <a:endParaRPr lang="en-US" sz="800"/>
                    </a:p>
                  </a:txBody>
                  <a:tcPr/>
                </a:tc>
                <a:tc>
                  <a:txBody>
                    <a:bodyPr vert="horz" wrap="square"/>
                    <a:lstStyle/>
                    <a:p>
                      <a:pPr algn="ctr"/>
                      <a:r>
                        <a:rPr lang="en-US" sz="800" smtClean="0"/>
                        <a:t>R</a:t>
                      </a:r>
                      <a:endParaRPr lang="en-US" sz="800"/>
                    </a:p>
                  </a:txBody>
                  <a:tcPr/>
                </a:tc>
                <a:tc>
                  <a:txBody>
                    <a:bodyPr vert="horz" wrap="square"/>
                    <a:lstStyle/>
                    <a:p>
                      <a:pPr algn="ctr"/>
                      <a:r>
                        <a:rPr lang="en-US" sz="800" b="1" smtClean="0"/>
                        <a:t>A</a:t>
                      </a:r>
                      <a:endParaRPr lang="en-US" sz="800" b="1"/>
                    </a:p>
                  </a:txBody>
                  <a:tcPr/>
                </a:tc>
                <a:tc>
                  <a:txBody>
                    <a:bodyPr vert="horz" wrap="square"/>
                    <a:lstStyle/>
                    <a:p>
                      <a:pPr algn="ctr"/>
                      <a:r>
                        <a:rPr lang="en-US" sz="800" smtClean="0"/>
                        <a:t>B</a:t>
                      </a:r>
                      <a:endParaRPr lang="en-US" sz="800"/>
                    </a:p>
                  </a:txBody>
                  <a:tcPr/>
                </a:tc>
                <a:tc>
                  <a:txBody>
                    <a:bodyPr vert="horz" wrap="square"/>
                    <a:lstStyle/>
                    <a:p>
                      <a:pPr algn="ctr"/>
                      <a:r>
                        <a:rPr lang="en-US" sz="800" smtClean="0"/>
                        <a:t>C</a:t>
                      </a:r>
                      <a:endParaRPr lang="en-US" sz="800"/>
                    </a:p>
                  </a:txBody>
                  <a:tcPr/>
                </a:tc>
              </a:tr>
              <a:tr h="317034">
                <a:tc>
                  <a:txBody>
                    <a:bodyPr vert="horz" wrap="square"/>
                    <a:lstStyle/>
                    <a:p>
                      <a:pPr algn="ctr"/>
                      <a:r>
                        <a:rPr lang="en-US" sz="800" b="0" smtClean="0"/>
                        <a:t>15</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8</a:t>
                      </a:r>
                      <a:endParaRPr lang="en-US" sz="800" b="0"/>
                    </a:p>
                  </a:txBody>
                  <a:tcPr/>
                </a:tc>
                <a:tc>
                  <a:txBody>
                    <a:bodyPr vert="horz" wrap="square"/>
                    <a:lstStyle/>
                    <a:p>
                      <a:pPr algn="ctr"/>
                      <a:r>
                        <a:rPr lang="en-US" sz="800" b="0" smtClean="0"/>
                        <a:t>10</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6</a:t>
                      </a:r>
                      <a:endParaRPr lang="en-US" sz="800" b="0"/>
                    </a:p>
                  </a:txBody>
                  <a:tcPr/>
                </a:tc>
              </a:tr>
              <a:tr h="317034">
                <a:tc>
                  <a:txBody>
                    <a:bodyPr vert="horz" wrap="square"/>
                    <a:lstStyle/>
                    <a:p>
                      <a:pPr algn="ctr"/>
                      <a:r>
                        <a:rPr lang="en-US" sz="800" b="0" smtClean="0"/>
                        <a:t>15</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8</a:t>
                      </a:r>
                      <a:endParaRPr lang="en-US" sz="800" b="0"/>
                    </a:p>
                  </a:txBody>
                  <a:tcPr/>
                </a:tc>
                <a:tc>
                  <a:txBody>
                    <a:bodyPr vert="horz" wrap="square"/>
                    <a:lstStyle/>
                    <a:p>
                      <a:pPr algn="ctr"/>
                      <a:r>
                        <a:rPr lang="en-US" sz="800" b="0" smtClean="0"/>
                        <a:t>10</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5</a:t>
                      </a:r>
                      <a:endParaRPr lang="en-US" sz="800" b="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65973248"/>
              </p:ext>
            </p:extLst>
          </p:nvPr>
        </p:nvGraphicFramePr>
        <p:xfrm>
          <a:off x="7632425" y="1732951"/>
          <a:ext cx="2592228" cy="1333717"/>
        </p:xfrm>
        <a:graphic>
          <a:graphicData uri="http://schemas.openxmlformats.org/drawingml/2006/table">
            <a:tbl>
              <a:tblPr firstRow="1" bandRow="1">
                <a:tableStyleId>{5C22544A-7EE6-4342-B048-85BDC9FD1C3A}</a:tableStyleId>
              </a:tblPr>
              <a:tblGrid>
                <a:gridCol w="432038"/>
                <a:gridCol w="432038"/>
                <a:gridCol w="432038"/>
                <a:gridCol w="432038"/>
                <a:gridCol w="432038"/>
                <a:gridCol w="432038"/>
              </a:tblGrid>
              <a:tr h="263708">
                <a:tc>
                  <a:txBody>
                    <a:bodyPr vert="horz" wrap="square"/>
                    <a:lstStyle/>
                    <a:p>
                      <a:pPr algn="ctr"/>
                      <a:r>
                        <a:rPr lang="en-US" sz="1000" b="1" smtClean="0"/>
                        <a:t>P</a:t>
                      </a:r>
                      <a:endParaRPr lang="en-US" sz="1000" b="1"/>
                    </a:p>
                  </a:txBody>
                  <a:tcPr/>
                </a:tc>
                <a:tc>
                  <a:txBody>
                    <a:bodyPr vert="horz" wrap="square"/>
                    <a:lstStyle/>
                    <a:p>
                      <a:pPr algn="ctr"/>
                      <a:r>
                        <a:rPr lang="en-US" sz="1000" smtClean="0"/>
                        <a:t>Q</a:t>
                      </a:r>
                      <a:endParaRPr lang="en-US" sz="1000"/>
                    </a:p>
                  </a:txBody>
                  <a:tcPr/>
                </a:tc>
                <a:tc>
                  <a:txBody>
                    <a:bodyPr vert="horz" wrap="square"/>
                    <a:lstStyle/>
                    <a:p>
                      <a:pPr algn="ctr"/>
                      <a:r>
                        <a:rPr lang="en-US" sz="1000" smtClean="0"/>
                        <a:t>R</a:t>
                      </a:r>
                      <a:endParaRPr lang="en-US" sz="1000"/>
                    </a:p>
                  </a:txBody>
                  <a:tcPr/>
                </a:tc>
                <a:tc>
                  <a:txBody>
                    <a:bodyPr vert="horz" wrap="square"/>
                    <a:lstStyle/>
                    <a:p>
                      <a:pPr algn="ctr"/>
                      <a:r>
                        <a:rPr lang="en-US" sz="1000" b="1" smtClean="0"/>
                        <a:t>A</a:t>
                      </a:r>
                      <a:endParaRPr lang="en-US" sz="1000" b="1"/>
                    </a:p>
                  </a:txBody>
                  <a:tcPr/>
                </a:tc>
                <a:tc>
                  <a:txBody>
                    <a:bodyPr vert="horz" wrap="square"/>
                    <a:lstStyle/>
                    <a:p>
                      <a:pPr algn="ctr"/>
                      <a:r>
                        <a:rPr lang="en-US" sz="1000" smtClean="0"/>
                        <a:t>B</a:t>
                      </a:r>
                      <a:endParaRPr lang="en-US" sz="1000"/>
                    </a:p>
                  </a:txBody>
                  <a:tcPr/>
                </a:tc>
                <a:tc>
                  <a:txBody>
                    <a:bodyPr vert="horz" wrap="square"/>
                    <a:lstStyle/>
                    <a:p>
                      <a:pPr algn="ctr"/>
                      <a:r>
                        <a:rPr lang="en-US" sz="1000" smtClean="0"/>
                        <a:t>C</a:t>
                      </a:r>
                      <a:endParaRPr lang="en-US" sz="1000"/>
                    </a:p>
                  </a:txBody>
                  <a:tcPr/>
                </a:tc>
              </a:tr>
              <a:tr h="263708">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5</a:t>
                      </a:r>
                      <a:endParaRPr lang="en-US" sz="800" b="0"/>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0" smtClean="0"/>
                        <a:t>6</a:t>
                      </a:r>
                      <a:endParaRPr lang="en-US" sz="800" b="0"/>
                    </a:p>
                  </a:txBody>
                  <a:tcPr/>
                </a:tc>
              </a:tr>
              <a:tr h="263708">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5</a:t>
                      </a:r>
                      <a:endParaRPr lang="en-US" sz="800" b="0"/>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0" smtClean="0"/>
                        <a:t>5</a:t>
                      </a:r>
                      <a:endParaRPr lang="en-US" sz="800" b="0"/>
                    </a:p>
                  </a:txBody>
                  <a:tcPr/>
                </a:tc>
              </a:tr>
              <a:tr h="263708">
                <a:tc>
                  <a:txBody>
                    <a:bodyPr vert="horz" wrap="square"/>
                    <a:lstStyle/>
                    <a:p>
                      <a:pPr algn="ctr"/>
                      <a:r>
                        <a:rPr lang="en-US" sz="800" b="1" smtClean="0"/>
                        <a:t>25</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0" smtClean="0"/>
                        <a:t>6</a:t>
                      </a:r>
                      <a:endParaRPr lang="en-US" sz="800" b="0"/>
                    </a:p>
                  </a:txBody>
                  <a:tcPr/>
                </a:tc>
                <a:tc>
                  <a:txBody>
                    <a:bodyPr vert="horz" wrap="square"/>
                    <a:lstStyle/>
                    <a:p>
                      <a:pPr algn="ctr"/>
                      <a:r>
                        <a:rPr lang="en-US" sz="800" b="1" smtClean="0"/>
                        <a:t>25</a:t>
                      </a:r>
                      <a:endParaRPr lang="en-US" sz="800" b="1"/>
                    </a:p>
                  </a:txBody>
                  <a:tcPr/>
                </a:tc>
                <a:tc>
                  <a:txBody>
                    <a:bodyPr vert="horz" wrap="square"/>
                    <a:lstStyle/>
                    <a:p>
                      <a:pPr algn="ctr"/>
                      <a:r>
                        <a:rPr lang="en-US" sz="800" b="0" smtClean="0"/>
                        <a:t>c</a:t>
                      </a:r>
                      <a:endParaRPr lang="en-US" sz="800" b="0"/>
                    </a:p>
                  </a:txBody>
                  <a:tcPr/>
                </a:tc>
                <a:tc>
                  <a:txBody>
                    <a:bodyPr vert="horz" wrap="square"/>
                    <a:lstStyle/>
                    <a:p>
                      <a:pPr algn="ctr"/>
                      <a:r>
                        <a:rPr lang="en-US" sz="800" b="0" smtClean="0"/>
                        <a:t>3</a:t>
                      </a:r>
                      <a:endParaRPr lang="en-US" sz="800" b="0"/>
                    </a:p>
                  </a:txBody>
                  <a:tcPr/>
                </a:tc>
              </a:tr>
              <a:tr h="278885">
                <a:tc>
                  <a:txBody>
                    <a:bodyPr vert="horz" wrap="square"/>
                    <a:lstStyle/>
                    <a:p>
                      <a:pPr algn="ctr"/>
                      <a:r>
                        <a:rPr lang="en-US" sz="800" b="1" smtClean="0"/>
                        <a:t>15</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0" smtClean="0"/>
                        <a:t>8</a:t>
                      </a:r>
                      <a:endParaRPr lang="en-US" sz="800" b="0"/>
                    </a:p>
                  </a:txBody>
                  <a:tcPr/>
                </a:tc>
                <a:tc>
                  <a:txBody>
                    <a:bodyPr vert="horz" wrap="square"/>
                    <a:lstStyle/>
                    <a:p>
                      <a:pPr marL="0" algn="ctr" defTabSz="457200" rtl="0" eaLnBrk="1" latinLnBrk="0" hangingPunct="1"/>
                      <a:r>
                        <a:rPr lang="en-US" sz="800" b="0" kern="1200" smtClean="0">
                          <a:solidFill>
                            <a:schemeClr val="dk1"/>
                          </a:solidFill>
                          <a:latin typeface="+mn-lt"/>
                          <a:ea typeface="+mn-ea"/>
                          <a:cs typeface="+mn-cs"/>
                        </a:rPr>
                        <a:t>NULL</a:t>
                      </a:r>
                      <a:endParaRPr lang="en-US" sz="800" b="0" kern="1200">
                        <a:solidFill>
                          <a:schemeClr val="dk1"/>
                        </a:solidFill>
                        <a:latin typeface="+mn-lt"/>
                        <a:ea typeface="+mn-ea"/>
                        <a:cs typeface="+mn-cs"/>
                      </a:endParaRPr>
                    </a:p>
                  </a:txBody>
                  <a:tcPr/>
                </a:tc>
                <a:tc>
                  <a:txBody>
                    <a:bodyPr vert="horz" wrap="square"/>
                    <a:lstStyle/>
                    <a:p>
                      <a:pPr algn="ctr"/>
                      <a:r>
                        <a:rPr lang="en-US" sz="800" b="0" smtClean="0"/>
                        <a:t>Null</a:t>
                      </a:r>
                      <a:endParaRPr lang="en-US" sz="800" b="0"/>
                    </a:p>
                  </a:txBody>
                  <a:tcPr/>
                </a:tc>
                <a:tc>
                  <a:txBody>
                    <a:bodyPr vert="horz" wrap="square"/>
                    <a:lstStyle/>
                    <a:p>
                      <a:pPr algn="ctr"/>
                      <a:r>
                        <a:rPr lang="en-US" sz="800" b="0" smtClean="0"/>
                        <a:t>Null </a:t>
                      </a:r>
                      <a:endParaRPr lang="en-US" sz="800" b="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857234559"/>
              </p:ext>
            </p:extLst>
          </p:nvPr>
        </p:nvGraphicFramePr>
        <p:xfrm>
          <a:off x="7677947" y="3472190"/>
          <a:ext cx="2641710" cy="985782"/>
        </p:xfrm>
        <a:graphic>
          <a:graphicData uri="http://schemas.openxmlformats.org/drawingml/2006/table">
            <a:tbl>
              <a:tblPr firstRow="1" bandRow="1">
                <a:tableStyleId>{5C22544A-7EE6-4342-B048-85BDC9FD1C3A}</a:tableStyleId>
              </a:tblPr>
              <a:tblGrid>
                <a:gridCol w="440285"/>
                <a:gridCol w="440285"/>
                <a:gridCol w="440285"/>
                <a:gridCol w="440285"/>
                <a:gridCol w="440285"/>
                <a:gridCol w="440285"/>
              </a:tblGrid>
              <a:tr h="242659">
                <a:tc>
                  <a:txBody>
                    <a:bodyPr vert="horz" wrap="square"/>
                    <a:lstStyle/>
                    <a:p>
                      <a:pPr algn="ctr"/>
                      <a:r>
                        <a:rPr lang="en-US" sz="1000" b="1" smtClean="0"/>
                        <a:t>P</a:t>
                      </a:r>
                      <a:endParaRPr lang="en-US" sz="1000" b="1"/>
                    </a:p>
                  </a:txBody>
                  <a:tcPr/>
                </a:tc>
                <a:tc>
                  <a:txBody>
                    <a:bodyPr vert="horz" wrap="square"/>
                    <a:lstStyle/>
                    <a:p>
                      <a:pPr algn="ctr"/>
                      <a:r>
                        <a:rPr lang="en-US" sz="1000" smtClean="0"/>
                        <a:t>Q</a:t>
                      </a:r>
                      <a:endParaRPr lang="en-US" sz="1000"/>
                    </a:p>
                  </a:txBody>
                  <a:tcPr/>
                </a:tc>
                <a:tc>
                  <a:txBody>
                    <a:bodyPr vert="horz" wrap="square"/>
                    <a:lstStyle/>
                    <a:p>
                      <a:pPr algn="ctr"/>
                      <a:r>
                        <a:rPr lang="en-US" sz="1000" smtClean="0"/>
                        <a:t>R</a:t>
                      </a:r>
                      <a:endParaRPr lang="en-US" sz="1000"/>
                    </a:p>
                  </a:txBody>
                  <a:tcPr/>
                </a:tc>
                <a:tc>
                  <a:txBody>
                    <a:bodyPr vert="horz" wrap="square"/>
                    <a:lstStyle/>
                    <a:p>
                      <a:pPr algn="ctr"/>
                      <a:r>
                        <a:rPr lang="en-US" sz="1000" b="1" smtClean="0"/>
                        <a:t>A</a:t>
                      </a:r>
                      <a:endParaRPr lang="en-US" sz="1000" b="1"/>
                    </a:p>
                  </a:txBody>
                  <a:tcPr/>
                </a:tc>
                <a:tc>
                  <a:txBody>
                    <a:bodyPr vert="horz" wrap="square"/>
                    <a:lstStyle/>
                    <a:p>
                      <a:pPr algn="ctr"/>
                      <a:r>
                        <a:rPr lang="en-US" sz="1000" smtClean="0"/>
                        <a:t>B</a:t>
                      </a:r>
                      <a:endParaRPr lang="en-US" sz="1000"/>
                    </a:p>
                  </a:txBody>
                  <a:tcPr/>
                </a:tc>
                <a:tc>
                  <a:txBody>
                    <a:bodyPr vert="horz" wrap="square"/>
                    <a:lstStyle/>
                    <a:p>
                      <a:pPr algn="ctr"/>
                      <a:r>
                        <a:rPr lang="en-US" sz="1000" smtClean="0"/>
                        <a:t>C</a:t>
                      </a:r>
                      <a:endParaRPr lang="en-US" sz="1000"/>
                    </a:p>
                  </a:txBody>
                  <a:tcPr/>
                </a:tc>
              </a:tr>
              <a:tr h="242659">
                <a:tc>
                  <a:txBody>
                    <a:bodyPr vert="horz" wrap="square"/>
                    <a:lstStyle/>
                    <a:p>
                      <a:pPr algn="ctr"/>
                      <a:r>
                        <a:rPr lang="en-US" sz="800" b="0" smtClean="0"/>
                        <a:t>15</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8</a:t>
                      </a:r>
                      <a:endParaRPr lang="en-US" sz="800" b="0"/>
                    </a:p>
                  </a:txBody>
                  <a:tcPr/>
                </a:tc>
                <a:tc>
                  <a:txBody>
                    <a:bodyPr vert="horz" wrap="square"/>
                    <a:lstStyle/>
                    <a:p>
                      <a:pPr algn="ctr"/>
                      <a:r>
                        <a:rPr lang="en-US" sz="800" b="0" smtClean="0"/>
                        <a:t>10</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5</a:t>
                      </a:r>
                      <a:endParaRPr lang="en-US" sz="800" b="0"/>
                    </a:p>
                  </a:txBody>
                  <a:tcPr/>
                </a:tc>
              </a:tr>
              <a:tr h="242659">
                <a:tc>
                  <a:txBody>
                    <a:bodyPr vert="horz" wrap="square"/>
                    <a:lstStyle/>
                    <a:p>
                      <a:pPr algn="ctr"/>
                      <a:r>
                        <a:rPr lang="en-US" sz="800" b="0" smtClean="0"/>
                        <a:t>15</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8</a:t>
                      </a:r>
                      <a:endParaRPr lang="en-US" sz="800" b="0"/>
                    </a:p>
                  </a:txBody>
                  <a:tcPr/>
                </a:tc>
                <a:tc>
                  <a:txBody>
                    <a:bodyPr vert="horz" wrap="square"/>
                    <a:lstStyle/>
                    <a:p>
                      <a:pPr algn="ctr"/>
                      <a:r>
                        <a:rPr lang="en-US" sz="800" b="0" smtClean="0"/>
                        <a:t>10</a:t>
                      </a:r>
                      <a:endParaRPr lang="en-US" sz="800" b="0"/>
                    </a:p>
                  </a:txBody>
                  <a:tcPr/>
                </a:tc>
                <a:tc>
                  <a:txBody>
                    <a:bodyPr vert="horz" wrap="square"/>
                    <a:lstStyle/>
                    <a:p>
                      <a:pPr algn="ctr"/>
                      <a:r>
                        <a:rPr lang="en-US" sz="800" b="1" smtClean="0"/>
                        <a:t>b</a:t>
                      </a:r>
                      <a:endParaRPr lang="en-US" sz="800" b="1"/>
                    </a:p>
                  </a:txBody>
                  <a:tcPr/>
                </a:tc>
                <a:tc>
                  <a:txBody>
                    <a:bodyPr vert="horz" wrap="square"/>
                    <a:lstStyle/>
                    <a:p>
                      <a:pPr algn="ctr"/>
                      <a:r>
                        <a:rPr lang="en-US" sz="800" b="0" smtClean="0"/>
                        <a:t>6</a:t>
                      </a:r>
                      <a:endParaRPr lang="en-US" sz="800" b="0"/>
                    </a:p>
                  </a:txBody>
                  <a:tcPr/>
                </a:tc>
              </a:tr>
              <a:tr h="256624">
                <a:tc>
                  <a:txBody>
                    <a:bodyPr vert="horz" wrap="square"/>
                    <a:lstStyle/>
                    <a:p>
                      <a:pPr algn="ctr"/>
                      <a:r>
                        <a:rPr lang="en-US" sz="800" b="0" smtClean="0"/>
                        <a:t>NULL</a:t>
                      </a:r>
                      <a:endParaRPr lang="en-US" sz="800" b="0"/>
                    </a:p>
                  </a:txBody>
                  <a:tcPr/>
                </a:tc>
                <a:tc>
                  <a:txBody>
                    <a:bodyPr vert="horz" wrap="square"/>
                    <a:lstStyle/>
                    <a:p>
                      <a:pPr algn="ctr"/>
                      <a:r>
                        <a:rPr lang="en-US" sz="800" b="0" smtClean="0"/>
                        <a:t>NULL</a:t>
                      </a:r>
                      <a:endParaRPr lang="en-US" sz="800" b="0"/>
                    </a:p>
                  </a:txBody>
                  <a:tcPr/>
                </a:tc>
                <a:tc>
                  <a:txBody>
                    <a:bodyPr vert="horz" wrap="square"/>
                    <a:lstStyle/>
                    <a:p>
                      <a:pPr algn="ctr"/>
                      <a:r>
                        <a:rPr lang="en-US" sz="800" b="0" smtClean="0"/>
                        <a:t>NULL</a:t>
                      </a:r>
                      <a:endParaRPr lang="en-US" sz="800" b="0"/>
                    </a:p>
                  </a:txBody>
                  <a:tcPr/>
                </a:tc>
                <a:tc>
                  <a:txBody>
                    <a:bodyPr vert="horz" wrap="square"/>
                    <a:lstStyle/>
                    <a:p>
                      <a:pPr algn="ctr"/>
                      <a:r>
                        <a:rPr lang="en-US" sz="800" b="0" smtClean="0"/>
                        <a:t>25</a:t>
                      </a:r>
                      <a:endParaRPr lang="en-US" sz="800" b="0"/>
                    </a:p>
                  </a:txBody>
                  <a:tcPr/>
                </a:tc>
                <a:tc>
                  <a:txBody>
                    <a:bodyPr vert="horz" wrap="square"/>
                    <a:lstStyle/>
                    <a:p>
                      <a:pPr algn="ctr"/>
                      <a:r>
                        <a:rPr lang="en-US" sz="800" b="1" smtClean="0"/>
                        <a:t>a</a:t>
                      </a:r>
                      <a:endParaRPr lang="en-US" sz="800" b="1"/>
                    </a:p>
                  </a:txBody>
                  <a:tcPr/>
                </a:tc>
                <a:tc>
                  <a:txBody>
                    <a:bodyPr vert="horz" wrap="square"/>
                    <a:lstStyle/>
                    <a:p>
                      <a:pPr algn="ctr"/>
                      <a:r>
                        <a:rPr lang="en-US" sz="800" b="0" smtClean="0"/>
                        <a:t>6</a:t>
                      </a:r>
                      <a:endParaRPr lang="en-US" sz="800" b="0"/>
                    </a:p>
                  </a:txBody>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04502016"/>
              </p:ext>
            </p:extLst>
          </p:nvPr>
        </p:nvGraphicFramePr>
        <p:xfrm>
          <a:off x="7747221" y="5229377"/>
          <a:ext cx="2539530" cy="642936"/>
        </p:xfrm>
        <a:graphic>
          <a:graphicData uri="http://schemas.openxmlformats.org/drawingml/2006/table">
            <a:tbl>
              <a:tblPr firstRow="1" bandRow="1">
                <a:tableStyleId>{5C22544A-7EE6-4342-B048-85BDC9FD1C3A}</a:tableStyleId>
              </a:tblPr>
              <a:tblGrid>
                <a:gridCol w="423255"/>
                <a:gridCol w="423255"/>
                <a:gridCol w="423255"/>
                <a:gridCol w="423255"/>
                <a:gridCol w="423255"/>
                <a:gridCol w="423255"/>
              </a:tblGrid>
              <a:tr h="321468">
                <a:tc>
                  <a:txBody>
                    <a:bodyPr vert="horz" wrap="square"/>
                    <a:lstStyle/>
                    <a:p>
                      <a:pPr algn="ctr"/>
                      <a:r>
                        <a:rPr lang="en-US" sz="1000" b="1" smtClean="0"/>
                        <a:t>P</a:t>
                      </a:r>
                      <a:endParaRPr lang="en-US" sz="1000" b="1"/>
                    </a:p>
                  </a:txBody>
                  <a:tcPr/>
                </a:tc>
                <a:tc>
                  <a:txBody>
                    <a:bodyPr vert="horz" wrap="square"/>
                    <a:lstStyle/>
                    <a:p>
                      <a:pPr algn="ctr"/>
                      <a:r>
                        <a:rPr lang="en-US" sz="1000" smtClean="0"/>
                        <a:t>Q</a:t>
                      </a:r>
                      <a:endParaRPr lang="en-US" sz="1000"/>
                    </a:p>
                  </a:txBody>
                  <a:tcPr/>
                </a:tc>
                <a:tc>
                  <a:txBody>
                    <a:bodyPr vert="horz" wrap="square"/>
                    <a:lstStyle/>
                    <a:p>
                      <a:pPr algn="ctr"/>
                      <a:r>
                        <a:rPr lang="en-US" sz="1000" smtClean="0"/>
                        <a:t>R</a:t>
                      </a:r>
                      <a:endParaRPr lang="en-US" sz="1000"/>
                    </a:p>
                  </a:txBody>
                  <a:tcPr/>
                </a:tc>
                <a:tc>
                  <a:txBody>
                    <a:bodyPr vert="horz" wrap="square"/>
                    <a:lstStyle/>
                    <a:p>
                      <a:pPr algn="ctr"/>
                      <a:r>
                        <a:rPr lang="en-US" sz="1000" b="1" smtClean="0"/>
                        <a:t>A</a:t>
                      </a:r>
                      <a:endParaRPr lang="en-US" sz="1000" b="1"/>
                    </a:p>
                  </a:txBody>
                  <a:tcPr/>
                </a:tc>
                <a:tc>
                  <a:txBody>
                    <a:bodyPr vert="horz" wrap="square"/>
                    <a:lstStyle/>
                    <a:p>
                      <a:pPr algn="ctr"/>
                      <a:r>
                        <a:rPr lang="en-US" sz="1000" smtClean="0"/>
                        <a:t>B</a:t>
                      </a:r>
                      <a:endParaRPr lang="en-US" sz="1000"/>
                    </a:p>
                  </a:txBody>
                  <a:tcPr/>
                </a:tc>
                <a:tc>
                  <a:txBody>
                    <a:bodyPr vert="horz" wrap="square"/>
                    <a:lstStyle/>
                    <a:p>
                      <a:pPr algn="ctr"/>
                      <a:r>
                        <a:rPr lang="en-US" sz="1000" smtClean="0"/>
                        <a:t>C</a:t>
                      </a:r>
                      <a:endParaRPr lang="en-US" sz="1000"/>
                    </a:p>
                  </a:txBody>
                  <a:tcPr/>
                </a:tc>
              </a:tr>
              <a:tr h="321468">
                <a:tc>
                  <a:txBody>
                    <a:bodyPr vert="horz" wrap="square"/>
                    <a:lstStyle/>
                    <a:p>
                      <a:pPr algn="ctr"/>
                      <a:r>
                        <a:rPr lang="en-US" sz="800" b="1" smtClean="0"/>
                        <a:t>10</a:t>
                      </a:r>
                      <a:endParaRPr lang="en-US" sz="800" b="1"/>
                    </a:p>
                  </a:txBody>
                  <a:tcPr/>
                </a:tc>
                <a:tc>
                  <a:txBody>
                    <a:bodyPr vert="horz" wrap="square"/>
                    <a:lstStyle/>
                    <a:p>
                      <a:pPr algn="ctr"/>
                      <a:r>
                        <a:rPr lang="en-US" sz="800" b="0" smtClean="0"/>
                        <a:t>a</a:t>
                      </a:r>
                      <a:endParaRPr lang="en-US" sz="800" b="0"/>
                    </a:p>
                  </a:txBody>
                  <a:tcPr/>
                </a:tc>
                <a:tc>
                  <a:txBody>
                    <a:bodyPr vert="horz" wrap="square"/>
                    <a:lstStyle/>
                    <a:p>
                      <a:pPr algn="ctr"/>
                      <a:r>
                        <a:rPr lang="en-US" sz="800" b="1" smtClean="0"/>
                        <a:t>5</a:t>
                      </a:r>
                      <a:endParaRPr lang="en-US" sz="800" b="1"/>
                    </a:p>
                  </a:txBody>
                  <a:tcPr/>
                </a:tc>
                <a:tc>
                  <a:txBody>
                    <a:bodyPr vert="horz" wrap="square"/>
                    <a:lstStyle/>
                    <a:p>
                      <a:pPr algn="ctr"/>
                      <a:r>
                        <a:rPr lang="en-US" sz="800" b="1" smtClean="0"/>
                        <a:t>10</a:t>
                      </a:r>
                      <a:endParaRPr lang="en-US" sz="800" b="1"/>
                    </a:p>
                  </a:txBody>
                  <a:tcPr/>
                </a:tc>
                <a:tc>
                  <a:txBody>
                    <a:bodyPr vert="horz" wrap="square"/>
                    <a:lstStyle/>
                    <a:p>
                      <a:pPr algn="ctr"/>
                      <a:r>
                        <a:rPr lang="en-US" sz="800" b="0" smtClean="0"/>
                        <a:t>b</a:t>
                      </a:r>
                      <a:endParaRPr lang="en-US" sz="800" b="0"/>
                    </a:p>
                  </a:txBody>
                  <a:tcPr/>
                </a:tc>
                <a:tc>
                  <a:txBody>
                    <a:bodyPr vert="horz" wrap="square"/>
                    <a:lstStyle/>
                    <a:p>
                      <a:pPr algn="ctr"/>
                      <a:r>
                        <a:rPr lang="en-US" sz="800" b="1" smtClean="0"/>
                        <a:t>5</a:t>
                      </a:r>
                      <a:endParaRPr lang="en-US" sz="800" b="1"/>
                    </a:p>
                  </a:txBody>
                  <a:tcPr/>
                </a:tc>
              </a:tr>
            </a:tbl>
          </a:graphicData>
        </a:graphic>
      </p:graphicFrame>
    </p:spTree>
    <p:extLst>
      <p:ext uri="{BB962C8B-B14F-4D97-AF65-F5344CB8AC3E}">
        <p14:creationId xmlns:p14="http://schemas.microsoft.com/office/powerpoint/2010/main" val="26894231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after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after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par>
                    <p:cTn id="22" fill="hold" nodeType="clickPar">
                      <p:stCondLst>
                        <p:cond delay="indefinite"/>
                      </p:stCondLst>
                      <p:childTnLst>
                        <p:par>
                          <p:cTn id="23" fill="hold" nodeType="after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randombar(horizontal)">
                                      <p:cBhvr>
                                        <p:cTn id="26" dur="500"/>
                                        <p:tgtEl>
                                          <p:spTgt spid="11"/>
                                        </p:tgtEl>
                                      </p:cBhvr>
                                    </p:animEffect>
                                  </p:childTnLst>
                                </p:cTn>
                              </p:par>
                            </p:childTnLst>
                          </p:cTn>
                        </p:par>
                      </p:childTnLst>
                    </p:cTn>
                  </p:par>
                  <p:par>
                    <p:cTn id="27" fill="hold" nodeType="clickPar">
                      <p:stCondLst>
                        <p:cond delay="indefinite"/>
                      </p:stCondLst>
                      <p:childTnLst>
                        <p:par>
                          <p:cTn id="28" fill="hold" nodeType="afterGroup">
                            <p:stCondLst>
                              <p:cond delay="0"/>
                            </p:stCondLst>
                            <p:childTnLst>
                              <p:par>
                                <p:cTn id="29" presetID="14" presetClass="entr" presetSubtype="1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randombar(horizont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010310" y="213889"/>
            <a:ext cx="10138336" cy="1280890"/>
          </a:xfrm>
        </p:spPr>
        <p:txBody>
          <a:bodyPr anchor="t"/>
          <a:lstStyle/>
          <a:p>
            <a:pPr algn="ctr"/>
            <a:r>
              <a:rPr lang="en-US" smtClean="0">
                <a:latin typeface="Times New Roman" panose="02020603050405020304" pitchFamily="18" charset="0"/>
                <a:cs typeface="Times New Roman" panose="02020603050405020304" pitchFamily="18" charset="0"/>
              </a:rPr>
              <a:t>EXAMPLE</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a:bodyPr>
          <a:lstStyle/>
          <a:p>
            <a:pPr marL="111125" indent="0" algn="just">
              <a:lnSpc>
                <a:spcPct val="170000"/>
              </a:lnSpc>
              <a:buNone/>
            </a:pPr>
            <a:r>
              <a:rPr lang="en-US" sz="1600" b="1" smtClean="0">
                <a:latin typeface="Times New Roman" panose="02020603050405020304" pitchFamily="18" charset="0"/>
                <a:cs typeface="Times New Roman" panose="02020603050405020304" pitchFamily="18" charset="0"/>
              </a:rPr>
              <a:t>              	</a:t>
            </a:r>
            <a:r>
              <a:rPr lang="en-US" sz="1900" b="1" smtClean="0">
                <a:latin typeface="Times New Roman" panose="02020603050405020304" pitchFamily="18" charset="0"/>
                <a:cs typeface="Times New Roman" panose="02020603050405020304" pitchFamily="18" charset="0"/>
              </a:rPr>
              <a:t>			          				</a:t>
            </a:r>
            <a:endParaRPr lang="en-US" b="1" smtClean="0">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smtClean="0">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smtClean="0">
              <a:latin typeface="Times New Roman" panose="02020603050405020304" pitchFamily="18" charset="0"/>
              <a:cs typeface="Times New Roman" panose="02020603050405020304" pitchFamily="18" charset="0"/>
            </a:endParaRPr>
          </a:p>
          <a:p>
            <a:pPr marL="111125" indent="0" algn="just">
              <a:lnSpc>
                <a:spcPct val="170000"/>
              </a:lnSpc>
              <a:buNone/>
            </a:pPr>
            <a:r>
              <a:rPr lang="en-US" sz="1400" b="1" smtClean="0">
                <a:solidFill>
                  <a:schemeClr val="tx1"/>
                </a:solidFill>
                <a:latin typeface="Times New Roman" panose="02020603050405020304" pitchFamily="18" charset="0"/>
                <a:cs typeface="Times New Roman" panose="02020603050405020304" pitchFamily="18" charset="0"/>
              </a:rPr>
              <a:t>Write relational algebraic expressions for the following queries:</a:t>
            </a:r>
          </a:p>
          <a:p>
            <a:pPr marL="454025" algn="just">
              <a:lnSpc>
                <a:spcPct val="170000"/>
              </a:lnSpc>
              <a:buAutoNum type="arabicParenR"/>
            </a:pPr>
            <a:r>
              <a:rPr lang="en-US" sz="1400" smtClean="0">
                <a:solidFill>
                  <a:schemeClr val="bg1"/>
                </a:solidFill>
                <a:latin typeface="Times New Roman" panose="02020603050405020304" pitchFamily="18" charset="0"/>
                <a:cs typeface="Times New Roman" panose="02020603050405020304" pitchFamily="18" charset="0"/>
              </a:rPr>
              <a:t>IDs </a:t>
            </a:r>
            <a:r>
              <a:rPr lang="en-US" sz="1400">
                <a:solidFill>
                  <a:schemeClr val="bg1"/>
                </a:solidFill>
                <a:latin typeface="Times New Roman" panose="02020603050405020304" pitchFamily="18" charset="0"/>
                <a:cs typeface="Times New Roman" panose="02020603050405020304" pitchFamily="18" charset="0"/>
              </a:rPr>
              <a:t>of members who have borrowed </a:t>
            </a:r>
            <a:r>
              <a:rPr lang="en-US" sz="1400" smtClean="0">
                <a:solidFill>
                  <a:schemeClr val="bg1"/>
                </a:solidFill>
                <a:latin typeface="Times New Roman" panose="02020603050405020304" pitchFamily="18" charset="0"/>
                <a:cs typeface="Times New Roman" panose="02020603050405020304" pitchFamily="18" charset="0"/>
              </a:rPr>
              <a:t>books</a:t>
            </a:r>
            <a:r>
              <a:rPr lang="en-US" sz="1400">
                <a:solidFill>
                  <a:schemeClr val="bg1"/>
                </a:solidFill>
                <a:latin typeface="Times New Roman" panose="02020603050405020304" pitchFamily="18" charset="0"/>
                <a:cs typeface="Times New Roman" panose="02020603050405020304" pitchFamily="18" charset="0"/>
              </a:rPr>
              <a:t> </a:t>
            </a:r>
            <a:r>
              <a:rPr lang="en-US" sz="1400" smtClean="0">
                <a:solidFill>
                  <a:schemeClr val="bg1"/>
                </a:solidFill>
                <a:latin typeface="Times New Roman" panose="02020603050405020304" pitchFamily="18" charset="0"/>
                <a:cs typeface="Times New Roman" panose="02020603050405020304" pitchFamily="18" charset="0"/>
              </a:rPr>
              <a:t>  </a:t>
            </a:r>
          </a:p>
          <a:p>
            <a:pPr marL="454025" algn="just">
              <a:lnSpc>
                <a:spcPct val="170000"/>
              </a:lnSpc>
              <a:buAutoNum type="arabicParenR"/>
            </a:pPr>
            <a:r>
              <a:rPr lang="en-US" sz="1400" smtClean="0">
                <a:solidFill>
                  <a:schemeClr val="bg1"/>
                </a:solidFill>
                <a:latin typeface="Times New Roman" panose="02020603050405020304" pitchFamily="18" charset="0"/>
                <a:cs typeface="Times New Roman" panose="02020603050405020304" pitchFamily="18" charset="0"/>
              </a:rPr>
              <a:t>IDs of members and the Book IDs of the books they have borrowed.</a:t>
            </a:r>
          </a:p>
          <a:p>
            <a:pPr marL="454025" algn="just">
              <a:lnSpc>
                <a:spcPct val="170000"/>
              </a:lnSpc>
              <a:buAutoNum type="arabicParenR"/>
            </a:pPr>
            <a:r>
              <a:rPr lang="en-US" sz="1400" smtClean="0">
                <a:solidFill>
                  <a:schemeClr val="bg1"/>
                </a:solidFill>
                <a:latin typeface="Times New Roman" panose="02020603050405020304" pitchFamily="18" charset="0"/>
                <a:cs typeface="Times New Roman" panose="02020603050405020304" pitchFamily="18" charset="0"/>
              </a:rPr>
              <a:t>Details </a:t>
            </a:r>
            <a:r>
              <a:rPr lang="en-US" sz="1400">
                <a:solidFill>
                  <a:schemeClr val="bg1"/>
                </a:solidFill>
                <a:latin typeface="Times New Roman" panose="02020603050405020304" pitchFamily="18" charset="0"/>
                <a:cs typeface="Times New Roman" panose="02020603050405020304" pitchFamily="18" charset="0"/>
              </a:rPr>
              <a:t>of the members who were born on 21/10/1997</a:t>
            </a:r>
            <a:r>
              <a:rPr lang="en-US" sz="1400" smtClean="0">
                <a:solidFill>
                  <a:schemeClr val="bg1"/>
                </a:solidFill>
                <a:latin typeface="Times New Roman" panose="02020603050405020304" pitchFamily="18" charset="0"/>
                <a:cs typeface="Times New Roman" panose="02020603050405020304" pitchFamily="18" charset="0"/>
              </a:rPr>
              <a:t>.</a:t>
            </a:r>
          </a:p>
          <a:p>
            <a:pPr marL="454025" algn="just">
              <a:lnSpc>
                <a:spcPct val="170000"/>
              </a:lnSpc>
              <a:buAutoNum type="arabicParenR"/>
            </a:pPr>
            <a:r>
              <a:rPr lang="en-US" sz="1400" smtClean="0">
                <a:solidFill>
                  <a:schemeClr val="bg1"/>
                </a:solidFill>
                <a:latin typeface="Times New Roman" panose="02020603050405020304" pitchFamily="18" charset="0"/>
                <a:cs typeface="Times New Roman" panose="02020603050405020304" pitchFamily="18" charset="0"/>
              </a:rPr>
              <a:t> </a:t>
            </a:r>
            <a:r>
              <a:rPr lang="en-US" sz="1400">
                <a:solidFill>
                  <a:schemeClr val="bg1"/>
                </a:solidFill>
                <a:latin typeface="Times New Roman" panose="02020603050405020304" pitchFamily="18" charset="0"/>
                <a:cs typeface="Times New Roman" panose="02020603050405020304" pitchFamily="18" charset="0"/>
              </a:rPr>
              <a:t>Borrowing details of </a:t>
            </a:r>
            <a:r>
              <a:rPr lang="en-US" sz="1400" smtClean="0">
                <a:solidFill>
                  <a:schemeClr val="bg1"/>
                </a:solidFill>
                <a:latin typeface="Times New Roman" panose="02020603050405020304" pitchFamily="18" charset="0"/>
                <a:cs typeface="Times New Roman" panose="02020603050405020304" pitchFamily="18" charset="0"/>
              </a:rPr>
              <a:t>members with ID = 3</a:t>
            </a:r>
          </a:p>
          <a:p>
            <a:pPr marL="454025" algn="just">
              <a:lnSpc>
                <a:spcPct val="170000"/>
              </a:lnSpc>
              <a:buAutoNum type="arabicParenR"/>
            </a:pPr>
            <a:r>
              <a:rPr lang="en-US" sz="1400" smtClean="0">
                <a:solidFill>
                  <a:schemeClr val="bg1"/>
                </a:solidFill>
                <a:latin typeface="Times New Roman" panose="02020603050405020304" pitchFamily="18" charset="0"/>
                <a:cs typeface="Times New Roman" panose="02020603050405020304" pitchFamily="18" charset="0"/>
              </a:rPr>
              <a:t>Borrowing </a:t>
            </a:r>
            <a:r>
              <a:rPr lang="en-US" sz="1400">
                <a:solidFill>
                  <a:schemeClr val="bg1"/>
                </a:solidFill>
                <a:latin typeface="Times New Roman" panose="02020603050405020304" pitchFamily="18" charset="0"/>
                <a:cs typeface="Times New Roman" panose="02020603050405020304" pitchFamily="18" charset="0"/>
              </a:rPr>
              <a:t>details of </a:t>
            </a:r>
            <a:r>
              <a:rPr lang="en-US" sz="1400" smtClean="0">
                <a:solidFill>
                  <a:schemeClr val="bg1"/>
                </a:solidFill>
                <a:latin typeface="Times New Roman" panose="02020603050405020304" pitchFamily="18" charset="0"/>
                <a:cs typeface="Times New Roman" panose="02020603050405020304" pitchFamily="18" charset="0"/>
              </a:rPr>
              <a:t>members who have borrowed a book with ID 1 or 5</a:t>
            </a:r>
            <a:endParaRPr lang="en-US" sz="1400" b="1" smtClean="0">
              <a:solidFill>
                <a:schemeClr val="bg1"/>
              </a:solidFill>
              <a:latin typeface="Times New Roman" panose="02020603050405020304" pitchFamily="18" charset="0"/>
              <a:cs typeface="Times New Roman" panose="02020603050405020304" pitchFamily="18" charset="0"/>
            </a:endParaRPr>
          </a:p>
          <a:p>
            <a:pPr marL="454025" algn="just">
              <a:lnSpc>
                <a:spcPct val="170000"/>
              </a:lnSpc>
              <a:buAutoNum type="arabicParenR"/>
            </a:pPr>
            <a:endParaRPr lang="en-US" sz="1400" b="1"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883" y="1295631"/>
            <a:ext cx="9848419" cy="1951718"/>
          </a:xfrm>
          <a:prstGeom prst="rect">
            <a:avLst/>
          </a:prstGeom>
        </p:spPr>
      </p:pic>
    </p:spTree>
    <p:extLst>
      <p:ext uri="{BB962C8B-B14F-4D97-AF65-F5344CB8AC3E}">
        <p14:creationId xmlns:p14="http://schemas.microsoft.com/office/powerpoint/2010/main" val="1007246838"/>
      </p:ext>
    </p:extLst>
  </p:cSld>
  <p:clrMapOvr>
    <a:masterClrMapping/>
  </p:clrMapOvr>
  <p:transition/>
  <p:timing/>
</p:sld>
</file>

<file path=ppt/slides/slide8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010310" y="186593"/>
            <a:ext cx="10138336" cy="1280890"/>
          </a:xfrm>
        </p:spPr>
        <p:txBody>
          <a:bodyPr anchor="t"/>
          <a:lstStyle/>
          <a:p>
            <a:pPr algn="ctr"/>
            <a:r>
              <a:rPr lang="en-US" smtClean="0">
                <a:latin typeface="Times New Roman" panose="02020603050405020304" pitchFamily="18" charset="0"/>
                <a:cs typeface="Times New Roman" panose="02020603050405020304" pitchFamily="18" charset="0"/>
              </a:rPr>
              <a:t>EXAMPLE</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a:bodyPr>
          <a:lstStyle/>
          <a:p>
            <a:pPr marL="111125" indent="0" algn="just">
              <a:lnSpc>
                <a:spcPct val="170000"/>
              </a:lnSpc>
              <a:buNone/>
            </a:pPr>
            <a:r>
              <a:rPr lang="en-US" sz="1600" b="1" smtClean="0">
                <a:latin typeface="Times New Roman" panose="02020603050405020304" pitchFamily="18" charset="0"/>
                <a:cs typeface="Times New Roman" panose="02020603050405020304" pitchFamily="18" charset="0"/>
              </a:rPr>
              <a:t>              	</a:t>
            </a:r>
            <a:r>
              <a:rPr lang="en-US" sz="1900" b="1" smtClean="0">
                <a:latin typeface="Times New Roman" panose="02020603050405020304" pitchFamily="18" charset="0"/>
                <a:cs typeface="Times New Roman" panose="02020603050405020304" pitchFamily="18" charset="0"/>
              </a:rPr>
              <a:t>			          				</a:t>
            </a:r>
            <a:endParaRPr lang="en-US" b="1" smtClean="0">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smtClean="0">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smtClean="0">
              <a:latin typeface="Times New Roman" panose="02020603050405020304" pitchFamily="18" charset="0"/>
              <a:cs typeface="Times New Roman" panose="02020603050405020304" pitchFamily="18" charset="0"/>
            </a:endParaRPr>
          </a:p>
          <a:p>
            <a:pPr marL="111125" indent="0" algn="just">
              <a:lnSpc>
                <a:spcPct val="170000"/>
              </a:lnSpc>
              <a:buNone/>
            </a:pPr>
            <a:r>
              <a:rPr lang="en-US" sz="1400" b="1" smtClean="0">
                <a:solidFill>
                  <a:schemeClr val="tx1"/>
                </a:solidFill>
                <a:latin typeface="Times New Roman" panose="02020603050405020304" pitchFamily="18" charset="0"/>
                <a:cs typeface="Times New Roman" panose="02020603050405020304" pitchFamily="18" charset="0"/>
              </a:rPr>
              <a:t>Write relational algebraic expressions for the following queries:</a:t>
            </a:r>
          </a:p>
          <a:p>
            <a:pPr marL="111125" indent="0" algn="just">
              <a:lnSpc>
                <a:spcPct val="170000"/>
              </a:lnSpc>
              <a:buNone/>
            </a:pPr>
            <a:r>
              <a:rPr lang="en-US" sz="1400" smtClean="0">
                <a:solidFill>
                  <a:schemeClr val="bg1"/>
                </a:solidFill>
                <a:latin typeface="Times New Roman" panose="02020603050405020304" pitchFamily="18" charset="0"/>
                <a:cs typeface="Times New Roman" panose="02020603050405020304" pitchFamily="18" charset="0"/>
              </a:rPr>
              <a:t>6) Name of the books(s) authored by Dan Brown or Malinda Brown</a:t>
            </a:r>
          </a:p>
          <a:p>
            <a:pPr marL="111125" indent="0" algn="just">
              <a:lnSpc>
                <a:spcPct val="170000"/>
              </a:lnSpc>
              <a:buNone/>
            </a:pPr>
            <a:r>
              <a:rPr lang="en-US" sz="1400" smtClean="0">
                <a:solidFill>
                  <a:schemeClr val="bg1"/>
                </a:solidFill>
                <a:latin typeface="Times New Roman" panose="02020603050405020304" pitchFamily="18" charset="0"/>
                <a:cs typeface="Times New Roman" panose="02020603050405020304" pitchFamily="18" charset="0"/>
              </a:rPr>
              <a:t>7) Name </a:t>
            </a:r>
            <a:r>
              <a:rPr lang="en-US" sz="1400">
                <a:solidFill>
                  <a:schemeClr val="bg1"/>
                </a:solidFill>
                <a:latin typeface="Times New Roman" panose="02020603050405020304" pitchFamily="18" charset="0"/>
                <a:cs typeface="Times New Roman" panose="02020603050405020304" pitchFamily="18" charset="0"/>
              </a:rPr>
              <a:t>of the books(s) authored by Dan Brown </a:t>
            </a:r>
            <a:r>
              <a:rPr lang="en-US" sz="1400" smtClean="0">
                <a:solidFill>
                  <a:schemeClr val="bg1"/>
                </a:solidFill>
                <a:latin typeface="Times New Roman" panose="02020603050405020304" pitchFamily="18" charset="0"/>
                <a:cs typeface="Times New Roman" panose="02020603050405020304" pitchFamily="18" charset="0"/>
              </a:rPr>
              <a:t>and </a:t>
            </a:r>
            <a:r>
              <a:rPr lang="en-US" sz="1400">
                <a:solidFill>
                  <a:schemeClr val="bg1"/>
                </a:solidFill>
                <a:latin typeface="Times New Roman" panose="02020603050405020304" pitchFamily="18" charset="0"/>
                <a:cs typeface="Times New Roman" panose="02020603050405020304" pitchFamily="18" charset="0"/>
              </a:rPr>
              <a:t>Malinda Brown</a:t>
            </a:r>
          </a:p>
          <a:p>
            <a:pPr marL="111125" indent="0" algn="just">
              <a:lnSpc>
                <a:spcPct val="170000"/>
              </a:lnSpc>
              <a:buNone/>
            </a:pPr>
            <a:r>
              <a:rPr lang="en-US" sz="1400" smtClean="0">
                <a:solidFill>
                  <a:schemeClr val="bg1"/>
                </a:solidFill>
                <a:latin typeface="Times New Roman" panose="02020603050405020304" pitchFamily="18" charset="0"/>
                <a:cs typeface="Times New Roman" panose="02020603050405020304" pitchFamily="18" charset="0"/>
              </a:rPr>
              <a:t>8) ID and DOB of member Charlie</a:t>
            </a:r>
          </a:p>
          <a:p>
            <a:pPr marL="111125" indent="0" algn="just">
              <a:lnSpc>
                <a:spcPct val="170000"/>
              </a:lnSpc>
              <a:buNone/>
            </a:pPr>
            <a:r>
              <a:rPr lang="en-US" sz="1400" smtClean="0">
                <a:solidFill>
                  <a:schemeClr val="bg1"/>
                </a:solidFill>
                <a:latin typeface="Times New Roman" panose="02020603050405020304" pitchFamily="18" charset="0"/>
                <a:cs typeface="Times New Roman" panose="02020603050405020304" pitchFamily="18" charset="0"/>
              </a:rPr>
              <a:t>9) Names of member’s &amp; authors whose ID’s are the same *</a:t>
            </a:r>
          </a:p>
          <a:p>
            <a:pPr marL="111125" indent="0" algn="just">
              <a:lnSpc>
                <a:spcPct val="170000"/>
              </a:lnSpc>
              <a:buNone/>
            </a:pPr>
            <a:r>
              <a:rPr lang="en-US" sz="1400" smtClean="0">
                <a:solidFill>
                  <a:schemeClr val="bg1"/>
                </a:solidFill>
                <a:latin typeface="Times New Roman" panose="02020603050405020304" pitchFamily="18" charset="0"/>
                <a:cs typeface="Times New Roman" panose="02020603050405020304" pitchFamily="18" charset="0"/>
              </a:rPr>
              <a:t>10) Names of all members &amp; authors</a:t>
            </a:r>
            <a:endParaRPr lang="en-US" sz="1400" b="1" smtClean="0">
              <a:solidFill>
                <a:schemeClr val="bg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883" y="1295631"/>
            <a:ext cx="9848419" cy="1951718"/>
          </a:xfrm>
          <a:prstGeom prst="rect">
            <a:avLst/>
          </a:prstGeom>
        </p:spPr>
      </p:pic>
    </p:spTree>
    <p:extLst>
      <p:ext uri="{BB962C8B-B14F-4D97-AF65-F5344CB8AC3E}">
        <p14:creationId xmlns:p14="http://schemas.microsoft.com/office/powerpoint/2010/main" val="3112705721"/>
      </p:ext>
    </p:extLst>
  </p:cSld>
  <p:clrMapOvr>
    <a:masterClrMapping/>
  </p:clrMapOvr>
  <p:transition/>
  <p:timing/>
</p:sld>
</file>

<file path=ppt/slides/slide8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010310" y="172947"/>
            <a:ext cx="10138336" cy="1280890"/>
          </a:xfrm>
        </p:spPr>
        <p:txBody>
          <a:bodyPr anchor="t"/>
          <a:lstStyle/>
          <a:p>
            <a:pPr algn="ctr"/>
            <a:r>
              <a:rPr lang="en-US" smtClean="0">
                <a:latin typeface="Times New Roman" panose="02020603050405020304" pitchFamily="18" charset="0"/>
                <a:cs typeface="Times New Roman" panose="02020603050405020304" pitchFamily="18" charset="0"/>
              </a:rPr>
              <a:t>EXAMPLE</a:t>
            </a:r>
            <a:endParaRPr lang="en-US">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1010310" y="990600"/>
            <a:ext cx="10293566" cy="5562600"/>
          </a:xfrm>
          <a:ln>
            <a:solidFill>
              <a:schemeClr val="accent1"/>
            </a:solidFill>
          </a:ln>
        </p:spPr>
        <p:txBody>
          <a:bodyPr>
            <a:normAutofit/>
          </a:bodyPr>
          <a:lstStyle/>
          <a:p>
            <a:pPr marL="111125" indent="0" algn="just">
              <a:lnSpc>
                <a:spcPct val="170000"/>
              </a:lnSpc>
              <a:buNone/>
            </a:pPr>
            <a:r>
              <a:rPr lang="en-US" sz="1600" b="1" smtClean="0">
                <a:latin typeface="Times New Roman" panose="02020603050405020304" pitchFamily="18" charset="0"/>
                <a:cs typeface="Times New Roman" panose="02020603050405020304" pitchFamily="18" charset="0"/>
              </a:rPr>
              <a:t>              	</a:t>
            </a:r>
            <a:r>
              <a:rPr lang="en-US" sz="1900" b="1" smtClean="0">
                <a:latin typeface="Times New Roman" panose="02020603050405020304" pitchFamily="18" charset="0"/>
                <a:cs typeface="Times New Roman" panose="02020603050405020304" pitchFamily="18" charset="0"/>
              </a:rPr>
              <a:t>			          				</a:t>
            </a:r>
            <a:endParaRPr lang="en-US" b="1" smtClean="0">
              <a:latin typeface="Times New Roman" panose="02020603050405020304" pitchFamily="18" charset="0"/>
              <a:cs typeface="Times New Roman" panose="02020603050405020304" pitchFamily="18" charset="0"/>
            </a:endParaRPr>
          </a:p>
          <a:p>
            <a:pPr indent="-231775" algn="just">
              <a:lnSpc>
                <a:spcPct val="170000"/>
              </a:lnSpc>
              <a:buFont typeface="Arial" pitchFamily="34" charset="0"/>
              <a:buChar char="•"/>
            </a:pPr>
            <a:endParaRPr lang="en-US" b="1">
              <a:solidFill>
                <a:schemeClr val="tx1"/>
              </a:solidFill>
              <a:latin typeface="Times New Roman" panose="02020603050405020304" pitchFamily="18" charset="0"/>
              <a:cs typeface="Times New Roman" panose="02020603050405020304" pitchFamily="18" charset="0"/>
            </a:endParaRPr>
          </a:p>
          <a:p>
            <a:pPr marL="111125" indent="0" algn="just">
              <a:lnSpc>
                <a:spcPct val="170000"/>
              </a:lnSpc>
              <a:buNone/>
            </a:pPr>
            <a:r>
              <a:rPr lang="en-US" sz="1400" b="1" smtClean="0">
                <a:solidFill>
                  <a:schemeClr val="tx1"/>
                </a:solidFill>
                <a:latin typeface="Times New Roman" panose="02020603050405020304" pitchFamily="18" charset="0"/>
                <a:cs typeface="Times New Roman" panose="02020603050405020304" pitchFamily="18" charset="0"/>
              </a:rPr>
              <a:t>Write relational algebraic expressions for the following queries:</a:t>
            </a:r>
          </a:p>
          <a:p>
            <a:pPr marL="111125" indent="0" algn="just">
              <a:lnSpc>
                <a:spcPct val="170000"/>
              </a:lnSpc>
              <a:buNone/>
            </a:pPr>
            <a:r>
              <a:rPr lang="en-US" sz="1400" smtClean="0">
                <a:solidFill>
                  <a:schemeClr val="tx1"/>
                </a:solidFill>
                <a:latin typeface="Times New Roman" panose="02020603050405020304" pitchFamily="18" charset="0"/>
                <a:cs typeface="Times New Roman" panose="02020603050405020304" pitchFamily="18" charset="0"/>
              </a:rPr>
              <a:t>11) Book </a:t>
            </a:r>
            <a:r>
              <a:rPr lang="en-US" sz="1400">
                <a:solidFill>
                  <a:schemeClr val="tx1"/>
                </a:solidFill>
                <a:latin typeface="Times New Roman" panose="02020603050405020304" pitchFamily="18" charset="0"/>
                <a:cs typeface="Times New Roman" panose="02020603050405020304" pitchFamily="18" charset="0"/>
              </a:rPr>
              <a:t>IDs of the books borrowed by Charlie and Mike</a:t>
            </a:r>
            <a:r>
              <a:rPr lang="en-US" sz="1400" smtClean="0">
                <a:solidFill>
                  <a:schemeClr val="tx1"/>
                </a:solidFill>
                <a:latin typeface="Times New Roman" panose="02020603050405020304" pitchFamily="18" charset="0"/>
                <a:cs typeface="Times New Roman" panose="02020603050405020304" pitchFamily="18" charset="0"/>
              </a:rPr>
              <a:t>.</a:t>
            </a:r>
          </a:p>
          <a:p>
            <a:pPr marL="111125" indent="0" algn="just">
              <a:lnSpc>
                <a:spcPct val="170000"/>
              </a:lnSpc>
              <a:buNone/>
            </a:pPr>
            <a:r>
              <a:rPr lang="en-US" sz="1400" smtClean="0">
                <a:solidFill>
                  <a:schemeClr val="tx1"/>
                </a:solidFill>
                <a:latin typeface="Times New Roman" panose="02020603050405020304" pitchFamily="18" charset="0"/>
                <a:cs typeface="Times New Roman" panose="02020603050405020304" pitchFamily="18" charset="0"/>
              </a:rPr>
              <a:t>12) Member </a:t>
            </a:r>
            <a:r>
              <a:rPr lang="en-US" sz="1400">
                <a:solidFill>
                  <a:schemeClr val="tx1"/>
                </a:solidFill>
                <a:latin typeface="Times New Roman" panose="02020603050405020304" pitchFamily="18" charset="0"/>
                <a:cs typeface="Times New Roman" panose="02020603050405020304" pitchFamily="18" charset="0"/>
              </a:rPr>
              <a:t>IDs of the members who have borrowed both the books “Fences” and “Inheritance</a:t>
            </a:r>
            <a:r>
              <a:rPr lang="en-US" sz="1400" smtClean="0">
                <a:solidFill>
                  <a:schemeClr val="tx1"/>
                </a:solidFill>
                <a:latin typeface="Times New Roman" panose="02020603050405020304" pitchFamily="18" charset="0"/>
                <a:cs typeface="Times New Roman" panose="02020603050405020304" pitchFamily="18" charset="0"/>
              </a:rPr>
              <a:t>”.</a:t>
            </a:r>
          </a:p>
          <a:p>
            <a:pPr marL="111125" indent="0" algn="just">
              <a:lnSpc>
                <a:spcPct val="170000"/>
              </a:lnSpc>
              <a:buNone/>
            </a:pPr>
            <a:r>
              <a:rPr lang="en-US" sz="1400" smtClean="0">
                <a:solidFill>
                  <a:schemeClr val="tx1"/>
                </a:solidFill>
                <a:latin typeface="Times New Roman" panose="02020603050405020304" pitchFamily="18" charset="0"/>
                <a:cs typeface="Times New Roman" panose="02020603050405020304" pitchFamily="18" charset="0"/>
              </a:rPr>
              <a:t>13) Member </a:t>
            </a:r>
            <a:r>
              <a:rPr lang="en-US" sz="1400">
                <a:solidFill>
                  <a:schemeClr val="tx1"/>
                </a:solidFill>
                <a:latin typeface="Times New Roman" panose="02020603050405020304" pitchFamily="18" charset="0"/>
                <a:cs typeface="Times New Roman" panose="02020603050405020304" pitchFamily="18" charset="0"/>
              </a:rPr>
              <a:t>IDs of the members who have never borrowed books.</a:t>
            </a:r>
            <a:endParaRPr lang="en-US" sz="1400" b="1" smtClean="0">
              <a:solidFill>
                <a:schemeClr val="tx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883" y="1295631"/>
            <a:ext cx="9848419" cy="1951718"/>
          </a:xfrm>
          <a:prstGeom prst="rect">
            <a:avLst/>
          </a:prstGeom>
        </p:spPr>
      </p:pic>
    </p:spTree>
    <p:extLst>
      <p:ext uri="{BB962C8B-B14F-4D97-AF65-F5344CB8AC3E}">
        <p14:creationId xmlns:p14="http://schemas.microsoft.com/office/powerpoint/2010/main" val="2501718741"/>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p:cSld>
    <p:spTree>
      <p:nvGrpSpPr>
        <p:cNvPr id="1" name=""/>
        <p:cNvGrpSpPr/>
        <p:nvPr/>
      </p:nvGrpSpPr>
      <p:grpSpPr>
        <a:xfrm>
          <a:off x="0" y="0"/>
          <a:ext cx="0" cy="0"/>
        </a:xfrm>
      </p:grpSpPr>
      <p:sp>
        <p:nvSpPr>
          <p:cNvPr id="2" name="Title 1"/>
          <p:cNvSpPr>
            <a:spLocks noGrp="1"/>
          </p:cNvSpPr>
          <p:nvPr>
            <p:ph type="title"/>
          </p:nvPr>
        </p:nvSpPr>
        <p:spPr>
          <a:xfrm>
            <a:off x="1080646" y="202077"/>
            <a:ext cx="10032829" cy="1280890"/>
          </a:xfrm>
        </p:spPr>
        <p:txBody>
          <a:bodyPr/>
          <a:lstStyle/>
          <a:p>
            <a:pPr algn="ctr"/>
            <a:r>
              <a:rPr lang="en-US" b="1" smtClean="0"/>
              <a:t>KEYS</a:t>
            </a:r>
            <a:br>
              <a:rPr lang="en-US" b="1"/>
            </a:br>
            <a:endParaRPr lang="en-US"/>
          </a:p>
        </p:txBody>
      </p:sp>
      <p:sp>
        <p:nvSpPr>
          <p:cNvPr id="4" name="Content Placeholder 3"/>
          <p:cNvSpPr>
            <a:spLocks noGrp="1"/>
          </p:cNvSpPr>
          <p:nvPr>
            <p:ph idx="1"/>
          </p:nvPr>
        </p:nvSpPr>
        <p:spPr>
          <a:xfrm>
            <a:off x="1080645" y="1008181"/>
            <a:ext cx="10032829" cy="5251942"/>
          </a:xfrm>
          <a:ln>
            <a:solidFill>
              <a:schemeClr val="accent1"/>
            </a:solidFill>
          </a:ln>
        </p:spPr>
        <p:txBody>
          <a:bodyPr/>
          <a:lstStyle/>
          <a:p>
            <a:pPr marL="0" indent="0" algn="just">
              <a:lnSpc>
                <a:spcPct val="150000"/>
              </a:lnSpc>
              <a:buNone/>
            </a:pPr>
            <a:r>
              <a:rPr lang="en-US" sz="2000" b="1">
                <a:latin typeface="Times New Roman" panose="02020603050405020304" pitchFamily="18" charset="0"/>
                <a:cs typeface="Times New Roman" panose="02020603050405020304" pitchFamily="18" charset="0"/>
              </a:rPr>
              <a:t>T</a:t>
            </a:r>
            <a:r>
              <a:rPr lang="en-US" sz="2000" b="1" smtClean="0">
                <a:latin typeface="Times New Roman" panose="02020603050405020304" pitchFamily="18" charset="0"/>
                <a:cs typeface="Times New Roman" panose="02020603050405020304" pitchFamily="18" charset="0"/>
              </a:rPr>
              <a:t>ypes </a:t>
            </a:r>
            <a:r>
              <a:rPr lang="en-US" sz="2000" b="1">
                <a:latin typeface="Times New Roman" panose="02020603050405020304" pitchFamily="18" charset="0"/>
                <a:cs typeface="Times New Roman" panose="02020603050405020304" pitchFamily="18" charset="0"/>
              </a:rPr>
              <a:t>of key</a:t>
            </a:r>
            <a:r>
              <a:rPr lang="en-US" sz="2000" b="1" smtClean="0">
                <a:latin typeface="Times New Roman" panose="02020603050405020304" pitchFamily="18" charset="0"/>
                <a:cs typeface="Times New Roman" panose="02020603050405020304" pitchFamily="18" charset="0"/>
              </a:rPr>
              <a:t>:</a:t>
            </a:r>
          </a:p>
          <a:p>
            <a:pPr>
              <a:lnSpc>
                <a:spcPct val="150000"/>
              </a:lnSpc>
            </a:pPr>
            <a:r>
              <a:rPr lang="en-US" sz="2000">
                <a:latin typeface="Times New Roman" panose="02020603050405020304" pitchFamily="18" charset="0"/>
                <a:cs typeface="Times New Roman" panose="02020603050405020304" pitchFamily="18" charset="0"/>
              </a:rPr>
              <a:t>Key can be of the following types:</a:t>
            </a:r>
          </a:p>
          <a:p>
            <a:pPr lvl="1">
              <a:lnSpc>
                <a:spcPct val="150000"/>
              </a:lnSpc>
            </a:pPr>
            <a:r>
              <a:rPr lang="en-US" sz="1800">
                <a:latin typeface="Times New Roman" panose="02020603050405020304" pitchFamily="18" charset="0"/>
                <a:cs typeface="Times New Roman" panose="02020603050405020304" pitchFamily="18" charset="0"/>
              </a:rPr>
              <a:t>Super Key</a:t>
            </a:r>
          </a:p>
          <a:p>
            <a:pPr lvl="1">
              <a:lnSpc>
                <a:spcPct val="150000"/>
              </a:lnSpc>
            </a:pPr>
            <a:r>
              <a:rPr lang="en-US" sz="1800">
                <a:latin typeface="Times New Roman" panose="02020603050405020304" pitchFamily="18" charset="0"/>
                <a:cs typeface="Times New Roman" panose="02020603050405020304" pitchFamily="18" charset="0"/>
              </a:rPr>
              <a:t>Candidate Key</a:t>
            </a:r>
          </a:p>
          <a:p>
            <a:pPr lvl="1">
              <a:lnSpc>
                <a:spcPct val="150000"/>
              </a:lnSpc>
            </a:pPr>
            <a:r>
              <a:rPr lang="en-US" sz="1800">
                <a:latin typeface="Times New Roman" panose="02020603050405020304" pitchFamily="18" charset="0"/>
                <a:cs typeface="Times New Roman" panose="02020603050405020304" pitchFamily="18" charset="0"/>
              </a:rPr>
              <a:t>Primary Key</a:t>
            </a:r>
          </a:p>
          <a:p>
            <a:pPr lvl="1">
              <a:lnSpc>
                <a:spcPct val="150000"/>
              </a:lnSpc>
            </a:pPr>
            <a:r>
              <a:rPr lang="en-US" sz="1800">
                <a:latin typeface="Times New Roman" panose="02020603050405020304" pitchFamily="18" charset="0"/>
                <a:cs typeface="Times New Roman" panose="02020603050405020304" pitchFamily="18" charset="0"/>
              </a:rPr>
              <a:t>Alternate Key</a:t>
            </a:r>
          </a:p>
          <a:p>
            <a:pPr lvl="1">
              <a:lnSpc>
                <a:spcPct val="150000"/>
              </a:lnSpc>
            </a:pPr>
            <a:r>
              <a:rPr lang="en-US" sz="1800">
                <a:latin typeface="Times New Roman" panose="02020603050405020304" pitchFamily="18" charset="0"/>
                <a:cs typeface="Times New Roman" panose="02020603050405020304" pitchFamily="18" charset="0"/>
              </a:rPr>
              <a:t>Foreign Key</a:t>
            </a:r>
          </a:p>
          <a:p>
            <a:pPr marL="0" indent="0" algn="just">
              <a:lnSpc>
                <a:spcPct val="150000"/>
              </a:lnSpc>
              <a:buNone/>
            </a:pPr>
            <a:endParaRPr lang="en-US" b="1">
              <a:latin typeface="Times New Roman" panose="02020603050405020304" pitchFamily="18" charset="0"/>
              <a:cs typeface="Times New Roman" panose="02020603050405020304" pitchFamily="18" charset="0"/>
            </a:endParaRPr>
          </a:p>
          <a:p>
            <a:pPr algn="just">
              <a:lnSpc>
                <a:spcPct val="15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561269"/>
      </p:ext>
    </p:extLst>
  </p:cSld>
  <p:clrMapOvr>
    <a:masterClrMapping/>
  </p:clrMapOvr>
  <p:transition/>
  <p:timing/>
</p:sld>
</file>

<file path=ppt/slides/slide9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ctrTitle"/>
          </p:nvPr>
        </p:nvSpPr>
        <p:spPr/>
        <p:txBody>
          <a:bodyPr>
            <a:normAutofit/>
          </a:bodyPr>
          <a:lstStyle/>
          <a:p>
            <a:pPr>
              <a:lnSpc>
                <a:spcPct val="150000"/>
              </a:lnSpc>
            </a:pPr>
            <a:r>
              <a:rPr lang="en-US" sz="4800"/>
              <a:t>Additional Relational </a:t>
            </a:r>
            <a:r>
              <a:rPr lang="en-US" sz="4800" smtClean="0"/>
              <a:t>Operations</a:t>
            </a:r>
            <a:endParaRPr lang="en-US" sz="4800"/>
          </a:p>
        </p:txBody>
      </p:sp>
      <p:sp>
        <p:nvSpPr>
          <p:cNvPr id="3" name="Subtitle 2"/>
          <p:cNvSpPr>
            <a:spLocks noGrp="1"/>
          </p:cNvSpPr>
          <p:nvPr>
            <p:ph type="subTitle" idx="1"/>
          </p:nvPr>
        </p:nvSpPr>
        <p:spPr/>
        <p:txBody>
          <a:bodyPr/>
          <a:lstStyle/>
          <a:p>
            <a:r>
              <a:rPr lang="en-US" b="1" smtClean="0"/>
              <a:t>4</a:t>
            </a:r>
            <a:r>
              <a:rPr lang="en-US" b="1" baseline="30000" smtClean="0"/>
              <a:t>th</a:t>
            </a:r>
            <a:r>
              <a:rPr lang="en-US" b="1" smtClean="0"/>
              <a:t> July 2020</a:t>
            </a:r>
            <a:endParaRPr lang="en-US" b="1"/>
          </a:p>
        </p:txBody>
      </p:sp>
    </p:spTree>
    <p:extLst>
      <p:ext uri="{BB962C8B-B14F-4D97-AF65-F5344CB8AC3E}">
        <p14:creationId xmlns:p14="http://schemas.microsoft.com/office/powerpoint/2010/main" val="3349737412"/>
      </p:ext>
    </p:extLst>
  </p:cSld>
  <p:clrMapOvr>
    <a:masterClrMapping/>
  </p:clrMapOvr>
  <p:transition/>
  <p:timing/>
</p:sld>
</file>

<file path=ppt/slides/slide9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73117"/>
            <a:ext cx="9875520" cy="1356360"/>
          </a:xfrm>
        </p:spPr>
        <p:txBody>
          <a:bodyPr anchor="t"/>
          <a:lstStyle/>
          <a:p>
            <a:pPr algn="ctr"/>
            <a:r>
              <a:rPr lang="en-US"/>
              <a:t>Aggregate </a:t>
            </a:r>
            <a:r>
              <a:rPr lang="en-US" smtClean="0"/>
              <a:t>Functions</a:t>
            </a:r>
            <a:endParaRPr lang="en-US"/>
          </a:p>
        </p:txBody>
      </p:sp>
      <p:sp>
        <p:nvSpPr>
          <p:cNvPr id="3" name="Content Placeholder 2"/>
          <p:cNvSpPr>
            <a:spLocks noGrp="1"/>
          </p:cNvSpPr>
          <p:nvPr>
            <p:ph idx="1"/>
          </p:nvPr>
        </p:nvSpPr>
        <p:spPr>
          <a:xfrm>
            <a:off x="1143000" y="1545021"/>
            <a:ext cx="9872871" cy="4550979"/>
          </a:xfrm>
          <a:ln>
            <a:solidFill>
              <a:schemeClr val="accent1"/>
            </a:solidFill>
          </a:ln>
        </p:spPr>
        <p:txBody>
          <a:bodyPr>
            <a:normAutofit/>
          </a:bodyPr>
          <a:lstStyle/>
          <a:p>
            <a:pPr algn="just">
              <a:lnSpc>
                <a:spcPct val="150000"/>
              </a:lnSpc>
            </a:pPr>
            <a:r>
              <a:rPr lang="en-US" sz="1800">
                <a:solidFill>
                  <a:schemeClr val="tx1"/>
                </a:solidFill>
              </a:rPr>
              <a:t>An aggregate function performs a calculation on a set of values, and returns a single value. </a:t>
            </a:r>
            <a:endParaRPr lang="en-US" sz="1800" smtClean="0">
              <a:solidFill>
                <a:schemeClr val="tx1"/>
              </a:solidFill>
            </a:endParaRPr>
          </a:p>
          <a:p>
            <a:pPr algn="just">
              <a:lnSpc>
                <a:spcPct val="150000"/>
              </a:lnSpc>
            </a:pPr>
            <a:r>
              <a:rPr lang="en-US" sz="1800">
                <a:solidFill>
                  <a:schemeClr val="tx1"/>
                </a:solidFill>
              </a:rPr>
              <a:t>These functions are used in simple statistical queries that summarize information from the database tuples. </a:t>
            </a:r>
            <a:endParaRPr lang="en-US" sz="1800" smtClean="0">
              <a:solidFill>
                <a:schemeClr val="tx1"/>
              </a:solidFill>
            </a:endParaRPr>
          </a:p>
          <a:p>
            <a:pPr algn="just">
              <a:lnSpc>
                <a:spcPct val="150000"/>
              </a:lnSpc>
            </a:pPr>
            <a:r>
              <a:rPr lang="en-US" sz="1800" b="1" smtClean="0">
                <a:solidFill>
                  <a:schemeClr val="tx1"/>
                </a:solidFill>
              </a:rPr>
              <a:t>Common </a:t>
            </a:r>
            <a:r>
              <a:rPr lang="en-US" sz="1800" b="1">
                <a:solidFill>
                  <a:schemeClr val="tx1"/>
                </a:solidFill>
              </a:rPr>
              <a:t>functions applied to collections of numeric values include </a:t>
            </a:r>
            <a:r>
              <a:rPr lang="en-US" sz="1800" b="1" smtClean="0">
                <a:solidFill>
                  <a:schemeClr val="tx1"/>
                </a:solidFill>
              </a:rPr>
              <a:t>SUM,AVERAGE,MAXIMUM</a:t>
            </a:r>
            <a:r>
              <a:rPr lang="en-US" sz="1800" b="1">
                <a:solidFill>
                  <a:schemeClr val="tx1"/>
                </a:solidFill>
              </a:rPr>
              <a:t>, and MINIMUM. The </a:t>
            </a:r>
            <a:r>
              <a:rPr lang="en-US" sz="1800" b="1" smtClean="0">
                <a:solidFill>
                  <a:schemeClr val="tx1"/>
                </a:solidFill>
              </a:rPr>
              <a:t>COUNT function </a:t>
            </a:r>
            <a:r>
              <a:rPr lang="en-US" sz="1800" b="1">
                <a:solidFill>
                  <a:schemeClr val="tx1"/>
                </a:solidFill>
              </a:rPr>
              <a:t>is used for </a:t>
            </a:r>
            <a:r>
              <a:rPr lang="en-US" sz="1800" b="1" smtClean="0">
                <a:solidFill>
                  <a:schemeClr val="tx1"/>
                </a:solidFill>
              </a:rPr>
              <a:t>counting tuples </a:t>
            </a:r>
            <a:r>
              <a:rPr lang="en-US" sz="1800" b="1">
                <a:solidFill>
                  <a:schemeClr val="tx1"/>
                </a:solidFill>
              </a:rPr>
              <a:t>or </a:t>
            </a:r>
            <a:r>
              <a:rPr lang="en-US" sz="1800" b="1" smtClean="0">
                <a:solidFill>
                  <a:schemeClr val="tx1"/>
                </a:solidFill>
              </a:rPr>
              <a:t>values.</a:t>
            </a:r>
            <a:endParaRPr lang="en-US" sz="1800" b="1">
              <a:solidFill>
                <a:schemeClr val="tx1"/>
              </a:solidFill>
            </a:endParaRPr>
          </a:p>
          <a:p>
            <a:pPr algn="just">
              <a:lnSpc>
                <a:spcPct val="150000"/>
              </a:lnSpc>
            </a:pPr>
            <a:r>
              <a:rPr lang="en-US" sz="1800" smtClean="0">
                <a:solidFill>
                  <a:schemeClr val="tx1"/>
                </a:solidFill>
              </a:rPr>
              <a:t>Except </a:t>
            </a:r>
            <a:r>
              <a:rPr lang="en-US" sz="1800">
                <a:solidFill>
                  <a:schemeClr val="tx1"/>
                </a:solidFill>
              </a:rPr>
              <a:t>for COUNT(*), aggregate functions ignore null values. </a:t>
            </a:r>
            <a:endParaRPr lang="en-US" sz="1800" smtClean="0">
              <a:solidFill>
                <a:schemeClr val="tx1"/>
              </a:solidFill>
            </a:endParaRPr>
          </a:p>
          <a:p>
            <a:pPr algn="just">
              <a:lnSpc>
                <a:spcPct val="150000"/>
              </a:lnSpc>
            </a:pPr>
            <a:r>
              <a:rPr lang="en-US" sz="1800" smtClean="0">
                <a:solidFill>
                  <a:schemeClr val="tx1"/>
                </a:solidFill>
              </a:rPr>
              <a:t>Aggregate </a:t>
            </a:r>
            <a:r>
              <a:rPr lang="en-US" sz="1800">
                <a:solidFill>
                  <a:schemeClr val="tx1"/>
                </a:solidFill>
              </a:rPr>
              <a:t>functions are often used with the GROUP BY clause of the SELECT statement</a:t>
            </a:r>
            <a:r>
              <a:rPr lang="en-US" sz="1800" smtClean="0">
                <a:solidFill>
                  <a:schemeClr val="tx1"/>
                </a:solidFill>
              </a:rPr>
              <a:t>.</a:t>
            </a:r>
          </a:p>
        </p:txBody>
      </p:sp>
    </p:spTree>
    <p:extLst>
      <p:ext uri="{BB962C8B-B14F-4D97-AF65-F5344CB8AC3E}">
        <p14:creationId xmlns:p14="http://schemas.microsoft.com/office/powerpoint/2010/main" val="653650067"/>
      </p:ext>
    </p:extLst>
  </p:cSld>
  <p:clrMapOvr>
    <a:masterClrMapping/>
  </p:clrMapOvr>
  <p:transition/>
  <p:timing/>
</p:sld>
</file>

<file path=ppt/slides/slide9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404648"/>
            <a:ext cx="9875520" cy="1356360"/>
          </a:xfrm>
        </p:spPr>
        <p:txBody>
          <a:bodyPr anchor="t"/>
          <a:lstStyle/>
          <a:p>
            <a:pPr algn="ctr"/>
            <a:r>
              <a:rPr lang="en-US" smtClean="0"/>
              <a:t>Grouping</a:t>
            </a:r>
            <a:endParaRPr lang="en-US"/>
          </a:p>
        </p:txBody>
      </p:sp>
      <p:sp>
        <p:nvSpPr>
          <p:cNvPr id="3" name="Content Placeholder 2"/>
          <p:cNvSpPr>
            <a:spLocks noGrp="1"/>
          </p:cNvSpPr>
          <p:nvPr>
            <p:ph idx="1"/>
          </p:nvPr>
        </p:nvSpPr>
        <p:spPr>
          <a:xfrm>
            <a:off x="1143000" y="1545021"/>
            <a:ext cx="9872871" cy="4550979"/>
          </a:xfrm>
          <a:ln>
            <a:solidFill>
              <a:schemeClr val="accent1"/>
            </a:solidFill>
          </a:ln>
        </p:spPr>
        <p:txBody>
          <a:bodyPr>
            <a:normAutofit/>
          </a:bodyPr>
          <a:lstStyle/>
          <a:p>
            <a:pPr algn="just">
              <a:lnSpc>
                <a:spcPct val="150000"/>
              </a:lnSpc>
            </a:pPr>
            <a:r>
              <a:rPr lang="en-US" sz="1800">
                <a:solidFill>
                  <a:schemeClr val="tx1"/>
                </a:solidFill>
              </a:rPr>
              <a:t>Another common type of request involves grouping the tuples in a relation by </a:t>
            </a:r>
            <a:r>
              <a:rPr lang="en-US" sz="1800" smtClean="0">
                <a:solidFill>
                  <a:schemeClr val="tx1"/>
                </a:solidFill>
              </a:rPr>
              <a:t>the value </a:t>
            </a:r>
            <a:r>
              <a:rPr lang="en-US" sz="1800">
                <a:solidFill>
                  <a:schemeClr val="tx1"/>
                </a:solidFill>
              </a:rPr>
              <a:t>of some of their attributes and then applying an aggregate </a:t>
            </a:r>
            <a:r>
              <a:rPr lang="en-US" sz="1800" smtClean="0">
                <a:solidFill>
                  <a:schemeClr val="tx1"/>
                </a:solidFill>
              </a:rPr>
              <a:t>function independently </a:t>
            </a:r>
            <a:r>
              <a:rPr lang="en-US" sz="1800">
                <a:solidFill>
                  <a:schemeClr val="tx1"/>
                </a:solidFill>
              </a:rPr>
              <a:t>to each group. </a:t>
            </a:r>
            <a:endParaRPr lang="en-US" sz="1800" smtClean="0">
              <a:solidFill>
                <a:schemeClr val="tx1"/>
              </a:solidFill>
            </a:endParaRPr>
          </a:p>
          <a:p>
            <a:pPr algn="just">
              <a:lnSpc>
                <a:spcPct val="150000"/>
              </a:lnSpc>
            </a:pPr>
            <a:r>
              <a:rPr lang="en-US" sz="1800" smtClean="0">
                <a:solidFill>
                  <a:schemeClr val="tx1"/>
                </a:solidFill>
              </a:rPr>
              <a:t>An </a:t>
            </a:r>
            <a:r>
              <a:rPr lang="en-US" sz="1800">
                <a:solidFill>
                  <a:schemeClr val="tx1"/>
                </a:solidFill>
              </a:rPr>
              <a:t>example would be to group </a:t>
            </a:r>
            <a:r>
              <a:rPr lang="en-US" sz="1800" smtClean="0">
                <a:solidFill>
                  <a:schemeClr val="tx1"/>
                </a:solidFill>
              </a:rPr>
              <a:t>EMPLOYEE tuples by Dno:</a:t>
            </a:r>
          </a:p>
          <a:p>
            <a:pPr lvl="1" algn="just">
              <a:lnSpc>
                <a:spcPct val="150000"/>
              </a:lnSpc>
            </a:pPr>
            <a:r>
              <a:rPr lang="en-US" sz="1800" smtClean="0">
                <a:solidFill>
                  <a:schemeClr val="tx1"/>
                </a:solidFill>
              </a:rPr>
              <a:t>so </a:t>
            </a:r>
            <a:r>
              <a:rPr lang="en-US" sz="1800">
                <a:solidFill>
                  <a:schemeClr val="tx1"/>
                </a:solidFill>
              </a:rPr>
              <a:t>that each group includes the tuples for employees working in the </a:t>
            </a:r>
            <a:r>
              <a:rPr lang="en-US" sz="1800" smtClean="0">
                <a:solidFill>
                  <a:schemeClr val="tx1"/>
                </a:solidFill>
              </a:rPr>
              <a:t>same department. </a:t>
            </a:r>
          </a:p>
          <a:p>
            <a:pPr lvl="1" algn="just">
              <a:lnSpc>
                <a:spcPct val="150000"/>
              </a:lnSpc>
            </a:pPr>
            <a:r>
              <a:rPr lang="en-US" sz="1800" smtClean="0">
                <a:solidFill>
                  <a:schemeClr val="tx1"/>
                </a:solidFill>
              </a:rPr>
              <a:t>We can then list each Dno value along with, say, the average salary of employees within the department, </a:t>
            </a:r>
            <a:r>
              <a:rPr lang="en-US" sz="1800">
                <a:solidFill>
                  <a:schemeClr val="tx1"/>
                </a:solidFill>
              </a:rPr>
              <a:t>or the number of employees who work in </a:t>
            </a:r>
            <a:r>
              <a:rPr lang="en-US" sz="1800" smtClean="0">
                <a:solidFill>
                  <a:schemeClr val="tx1"/>
                </a:solidFill>
              </a:rPr>
              <a:t>the department</a:t>
            </a:r>
            <a:r>
              <a:rPr lang="en-US" sz="1800">
                <a:solidFill>
                  <a:schemeClr val="tx1"/>
                </a:solidFill>
              </a:rPr>
              <a:t>.</a:t>
            </a:r>
          </a:p>
        </p:txBody>
      </p:sp>
    </p:spTree>
    <p:extLst>
      <p:ext uri="{BB962C8B-B14F-4D97-AF65-F5344CB8AC3E}">
        <p14:creationId xmlns:p14="http://schemas.microsoft.com/office/powerpoint/2010/main" val="1762936689"/>
      </p:ext>
    </p:extLst>
  </p:cSld>
  <p:clrMapOvr>
    <a:masterClrMapping/>
  </p:clrMapOvr>
  <p:transition/>
  <p:timing/>
</p:sld>
</file>

<file path=ppt/slides/slide9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a:t>Aggregate Functions and Grouping</a:t>
            </a:r>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algn="just">
              <a:lnSpc>
                <a:spcPct val="150000"/>
              </a:lnSpc>
            </a:pPr>
            <a:r>
              <a:rPr lang="en-US" sz="1800">
                <a:solidFill>
                  <a:schemeClr val="tx1"/>
                </a:solidFill>
              </a:rPr>
              <a:t>We can define an AGGREGATE </a:t>
            </a:r>
            <a:r>
              <a:rPr lang="en-US" sz="1800" smtClean="0">
                <a:solidFill>
                  <a:schemeClr val="tx1"/>
                </a:solidFill>
              </a:rPr>
              <a:t>FUNCTION operation</a:t>
            </a:r>
            <a:r>
              <a:rPr lang="en-US" sz="1800">
                <a:solidFill>
                  <a:schemeClr val="tx1"/>
                </a:solidFill>
              </a:rPr>
              <a:t>, using the </a:t>
            </a:r>
            <a:r>
              <a:rPr lang="en-US" sz="1800" b="1">
                <a:solidFill>
                  <a:schemeClr val="tx1"/>
                </a:solidFill>
              </a:rPr>
              <a:t>symbol </a:t>
            </a:r>
            <a:r>
              <a:rPr lang="en-US" sz="1800" b="1" smtClean="0">
                <a:solidFill>
                  <a:schemeClr val="tx1"/>
                </a:solidFill>
              </a:rPr>
              <a:t>ℑ (pronounced </a:t>
            </a:r>
            <a:r>
              <a:rPr lang="en-US" sz="1800" b="1">
                <a:solidFill>
                  <a:schemeClr val="tx1"/>
                </a:solidFill>
              </a:rPr>
              <a:t>script F</a:t>
            </a:r>
            <a:r>
              <a:rPr lang="en-US" sz="1800" b="1" smtClean="0">
                <a:solidFill>
                  <a:schemeClr val="tx1"/>
                </a:solidFill>
              </a:rPr>
              <a:t>)</a:t>
            </a:r>
            <a:r>
              <a:rPr lang="en-US" sz="1800" smtClean="0">
                <a:solidFill>
                  <a:schemeClr val="tx1"/>
                </a:solidFill>
              </a:rPr>
              <a:t>, </a:t>
            </a:r>
            <a:r>
              <a:rPr lang="en-US" sz="1800">
                <a:solidFill>
                  <a:schemeClr val="tx1"/>
                </a:solidFill>
              </a:rPr>
              <a:t>to specify these types of requests as </a:t>
            </a:r>
            <a:r>
              <a:rPr lang="en-US" sz="1800" smtClean="0">
                <a:solidFill>
                  <a:schemeClr val="tx1"/>
                </a:solidFill>
              </a:rPr>
              <a:t>follows:</a:t>
            </a:r>
          </a:p>
          <a:p>
            <a:pPr marL="45720" indent="0" algn="ctr">
              <a:lnSpc>
                <a:spcPct val="150000"/>
              </a:lnSpc>
              <a:buNone/>
            </a:pPr>
            <a:r>
              <a:rPr lang="en-US" sz="1800" b="1" smtClean="0">
                <a:solidFill>
                  <a:schemeClr val="tx1"/>
                </a:solidFill>
              </a:rPr>
              <a:t>&lt;grouping attributes&gt;ℑ &lt;</a:t>
            </a:r>
            <a:r>
              <a:rPr lang="en-US" sz="1800" b="1">
                <a:solidFill>
                  <a:schemeClr val="tx1"/>
                </a:solidFill>
              </a:rPr>
              <a:t>function list</a:t>
            </a:r>
            <a:r>
              <a:rPr lang="en-US" sz="1800" b="1" smtClean="0">
                <a:solidFill>
                  <a:schemeClr val="tx1"/>
                </a:solidFill>
              </a:rPr>
              <a:t>&gt; (</a:t>
            </a:r>
            <a:r>
              <a:rPr lang="en-US" sz="1800" b="1">
                <a:solidFill>
                  <a:schemeClr val="tx1"/>
                </a:solidFill>
              </a:rPr>
              <a:t>R</a:t>
            </a:r>
            <a:r>
              <a:rPr lang="en-US" sz="1800" b="1" smtClean="0">
                <a:solidFill>
                  <a:schemeClr val="tx1"/>
                </a:solidFill>
              </a:rPr>
              <a:t>)</a:t>
            </a:r>
          </a:p>
          <a:p>
            <a:pPr lvl="1" algn="just">
              <a:lnSpc>
                <a:spcPct val="150000"/>
              </a:lnSpc>
            </a:pPr>
            <a:r>
              <a:rPr lang="en-US" sz="1800" smtClean="0">
                <a:solidFill>
                  <a:schemeClr val="tx1"/>
                </a:solidFill>
              </a:rPr>
              <a:t>where </a:t>
            </a:r>
            <a:r>
              <a:rPr lang="en-US" sz="1800">
                <a:solidFill>
                  <a:schemeClr val="tx1"/>
                </a:solidFill>
              </a:rPr>
              <a:t>&lt;grouping attributes&gt; is a list of attributes of the relation specified in R, </a:t>
            </a:r>
            <a:r>
              <a:rPr lang="en-US" sz="1800" smtClean="0">
                <a:solidFill>
                  <a:schemeClr val="tx1"/>
                </a:solidFill>
              </a:rPr>
              <a:t>and</a:t>
            </a:r>
          </a:p>
          <a:p>
            <a:pPr lvl="1" algn="just">
              <a:lnSpc>
                <a:spcPct val="150000"/>
              </a:lnSpc>
            </a:pPr>
            <a:r>
              <a:rPr lang="en-US" sz="1800" smtClean="0">
                <a:solidFill>
                  <a:schemeClr val="tx1"/>
                </a:solidFill>
              </a:rPr>
              <a:t>&lt;</a:t>
            </a:r>
            <a:r>
              <a:rPr lang="en-US" sz="1800">
                <a:solidFill>
                  <a:schemeClr val="tx1"/>
                </a:solidFill>
              </a:rPr>
              <a:t>function list&gt; is a list of (&lt;function&gt; &lt;attribute&gt;) pairs</a:t>
            </a:r>
            <a:r>
              <a:rPr lang="en-US" sz="1800" smtClean="0">
                <a:solidFill>
                  <a:schemeClr val="tx1"/>
                </a:solidFill>
              </a:rPr>
              <a:t>.</a:t>
            </a:r>
          </a:p>
          <a:p>
            <a:pPr lvl="1" algn="just">
              <a:lnSpc>
                <a:spcPct val="150000"/>
              </a:lnSpc>
            </a:pPr>
            <a:r>
              <a:rPr lang="en-US" sz="1800" smtClean="0">
                <a:solidFill>
                  <a:schemeClr val="tx1"/>
                </a:solidFill>
              </a:rPr>
              <a:t> In </a:t>
            </a:r>
            <a:r>
              <a:rPr lang="en-US" sz="1800">
                <a:solidFill>
                  <a:schemeClr val="tx1"/>
                </a:solidFill>
              </a:rPr>
              <a:t>each such pair,&lt;function&gt; is one of the allowed </a:t>
            </a:r>
            <a:r>
              <a:rPr lang="en-US" sz="1800" smtClean="0">
                <a:solidFill>
                  <a:schemeClr val="tx1"/>
                </a:solidFill>
              </a:rPr>
              <a:t>functions- such </a:t>
            </a:r>
            <a:r>
              <a:rPr lang="en-US" sz="1800">
                <a:solidFill>
                  <a:schemeClr val="tx1"/>
                </a:solidFill>
              </a:rPr>
              <a:t>as </a:t>
            </a:r>
            <a:r>
              <a:rPr lang="en-US" sz="1800" smtClean="0">
                <a:solidFill>
                  <a:schemeClr val="tx1"/>
                </a:solidFill>
              </a:rPr>
              <a:t>SUM, AVERAGE,MAXIMUM,MINIMUM,COUNT—and </a:t>
            </a:r>
            <a:r>
              <a:rPr lang="en-US" sz="1800">
                <a:solidFill>
                  <a:schemeClr val="tx1"/>
                </a:solidFill>
              </a:rPr>
              <a:t>&lt;attribute&gt; is an attribute of the relation specified by </a:t>
            </a:r>
            <a:r>
              <a:rPr lang="en-US" sz="1800" smtClean="0">
                <a:solidFill>
                  <a:schemeClr val="tx1"/>
                </a:solidFill>
              </a:rPr>
              <a:t>R.</a:t>
            </a:r>
          </a:p>
          <a:p>
            <a:pPr algn="just">
              <a:lnSpc>
                <a:spcPct val="150000"/>
              </a:lnSpc>
            </a:pPr>
            <a:r>
              <a:rPr lang="en-US" sz="1800" b="1" smtClean="0">
                <a:solidFill>
                  <a:schemeClr val="tx1"/>
                </a:solidFill>
              </a:rPr>
              <a:t>The resulting </a:t>
            </a:r>
            <a:r>
              <a:rPr lang="en-US" sz="1800" b="1">
                <a:solidFill>
                  <a:schemeClr val="tx1"/>
                </a:solidFill>
              </a:rPr>
              <a:t>relation has the grouping attributes plus one attribute for each element </a:t>
            </a:r>
            <a:r>
              <a:rPr lang="en-US" sz="1800" b="1" smtClean="0">
                <a:solidFill>
                  <a:schemeClr val="tx1"/>
                </a:solidFill>
              </a:rPr>
              <a:t>in the </a:t>
            </a:r>
            <a:r>
              <a:rPr lang="en-US" sz="1800" b="1">
                <a:solidFill>
                  <a:schemeClr val="tx1"/>
                </a:solidFill>
              </a:rPr>
              <a:t>function list.</a:t>
            </a:r>
          </a:p>
        </p:txBody>
      </p:sp>
    </p:spTree>
    <p:extLst>
      <p:ext uri="{BB962C8B-B14F-4D97-AF65-F5344CB8AC3E}">
        <p14:creationId xmlns:p14="http://schemas.microsoft.com/office/powerpoint/2010/main" val="1502933845"/>
      </p:ext>
    </p:extLst>
  </p:cSld>
  <p:clrMapOvr>
    <a:masterClrMapping/>
  </p:clrMapOvr>
  <p:transition/>
  <p:timing/>
</p:sld>
</file>

<file path=ppt/slides/slide9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0" y="420414"/>
            <a:ext cx="9875520" cy="1356360"/>
          </a:xfrm>
        </p:spPr>
        <p:txBody>
          <a:bodyPr anchor="t"/>
          <a:lstStyle/>
          <a:p>
            <a:pPr algn="ctr"/>
            <a:r>
              <a:rPr lang="en-US" smtClean="0"/>
              <a:t>EXAMPLE </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6811" y="1577181"/>
            <a:ext cx="6442599" cy="4618667"/>
          </a:xfrm>
          <a:ln>
            <a:solidFill>
              <a:schemeClr val="accent1"/>
            </a:solidFill>
          </a:ln>
        </p:spPr>
      </p:pic>
    </p:spTree>
    <p:extLst>
      <p:ext uri="{BB962C8B-B14F-4D97-AF65-F5344CB8AC3E}">
        <p14:creationId xmlns:p14="http://schemas.microsoft.com/office/powerpoint/2010/main" val="3334590385"/>
      </p:ext>
    </p:extLst>
  </p:cSld>
  <p:clrMapOvr>
    <a:masterClrMapping/>
  </p:clrMapOvr>
  <p:transition/>
  <p:timing/>
</p:sld>
</file>

<file path=ppt/slides/slide9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0" y="420414"/>
            <a:ext cx="9875520" cy="1356360"/>
          </a:xfrm>
        </p:spPr>
        <p:txBody>
          <a:bodyPr anchor="t"/>
          <a:lstStyle/>
          <a:p>
            <a:pPr algn="ctr"/>
            <a:r>
              <a:rPr lang="en-US" smtClean="0"/>
              <a:t>EXAMPLE </a:t>
            </a:r>
            <a:endParaRPr lang="en-US"/>
          </a:p>
        </p:txBody>
      </p:sp>
      <p:pic>
        <p:nvPicPr>
          <p:cNvPr id="8" name="Content Placeholder 7"/>
          <p:cNvPicPr>
            <a:picLocks noGrp="1" noChangeAspect="1"/>
          </p:cNvPicPr>
          <p:nvPr>
            <p:ph idx="1"/>
          </p:nvPr>
        </p:nvPicPr>
        <p:blipFill>
          <a:blip r:embed="rId2"/>
          <a:stretch>
            <a:fillRect/>
          </a:stretch>
        </p:blipFill>
        <p:spPr>
          <a:xfrm>
            <a:off x="2135209" y="1474075"/>
            <a:ext cx="7885801" cy="4266725"/>
          </a:xfrm>
          <a:prstGeom prst="rect">
            <a:avLst/>
          </a:prstGeom>
          <a:ln>
            <a:solidFill>
              <a:schemeClr val="accent1"/>
            </a:solidFill>
          </a:ln>
        </p:spPr>
      </p:pic>
    </p:spTree>
    <p:extLst>
      <p:ext uri="{BB962C8B-B14F-4D97-AF65-F5344CB8AC3E}">
        <p14:creationId xmlns:p14="http://schemas.microsoft.com/office/powerpoint/2010/main" val="1332423205"/>
      </p:ext>
    </p:extLst>
  </p:cSld>
  <p:clrMapOvr>
    <a:masterClrMapping/>
  </p:clrMapOvr>
  <p:transition/>
  <p:timing/>
</p:sld>
</file>

<file path=ppt/slides/slide9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10027024" cy="5092261"/>
          </a:xfrm>
          <a:ln>
            <a:solidFill>
              <a:schemeClr val="accent1"/>
            </a:solidFill>
          </a:ln>
        </p:spPr>
        <p:txBody>
          <a:bodyPr>
            <a:noAutofit/>
          </a:bodyPr>
          <a:lstStyle/>
          <a:p>
            <a:pPr marL="45720" indent="0" algn="just">
              <a:lnSpc>
                <a:spcPct val="100000"/>
              </a:lnSpc>
              <a:buNone/>
            </a:pPr>
            <a:r>
              <a:rPr lang="en-US" sz="1600">
                <a:solidFill>
                  <a:schemeClr val="tx1"/>
                </a:solidFill>
              </a:rPr>
              <a:t>Suppose we have the following relational database:</a:t>
            </a:r>
          </a:p>
          <a:p>
            <a:pPr lvl="2">
              <a:lnSpc>
                <a:spcPct val="150000"/>
              </a:lnSpc>
            </a:pPr>
            <a:r>
              <a:rPr lang="en-US" sz="1600" b="1">
                <a:solidFill>
                  <a:schemeClr val="tx1"/>
                </a:solidFill>
              </a:rPr>
              <a:t>employee (person name, street, city) </a:t>
            </a:r>
            <a:endParaRPr lang="en-US" sz="1600" b="1" smtClean="0">
              <a:solidFill>
                <a:schemeClr val="tx1"/>
              </a:solidFill>
            </a:endParaRPr>
          </a:p>
          <a:p>
            <a:pPr lvl="2">
              <a:lnSpc>
                <a:spcPct val="150000"/>
              </a:lnSpc>
            </a:pPr>
            <a:r>
              <a:rPr lang="en-US" sz="1600" b="1" smtClean="0">
                <a:solidFill>
                  <a:schemeClr val="tx1"/>
                </a:solidFill>
              </a:rPr>
              <a:t>works(person </a:t>
            </a:r>
            <a:r>
              <a:rPr lang="en-US" sz="1600" b="1">
                <a:solidFill>
                  <a:schemeClr val="tx1"/>
                </a:solidFill>
              </a:rPr>
              <a:t>name, company name, salary) </a:t>
            </a:r>
            <a:endParaRPr lang="en-US" sz="1600" b="1" smtClean="0">
              <a:solidFill>
                <a:schemeClr val="tx1"/>
              </a:solidFill>
            </a:endParaRPr>
          </a:p>
          <a:p>
            <a:pPr lvl="2">
              <a:lnSpc>
                <a:spcPct val="150000"/>
              </a:lnSpc>
            </a:pPr>
            <a:r>
              <a:rPr lang="en-US" sz="1600" b="1" smtClean="0">
                <a:solidFill>
                  <a:schemeClr val="tx1"/>
                </a:solidFill>
              </a:rPr>
              <a:t>company </a:t>
            </a:r>
            <a:r>
              <a:rPr lang="en-US" sz="1600" b="1">
                <a:solidFill>
                  <a:schemeClr val="tx1"/>
                </a:solidFill>
              </a:rPr>
              <a:t>(company </a:t>
            </a:r>
            <a:r>
              <a:rPr lang="en-US" sz="1200" b="1">
                <a:solidFill>
                  <a:schemeClr val="tx1"/>
                </a:solidFill>
              </a:rPr>
              <a:t>name, city</a:t>
            </a:r>
            <a:r>
              <a:rPr lang="en-US" sz="1200" b="1" smtClean="0">
                <a:solidFill>
                  <a:schemeClr val="tx1"/>
                </a:solidFill>
              </a:rPr>
              <a:t>)</a:t>
            </a:r>
          </a:p>
          <a:p>
            <a:pPr marL="45720" indent="0" algn="just">
              <a:lnSpc>
                <a:spcPct val="100000"/>
              </a:lnSpc>
              <a:buNone/>
            </a:pPr>
            <a:r>
              <a:rPr lang="en-US" sz="1600">
                <a:solidFill>
                  <a:schemeClr val="tx1"/>
                </a:solidFill>
              </a:rPr>
              <a:t>(a) Find the names of all employees who live in city ‘Miami</a:t>
            </a:r>
            <a:r>
              <a:rPr lang="en-US" sz="1600" smtClean="0">
                <a:solidFill>
                  <a:schemeClr val="tx1"/>
                </a:solidFill>
              </a:rPr>
              <a:t>’.</a:t>
            </a:r>
          </a:p>
          <a:p>
            <a:pPr marL="45720" indent="0" algn="just">
              <a:lnSpc>
                <a:spcPct val="100000"/>
              </a:lnSpc>
              <a:buNone/>
            </a:pPr>
            <a:r>
              <a:rPr lang="en-US" sz="1600" smtClean="0">
                <a:solidFill>
                  <a:schemeClr val="tx1"/>
                </a:solidFill>
              </a:rPr>
              <a:t> (</a:t>
            </a:r>
            <a:r>
              <a:rPr lang="en-US" sz="1600">
                <a:solidFill>
                  <a:schemeClr val="tx1"/>
                </a:solidFill>
              </a:rPr>
              <a:t>b) Find the names of all employees whose salary is greater than $100,000</a:t>
            </a:r>
            <a:r>
              <a:rPr lang="en-US" sz="1600" smtClean="0">
                <a:solidFill>
                  <a:schemeClr val="tx1"/>
                </a:solidFill>
              </a:rPr>
              <a:t>.</a:t>
            </a:r>
          </a:p>
          <a:p>
            <a:pPr marL="45720" indent="0" algn="just">
              <a:lnSpc>
                <a:spcPct val="100000"/>
              </a:lnSpc>
              <a:buNone/>
            </a:pPr>
            <a:r>
              <a:rPr lang="en-US" sz="1600" smtClean="0">
                <a:solidFill>
                  <a:schemeClr val="tx1"/>
                </a:solidFill>
              </a:rPr>
              <a:t> (</a:t>
            </a:r>
            <a:r>
              <a:rPr lang="en-US" sz="1600">
                <a:solidFill>
                  <a:schemeClr val="tx1"/>
                </a:solidFill>
              </a:rPr>
              <a:t>c) Find the names of all employees who live in ‘Miami’ and whose salary is greater than $100,000</a:t>
            </a:r>
            <a:r>
              <a:rPr lang="en-US" sz="1600" smtClean="0">
                <a:solidFill>
                  <a:schemeClr val="tx1"/>
                </a:solidFill>
              </a:rPr>
              <a:t>.</a:t>
            </a:r>
          </a:p>
          <a:p>
            <a:pPr marL="45720" indent="0" algn="just">
              <a:lnSpc>
                <a:spcPct val="100000"/>
              </a:lnSpc>
              <a:buNone/>
            </a:pPr>
            <a:r>
              <a:rPr lang="en-US" sz="1600" smtClean="0">
                <a:solidFill>
                  <a:schemeClr val="tx1"/>
                </a:solidFill>
              </a:rPr>
              <a:t> (</a:t>
            </a:r>
            <a:r>
              <a:rPr lang="en-US" sz="1600">
                <a:solidFill>
                  <a:schemeClr val="tx1"/>
                </a:solidFill>
              </a:rPr>
              <a:t>d) Find the names of all employees who work for “First Bank Corporation</a:t>
            </a:r>
            <a:r>
              <a:rPr lang="en-US" sz="1600" smtClean="0">
                <a:solidFill>
                  <a:schemeClr val="tx1"/>
                </a:solidFill>
              </a:rPr>
              <a:t>”.</a:t>
            </a:r>
          </a:p>
          <a:p>
            <a:pPr marL="45720" indent="0" algn="just">
              <a:lnSpc>
                <a:spcPct val="100000"/>
              </a:lnSpc>
              <a:buNone/>
            </a:pPr>
            <a:r>
              <a:rPr lang="en-US" sz="1600" smtClean="0">
                <a:solidFill>
                  <a:schemeClr val="tx1"/>
                </a:solidFill>
              </a:rPr>
              <a:t> (e) Find </a:t>
            </a:r>
            <a:r>
              <a:rPr lang="en-US" sz="1600">
                <a:solidFill>
                  <a:schemeClr val="tx1"/>
                </a:solidFill>
              </a:rPr>
              <a:t>the names and cities of residence of all employees who work for “First Bank Corporation”. </a:t>
            </a:r>
          </a:p>
          <a:p>
            <a:pPr marL="45720" indent="0" algn="just">
              <a:lnSpc>
                <a:spcPct val="100000"/>
              </a:lnSpc>
              <a:buNone/>
            </a:pPr>
            <a:r>
              <a:rPr lang="en-US" sz="1600" smtClean="0">
                <a:solidFill>
                  <a:schemeClr val="tx1"/>
                </a:solidFill>
              </a:rPr>
              <a:t> (</a:t>
            </a:r>
            <a:r>
              <a:rPr lang="en-US" sz="1600">
                <a:solidFill>
                  <a:schemeClr val="tx1"/>
                </a:solidFill>
              </a:rPr>
              <a:t>f) Find the names, street address, and cities of residence of all employees who work for “First Bank Corporation” and earn more than $10,000.</a:t>
            </a:r>
          </a:p>
          <a:p>
            <a:pPr marL="45720" indent="0" algn="just">
              <a:lnSpc>
                <a:spcPct val="100000"/>
              </a:lnSpc>
              <a:buNone/>
            </a:pPr>
            <a:endParaRPr lang="en-US" sz="1600" smtClean="0">
              <a:solidFill>
                <a:schemeClr val="tx1"/>
              </a:solidFill>
            </a:endParaRPr>
          </a:p>
          <a:p>
            <a:pPr marL="45720" indent="0" algn="just">
              <a:lnSpc>
                <a:spcPct val="100000"/>
              </a:lnSpc>
              <a:buNone/>
            </a:pPr>
            <a:r>
              <a:rPr lang="en-US" sz="1600">
                <a:solidFill>
                  <a:schemeClr val="tx1"/>
                </a:solidFill>
              </a:rPr>
              <a:t>	</a:t>
            </a:r>
          </a:p>
        </p:txBody>
      </p:sp>
    </p:spTree>
    <p:extLst>
      <p:ext uri="{BB962C8B-B14F-4D97-AF65-F5344CB8AC3E}">
        <p14:creationId xmlns:p14="http://schemas.microsoft.com/office/powerpoint/2010/main" val="2416428965"/>
      </p:ext>
    </p:extLst>
  </p:cSld>
  <p:clrMapOvr>
    <a:masterClrMapping/>
  </p:clrMapOvr>
  <p:transition/>
  <p:timing/>
</p:sld>
</file>

<file path=ppt/slides/slide9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gn="just">
              <a:lnSpc>
                <a:spcPct val="100000"/>
              </a:lnSpc>
              <a:buNone/>
            </a:pPr>
            <a:r>
              <a:rPr lang="en-US" sz="1600">
                <a:solidFill>
                  <a:schemeClr val="tx1"/>
                </a:solidFill>
              </a:rPr>
              <a:t>Suppose we have the following relational database:</a:t>
            </a:r>
          </a:p>
          <a:p>
            <a:pPr algn="just">
              <a:lnSpc>
                <a:spcPct val="100000"/>
              </a:lnSpc>
            </a:pPr>
            <a:r>
              <a:rPr lang="en-US" sz="1600">
                <a:solidFill>
                  <a:schemeClr val="tx1"/>
                </a:solidFill>
              </a:rPr>
              <a:t>employee (person name, street, city) </a:t>
            </a:r>
            <a:endParaRPr lang="en-US" sz="1600" smtClean="0">
              <a:solidFill>
                <a:schemeClr val="tx1"/>
              </a:solidFill>
            </a:endParaRPr>
          </a:p>
          <a:p>
            <a:pPr algn="just">
              <a:lnSpc>
                <a:spcPct val="100000"/>
              </a:lnSpc>
            </a:pPr>
            <a:r>
              <a:rPr lang="en-US" sz="1600" smtClean="0">
                <a:solidFill>
                  <a:schemeClr val="tx1"/>
                </a:solidFill>
              </a:rPr>
              <a:t>works(person </a:t>
            </a:r>
            <a:r>
              <a:rPr lang="en-US" sz="1600">
                <a:solidFill>
                  <a:schemeClr val="tx1"/>
                </a:solidFill>
              </a:rPr>
              <a:t>name, company name, salary) </a:t>
            </a:r>
            <a:endParaRPr lang="en-US" sz="1600" smtClean="0">
              <a:solidFill>
                <a:schemeClr val="tx1"/>
              </a:solidFill>
            </a:endParaRPr>
          </a:p>
          <a:p>
            <a:pPr algn="just">
              <a:lnSpc>
                <a:spcPct val="100000"/>
              </a:lnSpc>
            </a:pPr>
            <a:r>
              <a:rPr lang="en-US" sz="1600" smtClean="0">
                <a:solidFill>
                  <a:schemeClr val="tx1"/>
                </a:solidFill>
              </a:rPr>
              <a:t>company </a:t>
            </a:r>
            <a:r>
              <a:rPr lang="en-US" sz="1600">
                <a:solidFill>
                  <a:schemeClr val="tx1"/>
                </a:solidFill>
              </a:rPr>
              <a:t>(company name, city</a:t>
            </a:r>
            <a:r>
              <a:rPr lang="en-US" sz="1600" smtClean="0">
                <a:solidFill>
                  <a:schemeClr val="tx1"/>
                </a:solidFill>
              </a:rPr>
              <a:t>)</a:t>
            </a:r>
          </a:p>
          <a:p>
            <a:pPr marL="45720" indent="0" algn="just">
              <a:lnSpc>
                <a:spcPct val="100000"/>
              </a:lnSpc>
              <a:buNone/>
            </a:pPr>
            <a:r>
              <a:rPr lang="en-US" sz="1600">
                <a:solidFill>
                  <a:schemeClr val="tx1"/>
                </a:solidFill>
              </a:rPr>
              <a:t>(a) Find the names of all employees who live in city ‘Miami</a:t>
            </a:r>
            <a:r>
              <a:rPr lang="en-US" sz="1600" smtClean="0">
                <a:solidFill>
                  <a:schemeClr val="tx1"/>
                </a:solidFill>
              </a:rPr>
              <a:t>’.</a:t>
            </a:r>
          </a:p>
          <a:p>
            <a:pPr marL="45720" indent="0" algn="just">
              <a:lnSpc>
                <a:spcPct val="100000"/>
              </a:lnSpc>
              <a:buNone/>
            </a:pPr>
            <a:r>
              <a:rPr lang="en-US" sz="1600" smtClean="0">
                <a:solidFill>
                  <a:schemeClr val="tx1"/>
                </a:solidFill>
              </a:rPr>
              <a:t>	 </a:t>
            </a:r>
            <a:r>
              <a:rPr lang="en-US" sz="1600" err="1">
                <a:solidFill>
                  <a:schemeClr val="tx1"/>
                </a:solidFill>
              </a:rPr>
              <a:t>Πperson name(σcity=’Miami’(employee)) </a:t>
            </a:r>
            <a:endParaRPr lang="en-US" sz="1600" smtClean="0">
              <a:solidFill>
                <a:schemeClr val="tx1"/>
              </a:solidFill>
            </a:endParaRPr>
          </a:p>
          <a:p>
            <a:pPr marL="45720" indent="0" algn="just">
              <a:lnSpc>
                <a:spcPct val="100000"/>
              </a:lnSpc>
              <a:buNone/>
            </a:pPr>
            <a:r>
              <a:rPr lang="en-US" sz="1600" smtClean="0">
                <a:solidFill>
                  <a:schemeClr val="tx1"/>
                </a:solidFill>
              </a:rPr>
              <a:t>(</a:t>
            </a:r>
            <a:r>
              <a:rPr lang="en-US" sz="1600">
                <a:solidFill>
                  <a:schemeClr val="tx1"/>
                </a:solidFill>
              </a:rPr>
              <a:t>b) Find the names of all employees whose salary is greater than $100,000</a:t>
            </a:r>
            <a:r>
              <a:rPr lang="en-US" sz="1600" smtClean="0">
                <a:solidFill>
                  <a:schemeClr val="tx1"/>
                </a:solidFill>
              </a:rPr>
              <a:t>.</a:t>
            </a:r>
          </a:p>
          <a:p>
            <a:pPr marL="45720" indent="0" algn="just">
              <a:lnSpc>
                <a:spcPct val="100000"/>
              </a:lnSpc>
              <a:buNone/>
            </a:pPr>
            <a:r>
              <a:rPr lang="en-US" sz="1600">
                <a:solidFill>
                  <a:schemeClr val="tx1"/>
                </a:solidFill>
              </a:rPr>
              <a:t>	</a:t>
            </a:r>
            <a:r>
              <a:rPr lang="en-US" sz="1600" smtClean="0">
                <a:solidFill>
                  <a:schemeClr val="tx1"/>
                </a:solidFill>
              </a:rPr>
              <a:t> </a:t>
            </a:r>
            <a:r>
              <a:rPr lang="en-US" sz="1600" err="1">
                <a:solidFill>
                  <a:schemeClr val="tx1"/>
                </a:solidFill>
              </a:rPr>
              <a:t>Πperson name(σsalary&gt;100000(works</a:t>
            </a:r>
            <a:r>
              <a:rPr lang="en-US" sz="1600" smtClean="0">
                <a:solidFill>
                  <a:schemeClr val="tx1"/>
                </a:solidFill>
              </a:rPr>
              <a:t>)</a:t>
            </a:r>
          </a:p>
          <a:p>
            <a:pPr marL="45720" indent="0" algn="just">
              <a:lnSpc>
                <a:spcPct val="100000"/>
              </a:lnSpc>
              <a:buNone/>
            </a:pPr>
            <a:r>
              <a:rPr lang="en-US" sz="1600">
                <a:solidFill>
                  <a:schemeClr val="tx1"/>
                </a:solidFill>
              </a:rPr>
              <a:t>(c) Find the names of all employees who live in ‘Miami’ and whose salary is greater than $100,000</a:t>
            </a:r>
            <a:r>
              <a:rPr lang="en-US" sz="1600" smtClean="0">
                <a:solidFill>
                  <a:schemeClr val="tx1"/>
                </a:solidFill>
              </a:rPr>
              <a:t>.</a:t>
            </a:r>
          </a:p>
          <a:p>
            <a:pPr marL="45720" indent="0" algn="just">
              <a:lnSpc>
                <a:spcPct val="100000"/>
              </a:lnSpc>
              <a:buNone/>
            </a:pPr>
            <a:r>
              <a:rPr lang="en-US" sz="1600">
                <a:solidFill>
                  <a:schemeClr val="tx1"/>
                </a:solidFill>
              </a:rPr>
              <a:t>	</a:t>
            </a:r>
            <a:r>
              <a:rPr lang="en-US" sz="1600" smtClean="0">
                <a:solidFill>
                  <a:schemeClr val="tx1"/>
                </a:solidFill>
              </a:rPr>
              <a:t> </a:t>
            </a:r>
            <a:r>
              <a:rPr lang="en-US" sz="1600" err="1">
                <a:solidFill>
                  <a:schemeClr val="tx1"/>
                </a:solidFill>
              </a:rPr>
              <a:t>Πperson name(σcity=’Miami’∧salary&gt;100000(employee on works</a:t>
            </a:r>
            <a:r>
              <a:rPr lang="en-US" sz="1600" smtClean="0">
                <a:solidFill>
                  <a:schemeClr val="tx1"/>
                </a:solidFill>
              </a:rPr>
              <a:t>))</a:t>
            </a:r>
          </a:p>
          <a:p>
            <a:pPr marL="45720" indent="0" algn="just">
              <a:lnSpc>
                <a:spcPct val="100000"/>
              </a:lnSpc>
              <a:buNone/>
            </a:pPr>
            <a:r>
              <a:rPr lang="en-US" sz="1600">
                <a:solidFill>
                  <a:schemeClr val="tx1"/>
                </a:solidFill>
              </a:rPr>
              <a:t>(d) Find the names of all employees who work for “First Bank Corporation</a:t>
            </a:r>
            <a:r>
              <a:rPr lang="en-US" sz="1600" smtClean="0">
                <a:solidFill>
                  <a:schemeClr val="tx1"/>
                </a:solidFill>
              </a:rPr>
              <a:t>”.</a:t>
            </a:r>
          </a:p>
          <a:p>
            <a:pPr marL="45720" indent="0" algn="just">
              <a:lnSpc>
                <a:spcPct val="100000"/>
              </a:lnSpc>
              <a:buNone/>
            </a:pPr>
            <a:r>
              <a:rPr lang="en-US" sz="1600">
                <a:solidFill>
                  <a:schemeClr val="tx1"/>
                </a:solidFill>
              </a:rPr>
              <a:t>	</a:t>
            </a:r>
            <a:r>
              <a:rPr lang="en-US" sz="1600" smtClean="0">
                <a:solidFill>
                  <a:schemeClr val="tx1"/>
                </a:solidFill>
              </a:rPr>
              <a:t> </a:t>
            </a:r>
            <a:r>
              <a:rPr lang="en-US" sz="1600" err="1">
                <a:solidFill>
                  <a:schemeClr val="tx1"/>
                </a:solidFill>
              </a:rPr>
              <a:t>Πperson name(σcompany name=‘First Bank Corporation’(works))</a:t>
            </a:r>
          </a:p>
        </p:txBody>
      </p:sp>
    </p:spTree>
    <p:extLst>
      <p:ext uri="{BB962C8B-B14F-4D97-AF65-F5344CB8AC3E}">
        <p14:creationId xmlns:p14="http://schemas.microsoft.com/office/powerpoint/2010/main" val="1482548326"/>
      </p:ext>
    </p:extLst>
  </p:cSld>
  <p:clrMapOvr>
    <a:masterClrMapping/>
  </p:clrMapOvr>
  <p:transition/>
  <p:timing/>
</p:sld>
</file>

<file path=ppt/slides/slide9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nSpc>
                <a:spcPct val="150000"/>
              </a:lnSpc>
              <a:buNone/>
            </a:pPr>
            <a:r>
              <a:rPr lang="en-US" sz="1600" smtClean="0">
                <a:solidFill>
                  <a:schemeClr val="tx1"/>
                </a:solidFill>
              </a:rPr>
              <a:t>d</a:t>
            </a:r>
            <a:r>
              <a:rPr lang="en-US" sz="1600">
                <a:solidFill>
                  <a:schemeClr val="tx1"/>
                </a:solidFill>
              </a:rPr>
              <a:t>) Find the names of all employees who work for “First Bank Corporation</a:t>
            </a:r>
            <a:r>
              <a:rPr lang="en-US" sz="1600" smtClean="0">
                <a:solidFill>
                  <a:schemeClr val="tx1"/>
                </a:solidFill>
              </a:rPr>
              <a:t>”.</a:t>
            </a:r>
          </a:p>
          <a:p>
            <a:pPr marL="45720" indent="0">
              <a:lnSpc>
                <a:spcPct val="150000"/>
              </a:lnSpc>
              <a:buNone/>
            </a:pPr>
            <a:r>
              <a:rPr lang="en-US" sz="1600" smtClean="0">
                <a:solidFill>
                  <a:schemeClr val="tx1"/>
                </a:solidFill>
              </a:rPr>
              <a:t> 	Πperson </a:t>
            </a:r>
            <a:r>
              <a:rPr lang="en-US" sz="1600">
                <a:solidFill>
                  <a:schemeClr val="tx1"/>
                </a:solidFill>
              </a:rPr>
              <a:t>name(σcompany name=‘First Bank Corporation’(works)) </a:t>
            </a:r>
            <a:endParaRPr lang="en-US" sz="1600" smtClean="0">
              <a:solidFill>
                <a:schemeClr val="tx1"/>
              </a:solidFill>
            </a:endParaRPr>
          </a:p>
          <a:p>
            <a:pPr marL="45720" indent="0">
              <a:lnSpc>
                <a:spcPct val="150000"/>
              </a:lnSpc>
              <a:buNone/>
            </a:pPr>
            <a:r>
              <a:rPr lang="en-US" sz="1600" smtClean="0">
                <a:solidFill>
                  <a:schemeClr val="tx1"/>
                </a:solidFill>
              </a:rPr>
              <a:t>(</a:t>
            </a:r>
            <a:r>
              <a:rPr lang="en-US" sz="1600">
                <a:solidFill>
                  <a:schemeClr val="tx1"/>
                </a:solidFill>
              </a:rPr>
              <a:t>e) Find the names and cities of residence of all employees who work for “First Bank Corporation”. </a:t>
            </a:r>
            <a:endParaRPr lang="en-US" sz="1600" smtClean="0">
              <a:solidFill>
                <a:schemeClr val="tx1"/>
              </a:solidFill>
            </a:endParaRPr>
          </a:p>
          <a:p>
            <a:pPr marL="45720" indent="0">
              <a:lnSpc>
                <a:spcPct val="150000"/>
              </a:lnSpc>
              <a:buNone/>
            </a:pPr>
            <a:r>
              <a:rPr lang="en-US" sz="1600" smtClean="0">
                <a:solidFill>
                  <a:schemeClr val="tx1"/>
                </a:solidFill>
              </a:rPr>
              <a:t>	Πperson </a:t>
            </a:r>
            <a:r>
              <a:rPr lang="en-US" sz="1600" err="1">
                <a:solidFill>
                  <a:schemeClr val="tx1"/>
                </a:solidFill>
              </a:rPr>
              <a:t>name,city(σcompany name=‘First Bank Corporation’(works on employee</a:t>
            </a:r>
            <a:r>
              <a:rPr lang="en-US" sz="1600" smtClean="0">
                <a:solidFill>
                  <a:schemeClr val="tx1"/>
                </a:solidFill>
              </a:rPr>
              <a:t>))</a:t>
            </a:r>
          </a:p>
          <a:p>
            <a:pPr marL="45720" indent="0">
              <a:lnSpc>
                <a:spcPct val="150000"/>
              </a:lnSpc>
              <a:buNone/>
            </a:pPr>
            <a:r>
              <a:rPr lang="en-US" sz="1600" smtClean="0">
                <a:solidFill>
                  <a:schemeClr val="tx1"/>
                </a:solidFill>
              </a:rPr>
              <a:t> </a:t>
            </a:r>
            <a:r>
              <a:rPr lang="en-US" sz="1600">
                <a:solidFill>
                  <a:schemeClr val="tx1"/>
                </a:solidFill>
              </a:rPr>
              <a:t>(f) Find the names, street address, and cities of residence of all employees who work for “First Bank Corporation” and earn more than $10,000</a:t>
            </a:r>
            <a:r>
              <a:rPr lang="en-US" sz="1600" smtClean="0">
                <a:solidFill>
                  <a:schemeClr val="tx1"/>
                </a:solidFill>
              </a:rPr>
              <a:t>.</a:t>
            </a:r>
          </a:p>
          <a:p>
            <a:pPr marL="45720" indent="0">
              <a:lnSpc>
                <a:spcPct val="150000"/>
              </a:lnSpc>
              <a:buNone/>
            </a:pPr>
            <a:r>
              <a:rPr lang="en-US" sz="1600">
                <a:solidFill>
                  <a:schemeClr val="tx1"/>
                </a:solidFill>
              </a:rPr>
              <a:t>	</a:t>
            </a:r>
            <a:r>
              <a:rPr lang="en-US" sz="1600" smtClean="0">
                <a:solidFill>
                  <a:schemeClr val="tx1"/>
                </a:solidFill>
              </a:rPr>
              <a:t> </a:t>
            </a:r>
            <a:r>
              <a:rPr lang="en-US" sz="1600" err="1">
                <a:solidFill>
                  <a:schemeClr val="tx1"/>
                </a:solidFill>
              </a:rPr>
              <a:t>Πperson name,street,city(σcompany name=‘First Bank Corporation’∧salary&gt;10000(employee on works)) </a:t>
            </a:r>
          </a:p>
        </p:txBody>
      </p:sp>
    </p:spTree>
    <p:extLst>
      <p:ext uri="{BB962C8B-B14F-4D97-AF65-F5344CB8AC3E}">
        <p14:creationId xmlns:p14="http://schemas.microsoft.com/office/powerpoint/2010/main" val="3330300629"/>
      </p:ext>
    </p:extLst>
  </p:cSld>
  <p:clrMapOvr>
    <a:masterClrMapping/>
  </p:clrMapOvr>
  <p:transition/>
  <p:timing/>
</p:sld>
</file>

<file path=ppt/slides/slide9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Title 1"/>
          <p:cNvSpPr>
            <a:spLocks noGrp="1"/>
          </p:cNvSpPr>
          <p:nvPr>
            <p:ph type="title"/>
          </p:nvPr>
        </p:nvSpPr>
        <p:spPr>
          <a:xfrm>
            <a:off x="1140351" y="388883"/>
            <a:ext cx="9875520" cy="1356360"/>
          </a:xfrm>
        </p:spPr>
        <p:txBody>
          <a:bodyPr anchor="t"/>
          <a:lstStyle/>
          <a:p>
            <a:pPr algn="ctr"/>
            <a:r>
              <a:rPr lang="en-US" smtClean="0"/>
              <a:t>Example</a:t>
            </a:r>
            <a:endParaRPr lang="en-US"/>
          </a:p>
        </p:txBody>
      </p:sp>
      <p:sp>
        <p:nvSpPr>
          <p:cNvPr id="3" name="Content Placeholder 2"/>
          <p:cNvSpPr>
            <a:spLocks noGrp="1"/>
          </p:cNvSpPr>
          <p:nvPr>
            <p:ph idx="1"/>
          </p:nvPr>
        </p:nvSpPr>
        <p:spPr>
          <a:xfrm>
            <a:off x="1143000" y="1292772"/>
            <a:ext cx="9872871" cy="5092261"/>
          </a:xfrm>
          <a:ln>
            <a:solidFill>
              <a:schemeClr val="accent1"/>
            </a:solidFill>
          </a:ln>
        </p:spPr>
        <p:txBody>
          <a:bodyPr>
            <a:noAutofit/>
          </a:bodyPr>
          <a:lstStyle/>
          <a:p>
            <a:pPr marL="45720" indent="0">
              <a:lnSpc>
                <a:spcPct val="100000"/>
              </a:lnSpc>
              <a:buNone/>
            </a:pPr>
            <a:r>
              <a:rPr lang="en-US" sz="1600">
                <a:solidFill>
                  <a:schemeClr val="tx1"/>
                </a:solidFill>
              </a:rPr>
              <a:t>Give the following queries in the relational algebra using the relational </a:t>
            </a:r>
            <a:r>
              <a:rPr lang="en-US" sz="1600" smtClean="0">
                <a:solidFill>
                  <a:schemeClr val="tx1"/>
                </a:solidFill>
              </a:rPr>
              <a:t>schema</a:t>
            </a:r>
          </a:p>
          <a:p>
            <a:pPr marL="45720" indent="0">
              <a:lnSpc>
                <a:spcPct val="100000"/>
              </a:lnSpc>
              <a:buNone/>
            </a:pPr>
            <a:r>
              <a:rPr lang="en-US" sz="1600" smtClean="0">
                <a:solidFill>
                  <a:schemeClr val="tx1"/>
                </a:solidFill>
              </a:rPr>
              <a:t>	 </a:t>
            </a:r>
            <a:r>
              <a:rPr lang="en-US" sz="1600">
                <a:solidFill>
                  <a:schemeClr val="tx1"/>
                </a:solidFill>
              </a:rPr>
              <a:t>student(id, name) </a:t>
            </a:r>
            <a:endParaRPr lang="en-US" sz="1600" smtClean="0">
              <a:solidFill>
                <a:schemeClr val="tx1"/>
              </a:solidFill>
            </a:endParaRPr>
          </a:p>
          <a:p>
            <a:pPr marL="45720" indent="0">
              <a:lnSpc>
                <a:spcPct val="100000"/>
              </a:lnSpc>
              <a:buNone/>
            </a:pPr>
            <a:r>
              <a:rPr lang="en-US" sz="1600" smtClean="0">
                <a:solidFill>
                  <a:schemeClr val="tx1"/>
                </a:solidFill>
              </a:rPr>
              <a:t>	enrolledIn(id</a:t>
            </a:r>
            <a:r>
              <a:rPr lang="en-US" sz="1600">
                <a:solidFill>
                  <a:schemeClr val="tx1"/>
                </a:solidFill>
              </a:rPr>
              <a:t>, code) </a:t>
            </a:r>
            <a:endParaRPr lang="en-US" sz="1600" smtClean="0">
              <a:solidFill>
                <a:schemeClr val="tx1"/>
              </a:solidFill>
            </a:endParaRPr>
          </a:p>
          <a:p>
            <a:pPr marL="45720" indent="0">
              <a:lnSpc>
                <a:spcPct val="100000"/>
              </a:lnSpc>
              <a:buNone/>
            </a:pPr>
            <a:r>
              <a:rPr lang="en-US" sz="1600" smtClean="0">
                <a:solidFill>
                  <a:schemeClr val="tx1"/>
                </a:solidFill>
              </a:rPr>
              <a:t>	subject(code</a:t>
            </a:r>
            <a:r>
              <a:rPr lang="en-US" sz="1600">
                <a:solidFill>
                  <a:schemeClr val="tx1"/>
                </a:solidFill>
              </a:rPr>
              <a:t>, lecturer) </a:t>
            </a:r>
            <a:endParaRPr lang="en-US" sz="1600" smtClean="0">
              <a:solidFill>
                <a:schemeClr val="tx1"/>
              </a:solidFill>
            </a:endParaRPr>
          </a:p>
          <a:p>
            <a:pPr marL="388620" indent="-342900">
              <a:lnSpc>
                <a:spcPct val="100000"/>
              </a:lnSpc>
              <a:buAutoNum type="arabicPeriod"/>
            </a:pPr>
            <a:r>
              <a:rPr lang="en-US" sz="1600" smtClean="0">
                <a:solidFill>
                  <a:schemeClr val="tx1"/>
                </a:solidFill>
              </a:rPr>
              <a:t>What </a:t>
            </a:r>
            <a:r>
              <a:rPr lang="en-US" sz="1600">
                <a:solidFill>
                  <a:schemeClr val="tx1"/>
                </a:solidFill>
              </a:rPr>
              <a:t>are the names of students enrolled in cs3020? </a:t>
            </a:r>
            <a:r>
              <a:rPr lang="en-US" sz="1600" smtClean="0">
                <a:solidFill>
                  <a:schemeClr val="tx1"/>
                </a:solidFill>
              </a:rPr>
              <a:t> </a:t>
            </a:r>
          </a:p>
          <a:p>
            <a:pPr marL="388620" indent="-342900">
              <a:lnSpc>
                <a:spcPct val="100000"/>
              </a:lnSpc>
              <a:buAutoNum type="arabicPeriod"/>
            </a:pPr>
            <a:r>
              <a:rPr lang="en-US" sz="1600" smtClean="0">
                <a:solidFill>
                  <a:schemeClr val="tx1"/>
                </a:solidFill>
              </a:rPr>
              <a:t>Which </a:t>
            </a:r>
            <a:r>
              <a:rPr lang="en-US" sz="1600">
                <a:solidFill>
                  <a:schemeClr val="tx1"/>
                </a:solidFill>
              </a:rPr>
              <a:t>subjects is Hector taking</a:t>
            </a:r>
            <a:r>
              <a:rPr lang="en-US" sz="1600" smtClean="0">
                <a:solidFill>
                  <a:schemeClr val="tx1"/>
                </a:solidFill>
              </a:rPr>
              <a:t>? </a:t>
            </a:r>
          </a:p>
          <a:p>
            <a:pPr marL="388620" indent="-342900">
              <a:lnSpc>
                <a:spcPct val="100000"/>
              </a:lnSpc>
              <a:buAutoNum type="arabicPeriod"/>
            </a:pPr>
            <a:r>
              <a:rPr lang="en-US" sz="1600" smtClean="0">
                <a:solidFill>
                  <a:schemeClr val="tx1"/>
                </a:solidFill>
              </a:rPr>
              <a:t> </a:t>
            </a:r>
            <a:r>
              <a:rPr lang="en-US" sz="1600">
                <a:solidFill>
                  <a:schemeClr val="tx1"/>
                </a:solidFill>
              </a:rPr>
              <a:t>Who teaches cs1500? </a:t>
            </a:r>
            <a:r>
              <a:rPr lang="en-US" sz="1600" smtClean="0">
                <a:solidFill>
                  <a:schemeClr val="tx1"/>
                </a:solidFill>
              </a:rPr>
              <a:t> </a:t>
            </a:r>
          </a:p>
          <a:p>
            <a:pPr marL="388620" indent="-342900">
              <a:lnSpc>
                <a:spcPct val="100000"/>
              </a:lnSpc>
              <a:buAutoNum type="arabicPeriod"/>
            </a:pPr>
            <a:r>
              <a:rPr lang="en-US" sz="1600" smtClean="0">
                <a:solidFill>
                  <a:schemeClr val="tx1"/>
                </a:solidFill>
              </a:rPr>
              <a:t> </a:t>
            </a:r>
            <a:r>
              <a:rPr lang="en-US" sz="1600">
                <a:solidFill>
                  <a:schemeClr val="tx1"/>
                </a:solidFill>
              </a:rPr>
              <a:t>Who teaches cs1500 or cs3020? </a:t>
            </a:r>
            <a:r>
              <a:rPr lang="en-US" sz="1600" smtClean="0">
                <a:solidFill>
                  <a:schemeClr val="tx1"/>
                </a:solidFill>
              </a:rPr>
              <a:t> </a:t>
            </a:r>
          </a:p>
          <a:p>
            <a:pPr marL="388620" indent="-342900">
              <a:lnSpc>
                <a:spcPct val="100000"/>
              </a:lnSpc>
              <a:buAutoNum type="arabicPeriod"/>
            </a:pPr>
            <a:r>
              <a:rPr lang="en-US" sz="1600" smtClean="0">
                <a:solidFill>
                  <a:schemeClr val="tx1"/>
                </a:solidFill>
              </a:rPr>
              <a:t>Who </a:t>
            </a:r>
            <a:r>
              <a:rPr lang="en-US" sz="1600">
                <a:solidFill>
                  <a:schemeClr val="tx1"/>
                </a:solidFill>
              </a:rPr>
              <a:t>teaches at least two different subjects? </a:t>
            </a:r>
            <a:r>
              <a:rPr lang="en-US" sz="1600" smtClean="0">
                <a:solidFill>
                  <a:schemeClr val="tx1"/>
                </a:solidFill>
              </a:rPr>
              <a:t> </a:t>
            </a:r>
            <a:endParaRPr lang="en-US" sz="1600">
              <a:solidFill>
                <a:schemeClr val="tx1"/>
              </a:solidFill>
            </a:endParaRPr>
          </a:p>
        </p:txBody>
      </p:sp>
    </p:spTree>
    <p:extLst>
      <p:ext uri="{BB962C8B-B14F-4D97-AF65-F5344CB8AC3E}">
        <p14:creationId xmlns:p14="http://schemas.microsoft.com/office/powerpoint/2010/main" val="734026824"/>
      </p:ext>
    </p:extLst>
  </p:cSld>
  <p:clrMapOvr>
    <a:masterClrMapping/>
  </p:clrMapOvr>
  <p:transition/>
  <p:timing/>
</p:sld>
</file>

<file path=ppt/tags/tag1.xml><?xml version="1.0" encoding="utf-8"?>
<p:tagLst xmlns:p="http://schemas.openxmlformats.org/presentationml/2006/main">
  <p:tag name="AS_NET" val="3.1.7"/>
  <p:tag name="AS_OS" val="Microsoft Windows NT 10.0.14393.0"/>
  <p:tag name="AS_RELEASE_DATE" val="2021.04.14"/>
  <p:tag name="AS_TITLE" val="Aspose.Slides for .NET Standard 2.0"/>
  <p:tag name="AS_VERSION" val="21.4"/>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54F6613E-5ED7-40ED-90A8-F639BE712C0E}"/>
    </a:ext>
  </a:extLst>
</a:theme>
</file>

<file path=ppt/theme/theme4.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4F34B87B-9C7A-41AE-A6CB-48536223DFFD}"/>
    </a:ext>
  </a:extLst>
</a:theme>
</file>

<file path=ppt/theme/theme5.xml><?xml version="1.0" encoding="utf-8"?>
<a:theme xmlns:r="http://schemas.openxmlformats.org/officeDocument/2006/relationships"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Lst>
    <a:ext uri="{05A4C25C-085E-4340-85A3-A5531E510DB2}">
      <thm15:themeFamily xmlns:thm15="http://schemas.microsoft.com/office/thememl/2012/main" name="Wisp" id="{7CB32D59-10C0-40DD-B7BD-2E94284A981C}" vid="{4F34B87B-9C7A-41AE-A6CB-48536223DFFD}"/>
    </a:ext>
  </a:extLst>
</a:theme>
</file>

<file path=ppt/theme/theme6.xml><?xml version="1.0" encoding="utf-8"?>
<a:theme xmlns:r="http://schemas.openxmlformats.org/officeDocument/2006/relationships"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Arial" pitchFamily="34" charset="0"/>
        <a:cs typeface="Arial" pitchFamily="34" charset="0"/>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Lst>
    <a:ext uri="{05A4C25C-085E-4340-85A3-A5531E510DB2}">
      <thm15:themeFamily xmlns:thm15="http://schemas.microsoft.com/office/thememl/2012/main" name="Slice" id="{0507925B-6AC9-4358-8E18-C330545D08F8}" vid="{13FEC7C6-62A9-40C4-99D2-581AACACAA2F}"/>
    </a:ext>
  </a:extLst>
</a:theme>
</file>

<file path=ppt/theme/theme7.xml><?xml version="1.0" encoding="utf-8"?>
<a:theme xmlns:r="http://schemas.openxmlformats.org/officeDocument/2006/relationships"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Arial" pitchFamily="34" charset="0"/>
        <a:cs typeface="Arial" pitchFamily="34" charset="0"/>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Lst>
    <a:ext uri="{05A4C25C-085E-4340-85A3-A5531E510DB2}">
      <thm15:themeFamily xmlns:thm15="http://schemas.microsoft.com/office/thememl/2012/main" name="Basis" id="{5665723A-49BA-4B57-8411-A56F8F207965}" vid="{90E45F77-AEFC-46EF-A7C1-5B338C297B02}"/>
    </a:ext>
  </a:extLst>
</a:theme>
</file>

<file path=ppt/theme/theme8.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pitchFamily="34" charset="0"/>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630</Paragraphs>
  <Slides>102</Slides>
  <Notes>65</Notes>
  <TotalTime>1</TotalTime>
  <HiddenSlides>1</HiddenSlides>
  <MMClips>0</MMClips>
  <ScaleCrop>0</ScaleCrop>
  <HeadingPairs>
    <vt:vector baseType="variant" size="6">
      <vt:variant>
        <vt:lpstr>Fonts used</vt:lpstr>
      </vt:variant>
      <vt:variant>
        <vt:i4>9</vt:i4>
      </vt:variant>
      <vt:variant>
        <vt:lpstr>Theme</vt:lpstr>
      </vt:variant>
      <vt:variant>
        <vt:i4>1</vt:i4>
      </vt:variant>
      <vt:variant>
        <vt:lpstr>Slide Titles</vt:lpstr>
      </vt:variant>
      <vt:variant>
        <vt:i4>102</vt:i4>
      </vt:variant>
    </vt:vector>
  </HeadingPairs>
  <TitlesOfParts>
    <vt:vector baseType="lpstr" size="112">
      <vt:lpstr>Arial</vt:lpstr>
      <vt:lpstr>Calibri</vt:lpstr>
      <vt:lpstr>Wingdings 3</vt:lpstr>
      <vt:lpstr>Century Gothic</vt:lpstr>
      <vt:lpstr>Times New Roman</vt:lpstr>
      <vt:lpstr>Calibri Light</vt:lpstr>
      <vt:lpstr>Wingdings</vt:lpstr>
      <vt:lpstr>Wide Latin</vt:lpstr>
      <vt:lpstr>Corbel</vt:lpstr>
      <vt:lpstr>Office Theme</vt:lpstr>
      <vt:lpstr>UNIT II</vt:lpstr>
      <vt:lpstr>CHARACTERISTICS OF RELATIONS</vt:lpstr>
      <vt:lpstr>RELATIONAL MODEL CONSTRAINTS</vt:lpstr>
      <vt:lpstr>PowerPoint Presentation</vt:lpstr>
      <vt:lpstr>PowerPoint Presentation</vt:lpstr>
      <vt:lpstr>PowerPoint Presentation</vt:lpstr>
      <vt:lpstr>KEYS</vt:lpstr>
      <vt:lpstr>KEYS</vt:lpstr>
      <vt:lpstr>KEYS</vt:lpstr>
      <vt:lpstr>SUPER KEY</vt:lpstr>
      <vt:lpstr>SUPER KEY</vt:lpstr>
      <vt:lpstr>SUPER KEY</vt:lpstr>
      <vt:lpstr>SUPER KEY</vt:lpstr>
      <vt:lpstr>Candidate Key</vt:lpstr>
      <vt:lpstr>Candidate Key</vt:lpstr>
      <vt:lpstr>Candidate Key</vt:lpstr>
      <vt:lpstr>Candidate Key</vt:lpstr>
      <vt:lpstr>Primary Key</vt:lpstr>
      <vt:lpstr>Primary Key</vt:lpstr>
      <vt:lpstr>Alternate Key</vt:lpstr>
      <vt:lpstr>Foreign Key</vt:lpstr>
      <vt:lpstr>Foreign Key</vt:lpstr>
      <vt:lpstr>Foreign Key</vt:lpstr>
      <vt:lpstr>EXAMPLE</vt:lpstr>
      <vt:lpstr>EXAMPLE</vt:lpstr>
      <vt:lpstr>EXAMPLE</vt:lpstr>
      <vt:lpstr>EXAMPLE</vt:lpstr>
      <vt:lpstr>UNIT III</vt:lpstr>
      <vt:lpstr>EXAMPLE</vt:lpstr>
      <vt:lpstr>EXAMPLE</vt:lpstr>
      <vt:lpstr>EXAMPLE</vt:lpstr>
      <vt:lpstr>EXAMPLE</vt:lpstr>
      <vt:lpstr>EXAMPLE</vt:lpstr>
      <vt:lpstr>INTEGRITY CONSTRAINT</vt:lpstr>
      <vt:lpstr>TYPES OF INTEGRITY CONSRAINTS</vt:lpstr>
      <vt:lpstr>PowerPoint Presentation</vt:lpstr>
      <vt:lpstr>NULL CONSTRAINT</vt:lpstr>
      <vt:lpstr>ENTITY INTEGRITY CONSTRAINT</vt:lpstr>
      <vt:lpstr>ENTITY INTEGRITY CONSTRAINT</vt:lpstr>
      <vt:lpstr>REFERENTIAL INTEGRITY CONSTRAINT</vt:lpstr>
      <vt:lpstr>REFERENTIAL INTEGRITY CONSTRAINT</vt:lpstr>
      <vt:lpstr>REFERENTIAL INTEGRITY - DEFINITION</vt:lpstr>
      <vt:lpstr>REFERENTIAL INTEGRITY</vt:lpstr>
      <vt:lpstr>Update Operations, Transactions &amp; Dealing with Constraint Violations </vt:lpstr>
      <vt:lpstr>PowerPoint Presentation</vt:lpstr>
      <vt:lpstr>PowerPoint Presentation</vt:lpstr>
      <vt:lpstr>PowerPoint Presentation</vt:lpstr>
      <vt:lpstr>PowerPoint Presentation</vt:lpstr>
      <vt:lpstr>UNIT II</vt:lpstr>
      <vt:lpstr>Update Operations, Transactions &amp; Dealing with Constraint Violations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II</vt:lpstr>
      <vt:lpstr>Relational Algebra</vt:lpstr>
      <vt:lpstr>Relational Algebra</vt:lpstr>
      <vt:lpstr>Relational Algebra</vt:lpstr>
      <vt:lpstr>Unary Relational Operations: SELECT</vt:lpstr>
      <vt:lpstr>Unary Relational Operations: SELECT</vt:lpstr>
      <vt:lpstr>Unary Relational Operations: SELECT</vt:lpstr>
      <vt:lpstr>Unary Relational Operations: SELECT</vt:lpstr>
      <vt:lpstr>Unary Relational Operations: SELECT</vt:lpstr>
      <vt:lpstr>Unary Relational Operations: PROJECT</vt:lpstr>
      <vt:lpstr>Unary Relational Operations: PROJECT</vt:lpstr>
      <vt:lpstr>Unary Relational Operations: PROJECT</vt:lpstr>
      <vt:lpstr>Unary Relational Operations: PROJECT</vt:lpstr>
      <vt:lpstr>Unary Relational Operations: PROJECT</vt:lpstr>
      <vt:lpstr>Relational Algebra Operations from Set Theory</vt:lpstr>
      <vt:lpstr>Relational Algebra Operations from Set Theory</vt:lpstr>
      <vt:lpstr>Relational Algebra Operations from Set Theory</vt:lpstr>
      <vt:lpstr>Relational Algebra Operations from Set Theory</vt:lpstr>
      <vt:lpstr>The CARTESIAN PRODUCT Operation</vt:lpstr>
      <vt:lpstr>The CARTESIAN PRODUCT Operation</vt:lpstr>
      <vt:lpstr>RELATIONAL ALGEBRA QUERIES - EXAMPLES</vt:lpstr>
      <vt:lpstr>Operations of Relational Algebra</vt:lpstr>
      <vt:lpstr>Operations FROM SET THEORY</vt:lpstr>
      <vt:lpstr>Operations of Relational Algebra</vt:lpstr>
      <vt:lpstr>Operations of Relational Algebra</vt:lpstr>
      <vt:lpstr>EXAMPLE</vt:lpstr>
      <vt:lpstr>EXAMPLE</vt:lpstr>
      <vt:lpstr>EXAMPLE</vt:lpstr>
      <vt:lpstr>Additional Relational Operations</vt:lpstr>
      <vt:lpstr>Aggregate Functions</vt:lpstr>
      <vt:lpstr>Grouping</vt:lpstr>
      <vt:lpstr>Aggregate Functions and Grouping</vt:lpstr>
      <vt:lpstr>EXAMPLE </vt:lpstr>
      <vt:lpstr>EXAMPLE </vt:lpstr>
      <vt:lpstr>Example</vt:lpstr>
      <vt:lpstr>Example</vt:lpstr>
      <vt:lpstr>Example</vt:lpstr>
      <vt:lpstr>Example</vt:lpstr>
      <vt:lpstr>Example</vt:lpstr>
      <vt:lpstr>Example</vt:lpstr>
      <vt:lpstr>Example</vt:lpstr>
    </vt:vector>
  </TitlesOfParts>
  <LinksUpToDate>0</LinksUpToDate>
  <SharedDoc>0</SharedDoc>
  <HyperlinksChanged>0</HyperlinksChanged>
  <Application>Aspose.Slides for .NET</Application>
  <AppVersion>21.0400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2021-07-19T23:31:37.938</cp:lastPrinted>
  <dcterms:created xsi:type="dcterms:W3CDTF">2021-07-19T23:31:37Z</dcterms:created>
  <dcterms:modified xsi:type="dcterms:W3CDTF">2021-07-19T23:31:40Z</dcterms:modified>
</cp:coreProperties>
</file>