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4" r:id="rId5"/>
  </p:sldMasterIdLst>
  <p:notesMasterIdLst>
    <p:notesMasterId r:id="rId38"/>
  </p:notesMasterIdLst>
  <p:handoutMasterIdLst>
    <p:handoutMasterId r:id="rId39"/>
  </p:handoutMasterIdLst>
  <p:sldIdLst>
    <p:sldId id="1107" r:id="rId6"/>
    <p:sldId id="1145" r:id="rId7"/>
    <p:sldId id="1108" r:id="rId8"/>
    <p:sldId id="1109" r:id="rId9"/>
    <p:sldId id="1110" r:id="rId10"/>
    <p:sldId id="1121" r:id="rId11"/>
    <p:sldId id="1122" r:id="rId12"/>
    <p:sldId id="1123" r:id="rId13"/>
    <p:sldId id="1134" r:id="rId14"/>
    <p:sldId id="1125" r:id="rId15"/>
    <p:sldId id="1117" r:id="rId16"/>
    <p:sldId id="1130" r:id="rId17"/>
    <p:sldId id="1135" r:id="rId18"/>
    <p:sldId id="1127" r:id="rId19"/>
    <p:sldId id="1136" r:id="rId20"/>
    <p:sldId id="1131" r:id="rId21"/>
    <p:sldId id="1138" r:id="rId22"/>
    <p:sldId id="1137" r:id="rId23"/>
    <p:sldId id="1128" r:id="rId24"/>
    <p:sldId id="1133" r:id="rId25"/>
    <p:sldId id="1139" r:id="rId26"/>
    <p:sldId id="1140" r:id="rId27"/>
    <p:sldId id="1143" r:id="rId28"/>
    <p:sldId id="1148" r:id="rId29"/>
    <p:sldId id="1144" r:id="rId30"/>
    <p:sldId id="1129" r:id="rId31"/>
    <p:sldId id="1149" r:id="rId32"/>
    <p:sldId id="1147" r:id="rId33"/>
    <p:sldId id="1146" r:id="rId34"/>
    <p:sldId id="1126" r:id="rId35"/>
    <p:sldId id="871" r:id="rId36"/>
    <p:sldId id="872" r:id="rId37"/>
  </p:sldIdLst>
  <p:sldSz cx="12436475" cy="6994525"/>
  <p:notesSz cx="6858000" cy="9144000"/>
  <p:defaultText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layouts" id="{33190A15-43F5-4CC9-8701-15A70A24A2E5}">
          <p14:sldIdLst>
            <p14:sldId id="1107"/>
            <p14:sldId id="1145"/>
            <p14:sldId id="1108"/>
            <p14:sldId id="1109"/>
            <p14:sldId id="1110"/>
            <p14:sldId id="1121"/>
            <p14:sldId id="1122"/>
            <p14:sldId id="1123"/>
            <p14:sldId id="1134"/>
            <p14:sldId id="1125"/>
            <p14:sldId id="1117"/>
            <p14:sldId id="1130"/>
            <p14:sldId id="1135"/>
            <p14:sldId id="1127"/>
            <p14:sldId id="1136"/>
            <p14:sldId id="1131"/>
            <p14:sldId id="1138"/>
            <p14:sldId id="1137"/>
            <p14:sldId id="1128"/>
            <p14:sldId id="1133"/>
            <p14:sldId id="1139"/>
            <p14:sldId id="1140"/>
            <p14:sldId id="1143"/>
            <p14:sldId id="1148"/>
            <p14:sldId id="1144"/>
            <p14:sldId id="1129"/>
            <p14:sldId id="1149"/>
            <p14:sldId id="1147"/>
            <p14:sldId id="1146"/>
            <p14:sldId id="1126"/>
          </p14:sldIdLst>
        </p14:section>
        <p14:section name="Icons" id="{43A60019-8B62-42D1-9C30-6C468ED1A77C}">
          <p14:sldIdLst>
            <p14:sldId id="871"/>
            <p14:sldId id="872"/>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2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4104">
          <p15:clr>
            <a:srgbClr val="A4A3A4"/>
          </p15:clr>
        </p15:guide>
        <p15:guide id="11" pos="173">
          <p15:clr>
            <a:srgbClr val="A4A3A4"/>
          </p15:clr>
        </p15:guide>
        <p15:guide id="12" pos="1325">
          <p15:clr>
            <a:srgbClr val="A4A3A4"/>
          </p15:clr>
        </p15:guide>
        <p15:guide id="13" pos="7661">
          <p15:clr>
            <a:srgbClr val="A4A3A4"/>
          </p15:clr>
        </p15:guide>
        <p15:guide id="14" pos="749">
          <p15:clr>
            <a:srgbClr val="A4A3A4"/>
          </p15:clr>
        </p15:guide>
        <p15:guide id="15" pos="7085">
          <p15:clr>
            <a:srgbClr val="A4A3A4"/>
          </p15:clr>
        </p15:guide>
        <p15:guide id="16" pos="3629">
          <p15:clr>
            <a:srgbClr val="A4A3A4"/>
          </p15:clr>
        </p15:guide>
        <p15:guide id="17" pos="1901">
          <p15:clr>
            <a:srgbClr val="A4A3A4"/>
          </p15:clr>
        </p15:guide>
        <p15:guide id="18" pos="2477">
          <p15:clr>
            <a:srgbClr val="A4A3A4"/>
          </p15:clr>
        </p15:guide>
        <p15:guide id="19" pos="4205">
          <p15:clr>
            <a:srgbClr val="A4A3A4"/>
          </p15:clr>
        </p15:guide>
        <p15:guide id="20" pos="4781">
          <p15:clr>
            <a:srgbClr val="A4A3A4"/>
          </p15:clr>
        </p15:guide>
        <p15:guide id="21" pos="5357">
          <p15:clr>
            <a:srgbClr val="A4A3A4"/>
          </p15:clr>
        </p15:guide>
        <p15:guide id="22" pos="6509">
          <p15:clr>
            <a:srgbClr val="A4A3A4"/>
          </p15:clr>
        </p15:guide>
        <p15:guide id="23" pos="3053">
          <p15:clr>
            <a:srgbClr val="A4A3A4"/>
          </p15:clr>
        </p15:guide>
        <p15:guide id="24" pos="593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2348FF"/>
    <a:srgbClr val="0054A6"/>
    <a:srgbClr val="00D8CC"/>
    <a:srgbClr val="00A299"/>
    <a:srgbClr val="FFFFFF"/>
    <a:srgbClr val="3FACA1"/>
    <a:srgbClr val="006AAC"/>
    <a:srgbClr val="00478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3" autoAdjust="0"/>
    <p:restoredTop sz="83309" autoAdjust="0"/>
  </p:normalViewPr>
  <p:slideViewPr>
    <p:cSldViewPr>
      <p:cViewPr varScale="1">
        <p:scale>
          <a:sx n="75" d="100"/>
          <a:sy n="75" d="100"/>
        </p:scale>
        <p:origin x="462" y="72"/>
      </p:cViewPr>
      <p:guideLst>
        <p:guide orient="horz" pos="188"/>
        <p:guide orient="horz" pos="763"/>
        <p:guide orient="horz" pos="1329"/>
        <p:guide orient="horz" pos="2491"/>
        <p:guide orient="horz" pos="4218"/>
        <p:guide orient="horz" pos="3643"/>
        <p:guide orient="horz" pos="3067"/>
        <p:guide orient="horz" pos="1915"/>
        <p:guide orient="horz" pos="302"/>
        <p:guide orient="horz" pos="4104"/>
        <p:guide pos="173"/>
        <p:guide pos="1325"/>
        <p:guide pos="7661"/>
        <p:guide pos="749"/>
        <p:guide pos="7085"/>
        <p:guide pos="3629"/>
        <p:guide pos="1901"/>
        <p:guide pos="2477"/>
        <p:guide pos="4205"/>
        <p:guide pos="4781"/>
        <p:guide pos="5357"/>
        <p:guide pos="6509"/>
        <p:guide pos="3053"/>
        <p:guide pos="5933"/>
        <p:guide pos="288"/>
        <p:guide pos="7546"/>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p:scale>
          <a:sx n="268" d="100"/>
          <a:sy n="268" d="100"/>
        </p:scale>
        <p:origin x="-1890" y="-562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2/9/2013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2/9/2013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2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34" indent="-107942"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621"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87" indent="-149770"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416" indent="-117388" algn="l" defTabSz="93262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558" algn="l" defTabSz="932623" rtl="0" eaLnBrk="1" latinLnBrk="0" hangingPunct="1">
      <a:defRPr sz="1200" kern="1200">
        <a:solidFill>
          <a:schemeClr val="tx1"/>
        </a:solidFill>
        <a:latin typeface="+mn-lt"/>
        <a:ea typeface="+mn-ea"/>
        <a:cs typeface="+mn-cs"/>
      </a:defRPr>
    </a:lvl6pPr>
    <a:lvl7pPr marL="2797868" algn="l" defTabSz="932623" rtl="0" eaLnBrk="1" latinLnBrk="0" hangingPunct="1">
      <a:defRPr sz="1200" kern="1200">
        <a:solidFill>
          <a:schemeClr val="tx1"/>
        </a:solidFill>
        <a:latin typeface="+mn-lt"/>
        <a:ea typeface="+mn-ea"/>
        <a:cs typeface="+mn-cs"/>
      </a:defRPr>
    </a:lvl7pPr>
    <a:lvl8pPr marL="3264180" algn="l" defTabSz="932623" rtl="0" eaLnBrk="1" latinLnBrk="0" hangingPunct="1">
      <a:defRPr sz="1200" kern="1200">
        <a:solidFill>
          <a:schemeClr val="tx1"/>
        </a:solidFill>
        <a:latin typeface="+mn-lt"/>
        <a:ea typeface="+mn-ea"/>
        <a:cs typeface="+mn-cs"/>
      </a:defRPr>
    </a:lvl8pPr>
    <a:lvl9pPr marL="3730491" algn="l" defTabSz="93262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t>
            </a:r>
          </a:p>
          <a:p>
            <a:r>
              <a:rPr lang="en-US" dirty="0" smtClean="0"/>
              <a:t>Make sure </a:t>
            </a:r>
            <a:r>
              <a:rPr lang="en-US" dirty="0" err="1" smtClean="0"/>
              <a:t>SiteMonitR</a:t>
            </a:r>
            <a:r>
              <a:rPr lang="en-US" dirty="0" smtClean="0"/>
              <a:t> database is deleted</a:t>
            </a:r>
            <a:r>
              <a:rPr lang="en-US" baseline="0" dirty="0" smtClean="0"/>
              <a:t> before getting started</a:t>
            </a:r>
          </a:p>
          <a:p>
            <a:r>
              <a:rPr lang="en-US" baseline="0" dirty="0" smtClean="0"/>
              <a:t>Make sure all WAWS sites and cloud services have been deleted so we won’t step on existing stuff</a:t>
            </a:r>
          </a:p>
          <a:p>
            <a:r>
              <a:rPr lang="en-US" baseline="0" dirty="0" smtClean="0"/>
              <a:t>Leave </a:t>
            </a:r>
            <a:r>
              <a:rPr lang="en-US" baseline="0" dirty="0" err="1" smtClean="0"/>
              <a:t>DNSimple</a:t>
            </a:r>
            <a:r>
              <a:rPr lang="en-US" baseline="0" dirty="0" smtClean="0"/>
              <a:t> as-is, don’t worry about re-creating DNS addresses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2B27A7-6F05-4DE3-AA90-694F5E4C2E3B}"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9733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3AFBFEE-A526-4291-91BC-F3CC148DCE9E}"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250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CA5772-5A80-4BAF-8AEF-755D8FA81C1D}"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4477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6CA043-50EF-415E-9143-CB38F0C4899C}"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64741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baseline="0" dirty="0" smtClean="0"/>
              <a:t>The feature request for the </a:t>
            </a:r>
            <a:r>
              <a:rPr lang="en-US" b="0" baseline="0" dirty="0" err="1" smtClean="0"/>
              <a:t>SiteMonitR</a:t>
            </a:r>
            <a:r>
              <a:rPr lang="en-US" b="0" baseline="0" dirty="0" smtClean="0"/>
              <a:t> was, “I’d like to save a picture of the sites I’m hitting that shows how the site looked when I hit it.”</a:t>
            </a:r>
          </a:p>
          <a:p>
            <a:pPr marL="0" indent="0">
              <a:buFontTx/>
              <a:buNone/>
            </a:pPr>
            <a:endParaRPr lang="en-US" b="0" baseline="0" dirty="0" smtClean="0"/>
          </a:p>
          <a:p>
            <a:pPr marL="0" indent="0">
              <a:buFontTx/>
              <a:buNone/>
            </a:pPr>
            <a:r>
              <a:rPr lang="en-US" b="0" baseline="0" dirty="0" smtClean="0"/>
              <a:t>The pictures will need to be saved somewhere. </a:t>
            </a:r>
          </a:p>
          <a:p>
            <a:pPr marL="0" indent="0">
              <a:buFontTx/>
              <a:buNone/>
            </a:pPr>
            <a:endParaRPr lang="en-US" b="0" baseline="0" dirty="0" smtClean="0"/>
          </a:p>
          <a:p>
            <a:pPr marL="0" indent="0">
              <a:buFontTx/>
              <a:buNone/>
            </a:pPr>
            <a:r>
              <a:rPr lang="en-US" b="0" baseline="0" dirty="0" smtClean="0"/>
              <a:t>Windows Azure Blob Storage can satisfy the need for large binary object storage. It also supports applying CDN to it to make the download speed of all the files you store very fast.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72619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6CA043-50EF-415E-9143-CB38F0C4899C}"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49213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baseline="0" dirty="0" smtClean="0"/>
              <a:t>The feature request for the </a:t>
            </a:r>
            <a:r>
              <a:rPr lang="en-US" b="0" baseline="0" dirty="0" err="1" smtClean="0"/>
              <a:t>SiteMonitR</a:t>
            </a:r>
            <a:r>
              <a:rPr lang="en-US" b="0" baseline="0" dirty="0" smtClean="0"/>
              <a:t> was, “I’d like to save a picture of the sites I’m hitting that shows how the site looked when I hit it.”</a:t>
            </a:r>
          </a:p>
          <a:p>
            <a:pPr marL="0" indent="0">
              <a:buFontTx/>
              <a:buNone/>
            </a:pPr>
            <a:endParaRPr lang="en-US" b="0" baseline="0" dirty="0" smtClean="0"/>
          </a:p>
          <a:p>
            <a:pPr marL="0" indent="0">
              <a:buFontTx/>
              <a:buNone/>
            </a:pPr>
            <a:r>
              <a:rPr lang="en-US" b="0" baseline="0" dirty="0" smtClean="0"/>
              <a:t>The pictures will need to be saved somewhere. </a:t>
            </a:r>
          </a:p>
          <a:p>
            <a:pPr marL="0" indent="0">
              <a:buFontTx/>
              <a:buNone/>
            </a:pPr>
            <a:endParaRPr lang="en-US" b="0" baseline="0" dirty="0" smtClean="0"/>
          </a:p>
          <a:p>
            <a:pPr marL="0" indent="0">
              <a:buFontTx/>
              <a:buNone/>
            </a:pPr>
            <a:r>
              <a:rPr lang="en-US" b="0" baseline="0" dirty="0" smtClean="0"/>
              <a:t>Windows Azure Blob Storage can satisfy the need for large binary object storage. It also supports applying CDN to it to make the download speed of all the files you store very fast.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0221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ABBA84A-2F51-4072-BEB0-8A7456BA850C}"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0938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Create</a:t>
            </a:r>
            <a:r>
              <a:rPr lang="en-US" baseline="0" dirty="0" smtClean="0"/>
              <a:t> a new site, then deploy the </a:t>
            </a:r>
            <a:r>
              <a:rPr lang="en-US" baseline="0" dirty="0" err="1" smtClean="0"/>
              <a:t>AllInOne</a:t>
            </a:r>
            <a:r>
              <a:rPr lang="en-US" baseline="0" dirty="0" smtClean="0"/>
              <a:t> code to it via FTP</a:t>
            </a:r>
          </a:p>
          <a:p>
            <a:pPr marL="228600" indent="-228600">
              <a:buFont typeface="+mj-lt"/>
              <a:buAutoNum type="arabicPeriod"/>
            </a:pPr>
            <a:r>
              <a:rPr lang="en-US" baseline="0" dirty="0" smtClean="0"/>
              <a:t>Create a new repository in </a:t>
            </a:r>
            <a:r>
              <a:rPr lang="en-US" baseline="0" dirty="0" err="1" smtClean="0"/>
              <a:t>GitHub</a:t>
            </a:r>
            <a:endParaRPr lang="en-US" baseline="0" dirty="0" smtClean="0"/>
          </a:p>
          <a:p>
            <a:pPr marL="228600" indent="-228600">
              <a:buFont typeface="+mj-lt"/>
              <a:buAutoNum type="arabicPeriod"/>
            </a:pPr>
            <a:r>
              <a:rPr lang="en-US" baseline="0" dirty="0" smtClean="0"/>
              <a:t>Link the site to the repository</a:t>
            </a:r>
          </a:p>
          <a:p>
            <a:pPr marL="228600" indent="-228600">
              <a:buFont typeface="+mj-lt"/>
              <a:buAutoNum type="arabicPeriod"/>
            </a:pPr>
            <a:r>
              <a:rPr lang="en-US" baseline="0" dirty="0" smtClean="0"/>
              <a:t>Stay on the deployments page</a:t>
            </a:r>
          </a:p>
          <a:p>
            <a:pPr marL="228600" indent="-228600">
              <a:buFont typeface="+mj-lt"/>
              <a:buAutoNum type="arabicPeriod"/>
            </a:pPr>
            <a:r>
              <a:rPr lang="en-US" baseline="0" dirty="0" smtClean="0"/>
              <a:t>Check in the code from the </a:t>
            </a:r>
            <a:r>
              <a:rPr lang="en-US" baseline="0" dirty="0" err="1" smtClean="0"/>
              <a:t>AllInOne</a:t>
            </a:r>
            <a:r>
              <a:rPr lang="en-US" baseline="0" dirty="0" smtClean="0"/>
              <a:t> folder</a:t>
            </a:r>
          </a:p>
          <a:p>
            <a:pPr marL="228600" indent="-228600">
              <a:buFont typeface="+mj-lt"/>
              <a:buAutoNum type="arabicPeriod"/>
            </a:pPr>
            <a:r>
              <a:rPr lang="en-US" baseline="0" dirty="0" smtClean="0"/>
              <a:t>Go back to deployments page</a:t>
            </a:r>
          </a:p>
          <a:p>
            <a:pPr marL="228600" indent="-228600">
              <a:buFont typeface="+mj-lt"/>
              <a:buAutoNum type="arabicPeriod"/>
            </a:pPr>
            <a:r>
              <a:rPr lang="en-US" baseline="0" dirty="0" smtClean="0"/>
              <a:t>Run all files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86AE06-5DD3-4088-9641-68D288BD7F26}"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1095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Copy the begin project to a</a:t>
            </a:r>
            <a:r>
              <a:rPr lang="en-US" baseline="0" dirty="0" smtClean="0"/>
              <a:t> folder</a:t>
            </a:r>
          </a:p>
          <a:p>
            <a:pPr marL="228600" indent="-228600">
              <a:buFont typeface="+mj-lt"/>
              <a:buAutoNum type="arabicPeriod"/>
            </a:pPr>
            <a:r>
              <a:rPr lang="en-US" baseline="0" dirty="0" smtClean="0"/>
              <a:t>Use EF Migrations to set up the database</a:t>
            </a:r>
          </a:p>
          <a:p>
            <a:pPr marL="228600" indent="-228600">
              <a:buFont typeface="+mj-lt"/>
              <a:buAutoNum type="arabicPeriod"/>
            </a:pPr>
            <a:r>
              <a:rPr lang="en-US" baseline="0" dirty="0" smtClean="0"/>
              <a:t>Run the site locally</a:t>
            </a:r>
          </a:p>
          <a:p>
            <a:pPr marL="228600" indent="-228600">
              <a:buFont typeface="+mj-lt"/>
              <a:buAutoNum type="arabicPeriod"/>
            </a:pPr>
            <a:r>
              <a:rPr lang="en-US" baseline="0" dirty="0" smtClean="0"/>
              <a:t>Create a new site, with a database, using WAZ portal</a:t>
            </a:r>
          </a:p>
          <a:p>
            <a:pPr marL="228600" indent="-228600">
              <a:buFont typeface="+mj-lt"/>
              <a:buAutoNum type="arabicPeriod"/>
            </a:pPr>
            <a:r>
              <a:rPr lang="en-US" baseline="0" dirty="0" smtClean="0"/>
              <a:t>Download the publish settings file</a:t>
            </a:r>
          </a:p>
          <a:p>
            <a:pPr marL="228600" indent="-228600">
              <a:buFont typeface="+mj-lt"/>
              <a:buAutoNum type="arabicPeriod"/>
            </a:pPr>
            <a:r>
              <a:rPr lang="en-US" baseline="0" dirty="0" smtClean="0"/>
              <a:t>Publish the site, enabling migrations</a:t>
            </a:r>
          </a:p>
          <a:p>
            <a:pPr marL="228600" indent="-228600">
              <a:buFont typeface="+mj-lt"/>
              <a:buAutoNum type="arabicPeriod"/>
            </a:pPr>
            <a:r>
              <a:rPr lang="en-US" baseline="0" dirty="0" smtClean="0"/>
              <a:t>Run the site in WAZ and add a few sites to the list</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9438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Create a second site, prefixed</a:t>
            </a:r>
            <a:r>
              <a:rPr lang="en-US" baseline="0" dirty="0" smtClean="0"/>
              <a:t> with “test” or something along those lines, and add a database to the site’s creation</a:t>
            </a:r>
          </a:p>
          <a:p>
            <a:pPr marL="228600" indent="-228600">
              <a:buFont typeface="+mj-lt"/>
              <a:buAutoNum type="arabicPeriod"/>
            </a:pPr>
            <a:r>
              <a:rPr lang="en-US" baseline="0" dirty="0" smtClean="0"/>
              <a:t>Download the new site’s publishing profile</a:t>
            </a:r>
          </a:p>
          <a:p>
            <a:pPr marL="228600" indent="-228600">
              <a:buFont typeface="+mj-lt"/>
              <a:buAutoNum type="arabicPeriod"/>
            </a:pPr>
            <a:r>
              <a:rPr lang="en-US" baseline="0" dirty="0" smtClean="0"/>
              <a:t>Point out that the new site’s publishing profile could be something held onto by a sole person, like a release manager, so that some can publish to both environments and others not</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1905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you</a:t>
            </a:r>
            <a:r>
              <a:rPr lang="en-US" baseline="0" dirty="0" smtClean="0"/>
              <a:t> could make use of your existing SCM branching functionality and publish to branches using </a:t>
            </a:r>
            <a:r>
              <a:rPr lang="en-US" baseline="0" dirty="0" err="1" smtClean="0"/>
              <a:t>Git</a:t>
            </a:r>
            <a:r>
              <a:rPr lang="en-US" baseline="0" dirty="0" smtClean="0"/>
              <a:t> commits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F4DEAB-AE91-4373-9F10-C824BAA501C7}"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88322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Create a new site called </a:t>
            </a:r>
            <a:r>
              <a:rPr lang="en-US" dirty="0" err="1" smtClean="0"/>
              <a:t>SiteMonitR</a:t>
            </a:r>
            <a:r>
              <a:rPr lang="en-US" dirty="0" smtClean="0"/>
              <a:t>-Prod</a:t>
            </a:r>
          </a:p>
          <a:p>
            <a:pPr marL="228600" indent="-228600">
              <a:buFont typeface="+mj-lt"/>
              <a:buAutoNum type="arabicPeriod"/>
            </a:pPr>
            <a:r>
              <a:rPr lang="en-US" dirty="0" smtClean="0"/>
              <a:t>Create</a:t>
            </a:r>
            <a:r>
              <a:rPr lang="en-US" baseline="0" dirty="0" smtClean="0"/>
              <a:t> a new site called </a:t>
            </a:r>
            <a:r>
              <a:rPr lang="en-US" baseline="0" dirty="0" err="1" smtClean="0"/>
              <a:t>SiteMonitR.Test</a:t>
            </a:r>
            <a:endParaRPr lang="en-US" baseline="0" dirty="0" smtClean="0"/>
          </a:p>
          <a:p>
            <a:pPr marL="228600" indent="-228600">
              <a:buFont typeface="+mj-lt"/>
              <a:buAutoNum type="arabicPeriod"/>
            </a:pPr>
            <a:r>
              <a:rPr lang="en-US" dirty="0" smtClean="0"/>
              <a:t>Create a new </a:t>
            </a:r>
            <a:r>
              <a:rPr lang="en-US" dirty="0" err="1" smtClean="0"/>
              <a:t>Git</a:t>
            </a:r>
            <a:r>
              <a:rPr lang="en-US" dirty="0" smtClean="0"/>
              <a:t> repository for the code</a:t>
            </a:r>
          </a:p>
          <a:p>
            <a:pPr marL="228600" indent="-228600">
              <a:buFont typeface="+mj-lt"/>
              <a:buAutoNum type="arabicPeriod"/>
            </a:pPr>
            <a:r>
              <a:rPr lang="en-US" dirty="0" smtClean="0"/>
              <a:t>Create</a:t>
            </a:r>
            <a:r>
              <a:rPr lang="en-US" baseline="0" dirty="0" smtClean="0"/>
              <a:t> a branch for the test site</a:t>
            </a:r>
            <a:br>
              <a:rPr lang="en-US" baseline="0" dirty="0" smtClean="0"/>
            </a:br>
            <a:r>
              <a:rPr lang="en-US" baseline="0" dirty="0" smtClean="0"/>
              <a:t/>
            </a:r>
            <a:br>
              <a:rPr lang="en-US" baseline="0" dirty="0" smtClean="0"/>
            </a:br>
            <a:r>
              <a:rPr lang="en-US" b="1" baseline="0" dirty="0" err="1" smtClean="0"/>
              <a:t>git</a:t>
            </a:r>
            <a:r>
              <a:rPr lang="en-US" b="1" baseline="0" dirty="0" smtClean="0"/>
              <a:t> branch</a:t>
            </a:r>
            <a:r>
              <a:rPr lang="en-US" baseline="0" dirty="0" smtClean="0"/>
              <a:t/>
            </a:r>
            <a:br>
              <a:rPr lang="en-US" baseline="0" dirty="0" smtClean="0"/>
            </a:br>
            <a:r>
              <a:rPr lang="en-US" b="1" baseline="0" dirty="0" err="1" smtClean="0"/>
              <a:t>git</a:t>
            </a:r>
            <a:r>
              <a:rPr lang="en-US" b="1" baseline="0" dirty="0" smtClean="0"/>
              <a:t> branch testing</a:t>
            </a:r>
            <a:br>
              <a:rPr lang="en-US" b="1" baseline="0" dirty="0" smtClean="0"/>
            </a:br>
            <a:r>
              <a:rPr lang="en-US" b="1" baseline="0" dirty="0" err="1" smtClean="0"/>
              <a:t>git</a:t>
            </a:r>
            <a:r>
              <a:rPr lang="en-US" b="1" baseline="0" dirty="0" smtClean="0"/>
              <a:t> checkout testing</a:t>
            </a:r>
            <a:br>
              <a:rPr lang="en-US" b="1" baseline="0" dirty="0" smtClean="0"/>
            </a:br>
            <a:r>
              <a:rPr lang="en-US" b="1" baseline="0" dirty="0" err="1" smtClean="0"/>
              <a:t>git</a:t>
            </a:r>
            <a:r>
              <a:rPr lang="en-US" b="1" baseline="0" dirty="0" smtClean="0"/>
              <a:t> branch</a:t>
            </a:r>
            <a:r>
              <a:rPr lang="en-US" b="1" dirty="0" smtClean="0"/>
              <a:t/>
            </a:r>
            <a:br>
              <a:rPr lang="en-US" b="1" dirty="0" smtClean="0"/>
            </a:br>
            <a:endParaRPr lang="en-US" b="0" baseline="0" dirty="0" smtClean="0"/>
          </a:p>
          <a:p>
            <a:pPr marL="228600" indent="-228600">
              <a:buFont typeface="+mj-lt"/>
              <a:buAutoNum type="arabicPeriod"/>
            </a:pPr>
            <a:r>
              <a:rPr lang="en-US" dirty="0" smtClean="0"/>
              <a:t>Commit the code to the testing branch</a:t>
            </a:r>
            <a:endParaRPr lang="en-US" b="1" dirty="0" smtClean="0"/>
          </a:p>
          <a:p>
            <a:pPr marL="228600" indent="-228600">
              <a:buFont typeface="+mj-lt"/>
              <a:buAutoNum type="arabicPeriod"/>
            </a:pPr>
            <a:r>
              <a:rPr lang="en-US" b="0" dirty="0" smtClean="0"/>
              <a:t>Push the code into the origin from the testing</a:t>
            </a:r>
            <a:r>
              <a:rPr lang="en-US" b="0" baseline="0" dirty="0" smtClean="0"/>
              <a:t> branch</a:t>
            </a:r>
            <a:br>
              <a:rPr lang="en-US" b="0" baseline="0" dirty="0" smtClean="0"/>
            </a:br>
            <a:r>
              <a:rPr lang="en-US" b="0" baseline="0" dirty="0" smtClean="0"/>
              <a:t/>
            </a:r>
            <a:br>
              <a:rPr lang="en-US" b="0" baseline="0" dirty="0" smtClean="0"/>
            </a:br>
            <a:r>
              <a:rPr lang="en-US" b="1" baseline="0" dirty="0" err="1" smtClean="0"/>
              <a:t>git</a:t>
            </a:r>
            <a:r>
              <a:rPr lang="en-US" b="1" baseline="0" dirty="0" smtClean="0"/>
              <a:t> push origin testing</a:t>
            </a:r>
            <a:br>
              <a:rPr lang="en-US" b="1" baseline="0" dirty="0" smtClean="0"/>
            </a:br>
            <a:endParaRPr lang="en-US" b="1" baseline="0" dirty="0" smtClean="0"/>
          </a:p>
          <a:p>
            <a:pPr marL="228600" indent="-228600">
              <a:buFont typeface="+mj-lt"/>
              <a:buAutoNum type="arabicPeriod"/>
            </a:pPr>
            <a:r>
              <a:rPr lang="en-US" b="0" baseline="0" dirty="0" smtClean="0"/>
              <a:t>Show both sites in their respective areas to show both sites are online and working properly</a:t>
            </a:r>
          </a:p>
          <a:p>
            <a:pPr marL="228600" indent="-228600">
              <a:buFont typeface="+mj-lt"/>
              <a:buAutoNum type="arabicPeriod"/>
            </a:pPr>
            <a:r>
              <a:rPr lang="en-US" b="0" baseline="0" dirty="0" smtClean="0"/>
              <a:t>Check the testing site, compare it to the production site</a:t>
            </a:r>
          </a:p>
          <a:p>
            <a:pPr marL="228600" indent="-228600">
              <a:buFont typeface="+mj-lt"/>
              <a:buAutoNum type="arabicPeriod"/>
            </a:pPr>
            <a:r>
              <a:rPr lang="en-US" b="0" baseline="0" dirty="0" smtClean="0"/>
              <a:t>In </a:t>
            </a:r>
            <a:r>
              <a:rPr lang="en-US" b="0" baseline="0" dirty="0" err="1" smtClean="0"/>
              <a:t>GitHub</a:t>
            </a:r>
            <a:r>
              <a:rPr lang="en-US" b="0" baseline="0" dirty="0" smtClean="0"/>
              <a:t>, submit a pull request to pull testing into production</a:t>
            </a:r>
          </a:p>
          <a:p>
            <a:pPr marL="228600" indent="-228600">
              <a:buFont typeface="+mj-lt"/>
              <a:buAutoNum type="arabicPeriod"/>
            </a:pPr>
            <a:r>
              <a:rPr lang="en-US" b="0" baseline="0" dirty="0" smtClean="0"/>
              <a:t>Accept the pull request and add a commit message</a:t>
            </a:r>
          </a:p>
          <a:p>
            <a:pPr marL="228600" indent="-228600">
              <a:buFont typeface="+mj-lt"/>
              <a:buAutoNum type="arabicPeriod"/>
            </a:pPr>
            <a:r>
              <a:rPr lang="en-US" b="0" baseline="0" dirty="0" smtClean="0"/>
              <a:t>Refresh the production site to show the changes taking place</a:t>
            </a:r>
          </a:p>
          <a:p>
            <a:pPr marL="228600" indent="-228600">
              <a:buFont typeface="+mj-lt"/>
              <a:buAutoNum type="arabicPeriod"/>
            </a:pPr>
            <a:endParaRPr lang="en-US" b="0" baseline="0" dirty="0" smtClean="0"/>
          </a:p>
          <a:p>
            <a:pPr marL="0" indent="0">
              <a:buFont typeface="+mj-lt"/>
              <a:buNone/>
            </a:pPr>
            <a:r>
              <a:rPr lang="en-US" b="1" baseline="0" dirty="0" smtClean="0"/>
              <a:t>Set up </a:t>
            </a:r>
            <a:r>
              <a:rPr lang="en-US" b="1" baseline="0" dirty="0" err="1" smtClean="0"/>
              <a:t>appSetting</a:t>
            </a:r>
            <a:r>
              <a:rPr lang="en-US" b="1" baseline="0" dirty="0" smtClean="0"/>
              <a:t> to show environmentally-specific configuration via the portal</a:t>
            </a:r>
          </a:p>
          <a:p>
            <a:pPr marL="228600" indent="-228600">
              <a:buFont typeface="+mj-lt"/>
              <a:buAutoNum type="arabicPeriod"/>
            </a:pPr>
            <a:r>
              <a:rPr lang="en-US" b="0" baseline="0" dirty="0" smtClean="0"/>
              <a:t>Add an </a:t>
            </a:r>
            <a:r>
              <a:rPr lang="en-US" b="0" baseline="0" dirty="0" err="1" smtClean="0"/>
              <a:t>appSetting</a:t>
            </a:r>
            <a:r>
              <a:rPr lang="en-US" b="0" baseline="0" dirty="0" smtClean="0"/>
              <a:t> to show the zone in the header (testing or production)</a:t>
            </a:r>
          </a:p>
          <a:p>
            <a:pPr marL="228600" indent="-228600">
              <a:buFont typeface="+mj-lt"/>
              <a:buAutoNum type="arabicPeriod"/>
            </a:pPr>
            <a:r>
              <a:rPr lang="en-US" b="0" baseline="0" dirty="0" smtClean="0"/>
              <a:t>Show that </a:t>
            </a:r>
            <a:r>
              <a:rPr lang="en-US" b="0" baseline="0" dirty="0" err="1" smtClean="0"/>
              <a:t>appSetting</a:t>
            </a:r>
            <a:r>
              <a:rPr lang="en-US" b="0" baseline="0" dirty="0" smtClean="0"/>
              <a:t> using the Index view action and view</a:t>
            </a:r>
          </a:p>
          <a:p>
            <a:pPr marL="228600" indent="-228600">
              <a:buFont typeface="+mj-lt"/>
              <a:buAutoNum type="arabicPeriod"/>
            </a:pPr>
            <a:r>
              <a:rPr lang="en-US" b="0" dirty="0" smtClean="0"/>
              <a:t>Push the site to both environments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968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a:t>
            </a:r>
            <a:r>
              <a:rPr lang="en-US" baseline="0" dirty="0" smtClean="0"/>
              <a:t> of you are using hosting companies?</a:t>
            </a:r>
          </a:p>
          <a:p>
            <a:r>
              <a:rPr lang="en-US" baseline="0" dirty="0" smtClean="0"/>
              <a:t>How many of you can scale your web site from 1 server to multiple servers in 10 seconds?</a:t>
            </a:r>
          </a:p>
          <a:p>
            <a:r>
              <a:rPr lang="en-US" baseline="0" dirty="0" smtClean="0"/>
              <a:t>How many of you can have your own reserved instance server (or array of servers) in 10 seconds? </a:t>
            </a:r>
          </a:p>
          <a:p>
            <a:endParaRPr lang="en-US" baseline="0" dirty="0" smtClean="0"/>
          </a:p>
          <a:p>
            <a:r>
              <a:rPr lang="en-US" baseline="0" dirty="0" smtClean="0"/>
              <a:t>To make sure the test environment is as close to production as possible, that’ll need to be scaled out, too.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768DC1-B937-434A-B900-4FE4CC6D75B1}"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1609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smtClean="0"/>
              <a:t>This</a:t>
            </a:r>
            <a:r>
              <a:rPr lang="en-US" b="0" baseline="0" dirty="0" smtClean="0"/>
              <a:t> should be the quickest demo you’ll see today.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CCB42E1-8D0C-4CE5-A695-23DD19172370}" type="datetime1">
              <a:rPr lang="en-US" smtClean="0"/>
              <a:t>2/9/2013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95322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19670"/>
            <a:ext cx="1005839" cy="195077"/>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571214"/>
            <a:ext cx="2651731" cy="391455"/>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09566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54592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1211262"/>
            <a:ext cx="8229574" cy="5303837"/>
          </a:xfrm>
          <a:noFill/>
        </p:spPr>
        <p:txBody>
          <a:bodyPr tIns="91429" bIns="91429" anchor="t" anchorCtr="0"/>
          <a:lstStyle>
            <a:lvl1pPr marL="0" marR="0" indent="0" algn="l" defTabSz="932623" rtl="0" eaLnBrk="1" fontAlgn="auto" latinLnBrk="0" hangingPunct="1">
              <a:lnSpc>
                <a:spcPct val="90000"/>
              </a:lnSpc>
              <a:spcBef>
                <a:spcPct val="0"/>
              </a:spcBef>
              <a:spcAft>
                <a:spcPts val="0"/>
              </a:spcAft>
              <a:buClrTx/>
              <a:buSzTx/>
              <a:buFontTx/>
              <a:buNone/>
              <a:tabLst/>
              <a:defRPr lang="en-US" sz="6000"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9228668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8" y="1211262"/>
            <a:ext cx="8229574" cy="5303837"/>
          </a:xfrm>
          <a:noFill/>
        </p:spPr>
        <p:txBody>
          <a:bodyPr tIns="91429" bIns="91429" anchor="t" anchorCtr="0"/>
          <a:lstStyle>
            <a:lvl1pPr marL="0" marR="0" indent="0" algn="l" defTabSz="932623" rtl="0" eaLnBrk="1" fontAlgn="auto" latinLnBrk="0" hangingPunct="1">
              <a:lnSpc>
                <a:spcPct val="90000"/>
              </a:lnSpc>
              <a:spcBef>
                <a:spcPct val="0"/>
              </a:spcBef>
              <a:spcAft>
                <a:spcPts val="0"/>
              </a:spcAft>
              <a:buClrTx/>
              <a:buSzTx/>
              <a:buFontTx/>
              <a:buNone/>
              <a:tabLst/>
              <a:defRPr lang="en-US" sz="6000"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23642347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40174" y="0"/>
            <a:ext cx="6796302" cy="6994526"/>
          </a:xfrm>
          <a:prstGeom prst="rect">
            <a:avLst/>
          </a:prstGeom>
        </p:spPr>
      </p:pic>
      <p:sp>
        <p:nvSpPr>
          <p:cNvPr id="3" name="Title 1"/>
          <p:cNvSpPr>
            <a:spLocks noGrp="1"/>
          </p:cNvSpPr>
          <p:nvPr>
            <p:ph type="title" hasCustomPrompt="1"/>
          </p:nvPr>
        </p:nvSpPr>
        <p:spPr>
          <a:xfrm>
            <a:off x="274638" y="2125663"/>
            <a:ext cx="11887200" cy="1831975"/>
          </a:xfrm>
          <a:noFill/>
        </p:spPr>
        <p:txBody>
          <a:bodyPr tIns="91429" bIns="91429" anchor="t" anchorCtr="0"/>
          <a:lstStyle>
            <a:lvl1pPr>
              <a:defRPr sz="8800" spc="-101"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29079468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9885" y="1485605"/>
            <a:ext cx="4576753" cy="429727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32" tIns="146286" rIns="186532" bIns="146286" numCol="1" spcCol="0" rtlCol="0" fromWordArt="0" anchor="t" anchorCtr="0" forceAA="0" compatLnSpc="1">
            <a:prstTxWarp prst="textNoShape">
              <a:avLst/>
            </a:prstTxWarp>
            <a:noAutofit/>
          </a:bodyPr>
          <a:lstStyle/>
          <a:p>
            <a:pPr defTabSz="932352" fontAlgn="base">
              <a:lnSpc>
                <a:spcPct val="90000"/>
              </a:lnSpc>
              <a:spcBef>
                <a:spcPct val="0"/>
              </a:spcBef>
              <a:spcAft>
                <a:spcPct val="0"/>
              </a:spcAft>
            </a:pPr>
            <a:endParaRPr lang="en-US" sz="2000"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120587" y="1485603"/>
            <a:ext cx="6858687" cy="4297634"/>
          </a:xfrm>
        </p:spPr>
        <p:txBody>
          <a:bodyPr/>
          <a:lstStyle>
            <a:lvl1pPr marL="0" indent="0">
              <a:buNone/>
              <a:defRPr>
                <a:solidFill>
                  <a:srgbClr val="FFFFFF"/>
                </a:solidFill>
              </a:defRPr>
            </a:lvl1pPr>
            <a:lvl2pPr marL="0" indent="0">
              <a:buFontTx/>
              <a:buNone/>
              <a:defRPr sz="2000">
                <a:solidFill>
                  <a:srgbClr val="FFFFFF"/>
                </a:solidFill>
              </a:defRPr>
            </a:lvl2pPr>
            <a:lvl3pPr marL="228571" indent="0">
              <a:buNone/>
              <a:defRPr>
                <a:solidFill>
                  <a:srgbClr val="FFFFFF"/>
                </a:solidFill>
              </a:defRPr>
            </a:lvl3pPr>
            <a:lvl4pPr marL="457141" indent="0">
              <a:buNone/>
              <a:defRPr>
                <a:solidFill>
                  <a:srgbClr val="FFFFFF"/>
                </a:solidFill>
              </a:defRPr>
            </a:lvl4pPr>
            <a:lvl5pPr marL="685712"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9865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211264"/>
            <a:ext cx="3932238" cy="40233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932262" y="1211264"/>
            <a:ext cx="3932238" cy="40233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864139" y="1211264"/>
            <a:ext cx="3932238" cy="40233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74638" y="5234603"/>
            <a:ext cx="3474746"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932262"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864139" y="5234603"/>
            <a:ext cx="3657624" cy="466772"/>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1"/>
            <a:r>
              <a:rPr lang="en-US" dirty="0" smtClean="0"/>
              <a:t>Second level</a:t>
            </a:r>
          </a:p>
        </p:txBody>
      </p:sp>
    </p:spTree>
    <p:extLst>
      <p:ext uri="{BB962C8B-B14F-4D97-AF65-F5344CB8AC3E}">
        <p14:creationId xmlns:p14="http://schemas.microsoft.com/office/powerpoint/2010/main" val="27880363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4"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41857376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00188F"/>
                </a:soli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71" indent="0">
              <a:buNone/>
              <a:defRPr/>
            </a:lvl3pPr>
            <a:lvl4pPr marL="457141" indent="0">
              <a:buNone/>
              <a:defRPr/>
            </a:lvl4pPr>
            <a:lvl5pPr marL="68571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3510"/>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solidFill>
                  <a:srgbClr val="00188F"/>
                </a:solidFill>
              </a:defRPr>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468368"/>
          </a:xfrm>
        </p:spPr>
        <p:txBody>
          <a:bodyPr wrap="square">
            <a:spAutoFit/>
          </a:bodyPr>
          <a:lstStyle>
            <a:lvl1pPr marL="0" indent="0">
              <a:spcBef>
                <a:spcPts val="1224"/>
              </a:spcBef>
              <a:buClr>
                <a:schemeClr val="tx1"/>
              </a:buClr>
              <a:buFont typeface="Wingdings" pitchFamily="2" charset="2"/>
              <a:buNone/>
              <a:defRPr sz="3500"/>
            </a:lvl1pPr>
            <a:lvl2pPr marL="0" indent="0">
              <a:buNone/>
              <a:defRPr sz="2000"/>
            </a:lvl2pPr>
            <a:lvl3pPr marL="231745" indent="0">
              <a:buNone/>
              <a:tabLst/>
              <a:defRPr sz="2000"/>
            </a:lvl3pPr>
            <a:lvl4pPr marL="460316" indent="0">
              <a:buNone/>
              <a:defRPr/>
            </a:lvl4pPr>
            <a:lvl5pPr marL="68571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
                <a:schemeClr val="tx1"/>
              </a:buClr>
              <a:buFont typeface="Arial" pitchFamily="34" charset="0"/>
              <a:buChar char="•"/>
              <a:defRPr sz="3500"/>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1" y="1212850"/>
            <a:ext cx="5486399" cy="2536079"/>
          </a:xfrm>
        </p:spPr>
        <p:txBody>
          <a:bodyPr wrap="square">
            <a:spAutoFit/>
          </a:bodyPr>
          <a:lstStyle>
            <a:lvl1pPr marL="287301" indent="-287301">
              <a:spcBef>
                <a:spcPts val="1224"/>
              </a:spcBef>
              <a:buClrTx/>
              <a:buFont typeface="Arial" pitchFamily="34" charset="0"/>
              <a:buChar char="•"/>
              <a:defRPr sz="3500">
                <a:solidFill>
                  <a:srgbClr val="00188F"/>
                </a:solidFill>
              </a:defRPr>
            </a:lvl1pPr>
            <a:lvl2pPr marL="531098" indent="-233165">
              <a:defRPr sz="2400"/>
            </a:lvl2pPr>
            <a:lvl3pPr marL="699496" indent="-168398">
              <a:tabLst/>
              <a:defRPr sz="2000"/>
            </a:lvl3pPr>
            <a:lvl4pPr marL="880845" indent="-181351">
              <a:defRPr/>
            </a:lvl4pPr>
            <a:lvl5pPr marL="1049243" indent="-16839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7" y="2125663"/>
            <a:ext cx="9144000" cy="36576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286" tIns="91429" rIns="146286" bIns="91429" anchor="t" anchorCtr="0"/>
          <a:lstStyle>
            <a:lvl1pPr>
              <a:defRPr sz="6000" spc="-101"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74702" y="3955788"/>
            <a:ext cx="9143937" cy="1828007"/>
          </a:xfrm>
          <a:noFill/>
        </p:spPr>
        <p:txBody>
          <a:bodyPr lIns="146286" tIns="109714" rIns="146286" bIns="109714">
            <a:noAutofit/>
          </a:bodyPr>
          <a:lstStyle>
            <a:lvl1pPr marL="0" indent="0">
              <a:spcBef>
                <a:spcPts val="0"/>
              </a:spcBef>
              <a:buNone/>
              <a:defRPr sz="35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20159"/>
            <a:ext cx="1005839" cy="19409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2" y="571214"/>
            <a:ext cx="2651726" cy="391455"/>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5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7"/>
            <a:ext cx="11887199" cy="1995932"/>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09" indent="0">
              <a:buNone/>
              <a:defRPr>
                <a:gradFill>
                  <a:gsLst>
                    <a:gs pos="1250">
                      <a:srgbClr val="000000"/>
                    </a:gs>
                    <a:gs pos="100000">
                      <a:srgbClr val="000000"/>
                    </a:gs>
                  </a:gsLst>
                  <a:lin ang="5400000" scaled="0"/>
                </a:gradFill>
                <a:latin typeface="Segoe UI" pitchFamily="34" charset="0"/>
                <a:cs typeface="Segoe UI" pitchFamily="34" charset="0"/>
              </a:defRPr>
            </a:lvl2pPr>
            <a:lvl3pPr marL="584532" indent="0">
              <a:buNone/>
              <a:defRPr>
                <a:gradFill>
                  <a:gsLst>
                    <a:gs pos="1250">
                      <a:srgbClr val="000000"/>
                    </a:gs>
                    <a:gs pos="100000">
                      <a:srgbClr val="000000"/>
                    </a:gs>
                  </a:gsLst>
                  <a:lin ang="5400000" scaled="0"/>
                </a:gradFill>
                <a:latin typeface="Segoe UI" pitchFamily="34" charset="0"/>
                <a:cs typeface="Segoe UI" pitchFamily="34" charset="0"/>
              </a:defRPr>
            </a:lvl3pPr>
            <a:lvl4pPr marL="814459"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86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75076"/>
          </a:xfrm>
          <a:prstGeom prst="rect">
            <a:avLst/>
          </a:prstGeom>
        </p:spPr>
        <p:txBody>
          <a:bodyPr/>
          <a:lstStyle>
            <a:lvl1pPr marL="290476" indent="-290476">
              <a:buClr>
                <a:schemeClr val="tx1"/>
              </a:buClr>
              <a:buSzPct val="90000"/>
              <a:buFont typeface="Arial" pitchFamily="34" charset="0"/>
              <a:buChar char="•"/>
              <a:defRPr sz="35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27" indent="-280952">
              <a:buClr>
                <a:schemeClr val="tx1"/>
              </a:buClr>
              <a:buSzPct val="90000"/>
              <a:buFont typeface="Arial" pitchFamily="34" charset="0"/>
              <a:buChar char="•"/>
              <a:defRPr sz="33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03" indent="-290476">
              <a:buClr>
                <a:schemeClr val="tx1"/>
              </a:buClr>
              <a:buSzPct val="90000"/>
              <a:buFont typeface="Arial" pitchFamily="34" charset="0"/>
              <a:buChar char="•"/>
              <a:defRPr sz="29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74" indent="-22857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044" indent="-22857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7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smtClean="0"/>
              <a:t>Click to edit Master title style</a:t>
            </a:r>
            <a:endParaRPr lang="en-US"/>
          </a:p>
        </p:txBody>
      </p:sp>
      <p:sp>
        <p:nvSpPr>
          <p:cNvPr id="3" name="Subtitle 2"/>
          <p:cNvSpPr>
            <a:spLocks noGrp="1"/>
          </p:cNvSpPr>
          <p:nvPr>
            <p:ph type="subTitle" idx="1"/>
          </p:nvPr>
        </p:nvSpPr>
        <p:spPr>
          <a:xfrm>
            <a:off x="1554560" y="3673745"/>
            <a:ext cx="9327356" cy="523711"/>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smtClean="0"/>
              <a:t>Click to edit Master subtitle style</a:t>
            </a:r>
            <a:endParaRPr lang="en-US"/>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B8A5B0F1-BE89-472D-8FB5-0279ED441328}" type="datetimeFigureOut">
              <a:rPr lang="en-US" smtClean="0"/>
              <a:t>2/9/2013</a:t>
            </a:fld>
            <a:endParaRPr lang="en-US"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0084F4F-5154-4261-8AB3-A03A236B212A}" type="slidenum">
              <a:rPr lang="en-US" smtClean="0"/>
              <a:t>‹#›</a:t>
            </a:fld>
            <a:endParaRPr lang="en-US" dirty="0"/>
          </a:p>
        </p:txBody>
      </p:sp>
    </p:spTree>
    <p:extLst>
      <p:ext uri="{BB962C8B-B14F-4D97-AF65-F5344CB8AC3E}">
        <p14:creationId xmlns:p14="http://schemas.microsoft.com/office/powerpoint/2010/main" val="118240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smtClean="0"/>
              <a:t>Click to edit Master title style</a:t>
            </a:r>
            <a:endParaRPr lang="en-US"/>
          </a:p>
        </p:txBody>
      </p:sp>
      <p:sp>
        <p:nvSpPr>
          <p:cNvPr id="3" name="Text Placeholder 2"/>
          <p:cNvSpPr>
            <a:spLocks noGrp="1"/>
          </p:cNvSpPr>
          <p:nvPr>
            <p:ph type="body" idx="1"/>
          </p:nvPr>
        </p:nvSpPr>
        <p:spPr>
          <a:xfrm>
            <a:off x="848530" y="4680828"/>
            <a:ext cx="10726460" cy="523711"/>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B8A5B0F1-BE89-472D-8FB5-0279ED441328}" type="datetimeFigureOut">
              <a:rPr lang="en-US" smtClean="0"/>
              <a:t>2/9/2013</a:t>
            </a:fld>
            <a:endParaRPr lang="en-US" dirty="0"/>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10084F4F-5154-4261-8AB3-A03A236B212A}" type="slidenum">
              <a:rPr lang="en-US" smtClean="0"/>
              <a:t>‹#›</a:t>
            </a:fld>
            <a:endParaRPr lang="en-US" dirty="0"/>
          </a:p>
        </p:txBody>
      </p:sp>
    </p:spTree>
    <p:extLst>
      <p:ext uri="{BB962C8B-B14F-4D97-AF65-F5344CB8AC3E}">
        <p14:creationId xmlns:p14="http://schemas.microsoft.com/office/powerpoint/2010/main" val="2748606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14766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28040" y="6462104"/>
            <a:ext cx="1804407" cy="288137"/>
            <a:chOff x="517525" y="5956427"/>
            <a:chExt cx="1768475" cy="282513"/>
          </a:xfrm>
        </p:grpSpPr>
        <p:sp>
          <p:nvSpPr>
            <p:cNvPr id="7" name="TextBox 6"/>
            <p:cNvSpPr txBox="1"/>
            <p:nvPr userDrawn="1"/>
          </p:nvSpPr>
          <p:spPr>
            <a:xfrm>
              <a:off x="517525" y="5956427"/>
              <a:ext cx="1768475" cy="282513"/>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40" dirty="0" smtClean="0">
                  <a:solidFill>
                    <a:schemeClr val="tx1">
                      <a:lumMod val="50000"/>
                      <a:lumOff val="50000"/>
                    </a:schemeClr>
                  </a:solidFill>
                </a:rPr>
                <a:t>Microsoft /web</a:t>
              </a:r>
              <a:endParaRPr lang="en-US" sz="2040" baseline="0" dirty="0">
                <a:solidFill>
                  <a:schemeClr val="tx1">
                    <a:lumMod val="50000"/>
                    <a:lumOff val="50000"/>
                  </a:schemeClr>
                </a:solidFill>
              </a:endParaRPr>
            </a:p>
          </p:txBody>
        </p:sp>
        <p:sp>
          <p:nvSpPr>
            <p:cNvPr id="8" name="Rectangle 7"/>
            <p:cNvSpPr/>
            <p:nvPr userDrawn="1"/>
          </p:nvSpPr>
          <p:spPr>
            <a:xfrm>
              <a:off x="1585619" y="6016777"/>
              <a:ext cx="46488" cy="62774"/>
            </a:xfrm>
            <a:prstGeom prst="rect">
              <a:avLst/>
            </a:prstGeom>
          </p:spPr>
          <p:txBody>
            <a:bodyPr wrap="none" lIns="0" tIns="0" rIns="0" bIns="0">
              <a:spAutoFit/>
            </a:bodyPr>
            <a:lstStyle/>
            <a:p>
              <a:r>
                <a:rPr lang="en-US" sz="408" baseline="0" dirty="0" smtClean="0">
                  <a:solidFill>
                    <a:schemeClr val="tx1">
                      <a:lumMod val="50000"/>
                      <a:lumOff val="50000"/>
                    </a:schemeClr>
                  </a:solidFill>
                </a:rPr>
                <a:t>®</a:t>
              </a:r>
              <a:endParaRPr lang="en-US" sz="408" baseline="0" dirty="0">
                <a:solidFill>
                  <a:schemeClr val="tx1">
                    <a:lumMod val="50000"/>
                    <a:lumOff val="50000"/>
                  </a:schemeClr>
                </a:solidFill>
              </a:endParaRPr>
            </a:p>
          </p:txBody>
        </p:sp>
      </p:grpSp>
    </p:spTree>
    <p:extLst>
      <p:ext uri="{BB962C8B-B14F-4D97-AF65-F5344CB8AC3E}">
        <p14:creationId xmlns:p14="http://schemas.microsoft.com/office/powerpoint/2010/main" val="234200196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921609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368231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1" y="3954457"/>
            <a:ext cx="6399212" cy="1830388"/>
          </a:xfrm>
          <a:noFill/>
        </p:spPr>
        <p:txBody>
          <a:bodyPr lIns="146286" tIns="109714" rIns="146286" bIns="109714">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286" tIns="91429" rIns="146286" bIns="91429" anchor="t" anchorCtr="0"/>
          <a:lstStyle>
            <a:lvl1pPr>
              <a:defRPr sz="6000" spc="-101"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973054" y="6319670"/>
            <a:ext cx="1005839" cy="195077"/>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defTabSz="932742">
              <a:lnSpc>
                <a:spcPct val="90000"/>
              </a:lnSpc>
            </a:pPr>
            <a:r>
              <a:rPr lang="en-US" sz="2400" dirty="0">
                <a:solidFill>
                  <a:srgbClr val="FFFFFF"/>
                </a:solidFill>
                <a:latin typeface="Segoe UI Light"/>
              </a:rPr>
              <a:t>Body </a:t>
            </a:r>
            <a:r>
              <a:rPr lang="en-US" sz="2400" dirty="0" err="1">
                <a:solidFill>
                  <a:srgbClr val="FFFFFF"/>
                </a:solidFill>
                <a:latin typeface="Segoe UI Light"/>
              </a:rPr>
              <a:t>magnimu</a:t>
            </a:r>
            <a:r>
              <a:rPr lang="en-US" sz="2400" dirty="0">
                <a:solidFill>
                  <a:srgbClr val="FFFFFF"/>
                </a:solidFill>
                <a:latin typeface="Segoe UI Light"/>
              </a:rPr>
              <a:t> </a:t>
            </a:r>
            <a:r>
              <a:rPr lang="en-US" sz="2400" dirty="0" err="1">
                <a:solidFill>
                  <a:srgbClr val="FFFFFF"/>
                </a:solidFill>
                <a:latin typeface="Segoe UI Light"/>
              </a:rPr>
              <a:t>sanducil</a:t>
            </a:r>
            <a:r>
              <a:rPr lang="en-US" sz="2400" dirty="0">
                <a:solidFill>
                  <a:srgbClr val="FFFFFF"/>
                </a:solidFill>
                <a:latin typeface="Segoe UI Light"/>
              </a:rPr>
              <a:t> et et </a:t>
            </a:r>
            <a:r>
              <a:rPr lang="en-US" sz="2400" dirty="0" err="1">
                <a:solidFill>
                  <a:srgbClr val="FFFFFF"/>
                </a:solidFill>
                <a:latin typeface="Segoe UI Light"/>
              </a:rPr>
              <a:t>quia</a:t>
            </a:r>
            <a:r>
              <a:rPr lang="en-US" sz="2400" dirty="0">
                <a:solidFill>
                  <a:srgbClr val="FFFFFF"/>
                </a:solidFill>
                <a:latin typeface="Segoe UI Light"/>
              </a:rPr>
              <a:t> </a:t>
            </a:r>
            <a:r>
              <a:rPr lang="en-US" sz="2400" dirty="0" err="1">
                <a:solidFill>
                  <a:srgbClr val="FFFFFF"/>
                </a:solidFill>
                <a:latin typeface="Segoe UI Light"/>
              </a:rPr>
              <a:t>volo</a:t>
            </a:r>
            <a:r>
              <a:rPr lang="en-US" sz="2400" dirty="0">
                <a:solidFill>
                  <a:srgbClr val="FFFFFF"/>
                </a:solidFill>
                <a:latin typeface="Segoe UI Light"/>
              </a:rPr>
              <a:t> </a:t>
            </a:r>
            <a:r>
              <a:rPr lang="en-US" sz="2400" dirty="0" err="1">
                <a:solidFill>
                  <a:srgbClr val="FFFFFF"/>
                </a:solidFill>
                <a:latin typeface="Segoe UI Light"/>
              </a:rPr>
              <a:t>exera</a:t>
            </a:r>
            <a:r>
              <a:rPr lang="en-US" sz="2400" dirty="0">
                <a:solidFill>
                  <a:srgbClr val="FFFFFF"/>
                </a:solidFill>
                <a:latin typeface="Segoe UI Light"/>
              </a:rPr>
              <a:t> </a:t>
            </a:r>
            <a:r>
              <a:rPr lang="en-US" sz="2400" dirty="0" err="1">
                <a:solidFill>
                  <a:srgbClr val="FFFFFF"/>
                </a:solidFill>
                <a:latin typeface="Segoe UI Light"/>
              </a:rPr>
              <a:t>venim</a:t>
            </a:r>
            <a:r>
              <a:rPr lang="en-US" sz="2400" dirty="0">
                <a:solidFill>
                  <a:srgbClr val="FFFFFF"/>
                </a:solidFill>
                <a:latin typeface="Segoe UI Light"/>
              </a:rPr>
              <a:t> </a:t>
            </a:r>
            <a:r>
              <a:rPr lang="en-US" sz="2400" dirty="0" err="1">
                <a:solidFill>
                  <a:srgbClr val="FFFFFF"/>
                </a:solidFill>
                <a:latin typeface="Segoe UI Light"/>
              </a:rPr>
              <a:t>os</a:t>
            </a:r>
            <a:r>
              <a:rPr lang="en-US" sz="2400" dirty="0">
                <a:solidFill>
                  <a:srgbClr val="FFFFFF"/>
                </a:solidFill>
                <a:latin typeface="Segoe UI Light"/>
              </a:rPr>
              <a:t> am </a:t>
            </a:r>
            <a:r>
              <a:rPr lang="en-US" sz="2400" dirty="0" err="1">
                <a:solidFill>
                  <a:srgbClr val="FFFFFF"/>
                </a:solidFill>
                <a:latin typeface="Segoe UI Light"/>
              </a:rPr>
              <a:t>duciderit</a:t>
            </a:r>
            <a:r>
              <a:rPr lang="en-US" sz="2400" dirty="0">
                <a:solidFill>
                  <a:srgbClr val="FFFFFF"/>
                </a:solidFill>
                <a:latin typeface="Segoe UI Light"/>
              </a:rPr>
              <a:t> </a:t>
            </a:r>
            <a:r>
              <a:rPr lang="en-US" sz="2400" dirty="0" err="1">
                <a:solidFill>
                  <a:srgbClr val="FFFFFF"/>
                </a:solidFill>
                <a:latin typeface="Segoe UI Light"/>
              </a:rPr>
              <a:t>aut</a:t>
            </a:r>
            <a:r>
              <a:rPr lang="en-US" sz="2400" dirty="0">
                <a:solidFill>
                  <a:srgbClr val="FFFFFF"/>
                </a:solidFill>
                <a:latin typeface="Segoe UI Light"/>
              </a:rPr>
              <a:t> </a:t>
            </a:r>
            <a:r>
              <a:rPr lang="en-US" sz="2400" dirty="0" err="1">
                <a:solidFill>
                  <a:srgbClr val="FFFFFF"/>
                </a:solidFill>
                <a:latin typeface="Segoe UI Light"/>
              </a:rPr>
              <a:t>odior</a:t>
            </a:r>
            <a:r>
              <a:rPr lang="en-US" sz="2400" dirty="0">
                <a:solidFill>
                  <a:srgbClr val="FFFFFF"/>
                </a:solidFill>
                <a:latin typeface="Segoe UI Light"/>
              </a:rPr>
              <a:t> </a:t>
            </a:r>
            <a:r>
              <a:rPr lang="en-US" sz="2400" dirty="0" err="1">
                <a:solidFill>
                  <a:srgbClr val="FFFFFF"/>
                </a:solidFill>
                <a:latin typeface="Segoe UI Light"/>
              </a:rPr>
              <a:t>sitati</a:t>
            </a:r>
            <a:r>
              <a:rPr lang="en-US" sz="2400" dirty="0">
                <a:solidFill>
                  <a:srgbClr val="FFFFFF"/>
                </a:solidFill>
                <a:latin typeface="Segoe UI Light"/>
              </a:rPr>
              <a:t> </a:t>
            </a:r>
            <a:r>
              <a:rPr lang="en-US" sz="2400" dirty="0" err="1">
                <a:solidFill>
                  <a:srgbClr val="FFFFFF"/>
                </a:solidFill>
                <a:latin typeface="Segoe UI Light"/>
              </a:rPr>
              <a:t>nulpa</a:t>
            </a:r>
            <a:r>
              <a:rPr lang="en-US" sz="2400" dirty="0">
                <a:solidFill>
                  <a:srgbClr val="FFFFFF"/>
                </a:solidFill>
                <a:latin typeface="Segoe UI Light"/>
              </a:rPr>
              <a:t> </a:t>
            </a:r>
            <a:r>
              <a:rPr lang="en-US" sz="2400" dirty="0" err="1">
                <a:solidFill>
                  <a:srgbClr val="FFFFFF"/>
                </a:solidFill>
                <a:latin typeface="Segoe UI Light"/>
              </a:rPr>
              <a:t>vo</a:t>
            </a:r>
            <a:r>
              <a:rPr lang="en-US" sz="2400" dirty="0">
                <a:solidFill>
                  <a:srgbClr val="FFFFFF"/>
                </a:solidFill>
                <a:latin typeface="Segoe UI Light"/>
              </a:rPr>
              <a:t> </a:t>
            </a:r>
            <a:r>
              <a:rPr lang="en-US" sz="2400" dirty="0" err="1">
                <a:solidFill>
                  <a:srgbClr val="FFFFFF"/>
                </a:solidFill>
                <a:latin typeface="Segoe UI Light"/>
              </a:rPr>
              <a:t>luptatur</a:t>
            </a:r>
            <a:r>
              <a:rPr lang="en-US" sz="2400" dirty="0">
                <a:solidFill>
                  <a:srgbClr val="FFFFFF"/>
                </a:solidFill>
                <a:latin typeface="Segoe UI Light"/>
              </a:rPr>
              <a:t> </a:t>
            </a:r>
            <a:r>
              <a:rPr lang="en-US" sz="2400" dirty="0" err="1">
                <a:solidFill>
                  <a:srgbClr val="FFFFFF"/>
                </a:solidFill>
                <a:latin typeface="Segoe UI Light"/>
              </a:rPr>
              <a:t>sunti</a:t>
            </a:r>
            <a:r>
              <a:rPr lang="en-US" sz="2400" dirty="0">
                <a:solidFill>
                  <a:srgbClr val="FFFFFF"/>
                </a:solidFill>
                <a:latin typeface="Segoe UI Light"/>
              </a:rPr>
              <a:t> sit </a:t>
            </a:r>
            <a:r>
              <a:rPr lang="en-US" sz="2400" dirty="0" err="1">
                <a:solidFill>
                  <a:srgbClr val="FFFFFF"/>
                </a:solidFill>
                <a:latin typeface="Segoe UI Light"/>
              </a:rPr>
              <a:t>voluptae</a:t>
            </a:r>
            <a:r>
              <a:rPr lang="en-US" sz="2400" dirty="0">
                <a:solidFill>
                  <a:srgbClr val="FFFFFF"/>
                </a:solidFill>
                <a:latin typeface="Segoe UI Light"/>
              </a:rPr>
              <a:t> </a:t>
            </a:r>
            <a:r>
              <a:rPr lang="en-US" sz="2400" dirty="0" err="1">
                <a:solidFill>
                  <a:srgbClr val="FFFFFF"/>
                </a:solidFill>
                <a:latin typeface="Segoe UI Light"/>
              </a:rPr>
              <a:t>sunt</a:t>
            </a:r>
            <a:r>
              <a:rPr lang="en-US" sz="2400" dirty="0">
                <a:solidFill>
                  <a:srgbClr val="FFFFFF"/>
                </a:solidFill>
                <a:latin typeface="Segoe UI Light"/>
              </a:rPr>
              <a:t> </a:t>
            </a:r>
            <a:r>
              <a:rPr lang="en-US" sz="2400" dirty="0" err="1">
                <a:solidFill>
                  <a:srgbClr val="FFFFFF"/>
                </a:solidFill>
                <a:latin typeface="Segoe UI Light"/>
              </a:rPr>
              <a:t>fugiatiscid</a:t>
            </a:r>
            <a:r>
              <a:rPr lang="en-US" sz="2400" dirty="0">
                <a:solidFill>
                  <a:srgbClr val="FFFFFF"/>
                </a:solidFill>
                <a:latin typeface="Segoe UI Light"/>
              </a:rPr>
              <a:t> qui al </a:t>
            </a:r>
            <a:r>
              <a:rPr lang="en-US" sz="2400" dirty="0" err="1">
                <a:solidFill>
                  <a:srgbClr val="FFFFFF"/>
                </a:solidFill>
                <a:latin typeface="Segoe UI Light"/>
              </a:rPr>
              <a:t>iquam</a:t>
            </a:r>
            <a:r>
              <a:rPr lang="en-US" sz="2400" dirty="0">
                <a:solidFill>
                  <a:srgbClr val="FFFFFF"/>
                </a:solidFill>
                <a:latin typeface="Segoe UI Light"/>
              </a:rPr>
              <a:t> </a:t>
            </a:r>
            <a:r>
              <a:rPr lang="en-US" sz="2400" dirty="0" err="1">
                <a:solidFill>
                  <a:srgbClr val="FFFFFF"/>
                </a:solidFill>
                <a:latin typeface="Segoe UI Light"/>
              </a:rPr>
              <a:t>sundit</a:t>
            </a:r>
            <a:r>
              <a:rPr lang="en-US" sz="2400" dirty="0">
                <a:solidFill>
                  <a:srgbClr val="FFFFFF"/>
                </a:solidFill>
                <a:latin typeface="Segoe UI Light"/>
              </a:rPr>
              <a:t> fugit </a:t>
            </a:r>
            <a:r>
              <a:rPr lang="en-US" sz="2400" dirty="0" err="1">
                <a:solidFill>
                  <a:srgbClr val="FFFFFF"/>
                </a:solidFill>
                <a:latin typeface="Segoe UI Light"/>
              </a:rPr>
              <a:t>labore</a:t>
            </a:r>
            <a:r>
              <a:rPr lang="en-US" sz="2400" dirty="0">
                <a:solidFill>
                  <a:srgbClr val="FFFFFF"/>
                </a:solidFill>
                <a:latin typeface="Segoe UI Light"/>
              </a:rPr>
              <a:t> </a:t>
            </a:r>
            <a:r>
              <a:rPr lang="en-US" sz="2400" dirty="0" err="1">
                <a:solidFill>
                  <a:srgbClr val="FFFFFF"/>
                </a:solidFill>
                <a:latin typeface="Segoe UI Light"/>
              </a:rPr>
              <a:t>sunt</a:t>
            </a:r>
            <a:r>
              <a:rPr lang="en-US" sz="2400" dirty="0">
                <a:solidFill>
                  <a:srgbClr val="FFFFFF"/>
                </a:solidFill>
                <a:latin typeface="Segoe UI Light"/>
              </a:rPr>
              <a:t> </a:t>
            </a:r>
            <a:r>
              <a:rPr lang="en-US" sz="2400" dirty="0" err="1">
                <a:solidFill>
                  <a:srgbClr val="FFFFFF"/>
                </a:solidFill>
                <a:latin typeface="Segoe UI Light"/>
              </a:rPr>
              <a:t>ipsantiumet</a:t>
            </a:r>
            <a:r>
              <a:rPr lang="en-US" sz="2400" dirty="0">
                <a:solidFill>
                  <a:srgbClr val="FFFFFF"/>
                </a:solidFill>
                <a:latin typeface="Segoe UI Light"/>
              </a:rPr>
              <a:t> </a:t>
            </a:r>
            <a:r>
              <a:rPr lang="en-US" sz="2400" dirty="0" err="1">
                <a:solidFill>
                  <a:srgbClr val="FFFFFF"/>
                </a:solidFill>
                <a:latin typeface="Segoe UI Light"/>
              </a:rPr>
              <a:t>ve</a:t>
            </a:r>
            <a:r>
              <a:rPr lang="en-US" sz="2400" dirty="0">
                <a:solidFill>
                  <a:srgbClr val="FFFFFF"/>
                </a:solidFill>
                <a:latin typeface="Segoe UI Light"/>
              </a:rPr>
              <a:t> </a:t>
            </a:r>
            <a:r>
              <a:rPr lang="en-US" sz="2400" dirty="0" err="1">
                <a:solidFill>
                  <a:srgbClr val="FFFFFF"/>
                </a:solidFill>
                <a:latin typeface="Segoe UI Light"/>
              </a:rPr>
              <a:t>nda</a:t>
            </a:r>
            <a:r>
              <a:rPr lang="en-US" sz="2400" dirty="0">
                <a:solidFill>
                  <a:srgbClr val="FFFFFF"/>
                </a:solidFill>
                <a:latin typeface="Segoe UI Light"/>
              </a:rPr>
              <a:t> </a:t>
            </a:r>
            <a:r>
              <a:rPr lang="en-US" sz="2400" dirty="0" err="1">
                <a:solidFill>
                  <a:srgbClr val="FFFFFF"/>
                </a:solidFill>
                <a:latin typeface="Segoe UI Light"/>
              </a:rPr>
              <a:t>que</a:t>
            </a:r>
            <a:r>
              <a:rPr lang="en-US" sz="2400" dirty="0">
                <a:solidFill>
                  <a:srgbClr val="FFFFFF"/>
                </a:solidFill>
                <a:latin typeface="Segoe UI Light"/>
              </a:rPr>
              <a:t> pa </a:t>
            </a:r>
            <a:r>
              <a:rPr lang="en-US" sz="2400" dirty="0" err="1">
                <a:solidFill>
                  <a:srgbClr val="FFFFFF"/>
                </a:solidFill>
                <a:latin typeface="Segoe UI Light"/>
              </a:rPr>
              <a:t>ipis</a:t>
            </a:r>
            <a:r>
              <a:rPr lang="en-US" sz="2400" dirty="0">
                <a:solidFill>
                  <a:srgbClr val="FFFFFF"/>
                </a:solidFill>
                <a:latin typeface="Segoe UI Light"/>
              </a:rPr>
              <a:t>.</a:t>
            </a:r>
            <a:endParaRPr lang="en-US" sz="2400" dirty="0" smtClean="0">
              <a:solidFill>
                <a:srgbClr val="FFFFFF"/>
              </a:solidFill>
              <a:latin typeface="Segoe UI Ligh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270606017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128525285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defTabSz="932742">
              <a:lnSpc>
                <a:spcPct val="90000"/>
              </a:lnSpc>
            </a:pPr>
            <a:r>
              <a:rPr lang="en-US" sz="800" dirty="0" smtClean="0">
                <a:solidFill>
                  <a:srgbClr val="FFFFFF"/>
                </a:solidFill>
              </a:rPr>
              <a:t>Presentation title     ©Copyright 2012     09 / 14 /12</a:t>
            </a:r>
          </a:p>
        </p:txBody>
      </p:sp>
    </p:spTree>
    <p:extLst>
      <p:ext uri="{BB962C8B-B14F-4D97-AF65-F5344CB8AC3E}">
        <p14:creationId xmlns:p14="http://schemas.microsoft.com/office/powerpoint/2010/main" val="21248769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5" name="Picture 4" descr="WIN12_Morayma_06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6" cy="6994525"/>
          </a:xfrm>
          <a:prstGeom prst="rect">
            <a:avLst/>
          </a:prstGeom>
        </p:spPr>
      </p:pic>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973054" y="6320513"/>
            <a:ext cx="1005839" cy="194099"/>
          </a:xfrm>
          <a:prstGeom prst="rect">
            <a:avLst/>
          </a:prstGeom>
        </p:spPr>
      </p:pic>
      <p:sp>
        <p:nvSpPr>
          <p:cNvPr id="14" name="Rectangle 13"/>
          <p:cNvSpPr/>
          <p:nvPr userDrawn="1"/>
        </p:nvSpPr>
        <p:spPr bwMode="gray">
          <a:xfrm>
            <a:off x="274702" y="1211263"/>
            <a:ext cx="7315200" cy="4572000"/>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title" hasCustomPrompt="1"/>
          </p:nvPr>
        </p:nvSpPr>
        <p:spPr bwMode="ltGray">
          <a:xfrm>
            <a:off x="274638" y="1211263"/>
            <a:ext cx="7315200" cy="1828804"/>
          </a:xfrm>
          <a:noFill/>
        </p:spPr>
        <p:txBody>
          <a:bodyPr lIns="146286" tIns="91429" rIns="146286" bIns="91429" anchor="t" anchorCtr="0"/>
          <a:lstStyle>
            <a:lvl1pPr>
              <a:defRPr sz="6000" spc="-101"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16" name="Text Placeholder 4"/>
          <p:cNvSpPr>
            <a:spLocks noGrp="1"/>
          </p:cNvSpPr>
          <p:nvPr>
            <p:ph type="body" sz="quarter" idx="12" hasCustomPrompt="1"/>
          </p:nvPr>
        </p:nvSpPr>
        <p:spPr bwMode="ltGray">
          <a:xfrm>
            <a:off x="274702" y="3030538"/>
            <a:ext cx="7315200" cy="1830388"/>
          </a:xfrm>
          <a:noFill/>
        </p:spPr>
        <p:txBody>
          <a:bodyPr lIns="146286" tIns="109714" rIns="146286" bIns="109714">
            <a:noAutofit/>
          </a:bodyPr>
          <a:lstStyle>
            <a:lvl1pPr marL="0" indent="0">
              <a:spcBef>
                <a:spcPts val="0"/>
              </a:spcBef>
              <a:buNone/>
              <a:defRPr sz="33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8" name="Picture 17"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051725"/>
            <a:ext cx="2651731" cy="391456"/>
          </a:xfrm>
          <a:prstGeom prst="rect">
            <a:avLst/>
          </a:prstGeom>
        </p:spPr>
      </p:pic>
    </p:spTree>
    <p:extLst>
      <p:ext uri="{BB962C8B-B14F-4D97-AF65-F5344CB8AC3E}">
        <p14:creationId xmlns:p14="http://schemas.microsoft.com/office/powerpoint/2010/main" val="3757537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0" y="1"/>
            <a:ext cx="12425758" cy="699452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1211287"/>
            <a:ext cx="7315200" cy="3657600"/>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1211288"/>
            <a:ext cx="7315200" cy="1828804"/>
          </a:xfrm>
          <a:noFill/>
        </p:spPr>
        <p:txBody>
          <a:bodyPr lIns="146286" tIns="91429" rIns="146286" bIns="91429" anchor="t" anchorCtr="0"/>
          <a:lstStyle>
            <a:lvl1pPr>
              <a:defRPr sz="6000" spc="-101"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702" y="3030563"/>
            <a:ext cx="7315200" cy="1830388"/>
          </a:xfrm>
          <a:noFill/>
        </p:spPr>
        <p:txBody>
          <a:bodyPr lIns="146286" tIns="109714" rIns="146286" bIns="109714">
            <a:noAutofit/>
          </a:bodyPr>
          <a:lstStyle>
            <a:lvl1pPr marL="0" indent="0">
              <a:spcBef>
                <a:spcPts val="0"/>
              </a:spcBef>
              <a:buNone/>
              <a:defRPr sz="33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pic>
        <p:nvPicPr>
          <p:cNvPr id="11" name="Picture 10"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6"/>
          </a:xfrm>
          <a:prstGeom prst="rect">
            <a:avLst/>
          </a:prstGeom>
        </p:spPr>
      </p:pic>
    </p:spTree>
    <p:extLst>
      <p:ext uri="{BB962C8B-B14F-4D97-AF65-F5344CB8AC3E}">
        <p14:creationId xmlns:p14="http://schemas.microsoft.com/office/powerpoint/2010/main" val="2848133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28" y="1"/>
            <a:ext cx="12426819" cy="6994524"/>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13" name="Rectangle 12"/>
          <p:cNvSpPr/>
          <p:nvPr userDrawn="1"/>
        </p:nvSpPr>
        <p:spPr bwMode="gray">
          <a:xfrm>
            <a:off x="274702" y="2125637"/>
            <a:ext cx="7315200" cy="3657600"/>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4702" y="2123899"/>
            <a:ext cx="7315200" cy="1830538"/>
          </a:xfrm>
          <a:noFill/>
        </p:spPr>
        <p:txBody>
          <a:bodyPr lIns="146286" tIns="91429" rIns="146286" bIns="91429" anchor="t" anchorCtr="0"/>
          <a:lstStyle>
            <a:lvl1pPr>
              <a:defRPr sz="5400" spc="-101" baseline="0">
                <a:solidFill>
                  <a:srgbClr val="00188F"/>
                </a:solidFill>
              </a:defRPr>
            </a:lvl1pPr>
          </a:lstStyle>
          <a:p>
            <a:r>
              <a:rPr lang="en-US" dirty="0" smtClean="0"/>
              <a:t>Presentation title</a:t>
            </a:r>
            <a:endParaRPr lang="en-US" dirty="0"/>
          </a:p>
        </p:txBody>
      </p:sp>
      <p:sp>
        <p:nvSpPr>
          <p:cNvPr id="15" name="Text Placeholder 2"/>
          <p:cNvSpPr>
            <a:spLocks noGrp="1"/>
          </p:cNvSpPr>
          <p:nvPr>
            <p:ph type="body" sz="quarter" idx="14"/>
          </p:nvPr>
        </p:nvSpPr>
        <p:spPr bwMode="ltGray">
          <a:xfrm>
            <a:off x="274702" y="3954443"/>
            <a:ext cx="7315200" cy="1825625"/>
          </a:xfrm>
        </p:spPr>
        <p:txBody>
          <a:bodyPr tIns="109714" bIns="109714">
            <a:noAutofit/>
          </a:bodyPr>
          <a:lstStyle>
            <a:lvl1pPr marL="0" indent="0">
              <a:spcBef>
                <a:spcPts val="0"/>
              </a:spcBef>
              <a:buNone/>
              <a:defRPr sz="3300">
                <a:solidFill>
                  <a:srgbClr val="00188F"/>
                </a:solidFill>
              </a:defRPr>
            </a:lvl1pPr>
          </a:lstStyle>
          <a:p>
            <a:pPr lvl="0"/>
            <a:r>
              <a:rPr lang="en-US" smtClean="0"/>
              <a:t>Click to edit Master text styles</a:t>
            </a:r>
          </a:p>
        </p:txBody>
      </p:sp>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571214"/>
            <a:ext cx="2651731" cy="391455"/>
          </a:xfrm>
          <a:prstGeom prst="rect">
            <a:avLst/>
          </a:prstGeom>
        </p:spPr>
      </p:pic>
    </p:spTree>
    <p:extLst>
      <p:ext uri="{BB962C8B-B14F-4D97-AF65-F5344CB8AC3E}">
        <p14:creationId xmlns:p14="http://schemas.microsoft.com/office/powerpoint/2010/main" val="1689577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WIN12_Nick_06.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867073" y="6287386"/>
            <a:ext cx="1005839" cy="195077"/>
          </a:xfrm>
          <a:prstGeom prst="rect">
            <a:avLst/>
          </a:prstGeom>
        </p:spPr>
      </p:pic>
      <p:sp>
        <p:nvSpPr>
          <p:cNvPr id="5" name="Rectangle 4"/>
          <p:cNvSpPr/>
          <p:nvPr userDrawn="1"/>
        </p:nvSpPr>
        <p:spPr bwMode="gray">
          <a:xfrm>
            <a:off x="274702" y="2125637"/>
            <a:ext cx="7315200" cy="3657600"/>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bwMode="ltGray">
          <a:xfrm>
            <a:off x="274702" y="2123899"/>
            <a:ext cx="7315200" cy="1830538"/>
          </a:xfrm>
          <a:noFill/>
        </p:spPr>
        <p:txBody>
          <a:bodyPr lIns="146286" tIns="91429" rIns="146286" bIns="91429" anchor="t" anchorCtr="0"/>
          <a:lstStyle>
            <a:lvl1pPr>
              <a:defRPr sz="5400" spc="-101" baseline="0">
                <a:solidFill>
                  <a:srgbClr val="00188F"/>
                </a:solidFill>
              </a:defRPr>
            </a:lvl1pPr>
          </a:lstStyle>
          <a:p>
            <a:r>
              <a:rPr lang="en-US" dirty="0" smtClean="0"/>
              <a:t>Presentation title</a:t>
            </a:r>
            <a:endParaRPr lang="en-US" dirty="0"/>
          </a:p>
        </p:txBody>
      </p:sp>
      <p:sp>
        <p:nvSpPr>
          <p:cNvPr id="7" name="Text Placeholder 2"/>
          <p:cNvSpPr>
            <a:spLocks noGrp="1"/>
          </p:cNvSpPr>
          <p:nvPr>
            <p:ph type="body" sz="quarter" idx="14"/>
          </p:nvPr>
        </p:nvSpPr>
        <p:spPr bwMode="ltGray">
          <a:xfrm>
            <a:off x="274702" y="3954443"/>
            <a:ext cx="7315200" cy="1825625"/>
          </a:xfrm>
        </p:spPr>
        <p:txBody>
          <a:bodyPr tIns="109714" bIns="109714">
            <a:noAutofit/>
          </a:bodyPr>
          <a:lstStyle>
            <a:lvl1pPr marL="0" indent="0">
              <a:spcBef>
                <a:spcPts val="0"/>
              </a:spcBef>
              <a:buNone/>
              <a:defRPr sz="3300">
                <a:solidFill>
                  <a:srgbClr val="00188F"/>
                </a:solidFill>
              </a:defRPr>
            </a:lvl1pPr>
          </a:lstStyle>
          <a:p>
            <a:pPr lvl="0"/>
            <a:r>
              <a:rPr lang="en-US" smtClean="0"/>
              <a:t>Click to edit Master text styles</a:t>
            </a: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2" y="571214"/>
            <a:ext cx="2651726" cy="391455"/>
          </a:xfrm>
          <a:prstGeom prst="rect">
            <a:avLst/>
          </a:prstGeom>
        </p:spPr>
      </p:pic>
    </p:spTree>
    <p:extLst>
      <p:ext uri="{BB962C8B-B14F-4D97-AF65-F5344CB8AC3E}">
        <p14:creationId xmlns:p14="http://schemas.microsoft.com/office/powerpoint/2010/main" val="20744125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6" tIns="146286" rIns="182856" bIns="146286" numCol="1" spcCol="0" rtlCol="0" fromWordArt="0" anchor="t" anchorCtr="0" forceAA="0" compatLnSpc="1">
            <a:prstTxWarp prst="textNoShape">
              <a:avLst/>
            </a:prstTxWarp>
            <a:noAutofit/>
          </a:bodyPr>
          <a:lstStyle/>
          <a:p>
            <a:pPr algn="ctr" defTabSz="93235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4"/>
            <a:ext cx="10056812" cy="2751698"/>
          </a:xfrm>
          <a:noFill/>
        </p:spPr>
        <p:txBody>
          <a:bodyPr tIns="91429" bIns="91429" anchor="t" anchorCtr="0"/>
          <a:lstStyle>
            <a:lvl1pPr>
              <a:defRPr sz="7200" spc="-101"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3954464"/>
            <a:ext cx="10058400" cy="1829593"/>
          </a:xfrm>
          <a:noFill/>
        </p:spPr>
        <p:txBody>
          <a:bodyPr lIns="182856" tIns="146286" rIns="182856" bIns="146286">
            <a:noAutofit/>
          </a:bodyPr>
          <a:lstStyle>
            <a:lvl1pPr marL="0" indent="0">
              <a:spcBef>
                <a:spcPts val="0"/>
              </a:spcBef>
              <a:buNone/>
              <a:defRPr sz="35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2.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7" cy="2092881"/>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4" r:id="rId2"/>
    <p:sldLayoutId id="2147484166" r:id="rId3"/>
    <p:sldLayoutId id="2147484183" r:id="rId4"/>
    <p:sldLayoutId id="2147484188" r:id="rId5"/>
    <p:sldLayoutId id="2147484192" r:id="rId6"/>
    <p:sldLayoutId id="2147484191" r:id="rId7"/>
    <p:sldLayoutId id="2147484200" r:id="rId8"/>
    <p:sldLayoutId id="2147484105" r:id="rId9"/>
    <p:sldLayoutId id="2147484184" r:id="rId10"/>
    <p:sldLayoutId id="2147484182" r:id="rId11"/>
    <p:sldLayoutId id="2147484185" r:id="rId12"/>
    <p:sldLayoutId id="2147484195" r:id="rId13"/>
    <p:sldLayoutId id="2147484196" r:id="rId14"/>
    <p:sldLayoutId id="2147484130" r:id="rId15"/>
    <p:sldLayoutId id="2147484101" r:id="rId16"/>
    <p:sldLayoutId id="2147484197" r:id="rId17"/>
    <p:sldLayoutId id="2147484198" r:id="rId18"/>
    <p:sldLayoutId id="2147484199" r:id="rId19"/>
    <p:sldLayoutId id="2147484087" r:id="rId20"/>
    <p:sldLayoutId id="2147484098" r:id="rId21"/>
    <p:sldLayoutId id="2147484086" r:id="rId22"/>
    <p:sldLayoutId id="2147484107" r:id="rId23"/>
    <p:sldLayoutId id="2147484099" r:id="rId24"/>
    <p:sldLayoutId id="2147484100" r:id="rId25"/>
    <p:sldLayoutId id="2147484089" r:id="rId26"/>
    <p:sldLayoutId id="2147484106" r:id="rId27"/>
    <p:sldLayoutId id="2147484092" r:id="rId28"/>
    <p:sldLayoutId id="2147484093" r:id="rId29"/>
    <p:sldLayoutId id="2147484127" r:id="rId30"/>
    <p:sldLayoutId id="2147484128" r:id="rId31"/>
    <p:sldLayoutId id="2147484129" r:id="rId32"/>
    <p:sldLayoutId id="2147484094" r:id="rId33"/>
    <p:sldLayoutId id="2147484096" r:id="rId34"/>
    <p:sldLayoutId id="2147484210" r:id="rId35"/>
    <p:sldLayoutId id="2147484211" r:id="rId36"/>
    <p:sldLayoutId id="2147484212" r:id="rId37"/>
  </p:sldLayoutIdLst>
  <p:transition>
    <p:fade/>
  </p:transition>
  <p:timing>
    <p:tnLst>
      <p:par>
        <p:cTn id="1" dur="indefinite" restart="never" nodeType="tmRoot"/>
      </p:par>
    </p:tnLst>
  </p:timing>
  <p:txStyles>
    <p:title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4163972"/>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jpeg"/><Relationship Id="rId1" Type="http://schemas.openxmlformats.org/officeDocument/2006/relationships/slideLayout" Target="../slideLayouts/slideLayout29.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35.emf"/><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3.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37.xml"/><Relationship Id="rId6" Type="http://schemas.openxmlformats.org/officeDocument/2006/relationships/image" Target="../media/image39.png"/><Relationship Id="rId11" Type="http://schemas.microsoft.com/office/2007/relationships/hdphoto" Target="../media/hdphoto1.wdp"/><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Brady Gaster</a:t>
            </a:r>
          </a:p>
          <a:p>
            <a:r>
              <a:rPr lang="en-US" dirty="0" smtClean="0"/>
              <a:t>Microsoft</a:t>
            </a:r>
            <a:endParaRPr lang="en-US" dirty="0"/>
          </a:p>
        </p:txBody>
      </p:sp>
      <p:sp>
        <p:nvSpPr>
          <p:cNvPr id="2" name="Title 1"/>
          <p:cNvSpPr>
            <a:spLocks noGrp="1"/>
          </p:cNvSpPr>
          <p:nvPr>
            <p:ph type="title"/>
          </p:nvPr>
        </p:nvSpPr>
        <p:spPr/>
        <p:txBody>
          <a:bodyPr/>
          <a:lstStyle/>
          <a:p>
            <a:r>
              <a:rPr lang="en-US" dirty="0" smtClean="0"/>
              <a:t>Startup to Grown Up with</a:t>
            </a:r>
            <a:br>
              <a:rPr lang="en-US" dirty="0" smtClean="0"/>
            </a:br>
            <a:r>
              <a:rPr lang="en-US" dirty="0" smtClean="0"/>
              <a:t>Windows Azure Web Sites</a:t>
            </a:r>
            <a:endParaRPr lang="en-US" dirty="0"/>
          </a:p>
        </p:txBody>
      </p:sp>
    </p:spTree>
    <p:extLst>
      <p:ext uri="{BB962C8B-B14F-4D97-AF65-F5344CB8AC3E}">
        <p14:creationId xmlns:p14="http://schemas.microsoft.com/office/powerpoint/2010/main" val="3915167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Mode with Web Sites</a:t>
            </a:r>
            <a:endParaRPr lang="en-US" dirty="0"/>
          </a:p>
        </p:txBody>
      </p:sp>
      <p:sp>
        <p:nvSpPr>
          <p:cNvPr id="6" name="Text Placeholder 5"/>
          <p:cNvSpPr>
            <a:spLocks noGrp="1"/>
          </p:cNvSpPr>
          <p:nvPr>
            <p:ph type="body" sz="quarter" idx="11"/>
          </p:nvPr>
        </p:nvSpPr>
        <p:spPr>
          <a:xfrm>
            <a:off x="3840823" y="5234603"/>
            <a:ext cx="3931876" cy="683242"/>
          </a:xfrm>
        </p:spPr>
        <p:txBody>
          <a:bodyPr/>
          <a:lstStyle/>
          <a:p>
            <a:pPr algn="ctr"/>
            <a:r>
              <a:rPr lang="en-US" sz="3600" dirty="0" smtClean="0"/>
              <a:t>Configure</a:t>
            </a:r>
            <a:endParaRPr lang="en-US" sz="3600" dirty="0"/>
          </a:p>
        </p:txBody>
      </p:sp>
      <p:sp>
        <p:nvSpPr>
          <p:cNvPr id="7" name="Text Placeholder 6"/>
          <p:cNvSpPr>
            <a:spLocks noGrp="1"/>
          </p:cNvSpPr>
          <p:nvPr>
            <p:ph type="body" sz="quarter" idx="12"/>
          </p:nvPr>
        </p:nvSpPr>
        <p:spPr>
          <a:xfrm>
            <a:off x="7864138" y="5234603"/>
            <a:ext cx="3931877" cy="683242"/>
          </a:xfrm>
        </p:spPr>
        <p:txBody>
          <a:bodyPr/>
          <a:lstStyle/>
          <a:p>
            <a:pPr algn="ctr"/>
            <a:r>
              <a:rPr lang="en-US" sz="3600" dirty="0" smtClean="0"/>
              <a:t>Scale</a:t>
            </a:r>
            <a:endParaRPr lang="en-US" sz="3600" dirty="0"/>
          </a:p>
        </p:txBody>
      </p:sp>
      <p:sp>
        <p:nvSpPr>
          <p:cNvPr id="9" name="Text Placeholder 8"/>
          <p:cNvSpPr>
            <a:spLocks noGrp="1"/>
          </p:cNvSpPr>
          <p:nvPr>
            <p:ph type="body" sz="quarter" idx="10"/>
          </p:nvPr>
        </p:nvSpPr>
        <p:spPr>
          <a:xfrm>
            <a:off x="274638" y="5234603"/>
            <a:ext cx="3474746" cy="683242"/>
          </a:xfrm>
        </p:spPr>
        <p:txBody>
          <a:bodyPr/>
          <a:lstStyle/>
          <a:p>
            <a:pPr algn="ctr"/>
            <a:r>
              <a:rPr lang="en-US" sz="3600" dirty="0" smtClean="0"/>
              <a:t>Monitor</a:t>
            </a:r>
            <a:endParaRPr lang="en-US" sz="3600" dirty="0"/>
          </a:p>
        </p:txBody>
      </p:sp>
      <p:sp>
        <p:nvSpPr>
          <p:cNvPr id="12" name="Freeform 104"/>
          <p:cNvSpPr>
            <a:spLocks noEditPoints="1"/>
          </p:cNvSpPr>
          <p:nvPr/>
        </p:nvSpPr>
        <p:spPr bwMode="black">
          <a:xfrm>
            <a:off x="4512637" y="1973029"/>
            <a:ext cx="2562655" cy="256265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5" name="Freeform 116"/>
          <p:cNvSpPr>
            <a:spLocks noEditPoints="1"/>
          </p:cNvSpPr>
          <p:nvPr/>
        </p:nvSpPr>
        <p:spPr bwMode="black">
          <a:xfrm>
            <a:off x="541511" y="2125676"/>
            <a:ext cx="2748994" cy="2194537"/>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6" name="Freeform 128"/>
          <p:cNvSpPr>
            <a:spLocks noEditPoints="1"/>
          </p:cNvSpPr>
          <p:nvPr/>
        </p:nvSpPr>
        <p:spPr bwMode="black">
          <a:xfrm>
            <a:off x="8412773" y="2125675"/>
            <a:ext cx="2743170" cy="2414903"/>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2262870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t>Start</a:t>
            </a:r>
            <a:r>
              <a:rPr lang="en-US" dirty="0"/>
              <a:t/>
            </a:r>
            <a:br>
              <a:rPr lang="en-US" dirty="0"/>
            </a:br>
            <a:r>
              <a:rPr lang="en-US" sz="4800" dirty="0"/>
              <a:t>So I had this </a:t>
            </a:r>
            <a:r>
              <a:rPr lang="en-US" sz="4800" dirty="0" smtClean="0"/>
              <a:t>great </a:t>
            </a:r>
            <a:r>
              <a:rPr lang="en-US" sz="4800" dirty="0" smtClean="0">
                <a:solidFill>
                  <a:schemeClr val="accent2"/>
                </a:solidFill>
              </a:rPr>
              <a:t>idea</a:t>
            </a:r>
            <a:r>
              <a:rPr lang="en-US" sz="4800" dirty="0" smtClean="0"/>
              <a:t> </a:t>
            </a:r>
            <a:r>
              <a:rPr lang="en-US" sz="4800" dirty="0"/>
              <a:t>for a web </a:t>
            </a:r>
            <a:r>
              <a:rPr lang="en-US" sz="4800" dirty="0" smtClean="0"/>
              <a:t>app but I have limited </a:t>
            </a:r>
            <a:r>
              <a:rPr lang="en-US" sz="4800" dirty="0" smtClean="0">
                <a:solidFill>
                  <a:schemeClr val="accent2"/>
                </a:solidFill>
              </a:rPr>
              <a:t>resources</a:t>
            </a:r>
            <a:r>
              <a:rPr lang="en-US" sz="4800" dirty="0" smtClean="0"/>
              <a:t> to spend on getting started. I also have limited </a:t>
            </a:r>
            <a:r>
              <a:rPr lang="en-US" sz="4800" dirty="0" smtClean="0">
                <a:solidFill>
                  <a:schemeClr val="accent2"/>
                </a:solidFill>
              </a:rPr>
              <a:t>time</a:t>
            </a:r>
            <a:r>
              <a:rPr lang="en-US" sz="4800" dirty="0" smtClean="0"/>
              <a:t>. I need to get going, and to do so </a:t>
            </a:r>
            <a:r>
              <a:rPr lang="en-US" sz="4800" dirty="0" smtClean="0">
                <a:solidFill>
                  <a:schemeClr val="accent2"/>
                </a:solidFill>
              </a:rPr>
              <a:t>quickly</a:t>
            </a:r>
            <a:r>
              <a:rPr lang="en-US" sz="4800" dirty="0" smtClean="0"/>
              <a:t>. </a:t>
            </a:r>
            <a:r>
              <a:rPr lang="en-US" sz="4800" dirty="0"/>
              <a:t/>
            </a:r>
            <a:br>
              <a:rPr lang="en-US" sz="4800" dirty="0"/>
            </a:br>
            <a:endParaRPr lang="en-US" sz="4800" dirty="0"/>
          </a:p>
        </p:txBody>
      </p:sp>
    </p:spTree>
    <p:extLst>
      <p:ext uri="{BB962C8B-B14F-4D97-AF65-F5344CB8AC3E}">
        <p14:creationId xmlns:p14="http://schemas.microsoft.com/office/powerpoint/2010/main" val="9115883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Process and Architecture</a:t>
            </a:r>
            <a:endParaRPr lang="en-US" sz="4400" dirty="0">
              <a:solidFill>
                <a:schemeClr val="tx2"/>
              </a:solidFill>
            </a:endParaRPr>
          </a:p>
        </p:txBody>
      </p:sp>
      <p:sp>
        <p:nvSpPr>
          <p:cNvPr id="14" name="Rectangle 13"/>
          <p:cNvSpPr/>
          <p:nvPr/>
        </p:nvSpPr>
        <p:spPr bwMode="auto">
          <a:xfrm>
            <a:off x="17433" y="1302726"/>
            <a:ext cx="3105800" cy="3105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3123527" y="1302726"/>
            <a:ext cx="3105800" cy="310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29940" y="1302726"/>
            <a:ext cx="3105800" cy="310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324578" y="1302726"/>
            <a:ext cx="3105800" cy="3105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81131" y="1823517"/>
            <a:ext cx="1960875" cy="1960875"/>
          </a:xfrm>
          <a:prstGeom prst="rect">
            <a:avLst/>
          </a:prstGeom>
        </p:spPr>
      </p:pic>
      <p:pic>
        <p:nvPicPr>
          <p:cNvPr id="6" name="Picture 6" descr="C:\Users\Jonahs\Dropbox\Projects SCOTT\MEET Windows Azure\source\Background\tile-icon-datab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852" y="1868921"/>
            <a:ext cx="1780876" cy="1772800"/>
          </a:xfrm>
          <a:prstGeom prst="rect">
            <a:avLst/>
          </a:prstGeom>
          <a:solidFill>
            <a:schemeClr val="accent3"/>
          </a:solidFill>
          <a:ln>
            <a:noFill/>
          </a:ln>
          <a:extLst/>
        </p:spPr>
      </p:pic>
      <p:sp>
        <p:nvSpPr>
          <p:cNvPr id="7" name="Freeform 128"/>
          <p:cNvSpPr>
            <a:spLocks noEditPoints="1"/>
          </p:cNvSpPr>
          <p:nvPr/>
        </p:nvSpPr>
        <p:spPr bwMode="black">
          <a:xfrm>
            <a:off x="3680801" y="1823518"/>
            <a:ext cx="1975145" cy="1738786"/>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8" name="Freeform 107"/>
          <p:cNvSpPr>
            <a:spLocks noEditPoints="1"/>
          </p:cNvSpPr>
          <p:nvPr/>
        </p:nvSpPr>
        <p:spPr bwMode="black">
          <a:xfrm>
            <a:off x="254619" y="1823518"/>
            <a:ext cx="2501822" cy="1745098"/>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8" name="Text Placeholder 8"/>
          <p:cNvSpPr>
            <a:spLocks noGrp="1"/>
          </p:cNvSpPr>
          <p:nvPr>
            <p:ph type="body" sz="quarter" idx="10"/>
          </p:nvPr>
        </p:nvSpPr>
        <p:spPr>
          <a:xfrm>
            <a:off x="782526" y="4498402"/>
            <a:ext cx="1446008" cy="683242"/>
          </a:xfrm>
        </p:spPr>
        <p:txBody>
          <a:bodyPr/>
          <a:lstStyle/>
          <a:p>
            <a:pPr marL="0" indent="0" algn="ctr">
              <a:buNone/>
            </a:pPr>
            <a:r>
              <a:rPr lang="en-US" sz="3600" dirty="0" smtClean="0"/>
              <a:t>Code</a:t>
            </a:r>
            <a:endParaRPr lang="en-US" sz="3600" dirty="0"/>
          </a:p>
        </p:txBody>
      </p:sp>
      <p:sp>
        <p:nvSpPr>
          <p:cNvPr id="19" name="Text Placeholder 8"/>
          <p:cNvSpPr txBox="1">
            <a:spLocks/>
          </p:cNvSpPr>
          <p:nvPr/>
        </p:nvSpPr>
        <p:spPr>
          <a:xfrm>
            <a:off x="2933179" y="4447884"/>
            <a:ext cx="3474746" cy="6832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t>Commit</a:t>
            </a:r>
            <a:endParaRPr lang="en-US" sz="3600" dirty="0"/>
          </a:p>
        </p:txBody>
      </p:sp>
      <p:sp>
        <p:nvSpPr>
          <p:cNvPr id="20" name="Text Placeholder 8"/>
          <p:cNvSpPr txBox="1">
            <a:spLocks/>
          </p:cNvSpPr>
          <p:nvPr/>
        </p:nvSpPr>
        <p:spPr>
          <a:xfrm>
            <a:off x="5943920" y="4417805"/>
            <a:ext cx="3474746" cy="6832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t>Host</a:t>
            </a:r>
            <a:endParaRPr lang="en-US" sz="3600" dirty="0"/>
          </a:p>
        </p:txBody>
      </p:sp>
      <p:sp>
        <p:nvSpPr>
          <p:cNvPr id="21" name="Text Placeholder 8"/>
          <p:cNvSpPr txBox="1">
            <a:spLocks/>
          </p:cNvSpPr>
          <p:nvPr/>
        </p:nvSpPr>
        <p:spPr>
          <a:xfrm>
            <a:off x="10087681" y="4498402"/>
            <a:ext cx="1369218" cy="6832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t>Store</a:t>
            </a:r>
            <a:endParaRPr lang="en-US" sz="3600" dirty="0"/>
          </a:p>
        </p:txBody>
      </p:sp>
    </p:spTree>
    <p:extLst>
      <p:ext uri="{BB962C8B-B14F-4D97-AF65-F5344CB8AC3E}">
        <p14:creationId xmlns:p14="http://schemas.microsoft.com/office/powerpoint/2010/main" val="315400709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Scaffolding </a:t>
            </a:r>
            <a:r>
              <a:rPr lang="en-US" sz="6000" dirty="0" err="1" smtClean="0">
                <a:solidFill>
                  <a:schemeClr val="tx1"/>
                </a:solidFill>
              </a:rPr>
              <a:t>SiteMonitR</a:t>
            </a:r>
            <a:endParaRPr lang="en-US" dirty="0">
              <a:solidFill>
                <a:schemeClr val="tx1"/>
              </a:solidFill>
            </a:endParaRPr>
          </a:p>
        </p:txBody>
      </p:sp>
    </p:spTree>
    <p:extLst>
      <p:ext uri="{BB962C8B-B14F-4D97-AF65-F5344CB8AC3E}">
        <p14:creationId xmlns:p14="http://schemas.microsoft.com/office/powerpoint/2010/main" val="320412538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smtClean="0"/>
              <a:t>Release</a:t>
            </a:r>
            <a:br>
              <a:rPr lang="en-US" sz="8000" dirty="0" smtClean="0"/>
            </a:br>
            <a:r>
              <a:rPr lang="en-US" sz="4800" dirty="0"/>
              <a:t>The application is complete. Now I need to </a:t>
            </a:r>
            <a:r>
              <a:rPr lang="en-US" sz="4800" dirty="0">
                <a:solidFill>
                  <a:schemeClr val="accent2"/>
                </a:solidFill>
              </a:rPr>
              <a:t>release</a:t>
            </a:r>
            <a:r>
              <a:rPr lang="en-US" sz="4800" dirty="0"/>
              <a:t> it. I’m not finished though, I have a lot of </a:t>
            </a:r>
            <a:r>
              <a:rPr lang="en-US" sz="4800" dirty="0">
                <a:solidFill>
                  <a:schemeClr val="accent2"/>
                </a:solidFill>
              </a:rPr>
              <a:t>features</a:t>
            </a:r>
            <a:r>
              <a:rPr lang="en-US" sz="4800" dirty="0"/>
              <a:t> I’d like to </a:t>
            </a:r>
            <a:r>
              <a:rPr lang="en-US" sz="4800" dirty="0" smtClean="0"/>
              <a:t>add. How can I test those features with </a:t>
            </a:r>
            <a:br>
              <a:rPr lang="en-US" sz="4800" dirty="0" smtClean="0"/>
            </a:br>
            <a:r>
              <a:rPr lang="en-US" sz="4800" dirty="0" smtClean="0">
                <a:solidFill>
                  <a:schemeClr val="accent2"/>
                </a:solidFill>
              </a:rPr>
              <a:t>minimal production impact</a:t>
            </a:r>
            <a:r>
              <a:rPr lang="en-US" sz="4800" dirty="0" smtClean="0"/>
              <a:t>?</a:t>
            </a:r>
            <a:endParaRPr lang="en-US" sz="4800" dirty="0"/>
          </a:p>
        </p:txBody>
      </p:sp>
    </p:spTree>
    <p:extLst>
      <p:ext uri="{BB962C8B-B14F-4D97-AF65-F5344CB8AC3E}">
        <p14:creationId xmlns:p14="http://schemas.microsoft.com/office/powerpoint/2010/main" val="201217839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Multiple Environments with </a:t>
            </a:r>
            <a:br>
              <a:rPr lang="en-US" sz="6000" dirty="0" smtClean="0">
                <a:solidFill>
                  <a:schemeClr val="tx1"/>
                </a:solidFill>
              </a:rPr>
            </a:br>
            <a:r>
              <a:rPr lang="en-US" sz="6000" dirty="0" smtClean="0">
                <a:solidFill>
                  <a:schemeClr val="tx1"/>
                </a:solidFill>
              </a:rPr>
              <a:t>Visual Studio Web Publishing Profiles</a:t>
            </a:r>
            <a:endParaRPr lang="en-US" dirty="0">
              <a:solidFill>
                <a:schemeClr val="tx1"/>
              </a:solidFill>
            </a:endParaRPr>
          </a:p>
        </p:txBody>
      </p:sp>
    </p:spTree>
    <p:extLst>
      <p:ext uri="{BB962C8B-B14F-4D97-AF65-F5344CB8AC3E}">
        <p14:creationId xmlns:p14="http://schemas.microsoft.com/office/powerpoint/2010/main" val="831098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Modified Process</a:t>
            </a:r>
            <a:endParaRPr lang="en-US" sz="4400" dirty="0">
              <a:solidFill>
                <a:schemeClr val="tx2"/>
              </a:solidFill>
            </a:endParaRPr>
          </a:p>
        </p:txBody>
      </p:sp>
      <p:grpSp>
        <p:nvGrpSpPr>
          <p:cNvPr id="112" name="Group 111"/>
          <p:cNvGrpSpPr/>
          <p:nvPr/>
        </p:nvGrpSpPr>
        <p:grpSpPr>
          <a:xfrm>
            <a:off x="5319334" y="1208138"/>
            <a:ext cx="1264205" cy="1747802"/>
            <a:chOff x="5319334" y="1208138"/>
            <a:chExt cx="1264205" cy="1747802"/>
          </a:xfrm>
        </p:grpSpPr>
        <p:sp>
          <p:nvSpPr>
            <p:cNvPr id="16" name="Rectangle 1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22"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err="1" smtClean="0"/>
                <a:t>Dev</a:t>
              </a:r>
              <a:endParaRPr lang="en-US" sz="2400" dirty="0" smtClean="0"/>
            </a:p>
          </p:txBody>
        </p:sp>
      </p:grpSp>
      <p:grpSp>
        <p:nvGrpSpPr>
          <p:cNvPr id="111" name="Group 110"/>
          <p:cNvGrpSpPr/>
          <p:nvPr/>
        </p:nvGrpSpPr>
        <p:grpSpPr>
          <a:xfrm>
            <a:off x="5319334" y="3185838"/>
            <a:ext cx="1264205" cy="1747801"/>
            <a:chOff x="5319334" y="3185838"/>
            <a:chExt cx="1264205" cy="1747801"/>
          </a:xfrm>
        </p:grpSpPr>
        <p:sp>
          <p:nvSpPr>
            <p:cNvPr id="31" name="Rectangle 30"/>
            <p:cNvSpPr/>
            <p:nvPr/>
          </p:nvSpPr>
          <p:spPr bwMode="auto">
            <a:xfrm>
              <a:off x="5319334" y="3185838"/>
              <a:ext cx="1264205" cy="1264206"/>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3402134"/>
              <a:ext cx="798167" cy="798168"/>
            </a:xfrm>
            <a:prstGeom prst="rect">
              <a:avLst/>
            </a:prstGeom>
            <a:solidFill>
              <a:schemeClr val="tx2">
                <a:lumMod val="60000"/>
                <a:lumOff val="40000"/>
              </a:schemeClr>
            </a:solidFill>
          </p:spPr>
        </p:pic>
        <p:sp>
          <p:nvSpPr>
            <p:cNvPr id="30" name="Text Placeholder 8"/>
            <p:cNvSpPr txBox="1">
              <a:spLocks/>
            </p:cNvSpPr>
            <p:nvPr/>
          </p:nvSpPr>
          <p:spPr>
            <a:xfrm>
              <a:off x="5391249" y="4416597"/>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QA</a:t>
              </a:r>
              <a:endParaRPr lang="en-US" sz="2400" dirty="0"/>
            </a:p>
          </p:txBody>
        </p:sp>
      </p:grpSp>
      <p:grpSp>
        <p:nvGrpSpPr>
          <p:cNvPr id="97" name="Group 96"/>
          <p:cNvGrpSpPr/>
          <p:nvPr/>
        </p:nvGrpSpPr>
        <p:grpSpPr>
          <a:xfrm>
            <a:off x="5319334" y="5034651"/>
            <a:ext cx="1264205" cy="1747801"/>
            <a:chOff x="10639481" y="5034651"/>
            <a:chExt cx="1264205" cy="1747801"/>
          </a:xfrm>
        </p:grpSpPr>
        <p:grpSp>
          <p:nvGrpSpPr>
            <p:cNvPr id="34" name="Group 33"/>
            <p:cNvGrpSpPr/>
            <p:nvPr/>
          </p:nvGrpSpPr>
          <p:grpSpPr>
            <a:xfrm>
              <a:off x="10639481" y="5034651"/>
              <a:ext cx="1264205" cy="1264206"/>
              <a:chOff x="6781131" y="1181094"/>
              <a:chExt cx="3105800" cy="3105800"/>
            </a:xfrm>
          </p:grpSpPr>
          <p:sp>
            <p:nvSpPr>
              <p:cNvPr id="36" name="Rectangle 35"/>
              <p:cNvSpPr/>
              <p:nvPr/>
            </p:nvSpPr>
            <p:spPr bwMode="auto">
              <a:xfrm>
                <a:off x="6781131" y="1181094"/>
                <a:ext cx="3105800" cy="310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53593" y="1712473"/>
                <a:ext cx="1960875" cy="1960875"/>
              </a:xfrm>
              <a:prstGeom prst="rect">
                <a:avLst/>
              </a:prstGeom>
            </p:spPr>
          </p:pic>
        </p:grpSp>
        <p:sp>
          <p:nvSpPr>
            <p:cNvPr id="35" name="Text Placeholder 8"/>
            <p:cNvSpPr txBox="1">
              <a:spLocks/>
            </p:cNvSpPr>
            <p:nvPr/>
          </p:nvSpPr>
          <p:spPr>
            <a:xfrm>
              <a:off x="10711396" y="6265410"/>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Live</a:t>
              </a:r>
              <a:endParaRPr lang="en-US" sz="2400" dirty="0"/>
            </a:p>
          </p:txBody>
        </p:sp>
      </p:grpSp>
      <p:grpSp>
        <p:nvGrpSpPr>
          <p:cNvPr id="92" name="Group 91"/>
          <p:cNvGrpSpPr/>
          <p:nvPr/>
        </p:nvGrpSpPr>
        <p:grpSpPr>
          <a:xfrm>
            <a:off x="2604766" y="1208138"/>
            <a:ext cx="1746595" cy="1692078"/>
            <a:chOff x="2604766" y="1208138"/>
            <a:chExt cx="1746595" cy="1692078"/>
          </a:xfrm>
        </p:grpSpPr>
        <p:grpSp>
          <p:nvGrpSpPr>
            <p:cNvPr id="5" name="Group 4"/>
            <p:cNvGrpSpPr/>
            <p:nvPr/>
          </p:nvGrpSpPr>
          <p:grpSpPr>
            <a:xfrm>
              <a:off x="2918627" y="1208138"/>
              <a:ext cx="1118872" cy="1230760"/>
              <a:chOff x="7772700" y="3560402"/>
              <a:chExt cx="3105800" cy="3105800"/>
            </a:xfrm>
          </p:grpSpPr>
          <p:sp>
            <p:nvSpPr>
              <p:cNvPr id="15" name="Rectangle 14"/>
              <p:cNvSpPr/>
              <p:nvPr/>
            </p:nvSpPr>
            <p:spPr bwMode="auto">
              <a:xfrm>
                <a:off x="7772700" y="3560402"/>
                <a:ext cx="3105800" cy="310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28"/>
              <p:cNvSpPr>
                <a:spLocks noEditPoints="1"/>
              </p:cNvSpPr>
              <p:nvPr/>
            </p:nvSpPr>
            <p:spPr bwMode="black">
              <a:xfrm>
                <a:off x="8338027" y="4243909"/>
                <a:ext cx="1975145" cy="1738786"/>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
          <p:nvSpPr>
            <p:cNvPr id="43" name="Text Placeholder 8"/>
            <p:cNvSpPr txBox="1">
              <a:spLocks/>
            </p:cNvSpPr>
            <p:nvPr/>
          </p:nvSpPr>
          <p:spPr>
            <a:xfrm>
              <a:off x="2604766" y="2438573"/>
              <a:ext cx="174659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err="1" smtClean="0"/>
                <a:t>Dev</a:t>
              </a:r>
              <a:r>
                <a:rPr lang="en-US" sz="2000" dirty="0" smtClean="0"/>
                <a:t> Branch</a:t>
              </a:r>
              <a:endParaRPr lang="en-US" sz="2000" dirty="0"/>
            </a:p>
          </p:txBody>
        </p:sp>
      </p:grpSp>
      <p:grpSp>
        <p:nvGrpSpPr>
          <p:cNvPr id="93" name="Group 92"/>
          <p:cNvGrpSpPr/>
          <p:nvPr/>
        </p:nvGrpSpPr>
        <p:grpSpPr>
          <a:xfrm>
            <a:off x="2517436" y="3122063"/>
            <a:ext cx="1921255" cy="1692078"/>
            <a:chOff x="2517436" y="3122063"/>
            <a:chExt cx="1921255" cy="1692078"/>
          </a:xfrm>
        </p:grpSpPr>
        <p:grpSp>
          <p:nvGrpSpPr>
            <p:cNvPr id="44" name="Group 43"/>
            <p:cNvGrpSpPr/>
            <p:nvPr/>
          </p:nvGrpSpPr>
          <p:grpSpPr>
            <a:xfrm>
              <a:off x="2862683" y="3122063"/>
              <a:ext cx="1230760" cy="1230760"/>
              <a:chOff x="7772700" y="3560402"/>
              <a:chExt cx="3105800" cy="3105800"/>
            </a:xfrm>
          </p:grpSpPr>
          <p:sp>
            <p:nvSpPr>
              <p:cNvPr id="45" name="Rectangle 44"/>
              <p:cNvSpPr/>
              <p:nvPr/>
            </p:nvSpPr>
            <p:spPr bwMode="auto">
              <a:xfrm>
                <a:off x="7772700" y="3560402"/>
                <a:ext cx="3105800" cy="310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28"/>
              <p:cNvSpPr>
                <a:spLocks noEditPoints="1"/>
              </p:cNvSpPr>
              <p:nvPr/>
            </p:nvSpPr>
            <p:spPr bwMode="black">
              <a:xfrm>
                <a:off x="8338027" y="4243909"/>
                <a:ext cx="1975145" cy="1738786"/>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
          <p:nvSpPr>
            <p:cNvPr id="47" name="Text Placeholder 8"/>
            <p:cNvSpPr txBox="1">
              <a:spLocks/>
            </p:cNvSpPr>
            <p:nvPr/>
          </p:nvSpPr>
          <p:spPr>
            <a:xfrm>
              <a:off x="2517436" y="4352498"/>
              <a:ext cx="192125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QA Branch</a:t>
              </a:r>
              <a:endParaRPr lang="en-US" sz="2000" dirty="0"/>
            </a:p>
          </p:txBody>
        </p:sp>
      </p:grpSp>
      <p:grpSp>
        <p:nvGrpSpPr>
          <p:cNvPr id="94" name="Group 93"/>
          <p:cNvGrpSpPr/>
          <p:nvPr/>
        </p:nvGrpSpPr>
        <p:grpSpPr>
          <a:xfrm>
            <a:off x="2517436" y="5083630"/>
            <a:ext cx="1921255" cy="1692078"/>
            <a:chOff x="2517436" y="5083630"/>
            <a:chExt cx="1921255" cy="1692078"/>
          </a:xfrm>
        </p:grpSpPr>
        <p:sp>
          <p:nvSpPr>
            <p:cNvPr id="49" name="Rectangle 48"/>
            <p:cNvSpPr/>
            <p:nvPr/>
          </p:nvSpPr>
          <p:spPr bwMode="auto">
            <a:xfrm>
              <a:off x="2862683" y="5083630"/>
              <a:ext cx="1230760" cy="12307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128"/>
            <p:cNvSpPr>
              <a:spLocks noEditPoints="1"/>
            </p:cNvSpPr>
            <p:nvPr/>
          </p:nvSpPr>
          <p:spPr bwMode="black">
            <a:xfrm>
              <a:off x="3086710" y="5354489"/>
              <a:ext cx="782706" cy="689043"/>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 name="Text Placeholder 8"/>
            <p:cNvSpPr txBox="1">
              <a:spLocks/>
            </p:cNvSpPr>
            <p:nvPr/>
          </p:nvSpPr>
          <p:spPr>
            <a:xfrm>
              <a:off x="2517436" y="6314065"/>
              <a:ext cx="192125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Master Branch</a:t>
              </a:r>
              <a:endParaRPr lang="en-US" sz="2000" dirty="0"/>
            </a:p>
          </p:txBody>
        </p:sp>
      </p:grpSp>
      <p:cxnSp>
        <p:nvCxnSpPr>
          <p:cNvPr id="11" name="Straight Arrow Connector 10"/>
          <p:cNvCxnSpPr/>
          <p:nvPr/>
        </p:nvCxnSpPr>
        <p:spPr>
          <a:xfrm>
            <a:off x="1732371" y="1836235"/>
            <a:ext cx="1005829"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154104" y="1798820"/>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194503" y="5677732"/>
            <a:ext cx="926466" cy="0"/>
          </a:xfrm>
          <a:prstGeom prst="straightConnector1">
            <a:avLst/>
          </a:prstGeom>
          <a:ln w="57150">
            <a:solidFill>
              <a:srgbClr val="00D8CC"/>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6942" y="1208138"/>
            <a:ext cx="1921255" cy="1676383"/>
            <a:chOff x="76942" y="1208138"/>
            <a:chExt cx="1921255" cy="1676383"/>
          </a:xfrm>
        </p:grpSpPr>
        <p:sp>
          <p:nvSpPr>
            <p:cNvPr id="58" name="Rectangle 57"/>
            <p:cNvSpPr/>
            <p:nvPr/>
          </p:nvSpPr>
          <p:spPr bwMode="auto">
            <a:xfrm>
              <a:off x="422191" y="1208138"/>
              <a:ext cx="1230760" cy="1230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107"/>
            <p:cNvSpPr>
              <a:spLocks noEditPoints="1"/>
            </p:cNvSpPr>
            <p:nvPr/>
          </p:nvSpPr>
          <p:spPr bwMode="black">
            <a:xfrm>
              <a:off x="527524" y="1473790"/>
              <a:ext cx="1020093" cy="711546"/>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60" name="Text Placeholder 8"/>
            <p:cNvSpPr txBox="1">
              <a:spLocks/>
            </p:cNvSpPr>
            <p:nvPr/>
          </p:nvSpPr>
          <p:spPr>
            <a:xfrm>
              <a:off x="76942" y="2422878"/>
              <a:ext cx="192125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Development</a:t>
              </a:r>
              <a:endParaRPr lang="en-US" sz="2000" dirty="0"/>
            </a:p>
          </p:txBody>
        </p:sp>
      </p:grpSp>
      <p:grpSp>
        <p:nvGrpSpPr>
          <p:cNvPr id="90" name="Group 89"/>
          <p:cNvGrpSpPr/>
          <p:nvPr/>
        </p:nvGrpSpPr>
        <p:grpSpPr>
          <a:xfrm>
            <a:off x="434806" y="3122063"/>
            <a:ext cx="1230760" cy="1692403"/>
            <a:chOff x="434806" y="3122063"/>
            <a:chExt cx="1230760" cy="1692403"/>
          </a:xfrm>
        </p:grpSpPr>
        <p:sp>
          <p:nvSpPr>
            <p:cNvPr id="68" name="Rectangle 67"/>
            <p:cNvSpPr/>
            <p:nvPr/>
          </p:nvSpPr>
          <p:spPr bwMode="auto">
            <a:xfrm>
              <a:off x="434806" y="3122063"/>
              <a:ext cx="1230760" cy="1230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 Placeholder 8"/>
            <p:cNvSpPr txBox="1">
              <a:spLocks/>
            </p:cNvSpPr>
            <p:nvPr/>
          </p:nvSpPr>
          <p:spPr>
            <a:xfrm>
              <a:off x="434806" y="4352823"/>
              <a:ext cx="121814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Testing</a:t>
              </a:r>
              <a:endParaRPr lang="en-US" sz="2000" dirty="0"/>
            </a:p>
          </p:txBody>
        </p:sp>
        <p:sp>
          <p:nvSpPr>
            <p:cNvPr id="71" name="Freeform 115"/>
            <p:cNvSpPr>
              <a:spLocks noEditPoints="1"/>
            </p:cNvSpPr>
            <p:nvPr/>
          </p:nvSpPr>
          <p:spPr bwMode="black">
            <a:xfrm>
              <a:off x="596672" y="3282329"/>
              <a:ext cx="860780" cy="845410"/>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cxnSp>
        <p:nvCxnSpPr>
          <p:cNvPr id="75" name="Straight Arrow Connector 74"/>
          <p:cNvCxnSpPr/>
          <p:nvPr/>
        </p:nvCxnSpPr>
        <p:spPr>
          <a:xfrm flipH="1">
            <a:off x="1724123" y="2591886"/>
            <a:ext cx="927993" cy="53962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724123" y="3766527"/>
            <a:ext cx="1005829"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194503" y="3765757"/>
            <a:ext cx="926466" cy="77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721877" y="4503091"/>
            <a:ext cx="927993" cy="53962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721877" y="5677732"/>
            <a:ext cx="1005829" cy="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432560" y="5033268"/>
            <a:ext cx="1230760" cy="1692403"/>
            <a:chOff x="432560" y="5033268"/>
            <a:chExt cx="1230760" cy="1692403"/>
          </a:xfrm>
        </p:grpSpPr>
        <p:sp>
          <p:nvSpPr>
            <p:cNvPr id="83" name="Rectangle 82"/>
            <p:cNvSpPr/>
            <p:nvPr/>
          </p:nvSpPr>
          <p:spPr bwMode="auto">
            <a:xfrm>
              <a:off x="432560" y="5033268"/>
              <a:ext cx="1230760" cy="1230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 Placeholder 8"/>
            <p:cNvSpPr txBox="1">
              <a:spLocks/>
            </p:cNvSpPr>
            <p:nvPr/>
          </p:nvSpPr>
          <p:spPr>
            <a:xfrm>
              <a:off x="432560" y="6264028"/>
              <a:ext cx="1218145" cy="461643"/>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t>Release</a:t>
              </a:r>
              <a:endParaRPr lang="en-US" sz="2000" dirty="0"/>
            </a:p>
          </p:txBody>
        </p:sp>
        <p:sp>
          <p:nvSpPr>
            <p:cNvPr id="106" name="Freeform 135"/>
            <p:cNvSpPr>
              <a:spLocks noEditPoints="1"/>
            </p:cNvSpPr>
            <p:nvPr/>
          </p:nvSpPr>
          <p:spPr bwMode="black">
            <a:xfrm>
              <a:off x="645823" y="5114151"/>
              <a:ext cx="753007" cy="1036088"/>
            </a:xfrm>
            <a:custGeom>
              <a:avLst/>
              <a:gdLst>
                <a:gd name="T0" fmla="*/ 60 w 80"/>
                <a:gd name="T1" fmla="*/ 15 h 111"/>
                <a:gd name="T2" fmla="*/ 71 w 80"/>
                <a:gd name="T3" fmla="*/ 0 h 111"/>
                <a:gd name="T4" fmla="*/ 74 w 80"/>
                <a:gd name="T5" fmla="*/ 2 h 111"/>
                <a:gd name="T6" fmla="*/ 62 w 80"/>
                <a:gd name="T7" fmla="*/ 16 h 111"/>
                <a:gd name="T8" fmla="*/ 60 w 80"/>
                <a:gd name="T9" fmla="*/ 15 h 111"/>
                <a:gd name="T10" fmla="*/ 67 w 80"/>
                <a:gd name="T11" fmla="*/ 111 h 111"/>
                <a:gd name="T12" fmla="*/ 67 w 80"/>
                <a:gd name="T13" fmla="*/ 103 h 111"/>
                <a:gd name="T14" fmla="*/ 46 w 80"/>
                <a:gd name="T15" fmla="*/ 103 h 111"/>
                <a:gd name="T16" fmla="*/ 46 w 80"/>
                <a:gd name="T17" fmla="*/ 68 h 111"/>
                <a:gd name="T18" fmla="*/ 80 w 80"/>
                <a:gd name="T19" fmla="*/ 26 h 111"/>
                <a:gd name="T20" fmla="*/ 0 w 80"/>
                <a:gd name="T21" fmla="*/ 26 h 111"/>
                <a:gd name="T22" fmla="*/ 34 w 80"/>
                <a:gd name="T23" fmla="*/ 68 h 111"/>
                <a:gd name="T24" fmla="*/ 34 w 80"/>
                <a:gd name="T25" fmla="*/ 103 h 111"/>
                <a:gd name="T26" fmla="*/ 13 w 80"/>
                <a:gd name="T27" fmla="*/ 103 h 111"/>
                <a:gd name="T28" fmla="*/ 13 w 80"/>
                <a:gd name="T29" fmla="*/ 111 h 111"/>
                <a:gd name="T30" fmla="*/ 67 w 80"/>
                <a:gd name="T31" fmla="*/ 111 h 111"/>
                <a:gd name="T32" fmla="*/ 62 w 80"/>
                <a:gd name="T33" fmla="*/ 23 h 111"/>
                <a:gd name="T34" fmla="*/ 54 w 80"/>
                <a:gd name="T35" fmla="*/ 17 h 111"/>
                <a:gd name="T36" fmla="*/ 47 w 80"/>
                <a:gd name="T37" fmla="*/ 23 h 111"/>
                <a:gd name="T38" fmla="*/ 62 w 80"/>
                <a:gd name="T3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111">
                  <a:moveTo>
                    <a:pt x="60" y="15"/>
                  </a:moveTo>
                  <a:cubicBezTo>
                    <a:pt x="71" y="0"/>
                    <a:pt x="71" y="0"/>
                    <a:pt x="71" y="0"/>
                  </a:cubicBezTo>
                  <a:cubicBezTo>
                    <a:pt x="74" y="2"/>
                    <a:pt x="74" y="2"/>
                    <a:pt x="74" y="2"/>
                  </a:cubicBezTo>
                  <a:cubicBezTo>
                    <a:pt x="62" y="16"/>
                    <a:pt x="62" y="16"/>
                    <a:pt x="62" y="16"/>
                  </a:cubicBezTo>
                  <a:cubicBezTo>
                    <a:pt x="61" y="16"/>
                    <a:pt x="61" y="15"/>
                    <a:pt x="60" y="15"/>
                  </a:cubicBezTo>
                  <a:close/>
                  <a:moveTo>
                    <a:pt x="67" y="111"/>
                  </a:moveTo>
                  <a:cubicBezTo>
                    <a:pt x="67" y="103"/>
                    <a:pt x="67" y="103"/>
                    <a:pt x="67" y="103"/>
                  </a:cubicBezTo>
                  <a:cubicBezTo>
                    <a:pt x="46" y="103"/>
                    <a:pt x="46" y="103"/>
                    <a:pt x="46" y="103"/>
                  </a:cubicBezTo>
                  <a:cubicBezTo>
                    <a:pt x="46" y="68"/>
                    <a:pt x="46" y="68"/>
                    <a:pt x="46" y="68"/>
                  </a:cubicBezTo>
                  <a:cubicBezTo>
                    <a:pt x="80" y="26"/>
                    <a:pt x="80" y="26"/>
                    <a:pt x="80" y="26"/>
                  </a:cubicBezTo>
                  <a:cubicBezTo>
                    <a:pt x="0" y="26"/>
                    <a:pt x="0" y="26"/>
                    <a:pt x="0" y="26"/>
                  </a:cubicBezTo>
                  <a:cubicBezTo>
                    <a:pt x="34" y="68"/>
                    <a:pt x="34" y="68"/>
                    <a:pt x="34" y="68"/>
                  </a:cubicBezTo>
                  <a:cubicBezTo>
                    <a:pt x="34" y="103"/>
                    <a:pt x="34" y="103"/>
                    <a:pt x="34" y="103"/>
                  </a:cubicBezTo>
                  <a:cubicBezTo>
                    <a:pt x="13" y="103"/>
                    <a:pt x="13" y="103"/>
                    <a:pt x="13" y="103"/>
                  </a:cubicBezTo>
                  <a:cubicBezTo>
                    <a:pt x="13" y="111"/>
                    <a:pt x="13" y="111"/>
                    <a:pt x="13" y="111"/>
                  </a:cubicBezTo>
                  <a:lnTo>
                    <a:pt x="67" y="111"/>
                  </a:lnTo>
                  <a:close/>
                  <a:moveTo>
                    <a:pt x="62" y="23"/>
                  </a:moveTo>
                  <a:cubicBezTo>
                    <a:pt x="61" y="19"/>
                    <a:pt x="58" y="17"/>
                    <a:pt x="54" y="17"/>
                  </a:cubicBezTo>
                  <a:cubicBezTo>
                    <a:pt x="51" y="17"/>
                    <a:pt x="48" y="19"/>
                    <a:pt x="47" y="23"/>
                  </a:cubicBezTo>
                  <a:lnTo>
                    <a:pt x="62" y="23"/>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4286061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par>
                                <p:cTn id="29" presetID="10"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nodeType="with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fade">
                                      <p:cBhvr>
                                        <p:cTn id="47" dur="500"/>
                                        <p:tgtEl>
                                          <p:spTgt spid="1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89"/>
                                        </p:tgtEl>
                                      </p:cBhvr>
                                    </p:animEffect>
                                    <p:set>
                                      <p:cBhvr>
                                        <p:cTn id="74" dur="1" fill="hold">
                                          <p:stCondLst>
                                            <p:cond delay="499"/>
                                          </p:stCondLst>
                                        </p:cTn>
                                        <p:tgtEl>
                                          <p:spTgt spid="8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92"/>
                                        </p:tgtEl>
                                      </p:cBhvr>
                                    </p:animEffect>
                                    <p:set>
                                      <p:cBhvr>
                                        <p:cTn id="80" dur="1" fill="hold">
                                          <p:stCondLst>
                                            <p:cond delay="499"/>
                                          </p:stCondLst>
                                        </p:cTn>
                                        <p:tgtEl>
                                          <p:spTgt spid="92"/>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54"/>
                                        </p:tgtEl>
                                      </p:cBhvr>
                                    </p:animEffect>
                                    <p:set>
                                      <p:cBhvr>
                                        <p:cTn id="83" dur="1" fill="hold">
                                          <p:stCondLst>
                                            <p:cond delay="499"/>
                                          </p:stCondLst>
                                        </p:cTn>
                                        <p:tgtEl>
                                          <p:spTgt spid="5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75"/>
                                        </p:tgtEl>
                                      </p:cBhvr>
                                    </p:animEffect>
                                    <p:set>
                                      <p:cBhvr>
                                        <p:cTn id="86" dur="1" fill="hold">
                                          <p:stCondLst>
                                            <p:cond delay="499"/>
                                          </p:stCondLst>
                                        </p:cTn>
                                        <p:tgtEl>
                                          <p:spTgt spid="7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0"/>
                                        </p:tgtEl>
                                      </p:cBhvr>
                                    </p:animEffect>
                                    <p:set>
                                      <p:cBhvr>
                                        <p:cTn id="89" dur="1" fill="hold">
                                          <p:stCondLst>
                                            <p:cond delay="499"/>
                                          </p:stCondLst>
                                        </p:cTn>
                                        <p:tgtEl>
                                          <p:spTgt spid="9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78"/>
                                        </p:tgtEl>
                                      </p:cBhvr>
                                    </p:animEffect>
                                    <p:set>
                                      <p:cBhvr>
                                        <p:cTn id="92" dur="1" fill="hold">
                                          <p:stCondLst>
                                            <p:cond delay="499"/>
                                          </p:stCondLst>
                                        </p:cTn>
                                        <p:tgtEl>
                                          <p:spTgt spid="78"/>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81"/>
                                        </p:tgtEl>
                                      </p:cBhvr>
                                    </p:animEffect>
                                    <p:set>
                                      <p:cBhvr>
                                        <p:cTn id="98" dur="1" fill="hold">
                                          <p:stCondLst>
                                            <p:cond delay="499"/>
                                          </p:stCondLst>
                                        </p:cTn>
                                        <p:tgtEl>
                                          <p:spTgt spid="81"/>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86"/>
                                        </p:tgtEl>
                                      </p:cBhvr>
                                    </p:animEffect>
                                    <p:set>
                                      <p:cBhvr>
                                        <p:cTn id="101" dur="1" fill="hold">
                                          <p:stCondLst>
                                            <p:cond delay="499"/>
                                          </p:stCondLst>
                                        </p:cTn>
                                        <p:tgtEl>
                                          <p:spTgt spid="86"/>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08"/>
                                        </p:tgtEl>
                                      </p:cBhvr>
                                    </p:animEffect>
                                    <p:set>
                                      <p:cBhvr>
                                        <p:cTn id="104" dur="1" fill="hold">
                                          <p:stCondLst>
                                            <p:cond delay="499"/>
                                          </p:stCondLst>
                                        </p:cTn>
                                        <p:tgtEl>
                                          <p:spTgt spid="10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87"/>
                                        </p:tgtEl>
                                      </p:cBhvr>
                                    </p:animEffect>
                                    <p:set>
                                      <p:cBhvr>
                                        <p:cTn id="107" dur="1" fill="hold">
                                          <p:stCondLst>
                                            <p:cond delay="499"/>
                                          </p:stCondLst>
                                        </p:cTn>
                                        <p:tgtEl>
                                          <p:spTgt spid="8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94"/>
                                        </p:tgtEl>
                                      </p:cBhvr>
                                    </p:animEffect>
                                    <p:set>
                                      <p:cBhvr>
                                        <p:cTn id="110" dur="1" fill="hold">
                                          <p:stCondLst>
                                            <p:cond delay="499"/>
                                          </p:stCondLst>
                                        </p:cTn>
                                        <p:tgtEl>
                                          <p:spTgt spid="9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56"/>
                                        </p:tgtEl>
                                      </p:cBhvr>
                                    </p:animEffect>
                                    <p:set>
                                      <p:cBhvr>
                                        <p:cTn id="113" dur="1" fill="hold">
                                          <p:stCondLst>
                                            <p:cond delay="499"/>
                                          </p:stCondLst>
                                        </p:cTn>
                                        <p:tgtEl>
                                          <p:spTgt spid="56"/>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500"/>
                                        <p:tgtEl>
                                          <p:spTgt spid="4"/>
                                        </p:tgtEl>
                                      </p:cBhvr>
                                    </p:animEffect>
                                    <p:set>
                                      <p:cBhvr>
                                        <p:cTn id="11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844122" y="2776383"/>
            <a:ext cx="8763188" cy="1949293"/>
            <a:chOff x="1838699" y="2784627"/>
            <a:chExt cx="8768609" cy="1949293"/>
          </a:xfrm>
        </p:grpSpPr>
        <p:sp>
          <p:nvSpPr>
            <p:cNvPr id="31" name="Rectangle 30"/>
            <p:cNvSpPr/>
            <p:nvPr/>
          </p:nvSpPr>
          <p:spPr bwMode="auto">
            <a:xfrm>
              <a:off x="4809937" y="2784627"/>
              <a:ext cx="5797371" cy="1948181"/>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1838699" y="2784627"/>
              <a:ext cx="2971238" cy="1949293"/>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Free</a:t>
              </a:r>
            </a:p>
          </p:txBody>
        </p:sp>
        <p:pic>
          <p:nvPicPr>
            <p:cNvPr id="32" name="Picture 31"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3402134"/>
              <a:ext cx="798167" cy="798168"/>
            </a:xfrm>
            <a:prstGeom prst="rect">
              <a:avLst/>
            </a:prstGeom>
            <a:solidFill>
              <a:schemeClr val="tx2">
                <a:lumMod val="60000"/>
                <a:lumOff val="40000"/>
              </a:schemeClr>
            </a:solidFill>
          </p:spPr>
        </p:pic>
        <p:sp>
          <p:nvSpPr>
            <p:cNvPr id="53" name="TextBox 52"/>
            <p:cNvSpPr txBox="1"/>
            <p:nvPr/>
          </p:nvSpPr>
          <p:spPr>
            <a:xfrm>
              <a:off x="5187748" y="2845040"/>
              <a:ext cx="3766929"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qa-site.azurewebsites.net</a:t>
              </a:r>
            </a:p>
          </p:txBody>
        </p:sp>
      </p:grpSp>
      <p:sp>
        <p:nvSpPr>
          <p:cNvPr id="4" name="Title 3"/>
          <p:cNvSpPr>
            <a:spLocks noGrp="1"/>
          </p:cNvSpPr>
          <p:nvPr>
            <p:ph type="title"/>
          </p:nvPr>
        </p:nvSpPr>
        <p:spPr/>
        <p:txBody>
          <a:bodyPr/>
          <a:lstStyle/>
          <a:p>
            <a:r>
              <a:rPr lang="en-US" sz="4400" dirty="0" smtClean="0">
                <a:solidFill>
                  <a:schemeClr val="tx2"/>
                </a:solidFill>
              </a:rPr>
              <a:t>Zones</a:t>
            </a:r>
            <a:endParaRPr lang="en-US" sz="4400" dirty="0">
              <a:solidFill>
                <a:schemeClr val="tx2"/>
              </a:solidFill>
            </a:endParaRPr>
          </a:p>
        </p:txBody>
      </p:sp>
      <p:grpSp>
        <p:nvGrpSpPr>
          <p:cNvPr id="17" name="Group 16"/>
          <p:cNvGrpSpPr/>
          <p:nvPr/>
        </p:nvGrpSpPr>
        <p:grpSpPr>
          <a:xfrm>
            <a:off x="1838698" y="867078"/>
            <a:ext cx="8768611" cy="1930250"/>
            <a:chOff x="1838698" y="867078"/>
            <a:chExt cx="8768611" cy="1930250"/>
          </a:xfrm>
        </p:grpSpPr>
        <p:sp>
          <p:nvSpPr>
            <p:cNvPr id="109" name="Rectangle 108"/>
            <p:cNvSpPr/>
            <p:nvPr/>
          </p:nvSpPr>
          <p:spPr bwMode="auto">
            <a:xfrm>
              <a:off x="4755213" y="936970"/>
              <a:ext cx="5852096" cy="186035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838698" y="936970"/>
              <a:ext cx="2948619" cy="186035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Free</a:t>
              </a:r>
            </a:p>
          </p:txBody>
        </p:sp>
        <p:sp>
          <p:nvSpPr>
            <p:cNvPr id="16" name="Rectangle 1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2" name="TextBox 1"/>
            <p:cNvSpPr txBox="1"/>
            <p:nvPr/>
          </p:nvSpPr>
          <p:spPr>
            <a:xfrm>
              <a:off x="5285120" y="867078"/>
              <a:ext cx="3917611"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dev-site.azurewebsites.net</a:t>
              </a:r>
            </a:p>
          </p:txBody>
        </p:sp>
      </p:grpSp>
      <p:grpSp>
        <p:nvGrpSpPr>
          <p:cNvPr id="23" name="Group 22"/>
          <p:cNvGrpSpPr/>
          <p:nvPr/>
        </p:nvGrpSpPr>
        <p:grpSpPr>
          <a:xfrm>
            <a:off x="1838698" y="4707255"/>
            <a:ext cx="8768611" cy="1794795"/>
            <a:chOff x="1838698" y="4707255"/>
            <a:chExt cx="8768611" cy="1794795"/>
          </a:xfrm>
        </p:grpSpPr>
        <p:sp>
          <p:nvSpPr>
            <p:cNvPr id="52" name="Rectangle 51"/>
            <p:cNvSpPr/>
            <p:nvPr/>
          </p:nvSpPr>
          <p:spPr bwMode="auto">
            <a:xfrm>
              <a:off x="4755213" y="4721222"/>
              <a:ext cx="5852096" cy="17808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5319334" y="5034651"/>
              <a:ext cx="1264205" cy="1264206"/>
              <a:chOff x="6781131" y="1181094"/>
              <a:chExt cx="3105800" cy="3105800"/>
            </a:xfrm>
          </p:grpSpPr>
          <p:sp>
            <p:nvSpPr>
              <p:cNvPr id="36" name="Rectangle 35"/>
              <p:cNvSpPr/>
              <p:nvPr/>
            </p:nvSpPr>
            <p:spPr bwMode="auto">
              <a:xfrm>
                <a:off x="6781131" y="1181094"/>
                <a:ext cx="3105800" cy="310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53593" y="1712473"/>
                <a:ext cx="1960875" cy="1960875"/>
              </a:xfrm>
              <a:prstGeom prst="rect">
                <a:avLst/>
              </a:prstGeom>
            </p:spPr>
          </p:pic>
        </p:grpSp>
        <p:sp>
          <p:nvSpPr>
            <p:cNvPr id="55" name="TextBox 54"/>
            <p:cNvSpPr txBox="1"/>
            <p:nvPr/>
          </p:nvSpPr>
          <p:spPr>
            <a:xfrm>
              <a:off x="5186698" y="4707255"/>
              <a:ext cx="1492203"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site.com</a:t>
              </a:r>
            </a:p>
          </p:txBody>
        </p:sp>
        <p:sp>
          <p:nvSpPr>
            <p:cNvPr id="62" name="Rectangle 61"/>
            <p:cNvSpPr/>
            <p:nvPr/>
          </p:nvSpPr>
          <p:spPr bwMode="auto">
            <a:xfrm>
              <a:off x="1838698" y="4721221"/>
              <a:ext cx="2916515" cy="17808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Shared</a:t>
              </a:r>
            </a:p>
          </p:txBody>
        </p:sp>
      </p:grpSp>
    </p:spTree>
    <p:extLst>
      <p:ext uri="{BB962C8B-B14F-4D97-AF65-F5344CB8AC3E}">
        <p14:creationId xmlns:p14="http://schemas.microsoft.com/office/powerpoint/2010/main" val="32554284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r>
              <a:rPr lang="en-US" dirty="0" smtClean="0">
                <a:solidFill>
                  <a:schemeClr val="accent2"/>
                </a:solidFill>
              </a:rPr>
              <a:t/>
            </a:r>
            <a:br>
              <a:rPr lang="en-US" dirty="0" smtClean="0">
                <a:solidFill>
                  <a:schemeClr val="accent2"/>
                </a:solidFill>
              </a:rPr>
            </a:br>
            <a:r>
              <a:rPr lang="en-US" sz="6000" dirty="0" smtClean="0">
                <a:solidFill>
                  <a:schemeClr val="tx1"/>
                </a:solidFill>
              </a:rPr>
              <a:t>Multiple Environments with </a:t>
            </a:r>
            <a:r>
              <a:rPr lang="en-US" sz="6000" dirty="0" err="1" smtClean="0">
                <a:solidFill>
                  <a:schemeClr val="tx1"/>
                </a:solidFill>
              </a:rPr>
              <a:t>Git</a:t>
            </a:r>
            <a:endParaRPr lang="en-US" dirty="0">
              <a:solidFill>
                <a:schemeClr val="tx1"/>
              </a:solidFill>
            </a:endParaRPr>
          </a:p>
        </p:txBody>
      </p:sp>
    </p:spTree>
    <p:extLst>
      <p:ext uri="{BB962C8B-B14F-4D97-AF65-F5344CB8AC3E}">
        <p14:creationId xmlns:p14="http://schemas.microsoft.com/office/powerpoint/2010/main" val="23938000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smtClean="0"/>
              <a:t>Evolve</a:t>
            </a:r>
            <a:br>
              <a:rPr lang="en-US" sz="8000" dirty="0" smtClean="0"/>
            </a:br>
            <a:r>
              <a:rPr lang="en-US" sz="4800" dirty="0" smtClean="0"/>
              <a:t>The site is doing well and I’m seeing a </a:t>
            </a:r>
            <a:r>
              <a:rPr lang="en-US" sz="4800" dirty="0" smtClean="0">
                <a:solidFill>
                  <a:schemeClr val="accent2"/>
                </a:solidFill>
              </a:rPr>
              <a:t>lot of traffic</a:t>
            </a:r>
            <a:r>
              <a:rPr lang="en-US" sz="4800" dirty="0" smtClean="0"/>
              <a:t>. I’m concerned about </a:t>
            </a:r>
            <a:r>
              <a:rPr lang="en-US" sz="4800" dirty="0" smtClean="0">
                <a:solidFill>
                  <a:schemeClr val="accent1"/>
                </a:solidFill>
              </a:rPr>
              <a:t>performance</a:t>
            </a:r>
            <a:r>
              <a:rPr lang="en-US" sz="4800" dirty="0" smtClean="0"/>
              <a:t>. As we grow, how difficult is it going to be to </a:t>
            </a:r>
            <a:r>
              <a:rPr lang="en-US" sz="4800" dirty="0" smtClean="0">
                <a:solidFill>
                  <a:schemeClr val="accent1"/>
                </a:solidFill>
              </a:rPr>
              <a:t>scale</a:t>
            </a:r>
            <a:r>
              <a:rPr lang="en-US" sz="4800" dirty="0" smtClean="0"/>
              <a:t>?</a:t>
            </a:r>
            <a:endParaRPr lang="en-US" sz="4800" dirty="0"/>
          </a:p>
        </p:txBody>
      </p:sp>
    </p:spTree>
    <p:extLst>
      <p:ext uri="{BB962C8B-B14F-4D97-AF65-F5344CB8AC3E}">
        <p14:creationId xmlns:p14="http://schemas.microsoft.com/office/powerpoint/2010/main" val="29799521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5979"/>
            <a:ext cx="11521694" cy="857250"/>
          </a:xfrm>
          <a:prstGeom prst="rect">
            <a:avLst/>
          </a:prstGeom>
        </p:spPr>
        <p:txBody>
          <a:bodyPr/>
          <a:lst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Thanks to our Sponsors and our Crew!!!</a:t>
            </a:r>
            <a:endParaRPr lang="en-US" dirty="0"/>
          </a:p>
        </p:txBody>
      </p:sp>
      <p:pic>
        <p:nvPicPr>
          <p:cNvPr id="5" name="Picture 2" descr="http://dallasdayofdotnet.com/images/entries/sponsors/infragistics-logo-vertic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579" y="2399994"/>
            <a:ext cx="3429000" cy="582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dallasdayofdotnet.com/images/entries/sponsors/teleri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979" y="3199088"/>
            <a:ext cx="1901825" cy="6489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dallasdayofdotnet.com/images/entries/sponsors/fatclou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2468" y="3255258"/>
            <a:ext cx="2115104" cy="536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dallasdayofdotnet.com/images/entries/sponsors/microsof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236" y="3257244"/>
            <a:ext cx="1368425" cy="855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dallasdayofdotnet.com/images/entries/sponsors/Improv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7283" y="3255258"/>
            <a:ext cx="1749425" cy="699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dallasdayofdotnet.com/images/entries/sponsors/slalo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65267" y="3255258"/>
            <a:ext cx="1638861" cy="6810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dallasdayofdotnet.com/images/entries/sponsors/dasp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579" y="4337536"/>
            <a:ext cx="104775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dallasdayofdotnet.com/images/entries/sponsors/syncfusi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8379" y="4337534"/>
            <a:ext cx="2124075" cy="6191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http://dallasdayofdotnet.com/images/entries/sponsors/intersectgrou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6622" y="4337535"/>
            <a:ext cx="2662908" cy="6191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http://dallasdayofdotnet.com/images/entries/sponsors/AgilePremier.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380" y="4315310"/>
            <a:ext cx="1219200" cy="7389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http://dallasdayofdotnet.com/images/entries/sponsors/match.com-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9779" y="5203006"/>
            <a:ext cx="2953043" cy="7270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dallasdayofdotnet.com/images/entries/sponsors/praese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9045" y="5356992"/>
            <a:ext cx="15716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5079" y="1485031"/>
            <a:ext cx="10515485" cy="369261"/>
          </a:xfrm>
          <a:prstGeom prst="rect">
            <a:avLst/>
          </a:prstGeom>
        </p:spPr>
      </p:pic>
    </p:spTree>
    <p:extLst>
      <p:ext uri="{BB962C8B-B14F-4D97-AF65-F5344CB8AC3E}">
        <p14:creationId xmlns:p14="http://schemas.microsoft.com/office/powerpoint/2010/main" val="49511192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844122" y="2776383"/>
            <a:ext cx="8763188" cy="1949293"/>
            <a:chOff x="1838699" y="2784627"/>
            <a:chExt cx="8768609" cy="1949293"/>
          </a:xfrm>
        </p:grpSpPr>
        <p:sp>
          <p:nvSpPr>
            <p:cNvPr id="31" name="Rectangle 30"/>
            <p:cNvSpPr/>
            <p:nvPr/>
          </p:nvSpPr>
          <p:spPr bwMode="auto">
            <a:xfrm>
              <a:off x="4809937" y="2784627"/>
              <a:ext cx="5797371" cy="1948181"/>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1838699" y="2784627"/>
              <a:ext cx="2971238" cy="1949293"/>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Free</a:t>
              </a:r>
            </a:p>
          </p:txBody>
        </p:sp>
        <p:pic>
          <p:nvPicPr>
            <p:cNvPr id="32" name="Picture 31"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3402134"/>
              <a:ext cx="798167" cy="798168"/>
            </a:xfrm>
            <a:prstGeom prst="rect">
              <a:avLst/>
            </a:prstGeom>
            <a:solidFill>
              <a:schemeClr val="tx2">
                <a:lumMod val="60000"/>
                <a:lumOff val="40000"/>
              </a:schemeClr>
            </a:solidFill>
          </p:spPr>
        </p:pic>
        <p:sp>
          <p:nvSpPr>
            <p:cNvPr id="53" name="TextBox 52"/>
            <p:cNvSpPr txBox="1"/>
            <p:nvPr/>
          </p:nvSpPr>
          <p:spPr>
            <a:xfrm>
              <a:off x="5187748" y="2845040"/>
              <a:ext cx="3766929"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qa-site.azurewebsites.net</a:t>
              </a:r>
            </a:p>
          </p:txBody>
        </p:sp>
      </p:grpSp>
      <p:sp>
        <p:nvSpPr>
          <p:cNvPr id="4" name="Title 3"/>
          <p:cNvSpPr>
            <a:spLocks noGrp="1"/>
          </p:cNvSpPr>
          <p:nvPr>
            <p:ph type="title"/>
          </p:nvPr>
        </p:nvSpPr>
        <p:spPr/>
        <p:txBody>
          <a:bodyPr/>
          <a:lstStyle/>
          <a:p>
            <a:r>
              <a:rPr lang="en-US" sz="4400" dirty="0" smtClean="0">
                <a:solidFill>
                  <a:schemeClr val="tx2"/>
                </a:solidFill>
              </a:rPr>
              <a:t>Zones</a:t>
            </a:r>
            <a:endParaRPr lang="en-US" sz="4400" dirty="0">
              <a:solidFill>
                <a:schemeClr val="tx2"/>
              </a:solidFill>
            </a:endParaRPr>
          </a:p>
        </p:txBody>
      </p:sp>
      <p:grpSp>
        <p:nvGrpSpPr>
          <p:cNvPr id="17" name="Group 16"/>
          <p:cNvGrpSpPr/>
          <p:nvPr/>
        </p:nvGrpSpPr>
        <p:grpSpPr>
          <a:xfrm>
            <a:off x="1838698" y="867078"/>
            <a:ext cx="8768611" cy="1930250"/>
            <a:chOff x="1838698" y="867078"/>
            <a:chExt cx="8768611" cy="1930250"/>
          </a:xfrm>
        </p:grpSpPr>
        <p:sp>
          <p:nvSpPr>
            <p:cNvPr id="109" name="Rectangle 108"/>
            <p:cNvSpPr/>
            <p:nvPr/>
          </p:nvSpPr>
          <p:spPr bwMode="auto">
            <a:xfrm>
              <a:off x="4755213" y="936970"/>
              <a:ext cx="5852096" cy="186035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838698" y="936970"/>
              <a:ext cx="2948619" cy="186035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Free</a:t>
              </a:r>
            </a:p>
          </p:txBody>
        </p:sp>
        <p:sp>
          <p:nvSpPr>
            <p:cNvPr id="16" name="Rectangle 15"/>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2" name="TextBox 1"/>
            <p:cNvSpPr txBox="1"/>
            <p:nvPr/>
          </p:nvSpPr>
          <p:spPr>
            <a:xfrm>
              <a:off x="5285120" y="867078"/>
              <a:ext cx="3917611"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dev-site.azurewebsites.net</a:t>
              </a:r>
            </a:p>
          </p:txBody>
        </p:sp>
      </p:grpSp>
      <p:grpSp>
        <p:nvGrpSpPr>
          <p:cNvPr id="23" name="Group 22"/>
          <p:cNvGrpSpPr/>
          <p:nvPr/>
        </p:nvGrpSpPr>
        <p:grpSpPr>
          <a:xfrm>
            <a:off x="1838698" y="4707255"/>
            <a:ext cx="8768611" cy="1794795"/>
            <a:chOff x="1838698" y="4707255"/>
            <a:chExt cx="8768611" cy="1794795"/>
          </a:xfrm>
        </p:grpSpPr>
        <p:sp>
          <p:nvSpPr>
            <p:cNvPr id="52" name="Rectangle 51"/>
            <p:cNvSpPr/>
            <p:nvPr/>
          </p:nvSpPr>
          <p:spPr bwMode="auto">
            <a:xfrm>
              <a:off x="4755213" y="4721222"/>
              <a:ext cx="5852096" cy="17808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5319334" y="5034651"/>
              <a:ext cx="1264205" cy="1264206"/>
              <a:chOff x="6781131" y="1181094"/>
              <a:chExt cx="3105800" cy="3105800"/>
            </a:xfrm>
          </p:grpSpPr>
          <p:sp>
            <p:nvSpPr>
              <p:cNvPr id="36" name="Rectangle 35"/>
              <p:cNvSpPr/>
              <p:nvPr/>
            </p:nvSpPr>
            <p:spPr bwMode="auto">
              <a:xfrm>
                <a:off x="6781131" y="1181094"/>
                <a:ext cx="3105800" cy="3105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53593" y="1712473"/>
                <a:ext cx="1960875" cy="1960875"/>
              </a:xfrm>
              <a:prstGeom prst="rect">
                <a:avLst/>
              </a:prstGeom>
            </p:spPr>
          </p:pic>
        </p:grpSp>
        <p:sp>
          <p:nvSpPr>
            <p:cNvPr id="55" name="TextBox 54"/>
            <p:cNvSpPr txBox="1"/>
            <p:nvPr/>
          </p:nvSpPr>
          <p:spPr>
            <a:xfrm>
              <a:off x="5186698" y="4707255"/>
              <a:ext cx="1492203" cy="627864"/>
            </a:xfrm>
            <a:prstGeom prst="rect">
              <a:avLst/>
            </a:prstGeom>
            <a:noFill/>
          </p:spPr>
          <p:txBody>
            <a:bodyPr wrap="none" lIns="182880" tIns="146304" rIns="182880" bIns="146304" rtlCol="0">
              <a:spAutoFit/>
            </a:bodyPr>
            <a:lstStyle/>
            <a:p>
              <a:pPr>
                <a:lnSpc>
                  <a:spcPct val="90000"/>
                </a:lnSpc>
              </a:pPr>
              <a:r>
                <a:rPr lang="en-US" sz="2400" dirty="0" smtClean="0">
                  <a:solidFill>
                    <a:schemeClr val="bg1"/>
                  </a:solidFill>
                </a:rPr>
                <a:t>site.com</a:t>
              </a:r>
            </a:p>
          </p:txBody>
        </p:sp>
        <p:sp>
          <p:nvSpPr>
            <p:cNvPr id="62" name="Rectangle 61"/>
            <p:cNvSpPr/>
            <p:nvPr/>
          </p:nvSpPr>
          <p:spPr bwMode="auto">
            <a:xfrm>
              <a:off x="1838698" y="4721221"/>
              <a:ext cx="2916515" cy="17808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Shared</a:t>
              </a:r>
            </a:p>
          </p:txBody>
        </p:sp>
      </p:grpSp>
      <p:grpSp>
        <p:nvGrpSpPr>
          <p:cNvPr id="20" name="Group 19"/>
          <p:cNvGrpSpPr/>
          <p:nvPr/>
        </p:nvGrpSpPr>
        <p:grpSpPr>
          <a:xfrm>
            <a:off x="1838698" y="2851792"/>
            <a:ext cx="8769619" cy="1886739"/>
            <a:chOff x="1837690" y="2848429"/>
            <a:chExt cx="8769619" cy="1886739"/>
          </a:xfrm>
          <a:solidFill>
            <a:schemeClr val="accent2"/>
          </a:solidFill>
        </p:grpSpPr>
        <p:grpSp>
          <p:nvGrpSpPr>
            <p:cNvPr id="14" name="Group 13"/>
            <p:cNvGrpSpPr/>
            <p:nvPr/>
          </p:nvGrpSpPr>
          <p:grpSpPr>
            <a:xfrm>
              <a:off x="1837690" y="2848429"/>
              <a:ext cx="8769619" cy="1886739"/>
              <a:chOff x="1823809" y="2847181"/>
              <a:chExt cx="8776474" cy="1886739"/>
            </a:xfrm>
            <a:grpFill/>
          </p:grpSpPr>
          <p:grpSp>
            <p:nvGrpSpPr>
              <p:cNvPr id="12" name="Group 11"/>
              <p:cNvGrpSpPr/>
              <p:nvPr/>
            </p:nvGrpSpPr>
            <p:grpSpPr>
              <a:xfrm>
                <a:off x="4572335" y="2847181"/>
                <a:ext cx="6027948" cy="1886739"/>
                <a:chOff x="4572335" y="2847181"/>
                <a:chExt cx="6027948" cy="1886739"/>
              </a:xfrm>
              <a:grpFill/>
            </p:grpSpPr>
            <p:sp>
              <p:nvSpPr>
                <p:cNvPr id="72" name="Rectangle 71"/>
                <p:cNvSpPr/>
                <p:nvPr/>
              </p:nvSpPr>
              <p:spPr bwMode="auto">
                <a:xfrm>
                  <a:off x="4572335" y="2847181"/>
                  <a:ext cx="6027948" cy="188673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66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73" name="Picture 72"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3494469"/>
                  <a:ext cx="798167" cy="798168"/>
                </a:xfrm>
                <a:prstGeom prst="rect">
                  <a:avLst/>
                </a:prstGeom>
                <a:grpFill/>
              </p:spPr>
            </p:pic>
            <p:pic>
              <p:nvPicPr>
                <p:cNvPr id="74" name="Picture 73"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5758" y="3506953"/>
                  <a:ext cx="798167" cy="798168"/>
                </a:xfrm>
                <a:prstGeom prst="rect">
                  <a:avLst/>
                </a:prstGeom>
                <a:grpFill/>
              </p:spPr>
            </p:pic>
            <p:pic>
              <p:nvPicPr>
                <p:cNvPr id="76" name="Picture 75"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39163" y="3517434"/>
                  <a:ext cx="798167" cy="798168"/>
                </a:xfrm>
                <a:prstGeom prst="rect">
                  <a:avLst/>
                </a:prstGeom>
                <a:grpFill/>
              </p:spPr>
            </p:pic>
          </p:grpSp>
          <p:sp>
            <p:nvSpPr>
              <p:cNvPr id="69" name="Rectangle 68"/>
              <p:cNvSpPr/>
              <p:nvPr/>
            </p:nvSpPr>
            <p:spPr bwMode="auto">
              <a:xfrm>
                <a:off x="1823809" y="2847181"/>
                <a:ext cx="2986127" cy="188673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latin typeface="+mj-lt"/>
                    <a:ea typeface="Segoe UI" pitchFamily="34" charset="0"/>
                    <a:cs typeface="Segoe UI" pitchFamily="34" charset="0"/>
                  </a:rPr>
                  <a:t>Shared</a:t>
                </a:r>
              </a:p>
            </p:txBody>
          </p:sp>
        </p:grpSp>
        <p:sp>
          <p:nvSpPr>
            <p:cNvPr id="80" name="TextBox 79"/>
            <p:cNvSpPr txBox="1"/>
            <p:nvPr/>
          </p:nvSpPr>
          <p:spPr>
            <a:xfrm>
              <a:off x="5375897" y="2860564"/>
              <a:ext cx="3766929" cy="627864"/>
            </a:xfrm>
            <a:prstGeom prst="rect">
              <a:avLst/>
            </a:prstGeom>
            <a:grpFill/>
          </p:spPr>
          <p:txBody>
            <a:bodyPr wrap="none" lIns="182880" tIns="146304" rIns="182880" bIns="146304" rtlCol="0">
              <a:spAutoFit/>
            </a:bodyPr>
            <a:lstStyle/>
            <a:p>
              <a:pPr>
                <a:lnSpc>
                  <a:spcPct val="90000"/>
                </a:lnSpc>
              </a:pPr>
              <a:r>
                <a:rPr lang="en-US" sz="2400" dirty="0" smtClean="0">
                  <a:solidFill>
                    <a:schemeClr val="bg1"/>
                  </a:solidFill>
                </a:rPr>
                <a:t>qa-site.azurewebsites.net</a:t>
              </a:r>
            </a:p>
          </p:txBody>
        </p:sp>
      </p:grpSp>
      <p:grpSp>
        <p:nvGrpSpPr>
          <p:cNvPr id="5" name="Group 4"/>
          <p:cNvGrpSpPr/>
          <p:nvPr/>
        </p:nvGrpSpPr>
        <p:grpSpPr>
          <a:xfrm>
            <a:off x="6361874" y="5239761"/>
            <a:ext cx="3475665" cy="808649"/>
            <a:chOff x="6361874" y="5239761"/>
            <a:chExt cx="3475665" cy="808649"/>
          </a:xfrm>
        </p:grpSpPr>
        <p:pic>
          <p:nvPicPr>
            <p:cNvPr id="33" name="Picture 32"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61874" y="5239761"/>
              <a:ext cx="797544" cy="798168"/>
            </a:xfrm>
            <a:prstGeom prst="rect">
              <a:avLst/>
            </a:prstGeom>
            <a:solidFill>
              <a:srgbClr val="00D8CC"/>
            </a:solidFill>
          </p:spPr>
        </p:pic>
        <p:pic>
          <p:nvPicPr>
            <p:cNvPr id="35" name="Picture 3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54581" y="5250242"/>
              <a:ext cx="797544" cy="798168"/>
            </a:xfrm>
            <a:prstGeom prst="rect">
              <a:avLst/>
            </a:prstGeom>
            <a:solidFill>
              <a:srgbClr val="00D8CC"/>
            </a:solidFill>
          </p:spPr>
        </p:pic>
        <p:pic>
          <p:nvPicPr>
            <p:cNvPr id="38" name="Picture 37"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47288" y="5250242"/>
              <a:ext cx="797544" cy="798168"/>
            </a:xfrm>
            <a:prstGeom prst="rect">
              <a:avLst/>
            </a:prstGeom>
            <a:solidFill>
              <a:srgbClr val="00D8CC"/>
            </a:solidFill>
          </p:spPr>
        </p:pic>
        <p:pic>
          <p:nvPicPr>
            <p:cNvPr id="39" name="Picture 38"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39995" y="5250242"/>
              <a:ext cx="797544" cy="798168"/>
            </a:xfrm>
            <a:prstGeom prst="rect">
              <a:avLst/>
            </a:prstGeom>
            <a:solidFill>
              <a:srgbClr val="00D8CC"/>
            </a:solidFill>
          </p:spPr>
        </p:pic>
      </p:grpSp>
    </p:spTree>
    <p:extLst>
      <p:ext uri="{BB962C8B-B14F-4D97-AF65-F5344CB8AC3E}">
        <p14:creationId xmlns:p14="http://schemas.microsoft.com/office/powerpoint/2010/main" val="142682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Scaling Sites</a:t>
            </a:r>
            <a:endParaRPr lang="en-US" dirty="0">
              <a:solidFill>
                <a:schemeClr val="tx1"/>
              </a:solidFill>
            </a:endParaRPr>
          </a:p>
        </p:txBody>
      </p:sp>
    </p:spTree>
    <p:extLst>
      <p:ext uri="{BB962C8B-B14F-4D97-AF65-F5344CB8AC3E}">
        <p14:creationId xmlns:p14="http://schemas.microsoft.com/office/powerpoint/2010/main" val="8757877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smtClean="0"/>
              <a:t>Evolve</a:t>
            </a:r>
            <a:br>
              <a:rPr lang="en-US" sz="8000" dirty="0" smtClean="0"/>
            </a:br>
            <a:r>
              <a:rPr lang="en-US" sz="4800" dirty="0" smtClean="0"/>
              <a:t>We have a feature request for a feature that will require a </a:t>
            </a:r>
            <a:r>
              <a:rPr lang="en-US" sz="4800" dirty="0" smtClean="0">
                <a:solidFill>
                  <a:schemeClr val="accent1"/>
                </a:solidFill>
              </a:rPr>
              <a:t>huge</a:t>
            </a:r>
            <a:r>
              <a:rPr lang="en-US" sz="4800" dirty="0" smtClean="0"/>
              <a:t> amount of </a:t>
            </a:r>
            <a:r>
              <a:rPr lang="en-US" sz="4800" dirty="0" smtClean="0">
                <a:solidFill>
                  <a:schemeClr val="accent1"/>
                </a:solidFill>
              </a:rPr>
              <a:t>storage</a:t>
            </a:r>
            <a:r>
              <a:rPr lang="en-US" sz="4800" dirty="0" smtClean="0"/>
              <a:t>, far more than our site can (or should) retain. Our DBA advises against using the database. So…?</a:t>
            </a:r>
            <a:endParaRPr lang="en-US" sz="4800" dirty="0"/>
          </a:p>
        </p:txBody>
      </p:sp>
    </p:spTree>
    <p:extLst>
      <p:ext uri="{BB962C8B-B14F-4D97-AF65-F5344CB8AC3E}">
        <p14:creationId xmlns:p14="http://schemas.microsoft.com/office/powerpoint/2010/main" val="186891936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Windows Azure Blob Storage</a:t>
            </a:r>
            <a:endParaRPr lang="en-US" sz="4400" dirty="0">
              <a:solidFill>
                <a:schemeClr val="tx2"/>
              </a:solidFill>
            </a:endParaRPr>
          </a:p>
        </p:txBody>
      </p:sp>
      <p:sp>
        <p:nvSpPr>
          <p:cNvPr id="15" name="Rectangle 14"/>
          <p:cNvSpPr/>
          <p:nvPr/>
        </p:nvSpPr>
        <p:spPr bwMode="auto">
          <a:xfrm>
            <a:off x="3733055" y="1302725"/>
            <a:ext cx="8320950" cy="83209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4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8"/>
          <p:cNvSpPr>
            <a:spLocks noGrp="1"/>
          </p:cNvSpPr>
          <p:nvPr>
            <p:ph type="body" sz="quarter" idx="10"/>
          </p:nvPr>
        </p:nvSpPr>
        <p:spPr>
          <a:xfrm>
            <a:off x="314199" y="6300815"/>
            <a:ext cx="3010888" cy="683242"/>
          </a:xfrm>
        </p:spPr>
        <p:txBody>
          <a:bodyPr/>
          <a:lstStyle/>
          <a:p>
            <a:pPr marL="0" indent="0">
              <a:buNone/>
            </a:pPr>
            <a:r>
              <a:rPr lang="en-US" sz="3600" dirty="0" smtClean="0"/>
              <a:t>Go Small</a:t>
            </a:r>
            <a:endParaRPr lang="en-US" sz="3600" dirty="0"/>
          </a:p>
        </p:txBody>
      </p:sp>
      <p:sp>
        <p:nvSpPr>
          <p:cNvPr id="19" name="Text Placeholder 8"/>
          <p:cNvSpPr txBox="1">
            <a:spLocks/>
          </p:cNvSpPr>
          <p:nvPr/>
        </p:nvSpPr>
        <p:spPr>
          <a:xfrm>
            <a:off x="3733055" y="6278280"/>
            <a:ext cx="3742406" cy="6832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600" dirty="0" smtClean="0">
                <a:solidFill>
                  <a:schemeClr val="bg1"/>
                </a:solidFill>
              </a:rPr>
              <a:t>Or Go Big</a:t>
            </a:r>
            <a:endParaRPr lang="en-US" sz="3600" dirty="0">
              <a:solidFill>
                <a:schemeClr val="bg1"/>
              </a:solidFill>
            </a:endParaRPr>
          </a:p>
        </p:txBody>
      </p:sp>
      <p:sp>
        <p:nvSpPr>
          <p:cNvPr id="2" name="Rectangle 1"/>
          <p:cNvSpPr/>
          <p:nvPr/>
        </p:nvSpPr>
        <p:spPr bwMode="auto">
          <a:xfrm>
            <a:off x="314199" y="1308946"/>
            <a:ext cx="3421343" cy="10058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100GB $7.00</a:t>
            </a: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1M Transactions $0.10</a:t>
            </a:r>
          </a:p>
          <a:p>
            <a:pP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579801" y="1326566"/>
            <a:ext cx="8451673" cy="2372957"/>
          </a:xfrm>
          <a:prstGeom prst="rect">
            <a:avLst/>
          </a:prstGeom>
          <a:noFill/>
        </p:spPr>
        <p:txBody>
          <a:bodyPr wrap="none" lIns="182880" tIns="146304" rIns="182880" bIns="146304" rtlCol="0">
            <a:spAutoFit/>
          </a:bodyPr>
          <a:lstStyle/>
          <a:p>
            <a:pPr defTabSz="932472" fontAlgn="base">
              <a:lnSpc>
                <a:spcPct val="90000"/>
              </a:lnSpc>
              <a:spcBef>
                <a:spcPct val="0"/>
              </a:spcBef>
              <a:spcAft>
                <a:spcPct val="0"/>
              </a:spcAft>
            </a:pPr>
            <a:r>
              <a:rPr lang="en-US" sz="8200" dirty="0">
                <a:gradFill>
                  <a:gsLst>
                    <a:gs pos="0">
                      <a:srgbClr val="FFFFFF"/>
                    </a:gs>
                    <a:gs pos="100000">
                      <a:srgbClr val="FFFFFF"/>
                    </a:gs>
                  </a:gsLst>
                  <a:lin ang="5400000" scaled="0"/>
                </a:gradFill>
                <a:ea typeface="Segoe UI" pitchFamily="34" charset="0"/>
                <a:cs typeface="Segoe UI" pitchFamily="34" charset="0"/>
              </a:rPr>
              <a:t>100,000GB $6300</a:t>
            </a:r>
          </a:p>
          <a:p>
            <a:pP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1,000,000,000 Transactions $100</a:t>
            </a:r>
          </a:p>
          <a:p>
            <a:pPr>
              <a:lnSpc>
                <a:spcPct val="90000"/>
              </a:lnSpc>
            </a:pP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5333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build="p"/>
      <p:bldP spid="19" grpId="0"/>
      <p:bldP spid="2"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solidFill>
                  <a:schemeClr val="tx2"/>
                </a:solidFill>
              </a:rPr>
              <a:t>Site, Queue, Worker, and Storage</a:t>
            </a:r>
            <a:endParaRPr lang="en-US" sz="4400" dirty="0">
              <a:solidFill>
                <a:schemeClr val="tx2"/>
              </a:solidFill>
            </a:endParaRPr>
          </a:p>
        </p:txBody>
      </p:sp>
      <p:grpSp>
        <p:nvGrpSpPr>
          <p:cNvPr id="22" name="Group 21"/>
          <p:cNvGrpSpPr/>
          <p:nvPr/>
        </p:nvGrpSpPr>
        <p:grpSpPr>
          <a:xfrm>
            <a:off x="731897" y="1951098"/>
            <a:ext cx="1828780" cy="3009188"/>
            <a:chOff x="5319334" y="1208138"/>
            <a:chExt cx="1264205" cy="2080201"/>
          </a:xfrm>
        </p:grpSpPr>
        <p:sp>
          <p:nvSpPr>
            <p:cNvPr id="23" name="Rectangle 2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25" name="Text Placeholder 8"/>
            <p:cNvSpPr txBox="1">
              <a:spLocks/>
            </p:cNvSpPr>
            <p:nvPr/>
          </p:nvSpPr>
          <p:spPr>
            <a:xfrm>
              <a:off x="5391249" y="2438898"/>
              <a:ext cx="1120375" cy="849441"/>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Web Site</a:t>
              </a:r>
              <a:endParaRPr lang="en-US" sz="2400" dirty="0" smtClean="0"/>
            </a:p>
          </p:txBody>
        </p:sp>
      </p:grpSp>
      <p:grpSp>
        <p:nvGrpSpPr>
          <p:cNvPr id="11" name="Group 10"/>
          <p:cNvGrpSpPr/>
          <p:nvPr/>
        </p:nvGrpSpPr>
        <p:grpSpPr>
          <a:xfrm>
            <a:off x="9692919" y="1951098"/>
            <a:ext cx="1828780" cy="2297441"/>
            <a:chOff x="9510041" y="1668482"/>
            <a:chExt cx="1828780" cy="2297441"/>
          </a:xfrm>
        </p:grpSpPr>
        <p:grpSp>
          <p:nvGrpSpPr>
            <p:cNvPr id="34" name="Group 33"/>
            <p:cNvGrpSpPr/>
            <p:nvPr/>
          </p:nvGrpSpPr>
          <p:grpSpPr>
            <a:xfrm>
              <a:off x="9510041" y="1668482"/>
              <a:ext cx="1828780" cy="2297441"/>
              <a:chOff x="5319334" y="1208138"/>
              <a:chExt cx="1264205" cy="1588182"/>
            </a:xfrm>
          </p:grpSpPr>
          <p:sp>
            <p:nvSpPr>
              <p:cNvPr id="35" name="Rectangle 34"/>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8"/>
              <p:cNvSpPr txBox="1">
                <a:spLocks/>
              </p:cNvSpPr>
              <p:nvPr/>
            </p:nvSpPr>
            <p:spPr>
              <a:xfrm>
                <a:off x="5391249" y="2438898"/>
                <a:ext cx="1120375"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Storage</a:t>
                </a:r>
                <a:endParaRPr lang="en-US" sz="2400" dirty="0" smtClean="0"/>
              </a:p>
            </p:txBody>
          </p:sp>
        </p:grpSp>
        <p:pic>
          <p:nvPicPr>
            <p:cNvPr id="38"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4357" y="1945702"/>
              <a:ext cx="1280148" cy="1274340"/>
            </a:xfrm>
            <a:prstGeom prst="rect">
              <a:avLst/>
            </a:prstGeom>
            <a:solidFill>
              <a:srgbClr val="2348FF"/>
            </a:solidFill>
            <a:ln>
              <a:noFill/>
            </a:ln>
            <a:extLst/>
          </p:spPr>
        </p:pic>
      </p:grpSp>
      <p:grpSp>
        <p:nvGrpSpPr>
          <p:cNvPr id="9" name="Group 8"/>
          <p:cNvGrpSpPr/>
          <p:nvPr/>
        </p:nvGrpSpPr>
        <p:grpSpPr>
          <a:xfrm>
            <a:off x="3749384" y="1951098"/>
            <a:ext cx="1828780" cy="2297441"/>
            <a:chOff x="3566506" y="1668482"/>
            <a:chExt cx="1828780" cy="2297441"/>
          </a:xfrm>
        </p:grpSpPr>
        <p:grpSp>
          <p:nvGrpSpPr>
            <p:cNvPr id="26" name="Group 25"/>
            <p:cNvGrpSpPr/>
            <p:nvPr/>
          </p:nvGrpSpPr>
          <p:grpSpPr>
            <a:xfrm>
              <a:off x="3566506" y="1668482"/>
              <a:ext cx="1828780" cy="2297441"/>
              <a:chOff x="5319334" y="1208138"/>
              <a:chExt cx="1264205" cy="1588182"/>
            </a:xfrm>
          </p:grpSpPr>
          <p:sp>
            <p:nvSpPr>
              <p:cNvPr id="27" name="Rectangle 26"/>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Text Placeholder 8"/>
              <p:cNvSpPr txBox="1">
                <a:spLocks/>
              </p:cNvSpPr>
              <p:nvPr/>
            </p:nvSpPr>
            <p:spPr>
              <a:xfrm>
                <a:off x="5391249" y="2438898"/>
                <a:ext cx="1120375"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Queue</a:t>
                </a:r>
                <a:endParaRPr lang="en-US" sz="2400" dirty="0" smtClean="0"/>
              </a:p>
            </p:txBody>
          </p:sp>
        </p:grpSp>
        <p:pic>
          <p:nvPicPr>
            <p:cNvPr id="39" name="Picture 2" descr="C:\Users\Jonahs\Dropbox\Projects SCOTT\MEET Windows Azure\source\Background\tile-icon-stor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822" y="1945702"/>
              <a:ext cx="1280148" cy="1274340"/>
            </a:xfrm>
            <a:prstGeom prst="rect">
              <a:avLst/>
            </a:prstGeom>
            <a:solidFill>
              <a:srgbClr val="2348FF"/>
            </a:solidFill>
            <a:ln>
              <a:noFill/>
            </a:ln>
            <a:extLst/>
          </p:spPr>
        </p:pic>
      </p:grpSp>
      <p:grpSp>
        <p:nvGrpSpPr>
          <p:cNvPr id="10" name="Group 9"/>
          <p:cNvGrpSpPr/>
          <p:nvPr/>
        </p:nvGrpSpPr>
        <p:grpSpPr>
          <a:xfrm>
            <a:off x="6721152" y="1951098"/>
            <a:ext cx="1828780" cy="2297441"/>
            <a:chOff x="6538274" y="1668482"/>
            <a:chExt cx="1828780" cy="2297441"/>
          </a:xfrm>
        </p:grpSpPr>
        <p:grpSp>
          <p:nvGrpSpPr>
            <p:cNvPr id="30" name="Group 29"/>
            <p:cNvGrpSpPr/>
            <p:nvPr/>
          </p:nvGrpSpPr>
          <p:grpSpPr>
            <a:xfrm>
              <a:off x="6538274" y="1668482"/>
              <a:ext cx="1828780" cy="2297441"/>
              <a:chOff x="5319334" y="1208138"/>
              <a:chExt cx="1264205" cy="1588182"/>
            </a:xfrm>
          </p:grpSpPr>
          <p:sp>
            <p:nvSpPr>
              <p:cNvPr id="31" name="Rectangle 30"/>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8"/>
              <p:cNvSpPr txBox="1">
                <a:spLocks/>
              </p:cNvSpPr>
              <p:nvPr/>
            </p:nvSpPr>
            <p:spPr>
              <a:xfrm>
                <a:off x="5391249" y="2438898"/>
                <a:ext cx="1120375"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Worker</a:t>
                </a:r>
                <a:endParaRPr lang="en-US" sz="2400" dirty="0" smtClean="0"/>
              </a:p>
            </p:txBody>
          </p:sp>
        </p:grpSp>
        <p:sp>
          <p:nvSpPr>
            <p:cNvPr id="40" name="Freeform 104"/>
            <p:cNvSpPr>
              <a:spLocks noEditPoints="1"/>
            </p:cNvSpPr>
            <p:nvPr/>
          </p:nvSpPr>
          <p:spPr bwMode="black">
            <a:xfrm>
              <a:off x="6858311" y="1964328"/>
              <a:ext cx="1188706" cy="1188706"/>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cxnSp>
        <p:nvCxnSpPr>
          <p:cNvPr id="41" name="Straight Arrow Connector 40"/>
          <p:cNvCxnSpPr/>
          <p:nvPr/>
        </p:nvCxnSpPr>
        <p:spPr>
          <a:xfrm flipV="1">
            <a:off x="2671598" y="2826793"/>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689085" y="2812289"/>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637993" y="2797785"/>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51275" y="4770256"/>
            <a:ext cx="4603846"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Web Sites Are Pinged</a:t>
            </a:r>
            <a:endParaRPr lang="en-US" sz="3200" dirty="0" smtClean="0">
              <a:gradFill>
                <a:gsLst>
                  <a:gs pos="2917">
                    <a:schemeClr val="tx1"/>
                  </a:gs>
                  <a:gs pos="30000">
                    <a:schemeClr val="tx1"/>
                  </a:gs>
                </a:gsLst>
                <a:lin ang="5400000" scaled="0"/>
              </a:gradFill>
            </a:endParaRPr>
          </a:p>
        </p:txBody>
      </p:sp>
      <p:sp>
        <p:nvSpPr>
          <p:cNvPr id="44" name="TextBox 43"/>
          <p:cNvSpPr txBox="1"/>
          <p:nvPr/>
        </p:nvSpPr>
        <p:spPr>
          <a:xfrm>
            <a:off x="3851275" y="4770256"/>
            <a:ext cx="4603846"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URL Sent to Queue</a:t>
            </a:r>
            <a:endParaRPr lang="en-US" sz="3200" dirty="0" smtClean="0">
              <a:gradFill>
                <a:gsLst>
                  <a:gs pos="2917">
                    <a:schemeClr val="tx1"/>
                  </a:gs>
                  <a:gs pos="30000">
                    <a:schemeClr val="tx1"/>
                  </a:gs>
                </a:gsLst>
                <a:lin ang="5400000" scaled="0"/>
              </a:gradFill>
            </a:endParaRPr>
          </a:p>
        </p:txBody>
      </p:sp>
      <p:sp>
        <p:nvSpPr>
          <p:cNvPr id="45" name="TextBox 44"/>
          <p:cNvSpPr txBox="1"/>
          <p:nvPr/>
        </p:nvSpPr>
        <p:spPr>
          <a:xfrm>
            <a:off x="3840821" y="4770256"/>
            <a:ext cx="4624755"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URL pulled from Queue</a:t>
            </a:r>
            <a:endParaRPr lang="en-US" sz="3200" dirty="0" smtClean="0">
              <a:gradFill>
                <a:gsLst>
                  <a:gs pos="2917">
                    <a:schemeClr val="tx1"/>
                  </a:gs>
                  <a:gs pos="30000">
                    <a:schemeClr val="tx1"/>
                  </a:gs>
                </a:gsLst>
                <a:lin ang="5400000" scaled="0"/>
              </a:gradFill>
            </a:endParaRPr>
          </a:p>
        </p:txBody>
      </p:sp>
      <p:sp>
        <p:nvSpPr>
          <p:cNvPr id="46" name="TextBox 45"/>
          <p:cNvSpPr txBox="1"/>
          <p:nvPr/>
        </p:nvSpPr>
        <p:spPr>
          <a:xfrm>
            <a:off x="3851275" y="4770256"/>
            <a:ext cx="4603846"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Image Stored as Blob</a:t>
            </a:r>
            <a:endParaRPr lang="en-US" sz="32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9462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par>
                                <p:cTn id="37" presetID="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10" presetClass="exit" presetSubtype="0" fill="hold" grpId="1" nodeType="withEffect">
                                  <p:stCondLst>
                                    <p:cond delay="0"/>
                                  </p:stCondLst>
                                  <p:childTnLst>
                                    <p:animEffect transition="out" filter="fade">
                                      <p:cBhvr>
                                        <p:cTn id="42" dur="500"/>
                                        <p:tgtEl>
                                          <p:spTgt spid="44"/>
                                        </p:tgtEl>
                                      </p:cBhvr>
                                    </p:animEffect>
                                    <p:set>
                                      <p:cBhvr>
                                        <p:cTn id="43" dur="1" fill="hold">
                                          <p:stCondLst>
                                            <p:cond delay="499"/>
                                          </p:stCondLst>
                                        </p:cTn>
                                        <p:tgtEl>
                                          <p:spTgt spid="4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par>
                                <p:cTn id="57" presetID="10" presetClass="exit" presetSubtype="0" fill="hold" grpId="1" nodeType="withEffect">
                                  <p:stCondLst>
                                    <p:cond delay="0"/>
                                  </p:stCondLst>
                                  <p:childTnLst>
                                    <p:animEffect transition="out" filter="fade">
                                      <p:cBhvr>
                                        <p:cTn id="58" dur="500"/>
                                        <p:tgtEl>
                                          <p:spTgt spid="45"/>
                                        </p:tgtEl>
                                      </p:cBhvr>
                                    </p:animEffect>
                                    <p:set>
                                      <p:cBhvr>
                                        <p:cTn id="59"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4" grpId="0"/>
      <p:bldP spid="44" grpId="1"/>
      <p:bldP spid="45" grpId="0"/>
      <p:bldP spid="45" grpId="1"/>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Middle Tier Support and Storage Using Windows Azure</a:t>
            </a:r>
            <a:endParaRPr lang="en-US" dirty="0">
              <a:solidFill>
                <a:schemeClr val="tx1"/>
              </a:solidFill>
            </a:endParaRPr>
          </a:p>
        </p:txBody>
      </p:sp>
    </p:spTree>
    <p:extLst>
      <p:ext uri="{BB962C8B-B14F-4D97-AF65-F5344CB8AC3E}">
        <p14:creationId xmlns:p14="http://schemas.microsoft.com/office/powerpoint/2010/main" val="124156943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smtClean="0"/>
              <a:t>Integrate</a:t>
            </a:r>
            <a:br>
              <a:rPr lang="en-US" sz="8000" dirty="0" smtClean="0"/>
            </a:br>
            <a:r>
              <a:rPr lang="en-US" sz="4800" dirty="0"/>
              <a:t>Some </a:t>
            </a:r>
            <a:r>
              <a:rPr lang="en-US" sz="4800" dirty="0">
                <a:solidFill>
                  <a:schemeClr val="accent2"/>
                </a:solidFill>
              </a:rPr>
              <a:t>big company CEO</a:t>
            </a:r>
            <a:r>
              <a:rPr lang="en-US" sz="4800" dirty="0"/>
              <a:t> heard </a:t>
            </a:r>
            <a:r>
              <a:rPr lang="en-US" sz="4800" dirty="0" smtClean="0"/>
              <a:t>about us and </a:t>
            </a:r>
            <a:r>
              <a:rPr lang="en-US" sz="4800" dirty="0"/>
              <a:t>wants to use our site </a:t>
            </a:r>
            <a:r>
              <a:rPr lang="en-US" sz="4800" dirty="0" smtClean="0"/>
              <a:t>but he needs the data to be saved in his </a:t>
            </a:r>
            <a:r>
              <a:rPr lang="en-US" sz="4800" dirty="0" smtClean="0">
                <a:solidFill>
                  <a:schemeClr val="accent2"/>
                </a:solidFill>
              </a:rPr>
              <a:t>internal enterprise</a:t>
            </a:r>
            <a:r>
              <a:rPr lang="en-US" sz="4800" dirty="0" smtClean="0"/>
              <a:t> rather than in the cloud. </a:t>
            </a:r>
            <a:br>
              <a:rPr lang="en-US" sz="4800" dirty="0" smtClean="0"/>
            </a:br>
            <a:r>
              <a:rPr lang="en-US" sz="4800" dirty="0" smtClean="0"/>
              <a:t>What now?</a:t>
            </a:r>
            <a:endParaRPr lang="en-US" sz="4800" dirty="0"/>
          </a:p>
        </p:txBody>
      </p:sp>
    </p:spTree>
    <p:extLst>
      <p:ext uri="{BB962C8B-B14F-4D97-AF65-F5344CB8AC3E}">
        <p14:creationId xmlns:p14="http://schemas.microsoft.com/office/powerpoint/2010/main" val="156401966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901828" y="1477338"/>
            <a:ext cx="6559423" cy="3375180"/>
            <a:chOff x="9017102" y="1525741"/>
            <a:chExt cx="3180414" cy="3375180"/>
          </a:xfrm>
        </p:grpSpPr>
        <p:sp>
          <p:nvSpPr>
            <p:cNvPr id="47" name="Rectangle 46"/>
            <p:cNvSpPr/>
            <p:nvPr/>
          </p:nvSpPr>
          <p:spPr bwMode="auto">
            <a:xfrm>
              <a:off x="9144285" y="1525741"/>
              <a:ext cx="3019918" cy="2885911"/>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8"/>
            <p:cNvSpPr txBox="1">
              <a:spLocks/>
            </p:cNvSpPr>
            <p:nvPr/>
          </p:nvSpPr>
          <p:spPr>
            <a:xfrm>
              <a:off x="9017102" y="4383879"/>
              <a:ext cx="3180414"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Corporate Network</a:t>
              </a:r>
              <a:endParaRPr lang="en-US" sz="2400" dirty="0" smtClean="0"/>
            </a:p>
          </p:txBody>
        </p:sp>
      </p:grpSp>
      <p:grpSp>
        <p:nvGrpSpPr>
          <p:cNvPr id="12" name="Group 11"/>
          <p:cNvGrpSpPr/>
          <p:nvPr/>
        </p:nvGrpSpPr>
        <p:grpSpPr>
          <a:xfrm>
            <a:off x="8083" y="1472709"/>
            <a:ext cx="6156053" cy="3402953"/>
            <a:chOff x="274639" y="1525741"/>
            <a:chExt cx="7498061" cy="3402953"/>
          </a:xfrm>
        </p:grpSpPr>
        <p:sp>
          <p:nvSpPr>
            <p:cNvPr id="8" name="Rectangle 7"/>
            <p:cNvSpPr/>
            <p:nvPr/>
          </p:nvSpPr>
          <p:spPr bwMode="auto">
            <a:xfrm>
              <a:off x="274639" y="1525741"/>
              <a:ext cx="7498061" cy="28859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 Placeholder 8"/>
            <p:cNvSpPr txBox="1">
              <a:spLocks/>
            </p:cNvSpPr>
            <p:nvPr/>
          </p:nvSpPr>
          <p:spPr>
            <a:xfrm>
              <a:off x="2306311" y="4411652"/>
              <a:ext cx="3180414"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Windows Azure</a:t>
              </a:r>
              <a:endParaRPr lang="en-US" sz="2400" dirty="0" smtClean="0"/>
            </a:p>
          </p:txBody>
        </p:sp>
      </p:grpSp>
      <p:sp>
        <p:nvSpPr>
          <p:cNvPr id="4" name="Title 3"/>
          <p:cNvSpPr>
            <a:spLocks noGrp="1"/>
          </p:cNvSpPr>
          <p:nvPr>
            <p:ph type="title"/>
          </p:nvPr>
        </p:nvSpPr>
        <p:spPr/>
        <p:txBody>
          <a:bodyPr/>
          <a:lstStyle/>
          <a:p>
            <a:r>
              <a:rPr lang="en-US" sz="4400" dirty="0" smtClean="0">
                <a:solidFill>
                  <a:schemeClr val="tx2"/>
                </a:solidFill>
              </a:rPr>
              <a:t>Service Bus to Bridge Your On-</a:t>
            </a:r>
            <a:r>
              <a:rPr lang="en-US" sz="4400" dirty="0" err="1" smtClean="0">
                <a:solidFill>
                  <a:schemeClr val="tx2"/>
                </a:solidFill>
              </a:rPr>
              <a:t>Prem</a:t>
            </a:r>
            <a:r>
              <a:rPr lang="en-US" sz="4400" dirty="0" smtClean="0">
                <a:solidFill>
                  <a:schemeClr val="tx2"/>
                </a:solidFill>
              </a:rPr>
              <a:t> Applications</a:t>
            </a:r>
            <a:endParaRPr lang="en-US" sz="4400" dirty="0">
              <a:solidFill>
                <a:schemeClr val="tx2"/>
              </a:solidFill>
            </a:endParaRPr>
          </a:p>
        </p:txBody>
      </p:sp>
      <p:grpSp>
        <p:nvGrpSpPr>
          <p:cNvPr id="17" name="Group 16"/>
          <p:cNvGrpSpPr/>
          <p:nvPr/>
        </p:nvGrpSpPr>
        <p:grpSpPr>
          <a:xfrm>
            <a:off x="640458" y="1951098"/>
            <a:ext cx="1828780" cy="3009188"/>
            <a:chOff x="731897" y="1951098"/>
            <a:chExt cx="1828780" cy="3009188"/>
          </a:xfrm>
        </p:grpSpPr>
        <p:sp>
          <p:nvSpPr>
            <p:cNvPr id="23" name="Rectangle 22"/>
            <p:cNvSpPr/>
            <p:nvPr/>
          </p:nvSpPr>
          <p:spPr bwMode="auto">
            <a:xfrm>
              <a:off x="731897" y="1951098"/>
              <a:ext cx="1828780" cy="1828780"/>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8979" y="2263989"/>
              <a:ext cx="1154616" cy="1154617"/>
            </a:xfrm>
            <a:prstGeom prst="rect">
              <a:avLst/>
            </a:prstGeom>
            <a:solidFill>
              <a:schemeClr val="tx2">
                <a:lumMod val="60000"/>
                <a:lumOff val="40000"/>
              </a:schemeClr>
            </a:solidFill>
          </p:spPr>
        </p:pic>
        <p:sp>
          <p:nvSpPr>
            <p:cNvPr id="25" name="Text Placeholder 8"/>
            <p:cNvSpPr txBox="1">
              <a:spLocks/>
            </p:cNvSpPr>
            <p:nvPr/>
          </p:nvSpPr>
          <p:spPr>
            <a:xfrm>
              <a:off x="835928" y="3731497"/>
              <a:ext cx="1620718" cy="1228789"/>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Web Site</a:t>
              </a:r>
              <a:endParaRPr lang="en-US" sz="2400" dirty="0" smtClean="0"/>
            </a:p>
          </p:txBody>
        </p:sp>
      </p:grpSp>
      <p:grpSp>
        <p:nvGrpSpPr>
          <p:cNvPr id="18" name="Group 17"/>
          <p:cNvGrpSpPr/>
          <p:nvPr/>
        </p:nvGrpSpPr>
        <p:grpSpPr>
          <a:xfrm>
            <a:off x="9784358" y="1947429"/>
            <a:ext cx="1828780" cy="2297441"/>
            <a:chOff x="9692919" y="1951098"/>
            <a:chExt cx="1828780" cy="2297441"/>
          </a:xfrm>
        </p:grpSpPr>
        <p:grpSp>
          <p:nvGrpSpPr>
            <p:cNvPr id="34" name="Group 33"/>
            <p:cNvGrpSpPr/>
            <p:nvPr/>
          </p:nvGrpSpPr>
          <p:grpSpPr>
            <a:xfrm>
              <a:off x="9692919" y="1951098"/>
              <a:ext cx="1828780" cy="2297441"/>
              <a:chOff x="5319334" y="1208138"/>
              <a:chExt cx="1264205" cy="1588182"/>
            </a:xfrm>
          </p:grpSpPr>
          <p:sp>
            <p:nvSpPr>
              <p:cNvPr id="35" name="Rectangle 34"/>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8"/>
              <p:cNvSpPr txBox="1">
                <a:spLocks/>
              </p:cNvSpPr>
              <p:nvPr/>
            </p:nvSpPr>
            <p:spPr>
              <a:xfrm>
                <a:off x="5391249" y="2438898"/>
                <a:ext cx="1120375"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SQL</a:t>
                </a:r>
                <a:endParaRPr lang="en-US" sz="2400" dirty="0" smtClean="0"/>
              </a:p>
            </p:txBody>
          </p:sp>
        </p:grpSp>
        <p:pic>
          <p:nvPicPr>
            <p:cNvPr id="38"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7235" y="2228318"/>
              <a:ext cx="1280148" cy="1274340"/>
            </a:xfrm>
            <a:prstGeom prst="rect">
              <a:avLst/>
            </a:prstGeom>
            <a:solidFill>
              <a:srgbClr val="2348FF"/>
            </a:solidFill>
            <a:ln>
              <a:noFill/>
            </a:ln>
            <a:extLst/>
          </p:spPr>
        </p:pic>
      </p:grpSp>
      <p:grpSp>
        <p:nvGrpSpPr>
          <p:cNvPr id="16" name="Group 15"/>
          <p:cNvGrpSpPr/>
          <p:nvPr/>
        </p:nvGrpSpPr>
        <p:grpSpPr>
          <a:xfrm>
            <a:off x="3657945" y="1947429"/>
            <a:ext cx="1828780" cy="2297441"/>
            <a:chOff x="5303847" y="1951098"/>
            <a:chExt cx="1828780" cy="2297441"/>
          </a:xfrm>
        </p:grpSpPr>
        <p:grpSp>
          <p:nvGrpSpPr>
            <p:cNvPr id="26" name="Group 25"/>
            <p:cNvGrpSpPr/>
            <p:nvPr/>
          </p:nvGrpSpPr>
          <p:grpSpPr>
            <a:xfrm>
              <a:off x="5303847" y="1951098"/>
              <a:ext cx="1828780" cy="2297441"/>
              <a:chOff x="5319334" y="1208138"/>
              <a:chExt cx="1264205" cy="1588182"/>
            </a:xfrm>
          </p:grpSpPr>
          <p:sp>
            <p:nvSpPr>
              <p:cNvPr id="27" name="Rectangle 26"/>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Text Placeholder 8"/>
              <p:cNvSpPr txBox="1">
                <a:spLocks/>
              </p:cNvSpPr>
              <p:nvPr/>
            </p:nvSpPr>
            <p:spPr>
              <a:xfrm>
                <a:off x="5319334" y="2438898"/>
                <a:ext cx="1264205"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Service Bus</a:t>
                </a:r>
                <a:endParaRPr lang="en-US" sz="2400" dirty="0" smtClean="0"/>
              </a:p>
            </p:txBody>
          </p:sp>
        </p:grpSp>
        <p:pic>
          <p:nvPicPr>
            <p:cNvPr id="32" name="Picture 31"/>
            <p:cNvPicPr>
              <a:picLocks noChangeAspect="1"/>
            </p:cNvPicPr>
            <p:nvPr/>
          </p:nvPicPr>
          <p:blipFill>
            <a:blip r:embed="rId5"/>
            <a:stretch>
              <a:fillRect/>
            </a:stretch>
          </p:blipFill>
          <p:spPr>
            <a:xfrm>
              <a:off x="5712053" y="2241821"/>
              <a:ext cx="1097270" cy="1346880"/>
            </a:xfrm>
            <a:prstGeom prst="rect">
              <a:avLst/>
            </a:prstGeom>
            <a:solidFill>
              <a:srgbClr val="2348FF"/>
            </a:solidFill>
            <a:ln>
              <a:noFill/>
            </a:ln>
          </p:spPr>
        </p:pic>
      </p:grpSp>
      <p:sp>
        <p:nvSpPr>
          <p:cNvPr id="51" name="TextBox 50"/>
          <p:cNvSpPr txBox="1"/>
          <p:nvPr/>
        </p:nvSpPr>
        <p:spPr>
          <a:xfrm>
            <a:off x="272271" y="5377488"/>
            <a:ext cx="11891932"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Web Sites Pinged</a:t>
            </a:r>
            <a:endParaRPr lang="en-US" sz="3200" dirty="0" smtClean="0">
              <a:gradFill>
                <a:gsLst>
                  <a:gs pos="2917">
                    <a:schemeClr val="tx1"/>
                  </a:gs>
                  <a:gs pos="30000">
                    <a:schemeClr val="tx1"/>
                  </a:gs>
                </a:gsLst>
                <a:lin ang="5400000" scaled="0"/>
              </a:gradFill>
            </a:endParaRPr>
          </a:p>
        </p:txBody>
      </p:sp>
      <p:grpSp>
        <p:nvGrpSpPr>
          <p:cNvPr id="52" name="Group 51"/>
          <p:cNvGrpSpPr/>
          <p:nvPr/>
        </p:nvGrpSpPr>
        <p:grpSpPr>
          <a:xfrm>
            <a:off x="6650062" y="1947429"/>
            <a:ext cx="2278721" cy="2297441"/>
            <a:chOff x="6313301" y="1668482"/>
            <a:chExt cx="2278721" cy="2297441"/>
          </a:xfrm>
        </p:grpSpPr>
        <p:grpSp>
          <p:nvGrpSpPr>
            <p:cNvPr id="53" name="Group 52"/>
            <p:cNvGrpSpPr/>
            <p:nvPr/>
          </p:nvGrpSpPr>
          <p:grpSpPr>
            <a:xfrm>
              <a:off x="6313301" y="1668482"/>
              <a:ext cx="2278721" cy="2297441"/>
              <a:chOff x="5163815" y="1208138"/>
              <a:chExt cx="1575242" cy="1588182"/>
            </a:xfrm>
          </p:grpSpPr>
          <p:sp>
            <p:nvSpPr>
              <p:cNvPr id="55" name="Rectangle 54"/>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Text Placeholder 8"/>
              <p:cNvSpPr txBox="1">
                <a:spLocks/>
              </p:cNvSpPr>
              <p:nvPr/>
            </p:nvSpPr>
            <p:spPr>
              <a:xfrm>
                <a:off x="5163815" y="2438898"/>
                <a:ext cx="1575242" cy="35742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Application</a:t>
                </a:r>
                <a:endParaRPr lang="en-US" sz="2400" dirty="0" smtClean="0"/>
              </a:p>
            </p:txBody>
          </p:sp>
        </p:grpSp>
        <p:sp>
          <p:nvSpPr>
            <p:cNvPr id="54" name="Freeform 104"/>
            <p:cNvSpPr>
              <a:spLocks noEditPoints="1"/>
            </p:cNvSpPr>
            <p:nvPr/>
          </p:nvSpPr>
          <p:spPr bwMode="black">
            <a:xfrm>
              <a:off x="6858311" y="1964328"/>
              <a:ext cx="1188706" cy="1188706"/>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cxnSp>
        <p:nvCxnSpPr>
          <p:cNvPr id="57" name="Straight Arrow Connector 56"/>
          <p:cNvCxnSpPr/>
          <p:nvPr/>
        </p:nvCxnSpPr>
        <p:spPr>
          <a:xfrm flipV="1">
            <a:off x="2580159" y="2826793"/>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734805" y="2834045"/>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8760653" y="2841297"/>
            <a:ext cx="966865" cy="14504"/>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2271" y="5377488"/>
            <a:ext cx="11891932"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Results Published to Service Bus</a:t>
            </a:r>
            <a:endParaRPr lang="en-US" sz="3200" dirty="0" smtClean="0">
              <a:gradFill>
                <a:gsLst>
                  <a:gs pos="2917">
                    <a:schemeClr val="tx1"/>
                  </a:gs>
                  <a:gs pos="30000">
                    <a:schemeClr val="tx1"/>
                  </a:gs>
                </a:gsLst>
                <a:lin ang="5400000" scaled="0"/>
              </a:gradFill>
            </a:endParaRPr>
          </a:p>
        </p:txBody>
      </p:sp>
      <p:sp>
        <p:nvSpPr>
          <p:cNvPr id="61" name="TextBox 60"/>
          <p:cNvSpPr txBox="1"/>
          <p:nvPr/>
        </p:nvSpPr>
        <p:spPr>
          <a:xfrm>
            <a:off x="270027" y="5377488"/>
            <a:ext cx="11891932"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Internal Application Subscribed to Service Bus Gets Messages</a:t>
            </a:r>
            <a:endParaRPr lang="en-US" sz="3200" dirty="0" smtClean="0">
              <a:gradFill>
                <a:gsLst>
                  <a:gs pos="2917">
                    <a:schemeClr val="tx1"/>
                  </a:gs>
                  <a:gs pos="30000">
                    <a:schemeClr val="tx1"/>
                  </a:gs>
                </a:gsLst>
                <a:lin ang="5400000" scaled="0"/>
              </a:gradFill>
            </a:endParaRPr>
          </a:p>
        </p:txBody>
      </p:sp>
      <p:sp>
        <p:nvSpPr>
          <p:cNvPr id="62" name="TextBox 61"/>
          <p:cNvSpPr txBox="1"/>
          <p:nvPr/>
        </p:nvSpPr>
        <p:spPr>
          <a:xfrm>
            <a:off x="270027" y="5377488"/>
            <a:ext cx="11891932" cy="738664"/>
          </a:xfrm>
          <a:prstGeom prst="rect">
            <a:avLst/>
          </a:prstGeom>
          <a:noFill/>
        </p:spPr>
        <p:txBody>
          <a:bodyPr wrap="square" lIns="182880" tIns="146304" rIns="182880" bIns="146304" rtlCol="0">
            <a:spAutoFit/>
          </a:bodyPr>
          <a:lstStyle/>
          <a:p>
            <a:pPr algn="ctr">
              <a:lnSpc>
                <a:spcPct val="90000"/>
              </a:lnSpc>
            </a:pPr>
            <a:r>
              <a:rPr lang="en-US" sz="3200" dirty="0" smtClean="0">
                <a:gradFill>
                  <a:gsLst>
                    <a:gs pos="2917">
                      <a:schemeClr val="tx1"/>
                    </a:gs>
                    <a:gs pos="30000">
                      <a:schemeClr val="tx1"/>
                    </a:gs>
                  </a:gsLst>
                  <a:lin ang="5400000" scaled="0"/>
                </a:gradFill>
              </a:rPr>
              <a:t>Application Saves to Internal SQL Database</a:t>
            </a:r>
            <a:endParaRPr lang="en-US" sz="32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42074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1+#ppt_h/2"/>
                                          </p:val>
                                        </p:tav>
                                        <p:tav tm="100000">
                                          <p:val>
                                            <p:strVal val="#ppt_y"/>
                                          </p:val>
                                        </p:tav>
                                      </p:tavLst>
                                    </p:anim>
                                  </p:childTnLst>
                                </p:cTn>
                              </p:par>
                              <p:par>
                                <p:cTn id="33" presetID="10" presetClass="exit" presetSubtype="0" fill="hold" grpId="1" nodeType="withEffect">
                                  <p:stCondLst>
                                    <p:cond delay="0"/>
                                  </p:stCondLst>
                                  <p:childTnLst>
                                    <p:animEffect transition="out" filter="fade">
                                      <p:cBhvr>
                                        <p:cTn id="34" dur="500"/>
                                        <p:tgtEl>
                                          <p:spTgt spid="51"/>
                                        </p:tgtEl>
                                      </p:cBhvr>
                                    </p:animEffect>
                                    <p:set>
                                      <p:cBhvr>
                                        <p:cTn id="35" dur="1" fill="hold">
                                          <p:stCondLst>
                                            <p:cond delay="499"/>
                                          </p:stCondLst>
                                        </p:cTn>
                                        <p:tgtEl>
                                          <p:spTgt spid="5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par>
                                <p:cTn id="45" presetID="2" presetClass="entr" presetSubtype="4"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1+#ppt_h/2"/>
                                          </p:val>
                                        </p:tav>
                                        <p:tav tm="100000">
                                          <p:val>
                                            <p:strVal val="#ppt_y"/>
                                          </p:val>
                                        </p:tav>
                                      </p:tavLst>
                                    </p:anim>
                                  </p:childTnLst>
                                </p:cTn>
                              </p:par>
                              <p:par>
                                <p:cTn id="49" presetID="10" presetClass="exit" presetSubtype="0" fill="hold" grpId="1" nodeType="withEffect">
                                  <p:stCondLst>
                                    <p:cond delay="0"/>
                                  </p:stCondLst>
                                  <p:childTnLst>
                                    <p:animEffect transition="out" filter="fade">
                                      <p:cBhvr>
                                        <p:cTn id="50" dur="500"/>
                                        <p:tgtEl>
                                          <p:spTgt spid="60"/>
                                        </p:tgtEl>
                                      </p:cBhvr>
                                    </p:animEffect>
                                    <p:set>
                                      <p:cBhvr>
                                        <p:cTn id="51" dur="1" fill="hold">
                                          <p:stCondLst>
                                            <p:cond delay="499"/>
                                          </p:stCondLst>
                                        </p:cTn>
                                        <p:tgtEl>
                                          <p:spTgt spid="6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left)">
                                      <p:cBhvr>
                                        <p:cTn id="56" dur="500"/>
                                        <p:tgtEl>
                                          <p:spTgt spid="5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par>
                                <p:cTn id="61" presetID="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ppt_x"/>
                                          </p:val>
                                        </p:tav>
                                        <p:tav tm="100000">
                                          <p:val>
                                            <p:strVal val="#ppt_x"/>
                                          </p:val>
                                        </p:tav>
                                      </p:tavLst>
                                    </p:anim>
                                    <p:anim calcmode="lin" valueType="num">
                                      <p:cBhvr additive="base">
                                        <p:cTn id="64" dur="500" fill="hold"/>
                                        <p:tgtEl>
                                          <p:spTgt spid="62"/>
                                        </p:tgtEl>
                                        <p:attrNameLst>
                                          <p:attrName>ppt_y</p:attrName>
                                        </p:attrNameLst>
                                      </p:cBhvr>
                                      <p:tavLst>
                                        <p:tav tm="0">
                                          <p:val>
                                            <p:strVal val="1+#ppt_h/2"/>
                                          </p:val>
                                        </p:tav>
                                        <p:tav tm="100000">
                                          <p:val>
                                            <p:strVal val="#ppt_y"/>
                                          </p:val>
                                        </p:tav>
                                      </p:tavLst>
                                    </p:anim>
                                  </p:childTnLst>
                                </p:cTn>
                              </p:par>
                              <p:par>
                                <p:cTn id="65" presetID="10" presetClass="exit" presetSubtype="0" fill="hold" grpId="1"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60" grpId="0"/>
      <p:bldP spid="60" grpId="1"/>
      <p:bldP spid="61" grpId="0"/>
      <p:bldP spid="61" grpId="1"/>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Demo</a:t>
            </a:r>
            <a:br>
              <a:rPr lang="en-US" dirty="0" smtClean="0">
                <a:solidFill>
                  <a:schemeClr val="bg2"/>
                </a:solidFill>
              </a:rPr>
            </a:br>
            <a:r>
              <a:rPr lang="en-US" sz="6000" dirty="0" smtClean="0">
                <a:solidFill>
                  <a:schemeClr val="tx1"/>
                </a:solidFill>
              </a:rPr>
              <a:t>Using Service Bus to Integrate</a:t>
            </a:r>
            <a:endParaRPr lang="en-US" dirty="0">
              <a:solidFill>
                <a:schemeClr val="tx1"/>
              </a:solidFill>
            </a:endParaRPr>
          </a:p>
        </p:txBody>
      </p:sp>
    </p:spTree>
    <p:extLst>
      <p:ext uri="{BB962C8B-B14F-4D97-AF65-F5344CB8AC3E}">
        <p14:creationId xmlns:p14="http://schemas.microsoft.com/office/powerpoint/2010/main" val="207724642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342410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type="body" sz="quarter" idx="4294967295"/>
          </p:nvPr>
        </p:nvSpPr>
        <p:spPr>
          <a:xfrm>
            <a:off x="8778469" y="1212850"/>
            <a:ext cx="5486400" cy="4025695"/>
          </a:xfrm>
          <a:prstGeom prst="rect">
            <a:avLst/>
          </a:prstGeom>
        </p:spPr>
        <p:txBody>
          <a:bodyPr/>
          <a:lstStyle/>
          <a:p>
            <a:pPr marL="0" indent="0">
              <a:buNone/>
            </a:pPr>
            <a:r>
              <a:rPr lang="en-US" dirty="0" smtClean="0"/>
              <a:t>Introduce</a:t>
            </a:r>
          </a:p>
          <a:p>
            <a:pPr marL="0" indent="0">
              <a:buNone/>
            </a:pPr>
            <a:r>
              <a:rPr lang="en-US" dirty="0" smtClean="0"/>
              <a:t>Inspect</a:t>
            </a:r>
            <a:endParaRPr lang="en-US" dirty="0"/>
          </a:p>
          <a:p>
            <a:pPr marL="0" indent="0">
              <a:buNone/>
            </a:pPr>
            <a:r>
              <a:rPr lang="en-US" dirty="0" smtClean="0"/>
              <a:t>Start</a:t>
            </a:r>
          </a:p>
          <a:p>
            <a:pPr marL="0" indent="0">
              <a:buNone/>
            </a:pPr>
            <a:r>
              <a:rPr lang="en-US" dirty="0" smtClean="0"/>
              <a:t>Release</a:t>
            </a:r>
          </a:p>
          <a:p>
            <a:pPr marL="0" indent="0">
              <a:buNone/>
            </a:pPr>
            <a:r>
              <a:rPr lang="en-US" dirty="0" smtClean="0"/>
              <a:t>Evolve</a:t>
            </a:r>
          </a:p>
          <a:p>
            <a:pPr marL="0" indent="0">
              <a:buNone/>
            </a:pPr>
            <a:r>
              <a:rPr lang="en-US" dirty="0" smtClean="0"/>
              <a:t>Integrate</a:t>
            </a:r>
          </a:p>
        </p:txBody>
      </p:sp>
      <p:sp>
        <p:nvSpPr>
          <p:cNvPr id="6" name="Freeform 25"/>
          <p:cNvSpPr>
            <a:spLocks noEditPoints="1"/>
          </p:cNvSpPr>
          <p:nvPr/>
        </p:nvSpPr>
        <p:spPr bwMode="black">
          <a:xfrm flipH="1">
            <a:off x="8362810" y="2626028"/>
            <a:ext cx="415572" cy="41557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7" name="Freeform 30"/>
          <p:cNvSpPr>
            <a:spLocks noEditPoints="1"/>
          </p:cNvSpPr>
          <p:nvPr/>
        </p:nvSpPr>
        <p:spPr bwMode="black">
          <a:xfrm>
            <a:off x="8356945" y="1985575"/>
            <a:ext cx="427303" cy="427302"/>
          </a:xfrm>
          <a:custGeom>
            <a:avLst/>
            <a:gdLst>
              <a:gd name="T0" fmla="*/ 37 w 154"/>
              <a:gd name="T1" fmla="*/ 77 h 154"/>
              <a:gd name="T2" fmla="*/ 77 w 154"/>
              <a:gd name="T3" fmla="*/ 49 h 154"/>
              <a:gd name="T4" fmla="*/ 117 w 154"/>
              <a:gd name="T5" fmla="*/ 77 h 154"/>
              <a:gd name="T6" fmla="*/ 77 w 154"/>
              <a:gd name="T7" fmla="*/ 105 h 154"/>
              <a:gd name="T8" fmla="*/ 37 w 154"/>
              <a:gd name="T9" fmla="*/ 77 h 154"/>
              <a:gd name="T10" fmla="*/ 97 w 154"/>
              <a:gd name="T11" fmla="*/ 77 h 154"/>
              <a:gd name="T12" fmla="*/ 77 w 154"/>
              <a:gd name="T13" fmla="*/ 57 h 154"/>
              <a:gd name="T14" fmla="*/ 57 w 154"/>
              <a:gd name="T15" fmla="*/ 77 h 154"/>
              <a:gd name="T16" fmla="*/ 77 w 154"/>
              <a:gd name="T17" fmla="*/ 97 h 154"/>
              <a:gd name="T18" fmla="*/ 97 w 154"/>
              <a:gd name="T19" fmla="*/ 77 h 154"/>
              <a:gd name="T20" fmla="*/ 89 w 154"/>
              <a:gd name="T21" fmla="*/ 77 h 154"/>
              <a:gd name="T22" fmla="*/ 77 w 154"/>
              <a:gd name="T23" fmla="*/ 65 h 154"/>
              <a:gd name="T24" fmla="*/ 65 w 154"/>
              <a:gd name="T25" fmla="*/ 77 h 154"/>
              <a:gd name="T26" fmla="*/ 77 w 154"/>
              <a:gd name="T27" fmla="*/ 89 h 154"/>
              <a:gd name="T28" fmla="*/ 89 w 154"/>
              <a:gd name="T29" fmla="*/ 77 h 154"/>
              <a:gd name="T30" fmla="*/ 77 w 154"/>
              <a:gd name="T31" fmla="*/ 10 h 154"/>
              <a:gd name="T32" fmla="*/ 144 w 154"/>
              <a:gd name="T33" fmla="*/ 77 h 154"/>
              <a:gd name="T34" fmla="*/ 77 w 154"/>
              <a:gd name="T35" fmla="*/ 144 h 154"/>
              <a:gd name="T36" fmla="*/ 10 w 154"/>
              <a:gd name="T37" fmla="*/ 77 h 154"/>
              <a:gd name="T38" fmla="*/ 77 w 154"/>
              <a:gd name="T39" fmla="*/ 10 h 154"/>
              <a:gd name="T40" fmla="*/ 77 w 154"/>
              <a:gd name="T41" fmla="*/ 0 h 154"/>
              <a:gd name="T42" fmla="*/ 0 w 154"/>
              <a:gd name="T43" fmla="*/ 77 h 154"/>
              <a:gd name="T44" fmla="*/ 77 w 154"/>
              <a:gd name="T45" fmla="*/ 154 h 154"/>
              <a:gd name="T46" fmla="*/ 154 w 154"/>
              <a:gd name="T47" fmla="*/ 77 h 154"/>
              <a:gd name="T48" fmla="*/ 77 w 154"/>
              <a:gd name="T4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54">
                <a:moveTo>
                  <a:pt x="37" y="77"/>
                </a:moveTo>
                <a:cubicBezTo>
                  <a:pt x="37" y="77"/>
                  <a:pt x="52" y="49"/>
                  <a:pt x="77" y="49"/>
                </a:cubicBezTo>
                <a:cubicBezTo>
                  <a:pt x="102" y="49"/>
                  <a:pt x="117" y="77"/>
                  <a:pt x="117" y="77"/>
                </a:cubicBezTo>
                <a:cubicBezTo>
                  <a:pt x="117" y="77"/>
                  <a:pt x="102" y="105"/>
                  <a:pt x="77" y="105"/>
                </a:cubicBezTo>
                <a:cubicBezTo>
                  <a:pt x="52" y="105"/>
                  <a:pt x="37" y="77"/>
                  <a:pt x="37" y="77"/>
                </a:cubicBezTo>
                <a:moveTo>
                  <a:pt x="97" y="77"/>
                </a:moveTo>
                <a:cubicBezTo>
                  <a:pt x="97" y="66"/>
                  <a:pt x="88" y="57"/>
                  <a:pt x="77" y="57"/>
                </a:cubicBezTo>
                <a:cubicBezTo>
                  <a:pt x="66" y="57"/>
                  <a:pt x="57" y="66"/>
                  <a:pt x="57" y="77"/>
                </a:cubicBezTo>
                <a:cubicBezTo>
                  <a:pt x="57" y="88"/>
                  <a:pt x="66" y="97"/>
                  <a:pt x="77" y="97"/>
                </a:cubicBezTo>
                <a:cubicBezTo>
                  <a:pt x="88" y="97"/>
                  <a:pt x="97" y="88"/>
                  <a:pt x="97" y="77"/>
                </a:cubicBezTo>
                <a:moveTo>
                  <a:pt x="89" y="77"/>
                </a:moveTo>
                <a:cubicBezTo>
                  <a:pt x="89" y="71"/>
                  <a:pt x="83" y="65"/>
                  <a:pt x="77" y="65"/>
                </a:cubicBezTo>
                <a:cubicBezTo>
                  <a:pt x="70" y="65"/>
                  <a:pt x="65" y="71"/>
                  <a:pt x="65" y="77"/>
                </a:cubicBezTo>
                <a:cubicBezTo>
                  <a:pt x="65" y="84"/>
                  <a:pt x="70" y="89"/>
                  <a:pt x="77" y="89"/>
                </a:cubicBezTo>
                <a:cubicBezTo>
                  <a:pt x="83" y="89"/>
                  <a:pt x="89" y="84"/>
                  <a:pt x="89" y="77"/>
                </a:cubicBezTo>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moveTo>
                  <a:pt x="77" y="0"/>
                </a:moveTo>
                <a:cubicBezTo>
                  <a:pt x="34" y="0"/>
                  <a:pt x="0" y="35"/>
                  <a:pt x="0" y="77"/>
                </a:cubicBezTo>
                <a:cubicBezTo>
                  <a:pt x="0" y="120"/>
                  <a:pt x="34" y="154"/>
                  <a:pt x="77" y="154"/>
                </a:cubicBezTo>
                <a:cubicBezTo>
                  <a:pt x="119" y="154"/>
                  <a:pt x="154" y="120"/>
                  <a:pt x="154" y="77"/>
                </a:cubicBezTo>
                <a:cubicBezTo>
                  <a:pt x="154" y="35"/>
                  <a:pt x="11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8" name="Freeform 56"/>
          <p:cNvSpPr>
            <a:spLocks noEditPoints="1"/>
          </p:cNvSpPr>
          <p:nvPr/>
        </p:nvSpPr>
        <p:spPr bwMode="black">
          <a:xfrm>
            <a:off x="8362810" y="3957540"/>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1 w 150"/>
              <a:gd name="T17" fmla="*/ 75 h 150"/>
              <a:gd name="T18" fmla="*/ 75 w 150"/>
              <a:gd name="T19" fmla="*/ 9 h 150"/>
              <a:gd name="T20" fmla="*/ 102 w 150"/>
              <a:gd name="T21" fmla="*/ 56 h 150"/>
              <a:gd name="T22" fmla="*/ 76 w 150"/>
              <a:gd name="T23" fmla="*/ 62 h 150"/>
              <a:gd name="T24" fmla="*/ 49 w 150"/>
              <a:gd name="T25" fmla="*/ 56 h 150"/>
              <a:gd name="T26" fmla="*/ 75 w 150"/>
              <a:gd name="T27" fmla="*/ 104 h 150"/>
              <a:gd name="T28" fmla="*/ 75 w 150"/>
              <a:gd name="T29" fmla="*/ 105 h 150"/>
              <a:gd name="T30" fmla="*/ 75 w 150"/>
              <a:gd name="T31" fmla="*/ 105 h 150"/>
              <a:gd name="T32" fmla="*/ 75 w 150"/>
              <a:gd name="T33" fmla="*/ 105 h 150"/>
              <a:gd name="T34" fmla="*/ 75 w 150"/>
              <a:gd name="T35" fmla="*/ 104 h 150"/>
              <a:gd name="T36" fmla="*/ 102 w 150"/>
              <a:gd name="T37"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75" y="150"/>
                </a:moveTo>
                <a:cubicBezTo>
                  <a:pt x="34" y="150"/>
                  <a:pt x="0" y="116"/>
                  <a:pt x="0" y="75"/>
                </a:cubicBezTo>
                <a:cubicBezTo>
                  <a:pt x="0" y="33"/>
                  <a:pt x="34" y="0"/>
                  <a:pt x="75" y="0"/>
                </a:cubicBezTo>
                <a:cubicBezTo>
                  <a:pt x="117" y="0"/>
                  <a:pt x="150" y="33"/>
                  <a:pt x="150" y="75"/>
                </a:cubicBezTo>
                <a:cubicBezTo>
                  <a:pt x="150" y="116"/>
                  <a:pt x="117" y="150"/>
                  <a:pt x="75" y="150"/>
                </a:cubicBezTo>
                <a:close/>
                <a:moveTo>
                  <a:pt x="75" y="9"/>
                </a:moveTo>
                <a:cubicBezTo>
                  <a:pt x="39" y="9"/>
                  <a:pt x="10" y="39"/>
                  <a:pt x="10" y="75"/>
                </a:cubicBezTo>
                <a:cubicBezTo>
                  <a:pt x="10" y="111"/>
                  <a:pt x="39" y="140"/>
                  <a:pt x="75" y="140"/>
                </a:cubicBezTo>
                <a:cubicBezTo>
                  <a:pt x="111" y="140"/>
                  <a:pt x="141" y="111"/>
                  <a:pt x="141" y="75"/>
                </a:cubicBezTo>
                <a:cubicBezTo>
                  <a:pt x="141" y="39"/>
                  <a:pt x="111" y="9"/>
                  <a:pt x="75" y="9"/>
                </a:cubicBezTo>
                <a:close/>
                <a:moveTo>
                  <a:pt x="102" y="56"/>
                </a:moveTo>
                <a:cubicBezTo>
                  <a:pt x="96" y="49"/>
                  <a:pt x="83" y="52"/>
                  <a:pt x="76" y="62"/>
                </a:cubicBezTo>
                <a:cubicBezTo>
                  <a:pt x="66" y="51"/>
                  <a:pt x="55" y="49"/>
                  <a:pt x="49" y="56"/>
                </a:cubicBezTo>
                <a:cubicBezTo>
                  <a:pt x="32" y="75"/>
                  <a:pt x="69"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5"/>
                  <a:pt x="102" y="5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9" name="Freeform 57"/>
          <p:cNvSpPr>
            <a:spLocks noEditPoints="1"/>
          </p:cNvSpPr>
          <p:nvPr/>
        </p:nvSpPr>
        <p:spPr bwMode="black">
          <a:xfrm>
            <a:off x="8356945" y="4643924"/>
            <a:ext cx="427303" cy="42730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0" name="Freeform 59"/>
          <p:cNvSpPr>
            <a:spLocks noEditPoints="1"/>
          </p:cNvSpPr>
          <p:nvPr/>
        </p:nvSpPr>
        <p:spPr bwMode="black">
          <a:xfrm>
            <a:off x="8321865" y="3287644"/>
            <a:ext cx="482600" cy="423951"/>
          </a:xfrm>
          <a:custGeom>
            <a:avLst/>
            <a:gdLst>
              <a:gd name="T0" fmla="*/ 107 w 174"/>
              <a:gd name="T1" fmla="*/ 62 h 153"/>
              <a:gd name="T2" fmla="*/ 87 w 174"/>
              <a:gd name="T3" fmla="*/ 108 h 153"/>
              <a:gd name="T4" fmla="*/ 83 w 174"/>
              <a:gd name="T5" fmla="*/ 108 h 153"/>
              <a:gd name="T6" fmla="*/ 74 w 174"/>
              <a:gd name="T7" fmla="*/ 108 h 153"/>
              <a:gd name="T8" fmla="*/ 83 w 174"/>
              <a:gd name="T9" fmla="*/ 62 h 153"/>
              <a:gd name="T10" fmla="*/ 87 w 174"/>
              <a:gd name="T11" fmla="*/ 0 h 153"/>
              <a:gd name="T12" fmla="*/ 134 w 174"/>
              <a:gd name="T13" fmla="*/ 138 h 153"/>
              <a:gd name="T14" fmla="*/ 26 w 174"/>
              <a:gd name="T15" fmla="*/ 123 h 153"/>
              <a:gd name="T16" fmla="*/ 87 w 174"/>
              <a:gd name="T17" fmla="*/ 0 h 153"/>
              <a:gd name="T18" fmla="*/ 47 w 174"/>
              <a:gd name="T19" fmla="*/ 23 h 153"/>
              <a:gd name="T20" fmla="*/ 87 w 174"/>
              <a:gd name="T21" fmla="*/ 143 h 153"/>
              <a:gd name="T22" fmla="*/ 140 w 174"/>
              <a:gd name="T23" fmla="*/ 36 h 153"/>
              <a:gd name="T24" fmla="*/ 87 w 174"/>
              <a:gd name="T25" fmla="*/ 0 h 153"/>
              <a:gd name="T26" fmla="*/ 112 w 174"/>
              <a:gd name="T27" fmla="*/ 63 h 153"/>
              <a:gd name="T28" fmla="*/ 120 w 174"/>
              <a:gd name="T29" fmla="*/ 84 h 153"/>
              <a:gd name="T30" fmla="*/ 108 w 174"/>
              <a:gd name="T31" fmla="*/ 96 h 153"/>
              <a:gd name="T32" fmla="*/ 106 w 174"/>
              <a:gd name="T33" fmla="*/ 101 h 153"/>
              <a:gd name="T34" fmla="*/ 126 w 174"/>
              <a:gd name="T35" fmla="*/ 85 h 153"/>
              <a:gd name="T36" fmla="*/ 91 w 174"/>
              <a:gd name="T37" fmla="*/ 47 h 153"/>
              <a:gd name="T38" fmla="*/ 97 w 174"/>
              <a:gd name="T39" fmla="*/ 34 h 153"/>
              <a:gd name="T40" fmla="*/ 88 w 174"/>
              <a:gd name="T41" fmla="*/ 27 h 153"/>
              <a:gd name="T42" fmla="*/ 91 w 174"/>
              <a:gd name="T43" fmla="*/ 33 h 153"/>
              <a:gd name="T44" fmla="*/ 85 w 174"/>
              <a:gd name="T45" fmla="*/ 47 h 153"/>
              <a:gd name="T46" fmla="*/ 93 w 174"/>
              <a:gd name="T47" fmla="*/ 55 h 153"/>
              <a:gd name="T48" fmla="*/ 94 w 174"/>
              <a:gd name="T49" fmla="*/ 52 h 153"/>
              <a:gd name="T50" fmla="*/ 83 w 174"/>
              <a:gd name="T51" fmla="*/ 42 h 153"/>
              <a:gd name="T52" fmla="*/ 76 w 174"/>
              <a:gd name="T53" fmla="*/ 38 h 153"/>
              <a:gd name="T54" fmla="*/ 78 w 174"/>
              <a:gd name="T55" fmla="*/ 42 h 153"/>
              <a:gd name="T56" fmla="*/ 74 w 174"/>
              <a:gd name="T57" fmla="*/ 50 h 153"/>
              <a:gd name="T58" fmla="*/ 80 w 174"/>
              <a:gd name="T59" fmla="*/ 55 h 153"/>
              <a:gd name="T60" fmla="*/ 81 w 174"/>
              <a:gd name="T61" fmla="*/ 52 h 153"/>
              <a:gd name="T62" fmla="*/ 81 w 174"/>
              <a:gd name="T63"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53">
                <a:moveTo>
                  <a:pt x="87" y="62"/>
                </a:moveTo>
                <a:cubicBezTo>
                  <a:pt x="107" y="62"/>
                  <a:pt x="107" y="62"/>
                  <a:pt x="107" y="62"/>
                </a:cubicBezTo>
                <a:cubicBezTo>
                  <a:pt x="107" y="62"/>
                  <a:pt x="112" y="90"/>
                  <a:pt x="95" y="108"/>
                </a:cubicBezTo>
                <a:cubicBezTo>
                  <a:pt x="87" y="108"/>
                  <a:pt x="87" y="108"/>
                  <a:pt x="87" y="108"/>
                </a:cubicBezTo>
                <a:cubicBezTo>
                  <a:pt x="87" y="108"/>
                  <a:pt x="87" y="108"/>
                  <a:pt x="87" y="108"/>
                </a:cubicBezTo>
                <a:cubicBezTo>
                  <a:pt x="83" y="108"/>
                  <a:pt x="83" y="108"/>
                  <a:pt x="83" y="108"/>
                </a:cubicBezTo>
                <a:cubicBezTo>
                  <a:pt x="82" y="108"/>
                  <a:pt x="82" y="108"/>
                  <a:pt x="82" y="108"/>
                </a:cubicBezTo>
                <a:cubicBezTo>
                  <a:pt x="74" y="108"/>
                  <a:pt x="74" y="108"/>
                  <a:pt x="74" y="108"/>
                </a:cubicBezTo>
                <a:cubicBezTo>
                  <a:pt x="58" y="90"/>
                  <a:pt x="63" y="62"/>
                  <a:pt x="63" y="62"/>
                </a:cubicBezTo>
                <a:cubicBezTo>
                  <a:pt x="83" y="62"/>
                  <a:pt x="83" y="62"/>
                  <a:pt x="83" y="62"/>
                </a:cubicBezTo>
                <a:lnTo>
                  <a:pt x="87" y="62"/>
                </a:lnTo>
                <a:close/>
                <a:moveTo>
                  <a:pt x="87" y="0"/>
                </a:moveTo>
                <a:cubicBezTo>
                  <a:pt x="110" y="0"/>
                  <a:pt x="133" y="10"/>
                  <a:pt x="148" y="30"/>
                </a:cubicBezTo>
                <a:cubicBezTo>
                  <a:pt x="174" y="64"/>
                  <a:pt x="167" y="112"/>
                  <a:pt x="134" y="138"/>
                </a:cubicBezTo>
                <a:cubicBezTo>
                  <a:pt x="120" y="148"/>
                  <a:pt x="103" y="153"/>
                  <a:pt x="87" y="153"/>
                </a:cubicBezTo>
                <a:cubicBezTo>
                  <a:pt x="64" y="153"/>
                  <a:pt x="41" y="143"/>
                  <a:pt x="26" y="123"/>
                </a:cubicBezTo>
                <a:cubicBezTo>
                  <a:pt x="0" y="89"/>
                  <a:pt x="7" y="41"/>
                  <a:pt x="40" y="15"/>
                </a:cubicBezTo>
                <a:cubicBezTo>
                  <a:pt x="54" y="5"/>
                  <a:pt x="71" y="0"/>
                  <a:pt x="87" y="0"/>
                </a:cubicBezTo>
                <a:moveTo>
                  <a:pt x="87" y="10"/>
                </a:moveTo>
                <a:cubicBezTo>
                  <a:pt x="72" y="10"/>
                  <a:pt x="58" y="15"/>
                  <a:pt x="47" y="23"/>
                </a:cubicBezTo>
                <a:cubicBezTo>
                  <a:pt x="17" y="46"/>
                  <a:pt x="12" y="88"/>
                  <a:pt x="34" y="117"/>
                </a:cubicBezTo>
                <a:cubicBezTo>
                  <a:pt x="47" y="134"/>
                  <a:pt x="66" y="143"/>
                  <a:pt x="87" y="143"/>
                </a:cubicBezTo>
                <a:cubicBezTo>
                  <a:pt x="102" y="143"/>
                  <a:pt x="116" y="138"/>
                  <a:pt x="127" y="129"/>
                </a:cubicBezTo>
                <a:cubicBezTo>
                  <a:pt x="157" y="107"/>
                  <a:pt x="162" y="65"/>
                  <a:pt x="140" y="36"/>
                </a:cubicBezTo>
                <a:cubicBezTo>
                  <a:pt x="127" y="19"/>
                  <a:pt x="108" y="10"/>
                  <a:pt x="87" y="10"/>
                </a:cubicBezTo>
                <a:cubicBezTo>
                  <a:pt x="87" y="0"/>
                  <a:pt x="87" y="0"/>
                  <a:pt x="87" y="0"/>
                </a:cubicBezTo>
                <a:lnTo>
                  <a:pt x="87" y="10"/>
                </a:lnTo>
                <a:close/>
                <a:moveTo>
                  <a:pt x="112" y="63"/>
                </a:moveTo>
                <a:cubicBezTo>
                  <a:pt x="112" y="64"/>
                  <a:pt x="112" y="66"/>
                  <a:pt x="112" y="69"/>
                </a:cubicBezTo>
                <a:cubicBezTo>
                  <a:pt x="118" y="71"/>
                  <a:pt x="121" y="78"/>
                  <a:pt x="120" y="84"/>
                </a:cubicBezTo>
                <a:cubicBezTo>
                  <a:pt x="120" y="88"/>
                  <a:pt x="117" y="91"/>
                  <a:pt x="114" y="93"/>
                </a:cubicBezTo>
                <a:cubicBezTo>
                  <a:pt x="112" y="95"/>
                  <a:pt x="110" y="95"/>
                  <a:pt x="108" y="96"/>
                </a:cubicBezTo>
                <a:cubicBezTo>
                  <a:pt x="107" y="98"/>
                  <a:pt x="106" y="99"/>
                  <a:pt x="105" y="101"/>
                </a:cubicBezTo>
                <a:cubicBezTo>
                  <a:pt x="106" y="101"/>
                  <a:pt x="106" y="101"/>
                  <a:pt x="106" y="101"/>
                </a:cubicBezTo>
                <a:cubicBezTo>
                  <a:pt x="110" y="101"/>
                  <a:pt x="114" y="100"/>
                  <a:pt x="117" y="98"/>
                </a:cubicBezTo>
                <a:cubicBezTo>
                  <a:pt x="122" y="95"/>
                  <a:pt x="125" y="90"/>
                  <a:pt x="126" y="85"/>
                </a:cubicBezTo>
                <a:cubicBezTo>
                  <a:pt x="128" y="75"/>
                  <a:pt x="121" y="65"/>
                  <a:pt x="112" y="63"/>
                </a:cubicBezTo>
                <a:close/>
                <a:moveTo>
                  <a:pt x="91" y="47"/>
                </a:moveTo>
                <a:cubicBezTo>
                  <a:pt x="91" y="46"/>
                  <a:pt x="92" y="44"/>
                  <a:pt x="94" y="42"/>
                </a:cubicBezTo>
                <a:cubicBezTo>
                  <a:pt x="97" y="39"/>
                  <a:pt x="97" y="37"/>
                  <a:pt x="97" y="34"/>
                </a:cubicBezTo>
                <a:cubicBezTo>
                  <a:pt x="96" y="29"/>
                  <a:pt x="90" y="26"/>
                  <a:pt x="90" y="26"/>
                </a:cubicBezTo>
                <a:cubicBezTo>
                  <a:pt x="89" y="26"/>
                  <a:pt x="88" y="26"/>
                  <a:pt x="88" y="27"/>
                </a:cubicBezTo>
                <a:cubicBezTo>
                  <a:pt x="87" y="28"/>
                  <a:pt x="87" y="28"/>
                  <a:pt x="88" y="29"/>
                </a:cubicBezTo>
                <a:cubicBezTo>
                  <a:pt x="88" y="29"/>
                  <a:pt x="90" y="31"/>
                  <a:pt x="91" y="33"/>
                </a:cubicBezTo>
                <a:cubicBezTo>
                  <a:pt x="91" y="35"/>
                  <a:pt x="90" y="37"/>
                  <a:pt x="88" y="39"/>
                </a:cubicBezTo>
                <a:cubicBezTo>
                  <a:pt x="85" y="42"/>
                  <a:pt x="84" y="44"/>
                  <a:pt x="85" y="47"/>
                </a:cubicBezTo>
                <a:cubicBezTo>
                  <a:pt x="86" y="52"/>
                  <a:pt x="92" y="55"/>
                  <a:pt x="92" y="55"/>
                </a:cubicBezTo>
                <a:cubicBezTo>
                  <a:pt x="92" y="55"/>
                  <a:pt x="93" y="55"/>
                  <a:pt x="93" y="55"/>
                </a:cubicBezTo>
                <a:cubicBezTo>
                  <a:pt x="94" y="55"/>
                  <a:pt x="94" y="55"/>
                  <a:pt x="94" y="54"/>
                </a:cubicBezTo>
                <a:cubicBezTo>
                  <a:pt x="95" y="53"/>
                  <a:pt x="95" y="52"/>
                  <a:pt x="94" y="52"/>
                </a:cubicBezTo>
                <a:cubicBezTo>
                  <a:pt x="94" y="52"/>
                  <a:pt x="92" y="50"/>
                  <a:pt x="91" y="47"/>
                </a:cubicBezTo>
                <a:close/>
                <a:moveTo>
                  <a:pt x="83" y="42"/>
                </a:moveTo>
                <a:cubicBezTo>
                  <a:pt x="82" y="39"/>
                  <a:pt x="79" y="37"/>
                  <a:pt x="78" y="37"/>
                </a:cubicBezTo>
                <a:cubicBezTo>
                  <a:pt x="77" y="37"/>
                  <a:pt x="77" y="37"/>
                  <a:pt x="76" y="38"/>
                </a:cubicBezTo>
                <a:cubicBezTo>
                  <a:pt x="76" y="39"/>
                  <a:pt x="76" y="39"/>
                  <a:pt x="77" y="40"/>
                </a:cubicBezTo>
                <a:cubicBezTo>
                  <a:pt x="77" y="40"/>
                  <a:pt x="78" y="41"/>
                  <a:pt x="78" y="42"/>
                </a:cubicBezTo>
                <a:cubicBezTo>
                  <a:pt x="78" y="43"/>
                  <a:pt x="77" y="44"/>
                  <a:pt x="76" y="45"/>
                </a:cubicBezTo>
                <a:cubicBezTo>
                  <a:pt x="74" y="47"/>
                  <a:pt x="74" y="48"/>
                  <a:pt x="74" y="50"/>
                </a:cubicBezTo>
                <a:cubicBezTo>
                  <a:pt x="75" y="53"/>
                  <a:pt x="79" y="54"/>
                  <a:pt x="79" y="55"/>
                </a:cubicBezTo>
                <a:cubicBezTo>
                  <a:pt x="79" y="55"/>
                  <a:pt x="80" y="55"/>
                  <a:pt x="80" y="55"/>
                </a:cubicBezTo>
                <a:cubicBezTo>
                  <a:pt x="80" y="55"/>
                  <a:pt x="81" y="55"/>
                  <a:pt x="81" y="54"/>
                </a:cubicBezTo>
                <a:cubicBezTo>
                  <a:pt x="82" y="53"/>
                  <a:pt x="82" y="52"/>
                  <a:pt x="81" y="52"/>
                </a:cubicBezTo>
                <a:cubicBezTo>
                  <a:pt x="81" y="52"/>
                  <a:pt x="80" y="51"/>
                  <a:pt x="80" y="50"/>
                </a:cubicBezTo>
                <a:cubicBezTo>
                  <a:pt x="80" y="49"/>
                  <a:pt x="80" y="48"/>
                  <a:pt x="81" y="47"/>
                </a:cubicBezTo>
                <a:cubicBezTo>
                  <a:pt x="83" y="45"/>
                  <a:pt x="83" y="43"/>
                  <a:pt x="83"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1" name="Freeform 65"/>
          <p:cNvSpPr>
            <a:spLocks noEditPoints="1"/>
          </p:cNvSpPr>
          <p:nvPr/>
        </p:nvSpPr>
        <p:spPr bwMode="black">
          <a:xfrm>
            <a:off x="8351874" y="1355177"/>
            <a:ext cx="437445" cy="417247"/>
          </a:xfrm>
          <a:custGeom>
            <a:avLst/>
            <a:gdLst>
              <a:gd name="T0" fmla="*/ 75 w 150"/>
              <a:gd name="T1" fmla="*/ 10 h 150"/>
              <a:gd name="T2" fmla="*/ 9 w 150"/>
              <a:gd name="T3" fmla="*/ 75 h 150"/>
              <a:gd name="T4" fmla="*/ 75 w 150"/>
              <a:gd name="T5" fmla="*/ 140 h 150"/>
              <a:gd name="T6" fmla="*/ 140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90 w 150"/>
              <a:gd name="T21" fmla="*/ 43 h 150"/>
              <a:gd name="T22" fmla="*/ 99 w 150"/>
              <a:gd name="T23" fmla="*/ 32 h 150"/>
              <a:gd name="T24" fmla="*/ 101 w 150"/>
              <a:gd name="T25" fmla="*/ 33 h 150"/>
              <a:gd name="T26" fmla="*/ 92 w 150"/>
              <a:gd name="T27" fmla="*/ 45 h 150"/>
              <a:gd name="T28" fmla="*/ 90 w 150"/>
              <a:gd name="T29" fmla="*/ 43 h 150"/>
              <a:gd name="T30" fmla="*/ 95 w 150"/>
              <a:gd name="T31" fmla="*/ 117 h 150"/>
              <a:gd name="T32" fmla="*/ 95 w 150"/>
              <a:gd name="T33" fmla="*/ 111 h 150"/>
              <a:gd name="T34" fmla="*/ 80 w 150"/>
              <a:gd name="T35" fmla="*/ 111 h 150"/>
              <a:gd name="T36" fmla="*/ 80 w 150"/>
              <a:gd name="T37" fmla="*/ 84 h 150"/>
              <a:gd name="T38" fmla="*/ 105 w 150"/>
              <a:gd name="T39" fmla="*/ 52 h 150"/>
              <a:gd name="T40" fmla="*/ 44 w 150"/>
              <a:gd name="T41" fmla="*/ 52 h 150"/>
              <a:gd name="T42" fmla="*/ 70 w 150"/>
              <a:gd name="T43" fmla="*/ 84 h 150"/>
              <a:gd name="T44" fmla="*/ 70 w 150"/>
              <a:gd name="T45" fmla="*/ 111 h 150"/>
              <a:gd name="T46" fmla="*/ 54 w 150"/>
              <a:gd name="T47" fmla="*/ 111 h 150"/>
              <a:gd name="T48" fmla="*/ 54 w 150"/>
              <a:gd name="T49" fmla="*/ 117 h 150"/>
              <a:gd name="T50" fmla="*/ 95 w 150"/>
              <a:gd name="T51" fmla="*/ 117 h 150"/>
              <a:gd name="T52" fmla="*/ 91 w 150"/>
              <a:gd name="T53" fmla="*/ 49 h 150"/>
              <a:gd name="T54" fmla="*/ 86 w 150"/>
              <a:gd name="T55" fmla="*/ 45 h 150"/>
              <a:gd name="T56" fmla="*/ 80 w 150"/>
              <a:gd name="T57" fmla="*/ 49 h 150"/>
              <a:gd name="T58" fmla="*/ 91 w 150"/>
              <a:gd name="T59" fmla="*/ 4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moveTo>
                  <a:pt x="90" y="43"/>
                </a:moveTo>
                <a:cubicBezTo>
                  <a:pt x="99" y="32"/>
                  <a:pt x="99" y="32"/>
                  <a:pt x="99" y="32"/>
                </a:cubicBezTo>
                <a:cubicBezTo>
                  <a:pt x="101" y="33"/>
                  <a:pt x="101" y="33"/>
                  <a:pt x="101" y="33"/>
                </a:cubicBezTo>
                <a:cubicBezTo>
                  <a:pt x="92" y="45"/>
                  <a:pt x="92" y="45"/>
                  <a:pt x="92" y="45"/>
                </a:cubicBezTo>
                <a:cubicBezTo>
                  <a:pt x="91" y="44"/>
                  <a:pt x="90" y="44"/>
                  <a:pt x="90" y="43"/>
                </a:cubicBezTo>
                <a:close/>
                <a:moveTo>
                  <a:pt x="95" y="117"/>
                </a:moveTo>
                <a:cubicBezTo>
                  <a:pt x="95" y="111"/>
                  <a:pt x="95" y="111"/>
                  <a:pt x="95" y="111"/>
                </a:cubicBezTo>
                <a:cubicBezTo>
                  <a:pt x="80" y="111"/>
                  <a:pt x="80" y="111"/>
                  <a:pt x="80" y="111"/>
                </a:cubicBezTo>
                <a:cubicBezTo>
                  <a:pt x="80" y="84"/>
                  <a:pt x="80" y="84"/>
                  <a:pt x="80" y="84"/>
                </a:cubicBezTo>
                <a:cubicBezTo>
                  <a:pt x="105" y="52"/>
                  <a:pt x="105" y="52"/>
                  <a:pt x="105" y="52"/>
                </a:cubicBezTo>
                <a:cubicBezTo>
                  <a:pt x="44" y="52"/>
                  <a:pt x="44" y="52"/>
                  <a:pt x="44" y="52"/>
                </a:cubicBezTo>
                <a:cubicBezTo>
                  <a:pt x="70" y="84"/>
                  <a:pt x="70" y="84"/>
                  <a:pt x="70" y="84"/>
                </a:cubicBezTo>
                <a:cubicBezTo>
                  <a:pt x="70" y="111"/>
                  <a:pt x="70" y="111"/>
                  <a:pt x="70" y="111"/>
                </a:cubicBezTo>
                <a:cubicBezTo>
                  <a:pt x="54" y="111"/>
                  <a:pt x="54" y="111"/>
                  <a:pt x="54" y="111"/>
                </a:cubicBezTo>
                <a:cubicBezTo>
                  <a:pt x="54" y="117"/>
                  <a:pt x="54" y="117"/>
                  <a:pt x="54" y="117"/>
                </a:cubicBezTo>
                <a:lnTo>
                  <a:pt x="95" y="117"/>
                </a:lnTo>
                <a:close/>
                <a:moveTo>
                  <a:pt x="91" y="49"/>
                </a:moveTo>
                <a:cubicBezTo>
                  <a:pt x="91" y="47"/>
                  <a:pt x="88" y="45"/>
                  <a:pt x="86" y="45"/>
                </a:cubicBezTo>
                <a:cubicBezTo>
                  <a:pt x="83" y="45"/>
                  <a:pt x="81" y="47"/>
                  <a:pt x="80" y="49"/>
                </a:cubicBezTo>
                <a:lnTo>
                  <a:pt x="91"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4132443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txBox="1">
            <a:spLocks/>
          </p:cNvSpPr>
          <p:nvPr/>
        </p:nvSpPr>
        <p:spPr>
          <a:xfrm>
            <a:off x="496707" y="2888786"/>
            <a:ext cx="4868685" cy="1521948"/>
          </a:xfrm>
          <a:prstGeom prst="rect">
            <a:avLst/>
          </a:prstGeom>
        </p:spPr>
        <p:txBody>
          <a:bodyPr vert="horz" lIns="93260" tIns="46630" rIns="93260" bIns="4663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sz="4488" dirty="0">
                <a:solidFill>
                  <a:schemeClr val="tx1">
                    <a:lumMod val="65000"/>
                    <a:lumOff val="35000"/>
                  </a:schemeClr>
                </a:solidFill>
              </a:rPr>
              <a:t>Building Blocks</a:t>
            </a:r>
            <a:endParaRPr lang="en-US" sz="4488" dirty="0">
              <a:solidFill>
                <a:schemeClr val="tx1">
                  <a:lumMod val="65000"/>
                  <a:lumOff val="35000"/>
                </a:schemeClr>
              </a:solidFill>
            </a:endParaRPr>
          </a:p>
        </p:txBody>
      </p:sp>
      <p:grpSp>
        <p:nvGrpSpPr>
          <p:cNvPr id="5" name="Group 4"/>
          <p:cNvGrpSpPr/>
          <p:nvPr/>
        </p:nvGrpSpPr>
        <p:grpSpPr>
          <a:xfrm>
            <a:off x="5795632" y="782857"/>
            <a:ext cx="1938508" cy="1803637"/>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Storage</a:t>
              </a:r>
              <a:endParaRPr lang="en-US" sz="2448"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81357" y="782857"/>
            <a:ext cx="1938508" cy="1803637"/>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Big Data</a:t>
              </a:r>
              <a:endParaRPr lang="en-US" sz="2448"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795632" y="2710324"/>
            <a:ext cx="1938508" cy="1803637"/>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Caching</a:t>
              </a:r>
              <a:endParaRPr lang="en-US" sz="2448"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795630" y="4637791"/>
            <a:ext cx="1938508" cy="1803637"/>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CDN</a:t>
              </a:r>
              <a:endParaRPr lang="en-US" sz="2448"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20" name="Group 19"/>
          <p:cNvGrpSpPr/>
          <p:nvPr/>
        </p:nvGrpSpPr>
        <p:grpSpPr>
          <a:xfrm>
            <a:off x="9935029" y="2710324"/>
            <a:ext cx="1938508" cy="1803637"/>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Identity</a:t>
              </a:r>
              <a:endParaRPr lang="en-US" sz="2448"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738494" y="4637790"/>
            <a:ext cx="1938508" cy="1803637"/>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Media</a:t>
              </a:r>
              <a:endParaRPr lang="en-US" sz="2448"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865327" y="4637791"/>
            <a:ext cx="1938508" cy="1803637"/>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Networking</a:t>
              </a:r>
              <a:endParaRPr lang="en-US" sz="2448"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865331" y="782857"/>
            <a:ext cx="1938508" cy="1803637"/>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Traffic</a:t>
              </a:r>
              <a:endParaRPr lang="en-US" sz="2448"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917170" y="765664"/>
            <a:ext cx="1974225" cy="1838019"/>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5117" tIns="95117" rIns="93219" bIns="139891" numCol="1" rtlCol="0" anchor="b" anchorCtr="0" compatLnSpc="1">
              <a:prstTxWarp prst="textNoShape">
                <a:avLst/>
              </a:prstTxWarp>
            </a:bodyPr>
            <a:lstStyle/>
            <a:p>
              <a:pPr defTabSz="950559" fontAlgn="base">
                <a:lnSpc>
                  <a:spcPts val="1224"/>
                </a:lnSpc>
                <a:spcBef>
                  <a:spcPct val="0"/>
                </a:spcBef>
                <a:spcAft>
                  <a:spcPct val="0"/>
                </a:spcAft>
              </a:pPr>
              <a:r>
                <a:rPr lang="en-US" altLang="zh-CN" sz="2448" dirty="0">
                  <a:gradFill>
                    <a:gsLst>
                      <a:gs pos="0">
                        <a:srgbClr val="FFFFFF"/>
                      </a:gs>
                      <a:gs pos="100000">
                        <a:srgbClr val="FFFFFF"/>
                      </a:gs>
                    </a:gsLst>
                    <a:lin ang="5400000" scaled="0"/>
                  </a:gradFill>
                </a:rPr>
                <a:t>Mobile</a:t>
              </a:r>
              <a:endParaRPr lang="en-US" sz="2448"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sp>
        <p:nvSpPr>
          <p:cNvPr id="36" name="Rectangle 35"/>
          <p:cNvSpPr/>
          <p:nvPr/>
        </p:nvSpPr>
        <p:spPr bwMode="auto">
          <a:xfrm>
            <a:off x="7865331" y="2710324"/>
            <a:ext cx="1938508" cy="1803637"/>
          </a:xfrm>
          <a:prstGeom prst="rect">
            <a:avLst/>
          </a:prstGeom>
          <a:solidFill>
            <a:schemeClr val="accent2">
              <a:lumMod val="75000"/>
            </a:schemeClr>
          </a:solid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Service Bus</a:t>
            </a:r>
            <a:endParaRPr lang="en-US" sz="2448"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2"/>
          <a:stretch>
            <a:fillRect/>
          </a:stretch>
        </p:blipFill>
        <p:spPr>
          <a:xfrm>
            <a:off x="8452651" y="3016967"/>
            <a:ext cx="709205" cy="870538"/>
          </a:xfrm>
          <a:prstGeom prst="rect">
            <a:avLst/>
          </a:prstGeom>
          <a:solidFill>
            <a:schemeClr val="accent2">
              <a:lumMod val="75000"/>
            </a:schemeClr>
          </a:solidFill>
          <a:ln>
            <a:solidFill>
              <a:schemeClr val="accent2">
                <a:lumMod val="75000"/>
              </a:schemeClr>
            </a:solidFill>
          </a:ln>
        </p:spPr>
      </p:pic>
      <p:sp>
        <p:nvSpPr>
          <p:cNvPr id="18" name="Rectangle 17"/>
          <p:cNvSpPr/>
          <p:nvPr/>
        </p:nvSpPr>
        <p:spPr bwMode="auto">
          <a:xfrm>
            <a:off x="3738494" y="782855"/>
            <a:ext cx="1938508" cy="1803637"/>
          </a:xfrm>
          <a:prstGeom prst="rect">
            <a:avLst/>
          </a:prstGeom>
          <a:solidFill>
            <a:schemeClr val="accent2">
              <a:lumMod val="75000"/>
            </a:schemeClr>
          </a:solid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290" fontAlgn="base">
              <a:spcBef>
                <a:spcPct val="0"/>
              </a:spcBef>
              <a:spcAft>
                <a:spcPct val="0"/>
              </a:spcAft>
            </a:pPr>
            <a:r>
              <a:rPr lang="en-US" altLang="zh-CN" sz="2448" dirty="0">
                <a:gradFill>
                  <a:gsLst>
                    <a:gs pos="0">
                      <a:srgbClr val="FFFFFF"/>
                    </a:gs>
                    <a:gs pos="100000">
                      <a:srgbClr val="FFFFFF"/>
                    </a:gs>
                  </a:gsLst>
                  <a:lin ang="5400000" scaled="0"/>
                </a:gradFill>
              </a:rPr>
              <a:t>Database</a:t>
            </a:r>
            <a:endParaRPr lang="en-US" sz="2448"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585" y="1118572"/>
            <a:ext cx="870323" cy="866376"/>
          </a:xfrm>
          <a:prstGeom prst="rect">
            <a:avLst/>
          </a:prstGeom>
          <a:solidFill>
            <a:schemeClr val="accent2">
              <a:lumMod val="75000"/>
            </a:schemeClr>
          </a:solidFill>
          <a:ln>
            <a:solidFill>
              <a:schemeClr val="accent2">
                <a:lumMod val="75000"/>
              </a:schemeClr>
            </a:solidFill>
          </a:ln>
          <a:extLst/>
        </p:spPr>
      </p:pic>
    </p:spTree>
    <p:extLst>
      <p:ext uri="{BB962C8B-B14F-4D97-AF65-F5344CB8AC3E}">
        <p14:creationId xmlns:p14="http://schemas.microsoft.com/office/powerpoint/2010/main" val="4287419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250"/>
                                        <p:tgtEl>
                                          <p:spTgt spid="32"/>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0" name="Freeform 78"/>
          <p:cNvSpPr>
            <a:spLocks noEditPoints="1"/>
          </p:cNvSpPr>
          <p:nvPr/>
        </p:nvSpPr>
        <p:spPr bwMode="black">
          <a:xfrm>
            <a:off x="596835" y="4275657"/>
            <a:ext cx="218226" cy="218226"/>
          </a:xfrm>
          <a:custGeom>
            <a:avLst/>
            <a:gdLst>
              <a:gd name="T0" fmla="*/ 69 w 69"/>
              <a:gd name="T1" fmla="*/ 0 h 69"/>
              <a:gd name="T2" fmla="*/ 69 w 69"/>
              <a:gd name="T3" fmla="*/ 69 h 69"/>
              <a:gd name="T4" fmla="*/ 23 w 69"/>
              <a:gd name="T5" fmla="*/ 34 h 69"/>
              <a:gd name="T6" fmla="*/ 69 w 69"/>
              <a:gd name="T7" fmla="*/ 0 h 69"/>
              <a:gd name="T8" fmla="*/ 0 w 69"/>
              <a:gd name="T9" fmla="*/ 66 h 69"/>
              <a:gd name="T10" fmla="*/ 15 w 69"/>
              <a:gd name="T11" fmla="*/ 66 h 69"/>
              <a:gd name="T12" fmla="*/ 15 w 69"/>
              <a:gd name="T13" fmla="*/ 3 h 69"/>
              <a:gd name="T14" fmla="*/ 0 w 69"/>
              <a:gd name="T15" fmla="*/ 3 h 69"/>
              <a:gd name="T16" fmla="*/ 0 w 69"/>
              <a:gd name="T17" fmla="*/ 6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69" y="0"/>
                </a:moveTo>
                <a:lnTo>
                  <a:pt x="69" y="69"/>
                </a:lnTo>
                <a:lnTo>
                  <a:pt x="23" y="34"/>
                </a:lnTo>
                <a:lnTo>
                  <a:pt x="69" y="0"/>
                </a:lnTo>
                <a:close/>
                <a:moveTo>
                  <a:pt x="0" y="66"/>
                </a:moveTo>
                <a:lnTo>
                  <a:pt x="15" y="66"/>
                </a:lnTo>
                <a:lnTo>
                  <a:pt x="15" y="3"/>
                </a:lnTo>
                <a:lnTo>
                  <a:pt x="0" y="3"/>
                </a:lnTo>
                <a:lnTo>
                  <a:pt x="0" y="66"/>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1" name="Freeform 79"/>
          <p:cNvSpPr>
            <a:spLocks/>
          </p:cNvSpPr>
          <p:nvPr/>
        </p:nvSpPr>
        <p:spPr bwMode="black">
          <a:xfrm>
            <a:off x="498790" y="2396952"/>
            <a:ext cx="414317" cy="30362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2" name="Freeform 80"/>
          <p:cNvSpPr>
            <a:spLocks/>
          </p:cNvSpPr>
          <p:nvPr/>
        </p:nvSpPr>
        <p:spPr bwMode="black">
          <a:xfrm>
            <a:off x="569953" y="6084781"/>
            <a:ext cx="271993" cy="271994"/>
          </a:xfrm>
          <a:custGeom>
            <a:avLst/>
            <a:gdLst>
              <a:gd name="T0" fmla="*/ 59 w 86"/>
              <a:gd name="T1" fmla="*/ 0 h 86"/>
              <a:gd name="T2" fmla="*/ 5 w 86"/>
              <a:gd name="T3" fmla="*/ 56 h 86"/>
              <a:gd name="T4" fmla="*/ 0 w 86"/>
              <a:gd name="T5" fmla="*/ 86 h 86"/>
              <a:gd name="T6" fmla="*/ 31 w 86"/>
              <a:gd name="T7" fmla="*/ 81 h 86"/>
              <a:gd name="T8" fmla="*/ 86 w 86"/>
              <a:gd name="T9" fmla="*/ 26 h 86"/>
              <a:gd name="T10" fmla="*/ 59 w 86"/>
              <a:gd name="T11" fmla="*/ 0 h 86"/>
            </a:gdLst>
            <a:ahLst/>
            <a:cxnLst>
              <a:cxn ang="0">
                <a:pos x="T0" y="T1"/>
              </a:cxn>
              <a:cxn ang="0">
                <a:pos x="T2" y="T3"/>
              </a:cxn>
              <a:cxn ang="0">
                <a:pos x="T4" y="T5"/>
              </a:cxn>
              <a:cxn ang="0">
                <a:pos x="T6" y="T7"/>
              </a:cxn>
              <a:cxn ang="0">
                <a:pos x="T8" y="T9"/>
              </a:cxn>
              <a:cxn ang="0">
                <a:pos x="T10" y="T11"/>
              </a:cxn>
            </a:cxnLst>
            <a:rect l="0" t="0" r="r" b="b"/>
            <a:pathLst>
              <a:path w="86" h="86">
                <a:moveTo>
                  <a:pt x="59" y="0"/>
                </a:moveTo>
                <a:lnTo>
                  <a:pt x="5" y="56"/>
                </a:lnTo>
                <a:lnTo>
                  <a:pt x="0" y="86"/>
                </a:lnTo>
                <a:lnTo>
                  <a:pt x="31" y="81"/>
                </a:lnTo>
                <a:lnTo>
                  <a:pt x="86" y="26"/>
                </a:lnTo>
                <a:lnTo>
                  <a:pt x="59" y="0"/>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3" name="Freeform 81"/>
          <p:cNvSpPr>
            <a:spLocks noEditPoints="1"/>
          </p:cNvSpPr>
          <p:nvPr/>
        </p:nvSpPr>
        <p:spPr bwMode="black">
          <a:xfrm>
            <a:off x="509862" y="3314956"/>
            <a:ext cx="392175" cy="30362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4" name="Freeform 82"/>
          <p:cNvSpPr>
            <a:spLocks noEditPoints="1"/>
          </p:cNvSpPr>
          <p:nvPr/>
        </p:nvSpPr>
        <p:spPr bwMode="black">
          <a:xfrm>
            <a:off x="9536569" y="2284679"/>
            <a:ext cx="629378" cy="528167"/>
          </a:xfrm>
          <a:custGeom>
            <a:avLst/>
            <a:gdLst>
              <a:gd name="T0" fmla="*/ 52 w 120"/>
              <a:gd name="T1" fmla="*/ 6 h 101"/>
              <a:gd name="T2" fmla="*/ 23 w 120"/>
              <a:gd name="T3" fmla="*/ 48 h 101"/>
              <a:gd name="T4" fmla="*/ 0 w 120"/>
              <a:gd name="T5" fmla="*/ 29 h 101"/>
              <a:gd name="T6" fmla="*/ 7 w 120"/>
              <a:gd name="T7" fmla="*/ 21 h 101"/>
              <a:gd name="T8" fmla="*/ 21 w 120"/>
              <a:gd name="T9" fmla="*/ 33 h 101"/>
              <a:gd name="T10" fmla="*/ 43 w 120"/>
              <a:gd name="T11" fmla="*/ 0 h 101"/>
              <a:gd name="T12" fmla="*/ 52 w 120"/>
              <a:gd name="T13" fmla="*/ 6 h 101"/>
              <a:gd name="T14" fmla="*/ 118 w 120"/>
              <a:gd name="T15" fmla="*/ 44 h 101"/>
              <a:gd name="T16" fmla="*/ 117 w 120"/>
              <a:gd name="T17" fmla="*/ 44 h 101"/>
              <a:gd name="T18" fmla="*/ 108 w 120"/>
              <a:gd name="T19" fmla="*/ 44 h 101"/>
              <a:gd name="T20" fmla="*/ 107 w 120"/>
              <a:gd name="T21" fmla="*/ 44 h 101"/>
              <a:gd name="T22" fmla="*/ 105 w 120"/>
              <a:gd name="T23" fmla="*/ 44 h 101"/>
              <a:gd name="T24" fmla="*/ 103 w 120"/>
              <a:gd name="T25" fmla="*/ 52 h 101"/>
              <a:gd name="T26" fmla="*/ 56 w 120"/>
              <a:gd name="T27" fmla="*/ 52 h 101"/>
              <a:gd name="T28" fmla="*/ 53 w 120"/>
              <a:gd name="T29" fmla="*/ 52 h 101"/>
              <a:gd name="T30" fmla="*/ 50 w 120"/>
              <a:gd name="T31" fmla="*/ 52 h 101"/>
              <a:gd name="T32" fmla="*/ 51 w 120"/>
              <a:gd name="T33" fmla="*/ 55 h 101"/>
              <a:gd name="T34" fmla="*/ 51 w 120"/>
              <a:gd name="T35" fmla="*/ 55 h 101"/>
              <a:gd name="T36" fmla="*/ 56 w 120"/>
              <a:gd name="T37" fmla="*/ 80 h 101"/>
              <a:gd name="T38" fmla="*/ 57 w 120"/>
              <a:gd name="T39" fmla="*/ 81 h 101"/>
              <a:gd name="T40" fmla="*/ 57 w 120"/>
              <a:gd name="T41" fmla="*/ 82 h 101"/>
              <a:gd name="T42" fmla="*/ 59 w 120"/>
              <a:gd name="T43" fmla="*/ 82 h 101"/>
              <a:gd name="T44" fmla="*/ 59 w 120"/>
              <a:gd name="T45" fmla="*/ 82 h 101"/>
              <a:gd name="T46" fmla="*/ 96 w 120"/>
              <a:gd name="T47" fmla="*/ 82 h 101"/>
              <a:gd name="T48" fmla="*/ 95 w 120"/>
              <a:gd name="T49" fmla="*/ 87 h 101"/>
              <a:gd name="T50" fmla="*/ 56 w 120"/>
              <a:gd name="T51" fmla="*/ 87 h 101"/>
              <a:gd name="T52" fmla="*/ 55 w 120"/>
              <a:gd name="T53" fmla="*/ 87 h 101"/>
              <a:gd name="T54" fmla="*/ 53 w 120"/>
              <a:gd name="T55" fmla="*/ 87 h 101"/>
              <a:gd name="T56" fmla="*/ 53 w 120"/>
              <a:gd name="T57" fmla="*/ 92 h 101"/>
              <a:gd name="T58" fmla="*/ 55 w 120"/>
              <a:gd name="T59" fmla="*/ 92 h 101"/>
              <a:gd name="T60" fmla="*/ 55 w 120"/>
              <a:gd name="T61" fmla="*/ 92 h 101"/>
              <a:gd name="T62" fmla="*/ 59 w 120"/>
              <a:gd name="T63" fmla="*/ 92 h 101"/>
              <a:gd name="T64" fmla="*/ 58 w 120"/>
              <a:gd name="T65" fmla="*/ 95 h 101"/>
              <a:gd name="T66" fmla="*/ 64 w 120"/>
              <a:gd name="T67" fmla="*/ 101 h 101"/>
              <a:gd name="T68" fmla="*/ 69 w 120"/>
              <a:gd name="T69" fmla="*/ 95 h 101"/>
              <a:gd name="T70" fmla="*/ 68 w 120"/>
              <a:gd name="T71" fmla="*/ 92 h 101"/>
              <a:gd name="T72" fmla="*/ 91 w 120"/>
              <a:gd name="T73" fmla="*/ 92 h 101"/>
              <a:gd name="T74" fmla="*/ 89 w 120"/>
              <a:gd name="T75" fmla="*/ 95 h 101"/>
              <a:gd name="T76" fmla="*/ 95 w 120"/>
              <a:gd name="T77" fmla="*/ 101 h 101"/>
              <a:gd name="T78" fmla="*/ 100 w 120"/>
              <a:gd name="T79" fmla="*/ 95 h 101"/>
              <a:gd name="T80" fmla="*/ 99 w 120"/>
              <a:gd name="T81" fmla="*/ 91 h 101"/>
              <a:gd name="T82" fmla="*/ 99 w 120"/>
              <a:gd name="T83" fmla="*/ 90 h 101"/>
              <a:gd name="T84" fmla="*/ 101 w 120"/>
              <a:gd name="T85" fmla="*/ 80 h 101"/>
              <a:gd name="T86" fmla="*/ 109 w 120"/>
              <a:gd name="T87" fmla="*/ 48 h 101"/>
              <a:gd name="T88" fmla="*/ 117 w 120"/>
              <a:gd name="T89" fmla="*/ 48 h 101"/>
              <a:gd name="T90" fmla="*/ 118 w 120"/>
              <a:gd name="T91" fmla="*/ 48 h 101"/>
              <a:gd name="T92" fmla="*/ 120 w 120"/>
              <a:gd name="T93" fmla="*/ 48 h 101"/>
              <a:gd name="T94" fmla="*/ 120 w 120"/>
              <a:gd name="T95" fmla="*/ 44 h 101"/>
              <a:gd name="T96" fmla="*/ 118 w 120"/>
              <a:gd name="T97" fmla="*/ 4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 h="101">
                <a:moveTo>
                  <a:pt x="52" y="6"/>
                </a:moveTo>
                <a:cubicBezTo>
                  <a:pt x="23" y="48"/>
                  <a:pt x="23" y="48"/>
                  <a:pt x="23" y="48"/>
                </a:cubicBezTo>
                <a:cubicBezTo>
                  <a:pt x="0" y="29"/>
                  <a:pt x="0" y="29"/>
                  <a:pt x="0" y="29"/>
                </a:cubicBezTo>
                <a:cubicBezTo>
                  <a:pt x="7" y="21"/>
                  <a:pt x="7" y="21"/>
                  <a:pt x="7" y="21"/>
                </a:cubicBezTo>
                <a:cubicBezTo>
                  <a:pt x="21" y="33"/>
                  <a:pt x="21" y="33"/>
                  <a:pt x="21" y="33"/>
                </a:cubicBezTo>
                <a:cubicBezTo>
                  <a:pt x="43" y="0"/>
                  <a:pt x="43" y="0"/>
                  <a:pt x="43" y="0"/>
                </a:cubicBezTo>
                <a:lnTo>
                  <a:pt x="52" y="6"/>
                </a:lnTo>
                <a:close/>
                <a:moveTo>
                  <a:pt x="118" y="44"/>
                </a:moveTo>
                <a:cubicBezTo>
                  <a:pt x="117" y="44"/>
                  <a:pt x="117" y="44"/>
                  <a:pt x="117" y="44"/>
                </a:cubicBezTo>
                <a:cubicBezTo>
                  <a:pt x="108" y="44"/>
                  <a:pt x="108" y="44"/>
                  <a:pt x="108" y="44"/>
                </a:cubicBezTo>
                <a:cubicBezTo>
                  <a:pt x="107" y="44"/>
                  <a:pt x="107" y="44"/>
                  <a:pt x="107" y="44"/>
                </a:cubicBezTo>
                <a:cubicBezTo>
                  <a:pt x="105" y="44"/>
                  <a:pt x="105" y="44"/>
                  <a:pt x="105" y="44"/>
                </a:cubicBezTo>
                <a:cubicBezTo>
                  <a:pt x="103" y="52"/>
                  <a:pt x="103" y="52"/>
                  <a:pt x="103" y="52"/>
                </a:cubicBezTo>
                <a:cubicBezTo>
                  <a:pt x="56" y="52"/>
                  <a:pt x="56" y="52"/>
                  <a:pt x="56" y="52"/>
                </a:cubicBezTo>
                <a:cubicBezTo>
                  <a:pt x="53" y="52"/>
                  <a:pt x="53" y="52"/>
                  <a:pt x="53" y="52"/>
                </a:cubicBezTo>
                <a:cubicBezTo>
                  <a:pt x="50" y="52"/>
                  <a:pt x="50" y="52"/>
                  <a:pt x="50" y="52"/>
                </a:cubicBezTo>
                <a:cubicBezTo>
                  <a:pt x="51" y="55"/>
                  <a:pt x="51" y="55"/>
                  <a:pt x="51" y="55"/>
                </a:cubicBezTo>
                <a:cubicBezTo>
                  <a:pt x="51" y="55"/>
                  <a:pt x="51" y="55"/>
                  <a:pt x="51" y="55"/>
                </a:cubicBezTo>
                <a:cubicBezTo>
                  <a:pt x="56" y="80"/>
                  <a:pt x="56" y="80"/>
                  <a:pt x="56" y="80"/>
                </a:cubicBezTo>
                <a:cubicBezTo>
                  <a:pt x="56" y="81"/>
                  <a:pt x="57" y="81"/>
                  <a:pt x="57" y="81"/>
                </a:cubicBezTo>
                <a:cubicBezTo>
                  <a:pt x="57" y="82"/>
                  <a:pt x="57" y="82"/>
                  <a:pt x="57" y="82"/>
                </a:cubicBezTo>
                <a:cubicBezTo>
                  <a:pt x="59" y="82"/>
                  <a:pt x="59" y="82"/>
                  <a:pt x="59" y="82"/>
                </a:cubicBezTo>
                <a:cubicBezTo>
                  <a:pt x="59" y="82"/>
                  <a:pt x="59" y="82"/>
                  <a:pt x="59" y="82"/>
                </a:cubicBezTo>
                <a:cubicBezTo>
                  <a:pt x="96" y="82"/>
                  <a:pt x="96" y="82"/>
                  <a:pt x="96" y="82"/>
                </a:cubicBezTo>
                <a:cubicBezTo>
                  <a:pt x="95" y="87"/>
                  <a:pt x="95" y="87"/>
                  <a:pt x="95" y="87"/>
                </a:cubicBezTo>
                <a:cubicBezTo>
                  <a:pt x="56" y="87"/>
                  <a:pt x="56" y="87"/>
                  <a:pt x="56" y="87"/>
                </a:cubicBezTo>
                <a:cubicBezTo>
                  <a:pt x="55" y="87"/>
                  <a:pt x="55" y="87"/>
                  <a:pt x="55" y="87"/>
                </a:cubicBezTo>
                <a:cubicBezTo>
                  <a:pt x="53" y="87"/>
                  <a:pt x="53" y="87"/>
                  <a:pt x="53" y="87"/>
                </a:cubicBezTo>
                <a:cubicBezTo>
                  <a:pt x="53" y="92"/>
                  <a:pt x="53" y="92"/>
                  <a:pt x="53" y="92"/>
                </a:cubicBezTo>
                <a:cubicBezTo>
                  <a:pt x="55" y="92"/>
                  <a:pt x="55" y="92"/>
                  <a:pt x="55" y="92"/>
                </a:cubicBezTo>
                <a:cubicBezTo>
                  <a:pt x="55" y="92"/>
                  <a:pt x="55" y="92"/>
                  <a:pt x="55" y="92"/>
                </a:cubicBezTo>
                <a:cubicBezTo>
                  <a:pt x="59" y="92"/>
                  <a:pt x="59" y="92"/>
                  <a:pt x="59" y="92"/>
                </a:cubicBezTo>
                <a:cubicBezTo>
                  <a:pt x="59" y="93"/>
                  <a:pt x="58" y="94"/>
                  <a:pt x="58" y="95"/>
                </a:cubicBezTo>
                <a:cubicBezTo>
                  <a:pt x="58" y="98"/>
                  <a:pt x="61" y="101"/>
                  <a:pt x="64" y="101"/>
                </a:cubicBezTo>
                <a:cubicBezTo>
                  <a:pt x="67" y="101"/>
                  <a:pt x="69" y="98"/>
                  <a:pt x="69" y="95"/>
                </a:cubicBezTo>
                <a:cubicBezTo>
                  <a:pt x="69" y="94"/>
                  <a:pt x="69" y="93"/>
                  <a:pt x="68" y="92"/>
                </a:cubicBezTo>
                <a:cubicBezTo>
                  <a:pt x="91" y="92"/>
                  <a:pt x="91" y="92"/>
                  <a:pt x="91" y="92"/>
                </a:cubicBezTo>
                <a:cubicBezTo>
                  <a:pt x="90" y="93"/>
                  <a:pt x="89" y="94"/>
                  <a:pt x="89" y="95"/>
                </a:cubicBezTo>
                <a:cubicBezTo>
                  <a:pt x="89" y="98"/>
                  <a:pt x="92" y="101"/>
                  <a:pt x="95" y="101"/>
                </a:cubicBezTo>
                <a:cubicBezTo>
                  <a:pt x="98" y="101"/>
                  <a:pt x="100" y="98"/>
                  <a:pt x="100" y="95"/>
                </a:cubicBezTo>
                <a:cubicBezTo>
                  <a:pt x="100" y="94"/>
                  <a:pt x="100" y="92"/>
                  <a:pt x="99" y="91"/>
                </a:cubicBezTo>
                <a:cubicBezTo>
                  <a:pt x="99" y="91"/>
                  <a:pt x="99" y="90"/>
                  <a:pt x="99" y="90"/>
                </a:cubicBezTo>
                <a:cubicBezTo>
                  <a:pt x="101" y="80"/>
                  <a:pt x="101" y="80"/>
                  <a:pt x="101" y="80"/>
                </a:cubicBezTo>
                <a:cubicBezTo>
                  <a:pt x="109" y="48"/>
                  <a:pt x="109" y="48"/>
                  <a:pt x="109" y="48"/>
                </a:cubicBezTo>
                <a:cubicBezTo>
                  <a:pt x="117" y="48"/>
                  <a:pt x="117" y="48"/>
                  <a:pt x="117" y="48"/>
                </a:cubicBezTo>
                <a:cubicBezTo>
                  <a:pt x="118" y="48"/>
                  <a:pt x="118" y="48"/>
                  <a:pt x="118" y="48"/>
                </a:cubicBezTo>
                <a:cubicBezTo>
                  <a:pt x="120" y="48"/>
                  <a:pt x="120" y="48"/>
                  <a:pt x="120" y="48"/>
                </a:cubicBezTo>
                <a:cubicBezTo>
                  <a:pt x="120" y="44"/>
                  <a:pt x="120" y="44"/>
                  <a:pt x="120" y="44"/>
                </a:cubicBezTo>
                <a:lnTo>
                  <a:pt x="118" y="44"/>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5" name="Freeform 83"/>
          <p:cNvSpPr>
            <a:spLocks noEditPoints="1"/>
          </p:cNvSpPr>
          <p:nvPr/>
        </p:nvSpPr>
        <p:spPr bwMode="black">
          <a:xfrm>
            <a:off x="598418" y="5149384"/>
            <a:ext cx="215062" cy="306781"/>
          </a:xfrm>
          <a:custGeom>
            <a:avLst/>
            <a:gdLst>
              <a:gd name="T0" fmla="*/ 0 w 68"/>
              <a:gd name="T1" fmla="*/ 0 h 97"/>
              <a:gd name="T2" fmla="*/ 20 w 68"/>
              <a:gd name="T3" fmla="*/ 0 h 97"/>
              <a:gd name="T4" fmla="*/ 20 w 68"/>
              <a:gd name="T5" fmla="*/ 97 h 97"/>
              <a:gd name="T6" fmla="*/ 0 w 68"/>
              <a:gd name="T7" fmla="*/ 97 h 97"/>
              <a:gd name="T8" fmla="*/ 0 w 68"/>
              <a:gd name="T9" fmla="*/ 0 h 97"/>
              <a:gd name="T10" fmla="*/ 48 w 68"/>
              <a:gd name="T11" fmla="*/ 97 h 97"/>
              <a:gd name="T12" fmla="*/ 68 w 68"/>
              <a:gd name="T13" fmla="*/ 97 h 97"/>
              <a:gd name="T14" fmla="*/ 68 w 68"/>
              <a:gd name="T15" fmla="*/ 0 h 97"/>
              <a:gd name="T16" fmla="*/ 48 w 68"/>
              <a:gd name="T17" fmla="*/ 0 h 97"/>
              <a:gd name="T18" fmla="*/ 48 w 68"/>
              <a:gd name="T1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97">
                <a:moveTo>
                  <a:pt x="0" y="0"/>
                </a:moveTo>
                <a:lnTo>
                  <a:pt x="20" y="0"/>
                </a:lnTo>
                <a:lnTo>
                  <a:pt x="20" y="97"/>
                </a:lnTo>
                <a:lnTo>
                  <a:pt x="0" y="97"/>
                </a:lnTo>
                <a:lnTo>
                  <a:pt x="0" y="0"/>
                </a:lnTo>
                <a:close/>
                <a:moveTo>
                  <a:pt x="48" y="97"/>
                </a:moveTo>
                <a:lnTo>
                  <a:pt x="68" y="97"/>
                </a:lnTo>
                <a:lnTo>
                  <a:pt x="68" y="0"/>
                </a:lnTo>
                <a:lnTo>
                  <a:pt x="48" y="0"/>
                </a:lnTo>
                <a:lnTo>
                  <a:pt x="48" y="97"/>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6" name="Rectangle 84"/>
          <p:cNvSpPr>
            <a:spLocks noChangeArrowheads="1"/>
          </p:cNvSpPr>
          <p:nvPr/>
        </p:nvSpPr>
        <p:spPr bwMode="black">
          <a:xfrm>
            <a:off x="5178980" y="4285147"/>
            <a:ext cx="199247" cy="199246"/>
          </a:xfrm>
          <a:prstGeom prst="rect">
            <a:avLst/>
          </a:pr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7" name="Freeform 85"/>
          <p:cNvSpPr>
            <a:spLocks noEditPoints="1"/>
          </p:cNvSpPr>
          <p:nvPr/>
        </p:nvSpPr>
        <p:spPr bwMode="black">
          <a:xfrm>
            <a:off x="3261359" y="4280401"/>
            <a:ext cx="376362" cy="208738"/>
          </a:xfrm>
          <a:custGeom>
            <a:avLst/>
            <a:gdLst>
              <a:gd name="T0" fmla="*/ 97 w 119"/>
              <a:gd name="T1" fmla="*/ 33 h 66"/>
              <a:gd name="T2" fmla="*/ 54 w 119"/>
              <a:gd name="T3" fmla="*/ 66 h 66"/>
              <a:gd name="T4" fmla="*/ 54 w 119"/>
              <a:gd name="T5" fmla="*/ 0 h 66"/>
              <a:gd name="T6" fmla="*/ 97 w 119"/>
              <a:gd name="T7" fmla="*/ 33 h 66"/>
              <a:gd name="T8" fmla="*/ 0 w 119"/>
              <a:gd name="T9" fmla="*/ 0 h 66"/>
              <a:gd name="T10" fmla="*/ 0 w 119"/>
              <a:gd name="T11" fmla="*/ 66 h 66"/>
              <a:gd name="T12" fmla="*/ 43 w 119"/>
              <a:gd name="T13" fmla="*/ 33 h 66"/>
              <a:gd name="T14" fmla="*/ 0 w 119"/>
              <a:gd name="T15" fmla="*/ 0 h 66"/>
              <a:gd name="T16" fmla="*/ 119 w 119"/>
              <a:gd name="T17" fmla="*/ 3 h 66"/>
              <a:gd name="T18" fmla="*/ 106 w 119"/>
              <a:gd name="T19" fmla="*/ 3 h 66"/>
              <a:gd name="T20" fmla="*/ 106 w 119"/>
              <a:gd name="T21" fmla="*/ 63 h 66"/>
              <a:gd name="T22" fmla="*/ 119 w 119"/>
              <a:gd name="T23" fmla="*/ 63 h 66"/>
              <a:gd name="T24" fmla="*/ 119 w 119"/>
              <a:gd name="T25"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66">
                <a:moveTo>
                  <a:pt x="97" y="33"/>
                </a:moveTo>
                <a:lnTo>
                  <a:pt x="54" y="66"/>
                </a:lnTo>
                <a:lnTo>
                  <a:pt x="54" y="0"/>
                </a:lnTo>
                <a:lnTo>
                  <a:pt x="97" y="33"/>
                </a:lnTo>
                <a:close/>
                <a:moveTo>
                  <a:pt x="0" y="0"/>
                </a:moveTo>
                <a:lnTo>
                  <a:pt x="0" y="66"/>
                </a:lnTo>
                <a:lnTo>
                  <a:pt x="43" y="33"/>
                </a:lnTo>
                <a:lnTo>
                  <a:pt x="0" y="0"/>
                </a:lnTo>
                <a:close/>
                <a:moveTo>
                  <a:pt x="119" y="3"/>
                </a:moveTo>
                <a:lnTo>
                  <a:pt x="106" y="3"/>
                </a:lnTo>
                <a:lnTo>
                  <a:pt x="106" y="63"/>
                </a:lnTo>
                <a:lnTo>
                  <a:pt x="119" y="63"/>
                </a:lnTo>
                <a:lnTo>
                  <a:pt x="119" y="3"/>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8" name="Freeform 86"/>
          <p:cNvSpPr>
            <a:spLocks/>
          </p:cNvSpPr>
          <p:nvPr/>
        </p:nvSpPr>
        <p:spPr bwMode="black">
          <a:xfrm>
            <a:off x="3245548" y="6027853"/>
            <a:ext cx="407990" cy="385850"/>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49" name="Freeform 87"/>
          <p:cNvSpPr>
            <a:spLocks noEditPoints="1"/>
          </p:cNvSpPr>
          <p:nvPr/>
        </p:nvSpPr>
        <p:spPr bwMode="black">
          <a:xfrm>
            <a:off x="4175890" y="4280401"/>
            <a:ext cx="376362" cy="208738"/>
          </a:xfrm>
          <a:custGeom>
            <a:avLst/>
            <a:gdLst>
              <a:gd name="T0" fmla="*/ 67 w 119"/>
              <a:gd name="T1" fmla="*/ 0 h 66"/>
              <a:gd name="T2" fmla="*/ 67 w 119"/>
              <a:gd name="T3" fmla="*/ 66 h 66"/>
              <a:gd name="T4" fmla="*/ 23 w 119"/>
              <a:gd name="T5" fmla="*/ 33 h 66"/>
              <a:gd name="T6" fmla="*/ 67 w 119"/>
              <a:gd name="T7" fmla="*/ 0 h 66"/>
              <a:gd name="T8" fmla="*/ 76 w 119"/>
              <a:gd name="T9" fmla="*/ 33 h 66"/>
              <a:gd name="T10" fmla="*/ 119 w 119"/>
              <a:gd name="T11" fmla="*/ 66 h 66"/>
              <a:gd name="T12" fmla="*/ 119 w 119"/>
              <a:gd name="T13" fmla="*/ 0 h 66"/>
              <a:gd name="T14" fmla="*/ 76 w 119"/>
              <a:gd name="T15" fmla="*/ 33 h 66"/>
              <a:gd name="T16" fmla="*/ 0 w 119"/>
              <a:gd name="T17" fmla="*/ 63 h 66"/>
              <a:gd name="T18" fmla="*/ 14 w 119"/>
              <a:gd name="T19" fmla="*/ 63 h 66"/>
              <a:gd name="T20" fmla="*/ 14 w 119"/>
              <a:gd name="T21" fmla="*/ 3 h 66"/>
              <a:gd name="T22" fmla="*/ 0 w 119"/>
              <a:gd name="T23" fmla="*/ 3 h 66"/>
              <a:gd name="T24" fmla="*/ 0 w 119"/>
              <a:gd name="T2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66">
                <a:moveTo>
                  <a:pt x="67" y="0"/>
                </a:moveTo>
                <a:lnTo>
                  <a:pt x="67" y="66"/>
                </a:lnTo>
                <a:lnTo>
                  <a:pt x="23" y="33"/>
                </a:lnTo>
                <a:lnTo>
                  <a:pt x="67" y="0"/>
                </a:lnTo>
                <a:close/>
                <a:moveTo>
                  <a:pt x="76" y="33"/>
                </a:moveTo>
                <a:lnTo>
                  <a:pt x="119" y="66"/>
                </a:lnTo>
                <a:lnTo>
                  <a:pt x="119" y="0"/>
                </a:lnTo>
                <a:lnTo>
                  <a:pt x="76" y="33"/>
                </a:lnTo>
                <a:close/>
                <a:moveTo>
                  <a:pt x="0" y="63"/>
                </a:moveTo>
                <a:lnTo>
                  <a:pt x="14" y="63"/>
                </a:lnTo>
                <a:lnTo>
                  <a:pt x="14" y="3"/>
                </a:lnTo>
                <a:lnTo>
                  <a:pt x="0" y="3"/>
                </a:lnTo>
                <a:lnTo>
                  <a:pt x="0" y="63"/>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2" name="Freeform 90"/>
          <p:cNvSpPr>
            <a:spLocks noEditPoints="1"/>
          </p:cNvSpPr>
          <p:nvPr/>
        </p:nvSpPr>
        <p:spPr bwMode="black">
          <a:xfrm>
            <a:off x="6947951" y="4275657"/>
            <a:ext cx="319430" cy="218226"/>
          </a:xfrm>
          <a:custGeom>
            <a:avLst/>
            <a:gdLst>
              <a:gd name="T0" fmla="*/ 44 w 101"/>
              <a:gd name="T1" fmla="*/ 0 h 69"/>
              <a:gd name="T2" fmla="*/ 44 w 101"/>
              <a:gd name="T3" fmla="*/ 69 h 69"/>
              <a:gd name="T4" fmla="*/ 0 w 101"/>
              <a:gd name="T5" fmla="*/ 35 h 69"/>
              <a:gd name="T6" fmla="*/ 44 w 101"/>
              <a:gd name="T7" fmla="*/ 0 h 69"/>
              <a:gd name="T8" fmla="*/ 56 w 101"/>
              <a:gd name="T9" fmla="*/ 35 h 69"/>
              <a:gd name="T10" fmla="*/ 101 w 101"/>
              <a:gd name="T11" fmla="*/ 69 h 69"/>
              <a:gd name="T12" fmla="*/ 101 w 101"/>
              <a:gd name="T13" fmla="*/ 0 h 69"/>
              <a:gd name="T14" fmla="*/ 56 w 10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9">
                <a:moveTo>
                  <a:pt x="44" y="0"/>
                </a:moveTo>
                <a:lnTo>
                  <a:pt x="44" y="69"/>
                </a:lnTo>
                <a:lnTo>
                  <a:pt x="0" y="35"/>
                </a:lnTo>
                <a:lnTo>
                  <a:pt x="44" y="0"/>
                </a:lnTo>
                <a:close/>
                <a:moveTo>
                  <a:pt x="56" y="35"/>
                </a:moveTo>
                <a:lnTo>
                  <a:pt x="101" y="69"/>
                </a:lnTo>
                <a:lnTo>
                  <a:pt x="101" y="0"/>
                </a:lnTo>
                <a:lnTo>
                  <a:pt x="56" y="35"/>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3" name="Freeform 91"/>
          <p:cNvSpPr>
            <a:spLocks/>
          </p:cNvSpPr>
          <p:nvPr/>
        </p:nvSpPr>
        <p:spPr bwMode="black">
          <a:xfrm>
            <a:off x="6879954" y="6073712"/>
            <a:ext cx="455427" cy="294132"/>
          </a:xfrm>
          <a:custGeom>
            <a:avLst/>
            <a:gdLst>
              <a:gd name="T0" fmla="*/ 69 w 87"/>
              <a:gd name="T1" fmla="*/ 7 h 56"/>
              <a:gd name="T2" fmla="*/ 43 w 87"/>
              <a:gd name="T3" fmla="*/ 13 h 56"/>
              <a:gd name="T4" fmla="*/ 17 w 87"/>
              <a:gd name="T5" fmla="*/ 7 h 56"/>
              <a:gd name="T6" fmla="*/ 43 w 87"/>
              <a:gd name="T7" fmla="*/ 55 h 56"/>
              <a:gd name="T8" fmla="*/ 43 w 87"/>
              <a:gd name="T9" fmla="*/ 56 h 56"/>
              <a:gd name="T10" fmla="*/ 43 w 87"/>
              <a:gd name="T11" fmla="*/ 55 h 56"/>
              <a:gd name="T12" fmla="*/ 43 w 87"/>
              <a:gd name="T13" fmla="*/ 56 h 56"/>
              <a:gd name="T14" fmla="*/ 43 w 87"/>
              <a:gd name="T15" fmla="*/ 55 h 56"/>
              <a:gd name="T16" fmla="*/ 69 w 87"/>
              <a:gd name="T1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56">
                <a:moveTo>
                  <a:pt x="69" y="7"/>
                </a:moveTo>
                <a:cubicBezTo>
                  <a:pt x="63" y="0"/>
                  <a:pt x="51" y="3"/>
                  <a:pt x="43" y="13"/>
                </a:cubicBezTo>
                <a:cubicBezTo>
                  <a:pt x="34" y="2"/>
                  <a:pt x="23" y="0"/>
                  <a:pt x="17" y="7"/>
                </a:cubicBezTo>
                <a:cubicBezTo>
                  <a:pt x="0" y="25"/>
                  <a:pt x="36" y="52"/>
                  <a:pt x="43" y="55"/>
                </a:cubicBezTo>
                <a:cubicBezTo>
                  <a:pt x="43" y="56"/>
                  <a:pt x="43" y="56"/>
                  <a:pt x="43" y="56"/>
                </a:cubicBezTo>
                <a:cubicBezTo>
                  <a:pt x="43" y="55"/>
                  <a:pt x="43" y="55"/>
                  <a:pt x="43" y="55"/>
                </a:cubicBezTo>
                <a:cubicBezTo>
                  <a:pt x="43" y="55"/>
                  <a:pt x="43" y="55"/>
                  <a:pt x="43" y="56"/>
                </a:cubicBezTo>
                <a:cubicBezTo>
                  <a:pt x="43" y="55"/>
                  <a:pt x="43" y="55"/>
                  <a:pt x="43" y="55"/>
                </a:cubicBezTo>
                <a:cubicBezTo>
                  <a:pt x="50" y="52"/>
                  <a:pt x="87" y="25"/>
                  <a:pt x="69" y="7"/>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4" name="Freeform 92"/>
          <p:cNvSpPr>
            <a:spLocks noEditPoints="1"/>
          </p:cNvSpPr>
          <p:nvPr/>
        </p:nvSpPr>
        <p:spPr bwMode="black">
          <a:xfrm>
            <a:off x="6981156" y="5130406"/>
            <a:ext cx="253016" cy="344734"/>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5" name="Freeform 93"/>
          <p:cNvSpPr>
            <a:spLocks/>
          </p:cNvSpPr>
          <p:nvPr/>
        </p:nvSpPr>
        <p:spPr bwMode="black">
          <a:xfrm>
            <a:off x="8745386" y="2360583"/>
            <a:ext cx="382687" cy="376358"/>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6" name="Freeform 94"/>
          <p:cNvSpPr>
            <a:spLocks noEditPoints="1"/>
          </p:cNvSpPr>
          <p:nvPr/>
        </p:nvSpPr>
        <p:spPr bwMode="black">
          <a:xfrm>
            <a:off x="8799150" y="6034179"/>
            <a:ext cx="275156" cy="373198"/>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7" name="Freeform 95"/>
          <p:cNvSpPr>
            <a:spLocks/>
          </p:cNvSpPr>
          <p:nvPr/>
        </p:nvSpPr>
        <p:spPr bwMode="black">
          <a:xfrm>
            <a:off x="8761198" y="5127246"/>
            <a:ext cx="351058" cy="351058"/>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8" name="Rectangle 96"/>
          <p:cNvSpPr>
            <a:spLocks noChangeArrowheads="1"/>
          </p:cNvSpPr>
          <p:nvPr/>
        </p:nvSpPr>
        <p:spPr bwMode="black">
          <a:xfrm>
            <a:off x="7852958" y="2516215"/>
            <a:ext cx="338478" cy="65092"/>
          </a:xfrm>
          <a:prstGeom prst="rect">
            <a:avLst/>
          </a:pr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59" name="Freeform 97"/>
          <p:cNvSpPr>
            <a:spLocks noEditPoints="1"/>
          </p:cNvSpPr>
          <p:nvPr/>
        </p:nvSpPr>
        <p:spPr bwMode="black">
          <a:xfrm>
            <a:off x="6041326" y="2395372"/>
            <a:ext cx="303618" cy="306781"/>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0" name="Freeform 98"/>
          <p:cNvSpPr>
            <a:spLocks/>
          </p:cNvSpPr>
          <p:nvPr/>
        </p:nvSpPr>
        <p:spPr bwMode="black">
          <a:xfrm>
            <a:off x="5962258" y="6080038"/>
            <a:ext cx="461753" cy="281481"/>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1" name="Freeform 99"/>
          <p:cNvSpPr>
            <a:spLocks/>
          </p:cNvSpPr>
          <p:nvPr/>
        </p:nvSpPr>
        <p:spPr bwMode="black">
          <a:xfrm>
            <a:off x="2327852" y="2396952"/>
            <a:ext cx="414317"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2" name="Freeform 100"/>
          <p:cNvSpPr>
            <a:spLocks noEditPoints="1"/>
          </p:cNvSpPr>
          <p:nvPr/>
        </p:nvSpPr>
        <p:spPr bwMode="black">
          <a:xfrm>
            <a:off x="2372133" y="5195245"/>
            <a:ext cx="325757" cy="215060"/>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3" name="Freeform 101"/>
          <p:cNvSpPr>
            <a:spLocks/>
          </p:cNvSpPr>
          <p:nvPr/>
        </p:nvSpPr>
        <p:spPr bwMode="black">
          <a:xfrm>
            <a:off x="1515978" y="4228218"/>
            <a:ext cx="208738" cy="313103"/>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4" name="Freeform 102"/>
          <p:cNvSpPr>
            <a:spLocks/>
          </p:cNvSpPr>
          <p:nvPr/>
        </p:nvSpPr>
        <p:spPr bwMode="black">
          <a:xfrm>
            <a:off x="1468541" y="2341607"/>
            <a:ext cx="303616" cy="414310"/>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5" name="Freeform 103"/>
          <p:cNvSpPr>
            <a:spLocks noEditPoints="1"/>
          </p:cNvSpPr>
          <p:nvPr/>
        </p:nvSpPr>
        <p:spPr bwMode="black">
          <a:xfrm>
            <a:off x="7773925" y="5054502"/>
            <a:ext cx="496542" cy="496543"/>
          </a:xfrm>
          <a:custGeom>
            <a:avLst/>
            <a:gdLst>
              <a:gd name="T0" fmla="*/ 47 w 95"/>
              <a:gd name="T1" fmla="*/ 0 h 95"/>
              <a:gd name="T2" fmla="*/ 0 w 95"/>
              <a:gd name="T3" fmla="*/ 47 h 95"/>
              <a:gd name="T4" fmla="*/ 47 w 95"/>
              <a:gd name="T5" fmla="*/ 95 h 95"/>
              <a:gd name="T6" fmla="*/ 95 w 95"/>
              <a:gd name="T7" fmla="*/ 47 h 95"/>
              <a:gd name="T8" fmla="*/ 47 w 95"/>
              <a:gd name="T9" fmla="*/ 0 h 95"/>
              <a:gd name="T10" fmla="*/ 24 w 95"/>
              <a:gd name="T11" fmla="*/ 24 h 95"/>
              <a:gd name="T12" fmla="*/ 22 w 95"/>
              <a:gd name="T13" fmla="*/ 20 h 95"/>
              <a:gd name="T14" fmla="*/ 26 w 95"/>
              <a:gd name="T15" fmla="*/ 13 h 95"/>
              <a:gd name="T16" fmla="*/ 34 w 95"/>
              <a:gd name="T17" fmla="*/ 14 h 95"/>
              <a:gd name="T18" fmla="*/ 35 w 95"/>
              <a:gd name="T19" fmla="*/ 18 h 95"/>
              <a:gd name="T20" fmla="*/ 29 w 95"/>
              <a:gd name="T21" fmla="*/ 20 h 95"/>
              <a:gd name="T22" fmla="*/ 24 w 95"/>
              <a:gd name="T23" fmla="*/ 24 h 95"/>
              <a:gd name="T24" fmla="*/ 30 w 95"/>
              <a:gd name="T25" fmla="*/ 43 h 95"/>
              <a:gd name="T26" fmla="*/ 26 w 95"/>
              <a:gd name="T27" fmla="*/ 34 h 95"/>
              <a:gd name="T28" fmla="*/ 30 w 95"/>
              <a:gd name="T29" fmla="*/ 25 h 95"/>
              <a:gd name="T30" fmla="*/ 34 w 95"/>
              <a:gd name="T31" fmla="*/ 34 h 95"/>
              <a:gd name="T32" fmla="*/ 30 w 95"/>
              <a:gd name="T33" fmla="*/ 43 h 95"/>
              <a:gd name="T34" fmla="*/ 47 w 95"/>
              <a:gd name="T35" fmla="*/ 87 h 95"/>
              <a:gd name="T36" fmla="*/ 33 w 95"/>
              <a:gd name="T37" fmla="*/ 75 h 95"/>
              <a:gd name="T38" fmla="*/ 47 w 95"/>
              <a:gd name="T39" fmla="*/ 62 h 95"/>
              <a:gd name="T40" fmla="*/ 61 w 95"/>
              <a:gd name="T41" fmla="*/ 75 h 95"/>
              <a:gd name="T42" fmla="*/ 47 w 95"/>
              <a:gd name="T43" fmla="*/ 87 h 95"/>
              <a:gd name="T44" fmla="*/ 65 w 95"/>
              <a:gd name="T45" fmla="*/ 43 h 95"/>
              <a:gd name="T46" fmla="*/ 61 w 95"/>
              <a:gd name="T47" fmla="*/ 34 h 95"/>
              <a:gd name="T48" fmla="*/ 65 w 95"/>
              <a:gd name="T49" fmla="*/ 25 h 95"/>
              <a:gd name="T50" fmla="*/ 69 w 95"/>
              <a:gd name="T51" fmla="*/ 34 h 95"/>
              <a:gd name="T52" fmla="*/ 65 w 95"/>
              <a:gd name="T53" fmla="*/ 43 h 95"/>
              <a:gd name="T54" fmla="*/ 71 w 95"/>
              <a:gd name="T55" fmla="*/ 24 h 95"/>
              <a:gd name="T56" fmla="*/ 66 w 95"/>
              <a:gd name="T57" fmla="*/ 20 h 95"/>
              <a:gd name="T58" fmla="*/ 59 w 95"/>
              <a:gd name="T59" fmla="*/ 18 h 95"/>
              <a:gd name="T60" fmla="*/ 61 w 95"/>
              <a:gd name="T61" fmla="*/ 14 h 95"/>
              <a:gd name="T62" fmla="*/ 69 w 95"/>
              <a:gd name="T63" fmla="*/ 13 h 95"/>
              <a:gd name="T64" fmla="*/ 73 w 95"/>
              <a:gd name="T65" fmla="*/ 20 h 95"/>
              <a:gd name="T66" fmla="*/ 71 w 95"/>
              <a:gd name="T6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5">
                <a:moveTo>
                  <a:pt x="47" y="0"/>
                </a:moveTo>
                <a:cubicBezTo>
                  <a:pt x="21" y="0"/>
                  <a:pt x="0" y="21"/>
                  <a:pt x="0" y="47"/>
                </a:cubicBezTo>
                <a:cubicBezTo>
                  <a:pt x="0" y="74"/>
                  <a:pt x="21" y="95"/>
                  <a:pt x="47" y="95"/>
                </a:cubicBezTo>
                <a:cubicBezTo>
                  <a:pt x="74" y="95"/>
                  <a:pt x="95" y="74"/>
                  <a:pt x="95" y="47"/>
                </a:cubicBezTo>
                <a:cubicBezTo>
                  <a:pt x="95" y="21"/>
                  <a:pt x="74" y="0"/>
                  <a:pt x="47" y="0"/>
                </a:cubicBezTo>
                <a:close/>
                <a:moveTo>
                  <a:pt x="24" y="24"/>
                </a:moveTo>
                <a:cubicBezTo>
                  <a:pt x="23" y="24"/>
                  <a:pt x="22" y="23"/>
                  <a:pt x="22" y="20"/>
                </a:cubicBezTo>
                <a:cubicBezTo>
                  <a:pt x="22" y="18"/>
                  <a:pt x="23" y="15"/>
                  <a:pt x="26" y="13"/>
                </a:cubicBezTo>
                <a:cubicBezTo>
                  <a:pt x="29" y="12"/>
                  <a:pt x="32" y="13"/>
                  <a:pt x="34" y="14"/>
                </a:cubicBezTo>
                <a:cubicBezTo>
                  <a:pt x="36" y="15"/>
                  <a:pt x="36" y="17"/>
                  <a:pt x="35" y="18"/>
                </a:cubicBezTo>
                <a:cubicBezTo>
                  <a:pt x="34" y="19"/>
                  <a:pt x="31" y="18"/>
                  <a:pt x="29" y="20"/>
                </a:cubicBezTo>
                <a:cubicBezTo>
                  <a:pt x="27" y="21"/>
                  <a:pt x="26" y="23"/>
                  <a:pt x="24" y="24"/>
                </a:cubicBezTo>
                <a:close/>
                <a:moveTo>
                  <a:pt x="30" y="43"/>
                </a:moveTo>
                <a:cubicBezTo>
                  <a:pt x="28" y="43"/>
                  <a:pt x="26" y="39"/>
                  <a:pt x="26" y="34"/>
                </a:cubicBezTo>
                <a:cubicBezTo>
                  <a:pt x="26" y="29"/>
                  <a:pt x="28" y="25"/>
                  <a:pt x="30" y="25"/>
                </a:cubicBezTo>
                <a:cubicBezTo>
                  <a:pt x="32" y="25"/>
                  <a:pt x="34" y="29"/>
                  <a:pt x="34" y="34"/>
                </a:cubicBezTo>
                <a:cubicBezTo>
                  <a:pt x="34" y="39"/>
                  <a:pt x="32" y="43"/>
                  <a:pt x="30" y="43"/>
                </a:cubicBezTo>
                <a:close/>
                <a:moveTo>
                  <a:pt x="47" y="87"/>
                </a:moveTo>
                <a:cubicBezTo>
                  <a:pt x="38" y="87"/>
                  <a:pt x="33" y="82"/>
                  <a:pt x="33" y="75"/>
                </a:cubicBezTo>
                <a:cubicBezTo>
                  <a:pt x="33" y="68"/>
                  <a:pt x="38" y="62"/>
                  <a:pt x="47" y="62"/>
                </a:cubicBezTo>
                <a:cubicBezTo>
                  <a:pt x="57" y="62"/>
                  <a:pt x="61" y="68"/>
                  <a:pt x="61" y="75"/>
                </a:cubicBezTo>
                <a:cubicBezTo>
                  <a:pt x="61" y="82"/>
                  <a:pt x="57" y="87"/>
                  <a:pt x="47" y="87"/>
                </a:cubicBezTo>
                <a:close/>
                <a:moveTo>
                  <a:pt x="65" y="43"/>
                </a:moveTo>
                <a:cubicBezTo>
                  <a:pt x="63" y="43"/>
                  <a:pt x="61" y="39"/>
                  <a:pt x="61" y="34"/>
                </a:cubicBezTo>
                <a:cubicBezTo>
                  <a:pt x="61" y="29"/>
                  <a:pt x="63" y="25"/>
                  <a:pt x="65" y="25"/>
                </a:cubicBezTo>
                <a:cubicBezTo>
                  <a:pt x="67" y="25"/>
                  <a:pt x="69" y="29"/>
                  <a:pt x="69" y="34"/>
                </a:cubicBezTo>
                <a:cubicBezTo>
                  <a:pt x="69" y="39"/>
                  <a:pt x="67" y="43"/>
                  <a:pt x="65" y="43"/>
                </a:cubicBezTo>
                <a:close/>
                <a:moveTo>
                  <a:pt x="71" y="24"/>
                </a:moveTo>
                <a:cubicBezTo>
                  <a:pt x="68" y="23"/>
                  <a:pt x="68" y="21"/>
                  <a:pt x="66" y="20"/>
                </a:cubicBezTo>
                <a:cubicBezTo>
                  <a:pt x="63" y="18"/>
                  <a:pt x="61" y="19"/>
                  <a:pt x="59" y="18"/>
                </a:cubicBezTo>
                <a:cubicBezTo>
                  <a:pt x="59" y="17"/>
                  <a:pt x="59" y="15"/>
                  <a:pt x="61" y="14"/>
                </a:cubicBezTo>
                <a:cubicBezTo>
                  <a:pt x="63" y="13"/>
                  <a:pt x="66" y="12"/>
                  <a:pt x="69" y="13"/>
                </a:cubicBezTo>
                <a:cubicBezTo>
                  <a:pt x="72" y="15"/>
                  <a:pt x="73" y="18"/>
                  <a:pt x="73" y="20"/>
                </a:cubicBezTo>
                <a:cubicBezTo>
                  <a:pt x="73" y="23"/>
                  <a:pt x="72" y="24"/>
                  <a:pt x="71" y="24"/>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6" name="Freeform 104"/>
          <p:cNvSpPr>
            <a:spLocks noEditPoints="1"/>
          </p:cNvSpPr>
          <p:nvPr/>
        </p:nvSpPr>
        <p:spPr bwMode="black">
          <a:xfrm>
            <a:off x="3289826" y="2389047"/>
            <a:ext cx="319430" cy="31943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7" name="Freeform 105"/>
          <p:cNvSpPr>
            <a:spLocks/>
          </p:cNvSpPr>
          <p:nvPr/>
        </p:nvSpPr>
        <p:spPr bwMode="black">
          <a:xfrm>
            <a:off x="4253379" y="2322632"/>
            <a:ext cx="221388" cy="45226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8" name="Freeform 106"/>
          <p:cNvSpPr>
            <a:spLocks noEditPoints="1"/>
          </p:cNvSpPr>
          <p:nvPr/>
        </p:nvSpPr>
        <p:spPr bwMode="black">
          <a:xfrm>
            <a:off x="5042984" y="2411186"/>
            <a:ext cx="471240" cy="275153"/>
          </a:xfrm>
          <a:custGeom>
            <a:avLst/>
            <a:gdLst>
              <a:gd name="T0" fmla="*/ 25 w 90"/>
              <a:gd name="T1" fmla="*/ 11 h 53"/>
              <a:gd name="T2" fmla="*/ 34 w 90"/>
              <a:gd name="T3" fmla="*/ 32 h 53"/>
              <a:gd name="T4" fmla="*/ 15 w 90"/>
              <a:gd name="T5" fmla="*/ 35 h 53"/>
              <a:gd name="T6" fmla="*/ 11 w 90"/>
              <a:gd name="T7" fmla="*/ 47 h 53"/>
              <a:gd name="T8" fmla="*/ 17 w 90"/>
              <a:gd name="T9" fmla="*/ 50 h 53"/>
              <a:gd name="T10" fmla="*/ 0 w 90"/>
              <a:gd name="T11" fmla="*/ 52 h 53"/>
              <a:gd name="T12" fmla="*/ 5 w 90"/>
              <a:gd name="T13" fmla="*/ 49 h 53"/>
              <a:gd name="T14" fmla="*/ 27 w 90"/>
              <a:gd name="T15" fmla="*/ 0 h 53"/>
              <a:gd name="T16" fmla="*/ 46 w 90"/>
              <a:gd name="T17" fmla="*/ 42 h 53"/>
              <a:gd name="T18" fmla="*/ 55 w 90"/>
              <a:gd name="T19" fmla="*/ 50 h 53"/>
              <a:gd name="T20" fmla="*/ 35 w 90"/>
              <a:gd name="T21" fmla="*/ 52 h 53"/>
              <a:gd name="T22" fmla="*/ 39 w 90"/>
              <a:gd name="T23" fmla="*/ 49 h 53"/>
              <a:gd name="T24" fmla="*/ 38 w 90"/>
              <a:gd name="T25" fmla="*/ 42 h 53"/>
              <a:gd name="T26" fmla="*/ 78 w 90"/>
              <a:gd name="T27" fmla="*/ 44 h 53"/>
              <a:gd name="T28" fmla="*/ 70 w 90"/>
              <a:gd name="T29" fmla="*/ 34 h 53"/>
              <a:gd name="T30" fmla="*/ 65 w 90"/>
              <a:gd name="T31" fmla="*/ 42 h 53"/>
              <a:gd name="T32" fmla="*/ 70 w 90"/>
              <a:gd name="T33" fmla="*/ 48 h 53"/>
              <a:gd name="T34" fmla="*/ 78 w 90"/>
              <a:gd name="T35" fmla="*/ 47 h 53"/>
              <a:gd name="T36" fmla="*/ 67 w 90"/>
              <a:gd name="T37" fmla="*/ 53 h 53"/>
              <a:gd name="T38" fmla="*/ 58 w 90"/>
              <a:gd name="T39" fmla="*/ 44 h 53"/>
              <a:gd name="T40" fmla="*/ 65 w 90"/>
              <a:gd name="T41" fmla="*/ 34 h 53"/>
              <a:gd name="T42" fmla="*/ 78 w 90"/>
              <a:gd name="T43" fmla="*/ 28 h 53"/>
              <a:gd name="T44" fmla="*/ 71 w 90"/>
              <a:gd name="T45" fmla="*/ 19 h 53"/>
              <a:gd name="T46" fmla="*/ 66 w 90"/>
              <a:gd name="T47" fmla="*/ 23 h 53"/>
              <a:gd name="T48" fmla="*/ 65 w 90"/>
              <a:gd name="T49" fmla="*/ 28 h 53"/>
              <a:gd name="T50" fmla="*/ 61 w 90"/>
              <a:gd name="T51" fmla="*/ 28 h 53"/>
              <a:gd name="T52" fmla="*/ 63 w 90"/>
              <a:gd name="T53" fmla="*/ 19 h 53"/>
              <a:gd name="T54" fmla="*/ 80 w 90"/>
              <a:gd name="T55" fmla="*/ 18 h 53"/>
              <a:gd name="T56" fmla="*/ 84 w 90"/>
              <a:gd name="T57" fmla="*/ 28 h 53"/>
              <a:gd name="T58" fmla="*/ 84 w 90"/>
              <a:gd name="T59" fmla="*/ 46 h 53"/>
              <a:gd name="T60" fmla="*/ 86 w 90"/>
              <a:gd name="T61" fmla="*/ 48 h 53"/>
              <a:gd name="T62" fmla="*/ 90 w 90"/>
              <a:gd name="T63" fmla="*/ 45 h 53"/>
              <a:gd name="T64" fmla="*/ 82 w 90"/>
              <a:gd name="T65" fmla="*/ 53 h 53"/>
              <a:gd name="T66" fmla="*/ 78 w 90"/>
              <a:gd name="T67"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53">
                <a:moveTo>
                  <a:pt x="34" y="32"/>
                </a:moveTo>
                <a:cubicBezTo>
                  <a:pt x="25" y="11"/>
                  <a:pt x="25" y="11"/>
                  <a:pt x="25" y="11"/>
                </a:cubicBezTo>
                <a:cubicBezTo>
                  <a:pt x="17" y="32"/>
                  <a:pt x="17" y="32"/>
                  <a:pt x="17" y="32"/>
                </a:cubicBezTo>
                <a:lnTo>
                  <a:pt x="34" y="32"/>
                </a:lnTo>
                <a:close/>
                <a:moveTo>
                  <a:pt x="35" y="35"/>
                </a:moveTo>
                <a:cubicBezTo>
                  <a:pt x="15" y="35"/>
                  <a:pt x="15" y="35"/>
                  <a:pt x="15" y="35"/>
                </a:cubicBezTo>
                <a:cubicBezTo>
                  <a:pt x="12" y="43"/>
                  <a:pt x="12" y="43"/>
                  <a:pt x="12" y="43"/>
                </a:cubicBezTo>
                <a:cubicBezTo>
                  <a:pt x="11" y="45"/>
                  <a:pt x="11" y="46"/>
                  <a:pt x="11" y="47"/>
                </a:cubicBezTo>
                <a:cubicBezTo>
                  <a:pt x="11" y="48"/>
                  <a:pt x="11" y="49"/>
                  <a:pt x="12" y="49"/>
                </a:cubicBezTo>
                <a:cubicBezTo>
                  <a:pt x="12" y="50"/>
                  <a:pt x="14" y="50"/>
                  <a:pt x="17" y="50"/>
                </a:cubicBezTo>
                <a:cubicBezTo>
                  <a:pt x="17" y="52"/>
                  <a:pt x="17" y="52"/>
                  <a:pt x="17" y="52"/>
                </a:cubicBezTo>
                <a:cubicBezTo>
                  <a:pt x="0" y="52"/>
                  <a:pt x="0" y="52"/>
                  <a:pt x="0" y="52"/>
                </a:cubicBezTo>
                <a:cubicBezTo>
                  <a:pt x="0" y="50"/>
                  <a:pt x="0" y="50"/>
                  <a:pt x="0" y="50"/>
                </a:cubicBezTo>
                <a:cubicBezTo>
                  <a:pt x="3" y="50"/>
                  <a:pt x="4" y="50"/>
                  <a:pt x="5" y="49"/>
                </a:cubicBezTo>
                <a:cubicBezTo>
                  <a:pt x="6" y="48"/>
                  <a:pt x="7" y="45"/>
                  <a:pt x="9" y="42"/>
                </a:cubicBezTo>
                <a:cubicBezTo>
                  <a:pt x="27" y="0"/>
                  <a:pt x="27" y="0"/>
                  <a:pt x="27" y="0"/>
                </a:cubicBezTo>
                <a:cubicBezTo>
                  <a:pt x="28" y="0"/>
                  <a:pt x="28" y="0"/>
                  <a:pt x="28" y="0"/>
                </a:cubicBezTo>
                <a:cubicBezTo>
                  <a:pt x="46" y="42"/>
                  <a:pt x="46" y="42"/>
                  <a:pt x="46" y="42"/>
                </a:cubicBezTo>
                <a:cubicBezTo>
                  <a:pt x="47" y="46"/>
                  <a:pt x="49" y="48"/>
                  <a:pt x="50" y="49"/>
                </a:cubicBezTo>
                <a:cubicBezTo>
                  <a:pt x="51" y="50"/>
                  <a:pt x="53" y="50"/>
                  <a:pt x="55" y="50"/>
                </a:cubicBezTo>
                <a:cubicBezTo>
                  <a:pt x="55" y="52"/>
                  <a:pt x="55" y="52"/>
                  <a:pt x="55" y="52"/>
                </a:cubicBezTo>
                <a:cubicBezTo>
                  <a:pt x="35" y="52"/>
                  <a:pt x="35" y="52"/>
                  <a:pt x="35" y="52"/>
                </a:cubicBezTo>
                <a:cubicBezTo>
                  <a:pt x="35" y="50"/>
                  <a:pt x="35" y="50"/>
                  <a:pt x="35" y="50"/>
                </a:cubicBezTo>
                <a:cubicBezTo>
                  <a:pt x="37" y="50"/>
                  <a:pt x="38" y="50"/>
                  <a:pt x="39" y="49"/>
                </a:cubicBezTo>
                <a:cubicBezTo>
                  <a:pt x="39" y="49"/>
                  <a:pt x="40" y="48"/>
                  <a:pt x="40" y="47"/>
                </a:cubicBezTo>
                <a:cubicBezTo>
                  <a:pt x="40" y="46"/>
                  <a:pt x="39" y="44"/>
                  <a:pt x="38" y="42"/>
                </a:cubicBezTo>
                <a:lnTo>
                  <a:pt x="35" y="35"/>
                </a:lnTo>
                <a:close/>
                <a:moveTo>
                  <a:pt x="78" y="44"/>
                </a:moveTo>
                <a:cubicBezTo>
                  <a:pt x="78" y="31"/>
                  <a:pt x="78" y="31"/>
                  <a:pt x="78" y="31"/>
                </a:cubicBezTo>
                <a:cubicBezTo>
                  <a:pt x="74" y="33"/>
                  <a:pt x="71" y="34"/>
                  <a:pt x="70" y="34"/>
                </a:cubicBezTo>
                <a:cubicBezTo>
                  <a:pt x="68" y="36"/>
                  <a:pt x="67" y="37"/>
                  <a:pt x="66" y="38"/>
                </a:cubicBezTo>
                <a:cubicBezTo>
                  <a:pt x="65" y="39"/>
                  <a:pt x="65" y="40"/>
                  <a:pt x="65" y="42"/>
                </a:cubicBezTo>
                <a:cubicBezTo>
                  <a:pt x="65" y="44"/>
                  <a:pt x="65" y="45"/>
                  <a:pt x="66" y="46"/>
                </a:cubicBezTo>
                <a:cubicBezTo>
                  <a:pt x="67" y="48"/>
                  <a:pt x="69" y="48"/>
                  <a:pt x="70" y="48"/>
                </a:cubicBezTo>
                <a:cubicBezTo>
                  <a:pt x="72" y="48"/>
                  <a:pt x="75" y="47"/>
                  <a:pt x="78" y="44"/>
                </a:cubicBezTo>
                <a:moveTo>
                  <a:pt x="78" y="47"/>
                </a:moveTo>
                <a:cubicBezTo>
                  <a:pt x="74" y="50"/>
                  <a:pt x="72" y="51"/>
                  <a:pt x="71" y="52"/>
                </a:cubicBezTo>
                <a:cubicBezTo>
                  <a:pt x="70" y="52"/>
                  <a:pt x="68" y="53"/>
                  <a:pt x="67" y="53"/>
                </a:cubicBezTo>
                <a:cubicBezTo>
                  <a:pt x="64" y="53"/>
                  <a:pt x="62" y="52"/>
                  <a:pt x="61" y="50"/>
                </a:cubicBezTo>
                <a:cubicBezTo>
                  <a:pt x="59" y="49"/>
                  <a:pt x="58" y="46"/>
                  <a:pt x="58" y="44"/>
                </a:cubicBezTo>
                <a:cubicBezTo>
                  <a:pt x="58" y="42"/>
                  <a:pt x="59" y="41"/>
                  <a:pt x="60" y="39"/>
                </a:cubicBezTo>
                <a:cubicBezTo>
                  <a:pt x="61" y="38"/>
                  <a:pt x="62" y="36"/>
                  <a:pt x="65" y="34"/>
                </a:cubicBezTo>
                <a:cubicBezTo>
                  <a:pt x="67" y="33"/>
                  <a:pt x="72" y="31"/>
                  <a:pt x="78" y="29"/>
                </a:cubicBezTo>
                <a:cubicBezTo>
                  <a:pt x="78" y="28"/>
                  <a:pt x="78" y="28"/>
                  <a:pt x="78" y="28"/>
                </a:cubicBezTo>
                <a:cubicBezTo>
                  <a:pt x="78" y="24"/>
                  <a:pt x="77" y="22"/>
                  <a:pt x="76" y="21"/>
                </a:cubicBezTo>
                <a:cubicBezTo>
                  <a:pt x="75" y="19"/>
                  <a:pt x="73" y="19"/>
                  <a:pt x="71" y="19"/>
                </a:cubicBezTo>
                <a:cubicBezTo>
                  <a:pt x="70" y="19"/>
                  <a:pt x="68" y="19"/>
                  <a:pt x="67" y="20"/>
                </a:cubicBezTo>
                <a:cubicBezTo>
                  <a:pt x="66" y="21"/>
                  <a:pt x="66" y="22"/>
                  <a:pt x="66" y="23"/>
                </a:cubicBezTo>
                <a:cubicBezTo>
                  <a:pt x="66" y="25"/>
                  <a:pt x="66" y="25"/>
                  <a:pt x="66" y="25"/>
                </a:cubicBezTo>
                <a:cubicBezTo>
                  <a:pt x="66" y="26"/>
                  <a:pt x="66" y="27"/>
                  <a:pt x="65" y="28"/>
                </a:cubicBezTo>
                <a:cubicBezTo>
                  <a:pt x="65" y="28"/>
                  <a:pt x="64" y="29"/>
                  <a:pt x="63" y="29"/>
                </a:cubicBezTo>
                <a:cubicBezTo>
                  <a:pt x="62" y="29"/>
                  <a:pt x="61" y="28"/>
                  <a:pt x="61" y="28"/>
                </a:cubicBezTo>
                <a:cubicBezTo>
                  <a:pt x="60" y="27"/>
                  <a:pt x="60" y="26"/>
                  <a:pt x="60" y="25"/>
                </a:cubicBezTo>
                <a:cubicBezTo>
                  <a:pt x="60" y="23"/>
                  <a:pt x="61" y="21"/>
                  <a:pt x="63" y="19"/>
                </a:cubicBezTo>
                <a:cubicBezTo>
                  <a:pt x="65" y="17"/>
                  <a:pt x="68" y="16"/>
                  <a:pt x="72" y="16"/>
                </a:cubicBezTo>
                <a:cubicBezTo>
                  <a:pt x="75" y="16"/>
                  <a:pt x="78" y="17"/>
                  <a:pt x="80" y="18"/>
                </a:cubicBezTo>
                <a:cubicBezTo>
                  <a:pt x="81" y="19"/>
                  <a:pt x="82" y="20"/>
                  <a:pt x="83" y="21"/>
                </a:cubicBezTo>
                <a:cubicBezTo>
                  <a:pt x="84" y="23"/>
                  <a:pt x="84" y="25"/>
                  <a:pt x="84" y="28"/>
                </a:cubicBezTo>
                <a:cubicBezTo>
                  <a:pt x="84" y="40"/>
                  <a:pt x="84" y="40"/>
                  <a:pt x="84" y="40"/>
                </a:cubicBezTo>
                <a:cubicBezTo>
                  <a:pt x="84" y="43"/>
                  <a:pt x="84" y="45"/>
                  <a:pt x="84" y="46"/>
                </a:cubicBezTo>
                <a:cubicBezTo>
                  <a:pt x="84" y="47"/>
                  <a:pt x="84" y="47"/>
                  <a:pt x="85" y="47"/>
                </a:cubicBezTo>
                <a:cubicBezTo>
                  <a:pt x="85" y="48"/>
                  <a:pt x="85" y="48"/>
                  <a:pt x="86" y="48"/>
                </a:cubicBezTo>
                <a:cubicBezTo>
                  <a:pt x="86" y="48"/>
                  <a:pt x="86" y="48"/>
                  <a:pt x="87" y="48"/>
                </a:cubicBezTo>
                <a:cubicBezTo>
                  <a:pt x="87" y="47"/>
                  <a:pt x="88" y="46"/>
                  <a:pt x="90" y="45"/>
                </a:cubicBezTo>
                <a:cubicBezTo>
                  <a:pt x="90" y="47"/>
                  <a:pt x="90" y="47"/>
                  <a:pt x="90" y="47"/>
                </a:cubicBezTo>
                <a:cubicBezTo>
                  <a:pt x="87" y="51"/>
                  <a:pt x="84" y="53"/>
                  <a:pt x="82" y="53"/>
                </a:cubicBezTo>
                <a:cubicBezTo>
                  <a:pt x="80" y="53"/>
                  <a:pt x="80" y="52"/>
                  <a:pt x="79" y="51"/>
                </a:cubicBezTo>
                <a:cubicBezTo>
                  <a:pt x="78" y="50"/>
                  <a:pt x="78" y="49"/>
                  <a:pt x="78" y="47"/>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69" name="Freeform 107"/>
          <p:cNvSpPr>
            <a:spLocks noEditPoints="1"/>
          </p:cNvSpPr>
          <p:nvPr/>
        </p:nvSpPr>
        <p:spPr bwMode="black">
          <a:xfrm>
            <a:off x="6851489" y="2370070"/>
            <a:ext cx="512356" cy="357384"/>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1" name="Freeform 108"/>
          <p:cNvSpPr>
            <a:spLocks noEditPoints="1"/>
          </p:cNvSpPr>
          <p:nvPr/>
        </p:nvSpPr>
        <p:spPr bwMode="black">
          <a:xfrm>
            <a:off x="8754874" y="3262774"/>
            <a:ext cx="363711" cy="407983"/>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2" name="Freeform 109"/>
          <p:cNvSpPr>
            <a:spLocks noEditPoints="1"/>
          </p:cNvSpPr>
          <p:nvPr/>
        </p:nvSpPr>
        <p:spPr bwMode="black">
          <a:xfrm>
            <a:off x="7811876" y="3295982"/>
            <a:ext cx="420640" cy="341568"/>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3" name="Freeform 110"/>
          <p:cNvSpPr>
            <a:spLocks noEditPoints="1"/>
          </p:cNvSpPr>
          <p:nvPr/>
        </p:nvSpPr>
        <p:spPr bwMode="black">
          <a:xfrm>
            <a:off x="6925812" y="3283331"/>
            <a:ext cx="363711" cy="366872"/>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4" name="Freeform 111"/>
          <p:cNvSpPr>
            <a:spLocks noEditPoints="1"/>
          </p:cNvSpPr>
          <p:nvPr/>
        </p:nvSpPr>
        <p:spPr bwMode="black">
          <a:xfrm>
            <a:off x="6057140" y="3278587"/>
            <a:ext cx="271993" cy="376358"/>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5" name="Freeform 112"/>
          <p:cNvSpPr>
            <a:spLocks noEditPoints="1"/>
          </p:cNvSpPr>
          <p:nvPr/>
        </p:nvSpPr>
        <p:spPr bwMode="black">
          <a:xfrm>
            <a:off x="5242233" y="3262776"/>
            <a:ext cx="72742" cy="407977"/>
          </a:xfrm>
          <a:custGeom>
            <a:avLst/>
            <a:gdLst>
              <a:gd name="T0" fmla="*/ 1 w 14"/>
              <a:gd name="T1" fmla="*/ 24 h 78"/>
              <a:gd name="T2" fmla="*/ 13 w 14"/>
              <a:gd name="T3" fmla="*/ 24 h 78"/>
              <a:gd name="T4" fmla="*/ 13 w 14"/>
              <a:gd name="T5" fmla="*/ 78 h 78"/>
              <a:gd name="T6" fmla="*/ 1 w 14"/>
              <a:gd name="T7" fmla="*/ 78 h 78"/>
              <a:gd name="T8" fmla="*/ 1 w 14"/>
              <a:gd name="T9" fmla="*/ 24 h 78"/>
              <a:gd name="T10" fmla="*/ 14 w 14"/>
              <a:gd name="T11" fmla="*/ 6 h 78"/>
              <a:gd name="T12" fmla="*/ 12 w 14"/>
              <a:gd name="T13" fmla="*/ 2 h 78"/>
              <a:gd name="T14" fmla="*/ 7 w 14"/>
              <a:gd name="T15" fmla="*/ 0 h 78"/>
              <a:gd name="T16" fmla="*/ 2 w 14"/>
              <a:gd name="T17" fmla="*/ 2 h 78"/>
              <a:gd name="T18" fmla="*/ 0 w 14"/>
              <a:gd name="T19" fmla="*/ 6 h 78"/>
              <a:gd name="T20" fmla="*/ 2 w 14"/>
              <a:gd name="T21" fmla="*/ 11 h 78"/>
              <a:gd name="T22" fmla="*/ 7 w 14"/>
              <a:gd name="T23" fmla="*/ 13 h 78"/>
              <a:gd name="T24" fmla="*/ 12 w 14"/>
              <a:gd name="T25" fmla="*/ 11 h 78"/>
              <a:gd name="T26" fmla="*/ 14 w 14"/>
              <a:gd name="T27"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78">
                <a:moveTo>
                  <a:pt x="1" y="24"/>
                </a:moveTo>
                <a:cubicBezTo>
                  <a:pt x="13" y="24"/>
                  <a:pt x="13" y="24"/>
                  <a:pt x="13" y="24"/>
                </a:cubicBezTo>
                <a:cubicBezTo>
                  <a:pt x="13" y="78"/>
                  <a:pt x="13" y="78"/>
                  <a:pt x="13" y="78"/>
                </a:cubicBezTo>
                <a:cubicBezTo>
                  <a:pt x="1" y="78"/>
                  <a:pt x="1" y="78"/>
                  <a:pt x="1" y="78"/>
                </a:cubicBezTo>
                <a:lnTo>
                  <a:pt x="1" y="24"/>
                </a:lnTo>
                <a:close/>
                <a:moveTo>
                  <a:pt x="14" y="6"/>
                </a:moveTo>
                <a:cubicBezTo>
                  <a:pt x="14" y="5"/>
                  <a:pt x="14" y="3"/>
                  <a:pt x="12" y="2"/>
                </a:cubicBezTo>
                <a:cubicBezTo>
                  <a:pt x="11" y="1"/>
                  <a:pt x="9" y="0"/>
                  <a:pt x="7" y="0"/>
                </a:cubicBezTo>
                <a:cubicBezTo>
                  <a:pt x="5" y="0"/>
                  <a:pt x="3" y="1"/>
                  <a:pt x="2" y="2"/>
                </a:cubicBezTo>
                <a:cubicBezTo>
                  <a:pt x="0" y="3"/>
                  <a:pt x="0" y="5"/>
                  <a:pt x="0" y="6"/>
                </a:cubicBezTo>
                <a:cubicBezTo>
                  <a:pt x="0" y="8"/>
                  <a:pt x="0" y="10"/>
                  <a:pt x="2" y="11"/>
                </a:cubicBezTo>
                <a:cubicBezTo>
                  <a:pt x="3" y="12"/>
                  <a:pt x="5" y="13"/>
                  <a:pt x="7" y="13"/>
                </a:cubicBezTo>
                <a:cubicBezTo>
                  <a:pt x="9" y="13"/>
                  <a:pt x="11" y="12"/>
                  <a:pt x="12" y="11"/>
                </a:cubicBezTo>
                <a:cubicBezTo>
                  <a:pt x="14" y="10"/>
                  <a:pt x="14" y="8"/>
                  <a:pt x="14" y="6"/>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6" name="Freeform 113"/>
          <p:cNvSpPr>
            <a:spLocks noEditPoints="1"/>
          </p:cNvSpPr>
          <p:nvPr/>
        </p:nvSpPr>
        <p:spPr bwMode="black">
          <a:xfrm>
            <a:off x="4191704" y="3294398"/>
            <a:ext cx="344734" cy="344734"/>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7" name="Freeform 114"/>
          <p:cNvSpPr>
            <a:spLocks noEditPoints="1"/>
          </p:cNvSpPr>
          <p:nvPr/>
        </p:nvSpPr>
        <p:spPr bwMode="black">
          <a:xfrm>
            <a:off x="3253455" y="3311792"/>
            <a:ext cx="392175" cy="309946"/>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8" name="Freeform 115"/>
          <p:cNvSpPr>
            <a:spLocks noEditPoints="1"/>
          </p:cNvSpPr>
          <p:nvPr/>
        </p:nvSpPr>
        <p:spPr bwMode="black">
          <a:xfrm>
            <a:off x="2357901" y="3292818"/>
            <a:ext cx="354221" cy="34789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79" name="Freeform 116"/>
          <p:cNvSpPr>
            <a:spLocks noEditPoints="1"/>
          </p:cNvSpPr>
          <p:nvPr/>
        </p:nvSpPr>
        <p:spPr bwMode="black">
          <a:xfrm>
            <a:off x="1432166" y="3316541"/>
            <a:ext cx="376362" cy="300452"/>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0" name="Freeform 117"/>
          <p:cNvSpPr>
            <a:spLocks noEditPoints="1"/>
          </p:cNvSpPr>
          <p:nvPr/>
        </p:nvSpPr>
        <p:spPr bwMode="black">
          <a:xfrm>
            <a:off x="2356319" y="4174451"/>
            <a:ext cx="357383" cy="420637"/>
          </a:xfrm>
          <a:custGeom>
            <a:avLst/>
            <a:gdLst>
              <a:gd name="T0" fmla="*/ 55 w 68"/>
              <a:gd name="T1" fmla="*/ 49 h 80"/>
              <a:gd name="T2" fmla="*/ 66 w 68"/>
              <a:gd name="T3" fmla="*/ 21 h 80"/>
              <a:gd name="T4" fmla="*/ 36 w 68"/>
              <a:gd name="T5" fmla="*/ 1 h 80"/>
              <a:gd name="T6" fmla="*/ 1 w 68"/>
              <a:gd name="T7" fmla="*/ 22 h 80"/>
              <a:gd name="T8" fmla="*/ 12 w 68"/>
              <a:gd name="T9" fmla="*/ 31 h 80"/>
              <a:gd name="T10" fmla="*/ 1 w 68"/>
              <a:gd name="T11" fmla="*/ 59 h 80"/>
              <a:gd name="T12" fmla="*/ 32 w 68"/>
              <a:gd name="T13" fmla="*/ 79 h 80"/>
              <a:gd name="T14" fmla="*/ 67 w 68"/>
              <a:gd name="T15" fmla="*/ 58 h 80"/>
              <a:gd name="T16" fmla="*/ 9 w 68"/>
              <a:gd name="T17" fmla="*/ 25 h 80"/>
              <a:gd name="T18" fmla="*/ 26 w 68"/>
              <a:gd name="T19" fmla="*/ 9 h 80"/>
              <a:gd name="T20" fmla="*/ 19 w 68"/>
              <a:gd name="T21" fmla="*/ 26 h 80"/>
              <a:gd name="T22" fmla="*/ 9 w 68"/>
              <a:gd name="T23" fmla="*/ 25 h 80"/>
              <a:gd name="T24" fmla="*/ 17 w 68"/>
              <a:gd name="T25" fmla="*/ 37 h 80"/>
              <a:gd name="T26" fmla="*/ 27 w 68"/>
              <a:gd name="T27" fmla="*/ 39 h 80"/>
              <a:gd name="T28" fmla="*/ 10 w 68"/>
              <a:gd name="T29" fmla="*/ 54 h 80"/>
              <a:gd name="T30" fmla="*/ 29 w 68"/>
              <a:gd name="T31" fmla="*/ 73 h 80"/>
              <a:gd name="T32" fmla="*/ 9 w 68"/>
              <a:gd name="T33" fmla="*/ 59 h 80"/>
              <a:gd name="T34" fmla="*/ 32 w 68"/>
              <a:gd name="T35" fmla="*/ 47 h 80"/>
              <a:gd name="T36" fmla="*/ 29 w 68"/>
              <a:gd name="T37" fmla="*/ 73 h 80"/>
              <a:gd name="T38" fmla="*/ 29 w 68"/>
              <a:gd name="T39" fmla="*/ 35 h 80"/>
              <a:gd name="T40" fmla="*/ 22 w 68"/>
              <a:gd name="T41" fmla="*/ 28 h 80"/>
              <a:gd name="T42" fmla="*/ 32 w 68"/>
              <a:gd name="T43" fmla="*/ 12 h 80"/>
              <a:gd name="T44" fmla="*/ 59 w 68"/>
              <a:gd name="T45" fmla="*/ 26 h 80"/>
              <a:gd name="T46" fmla="*/ 46 w 68"/>
              <a:gd name="T47" fmla="*/ 44 h 80"/>
              <a:gd name="T48" fmla="*/ 40 w 68"/>
              <a:gd name="T49" fmla="*/ 38 h 80"/>
              <a:gd name="T50" fmla="*/ 59 w 68"/>
              <a:gd name="T51" fmla="*/ 26 h 80"/>
              <a:gd name="T52" fmla="*/ 58 w 68"/>
              <a:gd name="T53" fmla="*/ 17 h 80"/>
              <a:gd name="T54" fmla="*/ 38 w 68"/>
              <a:gd name="T55" fmla="*/ 34 h 80"/>
              <a:gd name="T56" fmla="*/ 36 w 68"/>
              <a:gd name="T57" fmla="*/ 9 h 80"/>
              <a:gd name="T58" fmla="*/ 37 w 68"/>
              <a:gd name="T59" fmla="*/ 68 h 80"/>
              <a:gd name="T60" fmla="*/ 36 w 68"/>
              <a:gd name="T61" fmla="*/ 46 h 80"/>
              <a:gd name="T62" fmla="*/ 44 w 68"/>
              <a:gd name="T63" fmla="*/ 47 h 80"/>
              <a:gd name="T64" fmla="*/ 37 w 68"/>
              <a:gd name="T65" fmla="*/ 68 h 80"/>
              <a:gd name="T66" fmla="*/ 42 w 68"/>
              <a:gd name="T67" fmla="*/ 71 h 80"/>
              <a:gd name="T68" fmla="*/ 49 w 68"/>
              <a:gd name="T69" fmla="*/ 54 h 80"/>
              <a:gd name="T70" fmla="*/ 59 w 68"/>
              <a:gd name="T71"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 h="80">
                <a:moveTo>
                  <a:pt x="66" y="55"/>
                </a:moveTo>
                <a:cubicBezTo>
                  <a:pt x="55" y="49"/>
                  <a:pt x="55" y="49"/>
                  <a:pt x="55" y="49"/>
                </a:cubicBezTo>
                <a:cubicBezTo>
                  <a:pt x="54" y="48"/>
                  <a:pt x="53" y="46"/>
                  <a:pt x="54" y="44"/>
                </a:cubicBezTo>
                <a:cubicBezTo>
                  <a:pt x="66" y="21"/>
                  <a:pt x="66" y="21"/>
                  <a:pt x="66" y="21"/>
                </a:cubicBezTo>
                <a:cubicBezTo>
                  <a:pt x="67" y="19"/>
                  <a:pt x="66" y="17"/>
                  <a:pt x="65" y="16"/>
                </a:cubicBezTo>
                <a:cubicBezTo>
                  <a:pt x="36" y="1"/>
                  <a:pt x="36" y="1"/>
                  <a:pt x="36" y="1"/>
                </a:cubicBezTo>
                <a:cubicBezTo>
                  <a:pt x="34" y="0"/>
                  <a:pt x="32" y="1"/>
                  <a:pt x="30" y="2"/>
                </a:cubicBezTo>
                <a:cubicBezTo>
                  <a:pt x="1" y="22"/>
                  <a:pt x="1" y="22"/>
                  <a:pt x="1" y="22"/>
                </a:cubicBezTo>
                <a:cubicBezTo>
                  <a:pt x="0" y="23"/>
                  <a:pt x="0" y="24"/>
                  <a:pt x="2" y="25"/>
                </a:cubicBezTo>
                <a:cubicBezTo>
                  <a:pt x="12" y="31"/>
                  <a:pt x="12" y="31"/>
                  <a:pt x="12" y="31"/>
                </a:cubicBezTo>
                <a:cubicBezTo>
                  <a:pt x="14" y="32"/>
                  <a:pt x="15" y="34"/>
                  <a:pt x="14" y="35"/>
                </a:cubicBezTo>
                <a:cubicBezTo>
                  <a:pt x="1" y="59"/>
                  <a:pt x="1" y="59"/>
                  <a:pt x="1" y="59"/>
                </a:cubicBezTo>
                <a:cubicBezTo>
                  <a:pt x="1" y="61"/>
                  <a:pt x="1" y="63"/>
                  <a:pt x="3" y="63"/>
                </a:cubicBezTo>
                <a:cubicBezTo>
                  <a:pt x="32" y="79"/>
                  <a:pt x="32" y="79"/>
                  <a:pt x="32" y="79"/>
                </a:cubicBezTo>
                <a:cubicBezTo>
                  <a:pt x="34" y="80"/>
                  <a:pt x="36" y="79"/>
                  <a:pt x="38" y="78"/>
                </a:cubicBezTo>
                <a:cubicBezTo>
                  <a:pt x="67" y="58"/>
                  <a:pt x="67" y="58"/>
                  <a:pt x="67" y="58"/>
                </a:cubicBezTo>
                <a:cubicBezTo>
                  <a:pt x="68" y="57"/>
                  <a:pt x="68" y="55"/>
                  <a:pt x="66" y="55"/>
                </a:cubicBezTo>
                <a:close/>
                <a:moveTo>
                  <a:pt x="9" y="25"/>
                </a:moveTo>
                <a:cubicBezTo>
                  <a:pt x="7" y="24"/>
                  <a:pt x="7" y="22"/>
                  <a:pt x="9" y="21"/>
                </a:cubicBezTo>
                <a:cubicBezTo>
                  <a:pt x="26" y="9"/>
                  <a:pt x="26" y="9"/>
                  <a:pt x="26" y="9"/>
                </a:cubicBezTo>
                <a:cubicBezTo>
                  <a:pt x="27" y="8"/>
                  <a:pt x="28" y="9"/>
                  <a:pt x="27" y="10"/>
                </a:cubicBezTo>
                <a:cubicBezTo>
                  <a:pt x="19" y="26"/>
                  <a:pt x="19" y="26"/>
                  <a:pt x="19" y="26"/>
                </a:cubicBezTo>
                <a:cubicBezTo>
                  <a:pt x="18" y="28"/>
                  <a:pt x="16" y="28"/>
                  <a:pt x="14" y="27"/>
                </a:cubicBezTo>
                <a:lnTo>
                  <a:pt x="9" y="25"/>
                </a:lnTo>
                <a:close/>
                <a:moveTo>
                  <a:pt x="9" y="53"/>
                </a:moveTo>
                <a:cubicBezTo>
                  <a:pt x="17" y="37"/>
                  <a:pt x="17" y="37"/>
                  <a:pt x="17" y="37"/>
                </a:cubicBezTo>
                <a:cubicBezTo>
                  <a:pt x="18" y="35"/>
                  <a:pt x="20" y="35"/>
                  <a:pt x="22" y="36"/>
                </a:cubicBezTo>
                <a:cubicBezTo>
                  <a:pt x="27" y="39"/>
                  <a:pt x="27" y="39"/>
                  <a:pt x="27" y="39"/>
                </a:cubicBezTo>
                <a:cubicBezTo>
                  <a:pt x="29" y="39"/>
                  <a:pt x="29" y="41"/>
                  <a:pt x="27" y="42"/>
                </a:cubicBezTo>
                <a:cubicBezTo>
                  <a:pt x="10" y="54"/>
                  <a:pt x="10" y="54"/>
                  <a:pt x="10" y="54"/>
                </a:cubicBezTo>
                <a:cubicBezTo>
                  <a:pt x="8" y="55"/>
                  <a:pt x="8" y="55"/>
                  <a:pt x="9" y="53"/>
                </a:cubicBezTo>
                <a:close/>
                <a:moveTo>
                  <a:pt x="29" y="73"/>
                </a:moveTo>
                <a:cubicBezTo>
                  <a:pt x="10" y="63"/>
                  <a:pt x="10" y="63"/>
                  <a:pt x="10" y="63"/>
                </a:cubicBezTo>
                <a:cubicBezTo>
                  <a:pt x="8" y="62"/>
                  <a:pt x="8" y="60"/>
                  <a:pt x="9" y="59"/>
                </a:cubicBezTo>
                <a:cubicBezTo>
                  <a:pt x="29" y="46"/>
                  <a:pt x="29" y="46"/>
                  <a:pt x="29" y="46"/>
                </a:cubicBezTo>
                <a:cubicBezTo>
                  <a:pt x="31" y="45"/>
                  <a:pt x="32" y="45"/>
                  <a:pt x="32" y="47"/>
                </a:cubicBezTo>
                <a:cubicBezTo>
                  <a:pt x="32" y="71"/>
                  <a:pt x="32" y="71"/>
                  <a:pt x="32" y="71"/>
                </a:cubicBezTo>
                <a:cubicBezTo>
                  <a:pt x="32" y="73"/>
                  <a:pt x="30" y="74"/>
                  <a:pt x="29" y="73"/>
                </a:cubicBezTo>
                <a:close/>
                <a:moveTo>
                  <a:pt x="32" y="33"/>
                </a:moveTo>
                <a:cubicBezTo>
                  <a:pt x="32" y="35"/>
                  <a:pt x="31" y="36"/>
                  <a:pt x="29" y="35"/>
                </a:cubicBezTo>
                <a:cubicBezTo>
                  <a:pt x="23" y="32"/>
                  <a:pt x="23" y="32"/>
                  <a:pt x="23" y="32"/>
                </a:cubicBezTo>
                <a:cubicBezTo>
                  <a:pt x="22" y="31"/>
                  <a:pt x="21" y="29"/>
                  <a:pt x="22" y="28"/>
                </a:cubicBezTo>
                <a:cubicBezTo>
                  <a:pt x="30" y="12"/>
                  <a:pt x="30" y="12"/>
                  <a:pt x="30" y="12"/>
                </a:cubicBezTo>
                <a:cubicBezTo>
                  <a:pt x="31" y="10"/>
                  <a:pt x="32" y="10"/>
                  <a:pt x="32" y="12"/>
                </a:cubicBezTo>
                <a:lnTo>
                  <a:pt x="32" y="33"/>
                </a:lnTo>
                <a:close/>
                <a:moveTo>
                  <a:pt x="59" y="26"/>
                </a:moveTo>
                <a:cubicBezTo>
                  <a:pt x="50" y="43"/>
                  <a:pt x="50" y="43"/>
                  <a:pt x="50" y="43"/>
                </a:cubicBezTo>
                <a:cubicBezTo>
                  <a:pt x="50" y="44"/>
                  <a:pt x="48" y="45"/>
                  <a:pt x="46" y="44"/>
                </a:cubicBezTo>
                <a:cubicBezTo>
                  <a:pt x="40" y="41"/>
                  <a:pt x="40" y="41"/>
                  <a:pt x="40" y="41"/>
                </a:cubicBezTo>
                <a:cubicBezTo>
                  <a:pt x="39" y="40"/>
                  <a:pt x="39" y="39"/>
                  <a:pt x="40" y="38"/>
                </a:cubicBezTo>
                <a:cubicBezTo>
                  <a:pt x="58" y="25"/>
                  <a:pt x="58" y="25"/>
                  <a:pt x="58" y="25"/>
                </a:cubicBezTo>
                <a:cubicBezTo>
                  <a:pt x="59" y="24"/>
                  <a:pt x="60" y="25"/>
                  <a:pt x="59" y="26"/>
                </a:cubicBezTo>
                <a:close/>
                <a:moveTo>
                  <a:pt x="39" y="7"/>
                </a:moveTo>
                <a:cubicBezTo>
                  <a:pt x="58" y="17"/>
                  <a:pt x="58" y="17"/>
                  <a:pt x="58" y="17"/>
                </a:cubicBezTo>
                <a:cubicBezTo>
                  <a:pt x="59" y="18"/>
                  <a:pt x="59" y="20"/>
                  <a:pt x="58" y="21"/>
                </a:cubicBezTo>
                <a:cubicBezTo>
                  <a:pt x="38" y="34"/>
                  <a:pt x="38" y="34"/>
                  <a:pt x="38" y="34"/>
                </a:cubicBezTo>
                <a:cubicBezTo>
                  <a:pt x="37" y="35"/>
                  <a:pt x="36" y="35"/>
                  <a:pt x="36" y="33"/>
                </a:cubicBezTo>
                <a:cubicBezTo>
                  <a:pt x="36" y="9"/>
                  <a:pt x="36" y="9"/>
                  <a:pt x="36" y="9"/>
                </a:cubicBezTo>
                <a:cubicBezTo>
                  <a:pt x="36" y="7"/>
                  <a:pt x="37" y="6"/>
                  <a:pt x="39" y="7"/>
                </a:cubicBezTo>
                <a:close/>
                <a:moveTo>
                  <a:pt x="37" y="68"/>
                </a:moveTo>
                <a:cubicBezTo>
                  <a:pt x="36" y="70"/>
                  <a:pt x="36" y="70"/>
                  <a:pt x="36" y="68"/>
                </a:cubicBezTo>
                <a:cubicBezTo>
                  <a:pt x="36" y="46"/>
                  <a:pt x="36" y="46"/>
                  <a:pt x="36" y="46"/>
                </a:cubicBezTo>
                <a:cubicBezTo>
                  <a:pt x="36" y="44"/>
                  <a:pt x="37" y="44"/>
                  <a:pt x="39" y="44"/>
                </a:cubicBezTo>
                <a:cubicBezTo>
                  <a:pt x="44" y="47"/>
                  <a:pt x="44" y="47"/>
                  <a:pt x="44" y="47"/>
                </a:cubicBezTo>
                <a:cubicBezTo>
                  <a:pt x="46" y="48"/>
                  <a:pt x="46" y="50"/>
                  <a:pt x="46" y="52"/>
                </a:cubicBezTo>
                <a:lnTo>
                  <a:pt x="37" y="68"/>
                </a:lnTo>
                <a:close/>
                <a:moveTo>
                  <a:pt x="59" y="58"/>
                </a:moveTo>
                <a:cubicBezTo>
                  <a:pt x="42" y="71"/>
                  <a:pt x="42" y="71"/>
                  <a:pt x="42" y="71"/>
                </a:cubicBezTo>
                <a:cubicBezTo>
                  <a:pt x="40" y="72"/>
                  <a:pt x="40" y="71"/>
                  <a:pt x="40" y="70"/>
                </a:cubicBezTo>
                <a:cubicBezTo>
                  <a:pt x="49" y="54"/>
                  <a:pt x="49" y="54"/>
                  <a:pt x="49" y="54"/>
                </a:cubicBezTo>
                <a:cubicBezTo>
                  <a:pt x="50" y="52"/>
                  <a:pt x="52" y="51"/>
                  <a:pt x="53" y="52"/>
                </a:cubicBezTo>
                <a:cubicBezTo>
                  <a:pt x="59" y="55"/>
                  <a:pt x="59" y="55"/>
                  <a:pt x="59" y="55"/>
                </a:cubicBezTo>
                <a:cubicBezTo>
                  <a:pt x="61" y="56"/>
                  <a:pt x="61" y="57"/>
                  <a:pt x="59" y="58"/>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1" name="Freeform 118"/>
          <p:cNvSpPr>
            <a:spLocks noEditPoints="1"/>
          </p:cNvSpPr>
          <p:nvPr/>
        </p:nvSpPr>
        <p:spPr bwMode="black">
          <a:xfrm>
            <a:off x="5982813" y="4239285"/>
            <a:ext cx="420640" cy="290969"/>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2" name="Freeform 119"/>
          <p:cNvSpPr>
            <a:spLocks/>
          </p:cNvSpPr>
          <p:nvPr/>
        </p:nvSpPr>
        <p:spPr bwMode="black">
          <a:xfrm>
            <a:off x="7854574" y="4185519"/>
            <a:ext cx="335249" cy="398498"/>
          </a:xfrm>
          <a:custGeom>
            <a:avLst/>
            <a:gdLst>
              <a:gd name="T0" fmla="*/ 35 w 64"/>
              <a:gd name="T1" fmla="*/ 44 h 76"/>
              <a:gd name="T2" fmla="*/ 40 w 64"/>
              <a:gd name="T3" fmla="*/ 0 h 76"/>
              <a:gd name="T4" fmla="*/ 22 w 64"/>
              <a:gd name="T5" fmla="*/ 6 h 76"/>
              <a:gd name="T6" fmla="*/ 10 w 64"/>
              <a:gd name="T7" fmla="*/ 54 h 76"/>
              <a:gd name="T8" fmla="*/ 59 w 64"/>
              <a:gd name="T9" fmla="*/ 65 h 76"/>
              <a:gd name="T10" fmla="*/ 64 w 64"/>
              <a:gd name="T11" fmla="*/ 61 h 76"/>
              <a:gd name="T12" fmla="*/ 35 w 64"/>
              <a:gd name="T13" fmla="*/ 44 h 76"/>
            </a:gdLst>
            <a:ahLst/>
            <a:cxnLst>
              <a:cxn ang="0">
                <a:pos x="T0" y="T1"/>
              </a:cxn>
              <a:cxn ang="0">
                <a:pos x="T2" y="T3"/>
              </a:cxn>
              <a:cxn ang="0">
                <a:pos x="T4" y="T5"/>
              </a:cxn>
              <a:cxn ang="0">
                <a:pos x="T6" y="T7"/>
              </a:cxn>
              <a:cxn ang="0">
                <a:pos x="T8" y="T9"/>
              </a:cxn>
              <a:cxn ang="0">
                <a:pos x="T10" y="T11"/>
              </a:cxn>
              <a:cxn ang="0">
                <a:pos x="T12" y="T13"/>
              </a:cxn>
            </a:cxnLst>
            <a:rect l="0" t="0" r="r" b="b"/>
            <a:pathLst>
              <a:path w="64" h="76">
                <a:moveTo>
                  <a:pt x="35" y="44"/>
                </a:moveTo>
                <a:cubicBezTo>
                  <a:pt x="26" y="30"/>
                  <a:pt x="29" y="12"/>
                  <a:pt x="40" y="0"/>
                </a:cubicBezTo>
                <a:cubicBezTo>
                  <a:pt x="34" y="0"/>
                  <a:pt x="27" y="2"/>
                  <a:pt x="22" y="6"/>
                </a:cubicBezTo>
                <a:cubicBezTo>
                  <a:pt x="5" y="16"/>
                  <a:pt x="0" y="37"/>
                  <a:pt x="10" y="54"/>
                </a:cubicBezTo>
                <a:cubicBezTo>
                  <a:pt x="21" y="71"/>
                  <a:pt x="42" y="76"/>
                  <a:pt x="59" y="65"/>
                </a:cubicBezTo>
                <a:cubicBezTo>
                  <a:pt x="61" y="64"/>
                  <a:pt x="63" y="63"/>
                  <a:pt x="64" y="61"/>
                </a:cubicBezTo>
                <a:cubicBezTo>
                  <a:pt x="53" y="61"/>
                  <a:pt x="42" y="55"/>
                  <a:pt x="35" y="44"/>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3" name="Freeform 120"/>
          <p:cNvSpPr>
            <a:spLocks noEditPoints="1"/>
          </p:cNvSpPr>
          <p:nvPr/>
        </p:nvSpPr>
        <p:spPr bwMode="black">
          <a:xfrm>
            <a:off x="8701107" y="4152313"/>
            <a:ext cx="471240" cy="464913"/>
          </a:xfrm>
          <a:custGeom>
            <a:avLst/>
            <a:gdLst>
              <a:gd name="T0" fmla="*/ 40 w 90"/>
              <a:gd name="T1" fmla="*/ 16 h 89"/>
              <a:gd name="T2" fmla="*/ 40 w 90"/>
              <a:gd name="T3" fmla="*/ 5 h 89"/>
              <a:gd name="T4" fmla="*/ 45 w 90"/>
              <a:gd name="T5" fmla="*/ 0 h 89"/>
              <a:gd name="T6" fmla="*/ 50 w 90"/>
              <a:gd name="T7" fmla="*/ 5 h 89"/>
              <a:gd name="T8" fmla="*/ 50 w 90"/>
              <a:gd name="T9" fmla="*/ 16 h 89"/>
              <a:gd name="T10" fmla="*/ 45 w 90"/>
              <a:gd name="T11" fmla="*/ 16 h 89"/>
              <a:gd name="T12" fmla="*/ 40 w 90"/>
              <a:gd name="T13" fmla="*/ 16 h 89"/>
              <a:gd name="T14" fmla="*/ 16 w 90"/>
              <a:gd name="T15" fmla="*/ 45 h 89"/>
              <a:gd name="T16" fmla="*/ 16 w 90"/>
              <a:gd name="T17" fmla="*/ 40 h 89"/>
              <a:gd name="T18" fmla="*/ 5 w 90"/>
              <a:gd name="T19" fmla="*/ 40 h 89"/>
              <a:gd name="T20" fmla="*/ 0 w 90"/>
              <a:gd name="T21" fmla="*/ 45 h 89"/>
              <a:gd name="T22" fmla="*/ 5 w 90"/>
              <a:gd name="T23" fmla="*/ 49 h 89"/>
              <a:gd name="T24" fmla="*/ 16 w 90"/>
              <a:gd name="T25" fmla="*/ 49 h 89"/>
              <a:gd name="T26" fmla="*/ 16 w 90"/>
              <a:gd name="T27" fmla="*/ 45 h 89"/>
              <a:gd name="T28" fmla="*/ 21 w 90"/>
              <a:gd name="T29" fmla="*/ 28 h 89"/>
              <a:gd name="T30" fmla="*/ 28 w 90"/>
              <a:gd name="T31" fmla="*/ 21 h 89"/>
              <a:gd name="T32" fmla="*/ 20 w 90"/>
              <a:gd name="T33" fmla="*/ 13 h 89"/>
              <a:gd name="T34" fmla="*/ 13 w 90"/>
              <a:gd name="T35" fmla="*/ 13 h 89"/>
              <a:gd name="T36" fmla="*/ 13 w 90"/>
              <a:gd name="T37" fmla="*/ 20 h 89"/>
              <a:gd name="T38" fmla="*/ 21 w 90"/>
              <a:gd name="T39" fmla="*/ 28 h 89"/>
              <a:gd name="T40" fmla="*/ 68 w 90"/>
              <a:gd name="T41" fmla="*/ 28 h 89"/>
              <a:gd name="T42" fmla="*/ 76 w 90"/>
              <a:gd name="T43" fmla="*/ 20 h 89"/>
              <a:gd name="T44" fmla="*/ 76 w 90"/>
              <a:gd name="T45" fmla="*/ 13 h 89"/>
              <a:gd name="T46" fmla="*/ 70 w 90"/>
              <a:gd name="T47" fmla="*/ 13 h 89"/>
              <a:gd name="T48" fmla="*/ 61 w 90"/>
              <a:gd name="T49" fmla="*/ 21 h 89"/>
              <a:gd name="T50" fmla="*/ 68 w 90"/>
              <a:gd name="T51" fmla="*/ 28 h 89"/>
              <a:gd name="T52" fmla="*/ 85 w 90"/>
              <a:gd name="T53" fmla="*/ 40 h 89"/>
              <a:gd name="T54" fmla="*/ 73 w 90"/>
              <a:gd name="T55" fmla="*/ 40 h 89"/>
              <a:gd name="T56" fmla="*/ 74 w 90"/>
              <a:gd name="T57" fmla="*/ 45 h 89"/>
              <a:gd name="T58" fmla="*/ 73 w 90"/>
              <a:gd name="T59" fmla="*/ 49 h 89"/>
              <a:gd name="T60" fmla="*/ 85 w 90"/>
              <a:gd name="T61" fmla="*/ 49 h 89"/>
              <a:gd name="T62" fmla="*/ 90 w 90"/>
              <a:gd name="T63" fmla="*/ 45 h 89"/>
              <a:gd name="T64" fmla="*/ 85 w 90"/>
              <a:gd name="T65" fmla="*/ 40 h 89"/>
              <a:gd name="T66" fmla="*/ 68 w 90"/>
              <a:gd name="T67" fmla="*/ 61 h 89"/>
              <a:gd name="T68" fmla="*/ 61 w 90"/>
              <a:gd name="T69" fmla="*/ 68 h 89"/>
              <a:gd name="T70" fmla="*/ 70 w 90"/>
              <a:gd name="T71" fmla="*/ 76 h 89"/>
              <a:gd name="T72" fmla="*/ 73 w 90"/>
              <a:gd name="T73" fmla="*/ 78 h 89"/>
              <a:gd name="T74" fmla="*/ 76 w 90"/>
              <a:gd name="T75" fmla="*/ 76 h 89"/>
              <a:gd name="T76" fmla="*/ 76 w 90"/>
              <a:gd name="T77" fmla="*/ 69 h 89"/>
              <a:gd name="T78" fmla="*/ 68 w 90"/>
              <a:gd name="T79" fmla="*/ 61 h 89"/>
              <a:gd name="T80" fmla="*/ 45 w 90"/>
              <a:gd name="T81" fmla="*/ 73 h 89"/>
              <a:gd name="T82" fmla="*/ 40 w 90"/>
              <a:gd name="T83" fmla="*/ 73 h 89"/>
              <a:gd name="T84" fmla="*/ 40 w 90"/>
              <a:gd name="T85" fmla="*/ 85 h 89"/>
              <a:gd name="T86" fmla="*/ 45 w 90"/>
              <a:gd name="T87" fmla="*/ 89 h 89"/>
              <a:gd name="T88" fmla="*/ 50 w 90"/>
              <a:gd name="T89" fmla="*/ 85 h 89"/>
              <a:gd name="T90" fmla="*/ 50 w 90"/>
              <a:gd name="T91" fmla="*/ 73 h 89"/>
              <a:gd name="T92" fmla="*/ 45 w 90"/>
              <a:gd name="T93" fmla="*/ 73 h 89"/>
              <a:gd name="T94" fmla="*/ 21 w 90"/>
              <a:gd name="T95" fmla="*/ 61 h 89"/>
              <a:gd name="T96" fmla="*/ 13 w 90"/>
              <a:gd name="T97" fmla="*/ 69 h 89"/>
              <a:gd name="T98" fmla="*/ 13 w 90"/>
              <a:gd name="T99" fmla="*/ 76 h 89"/>
              <a:gd name="T100" fmla="*/ 16 w 90"/>
              <a:gd name="T101" fmla="*/ 78 h 89"/>
              <a:gd name="T102" fmla="*/ 20 w 90"/>
              <a:gd name="T103" fmla="*/ 76 h 89"/>
              <a:gd name="T104" fmla="*/ 28 w 90"/>
              <a:gd name="T105" fmla="*/ 68 h 89"/>
              <a:gd name="T106" fmla="*/ 21 w 90"/>
              <a:gd name="T107" fmla="*/ 61 h 89"/>
              <a:gd name="T108" fmla="*/ 45 w 90"/>
              <a:gd name="T109" fmla="*/ 23 h 89"/>
              <a:gd name="T110" fmla="*/ 23 w 90"/>
              <a:gd name="T111" fmla="*/ 45 h 89"/>
              <a:gd name="T112" fmla="*/ 45 w 90"/>
              <a:gd name="T113" fmla="*/ 66 h 89"/>
              <a:gd name="T114" fmla="*/ 66 w 90"/>
              <a:gd name="T115" fmla="*/ 45 h 89"/>
              <a:gd name="T116" fmla="*/ 45 w 90"/>
              <a:gd name="T117"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89">
                <a:moveTo>
                  <a:pt x="40" y="16"/>
                </a:moveTo>
                <a:cubicBezTo>
                  <a:pt x="40" y="5"/>
                  <a:pt x="40" y="5"/>
                  <a:pt x="40" y="5"/>
                </a:cubicBezTo>
                <a:cubicBezTo>
                  <a:pt x="40" y="2"/>
                  <a:pt x="42" y="0"/>
                  <a:pt x="45" y="0"/>
                </a:cubicBezTo>
                <a:cubicBezTo>
                  <a:pt x="47" y="0"/>
                  <a:pt x="50" y="2"/>
                  <a:pt x="50" y="5"/>
                </a:cubicBezTo>
                <a:cubicBezTo>
                  <a:pt x="50" y="16"/>
                  <a:pt x="50" y="16"/>
                  <a:pt x="50" y="16"/>
                </a:cubicBezTo>
                <a:cubicBezTo>
                  <a:pt x="48" y="16"/>
                  <a:pt x="46" y="16"/>
                  <a:pt x="45" y="16"/>
                </a:cubicBezTo>
                <a:cubicBezTo>
                  <a:pt x="43" y="16"/>
                  <a:pt x="42" y="16"/>
                  <a:pt x="40" y="16"/>
                </a:cubicBezTo>
                <a:close/>
                <a:moveTo>
                  <a:pt x="16" y="45"/>
                </a:moveTo>
                <a:cubicBezTo>
                  <a:pt x="16" y="43"/>
                  <a:pt x="16" y="41"/>
                  <a:pt x="16" y="40"/>
                </a:cubicBezTo>
                <a:cubicBezTo>
                  <a:pt x="5" y="40"/>
                  <a:pt x="5" y="40"/>
                  <a:pt x="5" y="40"/>
                </a:cubicBezTo>
                <a:cubicBezTo>
                  <a:pt x="2" y="40"/>
                  <a:pt x="0" y="42"/>
                  <a:pt x="0" y="45"/>
                </a:cubicBezTo>
                <a:cubicBezTo>
                  <a:pt x="0" y="47"/>
                  <a:pt x="2" y="49"/>
                  <a:pt x="5" y="49"/>
                </a:cubicBezTo>
                <a:cubicBezTo>
                  <a:pt x="16" y="49"/>
                  <a:pt x="16" y="49"/>
                  <a:pt x="16" y="49"/>
                </a:cubicBezTo>
                <a:cubicBezTo>
                  <a:pt x="16" y="48"/>
                  <a:pt x="16" y="46"/>
                  <a:pt x="16" y="45"/>
                </a:cubicBezTo>
                <a:close/>
                <a:moveTo>
                  <a:pt x="21" y="28"/>
                </a:moveTo>
                <a:cubicBezTo>
                  <a:pt x="23" y="25"/>
                  <a:pt x="25" y="23"/>
                  <a:pt x="28" y="21"/>
                </a:cubicBezTo>
                <a:cubicBezTo>
                  <a:pt x="20" y="13"/>
                  <a:pt x="20" y="13"/>
                  <a:pt x="20" y="13"/>
                </a:cubicBezTo>
                <a:cubicBezTo>
                  <a:pt x="18" y="11"/>
                  <a:pt x="15" y="11"/>
                  <a:pt x="13" y="13"/>
                </a:cubicBezTo>
                <a:cubicBezTo>
                  <a:pt x="11" y="15"/>
                  <a:pt x="11" y="18"/>
                  <a:pt x="13" y="20"/>
                </a:cubicBezTo>
                <a:lnTo>
                  <a:pt x="21" y="28"/>
                </a:lnTo>
                <a:close/>
                <a:moveTo>
                  <a:pt x="68" y="28"/>
                </a:moveTo>
                <a:cubicBezTo>
                  <a:pt x="76" y="20"/>
                  <a:pt x="76" y="20"/>
                  <a:pt x="76" y="20"/>
                </a:cubicBezTo>
                <a:cubicBezTo>
                  <a:pt x="78" y="18"/>
                  <a:pt x="78" y="15"/>
                  <a:pt x="76" y="13"/>
                </a:cubicBezTo>
                <a:cubicBezTo>
                  <a:pt x="75" y="11"/>
                  <a:pt x="72" y="11"/>
                  <a:pt x="70" y="13"/>
                </a:cubicBezTo>
                <a:cubicBezTo>
                  <a:pt x="61" y="21"/>
                  <a:pt x="61" y="21"/>
                  <a:pt x="61" y="21"/>
                </a:cubicBezTo>
                <a:cubicBezTo>
                  <a:pt x="64" y="23"/>
                  <a:pt x="66" y="25"/>
                  <a:pt x="68" y="28"/>
                </a:cubicBezTo>
                <a:close/>
                <a:moveTo>
                  <a:pt x="85" y="40"/>
                </a:moveTo>
                <a:cubicBezTo>
                  <a:pt x="73" y="40"/>
                  <a:pt x="73" y="40"/>
                  <a:pt x="73" y="40"/>
                </a:cubicBezTo>
                <a:cubicBezTo>
                  <a:pt x="73" y="41"/>
                  <a:pt x="74" y="43"/>
                  <a:pt x="74" y="45"/>
                </a:cubicBezTo>
                <a:cubicBezTo>
                  <a:pt x="74" y="46"/>
                  <a:pt x="73" y="48"/>
                  <a:pt x="73" y="49"/>
                </a:cubicBezTo>
                <a:cubicBezTo>
                  <a:pt x="85" y="49"/>
                  <a:pt x="85" y="49"/>
                  <a:pt x="85" y="49"/>
                </a:cubicBezTo>
                <a:cubicBezTo>
                  <a:pt x="87" y="49"/>
                  <a:pt x="90" y="47"/>
                  <a:pt x="90" y="45"/>
                </a:cubicBezTo>
                <a:cubicBezTo>
                  <a:pt x="90" y="42"/>
                  <a:pt x="87" y="40"/>
                  <a:pt x="85" y="40"/>
                </a:cubicBezTo>
                <a:close/>
                <a:moveTo>
                  <a:pt x="68" y="61"/>
                </a:moveTo>
                <a:cubicBezTo>
                  <a:pt x="66" y="64"/>
                  <a:pt x="64" y="66"/>
                  <a:pt x="61" y="68"/>
                </a:cubicBezTo>
                <a:cubicBezTo>
                  <a:pt x="70" y="76"/>
                  <a:pt x="70" y="76"/>
                  <a:pt x="70" y="76"/>
                </a:cubicBezTo>
                <a:cubicBezTo>
                  <a:pt x="71" y="77"/>
                  <a:pt x="72" y="78"/>
                  <a:pt x="73" y="78"/>
                </a:cubicBezTo>
                <a:cubicBezTo>
                  <a:pt x="74" y="78"/>
                  <a:pt x="75" y="77"/>
                  <a:pt x="76" y="76"/>
                </a:cubicBezTo>
                <a:cubicBezTo>
                  <a:pt x="78" y="74"/>
                  <a:pt x="78" y="71"/>
                  <a:pt x="76" y="69"/>
                </a:cubicBezTo>
                <a:lnTo>
                  <a:pt x="68" y="61"/>
                </a:lnTo>
                <a:close/>
                <a:moveTo>
                  <a:pt x="45" y="73"/>
                </a:moveTo>
                <a:cubicBezTo>
                  <a:pt x="43" y="73"/>
                  <a:pt x="42" y="73"/>
                  <a:pt x="40" y="73"/>
                </a:cubicBezTo>
                <a:cubicBezTo>
                  <a:pt x="40" y="85"/>
                  <a:pt x="40" y="85"/>
                  <a:pt x="40" y="85"/>
                </a:cubicBezTo>
                <a:cubicBezTo>
                  <a:pt x="40" y="87"/>
                  <a:pt x="42" y="89"/>
                  <a:pt x="45" y="89"/>
                </a:cubicBezTo>
                <a:cubicBezTo>
                  <a:pt x="47" y="89"/>
                  <a:pt x="50" y="87"/>
                  <a:pt x="50" y="85"/>
                </a:cubicBezTo>
                <a:cubicBezTo>
                  <a:pt x="50" y="73"/>
                  <a:pt x="50" y="73"/>
                  <a:pt x="50" y="73"/>
                </a:cubicBezTo>
                <a:cubicBezTo>
                  <a:pt x="48" y="73"/>
                  <a:pt x="46" y="73"/>
                  <a:pt x="45" y="73"/>
                </a:cubicBezTo>
                <a:close/>
                <a:moveTo>
                  <a:pt x="21" y="61"/>
                </a:moveTo>
                <a:cubicBezTo>
                  <a:pt x="13" y="69"/>
                  <a:pt x="13" y="69"/>
                  <a:pt x="13" y="69"/>
                </a:cubicBezTo>
                <a:cubicBezTo>
                  <a:pt x="11" y="71"/>
                  <a:pt x="11" y="74"/>
                  <a:pt x="13" y="76"/>
                </a:cubicBezTo>
                <a:cubicBezTo>
                  <a:pt x="14" y="77"/>
                  <a:pt x="15" y="78"/>
                  <a:pt x="16" y="78"/>
                </a:cubicBezTo>
                <a:cubicBezTo>
                  <a:pt x="18" y="78"/>
                  <a:pt x="19" y="77"/>
                  <a:pt x="20" y="76"/>
                </a:cubicBezTo>
                <a:cubicBezTo>
                  <a:pt x="28" y="68"/>
                  <a:pt x="28" y="68"/>
                  <a:pt x="28" y="68"/>
                </a:cubicBezTo>
                <a:cubicBezTo>
                  <a:pt x="25" y="66"/>
                  <a:pt x="23" y="64"/>
                  <a:pt x="21" y="61"/>
                </a:cubicBezTo>
                <a:close/>
                <a:moveTo>
                  <a:pt x="45" y="23"/>
                </a:moveTo>
                <a:cubicBezTo>
                  <a:pt x="33" y="23"/>
                  <a:pt x="23" y="33"/>
                  <a:pt x="23" y="45"/>
                </a:cubicBezTo>
                <a:cubicBezTo>
                  <a:pt x="23" y="57"/>
                  <a:pt x="33" y="66"/>
                  <a:pt x="45" y="66"/>
                </a:cubicBezTo>
                <a:cubicBezTo>
                  <a:pt x="57" y="66"/>
                  <a:pt x="66" y="57"/>
                  <a:pt x="66" y="45"/>
                </a:cubicBezTo>
                <a:cubicBezTo>
                  <a:pt x="66" y="33"/>
                  <a:pt x="57" y="23"/>
                  <a:pt x="45" y="23"/>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4" name="Freeform 121"/>
          <p:cNvSpPr>
            <a:spLocks/>
          </p:cNvSpPr>
          <p:nvPr/>
        </p:nvSpPr>
        <p:spPr bwMode="black">
          <a:xfrm>
            <a:off x="5117307" y="5086131"/>
            <a:ext cx="322594" cy="433287"/>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5" name="Freeform 122"/>
          <p:cNvSpPr>
            <a:spLocks/>
          </p:cNvSpPr>
          <p:nvPr/>
        </p:nvSpPr>
        <p:spPr bwMode="black">
          <a:xfrm>
            <a:off x="4180636" y="5117755"/>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6" name="Freeform 123"/>
          <p:cNvSpPr>
            <a:spLocks noEditPoints="1"/>
          </p:cNvSpPr>
          <p:nvPr/>
        </p:nvSpPr>
        <p:spPr bwMode="black">
          <a:xfrm>
            <a:off x="3285083" y="5131991"/>
            <a:ext cx="328916" cy="341568"/>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7" name="Freeform 124"/>
          <p:cNvSpPr>
            <a:spLocks noEditPoints="1"/>
          </p:cNvSpPr>
          <p:nvPr/>
        </p:nvSpPr>
        <p:spPr bwMode="black">
          <a:xfrm>
            <a:off x="1574490" y="5122501"/>
            <a:ext cx="91718" cy="360544"/>
          </a:xfrm>
          <a:custGeom>
            <a:avLst/>
            <a:gdLst>
              <a:gd name="T0" fmla="*/ 16 w 17"/>
              <a:gd name="T1" fmla="*/ 0 h 69"/>
              <a:gd name="T2" fmla="*/ 14 w 17"/>
              <a:gd name="T3" fmla="*/ 47 h 69"/>
              <a:gd name="T4" fmla="*/ 2 w 17"/>
              <a:gd name="T5" fmla="*/ 47 h 69"/>
              <a:gd name="T6" fmla="*/ 0 w 17"/>
              <a:gd name="T7" fmla="*/ 0 h 69"/>
              <a:gd name="T8" fmla="*/ 16 w 17"/>
              <a:gd name="T9" fmla="*/ 0 h 69"/>
              <a:gd name="T10" fmla="*/ 17 w 17"/>
              <a:gd name="T11" fmla="*/ 61 h 69"/>
              <a:gd name="T12" fmla="*/ 15 w 17"/>
              <a:gd name="T13" fmla="*/ 67 h 69"/>
              <a:gd name="T14" fmla="*/ 8 w 17"/>
              <a:gd name="T15" fmla="*/ 69 h 69"/>
              <a:gd name="T16" fmla="*/ 2 w 17"/>
              <a:gd name="T17" fmla="*/ 67 h 69"/>
              <a:gd name="T18" fmla="*/ 0 w 17"/>
              <a:gd name="T19" fmla="*/ 61 h 69"/>
              <a:gd name="T20" fmla="*/ 2 w 17"/>
              <a:gd name="T21" fmla="*/ 56 h 69"/>
              <a:gd name="T22" fmla="*/ 8 w 17"/>
              <a:gd name="T23" fmla="*/ 54 h 69"/>
              <a:gd name="T24" fmla="*/ 14 w 17"/>
              <a:gd name="T25" fmla="*/ 56 h 69"/>
              <a:gd name="T26" fmla="*/ 17 w 17"/>
              <a:gd name="T27"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69">
                <a:moveTo>
                  <a:pt x="16" y="0"/>
                </a:moveTo>
                <a:cubicBezTo>
                  <a:pt x="14" y="47"/>
                  <a:pt x="14" y="47"/>
                  <a:pt x="14" y="47"/>
                </a:cubicBezTo>
                <a:cubicBezTo>
                  <a:pt x="2" y="47"/>
                  <a:pt x="2" y="47"/>
                  <a:pt x="2" y="47"/>
                </a:cubicBezTo>
                <a:cubicBezTo>
                  <a:pt x="0" y="0"/>
                  <a:pt x="0" y="0"/>
                  <a:pt x="0" y="0"/>
                </a:cubicBezTo>
                <a:lnTo>
                  <a:pt x="16" y="0"/>
                </a:lnTo>
                <a:close/>
                <a:moveTo>
                  <a:pt x="17" y="61"/>
                </a:moveTo>
                <a:cubicBezTo>
                  <a:pt x="17" y="64"/>
                  <a:pt x="16" y="66"/>
                  <a:pt x="15" y="67"/>
                </a:cubicBezTo>
                <a:cubicBezTo>
                  <a:pt x="13" y="69"/>
                  <a:pt x="11" y="69"/>
                  <a:pt x="8" y="69"/>
                </a:cubicBezTo>
                <a:cubicBezTo>
                  <a:pt x="6" y="69"/>
                  <a:pt x="4" y="69"/>
                  <a:pt x="2" y="67"/>
                </a:cubicBezTo>
                <a:cubicBezTo>
                  <a:pt x="0" y="65"/>
                  <a:pt x="0" y="64"/>
                  <a:pt x="0" y="61"/>
                </a:cubicBezTo>
                <a:cubicBezTo>
                  <a:pt x="0" y="59"/>
                  <a:pt x="0" y="57"/>
                  <a:pt x="2" y="56"/>
                </a:cubicBezTo>
                <a:cubicBezTo>
                  <a:pt x="4" y="54"/>
                  <a:pt x="6" y="54"/>
                  <a:pt x="8" y="54"/>
                </a:cubicBezTo>
                <a:cubicBezTo>
                  <a:pt x="11" y="54"/>
                  <a:pt x="13" y="54"/>
                  <a:pt x="14" y="56"/>
                </a:cubicBezTo>
                <a:cubicBezTo>
                  <a:pt x="16" y="57"/>
                  <a:pt x="17" y="59"/>
                  <a:pt x="17" y="61"/>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8" name="Freeform 125"/>
          <p:cNvSpPr>
            <a:spLocks noEditPoints="1"/>
          </p:cNvSpPr>
          <p:nvPr/>
        </p:nvSpPr>
        <p:spPr bwMode="black">
          <a:xfrm>
            <a:off x="1485934" y="6018366"/>
            <a:ext cx="268829" cy="404824"/>
          </a:xfrm>
          <a:custGeom>
            <a:avLst/>
            <a:gdLst>
              <a:gd name="T0" fmla="*/ 2 w 51"/>
              <a:gd name="T1" fmla="*/ 16 h 77"/>
              <a:gd name="T2" fmla="*/ 7 w 51"/>
              <a:gd name="T3" fmla="*/ 8 h 77"/>
              <a:gd name="T4" fmla="*/ 15 w 51"/>
              <a:gd name="T5" fmla="*/ 2 h 77"/>
              <a:gd name="T6" fmla="*/ 25 w 51"/>
              <a:gd name="T7" fmla="*/ 0 h 77"/>
              <a:gd name="T8" fmla="*/ 37 w 51"/>
              <a:gd name="T9" fmla="*/ 2 h 77"/>
              <a:gd name="T10" fmla="*/ 45 w 51"/>
              <a:gd name="T11" fmla="*/ 7 h 77"/>
              <a:gd name="T12" fmla="*/ 50 w 51"/>
              <a:gd name="T13" fmla="*/ 14 h 77"/>
              <a:gd name="T14" fmla="*/ 51 w 51"/>
              <a:gd name="T15" fmla="*/ 20 h 77"/>
              <a:gd name="T16" fmla="*/ 50 w 51"/>
              <a:gd name="T17" fmla="*/ 29 h 77"/>
              <a:gd name="T18" fmla="*/ 46 w 51"/>
              <a:gd name="T19" fmla="*/ 34 h 77"/>
              <a:gd name="T20" fmla="*/ 42 w 51"/>
              <a:gd name="T21" fmla="*/ 38 h 77"/>
              <a:gd name="T22" fmla="*/ 38 w 51"/>
              <a:gd name="T23" fmla="*/ 41 h 77"/>
              <a:gd name="T24" fmla="*/ 34 w 51"/>
              <a:gd name="T25" fmla="*/ 45 h 77"/>
              <a:gd name="T26" fmla="*/ 32 w 51"/>
              <a:gd name="T27" fmla="*/ 50 h 77"/>
              <a:gd name="T28" fmla="*/ 32 w 51"/>
              <a:gd name="T29" fmla="*/ 54 h 77"/>
              <a:gd name="T30" fmla="*/ 18 w 51"/>
              <a:gd name="T31" fmla="*/ 54 h 77"/>
              <a:gd name="T32" fmla="*/ 18 w 51"/>
              <a:gd name="T33" fmla="*/ 49 h 77"/>
              <a:gd name="T34" fmla="*/ 20 w 51"/>
              <a:gd name="T35" fmla="*/ 42 h 77"/>
              <a:gd name="T36" fmla="*/ 23 w 51"/>
              <a:gd name="T37" fmla="*/ 37 h 77"/>
              <a:gd name="T38" fmla="*/ 27 w 51"/>
              <a:gd name="T39" fmla="*/ 33 h 77"/>
              <a:gd name="T40" fmla="*/ 31 w 51"/>
              <a:gd name="T41" fmla="*/ 30 h 77"/>
              <a:gd name="T42" fmla="*/ 34 w 51"/>
              <a:gd name="T43" fmla="*/ 27 h 77"/>
              <a:gd name="T44" fmla="*/ 35 w 51"/>
              <a:gd name="T45" fmla="*/ 22 h 77"/>
              <a:gd name="T46" fmla="*/ 32 w 51"/>
              <a:gd name="T47" fmla="*/ 15 h 77"/>
              <a:gd name="T48" fmla="*/ 26 w 51"/>
              <a:gd name="T49" fmla="*/ 13 h 77"/>
              <a:gd name="T50" fmla="*/ 21 w 51"/>
              <a:gd name="T51" fmla="*/ 14 h 77"/>
              <a:gd name="T52" fmla="*/ 18 w 51"/>
              <a:gd name="T53" fmla="*/ 17 h 77"/>
              <a:gd name="T54" fmla="*/ 16 w 51"/>
              <a:gd name="T55" fmla="*/ 21 h 77"/>
              <a:gd name="T56" fmla="*/ 15 w 51"/>
              <a:gd name="T57" fmla="*/ 26 h 77"/>
              <a:gd name="T58" fmla="*/ 0 w 51"/>
              <a:gd name="T59" fmla="*/ 26 h 77"/>
              <a:gd name="T60" fmla="*/ 2 w 51"/>
              <a:gd name="T61" fmla="*/ 16 h 77"/>
              <a:gd name="T62" fmla="*/ 33 w 51"/>
              <a:gd name="T63" fmla="*/ 68 h 77"/>
              <a:gd name="T64" fmla="*/ 25 w 51"/>
              <a:gd name="T65" fmla="*/ 60 h 77"/>
              <a:gd name="T66" fmla="*/ 17 w 51"/>
              <a:gd name="T67" fmla="*/ 68 h 77"/>
              <a:gd name="T68" fmla="*/ 25 w 51"/>
              <a:gd name="T69" fmla="*/ 77 h 77"/>
              <a:gd name="T70" fmla="*/ 33 w 51"/>
              <a:gd name="T71"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77">
                <a:moveTo>
                  <a:pt x="2" y="16"/>
                </a:moveTo>
                <a:cubicBezTo>
                  <a:pt x="3" y="13"/>
                  <a:pt x="5" y="10"/>
                  <a:pt x="7" y="8"/>
                </a:cubicBezTo>
                <a:cubicBezTo>
                  <a:pt x="9" y="5"/>
                  <a:pt x="12" y="4"/>
                  <a:pt x="15" y="2"/>
                </a:cubicBezTo>
                <a:cubicBezTo>
                  <a:pt x="18" y="1"/>
                  <a:pt x="21" y="0"/>
                  <a:pt x="25" y="0"/>
                </a:cubicBezTo>
                <a:cubicBezTo>
                  <a:pt x="30" y="0"/>
                  <a:pt x="34" y="1"/>
                  <a:pt x="37" y="2"/>
                </a:cubicBezTo>
                <a:cubicBezTo>
                  <a:pt x="41" y="4"/>
                  <a:pt x="43" y="5"/>
                  <a:pt x="45" y="7"/>
                </a:cubicBezTo>
                <a:cubicBezTo>
                  <a:pt x="47" y="9"/>
                  <a:pt x="49" y="12"/>
                  <a:pt x="50" y="14"/>
                </a:cubicBezTo>
                <a:cubicBezTo>
                  <a:pt x="50" y="16"/>
                  <a:pt x="51" y="18"/>
                  <a:pt x="51" y="20"/>
                </a:cubicBezTo>
                <a:cubicBezTo>
                  <a:pt x="51" y="24"/>
                  <a:pt x="50" y="26"/>
                  <a:pt x="50" y="29"/>
                </a:cubicBezTo>
                <a:cubicBezTo>
                  <a:pt x="49" y="31"/>
                  <a:pt x="48" y="33"/>
                  <a:pt x="46" y="34"/>
                </a:cubicBezTo>
                <a:cubicBezTo>
                  <a:pt x="45" y="36"/>
                  <a:pt x="44" y="37"/>
                  <a:pt x="42" y="38"/>
                </a:cubicBezTo>
                <a:cubicBezTo>
                  <a:pt x="41" y="39"/>
                  <a:pt x="39" y="40"/>
                  <a:pt x="38" y="41"/>
                </a:cubicBezTo>
                <a:cubicBezTo>
                  <a:pt x="36" y="42"/>
                  <a:pt x="35" y="44"/>
                  <a:pt x="34" y="45"/>
                </a:cubicBezTo>
                <a:cubicBezTo>
                  <a:pt x="33" y="46"/>
                  <a:pt x="32" y="48"/>
                  <a:pt x="32" y="50"/>
                </a:cubicBezTo>
                <a:cubicBezTo>
                  <a:pt x="32" y="54"/>
                  <a:pt x="32" y="54"/>
                  <a:pt x="32" y="54"/>
                </a:cubicBezTo>
                <a:cubicBezTo>
                  <a:pt x="18" y="54"/>
                  <a:pt x="18" y="54"/>
                  <a:pt x="18" y="54"/>
                </a:cubicBezTo>
                <a:cubicBezTo>
                  <a:pt x="18" y="49"/>
                  <a:pt x="18" y="49"/>
                  <a:pt x="18" y="49"/>
                </a:cubicBezTo>
                <a:cubicBezTo>
                  <a:pt x="18" y="46"/>
                  <a:pt x="19" y="44"/>
                  <a:pt x="20" y="42"/>
                </a:cubicBezTo>
                <a:cubicBezTo>
                  <a:pt x="21" y="40"/>
                  <a:pt x="22" y="38"/>
                  <a:pt x="23" y="37"/>
                </a:cubicBezTo>
                <a:cubicBezTo>
                  <a:pt x="24" y="35"/>
                  <a:pt x="25" y="34"/>
                  <a:pt x="27" y="33"/>
                </a:cubicBezTo>
                <a:cubicBezTo>
                  <a:pt x="28" y="32"/>
                  <a:pt x="30" y="31"/>
                  <a:pt x="31" y="30"/>
                </a:cubicBezTo>
                <a:cubicBezTo>
                  <a:pt x="32" y="29"/>
                  <a:pt x="33" y="28"/>
                  <a:pt x="34" y="27"/>
                </a:cubicBezTo>
                <a:cubicBezTo>
                  <a:pt x="34" y="25"/>
                  <a:pt x="35" y="24"/>
                  <a:pt x="35" y="22"/>
                </a:cubicBezTo>
                <a:cubicBezTo>
                  <a:pt x="35" y="19"/>
                  <a:pt x="34" y="16"/>
                  <a:pt x="32" y="15"/>
                </a:cubicBezTo>
                <a:cubicBezTo>
                  <a:pt x="31" y="13"/>
                  <a:pt x="29" y="13"/>
                  <a:pt x="26" y="13"/>
                </a:cubicBezTo>
                <a:cubicBezTo>
                  <a:pt x="24" y="13"/>
                  <a:pt x="22" y="13"/>
                  <a:pt x="21" y="14"/>
                </a:cubicBezTo>
                <a:cubicBezTo>
                  <a:pt x="20" y="14"/>
                  <a:pt x="18" y="15"/>
                  <a:pt x="18" y="17"/>
                </a:cubicBezTo>
                <a:cubicBezTo>
                  <a:pt x="17" y="18"/>
                  <a:pt x="16" y="19"/>
                  <a:pt x="16" y="21"/>
                </a:cubicBezTo>
                <a:cubicBezTo>
                  <a:pt x="15" y="22"/>
                  <a:pt x="15" y="24"/>
                  <a:pt x="15" y="26"/>
                </a:cubicBezTo>
                <a:cubicBezTo>
                  <a:pt x="0" y="26"/>
                  <a:pt x="0" y="26"/>
                  <a:pt x="0" y="26"/>
                </a:cubicBezTo>
                <a:cubicBezTo>
                  <a:pt x="0" y="22"/>
                  <a:pt x="0" y="19"/>
                  <a:pt x="2" y="16"/>
                </a:cubicBezTo>
                <a:moveTo>
                  <a:pt x="33" y="68"/>
                </a:moveTo>
                <a:cubicBezTo>
                  <a:pt x="33" y="64"/>
                  <a:pt x="29" y="60"/>
                  <a:pt x="25" y="60"/>
                </a:cubicBezTo>
                <a:cubicBezTo>
                  <a:pt x="20" y="60"/>
                  <a:pt x="17" y="64"/>
                  <a:pt x="17" y="68"/>
                </a:cubicBezTo>
                <a:cubicBezTo>
                  <a:pt x="17" y="73"/>
                  <a:pt x="20" y="77"/>
                  <a:pt x="25" y="77"/>
                </a:cubicBezTo>
                <a:cubicBezTo>
                  <a:pt x="29" y="77"/>
                  <a:pt x="33" y="73"/>
                  <a:pt x="33" y="68"/>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89" name="Freeform 126"/>
          <p:cNvSpPr>
            <a:spLocks noEditPoints="1"/>
          </p:cNvSpPr>
          <p:nvPr/>
        </p:nvSpPr>
        <p:spPr bwMode="black">
          <a:xfrm>
            <a:off x="2435386" y="5986741"/>
            <a:ext cx="199252" cy="468074"/>
          </a:xfrm>
          <a:custGeom>
            <a:avLst/>
            <a:gdLst>
              <a:gd name="T0" fmla="*/ 38 w 38"/>
              <a:gd name="T1" fmla="*/ 89 h 89"/>
              <a:gd name="T2" fmla="*/ 34 w 38"/>
              <a:gd name="T3" fmla="*/ 86 h 89"/>
              <a:gd name="T4" fmla="*/ 30 w 38"/>
              <a:gd name="T5" fmla="*/ 89 h 89"/>
              <a:gd name="T6" fmla="*/ 26 w 38"/>
              <a:gd name="T7" fmla="*/ 86 h 89"/>
              <a:gd name="T8" fmla="*/ 23 w 38"/>
              <a:gd name="T9" fmla="*/ 89 h 89"/>
              <a:gd name="T10" fmla="*/ 19 w 38"/>
              <a:gd name="T11" fmla="*/ 86 h 89"/>
              <a:gd name="T12" fmla="*/ 15 w 38"/>
              <a:gd name="T13" fmla="*/ 89 h 89"/>
              <a:gd name="T14" fmla="*/ 11 w 38"/>
              <a:gd name="T15" fmla="*/ 86 h 89"/>
              <a:gd name="T16" fmla="*/ 7 w 38"/>
              <a:gd name="T17" fmla="*/ 89 h 89"/>
              <a:gd name="T18" fmla="*/ 4 w 38"/>
              <a:gd name="T19" fmla="*/ 86 h 89"/>
              <a:gd name="T20" fmla="*/ 0 w 38"/>
              <a:gd name="T21" fmla="*/ 89 h 89"/>
              <a:gd name="T22" fmla="*/ 0 w 38"/>
              <a:gd name="T23" fmla="*/ 64 h 89"/>
              <a:gd name="T24" fmla="*/ 38 w 38"/>
              <a:gd name="T25" fmla="*/ 64 h 89"/>
              <a:gd name="T26" fmla="*/ 38 w 38"/>
              <a:gd name="T27" fmla="*/ 89 h 89"/>
              <a:gd name="T28" fmla="*/ 38 w 38"/>
              <a:gd name="T29" fmla="*/ 55 h 89"/>
              <a:gd name="T30" fmla="*/ 38 w 38"/>
              <a:gd name="T31" fmla="*/ 59 h 89"/>
              <a:gd name="T32" fmla="*/ 0 w 38"/>
              <a:gd name="T33" fmla="*/ 59 h 89"/>
              <a:gd name="T34" fmla="*/ 0 w 38"/>
              <a:gd name="T35" fmla="*/ 55 h 89"/>
              <a:gd name="T36" fmla="*/ 6 w 38"/>
              <a:gd name="T37" fmla="*/ 47 h 89"/>
              <a:gd name="T38" fmla="*/ 15 w 38"/>
              <a:gd name="T39" fmla="*/ 35 h 89"/>
              <a:gd name="T40" fmla="*/ 12 w 38"/>
              <a:gd name="T41" fmla="*/ 12 h 89"/>
              <a:gd name="T42" fmla="*/ 19 w 38"/>
              <a:gd name="T43" fmla="*/ 0 h 89"/>
              <a:gd name="T44" fmla="*/ 26 w 38"/>
              <a:gd name="T45" fmla="*/ 12 h 89"/>
              <a:gd name="T46" fmla="*/ 23 w 38"/>
              <a:gd name="T47" fmla="*/ 35 h 89"/>
              <a:gd name="T48" fmla="*/ 32 w 38"/>
              <a:gd name="T49" fmla="*/ 47 h 89"/>
              <a:gd name="T50" fmla="*/ 38 w 38"/>
              <a:gd name="T51" fmla="*/ 55 h 89"/>
              <a:gd name="T52" fmla="*/ 21 w 38"/>
              <a:gd name="T53" fmla="*/ 6 h 89"/>
              <a:gd name="T54" fmla="*/ 19 w 38"/>
              <a:gd name="T55" fmla="*/ 4 h 89"/>
              <a:gd name="T56" fmla="*/ 16 w 38"/>
              <a:gd name="T57" fmla="*/ 6 h 89"/>
              <a:gd name="T58" fmla="*/ 19 w 38"/>
              <a:gd name="T59" fmla="*/ 9 h 89"/>
              <a:gd name="T60" fmla="*/ 21 w 38"/>
              <a:gd name="T61"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89">
                <a:moveTo>
                  <a:pt x="38" y="89"/>
                </a:moveTo>
                <a:cubicBezTo>
                  <a:pt x="34" y="86"/>
                  <a:pt x="34" y="86"/>
                  <a:pt x="34" y="86"/>
                </a:cubicBezTo>
                <a:cubicBezTo>
                  <a:pt x="30" y="89"/>
                  <a:pt x="30" y="89"/>
                  <a:pt x="30" y="89"/>
                </a:cubicBezTo>
                <a:cubicBezTo>
                  <a:pt x="26" y="86"/>
                  <a:pt x="26" y="86"/>
                  <a:pt x="26" y="86"/>
                </a:cubicBezTo>
                <a:cubicBezTo>
                  <a:pt x="23" y="89"/>
                  <a:pt x="23" y="89"/>
                  <a:pt x="23" y="89"/>
                </a:cubicBezTo>
                <a:cubicBezTo>
                  <a:pt x="19" y="86"/>
                  <a:pt x="19" y="86"/>
                  <a:pt x="19" y="86"/>
                </a:cubicBezTo>
                <a:cubicBezTo>
                  <a:pt x="15" y="89"/>
                  <a:pt x="15" y="89"/>
                  <a:pt x="15" y="89"/>
                </a:cubicBezTo>
                <a:cubicBezTo>
                  <a:pt x="11" y="86"/>
                  <a:pt x="11" y="86"/>
                  <a:pt x="11" y="86"/>
                </a:cubicBezTo>
                <a:cubicBezTo>
                  <a:pt x="7" y="89"/>
                  <a:pt x="7" y="89"/>
                  <a:pt x="7" y="89"/>
                </a:cubicBezTo>
                <a:cubicBezTo>
                  <a:pt x="4" y="86"/>
                  <a:pt x="4" y="86"/>
                  <a:pt x="4" y="86"/>
                </a:cubicBezTo>
                <a:cubicBezTo>
                  <a:pt x="0" y="89"/>
                  <a:pt x="0" y="89"/>
                  <a:pt x="0" y="89"/>
                </a:cubicBezTo>
                <a:cubicBezTo>
                  <a:pt x="0" y="64"/>
                  <a:pt x="0" y="64"/>
                  <a:pt x="0" y="64"/>
                </a:cubicBezTo>
                <a:cubicBezTo>
                  <a:pt x="38" y="64"/>
                  <a:pt x="38" y="64"/>
                  <a:pt x="38" y="64"/>
                </a:cubicBezTo>
                <a:lnTo>
                  <a:pt x="38" y="89"/>
                </a:lnTo>
                <a:close/>
                <a:moveTo>
                  <a:pt x="38" y="55"/>
                </a:moveTo>
                <a:cubicBezTo>
                  <a:pt x="38" y="59"/>
                  <a:pt x="38" y="59"/>
                  <a:pt x="38" y="59"/>
                </a:cubicBezTo>
                <a:cubicBezTo>
                  <a:pt x="0" y="59"/>
                  <a:pt x="0" y="59"/>
                  <a:pt x="0" y="59"/>
                </a:cubicBezTo>
                <a:cubicBezTo>
                  <a:pt x="0" y="55"/>
                  <a:pt x="0" y="55"/>
                  <a:pt x="0" y="55"/>
                </a:cubicBezTo>
                <a:cubicBezTo>
                  <a:pt x="0" y="50"/>
                  <a:pt x="2" y="48"/>
                  <a:pt x="6" y="47"/>
                </a:cubicBezTo>
                <a:cubicBezTo>
                  <a:pt x="9" y="46"/>
                  <a:pt x="15" y="44"/>
                  <a:pt x="15" y="35"/>
                </a:cubicBezTo>
                <a:cubicBezTo>
                  <a:pt x="15" y="26"/>
                  <a:pt x="12" y="23"/>
                  <a:pt x="12" y="12"/>
                </a:cubicBezTo>
                <a:cubicBezTo>
                  <a:pt x="12" y="2"/>
                  <a:pt x="17" y="0"/>
                  <a:pt x="19" y="0"/>
                </a:cubicBezTo>
                <a:cubicBezTo>
                  <a:pt x="20" y="0"/>
                  <a:pt x="26" y="2"/>
                  <a:pt x="26" y="12"/>
                </a:cubicBezTo>
                <a:cubicBezTo>
                  <a:pt x="26" y="23"/>
                  <a:pt x="23" y="26"/>
                  <a:pt x="23" y="35"/>
                </a:cubicBezTo>
                <a:cubicBezTo>
                  <a:pt x="23" y="44"/>
                  <a:pt x="29" y="46"/>
                  <a:pt x="32" y="47"/>
                </a:cubicBezTo>
                <a:cubicBezTo>
                  <a:pt x="36" y="48"/>
                  <a:pt x="38" y="50"/>
                  <a:pt x="38" y="55"/>
                </a:cubicBezTo>
                <a:close/>
                <a:moveTo>
                  <a:pt x="21" y="6"/>
                </a:moveTo>
                <a:cubicBezTo>
                  <a:pt x="21" y="5"/>
                  <a:pt x="20" y="4"/>
                  <a:pt x="19" y="4"/>
                </a:cubicBezTo>
                <a:cubicBezTo>
                  <a:pt x="17" y="4"/>
                  <a:pt x="16" y="5"/>
                  <a:pt x="16" y="6"/>
                </a:cubicBezTo>
                <a:cubicBezTo>
                  <a:pt x="16" y="7"/>
                  <a:pt x="17" y="9"/>
                  <a:pt x="19" y="9"/>
                </a:cubicBezTo>
                <a:cubicBezTo>
                  <a:pt x="20" y="9"/>
                  <a:pt x="21" y="7"/>
                  <a:pt x="21" y="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0" name="Freeform 127"/>
          <p:cNvSpPr>
            <a:spLocks noEditPoints="1"/>
          </p:cNvSpPr>
          <p:nvPr/>
        </p:nvSpPr>
        <p:spPr bwMode="black">
          <a:xfrm>
            <a:off x="7826111" y="6061061"/>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1" name="Freeform 128"/>
          <p:cNvSpPr>
            <a:spLocks noEditPoints="1"/>
          </p:cNvSpPr>
          <p:nvPr/>
        </p:nvSpPr>
        <p:spPr bwMode="black">
          <a:xfrm>
            <a:off x="10580773" y="6057903"/>
            <a:ext cx="370035" cy="32575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2" name="Oval 129"/>
          <p:cNvSpPr>
            <a:spLocks noChangeArrowheads="1"/>
          </p:cNvSpPr>
          <p:nvPr/>
        </p:nvSpPr>
        <p:spPr bwMode="black">
          <a:xfrm>
            <a:off x="6901232" y="6931966"/>
            <a:ext cx="64202" cy="73344"/>
          </a:xfrm>
          <a:prstGeom prst="ellipse">
            <a:avLst/>
          </a:pr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4" name="Freeform 131"/>
          <p:cNvSpPr>
            <a:spLocks noEditPoints="1"/>
          </p:cNvSpPr>
          <p:nvPr/>
        </p:nvSpPr>
        <p:spPr bwMode="black">
          <a:xfrm>
            <a:off x="10561797" y="3346585"/>
            <a:ext cx="407990" cy="240365"/>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5" name="Freeform 132"/>
          <p:cNvSpPr>
            <a:spLocks noEditPoints="1"/>
          </p:cNvSpPr>
          <p:nvPr/>
        </p:nvSpPr>
        <p:spPr bwMode="black">
          <a:xfrm>
            <a:off x="10637702" y="2340022"/>
            <a:ext cx="256179" cy="417477"/>
          </a:xfrm>
          <a:custGeom>
            <a:avLst/>
            <a:gdLst>
              <a:gd name="T0" fmla="*/ 42 w 49"/>
              <a:gd name="T1" fmla="*/ 7 h 80"/>
              <a:gd name="T2" fmla="*/ 25 w 49"/>
              <a:gd name="T3" fmla="*/ 0 h 80"/>
              <a:gd name="T4" fmla="*/ 8 w 49"/>
              <a:gd name="T5" fmla="*/ 7 h 80"/>
              <a:gd name="T6" fmla="*/ 0 w 49"/>
              <a:gd name="T7" fmla="*/ 24 h 80"/>
              <a:gd name="T8" fmla="*/ 4 w 49"/>
              <a:gd name="T9" fmla="*/ 39 h 80"/>
              <a:gd name="T10" fmla="*/ 16 w 49"/>
              <a:gd name="T11" fmla="*/ 55 h 80"/>
              <a:gd name="T12" fmla="*/ 23 w 49"/>
              <a:gd name="T13" fmla="*/ 80 h 80"/>
              <a:gd name="T14" fmla="*/ 27 w 49"/>
              <a:gd name="T15" fmla="*/ 80 h 80"/>
              <a:gd name="T16" fmla="*/ 37 w 49"/>
              <a:gd name="T17" fmla="*/ 49 h 80"/>
              <a:gd name="T18" fmla="*/ 45 w 49"/>
              <a:gd name="T19" fmla="*/ 39 h 80"/>
              <a:gd name="T20" fmla="*/ 49 w 49"/>
              <a:gd name="T21" fmla="*/ 24 h 80"/>
              <a:gd name="T22" fmla="*/ 42 w 49"/>
              <a:gd name="T23" fmla="*/ 7 h 80"/>
              <a:gd name="T24" fmla="*/ 25 w 49"/>
              <a:gd name="T25" fmla="*/ 37 h 80"/>
              <a:gd name="T26" fmla="*/ 13 w 49"/>
              <a:gd name="T27" fmla="*/ 25 h 80"/>
              <a:gd name="T28" fmla="*/ 25 w 49"/>
              <a:gd name="T29" fmla="*/ 14 h 80"/>
              <a:gd name="T30" fmla="*/ 36 w 49"/>
              <a:gd name="T31" fmla="*/ 25 h 80"/>
              <a:gd name="T32" fmla="*/ 25 w 49"/>
              <a:gd name="T3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80">
                <a:moveTo>
                  <a:pt x="42" y="7"/>
                </a:moveTo>
                <a:cubicBezTo>
                  <a:pt x="37" y="3"/>
                  <a:pt x="31" y="0"/>
                  <a:pt x="25" y="0"/>
                </a:cubicBezTo>
                <a:cubicBezTo>
                  <a:pt x="18" y="0"/>
                  <a:pt x="12" y="3"/>
                  <a:pt x="8" y="7"/>
                </a:cubicBezTo>
                <a:cubicBezTo>
                  <a:pt x="3" y="12"/>
                  <a:pt x="0" y="18"/>
                  <a:pt x="0" y="24"/>
                </a:cubicBezTo>
                <a:cubicBezTo>
                  <a:pt x="0" y="30"/>
                  <a:pt x="2" y="35"/>
                  <a:pt x="4" y="39"/>
                </a:cubicBezTo>
                <a:cubicBezTo>
                  <a:pt x="8" y="45"/>
                  <a:pt x="12" y="49"/>
                  <a:pt x="16" y="55"/>
                </a:cubicBezTo>
                <a:cubicBezTo>
                  <a:pt x="20" y="61"/>
                  <a:pt x="23" y="68"/>
                  <a:pt x="23" y="80"/>
                </a:cubicBezTo>
                <a:cubicBezTo>
                  <a:pt x="27" y="80"/>
                  <a:pt x="27" y="80"/>
                  <a:pt x="27" y="80"/>
                </a:cubicBezTo>
                <a:cubicBezTo>
                  <a:pt x="27" y="64"/>
                  <a:pt x="32" y="56"/>
                  <a:pt x="37" y="49"/>
                </a:cubicBezTo>
                <a:cubicBezTo>
                  <a:pt x="40" y="46"/>
                  <a:pt x="43" y="43"/>
                  <a:pt x="45" y="39"/>
                </a:cubicBezTo>
                <a:cubicBezTo>
                  <a:pt x="48" y="35"/>
                  <a:pt x="49" y="30"/>
                  <a:pt x="49" y="24"/>
                </a:cubicBezTo>
                <a:cubicBezTo>
                  <a:pt x="49" y="18"/>
                  <a:pt x="46" y="12"/>
                  <a:pt x="42" y="7"/>
                </a:cubicBezTo>
                <a:close/>
                <a:moveTo>
                  <a:pt x="25" y="37"/>
                </a:moveTo>
                <a:cubicBezTo>
                  <a:pt x="18" y="37"/>
                  <a:pt x="13" y="31"/>
                  <a:pt x="13" y="25"/>
                </a:cubicBezTo>
                <a:cubicBezTo>
                  <a:pt x="13" y="19"/>
                  <a:pt x="18" y="14"/>
                  <a:pt x="25" y="14"/>
                </a:cubicBezTo>
                <a:cubicBezTo>
                  <a:pt x="31" y="14"/>
                  <a:pt x="36" y="19"/>
                  <a:pt x="36" y="25"/>
                </a:cubicBezTo>
                <a:cubicBezTo>
                  <a:pt x="36" y="31"/>
                  <a:pt x="31" y="37"/>
                  <a:pt x="25" y="37"/>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6" name="Freeform 133"/>
          <p:cNvSpPr>
            <a:spLocks noEditPoints="1"/>
          </p:cNvSpPr>
          <p:nvPr/>
        </p:nvSpPr>
        <p:spPr bwMode="black">
          <a:xfrm>
            <a:off x="9682055" y="6021529"/>
            <a:ext cx="338408" cy="398498"/>
          </a:xfrm>
          <a:custGeom>
            <a:avLst/>
            <a:gdLst>
              <a:gd name="T0" fmla="*/ 60 w 65"/>
              <a:gd name="T1" fmla="*/ 76 h 76"/>
              <a:gd name="T2" fmla="*/ 5 w 65"/>
              <a:gd name="T3" fmla="*/ 76 h 76"/>
              <a:gd name="T4" fmla="*/ 5 w 65"/>
              <a:gd name="T5" fmla="*/ 43 h 76"/>
              <a:gd name="T6" fmla="*/ 60 w 65"/>
              <a:gd name="T7" fmla="*/ 43 h 76"/>
              <a:gd name="T8" fmla="*/ 60 w 65"/>
              <a:gd name="T9" fmla="*/ 76 h 76"/>
              <a:gd name="T10" fmla="*/ 63 w 65"/>
              <a:gd name="T11" fmla="*/ 30 h 76"/>
              <a:gd name="T12" fmla="*/ 63 w 65"/>
              <a:gd name="T13" fmla="*/ 38 h 76"/>
              <a:gd name="T14" fmla="*/ 2 w 65"/>
              <a:gd name="T15" fmla="*/ 38 h 76"/>
              <a:gd name="T16" fmla="*/ 2 w 65"/>
              <a:gd name="T17" fmla="*/ 30 h 76"/>
              <a:gd name="T18" fmla="*/ 4 w 65"/>
              <a:gd name="T19" fmla="*/ 22 h 76"/>
              <a:gd name="T20" fmla="*/ 19 w 65"/>
              <a:gd name="T21" fmla="*/ 22 h 76"/>
              <a:gd name="T22" fmla="*/ 5 w 65"/>
              <a:gd name="T23" fmla="*/ 16 h 76"/>
              <a:gd name="T24" fmla="*/ 14 w 65"/>
              <a:gd name="T25" fmla="*/ 5 h 76"/>
              <a:gd name="T26" fmla="*/ 32 w 65"/>
              <a:gd name="T27" fmla="*/ 14 h 76"/>
              <a:gd name="T28" fmla="*/ 51 w 65"/>
              <a:gd name="T29" fmla="*/ 5 h 76"/>
              <a:gd name="T30" fmla="*/ 60 w 65"/>
              <a:gd name="T31" fmla="*/ 16 h 76"/>
              <a:gd name="T32" fmla="*/ 45 w 65"/>
              <a:gd name="T33" fmla="*/ 22 h 76"/>
              <a:gd name="T34" fmla="*/ 61 w 65"/>
              <a:gd name="T35" fmla="*/ 22 h 76"/>
              <a:gd name="T36" fmla="*/ 63 w 65"/>
              <a:gd name="T37" fmla="*/ 30 h 76"/>
              <a:gd name="T38" fmla="*/ 39 w 65"/>
              <a:gd name="T39" fmla="*/ 20 h 76"/>
              <a:gd name="T40" fmla="*/ 57 w 65"/>
              <a:gd name="T41" fmla="*/ 15 h 76"/>
              <a:gd name="T42" fmla="*/ 51 w 65"/>
              <a:gd name="T43" fmla="*/ 10 h 76"/>
              <a:gd name="T44" fmla="*/ 39 w 65"/>
              <a:gd name="T45" fmla="*/ 20 h 76"/>
              <a:gd name="T46" fmla="*/ 8 w 65"/>
              <a:gd name="T47" fmla="*/ 15 h 76"/>
              <a:gd name="T48" fmla="*/ 26 w 65"/>
              <a:gd name="T49" fmla="*/ 20 h 76"/>
              <a:gd name="T50" fmla="*/ 14 w 65"/>
              <a:gd name="T51" fmla="*/ 10 h 76"/>
              <a:gd name="T52" fmla="*/ 8 w 65"/>
              <a:gd name="T53"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6">
                <a:moveTo>
                  <a:pt x="60" y="76"/>
                </a:moveTo>
                <a:cubicBezTo>
                  <a:pt x="5" y="76"/>
                  <a:pt x="5" y="76"/>
                  <a:pt x="5" y="76"/>
                </a:cubicBezTo>
                <a:cubicBezTo>
                  <a:pt x="5" y="43"/>
                  <a:pt x="5" y="43"/>
                  <a:pt x="5" y="43"/>
                </a:cubicBezTo>
                <a:cubicBezTo>
                  <a:pt x="60" y="43"/>
                  <a:pt x="60" y="43"/>
                  <a:pt x="60" y="43"/>
                </a:cubicBezTo>
                <a:lnTo>
                  <a:pt x="60" y="76"/>
                </a:lnTo>
                <a:close/>
                <a:moveTo>
                  <a:pt x="63" y="30"/>
                </a:moveTo>
                <a:cubicBezTo>
                  <a:pt x="63" y="38"/>
                  <a:pt x="63" y="38"/>
                  <a:pt x="63" y="38"/>
                </a:cubicBezTo>
                <a:cubicBezTo>
                  <a:pt x="2" y="38"/>
                  <a:pt x="2" y="38"/>
                  <a:pt x="2" y="38"/>
                </a:cubicBezTo>
                <a:cubicBezTo>
                  <a:pt x="2" y="30"/>
                  <a:pt x="2" y="30"/>
                  <a:pt x="2" y="30"/>
                </a:cubicBezTo>
                <a:cubicBezTo>
                  <a:pt x="4" y="22"/>
                  <a:pt x="4" y="22"/>
                  <a:pt x="4" y="22"/>
                </a:cubicBezTo>
                <a:cubicBezTo>
                  <a:pt x="19" y="22"/>
                  <a:pt x="19" y="22"/>
                  <a:pt x="19" y="22"/>
                </a:cubicBezTo>
                <a:cubicBezTo>
                  <a:pt x="13" y="21"/>
                  <a:pt x="8" y="18"/>
                  <a:pt x="5" y="16"/>
                </a:cubicBezTo>
                <a:cubicBezTo>
                  <a:pt x="0" y="13"/>
                  <a:pt x="11" y="9"/>
                  <a:pt x="14" y="5"/>
                </a:cubicBezTo>
                <a:cubicBezTo>
                  <a:pt x="18" y="0"/>
                  <a:pt x="26" y="8"/>
                  <a:pt x="32" y="14"/>
                </a:cubicBezTo>
                <a:cubicBezTo>
                  <a:pt x="39" y="8"/>
                  <a:pt x="46" y="0"/>
                  <a:pt x="51" y="5"/>
                </a:cubicBezTo>
                <a:cubicBezTo>
                  <a:pt x="54" y="9"/>
                  <a:pt x="65" y="13"/>
                  <a:pt x="60" y="16"/>
                </a:cubicBezTo>
                <a:cubicBezTo>
                  <a:pt x="57" y="18"/>
                  <a:pt x="51" y="21"/>
                  <a:pt x="45" y="22"/>
                </a:cubicBezTo>
                <a:cubicBezTo>
                  <a:pt x="61" y="22"/>
                  <a:pt x="61" y="22"/>
                  <a:pt x="61" y="22"/>
                </a:cubicBezTo>
                <a:lnTo>
                  <a:pt x="63" y="30"/>
                </a:lnTo>
                <a:close/>
                <a:moveTo>
                  <a:pt x="39" y="20"/>
                </a:moveTo>
                <a:cubicBezTo>
                  <a:pt x="50" y="19"/>
                  <a:pt x="56" y="16"/>
                  <a:pt x="57" y="15"/>
                </a:cubicBezTo>
                <a:cubicBezTo>
                  <a:pt x="58" y="14"/>
                  <a:pt x="52" y="10"/>
                  <a:pt x="51" y="10"/>
                </a:cubicBezTo>
                <a:cubicBezTo>
                  <a:pt x="49" y="10"/>
                  <a:pt x="39" y="20"/>
                  <a:pt x="39" y="20"/>
                </a:cubicBezTo>
                <a:close/>
                <a:moveTo>
                  <a:pt x="8" y="15"/>
                </a:moveTo>
                <a:cubicBezTo>
                  <a:pt x="9" y="16"/>
                  <a:pt x="15" y="19"/>
                  <a:pt x="26" y="20"/>
                </a:cubicBezTo>
                <a:cubicBezTo>
                  <a:pt x="26" y="20"/>
                  <a:pt x="16" y="10"/>
                  <a:pt x="14" y="10"/>
                </a:cubicBezTo>
                <a:cubicBezTo>
                  <a:pt x="13" y="10"/>
                  <a:pt x="7" y="14"/>
                  <a:pt x="8" y="15"/>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7" name="Freeform 134"/>
          <p:cNvSpPr>
            <a:spLocks noEditPoints="1"/>
          </p:cNvSpPr>
          <p:nvPr/>
        </p:nvSpPr>
        <p:spPr bwMode="black">
          <a:xfrm>
            <a:off x="9585593" y="5181010"/>
            <a:ext cx="531330" cy="243527"/>
          </a:xfrm>
          <a:custGeom>
            <a:avLst/>
            <a:gdLst>
              <a:gd name="T0" fmla="*/ 77 w 102"/>
              <a:gd name="T1" fmla="*/ 47 h 47"/>
              <a:gd name="T2" fmla="*/ 72 w 102"/>
              <a:gd name="T3" fmla="*/ 47 h 47"/>
              <a:gd name="T4" fmla="*/ 56 w 102"/>
              <a:gd name="T5" fmla="*/ 31 h 47"/>
              <a:gd name="T6" fmla="*/ 55 w 102"/>
              <a:gd name="T7" fmla="*/ 31 h 47"/>
              <a:gd name="T8" fmla="*/ 52 w 102"/>
              <a:gd name="T9" fmla="*/ 25 h 47"/>
              <a:gd name="T10" fmla="*/ 56 w 102"/>
              <a:gd name="T11" fmla="*/ 25 h 47"/>
              <a:gd name="T12" fmla="*/ 77 w 102"/>
              <a:gd name="T13" fmla="*/ 47 h 47"/>
              <a:gd name="T14" fmla="*/ 56 w 102"/>
              <a:gd name="T15" fmla="*/ 0 h 47"/>
              <a:gd name="T16" fmla="*/ 23 w 102"/>
              <a:gd name="T17" fmla="*/ 13 h 47"/>
              <a:gd name="T18" fmla="*/ 28 w 102"/>
              <a:gd name="T19" fmla="*/ 12 h 47"/>
              <a:gd name="T20" fmla="*/ 32 w 102"/>
              <a:gd name="T21" fmla="*/ 13 h 47"/>
              <a:gd name="T22" fmla="*/ 56 w 102"/>
              <a:gd name="T23" fmla="*/ 6 h 47"/>
              <a:gd name="T24" fmla="*/ 97 w 102"/>
              <a:gd name="T25" fmla="*/ 47 h 47"/>
              <a:gd name="T26" fmla="*/ 102 w 102"/>
              <a:gd name="T27" fmla="*/ 47 h 47"/>
              <a:gd name="T28" fmla="*/ 56 w 102"/>
              <a:gd name="T29" fmla="*/ 0 h 47"/>
              <a:gd name="T30" fmla="*/ 56 w 102"/>
              <a:gd name="T31" fmla="*/ 13 h 47"/>
              <a:gd name="T32" fmla="*/ 38 w 102"/>
              <a:gd name="T33" fmla="*/ 17 h 47"/>
              <a:gd name="T34" fmla="*/ 39 w 102"/>
              <a:gd name="T35" fmla="*/ 19 h 47"/>
              <a:gd name="T36" fmla="*/ 39 w 102"/>
              <a:gd name="T37" fmla="*/ 19 h 47"/>
              <a:gd name="T38" fmla="*/ 46 w 102"/>
              <a:gd name="T39" fmla="*/ 20 h 47"/>
              <a:gd name="T40" fmla="*/ 56 w 102"/>
              <a:gd name="T41" fmla="*/ 18 h 47"/>
              <a:gd name="T42" fmla="*/ 84 w 102"/>
              <a:gd name="T43" fmla="*/ 47 h 47"/>
              <a:gd name="T44" fmla="*/ 90 w 102"/>
              <a:gd name="T45" fmla="*/ 47 h 47"/>
              <a:gd name="T46" fmla="*/ 56 w 102"/>
              <a:gd name="T47" fmla="*/ 13 h 47"/>
              <a:gd name="T48" fmla="*/ 0 w 102"/>
              <a:gd name="T49" fmla="*/ 39 h 47"/>
              <a:gd name="T50" fmla="*/ 8 w 102"/>
              <a:gd name="T51" fmla="*/ 46 h 47"/>
              <a:gd name="T52" fmla="*/ 9 w 102"/>
              <a:gd name="T53" fmla="*/ 46 h 47"/>
              <a:gd name="T54" fmla="*/ 41 w 102"/>
              <a:gd name="T55" fmla="*/ 46 h 47"/>
              <a:gd name="T56" fmla="*/ 51 w 102"/>
              <a:gd name="T57" fmla="*/ 35 h 47"/>
              <a:gd name="T58" fmla="*/ 39 w 102"/>
              <a:gd name="T59" fmla="*/ 24 h 47"/>
              <a:gd name="T60" fmla="*/ 36 w 102"/>
              <a:gd name="T61" fmla="*/ 24 h 47"/>
              <a:gd name="T62" fmla="*/ 28 w 102"/>
              <a:gd name="T63" fmla="*/ 17 h 47"/>
              <a:gd name="T64" fmla="*/ 18 w 102"/>
              <a:gd name="T65" fmla="*/ 26 h 47"/>
              <a:gd name="T66" fmla="*/ 18 w 102"/>
              <a:gd name="T67" fmla="*/ 28 h 47"/>
              <a:gd name="T68" fmla="*/ 15 w 102"/>
              <a:gd name="T69" fmla="*/ 27 h 47"/>
              <a:gd name="T70" fmla="*/ 9 w 102"/>
              <a:gd name="T71" fmla="*/ 31 h 47"/>
              <a:gd name="T72" fmla="*/ 8 w 102"/>
              <a:gd name="T73" fmla="*/ 31 h 47"/>
              <a:gd name="T74" fmla="*/ 0 w 102"/>
              <a:gd name="T75"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47">
                <a:moveTo>
                  <a:pt x="77" y="47"/>
                </a:moveTo>
                <a:cubicBezTo>
                  <a:pt x="72" y="47"/>
                  <a:pt x="72" y="47"/>
                  <a:pt x="72" y="47"/>
                </a:cubicBezTo>
                <a:cubicBezTo>
                  <a:pt x="72" y="38"/>
                  <a:pt x="64" y="31"/>
                  <a:pt x="56" y="31"/>
                </a:cubicBezTo>
                <a:cubicBezTo>
                  <a:pt x="55" y="31"/>
                  <a:pt x="55" y="31"/>
                  <a:pt x="55" y="31"/>
                </a:cubicBezTo>
                <a:cubicBezTo>
                  <a:pt x="54" y="29"/>
                  <a:pt x="53" y="27"/>
                  <a:pt x="52" y="25"/>
                </a:cubicBezTo>
                <a:cubicBezTo>
                  <a:pt x="53" y="25"/>
                  <a:pt x="54" y="25"/>
                  <a:pt x="56" y="25"/>
                </a:cubicBezTo>
                <a:cubicBezTo>
                  <a:pt x="68" y="25"/>
                  <a:pt x="77" y="35"/>
                  <a:pt x="77" y="47"/>
                </a:cubicBezTo>
                <a:close/>
                <a:moveTo>
                  <a:pt x="56" y="0"/>
                </a:moveTo>
                <a:cubicBezTo>
                  <a:pt x="43" y="0"/>
                  <a:pt x="32" y="5"/>
                  <a:pt x="23" y="13"/>
                </a:cubicBezTo>
                <a:cubicBezTo>
                  <a:pt x="25" y="13"/>
                  <a:pt x="26" y="12"/>
                  <a:pt x="28" y="12"/>
                </a:cubicBezTo>
                <a:cubicBezTo>
                  <a:pt x="29" y="12"/>
                  <a:pt x="31" y="13"/>
                  <a:pt x="32" y="13"/>
                </a:cubicBezTo>
                <a:cubicBezTo>
                  <a:pt x="39" y="9"/>
                  <a:pt x="47" y="6"/>
                  <a:pt x="56" y="6"/>
                </a:cubicBezTo>
                <a:cubicBezTo>
                  <a:pt x="78" y="6"/>
                  <a:pt x="97" y="24"/>
                  <a:pt x="97" y="47"/>
                </a:cubicBezTo>
                <a:cubicBezTo>
                  <a:pt x="102" y="47"/>
                  <a:pt x="102" y="47"/>
                  <a:pt x="102" y="47"/>
                </a:cubicBezTo>
                <a:cubicBezTo>
                  <a:pt x="102" y="21"/>
                  <a:pt x="81" y="0"/>
                  <a:pt x="56" y="0"/>
                </a:cubicBezTo>
                <a:close/>
                <a:moveTo>
                  <a:pt x="56" y="13"/>
                </a:moveTo>
                <a:cubicBezTo>
                  <a:pt x="49" y="13"/>
                  <a:pt x="43" y="14"/>
                  <a:pt x="38" y="17"/>
                </a:cubicBezTo>
                <a:cubicBezTo>
                  <a:pt x="39" y="18"/>
                  <a:pt x="39" y="18"/>
                  <a:pt x="39" y="19"/>
                </a:cubicBezTo>
                <a:cubicBezTo>
                  <a:pt x="39" y="19"/>
                  <a:pt x="39" y="19"/>
                  <a:pt x="39" y="19"/>
                </a:cubicBezTo>
                <a:cubicBezTo>
                  <a:pt x="42" y="19"/>
                  <a:pt x="44" y="19"/>
                  <a:pt x="46" y="20"/>
                </a:cubicBezTo>
                <a:cubicBezTo>
                  <a:pt x="49" y="19"/>
                  <a:pt x="52" y="18"/>
                  <a:pt x="56" y="18"/>
                </a:cubicBezTo>
                <a:cubicBezTo>
                  <a:pt x="71" y="18"/>
                  <a:pt x="84" y="31"/>
                  <a:pt x="84" y="47"/>
                </a:cubicBezTo>
                <a:cubicBezTo>
                  <a:pt x="90" y="47"/>
                  <a:pt x="90" y="47"/>
                  <a:pt x="90" y="47"/>
                </a:cubicBezTo>
                <a:cubicBezTo>
                  <a:pt x="90" y="28"/>
                  <a:pt x="75" y="13"/>
                  <a:pt x="56" y="13"/>
                </a:cubicBezTo>
                <a:close/>
                <a:moveTo>
                  <a:pt x="0" y="39"/>
                </a:moveTo>
                <a:cubicBezTo>
                  <a:pt x="0" y="43"/>
                  <a:pt x="3" y="46"/>
                  <a:pt x="8" y="46"/>
                </a:cubicBezTo>
                <a:cubicBezTo>
                  <a:pt x="9" y="46"/>
                  <a:pt x="9" y="46"/>
                  <a:pt x="9" y="46"/>
                </a:cubicBezTo>
                <a:cubicBezTo>
                  <a:pt x="41" y="46"/>
                  <a:pt x="41" y="46"/>
                  <a:pt x="41" y="46"/>
                </a:cubicBezTo>
                <a:cubicBezTo>
                  <a:pt x="46" y="46"/>
                  <a:pt x="51" y="41"/>
                  <a:pt x="51" y="35"/>
                </a:cubicBezTo>
                <a:cubicBezTo>
                  <a:pt x="51" y="29"/>
                  <a:pt x="46" y="24"/>
                  <a:pt x="39" y="24"/>
                </a:cubicBezTo>
                <a:cubicBezTo>
                  <a:pt x="38" y="24"/>
                  <a:pt x="37" y="24"/>
                  <a:pt x="36" y="24"/>
                </a:cubicBezTo>
                <a:cubicBezTo>
                  <a:pt x="35" y="20"/>
                  <a:pt x="32" y="17"/>
                  <a:pt x="28" y="17"/>
                </a:cubicBezTo>
                <a:cubicBezTo>
                  <a:pt x="22" y="17"/>
                  <a:pt x="18" y="21"/>
                  <a:pt x="18" y="26"/>
                </a:cubicBezTo>
                <a:cubicBezTo>
                  <a:pt x="18" y="27"/>
                  <a:pt x="18" y="27"/>
                  <a:pt x="18" y="28"/>
                </a:cubicBezTo>
                <a:cubicBezTo>
                  <a:pt x="17" y="27"/>
                  <a:pt x="16" y="27"/>
                  <a:pt x="15" y="27"/>
                </a:cubicBezTo>
                <a:cubicBezTo>
                  <a:pt x="13" y="27"/>
                  <a:pt x="10" y="29"/>
                  <a:pt x="9" y="31"/>
                </a:cubicBezTo>
                <a:cubicBezTo>
                  <a:pt x="9" y="31"/>
                  <a:pt x="8" y="31"/>
                  <a:pt x="8" y="31"/>
                </a:cubicBezTo>
                <a:cubicBezTo>
                  <a:pt x="3" y="31"/>
                  <a:pt x="0" y="34"/>
                  <a:pt x="0" y="39"/>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8" name="Freeform 135"/>
          <p:cNvSpPr>
            <a:spLocks noEditPoints="1"/>
          </p:cNvSpPr>
          <p:nvPr/>
        </p:nvSpPr>
        <p:spPr bwMode="black">
          <a:xfrm>
            <a:off x="10555470" y="5013387"/>
            <a:ext cx="420640" cy="578773"/>
          </a:xfrm>
          <a:custGeom>
            <a:avLst/>
            <a:gdLst>
              <a:gd name="T0" fmla="*/ 60 w 80"/>
              <a:gd name="T1" fmla="*/ 15 h 111"/>
              <a:gd name="T2" fmla="*/ 71 w 80"/>
              <a:gd name="T3" fmla="*/ 0 h 111"/>
              <a:gd name="T4" fmla="*/ 74 w 80"/>
              <a:gd name="T5" fmla="*/ 2 h 111"/>
              <a:gd name="T6" fmla="*/ 62 w 80"/>
              <a:gd name="T7" fmla="*/ 16 h 111"/>
              <a:gd name="T8" fmla="*/ 60 w 80"/>
              <a:gd name="T9" fmla="*/ 15 h 111"/>
              <a:gd name="T10" fmla="*/ 67 w 80"/>
              <a:gd name="T11" fmla="*/ 111 h 111"/>
              <a:gd name="T12" fmla="*/ 67 w 80"/>
              <a:gd name="T13" fmla="*/ 103 h 111"/>
              <a:gd name="T14" fmla="*/ 46 w 80"/>
              <a:gd name="T15" fmla="*/ 103 h 111"/>
              <a:gd name="T16" fmla="*/ 46 w 80"/>
              <a:gd name="T17" fmla="*/ 68 h 111"/>
              <a:gd name="T18" fmla="*/ 80 w 80"/>
              <a:gd name="T19" fmla="*/ 26 h 111"/>
              <a:gd name="T20" fmla="*/ 0 w 80"/>
              <a:gd name="T21" fmla="*/ 26 h 111"/>
              <a:gd name="T22" fmla="*/ 34 w 80"/>
              <a:gd name="T23" fmla="*/ 68 h 111"/>
              <a:gd name="T24" fmla="*/ 34 w 80"/>
              <a:gd name="T25" fmla="*/ 103 h 111"/>
              <a:gd name="T26" fmla="*/ 13 w 80"/>
              <a:gd name="T27" fmla="*/ 103 h 111"/>
              <a:gd name="T28" fmla="*/ 13 w 80"/>
              <a:gd name="T29" fmla="*/ 111 h 111"/>
              <a:gd name="T30" fmla="*/ 67 w 80"/>
              <a:gd name="T31" fmla="*/ 111 h 111"/>
              <a:gd name="T32" fmla="*/ 62 w 80"/>
              <a:gd name="T33" fmla="*/ 23 h 111"/>
              <a:gd name="T34" fmla="*/ 54 w 80"/>
              <a:gd name="T35" fmla="*/ 17 h 111"/>
              <a:gd name="T36" fmla="*/ 47 w 80"/>
              <a:gd name="T37" fmla="*/ 23 h 111"/>
              <a:gd name="T38" fmla="*/ 62 w 80"/>
              <a:gd name="T3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111">
                <a:moveTo>
                  <a:pt x="60" y="15"/>
                </a:moveTo>
                <a:cubicBezTo>
                  <a:pt x="71" y="0"/>
                  <a:pt x="71" y="0"/>
                  <a:pt x="71" y="0"/>
                </a:cubicBezTo>
                <a:cubicBezTo>
                  <a:pt x="74" y="2"/>
                  <a:pt x="74" y="2"/>
                  <a:pt x="74" y="2"/>
                </a:cubicBezTo>
                <a:cubicBezTo>
                  <a:pt x="62" y="16"/>
                  <a:pt x="62" y="16"/>
                  <a:pt x="62" y="16"/>
                </a:cubicBezTo>
                <a:cubicBezTo>
                  <a:pt x="61" y="16"/>
                  <a:pt x="61" y="15"/>
                  <a:pt x="60" y="15"/>
                </a:cubicBezTo>
                <a:close/>
                <a:moveTo>
                  <a:pt x="67" y="111"/>
                </a:moveTo>
                <a:cubicBezTo>
                  <a:pt x="67" y="103"/>
                  <a:pt x="67" y="103"/>
                  <a:pt x="67" y="103"/>
                </a:cubicBezTo>
                <a:cubicBezTo>
                  <a:pt x="46" y="103"/>
                  <a:pt x="46" y="103"/>
                  <a:pt x="46" y="103"/>
                </a:cubicBezTo>
                <a:cubicBezTo>
                  <a:pt x="46" y="68"/>
                  <a:pt x="46" y="68"/>
                  <a:pt x="46" y="68"/>
                </a:cubicBezTo>
                <a:cubicBezTo>
                  <a:pt x="80" y="26"/>
                  <a:pt x="80" y="26"/>
                  <a:pt x="80" y="26"/>
                </a:cubicBezTo>
                <a:cubicBezTo>
                  <a:pt x="0" y="26"/>
                  <a:pt x="0" y="26"/>
                  <a:pt x="0" y="26"/>
                </a:cubicBezTo>
                <a:cubicBezTo>
                  <a:pt x="34" y="68"/>
                  <a:pt x="34" y="68"/>
                  <a:pt x="34" y="68"/>
                </a:cubicBezTo>
                <a:cubicBezTo>
                  <a:pt x="34" y="103"/>
                  <a:pt x="34" y="103"/>
                  <a:pt x="34" y="103"/>
                </a:cubicBezTo>
                <a:cubicBezTo>
                  <a:pt x="13" y="103"/>
                  <a:pt x="13" y="103"/>
                  <a:pt x="13" y="103"/>
                </a:cubicBezTo>
                <a:cubicBezTo>
                  <a:pt x="13" y="111"/>
                  <a:pt x="13" y="111"/>
                  <a:pt x="13" y="111"/>
                </a:cubicBezTo>
                <a:lnTo>
                  <a:pt x="67" y="111"/>
                </a:lnTo>
                <a:close/>
                <a:moveTo>
                  <a:pt x="62" y="23"/>
                </a:moveTo>
                <a:cubicBezTo>
                  <a:pt x="61" y="19"/>
                  <a:pt x="58" y="17"/>
                  <a:pt x="54" y="17"/>
                </a:cubicBezTo>
                <a:cubicBezTo>
                  <a:pt x="51" y="17"/>
                  <a:pt x="48" y="19"/>
                  <a:pt x="47" y="23"/>
                </a:cubicBezTo>
                <a:lnTo>
                  <a:pt x="62" y="23"/>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199" name="Freeform 136"/>
          <p:cNvSpPr>
            <a:spLocks noEditPoints="1"/>
          </p:cNvSpPr>
          <p:nvPr/>
        </p:nvSpPr>
        <p:spPr bwMode="black">
          <a:xfrm>
            <a:off x="6014442" y="5089295"/>
            <a:ext cx="357383" cy="426959"/>
          </a:xfrm>
          <a:custGeom>
            <a:avLst/>
            <a:gdLst>
              <a:gd name="T0" fmla="*/ 28 w 68"/>
              <a:gd name="T1" fmla="*/ 36 h 82"/>
              <a:gd name="T2" fmla="*/ 48 w 68"/>
              <a:gd name="T3" fmla="*/ 36 h 82"/>
              <a:gd name="T4" fmla="*/ 37 w 68"/>
              <a:gd name="T5" fmla="*/ 82 h 82"/>
              <a:gd name="T6" fmla="*/ 29 w 68"/>
              <a:gd name="T7" fmla="*/ 82 h 82"/>
              <a:gd name="T8" fmla="*/ 28 w 68"/>
              <a:gd name="T9" fmla="*/ 82 h 82"/>
              <a:gd name="T10" fmla="*/ 24 w 68"/>
              <a:gd name="T11" fmla="*/ 82 h 82"/>
              <a:gd name="T12" fmla="*/ 24 w 68"/>
              <a:gd name="T13" fmla="*/ 82 h 82"/>
              <a:gd name="T14" fmla="*/ 16 w 68"/>
              <a:gd name="T15" fmla="*/ 82 h 82"/>
              <a:gd name="T16" fmla="*/ 4 w 68"/>
              <a:gd name="T17" fmla="*/ 36 h 82"/>
              <a:gd name="T18" fmla="*/ 24 w 68"/>
              <a:gd name="T19" fmla="*/ 36 h 82"/>
              <a:gd name="T20" fmla="*/ 28 w 68"/>
              <a:gd name="T21" fmla="*/ 36 h 82"/>
              <a:gd name="T22" fmla="*/ 64 w 68"/>
              <a:gd name="T23" fmla="*/ 44 h 82"/>
              <a:gd name="T24" fmla="*/ 53 w 68"/>
              <a:gd name="T25" fmla="*/ 37 h 82"/>
              <a:gd name="T26" fmla="*/ 54 w 68"/>
              <a:gd name="T27" fmla="*/ 43 h 82"/>
              <a:gd name="T28" fmla="*/ 60 w 68"/>
              <a:gd name="T29" fmla="*/ 47 h 82"/>
              <a:gd name="T30" fmla="*/ 62 w 68"/>
              <a:gd name="T31" fmla="*/ 58 h 82"/>
              <a:gd name="T32" fmla="*/ 56 w 68"/>
              <a:gd name="T33" fmla="*/ 67 h 82"/>
              <a:gd name="T34" fmla="*/ 50 w 68"/>
              <a:gd name="T35" fmla="*/ 70 h 82"/>
              <a:gd name="T36" fmla="*/ 47 w 68"/>
              <a:gd name="T37" fmla="*/ 75 h 82"/>
              <a:gd name="T38" fmla="*/ 48 w 68"/>
              <a:gd name="T39" fmla="*/ 75 h 82"/>
              <a:gd name="T40" fmla="*/ 59 w 68"/>
              <a:gd name="T41" fmla="*/ 72 h 82"/>
              <a:gd name="T42" fmla="*/ 67 w 68"/>
              <a:gd name="T43" fmla="*/ 59 h 82"/>
              <a:gd name="T44" fmla="*/ 64 w 68"/>
              <a:gd name="T45" fmla="*/ 44 h 82"/>
              <a:gd name="T46" fmla="*/ 36 w 68"/>
              <a:gd name="T47" fmla="*/ 28 h 82"/>
              <a:gd name="T48" fmla="*/ 36 w 68"/>
              <a:gd name="T49" fmla="*/ 26 h 82"/>
              <a:gd name="T50" fmla="*/ 33 w 68"/>
              <a:gd name="T51" fmla="*/ 21 h 82"/>
              <a:gd name="T52" fmla="*/ 36 w 68"/>
              <a:gd name="T53" fmla="*/ 16 h 82"/>
              <a:gd name="T54" fmla="*/ 39 w 68"/>
              <a:gd name="T55" fmla="*/ 8 h 82"/>
              <a:gd name="T56" fmla="*/ 31 w 68"/>
              <a:gd name="T57" fmla="*/ 0 h 82"/>
              <a:gd name="T58" fmla="*/ 29 w 68"/>
              <a:gd name="T59" fmla="*/ 1 h 82"/>
              <a:gd name="T60" fmla="*/ 30 w 68"/>
              <a:gd name="T61" fmla="*/ 3 h 82"/>
              <a:gd name="T62" fmla="*/ 32 w 68"/>
              <a:gd name="T63" fmla="*/ 7 h 82"/>
              <a:gd name="T64" fmla="*/ 29 w 68"/>
              <a:gd name="T65" fmla="*/ 13 h 82"/>
              <a:gd name="T66" fmla="*/ 27 w 68"/>
              <a:gd name="T67" fmla="*/ 21 h 82"/>
              <a:gd name="T68" fmla="*/ 34 w 68"/>
              <a:gd name="T69" fmla="*/ 29 h 82"/>
              <a:gd name="T70" fmla="*/ 35 w 68"/>
              <a:gd name="T71" fmla="*/ 29 h 82"/>
              <a:gd name="T72" fmla="*/ 36 w 68"/>
              <a:gd name="T73" fmla="*/ 28 h 82"/>
              <a:gd name="T74" fmla="*/ 23 w 68"/>
              <a:gd name="T75" fmla="*/ 28 h 82"/>
              <a:gd name="T76" fmla="*/ 23 w 68"/>
              <a:gd name="T77" fmla="*/ 26 h 82"/>
              <a:gd name="T78" fmla="*/ 21 w 68"/>
              <a:gd name="T79" fmla="*/ 24 h 82"/>
              <a:gd name="T80" fmla="*/ 23 w 68"/>
              <a:gd name="T81" fmla="*/ 21 h 82"/>
              <a:gd name="T82" fmla="*/ 25 w 68"/>
              <a:gd name="T83" fmla="*/ 16 h 82"/>
              <a:gd name="T84" fmla="*/ 20 w 68"/>
              <a:gd name="T85" fmla="*/ 11 h 82"/>
              <a:gd name="T86" fmla="*/ 18 w 68"/>
              <a:gd name="T87" fmla="*/ 12 h 82"/>
              <a:gd name="T88" fmla="*/ 18 w 68"/>
              <a:gd name="T89" fmla="*/ 14 h 82"/>
              <a:gd name="T90" fmla="*/ 19 w 68"/>
              <a:gd name="T91" fmla="*/ 16 h 82"/>
              <a:gd name="T92" fmla="*/ 18 w 68"/>
              <a:gd name="T93" fmla="*/ 19 h 82"/>
              <a:gd name="T94" fmla="*/ 16 w 68"/>
              <a:gd name="T95" fmla="*/ 24 h 82"/>
              <a:gd name="T96" fmla="*/ 21 w 68"/>
              <a:gd name="T97" fmla="*/ 29 h 82"/>
              <a:gd name="T98" fmla="*/ 22 w 68"/>
              <a:gd name="T99" fmla="*/ 29 h 82"/>
              <a:gd name="T100" fmla="*/ 23 w 68"/>
              <a:gd name="T101" fmla="*/ 2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82">
                <a:moveTo>
                  <a:pt x="28" y="36"/>
                </a:moveTo>
                <a:cubicBezTo>
                  <a:pt x="48" y="36"/>
                  <a:pt x="48" y="36"/>
                  <a:pt x="48" y="36"/>
                </a:cubicBezTo>
                <a:cubicBezTo>
                  <a:pt x="48" y="36"/>
                  <a:pt x="53" y="64"/>
                  <a:pt x="37" y="82"/>
                </a:cubicBezTo>
                <a:cubicBezTo>
                  <a:pt x="29" y="82"/>
                  <a:pt x="29" y="82"/>
                  <a:pt x="29" y="82"/>
                </a:cubicBezTo>
                <a:cubicBezTo>
                  <a:pt x="28" y="82"/>
                  <a:pt x="28" y="82"/>
                  <a:pt x="28" y="82"/>
                </a:cubicBezTo>
                <a:cubicBezTo>
                  <a:pt x="24" y="82"/>
                  <a:pt x="24" y="82"/>
                  <a:pt x="24" y="82"/>
                </a:cubicBezTo>
                <a:cubicBezTo>
                  <a:pt x="24" y="82"/>
                  <a:pt x="24" y="82"/>
                  <a:pt x="24" y="82"/>
                </a:cubicBezTo>
                <a:cubicBezTo>
                  <a:pt x="16" y="82"/>
                  <a:pt x="16" y="82"/>
                  <a:pt x="16" y="82"/>
                </a:cubicBezTo>
                <a:cubicBezTo>
                  <a:pt x="0" y="64"/>
                  <a:pt x="4" y="36"/>
                  <a:pt x="4" y="36"/>
                </a:cubicBezTo>
                <a:cubicBezTo>
                  <a:pt x="24" y="36"/>
                  <a:pt x="24" y="36"/>
                  <a:pt x="24" y="36"/>
                </a:cubicBezTo>
                <a:lnTo>
                  <a:pt x="28" y="36"/>
                </a:lnTo>
                <a:close/>
                <a:moveTo>
                  <a:pt x="64" y="44"/>
                </a:moveTo>
                <a:cubicBezTo>
                  <a:pt x="62" y="40"/>
                  <a:pt x="58" y="38"/>
                  <a:pt x="53" y="37"/>
                </a:cubicBezTo>
                <a:cubicBezTo>
                  <a:pt x="54" y="38"/>
                  <a:pt x="54" y="40"/>
                  <a:pt x="54" y="43"/>
                </a:cubicBezTo>
                <a:cubicBezTo>
                  <a:pt x="56" y="44"/>
                  <a:pt x="58" y="45"/>
                  <a:pt x="60" y="47"/>
                </a:cubicBezTo>
                <a:cubicBezTo>
                  <a:pt x="62" y="51"/>
                  <a:pt x="63" y="54"/>
                  <a:pt x="62" y="58"/>
                </a:cubicBezTo>
                <a:cubicBezTo>
                  <a:pt x="61" y="62"/>
                  <a:pt x="59" y="65"/>
                  <a:pt x="56" y="67"/>
                </a:cubicBezTo>
                <a:cubicBezTo>
                  <a:pt x="54" y="69"/>
                  <a:pt x="52" y="69"/>
                  <a:pt x="50" y="70"/>
                </a:cubicBezTo>
                <a:cubicBezTo>
                  <a:pt x="49" y="72"/>
                  <a:pt x="48" y="73"/>
                  <a:pt x="47" y="75"/>
                </a:cubicBezTo>
                <a:cubicBezTo>
                  <a:pt x="47" y="75"/>
                  <a:pt x="48" y="75"/>
                  <a:pt x="48" y="75"/>
                </a:cubicBezTo>
                <a:cubicBezTo>
                  <a:pt x="52" y="75"/>
                  <a:pt x="56" y="74"/>
                  <a:pt x="59" y="72"/>
                </a:cubicBezTo>
                <a:cubicBezTo>
                  <a:pt x="64" y="69"/>
                  <a:pt x="66" y="64"/>
                  <a:pt x="67" y="59"/>
                </a:cubicBezTo>
                <a:cubicBezTo>
                  <a:pt x="68" y="54"/>
                  <a:pt x="67" y="49"/>
                  <a:pt x="64" y="44"/>
                </a:cubicBezTo>
                <a:close/>
                <a:moveTo>
                  <a:pt x="36" y="28"/>
                </a:moveTo>
                <a:cubicBezTo>
                  <a:pt x="37" y="27"/>
                  <a:pt x="36" y="26"/>
                  <a:pt x="36" y="26"/>
                </a:cubicBezTo>
                <a:cubicBezTo>
                  <a:pt x="36" y="26"/>
                  <a:pt x="33" y="24"/>
                  <a:pt x="33" y="21"/>
                </a:cubicBezTo>
                <a:cubicBezTo>
                  <a:pt x="33" y="20"/>
                  <a:pt x="34" y="18"/>
                  <a:pt x="36" y="16"/>
                </a:cubicBezTo>
                <a:cubicBezTo>
                  <a:pt x="38" y="13"/>
                  <a:pt x="39" y="11"/>
                  <a:pt x="39" y="8"/>
                </a:cubicBezTo>
                <a:cubicBezTo>
                  <a:pt x="38" y="3"/>
                  <a:pt x="32" y="0"/>
                  <a:pt x="31" y="0"/>
                </a:cubicBezTo>
                <a:cubicBezTo>
                  <a:pt x="31" y="0"/>
                  <a:pt x="30" y="0"/>
                  <a:pt x="29" y="1"/>
                </a:cubicBezTo>
                <a:cubicBezTo>
                  <a:pt x="29" y="2"/>
                  <a:pt x="29" y="3"/>
                  <a:pt x="30" y="3"/>
                </a:cubicBezTo>
                <a:cubicBezTo>
                  <a:pt x="30" y="3"/>
                  <a:pt x="32" y="5"/>
                  <a:pt x="32" y="7"/>
                </a:cubicBezTo>
                <a:cubicBezTo>
                  <a:pt x="32" y="9"/>
                  <a:pt x="31" y="11"/>
                  <a:pt x="29" y="13"/>
                </a:cubicBezTo>
                <a:cubicBezTo>
                  <a:pt x="27" y="16"/>
                  <a:pt x="26" y="18"/>
                  <a:pt x="27" y="21"/>
                </a:cubicBezTo>
                <a:cubicBezTo>
                  <a:pt x="27" y="26"/>
                  <a:pt x="34" y="29"/>
                  <a:pt x="34" y="29"/>
                </a:cubicBezTo>
                <a:cubicBezTo>
                  <a:pt x="34" y="29"/>
                  <a:pt x="34" y="29"/>
                  <a:pt x="35" y="29"/>
                </a:cubicBezTo>
                <a:cubicBezTo>
                  <a:pt x="35" y="29"/>
                  <a:pt x="36" y="29"/>
                  <a:pt x="36" y="28"/>
                </a:cubicBezTo>
                <a:close/>
                <a:moveTo>
                  <a:pt x="23" y="28"/>
                </a:moveTo>
                <a:cubicBezTo>
                  <a:pt x="23" y="27"/>
                  <a:pt x="23" y="26"/>
                  <a:pt x="23" y="26"/>
                </a:cubicBezTo>
                <a:cubicBezTo>
                  <a:pt x="23" y="26"/>
                  <a:pt x="21" y="25"/>
                  <a:pt x="21" y="24"/>
                </a:cubicBezTo>
                <a:cubicBezTo>
                  <a:pt x="21" y="23"/>
                  <a:pt x="22" y="22"/>
                  <a:pt x="23" y="21"/>
                </a:cubicBezTo>
                <a:cubicBezTo>
                  <a:pt x="25" y="19"/>
                  <a:pt x="25" y="17"/>
                  <a:pt x="25" y="16"/>
                </a:cubicBezTo>
                <a:cubicBezTo>
                  <a:pt x="24" y="13"/>
                  <a:pt x="20" y="11"/>
                  <a:pt x="20" y="11"/>
                </a:cubicBezTo>
                <a:cubicBezTo>
                  <a:pt x="19" y="11"/>
                  <a:pt x="18" y="11"/>
                  <a:pt x="18" y="12"/>
                </a:cubicBezTo>
                <a:cubicBezTo>
                  <a:pt x="17" y="13"/>
                  <a:pt x="18" y="13"/>
                  <a:pt x="18" y="14"/>
                </a:cubicBezTo>
                <a:cubicBezTo>
                  <a:pt x="18" y="14"/>
                  <a:pt x="19" y="15"/>
                  <a:pt x="19" y="16"/>
                </a:cubicBezTo>
                <a:cubicBezTo>
                  <a:pt x="19" y="17"/>
                  <a:pt x="19" y="18"/>
                  <a:pt x="18" y="19"/>
                </a:cubicBezTo>
                <a:cubicBezTo>
                  <a:pt x="16" y="21"/>
                  <a:pt x="16" y="22"/>
                  <a:pt x="16" y="24"/>
                </a:cubicBezTo>
                <a:cubicBezTo>
                  <a:pt x="17" y="27"/>
                  <a:pt x="20" y="28"/>
                  <a:pt x="21" y="29"/>
                </a:cubicBezTo>
                <a:cubicBezTo>
                  <a:pt x="21" y="29"/>
                  <a:pt x="21" y="29"/>
                  <a:pt x="22" y="29"/>
                </a:cubicBezTo>
                <a:cubicBezTo>
                  <a:pt x="22" y="29"/>
                  <a:pt x="23" y="29"/>
                  <a:pt x="23" y="28"/>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200" name="Freeform 137"/>
          <p:cNvSpPr>
            <a:spLocks/>
          </p:cNvSpPr>
          <p:nvPr/>
        </p:nvSpPr>
        <p:spPr bwMode="black">
          <a:xfrm>
            <a:off x="9634615" y="4183940"/>
            <a:ext cx="433285" cy="401659"/>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201" name="Freeform 138"/>
          <p:cNvSpPr>
            <a:spLocks noEditPoints="1"/>
          </p:cNvSpPr>
          <p:nvPr/>
        </p:nvSpPr>
        <p:spPr bwMode="black">
          <a:xfrm>
            <a:off x="9683636" y="3258029"/>
            <a:ext cx="335249" cy="417473"/>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202" name="Freeform 139"/>
          <p:cNvSpPr>
            <a:spLocks/>
          </p:cNvSpPr>
          <p:nvPr/>
        </p:nvSpPr>
        <p:spPr bwMode="black">
          <a:xfrm>
            <a:off x="5082517" y="6024691"/>
            <a:ext cx="392173" cy="39217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4205" name="Freeform 144"/>
          <p:cNvSpPr>
            <a:spLocks noEditPoints="1"/>
          </p:cNvSpPr>
          <p:nvPr/>
        </p:nvSpPr>
        <p:spPr bwMode="black">
          <a:xfrm>
            <a:off x="10637702" y="4158636"/>
            <a:ext cx="256179" cy="452268"/>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 name="Title 1"/>
          <p:cNvSpPr>
            <a:spLocks noGrp="1"/>
          </p:cNvSpPr>
          <p:nvPr>
            <p:ph type="title" idx="4294967295"/>
          </p:nvPr>
        </p:nvSpPr>
        <p:spPr>
          <a:xfrm>
            <a:off x="274640" y="293689"/>
            <a:ext cx="11888787" cy="917575"/>
          </a:xfrm>
        </p:spPr>
        <p:txBody>
          <a:bodyPr/>
          <a:lstStyle/>
          <a:p>
            <a:r>
              <a:rPr lang="en-US" dirty="0" smtClean="0"/>
              <a:t>Icons</a:t>
            </a:r>
            <a:endParaRPr lang="en-US" dirty="0"/>
          </a:p>
        </p:txBody>
      </p:sp>
      <p:sp>
        <p:nvSpPr>
          <p:cNvPr id="191" name="Freeform 88"/>
          <p:cNvSpPr>
            <a:spLocks/>
          </p:cNvSpPr>
          <p:nvPr/>
        </p:nvSpPr>
        <p:spPr bwMode="black">
          <a:xfrm>
            <a:off x="4202775" y="6054737"/>
            <a:ext cx="322595" cy="332082"/>
          </a:xfrm>
          <a:custGeom>
            <a:avLst/>
            <a:gdLst>
              <a:gd name="T0" fmla="*/ 13 w 102"/>
              <a:gd name="T1" fmla="*/ 105 h 105"/>
              <a:gd name="T2" fmla="*/ 102 w 102"/>
              <a:gd name="T3" fmla="*/ 15 h 105"/>
              <a:gd name="T4" fmla="*/ 89 w 102"/>
              <a:gd name="T5" fmla="*/ 0 h 105"/>
              <a:gd name="T6" fmla="*/ 0 w 102"/>
              <a:gd name="T7" fmla="*/ 91 h 105"/>
              <a:gd name="T8" fmla="*/ 13 w 102"/>
              <a:gd name="T9" fmla="*/ 105 h 105"/>
            </a:gdLst>
            <a:ahLst/>
            <a:cxnLst>
              <a:cxn ang="0">
                <a:pos x="T0" y="T1"/>
              </a:cxn>
              <a:cxn ang="0">
                <a:pos x="T2" y="T3"/>
              </a:cxn>
              <a:cxn ang="0">
                <a:pos x="T4" y="T5"/>
              </a:cxn>
              <a:cxn ang="0">
                <a:pos x="T6" y="T7"/>
              </a:cxn>
              <a:cxn ang="0">
                <a:pos x="T8" y="T9"/>
              </a:cxn>
            </a:cxnLst>
            <a:rect l="0" t="0" r="r" b="b"/>
            <a:pathLst>
              <a:path w="102" h="105">
                <a:moveTo>
                  <a:pt x="13" y="105"/>
                </a:moveTo>
                <a:lnTo>
                  <a:pt x="102" y="15"/>
                </a:lnTo>
                <a:lnTo>
                  <a:pt x="89" y="0"/>
                </a:lnTo>
                <a:lnTo>
                  <a:pt x="0" y="91"/>
                </a:lnTo>
                <a:lnTo>
                  <a:pt x="13" y="105"/>
                </a:lnTo>
                <a:close/>
              </a:path>
            </a:pathLst>
          </a:custGeom>
          <a:solidFill>
            <a:srgbClr val="FFFFFF"/>
          </a:solidFill>
          <a:ln>
            <a:noFill/>
          </a:ln>
          <a:extLst/>
        </p:spPr>
        <p:txBody>
          <a:bodyPr vert="horz" wrap="square" lIns="91429" tIns="45714" rIns="91429" bIns="45714" numCol="1" anchor="t" anchorCtr="0" compatLnSpc="1">
            <a:prstTxWarp prst="textNoShape">
              <a:avLst/>
            </a:prstTxWarp>
          </a:bodyPr>
          <a:lstStyle/>
          <a:p>
            <a:endParaRPr lang="en-US" dirty="0">
              <a:solidFill>
                <a:srgbClr val="000000"/>
              </a:solidFill>
            </a:endParaRPr>
          </a:p>
        </p:txBody>
      </p:sp>
      <p:sp>
        <p:nvSpPr>
          <p:cNvPr id="192" name="Freeform 89"/>
          <p:cNvSpPr>
            <a:spLocks/>
          </p:cNvSpPr>
          <p:nvPr/>
        </p:nvSpPr>
        <p:spPr bwMode="black">
          <a:xfrm>
            <a:off x="4196449" y="6054737"/>
            <a:ext cx="335249" cy="332082"/>
          </a:xfrm>
          <a:custGeom>
            <a:avLst/>
            <a:gdLst>
              <a:gd name="T0" fmla="*/ 106 w 106"/>
              <a:gd name="T1" fmla="*/ 91 h 105"/>
              <a:gd name="T2" fmla="*/ 15 w 106"/>
              <a:gd name="T3" fmla="*/ 0 h 105"/>
              <a:gd name="T4" fmla="*/ 0 w 106"/>
              <a:gd name="T5" fmla="*/ 14 h 105"/>
              <a:gd name="T6" fmla="*/ 91 w 106"/>
              <a:gd name="T7" fmla="*/ 105 h 105"/>
              <a:gd name="T8" fmla="*/ 106 w 106"/>
              <a:gd name="T9" fmla="*/ 91 h 105"/>
            </a:gdLst>
            <a:ahLst/>
            <a:cxnLst>
              <a:cxn ang="0">
                <a:pos x="T0" y="T1"/>
              </a:cxn>
              <a:cxn ang="0">
                <a:pos x="T2" y="T3"/>
              </a:cxn>
              <a:cxn ang="0">
                <a:pos x="T4" y="T5"/>
              </a:cxn>
              <a:cxn ang="0">
                <a:pos x="T6" y="T7"/>
              </a:cxn>
              <a:cxn ang="0">
                <a:pos x="T8" y="T9"/>
              </a:cxn>
            </a:cxnLst>
            <a:rect l="0" t="0" r="r" b="b"/>
            <a:pathLst>
              <a:path w="106" h="105">
                <a:moveTo>
                  <a:pt x="106" y="91"/>
                </a:moveTo>
                <a:lnTo>
                  <a:pt x="15" y="0"/>
                </a:lnTo>
                <a:lnTo>
                  <a:pt x="0" y="14"/>
                </a:lnTo>
                <a:lnTo>
                  <a:pt x="91" y="105"/>
                </a:lnTo>
                <a:lnTo>
                  <a:pt x="106" y="91"/>
                </a:lnTo>
                <a:close/>
              </a:path>
            </a:pathLst>
          </a:custGeom>
          <a:solidFill>
            <a:srgbClr val="FFFFFF"/>
          </a:solidFill>
          <a:ln>
            <a:noFill/>
          </a:ln>
          <a:extLst/>
        </p:spPr>
        <p:txBody>
          <a:bodyPr vert="horz" wrap="square" lIns="91429" tIns="45714" rIns="91429" bIns="45714" numCol="1" anchor="t" anchorCtr="0" compatLnSpc="1">
            <a:prstTxWarp prst="textNoShape">
              <a:avLst/>
            </a:prstTxWarp>
          </a:bodyPr>
          <a:lstStyle/>
          <a:p>
            <a:endParaRPr lang="en-US" dirty="0">
              <a:solidFill>
                <a:srgbClr val="000000"/>
              </a:solidFill>
            </a:endParaRPr>
          </a:p>
        </p:txBody>
      </p:sp>
      <p:sp>
        <p:nvSpPr>
          <p:cNvPr id="5" name="TextBox 4"/>
          <p:cNvSpPr txBox="1"/>
          <p:nvPr/>
        </p:nvSpPr>
        <p:spPr>
          <a:xfrm>
            <a:off x="3449542" y="1211264"/>
            <a:ext cx="3225896" cy="457199"/>
          </a:xfrm>
          <a:prstGeom prst="rect">
            <a:avLst/>
          </a:prstGeom>
          <a:noFill/>
        </p:spPr>
        <p:txBody>
          <a:bodyPr wrap="square" lIns="182856" tIns="146286" rIns="182856" bIns="146286" rtlCol="0">
            <a:noAutofit/>
          </a:bodyPr>
          <a:lstStyle/>
          <a:p>
            <a:pPr>
              <a:lnSpc>
                <a:spcPct val="90000"/>
              </a:lnSpc>
            </a:pPr>
            <a:endParaRPr lang="en-US" sz="2400" dirty="0" err="1">
              <a:gradFill>
                <a:gsLst>
                  <a:gs pos="2917">
                    <a:schemeClr val="tx1">
                      <a:lumMod val="65000"/>
                      <a:lumOff val="35000"/>
                    </a:schemeClr>
                  </a:gs>
                  <a:gs pos="30000">
                    <a:schemeClr val="tx1">
                      <a:lumMod val="65000"/>
                      <a:lumOff val="35000"/>
                    </a:schemeClr>
                  </a:gs>
                </a:gsLst>
                <a:lin ang="5400000" scaled="0"/>
              </a:gradFill>
            </a:endParaRPr>
          </a:p>
        </p:txBody>
      </p:sp>
    </p:spTree>
    <p:extLst>
      <p:ext uri="{BB962C8B-B14F-4D97-AF65-F5344CB8AC3E}">
        <p14:creationId xmlns:p14="http://schemas.microsoft.com/office/powerpoint/2010/main" val="27237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6"/>
          <p:cNvSpPr>
            <a:spLocks noEditPoints="1"/>
          </p:cNvSpPr>
          <p:nvPr/>
        </p:nvSpPr>
        <p:spPr bwMode="black">
          <a:xfrm>
            <a:off x="495256" y="2340355"/>
            <a:ext cx="415572" cy="413896"/>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7" name="Freeform 7"/>
          <p:cNvSpPr>
            <a:spLocks noEditPoints="1"/>
          </p:cNvSpPr>
          <p:nvPr/>
        </p:nvSpPr>
        <p:spPr bwMode="black">
          <a:xfrm>
            <a:off x="8720852" y="2348734"/>
            <a:ext cx="449087" cy="397138"/>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8" name="Freeform 8"/>
          <p:cNvSpPr>
            <a:spLocks noEditPoints="1"/>
          </p:cNvSpPr>
          <p:nvPr/>
        </p:nvSpPr>
        <p:spPr bwMode="black">
          <a:xfrm>
            <a:off x="1411072" y="2340355"/>
            <a:ext cx="415572" cy="413896"/>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9" name="Freeform 9"/>
          <p:cNvSpPr>
            <a:spLocks noEditPoints="1"/>
          </p:cNvSpPr>
          <p:nvPr/>
        </p:nvSpPr>
        <p:spPr bwMode="black">
          <a:xfrm>
            <a:off x="2328567" y="2340355"/>
            <a:ext cx="412221" cy="41389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2" name="Freeform 10"/>
          <p:cNvSpPr>
            <a:spLocks noEditPoints="1"/>
          </p:cNvSpPr>
          <p:nvPr/>
        </p:nvSpPr>
        <p:spPr bwMode="black">
          <a:xfrm>
            <a:off x="3243545" y="2340355"/>
            <a:ext cx="413896" cy="41389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3" name="Freeform 11"/>
          <p:cNvSpPr>
            <a:spLocks noEditPoints="1"/>
          </p:cNvSpPr>
          <p:nvPr/>
        </p:nvSpPr>
        <p:spPr bwMode="black">
          <a:xfrm>
            <a:off x="4158522" y="2340355"/>
            <a:ext cx="415572" cy="413896"/>
          </a:xfrm>
          <a:custGeom>
            <a:avLst/>
            <a:gdLst>
              <a:gd name="T0" fmla="*/ 93 w 150"/>
              <a:gd name="T1" fmla="*/ 54 h 149"/>
              <a:gd name="T2" fmla="*/ 96 w 150"/>
              <a:gd name="T3" fmla="*/ 58 h 149"/>
              <a:gd name="T4" fmla="*/ 96 w 150"/>
              <a:gd name="T5" fmla="*/ 96 h 149"/>
              <a:gd name="T6" fmla="*/ 96 w 150"/>
              <a:gd name="T7" fmla="*/ 96 h 149"/>
              <a:gd name="T8" fmla="*/ 75 w 150"/>
              <a:gd name="T9" fmla="*/ 117 h 149"/>
              <a:gd name="T10" fmla="*/ 54 w 150"/>
              <a:gd name="T11" fmla="*/ 96 h 149"/>
              <a:gd name="T12" fmla="*/ 54 w 150"/>
              <a:gd name="T13" fmla="*/ 47 h 149"/>
              <a:gd name="T14" fmla="*/ 70 w 150"/>
              <a:gd name="T15" fmla="*/ 31 h 149"/>
              <a:gd name="T16" fmla="*/ 86 w 150"/>
              <a:gd name="T17" fmla="*/ 47 h 149"/>
              <a:gd name="T18" fmla="*/ 86 w 150"/>
              <a:gd name="T19" fmla="*/ 47 h 149"/>
              <a:gd name="T20" fmla="*/ 86 w 150"/>
              <a:gd name="T21" fmla="*/ 85 h 149"/>
              <a:gd name="T22" fmla="*/ 76 w 150"/>
              <a:gd name="T23" fmla="*/ 96 h 149"/>
              <a:gd name="T24" fmla="*/ 65 w 150"/>
              <a:gd name="T25" fmla="*/ 85 h 149"/>
              <a:gd name="T26" fmla="*/ 65 w 150"/>
              <a:gd name="T27" fmla="*/ 57 h 149"/>
              <a:gd name="T28" fmla="*/ 69 w 150"/>
              <a:gd name="T29" fmla="*/ 53 h 149"/>
              <a:gd name="T30" fmla="*/ 72 w 150"/>
              <a:gd name="T31" fmla="*/ 57 h 149"/>
              <a:gd name="T32" fmla="*/ 72 w 150"/>
              <a:gd name="T33" fmla="*/ 85 h 149"/>
              <a:gd name="T34" fmla="*/ 76 w 150"/>
              <a:gd name="T35" fmla="*/ 89 h 149"/>
              <a:gd name="T36" fmla="*/ 79 w 150"/>
              <a:gd name="T37" fmla="*/ 85 h 149"/>
              <a:gd name="T38" fmla="*/ 79 w 150"/>
              <a:gd name="T39" fmla="*/ 47 h 149"/>
              <a:gd name="T40" fmla="*/ 79 w 150"/>
              <a:gd name="T41" fmla="*/ 47 h 149"/>
              <a:gd name="T42" fmla="*/ 70 w 150"/>
              <a:gd name="T43" fmla="*/ 38 h 149"/>
              <a:gd name="T44" fmla="*/ 62 w 150"/>
              <a:gd name="T45" fmla="*/ 47 h 149"/>
              <a:gd name="T46" fmla="*/ 62 w 150"/>
              <a:gd name="T47" fmla="*/ 96 h 149"/>
              <a:gd name="T48" fmla="*/ 75 w 150"/>
              <a:gd name="T49" fmla="*/ 110 h 149"/>
              <a:gd name="T50" fmla="*/ 89 w 150"/>
              <a:gd name="T51" fmla="*/ 96 h 149"/>
              <a:gd name="T52" fmla="*/ 89 w 150"/>
              <a:gd name="T53" fmla="*/ 58 h 149"/>
              <a:gd name="T54" fmla="*/ 93 w 150"/>
              <a:gd name="T55" fmla="*/ 54 h 149"/>
              <a:gd name="T56" fmla="*/ 75 w 150"/>
              <a:gd name="T57" fmla="*/ 9 h 149"/>
              <a:gd name="T58" fmla="*/ 141 w 150"/>
              <a:gd name="T59" fmla="*/ 75 h 149"/>
              <a:gd name="T60" fmla="*/ 75 w 150"/>
              <a:gd name="T61" fmla="*/ 140 h 149"/>
              <a:gd name="T62" fmla="*/ 10 w 150"/>
              <a:gd name="T63" fmla="*/ 75 h 149"/>
              <a:gd name="T64" fmla="*/ 75 w 150"/>
              <a:gd name="T65" fmla="*/ 9 h 149"/>
              <a:gd name="T66" fmla="*/ 75 w 150"/>
              <a:gd name="T67" fmla="*/ 0 h 149"/>
              <a:gd name="T68" fmla="*/ 0 w 150"/>
              <a:gd name="T69" fmla="*/ 75 h 149"/>
              <a:gd name="T70" fmla="*/ 75 w 150"/>
              <a:gd name="T71" fmla="*/ 149 h 149"/>
              <a:gd name="T72" fmla="*/ 150 w 150"/>
              <a:gd name="T73" fmla="*/ 75 h 149"/>
              <a:gd name="T74" fmla="*/ 75 w 150"/>
              <a:gd name="T7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49">
                <a:moveTo>
                  <a:pt x="93" y="54"/>
                </a:moveTo>
                <a:cubicBezTo>
                  <a:pt x="95" y="54"/>
                  <a:pt x="96" y="56"/>
                  <a:pt x="96" y="58"/>
                </a:cubicBezTo>
                <a:cubicBezTo>
                  <a:pt x="96" y="96"/>
                  <a:pt x="96" y="96"/>
                  <a:pt x="96" y="96"/>
                </a:cubicBezTo>
                <a:cubicBezTo>
                  <a:pt x="96" y="96"/>
                  <a:pt x="96" y="96"/>
                  <a:pt x="96" y="96"/>
                </a:cubicBezTo>
                <a:cubicBezTo>
                  <a:pt x="96" y="108"/>
                  <a:pt x="87" y="117"/>
                  <a:pt x="75" y="117"/>
                </a:cubicBezTo>
                <a:cubicBezTo>
                  <a:pt x="64" y="117"/>
                  <a:pt x="54" y="108"/>
                  <a:pt x="54" y="96"/>
                </a:cubicBezTo>
                <a:cubicBezTo>
                  <a:pt x="54" y="47"/>
                  <a:pt x="54" y="47"/>
                  <a:pt x="54" y="47"/>
                </a:cubicBezTo>
                <a:cubicBezTo>
                  <a:pt x="54" y="38"/>
                  <a:pt x="62" y="31"/>
                  <a:pt x="70" y="31"/>
                </a:cubicBezTo>
                <a:cubicBezTo>
                  <a:pt x="79" y="31"/>
                  <a:pt x="86" y="38"/>
                  <a:pt x="86" y="47"/>
                </a:cubicBezTo>
                <a:cubicBezTo>
                  <a:pt x="86" y="47"/>
                  <a:pt x="86" y="47"/>
                  <a:pt x="86" y="47"/>
                </a:cubicBezTo>
                <a:cubicBezTo>
                  <a:pt x="86" y="85"/>
                  <a:pt x="86" y="85"/>
                  <a:pt x="86" y="85"/>
                </a:cubicBezTo>
                <a:cubicBezTo>
                  <a:pt x="86" y="91"/>
                  <a:pt x="82" y="96"/>
                  <a:pt x="76" y="96"/>
                </a:cubicBezTo>
                <a:cubicBezTo>
                  <a:pt x="70" y="96"/>
                  <a:pt x="65" y="91"/>
                  <a:pt x="65" y="85"/>
                </a:cubicBezTo>
                <a:cubicBezTo>
                  <a:pt x="65" y="57"/>
                  <a:pt x="65" y="57"/>
                  <a:pt x="65" y="57"/>
                </a:cubicBezTo>
                <a:cubicBezTo>
                  <a:pt x="65" y="55"/>
                  <a:pt x="67" y="53"/>
                  <a:pt x="69" y="53"/>
                </a:cubicBezTo>
                <a:cubicBezTo>
                  <a:pt x="71" y="53"/>
                  <a:pt x="72" y="55"/>
                  <a:pt x="72" y="57"/>
                </a:cubicBezTo>
                <a:cubicBezTo>
                  <a:pt x="72" y="85"/>
                  <a:pt x="72" y="85"/>
                  <a:pt x="72" y="85"/>
                </a:cubicBezTo>
                <a:cubicBezTo>
                  <a:pt x="72" y="87"/>
                  <a:pt x="74" y="89"/>
                  <a:pt x="76" y="89"/>
                </a:cubicBezTo>
                <a:cubicBezTo>
                  <a:pt x="78" y="89"/>
                  <a:pt x="79" y="87"/>
                  <a:pt x="79" y="85"/>
                </a:cubicBezTo>
                <a:cubicBezTo>
                  <a:pt x="79" y="47"/>
                  <a:pt x="79" y="47"/>
                  <a:pt x="79" y="47"/>
                </a:cubicBezTo>
                <a:cubicBezTo>
                  <a:pt x="79" y="47"/>
                  <a:pt x="79" y="47"/>
                  <a:pt x="79" y="47"/>
                </a:cubicBezTo>
                <a:cubicBezTo>
                  <a:pt x="79" y="42"/>
                  <a:pt x="75" y="38"/>
                  <a:pt x="70" y="38"/>
                </a:cubicBezTo>
                <a:cubicBezTo>
                  <a:pt x="66" y="38"/>
                  <a:pt x="62" y="42"/>
                  <a:pt x="62" y="47"/>
                </a:cubicBezTo>
                <a:cubicBezTo>
                  <a:pt x="62" y="96"/>
                  <a:pt x="62" y="96"/>
                  <a:pt x="62" y="96"/>
                </a:cubicBezTo>
                <a:cubicBezTo>
                  <a:pt x="62" y="104"/>
                  <a:pt x="68" y="110"/>
                  <a:pt x="75" y="110"/>
                </a:cubicBezTo>
                <a:cubicBezTo>
                  <a:pt x="83" y="110"/>
                  <a:pt x="89" y="104"/>
                  <a:pt x="89" y="96"/>
                </a:cubicBezTo>
                <a:cubicBezTo>
                  <a:pt x="89" y="58"/>
                  <a:pt x="89" y="58"/>
                  <a:pt x="89" y="58"/>
                </a:cubicBezTo>
                <a:cubicBezTo>
                  <a:pt x="89" y="56"/>
                  <a:pt x="91" y="54"/>
                  <a:pt x="93" y="54"/>
                </a:cubicBezTo>
                <a:moveTo>
                  <a:pt x="75" y="9"/>
                </a:moveTo>
                <a:cubicBezTo>
                  <a:pt x="111" y="9"/>
                  <a:pt x="141" y="39"/>
                  <a:pt x="141" y="75"/>
                </a:cubicBezTo>
                <a:cubicBezTo>
                  <a:pt x="141" y="111"/>
                  <a:pt x="111" y="140"/>
                  <a:pt x="75" y="140"/>
                </a:cubicBezTo>
                <a:cubicBezTo>
                  <a:pt x="39" y="140"/>
                  <a:pt x="10" y="111"/>
                  <a:pt x="10" y="75"/>
                </a:cubicBezTo>
                <a:cubicBezTo>
                  <a:pt x="10" y="39"/>
                  <a:pt x="39" y="9"/>
                  <a:pt x="75" y="9"/>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4" name="Freeform 12"/>
          <p:cNvSpPr>
            <a:spLocks noEditPoints="1"/>
          </p:cNvSpPr>
          <p:nvPr/>
        </p:nvSpPr>
        <p:spPr bwMode="black">
          <a:xfrm>
            <a:off x="5068477" y="2334490"/>
            <a:ext cx="427303" cy="425626"/>
          </a:xfrm>
          <a:custGeom>
            <a:avLst/>
            <a:gdLst>
              <a:gd name="T0" fmla="*/ 55 w 154"/>
              <a:gd name="T1" fmla="*/ 58 h 153"/>
              <a:gd name="T2" fmla="*/ 64 w 154"/>
              <a:gd name="T3" fmla="*/ 79 h 153"/>
              <a:gd name="T4" fmla="*/ 45 w 154"/>
              <a:gd name="T5" fmla="*/ 82 h 153"/>
              <a:gd name="T6" fmla="*/ 41 w 154"/>
              <a:gd name="T7" fmla="*/ 94 h 153"/>
              <a:gd name="T8" fmla="*/ 47 w 154"/>
              <a:gd name="T9" fmla="*/ 97 h 153"/>
              <a:gd name="T10" fmla="*/ 30 w 154"/>
              <a:gd name="T11" fmla="*/ 99 h 153"/>
              <a:gd name="T12" fmla="*/ 35 w 154"/>
              <a:gd name="T13" fmla="*/ 96 h 153"/>
              <a:gd name="T14" fmla="*/ 57 w 154"/>
              <a:gd name="T15" fmla="*/ 47 h 153"/>
              <a:gd name="T16" fmla="*/ 76 w 154"/>
              <a:gd name="T17" fmla="*/ 89 h 153"/>
              <a:gd name="T18" fmla="*/ 85 w 154"/>
              <a:gd name="T19" fmla="*/ 97 h 153"/>
              <a:gd name="T20" fmla="*/ 65 w 154"/>
              <a:gd name="T21" fmla="*/ 99 h 153"/>
              <a:gd name="T22" fmla="*/ 69 w 154"/>
              <a:gd name="T23" fmla="*/ 96 h 153"/>
              <a:gd name="T24" fmla="*/ 68 w 154"/>
              <a:gd name="T25" fmla="*/ 89 h 153"/>
              <a:gd name="T26" fmla="*/ 108 w 154"/>
              <a:gd name="T27" fmla="*/ 91 h 153"/>
              <a:gd name="T28" fmla="*/ 100 w 154"/>
              <a:gd name="T29" fmla="*/ 81 h 153"/>
              <a:gd name="T30" fmla="*/ 95 w 154"/>
              <a:gd name="T31" fmla="*/ 89 h 153"/>
              <a:gd name="T32" fmla="*/ 100 w 154"/>
              <a:gd name="T33" fmla="*/ 95 h 153"/>
              <a:gd name="T34" fmla="*/ 108 w 154"/>
              <a:gd name="T35" fmla="*/ 94 h 153"/>
              <a:gd name="T36" fmla="*/ 97 w 154"/>
              <a:gd name="T37" fmla="*/ 100 h 153"/>
              <a:gd name="T38" fmla="*/ 88 w 154"/>
              <a:gd name="T39" fmla="*/ 91 h 153"/>
              <a:gd name="T40" fmla="*/ 95 w 154"/>
              <a:gd name="T41" fmla="*/ 81 h 153"/>
              <a:gd name="T42" fmla="*/ 108 w 154"/>
              <a:gd name="T43" fmla="*/ 75 h 153"/>
              <a:gd name="T44" fmla="*/ 101 w 154"/>
              <a:gd name="T45" fmla="*/ 66 h 153"/>
              <a:gd name="T46" fmla="*/ 96 w 154"/>
              <a:gd name="T47" fmla="*/ 70 h 153"/>
              <a:gd name="T48" fmla="*/ 95 w 154"/>
              <a:gd name="T49" fmla="*/ 75 h 153"/>
              <a:gd name="T50" fmla="*/ 91 w 154"/>
              <a:gd name="T51" fmla="*/ 75 h 153"/>
              <a:gd name="T52" fmla="*/ 93 w 154"/>
              <a:gd name="T53" fmla="*/ 66 h 153"/>
              <a:gd name="T54" fmla="*/ 110 w 154"/>
              <a:gd name="T55" fmla="*/ 65 h 153"/>
              <a:gd name="T56" fmla="*/ 114 w 154"/>
              <a:gd name="T57" fmla="*/ 75 h 153"/>
              <a:gd name="T58" fmla="*/ 114 w 154"/>
              <a:gd name="T59" fmla="*/ 93 h 153"/>
              <a:gd name="T60" fmla="*/ 116 w 154"/>
              <a:gd name="T61" fmla="*/ 95 h 153"/>
              <a:gd name="T62" fmla="*/ 120 w 154"/>
              <a:gd name="T63" fmla="*/ 92 h 153"/>
              <a:gd name="T64" fmla="*/ 112 w 154"/>
              <a:gd name="T65" fmla="*/ 100 h 153"/>
              <a:gd name="T66" fmla="*/ 108 w 154"/>
              <a:gd name="T67" fmla="*/ 94 h 153"/>
              <a:gd name="T68" fmla="*/ 0 w 154"/>
              <a:gd name="T69" fmla="*/ 76 h 153"/>
              <a:gd name="T70" fmla="*/ 154 w 154"/>
              <a:gd name="T71" fmla="*/ 76 h 153"/>
              <a:gd name="T72" fmla="*/ 77 w 154"/>
              <a:gd name="T73" fmla="*/ 9 h 153"/>
              <a:gd name="T74" fmla="*/ 77 w 154"/>
              <a:gd name="T75" fmla="*/ 144 h 153"/>
              <a:gd name="T76" fmla="*/ 77 w 154"/>
              <a:gd name="T7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 h="153">
                <a:moveTo>
                  <a:pt x="64" y="79"/>
                </a:moveTo>
                <a:cubicBezTo>
                  <a:pt x="55" y="58"/>
                  <a:pt x="55" y="58"/>
                  <a:pt x="55" y="58"/>
                </a:cubicBezTo>
                <a:cubicBezTo>
                  <a:pt x="47" y="79"/>
                  <a:pt x="47" y="79"/>
                  <a:pt x="47" y="79"/>
                </a:cubicBezTo>
                <a:lnTo>
                  <a:pt x="64" y="79"/>
                </a:lnTo>
                <a:close/>
                <a:moveTo>
                  <a:pt x="65" y="82"/>
                </a:moveTo>
                <a:cubicBezTo>
                  <a:pt x="45" y="82"/>
                  <a:pt x="45" y="82"/>
                  <a:pt x="45" y="82"/>
                </a:cubicBezTo>
                <a:cubicBezTo>
                  <a:pt x="42" y="90"/>
                  <a:pt x="42" y="90"/>
                  <a:pt x="42" y="90"/>
                </a:cubicBezTo>
                <a:cubicBezTo>
                  <a:pt x="41" y="92"/>
                  <a:pt x="41" y="93"/>
                  <a:pt x="41" y="94"/>
                </a:cubicBezTo>
                <a:cubicBezTo>
                  <a:pt x="41" y="95"/>
                  <a:pt x="41" y="96"/>
                  <a:pt x="42" y="96"/>
                </a:cubicBezTo>
                <a:cubicBezTo>
                  <a:pt x="42" y="97"/>
                  <a:pt x="44" y="97"/>
                  <a:pt x="47" y="97"/>
                </a:cubicBezTo>
                <a:cubicBezTo>
                  <a:pt x="47" y="99"/>
                  <a:pt x="47" y="99"/>
                  <a:pt x="47" y="99"/>
                </a:cubicBezTo>
                <a:cubicBezTo>
                  <a:pt x="30" y="99"/>
                  <a:pt x="30" y="99"/>
                  <a:pt x="30" y="99"/>
                </a:cubicBezTo>
                <a:cubicBezTo>
                  <a:pt x="30" y="97"/>
                  <a:pt x="30" y="97"/>
                  <a:pt x="30" y="97"/>
                </a:cubicBezTo>
                <a:cubicBezTo>
                  <a:pt x="33" y="97"/>
                  <a:pt x="34" y="97"/>
                  <a:pt x="35" y="96"/>
                </a:cubicBezTo>
                <a:cubicBezTo>
                  <a:pt x="36" y="95"/>
                  <a:pt x="37" y="92"/>
                  <a:pt x="39" y="89"/>
                </a:cubicBezTo>
                <a:cubicBezTo>
                  <a:pt x="57" y="47"/>
                  <a:pt x="57" y="47"/>
                  <a:pt x="57" y="47"/>
                </a:cubicBezTo>
                <a:cubicBezTo>
                  <a:pt x="58" y="47"/>
                  <a:pt x="58" y="47"/>
                  <a:pt x="58" y="47"/>
                </a:cubicBezTo>
                <a:cubicBezTo>
                  <a:pt x="76" y="89"/>
                  <a:pt x="76" y="89"/>
                  <a:pt x="76" y="89"/>
                </a:cubicBezTo>
                <a:cubicBezTo>
                  <a:pt x="77" y="93"/>
                  <a:pt x="79" y="95"/>
                  <a:pt x="80" y="96"/>
                </a:cubicBezTo>
                <a:cubicBezTo>
                  <a:pt x="81" y="97"/>
                  <a:pt x="83" y="97"/>
                  <a:pt x="85" y="97"/>
                </a:cubicBezTo>
                <a:cubicBezTo>
                  <a:pt x="85" y="99"/>
                  <a:pt x="85" y="99"/>
                  <a:pt x="85" y="99"/>
                </a:cubicBezTo>
                <a:cubicBezTo>
                  <a:pt x="65" y="99"/>
                  <a:pt x="65" y="99"/>
                  <a:pt x="65" y="99"/>
                </a:cubicBezTo>
                <a:cubicBezTo>
                  <a:pt x="65" y="97"/>
                  <a:pt x="65" y="97"/>
                  <a:pt x="65" y="97"/>
                </a:cubicBezTo>
                <a:cubicBezTo>
                  <a:pt x="67" y="97"/>
                  <a:pt x="68" y="97"/>
                  <a:pt x="69" y="96"/>
                </a:cubicBezTo>
                <a:cubicBezTo>
                  <a:pt x="69" y="96"/>
                  <a:pt x="70" y="95"/>
                  <a:pt x="70" y="94"/>
                </a:cubicBezTo>
                <a:cubicBezTo>
                  <a:pt x="70" y="93"/>
                  <a:pt x="69" y="91"/>
                  <a:pt x="68" y="89"/>
                </a:cubicBezTo>
                <a:lnTo>
                  <a:pt x="65" y="82"/>
                </a:lnTo>
                <a:close/>
                <a:moveTo>
                  <a:pt x="108" y="91"/>
                </a:moveTo>
                <a:cubicBezTo>
                  <a:pt x="108" y="78"/>
                  <a:pt x="108" y="78"/>
                  <a:pt x="108" y="78"/>
                </a:cubicBezTo>
                <a:cubicBezTo>
                  <a:pt x="104" y="80"/>
                  <a:pt x="101" y="81"/>
                  <a:pt x="100" y="81"/>
                </a:cubicBezTo>
                <a:cubicBezTo>
                  <a:pt x="98" y="83"/>
                  <a:pt x="97" y="84"/>
                  <a:pt x="96" y="85"/>
                </a:cubicBezTo>
                <a:cubicBezTo>
                  <a:pt x="95" y="86"/>
                  <a:pt x="95" y="87"/>
                  <a:pt x="95" y="89"/>
                </a:cubicBezTo>
                <a:cubicBezTo>
                  <a:pt x="95" y="91"/>
                  <a:pt x="95" y="92"/>
                  <a:pt x="96" y="93"/>
                </a:cubicBezTo>
                <a:cubicBezTo>
                  <a:pt x="97" y="95"/>
                  <a:pt x="99" y="95"/>
                  <a:pt x="100" y="95"/>
                </a:cubicBezTo>
                <a:cubicBezTo>
                  <a:pt x="102" y="95"/>
                  <a:pt x="105" y="94"/>
                  <a:pt x="108" y="91"/>
                </a:cubicBezTo>
                <a:moveTo>
                  <a:pt x="108" y="94"/>
                </a:moveTo>
                <a:cubicBezTo>
                  <a:pt x="104" y="97"/>
                  <a:pt x="102" y="98"/>
                  <a:pt x="101" y="99"/>
                </a:cubicBezTo>
                <a:cubicBezTo>
                  <a:pt x="100" y="99"/>
                  <a:pt x="98" y="100"/>
                  <a:pt x="97" y="100"/>
                </a:cubicBezTo>
                <a:cubicBezTo>
                  <a:pt x="94" y="100"/>
                  <a:pt x="92" y="99"/>
                  <a:pt x="91" y="97"/>
                </a:cubicBezTo>
                <a:cubicBezTo>
                  <a:pt x="89" y="96"/>
                  <a:pt x="88" y="93"/>
                  <a:pt x="88" y="91"/>
                </a:cubicBezTo>
                <a:cubicBezTo>
                  <a:pt x="88" y="89"/>
                  <a:pt x="89" y="88"/>
                  <a:pt x="90" y="86"/>
                </a:cubicBezTo>
                <a:cubicBezTo>
                  <a:pt x="91" y="85"/>
                  <a:pt x="92" y="83"/>
                  <a:pt x="95" y="81"/>
                </a:cubicBezTo>
                <a:cubicBezTo>
                  <a:pt x="97" y="80"/>
                  <a:pt x="102" y="78"/>
                  <a:pt x="108" y="76"/>
                </a:cubicBezTo>
                <a:cubicBezTo>
                  <a:pt x="108" y="75"/>
                  <a:pt x="108" y="75"/>
                  <a:pt x="108" y="75"/>
                </a:cubicBezTo>
                <a:cubicBezTo>
                  <a:pt x="108" y="71"/>
                  <a:pt x="107" y="69"/>
                  <a:pt x="106" y="68"/>
                </a:cubicBezTo>
                <a:cubicBezTo>
                  <a:pt x="105" y="66"/>
                  <a:pt x="103" y="66"/>
                  <a:pt x="101" y="66"/>
                </a:cubicBezTo>
                <a:cubicBezTo>
                  <a:pt x="100" y="66"/>
                  <a:pt x="98" y="66"/>
                  <a:pt x="97" y="67"/>
                </a:cubicBezTo>
                <a:cubicBezTo>
                  <a:pt x="96" y="68"/>
                  <a:pt x="96" y="69"/>
                  <a:pt x="96" y="70"/>
                </a:cubicBezTo>
                <a:cubicBezTo>
                  <a:pt x="96" y="72"/>
                  <a:pt x="96" y="72"/>
                  <a:pt x="96" y="72"/>
                </a:cubicBezTo>
                <a:cubicBezTo>
                  <a:pt x="96" y="73"/>
                  <a:pt x="96" y="74"/>
                  <a:pt x="95" y="75"/>
                </a:cubicBezTo>
                <a:cubicBezTo>
                  <a:pt x="95" y="75"/>
                  <a:pt x="94" y="76"/>
                  <a:pt x="93" y="76"/>
                </a:cubicBezTo>
                <a:cubicBezTo>
                  <a:pt x="92" y="76"/>
                  <a:pt x="91" y="75"/>
                  <a:pt x="91" y="75"/>
                </a:cubicBezTo>
                <a:cubicBezTo>
                  <a:pt x="90" y="74"/>
                  <a:pt x="90" y="73"/>
                  <a:pt x="90" y="72"/>
                </a:cubicBezTo>
                <a:cubicBezTo>
                  <a:pt x="90" y="70"/>
                  <a:pt x="91" y="68"/>
                  <a:pt x="93" y="66"/>
                </a:cubicBezTo>
                <a:cubicBezTo>
                  <a:pt x="95" y="64"/>
                  <a:pt x="98" y="63"/>
                  <a:pt x="102" y="63"/>
                </a:cubicBezTo>
                <a:cubicBezTo>
                  <a:pt x="105" y="63"/>
                  <a:pt x="108" y="64"/>
                  <a:pt x="110" y="65"/>
                </a:cubicBezTo>
                <a:cubicBezTo>
                  <a:pt x="111" y="66"/>
                  <a:pt x="112" y="67"/>
                  <a:pt x="113" y="68"/>
                </a:cubicBezTo>
                <a:cubicBezTo>
                  <a:pt x="114" y="70"/>
                  <a:pt x="114" y="72"/>
                  <a:pt x="114" y="75"/>
                </a:cubicBezTo>
                <a:cubicBezTo>
                  <a:pt x="114" y="87"/>
                  <a:pt x="114" y="87"/>
                  <a:pt x="114" y="87"/>
                </a:cubicBezTo>
                <a:cubicBezTo>
                  <a:pt x="114" y="90"/>
                  <a:pt x="114" y="92"/>
                  <a:pt x="114" y="93"/>
                </a:cubicBezTo>
                <a:cubicBezTo>
                  <a:pt x="114" y="94"/>
                  <a:pt x="114" y="94"/>
                  <a:pt x="115" y="94"/>
                </a:cubicBezTo>
                <a:cubicBezTo>
                  <a:pt x="115" y="95"/>
                  <a:pt x="115" y="95"/>
                  <a:pt x="116" y="95"/>
                </a:cubicBezTo>
                <a:cubicBezTo>
                  <a:pt x="116" y="95"/>
                  <a:pt x="116" y="95"/>
                  <a:pt x="117" y="95"/>
                </a:cubicBezTo>
                <a:cubicBezTo>
                  <a:pt x="117" y="94"/>
                  <a:pt x="118" y="93"/>
                  <a:pt x="120" y="92"/>
                </a:cubicBezTo>
                <a:cubicBezTo>
                  <a:pt x="120" y="94"/>
                  <a:pt x="120" y="94"/>
                  <a:pt x="120" y="94"/>
                </a:cubicBezTo>
                <a:cubicBezTo>
                  <a:pt x="117" y="98"/>
                  <a:pt x="114" y="100"/>
                  <a:pt x="112" y="100"/>
                </a:cubicBezTo>
                <a:cubicBezTo>
                  <a:pt x="110" y="100"/>
                  <a:pt x="110" y="99"/>
                  <a:pt x="109" y="98"/>
                </a:cubicBezTo>
                <a:cubicBezTo>
                  <a:pt x="108" y="97"/>
                  <a:pt x="108" y="96"/>
                  <a:pt x="108" y="94"/>
                </a:cubicBezTo>
                <a:moveTo>
                  <a:pt x="77" y="0"/>
                </a:moveTo>
                <a:cubicBezTo>
                  <a:pt x="35" y="0"/>
                  <a:pt x="0" y="34"/>
                  <a:pt x="0" y="76"/>
                </a:cubicBezTo>
                <a:cubicBezTo>
                  <a:pt x="0" y="119"/>
                  <a:pt x="35" y="153"/>
                  <a:pt x="77" y="153"/>
                </a:cubicBezTo>
                <a:cubicBezTo>
                  <a:pt x="120" y="153"/>
                  <a:pt x="154" y="119"/>
                  <a:pt x="154" y="76"/>
                </a:cubicBezTo>
                <a:cubicBezTo>
                  <a:pt x="154" y="34"/>
                  <a:pt x="120" y="0"/>
                  <a:pt x="77" y="0"/>
                </a:cubicBezTo>
                <a:moveTo>
                  <a:pt x="77" y="9"/>
                </a:moveTo>
                <a:cubicBezTo>
                  <a:pt x="114" y="9"/>
                  <a:pt x="144" y="39"/>
                  <a:pt x="144" y="76"/>
                </a:cubicBezTo>
                <a:cubicBezTo>
                  <a:pt x="144" y="114"/>
                  <a:pt x="114" y="144"/>
                  <a:pt x="77" y="144"/>
                </a:cubicBezTo>
                <a:cubicBezTo>
                  <a:pt x="40" y="144"/>
                  <a:pt x="10" y="114"/>
                  <a:pt x="10" y="76"/>
                </a:cubicBezTo>
                <a:cubicBezTo>
                  <a:pt x="10" y="39"/>
                  <a:pt x="40" y="9"/>
                  <a:pt x="77"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5" name="Freeform 13"/>
          <p:cNvSpPr>
            <a:spLocks noEditPoints="1"/>
          </p:cNvSpPr>
          <p:nvPr/>
        </p:nvSpPr>
        <p:spPr bwMode="black">
          <a:xfrm>
            <a:off x="5990157" y="2340355"/>
            <a:ext cx="415572" cy="413896"/>
          </a:xfrm>
          <a:custGeom>
            <a:avLst/>
            <a:gdLst>
              <a:gd name="T0" fmla="*/ 94 w 150"/>
              <a:gd name="T1" fmla="*/ 70 h 149"/>
              <a:gd name="T2" fmla="*/ 54 w 150"/>
              <a:gd name="T3" fmla="*/ 70 h 149"/>
              <a:gd name="T4" fmla="*/ 54 w 150"/>
              <a:gd name="T5" fmla="*/ 48 h 149"/>
              <a:gd name="T6" fmla="*/ 94 w 150"/>
              <a:gd name="T7" fmla="*/ 48 h 149"/>
              <a:gd name="T8" fmla="*/ 94 w 150"/>
              <a:gd name="T9" fmla="*/ 70 h 149"/>
              <a:gd name="T10" fmla="*/ 46 w 150"/>
              <a:gd name="T11" fmla="*/ 45 h 149"/>
              <a:gd name="T12" fmla="*/ 46 w 150"/>
              <a:gd name="T13" fmla="*/ 104 h 149"/>
              <a:gd name="T14" fmla="*/ 60 w 150"/>
              <a:gd name="T15" fmla="*/ 104 h 149"/>
              <a:gd name="T16" fmla="*/ 60 w 150"/>
              <a:gd name="T17" fmla="*/ 87 h 149"/>
              <a:gd name="T18" fmla="*/ 90 w 150"/>
              <a:gd name="T19" fmla="*/ 87 h 149"/>
              <a:gd name="T20" fmla="*/ 90 w 150"/>
              <a:gd name="T21" fmla="*/ 104 h 149"/>
              <a:gd name="T22" fmla="*/ 104 w 150"/>
              <a:gd name="T23" fmla="*/ 104 h 149"/>
              <a:gd name="T24" fmla="*/ 104 w 150"/>
              <a:gd name="T25" fmla="*/ 45 h 149"/>
              <a:gd name="T26" fmla="*/ 46 w 150"/>
              <a:gd name="T27" fmla="*/ 45 h 149"/>
              <a:gd name="T28" fmla="*/ 76 w 150"/>
              <a:gd name="T29" fmla="*/ 91 h 149"/>
              <a:gd name="T30" fmla="*/ 66 w 150"/>
              <a:gd name="T31" fmla="*/ 91 h 149"/>
              <a:gd name="T32" fmla="*/ 66 w 150"/>
              <a:gd name="T33" fmla="*/ 104 h 149"/>
              <a:gd name="T34" fmla="*/ 76 w 150"/>
              <a:gd name="T35" fmla="*/ 104 h 149"/>
              <a:gd name="T36" fmla="*/ 76 w 150"/>
              <a:gd name="T37" fmla="*/ 91 h 149"/>
              <a:gd name="T38" fmla="*/ 75 w 150"/>
              <a:gd name="T39" fmla="*/ 149 h 149"/>
              <a:gd name="T40" fmla="*/ 0 w 150"/>
              <a:gd name="T41" fmla="*/ 75 h 149"/>
              <a:gd name="T42" fmla="*/ 75 w 150"/>
              <a:gd name="T43" fmla="*/ 0 h 149"/>
              <a:gd name="T44" fmla="*/ 150 w 150"/>
              <a:gd name="T45" fmla="*/ 75 h 149"/>
              <a:gd name="T46" fmla="*/ 75 w 150"/>
              <a:gd name="T47" fmla="*/ 149 h 149"/>
              <a:gd name="T48" fmla="*/ 75 w 150"/>
              <a:gd name="T49" fmla="*/ 9 h 149"/>
              <a:gd name="T50" fmla="*/ 10 w 150"/>
              <a:gd name="T51" fmla="*/ 75 h 149"/>
              <a:gd name="T52" fmla="*/ 75 w 150"/>
              <a:gd name="T53" fmla="*/ 140 h 149"/>
              <a:gd name="T54" fmla="*/ 140 w 150"/>
              <a:gd name="T55" fmla="*/ 75 h 149"/>
              <a:gd name="T56" fmla="*/ 75 w 150"/>
              <a:gd name="T57" fmla="*/ 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49">
                <a:moveTo>
                  <a:pt x="94" y="70"/>
                </a:moveTo>
                <a:cubicBezTo>
                  <a:pt x="54" y="70"/>
                  <a:pt x="54" y="70"/>
                  <a:pt x="54" y="70"/>
                </a:cubicBezTo>
                <a:cubicBezTo>
                  <a:pt x="54" y="48"/>
                  <a:pt x="54" y="48"/>
                  <a:pt x="54" y="48"/>
                </a:cubicBezTo>
                <a:cubicBezTo>
                  <a:pt x="94" y="48"/>
                  <a:pt x="94" y="48"/>
                  <a:pt x="94" y="48"/>
                </a:cubicBezTo>
                <a:lnTo>
                  <a:pt x="94" y="70"/>
                </a:lnTo>
                <a:close/>
                <a:moveTo>
                  <a:pt x="46" y="45"/>
                </a:moveTo>
                <a:cubicBezTo>
                  <a:pt x="46" y="104"/>
                  <a:pt x="46" y="104"/>
                  <a:pt x="46" y="104"/>
                </a:cubicBezTo>
                <a:cubicBezTo>
                  <a:pt x="60" y="104"/>
                  <a:pt x="60" y="104"/>
                  <a:pt x="60" y="104"/>
                </a:cubicBezTo>
                <a:cubicBezTo>
                  <a:pt x="60" y="87"/>
                  <a:pt x="60" y="87"/>
                  <a:pt x="60" y="87"/>
                </a:cubicBezTo>
                <a:cubicBezTo>
                  <a:pt x="90" y="87"/>
                  <a:pt x="90" y="87"/>
                  <a:pt x="90" y="87"/>
                </a:cubicBezTo>
                <a:cubicBezTo>
                  <a:pt x="90" y="104"/>
                  <a:pt x="90" y="104"/>
                  <a:pt x="90" y="104"/>
                </a:cubicBezTo>
                <a:cubicBezTo>
                  <a:pt x="104" y="104"/>
                  <a:pt x="104" y="104"/>
                  <a:pt x="104" y="104"/>
                </a:cubicBezTo>
                <a:cubicBezTo>
                  <a:pt x="104" y="45"/>
                  <a:pt x="104" y="45"/>
                  <a:pt x="104" y="45"/>
                </a:cubicBezTo>
                <a:lnTo>
                  <a:pt x="46" y="45"/>
                </a:lnTo>
                <a:close/>
                <a:moveTo>
                  <a:pt x="76" y="91"/>
                </a:moveTo>
                <a:cubicBezTo>
                  <a:pt x="66" y="91"/>
                  <a:pt x="66" y="91"/>
                  <a:pt x="66" y="91"/>
                </a:cubicBezTo>
                <a:cubicBezTo>
                  <a:pt x="66" y="104"/>
                  <a:pt x="66" y="104"/>
                  <a:pt x="66" y="104"/>
                </a:cubicBezTo>
                <a:cubicBezTo>
                  <a:pt x="76" y="104"/>
                  <a:pt x="76" y="104"/>
                  <a:pt x="76" y="104"/>
                </a:cubicBezTo>
                <a:lnTo>
                  <a:pt x="76" y="91"/>
                </a:lnTo>
                <a:close/>
                <a:moveTo>
                  <a:pt x="75" y="149"/>
                </a:moveTo>
                <a:cubicBezTo>
                  <a:pt x="34" y="149"/>
                  <a:pt x="0" y="116"/>
                  <a:pt x="0" y="75"/>
                </a:cubicBezTo>
                <a:cubicBezTo>
                  <a:pt x="0" y="33"/>
                  <a:pt x="34" y="0"/>
                  <a:pt x="75" y="0"/>
                </a:cubicBezTo>
                <a:cubicBezTo>
                  <a:pt x="116" y="0"/>
                  <a:pt x="150" y="33"/>
                  <a:pt x="150" y="75"/>
                </a:cubicBezTo>
                <a:cubicBezTo>
                  <a:pt x="150" y="116"/>
                  <a:pt x="116" y="149"/>
                  <a:pt x="75" y="149"/>
                </a:cubicBezTo>
                <a:close/>
                <a:moveTo>
                  <a:pt x="75" y="9"/>
                </a:moveTo>
                <a:cubicBezTo>
                  <a:pt x="39" y="9"/>
                  <a:pt x="10" y="38"/>
                  <a:pt x="10" y="75"/>
                </a:cubicBezTo>
                <a:cubicBezTo>
                  <a:pt x="10" y="111"/>
                  <a:pt x="39" y="140"/>
                  <a:pt x="75" y="140"/>
                </a:cubicBezTo>
                <a:cubicBezTo>
                  <a:pt x="111" y="140"/>
                  <a:pt x="140" y="111"/>
                  <a:pt x="140" y="75"/>
                </a:cubicBezTo>
                <a:cubicBezTo>
                  <a:pt x="140" y="38"/>
                  <a:pt x="111" y="9"/>
                  <a:pt x="7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6" name="Freeform 14"/>
          <p:cNvSpPr>
            <a:spLocks noEditPoints="1"/>
          </p:cNvSpPr>
          <p:nvPr/>
        </p:nvSpPr>
        <p:spPr bwMode="black">
          <a:xfrm>
            <a:off x="6905974" y="2340355"/>
            <a:ext cx="415572" cy="4138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7" name="Freeform 15"/>
          <p:cNvSpPr>
            <a:spLocks noEditPoints="1"/>
          </p:cNvSpPr>
          <p:nvPr/>
        </p:nvSpPr>
        <p:spPr bwMode="black">
          <a:xfrm>
            <a:off x="7820953" y="2347040"/>
            <a:ext cx="417248" cy="413896"/>
          </a:xfrm>
          <a:custGeom>
            <a:avLst/>
            <a:gdLst>
              <a:gd name="T0" fmla="*/ 43 w 150"/>
              <a:gd name="T1" fmla="*/ 69 h 149"/>
              <a:gd name="T2" fmla="*/ 106 w 150"/>
              <a:gd name="T3" fmla="*/ 69 h 149"/>
              <a:gd name="T4" fmla="*/ 106 w 150"/>
              <a:gd name="T5" fmla="*/ 80 h 149"/>
              <a:gd name="T6" fmla="*/ 43 w 150"/>
              <a:gd name="T7" fmla="*/ 80 h 149"/>
              <a:gd name="T8" fmla="*/ 43 w 150"/>
              <a:gd name="T9" fmla="*/ 69 h 149"/>
              <a:gd name="T10" fmla="*/ 150 w 150"/>
              <a:gd name="T11" fmla="*/ 75 h 149"/>
              <a:gd name="T12" fmla="*/ 75 w 150"/>
              <a:gd name="T13" fmla="*/ 0 h 149"/>
              <a:gd name="T14" fmla="*/ 0 w 150"/>
              <a:gd name="T15" fmla="*/ 75 h 149"/>
              <a:gd name="T16" fmla="*/ 75 w 150"/>
              <a:gd name="T17" fmla="*/ 149 h 149"/>
              <a:gd name="T18" fmla="*/ 150 w 150"/>
              <a:gd name="T19" fmla="*/ 75 h 149"/>
              <a:gd name="T20" fmla="*/ 140 w 150"/>
              <a:gd name="T21" fmla="*/ 75 h 149"/>
              <a:gd name="T22" fmla="*/ 75 w 150"/>
              <a:gd name="T23" fmla="*/ 140 h 149"/>
              <a:gd name="T24" fmla="*/ 9 w 150"/>
              <a:gd name="T25" fmla="*/ 75 h 149"/>
              <a:gd name="T26" fmla="*/ 75 w 150"/>
              <a:gd name="T27" fmla="*/ 9 h 149"/>
              <a:gd name="T28" fmla="*/ 140 w 150"/>
              <a:gd name="T2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49">
                <a:moveTo>
                  <a:pt x="43" y="69"/>
                </a:moveTo>
                <a:cubicBezTo>
                  <a:pt x="106" y="69"/>
                  <a:pt x="106" y="69"/>
                  <a:pt x="106" y="69"/>
                </a:cubicBezTo>
                <a:cubicBezTo>
                  <a:pt x="106" y="80"/>
                  <a:pt x="106" y="80"/>
                  <a:pt x="106" y="80"/>
                </a:cubicBezTo>
                <a:cubicBezTo>
                  <a:pt x="43" y="80"/>
                  <a:pt x="43" y="80"/>
                  <a:pt x="43" y="80"/>
                </a:cubicBezTo>
                <a:lnTo>
                  <a:pt x="43" y="69"/>
                </a:lnTo>
                <a:close/>
                <a:moveTo>
                  <a:pt x="150" y="75"/>
                </a:moveTo>
                <a:cubicBezTo>
                  <a:pt x="150" y="33"/>
                  <a:pt x="116" y="0"/>
                  <a:pt x="75" y="0"/>
                </a:cubicBezTo>
                <a:cubicBezTo>
                  <a:pt x="34" y="0"/>
                  <a:pt x="0" y="33"/>
                  <a:pt x="0" y="75"/>
                </a:cubicBezTo>
                <a:cubicBezTo>
                  <a:pt x="0" y="116"/>
                  <a:pt x="34" y="149"/>
                  <a:pt x="75" y="149"/>
                </a:cubicBezTo>
                <a:cubicBezTo>
                  <a:pt x="116" y="149"/>
                  <a:pt x="150" y="116"/>
                  <a:pt x="150" y="75"/>
                </a:cubicBezTo>
                <a:close/>
                <a:moveTo>
                  <a:pt x="140" y="75"/>
                </a:moveTo>
                <a:cubicBezTo>
                  <a:pt x="140" y="111"/>
                  <a:pt x="111" y="140"/>
                  <a:pt x="75" y="140"/>
                </a:cubicBezTo>
                <a:cubicBezTo>
                  <a:pt x="39" y="140"/>
                  <a:pt x="9" y="111"/>
                  <a:pt x="9" y="75"/>
                </a:cubicBezTo>
                <a:cubicBezTo>
                  <a:pt x="9" y="38"/>
                  <a:pt x="39" y="9"/>
                  <a:pt x="75" y="9"/>
                </a:cubicBezTo>
                <a:cubicBezTo>
                  <a:pt x="111" y="9"/>
                  <a:pt x="140" y="38"/>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8" name="Freeform 16"/>
          <p:cNvSpPr>
            <a:spLocks noEditPoints="1"/>
          </p:cNvSpPr>
          <p:nvPr/>
        </p:nvSpPr>
        <p:spPr bwMode="black">
          <a:xfrm>
            <a:off x="8737608" y="3254585"/>
            <a:ext cx="415572" cy="417247"/>
          </a:xfrm>
          <a:custGeom>
            <a:avLst/>
            <a:gdLst>
              <a:gd name="T0" fmla="*/ 68 w 150"/>
              <a:gd name="T1" fmla="*/ 43 h 150"/>
              <a:gd name="T2" fmla="*/ 48 w 150"/>
              <a:gd name="T3" fmla="*/ 40 h 150"/>
              <a:gd name="T4" fmla="*/ 44 w 150"/>
              <a:gd name="T5" fmla="*/ 60 h 150"/>
              <a:gd name="T6" fmla="*/ 68 w 150"/>
              <a:gd name="T7" fmla="*/ 43 h 150"/>
              <a:gd name="T8" fmla="*/ 90 w 150"/>
              <a:gd name="T9" fmla="*/ 83 h 150"/>
              <a:gd name="T10" fmla="*/ 93 w 150"/>
              <a:gd name="T11" fmla="*/ 80 h 150"/>
              <a:gd name="T12" fmla="*/ 90 w 150"/>
              <a:gd name="T13" fmla="*/ 76 h 150"/>
              <a:gd name="T14" fmla="*/ 79 w 150"/>
              <a:gd name="T15" fmla="*/ 76 h 150"/>
              <a:gd name="T16" fmla="*/ 79 w 150"/>
              <a:gd name="T17" fmla="*/ 63 h 150"/>
              <a:gd name="T18" fmla="*/ 76 w 150"/>
              <a:gd name="T19" fmla="*/ 59 h 150"/>
              <a:gd name="T20" fmla="*/ 72 w 150"/>
              <a:gd name="T21" fmla="*/ 63 h 150"/>
              <a:gd name="T22" fmla="*/ 72 w 150"/>
              <a:gd name="T23" fmla="*/ 80 h 150"/>
              <a:gd name="T24" fmla="*/ 76 w 150"/>
              <a:gd name="T25" fmla="*/ 83 h 150"/>
              <a:gd name="T26" fmla="*/ 90 w 150"/>
              <a:gd name="T27" fmla="*/ 83 h 150"/>
              <a:gd name="T28" fmla="*/ 76 w 150"/>
              <a:gd name="T29" fmla="*/ 54 h 150"/>
              <a:gd name="T30" fmla="*/ 101 w 150"/>
              <a:gd name="T31" fmla="*/ 80 h 150"/>
              <a:gd name="T32" fmla="*/ 76 w 150"/>
              <a:gd name="T33" fmla="*/ 105 h 150"/>
              <a:gd name="T34" fmla="*/ 50 w 150"/>
              <a:gd name="T35" fmla="*/ 80 h 150"/>
              <a:gd name="T36" fmla="*/ 76 w 150"/>
              <a:gd name="T37" fmla="*/ 54 h 150"/>
              <a:gd name="T38" fmla="*/ 76 w 150"/>
              <a:gd name="T39" fmla="*/ 112 h 150"/>
              <a:gd name="T40" fmla="*/ 108 w 150"/>
              <a:gd name="T41" fmla="*/ 80 h 150"/>
              <a:gd name="T42" fmla="*/ 76 w 150"/>
              <a:gd name="T43" fmla="*/ 47 h 150"/>
              <a:gd name="T44" fmla="*/ 43 w 150"/>
              <a:gd name="T45" fmla="*/ 80 h 150"/>
              <a:gd name="T46" fmla="*/ 76 w 150"/>
              <a:gd name="T47" fmla="*/ 112 h 150"/>
              <a:gd name="T48" fmla="*/ 82 w 150"/>
              <a:gd name="T49" fmla="*/ 43 h 150"/>
              <a:gd name="T50" fmla="*/ 101 w 150"/>
              <a:gd name="T51" fmla="*/ 40 h 150"/>
              <a:gd name="T52" fmla="*/ 106 w 150"/>
              <a:gd name="T53" fmla="*/ 58 h 150"/>
              <a:gd name="T54" fmla="*/ 82 w 150"/>
              <a:gd name="T55" fmla="*/ 43 h 150"/>
              <a:gd name="T56" fmla="*/ 75 w 150"/>
              <a:gd name="T57" fmla="*/ 10 h 150"/>
              <a:gd name="T58" fmla="*/ 9 w 150"/>
              <a:gd name="T59" fmla="*/ 75 h 150"/>
              <a:gd name="T60" fmla="*/ 75 w 150"/>
              <a:gd name="T61" fmla="*/ 140 h 150"/>
              <a:gd name="T62" fmla="*/ 140 w 150"/>
              <a:gd name="T63" fmla="*/ 75 h 150"/>
              <a:gd name="T64" fmla="*/ 75 w 150"/>
              <a:gd name="T65" fmla="*/ 10 h 150"/>
              <a:gd name="T66" fmla="*/ 75 w 150"/>
              <a:gd name="T67" fmla="*/ 0 h 150"/>
              <a:gd name="T68" fmla="*/ 150 w 150"/>
              <a:gd name="T69" fmla="*/ 75 h 150"/>
              <a:gd name="T70" fmla="*/ 75 w 150"/>
              <a:gd name="T71" fmla="*/ 150 h 150"/>
              <a:gd name="T72" fmla="*/ 0 w 150"/>
              <a:gd name="T73" fmla="*/ 75 h 150"/>
              <a:gd name="T74" fmla="*/ 75 w 150"/>
              <a:gd name="T7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68" y="43"/>
                </a:moveTo>
                <a:cubicBezTo>
                  <a:pt x="64" y="37"/>
                  <a:pt x="57" y="34"/>
                  <a:pt x="48" y="40"/>
                </a:cubicBezTo>
                <a:cubicBezTo>
                  <a:pt x="40" y="45"/>
                  <a:pt x="40" y="53"/>
                  <a:pt x="44" y="60"/>
                </a:cubicBezTo>
                <a:cubicBezTo>
                  <a:pt x="50" y="51"/>
                  <a:pt x="58" y="45"/>
                  <a:pt x="68" y="43"/>
                </a:cubicBezTo>
                <a:moveTo>
                  <a:pt x="90" y="83"/>
                </a:moveTo>
                <a:cubicBezTo>
                  <a:pt x="92" y="83"/>
                  <a:pt x="93" y="82"/>
                  <a:pt x="93" y="80"/>
                </a:cubicBezTo>
                <a:cubicBezTo>
                  <a:pt x="93" y="78"/>
                  <a:pt x="92" y="76"/>
                  <a:pt x="90" y="76"/>
                </a:cubicBezTo>
                <a:cubicBezTo>
                  <a:pt x="79" y="76"/>
                  <a:pt x="79" y="76"/>
                  <a:pt x="79" y="76"/>
                </a:cubicBezTo>
                <a:cubicBezTo>
                  <a:pt x="79" y="63"/>
                  <a:pt x="79" y="63"/>
                  <a:pt x="79" y="63"/>
                </a:cubicBezTo>
                <a:cubicBezTo>
                  <a:pt x="79" y="61"/>
                  <a:pt x="78" y="59"/>
                  <a:pt x="76" y="59"/>
                </a:cubicBezTo>
                <a:cubicBezTo>
                  <a:pt x="74" y="59"/>
                  <a:pt x="72" y="61"/>
                  <a:pt x="72" y="63"/>
                </a:cubicBezTo>
                <a:cubicBezTo>
                  <a:pt x="72" y="80"/>
                  <a:pt x="72" y="80"/>
                  <a:pt x="72" y="80"/>
                </a:cubicBezTo>
                <a:cubicBezTo>
                  <a:pt x="72" y="82"/>
                  <a:pt x="74" y="83"/>
                  <a:pt x="76" y="83"/>
                </a:cubicBezTo>
                <a:lnTo>
                  <a:pt x="90" y="83"/>
                </a:lnTo>
                <a:close/>
                <a:moveTo>
                  <a:pt x="76" y="54"/>
                </a:moveTo>
                <a:cubicBezTo>
                  <a:pt x="90" y="54"/>
                  <a:pt x="101" y="66"/>
                  <a:pt x="101" y="80"/>
                </a:cubicBezTo>
                <a:cubicBezTo>
                  <a:pt x="101" y="94"/>
                  <a:pt x="90" y="105"/>
                  <a:pt x="76" y="105"/>
                </a:cubicBezTo>
                <a:cubicBezTo>
                  <a:pt x="62" y="105"/>
                  <a:pt x="50" y="94"/>
                  <a:pt x="50" y="80"/>
                </a:cubicBezTo>
                <a:cubicBezTo>
                  <a:pt x="50" y="66"/>
                  <a:pt x="62" y="54"/>
                  <a:pt x="76" y="54"/>
                </a:cubicBezTo>
                <a:moveTo>
                  <a:pt x="76" y="112"/>
                </a:moveTo>
                <a:cubicBezTo>
                  <a:pt x="94" y="112"/>
                  <a:pt x="108" y="98"/>
                  <a:pt x="108" y="80"/>
                </a:cubicBezTo>
                <a:cubicBezTo>
                  <a:pt x="108" y="62"/>
                  <a:pt x="94" y="47"/>
                  <a:pt x="76" y="47"/>
                </a:cubicBezTo>
                <a:cubicBezTo>
                  <a:pt x="58" y="47"/>
                  <a:pt x="43" y="62"/>
                  <a:pt x="43" y="80"/>
                </a:cubicBezTo>
                <a:cubicBezTo>
                  <a:pt x="43" y="98"/>
                  <a:pt x="58" y="112"/>
                  <a:pt x="76" y="112"/>
                </a:cubicBezTo>
                <a:moveTo>
                  <a:pt x="82" y="43"/>
                </a:moveTo>
                <a:cubicBezTo>
                  <a:pt x="86" y="37"/>
                  <a:pt x="93" y="34"/>
                  <a:pt x="101" y="40"/>
                </a:cubicBezTo>
                <a:cubicBezTo>
                  <a:pt x="109" y="45"/>
                  <a:pt x="110" y="52"/>
                  <a:pt x="106" y="58"/>
                </a:cubicBezTo>
                <a:cubicBezTo>
                  <a:pt x="101" y="50"/>
                  <a:pt x="92" y="44"/>
                  <a:pt x="82" y="43"/>
                </a:cubicBezTo>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9" name="Freeform 17"/>
          <p:cNvSpPr>
            <a:spLocks noEditPoints="1"/>
          </p:cNvSpPr>
          <p:nvPr/>
        </p:nvSpPr>
        <p:spPr bwMode="black">
          <a:xfrm>
            <a:off x="7820953" y="3261271"/>
            <a:ext cx="417248" cy="417247"/>
          </a:xfrm>
          <a:custGeom>
            <a:avLst/>
            <a:gdLst>
              <a:gd name="T0" fmla="*/ 85 w 150"/>
              <a:gd name="T1" fmla="*/ 94 h 150"/>
              <a:gd name="T2" fmla="*/ 79 w 150"/>
              <a:gd name="T3" fmla="*/ 93 h 150"/>
              <a:gd name="T4" fmla="*/ 79 w 150"/>
              <a:gd name="T5" fmla="*/ 93 h 150"/>
              <a:gd name="T6" fmla="*/ 79 w 150"/>
              <a:gd name="T7" fmla="*/ 87 h 150"/>
              <a:gd name="T8" fmla="*/ 79 w 150"/>
              <a:gd name="T9" fmla="*/ 87 h 150"/>
              <a:gd name="T10" fmla="*/ 88 w 150"/>
              <a:gd name="T11" fmla="*/ 88 h 150"/>
              <a:gd name="T12" fmla="*/ 89 w 150"/>
              <a:gd name="T13" fmla="*/ 85 h 150"/>
              <a:gd name="T14" fmla="*/ 80 w 150"/>
              <a:gd name="T15" fmla="*/ 83 h 150"/>
              <a:gd name="T16" fmla="*/ 79 w 150"/>
              <a:gd name="T17" fmla="*/ 83 h 150"/>
              <a:gd name="T18" fmla="*/ 79 w 150"/>
              <a:gd name="T19" fmla="*/ 68 h 150"/>
              <a:gd name="T20" fmla="*/ 94 w 150"/>
              <a:gd name="T21" fmla="*/ 68 h 150"/>
              <a:gd name="T22" fmla="*/ 94 w 150"/>
              <a:gd name="T23" fmla="*/ 73 h 150"/>
              <a:gd name="T24" fmla="*/ 85 w 150"/>
              <a:gd name="T25" fmla="*/ 73 h 150"/>
              <a:gd name="T26" fmla="*/ 85 w 150"/>
              <a:gd name="T27" fmla="*/ 77 h 150"/>
              <a:gd name="T28" fmla="*/ 93 w 150"/>
              <a:gd name="T29" fmla="*/ 79 h 150"/>
              <a:gd name="T30" fmla="*/ 95 w 150"/>
              <a:gd name="T31" fmla="*/ 85 h 150"/>
              <a:gd name="T32" fmla="*/ 93 w 150"/>
              <a:gd name="T33" fmla="*/ 91 h 150"/>
              <a:gd name="T34" fmla="*/ 85 w 150"/>
              <a:gd name="T35" fmla="*/ 94 h 150"/>
              <a:gd name="T36" fmla="*/ 75 w 150"/>
              <a:gd name="T37" fmla="*/ 88 h 150"/>
              <a:gd name="T38" fmla="*/ 65 w 150"/>
              <a:gd name="T39" fmla="*/ 88 h 150"/>
              <a:gd name="T40" fmla="*/ 69 w 150"/>
              <a:gd name="T41" fmla="*/ 84 h 150"/>
              <a:gd name="T42" fmla="*/ 75 w 150"/>
              <a:gd name="T43" fmla="*/ 75 h 150"/>
              <a:gd name="T44" fmla="*/ 73 w 150"/>
              <a:gd name="T45" fmla="*/ 69 h 150"/>
              <a:gd name="T46" fmla="*/ 66 w 150"/>
              <a:gd name="T47" fmla="*/ 67 h 150"/>
              <a:gd name="T48" fmla="*/ 59 w 150"/>
              <a:gd name="T49" fmla="*/ 69 h 150"/>
              <a:gd name="T50" fmla="*/ 58 w 150"/>
              <a:gd name="T51" fmla="*/ 70 h 150"/>
              <a:gd name="T52" fmla="*/ 58 w 150"/>
              <a:gd name="T53" fmla="*/ 76 h 150"/>
              <a:gd name="T54" fmla="*/ 59 w 150"/>
              <a:gd name="T55" fmla="*/ 75 h 150"/>
              <a:gd name="T56" fmla="*/ 65 w 150"/>
              <a:gd name="T57" fmla="*/ 73 h 150"/>
              <a:gd name="T58" fmla="*/ 68 w 150"/>
              <a:gd name="T59" fmla="*/ 76 h 150"/>
              <a:gd name="T60" fmla="*/ 67 w 150"/>
              <a:gd name="T61" fmla="*/ 78 h 150"/>
              <a:gd name="T62" fmla="*/ 64 w 150"/>
              <a:gd name="T63" fmla="*/ 82 h 150"/>
              <a:gd name="T64" fmla="*/ 57 w 150"/>
              <a:gd name="T65" fmla="*/ 89 h 150"/>
              <a:gd name="T66" fmla="*/ 57 w 150"/>
              <a:gd name="T67" fmla="*/ 94 h 150"/>
              <a:gd name="T68" fmla="*/ 75 w 150"/>
              <a:gd name="T69" fmla="*/ 94 h 150"/>
              <a:gd name="T70" fmla="*/ 75 w 150"/>
              <a:gd name="T71" fmla="*/ 88 h 150"/>
              <a:gd name="T72" fmla="*/ 107 w 150"/>
              <a:gd name="T73" fmla="*/ 62 h 150"/>
              <a:gd name="T74" fmla="*/ 45 w 150"/>
              <a:gd name="T75" fmla="*/ 62 h 150"/>
              <a:gd name="T76" fmla="*/ 45 w 150"/>
              <a:gd name="T77" fmla="*/ 99 h 150"/>
              <a:gd name="T78" fmla="*/ 46 w 150"/>
              <a:gd name="T79" fmla="*/ 100 h 150"/>
              <a:gd name="T80" fmla="*/ 107 w 150"/>
              <a:gd name="T81" fmla="*/ 100 h 150"/>
              <a:gd name="T82" fmla="*/ 107 w 150"/>
              <a:gd name="T83" fmla="*/ 99 h 150"/>
              <a:gd name="T84" fmla="*/ 107 w 150"/>
              <a:gd name="T85" fmla="*/ 62 h 150"/>
              <a:gd name="T86" fmla="*/ 112 w 150"/>
              <a:gd name="T87" fmla="*/ 43 h 150"/>
              <a:gd name="T88" fmla="*/ 116 w 150"/>
              <a:gd name="T89" fmla="*/ 47 h 150"/>
              <a:gd name="T90" fmla="*/ 116 w 150"/>
              <a:gd name="T91" fmla="*/ 105 h 150"/>
              <a:gd name="T92" fmla="*/ 112 w 150"/>
              <a:gd name="T93" fmla="*/ 109 h 150"/>
              <a:gd name="T94" fmla="*/ 40 w 150"/>
              <a:gd name="T95" fmla="*/ 109 h 150"/>
              <a:gd name="T96" fmla="*/ 36 w 150"/>
              <a:gd name="T97" fmla="*/ 105 h 150"/>
              <a:gd name="T98" fmla="*/ 36 w 150"/>
              <a:gd name="T99" fmla="*/ 47 h 150"/>
              <a:gd name="T100" fmla="*/ 40 w 150"/>
              <a:gd name="T101" fmla="*/ 43 h 150"/>
              <a:gd name="T102" fmla="*/ 112 w 150"/>
              <a:gd name="T103" fmla="*/ 43 h 150"/>
              <a:gd name="T104" fmla="*/ 75 w 150"/>
              <a:gd name="T105" fmla="*/ 10 h 150"/>
              <a:gd name="T106" fmla="*/ 140 w 150"/>
              <a:gd name="T107" fmla="*/ 75 h 150"/>
              <a:gd name="T108" fmla="*/ 75 w 150"/>
              <a:gd name="T109" fmla="*/ 140 h 150"/>
              <a:gd name="T110" fmla="*/ 9 w 150"/>
              <a:gd name="T111" fmla="*/ 75 h 150"/>
              <a:gd name="T112" fmla="*/ 75 w 150"/>
              <a:gd name="T113" fmla="*/ 10 h 150"/>
              <a:gd name="T114" fmla="*/ 75 w 150"/>
              <a:gd name="T115" fmla="*/ 0 h 150"/>
              <a:gd name="T116" fmla="*/ 0 w 150"/>
              <a:gd name="T117" fmla="*/ 75 h 150"/>
              <a:gd name="T118" fmla="*/ 75 w 150"/>
              <a:gd name="T119" fmla="*/ 150 h 150"/>
              <a:gd name="T120" fmla="*/ 150 w 150"/>
              <a:gd name="T121" fmla="*/ 75 h 150"/>
              <a:gd name="T122" fmla="*/ 75 w 150"/>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 h="150">
                <a:moveTo>
                  <a:pt x="85" y="94"/>
                </a:moveTo>
                <a:cubicBezTo>
                  <a:pt x="83" y="94"/>
                  <a:pt x="81" y="94"/>
                  <a:pt x="79" y="93"/>
                </a:cubicBezTo>
                <a:cubicBezTo>
                  <a:pt x="79" y="93"/>
                  <a:pt x="79" y="93"/>
                  <a:pt x="79" y="93"/>
                </a:cubicBezTo>
                <a:cubicBezTo>
                  <a:pt x="79" y="87"/>
                  <a:pt x="79" y="87"/>
                  <a:pt x="79" y="87"/>
                </a:cubicBezTo>
                <a:cubicBezTo>
                  <a:pt x="79" y="87"/>
                  <a:pt x="79" y="87"/>
                  <a:pt x="79" y="87"/>
                </a:cubicBezTo>
                <a:cubicBezTo>
                  <a:pt x="82" y="89"/>
                  <a:pt x="86" y="89"/>
                  <a:pt x="88" y="88"/>
                </a:cubicBezTo>
                <a:cubicBezTo>
                  <a:pt x="88" y="87"/>
                  <a:pt x="89" y="86"/>
                  <a:pt x="89" y="85"/>
                </a:cubicBezTo>
                <a:cubicBezTo>
                  <a:pt x="89" y="84"/>
                  <a:pt x="88" y="82"/>
                  <a:pt x="80" y="83"/>
                </a:cubicBezTo>
                <a:cubicBezTo>
                  <a:pt x="79" y="83"/>
                  <a:pt x="79" y="83"/>
                  <a:pt x="79" y="83"/>
                </a:cubicBezTo>
                <a:cubicBezTo>
                  <a:pt x="79" y="68"/>
                  <a:pt x="79" y="68"/>
                  <a:pt x="79" y="68"/>
                </a:cubicBezTo>
                <a:cubicBezTo>
                  <a:pt x="94" y="68"/>
                  <a:pt x="94" y="68"/>
                  <a:pt x="94" y="68"/>
                </a:cubicBezTo>
                <a:cubicBezTo>
                  <a:pt x="94" y="73"/>
                  <a:pt x="94" y="73"/>
                  <a:pt x="94" y="73"/>
                </a:cubicBezTo>
                <a:cubicBezTo>
                  <a:pt x="85" y="73"/>
                  <a:pt x="85" y="73"/>
                  <a:pt x="85" y="73"/>
                </a:cubicBezTo>
                <a:cubicBezTo>
                  <a:pt x="85" y="77"/>
                  <a:pt x="85" y="77"/>
                  <a:pt x="85" y="77"/>
                </a:cubicBezTo>
                <a:cubicBezTo>
                  <a:pt x="89" y="77"/>
                  <a:pt x="91" y="78"/>
                  <a:pt x="93" y="79"/>
                </a:cubicBezTo>
                <a:cubicBezTo>
                  <a:pt x="94" y="81"/>
                  <a:pt x="95" y="83"/>
                  <a:pt x="95" y="85"/>
                </a:cubicBezTo>
                <a:cubicBezTo>
                  <a:pt x="95" y="87"/>
                  <a:pt x="94" y="90"/>
                  <a:pt x="93" y="91"/>
                </a:cubicBezTo>
                <a:cubicBezTo>
                  <a:pt x="91" y="93"/>
                  <a:pt x="88" y="94"/>
                  <a:pt x="85" y="94"/>
                </a:cubicBezTo>
                <a:moveTo>
                  <a:pt x="75" y="88"/>
                </a:moveTo>
                <a:cubicBezTo>
                  <a:pt x="65" y="88"/>
                  <a:pt x="65" y="88"/>
                  <a:pt x="65" y="88"/>
                </a:cubicBezTo>
                <a:cubicBezTo>
                  <a:pt x="69" y="84"/>
                  <a:pt x="69" y="84"/>
                  <a:pt x="69" y="84"/>
                </a:cubicBezTo>
                <a:cubicBezTo>
                  <a:pt x="73" y="81"/>
                  <a:pt x="75" y="78"/>
                  <a:pt x="75" y="75"/>
                </a:cubicBezTo>
                <a:cubicBezTo>
                  <a:pt x="75" y="73"/>
                  <a:pt x="74" y="71"/>
                  <a:pt x="73" y="69"/>
                </a:cubicBezTo>
                <a:cubicBezTo>
                  <a:pt x="71" y="68"/>
                  <a:pt x="69" y="67"/>
                  <a:pt x="66" y="67"/>
                </a:cubicBezTo>
                <a:cubicBezTo>
                  <a:pt x="63" y="67"/>
                  <a:pt x="61" y="68"/>
                  <a:pt x="59" y="69"/>
                </a:cubicBezTo>
                <a:cubicBezTo>
                  <a:pt x="58" y="70"/>
                  <a:pt x="58" y="70"/>
                  <a:pt x="58" y="70"/>
                </a:cubicBezTo>
                <a:cubicBezTo>
                  <a:pt x="58" y="76"/>
                  <a:pt x="58" y="76"/>
                  <a:pt x="58" y="76"/>
                </a:cubicBezTo>
                <a:cubicBezTo>
                  <a:pt x="59" y="75"/>
                  <a:pt x="59" y="75"/>
                  <a:pt x="59" y="75"/>
                </a:cubicBezTo>
                <a:cubicBezTo>
                  <a:pt x="61" y="73"/>
                  <a:pt x="63" y="73"/>
                  <a:pt x="65" y="73"/>
                </a:cubicBezTo>
                <a:cubicBezTo>
                  <a:pt x="67" y="73"/>
                  <a:pt x="68" y="74"/>
                  <a:pt x="68" y="76"/>
                </a:cubicBezTo>
                <a:cubicBezTo>
                  <a:pt x="68" y="76"/>
                  <a:pt x="68" y="77"/>
                  <a:pt x="67" y="78"/>
                </a:cubicBezTo>
                <a:cubicBezTo>
                  <a:pt x="67" y="79"/>
                  <a:pt x="66" y="80"/>
                  <a:pt x="64" y="82"/>
                </a:cubicBezTo>
                <a:cubicBezTo>
                  <a:pt x="57" y="89"/>
                  <a:pt x="57" y="89"/>
                  <a:pt x="57" y="89"/>
                </a:cubicBezTo>
                <a:cubicBezTo>
                  <a:pt x="57" y="94"/>
                  <a:pt x="57" y="94"/>
                  <a:pt x="57" y="94"/>
                </a:cubicBezTo>
                <a:cubicBezTo>
                  <a:pt x="75" y="94"/>
                  <a:pt x="75" y="94"/>
                  <a:pt x="75" y="94"/>
                </a:cubicBezTo>
                <a:lnTo>
                  <a:pt x="75" y="88"/>
                </a:lnTo>
                <a:close/>
                <a:moveTo>
                  <a:pt x="107" y="62"/>
                </a:moveTo>
                <a:cubicBezTo>
                  <a:pt x="45" y="62"/>
                  <a:pt x="45" y="62"/>
                  <a:pt x="45" y="62"/>
                </a:cubicBezTo>
                <a:cubicBezTo>
                  <a:pt x="45" y="99"/>
                  <a:pt x="45" y="99"/>
                  <a:pt x="45" y="99"/>
                </a:cubicBezTo>
                <a:cubicBezTo>
                  <a:pt x="45" y="100"/>
                  <a:pt x="46" y="100"/>
                  <a:pt x="46" y="100"/>
                </a:cubicBezTo>
                <a:cubicBezTo>
                  <a:pt x="107" y="100"/>
                  <a:pt x="107" y="100"/>
                  <a:pt x="107" y="100"/>
                </a:cubicBezTo>
                <a:cubicBezTo>
                  <a:pt x="107" y="100"/>
                  <a:pt x="107" y="100"/>
                  <a:pt x="107" y="99"/>
                </a:cubicBezTo>
                <a:lnTo>
                  <a:pt x="107" y="62"/>
                </a:lnTo>
                <a:close/>
                <a:moveTo>
                  <a:pt x="112" y="43"/>
                </a:moveTo>
                <a:cubicBezTo>
                  <a:pt x="114" y="43"/>
                  <a:pt x="116" y="45"/>
                  <a:pt x="116" y="47"/>
                </a:cubicBezTo>
                <a:cubicBezTo>
                  <a:pt x="116" y="105"/>
                  <a:pt x="116" y="105"/>
                  <a:pt x="116" y="105"/>
                </a:cubicBezTo>
                <a:cubicBezTo>
                  <a:pt x="116" y="107"/>
                  <a:pt x="114" y="109"/>
                  <a:pt x="112" y="109"/>
                </a:cubicBezTo>
                <a:cubicBezTo>
                  <a:pt x="40" y="109"/>
                  <a:pt x="40" y="109"/>
                  <a:pt x="40" y="109"/>
                </a:cubicBezTo>
                <a:cubicBezTo>
                  <a:pt x="38" y="109"/>
                  <a:pt x="36" y="107"/>
                  <a:pt x="36" y="105"/>
                </a:cubicBezTo>
                <a:cubicBezTo>
                  <a:pt x="36" y="47"/>
                  <a:pt x="36" y="47"/>
                  <a:pt x="36" y="47"/>
                </a:cubicBezTo>
                <a:cubicBezTo>
                  <a:pt x="36" y="45"/>
                  <a:pt x="38" y="43"/>
                  <a:pt x="40" y="43"/>
                </a:cubicBezTo>
                <a:cubicBezTo>
                  <a:pt x="112" y="43"/>
                  <a:pt x="112" y="43"/>
                  <a:pt x="112" y="43"/>
                </a:cubicBezTo>
                <a:moveTo>
                  <a:pt x="75" y="10"/>
                </a:moveTo>
                <a:cubicBezTo>
                  <a:pt x="111" y="10"/>
                  <a:pt x="140" y="39"/>
                  <a:pt x="140" y="75"/>
                </a:cubicBezTo>
                <a:cubicBezTo>
                  <a:pt x="140" y="111"/>
                  <a:pt x="111" y="140"/>
                  <a:pt x="75" y="140"/>
                </a:cubicBezTo>
                <a:cubicBezTo>
                  <a:pt x="39" y="140"/>
                  <a:pt x="9" y="111"/>
                  <a:pt x="9" y="75"/>
                </a:cubicBezTo>
                <a:cubicBezTo>
                  <a:pt x="9" y="39"/>
                  <a:pt x="39" y="10"/>
                  <a:pt x="75" y="10"/>
                </a:cubicBezTo>
                <a:moveTo>
                  <a:pt x="75" y="0"/>
                </a:moveTo>
                <a:cubicBezTo>
                  <a:pt x="33" y="0"/>
                  <a:pt x="0" y="34"/>
                  <a:pt x="0" y="75"/>
                </a:cubicBezTo>
                <a:cubicBezTo>
                  <a:pt x="0" y="116"/>
                  <a:pt x="33" y="150"/>
                  <a:pt x="75" y="150"/>
                </a:cubicBezTo>
                <a:cubicBezTo>
                  <a:pt x="116" y="150"/>
                  <a:pt x="150" y="116"/>
                  <a:pt x="150" y="75"/>
                </a:cubicBezTo>
                <a:cubicBezTo>
                  <a:pt x="150" y="34"/>
                  <a:pt x="116"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0" name="Freeform 18"/>
          <p:cNvSpPr>
            <a:spLocks noEditPoints="1"/>
          </p:cNvSpPr>
          <p:nvPr/>
        </p:nvSpPr>
        <p:spPr bwMode="black">
          <a:xfrm>
            <a:off x="5976754" y="3254585"/>
            <a:ext cx="442383" cy="417247"/>
          </a:xfrm>
          <a:custGeom>
            <a:avLst/>
            <a:gdLst>
              <a:gd name="T0" fmla="*/ 96 w 160"/>
              <a:gd name="T1" fmla="*/ 76 h 150"/>
              <a:gd name="T2" fmla="*/ 89 w 160"/>
              <a:gd name="T3" fmla="*/ 72 h 150"/>
              <a:gd name="T4" fmla="*/ 94 w 160"/>
              <a:gd name="T5" fmla="*/ 66 h 150"/>
              <a:gd name="T6" fmla="*/ 101 w 160"/>
              <a:gd name="T7" fmla="*/ 71 h 150"/>
              <a:gd name="T8" fmla="*/ 101 w 160"/>
              <a:gd name="T9" fmla="*/ 86 h 150"/>
              <a:gd name="T10" fmla="*/ 94 w 160"/>
              <a:gd name="T11" fmla="*/ 91 h 150"/>
              <a:gd name="T12" fmla="*/ 89 w 160"/>
              <a:gd name="T13" fmla="*/ 85 h 150"/>
              <a:gd name="T14" fmla="*/ 96 w 160"/>
              <a:gd name="T15" fmla="*/ 81 h 150"/>
              <a:gd name="T16" fmla="*/ 101 w 160"/>
              <a:gd name="T17" fmla="*/ 86 h 150"/>
              <a:gd name="T18" fmla="*/ 96 w 160"/>
              <a:gd name="T19" fmla="*/ 105 h 150"/>
              <a:gd name="T20" fmla="*/ 89 w 160"/>
              <a:gd name="T21" fmla="*/ 100 h 150"/>
              <a:gd name="T22" fmla="*/ 94 w 160"/>
              <a:gd name="T23" fmla="*/ 95 h 150"/>
              <a:gd name="T24" fmla="*/ 101 w 160"/>
              <a:gd name="T25" fmla="*/ 100 h 150"/>
              <a:gd name="T26" fmla="*/ 81 w 160"/>
              <a:gd name="T27" fmla="*/ 76 h 150"/>
              <a:gd name="T28" fmla="*/ 74 w 160"/>
              <a:gd name="T29" fmla="*/ 72 h 150"/>
              <a:gd name="T30" fmla="*/ 79 w 160"/>
              <a:gd name="T31" fmla="*/ 66 h 150"/>
              <a:gd name="T32" fmla="*/ 86 w 160"/>
              <a:gd name="T33" fmla="*/ 71 h 150"/>
              <a:gd name="T34" fmla="*/ 86 w 160"/>
              <a:gd name="T35" fmla="*/ 86 h 150"/>
              <a:gd name="T36" fmla="*/ 79 w 160"/>
              <a:gd name="T37" fmla="*/ 91 h 150"/>
              <a:gd name="T38" fmla="*/ 74 w 160"/>
              <a:gd name="T39" fmla="*/ 85 h 150"/>
              <a:gd name="T40" fmla="*/ 81 w 160"/>
              <a:gd name="T41" fmla="*/ 81 h 150"/>
              <a:gd name="T42" fmla="*/ 86 w 160"/>
              <a:gd name="T43" fmla="*/ 86 h 150"/>
              <a:gd name="T44" fmla="*/ 81 w 160"/>
              <a:gd name="T45" fmla="*/ 105 h 150"/>
              <a:gd name="T46" fmla="*/ 74 w 160"/>
              <a:gd name="T47" fmla="*/ 100 h 150"/>
              <a:gd name="T48" fmla="*/ 79 w 160"/>
              <a:gd name="T49" fmla="*/ 95 h 150"/>
              <a:gd name="T50" fmla="*/ 86 w 160"/>
              <a:gd name="T51" fmla="*/ 100 h 150"/>
              <a:gd name="T52" fmla="*/ 66 w 160"/>
              <a:gd name="T53" fmla="*/ 76 h 150"/>
              <a:gd name="T54" fmla="*/ 59 w 160"/>
              <a:gd name="T55" fmla="*/ 72 h 150"/>
              <a:gd name="T56" fmla="*/ 64 w 160"/>
              <a:gd name="T57" fmla="*/ 66 h 150"/>
              <a:gd name="T58" fmla="*/ 71 w 160"/>
              <a:gd name="T59" fmla="*/ 71 h 150"/>
              <a:gd name="T60" fmla="*/ 71 w 160"/>
              <a:gd name="T61" fmla="*/ 86 h 150"/>
              <a:gd name="T62" fmla="*/ 64 w 160"/>
              <a:gd name="T63" fmla="*/ 91 h 150"/>
              <a:gd name="T64" fmla="*/ 59 w 160"/>
              <a:gd name="T65" fmla="*/ 85 h 150"/>
              <a:gd name="T66" fmla="*/ 66 w 160"/>
              <a:gd name="T67" fmla="*/ 81 h 150"/>
              <a:gd name="T68" fmla="*/ 71 w 160"/>
              <a:gd name="T69" fmla="*/ 86 h 150"/>
              <a:gd name="T70" fmla="*/ 66 w 160"/>
              <a:gd name="T71" fmla="*/ 105 h 150"/>
              <a:gd name="T72" fmla="*/ 59 w 160"/>
              <a:gd name="T73" fmla="*/ 100 h 150"/>
              <a:gd name="T74" fmla="*/ 64 w 160"/>
              <a:gd name="T75" fmla="*/ 95 h 150"/>
              <a:gd name="T76" fmla="*/ 71 w 160"/>
              <a:gd name="T77" fmla="*/ 100 h 150"/>
              <a:gd name="T78" fmla="*/ 64 w 160"/>
              <a:gd name="T79" fmla="*/ 46 h 150"/>
              <a:gd name="T80" fmla="*/ 100 w 160"/>
              <a:gd name="T81" fmla="*/ 50 h 150"/>
              <a:gd name="T82" fmla="*/ 96 w 160"/>
              <a:gd name="T83" fmla="*/ 59 h 150"/>
              <a:gd name="T84" fmla="*/ 60 w 160"/>
              <a:gd name="T85" fmla="*/ 55 h 150"/>
              <a:gd name="T86" fmla="*/ 59 w 160"/>
              <a:gd name="T87" fmla="*/ 39 h 150"/>
              <a:gd name="T88" fmla="*/ 54 w 160"/>
              <a:gd name="T89" fmla="*/ 106 h 150"/>
              <a:gd name="T90" fmla="*/ 101 w 160"/>
              <a:gd name="T91" fmla="*/ 111 h 150"/>
              <a:gd name="T92" fmla="*/ 106 w 160"/>
              <a:gd name="T93" fmla="*/ 44 h 150"/>
              <a:gd name="T94" fmla="*/ 59 w 160"/>
              <a:gd name="T95" fmla="*/ 39 h 150"/>
              <a:gd name="T96" fmla="*/ 15 w 160"/>
              <a:gd name="T97" fmla="*/ 66 h 150"/>
              <a:gd name="T98" fmla="*/ 71 w 160"/>
              <a:gd name="T99" fmla="*/ 140 h 150"/>
              <a:gd name="T100" fmla="*/ 145 w 160"/>
              <a:gd name="T101" fmla="*/ 84 h 150"/>
              <a:gd name="T102" fmla="*/ 89 w 160"/>
              <a:gd name="T103" fmla="*/ 10 h 150"/>
              <a:gd name="T104" fmla="*/ 80 w 160"/>
              <a:gd name="T105" fmla="*/ 0 h 150"/>
              <a:gd name="T106" fmla="*/ 154 w 160"/>
              <a:gd name="T107" fmla="*/ 85 h 150"/>
              <a:gd name="T108" fmla="*/ 70 w 160"/>
              <a:gd name="T109" fmla="*/ 149 h 150"/>
              <a:gd name="T110" fmla="*/ 80 w 160"/>
              <a:gd name="T11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0">
                <a:moveTo>
                  <a:pt x="101" y="72"/>
                </a:moveTo>
                <a:cubicBezTo>
                  <a:pt x="101" y="74"/>
                  <a:pt x="99" y="76"/>
                  <a:pt x="96" y="76"/>
                </a:cubicBezTo>
                <a:cubicBezTo>
                  <a:pt x="94" y="76"/>
                  <a:pt x="94" y="76"/>
                  <a:pt x="94" y="76"/>
                </a:cubicBezTo>
                <a:cubicBezTo>
                  <a:pt x="91" y="76"/>
                  <a:pt x="89" y="74"/>
                  <a:pt x="89" y="72"/>
                </a:cubicBezTo>
                <a:cubicBezTo>
                  <a:pt x="89" y="71"/>
                  <a:pt x="89" y="71"/>
                  <a:pt x="89" y="71"/>
                </a:cubicBezTo>
                <a:cubicBezTo>
                  <a:pt x="89" y="68"/>
                  <a:pt x="91" y="66"/>
                  <a:pt x="94" y="66"/>
                </a:cubicBezTo>
                <a:cubicBezTo>
                  <a:pt x="96" y="66"/>
                  <a:pt x="96" y="66"/>
                  <a:pt x="96" y="66"/>
                </a:cubicBezTo>
                <a:cubicBezTo>
                  <a:pt x="99" y="66"/>
                  <a:pt x="101" y="68"/>
                  <a:pt x="101" y="71"/>
                </a:cubicBezTo>
                <a:lnTo>
                  <a:pt x="101" y="72"/>
                </a:lnTo>
                <a:close/>
                <a:moveTo>
                  <a:pt x="101" y="86"/>
                </a:moveTo>
                <a:cubicBezTo>
                  <a:pt x="101" y="89"/>
                  <a:pt x="99" y="91"/>
                  <a:pt x="96" y="91"/>
                </a:cubicBezTo>
                <a:cubicBezTo>
                  <a:pt x="94" y="91"/>
                  <a:pt x="94" y="91"/>
                  <a:pt x="94" y="91"/>
                </a:cubicBezTo>
                <a:cubicBezTo>
                  <a:pt x="91" y="91"/>
                  <a:pt x="89" y="89"/>
                  <a:pt x="89" y="86"/>
                </a:cubicBezTo>
                <a:cubicBezTo>
                  <a:pt x="89" y="85"/>
                  <a:pt x="89" y="85"/>
                  <a:pt x="89" y="85"/>
                </a:cubicBezTo>
                <a:cubicBezTo>
                  <a:pt x="89" y="83"/>
                  <a:pt x="91" y="81"/>
                  <a:pt x="94" y="81"/>
                </a:cubicBezTo>
                <a:cubicBezTo>
                  <a:pt x="96" y="81"/>
                  <a:pt x="96" y="81"/>
                  <a:pt x="96" y="81"/>
                </a:cubicBezTo>
                <a:cubicBezTo>
                  <a:pt x="99" y="81"/>
                  <a:pt x="101" y="83"/>
                  <a:pt x="101" y="85"/>
                </a:cubicBezTo>
                <a:lnTo>
                  <a:pt x="101" y="86"/>
                </a:lnTo>
                <a:close/>
                <a:moveTo>
                  <a:pt x="101" y="100"/>
                </a:moveTo>
                <a:cubicBezTo>
                  <a:pt x="101" y="103"/>
                  <a:pt x="99" y="105"/>
                  <a:pt x="96" y="105"/>
                </a:cubicBezTo>
                <a:cubicBezTo>
                  <a:pt x="94" y="105"/>
                  <a:pt x="94" y="105"/>
                  <a:pt x="94" y="105"/>
                </a:cubicBezTo>
                <a:cubicBezTo>
                  <a:pt x="91" y="105"/>
                  <a:pt x="89" y="103"/>
                  <a:pt x="89" y="100"/>
                </a:cubicBezTo>
                <a:cubicBezTo>
                  <a:pt x="89" y="100"/>
                  <a:pt x="89" y="100"/>
                  <a:pt x="89" y="100"/>
                </a:cubicBezTo>
                <a:cubicBezTo>
                  <a:pt x="89" y="97"/>
                  <a:pt x="91" y="95"/>
                  <a:pt x="94" y="95"/>
                </a:cubicBezTo>
                <a:cubicBezTo>
                  <a:pt x="96" y="95"/>
                  <a:pt x="96" y="95"/>
                  <a:pt x="96" y="95"/>
                </a:cubicBezTo>
                <a:cubicBezTo>
                  <a:pt x="99" y="95"/>
                  <a:pt x="101" y="97"/>
                  <a:pt x="101" y="100"/>
                </a:cubicBezTo>
                <a:close/>
                <a:moveTo>
                  <a:pt x="86" y="72"/>
                </a:moveTo>
                <a:cubicBezTo>
                  <a:pt x="86" y="74"/>
                  <a:pt x="84" y="76"/>
                  <a:pt x="81" y="76"/>
                </a:cubicBezTo>
                <a:cubicBezTo>
                  <a:pt x="79" y="76"/>
                  <a:pt x="79" y="76"/>
                  <a:pt x="79" y="76"/>
                </a:cubicBezTo>
                <a:cubicBezTo>
                  <a:pt x="76" y="76"/>
                  <a:pt x="74" y="74"/>
                  <a:pt x="74" y="72"/>
                </a:cubicBezTo>
                <a:cubicBezTo>
                  <a:pt x="74" y="71"/>
                  <a:pt x="74" y="71"/>
                  <a:pt x="74" y="71"/>
                </a:cubicBezTo>
                <a:cubicBezTo>
                  <a:pt x="74" y="68"/>
                  <a:pt x="76" y="66"/>
                  <a:pt x="79" y="66"/>
                </a:cubicBezTo>
                <a:cubicBezTo>
                  <a:pt x="81" y="66"/>
                  <a:pt x="81" y="66"/>
                  <a:pt x="81" y="66"/>
                </a:cubicBezTo>
                <a:cubicBezTo>
                  <a:pt x="84" y="66"/>
                  <a:pt x="86" y="68"/>
                  <a:pt x="86" y="71"/>
                </a:cubicBezTo>
                <a:lnTo>
                  <a:pt x="86" y="72"/>
                </a:lnTo>
                <a:close/>
                <a:moveTo>
                  <a:pt x="86" y="86"/>
                </a:moveTo>
                <a:cubicBezTo>
                  <a:pt x="86" y="89"/>
                  <a:pt x="84" y="91"/>
                  <a:pt x="81" y="91"/>
                </a:cubicBezTo>
                <a:cubicBezTo>
                  <a:pt x="79" y="91"/>
                  <a:pt x="79" y="91"/>
                  <a:pt x="79" y="91"/>
                </a:cubicBezTo>
                <a:cubicBezTo>
                  <a:pt x="76" y="91"/>
                  <a:pt x="74" y="89"/>
                  <a:pt x="74" y="86"/>
                </a:cubicBezTo>
                <a:cubicBezTo>
                  <a:pt x="74" y="85"/>
                  <a:pt x="74" y="85"/>
                  <a:pt x="74" y="85"/>
                </a:cubicBezTo>
                <a:cubicBezTo>
                  <a:pt x="74" y="83"/>
                  <a:pt x="76" y="81"/>
                  <a:pt x="79" y="81"/>
                </a:cubicBezTo>
                <a:cubicBezTo>
                  <a:pt x="81" y="81"/>
                  <a:pt x="81" y="81"/>
                  <a:pt x="81" y="81"/>
                </a:cubicBezTo>
                <a:cubicBezTo>
                  <a:pt x="84" y="81"/>
                  <a:pt x="86" y="83"/>
                  <a:pt x="86" y="85"/>
                </a:cubicBezTo>
                <a:lnTo>
                  <a:pt x="86" y="86"/>
                </a:lnTo>
                <a:close/>
                <a:moveTo>
                  <a:pt x="86" y="100"/>
                </a:moveTo>
                <a:cubicBezTo>
                  <a:pt x="86" y="103"/>
                  <a:pt x="84" y="105"/>
                  <a:pt x="81" y="105"/>
                </a:cubicBezTo>
                <a:cubicBezTo>
                  <a:pt x="79" y="105"/>
                  <a:pt x="79" y="105"/>
                  <a:pt x="79" y="105"/>
                </a:cubicBezTo>
                <a:cubicBezTo>
                  <a:pt x="76" y="105"/>
                  <a:pt x="74" y="103"/>
                  <a:pt x="74" y="100"/>
                </a:cubicBezTo>
                <a:cubicBezTo>
                  <a:pt x="74" y="100"/>
                  <a:pt x="74" y="100"/>
                  <a:pt x="74" y="100"/>
                </a:cubicBezTo>
                <a:cubicBezTo>
                  <a:pt x="74" y="97"/>
                  <a:pt x="76" y="95"/>
                  <a:pt x="79" y="95"/>
                </a:cubicBezTo>
                <a:cubicBezTo>
                  <a:pt x="81" y="95"/>
                  <a:pt x="81" y="95"/>
                  <a:pt x="81" y="95"/>
                </a:cubicBezTo>
                <a:cubicBezTo>
                  <a:pt x="84" y="95"/>
                  <a:pt x="86" y="97"/>
                  <a:pt x="86" y="100"/>
                </a:cubicBezTo>
                <a:close/>
                <a:moveTo>
                  <a:pt x="71" y="72"/>
                </a:moveTo>
                <a:cubicBezTo>
                  <a:pt x="71" y="74"/>
                  <a:pt x="69" y="76"/>
                  <a:pt x="66" y="76"/>
                </a:cubicBezTo>
                <a:cubicBezTo>
                  <a:pt x="64" y="76"/>
                  <a:pt x="64" y="76"/>
                  <a:pt x="64" y="76"/>
                </a:cubicBezTo>
                <a:cubicBezTo>
                  <a:pt x="61" y="76"/>
                  <a:pt x="59" y="74"/>
                  <a:pt x="59" y="72"/>
                </a:cubicBezTo>
                <a:cubicBezTo>
                  <a:pt x="59" y="71"/>
                  <a:pt x="59" y="71"/>
                  <a:pt x="59" y="71"/>
                </a:cubicBezTo>
                <a:cubicBezTo>
                  <a:pt x="59" y="68"/>
                  <a:pt x="61" y="66"/>
                  <a:pt x="64" y="66"/>
                </a:cubicBezTo>
                <a:cubicBezTo>
                  <a:pt x="66" y="66"/>
                  <a:pt x="66" y="66"/>
                  <a:pt x="66" y="66"/>
                </a:cubicBezTo>
                <a:cubicBezTo>
                  <a:pt x="69" y="66"/>
                  <a:pt x="71" y="68"/>
                  <a:pt x="71" y="71"/>
                </a:cubicBezTo>
                <a:lnTo>
                  <a:pt x="71" y="72"/>
                </a:lnTo>
                <a:close/>
                <a:moveTo>
                  <a:pt x="71" y="86"/>
                </a:moveTo>
                <a:cubicBezTo>
                  <a:pt x="71" y="89"/>
                  <a:pt x="69" y="91"/>
                  <a:pt x="66" y="91"/>
                </a:cubicBezTo>
                <a:cubicBezTo>
                  <a:pt x="64" y="91"/>
                  <a:pt x="64" y="91"/>
                  <a:pt x="64" y="91"/>
                </a:cubicBezTo>
                <a:cubicBezTo>
                  <a:pt x="61" y="91"/>
                  <a:pt x="59" y="89"/>
                  <a:pt x="59" y="86"/>
                </a:cubicBezTo>
                <a:cubicBezTo>
                  <a:pt x="59" y="85"/>
                  <a:pt x="59" y="85"/>
                  <a:pt x="59" y="85"/>
                </a:cubicBezTo>
                <a:cubicBezTo>
                  <a:pt x="59" y="83"/>
                  <a:pt x="61" y="81"/>
                  <a:pt x="64" y="81"/>
                </a:cubicBezTo>
                <a:cubicBezTo>
                  <a:pt x="66" y="81"/>
                  <a:pt x="66" y="81"/>
                  <a:pt x="66" y="81"/>
                </a:cubicBezTo>
                <a:cubicBezTo>
                  <a:pt x="69" y="81"/>
                  <a:pt x="71" y="83"/>
                  <a:pt x="71" y="85"/>
                </a:cubicBezTo>
                <a:lnTo>
                  <a:pt x="71" y="86"/>
                </a:lnTo>
                <a:close/>
                <a:moveTo>
                  <a:pt x="71" y="100"/>
                </a:moveTo>
                <a:cubicBezTo>
                  <a:pt x="71" y="103"/>
                  <a:pt x="69" y="105"/>
                  <a:pt x="66" y="105"/>
                </a:cubicBezTo>
                <a:cubicBezTo>
                  <a:pt x="64" y="105"/>
                  <a:pt x="64" y="105"/>
                  <a:pt x="64" y="105"/>
                </a:cubicBezTo>
                <a:cubicBezTo>
                  <a:pt x="61" y="105"/>
                  <a:pt x="59" y="103"/>
                  <a:pt x="59" y="100"/>
                </a:cubicBezTo>
                <a:cubicBezTo>
                  <a:pt x="59" y="100"/>
                  <a:pt x="59" y="100"/>
                  <a:pt x="59" y="100"/>
                </a:cubicBezTo>
                <a:cubicBezTo>
                  <a:pt x="59" y="97"/>
                  <a:pt x="61" y="95"/>
                  <a:pt x="64" y="95"/>
                </a:cubicBezTo>
                <a:cubicBezTo>
                  <a:pt x="66" y="95"/>
                  <a:pt x="66" y="95"/>
                  <a:pt x="66" y="95"/>
                </a:cubicBezTo>
                <a:cubicBezTo>
                  <a:pt x="69" y="95"/>
                  <a:pt x="71" y="97"/>
                  <a:pt x="71" y="100"/>
                </a:cubicBezTo>
                <a:close/>
                <a:moveTo>
                  <a:pt x="60" y="50"/>
                </a:moveTo>
                <a:cubicBezTo>
                  <a:pt x="60" y="48"/>
                  <a:pt x="62" y="46"/>
                  <a:pt x="64" y="46"/>
                </a:cubicBezTo>
                <a:cubicBezTo>
                  <a:pt x="96" y="46"/>
                  <a:pt x="96" y="46"/>
                  <a:pt x="96" y="46"/>
                </a:cubicBezTo>
                <a:cubicBezTo>
                  <a:pt x="98" y="46"/>
                  <a:pt x="100" y="48"/>
                  <a:pt x="100" y="50"/>
                </a:cubicBezTo>
                <a:cubicBezTo>
                  <a:pt x="100" y="55"/>
                  <a:pt x="100" y="55"/>
                  <a:pt x="100" y="55"/>
                </a:cubicBezTo>
                <a:cubicBezTo>
                  <a:pt x="100" y="57"/>
                  <a:pt x="98" y="59"/>
                  <a:pt x="96" y="59"/>
                </a:cubicBezTo>
                <a:cubicBezTo>
                  <a:pt x="64" y="59"/>
                  <a:pt x="64" y="59"/>
                  <a:pt x="64" y="59"/>
                </a:cubicBezTo>
                <a:cubicBezTo>
                  <a:pt x="62" y="59"/>
                  <a:pt x="60" y="57"/>
                  <a:pt x="60" y="55"/>
                </a:cubicBezTo>
                <a:lnTo>
                  <a:pt x="60" y="50"/>
                </a:lnTo>
                <a:close/>
                <a:moveTo>
                  <a:pt x="59" y="39"/>
                </a:moveTo>
                <a:cubicBezTo>
                  <a:pt x="56" y="39"/>
                  <a:pt x="54" y="41"/>
                  <a:pt x="54" y="44"/>
                </a:cubicBezTo>
                <a:cubicBezTo>
                  <a:pt x="54" y="106"/>
                  <a:pt x="54" y="106"/>
                  <a:pt x="54" y="106"/>
                </a:cubicBezTo>
                <a:cubicBezTo>
                  <a:pt x="54" y="109"/>
                  <a:pt x="56" y="111"/>
                  <a:pt x="59" y="111"/>
                </a:cubicBezTo>
                <a:cubicBezTo>
                  <a:pt x="101" y="111"/>
                  <a:pt x="101" y="111"/>
                  <a:pt x="101" y="111"/>
                </a:cubicBezTo>
                <a:cubicBezTo>
                  <a:pt x="104" y="111"/>
                  <a:pt x="106" y="109"/>
                  <a:pt x="106" y="106"/>
                </a:cubicBezTo>
                <a:cubicBezTo>
                  <a:pt x="106" y="44"/>
                  <a:pt x="106" y="44"/>
                  <a:pt x="106" y="44"/>
                </a:cubicBezTo>
                <a:cubicBezTo>
                  <a:pt x="106" y="41"/>
                  <a:pt x="104" y="39"/>
                  <a:pt x="101" y="39"/>
                </a:cubicBezTo>
                <a:lnTo>
                  <a:pt x="59" y="39"/>
                </a:lnTo>
                <a:close/>
                <a:moveTo>
                  <a:pt x="80" y="10"/>
                </a:moveTo>
                <a:cubicBezTo>
                  <a:pt x="47" y="10"/>
                  <a:pt x="20" y="34"/>
                  <a:pt x="15" y="66"/>
                </a:cubicBezTo>
                <a:cubicBezTo>
                  <a:pt x="13" y="84"/>
                  <a:pt x="17" y="101"/>
                  <a:pt x="28" y="115"/>
                </a:cubicBezTo>
                <a:cubicBezTo>
                  <a:pt x="39" y="128"/>
                  <a:pt x="54" y="137"/>
                  <a:pt x="71" y="140"/>
                </a:cubicBezTo>
                <a:cubicBezTo>
                  <a:pt x="74" y="140"/>
                  <a:pt x="77" y="140"/>
                  <a:pt x="80" y="140"/>
                </a:cubicBezTo>
                <a:cubicBezTo>
                  <a:pt x="113" y="140"/>
                  <a:pt x="140" y="116"/>
                  <a:pt x="145" y="84"/>
                </a:cubicBezTo>
                <a:cubicBezTo>
                  <a:pt x="147" y="66"/>
                  <a:pt x="143" y="49"/>
                  <a:pt x="132" y="35"/>
                </a:cubicBezTo>
                <a:cubicBezTo>
                  <a:pt x="121" y="21"/>
                  <a:pt x="106" y="13"/>
                  <a:pt x="89" y="10"/>
                </a:cubicBezTo>
                <a:cubicBezTo>
                  <a:pt x="86" y="10"/>
                  <a:pt x="83" y="10"/>
                  <a:pt x="80" y="10"/>
                </a:cubicBezTo>
                <a:moveTo>
                  <a:pt x="80" y="0"/>
                </a:moveTo>
                <a:cubicBezTo>
                  <a:pt x="83" y="0"/>
                  <a:pt x="87" y="0"/>
                  <a:pt x="90" y="1"/>
                </a:cubicBezTo>
                <a:cubicBezTo>
                  <a:pt x="131" y="6"/>
                  <a:pt x="160" y="44"/>
                  <a:pt x="154" y="85"/>
                </a:cubicBezTo>
                <a:cubicBezTo>
                  <a:pt x="149" y="123"/>
                  <a:pt x="117" y="150"/>
                  <a:pt x="80" y="150"/>
                </a:cubicBezTo>
                <a:cubicBezTo>
                  <a:pt x="77" y="150"/>
                  <a:pt x="73" y="150"/>
                  <a:pt x="70" y="149"/>
                </a:cubicBezTo>
                <a:cubicBezTo>
                  <a:pt x="29" y="144"/>
                  <a:pt x="0" y="106"/>
                  <a:pt x="6" y="65"/>
                </a:cubicBezTo>
                <a:cubicBezTo>
                  <a:pt x="11" y="27"/>
                  <a:pt x="43" y="0"/>
                  <a:pt x="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1" name="Freeform 19"/>
          <p:cNvSpPr>
            <a:spLocks noEditPoints="1"/>
          </p:cNvSpPr>
          <p:nvPr/>
        </p:nvSpPr>
        <p:spPr bwMode="black">
          <a:xfrm>
            <a:off x="5074340" y="3254585"/>
            <a:ext cx="415572" cy="41724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2" name="Freeform 20"/>
          <p:cNvSpPr>
            <a:spLocks noEditPoints="1"/>
          </p:cNvSpPr>
          <p:nvPr/>
        </p:nvSpPr>
        <p:spPr bwMode="black">
          <a:xfrm>
            <a:off x="4158522" y="3254585"/>
            <a:ext cx="415572" cy="417247"/>
          </a:xfrm>
          <a:custGeom>
            <a:avLst/>
            <a:gdLst>
              <a:gd name="T0" fmla="*/ 89 w 150"/>
              <a:gd name="T1" fmla="*/ 79 h 150"/>
              <a:gd name="T2" fmla="*/ 93 w 150"/>
              <a:gd name="T3" fmla="*/ 75 h 150"/>
              <a:gd name="T4" fmla="*/ 89 w 150"/>
              <a:gd name="T5" fmla="*/ 72 h 150"/>
              <a:gd name="T6" fmla="*/ 79 w 150"/>
              <a:gd name="T7" fmla="*/ 72 h 150"/>
              <a:gd name="T8" fmla="*/ 79 w 150"/>
              <a:gd name="T9" fmla="*/ 58 h 150"/>
              <a:gd name="T10" fmla="*/ 75 w 150"/>
              <a:gd name="T11" fmla="*/ 55 h 150"/>
              <a:gd name="T12" fmla="*/ 72 w 150"/>
              <a:gd name="T13" fmla="*/ 58 h 150"/>
              <a:gd name="T14" fmla="*/ 72 w 150"/>
              <a:gd name="T15" fmla="*/ 75 h 150"/>
              <a:gd name="T16" fmla="*/ 75 w 150"/>
              <a:gd name="T17" fmla="*/ 79 h 150"/>
              <a:gd name="T18" fmla="*/ 89 w 150"/>
              <a:gd name="T19" fmla="*/ 79 h 150"/>
              <a:gd name="T20" fmla="*/ 75 w 150"/>
              <a:gd name="T21" fmla="*/ 50 h 150"/>
              <a:gd name="T22" fmla="*/ 101 w 150"/>
              <a:gd name="T23" fmla="*/ 75 h 150"/>
              <a:gd name="T24" fmla="*/ 75 w 150"/>
              <a:gd name="T25" fmla="*/ 101 h 150"/>
              <a:gd name="T26" fmla="*/ 50 w 150"/>
              <a:gd name="T27" fmla="*/ 75 h 150"/>
              <a:gd name="T28" fmla="*/ 75 w 150"/>
              <a:gd name="T29" fmla="*/ 50 h 150"/>
              <a:gd name="T30" fmla="*/ 75 w 150"/>
              <a:gd name="T31" fmla="*/ 108 h 150"/>
              <a:gd name="T32" fmla="*/ 108 w 150"/>
              <a:gd name="T33" fmla="*/ 75 h 150"/>
              <a:gd name="T34" fmla="*/ 75 w 150"/>
              <a:gd name="T35" fmla="*/ 42 h 150"/>
              <a:gd name="T36" fmla="*/ 43 w 150"/>
              <a:gd name="T37" fmla="*/ 75 h 150"/>
              <a:gd name="T38" fmla="*/ 75 w 150"/>
              <a:gd name="T39" fmla="*/ 108 h 150"/>
              <a:gd name="T40" fmla="*/ 75 w 150"/>
              <a:gd name="T41" fmla="*/ 10 h 150"/>
              <a:gd name="T42" fmla="*/ 10 w 150"/>
              <a:gd name="T43" fmla="*/ 75 h 150"/>
              <a:gd name="T44" fmla="*/ 75 w 150"/>
              <a:gd name="T45" fmla="*/ 140 h 150"/>
              <a:gd name="T46" fmla="*/ 141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89" y="79"/>
                </a:moveTo>
                <a:cubicBezTo>
                  <a:pt x="91" y="79"/>
                  <a:pt x="93" y="77"/>
                  <a:pt x="93" y="75"/>
                </a:cubicBezTo>
                <a:cubicBezTo>
                  <a:pt x="93" y="73"/>
                  <a:pt x="91" y="72"/>
                  <a:pt x="89" y="72"/>
                </a:cubicBezTo>
                <a:cubicBezTo>
                  <a:pt x="79" y="72"/>
                  <a:pt x="79" y="72"/>
                  <a:pt x="79" y="72"/>
                </a:cubicBezTo>
                <a:cubicBezTo>
                  <a:pt x="79" y="58"/>
                  <a:pt x="79" y="58"/>
                  <a:pt x="79" y="58"/>
                </a:cubicBezTo>
                <a:cubicBezTo>
                  <a:pt x="79" y="56"/>
                  <a:pt x="77" y="55"/>
                  <a:pt x="75" y="55"/>
                </a:cubicBezTo>
                <a:cubicBezTo>
                  <a:pt x="73" y="55"/>
                  <a:pt x="72" y="56"/>
                  <a:pt x="72" y="58"/>
                </a:cubicBezTo>
                <a:cubicBezTo>
                  <a:pt x="72" y="75"/>
                  <a:pt x="72" y="75"/>
                  <a:pt x="72" y="75"/>
                </a:cubicBezTo>
                <a:cubicBezTo>
                  <a:pt x="72" y="77"/>
                  <a:pt x="73" y="79"/>
                  <a:pt x="75" y="79"/>
                </a:cubicBezTo>
                <a:lnTo>
                  <a:pt x="89" y="79"/>
                </a:lnTo>
                <a:close/>
                <a:moveTo>
                  <a:pt x="75" y="50"/>
                </a:moveTo>
                <a:cubicBezTo>
                  <a:pt x="89" y="50"/>
                  <a:pt x="101" y="61"/>
                  <a:pt x="101" y="75"/>
                </a:cubicBezTo>
                <a:cubicBezTo>
                  <a:pt x="101" y="89"/>
                  <a:pt x="89" y="101"/>
                  <a:pt x="75" y="101"/>
                </a:cubicBezTo>
                <a:cubicBezTo>
                  <a:pt x="61" y="101"/>
                  <a:pt x="50" y="89"/>
                  <a:pt x="50" y="75"/>
                </a:cubicBezTo>
                <a:cubicBezTo>
                  <a:pt x="50" y="61"/>
                  <a:pt x="61" y="50"/>
                  <a:pt x="75" y="50"/>
                </a:cubicBezTo>
                <a:moveTo>
                  <a:pt x="75" y="108"/>
                </a:moveTo>
                <a:cubicBezTo>
                  <a:pt x="93" y="108"/>
                  <a:pt x="108" y="93"/>
                  <a:pt x="108" y="75"/>
                </a:cubicBezTo>
                <a:cubicBezTo>
                  <a:pt x="108" y="57"/>
                  <a:pt x="93" y="42"/>
                  <a:pt x="75" y="42"/>
                </a:cubicBezTo>
                <a:cubicBezTo>
                  <a:pt x="57" y="42"/>
                  <a:pt x="43" y="57"/>
                  <a:pt x="43" y="75"/>
                </a:cubicBezTo>
                <a:cubicBezTo>
                  <a:pt x="43" y="93"/>
                  <a:pt x="57" y="108"/>
                  <a:pt x="75" y="108"/>
                </a:cubicBezTo>
                <a:moveTo>
                  <a:pt x="75" y="10"/>
                </a:moveTo>
                <a:cubicBezTo>
                  <a:pt x="39" y="10"/>
                  <a:pt x="10" y="39"/>
                  <a:pt x="10" y="75"/>
                </a:cubicBezTo>
                <a:cubicBezTo>
                  <a:pt x="10" y="111"/>
                  <a:pt x="39" y="140"/>
                  <a:pt x="75" y="140"/>
                </a:cubicBezTo>
                <a:cubicBezTo>
                  <a:pt x="111" y="140"/>
                  <a:pt x="141" y="111"/>
                  <a:pt x="141" y="75"/>
                </a:cubicBezTo>
                <a:cubicBezTo>
                  <a:pt x="141" y="39"/>
                  <a:pt x="111" y="10"/>
                  <a:pt x="75" y="10"/>
                </a:cubicBezTo>
                <a:moveTo>
                  <a:pt x="75" y="0"/>
                </a:moveTo>
                <a:cubicBezTo>
                  <a:pt x="117" y="0"/>
                  <a:pt x="150" y="34"/>
                  <a:pt x="150" y="75"/>
                </a:cubicBezTo>
                <a:cubicBezTo>
                  <a:pt x="150" y="116"/>
                  <a:pt x="117"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3" name="Freeform 21"/>
          <p:cNvSpPr>
            <a:spLocks noEditPoints="1"/>
          </p:cNvSpPr>
          <p:nvPr/>
        </p:nvSpPr>
        <p:spPr bwMode="black">
          <a:xfrm>
            <a:off x="3230141" y="3254585"/>
            <a:ext cx="440707" cy="417247"/>
          </a:xfrm>
          <a:custGeom>
            <a:avLst/>
            <a:gdLst>
              <a:gd name="T0" fmla="*/ 64 w 159"/>
              <a:gd name="T1" fmla="*/ 65 h 150"/>
              <a:gd name="T2" fmla="*/ 75 w 159"/>
              <a:gd name="T3" fmla="*/ 54 h 150"/>
              <a:gd name="T4" fmla="*/ 64 w 159"/>
              <a:gd name="T5" fmla="*/ 43 h 150"/>
              <a:gd name="T6" fmla="*/ 53 w 159"/>
              <a:gd name="T7" fmla="*/ 54 h 150"/>
              <a:gd name="T8" fmla="*/ 64 w 159"/>
              <a:gd name="T9" fmla="*/ 65 h 150"/>
              <a:gd name="T10" fmla="*/ 87 w 159"/>
              <a:gd name="T11" fmla="*/ 65 h 150"/>
              <a:gd name="T12" fmla="*/ 98 w 159"/>
              <a:gd name="T13" fmla="*/ 54 h 150"/>
              <a:gd name="T14" fmla="*/ 87 w 159"/>
              <a:gd name="T15" fmla="*/ 43 h 150"/>
              <a:gd name="T16" fmla="*/ 76 w 159"/>
              <a:gd name="T17" fmla="*/ 54 h 150"/>
              <a:gd name="T18" fmla="*/ 87 w 159"/>
              <a:gd name="T19" fmla="*/ 65 h 150"/>
              <a:gd name="T20" fmla="*/ 45 w 159"/>
              <a:gd name="T21" fmla="*/ 68 h 150"/>
              <a:gd name="T22" fmla="*/ 42 w 159"/>
              <a:gd name="T23" fmla="*/ 70 h 150"/>
              <a:gd name="T24" fmla="*/ 42 w 159"/>
              <a:gd name="T25" fmla="*/ 81 h 150"/>
              <a:gd name="T26" fmla="*/ 45 w 159"/>
              <a:gd name="T27" fmla="*/ 84 h 150"/>
              <a:gd name="T28" fmla="*/ 47 w 159"/>
              <a:gd name="T29" fmla="*/ 81 h 150"/>
              <a:gd name="T30" fmla="*/ 47 w 159"/>
              <a:gd name="T31" fmla="*/ 70 h 150"/>
              <a:gd name="T32" fmla="*/ 45 w 159"/>
              <a:gd name="T33" fmla="*/ 68 h 150"/>
              <a:gd name="T34" fmla="*/ 117 w 159"/>
              <a:gd name="T35" fmla="*/ 66 h 150"/>
              <a:gd name="T36" fmla="*/ 117 w 159"/>
              <a:gd name="T37" fmla="*/ 99 h 150"/>
              <a:gd name="T38" fmla="*/ 115 w 159"/>
              <a:gd name="T39" fmla="*/ 100 h 150"/>
              <a:gd name="T40" fmla="*/ 107 w 159"/>
              <a:gd name="T41" fmla="*/ 94 h 150"/>
              <a:gd name="T42" fmla="*/ 106 w 159"/>
              <a:gd name="T43" fmla="*/ 92 h 150"/>
              <a:gd name="T44" fmla="*/ 102 w 159"/>
              <a:gd name="T45" fmla="*/ 92 h 150"/>
              <a:gd name="T46" fmla="*/ 102 w 159"/>
              <a:gd name="T47" fmla="*/ 99 h 150"/>
              <a:gd name="T48" fmla="*/ 99 w 159"/>
              <a:gd name="T49" fmla="*/ 102 h 150"/>
              <a:gd name="T50" fmla="*/ 53 w 159"/>
              <a:gd name="T51" fmla="*/ 102 h 150"/>
              <a:gd name="T52" fmla="*/ 50 w 159"/>
              <a:gd name="T53" fmla="*/ 98 h 150"/>
              <a:gd name="T54" fmla="*/ 50 w 159"/>
              <a:gd name="T55" fmla="*/ 70 h 150"/>
              <a:gd name="T56" fmla="*/ 53 w 159"/>
              <a:gd name="T57" fmla="*/ 66 h 150"/>
              <a:gd name="T58" fmla="*/ 99 w 159"/>
              <a:gd name="T59" fmla="*/ 66 h 150"/>
              <a:gd name="T60" fmla="*/ 102 w 159"/>
              <a:gd name="T61" fmla="*/ 70 h 150"/>
              <a:gd name="T62" fmla="*/ 102 w 159"/>
              <a:gd name="T63" fmla="*/ 73 h 150"/>
              <a:gd name="T64" fmla="*/ 106 w 159"/>
              <a:gd name="T65" fmla="*/ 73 h 150"/>
              <a:gd name="T66" fmla="*/ 107 w 159"/>
              <a:gd name="T67" fmla="*/ 72 h 150"/>
              <a:gd name="T68" fmla="*/ 115 w 159"/>
              <a:gd name="T69" fmla="*/ 65 h 150"/>
              <a:gd name="T70" fmla="*/ 117 w 159"/>
              <a:gd name="T71" fmla="*/ 66 h 150"/>
              <a:gd name="T72" fmla="*/ 79 w 159"/>
              <a:gd name="T73" fmla="*/ 10 h 150"/>
              <a:gd name="T74" fmla="*/ 15 w 159"/>
              <a:gd name="T75" fmla="*/ 66 h 150"/>
              <a:gd name="T76" fmla="*/ 27 w 159"/>
              <a:gd name="T77" fmla="*/ 115 h 150"/>
              <a:gd name="T78" fmla="*/ 71 w 159"/>
              <a:gd name="T79" fmla="*/ 140 h 150"/>
              <a:gd name="T80" fmla="*/ 80 w 159"/>
              <a:gd name="T81" fmla="*/ 140 h 150"/>
              <a:gd name="T82" fmla="*/ 144 w 159"/>
              <a:gd name="T83" fmla="*/ 84 h 150"/>
              <a:gd name="T84" fmla="*/ 88 w 159"/>
              <a:gd name="T85" fmla="*/ 10 h 150"/>
              <a:gd name="T86" fmla="*/ 79 w 159"/>
              <a:gd name="T87" fmla="*/ 10 h 150"/>
              <a:gd name="T88" fmla="*/ 79 w 159"/>
              <a:gd name="T89" fmla="*/ 0 h 150"/>
              <a:gd name="T90" fmla="*/ 89 w 159"/>
              <a:gd name="T91" fmla="*/ 1 h 150"/>
              <a:gd name="T92" fmla="*/ 154 w 159"/>
              <a:gd name="T93" fmla="*/ 85 h 150"/>
              <a:gd name="T94" fmla="*/ 80 w 159"/>
              <a:gd name="T95" fmla="*/ 150 h 150"/>
              <a:gd name="T96" fmla="*/ 69 w 159"/>
              <a:gd name="T97" fmla="*/ 149 h 150"/>
              <a:gd name="T98" fmla="*/ 5 w 159"/>
              <a:gd name="T99" fmla="*/ 65 h 150"/>
              <a:gd name="T100" fmla="*/ 79 w 159"/>
              <a:gd name="T10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150">
                <a:moveTo>
                  <a:pt x="64" y="65"/>
                </a:moveTo>
                <a:cubicBezTo>
                  <a:pt x="70" y="65"/>
                  <a:pt x="75" y="60"/>
                  <a:pt x="75" y="54"/>
                </a:cubicBezTo>
                <a:cubicBezTo>
                  <a:pt x="75" y="48"/>
                  <a:pt x="70" y="43"/>
                  <a:pt x="64" y="43"/>
                </a:cubicBezTo>
                <a:cubicBezTo>
                  <a:pt x="58" y="43"/>
                  <a:pt x="53" y="48"/>
                  <a:pt x="53" y="54"/>
                </a:cubicBezTo>
                <a:cubicBezTo>
                  <a:pt x="53" y="60"/>
                  <a:pt x="58" y="65"/>
                  <a:pt x="64" y="65"/>
                </a:cubicBezTo>
                <a:moveTo>
                  <a:pt x="87" y="65"/>
                </a:moveTo>
                <a:cubicBezTo>
                  <a:pt x="93" y="65"/>
                  <a:pt x="98" y="60"/>
                  <a:pt x="98" y="54"/>
                </a:cubicBezTo>
                <a:cubicBezTo>
                  <a:pt x="98" y="48"/>
                  <a:pt x="93" y="43"/>
                  <a:pt x="87" y="43"/>
                </a:cubicBezTo>
                <a:cubicBezTo>
                  <a:pt x="81" y="43"/>
                  <a:pt x="76" y="48"/>
                  <a:pt x="76" y="54"/>
                </a:cubicBezTo>
                <a:cubicBezTo>
                  <a:pt x="76" y="60"/>
                  <a:pt x="81" y="65"/>
                  <a:pt x="87" y="65"/>
                </a:cubicBezTo>
                <a:moveTo>
                  <a:pt x="45" y="68"/>
                </a:moveTo>
                <a:cubicBezTo>
                  <a:pt x="43" y="68"/>
                  <a:pt x="42" y="69"/>
                  <a:pt x="42" y="70"/>
                </a:cubicBezTo>
                <a:cubicBezTo>
                  <a:pt x="42" y="81"/>
                  <a:pt x="42" y="81"/>
                  <a:pt x="42" y="81"/>
                </a:cubicBezTo>
                <a:cubicBezTo>
                  <a:pt x="42" y="82"/>
                  <a:pt x="43" y="84"/>
                  <a:pt x="45" y="84"/>
                </a:cubicBezTo>
                <a:cubicBezTo>
                  <a:pt x="46" y="84"/>
                  <a:pt x="47" y="82"/>
                  <a:pt x="47" y="81"/>
                </a:cubicBezTo>
                <a:cubicBezTo>
                  <a:pt x="47" y="70"/>
                  <a:pt x="47" y="70"/>
                  <a:pt x="47" y="70"/>
                </a:cubicBezTo>
                <a:cubicBezTo>
                  <a:pt x="47" y="69"/>
                  <a:pt x="46" y="68"/>
                  <a:pt x="45" y="68"/>
                </a:cubicBezTo>
                <a:moveTo>
                  <a:pt x="117" y="66"/>
                </a:moveTo>
                <a:cubicBezTo>
                  <a:pt x="117" y="99"/>
                  <a:pt x="117" y="99"/>
                  <a:pt x="117" y="99"/>
                </a:cubicBezTo>
                <a:cubicBezTo>
                  <a:pt x="117" y="101"/>
                  <a:pt x="116" y="101"/>
                  <a:pt x="115" y="100"/>
                </a:cubicBezTo>
                <a:cubicBezTo>
                  <a:pt x="107" y="94"/>
                  <a:pt x="107" y="94"/>
                  <a:pt x="107" y="94"/>
                </a:cubicBezTo>
                <a:cubicBezTo>
                  <a:pt x="106" y="93"/>
                  <a:pt x="106" y="93"/>
                  <a:pt x="106" y="92"/>
                </a:cubicBezTo>
                <a:cubicBezTo>
                  <a:pt x="102" y="92"/>
                  <a:pt x="102" y="92"/>
                  <a:pt x="102" y="92"/>
                </a:cubicBezTo>
                <a:cubicBezTo>
                  <a:pt x="102" y="99"/>
                  <a:pt x="102" y="99"/>
                  <a:pt x="102" y="99"/>
                </a:cubicBezTo>
                <a:cubicBezTo>
                  <a:pt x="102" y="101"/>
                  <a:pt x="101" y="102"/>
                  <a:pt x="99" y="102"/>
                </a:cubicBezTo>
                <a:cubicBezTo>
                  <a:pt x="53" y="102"/>
                  <a:pt x="53" y="102"/>
                  <a:pt x="53" y="102"/>
                </a:cubicBezTo>
                <a:cubicBezTo>
                  <a:pt x="51" y="102"/>
                  <a:pt x="50" y="100"/>
                  <a:pt x="50" y="98"/>
                </a:cubicBezTo>
                <a:cubicBezTo>
                  <a:pt x="50" y="70"/>
                  <a:pt x="50" y="70"/>
                  <a:pt x="50" y="70"/>
                </a:cubicBezTo>
                <a:cubicBezTo>
                  <a:pt x="50" y="68"/>
                  <a:pt x="51" y="66"/>
                  <a:pt x="53" y="66"/>
                </a:cubicBezTo>
                <a:cubicBezTo>
                  <a:pt x="99" y="66"/>
                  <a:pt x="99" y="66"/>
                  <a:pt x="99" y="66"/>
                </a:cubicBezTo>
                <a:cubicBezTo>
                  <a:pt x="101" y="66"/>
                  <a:pt x="102" y="68"/>
                  <a:pt x="102" y="70"/>
                </a:cubicBezTo>
                <a:cubicBezTo>
                  <a:pt x="102" y="73"/>
                  <a:pt x="102" y="73"/>
                  <a:pt x="102" y="73"/>
                </a:cubicBezTo>
                <a:cubicBezTo>
                  <a:pt x="106" y="73"/>
                  <a:pt x="106" y="73"/>
                  <a:pt x="106" y="73"/>
                </a:cubicBezTo>
                <a:cubicBezTo>
                  <a:pt x="106" y="73"/>
                  <a:pt x="107" y="72"/>
                  <a:pt x="107" y="72"/>
                </a:cubicBezTo>
                <a:cubicBezTo>
                  <a:pt x="115" y="65"/>
                  <a:pt x="115" y="65"/>
                  <a:pt x="115" y="65"/>
                </a:cubicBezTo>
                <a:cubicBezTo>
                  <a:pt x="116" y="64"/>
                  <a:pt x="117" y="65"/>
                  <a:pt x="117" y="66"/>
                </a:cubicBezTo>
                <a:moveTo>
                  <a:pt x="79" y="10"/>
                </a:moveTo>
                <a:cubicBezTo>
                  <a:pt x="47" y="10"/>
                  <a:pt x="19" y="34"/>
                  <a:pt x="15" y="66"/>
                </a:cubicBezTo>
                <a:cubicBezTo>
                  <a:pt x="12" y="84"/>
                  <a:pt x="17" y="101"/>
                  <a:pt x="27" y="115"/>
                </a:cubicBezTo>
                <a:cubicBezTo>
                  <a:pt x="38" y="129"/>
                  <a:pt x="53" y="138"/>
                  <a:pt x="71" y="140"/>
                </a:cubicBezTo>
                <a:cubicBezTo>
                  <a:pt x="74" y="140"/>
                  <a:pt x="77" y="140"/>
                  <a:pt x="80" y="140"/>
                </a:cubicBezTo>
                <a:cubicBezTo>
                  <a:pt x="112" y="140"/>
                  <a:pt x="140" y="116"/>
                  <a:pt x="144" y="84"/>
                </a:cubicBezTo>
                <a:cubicBezTo>
                  <a:pt x="149" y="48"/>
                  <a:pt x="124" y="15"/>
                  <a:pt x="88" y="10"/>
                </a:cubicBezTo>
                <a:cubicBezTo>
                  <a:pt x="85" y="10"/>
                  <a:pt x="82" y="10"/>
                  <a:pt x="79" y="10"/>
                </a:cubicBezTo>
                <a:moveTo>
                  <a:pt x="79" y="0"/>
                </a:moveTo>
                <a:cubicBezTo>
                  <a:pt x="83" y="0"/>
                  <a:pt x="86" y="0"/>
                  <a:pt x="89" y="1"/>
                </a:cubicBezTo>
                <a:cubicBezTo>
                  <a:pt x="130" y="6"/>
                  <a:pt x="159" y="44"/>
                  <a:pt x="154" y="85"/>
                </a:cubicBezTo>
                <a:cubicBezTo>
                  <a:pt x="149" y="123"/>
                  <a:pt x="116" y="150"/>
                  <a:pt x="80" y="150"/>
                </a:cubicBezTo>
                <a:cubicBezTo>
                  <a:pt x="76" y="150"/>
                  <a:pt x="73" y="150"/>
                  <a:pt x="69" y="149"/>
                </a:cubicBezTo>
                <a:cubicBezTo>
                  <a:pt x="28" y="144"/>
                  <a:pt x="0" y="106"/>
                  <a:pt x="5" y="65"/>
                </a:cubicBezTo>
                <a:cubicBezTo>
                  <a:pt x="10" y="28"/>
                  <a:pt x="42" y="0"/>
                  <a:pt x="7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4" name="Freeform 22"/>
          <p:cNvSpPr>
            <a:spLocks noEditPoints="1"/>
          </p:cNvSpPr>
          <p:nvPr/>
        </p:nvSpPr>
        <p:spPr bwMode="black">
          <a:xfrm>
            <a:off x="1411072" y="3254585"/>
            <a:ext cx="415572" cy="417247"/>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5" name="Freeform 23"/>
          <p:cNvSpPr>
            <a:spLocks noEditPoints="1"/>
          </p:cNvSpPr>
          <p:nvPr/>
        </p:nvSpPr>
        <p:spPr bwMode="black">
          <a:xfrm>
            <a:off x="495256" y="3254585"/>
            <a:ext cx="415572" cy="417247"/>
          </a:xfrm>
          <a:custGeom>
            <a:avLst/>
            <a:gdLst>
              <a:gd name="T0" fmla="*/ 108 w 150"/>
              <a:gd name="T1" fmla="*/ 104 h 150"/>
              <a:gd name="T2" fmla="*/ 42 w 150"/>
              <a:gd name="T3" fmla="*/ 104 h 150"/>
              <a:gd name="T4" fmla="*/ 38 w 150"/>
              <a:gd name="T5" fmla="*/ 100 h 150"/>
              <a:gd name="T6" fmla="*/ 38 w 150"/>
              <a:gd name="T7" fmla="*/ 50 h 150"/>
              <a:gd name="T8" fmla="*/ 42 w 150"/>
              <a:gd name="T9" fmla="*/ 46 h 150"/>
              <a:gd name="T10" fmla="*/ 108 w 150"/>
              <a:gd name="T11" fmla="*/ 46 h 150"/>
              <a:gd name="T12" fmla="*/ 112 w 150"/>
              <a:gd name="T13" fmla="*/ 50 h 150"/>
              <a:gd name="T14" fmla="*/ 112 w 150"/>
              <a:gd name="T15" fmla="*/ 100 h 150"/>
              <a:gd name="T16" fmla="*/ 108 w 150"/>
              <a:gd name="T17" fmla="*/ 104 h 150"/>
              <a:gd name="T18" fmla="*/ 45 w 150"/>
              <a:gd name="T19" fmla="*/ 96 h 150"/>
              <a:gd name="T20" fmla="*/ 105 w 150"/>
              <a:gd name="T21" fmla="*/ 96 h 150"/>
              <a:gd name="T22" fmla="*/ 105 w 150"/>
              <a:gd name="T23" fmla="*/ 62 h 150"/>
              <a:gd name="T24" fmla="*/ 77 w 150"/>
              <a:gd name="T25" fmla="*/ 84 h 150"/>
              <a:gd name="T26" fmla="*/ 72 w 150"/>
              <a:gd name="T27" fmla="*/ 84 h 150"/>
              <a:gd name="T28" fmla="*/ 45 w 150"/>
              <a:gd name="T29" fmla="*/ 63 h 150"/>
              <a:gd name="T30" fmla="*/ 45 w 150"/>
              <a:gd name="T31" fmla="*/ 96 h 150"/>
              <a:gd name="T32" fmla="*/ 46 w 150"/>
              <a:gd name="T33" fmla="*/ 54 h 150"/>
              <a:gd name="T34" fmla="*/ 74 w 150"/>
              <a:gd name="T35" fmla="*/ 76 h 150"/>
              <a:gd name="T36" fmla="*/ 103 w 150"/>
              <a:gd name="T37" fmla="*/ 54 h 150"/>
              <a:gd name="T38" fmla="*/ 46 w 150"/>
              <a:gd name="T39" fmla="*/ 54 h 150"/>
              <a:gd name="T40" fmla="*/ 75 w 150"/>
              <a:gd name="T41" fmla="*/ 10 h 150"/>
              <a:gd name="T42" fmla="*/ 10 w 150"/>
              <a:gd name="T43" fmla="*/ 75 h 150"/>
              <a:gd name="T44" fmla="*/ 75 w 150"/>
              <a:gd name="T45" fmla="*/ 140 h 150"/>
              <a:gd name="T46" fmla="*/ 140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108" y="104"/>
                </a:moveTo>
                <a:cubicBezTo>
                  <a:pt x="42" y="104"/>
                  <a:pt x="42" y="104"/>
                  <a:pt x="42" y="104"/>
                </a:cubicBezTo>
                <a:cubicBezTo>
                  <a:pt x="39" y="104"/>
                  <a:pt x="38" y="102"/>
                  <a:pt x="38" y="100"/>
                </a:cubicBezTo>
                <a:cubicBezTo>
                  <a:pt x="38" y="50"/>
                  <a:pt x="38" y="50"/>
                  <a:pt x="38" y="50"/>
                </a:cubicBezTo>
                <a:cubicBezTo>
                  <a:pt x="38" y="48"/>
                  <a:pt x="39" y="46"/>
                  <a:pt x="42" y="46"/>
                </a:cubicBezTo>
                <a:cubicBezTo>
                  <a:pt x="108" y="46"/>
                  <a:pt x="108" y="46"/>
                  <a:pt x="108" y="46"/>
                </a:cubicBezTo>
                <a:cubicBezTo>
                  <a:pt x="111" y="46"/>
                  <a:pt x="112" y="48"/>
                  <a:pt x="112" y="50"/>
                </a:cubicBezTo>
                <a:cubicBezTo>
                  <a:pt x="112" y="100"/>
                  <a:pt x="112" y="100"/>
                  <a:pt x="112" y="100"/>
                </a:cubicBezTo>
                <a:cubicBezTo>
                  <a:pt x="112" y="102"/>
                  <a:pt x="111" y="104"/>
                  <a:pt x="108" y="104"/>
                </a:cubicBezTo>
                <a:close/>
                <a:moveTo>
                  <a:pt x="45" y="96"/>
                </a:moveTo>
                <a:cubicBezTo>
                  <a:pt x="105" y="96"/>
                  <a:pt x="105" y="96"/>
                  <a:pt x="105" y="96"/>
                </a:cubicBezTo>
                <a:cubicBezTo>
                  <a:pt x="105" y="62"/>
                  <a:pt x="105" y="62"/>
                  <a:pt x="105" y="62"/>
                </a:cubicBezTo>
                <a:cubicBezTo>
                  <a:pt x="77" y="84"/>
                  <a:pt x="77" y="84"/>
                  <a:pt x="77" y="84"/>
                </a:cubicBezTo>
                <a:cubicBezTo>
                  <a:pt x="75" y="85"/>
                  <a:pt x="73" y="85"/>
                  <a:pt x="72" y="84"/>
                </a:cubicBezTo>
                <a:cubicBezTo>
                  <a:pt x="45" y="63"/>
                  <a:pt x="45" y="63"/>
                  <a:pt x="45" y="63"/>
                </a:cubicBezTo>
                <a:lnTo>
                  <a:pt x="45" y="96"/>
                </a:lnTo>
                <a:close/>
                <a:moveTo>
                  <a:pt x="46" y="54"/>
                </a:moveTo>
                <a:cubicBezTo>
                  <a:pt x="74" y="76"/>
                  <a:pt x="74" y="76"/>
                  <a:pt x="74" y="76"/>
                </a:cubicBezTo>
                <a:cubicBezTo>
                  <a:pt x="103" y="54"/>
                  <a:pt x="103" y="54"/>
                  <a:pt x="103" y="54"/>
                </a:cubicBezTo>
                <a:lnTo>
                  <a:pt x="46" y="54"/>
                </a:lnTo>
                <a:close/>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6" name="Freeform 24"/>
          <p:cNvSpPr>
            <a:spLocks noEditPoints="1"/>
          </p:cNvSpPr>
          <p:nvPr/>
        </p:nvSpPr>
        <p:spPr bwMode="black">
          <a:xfrm>
            <a:off x="495256" y="4171323"/>
            <a:ext cx="415572" cy="415573"/>
          </a:xfrm>
          <a:custGeom>
            <a:avLst/>
            <a:gdLst>
              <a:gd name="T0" fmla="*/ 96 w 150"/>
              <a:gd name="T1" fmla="*/ 54 h 150"/>
              <a:gd name="T2" fmla="*/ 96 w 150"/>
              <a:gd name="T3" fmla="*/ 96 h 150"/>
              <a:gd name="T4" fmla="*/ 69 w 150"/>
              <a:gd name="T5" fmla="*/ 75 h 150"/>
              <a:gd name="T6" fmla="*/ 96 w 150"/>
              <a:gd name="T7" fmla="*/ 54 h 150"/>
              <a:gd name="T8" fmla="*/ 54 w 150"/>
              <a:gd name="T9" fmla="*/ 94 h 150"/>
              <a:gd name="T10" fmla="*/ 63 w 150"/>
              <a:gd name="T11" fmla="*/ 94 h 150"/>
              <a:gd name="T12" fmla="*/ 63 w 150"/>
              <a:gd name="T13" fmla="*/ 56 h 150"/>
              <a:gd name="T14" fmla="*/ 54 w 150"/>
              <a:gd name="T15" fmla="*/ 56 h 150"/>
              <a:gd name="T16" fmla="*/ 54 w 150"/>
              <a:gd name="T17" fmla="*/ 94 h 150"/>
              <a:gd name="T18" fmla="*/ 150 w 150"/>
              <a:gd name="T19" fmla="*/ 75 h 150"/>
              <a:gd name="T20" fmla="*/ 75 w 150"/>
              <a:gd name="T21" fmla="*/ 0 h 150"/>
              <a:gd name="T22" fmla="*/ 0 w 150"/>
              <a:gd name="T23" fmla="*/ 75 h 150"/>
              <a:gd name="T24" fmla="*/ 75 w 150"/>
              <a:gd name="T25" fmla="*/ 150 h 150"/>
              <a:gd name="T26" fmla="*/ 150 w 150"/>
              <a:gd name="T27" fmla="*/ 75 h 150"/>
              <a:gd name="T28" fmla="*/ 141 w 150"/>
              <a:gd name="T29" fmla="*/ 75 h 150"/>
              <a:gd name="T30" fmla="*/ 75 w 150"/>
              <a:gd name="T31" fmla="*/ 140 h 150"/>
              <a:gd name="T32" fmla="*/ 10 w 150"/>
              <a:gd name="T33" fmla="*/ 75 h 150"/>
              <a:gd name="T34" fmla="*/ 75 w 150"/>
              <a:gd name="T35" fmla="*/ 10 h 150"/>
              <a:gd name="T36" fmla="*/ 141 w 150"/>
              <a:gd name="T3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6" y="54"/>
                </a:moveTo>
                <a:cubicBezTo>
                  <a:pt x="96" y="96"/>
                  <a:pt x="96" y="96"/>
                  <a:pt x="96" y="96"/>
                </a:cubicBezTo>
                <a:cubicBezTo>
                  <a:pt x="69" y="75"/>
                  <a:pt x="69" y="75"/>
                  <a:pt x="69" y="75"/>
                </a:cubicBezTo>
                <a:lnTo>
                  <a:pt x="96" y="54"/>
                </a:lnTo>
                <a:close/>
                <a:moveTo>
                  <a:pt x="54" y="94"/>
                </a:moveTo>
                <a:cubicBezTo>
                  <a:pt x="63" y="94"/>
                  <a:pt x="63" y="94"/>
                  <a:pt x="63" y="94"/>
                </a:cubicBezTo>
                <a:cubicBezTo>
                  <a:pt x="63" y="56"/>
                  <a:pt x="63" y="56"/>
                  <a:pt x="63" y="56"/>
                </a:cubicBezTo>
                <a:cubicBezTo>
                  <a:pt x="54" y="56"/>
                  <a:pt x="54" y="56"/>
                  <a:pt x="54" y="56"/>
                </a:cubicBezTo>
                <a:lnTo>
                  <a:pt x="54" y="94"/>
                </a:lnTo>
                <a:close/>
                <a:moveTo>
                  <a:pt x="150" y="75"/>
                </a:moveTo>
                <a:cubicBezTo>
                  <a:pt x="150" y="34"/>
                  <a:pt x="116" y="0"/>
                  <a:pt x="75" y="0"/>
                </a:cubicBezTo>
                <a:cubicBezTo>
                  <a:pt x="34" y="0"/>
                  <a:pt x="0" y="34"/>
                  <a:pt x="0" y="75"/>
                </a:cubicBezTo>
                <a:cubicBezTo>
                  <a:pt x="0" y="116"/>
                  <a:pt x="34" y="150"/>
                  <a:pt x="75" y="150"/>
                </a:cubicBezTo>
                <a:cubicBezTo>
                  <a:pt x="116"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7" name="Freeform 25"/>
          <p:cNvSpPr>
            <a:spLocks noEditPoints="1"/>
          </p:cNvSpPr>
          <p:nvPr/>
        </p:nvSpPr>
        <p:spPr bwMode="black">
          <a:xfrm>
            <a:off x="1411072" y="4171323"/>
            <a:ext cx="415572" cy="41557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8" name="Freeform 26"/>
          <p:cNvSpPr>
            <a:spLocks noEditPoints="1"/>
          </p:cNvSpPr>
          <p:nvPr/>
        </p:nvSpPr>
        <p:spPr bwMode="black">
          <a:xfrm>
            <a:off x="2321026" y="4165460"/>
            <a:ext cx="427303" cy="427302"/>
          </a:xfrm>
          <a:custGeom>
            <a:avLst/>
            <a:gdLst>
              <a:gd name="T0" fmla="*/ 52 w 154"/>
              <a:gd name="T1" fmla="*/ 58 h 154"/>
              <a:gd name="T2" fmla="*/ 70 w 154"/>
              <a:gd name="T3" fmla="*/ 47 h 154"/>
              <a:gd name="T4" fmla="*/ 57 w 154"/>
              <a:gd name="T5" fmla="*/ 64 h 154"/>
              <a:gd name="T6" fmla="*/ 102 w 154"/>
              <a:gd name="T7" fmla="*/ 92 h 154"/>
              <a:gd name="T8" fmla="*/ 85 w 154"/>
              <a:gd name="T9" fmla="*/ 108 h 154"/>
              <a:gd name="T10" fmla="*/ 92 w 154"/>
              <a:gd name="T11" fmla="*/ 91 h 154"/>
              <a:gd name="T12" fmla="*/ 102 w 154"/>
              <a:gd name="T13" fmla="*/ 92 h 154"/>
              <a:gd name="T14" fmla="*/ 82 w 154"/>
              <a:gd name="T15" fmla="*/ 81 h 154"/>
              <a:gd name="T16" fmla="*/ 89 w 154"/>
              <a:gd name="T17" fmla="*/ 89 h 154"/>
              <a:gd name="T18" fmla="*/ 79 w 154"/>
              <a:gd name="T19" fmla="*/ 105 h 154"/>
              <a:gd name="T20" fmla="*/ 53 w 154"/>
              <a:gd name="T21" fmla="*/ 100 h 154"/>
              <a:gd name="T22" fmla="*/ 72 w 154"/>
              <a:gd name="T23" fmla="*/ 83 h 154"/>
              <a:gd name="T24" fmla="*/ 75 w 154"/>
              <a:gd name="T25" fmla="*/ 108 h 154"/>
              <a:gd name="T26" fmla="*/ 53 w 154"/>
              <a:gd name="T27" fmla="*/ 100 h 154"/>
              <a:gd name="T28" fmla="*/ 70 w 154"/>
              <a:gd name="T29" fmla="*/ 79 h 154"/>
              <a:gd name="T30" fmla="*/ 52 w 154"/>
              <a:gd name="T31" fmla="*/ 90 h 154"/>
              <a:gd name="T32" fmla="*/ 65 w 154"/>
              <a:gd name="T33" fmla="*/ 73 h 154"/>
              <a:gd name="T34" fmla="*/ 75 w 154"/>
              <a:gd name="T35" fmla="*/ 70 h 154"/>
              <a:gd name="T36" fmla="*/ 66 w 154"/>
              <a:gd name="T37" fmla="*/ 69 h 154"/>
              <a:gd name="T38" fmla="*/ 73 w 154"/>
              <a:gd name="T39" fmla="*/ 49 h 154"/>
              <a:gd name="T40" fmla="*/ 75 w 154"/>
              <a:gd name="T41" fmla="*/ 70 h 154"/>
              <a:gd name="T42" fmla="*/ 79 w 154"/>
              <a:gd name="T43" fmla="*/ 70 h 154"/>
              <a:gd name="T44" fmla="*/ 82 w 154"/>
              <a:gd name="T45" fmla="*/ 44 h 154"/>
              <a:gd name="T46" fmla="*/ 101 w 154"/>
              <a:gd name="T47" fmla="*/ 58 h 154"/>
              <a:gd name="T48" fmla="*/ 101 w 154"/>
              <a:gd name="T49" fmla="*/ 62 h 154"/>
              <a:gd name="T50" fmla="*/ 93 w 154"/>
              <a:gd name="T51" fmla="*/ 80 h 154"/>
              <a:gd name="T52" fmla="*/ 83 w 154"/>
              <a:gd name="T53" fmla="*/ 78 h 154"/>
              <a:gd name="T54" fmla="*/ 101 w 154"/>
              <a:gd name="T55" fmla="*/ 62 h 154"/>
              <a:gd name="T56" fmla="*/ 109 w 154"/>
              <a:gd name="T57" fmla="*/ 92 h 154"/>
              <a:gd name="T58" fmla="*/ 97 w 154"/>
              <a:gd name="T59" fmla="*/ 81 h 154"/>
              <a:gd name="T60" fmla="*/ 108 w 154"/>
              <a:gd name="T61" fmla="*/ 53 h 154"/>
              <a:gd name="T62" fmla="*/ 73 w 154"/>
              <a:gd name="T63" fmla="*/ 39 h 154"/>
              <a:gd name="T64" fmla="*/ 45 w 154"/>
              <a:gd name="T65" fmla="*/ 62 h 154"/>
              <a:gd name="T66" fmla="*/ 57 w 154"/>
              <a:gd name="T67" fmla="*/ 72 h 154"/>
              <a:gd name="T68" fmla="*/ 46 w 154"/>
              <a:gd name="T69" fmla="*/ 100 h 154"/>
              <a:gd name="T70" fmla="*/ 81 w 154"/>
              <a:gd name="T71" fmla="*/ 115 h 154"/>
              <a:gd name="T72" fmla="*/ 77 w 154"/>
              <a:gd name="T73" fmla="*/ 0 h 154"/>
              <a:gd name="T74" fmla="*/ 77 w 154"/>
              <a:gd name="T75" fmla="*/ 154 h 154"/>
              <a:gd name="T76" fmla="*/ 77 w 154"/>
              <a:gd name="T77" fmla="*/ 0 h 154"/>
              <a:gd name="T78" fmla="*/ 143 w 154"/>
              <a:gd name="T79" fmla="*/ 77 h 154"/>
              <a:gd name="T80" fmla="*/ 11 w 154"/>
              <a:gd name="T81"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4">
                <a:moveTo>
                  <a:pt x="52" y="62"/>
                </a:moveTo>
                <a:cubicBezTo>
                  <a:pt x="50" y="61"/>
                  <a:pt x="50" y="59"/>
                  <a:pt x="52" y="58"/>
                </a:cubicBezTo>
                <a:cubicBezTo>
                  <a:pt x="69" y="46"/>
                  <a:pt x="69" y="46"/>
                  <a:pt x="69" y="46"/>
                </a:cubicBezTo>
                <a:cubicBezTo>
                  <a:pt x="70" y="45"/>
                  <a:pt x="71" y="46"/>
                  <a:pt x="70" y="47"/>
                </a:cubicBezTo>
                <a:cubicBezTo>
                  <a:pt x="62" y="63"/>
                  <a:pt x="62" y="63"/>
                  <a:pt x="62" y="63"/>
                </a:cubicBezTo>
                <a:cubicBezTo>
                  <a:pt x="61" y="65"/>
                  <a:pt x="59" y="65"/>
                  <a:pt x="57" y="64"/>
                </a:cubicBezTo>
                <a:lnTo>
                  <a:pt x="52" y="62"/>
                </a:lnTo>
                <a:close/>
                <a:moveTo>
                  <a:pt x="102" y="92"/>
                </a:moveTo>
                <a:cubicBezTo>
                  <a:pt x="104" y="93"/>
                  <a:pt x="104" y="94"/>
                  <a:pt x="102" y="95"/>
                </a:cubicBezTo>
                <a:cubicBezTo>
                  <a:pt x="85" y="108"/>
                  <a:pt x="85" y="108"/>
                  <a:pt x="85" y="108"/>
                </a:cubicBezTo>
                <a:cubicBezTo>
                  <a:pt x="83" y="109"/>
                  <a:pt x="83" y="108"/>
                  <a:pt x="83" y="107"/>
                </a:cubicBezTo>
                <a:cubicBezTo>
                  <a:pt x="92" y="91"/>
                  <a:pt x="92" y="91"/>
                  <a:pt x="92" y="91"/>
                </a:cubicBezTo>
                <a:cubicBezTo>
                  <a:pt x="93" y="89"/>
                  <a:pt x="95" y="88"/>
                  <a:pt x="96" y="89"/>
                </a:cubicBezTo>
                <a:lnTo>
                  <a:pt x="102" y="92"/>
                </a:lnTo>
                <a:close/>
                <a:moveTo>
                  <a:pt x="79" y="83"/>
                </a:moveTo>
                <a:cubicBezTo>
                  <a:pt x="79" y="81"/>
                  <a:pt x="80" y="81"/>
                  <a:pt x="82" y="81"/>
                </a:cubicBezTo>
                <a:cubicBezTo>
                  <a:pt x="87" y="84"/>
                  <a:pt x="87" y="84"/>
                  <a:pt x="87" y="84"/>
                </a:cubicBezTo>
                <a:cubicBezTo>
                  <a:pt x="89" y="85"/>
                  <a:pt x="89" y="87"/>
                  <a:pt x="89" y="89"/>
                </a:cubicBezTo>
                <a:cubicBezTo>
                  <a:pt x="80" y="105"/>
                  <a:pt x="80" y="105"/>
                  <a:pt x="80" y="105"/>
                </a:cubicBezTo>
                <a:cubicBezTo>
                  <a:pt x="79" y="107"/>
                  <a:pt x="79" y="107"/>
                  <a:pt x="79" y="105"/>
                </a:cubicBezTo>
                <a:lnTo>
                  <a:pt x="79" y="83"/>
                </a:lnTo>
                <a:close/>
                <a:moveTo>
                  <a:pt x="53" y="100"/>
                </a:moveTo>
                <a:cubicBezTo>
                  <a:pt x="51" y="99"/>
                  <a:pt x="51" y="97"/>
                  <a:pt x="52" y="96"/>
                </a:cubicBezTo>
                <a:cubicBezTo>
                  <a:pt x="72" y="83"/>
                  <a:pt x="72" y="83"/>
                  <a:pt x="72" y="83"/>
                </a:cubicBezTo>
                <a:cubicBezTo>
                  <a:pt x="74" y="82"/>
                  <a:pt x="75" y="82"/>
                  <a:pt x="75" y="84"/>
                </a:cubicBezTo>
                <a:cubicBezTo>
                  <a:pt x="75" y="108"/>
                  <a:pt x="75" y="108"/>
                  <a:pt x="75" y="108"/>
                </a:cubicBezTo>
                <a:cubicBezTo>
                  <a:pt x="75" y="110"/>
                  <a:pt x="73" y="111"/>
                  <a:pt x="72" y="110"/>
                </a:cubicBezTo>
                <a:lnTo>
                  <a:pt x="53" y="100"/>
                </a:lnTo>
                <a:close/>
                <a:moveTo>
                  <a:pt x="70" y="76"/>
                </a:moveTo>
                <a:cubicBezTo>
                  <a:pt x="72" y="76"/>
                  <a:pt x="72" y="78"/>
                  <a:pt x="70" y="79"/>
                </a:cubicBezTo>
                <a:cubicBezTo>
                  <a:pt x="53" y="91"/>
                  <a:pt x="53" y="91"/>
                  <a:pt x="53" y="91"/>
                </a:cubicBezTo>
                <a:cubicBezTo>
                  <a:pt x="51" y="92"/>
                  <a:pt x="51" y="92"/>
                  <a:pt x="52" y="90"/>
                </a:cubicBezTo>
                <a:cubicBezTo>
                  <a:pt x="60" y="74"/>
                  <a:pt x="60" y="74"/>
                  <a:pt x="60" y="74"/>
                </a:cubicBezTo>
                <a:cubicBezTo>
                  <a:pt x="61" y="72"/>
                  <a:pt x="63" y="72"/>
                  <a:pt x="65" y="73"/>
                </a:cubicBezTo>
                <a:lnTo>
                  <a:pt x="70" y="76"/>
                </a:lnTo>
                <a:close/>
                <a:moveTo>
                  <a:pt x="75" y="70"/>
                </a:moveTo>
                <a:cubicBezTo>
                  <a:pt x="75" y="72"/>
                  <a:pt x="74" y="73"/>
                  <a:pt x="72" y="72"/>
                </a:cubicBezTo>
                <a:cubicBezTo>
                  <a:pt x="66" y="69"/>
                  <a:pt x="66" y="69"/>
                  <a:pt x="66" y="69"/>
                </a:cubicBezTo>
                <a:cubicBezTo>
                  <a:pt x="65" y="68"/>
                  <a:pt x="64" y="66"/>
                  <a:pt x="65" y="65"/>
                </a:cubicBezTo>
                <a:cubicBezTo>
                  <a:pt x="73" y="49"/>
                  <a:pt x="73" y="49"/>
                  <a:pt x="73" y="49"/>
                </a:cubicBezTo>
                <a:cubicBezTo>
                  <a:pt x="74" y="47"/>
                  <a:pt x="75" y="47"/>
                  <a:pt x="75" y="49"/>
                </a:cubicBezTo>
                <a:lnTo>
                  <a:pt x="75" y="70"/>
                </a:lnTo>
                <a:close/>
                <a:moveTo>
                  <a:pt x="81" y="71"/>
                </a:moveTo>
                <a:cubicBezTo>
                  <a:pt x="80" y="72"/>
                  <a:pt x="79" y="72"/>
                  <a:pt x="79" y="70"/>
                </a:cubicBezTo>
                <a:cubicBezTo>
                  <a:pt x="79" y="46"/>
                  <a:pt x="79" y="46"/>
                  <a:pt x="79" y="46"/>
                </a:cubicBezTo>
                <a:cubicBezTo>
                  <a:pt x="79" y="44"/>
                  <a:pt x="80" y="43"/>
                  <a:pt x="82" y="44"/>
                </a:cubicBezTo>
                <a:cubicBezTo>
                  <a:pt x="101" y="54"/>
                  <a:pt x="101" y="54"/>
                  <a:pt x="101" y="54"/>
                </a:cubicBezTo>
                <a:cubicBezTo>
                  <a:pt x="102" y="55"/>
                  <a:pt x="102" y="57"/>
                  <a:pt x="101" y="58"/>
                </a:cubicBezTo>
                <a:lnTo>
                  <a:pt x="81" y="71"/>
                </a:lnTo>
                <a:close/>
                <a:moveTo>
                  <a:pt x="101" y="62"/>
                </a:moveTo>
                <a:cubicBezTo>
                  <a:pt x="102" y="61"/>
                  <a:pt x="103" y="62"/>
                  <a:pt x="102" y="63"/>
                </a:cubicBezTo>
                <a:cubicBezTo>
                  <a:pt x="93" y="80"/>
                  <a:pt x="93" y="80"/>
                  <a:pt x="93" y="80"/>
                </a:cubicBezTo>
                <a:cubicBezTo>
                  <a:pt x="93" y="81"/>
                  <a:pt x="91" y="82"/>
                  <a:pt x="89" y="81"/>
                </a:cubicBezTo>
                <a:cubicBezTo>
                  <a:pt x="83" y="78"/>
                  <a:pt x="83" y="78"/>
                  <a:pt x="83" y="78"/>
                </a:cubicBezTo>
                <a:cubicBezTo>
                  <a:pt x="82" y="77"/>
                  <a:pt x="82" y="76"/>
                  <a:pt x="83" y="75"/>
                </a:cubicBezTo>
                <a:lnTo>
                  <a:pt x="101" y="62"/>
                </a:lnTo>
                <a:close/>
                <a:moveTo>
                  <a:pt x="110" y="95"/>
                </a:moveTo>
                <a:cubicBezTo>
                  <a:pt x="111" y="94"/>
                  <a:pt x="111" y="92"/>
                  <a:pt x="109" y="92"/>
                </a:cubicBezTo>
                <a:cubicBezTo>
                  <a:pt x="98" y="86"/>
                  <a:pt x="98" y="86"/>
                  <a:pt x="98" y="86"/>
                </a:cubicBezTo>
                <a:cubicBezTo>
                  <a:pt x="97" y="85"/>
                  <a:pt x="96" y="83"/>
                  <a:pt x="97" y="81"/>
                </a:cubicBezTo>
                <a:cubicBezTo>
                  <a:pt x="109" y="58"/>
                  <a:pt x="109" y="58"/>
                  <a:pt x="109" y="58"/>
                </a:cubicBezTo>
                <a:cubicBezTo>
                  <a:pt x="110" y="56"/>
                  <a:pt x="109" y="54"/>
                  <a:pt x="108" y="53"/>
                </a:cubicBezTo>
                <a:cubicBezTo>
                  <a:pt x="79" y="38"/>
                  <a:pt x="79" y="38"/>
                  <a:pt x="79" y="38"/>
                </a:cubicBezTo>
                <a:cubicBezTo>
                  <a:pt x="77" y="37"/>
                  <a:pt x="75" y="38"/>
                  <a:pt x="73" y="39"/>
                </a:cubicBezTo>
                <a:cubicBezTo>
                  <a:pt x="44" y="59"/>
                  <a:pt x="44" y="59"/>
                  <a:pt x="44" y="59"/>
                </a:cubicBezTo>
                <a:cubicBezTo>
                  <a:pt x="43" y="60"/>
                  <a:pt x="43" y="61"/>
                  <a:pt x="45" y="62"/>
                </a:cubicBezTo>
                <a:cubicBezTo>
                  <a:pt x="55" y="68"/>
                  <a:pt x="55" y="68"/>
                  <a:pt x="55" y="68"/>
                </a:cubicBezTo>
                <a:cubicBezTo>
                  <a:pt x="57" y="69"/>
                  <a:pt x="58" y="71"/>
                  <a:pt x="57" y="72"/>
                </a:cubicBezTo>
                <a:cubicBezTo>
                  <a:pt x="44" y="96"/>
                  <a:pt x="44" y="96"/>
                  <a:pt x="44" y="96"/>
                </a:cubicBezTo>
                <a:cubicBezTo>
                  <a:pt x="44" y="98"/>
                  <a:pt x="44" y="100"/>
                  <a:pt x="46" y="100"/>
                </a:cubicBezTo>
                <a:cubicBezTo>
                  <a:pt x="75" y="116"/>
                  <a:pt x="75" y="116"/>
                  <a:pt x="75" y="116"/>
                </a:cubicBezTo>
                <a:cubicBezTo>
                  <a:pt x="77" y="117"/>
                  <a:pt x="79" y="116"/>
                  <a:pt x="81" y="115"/>
                </a:cubicBezTo>
                <a:lnTo>
                  <a:pt x="110" y="95"/>
                </a:lnTo>
                <a:close/>
                <a:moveTo>
                  <a:pt x="77" y="0"/>
                </a:moveTo>
                <a:cubicBezTo>
                  <a:pt x="35" y="0"/>
                  <a:pt x="0" y="35"/>
                  <a:pt x="0" y="77"/>
                </a:cubicBezTo>
                <a:cubicBezTo>
                  <a:pt x="0" y="119"/>
                  <a:pt x="35" y="154"/>
                  <a:pt x="77" y="154"/>
                </a:cubicBezTo>
                <a:cubicBezTo>
                  <a:pt x="119" y="154"/>
                  <a:pt x="154" y="119"/>
                  <a:pt x="154" y="77"/>
                </a:cubicBezTo>
                <a:cubicBezTo>
                  <a:pt x="154" y="35"/>
                  <a:pt x="119" y="0"/>
                  <a:pt x="77" y="0"/>
                </a:cubicBezTo>
                <a:moveTo>
                  <a:pt x="77" y="11"/>
                </a:moveTo>
                <a:cubicBezTo>
                  <a:pt x="114" y="11"/>
                  <a:pt x="143" y="40"/>
                  <a:pt x="143" y="77"/>
                </a:cubicBezTo>
                <a:cubicBezTo>
                  <a:pt x="143" y="114"/>
                  <a:pt x="114" y="143"/>
                  <a:pt x="77" y="143"/>
                </a:cubicBezTo>
                <a:cubicBezTo>
                  <a:pt x="40" y="143"/>
                  <a:pt x="11" y="114"/>
                  <a:pt x="11" y="77"/>
                </a:cubicBezTo>
                <a:cubicBezTo>
                  <a:pt x="11" y="40"/>
                  <a:pt x="40" y="11"/>
                  <a:pt x="77"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9" name="Freeform 27"/>
          <p:cNvSpPr>
            <a:spLocks noEditPoints="1"/>
          </p:cNvSpPr>
          <p:nvPr/>
        </p:nvSpPr>
        <p:spPr bwMode="black">
          <a:xfrm>
            <a:off x="3241868" y="4171323"/>
            <a:ext cx="417248" cy="415573"/>
          </a:xfrm>
          <a:custGeom>
            <a:avLst/>
            <a:gdLst>
              <a:gd name="T0" fmla="*/ 98 w 150"/>
              <a:gd name="T1" fmla="*/ 75 h 150"/>
              <a:gd name="T2" fmla="*/ 72 w 150"/>
              <a:gd name="T3" fmla="*/ 95 h 150"/>
              <a:gd name="T4" fmla="*/ 72 w 150"/>
              <a:gd name="T5" fmla="*/ 55 h 150"/>
              <a:gd name="T6" fmla="*/ 98 w 150"/>
              <a:gd name="T7" fmla="*/ 75 h 150"/>
              <a:gd name="T8" fmla="*/ 39 w 150"/>
              <a:gd name="T9" fmla="*/ 55 h 150"/>
              <a:gd name="T10" fmla="*/ 39 w 150"/>
              <a:gd name="T11" fmla="*/ 95 h 150"/>
              <a:gd name="T12" fmla="*/ 65 w 150"/>
              <a:gd name="T13" fmla="*/ 75 h 150"/>
              <a:gd name="T14" fmla="*/ 39 w 150"/>
              <a:gd name="T15" fmla="*/ 55 h 150"/>
              <a:gd name="T16" fmla="*/ 111 w 150"/>
              <a:gd name="T17" fmla="*/ 57 h 150"/>
              <a:gd name="T18" fmla="*/ 103 w 150"/>
              <a:gd name="T19" fmla="*/ 57 h 150"/>
              <a:gd name="T20" fmla="*/ 103 w 150"/>
              <a:gd name="T21" fmla="*/ 93 h 150"/>
              <a:gd name="T22" fmla="*/ 111 w 150"/>
              <a:gd name="T23" fmla="*/ 93 h 150"/>
              <a:gd name="T24" fmla="*/ 111 w 150"/>
              <a:gd name="T25" fmla="*/ 57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10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8" y="75"/>
                </a:moveTo>
                <a:cubicBezTo>
                  <a:pt x="72" y="95"/>
                  <a:pt x="72" y="95"/>
                  <a:pt x="72" y="95"/>
                </a:cubicBezTo>
                <a:cubicBezTo>
                  <a:pt x="72" y="55"/>
                  <a:pt x="72" y="55"/>
                  <a:pt x="72" y="55"/>
                </a:cubicBezTo>
                <a:lnTo>
                  <a:pt x="98" y="75"/>
                </a:lnTo>
                <a:close/>
                <a:moveTo>
                  <a:pt x="39" y="55"/>
                </a:moveTo>
                <a:cubicBezTo>
                  <a:pt x="39" y="95"/>
                  <a:pt x="39" y="95"/>
                  <a:pt x="39" y="95"/>
                </a:cubicBezTo>
                <a:cubicBezTo>
                  <a:pt x="65" y="75"/>
                  <a:pt x="65" y="75"/>
                  <a:pt x="65" y="75"/>
                </a:cubicBezTo>
                <a:lnTo>
                  <a:pt x="39" y="55"/>
                </a:lnTo>
                <a:close/>
                <a:moveTo>
                  <a:pt x="111" y="57"/>
                </a:moveTo>
                <a:cubicBezTo>
                  <a:pt x="103" y="57"/>
                  <a:pt x="103" y="57"/>
                  <a:pt x="103" y="57"/>
                </a:cubicBezTo>
                <a:cubicBezTo>
                  <a:pt x="103" y="93"/>
                  <a:pt x="103" y="93"/>
                  <a:pt x="103" y="93"/>
                </a:cubicBezTo>
                <a:cubicBezTo>
                  <a:pt x="111" y="93"/>
                  <a:pt x="111" y="93"/>
                  <a:pt x="111" y="93"/>
                </a:cubicBezTo>
                <a:lnTo>
                  <a:pt x="111" y="57"/>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30" name="Freeform 28"/>
          <p:cNvSpPr>
            <a:spLocks noEditPoints="1"/>
          </p:cNvSpPr>
          <p:nvPr/>
        </p:nvSpPr>
        <p:spPr bwMode="black">
          <a:xfrm>
            <a:off x="4158522" y="4171323"/>
            <a:ext cx="415572" cy="415573"/>
          </a:xfrm>
          <a:custGeom>
            <a:avLst/>
            <a:gdLst>
              <a:gd name="T0" fmla="*/ 79 w 150"/>
              <a:gd name="T1" fmla="*/ 55 h 150"/>
              <a:gd name="T2" fmla="*/ 79 w 150"/>
              <a:gd name="T3" fmla="*/ 95 h 150"/>
              <a:gd name="T4" fmla="*/ 53 w 150"/>
              <a:gd name="T5" fmla="*/ 75 h 150"/>
              <a:gd name="T6" fmla="*/ 79 w 150"/>
              <a:gd name="T7" fmla="*/ 55 h 150"/>
              <a:gd name="T8" fmla="*/ 85 w 150"/>
              <a:gd name="T9" fmla="*/ 75 h 150"/>
              <a:gd name="T10" fmla="*/ 111 w 150"/>
              <a:gd name="T11" fmla="*/ 95 h 150"/>
              <a:gd name="T12" fmla="*/ 111 w 150"/>
              <a:gd name="T13" fmla="*/ 55 h 150"/>
              <a:gd name="T14" fmla="*/ 85 w 150"/>
              <a:gd name="T15" fmla="*/ 75 h 150"/>
              <a:gd name="T16" fmla="*/ 39 w 150"/>
              <a:gd name="T17" fmla="*/ 93 h 150"/>
              <a:gd name="T18" fmla="*/ 48 w 150"/>
              <a:gd name="T19" fmla="*/ 93 h 150"/>
              <a:gd name="T20" fmla="*/ 48 w 150"/>
              <a:gd name="T21" fmla="*/ 57 h 150"/>
              <a:gd name="T22" fmla="*/ 39 w 150"/>
              <a:gd name="T23" fmla="*/ 57 h 150"/>
              <a:gd name="T24" fmla="*/ 39 w 150"/>
              <a:gd name="T25" fmla="*/ 93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10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79" y="55"/>
                </a:moveTo>
                <a:cubicBezTo>
                  <a:pt x="79" y="95"/>
                  <a:pt x="79" y="95"/>
                  <a:pt x="79" y="95"/>
                </a:cubicBezTo>
                <a:cubicBezTo>
                  <a:pt x="53" y="75"/>
                  <a:pt x="53" y="75"/>
                  <a:pt x="53" y="75"/>
                </a:cubicBezTo>
                <a:lnTo>
                  <a:pt x="79" y="55"/>
                </a:lnTo>
                <a:close/>
                <a:moveTo>
                  <a:pt x="85" y="75"/>
                </a:moveTo>
                <a:cubicBezTo>
                  <a:pt x="111" y="95"/>
                  <a:pt x="111" y="95"/>
                  <a:pt x="111" y="95"/>
                </a:cubicBezTo>
                <a:cubicBezTo>
                  <a:pt x="111" y="55"/>
                  <a:pt x="111" y="55"/>
                  <a:pt x="111" y="55"/>
                </a:cubicBezTo>
                <a:lnTo>
                  <a:pt x="85" y="75"/>
                </a:lnTo>
                <a:close/>
                <a:moveTo>
                  <a:pt x="39" y="93"/>
                </a:moveTo>
                <a:cubicBezTo>
                  <a:pt x="48" y="93"/>
                  <a:pt x="48" y="93"/>
                  <a:pt x="48" y="93"/>
                </a:cubicBezTo>
                <a:cubicBezTo>
                  <a:pt x="48" y="57"/>
                  <a:pt x="48" y="57"/>
                  <a:pt x="48" y="57"/>
                </a:cubicBezTo>
                <a:cubicBezTo>
                  <a:pt x="39" y="57"/>
                  <a:pt x="39" y="57"/>
                  <a:pt x="39" y="57"/>
                </a:cubicBezTo>
                <a:lnTo>
                  <a:pt x="39" y="93"/>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31" name="Freeform 29"/>
          <p:cNvSpPr>
            <a:spLocks noEditPoints="1"/>
          </p:cNvSpPr>
          <p:nvPr/>
        </p:nvSpPr>
        <p:spPr bwMode="black">
          <a:xfrm>
            <a:off x="5074340" y="4171323"/>
            <a:ext cx="415572" cy="415573"/>
          </a:xfrm>
          <a:custGeom>
            <a:avLst/>
            <a:gdLst>
              <a:gd name="T0" fmla="*/ 94 w 150"/>
              <a:gd name="T1" fmla="*/ 94 h 150"/>
              <a:gd name="T2" fmla="*/ 55 w 150"/>
              <a:gd name="T3" fmla="*/ 94 h 150"/>
              <a:gd name="T4" fmla="*/ 55 w 150"/>
              <a:gd name="T5" fmla="*/ 56 h 150"/>
              <a:gd name="T6" fmla="*/ 94 w 150"/>
              <a:gd name="T7" fmla="*/ 56 h 150"/>
              <a:gd name="T8" fmla="*/ 94 w 150"/>
              <a:gd name="T9" fmla="*/ 94 h 150"/>
              <a:gd name="T10" fmla="*/ 150 w 150"/>
              <a:gd name="T11" fmla="*/ 75 h 150"/>
              <a:gd name="T12" fmla="*/ 75 w 150"/>
              <a:gd name="T13" fmla="*/ 0 h 150"/>
              <a:gd name="T14" fmla="*/ 0 w 150"/>
              <a:gd name="T15" fmla="*/ 75 h 150"/>
              <a:gd name="T16" fmla="*/ 75 w 150"/>
              <a:gd name="T17" fmla="*/ 150 h 150"/>
              <a:gd name="T18" fmla="*/ 150 w 150"/>
              <a:gd name="T19" fmla="*/ 75 h 150"/>
              <a:gd name="T20" fmla="*/ 140 w 150"/>
              <a:gd name="T21" fmla="*/ 75 h 150"/>
              <a:gd name="T22" fmla="*/ 75 w 150"/>
              <a:gd name="T23" fmla="*/ 140 h 150"/>
              <a:gd name="T24" fmla="*/ 9 w 150"/>
              <a:gd name="T25" fmla="*/ 75 h 150"/>
              <a:gd name="T26" fmla="*/ 75 w 150"/>
              <a:gd name="T27" fmla="*/ 10 h 150"/>
              <a:gd name="T28" fmla="*/ 140 w 150"/>
              <a:gd name="T2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50">
                <a:moveTo>
                  <a:pt x="94" y="94"/>
                </a:moveTo>
                <a:cubicBezTo>
                  <a:pt x="55" y="94"/>
                  <a:pt x="55" y="94"/>
                  <a:pt x="55" y="94"/>
                </a:cubicBezTo>
                <a:cubicBezTo>
                  <a:pt x="55" y="56"/>
                  <a:pt x="55" y="56"/>
                  <a:pt x="55" y="56"/>
                </a:cubicBezTo>
                <a:cubicBezTo>
                  <a:pt x="94" y="56"/>
                  <a:pt x="94" y="56"/>
                  <a:pt x="94" y="56"/>
                </a:cubicBezTo>
                <a:lnTo>
                  <a:pt x="94" y="9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0" name="Freeform 30"/>
          <p:cNvSpPr>
            <a:spLocks noEditPoints="1"/>
          </p:cNvSpPr>
          <p:nvPr/>
        </p:nvSpPr>
        <p:spPr bwMode="black">
          <a:xfrm>
            <a:off x="5984294" y="4165460"/>
            <a:ext cx="427303" cy="427302"/>
          </a:xfrm>
          <a:custGeom>
            <a:avLst/>
            <a:gdLst>
              <a:gd name="T0" fmla="*/ 37 w 154"/>
              <a:gd name="T1" fmla="*/ 77 h 154"/>
              <a:gd name="T2" fmla="*/ 77 w 154"/>
              <a:gd name="T3" fmla="*/ 49 h 154"/>
              <a:gd name="T4" fmla="*/ 117 w 154"/>
              <a:gd name="T5" fmla="*/ 77 h 154"/>
              <a:gd name="T6" fmla="*/ 77 w 154"/>
              <a:gd name="T7" fmla="*/ 105 h 154"/>
              <a:gd name="T8" fmla="*/ 37 w 154"/>
              <a:gd name="T9" fmla="*/ 77 h 154"/>
              <a:gd name="T10" fmla="*/ 97 w 154"/>
              <a:gd name="T11" fmla="*/ 77 h 154"/>
              <a:gd name="T12" fmla="*/ 77 w 154"/>
              <a:gd name="T13" fmla="*/ 57 h 154"/>
              <a:gd name="T14" fmla="*/ 57 w 154"/>
              <a:gd name="T15" fmla="*/ 77 h 154"/>
              <a:gd name="T16" fmla="*/ 77 w 154"/>
              <a:gd name="T17" fmla="*/ 97 h 154"/>
              <a:gd name="T18" fmla="*/ 97 w 154"/>
              <a:gd name="T19" fmla="*/ 77 h 154"/>
              <a:gd name="T20" fmla="*/ 89 w 154"/>
              <a:gd name="T21" fmla="*/ 77 h 154"/>
              <a:gd name="T22" fmla="*/ 77 w 154"/>
              <a:gd name="T23" fmla="*/ 65 h 154"/>
              <a:gd name="T24" fmla="*/ 65 w 154"/>
              <a:gd name="T25" fmla="*/ 77 h 154"/>
              <a:gd name="T26" fmla="*/ 77 w 154"/>
              <a:gd name="T27" fmla="*/ 89 h 154"/>
              <a:gd name="T28" fmla="*/ 89 w 154"/>
              <a:gd name="T29" fmla="*/ 77 h 154"/>
              <a:gd name="T30" fmla="*/ 77 w 154"/>
              <a:gd name="T31" fmla="*/ 10 h 154"/>
              <a:gd name="T32" fmla="*/ 144 w 154"/>
              <a:gd name="T33" fmla="*/ 77 h 154"/>
              <a:gd name="T34" fmla="*/ 77 w 154"/>
              <a:gd name="T35" fmla="*/ 144 h 154"/>
              <a:gd name="T36" fmla="*/ 10 w 154"/>
              <a:gd name="T37" fmla="*/ 77 h 154"/>
              <a:gd name="T38" fmla="*/ 77 w 154"/>
              <a:gd name="T39" fmla="*/ 10 h 154"/>
              <a:gd name="T40" fmla="*/ 77 w 154"/>
              <a:gd name="T41" fmla="*/ 0 h 154"/>
              <a:gd name="T42" fmla="*/ 0 w 154"/>
              <a:gd name="T43" fmla="*/ 77 h 154"/>
              <a:gd name="T44" fmla="*/ 77 w 154"/>
              <a:gd name="T45" fmla="*/ 154 h 154"/>
              <a:gd name="T46" fmla="*/ 154 w 154"/>
              <a:gd name="T47" fmla="*/ 77 h 154"/>
              <a:gd name="T48" fmla="*/ 77 w 154"/>
              <a:gd name="T4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54">
                <a:moveTo>
                  <a:pt x="37" y="77"/>
                </a:moveTo>
                <a:cubicBezTo>
                  <a:pt x="37" y="77"/>
                  <a:pt x="52" y="49"/>
                  <a:pt x="77" y="49"/>
                </a:cubicBezTo>
                <a:cubicBezTo>
                  <a:pt x="102" y="49"/>
                  <a:pt x="117" y="77"/>
                  <a:pt x="117" y="77"/>
                </a:cubicBezTo>
                <a:cubicBezTo>
                  <a:pt x="117" y="77"/>
                  <a:pt x="102" y="105"/>
                  <a:pt x="77" y="105"/>
                </a:cubicBezTo>
                <a:cubicBezTo>
                  <a:pt x="52" y="105"/>
                  <a:pt x="37" y="77"/>
                  <a:pt x="37" y="77"/>
                </a:cubicBezTo>
                <a:moveTo>
                  <a:pt x="97" y="77"/>
                </a:moveTo>
                <a:cubicBezTo>
                  <a:pt x="97" y="66"/>
                  <a:pt x="88" y="57"/>
                  <a:pt x="77" y="57"/>
                </a:cubicBezTo>
                <a:cubicBezTo>
                  <a:pt x="66" y="57"/>
                  <a:pt x="57" y="66"/>
                  <a:pt x="57" y="77"/>
                </a:cubicBezTo>
                <a:cubicBezTo>
                  <a:pt x="57" y="88"/>
                  <a:pt x="66" y="97"/>
                  <a:pt x="77" y="97"/>
                </a:cubicBezTo>
                <a:cubicBezTo>
                  <a:pt x="88" y="97"/>
                  <a:pt x="97" y="88"/>
                  <a:pt x="97" y="77"/>
                </a:cubicBezTo>
                <a:moveTo>
                  <a:pt x="89" y="77"/>
                </a:moveTo>
                <a:cubicBezTo>
                  <a:pt x="89" y="71"/>
                  <a:pt x="83" y="65"/>
                  <a:pt x="77" y="65"/>
                </a:cubicBezTo>
                <a:cubicBezTo>
                  <a:pt x="70" y="65"/>
                  <a:pt x="65" y="71"/>
                  <a:pt x="65" y="77"/>
                </a:cubicBezTo>
                <a:cubicBezTo>
                  <a:pt x="65" y="84"/>
                  <a:pt x="70" y="89"/>
                  <a:pt x="77" y="89"/>
                </a:cubicBezTo>
                <a:cubicBezTo>
                  <a:pt x="83" y="89"/>
                  <a:pt x="89" y="84"/>
                  <a:pt x="89" y="77"/>
                </a:cubicBezTo>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moveTo>
                  <a:pt x="77" y="0"/>
                </a:moveTo>
                <a:cubicBezTo>
                  <a:pt x="34" y="0"/>
                  <a:pt x="0" y="35"/>
                  <a:pt x="0" y="77"/>
                </a:cubicBezTo>
                <a:cubicBezTo>
                  <a:pt x="0" y="120"/>
                  <a:pt x="34" y="154"/>
                  <a:pt x="77" y="154"/>
                </a:cubicBezTo>
                <a:cubicBezTo>
                  <a:pt x="119" y="154"/>
                  <a:pt x="154" y="120"/>
                  <a:pt x="154" y="77"/>
                </a:cubicBezTo>
                <a:cubicBezTo>
                  <a:pt x="154" y="35"/>
                  <a:pt x="119"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1" name="Freeform 31"/>
          <p:cNvSpPr>
            <a:spLocks noEditPoints="1"/>
          </p:cNvSpPr>
          <p:nvPr/>
        </p:nvSpPr>
        <p:spPr bwMode="black">
          <a:xfrm>
            <a:off x="6905974" y="4170488"/>
            <a:ext cx="415572" cy="417247"/>
          </a:xfrm>
          <a:custGeom>
            <a:avLst/>
            <a:gdLst>
              <a:gd name="T0" fmla="*/ 69 w 150"/>
              <a:gd name="T1" fmla="*/ 54 h 150"/>
              <a:gd name="T2" fmla="*/ 69 w 150"/>
              <a:gd name="T3" fmla="*/ 96 h 150"/>
              <a:gd name="T4" fmla="*/ 41 w 150"/>
              <a:gd name="T5" fmla="*/ 75 h 150"/>
              <a:gd name="T6" fmla="*/ 69 w 150"/>
              <a:gd name="T7" fmla="*/ 54 h 150"/>
              <a:gd name="T8" fmla="*/ 75 w 150"/>
              <a:gd name="T9" fmla="*/ 75 h 150"/>
              <a:gd name="T10" fmla="*/ 102 w 150"/>
              <a:gd name="T11" fmla="*/ 96 h 150"/>
              <a:gd name="T12" fmla="*/ 102 w 150"/>
              <a:gd name="T13" fmla="*/ 54 h 150"/>
              <a:gd name="T14" fmla="*/ 75 w 150"/>
              <a:gd name="T15" fmla="*/ 75 h 150"/>
              <a:gd name="T16" fmla="*/ 150 w 150"/>
              <a:gd name="T17" fmla="*/ 75 h 150"/>
              <a:gd name="T18" fmla="*/ 75 w 150"/>
              <a:gd name="T19" fmla="*/ 0 h 150"/>
              <a:gd name="T20" fmla="*/ 0 w 150"/>
              <a:gd name="T21" fmla="*/ 75 h 150"/>
              <a:gd name="T22" fmla="*/ 75 w 150"/>
              <a:gd name="T23" fmla="*/ 150 h 150"/>
              <a:gd name="T24" fmla="*/ 150 w 150"/>
              <a:gd name="T25" fmla="*/ 75 h 150"/>
              <a:gd name="T26" fmla="*/ 141 w 150"/>
              <a:gd name="T27" fmla="*/ 75 h 150"/>
              <a:gd name="T28" fmla="*/ 75 w 150"/>
              <a:gd name="T29" fmla="*/ 140 h 150"/>
              <a:gd name="T30" fmla="*/ 10 w 150"/>
              <a:gd name="T31" fmla="*/ 75 h 150"/>
              <a:gd name="T32" fmla="*/ 75 w 150"/>
              <a:gd name="T33" fmla="*/ 10 h 150"/>
              <a:gd name="T34" fmla="*/ 141 w 150"/>
              <a:gd name="T3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69" y="54"/>
                </a:moveTo>
                <a:cubicBezTo>
                  <a:pt x="69" y="96"/>
                  <a:pt x="69" y="96"/>
                  <a:pt x="69" y="96"/>
                </a:cubicBezTo>
                <a:cubicBezTo>
                  <a:pt x="41" y="75"/>
                  <a:pt x="41" y="75"/>
                  <a:pt x="41" y="75"/>
                </a:cubicBezTo>
                <a:lnTo>
                  <a:pt x="69" y="54"/>
                </a:lnTo>
                <a:close/>
                <a:moveTo>
                  <a:pt x="75" y="75"/>
                </a:moveTo>
                <a:cubicBezTo>
                  <a:pt x="102" y="96"/>
                  <a:pt x="102" y="96"/>
                  <a:pt x="102" y="96"/>
                </a:cubicBezTo>
                <a:cubicBezTo>
                  <a:pt x="102" y="54"/>
                  <a:pt x="102" y="54"/>
                  <a:pt x="102" y="54"/>
                </a:cubicBezTo>
                <a:lnTo>
                  <a:pt x="75" y="75"/>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3" name="Freeform 32"/>
          <p:cNvSpPr>
            <a:spLocks noEditPoints="1"/>
          </p:cNvSpPr>
          <p:nvPr/>
        </p:nvSpPr>
        <p:spPr bwMode="black">
          <a:xfrm>
            <a:off x="7789953" y="4173824"/>
            <a:ext cx="479248" cy="423951"/>
          </a:xfrm>
          <a:custGeom>
            <a:avLst/>
            <a:gdLst>
              <a:gd name="T0" fmla="*/ 87 w 173"/>
              <a:gd name="T1" fmla="*/ 85 h 153"/>
              <a:gd name="T2" fmla="*/ 116 w 173"/>
              <a:gd name="T3" fmla="*/ 102 h 153"/>
              <a:gd name="T4" fmla="*/ 111 w 173"/>
              <a:gd name="T5" fmla="*/ 106 h 153"/>
              <a:gd name="T6" fmla="*/ 62 w 173"/>
              <a:gd name="T7" fmla="*/ 95 h 153"/>
              <a:gd name="T8" fmla="*/ 74 w 173"/>
              <a:gd name="T9" fmla="*/ 47 h 153"/>
              <a:gd name="T10" fmla="*/ 92 w 173"/>
              <a:gd name="T11" fmla="*/ 41 h 153"/>
              <a:gd name="T12" fmla="*/ 87 w 173"/>
              <a:gd name="T13" fmla="*/ 85 h 153"/>
              <a:gd name="T14" fmla="*/ 87 w 173"/>
              <a:gd name="T15" fmla="*/ 0 h 153"/>
              <a:gd name="T16" fmla="*/ 148 w 173"/>
              <a:gd name="T17" fmla="*/ 30 h 153"/>
              <a:gd name="T18" fmla="*/ 133 w 173"/>
              <a:gd name="T19" fmla="*/ 138 h 153"/>
              <a:gd name="T20" fmla="*/ 87 w 173"/>
              <a:gd name="T21" fmla="*/ 153 h 153"/>
              <a:gd name="T22" fmla="*/ 26 w 173"/>
              <a:gd name="T23" fmla="*/ 123 h 153"/>
              <a:gd name="T24" fmla="*/ 40 w 173"/>
              <a:gd name="T25" fmla="*/ 16 h 153"/>
              <a:gd name="T26" fmla="*/ 87 w 173"/>
              <a:gd name="T27" fmla="*/ 0 h 153"/>
              <a:gd name="T28" fmla="*/ 87 w 173"/>
              <a:gd name="T29" fmla="*/ 10 h 153"/>
              <a:gd name="T30" fmla="*/ 46 w 173"/>
              <a:gd name="T31" fmla="*/ 24 h 153"/>
              <a:gd name="T32" fmla="*/ 34 w 173"/>
              <a:gd name="T33" fmla="*/ 117 h 153"/>
              <a:gd name="T34" fmla="*/ 87 w 173"/>
              <a:gd name="T35" fmla="*/ 143 h 153"/>
              <a:gd name="T36" fmla="*/ 127 w 173"/>
              <a:gd name="T37" fmla="*/ 130 h 153"/>
              <a:gd name="T38" fmla="*/ 140 w 173"/>
              <a:gd name="T39" fmla="*/ 36 h 153"/>
              <a:gd name="T40" fmla="*/ 87 w 173"/>
              <a:gd name="T41" fmla="*/ 10 h 153"/>
              <a:gd name="T42" fmla="*/ 87 w 173"/>
              <a:gd name="T43" fmla="*/ 0 h 153"/>
              <a:gd name="T44" fmla="*/ 87 w 173"/>
              <a:gd name="T4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53">
                <a:moveTo>
                  <a:pt x="87" y="85"/>
                </a:moveTo>
                <a:cubicBezTo>
                  <a:pt x="94" y="96"/>
                  <a:pt x="105" y="102"/>
                  <a:pt x="116" y="102"/>
                </a:cubicBezTo>
                <a:cubicBezTo>
                  <a:pt x="115" y="104"/>
                  <a:pt x="113" y="105"/>
                  <a:pt x="111" y="106"/>
                </a:cubicBezTo>
                <a:cubicBezTo>
                  <a:pt x="94" y="117"/>
                  <a:pt x="73" y="112"/>
                  <a:pt x="62" y="95"/>
                </a:cubicBezTo>
                <a:cubicBezTo>
                  <a:pt x="52" y="78"/>
                  <a:pt x="57" y="57"/>
                  <a:pt x="74" y="47"/>
                </a:cubicBezTo>
                <a:cubicBezTo>
                  <a:pt x="79" y="43"/>
                  <a:pt x="86" y="41"/>
                  <a:pt x="92" y="41"/>
                </a:cubicBezTo>
                <a:cubicBezTo>
                  <a:pt x="81" y="53"/>
                  <a:pt x="78" y="71"/>
                  <a:pt x="87" y="85"/>
                </a:cubicBezTo>
                <a:moveTo>
                  <a:pt x="87" y="0"/>
                </a:moveTo>
                <a:cubicBezTo>
                  <a:pt x="110" y="0"/>
                  <a:pt x="133" y="10"/>
                  <a:pt x="148" y="30"/>
                </a:cubicBezTo>
                <a:cubicBezTo>
                  <a:pt x="173" y="64"/>
                  <a:pt x="167" y="112"/>
                  <a:pt x="133" y="138"/>
                </a:cubicBezTo>
                <a:cubicBezTo>
                  <a:pt x="119" y="148"/>
                  <a:pt x="103" y="153"/>
                  <a:pt x="87" y="153"/>
                </a:cubicBezTo>
                <a:cubicBezTo>
                  <a:pt x="64" y="153"/>
                  <a:pt x="41" y="143"/>
                  <a:pt x="26" y="123"/>
                </a:cubicBezTo>
                <a:cubicBezTo>
                  <a:pt x="0" y="89"/>
                  <a:pt x="6" y="41"/>
                  <a:pt x="40" y="16"/>
                </a:cubicBezTo>
                <a:cubicBezTo>
                  <a:pt x="54" y="5"/>
                  <a:pt x="70" y="0"/>
                  <a:pt x="87" y="0"/>
                </a:cubicBezTo>
                <a:moveTo>
                  <a:pt x="87" y="10"/>
                </a:moveTo>
                <a:cubicBezTo>
                  <a:pt x="72" y="10"/>
                  <a:pt x="58" y="15"/>
                  <a:pt x="46" y="24"/>
                </a:cubicBezTo>
                <a:cubicBezTo>
                  <a:pt x="17" y="46"/>
                  <a:pt x="11" y="88"/>
                  <a:pt x="34" y="117"/>
                </a:cubicBezTo>
                <a:cubicBezTo>
                  <a:pt x="46" y="134"/>
                  <a:pt x="66" y="143"/>
                  <a:pt x="87" y="143"/>
                </a:cubicBezTo>
                <a:cubicBezTo>
                  <a:pt x="101" y="143"/>
                  <a:pt x="115" y="138"/>
                  <a:pt x="127" y="130"/>
                </a:cubicBezTo>
                <a:cubicBezTo>
                  <a:pt x="156" y="107"/>
                  <a:pt x="162" y="65"/>
                  <a:pt x="140" y="36"/>
                </a:cubicBezTo>
                <a:cubicBezTo>
                  <a:pt x="127" y="19"/>
                  <a:pt x="108" y="10"/>
                  <a:pt x="87" y="10"/>
                </a:cubicBezTo>
                <a:cubicBezTo>
                  <a:pt x="87" y="0"/>
                  <a:pt x="87" y="0"/>
                  <a:pt x="87" y="0"/>
                </a:cubicBezTo>
                <a:lnTo>
                  <a:pt x="8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4" name="Freeform 33"/>
          <p:cNvSpPr>
            <a:spLocks noEditPoints="1"/>
          </p:cNvSpPr>
          <p:nvPr/>
        </p:nvSpPr>
        <p:spPr bwMode="black">
          <a:xfrm>
            <a:off x="7815090" y="5088049"/>
            <a:ext cx="428975" cy="427302"/>
          </a:xfrm>
          <a:custGeom>
            <a:avLst/>
            <a:gdLst>
              <a:gd name="T0" fmla="*/ 98 w 155"/>
              <a:gd name="T1" fmla="*/ 69 h 154"/>
              <a:gd name="T2" fmla="*/ 91 w 155"/>
              <a:gd name="T3" fmla="*/ 82 h 154"/>
              <a:gd name="T4" fmla="*/ 86 w 155"/>
              <a:gd name="T5" fmla="*/ 93 h 154"/>
              <a:gd name="T6" fmla="*/ 86 w 155"/>
              <a:gd name="T7" fmla="*/ 95 h 154"/>
              <a:gd name="T8" fmla="*/ 84 w 155"/>
              <a:gd name="T9" fmla="*/ 97 h 154"/>
              <a:gd name="T10" fmla="*/ 71 w 155"/>
              <a:gd name="T11" fmla="*/ 97 h 154"/>
              <a:gd name="T12" fmla="*/ 69 w 155"/>
              <a:gd name="T13" fmla="*/ 95 h 154"/>
              <a:gd name="T14" fmla="*/ 69 w 155"/>
              <a:gd name="T15" fmla="*/ 93 h 154"/>
              <a:gd name="T16" fmla="*/ 64 w 155"/>
              <a:gd name="T17" fmla="*/ 82 h 154"/>
              <a:gd name="T18" fmla="*/ 58 w 155"/>
              <a:gd name="T19" fmla="*/ 69 h 154"/>
              <a:gd name="T20" fmla="*/ 58 w 155"/>
              <a:gd name="T21" fmla="*/ 69 h 154"/>
              <a:gd name="T22" fmla="*/ 57 w 155"/>
              <a:gd name="T23" fmla="*/ 67 h 154"/>
              <a:gd name="T24" fmla="*/ 57 w 155"/>
              <a:gd name="T25" fmla="*/ 67 h 154"/>
              <a:gd name="T26" fmla="*/ 57 w 155"/>
              <a:gd name="T27" fmla="*/ 65 h 154"/>
              <a:gd name="T28" fmla="*/ 78 w 155"/>
              <a:gd name="T29" fmla="*/ 45 h 154"/>
              <a:gd name="T30" fmla="*/ 98 w 155"/>
              <a:gd name="T31" fmla="*/ 65 h 154"/>
              <a:gd name="T32" fmla="*/ 98 w 155"/>
              <a:gd name="T33" fmla="*/ 67 h 154"/>
              <a:gd name="T34" fmla="*/ 98 w 155"/>
              <a:gd name="T35" fmla="*/ 67 h 154"/>
              <a:gd name="T36" fmla="*/ 98 w 155"/>
              <a:gd name="T37" fmla="*/ 69 h 154"/>
              <a:gd name="T38" fmla="*/ 98 w 155"/>
              <a:gd name="T39" fmla="*/ 69 h 154"/>
              <a:gd name="T40" fmla="*/ 86 w 155"/>
              <a:gd name="T41" fmla="*/ 105 h 154"/>
              <a:gd name="T42" fmla="*/ 85 w 155"/>
              <a:gd name="T43" fmla="*/ 102 h 154"/>
              <a:gd name="T44" fmla="*/ 84 w 155"/>
              <a:gd name="T45" fmla="*/ 101 h 154"/>
              <a:gd name="T46" fmla="*/ 71 w 155"/>
              <a:gd name="T47" fmla="*/ 101 h 154"/>
              <a:gd name="T48" fmla="*/ 70 w 155"/>
              <a:gd name="T49" fmla="*/ 102 h 154"/>
              <a:gd name="T50" fmla="*/ 69 w 155"/>
              <a:gd name="T51" fmla="*/ 105 h 154"/>
              <a:gd name="T52" fmla="*/ 69 w 155"/>
              <a:gd name="T53" fmla="*/ 106 h 154"/>
              <a:gd name="T54" fmla="*/ 69 w 155"/>
              <a:gd name="T55" fmla="*/ 107 h 154"/>
              <a:gd name="T56" fmla="*/ 69 w 155"/>
              <a:gd name="T57" fmla="*/ 108 h 154"/>
              <a:gd name="T58" fmla="*/ 70 w 155"/>
              <a:gd name="T59" fmla="*/ 110 h 154"/>
              <a:gd name="T60" fmla="*/ 71 w 155"/>
              <a:gd name="T61" fmla="*/ 111 h 154"/>
              <a:gd name="T62" fmla="*/ 72 w 155"/>
              <a:gd name="T63" fmla="*/ 111 h 154"/>
              <a:gd name="T64" fmla="*/ 73 w 155"/>
              <a:gd name="T65" fmla="*/ 114 h 154"/>
              <a:gd name="T66" fmla="*/ 74 w 155"/>
              <a:gd name="T67" fmla="*/ 114 h 154"/>
              <a:gd name="T68" fmla="*/ 81 w 155"/>
              <a:gd name="T69" fmla="*/ 114 h 154"/>
              <a:gd name="T70" fmla="*/ 82 w 155"/>
              <a:gd name="T71" fmla="*/ 114 h 154"/>
              <a:gd name="T72" fmla="*/ 83 w 155"/>
              <a:gd name="T73" fmla="*/ 111 h 154"/>
              <a:gd name="T74" fmla="*/ 84 w 155"/>
              <a:gd name="T75" fmla="*/ 111 h 154"/>
              <a:gd name="T76" fmla="*/ 85 w 155"/>
              <a:gd name="T77" fmla="*/ 110 h 154"/>
              <a:gd name="T78" fmla="*/ 86 w 155"/>
              <a:gd name="T79" fmla="*/ 108 h 154"/>
              <a:gd name="T80" fmla="*/ 86 w 155"/>
              <a:gd name="T81" fmla="*/ 107 h 154"/>
              <a:gd name="T82" fmla="*/ 86 w 155"/>
              <a:gd name="T83" fmla="*/ 106 h 154"/>
              <a:gd name="T84" fmla="*/ 86 w 155"/>
              <a:gd name="T85" fmla="*/ 105 h 154"/>
              <a:gd name="T86" fmla="*/ 78 w 155"/>
              <a:gd name="T87" fmla="*/ 10 h 154"/>
              <a:gd name="T88" fmla="*/ 145 w 155"/>
              <a:gd name="T89" fmla="*/ 77 h 154"/>
              <a:gd name="T90" fmla="*/ 125 w 155"/>
              <a:gd name="T91" fmla="*/ 124 h 154"/>
              <a:gd name="T92" fmla="*/ 78 w 155"/>
              <a:gd name="T93" fmla="*/ 144 h 154"/>
              <a:gd name="T94" fmla="*/ 78 w 155"/>
              <a:gd name="T95" fmla="*/ 144 h 154"/>
              <a:gd name="T96" fmla="*/ 11 w 155"/>
              <a:gd name="T97" fmla="*/ 78 h 154"/>
              <a:gd name="T98" fmla="*/ 30 w 155"/>
              <a:gd name="T99" fmla="*/ 30 h 154"/>
              <a:gd name="T100" fmla="*/ 77 w 155"/>
              <a:gd name="T101" fmla="*/ 10 h 154"/>
              <a:gd name="T102" fmla="*/ 78 w 155"/>
              <a:gd name="T103" fmla="*/ 10 h 154"/>
              <a:gd name="T104" fmla="*/ 78 w 155"/>
              <a:gd name="T105" fmla="*/ 10 h 154"/>
              <a:gd name="T106" fmla="*/ 78 w 155"/>
              <a:gd name="T107" fmla="*/ 0 h 154"/>
              <a:gd name="T108" fmla="*/ 77 w 155"/>
              <a:gd name="T109" fmla="*/ 0 h 154"/>
              <a:gd name="T110" fmla="*/ 1 w 155"/>
              <a:gd name="T111" fmla="*/ 78 h 154"/>
              <a:gd name="T112" fmla="*/ 78 w 155"/>
              <a:gd name="T113" fmla="*/ 154 h 154"/>
              <a:gd name="T114" fmla="*/ 78 w 155"/>
              <a:gd name="T115" fmla="*/ 154 h 154"/>
              <a:gd name="T116" fmla="*/ 154 w 155"/>
              <a:gd name="T117" fmla="*/ 76 h 154"/>
              <a:gd name="T118" fmla="*/ 78 w 155"/>
              <a:gd name="T1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 h="154">
                <a:moveTo>
                  <a:pt x="98" y="69"/>
                </a:moveTo>
                <a:cubicBezTo>
                  <a:pt x="97" y="72"/>
                  <a:pt x="95" y="76"/>
                  <a:pt x="91" y="82"/>
                </a:cubicBezTo>
                <a:cubicBezTo>
                  <a:pt x="87" y="88"/>
                  <a:pt x="86" y="89"/>
                  <a:pt x="86" y="93"/>
                </a:cubicBezTo>
                <a:cubicBezTo>
                  <a:pt x="86" y="95"/>
                  <a:pt x="86" y="95"/>
                  <a:pt x="86" y="95"/>
                </a:cubicBezTo>
                <a:cubicBezTo>
                  <a:pt x="86" y="96"/>
                  <a:pt x="85" y="97"/>
                  <a:pt x="84" y="97"/>
                </a:cubicBezTo>
                <a:cubicBezTo>
                  <a:pt x="71" y="97"/>
                  <a:pt x="71" y="97"/>
                  <a:pt x="71" y="97"/>
                </a:cubicBezTo>
                <a:cubicBezTo>
                  <a:pt x="70" y="97"/>
                  <a:pt x="69" y="96"/>
                  <a:pt x="69" y="95"/>
                </a:cubicBezTo>
                <a:cubicBezTo>
                  <a:pt x="69" y="93"/>
                  <a:pt x="69" y="93"/>
                  <a:pt x="69" y="93"/>
                </a:cubicBezTo>
                <a:cubicBezTo>
                  <a:pt x="69" y="90"/>
                  <a:pt x="68" y="88"/>
                  <a:pt x="64" y="82"/>
                </a:cubicBezTo>
                <a:cubicBezTo>
                  <a:pt x="60" y="76"/>
                  <a:pt x="58" y="72"/>
                  <a:pt x="58" y="69"/>
                </a:cubicBezTo>
                <a:cubicBezTo>
                  <a:pt x="58" y="69"/>
                  <a:pt x="58" y="69"/>
                  <a:pt x="58" y="69"/>
                </a:cubicBezTo>
                <a:cubicBezTo>
                  <a:pt x="57" y="68"/>
                  <a:pt x="57" y="68"/>
                  <a:pt x="57" y="67"/>
                </a:cubicBezTo>
                <a:cubicBezTo>
                  <a:pt x="57" y="67"/>
                  <a:pt x="57" y="67"/>
                  <a:pt x="57" y="67"/>
                </a:cubicBezTo>
                <a:cubicBezTo>
                  <a:pt x="57" y="66"/>
                  <a:pt x="57" y="65"/>
                  <a:pt x="57" y="65"/>
                </a:cubicBezTo>
                <a:cubicBezTo>
                  <a:pt x="57" y="54"/>
                  <a:pt x="66" y="45"/>
                  <a:pt x="78" y="45"/>
                </a:cubicBezTo>
                <a:cubicBezTo>
                  <a:pt x="89" y="45"/>
                  <a:pt x="98" y="54"/>
                  <a:pt x="98" y="65"/>
                </a:cubicBezTo>
                <a:cubicBezTo>
                  <a:pt x="98" y="65"/>
                  <a:pt x="98" y="66"/>
                  <a:pt x="98" y="67"/>
                </a:cubicBezTo>
                <a:cubicBezTo>
                  <a:pt x="98" y="67"/>
                  <a:pt x="98" y="67"/>
                  <a:pt x="98" y="67"/>
                </a:cubicBezTo>
                <a:cubicBezTo>
                  <a:pt x="98" y="68"/>
                  <a:pt x="98" y="69"/>
                  <a:pt x="98" y="69"/>
                </a:cubicBezTo>
                <a:cubicBezTo>
                  <a:pt x="98" y="69"/>
                  <a:pt x="98" y="69"/>
                  <a:pt x="98" y="69"/>
                </a:cubicBezTo>
                <a:moveTo>
                  <a:pt x="86" y="105"/>
                </a:moveTo>
                <a:cubicBezTo>
                  <a:pt x="86" y="103"/>
                  <a:pt x="85" y="102"/>
                  <a:pt x="85" y="102"/>
                </a:cubicBezTo>
                <a:cubicBezTo>
                  <a:pt x="85" y="102"/>
                  <a:pt x="84" y="101"/>
                  <a:pt x="84" y="101"/>
                </a:cubicBezTo>
                <a:cubicBezTo>
                  <a:pt x="71" y="101"/>
                  <a:pt x="71" y="101"/>
                  <a:pt x="71" y="101"/>
                </a:cubicBezTo>
                <a:cubicBezTo>
                  <a:pt x="71" y="101"/>
                  <a:pt x="70" y="102"/>
                  <a:pt x="70" y="102"/>
                </a:cubicBezTo>
                <a:cubicBezTo>
                  <a:pt x="70" y="102"/>
                  <a:pt x="69" y="103"/>
                  <a:pt x="69" y="105"/>
                </a:cubicBezTo>
                <a:cubicBezTo>
                  <a:pt x="69" y="105"/>
                  <a:pt x="69" y="106"/>
                  <a:pt x="69" y="106"/>
                </a:cubicBezTo>
                <a:cubicBezTo>
                  <a:pt x="69" y="106"/>
                  <a:pt x="69" y="107"/>
                  <a:pt x="69" y="107"/>
                </a:cubicBezTo>
                <a:cubicBezTo>
                  <a:pt x="69" y="107"/>
                  <a:pt x="69" y="107"/>
                  <a:pt x="69" y="108"/>
                </a:cubicBezTo>
                <a:cubicBezTo>
                  <a:pt x="69" y="110"/>
                  <a:pt x="70" y="110"/>
                  <a:pt x="70" y="110"/>
                </a:cubicBezTo>
                <a:cubicBezTo>
                  <a:pt x="70" y="110"/>
                  <a:pt x="71" y="111"/>
                  <a:pt x="71" y="111"/>
                </a:cubicBezTo>
                <a:cubicBezTo>
                  <a:pt x="71" y="111"/>
                  <a:pt x="72" y="111"/>
                  <a:pt x="72" y="111"/>
                </a:cubicBezTo>
                <a:cubicBezTo>
                  <a:pt x="73" y="114"/>
                  <a:pt x="73" y="114"/>
                  <a:pt x="73" y="114"/>
                </a:cubicBezTo>
                <a:cubicBezTo>
                  <a:pt x="73" y="114"/>
                  <a:pt x="74" y="114"/>
                  <a:pt x="74" y="114"/>
                </a:cubicBezTo>
                <a:cubicBezTo>
                  <a:pt x="81" y="114"/>
                  <a:pt x="81" y="114"/>
                  <a:pt x="81" y="114"/>
                </a:cubicBezTo>
                <a:cubicBezTo>
                  <a:pt x="81" y="114"/>
                  <a:pt x="82" y="114"/>
                  <a:pt x="82" y="114"/>
                </a:cubicBezTo>
                <a:cubicBezTo>
                  <a:pt x="83" y="111"/>
                  <a:pt x="83" y="111"/>
                  <a:pt x="83" y="111"/>
                </a:cubicBezTo>
                <a:cubicBezTo>
                  <a:pt x="84" y="111"/>
                  <a:pt x="84" y="111"/>
                  <a:pt x="84" y="111"/>
                </a:cubicBezTo>
                <a:cubicBezTo>
                  <a:pt x="84" y="111"/>
                  <a:pt x="85" y="110"/>
                  <a:pt x="85" y="110"/>
                </a:cubicBezTo>
                <a:cubicBezTo>
                  <a:pt x="85" y="110"/>
                  <a:pt x="86" y="110"/>
                  <a:pt x="86" y="108"/>
                </a:cubicBezTo>
                <a:cubicBezTo>
                  <a:pt x="86" y="107"/>
                  <a:pt x="86" y="107"/>
                  <a:pt x="86" y="107"/>
                </a:cubicBezTo>
                <a:cubicBezTo>
                  <a:pt x="86" y="107"/>
                  <a:pt x="86" y="106"/>
                  <a:pt x="86" y="106"/>
                </a:cubicBezTo>
                <a:cubicBezTo>
                  <a:pt x="86" y="106"/>
                  <a:pt x="86" y="105"/>
                  <a:pt x="86" y="105"/>
                </a:cubicBezTo>
                <a:moveTo>
                  <a:pt x="78" y="10"/>
                </a:moveTo>
                <a:cubicBezTo>
                  <a:pt x="114" y="10"/>
                  <a:pt x="144" y="40"/>
                  <a:pt x="145" y="77"/>
                </a:cubicBezTo>
                <a:cubicBezTo>
                  <a:pt x="145" y="94"/>
                  <a:pt x="138" y="111"/>
                  <a:pt x="125" y="124"/>
                </a:cubicBezTo>
                <a:cubicBezTo>
                  <a:pt x="113" y="137"/>
                  <a:pt x="96" y="144"/>
                  <a:pt x="78" y="144"/>
                </a:cubicBezTo>
                <a:cubicBezTo>
                  <a:pt x="78" y="144"/>
                  <a:pt x="78" y="144"/>
                  <a:pt x="78" y="144"/>
                </a:cubicBezTo>
                <a:cubicBezTo>
                  <a:pt x="41" y="144"/>
                  <a:pt x="11" y="115"/>
                  <a:pt x="11" y="78"/>
                </a:cubicBezTo>
                <a:cubicBezTo>
                  <a:pt x="10" y="60"/>
                  <a:pt x="17" y="43"/>
                  <a:pt x="30" y="30"/>
                </a:cubicBezTo>
                <a:cubicBezTo>
                  <a:pt x="42" y="18"/>
                  <a:pt x="59" y="10"/>
                  <a:pt x="77" y="10"/>
                </a:cubicBezTo>
                <a:cubicBezTo>
                  <a:pt x="78" y="10"/>
                  <a:pt x="78" y="10"/>
                  <a:pt x="78" y="10"/>
                </a:cubicBezTo>
                <a:cubicBezTo>
                  <a:pt x="78" y="10"/>
                  <a:pt x="78" y="10"/>
                  <a:pt x="78" y="10"/>
                </a:cubicBezTo>
                <a:moveTo>
                  <a:pt x="78" y="0"/>
                </a:moveTo>
                <a:cubicBezTo>
                  <a:pt x="77" y="0"/>
                  <a:pt x="77" y="0"/>
                  <a:pt x="77" y="0"/>
                </a:cubicBezTo>
                <a:cubicBezTo>
                  <a:pt x="34" y="1"/>
                  <a:pt x="0" y="36"/>
                  <a:pt x="1" y="78"/>
                </a:cubicBezTo>
                <a:cubicBezTo>
                  <a:pt x="1" y="120"/>
                  <a:pt x="36" y="154"/>
                  <a:pt x="78" y="154"/>
                </a:cubicBezTo>
                <a:cubicBezTo>
                  <a:pt x="78" y="154"/>
                  <a:pt x="78" y="154"/>
                  <a:pt x="78" y="154"/>
                </a:cubicBezTo>
                <a:cubicBezTo>
                  <a:pt x="121" y="154"/>
                  <a:pt x="155" y="119"/>
                  <a:pt x="154" y="76"/>
                </a:cubicBezTo>
                <a:cubicBezTo>
                  <a:pt x="154" y="34"/>
                  <a:pt x="120" y="0"/>
                  <a:pt x="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5" name="Freeform 34"/>
          <p:cNvSpPr>
            <a:spLocks noEditPoints="1"/>
          </p:cNvSpPr>
          <p:nvPr/>
        </p:nvSpPr>
        <p:spPr bwMode="black">
          <a:xfrm>
            <a:off x="5074340" y="5087229"/>
            <a:ext cx="415572" cy="415573"/>
          </a:xfrm>
          <a:custGeom>
            <a:avLst/>
            <a:gdLst>
              <a:gd name="T0" fmla="*/ 73 w 150"/>
              <a:gd name="T1" fmla="*/ 117 h 150"/>
              <a:gd name="T2" fmla="*/ 43 w 150"/>
              <a:gd name="T3" fmla="*/ 84 h 150"/>
              <a:gd name="T4" fmla="*/ 78 w 150"/>
              <a:gd name="T5" fmla="*/ 49 h 150"/>
              <a:gd name="T6" fmla="*/ 79 w 150"/>
              <a:gd name="T7" fmla="*/ 49 h 150"/>
              <a:gd name="T8" fmla="*/ 79 w 150"/>
              <a:gd name="T9" fmla="*/ 34 h 150"/>
              <a:gd name="T10" fmla="*/ 106 w 150"/>
              <a:gd name="T11" fmla="*/ 57 h 150"/>
              <a:gd name="T12" fmla="*/ 79 w 150"/>
              <a:gd name="T13" fmla="*/ 81 h 150"/>
              <a:gd name="T14" fmla="*/ 79 w 150"/>
              <a:gd name="T15" fmla="*/ 65 h 150"/>
              <a:gd name="T16" fmla="*/ 53 w 150"/>
              <a:gd name="T17" fmla="*/ 90 h 150"/>
              <a:gd name="T18" fmla="*/ 73 w 150"/>
              <a:gd name="T19" fmla="*/ 115 h 150"/>
              <a:gd name="T20" fmla="*/ 73 w 150"/>
              <a:gd name="T21" fmla="*/ 117 h 150"/>
              <a:gd name="T22" fmla="*/ 150 w 150"/>
              <a:gd name="T23" fmla="*/ 75 h 150"/>
              <a:gd name="T24" fmla="*/ 75 w 150"/>
              <a:gd name="T25" fmla="*/ 0 h 150"/>
              <a:gd name="T26" fmla="*/ 0 w 150"/>
              <a:gd name="T27" fmla="*/ 75 h 150"/>
              <a:gd name="T28" fmla="*/ 75 w 150"/>
              <a:gd name="T29" fmla="*/ 150 h 150"/>
              <a:gd name="T30" fmla="*/ 150 w 150"/>
              <a:gd name="T31" fmla="*/ 75 h 150"/>
              <a:gd name="T32" fmla="*/ 140 w 150"/>
              <a:gd name="T33" fmla="*/ 75 h 150"/>
              <a:gd name="T34" fmla="*/ 75 w 150"/>
              <a:gd name="T35" fmla="*/ 141 h 150"/>
              <a:gd name="T36" fmla="*/ 9 w 150"/>
              <a:gd name="T37" fmla="*/ 75 h 150"/>
              <a:gd name="T38" fmla="*/ 75 w 150"/>
              <a:gd name="T39" fmla="*/ 10 h 150"/>
              <a:gd name="T40" fmla="*/ 140 w 150"/>
              <a:gd name="T4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50">
                <a:moveTo>
                  <a:pt x="73" y="117"/>
                </a:moveTo>
                <a:cubicBezTo>
                  <a:pt x="57" y="115"/>
                  <a:pt x="43" y="101"/>
                  <a:pt x="43" y="84"/>
                </a:cubicBezTo>
                <a:cubicBezTo>
                  <a:pt x="43" y="65"/>
                  <a:pt x="60" y="49"/>
                  <a:pt x="78" y="49"/>
                </a:cubicBezTo>
                <a:cubicBezTo>
                  <a:pt x="78" y="49"/>
                  <a:pt x="78" y="49"/>
                  <a:pt x="79" y="49"/>
                </a:cubicBezTo>
                <a:cubicBezTo>
                  <a:pt x="79" y="34"/>
                  <a:pt x="79" y="34"/>
                  <a:pt x="79" y="34"/>
                </a:cubicBezTo>
                <a:cubicBezTo>
                  <a:pt x="106" y="57"/>
                  <a:pt x="106" y="57"/>
                  <a:pt x="106" y="57"/>
                </a:cubicBezTo>
                <a:cubicBezTo>
                  <a:pt x="79" y="81"/>
                  <a:pt x="79" y="81"/>
                  <a:pt x="79" y="81"/>
                </a:cubicBezTo>
                <a:cubicBezTo>
                  <a:pt x="79" y="65"/>
                  <a:pt x="79" y="65"/>
                  <a:pt x="79" y="65"/>
                </a:cubicBezTo>
                <a:cubicBezTo>
                  <a:pt x="64" y="66"/>
                  <a:pt x="53" y="76"/>
                  <a:pt x="53" y="90"/>
                </a:cubicBezTo>
                <a:cubicBezTo>
                  <a:pt x="53" y="102"/>
                  <a:pt x="61" y="112"/>
                  <a:pt x="73" y="115"/>
                </a:cubicBezTo>
                <a:lnTo>
                  <a:pt x="73" y="117"/>
                </a:lnTo>
                <a:close/>
                <a:moveTo>
                  <a:pt x="150" y="75"/>
                </a:moveTo>
                <a:cubicBezTo>
                  <a:pt x="150" y="34"/>
                  <a:pt x="116" y="0"/>
                  <a:pt x="75" y="0"/>
                </a:cubicBezTo>
                <a:cubicBezTo>
                  <a:pt x="33" y="0"/>
                  <a:pt x="0" y="34"/>
                  <a:pt x="0" y="75"/>
                </a:cubicBezTo>
                <a:cubicBezTo>
                  <a:pt x="0" y="117"/>
                  <a:pt x="33" y="150"/>
                  <a:pt x="75" y="150"/>
                </a:cubicBezTo>
                <a:cubicBezTo>
                  <a:pt x="116" y="150"/>
                  <a:pt x="150" y="117"/>
                  <a:pt x="150" y="75"/>
                </a:cubicBezTo>
                <a:close/>
                <a:moveTo>
                  <a:pt x="140" y="75"/>
                </a:moveTo>
                <a:cubicBezTo>
                  <a:pt x="140" y="112"/>
                  <a:pt x="111" y="141"/>
                  <a:pt x="75" y="141"/>
                </a:cubicBezTo>
                <a:cubicBezTo>
                  <a:pt x="39" y="141"/>
                  <a:pt x="9" y="112"/>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6" name="Freeform 35"/>
          <p:cNvSpPr>
            <a:spLocks noEditPoints="1"/>
          </p:cNvSpPr>
          <p:nvPr/>
        </p:nvSpPr>
        <p:spPr bwMode="black">
          <a:xfrm>
            <a:off x="2326888" y="5087229"/>
            <a:ext cx="415572" cy="415573"/>
          </a:xfrm>
          <a:custGeom>
            <a:avLst/>
            <a:gdLst>
              <a:gd name="T0" fmla="*/ 109 w 150"/>
              <a:gd name="T1" fmla="*/ 75 h 150"/>
              <a:gd name="T2" fmla="*/ 82 w 150"/>
              <a:gd name="T3" fmla="*/ 96 h 150"/>
              <a:gd name="T4" fmla="*/ 82 w 150"/>
              <a:gd name="T5" fmla="*/ 55 h 150"/>
              <a:gd name="T6" fmla="*/ 109 w 150"/>
              <a:gd name="T7" fmla="*/ 75 h 150"/>
              <a:gd name="T8" fmla="*/ 48 w 150"/>
              <a:gd name="T9" fmla="*/ 55 h 150"/>
              <a:gd name="T10" fmla="*/ 48 w 150"/>
              <a:gd name="T11" fmla="*/ 96 h 150"/>
              <a:gd name="T12" fmla="*/ 76 w 150"/>
              <a:gd name="T13" fmla="*/ 75 h 150"/>
              <a:gd name="T14" fmla="*/ 48 w 150"/>
              <a:gd name="T15" fmla="*/ 55 h 150"/>
              <a:gd name="T16" fmla="*/ 75 w 150"/>
              <a:gd name="T17" fmla="*/ 150 h 150"/>
              <a:gd name="T18" fmla="*/ 0 w 150"/>
              <a:gd name="T19" fmla="*/ 75 h 150"/>
              <a:gd name="T20" fmla="*/ 75 w 150"/>
              <a:gd name="T21" fmla="*/ 0 h 150"/>
              <a:gd name="T22" fmla="*/ 150 w 150"/>
              <a:gd name="T23" fmla="*/ 75 h 150"/>
              <a:gd name="T24" fmla="*/ 75 w 150"/>
              <a:gd name="T25" fmla="*/ 150 h 150"/>
              <a:gd name="T26" fmla="*/ 75 w 150"/>
              <a:gd name="T27" fmla="*/ 10 h 150"/>
              <a:gd name="T28" fmla="*/ 10 w 150"/>
              <a:gd name="T29" fmla="*/ 75 h 150"/>
              <a:gd name="T30" fmla="*/ 75 w 150"/>
              <a:gd name="T31" fmla="*/ 141 h 150"/>
              <a:gd name="T32" fmla="*/ 141 w 150"/>
              <a:gd name="T33" fmla="*/ 75 h 150"/>
              <a:gd name="T34" fmla="*/ 75 w 150"/>
              <a:gd name="T35"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109" y="75"/>
                </a:moveTo>
                <a:cubicBezTo>
                  <a:pt x="82" y="96"/>
                  <a:pt x="82" y="96"/>
                  <a:pt x="82" y="96"/>
                </a:cubicBezTo>
                <a:cubicBezTo>
                  <a:pt x="82" y="55"/>
                  <a:pt x="82" y="55"/>
                  <a:pt x="82" y="55"/>
                </a:cubicBezTo>
                <a:lnTo>
                  <a:pt x="109" y="75"/>
                </a:lnTo>
                <a:close/>
                <a:moveTo>
                  <a:pt x="48" y="55"/>
                </a:moveTo>
                <a:cubicBezTo>
                  <a:pt x="48" y="96"/>
                  <a:pt x="48" y="96"/>
                  <a:pt x="48" y="96"/>
                </a:cubicBezTo>
                <a:cubicBezTo>
                  <a:pt x="76" y="75"/>
                  <a:pt x="76" y="75"/>
                  <a:pt x="76" y="75"/>
                </a:cubicBezTo>
                <a:lnTo>
                  <a:pt x="48" y="55"/>
                </a:lnTo>
                <a:close/>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7" name="Freeform 36"/>
          <p:cNvSpPr>
            <a:spLocks noEditPoints="1"/>
          </p:cNvSpPr>
          <p:nvPr/>
        </p:nvSpPr>
        <p:spPr bwMode="black">
          <a:xfrm>
            <a:off x="1412749" y="5086393"/>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8" name="Freeform 37"/>
          <p:cNvSpPr>
            <a:spLocks noEditPoints="1"/>
          </p:cNvSpPr>
          <p:nvPr/>
        </p:nvSpPr>
        <p:spPr bwMode="black">
          <a:xfrm>
            <a:off x="495256" y="5087229"/>
            <a:ext cx="415572" cy="415573"/>
          </a:xfrm>
          <a:custGeom>
            <a:avLst/>
            <a:gdLst>
              <a:gd name="T0" fmla="*/ 55 w 150"/>
              <a:gd name="T1" fmla="*/ 46 h 150"/>
              <a:gd name="T2" fmla="*/ 67 w 150"/>
              <a:gd name="T3" fmla="*/ 46 h 150"/>
              <a:gd name="T4" fmla="*/ 67 w 150"/>
              <a:gd name="T5" fmla="*/ 105 h 150"/>
              <a:gd name="T6" fmla="*/ 55 w 150"/>
              <a:gd name="T7" fmla="*/ 105 h 150"/>
              <a:gd name="T8" fmla="*/ 55 w 150"/>
              <a:gd name="T9" fmla="*/ 46 h 150"/>
              <a:gd name="T10" fmla="*/ 83 w 150"/>
              <a:gd name="T11" fmla="*/ 105 h 150"/>
              <a:gd name="T12" fmla="*/ 95 w 150"/>
              <a:gd name="T13" fmla="*/ 105 h 150"/>
              <a:gd name="T14" fmla="*/ 95 w 150"/>
              <a:gd name="T15" fmla="*/ 46 h 150"/>
              <a:gd name="T16" fmla="*/ 83 w 150"/>
              <a:gd name="T17" fmla="*/ 46 h 150"/>
              <a:gd name="T18" fmla="*/ 83 w 150"/>
              <a:gd name="T19" fmla="*/ 105 h 150"/>
              <a:gd name="T20" fmla="*/ 150 w 150"/>
              <a:gd name="T21" fmla="*/ 75 h 150"/>
              <a:gd name="T22" fmla="*/ 75 w 150"/>
              <a:gd name="T23" fmla="*/ 0 h 150"/>
              <a:gd name="T24" fmla="*/ 0 w 150"/>
              <a:gd name="T25" fmla="*/ 75 h 150"/>
              <a:gd name="T26" fmla="*/ 75 w 150"/>
              <a:gd name="T27" fmla="*/ 150 h 150"/>
              <a:gd name="T28" fmla="*/ 150 w 150"/>
              <a:gd name="T29" fmla="*/ 75 h 150"/>
              <a:gd name="T30" fmla="*/ 141 w 150"/>
              <a:gd name="T31" fmla="*/ 75 h 150"/>
              <a:gd name="T32" fmla="*/ 75 w 150"/>
              <a:gd name="T33" fmla="*/ 141 h 150"/>
              <a:gd name="T34" fmla="*/ 10 w 150"/>
              <a:gd name="T35" fmla="*/ 75 h 150"/>
              <a:gd name="T36" fmla="*/ 75 w 150"/>
              <a:gd name="T37" fmla="*/ 10 h 150"/>
              <a:gd name="T38" fmla="*/ 141 w 150"/>
              <a:gd name="T3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50">
                <a:moveTo>
                  <a:pt x="55" y="46"/>
                </a:moveTo>
                <a:cubicBezTo>
                  <a:pt x="67" y="46"/>
                  <a:pt x="67" y="46"/>
                  <a:pt x="67" y="46"/>
                </a:cubicBezTo>
                <a:cubicBezTo>
                  <a:pt x="67" y="105"/>
                  <a:pt x="67" y="105"/>
                  <a:pt x="67" y="105"/>
                </a:cubicBezTo>
                <a:cubicBezTo>
                  <a:pt x="55" y="105"/>
                  <a:pt x="55" y="105"/>
                  <a:pt x="55" y="105"/>
                </a:cubicBezTo>
                <a:lnTo>
                  <a:pt x="55" y="46"/>
                </a:lnTo>
                <a:close/>
                <a:moveTo>
                  <a:pt x="83" y="105"/>
                </a:moveTo>
                <a:cubicBezTo>
                  <a:pt x="95" y="105"/>
                  <a:pt x="95" y="105"/>
                  <a:pt x="95" y="105"/>
                </a:cubicBezTo>
                <a:cubicBezTo>
                  <a:pt x="95" y="46"/>
                  <a:pt x="95" y="46"/>
                  <a:pt x="95" y="46"/>
                </a:cubicBezTo>
                <a:cubicBezTo>
                  <a:pt x="83" y="46"/>
                  <a:pt x="83" y="46"/>
                  <a:pt x="83" y="46"/>
                </a:cubicBezTo>
                <a:lnTo>
                  <a:pt x="83" y="105"/>
                </a:lnTo>
                <a:close/>
                <a:moveTo>
                  <a:pt x="150" y="75"/>
                </a:moveTo>
                <a:cubicBezTo>
                  <a:pt x="150" y="34"/>
                  <a:pt x="116" y="0"/>
                  <a:pt x="75" y="0"/>
                </a:cubicBezTo>
                <a:cubicBezTo>
                  <a:pt x="34" y="0"/>
                  <a:pt x="0" y="34"/>
                  <a:pt x="0" y="75"/>
                </a:cubicBezTo>
                <a:cubicBezTo>
                  <a:pt x="0" y="117"/>
                  <a:pt x="34" y="150"/>
                  <a:pt x="75" y="150"/>
                </a:cubicBezTo>
                <a:cubicBezTo>
                  <a:pt x="116" y="150"/>
                  <a:pt x="150" y="117"/>
                  <a:pt x="150" y="75"/>
                </a:cubicBezTo>
                <a:close/>
                <a:moveTo>
                  <a:pt x="141" y="75"/>
                </a:moveTo>
                <a:cubicBezTo>
                  <a:pt x="141" y="112"/>
                  <a:pt x="111" y="141"/>
                  <a:pt x="75" y="141"/>
                </a:cubicBezTo>
                <a:cubicBezTo>
                  <a:pt x="39" y="141"/>
                  <a:pt x="10" y="112"/>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29" name="Freeform 38"/>
          <p:cNvSpPr>
            <a:spLocks noEditPoints="1"/>
          </p:cNvSpPr>
          <p:nvPr/>
        </p:nvSpPr>
        <p:spPr bwMode="black">
          <a:xfrm>
            <a:off x="495256" y="6003130"/>
            <a:ext cx="415572" cy="415573"/>
          </a:xfrm>
          <a:custGeom>
            <a:avLst/>
            <a:gdLst>
              <a:gd name="T0" fmla="*/ 80 w 150"/>
              <a:gd name="T1" fmla="*/ 84 h 150"/>
              <a:gd name="T2" fmla="*/ 73 w 150"/>
              <a:gd name="T3" fmla="*/ 77 h 150"/>
              <a:gd name="T4" fmla="*/ 66 w 150"/>
              <a:gd name="T5" fmla="*/ 70 h 150"/>
              <a:gd name="T6" fmla="*/ 67 w 150"/>
              <a:gd name="T7" fmla="*/ 69 h 150"/>
              <a:gd name="T8" fmla="*/ 69 w 150"/>
              <a:gd name="T9" fmla="*/ 64 h 150"/>
              <a:gd name="T10" fmla="*/ 78 w 150"/>
              <a:gd name="T11" fmla="*/ 72 h 150"/>
              <a:gd name="T12" fmla="*/ 85 w 150"/>
              <a:gd name="T13" fmla="*/ 80 h 150"/>
              <a:gd name="T14" fmla="*/ 80 w 150"/>
              <a:gd name="T15" fmla="*/ 84 h 150"/>
              <a:gd name="T16" fmla="*/ 82 w 150"/>
              <a:gd name="T17" fmla="*/ 84 h 150"/>
              <a:gd name="T18" fmla="*/ 82 w 150"/>
              <a:gd name="T19" fmla="*/ 71 h 150"/>
              <a:gd name="T20" fmla="*/ 79 w 150"/>
              <a:gd name="T21" fmla="*/ 68 h 150"/>
              <a:gd name="T22" fmla="*/ 66 w 150"/>
              <a:gd name="T23" fmla="*/ 68 h 150"/>
              <a:gd name="T24" fmla="*/ 65 w 150"/>
              <a:gd name="T25" fmla="*/ 70 h 150"/>
              <a:gd name="T26" fmla="*/ 80 w 150"/>
              <a:gd name="T27" fmla="*/ 85 h 150"/>
              <a:gd name="T28" fmla="*/ 82 w 150"/>
              <a:gd name="T29" fmla="*/ 84 h 150"/>
              <a:gd name="T30" fmla="*/ 86 w 150"/>
              <a:gd name="T31" fmla="*/ 49 h 150"/>
              <a:gd name="T32" fmla="*/ 52 w 150"/>
              <a:gd name="T33" fmla="*/ 82 h 150"/>
              <a:gd name="T34" fmla="*/ 49 w 150"/>
              <a:gd name="T35" fmla="*/ 101 h 150"/>
              <a:gd name="T36" fmla="*/ 68 w 150"/>
              <a:gd name="T37" fmla="*/ 97 h 150"/>
              <a:gd name="T38" fmla="*/ 101 w 150"/>
              <a:gd name="T39" fmla="*/ 64 h 150"/>
              <a:gd name="T40" fmla="*/ 86 w 150"/>
              <a:gd name="T41" fmla="*/ 49 h 150"/>
              <a:gd name="T42" fmla="*/ 150 w 150"/>
              <a:gd name="T43" fmla="*/ 75 h 150"/>
              <a:gd name="T44" fmla="*/ 75 w 150"/>
              <a:gd name="T45" fmla="*/ 0 h 150"/>
              <a:gd name="T46" fmla="*/ 0 w 150"/>
              <a:gd name="T47" fmla="*/ 75 h 150"/>
              <a:gd name="T48" fmla="*/ 75 w 150"/>
              <a:gd name="T49" fmla="*/ 150 h 150"/>
              <a:gd name="T50" fmla="*/ 150 w 150"/>
              <a:gd name="T51" fmla="*/ 75 h 150"/>
              <a:gd name="T52" fmla="*/ 141 w 150"/>
              <a:gd name="T53" fmla="*/ 75 h 150"/>
              <a:gd name="T54" fmla="*/ 75 w 150"/>
              <a:gd name="T55" fmla="*/ 140 h 150"/>
              <a:gd name="T56" fmla="*/ 10 w 150"/>
              <a:gd name="T57" fmla="*/ 75 h 150"/>
              <a:gd name="T58" fmla="*/ 75 w 150"/>
              <a:gd name="T59" fmla="*/ 9 h 150"/>
              <a:gd name="T60" fmla="*/ 141 w 150"/>
              <a:gd name="T6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150">
                <a:moveTo>
                  <a:pt x="80" y="84"/>
                </a:moveTo>
                <a:cubicBezTo>
                  <a:pt x="80" y="84"/>
                  <a:pt x="77" y="81"/>
                  <a:pt x="73" y="77"/>
                </a:cubicBezTo>
                <a:cubicBezTo>
                  <a:pt x="68" y="71"/>
                  <a:pt x="67" y="70"/>
                  <a:pt x="66" y="70"/>
                </a:cubicBezTo>
                <a:cubicBezTo>
                  <a:pt x="67" y="69"/>
                  <a:pt x="67" y="69"/>
                  <a:pt x="67" y="69"/>
                </a:cubicBezTo>
                <a:cubicBezTo>
                  <a:pt x="69" y="64"/>
                  <a:pt x="69" y="64"/>
                  <a:pt x="69" y="64"/>
                </a:cubicBezTo>
                <a:cubicBezTo>
                  <a:pt x="70" y="64"/>
                  <a:pt x="71" y="65"/>
                  <a:pt x="78" y="72"/>
                </a:cubicBezTo>
                <a:cubicBezTo>
                  <a:pt x="82" y="76"/>
                  <a:pt x="85" y="80"/>
                  <a:pt x="85" y="80"/>
                </a:cubicBezTo>
                <a:lnTo>
                  <a:pt x="80" y="84"/>
                </a:lnTo>
                <a:close/>
                <a:moveTo>
                  <a:pt x="82" y="84"/>
                </a:moveTo>
                <a:cubicBezTo>
                  <a:pt x="88" y="78"/>
                  <a:pt x="85" y="75"/>
                  <a:pt x="82" y="71"/>
                </a:cubicBezTo>
                <a:cubicBezTo>
                  <a:pt x="79" y="68"/>
                  <a:pt x="79" y="68"/>
                  <a:pt x="79" y="68"/>
                </a:cubicBezTo>
                <a:cubicBezTo>
                  <a:pt x="75" y="65"/>
                  <a:pt x="73" y="61"/>
                  <a:pt x="66" y="68"/>
                </a:cubicBezTo>
                <a:cubicBezTo>
                  <a:pt x="66" y="69"/>
                  <a:pt x="65" y="69"/>
                  <a:pt x="65" y="70"/>
                </a:cubicBezTo>
                <a:cubicBezTo>
                  <a:pt x="80" y="85"/>
                  <a:pt x="80" y="85"/>
                  <a:pt x="80" y="85"/>
                </a:cubicBezTo>
                <a:cubicBezTo>
                  <a:pt x="81" y="85"/>
                  <a:pt x="81" y="84"/>
                  <a:pt x="82" y="84"/>
                </a:cubicBezTo>
                <a:moveTo>
                  <a:pt x="86" y="49"/>
                </a:moveTo>
                <a:cubicBezTo>
                  <a:pt x="52" y="82"/>
                  <a:pt x="52" y="82"/>
                  <a:pt x="52" y="82"/>
                </a:cubicBezTo>
                <a:cubicBezTo>
                  <a:pt x="49" y="101"/>
                  <a:pt x="49" y="101"/>
                  <a:pt x="49" y="101"/>
                </a:cubicBezTo>
                <a:cubicBezTo>
                  <a:pt x="68" y="97"/>
                  <a:pt x="68" y="97"/>
                  <a:pt x="68" y="97"/>
                </a:cubicBezTo>
                <a:cubicBezTo>
                  <a:pt x="101" y="64"/>
                  <a:pt x="101" y="64"/>
                  <a:pt x="101" y="64"/>
                </a:cubicBezTo>
                <a:lnTo>
                  <a:pt x="86" y="49"/>
                </a:lnTo>
                <a:close/>
                <a:moveTo>
                  <a:pt x="150" y="75"/>
                </a:moveTo>
                <a:cubicBezTo>
                  <a:pt x="150" y="33"/>
                  <a:pt x="116" y="0"/>
                  <a:pt x="75" y="0"/>
                </a:cubicBezTo>
                <a:cubicBezTo>
                  <a:pt x="34" y="0"/>
                  <a:pt x="0" y="33"/>
                  <a:pt x="0" y="75"/>
                </a:cubicBezTo>
                <a:cubicBezTo>
                  <a:pt x="0" y="116"/>
                  <a:pt x="34" y="150"/>
                  <a:pt x="75" y="150"/>
                </a:cubicBezTo>
                <a:cubicBezTo>
                  <a:pt x="116"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0" name="Freeform 39"/>
          <p:cNvSpPr>
            <a:spLocks noEditPoints="1"/>
          </p:cNvSpPr>
          <p:nvPr/>
        </p:nvSpPr>
        <p:spPr bwMode="black">
          <a:xfrm>
            <a:off x="3241868" y="6003130"/>
            <a:ext cx="417248" cy="415573"/>
          </a:xfrm>
          <a:custGeom>
            <a:avLst/>
            <a:gdLst>
              <a:gd name="T0" fmla="*/ 99 w 150"/>
              <a:gd name="T1" fmla="*/ 107 h 150"/>
              <a:gd name="T2" fmla="*/ 75 w 150"/>
              <a:gd name="T3" fmla="*/ 90 h 150"/>
              <a:gd name="T4" fmla="*/ 51 w 150"/>
              <a:gd name="T5" fmla="*/ 107 h 150"/>
              <a:gd name="T6" fmla="*/ 60 w 150"/>
              <a:gd name="T7" fmla="*/ 79 h 150"/>
              <a:gd name="T8" fmla="*/ 36 w 150"/>
              <a:gd name="T9" fmla="*/ 62 h 150"/>
              <a:gd name="T10" fmla="*/ 66 w 150"/>
              <a:gd name="T11" fmla="*/ 62 h 150"/>
              <a:gd name="T12" fmla="*/ 75 w 150"/>
              <a:gd name="T13" fmla="*/ 33 h 150"/>
              <a:gd name="T14" fmla="*/ 85 w 150"/>
              <a:gd name="T15" fmla="*/ 62 h 150"/>
              <a:gd name="T16" fmla="*/ 114 w 150"/>
              <a:gd name="T17" fmla="*/ 62 h 150"/>
              <a:gd name="T18" fmla="*/ 90 w 150"/>
              <a:gd name="T19" fmla="*/ 79 h 150"/>
              <a:gd name="T20" fmla="*/ 99 w 150"/>
              <a:gd name="T21" fmla="*/ 107 h 150"/>
              <a:gd name="T22" fmla="*/ 150 w 150"/>
              <a:gd name="T23" fmla="*/ 75 h 150"/>
              <a:gd name="T24" fmla="*/ 75 w 150"/>
              <a:gd name="T25" fmla="*/ 0 h 150"/>
              <a:gd name="T26" fmla="*/ 0 w 150"/>
              <a:gd name="T27" fmla="*/ 75 h 150"/>
              <a:gd name="T28" fmla="*/ 75 w 150"/>
              <a:gd name="T29" fmla="*/ 150 h 150"/>
              <a:gd name="T30" fmla="*/ 150 w 150"/>
              <a:gd name="T31" fmla="*/ 75 h 150"/>
              <a:gd name="T32" fmla="*/ 141 w 150"/>
              <a:gd name="T33" fmla="*/ 75 h 150"/>
              <a:gd name="T34" fmla="*/ 75 w 150"/>
              <a:gd name="T35" fmla="*/ 140 h 150"/>
              <a:gd name="T36" fmla="*/ 10 w 150"/>
              <a:gd name="T37" fmla="*/ 75 h 150"/>
              <a:gd name="T38" fmla="*/ 75 w 150"/>
              <a:gd name="T39" fmla="*/ 9 h 150"/>
              <a:gd name="T40" fmla="*/ 141 w 150"/>
              <a:gd name="T4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50">
                <a:moveTo>
                  <a:pt x="99" y="107"/>
                </a:moveTo>
                <a:cubicBezTo>
                  <a:pt x="75" y="90"/>
                  <a:pt x="75" y="90"/>
                  <a:pt x="75" y="90"/>
                </a:cubicBezTo>
                <a:cubicBezTo>
                  <a:pt x="51" y="107"/>
                  <a:pt x="51" y="107"/>
                  <a:pt x="51" y="107"/>
                </a:cubicBezTo>
                <a:cubicBezTo>
                  <a:pt x="60" y="79"/>
                  <a:pt x="60" y="79"/>
                  <a:pt x="60" y="79"/>
                </a:cubicBezTo>
                <a:cubicBezTo>
                  <a:pt x="36" y="62"/>
                  <a:pt x="36" y="62"/>
                  <a:pt x="36" y="62"/>
                </a:cubicBezTo>
                <a:cubicBezTo>
                  <a:pt x="66" y="62"/>
                  <a:pt x="66" y="62"/>
                  <a:pt x="66" y="62"/>
                </a:cubicBezTo>
                <a:cubicBezTo>
                  <a:pt x="75" y="33"/>
                  <a:pt x="75" y="33"/>
                  <a:pt x="75" y="33"/>
                </a:cubicBezTo>
                <a:cubicBezTo>
                  <a:pt x="85" y="62"/>
                  <a:pt x="85" y="62"/>
                  <a:pt x="85" y="62"/>
                </a:cubicBezTo>
                <a:cubicBezTo>
                  <a:pt x="114" y="62"/>
                  <a:pt x="114" y="62"/>
                  <a:pt x="114" y="62"/>
                </a:cubicBezTo>
                <a:cubicBezTo>
                  <a:pt x="90" y="79"/>
                  <a:pt x="90" y="79"/>
                  <a:pt x="90" y="79"/>
                </a:cubicBezTo>
                <a:lnTo>
                  <a:pt x="99" y="107"/>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1" name="Freeform 40"/>
          <p:cNvSpPr>
            <a:spLocks noEditPoints="1"/>
          </p:cNvSpPr>
          <p:nvPr/>
        </p:nvSpPr>
        <p:spPr bwMode="black">
          <a:xfrm>
            <a:off x="4158522" y="6003130"/>
            <a:ext cx="415572" cy="415573"/>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2" name="Freeform 41"/>
          <p:cNvSpPr>
            <a:spLocks noEditPoints="1"/>
          </p:cNvSpPr>
          <p:nvPr/>
        </p:nvSpPr>
        <p:spPr bwMode="black">
          <a:xfrm>
            <a:off x="7815928" y="6018196"/>
            <a:ext cx="427303" cy="398816"/>
          </a:xfrm>
          <a:custGeom>
            <a:avLst/>
            <a:gdLst>
              <a:gd name="T0" fmla="*/ 111 w 154"/>
              <a:gd name="T1" fmla="*/ 62 h 144"/>
              <a:gd name="T2" fmla="*/ 111 w 154"/>
              <a:gd name="T3" fmla="*/ 61 h 144"/>
              <a:gd name="T4" fmla="*/ 102 w 154"/>
              <a:gd name="T5" fmla="*/ 42 h 144"/>
              <a:gd name="T6" fmla="*/ 98 w 154"/>
              <a:gd name="T7" fmla="*/ 39 h 144"/>
              <a:gd name="T8" fmla="*/ 55 w 154"/>
              <a:gd name="T9" fmla="*/ 39 h 144"/>
              <a:gd name="T10" fmla="*/ 52 w 154"/>
              <a:gd name="T11" fmla="*/ 42 h 144"/>
              <a:gd name="T12" fmla="*/ 43 w 154"/>
              <a:gd name="T13" fmla="*/ 62 h 144"/>
              <a:gd name="T14" fmla="*/ 39 w 154"/>
              <a:gd name="T15" fmla="*/ 67 h 144"/>
              <a:gd name="T16" fmla="*/ 39 w 154"/>
              <a:gd name="T17" fmla="*/ 84 h 144"/>
              <a:gd name="T18" fmla="*/ 45 w 154"/>
              <a:gd name="T19" fmla="*/ 89 h 144"/>
              <a:gd name="T20" fmla="*/ 49 w 154"/>
              <a:gd name="T21" fmla="*/ 89 h 144"/>
              <a:gd name="T22" fmla="*/ 49 w 154"/>
              <a:gd name="T23" fmla="*/ 95 h 144"/>
              <a:gd name="T24" fmla="*/ 54 w 154"/>
              <a:gd name="T25" fmla="*/ 100 h 144"/>
              <a:gd name="T26" fmla="*/ 59 w 154"/>
              <a:gd name="T27" fmla="*/ 95 h 144"/>
              <a:gd name="T28" fmla="*/ 59 w 154"/>
              <a:gd name="T29" fmla="*/ 89 h 144"/>
              <a:gd name="T30" fmla="*/ 96 w 154"/>
              <a:gd name="T31" fmla="*/ 89 h 144"/>
              <a:gd name="T32" fmla="*/ 96 w 154"/>
              <a:gd name="T33" fmla="*/ 95 h 144"/>
              <a:gd name="T34" fmla="*/ 100 w 154"/>
              <a:gd name="T35" fmla="*/ 100 h 144"/>
              <a:gd name="T36" fmla="*/ 105 w 154"/>
              <a:gd name="T37" fmla="*/ 95 h 144"/>
              <a:gd name="T38" fmla="*/ 105 w 154"/>
              <a:gd name="T39" fmla="*/ 89 h 144"/>
              <a:gd name="T40" fmla="*/ 109 w 154"/>
              <a:gd name="T41" fmla="*/ 89 h 144"/>
              <a:gd name="T42" fmla="*/ 115 w 154"/>
              <a:gd name="T43" fmla="*/ 84 h 144"/>
              <a:gd name="T44" fmla="*/ 115 w 154"/>
              <a:gd name="T45" fmla="*/ 67 h 144"/>
              <a:gd name="T46" fmla="*/ 111 w 154"/>
              <a:gd name="T47" fmla="*/ 62 h 144"/>
              <a:gd name="T48" fmla="*/ 58 w 154"/>
              <a:gd name="T49" fmla="*/ 47 h 144"/>
              <a:gd name="T50" fmla="*/ 96 w 154"/>
              <a:gd name="T51" fmla="*/ 47 h 144"/>
              <a:gd name="T52" fmla="*/ 102 w 154"/>
              <a:gd name="T53" fmla="*/ 59 h 144"/>
              <a:gd name="T54" fmla="*/ 52 w 154"/>
              <a:gd name="T55" fmla="*/ 59 h 144"/>
              <a:gd name="T56" fmla="*/ 58 w 154"/>
              <a:gd name="T57" fmla="*/ 47 h 144"/>
              <a:gd name="T58" fmla="*/ 53 w 154"/>
              <a:gd name="T59" fmla="*/ 78 h 144"/>
              <a:gd name="T60" fmla="*/ 48 w 154"/>
              <a:gd name="T61" fmla="*/ 72 h 144"/>
              <a:gd name="T62" fmla="*/ 53 w 154"/>
              <a:gd name="T63" fmla="*/ 67 h 144"/>
              <a:gd name="T64" fmla="*/ 59 w 154"/>
              <a:gd name="T65" fmla="*/ 72 h 144"/>
              <a:gd name="T66" fmla="*/ 53 w 154"/>
              <a:gd name="T67" fmla="*/ 78 h 144"/>
              <a:gd name="T68" fmla="*/ 101 w 154"/>
              <a:gd name="T69" fmla="*/ 78 h 144"/>
              <a:gd name="T70" fmla="*/ 95 w 154"/>
              <a:gd name="T71" fmla="*/ 72 h 144"/>
              <a:gd name="T72" fmla="*/ 101 w 154"/>
              <a:gd name="T73" fmla="*/ 67 h 144"/>
              <a:gd name="T74" fmla="*/ 106 w 154"/>
              <a:gd name="T75" fmla="*/ 72 h 144"/>
              <a:gd name="T76" fmla="*/ 101 w 154"/>
              <a:gd name="T77" fmla="*/ 78 h 144"/>
              <a:gd name="T78" fmla="*/ 77 w 154"/>
              <a:gd name="T79" fmla="*/ 9 h 144"/>
              <a:gd name="T80" fmla="*/ 15 w 154"/>
              <a:gd name="T81" fmla="*/ 63 h 144"/>
              <a:gd name="T82" fmla="*/ 27 w 154"/>
              <a:gd name="T83" fmla="*/ 109 h 144"/>
              <a:gd name="T84" fmla="*/ 69 w 154"/>
              <a:gd name="T85" fmla="*/ 133 h 144"/>
              <a:gd name="T86" fmla="*/ 77 w 154"/>
              <a:gd name="T87" fmla="*/ 134 h 144"/>
              <a:gd name="T88" fmla="*/ 139 w 154"/>
              <a:gd name="T89" fmla="*/ 80 h 144"/>
              <a:gd name="T90" fmla="*/ 127 w 154"/>
              <a:gd name="T91" fmla="*/ 34 h 144"/>
              <a:gd name="T92" fmla="*/ 85 w 154"/>
              <a:gd name="T93" fmla="*/ 10 h 144"/>
              <a:gd name="T94" fmla="*/ 77 w 154"/>
              <a:gd name="T95" fmla="*/ 9 h 144"/>
              <a:gd name="T96" fmla="*/ 77 w 154"/>
              <a:gd name="T97" fmla="*/ 0 h 144"/>
              <a:gd name="T98" fmla="*/ 86 w 154"/>
              <a:gd name="T99" fmla="*/ 0 h 144"/>
              <a:gd name="T100" fmla="*/ 148 w 154"/>
              <a:gd name="T101" fmla="*/ 81 h 144"/>
              <a:gd name="T102" fmla="*/ 77 w 154"/>
              <a:gd name="T103" fmla="*/ 144 h 144"/>
              <a:gd name="T104" fmla="*/ 67 w 154"/>
              <a:gd name="T105" fmla="*/ 143 h 144"/>
              <a:gd name="T106" fmla="*/ 6 w 154"/>
              <a:gd name="T107" fmla="*/ 62 h 144"/>
              <a:gd name="T108" fmla="*/ 77 w 154"/>
              <a:gd name="T10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 h="144">
                <a:moveTo>
                  <a:pt x="111" y="62"/>
                </a:moveTo>
                <a:cubicBezTo>
                  <a:pt x="111" y="62"/>
                  <a:pt x="111" y="61"/>
                  <a:pt x="111" y="61"/>
                </a:cubicBezTo>
                <a:cubicBezTo>
                  <a:pt x="102" y="42"/>
                  <a:pt x="102" y="42"/>
                  <a:pt x="102" y="42"/>
                </a:cubicBezTo>
                <a:cubicBezTo>
                  <a:pt x="101" y="40"/>
                  <a:pt x="100" y="39"/>
                  <a:pt x="98" y="39"/>
                </a:cubicBezTo>
                <a:cubicBezTo>
                  <a:pt x="55" y="39"/>
                  <a:pt x="55" y="39"/>
                  <a:pt x="55" y="39"/>
                </a:cubicBezTo>
                <a:cubicBezTo>
                  <a:pt x="54" y="39"/>
                  <a:pt x="52" y="40"/>
                  <a:pt x="52" y="42"/>
                </a:cubicBezTo>
                <a:cubicBezTo>
                  <a:pt x="43" y="62"/>
                  <a:pt x="43" y="62"/>
                  <a:pt x="43" y="62"/>
                </a:cubicBezTo>
                <a:cubicBezTo>
                  <a:pt x="41" y="62"/>
                  <a:pt x="39" y="64"/>
                  <a:pt x="39" y="67"/>
                </a:cubicBezTo>
                <a:cubicBezTo>
                  <a:pt x="39" y="84"/>
                  <a:pt x="39" y="84"/>
                  <a:pt x="39" y="84"/>
                </a:cubicBezTo>
                <a:cubicBezTo>
                  <a:pt x="39" y="87"/>
                  <a:pt x="42" y="89"/>
                  <a:pt x="45" y="89"/>
                </a:cubicBezTo>
                <a:cubicBezTo>
                  <a:pt x="49" y="89"/>
                  <a:pt x="49" y="89"/>
                  <a:pt x="49" y="89"/>
                </a:cubicBezTo>
                <a:cubicBezTo>
                  <a:pt x="49" y="95"/>
                  <a:pt x="49" y="95"/>
                  <a:pt x="49" y="95"/>
                </a:cubicBezTo>
                <a:cubicBezTo>
                  <a:pt x="49" y="98"/>
                  <a:pt x="51" y="100"/>
                  <a:pt x="54" y="100"/>
                </a:cubicBezTo>
                <a:cubicBezTo>
                  <a:pt x="56" y="100"/>
                  <a:pt x="59" y="98"/>
                  <a:pt x="59" y="95"/>
                </a:cubicBezTo>
                <a:cubicBezTo>
                  <a:pt x="59" y="89"/>
                  <a:pt x="59" y="89"/>
                  <a:pt x="59" y="89"/>
                </a:cubicBezTo>
                <a:cubicBezTo>
                  <a:pt x="96" y="89"/>
                  <a:pt x="96" y="89"/>
                  <a:pt x="96" y="89"/>
                </a:cubicBezTo>
                <a:cubicBezTo>
                  <a:pt x="96" y="95"/>
                  <a:pt x="96" y="95"/>
                  <a:pt x="96" y="95"/>
                </a:cubicBezTo>
                <a:cubicBezTo>
                  <a:pt x="96" y="98"/>
                  <a:pt x="98" y="100"/>
                  <a:pt x="100" y="100"/>
                </a:cubicBezTo>
                <a:cubicBezTo>
                  <a:pt x="103" y="100"/>
                  <a:pt x="105" y="98"/>
                  <a:pt x="105" y="95"/>
                </a:cubicBezTo>
                <a:cubicBezTo>
                  <a:pt x="105" y="89"/>
                  <a:pt x="105" y="89"/>
                  <a:pt x="105" y="89"/>
                </a:cubicBezTo>
                <a:cubicBezTo>
                  <a:pt x="109" y="89"/>
                  <a:pt x="109" y="89"/>
                  <a:pt x="109" y="89"/>
                </a:cubicBezTo>
                <a:cubicBezTo>
                  <a:pt x="112" y="89"/>
                  <a:pt x="115" y="87"/>
                  <a:pt x="115" y="84"/>
                </a:cubicBezTo>
                <a:cubicBezTo>
                  <a:pt x="115" y="67"/>
                  <a:pt x="115" y="67"/>
                  <a:pt x="115" y="67"/>
                </a:cubicBezTo>
                <a:cubicBezTo>
                  <a:pt x="115" y="64"/>
                  <a:pt x="113" y="62"/>
                  <a:pt x="111" y="62"/>
                </a:cubicBezTo>
                <a:close/>
                <a:moveTo>
                  <a:pt x="58" y="47"/>
                </a:moveTo>
                <a:cubicBezTo>
                  <a:pt x="96" y="47"/>
                  <a:pt x="96" y="47"/>
                  <a:pt x="96" y="47"/>
                </a:cubicBezTo>
                <a:cubicBezTo>
                  <a:pt x="102" y="59"/>
                  <a:pt x="102" y="59"/>
                  <a:pt x="102" y="59"/>
                </a:cubicBezTo>
                <a:cubicBezTo>
                  <a:pt x="52" y="59"/>
                  <a:pt x="52" y="59"/>
                  <a:pt x="52" y="59"/>
                </a:cubicBezTo>
                <a:lnTo>
                  <a:pt x="58" y="47"/>
                </a:lnTo>
                <a:close/>
                <a:moveTo>
                  <a:pt x="53" y="78"/>
                </a:moveTo>
                <a:cubicBezTo>
                  <a:pt x="51" y="78"/>
                  <a:pt x="48" y="75"/>
                  <a:pt x="48" y="72"/>
                </a:cubicBezTo>
                <a:cubicBezTo>
                  <a:pt x="48" y="69"/>
                  <a:pt x="51" y="67"/>
                  <a:pt x="53" y="67"/>
                </a:cubicBezTo>
                <a:cubicBezTo>
                  <a:pt x="56" y="67"/>
                  <a:pt x="59" y="69"/>
                  <a:pt x="59" y="72"/>
                </a:cubicBezTo>
                <a:cubicBezTo>
                  <a:pt x="59" y="75"/>
                  <a:pt x="56" y="78"/>
                  <a:pt x="53" y="78"/>
                </a:cubicBezTo>
                <a:close/>
                <a:moveTo>
                  <a:pt x="101" y="78"/>
                </a:moveTo>
                <a:cubicBezTo>
                  <a:pt x="98" y="78"/>
                  <a:pt x="95" y="75"/>
                  <a:pt x="95" y="72"/>
                </a:cubicBezTo>
                <a:cubicBezTo>
                  <a:pt x="95" y="69"/>
                  <a:pt x="98" y="67"/>
                  <a:pt x="101" y="67"/>
                </a:cubicBezTo>
                <a:cubicBezTo>
                  <a:pt x="104" y="67"/>
                  <a:pt x="106" y="69"/>
                  <a:pt x="106" y="72"/>
                </a:cubicBezTo>
                <a:cubicBezTo>
                  <a:pt x="106" y="75"/>
                  <a:pt x="104" y="78"/>
                  <a:pt x="101" y="78"/>
                </a:cubicBezTo>
                <a:close/>
                <a:moveTo>
                  <a:pt x="77" y="9"/>
                </a:moveTo>
                <a:cubicBezTo>
                  <a:pt x="46" y="9"/>
                  <a:pt x="19" y="32"/>
                  <a:pt x="15" y="63"/>
                </a:cubicBezTo>
                <a:cubicBezTo>
                  <a:pt x="13" y="80"/>
                  <a:pt x="17" y="96"/>
                  <a:pt x="27" y="109"/>
                </a:cubicBezTo>
                <a:cubicBezTo>
                  <a:pt x="37" y="123"/>
                  <a:pt x="52" y="131"/>
                  <a:pt x="69" y="133"/>
                </a:cubicBezTo>
                <a:cubicBezTo>
                  <a:pt x="71" y="134"/>
                  <a:pt x="74" y="134"/>
                  <a:pt x="77" y="134"/>
                </a:cubicBezTo>
                <a:cubicBezTo>
                  <a:pt x="108" y="134"/>
                  <a:pt x="135" y="111"/>
                  <a:pt x="139" y="80"/>
                </a:cubicBezTo>
                <a:cubicBezTo>
                  <a:pt x="141" y="63"/>
                  <a:pt x="137" y="47"/>
                  <a:pt x="127" y="34"/>
                </a:cubicBezTo>
                <a:cubicBezTo>
                  <a:pt x="116" y="20"/>
                  <a:pt x="102" y="12"/>
                  <a:pt x="85" y="10"/>
                </a:cubicBezTo>
                <a:cubicBezTo>
                  <a:pt x="82" y="9"/>
                  <a:pt x="80" y="9"/>
                  <a:pt x="77" y="9"/>
                </a:cubicBezTo>
                <a:moveTo>
                  <a:pt x="77" y="0"/>
                </a:moveTo>
                <a:cubicBezTo>
                  <a:pt x="80" y="0"/>
                  <a:pt x="83" y="0"/>
                  <a:pt x="86" y="0"/>
                </a:cubicBezTo>
                <a:cubicBezTo>
                  <a:pt x="126" y="6"/>
                  <a:pt x="154" y="42"/>
                  <a:pt x="148" y="81"/>
                </a:cubicBezTo>
                <a:cubicBezTo>
                  <a:pt x="143" y="117"/>
                  <a:pt x="112" y="144"/>
                  <a:pt x="77" y="144"/>
                </a:cubicBezTo>
                <a:cubicBezTo>
                  <a:pt x="74" y="144"/>
                  <a:pt x="71" y="143"/>
                  <a:pt x="67" y="143"/>
                </a:cubicBezTo>
                <a:cubicBezTo>
                  <a:pt x="28" y="138"/>
                  <a:pt x="0" y="101"/>
                  <a:pt x="6" y="62"/>
                </a:cubicBezTo>
                <a:cubicBezTo>
                  <a:pt x="10" y="26"/>
                  <a:pt x="41" y="0"/>
                  <a:pt x="7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3" name="Freeform 42"/>
          <p:cNvSpPr>
            <a:spLocks noEditPoints="1"/>
          </p:cNvSpPr>
          <p:nvPr/>
        </p:nvSpPr>
        <p:spPr bwMode="black">
          <a:xfrm>
            <a:off x="8737608" y="6003130"/>
            <a:ext cx="415572" cy="415573"/>
          </a:xfrm>
          <a:custGeom>
            <a:avLst/>
            <a:gdLst>
              <a:gd name="T0" fmla="*/ 98 w 150"/>
              <a:gd name="T1" fmla="*/ 53 h 150"/>
              <a:gd name="T2" fmla="*/ 98 w 150"/>
              <a:gd name="T3" fmla="*/ 53 h 150"/>
              <a:gd name="T4" fmla="*/ 52 w 150"/>
              <a:gd name="T5" fmla="*/ 53 h 150"/>
              <a:gd name="T6" fmla="*/ 48 w 150"/>
              <a:gd name="T7" fmla="*/ 49 h 150"/>
              <a:gd name="T8" fmla="*/ 52 w 150"/>
              <a:gd name="T9" fmla="*/ 46 h 150"/>
              <a:gd name="T10" fmla="*/ 52 w 150"/>
              <a:gd name="T11" fmla="*/ 46 h 150"/>
              <a:gd name="T12" fmla="*/ 98 w 150"/>
              <a:gd name="T13" fmla="*/ 46 h 150"/>
              <a:gd name="T14" fmla="*/ 102 w 150"/>
              <a:gd name="T15" fmla="*/ 50 h 150"/>
              <a:gd name="T16" fmla="*/ 98 w 150"/>
              <a:gd name="T17" fmla="*/ 53 h 150"/>
              <a:gd name="T18" fmla="*/ 82 w 150"/>
              <a:gd name="T19" fmla="*/ 41 h 150"/>
              <a:gd name="T20" fmla="*/ 80 w 150"/>
              <a:gd name="T21" fmla="*/ 38 h 150"/>
              <a:gd name="T22" fmla="*/ 70 w 150"/>
              <a:gd name="T23" fmla="*/ 38 h 150"/>
              <a:gd name="T24" fmla="*/ 70 w 150"/>
              <a:gd name="T25" fmla="*/ 38 h 150"/>
              <a:gd name="T26" fmla="*/ 67 w 150"/>
              <a:gd name="T27" fmla="*/ 41 h 150"/>
              <a:gd name="T28" fmla="*/ 70 w 150"/>
              <a:gd name="T29" fmla="*/ 43 h 150"/>
              <a:gd name="T30" fmla="*/ 80 w 150"/>
              <a:gd name="T31" fmla="*/ 43 h 150"/>
              <a:gd name="T32" fmla="*/ 80 w 150"/>
              <a:gd name="T33" fmla="*/ 43 h 150"/>
              <a:gd name="T34" fmla="*/ 82 w 150"/>
              <a:gd name="T35" fmla="*/ 41 h 150"/>
              <a:gd name="T36" fmla="*/ 98 w 150"/>
              <a:gd name="T37" fmla="*/ 62 h 150"/>
              <a:gd name="T38" fmla="*/ 96 w 150"/>
              <a:gd name="T39" fmla="*/ 103 h 150"/>
              <a:gd name="T40" fmla="*/ 90 w 150"/>
              <a:gd name="T41" fmla="*/ 109 h 150"/>
              <a:gd name="T42" fmla="*/ 60 w 150"/>
              <a:gd name="T43" fmla="*/ 109 h 150"/>
              <a:gd name="T44" fmla="*/ 54 w 150"/>
              <a:gd name="T45" fmla="*/ 103 h 150"/>
              <a:gd name="T46" fmla="*/ 52 w 150"/>
              <a:gd name="T47" fmla="*/ 62 h 150"/>
              <a:gd name="T48" fmla="*/ 58 w 150"/>
              <a:gd name="T49" fmla="*/ 57 h 150"/>
              <a:gd name="T50" fmla="*/ 92 w 150"/>
              <a:gd name="T51" fmla="*/ 57 h 150"/>
              <a:gd name="T52" fmla="*/ 98 w 150"/>
              <a:gd name="T53" fmla="*/ 62 h 150"/>
              <a:gd name="T54" fmla="*/ 65 w 150"/>
              <a:gd name="T55" fmla="*/ 100 h 150"/>
              <a:gd name="T56" fmla="*/ 64 w 150"/>
              <a:gd name="T57" fmla="*/ 65 h 150"/>
              <a:gd name="T58" fmla="*/ 61 w 150"/>
              <a:gd name="T59" fmla="*/ 63 h 150"/>
              <a:gd name="T60" fmla="*/ 59 w 150"/>
              <a:gd name="T61" fmla="*/ 65 h 150"/>
              <a:gd name="T62" fmla="*/ 60 w 150"/>
              <a:gd name="T63" fmla="*/ 101 h 150"/>
              <a:gd name="T64" fmla="*/ 63 w 150"/>
              <a:gd name="T65" fmla="*/ 103 h 150"/>
              <a:gd name="T66" fmla="*/ 63 w 150"/>
              <a:gd name="T67" fmla="*/ 103 h 150"/>
              <a:gd name="T68" fmla="*/ 65 w 150"/>
              <a:gd name="T69" fmla="*/ 100 h 150"/>
              <a:gd name="T70" fmla="*/ 77 w 150"/>
              <a:gd name="T71" fmla="*/ 65 h 150"/>
              <a:gd name="T72" fmla="*/ 75 w 150"/>
              <a:gd name="T73" fmla="*/ 63 h 150"/>
              <a:gd name="T74" fmla="*/ 75 w 150"/>
              <a:gd name="T75" fmla="*/ 63 h 150"/>
              <a:gd name="T76" fmla="*/ 72 w 150"/>
              <a:gd name="T77" fmla="*/ 65 h 150"/>
              <a:gd name="T78" fmla="*/ 72 w 150"/>
              <a:gd name="T79" fmla="*/ 101 h 150"/>
              <a:gd name="T80" fmla="*/ 75 w 150"/>
              <a:gd name="T81" fmla="*/ 103 h 150"/>
              <a:gd name="T82" fmla="*/ 75 w 150"/>
              <a:gd name="T83" fmla="*/ 103 h 150"/>
              <a:gd name="T84" fmla="*/ 77 w 150"/>
              <a:gd name="T85" fmla="*/ 101 h 150"/>
              <a:gd name="T86" fmla="*/ 77 w 150"/>
              <a:gd name="T87" fmla="*/ 65 h 150"/>
              <a:gd name="T88" fmla="*/ 91 w 150"/>
              <a:gd name="T89" fmla="*/ 65 h 150"/>
              <a:gd name="T90" fmla="*/ 88 w 150"/>
              <a:gd name="T91" fmla="*/ 63 h 150"/>
              <a:gd name="T92" fmla="*/ 86 w 150"/>
              <a:gd name="T93" fmla="*/ 65 h 150"/>
              <a:gd name="T94" fmla="*/ 84 w 150"/>
              <a:gd name="T95" fmla="*/ 100 h 150"/>
              <a:gd name="T96" fmla="*/ 87 w 150"/>
              <a:gd name="T97" fmla="*/ 103 h 150"/>
              <a:gd name="T98" fmla="*/ 87 w 150"/>
              <a:gd name="T99" fmla="*/ 103 h 150"/>
              <a:gd name="T100" fmla="*/ 90 w 150"/>
              <a:gd name="T101" fmla="*/ 101 h 150"/>
              <a:gd name="T102" fmla="*/ 91 w 150"/>
              <a:gd name="T103" fmla="*/ 65 h 150"/>
              <a:gd name="T104" fmla="*/ 75 w 150"/>
              <a:gd name="T105" fmla="*/ 0 h 150"/>
              <a:gd name="T106" fmla="*/ 0 w 150"/>
              <a:gd name="T107" fmla="*/ 75 h 150"/>
              <a:gd name="T108" fmla="*/ 75 w 150"/>
              <a:gd name="T109" fmla="*/ 150 h 150"/>
              <a:gd name="T110" fmla="*/ 150 w 150"/>
              <a:gd name="T111" fmla="*/ 75 h 150"/>
              <a:gd name="T112" fmla="*/ 75 w 150"/>
              <a:gd name="T113" fmla="*/ 0 h 150"/>
              <a:gd name="T114" fmla="*/ 75 w 150"/>
              <a:gd name="T115" fmla="*/ 9 h 150"/>
              <a:gd name="T116" fmla="*/ 140 w 150"/>
              <a:gd name="T117" fmla="*/ 75 h 150"/>
              <a:gd name="T118" fmla="*/ 75 w 150"/>
              <a:gd name="T119" fmla="*/ 140 h 150"/>
              <a:gd name="T120" fmla="*/ 10 w 150"/>
              <a:gd name="T121" fmla="*/ 75 h 150"/>
              <a:gd name="T122" fmla="*/ 75 w 150"/>
              <a:gd name="T123" fmla="*/ 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 h="150">
                <a:moveTo>
                  <a:pt x="98" y="53"/>
                </a:moveTo>
                <a:cubicBezTo>
                  <a:pt x="98" y="53"/>
                  <a:pt x="98" y="53"/>
                  <a:pt x="98" y="53"/>
                </a:cubicBezTo>
                <a:cubicBezTo>
                  <a:pt x="52" y="53"/>
                  <a:pt x="52" y="53"/>
                  <a:pt x="52" y="53"/>
                </a:cubicBezTo>
                <a:cubicBezTo>
                  <a:pt x="50" y="53"/>
                  <a:pt x="48" y="52"/>
                  <a:pt x="48" y="49"/>
                </a:cubicBezTo>
                <a:cubicBezTo>
                  <a:pt x="48" y="47"/>
                  <a:pt x="50" y="46"/>
                  <a:pt x="52" y="46"/>
                </a:cubicBezTo>
                <a:cubicBezTo>
                  <a:pt x="52" y="46"/>
                  <a:pt x="52" y="46"/>
                  <a:pt x="52" y="46"/>
                </a:cubicBezTo>
                <a:cubicBezTo>
                  <a:pt x="98" y="46"/>
                  <a:pt x="98" y="46"/>
                  <a:pt x="98" y="46"/>
                </a:cubicBezTo>
                <a:cubicBezTo>
                  <a:pt x="100" y="46"/>
                  <a:pt x="102" y="47"/>
                  <a:pt x="102" y="50"/>
                </a:cubicBezTo>
                <a:cubicBezTo>
                  <a:pt x="102" y="52"/>
                  <a:pt x="100" y="53"/>
                  <a:pt x="98" y="53"/>
                </a:cubicBezTo>
                <a:close/>
                <a:moveTo>
                  <a:pt x="82" y="41"/>
                </a:moveTo>
                <a:cubicBezTo>
                  <a:pt x="82" y="39"/>
                  <a:pt x="81" y="38"/>
                  <a:pt x="80" y="38"/>
                </a:cubicBezTo>
                <a:cubicBezTo>
                  <a:pt x="70" y="38"/>
                  <a:pt x="70" y="38"/>
                  <a:pt x="70" y="38"/>
                </a:cubicBezTo>
                <a:cubicBezTo>
                  <a:pt x="70" y="38"/>
                  <a:pt x="70" y="38"/>
                  <a:pt x="70" y="38"/>
                </a:cubicBezTo>
                <a:cubicBezTo>
                  <a:pt x="68" y="38"/>
                  <a:pt x="67" y="39"/>
                  <a:pt x="67" y="41"/>
                </a:cubicBezTo>
                <a:cubicBezTo>
                  <a:pt x="67" y="42"/>
                  <a:pt x="68" y="43"/>
                  <a:pt x="70" y="43"/>
                </a:cubicBezTo>
                <a:cubicBezTo>
                  <a:pt x="80" y="43"/>
                  <a:pt x="80" y="43"/>
                  <a:pt x="80" y="43"/>
                </a:cubicBezTo>
                <a:cubicBezTo>
                  <a:pt x="80" y="43"/>
                  <a:pt x="80" y="43"/>
                  <a:pt x="80" y="43"/>
                </a:cubicBezTo>
                <a:cubicBezTo>
                  <a:pt x="81" y="43"/>
                  <a:pt x="82" y="42"/>
                  <a:pt x="82" y="41"/>
                </a:cubicBezTo>
                <a:close/>
                <a:moveTo>
                  <a:pt x="98" y="62"/>
                </a:moveTo>
                <a:cubicBezTo>
                  <a:pt x="96" y="103"/>
                  <a:pt x="96" y="103"/>
                  <a:pt x="96" y="103"/>
                </a:cubicBezTo>
                <a:cubicBezTo>
                  <a:pt x="96" y="106"/>
                  <a:pt x="93" y="109"/>
                  <a:pt x="90" y="109"/>
                </a:cubicBezTo>
                <a:cubicBezTo>
                  <a:pt x="60" y="109"/>
                  <a:pt x="60" y="109"/>
                  <a:pt x="60" y="109"/>
                </a:cubicBezTo>
                <a:cubicBezTo>
                  <a:pt x="57" y="109"/>
                  <a:pt x="55" y="106"/>
                  <a:pt x="54" y="103"/>
                </a:cubicBezTo>
                <a:cubicBezTo>
                  <a:pt x="52" y="62"/>
                  <a:pt x="52" y="62"/>
                  <a:pt x="52" y="62"/>
                </a:cubicBezTo>
                <a:cubicBezTo>
                  <a:pt x="52" y="59"/>
                  <a:pt x="55" y="57"/>
                  <a:pt x="58" y="57"/>
                </a:cubicBezTo>
                <a:cubicBezTo>
                  <a:pt x="92" y="57"/>
                  <a:pt x="92" y="57"/>
                  <a:pt x="92" y="57"/>
                </a:cubicBezTo>
                <a:cubicBezTo>
                  <a:pt x="96" y="57"/>
                  <a:pt x="98" y="59"/>
                  <a:pt x="98" y="62"/>
                </a:cubicBezTo>
                <a:close/>
                <a:moveTo>
                  <a:pt x="65" y="100"/>
                </a:moveTo>
                <a:cubicBezTo>
                  <a:pt x="64" y="65"/>
                  <a:pt x="64" y="65"/>
                  <a:pt x="64" y="65"/>
                </a:cubicBezTo>
                <a:cubicBezTo>
                  <a:pt x="64" y="64"/>
                  <a:pt x="63" y="63"/>
                  <a:pt x="61" y="63"/>
                </a:cubicBezTo>
                <a:cubicBezTo>
                  <a:pt x="60" y="63"/>
                  <a:pt x="59" y="64"/>
                  <a:pt x="59" y="65"/>
                </a:cubicBezTo>
                <a:cubicBezTo>
                  <a:pt x="60" y="101"/>
                  <a:pt x="60" y="101"/>
                  <a:pt x="60" y="101"/>
                </a:cubicBezTo>
                <a:cubicBezTo>
                  <a:pt x="60" y="102"/>
                  <a:pt x="61" y="103"/>
                  <a:pt x="63" y="103"/>
                </a:cubicBezTo>
                <a:cubicBezTo>
                  <a:pt x="63" y="103"/>
                  <a:pt x="63" y="103"/>
                  <a:pt x="63" y="103"/>
                </a:cubicBezTo>
                <a:cubicBezTo>
                  <a:pt x="64" y="103"/>
                  <a:pt x="65" y="102"/>
                  <a:pt x="65" y="100"/>
                </a:cubicBezTo>
                <a:close/>
                <a:moveTo>
                  <a:pt x="77" y="65"/>
                </a:moveTo>
                <a:cubicBezTo>
                  <a:pt x="77" y="64"/>
                  <a:pt x="76" y="63"/>
                  <a:pt x="75" y="63"/>
                </a:cubicBezTo>
                <a:cubicBezTo>
                  <a:pt x="75" y="63"/>
                  <a:pt x="75" y="63"/>
                  <a:pt x="75" y="63"/>
                </a:cubicBezTo>
                <a:cubicBezTo>
                  <a:pt x="74" y="63"/>
                  <a:pt x="72" y="64"/>
                  <a:pt x="72" y="65"/>
                </a:cubicBezTo>
                <a:cubicBezTo>
                  <a:pt x="72" y="101"/>
                  <a:pt x="72" y="101"/>
                  <a:pt x="72" y="101"/>
                </a:cubicBezTo>
                <a:cubicBezTo>
                  <a:pt x="72" y="102"/>
                  <a:pt x="73" y="103"/>
                  <a:pt x="75" y="103"/>
                </a:cubicBezTo>
                <a:cubicBezTo>
                  <a:pt x="75" y="103"/>
                  <a:pt x="75" y="103"/>
                  <a:pt x="75" y="103"/>
                </a:cubicBezTo>
                <a:cubicBezTo>
                  <a:pt x="76" y="103"/>
                  <a:pt x="77" y="102"/>
                  <a:pt x="77" y="101"/>
                </a:cubicBezTo>
                <a:lnTo>
                  <a:pt x="77" y="65"/>
                </a:lnTo>
                <a:close/>
                <a:moveTo>
                  <a:pt x="91" y="65"/>
                </a:moveTo>
                <a:cubicBezTo>
                  <a:pt x="91" y="64"/>
                  <a:pt x="90" y="63"/>
                  <a:pt x="88" y="63"/>
                </a:cubicBezTo>
                <a:cubicBezTo>
                  <a:pt x="87" y="63"/>
                  <a:pt x="86" y="64"/>
                  <a:pt x="86" y="65"/>
                </a:cubicBezTo>
                <a:cubicBezTo>
                  <a:pt x="84" y="100"/>
                  <a:pt x="84" y="100"/>
                  <a:pt x="84" y="100"/>
                </a:cubicBezTo>
                <a:cubicBezTo>
                  <a:pt x="84" y="102"/>
                  <a:pt x="86" y="103"/>
                  <a:pt x="87" y="103"/>
                </a:cubicBezTo>
                <a:cubicBezTo>
                  <a:pt x="87" y="103"/>
                  <a:pt x="87" y="103"/>
                  <a:pt x="87" y="103"/>
                </a:cubicBezTo>
                <a:cubicBezTo>
                  <a:pt x="88" y="103"/>
                  <a:pt x="89" y="102"/>
                  <a:pt x="90" y="101"/>
                </a:cubicBezTo>
                <a:lnTo>
                  <a:pt x="91" y="65"/>
                </a:lnTo>
                <a:close/>
                <a:moveTo>
                  <a:pt x="75" y="0"/>
                </a:moveTo>
                <a:cubicBezTo>
                  <a:pt x="34" y="0"/>
                  <a:pt x="0" y="33"/>
                  <a:pt x="0" y="75"/>
                </a:cubicBezTo>
                <a:cubicBezTo>
                  <a:pt x="0" y="116"/>
                  <a:pt x="34" y="150"/>
                  <a:pt x="75" y="150"/>
                </a:cubicBezTo>
                <a:cubicBezTo>
                  <a:pt x="116" y="150"/>
                  <a:pt x="150" y="116"/>
                  <a:pt x="150" y="75"/>
                </a:cubicBezTo>
                <a:cubicBezTo>
                  <a:pt x="150" y="33"/>
                  <a:pt x="116" y="0"/>
                  <a:pt x="75" y="0"/>
                </a:cubicBezTo>
                <a:moveTo>
                  <a:pt x="75" y="9"/>
                </a:moveTo>
                <a:cubicBezTo>
                  <a:pt x="111" y="9"/>
                  <a:pt x="140" y="39"/>
                  <a:pt x="140" y="75"/>
                </a:cubicBezTo>
                <a:cubicBezTo>
                  <a:pt x="140" y="111"/>
                  <a:pt x="111" y="140"/>
                  <a:pt x="75" y="140"/>
                </a:cubicBezTo>
                <a:cubicBezTo>
                  <a:pt x="39" y="140"/>
                  <a:pt x="10" y="111"/>
                  <a:pt x="10" y="75"/>
                </a:cubicBezTo>
                <a:cubicBezTo>
                  <a:pt x="10" y="39"/>
                  <a:pt x="39" y="9"/>
                  <a:pt x="75"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4" name="Freeform 43"/>
          <p:cNvSpPr>
            <a:spLocks noEditPoints="1"/>
          </p:cNvSpPr>
          <p:nvPr/>
        </p:nvSpPr>
        <p:spPr bwMode="black">
          <a:xfrm>
            <a:off x="9611766" y="4169306"/>
            <a:ext cx="479248" cy="425626"/>
          </a:xfrm>
          <a:custGeom>
            <a:avLst/>
            <a:gdLst>
              <a:gd name="T0" fmla="*/ 84 w 173"/>
              <a:gd name="T1" fmla="*/ 81 h 153"/>
              <a:gd name="T2" fmla="*/ 65 w 173"/>
              <a:gd name="T3" fmla="*/ 81 h 153"/>
              <a:gd name="T4" fmla="*/ 59 w 173"/>
              <a:gd name="T5" fmla="*/ 88 h 153"/>
              <a:gd name="T6" fmla="*/ 51 w 173"/>
              <a:gd name="T7" fmla="*/ 88 h 153"/>
              <a:gd name="T8" fmla="*/ 56 w 173"/>
              <a:gd name="T9" fmla="*/ 76 h 153"/>
              <a:gd name="T10" fmla="*/ 51 w 173"/>
              <a:gd name="T11" fmla="*/ 65 h 153"/>
              <a:gd name="T12" fmla="*/ 59 w 173"/>
              <a:gd name="T13" fmla="*/ 65 h 153"/>
              <a:gd name="T14" fmla="*/ 65 w 173"/>
              <a:gd name="T15" fmla="*/ 71 h 153"/>
              <a:gd name="T16" fmla="*/ 84 w 173"/>
              <a:gd name="T17" fmla="*/ 71 h 153"/>
              <a:gd name="T18" fmla="*/ 74 w 173"/>
              <a:gd name="T19" fmla="*/ 39 h 153"/>
              <a:gd name="T20" fmla="*/ 82 w 173"/>
              <a:gd name="T21" fmla="*/ 38 h 153"/>
              <a:gd name="T22" fmla="*/ 103 w 173"/>
              <a:gd name="T23" fmla="*/ 71 h 153"/>
              <a:gd name="T24" fmla="*/ 130 w 173"/>
              <a:gd name="T25" fmla="*/ 71 h 153"/>
              <a:gd name="T26" fmla="*/ 134 w 173"/>
              <a:gd name="T27" fmla="*/ 76 h 153"/>
              <a:gd name="T28" fmla="*/ 130 w 173"/>
              <a:gd name="T29" fmla="*/ 81 h 153"/>
              <a:gd name="T30" fmla="*/ 103 w 173"/>
              <a:gd name="T31" fmla="*/ 81 h 153"/>
              <a:gd name="T32" fmla="*/ 82 w 173"/>
              <a:gd name="T33" fmla="*/ 115 h 153"/>
              <a:gd name="T34" fmla="*/ 74 w 173"/>
              <a:gd name="T35" fmla="*/ 114 h 153"/>
              <a:gd name="T36" fmla="*/ 84 w 173"/>
              <a:gd name="T37" fmla="*/ 81 h 153"/>
              <a:gd name="T38" fmla="*/ 86 w 173"/>
              <a:gd name="T39" fmla="*/ 0 h 153"/>
              <a:gd name="T40" fmla="*/ 148 w 173"/>
              <a:gd name="T41" fmla="*/ 30 h 153"/>
              <a:gd name="T42" fmla="*/ 133 w 173"/>
              <a:gd name="T43" fmla="*/ 138 h 153"/>
              <a:gd name="T44" fmla="*/ 87 w 173"/>
              <a:gd name="T45" fmla="*/ 153 h 153"/>
              <a:gd name="T46" fmla="*/ 25 w 173"/>
              <a:gd name="T47" fmla="*/ 123 h 153"/>
              <a:gd name="T48" fmla="*/ 40 w 173"/>
              <a:gd name="T49" fmla="*/ 15 h 153"/>
              <a:gd name="T50" fmla="*/ 86 w 173"/>
              <a:gd name="T51" fmla="*/ 0 h 153"/>
              <a:gd name="T52" fmla="*/ 86 w 173"/>
              <a:gd name="T53" fmla="*/ 10 h 153"/>
              <a:gd name="T54" fmla="*/ 46 w 173"/>
              <a:gd name="T55" fmla="*/ 24 h 153"/>
              <a:gd name="T56" fmla="*/ 34 w 173"/>
              <a:gd name="T57" fmla="*/ 117 h 153"/>
              <a:gd name="T58" fmla="*/ 87 w 173"/>
              <a:gd name="T59" fmla="*/ 143 h 153"/>
              <a:gd name="T60" fmla="*/ 127 w 173"/>
              <a:gd name="T61" fmla="*/ 130 h 153"/>
              <a:gd name="T62" fmla="*/ 139 w 173"/>
              <a:gd name="T63" fmla="*/ 36 h 153"/>
              <a:gd name="T64" fmla="*/ 86 w 173"/>
              <a:gd name="T65" fmla="*/ 10 h 153"/>
              <a:gd name="T66" fmla="*/ 86 w 173"/>
              <a:gd name="T67" fmla="*/ 0 h 153"/>
              <a:gd name="T68" fmla="*/ 86 w 173"/>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53">
                <a:moveTo>
                  <a:pt x="84" y="81"/>
                </a:moveTo>
                <a:cubicBezTo>
                  <a:pt x="65" y="81"/>
                  <a:pt x="65" y="81"/>
                  <a:pt x="65" y="81"/>
                </a:cubicBezTo>
                <a:cubicBezTo>
                  <a:pt x="59" y="88"/>
                  <a:pt x="59" y="88"/>
                  <a:pt x="59" y="88"/>
                </a:cubicBezTo>
                <a:cubicBezTo>
                  <a:pt x="51" y="88"/>
                  <a:pt x="51" y="88"/>
                  <a:pt x="51" y="88"/>
                </a:cubicBezTo>
                <a:cubicBezTo>
                  <a:pt x="56" y="76"/>
                  <a:pt x="56" y="76"/>
                  <a:pt x="56" y="76"/>
                </a:cubicBezTo>
                <a:cubicBezTo>
                  <a:pt x="51" y="65"/>
                  <a:pt x="51" y="65"/>
                  <a:pt x="51" y="65"/>
                </a:cubicBezTo>
                <a:cubicBezTo>
                  <a:pt x="59" y="65"/>
                  <a:pt x="59" y="65"/>
                  <a:pt x="59" y="65"/>
                </a:cubicBezTo>
                <a:cubicBezTo>
                  <a:pt x="65" y="71"/>
                  <a:pt x="65" y="71"/>
                  <a:pt x="65" y="71"/>
                </a:cubicBezTo>
                <a:cubicBezTo>
                  <a:pt x="84" y="71"/>
                  <a:pt x="84" y="71"/>
                  <a:pt x="84" y="71"/>
                </a:cubicBezTo>
                <a:cubicBezTo>
                  <a:pt x="74" y="39"/>
                  <a:pt x="74" y="39"/>
                  <a:pt x="74" y="39"/>
                </a:cubicBezTo>
                <a:cubicBezTo>
                  <a:pt x="82" y="38"/>
                  <a:pt x="82" y="38"/>
                  <a:pt x="82" y="38"/>
                </a:cubicBezTo>
                <a:cubicBezTo>
                  <a:pt x="103" y="71"/>
                  <a:pt x="103" y="71"/>
                  <a:pt x="103" y="71"/>
                </a:cubicBezTo>
                <a:cubicBezTo>
                  <a:pt x="130" y="71"/>
                  <a:pt x="130" y="71"/>
                  <a:pt x="130" y="71"/>
                </a:cubicBezTo>
                <a:cubicBezTo>
                  <a:pt x="132" y="71"/>
                  <a:pt x="134" y="74"/>
                  <a:pt x="134" y="76"/>
                </a:cubicBezTo>
                <a:cubicBezTo>
                  <a:pt x="134" y="79"/>
                  <a:pt x="132" y="81"/>
                  <a:pt x="130" y="81"/>
                </a:cubicBezTo>
                <a:cubicBezTo>
                  <a:pt x="103" y="81"/>
                  <a:pt x="103" y="81"/>
                  <a:pt x="103" y="81"/>
                </a:cubicBezTo>
                <a:cubicBezTo>
                  <a:pt x="82" y="115"/>
                  <a:pt x="82" y="115"/>
                  <a:pt x="82" y="115"/>
                </a:cubicBezTo>
                <a:cubicBezTo>
                  <a:pt x="74" y="114"/>
                  <a:pt x="74" y="114"/>
                  <a:pt x="74" y="114"/>
                </a:cubicBezTo>
                <a:lnTo>
                  <a:pt x="84" y="81"/>
                </a:lnTo>
                <a:close/>
                <a:moveTo>
                  <a:pt x="86" y="0"/>
                </a:moveTo>
                <a:cubicBezTo>
                  <a:pt x="110" y="0"/>
                  <a:pt x="132" y="10"/>
                  <a:pt x="148" y="30"/>
                </a:cubicBezTo>
                <a:cubicBezTo>
                  <a:pt x="173" y="64"/>
                  <a:pt x="167" y="112"/>
                  <a:pt x="133" y="138"/>
                </a:cubicBezTo>
                <a:cubicBezTo>
                  <a:pt x="119" y="148"/>
                  <a:pt x="103" y="153"/>
                  <a:pt x="87" y="153"/>
                </a:cubicBezTo>
                <a:cubicBezTo>
                  <a:pt x="63" y="153"/>
                  <a:pt x="41" y="143"/>
                  <a:pt x="25" y="123"/>
                </a:cubicBezTo>
                <a:cubicBezTo>
                  <a:pt x="0" y="89"/>
                  <a:pt x="6" y="41"/>
                  <a:pt x="40" y="15"/>
                </a:cubicBezTo>
                <a:cubicBezTo>
                  <a:pt x="54" y="5"/>
                  <a:pt x="70" y="0"/>
                  <a:pt x="86" y="0"/>
                </a:cubicBezTo>
                <a:moveTo>
                  <a:pt x="86" y="10"/>
                </a:moveTo>
                <a:cubicBezTo>
                  <a:pt x="72" y="10"/>
                  <a:pt x="58" y="15"/>
                  <a:pt x="46" y="24"/>
                </a:cubicBezTo>
                <a:cubicBezTo>
                  <a:pt x="17" y="46"/>
                  <a:pt x="11" y="88"/>
                  <a:pt x="34" y="117"/>
                </a:cubicBezTo>
                <a:cubicBezTo>
                  <a:pt x="46" y="134"/>
                  <a:pt x="66" y="143"/>
                  <a:pt x="87" y="143"/>
                </a:cubicBezTo>
                <a:cubicBezTo>
                  <a:pt x="101" y="143"/>
                  <a:pt x="115" y="138"/>
                  <a:pt x="127" y="130"/>
                </a:cubicBezTo>
                <a:cubicBezTo>
                  <a:pt x="156" y="107"/>
                  <a:pt x="162" y="65"/>
                  <a:pt x="139" y="36"/>
                </a:cubicBezTo>
                <a:cubicBezTo>
                  <a:pt x="127" y="19"/>
                  <a:pt x="107" y="10"/>
                  <a:pt x="86" y="10"/>
                </a:cubicBezTo>
                <a:cubicBezTo>
                  <a:pt x="86" y="0"/>
                  <a:pt x="86" y="0"/>
                  <a:pt x="86" y="0"/>
                </a:cubicBezTo>
                <a:lnTo>
                  <a:pt x="8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5" name="Freeform 44"/>
          <p:cNvSpPr>
            <a:spLocks noEditPoints="1"/>
          </p:cNvSpPr>
          <p:nvPr/>
        </p:nvSpPr>
        <p:spPr bwMode="black">
          <a:xfrm>
            <a:off x="9636904" y="2338681"/>
            <a:ext cx="428975" cy="417247"/>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6" name="Freeform 45"/>
          <p:cNvSpPr>
            <a:spLocks noEditPoints="1"/>
          </p:cNvSpPr>
          <p:nvPr/>
        </p:nvSpPr>
        <p:spPr bwMode="black">
          <a:xfrm>
            <a:off x="10563756" y="5997267"/>
            <a:ext cx="449793" cy="427302"/>
          </a:xfrm>
          <a:custGeom>
            <a:avLst/>
            <a:gdLst>
              <a:gd name="T0" fmla="*/ 0 w 154"/>
              <a:gd name="T1" fmla="*/ 77 h 154"/>
              <a:gd name="T2" fmla="*/ 154 w 154"/>
              <a:gd name="T3" fmla="*/ 77 h 154"/>
              <a:gd name="T4" fmla="*/ 77 w 154"/>
              <a:gd name="T5" fmla="*/ 10 h 154"/>
              <a:gd name="T6" fmla="*/ 77 w 154"/>
              <a:gd name="T7" fmla="*/ 144 h 154"/>
              <a:gd name="T8" fmla="*/ 77 w 154"/>
              <a:gd name="T9" fmla="*/ 10 h 154"/>
              <a:gd name="T10" fmla="*/ 92 w 154"/>
              <a:gd name="T11" fmla="*/ 64 h 154"/>
              <a:gd name="T12" fmla="*/ 75 w 154"/>
              <a:gd name="T13" fmla="*/ 47 h 154"/>
              <a:gd name="T14" fmla="*/ 71 w 154"/>
              <a:gd name="T15" fmla="*/ 45 h 154"/>
              <a:gd name="T16" fmla="*/ 49 w 154"/>
              <a:gd name="T17" fmla="*/ 45 h 154"/>
              <a:gd name="T18" fmla="*/ 43 w 154"/>
              <a:gd name="T19" fmla="*/ 101 h 154"/>
              <a:gd name="T20" fmla="*/ 87 w 154"/>
              <a:gd name="T21" fmla="*/ 107 h 154"/>
              <a:gd name="T22" fmla="*/ 93 w 154"/>
              <a:gd name="T23" fmla="*/ 66 h 154"/>
              <a:gd name="T24" fmla="*/ 92 w 154"/>
              <a:gd name="T25" fmla="*/ 64 h 154"/>
              <a:gd name="T26" fmla="*/ 87 w 154"/>
              <a:gd name="T27" fmla="*/ 66 h 154"/>
              <a:gd name="T28" fmla="*/ 71 w 154"/>
              <a:gd name="T29" fmla="*/ 50 h 154"/>
              <a:gd name="T30" fmla="*/ 49 w 154"/>
              <a:gd name="T31" fmla="*/ 101 h 154"/>
              <a:gd name="T32" fmla="*/ 66 w 154"/>
              <a:gd name="T33" fmla="*/ 50 h 154"/>
              <a:gd name="T34" fmla="*/ 71 w 154"/>
              <a:gd name="T35" fmla="*/ 72 h 154"/>
              <a:gd name="T36" fmla="*/ 87 w 154"/>
              <a:gd name="T37" fmla="*/ 101 h 154"/>
              <a:gd name="T38" fmla="*/ 103 w 154"/>
              <a:gd name="T39" fmla="*/ 64 h 154"/>
              <a:gd name="T40" fmla="*/ 98 w 154"/>
              <a:gd name="T41" fmla="*/ 107 h 154"/>
              <a:gd name="T42" fmla="*/ 98 w 154"/>
              <a:gd name="T43" fmla="*/ 102 h 154"/>
              <a:gd name="T44" fmla="*/ 96 w 154"/>
              <a:gd name="T45" fmla="*/ 60 h 154"/>
              <a:gd name="T46" fmla="*/ 80 w 154"/>
              <a:gd name="T47" fmla="*/ 45 h 154"/>
              <a:gd name="T48" fmla="*/ 83 w 154"/>
              <a:gd name="T49" fmla="*/ 45 h 154"/>
              <a:gd name="T50" fmla="*/ 101 w 154"/>
              <a:gd name="T51" fmla="*/ 59 h 154"/>
              <a:gd name="T52" fmla="*/ 114 w 154"/>
              <a:gd name="T53" fmla="*/ 101 h 154"/>
              <a:gd name="T54" fmla="*/ 107 w 154"/>
              <a:gd name="T55" fmla="*/ 107 h 154"/>
              <a:gd name="T56" fmla="*/ 108 w 154"/>
              <a:gd name="T57" fmla="*/ 63 h 154"/>
              <a:gd name="T58" fmla="*/ 93 w 154"/>
              <a:gd name="T59" fmla="*/ 45 h 154"/>
              <a:gd name="T60" fmla="*/ 94 w 154"/>
              <a:gd name="T61" fmla="*/ 45 h 154"/>
              <a:gd name="T62" fmla="*/ 102 w 154"/>
              <a:gd name="T63" fmla="*/ 48 h 154"/>
              <a:gd name="T64" fmla="*/ 114 w 154"/>
              <a:gd name="T65" fmla="*/ 6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54">
                <a:moveTo>
                  <a:pt x="77" y="0"/>
                </a:moveTo>
                <a:cubicBezTo>
                  <a:pt x="35" y="0"/>
                  <a:pt x="0" y="35"/>
                  <a:pt x="0" y="77"/>
                </a:cubicBezTo>
                <a:cubicBezTo>
                  <a:pt x="0" y="119"/>
                  <a:pt x="35" y="154"/>
                  <a:pt x="77" y="154"/>
                </a:cubicBezTo>
                <a:cubicBezTo>
                  <a:pt x="119" y="154"/>
                  <a:pt x="154" y="119"/>
                  <a:pt x="154" y="77"/>
                </a:cubicBezTo>
                <a:cubicBezTo>
                  <a:pt x="154" y="35"/>
                  <a:pt x="119" y="0"/>
                  <a:pt x="77" y="0"/>
                </a:cubicBezTo>
                <a:close/>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close/>
                <a:moveTo>
                  <a:pt x="92" y="64"/>
                </a:moveTo>
                <a:cubicBezTo>
                  <a:pt x="92" y="64"/>
                  <a:pt x="92" y="64"/>
                  <a:pt x="92" y="64"/>
                </a:cubicBezTo>
                <a:cubicBezTo>
                  <a:pt x="92" y="63"/>
                  <a:pt x="91" y="63"/>
                  <a:pt x="91" y="62"/>
                </a:cubicBezTo>
                <a:cubicBezTo>
                  <a:pt x="75" y="47"/>
                  <a:pt x="75" y="47"/>
                  <a:pt x="75" y="47"/>
                </a:cubicBezTo>
                <a:cubicBezTo>
                  <a:pt x="74" y="45"/>
                  <a:pt x="73" y="45"/>
                  <a:pt x="71" y="45"/>
                </a:cubicBezTo>
                <a:cubicBezTo>
                  <a:pt x="71" y="45"/>
                  <a:pt x="71" y="45"/>
                  <a:pt x="71" y="45"/>
                </a:cubicBezTo>
                <a:cubicBezTo>
                  <a:pt x="71" y="45"/>
                  <a:pt x="71" y="45"/>
                  <a:pt x="71" y="45"/>
                </a:cubicBezTo>
                <a:cubicBezTo>
                  <a:pt x="49" y="45"/>
                  <a:pt x="49" y="45"/>
                  <a:pt x="49" y="45"/>
                </a:cubicBezTo>
                <a:cubicBezTo>
                  <a:pt x="46" y="45"/>
                  <a:pt x="43" y="47"/>
                  <a:pt x="43" y="50"/>
                </a:cubicBezTo>
                <a:cubicBezTo>
                  <a:pt x="43" y="101"/>
                  <a:pt x="43" y="101"/>
                  <a:pt x="43" y="101"/>
                </a:cubicBezTo>
                <a:cubicBezTo>
                  <a:pt x="43" y="104"/>
                  <a:pt x="46" y="107"/>
                  <a:pt x="49" y="107"/>
                </a:cubicBezTo>
                <a:cubicBezTo>
                  <a:pt x="87" y="107"/>
                  <a:pt x="87" y="107"/>
                  <a:pt x="87" y="107"/>
                </a:cubicBezTo>
                <a:cubicBezTo>
                  <a:pt x="90" y="107"/>
                  <a:pt x="93" y="104"/>
                  <a:pt x="93" y="101"/>
                </a:cubicBezTo>
                <a:cubicBezTo>
                  <a:pt x="93" y="66"/>
                  <a:pt x="93" y="66"/>
                  <a:pt x="93" y="66"/>
                </a:cubicBezTo>
                <a:cubicBezTo>
                  <a:pt x="93" y="66"/>
                  <a:pt x="92" y="66"/>
                  <a:pt x="92" y="66"/>
                </a:cubicBezTo>
                <a:cubicBezTo>
                  <a:pt x="92" y="65"/>
                  <a:pt x="92" y="65"/>
                  <a:pt x="92" y="64"/>
                </a:cubicBezTo>
                <a:close/>
                <a:moveTo>
                  <a:pt x="71" y="50"/>
                </a:moveTo>
                <a:cubicBezTo>
                  <a:pt x="87" y="66"/>
                  <a:pt x="87" y="66"/>
                  <a:pt x="87" y="66"/>
                </a:cubicBezTo>
                <a:cubicBezTo>
                  <a:pt x="71" y="66"/>
                  <a:pt x="71" y="66"/>
                  <a:pt x="71" y="66"/>
                </a:cubicBezTo>
                <a:lnTo>
                  <a:pt x="71" y="50"/>
                </a:lnTo>
                <a:close/>
                <a:moveTo>
                  <a:pt x="87" y="101"/>
                </a:moveTo>
                <a:cubicBezTo>
                  <a:pt x="49" y="101"/>
                  <a:pt x="49" y="101"/>
                  <a:pt x="49" y="101"/>
                </a:cubicBezTo>
                <a:cubicBezTo>
                  <a:pt x="49" y="50"/>
                  <a:pt x="49" y="50"/>
                  <a:pt x="49" y="50"/>
                </a:cubicBezTo>
                <a:cubicBezTo>
                  <a:pt x="66" y="50"/>
                  <a:pt x="66" y="50"/>
                  <a:pt x="66" y="50"/>
                </a:cubicBezTo>
                <a:cubicBezTo>
                  <a:pt x="66" y="66"/>
                  <a:pt x="66" y="66"/>
                  <a:pt x="66" y="66"/>
                </a:cubicBezTo>
                <a:cubicBezTo>
                  <a:pt x="66" y="69"/>
                  <a:pt x="68" y="72"/>
                  <a:pt x="71" y="72"/>
                </a:cubicBezTo>
                <a:cubicBezTo>
                  <a:pt x="87" y="72"/>
                  <a:pt x="87" y="72"/>
                  <a:pt x="87" y="72"/>
                </a:cubicBezTo>
                <a:lnTo>
                  <a:pt x="87" y="101"/>
                </a:lnTo>
                <a:close/>
                <a:moveTo>
                  <a:pt x="101" y="59"/>
                </a:moveTo>
                <a:cubicBezTo>
                  <a:pt x="102" y="60"/>
                  <a:pt x="103" y="62"/>
                  <a:pt x="103" y="64"/>
                </a:cubicBezTo>
                <a:cubicBezTo>
                  <a:pt x="103" y="101"/>
                  <a:pt x="103" y="101"/>
                  <a:pt x="103" y="101"/>
                </a:cubicBezTo>
                <a:cubicBezTo>
                  <a:pt x="103" y="104"/>
                  <a:pt x="101" y="107"/>
                  <a:pt x="98" y="107"/>
                </a:cubicBezTo>
                <a:cubicBezTo>
                  <a:pt x="96" y="107"/>
                  <a:pt x="96" y="107"/>
                  <a:pt x="96" y="107"/>
                </a:cubicBezTo>
                <a:cubicBezTo>
                  <a:pt x="97" y="105"/>
                  <a:pt x="98" y="104"/>
                  <a:pt x="98" y="102"/>
                </a:cubicBezTo>
                <a:cubicBezTo>
                  <a:pt x="98" y="66"/>
                  <a:pt x="98" y="66"/>
                  <a:pt x="98" y="66"/>
                </a:cubicBezTo>
                <a:cubicBezTo>
                  <a:pt x="98" y="64"/>
                  <a:pt x="97" y="62"/>
                  <a:pt x="96" y="60"/>
                </a:cubicBezTo>
                <a:cubicBezTo>
                  <a:pt x="80" y="45"/>
                  <a:pt x="80" y="45"/>
                  <a:pt x="80" y="45"/>
                </a:cubicBezTo>
                <a:cubicBezTo>
                  <a:pt x="80" y="45"/>
                  <a:pt x="80" y="45"/>
                  <a:pt x="80" y="45"/>
                </a:cubicBezTo>
                <a:cubicBezTo>
                  <a:pt x="82" y="45"/>
                  <a:pt x="82" y="45"/>
                  <a:pt x="82" y="45"/>
                </a:cubicBezTo>
                <a:cubicBezTo>
                  <a:pt x="83" y="45"/>
                  <a:pt x="83" y="45"/>
                  <a:pt x="83" y="45"/>
                </a:cubicBezTo>
                <a:cubicBezTo>
                  <a:pt x="84" y="45"/>
                  <a:pt x="87" y="45"/>
                  <a:pt x="90" y="48"/>
                </a:cubicBezTo>
                <a:lnTo>
                  <a:pt x="101" y="59"/>
                </a:lnTo>
                <a:close/>
                <a:moveTo>
                  <a:pt x="114" y="62"/>
                </a:moveTo>
                <a:cubicBezTo>
                  <a:pt x="114" y="101"/>
                  <a:pt x="114" y="101"/>
                  <a:pt x="114" y="101"/>
                </a:cubicBezTo>
                <a:cubicBezTo>
                  <a:pt x="114" y="104"/>
                  <a:pt x="111" y="107"/>
                  <a:pt x="108" y="107"/>
                </a:cubicBezTo>
                <a:cubicBezTo>
                  <a:pt x="107" y="107"/>
                  <a:pt x="107" y="107"/>
                  <a:pt x="107" y="107"/>
                </a:cubicBezTo>
                <a:cubicBezTo>
                  <a:pt x="108" y="105"/>
                  <a:pt x="108" y="104"/>
                  <a:pt x="108" y="102"/>
                </a:cubicBezTo>
                <a:cubicBezTo>
                  <a:pt x="108" y="63"/>
                  <a:pt x="108" y="63"/>
                  <a:pt x="108" y="63"/>
                </a:cubicBezTo>
                <a:cubicBezTo>
                  <a:pt x="108" y="62"/>
                  <a:pt x="108" y="60"/>
                  <a:pt x="107" y="59"/>
                </a:cubicBezTo>
                <a:cubicBezTo>
                  <a:pt x="93" y="45"/>
                  <a:pt x="93" y="45"/>
                  <a:pt x="93" y="45"/>
                </a:cubicBezTo>
                <a:cubicBezTo>
                  <a:pt x="93" y="45"/>
                  <a:pt x="93" y="45"/>
                  <a:pt x="93" y="45"/>
                </a:cubicBezTo>
                <a:cubicBezTo>
                  <a:pt x="94" y="45"/>
                  <a:pt x="94" y="45"/>
                  <a:pt x="94" y="45"/>
                </a:cubicBezTo>
                <a:cubicBezTo>
                  <a:pt x="95" y="45"/>
                  <a:pt x="95" y="45"/>
                  <a:pt x="95" y="45"/>
                </a:cubicBezTo>
                <a:cubicBezTo>
                  <a:pt x="97" y="45"/>
                  <a:pt x="99" y="45"/>
                  <a:pt x="102" y="48"/>
                </a:cubicBezTo>
                <a:cubicBezTo>
                  <a:pt x="112" y="58"/>
                  <a:pt x="112" y="58"/>
                  <a:pt x="112" y="58"/>
                </a:cubicBezTo>
                <a:cubicBezTo>
                  <a:pt x="113" y="59"/>
                  <a:pt x="114" y="61"/>
                  <a:pt x="11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7" name="Freeform 46"/>
          <p:cNvSpPr>
            <a:spLocks noEditPoints="1"/>
          </p:cNvSpPr>
          <p:nvPr/>
        </p:nvSpPr>
        <p:spPr bwMode="black">
          <a:xfrm>
            <a:off x="10565519" y="4178866"/>
            <a:ext cx="446265" cy="40049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8" name="Freeform 47"/>
          <p:cNvSpPr>
            <a:spLocks noEditPoints="1"/>
          </p:cNvSpPr>
          <p:nvPr/>
        </p:nvSpPr>
        <p:spPr bwMode="black">
          <a:xfrm>
            <a:off x="10569928" y="3255421"/>
            <a:ext cx="437445"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0 w 150"/>
              <a:gd name="T17" fmla="*/ 75 h 150"/>
              <a:gd name="T18" fmla="*/ 75 w 150"/>
              <a:gd name="T19" fmla="*/ 9 h 150"/>
              <a:gd name="T20" fmla="*/ 47 w 150"/>
              <a:gd name="T21" fmla="*/ 94 h 150"/>
              <a:gd name="T22" fmla="*/ 43 w 150"/>
              <a:gd name="T23" fmla="*/ 98 h 150"/>
              <a:gd name="T24" fmla="*/ 38 w 150"/>
              <a:gd name="T25" fmla="*/ 94 h 150"/>
              <a:gd name="T26" fmla="*/ 43 w 150"/>
              <a:gd name="T27" fmla="*/ 89 h 150"/>
              <a:gd name="T28" fmla="*/ 47 w 150"/>
              <a:gd name="T29" fmla="*/ 94 h 150"/>
              <a:gd name="T30" fmla="*/ 43 w 150"/>
              <a:gd name="T31" fmla="*/ 52 h 150"/>
              <a:gd name="T32" fmla="*/ 38 w 150"/>
              <a:gd name="T33" fmla="*/ 56 h 150"/>
              <a:gd name="T34" fmla="*/ 43 w 150"/>
              <a:gd name="T35" fmla="*/ 61 h 150"/>
              <a:gd name="T36" fmla="*/ 47 w 150"/>
              <a:gd name="T37" fmla="*/ 56 h 150"/>
              <a:gd name="T38" fmla="*/ 43 w 150"/>
              <a:gd name="T39" fmla="*/ 52 h 150"/>
              <a:gd name="T40" fmla="*/ 53 w 150"/>
              <a:gd name="T41" fmla="*/ 98 h 150"/>
              <a:gd name="T42" fmla="*/ 101 w 150"/>
              <a:gd name="T43" fmla="*/ 98 h 150"/>
              <a:gd name="T44" fmla="*/ 101 w 150"/>
              <a:gd name="T45" fmla="*/ 89 h 150"/>
              <a:gd name="T46" fmla="*/ 53 w 150"/>
              <a:gd name="T47" fmla="*/ 89 h 150"/>
              <a:gd name="T48" fmla="*/ 53 w 150"/>
              <a:gd name="T49" fmla="*/ 98 h 150"/>
              <a:gd name="T50" fmla="*/ 108 w 150"/>
              <a:gd name="T51" fmla="*/ 52 h 150"/>
              <a:gd name="T52" fmla="*/ 53 w 150"/>
              <a:gd name="T53" fmla="*/ 52 h 150"/>
              <a:gd name="T54" fmla="*/ 53 w 150"/>
              <a:gd name="T55" fmla="*/ 61 h 150"/>
              <a:gd name="T56" fmla="*/ 108 w 150"/>
              <a:gd name="T57" fmla="*/ 61 h 150"/>
              <a:gd name="T58" fmla="*/ 108 w 150"/>
              <a:gd name="T59" fmla="*/ 52 h 150"/>
              <a:gd name="T60" fmla="*/ 53 w 150"/>
              <a:gd name="T61" fmla="*/ 70 h 150"/>
              <a:gd name="T62" fmla="*/ 53 w 150"/>
              <a:gd name="T63" fmla="*/ 80 h 150"/>
              <a:gd name="T64" fmla="*/ 116 w 150"/>
              <a:gd name="T65" fmla="*/ 80 h 150"/>
              <a:gd name="T66" fmla="*/ 116 w 150"/>
              <a:gd name="T67" fmla="*/ 70 h 150"/>
              <a:gd name="T68" fmla="*/ 53 w 150"/>
              <a:gd name="T69" fmla="*/ 70 h 150"/>
              <a:gd name="T70" fmla="*/ 43 w 150"/>
              <a:gd name="T71" fmla="*/ 70 h 150"/>
              <a:gd name="T72" fmla="*/ 38 w 150"/>
              <a:gd name="T73" fmla="*/ 75 h 150"/>
              <a:gd name="T74" fmla="*/ 43 w 150"/>
              <a:gd name="T75" fmla="*/ 80 h 150"/>
              <a:gd name="T76" fmla="*/ 47 w 150"/>
              <a:gd name="T77" fmla="*/ 75 h 150"/>
              <a:gd name="T78" fmla="*/ 43 w 150"/>
              <a:gd name="T79"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75" y="150"/>
                </a:moveTo>
                <a:cubicBezTo>
                  <a:pt x="34" y="150"/>
                  <a:pt x="0" y="116"/>
                  <a:pt x="0" y="75"/>
                </a:cubicBezTo>
                <a:cubicBezTo>
                  <a:pt x="0" y="34"/>
                  <a:pt x="34" y="0"/>
                  <a:pt x="75" y="0"/>
                </a:cubicBezTo>
                <a:cubicBezTo>
                  <a:pt x="116" y="0"/>
                  <a:pt x="150" y="34"/>
                  <a:pt x="150" y="75"/>
                </a:cubicBezTo>
                <a:cubicBezTo>
                  <a:pt x="150" y="116"/>
                  <a:pt x="116" y="150"/>
                  <a:pt x="75" y="150"/>
                </a:cubicBezTo>
                <a:close/>
                <a:moveTo>
                  <a:pt x="75" y="9"/>
                </a:moveTo>
                <a:cubicBezTo>
                  <a:pt x="39" y="9"/>
                  <a:pt x="10" y="39"/>
                  <a:pt x="10" y="75"/>
                </a:cubicBezTo>
                <a:cubicBezTo>
                  <a:pt x="10" y="111"/>
                  <a:pt x="39" y="140"/>
                  <a:pt x="75" y="140"/>
                </a:cubicBezTo>
                <a:cubicBezTo>
                  <a:pt x="111" y="140"/>
                  <a:pt x="140" y="111"/>
                  <a:pt x="140" y="75"/>
                </a:cubicBezTo>
                <a:cubicBezTo>
                  <a:pt x="140" y="39"/>
                  <a:pt x="111" y="9"/>
                  <a:pt x="75" y="9"/>
                </a:cubicBezTo>
                <a:close/>
                <a:moveTo>
                  <a:pt x="47" y="94"/>
                </a:moveTo>
                <a:cubicBezTo>
                  <a:pt x="47" y="96"/>
                  <a:pt x="45" y="98"/>
                  <a:pt x="43" y="98"/>
                </a:cubicBezTo>
                <a:cubicBezTo>
                  <a:pt x="40" y="98"/>
                  <a:pt x="38" y="96"/>
                  <a:pt x="38" y="94"/>
                </a:cubicBezTo>
                <a:cubicBezTo>
                  <a:pt x="38" y="91"/>
                  <a:pt x="40" y="89"/>
                  <a:pt x="43" y="89"/>
                </a:cubicBezTo>
                <a:cubicBezTo>
                  <a:pt x="45" y="89"/>
                  <a:pt x="47" y="91"/>
                  <a:pt x="47" y="94"/>
                </a:cubicBezTo>
                <a:close/>
                <a:moveTo>
                  <a:pt x="43" y="52"/>
                </a:moveTo>
                <a:cubicBezTo>
                  <a:pt x="40" y="52"/>
                  <a:pt x="38" y="54"/>
                  <a:pt x="38" y="56"/>
                </a:cubicBezTo>
                <a:cubicBezTo>
                  <a:pt x="38" y="59"/>
                  <a:pt x="40" y="61"/>
                  <a:pt x="43" y="61"/>
                </a:cubicBezTo>
                <a:cubicBezTo>
                  <a:pt x="45" y="61"/>
                  <a:pt x="47" y="59"/>
                  <a:pt x="47" y="56"/>
                </a:cubicBezTo>
                <a:cubicBezTo>
                  <a:pt x="47" y="54"/>
                  <a:pt x="45" y="52"/>
                  <a:pt x="43" y="52"/>
                </a:cubicBezTo>
                <a:close/>
                <a:moveTo>
                  <a:pt x="53" y="98"/>
                </a:moveTo>
                <a:cubicBezTo>
                  <a:pt x="101" y="98"/>
                  <a:pt x="101" y="98"/>
                  <a:pt x="101" y="98"/>
                </a:cubicBezTo>
                <a:cubicBezTo>
                  <a:pt x="101" y="89"/>
                  <a:pt x="101" y="89"/>
                  <a:pt x="101" y="89"/>
                </a:cubicBezTo>
                <a:cubicBezTo>
                  <a:pt x="53" y="89"/>
                  <a:pt x="53" y="89"/>
                  <a:pt x="53" y="89"/>
                </a:cubicBezTo>
                <a:lnTo>
                  <a:pt x="53" y="98"/>
                </a:lnTo>
                <a:close/>
                <a:moveTo>
                  <a:pt x="108" y="52"/>
                </a:moveTo>
                <a:cubicBezTo>
                  <a:pt x="53" y="52"/>
                  <a:pt x="53" y="52"/>
                  <a:pt x="53" y="52"/>
                </a:cubicBezTo>
                <a:cubicBezTo>
                  <a:pt x="53" y="61"/>
                  <a:pt x="53" y="61"/>
                  <a:pt x="53" y="61"/>
                </a:cubicBezTo>
                <a:cubicBezTo>
                  <a:pt x="108" y="61"/>
                  <a:pt x="108" y="61"/>
                  <a:pt x="108" y="61"/>
                </a:cubicBezTo>
                <a:lnTo>
                  <a:pt x="108" y="52"/>
                </a:lnTo>
                <a:close/>
                <a:moveTo>
                  <a:pt x="53" y="70"/>
                </a:moveTo>
                <a:cubicBezTo>
                  <a:pt x="53" y="80"/>
                  <a:pt x="53" y="80"/>
                  <a:pt x="53" y="80"/>
                </a:cubicBezTo>
                <a:cubicBezTo>
                  <a:pt x="116" y="80"/>
                  <a:pt x="116" y="80"/>
                  <a:pt x="116" y="80"/>
                </a:cubicBezTo>
                <a:cubicBezTo>
                  <a:pt x="116" y="70"/>
                  <a:pt x="116" y="70"/>
                  <a:pt x="116" y="70"/>
                </a:cubicBezTo>
                <a:lnTo>
                  <a:pt x="53" y="70"/>
                </a:lnTo>
                <a:close/>
                <a:moveTo>
                  <a:pt x="43" y="70"/>
                </a:moveTo>
                <a:cubicBezTo>
                  <a:pt x="40" y="70"/>
                  <a:pt x="38" y="72"/>
                  <a:pt x="38" y="75"/>
                </a:cubicBezTo>
                <a:cubicBezTo>
                  <a:pt x="38" y="78"/>
                  <a:pt x="40" y="80"/>
                  <a:pt x="43" y="80"/>
                </a:cubicBezTo>
                <a:cubicBezTo>
                  <a:pt x="45" y="80"/>
                  <a:pt x="47" y="78"/>
                  <a:pt x="47" y="75"/>
                </a:cubicBezTo>
                <a:cubicBezTo>
                  <a:pt x="47" y="72"/>
                  <a:pt x="45" y="70"/>
                  <a:pt x="43"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39" name="Freeform 48"/>
          <p:cNvSpPr>
            <a:spLocks noEditPoints="1"/>
          </p:cNvSpPr>
          <p:nvPr/>
        </p:nvSpPr>
        <p:spPr bwMode="black">
          <a:xfrm>
            <a:off x="10565519" y="2347895"/>
            <a:ext cx="446265" cy="398816"/>
          </a:xfrm>
          <a:custGeom>
            <a:avLst/>
            <a:gdLst>
              <a:gd name="T0" fmla="*/ 76 w 153"/>
              <a:gd name="T1" fmla="*/ 9 h 144"/>
              <a:gd name="T2" fmla="*/ 76 w 153"/>
              <a:gd name="T3" fmla="*/ 9 h 144"/>
              <a:gd name="T4" fmla="*/ 15 w 153"/>
              <a:gd name="T5" fmla="*/ 64 h 144"/>
              <a:gd name="T6" fmla="*/ 27 w 153"/>
              <a:gd name="T7" fmla="*/ 110 h 144"/>
              <a:gd name="T8" fmla="*/ 68 w 153"/>
              <a:gd name="T9" fmla="*/ 134 h 144"/>
              <a:gd name="T10" fmla="*/ 77 w 153"/>
              <a:gd name="T11" fmla="*/ 134 h 144"/>
              <a:gd name="T12" fmla="*/ 138 w 153"/>
              <a:gd name="T13" fmla="*/ 80 h 144"/>
              <a:gd name="T14" fmla="*/ 126 w 153"/>
              <a:gd name="T15" fmla="*/ 34 h 144"/>
              <a:gd name="T16" fmla="*/ 85 w 153"/>
              <a:gd name="T17" fmla="*/ 10 h 144"/>
              <a:gd name="T18" fmla="*/ 76 w 153"/>
              <a:gd name="T19" fmla="*/ 9 h 144"/>
              <a:gd name="T20" fmla="*/ 76 w 153"/>
              <a:gd name="T21" fmla="*/ 0 h 144"/>
              <a:gd name="T22" fmla="*/ 86 w 153"/>
              <a:gd name="T23" fmla="*/ 1 h 144"/>
              <a:gd name="T24" fmla="*/ 148 w 153"/>
              <a:gd name="T25" fmla="*/ 81 h 144"/>
              <a:gd name="T26" fmla="*/ 77 w 153"/>
              <a:gd name="T27" fmla="*/ 144 h 144"/>
              <a:gd name="T28" fmla="*/ 67 w 153"/>
              <a:gd name="T29" fmla="*/ 143 h 144"/>
              <a:gd name="T30" fmla="*/ 5 w 153"/>
              <a:gd name="T31" fmla="*/ 62 h 144"/>
              <a:gd name="T32" fmla="*/ 76 w 153"/>
              <a:gd name="T33" fmla="*/ 0 h 144"/>
              <a:gd name="T34" fmla="*/ 93 w 153"/>
              <a:gd name="T35" fmla="*/ 43 h 144"/>
              <a:gd name="T36" fmla="*/ 77 w 153"/>
              <a:gd name="T37" fmla="*/ 36 h 144"/>
              <a:gd name="T38" fmla="*/ 60 w 153"/>
              <a:gd name="T39" fmla="*/ 43 h 144"/>
              <a:gd name="T40" fmla="*/ 52 w 153"/>
              <a:gd name="T41" fmla="*/ 60 h 144"/>
              <a:gd name="T42" fmla="*/ 56 w 153"/>
              <a:gd name="T43" fmla="*/ 75 h 144"/>
              <a:gd name="T44" fmla="*/ 68 w 153"/>
              <a:gd name="T45" fmla="*/ 91 h 144"/>
              <a:gd name="T46" fmla="*/ 75 w 153"/>
              <a:gd name="T47" fmla="*/ 116 h 144"/>
              <a:gd name="T48" fmla="*/ 78 w 153"/>
              <a:gd name="T49" fmla="*/ 116 h 144"/>
              <a:gd name="T50" fmla="*/ 89 w 153"/>
              <a:gd name="T51" fmla="*/ 85 h 144"/>
              <a:gd name="T52" fmla="*/ 97 w 153"/>
              <a:gd name="T53" fmla="*/ 75 h 144"/>
              <a:gd name="T54" fmla="*/ 101 w 153"/>
              <a:gd name="T55" fmla="*/ 60 h 144"/>
              <a:gd name="T56" fmla="*/ 93 w 153"/>
              <a:gd name="T57" fmla="*/ 43 h 144"/>
              <a:gd name="T58" fmla="*/ 77 w 153"/>
              <a:gd name="T59" fmla="*/ 73 h 144"/>
              <a:gd name="T60" fmla="*/ 65 w 153"/>
              <a:gd name="T61" fmla="*/ 61 h 144"/>
              <a:gd name="T62" fmla="*/ 77 w 153"/>
              <a:gd name="T63" fmla="*/ 50 h 144"/>
              <a:gd name="T64" fmla="*/ 88 w 153"/>
              <a:gd name="T65" fmla="*/ 61 h 144"/>
              <a:gd name="T66" fmla="*/ 77 w 153"/>
              <a:gd name="T67"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144">
                <a:moveTo>
                  <a:pt x="76" y="9"/>
                </a:moveTo>
                <a:cubicBezTo>
                  <a:pt x="76" y="9"/>
                  <a:pt x="76" y="9"/>
                  <a:pt x="76" y="9"/>
                </a:cubicBezTo>
                <a:cubicBezTo>
                  <a:pt x="45" y="9"/>
                  <a:pt x="19" y="33"/>
                  <a:pt x="15" y="64"/>
                </a:cubicBezTo>
                <a:cubicBezTo>
                  <a:pt x="12" y="80"/>
                  <a:pt x="17" y="97"/>
                  <a:pt x="27" y="110"/>
                </a:cubicBezTo>
                <a:cubicBezTo>
                  <a:pt x="37" y="123"/>
                  <a:pt x="52" y="132"/>
                  <a:pt x="68" y="134"/>
                </a:cubicBezTo>
                <a:cubicBezTo>
                  <a:pt x="71" y="134"/>
                  <a:pt x="74" y="134"/>
                  <a:pt x="77" y="134"/>
                </a:cubicBezTo>
                <a:cubicBezTo>
                  <a:pt x="108" y="134"/>
                  <a:pt x="134" y="111"/>
                  <a:pt x="138" y="80"/>
                </a:cubicBezTo>
                <a:cubicBezTo>
                  <a:pt x="141" y="64"/>
                  <a:pt x="136" y="47"/>
                  <a:pt x="126" y="34"/>
                </a:cubicBezTo>
                <a:cubicBezTo>
                  <a:pt x="116" y="21"/>
                  <a:pt x="101" y="12"/>
                  <a:pt x="85" y="10"/>
                </a:cubicBezTo>
                <a:cubicBezTo>
                  <a:pt x="82" y="10"/>
                  <a:pt x="79" y="9"/>
                  <a:pt x="76" y="9"/>
                </a:cubicBezTo>
                <a:moveTo>
                  <a:pt x="76" y="0"/>
                </a:moveTo>
                <a:cubicBezTo>
                  <a:pt x="80" y="0"/>
                  <a:pt x="83" y="0"/>
                  <a:pt x="86" y="1"/>
                </a:cubicBezTo>
                <a:cubicBezTo>
                  <a:pt x="125" y="6"/>
                  <a:pt x="153" y="42"/>
                  <a:pt x="148" y="81"/>
                </a:cubicBezTo>
                <a:cubicBezTo>
                  <a:pt x="143" y="118"/>
                  <a:pt x="112" y="144"/>
                  <a:pt x="77" y="144"/>
                </a:cubicBezTo>
                <a:cubicBezTo>
                  <a:pt x="73" y="144"/>
                  <a:pt x="70" y="144"/>
                  <a:pt x="67" y="143"/>
                </a:cubicBezTo>
                <a:cubicBezTo>
                  <a:pt x="28" y="138"/>
                  <a:pt x="0" y="102"/>
                  <a:pt x="5" y="62"/>
                </a:cubicBezTo>
                <a:cubicBezTo>
                  <a:pt x="10" y="26"/>
                  <a:pt x="41" y="0"/>
                  <a:pt x="76" y="0"/>
                </a:cubicBezTo>
                <a:moveTo>
                  <a:pt x="93" y="43"/>
                </a:moveTo>
                <a:cubicBezTo>
                  <a:pt x="89" y="39"/>
                  <a:pt x="83" y="36"/>
                  <a:pt x="77" y="36"/>
                </a:cubicBezTo>
                <a:cubicBezTo>
                  <a:pt x="70" y="36"/>
                  <a:pt x="64" y="39"/>
                  <a:pt x="60" y="43"/>
                </a:cubicBezTo>
                <a:cubicBezTo>
                  <a:pt x="55" y="48"/>
                  <a:pt x="52" y="54"/>
                  <a:pt x="52" y="60"/>
                </a:cubicBezTo>
                <a:cubicBezTo>
                  <a:pt x="52" y="66"/>
                  <a:pt x="54" y="71"/>
                  <a:pt x="56" y="75"/>
                </a:cubicBezTo>
                <a:cubicBezTo>
                  <a:pt x="59" y="81"/>
                  <a:pt x="64" y="85"/>
                  <a:pt x="68" y="91"/>
                </a:cubicBezTo>
                <a:cubicBezTo>
                  <a:pt x="72" y="97"/>
                  <a:pt x="75" y="104"/>
                  <a:pt x="75" y="116"/>
                </a:cubicBezTo>
                <a:cubicBezTo>
                  <a:pt x="78" y="116"/>
                  <a:pt x="78" y="116"/>
                  <a:pt x="78" y="116"/>
                </a:cubicBezTo>
                <a:cubicBezTo>
                  <a:pt x="78" y="100"/>
                  <a:pt x="84" y="92"/>
                  <a:pt x="89" y="85"/>
                </a:cubicBezTo>
                <a:cubicBezTo>
                  <a:pt x="92" y="82"/>
                  <a:pt x="95" y="79"/>
                  <a:pt x="97" y="75"/>
                </a:cubicBezTo>
                <a:cubicBezTo>
                  <a:pt x="99" y="71"/>
                  <a:pt x="101" y="66"/>
                  <a:pt x="101" y="60"/>
                </a:cubicBezTo>
                <a:cubicBezTo>
                  <a:pt x="101" y="54"/>
                  <a:pt x="98" y="48"/>
                  <a:pt x="93" y="43"/>
                </a:cubicBezTo>
                <a:close/>
                <a:moveTo>
                  <a:pt x="77" y="73"/>
                </a:moveTo>
                <a:cubicBezTo>
                  <a:pt x="70" y="73"/>
                  <a:pt x="65" y="67"/>
                  <a:pt x="65" y="61"/>
                </a:cubicBezTo>
                <a:cubicBezTo>
                  <a:pt x="65" y="55"/>
                  <a:pt x="70" y="50"/>
                  <a:pt x="77" y="50"/>
                </a:cubicBezTo>
                <a:cubicBezTo>
                  <a:pt x="83" y="50"/>
                  <a:pt x="88" y="55"/>
                  <a:pt x="88" y="61"/>
                </a:cubicBezTo>
                <a:cubicBezTo>
                  <a:pt x="88" y="67"/>
                  <a:pt x="83" y="73"/>
                  <a:pt x="77"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0" name="Freeform 49"/>
          <p:cNvSpPr>
            <a:spLocks noEditPoints="1"/>
          </p:cNvSpPr>
          <p:nvPr/>
        </p:nvSpPr>
        <p:spPr bwMode="black">
          <a:xfrm>
            <a:off x="9610929" y="5998944"/>
            <a:ext cx="480925" cy="423951"/>
          </a:xfrm>
          <a:custGeom>
            <a:avLst/>
            <a:gdLst>
              <a:gd name="T0" fmla="*/ 86 w 173"/>
              <a:gd name="T1" fmla="*/ 0 h 153"/>
              <a:gd name="T2" fmla="*/ 40 w 173"/>
              <a:gd name="T3" fmla="*/ 15 h 153"/>
              <a:gd name="T4" fmla="*/ 25 w 173"/>
              <a:gd name="T5" fmla="*/ 123 h 153"/>
              <a:gd name="T6" fmla="*/ 86 w 173"/>
              <a:gd name="T7" fmla="*/ 153 h 153"/>
              <a:gd name="T8" fmla="*/ 133 w 173"/>
              <a:gd name="T9" fmla="*/ 138 h 153"/>
              <a:gd name="T10" fmla="*/ 147 w 173"/>
              <a:gd name="T11" fmla="*/ 30 h 153"/>
              <a:gd name="T12" fmla="*/ 86 w 173"/>
              <a:gd name="T13" fmla="*/ 0 h 153"/>
              <a:gd name="T14" fmla="*/ 86 w 173"/>
              <a:gd name="T15" fmla="*/ 0 h 153"/>
              <a:gd name="T16" fmla="*/ 86 w 173"/>
              <a:gd name="T17" fmla="*/ 10 h 153"/>
              <a:gd name="T18" fmla="*/ 139 w 173"/>
              <a:gd name="T19" fmla="*/ 36 h 153"/>
              <a:gd name="T20" fmla="*/ 127 w 173"/>
              <a:gd name="T21" fmla="*/ 129 h 153"/>
              <a:gd name="T22" fmla="*/ 86 w 173"/>
              <a:gd name="T23" fmla="*/ 143 h 153"/>
              <a:gd name="T24" fmla="*/ 33 w 173"/>
              <a:gd name="T25" fmla="*/ 117 h 153"/>
              <a:gd name="T26" fmla="*/ 46 w 173"/>
              <a:gd name="T27" fmla="*/ 24 h 153"/>
              <a:gd name="T28" fmla="*/ 86 w 173"/>
              <a:gd name="T29" fmla="*/ 10 h 153"/>
              <a:gd name="T30" fmla="*/ 86 w 173"/>
              <a:gd name="T31" fmla="*/ 0 h 153"/>
              <a:gd name="T32" fmla="*/ 59 w 173"/>
              <a:gd name="T33" fmla="*/ 80 h 153"/>
              <a:gd name="T34" fmla="*/ 114 w 173"/>
              <a:gd name="T35" fmla="*/ 80 h 153"/>
              <a:gd name="T36" fmla="*/ 114 w 173"/>
              <a:gd name="T37" fmla="*/ 113 h 153"/>
              <a:gd name="T38" fmla="*/ 59 w 173"/>
              <a:gd name="T39" fmla="*/ 113 h 153"/>
              <a:gd name="T40" fmla="*/ 59 w 173"/>
              <a:gd name="T41" fmla="*/ 80 h 153"/>
              <a:gd name="T42" fmla="*/ 117 w 173"/>
              <a:gd name="T43" fmla="*/ 67 h 153"/>
              <a:gd name="T44" fmla="*/ 117 w 173"/>
              <a:gd name="T45" fmla="*/ 75 h 153"/>
              <a:gd name="T46" fmla="*/ 56 w 173"/>
              <a:gd name="T47" fmla="*/ 75 h 153"/>
              <a:gd name="T48" fmla="*/ 56 w 173"/>
              <a:gd name="T49" fmla="*/ 67 h 153"/>
              <a:gd name="T50" fmla="*/ 58 w 173"/>
              <a:gd name="T51" fmla="*/ 59 h 153"/>
              <a:gd name="T52" fmla="*/ 73 w 173"/>
              <a:gd name="T53" fmla="*/ 59 h 153"/>
              <a:gd name="T54" fmla="*/ 59 w 173"/>
              <a:gd name="T55" fmla="*/ 53 h 153"/>
              <a:gd name="T56" fmla="*/ 68 w 173"/>
              <a:gd name="T57" fmla="*/ 42 h 153"/>
              <a:gd name="T58" fmla="*/ 86 w 173"/>
              <a:gd name="T59" fmla="*/ 51 h 153"/>
              <a:gd name="T60" fmla="*/ 105 w 173"/>
              <a:gd name="T61" fmla="*/ 42 h 153"/>
              <a:gd name="T62" fmla="*/ 114 w 173"/>
              <a:gd name="T63" fmla="*/ 53 h 153"/>
              <a:gd name="T64" fmla="*/ 99 w 173"/>
              <a:gd name="T65" fmla="*/ 59 h 153"/>
              <a:gd name="T66" fmla="*/ 115 w 173"/>
              <a:gd name="T67" fmla="*/ 59 h 153"/>
              <a:gd name="T68" fmla="*/ 117 w 173"/>
              <a:gd name="T69" fmla="*/ 67 h 153"/>
              <a:gd name="T70" fmla="*/ 93 w 173"/>
              <a:gd name="T71" fmla="*/ 57 h 153"/>
              <a:gd name="T72" fmla="*/ 111 w 173"/>
              <a:gd name="T73" fmla="*/ 52 h 153"/>
              <a:gd name="T74" fmla="*/ 105 w 173"/>
              <a:gd name="T75" fmla="*/ 47 h 153"/>
              <a:gd name="T76" fmla="*/ 93 w 173"/>
              <a:gd name="T77" fmla="*/ 57 h 153"/>
              <a:gd name="T78" fmla="*/ 62 w 173"/>
              <a:gd name="T79" fmla="*/ 52 h 153"/>
              <a:gd name="T80" fmla="*/ 80 w 173"/>
              <a:gd name="T81" fmla="*/ 57 h 153"/>
              <a:gd name="T82" fmla="*/ 68 w 173"/>
              <a:gd name="T83" fmla="*/ 47 h 153"/>
              <a:gd name="T84" fmla="*/ 62 w 173"/>
              <a:gd name="T85" fmla="*/ 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53">
                <a:moveTo>
                  <a:pt x="86" y="0"/>
                </a:moveTo>
                <a:cubicBezTo>
                  <a:pt x="70" y="0"/>
                  <a:pt x="54" y="5"/>
                  <a:pt x="40" y="15"/>
                </a:cubicBezTo>
                <a:cubicBezTo>
                  <a:pt x="6" y="41"/>
                  <a:pt x="0" y="89"/>
                  <a:pt x="25" y="123"/>
                </a:cubicBezTo>
                <a:cubicBezTo>
                  <a:pt x="40" y="143"/>
                  <a:pt x="63" y="153"/>
                  <a:pt x="86" y="153"/>
                </a:cubicBezTo>
                <a:cubicBezTo>
                  <a:pt x="103" y="153"/>
                  <a:pt x="119" y="148"/>
                  <a:pt x="133" y="138"/>
                </a:cubicBezTo>
                <a:cubicBezTo>
                  <a:pt x="167" y="112"/>
                  <a:pt x="173" y="64"/>
                  <a:pt x="147" y="30"/>
                </a:cubicBezTo>
                <a:cubicBezTo>
                  <a:pt x="132" y="10"/>
                  <a:pt x="109" y="0"/>
                  <a:pt x="86" y="0"/>
                </a:cubicBezTo>
                <a:moveTo>
                  <a:pt x="86" y="0"/>
                </a:moveTo>
                <a:cubicBezTo>
                  <a:pt x="86" y="10"/>
                  <a:pt x="86" y="10"/>
                  <a:pt x="86" y="10"/>
                </a:cubicBezTo>
                <a:cubicBezTo>
                  <a:pt x="107" y="10"/>
                  <a:pt x="127" y="19"/>
                  <a:pt x="139" y="36"/>
                </a:cubicBezTo>
                <a:cubicBezTo>
                  <a:pt x="162" y="65"/>
                  <a:pt x="156" y="107"/>
                  <a:pt x="127" y="129"/>
                </a:cubicBezTo>
                <a:cubicBezTo>
                  <a:pt x="115" y="138"/>
                  <a:pt x="101" y="143"/>
                  <a:pt x="86" y="143"/>
                </a:cubicBezTo>
                <a:cubicBezTo>
                  <a:pt x="65" y="143"/>
                  <a:pt x="46" y="134"/>
                  <a:pt x="33" y="117"/>
                </a:cubicBezTo>
                <a:cubicBezTo>
                  <a:pt x="11" y="88"/>
                  <a:pt x="17" y="46"/>
                  <a:pt x="46" y="24"/>
                </a:cubicBezTo>
                <a:cubicBezTo>
                  <a:pt x="58" y="15"/>
                  <a:pt x="72" y="10"/>
                  <a:pt x="86" y="10"/>
                </a:cubicBezTo>
                <a:lnTo>
                  <a:pt x="86" y="0"/>
                </a:lnTo>
                <a:close/>
                <a:moveTo>
                  <a:pt x="59" y="80"/>
                </a:moveTo>
                <a:cubicBezTo>
                  <a:pt x="114" y="80"/>
                  <a:pt x="114" y="80"/>
                  <a:pt x="114" y="80"/>
                </a:cubicBezTo>
                <a:cubicBezTo>
                  <a:pt x="114" y="113"/>
                  <a:pt x="114" y="113"/>
                  <a:pt x="114" y="113"/>
                </a:cubicBezTo>
                <a:cubicBezTo>
                  <a:pt x="59" y="113"/>
                  <a:pt x="59" y="113"/>
                  <a:pt x="59" y="113"/>
                </a:cubicBezTo>
                <a:lnTo>
                  <a:pt x="59" y="80"/>
                </a:lnTo>
                <a:close/>
                <a:moveTo>
                  <a:pt x="117" y="67"/>
                </a:moveTo>
                <a:cubicBezTo>
                  <a:pt x="117" y="75"/>
                  <a:pt x="117" y="75"/>
                  <a:pt x="117" y="75"/>
                </a:cubicBezTo>
                <a:cubicBezTo>
                  <a:pt x="56" y="75"/>
                  <a:pt x="56" y="75"/>
                  <a:pt x="56" y="75"/>
                </a:cubicBezTo>
                <a:cubicBezTo>
                  <a:pt x="56" y="67"/>
                  <a:pt x="56" y="67"/>
                  <a:pt x="56" y="67"/>
                </a:cubicBezTo>
                <a:cubicBezTo>
                  <a:pt x="58" y="59"/>
                  <a:pt x="58" y="59"/>
                  <a:pt x="58" y="59"/>
                </a:cubicBezTo>
                <a:cubicBezTo>
                  <a:pt x="73" y="59"/>
                  <a:pt x="73" y="59"/>
                  <a:pt x="73" y="59"/>
                </a:cubicBezTo>
                <a:cubicBezTo>
                  <a:pt x="67" y="58"/>
                  <a:pt x="62" y="55"/>
                  <a:pt x="59" y="53"/>
                </a:cubicBezTo>
                <a:cubicBezTo>
                  <a:pt x="54" y="50"/>
                  <a:pt x="65" y="46"/>
                  <a:pt x="68" y="42"/>
                </a:cubicBezTo>
                <a:cubicBezTo>
                  <a:pt x="72" y="37"/>
                  <a:pt x="80" y="45"/>
                  <a:pt x="86" y="51"/>
                </a:cubicBezTo>
                <a:cubicBezTo>
                  <a:pt x="93" y="45"/>
                  <a:pt x="100" y="37"/>
                  <a:pt x="105" y="42"/>
                </a:cubicBezTo>
                <a:cubicBezTo>
                  <a:pt x="108" y="46"/>
                  <a:pt x="119" y="50"/>
                  <a:pt x="114" y="53"/>
                </a:cubicBezTo>
                <a:cubicBezTo>
                  <a:pt x="111" y="55"/>
                  <a:pt x="105" y="58"/>
                  <a:pt x="99" y="59"/>
                </a:cubicBezTo>
                <a:cubicBezTo>
                  <a:pt x="115" y="59"/>
                  <a:pt x="115" y="59"/>
                  <a:pt x="115" y="59"/>
                </a:cubicBezTo>
                <a:lnTo>
                  <a:pt x="117" y="67"/>
                </a:lnTo>
                <a:close/>
                <a:moveTo>
                  <a:pt x="93" y="57"/>
                </a:moveTo>
                <a:cubicBezTo>
                  <a:pt x="104" y="56"/>
                  <a:pt x="110" y="53"/>
                  <a:pt x="111" y="52"/>
                </a:cubicBezTo>
                <a:cubicBezTo>
                  <a:pt x="112" y="51"/>
                  <a:pt x="106" y="47"/>
                  <a:pt x="105" y="47"/>
                </a:cubicBezTo>
                <a:cubicBezTo>
                  <a:pt x="103" y="47"/>
                  <a:pt x="93" y="57"/>
                  <a:pt x="93" y="57"/>
                </a:cubicBezTo>
                <a:close/>
                <a:moveTo>
                  <a:pt x="62" y="52"/>
                </a:moveTo>
                <a:cubicBezTo>
                  <a:pt x="63" y="53"/>
                  <a:pt x="69" y="56"/>
                  <a:pt x="80" y="57"/>
                </a:cubicBezTo>
                <a:cubicBezTo>
                  <a:pt x="80" y="57"/>
                  <a:pt x="70" y="47"/>
                  <a:pt x="68" y="47"/>
                </a:cubicBezTo>
                <a:cubicBezTo>
                  <a:pt x="67" y="47"/>
                  <a:pt x="61" y="51"/>
                  <a:pt x="62"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1" name="Freeform 50"/>
          <p:cNvSpPr>
            <a:spLocks noEditPoints="1"/>
          </p:cNvSpPr>
          <p:nvPr/>
        </p:nvSpPr>
        <p:spPr bwMode="black">
          <a:xfrm>
            <a:off x="9638576" y="5082356"/>
            <a:ext cx="425628" cy="423951"/>
          </a:xfrm>
          <a:custGeom>
            <a:avLst/>
            <a:gdLst>
              <a:gd name="T0" fmla="*/ 77 w 154"/>
              <a:gd name="T1" fmla="*/ 0 h 153"/>
              <a:gd name="T2" fmla="*/ 0 w 154"/>
              <a:gd name="T3" fmla="*/ 77 h 153"/>
              <a:gd name="T4" fmla="*/ 77 w 154"/>
              <a:gd name="T5" fmla="*/ 153 h 153"/>
              <a:gd name="T6" fmla="*/ 154 w 154"/>
              <a:gd name="T7" fmla="*/ 77 h 153"/>
              <a:gd name="T8" fmla="*/ 77 w 154"/>
              <a:gd name="T9" fmla="*/ 0 h 153"/>
              <a:gd name="T10" fmla="*/ 77 w 154"/>
              <a:gd name="T11" fmla="*/ 9 h 153"/>
              <a:gd name="T12" fmla="*/ 144 w 154"/>
              <a:gd name="T13" fmla="*/ 77 h 153"/>
              <a:gd name="T14" fmla="*/ 77 w 154"/>
              <a:gd name="T15" fmla="*/ 144 h 153"/>
              <a:gd name="T16" fmla="*/ 10 w 154"/>
              <a:gd name="T17" fmla="*/ 77 h 153"/>
              <a:gd name="T18" fmla="*/ 77 w 154"/>
              <a:gd name="T19" fmla="*/ 9 h 153"/>
              <a:gd name="T20" fmla="*/ 131 w 154"/>
              <a:gd name="T21" fmla="*/ 94 h 153"/>
              <a:gd name="T22" fmla="*/ 126 w 154"/>
              <a:gd name="T23" fmla="*/ 94 h 153"/>
              <a:gd name="T24" fmla="*/ 85 w 154"/>
              <a:gd name="T25" fmla="*/ 53 h 153"/>
              <a:gd name="T26" fmla="*/ 61 w 154"/>
              <a:gd name="T27" fmla="*/ 60 h 153"/>
              <a:gd name="T28" fmla="*/ 57 w 154"/>
              <a:gd name="T29" fmla="*/ 59 h 153"/>
              <a:gd name="T30" fmla="*/ 52 w 154"/>
              <a:gd name="T31" fmla="*/ 60 h 153"/>
              <a:gd name="T32" fmla="*/ 85 w 154"/>
              <a:gd name="T33" fmla="*/ 47 h 153"/>
              <a:gd name="T34" fmla="*/ 131 w 154"/>
              <a:gd name="T35" fmla="*/ 94 h 153"/>
              <a:gd name="T36" fmla="*/ 85 w 154"/>
              <a:gd name="T37" fmla="*/ 60 h 153"/>
              <a:gd name="T38" fmla="*/ 67 w 154"/>
              <a:gd name="T39" fmla="*/ 64 h 153"/>
              <a:gd name="T40" fmla="*/ 68 w 154"/>
              <a:gd name="T41" fmla="*/ 66 h 153"/>
              <a:gd name="T42" fmla="*/ 68 w 154"/>
              <a:gd name="T43" fmla="*/ 66 h 153"/>
              <a:gd name="T44" fmla="*/ 75 w 154"/>
              <a:gd name="T45" fmla="*/ 67 h 153"/>
              <a:gd name="T46" fmla="*/ 85 w 154"/>
              <a:gd name="T47" fmla="*/ 65 h 153"/>
              <a:gd name="T48" fmla="*/ 113 w 154"/>
              <a:gd name="T49" fmla="*/ 94 h 153"/>
              <a:gd name="T50" fmla="*/ 119 w 154"/>
              <a:gd name="T51" fmla="*/ 94 h 153"/>
              <a:gd name="T52" fmla="*/ 85 w 154"/>
              <a:gd name="T53" fmla="*/ 60 h 153"/>
              <a:gd name="T54" fmla="*/ 85 w 154"/>
              <a:gd name="T55" fmla="*/ 72 h 153"/>
              <a:gd name="T56" fmla="*/ 81 w 154"/>
              <a:gd name="T57" fmla="*/ 72 h 153"/>
              <a:gd name="T58" fmla="*/ 84 w 154"/>
              <a:gd name="T59" fmla="*/ 78 h 153"/>
              <a:gd name="T60" fmla="*/ 85 w 154"/>
              <a:gd name="T61" fmla="*/ 78 h 153"/>
              <a:gd name="T62" fmla="*/ 101 w 154"/>
              <a:gd name="T63" fmla="*/ 94 h 153"/>
              <a:gd name="T64" fmla="*/ 106 w 154"/>
              <a:gd name="T65" fmla="*/ 94 h 153"/>
              <a:gd name="T66" fmla="*/ 85 w 154"/>
              <a:gd name="T67" fmla="*/ 72 h 153"/>
              <a:gd name="T68" fmla="*/ 29 w 154"/>
              <a:gd name="T69" fmla="*/ 86 h 153"/>
              <a:gd name="T70" fmla="*/ 37 w 154"/>
              <a:gd name="T71" fmla="*/ 93 h 153"/>
              <a:gd name="T72" fmla="*/ 38 w 154"/>
              <a:gd name="T73" fmla="*/ 93 h 153"/>
              <a:gd name="T74" fmla="*/ 70 w 154"/>
              <a:gd name="T75" fmla="*/ 93 h 153"/>
              <a:gd name="T76" fmla="*/ 80 w 154"/>
              <a:gd name="T77" fmla="*/ 82 h 153"/>
              <a:gd name="T78" fmla="*/ 68 w 154"/>
              <a:gd name="T79" fmla="*/ 71 h 153"/>
              <a:gd name="T80" fmla="*/ 65 w 154"/>
              <a:gd name="T81" fmla="*/ 71 h 153"/>
              <a:gd name="T82" fmla="*/ 57 w 154"/>
              <a:gd name="T83" fmla="*/ 64 h 153"/>
              <a:gd name="T84" fmla="*/ 47 w 154"/>
              <a:gd name="T85" fmla="*/ 73 h 153"/>
              <a:gd name="T86" fmla="*/ 47 w 154"/>
              <a:gd name="T87" fmla="*/ 75 h 153"/>
              <a:gd name="T88" fmla="*/ 44 w 154"/>
              <a:gd name="T89" fmla="*/ 74 h 153"/>
              <a:gd name="T90" fmla="*/ 38 w 154"/>
              <a:gd name="T91" fmla="*/ 78 h 153"/>
              <a:gd name="T92" fmla="*/ 37 w 154"/>
              <a:gd name="T93" fmla="*/ 78 h 153"/>
              <a:gd name="T94" fmla="*/ 29 w 154"/>
              <a:gd name="T95"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4" h="153">
                <a:moveTo>
                  <a:pt x="77" y="0"/>
                </a:moveTo>
                <a:cubicBezTo>
                  <a:pt x="35" y="0"/>
                  <a:pt x="0" y="34"/>
                  <a:pt x="0" y="77"/>
                </a:cubicBezTo>
                <a:cubicBezTo>
                  <a:pt x="0" y="119"/>
                  <a:pt x="35" y="153"/>
                  <a:pt x="77" y="153"/>
                </a:cubicBezTo>
                <a:cubicBezTo>
                  <a:pt x="120" y="153"/>
                  <a:pt x="154" y="119"/>
                  <a:pt x="154" y="77"/>
                </a:cubicBezTo>
                <a:cubicBezTo>
                  <a:pt x="154" y="34"/>
                  <a:pt x="120" y="0"/>
                  <a:pt x="77" y="0"/>
                </a:cubicBezTo>
                <a:moveTo>
                  <a:pt x="77" y="9"/>
                </a:moveTo>
                <a:cubicBezTo>
                  <a:pt x="114" y="9"/>
                  <a:pt x="144" y="39"/>
                  <a:pt x="144" y="77"/>
                </a:cubicBezTo>
                <a:cubicBezTo>
                  <a:pt x="144" y="114"/>
                  <a:pt x="114" y="144"/>
                  <a:pt x="77" y="144"/>
                </a:cubicBezTo>
                <a:cubicBezTo>
                  <a:pt x="40" y="144"/>
                  <a:pt x="10" y="114"/>
                  <a:pt x="10" y="77"/>
                </a:cubicBezTo>
                <a:cubicBezTo>
                  <a:pt x="10" y="39"/>
                  <a:pt x="40" y="9"/>
                  <a:pt x="77" y="9"/>
                </a:cubicBezTo>
                <a:moveTo>
                  <a:pt x="131" y="94"/>
                </a:moveTo>
                <a:cubicBezTo>
                  <a:pt x="126" y="94"/>
                  <a:pt x="126" y="94"/>
                  <a:pt x="126" y="94"/>
                </a:cubicBezTo>
                <a:cubicBezTo>
                  <a:pt x="126" y="71"/>
                  <a:pt x="107" y="53"/>
                  <a:pt x="85" y="53"/>
                </a:cubicBezTo>
                <a:cubicBezTo>
                  <a:pt x="76" y="53"/>
                  <a:pt x="68" y="56"/>
                  <a:pt x="61" y="60"/>
                </a:cubicBezTo>
                <a:cubicBezTo>
                  <a:pt x="60" y="60"/>
                  <a:pt x="58" y="59"/>
                  <a:pt x="57" y="59"/>
                </a:cubicBezTo>
                <a:cubicBezTo>
                  <a:pt x="55" y="59"/>
                  <a:pt x="54" y="60"/>
                  <a:pt x="52" y="60"/>
                </a:cubicBezTo>
                <a:cubicBezTo>
                  <a:pt x="61" y="52"/>
                  <a:pt x="72" y="47"/>
                  <a:pt x="85" y="47"/>
                </a:cubicBezTo>
                <a:cubicBezTo>
                  <a:pt x="110" y="47"/>
                  <a:pt x="131" y="68"/>
                  <a:pt x="131" y="94"/>
                </a:cubicBezTo>
                <a:close/>
                <a:moveTo>
                  <a:pt x="85" y="60"/>
                </a:moveTo>
                <a:cubicBezTo>
                  <a:pt x="78" y="60"/>
                  <a:pt x="72" y="61"/>
                  <a:pt x="67" y="64"/>
                </a:cubicBezTo>
                <a:cubicBezTo>
                  <a:pt x="68" y="65"/>
                  <a:pt x="68" y="65"/>
                  <a:pt x="68" y="66"/>
                </a:cubicBezTo>
                <a:cubicBezTo>
                  <a:pt x="68" y="66"/>
                  <a:pt x="68" y="66"/>
                  <a:pt x="68" y="66"/>
                </a:cubicBezTo>
                <a:cubicBezTo>
                  <a:pt x="71" y="66"/>
                  <a:pt x="73" y="66"/>
                  <a:pt x="75" y="67"/>
                </a:cubicBezTo>
                <a:cubicBezTo>
                  <a:pt x="78" y="66"/>
                  <a:pt x="81" y="65"/>
                  <a:pt x="85" y="65"/>
                </a:cubicBezTo>
                <a:cubicBezTo>
                  <a:pt x="100" y="65"/>
                  <a:pt x="113" y="78"/>
                  <a:pt x="113" y="94"/>
                </a:cubicBezTo>
                <a:cubicBezTo>
                  <a:pt x="119" y="94"/>
                  <a:pt x="119" y="94"/>
                  <a:pt x="119" y="94"/>
                </a:cubicBezTo>
                <a:cubicBezTo>
                  <a:pt x="119" y="75"/>
                  <a:pt x="104" y="60"/>
                  <a:pt x="85" y="60"/>
                </a:cubicBezTo>
                <a:close/>
                <a:moveTo>
                  <a:pt x="85" y="72"/>
                </a:moveTo>
                <a:cubicBezTo>
                  <a:pt x="83" y="72"/>
                  <a:pt x="82" y="72"/>
                  <a:pt x="81" y="72"/>
                </a:cubicBezTo>
                <a:cubicBezTo>
                  <a:pt x="82" y="74"/>
                  <a:pt x="83" y="76"/>
                  <a:pt x="84" y="78"/>
                </a:cubicBezTo>
                <a:cubicBezTo>
                  <a:pt x="84" y="78"/>
                  <a:pt x="84" y="78"/>
                  <a:pt x="85" y="78"/>
                </a:cubicBezTo>
                <a:cubicBezTo>
                  <a:pt x="93" y="78"/>
                  <a:pt x="101" y="85"/>
                  <a:pt x="101" y="94"/>
                </a:cubicBezTo>
                <a:cubicBezTo>
                  <a:pt x="106" y="94"/>
                  <a:pt x="106" y="94"/>
                  <a:pt x="106" y="94"/>
                </a:cubicBezTo>
                <a:cubicBezTo>
                  <a:pt x="106" y="82"/>
                  <a:pt x="97" y="72"/>
                  <a:pt x="85" y="72"/>
                </a:cubicBezTo>
                <a:close/>
                <a:moveTo>
                  <a:pt x="29" y="86"/>
                </a:moveTo>
                <a:cubicBezTo>
                  <a:pt x="29" y="90"/>
                  <a:pt x="32" y="93"/>
                  <a:pt x="37" y="93"/>
                </a:cubicBezTo>
                <a:cubicBezTo>
                  <a:pt x="38" y="93"/>
                  <a:pt x="38" y="93"/>
                  <a:pt x="38" y="93"/>
                </a:cubicBezTo>
                <a:cubicBezTo>
                  <a:pt x="70" y="93"/>
                  <a:pt x="70" y="93"/>
                  <a:pt x="70" y="93"/>
                </a:cubicBezTo>
                <a:cubicBezTo>
                  <a:pt x="75" y="93"/>
                  <a:pt x="80" y="88"/>
                  <a:pt x="80" y="82"/>
                </a:cubicBezTo>
                <a:cubicBezTo>
                  <a:pt x="80" y="76"/>
                  <a:pt x="75" y="71"/>
                  <a:pt x="68" y="71"/>
                </a:cubicBezTo>
                <a:cubicBezTo>
                  <a:pt x="67" y="71"/>
                  <a:pt x="66" y="71"/>
                  <a:pt x="65" y="71"/>
                </a:cubicBezTo>
                <a:cubicBezTo>
                  <a:pt x="64" y="67"/>
                  <a:pt x="61" y="64"/>
                  <a:pt x="57" y="64"/>
                </a:cubicBezTo>
                <a:cubicBezTo>
                  <a:pt x="51" y="64"/>
                  <a:pt x="47" y="68"/>
                  <a:pt x="47" y="73"/>
                </a:cubicBezTo>
                <a:cubicBezTo>
                  <a:pt x="47" y="74"/>
                  <a:pt x="47" y="74"/>
                  <a:pt x="47" y="75"/>
                </a:cubicBezTo>
                <a:cubicBezTo>
                  <a:pt x="46" y="74"/>
                  <a:pt x="45" y="74"/>
                  <a:pt x="44" y="74"/>
                </a:cubicBezTo>
                <a:cubicBezTo>
                  <a:pt x="42" y="74"/>
                  <a:pt x="39" y="76"/>
                  <a:pt x="38" y="78"/>
                </a:cubicBezTo>
                <a:cubicBezTo>
                  <a:pt x="38" y="78"/>
                  <a:pt x="37" y="78"/>
                  <a:pt x="37" y="78"/>
                </a:cubicBezTo>
                <a:cubicBezTo>
                  <a:pt x="32" y="78"/>
                  <a:pt x="29" y="81"/>
                  <a:pt x="29"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2" name="Freeform 51"/>
          <p:cNvSpPr>
            <a:spLocks noEditPoints="1"/>
          </p:cNvSpPr>
          <p:nvPr/>
        </p:nvSpPr>
        <p:spPr bwMode="black">
          <a:xfrm>
            <a:off x="9657011" y="3283069"/>
            <a:ext cx="388761" cy="388762"/>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3" name="Freeform 52"/>
          <p:cNvSpPr>
            <a:spLocks noEditPoints="1"/>
          </p:cNvSpPr>
          <p:nvPr/>
        </p:nvSpPr>
        <p:spPr bwMode="black">
          <a:xfrm>
            <a:off x="1406883" y="6011510"/>
            <a:ext cx="423951" cy="398816"/>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4" name="Freeform 53"/>
          <p:cNvSpPr>
            <a:spLocks noEditPoints="1"/>
          </p:cNvSpPr>
          <p:nvPr/>
        </p:nvSpPr>
        <p:spPr bwMode="black">
          <a:xfrm>
            <a:off x="2321026" y="5998105"/>
            <a:ext cx="427303" cy="425626"/>
          </a:xfrm>
          <a:custGeom>
            <a:avLst/>
            <a:gdLst>
              <a:gd name="T0" fmla="*/ 77 w 154"/>
              <a:gd name="T1" fmla="*/ 0 h 153"/>
              <a:gd name="T2" fmla="*/ 0 w 154"/>
              <a:gd name="T3" fmla="*/ 76 h 153"/>
              <a:gd name="T4" fmla="*/ 77 w 154"/>
              <a:gd name="T5" fmla="*/ 153 h 153"/>
              <a:gd name="T6" fmla="*/ 154 w 154"/>
              <a:gd name="T7" fmla="*/ 76 h 153"/>
              <a:gd name="T8" fmla="*/ 77 w 154"/>
              <a:gd name="T9" fmla="*/ 0 h 153"/>
              <a:gd name="T10" fmla="*/ 77 w 154"/>
              <a:gd name="T11" fmla="*/ 9 h 153"/>
              <a:gd name="T12" fmla="*/ 144 w 154"/>
              <a:gd name="T13" fmla="*/ 76 h 153"/>
              <a:gd name="T14" fmla="*/ 77 w 154"/>
              <a:gd name="T15" fmla="*/ 144 h 153"/>
              <a:gd name="T16" fmla="*/ 10 w 154"/>
              <a:gd name="T17" fmla="*/ 76 h 153"/>
              <a:gd name="T18" fmla="*/ 77 w 154"/>
              <a:gd name="T19" fmla="*/ 9 h 153"/>
              <a:gd name="T20" fmla="*/ 96 w 154"/>
              <a:gd name="T21" fmla="*/ 118 h 153"/>
              <a:gd name="T22" fmla="*/ 92 w 154"/>
              <a:gd name="T23" fmla="*/ 115 h 153"/>
              <a:gd name="T24" fmla="*/ 88 w 154"/>
              <a:gd name="T25" fmla="*/ 118 h 153"/>
              <a:gd name="T26" fmla="*/ 84 w 154"/>
              <a:gd name="T27" fmla="*/ 115 h 153"/>
              <a:gd name="T28" fmla="*/ 81 w 154"/>
              <a:gd name="T29" fmla="*/ 118 h 153"/>
              <a:gd name="T30" fmla="*/ 77 w 154"/>
              <a:gd name="T31" fmla="*/ 115 h 153"/>
              <a:gd name="T32" fmla="*/ 73 w 154"/>
              <a:gd name="T33" fmla="*/ 118 h 153"/>
              <a:gd name="T34" fmla="*/ 69 w 154"/>
              <a:gd name="T35" fmla="*/ 115 h 153"/>
              <a:gd name="T36" fmla="*/ 65 w 154"/>
              <a:gd name="T37" fmla="*/ 118 h 153"/>
              <a:gd name="T38" fmla="*/ 62 w 154"/>
              <a:gd name="T39" fmla="*/ 115 h 153"/>
              <a:gd name="T40" fmla="*/ 58 w 154"/>
              <a:gd name="T41" fmla="*/ 118 h 153"/>
              <a:gd name="T42" fmla="*/ 58 w 154"/>
              <a:gd name="T43" fmla="*/ 93 h 153"/>
              <a:gd name="T44" fmla="*/ 96 w 154"/>
              <a:gd name="T45" fmla="*/ 93 h 153"/>
              <a:gd name="T46" fmla="*/ 96 w 154"/>
              <a:gd name="T47" fmla="*/ 118 h 153"/>
              <a:gd name="T48" fmla="*/ 96 w 154"/>
              <a:gd name="T49" fmla="*/ 84 h 153"/>
              <a:gd name="T50" fmla="*/ 96 w 154"/>
              <a:gd name="T51" fmla="*/ 88 h 153"/>
              <a:gd name="T52" fmla="*/ 58 w 154"/>
              <a:gd name="T53" fmla="*/ 88 h 153"/>
              <a:gd name="T54" fmla="*/ 58 w 154"/>
              <a:gd name="T55" fmla="*/ 84 h 153"/>
              <a:gd name="T56" fmla="*/ 64 w 154"/>
              <a:gd name="T57" fmla="*/ 76 h 153"/>
              <a:gd name="T58" fmla="*/ 73 w 154"/>
              <a:gd name="T59" fmla="*/ 64 h 153"/>
              <a:gd name="T60" fmla="*/ 70 w 154"/>
              <a:gd name="T61" fmla="*/ 41 h 153"/>
              <a:gd name="T62" fmla="*/ 77 w 154"/>
              <a:gd name="T63" fmla="*/ 29 h 153"/>
              <a:gd name="T64" fmla="*/ 84 w 154"/>
              <a:gd name="T65" fmla="*/ 41 h 153"/>
              <a:gd name="T66" fmla="*/ 81 w 154"/>
              <a:gd name="T67" fmla="*/ 64 h 153"/>
              <a:gd name="T68" fmla="*/ 90 w 154"/>
              <a:gd name="T69" fmla="*/ 76 h 153"/>
              <a:gd name="T70" fmla="*/ 96 w 154"/>
              <a:gd name="T71" fmla="*/ 84 h 153"/>
              <a:gd name="T72" fmla="*/ 79 w 154"/>
              <a:gd name="T73" fmla="*/ 35 h 153"/>
              <a:gd name="T74" fmla="*/ 77 w 154"/>
              <a:gd name="T75" fmla="*/ 33 h 153"/>
              <a:gd name="T76" fmla="*/ 74 w 154"/>
              <a:gd name="T77" fmla="*/ 35 h 153"/>
              <a:gd name="T78" fmla="*/ 77 w 154"/>
              <a:gd name="T79" fmla="*/ 38 h 153"/>
              <a:gd name="T80" fmla="*/ 79 w 154"/>
              <a:gd name="T81" fmla="*/ 3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3">
                <a:moveTo>
                  <a:pt x="77" y="0"/>
                </a:moveTo>
                <a:cubicBezTo>
                  <a:pt x="34" y="0"/>
                  <a:pt x="0" y="34"/>
                  <a:pt x="0" y="76"/>
                </a:cubicBezTo>
                <a:cubicBezTo>
                  <a:pt x="0" y="119"/>
                  <a:pt x="34" y="153"/>
                  <a:pt x="77" y="153"/>
                </a:cubicBezTo>
                <a:cubicBezTo>
                  <a:pt x="119" y="153"/>
                  <a:pt x="154" y="119"/>
                  <a:pt x="154" y="76"/>
                </a:cubicBezTo>
                <a:cubicBezTo>
                  <a:pt x="154" y="34"/>
                  <a:pt x="119" y="0"/>
                  <a:pt x="77" y="0"/>
                </a:cubicBezTo>
                <a:moveTo>
                  <a:pt x="77" y="9"/>
                </a:moveTo>
                <a:cubicBezTo>
                  <a:pt x="114" y="9"/>
                  <a:pt x="144" y="39"/>
                  <a:pt x="144" y="76"/>
                </a:cubicBezTo>
                <a:cubicBezTo>
                  <a:pt x="144" y="113"/>
                  <a:pt x="114" y="144"/>
                  <a:pt x="77" y="144"/>
                </a:cubicBezTo>
                <a:cubicBezTo>
                  <a:pt x="40" y="144"/>
                  <a:pt x="10" y="113"/>
                  <a:pt x="10" y="76"/>
                </a:cubicBezTo>
                <a:cubicBezTo>
                  <a:pt x="10" y="39"/>
                  <a:pt x="40" y="9"/>
                  <a:pt x="77" y="9"/>
                </a:cubicBezTo>
                <a:moveTo>
                  <a:pt x="96" y="118"/>
                </a:moveTo>
                <a:cubicBezTo>
                  <a:pt x="92" y="115"/>
                  <a:pt x="92" y="115"/>
                  <a:pt x="92" y="115"/>
                </a:cubicBezTo>
                <a:cubicBezTo>
                  <a:pt x="88" y="118"/>
                  <a:pt x="88" y="118"/>
                  <a:pt x="88" y="118"/>
                </a:cubicBezTo>
                <a:cubicBezTo>
                  <a:pt x="84" y="115"/>
                  <a:pt x="84" y="115"/>
                  <a:pt x="84" y="115"/>
                </a:cubicBezTo>
                <a:cubicBezTo>
                  <a:pt x="81" y="118"/>
                  <a:pt x="81" y="118"/>
                  <a:pt x="81" y="118"/>
                </a:cubicBezTo>
                <a:cubicBezTo>
                  <a:pt x="77" y="115"/>
                  <a:pt x="77" y="115"/>
                  <a:pt x="77" y="115"/>
                </a:cubicBezTo>
                <a:cubicBezTo>
                  <a:pt x="73" y="118"/>
                  <a:pt x="73" y="118"/>
                  <a:pt x="73" y="118"/>
                </a:cubicBezTo>
                <a:cubicBezTo>
                  <a:pt x="69" y="115"/>
                  <a:pt x="69" y="115"/>
                  <a:pt x="69" y="115"/>
                </a:cubicBezTo>
                <a:cubicBezTo>
                  <a:pt x="65" y="118"/>
                  <a:pt x="65" y="118"/>
                  <a:pt x="65" y="118"/>
                </a:cubicBezTo>
                <a:cubicBezTo>
                  <a:pt x="62" y="115"/>
                  <a:pt x="62" y="115"/>
                  <a:pt x="62" y="115"/>
                </a:cubicBezTo>
                <a:cubicBezTo>
                  <a:pt x="58" y="118"/>
                  <a:pt x="58" y="118"/>
                  <a:pt x="58" y="118"/>
                </a:cubicBezTo>
                <a:cubicBezTo>
                  <a:pt x="58" y="93"/>
                  <a:pt x="58" y="93"/>
                  <a:pt x="58" y="93"/>
                </a:cubicBezTo>
                <a:cubicBezTo>
                  <a:pt x="96" y="93"/>
                  <a:pt x="96" y="93"/>
                  <a:pt x="96" y="93"/>
                </a:cubicBezTo>
                <a:lnTo>
                  <a:pt x="96" y="118"/>
                </a:lnTo>
                <a:close/>
                <a:moveTo>
                  <a:pt x="96" y="84"/>
                </a:moveTo>
                <a:cubicBezTo>
                  <a:pt x="96" y="88"/>
                  <a:pt x="96" y="88"/>
                  <a:pt x="96" y="88"/>
                </a:cubicBezTo>
                <a:cubicBezTo>
                  <a:pt x="58" y="88"/>
                  <a:pt x="58" y="88"/>
                  <a:pt x="58" y="88"/>
                </a:cubicBezTo>
                <a:cubicBezTo>
                  <a:pt x="58" y="84"/>
                  <a:pt x="58" y="84"/>
                  <a:pt x="58" y="84"/>
                </a:cubicBezTo>
                <a:cubicBezTo>
                  <a:pt x="58" y="79"/>
                  <a:pt x="60" y="77"/>
                  <a:pt x="64" y="76"/>
                </a:cubicBezTo>
                <a:cubicBezTo>
                  <a:pt x="67" y="75"/>
                  <a:pt x="73" y="73"/>
                  <a:pt x="73" y="64"/>
                </a:cubicBezTo>
                <a:cubicBezTo>
                  <a:pt x="73" y="55"/>
                  <a:pt x="70" y="52"/>
                  <a:pt x="70" y="41"/>
                </a:cubicBezTo>
                <a:cubicBezTo>
                  <a:pt x="70" y="31"/>
                  <a:pt x="75" y="29"/>
                  <a:pt x="77" y="29"/>
                </a:cubicBezTo>
                <a:cubicBezTo>
                  <a:pt x="78" y="29"/>
                  <a:pt x="84" y="31"/>
                  <a:pt x="84" y="41"/>
                </a:cubicBezTo>
                <a:cubicBezTo>
                  <a:pt x="84" y="52"/>
                  <a:pt x="81" y="55"/>
                  <a:pt x="81" y="64"/>
                </a:cubicBezTo>
                <a:cubicBezTo>
                  <a:pt x="81" y="73"/>
                  <a:pt x="87" y="75"/>
                  <a:pt x="90" y="76"/>
                </a:cubicBezTo>
                <a:cubicBezTo>
                  <a:pt x="94" y="77"/>
                  <a:pt x="96" y="79"/>
                  <a:pt x="96" y="84"/>
                </a:cubicBezTo>
                <a:close/>
                <a:moveTo>
                  <a:pt x="79" y="35"/>
                </a:moveTo>
                <a:cubicBezTo>
                  <a:pt x="79" y="34"/>
                  <a:pt x="78" y="33"/>
                  <a:pt x="77" y="33"/>
                </a:cubicBezTo>
                <a:cubicBezTo>
                  <a:pt x="75" y="33"/>
                  <a:pt x="74" y="34"/>
                  <a:pt x="74" y="35"/>
                </a:cubicBezTo>
                <a:cubicBezTo>
                  <a:pt x="74" y="36"/>
                  <a:pt x="75" y="38"/>
                  <a:pt x="77" y="38"/>
                </a:cubicBezTo>
                <a:cubicBezTo>
                  <a:pt x="78" y="38"/>
                  <a:pt x="79" y="36"/>
                  <a:pt x="7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5" name="Freeform 54"/>
          <p:cNvSpPr>
            <a:spLocks noEditPoints="1"/>
          </p:cNvSpPr>
          <p:nvPr/>
        </p:nvSpPr>
        <p:spPr bwMode="black">
          <a:xfrm>
            <a:off x="5049206" y="5997267"/>
            <a:ext cx="465843" cy="42730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6" name="Freeform 55"/>
          <p:cNvSpPr>
            <a:spLocks noEditPoints="1"/>
          </p:cNvSpPr>
          <p:nvPr/>
        </p:nvSpPr>
        <p:spPr bwMode="black">
          <a:xfrm>
            <a:off x="5990157" y="6003130"/>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0 w 150"/>
              <a:gd name="T17" fmla="*/ 75 h 150"/>
              <a:gd name="T18" fmla="*/ 75 w 150"/>
              <a:gd name="T19" fmla="*/ 9 h 150"/>
              <a:gd name="T20" fmla="*/ 102 w 150"/>
              <a:gd name="T21" fmla="*/ 56 h 150"/>
              <a:gd name="T22" fmla="*/ 79 w 150"/>
              <a:gd name="T23" fmla="*/ 58 h 150"/>
              <a:gd name="T24" fmla="*/ 89 w 150"/>
              <a:gd name="T25" fmla="*/ 74 h 150"/>
              <a:gd name="T26" fmla="*/ 76 w 150"/>
              <a:gd name="T27" fmla="*/ 85 h 150"/>
              <a:gd name="T28" fmla="*/ 79 w 150"/>
              <a:gd name="T29" fmla="*/ 98 h 150"/>
              <a:gd name="T30" fmla="*/ 66 w 150"/>
              <a:gd name="T31" fmla="*/ 85 h 150"/>
              <a:gd name="T32" fmla="*/ 78 w 150"/>
              <a:gd name="T33" fmla="*/ 74 h 150"/>
              <a:gd name="T34" fmla="*/ 68 w 150"/>
              <a:gd name="T35" fmla="*/ 55 h 150"/>
              <a:gd name="T36" fmla="*/ 49 w 150"/>
              <a:gd name="T37" fmla="*/ 56 h 150"/>
              <a:gd name="T38" fmla="*/ 75 w 150"/>
              <a:gd name="T39" fmla="*/ 104 h 150"/>
              <a:gd name="T40" fmla="*/ 75 w 150"/>
              <a:gd name="T41" fmla="*/ 105 h 150"/>
              <a:gd name="T42" fmla="*/ 75 w 150"/>
              <a:gd name="T43" fmla="*/ 105 h 150"/>
              <a:gd name="T44" fmla="*/ 75 w 150"/>
              <a:gd name="T45" fmla="*/ 105 h 150"/>
              <a:gd name="T46" fmla="*/ 75 w 150"/>
              <a:gd name="T47" fmla="*/ 104 h 150"/>
              <a:gd name="T48" fmla="*/ 102 w 150"/>
              <a:gd name="T49"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0" h="150">
                <a:moveTo>
                  <a:pt x="75" y="150"/>
                </a:moveTo>
                <a:cubicBezTo>
                  <a:pt x="34" y="150"/>
                  <a:pt x="0" y="116"/>
                  <a:pt x="0" y="75"/>
                </a:cubicBezTo>
                <a:cubicBezTo>
                  <a:pt x="0" y="33"/>
                  <a:pt x="34" y="0"/>
                  <a:pt x="75" y="0"/>
                </a:cubicBezTo>
                <a:cubicBezTo>
                  <a:pt x="116" y="0"/>
                  <a:pt x="150" y="33"/>
                  <a:pt x="150" y="75"/>
                </a:cubicBezTo>
                <a:cubicBezTo>
                  <a:pt x="150" y="116"/>
                  <a:pt x="116" y="150"/>
                  <a:pt x="75" y="150"/>
                </a:cubicBezTo>
                <a:close/>
                <a:moveTo>
                  <a:pt x="75" y="9"/>
                </a:moveTo>
                <a:cubicBezTo>
                  <a:pt x="39" y="9"/>
                  <a:pt x="10" y="38"/>
                  <a:pt x="10" y="75"/>
                </a:cubicBezTo>
                <a:cubicBezTo>
                  <a:pt x="10" y="111"/>
                  <a:pt x="39" y="140"/>
                  <a:pt x="75" y="140"/>
                </a:cubicBezTo>
                <a:cubicBezTo>
                  <a:pt x="111" y="140"/>
                  <a:pt x="140" y="111"/>
                  <a:pt x="140" y="75"/>
                </a:cubicBezTo>
                <a:cubicBezTo>
                  <a:pt x="140" y="38"/>
                  <a:pt x="111" y="9"/>
                  <a:pt x="75" y="9"/>
                </a:cubicBezTo>
                <a:close/>
                <a:moveTo>
                  <a:pt x="102" y="56"/>
                </a:moveTo>
                <a:cubicBezTo>
                  <a:pt x="96" y="50"/>
                  <a:pt x="87" y="51"/>
                  <a:pt x="79" y="58"/>
                </a:cubicBezTo>
                <a:cubicBezTo>
                  <a:pt x="89" y="74"/>
                  <a:pt x="89" y="74"/>
                  <a:pt x="89" y="74"/>
                </a:cubicBezTo>
                <a:cubicBezTo>
                  <a:pt x="76" y="85"/>
                  <a:pt x="76" y="85"/>
                  <a:pt x="76" y="85"/>
                </a:cubicBezTo>
                <a:cubicBezTo>
                  <a:pt x="79" y="98"/>
                  <a:pt x="79" y="98"/>
                  <a:pt x="79" y="98"/>
                </a:cubicBezTo>
                <a:cubicBezTo>
                  <a:pt x="66" y="85"/>
                  <a:pt x="66" y="85"/>
                  <a:pt x="66" y="85"/>
                </a:cubicBezTo>
                <a:cubicBezTo>
                  <a:pt x="78" y="74"/>
                  <a:pt x="78" y="74"/>
                  <a:pt x="78" y="74"/>
                </a:cubicBezTo>
                <a:cubicBezTo>
                  <a:pt x="68" y="55"/>
                  <a:pt x="68" y="55"/>
                  <a:pt x="68" y="55"/>
                </a:cubicBezTo>
                <a:cubicBezTo>
                  <a:pt x="61" y="50"/>
                  <a:pt x="53" y="51"/>
                  <a:pt x="49" y="56"/>
                </a:cubicBezTo>
                <a:cubicBezTo>
                  <a:pt x="31" y="74"/>
                  <a:pt x="68"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4"/>
                  <a:pt x="102" y="5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7" name="Freeform 56"/>
          <p:cNvSpPr>
            <a:spLocks noEditPoints="1"/>
          </p:cNvSpPr>
          <p:nvPr/>
        </p:nvSpPr>
        <p:spPr bwMode="black">
          <a:xfrm>
            <a:off x="6905974" y="6003130"/>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1 w 150"/>
              <a:gd name="T17" fmla="*/ 75 h 150"/>
              <a:gd name="T18" fmla="*/ 75 w 150"/>
              <a:gd name="T19" fmla="*/ 9 h 150"/>
              <a:gd name="T20" fmla="*/ 102 w 150"/>
              <a:gd name="T21" fmla="*/ 56 h 150"/>
              <a:gd name="T22" fmla="*/ 76 w 150"/>
              <a:gd name="T23" fmla="*/ 62 h 150"/>
              <a:gd name="T24" fmla="*/ 49 w 150"/>
              <a:gd name="T25" fmla="*/ 56 h 150"/>
              <a:gd name="T26" fmla="*/ 75 w 150"/>
              <a:gd name="T27" fmla="*/ 104 h 150"/>
              <a:gd name="T28" fmla="*/ 75 w 150"/>
              <a:gd name="T29" fmla="*/ 105 h 150"/>
              <a:gd name="T30" fmla="*/ 75 w 150"/>
              <a:gd name="T31" fmla="*/ 105 h 150"/>
              <a:gd name="T32" fmla="*/ 75 w 150"/>
              <a:gd name="T33" fmla="*/ 105 h 150"/>
              <a:gd name="T34" fmla="*/ 75 w 150"/>
              <a:gd name="T35" fmla="*/ 104 h 150"/>
              <a:gd name="T36" fmla="*/ 102 w 150"/>
              <a:gd name="T37"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75" y="150"/>
                </a:moveTo>
                <a:cubicBezTo>
                  <a:pt x="34" y="150"/>
                  <a:pt x="0" y="116"/>
                  <a:pt x="0" y="75"/>
                </a:cubicBezTo>
                <a:cubicBezTo>
                  <a:pt x="0" y="33"/>
                  <a:pt x="34" y="0"/>
                  <a:pt x="75" y="0"/>
                </a:cubicBezTo>
                <a:cubicBezTo>
                  <a:pt x="117" y="0"/>
                  <a:pt x="150" y="33"/>
                  <a:pt x="150" y="75"/>
                </a:cubicBezTo>
                <a:cubicBezTo>
                  <a:pt x="150" y="116"/>
                  <a:pt x="117" y="150"/>
                  <a:pt x="75" y="150"/>
                </a:cubicBezTo>
                <a:close/>
                <a:moveTo>
                  <a:pt x="75" y="9"/>
                </a:moveTo>
                <a:cubicBezTo>
                  <a:pt x="39" y="9"/>
                  <a:pt x="10" y="39"/>
                  <a:pt x="10" y="75"/>
                </a:cubicBezTo>
                <a:cubicBezTo>
                  <a:pt x="10" y="111"/>
                  <a:pt x="39" y="140"/>
                  <a:pt x="75" y="140"/>
                </a:cubicBezTo>
                <a:cubicBezTo>
                  <a:pt x="111" y="140"/>
                  <a:pt x="141" y="111"/>
                  <a:pt x="141" y="75"/>
                </a:cubicBezTo>
                <a:cubicBezTo>
                  <a:pt x="141" y="39"/>
                  <a:pt x="111" y="9"/>
                  <a:pt x="75" y="9"/>
                </a:cubicBezTo>
                <a:close/>
                <a:moveTo>
                  <a:pt x="102" y="56"/>
                </a:moveTo>
                <a:cubicBezTo>
                  <a:pt x="96" y="49"/>
                  <a:pt x="83" y="52"/>
                  <a:pt x="76" y="62"/>
                </a:cubicBezTo>
                <a:cubicBezTo>
                  <a:pt x="66" y="51"/>
                  <a:pt x="55" y="49"/>
                  <a:pt x="49" y="56"/>
                </a:cubicBezTo>
                <a:cubicBezTo>
                  <a:pt x="32" y="75"/>
                  <a:pt x="69"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5"/>
                  <a:pt x="102" y="5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8" name="Freeform 57"/>
          <p:cNvSpPr>
            <a:spLocks noEditPoints="1"/>
          </p:cNvSpPr>
          <p:nvPr/>
        </p:nvSpPr>
        <p:spPr bwMode="black">
          <a:xfrm>
            <a:off x="8731746" y="5081364"/>
            <a:ext cx="427303" cy="42730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49" name="Freeform 58"/>
          <p:cNvSpPr>
            <a:spLocks noEditPoints="1"/>
          </p:cNvSpPr>
          <p:nvPr/>
        </p:nvSpPr>
        <p:spPr bwMode="black">
          <a:xfrm>
            <a:off x="6905974" y="5088906"/>
            <a:ext cx="415572" cy="412219"/>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0" name="Freeform 59"/>
          <p:cNvSpPr>
            <a:spLocks noEditPoints="1"/>
          </p:cNvSpPr>
          <p:nvPr/>
        </p:nvSpPr>
        <p:spPr bwMode="black">
          <a:xfrm>
            <a:off x="5956644" y="5083041"/>
            <a:ext cx="482600" cy="423951"/>
          </a:xfrm>
          <a:custGeom>
            <a:avLst/>
            <a:gdLst>
              <a:gd name="T0" fmla="*/ 107 w 174"/>
              <a:gd name="T1" fmla="*/ 62 h 153"/>
              <a:gd name="T2" fmla="*/ 87 w 174"/>
              <a:gd name="T3" fmla="*/ 108 h 153"/>
              <a:gd name="T4" fmla="*/ 83 w 174"/>
              <a:gd name="T5" fmla="*/ 108 h 153"/>
              <a:gd name="T6" fmla="*/ 74 w 174"/>
              <a:gd name="T7" fmla="*/ 108 h 153"/>
              <a:gd name="T8" fmla="*/ 83 w 174"/>
              <a:gd name="T9" fmla="*/ 62 h 153"/>
              <a:gd name="T10" fmla="*/ 87 w 174"/>
              <a:gd name="T11" fmla="*/ 0 h 153"/>
              <a:gd name="T12" fmla="*/ 134 w 174"/>
              <a:gd name="T13" fmla="*/ 138 h 153"/>
              <a:gd name="T14" fmla="*/ 26 w 174"/>
              <a:gd name="T15" fmla="*/ 123 h 153"/>
              <a:gd name="T16" fmla="*/ 87 w 174"/>
              <a:gd name="T17" fmla="*/ 0 h 153"/>
              <a:gd name="T18" fmla="*/ 47 w 174"/>
              <a:gd name="T19" fmla="*/ 23 h 153"/>
              <a:gd name="T20" fmla="*/ 87 w 174"/>
              <a:gd name="T21" fmla="*/ 143 h 153"/>
              <a:gd name="T22" fmla="*/ 140 w 174"/>
              <a:gd name="T23" fmla="*/ 36 h 153"/>
              <a:gd name="T24" fmla="*/ 87 w 174"/>
              <a:gd name="T25" fmla="*/ 0 h 153"/>
              <a:gd name="T26" fmla="*/ 112 w 174"/>
              <a:gd name="T27" fmla="*/ 63 h 153"/>
              <a:gd name="T28" fmla="*/ 120 w 174"/>
              <a:gd name="T29" fmla="*/ 84 h 153"/>
              <a:gd name="T30" fmla="*/ 108 w 174"/>
              <a:gd name="T31" fmla="*/ 96 h 153"/>
              <a:gd name="T32" fmla="*/ 106 w 174"/>
              <a:gd name="T33" fmla="*/ 101 h 153"/>
              <a:gd name="T34" fmla="*/ 126 w 174"/>
              <a:gd name="T35" fmla="*/ 85 h 153"/>
              <a:gd name="T36" fmla="*/ 91 w 174"/>
              <a:gd name="T37" fmla="*/ 47 h 153"/>
              <a:gd name="T38" fmla="*/ 97 w 174"/>
              <a:gd name="T39" fmla="*/ 34 h 153"/>
              <a:gd name="T40" fmla="*/ 88 w 174"/>
              <a:gd name="T41" fmla="*/ 27 h 153"/>
              <a:gd name="T42" fmla="*/ 91 w 174"/>
              <a:gd name="T43" fmla="*/ 33 h 153"/>
              <a:gd name="T44" fmla="*/ 85 w 174"/>
              <a:gd name="T45" fmla="*/ 47 h 153"/>
              <a:gd name="T46" fmla="*/ 93 w 174"/>
              <a:gd name="T47" fmla="*/ 55 h 153"/>
              <a:gd name="T48" fmla="*/ 94 w 174"/>
              <a:gd name="T49" fmla="*/ 52 h 153"/>
              <a:gd name="T50" fmla="*/ 83 w 174"/>
              <a:gd name="T51" fmla="*/ 42 h 153"/>
              <a:gd name="T52" fmla="*/ 76 w 174"/>
              <a:gd name="T53" fmla="*/ 38 h 153"/>
              <a:gd name="T54" fmla="*/ 78 w 174"/>
              <a:gd name="T55" fmla="*/ 42 h 153"/>
              <a:gd name="T56" fmla="*/ 74 w 174"/>
              <a:gd name="T57" fmla="*/ 50 h 153"/>
              <a:gd name="T58" fmla="*/ 80 w 174"/>
              <a:gd name="T59" fmla="*/ 55 h 153"/>
              <a:gd name="T60" fmla="*/ 81 w 174"/>
              <a:gd name="T61" fmla="*/ 52 h 153"/>
              <a:gd name="T62" fmla="*/ 81 w 174"/>
              <a:gd name="T63"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53">
                <a:moveTo>
                  <a:pt x="87" y="62"/>
                </a:moveTo>
                <a:cubicBezTo>
                  <a:pt x="107" y="62"/>
                  <a:pt x="107" y="62"/>
                  <a:pt x="107" y="62"/>
                </a:cubicBezTo>
                <a:cubicBezTo>
                  <a:pt x="107" y="62"/>
                  <a:pt x="112" y="90"/>
                  <a:pt x="95" y="108"/>
                </a:cubicBezTo>
                <a:cubicBezTo>
                  <a:pt x="87" y="108"/>
                  <a:pt x="87" y="108"/>
                  <a:pt x="87" y="108"/>
                </a:cubicBezTo>
                <a:cubicBezTo>
                  <a:pt x="87" y="108"/>
                  <a:pt x="87" y="108"/>
                  <a:pt x="87" y="108"/>
                </a:cubicBezTo>
                <a:cubicBezTo>
                  <a:pt x="83" y="108"/>
                  <a:pt x="83" y="108"/>
                  <a:pt x="83" y="108"/>
                </a:cubicBezTo>
                <a:cubicBezTo>
                  <a:pt x="82" y="108"/>
                  <a:pt x="82" y="108"/>
                  <a:pt x="82" y="108"/>
                </a:cubicBezTo>
                <a:cubicBezTo>
                  <a:pt x="74" y="108"/>
                  <a:pt x="74" y="108"/>
                  <a:pt x="74" y="108"/>
                </a:cubicBezTo>
                <a:cubicBezTo>
                  <a:pt x="58" y="90"/>
                  <a:pt x="63" y="62"/>
                  <a:pt x="63" y="62"/>
                </a:cubicBezTo>
                <a:cubicBezTo>
                  <a:pt x="83" y="62"/>
                  <a:pt x="83" y="62"/>
                  <a:pt x="83" y="62"/>
                </a:cubicBezTo>
                <a:lnTo>
                  <a:pt x="87" y="62"/>
                </a:lnTo>
                <a:close/>
                <a:moveTo>
                  <a:pt x="87" y="0"/>
                </a:moveTo>
                <a:cubicBezTo>
                  <a:pt x="110" y="0"/>
                  <a:pt x="133" y="10"/>
                  <a:pt x="148" y="30"/>
                </a:cubicBezTo>
                <a:cubicBezTo>
                  <a:pt x="174" y="64"/>
                  <a:pt x="167" y="112"/>
                  <a:pt x="134" y="138"/>
                </a:cubicBezTo>
                <a:cubicBezTo>
                  <a:pt x="120" y="148"/>
                  <a:pt x="103" y="153"/>
                  <a:pt x="87" y="153"/>
                </a:cubicBezTo>
                <a:cubicBezTo>
                  <a:pt x="64" y="153"/>
                  <a:pt x="41" y="143"/>
                  <a:pt x="26" y="123"/>
                </a:cubicBezTo>
                <a:cubicBezTo>
                  <a:pt x="0" y="89"/>
                  <a:pt x="7" y="41"/>
                  <a:pt x="40" y="15"/>
                </a:cubicBezTo>
                <a:cubicBezTo>
                  <a:pt x="54" y="5"/>
                  <a:pt x="71" y="0"/>
                  <a:pt x="87" y="0"/>
                </a:cubicBezTo>
                <a:moveTo>
                  <a:pt x="87" y="10"/>
                </a:moveTo>
                <a:cubicBezTo>
                  <a:pt x="72" y="10"/>
                  <a:pt x="58" y="15"/>
                  <a:pt x="47" y="23"/>
                </a:cubicBezTo>
                <a:cubicBezTo>
                  <a:pt x="17" y="46"/>
                  <a:pt x="12" y="88"/>
                  <a:pt x="34" y="117"/>
                </a:cubicBezTo>
                <a:cubicBezTo>
                  <a:pt x="47" y="134"/>
                  <a:pt x="66" y="143"/>
                  <a:pt x="87" y="143"/>
                </a:cubicBezTo>
                <a:cubicBezTo>
                  <a:pt x="102" y="143"/>
                  <a:pt x="116" y="138"/>
                  <a:pt x="127" y="129"/>
                </a:cubicBezTo>
                <a:cubicBezTo>
                  <a:pt x="157" y="107"/>
                  <a:pt x="162" y="65"/>
                  <a:pt x="140" y="36"/>
                </a:cubicBezTo>
                <a:cubicBezTo>
                  <a:pt x="127" y="19"/>
                  <a:pt x="108" y="10"/>
                  <a:pt x="87" y="10"/>
                </a:cubicBezTo>
                <a:cubicBezTo>
                  <a:pt x="87" y="0"/>
                  <a:pt x="87" y="0"/>
                  <a:pt x="87" y="0"/>
                </a:cubicBezTo>
                <a:lnTo>
                  <a:pt x="87" y="10"/>
                </a:lnTo>
                <a:close/>
                <a:moveTo>
                  <a:pt x="112" y="63"/>
                </a:moveTo>
                <a:cubicBezTo>
                  <a:pt x="112" y="64"/>
                  <a:pt x="112" y="66"/>
                  <a:pt x="112" y="69"/>
                </a:cubicBezTo>
                <a:cubicBezTo>
                  <a:pt x="118" y="71"/>
                  <a:pt x="121" y="78"/>
                  <a:pt x="120" y="84"/>
                </a:cubicBezTo>
                <a:cubicBezTo>
                  <a:pt x="120" y="88"/>
                  <a:pt x="117" y="91"/>
                  <a:pt x="114" y="93"/>
                </a:cubicBezTo>
                <a:cubicBezTo>
                  <a:pt x="112" y="95"/>
                  <a:pt x="110" y="95"/>
                  <a:pt x="108" y="96"/>
                </a:cubicBezTo>
                <a:cubicBezTo>
                  <a:pt x="107" y="98"/>
                  <a:pt x="106" y="99"/>
                  <a:pt x="105" y="101"/>
                </a:cubicBezTo>
                <a:cubicBezTo>
                  <a:pt x="106" y="101"/>
                  <a:pt x="106" y="101"/>
                  <a:pt x="106" y="101"/>
                </a:cubicBezTo>
                <a:cubicBezTo>
                  <a:pt x="110" y="101"/>
                  <a:pt x="114" y="100"/>
                  <a:pt x="117" y="98"/>
                </a:cubicBezTo>
                <a:cubicBezTo>
                  <a:pt x="122" y="95"/>
                  <a:pt x="125" y="90"/>
                  <a:pt x="126" y="85"/>
                </a:cubicBezTo>
                <a:cubicBezTo>
                  <a:pt x="128" y="75"/>
                  <a:pt x="121" y="65"/>
                  <a:pt x="112" y="63"/>
                </a:cubicBezTo>
                <a:close/>
                <a:moveTo>
                  <a:pt x="91" y="47"/>
                </a:moveTo>
                <a:cubicBezTo>
                  <a:pt x="91" y="46"/>
                  <a:pt x="92" y="44"/>
                  <a:pt x="94" y="42"/>
                </a:cubicBezTo>
                <a:cubicBezTo>
                  <a:pt x="97" y="39"/>
                  <a:pt x="97" y="37"/>
                  <a:pt x="97" y="34"/>
                </a:cubicBezTo>
                <a:cubicBezTo>
                  <a:pt x="96" y="29"/>
                  <a:pt x="90" y="26"/>
                  <a:pt x="90" y="26"/>
                </a:cubicBezTo>
                <a:cubicBezTo>
                  <a:pt x="89" y="26"/>
                  <a:pt x="88" y="26"/>
                  <a:pt x="88" y="27"/>
                </a:cubicBezTo>
                <a:cubicBezTo>
                  <a:pt x="87" y="28"/>
                  <a:pt x="87" y="28"/>
                  <a:pt x="88" y="29"/>
                </a:cubicBezTo>
                <a:cubicBezTo>
                  <a:pt x="88" y="29"/>
                  <a:pt x="90" y="31"/>
                  <a:pt x="91" y="33"/>
                </a:cubicBezTo>
                <a:cubicBezTo>
                  <a:pt x="91" y="35"/>
                  <a:pt x="90" y="37"/>
                  <a:pt x="88" y="39"/>
                </a:cubicBezTo>
                <a:cubicBezTo>
                  <a:pt x="85" y="42"/>
                  <a:pt x="84" y="44"/>
                  <a:pt x="85" y="47"/>
                </a:cubicBezTo>
                <a:cubicBezTo>
                  <a:pt x="86" y="52"/>
                  <a:pt x="92" y="55"/>
                  <a:pt x="92" y="55"/>
                </a:cubicBezTo>
                <a:cubicBezTo>
                  <a:pt x="92" y="55"/>
                  <a:pt x="93" y="55"/>
                  <a:pt x="93" y="55"/>
                </a:cubicBezTo>
                <a:cubicBezTo>
                  <a:pt x="94" y="55"/>
                  <a:pt x="94" y="55"/>
                  <a:pt x="94" y="54"/>
                </a:cubicBezTo>
                <a:cubicBezTo>
                  <a:pt x="95" y="53"/>
                  <a:pt x="95" y="52"/>
                  <a:pt x="94" y="52"/>
                </a:cubicBezTo>
                <a:cubicBezTo>
                  <a:pt x="94" y="52"/>
                  <a:pt x="92" y="50"/>
                  <a:pt x="91" y="47"/>
                </a:cubicBezTo>
                <a:close/>
                <a:moveTo>
                  <a:pt x="83" y="42"/>
                </a:moveTo>
                <a:cubicBezTo>
                  <a:pt x="82" y="39"/>
                  <a:pt x="79" y="37"/>
                  <a:pt x="78" y="37"/>
                </a:cubicBezTo>
                <a:cubicBezTo>
                  <a:pt x="77" y="37"/>
                  <a:pt x="77" y="37"/>
                  <a:pt x="76" y="38"/>
                </a:cubicBezTo>
                <a:cubicBezTo>
                  <a:pt x="76" y="39"/>
                  <a:pt x="76" y="39"/>
                  <a:pt x="77" y="40"/>
                </a:cubicBezTo>
                <a:cubicBezTo>
                  <a:pt x="77" y="40"/>
                  <a:pt x="78" y="41"/>
                  <a:pt x="78" y="42"/>
                </a:cubicBezTo>
                <a:cubicBezTo>
                  <a:pt x="78" y="43"/>
                  <a:pt x="77" y="44"/>
                  <a:pt x="76" y="45"/>
                </a:cubicBezTo>
                <a:cubicBezTo>
                  <a:pt x="74" y="47"/>
                  <a:pt x="74" y="48"/>
                  <a:pt x="74" y="50"/>
                </a:cubicBezTo>
                <a:cubicBezTo>
                  <a:pt x="75" y="53"/>
                  <a:pt x="79" y="54"/>
                  <a:pt x="79" y="55"/>
                </a:cubicBezTo>
                <a:cubicBezTo>
                  <a:pt x="79" y="55"/>
                  <a:pt x="80" y="55"/>
                  <a:pt x="80" y="55"/>
                </a:cubicBezTo>
                <a:cubicBezTo>
                  <a:pt x="80" y="55"/>
                  <a:pt x="81" y="55"/>
                  <a:pt x="81" y="54"/>
                </a:cubicBezTo>
                <a:cubicBezTo>
                  <a:pt x="82" y="53"/>
                  <a:pt x="82" y="52"/>
                  <a:pt x="81" y="52"/>
                </a:cubicBezTo>
                <a:cubicBezTo>
                  <a:pt x="81" y="52"/>
                  <a:pt x="80" y="51"/>
                  <a:pt x="80" y="50"/>
                </a:cubicBezTo>
                <a:cubicBezTo>
                  <a:pt x="80" y="49"/>
                  <a:pt x="80" y="48"/>
                  <a:pt x="81" y="47"/>
                </a:cubicBezTo>
                <a:cubicBezTo>
                  <a:pt x="83" y="45"/>
                  <a:pt x="83" y="43"/>
                  <a:pt x="83"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1" name="Freeform 60"/>
          <p:cNvSpPr>
            <a:spLocks noEditPoints="1"/>
          </p:cNvSpPr>
          <p:nvPr/>
        </p:nvSpPr>
        <p:spPr bwMode="black">
          <a:xfrm>
            <a:off x="4158522" y="5087229"/>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10 h 150"/>
              <a:gd name="T12" fmla="*/ 10 w 150"/>
              <a:gd name="T13" fmla="*/ 75 h 150"/>
              <a:gd name="T14" fmla="*/ 75 w 150"/>
              <a:gd name="T15" fmla="*/ 141 h 150"/>
              <a:gd name="T16" fmla="*/ 141 w 150"/>
              <a:gd name="T17" fmla="*/ 75 h 150"/>
              <a:gd name="T18" fmla="*/ 75 w 150"/>
              <a:gd name="T19" fmla="*/ 10 h 150"/>
              <a:gd name="T20" fmla="*/ 101 w 150"/>
              <a:gd name="T21" fmla="*/ 51 h 150"/>
              <a:gd name="T22" fmla="*/ 100 w 150"/>
              <a:gd name="T23" fmla="*/ 51 h 150"/>
              <a:gd name="T24" fmla="*/ 94 w 150"/>
              <a:gd name="T25" fmla="*/ 58 h 150"/>
              <a:gd name="T26" fmla="*/ 93 w 150"/>
              <a:gd name="T27" fmla="*/ 59 h 150"/>
              <a:gd name="T28" fmla="*/ 93 w 150"/>
              <a:gd name="T29" fmla="*/ 59 h 150"/>
              <a:gd name="T30" fmla="*/ 100 w 150"/>
              <a:gd name="T31" fmla="*/ 75 h 150"/>
              <a:gd name="T32" fmla="*/ 75 w 150"/>
              <a:gd name="T33" fmla="*/ 100 h 150"/>
              <a:gd name="T34" fmla="*/ 51 w 150"/>
              <a:gd name="T35" fmla="*/ 76 h 150"/>
              <a:gd name="T36" fmla="*/ 56 w 150"/>
              <a:gd name="T37" fmla="*/ 61 h 150"/>
              <a:gd name="T38" fmla="*/ 58 w 150"/>
              <a:gd name="T39" fmla="*/ 58 h 150"/>
              <a:gd name="T40" fmla="*/ 65 w 150"/>
              <a:gd name="T41" fmla="*/ 66 h 150"/>
              <a:gd name="T42" fmla="*/ 70 w 150"/>
              <a:gd name="T43" fmla="*/ 40 h 150"/>
              <a:gd name="T44" fmla="*/ 44 w 150"/>
              <a:gd name="T45" fmla="*/ 42 h 150"/>
              <a:gd name="T46" fmla="*/ 51 w 150"/>
              <a:gd name="T47" fmla="*/ 50 h 150"/>
              <a:gd name="T48" fmla="*/ 49 w 150"/>
              <a:gd name="T49" fmla="*/ 52 h 150"/>
              <a:gd name="T50" fmla="*/ 40 w 150"/>
              <a:gd name="T51" fmla="*/ 76 h 150"/>
              <a:gd name="T52" fmla="*/ 75 w 150"/>
              <a:gd name="T53" fmla="*/ 111 h 150"/>
              <a:gd name="T54" fmla="*/ 76 w 150"/>
              <a:gd name="T55" fmla="*/ 111 h 150"/>
              <a:gd name="T56" fmla="*/ 111 w 150"/>
              <a:gd name="T57" fmla="*/ 75 h 150"/>
              <a:gd name="T58" fmla="*/ 101 w 150"/>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moveTo>
                  <a:pt x="101" y="51"/>
                </a:moveTo>
                <a:cubicBezTo>
                  <a:pt x="100" y="51"/>
                  <a:pt x="100" y="51"/>
                  <a:pt x="100" y="51"/>
                </a:cubicBezTo>
                <a:cubicBezTo>
                  <a:pt x="94" y="58"/>
                  <a:pt x="94" y="58"/>
                  <a:pt x="94" y="58"/>
                </a:cubicBezTo>
                <a:cubicBezTo>
                  <a:pt x="93" y="59"/>
                  <a:pt x="93" y="59"/>
                  <a:pt x="93" y="59"/>
                </a:cubicBezTo>
                <a:cubicBezTo>
                  <a:pt x="93" y="59"/>
                  <a:pt x="93" y="59"/>
                  <a:pt x="93" y="59"/>
                </a:cubicBezTo>
                <a:cubicBezTo>
                  <a:pt x="98" y="64"/>
                  <a:pt x="100" y="69"/>
                  <a:pt x="100" y="75"/>
                </a:cubicBezTo>
                <a:cubicBezTo>
                  <a:pt x="100" y="89"/>
                  <a:pt x="89" y="100"/>
                  <a:pt x="75" y="100"/>
                </a:cubicBezTo>
                <a:cubicBezTo>
                  <a:pt x="62" y="100"/>
                  <a:pt x="51" y="89"/>
                  <a:pt x="51" y="76"/>
                </a:cubicBezTo>
                <a:cubicBezTo>
                  <a:pt x="51" y="70"/>
                  <a:pt x="52" y="65"/>
                  <a:pt x="56" y="61"/>
                </a:cubicBezTo>
                <a:cubicBezTo>
                  <a:pt x="58" y="58"/>
                  <a:pt x="58" y="58"/>
                  <a:pt x="58" y="58"/>
                </a:cubicBezTo>
                <a:cubicBezTo>
                  <a:pt x="65" y="66"/>
                  <a:pt x="65" y="66"/>
                  <a:pt x="65" y="66"/>
                </a:cubicBezTo>
                <a:cubicBezTo>
                  <a:pt x="70" y="40"/>
                  <a:pt x="70" y="40"/>
                  <a:pt x="70" y="40"/>
                </a:cubicBezTo>
                <a:cubicBezTo>
                  <a:pt x="44" y="42"/>
                  <a:pt x="44" y="42"/>
                  <a:pt x="44" y="42"/>
                </a:cubicBezTo>
                <a:cubicBezTo>
                  <a:pt x="51" y="50"/>
                  <a:pt x="51" y="50"/>
                  <a:pt x="51" y="50"/>
                </a:cubicBezTo>
                <a:cubicBezTo>
                  <a:pt x="49" y="52"/>
                  <a:pt x="49" y="52"/>
                  <a:pt x="49" y="52"/>
                </a:cubicBezTo>
                <a:cubicBezTo>
                  <a:pt x="43" y="59"/>
                  <a:pt x="40" y="67"/>
                  <a:pt x="40" y="76"/>
                </a:cubicBezTo>
                <a:cubicBezTo>
                  <a:pt x="40" y="95"/>
                  <a:pt x="56" y="111"/>
                  <a:pt x="75" y="111"/>
                </a:cubicBezTo>
                <a:cubicBezTo>
                  <a:pt x="76" y="111"/>
                  <a:pt x="76" y="111"/>
                  <a:pt x="76" y="111"/>
                </a:cubicBezTo>
                <a:cubicBezTo>
                  <a:pt x="95" y="111"/>
                  <a:pt x="111" y="95"/>
                  <a:pt x="111" y="75"/>
                </a:cubicBezTo>
                <a:cubicBezTo>
                  <a:pt x="110" y="66"/>
                  <a:pt x="107" y="58"/>
                  <a:pt x="101"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2" name="Freeform 61"/>
          <p:cNvSpPr>
            <a:spLocks noEditPoints="1"/>
          </p:cNvSpPr>
          <p:nvPr/>
        </p:nvSpPr>
        <p:spPr bwMode="black">
          <a:xfrm>
            <a:off x="3241868" y="5087229"/>
            <a:ext cx="417248"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10 h 150"/>
              <a:gd name="T12" fmla="*/ 10 w 150"/>
              <a:gd name="T13" fmla="*/ 75 h 150"/>
              <a:gd name="T14" fmla="*/ 75 w 150"/>
              <a:gd name="T15" fmla="*/ 141 h 150"/>
              <a:gd name="T16" fmla="*/ 141 w 150"/>
              <a:gd name="T17" fmla="*/ 75 h 150"/>
              <a:gd name="T18" fmla="*/ 75 w 150"/>
              <a:gd name="T19" fmla="*/ 10 h 150"/>
              <a:gd name="T20" fmla="*/ 94 w 150"/>
              <a:gd name="T21" fmla="*/ 91 h 150"/>
              <a:gd name="T22" fmla="*/ 93 w 150"/>
              <a:gd name="T23" fmla="*/ 91 h 150"/>
              <a:gd name="T24" fmla="*/ 78 w 150"/>
              <a:gd name="T25" fmla="*/ 98 h 150"/>
              <a:gd name="T26" fmla="*/ 77 w 150"/>
              <a:gd name="T27" fmla="*/ 98 h 150"/>
              <a:gd name="T28" fmla="*/ 64 w 150"/>
              <a:gd name="T29" fmla="*/ 93 h 150"/>
              <a:gd name="T30" fmla="*/ 61 w 150"/>
              <a:gd name="T31" fmla="*/ 91 h 150"/>
              <a:gd name="T32" fmla="*/ 69 w 150"/>
              <a:gd name="T33" fmla="*/ 85 h 150"/>
              <a:gd name="T34" fmla="*/ 44 w 150"/>
              <a:gd name="T35" fmla="*/ 80 h 150"/>
              <a:gd name="T36" fmla="*/ 46 w 150"/>
              <a:gd name="T37" fmla="*/ 105 h 150"/>
              <a:gd name="T38" fmla="*/ 54 w 150"/>
              <a:gd name="T39" fmla="*/ 98 h 150"/>
              <a:gd name="T40" fmla="*/ 56 w 150"/>
              <a:gd name="T41" fmla="*/ 100 h 150"/>
              <a:gd name="T42" fmla="*/ 77 w 150"/>
              <a:gd name="T43" fmla="*/ 108 h 150"/>
              <a:gd name="T44" fmla="*/ 79 w 150"/>
              <a:gd name="T45" fmla="*/ 108 h 150"/>
              <a:gd name="T46" fmla="*/ 101 w 150"/>
              <a:gd name="T47" fmla="*/ 98 h 150"/>
              <a:gd name="T48" fmla="*/ 101 w 150"/>
              <a:gd name="T49" fmla="*/ 98 h 150"/>
              <a:gd name="T50" fmla="*/ 94 w 150"/>
              <a:gd name="T51" fmla="*/ 91 h 150"/>
              <a:gd name="T52" fmla="*/ 107 w 150"/>
              <a:gd name="T53" fmla="*/ 72 h 150"/>
              <a:gd name="T54" fmla="*/ 105 w 150"/>
              <a:gd name="T55" fmla="*/ 47 h 150"/>
              <a:gd name="T56" fmla="*/ 97 w 150"/>
              <a:gd name="T57" fmla="*/ 54 h 150"/>
              <a:gd name="T58" fmla="*/ 97 w 150"/>
              <a:gd name="T59" fmla="*/ 54 h 150"/>
              <a:gd name="T60" fmla="*/ 97 w 150"/>
              <a:gd name="T61" fmla="*/ 53 h 150"/>
              <a:gd name="T62" fmla="*/ 95 w 150"/>
              <a:gd name="T63" fmla="*/ 51 h 150"/>
              <a:gd name="T64" fmla="*/ 73 w 150"/>
              <a:gd name="T65" fmla="*/ 43 h 150"/>
              <a:gd name="T66" fmla="*/ 72 w 150"/>
              <a:gd name="T67" fmla="*/ 43 h 150"/>
              <a:gd name="T68" fmla="*/ 50 w 150"/>
              <a:gd name="T69" fmla="*/ 53 h 150"/>
              <a:gd name="T70" fmla="*/ 49 w 150"/>
              <a:gd name="T71" fmla="*/ 53 h 150"/>
              <a:gd name="T72" fmla="*/ 57 w 150"/>
              <a:gd name="T73" fmla="*/ 60 h 150"/>
              <a:gd name="T74" fmla="*/ 57 w 150"/>
              <a:gd name="T75" fmla="*/ 60 h 150"/>
              <a:gd name="T76" fmla="*/ 72 w 150"/>
              <a:gd name="T77" fmla="*/ 53 h 150"/>
              <a:gd name="T78" fmla="*/ 73 w 150"/>
              <a:gd name="T79" fmla="*/ 53 h 150"/>
              <a:gd name="T80" fmla="*/ 87 w 150"/>
              <a:gd name="T81" fmla="*/ 58 h 150"/>
              <a:gd name="T82" fmla="*/ 90 w 150"/>
              <a:gd name="T83" fmla="*/ 60 h 150"/>
              <a:gd name="T84" fmla="*/ 82 w 150"/>
              <a:gd name="T85" fmla="*/ 67 h 150"/>
              <a:gd name="T86" fmla="*/ 107 w 150"/>
              <a:gd name="T87" fmla="*/ 7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50">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moveTo>
                  <a:pt x="94" y="91"/>
                </a:moveTo>
                <a:cubicBezTo>
                  <a:pt x="93" y="91"/>
                  <a:pt x="93" y="91"/>
                  <a:pt x="93" y="91"/>
                </a:cubicBezTo>
                <a:cubicBezTo>
                  <a:pt x="89" y="95"/>
                  <a:pt x="84" y="97"/>
                  <a:pt x="78" y="98"/>
                </a:cubicBezTo>
                <a:cubicBezTo>
                  <a:pt x="77" y="98"/>
                  <a:pt x="77" y="98"/>
                  <a:pt x="77" y="98"/>
                </a:cubicBezTo>
                <a:cubicBezTo>
                  <a:pt x="73" y="98"/>
                  <a:pt x="68" y="96"/>
                  <a:pt x="64" y="93"/>
                </a:cubicBezTo>
                <a:cubicBezTo>
                  <a:pt x="61" y="91"/>
                  <a:pt x="61" y="91"/>
                  <a:pt x="61" y="91"/>
                </a:cubicBezTo>
                <a:cubicBezTo>
                  <a:pt x="69" y="85"/>
                  <a:pt x="69" y="85"/>
                  <a:pt x="69" y="85"/>
                </a:cubicBezTo>
                <a:cubicBezTo>
                  <a:pt x="44" y="80"/>
                  <a:pt x="44" y="80"/>
                  <a:pt x="44" y="80"/>
                </a:cubicBezTo>
                <a:cubicBezTo>
                  <a:pt x="46" y="105"/>
                  <a:pt x="46" y="105"/>
                  <a:pt x="46" y="105"/>
                </a:cubicBezTo>
                <a:cubicBezTo>
                  <a:pt x="54" y="98"/>
                  <a:pt x="54" y="98"/>
                  <a:pt x="54" y="98"/>
                </a:cubicBezTo>
                <a:cubicBezTo>
                  <a:pt x="56" y="100"/>
                  <a:pt x="56" y="100"/>
                  <a:pt x="56" y="100"/>
                </a:cubicBezTo>
                <a:cubicBezTo>
                  <a:pt x="62" y="105"/>
                  <a:pt x="70" y="108"/>
                  <a:pt x="77" y="108"/>
                </a:cubicBezTo>
                <a:cubicBezTo>
                  <a:pt x="78" y="108"/>
                  <a:pt x="78" y="108"/>
                  <a:pt x="79" y="108"/>
                </a:cubicBezTo>
                <a:cubicBezTo>
                  <a:pt x="87" y="107"/>
                  <a:pt x="95" y="104"/>
                  <a:pt x="101" y="98"/>
                </a:cubicBezTo>
                <a:cubicBezTo>
                  <a:pt x="101" y="98"/>
                  <a:pt x="101" y="98"/>
                  <a:pt x="101" y="98"/>
                </a:cubicBezTo>
                <a:lnTo>
                  <a:pt x="94" y="91"/>
                </a:lnTo>
                <a:close/>
                <a:moveTo>
                  <a:pt x="107" y="72"/>
                </a:moveTo>
                <a:cubicBezTo>
                  <a:pt x="105" y="47"/>
                  <a:pt x="105" y="47"/>
                  <a:pt x="105" y="47"/>
                </a:cubicBezTo>
                <a:cubicBezTo>
                  <a:pt x="97" y="54"/>
                  <a:pt x="97" y="54"/>
                  <a:pt x="97" y="54"/>
                </a:cubicBezTo>
                <a:cubicBezTo>
                  <a:pt x="97" y="54"/>
                  <a:pt x="97" y="54"/>
                  <a:pt x="97" y="54"/>
                </a:cubicBezTo>
                <a:cubicBezTo>
                  <a:pt x="97" y="53"/>
                  <a:pt x="97" y="53"/>
                  <a:pt x="97" y="53"/>
                </a:cubicBezTo>
                <a:cubicBezTo>
                  <a:pt x="95" y="51"/>
                  <a:pt x="95" y="51"/>
                  <a:pt x="95" y="51"/>
                </a:cubicBezTo>
                <a:cubicBezTo>
                  <a:pt x="89" y="46"/>
                  <a:pt x="81" y="43"/>
                  <a:pt x="73" y="43"/>
                </a:cubicBezTo>
                <a:cubicBezTo>
                  <a:pt x="73" y="43"/>
                  <a:pt x="73" y="43"/>
                  <a:pt x="72" y="43"/>
                </a:cubicBezTo>
                <a:cubicBezTo>
                  <a:pt x="64" y="43"/>
                  <a:pt x="56" y="47"/>
                  <a:pt x="50" y="53"/>
                </a:cubicBezTo>
                <a:cubicBezTo>
                  <a:pt x="49" y="53"/>
                  <a:pt x="49" y="53"/>
                  <a:pt x="49" y="53"/>
                </a:cubicBezTo>
                <a:cubicBezTo>
                  <a:pt x="57" y="60"/>
                  <a:pt x="57" y="60"/>
                  <a:pt x="57" y="60"/>
                </a:cubicBezTo>
                <a:cubicBezTo>
                  <a:pt x="57" y="60"/>
                  <a:pt x="57" y="60"/>
                  <a:pt x="57" y="60"/>
                </a:cubicBezTo>
                <a:cubicBezTo>
                  <a:pt x="61" y="56"/>
                  <a:pt x="67" y="53"/>
                  <a:pt x="72" y="53"/>
                </a:cubicBezTo>
                <a:cubicBezTo>
                  <a:pt x="73" y="53"/>
                  <a:pt x="73" y="53"/>
                  <a:pt x="73" y="53"/>
                </a:cubicBezTo>
                <a:cubicBezTo>
                  <a:pt x="78" y="53"/>
                  <a:pt x="83" y="55"/>
                  <a:pt x="87" y="58"/>
                </a:cubicBezTo>
                <a:cubicBezTo>
                  <a:pt x="90" y="60"/>
                  <a:pt x="90" y="60"/>
                  <a:pt x="90" y="60"/>
                </a:cubicBezTo>
                <a:cubicBezTo>
                  <a:pt x="82" y="67"/>
                  <a:pt x="82" y="67"/>
                  <a:pt x="82" y="67"/>
                </a:cubicBezTo>
                <a:lnTo>
                  <a:pt x="107"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3" name="Freeform 62"/>
          <p:cNvSpPr>
            <a:spLocks noEditPoints="1"/>
          </p:cNvSpPr>
          <p:nvPr/>
        </p:nvSpPr>
        <p:spPr bwMode="black">
          <a:xfrm>
            <a:off x="8732580" y="4166298"/>
            <a:ext cx="425628" cy="425626"/>
          </a:xfrm>
          <a:custGeom>
            <a:avLst/>
            <a:gdLst>
              <a:gd name="T0" fmla="*/ 77 w 154"/>
              <a:gd name="T1" fmla="*/ 98 h 153"/>
              <a:gd name="T2" fmla="*/ 77 w 154"/>
              <a:gd name="T3" fmla="*/ 55 h 153"/>
              <a:gd name="T4" fmla="*/ 77 w 154"/>
              <a:gd name="T5" fmla="*/ 0 h 153"/>
              <a:gd name="T6" fmla="*/ 77 w 154"/>
              <a:gd name="T7" fmla="*/ 153 h 153"/>
              <a:gd name="T8" fmla="*/ 77 w 154"/>
              <a:gd name="T9" fmla="*/ 0 h 153"/>
              <a:gd name="T10" fmla="*/ 10 w 154"/>
              <a:gd name="T11" fmla="*/ 77 h 153"/>
              <a:gd name="T12" fmla="*/ 144 w 154"/>
              <a:gd name="T13" fmla="*/ 77 h 153"/>
              <a:gd name="T14" fmla="*/ 53 w 154"/>
              <a:gd name="T15" fmla="*/ 60 h 153"/>
              <a:gd name="T16" fmla="*/ 52 w 154"/>
              <a:gd name="T17" fmla="*/ 45 h 153"/>
              <a:gd name="T18" fmla="*/ 45 w 154"/>
              <a:gd name="T19" fmla="*/ 52 h 153"/>
              <a:gd name="T20" fmla="*/ 77 w 154"/>
              <a:gd name="T21" fmla="*/ 48 h 153"/>
              <a:gd name="T22" fmla="*/ 82 w 154"/>
              <a:gd name="T23" fmla="*/ 37 h 153"/>
              <a:gd name="T24" fmla="*/ 72 w 154"/>
              <a:gd name="T25" fmla="*/ 37 h 153"/>
              <a:gd name="T26" fmla="*/ 77 w 154"/>
              <a:gd name="T27" fmla="*/ 48 h 153"/>
              <a:gd name="T28" fmla="*/ 108 w 154"/>
              <a:gd name="T29" fmla="*/ 52 h 153"/>
              <a:gd name="T30" fmla="*/ 102 w 154"/>
              <a:gd name="T31" fmla="*/ 45 h 153"/>
              <a:gd name="T32" fmla="*/ 100 w 154"/>
              <a:gd name="T33" fmla="*/ 60 h 153"/>
              <a:gd name="T34" fmla="*/ 45 w 154"/>
              <a:gd name="T35" fmla="*/ 101 h 153"/>
              <a:gd name="T36" fmla="*/ 48 w 154"/>
              <a:gd name="T37" fmla="*/ 110 h 153"/>
              <a:gd name="T38" fmla="*/ 60 w 154"/>
              <a:gd name="T39" fmla="*/ 100 h 153"/>
              <a:gd name="T40" fmla="*/ 117 w 154"/>
              <a:gd name="T41" fmla="*/ 72 h 153"/>
              <a:gd name="T42" fmla="*/ 106 w 154"/>
              <a:gd name="T43" fmla="*/ 77 h 153"/>
              <a:gd name="T44" fmla="*/ 117 w 154"/>
              <a:gd name="T45" fmla="*/ 81 h 153"/>
              <a:gd name="T46" fmla="*/ 117 w 154"/>
              <a:gd name="T47" fmla="*/ 72 h 153"/>
              <a:gd name="T48" fmla="*/ 48 w 154"/>
              <a:gd name="T49" fmla="*/ 72 h 153"/>
              <a:gd name="T50" fmla="*/ 32 w 154"/>
              <a:gd name="T51" fmla="*/ 77 h 153"/>
              <a:gd name="T52" fmla="*/ 48 w 154"/>
              <a:gd name="T53" fmla="*/ 81 h 153"/>
              <a:gd name="T54" fmla="*/ 100 w 154"/>
              <a:gd name="T55" fmla="*/ 93 h 153"/>
              <a:gd name="T56" fmla="*/ 102 w 154"/>
              <a:gd name="T57" fmla="*/ 108 h 153"/>
              <a:gd name="T58" fmla="*/ 108 w 154"/>
              <a:gd name="T59" fmla="*/ 108 h 153"/>
              <a:gd name="T60" fmla="*/ 100 w 154"/>
              <a:gd name="T61" fmla="*/ 93 h 153"/>
              <a:gd name="T62" fmla="*/ 72 w 154"/>
              <a:gd name="T63" fmla="*/ 105 h 153"/>
              <a:gd name="T64" fmla="*/ 77 w 154"/>
              <a:gd name="T65" fmla="*/ 121 h 153"/>
              <a:gd name="T66" fmla="*/ 82 w 154"/>
              <a:gd name="T67" fmla="*/ 10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53">
                <a:moveTo>
                  <a:pt x="98" y="77"/>
                </a:moveTo>
                <a:cubicBezTo>
                  <a:pt x="98" y="89"/>
                  <a:pt x="89" y="98"/>
                  <a:pt x="77" y="98"/>
                </a:cubicBezTo>
                <a:cubicBezTo>
                  <a:pt x="65" y="98"/>
                  <a:pt x="55" y="89"/>
                  <a:pt x="55" y="77"/>
                </a:cubicBezTo>
                <a:cubicBezTo>
                  <a:pt x="55" y="65"/>
                  <a:pt x="65" y="55"/>
                  <a:pt x="77" y="55"/>
                </a:cubicBezTo>
                <a:cubicBezTo>
                  <a:pt x="89" y="55"/>
                  <a:pt x="98" y="65"/>
                  <a:pt x="98" y="77"/>
                </a:cubicBezTo>
                <a:close/>
                <a:moveTo>
                  <a:pt x="77" y="0"/>
                </a:moveTo>
                <a:cubicBezTo>
                  <a:pt x="119" y="0"/>
                  <a:pt x="154" y="34"/>
                  <a:pt x="154" y="77"/>
                </a:cubicBezTo>
                <a:cubicBezTo>
                  <a:pt x="154" y="119"/>
                  <a:pt x="119" y="153"/>
                  <a:pt x="77" y="153"/>
                </a:cubicBezTo>
                <a:cubicBezTo>
                  <a:pt x="34" y="153"/>
                  <a:pt x="0" y="119"/>
                  <a:pt x="0" y="77"/>
                </a:cubicBezTo>
                <a:cubicBezTo>
                  <a:pt x="0" y="34"/>
                  <a:pt x="34" y="0"/>
                  <a:pt x="77" y="0"/>
                </a:cubicBezTo>
                <a:moveTo>
                  <a:pt x="77" y="9"/>
                </a:moveTo>
                <a:cubicBezTo>
                  <a:pt x="40" y="9"/>
                  <a:pt x="10" y="39"/>
                  <a:pt x="10" y="77"/>
                </a:cubicBezTo>
                <a:cubicBezTo>
                  <a:pt x="10" y="114"/>
                  <a:pt x="40" y="144"/>
                  <a:pt x="77" y="144"/>
                </a:cubicBezTo>
                <a:cubicBezTo>
                  <a:pt x="114" y="144"/>
                  <a:pt x="144" y="114"/>
                  <a:pt x="144" y="77"/>
                </a:cubicBezTo>
                <a:cubicBezTo>
                  <a:pt x="144" y="39"/>
                  <a:pt x="114" y="9"/>
                  <a:pt x="77" y="9"/>
                </a:cubicBezTo>
                <a:moveTo>
                  <a:pt x="53" y="60"/>
                </a:moveTo>
                <a:cubicBezTo>
                  <a:pt x="55" y="57"/>
                  <a:pt x="57" y="55"/>
                  <a:pt x="60" y="53"/>
                </a:cubicBezTo>
                <a:cubicBezTo>
                  <a:pt x="52" y="45"/>
                  <a:pt x="52" y="45"/>
                  <a:pt x="52" y="45"/>
                </a:cubicBezTo>
                <a:cubicBezTo>
                  <a:pt x="50" y="43"/>
                  <a:pt x="47" y="43"/>
                  <a:pt x="45" y="45"/>
                </a:cubicBezTo>
                <a:cubicBezTo>
                  <a:pt x="43" y="47"/>
                  <a:pt x="43" y="50"/>
                  <a:pt x="45" y="52"/>
                </a:cubicBezTo>
                <a:lnTo>
                  <a:pt x="53" y="60"/>
                </a:lnTo>
                <a:close/>
                <a:moveTo>
                  <a:pt x="77" y="48"/>
                </a:moveTo>
                <a:cubicBezTo>
                  <a:pt x="78" y="48"/>
                  <a:pt x="80" y="48"/>
                  <a:pt x="82" y="48"/>
                </a:cubicBezTo>
                <a:cubicBezTo>
                  <a:pt x="82" y="37"/>
                  <a:pt x="82" y="37"/>
                  <a:pt x="82" y="37"/>
                </a:cubicBezTo>
                <a:cubicBezTo>
                  <a:pt x="82" y="34"/>
                  <a:pt x="79" y="32"/>
                  <a:pt x="77" y="32"/>
                </a:cubicBezTo>
                <a:cubicBezTo>
                  <a:pt x="74" y="32"/>
                  <a:pt x="72" y="34"/>
                  <a:pt x="72" y="37"/>
                </a:cubicBezTo>
                <a:cubicBezTo>
                  <a:pt x="72" y="48"/>
                  <a:pt x="72" y="48"/>
                  <a:pt x="72" y="48"/>
                </a:cubicBezTo>
                <a:cubicBezTo>
                  <a:pt x="74" y="48"/>
                  <a:pt x="75" y="48"/>
                  <a:pt x="77" y="48"/>
                </a:cubicBezTo>
                <a:close/>
                <a:moveTo>
                  <a:pt x="100" y="60"/>
                </a:moveTo>
                <a:cubicBezTo>
                  <a:pt x="108" y="52"/>
                  <a:pt x="108" y="52"/>
                  <a:pt x="108" y="52"/>
                </a:cubicBezTo>
                <a:cubicBezTo>
                  <a:pt x="110" y="50"/>
                  <a:pt x="110" y="47"/>
                  <a:pt x="108" y="45"/>
                </a:cubicBezTo>
                <a:cubicBezTo>
                  <a:pt x="107" y="43"/>
                  <a:pt x="104" y="43"/>
                  <a:pt x="102" y="45"/>
                </a:cubicBezTo>
                <a:cubicBezTo>
                  <a:pt x="93" y="53"/>
                  <a:pt x="93" y="53"/>
                  <a:pt x="93" y="53"/>
                </a:cubicBezTo>
                <a:cubicBezTo>
                  <a:pt x="96" y="55"/>
                  <a:pt x="98" y="57"/>
                  <a:pt x="100" y="60"/>
                </a:cubicBezTo>
                <a:close/>
                <a:moveTo>
                  <a:pt x="53" y="93"/>
                </a:moveTo>
                <a:cubicBezTo>
                  <a:pt x="45" y="101"/>
                  <a:pt x="45" y="101"/>
                  <a:pt x="45" y="101"/>
                </a:cubicBezTo>
                <a:cubicBezTo>
                  <a:pt x="43" y="103"/>
                  <a:pt x="43" y="106"/>
                  <a:pt x="45" y="108"/>
                </a:cubicBezTo>
                <a:cubicBezTo>
                  <a:pt x="46" y="109"/>
                  <a:pt x="47" y="110"/>
                  <a:pt x="48" y="110"/>
                </a:cubicBezTo>
                <a:cubicBezTo>
                  <a:pt x="50" y="110"/>
                  <a:pt x="51" y="109"/>
                  <a:pt x="52" y="108"/>
                </a:cubicBezTo>
                <a:cubicBezTo>
                  <a:pt x="60" y="100"/>
                  <a:pt x="60" y="100"/>
                  <a:pt x="60" y="100"/>
                </a:cubicBezTo>
                <a:cubicBezTo>
                  <a:pt x="57" y="98"/>
                  <a:pt x="55" y="96"/>
                  <a:pt x="53" y="93"/>
                </a:cubicBezTo>
                <a:close/>
                <a:moveTo>
                  <a:pt x="117" y="72"/>
                </a:moveTo>
                <a:cubicBezTo>
                  <a:pt x="105" y="72"/>
                  <a:pt x="105" y="72"/>
                  <a:pt x="105" y="72"/>
                </a:cubicBezTo>
                <a:cubicBezTo>
                  <a:pt x="105" y="73"/>
                  <a:pt x="106" y="75"/>
                  <a:pt x="106" y="77"/>
                </a:cubicBezTo>
                <a:cubicBezTo>
                  <a:pt x="106" y="78"/>
                  <a:pt x="105" y="80"/>
                  <a:pt x="105" y="81"/>
                </a:cubicBezTo>
                <a:cubicBezTo>
                  <a:pt x="117" y="81"/>
                  <a:pt x="117" y="81"/>
                  <a:pt x="117" y="81"/>
                </a:cubicBezTo>
                <a:cubicBezTo>
                  <a:pt x="119" y="81"/>
                  <a:pt x="122" y="79"/>
                  <a:pt x="122" y="77"/>
                </a:cubicBezTo>
                <a:cubicBezTo>
                  <a:pt x="122" y="74"/>
                  <a:pt x="119" y="72"/>
                  <a:pt x="117" y="72"/>
                </a:cubicBezTo>
                <a:close/>
                <a:moveTo>
                  <a:pt x="48" y="77"/>
                </a:moveTo>
                <a:cubicBezTo>
                  <a:pt x="48" y="75"/>
                  <a:pt x="48" y="73"/>
                  <a:pt x="48" y="72"/>
                </a:cubicBezTo>
                <a:cubicBezTo>
                  <a:pt x="37" y="72"/>
                  <a:pt x="37" y="72"/>
                  <a:pt x="37" y="72"/>
                </a:cubicBezTo>
                <a:cubicBezTo>
                  <a:pt x="34" y="72"/>
                  <a:pt x="32" y="74"/>
                  <a:pt x="32" y="77"/>
                </a:cubicBezTo>
                <a:cubicBezTo>
                  <a:pt x="32" y="79"/>
                  <a:pt x="34" y="81"/>
                  <a:pt x="37" y="81"/>
                </a:cubicBezTo>
                <a:cubicBezTo>
                  <a:pt x="48" y="81"/>
                  <a:pt x="48" y="81"/>
                  <a:pt x="48" y="81"/>
                </a:cubicBezTo>
                <a:cubicBezTo>
                  <a:pt x="48" y="80"/>
                  <a:pt x="48" y="78"/>
                  <a:pt x="48" y="77"/>
                </a:cubicBezTo>
                <a:close/>
                <a:moveTo>
                  <a:pt x="100" y="93"/>
                </a:moveTo>
                <a:cubicBezTo>
                  <a:pt x="98" y="96"/>
                  <a:pt x="96" y="98"/>
                  <a:pt x="93" y="100"/>
                </a:cubicBezTo>
                <a:cubicBezTo>
                  <a:pt x="102" y="108"/>
                  <a:pt x="102" y="108"/>
                  <a:pt x="102" y="108"/>
                </a:cubicBezTo>
                <a:cubicBezTo>
                  <a:pt x="103" y="109"/>
                  <a:pt x="104" y="110"/>
                  <a:pt x="105" y="110"/>
                </a:cubicBezTo>
                <a:cubicBezTo>
                  <a:pt x="106" y="110"/>
                  <a:pt x="107" y="109"/>
                  <a:pt x="108" y="108"/>
                </a:cubicBezTo>
                <a:cubicBezTo>
                  <a:pt x="110" y="106"/>
                  <a:pt x="110" y="103"/>
                  <a:pt x="108" y="101"/>
                </a:cubicBezTo>
                <a:lnTo>
                  <a:pt x="100" y="93"/>
                </a:lnTo>
                <a:close/>
                <a:moveTo>
                  <a:pt x="77" y="105"/>
                </a:moveTo>
                <a:cubicBezTo>
                  <a:pt x="75" y="105"/>
                  <a:pt x="74" y="105"/>
                  <a:pt x="72" y="105"/>
                </a:cubicBezTo>
                <a:cubicBezTo>
                  <a:pt x="72" y="117"/>
                  <a:pt x="72" y="117"/>
                  <a:pt x="72" y="117"/>
                </a:cubicBezTo>
                <a:cubicBezTo>
                  <a:pt x="72" y="119"/>
                  <a:pt x="74" y="121"/>
                  <a:pt x="77" y="121"/>
                </a:cubicBezTo>
                <a:cubicBezTo>
                  <a:pt x="79" y="121"/>
                  <a:pt x="82" y="119"/>
                  <a:pt x="82" y="117"/>
                </a:cubicBezTo>
                <a:cubicBezTo>
                  <a:pt x="82" y="105"/>
                  <a:pt x="82" y="105"/>
                  <a:pt x="82" y="105"/>
                </a:cubicBezTo>
                <a:cubicBezTo>
                  <a:pt x="80" y="105"/>
                  <a:pt x="78" y="105"/>
                  <a:pt x="77"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4" name="Freeform 63"/>
          <p:cNvSpPr>
            <a:spLocks noEditPoints="1"/>
          </p:cNvSpPr>
          <p:nvPr/>
        </p:nvSpPr>
        <p:spPr bwMode="black">
          <a:xfrm>
            <a:off x="6905974" y="3254585"/>
            <a:ext cx="415572" cy="417247"/>
          </a:xfrm>
          <a:custGeom>
            <a:avLst/>
            <a:gdLst>
              <a:gd name="T0" fmla="*/ 75 w 150"/>
              <a:gd name="T1" fmla="*/ 10 h 150"/>
              <a:gd name="T2" fmla="*/ 10 w 150"/>
              <a:gd name="T3" fmla="*/ 75 h 150"/>
              <a:gd name="T4" fmla="*/ 75 w 150"/>
              <a:gd name="T5" fmla="*/ 140 h 150"/>
              <a:gd name="T6" fmla="*/ 141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51 w 150"/>
              <a:gd name="T21" fmla="*/ 107 h 150"/>
              <a:gd name="T22" fmla="*/ 51 w 150"/>
              <a:gd name="T23" fmla="*/ 105 h 150"/>
              <a:gd name="T24" fmla="*/ 46 w 150"/>
              <a:gd name="T25" fmla="*/ 99 h 150"/>
              <a:gd name="T26" fmla="*/ 44 w 150"/>
              <a:gd name="T27" fmla="*/ 100 h 150"/>
              <a:gd name="T28" fmla="*/ 42 w 150"/>
              <a:gd name="T29" fmla="*/ 107 h 150"/>
              <a:gd name="T30" fmla="*/ 43 w 150"/>
              <a:gd name="T31" fmla="*/ 109 h 150"/>
              <a:gd name="T32" fmla="*/ 51 w 150"/>
              <a:gd name="T33" fmla="*/ 107 h 150"/>
              <a:gd name="T34" fmla="*/ 106 w 150"/>
              <a:gd name="T35" fmla="*/ 45 h 150"/>
              <a:gd name="T36" fmla="*/ 94 w 150"/>
              <a:gd name="T37" fmla="*/ 43 h 150"/>
              <a:gd name="T38" fmla="*/ 90 w 150"/>
              <a:gd name="T39" fmla="*/ 46 h 150"/>
              <a:gd name="T40" fmla="*/ 90 w 150"/>
              <a:gd name="T41" fmla="*/ 50 h 150"/>
              <a:gd name="T42" fmla="*/ 101 w 150"/>
              <a:gd name="T43" fmla="*/ 60 h 150"/>
              <a:gd name="T44" fmla="*/ 104 w 150"/>
              <a:gd name="T45" fmla="*/ 60 h 150"/>
              <a:gd name="T46" fmla="*/ 107 w 150"/>
              <a:gd name="T47" fmla="*/ 57 h 150"/>
              <a:gd name="T48" fmla="*/ 106 w 150"/>
              <a:gd name="T49" fmla="*/ 45 h 150"/>
              <a:gd name="T50" fmla="*/ 63 w 150"/>
              <a:gd name="T51" fmla="*/ 101 h 150"/>
              <a:gd name="T52" fmla="*/ 60 w 150"/>
              <a:gd name="T53" fmla="*/ 101 h 150"/>
              <a:gd name="T54" fmla="*/ 49 w 150"/>
              <a:gd name="T55" fmla="*/ 91 h 150"/>
              <a:gd name="T56" fmla="*/ 49 w 150"/>
              <a:gd name="T57" fmla="*/ 87 h 150"/>
              <a:gd name="T58" fmla="*/ 83 w 150"/>
              <a:gd name="T59" fmla="*/ 53 h 150"/>
              <a:gd name="T60" fmla="*/ 87 w 150"/>
              <a:gd name="T61" fmla="*/ 53 h 150"/>
              <a:gd name="T62" fmla="*/ 97 w 150"/>
              <a:gd name="T63" fmla="*/ 64 h 150"/>
              <a:gd name="T64" fmla="*/ 97 w 150"/>
              <a:gd name="T65" fmla="*/ 67 h 150"/>
              <a:gd name="T66" fmla="*/ 63 w 150"/>
              <a:gd name="T67" fmla="*/ 10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50">
                <a:moveTo>
                  <a:pt x="75" y="10"/>
                </a:moveTo>
                <a:cubicBezTo>
                  <a:pt x="39" y="10"/>
                  <a:pt x="10" y="39"/>
                  <a:pt x="10" y="75"/>
                </a:cubicBezTo>
                <a:cubicBezTo>
                  <a:pt x="10" y="111"/>
                  <a:pt x="39" y="140"/>
                  <a:pt x="75" y="140"/>
                </a:cubicBezTo>
                <a:cubicBezTo>
                  <a:pt x="111" y="140"/>
                  <a:pt x="141" y="111"/>
                  <a:pt x="141" y="75"/>
                </a:cubicBezTo>
                <a:cubicBezTo>
                  <a:pt x="141" y="39"/>
                  <a:pt x="111" y="10"/>
                  <a:pt x="75" y="10"/>
                </a:cubicBezTo>
                <a:moveTo>
                  <a:pt x="75" y="0"/>
                </a:moveTo>
                <a:cubicBezTo>
                  <a:pt x="117" y="0"/>
                  <a:pt x="150" y="34"/>
                  <a:pt x="150" y="75"/>
                </a:cubicBezTo>
                <a:cubicBezTo>
                  <a:pt x="150" y="116"/>
                  <a:pt x="117" y="150"/>
                  <a:pt x="75" y="150"/>
                </a:cubicBezTo>
                <a:cubicBezTo>
                  <a:pt x="34" y="150"/>
                  <a:pt x="0" y="116"/>
                  <a:pt x="0" y="75"/>
                </a:cubicBezTo>
                <a:cubicBezTo>
                  <a:pt x="0" y="34"/>
                  <a:pt x="34" y="0"/>
                  <a:pt x="75" y="0"/>
                </a:cubicBezTo>
                <a:moveTo>
                  <a:pt x="51" y="107"/>
                </a:moveTo>
                <a:cubicBezTo>
                  <a:pt x="52" y="107"/>
                  <a:pt x="52" y="106"/>
                  <a:pt x="51" y="105"/>
                </a:cubicBezTo>
                <a:cubicBezTo>
                  <a:pt x="46" y="99"/>
                  <a:pt x="46" y="99"/>
                  <a:pt x="46" y="99"/>
                </a:cubicBezTo>
                <a:cubicBezTo>
                  <a:pt x="45" y="98"/>
                  <a:pt x="44" y="99"/>
                  <a:pt x="44" y="100"/>
                </a:cubicBezTo>
                <a:cubicBezTo>
                  <a:pt x="42" y="107"/>
                  <a:pt x="42" y="107"/>
                  <a:pt x="42" y="107"/>
                </a:cubicBezTo>
                <a:cubicBezTo>
                  <a:pt x="41" y="108"/>
                  <a:pt x="42" y="109"/>
                  <a:pt x="43" y="109"/>
                </a:cubicBezTo>
                <a:lnTo>
                  <a:pt x="51" y="107"/>
                </a:lnTo>
                <a:close/>
                <a:moveTo>
                  <a:pt x="106" y="45"/>
                </a:moveTo>
                <a:cubicBezTo>
                  <a:pt x="100" y="39"/>
                  <a:pt x="94" y="43"/>
                  <a:pt x="94" y="43"/>
                </a:cubicBezTo>
                <a:cubicBezTo>
                  <a:pt x="93" y="44"/>
                  <a:pt x="91" y="46"/>
                  <a:pt x="90" y="46"/>
                </a:cubicBezTo>
                <a:cubicBezTo>
                  <a:pt x="89" y="47"/>
                  <a:pt x="89" y="49"/>
                  <a:pt x="90" y="50"/>
                </a:cubicBezTo>
                <a:cubicBezTo>
                  <a:pt x="101" y="60"/>
                  <a:pt x="101" y="60"/>
                  <a:pt x="101" y="60"/>
                </a:cubicBezTo>
                <a:cubicBezTo>
                  <a:pt x="102" y="61"/>
                  <a:pt x="103" y="61"/>
                  <a:pt x="104" y="60"/>
                </a:cubicBezTo>
                <a:cubicBezTo>
                  <a:pt x="105" y="59"/>
                  <a:pt x="106" y="58"/>
                  <a:pt x="107" y="57"/>
                </a:cubicBezTo>
                <a:cubicBezTo>
                  <a:pt x="107" y="57"/>
                  <a:pt x="112" y="51"/>
                  <a:pt x="106" y="45"/>
                </a:cubicBezTo>
                <a:moveTo>
                  <a:pt x="63" y="101"/>
                </a:moveTo>
                <a:cubicBezTo>
                  <a:pt x="62" y="102"/>
                  <a:pt x="61" y="102"/>
                  <a:pt x="60" y="101"/>
                </a:cubicBezTo>
                <a:cubicBezTo>
                  <a:pt x="49" y="91"/>
                  <a:pt x="49" y="91"/>
                  <a:pt x="49" y="91"/>
                </a:cubicBezTo>
                <a:cubicBezTo>
                  <a:pt x="48" y="90"/>
                  <a:pt x="48" y="88"/>
                  <a:pt x="49" y="87"/>
                </a:cubicBezTo>
                <a:cubicBezTo>
                  <a:pt x="83" y="53"/>
                  <a:pt x="83" y="53"/>
                  <a:pt x="83" y="53"/>
                </a:cubicBezTo>
                <a:cubicBezTo>
                  <a:pt x="84" y="52"/>
                  <a:pt x="86" y="52"/>
                  <a:pt x="87" y="53"/>
                </a:cubicBezTo>
                <a:cubicBezTo>
                  <a:pt x="97" y="64"/>
                  <a:pt x="97" y="64"/>
                  <a:pt x="97" y="64"/>
                </a:cubicBezTo>
                <a:cubicBezTo>
                  <a:pt x="98" y="65"/>
                  <a:pt x="98" y="66"/>
                  <a:pt x="97" y="67"/>
                </a:cubicBezTo>
                <a:lnTo>
                  <a:pt x="63"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5" name="Freeform 64"/>
          <p:cNvSpPr>
            <a:spLocks noEditPoints="1"/>
          </p:cNvSpPr>
          <p:nvPr/>
        </p:nvSpPr>
        <p:spPr bwMode="black">
          <a:xfrm>
            <a:off x="2328567" y="3254585"/>
            <a:ext cx="412221" cy="417247"/>
          </a:xfrm>
          <a:custGeom>
            <a:avLst/>
            <a:gdLst>
              <a:gd name="T0" fmla="*/ 74 w 149"/>
              <a:gd name="T1" fmla="*/ 11 h 150"/>
              <a:gd name="T2" fmla="*/ 10 w 149"/>
              <a:gd name="T3" fmla="*/ 75 h 150"/>
              <a:gd name="T4" fmla="*/ 74 w 149"/>
              <a:gd name="T5" fmla="*/ 139 h 150"/>
              <a:gd name="T6" fmla="*/ 138 w 149"/>
              <a:gd name="T7" fmla="*/ 75 h 150"/>
              <a:gd name="T8" fmla="*/ 74 w 149"/>
              <a:gd name="T9" fmla="*/ 11 h 150"/>
              <a:gd name="T10" fmla="*/ 74 w 149"/>
              <a:gd name="T11" fmla="*/ 0 h 150"/>
              <a:gd name="T12" fmla="*/ 149 w 149"/>
              <a:gd name="T13" fmla="*/ 75 h 150"/>
              <a:gd name="T14" fmla="*/ 74 w 149"/>
              <a:gd name="T15" fmla="*/ 150 h 150"/>
              <a:gd name="T16" fmla="*/ 0 w 149"/>
              <a:gd name="T17" fmla="*/ 75 h 150"/>
              <a:gd name="T18" fmla="*/ 74 w 149"/>
              <a:gd name="T19" fmla="*/ 0 h 150"/>
              <a:gd name="T20" fmla="*/ 105 w 149"/>
              <a:gd name="T21" fmla="*/ 55 h 150"/>
              <a:gd name="T22" fmla="*/ 90 w 149"/>
              <a:gd name="T23" fmla="*/ 44 h 150"/>
              <a:gd name="T24" fmla="*/ 84 w 149"/>
              <a:gd name="T25" fmla="*/ 43 h 150"/>
              <a:gd name="T26" fmla="*/ 60 w 149"/>
              <a:gd name="T27" fmla="*/ 62 h 150"/>
              <a:gd name="T28" fmla="*/ 63 w 149"/>
              <a:gd name="T29" fmla="*/ 80 h 150"/>
              <a:gd name="T30" fmla="*/ 44 w 149"/>
              <a:gd name="T31" fmla="*/ 99 h 150"/>
              <a:gd name="T32" fmla="*/ 44 w 149"/>
              <a:gd name="T33" fmla="*/ 108 h 150"/>
              <a:gd name="T34" fmla="*/ 48 w 149"/>
              <a:gd name="T35" fmla="*/ 110 h 150"/>
              <a:gd name="T36" fmla="*/ 53 w 149"/>
              <a:gd name="T37" fmla="*/ 108 h 150"/>
              <a:gd name="T38" fmla="*/ 71 w 149"/>
              <a:gd name="T39" fmla="*/ 89 h 150"/>
              <a:gd name="T40" fmla="*/ 78 w 149"/>
              <a:gd name="T41" fmla="*/ 92 h 150"/>
              <a:gd name="T42" fmla="*/ 84 w 149"/>
              <a:gd name="T43" fmla="*/ 93 h 150"/>
              <a:gd name="T44" fmla="*/ 108 w 149"/>
              <a:gd name="T45" fmla="*/ 74 h 150"/>
              <a:gd name="T46" fmla="*/ 105 w 149"/>
              <a:gd name="T47" fmla="*/ 55 h 150"/>
              <a:gd name="T48" fmla="*/ 101 w 149"/>
              <a:gd name="T49" fmla="*/ 72 h 150"/>
              <a:gd name="T50" fmla="*/ 84 w 149"/>
              <a:gd name="T51" fmla="*/ 85 h 150"/>
              <a:gd name="T52" fmla="*/ 80 w 149"/>
              <a:gd name="T53" fmla="*/ 85 h 150"/>
              <a:gd name="T54" fmla="*/ 67 w 149"/>
              <a:gd name="T55" fmla="*/ 64 h 150"/>
              <a:gd name="T56" fmla="*/ 84 w 149"/>
              <a:gd name="T57" fmla="*/ 51 h 150"/>
              <a:gd name="T58" fmla="*/ 88 w 149"/>
              <a:gd name="T59" fmla="*/ 51 h 150"/>
              <a:gd name="T60" fmla="*/ 99 w 149"/>
              <a:gd name="T61" fmla="*/ 59 h 150"/>
              <a:gd name="T62" fmla="*/ 101 w 149"/>
              <a:gd name="T63" fmla="*/ 7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50">
                <a:moveTo>
                  <a:pt x="74" y="11"/>
                </a:moveTo>
                <a:cubicBezTo>
                  <a:pt x="39" y="11"/>
                  <a:pt x="10" y="40"/>
                  <a:pt x="10" y="75"/>
                </a:cubicBezTo>
                <a:cubicBezTo>
                  <a:pt x="10" y="110"/>
                  <a:pt x="39" y="139"/>
                  <a:pt x="74" y="139"/>
                </a:cubicBezTo>
                <a:cubicBezTo>
                  <a:pt x="110" y="139"/>
                  <a:pt x="138" y="110"/>
                  <a:pt x="138" y="75"/>
                </a:cubicBezTo>
                <a:cubicBezTo>
                  <a:pt x="138" y="40"/>
                  <a:pt x="110" y="11"/>
                  <a:pt x="74" y="11"/>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moveTo>
                  <a:pt x="105" y="55"/>
                </a:moveTo>
                <a:cubicBezTo>
                  <a:pt x="102" y="49"/>
                  <a:pt x="96" y="46"/>
                  <a:pt x="90" y="44"/>
                </a:cubicBezTo>
                <a:cubicBezTo>
                  <a:pt x="88" y="43"/>
                  <a:pt x="86" y="43"/>
                  <a:pt x="84" y="43"/>
                </a:cubicBezTo>
                <a:cubicBezTo>
                  <a:pt x="73" y="43"/>
                  <a:pt x="63" y="51"/>
                  <a:pt x="60" y="62"/>
                </a:cubicBezTo>
                <a:cubicBezTo>
                  <a:pt x="58" y="68"/>
                  <a:pt x="60" y="75"/>
                  <a:pt x="63" y="80"/>
                </a:cubicBezTo>
                <a:cubicBezTo>
                  <a:pt x="44" y="99"/>
                  <a:pt x="44" y="99"/>
                  <a:pt x="44" y="99"/>
                </a:cubicBezTo>
                <a:cubicBezTo>
                  <a:pt x="42" y="101"/>
                  <a:pt x="42" y="105"/>
                  <a:pt x="44" y="108"/>
                </a:cubicBezTo>
                <a:cubicBezTo>
                  <a:pt x="45" y="109"/>
                  <a:pt x="47" y="110"/>
                  <a:pt x="48" y="110"/>
                </a:cubicBezTo>
                <a:cubicBezTo>
                  <a:pt x="50" y="110"/>
                  <a:pt x="52" y="109"/>
                  <a:pt x="53" y="108"/>
                </a:cubicBezTo>
                <a:cubicBezTo>
                  <a:pt x="71" y="89"/>
                  <a:pt x="71" y="89"/>
                  <a:pt x="71" y="89"/>
                </a:cubicBezTo>
                <a:cubicBezTo>
                  <a:pt x="73" y="90"/>
                  <a:pt x="76" y="91"/>
                  <a:pt x="78" y="92"/>
                </a:cubicBezTo>
                <a:cubicBezTo>
                  <a:pt x="80" y="92"/>
                  <a:pt x="82" y="93"/>
                  <a:pt x="84" y="93"/>
                </a:cubicBezTo>
                <a:cubicBezTo>
                  <a:pt x="95" y="93"/>
                  <a:pt x="105" y="85"/>
                  <a:pt x="108" y="74"/>
                </a:cubicBezTo>
                <a:cubicBezTo>
                  <a:pt x="110" y="67"/>
                  <a:pt x="109" y="61"/>
                  <a:pt x="105" y="55"/>
                </a:cubicBezTo>
                <a:close/>
                <a:moveTo>
                  <a:pt x="101" y="72"/>
                </a:moveTo>
                <a:cubicBezTo>
                  <a:pt x="99" y="80"/>
                  <a:pt x="92" y="85"/>
                  <a:pt x="84" y="85"/>
                </a:cubicBezTo>
                <a:cubicBezTo>
                  <a:pt x="83" y="85"/>
                  <a:pt x="81" y="85"/>
                  <a:pt x="80" y="85"/>
                </a:cubicBezTo>
                <a:cubicBezTo>
                  <a:pt x="71" y="82"/>
                  <a:pt x="65" y="73"/>
                  <a:pt x="67" y="64"/>
                </a:cubicBezTo>
                <a:cubicBezTo>
                  <a:pt x="69" y="56"/>
                  <a:pt x="76" y="51"/>
                  <a:pt x="84" y="51"/>
                </a:cubicBezTo>
                <a:cubicBezTo>
                  <a:pt x="85" y="51"/>
                  <a:pt x="87" y="51"/>
                  <a:pt x="88" y="51"/>
                </a:cubicBezTo>
                <a:cubicBezTo>
                  <a:pt x="93" y="52"/>
                  <a:pt x="96" y="55"/>
                  <a:pt x="99" y="59"/>
                </a:cubicBezTo>
                <a:cubicBezTo>
                  <a:pt x="101" y="63"/>
                  <a:pt x="102" y="68"/>
                  <a:pt x="101"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56" name="Freeform 65"/>
          <p:cNvSpPr>
            <a:spLocks noEditPoints="1"/>
          </p:cNvSpPr>
          <p:nvPr/>
        </p:nvSpPr>
        <p:spPr bwMode="black">
          <a:xfrm>
            <a:off x="10569928" y="5086393"/>
            <a:ext cx="437445" cy="417247"/>
          </a:xfrm>
          <a:custGeom>
            <a:avLst/>
            <a:gdLst>
              <a:gd name="T0" fmla="*/ 75 w 150"/>
              <a:gd name="T1" fmla="*/ 10 h 150"/>
              <a:gd name="T2" fmla="*/ 9 w 150"/>
              <a:gd name="T3" fmla="*/ 75 h 150"/>
              <a:gd name="T4" fmla="*/ 75 w 150"/>
              <a:gd name="T5" fmla="*/ 140 h 150"/>
              <a:gd name="T6" fmla="*/ 140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90 w 150"/>
              <a:gd name="T21" fmla="*/ 43 h 150"/>
              <a:gd name="T22" fmla="*/ 99 w 150"/>
              <a:gd name="T23" fmla="*/ 32 h 150"/>
              <a:gd name="T24" fmla="*/ 101 w 150"/>
              <a:gd name="T25" fmla="*/ 33 h 150"/>
              <a:gd name="T26" fmla="*/ 92 w 150"/>
              <a:gd name="T27" fmla="*/ 45 h 150"/>
              <a:gd name="T28" fmla="*/ 90 w 150"/>
              <a:gd name="T29" fmla="*/ 43 h 150"/>
              <a:gd name="T30" fmla="*/ 95 w 150"/>
              <a:gd name="T31" fmla="*/ 117 h 150"/>
              <a:gd name="T32" fmla="*/ 95 w 150"/>
              <a:gd name="T33" fmla="*/ 111 h 150"/>
              <a:gd name="T34" fmla="*/ 80 w 150"/>
              <a:gd name="T35" fmla="*/ 111 h 150"/>
              <a:gd name="T36" fmla="*/ 80 w 150"/>
              <a:gd name="T37" fmla="*/ 84 h 150"/>
              <a:gd name="T38" fmla="*/ 105 w 150"/>
              <a:gd name="T39" fmla="*/ 52 h 150"/>
              <a:gd name="T40" fmla="*/ 44 w 150"/>
              <a:gd name="T41" fmla="*/ 52 h 150"/>
              <a:gd name="T42" fmla="*/ 70 w 150"/>
              <a:gd name="T43" fmla="*/ 84 h 150"/>
              <a:gd name="T44" fmla="*/ 70 w 150"/>
              <a:gd name="T45" fmla="*/ 111 h 150"/>
              <a:gd name="T46" fmla="*/ 54 w 150"/>
              <a:gd name="T47" fmla="*/ 111 h 150"/>
              <a:gd name="T48" fmla="*/ 54 w 150"/>
              <a:gd name="T49" fmla="*/ 117 h 150"/>
              <a:gd name="T50" fmla="*/ 95 w 150"/>
              <a:gd name="T51" fmla="*/ 117 h 150"/>
              <a:gd name="T52" fmla="*/ 91 w 150"/>
              <a:gd name="T53" fmla="*/ 49 h 150"/>
              <a:gd name="T54" fmla="*/ 86 w 150"/>
              <a:gd name="T55" fmla="*/ 45 h 150"/>
              <a:gd name="T56" fmla="*/ 80 w 150"/>
              <a:gd name="T57" fmla="*/ 49 h 150"/>
              <a:gd name="T58" fmla="*/ 91 w 150"/>
              <a:gd name="T59" fmla="*/ 4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moveTo>
                  <a:pt x="90" y="43"/>
                </a:moveTo>
                <a:cubicBezTo>
                  <a:pt x="99" y="32"/>
                  <a:pt x="99" y="32"/>
                  <a:pt x="99" y="32"/>
                </a:cubicBezTo>
                <a:cubicBezTo>
                  <a:pt x="101" y="33"/>
                  <a:pt x="101" y="33"/>
                  <a:pt x="101" y="33"/>
                </a:cubicBezTo>
                <a:cubicBezTo>
                  <a:pt x="92" y="45"/>
                  <a:pt x="92" y="45"/>
                  <a:pt x="92" y="45"/>
                </a:cubicBezTo>
                <a:cubicBezTo>
                  <a:pt x="91" y="44"/>
                  <a:pt x="90" y="44"/>
                  <a:pt x="90" y="43"/>
                </a:cubicBezTo>
                <a:close/>
                <a:moveTo>
                  <a:pt x="95" y="117"/>
                </a:moveTo>
                <a:cubicBezTo>
                  <a:pt x="95" y="111"/>
                  <a:pt x="95" y="111"/>
                  <a:pt x="95" y="111"/>
                </a:cubicBezTo>
                <a:cubicBezTo>
                  <a:pt x="80" y="111"/>
                  <a:pt x="80" y="111"/>
                  <a:pt x="80" y="111"/>
                </a:cubicBezTo>
                <a:cubicBezTo>
                  <a:pt x="80" y="84"/>
                  <a:pt x="80" y="84"/>
                  <a:pt x="80" y="84"/>
                </a:cubicBezTo>
                <a:cubicBezTo>
                  <a:pt x="105" y="52"/>
                  <a:pt x="105" y="52"/>
                  <a:pt x="105" y="52"/>
                </a:cubicBezTo>
                <a:cubicBezTo>
                  <a:pt x="44" y="52"/>
                  <a:pt x="44" y="52"/>
                  <a:pt x="44" y="52"/>
                </a:cubicBezTo>
                <a:cubicBezTo>
                  <a:pt x="70" y="84"/>
                  <a:pt x="70" y="84"/>
                  <a:pt x="70" y="84"/>
                </a:cubicBezTo>
                <a:cubicBezTo>
                  <a:pt x="70" y="111"/>
                  <a:pt x="70" y="111"/>
                  <a:pt x="70" y="111"/>
                </a:cubicBezTo>
                <a:cubicBezTo>
                  <a:pt x="54" y="111"/>
                  <a:pt x="54" y="111"/>
                  <a:pt x="54" y="111"/>
                </a:cubicBezTo>
                <a:cubicBezTo>
                  <a:pt x="54" y="117"/>
                  <a:pt x="54" y="117"/>
                  <a:pt x="54" y="117"/>
                </a:cubicBezTo>
                <a:lnTo>
                  <a:pt x="95" y="117"/>
                </a:lnTo>
                <a:close/>
                <a:moveTo>
                  <a:pt x="91" y="49"/>
                </a:moveTo>
                <a:cubicBezTo>
                  <a:pt x="91" y="47"/>
                  <a:pt x="88" y="45"/>
                  <a:pt x="86" y="45"/>
                </a:cubicBezTo>
                <a:cubicBezTo>
                  <a:pt x="83" y="45"/>
                  <a:pt x="81" y="47"/>
                  <a:pt x="80" y="49"/>
                </a:cubicBezTo>
                <a:lnTo>
                  <a:pt x="91"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2" name="Title 1"/>
          <p:cNvSpPr>
            <a:spLocks noGrp="1"/>
          </p:cNvSpPr>
          <p:nvPr>
            <p:ph type="title" idx="4294967295"/>
          </p:nvPr>
        </p:nvSpPr>
        <p:spPr>
          <a:xfrm>
            <a:off x="274640" y="297394"/>
            <a:ext cx="11888787" cy="917575"/>
          </a:xfrm>
        </p:spPr>
        <p:txBody>
          <a:bodyPr/>
          <a:lstStyle/>
          <a:p>
            <a:r>
              <a:rPr lang="en-US" dirty="0" smtClean="0"/>
              <a:t>Icons (circled)</a:t>
            </a:r>
            <a:endParaRPr lang="en-US" dirty="0"/>
          </a:p>
        </p:txBody>
      </p:sp>
    </p:spTree>
    <p:extLst>
      <p:ext uri="{BB962C8B-B14F-4D97-AF65-F5344CB8AC3E}">
        <p14:creationId xmlns:p14="http://schemas.microsoft.com/office/powerpoint/2010/main" val="58953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a:t>
            </a:r>
            <a:endParaRPr lang="en-US" dirty="0"/>
          </a:p>
        </p:txBody>
      </p:sp>
      <p:sp>
        <p:nvSpPr>
          <p:cNvPr id="6" name="Text Placeholder 5"/>
          <p:cNvSpPr>
            <a:spLocks noGrp="1"/>
          </p:cNvSpPr>
          <p:nvPr>
            <p:ph type="body" sz="quarter" idx="11"/>
          </p:nvPr>
        </p:nvSpPr>
        <p:spPr>
          <a:xfrm>
            <a:off x="3840823" y="5234603"/>
            <a:ext cx="3931876" cy="517042"/>
          </a:xfrm>
        </p:spPr>
        <p:txBody>
          <a:bodyPr/>
          <a:lstStyle/>
          <a:p>
            <a:pPr algn="ctr"/>
            <a:r>
              <a:rPr lang="en-US" sz="2400" dirty="0" smtClean="0"/>
              <a:t>@</a:t>
            </a:r>
            <a:r>
              <a:rPr lang="en-US" sz="2400" dirty="0" err="1" smtClean="0"/>
              <a:t>bradygaster</a:t>
            </a:r>
            <a:endParaRPr lang="en-US" sz="2400" dirty="0"/>
          </a:p>
        </p:txBody>
      </p:sp>
      <p:sp>
        <p:nvSpPr>
          <p:cNvPr id="7" name="Text Placeholder 6"/>
          <p:cNvSpPr>
            <a:spLocks noGrp="1"/>
          </p:cNvSpPr>
          <p:nvPr>
            <p:ph type="body" sz="quarter" idx="12"/>
          </p:nvPr>
        </p:nvSpPr>
        <p:spPr>
          <a:xfrm>
            <a:off x="7864138" y="5234603"/>
            <a:ext cx="3931877" cy="517042"/>
          </a:xfrm>
        </p:spPr>
        <p:txBody>
          <a:bodyPr/>
          <a:lstStyle/>
          <a:p>
            <a:pPr algn="ctr"/>
            <a:r>
              <a:rPr lang="en-US" sz="2400" dirty="0"/>
              <a:t>b</a:t>
            </a:r>
            <a:r>
              <a:rPr lang="en-US" sz="2400" dirty="0" smtClean="0"/>
              <a:t>radygaster.com</a:t>
            </a:r>
            <a:endParaRPr lang="en-US" sz="2400" dirty="0"/>
          </a:p>
        </p:txBody>
      </p:sp>
      <p:sp>
        <p:nvSpPr>
          <p:cNvPr id="9" name="Text Placeholder 8"/>
          <p:cNvSpPr>
            <a:spLocks noGrp="1"/>
          </p:cNvSpPr>
          <p:nvPr>
            <p:ph type="body" sz="quarter" idx="10"/>
          </p:nvPr>
        </p:nvSpPr>
        <p:spPr>
          <a:xfrm>
            <a:off x="274638" y="5234603"/>
            <a:ext cx="3474746" cy="517042"/>
          </a:xfrm>
        </p:spPr>
        <p:txBody>
          <a:bodyPr/>
          <a:lstStyle/>
          <a:p>
            <a:r>
              <a:rPr lang="en-US" sz="2400" dirty="0" smtClean="0"/>
              <a:t>bradyg@microsoft.com</a:t>
            </a:r>
            <a:endParaRPr lang="en-US" sz="2400" dirty="0"/>
          </a:p>
        </p:txBody>
      </p:sp>
      <p:sp>
        <p:nvSpPr>
          <p:cNvPr id="10" name="TextBox 9"/>
          <p:cNvSpPr txBox="1"/>
          <p:nvPr/>
        </p:nvSpPr>
        <p:spPr>
          <a:xfrm>
            <a:off x="4229084" y="1557425"/>
            <a:ext cx="3063980" cy="3342453"/>
          </a:xfrm>
          <a:prstGeom prst="rect">
            <a:avLst/>
          </a:prstGeom>
          <a:noFill/>
        </p:spPr>
        <p:txBody>
          <a:bodyPr wrap="none" lIns="182880" tIns="146304" rIns="182880" bIns="146304" rtlCol="0">
            <a:spAutoFit/>
          </a:bodyPr>
          <a:lstStyle/>
          <a:p>
            <a:pPr>
              <a:lnSpc>
                <a:spcPct val="90000"/>
              </a:lnSpc>
            </a:pPr>
            <a:r>
              <a:rPr lang="en-US" sz="22000" dirty="0" smtClean="0">
                <a:solidFill>
                  <a:schemeClr val="bg1"/>
                </a:solidFill>
              </a:rPr>
              <a:t>@</a:t>
            </a:r>
          </a:p>
        </p:txBody>
      </p:sp>
      <p:pic>
        <p:nvPicPr>
          <p:cNvPr id="13" name="Picture 12"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87090" y="2125677"/>
            <a:ext cx="2194536" cy="2194536"/>
          </a:xfrm>
          <a:prstGeom prst="rect">
            <a:avLst/>
          </a:prstGeom>
        </p:spPr>
      </p:pic>
      <p:sp>
        <p:nvSpPr>
          <p:cNvPr id="14" name="Freeform 23"/>
          <p:cNvSpPr>
            <a:spLocks noEditPoints="1"/>
          </p:cNvSpPr>
          <p:nvPr/>
        </p:nvSpPr>
        <p:spPr bwMode="black">
          <a:xfrm>
            <a:off x="731897" y="2125677"/>
            <a:ext cx="2248299" cy="2257361"/>
          </a:xfrm>
          <a:custGeom>
            <a:avLst/>
            <a:gdLst>
              <a:gd name="T0" fmla="*/ 108 w 150"/>
              <a:gd name="T1" fmla="*/ 104 h 150"/>
              <a:gd name="T2" fmla="*/ 42 w 150"/>
              <a:gd name="T3" fmla="*/ 104 h 150"/>
              <a:gd name="T4" fmla="*/ 38 w 150"/>
              <a:gd name="T5" fmla="*/ 100 h 150"/>
              <a:gd name="T6" fmla="*/ 38 w 150"/>
              <a:gd name="T7" fmla="*/ 50 h 150"/>
              <a:gd name="T8" fmla="*/ 42 w 150"/>
              <a:gd name="T9" fmla="*/ 46 h 150"/>
              <a:gd name="T10" fmla="*/ 108 w 150"/>
              <a:gd name="T11" fmla="*/ 46 h 150"/>
              <a:gd name="T12" fmla="*/ 112 w 150"/>
              <a:gd name="T13" fmla="*/ 50 h 150"/>
              <a:gd name="T14" fmla="*/ 112 w 150"/>
              <a:gd name="T15" fmla="*/ 100 h 150"/>
              <a:gd name="T16" fmla="*/ 108 w 150"/>
              <a:gd name="T17" fmla="*/ 104 h 150"/>
              <a:gd name="T18" fmla="*/ 45 w 150"/>
              <a:gd name="T19" fmla="*/ 96 h 150"/>
              <a:gd name="T20" fmla="*/ 105 w 150"/>
              <a:gd name="T21" fmla="*/ 96 h 150"/>
              <a:gd name="T22" fmla="*/ 105 w 150"/>
              <a:gd name="T23" fmla="*/ 62 h 150"/>
              <a:gd name="T24" fmla="*/ 77 w 150"/>
              <a:gd name="T25" fmla="*/ 84 h 150"/>
              <a:gd name="T26" fmla="*/ 72 w 150"/>
              <a:gd name="T27" fmla="*/ 84 h 150"/>
              <a:gd name="T28" fmla="*/ 45 w 150"/>
              <a:gd name="T29" fmla="*/ 63 h 150"/>
              <a:gd name="T30" fmla="*/ 45 w 150"/>
              <a:gd name="T31" fmla="*/ 96 h 150"/>
              <a:gd name="T32" fmla="*/ 46 w 150"/>
              <a:gd name="T33" fmla="*/ 54 h 150"/>
              <a:gd name="T34" fmla="*/ 74 w 150"/>
              <a:gd name="T35" fmla="*/ 76 h 150"/>
              <a:gd name="T36" fmla="*/ 103 w 150"/>
              <a:gd name="T37" fmla="*/ 54 h 150"/>
              <a:gd name="T38" fmla="*/ 46 w 150"/>
              <a:gd name="T39" fmla="*/ 54 h 150"/>
              <a:gd name="T40" fmla="*/ 75 w 150"/>
              <a:gd name="T41" fmla="*/ 10 h 150"/>
              <a:gd name="T42" fmla="*/ 10 w 150"/>
              <a:gd name="T43" fmla="*/ 75 h 150"/>
              <a:gd name="T44" fmla="*/ 75 w 150"/>
              <a:gd name="T45" fmla="*/ 140 h 150"/>
              <a:gd name="T46" fmla="*/ 140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108" y="104"/>
                </a:moveTo>
                <a:cubicBezTo>
                  <a:pt x="42" y="104"/>
                  <a:pt x="42" y="104"/>
                  <a:pt x="42" y="104"/>
                </a:cubicBezTo>
                <a:cubicBezTo>
                  <a:pt x="39" y="104"/>
                  <a:pt x="38" y="102"/>
                  <a:pt x="38" y="100"/>
                </a:cubicBezTo>
                <a:cubicBezTo>
                  <a:pt x="38" y="50"/>
                  <a:pt x="38" y="50"/>
                  <a:pt x="38" y="50"/>
                </a:cubicBezTo>
                <a:cubicBezTo>
                  <a:pt x="38" y="48"/>
                  <a:pt x="39" y="46"/>
                  <a:pt x="42" y="46"/>
                </a:cubicBezTo>
                <a:cubicBezTo>
                  <a:pt x="108" y="46"/>
                  <a:pt x="108" y="46"/>
                  <a:pt x="108" y="46"/>
                </a:cubicBezTo>
                <a:cubicBezTo>
                  <a:pt x="111" y="46"/>
                  <a:pt x="112" y="48"/>
                  <a:pt x="112" y="50"/>
                </a:cubicBezTo>
                <a:cubicBezTo>
                  <a:pt x="112" y="100"/>
                  <a:pt x="112" y="100"/>
                  <a:pt x="112" y="100"/>
                </a:cubicBezTo>
                <a:cubicBezTo>
                  <a:pt x="112" y="102"/>
                  <a:pt x="111" y="104"/>
                  <a:pt x="108" y="104"/>
                </a:cubicBezTo>
                <a:close/>
                <a:moveTo>
                  <a:pt x="45" y="96"/>
                </a:moveTo>
                <a:cubicBezTo>
                  <a:pt x="105" y="96"/>
                  <a:pt x="105" y="96"/>
                  <a:pt x="105" y="96"/>
                </a:cubicBezTo>
                <a:cubicBezTo>
                  <a:pt x="105" y="62"/>
                  <a:pt x="105" y="62"/>
                  <a:pt x="105" y="62"/>
                </a:cubicBezTo>
                <a:cubicBezTo>
                  <a:pt x="77" y="84"/>
                  <a:pt x="77" y="84"/>
                  <a:pt x="77" y="84"/>
                </a:cubicBezTo>
                <a:cubicBezTo>
                  <a:pt x="75" y="85"/>
                  <a:pt x="73" y="85"/>
                  <a:pt x="72" y="84"/>
                </a:cubicBezTo>
                <a:cubicBezTo>
                  <a:pt x="45" y="63"/>
                  <a:pt x="45" y="63"/>
                  <a:pt x="45" y="63"/>
                </a:cubicBezTo>
                <a:lnTo>
                  <a:pt x="45" y="96"/>
                </a:lnTo>
                <a:close/>
                <a:moveTo>
                  <a:pt x="46" y="54"/>
                </a:moveTo>
                <a:cubicBezTo>
                  <a:pt x="74" y="76"/>
                  <a:pt x="74" y="76"/>
                  <a:pt x="74" y="76"/>
                </a:cubicBezTo>
                <a:cubicBezTo>
                  <a:pt x="103" y="54"/>
                  <a:pt x="103" y="54"/>
                  <a:pt x="103" y="54"/>
                </a:cubicBezTo>
                <a:lnTo>
                  <a:pt x="46" y="54"/>
                </a:lnTo>
                <a:close/>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32822057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Inspect</a:t>
            </a:r>
            <a:endParaRPr lang="en-US" dirty="0">
              <a:solidFill>
                <a:schemeClr val="bg1"/>
              </a:solidFill>
            </a:endParaRPr>
          </a:p>
        </p:txBody>
      </p:sp>
      <p:sp>
        <p:nvSpPr>
          <p:cNvPr id="5" name="Text Placeholder 4"/>
          <p:cNvSpPr>
            <a:spLocks noGrp="1"/>
          </p:cNvSpPr>
          <p:nvPr>
            <p:ph type="body" idx="1"/>
          </p:nvPr>
        </p:nvSpPr>
        <p:spPr/>
        <p:txBody>
          <a:bodyPr/>
          <a:lstStyle/>
          <a:p>
            <a:r>
              <a:rPr lang="en-US" dirty="0" smtClean="0">
                <a:solidFill>
                  <a:schemeClr val="accent6"/>
                </a:solidFill>
              </a:rPr>
              <a:t>A quick geek’s guide to web site development with Windows Azure Web Sites</a:t>
            </a:r>
            <a:endParaRPr lang="en-US" dirty="0">
              <a:solidFill>
                <a:schemeClr val="accent6"/>
              </a:solidFill>
            </a:endParaRPr>
          </a:p>
        </p:txBody>
      </p:sp>
    </p:spTree>
    <p:extLst>
      <p:ext uri="{BB962C8B-B14F-4D97-AF65-F5344CB8AC3E}">
        <p14:creationId xmlns:p14="http://schemas.microsoft.com/office/powerpoint/2010/main" val="138448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Inspect</a:t>
            </a:r>
            <a:endParaRPr lang="en-US" dirty="0">
              <a:solidFill>
                <a:schemeClr val="accent2"/>
              </a:solidFill>
            </a:endParaRPr>
          </a:p>
        </p:txBody>
      </p:sp>
      <p:sp>
        <p:nvSpPr>
          <p:cNvPr id="3" name="Content Placeholder 2"/>
          <p:cNvSpPr>
            <a:spLocks noGrp="1"/>
          </p:cNvSpPr>
          <p:nvPr>
            <p:ph type="body" sz="quarter" idx="4294967295"/>
          </p:nvPr>
        </p:nvSpPr>
        <p:spPr>
          <a:xfrm>
            <a:off x="8778469" y="1212850"/>
            <a:ext cx="5486400" cy="3365514"/>
          </a:xfrm>
          <a:prstGeom prst="rect">
            <a:avLst/>
          </a:prstGeom>
        </p:spPr>
        <p:txBody>
          <a:bodyPr/>
          <a:lstStyle/>
          <a:p>
            <a:pPr marL="0" indent="0">
              <a:buNone/>
            </a:pPr>
            <a:r>
              <a:rPr lang="en-US" dirty="0"/>
              <a:t>Develop</a:t>
            </a:r>
          </a:p>
          <a:p>
            <a:pPr marL="0" indent="0">
              <a:buNone/>
            </a:pPr>
            <a:r>
              <a:rPr lang="en-US" dirty="0"/>
              <a:t>Deploy</a:t>
            </a:r>
          </a:p>
          <a:p>
            <a:pPr marL="0" indent="0">
              <a:buNone/>
            </a:pPr>
            <a:r>
              <a:rPr lang="en-US" dirty="0"/>
              <a:t>Monitor</a:t>
            </a:r>
          </a:p>
          <a:p>
            <a:pPr marL="0" indent="0">
              <a:buNone/>
            </a:pPr>
            <a:r>
              <a:rPr lang="en-US" dirty="0"/>
              <a:t>Configure</a:t>
            </a:r>
          </a:p>
          <a:p>
            <a:pPr marL="0" indent="0">
              <a:buNone/>
            </a:pPr>
            <a:r>
              <a:rPr lang="en-US" dirty="0"/>
              <a:t>Scale</a:t>
            </a:r>
          </a:p>
        </p:txBody>
      </p:sp>
      <p:sp>
        <p:nvSpPr>
          <p:cNvPr id="6" name="Freeform 25"/>
          <p:cNvSpPr>
            <a:spLocks noEditPoints="1"/>
          </p:cNvSpPr>
          <p:nvPr/>
        </p:nvSpPr>
        <p:spPr bwMode="black">
          <a:xfrm flipH="1">
            <a:off x="8336166" y="2012997"/>
            <a:ext cx="415572" cy="41557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8" name="Freeform 56"/>
          <p:cNvSpPr>
            <a:spLocks noEditPoints="1"/>
          </p:cNvSpPr>
          <p:nvPr/>
        </p:nvSpPr>
        <p:spPr bwMode="black">
          <a:xfrm>
            <a:off x="8336166" y="3971828"/>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1 w 150"/>
              <a:gd name="T17" fmla="*/ 75 h 150"/>
              <a:gd name="T18" fmla="*/ 75 w 150"/>
              <a:gd name="T19" fmla="*/ 9 h 150"/>
              <a:gd name="T20" fmla="*/ 102 w 150"/>
              <a:gd name="T21" fmla="*/ 56 h 150"/>
              <a:gd name="T22" fmla="*/ 76 w 150"/>
              <a:gd name="T23" fmla="*/ 62 h 150"/>
              <a:gd name="T24" fmla="*/ 49 w 150"/>
              <a:gd name="T25" fmla="*/ 56 h 150"/>
              <a:gd name="T26" fmla="*/ 75 w 150"/>
              <a:gd name="T27" fmla="*/ 104 h 150"/>
              <a:gd name="T28" fmla="*/ 75 w 150"/>
              <a:gd name="T29" fmla="*/ 105 h 150"/>
              <a:gd name="T30" fmla="*/ 75 w 150"/>
              <a:gd name="T31" fmla="*/ 105 h 150"/>
              <a:gd name="T32" fmla="*/ 75 w 150"/>
              <a:gd name="T33" fmla="*/ 105 h 150"/>
              <a:gd name="T34" fmla="*/ 75 w 150"/>
              <a:gd name="T35" fmla="*/ 104 h 150"/>
              <a:gd name="T36" fmla="*/ 102 w 150"/>
              <a:gd name="T37"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75" y="150"/>
                </a:moveTo>
                <a:cubicBezTo>
                  <a:pt x="34" y="150"/>
                  <a:pt x="0" y="116"/>
                  <a:pt x="0" y="75"/>
                </a:cubicBezTo>
                <a:cubicBezTo>
                  <a:pt x="0" y="33"/>
                  <a:pt x="34" y="0"/>
                  <a:pt x="75" y="0"/>
                </a:cubicBezTo>
                <a:cubicBezTo>
                  <a:pt x="117" y="0"/>
                  <a:pt x="150" y="33"/>
                  <a:pt x="150" y="75"/>
                </a:cubicBezTo>
                <a:cubicBezTo>
                  <a:pt x="150" y="116"/>
                  <a:pt x="117" y="150"/>
                  <a:pt x="75" y="150"/>
                </a:cubicBezTo>
                <a:close/>
                <a:moveTo>
                  <a:pt x="75" y="9"/>
                </a:moveTo>
                <a:cubicBezTo>
                  <a:pt x="39" y="9"/>
                  <a:pt x="10" y="39"/>
                  <a:pt x="10" y="75"/>
                </a:cubicBezTo>
                <a:cubicBezTo>
                  <a:pt x="10" y="111"/>
                  <a:pt x="39" y="140"/>
                  <a:pt x="75" y="140"/>
                </a:cubicBezTo>
                <a:cubicBezTo>
                  <a:pt x="111" y="140"/>
                  <a:pt x="141" y="111"/>
                  <a:pt x="141" y="75"/>
                </a:cubicBezTo>
                <a:cubicBezTo>
                  <a:pt x="141" y="39"/>
                  <a:pt x="111" y="9"/>
                  <a:pt x="75" y="9"/>
                </a:cubicBezTo>
                <a:close/>
                <a:moveTo>
                  <a:pt x="102" y="56"/>
                </a:moveTo>
                <a:cubicBezTo>
                  <a:pt x="96" y="49"/>
                  <a:pt x="83" y="52"/>
                  <a:pt x="76" y="62"/>
                </a:cubicBezTo>
                <a:cubicBezTo>
                  <a:pt x="66" y="51"/>
                  <a:pt x="55" y="49"/>
                  <a:pt x="49" y="56"/>
                </a:cubicBezTo>
                <a:cubicBezTo>
                  <a:pt x="32" y="75"/>
                  <a:pt x="69"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5"/>
                  <a:pt x="102" y="5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0" name="Freeform 59"/>
          <p:cNvSpPr>
            <a:spLocks noEditPoints="1"/>
          </p:cNvSpPr>
          <p:nvPr/>
        </p:nvSpPr>
        <p:spPr bwMode="black">
          <a:xfrm>
            <a:off x="8302652" y="2669343"/>
            <a:ext cx="482600" cy="423951"/>
          </a:xfrm>
          <a:custGeom>
            <a:avLst/>
            <a:gdLst>
              <a:gd name="T0" fmla="*/ 107 w 174"/>
              <a:gd name="T1" fmla="*/ 62 h 153"/>
              <a:gd name="T2" fmla="*/ 87 w 174"/>
              <a:gd name="T3" fmla="*/ 108 h 153"/>
              <a:gd name="T4" fmla="*/ 83 w 174"/>
              <a:gd name="T5" fmla="*/ 108 h 153"/>
              <a:gd name="T6" fmla="*/ 74 w 174"/>
              <a:gd name="T7" fmla="*/ 108 h 153"/>
              <a:gd name="T8" fmla="*/ 83 w 174"/>
              <a:gd name="T9" fmla="*/ 62 h 153"/>
              <a:gd name="T10" fmla="*/ 87 w 174"/>
              <a:gd name="T11" fmla="*/ 0 h 153"/>
              <a:gd name="T12" fmla="*/ 134 w 174"/>
              <a:gd name="T13" fmla="*/ 138 h 153"/>
              <a:gd name="T14" fmla="*/ 26 w 174"/>
              <a:gd name="T15" fmla="*/ 123 h 153"/>
              <a:gd name="T16" fmla="*/ 87 w 174"/>
              <a:gd name="T17" fmla="*/ 0 h 153"/>
              <a:gd name="T18" fmla="*/ 47 w 174"/>
              <a:gd name="T19" fmla="*/ 23 h 153"/>
              <a:gd name="T20" fmla="*/ 87 w 174"/>
              <a:gd name="T21" fmla="*/ 143 h 153"/>
              <a:gd name="T22" fmla="*/ 140 w 174"/>
              <a:gd name="T23" fmla="*/ 36 h 153"/>
              <a:gd name="T24" fmla="*/ 87 w 174"/>
              <a:gd name="T25" fmla="*/ 0 h 153"/>
              <a:gd name="T26" fmla="*/ 112 w 174"/>
              <a:gd name="T27" fmla="*/ 63 h 153"/>
              <a:gd name="T28" fmla="*/ 120 w 174"/>
              <a:gd name="T29" fmla="*/ 84 h 153"/>
              <a:gd name="T30" fmla="*/ 108 w 174"/>
              <a:gd name="T31" fmla="*/ 96 h 153"/>
              <a:gd name="T32" fmla="*/ 106 w 174"/>
              <a:gd name="T33" fmla="*/ 101 h 153"/>
              <a:gd name="T34" fmla="*/ 126 w 174"/>
              <a:gd name="T35" fmla="*/ 85 h 153"/>
              <a:gd name="T36" fmla="*/ 91 w 174"/>
              <a:gd name="T37" fmla="*/ 47 h 153"/>
              <a:gd name="T38" fmla="*/ 97 w 174"/>
              <a:gd name="T39" fmla="*/ 34 h 153"/>
              <a:gd name="T40" fmla="*/ 88 w 174"/>
              <a:gd name="T41" fmla="*/ 27 h 153"/>
              <a:gd name="T42" fmla="*/ 91 w 174"/>
              <a:gd name="T43" fmla="*/ 33 h 153"/>
              <a:gd name="T44" fmla="*/ 85 w 174"/>
              <a:gd name="T45" fmla="*/ 47 h 153"/>
              <a:gd name="T46" fmla="*/ 93 w 174"/>
              <a:gd name="T47" fmla="*/ 55 h 153"/>
              <a:gd name="T48" fmla="*/ 94 w 174"/>
              <a:gd name="T49" fmla="*/ 52 h 153"/>
              <a:gd name="T50" fmla="*/ 83 w 174"/>
              <a:gd name="T51" fmla="*/ 42 h 153"/>
              <a:gd name="T52" fmla="*/ 76 w 174"/>
              <a:gd name="T53" fmla="*/ 38 h 153"/>
              <a:gd name="T54" fmla="*/ 78 w 174"/>
              <a:gd name="T55" fmla="*/ 42 h 153"/>
              <a:gd name="T56" fmla="*/ 74 w 174"/>
              <a:gd name="T57" fmla="*/ 50 h 153"/>
              <a:gd name="T58" fmla="*/ 80 w 174"/>
              <a:gd name="T59" fmla="*/ 55 h 153"/>
              <a:gd name="T60" fmla="*/ 81 w 174"/>
              <a:gd name="T61" fmla="*/ 52 h 153"/>
              <a:gd name="T62" fmla="*/ 81 w 174"/>
              <a:gd name="T63"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53">
                <a:moveTo>
                  <a:pt x="87" y="62"/>
                </a:moveTo>
                <a:cubicBezTo>
                  <a:pt x="107" y="62"/>
                  <a:pt x="107" y="62"/>
                  <a:pt x="107" y="62"/>
                </a:cubicBezTo>
                <a:cubicBezTo>
                  <a:pt x="107" y="62"/>
                  <a:pt x="112" y="90"/>
                  <a:pt x="95" y="108"/>
                </a:cubicBezTo>
                <a:cubicBezTo>
                  <a:pt x="87" y="108"/>
                  <a:pt x="87" y="108"/>
                  <a:pt x="87" y="108"/>
                </a:cubicBezTo>
                <a:cubicBezTo>
                  <a:pt x="87" y="108"/>
                  <a:pt x="87" y="108"/>
                  <a:pt x="87" y="108"/>
                </a:cubicBezTo>
                <a:cubicBezTo>
                  <a:pt x="83" y="108"/>
                  <a:pt x="83" y="108"/>
                  <a:pt x="83" y="108"/>
                </a:cubicBezTo>
                <a:cubicBezTo>
                  <a:pt x="82" y="108"/>
                  <a:pt x="82" y="108"/>
                  <a:pt x="82" y="108"/>
                </a:cubicBezTo>
                <a:cubicBezTo>
                  <a:pt x="74" y="108"/>
                  <a:pt x="74" y="108"/>
                  <a:pt x="74" y="108"/>
                </a:cubicBezTo>
                <a:cubicBezTo>
                  <a:pt x="58" y="90"/>
                  <a:pt x="63" y="62"/>
                  <a:pt x="63" y="62"/>
                </a:cubicBezTo>
                <a:cubicBezTo>
                  <a:pt x="83" y="62"/>
                  <a:pt x="83" y="62"/>
                  <a:pt x="83" y="62"/>
                </a:cubicBezTo>
                <a:lnTo>
                  <a:pt x="87" y="62"/>
                </a:lnTo>
                <a:close/>
                <a:moveTo>
                  <a:pt x="87" y="0"/>
                </a:moveTo>
                <a:cubicBezTo>
                  <a:pt x="110" y="0"/>
                  <a:pt x="133" y="10"/>
                  <a:pt x="148" y="30"/>
                </a:cubicBezTo>
                <a:cubicBezTo>
                  <a:pt x="174" y="64"/>
                  <a:pt x="167" y="112"/>
                  <a:pt x="134" y="138"/>
                </a:cubicBezTo>
                <a:cubicBezTo>
                  <a:pt x="120" y="148"/>
                  <a:pt x="103" y="153"/>
                  <a:pt x="87" y="153"/>
                </a:cubicBezTo>
                <a:cubicBezTo>
                  <a:pt x="64" y="153"/>
                  <a:pt x="41" y="143"/>
                  <a:pt x="26" y="123"/>
                </a:cubicBezTo>
                <a:cubicBezTo>
                  <a:pt x="0" y="89"/>
                  <a:pt x="7" y="41"/>
                  <a:pt x="40" y="15"/>
                </a:cubicBezTo>
                <a:cubicBezTo>
                  <a:pt x="54" y="5"/>
                  <a:pt x="71" y="0"/>
                  <a:pt x="87" y="0"/>
                </a:cubicBezTo>
                <a:moveTo>
                  <a:pt x="87" y="10"/>
                </a:moveTo>
                <a:cubicBezTo>
                  <a:pt x="72" y="10"/>
                  <a:pt x="58" y="15"/>
                  <a:pt x="47" y="23"/>
                </a:cubicBezTo>
                <a:cubicBezTo>
                  <a:pt x="17" y="46"/>
                  <a:pt x="12" y="88"/>
                  <a:pt x="34" y="117"/>
                </a:cubicBezTo>
                <a:cubicBezTo>
                  <a:pt x="47" y="134"/>
                  <a:pt x="66" y="143"/>
                  <a:pt x="87" y="143"/>
                </a:cubicBezTo>
                <a:cubicBezTo>
                  <a:pt x="102" y="143"/>
                  <a:pt x="116" y="138"/>
                  <a:pt x="127" y="129"/>
                </a:cubicBezTo>
                <a:cubicBezTo>
                  <a:pt x="157" y="107"/>
                  <a:pt x="162" y="65"/>
                  <a:pt x="140" y="36"/>
                </a:cubicBezTo>
                <a:cubicBezTo>
                  <a:pt x="127" y="19"/>
                  <a:pt x="108" y="10"/>
                  <a:pt x="87" y="10"/>
                </a:cubicBezTo>
                <a:cubicBezTo>
                  <a:pt x="87" y="0"/>
                  <a:pt x="87" y="0"/>
                  <a:pt x="87" y="0"/>
                </a:cubicBezTo>
                <a:lnTo>
                  <a:pt x="87" y="10"/>
                </a:lnTo>
                <a:close/>
                <a:moveTo>
                  <a:pt x="112" y="63"/>
                </a:moveTo>
                <a:cubicBezTo>
                  <a:pt x="112" y="64"/>
                  <a:pt x="112" y="66"/>
                  <a:pt x="112" y="69"/>
                </a:cubicBezTo>
                <a:cubicBezTo>
                  <a:pt x="118" y="71"/>
                  <a:pt x="121" y="78"/>
                  <a:pt x="120" y="84"/>
                </a:cubicBezTo>
                <a:cubicBezTo>
                  <a:pt x="120" y="88"/>
                  <a:pt x="117" y="91"/>
                  <a:pt x="114" y="93"/>
                </a:cubicBezTo>
                <a:cubicBezTo>
                  <a:pt x="112" y="95"/>
                  <a:pt x="110" y="95"/>
                  <a:pt x="108" y="96"/>
                </a:cubicBezTo>
                <a:cubicBezTo>
                  <a:pt x="107" y="98"/>
                  <a:pt x="106" y="99"/>
                  <a:pt x="105" y="101"/>
                </a:cubicBezTo>
                <a:cubicBezTo>
                  <a:pt x="106" y="101"/>
                  <a:pt x="106" y="101"/>
                  <a:pt x="106" y="101"/>
                </a:cubicBezTo>
                <a:cubicBezTo>
                  <a:pt x="110" y="101"/>
                  <a:pt x="114" y="100"/>
                  <a:pt x="117" y="98"/>
                </a:cubicBezTo>
                <a:cubicBezTo>
                  <a:pt x="122" y="95"/>
                  <a:pt x="125" y="90"/>
                  <a:pt x="126" y="85"/>
                </a:cubicBezTo>
                <a:cubicBezTo>
                  <a:pt x="128" y="75"/>
                  <a:pt x="121" y="65"/>
                  <a:pt x="112" y="63"/>
                </a:cubicBezTo>
                <a:close/>
                <a:moveTo>
                  <a:pt x="91" y="47"/>
                </a:moveTo>
                <a:cubicBezTo>
                  <a:pt x="91" y="46"/>
                  <a:pt x="92" y="44"/>
                  <a:pt x="94" y="42"/>
                </a:cubicBezTo>
                <a:cubicBezTo>
                  <a:pt x="97" y="39"/>
                  <a:pt x="97" y="37"/>
                  <a:pt x="97" y="34"/>
                </a:cubicBezTo>
                <a:cubicBezTo>
                  <a:pt x="96" y="29"/>
                  <a:pt x="90" y="26"/>
                  <a:pt x="90" y="26"/>
                </a:cubicBezTo>
                <a:cubicBezTo>
                  <a:pt x="89" y="26"/>
                  <a:pt x="88" y="26"/>
                  <a:pt x="88" y="27"/>
                </a:cubicBezTo>
                <a:cubicBezTo>
                  <a:pt x="87" y="28"/>
                  <a:pt x="87" y="28"/>
                  <a:pt x="88" y="29"/>
                </a:cubicBezTo>
                <a:cubicBezTo>
                  <a:pt x="88" y="29"/>
                  <a:pt x="90" y="31"/>
                  <a:pt x="91" y="33"/>
                </a:cubicBezTo>
                <a:cubicBezTo>
                  <a:pt x="91" y="35"/>
                  <a:pt x="90" y="37"/>
                  <a:pt x="88" y="39"/>
                </a:cubicBezTo>
                <a:cubicBezTo>
                  <a:pt x="85" y="42"/>
                  <a:pt x="84" y="44"/>
                  <a:pt x="85" y="47"/>
                </a:cubicBezTo>
                <a:cubicBezTo>
                  <a:pt x="86" y="52"/>
                  <a:pt x="92" y="55"/>
                  <a:pt x="92" y="55"/>
                </a:cubicBezTo>
                <a:cubicBezTo>
                  <a:pt x="92" y="55"/>
                  <a:pt x="93" y="55"/>
                  <a:pt x="93" y="55"/>
                </a:cubicBezTo>
                <a:cubicBezTo>
                  <a:pt x="94" y="55"/>
                  <a:pt x="94" y="55"/>
                  <a:pt x="94" y="54"/>
                </a:cubicBezTo>
                <a:cubicBezTo>
                  <a:pt x="95" y="53"/>
                  <a:pt x="95" y="52"/>
                  <a:pt x="94" y="52"/>
                </a:cubicBezTo>
                <a:cubicBezTo>
                  <a:pt x="94" y="52"/>
                  <a:pt x="92" y="50"/>
                  <a:pt x="91" y="47"/>
                </a:cubicBezTo>
                <a:close/>
                <a:moveTo>
                  <a:pt x="83" y="42"/>
                </a:moveTo>
                <a:cubicBezTo>
                  <a:pt x="82" y="39"/>
                  <a:pt x="79" y="37"/>
                  <a:pt x="78" y="37"/>
                </a:cubicBezTo>
                <a:cubicBezTo>
                  <a:pt x="77" y="37"/>
                  <a:pt x="77" y="37"/>
                  <a:pt x="76" y="38"/>
                </a:cubicBezTo>
                <a:cubicBezTo>
                  <a:pt x="76" y="39"/>
                  <a:pt x="76" y="39"/>
                  <a:pt x="77" y="40"/>
                </a:cubicBezTo>
                <a:cubicBezTo>
                  <a:pt x="77" y="40"/>
                  <a:pt x="78" y="41"/>
                  <a:pt x="78" y="42"/>
                </a:cubicBezTo>
                <a:cubicBezTo>
                  <a:pt x="78" y="43"/>
                  <a:pt x="77" y="44"/>
                  <a:pt x="76" y="45"/>
                </a:cubicBezTo>
                <a:cubicBezTo>
                  <a:pt x="74" y="47"/>
                  <a:pt x="74" y="48"/>
                  <a:pt x="74" y="50"/>
                </a:cubicBezTo>
                <a:cubicBezTo>
                  <a:pt x="75" y="53"/>
                  <a:pt x="79" y="54"/>
                  <a:pt x="79" y="55"/>
                </a:cubicBezTo>
                <a:cubicBezTo>
                  <a:pt x="79" y="55"/>
                  <a:pt x="80" y="55"/>
                  <a:pt x="80" y="55"/>
                </a:cubicBezTo>
                <a:cubicBezTo>
                  <a:pt x="80" y="55"/>
                  <a:pt x="81" y="55"/>
                  <a:pt x="81" y="54"/>
                </a:cubicBezTo>
                <a:cubicBezTo>
                  <a:pt x="82" y="53"/>
                  <a:pt x="82" y="52"/>
                  <a:pt x="81" y="52"/>
                </a:cubicBezTo>
                <a:cubicBezTo>
                  <a:pt x="81" y="52"/>
                  <a:pt x="80" y="51"/>
                  <a:pt x="80" y="50"/>
                </a:cubicBezTo>
                <a:cubicBezTo>
                  <a:pt x="80" y="49"/>
                  <a:pt x="80" y="48"/>
                  <a:pt x="81" y="47"/>
                </a:cubicBezTo>
                <a:cubicBezTo>
                  <a:pt x="83" y="45"/>
                  <a:pt x="83" y="43"/>
                  <a:pt x="83"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2" name="Freeform 13"/>
          <p:cNvSpPr>
            <a:spLocks noEditPoints="1"/>
          </p:cNvSpPr>
          <p:nvPr/>
        </p:nvSpPr>
        <p:spPr bwMode="black">
          <a:xfrm>
            <a:off x="8336166" y="3330901"/>
            <a:ext cx="415572" cy="413896"/>
          </a:xfrm>
          <a:custGeom>
            <a:avLst/>
            <a:gdLst>
              <a:gd name="T0" fmla="*/ 94 w 150"/>
              <a:gd name="T1" fmla="*/ 70 h 149"/>
              <a:gd name="T2" fmla="*/ 54 w 150"/>
              <a:gd name="T3" fmla="*/ 70 h 149"/>
              <a:gd name="T4" fmla="*/ 54 w 150"/>
              <a:gd name="T5" fmla="*/ 48 h 149"/>
              <a:gd name="T6" fmla="*/ 94 w 150"/>
              <a:gd name="T7" fmla="*/ 48 h 149"/>
              <a:gd name="T8" fmla="*/ 94 w 150"/>
              <a:gd name="T9" fmla="*/ 70 h 149"/>
              <a:gd name="T10" fmla="*/ 46 w 150"/>
              <a:gd name="T11" fmla="*/ 45 h 149"/>
              <a:gd name="T12" fmla="*/ 46 w 150"/>
              <a:gd name="T13" fmla="*/ 104 h 149"/>
              <a:gd name="T14" fmla="*/ 60 w 150"/>
              <a:gd name="T15" fmla="*/ 104 h 149"/>
              <a:gd name="T16" fmla="*/ 60 w 150"/>
              <a:gd name="T17" fmla="*/ 87 h 149"/>
              <a:gd name="T18" fmla="*/ 90 w 150"/>
              <a:gd name="T19" fmla="*/ 87 h 149"/>
              <a:gd name="T20" fmla="*/ 90 w 150"/>
              <a:gd name="T21" fmla="*/ 104 h 149"/>
              <a:gd name="T22" fmla="*/ 104 w 150"/>
              <a:gd name="T23" fmla="*/ 104 h 149"/>
              <a:gd name="T24" fmla="*/ 104 w 150"/>
              <a:gd name="T25" fmla="*/ 45 h 149"/>
              <a:gd name="T26" fmla="*/ 46 w 150"/>
              <a:gd name="T27" fmla="*/ 45 h 149"/>
              <a:gd name="T28" fmla="*/ 76 w 150"/>
              <a:gd name="T29" fmla="*/ 91 h 149"/>
              <a:gd name="T30" fmla="*/ 66 w 150"/>
              <a:gd name="T31" fmla="*/ 91 h 149"/>
              <a:gd name="T32" fmla="*/ 66 w 150"/>
              <a:gd name="T33" fmla="*/ 104 h 149"/>
              <a:gd name="T34" fmla="*/ 76 w 150"/>
              <a:gd name="T35" fmla="*/ 104 h 149"/>
              <a:gd name="T36" fmla="*/ 76 w 150"/>
              <a:gd name="T37" fmla="*/ 91 h 149"/>
              <a:gd name="T38" fmla="*/ 75 w 150"/>
              <a:gd name="T39" fmla="*/ 149 h 149"/>
              <a:gd name="T40" fmla="*/ 0 w 150"/>
              <a:gd name="T41" fmla="*/ 75 h 149"/>
              <a:gd name="T42" fmla="*/ 75 w 150"/>
              <a:gd name="T43" fmla="*/ 0 h 149"/>
              <a:gd name="T44" fmla="*/ 150 w 150"/>
              <a:gd name="T45" fmla="*/ 75 h 149"/>
              <a:gd name="T46" fmla="*/ 75 w 150"/>
              <a:gd name="T47" fmla="*/ 149 h 149"/>
              <a:gd name="T48" fmla="*/ 75 w 150"/>
              <a:gd name="T49" fmla="*/ 9 h 149"/>
              <a:gd name="T50" fmla="*/ 10 w 150"/>
              <a:gd name="T51" fmla="*/ 75 h 149"/>
              <a:gd name="T52" fmla="*/ 75 w 150"/>
              <a:gd name="T53" fmla="*/ 140 h 149"/>
              <a:gd name="T54" fmla="*/ 140 w 150"/>
              <a:gd name="T55" fmla="*/ 75 h 149"/>
              <a:gd name="T56" fmla="*/ 75 w 150"/>
              <a:gd name="T57" fmla="*/ 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49">
                <a:moveTo>
                  <a:pt x="94" y="70"/>
                </a:moveTo>
                <a:cubicBezTo>
                  <a:pt x="54" y="70"/>
                  <a:pt x="54" y="70"/>
                  <a:pt x="54" y="70"/>
                </a:cubicBezTo>
                <a:cubicBezTo>
                  <a:pt x="54" y="48"/>
                  <a:pt x="54" y="48"/>
                  <a:pt x="54" y="48"/>
                </a:cubicBezTo>
                <a:cubicBezTo>
                  <a:pt x="94" y="48"/>
                  <a:pt x="94" y="48"/>
                  <a:pt x="94" y="48"/>
                </a:cubicBezTo>
                <a:lnTo>
                  <a:pt x="94" y="70"/>
                </a:lnTo>
                <a:close/>
                <a:moveTo>
                  <a:pt x="46" y="45"/>
                </a:moveTo>
                <a:cubicBezTo>
                  <a:pt x="46" y="104"/>
                  <a:pt x="46" y="104"/>
                  <a:pt x="46" y="104"/>
                </a:cubicBezTo>
                <a:cubicBezTo>
                  <a:pt x="60" y="104"/>
                  <a:pt x="60" y="104"/>
                  <a:pt x="60" y="104"/>
                </a:cubicBezTo>
                <a:cubicBezTo>
                  <a:pt x="60" y="87"/>
                  <a:pt x="60" y="87"/>
                  <a:pt x="60" y="87"/>
                </a:cubicBezTo>
                <a:cubicBezTo>
                  <a:pt x="90" y="87"/>
                  <a:pt x="90" y="87"/>
                  <a:pt x="90" y="87"/>
                </a:cubicBezTo>
                <a:cubicBezTo>
                  <a:pt x="90" y="104"/>
                  <a:pt x="90" y="104"/>
                  <a:pt x="90" y="104"/>
                </a:cubicBezTo>
                <a:cubicBezTo>
                  <a:pt x="104" y="104"/>
                  <a:pt x="104" y="104"/>
                  <a:pt x="104" y="104"/>
                </a:cubicBezTo>
                <a:cubicBezTo>
                  <a:pt x="104" y="45"/>
                  <a:pt x="104" y="45"/>
                  <a:pt x="104" y="45"/>
                </a:cubicBezTo>
                <a:lnTo>
                  <a:pt x="46" y="45"/>
                </a:lnTo>
                <a:close/>
                <a:moveTo>
                  <a:pt x="76" y="91"/>
                </a:moveTo>
                <a:cubicBezTo>
                  <a:pt x="66" y="91"/>
                  <a:pt x="66" y="91"/>
                  <a:pt x="66" y="91"/>
                </a:cubicBezTo>
                <a:cubicBezTo>
                  <a:pt x="66" y="104"/>
                  <a:pt x="66" y="104"/>
                  <a:pt x="66" y="104"/>
                </a:cubicBezTo>
                <a:cubicBezTo>
                  <a:pt x="76" y="104"/>
                  <a:pt x="76" y="104"/>
                  <a:pt x="76" y="104"/>
                </a:cubicBezTo>
                <a:lnTo>
                  <a:pt x="76" y="91"/>
                </a:lnTo>
                <a:close/>
                <a:moveTo>
                  <a:pt x="75" y="149"/>
                </a:moveTo>
                <a:cubicBezTo>
                  <a:pt x="34" y="149"/>
                  <a:pt x="0" y="116"/>
                  <a:pt x="0" y="75"/>
                </a:cubicBezTo>
                <a:cubicBezTo>
                  <a:pt x="0" y="33"/>
                  <a:pt x="34" y="0"/>
                  <a:pt x="75" y="0"/>
                </a:cubicBezTo>
                <a:cubicBezTo>
                  <a:pt x="116" y="0"/>
                  <a:pt x="150" y="33"/>
                  <a:pt x="150" y="75"/>
                </a:cubicBezTo>
                <a:cubicBezTo>
                  <a:pt x="150" y="116"/>
                  <a:pt x="116" y="149"/>
                  <a:pt x="75" y="149"/>
                </a:cubicBezTo>
                <a:close/>
                <a:moveTo>
                  <a:pt x="75" y="9"/>
                </a:moveTo>
                <a:cubicBezTo>
                  <a:pt x="39" y="9"/>
                  <a:pt x="10" y="38"/>
                  <a:pt x="10" y="75"/>
                </a:cubicBezTo>
                <a:cubicBezTo>
                  <a:pt x="10" y="111"/>
                  <a:pt x="39" y="140"/>
                  <a:pt x="75" y="140"/>
                </a:cubicBezTo>
                <a:cubicBezTo>
                  <a:pt x="111" y="140"/>
                  <a:pt x="140" y="111"/>
                  <a:pt x="140" y="75"/>
                </a:cubicBezTo>
                <a:cubicBezTo>
                  <a:pt x="140" y="38"/>
                  <a:pt x="111" y="9"/>
                  <a:pt x="7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13" name="Freeform 14"/>
          <p:cNvSpPr>
            <a:spLocks noEditPoints="1"/>
          </p:cNvSpPr>
          <p:nvPr/>
        </p:nvSpPr>
        <p:spPr bwMode="black">
          <a:xfrm>
            <a:off x="8336166" y="1358328"/>
            <a:ext cx="415572" cy="4138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3799872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Develop</a:t>
            </a:r>
            <a:endParaRPr lang="en-US" dirty="0">
              <a:solidFill>
                <a:schemeClr val="accent1"/>
              </a:solidFill>
            </a:endParaRPr>
          </a:p>
        </p:txBody>
      </p:sp>
      <p:sp>
        <p:nvSpPr>
          <p:cNvPr id="3" name="Content Placeholder 2"/>
          <p:cNvSpPr>
            <a:spLocks noGrp="1"/>
          </p:cNvSpPr>
          <p:nvPr>
            <p:ph type="body" sz="quarter" idx="4294967295"/>
          </p:nvPr>
        </p:nvSpPr>
        <p:spPr>
          <a:xfrm>
            <a:off x="8778529" y="1688983"/>
            <a:ext cx="5486400" cy="2705334"/>
          </a:xfrm>
          <a:prstGeom prst="rect">
            <a:avLst/>
          </a:prstGeom>
        </p:spPr>
        <p:txBody>
          <a:bodyPr/>
          <a:lstStyle/>
          <a:p>
            <a:pPr marL="0" indent="0">
              <a:buNone/>
            </a:pPr>
            <a:r>
              <a:rPr lang="en-US" dirty="0" smtClean="0"/>
              <a:t>Visual Studio</a:t>
            </a:r>
          </a:p>
          <a:p>
            <a:pPr marL="0" indent="0">
              <a:buNone/>
            </a:pPr>
            <a:r>
              <a:rPr lang="en-US" dirty="0" err="1" smtClean="0"/>
              <a:t>WebMatrix</a:t>
            </a:r>
            <a:endParaRPr lang="en-US" dirty="0" smtClean="0"/>
          </a:p>
          <a:p>
            <a:pPr marL="0" indent="0">
              <a:buNone/>
            </a:pPr>
            <a:r>
              <a:rPr lang="en-US" dirty="0" smtClean="0"/>
              <a:t>Sublime</a:t>
            </a:r>
          </a:p>
          <a:p>
            <a:pPr marL="0" indent="0">
              <a:buNone/>
            </a:pPr>
            <a:r>
              <a:rPr lang="en-US" dirty="0" smtClean="0"/>
              <a:t>Notepad</a:t>
            </a:r>
          </a:p>
        </p:txBody>
      </p:sp>
    </p:spTree>
    <p:extLst>
      <p:ext uri="{BB962C8B-B14F-4D97-AF65-F5344CB8AC3E}">
        <p14:creationId xmlns:p14="http://schemas.microsoft.com/office/powerpoint/2010/main" val="35476659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Deploy</a:t>
            </a:r>
            <a:endParaRPr lang="en-US" dirty="0">
              <a:solidFill>
                <a:schemeClr val="accent1"/>
              </a:solidFill>
            </a:endParaRPr>
          </a:p>
        </p:txBody>
      </p:sp>
      <p:sp>
        <p:nvSpPr>
          <p:cNvPr id="3" name="Content Placeholder 2"/>
          <p:cNvSpPr>
            <a:spLocks noGrp="1"/>
          </p:cNvSpPr>
          <p:nvPr>
            <p:ph type="body" sz="quarter" idx="4294967295"/>
          </p:nvPr>
        </p:nvSpPr>
        <p:spPr>
          <a:xfrm>
            <a:off x="9052846" y="1358893"/>
            <a:ext cx="8138131" cy="3365514"/>
          </a:xfrm>
          <a:prstGeom prst="rect">
            <a:avLst/>
          </a:prstGeom>
        </p:spPr>
        <p:txBody>
          <a:bodyPr/>
          <a:lstStyle/>
          <a:p>
            <a:pPr marL="0" indent="0">
              <a:buNone/>
            </a:pPr>
            <a:r>
              <a:rPr lang="en-US" dirty="0"/>
              <a:t>FTP</a:t>
            </a:r>
          </a:p>
          <a:p>
            <a:pPr marL="0" indent="0">
              <a:buNone/>
            </a:pPr>
            <a:r>
              <a:rPr lang="en-US" dirty="0" smtClean="0"/>
              <a:t>TFS</a:t>
            </a:r>
            <a:endParaRPr lang="en-US" dirty="0"/>
          </a:p>
          <a:p>
            <a:pPr marL="0" indent="0">
              <a:buNone/>
            </a:pPr>
            <a:r>
              <a:rPr lang="en-US" dirty="0" err="1"/>
              <a:t>GitHub</a:t>
            </a:r>
            <a:endParaRPr lang="en-US" dirty="0"/>
          </a:p>
          <a:p>
            <a:pPr marL="0" indent="0">
              <a:buNone/>
            </a:pPr>
            <a:r>
              <a:rPr lang="en-US" dirty="0" err="1"/>
              <a:t>CodePlex</a:t>
            </a:r>
            <a:endParaRPr lang="en-US" dirty="0"/>
          </a:p>
          <a:p>
            <a:pPr marL="0" indent="0">
              <a:buNone/>
            </a:pPr>
            <a:r>
              <a:rPr lang="en-US" dirty="0" err="1"/>
              <a:t>BitBucket</a:t>
            </a:r>
            <a:endParaRPr lang="en-US" dirty="0"/>
          </a:p>
        </p:txBody>
      </p:sp>
    </p:spTree>
    <p:extLst>
      <p:ext uri="{BB962C8B-B14F-4D97-AF65-F5344CB8AC3E}">
        <p14:creationId xmlns:p14="http://schemas.microsoft.com/office/powerpoint/2010/main" val="2138360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Demo</a:t>
            </a:r>
            <a:br>
              <a:rPr lang="en-US" dirty="0" smtClean="0">
                <a:solidFill>
                  <a:schemeClr val="accent1"/>
                </a:solidFill>
              </a:rPr>
            </a:br>
            <a:r>
              <a:rPr lang="en-US" sz="6000" dirty="0" smtClean="0">
                <a:solidFill>
                  <a:schemeClr val="tx1"/>
                </a:solidFill>
              </a:rPr>
              <a:t>Hello All Worlds</a:t>
            </a:r>
            <a:endParaRPr lang="en-US" sz="6000" dirty="0">
              <a:solidFill>
                <a:schemeClr val="tx1"/>
              </a:solidFill>
            </a:endParaRPr>
          </a:p>
        </p:txBody>
      </p:sp>
    </p:spTree>
    <p:extLst>
      <p:ext uri="{BB962C8B-B14F-4D97-AF65-F5344CB8AC3E}">
        <p14:creationId xmlns:p14="http://schemas.microsoft.com/office/powerpoint/2010/main" val="34510833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8b529f77-48ab-4581-b468-93f09345b8aa"/>
    <ds:schemaRef ds:uri="2295e2e7-0eeb-498e-8716-217bb2ee6ee3"/>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Azure_PPT_template 1.potx</Template>
  <TotalTime>18522</TotalTime>
  <Words>2500</Words>
  <Application>Microsoft Office PowerPoint</Application>
  <PresentationFormat>Custom</PresentationFormat>
  <Paragraphs>238</Paragraphs>
  <Slides>32</Slides>
  <Notes>15</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微软雅黑</vt:lpstr>
      <vt:lpstr>Arial</vt:lpstr>
      <vt:lpstr>Segoe UI</vt:lpstr>
      <vt:lpstr>Segoe UI Light</vt:lpstr>
      <vt:lpstr>Wingdings</vt:lpstr>
      <vt:lpstr>Azure_PPT_template 1</vt:lpstr>
      <vt:lpstr>MSVID_Product_Brand_template_16-9_WHITE_Cyan-accent</vt:lpstr>
      <vt:lpstr>Startup to Grown Up with Windows Azure Web Sites</vt:lpstr>
      <vt:lpstr>PowerPoint Presentation</vt:lpstr>
      <vt:lpstr>Today’s Agenda</vt:lpstr>
      <vt:lpstr>Introduce</vt:lpstr>
      <vt:lpstr>Inspect</vt:lpstr>
      <vt:lpstr>Inspect</vt:lpstr>
      <vt:lpstr>Develop</vt:lpstr>
      <vt:lpstr>Deploy</vt:lpstr>
      <vt:lpstr>Demo Hello All Worlds</vt:lpstr>
      <vt:lpstr>Maintenance Mode with Web Sites</vt:lpstr>
      <vt:lpstr>Start So I had this great idea for a web app but I have limited resources to spend on getting started. I also have limited time. I need to get going, and to do so quickly.  </vt:lpstr>
      <vt:lpstr>Process and Architecture</vt:lpstr>
      <vt:lpstr>Demo Scaffolding SiteMonitR</vt:lpstr>
      <vt:lpstr>Release The application is complete. Now I need to release it. I’m not finished though, I have a lot of features I’d like to add. How can I test those features with  minimal production impact?</vt:lpstr>
      <vt:lpstr>Demo Multiple Environments with  Visual Studio Web Publishing Profiles</vt:lpstr>
      <vt:lpstr>Modified Process</vt:lpstr>
      <vt:lpstr>Zones</vt:lpstr>
      <vt:lpstr>Demo Multiple Environments with Git</vt:lpstr>
      <vt:lpstr>Evolve The site is doing well and I’m seeing a lot of traffic. I’m concerned about performance. As we grow, how difficult is it going to be to scale?</vt:lpstr>
      <vt:lpstr>Zones</vt:lpstr>
      <vt:lpstr>Demo Scaling Sites</vt:lpstr>
      <vt:lpstr>Evolve We have a feature request for a feature that will require a huge amount of storage, far more than our site can (or should) retain. Our DBA advises against using the database. So…?</vt:lpstr>
      <vt:lpstr>Windows Azure Blob Storage</vt:lpstr>
      <vt:lpstr>Site, Queue, Worker, and Storage</vt:lpstr>
      <vt:lpstr>Demo Middle Tier Support and Storage Using Windows Azure</vt:lpstr>
      <vt:lpstr>Integrate Some big company CEO heard about us and wants to use our site but he needs the data to be saved in his internal enterprise rather than in the cloud.  What now?</vt:lpstr>
      <vt:lpstr>Service Bus to Bridge Your On-Prem Applications</vt:lpstr>
      <vt:lpstr>Demo Using Service Bus to Integrate</vt:lpstr>
      <vt:lpstr>Thank you!</vt:lpstr>
      <vt:lpstr>PowerPoint Presentation</vt:lpstr>
      <vt:lpstr>Icons</vt:lpstr>
      <vt:lpstr>Icons (circled)</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Brady Gaster</cp:lastModifiedBy>
  <cp:revision>1130</cp:revision>
  <dcterms:created xsi:type="dcterms:W3CDTF">2012-05-22T07:38:31Z</dcterms:created>
  <dcterms:modified xsi:type="dcterms:W3CDTF">2013-02-09T08:06:07Z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