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developer.foursquare.com/%22" TargetMode="External"/><Relationship Id="rId4" Type="http://schemas.openxmlformats.org/officeDocument/2006/relationships/hyperlink" Target="https://www.immopreise.at/Wien/Wohnung/Miete%E2%80%9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Finding best place for a new coffee shop in Vienna, Austria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Background</a:t>
            </a:r>
            <a:endParaRPr/>
          </a:p>
        </p:txBody>
      </p:sp>
      <p:sp>
        <p:nvSpPr>
          <p:cNvPr id="78" name="Google Shape;78;p15"/>
          <p:cNvSpPr txBox="1"/>
          <p:nvPr>
            <p:ph idx="1" type="body"/>
          </p:nvPr>
        </p:nvSpPr>
        <p:spPr>
          <a:xfrm>
            <a:off x="338925" y="1912100"/>
            <a:ext cx="8222100" cy="271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de" sz="1100">
                <a:solidFill>
                  <a:srgbClr val="212121"/>
                </a:solidFill>
                <a:highlight>
                  <a:srgbClr val="FFFFFF"/>
                </a:highlight>
              </a:rPr>
              <a:t>Vienna’s very first coffee house opened in 1683. Even if Vienna was not the pioneer in coffee house culture, it has - over the centuries - established a coffee house tradition like no other city in the world. Coffee and coffee houses are at their best in Vienna!</a:t>
            </a:r>
            <a:endParaRPr sz="1100">
              <a:solidFill>
                <a:srgbClr val="212121"/>
              </a:solidFill>
              <a:highlight>
                <a:srgbClr val="FFFFFF"/>
              </a:highlight>
            </a:endParaRPr>
          </a:p>
          <a:p>
            <a:pPr indent="-307975" lvl="0" marL="457200" rtl="0" algn="l">
              <a:spcBef>
                <a:spcPts val="600"/>
              </a:spcBef>
              <a:spcAft>
                <a:spcPts val="0"/>
              </a:spcAft>
              <a:buClr>
                <a:srgbClr val="212121"/>
              </a:buClr>
              <a:buSzPts val="1250"/>
              <a:buChar char="●"/>
            </a:pPr>
            <a:r>
              <a:rPr lang="de" sz="1250">
                <a:solidFill>
                  <a:srgbClr val="212121"/>
                </a:solidFill>
                <a:highlight>
                  <a:srgbClr val="FFFFFF"/>
                </a:highlight>
              </a:rPr>
              <a:t>Problem</a:t>
            </a:r>
            <a:endParaRPr sz="1250">
              <a:solidFill>
                <a:srgbClr val="212121"/>
              </a:solidFill>
              <a:highlight>
                <a:srgbClr val="FFFFFF"/>
              </a:highlight>
            </a:endParaRPr>
          </a:p>
          <a:p>
            <a:pPr indent="0" lvl="0" marL="0" rtl="0" algn="l">
              <a:spcBef>
                <a:spcPts val="600"/>
              </a:spcBef>
              <a:spcAft>
                <a:spcPts val="0"/>
              </a:spcAft>
              <a:buNone/>
            </a:pPr>
            <a:r>
              <a:rPr lang="de" sz="1100">
                <a:solidFill>
                  <a:srgbClr val="212121"/>
                </a:solidFill>
                <a:highlight>
                  <a:srgbClr val="FFFFFF"/>
                </a:highlight>
              </a:rPr>
              <a:t>Since so many coffee houses can be already found in any district in Vienna it would be good to know if there is a strong correlation between the presence of coffee houses in the vicinity of sightseeing places or any other venues like offices or shopping malls. It can be assumed that those places are highly frequented. This is a relevant key-indicator to be considered in order to have a profitable business. Furthermore the question for a reasonable rent comes up in order to find the ideal spot for the coffee house. So two main criterias need to be met: area of interest (representing high frequency of passers-by) low rental fee</a:t>
            </a:r>
            <a:endParaRPr sz="1100">
              <a:solidFill>
                <a:srgbClr val="212121"/>
              </a:solidFill>
              <a:highlight>
                <a:srgbClr val="FFFFFF"/>
              </a:highlight>
            </a:endParaRPr>
          </a:p>
          <a:p>
            <a:pPr indent="-307975" lvl="0" marL="457200" rtl="0" algn="l">
              <a:spcBef>
                <a:spcPts val="600"/>
              </a:spcBef>
              <a:spcAft>
                <a:spcPts val="0"/>
              </a:spcAft>
              <a:buClr>
                <a:srgbClr val="212121"/>
              </a:buClr>
              <a:buSzPts val="1250"/>
              <a:buChar char="●"/>
            </a:pPr>
            <a:r>
              <a:rPr lang="de" sz="1250">
                <a:solidFill>
                  <a:srgbClr val="212121"/>
                </a:solidFill>
                <a:highlight>
                  <a:srgbClr val="FFFFFF"/>
                </a:highlight>
              </a:rPr>
              <a:t>Interest</a:t>
            </a:r>
            <a:endParaRPr sz="1250">
              <a:solidFill>
                <a:srgbClr val="212121"/>
              </a:solidFill>
              <a:highlight>
                <a:srgbClr val="FFFFFF"/>
              </a:highlight>
            </a:endParaRPr>
          </a:p>
          <a:p>
            <a:pPr indent="0" lvl="0" marL="0" rtl="0" algn="l">
              <a:spcBef>
                <a:spcPts val="600"/>
              </a:spcBef>
              <a:spcAft>
                <a:spcPts val="0"/>
              </a:spcAft>
              <a:buNone/>
            </a:pPr>
            <a:r>
              <a:rPr lang="de" sz="1100">
                <a:solidFill>
                  <a:srgbClr val="212121"/>
                </a:solidFill>
                <a:highlight>
                  <a:srgbClr val="FFFFFF"/>
                </a:highlight>
              </a:rPr>
              <a:t>These questions could be of high interest for any new investor or entrepreneur who wants to open one or maybe even more coffee houses in Austria’s capital. This project can also be part of business analytics for larger companies who consider expanding their business.</a:t>
            </a:r>
            <a:endParaRPr sz="1100">
              <a:solidFill>
                <a:srgbClr val="212121"/>
              </a:solidFill>
              <a:highlight>
                <a:srgbClr val="FFFFFF"/>
              </a:highlight>
            </a:endParaRPr>
          </a:p>
          <a:p>
            <a:pPr indent="0" lvl="0" marL="0" rtl="0" algn="l">
              <a:spcBef>
                <a:spcPts val="5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Data acquisition and cleaning</a:t>
            </a:r>
            <a:endParaRPr/>
          </a:p>
        </p:txBody>
      </p:sp>
      <p:sp>
        <p:nvSpPr>
          <p:cNvPr id="84" name="Google Shape;84;p16"/>
          <p:cNvSpPr txBox="1"/>
          <p:nvPr>
            <p:ph idx="1" type="body"/>
          </p:nvPr>
        </p:nvSpPr>
        <p:spPr>
          <a:xfrm>
            <a:off x="385200" y="1730125"/>
            <a:ext cx="8373600" cy="2710200"/>
          </a:xfrm>
          <a:prstGeom prst="rect">
            <a:avLst/>
          </a:prstGeom>
        </p:spPr>
        <p:txBody>
          <a:bodyPr anchorCtr="0" anchor="t" bIns="91425" lIns="91425" spcFirstLastPara="1" rIns="91425" wrap="square" tIns="91425">
            <a:noAutofit/>
          </a:bodyPr>
          <a:lstStyle/>
          <a:p>
            <a:pPr indent="-307975" lvl="0" marL="457200" rtl="0" algn="l">
              <a:spcBef>
                <a:spcPts val="600"/>
              </a:spcBef>
              <a:spcAft>
                <a:spcPts val="0"/>
              </a:spcAft>
              <a:buClr>
                <a:srgbClr val="212121"/>
              </a:buClr>
              <a:buSzPts val="1250"/>
              <a:buChar char="●"/>
            </a:pPr>
            <a:r>
              <a:rPr lang="de" sz="1250">
                <a:solidFill>
                  <a:srgbClr val="212121"/>
                </a:solidFill>
                <a:highlight>
                  <a:srgbClr val="FFFFFF"/>
                </a:highlight>
              </a:rPr>
              <a:t>Data sources</a:t>
            </a:r>
            <a:endParaRPr sz="1250">
              <a:solidFill>
                <a:srgbClr val="212121"/>
              </a:solidFill>
              <a:highlight>
                <a:srgbClr val="FFFFFF"/>
              </a:highlight>
            </a:endParaRPr>
          </a:p>
          <a:p>
            <a:pPr indent="0" lvl="0" marL="0" rtl="0" algn="l">
              <a:spcBef>
                <a:spcPts val="600"/>
              </a:spcBef>
              <a:spcAft>
                <a:spcPts val="0"/>
              </a:spcAft>
              <a:buNone/>
            </a:pPr>
            <a:r>
              <a:rPr lang="de" sz="1100">
                <a:solidFill>
                  <a:srgbClr val="212121"/>
                </a:solidFill>
                <a:highlight>
                  <a:srgbClr val="FFFFFF"/>
                </a:highlight>
              </a:rPr>
              <a:t>For this project the following data is going to be used to gain insight and answer the questions:</a:t>
            </a:r>
            <a:endParaRPr sz="1100">
              <a:solidFill>
                <a:srgbClr val="212121"/>
              </a:solidFill>
              <a:highlight>
                <a:srgbClr val="FFFFFF"/>
              </a:highlight>
            </a:endParaRPr>
          </a:p>
          <a:p>
            <a:pPr indent="0" lvl="0" marL="0" rtl="0" algn="l">
              <a:spcBef>
                <a:spcPts val="500"/>
              </a:spcBef>
              <a:spcAft>
                <a:spcPts val="0"/>
              </a:spcAft>
              <a:buNone/>
            </a:pPr>
            <a:r>
              <a:rPr lang="de" sz="1100">
                <a:solidFill>
                  <a:srgbClr val="212121"/>
                </a:solidFill>
                <a:highlight>
                  <a:srgbClr val="FFFFFF"/>
                </a:highlight>
              </a:rPr>
              <a:t>Datasource:</a:t>
            </a:r>
            <a:endParaRPr sz="1100">
              <a:solidFill>
                <a:srgbClr val="212121"/>
              </a:solidFill>
              <a:highlight>
                <a:srgbClr val="FFFFFF"/>
              </a:highlight>
            </a:endParaRPr>
          </a:p>
          <a:p>
            <a:pPr indent="0" lvl="0" marL="0" rtl="0" algn="l">
              <a:spcBef>
                <a:spcPts val="600"/>
              </a:spcBef>
              <a:spcAft>
                <a:spcPts val="0"/>
              </a:spcAft>
              <a:buNone/>
            </a:pPr>
            <a:r>
              <a:rPr lang="de" sz="1100">
                <a:solidFill>
                  <a:srgbClr val="212121"/>
                </a:solidFill>
                <a:highlight>
                  <a:srgbClr val="FFFFFF"/>
                </a:highlight>
              </a:rPr>
              <a:t>Foursquare API: "</a:t>
            </a:r>
            <a:r>
              <a:rPr lang="de" sz="1100" u="sng">
                <a:solidFill>
                  <a:schemeClr val="hlink"/>
                </a:solidFill>
                <a:highlight>
                  <a:srgbClr val="FFFFFF"/>
                </a:highlight>
                <a:hlinkClick r:id="rId3"/>
              </a:rPr>
              <a:t>https://developer.foursquare.com/"</a:t>
            </a:r>
            <a:endParaRPr sz="1100" u="sng">
              <a:solidFill>
                <a:schemeClr val="hlink"/>
              </a:solidFill>
              <a:highlight>
                <a:srgbClr val="FFFFFF"/>
              </a:highlight>
            </a:endParaRPr>
          </a:p>
          <a:p>
            <a:pPr indent="0" lvl="0" marL="0" rtl="0" algn="l">
              <a:spcBef>
                <a:spcPts val="500"/>
              </a:spcBef>
              <a:spcAft>
                <a:spcPts val="0"/>
              </a:spcAft>
              <a:buNone/>
            </a:pPr>
            <a:r>
              <a:rPr lang="de" sz="1100">
                <a:solidFill>
                  <a:srgbClr val="212121"/>
                </a:solidFill>
                <a:highlight>
                  <a:srgbClr val="FFFFFF"/>
                </a:highlight>
              </a:rPr>
              <a:t>Purpose:</a:t>
            </a:r>
            <a:endParaRPr sz="1100">
              <a:solidFill>
                <a:srgbClr val="212121"/>
              </a:solidFill>
              <a:highlight>
                <a:srgbClr val="FFFFFF"/>
              </a:highlight>
            </a:endParaRPr>
          </a:p>
          <a:p>
            <a:pPr indent="0" lvl="0" marL="0" rtl="0" algn="l">
              <a:spcBef>
                <a:spcPts val="600"/>
              </a:spcBef>
              <a:spcAft>
                <a:spcPts val="0"/>
              </a:spcAft>
              <a:buNone/>
            </a:pPr>
            <a:r>
              <a:rPr lang="de" sz="1100">
                <a:solidFill>
                  <a:srgbClr val="212121"/>
                </a:solidFill>
                <a:highlight>
                  <a:srgbClr val="FFFFFF"/>
                </a:highlight>
              </a:rPr>
              <a:t>Get Top 10 common venues in each neighborhood (coffee houses, sightseeing spots, malls etc.)</a:t>
            </a:r>
            <a:endParaRPr sz="1100">
              <a:solidFill>
                <a:srgbClr val="212121"/>
              </a:solidFill>
              <a:highlight>
                <a:srgbClr val="FFFFFF"/>
              </a:highlight>
            </a:endParaRPr>
          </a:p>
          <a:p>
            <a:pPr indent="0" lvl="0" marL="0" rtl="0" algn="l">
              <a:spcBef>
                <a:spcPts val="500"/>
              </a:spcBef>
              <a:spcAft>
                <a:spcPts val="0"/>
              </a:spcAft>
              <a:buNone/>
            </a:pPr>
            <a:r>
              <a:rPr lang="de" sz="1100">
                <a:solidFill>
                  <a:srgbClr val="212121"/>
                </a:solidFill>
                <a:highlight>
                  <a:srgbClr val="FFFFFF"/>
                </a:highlight>
              </a:rPr>
              <a:t>Datasource:</a:t>
            </a:r>
            <a:endParaRPr sz="1100">
              <a:solidFill>
                <a:srgbClr val="212121"/>
              </a:solidFill>
              <a:highlight>
                <a:srgbClr val="FFFFFF"/>
              </a:highlight>
            </a:endParaRPr>
          </a:p>
          <a:p>
            <a:pPr indent="0" lvl="0" marL="0" rtl="0" algn="l">
              <a:spcBef>
                <a:spcPts val="600"/>
              </a:spcBef>
              <a:spcAft>
                <a:spcPts val="0"/>
              </a:spcAft>
              <a:buNone/>
            </a:pPr>
            <a:r>
              <a:rPr lang="de" sz="1100">
                <a:solidFill>
                  <a:srgbClr val="212121"/>
                </a:solidFill>
                <a:highlight>
                  <a:srgbClr val="FFFFFF"/>
                </a:highlight>
              </a:rPr>
              <a:t>Vienna rent statistics: “</a:t>
            </a:r>
            <a:r>
              <a:rPr lang="de" sz="1100" u="sng">
                <a:solidFill>
                  <a:schemeClr val="hlink"/>
                </a:solidFill>
                <a:highlight>
                  <a:srgbClr val="FFFFFF"/>
                </a:highlight>
                <a:hlinkClick r:id="rId4"/>
              </a:rPr>
              <a:t>https://www.immopreise.at/Wien/Wohnung/Miete”</a:t>
            </a:r>
            <a:endParaRPr sz="1100" u="sng">
              <a:solidFill>
                <a:schemeClr val="hlink"/>
              </a:solidFill>
              <a:highlight>
                <a:srgbClr val="FFFFFF"/>
              </a:highlight>
            </a:endParaRPr>
          </a:p>
          <a:p>
            <a:pPr indent="0" lvl="0" marL="0" rtl="0" algn="l">
              <a:spcBef>
                <a:spcPts val="500"/>
              </a:spcBef>
              <a:spcAft>
                <a:spcPts val="0"/>
              </a:spcAft>
              <a:buNone/>
            </a:pPr>
            <a:r>
              <a:rPr lang="de" sz="1100">
                <a:solidFill>
                  <a:srgbClr val="212121"/>
                </a:solidFill>
                <a:highlight>
                  <a:srgbClr val="FFFFFF"/>
                </a:highlight>
              </a:rPr>
              <a:t>Purpose:</a:t>
            </a:r>
            <a:endParaRPr sz="1100">
              <a:solidFill>
                <a:srgbClr val="212121"/>
              </a:solidFill>
              <a:highlight>
                <a:srgbClr val="FFFFFF"/>
              </a:highlight>
            </a:endParaRPr>
          </a:p>
          <a:p>
            <a:pPr indent="0" lvl="0" marL="0" rtl="0" algn="l">
              <a:spcBef>
                <a:spcPts val="600"/>
              </a:spcBef>
              <a:spcAft>
                <a:spcPts val="0"/>
              </a:spcAft>
              <a:buNone/>
            </a:pPr>
            <a:r>
              <a:rPr lang="de" sz="1100">
                <a:solidFill>
                  <a:srgbClr val="212121"/>
                </a:solidFill>
                <a:highlight>
                  <a:srgbClr val="FFFFFF"/>
                </a:highlight>
              </a:rPr>
              <a:t>For practice purposes this data is only going to represent a rough overview of mean rent in each district from this year. This should be sufficient in the beginning. Since a proper dataset for the rent prices doesn't exist, it must be scraped from 'Immopreise'.</a:t>
            </a:r>
            <a:endParaRPr sz="1100">
              <a:solidFill>
                <a:srgbClr val="212121"/>
              </a:solidFill>
              <a:highlight>
                <a:srgbClr val="FFFFFF"/>
              </a:highlight>
            </a:endParaRPr>
          </a:p>
          <a:p>
            <a:pPr indent="0" lvl="0" marL="0" rtl="0" algn="l">
              <a:lnSpc>
                <a:spcPct val="115000"/>
              </a:lnSpc>
              <a:spcBef>
                <a:spcPts val="5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Exploratory Data Analysis</a:t>
            </a:r>
            <a:endParaRPr/>
          </a:p>
        </p:txBody>
      </p:sp>
      <p:sp>
        <p:nvSpPr>
          <p:cNvPr id="90" name="Google Shape;90;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de">
                <a:solidFill>
                  <a:srgbClr val="FFFFFF"/>
                </a:solidFill>
              </a:rPr>
              <a:t>Visualizing mean rent price situation in Vienna</a:t>
            </a:r>
            <a:endParaRPr>
              <a:solidFill>
                <a:srgbClr val="FFFFFF"/>
              </a:solidFill>
            </a:endParaRPr>
          </a:p>
          <a:p>
            <a:pPr indent="-304800" lvl="0" marL="457200" rtl="0" algn="l">
              <a:lnSpc>
                <a:spcPct val="115000"/>
              </a:lnSpc>
              <a:spcBef>
                <a:spcPts val="0"/>
              </a:spcBef>
              <a:spcAft>
                <a:spcPts val="0"/>
              </a:spcAft>
              <a:buClr>
                <a:srgbClr val="FFFFFF"/>
              </a:buClr>
              <a:buSzPts val="1200"/>
              <a:buChar char="●"/>
            </a:pPr>
            <a:r>
              <a:rPr lang="de">
                <a:solidFill>
                  <a:srgbClr val="FFFFFF"/>
                </a:solidFill>
              </a:rPr>
              <a:t>Explore Neighborhoods</a:t>
            </a:r>
            <a:endParaRPr>
              <a:solidFill>
                <a:srgbClr val="FFFFFF"/>
              </a:solidFill>
            </a:endParaRPr>
          </a:p>
          <a:p>
            <a:pPr indent="-304800" lvl="0" marL="457200" rtl="0" algn="l">
              <a:lnSpc>
                <a:spcPct val="115000"/>
              </a:lnSpc>
              <a:spcBef>
                <a:spcPts val="0"/>
              </a:spcBef>
              <a:spcAft>
                <a:spcPts val="0"/>
              </a:spcAft>
              <a:buClr>
                <a:srgbClr val="FFFFFF"/>
              </a:buClr>
              <a:buSzPts val="1200"/>
              <a:buChar char="●"/>
            </a:pPr>
            <a:r>
              <a:rPr lang="de">
                <a:solidFill>
                  <a:srgbClr val="FFFFFF"/>
                </a:solidFill>
              </a:rPr>
              <a:t>Find Top 10 common Venues</a:t>
            </a:r>
            <a:endParaRPr>
              <a:solidFill>
                <a:srgbClr val="FFFFFF"/>
              </a:solidFill>
            </a:endParaRPr>
          </a:p>
          <a:p>
            <a:pPr indent="-304800" lvl="0" marL="457200" rtl="0" algn="l">
              <a:lnSpc>
                <a:spcPct val="115000"/>
              </a:lnSpc>
              <a:spcBef>
                <a:spcPts val="0"/>
              </a:spcBef>
              <a:spcAft>
                <a:spcPts val="0"/>
              </a:spcAft>
              <a:buClr>
                <a:srgbClr val="FFFFFF"/>
              </a:buClr>
              <a:buSzPts val="1200"/>
              <a:buChar char="●"/>
            </a:pPr>
            <a:r>
              <a:rPr lang="de">
                <a:solidFill>
                  <a:srgbClr val="FFFFFF"/>
                </a:solidFill>
              </a:rPr>
              <a:t>Find Correlations</a:t>
            </a:r>
            <a:endParaRPr>
              <a:solidFill>
                <a:srgbClr val="FFFFFF"/>
              </a:solidFill>
            </a:endParaRPr>
          </a:p>
          <a:p>
            <a:pPr indent="0" lvl="0" marL="0" rtl="0" algn="l">
              <a:lnSpc>
                <a:spcPct val="115000"/>
              </a:lnSpc>
              <a:spcBef>
                <a:spcPts val="1600"/>
              </a:spcBef>
              <a:spcAft>
                <a:spcPts val="1600"/>
              </a:spcAft>
              <a:buNone/>
            </a:pPr>
            <a:r>
              <a:t/>
            </a:r>
            <a:endParaRPr>
              <a:solidFill>
                <a:srgbClr val="FFFFFF"/>
              </a:solidFill>
            </a:endParaRPr>
          </a:p>
        </p:txBody>
      </p:sp>
      <p:pic>
        <p:nvPicPr>
          <p:cNvPr id="91" name="Google Shape;91;p17"/>
          <p:cNvPicPr preferRelativeResize="0"/>
          <p:nvPr/>
        </p:nvPicPr>
        <p:blipFill>
          <a:blip r:embed="rId3">
            <a:alphaModFix/>
          </a:blip>
          <a:stretch>
            <a:fillRect/>
          </a:stretch>
        </p:blipFill>
        <p:spPr>
          <a:xfrm>
            <a:off x="3501400" y="124400"/>
            <a:ext cx="2808000" cy="3163500"/>
          </a:xfrm>
          <a:prstGeom prst="rect">
            <a:avLst/>
          </a:prstGeom>
          <a:noFill/>
          <a:ln>
            <a:noFill/>
          </a:ln>
        </p:spPr>
      </p:pic>
      <p:pic>
        <p:nvPicPr>
          <p:cNvPr id="92" name="Google Shape;92;p17"/>
          <p:cNvPicPr preferRelativeResize="0"/>
          <p:nvPr/>
        </p:nvPicPr>
        <p:blipFill>
          <a:blip r:embed="rId4">
            <a:alphaModFix/>
          </a:blip>
          <a:stretch>
            <a:fillRect/>
          </a:stretch>
        </p:blipFill>
        <p:spPr>
          <a:xfrm>
            <a:off x="3501400" y="3345025"/>
            <a:ext cx="2808000" cy="1623525"/>
          </a:xfrm>
          <a:prstGeom prst="rect">
            <a:avLst/>
          </a:prstGeom>
          <a:noFill/>
          <a:ln>
            <a:noFill/>
          </a:ln>
        </p:spPr>
      </p:pic>
      <p:pic>
        <p:nvPicPr>
          <p:cNvPr id="93" name="Google Shape;93;p17"/>
          <p:cNvPicPr preferRelativeResize="0"/>
          <p:nvPr/>
        </p:nvPicPr>
        <p:blipFill>
          <a:blip r:embed="rId5">
            <a:alphaModFix/>
          </a:blip>
          <a:stretch>
            <a:fillRect/>
          </a:stretch>
        </p:blipFill>
        <p:spPr>
          <a:xfrm>
            <a:off x="6365375" y="124400"/>
            <a:ext cx="2675200" cy="484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Predicting best</a:t>
            </a:r>
            <a:r>
              <a:rPr lang="de"/>
              <a:t> model</a:t>
            </a:r>
            <a:endParaRPr/>
          </a:p>
        </p:txBody>
      </p:sp>
      <p:pic>
        <p:nvPicPr>
          <p:cNvPr id="99" name="Google Shape;99;p18"/>
          <p:cNvPicPr preferRelativeResize="0"/>
          <p:nvPr/>
        </p:nvPicPr>
        <p:blipFill>
          <a:blip r:embed="rId3">
            <a:alphaModFix/>
          </a:blip>
          <a:stretch>
            <a:fillRect/>
          </a:stretch>
        </p:blipFill>
        <p:spPr>
          <a:xfrm>
            <a:off x="4659175" y="1105175"/>
            <a:ext cx="4441325" cy="2876675"/>
          </a:xfrm>
          <a:prstGeom prst="rect">
            <a:avLst/>
          </a:prstGeom>
          <a:noFill/>
          <a:ln>
            <a:noFill/>
          </a:ln>
        </p:spPr>
      </p:pic>
      <p:sp>
        <p:nvSpPr>
          <p:cNvPr id="100" name="Google Shape;100;p18"/>
          <p:cNvSpPr txBox="1"/>
          <p:nvPr/>
        </p:nvSpPr>
        <p:spPr>
          <a:xfrm>
            <a:off x="734775" y="3044100"/>
            <a:ext cx="3351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de">
                <a:latin typeface="Roboto"/>
                <a:ea typeface="Roboto"/>
                <a:cs typeface="Roboto"/>
                <a:sym typeface="Roboto"/>
              </a:rPr>
              <a:t>Support Vector Model?</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sz="3000"/>
              <a:t>Conclusion</a:t>
            </a:r>
            <a:endParaRPr sz="3000"/>
          </a:p>
        </p:txBody>
      </p:sp>
      <p:sp>
        <p:nvSpPr>
          <p:cNvPr id="106" name="Google Shape;106;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de" sz="1400"/>
              <a:t>Built models inaccurate</a:t>
            </a:r>
            <a:endParaRPr sz="1400"/>
          </a:p>
          <a:p>
            <a:pPr indent="-317500" lvl="0" marL="457200" rtl="0" algn="l">
              <a:spcBef>
                <a:spcPts val="0"/>
              </a:spcBef>
              <a:spcAft>
                <a:spcPts val="0"/>
              </a:spcAft>
              <a:buSzPts val="1400"/>
              <a:buChar char="●"/>
            </a:pPr>
            <a:r>
              <a:rPr lang="de" sz="1400"/>
              <a:t>Accuracy of the models has room for improvement</a:t>
            </a:r>
            <a:endParaRPr sz="1400"/>
          </a:p>
          <a:p>
            <a:pPr indent="-317500" lvl="0" marL="457200" rtl="0" algn="l">
              <a:spcBef>
                <a:spcPts val="0"/>
              </a:spcBef>
              <a:spcAft>
                <a:spcPts val="0"/>
              </a:spcAft>
              <a:buSzPts val="1400"/>
              <a:buChar char="●"/>
            </a:pPr>
            <a:r>
              <a:rPr lang="de" sz="1400"/>
              <a:t>Ideas include:</a:t>
            </a:r>
            <a:endParaRPr sz="1400"/>
          </a:p>
          <a:p>
            <a:pPr indent="-317500" lvl="1" marL="914400" rtl="0" algn="l">
              <a:spcBef>
                <a:spcPts val="0"/>
              </a:spcBef>
              <a:spcAft>
                <a:spcPts val="0"/>
              </a:spcAft>
              <a:buSzPts val="1400"/>
              <a:buChar char="○"/>
            </a:pPr>
            <a:r>
              <a:rPr lang="de" sz="1400"/>
              <a:t>larger datasets</a:t>
            </a:r>
            <a:endParaRPr sz="1400"/>
          </a:p>
          <a:p>
            <a:pPr indent="-317500" lvl="1" marL="914400" rtl="0" algn="l">
              <a:spcBef>
                <a:spcPts val="0"/>
              </a:spcBef>
              <a:spcAft>
                <a:spcPts val="0"/>
              </a:spcAft>
              <a:buSzPts val="1400"/>
              <a:buChar char="○"/>
            </a:pPr>
            <a:r>
              <a:rPr lang="de" sz="1400"/>
              <a:t>new features e.g.</a:t>
            </a:r>
            <a:endParaRPr sz="1400"/>
          </a:p>
          <a:p>
            <a:pPr indent="0" lvl="0" marL="914400" rtl="0" algn="l">
              <a:spcBef>
                <a:spcPts val="0"/>
              </a:spcBef>
              <a:spcAft>
                <a:spcPts val="0"/>
              </a:spcAft>
              <a:buNone/>
            </a:pPr>
            <a:r>
              <a:rPr lang="de" sz="1400"/>
              <a:t>tourist-frequency, passers-by…</a:t>
            </a:r>
            <a:endParaRPr sz="1400"/>
          </a:p>
          <a:p>
            <a:pPr indent="0" lvl="0" marL="914400" rtl="0" algn="l">
              <a:spcBef>
                <a:spcPts val="0"/>
              </a:spcBef>
              <a:spcAft>
                <a:spcPts val="0"/>
              </a:spcAft>
              <a:buNone/>
            </a:pPr>
            <a:r>
              <a:t/>
            </a:r>
            <a:endParaRPr sz="1400"/>
          </a:p>
          <a:p>
            <a:pPr indent="-317500" lvl="0" marL="457200" rtl="0" algn="l">
              <a:spcBef>
                <a:spcPts val="0"/>
              </a:spcBef>
              <a:spcAft>
                <a:spcPts val="0"/>
              </a:spcAft>
              <a:buSzPts val="1400"/>
              <a:buChar char="●"/>
            </a:pPr>
            <a:r>
              <a:rPr lang="de" sz="1400"/>
              <a:t>‘Floridsdorf’ seems to be a good spot for a new coffee house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 sz="1400"/>
              <a:t> </a:t>
            </a:r>
            <a:endParaRPr sz="1400"/>
          </a:p>
        </p:txBody>
      </p:sp>
      <p:pic>
        <p:nvPicPr>
          <p:cNvPr descr="Schwarzweißfoto mit der von unten aufgenommenen Golden Gate Bridge" id="107" name="Google Shape;107;p19"/>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