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A41F-073A-4254-A814-A9E653E38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Protein-Folding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7D812-43FC-4517-9EDC-7214C25B0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John healey</a:t>
            </a:r>
          </a:p>
        </p:txBody>
      </p:sp>
    </p:spTree>
    <p:extLst>
      <p:ext uri="{BB962C8B-B14F-4D97-AF65-F5344CB8AC3E}">
        <p14:creationId xmlns:p14="http://schemas.microsoft.com/office/powerpoint/2010/main" val="1644098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2CD3-806E-431D-A83D-341B9B56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#1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06F30A-775A-4962-A838-517AE8FD5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21872"/>
            <a:ext cx="8947150" cy="3857294"/>
          </a:xfrm>
        </p:spPr>
      </p:pic>
    </p:spTree>
    <p:extLst>
      <p:ext uri="{BB962C8B-B14F-4D97-AF65-F5344CB8AC3E}">
        <p14:creationId xmlns:p14="http://schemas.microsoft.com/office/powerpoint/2010/main" val="129455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2E88-E004-4790-9656-654D800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58D7-62EC-4658-A6B0-C9257E4A0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Sharp decrease at a certain critical temperature has been observed experimentally in real proteins, as they fold abruptly as conditions are changed.</a:t>
            </a:r>
          </a:p>
          <a:p>
            <a:r>
              <a:rPr lang="en-CA" sz="2400" dirty="0"/>
              <a:t>Energy dependence on length makes sense, since the more acids in the protein, the more possible NBNN.</a:t>
            </a:r>
          </a:p>
          <a:p>
            <a:r>
              <a:rPr lang="en-CA" sz="2400" dirty="0"/>
              <a:t>From these results, my model appeared to be accurate.</a:t>
            </a:r>
          </a:p>
        </p:txBody>
      </p:sp>
    </p:spTree>
    <p:extLst>
      <p:ext uri="{BB962C8B-B14F-4D97-AF65-F5344CB8AC3E}">
        <p14:creationId xmlns:p14="http://schemas.microsoft.com/office/powerpoint/2010/main" val="1357025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71BA-35A7-49E4-9DEB-F5DA52D3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E9EDF-F5A9-4604-908E-9C061BC6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With a seemingly accurate model of a protein, I sought to actually address the protein-folding problem.</a:t>
            </a:r>
          </a:p>
          <a:p>
            <a:r>
              <a:rPr lang="en-CA" sz="2400" dirty="0"/>
              <a:t>The problem is that each time a protein is unfolded, it will fold back to the correct tertiary structure.</a:t>
            </a:r>
          </a:p>
          <a:p>
            <a:r>
              <a:rPr lang="en-CA" sz="2400" dirty="0"/>
              <a:t>To investigate this, I ran 2 simulations on an identical protein at low temperature, to see if they folded to the same final structure.</a:t>
            </a:r>
          </a:p>
          <a:p>
            <a:r>
              <a:rPr lang="en-CA" sz="2400" dirty="0"/>
              <a:t>They did not.</a:t>
            </a:r>
          </a:p>
        </p:txBody>
      </p:sp>
    </p:spTree>
    <p:extLst>
      <p:ext uri="{BB962C8B-B14F-4D97-AF65-F5344CB8AC3E}">
        <p14:creationId xmlns:p14="http://schemas.microsoft.com/office/powerpoint/2010/main" val="235579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0207-3E82-4186-9743-A53062DD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#2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C1E51D-94A6-4C6D-A0CF-487C01C22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21872"/>
            <a:ext cx="8947150" cy="3857294"/>
          </a:xfrm>
        </p:spPr>
      </p:pic>
    </p:spTree>
    <p:extLst>
      <p:ext uri="{BB962C8B-B14F-4D97-AF65-F5344CB8AC3E}">
        <p14:creationId xmlns:p14="http://schemas.microsoft.com/office/powerpoint/2010/main" val="3348597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46B7-B518-403B-9213-90E52649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9B2D2-1677-4E3B-A966-FE30E550A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The protein clearly found different final structures in each simulation.</a:t>
            </a:r>
          </a:p>
          <a:p>
            <a:r>
              <a:rPr lang="en-CA" sz="2400" dirty="0"/>
              <a:t>These correspond to </a:t>
            </a:r>
            <a:r>
              <a:rPr lang="en-CA" sz="2400" i="1" dirty="0"/>
              <a:t>metastable states</a:t>
            </a:r>
            <a:r>
              <a:rPr lang="en-CA" sz="2400" dirty="0"/>
              <a:t>.</a:t>
            </a:r>
          </a:p>
          <a:p>
            <a:r>
              <a:rPr lang="en-CA" sz="2400" dirty="0"/>
              <a:t>As the protein searches for the global energy minimum (correct final state), it gets stuck in a local minimum (metastable state).</a:t>
            </a:r>
          </a:p>
          <a:p>
            <a:r>
              <a:rPr lang="en-CA" sz="2400" dirty="0"/>
              <a:t>This explains why my protein did not find the correct final structure.</a:t>
            </a:r>
          </a:p>
          <a:p>
            <a:r>
              <a:rPr lang="en-CA" sz="2400" dirty="0"/>
              <a:t>How do real proteins deal with this?</a:t>
            </a:r>
          </a:p>
        </p:txBody>
      </p:sp>
    </p:spTree>
    <p:extLst>
      <p:ext uri="{BB962C8B-B14F-4D97-AF65-F5344CB8AC3E}">
        <p14:creationId xmlns:p14="http://schemas.microsoft.com/office/powerpoint/2010/main" val="4124608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24BC-652E-4A27-9045-1C326D13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1495-36E3-4A1C-9790-9D80D3C64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/>
              <a:t>One solution to this is </a:t>
            </a:r>
            <a:r>
              <a:rPr lang="en-CA" sz="2400" i="1" dirty="0"/>
              <a:t>annealing.</a:t>
            </a:r>
            <a:endParaRPr lang="en-CA" sz="2400" dirty="0"/>
          </a:p>
          <a:p>
            <a:r>
              <a:rPr lang="en-CA" sz="2400" dirty="0"/>
              <a:t>The protein is started at a temperature that is high enough to allow it to explore many different states.</a:t>
            </a:r>
          </a:p>
          <a:p>
            <a:r>
              <a:rPr lang="en-CA" sz="2400" dirty="0"/>
              <a:t>The temperature is slowly lowered, so the protein spends an increasing amount of time in the lowest-energy states.</a:t>
            </a:r>
          </a:p>
          <a:p>
            <a:r>
              <a:rPr lang="en-CA" sz="2400" dirty="0"/>
              <a:t>When the temperature is sufficiently low, the hope is that the protein has settled in the minimum energy state.</a:t>
            </a:r>
          </a:p>
          <a:p>
            <a:r>
              <a:rPr lang="en-CA" sz="2400" dirty="0"/>
              <a:t>I attempted to use </a:t>
            </a:r>
            <a:r>
              <a:rPr lang="en-CA" sz="2400"/>
              <a:t>annealing on </a:t>
            </a:r>
            <a:r>
              <a:rPr lang="en-CA" sz="2400" dirty="0"/>
              <a:t>the same protein as was used in the previous section.</a:t>
            </a:r>
          </a:p>
        </p:txBody>
      </p:sp>
    </p:spTree>
    <p:extLst>
      <p:ext uri="{BB962C8B-B14F-4D97-AF65-F5344CB8AC3E}">
        <p14:creationId xmlns:p14="http://schemas.microsoft.com/office/powerpoint/2010/main" val="152700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C632-3887-45FC-BE36-FB8EB172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#3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9E9146-7C34-471B-A0D3-8004EF292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21872"/>
            <a:ext cx="8947150" cy="3857294"/>
          </a:xfrm>
        </p:spPr>
      </p:pic>
    </p:spTree>
    <p:extLst>
      <p:ext uri="{BB962C8B-B14F-4D97-AF65-F5344CB8AC3E}">
        <p14:creationId xmlns:p14="http://schemas.microsoft.com/office/powerpoint/2010/main" val="22273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33FF-5847-4094-A1CA-4A8F29F6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14B5-62F9-4C49-A8E8-86B0FFB44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Without annealing, the lowest-energy final state reached had an energy of approximately -37.</a:t>
            </a:r>
          </a:p>
          <a:p>
            <a:r>
              <a:rPr lang="en-CA" sz="2400" dirty="0"/>
              <a:t>With annealing, the protein settled in a state with energy of approximately -43.</a:t>
            </a:r>
          </a:p>
          <a:p>
            <a:r>
              <a:rPr lang="en-CA" sz="2400" dirty="0"/>
              <a:t>Annealing enabled the protein to find a more stable state, meaning it behaved more like a real protein.</a:t>
            </a:r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108200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1CCB-905D-421E-9047-8E52DF41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35829-3007-45DF-B18E-FC87E30DE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Annealing made my model behave more realistically.</a:t>
            </a:r>
          </a:p>
          <a:p>
            <a:r>
              <a:rPr lang="en-CA" sz="2400" dirty="0"/>
              <a:t>However, the protein could still get stuck in a metastable state, even when annealing is used.</a:t>
            </a:r>
          </a:p>
          <a:p>
            <a:r>
              <a:rPr lang="en-CA" sz="2400" dirty="0"/>
              <a:t>One explanation for this is that annealing </a:t>
            </a:r>
            <a:r>
              <a:rPr lang="en-CA" sz="2400" i="1" dirty="0"/>
              <a:t>is</a:t>
            </a:r>
            <a:r>
              <a:rPr lang="en-CA" sz="2400" dirty="0"/>
              <a:t> how real proteins are able to find the correct final state, even though it is not perfect.</a:t>
            </a:r>
          </a:p>
          <a:p>
            <a:r>
              <a:rPr lang="en-CA" sz="2400" dirty="0"/>
              <a:t>So, some proteins will end up in the wrong final structure, so they will be unable to perform their biological function.</a:t>
            </a:r>
          </a:p>
        </p:txBody>
      </p:sp>
    </p:spTree>
    <p:extLst>
      <p:ext uri="{BB962C8B-B14F-4D97-AF65-F5344CB8AC3E}">
        <p14:creationId xmlns:p14="http://schemas.microsoft.com/office/powerpoint/2010/main" val="2331843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B032-58E2-46E6-ACD2-989E103C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41523-95DB-4079-B0B9-3A8168669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However, as long as the majority do find the correct structure, nature may be able to tolerate the small number of inert proteins.</a:t>
            </a:r>
          </a:p>
          <a:p>
            <a:r>
              <a:rPr lang="en-CA" sz="2400" dirty="0"/>
              <a:t>The protein-folding problem is unsolved.</a:t>
            </a:r>
          </a:p>
          <a:p>
            <a:r>
              <a:rPr lang="en-CA" sz="2400" dirty="0"/>
              <a:t>I cannot say with certainty if my explanation is correct, but the evidence I have gathered illustrates a possible solution to the problem.</a:t>
            </a:r>
          </a:p>
          <a:p>
            <a:endParaRPr lang="en-CA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353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364B-49F0-46BC-AE6F-AD572481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Biology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B7E17-6922-4759-81FB-259EE3F07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469765" cy="4195481"/>
          </a:xfrm>
        </p:spPr>
        <p:txBody>
          <a:bodyPr>
            <a:normAutofit lnSpcReduction="10000"/>
          </a:bodyPr>
          <a:lstStyle/>
          <a:p>
            <a:r>
              <a:rPr lang="en-CA" sz="2400" dirty="0"/>
              <a:t>A protein is a molecule that performs some biological function.</a:t>
            </a:r>
          </a:p>
          <a:p>
            <a:r>
              <a:rPr lang="en-CA" sz="2400" dirty="0"/>
              <a:t>Proteins are made up of amino acids.</a:t>
            </a:r>
          </a:p>
          <a:p>
            <a:r>
              <a:rPr lang="en-CA" sz="2400" dirty="0"/>
              <a:t>The types of the amino acids that make up a protein determine its </a:t>
            </a:r>
            <a:r>
              <a:rPr lang="en-CA" sz="2400" i="1" dirty="0"/>
              <a:t>primary structure</a:t>
            </a:r>
            <a:r>
              <a:rPr lang="en-CA" sz="2400" dirty="0"/>
              <a:t>.</a:t>
            </a:r>
          </a:p>
          <a:p>
            <a:r>
              <a:rPr lang="en-CA" sz="2400" dirty="0"/>
              <a:t>The way in which the protein is folded determines its </a:t>
            </a:r>
            <a:r>
              <a:rPr lang="en-CA" sz="2400" i="1" dirty="0"/>
              <a:t>tertiary structure</a:t>
            </a:r>
            <a:r>
              <a:rPr lang="en-CA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5C3F1-F090-48AD-A189-1CD27775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895" y="1853248"/>
            <a:ext cx="4656407" cy="458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0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DE21-D505-462D-B29C-4A2FAD69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F90E-2CDC-4220-9561-92A510776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Assume there are 4 possible orientation angles between connected amino acids.</a:t>
            </a:r>
          </a:p>
          <a:p>
            <a:r>
              <a:rPr lang="en-CA" sz="2400" dirty="0"/>
              <a:t>For a protein made up of 300 amino acids, there will be 4</a:t>
            </a:r>
            <a:r>
              <a:rPr lang="en-CA" sz="2400" baseline="30000" dirty="0"/>
              <a:t>300 </a:t>
            </a:r>
            <a:r>
              <a:rPr lang="en-CA" sz="2400" dirty="0"/>
              <a:t> </a:t>
            </a:r>
            <a:r>
              <a:rPr lang="en-CA" dirty="0"/>
              <a:t>≈ </a:t>
            </a:r>
            <a:r>
              <a:rPr lang="en-CA" sz="2400" dirty="0"/>
              <a:t>10</a:t>
            </a:r>
            <a:r>
              <a:rPr lang="en-CA" sz="2400" baseline="30000" dirty="0"/>
              <a:t>180</a:t>
            </a:r>
            <a:r>
              <a:rPr lang="en-CA" sz="2400" dirty="0"/>
              <a:t> possible tertiary structures, for any given primary structure.</a:t>
            </a:r>
          </a:p>
          <a:p>
            <a:r>
              <a:rPr lang="en-CA" sz="2400" dirty="0"/>
              <a:t>The conundrum is that when unfolded, a protein is able to fold back to the correct tertiary structure in a matter of seconds.</a:t>
            </a:r>
          </a:p>
          <a:p>
            <a:r>
              <a:rPr lang="en-CA" sz="2400" dirty="0"/>
              <a:t>The “correct” tertiary structure is the one that minimizes free energy.</a:t>
            </a:r>
          </a:p>
        </p:txBody>
      </p:sp>
    </p:spTree>
    <p:extLst>
      <p:ext uri="{BB962C8B-B14F-4D97-AF65-F5344CB8AC3E}">
        <p14:creationId xmlns:p14="http://schemas.microsoft.com/office/powerpoint/2010/main" val="367940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1E45-6CCD-458F-B910-15BCB74C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C643-94B3-4B2E-91C4-8DADD80C6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Create a realistic model of a protein.</a:t>
            </a:r>
          </a:p>
          <a:p>
            <a:r>
              <a:rPr lang="en-CA" sz="2400" dirty="0"/>
              <a:t>Accurately simulate the folding process.</a:t>
            </a:r>
          </a:p>
          <a:p>
            <a:r>
              <a:rPr lang="en-CA" sz="2400" dirty="0"/>
              <a:t>Use this simulation to investigate how proteins might be able to select their correct tertiary structure.</a:t>
            </a:r>
          </a:p>
          <a:p>
            <a:r>
              <a:rPr lang="en-CA" sz="2400" dirty="0"/>
              <a:t>Why?</a:t>
            </a:r>
          </a:p>
          <a:p>
            <a:pPr lvl="1"/>
            <a:r>
              <a:rPr lang="en-CA" sz="2200" dirty="0"/>
              <a:t>Could have applications to searching algorithms.</a:t>
            </a:r>
          </a:p>
          <a:p>
            <a:pPr lvl="1"/>
            <a:r>
              <a:rPr lang="en-CA" sz="2200" dirty="0"/>
              <a:t>To design new proteins, must understand how to control folding.</a:t>
            </a:r>
          </a:p>
        </p:txBody>
      </p:sp>
    </p:spTree>
    <p:extLst>
      <p:ext uri="{BB962C8B-B14F-4D97-AF65-F5344CB8AC3E}">
        <p14:creationId xmlns:p14="http://schemas.microsoft.com/office/powerpoint/2010/main" val="201651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5170-75D4-4A46-8D4C-22DCAFAB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690D7-DD94-417D-B6B6-7C8130EBD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Similar to the Ising Model in 2-D.</a:t>
            </a:r>
          </a:p>
          <a:p>
            <a:r>
              <a:rPr lang="en-CA" sz="2400" dirty="0"/>
              <a:t>The nearest-neighbour amino acid interactions determine the free energy of the system.</a:t>
            </a:r>
          </a:p>
          <a:p>
            <a:r>
              <a:rPr lang="en-CA" sz="2400" dirty="0"/>
              <a:t>The primary structure is constant, so interactions between bonded amino acids are not considered.</a:t>
            </a:r>
          </a:p>
          <a:p>
            <a:r>
              <a:rPr lang="en-CA" sz="2400" dirty="0"/>
              <a:t>Only non-bonded nearest neighbours contribute.</a:t>
            </a:r>
          </a:p>
          <a:p>
            <a:r>
              <a:rPr lang="en-CA" sz="2400" dirty="0"/>
              <a:t>Each pair of acid types will have a characteristic interaction energy.</a:t>
            </a:r>
          </a:p>
          <a:p>
            <a:r>
              <a:rPr lang="en-CA" sz="2400" dirty="0"/>
              <a:t>Calculation of this energy is very complicated.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60691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0E77-5B76-44B2-B7D4-5C82299F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Physics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488A5-B130-401A-AE74-ACD192363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Forces governing the interactions include the Van der Waals force, Hydrogen bonding, and the attractive or repulsive force of an acid with its surroundings.</a:t>
            </a:r>
          </a:p>
          <a:p>
            <a:r>
              <a:rPr lang="en-CA" sz="2400" dirty="0"/>
              <a:t>For this experiment, it was assumed that interaction energies varied randomly on a set range.</a:t>
            </a:r>
          </a:p>
        </p:txBody>
      </p:sp>
    </p:spTree>
    <p:extLst>
      <p:ext uri="{BB962C8B-B14F-4D97-AF65-F5344CB8AC3E}">
        <p14:creationId xmlns:p14="http://schemas.microsoft.com/office/powerpoint/2010/main" val="89448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C58E-0205-457F-A680-093F3F99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3DE1F-584F-4868-81E5-29FFC8AB8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/>
              <a:t>Amino acids are just integers corresponding to their type.</a:t>
            </a:r>
          </a:p>
          <a:p>
            <a:r>
              <a:rPr lang="en-CA" sz="2400" dirty="0"/>
              <a:t>Protein is a chain (array) of randomly selected amino acids.</a:t>
            </a:r>
          </a:p>
          <a:p>
            <a:r>
              <a:rPr lang="en-CA" sz="2400" dirty="0"/>
              <a:t>Folding uses Monte Carlo method:</a:t>
            </a:r>
          </a:p>
          <a:p>
            <a:pPr lvl="1"/>
            <a:r>
              <a:rPr lang="en-CA" sz="2200" dirty="0"/>
              <a:t>An amino acid in the chain is randomly selected.</a:t>
            </a:r>
          </a:p>
          <a:p>
            <a:pPr lvl="1"/>
            <a:r>
              <a:rPr lang="en-CA" sz="2200" dirty="0"/>
              <a:t>1 of 4 possible new positions is randomly selected.</a:t>
            </a:r>
          </a:p>
          <a:p>
            <a:pPr lvl="1"/>
            <a:r>
              <a:rPr lang="en-CA" sz="2200" dirty="0"/>
              <a:t>If the acid can move there without breaking the chain, the change in energy from the move is calculated.</a:t>
            </a:r>
          </a:p>
          <a:p>
            <a:pPr lvl="1"/>
            <a:r>
              <a:rPr lang="en-CA" sz="2200" dirty="0"/>
              <a:t>If the change is negative, the acid is moved.</a:t>
            </a:r>
          </a:p>
          <a:p>
            <a:pPr lvl="1"/>
            <a:r>
              <a:rPr lang="en-CA" sz="2200" dirty="0"/>
              <a:t>Otherwise, the acid is moved with probability e</a:t>
            </a:r>
            <a:r>
              <a:rPr lang="en-CA" sz="2200" baseline="30000" dirty="0"/>
              <a:t>-</a:t>
            </a:r>
            <a:r>
              <a:rPr lang="el-GR" sz="2200" baseline="30000" dirty="0"/>
              <a:t>Δ</a:t>
            </a:r>
            <a:r>
              <a:rPr lang="en-CA" sz="2200" baseline="30000" dirty="0"/>
              <a:t>E/</a:t>
            </a:r>
            <a:r>
              <a:rPr lang="en-CA" sz="2200" baseline="30000" dirty="0" err="1"/>
              <a:t>kT</a:t>
            </a:r>
            <a:r>
              <a:rPr lang="en-CA" sz="2200" dirty="0" err="1"/>
              <a:t>.</a:t>
            </a:r>
            <a:endParaRPr lang="en-CA" sz="2200" dirty="0"/>
          </a:p>
          <a:p>
            <a:pPr lvl="1"/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8615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9F36-8358-4E63-8581-1BE77393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B8D4-01F2-461C-93C5-FA435558C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To test the accuracy of my model, I measured the average energy of the protein as a function of temperature.</a:t>
            </a:r>
          </a:p>
          <a:p>
            <a:r>
              <a:rPr lang="en-CA" sz="2400" dirty="0"/>
              <a:t>Results show decrease in energy with decrease in temperature.</a:t>
            </a:r>
          </a:p>
          <a:p>
            <a:r>
              <a:rPr lang="en-CA" sz="2400" dirty="0"/>
              <a:t>Sharp decrease at T </a:t>
            </a:r>
            <a:r>
              <a:rPr lang="en-CA" dirty="0"/>
              <a:t>≈ 2.</a:t>
            </a:r>
          </a:p>
          <a:p>
            <a:r>
              <a:rPr lang="en-CA" sz="2400" dirty="0"/>
              <a:t>Length of chain determines range of energies.</a:t>
            </a:r>
          </a:p>
        </p:txBody>
      </p:sp>
    </p:spTree>
    <p:extLst>
      <p:ext uri="{BB962C8B-B14F-4D97-AF65-F5344CB8AC3E}">
        <p14:creationId xmlns:p14="http://schemas.microsoft.com/office/powerpoint/2010/main" val="55159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7CB3-E4A0-4DF2-9AC2-A3A51C01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14309-B268-40A6-8516-4CD38AB34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825" y="5486397"/>
            <a:ext cx="2940050" cy="576262"/>
          </a:xfrm>
        </p:spPr>
        <p:txBody>
          <a:bodyPr/>
          <a:lstStyle/>
          <a:p>
            <a:r>
              <a:rPr lang="en-CA" dirty="0"/>
              <a:t>N = 15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87E9987-3F4D-4982-BD9F-9BAA7D46B508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l="8415" r="8415"/>
          <a:stretch>
            <a:fillRect/>
          </a:stretch>
        </p:blipFill>
        <p:spPr>
          <a:xfrm>
            <a:off x="773723" y="2209799"/>
            <a:ext cx="2818790" cy="327659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C91C1C-A7F7-4791-A026-48D678024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83209" y="5486397"/>
            <a:ext cx="2930525" cy="576262"/>
          </a:xfrm>
        </p:spPr>
        <p:txBody>
          <a:bodyPr/>
          <a:lstStyle/>
          <a:p>
            <a:r>
              <a:rPr lang="en-CA" dirty="0"/>
              <a:t>N = 30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F072D1D1-0BA5-41BA-8098-9F466CA4F02E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l="8550" r="8550"/>
          <a:stretch>
            <a:fillRect/>
          </a:stretch>
        </p:blipFill>
        <p:spPr>
          <a:xfrm>
            <a:off x="3889374" y="2209800"/>
            <a:ext cx="2930525" cy="3276596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AFDBAF-089A-4DA3-A687-819AD47FF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4430" y="5486397"/>
            <a:ext cx="2932113" cy="576262"/>
          </a:xfrm>
        </p:spPr>
        <p:txBody>
          <a:bodyPr/>
          <a:lstStyle/>
          <a:p>
            <a:r>
              <a:rPr lang="en-CA" dirty="0"/>
              <a:t>N = 100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7CA5589C-898C-4710-94FC-DB9598C32E9E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l="8527" r="8527"/>
          <a:stretch>
            <a:fillRect/>
          </a:stretch>
        </p:blipFill>
        <p:spPr>
          <a:xfrm>
            <a:off x="7124699" y="2209800"/>
            <a:ext cx="2932113" cy="3276596"/>
          </a:xfrm>
        </p:spPr>
      </p:pic>
    </p:spTree>
    <p:extLst>
      <p:ext uri="{BB962C8B-B14F-4D97-AF65-F5344CB8AC3E}">
        <p14:creationId xmlns:p14="http://schemas.microsoft.com/office/powerpoint/2010/main" val="1740847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523</TotalTime>
  <Words>895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The Protein-Folding Problem</vt:lpstr>
      <vt:lpstr>Biology Background</vt:lpstr>
      <vt:lpstr>The Problem</vt:lpstr>
      <vt:lpstr>Objectives</vt:lpstr>
      <vt:lpstr>The Physics</vt:lpstr>
      <vt:lpstr>The Physics (cont.)</vt:lpstr>
      <vt:lpstr>Method</vt:lpstr>
      <vt:lpstr>Results #1</vt:lpstr>
      <vt:lpstr>Results #1</vt:lpstr>
      <vt:lpstr>Results #1</vt:lpstr>
      <vt:lpstr>Results #1</vt:lpstr>
      <vt:lpstr>Results #2</vt:lpstr>
      <vt:lpstr>Results #2</vt:lpstr>
      <vt:lpstr>Results #2</vt:lpstr>
      <vt:lpstr>Results #3</vt:lpstr>
      <vt:lpstr>Results #3</vt:lpstr>
      <vt:lpstr>Results #3</vt:lpstr>
      <vt:lpstr>Discussion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Protein-Folding Problem</dc:title>
  <dc:creator>John Healey</dc:creator>
  <cp:lastModifiedBy>John Healey</cp:lastModifiedBy>
  <cp:revision>53</cp:revision>
  <dcterms:created xsi:type="dcterms:W3CDTF">2018-04-03T12:03:49Z</dcterms:created>
  <dcterms:modified xsi:type="dcterms:W3CDTF">2018-04-04T21:38:48Z</dcterms:modified>
</cp:coreProperties>
</file>