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2" r:id="rId4"/>
    <p:sldId id="293" r:id="rId5"/>
    <p:sldId id="294" r:id="rId6"/>
    <p:sldId id="290" r:id="rId7"/>
    <p:sldId id="291" r:id="rId8"/>
    <p:sldId id="289" r:id="rId9"/>
    <p:sldId id="28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4C90"/>
    <a:srgbClr val="49B2E5"/>
    <a:srgbClr val="80BC00"/>
    <a:srgbClr val="7C8A9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0754C-C1D5-4283-9FC5-C0B7FDE99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3DDC4-EB95-4C4F-9371-41AC9F640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83F3B-7E49-4857-9747-B527B055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F3B6-074A-4AA8-8F12-21272F7EE91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7F109-E683-4B0B-9675-A24F0FDFA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77D20-2ABB-4CDE-93A5-2D18413F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D77C-A48E-45EF-9474-AD03AF3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3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0A34-3B2E-4F8D-B48F-9DBED659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17779-9977-44CB-A77B-5A36C9976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7002F-9D0E-4FA8-A4EF-2705E007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F3B6-074A-4AA8-8F12-21272F7EE91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37035-1938-4F84-A9BA-2D41F02E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3EA84-A7E2-4680-B631-35E2FE8A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D77C-A48E-45EF-9474-AD03AF3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3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C7DF4E-29A2-4BC0-8EB6-E9718A0BD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280B7-3126-4410-8B48-F67ED7E2A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84194-A98C-4431-9F0C-3B23620C5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F3B6-074A-4AA8-8F12-21272F7EE91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1857C-A1FC-4607-9DC8-637FDF47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1F895-32FE-44E4-8654-6917D26E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D77C-A48E-45EF-9474-AD03AF3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5ABA-D20E-453D-87A7-18EBF9E6E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941A5-8D28-4361-B95F-67280367C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F965A-7AD4-44D6-AF6C-C4B0B8F88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F3B6-074A-4AA8-8F12-21272F7EE91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C81AC-AAE0-4DD1-8713-C8947DD04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CB00C-5CA6-4741-96B1-AE2B3B83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D77C-A48E-45EF-9474-AD03AF3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6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946D-ABF0-4722-AE55-D93E539C8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8EEB2-E482-46C7-97EA-551A0997E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5E561-FA2C-4403-873B-95899603E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F3B6-074A-4AA8-8F12-21272F7EE91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350C1-6CC0-4E03-8AE3-165EA6B6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EDC56-F887-455C-A3A0-90D2C255E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D77C-A48E-45EF-9474-AD03AF3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6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E54F-4632-484B-BEDB-0F23BA45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D8EC8-5E95-4AF6-84AE-B16B86B87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D9B16-A2B9-404B-AF4E-665178769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E20A4-1843-4BF2-8428-4FF4B300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F3B6-074A-4AA8-8F12-21272F7EE91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B984D-546C-4B7A-9696-372C6FDF7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D13C3-60BE-44FE-86F0-55974D25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D77C-A48E-45EF-9474-AD03AF3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3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ABCE-BBCB-4A16-9197-C1F02CB9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FC408-D73F-45B6-AB27-31188C755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96603-C5DC-42CE-A827-51870DBC5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E8C226-B447-4A4B-840F-264D7020A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2F065-190F-4266-9F7E-7899D31AA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40B0D-EC7A-4C0B-AA8F-67B328C2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F3B6-074A-4AA8-8F12-21272F7EE91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A9707F-8318-4B5D-BE6B-4956166E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6BD47-7FA7-4658-A411-1B30AC72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D77C-A48E-45EF-9474-AD03AF3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0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C6C0B-BD1A-4999-86A5-A2E71AC8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EA782-7283-415A-ABB7-0431D92FE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F3B6-074A-4AA8-8F12-21272F7EE91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0A86E-8E38-4FD6-96D8-3FCB9F32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CAFA8-27CB-4B8E-A39D-A630EBD3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D77C-A48E-45EF-9474-AD03AF3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4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7CC99-6881-40E6-94F5-67BD8A17F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F3B6-074A-4AA8-8F12-21272F7EE91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2A3BE-F688-4659-BE2E-2ABEBAE6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810EF-6128-4B7F-AF54-83CD8F81D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D77C-A48E-45EF-9474-AD03AF3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0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BD41-7D13-4A85-B098-A408890BC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52B80-8CF2-4529-96FF-0DA924A85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5C51D-9DF1-4379-BF1F-B67DDC5F5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905FF-2413-4AF8-BC23-135054D0B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F3B6-074A-4AA8-8F12-21272F7EE91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1A898-2835-4AE7-B5B9-BAF0F529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5671C-B48F-4E90-84FA-770D700DF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D77C-A48E-45EF-9474-AD03AF3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2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0711-10DD-43B8-AE8D-B398E553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1F48A4-3AE9-4620-BA62-5C80E3921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3941A-8510-43B0-9480-C147B206B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551EE-9BF2-44E0-9430-92F35EED6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F3B6-074A-4AA8-8F12-21272F7EE91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4FD8D-08AC-4DB2-B314-B857F74F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04F2B-446D-4227-857E-A2EA9561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D77C-A48E-45EF-9474-AD03AF3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4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7E2A1-573B-43E4-B0FF-924B3C34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0D5A8-9F5F-4AF6-9C0A-2F9B12DC4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FE796-AC64-48A1-A932-589F55699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F3B6-074A-4AA8-8F12-21272F7EE91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A16EE-AAB7-4446-A486-B66CEEBA5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17ECC-A16D-408E-9DA3-1693E8A4A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FD77C-A48E-45EF-9474-AD03AF3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6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arrays/implicitly-typed-arrays" TargetMode="External"/><Relationship Id="rId7" Type="http://schemas.openxmlformats.org/officeDocument/2006/relationships/image" Target="../media/image5.svg"/><Relationship Id="rId2" Type="http://schemas.openxmlformats.org/officeDocument/2006/relationships/hyperlink" Target="https://docs.microsoft.com/en-us/dotnet/csharp/programming-guide/array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docs.microsoft.com/en-us/dotnet/api/system.array?view=net-5.0" TargetMode="External"/><Relationship Id="rId4" Type="http://schemas.openxmlformats.org/officeDocument/2006/relationships/hyperlink" Target="https://docs.microsoft.com/en-us/dotnet/csharp/programming-guide/arrays/single-dimensional-array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812CB8A-18FF-47B9-AA56-9C8E7A3D9E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2" r="-2"/>
          <a:stretch/>
        </p:blipFill>
        <p:spPr>
          <a:xfrm>
            <a:off x="6096001" y="0"/>
            <a:ext cx="6096000" cy="6858000"/>
          </a:xfrm>
          <a:prstGeom prst="rect">
            <a:avLst/>
          </a:prstGeom>
        </p:spPr>
      </p:pic>
      <p:pic>
        <p:nvPicPr>
          <p:cNvPr id="13" name="Picture 12" descr="A pile of cubes&#10;&#10;Description automatically generated with low confidence">
            <a:extLst>
              <a:ext uri="{FF2B5EF4-FFF2-40B4-BE49-F238E27FC236}">
                <a16:creationId xmlns:a16="http://schemas.microsoft.com/office/drawing/2014/main" id="{7BBEEDEF-170F-4C16-9B8F-C6BADE9735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18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5" r="29493" b="24334"/>
          <a:stretch/>
        </p:blipFill>
        <p:spPr>
          <a:xfrm>
            <a:off x="0" y="18415"/>
            <a:ext cx="1219984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4CF6A0-8C24-40E0-9BAC-6D31644B977A}"/>
              </a:ext>
            </a:extLst>
          </p:cNvPr>
          <p:cNvSpPr txBox="1"/>
          <p:nvPr/>
        </p:nvSpPr>
        <p:spPr>
          <a:xfrm>
            <a:off x="6103848" y="3075057"/>
            <a:ext cx="6095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92668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90C8-F1A1-4C52-94DA-B929B673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862" y="394775"/>
            <a:ext cx="10515600" cy="727506"/>
          </a:xfrm>
        </p:spPr>
        <p:txBody>
          <a:bodyPr/>
          <a:lstStyle/>
          <a:p>
            <a:r>
              <a:rPr lang="en-US" dirty="0">
                <a:solidFill>
                  <a:srgbClr val="80B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Arrays?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79F36-6BF3-4655-A51F-CDDD4877E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862" y="1593804"/>
            <a:ext cx="10515600" cy="4694569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 are ubiquitous and used everywhere not just C#</a:t>
            </a:r>
          </a:p>
          <a:p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 are both addressable regions of contiguous memory and Objects in C#</a:t>
            </a:r>
          </a:p>
          <a:p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are defined in the System namespace in C#</a:t>
            </a:r>
          </a:p>
          <a:p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 must be initialized (created) with a fixed length</a:t>
            </a:r>
          </a:p>
          <a:p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</a:t>
            </a:r>
            <a:r>
              <a:rPr lang="en-US" sz="2200" b="1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individually accessed by </a:t>
            </a:r>
            <a:r>
              <a:rPr lang="en-US" sz="2200" b="1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(Indexers)</a:t>
            </a:r>
          </a:p>
          <a:p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are enumerable (implement IEnumerable interface)</a:t>
            </a:r>
          </a:p>
          <a:p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can be created using nearly any object type</a:t>
            </a:r>
          </a:p>
          <a:p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array size is limited to a total of 4 billion elements</a:t>
            </a:r>
          </a:p>
          <a:p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 can have multiple dimensions (up to 32)</a:t>
            </a:r>
          </a:p>
          <a:p>
            <a:pPr lvl="1"/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Dimension (1 dimension)</a:t>
            </a:r>
          </a:p>
          <a:p>
            <a:pPr lvl="1"/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Multidimensional (&gt;1 dimension)</a:t>
            </a:r>
          </a:p>
          <a:p>
            <a:pPr lvl="1"/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Jagged / Rectangular (Array of Arrays)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EEEB079-7C7F-42C7-BE83-4914AC2EBA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6675" r="22775"/>
          <a:stretch/>
        </p:blipFill>
        <p:spPr>
          <a:xfrm>
            <a:off x="0" y="0"/>
            <a:ext cx="1286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5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90C8-F1A1-4C52-94DA-B929B673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862" y="394775"/>
            <a:ext cx="10515600" cy="727506"/>
          </a:xfrm>
        </p:spPr>
        <p:txBody>
          <a:bodyPr/>
          <a:lstStyle/>
          <a:p>
            <a:pPr algn="ctr"/>
            <a:r>
              <a:rPr lang="en-US" spc="600" dirty="0">
                <a:solidFill>
                  <a:srgbClr val="80B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create an Array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EEEB079-7C7F-42C7-BE83-4914AC2EBA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6675" r="22775"/>
          <a:stretch/>
        </p:blipFill>
        <p:spPr>
          <a:xfrm>
            <a:off x="0" y="0"/>
            <a:ext cx="128635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56020B-1A71-4F7D-B325-FA8D99DEA1B1}"/>
              </a:ext>
            </a:extLst>
          </p:cNvPr>
          <p:cNvSpPr txBox="1"/>
          <p:nvPr/>
        </p:nvSpPr>
        <p:spPr>
          <a:xfrm>
            <a:off x="1527862" y="2197894"/>
            <a:ext cx="1032935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Creates a new integer array and a new Object array.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myIntArray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r>
              <a:rPr lang="en-US" sz="1800" dirty="0">
                <a:solidFill>
                  <a:srgbClr val="49B2E5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myObjArray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Object[5];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Creates and initializes a new integer array and a new Object array.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myIntArray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[5] { 1, 2, 3, 4, 5 };</a:t>
            </a:r>
          </a:p>
          <a:p>
            <a:r>
              <a:rPr lang="en-US" sz="2000" dirty="0">
                <a:solidFill>
                  <a:srgbClr val="49B2E5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myObjArray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9B2E5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[5] { 26, 27, 28, 29, 30 };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527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90C8-F1A1-4C52-94DA-B929B673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862" y="394775"/>
            <a:ext cx="10515600" cy="727506"/>
          </a:xfrm>
        </p:spPr>
        <p:txBody>
          <a:bodyPr/>
          <a:lstStyle/>
          <a:p>
            <a:pPr algn="ctr"/>
            <a:r>
              <a:rPr lang="en-US" spc="600" dirty="0">
                <a:solidFill>
                  <a:srgbClr val="80B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work with an Array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EEEB079-7C7F-42C7-BE83-4914AC2EBA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6675" r="22775"/>
          <a:stretch/>
        </p:blipFill>
        <p:spPr>
          <a:xfrm>
            <a:off x="0" y="0"/>
            <a:ext cx="128635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56020B-1A71-4F7D-B325-FA8D99DEA1B1}"/>
              </a:ext>
            </a:extLst>
          </p:cNvPr>
          <p:cNvSpPr txBox="1"/>
          <p:nvPr/>
        </p:nvSpPr>
        <p:spPr>
          <a:xfrm>
            <a:off x="1527862" y="2197894"/>
            <a:ext cx="1032935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Creates a new integer array with 3 items.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myIntArray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Assign the 3 items.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myIntArray[0] = 10;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myIntArray[1] = 20;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myIntArray[2] = 30;</a:t>
            </a:r>
          </a:p>
          <a:p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Get the 3 items.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item1 =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myIntArray[0];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item2 =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myIntArray[1];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item3 =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myIntArray[2];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89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90C8-F1A1-4C52-94DA-B929B673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862" y="394775"/>
            <a:ext cx="10515600" cy="727506"/>
          </a:xfrm>
        </p:spPr>
        <p:txBody>
          <a:bodyPr/>
          <a:lstStyle/>
          <a:p>
            <a:pPr algn="ctr"/>
            <a:r>
              <a:rPr lang="en-US" spc="600" dirty="0">
                <a:solidFill>
                  <a:srgbClr val="80B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Multidimensional Arrays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EEEB079-7C7F-42C7-BE83-4914AC2EBA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6675" r="22775"/>
          <a:stretch/>
        </p:blipFill>
        <p:spPr>
          <a:xfrm>
            <a:off x="0" y="0"/>
            <a:ext cx="128635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56020B-1A71-4F7D-B325-FA8D99DEA1B1}"/>
              </a:ext>
            </a:extLst>
          </p:cNvPr>
          <p:cNvSpPr txBox="1"/>
          <p:nvPr/>
        </p:nvSpPr>
        <p:spPr>
          <a:xfrm>
            <a:off x="1527862" y="2197894"/>
            <a:ext cx="10329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Declare a two dimensional array.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[,] multiDimensionalArray1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[2, 3];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Declare and set array element values.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[,] multiDimensionalArray2 = { { 1, 2, 3 }, { 4, 5, 6 } };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09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90C8-F1A1-4C52-94DA-B929B673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862" y="394775"/>
            <a:ext cx="10515600" cy="727506"/>
          </a:xfrm>
        </p:spPr>
        <p:txBody>
          <a:bodyPr/>
          <a:lstStyle/>
          <a:p>
            <a:r>
              <a:rPr lang="en-US" spc="600" dirty="0">
                <a:solidFill>
                  <a:srgbClr val="80B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are they useful?</a:t>
            </a:r>
            <a:endParaRPr lang="en-US" dirty="0">
              <a:solidFill>
                <a:srgbClr val="80B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79F36-6BF3-4655-A51F-CDDD4877E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862" y="1593804"/>
            <a:ext cx="10515600" cy="4694569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you know the length of the collection you will work with</a:t>
            </a:r>
          </a:p>
          <a:p>
            <a:pPr lvl="1"/>
            <a:r>
              <a:rPr lang="en-US" sz="18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boundaries</a:t>
            </a:r>
          </a:p>
          <a:p>
            <a:pPr lvl="1"/>
            <a:r>
              <a:rPr lang="en-US" sz="18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DTOs</a:t>
            </a:r>
          </a:p>
          <a:p>
            <a:pPr lvl="1"/>
            <a:r>
              <a:rPr lang="en-US" sz="18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Buffers/Page processing logic</a:t>
            </a:r>
          </a:p>
          <a:p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objects are pre-sorted and sorting matters</a:t>
            </a:r>
          </a:p>
          <a:p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Search “half-algorithm” logic</a:t>
            </a:r>
          </a:p>
          <a:p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Serialization</a:t>
            </a:r>
          </a:p>
          <a:p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Deserialization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EEEB079-7C7F-42C7-BE83-4914AC2EBA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6675" r="22775"/>
          <a:stretch/>
        </p:blipFill>
        <p:spPr>
          <a:xfrm>
            <a:off x="0" y="0"/>
            <a:ext cx="1286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5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90C8-F1A1-4C52-94DA-B929B673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862" y="394775"/>
            <a:ext cx="10515600" cy="727506"/>
          </a:xfrm>
        </p:spPr>
        <p:txBody>
          <a:bodyPr/>
          <a:lstStyle/>
          <a:p>
            <a:r>
              <a:rPr lang="en-US" spc="600" dirty="0">
                <a:solidFill>
                  <a:srgbClr val="80B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 of Arrays?</a:t>
            </a:r>
            <a:endParaRPr lang="en-US" dirty="0">
              <a:solidFill>
                <a:srgbClr val="80B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79F36-6BF3-4655-A51F-CDDD4877E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862" y="1593804"/>
            <a:ext cx="10515600" cy="4694569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you don’t know the length of the collection you are working</a:t>
            </a:r>
            <a:endParaRPr lang="en-US" sz="1800" dirty="0">
              <a:solidFill>
                <a:srgbClr val="7C8A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you need a sorted specialty collection</a:t>
            </a:r>
          </a:p>
          <a:p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you need a dictionary type collection</a:t>
            </a:r>
          </a:p>
          <a:p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you need to have a distinct set of values</a:t>
            </a:r>
          </a:p>
          <a:p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you need to add, resize, or sort the collection</a:t>
            </a:r>
          </a:p>
          <a:p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you need unique values (no duplicate values)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EEEB079-7C7F-42C7-BE83-4914AC2EBA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6675" r="22775"/>
          <a:stretch/>
        </p:blipFill>
        <p:spPr>
          <a:xfrm>
            <a:off x="0" y="0"/>
            <a:ext cx="1286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72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90C8-F1A1-4C52-94DA-B929B673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862" y="394775"/>
            <a:ext cx="10515600" cy="727506"/>
          </a:xfrm>
        </p:spPr>
        <p:txBody>
          <a:bodyPr/>
          <a:lstStyle/>
          <a:p>
            <a:r>
              <a:rPr lang="en-US" spc="600" dirty="0">
                <a:solidFill>
                  <a:srgbClr val="80B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EEEB079-7C7F-42C7-BE83-4914AC2EBA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6675" r="22775"/>
          <a:stretch/>
        </p:blipFill>
        <p:spPr>
          <a:xfrm>
            <a:off x="0" y="0"/>
            <a:ext cx="1286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67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90C8-F1A1-4C52-94DA-B929B673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862" y="394775"/>
            <a:ext cx="10515600" cy="727506"/>
          </a:xfrm>
        </p:spPr>
        <p:txBody>
          <a:bodyPr/>
          <a:lstStyle/>
          <a:p>
            <a:r>
              <a:rPr lang="en-US" dirty="0">
                <a:solidFill>
                  <a:srgbClr val="80B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79F36-6BF3-4655-A51F-CDDD4877E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862" y="2655683"/>
            <a:ext cx="10515600" cy="154663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https://docs.microsoft.com/en-us/dotnet/csharp/programming-guide/arrays/</a:t>
            </a:r>
            <a:endParaRPr lang="en-US" sz="1600" dirty="0">
              <a:solidFill>
                <a:srgbClr val="7C8A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https://docs.microsoft.com/en-us/dotnet/csharp/programming-guide/arrays/implicitly-typed-arrays</a:t>
            </a:r>
            <a:endParaRPr lang="en-US" sz="1600" dirty="0">
              <a:solidFill>
                <a:srgbClr val="7C8A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https://docs.microsoft.com/en-us/dotnet/csharp/programming-guide/arrays/single-dimensional-arrays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https://docs.microsoft.com/en-us/dotnet/api/system.array?view=net-5.0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EEEB079-7C7F-42C7-BE83-4914AC2EBA5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6675" r="22775"/>
          <a:stretch/>
        </p:blipFill>
        <p:spPr>
          <a:xfrm>
            <a:off x="0" y="0"/>
            <a:ext cx="1286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61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2604</TotalTime>
  <Words>517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What are Arrays?</vt:lpstr>
      <vt:lpstr>How to create an Array</vt:lpstr>
      <vt:lpstr>How to work with an Array</vt:lpstr>
      <vt:lpstr>Multidimensional Arrays</vt:lpstr>
      <vt:lpstr>Where are they useful?</vt:lpstr>
      <vt:lpstr>Limitations of Arrays?</vt:lpstr>
      <vt:lpstr>Questions?</vt:lpstr>
      <vt:lpstr>Learn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Kosh</dc:creator>
  <cp:lastModifiedBy>John Kosh</cp:lastModifiedBy>
  <cp:revision>54</cp:revision>
  <dcterms:created xsi:type="dcterms:W3CDTF">2021-02-18T15:02:21Z</dcterms:created>
  <dcterms:modified xsi:type="dcterms:W3CDTF">2021-03-09T10:08:45Z</dcterms:modified>
</cp:coreProperties>
</file>