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Lst>
  <p:sldSz cy="5143500" cx="9144000"/>
  <p:notesSz cx="6858000" cy="9144000"/>
  <p:embeddedFontLst>
    <p:embeddedFont>
      <p:font typeface="Raleway"/>
      <p:regular r:id="rId8"/>
      <p:bold r:id="rId9"/>
      <p:italic r:id="rId10"/>
      <p:boldItalic r:id="rId11"/>
    </p:embeddedFont>
    <p:embeddedFont>
      <p:font typeface="Source Code Pro"/>
      <p:regular r:id="rId12"/>
      <p:bold r:id="rId13"/>
      <p:italic r:id="rId14"/>
      <p:boldItalic r:id="rId15"/>
    </p:embeddedFont>
    <p:embeddedFont>
      <p:font typeface="Merriweather"/>
      <p:regular r:id="rId16"/>
      <p:bold r:id="rId17"/>
      <p:italic r:id="rId18"/>
      <p:boldItalic r:id="rId19"/>
    </p:embeddedFont>
    <p:embeddedFont>
      <p:font typeface="Source Sans Pr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2F26100-E042-4A7D-B826-777ED17B6CBB}">
  <a:tblStyle styleId="{52F26100-E042-4A7D-B826-777ED17B6CB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SansPro-regular.fntdata"/><Relationship Id="rId11" Type="http://schemas.openxmlformats.org/officeDocument/2006/relationships/font" Target="fonts/Raleway-boldItalic.fntdata"/><Relationship Id="rId22" Type="http://schemas.openxmlformats.org/officeDocument/2006/relationships/font" Target="fonts/SourceSansPro-italic.fntdata"/><Relationship Id="rId10" Type="http://schemas.openxmlformats.org/officeDocument/2006/relationships/font" Target="fonts/Raleway-italic.fntdata"/><Relationship Id="rId21" Type="http://schemas.openxmlformats.org/officeDocument/2006/relationships/font" Target="fonts/SourceSansPro-bold.fntdata"/><Relationship Id="rId13" Type="http://schemas.openxmlformats.org/officeDocument/2006/relationships/font" Target="fonts/SourceCodePro-bold.fntdata"/><Relationship Id="rId12" Type="http://schemas.openxmlformats.org/officeDocument/2006/relationships/font" Target="fonts/SourceCodePro-regular.fntdata"/><Relationship Id="rId23" Type="http://schemas.openxmlformats.org/officeDocument/2006/relationships/font" Target="fonts/SourceSansPr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Raleway-bold.fntdata"/><Relationship Id="rId15" Type="http://schemas.openxmlformats.org/officeDocument/2006/relationships/font" Target="fonts/SourceCodePro-boldItalic.fntdata"/><Relationship Id="rId14" Type="http://schemas.openxmlformats.org/officeDocument/2006/relationships/font" Target="fonts/SourceCodePro-italic.fntdata"/><Relationship Id="rId17" Type="http://schemas.openxmlformats.org/officeDocument/2006/relationships/font" Target="fonts/Merriweather-bold.fntdata"/><Relationship Id="rId16" Type="http://schemas.openxmlformats.org/officeDocument/2006/relationships/font" Target="fonts/Merriweather-regular.fntdata"/><Relationship Id="rId5" Type="http://schemas.openxmlformats.org/officeDocument/2006/relationships/slideMaster" Target="slideMasters/slideMaster1.xml"/><Relationship Id="rId19" Type="http://schemas.openxmlformats.org/officeDocument/2006/relationships/font" Target="fonts/Merriweather-boldItalic.fntdata"/><Relationship Id="rId6" Type="http://schemas.openxmlformats.org/officeDocument/2006/relationships/notesMaster" Target="notesMasters/notesMaster1.xml"/><Relationship Id="rId18" Type="http://schemas.openxmlformats.org/officeDocument/2006/relationships/font" Target="fonts/Merriweather-italic.fntdata"/><Relationship Id="rId7" Type="http://schemas.openxmlformats.org/officeDocument/2006/relationships/slide" Target="slides/slide1.xml"/><Relationship Id="rId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nvSpPr>
        <p:spPr>
          <a:xfrm>
            <a:off x="353125" y="168900"/>
            <a:ext cx="663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pic>
        <p:nvPicPr>
          <p:cNvPr id="59" name="Google Shape;59;p13"/>
          <p:cNvPicPr preferRelativeResize="0"/>
          <p:nvPr/>
        </p:nvPicPr>
        <p:blipFill rotWithShape="1">
          <a:blip r:embed="rId3">
            <a:alphaModFix/>
          </a:blip>
          <a:srcRect b="0" l="18312" r="10654" t="0"/>
          <a:stretch/>
        </p:blipFill>
        <p:spPr>
          <a:xfrm>
            <a:off x="122725" y="3377800"/>
            <a:ext cx="1642926" cy="1572426"/>
          </a:xfrm>
          <a:prstGeom prst="rect">
            <a:avLst/>
          </a:prstGeom>
          <a:noFill/>
          <a:ln>
            <a:noFill/>
          </a:ln>
        </p:spPr>
      </p:pic>
      <p:pic>
        <p:nvPicPr>
          <p:cNvPr id="60" name="Google Shape;60;p13"/>
          <p:cNvPicPr preferRelativeResize="0"/>
          <p:nvPr/>
        </p:nvPicPr>
        <p:blipFill>
          <a:blip r:embed="rId4">
            <a:alphaModFix/>
          </a:blip>
          <a:stretch>
            <a:fillRect/>
          </a:stretch>
        </p:blipFill>
        <p:spPr>
          <a:xfrm>
            <a:off x="6366000" y="37325"/>
            <a:ext cx="2646750" cy="1175626"/>
          </a:xfrm>
          <a:prstGeom prst="rect">
            <a:avLst/>
          </a:prstGeom>
          <a:noFill/>
          <a:ln>
            <a:noFill/>
          </a:ln>
        </p:spPr>
      </p:pic>
      <p:sp>
        <p:nvSpPr>
          <p:cNvPr id="61" name="Google Shape;61;p13"/>
          <p:cNvSpPr txBox="1"/>
          <p:nvPr/>
        </p:nvSpPr>
        <p:spPr>
          <a:xfrm>
            <a:off x="153450" y="86763"/>
            <a:ext cx="59190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000">
                <a:latin typeface="Merriweather"/>
                <a:ea typeface="Merriweather"/>
                <a:cs typeface="Merriweather"/>
                <a:sym typeface="Merriweather"/>
              </a:rPr>
              <a:t>GALA GROCERIES </a:t>
            </a:r>
            <a:br>
              <a:rPr b="1" lang="en-GB" sz="2000">
                <a:latin typeface="Merriweather"/>
                <a:ea typeface="Merriweather"/>
                <a:cs typeface="Merriweather"/>
                <a:sym typeface="Merriweather"/>
              </a:rPr>
            </a:br>
            <a:r>
              <a:rPr b="1" lang="en-GB" sz="2000">
                <a:latin typeface="Merriweather"/>
                <a:ea typeface="Merriweather"/>
                <a:cs typeface="Merriweather"/>
                <a:sym typeface="Merriweather"/>
              </a:rPr>
              <a:t>DATA MODELING STAGE</a:t>
            </a:r>
            <a:endParaRPr b="1" sz="2000">
              <a:latin typeface="Merriweather"/>
              <a:ea typeface="Merriweather"/>
              <a:cs typeface="Merriweather"/>
              <a:sym typeface="Merriweather"/>
            </a:endParaRPr>
          </a:p>
        </p:txBody>
      </p:sp>
      <p:sp>
        <p:nvSpPr>
          <p:cNvPr id="62" name="Google Shape;62;p13"/>
          <p:cNvSpPr txBox="1"/>
          <p:nvPr/>
        </p:nvSpPr>
        <p:spPr>
          <a:xfrm>
            <a:off x="353125" y="1574750"/>
            <a:ext cx="201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Merriweather"/>
                <a:ea typeface="Merriweather"/>
                <a:cs typeface="Merriweather"/>
                <a:sym typeface="Merriweather"/>
              </a:rPr>
              <a:t>Strategic Planning</a:t>
            </a:r>
            <a:endParaRPr b="1">
              <a:latin typeface="Merriweather"/>
              <a:ea typeface="Merriweather"/>
              <a:cs typeface="Merriweather"/>
              <a:sym typeface="Merriweather"/>
            </a:endParaRPr>
          </a:p>
        </p:txBody>
      </p:sp>
      <p:sp>
        <p:nvSpPr>
          <p:cNvPr id="63" name="Google Shape;63;p13"/>
          <p:cNvSpPr/>
          <p:nvPr/>
        </p:nvSpPr>
        <p:spPr>
          <a:xfrm>
            <a:off x="353125" y="1975088"/>
            <a:ext cx="2559900" cy="574500"/>
          </a:xfrm>
          <a:prstGeom prst="homePlate">
            <a:avLst>
              <a:gd fmla="val 50000" name="adj"/>
            </a:avLst>
          </a:prstGeom>
          <a:solidFill>
            <a:srgbClr val="08563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solidFill>
                  <a:srgbClr val="FFFFFF"/>
                </a:solidFill>
                <a:latin typeface="Merriweather"/>
                <a:ea typeface="Merriweather"/>
                <a:cs typeface="Merriweather"/>
                <a:sym typeface="Merriweather"/>
              </a:rPr>
              <a:t>Data Cleaning</a:t>
            </a:r>
            <a:endParaRPr sz="1300">
              <a:solidFill>
                <a:srgbClr val="FFFFFF"/>
              </a:solidFill>
              <a:latin typeface="Merriweather"/>
              <a:ea typeface="Merriweather"/>
              <a:cs typeface="Merriweather"/>
              <a:sym typeface="Merriweather"/>
            </a:endParaRPr>
          </a:p>
        </p:txBody>
      </p:sp>
      <p:sp>
        <p:nvSpPr>
          <p:cNvPr id="64" name="Google Shape;64;p13"/>
          <p:cNvSpPr/>
          <p:nvPr/>
        </p:nvSpPr>
        <p:spPr>
          <a:xfrm>
            <a:off x="2478025" y="1974950"/>
            <a:ext cx="2385900" cy="574500"/>
          </a:xfrm>
          <a:prstGeom prst="chevron">
            <a:avLst>
              <a:gd fmla="val 50000" name="adj"/>
            </a:avLst>
          </a:prstGeom>
          <a:solidFill>
            <a:srgbClr val="0B71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solidFill>
                  <a:srgbClr val="FFFFFF"/>
                </a:solidFill>
                <a:latin typeface="Merriweather"/>
                <a:ea typeface="Merriweather"/>
                <a:cs typeface="Merriweather"/>
                <a:sym typeface="Merriweather"/>
              </a:rPr>
              <a:t>Exploratory Data Analysis</a:t>
            </a:r>
            <a:endParaRPr sz="1300">
              <a:solidFill>
                <a:srgbClr val="FFFFFF"/>
              </a:solidFill>
              <a:latin typeface="Merriweather"/>
              <a:ea typeface="Merriweather"/>
              <a:cs typeface="Merriweather"/>
              <a:sym typeface="Merriweather"/>
            </a:endParaRPr>
          </a:p>
        </p:txBody>
      </p:sp>
      <p:sp>
        <p:nvSpPr>
          <p:cNvPr id="65" name="Google Shape;65;p13"/>
          <p:cNvSpPr/>
          <p:nvPr/>
        </p:nvSpPr>
        <p:spPr>
          <a:xfrm>
            <a:off x="4418100" y="1974950"/>
            <a:ext cx="2385900" cy="574500"/>
          </a:xfrm>
          <a:prstGeom prst="chevron">
            <a:avLst>
              <a:gd fmla="val 50000" name="adj"/>
            </a:avLst>
          </a:prstGeom>
          <a:solidFill>
            <a:srgbClr val="0B77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solidFill>
                  <a:srgbClr val="FFFFFF"/>
                </a:solidFill>
                <a:latin typeface="Merriweather"/>
                <a:ea typeface="Merriweather"/>
                <a:cs typeface="Merriweather"/>
                <a:sym typeface="Merriweather"/>
              </a:rPr>
              <a:t>Model Building</a:t>
            </a:r>
            <a:endParaRPr sz="1300">
              <a:solidFill>
                <a:srgbClr val="FFFFFF"/>
              </a:solidFill>
              <a:latin typeface="Merriweather"/>
              <a:ea typeface="Merriweather"/>
              <a:cs typeface="Merriweather"/>
              <a:sym typeface="Merriweather"/>
            </a:endParaRPr>
          </a:p>
        </p:txBody>
      </p:sp>
      <p:sp>
        <p:nvSpPr>
          <p:cNvPr id="66" name="Google Shape;66;p13"/>
          <p:cNvSpPr/>
          <p:nvPr/>
        </p:nvSpPr>
        <p:spPr>
          <a:xfrm>
            <a:off x="6358401" y="1974950"/>
            <a:ext cx="2385900" cy="574500"/>
          </a:xfrm>
          <a:prstGeom prst="chevron">
            <a:avLst>
              <a:gd fmla="val 50000" name="adj"/>
            </a:avLst>
          </a:prstGeom>
          <a:solidFill>
            <a:srgbClr val="0C814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solidFill>
                  <a:srgbClr val="FFFFFF"/>
                </a:solidFill>
                <a:latin typeface="Merriweather"/>
                <a:ea typeface="Merriweather"/>
                <a:cs typeface="Merriweather"/>
                <a:sym typeface="Merriweather"/>
              </a:rPr>
              <a:t>Model Deployment and Monitoring</a:t>
            </a:r>
            <a:endParaRPr sz="1300">
              <a:solidFill>
                <a:srgbClr val="FFFFFF"/>
              </a:solidFill>
              <a:latin typeface="Merriweather"/>
              <a:ea typeface="Merriweather"/>
              <a:cs typeface="Merriweather"/>
              <a:sym typeface="Merriweather"/>
            </a:endParaRPr>
          </a:p>
        </p:txBody>
      </p:sp>
      <p:sp>
        <p:nvSpPr>
          <p:cNvPr id="67" name="Google Shape;67;p13"/>
          <p:cNvSpPr txBox="1"/>
          <p:nvPr/>
        </p:nvSpPr>
        <p:spPr>
          <a:xfrm>
            <a:off x="353125" y="887175"/>
            <a:ext cx="201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Merriweather"/>
                <a:ea typeface="Merriweather"/>
                <a:cs typeface="Merriweather"/>
                <a:sym typeface="Merriweather"/>
              </a:rPr>
              <a:t>Objective</a:t>
            </a:r>
            <a:endParaRPr b="1">
              <a:latin typeface="Merriweather"/>
              <a:ea typeface="Merriweather"/>
              <a:cs typeface="Merriweather"/>
              <a:sym typeface="Merriweather"/>
            </a:endParaRPr>
          </a:p>
        </p:txBody>
      </p:sp>
      <p:sp>
        <p:nvSpPr>
          <p:cNvPr id="68" name="Google Shape;68;p13"/>
          <p:cNvSpPr txBox="1"/>
          <p:nvPr/>
        </p:nvSpPr>
        <p:spPr>
          <a:xfrm>
            <a:off x="353125" y="1212938"/>
            <a:ext cx="6156900" cy="3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50">
                <a:solidFill>
                  <a:srgbClr val="333333"/>
                </a:solidFill>
                <a:highlight>
                  <a:srgbClr val="FAFAFA"/>
                </a:highlight>
                <a:latin typeface="Times New Roman"/>
                <a:ea typeface="Times New Roman"/>
                <a:cs typeface="Times New Roman"/>
                <a:sym typeface="Times New Roman"/>
              </a:rPr>
              <a:t>Predict the stock levels of products based on sales data and sensor data on an hourly basis.</a:t>
            </a:r>
            <a:endParaRPr>
              <a:latin typeface="Source Code Pro"/>
              <a:ea typeface="Source Code Pro"/>
              <a:cs typeface="Source Code Pro"/>
              <a:sym typeface="Source Code Pro"/>
            </a:endParaRPr>
          </a:p>
        </p:txBody>
      </p:sp>
      <p:graphicFrame>
        <p:nvGraphicFramePr>
          <p:cNvPr id="69" name="Google Shape;69;p13"/>
          <p:cNvGraphicFramePr/>
          <p:nvPr/>
        </p:nvGraphicFramePr>
        <p:xfrm>
          <a:off x="1896225" y="2662525"/>
          <a:ext cx="3000000" cy="3000000"/>
        </p:xfrm>
        <a:graphic>
          <a:graphicData uri="http://schemas.openxmlformats.org/drawingml/2006/table">
            <a:tbl>
              <a:tblPr>
                <a:noFill/>
                <a:tableStyleId>{52F26100-E042-4A7D-B826-777ED17B6CBB}</a:tableStyleId>
              </a:tblPr>
              <a:tblGrid>
                <a:gridCol w="2239825"/>
                <a:gridCol w="4911225"/>
              </a:tblGrid>
              <a:tr h="273600">
                <a:tc>
                  <a:txBody>
                    <a:bodyPr/>
                    <a:lstStyle/>
                    <a:p>
                      <a:pPr indent="0" lvl="0" marL="0" rtl="0" algn="l">
                        <a:spcBef>
                          <a:spcPts val="0"/>
                        </a:spcBef>
                        <a:spcAft>
                          <a:spcPts val="0"/>
                        </a:spcAft>
                        <a:buNone/>
                      </a:pPr>
                      <a:r>
                        <a:rPr b="1" lang="en-GB" sz="1200">
                          <a:latin typeface="Merriweather"/>
                          <a:ea typeface="Merriweather"/>
                          <a:cs typeface="Merriweather"/>
                          <a:sym typeface="Merriweather"/>
                        </a:rPr>
                        <a:t>Tables</a:t>
                      </a:r>
                      <a:endParaRPr b="1" sz="1200">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b="1" lang="en-GB" sz="1200">
                          <a:latin typeface="Merriweather"/>
                          <a:ea typeface="Merriweather"/>
                          <a:cs typeface="Merriweather"/>
                          <a:sym typeface="Merriweather"/>
                        </a:rPr>
                        <a:t>Columns</a:t>
                      </a:r>
                      <a:endParaRPr b="1" sz="1200">
                        <a:latin typeface="Merriweather"/>
                        <a:ea typeface="Merriweather"/>
                        <a:cs typeface="Merriweather"/>
                        <a:sym typeface="Merriweather"/>
                      </a:endParaRPr>
                    </a:p>
                  </a:txBody>
                  <a:tcPr marT="91425" marB="91425" marR="91425" marL="91425"/>
                </a:tc>
              </a:tr>
              <a:tr h="325150">
                <a:tc>
                  <a:txBody>
                    <a:bodyPr/>
                    <a:lstStyle/>
                    <a:p>
                      <a:pPr indent="0" lvl="0" marL="0" rtl="0" algn="l">
                        <a:spcBef>
                          <a:spcPts val="0"/>
                        </a:spcBef>
                        <a:spcAft>
                          <a:spcPts val="0"/>
                        </a:spcAft>
                        <a:buNone/>
                      </a:pPr>
                      <a:r>
                        <a:rPr lang="en-GB" sz="1000">
                          <a:latin typeface="Merriweather"/>
                          <a:ea typeface="Merriweather"/>
                          <a:cs typeface="Merriweather"/>
                          <a:sym typeface="Merriweather"/>
                        </a:rPr>
                        <a:t>sensor_stock_levels</a:t>
                      </a:r>
                      <a:endParaRPr sz="1000">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GB" sz="1000">
                          <a:latin typeface="Merriweather"/>
                          <a:ea typeface="Merriweather"/>
                          <a:cs typeface="Merriweather"/>
                          <a:sym typeface="Merriweather"/>
                        </a:rPr>
                        <a:t>id, timestamp, product_id, estimated_stock_pct</a:t>
                      </a:r>
                      <a:endParaRPr sz="1000">
                        <a:latin typeface="Merriweather"/>
                        <a:ea typeface="Merriweather"/>
                        <a:cs typeface="Merriweather"/>
                        <a:sym typeface="Merriweather"/>
                      </a:endParaRPr>
                    </a:p>
                  </a:txBody>
                  <a:tcPr marT="91425" marB="91425" marR="91425" marL="91425"/>
                </a:tc>
              </a:tr>
              <a:tr h="472950">
                <a:tc>
                  <a:txBody>
                    <a:bodyPr/>
                    <a:lstStyle/>
                    <a:p>
                      <a:pPr indent="0" lvl="0" marL="0" rtl="0" algn="l">
                        <a:spcBef>
                          <a:spcPts val="0"/>
                        </a:spcBef>
                        <a:spcAft>
                          <a:spcPts val="0"/>
                        </a:spcAft>
                        <a:buNone/>
                      </a:pPr>
                      <a:r>
                        <a:rPr lang="en-GB" sz="1000">
                          <a:latin typeface="Merriweather"/>
                          <a:ea typeface="Merriweather"/>
                          <a:cs typeface="Merriweather"/>
                          <a:sym typeface="Merriweather"/>
                        </a:rPr>
                        <a:t>sales</a:t>
                      </a:r>
                      <a:endParaRPr sz="1000">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GB" sz="1000">
                          <a:latin typeface="Merriweather"/>
                          <a:ea typeface="Merriweather"/>
                          <a:cs typeface="Merriweather"/>
                          <a:sym typeface="Merriweather"/>
                        </a:rPr>
                        <a:t>transaction_id, timestamp, product_id, category, customer_type, unit_price, quantity, total, payment_type</a:t>
                      </a:r>
                      <a:endParaRPr sz="1000">
                        <a:latin typeface="Merriweather"/>
                        <a:ea typeface="Merriweather"/>
                        <a:cs typeface="Merriweather"/>
                        <a:sym typeface="Merriweather"/>
                      </a:endParaRPr>
                    </a:p>
                  </a:txBody>
                  <a:tcPr marT="91425" marB="91425" marR="91425" marL="91425"/>
                </a:tc>
              </a:tr>
              <a:tr h="325150">
                <a:tc>
                  <a:txBody>
                    <a:bodyPr/>
                    <a:lstStyle/>
                    <a:p>
                      <a:pPr indent="0" lvl="0" marL="0" rtl="0" algn="l">
                        <a:lnSpc>
                          <a:spcPct val="115000"/>
                        </a:lnSpc>
                        <a:spcBef>
                          <a:spcPts val="1200"/>
                        </a:spcBef>
                        <a:spcAft>
                          <a:spcPts val="1200"/>
                        </a:spcAft>
                        <a:buNone/>
                      </a:pPr>
                      <a:r>
                        <a:rPr lang="en-GB" sz="1000">
                          <a:latin typeface="Merriweather"/>
                          <a:ea typeface="Merriweather"/>
                          <a:cs typeface="Merriweather"/>
                          <a:sym typeface="Merriweather"/>
                        </a:rPr>
                        <a:t>sensor_storage_temperature</a:t>
                      </a:r>
                      <a:endParaRPr sz="1000">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GB" sz="1000">
                          <a:latin typeface="Merriweather"/>
                          <a:ea typeface="Merriweather"/>
                          <a:cs typeface="Merriweather"/>
                          <a:sym typeface="Merriweather"/>
                        </a:rPr>
                        <a:t>id, timestamp, temperature</a:t>
                      </a:r>
                      <a:endParaRPr sz="1000">
                        <a:latin typeface="Merriweather"/>
                        <a:ea typeface="Merriweather"/>
                        <a:cs typeface="Merriweather"/>
                        <a:sym typeface="Merriweather"/>
                      </a:endParaRPr>
                    </a:p>
                  </a:txBody>
                  <a:tcPr marT="91425" marB="91425" marR="91425" marL="91425"/>
                </a:tc>
              </a:tr>
            </a:tbl>
          </a:graphicData>
        </a:graphic>
      </p:graphicFrame>
      <p:sp>
        <p:nvSpPr>
          <p:cNvPr id="70" name="Google Shape;70;p13"/>
          <p:cNvSpPr txBox="1"/>
          <p:nvPr/>
        </p:nvSpPr>
        <p:spPr>
          <a:xfrm>
            <a:off x="1896225" y="4257525"/>
            <a:ext cx="69168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latin typeface="Merriweather"/>
                <a:ea typeface="Merriweather"/>
                <a:cs typeface="Merriweather"/>
                <a:sym typeface="Merriweather"/>
              </a:rPr>
              <a:t>All the data will be required, the feature “estimated_stock_pct” is the one that needs to be predicted. Sales data will help in indicating the movement of the stocks and sensor data will help in showing products life cycle based on temperature. </a:t>
            </a:r>
            <a:endParaRPr sz="1100">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