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32"/>
  </p:notesMasterIdLst>
  <p:handoutMasterIdLst>
    <p:handoutMasterId r:id="rId33"/>
  </p:handoutMasterIdLst>
  <p:sldIdLst>
    <p:sldId id="4631" r:id="rId2"/>
    <p:sldId id="4686" r:id="rId3"/>
    <p:sldId id="4632" r:id="rId4"/>
    <p:sldId id="4633" r:id="rId5"/>
    <p:sldId id="4666" r:id="rId6"/>
    <p:sldId id="4667" r:id="rId7"/>
    <p:sldId id="4668" r:id="rId8"/>
    <p:sldId id="4638" r:id="rId9"/>
    <p:sldId id="4669" r:id="rId10"/>
    <p:sldId id="4670" r:id="rId11"/>
    <p:sldId id="4672" r:id="rId12"/>
    <p:sldId id="4673" r:id="rId13"/>
    <p:sldId id="4674" r:id="rId14"/>
    <p:sldId id="4671" r:id="rId15"/>
    <p:sldId id="4675" r:id="rId16"/>
    <p:sldId id="4676" r:id="rId17"/>
    <p:sldId id="4677" r:id="rId18"/>
    <p:sldId id="4659" r:id="rId19"/>
    <p:sldId id="4664" r:id="rId20"/>
    <p:sldId id="4678" r:id="rId21"/>
    <p:sldId id="4679" r:id="rId22"/>
    <p:sldId id="4687" r:id="rId23"/>
    <p:sldId id="4643" r:id="rId24"/>
    <p:sldId id="4682" r:id="rId25"/>
    <p:sldId id="4683" r:id="rId26"/>
    <p:sldId id="4688" r:id="rId27"/>
    <p:sldId id="4684" r:id="rId28"/>
    <p:sldId id="4685" r:id="rId29"/>
    <p:sldId id="4681" r:id="rId30"/>
    <p:sldId id="4652" r:id="rId31"/>
  </p:sldIdLst>
  <p:sldSz cx="12858750" cy="7232650"/>
  <p:notesSz cx="6858000" cy="914400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B3E"/>
    <a:srgbClr val="27B6B9"/>
    <a:srgbClr val="FFFFFF"/>
    <a:srgbClr val="29ABE2"/>
    <a:srgbClr val="262626"/>
    <a:srgbClr val="F66E4F"/>
    <a:srgbClr val="73DB29"/>
    <a:srgbClr val="FED40D"/>
    <a:srgbClr val="3AD1B5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5274" autoAdjust="0"/>
  </p:normalViewPr>
  <p:slideViewPr>
    <p:cSldViewPr>
      <p:cViewPr varScale="1">
        <p:scale>
          <a:sx n="60" d="100"/>
          <a:sy n="60" d="100"/>
        </p:scale>
        <p:origin x="62" y="418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2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4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5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2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17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5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858397" cy="72326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a.c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baidu.co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3763339" y="825500"/>
            <a:ext cx="5332072" cy="5581650"/>
          </a:xfrm>
          <a:custGeom>
            <a:avLst/>
            <a:gdLst>
              <a:gd name="connsiteX0" fmla="*/ 0 w 5332072"/>
              <a:gd name="connsiteY0" fmla="*/ 3618082 h 5581650"/>
              <a:gd name="connsiteX1" fmla="*/ 80779 w 5332072"/>
              <a:gd name="connsiteY1" fmla="*/ 3618082 h 5581650"/>
              <a:gd name="connsiteX2" fmla="*/ 164740 w 5332072"/>
              <a:gd name="connsiteY2" fmla="*/ 3847480 h 5581650"/>
              <a:gd name="connsiteX3" fmla="*/ 2666036 w 5332072"/>
              <a:gd name="connsiteY3" fmla="*/ 5505450 h 5581650"/>
              <a:gd name="connsiteX4" fmla="*/ 5167332 w 5332072"/>
              <a:gd name="connsiteY4" fmla="*/ 3847480 h 5581650"/>
              <a:gd name="connsiteX5" fmla="*/ 5251293 w 5332072"/>
              <a:gd name="connsiteY5" fmla="*/ 3618082 h 5581650"/>
              <a:gd name="connsiteX6" fmla="*/ 5332072 w 5332072"/>
              <a:gd name="connsiteY6" fmla="*/ 3618082 h 5581650"/>
              <a:gd name="connsiteX7" fmla="*/ 5331391 w 5332072"/>
              <a:gd name="connsiteY7" fmla="*/ 3620731 h 5581650"/>
              <a:gd name="connsiteX8" fmla="*/ 2666036 w 5332072"/>
              <a:gd name="connsiteY8" fmla="*/ 5581650 h 5581650"/>
              <a:gd name="connsiteX9" fmla="*/ 681 w 5332072"/>
              <a:gd name="connsiteY9" fmla="*/ 3620731 h 5581650"/>
              <a:gd name="connsiteX10" fmla="*/ 2666036 w 5332072"/>
              <a:gd name="connsiteY10" fmla="*/ 0 h 5581650"/>
              <a:gd name="connsiteX11" fmla="*/ 5331391 w 5332072"/>
              <a:gd name="connsiteY11" fmla="*/ 1960919 h 5581650"/>
              <a:gd name="connsiteX12" fmla="*/ 5332072 w 5332072"/>
              <a:gd name="connsiteY12" fmla="*/ 1963569 h 5581650"/>
              <a:gd name="connsiteX13" fmla="*/ 5251293 w 5332072"/>
              <a:gd name="connsiteY13" fmla="*/ 1963569 h 5581650"/>
              <a:gd name="connsiteX14" fmla="*/ 5167332 w 5332072"/>
              <a:gd name="connsiteY14" fmla="*/ 1734171 h 5581650"/>
              <a:gd name="connsiteX15" fmla="*/ 2666036 w 5332072"/>
              <a:gd name="connsiteY15" fmla="*/ 76200 h 5581650"/>
              <a:gd name="connsiteX16" fmla="*/ 164740 w 5332072"/>
              <a:gd name="connsiteY16" fmla="*/ 1734171 h 5581650"/>
              <a:gd name="connsiteX17" fmla="*/ 80779 w 5332072"/>
              <a:gd name="connsiteY17" fmla="*/ 1963569 h 5581650"/>
              <a:gd name="connsiteX18" fmla="*/ 0 w 5332072"/>
              <a:gd name="connsiteY18" fmla="*/ 1963569 h 5581650"/>
              <a:gd name="connsiteX19" fmla="*/ 681 w 5332072"/>
              <a:gd name="connsiteY19" fmla="*/ 1960919 h 5581650"/>
              <a:gd name="connsiteX20" fmla="*/ 2666036 w 5332072"/>
              <a:gd name="connsiteY20" fmla="*/ 0 h 55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16060" y="1003010"/>
            <a:ext cx="5226630" cy="5226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259"/>
          <p:cNvSpPr>
            <a:spLocks noChangeArrowheads="1"/>
          </p:cNvSpPr>
          <p:nvPr/>
        </p:nvSpPr>
        <p:spPr bwMode="auto">
          <a:xfrm>
            <a:off x="3477047" y="2386011"/>
            <a:ext cx="581025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实时分布式系统小组项目汇报</a:t>
            </a:r>
            <a:endParaRPr lang="en-US" altLang="zh-CN" sz="2400" b="1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2597150" y="3073211"/>
            <a:ext cx="766445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dirty="0"/>
              <a:t>域名信息需求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259"/>
          <p:cNvSpPr>
            <a:spLocks noChangeArrowheads="1"/>
          </p:cNvSpPr>
          <p:nvPr/>
        </p:nvSpPr>
        <p:spPr bwMode="auto">
          <a:xfrm>
            <a:off x="4667250" y="4138344"/>
            <a:ext cx="3524250" cy="16065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汇报人员：李盛树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小组成员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李盛树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刘彩荣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郑立旺 阮少峰</a:t>
            </a:r>
          </a:p>
        </p:txBody>
      </p:sp>
    </p:spTree>
    <p:extLst>
      <p:ext uri="{BB962C8B-B14F-4D97-AF65-F5344CB8AC3E}">
        <p14:creationId xmlns:p14="http://schemas.microsoft.com/office/powerpoint/2010/main" val="149213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B0F7-D7BC-4494-A5EF-C3DFB15D3517}"/>
              </a:ext>
            </a:extLst>
          </p:cNvPr>
          <p:cNvSpPr txBox="1">
            <a:spLocks/>
          </p:cNvSpPr>
          <p:nvPr/>
        </p:nvSpPr>
        <p:spPr>
          <a:xfrm>
            <a:off x="3837087" y="263003"/>
            <a:ext cx="4176463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172751-F248-4903-92F3-DAFC620D9448}"/>
              </a:ext>
            </a:extLst>
          </p:cNvPr>
          <p:cNvSpPr txBox="1"/>
          <p:nvPr/>
        </p:nvSpPr>
        <p:spPr>
          <a:xfrm>
            <a:off x="164679" y="1369329"/>
            <a:ext cx="5520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在这里对</a:t>
            </a:r>
            <a:r>
              <a:rPr lang="zh-CN" altLang="en-US" sz="2400" dirty="0"/>
              <a:t>排行榜中的地址信息</a:t>
            </a:r>
            <a:r>
              <a:rPr lang="zh-CN" altLang="zh-CN" sz="2400" dirty="0"/>
              <a:t>进行提取，部分</a:t>
            </a:r>
            <a:r>
              <a:rPr lang="en-US" altLang="zh-CN" sz="2400" dirty="0"/>
              <a:t>html</a:t>
            </a:r>
            <a:r>
              <a:rPr lang="zh-CN" altLang="zh-CN" sz="2400" dirty="0"/>
              <a:t>代码如</a:t>
            </a:r>
            <a:r>
              <a:rPr lang="zh-CN" altLang="en-US" sz="2400" dirty="0"/>
              <a:t>右：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C946ED-77B8-4A04-9460-1DED63AB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05" y="1001281"/>
            <a:ext cx="7271945" cy="622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7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B0F7-D7BC-4494-A5EF-C3DFB15D3517}"/>
              </a:ext>
            </a:extLst>
          </p:cNvPr>
          <p:cNvSpPr txBox="1">
            <a:spLocks/>
          </p:cNvSpPr>
          <p:nvPr/>
        </p:nvSpPr>
        <p:spPr>
          <a:xfrm>
            <a:off x="3837087" y="263003"/>
            <a:ext cx="4176463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代码解析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172751-F248-4903-92F3-DAFC620D9448}"/>
              </a:ext>
            </a:extLst>
          </p:cNvPr>
          <p:cNvSpPr txBox="1"/>
          <p:nvPr/>
        </p:nvSpPr>
        <p:spPr>
          <a:xfrm>
            <a:off x="164679" y="1369329"/>
            <a:ext cx="5520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对该</a:t>
            </a:r>
            <a:r>
              <a:rPr lang="en-US" altLang="zh-CN" sz="2800" dirty="0"/>
              <a:t>html</a:t>
            </a:r>
            <a:r>
              <a:rPr lang="zh-CN" altLang="zh-CN" sz="2800" dirty="0"/>
              <a:t>代码</a:t>
            </a:r>
            <a:r>
              <a:rPr lang="zh-CN" altLang="en-US" sz="2800" dirty="0"/>
              <a:t>进行</a:t>
            </a:r>
            <a:r>
              <a:rPr lang="zh-CN" altLang="zh-CN" sz="2800" dirty="0"/>
              <a:t>解析</a:t>
            </a:r>
            <a:r>
              <a:rPr lang="zh-CN" altLang="en-US" sz="2800" dirty="0"/>
              <a:t>，得到右图所示的待爬取页面的网址：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53AE60-D0C3-4CA8-AF92-F67076F3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602" y="2248173"/>
            <a:ext cx="4634148" cy="40985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C937F2-88D3-4560-890E-F7B6CCF5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0221"/>
            <a:ext cx="7930868" cy="35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3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B0F7-D7BC-4494-A5EF-C3DFB15D3517}"/>
              </a:ext>
            </a:extLst>
          </p:cNvPr>
          <p:cNvSpPr txBox="1">
            <a:spLocks/>
          </p:cNvSpPr>
          <p:nvPr/>
        </p:nvSpPr>
        <p:spPr>
          <a:xfrm>
            <a:off x="3837087" y="263003"/>
            <a:ext cx="4176463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172751-F248-4903-92F3-DAFC620D9448}"/>
              </a:ext>
            </a:extLst>
          </p:cNvPr>
          <p:cNvSpPr txBox="1"/>
          <p:nvPr/>
        </p:nvSpPr>
        <p:spPr>
          <a:xfrm>
            <a:off x="164679" y="1369329"/>
            <a:ext cx="5520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前面我们获取了待爬取页面的地址，这里对页面的</a:t>
            </a:r>
            <a:r>
              <a:rPr lang="en-US" altLang="zh-CN" sz="2400" dirty="0"/>
              <a:t>HTML</a:t>
            </a:r>
            <a:r>
              <a:rPr lang="zh-CN" altLang="en-US" sz="2400" dirty="0"/>
              <a:t>代码进行分析：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D72915-AC89-458C-82E1-6F61DCE5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" y="2422040"/>
            <a:ext cx="5608246" cy="45868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FDDCB3-F74A-456E-8590-963A472C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439" y="1281015"/>
            <a:ext cx="7123473" cy="5688632"/>
          </a:xfrm>
          <a:prstGeom prst="rect">
            <a:avLst/>
          </a:prstGeom>
        </p:spPr>
      </p:pic>
      <p:sp>
        <p:nvSpPr>
          <p:cNvPr id="4" name="标注: 弯曲线形 3">
            <a:extLst>
              <a:ext uri="{FF2B5EF4-FFF2-40B4-BE49-F238E27FC236}">
                <a16:creationId xmlns:a16="http://schemas.microsoft.com/office/drawing/2014/main" id="{8120301D-9896-437F-96C6-D685953CDF29}"/>
              </a:ext>
            </a:extLst>
          </p:cNvPr>
          <p:cNvSpPr/>
          <p:nvPr/>
        </p:nvSpPr>
        <p:spPr>
          <a:xfrm>
            <a:off x="9669735" y="2680221"/>
            <a:ext cx="237626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0312"/>
              <a:gd name="adj6" fmla="val -568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我们发现，需要的具体信息在</a:t>
            </a:r>
            <a:r>
              <a:rPr lang="en-US" altLang="zh-CN" dirty="0"/>
              <a:t>HTML</a:t>
            </a:r>
            <a:r>
              <a:rPr lang="zh-CN" altLang="en-US" dirty="0"/>
              <a:t>页面中没有显示出来</a:t>
            </a:r>
          </a:p>
        </p:txBody>
      </p:sp>
    </p:spTree>
    <p:extLst>
      <p:ext uri="{BB962C8B-B14F-4D97-AF65-F5344CB8AC3E}">
        <p14:creationId xmlns:p14="http://schemas.microsoft.com/office/powerpoint/2010/main" val="206515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B0F7-D7BC-4494-A5EF-C3DFB15D3517}"/>
              </a:ext>
            </a:extLst>
          </p:cNvPr>
          <p:cNvSpPr txBox="1">
            <a:spLocks/>
          </p:cNvSpPr>
          <p:nvPr/>
        </p:nvSpPr>
        <p:spPr>
          <a:xfrm>
            <a:off x="3837087" y="263003"/>
            <a:ext cx="4176463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FDDCB3-F74A-456E-8590-963A472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" y="1672109"/>
            <a:ext cx="6221768" cy="4968552"/>
          </a:xfrm>
          <a:prstGeom prst="rect">
            <a:avLst/>
          </a:prstGeom>
        </p:spPr>
      </p:pic>
      <p:sp>
        <p:nvSpPr>
          <p:cNvPr id="4" name="标注: 弯曲线形 3">
            <a:extLst>
              <a:ext uri="{FF2B5EF4-FFF2-40B4-BE49-F238E27FC236}">
                <a16:creationId xmlns:a16="http://schemas.microsoft.com/office/drawing/2014/main" id="{8120301D-9896-437F-96C6-D685953CDF29}"/>
              </a:ext>
            </a:extLst>
          </p:cNvPr>
          <p:cNvSpPr/>
          <p:nvPr/>
        </p:nvSpPr>
        <p:spPr>
          <a:xfrm>
            <a:off x="3559958" y="2824237"/>
            <a:ext cx="237626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8750"/>
              <a:gd name="adj6" fmla="val -552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我们发现，需要的具体信息在</a:t>
            </a:r>
            <a:r>
              <a:rPr lang="en-US" altLang="zh-CN" dirty="0"/>
              <a:t>HTML</a:t>
            </a:r>
            <a:r>
              <a:rPr lang="zh-CN" altLang="en-US" dirty="0"/>
              <a:t>页面中没有显示出来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07026D-6148-45BE-A39A-FF4D405A5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88" y="4608557"/>
            <a:ext cx="8395131" cy="20321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6F55F4-2834-45D0-A112-E9E68DD5D107}"/>
              </a:ext>
            </a:extLst>
          </p:cNvPr>
          <p:cNvSpPr txBox="1"/>
          <p:nvPr/>
        </p:nvSpPr>
        <p:spPr>
          <a:xfrm>
            <a:off x="6573391" y="1755338"/>
            <a:ext cx="5544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经过分析，该信息是动态加载的，所以我们通过获取该信息的“</a:t>
            </a:r>
            <a:r>
              <a:rPr lang="en-US" altLang="zh-CN" sz="2800" dirty="0"/>
              <a:t>token</a:t>
            </a:r>
            <a:r>
              <a:rPr lang="zh-CN" altLang="en-US" sz="2800" dirty="0"/>
              <a:t>”页面，然后爬取需要的信息：</a:t>
            </a:r>
          </a:p>
        </p:txBody>
      </p:sp>
    </p:spTree>
    <p:extLst>
      <p:ext uri="{BB962C8B-B14F-4D97-AF65-F5344CB8AC3E}">
        <p14:creationId xmlns:p14="http://schemas.microsoft.com/office/powerpoint/2010/main" val="369352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B0F7-D7BC-4494-A5EF-C3DFB15D3517}"/>
              </a:ext>
            </a:extLst>
          </p:cNvPr>
          <p:cNvSpPr txBox="1">
            <a:spLocks/>
          </p:cNvSpPr>
          <p:nvPr/>
        </p:nvSpPr>
        <p:spPr>
          <a:xfrm>
            <a:off x="3909095" y="315675"/>
            <a:ext cx="6408712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代码解析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32BF23-8D14-41A4-B1B1-D82AFE6A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365" y="1072573"/>
            <a:ext cx="7493385" cy="41594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FD981E-40AF-4D3C-9FEA-D0939D166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64" y="1072573"/>
            <a:ext cx="7404723" cy="47039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5FCE2E0-8329-48B2-A3BD-9590163CEBA9}"/>
              </a:ext>
            </a:extLst>
          </p:cNvPr>
          <p:cNvSpPr txBox="1"/>
          <p:nvPr/>
        </p:nvSpPr>
        <p:spPr>
          <a:xfrm>
            <a:off x="88663" y="1813075"/>
            <a:ext cx="4828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通过“</a:t>
            </a:r>
            <a:r>
              <a:rPr lang="en-US" altLang="zh-CN" sz="2800" dirty="0"/>
              <a:t>token</a:t>
            </a:r>
            <a:r>
              <a:rPr lang="zh-CN" altLang="en-US" sz="2800" dirty="0"/>
              <a:t>”我们获取到了如右图的信息，然后把我们需要的信息通过“</a:t>
            </a:r>
            <a:r>
              <a:rPr lang="en-US" altLang="zh-CN" sz="2800" dirty="0"/>
              <a:t>json</a:t>
            </a:r>
            <a:r>
              <a:rPr lang="zh-CN" altLang="en-US" sz="2800" dirty="0"/>
              <a:t>”技术提取出来。</a:t>
            </a:r>
          </a:p>
        </p:txBody>
      </p:sp>
    </p:spTree>
    <p:extLst>
      <p:ext uri="{BB962C8B-B14F-4D97-AF65-F5344CB8AC3E}">
        <p14:creationId xmlns:p14="http://schemas.microsoft.com/office/powerpoint/2010/main" val="96490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5FCE2E0-8329-48B2-A3BD-9590163CEBA9}"/>
              </a:ext>
            </a:extLst>
          </p:cNvPr>
          <p:cNvSpPr txBox="1"/>
          <p:nvPr/>
        </p:nvSpPr>
        <p:spPr>
          <a:xfrm>
            <a:off x="380703" y="1528093"/>
            <a:ext cx="4828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把我们需要的信息通过“</a:t>
            </a:r>
            <a:r>
              <a:rPr lang="en-US" altLang="zh-CN" sz="2800" dirty="0"/>
              <a:t>json</a:t>
            </a:r>
            <a:r>
              <a:rPr lang="zh-CN" altLang="en-US" sz="2800" dirty="0"/>
              <a:t>”技术提取出来：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34D3207-4A88-411D-85EC-551F411C9C19}"/>
              </a:ext>
            </a:extLst>
          </p:cNvPr>
          <p:cNvSpPr txBox="1">
            <a:spLocks/>
          </p:cNvSpPr>
          <p:nvPr/>
        </p:nvSpPr>
        <p:spPr>
          <a:xfrm>
            <a:off x="3909095" y="315675"/>
            <a:ext cx="6408712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代码解析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F19A18-8349-405F-98DB-674B3FCB1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99" y="2244464"/>
            <a:ext cx="7817252" cy="46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15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5FCE2E0-8329-48B2-A3BD-9590163CEBA9}"/>
              </a:ext>
            </a:extLst>
          </p:cNvPr>
          <p:cNvSpPr txBox="1"/>
          <p:nvPr/>
        </p:nvSpPr>
        <p:spPr>
          <a:xfrm>
            <a:off x="380703" y="1528093"/>
            <a:ext cx="4680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将提取的内容填入</a:t>
            </a:r>
            <a:r>
              <a:rPr lang="en-US" altLang="zh-CN" sz="3200" dirty="0" err="1"/>
              <a:t>UrlDnsItem</a:t>
            </a:r>
            <a:r>
              <a:rPr lang="zh-CN" altLang="zh-CN" sz="3200" dirty="0"/>
              <a:t>中，以</a:t>
            </a:r>
            <a:r>
              <a:rPr lang="zh-CN" altLang="en-US" sz="3200" dirty="0"/>
              <a:t>右</a:t>
            </a:r>
            <a:r>
              <a:rPr lang="zh-CN" altLang="zh-CN" sz="3200" dirty="0"/>
              <a:t>为完整操作</a:t>
            </a:r>
            <a:r>
              <a:rPr lang="en-US" altLang="zh-CN" sz="3200" dirty="0"/>
              <a:t>:</a:t>
            </a:r>
          </a:p>
          <a:p>
            <a:r>
              <a:rPr lang="zh-CN" altLang="zh-CN" sz="3200" dirty="0"/>
              <a:t>再将</a:t>
            </a:r>
            <a:r>
              <a:rPr lang="en-US" altLang="zh-CN" sz="3200" dirty="0" err="1"/>
              <a:t>UrlDnsItem</a:t>
            </a:r>
            <a:r>
              <a:rPr lang="zh-CN" altLang="zh-CN" sz="3200" dirty="0"/>
              <a:t>转为传输的</a:t>
            </a:r>
            <a:r>
              <a:rPr lang="en-US" altLang="zh-CN" sz="3200" dirty="0"/>
              <a:t>Item</a:t>
            </a:r>
            <a:r>
              <a:rPr lang="zh-CN" altLang="en-US" sz="3200" dirty="0"/>
              <a:t>。</a:t>
            </a:r>
            <a:endParaRPr lang="zh-CN" altLang="zh-CN" sz="32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34D3207-4A88-411D-85EC-551F411C9C19}"/>
              </a:ext>
            </a:extLst>
          </p:cNvPr>
          <p:cNvSpPr txBox="1">
            <a:spLocks/>
          </p:cNvSpPr>
          <p:nvPr/>
        </p:nvSpPr>
        <p:spPr>
          <a:xfrm>
            <a:off x="3909095" y="315675"/>
            <a:ext cx="6408712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代码解析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59C64E-32AB-450C-8587-38A8177D2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1056019"/>
            <a:ext cx="6092456" cy="60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4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5FCE2E0-8329-48B2-A3BD-9590163CEBA9}"/>
              </a:ext>
            </a:extLst>
          </p:cNvPr>
          <p:cNvSpPr txBox="1"/>
          <p:nvPr/>
        </p:nvSpPr>
        <p:spPr>
          <a:xfrm>
            <a:off x="1460823" y="1254665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当</a:t>
            </a:r>
            <a:r>
              <a:rPr lang="en-US" altLang="zh-CN" sz="2800" dirty="0"/>
              <a:t>spider</a:t>
            </a:r>
            <a:r>
              <a:rPr lang="zh-CN" altLang="zh-CN" sz="2800" dirty="0"/>
              <a:t>返回</a:t>
            </a:r>
            <a:r>
              <a:rPr lang="en-US" altLang="zh-CN" sz="2800" dirty="0"/>
              <a:t>items.py</a:t>
            </a:r>
            <a:r>
              <a:rPr lang="zh-CN" altLang="zh-CN" sz="2800" dirty="0"/>
              <a:t>中的内容时，</a:t>
            </a:r>
            <a:r>
              <a:rPr lang="en-US" altLang="zh-CN" sz="2800" dirty="0"/>
              <a:t>pipeline</a:t>
            </a:r>
            <a:r>
              <a:rPr lang="zh-CN" altLang="zh-CN" sz="2800" dirty="0"/>
              <a:t>就能接收到</a:t>
            </a:r>
            <a:r>
              <a:rPr lang="en-US" altLang="zh-CN" sz="2800" dirty="0"/>
              <a:t>item</a:t>
            </a:r>
            <a:r>
              <a:rPr lang="zh-CN" altLang="zh-CN" sz="2800" dirty="0"/>
              <a:t>并进行处理。如下获取</a:t>
            </a:r>
            <a:r>
              <a:rPr lang="en-US" altLang="zh-CN" sz="2800" dirty="0"/>
              <a:t>item</a:t>
            </a:r>
            <a:r>
              <a:rPr lang="zh-CN" altLang="zh-CN" sz="2800" dirty="0"/>
              <a:t>后</a:t>
            </a:r>
            <a:r>
              <a:rPr lang="zh-CN" altLang="en-US" sz="2800" dirty="0"/>
              <a:t>把信息写进</a:t>
            </a:r>
            <a:r>
              <a:rPr lang="en-US" altLang="zh-CN" sz="2800" dirty="0"/>
              <a:t>xlsx</a:t>
            </a:r>
            <a:r>
              <a:rPr lang="zh-CN" altLang="en-US" sz="2800" dirty="0"/>
              <a:t>文件中。</a:t>
            </a:r>
            <a:endParaRPr lang="zh-CN" altLang="zh-CN" sz="44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34D3207-4A88-411D-85EC-551F411C9C19}"/>
              </a:ext>
            </a:extLst>
          </p:cNvPr>
          <p:cNvSpPr txBox="1">
            <a:spLocks/>
          </p:cNvSpPr>
          <p:nvPr/>
        </p:nvSpPr>
        <p:spPr>
          <a:xfrm>
            <a:off x="4202413" y="315675"/>
            <a:ext cx="3096344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zh-CN" altLang="zh-CN" sz="4000" b="1" dirty="0"/>
              <a:t>存储内容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0E5CDB-9D01-4D7B-9676-1634F12C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15" y="2838306"/>
            <a:ext cx="8589914" cy="439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313198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58395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79225" y="2886663"/>
            <a:ext cx="3428044" cy="490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3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4330379" y="3629847"/>
            <a:ext cx="4125737" cy="80021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Spider</a:t>
            </a:r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网络爬虫框架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3014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0570BD-CFB6-4C30-869A-45BEA3ED6B71}"/>
              </a:ext>
            </a:extLst>
          </p:cNvPr>
          <p:cNvSpPr/>
          <p:nvPr/>
        </p:nvSpPr>
        <p:spPr>
          <a:xfrm>
            <a:off x="452711" y="303957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err="1"/>
              <a:t>Scrapy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爬虫框架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8D4C4E-39C9-44ED-9273-F7B42ADF2B2E}"/>
              </a:ext>
            </a:extLst>
          </p:cNvPr>
          <p:cNvSpPr txBox="1"/>
          <p:nvPr/>
        </p:nvSpPr>
        <p:spPr>
          <a:xfrm>
            <a:off x="573014" y="864014"/>
            <a:ext cx="9649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Scrapy</a:t>
            </a:r>
            <a:r>
              <a:rPr lang="zh-CN" altLang="zh-CN" sz="2800" dirty="0"/>
              <a:t>是一个基于</a:t>
            </a:r>
            <a:r>
              <a:rPr lang="en-US" altLang="zh-CN" sz="2800" dirty="0"/>
              <a:t>python</a:t>
            </a:r>
            <a:r>
              <a:rPr lang="zh-CN" altLang="zh-CN" sz="2800" dirty="0"/>
              <a:t>，为了爬取网站数据，提取结构性数据而编写的应用框架。 可以应用在包括数据挖掘，信息处理或存储历史数据等一系列的程序中。</a:t>
            </a:r>
          </a:p>
          <a:p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06B6AF-B14A-447B-9F5D-84D22359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53" y="2320180"/>
            <a:ext cx="8478808" cy="49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7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7FB263-90DC-46E3-A731-DDC12FADA833}"/>
              </a:ext>
            </a:extLst>
          </p:cNvPr>
          <p:cNvSpPr txBox="1"/>
          <p:nvPr/>
        </p:nvSpPr>
        <p:spPr>
          <a:xfrm>
            <a:off x="1028775" y="736005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分工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DE831E-F7B9-4E3D-A091-BA452F1BA4E6}"/>
              </a:ext>
            </a:extLst>
          </p:cNvPr>
          <p:cNvSpPr txBox="1"/>
          <p:nvPr/>
        </p:nvSpPr>
        <p:spPr>
          <a:xfrm>
            <a:off x="956767" y="1816125"/>
            <a:ext cx="9361040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李盛树：</a:t>
            </a:r>
            <a:r>
              <a:rPr lang="en-US" altLang="zh-CN" dirty="0"/>
              <a:t>PPT</a:t>
            </a:r>
            <a:r>
              <a:rPr lang="zh-CN" altLang="en-US" dirty="0"/>
              <a:t>演讲、</a:t>
            </a:r>
            <a:r>
              <a:rPr lang="en-US" altLang="zh-CN" dirty="0" err="1"/>
              <a:t>Scrapy</a:t>
            </a:r>
            <a:r>
              <a:rPr lang="zh-CN" altLang="en-US" dirty="0"/>
              <a:t>框架搭建、网页</a:t>
            </a:r>
            <a:r>
              <a:rPr lang="en-US" altLang="zh-CN" dirty="0"/>
              <a:t>token</a:t>
            </a:r>
            <a:r>
              <a:rPr lang="zh-CN" altLang="en-US" dirty="0"/>
              <a:t>获取及分析、</a:t>
            </a:r>
            <a:r>
              <a:rPr lang="en-US" altLang="zh-CN" dirty="0"/>
              <a:t>IP</a:t>
            </a:r>
            <a:r>
              <a:rPr lang="zh-CN" altLang="en-US" dirty="0"/>
              <a:t>池框架搭建、测试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刘彩荣：</a:t>
            </a:r>
            <a:r>
              <a:rPr lang="en-US" altLang="zh-CN" dirty="0"/>
              <a:t>PPT</a:t>
            </a:r>
            <a:r>
              <a:rPr lang="zh-CN" altLang="en-US" dirty="0"/>
              <a:t>制作、</a:t>
            </a:r>
            <a:r>
              <a:rPr lang="en-US" altLang="zh-CN" dirty="0"/>
              <a:t> </a:t>
            </a:r>
            <a:r>
              <a:rPr lang="en-US" altLang="zh-CN" dirty="0" err="1"/>
              <a:t>Scrapy</a:t>
            </a:r>
            <a:r>
              <a:rPr lang="zh-CN" altLang="en-US" dirty="0"/>
              <a:t>框架搭建、代码整理、网页</a:t>
            </a:r>
            <a:r>
              <a:rPr lang="en-US" altLang="zh-CN" dirty="0" err="1"/>
              <a:t>Url</a:t>
            </a:r>
            <a:r>
              <a:rPr lang="zh-CN" altLang="en-US" dirty="0"/>
              <a:t>获取、测试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阮少峰：文档撰写、</a:t>
            </a:r>
            <a:r>
              <a:rPr lang="en-US" altLang="zh-CN" dirty="0" err="1"/>
              <a:t>Scrapy</a:t>
            </a:r>
            <a:r>
              <a:rPr lang="zh-CN" altLang="en-US" dirty="0"/>
              <a:t>模型搭建、页面解析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郑立旺：文档撰写、</a:t>
            </a:r>
            <a:r>
              <a:rPr lang="en-US" altLang="zh-CN" dirty="0" err="1"/>
              <a:t>Scrapy</a:t>
            </a:r>
            <a:r>
              <a:rPr lang="zh-CN" altLang="en-US" dirty="0"/>
              <a:t>模型搭建、页面解析</a:t>
            </a:r>
          </a:p>
        </p:txBody>
      </p:sp>
    </p:spTree>
    <p:extLst>
      <p:ext uri="{BB962C8B-B14F-4D97-AF65-F5344CB8AC3E}">
        <p14:creationId xmlns:p14="http://schemas.microsoft.com/office/powerpoint/2010/main" val="2264784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0570BD-CFB6-4C30-869A-45BEA3ED6B71}"/>
              </a:ext>
            </a:extLst>
          </p:cNvPr>
          <p:cNvSpPr/>
          <p:nvPr/>
        </p:nvSpPr>
        <p:spPr>
          <a:xfrm>
            <a:off x="452711" y="303957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/>
              <a:t>Spider</a:t>
            </a:r>
            <a:r>
              <a:rPr lang="zh-CN" altLang="en-US" sz="2800" b="1" dirty="0"/>
              <a:t>模块</a:t>
            </a:r>
            <a:endParaRPr lang="zh-CN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8D4C4E-39C9-44ED-9273-F7B42ADF2B2E}"/>
              </a:ext>
            </a:extLst>
          </p:cNvPr>
          <p:cNvSpPr txBox="1"/>
          <p:nvPr/>
        </p:nvSpPr>
        <p:spPr>
          <a:xfrm>
            <a:off x="573014" y="864014"/>
            <a:ext cx="6864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首先，从“排行榜”页面中获取需要爬取网页的网址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06B6AF-B14A-447B-9F5D-84D22359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623" y="55045"/>
            <a:ext cx="4004574" cy="23201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04F767-992B-43EA-8165-0CBE487E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34" y="2968253"/>
            <a:ext cx="8906516" cy="42643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40A4F3-8443-4847-A893-4C7BB2EE791E}"/>
              </a:ext>
            </a:extLst>
          </p:cNvPr>
          <p:cNvSpPr txBox="1"/>
          <p:nvPr/>
        </p:nvSpPr>
        <p:spPr>
          <a:xfrm>
            <a:off x="308695" y="2896245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然后，把网址抽取除来，通过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的并行框架进行并行的爬取各个网页的具体信息：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E1106C-0A35-4425-A6C6-9FE0321FC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538" y="2574485"/>
            <a:ext cx="8976212" cy="45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0570BD-CFB6-4C30-869A-45BEA3ED6B71}"/>
              </a:ext>
            </a:extLst>
          </p:cNvPr>
          <p:cNvSpPr/>
          <p:nvPr/>
        </p:nvSpPr>
        <p:spPr>
          <a:xfrm>
            <a:off x="452711" y="303957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u="sng" dirty="0"/>
              <a:t>Pipeline</a:t>
            </a:r>
            <a:r>
              <a:rPr lang="zh-CN" altLang="en-US" sz="2800" b="1" dirty="0"/>
              <a:t>模块</a:t>
            </a:r>
            <a:endParaRPr lang="zh-CN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8D4C4E-39C9-44ED-9273-F7B42ADF2B2E}"/>
              </a:ext>
            </a:extLst>
          </p:cNvPr>
          <p:cNvSpPr txBox="1"/>
          <p:nvPr/>
        </p:nvSpPr>
        <p:spPr>
          <a:xfrm>
            <a:off x="548866" y="990228"/>
            <a:ext cx="6864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模块中爬取出来的信息，然后会返回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交给</a:t>
            </a:r>
            <a:r>
              <a:rPr lang="en-US" altLang="zh-CN" sz="2800" u="sng" dirty="0"/>
              <a:t>Pipeline</a:t>
            </a:r>
            <a:r>
              <a:rPr lang="zh-CN" altLang="en-US" sz="2800" b="1" dirty="0"/>
              <a:t>模块进行处理：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06B6AF-B14A-447B-9F5D-84D22359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623" y="55045"/>
            <a:ext cx="4004574" cy="23201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D3E0FD-8978-4235-ACE8-92403946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543" y="2464197"/>
            <a:ext cx="3873699" cy="9017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C20BE6-A224-4646-86E7-61D829A39E76}"/>
              </a:ext>
            </a:extLst>
          </p:cNvPr>
          <p:cNvSpPr txBox="1"/>
          <p:nvPr/>
        </p:nvSpPr>
        <p:spPr>
          <a:xfrm>
            <a:off x="308695" y="2896245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最后，</a:t>
            </a:r>
            <a:r>
              <a:rPr lang="en-US" altLang="zh-CN" sz="3600" u="sng" dirty="0"/>
              <a:t>Pipeline</a:t>
            </a:r>
            <a:r>
              <a:rPr lang="zh-CN" altLang="en-US" sz="3600" b="1" dirty="0"/>
              <a:t>模块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对最终爬取处理的信息进行存储：</a:t>
            </a:r>
            <a:endParaRPr lang="zh-CN" altLang="zh-CN" sz="36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C93547-A4F1-4589-8FAA-FACBAC83F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283" y="2464197"/>
            <a:ext cx="8589914" cy="439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8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7E92E2-799F-462B-80C2-2E2AAA6BA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127" y="3328293"/>
            <a:ext cx="430981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1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313198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58395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79225" y="2886663"/>
            <a:ext cx="3428044" cy="490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4 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4330379" y="3629847"/>
            <a:ext cx="4125737" cy="80021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性能提升与效率分析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023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B0F7-D7BC-4494-A5EF-C3DFB15D3517}"/>
              </a:ext>
            </a:extLst>
          </p:cNvPr>
          <p:cNvSpPr txBox="1">
            <a:spLocks/>
          </p:cNvSpPr>
          <p:nvPr/>
        </p:nvSpPr>
        <p:spPr>
          <a:xfrm>
            <a:off x="5061223" y="375965"/>
            <a:ext cx="2448272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性能提升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AF264C-8AF5-4B67-A055-E8DEEB0CA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898"/>
            <a:ext cx="7620392" cy="26798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586FF9-9462-40FF-AE0A-52748A142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04" y="1116309"/>
            <a:ext cx="6839301" cy="59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1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B0F7-D7BC-4494-A5EF-C3DFB15D3517}"/>
              </a:ext>
            </a:extLst>
          </p:cNvPr>
          <p:cNvSpPr txBox="1">
            <a:spLocks/>
          </p:cNvSpPr>
          <p:nvPr/>
        </p:nvSpPr>
        <p:spPr>
          <a:xfrm>
            <a:off x="5061223" y="375965"/>
            <a:ext cx="2448272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性能提升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F06116-CC26-4FF2-BEB2-0AC81073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75" y="1116309"/>
            <a:ext cx="7751020" cy="60838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90A206-01D2-464A-9208-F398AB1C3104}"/>
              </a:ext>
            </a:extLst>
          </p:cNvPr>
          <p:cNvSpPr txBox="1"/>
          <p:nvPr/>
        </p:nvSpPr>
        <p:spPr>
          <a:xfrm>
            <a:off x="596727" y="2104157"/>
            <a:ext cx="39604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代理池：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随机多网址爬取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MYSQL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线程池验证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05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6B16E0-44D5-45A2-B37C-DA248182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9981"/>
            <a:ext cx="96583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91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B0F7-D7BC-4494-A5EF-C3DFB15D3517}"/>
              </a:ext>
            </a:extLst>
          </p:cNvPr>
          <p:cNvSpPr txBox="1">
            <a:spLocks/>
          </p:cNvSpPr>
          <p:nvPr/>
        </p:nvSpPr>
        <p:spPr>
          <a:xfrm>
            <a:off x="5061223" y="375965"/>
            <a:ext cx="2448272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性能提升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0A206-01D2-464A-9208-F398AB1C3104}"/>
              </a:ext>
            </a:extLst>
          </p:cNvPr>
          <p:cNvSpPr txBox="1"/>
          <p:nvPr/>
        </p:nvSpPr>
        <p:spPr>
          <a:xfrm>
            <a:off x="596727" y="2104157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框架的并行参数：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B17D8D-5275-444C-A898-9CE147880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99" y="2680221"/>
            <a:ext cx="9030536" cy="44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89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B0F7-D7BC-4494-A5EF-C3DFB15D3517}"/>
              </a:ext>
            </a:extLst>
          </p:cNvPr>
          <p:cNvSpPr txBox="1">
            <a:spLocks/>
          </p:cNvSpPr>
          <p:nvPr/>
        </p:nvSpPr>
        <p:spPr>
          <a:xfrm>
            <a:off x="3837087" y="263003"/>
            <a:ext cx="4680520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单条信息爬取效率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A242C9-DA4C-4F83-914C-8E98D8C53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57" y="1733772"/>
            <a:ext cx="10643802" cy="6480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0618ED-F156-4C98-AF22-9E050FC78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57" y="3112269"/>
            <a:ext cx="10643802" cy="6480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760F1C-4164-413E-B49B-A784B68A04CB}"/>
              </a:ext>
            </a:extLst>
          </p:cNvPr>
          <p:cNvSpPr txBox="1"/>
          <p:nvPr/>
        </p:nvSpPr>
        <p:spPr>
          <a:xfrm>
            <a:off x="1079895" y="100334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开始：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4F1082-F86C-4FEB-99FD-D6C26253AAA6}"/>
              </a:ext>
            </a:extLst>
          </p:cNvPr>
          <p:cNvSpPr txBox="1"/>
          <p:nvPr/>
        </p:nvSpPr>
        <p:spPr>
          <a:xfrm>
            <a:off x="1079895" y="256239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结束：</a:t>
            </a:r>
          </a:p>
        </p:txBody>
      </p:sp>
    </p:spTree>
    <p:extLst>
      <p:ext uri="{BB962C8B-B14F-4D97-AF65-F5344CB8AC3E}">
        <p14:creationId xmlns:p14="http://schemas.microsoft.com/office/powerpoint/2010/main" val="288667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B0F7-D7BC-4494-A5EF-C3DFB15D3517}"/>
              </a:ext>
            </a:extLst>
          </p:cNvPr>
          <p:cNvSpPr txBox="1">
            <a:spLocks/>
          </p:cNvSpPr>
          <p:nvPr/>
        </p:nvSpPr>
        <p:spPr>
          <a:xfrm>
            <a:off x="3837087" y="263003"/>
            <a:ext cx="4680520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多条信息爬取效率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FEE493-4AD8-446F-8415-233374B9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27" y="3390250"/>
            <a:ext cx="11386135" cy="35561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B8DDC5-EB96-4A65-ABCE-FF9CBB73286F}"/>
              </a:ext>
            </a:extLst>
          </p:cNvPr>
          <p:cNvSpPr txBox="1"/>
          <p:nvPr/>
        </p:nvSpPr>
        <p:spPr>
          <a:xfrm>
            <a:off x="2088515" y="1353336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这里测试爬取</a:t>
            </a:r>
            <a:r>
              <a:rPr lang="en-US" altLang="zh-CN" sz="3200" dirty="0"/>
              <a:t>20</a:t>
            </a:r>
            <a:r>
              <a:rPr lang="zh-CN" altLang="en-US" sz="3200" dirty="0"/>
              <a:t>条信息，时间为：</a:t>
            </a:r>
            <a:r>
              <a:rPr lang="en-US" altLang="zh-CN" sz="3200" dirty="0"/>
              <a:t>10s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456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H_Entry_1"/>
          <p:cNvSpPr/>
          <p:nvPr>
            <p:custDataLst>
              <p:tags r:id="rId2"/>
            </p:custDataLst>
          </p:nvPr>
        </p:nvSpPr>
        <p:spPr>
          <a:xfrm flipH="1">
            <a:off x="5963791" y="2091707"/>
            <a:ext cx="3777952" cy="579303"/>
          </a:xfrm>
          <a:prstGeom prst="roundRect">
            <a:avLst>
              <a:gd name="adj" fmla="val 2397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目标与需求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MH_Number_1"/>
          <p:cNvSpPr/>
          <p:nvPr>
            <p:custDataLst>
              <p:tags r:id="rId3"/>
            </p:custDataLst>
          </p:nvPr>
        </p:nvSpPr>
        <p:spPr>
          <a:xfrm flipH="1">
            <a:off x="5059758" y="2077515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3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953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 flipH="1">
            <a:off x="5963791" y="3172719"/>
            <a:ext cx="3777952" cy="579303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页面代码分析与解析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2"/>
          <p:cNvSpPr/>
          <p:nvPr>
            <p:custDataLst>
              <p:tags r:id="rId5"/>
            </p:custDataLst>
          </p:nvPr>
        </p:nvSpPr>
        <p:spPr>
          <a:xfrm flipH="1">
            <a:off x="5059758" y="3158527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3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953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6"/>
            </p:custDataLst>
          </p:nvPr>
        </p:nvSpPr>
        <p:spPr>
          <a:xfrm flipH="1">
            <a:off x="5963791" y="4253731"/>
            <a:ext cx="3705944" cy="579303"/>
          </a:xfrm>
          <a:prstGeom prst="roundRect">
            <a:avLst>
              <a:gd name="adj" fmla="val 2397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Spider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网络爬虫框架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3"/>
          <p:cNvSpPr/>
          <p:nvPr>
            <p:custDataLst>
              <p:tags r:id="rId7"/>
            </p:custDataLst>
          </p:nvPr>
        </p:nvSpPr>
        <p:spPr>
          <a:xfrm flipH="1">
            <a:off x="5059758" y="4239539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3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953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MH_Entry_4"/>
          <p:cNvSpPr/>
          <p:nvPr>
            <p:custDataLst>
              <p:tags r:id="rId8"/>
            </p:custDataLst>
          </p:nvPr>
        </p:nvSpPr>
        <p:spPr>
          <a:xfrm flipH="1">
            <a:off x="5963791" y="5334743"/>
            <a:ext cx="3705944" cy="579303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性能提升与效率分析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MH_Number_4"/>
          <p:cNvSpPr/>
          <p:nvPr>
            <p:custDataLst>
              <p:tags r:id="rId9"/>
            </p:custDataLst>
          </p:nvPr>
        </p:nvSpPr>
        <p:spPr>
          <a:xfrm flipH="1">
            <a:off x="5059758" y="5320551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3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953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MH_Others_2"/>
          <p:cNvSpPr/>
          <p:nvPr>
            <p:custDataLst>
              <p:tags r:id="rId10"/>
            </p:custDataLst>
          </p:nvPr>
        </p:nvSpPr>
        <p:spPr>
          <a:xfrm>
            <a:off x="353" y="773245"/>
            <a:ext cx="1460470" cy="500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s_1"/>
          <p:cNvSpPr txBox="1"/>
          <p:nvPr>
            <p:custDataLst>
              <p:tags r:id="rId11"/>
            </p:custDataLst>
          </p:nvPr>
        </p:nvSpPr>
        <p:spPr>
          <a:xfrm>
            <a:off x="1460823" y="727718"/>
            <a:ext cx="1141729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4" name="MH_Others_2"/>
          <p:cNvSpPr txBox="1"/>
          <p:nvPr>
            <p:custDataLst>
              <p:tags r:id="rId12"/>
            </p:custDataLst>
          </p:nvPr>
        </p:nvSpPr>
        <p:spPr>
          <a:xfrm>
            <a:off x="352" y="1343271"/>
            <a:ext cx="2602199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5727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22" grpId="0" animBg="1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3763339" y="825500"/>
            <a:ext cx="5332072" cy="5581650"/>
          </a:xfrm>
          <a:custGeom>
            <a:avLst/>
            <a:gdLst>
              <a:gd name="connsiteX0" fmla="*/ 0 w 5332072"/>
              <a:gd name="connsiteY0" fmla="*/ 3618082 h 5581650"/>
              <a:gd name="connsiteX1" fmla="*/ 80779 w 5332072"/>
              <a:gd name="connsiteY1" fmla="*/ 3618082 h 5581650"/>
              <a:gd name="connsiteX2" fmla="*/ 164740 w 5332072"/>
              <a:gd name="connsiteY2" fmla="*/ 3847480 h 5581650"/>
              <a:gd name="connsiteX3" fmla="*/ 2666036 w 5332072"/>
              <a:gd name="connsiteY3" fmla="*/ 5505450 h 5581650"/>
              <a:gd name="connsiteX4" fmla="*/ 5167332 w 5332072"/>
              <a:gd name="connsiteY4" fmla="*/ 3847480 h 5581650"/>
              <a:gd name="connsiteX5" fmla="*/ 5251293 w 5332072"/>
              <a:gd name="connsiteY5" fmla="*/ 3618082 h 5581650"/>
              <a:gd name="connsiteX6" fmla="*/ 5332072 w 5332072"/>
              <a:gd name="connsiteY6" fmla="*/ 3618082 h 5581650"/>
              <a:gd name="connsiteX7" fmla="*/ 5331391 w 5332072"/>
              <a:gd name="connsiteY7" fmla="*/ 3620731 h 5581650"/>
              <a:gd name="connsiteX8" fmla="*/ 2666036 w 5332072"/>
              <a:gd name="connsiteY8" fmla="*/ 5581650 h 5581650"/>
              <a:gd name="connsiteX9" fmla="*/ 681 w 5332072"/>
              <a:gd name="connsiteY9" fmla="*/ 3620731 h 5581650"/>
              <a:gd name="connsiteX10" fmla="*/ 2666036 w 5332072"/>
              <a:gd name="connsiteY10" fmla="*/ 0 h 5581650"/>
              <a:gd name="connsiteX11" fmla="*/ 5331391 w 5332072"/>
              <a:gd name="connsiteY11" fmla="*/ 1960919 h 5581650"/>
              <a:gd name="connsiteX12" fmla="*/ 5332072 w 5332072"/>
              <a:gd name="connsiteY12" fmla="*/ 1963569 h 5581650"/>
              <a:gd name="connsiteX13" fmla="*/ 5251293 w 5332072"/>
              <a:gd name="connsiteY13" fmla="*/ 1963569 h 5581650"/>
              <a:gd name="connsiteX14" fmla="*/ 5167332 w 5332072"/>
              <a:gd name="connsiteY14" fmla="*/ 1734171 h 5581650"/>
              <a:gd name="connsiteX15" fmla="*/ 2666036 w 5332072"/>
              <a:gd name="connsiteY15" fmla="*/ 76200 h 5581650"/>
              <a:gd name="connsiteX16" fmla="*/ 164740 w 5332072"/>
              <a:gd name="connsiteY16" fmla="*/ 1734171 h 5581650"/>
              <a:gd name="connsiteX17" fmla="*/ 80779 w 5332072"/>
              <a:gd name="connsiteY17" fmla="*/ 1963569 h 5581650"/>
              <a:gd name="connsiteX18" fmla="*/ 0 w 5332072"/>
              <a:gd name="connsiteY18" fmla="*/ 1963569 h 5581650"/>
              <a:gd name="connsiteX19" fmla="*/ 681 w 5332072"/>
              <a:gd name="connsiteY19" fmla="*/ 1960919 h 5581650"/>
              <a:gd name="connsiteX20" fmla="*/ 2666036 w 5332072"/>
              <a:gd name="connsiteY20" fmla="*/ 0 h 55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16060" y="1003010"/>
            <a:ext cx="5226630" cy="5226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2597150" y="2701165"/>
            <a:ext cx="7664450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259"/>
          <p:cNvSpPr>
            <a:spLocks noChangeArrowheads="1"/>
          </p:cNvSpPr>
          <p:nvPr/>
        </p:nvSpPr>
        <p:spPr bwMode="auto">
          <a:xfrm>
            <a:off x="4667250" y="4330542"/>
            <a:ext cx="352425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</p:spTree>
    <p:extLst>
      <p:ext uri="{BB962C8B-B14F-4D97-AF65-F5344CB8AC3E}">
        <p14:creationId xmlns:p14="http://schemas.microsoft.com/office/powerpoint/2010/main" val="3487746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46" grpId="0"/>
      <p:bldP spid="46" grpId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313198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58395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79225" y="2886663"/>
            <a:ext cx="3428044" cy="490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1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4330379" y="3614458"/>
            <a:ext cx="4125737" cy="83099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目标与需求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697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765F052-56D0-439A-9CCB-6B63D44D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75" y="1528093"/>
            <a:ext cx="9830305" cy="2616334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49C5B255-CA14-4D4A-A8C7-36EA3245CEF4}"/>
              </a:ext>
            </a:extLst>
          </p:cNvPr>
          <p:cNvSpPr txBox="1"/>
          <p:nvPr/>
        </p:nvSpPr>
        <p:spPr>
          <a:xfrm>
            <a:off x="452711" y="447973"/>
            <a:ext cx="5601717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/>
              <a:t>起始网址：</a:t>
            </a:r>
            <a:r>
              <a:rPr lang="zh-CN" altLang="en-US" sz="2800" dirty="0">
                <a:hlinkClick r:id="rId3"/>
              </a:rPr>
              <a:t>http://www.alexa.cn/</a:t>
            </a:r>
            <a:endParaRPr lang="zh-CN" altLang="en-US" sz="2800" dirty="0"/>
          </a:p>
          <a:p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9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8">
            <a:extLst>
              <a:ext uri="{FF2B5EF4-FFF2-40B4-BE49-F238E27FC236}">
                <a16:creationId xmlns:a16="http://schemas.microsoft.com/office/drawing/2014/main" id="{49C5B255-CA14-4D4A-A8C7-36EA3245CEF4}"/>
              </a:ext>
            </a:extLst>
          </p:cNvPr>
          <p:cNvSpPr txBox="1"/>
          <p:nvPr/>
        </p:nvSpPr>
        <p:spPr>
          <a:xfrm>
            <a:off x="380703" y="235177"/>
            <a:ext cx="1108923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在综合查询一栏输入网址域名，例如输入: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baidu.com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（域名为关键字）,得到如下网页：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E92CD4-2F95-4E4C-AB8C-C04DBD54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723" y="1129986"/>
            <a:ext cx="7461633" cy="61026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1B89E81-FB66-4861-9258-5D8E1D6CFC89}"/>
              </a:ext>
            </a:extLst>
          </p:cNvPr>
          <p:cNvSpPr txBox="1"/>
          <p:nvPr/>
        </p:nvSpPr>
        <p:spPr>
          <a:xfrm>
            <a:off x="262642" y="1365162"/>
            <a:ext cx="51125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000" dirty="0"/>
              <a:t>唯一索引：域名</a:t>
            </a:r>
            <a:endParaRPr lang="en-US" altLang="zh-CN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需要爬取的数据项有：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（1）网站名称、首页网址、主办单位、单位性质、网站备案/许可证号；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zh-CN" altLang="en-US" sz="2000" dirty="0"/>
              <a:t>（2）服务器IP、IP所在地、协议类型、服务器类型、页面类型；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zh-CN" altLang="en-US" sz="2000" dirty="0"/>
              <a:t>（3）域名、注册商、WHOIS服务器、DNF服务器、创建时间；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zh-CN" altLang="en-US" sz="2000" dirty="0"/>
              <a:t>（4）全球排名（PV Rank）、访客排名（UV Rank）、国家/地区、国家/地区排名；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zh-CN" altLang="en-US" sz="2000" dirty="0"/>
              <a:t>（5）排名走势图链接、搜索流量占比图链接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825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B0F7-D7BC-4494-A5EF-C3DFB15D3517}"/>
              </a:ext>
            </a:extLst>
          </p:cNvPr>
          <p:cNvSpPr txBox="1">
            <a:spLocks/>
          </p:cNvSpPr>
          <p:nvPr/>
        </p:nvSpPr>
        <p:spPr>
          <a:xfrm>
            <a:off x="4256088" y="332229"/>
            <a:ext cx="2533327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明确目标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2B5823-44CC-47BD-978F-579D4CC4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86" y="366049"/>
            <a:ext cx="6016478" cy="67705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B172751-F248-4903-92F3-DAFC620D9448}"/>
              </a:ext>
            </a:extLst>
          </p:cNvPr>
          <p:cNvSpPr txBox="1"/>
          <p:nvPr/>
        </p:nvSpPr>
        <p:spPr>
          <a:xfrm>
            <a:off x="596727" y="2277497"/>
            <a:ext cx="56886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本项目需要抓取的数据主要是以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模型（以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数据模型类代码进行表示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此信息模型也是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本项目最后的上传的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92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313198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58395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79225" y="2886663"/>
            <a:ext cx="3428044" cy="490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2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3549056" y="3629847"/>
            <a:ext cx="5688384" cy="80021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页面代码分析与解析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98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B0F7-D7BC-4494-A5EF-C3DFB15D3517}"/>
              </a:ext>
            </a:extLst>
          </p:cNvPr>
          <p:cNvSpPr txBox="1">
            <a:spLocks/>
          </p:cNvSpPr>
          <p:nvPr/>
        </p:nvSpPr>
        <p:spPr>
          <a:xfrm>
            <a:off x="2972992" y="332229"/>
            <a:ext cx="6408712" cy="740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获取需要爬取页面的网址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172751-F248-4903-92F3-DAFC620D9448}"/>
              </a:ext>
            </a:extLst>
          </p:cNvPr>
          <p:cNvSpPr txBox="1"/>
          <p:nvPr/>
        </p:nvSpPr>
        <p:spPr>
          <a:xfrm>
            <a:off x="452712" y="1064007"/>
            <a:ext cx="56886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在起始页面中需要输入查询的地址进行综合查询；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我们在“排行榜”页面中爬取该排行榜中的地址进行查询；排行榜页面如下：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B2DDF0-A0EE-4D9A-A8F8-8CEA9E0C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344" y="1148156"/>
            <a:ext cx="5653840" cy="15047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D1D76C-817F-4858-BE9C-0602A56F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" y="2755883"/>
            <a:ext cx="6607508" cy="40939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BBCAC0-4E25-432D-A618-21B5EEDB9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4452368"/>
            <a:ext cx="6337382" cy="27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6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AUTOCOLOR" val="TRUE"/>
  <p:tag name="MH_TYPE" val="CONTENTS"/>
  <p:tag name="ID" val="5458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C5B3E"/>
      </a:accent1>
      <a:accent2>
        <a:srgbClr val="FF9900"/>
      </a:accent2>
      <a:accent3>
        <a:srgbClr val="DC5B3E"/>
      </a:accent3>
      <a:accent4>
        <a:srgbClr val="FF9900"/>
      </a:accent4>
      <a:accent5>
        <a:srgbClr val="DC5B3E"/>
      </a:accent5>
      <a:accent6>
        <a:srgbClr val="FF9900"/>
      </a:accent6>
      <a:hlink>
        <a:srgbClr val="DC5B3E"/>
      </a:hlink>
      <a:folHlink>
        <a:srgbClr val="FF99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自定义</PresentationFormat>
  <Paragraphs>110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2019-05-21T11:47:22Z</dcterms:created>
  <dcterms:modified xsi:type="dcterms:W3CDTF">2019-06-11T06:36:52Z</dcterms:modified>
</cp:coreProperties>
</file>