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82" autoAdjust="0"/>
  </p:normalViewPr>
  <p:slideViewPr>
    <p:cSldViewPr snapToGrid="0">
      <p:cViewPr varScale="1">
        <p:scale>
          <a:sx n="62" d="100"/>
          <a:sy n="62" d="100"/>
        </p:scale>
        <p:origin x="145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C6C2D-E5CB-42D8-84C8-A779747F6CE3}" type="datetimeFigureOut">
              <a:rPr lang="en-US" smtClean="0"/>
              <a:t>8/23/2019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6152E-B87B-422A-8F12-3FD973F12B3A}" type="slidenum">
              <a:rPr lang="en-US" smtClean="0"/>
              <a:t>‹#›</a:t>
            </a:fld>
            <a:endParaRPr lang="en-US"/>
          </a:p>
        </p:txBody>
      </p:sp>
    </p:spTree>
    <p:extLst>
      <p:ext uri="{BB962C8B-B14F-4D97-AF65-F5344CB8AC3E}">
        <p14:creationId xmlns:p14="http://schemas.microsoft.com/office/powerpoint/2010/main" val="22699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The embarrassing technical glitch brings back memories of Bill Gates in April 1995, who was presenting a pre-launch version of Windows 98 live on national TV.</a:t>
            </a:r>
            <a:endParaRPr lang="en-US" dirty="0" smtClean="0"/>
          </a:p>
          <a:p>
            <a:r>
              <a:rPr lang="en-US" dirty="0" smtClean="0">
                <a:effectLst/>
              </a:rPr>
              <a:t>As his colleague plugged in a scanner - showing how Windows could automatically install the drivers for the device - the computer suddenly collapsed, revealing the dreaded 'Blue Screen of Death' to the world.</a:t>
            </a:r>
            <a:endParaRPr lang="en-US" dirty="0" smtClean="0"/>
          </a:p>
          <a:p>
            <a:endParaRPr lang="en-US" dirty="0"/>
          </a:p>
        </p:txBody>
      </p:sp>
      <p:sp>
        <p:nvSpPr>
          <p:cNvPr id="4" name="Slide Number Placeholder 3"/>
          <p:cNvSpPr>
            <a:spLocks noGrp="1"/>
          </p:cNvSpPr>
          <p:nvPr>
            <p:ph type="sldNum" sz="quarter" idx="10"/>
          </p:nvPr>
        </p:nvSpPr>
        <p:spPr/>
        <p:txBody>
          <a:bodyPr/>
          <a:lstStyle/>
          <a:p>
            <a:fld id="{B936152E-B87B-422A-8F12-3FD973F12B3A}" type="slidenum">
              <a:rPr lang="en-US" smtClean="0"/>
              <a:t>1</a:t>
            </a:fld>
            <a:endParaRPr lang="en-US"/>
          </a:p>
        </p:txBody>
      </p:sp>
    </p:spTree>
    <p:extLst>
      <p:ext uri="{BB962C8B-B14F-4D97-AF65-F5344CB8AC3E}">
        <p14:creationId xmlns:p14="http://schemas.microsoft.com/office/powerpoint/2010/main" val="190860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go back and look at this history of software development and bring it all the way up to modern day, there's never been an instance where an application has been deployed and has not generated an issue or an error at some point in time. It's just the way programming functions. As developers we need to understand that and we need to accept the fact that we can test our applications as much as we want to, but as soon as you put it in the hands of the end user. They're going to do something with the application that you had never intended and chances are it's going to cause some kind of an application error.</a:t>
            </a:r>
          </a:p>
          <a:p>
            <a:endParaRPr lang="en-US" dirty="0" smtClean="0"/>
          </a:p>
          <a:p>
            <a:r>
              <a:rPr lang="en-US" dirty="0" smtClean="0"/>
              <a:t>One of the things that we want to avoid is an application that crashes because we haven't anticipated or handled some kind of an error in the application code. The .NET framework in C# allow us to deal with error handling in our application through a concept known as, structured exception handling. Structured exception handling is a concept that focuses on going through the application, wrapping code within protective blocks that will monitor and search for any kind of an exception that happens in our application.</a:t>
            </a:r>
            <a:endParaRPr lang="en-US" dirty="0"/>
          </a:p>
        </p:txBody>
      </p:sp>
      <p:sp>
        <p:nvSpPr>
          <p:cNvPr id="4" name="Slide Number Placeholder 3"/>
          <p:cNvSpPr>
            <a:spLocks noGrp="1"/>
          </p:cNvSpPr>
          <p:nvPr>
            <p:ph type="sldNum" sz="quarter" idx="10"/>
          </p:nvPr>
        </p:nvSpPr>
        <p:spPr/>
        <p:txBody>
          <a:bodyPr/>
          <a:lstStyle/>
          <a:p>
            <a:fld id="{B936152E-B87B-422A-8F12-3FD973F12B3A}" type="slidenum">
              <a:rPr lang="en-US" smtClean="0"/>
              <a:t>2</a:t>
            </a:fld>
            <a:endParaRPr lang="en-US"/>
          </a:p>
        </p:txBody>
      </p:sp>
    </p:spTree>
    <p:extLst>
      <p:ext uri="{BB962C8B-B14F-4D97-AF65-F5344CB8AC3E}">
        <p14:creationId xmlns:p14="http://schemas.microsoft.com/office/powerpoint/2010/main" val="2416124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 .NET framework's structured exception handling flow, we have to understand how exceptions get handled within the application, either when structured exception handling code exist or doesn't exist in the application. When an exception is generated, we refer to it as being thrown. So, the .NET frame work will throw exceptions back to our code when it encounters one. We can intercept those exceptions and handle them. We can also re-throw those exceptions and pass them back up the stack if we decide that we don't want to handle them or maybe there's structured exception handling earlier on in the code.</a:t>
            </a:r>
          </a:p>
          <a:p>
            <a:endParaRPr lang="en-US" dirty="0" smtClean="0"/>
          </a:p>
          <a:p>
            <a:r>
              <a:rPr lang="en-US" dirty="0" smtClean="0"/>
              <a:t>The framework first checks to see if the exception is caught in the routine in which it was generated. And it checks to see if there's a handling mechanism for it. And if so, then it relies on that exception handling code to deal with the error itself. If it doesn't find exception handling in that routine, it will pass that information up the call stack, until it finds an exception handling routine. Again relies on that routine to deal with whatever exception occurred. If no exception handling routine exists, we've seen before, our application will crash. And that's not what we want to have happen.</a:t>
            </a:r>
          </a:p>
          <a:p>
            <a:endParaRPr lang="en-US" dirty="0" smtClean="0"/>
          </a:p>
          <a:p>
            <a:r>
              <a:rPr lang="en-US" dirty="0" smtClean="0"/>
              <a:t>Visual Studio looked into the Divide function. This is where the exception occurred. There was no error handling. There was no exception handler here. So it passed it back up the call stack to the main method and it found an exception handler, and this is where the exception was handled. So again, .NET has a very specific manner in which it handles exceptions in code. When exceptions are generated, it looks in the method where the exception occurred for handling routine. If not found, it passes up the call stack until it either finds and exception handling routine or the application crashes because one didn't exist. Don't let your application crash because you didn't anticipate exceptions.</a:t>
            </a:r>
            <a:endParaRPr lang="en-US" dirty="0"/>
          </a:p>
        </p:txBody>
      </p:sp>
      <p:sp>
        <p:nvSpPr>
          <p:cNvPr id="4" name="Slide Number Placeholder 3"/>
          <p:cNvSpPr>
            <a:spLocks noGrp="1"/>
          </p:cNvSpPr>
          <p:nvPr>
            <p:ph type="sldNum" sz="quarter" idx="10"/>
          </p:nvPr>
        </p:nvSpPr>
        <p:spPr/>
        <p:txBody>
          <a:bodyPr/>
          <a:lstStyle/>
          <a:p>
            <a:fld id="{B936152E-B87B-422A-8F12-3FD973F12B3A}" type="slidenum">
              <a:rPr lang="en-US" smtClean="0"/>
              <a:t>3</a:t>
            </a:fld>
            <a:endParaRPr lang="en-US"/>
          </a:p>
        </p:txBody>
      </p:sp>
    </p:spTree>
    <p:extLst>
      <p:ext uri="{BB962C8B-B14F-4D97-AF65-F5344CB8AC3E}">
        <p14:creationId xmlns:p14="http://schemas.microsoft.com/office/powerpoint/2010/main" val="742302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working with structured exception handling in your C Sharp application, there may be times where you don't want to handle the exception in the function in which it was generated. A good example of this might be, where you have written exception handling routines that are responsible for writing out the specific exception information to log files that you can then review later on and determine why the application crashed. The example that we're going to show here is relatively simple. It's not dealing with any logging information or writing out to any files, but we have a structured exception handling process set up within our code. We actually have two exception handling routines. One in the main method, and one within the divide method. And, the reason that I've set it up this way is to show you an example of how you can throw your own exceptions back up the call stack, and also provide more specific information than what the </a:t>
            </a:r>
            <a:r>
              <a:rPr lang="en-US" dirty="0" err="1" smtClean="0"/>
              <a:t>.Net</a:t>
            </a:r>
            <a:r>
              <a:rPr lang="en-US" dirty="0" smtClean="0"/>
              <a:t> framework exception classes provide. This would be an example of you providing more detailed information to write into some kind of an exception log or an application log, that allows you to troubleshoot a little bit later on. So what we have here is in the main method, we're going to collect an error message here as well for output in whichever routine or whichever exception handler catches this. And in our case, it's going to be the </a:t>
            </a:r>
            <a:r>
              <a:rPr lang="en-US" dirty="0" err="1" smtClean="0"/>
              <a:t>DivideByZeroException</a:t>
            </a:r>
            <a:r>
              <a:rPr lang="en-US" dirty="0" smtClean="0"/>
              <a:t>. We wrap our Divide function within one triblock, so that we can catch any exceptions that are thrown from that.</a:t>
            </a:r>
            <a:endParaRPr lang="en-US" dirty="0"/>
          </a:p>
        </p:txBody>
      </p:sp>
      <p:sp>
        <p:nvSpPr>
          <p:cNvPr id="4" name="Slide Number Placeholder 3"/>
          <p:cNvSpPr>
            <a:spLocks noGrp="1"/>
          </p:cNvSpPr>
          <p:nvPr>
            <p:ph type="sldNum" sz="quarter" idx="10"/>
          </p:nvPr>
        </p:nvSpPr>
        <p:spPr/>
        <p:txBody>
          <a:bodyPr/>
          <a:lstStyle/>
          <a:p>
            <a:fld id="{B936152E-B87B-422A-8F12-3FD973F12B3A}" type="slidenum">
              <a:rPr lang="en-US" smtClean="0"/>
              <a:t>4</a:t>
            </a:fld>
            <a:endParaRPr lang="en-US"/>
          </a:p>
        </p:txBody>
      </p:sp>
    </p:spTree>
    <p:extLst>
      <p:ext uri="{BB962C8B-B14F-4D97-AF65-F5344CB8AC3E}">
        <p14:creationId xmlns:p14="http://schemas.microsoft.com/office/powerpoint/2010/main" val="1479463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exception handling within the .NET framework relies on exception classes that pertain to the different aspects of the application you're working with. Ultimately, all of our exceptions that we handle within the .NET framework derive from the </a:t>
            </a:r>
            <a:r>
              <a:rPr lang="en-US" dirty="0" err="1" smtClean="0"/>
              <a:t>system.exception</a:t>
            </a:r>
            <a:r>
              <a:rPr lang="en-US" dirty="0" smtClean="0"/>
              <a:t> class. And the </a:t>
            </a:r>
            <a:r>
              <a:rPr lang="en-US" dirty="0" err="1" smtClean="0"/>
              <a:t>system.exception</a:t>
            </a:r>
            <a:r>
              <a:rPr lang="en-US" dirty="0" smtClean="0"/>
              <a:t> class is the basic member variables and methods that we will use to work with all of our exceptions in our code. As an example, in the object browser I have </a:t>
            </a:r>
            <a:r>
              <a:rPr lang="en-US" dirty="0" err="1" smtClean="0"/>
              <a:t>system.exception</a:t>
            </a:r>
            <a:r>
              <a:rPr lang="en-US" dirty="0" smtClean="0"/>
              <a:t> open, and we can see that it represents errors that occur during application execution. We have very specific properties such as data, which we'll get a collection of key value pairs providing additional user define information, so if you're throwing your own exception, you can populate that information. There's a potential to use a help link, where there may be a help file in your application associated with that type of exception that took place. Another common one that you would use is the inner exception, which gets an instance of the systematic exception that caused the current one. So, the return value will be an instance of exception, describing the error that caused your current exception. Messages, that textual message we saw in our divide by zero exceptions earlier in the course. So, it's the error message that describes the reason for the exception itself and it potentially could be an empty string if you're creating your own exception classes. The source tells us where the exception came from, so which application or object caused the error or the exception itself. And then we have constructors and these are overloaded constructors. So, if you want to create a new exception of your own, we have exception. We have exception string which will accept a string message. And then we have another overload of one which will accept a string message. And then the </a:t>
            </a:r>
            <a:r>
              <a:rPr lang="en-US" dirty="0" err="1" smtClean="0"/>
              <a:t>system.exception</a:t>
            </a:r>
            <a:r>
              <a:rPr lang="en-US" dirty="0" smtClean="0"/>
              <a:t> in an inner exception. So, again, all of these exception classes within the .NET framework structured exception handling routine, flows from </a:t>
            </a:r>
            <a:r>
              <a:rPr lang="en-US" dirty="0" err="1" smtClean="0"/>
              <a:t>system.exception</a:t>
            </a:r>
            <a:r>
              <a:rPr lang="en-US" dirty="0" smtClean="0"/>
              <a:t>. There are various ones that are available. You can search on MSTN to find out some of the exception classes that exist, for different errors that may occur in your application. There are some that we can think of, specifically. So, we had the divide-by-zero exception. We can just type in a portion of that in our object browser and click on search and it will go through and find our divide-by-zero exception class for us. The exception that was thrown, there was an attempt to divide by, an integral or decimal value by zero. So, we saw that divide by zero. There is some of the other exceptions. There are IO exceptions that exist within the </a:t>
            </a:r>
            <a:r>
              <a:rPr lang="en-US" dirty="0" err="1" smtClean="0"/>
              <a:t>.Net</a:t>
            </a:r>
            <a:r>
              <a:rPr lang="en-US" dirty="0" smtClean="0"/>
              <a:t> framework. So we can search for IO. And this deals with input/output. So, an exception that is thrown when an input/output error occurs. Again, one of the things that I recommend is that if you're unsure of some of the system exceptions that may occur, use the general exception handler routine. So, just catch exception e. And then, as you're testing your application, any of the exceptions that occur, we'll come back and we'll write out to the console window or to some error message it will be displayed to you what those specific exceptions were that occurred in the application. Then you can go back and rewrite your code to start catching the very specific exceptions in the application itself. So again, you have a good understanding of where the system exceptions come from. It's a good idea knowing they ultimately generate from </a:t>
            </a:r>
            <a:r>
              <a:rPr lang="en-US" dirty="0" err="1" smtClean="0"/>
              <a:t>system.exception</a:t>
            </a:r>
            <a:r>
              <a:rPr lang="en-US" dirty="0" smtClean="0"/>
              <a:t> is great. Eh, you don't need to know all of the potential exceptions because it's huge. If you were to just go into the object browser and type in exception and click on Search D. Amount of results that get returned are large. And a lot of the name spaces have exceptions that pertain to those specific classes that are within the name spaces as well. So, use the object browser. Use the general exception to catch more specific ones at first </a:t>
            </a:r>
            <a:r>
              <a:rPr lang="en-US" dirty="0" err="1" smtClean="0"/>
              <a:t>til</a:t>
            </a:r>
            <a:r>
              <a:rPr lang="en-US" dirty="0" smtClean="0"/>
              <a:t> you understand what they are. Or, search on MSDN for some of the exceptions available in C#. And this will give you an idea of how to use them within your own C# projects.</a:t>
            </a:r>
            <a:endParaRPr lang="en-US" dirty="0"/>
          </a:p>
        </p:txBody>
      </p:sp>
      <p:sp>
        <p:nvSpPr>
          <p:cNvPr id="4" name="Slide Number Placeholder 3"/>
          <p:cNvSpPr>
            <a:spLocks noGrp="1"/>
          </p:cNvSpPr>
          <p:nvPr>
            <p:ph type="sldNum" sz="quarter" idx="10"/>
          </p:nvPr>
        </p:nvSpPr>
        <p:spPr/>
        <p:txBody>
          <a:bodyPr/>
          <a:lstStyle/>
          <a:p>
            <a:fld id="{B936152E-B87B-422A-8F12-3FD973F12B3A}" type="slidenum">
              <a:rPr lang="en-US" smtClean="0"/>
              <a:t>5</a:t>
            </a:fld>
            <a:endParaRPr lang="en-US"/>
          </a:p>
        </p:txBody>
      </p:sp>
    </p:spTree>
    <p:extLst>
      <p:ext uri="{BB962C8B-B14F-4D97-AF65-F5344CB8AC3E}">
        <p14:creationId xmlns:p14="http://schemas.microsoft.com/office/powerpoint/2010/main" val="243069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36152E-B87B-422A-8F12-3FD973F12B3A}" type="slidenum">
              <a:rPr lang="en-US" smtClean="0"/>
              <a:t>6</a:t>
            </a:fld>
            <a:endParaRPr lang="en-US"/>
          </a:p>
        </p:txBody>
      </p:sp>
    </p:spTree>
    <p:extLst>
      <p:ext uri="{BB962C8B-B14F-4D97-AF65-F5344CB8AC3E}">
        <p14:creationId xmlns:p14="http://schemas.microsoft.com/office/powerpoint/2010/main" val="209465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0356B2-C73C-4306-A9A5-A705B2F2D0AB}"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1371146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356B2-C73C-4306-A9A5-A705B2F2D0AB}"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303961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356B2-C73C-4306-A9A5-A705B2F2D0AB}"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91494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0356B2-C73C-4306-A9A5-A705B2F2D0AB}"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1606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0356B2-C73C-4306-A9A5-A705B2F2D0AB}"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210963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0356B2-C73C-4306-A9A5-A705B2F2D0AB}"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687690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0356B2-C73C-4306-A9A5-A705B2F2D0AB}" type="datetimeFigureOut">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233733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0356B2-C73C-4306-A9A5-A705B2F2D0AB}" type="datetimeFigureOut">
              <a:rPr lang="en-US" smtClean="0"/>
              <a:t>8/23/2019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262591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356B2-C73C-4306-A9A5-A705B2F2D0AB}" type="datetimeFigureOut">
              <a:rPr lang="en-US" smtClean="0"/>
              <a:t>8/23/2019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224391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0356B2-C73C-4306-A9A5-A705B2F2D0AB}"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356054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0356B2-C73C-4306-A9A5-A705B2F2D0AB}"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3F8552-1599-4C0D-86D7-22B4C890A0CA}" type="slidenum">
              <a:rPr lang="en-US" smtClean="0"/>
              <a:t>‹#›</a:t>
            </a:fld>
            <a:endParaRPr lang="en-US"/>
          </a:p>
        </p:txBody>
      </p:sp>
    </p:spTree>
    <p:extLst>
      <p:ext uri="{BB962C8B-B14F-4D97-AF65-F5344CB8AC3E}">
        <p14:creationId xmlns:p14="http://schemas.microsoft.com/office/powerpoint/2010/main" val="14427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356B2-C73C-4306-A9A5-A705B2F2D0AB}" type="datetimeFigureOut">
              <a:rPr lang="en-US" smtClean="0"/>
              <a:t>8/23/2019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3F8552-1599-4C0D-86D7-22B4C890A0CA}" type="slidenum">
              <a:rPr lang="en-US" smtClean="0"/>
              <a:t>‹#›</a:t>
            </a:fld>
            <a:endParaRPr lang="en-US"/>
          </a:p>
        </p:txBody>
      </p:sp>
    </p:spTree>
    <p:extLst>
      <p:ext uri="{BB962C8B-B14F-4D97-AF65-F5344CB8AC3E}">
        <p14:creationId xmlns:p14="http://schemas.microsoft.com/office/powerpoint/2010/main" val="395819031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Structured </a:t>
            </a:r>
            <a:r>
              <a:rPr lang="en-US" dirty="0"/>
              <a:t>Exception Handling</a:t>
            </a:r>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Yong Zhang, </a:t>
            </a:r>
            <a:r>
              <a:rPr lang="en-US" dirty="0" err="1" smtClean="0"/>
              <a:t>Ph.D</a:t>
            </a:r>
            <a:endParaRPr lang="en-US" dirty="0" smtClean="0"/>
          </a:p>
          <a:p>
            <a:r>
              <a:rPr lang="en-US" dirty="0" smtClean="0"/>
              <a:t>Weber State University</a:t>
            </a:r>
          </a:p>
          <a:p>
            <a:r>
              <a:rPr lang="en-US" dirty="0" smtClean="0"/>
              <a:t>2019</a:t>
            </a:r>
            <a:endParaRPr lang="en-US" dirty="0"/>
          </a:p>
        </p:txBody>
      </p:sp>
      <p:pic>
        <p:nvPicPr>
          <p:cNvPr id="4" name="Picture 3" descr="https://covers.oreillystatic.com/images/0636920083634/cat.gif"/>
          <p:cNvPicPr/>
          <p:nvPr/>
        </p:nvPicPr>
        <p:blipFill>
          <a:blip r:embed="rId3">
            <a:extLst>
              <a:ext uri="{28A0092B-C50C-407E-A947-70E740481C1C}">
                <a14:useLocalDpi xmlns:a14="http://schemas.microsoft.com/office/drawing/2010/main" val="0"/>
              </a:ext>
            </a:extLst>
          </a:blip>
          <a:srcRect/>
          <a:stretch>
            <a:fillRect/>
          </a:stretch>
        </p:blipFill>
        <p:spPr bwMode="auto">
          <a:xfrm>
            <a:off x="225714" y="196387"/>
            <a:ext cx="1536700" cy="2308860"/>
          </a:xfrm>
          <a:prstGeom prst="rect">
            <a:avLst/>
          </a:prstGeom>
          <a:noFill/>
          <a:ln>
            <a:noFill/>
          </a:ln>
        </p:spPr>
      </p:pic>
      <p:sp>
        <p:nvSpPr>
          <p:cNvPr id="5" name="TextBox 4"/>
          <p:cNvSpPr txBox="1"/>
          <p:nvPr/>
        </p:nvSpPr>
        <p:spPr>
          <a:xfrm>
            <a:off x="1922319" y="290160"/>
            <a:ext cx="1941365" cy="369332"/>
          </a:xfrm>
          <a:prstGeom prst="rect">
            <a:avLst/>
          </a:prstGeom>
          <a:noFill/>
        </p:spPr>
        <p:txBody>
          <a:bodyPr wrap="none" rtlCol="0">
            <a:spAutoFit/>
          </a:bodyPr>
          <a:lstStyle/>
          <a:p>
            <a:r>
              <a:rPr lang="en-US" dirty="0"/>
              <a:t>Beginning </a:t>
            </a:r>
            <a:r>
              <a:rPr lang="en-US" dirty="0" smtClean="0"/>
              <a:t>Level </a:t>
            </a:r>
            <a:r>
              <a:rPr lang="en-US" b="1" dirty="0" smtClean="0">
                <a:solidFill>
                  <a:schemeClr val="accent5"/>
                </a:solidFill>
              </a:rPr>
              <a:t>C</a:t>
            </a:r>
            <a:r>
              <a:rPr lang="en-US" b="1" dirty="0">
                <a:solidFill>
                  <a:schemeClr val="accent5"/>
                </a:solidFill>
              </a:rPr>
              <a:t>#</a:t>
            </a:r>
          </a:p>
        </p:txBody>
      </p:sp>
    </p:spTree>
    <p:extLst>
      <p:ext uri="{BB962C8B-B14F-4D97-AF65-F5344CB8AC3E}">
        <p14:creationId xmlns:p14="http://schemas.microsoft.com/office/powerpoint/2010/main" val="37502799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Exception Handling</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Application errors happen</a:t>
            </a:r>
          </a:p>
          <a:p>
            <a:pPr>
              <a:buFont typeface="Arial" panose="020B0604020202020204" pitchFamily="34" charset="0"/>
              <a:buChar char="•"/>
            </a:pPr>
            <a:r>
              <a:rPr lang="en-US" dirty="0" smtClean="0"/>
              <a:t>Avoid crashes</a:t>
            </a:r>
          </a:p>
          <a:p>
            <a:pPr>
              <a:buFont typeface="Arial" panose="020B0604020202020204" pitchFamily="34" charset="0"/>
              <a:buChar char="•"/>
            </a:pPr>
            <a:r>
              <a:rPr lang="en-US" dirty="0" smtClean="0"/>
              <a:t>C</a:t>
            </a:r>
            <a:r>
              <a:rPr lang="en-US" dirty="0"/>
              <a:t># </a:t>
            </a:r>
            <a:r>
              <a:rPr lang="en-US" dirty="0" smtClean="0"/>
              <a:t>deals </a:t>
            </a:r>
            <a:r>
              <a:rPr lang="en-US" dirty="0"/>
              <a:t>with error handling </a:t>
            </a:r>
            <a:r>
              <a:rPr lang="en-US" dirty="0" smtClean="0"/>
              <a:t>through </a:t>
            </a:r>
            <a:r>
              <a:rPr lang="en-US" b="1" dirty="0" smtClean="0">
                <a:solidFill>
                  <a:srgbClr val="0070C0"/>
                </a:solidFill>
              </a:rPr>
              <a:t>structured </a:t>
            </a:r>
            <a:r>
              <a:rPr lang="en-US" b="1" dirty="0">
                <a:solidFill>
                  <a:srgbClr val="0070C0"/>
                </a:solidFill>
              </a:rPr>
              <a:t>exception </a:t>
            </a:r>
            <a:r>
              <a:rPr lang="en-US" b="1" dirty="0" smtClean="0">
                <a:solidFill>
                  <a:srgbClr val="0070C0"/>
                </a:solidFill>
              </a:rPr>
              <a:t>handling</a:t>
            </a:r>
          </a:p>
          <a:p>
            <a:pPr lvl="1">
              <a:buFont typeface="Arial" panose="020B0604020202020204" pitchFamily="34" charset="0"/>
              <a:buChar char="•"/>
            </a:pPr>
            <a:r>
              <a:rPr lang="en-US" dirty="0" smtClean="0">
                <a:solidFill>
                  <a:schemeClr val="tx1"/>
                </a:solidFill>
              </a:rPr>
              <a:t>Wrap code in try/catch/finally blocks</a:t>
            </a:r>
          </a:p>
          <a:p>
            <a:pPr lvl="1">
              <a:buFont typeface="Arial" panose="020B0604020202020204" pitchFamily="34" charset="0"/>
              <a:buChar char="•"/>
            </a:pPr>
            <a:r>
              <a:rPr lang="en-US" dirty="0" smtClean="0">
                <a:solidFill>
                  <a:schemeClr val="tx1"/>
                </a:solidFill>
              </a:rPr>
              <a:t>Monitor unexpected events</a:t>
            </a:r>
          </a:p>
          <a:p>
            <a:pPr>
              <a:buFont typeface="Arial" panose="020B0604020202020204" pitchFamily="34" charset="0"/>
              <a:buChar char="•"/>
            </a:pPr>
            <a:r>
              <a:rPr lang="en-US" dirty="0" smtClean="0">
                <a:solidFill>
                  <a:schemeClr val="tx1"/>
                </a:solidFill>
              </a:rPr>
              <a:t>Example: </a:t>
            </a:r>
            <a:r>
              <a:rPr lang="en-US" dirty="0" smtClean="0"/>
              <a:t>03-ExceptionHandling/</a:t>
            </a:r>
            <a:r>
              <a:rPr lang="en-US" dirty="0" err="1" smtClean="0"/>
              <a:t>StructuredExceptionHandling</a:t>
            </a:r>
            <a:endParaRPr lang="en-US" dirty="0" smtClean="0"/>
          </a:p>
          <a:p>
            <a:pPr>
              <a:buFont typeface="Arial" panose="020B0604020202020204" pitchFamily="34" charset="0"/>
              <a:buChar char="•"/>
            </a:pPr>
            <a:r>
              <a:rPr lang="en-US" dirty="0" smtClean="0"/>
              <a:t>Ctrl + . To open the quick fix</a:t>
            </a:r>
          </a:p>
          <a:p>
            <a:pPr>
              <a:buFont typeface="Arial" panose="020B0604020202020204" pitchFamily="34" charset="0"/>
              <a:buChar char="•"/>
            </a:pPr>
            <a:r>
              <a:rPr lang="en-US" dirty="0" err="1" smtClean="0"/>
              <a:t>Debug.WriteLine</a:t>
            </a:r>
            <a:endParaRPr lang="en-US" dirty="0"/>
          </a:p>
          <a:p>
            <a:pPr>
              <a:buFont typeface="Arial" panose="020B0604020202020204" pitchFamily="34" charset="0"/>
              <a:buChar char="•"/>
            </a:pPr>
            <a:endParaRPr lang="en-US" dirty="0" smtClean="0">
              <a:solidFill>
                <a:schemeClr val="tx1"/>
              </a:solidFill>
            </a:endParaRPr>
          </a:p>
          <a:p>
            <a:pPr lvl="1">
              <a:buFont typeface="Arial" panose="020B0604020202020204" pitchFamily="34" charset="0"/>
              <a:buChar char="•"/>
            </a:pPr>
            <a:endParaRPr lang="en-US" dirty="0" smtClean="0">
              <a:solidFill>
                <a:schemeClr val="tx1"/>
              </a:solidFill>
            </a:endParaRP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3283" y="365124"/>
            <a:ext cx="2149394" cy="2118583"/>
          </a:xfrm>
          <a:prstGeom prst="rect">
            <a:avLst/>
          </a:prstGeom>
        </p:spPr>
      </p:pic>
    </p:spTree>
    <p:extLst>
      <p:ext uri="{BB962C8B-B14F-4D97-AF65-F5344CB8AC3E}">
        <p14:creationId xmlns:p14="http://schemas.microsoft.com/office/powerpoint/2010/main" val="1184783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Flow</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solidFill>
                  <a:schemeClr val="tx1"/>
                </a:solidFill>
              </a:rPr>
              <a:t>Flow:</a:t>
            </a:r>
          </a:p>
          <a:p>
            <a:pPr lvl="1">
              <a:buFont typeface="Arial" panose="020B0604020202020204" pitchFamily="34" charset="0"/>
              <a:buChar char="•"/>
            </a:pPr>
            <a:r>
              <a:rPr lang="en-US" dirty="0" smtClean="0">
                <a:solidFill>
                  <a:schemeClr val="tx1"/>
                </a:solidFill>
              </a:rPr>
              <a:t>The framework checks to see if the function handles the exception</a:t>
            </a:r>
          </a:p>
          <a:p>
            <a:pPr lvl="1">
              <a:buFont typeface="Arial" panose="020B0604020202020204" pitchFamily="34" charset="0"/>
              <a:buChar char="•"/>
            </a:pPr>
            <a:r>
              <a:rPr lang="en-US" dirty="0" smtClean="0">
                <a:solidFill>
                  <a:schemeClr val="tx1"/>
                </a:solidFill>
              </a:rPr>
              <a:t>If not, pass the info up the call stack, until it finds an exception handling routine.</a:t>
            </a:r>
          </a:p>
          <a:p>
            <a:endParaRPr lang="en-US" dirty="0" smtClean="0">
              <a:solidFill>
                <a:schemeClr val="tx1"/>
              </a:solidFill>
            </a:endParaRPr>
          </a:p>
          <a:p>
            <a:pPr>
              <a:buFont typeface="Arial" panose="020B0604020202020204" pitchFamily="34" charset="0"/>
              <a:buChar char="•"/>
            </a:pPr>
            <a:r>
              <a:rPr lang="en-US" dirty="0" smtClean="0">
                <a:solidFill>
                  <a:schemeClr val="tx1"/>
                </a:solidFill>
              </a:rPr>
              <a:t>Example</a:t>
            </a:r>
            <a:r>
              <a:rPr lang="en-US" dirty="0">
                <a:solidFill>
                  <a:schemeClr val="tx1"/>
                </a:solidFill>
              </a:rPr>
              <a:t>: </a:t>
            </a:r>
            <a:r>
              <a:rPr lang="en-US" dirty="0" smtClean="0"/>
              <a:t>03-ExceptionHandling/</a:t>
            </a:r>
            <a:r>
              <a:rPr lang="en-US" dirty="0" err="1" smtClean="0"/>
              <a:t>ExceptionFlow</a:t>
            </a:r>
            <a:endParaRPr lang="en-US" dirty="0"/>
          </a:p>
          <a:p>
            <a:endParaRPr lang="en-US" dirty="0"/>
          </a:p>
        </p:txBody>
      </p:sp>
    </p:spTree>
    <p:extLst>
      <p:ext uri="{BB962C8B-B14F-4D97-AF65-F5344CB8AC3E}">
        <p14:creationId xmlns:p14="http://schemas.microsoft.com/office/powerpoint/2010/main" val="21485540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Throwing </a:t>
            </a:r>
            <a:r>
              <a:rPr lang="en-US" dirty="0" smtClean="0"/>
              <a:t>Exceptions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Using </a:t>
            </a:r>
            <a:r>
              <a:rPr lang="en-US" dirty="0"/>
              <a:t>the throw keyword is a great way </a:t>
            </a:r>
            <a:r>
              <a:rPr lang="en-US" dirty="0" smtClean="0"/>
              <a:t>to </a:t>
            </a:r>
            <a:r>
              <a:rPr lang="en-US" dirty="0" err="1" smtClean="0"/>
              <a:t>rethrow</a:t>
            </a:r>
            <a:r>
              <a:rPr lang="en-US" dirty="0" smtClean="0"/>
              <a:t> </a:t>
            </a:r>
            <a:r>
              <a:rPr lang="en-US" dirty="0"/>
              <a:t>an </a:t>
            </a:r>
            <a:r>
              <a:rPr lang="en-US" dirty="0" smtClean="0"/>
              <a:t>exception</a:t>
            </a:r>
            <a:r>
              <a:rPr lang="en-US" dirty="0"/>
              <a:t>, backup the call stack so that it can be handled someplace else in the </a:t>
            </a:r>
            <a:r>
              <a:rPr lang="en-US" dirty="0" smtClean="0"/>
              <a:t>application.</a:t>
            </a:r>
          </a:p>
          <a:p>
            <a:pPr>
              <a:buFont typeface="Arial" panose="020B0604020202020204" pitchFamily="34" charset="0"/>
              <a:buChar char="•"/>
            </a:pPr>
            <a:r>
              <a:rPr lang="en-US" dirty="0" smtClean="0"/>
              <a:t>Primarily</a:t>
            </a:r>
            <a:r>
              <a:rPr lang="en-US" dirty="0"/>
              <a:t>, you might use that if you have a specific set of classes that are designed to handle </a:t>
            </a:r>
            <a:r>
              <a:rPr lang="en-US" dirty="0" smtClean="0"/>
              <a:t>exceptions </a:t>
            </a:r>
            <a:r>
              <a:rPr lang="en-US" dirty="0"/>
              <a:t>and write that information out to a log file.</a:t>
            </a:r>
            <a:endParaRPr lang="en-US" dirty="0" smtClean="0">
              <a:solidFill>
                <a:schemeClr val="tx1"/>
              </a:solidFill>
            </a:endParaRPr>
          </a:p>
          <a:p>
            <a:pPr>
              <a:buFont typeface="Arial" panose="020B0604020202020204" pitchFamily="34" charset="0"/>
              <a:buChar char="•"/>
            </a:pPr>
            <a:r>
              <a:rPr lang="en-US" dirty="0" smtClean="0">
                <a:solidFill>
                  <a:schemeClr val="tx1"/>
                </a:solidFill>
              </a:rPr>
              <a:t>Example</a:t>
            </a:r>
            <a:r>
              <a:rPr lang="en-US" dirty="0">
                <a:solidFill>
                  <a:schemeClr val="tx1"/>
                </a:solidFill>
              </a:rPr>
              <a:t>: </a:t>
            </a:r>
            <a:r>
              <a:rPr lang="en-US" dirty="0" smtClean="0"/>
              <a:t>03-ExceptionHandling/</a:t>
            </a:r>
            <a:r>
              <a:rPr lang="en-US" dirty="0" err="1" smtClean="0"/>
              <a:t>ThrowingException</a:t>
            </a: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754206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Classes</a:t>
            </a:r>
            <a:endParaRPr lang="en-US" dirty="0"/>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Open Object Browser, find </a:t>
            </a:r>
            <a:r>
              <a:rPr lang="en-US" dirty="0" err="1" smtClean="0"/>
              <a:t>System.Exception</a:t>
            </a:r>
            <a:r>
              <a:rPr lang="en-US" dirty="0" smtClean="0"/>
              <a:t>, explain</a:t>
            </a:r>
          </a:p>
          <a:p>
            <a:pPr lvl="1">
              <a:buFont typeface="Arial" panose="020B0604020202020204" pitchFamily="34" charset="0"/>
              <a:buChar char="•"/>
            </a:pPr>
            <a:r>
              <a:rPr lang="en-US" dirty="0" smtClean="0"/>
              <a:t>The class</a:t>
            </a:r>
          </a:p>
          <a:p>
            <a:pPr lvl="1">
              <a:buFont typeface="Arial" panose="020B0604020202020204" pitchFamily="34" charset="0"/>
              <a:buChar char="•"/>
            </a:pPr>
            <a:r>
              <a:rPr lang="en-US" dirty="0" smtClean="0"/>
              <a:t>The Data member variable</a:t>
            </a:r>
          </a:p>
          <a:p>
            <a:pPr lvl="1">
              <a:buFont typeface="Arial" panose="020B0604020202020204" pitchFamily="34" charset="0"/>
              <a:buChar char="•"/>
            </a:pPr>
            <a:r>
              <a:rPr lang="en-US" dirty="0" err="1" smtClean="0"/>
              <a:t>HelpLink</a:t>
            </a:r>
            <a:endParaRPr lang="en-US" dirty="0" smtClean="0"/>
          </a:p>
          <a:p>
            <a:pPr lvl="1">
              <a:buFont typeface="Arial" panose="020B0604020202020204" pitchFamily="34" charset="0"/>
              <a:buChar char="•"/>
            </a:pPr>
            <a:r>
              <a:rPr lang="en-US" dirty="0" err="1" smtClean="0"/>
              <a:t>innerException</a:t>
            </a:r>
            <a:endParaRPr lang="en-US" dirty="0" smtClean="0"/>
          </a:p>
          <a:p>
            <a:pPr lvl="1">
              <a:buFont typeface="Arial" panose="020B0604020202020204" pitchFamily="34" charset="0"/>
              <a:buChar char="•"/>
            </a:pPr>
            <a:r>
              <a:rPr lang="en-US" dirty="0" smtClean="0"/>
              <a:t>Message</a:t>
            </a:r>
          </a:p>
          <a:p>
            <a:pPr lvl="1">
              <a:buFont typeface="Arial" panose="020B0604020202020204" pitchFamily="34" charset="0"/>
              <a:buChar char="•"/>
            </a:pPr>
            <a:r>
              <a:rPr lang="en-US" dirty="0" smtClean="0"/>
              <a:t>Source</a:t>
            </a:r>
          </a:p>
          <a:p>
            <a:pPr lvl="1">
              <a:buFont typeface="Arial" panose="020B0604020202020204" pitchFamily="34" charset="0"/>
              <a:buChar char="•"/>
            </a:pPr>
            <a:r>
              <a:rPr lang="en-US" dirty="0" smtClean="0"/>
              <a:t>Three Exception() constructors</a:t>
            </a:r>
          </a:p>
          <a:p>
            <a:pPr lvl="1">
              <a:buFont typeface="Arial" panose="020B0604020202020204" pitchFamily="34" charset="0"/>
              <a:buChar char="•"/>
            </a:pPr>
            <a:r>
              <a:rPr lang="en-US" dirty="0" smtClean="0"/>
              <a:t>Search for </a:t>
            </a:r>
            <a:r>
              <a:rPr lang="en-US" dirty="0" err="1" smtClean="0"/>
              <a:t>DivideByZero</a:t>
            </a:r>
            <a:r>
              <a:rPr lang="en-US" dirty="0" smtClean="0"/>
              <a:t> exception</a:t>
            </a:r>
          </a:p>
          <a:p>
            <a:pPr lvl="1">
              <a:buFont typeface="Arial" panose="020B0604020202020204" pitchFamily="34" charset="0"/>
              <a:buChar char="•"/>
            </a:pPr>
            <a:r>
              <a:rPr lang="en-US" dirty="0" smtClean="0"/>
              <a:t>Search for </a:t>
            </a:r>
            <a:r>
              <a:rPr lang="en-US" dirty="0" err="1" smtClean="0"/>
              <a:t>IOException</a:t>
            </a:r>
            <a:endParaRPr lang="en-US" dirty="0" smtClean="0"/>
          </a:p>
          <a:p>
            <a:pPr lvl="1">
              <a:buFont typeface="Arial" panose="020B0604020202020204" pitchFamily="34" charset="0"/>
              <a:buChar char="•"/>
            </a:pPr>
            <a:endParaRPr lang="en-US" dirty="0" smtClean="0"/>
          </a:p>
          <a:p>
            <a:pPr>
              <a:buFont typeface="Arial" panose="020B0604020202020204" pitchFamily="34" charset="0"/>
              <a:buChar char="•"/>
            </a:pPr>
            <a:r>
              <a:rPr lang="en-US" dirty="0">
                <a:solidFill>
                  <a:schemeClr val="tx1"/>
                </a:solidFill>
              </a:rPr>
              <a:t>Example: </a:t>
            </a:r>
            <a:r>
              <a:rPr lang="en-US" dirty="0" smtClean="0"/>
              <a:t>03-ExceptionHandling/</a:t>
            </a:r>
            <a:r>
              <a:rPr lang="en-US" dirty="0" err="1" smtClean="0"/>
              <a:t>ExceptionHandlingExample</a:t>
            </a:r>
            <a:endParaRPr lang="en-US" dirty="0"/>
          </a:p>
          <a:p>
            <a:pPr>
              <a:buFont typeface="Arial" panose="020B0604020202020204" pitchFamily="34" charset="0"/>
              <a:buChar char="•"/>
            </a:pPr>
            <a:endParaRPr lang="en-US" dirty="0" smtClean="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885959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 Grade Project</a:t>
            </a:r>
            <a:endParaRPr lang="en-US" dirty="0"/>
          </a:p>
        </p:txBody>
      </p:sp>
      <p:sp>
        <p:nvSpPr>
          <p:cNvPr id="3" name="Content Placeholder 2"/>
          <p:cNvSpPr>
            <a:spLocks noGrp="1"/>
          </p:cNvSpPr>
          <p:nvPr>
            <p:ph idx="1"/>
          </p:nvPr>
        </p:nvSpPr>
        <p:spPr/>
        <p:txBody>
          <a:bodyPr>
            <a:normAutofit fontScale="85000" lnSpcReduction="10000"/>
          </a:bodyPr>
          <a:lstStyle/>
          <a:p>
            <a:pPr>
              <a:buFont typeface="Arial" panose="020B0604020202020204" pitchFamily="34" charset="0"/>
              <a:buChar char="•"/>
            </a:pPr>
            <a:r>
              <a:rPr lang="en-US" dirty="0" smtClean="0"/>
              <a:t>Modify Name property in </a:t>
            </a:r>
            <a:r>
              <a:rPr lang="en-US" dirty="0" err="1" smtClean="0"/>
              <a:t>GradeBook</a:t>
            </a:r>
            <a:r>
              <a:rPr lang="en-US" dirty="0" smtClean="0"/>
              <a:t> class (line 64)</a:t>
            </a:r>
          </a:p>
          <a:p>
            <a:pPr>
              <a:buFont typeface="Arial" panose="020B0604020202020204" pitchFamily="34" charset="0"/>
              <a:buChar char="•"/>
            </a:pPr>
            <a:r>
              <a:rPr lang="en-US" dirty="0" smtClean="0"/>
              <a:t>Modify main program to set Name with an empty string to show the exception.</a:t>
            </a:r>
          </a:p>
          <a:p>
            <a:pPr>
              <a:buFont typeface="Arial" panose="020B0604020202020204" pitchFamily="34" charset="0"/>
              <a:buChar char="•"/>
            </a:pPr>
            <a:r>
              <a:rPr lang="en-US" dirty="0" smtClean="0"/>
              <a:t>Handle the exceptions in Program class using try/catch</a:t>
            </a:r>
          </a:p>
          <a:p>
            <a:pPr>
              <a:buFont typeface="Arial" panose="020B0604020202020204" pitchFamily="34" charset="0"/>
              <a:buChar char="•"/>
            </a:pPr>
            <a:r>
              <a:rPr lang="en-US" dirty="0" smtClean="0"/>
              <a:t>Add a grades.txt by adding a new item to the project and change the property of this file to copy if newer to output directory, add some grades to the file</a:t>
            </a:r>
          </a:p>
          <a:p>
            <a:pPr>
              <a:buFont typeface="Arial" panose="020B0604020202020204" pitchFamily="34" charset="0"/>
              <a:buChar char="•"/>
            </a:pPr>
            <a:r>
              <a:rPr lang="en-US" dirty="0" smtClean="0"/>
              <a:t>Add code to read the text file, </a:t>
            </a:r>
          </a:p>
          <a:p>
            <a:pPr>
              <a:buFont typeface="Arial" panose="020B0604020202020204" pitchFamily="34" charset="0"/>
              <a:buChar char="•"/>
            </a:pPr>
            <a:r>
              <a:rPr lang="en-US" dirty="0" smtClean="0"/>
              <a:t>Change the file name to introduce exception</a:t>
            </a:r>
          </a:p>
          <a:p>
            <a:pPr>
              <a:buFont typeface="Arial" panose="020B0604020202020204" pitchFamily="34" charset="0"/>
              <a:buChar char="•"/>
            </a:pPr>
            <a:r>
              <a:rPr lang="en-US" dirty="0" smtClean="0"/>
              <a:t>Add try/catch block</a:t>
            </a:r>
          </a:p>
          <a:p>
            <a:pPr>
              <a:buFont typeface="Arial" panose="020B0604020202020204" pitchFamily="34" charset="0"/>
              <a:buChar char="•"/>
            </a:pPr>
            <a:r>
              <a:rPr lang="en-US" dirty="0" smtClean="0"/>
              <a:t>Try to use </a:t>
            </a:r>
            <a:r>
              <a:rPr lang="en-US" dirty="0" err="1" smtClean="0"/>
              <a:t>FileStream</a:t>
            </a:r>
            <a:r>
              <a:rPr lang="en-US" dirty="0" smtClean="0"/>
              <a:t> to demo </a:t>
            </a:r>
            <a:r>
              <a:rPr lang="en-US" dirty="0" err="1" smtClean="0"/>
              <a:t>hwo</a:t>
            </a:r>
            <a:r>
              <a:rPr lang="en-US" dirty="0" smtClean="0"/>
              <a:t> to clean up the resource in Finally block: Add Finally block to clean up the resources</a:t>
            </a:r>
          </a:p>
          <a:p>
            <a:pPr>
              <a:buFont typeface="Arial" panose="020B0604020202020204" pitchFamily="34" charset="0"/>
              <a:buChar char="•"/>
            </a:pPr>
            <a:r>
              <a:rPr lang="en-US" dirty="0" smtClean="0"/>
              <a:t>Use using statement with resource handlers</a:t>
            </a:r>
          </a:p>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2184431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3405</TotalTime>
  <Words>2037</Words>
  <Application>Microsoft Office PowerPoint</Application>
  <PresentationFormat>Widescreen</PresentationFormat>
  <Paragraphs>69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Structured Exception Handling</vt:lpstr>
      <vt:lpstr>Structured Exception Handling</vt:lpstr>
      <vt:lpstr>Exception Flow</vt:lpstr>
      <vt:lpstr>Throwing Exceptions</vt:lpstr>
      <vt:lpstr>Exception Classes</vt:lpstr>
      <vt:lpstr>Exercises – Grade Project</vt:lpstr>
    </vt:vector>
  </TitlesOfParts>
  <Company>Weber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dc:creator>
  <cp:lastModifiedBy>Yong Zhang</cp:lastModifiedBy>
  <cp:revision>87</cp:revision>
  <dcterms:created xsi:type="dcterms:W3CDTF">2015-07-16T18:30:41Z</dcterms:created>
  <dcterms:modified xsi:type="dcterms:W3CDTF">2019-08-25T17:04:34Z</dcterms:modified>
</cp:coreProperties>
</file>