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B35DC5-07B9-43DC-80B0-B49EEA1B10F5}" v="3928" dt="2021-03-09T19:23:15.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theme" Target="theme/theme1.xml" Id="rId18" /><Relationship Type="http://schemas.openxmlformats.org/officeDocument/2006/relationships/slide" Target="slides/slide2.xml" Id="rId3" /><Relationship Type="http://schemas.microsoft.com/office/2015/10/relationships/revisionInfo" Target="revisionInfo.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viewProps" Target="viewProps.xml" Id="rId17" /><Relationship Type="http://schemas.openxmlformats.org/officeDocument/2006/relationships/slide" Target="slides/slide1.xml" Id="rId2" /><Relationship Type="http://schemas.openxmlformats.org/officeDocument/2006/relationships/presProps" Target="presProps.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tableStyles" Target="tableStyles.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0225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542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095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173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3823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6144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264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77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0169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711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774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639891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p:cNvSpPr>
            <a:spLocks noGrp="1"/>
          </p:cNvSpPr>
          <p:nvPr>
            <p:ph type="ctrTitle"/>
          </p:nvPr>
        </p:nvSpPr>
        <p:spPr>
          <a:xfrm>
            <a:off x="880281" y="921452"/>
            <a:ext cx="4985018" cy="3268639"/>
          </a:xfrm>
        </p:spPr>
        <p:txBody>
          <a:bodyPr anchor="b">
            <a:normAutofit/>
          </a:bodyPr>
          <a:lstStyle/>
          <a:p>
            <a:pPr algn="l"/>
            <a:r>
              <a:rPr lang="ro-RO" sz="5600" dirty="0">
                <a:cs typeface="Calibri Light"/>
              </a:rPr>
              <a:t>Laborator Structuri de Date</a:t>
            </a:r>
            <a:br>
              <a:rPr lang="ro-RO" sz="5600" dirty="0">
                <a:cs typeface="Calibri Light"/>
              </a:rPr>
            </a:br>
            <a:r>
              <a:rPr lang="ro-RO" sz="5600" dirty="0">
                <a:cs typeface="Calibri Light"/>
              </a:rPr>
              <a:t>Sortări</a:t>
            </a:r>
            <a:endParaRPr lang="ro-RO" sz="5600" dirty="0"/>
          </a:p>
        </p:txBody>
      </p:sp>
      <p:sp>
        <p:nvSpPr>
          <p:cNvPr id="3" name="Subtitlu 2"/>
          <p:cNvSpPr>
            <a:spLocks noGrp="1"/>
          </p:cNvSpPr>
          <p:nvPr>
            <p:ph type="subTitle" idx="1"/>
          </p:nvPr>
        </p:nvSpPr>
        <p:spPr>
          <a:xfrm>
            <a:off x="880281" y="4285129"/>
            <a:ext cx="4985017" cy="1420409"/>
          </a:xfrm>
        </p:spPr>
        <p:txBody>
          <a:bodyPr vert="horz" lIns="91440" tIns="45720" rIns="91440" bIns="45720" rtlCol="0" anchor="t">
            <a:normAutofit/>
          </a:bodyPr>
          <a:lstStyle/>
          <a:p>
            <a:pPr algn="l"/>
            <a:endParaRPr lang="ro-RO">
              <a:cs typeface="Calibri"/>
            </a:endParaRPr>
          </a:p>
        </p:txBody>
      </p:sp>
      <p:sp>
        <p:nvSpPr>
          <p:cNvPr id="6" name="Freeform: Shape 9">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99791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C6EF5B2-076F-444E-94EF-C358B9F28FFE}"/>
              </a:ext>
            </a:extLst>
          </p:cNvPr>
          <p:cNvSpPr>
            <a:spLocks noGrp="1"/>
          </p:cNvSpPr>
          <p:nvPr>
            <p:ph type="title"/>
          </p:nvPr>
        </p:nvSpPr>
        <p:spPr/>
        <p:txBody>
          <a:bodyPr/>
          <a:lstStyle/>
          <a:p>
            <a:r>
              <a:rPr lang="ro-RO">
                <a:cs typeface="Calibri Light"/>
              </a:rPr>
              <a:t>Concluzii:</a:t>
            </a:r>
            <a:endParaRPr lang="ro-RO"/>
          </a:p>
        </p:txBody>
      </p:sp>
      <p:sp>
        <p:nvSpPr>
          <p:cNvPr id="3" name="Substituent conținut 2">
            <a:extLst>
              <a:ext uri="{FF2B5EF4-FFF2-40B4-BE49-F238E27FC236}">
                <a16:creationId xmlns:a16="http://schemas.microsoft.com/office/drawing/2014/main" id="{F597B69F-4C78-4F3D-AF1A-661ADD9352C6}"/>
              </a:ext>
            </a:extLst>
          </p:cNvPr>
          <p:cNvSpPr>
            <a:spLocks noGrp="1"/>
          </p:cNvSpPr>
          <p:nvPr>
            <p:ph idx="1"/>
          </p:nvPr>
        </p:nvSpPr>
        <p:spPr/>
        <p:txBody>
          <a:bodyPr vert="horz" lIns="91440" tIns="45720" rIns="91440" bIns="45720" rtlCol="0" anchor="t">
            <a:normAutofit/>
          </a:bodyPr>
          <a:lstStyle/>
          <a:p>
            <a:r>
              <a:rPr lang="ro-RO">
                <a:cs typeface="Calibri"/>
              </a:rPr>
              <a:t>Bubble Sort – Sortare de complexitate O(n^2)  poate fi utila cand N-ul are o valoare mica.</a:t>
            </a:r>
          </a:p>
          <a:p>
            <a:r>
              <a:rPr lang="ro-RO">
                <a:cs typeface="Calibri"/>
              </a:rPr>
              <a:t>Insert Sort – La fel sortare de complexitate O(n^2) dupa parerea mea, este mai eficienta ca bubble si in sortarea listelor cu N-ul mic, precum si in sortarea listelor cu N-ul mare </a:t>
            </a:r>
            <a:br>
              <a:rPr lang="ro-RO" dirty="0">
                <a:cs typeface="Calibri"/>
              </a:rPr>
            </a:br>
            <a:r>
              <a:rPr lang="ro-RO">
                <a:cs typeface="Calibri"/>
              </a:rPr>
              <a:t>In momentul in care lista este deja sortata,constanta , sau aproape sortata, Insert sortul poate fi foarte util deoarece e practic o parcurgere in timp </a:t>
            </a:r>
            <a:r>
              <a:rPr lang="ro-RO" dirty="0">
                <a:cs typeface="Calibri"/>
              </a:rPr>
              <a:t>linear.</a:t>
            </a:r>
          </a:p>
        </p:txBody>
      </p:sp>
    </p:spTree>
    <p:extLst>
      <p:ext uri="{BB962C8B-B14F-4D97-AF65-F5344CB8AC3E}">
        <p14:creationId xmlns:p14="http://schemas.microsoft.com/office/powerpoint/2010/main" val="276034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B02E5EC-AE3C-4828-868D-055580966B98}"/>
              </a:ext>
            </a:extLst>
          </p:cNvPr>
          <p:cNvSpPr>
            <a:spLocks noGrp="1"/>
          </p:cNvSpPr>
          <p:nvPr>
            <p:ph type="title"/>
          </p:nvPr>
        </p:nvSpPr>
        <p:spPr/>
        <p:txBody>
          <a:bodyPr/>
          <a:lstStyle/>
          <a:p>
            <a:r>
              <a:rPr lang="ro-RO">
                <a:cs typeface="Calibri Light"/>
              </a:rPr>
              <a:t>Concluzii:</a:t>
            </a:r>
            <a:endParaRPr lang="ro-RO"/>
          </a:p>
        </p:txBody>
      </p:sp>
      <p:sp>
        <p:nvSpPr>
          <p:cNvPr id="3" name="Substituent conținut 2">
            <a:extLst>
              <a:ext uri="{FF2B5EF4-FFF2-40B4-BE49-F238E27FC236}">
                <a16:creationId xmlns:a16="http://schemas.microsoft.com/office/drawing/2014/main" id="{9659D0A8-38A7-49D7-BAC9-55174C6044D0}"/>
              </a:ext>
            </a:extLst>
          </p:cNvPr>
          <p:cNvSpPr>
            <a:spLocks noGrp="1"/>
          </p:cNvSpPr>
          <p:nvPr>
            <p:ph idx="1"/>
          </p:nvPr>
        </p:nvSpPr>
        <p:spPr/>
        <p:txBody>
          <a:bodyPr vert="horz" lIns="91440" tIns="45720" rIns="91440" bIns="45720" rtlCol="0" anchor="t">
            <a:normAutofit/>
          </a:bodyPr>
          <a:lstStyle/>
          <a:p>
            <a:r>
              <a:rPr lang="ro-RO">
                <a:cs typeface="Calibri"/>
              </a:rPr>
              <a:t>Count Sort – Sortare de complexitate O(n+k) bazata pe utilizarea unui vector de frecvente. Count Sortul poate fi util cand sortam numere cu M-ul mic, de exemplu notele studentilor, si nu este deloc recomandata pentru sortarea numerelor cu M-ul mare</a:t>
            </a:r>
          </a:p>
          <a:p>
            <a:r>
              <a:rPr lang="ro-RO">
                <a:cs typeface="Calibri"/>
              </a:rPr>
              <a:t>Radix Sort LSD pe biti – Sortare de complexitate O(log2(M)* n) (in implementarea facuta de mine), dupa parerea mea, un algoritm solid, stabil rapid si este efectiv in aproximativ toate cazurile.</a:t>
            </a:r>
            <a:endParaRPr lang="ro-RO" dirty="0">
              <a:cs typeface="Calibri"/>
            </a:endParaRPr>
          </a:p>
        </p:txBody>
      </p:sp>
    </p:spTree>
    <p:extLst>
      <p:ext uri="{BB962C8B-B14F-4D97-AF65-F5344CB8AC3E}">
        <p14:creationId xmlns:p14="http://schemas.microsoft.com/office/powerpoint/2010/main" val="230369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DB11851-8C72-4814-ACF7-8C648BD1998D}"/>
              </a:ext>
            </a:extLst>
          </p:cNvPr>
          <p:cNvSpPr>
            <a:spLocks noGrp="1"/>
          </p:cNvSpPr>
          <p:nvPr>
            <p:ph type="title"/>
          </p:nvPr>
        </p:nvSpPr>
        <p:spPr/>
        <p:txBody>
          <a:bodyPr/>
          <a:lstStyle/>
          <a:p>
            <a:r>
              <a:rPr lang="ro-RO">
                <a:cs typeface="Calibri Light"/>
              </a:rPr>
              <a:t>Concluzii:</a:t>
            </a:r>
            <a:endParaRPr lang="ro-RO"/>
          </a:p>
        </p:txBody>
      </p:sp>
      <p:sp>
        <p:nvSpPr>
          <p:cNvPr id="3" name="Substituent conținut 2">
            <a:extLst>
              <a:ext uri="{FF2B5EF4-FFF2-40B4-BE49-F238E27FC236}">
                <a16:creationId xmlns:a16="http://schemas.microsoft.com/office/drawing/2014/main" id="{6EC2C863-2B4C-4496-B130-3546D47B5CB7}"/>
              </a:ext>
            </a:extLst>
          </p:cNvPr>
          <p:cNvSpPr>
            <a:spLocks noGrp="1"/>
          </p:cNvSpPr>
          <p:nvPr>
            <p:ph idx="1"/>
          </p:nvPr>
        </p:nvSpPr>
        <p:spPr>
          <a:xfrm>
            <a:off x="838200" y="1825625"/>
            <a:ext cx="10515600" cy="4187215"/>
          </a:xfrm>
        </p:spPr>
        <p:txBody>
          <a:bodyPr vert="horz" lIns="91440" tIns="45720" rIns="91440" bIns="45720" rtlCol="0" anchor="t">
            <a:normAutofit lnSpcReduction="10000"/>
          </a:bodyPr>
          <a:lstStyle/>
          <a:p>
            <a:r>
              <a:rPr lang="ro-RO">
                <a:cs typeface="Calibri"/>
              </a:rPr>
              <a:t>Quick Sort – Complexitate O(nlogn)dupa parerea mea este o sortare mai complicata, deoarece poate fi implementata in mai multe moduri care da rezultate complet random in functie de implementare.</a:t>
            </a:r>
            <a:br>
              <a:rPr lang="ro-RO" dirty="0">
                <a:cs typeface="Calibri"/>
              </a:rPr>
            </a:br>
            <a:r>
              <a:rPr lang="ro-RO">
                <a:cs typeface="Calibri"/>
              </a:rPr>
              <a:t>De exemplu Quick Sortul cu pivot ales in stanga sau dreapta va sorta bine listele generate random, dar pentru listele sortate, si aproape sortate, va reprezenta stack overflow pentru N foarte mare. Deasemenea sunt multe cazuri de alegere a pivotului, (de exemplu la mijloc, mediana din 3 etc..). O varianta recomandata este sa alegem pivotul random, sau mediana din 5. Utilizarea BFPRT deasemenea nu e o varianta rea dar programul va efectua mai multe operatii decat celelalte cazuri</a:t>
            </a:r>
            <a:endParaRPr lang="ro-RO" dirty="0">
              <a:cs typeface="Calibri"/>
            </a:endParaRPr>
          </a:p>
        </p:txBody>
      </p:sp>
    </p:spTree>
    <p:extLst>
      <p:ext uri="{BB962C8B-B14F-4D97-AF65-F5344CB8AC3E}">
        <p14:creationId xmlns:p14="http://schemas.microsoft.com/office/powerpoint/2010/main" val="269962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155F59B-827F-444F-8873-4DBB6C9B10D3}"/>
              </a:ext>
            </a:extLst>
          </p:cNvPr>
          <p:cNvSpPr>
            <a:spLocks noGrp="1"/>
          </p:cNvSpPr>
          <p:nvPr>
            <p:ph type="title"/>
          </p:nvPr>
        </p:nvSpPr>
        <p:spPr/>
        <p:txBody>
          <a:bodyPr/>
          <a:lstStyle/>
          <a:p>
            <a:r>
              <a:rPr lang="ro-RO">
                <a:cs typeface="Calibri Light"/>
              </a:rPr>
              <a:t>Concluzii:</a:t>
            </a:r>
            <a:endParaRPr lang="ro-RO"/>
          </a:p>
        </p:txBody>
      </p:sp>
      <p:sp>
        <p:nvSpPr>
          <p:cNvPr id="3" name="Substituent conținut 2">
            <a:extLst>
              <a:ext uri="{FF2B5EF4-FFF2-40B4-BE49-F238E27FC236}">
                <a16:creationId xmlns:a16="http://schemas.microsoft.com/office/drawing/2014/main" id="{DE267C47-4CF1-4902-AC4C-2769EFA00183}"/>
              </a:ext>
            </a:extLst>
          </p:cNvPr>
          <p:cNvSpPr>
            <a:spLocks noGrp="1"/>
          </p:cNvSpPr>
          <p:nvPr>
            <p:ph idx="1"/>
          </p:nvPr>
        </p:nvSpPr>
        <p:spPr/>
        <p:txBody>
          <a:bodyPr vert="horz" lIns="91440" tIns="45720" rIns="91440" bIns="45720" rtlCol="0" anchor="t">
            <a:normAutofit/>
          </a:bodyPr>
          <a:lstStyle/>
          <a:p>
            <a:r>
              <a:rPr lang="ro-RO">
                <a:cs typeface="Calibri"/>
              </a:rPr>
              <a:t>Merge Sort – Complexitate O(nlogn) din punctul meu de vedere una dintre cele mai bune sortari, foarte solida si usor de implementat, care utilizeaza functia de interclasare, nu comite multe erori, si la fel ca Radixul este foarte balansata si rapida.</a:t>
            </a:r>
            <a:endParaRPr lang="ro-RO"/>
          </a:p>
        </p:txBody>
      </p:sp>
    </p:spTree>
    <p:extLst>
      <p:ext uri="{BB962C8B-B14F-4D97-AF65-F5344CB8AC3E}">
        <p14:creationId xmlns:p14="http://schemas.microsoft.com/office/powerpoint/2010/main" val="18559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636B64A-C93F-4C73-8D88-A340B216C51F}"/>
              </a:ext>
            </a:extLst>
          </p:cNvPr>
          <p:cNvSpPr>
            <a:spLocks noGrp="1"/>
          </p:cNvSpPr>
          <p:nvPr>
            <p:ph type="title"/>
          </p:nvPr>
        </p:nvSpPr>
        <p:spPr>
          <a:xfrm>
            <a:off x="6101861" y="5159863"/>
            <a:ext cx="10515600" cy="1325563"/>
          </a:xfrm>
        </p:spPr>
        <p:txBody>
          <a:bodyPr/>
          <a:lstStyle/>
          <a:p>
            <a:r>
              <a:rPr lang="ro-RO">
                <a:cs typeface="Calibri Light"/>
              </a:rPr>
              <a:t>Hadîrcă Dionisie Gr. 131</a:t>
            </a:r>
            <a:br>
              <a:rPr lang="ro-RO" dirty="0">
                <a:cs typeface="Calibri Light"/>
              </a:rPr>
            </a:br>
            <a:endParaRPr lang="ro-RO"/>
          </a:p>
        </p:txBody>
      </p:sp>
    </p:spTree>
    <p:extLst>
      <p:ext uri="{BB962C8B-B14F-4D97-AF65-F5344CB8AC3E}">
        <p14:creationId xmlns:p14="http://schemas.microsoft.com/office/powerpoint/2010/main" val="396061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850D7AB-898C-4D64-8B98-E6EF1190727B}"/>
              </a:ext>
            </a:extLst>
          </p:cNvPr>
          <p:cNvSpPr>
            <a:spLocks noGrp="1"/>
          </p:cNvSpPr>
          <p:nvPr>
            <p:ph type="title"/>
          </p:nvPr>
        </p:nvSpPr>
        <p:spPr/>
        <p:txBody>
          <a:bodyPr/>
          <a:lstStyle/>
          <a:p>
            <a:r>
              <a:rPr lang="ro-RO" dirty="0">
                <a:cs typeface="Calibri Light"/>
              </a:rPr>
              <a:t>Sortările care au fost prelucrate pentru aceasta tema sunt:</a:t>
            </a:r>
            <a:endParaRPr lang="ro-RO" dirty="0"/>
          </a:p>
        </p:txBody>
      </p:sp>
      <p:sp>
        <p:nvSpPr>
          <p:cNvPr id="3" name="Substituent conținut 2">
            <a:extLst>
              <a:ext uri="{FF2B5EF4-FFF2-40B4-BE49-F238E27FC236}">
                <a16:creationId xmlns:a16="http://schemas.microsoft.com/office/drawing/2014/main" id="{94A8AC35-B32C-4FD8-BF98-6E9EAED82092}"/>
              </a:ext>
            </a:extLst>
          </p:cNvPr>
          <p:cNvSpPr>
            <a:spLocks noGrp="1"/>
          </p:cNvSpPr>
          <p:nvPr>
            <p:ph idx="1"/>
          </p:nvPr>
        </p:nvSpPr>
        <p:spPr/>
        <p:txBody>
          <a:bodyPr vert="horz" lIns="91440" tIns="45720" rIns="91440" bIns="45720" rtlCol="0" anchor="t">
            <a:normAutofit/>
          </a:bodyPr>
          <a:lstStyle/>
          <a:p>
            <a:r>
              <a:rPr lang="ro-RO" dirty="0" err="1">
                <a:cs typeface="Calibri"/>
              </a:rPr>
              <a:t>Bubble</a:t>
            </a:r>
            <a:r>
              <a:rPr lang="ro-RO" dirty="0">
                <a:cs typeface="Calibri"/>
              </a:rPr>
              <a:t> Sort</a:t>
            </a:r>
          </a:p>
          <a:p>
            <a:r>
              <a:rPr lang="ro-RO" dirty="0">
                <a:cs typeface="Calibri"/>
              </a:rPr>
              <a:t>Insert Sort</a:t>
            </a:r>
          </a:p>
          <a:p>
            <a:r>
              <a:rPr lang="ro-RO" dirty="0">
                <a:cs typeface="Calibri"/>
              </a:rPr>
              <a:t>Count Sort</a:t>
            </a:r>
          </a:p>
          <a:p>
            <a:r>
              <a:rPr lang="ro-RO" dirty="0">
                <a:cs typeface="Calibri"/>
              </a:rPr>
              <a:t>Radix Sort</a:t>
            </a:r>
          </a:p>
          <a:p>
            <a:r>
              <a:rPr lang="ro-RO" dirty="0">
                <a:cs typeface="Calibri"/>
              </a:rPr>
              <a:t>Merge Sort</a:t>
            </a:r>
          </a:p>
          <a:p>
            <a:r>
              <a:rPr lang="ro-RO" dirty="0" err="1">
                <a:cs typeface="Calibri"/>
              </a:rPr>
              <a:t>Quick</a:t>
            </a:r>
            <a:r>
              <a:rPr lang="ro-RO" dirty="0">
                <a:cs typeface="Calibri"/>
              </a:rPr>
              <a:t> Sort</a:t>
            </a:r>
          </a:p>
          <a:p>
            <a:r>
              <a:rPr lang="ro-RO" dirty="0" err="1">
                <a:cs typeface="Calibri"/>
              </a:rPr>
              <a:t>Stl</a:t>
            </a:r>
            <a:r>
              <a:rPr lang="ro-RO" dirty="0">
                <a:cs typeface="Calibri"/>
              </a:rPr>
              <a:t> Sort</a:t>
            </a:r>
          </a:p>
        </p:txBody>
      </p:sp>
    </p:spTree>
    <p:extLst>
      <p:ext uri="{BB962C8B-B14F-4D97-AF65-F5344CB8AC3E}">
        <p14:creationId xmlns:p14="http://schemas.microsoft.com/office/powerpoint/2010/main" val="263234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617DF5F-9C9A-4332-8639-26E907C30BE8}"/>
              </a:ext>
            </a:extLst>
          </p:cNvPr>
          <p:cNvSpPr>
            <a:spLocks noGrp="1"/>
          </p:cNvSpPr>
          <p:nvPr>
            <p:ph type="title"/>
          </p:nvPr>
        </p:nvSpPr>
        <p:spPr>
          <a:xfrm>
            <a:off x="581880" y="-70338"/>
            <a:ext cx="3932237" cy="1600200"/>
          </a:xfrm>
        </p:spPr>
        <p:txBody>
          <a:bodyPr/>
          <a:lstStyle/>
          <a:p>
            <a:r>
              <a:rPr lang="ro-RO" dirty="0">
                <a:cs typeface="Calibri Light"/>
              </a:rPr>
              <a:t>Pentru simplitate:</a:t>
            </a:r>
          </a:p>
        </p:txBody>
      </p:sp>
      <p:sp>
        <p:nvSpPr>
          <p:cNvPr id="3" name="Substituent conținut 2">
            <a:extLst>
              <a:ext uri="{FF2B5EF4-FFF2-40B4-BE49-F238E27FC236}">
                <a16:creationId xmlns:a16="http://schemas.microsoft.com/office/drawing/2014/main" id="{B4BD878B-64DD-44D1-A913-40F825185CA5}"/>
              </a:ext>
            </a:extLst>
          </p:cNvPr>
          <p:cNvSpPr>
            <a:spLocks noGrp="1"/>
          </p:cNvSpPr>
          <p:nvPr>
            <p:ph idx="1"/>
          </p:nvPr>
        </p:nvSpPr>
        <p:spPr>
          <a:xfrm>
            <a:off x="4503250" y="1081209"/>
            <a:ext cx="7426569" cy="4791564"/>
          </a:xfrm>
        </p:spPr>
        <p:txBody>
          <a:bodyPr vert="horz" lIns="91440" tIns="45720" rIns="91440" bIns="45720" rtlCol="0" anchor="t">
            <a:normAutofit/>
          </a:bodyPr>
          <a:lstStyle/>
          <a:p>
            <a:r>
              <a:rPr lang="ro-RO" dirty="0">
                <a:cs typeface="Calibri"/>
              </a:rPr>
              <a:t>N =&gt; </a:t>
            </a:r>
            <a:r>
              <a:rPr lang="ro-RO" dirty="0" err="1">
                <a:cs typeface="Calibri"/>
              </a:rPr>
              <a:t>numarul</a:t>
            </a:r>
            <a:r>
              <a:rPr lang="ro-RO" dirty="0">
                <a:cs typeface="Calibri"/>
              </a:rPr>
              <a:t> maxim de elemente din lista</a:t>
            </a:r>
          </a:p>
          <a:p>
            <a:r>
              <a:rPr lang="ro-RO" dirty="0">
                <a:cs typeface="Calibri"/>
              </a:rPr>
              <a:t>M =&gt; maximul din lista prelucrate</a:t>
            </a:r>
          </a:p>
          <a:p>
            <a:pPr marL="0" indent="0">
              <a:buNone/>
            </a:pPr>
            <a:br>
              <a:rPr lang="ro-RO" dirty="0">
                <a:cs typeface="Calibri"/>
              </a:rPr>
            </a:br>
            <a:endParaRPr lang="ro-RO" dirty="0">
              <a:cs typeface="Calibri"/>
            </a:endParaRPr>
          </a:p>
        </p:txBody>
      </p:sp>
      <p:sp>
        <p:nvSpPr>
          <p:cNvPr id="4" name="Substituent text 3">
            <a:extLst>
              <a:ext uri="{FF2B5EF4-FFF2-40B4-BE49-F238E27FC236}">
                <a16:creationId xmlns:a16="http://schemas.microsoft.com/office/drawing/2014/main" id="{9C87E29E-943C-475E-A9CA-85EA0243599C}"/>
              </a:ext>
            </a:extLst>
          </p:cNvPr>
          <p:cNvSpPr>
            <a:spLocks noGrp="1"/>
          </p:cNvSpPr>
          <p:nvPr>
            <p:ph type="body" sz="half" idx="2"/>
          </p:nvPr>
        </p:nvSpPr>
        <p:spPr>
          <a:xfrm>
            <a:off x="-4274" y="2455985"/>
            <a:ext cx="11892205" cy="3811588"/>
          </a:xfrm>
        </p:spPr>
        <p:txBody>
          <a:bodyPr vert="horz" lIns="91440" tIns="45720" rIns="91440" bIns="45720" rtlCol="0" anchor="t">
            <a:normAutofit/>
          </a:bodyPr>
          <a:lstStyle/>
          <a:p>
            <a:r>
              <a:rPr lang="ro-RO" sz="2800" dirty="0">
                <a:cs typeface="Calibri"/>
              </a:rPr>
              <a:t>Testele cu care s-a lucrat sunt:</a:t>
            </a:r>
          </a:p>
          <a:p>
            <a:r>
              <a:rPr lang="ro-RO" sz="2800" dirty="0">
                <a:cs typeface="Calibri"/>
              </a:rPr>
              <a:t>1) N = 10 ^ 3, M = 10 ^ 3</a:t>
            </a:r>
          </a:p>
          <a:p>
            <a:r>
              <a:rPr lang="ro-RO" sz="2800" dirty="0">
                <a:cs typeface="Calibri"/>
              </a:rPr>
              <a:t>2) N = 10 ^ 3, M = 10 ^ 8</a:t>
            </a:r>
          </a:p>
          <a:p>
            <a:r>
              <a:rPr lang="ro-RO" sz="2800" dirty="0">
                <a:cs typeface="Calibri"/>
              </a:rPr>
              <a:t>3) N = 10 ^ 7, M = 10 ^ 3</a:t>
            </a:r>
          </a:p>
          <a:p>
            <a:r>
              <a:rPr lang="ro-RO" sz="2800">
                <a:cs typeface="Calibri"/>
              </a:rPr>
              <a:t>4) N = 10 ^ 8, M = 10 ^ 8</a:t>
            </a:r>
          </a:p>
        </p:txBody>
      </p:sp>
    </p:spTree>
    <p:extLst>
      <p:ext uri="{BB962C8B-B14F-4D97-AF65-F5344CB8AC3E}">
        <p14:creationId xmlns:p14="http://schemas.microsoft.com/office/powerpoint/2010/main" val="2974430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E7EC874-D9C0-49A3-B550-44575068A8AD}"/>
              </a:ext>
            </a:extLst>
          </p:cNvPr>
          <p:cNvSpPr>
            <a:spLocks noGrp="1"/>
          </p:cNvSpPr>
          <p:nvPr>
            <p:ph type="title"/>
          </p:nvPr>
        </p:nvSpPr>
        <p:spPr/>
        <p:txBody>
          <a:bodyPr/>
          <a:lstStyle/>
          <a:p>
            <a:r>
              <a:rPr lang="ro-RO" dirty="0">
                <a:cs typeface="Calibri Light"/>
              </a:rPr>
              <a:t>Listele care au fost sortare erau de tip</a:t>
            </a:r>
            <a:endParaRPr lang="ro-RO" dirty="0"/>
          </a:p>
        </p:txBody>
      </p:sp>
      <p:sp>
        <p:nvSpPr>
          <p:cNvPr id="3" name="Substituent conținut 2">
            <a:extLst>
              <a:ext uri="{FF2B5EF4-FFF2-40B4-BE49-F238E27FC236}">
                <a16:creationId xmlns:a16="http://schemas.microsoft.com/office/drawing/2014/main" id="{722CCAE9-69D5-41BD-B6D2-692FD23F77A8}"/>
              </a:ext>
            </a:extLst>
          </p:cNvPr>
          <p:cNvSpPr>
            <a:spLocks noGrp="1"/>
          </p:cNvSpPr>
          <p:nvPr>
            <p:ph idx="1"/>
          </p:nvPr>
        </p:nvSpPr>
        <p:spPr/>
        <p:txBody>
          <a:bodyPr vert="horz" lIns="91440" tIns="45720" rIns="91440" bIns="45720" rtlCol="0" anchor="t">
            <a:normAutofit/>
          </a:bodyPr>
          <a:lstStyle/>
          <a:p>
            <a:r>
              <a:rPr lang="ro-RO" dirty="0">
                <a:cs typeface="Calibri"/>
              </a:rPr>
              <a:t>Generate </a:t>
            </a:r>
            <a:r>
              <a:rPr lang="ro-RO" dirty="0" err="1">
                <a:cs typeface="Calibri"/>
              </a:rPr>
              <a:t>Random</a:t>
            </a:r>
          </a:p>
          <a:p>
            <a:r>
              <a:rPr lang="ro-RO" dirty="0">
                <a:cs typeface="Calibri"/>
              </a:rPr>
              <a:t>Generate Aproape Sortate</a:t>
            </a:r>
          </a:p>
          <a:p>
            <a:r>
              <a:rPr lang="ro-RO" dirty="0">
                <a:cs typeface="Calibri"/>
              </a:rPr>
              <a:t>Generate Sortate </a:t>
            </a:r>
            <a:r>
              <a:rPr lang="ro-RO" dirty="0" err="1">
                <a:cs typeface="Calibri"/>
              </a:rPr>
              <a:t>Crescator</a:t>
            </a:r>
          </a:p>
          <a:p>
            <a:r>
              <a:rPr lang="ro-RO" dirty="0">
                <a:cs typeface="Calibri"/>
              </a:rPr>
              <a:t>Generate Sortate </a:t>
            </a:r>
            <a:r>
              <a:rPr lang="ro-RO" dirty="0" err="1">
                <a:cs typeface="Calibri"/>
              </a:rPr>
              <a:t>Descrescator</a:t>
            </a:r>
          </a:p>
          <a:p>
            <a:r>
              <a:rPr lang="ro-RO" dirty="0">
                <a:cs typeface="Calibri"/>
              </a:rPr>
              <a:t>Generate cu un </a:t>
            </a:r>
            <a:r>
              <a:rPr lang="ro-RO" dirty="0" err="1">
                <a:cs typeface="Calibri"/>
              </a:rPr>
              <a:t>numar</a:t>
            </a:r>
            <a:r>
              <a:rPr lang="ro-RO" dirty="0">
                <a:cs typeface="Calibri"/>
              </a:rPr>
              <a:t> constant</a:t>
            </a:r>
          </a:p>
        </p:txBody>
      </p:sp>
    </p:spTree>
    <p:extLst>
      <p:ext uri="{BB962C8B-B14F-4D97-AF65-F5344CB8AC3E}">
        <p14:creationId xmlns:p14="http://schemas.microsoft.com/office/powerpoint/2010/main" val="401510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8419729-9412-47E2-982F-9492F062BD1B}"/>
              </a:ext>
            </a:extLst>
          </p:cNvPr>
          <p:cNvSpPr>
            <a:spLocks noGrp="1"/>
          </p:cNvSpPr>
          <p:nvPr>
            <p:ph type="title"/>
          </p:nvPr>
        </p:nvSpPr>
        <p:spPr>
          <a:xfrm>
            <a:off x="838200" y="2768356"/>
            <a:ext cx="10515600" cy="1325563"/>
          </a:xfrm>
        </p:spPr>
        <p:txBody>
          <a:bodyPr>
            <a:normAutofit/>
          </a:bodyPr>
          <a:lstStyle/>
          <a:p>
            <a:pPr algn="ctr"/>
            <a:r>
              <a:rPr lang="ro-RO" sz="6600" dirty="0">
                <a:cs typeface="Calibri Light"/>
              </a:rPr>
              <a:t>REZULTATE:</a:t>
            </a:r>
          </a:p>
        </p:txBody>
      </p:sp>
    </p:spTree>
    <p:extLst>
      <p:ext uri="{BB962C8B-B14F-4D97-AF65-F5344CB8AC3E}">
        <p14:creationId xmlns:p14="http://schemas.microsoft.com/office/powerpoint/2010/main" val="257715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1527C75-82AC-4A04-9848-3123B5824CA3}"/>
              </a:ext>
            </a:extLst>
          </p:cNvPr>
          <p:cNvSpPr>
            <a:spLocks noGrp="1"/>
          </p:cNvSpPr>
          <p:nvPr>
            <p:ph type="title"/>
          </p:nvPr>
        </p:nvSpPr>
        <p:spPr>
          <a:xfrm>
            <a:off x="838200" y="365125"/>
            <a:ext cx="3235570" cy="1349009"/>
          </a:xfrm>
        </p:spPr>
        <p:txBody>
          <a:bodyPr/>
          <a:lstStyle/>
          <a:p>
            <a:r>
              <a:rPr lang="ro-RO">
                <a:cs typeface="Calibri Light"/>
              </a:rPr>
              <a:t>TESTUL Nr. 1:</a:t>
            </a:r>
            <a:endParaRPr lang="ro-RO"/>
          </a:p>
        </p:txBody>
      </p:sp>
      <p:pic>
        <p:nvPicPr>
          <p:cNvPr id="4" name="Imagine 4" descr="O imagine care conține text&#10;&#10;Descriere generată automat">
            <a:extLst>
              <a:ext uri="{FF2B5EF4-FFF2-40B4-BE49-F238E27FC236}">
                <a16:creationId xmlns:a16="http://schemas.microsoft.com/office/drawing/2014/main" id="{BF8413FD-F46D-4DAA-BBF7-0D41D7EF07A4}"/>
              </a:ext>
            </a:extLst>
          </p:cNvPr>
          <p:cNvPicPr>
            <a:picLocks noGrp="1" noChangeAspect="1"/>
          </p:cNvPicPr>
          <p:nvPr>
            <p:ph idx="1"/>
          </p:nvPr>
        </p:nvPicPr>
        <p:blipFill>
          <a:blip r:embed="rId2"/>
          <a:stretch>
            <a:fillRect/>
          </a:stretch>
        </p:blipFill>
        <p:spPr>
          <a:xfrm>
            <a:off x="369676" y="1907687"/>
            <a:ext cx="5790402" cy="4351338"/>
          </a:xfrm>
        </p:spPr>
      </p:pic>
      <p:pic>
        <p:nvPicPr>
          <p:cNvPr id="5" name="Imagine 5" descr="O imagine care conține text, placă&#10;&#10;Descriere generată automat">
            <a:extLst>
              <a:ext uri="{FF2B5EF4-FFF2-40B4-BE49-F238E27FC236}">
                <a16:creationId xmlns:a16="http://schemas.microsoft.com/office/drawing/2014/main" id="{793397AE-AD8D-44A0-BED0-6A382B439DAC}"/>
              </a:ext>
            </a:extLst>
          </p:cNvPr>
          <p:cNvPicPr>
            <a:picLocks noChangeAspect="1"/>
          </p:cNvPicPr>
          <p:nvPr/>
        </p:nvPicPr>
        <p:blipFill>
          <a:blip r:embed="rId3"/>
          <a:stretch>
            <a:fillRect/>
          </a:stretch>
        </p:blipFill>
        <p:spPr>
          <a:xfrm>
            <a:off x="6940061" y="631295"/>
            <a:ext cx="4407876" cy="5630580"/>
          </a:xfrm>
          <a:prstGeom prst="rect">
            <a:avLst/>
          </a:prstGeom>
        </p:spPr>
      </p:pic>
    </p:spTree>
    <p:extLst>
      <p:ext uri="{BB962C8B-B14F-4D97-AF65-F5344CB8AC3E}">
        <p14:creationId xmlns:p14="http://schemas.microsoft.com/office/powerpoint/2010/main" val="347914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8AE5CA3-2CF5-4141-9FE4-D4CD2D7DBBA8}"/>
              </a:ext>
            </a:extLst>
          </p:cNvPr>
          <p:cNvSpPr>
            <a:spLocks noGrp="1"/>
          </p:cNvSpPr>
          <p:nvPr>
            <p:ph type="title"/>
          </p:nvPr>
        </p:nvSpPr>
        <p:spPr>
          <a:xfrm>
            <a:off x="838200" y="365125"/>
            <a:ext cx="3165231" cy="1349009"/>
          </a:xfrm>
        </p:spPr>
        <p:txBody>
          <a:bodyPr/>
          <a:lstStyle/>
          <a:p>
            <a:r>
              <a:rPr lang="ro-RO">
                <a:cs typeface="Calibri Light"/>
              </a:rPr>
              <a:t>TESTUL Nr. 2:</a:t>
            </a:r>
            <a:endParaRPr lang="ro-RO"/>
          </a:p>
        </p:txBody>
      </p:sp>
      <p:pic>
        <p:nvPicPr>
          <p:cNvPr id="4" name="Imagine 4" descr="O imagine care conține text&#10;&#10;Descriere generată automat">
            <a:extLst>
              <a:ext uri="{FF2B5EF4-FFF2-40B4-BE49-F238E27FC236}">
                <a16:creationId xmlns:a16="http://schemas.microsoft.com/office/drawing/2014/main" id="{0CE8011D-1125-4840-B663-36B8DACF8F99}"/>
              </a:ext>
            </a:extLst>
          </p:cNvPr>
          <p:cNvPicPr>
            <a:picLocks noGrp="1" noChangeAspect="1"/>
          </p:cNvPicPr>
          <p:nvPr>
            <p:ph idx="1"/>
          </p:nvPr>
        </p:nvPicPr>
        <p:blipFill>
          <a:blip r:embed="rId2"/>
          <a:stretch>
            <a:fillRect/>
          </a:stretch>
        </p:blipFill>
        <p:spPr>
          <a:xfrm>
            <a:off x="188763" y="2329717"/>
            <a:ext cx="5906044" cy="4351338"/>
          </a:xfrm>
        </p:spPr>
      </p:pic>
      <p:pic>
        <p:nvPicPr>
          <p:cNvPr id="5" name="Imagine 5" descr="O imagine care conține text, placă&#10;&#10;Descriere generată automat">
            <a:extLst>
              <a:ext uri="{FF2B5EF4-FFF2-40B4-BE49-F238E27FC236}">
                <a16:creationId xmlns:a16="http://schemas.microsoft.com/office/drawing/2014/main" id="{5EDD0EB4-7E67-485E-AA6F-A50E06344B93}"/>
              </a:ext>
            </a:extLst>
          </p:cNvPr>
          <p:cNvPicPr>
            <a:picLocks noChangeAspect="1"/>
          </p:cNvPicPr>
          <p:nvPr/>
        </p:nvPicPr>
        <p:blipFill>
          <a:blip r:embed="rId3"/>
          <a:stretch>
            <a:fillRect/>
          </a:stretch>
        </p:blipFill>
        <p:spPr>
          <a:xfrm>
            <a:off x="6600093" y="562618"/>
            <a:ext cx="4513384" cy="6119627"/>
          </a:xfrm>
          <a:prstGeom prst="rect">
            <a:avLst/>
          </a:prstGeom>
        </p:spPr>
      </p:pic>
    </p:spTree>
    <p:extLst>
      <p:ext uri="{BB962C8B-B14F-4D97-AF65-F5344CB8AC3E}">
        <p14:creationId xmlns:p14="http://schemas.microsoft.com/office/powerpoint/2010/main" val="298400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61A4C60-9E58-4130-927D-C37774CE127E}"/>
              </a:ext>
            </a:extLst>
          </p:cNvPr>
          <p:cNvSpPr>
            <a:spLocks noGrp="1"/>
          </p:cNvSpPr>
          <p:nvPr>
            <p:ph type="title"/>
          </p:nvPr>
        </p:nvSpPr>
        <p:spPr/>
        <p:txBody>
          <a:bodyPr/>
          <a:lstStyle/>
          <a:p>
            <a:r>
              <a:rPr lang="ro-RO">
                <a:cs typeface="Calibri Light"/>
              </a:rPr>
              <a:t>TESTUL Nr. 3:</a:t>
            </a:r>
            <a:endParaRPr lang="ro-RO"/>
          </a:p>
        </p:txBody>
      </p:sp>
      <p:pic>
        <p:nvPicPr>
          <p:cNvPr id="4" name="Imagine 4" descr="O imagine care conține text&#10;&#10;Descriere generată automat">
            <a:extLst>
              <a:ext uri="{FF2B5EF4-FFF2-40B4-BE49-F238E27FC236}">
                <a16:creationId xmlns:a16="http://schemas.microsoft.com/office/drawing/2014/main" id="{4AB725D9-9384-40C4-A999-0D32A2AB6207}"/>
              </a:ext>
            </a:extLst>
          </p:cNvPr>
          <p:cNvPicPr>
            <a:picLocks noGrp="1" noChangeAspect="1"/>
          </p:cNvPicPr>
          <p:nvPr>
            <p:ph idx="1"/>
          </p:nvPr>
        </p:nvPicPr>
        <p:blipFill>
          <a:blip r:embed="rId2"/>
          <a:stretch>
            <a:fillRect/>
          </a:stretch>
        </p:blipFill>
        <p:spPr>
          <a:xfrm>
            <a:off x="204468" y="2294548"/>
            <a:ext cx="5476048" cy="4351338"/>
          </a:xfrm>
        </p:spPr>
      </p:pic>
      <p:pic>
        <p:nvPicPr>
          <p:cNvPr id="5" name="Imagine 5" descr="O imagine care conține text, placă, captură de ecran&#10;&#10;Descriere generată automat">
            <a:extLst>
              <a:ext uri="{FF2B5EF4-FFF2-40B4-BE49-F238E27FC236}">
                <a16:creationId xmlns:a16="http://schemas.microsoft.com/office/drawing/2014/main" id="{F91E0FCB-4AF8-4211-BFB7-C6E309628870}"/>
              </a:ext>
            </a:extLst>
          </p:cNvPr>
          <p:cNvPicPr>
            <a:picLocks noChangeAspect="1"/>
          </p:cNvPicPr>
          <p:nvPr/>
        </p:nvPicPr>
        <p:blipFill>
          <a:blip r:embed="rId3"/>
          <a:stretch>
            <a:fillRect/>
          </a:stretch>
        </p:blipFill>
        <p:spPr>
          <a:xfrm>
            <a:off x="6213231" y="350989"/>
            <a:ext cx="4689230" cy="6296699"/>
          </a:xfrm>
          <a:prstGeom prst="rect">
            <a:avLst/>
          </a:prstGeom>
        </p:spPr>
      </p:pic>
    </p:spTree>
    <p:extLst>
      <p:ext uri="{BB962C8B-B14F-4D97-AF65-F5344CB8AC3E}">
        <p14:creationId xmlns:p14="http://schemas.microsoft.com/office/powerpoint/2010/main" val="1179892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B1C7E6-F045-4100-879A-6A98D96735B5}"/>
              </a:ext>
            </a:extLst>
          </p:cNvPr>
          <p:cNvSpPr>
            <a:spLocks noGrp="1"/>
          </p:cNvSpPr>
          <p:nvPr>
            <p:ph type="title"/>
          </p:nvPr>
        </p:nvSpPr>
        <p:spPr/>
        <p:txBody>
          <a:bodyPr/>
          <a:lstStyle/>
          <a:p>
            <a:r>
              <a:rPr lang="ro-RO">
                <a:cs typeface="Calibri Light"/>
              </a:rPr>
              <a:t>TESTUL Nr. 4</a:t>
            </a:r>
            <a:endParaRPr lang="ro-RO"/>
          </a:p>
        </p:txBody>
      </p:sp>
      <p:pic>
        <p:nvPicPr>
          <p:cNvPr id="4" name="Imagine 4" descr="O imagine care conține text&#10;&#10;Descriere generată automat">
            <a:extLst>
              <a:ext uri="{FF2B5EF4-FFF2-40B4-BE49-F238E27FC236}">
                <a16:creationId xmlns:a16="http://schemas.microsoft.com/office/drawing/2014/main" id="{7F11079D-D60B-4C13-8267-6C0312EE1348}"/>
              </a:ext>
            </a:extLst>
          </p:cNvPr>
          <p:cNvPicPr>
            <a:picLocks noGrp="1" noChangeAspect="1"/>
          </p:cNvPicPr>
          <p:nvPr>
            <p:ph idx="1"/>
          </p:nvPr>
        </p:nvPicPr>
        <p:blipFill>
          <a:blip r:embed="rId2"/>
          <a:stretch>
            <a:fillRect/>
          </a:stretch>
        </p:blipFill>
        <p:spPr>
          <a:xfrm>
            <a:off x="320052" y="2247656"/>
            <a:ext cx="5854481" cy="4351338"/>
          </a:xfrm>
        </p:spPr>
      </p:pic>
      <p:pic>
        <p:nvPicPr>
          <p:cNvPr id="5" name="Imagine 5" descr="O imagine care conține text&#10;&#10;Descriere generată automat">
            <a:extLst>
              <a:ext uri="{FF2B5EF4-FFF2-40B4-BE49-F238E27FC236}">
                <a16:creationId xmlns:a16="http://schemas.microsoft.com/office/drawing/2014/main" id="{8516345D-95C9-4FD0-8626-7399E769B132}"/>
              </a:ext>
            </a:extLst>
          </p:cNvPr>
          <p:cNvPicPr>
            <a:picLocks noChangeAspect="1"/>
          </p:cNvPicPr>
          <p:nvPr/>
        </p:nvPicPr>
        <p:blipFill>
          <a:blip r:embed="rId3"/>
          <a:stretch>
            <a:fillRect/>
          </a:stretch>
        </p:blipFill>
        <p:spPr>
          <a:xfrm>
            <a:off x="6389077" y="450017"/>
            <a:ext cx="4806461" cy="6133813"/>
          </a:xfrm>
          <a:prstGeom prst="rect">
            <a:avLst/>
          </a:prstGeom>
        </p:spPr>
      </p:pic>
    </p:spTree>
    <p:extLst>
      <p:ext uri="{BB962C8B-B14F-4D97-AF65-F5344CB8AC3E}">
        <p14:creationId xmlns:p14="http://schemas.microsoft.com/office/powerpoint/2010/main" val="16330671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Ecran lat</PresentationFormat>
  <Paragraphs>0</Paragraphs>
  <Slides>14</Slides>
  <Notes>0</Notes>
  <HiddenSlides>0</HiddenSlides>
  <MMClips>0</MMClips>
  <ScaleCrop>false</ScaleCrop>
  <HeadingPairs>
    <vt:vector size="4" baseType="variant">
      <vt:variant>
        <vt:lpstr>Temă</vt:lpstr>
      </vt:variant>
      <vt:variant>
        <vt:i4>1</vt:i4>
      </vt:variant>
      <vt:variant>
        <vt:lpstr>Titluri diapozitive</vt:lpstr>
      </vt:variant>
      <vt:variant>
        <vt:i4>14</vt:i4>
      </vt:variant>
    </vt:vector>
  </HeadingPairs>
  <TitlesOfParts>
    <vt:vector size="15" baseType="lpstr">
      <vt:lpstr>Office Theme</vt:lpstr>
      <vt:lpstr>Laborator Structuri de Date Sortări</vt:lpstr>
      <vt:lpstr>Sortările care au fost prelucrate pentru aceasta tema sunt:</vt:lpstr>
      <vt:lpstr>Pentru simplitate:</vt:lpstr>
      <vt:lpstr>Listele care au fost sortare erau de tip</vt:lpstr>
      <vt:lpstr>REZULTATE:</vt:lpstr>
      <vt:lpstr>TESTUL Nr. 1:</vt:lpstr>
      <vt:lpstr>TESTUL Nr. 2:</vt:lpstr>
      <vt:lpstr>TESTUL Nr. 3:</vt:lpstr>
      <vt:lpstr>TESTUL Nr. 4</vt:lpstr>
      <vt:lpstr>Concluzii:</vt:lpstr>
      <vt:lpstr>Concluzii:</vt:lpstr>
      <vt:lpstr>Concluzii:</vt:lpstr>
      <vt:lpstr>Concluzii:</vt:lpstr>
      <vt:lpstr>Hadîrcă Dionisie Gr. 131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dc:title>
  <dc:creator/>
  <cp:lastModifiedBy/>
  <cp:revision>234</cp:revision>
  <dcterms:created xsi:type="dcterms:W3CDTF">2021-03-09T13:52:23Z</dcterms:created>
  <dcterms:modified xsi:type="dcterms:W3CDTF">2021-03-09T19:23:18Z</dcterms:modified>
</cp:coreProperties>
</file>