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Economica"/>
      <p:regular r:id="rId41"/>
      <p:bold r:id="rId42"/>
      <p:italic r:id="rId43"/>
      <p:boldItalic r:id="rId44"/>
    </p:embeddedFont>
    <p:embeddedFont>
      <p:font typeface="Bree Serif"/>
      <p:regular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Economica-bold.fntdata"/><Relationship Id="rId41" Type="http://schemas.openxmlformats.org/officeDocument/2006/relationships/font" Target="fonts/Economica-regular.fntdata"/><Relationship Id="rId44" Type="http://schemas.openxmlformats.org/officeDocument/2006/relationships/font" Target="fonts/Economica-boldItalic.fntdata"/><Relationship Id="rId43" Type="http://schemas.openxmlformats.org/officeDocument/2006/relationships/font" Target="fonts/Economica-italic.fntdata"/><Relationship Id="rId46" Type="http://schemas.openxmlformats.org/officeDocument/2006/relationships/font" Target="fonts/OpenSans-regular.fntdata"/><Relationship Id="rId45" Type="http://schemas.openxmlformats.org/officeDocument/2006/relationships/font" Target="fonts/BreeSerif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7d62696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7d6269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7d6269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7d6269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7d62696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7d6269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7d6269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7d6269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7d6269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7d6269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7d62696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7d62696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7d6269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7d6269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7d62696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7d62696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7d62696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7d62696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7d62696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7d62696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519c89f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519c89f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50e4818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a50e4818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b7d62696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b7d62696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7d62696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b7d62696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7d62696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7d62696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7d6269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b7d6269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7d6269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7d6269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7d6269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7d6269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7d62696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7d62696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7d62696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b7d62696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7d62696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7d62696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50e48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50e48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7d62696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7d62696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b7d62696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b7d62696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7d62696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b7d62696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b7d62696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b7d62696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7d62696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7d62696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a519c89f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a519c89f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09d100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09d100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7d626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7d626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7d6269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7d6269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5252"/>
                </a:solidFill>
              </a:rPr>
              <a:t>0000: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4BA173"/>
                </a:solidFill>
              </a:rPr>
              <a:t>0xE001</a:t>
            </a:r>
            <a:endParaRPr sz="16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5252"/>
                </a:solidFill>
              </a:rPr>
              <a:t>0001: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4BA173"/>
                </a:solidFill>
              </a:rPr>
              <a:t>0x0F00</a:t>
            </a:r>
            <a:endParaRPr sz="16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5252"/>
                </a:solidFill>
              </a:rPr>
              <a:t>0002: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4BA173"/>
                </a:solidFill>
              </a:rPr>
              <a:t>0xCFFF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7d6269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7d6269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7d6269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7d6269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7d6269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7d6269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7d6269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7d6269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4138" y="107144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7863575" y="3780194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01450" y="278381"/>
            <a:ext cx="7803600" cy="187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77550" y="2578087"/>
            <a:ext cx="7927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8201" y="3476531"/>
            <a:ext cx="1035919" cy="106520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113" y="3628125"/>
            <a:ext cx="8096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0"/>
              <a:buNone/>
              <a:defRPr sz="16000">
                <a:solidFill>
                  <a:srgbClr val="3D85C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74650" lvl="1" marL="914400" algn="ctr">
              <a:spcBef>
                <a:spcPts val="1600"/>
              </a:spcBef>
              <a:spcAft>
                <a:spcPts val="0"/>
              </a:spcAft>
              <a:buSzPts val="23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E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  <a:defRPr sz="2000">
                <a:solidFill>
                  <a:srgbClr val="434343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  <a:defRPr sz="1800">
                <a:solidFill>
                  <a:srgbClr val="666666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EE0000"/>
              </a:buClr>
              <a:buSzPts val="1600"/>
              <a:buChar char="■"/>
              <a:defRPr sz="1600">
                <a:solidFill>
                  <a:srgbClr val="EE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/>
            </a:lvl1pPr>
            <a:lvl2pPr lvl="1">
              <a:buNone/>
              <a:defRPr sz="1000"/>
            </a:lvl2pPr>
            <a:lvl3pPr lvl="2">
              <a:buNone/>
              <a:defRPr sz="1000"/>
            </a:lvl3pPr>
            <a:lvl4pPr lvl="3">
              <a:buNone/>
              <a:defRPr sz="1000"/>
            </a:lvl4pPr>
            <a:lvl5pPr lvl="4">
              <a:buNone/>
              <a:defRPr sz="1000"/>
            </a:lvl5pPr>
            <a:lvl6pPr lvl="5">
              <a:buNone/>
              <a:defRPr sz="1000"/>
            </a:lvl6pPr>
            <a:lvl7pPr lvl="6">
              <a:buNone/>
              <a:defRPr sz="1000"/>
            </a:lvl7pPr>
            <a:lvl8pPr lvl="7">
              <a:buNone/>
              <a:defRPr sz="1000"/>
            </a:lvl8pPr>
            <a:lvl9pPr lvl="8"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0" y="4819125"/>
            <a:ext cx="31776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Organização e Arquitetura de Computadores - IC/UFAL</a:t>
            </a:r>
            <a:r>
              <a:rPr lang="pt-BR" sz="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Prof. Erick de A. Barboza</a:t>
            </a:r>
            <a:endParaRPr sz="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6400" y="111962"/>
            <a:ext cx="689943" cy="70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025" y="323900"/>
            <a:ext cx="41820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None/>
              <a:defRPr>
                <a:solidFill>
                  <a:srgbClr val="3D85C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746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  <a:defRPr>
                <a:solidFill>
                  <a:schemeClr val="lt1"/>
                </a:solidFill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4800"/>
              <a:buFont typeface="Economica"/>
              <a:buNone/>
              <a:defRPr sz="4800">
                <a:solidFill>
                  <a:srgbClr val="4A86E8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746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55CC"/>
              </a:buClr>
              <a:buSzPts val="2300"/>
              <a:buFont typeface="Open Sans"/>
              <a:buChar char="○"/>
              <a:defRPr sz="23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Open Sans"/>
              <a:buChar char="■"/>
              <a:defRPr sz="2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Open Sans"/>
              <a:buChar char="●"/>
              <a:defRPr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va.ead.ufal.br/course/view.php?id=745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901450" y="278381"/>
            <a:ext cx="78036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Computador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77550" y="2259095"/>
            <a:ext cx="79275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de Organização de Computadores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http://ava.ead.ufal.br/course/view.php?id=7451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Profº Erick de A. Barboza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Compilação x Interpretação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42" y="891425"/>
            <a:ext cx="6911907" cy="1904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2982" l="0" r="0" t="8002"/>
          <a:stretch/>
        </p:blipFill>
        <p:spPr>
          <a:xfrm>
            <a:off x="1246694" y="2900350"/>
            <a:ext cx="7047657" cy="19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Compilação x Interpretação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290100" y="822550"/>
            <a:ext cx="774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Existem vários exemplos tanto de linguagens interpretadas como de linguagens compiladas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A linguagem C é um exemplo de linguagem compilada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Java é uma linguagem de programação que utiliza um processo híbrido de tradução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 compilador Java traduz código-fonte em um formato intermediário independente de máquina chamado </a:t>
            </a:r>
            <a:r>
              <a:rPr i="1" lang="pt-BR"/>
              <a:t>bytecode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Interpretador Java específico da máquina onde irá rodar o programa então traduz os bytecodes para linguagem de máquina e executa o código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000" y="1630050"/>
            <a:ext cx="649350" cy="6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225" y="2888226"/>
            <a:ext cx="1054325" cy="10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Compilação em 2 etapas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300" y="549475"/>
            <a:ext cx="3034751" cy="45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4903300" y="2120350"/>
            <a:ext cx="3034800" cy="177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258675" y="2093800"/>
            <a:ext cx="3551700" cy="182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Maioria dos compiladores C omitem esta parte. Compilam diretamente para linguagem de máquina</a:t>
            </a:r>
            <a:endParaRPr sz="2200"/>
          </a:p>
        </p:txBody>
      </p:sp>
      <p:cxnSp>
        <p:nvCxnSpPr>
          <p:cNvPr id="164" name="Google Shape;164;p24"/>
          <p:cNvCxnSpPr>
            <a:stCxn id="163" idx="3"/>
            <a:endCxn id="162" idx="1"/>
          </p:cNvCxnSpPr>
          <p:nvPr/>
        </p:nvCxnSpPr>
        <p:spPr>
          <a:xfrm>
            <a:off x="3810375" y="3008200"/>
            <a:ext cx="1092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Compilação e Interpretação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4571" l="0" r="0" t="0"/>
          <a:stretch/>
        </p:blipFill>
        <p:spPr>
          <a:xfrm>
            <a:off x="3763600" y="758875"/>
            <a:ext cx="4705359" cy="42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3988900" y="4041925"/>
            <a:ext cx="1934700" cy="1014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662600" y="3246775"/>
            <a:ext cx="2292600" cy="115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HW interpreta instrução a instrução</a:t>
            </a:r>
            <a:endParaRPr b="1" sz="2200"/>
          </a:p>
        </p:txBody>
      </p:sp>
      <p:cxnSp>
        <p:nvCxnSpPr>
          <p:cNvPr id="174" name="Google Shape;174;p25"/>
          <p:cNvCxnSpPr>
            <a:stCxn id="173" idx="3"/>
            <a:endCxn id="172" idx="1"/>
          </p:cNvCxnSpPr>
          <p:nvPr/>
        </p:nvCxnSpPr>
        <p:spPr>
          <a:xfrm>
            <a:off x="2955200" y="3823225"/>
            <a:ext cx="1033800" cy="72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Abstrações de Software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90100" y="2753150"/>
            <a:ext cx="85638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Aplicação: abstração de dados, armazenamento, procedural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Softwares de sistema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Compiladores: abstração do repertório de instruções da máquina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Sistema Operacional: abstração de concorrência, recursos de HW, hierarquia de memória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25" y="810600"/>
            <a:ext cx="2152002" cy="2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571" y="881550"/>
            <a:ext cx="4003699" cy="19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4692675" y="935800"/>
            <a:ext cx="2117400" cy="293700"/>
          </a:xfrm>
          <a:prstGeom prst="rect">
            <a:avLst/>
          </a:prstGeom>
          <a:solidFill>
            <a:srgbClr val="DA4923">
              <a:alpha val="5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6"/>
          <p:cNvCxnSpPr>
            <a:endCxn id="184" idx="1"/>
          </p:cNvCxnSpPr>
          <p:nvPr/>
        </p:nvCxnSpPr>
        <p:spPr>
          <a:xfrm flipH="1" rot="10800000">
            <a:off x="2165175" y="1082650"/>
            <a:ext cx="2527500" cy="99000"/>
          </a:xfrm>
          <a:prstGeom prst="straightConnector1">
            <a:avLst/>
          </a:prstGeom>
          <a:noFill/>
          <a:ln cap="flat" cmpd="sng" w="28575">
            <a:solidFill>
              <a:srgbClr val="DA49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6"/>
          <p:cNvSpPr/>
          <p:nvPr/>
        </p:nvSpPr>
        <p:spPr>
          <a:xfrm>
            <a:off x="4742625" y="1229650"/>
            <a:ext cx="2117400" cy="477900"/>
          </a:xfrm>
          <a:prstGeom prst="rect">
            <a:avLst/>
          </a:prstGeom>
          <a:solidFill>
            <a:srgbClr val="D1DA00">
              <a:alpha val="5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6"/>
          <p:cNvCxnSpPr>
            <a:endCxn id="186" idx="1"/>
          </p:cNvCxnSpPr>
          <p:nvPr/>
        </p:nvCxnSpPr>
        <p:spPr>
          <a:xfrm flipH="1" rot="10800000">
            <a:off x="2042325" y="1468600"/>
            <a:ext cx="2700300" cy="20400"/>
          </a:xfrm>
          <a:prstGeom prst="straightConnector1">
            <a:avLst/>
          </a:prstGeom>
          <a:noFill/>
          <a:ln cap="flat" cmpd="sng" w="28575">
            <a:solidFill>
              <a:srgbClr val="D1DA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6"/>
          <p:cNvSpPr/>
          <p:nvPr/>
        </p:nvSpPr>
        <p:spPr>
          <a:xfrm>
            <a:off x="4778900" y="1826050"/>
            <a:ext cx="2117400" cy="477900"/>
          </a:xfrm>
          <a:prstGeom prst="rect">
            <a:avLst/>
          </a:prstGeom>
          <a:solidFill>
            <a:srgbClr val="1CDA00">
              <a:alpha val="5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6"/>
          <p:cNvCxnSpPr>
            <a:endCxn id="188" idx="1"/>
          </p:cNvCxnSpPr>
          <p:nvPr/>
        </p:nvCxnSpPr>
        <p:spPr>
          <a:xfrm>
            <a:off x="1871600" y="1837300"/>
            <a:ext cx="2907300" cy="227700"/>
          </a:xfrm>
          <a:prstGeom prst="straightConnector1">
            <a:avLst/>
          </a:prstGeom>
          <a:noFill/>
          <a:ln cap="flat" cmpd="sng" w="28575">
            <a:solidFill>
              <a:srgbClr val="1CDA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que Devem ser Respondidas ao Final do Curso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000"/>
              <a:buChar char="●"/>
            </a:pPr>
            <a:r>
              <a:rPr lang="pt-BR">
                <a:solidFill>
                  <a:srgbClr val="B7B7B7"/>
                </a:solidFill>
              </a:rPr>
              <a:t>Como um programa escrito em uma linguagem de alto nível é entendido e executado pelo HW?</a:t>
            </a: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>
                <a:solidFill>
                  <a:srgbClr val="000000"/>
                </a:solidFill>
              </a:rPr>
              <a:t>Qual é a interface entre SW e HW e como o SW instrui o HW a executar o que foi planejado?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000"/>
              <a:buChar char="●"/>
            </a:pPr>
            <a:r>
              <a:rPr lang="pt-BR">
                <a:solidFill>
                  <a:srgbClr val="B7B7B7"/>
                </a:solidFill>
              </a:rPr>
              <a:t>O que determina o desempenho de um programa e como ele pode ser melhorado?</a:t>
            </a: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000"/>
              <a:buChar char="●"/>
            </a:pPr>
            <a:r>
              <a:rPr lang="pt-BR">
                <a:solidFill>
                  <a:srgbClr val="B7B7B7"/>
                </a:solidFill>
              </a:rPr>
              <a:t>Que técnicas um projetista de HW pode utilizar para melhorar o desempenho?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HW/SW: Repertório de Instruções da Arquitetura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90100" y="2671550"/>
            <a:ext cx="8563800" cy="20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Última abstração do HW vista pelo SW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Provê a informação necessária para que se escreva um código em linguagem de máquina (ou montagem) que execute corretamente na arquitetura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Instruções, registradores, acesso a memória, entrada/saída, etc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175" y="898250"/>
            <a:ext cx="6112324" cy="18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Funcional de um Computador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290100" y="822550"/>
            <a:ext cx="40065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O HW de um computador deve realizar 4 ações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Mover dados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Armazenar dados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Processar dados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pt-BR"/>
              <a:t>Controlar as ações mencionadas</a:t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825" y="476625"/>
            <a:ext cx="32194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368" y="662300"/>
            <a:ext cx="2955432" cy="4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Mapeando Funcionalidade em um Computador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75" y="893300"/>
            <a:ext cx="2816800" cy="38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/>
          <p:nvPr/>
        </p:nvSpPr>
        <p:spPr>
          <a:xfrm>
            <a:off x="3045425" y="2459050"/>
            <a:ext cx="17622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5239125" y="1263675"/>
            <a:ext cx="1004100" cy="7716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6610725" y="893300"/>
            <a:ext cx="1060200" cy="13266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5239125" y="2272025"/>
            <a:ext cx="2691300" cy="4782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5703625" y="3107500"/>
            <a:ext cx="1700700" cy="1667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um Computador?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Dados e instruções são armazenados na memória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Para simplificar, vamos considerar que é uma única memória para instruções e dados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Conteúdo da memória é acessado através de um endereço, não importando o tipo de dado armazenado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Execução ocorre de maneira sequencial (a não ser que seja explicitamente especificado), uma instrução após a outra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Computador: Hardware + Software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4970" l="7313" r="0" t="0"/>
          <a:stretch/>
        </p:blipFill>
        <p:spPr>
          <a:xfrm>
            <a:off x="1448100" y="1284750"/>
            <a:ext cx="6868250" cy="30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Simplificada de Processamento de Instrução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290100" y="822546"/>
            <a:ext cx="85638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CPU faz continuamente 3 ações:</a:t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3500875" y="2471300"/>
            <a:ext cx="1519800" cy="6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Busca</a:t>
            </a:r>
            <a:endParaRPr sz="2200"/>
          </a:p>
        </p:txBody>
      </p:sp>
      <p:sp>
        <p:nvSpPr>
          <p:cNvPr id="241" name="Google Shape;241;p32"/>
          <p:cNvSpPr/>
          <p:nvPr/>
        </p:nvSpPr>
        <p:spPr>
          <a:xfrm>
            <a:off x="5212350" y="3618450"/>
            <a:ext cx="1713900" cy="6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Decodifica</a:t>
            </a:r>
            <a:endParaRPr sz="2200"/>
          </a:p>
        </p:txBody>
      </p:sp>
      <p:sp>
        <p:nvSpPr>
          <p:cNvPr id="242" name="Google Shape;242;p32"/>
          <p:cNvSpPr/>
          <p:nvPr/>
        </p:nvSpPr>
        <p:spPr>
          <a:xfrm>
            <a:off x="2088150" y="3618450"/>
            <a:ext cx="1713900" cy="6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Executa</a:t>
            </a:r>
            <a:endParaRPr sz="2200"/>
          </a:p>
        </p:txBody>
      </p:sp>
      <p:sp>
        <p:nvSpPr>
          <p:cNvPr id="243" name="Google Shape;243;p32"/>
          <p:cNvSpPr/>
          <p:nvPr/>
        </p:nvSpPr>
        <p:spPr>
          <a:xfrm rot="5400000">
            <a:off x="5218875" y="2635925"/>
            <a:ext cx="765300" cy="85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0000"/>
          </a:solidFill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3989825" y="3807450"/>
            <a:ext cx="942900" cy="34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2698575" y="2688250"/>
            <a:ext cx="647100" cy="76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3385350" y="1920513"/>
            <a:ext cx="1827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E0000"/>
                </a:solidFill>
              </a:rPr>
              <a:t>Busca instrução na memória principal</a:t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6244600" y="3048538"/>
            <a:ext cx="1827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E0000"/>
                </a:solidFill>
              </a:rPr>
              <a:t>Determina o que é a instrução</a:t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1140775" y="3191375"/>
            <a:ext cx="13299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E0000"/>
                </a:solidFill>
              </a:rPr>
              <a:t>Processa a instrução</a:t>
            </a:r>
            <a:endParaRPr>
              <a:solidFill>
                <a:srgbClr val="EE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Detalhada da Execução de uma instrução</a:t>
            </a:r>
            <a:endParaRPr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27" y="1297852"/>
            <a:ext cx="7562250" cy="29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/>
        </p:nvSpPr>
        <p:spPr>
          <a:xfrm>
            <a:off x="1816950" y="4174625"/>
            <a:ext cx="1803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0000"/>
                </a:solidFill>
              </a:rPr>
              <a:t>Instrução completada, busca nova instrução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3032825" y="2248200"/>
            <a:ext cx="1013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0000"/>
                </a:solidFill>
              </a:rPr>
              <a:t>Múltiplos operandos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4838250" y="4174625"/>
            <a:ext cx="1803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0000"/>
                </a:solidFill>
              </a:rPr>
              <a:t>Instrução completada, busca nova instrução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6038325" y="2248200"/>
            <a:ext cx="1013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0000"/>
                </a:solidFill>
              </a:rPr>
              <a:t>Múltiplos resultados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590080" y="1170157"/>
            <a:ext cx="8179250" cy="3587150"/>
          </a:xfrm>
          <a:custGeom>
            <a:rect b="b" l="l" r="r" t="t"/>
            <a:pathLst>
              <a:path extrusionOk="0" h="143486" w="327170">
                <a:moveTo>
                  <a:pt x="6452" y="67403"/>
                </a:moveTo>
                <a:cubicBezTo>
                  <a:pt x="21660" y="63284"/>
                  <a:pt x="42579" y="55989"/>
                  <a:pt x="53720" y="67130"/>
                </a:cubicBezTo>
                <a:cubicBezTo>
                  <a:pt x="60851" y="74261"/>
                  <a:pt x="59593" y="86525"/>
                  <a:pt x="64103" y="95545"/>
                </a:cubicBezTo>
                <a:cubicBezTo>
                  <a:pt x="66565" y="100469"/>
                  <a:pt x="70862" y="104244"/>
                  <a:pt x="74486" y="108387"/>
                </a:cubicBezTo>
                <a:cubicBezTo>
                  <a:pt x="80029" y="114724"/>
                  <a:pt x="90387" y="114971"/>
                  <a:pt x="98803" y="115218"/>
                </a:cubicBezTo>
                <a:cubicBezTo>
                  <a:pt x="103559" y="115358"/>
                  <a:pt x="109255" y="116773"/>
                  <a:pt x="113011" y="113852"/>
                </a:cubicBezTo>
                <a:cubicBezTo>
                  <a:pt x="116470" y="111163"/>
                  <a:pt x="120946" y="108903"/>
                  <a:pt x="122573" y="104835"/>
                </a:cubicBezTo>
                <a:cubicBezTo>
                  <a:pt x="128326" y="90456"/>
                  <a:pt x="123526" y="73738"/>
                  <a:pt x="121481" y="58386"/>
                </a:cubicBezTo>
                <a:cubicBezTo>
                  <a:pt x="120340" y="49819"/>
                  <a:pt x="124171" y="41302"/>
                  <a:pt x="125033" y="32703"/>
                </a:cubicBezTo>
                <a:cubicBezTo>
                  <a:pt x="125996" y="23102"/>
                  <a:pt x="125965" y="9697"/>
                  <a:pt x="134595" y="5380"/>
                </a:cubicBezTo>
                <a:cubicBezTo>
                  <a:pt x="144103" y="623"/>
                  <a:pt x="155686" y="2585"/>
                  <a:pt x="166290" y="1828"/>
                </a:cubicBezTo>
                <a:cubicBezTo>
                  <a:pt x="192457" y="-40"/>
                  <a:pt x="219188" y="-1602"/>
                  <a:pt x="244979" y="3195"/>
                </a:cubicBezTo>
                <a:cubicBezTo>
                  <a:pt x="265402" y="6993"/>
                  <a:pt x="289895" y="2048"/>
                  <a:pt x="306182" y="14943"/>
                </a:cubicBezTo>
                <a:cubicBezTo>
                  <a:pt x="311842" y="19424"/>
                  <a:pt x="313785" y="27254"/>
                  <a:pt x="316838" y="33796"/>
                </a:cubicBezTo>
                <a:cubicBezTo>
                  <a:pt x="325151" y="51611"/>
                  <a:pt x="328837" y="72485"/>
                  <a:pt x="326401" y="91993"/>
                </a:cubicBezTo>
                <a:cubicBezTo>
                  <a:pt x="325265" y="101090"/>
                  <a:pt x="320939" y="109620"/>
                  <a:pt x="316565" y="117677"/>
                </a:cubicBezTo>
                <a:cubicBezTo>
                  <a:pt x="312804" y="124605"/>
                  <a:pt x="308815" y="133445"/>
                  <a:pt x="301264" y="135710"/>
                </a:cubicBezTo>
                <a:cubicBezTo>
                  <a:pt x="289389" y="139272"/>
                  <a:pt x="276999" y="143390"/>
                  <a:pt x="264652" y="142267"/>
                </a:cubicBezTo>
                <a:cubicBezTo>
                  <a:pt x="253210" y="141227"/>
                  <a:pt x="241956" y="136772"/>
                  <a:pt x="230498" y="137622"/>
                </a:cubicBezTo>
                <a:cubicBezTo>
                  <a:pt x="226879" y="137890"/>
                  <a:pt x="223685" y="140240"/>
                  <a:pt x="220116" y="140901"/>
                </a:cubicBezTo>
                <a:cubicBezTo>
                  <a:pt x="211250" y="142543"/>
                  <a:pt x="201993" y="139900"/>
                  <a:pt x="193066" y="141174"/>
                </a:cubicBezTo>
                <a:cubicBezTo>
                  <a:pt x="165114" y="145163"/>
                  <a:pt x="136428" y="143208"/>
                  <a:pt x="108366" y="140081"/>
                </a:cubicBezTo>
                <a:cubicBezTo>
                  <a:pt x="104077" y="139603"/>
                  <a:pt x="99828" y="141413"/>
                  <a:pt x="95524" y="141721"/>
                </a:cubicBezTo>
                <a:cubicBezTo>
                  <a:pt x="83070" y="142613"/>
                  <a:pt x="70376" y="142589"/>
                  <a:pt x="58092" y="140355"/>
                </a:cubicBezTo>
                <a:cubicBezTo>
                  <a:pt x="43222" y="137651"/>
                  <a:pt x="26592" y="131700"/>
                  <a:pt x="17928" y="119316"/>
                </a:cubicBezTo>
                <a:cubicBezTo>
                  <a:pt x="13362" y="112789"/>
                  <a:pt x="10318" y="105266"/>
                  <a:pt x="5632" y="98824"/>
                </a:cubicBezTo>
                <a:cubicBezTo>
                  <a:pt x="2446" y="94444"/>
                  <a:pt x="-503" y="88897"/>
                  <a:pt x="168" y="83523"/>
                </a:cubicBezTo>
                <a:cubicBezTo>
                  <a:pt x="506" y="80815"/>
                  <a:pt x="3271" y="78838"/>
                  <a:pt x="3720" y="76146"/>
                </a:cubicBezTo>
                <a:cubicBezTo>
                  <a:pt x="4271" y="72843"/>
                  <a:pt x="4262" y="67515"/>
                  <a:pt x="7545" y="66856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Google Shape;261;p33"/>
          <p:cNvSpPr txBox="1"/>
          <p:nvPr/>
        </p:nvSpPr>
        <p:spPr>
          <a:xfrm>
            <a:off x="3984475" y="4693100"/>
            <a:ext cx="2958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Etapa de execução de instrução</a:t>
            </a:r>
            <a:endParaRPr b="1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de um Computador</a:t>
            </a:r>
            <a:endParaRPr/>
          </a:p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37" y="887650"/>
            <a:ext cx="6295937" cy="3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detalhes de uma CPU</a:t>
            </a:r>
            <a:endParaRPr/>
          </a:p>
        </p:txBody>
      </p:sp>
      <p:sp>
        <p:nvSpPr>
          <p:cNvPr id="274" name="Google Shape;27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763" y="719648"/>
            <a:ext cx="6300476" cy="411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413" y="2210425"/>
            <a:ext cx="50387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Executando um Programa em um Computador Hipotético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290100" y="822546"/>
            <a:ext cx="85638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Instruções e Dados ocupam 16 bits na memória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Memória composta por palavras de 16 bits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Formato de Dados e Instruções:</a:t>
            </a:r>
            <a:endParaRPr/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290100" y="4180375"/>
            <a:ext cx="8563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2</a:t>
            </a:r>
            <a:r>
              <a:rPr baseline="30000" lang="pt-BR"/>
              <a:t>4</a:t>
            </a:r>
            <a:r>
              <a:rPr lang="pt-BR"/>
              <a:t> = 16 instruções possíveis nesta arquitetura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Executando um Programa em um Computador Hipotético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290100" y="822550"/>
            <a:ext cx="8563800" cy="22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Por simplicidade, examinaremos 3 registradores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/>
              <a:t>PC </a:t>
            </a:r>
            <a:r>
              <a:rPr lang="pt-BR"/>
              <a:t>- Contém o endereço da instrução a ser executada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/>
              <a:t>AC </a:t>
            </a:r>
            <a:r>
              <a:rPr lang="pt-BR"/>
              <a:t>- Contém um operando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/>
              <a:t>IR </a:t>
            </a:r>
            <a:r>
              <a:rPr lang="pt-BR"/>
              <a:t>- Contém a instrução executada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Repertório de Instruções</a:t>
            </a:r>
            <a:endParaRPr/>
          </a:p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50" y="3130513"/>
            <a:ext cx="71532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700" y="933875"/>
            <a:ext cx="6417550" cy="38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da Execução de um Programa</a:t>
            </a:r>
            <a:endParaRPr/>
          </a:p>
        </p:txBody>
      </p:sp>
      <p:sp>
        <p:nvSpPr>
          <p:cNvPr id="299" name="Google Shape;29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da Execução de um Programa</a:t>
            </a:r>
            <a:endParaRPr/>
          </a:p>
        </p:txBody>
      </p:sp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75" y="885575"/>
            <a:ext cx="6557450" cy="38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125" y="3513138"/>
            <a:ext cx="20764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da Execução de um Programa</a:t>
            </a:r>
            <a:endParaRPr/>
          </a:p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400" y="870675"/>
            <a:ext cx="6373424" cy="38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125" y="3513138"/>
            <a:ext cx="20764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da Execução de um Programa</a:t>
            </a:r>
            <a:endParaRPr/>
          </a:p>
        </p:txBody>
      </p:sp>
      <p:sp>
        <p:nvSpPr>
          <p:cNvPr id="321" name="Google Shape;3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675" y="950125"/>
            <a:ext cx="5966975" cy="3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que Devem ser Respondidas ao Final do Curso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>
                <a:solidFill>
                  <a:srgbClr val="000000"/>
                </a:solidFill>
              </a:rPr>
              <a:t>Como um programa escrito em uma linguagem de alto nível é entendido e executado pelo HW?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000"/>
              <a:buChar char="●"/>
            </a:pPr>
            <a:r>
              <a:rPr lang="pt-BR">
                <a:solidFill>
                  <a:srgbClr val="B7B7B7"/>
                </a:solidFill>
              </a:rPr>
              <a:t>Qual é a interface entre SW e HW e como o SW instrui o HW a executar o que foi planejado?</a:t>
            </a: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000"/>
              <a:buChar char="●"/>
            </a:pPr>
            <a:r>
              <a:rPr lang="pt-BR">
                <a:solidFill>
                  <a:srgbClr val="B7B7B7"/>
                </a:solidFill>
              </a:rPr>
              <a:t>O que determina o desempenho de um programa e como ele pode ser melhorado?</a:t>
            </a: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000"/>
              <a:buChar char="●"/>
            </a:pPr>
            <a:r>
              <a:rPr lang="pt-BR">
                <a:solidFill>
                  <a:srgbClr val="B7B7B7"/>
                </a:solidFill>
              </a:rPr>
              <a:t>Que técnicas um projetista de HW pode utilizar para melhorar o desempenho?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da Execução de um Programa</a:t>
            </a:r>
            <a:endParaRPr/>
          </a:p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850" y="827175"/>
            <a:ext cx="5937775" cy="39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da Execução de um Programa</a:t>
            </a:r>
            <a:endParaRPr/>
          </a:p>
        </p:txBody>
      </p:sp>
      <p:sp>
        <p:nvSpPr>
          <p:cNvPr id="335" name="Google Shape;33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6" name="Google Shape;3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49" y="820350"/>
            <a:ext cx="5911526" cy="40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da Execução de um Programa</a:t>
            </a:r>
            <a:endParaRPr/>
          </a:p>
        </p:txBody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3" name="Google Shape;3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075" y="819350"/>
            <a:ext cx="5969676" cy="40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da Execução de um Programa</a:t>
            </a:r>
            <a:endParaRPr/>
          </a:p>
        </p:txBody>
      </p:sp>
      <p:sp>
        <p:nvSpPr>
          <p:cNvPr id="349" name="Google Shape;3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250" y="805625"/>
            <a:ext cx="5459325" cy="39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da Execução de um Programa</a:t>
            </a:r>
            <a:endParaRPr/>
          </a:p>
        </p:txBody>
      </p:sp>
      <p:sp>
        <p:nvSpPr>
          <p:cNvPr id="356" name="Google Shape;35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7" name="Google Shape;3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50" y="886350"/>
            <a:ext cx="5570149" cy="39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Leituras indicadas</a:t>
            </a:r>
            <a:endParaRPr/>
          </a:p>
        </p:txBody>
      </p:sp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290100" y="822555"/>
            <a:ext cx="8563800" cy="20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Principal: Capítulo 1 do Patterson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Secundária: Capítulos 1, 2 e 3 do Stallings</a:t>
            </a:r>
            <a:endParaRPr/>
          </a:p>
        </p:txBody>
      </p:sp>
      <p:sp>
        <p:nvSpPr>
          <p:cNvPr id="364" name="Google Shape;36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65" name="Google Shape;3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713" y="890675"/>
            <a:ext cx="1260350" cy="15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125" y="2972425"/>
            <a:ext cx="1325225" cy="182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type="title"/>
          </p:nvPr>
        </p:nvSpPr>
        <p:spPr>
          <a:xfrm>
            <a:off x="773700" y="1806450"/>
            <a:ext cx="49437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  <p:sp>
        <p:nvSpPr>
          <p:cNvPr id="372" name="Google Shape;37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/>
              <a:t>‹#›</a:t>
            </a:fld>
            <a:endParaRPr sz="1400"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848" y="785525"/>
            <a:ext cx="3106501" cy="33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linguagem o hardware entende?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90100" y="822548"/>
            <a:ext cx="85638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Hardware entende sinais elétricos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Alfabeto da linguagem entendida por HW possui dois valores: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Ligado (On), Desligado (Off)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Ou 0 e 1 (número binários)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Instruções para computador são sequências de números binários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175" y="3710650"/>
            <a:ext cx="46101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Abstraindo a Linguagem de Máquina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90100" y="822545"/>
            <a:ext cx="85638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Escrever um programa em linguagem de máquina é impraticável!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950" y="1625275"/>
            <a:ext cx="4459975" cy="14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90100" y="3053363"/>
            <a:ext cx="85638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Conceitos de HW foram abstraídos para que o ser humano pudesse instruir o computador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Criação de </a:t>
            </a:r>
            <a:r>
              <a:rPr b="1" lang="pt-BR" sz="2000"/>
              <a:t>linguagens de programação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de Programação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90100" y="836895"/>
            <a:ext cx="85638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Os programas têm que ser escritos em uma linguagem de programação: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125" y="1705825"/>
            <a:ext cx="4561800" cy="13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054" y="3314425"/>
            <a:ext cx="5611934" cy="14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380225" y="1566550"/>
            <a:ext cx="1463400" cy="3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programador</a:t>
            </a:r>
            <a:endParaRPr sz="1600"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0" r="80700" t="48501"/>
          <a:stretch/>
        </p:blipFill>
        <p:spPr>
          <a:xfrm>
            <a:off x="3579775" y="2137725"/>
            <a:ext cx="1083074" cy="7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Níveis de Abstração de Linguagens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90100" y="822545"/>
            <a:ext cx="85638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Linguagens de programação variam de acordo com o seu nível de abstração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000" y="2048800"/>
            <a:ext cx="1795900" cy="8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896900" y="2120000"/>
            <a:ext cx="41241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AA84F"/>
                </a:solidFill>
                <a:latin typeface="Bree Serif"/>
                <a:ea typeface="Bree Serif"/>
                <a:cs typeface="Bree Serif"/>
                <a:sym typeface="Bree Serif"/>
              </a:rPr>
              <a:t>Conhecimento da máquina a ser programada</a:t>
            </a:r>
            <a:endParaRPr b="1" sz="1800">
              <a:solidFill>
                <a:srgbClr val="6AA84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927500" y="2274350"/>
            <a:ext cx="217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9900"/>
                </a:solidFill>
                <a:latin typeface="Bree Serif"/>
                <a:ea typeface="Bree Serif"/>
                <a:cs typeface="Bree Serif"/>
                <a:sym typeface="Bree Serif"/>
              </a:rPr>
              <a:t>Nível de Abstração</a:t>
            </a:r>
            <a:endParaRPr sz="1800">
              <a:solidFill>
                <a:srgbClr val="FF99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90100" y="2976029"/>
            <a:ext cx="85638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Podem ser classificadas em 4 níveis: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Linguagem de máquina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Linguagem de montagem (assembly)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Linguagem de alto nível (Java, C, Pascal, C++, etc)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Linguagem de 4º geração (PS/SQL, NATURAL, MATLAB, etc)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Níveis de Abstração de Linguagens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90100" y="822546"/>
            <a:ext cx="85638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Linguagem assembly é dependente da máquina, porém utiliza palavras reservadas para codificar instruções (mnemônicos)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7132"/>
          <a:stretch/>
        </p:blipFill>
        <p:spPr>
          <a:xfrm>
            <a:off x="4484702" y="1940550"/>
            <a:ext cx="4612648" cy="21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90100" y="2743200"/>
            <a:ext cx="5872200" cy="20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Outros níveis são independentes de máquina e facilitam leitura e escrita dos programas por parte do ser humano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Complexidade atual de programas exigem cada vez mais o emprego destas linguagens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Computador Entende um Programa?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Tradução para a linguagem de máquina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Um </a:t>
            </a:r>
            <a:r>
              <a:rPr b="1" lang="pt-BR" sz="2400"/>
              <a:t>compilador </a:t>
            </a:r>
            <a:r>
              <a:rPr lang="pt-BR"/>
              <a:t>é um programa que traduz um programa escrito (</a:t>
            </a:r>
            <a:r>
              <a:rPr i="1" lang="pt-BR"/>
              <a:t>código fonte)</a:t>
            </a:r>
            <a:r>
              <a:rPr lang="pt-BR"/>
              <a:t> em uma determinada linguagem de programação para outra linguagem (</a:t>
            </a:r>
            <a:r>
              <a:rPr i="1" lang="pt-BR"/>
              <a:t>linguagem destino</a:t>
            </a:r>
            <a:r>
              <a:rPr lang="pt-BR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Se a linguagem destino for a de máquina, o programa pode, depois de compilado, ser executado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Um </a:t>
            </a:r>
            <a:r>
              <a:rPr b="1" lang="pt-BR" sz="2400"/>
              <a:t>interpretador </a:t>
            </a:r>
            <a:r>
              <a:rPr lang="pt-BR"/>
              <a:t>é um programa que traduz instrução por instrução de um programa em linguagem de máquina e imediatamente executa a instrução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FAL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