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Economica"/>
      <p:regular r:id="rId50"/>
      <p:bold r:id="rId51"/>
      <p:italic r:id="rId52"/>
      <p:boldItalic r:id="rId53"/>
    </p:embeddedFont>
    <p:embeddedFont>
      <p:font typeface="Proxima Nova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Economica-bold.fntdata"/><Relationship Id="rId50" Type="http://schemas.openxmlformats.org/officeDocument/2006/relationships/font" Target="fonts/Economica-regular.fntdata"/><Relationship Id="rId53" Type="http://schemas.openxmlformats.org/officeDocument/2006/relationships/font" Target="fonts/Economica-boldItalic.fntdata"/><Relationship Id="rId52" Type="http://schemas.openxmlformats.org/officeDocument/2006/relationships/font" Target="fonts/Economica-italic.fntdata"/><Relationship Id="rId11" Type="http://schemas.openxmlformats.org/officeDocument/2006/relationships/slide" Target="slides/slide7.xml"/><Relationship Id="rId55" Type="http://schemas.openxmlformats.org/officeDocument/2006/relationships/font" Target="fonts/ProximaNova-bold.fntdata"/><Relationship Id="rId10" Type="http://schemas.openxmlformats.org/officeDocument/2006/relationships/slide" Target="slides/slide6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59" Type="http://schemas.openxmlformats.org/officeDocument/2006/relationships/font" Target="fonts/OpenSans-bold.fntdata"/><Relationship Id="rId14" Type="http://schemas.openxmlformats.org/officeDocument/2006/relationships/slide" Target="slides/slide10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b0f5ccb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b0f5ccb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b0f5cc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b0f5cc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b0f5ccb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b0f5ccb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b0f5cc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b0f5cc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b0f5ccb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b0f5ccb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b0f5ccb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b0f5ccb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b0f5ccb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b0f5ccb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b0f5ccb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b0f5ccb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b0f5ccb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b0f5ccb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b0f5ccb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b0f5ccb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b0f5cc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b0f5cc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b0f5ccb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b0f5ccb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pilha no quadro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b0f5ccb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b0f5ccb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b0f5ccb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b0f5ccb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b0f5ccb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b0f5ccb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b0f5ccb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b0f5ccb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b0f5ccb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b0f5ccb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Simular pilha no quadro.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e785d68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e785d68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b0f5ccb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b0f5ccb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b0f5ccb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b0f5ccb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b0f5ccb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b0f5ccb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b0f5ccb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b0f5ccb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b0f5ccb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b0f5ccb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b0f5ccb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b0f5ccb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b0f5ccb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b0f5ccb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b0f5ccb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b0f5ccb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b0f5ccb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b0f5ccb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b0f5ccb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b0f5ccb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b0f5ccb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0b0f5ccb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b0f5ccb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0b0f5ccb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b0f5ccb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b0f5ccb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b0f5ccb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0b0f5ccb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b0f5cc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b0f5cc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b0f5ccb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b0f5ccb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tradeoff is between precision and range: increasing the size of the fraction enhances the precision of the fraction, while increasing the size of the exponent increases the range of numbers that can be represented.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0b0f5ccb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0b0f5ccb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0b0f5ccb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0b0f5ccb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a519c89f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a519c89f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b2de62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4b2de62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9d100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9d100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b0f5cc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b0f5cc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b0f5cc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b0f5cc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b0f5cc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b0f5cc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b0f5cc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b0f5cc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b0f5cc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b0f5cc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4138" y="107144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7863575" y="3780194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01450" y="278381"/>
            <a:ext cx="7803600" cy="187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77550" y="2578087"/>
            <a:ext cx="7927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8201" y="3476531"/>
            <a:ext cx="1035919" cy="106520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13" y="3628125"/>
            <a:ext cx="8096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0"/>
              <a:buNone/>
              <a:defRPr sz="16000">
                <a:solidFill>
                  <a:srgbClr val="3D85C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74650" lvl="1" marL="914400" algn="ctr">
              <a:spcBef>
                <a:spcPts val="1600"/>
              </a:spcBef>
              <a:spcAft>
                <a:spcPts val="0"/>
              </a:spcAft>
              <a:buSzPts val="23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E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  <a:defRPr sz="2000">
                <a:solidFill>
                  <a:srgbClr val="434343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  <a:defRPr sz="1800">
                <a:solidFill>
                  <a:srgbClr val="666666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EE0000"/>
              </a:buClr>
              <a:buSzPts val="1600"/>
              <a:buChar char="■"/>
              <a:defRPr sz="1600">
                <a:solidFill>
                  <a:srgbClr val="EE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/>
            </a:lvl1pPr>
            <a:lvl2pPr lvl="1">
              <a:buNone/>
              <a:defRPr sz="1000"/>
            </a:lvl2pPr>
            <a:lvl3pPr lvl="2">
              <a:buNone/>
              <a:defRPr sz="1000"/>
            </a:lvl3pPr>
            <a:lvl4pPr lvl="3">
              <a:buNone/>
              <a:defRPr sz="1000"/>
            </a:lvl4pPr>
            <a:lvl5pPr lvl="4">
              <a:buNone/>
              <a:defRPr sz="1000"/>
            </a:lvl5pPr>
            <a:lvl6pPr lvl="5">
              <a:buNone/>
              <a:defRPr sz="1000"/>
            </a:lvl6pPr>
            <a:lvl7pPr lvl="6">
              <a:buNone/>
              <a:defRPr sz="1000"/>
            </a:lvl7pPr>
            <a:lvl8pPr lvl="7">
              <a:buNone/>
              <a:defRPr sz="1000"/>
            </a:lvl8pPr>
            <a:lvl9pPr lvl="8"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0" y="4819125"/>
            <a:ext cx="3177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Organização e Arquitetura de Computadores - IC/UFAL</a:t>
            </a:r>
            <a:r>
              <a:rPr lang="pt-BR" sz="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Prof. Erick de A. Barboza</a:t>
            </a:r>
            <a:endParaRPr sz="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6400" y="111962"/>
            <a:ext cx="689943" cy="70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25" y="323900"/>
            <a:ext cx="41820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None/>
              <a:defRPr>
                <a:solidFill>
                  <a:srgbClr val="3D85C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746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  <a:defRPr>
                <a:solidFill>
                  <a:schemeClr val="lt1"/>
                </a:solidFill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4800"/>
              <a:buFont typeface="Economica"/>
              <a:buNone/>
              <a:defRPr sz="4800">
                <a:solidFill>
                  <a:srgbClr val="4A86E8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746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55CC"/>
              </a:buClr>
              <a:buSzPts val="2300"/>
              <a:buFont typeface="Open Sans"/>
              <a:buChar char="○"/>
              <a:defRPr sz="23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Open Sans"/>
              <a:buChar char="■"/>
              <a:defRPr sz="2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Open Sans"/>
              <a:buChar char="●"/>
              <a:defRPr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ic.ufal.br/ecom02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courses.missouristate.edu/KenVollmar/mars/" TargetMode="External"/><Relationship Id="rId4" Type="http://schemas.openxmlformats.org/officeDocument/2006/relationships/hyperlink" Target="http://courses.missouristate.edu/KenVollmar/mars/" TargetMode="External"/><Relationship Id="rId5" Type="http://schemas.openxmlformats.org/officeDocument/2006/relationships/hyperlink" Target="http://courses.missouristate.edu/KenVollmar/mar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09850" y="278375"/>
            <a:ext cx="83676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Instruindo um Computador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/>
              <a:t>Subrotinas, Tipos de Dados e Modos de Endereçamento</a:t>
            </a:r>
            <a:endParaRPr i="1"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77550" y="2259095"/>
            <a:ext cx="79275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de Organização de Computadores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https://sites.google.com/ic.ufal.br/ecom025</a:t>
            </a: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Profº Erick de A. Barboza - erick@ic.ufal.br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Para Chamada de Subrotinas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90100" y="822550"/>
            <a:ext cx="85638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MIPS oferece uma instrução para fazer a chamada a subrotina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/>
              <a:t> </a:t>
            </a:r>
            <a:r>
              <a:rPr b="1"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ump </a:t>
            </a:r>
            <a:r>
              <a:rPr b="1"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nd </a:t>
            </a:r>
            <a:r>
              <a:rPr b="1"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ink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Instrução para chamar a subrotina possui um operando: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Label da subrotina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Instrução pula para endereço inicial da subrotina e salva endereço de retorno (instrução após chamada)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t-BR">
                <a:solidFill>
                  <a:srgbClr val="FF0000"/>
                </a:solidFill>
              </a:rPr>
              <a:t>$ra</a:t>
            </a:r>
            <a:r>
              <a:rPr lang="pt-BR"/>
              <a:t> – </a:t>
            </a:r>
            <a:r>
              <a:rPr lang="pt-BR">
                <a:solidFill>
                  <a:srgbClr val="FF0000"/>
                </a:solidFill>
              </a:rPr>
              <a:t>r</a:t>
            </a:r>
            <a:r>
              <a:rPr lang="pt-BR"/>
              <a:t>eturn </a:t>
            </a:r>
            <a:r>
              <a:rPr lang="pt-BR">
                <a:solidFill>
                  <a:srgbClr val="FF0000"/>
                </a:solidFill>
              </a:rPr>
              <a:t>a</a:t>
            </a:r>
            <a:r>
              <a:rPr lang="pt-BR"/>
              <a:t>ddress (número 31)– registrador que armazena endereço de retorno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Armazena </a:t>
            </a:r>
            <a:r>
              <a:rPr b="1" lang="pt-BR"/>
              <a:t>PC + 4</a:t>
            </a:r>
            <a:endParaRPr b="1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144775" y="2481550"/>
            <a:ext cx="1734900" cy="459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jal label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Seis Etapas da Execução de uma Subrotina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AutoNum type="arabicPeriod"/>
            </a:pPr>
            <a:r>
              <a:rPr lang="pt-BR">
                <a:solidFill>
                  <a:srgbClr val="CCCCCC"/>
                </a:solidFill>
              </a:rPr>
              <a:t>Rotina que faz a chamada (caller) coloca argumentos em um lugar onde a subrotina chamada (callee) pode acessá-los</a:t>
            </a:r>
            <a:endParaRPr>
              <a:solidFill>
                <a:srgbClr val="CCCCCC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AutoNum type="alphaLcPeriod"/>
            </a:pPr>
            <a:r>
              <a:rPr lang="pt-BR">
                <a:solidFill>
                  <a:srgbClr val="CCCCCC"/>
                </a:solidFill>
              </a:rPr>
              <a:t>Passagem de argumentos</a:t>
            </a:r>
            <a:endParaRPr>
              <a:solidFill>
                <a:srgbClr val="CCCC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AutoNum type="arabicPeriod"/>
            </a:pPr>
            <a:r>
              <a:rPr lang="pt-BR">
                <a:solidFill>
                  <a:srgbClr val="CCCCCC"/>
                </a:solidFill>
              </a:rPr>
              <a:t>Caller transfere controle para o callee</a:t>
            </a:r>
            <a:endParaRPr>
              <a:solidFill>
                <a:srgbClr val="CCCC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adquire os recursos de armazenamento necessários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executa suas instruções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(quando é o caso) coloca o valor do resultado em um lugar que </a:t>
            </a:r>
            <a:r>
              <a:rPr lang="pt-BR">
                <a:solidFill>
                  <a:schemeClr val="accent5"/>
                </a:solidFill>
              </a:rPr>
              <a:t>caller </a:t>
            </a:r>
            <a:r>
              <a:rPr lang="pt-BR"/>
              <a:t>pode acessá-lo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AutoNum type="arabicPeriod"/>
            </a:pPr>
            <a:r>
              <a:rPr lang="pt-BR">
                <a:solidFill>
                  <a:srgbClr val="CCCCCC"/>
                </a:solidFill>
              </a:rPr>
              <a:t>Callee retorna controle ao caller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 e Retorno de Valores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877100" y="2110675"/>
            <a:ext cx="4143900" cy="27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Variáveis podem ser salvas em registradores disponíveis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No MIPS, 2 registradores para valores retornados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$v0 - $v1 – números 2 a 3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84425" y="908475"/>
            <a:ext cx="4617600" cy="375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Ling. alto nível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media(int w, int x, int y, int z)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result;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result = (w + x + y + z)/4;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return result;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/* Programa principal */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m = media(2,3,6,2);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872975" y="1796600"/>
            <a:ext cx="131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Variável local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60" name="Google Shape;160;p24"/>
          <p:cNvCxnSpPr>
            <a:stCxn id="159" idx="1"/>
          </p:cNvCxnSpPr>
          <p:nvPr/>
        </p:nvCxnSpPr>
        <p:spPr>
          <a:xfrm rot="10800000">
            <a:off x="2021975" y="1892000"/>
            <a:ext cx="1851000" cy="101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4"/>
          <p:cNvSpPr txBox="1"/>
          <p:nvPr/>
        </p:nvSpPr>
        <p:spPr>
          <a:xfrm>
            <a:off x="3362825" y="2445700"/>
            <a:ext cx="13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Retorna valor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62" name="Google Shape;162;p24"/>
          <p:cNvCxnSpPr>
            <a:stCxn id="161" idx="1"/>
          </p:cNvCxnSpPr>
          <p:nvPr/>
        </p:nvCxnSpPr>
        <p:spPr>
          <a:xfrm rot="10800000">
            <a:off x="2404325" y="2404300"/>
            <a:ext cx="958500" cy="23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Seis Etapas da Execução de uma Subrotina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Rotina que faz a chamada (caller) coloca argumentos em um lugar onde a subrotina chamada (callee) pode acessá-los</a:t>
            </a:r>
            <a:endParaRPr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lphaLcPeriod"/>
            </a:pPr>
            <a:r>
              <a:rPr lang="pt-BR">
                <a:solidFill>
                  <a:srgbClr val="D9D9D9"/>
                </a:solidFill>
              </a:rPr>
              <a:t>Passagem de argumentos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Caller transfere controle para o callee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adquire os recursos de armazenamento necessários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executa suas instruções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(quando é o caso) coloca o valor do resultado em um lugar que caller pode acessá-lo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retorna controle ao </a:t>
            </a:r>
            <a:r>
              <a:rPr lang="pt-BR">
                <a:solidFill>
                  <a:schemeClr val="accent5"/>
                </a:solidFill>
              </a:rPr>
              <a:t>caller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 e Retorno de Valores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84425" y="908475"/>
            <a:ext cx="4617600" cy="375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Ling. alto nível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media(int w, int x, int y, int z)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result;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result = (w + x + y + z)/4;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return result;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/* Programa principal */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m = media(2,3,6,2);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89900" y="4077925"/>
            <a:ext cx="607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689900" y="2249125"/>
            <a:ext cx="1618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6"/>
          <p:cNvCxnSpPr>
            <a:stCxn id="178" idx="3"/>
            <a:endCxn id="177" idx="3"/>
          </p:cNvCxnSpPr>
          <p:nvPr/>
        </p:nvCxnSpPr>
        <p:spPr>
          <a:xfrm flipH="1">
            <a:off x="1297700" y="2388175"/>
            <a:ext cx="1011000" cy="1768500"/>
          </a:xfrm>
          <a:prstGeom prst="bentConnector3">
            <a:avLst>
              <a:gd fmla="val -108108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3586100" y="2780075"/>
            <a:ext cx="19332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Controle deve voltar à instrução após chamada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Para Retorno de Subrotinas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290100" y="822550"/>
            <a:ext cx="85638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MIPS oferece uma instrução que pode ser utilizada para retorno da subrotina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/>
              <a:t> </a:t>
            </a:r>
            <a:r>
              <a:rPr b="1"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ump </a:t>
            </a:r>
            <a:r>
              <a:rPr b="1"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egister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Esta instrução </a:t>
            </a:r>
            <a:r>
              <a:rPr lang="pt-BR"/>
              <a:t>possui um operando: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Registrador que contém um endereço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Instrução pula para endereço armazenado no registrador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No caso de retorno de subrotina, o registrador deve ser o $ra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308725" y="2775275"/>
            <a:ext cx="2657100" cy="459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jr registrador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153725" y="4233550"/>
            <a:ext cx="1371000" cy="459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jr $ra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de Instruções</a:t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988" y="999250"/>
            <a:ext cx="4992025" cy="15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625" y="3057225"/>
            <a:ext cx="5332749" cy="15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Assembly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1092875" y="888000"/>
            <a:ext cx="6919500" cy="3893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media:add $t0,$a0,$a1 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#$t0 = w + x</a:t>
            </a:r>
            <a:endParaRPr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$t1,$a2,$a3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#$t1 = y + z</a:t>
            </a:r>
            <a:endParaRPr i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$v0,$t0,$t1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#$v0 = w + x + y + z</a:t>
            </a:r>
            <a:endParaRPr i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srl $v0,$v0,2 	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#$s0 = (w + x + y + z)/4</a:t>
            </a:r>
            <a:endParaRPr i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jr $ra 			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#retornando para caller</a:t>
            </a:r>
            <a:endParaRPr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 Programa principal</a:t>
            </a: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main: addi $a0, $zero,2 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#$a0 o 1º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 $a1, $zero,3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#$a1 o 2º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 $a2, $zero,6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#$a2 o 3º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addi $a3, $zero,2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#$a3 o 4º argumento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jal media 		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#chamando media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add $s0,$zero,$v0 			</a:t>
            </a:r>
            <a:r>
              <a:rPr i="1" lang="pt-BR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#$s0 = media(2,3,6,2)</a:t>
            </a:r>
            <a:endParaRPr i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140725" y="1017775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140725" y="4031625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9"/>
          <p:cNvCxnSpPr>
            <a:stCxn id="206" idx="1"/>
            <a:endCxn id="205" idx="1"/>
          </p:cNvCxnSpPr>
          <p:nvPr/>
        </p:nvCxnSpPr>
        <p:spPr>
          <a:xfrm flipH="1" rot="10800000">
            <a:off x="1140725" y="1147575"/>
            <a:ext cx="600" cy="30138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9"/>
          <p:cNvSpPr/>
          <p:nvPr/>
        </p:nvSpPr>
        <p:spPr>
          <a:xfrm>
            <a:off x="1140725" y="2084575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140725" y="4334000"/>
            <a:ext cx="2711700" cy="2595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9"/>
          <p:cNvCxnSpPr>
            <a:stCxn id="208" idx="1"/>
            <a:endCxn id="209" idx="1"/>
          </p:cNvCxnSpPr>
          <p:nvPr/>
        </p:nvCxnSpPr>
        <p:spPr>
          <a:xfrm>
            <a:off x="1140725" y="2214325"/>
            <a:ext cx="600" cy="2249400"/>
          </a:xfrm>
          <a:prstGeom prst="bentConnector3">
            <a:avLst>
              <a:gd fmla="val -6602916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Precisarmos de Mais Registradores?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90100" y="822550"/>
            <a:ext cx="85638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É comum, precisar-se em uma subrotina de mais registradores que os específicos para as subrotinas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No MIPS: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4 para argumentos e 2 para valores retornados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Solução: </a:t>
            </a:r>
            <a:r>
              <a:rPr b="1" lang="pt-BR"/>
              <a:t>Pilha!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No MIPS, registradores que estão em uso fora da subrotina são salvos em uma pilha na memória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Subrotina utiliza registradores cujos conteúdos foram salvos na pilha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Terminada a subrotina os valores antigos dos registradores são restaurados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225" y="2560825"/>
            <a:ext cx="2841425" cy="21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a Pilha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290100" y="822550"/>
            <a:ext cx="8569200" cy="21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Utiliza-se parte da memória como pilha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Pilha cresce do maior para o menor endereço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Um registrador guarda o endereço do topo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No MIPS: </a:t>
            </a:r>
            <a:r>
              <a:rPr lang="pt-BR">
                <a:solidFill>
                  <a:srgbClr val="FF0000"/>
                </a:solidFill>
              </a:rPr>
              <a:t>$sp</a:t>
            </a:r>
            <a:r>
              <a:rPr lang="pt-BR"/>
              <a:t> - </a:t>
            </a:r>
            <a:r>
              <a:rPr lang="pt-BR">
                <a:solidFill>
                  <a:srgbClr val="FF0000"/>
                </a:solidFill>
              </a:rPr>
              <a:t>s</a:t>
            </a:r>
            <a:r>
              <a:rPr lang="pt-BR"/>
              <a:t>tack </a:t>
            </a:r>
            <a:r>
              <a:rPr lang="pt-BR">
                <a:solidFill>
                  <a:srgbClr val="FF0000"/>
                </a:solidFill>
              </a:rPr>
              <a:t>p</a:t>
            </a:r>
            <a:r>
              <a:rPr lang="pt-BR"/>
              <a:t>ointer (número 29)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225" y="2412675"/>
            <a:ext cx="3307525" cy="25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que Devem ser Respondidas ao Final do Curso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Como um programa escrito em uma linguagem de alto nível é entendido e executado pelo HW?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/>
              <a:t>Qual é a interface entre SW e HW e como o SW instrui o HW a executar o que foi planejado?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O que determina o desempenho de um programa e como ele pode ser melhorado?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Que técnicas um projetista de HW pode utilizar para melhorar o desempenho?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 Pilha – Salvando Registradores</a:t>
            </a:r>
            <a:endParaRPr/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038" y="957200"/>
            <a:ext cx="5220875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62" y="2659000"/>
            <a:ext cx="5930999" cy="21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 Pilha – Executando Subrotina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800" y="915200"/>
            <a:ext cx="4863425" cy="38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 Pilha – Restaurando Registradores e Retornando</a:t>
            </a:r>
            <a:endParaRPr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75" y="936325"/>
            <a:ext cx="4952251" cy="38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 Aninhadas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290100" y="822547"/>
            <a:ext cx="85638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Como executar subrotinas aninhadas?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Funções que chamam outras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Funções recursivas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Subrotina (Caller) que chama outra armazena na pilha: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seu endereço de retorno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registradores que utilize após o término da subrotina chamada</a:t>
            </a:r>
            <a:endParaRPr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15" y="3117026"/>
            <a:ext cx="2781311" cy="16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225" y="3203576"/>
            <a:ext cx="2588975" cy="15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Subrotina Aninhada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290100" y="2677625"/>
            <a:ext cx="85638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Parâmetro n em 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$a0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Resultado em </a:t>
            </a:r>
            <a:r>
              <a:rPr lang="pt-B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$v0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25" y="846497"/>
            <a:ext cx="6344575" cy="16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Subrotina Aninhada</a:t>
            </a:r>
            <a:endParaRPr/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1063475" y="758875"/>
            <a:ext cx="7242900" cy="407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fact: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addi $sp, $sp, -8 		# ajustando pilha p/ 2 itens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sw $ra, 4($sp) 			# salva endereço de retorno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sw $a0, 0($sp) 			# salva argumento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slti $t0, $a0, 1 		# testa n &lt;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beq $t0, $zero, L1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addi $v0, $zero, 1 		# se sim, resultado é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addi $sp, $sp, 8 		# pop 2 itens da pilha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jr $ra 					# e retorna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L1: addi $a0, $a0, -1 		# senão decrementa 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jal fact 				# chamada recursiva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lw $a0, 0($sp) 			# restaura n original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lw $ra, 4($sp) 			# e endereço de retorno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addi $sp, $sp, 8 		# pop 2 itens da pilha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mul $v0, $a0, $v0 		# multiplica p/ obter resultado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jr $ra 					# e retorna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MARS (</a:t>
            </a:r>
            <a:r>
              <a:rPr i="1" lang="pt-BR" u="sng">
                <a:solidFill>
                  <a:schemeClr val="hlink"/>
                </a:solidFill>
                <a:hlinkClick r:id="rId4"/>
              </a:rPr>
              <a:t>MIPS Assembler and Runtime Simulator</a:t>
            </a:r>
            <a:r>
              <a:rPr lang="pt-BR" u="sng">
                <a:solidFill>
                  <a:schemeClr val="hlink"/>
                </a:solidFill>
                <a:hlinkClick r:id="rId5"/>
              </a:rPr>
              <a:t>)</a:t>
            </a:r>
            <a:endParaRPr/>
          </a:p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/>
              <a:t>‹#›</a:t>
            </a:fld>
            <a:endParaRPr sz="1000"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290100" y="822550"/>
            <a:ext cx="42651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Simulando um programa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que é visível: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Registradores (CPU)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Conteúdo em hexadecimal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Associação nome e número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Memória (RAM)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Endereço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Conteúdo (hexa)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Rótulos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/>
              <a:t>Instrução de máquina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4863150" y="1131325"/>
            <a:ext cx="4158000" cy="2962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Proxima Nova"/>
                <a:ea typeface="Proxima Nova"/>
                <a:cs typeface="Proxima Nova"/>
                <a:sym typeface="Proxima Nova"/>
              </a:rPr>
              <a:t>Implementar o programa fatorial no MARS e verificar, passo-a-passo, as alterações nos valores dos registradores utilizados, principalmente o $ra e o $sp.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600" y="1528600"/>
            <a:ext cx="3348950" cy="263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Organização da Memória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290100" y="822550"/>
            <a:ext cx="54135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Segmento de texto (text) : código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Dados estáticos (static data): variáveis globais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Variáveis estáticas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No MIPS, registrador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$gp</a:t>
            </a:r>
            <a:r>
              <a:rPr lang="pt-BR"/>
              <a:t> guarda o início do segmento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Dados dinâmicos : heap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Exs: malloc em C, new em Java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Pilha (Stack)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Variáveis locais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Registradores</a:t>
            </a:r>
            <a:endParaRPr/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 no MIPS</a:t>
            </a:r>
            <a:endParaRPr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Endereçamento no MIPS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Modo de endereçamento se refere às maneiras em que instruções de uma arquitetura especificam a localização do operando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Onde e como pode ser acessado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No MIPS, operandos podem estar em: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Registradores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Memória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Na própria instrução</a:t>
            </a:r>
            <a:endParaRPr/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Endereçamento de Registrador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290100" y="822550"/>
            <a:ext cx="50445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Operações aritméticas: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operando está em um registrador e a instrução contém o número do registrador</a:t>
            </a:r>
            <a:endParaRPr/>
          </a:p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0" y="2431800"/>
            <a:ext cx="4918050" cy="5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00" y="3286521"/>
            <a:ext cx="3937024" cy="15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5075" y="1728150"/>
            <a:ext cx="2780825" cy="31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50" y="1864450"/>
            <a:ext cx="6369400" cy="30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Endereçamento Base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290100" y="822546"/>
            <a:ext cx="4566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Instruções de acesso à memória: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Instrução: deslocamento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Registrador de base: end-inicial</a:t>
            </a:r>
            <a:endParaRPr/>
          </a:p>
        </p:txBody>
      </p:sp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025" y="2076550"/>
            <a:ext cx="2327942" cy="5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Endereçamento imediato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290100" y="822545"/>
            <a:ext cx="55911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Operações aritméticas e de comparação: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operando é especificado na instrução</a:t>
            </a:r>
            <a:endParaRPr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224" y="1789750"/>
            <a:ext cx="6501562" cy="307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5"/>
          <p:cNvPicPr preferRelativeResize="0"/>
          <p:nvPr/>
        </p:nvPicPr>
        <p:blipFill rotWithShape="1">
          <a:blip r:embed="rId3">
            <a:alphaModFix/>
          </a:blip>
          <a:srcRect b="7732" l="0" r="0" t="0"/>
          <a:stretch/>
        </p:blipFill>
        <p:spPr>
          <a:xfrm>
            <a:off x="2711775" y="2496600"/>
            <a:ext cx="6127424" cy="25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Endereçamento (Pseudo)Direto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246300" y="690575"/>
            <a:ext cx="8651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Instrução de Desvio Incondicional: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(pseudo)endereço da próxima instrução (endereço da palavra) é especificado na instrução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4 bits mais significativos do PC são concatenados ao endereço especificado multiplicado por 4</a:t>
            </a:r>
            <a:endParaRPr/>
          </a:p>
        </p:txBody>
      </p:sp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Endereçamento Relativo a PC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290100" y="822546"/>
            <a:ext cx="85638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Instrução de Desvio Condicional: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o número de instruções a serem puladas a partir da instrução é especificado na instrução</a:t>
            </a:r>
            <a:endParaRPr/>
          </a:p>
        </p:txBody>
      </p:sp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1994550"/>
            <a:ext cx="6240001" cy="29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258675" y="209575"/>
            <a:ext cx="38874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dos modos de endereçamento do MIPS</a:t>
            </a:r>
            <a:endParaRPr/>
          </a:p>
        </p:txBody>
      </p:sp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350" y="93525"/>
            <a:ext cx="4238525" cy="49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/>
              <a:t>‹#›</a:t>
            </a:fld>
            <a:endParaRPr sz="1000"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290100" y="822550"/>
            <a:ext cx="3555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/>
              <a:t>Escalar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Números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Inteiros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Ponto-Flutuante (real)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Caracteres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ASCII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EBCDIC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Dados lógicos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Inteiros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290100" y="822550"/>
            <a:ext cx="3357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Representação binário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signal-magnitude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complemento a 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complemento a 2</a:t>
            </a:r>
            <a:endParaRPr/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25" y="1422825"/>
            <a:ext cx="4370200" cy="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925" y="2355400"/>
            <a:ext cx="4301400" cy="61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924" y="3404475"/>
            <a:ext cx="4301400" cy="60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lógicos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Representação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Uma palavra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Um bit</a:t>
            </a:r>
            <a:endParaRPr/>
          </a:p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2" name="Google Shape;3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125" y="1765325"/>
            <a:ext cx="5266350" cy="8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798" y="3305348"/>
            <a:ext cx="2965050" cy="1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Subrotinas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Subrotinas são utilizadas para estruturar um programa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Facilita entendimento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Aumenta reuso de código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Exs: Procedimentos, funções e métodos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Chamada de subrotina, faz com que programa execute as instruções contidas na subrotina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Ao término da execução de uma subrotina, computador deve executar instrução seguinte à chamada de subrotina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Flutuante</a:t>
            </a:r>
            <a:endParaRPr/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Representação</a:t>
            </a:r>
            <a:endParaRPr/>
          </a:p>
        </p:txBody>
      </p:sp>
      <p:sp>
        <p:nvSpPr>
          <p:cNvPr id="390" name="Google Shape;39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91" name="Google Shape;3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750" y="1636525"/>
            <a:ext cx="6537000" cy="22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13" y="1046300"/>
            <a:ext cx="7430375" cy="36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3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Flutuante</a:t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290100" y="822545"/>
            <a:ext cx="22017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Padrão IEEE</a:t>
            </a:r>
            <a:endParaRPr/>
          </a:p>
        </p:txBody>
      </p:sp>
      <p:sp>
        <p:nvSpPr>
          <p:cNvPr id="399" name="Google Shape;39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de Instruções do MIPS</a:t>
            </a:r>
            <a:endParaRPr/>
          </a:p>
        </p:txBody>
      </p:sp>
      <p:sp>
        <p:nvSpPr>
          <p:cNvPr id="405" name="Google Shape;40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6" name="Google Shape;4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88" y="817625"/>
            <a:ext cx="6566275" cy="3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Tarefas</a:t>
            </a:r>
            <a:endParaRPr/>
          </a:p>
        </p:txBody>
      </p:sp>
      <p:sp>
        <p:nvSpPr>
          <p:cNvPr id="412" name="Google Shape;412;p55"/>
          <p:cNvSpPr txBox="1"/>
          <p:nvPr>
            <p:ph idx="1" type="body"/>
          </p:nvPr>
        </p:nvSpPr>
        <p:spPr>
          <a:xfrm>
            <a:off x="258675" y="822575"/>
            <a:ext cx="4628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Leitura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Capítulo 2 do Patterson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Exercícios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Lista prática completa</a:t>
            </a:r>
            <a:endParaRPr/>
          </a:p>
        </p:txBody>
      </p:sp>
      <p:sp>
        <p:nvSpPr>
          <p:cNvPr id="413" name="Google Shape;41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4" name="Google Shape;4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633" y="1275750"/>
            <a:ext cx="2099525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be continued...</a:t>
            </a:r>
            <a:endParaRPr/>
          </a:p>
        </p:txBody>
      </p:sp>
      <p:sp>
        <p:nvSpPr>
          <p:cNvPr id="420" name="Google Shape;4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21" name="Google Shape;4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00" y="1049700"/>
            <a:ext cx="6261451" cy="34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type="title"/>
          </p:nvPr>
        </p:nvSpPr>
        <p:spPr>
          <a:xfrm>
            <a:off x="773700" y="1806450"/>
            <a:ext cx="49437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427" name="Google Shape;4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/>
              <a:t>‹#›</a:t>
            </a:fld>
            <a:endParaRPr sz="1400"/>
          </a:p>
        </p:txBody>
      </p:sp>
      <p:pic>
        <p:nvPicPr>
          <p:cNvPr id="428" name="Google Shape;4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848" y="785525"/>
            <a:ext cx="3106501" cy="33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Seis Etapas da Execução de uma Subrotina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Rotina que faz a chamada (</a:t>
            </a:r>
            <a:r>
              <a:rPr lang="pt-BR">
                <a:solidFill>
                  <a:schemeClr val="accent5"/>
                </a:solidFill>
              </a:rPr>
              <a:t>caller</a:t>
            </a:r>
            <a:r>
              <a:rPr lang="pt-BR"/>
              <a:t>) coloca argumentos em um lugar onde a subrotina chamada (</a:t>
            </a:r>
            <a:r>
              <a:rPr lang="pt-BR">
                <a:solidFill>
                  <a:schemeClr val="lt2"/>
                </a:solidFill>
              </a:rPr>
              <a:t>callee</a:t>
            </a:r>
            <a:r>
              <a:rPr lang="pt-BR"/>
              <a:t>) pode acessá-los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/>
              <a:t>Passagem de argumentos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accent5"/>
                </a:solidFill>
              </a:rPr>
              <a:t>Caller </a:t>
            </a:r>
            <a:r>
              <a:rPr lang="pt-BR"/>
              <a:t>transfere controle para o </a:t>
            </a:r>
            <a:r>
              <a:rPr lang="pt-BR">
                <a:solidFill>
                  <a:schemeClr val="accent5"/>
                </a:solidFill>
              </a:rPr>
              <a:t>callee</a:t>
            </a:r>
            <a:endParaRPr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adquire os recursos de armazenamento necessários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executa suas instruções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(quando é o caso) coloca o valor do resultado em um lugar que caller pode acessá-lo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lt2"/>
                </a:solidFill>
              </a:rPr>
              <a:t>Callee </a:t>
            </a:r>
            <a:r>
              <a:rPr lang="pt-BR"/>
              <a:t>retorna controle ao caller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Seis Etapas da Execução de uma Subrotina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Rotina que faz a chamada (</a:t>
            </a:r>
            <a:r>
              <a:rPr lang="pt-BR">
                <a:solidFill>
                  <a:schemeClr val="accent5"/>
                </a:solidFill>
              </a:rPr>
              <a:t>caller</a:t>
            </a:r>
            <a:r>
              <a:rPr lang="pt-BR"/>
              <a:t>) coloca argumentos em um lugar onde a subrotina chamada (</a:t>
            </a:r>
            <a:r>
              <a:rPr lang="pt-BR">
                <a:solidFill>
                  <a:schemeClr val="lt2"/>
                </a:solidFill>
              </a:rPr>
              <a:t>callee</a:t>
            </a:r>
            <a:r>
              <a:rPr lang="pt-BR"/>
              <a:t>) pode acessá-los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/>
              <a:t>Passagem de argumentos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Caller transfere controle para o callee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adquire os recursos de armazenamento necessários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executa suas instruções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(quando é o caso) coloca o valor do resultado em um lugar que caller pode acessá-lo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retorna controle ao caller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Passagem de Argumentos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931750" y="908475"/>
            <a:ext cx="3922200" cy="16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No MIPS, 4 registradores são destinados para armazenar argumentos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○"/>
            </a:pPr>
            <a:r>
              <a:rPr lang="pt-BR">
                <a:solidFill>
                  <a:srgbClr val="4A86E8"/>
                </a:solidFill>
              </a:rPr>
              <a:t>$a0 - $a3 – números 4 a 7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84425" y="908475"/>
            <a:ext cx="4617600" cy="375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Ling. alto nível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media(int w, int x, int y, int z)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(corpo da função)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/* Programa principal */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m = media(2,3,6,2);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463175" y="4180350"/>
            <a:ext cx="222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Passando Argumentos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112" name="Google Shape;112;p19"/>
          <p:cNvCxnSpPr>
            <a:stCxn id="111" idx="1"/>
          </p:cNvCxnSpPr>
          <p:nvPr/>
        </p:nvCxnSpPr>
        <p:spPr>
          <a:xfrm rot="10800000">
            <a:off x="2718575" y="4002750"/>
            <a:ext cx="744600" cy="37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Seis Etapas da Execução de uma Subrotina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90100" y="822543"/>
            <a:ext cx="8563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Rotina que faz a chamada (caller) coloca argumentos em um lugar onde a subrotina chamada (callee) pode acessá-los</a:t>
            </a:r>
            <a:endParaRPr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lphaLcPeriod"/>
            </a:pPr>
            <a:r>
              <a:rPr lang="pt-BR">
                <a:solidFill>
                  <a:srgbClr val="D9D9D9"/>
                </a:solidFill>
              </a:rPr>
              <a:t>Passagem de argumentos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>
                <a:solidFill>
                  <a:schemeClr val="accent5"/>
                </a:solidFill>
              </a:rPr>
              <a:t>Caller </a:t>
            </a:r>
            <a:r>
              <a:rPr lang="pt-BR"/>
              <a:t>transfere controle para o </a:t>
            </a:r>
            <a:r>
              <a:rPr lang="pt-BR">
                <a:solidFill>
                  <a:schemeClr val="lt2"/>
                </a:solidFill>
              </a:rPr>
              <a:t>callee</a:t>
            </a:r>
            <a:endParaRPr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adquire os recursos de armazenamento necessários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executa suas instruções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(quando é o caso) coloca o valor do resultado em um lugar que caller pode acessá-lo</a:t>
            </a:r>
            <a:endParaRPr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AutoNum type="arabicPeriod"/>
            </a:pPr>
            <a:r>
              <a:rPr lang="pt-BR">
                <a:solidFill>
                  <a:srgbClr val="D9D9D9"/>
                </a:solidFill>
              </a:rPr>
              <a:t>Callee retorna controle ao caller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58675" y="209569"/>
            <a:ext cx="7827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Transferência de Controle Para Subrotina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84425" y="908475"/>
            <a:ext cx="4617600" cy="3754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Ling. alto nível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media(int w, int x, int y, int z)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(corpo da função)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/* Programa principal */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int m;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m = media(2,3,6,2);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703550" y="1974075"/>
            <a:ext cx="1987800" cy="29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1"/>
          <p:cNvCxnSpPr>
            <a:stCxn id="129" idx="3"/>
            <a:endCxn id="127" idx="3"/>
          </p:cNvCxnSpPr>
          <p:nvPr/>
        </p:nvCxnSpPr>
        <p:spPr>
          <a:xfrm rot="10800000">
            <a:off x="2691350" y="2120925"/>
            <a:ext cx="225300" cy="1752600"/>
          </a:xfrm>
          <a:prstGeom prst="bentConnector3">
            <a:avLst>
              <a:gd fmla="val -22437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703550" y="3726675"/>
            <a:ext cx="2213100" cy="29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709050" y="2131175"/>
            <a:ext cx="16872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0000"/>
                </a:solidFill>
              </a:rPr>
              <a:t>Executa primeira instrução da subrotina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5623950" y="1632525"/>
            <a:ext cx="2848500" cy="976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Controle deve passar para subrotina… 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mas como?</a:t>
            </a:r>
            <a:endParaRPr b="1" sz="1800"/>
          </a:p>
        </p:txBody>
      </p:sp>
      <p:sp>
        <p:nvSpPr>
          <p:cNvPr id="132" name="Google Shape;132;p21"/>
          <p:cNvSpPr/>
          <p:nvPr/>
        </p:nvSpPr>
        <p:spPr>
          <a:xfrm>
            <a:off x="627350" y="4031475"/>
            <a:ext cx="730800" cy="1968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579550" y="4562900"/>
            <a:ext cx="2213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</a:rPr>
              <a:t>Retorno após chamada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1"/>
          <p:cNvCxnSpPr>
            <a:stCxn id="133" idx="1"/>
            <a:endCxn id="132" idx="1"/>
          </p:cNvCxnSpPr>
          <p:nvPr/>
        </p:nvCxnSpPr>
        <p:spPr>
          <a:xfrm flipH="1" rot="10800000">
            <a:off x="579550" y="4130000"/>
            <a:ext cx="47700" cy="597000"/>
          </a:xfrm>
          <a:prstGeom prst="bentConnector3">
            <a:avLst>
              <a:gd fmla="val -785377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3367525" y="4031475"/>
            <a:ext cx="2732400" cy="9267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O endereço de retorno deve ser salvo…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mas onde?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FAL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