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27" r:id="rId2"/>
    <p:sldId id="291" r:id="rId3"/>
    <p:sldId id="329" r:id="rId4"/>
    <p:sldId id="323" r:id="rId5"/>
    <p:sldId id="311" r:id="rId6"/>
    <p:sldId id="313" r:id="rId7"/>
    <p:sldId id="312" r:id="rId8"/>
    <p:sldId id="309" r:id="rId9"/>
    <p:sldId id="290" r:id="rId10"/>
    <p:sldId id="288" r:id="rId11"/>
    <p:sldId id="308" r:id="rId12"/>
    <p:sldId id="316" r:id="rId13"/>
    <p:sldId id="317" r:id="rId14"/>
    <p:sldId id="318" r:id="rId15"/>
    <p:sldId id="303" r:id="rId16"/>
    <p:sldId id="324" r:id="rId17"/>
    <p:sldId id="304" r:id="rId18"/>
    <p:sldId id="305" r:id="rId19"/>
    <p:sldId id="319" r:id="rId20"/>
    <p:sldId id="307" r:id="rId21"/>
    <p:sldId id="320" r:id="rId22"/>
    <p:sldId id="285" r:id="rId23"/>
    <p:sldId id="322" r:id="rId24"/>
    <p:sldId id="326" r:id="rId25"/>
    <p:sldId id="325" r:id="rId26"/>
    <p:sldId id="302" r:id="rId27"/>
    <p:sldId id="301" r:id="rId28"/>
    <p:sldId id="297" r:id="rId29"/>
    <p:sldId id="298" r:id="rId30"/>
    <p:sldId id="299" r:id="rId31"/>
    <p:sldId id="300" r:id="rId32"/>
    <p:sldId id="289" r:id="rId33"/>
    <p:sldId id="287" r:id="rId34"/>
    <p:sldId id="328" r:id="rId35"/>
    <p:sldId id="275" r:id="rId36"/>
    <p:sldId id="277" r:id="rId37"/>
    <p:sldId id="278" r:id="rId38"/>
    <p:sldId id="315" r:id="rId39"/>
    <p:sldId id="310" r:id="rId40"/>
    <p:sldId id="321" r:id="rId41"/>
  </p:sldIdLst>
  <p:sldSz cx="9144000" cy="6858000" type="screen4x3"/>
  <p:notesSz cx="6881813" cy="9296400"/>
  <p:defaultTextStyle>
    <a:defPPr>
      <a:defRPr lang="en-US"/>
    </a:defPPr>
    <a:lvl1pPr algn="ctr" rtl="0" fontAlgn="base">
      <a:spcBef>
        <a:spcPct val="0"/>
      </a:spcBef>
      <a:spcAft>
        <a:spcPct val="0"/>
      </a:spcAft>
      <a:defRPr sz="7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7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7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7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E773C653-16F7-4C1A-A8E7-2B289827AA32}">
          <p14:sldIdLst>
            <p14:sldId id="327"/>
            <p14:sldId id="291"/>
            <p14:sldId id="329"/>
            <p14:sldId id="323"/>
            <p14:sldId id="311"/>
            <p14:sldId id="313"/>
            <p14:sldId id="312"/>
            <p14:sldId id="309"/>
            <p14:sldId id="290"/>
            <p14:sldId id="288"/>
            <p14:sldId id="308"/>
            <p14:sldId id="316"/>
            <p14:sldId id="317"/>
            <p14:sldId id="318"/>
            <p14:sldId id="303"/>
            <p14:sldId id="324"/>
            <p14:sldId id="304"/>
            <p14:sldId id="305"/>
            <p14:sldId id="319"/>
            <p14:sldId id="307"/>
            <p14:sldId id="320"/>
            <p14:sldId id="285"/>
            <p14:sldId id="322"/>
            <p14:sldId id="326"/>
            <p14:sldId id="325"/>
            <p14:sldId id="302"/>
          </p14:sldIdLst>
        </p14:section>
        <p14:section name="Handout Appendix" id="{B8B5F1C7-6EFA-47BE-AABC-952A67F3F768}">
          <p14:sldIdLst>
            <p14:sldId id="301"/>
            <p14:sldId id="297"/>
            <p14:sldId id="298"/>
            <p14:sldId id="299"/>
            <p14:sldId id="300"/>
            <p14:sldId id="289"/>
          </p14:sldIdLst>
        </p14:section>
        <p14:section name="Internal Materials" id="{00D9E230-FA77-46E6-A95B-F9ACE6B047F6}">
          <p14:sldIdLst>
            <p14:sldId id="287"/>
            <p14:sldId id="328"/>
            <p14:sldId id="275"/>
            <p14:sldId id="277"/>
            <p14:sldId id="278"/>
            <p14:sldId id="315"/>
            <p14:sldId id="310"/>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losser, Lisa" initials="SL" lastIdx="2" clrIdx="0">
    <p:extLst/>
  </p:cmAuthor>
  <p:cmAuthor id="2" name="Levesque, Malissa" initials="LM" lastIdx="1" clrIdx="1">
    <p:extLst>
      <p:ext uri="{19B8F6BF-5375-455C-9EA6-DF929625EA0E}">
        <p15:presenceInfo xmlns:p15="http://schemas.microsoft.com/office/powerpoint/2012/main" userId="S-1-5-21-1454471165-117609710-725345543-3960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4D1"/>
    <a:srgbClr val="87CA3E"/>
    <a:srgbClr val="C9E7A7"/>
    <a:srgbClr val="92D050"/>
    <a:srgbClr val="7EC234"/>
    <a:srgbClr val="FFFFFF"/>
    <a:srgbClr val="FFFF00"/>
    <a:srgbClr val="CCDDEA"/>
    <a:srgbClr val="FAE5BC"/>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1" autoAdjust="0"/>
    <p:restoredTop sz="81168" autoAdjust="0"/>
  </p:normalViewPr>
  <p:slideViewPr>
    <p:cSldViewPr snapToGrid="0">
      <p:cViewPr varScale="1">
        <p:scale>
          <a:sx n="94" d="100"/>
          <a:sy n="94" d="100"/>
        </p:scale>
        <p:origin x="510" y="84"/>
      </p:cViewPr>
      <p:guideLst>
        <p:guide orient="horz" pos="2160"/>
        <p:guide pos="2880"/>
      </p:guideLst>
    </p:cSldViewPr>
  </p:slideViewPr>
  <p:notesTextViewPr>
    <p:cViewPr>
      <p:scale>
        <a:sx n="100" d="100"/>
        <a:sy n="100" d="100"/>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3-19T16:46:22.304" idx="1">
    <p:pos x="1736" y="2033"/>
    <p:text>Germaine asked for Haley and Mikey to be added 3/19</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D6727-6353-448B-A8DA-3722ECF134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F729512-FDEB-4D14-81F3-3E9F5A9D82EA}">
      <dgm:prSet phldrT="[Text]"/>
      <dgm:spPr/>
      <dgm:t>
        <a:bodyPr/>
        <a:lstStyle/>
        <a:p>
          <a:r>
            <a:rPr lang="en-US" dirty="0" smtClean="0"/>
            <a:t>Bi-weekly Status Phone Calls (Every other Wednesday starting mid-January)</a:t>
          </a:r>
          <a:endParaRPr lang="en-US" dirty="0"/>
        </a:p>
      </dgm:t>
    </dgm:pt>
    <dgm:pt modelId="{6C83FF1D-35BF-4F16-8085-5D1AD1B1678D}" type="parTrans" cxnId="{17D365C8-F0FD-4EBA-962E-6FC7C2395F87}">
      <dgm:prSet/>
      <dgm:spPr/>
      <dgm:t>
        <a:bodyPr/>
        <a:lstStyle/>
        <a:p>
          <a:endParaRPr lang="en-US"/>
        </a:p>
      </dgm:t>
    </dgm:pt>
    <dgm:pt modelId="{23588074-8143-43BF-BFE9-9A54F8B885DD}" type="sibTrans" cxnId="{17D365C8-F0FD-4EBA-962E-6FC7C2395F87}">
      <dgm:prSet/>
      <dgm:spPr/>
      <dgm:t>
        <a:bodyPr/>
        <a:lstStyle/>
        <a:p>
          <a:endParaRPr lang="en-US"/>
        </a:p>
      </dgm:t>
    </dgm:pt>
    <dgm:pt modelId="{D18134C9-8842-4EF4-AE71-9C78AE0611A3}">
      <dgm:prSet phldrT="[Text]"/>
      <dgm:spPr/>
      <dgm:t>
        <a:bodyPr/>
        <a:lstStyle/>
        <a:p>
          <a:r>
            <a:rPr lang="en-US" dirty="0" smtClean="0"/>
            <a:t>Attendees: POC in charge of FITARA coordination for each agency, contacts in the CPIC, EA, CIOC, Cyber community.</a:t>
          </a:r>
          <a:endParaRPr lang="en-US" dirty="0"/>
        </a:p>
      </dgm:t>
    </dgm:pt>
    <dgm:pt modelId="{D1CAB88D-18C7-49CF-88F1-9EB20880651D}" type="parTrans" cxnId="{EAF5CADF-CD49-45E5-9993-D4C12DFD8434}">
      <dgm:prSet/>
      <dgm:spPr/>
      <dgm:t>
        <a:bodyPr/>
        <a:lstStyle/>
        <a:p>
          <a:endParaRPr lang="en-US"/>
        </a:p>
      </dgm:t>
    </dgm:pt>
    <dgm:pt modelId="{D96775E2-B02A-48C0-A42D-39B6F25D1F64}" type="sibTrans" cxnId="{EAF5CADF-CD49-45E5-9993-D4C12DFD8434}">
      <dgm:prSet/>
      <dgm:spPr/>
      <dgm:t>
        <a:bodyPr/>
        <a:lstStyle/>
        <a:p>
          <a:endParaRPr lang="en-US"/>
        </a:p>
      </dgm:t>
    </dgm:pt>
    <dgm:pt modelId="{D43710AA-462C-4793-9267-7E50D972D2E8}">
      <dgm:prSet phldrT="[Text]"/>
      <dgm:spPr/>
      <dgm:t>
        <a:bodyPr/>
        <a:lstStyle/>
        <a:p>
          <a:r>
            <a:rPr lang="en-US" dirty="0" smtClean="0"/>
            <a:t>Outreach Sessions (January)</a:t>
          </a:r>
          <a:endParaRPr lang="en-US" dirty="0"/>
        </a:p>
      </dgm:t>
    </dgm:pt>
    <dgm:pt modelId="{F34B2DA3-DE25-485F-98F5-EF42C754807D}" type="parTrans" cxnId="{217C78AF-B4E7-4972-8551-811857C7FB9A}">
      <dgm:prSet/>
      <dgm:spPr/>
      <dgm:t>
        <a:bodyPr/>
        <a:lstStyle/>
        <a:p>
          <a:endParaRPr lang="en-US"/>
        </a:p>
      </dgm:t>
    </dgm:pt>
    <dgm:pt modelId="{E366AF5C-DA5D-4F25-8C42-EBD116800455}" type="sibTrans" cxnId="{217C78AF-B4E7-4972-8551-811857C7FB9A}">
      <dgm:prSet/>
      <dgm:spPr/>
      <dgm:t>
        <a:bodyPr/>
        <a:lstStyle/>
        <a:p>
          <a:endParaRPr lang="en-US"/>
        </a:p>
      </dgm:t>
    </dgm:pt>
    <dgm:pt modelId="{70E38419-EC5C-45B5-AFC4-7207AEEA4392}">
      <dgm:prSet phldrT="[Text]"/>
      <dgm:spPr/>
      <dgm:t>
        <a:bodyPr/>
        <a:lstStyle/>
        <a:p>
          <a:r>
            <a:rPr lang="en-US" dirty="0" smtClean="0"/>
            <a:t>CIO Council</a:t>
          </a:r>
          <a:endParaRPr lang="en-US" dirty="0"/>
        </a:p>
      </dgm:t>
    </dgm:pt>
    <dgm:pt modelId="{E8377629-5F8A-4000-834A-9C372718E715}" type="parTrans" cxnId="{FCEA2A68-5C07-4C42-8F15-7E596EEACD11}">
      <dgm:prSet/>
      <dgm:spPr/>
      <dgm:t>
        <a:bodyPr/>
        <a:lstStyle/>
        <a:p>
          <a:endParaRPr lang="en-US"/>
        </a:p>
      </dgm:t>
    </dgm:pt>
    <dgm:pt modelId="{E85B5DF6-5AC9-4628-A759-AA9B5256F09A}" type="sibTrans" cxnId="{FCEA2A68-5C07-4C42-8F15-7E596EEACD11}">
      <dgm:prSet/>
      <dgm:spPr/>
      <dgm:t>
        <a:bodyPr/>
        <a:lstStyle/>
        <a:p>
          <a:endParaRPr lang="en-US"/>
        </a:p>
      </dgm:t>
    </dgm:pt>
    <dgm:pt modelId="{9D694F2D-AAF2-40BC-BCA2-565A18A7A0C3}">
      <dgm:prSet/>
      <dgm:spPr/>
      <dgm:t>
        <a:bodyPr/>
        <a:lstStyle/>
        <a:p>
          <a:r>
            <a:rPr lang="en-US" dirty="0" smtClean="0"/>
            <a:t>CPIC Community (via CPIC Committee of CIOC and FESCOM)</a:t>
          </a:r>
          <a:endParaRPr lang="en-US" dirty="0"/>
        </a:p>
      </dgm:t>
    </dgm:pt>
    <dgm:pt modelId="{E67F8673-724F-4DDC-8868-35170A6505F9}" type="parTrans" cxnId="{700DCA9D-6565-4ECD-BD3F-17E5DA45322B}">
      <dgm:prSet/>
      <dgm:spPr/>
      <dgm:t>
        <a:bodyPr/>
        <a:lstStyle/>
        <a:p>
          <a:endParaRPr lang="en-US"/>
        </a:p>
      </dgm:t>
    </dgm:pt>
    <dgm:pt modelId="{5E834887-E4EB-4BBA-96FB-4B4EFA1F542F}" type="sibTrans" cxnId="{700DCA9D-6565-4ECD-BD3F-17E5DA45322B}">
      <dgm:prSet/>
      <dgm:spPr/>
      <dgm:t>
        <a:bodyPr/>
        <a:lstStyle/>
        <a:p>
          <a:endParaRPr lang="en-US"/>
        </a:p>
      </dgm:t>
    </dgm:pt>
    <dgm:pt modelId="{2BB02A87-EB5E-4DAE-88ED-20B2BE26EFB8}">
      <dgm:prSet/>
      <dgm:spPr/>
      <dgm:t>
        <a:bodyPr/>
        <a:lstStyle/>
        <a:p>
          <a:r>
            <a:rPr lang="en-US" dirty="0" smtClean="0"/>
            <a:t>Chief Architect’s Forum</a:t>
          </a:r>
          <a:endParaRPr lang="en-US" dirty="0"/>
        </a:p>
      </dgm:t>
    </dgm:pt>
    <dgm:pt modelId="{674BA0C3-3391-42F8-A41D-19BA56BAB2ED}" type="parTrans" cxnId="{B008527F-8731-45C7-B173-F71698569689}">
      <dgm:prSet/>
      <dgm:spPr/>
      <dgm:t>
        <a:bodyPr/>
        <a:lstStyle/>
        <a:p>
          <a:endParaRPr lang="en-US"/>
        </a:p>
      </dgm:t>
    </dgm:pt>
    <dgm:pt modelId="{E9E21D15-865B-4A9A-9F88-33B6F718B5C4}" type="sibTrans" cxnId="{B008527F-8731-45C7-B173-F71698569689}">
      <dgm:prSet/>
      <dgm:spPr/>
      <dgm:t>
        <a:bodyPr/>
        <a:lstStyle/>
        <a:p>
          <a:endParaRPr lang="en-US"/>
        </a:p>
      </dgm:t>
    </dgm:pt>
    <dgm:pt modelId="{A5E6309D-ABC5-4ABC-9ACC-5D21A1B5B5F5}">
      <dgm:prSet/>
      <dgm:spPr/>
      <dgm:t>
        <a:bodyPr/>
        <a:lstStyle/>
        <a:p>
          <a:r>
            <a:rPr lang="en-US" dirty="0" smtClean="0"/>
            <a:t>ACT-IAC</a:t>
          </a:r>
          <a:endParaRPr lang="en-US" dirty="0"/>
        </a:p>
      </dgm:t>
    </dgm:pt>
    <dgm:pt modelId="{DD7C899B-3F9C-478B-A263-3484CF318DD4}" type="parTrans" cxnId="{D0396F78-AC18-48FB-8EF8-3A8D04A53986}">
      <dgm:prSet/>
      <dgm:spPr/>
      <dgm:t>
        <a:bodyPr/>
        <a:lstStyle/>
        <a:p>
          <a:endParaRPr lang="en-US"/>
        </a:p>
      </dgm:t>
    </dgm:pt>
    <dgm:pt modelId="{5FEF3C71-1356-4E11-AEA5-D1BF62AB6857}" type="sibTrans" cxnId="{D0396F78-AC18-48FB-8EF8-3A8D04A53986}">
      <dgm:prSet/>
      <dgm:spPr/>
      <dgm:t>
        <a:bodyPr/>
        <a:lstStyle/>
        <a:p>
          <a:endParaRPr lang="en-US"/>
        </a:p>
      </dgm:t>
    </dgm:pt>
    <dgm:pt modelId="{7B82B3C2-09D3-4612-8DA9-2C1B66935E3B}">
      <dgm:prSet/>
      <dgm:spPr/>
      <dgm:t>
        <a:bodyPr/>
        <a:lstStyle/>
        <a:p>
          <a:r>
            <a:rPr lang="en-US" dirty="0" smtClean="0"/>
            <a:t>SAGE via Partnership for Public Service</a:t>
          </a:r>
          <a:endParaRPr lang="en-US" dirty="0"/>
        </a:p>
      </dgm:t>
    </dgm:pt>
    <dgm:pt modelId="{0FCEF429-4719-46CF-AE3C-DE93D65DA21B}" type="parTrans" cxnId="{D8445C9D-B5CC-4B56-B6E3-C657FEE541AA}">
      <dgm:prSet/>
      <dgm:spPr/>
      <dgm:t>
        <a:bodyPr/>
        <a:lstStyle/>
        <a:p>
          <a:endParaRPr lang="en-US"/>
        </a:p>
      </dgm:t>
    </dgm:pt>
    <dgm:pt modelId="{E5947316-F1A1-4DBA-BDAA-4DBC0325EF58}" type="sibTrans" cxnId="{D8445C9D-B5CC-4B56-B6E3-C657FEE541AA}">
      <dgm:prSet/>
      <dgm:spPr/>
      <dgm:t>
        <a:bodyPr/>
        <a:lstStyle/>
        <a:p>
          <a:endParaRPr lang="en-US"/>
        </a:p>
      </dgm:t>
    </dgm:pt>
    <dgm:pt modelId="{0C060A6C-3D8D-43FE-B505-7DA653439E82}">
      <dgm:prSet/>
      <dgm:spPr/>
      <dgm:t>
        <a:bodyPr/>
        <a:lstStyle/>
        <a:p>
          <a:r>
            <a:rPr lang="en-US" dirty="0" smtClean="0"/>
            <a:t>Hill</a:t>
          </a:r>
          <a:endParaRPr lang="en-US" dirty="0"/>
        </a:p>
      </dgm:t>
    </dgm:pt>
    <dgm:pt modelId="{D7B89DD4-5B8A-4B6C-91C9-28D1710644EA}" type="parTrans" cxnId="{99821EE1-1795-4161-98AC-2ACC4F6A8847}">
      <dgm:prSet/>
      <dgm:spPr/>
      <dgm:t>
        <a:bodyPr/>
        <a:lstStyle/>
        <a:p>
          <a:endParaRPr lang="en-US"/>
        </a:p>
      </dgm:t>
    </dgm:pt>
    <dgm:pt modelId="{D67701A3-54E5-4FA1-B45C-8080F82BBC94}" type="sibTrans" cxnId="{99821EE1-1795-4161-98AC-2ACC4F6A8847}">
      <dgm:prSet/>
      <dgm:spPr/>
      <dgm:t>
        <a:bodyPr/>
        <a:lstStyle/>
        <a:p>
          <a:endParaRPr lang="en-US"/>
        </a:p>
      </dgm:t>
    </dgm:pt>
    <dgm:pt modelId="{AB9D78CD-58D6-4D6E-97E2-FAB475BAD3CE}">
      <dgm:prSet/>
      <dgm:spPr/>
      <dgm:t>
        <a:bodyPr/>
        <a:lstStyle/>
        <a:p>
          <a:r>
            <a:rPr lang="en-US" dirty="0" smtClean="0"/>
            <a:t>CAO Council</a:t>
          </a:r>
          <a:endParaRPr lang="en-US" dirty="0"/>
        </a:p>
      </dgm:t>
    </dgm:pt>
    <dgm:pt modelId="{77BF20C1-3546-4936-8325-76B7D920AC75}" type="parTrans" cxnId="{81A969C3-EC95-4FB7-9F8B-AB5E5A3B2227}">
      <dgm:prSet/>
      <dgm:spPr/>
      <dgm:t>
        <a:bodyPr/>
        <a:lstStyle/>
        <a:p>
          <a:endParaRPr lang="en-US"/>
        </a:p>
      </dgm:t>
    </dgm:pt>
    <dgm:pt modelId="{3E14A424-F534-462A-AA9D-0DA227D5C47E}" type="sibTrans" cxnId="{81A969C3-EC95-4FB7-9F8B-AB5E5A3B2227}">
      <dgm:prSet/>
      <dgm:spPr/>
      <dgm:t>
        <a:bodyPr/>
        <a:lstStyle/>
        <a:p>
          <a:endParaRPr lang="en-US"/>
        </a:p>
      </dgm:t>
    </dgm:pt>
    <dgm:pt modelId="{012D1A84-6380-40F4-B730-4A8A78D26B3A}">
      <dgm:prSet/>
      <dgm:spPr/>
      <dgm:t>
        <a:bodyPr/>
        <a:lstStyle/>
        <a:p>
          <a:r>
            <a:rPr lang="en-US" dirty="0" smtClean="0"/>
            <a:t>Comments</a:t>
          </a:r>
          <a:endParaRPr lang="en-US" dirty="0"/>
        </a:p>
      </dgm:t>
    </dgm:pt>
    <dgm:pt modelId="{1B8FB72A-C5D1-4A18-BA64-2C08776376E5}" type="parTrans" cxnId="{A420F6DF-C63A-44D0-AFE0-B053F99B38A2}">
      <dgm:prSet/>
      <dgm:spPr/>
      <dgm:t>
        <a:bodyPr/>
        <a:lstStyle/>
        <a:p>
          <a:endParaRPr lang="en-US"/>
        </a:p>
      </dgm:t>
    </dgm:pt>
    <dgm:pt modelId="{EFA16594-9F07-4960-BDB9-CC3599C3DF91}" type="sibTrans" cxnId="{A420F6DF-C63A-44D0-AFE0-B053F99B38A2}">
      <dgm:prSet/>
      <dgm:spPr/>
      <dgm:t>
        <a:bodyPr/>
        <a:lstStyle/>
        <a:p>
          <a:endParaRPr lang="en-US"/>
        </a:p>
      </dgm:t>
    </dgm:pt>
    <dgm:pt modelId="{92D64CCC-7FAD-4DAA-B307-4D7CE5D2F5C8}">
      <dgm:prSet/>
      <dgm:spPr/>
      <dgm:t>
        <a:bodyPr/>
        <a:lstStyle/>
        <a:p>
          <a:r>
            <a:rPr lang="en-US" dirty="0" smtClean="0"/>
            <a:t> Collecting government stakeholder comments on MAX and email (closes 1/16)</a:t>
          </a:r>
          <a:endParaRPr lang="en-US" dirty="0"/>
        </a:p>
      </dgm:t>
    </dgm:pt>
    <dgm:pt modelId="{8A297CD1-F7AC-4495-A8CA-36C3EB4E2F1D}" type="parTrans" cxnId="{F3A20146-172C-4656-BC60-203000EC316C}">
      <dgm:prSet/>
      <dgm:spPr/>
      <dgm:t>
        <a:bodyPr/>
        <a:lstStyle/>
        <a:p>
          <a:endParaRPr lang="en-US"/>
        </a:p>
      </dgm:t>
    </dgm:pt>
    <dgm:pt modelId="{04A205C9-1E6C-4DCF-B4AC-7C0CDBBD5C90}" type="sibTrans" cxnId="{F3A20146-172C-4656-BC60-203000EC316C}">
      <dgm:prSet/>
      <dgm:spPr/>
      <dgm:t>
        <a:bodyPr/>
        <a:lstStyle/>
        <a:p>
          <a:endParaRPr lang="en-US"/>
        </a:p>
      </dgm:t>
    </dgm:pt>
    <dgm:pt modelId="{59E33D4B-1449-4ABA-8E8B-A4A925732831}">
      <dgm:prSet/>
      <dgm:spPr/>
      <dgm:t>
        <a:bodyPr/>
        <a:lstStyle/>
        <a:p>
          <a:r>
            <a:rPr lang="en-US" dirty="0" smtClean="0"/>
            <a:t>Moving Forward</a:t>
          </a:r>
          <a:endParaRPr lang="en-US" dirty="0"/>
        </a:p>
      </dgm:t>
    </dgm:pt>
    <dgm:pt modelId="{C02B87C4-01BD-4946-A48E-2003A5BCA561}" type="parTrans" cxnId="{4E2D49D5-F775-448F-9B1A-8088469A7195}">
      <dgm:prSet/>
      <dgm:spPr/>
      <dgm:t>
        <a:bodyPr/>
        <a:lstStyle/>
        <a:p>
          <a:endParaRPr lang="en-US"/>
        </a:p>
      </dgm:t>
    </dgm:pt>
    <dgm:pt modelId="{8891C51E-DC0F-4457-A28A-F6E12C0A5249}" type="sibTrans" cxnId="{4E2D49D5-F775-448F-9B1A-8088469A7195}">
      <dgm:prSet/>
      <dgm:spPr/>
      <dgm:t>
        <a:bodyPr/>
        <a:lstStyle/>
        <a:p>
          <a:endParaRPr lang="en-US"/>
        </a:p>
      </dgm:t>
    </dgm:pt>
    <dgm:pt modelId="{58ED0F56-12AF-4693-8499-E2DB07DF990A}">
      <dgm:prSet/>
      <dgm:spPr/>
      <dgm:t>
        <a:bodyPr/>
        <a:lstStyle/>
        <a:p>
          <a:r>
            <a:rPr lang="en-US" dirty="0" smtClean="0"/>
            <a:t>Establish staff level working group</a:t>
          </a:r>
          <a:endParaRPr lang="en-US" dirty="0"/>
        </a:p>
      </dgm:t>
    </dgm:pt>
    <dgm:pt modelId="{23163704-78D7-46F1-82C7-BBA8BB65E4CA}" type="parTrans" cxnId="{8B4D0C2C-C1E0-4A32-8A63-420E851C56C9}">
      <dgm:prSet/>
      <dgm:spPr/>
      <dgm:t>
        <a:bodyPr/>
        <a:lstStyle/>
        <a:p>
          <a:endParaRPr lang="en-US"/>
        </a:p>
      </dgm:t>
    </dgm:pt>
    <dgm:pt modelId="{10FE673A-4288-4970-A920-3D4D3FE7EB7D}" type="sibTrans" cxnId="{8B4D0C2C-C1E0-4A32-8A63-420E851C56C9}">
      <dgm:prSet/>
      <dgm:spPr/>
      <dgm:t>
        <a:bodyPr/>
        <a:lstStyle/>
        <a:p>
          <a:endParaRPr lang="en-US"/>
        </a:p>
      </dgm:t>
    </dgm:pt>
    <dgm:pt modelId="{85C1EEBD-65AC-4249-820F-EE3CEFAC8173}">
      <dgm:prSet/>
      <dgm:spPr/>
      <dgm:t>
        <a:bodyPr/>
        <a:lstStyle/>
        <a:p>
          <a:r>
            <a:rPr lang="en-US" dirty="0" smtClean="0"/>
            <a:t>Establish a multi-disciplinary working group</a:t>
          </a:r>
          <a:endParaRPr lang="en-US" dirty="0"/>
        </a:p>
      </dgm:t>
    </dgm:pt>
    <dgm:pt modelId="{7D829BDD-431E-4A72-B7FC-B905B618B211}" type="parTrans" cxnId="{09157998-CAC3-4200-83A4-2F759B116822}">
      <dgm:prSet/>
      <dgm:spPr/>
      <dgm:t>
        <a:bodyPr/>
        <a:lstStyle/>
        <a:p>
          <a:endParaRPr lang="en-US"/>
        </a:p>
      </dgm:t>
    </dgm:pt>
    <dgm:pt modelId="{84198010-7117-46D9-9800-8067C63AF9B6}" type="sibTrans" cxnId="{09157998-CAC3-4200-83A4-2F759B116822}">
      <dgm:prSet/>
      <dgm:spPr/>
      <dgm:t>
        <a:bodyPr/>
        <a:lstStyle/>
        <a:p>
          <a:endParaRPr lang="en-US"/>
        </a:p>
      </dgm:t>
    </dgm:pt>
    <dgm:pt modelId="{A5D1B16C-DB53-4C8A-91D4-2136F5879BAD}" type="pres">
      <dgm:prSet presAssocID="{7D1D6727-6353-448B-A8DA-3722ECF1342C}" presName="linear" presStyleCnt="0">
        <dgm:presLayoutVars>
          <dgm:animLvl val="lvl"/>
          <dgm:resizeHandles val="exact"/>
        </dgm:presLayoutVars>
      </dgm:prSet>
      <dgm:spPr/>
      <dgm:t>
        <a:bodyPr/>
        <a:lstStyle/>
        <a:p>
          <a:endParaRPr lang="en-US"/>
        </a:p>
      </dgm:t>
    </dgm:pt>
    <dgm:pt modelId="{D3C69547-7D0A-4A79-BA44-2E0F358CCC46}" type="pres">
      <dgm:prSet presAssocID="{0F729512-FDEB-4D14-81F3-3E9F5A9D82EA}" presName="parentText" presStyleLbl="node1" presStyleIdx="0" presStyleCnt="4">
        <dgm:presLayoutVars>
          <dgm:chMax val="0"/>
          <dgm:bulletEnabled val="1"/>
        </dgm:presLayoutVars>
      </dgm:prSet>
      <dgm:spPr/>
      <dgm:t>
        <a:bodyPr/>
        <a:lstStyle/>
        <a:p>
          <a:endParaRPr lang="en-US"/>
        </a:p>
      </dgm:t>
    </dgm:pt>
    <dgm:pt modelId="{69B3B4B4-985D-4893-A572-D60109F75F7A}" type="pres">
      <dgm:prSet presAssocID="{0F729512-FDEB-4D14-81F3-3E9F5A9D82EA}" presName="childText" presStyleLbl="revTx" presStyleIdx="0" presStyleCnt="4">
        <dgm:presLayoutVars>
          <dgm:bulletEnabled val="1"/>
        </dgm:presLayoutVars>
      </dgm:prSet>
      <dgm:spPr/>
      <dgm:t>
        <a:bodyPr/>
        <a:lstStyle/>
        <a:p>
          <a:endParaRPr lang="en-US"/>
        </a:p>
      </dgm:t>
    </dgm:pt>
    <dgm:pt modelId="{6AA67A53-EFFF-4DB7-A775-82BFB71B5044}" type="pres">
      <dgm:prSet presAssocID="{D43710AA-462C-4793-9267-7E50D972D2E8}" presName="parentText" presStyleLbl="node1" presStyleIdx="1" presStyleCnt="4">
        <dgm:presLayoutVars>
          <dgm:chMax val="0"/>
          <dgm:bulletEnabled val="1"/>
        </dgm:presLayoutVars>
      </dgm:prSet>
      <dgm:spPr/>
      <dgm:t>
        <a:bodyPr/>
        <a:lstStyle/>
        <a:p>
          <a:endParaRPr lang="en-US"/>
        </a:p>
      </dgm:t>
    </dgm:pt>
    <dgm:pt modelId="{55878FF6-560C-40FF-8B03-C2047541D78E}" type="pres">
      <dgm:prSet presAssocID="{D43710AA-462C-4793-9267-7E50D972D2E8}" presName="childText" presStyleLbl="revTx" presStyleIdx="1" presStyleCnt="4">
        <dgm:presLayoutVars>
          <dgm:bulletEnabled val="1"/>
        </dgm:presLayoutVars>
      </dgm:prSet>
      <dgm:spPr/>
      <dgm:t>
        <a:bodyPr/>
        <a:lstStyle/>
        <a:p>
          <a:endParaRPr lang="en-US"/>
        </a:p>
      </dgm:t>
    </dgm:pt>
    <dgm:pt modelId="{878C6A48-164E-4C9D-85EA-51FD4FFD79CA}" type="pres">
      <dgm:prSet presAssocID="{012D1A84-6380-40F4-B730-4A8A78D26B3A}" presName="parentText" presStyleLbl="node1" presStyleIdx="2" presStyleCnt="4">
        <dgm:presLayoutVars>
          <dgm:chMax val="0"/>
          <dgm:bulletEnabled val="1"/>
        </dgm:presLayoutVars>
      </dgm:prSet>
      <dgm:spPr/>
      <dgm:t>
        <a:bodyPr/>
        <a:lstStyle/>
        <a:p>
          <a:endParaRPr lang="en-US"/>
        </a:p>
      </dgm:t>
    </dgm:pt>
    <dgm:pt modelId="{ADE0D21A-4C8D-4C02-95D2-6A917A5CEAA8}" type="pres">
      <dgm:prSet presAssocID="{012D1A84-6380-40F4-B730-4A8A78D26B3A}" presName="childText" presStyleLbl="revTx" presStyleIdx="2" presStyleCnt="4">
        <dgm:presLayoutVars>
          <dgm:bulletEnabled val="1"/>
        </dgm:presLayoutVars>
      </dgm:prSet>
      <dgm:spPr/>
      <dgm:t>
        <a:bodyPr/>
        <a:lstStyle/>
        <a:p>
          <a:endParaRPr lang="en-US"/>
        </a:p>
      </dgm:t>
    </dgm:pt>
    <dgm:pt modelId="{BB9C2419-871E-4522-AC55-840153E64C81}" type="pres">
      <dgm:prSet presAssocID="{59E33D4B-1449-4ABA-8E8B-A4A925732831}" presName="parentText" presStyleLbl="node1" presStyleIdx="3" presStyleCnt="4">
        <dgm:presLayoutVars>
          <dgm:chMax val="0"/>
          <dgm:bulletEnabled val="1"/>
        </dgm:presLayoutVars>
      </dgm:prSet>
      <dgm:spPr/>
      <dgm:t>
        <a:bodyPr/>
        <a:lstStyle/>
        <a:p>
          <a:endParaRPr lang="en-US"/>
        </a:p>
      </dgm:t>
    </dgm:pt>
    <dgm:pt modelId="{56284385-3F7E-448C-98C8-E6A7035C6614}" type="pres">
      <dgm:prSet presAssocID="{59E33D4B-1449-4ABA-8E8B-A4A925732831}" presName="childText" presStyleLbl="revTx" presStyleIdx="3" presStyleCnt="4">
        <dgm:presLayoutVars>
          <dgm:bulletEnabled val="1"/>
        </dgm:presLayoutVars>
      </dgm:prSet>
      <dgm:spPr/>
      <dgm:t>
        <a:bodyPr/>
        <a:lstStyle/>
        <a:p>
          <a:endParaRPr lang="en-US"/>
        </a:p>
      </dgm:t>
    </dgm:pt>
  </dgm:ptLst>
  <dgm:cxnLst>
    <dgm:cxn modelId="{6E4F005B-092D-4702-B396-17D672756443}" type="presOf" srcId="{58ED0F56-12AF-4693-8499-E2DB07DF990A}" destId="{56284385-3F7E-448C-98C8-E6A7035C6614}" srcOrd="0" destOrd="0" presId="urn:microsoft.com/office/officeart/2005/8/layout/vList2"/>
    <dgm:cxn modelId="{EAF5CADF-CD49-45E5-9993-D4C12DFD8434}" srcId="{0F729512-FDEB-4D14-81F3-3E9F5A9D82EA}" destId="{D18134C9-8842-4EF4-AE71-9C78AE0611A3}" srcOrd="0" destOrd="0" parTransId="{D1CAB88D-18C7-49CF-88F1-9EB20880651D}" sibTransId="{D96775E2-B02A-48C0-A42D-39B6F25D1F64}"/>
    <dgm:cxn modelId="{4B0F4479-2A74-40F9-BA49-6130C603DFD4}" type="presOf" srcId="{0F729512-FDEB-4D14-81F3-3E9F5A9D82EA}" destId="{D3C69547-7D0A-4A79-BA44-2E0F358CCC46}" srcOrd="0" destOrd="0" presId="urn:microsoft.com/office/officeart/2005/8/layout/vList2"/>
    <dgm:cxn modelId="{3C73A2B0-9663-42D1-A62F-2B36AB5AA234}" type="presOf" srcId="{92D64CCC-7FAD-4DAA-B307-4D7CE5D2F5C8}" destId="{ADE0D21A-4C8D-4C02-95D2-6A917A5CEAA8}" srcOrd="0" destOrd="0" presId="urn:microsoft.com/office/officeart/2005/8/layout/vList2"/>
    <dgm:cxn modelId="{4AC55311-FCA7-46E1-AA21-C07FCF063E86}" type="presOf" srcId="{70E38419-EC5C-45B5-AFC4-7207AEEA4392}" destId="{55878FF6-560C-40FF-8B03-C2047541D78E}" srcOrd="0" destOrd="0" presId="urn:microsoft.com/office/officeart/2005/8/layout/vList2"/>
    <dgm:cxn modelId="{B008527F-8731-45C7-B173-F71698569689}" srcId="{D43710AA-462C-4793-9267-7E50D972D2E8}" destId="{2BB02A87-EB5E-4DAE-88ED-20B2BE26EFB8}" srcOrd="2" destOrd="0" parTransId="{674BA0C3-3391-42F8-A41D-19BA56BAB2ED}" sibTransId="{E9E21D15-865B-4A9A-9F88-33B6F718B5C4}"/>
    <dgm:cxn modelId="{F0C142FF-FE4A-4FFD-8091-2F0AE423CCCF}" type="presOf" srcId="{7B82B3C2-09D3-4612-8DA9-2C1B66935E3B}" destId="{55878FF6-560C-40FF-8B03-C2047541D78E}" srcOrd="0" destOrd="4" presId="urn:microsoft.com/office/officeart/2005/8/layout/vList2"/>
    <dgm:cxn modelId="{09157998-CAC3-4200-83A4-2F759B116822}" srcId="{59E33D4B-1449-4ABA-8E8B-A4A925732831}" destId="{85C1EEBD-65AC-4249-820F-EE3CEFAC8173}" srcOrd="1" destOrd="0" parTransId="{7D829BDD-431E-4A72-B7FC-B905B618B211}" sibTransId="{84198010-7117-46D9-9800-8067C63AF9B6}"/>
    <dgm:cxn modelId="{1DCB291B-C09B-4B38-95AA-F3F11272A626}" type="presOf" srcId="{9D694F2D-AAF2-40BC-BCA2-565A18A7A0C3}" destId="{55878FF6-560C-40FF-8B03-C2047541D78E}" srcOrd="0" destOrd="1" presId="urn:microsoft.com/office/officeart/2005/8/layout/vList2"/>
    <dgm:cxn modelId="{A420F6DF-C63A-44D0-AFE0-B053F99B38A2}" srcId="{7D1D6727-6353-448B-A8DA-3722ECF1342C}" destId="{012D1A84-6380-40F4-B730-4A8A78D26B3A}" srcOrd="2" destOrd="0" parTransId="{1B8FB72A-C5D1-4A18-BA64-2C08776376E5}" sibTransId="{EFA16594-9F07-4960-BDB9-CC3599C3DF91}"/>
    <dgm:cxn modelId="{ED87E30E-BB28-40E5-9C96-D424C1632F33}" type="presOf" srcId="{2BB02A87-EB5E-4DAE-88ED-20B2BE26EFB8}" destId="{55878FF6-560C-40FF-8B03-C2047541D78E}" srcOrd="0" destOrd="2" presId="urn:microsoft.com/office/officeart/2005/8/layout/vList2"/>
    <dgm:cxn modelId="{D0396F78-AC18-48FB-8EF8-3A8D04A53986}" srcId="{D43710AA-462C-4793-9267-7E50D972D2E8}" destId="{A5E6309D-ABC5-4ABC-9ACC-5D21A1B5B5F5}" srcOrd="3" destOrd="0" parTransId="{DD7C899B-3F9C-478B-A263-3484CF318DD4}" sibTransId="{5FEF3C71-1356-4E11-AEA5-D1BF62AB6857}"/>
    <dgm:cxn modelId="{4E2D49D5-F775-448F-9B1A-8088469A7195}" srcId="{7D1D6727-6353-448B-A8DA-3722ECF1342C}" destId="{59E33D4B-1449-4ABA-8E8B-A4A925732831}" srcOrd="3" destOrd="0" parTransId="{C02B87C4-01BD-4946-A48E-2003A5BCA561}" sibTransId="{8891C51E-DC0F-4457-A28A-F6E12C0A5249}"/>
    <dgm:cxn modelId="{F035D755-6B8D-4C3C-BFA9-E5B87F30F7C5}" type="presOf" srcId="{59E33D4B-1449-4ABA-8E8B-A4A925732831}" destId="{BB9C2419-871E-4522-AC55-840153E64C81}" srcOrd="0" destOrd="0" presId="urn:microsoft.com/office/officeart/2005/8/layout/vList2"/>
    <dgm:cxn modelId="{17D365C8-F0FD-4EBA-962E-6FC7C2395F87}" srcId="{7D1D6727-6353-448B-A8DA-3722ECF1342C}" destId="{0F729512-FDEB-4D14-81F3-3E9F5A9D82EA}" srcOrd="0" destOrd="0" parTransId="{6C83FF1D-35BF-4F16-8085-5D1AD1B1678D}" sibTransId="{23588074-8143-43BF-BFE9-9A54F8B885DD}"/>
    <dgm:cxn modelId="{B580A4A0-4C48-4913-8140-43C68C067052}" type="presOf" srcId="{85C1EEBD-65AC-4249-820F-EE3CEFAC8173}" destId="{56284385-3F7E-448C-98C8-E6A7035C6614}" srcOrd="0" destOrd="1" presId="urn:microsoft.com/office/officeart/2005/8/layout/vList2"/>
    <dgm:cxn modelId="{FCEA2A68-5C07-4C42-8F15-7E596EEACD11}" srcId="{D43710AA-462C-4793-9267-7E50D972D2E8}" destId="{70E38419-EC5C-45B5-AFC4-7207AEEA4392}" srcOrd="0" destOrd="0" parTransId="{E8377629-5F8A-4000-834A-9C372718E715}" sibTransId="{E85B5DF6-5AC9-4628-A759-AA9B5256F09A}"/>
    <dgm:cxn modelId="{81A969C3-EC95-4FB7-9F8B-AB5E5A3B2227}" srcId="{D43710AA-462C-4793-9267-7E50D972D2E8}" destId="{AB9D78CD-58D6-4D6E-97E2-FAB475BAD3CE}" srcOrd="6" destOrd="0" parTransId="{77BF20C1-3546-4936-8325-76B7D920AC75}" sibTransId="{3E14A424-F534-462A-AA9D-0DA227D5C47E}"/>
    <dgm:cxn modelId="{FCC34AC4-E52B-4A58-9E06-40BE52C0E2EB}" type="presOf" srcId="{A5E6309D-ABC5-4ABC-9ACC-5D21A1B5B5F5}" destId="{55878FF6-560C-40FF-8B03-C2047541D78E}" srcOrd="0" destOrd="3" presId="urn:microsoft.com/office/officeart/2005/8/layout/vList2"/>
    <dgm:cxn modelId="{B5FA80A2-F3F6-47FD-B159-7E38185A836B}" type="presOf" srcId="{7D1D6727-6353-448B-A8DA-3722ECF1342C}" destId="{A5D1B16C-DB53-4C8A-91D4-2136F5879BAD}" srcOrd="0" destOrd="0" presId="urn:microsoft.com/office/officeart/2005/8/layout/vList2"/>
    <dgm:cxn modelId="{F3A20146-172C-4656-BC60-203000EC316C}" srcId="{012D1A84-6380-40F4-B730-4A8A78D26B3A}" destId="{92D64CCC-7FAD-4DAA-B307-4D7CE5D2F5C8}" srcOrd="0" destOrd="0" parTransId="{8A297CD1-F7AC-4495-A8CA-36C3EB4E2F1D}" sibTransId="{04A205C9-1E6C-4DCF-B4AC-7C0CDBBD5C90}"/>
    <dgm:cxn modelId="{99821EE1-1795-4161-98AC-2ACC4F6A8847}" srcId="{D43710AA-462C-4793-9267-7E50D972D2E8}" destId="{0C060A6C-3D8D-43FE-B505-7DA653439E82}" srcOrd="5" destOrd="0" parTransId="{D7B89DD4-5B8A-4B6C-91C9-28D1710644EA}" sibTransId="{D67701A3-54E5-4FA1-B45C-8080F82BBC94}"/>
    <dgm:cxn modelId="{D8445C9D-B5CC-4B56-B6E3-C657FEE541AA}" srcId="{D43710AA-462C-4793-9267-7E50D972D2E8}" destId="{7B82B3C2-09D3-4612-8DA9-2C1B66935E3B}" srcOrd="4" destOrd="0" parTransId="{0FCEF429-4719-46CF-AE3C-DE93D65DA21B}" sibTransId="{E5947316-F1A1-4DBA-BDAA-4DBC0325EF58}"/>
    <dgm:cxn modelId="{C6353987-9A03-4704-8C19-998A102A7F74}" type="presOf" srcId="{AB9D78CD-58D6-4D6E-97E2-FAB475BAD3CE}" destId="{55878FF6-560C-40FF-8B03-C2047541D78E}" srcOrd="0" destOrd="6" presId="urn:microsoft.com/office/officeart/2005/8/layout/vList2"/>
    <dgm:cxn modelId="{700DCA9D-6565-4ECD-BD3F-17E5DA45322B}" srcId="{D43710AA-462C-4793-9267-7E50D972D2E8}" destId="{9D694F2D-AAF2-40BC-BCA2-565A18A7A0C3}" srcOrd="1" destOrd="0" parTransId="{E67F8673-724F-4DDC-8868-35170A6505F9}" sibTransId="{5E834887-E4EB-4BBA-96FB-4B4EFA1F542F}"/>
    <dgm:cxn modelId="{B00E7F58-B9F1-41BB-9FAD-CDC8BB3EA211}" type="presOf" srcId="{012D1A84-6380-40F4-B730-4A8A78D26B3A}" destId="{878C6A48-164E-4C9D-85EA-51FD4FFD79CA}" srcOrd="0" destOrd="0" presId="urn:microsoft.com/office/officeart/2005/8/layout/vList2"/>
    <dgm:cxn modelId="{1FE8C126-CFF2-4594-B700-FAB4CB0BE458}" type="presOf" srcId="{D18134C9-8842-4EF4-AE71-9C78AE0611A3}" destId="{69B3B4B4-985D-4893-A572-D60109F75F7A}" srcOrd="0" destOrd="0" presId="urn:microsoft.com/office/officeart/2005/8/layout/vList2"/>
    <dgm:cxn modelId="{BDAAD179-5BDA-43E7-B568-BBC1A15BEDD1}" type="presOf" srcId="{0C060A6C-3D8D-43FE-B505-7DA653439E82}" destId="{55878FF6-560C-40FF-8B03-C2047541D78E}" srcOrd="0" destOrd="5" presId="urn:microsoft.com/office/officeart/2005/8/layout/vList2"/>
    <dgm:cxn modelId="{8B4D0C2C-C1E0-4A32-8A63-420E851C56C9}" srcId="{59E33D4B-1449-4ABA-8E8B-A4A925732831}" destId="{58ED0F56-12AF-4693-8499-E2DB07DF990A}" srcOrd="0" destOrd="0" parTransId="{23163704-78D7-46F1-82C7-BBA8BB65E4CA}" sibTransId="{10FE673A-4288-4970-A920-3D4D3FE7EB7D}"/>
    <dgm:cxn modelId="{1DA063AA-D83F-4B0D-BB15-3D60FC855A6B}" type="presOf" srcId="{D43710AA-462C-4793-9267-7E50D972D2E8}" destId="{6AA67A53-EFFF-4DB7-A775-82BFB71B5044}" srcOrd="0" destOrd="0" presId="urn:microsoft.com/office/officeart/2005/8/layout/vList2"/>
    <dgm:cxn modelId="{217C78AF-B4E7-4972-8551-811857C7FB9A}" srcId="{7D1D6727-6353-448B-A8DA-3722ECF1342C}" destId="{D43710AA-462C-4793-9267-7E50D972D2E8}" srcOrd="1" destOrd="0" parTransId="{F34B2DA3-DE25-485F-98F5-EF42C754807D}" sibTransId="{E366AF5C-DA5D-4F25-8C42-EBD116800455}"/>
    <dgm:cxn modelId="{D04A6FA1-1A35-47D1-A491-D79C6277CD50}" type="presParOf" srcId="{A5D1B16C-DB53-4C8A-91D4-2136F5879BAD}" destId="{D3C69547-7D0A-4A79-BA44-2E0F358CCC46}" srcOrd="0" destOrd="0" presId="urn:microsoft.com/office/officeart/2005/8/layout/vList2"/>
    <dgm:cxn modelId="{BC9AD0B4-C9C6-4ECF-BA26-32A1E3F4A592}" type="presParOf" srcId="{A5D1B16C-DB53-4C8A-91D4-2136F5879BAD}" destId="{69B3B4B4-985D-4893-A572-D60109F75F7A}" srcOrd="1" destOrd="0" presId="urn:microsoft.com/office/officeart/2005/8/layout/vList2"/>
    <dgm:cxn modelId="{6CC18E81-2B98-4E72-8693-69EC2922E250}" type="presParOf" srcId="{A5D1B16C-DB53-4C8A-91D4-2136F5879BAD}" destId="{6AA67A53-EFFF-4DB7-A775-82BFB71B5044}" srcOrd="2" destOrd="0" presId="urn:microsoft.com/office/officeart/2005/8/layout/vList2"/>
    <dgm:cxn modelId="{6ED4720E-B41D-44DD-B1DA-E401228B495E}" type="presParOf" srcId="{A5D1B16C-DB53-4C8A-91D4-2136F5879BAD}" destId="{55878FF6-560C-40FF-8B03-C2047541D78E}" srcOrd="3" destOrd="0" presId="urn:microsoft.com/office/officeart/2005/8/layout/vList2"/>
    <dgm:cxn modelId="{40E94E21-FF0A-4B1D-A25F-8ECAFB5814FC}" type="presParOf" srcId="{A5D1B16C-DB53-4C8A-91D4-2136F5879BAD}" destId="{878C6A48-164E-4C9D-85EA-51FD4FFD79CA}" srcOrd="4" destOrd="0" presId="urn:microsoft.com/office/officeart/2005/8/layout/vList2"/>
    <dgm:cxn modelId="{ED4A972C-30E6-4BC1-9435-C08A5E2308F7}" type="presParOf" srcId="{A5D1B16C-DB53-4C8A-91D4-2136F5879BAD}" destId="{ADE0D21A-4C8D-4C02-95D2-6A917A5CEAA8}" srcOrd="5" destOrd="0" presId="urn:microsoft.com/office/officeart/2005/8/layout/vList2"/>
    <dgm:cxn modelId="{E4958303-6DFC-48DD-B5D2-280CF6EDEAD2}" type="presParOf" srcId="{A5D1B16C-DB53-4C8A-91D4-2136F5879BAD}" destId="{BB9C2419-871E-4522-AC55-840153E64C81}" srcOrd="6" destOrd="0" presId="urn:microsoft.com/office/officeart/2005/8/layout/vList2"/>
    <dgm:cxn modelId="{DA444CAB-D43B-42C2-AAE9-896E801F4CF8}" type="presParOf" srcId="{A5D1B16C-DB53-4C8A-91D4-2136F5879BAD}" destId="{56284385-3F7E-448C-98C8-E6A7035C661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D6727-6353-448B-A8DA-3722ECF134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3710AA-462C-4793-9267-7E50D972D2E8}">
      <dgm:prSet phldrT="[Text]"/>
      <dgm:spPr/>
      <dgm:t>
        <a:bodyPr/>
        <a:lstStyle/>
        <a:p>
          <a:r>
            <a:rPr lang="en-US" dirty="0" smtClean="0"/>
            <a:t>Outreach Sessions (January)</a:t>
          </a:r>
          <a:endParaRPr lang="en-US" dirty="0"/>
        </a:p>
      </dgm:t>
    </dgm:pt>
    <dgm:pt modelId="{F34B2DA3-DE25-485F-98F5-EF42C754807D}" type="parTrans" cxnId="{217C78AF-B4E7-4972-8551-811857C7FB9A}">
      <dgm:prSet/>
      <dgm:spPr/>
      <dgm:t>
        <a:bodyPr/>
        <a:lstStyle/>
        <a:p>
          <a:endParaRPr lang="en-US"/>
        </a:p>
      </dgm:t>
    </dgm:pt>
    <dgm:pt modelId="{E366AF5C-DA5D-4F25-8C42-EBD116800455}" type="sibTrans" cxnId="{217C78AF-B4E7-4972-8551-811857C7FB9A}">
      <dgm:prSet/>
      <dgm:spPr/>
      <dgm:t>
        <a:bodyPr/>
        <a:lstStyle/>
        <a:p>
          <a:endParaRPr lang="en-US"/>
        </a:p>
      </dgm:t>
    </dgm:pt>
    <dgm:pt modelId="{70E38419-EC5C-45B5-AFC4-7207AEEA4392}">
      <dgm:prSet phldrT="[Text]"/>
      <dgm:spPr/>
      <dgm:t>
        <a:bodyPr/>
        <a:lstStyle/>
        <a:p>
          <a:r>
            <a:rPr lang="en-US" dirty="0" smtClean="0"/>
            <a:t>CIO Council</a:t>
          </a:r>
          <a:endParaRPr lang="en-US" dirty="0"/>
        </a:p>
      </dgm:t>
    </dgm:pt>
    <dgm:pt modelId="{E8377629-5F8A-4000-834A-9C372718E715}" type="parTrans" cxnId="{FCEA2A68-5C07-4C42-8F15-7E596EEACD11}">
      <dgm:prSet/>
      <dgm:spPr/>
      <dgm:t>
        <a:bodyPr/>
        <a:lstStyle/>
        <a:p>
          <a:endParaRPr lang="en-US"/>
        </a:p>
      </dgm:t>
    </dgm:pt>
    <dgm:pt modelId="{E85B5DF6-5AC9-4628-A759-AA9B5256F09A}" type="sibTrans" cxnId="{FCEA2A68-5C07-4C42-8F15-7E596EEACD11}">
      <dgm:prSet/>
      <dgm:spPr/>
      <dgm:t>
        <a:bodyPr/>
        <a:lstStyle/>
        <a:p>
          <a:endParaRPr lang="en-US"/>
        </a:p>
      </dgm:t>
    </dgm:pt>
    <dgm:pt modelId="{9D694F2D-AAF2-40BC-BCA2-565A18A7A0C3}">
      <dgm:prSet/>
      <dgm:spPr/>
      <dgm:t>
        <a:bodyPr/>
        <a:lstStyle/>
        <a:p>
          <a:r>
            <a:rPr lang="en-US" dirty="0" smtClean="0"/>
            <a:t>CPIC Community</a:t>
          </a:r>
          <a:endParaRPr lang="en-US" dirty="0"/>
        </a:p>
      </dgm:t>
    </dgm:pt>
    <dgm:pt modelId="{E67F8673-724F-4DDC-8868-35170A6505F9}" type="parTrans" cxnId="{700DCA9D-6565-4ECD-BD3F-17E5DA45322B}">
      <dgm:prSet/>
      <dgm:spPr/>
      <dgm:t>
        <a:bodyPr/>
        <a:lstStyle/>
        <a:p>
          <a:endParaRPr lang="en-US"/>
        </a:p>
      </dgm:t>
    </dgm:pt>
    <dgm:pt modelId="{5E834887-E4EB-4BBA-96FB-4B4EFA1F542F}" type="sibTrans" cxnId="{700DCA9D-6565-4ECD-BD3F-17E5DA45322B}">
      <dgm:prSet/>
      <dgm:spPr/>
      <dgm:t>
        <a:bodyPr/>
        <a:lstStyle/>
        <a:p>
          <a:endParaRPr lang="en-US"/>
        </a:p>
      </dgm:t>
    </dgm:pt>
    <dgm:pt modelId="{2BB02A87-EB5E-4DAE-88ED-20B2BE26EFB8}">
      <dgm:prSet/>
      <dgm:spPr/>
      <dgm:t>
        <a:bodyPr/>
        <a:lstStyle/>
        <a:p>
          <a:r>
            <a:rPr lang="en-US" dirty="0" smtClean="0"/>
            <a:t>Chief Architect’s Forum</a:t>
          </a:r>
          <a:endParaRPr lang="en-US" dirty="0"/>
        </a:p>
      </dgm:t>
    </dgm:pt>
    <dgm:pt modelId="{674BA0C3-3391-42F8-A41D-19BA56BAB2ED}" type="parTrans" cxnId="{B008527F-8731-45C7-B173-F71698569689}">
      <dgm:prSet/>
      <dgm:spPr/>
      <dgm:t>
        <a:bodyPr/>
        <a:lstStyle/>
        <a:p>
          <a:endParaRPr lang="en-US"/>
        </a:p>
      </dgm:t>
    </dgm:pt>
    <dgm:pt modelId="{E9E21D15-865B-4A9A-9F88-33B6F718B5C4}" type="sibTrans" cxnId="{B008527F-8731-45C7-B173-F71698569689}">
      <dgm:prSet/>
      <dgm:spPr/>
      <dgm:t>
        <a:bodyPr/>
        <a:lstStyle/>
        <a:p>
          <a:endParaRPr lang="en-US"/>
        </a:p>
      </dgm:t>
    </dgm:pt>
    <dgm:pt modelId="{A5E6309D-ABC5-4ABC-9ACC-5D21A1B5B5F5}">
      <dgm:prSet/>
      <dgm:spPr/>
      <dgm:t>
        <a:bodyPr/>
        <a:lstStyle/>
        <a:p>
          <a:r>
            <a:rPr lang="en-US" dirty="0" smtClean="0"/>
            <a:t>ACT-IAC</a:t>
          </a:r>
          <a:endParaRPr lang="en-US" dirty="0"/>
        </a:p>
      </dgm:t>
    </dgm:pt>
    <dgm:pt modelId="{DD7C899B-3F9C-478B-A263-3484CF318DD4}" type="parTrans" cxnId="{D0396F78-AC18-48FB-8EF8-3A8D04A53986}">
      <dgm:prSet/>
      <dgm:spPr/>
      <dgm:t>
        <a:bodyPr/>
        <a:lstStyle/>
        <a:p>
          <a:endParaRPr lang="en-US"/>
        </a:p>
      </dgm:t>
    </dgm:pt>
    <dgm:pt modelId="{5FEF3C71-1356-4E11-AEA5-D1BF62AB6857}" type="sibTrans" cxnId="{D0396F78-AC18-48FB-8EF8-3A8D04A53986}">
      <dgm:prSet/>
      <dgm:spPr/>
      <dgm:t>
        <a:bodyPr/>
        <a:lstStyle/>
        <a:p>
          <a:endParaRPr lang="en-US"/>
        </a:p>
      </dgm:t>
    </dgm:pt>
    <dgm:pt modelId="{7B82B3C2-09D3-4612-8DA9-2C1B66935E3B}">
      <dgm:prSet/>
      <dgm:spPr/>
      <dgm:t>
        <a:bodyPr/>
        <a:lstStyle/>
        <a:p>
          <a:r>
            <a:rPr lang="en-US" dirty="0" smtClean="0"/>
            <a:t>SAGE via Partnership for Public Service</a:t>
          </a:r>
          <a:endParaRPr lang="en-US" dirty="0"/>
        </a:p>
      </dgm:t>
    </dgm:pt>
    <dgm:pt modelId="{0FCEF429-4719-46CF-AE3C-DE93D65DA21B}" type="parTrans" cxnId="{D8445C9D-B5CC-4B56-B6E3-C657FEE541AA}">
      <dgm:prSet/>
      <dgm:spPr/>
      <dgm:t>
        <a:bodyPr/>
        <a:lstStyle/>
        <a:p>
          <a:endParaRPr lang="en-US"/>
        </a:p>
      </dgm:t>
    </dgm:pt>
    <dgm:pt modelId="{E5947316-F1A1-4DBA-BDAA-4DBC0325EF58}" type="sibTrans" cxnId="{D8445C9D-B5CC-4B56-B6E3-C657FEE541AA}">
      <dgm:prSet/>
      <dgm:spPr/>
      <dgm:t>
        <a:bodyPr/>
        <a:lstStyle/>
        <a:p>
          <a:endParaRPr lang="en-US"/>
        </a:p>
      </dgm:t>
    </dgm:pt>
    <dgm:pt modelId="{AB9D78CD-58D6-4D6E-97E2-FAB475BAD3CE}">
      <dgm:prSet/>
      <dgm:spPr/>
      <dgm:t>
        <a:bodyPr/>
        <a:lstStyle/>
        <a:p>
          <a:r>
            <a:rPr lang="en-US" dirty="0" smtClean="0"/>
            <a:t>CAO Council</a:t>
          </a:r>
          <a:endParaRPr lang="en-US" dirty="0"/>
        </a:p>
      </dgm:t>
    </dgm:pt>
    <dgm:pt modelId="{77BF20C1-3546-4936-8325-76B7D920AC75}" type="parTrans" cxnId="{81A969C3-EC95-4FB7-9F8B-AB5E5A3B2227}">
      <dgm:prSet/>
      <dgm:spPr/>
      <dgm:t>
        <a:bodyPr/>
        <a:lstStyle/>
        <a:p>
          <a:endParaRPr lang="en-US"/>
        </a:p>
      </dgm:t>
    </dgm:pt>
    <dgm:pt modelId="{3E14A424-F534-462A-AA9D-0DA227D5C47E}" type="sibTrans" cxnId="{81A969C3-EC95-4FB7-9F8B-AB5E5A3B2227}">
      <dgm:prSet/>
      <dgm:spPr/>
      <dgm:t>
        <a:bodyPr/>
        <a:lstStyle/>
        <a:p>
          <a:endParaRPr lang="en-US"/>
        </a:p>
      </dgm:t>
    </dgm:pt>
    <dgm:pt modelId="{012D1A84-6380-40F4-B730-4A8A78D26B3A}">
      <dgm:prSet/>
      <dgm:spPr/>
      <dgm:t>
        <a:bodyPr/>
        <a:lstStyle/>
        <a:p>
          <a:r>
            <a:rPr lang="en-US" dirty="0" smtClean="0"/>
            <a:t>Comments</a:t>
          </a:r>
          <a:endParaRPr lang="en-US" dirty="0"/>
        </a:p>
      </dgm:t>
    </dgm:pt>
    <dgm:pt modelId="{1B8FB72A-C5D1-4A18-BA64-2C08776376E5}" type="parTrans" cxnId="{A420F6DF-C63A-44D0-AFE0-B053F99B38A2}">
      <dgm:prSet/>
      <dgm:spPr/>
      <dgm:t>
        <a:bodyPr/>
        <a:lstStyle/>
        <a:p>
          <a:endParaRPr lang="en-US"/>
        </a:p>
      </dgm:t>
    </dgm:pt>
    <dgm:pt modelId="{EFA16594-9F07-4960-BDB9-CC3599C3DF91}" type="sibTrans" cxnId="{A420F6DF-C63A-44D0-AFE0-B053F99B38A2}">
      <dgm:prSet/>
      <dgm:spPr/>
      <dgm:t>
        <a:bodyPr/>
        <a:lstStyle/>
        <a:p>
          <a:endParaRPr lang="en-US"/>
        </a:p>
      </dgm:t>
    </dgm:pt>
    <dgm:pt modelId="{92D64CCC-7FAD-4DAA-B307-4D7CE5D2F5C8}">
      <dgm:prSet/>
      <dgm:spPr/>
      <dgm:t>
        <a:bodyPr/>
        <a:lstStyle/>
        <a:p>
          <a:r>
            <a:rPr lang="en-US" dirty="0" smtClean="0"/>
            <a:t> Collected 61 initial comments from agencies, plus 158 agency participants over 5 conference calls</a:t>
          </a:r>
          <a:endParaRPr lang="en-US" dirty="0">
            <a:solidFill>
              <a:schemeClr val="tx1"/>
            </a:solidFill>
          </a:endParaRPr>
        </a:p>
      </dgm:t>
    </dgm:pt>
    <dgm:pt modelId="{8A297CD1-F7AC-4495-A8CA-36C3EB4E2F1D}" type="parTrans" cxnId="{F3A20146-172C-4656-BC60-203000EC316C}">
      <dgm:prSet/>
      <dgm:spPr/>
      <dgm:t>
        <a:bodyPr/>
        <a:lstStyle/>
        <a:p>
          <a:endParaRPr lang="en-US"/>
        </a:p>
      </dgm:t>
    </dgm:pt>
    <dgm:pt modelId="{04A205C9-1E6C-4DCF-B4AC-7C0CDBBD5C90}" type="sibTrans" cxnId="{F3A20146-172C-4656-BC60-203000EC316C}">
      <dgm:prSet/>
      <dgm:spPr/>
      <dgm:t>
        <a:bodyPr/>
        <a:lstStyle/>
        <a:p>
          <a:endParaRPr lang="en-US"/>
        </a:p>
      </dgm:t>
    </dgm:pt>
    <dgm:pt modelId="{A5D1B16C-DB53-4C8A-91D4-2136F5879BAD}" type="pres">
      <dgm:prSet presAssocID="{7D1D6727-6353-448B-A8DA-3722ECF1342C}" presName="linear" presStyleCnt="0">
        <dgm:presLayoutVars>
          <dgm:animLvl val="lvl"/>
          <dgm:resizeHandles val="exact"/>
        </dgm:presLayoutVars>
      </dgm:prSet>
      <dgm:spPr/>
      <dgm:t>
        <a:bodyPr/>
        <a:lstStyle/>
        <a:p>
          <a:endParaRPr lang="en-US"/>
        </a:p>
      </dgm:t>
    </dgm:pt>
    <dgm:pt modelId="{6AA67A53-EFFF-4DB7-A775-82BFB71B5044}" type="pres">
      <dgm:prSet presAssocID="{D43710AA-462C-4793-9267-7E50D972D2E8}" presName="parentText" presStyleLbl="node1" presStyleIdx="0" presStyleCnt="2">
        <dgm:presLayoutVars>
          <dgm:chMax val="0"/>
          <dgm:bulletEnabled val="1"/>
        </dgm:presLayoutVars>
      </dgm:prSet>
      <dgm:spPr/>
      <dgm:t>
        <a:bodyPr/>
        <a:lstStyle/>
        <a:p>
          <a:endParaRPr lang="en-US"/>
        </a:p>
      </dgm:t>
    </dgm:pt>
    <dgm:pt modelId="{55878FF6-560C-40FF-8B03-C2047541D78E}" type="pres">
      <dgm:prSet presAssocID="{D43710AA-462C-4793-9267-7E50D972D2E8}" presName="childText" presStyleLbl="revTx" presStyleIdx="0" presStyleCnt="2">
        <dgm:presLayoutVars>
          <dgm:bulletEnabled val="1"/>
        </dgm:presLayoutVars>
      </dgm:prSet>
      <dgm:spPr/>
      <dgm:t>
        <a:bodyPr/>
        <a:lstStyle/>
        <a:p>
          <a:endParaRPr lang="en-US"/>
        </a:p>
      </dgm:t>
    </dgm:pt>
    <dgm:pt modelId="{878C6A48-164E-4C9D-85EA-51FD4FFD79CA}" type="pres">
      <dgm:prSet presAssocID="{012D1A84-6380-40F4-B730-4A8A78D26B3A}" presName="parentText" presStyleLbl="node1" presStyleIdx="1" presStyleCnt="2">
        <dgm:presLayoutVars>
          <dgm:chMax val="0"/>
          <dgm:bulletEnabled val="1"/>
        </dgm:presLayoutVars>
      </dgm:prSet>
      <dgm:spPr/>
      <dgm:t>
        <a:bodyPr/>
        <a:lstStyle/>
        <a:p>
          <a:endParaRPr lang="en-US"/>
        </a:p>
      </dgm:t>
    </dgm:pt>
    <dgm:pt modelId="{ADE0D21A-4C8D-4C02-95D2-6A917A5CEAA8}" type="pres">
      <dgm:prSet presAssocID="{012D1A84-6380-40F4-B730-4A8A78D26B3A}" presName="childText" presStyleLbl="revTx" presStyleIdx="1" presStyleCnt="2">
        <dgm:presLayoutVars>
          <dgm:bulletEnabled val="1"/>
        </dgm:presLayoutVars>
      </dgm:prSet>
      <dgm:spPr/>
      <dgm:t>
        <a:bodyPr/>
        <a:lstStyle/>
        <a:p>
          <a:endParaRPr lang="en-US"/>
        </a:p>
      </dgm:t>
    </dgm:pt>
  </dgm:ptLst>
  <dgm:cxnLst>
    <dgm:cxn modelId="{BF3832C8-0E75-4B05-AC34-F0AAD008933B}" type="presOf" srcId="{9D694F2D-AAF2-40BC-BCA2-565A18A7A0C3}" destId="{55878FF6-560C-40FF-8B03-C2047541D78E}" srcOrd="0" destOrd="1" presId="urn:microsoft.com/office/officeart/2005/8/layout/vList2"/>
    <dgm:cxn modelId="{79A372F4-3D2C-4CD8-BD40-1FB787973556}" type="presOf" srcId="{012D1A84-6380-40F4-B730-4A8A78D26B3A}" destId="{878C6A48-164E-4C9D-85EA-51FD4FFD79CA}" srcOrd="0" destOrd="0" presId="urn:microsoft.com/office/officeart/2005/8/layout/vList2"/>
    <dgm:cxn modelId="{AB431DD7-309F-470F-A4F7-640708DCDE70}" type="presOf" srcId="{70E38419-EC5C-45B5-AFC4-7207AEEA4392}" destId="{55878FF6-560C-40FF-8B03-C2047541D78E}" srcOrd="0" destOrd="0" presId="urn:microsoft.com/office/officeart/2005/8/layout/vList2"/>
    <dgm:cxn modelId="{DB11D736-A4C7-4F00-8C39-C29D349EC1A6}" type="presOf" srcId="{7D1D6727-6353-448B-A8DA-3722ECF1342C}" destId="{A5D1B16C-DB53-4C8A-91D4-2136F5879BAD}" srcOrd="0" destOrd="0" presId="urn:microsoft.com/office/officeart/2005/8/layout/vList2"/>
    <dgm:cxn modelId="{B008527F-8731-45C7-B173-F71698569689}" srcId="{D43710AA-462C-4793-9267-7E50D972D2E8}" destId="{2BB02A87-EB5E-4DAE-88ED-20B2BE26EFB8}" srcOrd="2" destOrd="0" parTransId="{674BA0C3-3391-42F8-A41D-19BA56BAB2ED}" sibTransId="{E9E21D15-865B-4A9A-9F88-33B6F718B5C4}"/>
    <dgm:cxn modelId="{A420F6DF-C63A-44D0-AFE0-B053F99B38A2}" srcId="{7D1D6727-6353-448B-A8DA-3722ECF1342C}" destId="{012D1A84-6380-40F4-B730-4A8A78D26B3A}" srcOrd="1" destOrd="0" parTransId="{1B8FB72A-C5D1-4A18-BA64-2C08776376E5}" sibTransId="{EFA16594-9F07-4960-BDB9-CC3599C3DF91}"/>
    <dgm:cxn modelId="{D0396F78-AC18-48FB-8EF8-3A8D04A53986}" srcId="{D43710AA-462C-4793-9267-7E50D972D2E8}" destId="{A5E6309D-ABC5-4ABC-9ACC-5D21A1B5B5F5}" srcOrd="3" destOrd="0" parTransId="{DD7C899B-3F9C-478B-A263-3484CF318DD4}" sibTransId="{5FEF3C71-1356-4E11-AEA5-D1BF62AB6857}"/>
    <dgm:cxn modelId="{68634DAB-0A08-46B7-AC4C-238C26909BD1}" type="presOf" srcId="{2BB02A87-EB5E-4DAE-88ED-20B2BE26EFB8}" destId="{55878FF6-560C-40FF-8B03-C2047541D78E}" srcOrd="0" destOrd="2" presId="urn:microsoft.com/office/officeart/2005/8/layout/vList2"/>
    <dgm:cxn modelId="{C9EEB4AB-103A-4AA3-9C14-A8CDF33FD0F2}" type="presOf" srcId="{92D64CCC-7FAD-4DAA-B307-4D7CE5D2F5C8}" destId="{ADE0D21A-4C8D-4C02-95D2-6A917A5CEAA8}" srcOrd="0" destOrd="0" presId="urn:microsoft.com/office/officeart/2005/8/layout/vList2"/>
    <dgm:cxn modelId="{FCEA2A68-5C07-4C42-8F15-7E596EEACD11}" srcId="{D43710AA-462C-4793-9267-7E50D972D2E8}" destId="{70E38419-EC5C-45B5-AFC4-7207AEEA4392}" srcOrd="0" destOrd="0" parTransId="{E8377629-5F8A-4000-834A-9C372718E715}" sibTransId="{E85B5DF6-5AC9-4628-A759-AA9B5256F09A}"/>
    <dgm:cxn modelId="{81A969C3-EC95-4FB7-9F8B-AB5E5A3B2227}" srcId="{D43710AA-462C-4793-9267-7E50D972D2E8}" destId="{AB9D78CD-58D6-4D6E-97E2-FAB475BAD3CE}" srcOrd="5" destOrd="0" parTransId="{77BF20C1-3546-4936-8325-76B7D920AC75}" sibTransId="{3E14A424-F534-462A-AA9D-0DA227D5C47E}"/>
    <dgm:cxn modelId="{834BACA4-A59F-4108-A0BB-FD39E18F2205}" type="presOf" srcId="{AB9D78CD-58D6-4D6E-97E2-FAB475BAD3CE}" destId="{55878FF6-560C-40FF-8B03-C2047541D78E}" srcOrd="0" destOrd="5" presId="urn:microsoft.com/office/officeart/2005/8/layout/vList2"/>
    <dgm:cxn modelId="{F3A20146-172C-4656-BC60-203000EC316C}" srcId="{012D1A84-6380-40F4-B730-4A8A78D26B3A}" destId="{92D64CCC-7FAD-4DAA-B307-4D7CE5D2F5C8}" srcOrd="0" destOrd="0" parTransId="{8A297CD1-F7AC-4495-A8CA-36C3EB4E2F1D}" sibTransId="{04A205C9-1E6C-4DCF-B4AC-7C0CDBBD5C90}"/>
    <dgm:cxn modelId="{27A8104E-B744-4FE2-97EA-7DE116E2249D}" type="presOf" srcId="{A5E6309D-ABC5-4ABC-9ACC-5D21A1B5B5F5}" destId="{55878FF6-560C-40FF-8B03-C2047541D78E}" srcOrd="0" destOrd="3" presId="urn:microsoft.com/office/officeart/2005/8/layout/vList2"/>
    <dgm:cxn modelId="{D8445C9D-B5CC-4B56-B6E3-C657FEE541AA}" srcId="{D43710AA-462C-4793-9267-7E50D972D2E8}" destId="{7B82B3C2-09D3-4612-8DA9-2C1B66935E3B}" srcOrd="4" destOrd="0" parTransId="{0FCEF429-4719-46CF-AE3C-DE93D65DA21B}" sibTransId="{E5947316-F1A1-4DBA-BDAA-4DBC0325EF58}"/>
    <dgm:cxn modelId="{700DCA9D-6565-4ECD-BD3F-17E5DA45322B}" srcId="{D43710AA-462C-4793-9267-7E50D972D2E8}" destId="{9D694F2D-AAF2-40BC-BCA2-565A18A7A0C3}" srcOrd="1" destOrd="0" parTransId="{E67F8673-724F-4DDC-8868-35170A6505F9}" sibTransId="{5E834887-E4EB-4BBA-96FB-4B4EFA1F542F}"/>
    <dgm:cxn modelId="{BA5B1E5E-2728-4680-BFF0-84AE96008169}" type="presOf" srcId="{7B82B3C2-09D3-4612-8DA9-2C1B66935E3B}" destId="{55878FF6-560C-40FF-8B03-C2047541D78E}" srcOrd="0" destOrd="4" presId="urn:microsoft.com/office/officeart/2005/8/layout/vList2"/>
    <dgm:cxn modelId="{217C78AF-B4E7-4972-8551-811857C7FB9A}" srcId="{7D1D6727-6353-448B-A8DA-3722ECF1342C}" destId="{D43710AA-462C-4793-9267-7E50D972D2E8}" srcOrd="0" destOrd="0" parTransId="{F34B2DA3-DE25-485F-98F5-EF42C754807D}" sibTransId="{E366AF5C-DA5D-4F25-8C42-EBD116800455}"/>
    <dgm:cxn modelId="{4018B9DE-37EC-44C6-A3E8-FF2267CB7FFD}" type="presOf" srcId="{D43710AA-462C-4793-9267-7E50D972D2E8}" destId="{6AA67A53-EFFF-4DB7-A775-82BFB71B5044}" srcOrd="0" destOrd="0" presId="urn:microsoft.com/office/officeart/2005/8/layout/vList2"/>
    <dgm:cxn modelId="{9B28E261-49FE-4A3A-96B7-BC3ACAC50CC5}" type="presParOf" srcId="{A5D1B16C-DB53-4C8A-91D4-2136F5879BAD}" destId="{6AA67A53-EFFF-4DB7-A775-82BFB71B5044}" srcOrd="0" destOrd="0" presId="urn:microsoft.com/office/officeart/2005/8/layout/vList2"/>
    <dgm:cxn modelId="{E6CA1C2A-2D66-462B-B2B8-C06A32BB4F62}" type="presParOf" srcId="{A5D1B16C-DB53-4C8A-91D4-2136F5879BAD}" destId="{55878FF6-560C-40FF-8B03-C2047541D78E}" srcOrd="1" destOrd="0" presId="urn:microsoft.com/office/officeart/2005/8/layout/vList2"/>
    <dgm:cxn modelId="{9D6BF3F1-5DEB-4931-ACFF-A007B34F5477}" type="presParOf" srcId="{A5D1B16C-DB53-4C8A-91D4-2136F5879BAD}" destId="{878C6A48-164E-4C9D-85EA-51FD4FFD79CA}" srcOrd="2" destOrd="0" presId="urn:microsoft.com/office/officeart/2005/8/layout/vList2"/>
    <dgm:cxn modelId="{F69B494A-5E22-4F30-97C5-84C5640F96CF}" type="presParOf" srcId="{A5D1B16C-DB53-4C8A-91D4-2136F5879BAD}" destId="{ADE0D21A-4C8D-4C02-95D2-6A917A5CEAA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69547-7D0A-4A79-BA44-2E0F358CCC46}">
      <dsp:nvSpPr>
        <dsp:cNvPr id="0" name=""/>
        <dsp:cNvSpPr/>
      </dsp:nvSpPr>
      <dsp:spPr>
        <a:xfrm>
          <a:off x="0" y="117333"/>
          <a:ext cx="7696200"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Bi-weekly Status Phone Calls (Every other Wednesday starting mid-January)</a:t>
          </a:r>
          <a:endParaRPr lang="en-US" sz="1600" kern="1200" dirty="0"/>
        </a:p>
      </dsp:txBody>
      <dsp:txXfrm>
        <a:off x="18734" y="136067"/>
        <a:ext cx="7658732" cy="346292"/>
      </dsp:txXfrm>
    </dsp:sp>
    <dsp:sp modelId="{69B3B4B4-985D-4893-A572-D60109F75F7A}">
      <dsp:nvSpPr>
        <dsp:cNvPr id="0" name=""/>
        <dsp:cNvSpPr/>
      </dsp:nvSpPr>
      <dsp:spPr>
        <a:xfrm>
          <a:off x="0" y="501094"/>
          <a:ext cx="76962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3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Attendees: POC in charge of FITARA coordination for each agency, contacts in the CPIC, EA, CIOC, Cyber community.</a:t>
          </a:r>
          <a:endParaRPr lang="en-US" sz="1200" kern="1200" dirty="0"/>
        </a:p>
      </dsp:txBody>
      <dsp:txXfrm>
        <a:off x="0" y="501094"/>
        <a:ext cx="7696200" cy="264960"/>
      </dsp:txXfrm>
    </dsp:sp>
    <dsp:sp modelId="{6AA67A53-EFFF-4DB7-A775-82BFB71B5044}">
      <dsp:nvSpPr>
        <dsp:cNvPr id="0" name=""/>
        <dsp:cNvSpPr/>
      </dsp:nvSpPr>
      <dsp:spPr>
        <a:xfrm>
          <a:off x="0" y="766054"/>
          <a:ext cx="7696200"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Outreach Sessions (January)</a:t>
          </a:r>
          <a:endParaRPr lang="en-US" sz="1600" kern="1200" dirty="0"/>
        </a:p>
      </dsp:txBody>
      <dsp:txXfrm>
        <a:off x="18734" y="784788"/>
        <a:ext cx="7658732" cy="346292"/>
      </dsp:txXfrm>
    </dsp:sp>
    <dsp:sp modelId="{55878FF6-560C-40FF-8B03-C2047541D78E}">
      <dsp:nvSpPr>
        <dsp:cNvPr id="0" name=""/>
        <dsp:cNvSpPr/>
      </dsp:nvSpPr>
      <dsp:spPr>
        <a:xfrm>
          <a:off x="0" y="1149814"/>
          <a:ext cx="76962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3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CIO Council</a:t>
          </a:r>
          <a:endParaRPr lang="en-US" sz="1200" kern="1200" dirty="0"/>
        </a:p>
        <a:p>
          <a:pPr marL="114300" lvl="1" indent="-114300" algn="l" defTabSz="533400">
            <a:lnSpc>
              <a:spcPct val="90000"/>
            </a:lnSpc>
            <a:spcBef>
              <a:spcPct val="0"/>
            </a:spcBef>
            <a:spcAft>
              <a:spcPct val="20000"/>
            </a:spcAft>
            <a:buChar char="••"/>
          </a:pPr>
          <a:r>
            <a:rPr lang="en-US" sz="1200" kern="1200" dirty="0" smtClean="0"/>
            <a:t>CPIC Community (via CPIC Committee of CIOC and FESCOM)</a:t>
          </a:r>
          <a:endParaRPr lang="en-US" sz="1200" kern="1200" dirty="0"/>
        </a:p>
        <a:p>
          <a:pPr marL="114300" lvl="1" indent="-114300" algn="l" defTabSz="533400">
            <a:lnSpc>
              <a:spcPct val="90000"/>
            </a:lnSpc>
            <a:spcBef>
              <a:spcPct val="0"/>
            </a:spcBef>
            <a:spcAft>
              <a:spcPct val="20000"/>
            </a:spcAft>
            <a:buChar char="••"/>
          </a:pPr>
          <a:r>
            <a:rPr lang="en-US" sz="1200" kern="1200" dirty="0" smtClean="0"/>
            <a:t>Chief Architect’s Forum</a:t>
          </a:r>
          <a:endParaRPr lang="en-US" sz="1200" kern="1200" dirty="0"/>
        </a:p>
        <a:p>
          <a:pPr marL="114300" lvl="1" indent="-114300" algn="l" defTabSz="533400">
            <a:lnSpc>
              <a:spcPct val="90000"/>
            </a:lnSpc>
            <a:spcBef>
              <a:spcPct val="0"/>
            </a:spcBef>
            <a:spcAft>
              <a:spcPct val="20000"/>
            </a:spcAft>
            <a:buChar char="••"/>
          </a:pPr>
          <a:r>
            <a:rPr lang="en-US" sz="1200" kern="1200" dirty="0" smtClean="0"/>
            <a:t>ACT-IAC</a:t>
          </a:r>
          <a:endParaRPr lang="en-US" sz="1200" kern="1200" dirty="0"/>
        </a:p>
        <a:p>
          <a:pPr marL="114300" lvl="1" indent="-114300" algn="l" defTabSz="533400">
            <a:lnSpc>
              <a:spcPct val="90000"/>
            </a:lnSpc>
            <a:spcBef>
              <a:spcPct val="0"/>
            </a:spcBef>
            <a:spcAft>
              <a:spcPct val="20000"/>
            </a:spcAft>
            <a:buChar char="••"/>
          </a:pPr>
          <a:r>
            <a:rPr lang="en-US" sz="1200" kern="1200" dirty="0" smtClean="0"/>
            <a:t>SAGE via Partnership for Public Service</a:t>
          </a:r>
          <a:endParaRPr lang="en-US" sz="1200" kern="1200" dirty="0"/>
        </a:p>
        <a:p>
          <a:pPr marL="114300" lvl="1" indent="-114300" algn="l" defTabSz="533400">
            <a:lnSpc>
              <a:spcPct val="90000"/>
            </a:lnSpc>
            <a:spcBef>
              <a:spcPct val="0"/>
            </a:spcBef>
            <a:spcAft>
              <a:spcPct val="20000"/>
            </a:spcAft>
            <a:buChar char="••"/>
          </a:pPr>
          <a:r>
            <a:rPr lang="en-US" sz="1200" kern="1200" dirty="0" smtClean="0"/>
            <a:t>Hill</a:t>
          </a:r>
          <a:endParaRPr lang="en-US" sz="1200" kern="1200" dirty="0"/>
        </a:p>
        <a:p>
          <a:pPr marL="114300" lvl="1" indent="-114300" algn="l" defTabSz="533400">
            <a:lnSpc>
              <a:spcPct val="90000"/>
            </a:lnSpc>
            <a:spcBef>
              <a:spcPct val="0"/>
            </a:spcBef>
            <a:spcAft>
              <a:spcPct val="20000"/>
            </a:spcAft>
            <a:buChar char="••"/>
          </a:pPr>
          <a:r>
            <a:rPr lang="en-US" sz="1200" kern="1200" dirty="0" smtClean="0"/>
            <a:t>CAO Council</a:t>
          </a:r>
          <a:endParaRPr lang="en-US" sz="1200" kern="1200" dirty="0"/>
        </a:p>
      </dsp:txBody>
      <dsp:txXfrm>
        <a:off x="0" y="1149814"/>
        <a:ext cx="7696200" cy="1457280"/>
      </dsp:txXfrm>
    </dsp:sp>
    <dsp:sp modelId="{878C6A48-164E-4C9D-85EA-51FD4FFD79CA}">
      <dsp:nvSpPr>
        <dsp:cNvPr id="0" name=""/>
        <dsp:cNvSpPr/>
      </dsp:nvSpPr>
      <dsp:spPr>
        <a:xfrm>
          <a:off x="0" y="2607094"/>
          <a:ext cx="7696200"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Comments</a:t>
          </a:r>
          <a:endParaRPr lang="en-US" sz="1600" kern="1200" dirty="0"/>
        </a:p>
      </dsp:txBody>
      <dsp:txXfrm>
        <a:off x="18734" y="2625828"/>
        <a:ext cx="7658732" cy="346292"/>
      </dsp:txXfrm>
    </dsp:sp>
    <dsp:sp modelId="{ADE0D21A-4C8D-4C02-95D2-6A917A5CEAA8}">
      <dsp:nvSpPr>
        <dsp:cNvPr id="0" name=""/>
        <dsp:cNvSpPr/>
      </dsp:nvSpPr>
      <dsp:spPr>
        <a:xfrm>
          <a:off x="0" y="2990854"/>
          <a:ext cx="76962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3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 Collecting government stakeholder comments on MAX and email (closes 1/16)</a:t>
          </a:r>
          <a:endParaRPr lang="en-US" sz="1200" kern="1200" dirty="0"/>
        </a:p>
      </dsp:txBody>
      <dsp:txXfrm>
        <a:off x="0" y="2990854"/>
        <a:ext cx="7696200" cy="264960"/>
      </dsp:txXfrm>
    </dsp:sp>
    <dsp:sp modelId="{BB9C2419-871E-4522-AC55-840153E64C81}">
      <dsp:nvSpPr>
        <dsp:cNvPr id="0" name=""/>
        <dsp:cNvSpPr/>
      </dsp:nvSpPr>
      <dsp:spPr>
        <a:xfrm>
          <a:off x="0" y="3255814"/>
          <a:ext cx="7696200"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Moving Forward</a:t>
          </a:r>
          <a:endParaRPr lang="en-US" sz="1600" kern="1200" dirty="0"/>
        </a:p>
      </dsp:txBody>
      <dsp:txXfrm>
        <a:off x="18734" y="3274548"/>
        <a:ext cx="7658732" cy="346292"/>
      </dsp:txXfrm>
    </dsp:sp>
    <dsp:sp modelId="{56284385-3F7E-448C-98C8-E6A7035C6614}">
      <dsp:nvSpPr>
        <dsp:cNvPr id="0" name=""/>
        <dsp:cNvSpPr/>
      </dsp:nvSpPr>
      <dsp:spPr>
        <a:xfrm>
          <a:off x="0" y="3639574"/>
          <a:ext cx="76962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3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Establish staff level working group</a:t>
          </a:r>
          <a:endParaRPr lang="en-US" sz="1200" kern="1200" dirty="0"/>
        </a:p>
        <a:p>
          <a:pPr marL="114300" lvl="1" indent="-114300" algn="l" defTabSz="533400">
            <a:lnSpc>
              <a:spcPct val="90000"/>
            </a:lnSpc>
            <a:spcBef>
              <a:spcPct val="0"/>
            </a:spcBef>
            <a:spcAft>
              <a:spcPct val="20000"/>
            </a:spcAft>
            <a:buChar char="••"/>
          </a:pPr>
          <a:r>
            <a:rPr lang="en-US" sz="1200" kern="1200" dirty="0" smtClean="0"/>
            <a:t>Establish a multi-disciplinary working group</a:t>
          </a:r>
          <a:endParaRPr lang="en-US" sz="1200" kern="1200" dirty="0"/>
        </a:p>
      </dsp:txBody>
      <dsp:txXfrm>
        <a:off x="0" y="3639574"/>
        <a:ext cx="7696200" cy="41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67A53-EFFF-4DB7-A775-82BFB71B5044}">
      <dsp:nvSpPr>
        <dsp:cNvPr id="0" name=""/>
        <dsp:cNvSpPr/>
      </dsp:nvSpPr>
      <dsp:spPr>
        <a:xfrm>
          <a:off x="0" y="2815"/>
          <a:ext cx="7696200"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Outreach Sessions (January)</a:t>
          </a:r>
          <a:endParaRPr lang="en-US" sz="2000" kern="1200" dirty="0"/>
        </a:p>
      </dsp:txBody>
      <dsp:txXfrm>
        <a:off x="23417" y="26232"/>
        <a:ext cx="7649366" cy="432866"/>
      </dsp:txXfrm>
    </dsp:sp>
    <dsp:sp modelId="{55878FF6-560C-40FF-8B03-C2047541D78E}">
      <dsp:nvSpPr>
        <dsp:cNvPr id="0" name=""/>
        <dsp:cNvSpPr/>
      </dsp:nvSpPr>
      <dsp:spPr>
        <a:xfrm>
          <a:off x="0" y="482515"/>
          <a:ext cx="7696200"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CIO Council</a:t>
          </a:r>
          <a:endParaRPr lang="en-US" sz="1600" kern="1200" dirty="0"/>
        </a:p>
        <a:p>
          <a:pPr marL="171450" lvl="1" indent="-171450" algn="l" defTabSz="711200">
            <a:lnSpc>
              <a:spcPct val="90000"/>
            </a:lnSpc>
            <a:spcBef>
              <a:spcPct val="0"/>
            </a:spcBef>
            <a:spcAft>
              <a:spcPct val="20000"/>
            </a:spcAft>
            <a:buChar char="••"/>
          </a:pPr>
          <a:r>
            <a:rPr lang="en-US" sz="1600" kern="1200" dirty="0" smtClean="0"/>
            <a:t>CPIC Community</a:t>
          </a:r>
          <a:endParaRPr lang="en-US" sz="1600" kern="1200" dirty="0"/>
        </a:p>
        <a:p>
          <a:pPr marL="171450" lvl="1" indent="-171450" algn="l" defTabSz="711200">
            <a:lnSpc>
              <a:spcPct val="90000"/>
            </a:lnSpc>
            <a:spcBef>
              <a:spcPct val="0"/>
            </a:spcBef>
            <a:spcAft>
              <a:spcPct val="20000"/>
            </a:spcAft>
            <a:buChar char="••"/>
          </a:pPr>
          <a:r>
            <a:rPr lang="en-US" sz="1600" kern="1200" dirty="0" smtClean="0"/>
            <a:t>Chief Architect’s Forum</a:t>
          </a:r>
          <a:endParaRPr lang="en-US" sz="1600" kern="1200" dirty="0"/>
        </a:p>
        <a:p>
          <a:pPr marL="171450" lvl="1" indent="-171450" algn="l" defTabSz="711200">
            <a:lnSpc>
              <a:spcPct val="90000"/>
            </a:lnSpc>
            <a:spcBef>
              <a:spcPct val="0"/>
            </a:spcBef>
            <a:spcAft>
              <a:spcPct val="20000"/>
            </a:spcAft>
            <a:buChar char="••"/>
          </a:pPr>
          <a:r>
            <a:rPr lang="en-US" sz="1600" kern="1200" dirty="0" smtClean="0"/>
            <a:t>ACT-IAC</a:t>
          </a:r>
          <a:endParaRPr lang="en-US" sz="1600" kern="1200" dirty="0"/>
        </a:p>
        <a:p>
          <a:pPr marL="171450" lvl="1" indent="-171450" algn="l" defTabSz="711200">
            <a:lnSpc>
              <a:spcPct val="90000"/>
            </a:lnSpc>
            <a:spcBef>
              <a:spcPct val="0"/>
            </a:spcBef>
            <a:spcAft>
              <a:spcPct val="20000"/>
            </a:spcAft>
            <a:buChar char="••"/>
          </a:pPr>
          <a:r>
            <a:rPr lang="en-US" sz="1600" kern="1200" dirty="0" smtClean="0"/>
            <a:t>SAGE via Partnership for Public Service</a:t>
          </a:r>
          <a:endParaRPr lang="en-US" sz="1600" kern="1200" dirty="0"/>
        </a:p>
        <a:p>
          <a:pPr marL="171450" lvl="1" indent="-171450" algn="l" defTabSz="711200">
            <a:lnSpc>
              <a:spcPct val="90000"/>
            </a:lnSpc>
            <a:spcBef>
              <a:spcPct val="0"/>
            </a:spcBef>
            <a:spcAft>
              <a:spcPct val="20000"/>
            </a:spcAft>
            <a:buChar char="••"/>
          </a:pPr>
          <a:r>
            <a:rPr lang="en-US" sz="1600" kern="1200" dirty="0" smtClean="0"/>
            <a:t>CAO Council</a:t>
          </a:r>
          <a:endParaRPr lang="en-US" sz="1600" kern="1200" dirty="0"/>
        </a:p>
      </dsp:txBody>
      <dsp:txXfrm>
        <a:off x="0" y="482515"/>
        <a:ext cx="7696200" cy="1656000"/>
      </dsp:txXfrm>
    </dsp:sp>
    <dsp:sp modelId="{878C6A48-164E-4C9D-85EA-51FD4FFD79CA}">
      <dsp:nvSpPr>
        <dsp:cNvPr id="0" name=""/>
        <dsp:cNvSpPr/>
      </dsp:nvSpPr>
      <dsp:spPr>
        <a:xfrm>
          <a:off x="0" y="2138515"/>
          <a:ext cx="7696200"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Comments</a:t>
          </a:r>
          <a:endParaRPr lang="en-US" sz="2000" kern="1200" dirty="0"/>
        </a:p>
      </dsp:txBody>
      <dsp:txXfrm>
        <a:off x="23417" y="2161932"/>
        <a:ext cx="7649366" cy="432866"/>
      </dsp:txXfrm>
    </dsp:sp>
    <dsp:sp modelId="{ADE0D21A-4C8D-4C02-95D2-6A917A5CEAA8}">
      <dsp:nvSpPr>
        <dsp:cNvPr id="0" name=""/>
        <dsp:cNvSpPr/>
      </dsp:nvSpPr>
      <dsp:spPr>
        <a:xfrm>
          <a:off x="0" y="2618215"/>
          <a:ext cx="7696200"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 Collected 61 initial comments from agencies, plus 158 agency participants over 5 conference calls</a:t>
          </a:r>
          <a:endParaRPr lang="en-US" sz="1600" kern="1200" dirty="0">
            <a:solidFill>
              <a:schemeClr val="tx1"/>
            </a:solidFill>
          </a:endParaRPr>
        </a:p>
      </dsp:txBody>
      <dsp:txXfrm>
        <a:off x="0" y="2618215"/>
        <a:ext cx="7696200" cy="5071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7" y="10"/>
            <a:ext cx="2982418"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l" defTabSz="924539">
              <a:defRPr sz="1200"/>
            </a:lvl1pPr>
          </a:lstStyle>
          <a:p>
            <a:endParaRPr lang="en-US"/>
          </a:p>
        </p:txBody>
      </p:sp>
      <p:sp>
        <p:nvSpPr>
          <p:cNvPr id="4099" name="Rectangle 3"/>
          <p:cNvSpPr>
            <a:spLocks noGrp="1" noChangeArrowheads="1"/>
          </p:cNvSpPr>
          <p:nvPr>
            <p:ph type="dt" idx="1"/>
          </p:nvPr>
        </p:nvSpPr>
        <p:spPr bwMode="auto">
          <a:xfrm>
            <a:off x="3897903" y="10"/>
            <a:ext cx="2982418"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4539">
              <a:defRPr sz="1200"/>
            </a:lvl1pPr>
          </a:lstStyle>
          <a:p>
            <a:endParaRPr lang="en-US"/>
          </a:p>
        </p:txBody>
      </p:sp>
      <p:sp>
        <p:nvSpPr>
          <p:cNvPr id="4100"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8488" y="4416109"/>
            <a:ext cx="5504853" cy="418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7" y="8830669"/>
            <a:ext cx="2982418"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l" defTabSz="924539">
              <a:defRPr sz="1200"/>
            </a:lvl1pPr>
          </a:lstStyle>
          <a:p>
            <a:endParaRPr lang="en-US"/>
          </a:p>
        </p:txBody>
      </p:sp>
      <p:sp>
        <p:nvSpPr>
          <p:cNvPr id="4103" name="Rectangle 7"/>
          <p:cNvSpPr>
            <a:spLocks noGrp="1" noChangeArrowheads="1"/>
          </p:cNvSpPr>
          <p:nvPr>
            <p:ph type="sldNum" sz="quarter" idx="5"/>
          </p:nvPr>
        </p:nvSpPr>
        <p:spPr bwMode="auto">
          <a:xfrm>
            <a:off x="3897903" y="8830669"/>
            <a:ext cx="2982418"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4539">
              <a:defRPr sz="1200"/>
            </a:lvl1pPr>
          </a:lstStyle>
          <a:p>
            <a:fld id="{54FCC82C-DC2D-4832-A93D-AEB96F2C5A71}" type="slidenum">
              <a:rPr lang="en-US"/>
              <a:pPr/>
              <a:t>‹#›</a:t>
            </a:fld>
            <a:endParaRPr lang="en-US"/>
          </a:p>
        </p:txBody>
      </p:sp>
    </p:spTree>
    <p:extLst>
      <p:ext uri="{BB962C8B-B14F-4D97-AF65-F5344CB8AC3E}">
        <p14:creationId xmlns:p14="http://schemas.microsoft.com/office/powerpoint/2010/main" val="1162476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CC82C-DC2D-4832-A93D-AEB96F2C5A71}" type="slidenum">
              <a:rPr lang="en-US" smtClean="0"/>
              <a:pPr/>
              <a:t>1</a:t>
            </a:fld>
            <a:endParaRPr lang="en-US"/>
          </a:p>
        </p:txBody>
      </p:sp>
    </p:spTree>
    <p:extLst>
      <p:ext uri="{BB962C8B-B14F-4D97-AF65-F5344CB8AC3E}">
        <p14:creationId xmlns:p14="http://schemas.microsoft.com/office/powerpoint/2010/main" val="63380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CC82C-DC2D-4832-A93D-AEB96F2C5A71}" type="slidenum">
              <a:rPr lang="en-US" smtClean="0"/>
              <a:pPr/>
              <a:t>12</a:t>
            </a:fld>
            <a:endParaRPr lang="en-US"/>
          </a:p>
        </p:txBody>
      </p:sp>
    </p:spTree>
    <p:extLst>
      <p:ext uri="{BB962C8B-B14F-4D97-AF65-F5344CB8AC3E}">
        <p14:creationId xmlns:p14="http://schemas.microsoft.com/office/powerpoint/2010/main" val="33599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F511FB-DB00-477A-88FF-3010894F8608}" type="slidenum">
              <a:rPr lang="en-US" smtClean="0"/>
              <a:t>16</a:t>
            </a:fld>
            <a:endParaRPr lang="en-US"/>
          </a:p>
        </p:txBody>
      </p:sp>
    </p:spTree>
    <p:extLst>
      <p:ext uri="{BB962C8B-B14F-4D97-AF65-F5344CB8AC3E}">
        <p14:creationId xmlns:p14="http://schemas.microsoft.com/office/powerpoint/2010/main" val="180357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Drafting guidance will draw on the following groups:</a:t>
            </a:r>
          </a:p>
          <a:p>
            <a:pPr marL="457200" indent="-457200">
              <a:buFont typeface="+mj-lt"/>
              <a:buAutoNum type="arabicPeriod"/>
            </a:pPr>
            <a:r>
              <a:rPr lang="en-US" dirty="0" smtClean="0"/>
              <a:t>FITARA Section Leaders (E-Gov and OFPP) draft “Section Templates” by Feb 4 </a:t>
            </a:r>
          </a:p>
          <a:p>
            <a:pPr marL="457200" indent="-457200">
              <a:buFont typeface="+mj-lt"/>
              <a:buAutoNum type="arabicPeriod"/>
            </a:pPr>
            <a:r>
              <a:rPr lang="en-US" dirty="0" smtClean="0"/>
              <a:t>A-130 Revisions due February 6</a:t>
            </a:r>
          </a:p>
          <a:p>
            <a:pPr marL="457200" indent="-457200">
              <a:buFont typeface="+mj-lt"/>
              <a:buAutoNum type="arabicPeriod"/>
            </a:pPr>
            <a:r>
              <a:rPr lang="en-US" dirty="0" smtClean="0"/>
              <a:t>FFEWG meets weekly starting Feb 11</a:t>
            </a:r>
          </a:p>
          <a:p>
            <a:pPr marL="457200" indent="-457200">
              <a:buFont typeface="+mj-lt"/>
              <a:buAutoNum type="arabicPeriod"/>
            </a:pPr>
            <a:r>
              <a:rPr lang="en-US" dirty="0" smtClean="0"/>
              <a:t>SAGE (PPS) group meets weekly starting Feb 4</a:t>
            </a:r>
          </a:p>
          <a:p>
            <a:pPr marL="457200" indent="-457200">
              <a:buFont typeface="+mj-lt"/>
              <a:buAutoNum type="arabicPeriod"/>
            </a:pPr>
            <a:r>
              <a:rPr lang="en-US" dirty="0" smtClean="0"/>
              <a:t>Internal OMB “M4+2” group of FITARA leads: plus BOAC/BRD &amp; OGC weekly</a:t>
            </a:r>
          </a:p>
          <a:p>
            <a:pPr marL="457200" indent="-457200">
              <a:buFont typeface="+mj-lt"/>
              <a:buAutoNum type="arabicPeriod"/>
            </a:pPr>
            <a:r>
              <a:rPr lang="en-US" dirty="0" smtClean="0"/>
              <a:t>Last steps outreach to CIOC, FFEWG to PMC</a:t>
            </a:r>
          </a:p>
          <a:p>
            <a:pPr marL="457200" indent="-457200">
              <a:buFont typeface="+mj-lt"/>
              <a:buAutoNum type="arabicPeriod"/>
            </a:pPr>
            <a:r>
              <a:rPr lang="en-US" dirty="0" smtClean="0"/>
              <a:t>Enters clearance at end of February</a:t>
            </a:r>
          </a:p>
          <a:p>
            <a:endParaRPr lang="en-US" dirty="0"/>
          </a:p>
        </p:txBody>
      </p:sp>
      <p:sp>
        <p:nvSpPr>
          <p:cNvPr id="4" name="Slide Number Placeholder 3"/>
          <p:cNvSpPr>
            <a:spLocks noGrp="1"/>
          </p:cNvSpPr>
          <p:nvPr>
            <p:ph type="sldNum" sz="quarter" idx="10"/>
          </p:nvPr>
        </p:nvSpPr>
        <p:spPr/>
        <p:txBody>
          <a:bodyPr/>
          <a:lstStyle/>
          <a:p>
            <a:fld id="{54FCC82C-DC2D-4832-A93D-AEB96F2C5A71}" type="slidenum">
              <a:rPr lang="en-US" smtClean="0"/>
              <a:pPr/>
              <a:t>23</a:t>
            </a:fld>
            <a:endParaRPr lang="en-US"/>
          </a:p>
        </p:txBody>
      </p:sp>
    </p:spTree>
    <p:extLst>
      <p:ext uri="{BB962C8B-B14F-4D97-AF65-F5344CB8AC3E}">
        <p14:creationId xmlns:p14="http://schemas.microsoft.com/office/powerpoint/2010/main" val="306210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CC82C-DC2D-4832-A93D-AEB96F2C5A71}" type="slidenum">
              <a:rPr lang="en-US" smtClean="0"/>
              <a:pPr/>
              <a:t>24</a:t>
            </a:fld>
            <a:endParaRPr lang="en-US"/>
          </a:p>
        </p:txBody>
      </p:sp>
    </p:spTree>
    <p:extLst>
      <p:ext uri="{BB962C8B-B14F-4D97-AF65-F5344CB8AC3E}">
        <p14:creationId xmlns:p14="http://schemas.microsoft.com/office/powerpoint/2010/main" val="96622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CC82C-DC2D-4832-A93D-AEB96F2C5A71}" type="slidenum">
              <a:rPr lang="en-US" smtClean="0"/>
              <a:pPr/>
              <a:t>25</a:t>
            </a:fld>
            <a:endParaRPr lang="en-US"/>
          </a:p>
        </p:txBody>
      </p:sp>
    </p:spTree>
    <p:extLst>
      <p:ext uri="{BB962C8B-B14F-4D97-AF65-F5344CB8AC3E}">
        <p14:creationId xmlns:p14="http://schemas.microsoft.com/office/powerpoint/2010/main" val="97624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Sweezy, Benjamin R. &lt;Benjamin_R._Sweezy@omb.eop.gov&gt;; Berryhill, Jamie &lt;Jamie_L_Berryhill@omb.eop.gov&gt;; McCrosson, Tim &lt;Timothy_D_McCrosson@omb.eop.gov&gt;; Lazzeri, Mary &lt;Mary_A_Lazzeri2@omb.eop.gov&gt;; Rahman, Mishu &lt;Moshiur_Rahman@omb.eop.gov&gt;; Levesque, Malissa &lt;Malissa_Levesque@omb.eop.gov&gt;; Gabriel, Germaine &lt;Germaine_G_Gabriel@omb.eop.gov&gt;; Walker, Traci L. &lt;Traci_L_Walker@omb.eop.gov&gt;; Worthington, Charles &lt;Charles_E_Worthington@omb.eop.gov&gt;; Newhart, Joanie &lt;Joan_F._Newhart@omb.eop.gov&gt;; Blum, Mathew C. &lt;Mathew_C._Blum@omb.eop.gov&gt;; Romley, Meredith B. &lt;Meredith_B._Romley@omb.eop.gov&gt;; Hitter, Thomas E. &lt;Thomas_E._Hitter@omb.eop.gov&gt;; Jain, Varun &lt;Varun_M_Jain@omb.eop.gov&gt;; Leon, Jeremy &lt;Jeremy_L._Leon@omb.eop.gov&gt;; Menter, Jessica &lt;Jessica_N._Menter@omb.eop.gov&gt;; Neill, Allie &lt;Allie_R_Neill@omb.eop.gov&gt;; Brown, Jamal &lt;Jamal_T_Brown@omb.eop.gov&gt;; Reger, Mark &lt;Mark_A_Reger@omb.eop.gov&gt;; Fraser, Nicholas A. &lt;Nicholas_A._Fraser@omb.eop.gov&gt;; Kearney, Regina L. </a:t>
            </a:r>
            <a:r>
              <a:rPr lang="en-US" smtClean="0"/>
              <a:t>&lt;Regina_L._Kearney@omb.eop.gov&gt;; Banjade, Pratik &lt;Pratik_S_Banjade@omb.eop.gov&gt;; Reczek, Jeff &lt;Jeffrey_Reczek@omb.eop.gov&gt;; Rowe, David &lt;David_Rowe@omb.eop.gov&gt;; Langley, Alexandra &lt;Alexandra_K_Langley@omb.eop.gov&gt;</a:t>
            </a:r>
            <a:endParaRPr lang="en-US" dirty="0"/>
          </a:p>
        </p:txBody>
      </p:sp>
      <p:sp>
        <p:nvSpPr>
          <p:cNvPr id="4" name="Slide Number Placeholder 3"/>
          <p:cNvSpPr>
            <a:spLocks noGrp="1"/>
          </p:cNvSpPr>
          <p:nvPr>
            <p:ph type="sldNum" sz="quarter" idx="10"/>
          </p:nvPr>
        </p:nvSpPr>
        <p:spPr/>
        <p:txBody>
          <a:bodyPr/>
          <a:lstStyle/>
          <a:p>
            <a:fld id="{54FCC82C-DC2D-4832-A93D-AEB96F2C5A71}" type="slidenum">
              <a:rPr lang="en-US" smtClean="0"/>
              <a:pPr/>
              <a:t>32</a:t>
            </a:fld>
            <a:endParaRPr lang="en-US"/>
          </a:p>
        </p:txBody>
      </p:sp>
    </p:spTree>
    <p:extLst>
      <p:ext uri="{BB962C8B-B14F-4D97-AF65-F5344CB8AC3E}">
        <p14:creationId xmlns:p14="http://schemas.microsoft.com/office/powerpoint/2010/main" val="29996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D7397-2015-4B15-BA81-1BFD74BE5D07}"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3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9FCFC-3AA0-4B16-8193-C3C1807D8B08}" type="slidenum">
              <a:rPr lang="en-US" smtClean="0"/>
              <a:pPr/>
              <a:t>‹#›</a:t>
            </a:fld>
            <a:endParaRPr lang="en-US"/>
          </a:p>
        </p:txBody>
      </p:sp>
    </p:spTree>
    <p:extLst>
      <p:ext uri="{BB962C8B-B14F-4D97-AF65-F5344CB8AC3E}">
        <p14:creationId xmlns:p14="http://schemas.microsoft.com/office/powerpoint/2010/main" val="20549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E6832-03BF-4AF0-9BED-D7EAA67D0FF5}" type="slidenum">
              <a:rPr lang="en-US" smtClean="0"/>
              <a:pPr/>
              <a:t>‹#›</a:t>
            </a:fld>
            <a:endParaRPr lang="en-US"/>
          </a:p>
        </p:txBody>
      </p:sp>
    </p:spTree>
    <p:extLst>
      <p:ext uri="{BB962C8B-B14F-4D97-AF65-F5344CB8AC3E}">
        <p14:creationId xmlns:p14="http://schemas.microsoft.com/office/powerpoint/2010/main" val="23097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0C9D-A9E8-43A4-9412-9A32ED97DE7F}" type="slidenum">
              <a:rPr lang="en-US" smtClean="0"/>
              <a:pPr/>
              <a:t>‹#›</a:t>
            </a:fld>
            <a:endParaRPr lang="en-US"/>
          </a:p>
        </p:txBody>
      </p:sp>
    </p:spTree>
    <p:extLst>
      <p:ext uri="{BB962C8B-B14F-4D97-AF65-F5344CB8AC3E}">
        <p14:creationId xmlns:p14="http://schemas.microsoft.com/office/powerpoint/2010/main" val="233556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BA4FF-5E04-4D26-B8FA-8E787F09AC3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12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ADD21-2B77-4C82-83D2-7AA3CBE15670}" type="slidenum">
              <a:rPr lang="en-US" smtClean="0"/>
              <a:pPr/>
              <a:t>‹#›</a:t>
            </a:fld>
            <a:endParaRPr lang="en-US"/>
          </a:p>
        </p:txBody>
      </p:sp>
    </p:spTree>
    <p:extLst>
      <p:ext uri="{BB962C8B-B14F-4D97-AF65-F5344CB8AC3E}">
        <p14:creationId xmlns:p14="http://schemas.microsoft.com/office/powerpoint/2010/main" val="90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766B6-6137-4CDC-95F7-E05C83F1B455}" type="slidenum">
              <a:rPr lang="en-US" smtClean="0"/>
              <a:pPr/>
              <a:t>‹#›</a:t>
            </a:fld>
            <a:endParaRPr lang="en-US"/>
          </a:p>
        </p:txBody>
      </p:sp>
    </p:spTree>
    <p:extLst>
      <p:ext uri="{BB962C8B-B14F-4D97-AF65-F5344CB8AC3E}">
        <p14:creationId xmlns:p14="http://schemas.microsoft.com/office/powerpoint/2010/main" val="247895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F6FF1-A965-457D-AAF0-73FB3F3DE9DD}" type="slidenum">
              <a:rPr lang="en-US" smtClean="0"/>
              <a:pPr/>
              <a:t>‹#›</a:t>
            </a:fld>
            <a:endParaRPr lang="en-US"/>
          </a:p>
        </p:txBody>
      </p:sp>
    </p:spTree>
    <p:extLst>
      <p:ext uri="{BB962C8B-B14F-4D97-AF65-F5344CB8AC3E}">
        <p14:creationId xmlns:p14="http://schemas.microsoft.com/office/powerpoint/2010/main" val="189806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0A6CC1-2C61-4056-A42D-112D7453F2D2}" type="slidenum">
              <a:rPr lang="en-US" smtClean="0"/>
              <a:pPr/>
              <a:t>‹#›</a:t>
            </a:fld>
            <a:endParaRPr lang="en-US"/>
          </a:p>
        </p:txBody>
      </p:sp>
    </p:spTree>
    <p:extLst>
      <p:ext uri="{BB962C8B-B14F-4D97-AF65-F5344CB8AC3E}">
        <p14:creationId xmlns:p14="http://schemas.microsoft.com/office/powerpoint/2010/main" val="116726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CE01CB-1E81-4D16-A1FE-44A0F68E8488}" type="slidenum">
              <a:rPr lang="en-US" smtClean="0"/>
              <a:pPr/>
              <a:t>‹#›</a:t>
            </a:fld>
            <a:endParaRPr lang="en-US"/>
          </a:p>
        </p:txBody>
      </p:sp>
    </p:spTree>
    <p:extLst>
      <p:ext uri="{BB962C8B-B14F-4D97-AF65-F5344CB8AC3E}">
        <p14:creationId xmlns:p14="http://schemas.microsoft.com/office/powerpoint/2010/main" val="108376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AEA5-1418-47F4-AFDF-E1C3AA4E01F1}" type="slidenum">
              <a:rPr lang="en-US" smtClean="0"/>
              <a:pPr/>
              <a:t>‹#›</a:t>
            </a:fld>
            <a:endParaRPr lang="en-US"/>
          </a:p>
        </p:txBody>
      </p:sp>
    </p:spTree>
    <p:extLst>
      <p:ext uri="{BB962C8B-B14F-4D97-AF65-F5344CB8AC3E}">
        <p14:creationId xmlns:p14="http://schemas.microsoft.com/office/powerpoint/2010/main" val="223188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6352A76-C835-434B-8D44-33362020C74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570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eetings.max.gov/agy-omb-egov_fitar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Haley_L_VanDyck@omb.eop.go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3.xml.rels><?xml version="1.0" encoding="UTF-8" standalone="yes"?>
<Relationships xmlns="http://schemas.openxmlformats.org/package/2006/relationships"><Relationship Id="rId2" Type="http://schemas.openxmlformats.org/officeDocument/2006/relationships/hyperlink" Target="mailto:Denise_M._Bray@omb.eop.gov"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Richard.Chandler@usdoj.gov"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CAO-COUNCIL@LISTSERV.GSA.GOV" TargetMode="External"/><Relationship Id="rId2" Type="http://schemas.openxmlformats.org/officeDocument/2006/relationships/hyperlink" Target="mailto:tsung@ourpublicservice.org" TargetMode="External"/><Relationship Id="rId1" Type="http://schemas.openxmlformats.org/officeDocument/2006/relationships/slideLayout" Target="../slideLayouts/slideLayout2.xml"/><Relationship Id="rId6" Type="http://schemas.openxmlformats.org/officeDocument/2006/relationships/hyperlink" Target="mailto:CIOC-FDCCI@LISTSERV.GSA.GOV" TargetMode="External"/><Relationship Id="rId5" Type="http://schemas.openxmlformats.org/officeDocument/2006/relationships/hyperlink" Target="mailto:joseph.klimavicz@usdoj.gov" TargetMode="External"/><Relationship Id="rId4" Type="http://schemas.openxmlformats.org/officeDocument/2006/relationships/hyperlink" Target="mailto:dl-omb-egov@dsr.eop.gov"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mailto:kelly_morrison@ios.doi.gov" TargetMode="External"/><Relationship Id="rId13" Type="http://schemas.openxmlformats.org/officeDocument/2006/relationships/hyperlink" Target="mailto:Payton.Akin@usdoj.gov" TargetMode="External"/><Relationship Id="rId18" Type="http://schemas.openxmlformats.org/officeDocument/2006/relationships/hyperlink" Target="mailto:Samuel.P.Liles@usace.army.mil" TargetMode="External"/><Relationship Id="rId3" Type="http://schemas.openxmlformats.org/officeDocument/2006/relationships/hyperlink" Target="mailto:Beth.Ward@faa.gov" TargetMode="External"/><Relationship Id="rId7" Type="http://schemas.openxmlformats.org/officeDocument/2006/relationships/hyperlink" Target="mailto:Lisa.Alsop@hhs.gov" TargetMode="External"/><Relationship Id="rId12" Type="http://schemas.openxmlformats.org/officeDocument/2006/relationships/hyperlink" Target="mailto:Clark.Kevin.G@dol.gov" TargetMode="External"/><Relationship Id="rId17" Type="http://schemas.openxmlformats.org/officeDocument/2006/relationships/hyperlink" Target="mailto:Michele.bailey@cms.hhs.gov" TargetMode="External"/><Relationship Id="rId2" Type="http://schemas.openxmlformats.org/officeDocument/2006/relationships/hyperlink" Target="mailto:steve.thayer@usdoj.gov" TargetMode="External"/><Relationship Id="rId16" Type="http://schemas.openxmlformats.org/officeDocument/2006/relationships/hyperlink" Target="mailto:Cheryl.powell@cms.hhs.gov" TargetMode="External"/><Relationship Id="rId20" Type="http://schemas.openxmlformats.org/officeDocument/2006/relationships/hyperlink" Target="mailto:Bodas.Shailesh@epa.gov" TargetMode="External"/><Relationship Id="rId1" Type="http://schemas.openxmlformats.org/officeDocument/2006/relationships/slideLayout" Target="../slideLayouts/slideLayout2.xml"/><Relationship Id="rId6" Type="http://schemas.openxmlformats.org/officeDocument/2006/relationships/hyperlink" Target="mailto:sSimon@doc.gov" TargetMode="External"/><Relationship Id="rId11" Type="http://schemas.openxmlformats.org/officeDocument/2006/relationships/hyperlink" Target="mailto:lori.parker-1@nasa.gov" TargetMode="External"/><Relationship Id="rId5" Type="http://schemas.openxmlformats.org/officeDocument/2006/relationships/hyperlink" Target="mailto:Rebecca.Nichols@HQ.DHS.GOV" TargetMode="External"/><Relationship Id="rId15" Type="http://schemas.openxmlformats.org/officeDocument/2006/relationships/hyperlink" Target="mailto:Kerr.Michael@dol.gov" TargetMode="External"/><Relationship Id="rId10" Type="http://schemas.openxmlformats.org/officeDocument/2006/relationships/hyperlink" Target="mailto:Vickie.Smith@nrc.gov" TargetMode="External"/><Relationship Id="rId19" Type="http://schemas.openxmlformats.org/officeDocument/2006/relationships/hyperlink" Target="mailto:Charles.Santangelo@HQ.DHS.GOV" TargetMode="External"/><Relationship Id="rId4" Type="http://schemas.openxmlformats.org/officeDocument/2006/relationships/hyperlink" Target="mailto:Stephen.Schultz@opm.gov" TargetMode="External"/><Relationship Id="rId9" Type="http://schemas.openxmlformats.org/officeDocument/2006/relationships/hyperlink" Target="mailto:carla.tucker@ed.gov" TargetMode="External"/><Relationship Id="rId14" Type="http://schemas.openxmlformats.org/officeDocument/2006/relationships/hyperlink" Target="mailto:tran-lamM@state.gov"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mailto:damon.y.smith@hud.gov" TargetMode="External"/><Relationship Id="rId13" Type="http://schemas.openxmlformats.org/officeDocument/2006/relationships/hyperlink" Target="mailto:Hilary.Tompkins@sol.doi.gov" TargetMode="External"/><Relationship Id="rId18" Type="http://schemas.openxmlformats.org/officeDocument/2006/relationships/hyperlink" Target="mailto:Jonathan.sallet@fcc.gov" TargetMode="External"/><Relationship Id="rId26" Type="http://schemas.openxmlformats.org/officeDocument/2006/relationships/hyperlink" Target="mailto:lstevenson@fec.gov" TargetMode="External"/><Relationship Id="rId39" Type="http://schemas.openxmlformats.org/officeDocument/2006/relationships/hyperlink" Target="mailto:Robert.Litt@dni.gov" TargetMode="External"/><Relationship Id="rId3" Type="http://schemas.openxmlformats.org/officeDocument/2006/relationships/hyperlink" Target="mailto:angela.freyre@exim.gov" TargetMode="External"/><Relationship Id="rId21" Type="http://schemas.openxmlformats.org/officeDocument/2006/relationships/hyperlink" Target="mailto:kwelsh@doc.gov" TargetMode="External"/><Relationship Id="rId34" Type="http://schemas.openxmlformats.org/officeDocument/2006/relationships/hyperlink" Target="mailto:Nweiss@imls.gov" TargetMode="External"/><Relationship Id="rId42" Type="http://schemas.openxmlformats.org/officeDocument/2006/relationships/hyperlink" Target="mailto:stsacoumis@cpsc.gov" TargetMode="External"/><Relationship Id="rId47" Type="http://schemas.openxmlformats.org/officeDocument/2006/relationships/hyperlink" Target="mailto:VGreen@cns.gov" TargetMode="External"/><Relationship Id="rId7" Type="http://schemas.openxmlformats.org/officeDocument/2006/relationships/hyperlink" Target="mailto:Christopher.Meade@treasury.gov" TargetMode="External"/><Relationship Id="rId12" Type="http://schemas.openxmlformats.org/officeDocument/2006/relationships/hyperlink" Target="mailto:Garym.stern@nara.gov" TargetMode="External"/><Relationship Id="rId17" Type="http://schemas.openxmlformats.org/officeDocument/2006/relationships/hyperlink" Target="mailto:jmarcus@cftc.gov" TargetMode="External"/><Relationship Id="rId25" Type="http://schemas.openxmlformats.org/officeDocument/2006/relationships/hyperlink" Target="mailto:leigh.bradley@va.gov" TargetMode="External"/><Relationship Id="rId33" Type="http://schemas.openxmlformats.org/officeDocument/2006/relationships/hyperlink" Target="mailto:mmckenna@ncua.gov" TargetMode="External"/><Relationship Id="rId38" Type="http://schemas.openxmlformats.org/officeDocument/2006/relationships/hyperlink" Target="mailto:richardr@dnfsb.gov" TargetMode="External"/><Relationship Id="rId46" Type="http://schemas.openxmlformats.org/officeDocument/2006/relationships/hyperlink" Target="mailto:sumara.m.thompson-king@nasa.gov" TargetMode="External"/><Relationship Id="rId2" Type="http://schemas.openxmlformats.org/officeDocument/2006/relationships/hyperlink" Target="mailto:Alfred.Pollard@fhfa.gov" TargetMode="External"/><Relationship Id="rId16" Type="http://schemas.openxmlformats.org/officeDocument/2006/relationships/hyperlink" Target="mailto:jnuechterlein@ftc.gov" TargetMode="External"/><Relationship Id="rId20" Type="http://schemas.openxmlformats.org/officeDocument/2006/relationships/hyperlink" Target="mailto:Kathryn.thomson@dot.gov" TargetMode="External"/><Relationship Id="rId29" Type="http://schemas.openxmlformats.org/officeDocument/2006/relationships/hyperlink" Target="mailto:margaret.doane@nrc.gov" TargetMode="External"/><Relationship Id="rId41" Type="http://schemas.openxmlformats.org/officeDocument/2006/relationships/hyperlink" Target="mailto:Scott.alvarez@frb.gov" TargetMode="External"/><Relationship Id="rId1" Type="http://schemas.openxmlformats.org/officeDocument/2006/relationships/slideLayout" Target="../slideLayouts/slideLayout2.xml"/><Relationship Id="rId6" Type="http://schemas.openxmlformats.org/officeDocument/2006/relationships/hyperlink" Target="mailto:garbow.avi@epa.gov" TargetMode="External"/><Relationship Id="rId11" Type="http://schemas.openxmlformats.org/officeDocument/2006/relationships/hyperlink" Target="mailto:dkramer@usaid.gov" TargetMode="External"/><Relationship Id="rId24" Type="http://schemas.openxmlformats.org/officeDocument/2006/relationships/hyperlink" Target="mailto:lrudolph@nsf.gov" TargetMode="External"/><Relationship Id="rId32" Type="http://schemas.openxmlformats.org/officeDocument/2006/relationships/hyperlink" Target="mailto:Meredith.Fuchs@cfpb.gov" TargetMode="External"/><Relationship Id="rId37" Type="http://schemas.openxmlformats.org/officeDocument/2006/relationships/hyperlink" Target="mailto:rosterman@fdic.gov" TargetMode="External"/><Relationship Id="rId40" Type="http://schemas.openxmlformats.org/officeDocument/2006/relationships/hyperlink" Target="mailto:rmehrbani@peacecorps.gov" TargetMode="External"/><Relationship Id="rId45" Type="http://schemas.openxmlformats.org/officeDocument/2006/relationships/hyperlink" Target="mailto:steven.croley@hq.doe.gov" TargetMode="External"/><Relationship Id="rId5" Type="http://schemas.openxmlformats.org/officeDocument/2006/relationships/hyperlink" Target="mailto:Arthur.Gary@usdoj.gov" TargetMode="External"/><Relationship Id="rId15" Type="http://schemas.openxmlformats.org/officeDocument/2006/relationships/hyperlink" Target="mailto:Jeffrey.prieto@ogc.usda.gov" TargetMode="External"/><Relationship Id="rId23" Type="http://schemas.openxmlformats.org/officeDocument/2006/relationships/hyperlink" Target="mailto:Kris.durmer@gsa.gov" TargetMode="External"/><Relationship Id="rId28" Type="http://schemas.openxmlformats.org/officeDocument/2006/relationships/hyperlink" Target="mailto:frimpongme@mcc.gov" TargetMode="External"/><Relationship Id="rId36" Type="http://schemas.openxmlformats.org/officeDocument/2006/relationships/hyperlink" Target="mailto:Richard.griffin@nlrb.gov" TargetMode="External"/><Relationship Id="rId10" Type="http://schemas.openxmlformats.org/officeDocument/2006/relationships/hyperlink" Target="mailto:DStarr@fmcs.gov" TargetMode="External"/><Relationship Id="rId19" Type="http://schemas.openxmlformats.org/officeDocument/2006/relationships/hyperlink" Target="mailto:Kamala.Vasagam@opm.gov" TargetMode="External"/><Relationship Id="rId31" Type="http://schemas.openxmlformats.org/officeDocument/2006/relationships/hyperlink" Target="mailto:Melvin.Williams@sba.gov" TargetMode="External"/><Relationship Id="rId44" Type="http://schemas.openxmlformats.org/officeDocument/2006/relationships/hyperlink" Target="mailto:stevan.bunnell@hq.dhs.gov" TargetMode="External"/><Relationship Id="rId4" Type="http://schemas.openxmlformats.org/officeDocument/2006/relationships/hyperlink" Target="mailto:SmallA@sec.gov" TargetMode="External"/><Relationship Id="rId9" Type="http://schemas.openxmlformats.org/officeDocument/2006/relationships/hyperlink" Target="mailto:David.Black@ssa.gov" TargetMode="External"/><Relationship Id="rId14" Type="http://schemas.openxmlformats.org/officeDocument/2006/relationships/hyperlink" Target="mailto:james.cole@ed.gov" TargetMode="External"/><Relationship Id="rId22" Type="http://schemas.openxmlformats.org/officeDocument/2006/relationships/hyperlink" Target="mailto:Kimberly.Heimert@opic.gov" TargetMode="External"/><Relationship Id="rId27" Type="http://schemas.openxmlformats.org/officeDocument/2006/relationships/hyperlink" Target="mailto:smith.m.patricia@dol.gov" TargetMode="External"/><Relationship Id="rId30" Type="http://schemas.openxmlformats.org/officeDocument/2006/relationships/hyperlink" Target="mailto:mcleodM@state.gov" TargetMode="External"/><Relationship Id="rId35" Type="http://schemas.openxmlformats.org/officeDocument/2006/relationships/hyperlink" Target="mailto:PKollmer@bbg.gov" TargetMode="External"/><Relationship Id="rId43" Type="http://schemas.openxmlformats.org/officeDocument/2006/relationships/hyperlink" Target="mailto:Robert.s.taylor134.civ@mail.mil" TargetMode="External"/><Relationship Id="rId48" Type="http://schemas.openxmlformats.org/officeDocument/2006/relationships/hyperlink" Target="mailto:william.schultz@hhs.gov"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mailto:Mary_Pletcher@ios.doi.gov" TargetMode="External"/><Relationship Id="rId13" Type="http://schemas.openxmlformats.org/officeDocument/2006/relationships/hyperlink" Target="mailto:Angela.Bailey@opm.gov" TargetMode="External"/><Relationship Id="rId3" Type="http://schemas.openxmlformats.org/officeDocument/2006/relationships/hyperlink" Target="mailto:Ned.Holland@hhs.gov" TargetMode="External"/><Relationship Id="rId7" Type="http://schemas.openxmlformats.org/officeDocument/2006/relationships/hyperlink" Target="mailto:Jon.Holladay@cfo.usda.gov" TargetMode="External"/><Relationship Id="rId12" Type="http://schemas.openxmlformats.org/officeDocument/2006/relationships/hyperlink" Target="mailto:krista.c.paquin@nasa.gov" TargetMode="External"/><Relationship Id="rId2" Type="http://schemas.openxmlformats.org/officeDocument/2006/relationships/hyperlink" Target="mailto:richard.mckinney@dot.gov" TargetMode="External"/><Relationship Id="rId1" Type="http://schemas.openxmlformats.org/officeDocument/2006/relationships/slideLayout" Target="../slideLayouts/slideLayout2.xml"/><Relationship Id="rId6" Type="http://schemas.openxmlformats.org/officeDocument/2006/relationships/hyperlink" Target="mailto:Cheryl.Cook@ocio.usda.gov" TargetMode="External"/><Relationship Id="rId11" Type="http://schemas.openxmlformats.org/officeDocument/2006/relationships/hyperlink" Target="mailto:Richard.Chandler@usdoj.gov" TargetMode="External"/><Relationship Id="rId5" Type="http://schemas.openxmlformats.org/officeDocument/2006/relationships/hyperlink" Target="mailto:jklimavicz@jmd.usdoj.gov" TargetMode="External"/><Relationship Id="rId15" Type="http://schemas.openxmlformats.org/officeDocument/2006/relationships/hyperlink" Target="mailto:EHerbst@doc.gov" TargetMode="External"/><Relationship Id="rId10" Type="http://schemas.openxmlformats.org/officeDocument/2006/relationships/hyperlink" Target="mailto:cynthia.vaughan@dot.gov" TargetMode="External"/><Relationship Id="rId4" Type="http://schemas.openxmlformats.org/officeDocument/2006/relationships/hyperlink" Target="mailto:Frank.Baitman@hhs.gov" TargetMode="External"/><Relationship Id="rId9" Type="http://schemas.openxmlformats.org/officeDocument/2006/relationships/hyperlink" Target="mailto:kmahoney@doc.gov" TargetMode="External"/><Relationship Id="rId14" Type="http://schemas.openxmlformats.org/officeDocument/2006/relationships/hyperlink" Target="mailto:Stephen.Warren@va.gov"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community.max.gov/x/GYQjLw"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mailto:Jon.Holladay@cfo.usda.gov" TargetMode="External"/><Relationship Id="rId13" Type="http://schemas.openxmlformats.org/officeDocument/2006/relationships/hyperlink" Target="mailto:krista.c.paquin@nasa.gov" TargetMode="External"/><Relationship Id="rId3" Type="http://schemas.openxmlformats.org/officeDocument/2006/relationships/hyperlink" Target="mailto:Ned.Holland@hhs.gov" TargetMode="External"/><Relationship Id="rId7" Type="http://schemas.openxmlformats.org/officeDocument/2006/relationships/hyperlink" Target="mailto:Cheryl.Cook@ocio.usda.gov" TargetMode="External"/><Relationship Id="rId12" Type="http://schemas.openxmlformats.org/officeDocument/2006/relationships/hyperlink" Target="mailto:Richard.Chandler@usdoj.gov" TargetMode="External"/><Relationship Id="rId2" Type="http://schemas.openxmlformats.org/officeDocument/2006/relationships/hyperlink" Target="mailto:richard.mckinney@dot.gov" TargetMode="External"/><Relationship Id="rId16" Type="http://schemas.openxmlformats.org/officeDocument/2006/relationships/hyperlink" Target="mailto:EHerbst@doc.gov" TargetMode="External"/><Relationship Id="rId1" Type="http://schemas.openxmlformats.org/officeDocument/2006/relationships/slideLayout" Target="../slideLayouts/slideLayout2.xml"/><Relationship Id="rId6" Type="http://schemas.openxmlformats.org/officeDocument/2006/relationships/hyperlink" Target="mailto:sonny.bhagowalia@treasury.gov" TargetMode="External"/><Relationship Id="rId11" Type="http://schemas.openxmlformats.org/officeDocument/2006/relationships/hyperlink" Target="mailto:cynthia.vaughan@dot.gov" TargetMode="External"/><Relationship Id="rId5" Type="http://schemas.openxmlformats.org/officeDocument/2006/relationships/hyperlink" Target="mailto:jklimavicz@jmd.usdoj.gov" TargetMode="External"/><Relationship Id="rId15" Type="http://schemas.openxmlformats.org/officeDocument/2006/relationships/hyperlink" Target="mailto:Stephen.Warren@va.gov" TargetMode="External"/><Relationship Id="rId10" Type="http://schemas.openxmlformats.org/officeDocument/2006/relationships/hyperlink" Target="mailto:kmahoney@doc.gov" TargetMode="External"/><Relationship Id="rId4" Type="http://schemas.openxmlformats.org/officeDocument/2006/relationships/hyperlink" Target="mailto:Frank.Baitman@hhs.gov" TargetMode="External"/><Relationship Id="rId9" Type="http://schemas.openxmlformats.org/officeDocument/2006/relationships/hyperlink" Target="mailto:Mary_Pletcher@ios.doi.gov" TargetMode="External"/><Relationship Id="rId14" Type="http://schemas.openxmlformats.org/officeDocument/2006/relationships/hyperlink" Target="mailto:Angela.Bailey@opm.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B80C9D-A9E8-43A4-9412-9A32ED97DE7F}" type="slidenum">
              <a:rPr lang="en-US" smtClean="0"/>
              <a:pPr/>
              <a:t>1</a:t>
            </a:fld>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3467372754"/>
              </p:ext>
            </p:extLst>
          </p:nvPr>
        </p:nvGraphicFramePr>
        <p:xfrm>
          <a:off x="93785" y="748118"/>
          <a:ext cx="8975648" cy="5386468"/>
        </p:xfrm>
        <a:graphic>
          <a:graphicData uri="http://schemas.openxmlformats.org/drawingml/2006/table">
            <a:tbl>
              <a:tblPr firstRow="1" bandRow="1"/>
              <a:tblGrid>
                <a:gridCol w="1832952"/>
                <a:gridCol w="1771542"/>
                <a:gridCol w="1829310"/>
                <a:gridCol w="1877447"/>
                <a:gridCol w="1664397"/>
              </a:tblGrid>
              <a:tr h="30392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M</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T</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W</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Th</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F</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3/9</a:t>
                      </a:r>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3/10</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3/11</a:t>
                      </a:r>
                    </a:p>
                    <a:p>
                      <a:r>
                        <a:rPr lang="en-US" sz="800" dirty="0" smtClean="0">
                          <a:solidFill>
                            <a:srgbClr val="FF0000"/>
                          </a:solidFill>
                        </a:rPr>
                        <a:t>Budget Deep Dive</a:t>
                      </a:r>
                    </a:p>
                    <a:p>
                      <a:r>
                        <a:rPr lang="en-US" sz="800" dirty="0" smtClean="0"/>
                        <a:t>FFEWG Meeting</a:t>
                      </a:r>
                    </a:p>
                    <a:p>
                      <a:r>
                        <a:rPr lang="en-US" sz="800" dirty="0" smtClean="0"/>
                        <a:t>COB: Send draft</a:t>
                      </a:r>
                      <a:r>
                        <a:rPr lang="en-US" sz="800" baseline="0" dirty="0" smtClean="0"/>
                        <a:t> to Beth &amp; Tony</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One-on-one</a:t>
                      </a:r>
                      <a:r>
                        <a:rPr lang="en-US" sz="800" baseline="0" dirty="0" smtClean="0"/>
                        <a:t> DADs/BCs</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COB: Send draft</a:t>
                      </a:r>
                      <a:r>
                        <a:rPr lang="en-US" sz="800" baseline="0" dirty="0" smtClean="0"/>
                        <a:t> to DADs &amp; BCs</a:t>
                      </a:r>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3/13</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OMB Pre-Clearance Review</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One-on-one </a:t>
                      </a:r>
                      <a:r>
                        <a:rPr lang="en-US" sz="800" baseline="0" dirty="0" smtClean="0"/>
                        <a:t>DADs/BCs</a:t>
                      </a:r>
                      <a:endParaRPr lang="en-US" sz="800" dirty="0" smtClean="0"/>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3/16</a:t>
                      </a:r>
                    </a:p>
                    <a:p>
                      <a:r>
                        <a:rPr lang="en-US" sz="800" dirty="0" smtClean="0"/>
                        <a:t>PADs/DADs</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OMB Pre-Clearance Review</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3/17</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t>
                      </a:r>
                      <a:r>
                        <a:rPr lang="en-US" sz="800" dirty="0" err="1" smtClean="0"/>
                        <a:t>Incorp</a:t>
                      </a:r>
                      <a:r>
                        <a:rPr lang="en-US" sz="800" dirty="0" smtClean="0"/>
                        <a:t> pre-clearance)</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COB: Enters OMB Clearance</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3/18</a:t>
                      </a:r>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3/19</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3/20</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3/23</a:t>
                      </a:r>
                    </a:p>
                    <a:p>
                      <a:endParaRPr lang="en-US" sz="800" dirty="0" smtClean="0"/>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3/24</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3/25</a:t>
                      </a:r>
                    </a:p>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3/26</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3/27</a:t>
                      </a:r>
                    </a:p>
                    <a:p>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3/30</a:t>
                      </a:r>
                    </a:p>
                    <a:p>
                      <a:pPr marL="0" algn="l" defTabSz="914400" rtl="0" eaLnBrk="1" latinLnBrk="0" hangingPunct="1"/>
                      <a:endParaRPr lang="en-US" sz="800" kern="1200" dirty="0" smtClean="0">
                        <a:solidFill>
                          <a:schemeClr val="dk1"/>
                        </a:solidFill>
                        <a:latin typeface="Calibri" panose="020F0502020204030204"/>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3/31</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4/1 </a:t>
                      </a:r>
                      <a:r>
                        <a:rPr lang="en-US" sz="800" kern="1200" dirty="0" smtClean="0">
                          <a:solidFill>
                            <a:schemeClr val="bg1">
                              <a:lumMod val="65000"/>
                            </a:schemeClr>
                          </a:solidFill>
                          <a:latin typeface="Calibri" panose="020F0502020204030204"/>
                          <a:ea typeface="+mn-ea"/>
                          <a:cs typeface="+mn-cs"/>
                        </a:rPr>
                        <a:t>----- START OF APRIL ----------</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Calibri" panose="020F0502020204030204"/>
                          <a:ea typeface="+mn-ea"/>
                          <a:cs typeface="+mn-cs"/>
                        </a:rPr>
                        <a:t>4/2</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Calibri" panose="020F0502020204030204"/>
                          <a:ea typeface="+mn-ea"/>
                          <a:cs typeface="+mn-cs"/>
                        </a:rPr>
                        <a:t>4/3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4/6</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4/7</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4/8</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4/9</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4/10</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4/13</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4/14</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4/15</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4/16</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4/17</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4/20</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4/21</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4/22</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4/23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4/24</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4/27</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4/28</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4/29</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4/30</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5/1 </a:t>
                      </a:r>
                      <a:r>
                        <a:rPr lang="en-US" sz="800" kern="1200" dirty="0" smtClean="0">
                          <a:solidFill>
                            <a:schemeClr val="bg1">
                              <a:lumMod val="65000"/>
                            </a:schemeClr>
                          </a:solidFill>
                          <a:latin typeface="+mn-lt"/>
                          <a:ea typeface="+mn-ea"/>
                          <a:cs typeface="+mn-cs"/>
                        </a:rPr>
                        <a:t>----- START OF MAY----------</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5/4</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5/5</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5/6</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5/7</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5/8</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5/11</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5/12</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5/13</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5/14</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5/15</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Rectangle 6"/>
          <p:cNvSpPr/>
          <p:nvPr/>
        </p:nvSpPr>
        <p:spPr>
          <a:xfrm>
            <a:off x="3727382" y="1926015"/>
            <a:ext cx="5317557" cy="126770"/>
          </a:xfrm>
          <a:prstGeom prst="rect">
            <a:avLst/>
          </a:prstGeom>
          <a:solidFill>
            <a:srgbClr val="C9E7A7"/>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Rounds 2</a:t>
            </a:r>
            <a:endParaRPr lang="en-US" sz="900" dirty="0"/>
          </a:p>
        </p:txBody>
      </p:sp>
      <p:sp>
        <p:nvSpPr>
          <p:cNvPr id="15" name="Rectangle 14"/>
          <p:cNvSpPr/>
          <p:nvPr/>
        </p:nvSpPr>
        <p:spPr>
          <a:xfrm>
            <a:off x="90966" y="2385252"/>
            <a:ext cx="8953974" cy="137160"/>
          </a:xfrm>
          <a:prstGeom prst="rect">
            <a:avLst/>
          </a:prstGeom>
          <a:solidFill>
            <a:srgbClr val="87CA3E"/>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 3</a:t>
            </a:r>
            <a:endParaRPr lang="en-US" sz="900" dirty="0"/>
          </a:p>
        </p:txBody>
      </p:sp>
      <p:sp>
        <p:nvSpPr>
          <p:cNvPr id="16" name="Rectangle 15"/>
          <p:cNvSpPr/>
          <p:nvPr/>
        </p:nvSpPr>
        <p:spPr>
          <a:xfrm>
            <a:off x="90966" y="2832326"/>
            <a:ext cx="8953974" cy="137160"/>
          </a:xfrm>
          <a:prstGeom prst="rect">
            <a:avLst/>
          </a:prstGeom>
          <a:solidFill>
            <a:schemeClr val="bg2"/>
          </a:solidFill>
        </p:spPr>
        <p:txBody>
          <a:bodyPr wrap="square" lIns="0" tIns="0" rIns="0" bIns="0" anchor="ctr">
            <a:noAutofit/>
          </a:bodyPr>
          <a:lstStyle/>
          <a:p>
            <a:pPr fontAlgn="auto">
              <a:lnSpc>
                <a:spcPts val="0"/>
              </a:lnSpc>
              <a:spcBef>
                <a:spcPts val="0"/>
              </a:spcBef>
              <a:spcAft>
                <a:spcPts val="0"/>
              </a:spcAft>
              <a:defRPr/>
            </a:pPr>
            <a:r>
              <a:rPr lang="en-US" dirty="0" smtClean="0"/>
              <a:t>Agency LRM</a:t>
            </a:r>
            <a:endParaRPr lang="en-US" sz="900" dirty="0"/>
          </a:p>
        </p:txBody>
      </p:sp>
      <p:sp>
        <p:nvSpPr>
          <p:cNvPr id="17" name="Rectangle 16"/>
          <p:cNvSpPr/>
          <p:nvPr/>
        </p:nvSpPr>
        <p:spPr>
          <a:xfrm>
            <a:off x="90966" y="4340288"/>
            <a:ext cx="8953974" cy="137160"/>
          </a:xfrm>
          <a:prstGeom prst="rect">
            <a:avLst/>
          </a:prstGeom>
          <a:solidFill>
            <a:schemeClr val="bg2">
              <a:lumMod val="90000"/>
            </a:schemeClr>
          </a:solidFill>
        </p:spPr>
        <p:txBody>
          <a:bodyPr wrap="square" lIns="0" tIns="0" rIns="0" bIns="0" anchor="ctr">
            <a:noAutofit/>
          </a:bodyPr>
          <a:lstStyle/>
          <a:p>
            <a:pPr fontAlgn="auto">
              <a:lnSpc>
                <a:spcPts val="0"/>
              </a:lnSpc>
              <a:spcBef>
                <a:spcPts val="0"/>
              </a:spcBef>
              <a:spcAft>
                <a:spcPts val="0"/>
              </a:spcAft>
              <a:defRPr/>
            </a:pPr>
            <a:r>
              <a:rPr lang="en-US" dirty="0" smtClean="0"/>
              <a:t>Public Comments</a:t>
            </a:r>
            <a:endParaRPr lang="en-US" sz="900" dirty="0"/>
          </a:p>
        </p:txBody>
      </p:sp>
      <p:sp>
        <p:nvSpPr>
          <p:cNvPr id="22" name="Rectangle 21"/>
          <p:cNvSpPr/>
          <p:nvPr/>
        </p:nvSpPr>
        <p:spPr>
          <a:xfrm>
            <a:off x="90966" y="4766168"/>
            <a:ext cx="8953974" cy="137160"/>
          </a:xfrm>
          <a:prstGeom prst="rect">
            <a:avLst/>
          </a:prstGeom>
          <a:solidFill>
            <a:srgbClr val="FFFF00">
              <a:alpha val="55294"/>
            </a:srgbClr>
          </a:solidFill>
        </p:spPr>
        <p:txBody>
          <a:bodyPr wrap="square" lIns="0" tIns="0" rIns="0" bIns="0" anchor="ctr">
            <a:noAutofit/>
          </a:bodyPr>
          <a:lstStyle/>
          <a:p>
            <a:pPr fontAlgn="auto">
              <a:lnSpc>
                <a:spcPts val="0"/>
              </a:lnSpc>
              <a:spcBef>
                <a:spcPts val="0"/>
              </a:spcBef>
              <a:spcAft>
                <a:spcPts val="0"/>
              </a:spcAft>
              <a:defRPr/>
            </a:pPr>
            <a:r>
              <a:rPr lang="en-US" dirty="0" smtClean="0"/>
              <a:t>Final OMB Clearance (1, 2, 3)</a:t>
            </a:r>
            <a:endParaRPr lang="en-US" sz="900" dirty="0"/>
          </a:p>
        </p:txBody>
      </p:sp>
      <p:sp>
        <p:nvSpPr>
          <p:cNvPr id="23" name="Rectangle 22"/>
          <p:cNvSpPr/>
          <p:nvPr/>
        </p:nvSpPr>
        <p:spPr>
          <a:xfrm>
            <a:off x="90966" y="5264120"/>
            <a:ext cx="8953974" cy="137160"/>
          </a:xfrm>
          <a:prstGeom prst="rect">
            <a:avLst/>
          </a:prstGeom>
          <a:solidFill>
            <a:srgbClr val="FFFF00">
              <a:alpha val="55294"/>
            </a:srgbClr>
          </a:solidFill>
        </p:spPr>
        <p:txBody>
          <a:bodyPr wrap="square" lIns="0" tIns="0" rIns="0" bIns="0" anchor="ctr">
            <a:noAutofit/>
          </a:bodyPr>
          <a:lstStyle/>
          <a:p>
            <a:pPr fontAlgn="auto">
              <a:lnSpc>
                <a:spcPts val="0"/>
              </a:lnSpc>
              <a:spcBef>
                <a:spcPts val="0"/>
              </a:spcBef>
              <a:spcAft>
                <a:spcPts val="0"/>
              </a:spcAft>
              <a:defRPr/>
            </a:pPr>
            <a:r>
              <a:rPr lang="en-US" dirty="0"/>
              <a:t>Final OMB Clearance (1, 2, 3)</a:t>
            </a:r>
            <a:endParaRPr lang="en-US" sz="900" dirty="0"/>
          </a:p>
        </p:txBody>
      </p:sp>
      <p:sp>
        <p:nvSpPr>
          <p:cNvPr id="24" name="Rectangle 23"/>
          <p:cNvSpPr/>
          <p:nvPr/>
        </p:nvSpPr>
        <p:spPr>
          <a:xfrm>
            <a:off x="90966" y="3325885"/>
            <a:ext cx="8953974" cy="137160"/>
          </a:xfrm>
          <a:prstGeom prst="rect">
            <a:avLst/>
          </a:prstGeom>
          <a:solidFill>
            <a:schemeClr val="bg1">
              <a:lumMod val="85000"/>
            </a:schemeClr>
          </a:solidFill>
          <a:ln>
            <a:noFill/>
          </a:ln>
        </p:spPr>
        <p:txBody>
          <a:bodyPr wrap="square" lIns="0" tIns="0" rIns="0" bIns="0" anchor="ctr">
            <a:noAutofit/>
          </a:bodyPr>
          <a:lstStyle/>
          <a:p>
            <a:pPr fontAlgn="auto">
              <a:lnSpc>
                <a:spcPts val="0"/>
              </a:lnSpc>
              <a:spcBef>
                <a:spcPts val="0"/>
              </a:spcBef>
              <a:spcAft>
                <a:spcPts val="0"/>
              </a:spcAft>
            </a:pPr>
            <a:r>
              <a:rPr lang="en-US" dirty="0"/>
              <a:t>Incorporate Comments / Slippage</a:t>
            </a:r>
          </a:p>
        </p:txBody>
      </p:sp>
      <p:sp>
        <p:nvSpPr>
          <p:cNvPr id="26" name="Oval 25"/>
          <p:cNvSpPr/>
          <p:nvPr/>
        </p:nvSpPr>
        <p:spPr bwMode="auto">
          <a:xfrm>
            <a:off x="2298145" y="2277411"/>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Beth &amp; Tony</a:t>
            </a:r>
          </a:p>
        </p:txBody>
      </p:sp>
      <p:sp>
        <p:nvSpPr>
          <p:cNvPr id="28" name="Oval 27"/>
          <p:cNvSpPr/>
          <p:nvPr/>
        </p:nvSpPr>
        <p:spPr bwMode="auto">
          <a:xfrm>
            <a:off x="8331595" y="1024801"/>
            <a:ext cx="713344" cy="301945"/>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smtClean="0">
                <a:solidFill>
                  <a:schemeClr val="accent1"/>
                </a:solidFill>
                <a:latin typeface="Arial" panose="020B0604020202020204" pitchFamily="34" charset="0"/>
                <a:cs typeface="Arial" panose="020B0604020202020204" pitchFamily="34" charset="0"/>
              </a:rPr>
              <a:t>Director</a:t>
            </a:r>
            <a:endParaRPr lang="en-US" dirty="0">
              <a:solidFill>
                <a:schemeClr val="accent1"/>
              </a:solidFill>
              <a:latin typeface="Arial" panose="020B0604020202020204" pitchFamily="34" charset="0"/>
              <a:cs typeface="Arial" panose="020B0604020202020204" pitchFamily="34" charset="0"/>
            </a:endParaRPr>
          </a:p>
        </p:txBody>
      </p:sp>
      <p:sp>
        <p:nvSpPr>
          <p:cNvPr id="19" name="Rectangle 18"/>
          <p:cNvSpPr/>
          <p:nvPr/>
        </p:nvSpPr>
        <p:spPr>
          <a:xfrm>
            <a:off x="3727382" y="1774276"/>
            <a:ext cx="5317557" cy="126770"/>
          </a:xfrm>
          <a:prstGeom prst="rect">
            <a:avLst/>
          </a:prstGeom>
          <a:solidFill>
            <a:srgbClr val="C9E7A7"/>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Rounds 1</a:t>
            </a:r>
            <a:endParaRPr lang="en-US" sz="900" dirty="0"/>
          </a:p>
        </p:txBody>
      </p:sp>
      <p:sp>
        <p:nvSpPr>
          <p:cNvPr id="18" name="Oval 17"/>
          <p:cNvSpPr/>
          <p:nvPr/>
        </p:nvSpPr>
        <p:spPr bwMode="auto">
          <a:xfrm>
            <a:off x="2667366" y="1617232"/>
            <a:ext cx="658500"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Beth &amp; Tony</a:t>
            </a:r>
          </a:p>
        </p:txBody>
      </p:sp>
      <p:sp>
        <p:nvSpPr>
          <p:cNvPr id="31" name="Oval 30"/>
          <p:cNvSpPr/>
          <p:nvPr/>
        </p:nvSpPr>
        <p:spPr bwMode="auto">
          <a:xfrm>
            <a:off x="2178504" y="5192048"/>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Beth &amp; Tony</a:t>
            </a:r>
          </a:p>
        </p:txBody>
      </p:sp>
      <p:sp>
        <p:nvSpPr>
          <p:cNvPr id="32" name="Oval 31"/>
          <p:cNvSpPr/>
          <p:nvPr/>
        </p:nvSpPr>
        <p:spPr bwMode="auto">
          <a:xfrm>
            <a:off x="4915216" y="1671698"/>
            <a:ext cx="519909" cy="391072"/>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smtClean="0">
                <a:solidFill>
                  <a:schemeClr val="accent1"/>
                </a:solidFill>
                <a:latin typeface="Arial" panose="020B0604020202020204" pitchFamily="34" charset="0"/>
                <a:cs typeface="Arial" panose="020B0604020202020204" pitchFamily="34" charset="0"/>
              </a:rPr>
              <a:t>DADs </a:t>
            </a:r>
            <a:r>
              <a:rPr lang="en-US" sz="500" dirty="0" smtClean="0">
                <a:solidFill>
                  <a:schemeClr val="accent1"/>
                </a:solidFill>
                <a:latin typeface="Arial" panose="020B0604020202020204" pitchFamily="34" charset="0"/>
                <a:cs typeface="Arial" panose="020B0604020202020204" pitchFamily="34" charset="0"/>
              </a:rPr>
              <a:t>Discussion?</a:t>
            </a:r>
            <a:endParaRPr lang="en-US" dirty="0">
              <a:solidFill>
                <a:schemeClr val="accent1"/>
              </a:solidFill>
              <a:latin typeface="Arial" panose="020B0604020202020204" pitchFamily="34" charset="0"/>
              <a:cs typeface="Arial" panose="020B0604020202020204" pitchFamily="34" charset="0"/>
            </a:endParaRPr>
          </a:p>
        </p:txBody>
      </p:sp>
      <p:sp>
        <p:nvSpPr>
          <p:cNvPr id="33" name="Oval 32"/>
          <p:cNvSpPr/>
          <p:nvPr/>
        </p:nvSpPr>
        <p:spPr bwMode="auto">
          <a:xfrm>
            <a:off x="885999" y="1598324"/>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Comms/GC/LA</a:t>
            </a:r>
          </a:p>
        </p:txBody>
      </p:sp>
      <p:sp>
        <p:nvSpPr>
          <p:cNvPr id="34" name="Oval 33"/>
          <p:cNvSpPr/>
          <p:nvPr/>
        </p:nvSpPr>
        <p:spPr bwMode="auto">
          <a:xfrm>
            <a:off x="7682975" y="1603574"/>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Comms/GC/LA</a:t>
            </a:r>
          </a:p>
        </p:txBody>
      </p:sp>
      <p:sp>
        <p:nvSpPr>
          <p:cNvPr id="36" name="Oval 35"/>
          <p:cNvSpPr/>
          <p:nvPr/>
        </p:nvSpPr>
        <p:spPr bwMode="auto">
          <a:xfrm>
            <a:off x="4915216" y="2174476"/>
            <a:ext cx="519909" cy="391072"/>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Comms/GC/LA</a:t>
            </a:r>
          </a:p>
        </p:txBody>
      </p:sp>
      <p:sp>
        <p:nvSpPr>
          <p:cNvPr id="37" name="Oval 36"/>
          <p:cNvSpPr/>
          <p:nvPr/>
        </p:nvSpPr>
        <p:spPr bwMode="auto">
          <a:xfrm>
            <a:off x="6214902" y="4601136"/>
            <a:ext cx="519909" cy="391072"/>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Comms/GC/LA</a:t>
            </a:r>
          </a:p>
        </p:txBody>
      </p:sp>
      <p:sp>
        <p:nvSpPr>
          <p:cNvPr id="38" name="Oval 37"/>
          <p:cNvSpPr/>
          <p:nvPr/>
        </p:nvSpPr>
        <p:spPr bwMode="auto">
          <a:xfrm>
            <a:off x="6214902" y="5119154"/>
            <a:ext cx="519909" cy="391072"/>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Comms/GC/LA</a:t>
            </a:r>
          </a:p>
        </p:txBody>
      </p:sp>
      <p:sp>
        <p:nvSpPr>
          <p:cNvPr id="27" name="Oval 26"/>
          <p:cNvSpPr/>
          <p:nvPr/>
        </p:nvSpPr>
        <p:spPr bwMode="auto">
          <a:xfrm>
            <a:off x="7528845" y="1816211"/>
            <a:ext cx="1401510"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smtClean="0">
                <a:solidFill>
                  <a:schemeClr val="accent1"/>
                </a:solidFill>
                <a:latin typeface="Arial" panose="020B0604020202020204" pitchFamily="34" charset="0"/>
                <a:cs typeface="Arial" panose="020B0604020202020204" pitchFamily="34" charset="0"/>
              </a:rPr>
              <a:t>DIR/Deputies/PAD (Tom?)</a:t>
            </a:r>
            <a:endParaRPr lang="en-US" dirty="0">
              <a:solidFill>
                <a:schemeClr val="accent1"/>
              </a:solidFill>
              <a:latin typeface="Arial" panose="020B0604020202020204" pitchFamily="34" charset="0"/>
              <a:cs typeface="Arial" panose="020B0604020202020204" pitchFamily="34" charset="0"/>
            </a:endParaRPr>
          </a:p>
        </p:txBody>
      </p:sp>
      <p:sp>
        <p:nvSpPr>
          <p:cNvPr id="21" name="Rectangle 20"/>
          <p:cNvSpPr/>
          <p:nvPr/>
        </p:nvSpPr>
        <p:spPr>
          <a:xfrm>
            <a:off x="90966" y="3798403"/>
            <a:ext cx="8953974" cy="137160"/>
          </a:xfrm>
          <a:prstGeom prst="rect">
            <a:avLst/>
          </a:prstGeom>
          <a:solidFill>
            <a:schemeClr val="bg2">
              <a:lumMod val="90000"/>
            </a:schemeClr>
          </a:solidFill>
        </p:spPr>
        <p:txBody>
          <a:bodyPr wrap="square" lIns="0" tIns="0" rIns="0" bIns="0" anchor="ctr">
            <a:noAutofit/>
          </a:bodyPr>
          <a:lstStyle/>
          <a:p>
            <a:pPr fontAlgn="auto">
              <a:lnSpc>
                <a:spcPts val="0"/>
              </a:lnSpc>
              <a:spcBef>
                <a:spcPts val="0"/>
              </a:spcBef>
              <a:spcAft>
                <a:spcPts val="0"/>
              </a:spcAft>
              <a:defRPr/>
            </a:pPr>
            <a:r>
              <a:rPr lang="en-US" dirty="0" smtClean="0"/>
              <a:t>Public Comment</a:t>
            </a:r>
            <a:endParaRPr lang="en-US" sz="900" dirty="0"/>
          </a:p>
        </p:txBody>
      </p:sp>
      <p:sp>
        <p:nvSpPr>
          <p:cNvPr id="35" name="Oval 34"/>
          <p:cNvSpPr/>
          <p:nvPr/>
        </p:nvSpPr>
        <p:spPr bwMode="auto">
          <a:xfrm>
            <a:off x="6724490" y="1685180"/>
            <a:ext cx="519909" cy="391072"/>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smtClean="0">
                <a:solidFill>
                  <a:schemeClr val="accent1"/>
                </a:solidFill>
                <a:latin typeface="Arial" panose="020B0604020202020204" pitchFamily="34" charset="0"/>
                <a:cs typeface="Arial" panose="020B0604020202020204" pitchFamily="34" charset="0"/>
              </a:rPr>
              <a:t>Hill </a:t>
            </a:r>
            <a:r>
              <a:rPr lang="en-US" sz="600" dirty="0" smtClean="0">
                <a:solidFill>
                  <a:schemeClr val="accent1"/>
                </a:solidFill>
                <a:latin typeface="Arial" panose="020B0604020202020204" pitchFamily="34" charset="0"/>
                <a:cs typeface="Arial" panose="020B0604020202020204" pitchFamily="34" charset="0"/>
              </a:rPr>
              <a:t>Overview</a:t>
            </a:r>
            <a:endParaRPr lang="en-US" sz="600" dirty="0">
              <a:solidFill>
                <a:schemeClr val="accent1"/>
              </a:solidFill>
              <a:latin typeface="Arial" panose="020B0604020202020204" pitchFamily="34" charset="0"/>
              <a:cs typeface="Arial" panose="020B0604020202020204" pitchFamily="34" charset="0"/>
            </a:endParaRPr>
          </a:p>
        </p:txBody>
      </p:sp>
      <p:sp>
        <p:nvSpPr>
          <p:cNvPr id="29" name="Oval 28"/>
          <p:cNvSpPr/>
          <p:nvPr/>
        </p:nvSpPr>
        <p:spPr bwMode="auto">
          <a:xfrm>
            <a:off x="5965270" y="3244245"/>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Director and Deputies?</a:t>
            </a:r>
          </a:p>
        </p:txBody>
      </p:sp>
      <p:sp>
        <p:nvSpPr>
          <p:cNvPr id="30" name="Oval 29"/>
          <p:cNvSpPr/>
          <p:nvPr/>
        </p:nvSpPr>
        <p:spPr bwMode="auto">
          <a:xfrm>
            <a:off x="2360587" y="3244245"/>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Beth &amp; Tony</a:t>
            </a:r>
          </a:p>
        </p:txBody>
      </p:sp>
      <p:sp>
        <p:nvSpPr>
          <p:cNvPr id="39" name="Oval 38"/>
          <p:cNvSpPr/>
          <p:nvPr/>
        </p:nvSpPr>
        <p:spPr bwMode="auto">
          <a:xfrm>
            <a:off x="2649535" y="1214556"/>
            <a:ext cx="658500"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Beth &amp; Tony</a:t>
            </a:r>
          </a:p>
        </p:txBody>
      </p:sp>
      <p:sp>
        <p:nvSpPr>
          <p:cNvPr id="40" name="Oval 39"/>
          <p:cNvSpPr/>
          <p:nvPr/>
        </p:nvSpPr>
        <p:spPr bwMode="auto">
          <a:xfrm>
            <a:off x="6585899" y="1019480"/>
            <a:ext cx="658500"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solidFill>
                <a:latin typeface="Arial" panose="020B0604020202020204" pitchFamily="34" charset="0"/>
                <a:cs typeface="Arial" panose="020B0604020202020204" pitchFamily="34" charset="0"/>
              </a:rPr>
              <a:t>Beth &amp; Tony</a:t>
            </a:r>
          </a:p>
        </p:txBody>
      </p:sp>
      <p:sp>
        <p:nvSpPr>
          <p:cNvPr id="41" name="Oval 40"/>
          <p:cNvSpPr/>
          <p:nvPr/>
        </p:nvSpPr>
        <p:spPr bwMode="auto">
          <a:xfrm>
            <a:off x="5965270" y="3707662"/>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smtClean="0">
                <a:solidFill>
                  <a:schemeClr val="accent1"/>
                </a:solidFill>
                <a:latin typeface="Arial" panose="020B0604020202020204" pitchFamily="34" charset="0"/>
                <a:cs typeface="Arial" panose="020B0604020202020204" pitchFamily="34" charset="0"/>
              </a:rPr>
              <a:t>Meet with Hill on Details</a:t>
            </a:r>
            <a:endParaRPr lang="en-US" dirty="0">
              <a:solidFill>
                <a:schemeClr val="accent1"/>
              </a:solidFill>
              <a:latin typeface="Arial" panose="020B0604020202020204" pitchFamily="34" charset="0"/>
              <a:cs typeface="Arial" panose="020B0604020202020204" pitchFamily="34" charset="0"/>
            </a:endParaRPr>
          </a:p>
        </p:txBody>
      </p:sp>
      <p:sp>
        <p:nvSpPr>
          <p:cNvPr id="42" name="Diamond 41"/>
          <p:cNvSpPr/>
          <p:nvPr/>
        </p:nvSpPr>
        <p:spPr bwMode="auto">
          <a:xfrm>
            <a:off x="7887454" y="4980610"/>
            <a:ext cx="888282" cy="668160"/>
          </a:xfrm>
          <a:prstGeom prst="diamond">
            <a:avLst/>
          </a:prstGeom>
          <a:solidFill>
            <a:srgbClr val="FFF4D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b="1" dirty="0" smtClean="0">
                <a:solidFill>
                  <a:schemeClr val="accent1"/>
                </a:solidFill>
                <a:latin typeface="Arial" panose="020B0604020202020204" pitchFamily="34" charset="0"/>
                <a:cs typeface="Arial" panose="020B0604020202020204" pitchFamily="34" charset="0"/>
              </a:rPr>
              <a:t>RELEASE</a:t>
            </a:r>
            <a:endParaRPr lang="en-US"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96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Overall CONOPS</a:t>
            </a:r>
            <a:endParaRPr lang="en-US" sz="4400" dirty="0"/>
          </a:p>
        </p:txBody>
      </p:sp>
      <p:sp>
        <p:nvSpPr>
          <p:cNvPr id="5" name="Content Placeholder 4"/>
          <p:cNvSpPr>
            <a:spLocks noGrp="1"/>
          </p:cNvSpPr>
          <p:nvPr>
            <p:ph idx="1"/>
          </p:nvPr>
        </p:nvSpPr>
        <p:spPr>
          <a:xfrm>
            <a:off x="571501" y="1990725"/>
            <a:ext cx="8572500" cy="4367345"/>
          </a:xfrm>
        </p:spPr>
        <p:txBody>
          <a:bodyPr>
            <a:normAutofit/>
          </a:bodyPr>
          <a:lstStyle/>
          <a:p>
            <a:pPr marL="749808" lvl="1" indent="-457200">
              <a:buFont typeface="+mj-lt"/>
              <a:buAutoNum type="arabicPeriod"/>
            </a:pPr>
            <a:r>
              <a:rPr lang="en-US" sz="2800" b="1" dirty="0" smtClean="0"/>
              <a:t>Initial Outreach / Listening</a:t>
            </a:r>
            <a:r>
              <a:rPr lang="en-US" sz="2800" dirty="0" smtClean="0"/>
              <a:t> </a:t>
            </a:r>
            <a:r>
              <a:rPr lang="en-US" sz="2800" dirty="0">
                <a:solidFill>
                  <a:schemeClr val="bg1">
                    <a:lumMod val="75000"/>
                  </a:schemeClr>
                </a:solidFill>
              </a:rPr>
              <a:t>(January</a:t>
            </a:r>
            <a:r>
              <a:rPr lang="en-US" sz="2800" dirty="0" smtClean="0">
                <a:solidFill>
                  <a:schemeClr val="bg1">
                    <a:lumMod val="75000"/>
                  </a:schemeClr>
                </a:solidFill>
              </a:rPr>
              <a:t>)</a:t>
            </a:r>
          </a:p>
          <a:p>
            <a:pPr marL="932688" lvl="2" indent="-457200"/>
            <a:r>
              <a:rPr lang="en-US" sz="2000" dirty="0" smtClean="0">
                <a:solidFill>
                  <a:schemeClr val="tx1">
                    <a:lumMod val="50000"/>
                    <a:lumOff val="50000"/>
                  </a:schemeClr>
                </a:solidFill>
              </a:rPr>
              <a:t>Agencies identify FITARA Lead POC. POC then joins bi-weekly status calls.</a:t>
            </a:r>
          </a:p>
          <a:p>
            <a:pPr marL="749808" lvl="1" indent="-457200">
              <a:buFont typeface="+mj-lt"/>
              <a:buAutoNum type="arabicPeriod"/>
            </a:pPr>
            <a:endParaRPr lang="en-US" sz="2800" b="1" dirty="0" smtClean="0"/>
          </a:p>
          <a:p>
            <a:pPr marL="749808" lvl="1" indent="-457200">
              <a:buFont typeface="+mj-lt"/>
              <a:buAutoNum type="arabicPeriod"/>
            </a:pPr>
            <a:r>
              <a:rPr lang="en-US" sz="2800" b="1" dirty="0" smtClean="0"/>
              <a:t>Drafting Approach/Memo </a:t>
            </a:r>
            <a:r>
              <a:rPr lang="en-US" sz="2800" dirty="0">
                <a:solidFill>
                  <a:schemeClr val="bg1">
                    <a:lumMod val="75000"/>
                  </a:schemeClr>
                </a:solidFill>
              </a:rPr>
              <a:t>(Jan/Feb)</a:t>
            </a:r>
          </a:p>
          <a:p>
            <a:pPr marL="749808" lvl="1" indent="-457200">
              <a:buFont typeface="+mj-lt"/>
              <a:buAutoNum type="arabicPeriod"/>
            </a:pPr>
            <a:endParaRPr lang="en-US" sz="2800" b="1" dirty="0" smtClean="0"/>
          </a:p>
          <a:p>
            <a:pPr marL="749808" lvl="1" indent="-457200">
              <a:buFont typeface="+mj-lt"/>
              <a:buAutoNum type="arabicPeriod"/>
            </a:pPr>
            <a:r>
              <a:rPr lang="en-US" sz="2800" b="1" dirty="0" smtClean="0"/>
              <a:t>Stakeholder / Public Comment on Approach </a:t>
            </a:r>
            <a:r>
              <a:rPr lang="en-US" sz="2800" dirty="0">
                <a:solidFill>
                  <a:schemeClr val="bg1">
                    <a:lumMod val="75000"/>
                  </a:schemeClr>
                </a:solidFill>
              </a:rPr>
              <a:t>(March)</a:t>
            </a:r>
          </a:p>
          <a:p>
            <a:pPr marL="749808" lvl="1" indent="-457200">
              <a:buFont typeface="+mj-lt"/>
              <a:buAutoNum type="arabicPeriod"/>
            </a:pPr>
            <a:endParaRPr lang="en-US" sz="2800" b="1" dirty="0" smtClean="0"/>
          </a:p>
          <a:p>
            <a:pPr marL="749808" lvl="1" indent="-457200">
              <a:buFont typeface="+mj-lt"/>
              <a:buAutoNum type="arabicPeriod"/>
            </a:pPr>
            <a:r>
              <a:rPr lang="en-US" sz="2800" b="1" dirty="0" smtClean="0"/>
              <a:t>Implementation </a:t>
            </a:r>
            <a:r>
              <a:rPr lang="en-US" sz="2800" dirty="0" smtClean="0">
                <a:solidFill>
                  <a:schemeClr val="bg1">
                    <a:lumMod val="75000"/>
                  </a:schemeClr>
                </a:solidFill>
              </a:rPr>
              <a:t>(Post-April)</a:t>
            </a:r>
          </a:p>
        </p:txBody>
      </p:sp>
      <p:sp>
        <p:nvSpPr>
          <p:cNvPr id="2" name="Slide Number Placeholder 1"/>
          <p:cNvSpPr>
            <a:spLocks noGrp="1"/>
          </p:cNvSpPr>
          <p:nvPr>
            <p:ph type="sldNum" sz="quarter" idx="12"/>
          </p:nvPr>
        </p:nvSpPr>
        <p:spPr/>
        <p:txBody>
          <a:bodyPr/>
          <a:lstStyle/>
          <a:p>
            <a:fld id="{2CB80C9D-A9E8-43A4-9412-9A32ED97DE7F}" type="slidenum">
              <a:rPr lang="en-US" smtClean="0"/>
              <a:pPr/>
              <a:t>10</a:t>
            </a:fld>
            <a:endParaRPr lang="en-US"/>
          </a:p>
        </p:txBody>
      </p:sp>
    </p:spTree>
    <p:extLst>
      <p:ext uri="{BB962C8B-B14F-4D97-AF65-F5344CB8AC3E}">
        <p14:creationId xmlns:p14="http://schemas.microsoft.com/office/powerpoint/2010/main" val="116484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146" y="-109906"/>
            <a:ext cx="7543800" cy="1450757"/>
          </a:xfrm>
        </p:spPr>
        <p:txBody>
          <a:bodyPr/>
          <a:lstStyle/>
          <a:p>
            <a:r>
              <a:rPr lang="en-US" dirty="0" smtClean="0"/>
              <a:t>Outreach Plan</a:t>
            </a:r>
            <a:endParaRPr lang="en-US" dirty="0"/>
          </a:p>
        </p:txBody>
      </p:sp>
      <p:sp>
        <p:nvSpPr>
          <p:cNvPr id="3" name="Slide Number Placeholder 2"/>
          <p:cNvSpPr>
            <a:spLocks noGrp="1"/>
          </p:cNvSpPr>
          <p:nvPr>
            <p:ph type="sldNum" sz="quarter" idx="12"/>
          </p:nvPr>
        </p:nvSpPr>
        <p:spPr/>
        <p:txBody>
          <a:bodyPr/>
          <a:lstStyle/>
          <a:p>
            <a:fld id="{2CB80C9D-A9E8-43A4-9412-9A32ED97DE7F}" type="slidenum">
              <a:rPr lang="en-US" smtClean="0"/>
              <a:pPr/>
              <a:t>11</a:t>
            </a:fld>
            <a:endParaRPr lang="en-US"/>
          </a:p>
        </p:txBody>
      </p:sp>
      <p:graphicFrame>
        <p:nvGraphicFramePr>
          <p:cNvPr id="7" name="Diagram 6"/>
          <p:cNvGraphicFramePr/>
          <p:nvPr>
            <p:extLst>
              <p:ext uri="{D42A27DB-BD31-4B8C-83A1-F6EECF244321}">
                <p14:modId xmlns:p14="http://schemas.microsoft.com/office/powerpoint/2010/main" val="2472375842"/>
              </p:ext>
            </p:extLst>
          </p:nvPr>
        </p:nvGraphicFramePr>
        <p:xfrm>
          <a:off x="847725" y="1848892"/>
          <a:ext cx="7696200" cy="4170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5286375" y="2771775"/>
            <a:ext cx="2143125" cy="1862048"/>
          </a:xfrm>
          <a:prstGeom prst="rect">
            <a:avLst/>
          </a:prstGeom>
          <a:noFill/>
        </p:spPr>
        <p:txBody>
          <a:bodyPr wrap="square" numCol="1" rtlCol="0">
            <a:spAutoFit/>
          </a:bodyPr>
          <a:lstStyle/>
          <a:p>
            <a:pPr lvl="0" algn="l"/>
            <a:endParaRPr lang="en-US" sz="1200" dirty="0" smtClean="0"/>
          </a:p>
          <a:p>
            <a:pPr marL="171450" lvl="0" indent="-171450" algn="l">
              <a:buFont typeface="Arial" panose="020B0604020202020204" pitchFamily="34" charset="0"/>
              <a:buChar char="•"/>
            </a:pPr>
            <a:r>
              <a:rPr lang="en-US" sz="1200" dirty="0" smtClean="0">
                <a:latin typeface="+mn-lt"/>
              </a:rPr>
              <a:t>ISIMC </a:t>
            </a:r>
            <a:r>
              <a:rPr lang="en-US" sz="1200" dirty="0">
                <a:latin typeface="+mn-lt"/>
              </a:rPr>
              <a:t>(Cyber community)</a:t>
            </a:r>
          </a:p>
          <a:p>
            <a:pPr marL="171450" lvl="0" indent="-171450" algn="l">
              <a:buFont typeface="Arial" panose="020B0604020202020204" pitchFamily="34" charset="0"/>
              <a:buChar char="•"/>
            </a:pPr>
            <a:r>
              <a:rPr lang="en-US" sz="1200" dirty="0">
                <a:latin typeface="+mn-lt"/>
              </a:rPr>
              <a:t>Data Center Task Force</a:t>
            </a:r>
          </a:p>
          <a:p>
            <a:pPr marL="171450" lvl="0" indent="-171450" algn="l">
              <a:buFont typeface="Arial" panose="020B0604020202020204" pitchFamily="34" charset="0"/>
              <a:buChar char="•"/>
            </a:pPr>
            <a:r>
              <a:rPr lang="en-US" sz="1200" dirty="0">
                <a:latin typeface="+mn-lt"/>
              </a:rPr>
              <a:t>RMOs</a:t>
            </a:r>
          </a:p>
          <a:p>
            <a:pPr marL="171450" lvl="0" indent="-171450" algn="l">
              <a:buFont typeface="Arial" panose="020B0604020202020204" pitchFamily="34" charset="0"/>
              <a:buChar char="•"/>
            </a:pPr>
            <a:r>
              <a:rPr lang="en-US" sz="1200" dirty="0">
                <a:latin typeface="+mn-lt"/>
              </a:rPr>
              <a:t>PMC</a:t>
            </a:r>
          </a:p>
          <a:p>
            <a:pPr marL="171450" lvl="0" indent="-171450" algn="l">
              <a:buFont typeface="Arial" panose="020B0604020202020204" pitchFamily="34" charset="0"/>
              <a:buChar char="•"/>
            </a:pPr>
            <a:r>
              <a:rPr lang="en-US" sz="1200" dirty="0">
                <a:latin typeface="+mn-lt"/>
              </a:rPr>
              <a:t>GAO</a:t>
            </a:r>
          </a:p>
          <a:p>
            <a:pPr marL="171450" lvl="0" indent="-171450" algn="l">
              <a:buFont typeface="Arial" panose="020B0604020202020204" pitchFamily="34" charset="0"/>
              <a:buChar char="•"/>
            </a:pPr>
            <a:r>
              <a:rPr lang="en-US" sz="1200" dirty="0">
                <a:latin typeface="+mn-lt"/>
              </a:rPr>
              <a:t>BOAC</a:t>
            </a:r>
          </a:p>
          <a:p>
            <a:pPr marL="171450" lvl="0" indent="-171450" algn="l">
              <a:buFont typeface="Arial" panose="020B0604020202020204" pitchFamily="34" charset="0"/>
              <a:buChar char="•"/>
            </a:pPr>
            <a:r>
              <a:rPr lang="en-US" sz="1200" dirty="0">
                <a:latin typeface="+mn-lt"/>
              </a:rPr>
              <a:t>Higher </a:t>
            </a:r>
            <a:r>
              <a:rPr lang="en-US" sz="1200" dirty="0" smtClean="0">
                <a:latin typeface="+mn-lt"/>
              </a:rPr>
              <a:t>Education</a:t>
            </a:r>
          </a:p>
          <a:p>
            <a:pPr marL="171450" lvl="0" indent="-171450" algn="l">
              <a:buFont typeface="Arial" panose="020B0604020202020204" pitchFamily="34" charset="0"/>
              <a:buChar char="•"/>
            </a:pPr>
            <a:r>
              <a:rPr lang="en-US" sz="1200" dirty="0" smtClean="0">
                <a:latin typeface="+mn-lt"/>
              </a:rPr>
              <a:t>Agency GC Group</a:t>
            </a:r>
            <a:endParaRPr lang="en-US" sz="1200" dirty="0">
              <a:latin typeface="+mn-lt"/>
            </a:endParaRPr>
          </a:p>
          <a:p>
            <a:endParaRPr lang="en-US" dirty="0"/>
          </a:p>
        </p:txBody>
      </p:sp>
    </p:spTree>
    <p:extLst>
      <p:ext uri="{BB962C8B-B14F-4D97-AF65-F5344CB8AC3E}">
        <p14:creationId xmlns:p14="http://schemas.microsoft.com/office/powerpoint/2010/main" val="3416433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146" y="774821"/>
            <a:ext cx="7543800" cy="1088068"/>
          </a:xfrm>
        </p:spPr>
        <p:txBody>
          <a:bodyPr/>
          <a:lstStyle/>
          <a:p>
            <a:pPr lvl="0">
              <a:lnSpc>
                <a:spcPct val="90000"/>
              </a:lnSpc>
              <a:defRPr/>
            </a:pPr>
            <a:r>
              <a:rPr lang="en-US" spc="0" dirty="0">
                <a:solidFill>
                  <a:sysClr val="windowText" lastClr="000000"/>
                </a:solidFill>
              </a:rPr>
              <a:t>Initial Outreach Complete</a:t>
            </a:r>
          </a:p>
        </p:txBody>
      </p:sp>
      <p:sp>
        <p:nvSpPr>
          <p:cNvPr id="3" name="Slide Number Placeholder 2"/>
          <p:cNvSpPr>
            <a:spLocks noGrp="1"/>
          </p:cNvSpPr>
          <p:nvPr>
            <p:ph type="sldNum" sz="quarter" idx="12"/>
          </p:nvPr>
        </p:nvSpPr>
        <p:spPr/>
        <p:txBody>
          <a:bodyPr/>
          <a:lstStyle/>
          <a:p>
            <a:fld id="{2CB80C9D-A9E8-43A4-9412-9A32ED97DE7F}" type="slidenum">
              <a:rPr lang="en-US" smtClean="0"/>
              <a:pPr/>
              <a:t>12</a:t>
            </a:fld>
            <a:endParaRPr lang="en-US"/>
          </a:p>
        </p:txBody>
      </p:sp>
      <p:graphicFrame>
        <p:nvGraphicFramePr>
          <p:cNvPr id="7" name="Diagram 6"/>
          <p:cNvGraphicFramePr/>
          <p:nvPr>
            <p:extLst>
              <p:ext uri="{D42A27DB-BD31-4B8C-83A1-F6EECF244321}">
                <p14:modId xmlns:p14="http://schemas.microsoft.com/office/powerpoint/2010/main" val="132094476"/>
              </p:ext>
            </p:extLst>
          </p:nvPr>
        </p:nvGraphicFramePr>
        <p:xfrm>
          <a:off x="847725" y="2243919"/>
          <a:ext cx="7696200" cy="3128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387824" y="2659156"/>
            <a:ext cx="2456729" cy="1815882"/>
          </a:xfrm>
          <a:prstGeom prst="rect">
            <a:avLst/>
          </a:prstGeom>
          <a:noFill/>
        </p:spPr>
        <p:txBody>
          <a:bodyPr wrap="square" numCol="1" rtlCol="0">
            <a:spAutoFit/>
          </a:bodyPr>
          <a:lstStyle/>
          <a:p>
            <a:pPr marL="128588" indent="-128588" algn="l">
              <a:buFont typeface="Arial" panose="020B0604020202020204" pitchFamily="34" charset="0"/>
              <a:buChar char="•"/>
            </a:pPr>
            <a:r>
              <a:rPr lang="en-US" sz="1600" dirty="0">
                <a:latin typeface="+mn-lt"/>
              </a:rPr>
              <a:t>CFO Council</a:t>
            </a:r>
          </a:p>
          <a:p>
            <a:pPr marL="128588" indent="-128588" algn="l">
              <a:buFont typeface="Arial" panose="020B0604020202020204" pitchFamily="34" charset="0"/>
              <a:buChar char="•"/>
            </a:pPr>
            <a:r>
              <a:rPr lang="en-US" sz="1600" dirty="0">
                <a:latin typeface="+mn-lt"/>
              </a:rPr>
              <a:t>CHCO Council</a:t>
            </a:r>
          </a:p>
          <a:p>
            <a:pPr marL="128588" indent="-128588" algn="l">
              <a:buFont typeface="Arial" panose="020B0604020202020204" pitchFamily="34" charset="0"/>
              <a:buChar char="•"/>
            </a:pPr>
            <a:r>
              <a:rPr lang="en-US" sz="1600" dirty="0">
                <a:latin typeface="+mn-lt"/>
              </a:rPr>
              <a:t>ISIMC (Cyber community)</a:t>
            </a:r>
          </a:p>
          <a:p>
            <a:pPr marL="128588" indent="-128588" algn="l">
              <a:buFont typeface="Arial" panose="020B0604020202020204" pitchFamily="34" charset="0"/>
              <a:buChar char="•"/>
            </a:pPr>
            <a:r>
              <a:rPr lang="en-US" sz="1600" dirty="0">
                <a:latin typeface="+mn-lt"/>
              </a:rPr>
              <a:t>Data Center Task Force</a:t>
            </a:r>
          </a:p>
          <a:p>
            <a:pPr marL="128588" indent="-128588" algn="l">
              <a:buFont typeface="Arial" panose="020B0604020202020204" pitchFamily="34" charset="0"/>
              <a:buChar char="•"/>
            </a:pPr>
            <a:r>
              <a:rPr lang="en-US" sz="1600" dirty="0">
                <a:latin typeface="+mn-lt"/>
              </a:rPr>
              <a:t>RMOs</a:t>
            </a:r>
          </a:p>
          <a:p>
            <a:pPr marL="128588" lvl="0" indent="-128588" algn="l">
              <a:buFont typeface="Arial" panose="020B0604020202020204" pitchFamily="34" charset="0"/>
              <a:buChar char="•"/>
            </a:pPr>
            <a:r>
              <a:rPr lang="en-US" sz="1600" dirty="0">
                <a:latin typeface="+mn-lt"/>
              </a:rPr>
              <a:t>ASAM Roundtable</a:t>
            </a:r>
          </a:p>
          <a:p>
            <a:pPr marL="128588" lvl="0" indent="-128588" algn="l">
              <a:buFont typeface="Arial" panose="020B0604020202020204" pitchFamily="34" charset="0"/>
              <a:buChar char="•"/>
            </a:pPr>
            <a:r>
              <a:rPr lang="en-US" sz="1600" dirty="0">
                <a:latin typeface="+mn-lt"/>
              </a:rPr>
              <a:t>PMC</a:t>
            </a:r>
          </a:p>
        </p:txBody>
      </p:sp>
      <p:sp>
        <p:nvSpPr>
          <p:cNvPr id="4" name="TextBox 3"/>
          <p:cNvSpPr txBox="1"/>
          <p:nvPr/>
        </p:nvSpPr>
        <p:spPr>
          <a:xfrm>
            <a:off x="6710174" y="2659156"/>
            <a:ext cx="1801814" cy="1677382"/>
          </a:xfrm>
          <a:prstGeom prst="rect">
            <a:avLst/>
          </a:prstGeom>
          <a:noFill/>
        </p:spPr>
        <p:txBody>
          <a:bodyPr wrap="square" rtlCol="0">
            <a:spAutoFit/>
          </a:bodyPr>
          <a:lstStyle/>
          <a:p>
            <a:pPr marL="128588" indent="-128588" algn="l">
              <a:buFont typeface="Arial" panose="020B0604020202020204" pitchFamily="34" charset="0"/>
              <a:buChar char="•"/>
            </a:pPr>
            <a:r>
              <a:rPr lang="en-US" sz="1600" dirty="0">
                <a:solidFill>
                  <a:srgbClr val="000000"/>
                </a:solidFill>
                <a:latin typeface="+mn-lt"/>
              </a:rPr>
              <a:t>BOAC</a:t>
            </a:r>
          </a:p>
          <a:p>
            <a:pPr marL="128588" indent="-128588" algn="l">
              <a:buFont typeface="Arial" panose="020B0604020202020204" pitchFamily="34" charset="0"/>
              <a:buChar char="•"/>
            </a:pPr>
            <a:r>
              <a:rPr lang="en-US" sz="1600" dirty="0">
                <a:solidFill>
                  <a:srgbClr val="000000"/>
                </a:solidFill>
                <a:latin typeface="+mn-lt"/>
              </a:rPr>
              <a:t>Higher Education</a:t>
            </a:r>
          </a:p>
          <a:p>
            <a:pPr marL="128588" indent="-128588" algn="l">
              <a:buFont typeface="Arial" panose="020B0604020202020204" pitchFamily="34" charset="0"/>
              <a:buChar char="•"/>
            </a:pPr>
            <a:r>
              <a:rPr lang="en-US" sz="1600" dirty="0">
                <a:solidFill>
                  <a:srgbClr val="000000"/>
                </a:solidFill>
                <a:latin typeface="+mn-lt"/>
              </a:rPr>
              <a:t>GC Roundtable</a:t>
            </a:r>
          </a:p>
          <a:p>
            <a:pPr marL="128588" indent="-128588" algn="l">
              <a:buFont typeface="Arial" panose="020B0604020202020204" pitchFamily="34" charset="0"/>
              <a:buChar char="•"/>
            </a:pPr>
            <a:r>
              <a:rPr lang="en-US" sz="1600" dirty="0">
                <a:solidFill>
                  <a:srgbClr val="000000"/>
                </a:solidFill>
                <a:latin typeface="+mn-lt"/>
              </a:rPr>
              <a:t>ISPAB</a:t>
            </a:r>
          </a:p>
          <a:p>
            <a:pPr marL="128588" indent="-128588" algn="l">
              <a:buFont typeface="Arial" panose="020B0604020202020204" pitchFamily="34" charset="0"/>
              <a:buChar char="•"/>
            </a:pPr>
            <a:r>
              <a:rPr lang="en-US" sz="1600" dirty="0">
                <a:solidFill>
                  <a:srgbClr val="000000"/>
                </a:solidFill>
                <a:latin typeface="+mn-lt"/>
              </a:rPr>
              <a:t>CIGIE</a:t>
            </a:r>
          </a:p>
          <a:p>
            <a:pPr marL="128588" indent="-128588" algn="l">
              <a:buFont typeface="Arial" panose="020B0604020202020204" pitchFamily="34" charset="0"/>
              <a:buChar char="•"/>
            </a:pPr>
            <a:r>
              <a:rPr lang="en-US" sz="1600" dirty="0">
                <a:solidFill>
                  <a:srgbClr val="000000"/>
                </a:solidFill>
                <a:latin typeface="+mn-lt"/>
              </a:rPr>
              <a:t>GAO</a:t>
            </a:r>
          </a:p>
          <a:p>
            <a:endParaRPr lang="en-US" dirty="0"/>
          </a:p>
        </p:txBody>
      </p:sp>
    </p:spTree>
    <p:extLst>
      <p:ext uri="{BB962C8B-B14F-4D97-AF65-F5344CB8AC3E}">
        <p14:creationId xmlns:p14="http://schemas.microsoft.com/office/powerpoint/2010/main" val="1167788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OMB Alert Release January 30</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dirty="0" smtClean="0"/>
              <a:t>From Beth </a:t>
            </a:r>
            <a:r>
              <a:rPr lang="en-US" dirty="0" err="1" smtClean="0"/>
              <a:t>Cobert</a:t>
            </a:r>
            <a:r>
              <a:rPr lang="en-US" dirty="0" smtClean="0"/>
              <a:t> (OMB DDM) to Deputy Secretaries and Assistant Secretaries for A/M</a:t>
            </a:r>
          </a:p>
          <a:p>
            <a:pPr marL="342900" indent="-342900">
              <a:buFont typeface="+mj-lt"/>
              <a:buAutoNum type="arabicPeriod"/>
            </a:pPr>
            <a:r>
              <a:rPr lang="en-US" dirty="0"/>
              <a:t>Subject: Forthcoming </a:t>
            </a:r>
            <a:r>
              <a:rPr lang="en-US" dirty="0" err="1"/>
              <a:t>Gov</a:t>
            </a:r>
            <a:r>
              <a:rPr lang="en-US" dirty="0"/>
              <a:t>-Wide Guidance on FITARA/FISMA</a:t>
            </a:r>
          </a:p>
          <a:p>
            <a:pPr marL="342900" indent="-342900">
              <a:buFont typeface="+mj-lt"/>
              <a:buAutoNum type="arabicPeriod"/>
            </a:pPr>
            <a:r>
              <a:rPr lang="en-US" dirty="0" smtClean="0"/>
              <a:t>Also sent to CIO, CFO, CAO, CHCO, PMC Senior Advisors and GC distribution lists by OMB </a:t>
            </a:r>
          </a:p>
          <a:p>
            <a:pPr marL="342900" indent="-342900">
              <a:buFont typeface="+mj-lt"/>
              <a:buAutoNum type="arabicPeriod"/>
            </a:pPr>
            <a:r>
              <a:rPr lang="en-US" dirty="0" smtClean="0"/>
              <a:t>Notified agencies that guidance:</a:t>
            </a:r>
          </a:p>
          <a:p>
            <a:pPr marL="562356" lvl="1" indent="-342900"/>
            <a:r>
              <a:rPr lang="en-US" dirty="0" smtClean="0"/>
              <a:t>Will be released in “Spring 2015”</a:t>
            </a:r>
          </a:p>
          <a:p>
            <a:pPr marL="562356" lvl="1" indent="-342900"/>
            <a:r>
              <a:rPr lang="en-US" dirty="0" smtClean="0"/>
              <a:t>Will address CIO role and key relationships</a:t>
            </a:r>
          </a:p>
          <a:p>
            <a:pPr marL="562356" lvl="1" indent="-342900"/>
            <a:r>
              <a:rPr lang="en-US" dirty="0" smtClean="0"/>
              <a:t>Will define terms, giving examples</a:t>
            </a:r>
          </a:p>
          <a:p>
            <a:pPr marL="562356" lvl="1" indent="-342900"/>
            <a:r>
              <a:rPr lang="en-US" dirty="0" smtClean="0"/>
              <a:t>Address governance processes and ethics or conflict of interest issues</a:t>
            </a:r>
          </a:p>
          <a:p>
            <a:pPr marL="342900" indent="-342900">
              <a:buFont typeface="+mj-lt"/>
              <a:buAutoNum type="arabicPeriod"/>
            </a:pPr>
            <a:r>
              <a:rPr lang="en-US" dirty="0" smtClean="0"/>
              <a:t>Instructs agencies to take “reasonable steps to comply” in interim</a:t>
            </a:r>
          </a:p>
          <a:p>
            <a:pPr marL="342900" indent="-342900">
              <a:buFont typeface="+mj-lt"/>
              <a:buAutoNum type="arabicPeriod"/>
            </a:pPr>
            <a:r>
              <a:rPr lang="en-US" dirty="0" smtClean="0"/>
              <a:t>Announced FFEWG</a:t>
            </a:r>
          </a:p>
        </p:txBody>
      </p:sp>
      <p:sp>
        <p:nvSpPr>
          <p:cNvPr id="4" name="Slide Number Placeholder 3"/>
          <p:cNvSpPr>
            <a:spLocks noGrp="1"/>
          </p:cNvSpPr>
          <p:nvPr>
            <p:ph type="sldNum" sz="quarter" idx="12"/>
          </p:nvPr>
        </p:nvSpPr>
        <p:spPr/>
        <p:txBody>
          <a:bodyPr/>
          <a:lstStyle/>
          <a:p>
            <a:fld id="{2CB80C9D-A9E8-43A4-9412-9A32ED97DE7F}" type="slidenum">
              <a:rPr lang="en-US" smtClean="0"/>
              <a:pPr/>
              <a:t>13</a:t>
            </a:fld>
            <a:endParaRPr lang="en-US"/>
          </a:p>
        </p:txBody>
      </p:sp>
    </p:spTree>
    <p:extLst>
      <p:ext uri="{BB962C8B-B14F-4D97-AF65-F5344CB8AC3E}">
        <p14:creationId xmlns:p14="http://schemas.microsoft.com/office/powerpoint/2010/main" val="27197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FITARA Exec Working Group (FFEWG)</a:t>
            </a:r>
            <a:endParaRPr lang="en-US" dirty="0"/>
          </a:p>
        </p:txBody>
      </p:sp>
      <p:sp>
        <p:nvSpPr>
          <p:cNvPr id="3" name="Content Placeholder 2"/>
          <p:cNvSpPr>
            <a:spLocks noGrp="1"/>
          </p:cNvSpPr>
          <p:nvPr>
            <p:ph idx="1"/>
          </p:nvPr>
        </p:nvSpPr>
        <p:spPr>
          <a:xfrm>
            <a:off x="493394" y="2241550"/>
            <a:ext cx="8202932" cy="3368675"/>
          </a:xfrm>
        </p:spPr>
        <p:txBody>
          <a:bodyPr>
            <a:normAutofit fontScale="62500" lnSpcReduction="20000"/>
          </a:bodyPr>
          <a:lstStyle/>
          <a:p>
            <a:pPr>
              <a:lnSpc>
                <a:spcPct val="120000"/>
              </a:lnSpc>
            </a:pPr>
            <a:r>
              <a:rPr lang="en-US" dirty="0" smtClean="0"/>
              <a:t>Selecting two reps from each community by working with </a:t>
            </a:r>
            <a:r>
              <a:rPr lang="en-US" dirty="0"/>
              <a:t>each Council’s </a:t>
            </a:r>
            <a:r>
              <a:rPr lang="en-US" dirty="0" smtClean="0"/>
              <a:t>staff, agency </a:t>
            </a:r>
            <a:r>
              <a:rPr lang="en-US" dirty="0"/>
              <a:t>chairpersons and the </a:t>
            </a:r>
            <a:r>
              <a:rPr lang="en-US" dirty="0" smtClean="0"/>
              <a:t>relevant OMB </a:t>
            </a:r>
            <a:r>
              <a:rPr lang="en-US" dirty="0"/>
              <a:t>lead </a:t>
            </a:r>
            <a:endParaRPr lang="en-US" dirty="0" smtClean="0"/>
          </a:p>
          <a:p>
            <a:pPr>
              <a:lnSpc>
                <a:spcPct val="120000"/>
              </a:lnSpc>
            </a:pPr>
            <a:r>
              <a:rPr lang="en-US" dirty="0" smtClean="0"/>
              <a:t>Representatives should be:</a:t>
            </a:r>
            <a:r>
              <a:rPr lang="en-US" i="1" dirty="0" smtClean="0"/>
              <a:t> “senior </a:t>
            </a:r>
            <a:r>
              <a:rPr lang="en-US" i="1" dirty="0"/>
              <a:t>executives with familiarity of current agency practices and culture around cross-management domain interactions and </a:t>
            </a:r>
            <a:r>
              <a:rPr lang="en-US" i="1" dirty="0" smtClean="0"/>
              <a:t>eager </a:t>
            </a:r>
            <a:r>
              <a:rPr lang="en-US" i="1" dirty="0"/>
              <a:t>to think creatively about changes to how each management domain interfaces with CIOs, as well as think critically about the obstacles and difficulties involved with significant </a:t>
            </a:r>
            <a:r>
              <a:rPr lang="en-US" i="1" dirty="0" smtClean="0"/>
              <a:t>change.”</a:t>
            </a:r>
          </a:p>
          <a:p>
            <a:pPr>
              <a:lnSpc>
                <a:spcPct val="120000"/>
              </a:lnSpc>
            </a:pPr>
            <a:r>
              <a:rPr lang="en-US" dirty="0" smtClean="0"/>
              <a:t>The </a:t>
            </a:r>
            <a:r>
              <a:rPr lang="en-US" dirty="0"/>
              <a:t>communities to represent are:</a:t>
            </a:r>
          </a:p>
          <a:p>
            <a:pPr marL="562356" lvl="1" indent="-342900">
              <a:buFont typeface="+mj-lt"/>
              <a:buAutoNum type="arabicPeriod"/>
            </a:pPr>
            <a:r>
              <a:rPr lang="en-US" dirty="0" smtClean="0"/>
              <a:t>CIO</a:t>
            </a:r>
            <a:endParaRPr lang="en-US" dirty="0"/>
          </a:p>
          <a:p>
            <a:pPr marL="562356" lvl="1" indent="-342900">
              <a:buFont typeface="+mj-lt"/>
              <a:buAutoNum type="arabicPeriod"/>
            </a:pPr>
            <a:r>
              <a:rPr lang="en-US" dirty="0"/>
              <a:t>CFO</a:t>
            </a:r>
          </a:p>
          <a:p>
            <a:pPr marL="562356" lvl="1" indent="-342900">
              <a:buFont typeface="+mj-lt"/>
              <a:buAutoNum type="arabicPeriod"/>
            </a:pPr>
            <a:r>
              <a:rPr lang="en-US" dirty="0"/>
              <a:t>Budget officers</a:t>
            </a:r>
          </a:p>
          <a:p>
            <a:pPr marL="562356" lvl="1" indent="-342900">
              <a:buFont typeface="+mj-lt"/>
              <a:buAutoNum type="arabicPeriod"/>
            </a:pPr>
            <a:r>
              <a:rPr lang="en-US" dirty="0"/>
              <a:t>CAO &amp; Senior procurement executives</a:t>
            </a:r>
          </a:p>
          <a:p>
            <a:pPr marL="562356" lvl="1" indent="-342900">
              <a:buFont typeface="+mj-lt"/>
              <a:buAutoNum type="arabicPeriod"/>
            </a:pPr>
            <a:r>
              <a:rPr lang="en-US" dirty="0"/>
              <a:t>CHCO</a:t>
            </a:r>
          </a:p>
          <a:p>
            <a:pPr marL="562356" lvl="1" indent="-342900">
              <a:buFont typeface="+mj-lt"/>
              <a:buAutoNum type="arabicPeriod"/>
            </a:pPr>
            <a:r>
              <a:rPr lang="en-US" dirty="0"/>
              <a:t>General Counsel</a:t>
            </a:r>
          </a:p>
          <a:p>
            <a:pPr marL="562356" lvl="1" indent="-342900">
              <a:buFont typeface="+mj-lt"/>
              <a:buAutoNum type="arabicPeriod"/>
            </a:pPr>
            <a:r>
              <a:rPr lang="en-US" dirty="0"/>
              <a:t>Assistant Secretary for Administration/Management (or equivalent)</a:t>
            </a:r>
          </a:p>
          <a:p>
            <a:pPr marL="562356" lvl="1" indent="-3429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14</a:t>
            </a:fld>
            <a:endParaRPr lang="en-US"/>
          </a:p>
        </p:txBody>
      </p:sp>
    </p:spTree>
    <p:extLst>
      <p:ext uri="{BB962C8B-B14F-4D97-AF65-F5344CB8AC3E}">
        <p14:creationId xmlns:p14="http://schemas.microsoft.com/office/powerpoint/2010/main" val="261763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6633" y="-30777"/>
            <a:ext cx="9170633" cy="261602"/>
          </a:xfrm>
          <a:prstGeom prst="rect">
            <a:avLst/>
          </a:prstGeom>
          <a:ln>
            <a:noFill/>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32" tIns="45716" rIns="91432" bIns="45716" numCol="1" rtlCol="0" anchor="ctr" anchorCtr="0" compatLnSpc="1">
            <a:prstTxWarp prst="textNoShape">
              <a:avLst/>
            </a:prstTxWarp>
            <a:spAutoFit/>
          </a:bodyPr>
          <a:lstStyle/>
          <a:p>
            <a:r>
              <a:rPr lang="en-US" sz="1100" b="1" spc="300" dirty="0" smtClean="0">
                <a:solidFill>
                  <a:prstClr val="white"/>
                </a:solidFill>
                <a:latin typeface="Candara" panose="020E0502030303020204" pitchFamily="34" charset="0"/>
                <a:cs typeface="Arial" panose="020B0604020202020204" pitchFamily="34" charset="0"/>
              </a:rPr>
              <a:t>FITARA Outreach</a:t>
            </a:r>
          </a:p>
        </p:txBody>
      </p:sp>
      <p:graphicFrame>
        <p:nvGraphicFramePr>
          <p:cNvPr id="5" name="Table 4"/>
          <p:cNvGraphicFramePr>
            <a:graphicFrameLocks noGrp="1"/>
          </p:cNvGraphicFramePr>
          <p:nvPr>
            <p:extLst/>
          </p:nvPr>
        </p:nvGraphicFramePr>
        <p:xfrm>
          <a:off x="1029816" y="235441"/>
          <a:ext cx="8114190" cy="716280"/>
        </p:xfrm>
        <a:graphic>
          <a:graphicData uri="http://schemas.openxmlformats.org/drawingml/2006/table">
            <a:tbl>
              <a:tblPr firstRow="1" bandRow="1">
                <a:tableStyleId>{5C22544A-7EE6-4342-B048-85BDC9FD1C3A}</a:tableStyleId>
              </a:tblPr>
              <a:tblGrid>
                <a:gridCol w="540946"/>
                <a:gridCol w="540946"/>
                <a:gridCol w="540946"/>
                <a:gridCol w="540946"/>
                <a:gridCol w="540946"/>
                <a:gridCol w="540946"/>
                <a:gridCol w="540946"/>
                <a:gridCol w="540946"/>
                <a:gridCol w="540946"/>
                <a:gridCol w="540946"/>
                <a:gridCol w="540946"/>
                <a:gridCol w="540946"/>
                <a:gridCol w="540946"/>
                <a:gridCol w="540946"/>
                <a:gridCol w="540946"/>
              </a:tblGrid>
              <a:tr h="230171">
                <a:tc gridSpan="12">
                  <a:txBody>
                    <a:bodyPr/>
                    <a:lstStyle/>
                    <a:p>
                      <a:pPr algn="ctr"/>
                      <a:r>
                        <a:rPr lang="en-US" sz="1100" dirty="0" smtClean="0">
                          <a:latin typeface="Candara" panose="020E0502030303020204" pitchFamily="34" charset="0"/>
                        </a:rPr>
                        <a:t>FY 2015</a:t>
                      </a:r>
                      <a:endParaRPr lang="en-US" sz="11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gridSpan="3">
                  <a:txBody>
                    <a:bodyPr/>
                    <a:lstStyle/>
                    <a:p>
                      <a:pPr algn="r"/>
                      <a:r>
                        <a:rPr lang="en-US" sz="1100" dirty="0" smtClean="0">
                          <a:latin typeface="Candara" panose="020E0502030303020204" pitchFamily="34" charset="0"/>
                        </a:rPr>
                        <a:t>2016</a:t>
                      </a:r>
                      <a:endParaRPr lang="en-US" sz="11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r>
              <a:tr h="209855">
                <a:tc gridSpan="3">
                  <a:txBody>
                    <a:bodyPr/>
                    <a:lstStyle/>
                    <a:p>
                      <a:pPr algn="ctr"/>
                      <a:r>
                        <a:rPr lang="en-US" sz="900" dirty="0" smtClean="0">
                          <a:latin typeface="Candara" panose="020E0502030303020204" pitchFamily="34" charset="0"/>
                        </a:rPr>
                        <a:t>Q1</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Q2</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Q3</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Q4</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Q1</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r>
              <a:tr h="209855">
                <a:tc>
                  <a:txBody>
                    <a:bodyPr/>
                    <a:lstStyle/>
                    <a:p>
                      <a:pPr algn="ctr"/>
                      <a:r>
                        <a:rPr lang="en-US" sz="900" dirty="0" smtClean="0">
                          <a:latin typeface="Candara" panose="020E0502030303020204" pitchFamily="34" charset="0"/>
                        </a:rPr>
                        <a:t>Oct</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Nov</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Dec</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Jan</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Feb</a:t>
                      </a:r>
                    </a:p>
                  </a:txBody>
                  <a:tcPr/>
                </a:tc>
                <a:tc>
                  <a:txBody>
                    <a:bodyPr/>
                    <a:lstStyle/>
                    <a:p>
                      <a:pPr algn="ctr"/>
                      <a:r>
                        <a:rPr lang="en-US" sz="900" dirty="0" smtClean="0">
                          <a:latin typeface="Candara" panose="020E0502030303020204" pitchFamily="34" charset="0"/>
                        </a:rPr>
                        <a:t>Mar</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Apr</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May</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Jun</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Jul</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Aug</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Sep</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Oct</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Nov</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Dec</a:t>
                      </a:r>
                      <a:endParaRPr lang="en-US" sz="900" dirty="0">
                        <a:latin typeface="Candara" panose="020E0502030303020204" pitchFamily="34" charset="0"/>
                      </a:endParaRPr>
                    </a:p>
                  </a:txBody>
                  <a:tcPr/>
                </a:tc>
              </a:tr>
            </a:tbl>
          </a:graphicData>
        </a:graphic>
      </p:graphicFrame>
      <p:sp>
        <p:nvSpPr>
          <p:cNvPr id="6" name="Rectangle 5"/>
          <p:cNvSpPr/>
          <p:nvPr/>
        </p:nvSpPr>
        <p:spPr bwMode="auto">
          <a:xfrm>
            <a:off x="-7118" y="999678"/>
            <a:ext cx="9144000" cy="1005840"/>
          </a:xfrm>
          <a:prstGeom prst="rect">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endParaRPr lang="en-US" smtClean="0">
              <a:solidFill>
                <a:srgbClr val="000000"/>
              </a:solidFill>
              <a:latin typeface="Arial" panose="020B0604020202020204" pitchFamily="34" charset="0"/>
              <a:cs typeface="Arial" panose="020B0604020202020204" pitchFamily="34" charset="0"/>
            </a:endParaRPr>
          </a:p>
        </p:txBody>
      </p:sp>
      <p:sp>
        <p:nvSpPr>
          <p:cNvPr id="7" name="TextBox 6"/>
          <p:cNvSpPr txBox="1"/>
          <p:nvPr/>
        </p:nvSpPr>
        <p:spPr>
          <a:xfrm>
            <a:off x="30982" y="1314023"/>
            <a:ext cx="1025496" cy="430887"/>
          </a:xfrm>
          <a:prstGeom prst="rect">
            <a:avLst/>
          </a:prstGeom>
          <a:noFill/>
        </p:spPr>
        <p:txBody>
          <a:bodyPr wrap="square" rtlCol="0">
            <a:spAutoFit/>
          </a:bodyPr>
          <a:lstStyle/>
          <a:p>
            <a:r>
              <a:rPr lang="en-US" sz="1100" b="1" dirty="0" smtClean="0">
                <a:solidFill>
                  <a:srgbClr val="000000"/>
                </a:solidFill>
                <a:latin typeface="Candara" panose="020E0502030303020204" pitchFamily="34" charset="0"/>
              </a:rPr>
              <a:t>FITARA Roadmap</a:t>
            </a:r>
            <a:endParaRPr lang="en-US" sz="1100" b="1" dirty="0">
              <a:solidFill>
                <a:srgbClr val="000000"/>
              </a:solidFill>
              <a:latin typeface="Candara" panose="020E0502030303020204" pitchFamily="34" charset="0"/>
            </a:endParaRPr>
          </a:p>
        </p:txBody>
      </p:sp>
      <p:sp>
        <p:nvSpPr>
          <p:cNvPr id="13" name="Rectangle 12"/>
          <p:cNvSpPr/>
          <p:nvPr/>
        </p:nvSpPr>
        <p:spPr>
          <a:xfrm>
            <a:off x="4779703" y="1384420"/>
            <a:ext cx="3592772" cy="584702"/>
          </a:xfrm>
          <a:prstGeom prst="rect">
            <a:avLst/>
          </a:prstGeom>
          <a:gradFill flip="none" rotWithShape="1">
            <a:gsLst>
              <a:gs pos="0">
                <a:srgbClr val="BD582C"/>
              </a:gs>
              <a:gs pos="50000">
                <a:srgbClr val="BD582C"/>
              </a:gs>
              <a:gs pos="100000">
                <a:srgbClr val="D8A499"/>
              </a:gs>
            </a:gsLst>
            <a:lin ang="0" scaled="1"/>
            <a:tileRect/>
          </a:gradFill>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Implementation</a:t>
            </a:r>
            <a:endParaRPr lang="en-US" b="1" dirty="0">
              <a:solidFill>
                <a:prstClr val="white"/>
              </a:solidFill>
            </a:endParaRPr>
          </a:p>
        </p:txBody>
      </p:sp>
      <p:sp>
        <p:nvSpPr>
          <p:cNvPr id="14" name="Rectangle 13"/>
          <p:cNvSpPr/>
          <p:nvPr/>
        </p:nvSpPr>
        <p:spPr>
          <a:xfrm>
            <a:off x="3782291" y="1379150"/>
            <a:ext cx="457200"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a:solidFill>
                  <a:prstClr val="white"/>
                </a:solidFill>
              </a:rPr>
              <a:t>Clearance</a:t>
            </a:r>
          </a:p>
          <a:p>
            <a:r>
              <a:rPr lang="en-US" b="1" dirty="0">
                <a:solidFill>
                  <a:prstClr val="white"/>
                </a:solidFill>
              </a:rPr>
              <a:t>(Red, LRM, 2nd)</a:t>
            </a:r>
          </a:p>
        </p:txBody>
      </p:sp>
      <p:sp>
        <p:nvSpPr>
          <p:cNvPr id="16" name="Diamond 15"/>
          <p:cNvSpPr/>
          <p:nvPr/>
        </p:nvSpPr>
        <p:spPr>
          <a:xfrm>
            <a:off x="4332328" y="1379149"/>
            <a:ext cx="378133" cy="393660"/>
          </a:xfrm>
          <a:prstGeom prst="diamond">
            <a:avLst/>
          </a:prstGeom>
          <a:ln>
            <a:noFill/>
          </a:ln>
        </p:spPr>
        <p:style>
          <a:lnRef idx="3">
            <a:schemeClr val="lt1"/>
          </a:lnRef>
          <a:fillRef idx="1">
            <a:schemeClr val="accent2"/>
          </a:fillRef>
          <a:effectRef idx="1">
            <a:schemeClr val="accent2"/>
          </a:effectRef>
          <a:fontRef idx="minor">
            <a:schemeClr val="lt1"/>
          </a:fontRef>
        </p:style>
        <p:txBody>
          <a:bodyPr wrap="none" lIns="0" tIns="0" rIns="0" bIns="0" rtlCol="0" anchor="ctr"/>
          <a:lstStyle/>
          <a:p>
            <a:r>
              <a:rPr lang="en-US" b="1" dirty="0">
                <a:solidFill>
                  <a:prstClr val="white"/>
                </a:solidFill>
              </a:rPr>
              <a:t>Release</a:t>
            </a:r>
          </a:p>
        </p:txBody>
      </p:sp>
      <p:sp>
        <p:nvSpPr>
          <p:cNvPr id="17" name="Rectangle 16"/>
          <p:cNvSpPr/>
          <p:nvPr/>
        </p:nvSpPr>
        <p:spPr>
          <a:xfrm>
            <a:off x="3246726" y="1384286"/>
            <a:ext cx="457200"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Draft Proposed Memo</a:t>
            </a:r>
            <a:endParaRPr lang="en-US" b="1" dirty="0">
              <a:solidFill>
                <a:prstClr val="white"/>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444001106"/>
              </p:ext>
            </p:extLst>
          </p:nvPr>
        </p:nvGraphicFramePr>
        <p:xfrm>
          <a:off x="5048074" y="2097701"/>
          <a:ext cx="3791383" cy="1443990"/>
        </p:xfrm>
        <a:graphic>
          <a:graphicData uri="http://schemas.openxmlformats.org/drawingml/2006/table">
            <a:tbl>
              <a:tblPr firstRow="1" bandRow="1">
                <a:tableStyleId>{5C22544A-7EE6-4342-B048-85BDC9FD1C3A}</a:tableStyleId>
              </a:tblPr>
              <a:tblGrid>
                <a:gridCol w="3048000"/>
                <a:gridCol w="743383"/>
              </a:tblGrid>
              <a:tr h="240030">
                <a:tc>
                  <a:txBody>
                    <a:bodyPr/>
                    <a:lstStyle/>
                    <a:p>
                      <a:r>
                        <a:rPr lang="en-US" sz="1000" dirty="0" smtClean="0"/>
                        <a:t>Resources</a:t>
                      </a:r>
                      <a:r>
                        <a:rPr lang="en-US" sz="1000" baseline="0" dirty="0" smtClean="0"/>
                        <a:t> for Outreach</a:t>
                      </a:r>
                      <a:endParaRPr lang="en-US" sz="1000" dirty="0"/>
                    </a:p>
                  </a:txBody>
                  <a:tcPr/>
                </a:tc>
                <a:tc>
                  <a:txBody>
                    <a:bodyPr/>
                    <a:lstStyle/>
                    <a:p>
                      <a:r>
                        <a:rPr lang="en-US" sz="1000" dirty="0" smtClean="0"/>
                        <a:t>Sweezy</a:t>
                      </a:r>
                      <a:endParaRPr lang="en-US" sz="1000" dirty="0"/>
                    </a:p>
                  </a:txBody>
                  <a:tcPr/>
                </a:tc>
              </a:tr>
              <a:tr h="240030">
                <a:tc>
                  <a:txBody>
                    <a:bodyPr/>
                    <a:lstStyle/>
                    <a:p>
                      <a:pPr marL="0" indent="0" algn="l">
                        <a:buFont typeface="+mj-lt"/>
                        <a:buNone/>
                      </a:pPr>
                      <a:r>
                        <a:rPr lang="en-US" sz="800" dirty="0" smtClean="0"/>
                        <a:t>FITARA Bill Text</a:t>
                      </a:r>
                    </a:p>
                  </a:txBody>
                  <a:tcPr/>
                </a:tc>
                <a:tc>
                  <a:txBody>
                    <a:bodyPr/>
                    <a:lstStyle/>
                    <a:p>
                      <a:r>
                        <a:rPr lang="en-US" sz="800" dirty="0" smtClean="0"/>
                        <a:t>Sweezy</a:t>
                      </a:r>
                      <a:endParaRPr lang="en-US" sz="800" dirty="0"/>
                    </a:p>
                  </a:txBody>
                  <a:tcPr/>
                </a:tc>
              </a:tr>
              <a:tr h="240030">
                <a:tc>
                  <a:txBody>
                    <a:bodyPr/>
                    <a:lstStyle/>
                    <a:p>
                      <a:pPr marL="0" indent="0" algn="l">
                        <a:buFont typeface="+mj-lt"/>
                        <a:buNone/>
                      </a:pPr>
                      <a:r>
                        <a:rPr lang="en-US" sz="800" dirty="0" smtClean="0"/>
                        <a:t>FITARA E-Gov Summary v2</a:t>
                      </a:r>
                    </a:p>
                  </a:txBody>
                  <a:tcPr/>
                </a:tc>
                <a:tc>
                  <a:txBody>
                    <a:bodyPr/>
                    <a:lstStyle/>
                    <a:p>
                      <a:r>
                        <a:rPr lang="en-US" sz="800" dirty="0" smtClean="0"/>
                        <a:t>Sweezy</a:t>
                      </a:r>
                      <a:endParaRPr lang="en-US" sz="800" dirty="0"/>
                    </a:p>
                  </a:txBody>
                  <a:tcPr/>
                </a:tc>
              </a:tr>
              <a:tr h="240030">
                <a:tc>
                  <a:txBody>
                    <a:bodyPr/>
                    <a:lstStyle/>
                    <a:p>
                      <a:pPr marL="0" indent="0" algn="l">
                        <a:buFont typeface="+mj-lt"/>
                        <a:buNone/>
                      </a:pPr>
                      <a:r>
                        <a:rPr lang="en-US" sz="800" dirty="0" smtClean="0"/>
                        <a:t>Old Memos: M-03-08, M-11-29,</a:t>
                      </a:r>
                      <a:r>
                        <a:rPr lang="en-US" sz="800" baseline="0" dirty="0" smtClean="0"/>
                        <a:t> </a:t>
                      </a:r>
                      <a:r>
                        <a:rPr lang="en-US" sz="800" baseline="0" dirty="0" err="1" smtClean="0"/>
                        <a:t>Pstat</a:t>
                      </a:r>
                      <a:r>
                        <a:rPr lang="en-US" sz="800" baseline="0" dirty="0" smtClean="0"/>
                        <a:t> Memos, A-130, </a:t>
                      </a:r>
                      <a:r>
                        <a:rPr lang="en-US" sz="800" baseline="0" dirty="0" err="1" smtClean="0"/>
                        <a:t>etc</a:t>
                      </a:r>
                      <a:endParaRPr lang="en-US" sz="800" dirty="0" smtClean="0"/>
                    </a:p>
                  </a:txBody>
                  <a:tcPr/>
                </a:tc>
                <a:tc>
                  <a:txBody>
                    <a:bodyPr/>
                    <a:lstStyle/>
                    <a:p>
                      <a:r>
                        <a:rPr lang="en-US" sz="800" dirty="0" smtClean="0"/>
                        <a:t>Sweezy</a:t>
                      </a:r>
                      <a:endParaRPr lang="en-US" sz="800" dirty="0"/>
                    </a:p>
                  </a:txBody>
                  <a:tcPr/>
                </a:tc>
              </a:tr>
              <a:tr h="240030">
                <a:tc>
                  <a:txBody>
                    <a:bodyPr/>
                    <a:lstStyle/>
                    <a:p>
                      <a:pPr marL="0" indent="0" algn="l">
                        <a:buFont typeface="+mj-lt"/>
                        <a:buNone/>
                      </a:pPr>
                      <a:r>
                        <a:rPr lang="en-US" sz="800" dirty="0" smtClean="0"/>
                        <a:t>Summary of new and old provisions</a:t>
                      </a:r>
                    </a:p>
                  </a:txBody>
                  <a:tcPr/>
                </a:tc>
                <a:tc>
                  <a:txBody>
                    <a:bodyPr/>
                    <a:lstStyle/>
                    <a:p>
                      <a:r>
                        <a:rPr lang="en-US" sz="800" dirty="0" err="1" smtClean="0"/>
                        <a:t>Sweezy</a:t>
                      </a:r>
                      <a:endParaRPr lang="en-US" sz="800" dirty="0"/>
                    </a:p>
                  </a:txBody>
                  <a:tcPr/>
                </a:tc>
              </a:tr>
              <a:tr h="24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endParaRPr lang="en-US" sz="80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10238352"/>
              </p:ext>
            </p:extLst>
          </p:nvPr>
        </p:nvGraphicFramePr>
        <p:xfrm>
          <a:off x="5048073" y="3685989"/>
          <a:ext cx="3800651" cy="1543236"/>
        </p:xfrm>
        <a:graphic>
          <a:graphicData uri="http://schemas.openxmlformats.org/drawingml/2006/table">
            <a:tbl>
              <a:tblPr firstRow="1" bandRow="1">
                <a:tableStyleId>{5C22544A-7EE6-4342-B048-85BDC9FD1C3A}</a:tableStyleId>
              </a:tblPr>
              <a:tblGrid>
                <a:gridCol w="3800651"/>
              </a:tblGrid>
              <a:tr h="338311">
                <a:tc>
                  <a:txBody>
                    <a:bodyPr/>
                    <a:lstStyle/>
                    <a:p>
                      <a:r>
                        <a:rPr lang="en-US" sz="1000" dirty="0" smtClean="0"/>
                        <a:t>Standard Agenda for Stakeholder Meetings</a:t>
                      </a:r>
                      <a:endParaRPr lang="en-US" sz="1000" dirty="0"/>
                    </a:p>
                  </a:txBody>
                  <a:tcPr/>
                </a:tc>
              </a:tr>
              <a:tr h="1204925">
                <a:tc>
                  <a:txBody>
                    <a:bodyPr/>
                    <a:lstStyle/>
                    <a:p>
                      <a:r>
                        <a:rPr lang="en-US" sz="800" kern="1200" dirty="0" smtClean="0">
                          <a:solidFill>
                            <a:schemeClr val="dk1"/>
                          </a:solidFill>
                          <a:effectLst/>
                          <a:latin typeface="+mn-lt"/>
                          <a:ea typeface="+mn-ea"/>
                          <a:cs typeface="+mn-cs"/>
                        </a:rPr>
                        <a:t>We will be focusing on the following topics:</a:t>
                      </a:r>
                    </a:p>
                    <a:p>
                      <a:r>
                        <a:rPr lang="en-US" sz="800" kern="1200" dirty="0" smtClean="0">
                          <a:solidFill>
                            <a:schemeClr val="dk1"/>
                          </a:solidFill>
                          <a:effectLst/>
                          <a:latin typeface="+mn-lt"/>
                          <a:ea typeface="+mn-ea"/>
                          <a:cs typeface="+mn-cs"/>
                        </a:rPr>
                        <a:t> </a:t>
                      </a:r>
                    </a:p>
                    <a:p>
                      <a:pPr marL="114300" lvl="1" indent="0">
                        <a:lnSpc>
                          <a:spcPct val="150000"/>
                        </a:lnSpc>
                      </a:pPr>
                      <a:r>
                        <a:rPr lang="en-US" sz="800" b="1" kern="1200" dirty="0" smtClean="0">
                          <a:solidFill>
                            <a:schemeClr val="dk1"/>
                          </a:solidFill>
                          <a:effectLst/>
                          <a:latin typeface="+mn-lt"/>
                          <a:ea typeface="+mn-ea"/>
                          <a:cs typeface="+mn-cs"/>
                        </a:rPr>
                        <a:t>FITARA Introduction and Context, OMB Outreach Plan</a:t>
                      </a:r>
                      <a:endParaRPr lang="en-US" sz="800" kern="1200" dirty="0" smtClean="0">
                        <a:solidFill>
                          <a:schemeClr val="dk1"/>
                        </a:solidFill>
                        <a:effectLst/>
                        <a:latin typeface="+mn-lt"/>
                        <a:ea typeface="+mn-ea"/>
                        <a:cs typeface="+mn-cs"/>
                      </a:endParaRPr>
                    </a:p>
                    <a:p>
                      <a:pPr marL="114300" lvl="1" indent="0">
                        <a:lnSpc>
                          <a:spcPct val="150000"/>
                        </a:lnSpc>
                      </a:pPr>
                      <a:r>
                        <a:rPr lang="en-US" sz="800" b="1" kern="1200" dirty="0" smtClean="0">
                          <a:solidFill>
                            <a:schemeClr val="dk1"/>
                          </a:solidFill>
                          <a:effectLst/>
                          <a:latin typeface="+mn-lt"/>
                          <a:ea typeface="+mn-ea"/>
                          <a:cs typeface="+mn-cs"/>
                        </a:rPr>
                        <a:t>Lessons from Implementation of the E-Government Act of 2002</a:t>
                      </a:r>
                      <a:endParaRPr lang="en-US" sz="800" kern="1200" dirty="0" smtClean="0">
                        <a:solidFill>
                          <a:schemeClr val="dk1"/>
                        </a:solidFill>
                        <a:effectLst/>
                        <a:latin typeface="+mn-lt"/>
                        <a:ea typeface="+mn-ea"/>
                        <a:cs typeface="+mn-cs"/>
                      </a:endParaRPr>
                    </a:p>
                    <a:p>
                      <a:pPr marL="114300" lvl="1" indent="0">
                        <a:lnSpc>
                          <a:spcPct val="150000"/>
                        </a:lnSpc>
                      </a:pPr>
                      <a:r>
                        <a:rPr lang="en-US" sz="800" b="1" kern="1200" dirty="0" smtClean="0">
                          <a:solidFill>
                            <a:schemeClr val="dk1"/>
                          </a:solidFill>
                          <a:effectLst/>
                          <a:latin typeface="+mn-lt"/>
                          <a:ea typeface="+mn-ea"/>
                          <a:cs typeface="+mn-cs"/>
                        </a:rPr>
                        <a:t>CIO Authorities:</a:t>
                      </a:r>
                      <a:r>
                        <a:rPr lang="en-US" sz="800" kern="1200" dirty="0" smtClean="0">
                          <a:solidFill>
                            <a:schemeClr val="dk1"/>
                          </a:solidFill>
                          <a:effectLst/>
                          <a:latin typeface="+mn-lt"/>
                          <a:ea typeface="+mn-ea"/>
                          <a:cs typeface="+mn-cs"/>
                        </a:rPr>
                        <a:t> Opportunities, Risks, and Obstacles Agencies &amp; OMB Face</a:t>
                      </a:r>
                    </a:p>
                    <a:p>
                      <a:pPr marL="114300" lvl="1" indent="0">
                        <a:lnSpc>
                          <a:spcPct val="150000"/>
                        </a:lnSpc>
                      </a:pPr>
                      <a:r>
                        <a:rPr lang="en-US" sz="800" b="1" kern="1200" dirty="0" smtClean="0">
                          <a:solidFill>
                            <a:schemeClr val="dk1"/>
                          </a:solidFill>
                          <a:effectLst/>
                          <a:latin typeface="+mn-lt"/>
                          <a:ea typeface="+mn-ea"/>
                          <a:cs typeface="+mn-cs"/>
                        </a:rPr>
                        <a:t>Other FITARA Sections: </a:t>
                      </a:r>
                      <a:r>
                        <a:rPr lang="en-US" sz="800" kern="1200" dirty="0" smtClean="0">
                          <a:solidFill>
                            <a:schemeClr val="dk1"/>
                          </a:solidFill>
                          <a:effectLst/>
                          <a:latin typeface="+mn-lt"/>
                          <a:ea typeface="+mn-ea"/>
                          <a:cs typeface="+mn-cs"/>
                        </a:rPr>
                        <a:t>Opportunities, Risks, and Obstacles</a:t>
                      </a:r>
                    </a:p>
                    <a:p>
                      <a:pPr marL="0" indent="0" algn="l">
                        <a:buFont typeface="+mj-lt"/>
                        <a:buNone/>
                      </a:pPr>
                      <a:endParaRPr lang="en-US" sz="800" dirty="0" smtClean="0"/>
                    </a:p>
                  </a:txBody>
                  <a:tcPr/>
                </a:tc>
              </a:tr>
            </a:tbl>
          </a:graphicData>
        </a:graphic>
      </p:graphicFrame>
      <p:sp>
        <p:nvSpPr>
          <p:cNvPr id="22" name="Diamond 21"/>
          <p:cNvSpPr/>
          <p:nvPr/>
        </p:nvSpPr>
        <p:spPr>
          <a:xfrm>
            <a:off x="3071313" y="1040256"/>
            <a:ext cx="378133" cy="3936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b="1" dirty="0" smtClean="0">
                <a:solidFill>
                  <a:prstClr val="white"/>
                </a:solidFill>
              </a:rPr>
              <a:t>Meet with Beth</a:t>
            </a:r>
            <a:endParaRPr lang="en-US" sz="600" b="1" dirty="0">
              <a:solidFill>
                <a:prstClr val="white"/>
              </a:solidFill>
            </a:endParaRPr>
          </a:p>
        </p:txBody>
      </p:sp>
      <p:sp>
        <p:nvSpPr>
          <p:cNvPr id="23" name="Diamond 22"/>
          <p:cNvSpPr/>
          <p:nvPr/>
        </p:nvSpPr>
        <p:spPr>
          <a:xfrm>
            <a:off x="3567539" y="1040256"/>
            <a:ext cx="378133" cy="3936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b="1" dirty="0" smtClean="0">
                <a:solidFill>
                  <a:schemeClr val="bg1"/>
                </a:solidFill>
              </a:rPr>
              <a:t>Meet with Beth</a:t>
            </a:r>
            <a:endParaRPr lang="en-US" sz="600" b="1" dirty="0">
              <a:solidFill>
                <a:schemeClr val="bg1"/>
              </a:solidFill>
            </a:endParaRPr>
          </a:p>
        </p:txBody>
      </p:sp>
      <p:sp>
        <p:nvSpPr>
          <p:cNvPr id="2" name="Slide Number Placeholder 1"/>
          <p:cNvSpPr>
            <a:spLocks noGrp="1"/>
          </p:cNvSpPr>
          <p:nvPr>
            <p:ph type="sldNum" sz="quarter" idx="12"/>
          </p:nvPr>
        </p:nvSpPr>
        <p:spPr/>
        <p:txBody>
          <a:bodyPr/>
          <a:lstStyle/>
          <a:p>
            <a:fld id="{2CB80C9D-A9E8-43A4-9412-9A32ED97DE7F}" type="slidenum">
              <a:rPr lang="en-US" smtClean="0"/>
              <a:pPr/>
              <a:t>15</a:t>
            </a:fld>
            <a:endParaRPr lang="en-US"/>
          </a:p>
        </p:txBody>
      </p:sp>
      <p:sp>
        <p:nvSpPr>
          <p:cNvPr id="24" name="Diamond 23"/>
          <p:cNvSpPr/>
          <p:nvPr/>
        </p:nvSpPr>
        <p:spPr>
          <a:xfrm>
            <a:off x="2599870" y="1040256"/>
            <a:ext cx="378133" cy="3936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b="1" dirty="0" smtClean="0">
                <a:solidFill>
                  <a:prstClr val="white"/>
                </a:solidFill>
              </a:rPr>
              <a:t>Meet with Beth</a:t>
            </a:r>
            <a:endParaRPr lang="en-US" sz="600" b="1" dirty="0">
              <a:solidFill>
                <a:prstClr val="white"/>
              </a:solidFill>
            </a:endParaRPr>
          </a:p>
        </p:txBody>
      </p:sp>
      <p:sp>
        <p:nvSpPr>
          <p:cNvPr id="25" name="Rectangle 24"/>
          <p:cNvSpPr/>
          <p:nvPr/>
        </p:nvSpPr>
        <p:spPr>
          <a:xfrm>
            <a:off x="2751958" y="1384286"/>
            <a:ext cx="457200"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Stakeholder Outreach</a:t>
            </a:r>
            <a:endParaRPr lang="en-US" b="1" dirty="0">
              <a:solidFill>
                <a:prstClr val="white"/>
              </a:solidFill>
            </a:endParaRPr>
          </a:p>
        </p:txBody>
      </p:sp>
      <p:sp>
        <p:nvSpPr>
          <p:cNvPr id="26" name="Rectangle 25"/>
          <p:cNvSpPr/>
          <p:nvPr/>
        </p:nvSpPr>
        <p:spPr>
          <a:xfrm>
            <a:off x="3782291" y="1763570"/>
            <a:ext cx="965458" cy="205551"/>
          </a:xfrm>
          <a:prstGeom prst="rect">
            <a:avLst/>
          </a:prstGeom>
          <a:solidFill>
            <a:schemeClr val="accent2">
              <a:lumMod val="20000"/>
              <a:lumOff val="80000"/>
            </a:schemeClr>
          </a:solidFill>
          <a:ln w="12700">
            <a:solidFill>
              <a:schemeClr val="accent3"/>
            </a:solidFill>
            <a:prstDash val="lgDash"/>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i="1" dirty="0" smtClean="0">
                <a:solidFill>
                  <a:schemeClr val="accent2"/>
                </a:solidFill>
              </a:rPr>
              <a:t>Public Comment</a:t>
            </a:r>
            <a:endParaRPr lang="en-US" b="1" i="1" dirty="0">
              <a:solidFill>
                <a:schemeClr val="accent2"/>
              </a:solidFill>
            </a:endParaRPr>
          </a:p>
        </p:txBody>
      </p:sp>
      <p:sp>
        <p:nvSpPr>
          <p:cNvPr id="28" name="Rectangle 27"/>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graphicFrame>
        <p:nvGraphicFramePr>
          <p:cNvPr id="27" name="Table 26"/>
          <p:cNvGraphicFramePr>
            <a:graphicFrameLocks noGrp="1"/>
          </p:cNvGraphicFramePr>
          <p:nvPr>
            <p:extLst>
              <p:ext uri="{D42A27DB-BD31-4B8C-83A1-F6EECF244321}">
                <p14:modId xmlns:p14="http://schemas.microsoft.com/office/powerpoint/2010/main" val="3313281773"/>
              </p:ext>
            </p:extLst>
          </p:nvPr>
        </p:nvGraphicFramePr>
        <p:xfrm>
          <a:off x="30982" y="2005518"/>
          <a:ext cx="4918464" cy="4747823"/>
        </p:xfrm>
        <a:graphic>
          <a:graphicData uri="http://schemas.openxmlformats.org/drawingml/2006/table">
            <a:tbl>
              <a:tblPr firstRow="1" bandRow="1">
                <a:tableStyleId>{5C22544A-7EE6-4342-B048-85BDC9FD1C3A}</a:tableStyleId>
              </a:tblPr>
              <a:tblGrid>
                <a:gridCol w="1286810"/>
                <a:gridCol w="1072117"/>
                <a:gridCol w="556123"/>
                <a:gridCol w="1001707"/>
                <a:gridCol w="1001707"/>
              </a:tblGrid>
              <a:tr h="0">
                <a:tc>
                  <a:txBody>
                    <a:bodyPr/>
                    <a:lstStyle/>
                    <a:p>
                      <a:r>
                        <a:rPr lang="en-US" sz="900" dirty="0" smtClean="0"/>
                        <a:t>Stakeholder</a:t>
                      </a:r>
                      <a:r>
                        <a:rPr lang="en-US" sz="900" baseline="0" dirty="0" smtClean="0"/>
                        <a:t> Meetings</a:t>
                      </a:r>
                      <a:endParaRPr lang="en-US" sz="900" dirty="0"/>
                    </a:p>
                  </a:txBody>
                  <a:tcPr/>
                </a:tc>
                <a:tc>
                  <a:txBody>
                    <a:bodyPr/>
                    <a:lstStyle/>
                    <a:p>
                      <a:r>
                        <a:rPr lang="en-US" sz="900" dirty="0" smtClean="0"/>
                        <a:t>Contact</a:t>
                      </a:r>
                      <a:r>
                        <a:rPr lang="en-US" sz="900" baseline="0" dirty="0" smtClean="0"/>
                        <a:t> Info</a:t>
                      </a:r>
                      <a:endParaRPr lang="en-US" sz="900" dirty="0"/>
                    </a:p>
                  </a:txBody>
                  <a:tcPr/>
                </a:tc>
                <a:tc>
                  <a:txBody>
                    <a:bodyPr/>
                    <a:lstStyle/>
                    <a:p>
                      <a:r>
                        <a:rPr lang="en-US" sz="900" dirty="0" smtClean="0"/>
                        <a:t>POC</a:t>
                      </a:r>
                      <a:endParaRPr lang="en-US" sz="900" dirty="0"/>
                    </a:p>
                  </a:txBody>
                  <a:tcPr/>
                </a:tc>
                <a:tc>
                  <a:txBody>
                    <a:bodyPr/>
                    <a:lstStyle/>
                    <a:p>
                      <a:r>
                        <a:rPr lang="en-US" sz="900" dirty="0" smtClean="0"/>
                        <a:t>Date</a:t>
                      </a:r>
                      <a:endParaRPr lang="en-US" sz="900" dirty="0"/>
                    </a:p>
                  </a:txBody>
                  <a:tcPr/>
                </a:tc>
                <a:tc>
                  <a:txBody>
                    <a:bodyPr/>
                    <a:lstStyle/>
                    <a:p>
                      <a:r>
                        <a:rPr lang="en-US" sz="900" dirty="0" smtClean="0"/>
                        <a:t>Status</a:t>
                      </a:r>
                      <a:endParaRPr lang="en-US" sz="900" dirty="0"/>
                    </a:p>
                  </a:txBody>
                  <a:tcPr/>
                </a:tc>
              </a:tr>
              <a:tr h="176961">
                <a:tc>
                  <a:txBody>
                    <a:bodyPr/>
                    <a:lstStyle/>
                    <a:p>
                      <a:pPr marL="0" indent="0" algn="l">
                        <a:buFont typeface="+mj-lt"/>
                        <a:buNone/>
                      </a:pPr>
                      <a:r>
                        <a:rPr lang="en-US" sz="800" dirty="0" smtClean="0"/>
                        <a:t>CIO Council</a:t>
                      </a:r>
                    </a:p>
                  </a:txBody>
                  <a:tcPr marL="0" marR="0" marT="0" marB="0"/>
                </a:tc>
                <a:tc>
                  <a:txBody>
                    <a:bodyPr/>
                    <a:lstStyle/>
                    <a:p>
                      <a:pPr marL="0" indent="0" algn="l">
                        <a:buFont typeface="+mj-lt"/>
                        <a:buNone/>
                      </a:pPr>
                      <a:r>
                        <a:rPr lang="en-US" sz="800" dirty="0" smtClean="0"/>
                        <a:t>Listserv</a:t>
                      </a:r>
                    </a:p>
                  </a:txBody>
                  <a:tcPr marL="0" marR="0" marT="0" marB="0"/>
                </a:tc>
                <a:tc>
                  <a:txBody>
                    <a:bodyPr/>
                    <a:lstStyle/>
                    <a:p>
                      <a:r>
                        <a:rPr lang="en-US" sz="800" dirty="0" smtClean="0"/>
                        <a:t>Malissa</a:t>
                      </a:r>
                      <a:endParaRPr lang="en-US" sz="800" dirty="0"/>
                    </a:p>
                  </a:txBody>
                  <a:tcPr marL="0" marR="0" marT="0" marB="0"/>
                </a:tc>
                <a:tc>
                  <a:txBody>
                    <a:bodyPr/>
                    <a:lstStyle/>
                    <a:p>
                      <a:pPr algn="ctr"/>
                      <a:r>
                        <a:rPr lang="en-US" sz="600" dirty="0" smtClean="0"/>
                        <a:t>Jan 14</a:t>
                      </a:r>
                      <a:r>
                        <a:rPr lang="en-US" sz="600" baseline="30000" dirty="0" smtClean="0"/>
                        <a:t>th</a:t>
                      </a:r>
                      <a:r>
                        <a:rPr lang="en-US" sz="600" dirty="0" smtClean="0"/>
                        <a:t> (EC), joint</a:t>
                      </a:r>
                      <a:r>
                        <a:rPr lang="en-US" sz="600" baseline="0" dirty="0" smtClean="0"/>
                        <a:t> CAOC/CIOC EC Jan 20; full Jan 28</a:t>
                      </a:r>
                      <a:r>
                        <a:rPr lang="en-US" sz="600" baseline="30000" dirty="0" smtClean="0"/>
                        <a:t>th</a:t>
                      </a:r>
                      <a:endParaRPr lang="en-US" sz="600" dirty="0"/>
                    </a:p>
                  </a:txBody>
                  <a:tcPr marL="0" marR="0" marT="0" marB="0"/>
                </a:tc>
                <a:tc>
                  <a:txBody>
                    <a:bodyPr/>
                    <a:lstStyle/>
                    <a:p>
                      <a:pPr algn="ctr"/>
                      <a:r>
                        <a:rPr lang="en-US" sz="600" dirty="0" smtClean="0"/>
                        <a:t>Complete</a:t>
                      </a:r>
                      <a:endParaRPr lang="en-US" sz="600" dirty="0"/>
                    </a:p>
                  </a:txBody>
                  <a:tcPr marL="0" marR="0" marT="0" marB="0" anchor="ctr"/>
                </a:tc>
              </a:tr>
              <a:tr h="265441">
                <a:tc>
                  <a:txBody>
                    <a:bodyPr/>
                    <a:lstStyle/>
                    <a:p>
                      <a:pPr marL="0" indent="0" algn="l">
                        <a:buFont typeface="+mj-lt"/>
                        <a:buNone/>
                      </a:pPr>
                      <a:r>
                        <a:rPr lang="en-US" sz="800" dirty="0" smtClean="0"/>
                        <a:t>CPIC Committee of CIOC</a:t>
                      </a:r>
                    </a:p>
                  </a:txBody>
                  <a:tcPr marL="0" marR="0" marT="0" marB="0"/>
                </a:tc>
                <a:tc>
                  <a:txBody>
                    <a:bodyPr/>
                    <a:lstStyle/>
                    <a:p>
                      <a:pPr marL="0" indent="0" algn="l">
                        <a:buFont typeface="+mj-lt"/>
                        <a:buNone/>
                      </a:pPr>
                      <a:r>
                        <a:rPr lang="en-US" sz="800" dirty="0" smtClean="0"/>
                        <a:t>Have emails</a:t>
                      </a:r>
                    </a:p>
                  </a:txBody>
                  <a:tcPr marL="0" marR="0" marT="0" marB="0"/>
                </a:tc>
                <a:tc>
                  <a:txBody>
                    <a:bodyPr/>
                    <a:lstStyle/>
                    <a:p>
                      <a:r>
                        <a:rPr lang="en-US" sz="800" dirty="0" smtClean="0"/>
                        <a:t>Malissa</a:t>
                      </a:r>
                      <a:endParaRPr lang="en-US" sz="800" dirty="0"/>
                    </a:p>
                  </a:txBody>
                  <a:tcPr marL="0" marR="0" marT="0" marB="0"/>
                </a:tc>
                <a:tc>
                  <a:txBody>
                    <a:bodyPr/>
                    <a:lstStyle/>
                    <a:p>
                      <a:pPr algn="ctr"/>
                      <a:r>
                        <a:rPr lang="en-US" sz="600" dirty="0" smtClean="0"/>
                        <a:t>Conference calls on Jan</a:t>
                      </a:r>
                      <a:r>
                        <a:rPr lang="en-US" sz="600" baseline="0" dirty="0" smtClean="0"/>
                        <a:t> 21 at 11am,  22 at 10:30am , 23 at 10am and 2pm</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p>
                      <a:pPr algn="ctr"/>
                      <a:endParaRPr lang="en-US" sz="600" dirty="0"/>
                    </a:p>
                  </a:txBody>
                  <a:tcPr marL="0" marR="0" marT="0" marB="0" anchor="ctr"/>
                </a:tc>
              </a:tr>
              <a:tr h="265441">
                <a:tc>
                  <a:txBody>
                    <a:bodyPr/>
                    <a:lstStyle/>
                    <a:p>
                      <a:pPr marL="0" indent="0" algn="l">
                        <a:buFont typeface="+mj-lt"/>
                        <a:buNone/>
                      </a:pPr>
                      <a:r>
                        <a:rPr lang="en-US" sz="800" dirty="0" smtClean="0"/>
                        <a:t>Chief Architect’s Forum</a:t>
                      </a:r>
                    </a:p>
                  </a:txBody>
                  <a:tcPr marL="0" marR="0" marT="0" marB="0"/>
                </a:tc>
                <a:tc>
                  <a:txBody>
                    <a:bodyPr/>
                    <a:lstStyle/>
                    <a:p>
                      <a:pPr marL="0" indent="0" algn="l">
                        <a:buFont typeface="+mj-lt"/>
                        <a:buNone/>
                      </a:pPr>
                      <a:r>
                        <a:rPr lang="en-US" sz="800" dirty="0" smtClean="0"/>
                        <a:t>Have emails</a:t>
                      </a:r>
                    </a:p>
                  </a:txBody>
                  <a:tcPr marL="0" marR="0" marT="0" marB="0"/>
                </a:tc>
                <a:tc>
                  <a:txBody>
                    <a:bodyPr/>
                    <a:lstStyle/>
                    <a:p>
                      <a:r>
                        <a:rPr lang="en-US" sz="800" dirty="0" smtClean="0"/>
                        <a:t>Malissa</a:t>
                      </a:r>
                      <a:endParaRPr lang="en-US" sz="800" dirty="0"/>
                    </a:p>
                  </a:txBody>
                  <a:tcPr marL="0" marR="0" marT="0" marB="0"/>
                </a:tc>
                <a:tc>
                  <a:txBody>
                    <a:bodyPr/>
                    <a:lstStyle/>
                    <a:p>
                      <a:pPr algn="ctr"/>
                      <a:r>
                        <a:rPr lang="en-US" sz="600" dirty="0" smtClean="0"/>
                        <a:t>Conference calls on Jan</a:t>
                      </a:r>
                      <a:r>
                        <a:rPr lang="en-US" sz="600" baseline="0" dirty="0" smtClean="0"/>
                        <a:t> 21 at 11am,  22 at 10:30am , 23 at 10am and 2pm</a:t>
                      </a:r>
                      <a:endParaRPr lang="en-US" sz="600" dirty="0"/>
                    </a:p>
                  </a:txBody>
                  <a:tcPr marL="0" marR="0" marT="0" marB="0"/>
                </a:tc>
                <a:tc>
                  <a:txBody>
                    <a:bodyPr/>
                    <a:lstStyle/>
                    <a:p>
                      <a:pPr algn="ctr"/>
                      <a:r>
                        <a:rPr lang="en-US" sz="600" dirty="0" smtClean="0"/>
                        <a:t>Complete</a:t>
                      </a:r>
                      <a:endParaRPr lang="en-US" sz="600" dirty="0"/>
                    </a:p>
                  </a:txBody>
                  <a:tcPr marL="0" marR="0" marT="0" marB="0" anchor="ctr"/>
                </a:tc>
              </a:tr>
              <a:tr h="176961">
                <a:tc>
                  <a:txBody>
                    <a:bodyPr/>
                    <a:lstStyle/>
                    <a:p>
                      <a:pPr marL="0" indent="0" algn="l">
                        <a:buFont typeface="+mj-lt"/>
                        <a:buNone/>
                      </a:pPr>
                      <a:r>
                        <a:rPr lang="en-US" sz="800" dirty="0" smtClean="0"/>
                        <a:t>ACT-IAC</a:t>
                      </a:r>
                    </a:p>
                  </a:txBody>
                  <a:tcPr marL="0" marR="0" marT="0" marB="0"/>
                </a:tc>
                <a:tc>
                  <a:txBody>
                    <a:bodyPr/>
                    <a:lstStyle/>
                    <a:p>
                      <a:pPr marL="0" indent="0" algn="l">
                        <a:buFont typeface="+mj-lt"/>
                        <a:buNone/>
                      </a:pPr>
                      <a:r>
                        <a:rPr lang="en-US" sz="800" dirty="0" smtClean="0"/>
                        <a:t>Ken,</a:t>
                      </a:r>
                      <a:r>
                        <a:rPr lang="en-US" sz="800" baseline="0" dirty="0" smtClean="0"/>
                        <a:t> Rick, Allen, Dan C</a:t>
                      </a:r>
                      <a:endParaRPr lang="en-US" sz="800" dirty="0" smtClean="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Jan 15</a:t>
                      </a:r>
                      <a:r>
                        <a:rPr lang="en-US" sz="600" baseline="0" dirty="0" smtClean="0"/>
                        <a:t> 3:30pm</a:t>
                      </a:r>
                      <a:endParaRPr lang="en-US" sz="600" dirty="0"/>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p>
                      <a:pPr algn="ctr"/>
                      <a:endParaRPr lang="en-US" sz="600" dirty="0"/>
                    </a:p>
                  </a:txBody>
                  <a:tcPr marL="0" marR="0" marT="0" marB="0" anchor="ctr"/>
                </a:tc>
              </a:tr>
              <a:tr h="2359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SAGE via </a:t>
                      </a:r>
                      <a:r>
                        <a:rPr lang="en-US" sz="800" dirty="0" err="1" smtClean="0"/>
                        <a:t>Pship</a:t>
                      </a:r>
                      <a:r>
                        <a:rPr lang="en-US" sz="800" dirty="0" smtClean="0"/>
                        <a:t> for </a:t>
                      </a:r>
                      <a:r>
                        <a:rPr lang="en-US" sz="800" baseline="0" dirty="0" smtClean="0"/>
                        <a:t>Public Service</a:t>
                      </a:r>
                      <a:endParaRPr lang="en-US" sz="800" dirty="0" smtClean="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Austin</a:t>
                      </a:r>
                      <a:r>
                        <a:rPr lang="en-US" sz="800" baseline="0" dirty="0" smtClean="0"/>
                        <a:t> Price</a:t>
                      </a:r>
                      <a:endParaRPr lang="en-US" sz="800" dirty="0" smtClean="0"/>
                    </a:p>
                  </a:txBody>
                  <a:tcPr marL="0" marR="0" marT="0" marB="0"/>
                </a:tc>
                <a:tc>
                  <a:txBody>
                    <a:bodyPr/>
                    <a:lstStyle/>
                    <a:p>
                      <a:r>
                        <a:rPr lang="en-US" sz="800" dirty="0" smtClean="0"/>
                        <a:t>Sweezy</a:t>
                      </a:r>
                      <a:endParaRPr lang="en-US" sz="800"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solidFill>
                          <a:effectLst/>
                          <a:uLnTx/>
                          <a:uFillTx/>
                          <a:latin typeface="+mn-lt"/>
                          <a:ea typeface="+mn-ea"/>
                          <a:cs typeface="+mn-cs"/>
                        </a:rPr>
                        <a:t>Jan 9, 4:30-5:30</a:t>
                      </a:r>
                      <a:endParaRPr kumimoji="0" lang="en-US" sz="60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tc>
              </a:tr>
              <a:tr h="117974">
                <a:tc>
                  <a:txBody>
                    <a:bodyPr/>
                    <a:lstStyle/>
                    <a:p>
                      <a:r>
                        <a:rPr lang="en-US" sz="800" dirty="0" smtClean="0"/>
                        <a:t>Hill</a:t>
                      </a:r>
                      <a:endParaRPr lang="en-US" sz="800" dirty="0"/>
                    </a:p>
                  </a:txBody>
                  <a:tcPr marL="0" marR="0" marT="0" marB="0"/>
                </a:tc>
                <a:tc>
                  <a:txBody>
                    <a:bodyPr/>
                    <a:lstStyle/>
                    <a:p>
                      <a:r>
                        <a:rPr lang="en-US" sz="800" dirty="0" smtClean="0"/>
                        <a:t>Jess</a:t>
                      </a:r>
                      <a:r>
                        <a:rPr lang="en-US" sz="800" baseline="0" dirty="0" smtClean="0"/>
                        <a:t> Menter (</a:t>
                      </a:r>
                      <a:r>
                        <a:rPr lang="en-US" sz="800" dirty="0" smtClean="0"/>
                        <a:t>OLA)</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Late Jan. </a:t>
                      </a:r>
                      <a:endParaRPr lang="en-US" sz="600" dirty="0"/>
                    </a:p>
                  </a:txBody>
                  <a:tcPr marL="0" marR="0" marT="0" marB="0"/>
                </a:tc>
                <a:tc>
                  <a:txBody>
                    <a:bodyPr/>
                    <a:lstStyle/>
                    <a:p>
                      <a:pPr algn="ctr"/>
                      <a:endParaRPr lang="en-US" sz="600" dirty="0"/>
                    </a:p>
                  </a:txBody>
                  <a:tcPr marL="0" marR="0" marT="0" marB="0" anchor="ctr"/>
                </a:tc>
              </a:tr>
              <a:tr h="176961">
                <a:tc>
                  <a:txBody>
                    <a:bodyPr/>
                    <a:lstStyle/>
                    <a:p>
                      <a:r>
                        <a:rPr lang="en-US" sz="800" dirty="0" smtClean="0"/>
                        <a:t>CAO Council</a:t>
                      </a:r>
                      <a:endParaRPr lang="en-US" sz="800" dirty="0"/>
                    </a:p>
                  </a:txBody>
                  <a:tcPr marL="0" marR="0" marT="0" marB="0"/>
                </a:tc>
                <a:tc>
                  <a:txBody>
                    <a:bodyPr/>
                    <a:lstStyle/>
                    <a:p>
                      <a:r>
                        <a:rPr lang="en-US" sz="800" dirty="0" smtClean="0"/>
                        <a:t>Listserv</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Joint</a:t>
                      </a:r>
                      <a:r>
                        <a:rPr lang="en-US" sz="600" baseline="0" dirty="0" smtClean="0"/>
                        <a:t> CAO/CIO EC Jan. 20 1pm</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p>
                      <a:pPr algn="ctr"/>
                      <a:endParaRPr lang="en-US" sz="600" dirty="0"/>
                    </a:p>
                  </a:txBody>
                  <a:tcPr marL="0" marR="0" marT="0" marB="0" anchor="ctr"/>
                </a:tc>
              </a:tr>
              <a:tr h="176961">
                <a:tc>
                  <a:txBody>
                    <a:bodyPr/>
                    <a:lstStyle/>
                    <a:p>
                      <a:r>
                        <a:rPr lang="en-US" sz="800" dirty="0" smtClean="0"/>
                        <a:t>USDS</a:t>
                      </a:r>
                      <a:endParaRPr lang="en-US" sz="800" dirty="0"/>
                    </a:p>
                  </a:txBody>
                  <a:tcPr marL="0" marR="0" marT="0" marB="0"/>
                </a:tc>
                <a:tc>
                  <a:txBody>
                    <a:bodyPr/>
                    <a:lstStyle/>
                    <a:p>
                      <a:r>
                        <a:rPr lang="en-US" sz="800" dirty="0" smtClean="0"/>
                        <a:t>Charles, Traci,</a:t>
                      </a:r>
                      <a:r>
                        <a:rPr lang="en-US" sz="800" baseline="0" dirty="0" smtClean="0"/>
                        <a:t> Germaine</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Hot topics</a:t>
                      </a:r>
                      <a:r>
                        <a:rPr lang="en-US" sz="600" baseline="0" dirty="0" smtClean="0"/>
                        <a:t> Jan. 7 &amp; 21</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p>
                      <a:pPr algn="ctr"/>
                      <a:endParaRPr lang="en-US" sz="600" dirty="0"/>
                    </a:p>
                  </a:txBody>
                  <a:tcPr marL="0" marR="0" marT="0" marB="0" anchor="ctr"/>
                </a:tc>
              </a:tr>
              <a:tr h="265441">
                <a:tc>
                  <a:txBody>
                    <a:bodyPr/>
                    <a:lstStyle/>
                    <a:p>
                      <a:r>
                        <a:rPr lang="en-US" sz="800" dirty="0" smtClean="0"/>
                        <a:t>ISIMC (Cyber community)</a:t>
                      </a:r>
                      <a:endParaRPr lang="en-US" sz="800" dirty="0"/>
                    </a:p>
                  </a:txBody>
                  <a:tcPr marL="0" marR="0" marT="0" marB="0"/>
                </a:tc>
                <a:tc>
                  <a:txBody>
                    <a:bodyPr/>
                    <a:lstStyle/>
                    <a:p>
                      <a:r>
                        <a:rPr lang="en-US" sz="800" dirty="0" smtClean="0"/>
                        <a:t>Have emails</a:t>
                      </a:r>
                      <a:endParaRPr lang="en-US" sz="800" dirty="0"/>
                    </a:p>
                  </a:txBody>
                  <a:tcPr marL="0" marR="0" marT="0" marB="0"/>
                </a:tc>
                <a:tc>
                  <a:txBody>
                    <a:bodyPr/>
                    <a:lstStyle/>
                    <a:p>
                      <a:r>
                        <a:rPr lang="en-US" sz="800" dirty="0" smtClean="0"/>
                        <a:t>Malissa w/ Alex/Trevor</a:t>
                      </a:r>
                      <a:endParaRPr lang="en-US" sz="800" dirty="0"/>
                    </a:p>
                  </a:txBody>
                  <a:tcPr marL="0" marR="0" marT="0" marB="0"/>
                </a:tc>
                <a:tc>
                  <a:txBody>
                    <a:bodyPr/>
                    <a:lstStyle/>
                    <a:p>
                      <a:pPr algn="ctr"/>
                      <a:r>
                        <a:rPr lang="en-US" sz="600" dirty="0" smtClean="0"/>
                        <a:t>Conference calls on Jan</a:t>
                      </a:r>
                      <a:r>
                        <a:rPr lang="en-US" sz="600" baseline="0" dirty="0" smtClean="0"/>
                        <a:t> 21 at 11am,  22 at 10:30am , 23 at 10am and 2pm</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nchor="ctr"/>
                </a:tc>
              </a:tr>
              <a:tr h="176961">
                <a:tc>
                  <a:txBody>
                    <a:bodyPr/>
                    <a:lstStyle/>
                    <a:p>
                      <a:r>
                        <a:rPr lang="en-US" sz="800" dirty="0" smtClean="0"/>
                        <a:t>E-Gov Staff in General</a:t>
                      </a:r>
                      <a:endParaRPr lang="en-US" sz="800" dirty="0"/>
                    </a:p>
                  </a:txBody>
                  <a:tcPr marL="0" marR="0" marT="0" marB="0"/>
                </a:tc>
                <a:tc>
                  <a:txBody>
                    <a:bodyPr/>
                    <a:lstStyle/>
                    <a:p>
                      <a:r>
                        <a:rPr lang="en-US" sz="800" dirty="0" smtClean="0"/>
                        <a:t>EGOV FED</a:t>
                      </a:r>
                      <a:r>
                        <a:rPr lang="en-US" sz="800" baseline="0" dirty="0" smtClean="0"/>
                        <a:t> STAFF</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Hot topics Jan. 7</a:t>
                      </a:r>
                      <a:r>
                        <a:rPr lang="en-US" sz="600" baseline="0" dirty="0" smtClean="0"/>
                        <a:t> &amp; </a:t>
                      </a:r>
                      <a:r>
                        <a:rPr lang="en-US" sz="600" dirty="0" smtClean="0"/>
                        <a:t>21</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p>
                      <a:pPr algn="ctr"/>
                      <a:endParaRPr lang="en-US" sz="600" dirty="0"/>
                    </a:p>
                  </a:txBody>
                  <a:tcPr marL="0" marR="0" marT="0" marB="0" anchor="ctr"/>
                </a:tc>
              </a:tr>
              <a:tr h="209759">
                <a:tc>
                  <a:txBody>
                    <a:bodyPr/>
                    <a:lstStyle/>
                    <a:p>
                      <a:r>
                        <a:rPr lang="en-US" sz="800" dirty="0" smtClean="0"/>
                        <a:t>Data Center Task Force</a:t>
                      </a:r>
                      <a:endParaRPr lang="en-US" sz="800" dirty="0"/>
                    </a:p>
                  </a:txBody>
                  <a:tcPr marL="0" marR="0" marT="0" marB="0"/>
                </a:tc>
                <a:tc>
                  <a:txBody>
                    <a:bodyPr/>
                    <a:lstStyle/>
                    <a:p>
                      <a:r>
                        <a:rPr lang="en-US" sz="800" dirty="0" smtClean="0"/>
                        <a:t>Listserv</a:t>
                      </a:r>
                      <a:endParaRPr lang="en-US" sz="800" dirty="0"/>
                    </a:p>
                  </a:txBody>
                  <a:tcPr marL="0" marR="0" marT="0" marB="0"/>
                </a:tc>
                <a:tc>
                  <a:txBody>
                    <a:bodyPr/>
                    <a:lstStyle/>
                    <a:p>
                      <a:r>
                        <a:rPr lang="en-US" sz="800" dirty="0" smtClean="0"/>
                        <a:t>Malissa</a:t>
                      </a:r>
                      <a:endParaRPr lang="en-US" sz="800" dirty="0"/>
                    </a:p>
                  </a:txBody>
                  <a:tcPr marL="0" marR="0" marT="0" marB="0"/>
                </a:tc>
                <a:tc>
                  <a:txBody>
                    <a:bodyPr/>
                    <a:lstStyle/>
                    <a:p>
                      <a:pPr algn="ctr"/>
                      <a:r>
                        <a:rPr lang="en-US" sz="600" dirty="0" smtClean="0"/>
                        <a:t>Jan 15</a:t>
                      </a:r>
                      <a:r>
                        <a:rPr lang="en-US" sz="600" baseline="0" dirty="0" smtClean="0"/>
                        <a:t> at  1pm</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nchor="ctr"/>
                </a:tc>
              </a:tr>
              <a:tr h="235947">
                <a:tc>
                  <a:txBody>
                    <a:bodyPr/>
                    <a:lstStyle/>
                    <a:p>
                      <a:r>
                        <a:rPr lang="en-US" sz="800" kern="1200" dirty="0" smtClean="0">
                          <a:solidFill>
                            <a:schemeClr val="dk1"/>
                          </a:solidFill>
                          <a:effectLst/>
                          <a:latin typeface="+mn-lt"/>
                          <a:ea typeface="+mn-ea"/>
                          <a:cs typeface="+mn-cs"/>
                        </a:rPr>
                        <a:t>FESCOM meeting</a:t>
                      </a:r>
                      <a:endParaRPr lang="en-US" sz="800" dirty="0"/>
                    </a:p>
                  </a:txBody>
                  <a:tcPr marL="0" marR="0" marT="0" marB="0"/>
                </a:tc>
                <a:tc>
                  <a:txBody>
                    <a:bodyPr/>
                    <a:lstStyle/>
                    <a:p>
                      <a:r>
                        <a:rPr lang="en-US" sz="800" dirty="0" smtClean="0"/>
                        <a:t>Dan York</a:t>
                      </a:r>
                      <a:endParaRPr lang="en-US" sz="800" dirty="0"/>
                    </a:p>
                  </a:txBody>
                  <a:tcPr marL="0" marR="0" marT="0" marB="0"/>
                </a:tc>
                <a:tc>
                  <a:txBody>
                    <a:bodyPr/>
                    <a:lstStyle/>
                    <a:p>
                      <a:r>
                        <a:rPr lang="en-US" sz="800" dirty="0" smtClean="0"/>
                        <a:t>Malissa &amp; Mishu</a:t>
                      </a:r>
                      <a:endParaRPr lang="en-US" sz="8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mn-lt"/>
                          <a:ea typeface="+mn-ea"/>
                          <a:cs typeface="+mn-cs"/>
                        </a:rPr>
                        <a:t>Jan 21st at 9am </a:t>
                      </a:r>
                      <a:endParaRPr lang="en-US" sz="600" dirty="0" smtClean="0"/>
                    </a:p>
                    <a:p>
                      <a:pPr algn="ct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nchor="ctr"/>
                </a:tc>
              </a:tr>
              <a:tr h="117974">
                <a:tc>
                  <a:txBody>
                    <a:bodyPr/>
                    <a:lstStyle/>
                    <a:p>
                      <a:r>
                        <a:rPr lang="en-US" sz="800" dirty="0" smtClean="0"/>
                        <a:t>Beth Cobert</a:t>
                      </a:r>
                      <a:endParaRPr lang="en-US" sz="800" dirty="0"/>
                    </a:p>
                  </a:txBody>
                  <a:tcPr marL="0" marR="0" marT="0" marB="0"/>
                </a:tc>
                <a:tc>
                  <a:txBody>
                    <a:bodyPr/>
                    <a:lstStyle/>
                    <a:p>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Jan 9, Feb</a:t>
                      </a:r>
                      <a:r>
                        <a:rPr lang="en-US" sz="600" baseline="0" dirty="0" smtClean="0"/>
                        <a:t> 1 &amp; 14</a:t>
                      </a:r>
                      <a:endParaRPr lang="en-US" sz="600" dirty="0"/>
                    </a:p>
                  </a:txBody>
                  <a:tcPr marL="0" marR="0" marT="0" marB="0"/>
                </a:tc>
                <a:tc>
                  <a:txBody>
                    <a:bodyPr/>
                    <a:lstStyle/>
                    <a:p>
                      <a:pPr algn="ctr"/>
                      <a:endParaRPr lang="en-US" sz="600" dirty="0"/>
                    </a:p>
                  </a:txBody>
                  <a:tcPr marL="0" marR="0" marT="0" marB="0"/>
                </a:tc>
              </a:tr>
              <a:tr h="209759">
                <a:tc>
                  <a:txBody>
                    <a:bodyPr/>
                    <a:lstStyle/>
                    <a:p>
                      <a:r>
                        <a:rPr lang="en-US" sz="800" dirty="0" smtClean="0"/>
                        <a:t>RMO brownbag</a:t>
                      </a:r>
                      <a:endParaRPr lang="en-US" sz="800" dirty="0"/>
                    </a:p>
                  </a:txBody>
                  <a:tcPr marL="0" marR="0" marT="0" marB="0"/>
                </a:tc>
                <a:tc>
                  <a:txBody>
                    <a:bodyPr/>
                    <a:lstStyle/>
                    <a:p>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Jan 12,</a:t>
                      </a:r>
                      <a:r>
                        <a:rPr lang="en-US" sz="600" baseline="0" dirty="0" smtClean="0"/>
                        <a:t>&amp; 1</a:t>
                      </a:r>
                      <a:r>
                        <a:rPr lang="en-US" sz="600" dirty="0" smtClean="0"/>
                        <a:t>3 12pm</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tc>
              </a:tr>
              <a:tr h="117974">
                <a:tc>
                  <a:txBody>
                    <a:bodyPr/>
                    <a:lstStyle/>
                    <a:p>
                      <a:r>
                        <a:rPr lang="en-US" sz="800" dirty="0" smtClean="0"/>
                        <a:t>PMC Chiefs of Staff (planning)</a:t>
                      </a:r>
                      <a:endParaRPr lang="en-US" sz="800" dirty="0"/>
                    </a:p>
                  </a:txBody>
                  <a:tcPr marL="0" marR="0" marT="0" marB="0"/>
                </a:tc>
                <a:tc>
                  <a:txBody>
                    <a:bodyPr/>
                    <a:lstStyle/>
                    <a:p>
                      <a:r>
                        <a:rPr lang="en-US" sz="800" dirty="0" smtClean="0"/>
                        <a:t>Julia</a:t>
                      </a:r>
                      <a:endParaRPr lang="en-US" sz="800" dirty="0"/>
                    </a:p>
                  </a:txBody>
                  <a:tcPr marL="0" marR="0" marT="0" marB="0"/>
                </a:tc>
                <a:tc>
                  <a:txBody>
                    <a:bodyPr/>
                    <a:lstStyle/>
                    <a:p>
                      <a:r>
                        <a:rPr lang="en-US" sz="800" dirty="0" smtClean="0"/>
                        <a:t>Jamie B</a:t>
                      </a:r>
                      <a:endParaRPr lang="en-US" sz="800" dirty="0"/>
                    </a:p>
                  </a:txBody>
                  <a:tcPr marL="0" marR="0" marT="0" marB="0"/>
                </a:tc>
                <a:tc>
                  <a:txBody>
                    <a:bodyPr/>
                    <a:lstStyle/>
                    <a:p>
                      <a:pPr algn="ctr"/>
                      <a:r>
                        <a:rPr lang="en-US" sz="600" dirty="0" smtClean="0"/>
                        <a:t>Jan 16</a:t>
                      </a:r>
                      <a:endParaRPr lang="en-US" sz="600" dirty="0"/>
                    </a:p>
                  </a:txBody>
                  <a:tcPr marL="0" marR="0" marT="0" marB="0"/>
                </a:tc>
                <a:tc>
                  <a:txBody>
                    <a:bodyPr/>
                    <a:lstStyle/>
                    <a:p>
                      <a:pPr algn="ctr"/>
                      <a:endParaRPr lang="en-US" sz="600" dirty="0"/>
                    </a:p>
                  </a:txBody>
                  <a:tcPr marL="0" marR="0" marT="0" marB="0"/>
                </a:tc>
              </a:tr>
              <a:tr h="117974">
                <a:tc>
                  <a:txBody>
                    <a:bodyPr/>
                    <a:lstStyle/>
                    <a:p>
                      <a:r>
                        <a:rPr lang="en-US" sz="800" dirty="0" smtClean="0"/>
                        <a:t>Next PMC Meeting</a:t>
                      </a:r>
                      <a:endParaRPr lang="en-US" sz="8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Julia</a:t>
                      </a:r>
                    </a:p>
                  </a:txBody>
                  <a:tcPr marL="0" marR="0" marT="0" marB="0"/>
                </a:tc>
                <a:tc>
                  <a:txBody>
                    <a:bodyPr/>
                    <a:lstStyle/>
                    <a:p>
                      <a:r>
                        <a:rPr lang="en-US" sz="800" dirty="0" smtClean="0"/>
                        <a:t>Jamie B</a:t>
                      </a:r>
                      <a:endParaRPr lang="en-US" sz="800" dirty="0"/>
                    </a:p>
                  </a:txBody>
                  <a:tcPr marL="0" marR="0" marT="0" marB="0"/>
                </a:tc>
                <a:tc>
                  <a:txBody>
                    <a:bodyPr/>
                    <a:lstStyle/>
                    <a:p>
                      <a:pPr algn="ctr"/>
                      <a:r>
                        <a:rPr lang="en-US" sz="600" dirty="0" smtClean="0"/>
                        <a:t>Jan 24</a:t>
                      </a:r>
                      <a:endParaRPr lang="en-US" sz="600" dirty="0"/>
                    </a:p>
                  </a:txBody>
                  <a:tcPr marL="0" marR="0" marT="0" marB="0"/>
                </a:tc>
                <a:tc>
                  <a:txBody>
                    <a:bodyPr/>
                    <a:lstStyle/>
                    <a:p>
                      <a:pPr algn="ctr"/>
                      <a:endParaRPr lang="en-US" sz="600" dirty="0"/>
                    </a:p>
                  </a:txBody>
                  <a:tcPr marL="0" marR="0" marT="0" marB="0"/>
                </a:tc>
              </a:tr>
              <a:tr h="209759">
                <a:tc>
                  <a:txBody>
                    <a:bodyPr/>
                    <a:lstStyle/>
                    <a:p>
                      <a:r>
                        <a:rPr lang="en-US" sz="800" dirty="0" smtClean="0"/>
                        <a:t>GAO</a:t>
                      </a:r>
                      <a:endParaRPr lang="en-US" sz="800" dirty="0"/>
                    </a:p>
                  </a:txBody>
                  <a:tcPr marL="0" marR="0" marT="0" marB="0"/>
                </a:tc>
                <a:tc>
                  <a:txBody>
                    <a:bodyPr/>
                    <a:lstStyle/>
                    <a:p>
                      <a:r>
                        <a:rPr lang="en-US" sz="800" dirty="0" smtClean="0"/>
                        <a:t>Dave </a:t>
                      </a:r>
                      <a:r>
                        <a:rPr lang="en-US" sz="800" dirty="0" err="1" smtClean="0"/>
                        <a:t>Powner</a:t>
                      </a:r>
                      <a:r>
                        <a:rPr lang="en-US" sz="800" dirty="0" smtClean="0"/>
                        <a:t> </a:t>
                      </a:r>
                      <a:endParaRPr lang="en-US" sz="800" dirty="0"/>
                    </a:p>
                  </a:txBody>
                  <a:tcPr marL="0" marR="0" marT="0" marB="0"/>
                </a:tc>
                <a:tc>
                  <a:txBody>
                    <a:bodyPr/>
                    <a:lstStyle/>
                    <a:p>
                      <a:r>
                        <a:rPr lang="en-US" sz="800" dirty="0" smtClean="0"/>
                        <a:t>Jamie</a:t>
                      </a:r>
                      <a:endParaRPr lang="en-US" sz="800" dirty="0"/>
                    </a:p>
                  </a:txBody>
                  <a:tcPr marL="0" marR="0" marT="0" marB="0"/>
                </a:tc>
                <a:tc>
                  <a:txBody>
                    <a:bodyPr/>
                    <a:lstStyle/>
                    <a:p>
                      <a:pPr algn="ctr"/>
                      <a:r>
                        <a:rPr lang="en-US" sz="600" dirty="0" smtClean="0"/>
                        <a:t>Jan  27 at</a:t>
                      </a:r>
                      <a:r>
                        <a:rPr lang="en-US" sz="600" baseline="0" dirty="0" smtClean="0"/>
                        <a:t> 12pm</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tc>
              </a:tr>
              <a:tr h="117974">
                <a:tc>
                  <a:txBody>
                    <a:bodyPr/>
                    <a:lstStyle/>
                    <a:p>
                      <a:r>
                        <a:rPr lang="en-US" sz="800" dirty="0" smtClean="0"/>
                        <a:t>BOAC</a:t>
                      </a:r>
                      <a:endParaRPr lang="en-US" sz="800" dirty="0"/>
                    </a:p>
                  </a:txBody>
                  <a:tcPr marL="0" marR="0" marT="0" marB="0"/>
                </a:tc>
                <a:tc>
                  <a:txBody>
                    <a:bodyPr/>
                    <a:lstStyle/>
                    <a:p>
                      <a:r>
                        <a:rPr lang="en-US" sz="800" dirty="0" smtClean="0"/>
                        <a:t>TBD</a:t>
                      </a:r>
                      <a:endParaRPr lang="en-US" sz="800" dirty="0"/>
                    </a:p>
                  </a:txBody>
                  <a:tcPr marL="0" marR="0" marT="0" marB="0"/>
                </a:tc>
                <a:tc>
                  <a:txBody>
                    <a:bodyPr/>
                    <a:lstStyle/>
                    <a:p>
                      <a:r>
                        <a:rPr lang="en-US" sz="800" dirty="0" err="1" smtClean="0"/>
                        <a:t>Malissa</a:t>
                      </a:r>
                      <a:endParaRPr lang="en-US" sz="800" dirty="0"/>
                    </a:p>
                  </a:txBody>
                  <a:tcPr marL="0" marR="0" marT="0" marB="0"/>
                </a:tc>
                <a:tc>
                  <a:txBody>
                    <a:bodyPr/>
                    <a:lstStyle/>
                    <a:p>
                      <a:pPr algn="ctr"/>
                      <a:r>
                        <a:rPr lang="en-US" sz="600" dirty="0" smtClean="0"/>
                        <a:t>TBD</a:t>
                      </a:r>
                      <a:endParaRPr lang="en-US" sz="600" dirty="0"/>
                    </a:p>
                  </a:txBody>
                  <a:tcPr marL="0" marR="0" marT="0" marB="0"/>
                </a:tc>
                <a:tc>
                  <a:txBody>
                    <a:bodyPr/>
                    <a:lstStyle/>
                    <a:p>
                      <a:pPr algn="ctr"/>
                      <a:endParaRPr lang="en-US" sz="600" dirty="0"/>
                    </a:p>
                  </a:txBody>
                  <a:tcPr marL="0" marR="0" marT="0" marB="0"/>
                </a:tc>
              </a:tr>
              <a:tr h="209759">
                <a:tc>
                  <a:txBody>
                    <a:bodyPr/>
                    <a:lstStyle/>
                    <a:p>
                      <a:r>
                        <a:rPr lang="en-US" sz="800" dirty="0" smtClean="0"/>
                        <a:t>Higher Education</a:t>
                      </a:r>
                      <a:endParaRPr lang="en-US" sz="800" dirty="0"/>
                    </a:p>
                  </a:txBody>
                  <a:tcPr marL="0" marR="0" marT="0" marB="0"/>
                </a:tc>
                <a:tc>
                  <a:txBody>
                    <a:bodyPr/>
                    <a:lstStyle/>
                    <a:p>
                      <a:r>
                        <a:rPr lang="en-US" sz="800" dirty="0" smtClean="0"/>
                        <a:t>Joe Castle?</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Call with Joe Jan 16</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tc>
              </a:tr>
              <a:tr h="117974">
                <a:tc>
                  <a:txBody>
                    <a:bodyPr/>
                    <a:lstStyle/>
                    <a:p>
                      <a:r>
                        <a:rPr lang="en-US" sz="800" dirty="0" smtClean="0"/>
                        <a:t>Good government</a:t>
                      </a:r>
                      <a:endParaRPr lang="en-US" sz="800" dirty="0"/>
                    </a:p>
                  </a:txBody>
                  <a:tcPr marL="0" marR="0" marT="0" marB="0"/>
                </a:tc>
                <a:tc>
                  <a:txBody>
                    <a:bodyPr/>
                    <a:lstStyle/>
                    <a:p>
                      <a:r>
                        <a:rPr lang="en-US" sz="800" dirty="0" smtClean="0"/>
                        <a:t>Sunlight, effective </a:t>
                      </a:r>
                      <a:r>
                        <a:rPr lang="en-US" sz="800" dirty="0" err="1" smtClean="0"/>
                        <a:t>gov</a:t>
                      </a:r>
                      <a:r>
                        <a:rPr lang="en-US" sz="800" dirty="0" smtClean="0"/>
                        <a:t>, </a:t>
                      </a:r>
                      <a:endParaRPr lang="en-US" sz="800" dirty="0"/>
                    </a:p>
                  </a:txBody>
                  <a:tcPr marL="0" marR="0" marT="0" marB="0"/>
                </a:tc>
                <a:tc>
                  <a:txBody>
                    <a:bodyPr/>
                    <a:lstStyle/>
                    <a:p>
                      <a:r>
                        <a:rPr lang="en-US" sz="800" dirty="0" smtClean="0"/>
                        <a:t>Adam/Craig</a:t>
                      </a:r>
                      <a:endParaRPr lang="en-US" sz="800" dirty="0"/>
                    </a:p>
                  </a:txBody>
                  <a:tcPr marL="0" marR="0" marT="0" marB="0"/>
                </a:tc>
                <a:tc>
                  <a:txBody>
                    <a:bodyPr/>
                    <a:lstStyle/>
                    <a:p>
                      <a:pPr algn="ctr"/>
                      <a:r>
                        <a:rPr lang="en-US" sz="600" dirty="0" smtClean="0"/>
                        <a:t>TBD</a:t>
                      </a:r>
                      <a:endParaRPr lang="en-US" sz="600" dirty="0"/>
                    </a:p>
                  </a:txBody>
                  <a:tcPr marL="0" marR="0" marT="0" marB="0"/>
                </a:tc>
                <a:tc>
                  <a:txBody>
                    <a:bodyPr/>
                    <a:lstStyle/>
                    <a:p>
                      <a:pPr algn="ctr"/>
                      <a:endParaRPr lang="en-US" sz="600" dirty="0"/>
                    </a:p>
                  </a:txBody>
                  <a:tcPr marL="0" marR="0" marT="0" marB="0"/>
                </a:tc>
              </a:tr>
              <a:tr h="117974">
                <a:tc>
                  <a:txBody>
                    <a:bodyPr/>
                    <a:lstStyle/>
                    <a:p>
                      <a:r>
                        <a:rPr lang="en-US" sz="800" dirty="0" smtClean="0"/>
                        <a:t>Professional Associations</a:t>
                      </a:r>
                      <a:endParaRPr lang="en-US" sz="800" dirty="0"/>
                    </a:p>
                  </a:txBody>
                  <a:tcPr marL="0" marR="0" marT="0" marB="0"/>
                </a:tc>
                <a:tc>
                  <a:txBody>
                    <a:bodyPr/>
                    <a:lstStyle/>
                    <a:p>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TBD</a:t>
                      </a:r>
                      <a:endParaRPr lang="en-US" sz="600" dirty="0"/>
                    </a:p>
                  </a:txBody>
                  <a:tcPr marL="0" marR="0" marT="0" marB="0"/>
                </a:tc>
                <a:tc>
                  <a:txBody>
                    <a:bodyPr/>
                    <a:lstStyle/>
                    <a:p>
                      <a:pPr algn="ctr"/>
                      <a:endParaRPr lang="en-US" sz="600" dirty="0"/>
                    </a:p>
                  </a:txBody>
                  <a:tcPr marL="0" marR="0" marT="0" marB="0"/>
                </a:tc>
              </a:tr>
              <a:tr h="0">
                <a:tc>
                  <a:txBody>
                    <a:bodyPr/>
                    <a:lstStyle/>
                    <a:p>
                      <a:r>
                        <a:rPr lang="en-US" sz="800" dirty="0" smtClean="0"/>
                        <a:t>Agency OGC Group</a:t>
                      </a:r>
                      <a:endParaRPr lang="en-US" sz="800" dirty="0"/>
                    </a:p>
                  </a:txBody>
                  <a:tcPr marL="0" marR="0" marT="0" marB="0"/>
                </a:tc>
                <a:tc>
                  <a:txBody>
                    <a:bodyPr/>
                    <a:lstStyle/>
                    <a:p>
                      <a:r>
                        <a:rPr lang="en-US" sz="800" dirty="0" smtClean="0"/>
                        <a:t>Varun / Geovette</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Contacted Varun. Date</a:t>
                      </a:r>
                      <a:r>
                        <a:rPr lang="en-US" sz="600" baseline="0" dirty="0" smtClean="0"/>
                        <a:t> TBD</a:t>
                      </a:r>
                      <a:endParaRPr lang="en-US" sz="600" dirty="0"/>
                    </a:p>
                  </a:txBody>
                  <a:tcPr marL="0" marR="0" marT="0" marB="0"/>
                </a:tc>
                <a:tc>
                  <a:txBody>
                    <a:bodyPr/>
                    <a:lstStyle/>
                    <a:p>
                      <a:pPr algn="ctr"/>
                      <a:endParaRPr lang="en-US" sz="600" dirty="0"/>
                    </a:p>
                  </a:txBody>
                  <a:tcPr marL="0" marR="0" marT="0" marB="0"/>
                </a:tc>
              </a:tr>
              <a:tr h="235947">
                <a:tc>
                  <a:txBody>
                    <a:bodyPr/>
                    <a:lstStyle/>
                    <a:p>
                      <a:r>
                        <a:rPr lang="en-US" sz="800" dirty="0" smtClean="0"/>
                        <a:t>CFO Council</a:t>
                      </a:r>
                      <a:endParaRPr lang="en-US" sz="800" dirty="0"/>
                    </a:p>
                  </a:txBody>
                  <a:tcPr marL="0" marR="0" marT="0" marB="0"/>
                </a:tc>
                <a:tc>
                  <a:txBody>
                    <a:bodyPr/>
                    <a:lstStyle/>
                    <a:p>
                      <a:r>
                        <a:rPr lang="en-US" sz="800" dirty="0" smtClean="0"/>
                        <a:t>Mark Reger / Mary</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Meeting with Mark Jan 20</a:t>
                      </a:r>
                      <a:endParaRPr lang="en-US" sz="600"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dirty="0" smtClean="0"/>
                        <a:t>Complete</a:t>
                      </a:r>
                    </a:p>
                  </a:txBody>
                  <a:tcPr marL="0" marR="0" marT="0" marB="0"/>
                </a:tc>
              </a:tr>
              <a:tr h="235947">
                <a:tc>
                  <a:txBody>
                    <a:bodyPr/>
                    <a:lstStyle/>
                    <a:p>
                      <a:r>
                        <a:rPr lang="en-US" sz="800" dirty="0" smtClean="0"/>
                        <a:t>CIGIE during drafting</a:t>
                      </a:r>
                      <a:endParaRPr lang="en-US" sz="800" dirty="0"/>
                    </a:p>
                  </a:txBody>
                  <a:tcPr marL="0" marR="0" marT="0" marB="0"/>
                </a:tc>
                <a:tc>
                  <a:txBody>
                    <a:bodyPr/>
                    <a:lstStyle/>
                    <a:p>
                      <a:r>
                        <a:rPr lang="en-US" sz="800" dirty="0" smtClean="0"/>
                        <a:t>Kathy </a:t>
                      </a:r>
                      <a:r>
                        <a:rPr lang="en-US" sz="800" dirty="0" err="1" smtClean="0"/>
                        <a:t>Tighe</a:t>
                      </a:r>
                      <a:r>
                        <a:rPr lang="en-US" sz="800" dirty="0" smtClean="0"/>
                        <a:t>, Andy</a:t>
                      </a:r>
                      <a:r>
                        <a:rPr lang="en-US" sz="800" baseline="0" dirty="0" smtClean="0"/>
                        <a:t> </a:t>
                      </a:r>
                      <a:r>
                        <a:rPr lang="en-US" sz="800" baseline="0" dirty="0" err="1" smtClean="0"/>
                        <a:t>Patchin</a:t>
                      </a:r>
                      <a:r>
                        <a:rPr lang="en-US" sz="800" baseline="0" dirty="0" smtClean="0"/>
                        <a:t>, Pete Sheridan</a:t>
                      </a:r>
                      <a:endParaRPr lang="en-US" sz="800" dirty="0"/>
                    </a:p>
                  </a:txBody>
                  <a:tcPr marL="0" marR="0" marT="0" marB="0"/>
                </a:tc>
                <a:tc>
                  <a:txBody>
                    <a:bodyPr/>
                    <a:lstStyle/>
                    <a:p>
                      <a:r>
                        <a:rPr lang="en-US" sz="800" dirty="0" smtClean="0"/>
                        <a:t>Sweezy</a:t>
                      </a:r>
                      <a:endParaRPr lang="en-US" sz="800" dirty="0"/>
                    </a:p>
                  </a:txBody>
                  <a:tcPr marL="0" marR="0" marT="0" marB="0"/>
                </a:tc>
                <a:tc>
                  <a:txBody>
                    <a:bodyPr/>
                    <a:lstStyle/>
                    <a:p>
                      <a:pPr algn="ctr"/>
                      <a:r>
                        <a:rPr lang="en-US" sz="600" dirty="0" smtClean="0"/>
                        <a:t>Meet #2 during mid-late Feb</a:t>
                      </a:r>
                      <a:endParaRPr lang="en-US" sz="600" dirty="0"/>
                    </a:p>
                  </a:txBody>
                  <a:tcPr marL="0" marR="0" marT="0" marB="0"/>
                </a:tc>
                <a:tc>
                  <a:txBody>
                    <a:bodyPr/>
                    <a:lstStyle/>
                    <a:p>
                      <a:endParaRPr lang="en-US" sz="800" dirty="0"/>
                    </a:p>
                  </a:txBody>
                  <a:tcPr marL="0" marR="0" marT="0" marB="0"/>
                </a:tc>
              </a:tr>
            </a:tbl>
          </a:graphicData>
        </a:graphic>
      </p:graphicFrame>
    </p:spTree>
    <p:extLst>
      <p:ext uri="{BB962C8B-B14F-4D97-AF65-F5344CB8AC3E}">
        <p14:creationId xmlns:p14="http://schemas.microsoft.com/office/powerpoint/2010/main" val="2465303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CB80C9D-A9E8-43A4-9412-9A32ED97DE7F}"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63986398"/>
              </p:ext>
            </p:extLst>
          </p:nvPr>
        </p:nvGraphicFramePr>
        <p:xfrm>
          <a:off x="85489" y="1595533"/>
          <a:ext cx="4583488" cy="4358640"/>
        </p:xfrm>
        <a:graphic>
          <a:graphicData uri="http://schemas.openxmlformats.org/drawingml/2006/table">
            <a:tbl>
              <a:tblPr firstRow="1" bandRow="1">
                <a:tableStyleId>{5C22544A-7EE6-4342-B048-85BDC9FD1C3A}</a:tableStyleId>
              </a:tblPr>
              <a:tblGrid>
                <a:gridCol w="965108"/>
                <a:gridCol w="804088"/>
                <a:gridCol w="417092"/>
                <a:gridCol w="1645920"/>
                <a:gridCol w="751280"/>
              </a:tblGrid>
              <a:tr h="160020">
                <a:tc>
                  <a:txBody>
                    <a:bodyPr/>
                    <a:lstStyle/>
                    <a:p>
                      <a:r>
                        <a:rPr lang="en-US" sz="600" dirty="0" smtClean="0"/>
                        <a:t>Stakeholder</a:t>
                      </a:r>
                      <a:r>
                        <a:rPr lang="en-US" sz="600" baseline="0" dirty="0" smtClean="0"/>
                        <a:t> Meetings</a:t>
                      </a:r>
                      <a:endParaRPr lang="en-US" sz="600" dirty="0"/>
                    </a:p>
                  </a:txBody>
                  <a:tcPr marL="68580" marR="68580" marT="34290" marB="34290"/>
                </a:tc>
                <a:tc>
                  <a:txBody>
                    <a:bodyPr/>
                    <a:lstStyle/>
                    <a:p>
                      <a:r>
                        <a:rPr lang="en-US" sz="600" dirty="0" smtClean="0"/>
                        <a:t>Contact</a:t>
                      </a:r>
                      <a:r>
                        <a:rPr lang="en-US" sz="600" baseline="0" dirty="0" smtClean="0"/>
                        <a:t> Info</a:t>
                      </a:r>
                      <a:endParaRPr lang="en-US" sz="600" dirty="0"/>
                    </a:p>
                  </a:txBody>
                  <a:tcPr marL="68580" marR="68580" marT="34290" marB="34290"/>
                </a:tc>
                <a:tc>
                  <a:txBody>
                    <a:bodyPr/>
                    <a:lstStyle/>
                    <a:p>
                      <a:r>
                        <a:rPr lang="en-US" sz="600" dirty="0" smtClean="0"/>
                        <a:t>POC</a:t>
                      </a:r>
                      <a:endParaRPr lang="en-US" sz="600" dirty="0"/>
                    </a:p>
                  </a:txBody>
                  <a:tcPr marL="68580" marR="68580" marT="34290" marB="34290"/>
                </a:tc>
                <a:tc>
                  <a:txBody>
                    <a:bodyPr/>
                    <a:lstStyle/>
                    <a:p>
                      <a:r>
                        <a:rPr lang="en-US" sz="600" dirty="0" smtClean="0"/>
                        <a:t>Date</a:t>
                      </a:r>
                      <a:endParaRPr lang="en-US" sz="600" dirty="0"/>
                    </a:p>
                  </a:txBody>
                  <a:tcPr marL="68580" marR="68580" marT="34290" marB="34290"/>
                </a:tc>
                <a:tc>
                  <a:txBody>
                    <a:bodyPr/>
                    <a:lstStyle/>
                    <a:p>
                      <a:r>
                        <a:rPr lang="en-US" sz="600" dirty="0" smtClean="0"/>
                        <a:t>Status</a:t>
                      </a:r>
                      <a:endParaRPr lang="en-US" sz="600" dirty="0"/>
                    </a:p>
                  </a:txBody>
                  <a:tcPr marL="68580" marR="68580" marT="34290" marB="34290"/>
                </a:tc>
              </a:tr>
              <a:tr h="228600">
                <a:tc>
                  <a:txBody>
                    <a:bodyPr/>
                    <a:lstStyle/>
                    <a:p>
                      <a:pPr marL="0" indent="0" algn="l">
                        <a:buFont typeface="+mj-lt"/>
                        <a:buNone/>
                      </a:pPr>
                      <a:r>
                        <a:rPr lang="en-US" sz="800" dirty="0" smtClean="0"/>
                        <a:t>CIO Council</a:t>
                      </a:r>
                    </a:p>
                  </a:txBody>
                  <a:tcPr marL="0" marR="0" marT="0" marB="0" anchor="ctr"/>
                </a:tc>
                <a:tc>
                  <a:txBody>
                    <a:bodyPr/>
                    <a:lstStyle/>
                    <a:p>
                      <a:pPr marL="0" indent="0" algn="l">
                        <a:buFont typeface="+mj-lt"/>
                        <a:buNone/>
                      </a:pPr>
                      <a:r>
                        <a:rPr lang="en-US" sz="800" dirty="0" smtClean="0"/>
                        <a:t>Listserv</a:t>
                      </a:r>
                    </a:p>
                  </a:txBody>
                  <a:tcPr marL="0" marR="0" marT="0" marB="0" anchor="ctr"/>
                </a:tc>
                <a:tc>
                  <a:txBody>
                    <a:bodyPr/>
                    <a:lstStyle/>
                    <a:p>
                      <a:pPr algn="ctr"/>
                      <a:r>
                        <a:rPr lang="en-US" sz="800" dirty="0" smtClean="0"/>
                        <a:t>Malissa</a:t>
                      </a:r>
                      <a:endParaRPr lang="en-US" sz="800" dirty="0"/>
                    </a:p>
                  </a:txBody>
                  <a:tcPr marL="0" marR="0" marT="0" marB="0" anchor="ctr"/>
                </a:tc>
                <a:tc>
                  <a:txBody>
                    <a:bodyPr/>
                    <a:lstStyle/>
                    <a:p>
                      <a:pPr algn="ctr"/>
                      <a:r>
                        <a:rPr lang="en-US" sz="800" dirty="0" smtClean="0"/>
                        <a:t>Jan 14</a:t>
                      </a:r>
                      <a:r>
                        <a:rPr lang="en-US" sz="800" baseline="30000" dirty="0" smtClean="0"/>
                        <a:t>th</a:t>
                      </a:r>
                      <a:r>
                        <a:rPr lang="en-US" sz="800" dirty="0" smtClean="0"/>
                        <a:t> (EC), joint</a:t>
                      </a:r>
                      <a:r>
                        <a:rPr lang="en-US" sz="800" baseline="0" dirty="0" smtClean="0"/>
                        <a:t> CAOC/CIOC EC Jan 20; full Jan 28; </a:t>
                      </a:r>
                      <a:r>
                        <a:rPr lang="en-US" sz="800" baseline="0" smtClean="0"/>
                        <a:t>EC 2/11</a:t>
                      </a:r>
                      <a:endParaRPr lang="en-US" sz="800" dirty="0"/>
                    </a:p>
                  </a:txBody>
                  <a:tcPr marL="0" marR="0" marT="0" marB="0" anchor="ctr"/>
                </a:tc>
                <a:tc>
                  <a:txBody>
                    <a:bodyPr/>
                    <a:lstStyle/>
                    <a:p>
                      <a:pPr algn="ctr"/>
                      <a:r>
                        <a:rPr lang="en-US" sz="800" dirty="0" smtClean="0"/>
                        <a:t>Complete</a:t>
                      </a:r>
                      <a:endParaRPr lang="en-US" sz="800" dirty="0"/>
                    </a:p>
                  </a:txBody>
                  <a:tcPr marL="0" marR="0" marT="0" marB="0" anchor="ctr"/>
                </a:tc>
              </a:tr>
              <a:tr h="228600">
                <a:tc>
                  <a:txBody>
                    <a:bodyPr/>
                    <a:lstStyle/>
                    <a:p>
                      <a:pPr marL="0" indent="0" algn="l">
                        <a:buFont typeface="+mj-lt"/>
                        <a:buNone/>
                      </a:pPr>
                      <a:r>
                        <a:rPr lang="en-US" sz="800" dirty="0" smtClean="0"/>
                        <a:t>CPIC Committee of CIOC</a:t>
                      </a:r>
                    </a:p>
                  </a:txBody>
                  <a:tcPr marL="0" marR="0" marT="0" marB="0" anchor="ctr"/>
                </a:tc>
                <a:tc>
                  <a:txBody>
                    <a:bodyPr/>
                    <a:lstStyle/>
                    <a:p>
                      <a:pPr marL="0" indent="0" algn="l">
                        <a:buFont typeface="+mj-lt"/>
                        <a:buNone/>
                      </a:pPr>
                      <a:r>
                        <a:rPr lang="en-US" sz="800" dirty="0" smtClean="0"/>
                        <a:t>Have emails</a:t>
                      </a:r>
                    </a:p>
                  </a:txBody>
                  <a:tcPr marL="0" marR="0" marT="0" marB="0" anchor="ctr"/>
                </a:tc>
                <a:tc>
                  <a:txBody>
                    <a:bodyPr/>
                    <a:lstStyle/>
                    <a:p>
                      <a:pPr algn="ctr"/>
                      <a:r>
                        <a:rPr lang="en-US" sz="800" dirty="0" smtClean="0"/>
                        <a:t>Malissa</a:t>
                      </a:r>
                      <a:endParaRPr lang="en-US" sz="800" dirty="0"/>
                    </a:p>
                  </a:txBody>
                  <a:tcPr marL="0" marR="0" marT="0" marB="0" anchor="ctr"/>
                </a:tc>
                <a:tc>
                  <a:txBody>
                    <a:bodyPr/>
                    <a:lstStyle/>
                    <a:p>
                      <a:pPr algn="ctr"/>
                      <a:r>
                        <a:rPr lang="en-US" sz="800" dirty="0" smtClean="0"/>
                        <a:t>Conference calls on Jan</a:t>
                      </a:r>
                      <a:r>
                        <a:rPr lang="en-US" sz="800" baseline="0" dirty="0" smtClean="0"/>
                        <a:t> 21 at 11am,  22 at 10:30am , 23 at 10am and 2pm</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28600">
                <a:tc>
                  <a:txBody>
                    <a:bodyPr/>
                    <a:lstStyle/>
                    <a:p>
                      <a:pPr marL="0" indent="0" algn="l">
                        <a:buFont typeface="+mj-lt"/>
                        <a:buNone/>
                      </a:pPr>
                      <a:r>
                        <a:rPr lang="en-US" sz="800" dirty="0" smtClean="0"/>
                        <a:t>Chief Architect’s Forum</a:t>
                      </a:r>
                    </a:p>
                  </a:txBody>
                  <a:tcPr marL="0" marR="0" marT="0" marB="0" anchor="ctr"/>
                </a:tc>
                <a:tc>
                  <a:txBody>
                    <a:bodyPr/>
                    <a:lstStyle/>
                    <a:p>
                      <a:pPr marL="0" indent="0" algn="l">
                        <a:buFont typeface="+mj-lt"/>
                        <a:buNone/>
                      </a:pPr>
                      <a:r>
                        <a:rPr lang="en-US" sz="800" dirty="0" smtClean="0"/>
                        <a:t>Have emails</a:t>
                      </a:r>
                    </a:p>
                  </a:txBody>
                  <a:tcPr marL="0" marR="0" marT="0" marB="0" anchor="ctr"/>
                </a:tc>
                <a:tc>
                  <a:txBody>
                    <a:bodyPr/>
                    <a:lstStyle/>
                    <a:p>
                      <a:pPr algn="ctr"/>
                      <a:r>
                        <a:rPr lang="en-US" sz="800" dirty="0" smtClean="0"/>
                        <a:t>Malissa</a:t>
                      </a:r>
                      <a:endParaRPr lang="en-US" sz="800" dirty="0"/>
                    </a:p>
                  </a:txBody>
                  <a:tcPr marL="0" marR="0" marT="0" marB="0" anchor="ctr"/>
                </a:tc>
                <a:tc>
                  <a:txBody>
                    <a:bodyPr/>
                    <a:lstStyle/>
                    <a:p>
                      <a:pPr algn="ctr"/>
                      <a:r>
                        <a:rPr lang="en-US" sz="800" dirty="0" smtClean="0"/>
                        <a:t>Conference calls on Jan</a:t>
                      </a:r>
                      <a:r>
                        <a:rPr lang="en-US" sz="800" baseline="0" dirty="0" smtClean="0"/>
                        <a:t> 21 at 11am,  22 at 10:30am , 23 at 10am and 2pm</a:t>
                      </a:r>
                      <a:endParaRPr lang="en-US" sz="800" dirty="0"/>
                    </a:p>
                  </a:txBody>
                  <a:tcPr marL="0" marR="0" marT="0" marB="0" anchor="ctr"/>
                </a:tc>
                <a:tc>
                  <a:txBody>
                    <a:bodyPr/>
                    <a:lstStyle/>
                    <a:p>
                      <a:pPr algn="ctr"/>
                      <a:r>
                        <a:rPr lang="en-US" sz="800" dirty="0" smtClean="0"/>
                        <a:t>Complete</a:t>
                      </a:r>
                      <a:endParaRPr lang="en-US" sz="800" dirty="0"/>
                    </a:p>
                  </a:txBody>
                  <a:tcPr marL="0" marR="0" marT="0" marB="0" anchor="ctr"/>
                </a:tc>
              </a:tr>
              <a:tr h="228600">
                <a:tc>
                  <a:txBody>
                    <a:bodyPr/>
                    <a:lstStyle/>
                    <a:p>
                      <a:pPr marL="0" indent="0" algn="l">
                        <a:buFont typeface="+mj-lt"/>
                        <a:buNone/>
                      </a:pPr>
                      <a:r>
                        <a:rPr lang="en-US" sz="800" dirty="0" smtClean="0"/>
                        <a:t>ACT-IAC</a:t>
                      </a:r>
                    </a:p>
                  </a:txBody>
                  <a:tcPr marL="0" marR="0" marT="0" marB="0" anchor="ctr"/>
                </a:tc>
                <a:tc>
                  <a:txBody>
                    <a:bodyPr/>
                    <a:lstStyle/>
                    <a:p>
                      <a:pPr marL="0" indent="0" algn="l">
                        <a:buFont typeface="+mj-lt"/>
                        <a:buNone/>
                      </a:pPr>
                      <a:r>
                        <a:rPr lang="en-US" sz="800" dirty="0" smtClean="0"/>
                        <a:t>Ken,</a:t>
                      </a:r>
                      <a:r>
                        <a:rPr lang="en-US" sz="800" baseline="0" dirty="0" smtClean="0"/>
                        <a:t> Rick, Allen, Dan C</a:t>
                      </a:r>
                      <a:endParaRPr lang="en-US" sz="800" dirty="0" smtClean="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Jan 15</a:t>
                      </a:r>
                      <a:r>
                        <a:rPr lang="en-US" sz="800" baseline="0" dirty="0" smtClean="0"/>
                        <a:t> 3:30pm</a:t>
                      </a:r>
                      <a:endParaRPr lang="en-US" sz="800" dirty="0"/>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p>
                      <a:pPr algn="ctr"/>
                      <a:endParaRPr lang="en-US" sz="800" dirty="0"/>
                    </a:p>
                  </a:txBody>
                  <a:tcPr marL="0" marR="0" marT="0" marB="0" anchor="ct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SAGE via </a:t>
                      </a:r>
                      <a:r>
                        <a:rPr lang="en-US" sz="800" dirty="0" err="1" smtClean="0"/>
                        <a:t>Pship</a:t>
                      </a:r>
                      <a:r>
                        <a:rPr lang="en-US" sz="800" dirty="0" smtClean="0"/>
                        <a:t> for </a:t>
                      </a:r>
                      <a:r>
                        <a:rPr lang="en-US" sz="800" baseline="0" dirty="0" smtClean="0"/>
                        <a:t>Public Service</a:t>
                      </a:r>
                      <a:endParaRPr lang="en-US" sz="800" dirty="0" smtClean="0"/>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Austin</a:t>
                      </a:r>
                      <a:r>
                        <a:rPr lang="en-US" sz="800" baseline="0" dirty="0" smtClean="0"/>
                        <a:t> Price</a:t>
                      </a:r>
                      <a:endParaRPr lang="en-US" sz="800" dirty="0" smtClean="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Jan 9, 4:30-5:30; weekly meetings </a:t>
                      </a:r>
                      <a:r>
                        <a:rPr kumimoji="0" lang="en-US" sz="800" b="0" i="0" u="none" strike="noStrike" kern="1200" cap="none" spc="0" normalizeH="0" baseline="0" noProof="0" smtClean="0">
                          <a:ln>
                            <a:noFill/>
                          </a:ln>
                          <a:solidFill>
                            <a:srgbClr val="000000"/>
                          </a:solidFill>
                          <a:effectLst/>
                          <a:uLnTx/>
                          <a:uFillTx/>
                          <a:latin typeface="+mn-lt"/>
                          <a:ea typeface="+mn-ea"/>
                          <a:cs typeface="+mn-cs"/>
                        </a:rPr>
                        <a:t>starting 2/4</a:t>
                      </a:r>
                      <a:endParaRPr kumimoji="0" lang="en-US" sz="80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28600">
                <a:tc>
                  <a:txBody>
                    <a:bodyPr/>
                    <a:lstStyle/>
                    <a:p>
                      <a:r>
                        <a:rPr lang="en-US" sz="800" dirty="0" smtClean="0"/>
                        <a:t>Hill</a:t>
                      </a:r>
                      <a:endParaRPr lang="en-US" sz="800" dirty="0"/>
                    </a:p>
                  </a:txBody>
                  <a:tcPr marL="0" marR="0" marT="0" marB="0" anchor="ctr"/>
                </a:tc>
                <a:tc>
                  <a:txBody>
                    <a:bodyPr/>
                    <a:lstStyle/>
                    <a:p>
                      <a:r>
                        <a:rPr lang="en-US" sz="800" dirty="0" smtClean="0"/>
                        <a:t>Jess</a:t>
                      </a:r>
                      <a:r>
                        <a:rPr lang="en-US" sz="800" baseline="0" dirty="0" smtClean="0"/>
                        <a:t> Menter (</a:t>
                      </a:r>
                      <a:r>
                        <a:rPr lang="en-US" sz="800" dirty="0" smtClean="0"/>
                        <a:t>OLA)</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OLA says revisit Hill outreach after week </a:t>
                      </a:r>
                      <a:r>
                        <a:rPr lang="en-US" sz="800" smtClean="0"/>
                        <a:t>of 2/2</a:t>
                      </a:r>
                      <a:endParaRPr lang="en-US" sz="800" dirty="0"/>
                    </a:p>
                  </a:txBody>
                  <a:tcPr marL="0" marR="0" marT="0" marB="0" anchor="ctr"/>
                </a:tc>
                <a:tc>
                  <a:txBody>
                    <a:bodyPr/>
                    <a:lstStyle/>
                    <a:p>
                      <a:pPr algn="ctr"/>
                      <a:r>
                        <a:rPr lang="en-US" sz="800" b="1" dirty="0" smtClean="0"/>
                        <a:t>OBE</a:t>
                      </a:r>
                      <a:endParaRPr lang="en-US" sz="800" b="1" dirty="0"/>
                    </a:p>
                  </a:txBody>
                  <a:tcPr marL="0" marR="0" marT="0" marB="0" anchor="ctr"/>
                </a:tc>
              </a:tr>
              <a:tr h="228600">
                <a:tc>
                  <a:txBody>
                    <a:bodyPr/>
                    <a:lstStyle/>
                    <a:p>
                      <a:r>
                        <a:rPr lang="en-US" sz="800" dirty="0" smtClean="0"/>
                        <a:t>CAO Council</a:t>
                      </a:r>
                      <a:endParaRPr lang="en-US" sz="800" dirty="0"/>
                    </a:p>
                  </a:txBody>
                  <a:tcPr marL="0" marR="0" marT="0" marB="0" anchor="ctr"/>
                </a:tc>
                <a:tc>
                  <a:txBody>
                    <a:bodyPr/>
                    <a:lstStyle/>
                    <a:p>
                      <a:r>
                        <a:rPr lang="en-US" sz="800" dirty="0" smtClean="0"/>
                        <a:t>Listserv</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Joint</a:t>
                      </a:r>
                      <a:r>
                        <a:rPr lang="en-US" sz="800" baseline="0" dirty="0" smtClean="0"/>
                        <a:t> CAO/CIO EC Jan. 20 1pm</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p>
                      <a:pPr algn="ctr"/>
                      <a:endParaRPr lang="en-US" sz="800" dirty="0"/>
                    </a:p>
                  </a:txBody>
                  <a:tcPr marL="0" marR="0" marT="0" marB="0" anchor="ctr"/>
                </a:tc>
              </a:tr>
              <a:tr h="228600">
                <a:tc>
                  <a:txBody>
                    <a:bodyPr/>
                    <a:lstStyle/>
                    <a:p>
                      <a:r>
                        <a:rPr lang="en-US" sz="800" dirty="0" smtClean="0"/>
                        <a:t>USDS</a:t>
                      </a:r>
                      <a:endParaRPr lang="en-US" sz="800" dirty="0"/>
                    </a:p>
                  </a:txBody>
                  <a:tcPr marL="0" marR="0" marT="0" marB="0" anchor="ctr"/>
                </a:tc>
                <a:tc>
                  <a:txBody>
                    <a:bodyPr/>
                    <a:lstStyle/>
                    <a:p>
                      <a:r>
                        <a:rPr lang="en-US" sz="800" dirty="0" smtClean="0"/>
                        <a:t>Charles, Traci,</a:t>
                      </a:r>
                      <a:r>
                        <a:rPr lang="en-US" sz="800" baseline="0" dirty="0" smtClean="0"/>
                        <a:t> Germaine</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Hot topics</a:t>
                      </a:r>
                      <a:r>
                        <a:rPr lang="en-US" sz="800" baseline="0" dirty="0" smtClean="0"/>
                        <a:t> Jan. 7 &amp; 21</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p>
                      <a:pPr algn="ctr"/>
                      <a:endParaRPr lang="en-US" sz="800" dirty="0"/>
                    </a:p>
                  </a:txBody>
                  <a:tcPr marL="0" marR="0" marT="0" marB="0" anchor="ctr"/>
                </a:tc>
              </a:tr>
              <a:tr h="342900">
                <a:tc>
                  <a:txBody>
                    <a:bodyPr/>
                    <a:lstStyle/>
                    <a:p>
                      <a:r>
                        <a:rPr lang="en-US" sz="800" dirty="0" smtClean="0"/>
                        <a:t>ISIMC (Cyber community)</a:t>
                      </a:r>
                      <a:endParaRPr lang="en-US" sz="800" dirty="0"/>
                    </a:p>
                  </a:txBody>
                  <a:tcPr marL="0" marR="0" marT="0" marB="0" anchor="ctr"/>
                </a:tc>
                <a:tc>
                  <a:txBody>
                    <a:bodyPr/>
                    <a:lstStyle/>
                    <a:p>
                      <a:r>
                        <a:rPr lang="en-US" sz="800" dirty="0" smtClean="0"/>
                        <a:t>Have emails</a:t>
                      </a:r>
                      <a:endParaRPr lang="en-US" sz="800" dirty="0"/>
                    </a:p>
                  </a:txBody>
                  <a:tcPr marL="0" marR="0" marT="0" marB="0" anchor="ctr"/>
                </a:tc>
                <a:tc>
                  <a:txBody>
                    <a:bodyPr/>
                    <a:lstStyle/>
                    <a:p>
                      <a:pPr algn="ctr"/>
                      <a:r>
                        <a:rPr lang="en-US" sz="800" dirty="0" smtClean="0"/>
                        <a:t>Malissa w/ Alex/Trevor</a:t>
                      </a:r>
                      <a:endParaRPr lang="en-US" sz="800" dirty="0"/>
                    </a:p>
                  </a:txBody>
                  <a:tcPr marL="0" marR="0" marT="0" marB="0" anchor="ctr"/>
                </a:tc>
                <a:tc>
                  <a:txBody>
                    <a:bodyPr/>
                    <a:lstStyle/>
                    <a:p>
                      <a:pPr algn="ctr"/>
                      <a:r>
                        <a:rPr lang="en-US" sz="800" dirty="0" smtClean="0"/>
                        <a:t>Conference calls on Jan</a:t>
                      </a:r>
                      <a:r>
                        <a:rPr lang="en-US" sz="800" baseline="0" dirty="0" smtClean="0"/>
                        <a:t> 21 at 11am,  22 at 10:30am , 23 at 10am and 2pm</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28600">
                <a:tc>
                  <a:txBody>
                    <a:bodyPr/>
                    <a:lstStyle/>
                    <a:p>
                      <a:r>
                        <a:rPr lang="en-US" sz="800" dirty="0" smtClean="0"/>
                        <a:t>E-Gov Staff in General</a:t>
                      </a:r>
                      <a:endParaRPr lang="en-US" sz="800" dirty="0"/>
                    </a:p>
                  </a:txBody>
                  <a:tcPr marL="0" marR="0" marT="0" marB="0" anchor="ctr"/>
                </a:tc>
                <a:tc>
                  <a:txBody>
                    <a:bodyPr/>
                    <a:lstStyle/>
                    <a:p>
                      <a:r>
                        <a:rPr lang="en-US" sz="800" dirty="0" smtClean="0"/>
                        <a:t>EGOV FED</a:t>
                      </a:r>
                      <a:r>
                        <a:rPr lang="en-US" sz="800" baseline="0" dirty="0" smtClean="0"/>
                        <a:t> STAFF</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Hot topics Jan. 7</a:t>
                      </a:r>
                      <a:r>
                        <a:rPr lang="en-US" sz="800" baseline="0" dirty="0" smtClean="0"/>
                        <a:t> &amp; </a:t>
                      </a:r>
                      <a:r>
                        <a:rPr lang="en-US" sz="800" dirty="0" smtClean="0"/>
                        <a:t>21</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p>
                      <a:pPr algn="ctr"/>
                      <a:endParaRPr lang="en-US" sz="800" dirty="0"/>
                    </a:p>
                  </a:txBody>
                  <a:tcPr marL="0" marR="0" marT="0" marB="0" anchor="ctr"/>
                </a:tc>
              </a:tr>
              <a:tr h="205740">
                <a:tc>
                  <a:txBody>
                    <a:bodyPr/>
                    <a:lstStyle/>
                    <a:p>
                      <a:r>
                        <a:rPr lang="en-US" sz="800" dirty="0" smtClean="0"/>
                        <a:t>Data Center Task Force</a:t>
                      </a:r>
                      <a:endParaRPr lang="en-US" sz="800" dirty="0"/>
                    </a:p>
                  </a:txBody>
                  <a:tcPr marL="0" marR="0" marT="0" marB="0" anchor="ctr"/>
                </a:tc>
                <a:tc>
                  <a:txBody>
                    <a:bodyPr/>
                    <a:lstStyle/>
                    <a:p>
                      <a:r>
                        <a:rPr lang="en-US" sz="800" dirty="0" smtClean="0"/>
                        <a:t>Listserv</a:t>
                      </a:r>
                      <a:endParaRPr lang="en-US" sz="800" dirty="0"/>
                    </a:p>
                  </a:txBody>
                  <a:tcPr marL="0" marR="0" marT="0" marB="0" anchor="ctr"/>
                </a:tc>
                <a:tc>
                  <a:txBody>
                    <a:bodyPr/>
                    <a:lstStyle/>
                    <a:p>
                      <a:pPr algn="ctr"/>
                      <a:r>
                        <a:rPr lang="en-US" sz="800" dirty="0" smtClean="0"/>
                        <a:t>Malissa</a:t>
                      </a:r>
                      <a:endParaRPr lang="en-US" sz="800" dirty="0"/>
                    </a:p>
                  </a:txBody>
                  <a:tcPr marL="0" marR="0" marT="0" marB="0" anchor="ctr"/>
                </a:tc>
                <a:tc>
                  <a:txBody>
                    <a:bodyPr/>
                    <a:lstStyle/>
                    <a:p>
                      <a:pPr algn="ctr"/>
                      <a:r>
                        <a:rPr lang="en-US" sz="800" dirty="0" smtClean="0"/>
                        <a:t>Jan 15</a:t>
                      </a:r>
                      <a:r>
                        <a:rPr lang="en-US" sz="800" baseline="0" dirty="0" smtClean="0"/>
                        <a:t> at  1pm</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28600">
                <a:tc>
                  <a:txBody>
                    <a:bodyPr/>
                    <a:lstStyle/>
                    <a:p>
                      <a:r>
                        <a:rPr lang="en-US" sz="800" kern="1200" dirty="0" smtClean="0">
                          <a:solidFill>
                            <a:schemeClr val="dk1"/>
                          </a:solidFill>
                          <a:effectLst/>
                          <a:latin typeface="+mn-lt"/>
                          <a:ea typeface="+mn-ea"/>
                          <a:cs typeface="+mn-cs"/>
                        </a:rPr>
                        <a:t>FESCOM meeting</a:t>
                      </a:r>
                      <a:endParaRPr lang="en-US" sz="800" dirty="0"/>
                    </a:p>
                  </a:txBody>
                  <a:tcPr marL="0" marR="0" marT="0" marB="0" anchor="ctr"/>
                </a:tc>
                <a:tc>
                  <a:txBody>
                    <a:bodyPr/>
                    <a:lstStyle/>
                    <a:p>
                      <a:r>
                        <a:rPr lang="en-US" sz="800" dirty="0" smtClean="0"/>
                        <a:t>Dan York</a:t>
                      </a:r>
                      <a:endParaRPr lang="en-US" sz="800" dirty="0"/>
                    </a:p>
                  </a:txBody>
                  <a:tcPr marL="0" marR="0" marT="0" marB="0" anchor="ctr"/>
                </a:tc>
                <a:tc>
                  <a:txBody>
                    <a:bodyPr/>
                    <a:lstStyle/>
                    <a:p>
                      <a:pPr algn="ctr"/>
                      <a:r>
                        <a:rPr lang="en-US" sz="800" dirty="0" smtClean="0"/>
                        <a:t>Malissa &amp; Mishu</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Jan 21st at 9am </a:t>
                      </a:r>
                      <a:endParaRPr lang="en-US" sz="800" dirty="0" smtClean="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28600">
                <a:tc>
                  <a:txBody>
                    <a:bodyPr/>
                    <a:lstStyle/>
                    <a:p>
                      <a:r>
                        <a:rPr lang="en-US" sz="800" dirty="0" smtClean="0"/>
                        <a:t>Beth Cobert</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Jan 9, Feb 6 and Feb 19</a:t>
                      </a:r>
                      <a:endParaRPr lang="en-US" sz="800" dirty="0"/>
                    </a:p>
                  </a:txBody>
                  <a:tcPr marL="0" marR="0" marT="0" marB="0" anchor="ctr"/>
                </a:tc>
                <a:tc>
                  <a:txBody>
                    <a:bodyPr/>
                    <a:lstStyle/>
                    <a:p>
                      <a:pPr algn="ctr"/>
                      <a:r>
                        <a:rPr lang="en-US" sz="800" dirty="0" smtClean="0"/>
                        <a:t>Complete or </a:t>
                      </a:r>
                      <a:r>
                        <a:rPr lang="en-US" sz="800" b="1" dirty="0" smtClean="0"/>
                        <a:t>Scheduled</a:t>
                      </a:r>
                      <a:endParaRPr lang="en-US" sz="800" b="1" dirty="0"/>
                    </a:p>
                  </a:txBody>
                  <a:tcPr marL="0" marR="0" marT="0" marB="0" anchor="ctr"/>
                </a:tc>
              </a:tr>
              <a:tr h="205740">
                <a:tc>
                  <a:txBody>
                    <a:bodyPr/>
                    <a:lstStyle/>
                    <a:p>
                      <a:r>
                        <a:rPr lang="en-US" sz="800" dirty="0" smtClean="0"/>
                        <a:t>RMO brownbag (Jan)</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Jan 12,</a:t>
                      </a:r>
                      <a:r>
                        <a:rPr lang="en-US" sz="800" baseline="0" dirty="0" smtClean="0"/>
                        <a:t>&amp; 1</a:t>
                      </a:r>
                      <a:r>
                        <a:rPr lang="en-US" sz="800" dirty="0" smtClean="0"/>
                        <a:t>3 12pm</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RMO </a:t>
                      </a:r>
                      <a:r>
                        <a:rPr lang="en-US" sz="800" dirty="0" err="1" smtClean="0"/>
                        <a:t>brownbags</a:t>
                      </a:r>
                      <a:r>
                        <a:rPr lang="en-US" sz="800" dirty="0" smtClean="0"/>
                        <a:t> (Feb)</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Malissa</a:t>
                      </a:r>
                      <a:endParaRPr lang="en-US" sz="800" dirty="0"/>
                    </a:p>
                  </a:txBody>
                  <a:tcPr marL="0" marR="0" marT="0" marB="0" anchor="ctr"/>
                </a:tc>
                <a:tc>
                  <a:txBody>
                    <a:bodyPr/>
                    <a:lstStyle/>
                    <a:p>
                      <a:pPr algn="ctr"/>
                      <a:r>
                        <a:rPr lang="en-US" sz="800" dirty="0" smtClean="0"/>
                        <a:t>Feb 25 &amp; 26</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smtClean="0"/>
                        <a:t>Scheduled</a:t>
                      </a:r>
                    </a:p>
                  </a:txBody>
                  <a:tcPr marL="0" marR="0" marT="0" marB="0" anchor="ctr"/>
                </a:tc>
              </a:tr>
              <a:tr h="205740">
                <a:tc>
                  <a:txBody>
                    <a:bodyPr/>
                    <a:lstStyle/>
                    <a:p>
                      <a:r>
                        <a:rPr lang="en-US" sz="800" dirty="0" smtClean="0"/>
                        <a:t>ASAM</a:t>
                      </a:r>
                      <a:r>
                        <a:rPr lang="en-US" sz="800" baseline="0" dirty="0" smtClean="0"/>
                        <a:t> Roundtable</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Feb 12</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smtClean="0"/>
                        <a:t>Complete</a:t>
                      </a:r>
                    </a:p>
                  </a:txBody>
                  <a:tcPr marL="0" marR="0" marT="0" marB="0" anchor="ctr"/>
                </a:tc>
              </a:tr>
              <a:tr h="205740">
                <a:tc>
                  <a:txBody>
                    <a:bodyPr/>
                    <a:lstStyle/>
                    <a:p>
                      <a:r>
                        <a:rPr lang="en-US" sz="800" dirty="0" smtClean="0"/>
                        <a:t>ISPAB </a:t>
                      </a:r>
                      <a:endParaRPr lang="en-US" sz="800" dirty="0"/>
                    </a:p>
                  </a:txBody>
                  <a:tcPr marL="0" marR="0" marT="0" marB="0" anchor="ctr"/>
                </a:tc>
                <a:tc>
                  <a:txBody>
                    <a:bodyPr/>
                    <a:lstStyle/>
                    <a:p>
                      <a:endParaRPr lang="en-US" sz="800" dirty="0"/>
                    </a:p>
                  </a:txBody>
                  <a:tcPr marL="0" marR="0" marT="0" marB="0" anchor="ctr"/>
                </a:tc>
                <a:tc>
                  <a:txBody>
                    <a:bodyPr/>
                    <a:lstStyle/>
                    <a:p>
                      <a:pPr algn="ctr"/>
                      <a:endParaRPr lang="en-US" sz="800" dirty="0"/>
                    </a:p>
                  </a:txBody>
                  <a:tcPr marL="0" marR="0" marT="0" marB="0" anchor="ctr"/>
                </a:tc>
                <a:tc>
                  <a:txBody>
                    <a:bodyPr/>
                    <a:lstStyle/>
                    <a:p>
                      <a:pPr algn="ctr"/>
                      <a:r>
                        <a:rPr lang="en-US" sz="800" dirty="0" smtClean="0"/>
                        <a:t>Feb 13</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smtClean="0"/>
                        <a:t>Complete</a:t>
                      </a:r>
                    </a:p>
                  </a:txBody>
                  <a:tcPr marL="0" marR="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01600827"/>
              </p:ext>
            </p:extLst>
          </p:nvPr>
        </p:nvGraphicFramePr>
        <p:xfrm>
          <a:off x="4752515" y="1602637"/>
          <a:ext cx="4241468" cy="4411980"/>
        </p:xfrm>
        <a:graphic>
          <a:graphicData uri="http://schemas.openxmlformats.org/drawingml/2006/table">
            <a:tbl>
              <a:tblPr firstRow="1" bandRow="1">
                <a:tableStyleId>{5C22544A-7EE6-4342-B048-85BDC9FD1C3A}</a:tableStyleId>
              </a:tblPr>
              <a:tblGrid>
                <a:gridCol w="965108"/>
                <a:gridCol w="804088"/>
                <a:gridCol w="579178"/>
                <a:gridCol w="1114425"/>
                <a:gridCol w="778669"/>
              </a:tblGrid>
              <a:tr h="160020">
                <a:tc>
                  <a:txBody>
                    <a:bodyPr/>
                    <a:lstStyle/>
                    <a:p>
                      <a:r>
                        <a:rPr lang="en-US" sz="600" dirty="0" smtClean="0"/>
                        <a:t>Stakeholder</a:t>
                      </a:r>
                      <a:r>
                        <a:rPr lang="en-US" sz="600" baseline="0" dirty="0" smtClean="0"/>
                        <a:t> Meetings</a:t>
                      </a:r>
                      <a:endParaRPr lang="en-US" sz="600" dirty="0"/>
                    </a:p>
                  </a:txBody>
                  <a:tcPr marL="68580" marR="68580" marT="34290" marB="34290"/>
                </a:tc>
                <a:tc>
                  <a:txBody>
                    <a:bodyPr/>
                    <a:lstStyle/>
                    <a:p>
                      <a:r>
                        <a:rPr lang="en-US" sz="600" dirty="0" smtClean="0"/>
                        <a:t>Contact</a:t>
                      </a:r>
                      <a:r>
                        <a:rPr lang="en-US" sz="600" baseline="0" dirty="0" smtClean="0"/>
                        <a:t> Info</a:t>
                      </a:r>
                      <a:endParaRPr lang="en-US" sz="600" dirty="0"/>
                    </a:p>
                  </a:txBody>
                  <a:tcPr marL="68580" marR="68580" marT="34290" marB="34290"/>
                </a:tc>
                <a:tc>
                  <a:txBody>
                    <a:bodyPr/>
                    <a:lstStyle/>
                    <a:p>
                      <a:r>
                        <a:rPr lang="en-US" sz="600" dirty="0" smtClean="0"/>
                        <a:t>POC</a:t>
                      </a:r>
                      <a:endParaRPr lang="en-US" sz="600" dirty="0"/>
                    </a:p>
                  </a:txBody>
                  <a:tcPr marL="68580" marR="68580" marT="34290" marB="34290"/>
                </a:tc>
                <a:tc>
                  <a:txBody>
                    <a:bodyPr/>
                    <a:lstStyle/>
                    <a:p>
                      <a:r>
                        <a:rPr lang="en-US" sz="600" dirty="0" smtClean="0"/>
                        <a:t>Date</a:t>
                      </a:r>
                      <a:endParaRPr lang="en-US" sz="600" dirty="0"/>
                    </a:p>
                  </a:txBody>
                  <a:tcPr marL="68580" marR="68580" marT="34290" marB="34290"/>
                </a:tc>
                <a:tc>
                  <a:txBody>
                    <a:bodyPr/>
                    <a:lstStyle/>
                    <a:p>
                      <a:r>
                        <a:rPr lang="en-US" sz="600" dirty="0" smtClean="0"/>
                        <a:t>Status</a:t>
                      </a:r>
                      <a:endParaRPr lang="en-US" sz="600" dirty="0"/>
                    </a:p>
                  </a:txBody>
                  <a:tcPr marL="68580" marR="68580" marT="34290" marB="34290"/>
                </a:tc>
              </a:tr>
              <a:tr h="205740">
                <a:tc>
                  <a:txBody>
                    <a:bodyPr/>
                    <a:lstStyle/>
                    <a:p>
                      <a:r>
                        <a:rPr lang="en-US" sz="800" dirty="0" smtClean="0"/>
                        <a:t>Frank </a:t>
                      </a:r>
                      <a:r>
                        <a:rPr lang="en-US" sz="800" dirty="0" err="1" smtClean="0"/>
                        <a:t>Baitman</a:t>
                      </a:r>
                      <a:r>
                        <a:rPr lang="en-US" sz="800" dirty="0" smtClean="0"/>
                        <a:t> 1-on-1</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Jan 12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Stephen Warren 1-on-1</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Jan 28</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Kurt </a:t>
                      </a:r>
                      <a:r>
                        <a:rPr lang="en-US" sz="800" dirty="0" err="1" smtClean="0"/>
                        <a:t>DelBene</a:t>
                      </a:r>
                      <a:r>
                        <a:rPr lang="en-US" sz="800" baseline="0" dirty="0" smtClean="0"/>
                        <a:t> 1-on-1</a:t>
                      </a:r>
                      <a:endParaRPr lang="en-US" sz="800" dirty="0"/>
                    </a:p>
                  </a:txBody>
                  <a:tcPr marL="0" marR="0" marT="0" marB="0" anchor="ctr"/>
                </a:tc>
                <a:tc>
                  <a:txBody>
                    <a:bodyPr/>
                    <a:lstStyle/>
                    <a:p>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Jan 29</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PMC Chiefs of Staff</a:t>
                      </a:r>
                      <a:endParaRPr lang="en-US" sz="800" dirty="0"/>
                    </a:p>
                  </a:txBody>
                  <a:tcPr marL="0" marR="0" marT="0" marB="0" anchor="ctr"/>
                </a:tc>
                <a:tc>
                  <a:txBody>
                    <a:bodyPr/>
                    <a:lstStyle/>
                    <a:p>
                      <a:r>
                        <a:rPr lang="en-US" sz="800" dirty="0" smtClean="0"/>
                        <a:t>Julia</a:t>
                      </a:r>
                      <a:endParaRPr lang="en-US" sz="800" dirty="0"/>
                    </a:p>
                  </a:txBody>
                  <a:tcPr marL="0" marR="0" marT="0" marB="0" anchor="ctr"/>
                </a:tc>
                <a:tc>
                  <a:txBody>
                    <a:bodyPr/>
                    <a:lstStyle/>
                    <a:p>
                      <a:pPr algn="ctr"/>
                      <a:r>
                        <a:rPr lang="en-US" sz="800" dirty="0" smtClean="0"/>
                        <a:t>Jamie B</a:t>
                      </a:r>
                      <a:endParaRPr lang="en-US" sz="800" dirty="0"/>
                    </a:p>
                  </a:txBody>
                  <a:tcPr marL="0" marR="0" marT="0" marB="0" anchor="ctr"/>
                </a:tc>
                <a:tc>
                  <a:txBody>
                    <a:bodyPr/>
                    <a:lstStyle/>
                    <a:p>
                      <a:pPr algn="ctr"/>
                      <a:r>
                        <a:rPr lang="en-US" sz="800" dirty="0" smtClean="0"/>
                        <a:t>Jan 16</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January PMC Meeting</a:t>
                      </a:r>
                      <a:endParaRPr lang="en-US" sz="800" dirty="0"/>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Julia</a:t>
                      </a:r>
                    </a:p>
                  </a:txBody>
                  <a:tcPr marL="0" marR="0" marT="0" marB="0" anchor="ctr"/>
                </a:tc>
                <a:tc>
                  <a:txBody>
                    <a:bodyPr/>
                    <a:lstStyle/>
                    <a:p>
                      <a:pPr algn="ctr"/>
                      <a:r>
                        <a:rPr lang="en-US" sz="800" dirty="0" smtClean="0"/>
                        <a:t>Jamie B</a:t>
                      </a:r>
                      <a:endParaRPr lang="en-US" sz="800" dirty="0"/>
                    </a:p>
                  </a:txBody>
                  <a:tcPr marL="0" marR="0" marT="0" marB="0" anchor="ctr"/>
                </a:tc>
                <a:tc>
                  <a:txBody>
                    <a:bodyPr/>
                    <a:lstStyle/>
                    <a:p>
                      <a:pPr algn="ctr"/>
                      <a:r>
                        <a:rPr lang="en-US" sz="800" dirty="0" smtClean="0"/>
                        <a:t>Jan 24</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GAO</a:t>
                      </a:r>
                      <a:endParaRPr lang="en-US" sz="800" dirty="0"/>
                    </a:p>
                  </a:txBody>
                  <a:tcPr marL="0" marR="0" marT="0" marB="0" anchor="ctr"/>
                </a:tc>
                <a:tc>
                  <a:txBody>
                    <a:bodyPr/>
                    <a:lstStyle/>
                    <a:p>
                      <a:r>
                        <a:rPr lang="en-US" sz="800" dirty="0" smtClean="0"/>
                        <a:t>Dave </a:t>
                      </a:r>
                      <a:r>
                        <a:rPr lang="en-US" sz="800" dirty="0" err="1" smtClean="0"/>
                        <a:t>Powner</a:t>
                      </a:r>
                      <a:r>
                        <a:rPr lang="en-US" sz="800" dirty="0" smtClean="0"/>
                        <a:t> </a:t>
                      </a:r>
                      <a:endParaRPr lang="en-US" sz="800" dirty="0"/>
                    </a:p>
                  </a:txBody>
                  <a:tcPr marL="0" marR="0" marT="0" marB="0" anchor="ctr"/>
                </a:tc>
                <a:tc>
                  <a:txBody>
                    <a:bodyPr/>
                    <a:lstStyle/>
                    <a:p>
                      <a:pPr algn="ctr"/>
                      <a:r>
                        <a:rPr lang="en-US" sz="800" dirty="0" smtClean="0"/>
                        <a:t>Jamie</a:t>
                      </a:r>
                      <a:endParaRPr lang="en-US" sz="800" dirty="0"/>
                    </a:p>
                  </a:txBody>
                  <a:tcPr marL="0" marR="0" marT="0" marB="0" anchor="ctr"/>
                </a:tc>
                <a:tc>
                  <a:txBody>
                    <a:bodyPr/>
                    <a:lstStyle/>
                    <a:p>
                      <a:pPr algn="ctr"/>
                      <a:r>
                        <a:rPr lang="en-US" sz="800" dirty="0" smtClean="0"/>
                        <a:t>Jan  27 at</a:t>
                      </a:r>
                      <a:r>
                        <a:rPr lang="en-US" sz="800" baseline="0" dirty="0" smtClean="0"/>
                        <a:t> 12pm</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txBody>
                  <a:tcPr marL="0" marR="0" marT="0" marB="0" anchor="ctr"/>
                </a:tc>
              </a:tr>
              <a:tr h="205740">
                <a:tc>
                  <a:txBody>
                    <a:bodyPr/>
                    <a:lstStyle/>
                    <a:p>
                      <a:r>
                        <a:rPr lang="en-US" sz="800" dirty="0" smtClean="0"/>
                        <a:t>BOAC</a:t>
                      </a:r>
                      <a:endParaRPr lang="en-US" sz="800" dirty="0"/>
                    </a:p>
                  </a:txBody>
                  <a:tcPr marL="0" marR="0" marT="0" marB="0" anchor="ctr"/>
                </a:tc>
                <a:tc>
                  <a:txBody>
                    <a:bodyPr/>
                    <a:lstStyle/>
                    <a:p>
                      <a:r>
                        <a:rPr lang="en-US" sz="800" dirty="0" smtClean="0"/>
                        <a:t>Shelly</a:t>
                      </a:r>
                      <a:r>
                        <a:rPr lang="en-US" sz="800" baseline="0" dirty="0" smtClean="0"/>
                        <a:t> McAllister</a:t>
                      </a:r>
                      <a:endParaRPr lang="en-US" sz="800" dirty="0"/>
                    </a:p>
                  </a:txBody>
                  <a:tcPr marL="0" marR="0" marT="0" marB="0" anchor="ctr"/>
                </a:tc>
                <a:tc>
                  <a:txBody>
                    <a:bodyPr/>
                    <a:lstStyle/>
                    <a:p>
                      <a:pPr algn="ctr"/>
                      <a:r>
                        <a:rPr lang="en-US" sz="800" dirty="0" err="1" smtClean="0"/>
                        <a:t>Malissa</a:t>
                      </a:r>
                      <a:endParaRPr lang="en-US" sz="800" dirty="0"/>
                    </a:p>
                  </a:txBody>
                  <a:tcPr marL="0" marR="0" marT="0" marB="0" anchor="ctr"/>
                </a:tc>
                <a:tc>
                  <a:txBody>
                    <a:bodyPr/>
                    <a:lstStyle/>
                    <a:p>
                      <a:pPr algn="ctr"/>
                      <a:r>
                        <a:rPr lang="en-US" sz="800" dirty="0" smtClean="0"/>
                        <a:t>February/March</a:t>
                      </a:r>
                      <a:endParaRPr lang="en-US" sz="800" dirty="0"/>
                    </a:p>
                  </a:txBody>
                  <a:tcPr marL="0" marR="0" marT="0" marB="0" anchor="ctr"/>
                </a:tc>
                <a:tc>
                  <a:txBody>
                    <a:bodyPr/>
                    <a:lstStyle/>
                    <a:p>
                      <a:pPr algn="ctr"/>
                      <a:r>
                        <a:rPr lang="en-US" sz="800" b="1" dirty="0" smtClean="0"/>
                        <a:t>Scheduled</a:t>
                      </a:r>
                      <a:endParaRPr lang="en-US" sz="800" b="1" dirty="0"/>
                    </a:p>
                  </a:txBody>
                  <a:tcPr marL="0" marR="0" marT="0" marB="0" anchor="ctr"/>
                </a:tc>
              </a:tr>
              <a:tr h="228600">
                <a:tc>
                  <a:txBody>
                    <a:bodyPr/>
                    <a:lstStyle/>
                    <a:p>
                      <a:r>
                        <a:rPr lang="en-US" sz="800" dirty="0" smtClean="0"/>
                        <a:t>Higher Education</a:t>
                      </a:r>
                      <a:endParaRPr lang="en-US" sz="800" dirty="0"/>
                    </a:p>
                  </a:txBody>
                  <a:tcPr marL="0" marR="0" marT="0" marB="0" anchor="ctr"/>
                </a:tc>
                <a:tc>
                  <a:txBody>
                    <a:bodyPr/>
                    <a:lstStyle/>
                    <a:p>
                      <a:r>
                        <a:rPr lang="en-US" sz="800" dirty="0" smtClean="0"/>
                        <a:t>Joe Castle</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Planning </a:t>
                      </a:r>
                      <a:r>
                        <a:rPr lang="en-US" sz="800" dirty="0" err="1" smtClean="0"/>
                        <a:t>conf</a:t>
                      </a:r>
                      <a:r>
                        <a:rPr lang="en-US" sz="800" dirty="0" smtClean="0"/>
                        <a:t> call week of Feb 9</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smtClean="0"/>
                        <a:t>TBD</a:t>
                      </a:r>
                    </a:p>
                  </a:txBody>
                  <a:tcPr marL="0" marR="0" marT="0" marB="0" anchor="ctr"/>
                </a:tc>
              </a:tr>
              <a:tr h="228600">
                <a:tc>
                  <a:txBody>
                    <a:bodyPr/>
                    <a:lstStyle/>
                    <a:p>
                      <a:r>
                        <a:rPr lang="en-US" sz="800" dirty="0" smtClean="0"/>
                        <a:t>Good government</a:t>
                      </a:r>
                      <a:endParaRPr lang="en-US" sz="800" dirty="0"/>
                    </a:p>
                  </a:txBody>
                  <a:tcPr marL="0" marR="0" marT="0" marB="0" anchor="ctr"/>
                </a:tc>
                <a:tc>
                  <a:txBody>
                    <a:bodyPr/>
                    <a:lstStyle/>
                    <a:p>
                      <a:r>
                        <a:rPr lang="en-US" sz="800" dirty="0" smtClean="0"/>
                        <a:t>Sunlight, effective </a:t>
                      </a:r>
                      <a:r>
                        <a:rPr lang="en-US" sz="800" dirty="0" err="1" smtClean="0"/>
                        <a:t>gov</a:t>
                      </a:r>
                      <a:r>
                        <a:rPr lang="en-US" sz="800" dirty="0" smtClean="0"/>
                        <a:t>, </a:t>
                      </a:r>
                      <a:endParaRPr lang="en-US" sz="800" dirty="0"/>
                    </a:p>
                  </a:txBody>
                  <a:tcPr marL="0" marR="0" marT="0" marB="0" anchor="ctr"/>
                </a:tc>
                <a:tc>
                  <a:txBody>
                    <a:bodyPr/>
                    <a:lstStyle/>
                    <a:p>
                      <a:pPr algn="ctr"/>
                      <a:r>
                        <a:rPr lang="en-US" sz="800" dirty="0" smtClean="0"/>
                        <a:t>Adam/Craig</a:t>
                      </a:r>
                      <a:endParaRPr lang="en-US" sz="800" dirty="0"/>
                    </a:p>
                  </a:txBody>
                  <a:tcPr marL="0" marR="0" marT="0" marB="0" anchor="ctr"/>
                </a:tc>
                <a:tc>
                  <a:txBody>
                    <a:bodyPr/>
                    <a:lstStyle/>
                    <a:p>
                      <a:pPr algn="ctr"/>
                      <a:r>
                        <a:rPr lang="en-US" sz="800" dirty="0" smtClean="0"/>
                        <a:t>TBD</a:t>
                      </a:r>
                      <a:endParaRPr lang="en-US" sz="800" dirty="0"/>
                    </a:p>
                  </a:txBody>
                  <a:tcPr marL="0" marR="0" marT="0" marB="0" anchor="ctr"/>
                </a:tc>
                <a:tc>
                  <a:txBody>
                    <a:bodyPr/>
                    <a:lstStyle/>
                    <a:p>
                      <a:pPr algn="ctr"/>
                      <a:r>
                        <a:rPr lang="en-US" sz="800" b="1" dirty="0" smtClean="0"/>
                        <a:t>TBD</a:t>
                      </a:r>
                      <a:endParaRPr lang="en-US" sz="800" b="1" dirty="0"/>
                    </a:p>
                  </a:txBody>
                  <a:tcPr marL="0" marR="0" marT="0" marB="0" anchor="ctr"/>
                </a:tc>
              </a:tr>
              <a:tr h="228600">
                <a:tc>
                  <a:txBody>
                    <a:bodyPr/>
                    <a:lstStyle/>
                    <a:p>
                      <a:r>
                        <a:rPr lang="en-US" sz="800" dirty="0" smtClean="0"/>
                        <a:t>Professional Associations</a:t>
                      </a:r>
                      <a:endParaRPr lang="en-US" sz="800" dirty="0"/>
                    </a:p>
                  </a:txBody>
                  <a:tcPr marL="0" marR="0" marT="0" marB="0" anchor="ctr"/>
                </a:tc>
                <a:tc>
                  <a:txBody>
                    <a:bodyPr/>
                    <a:lstStyle/>
                    <a:p>
                      <a:endParaRPr lang="en-US" sz="800" dirty="0"/>
                    </a:p>
                  </a:txBody>
                  <a:tcPr marL="0" marR="0" marT="0" marB="0" anchor="ctr"/>
                </a:tc>
                <a:tc>
                  <a:txBody>
                    <a:bodyPr/>
                    <a:lstStyle/>
                    <a:p>
                      <a:pPr algn="ctr"/>
                      <a:endParaRPr lang="en-US" sz="800" dirty="0"/>
                    </a:p>
                  </a:txBody>
                  <a:tcPr marL="0" marR="0" marT="0" marB="0" anchor="ctr"/>
                </a:tc>
                <a:tc>
                  <a:txBody>
                    <a:bodyPr/>
                    <a:lstStyle/>
                    <a:p>
                      <a:pPr algn="ctr"/>
                      <a:r>
                        <a:rPr lang="en-US" sz="800" dirty="0" smtClean="0"/>
                        <a:t>Planning for March comment</a:t>
                      </a:r>
                      <a:endParaRPr lang="en-US" sz="800" dirty="0"/>
                    </a:p>
                  </a:txBody>
                  <a:tcPr marL="0" marR="0" marT="0" marB="0" anchor="ctr"/>
                </a:tc>
                <a:tc>
                  <a:txBody>
                    <a:bodyPr/>
                    <a:lstStyle/>
                    <a:p>
                      <a:pPr algn="ctr"/>
                      <a:r>
                        <a:rPr lang="en-US" sz="800" b="1" dirty="0" smtClean="0"/>
                        <a:t>TBD</a:t>
                      </a:r>
                      <a:endParaRPr lang="en-US" sz="800" b="1" dirty="0"/>
                    </a:p>
                  </a:txBody>
                  <a:tcPr marL="0" marR="0" marT="0" marB="0" anchor="ctr"/>
                </a:tc>
              </a:tr>
              <a:tr h="205740">
                <a:tc>
                  <a:txBody>
                    <a:bodyPr/>
                    <a:lstStyle/>
                    <a:p>
                      <a:r>
                        <a:rPr lang="en-US" sz="800" dirty="0" smtClean="0"/>
                        <a:t>GC Roundtable</a:t>
                      </a:r>
                      <a:endParaRPr lang="en-US" sz="800" dirty="0"/>
                    </a:p>
                  </a:txBody>
                  <a:tcPr marL="0" marR="0" marT="0" marB="0" anchor="ctr"/>
                </a:tc>
                <a:tc>
                  <a:txBody>
                    <a:bodyPr/>
                    <a:lstStyle/>
                    <a:p>
                      <a:r>
                        <a:rPr lang="en-US" sz="800" dirty="0" smtClean="0"/>
                        <a:t>Varun / Geovette</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smtClean="0"/>
                        <a:t>2/12/15</a:t>
                      </a:r>
                      <a:endParaRPr lang="en-US" sz="800" dirty="0"/>
                    </a:p>
                  </a:txBody>
                  <a:tcPr marL="0" marR="0" marT="0" marB="0" anchor="ctr"/>
                </a:tc>
                <a:tc>
                  <a:txBody>
                    <a:bodyPr/>
                    <a:lstStyle/>
                    <a:p>
                      <a:pPr algn="ctr"/>
                      <a:r>
                        <a:rPr lang="en-US" sz="800" b="1" dirty="0" smtClean="0"/>
                        <a:t>Complete</a:t>
                      </a:r>
                      <a:endParaRPr lang="en-US" sz="800" dirty="0"/>
                    </a:p>
                  </a:txBody>
                  <a:tcPr marL="0" marR="0" marT="0" marB="0" anchor="ctr"/>
                </a:tc>
              </a:tr>
              <a:tr h="228600">
                <a:tc>
                  <a:txBody>
                    <a:bodyPr/>
                    <a:lstStyle/>
                    <a:p>
                      <a:r>
                        <a:rPr lang="en-US" sz="800" dirty="0" smtClean="0"/>
                        <a:t>CFO Council</a:t>
                      </a:r>
                      <a:endParaRPr lang="en-US" sz="800" dirty="0"/>
                    </a:p>
                  </a:txBody>
                  <a:tcPr marL="0" marR="0" marT="0" marB="0" anchor="ctr"/>
                </a:tc>
                <a:tc>
                  <a:txBody>
                    <a:bodyPr/>
                    <a:lstStyle/>
                    <a:p>
                      <a:r>
                        <a:rPr lang="en-US" sz="800" dirty="0" smtClean="0"/>
                        <a:t>Mark Reger / Mary</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Meeting with Mark Jan 20;</a:t>
                      </a:r>
                    </a:p>
                    <a:p>
                      <a:pPr algn="ctr"/>
                      <a:r>
                        <a:rPr lang="en-US" sz="800" dirty="0" smtClean="0"/>
                        <a:t>Also invited to March meet</a:t>
                      </a:r>
                      <a:endParaRPr lang="en-US" sz="8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Complete</a:t>
                      </a:r>
                    </a:p>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and </a:t>
                      </a:r>
                      <a:r>
                        <a:rPr lang="en-US" sz="800" b="1" dirty="0" smtClean="0"/>
                        <a:t>Scheduled</a:t>
                      </a:r>
                    </a:p>
                  </a:txBody>
                  <a:tcPr marL="0" marR="0" marT="0" marB="0" anchor="ctr"/>
                </a:tc>
              </a:tr>
              <a:tr h="342900">
                <a:tc>
                  <a:txBody>
                    <a:bodyPr/>
                    <a:lstStyle/>
                    <a:p>
                      <a:r>
                        <a:rPr lang="en-US" sz="800" dirty="0" smtClean="0"/>
                        <a:t>CIGIE during drafting</a:t>
                      </a:r>
                      <a:endParaRPr lang="en-US" sz="800" dirty="0"/>
                    </a:p>
                  </a:txBody>
                  <a:tcPr marL="0" marR="0" marT="0" marB="0" anchor="ctr"/>
                </a:tc>
                <a:tc>
                  <a:txBody>
                    <a:bodyPr/>
                    <a:lstStyle/>
                    <a:p>
                      <a:r>
                        <a:rPr lang="en-US" sz="800" dirty="0" smtClean="0"/>
                        <a:t>Kathy </a:t>
                      </a:r>
                      <a:r>
                        <a:rPr lang="en-US" sz="800" dirty="0" err="1" smtClean="0"/>
                        <a:t>Tighe</a:t>
                      </a:r>
                      <a:r>
                        <a:rPr lang="en-US" sz="800" dirty="0" smtClean="0"/>
                        <a:t>, Andy</a:t>
                      </a:r>
                      <a:r>
                        <a:rPr lang="en-US" sz="800" baseline="0" dirty="0" smtClean="0"/>
                        <a:t> </a:t>
                      </a:r>
                      <a:r>
                        <a:rPr lang="en-US" sz="800" baseline="0" dirty="0" err="1" smtClean="0"/>
                        <a:t>Patchin</a:t>
                      </a:r>
                      <a:r>
                        <a:rPr lang="en-US" sz="800" baseline="0" dirty="0" smtClean="0"/>
                        <a:t>, Pete Sheridan</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Meet #2 on</a:t>
                      </a:r>
                      <a:r>
                        <a:rPr lang="en-US" sz="800" baseline="0" dirty="0" smtClean="0"/>
                        <a:t> Feb 12; possibly final call after draft guidance</a:t>
                      </a:r>
                      <a:endParaRPr lang="en-US" sz="800" dirty="0"/>
                    </a:p>
                  </a:txBody>
                  <a:tcPr marL="0" marR="0" marT="0" marB="0" anchor="ctr"/>
                </a:tc>
                <a:tc>
                  <a:txBody>
                    <a:bodyPr/>
                    <a:lstStyle/>
                    <a:p>
                      <a:pPr algn="ctr"/>
                      <a:r>
                        <a:rPr lang="en-US" sz="800" dirty="0" smtClean="0"/>
                        <a:t>Complete </a:t>
                      </a:r>
                      <a:r>
                        <a:rPr lang="en-US" sz="800" baseline="0" dirty="0" smtClean="0"/>
                        <a:t> and TBD</a:t>
                      </a:r>
                      <a:endParaRPr lang="en-US" sz="800" dirty="0"/>
                    </a:p>
                  </a:txBody>
                  <a:tcPr marL="0" marR="0" marT="0" marB="0" anchor="ctr"/>
                </a:tc>
              </a:tr>
              <a:tr h="205740">
                <a:tc>
                  <a:txBody>
                    <a:bodyPr/>
                    <a:lstStyle/>
                    <a:p>
                      <a:r>
                        <a:rPr lang="en-US" sz="800" dirty="0" smtClean="0"/>
                        <a:t>CSIS (FISMA/FITARA)</a:t>
                      </a:r>
                      <a:endParaRPr lang="en-US" sz="800" dirty="0"/>
                    </a:p>
                  </a:txBody>
                  <a:tcPr marL="0" marR="0" marT="0" marB="0" anchor="ctr"/>
                </a:tc>
                <a:tc>
                  <a:txBody>
                    <a:bodyPr/>
                    <a:lstStyle/>
                    <a:p>
                      <a:r>
                        <a:rPr lang="en-US" sz="800" dirty="0" smtClean="0"/>
                        <a:t>Karen Evans</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dirty="0" smtClean="0"/>
                        <a:t>Next</a:t>
                      </a:r>
                      <a:r>
                        <a:rPr lang="en-US" sz="800" baseline="0" dirty="0" smtClean="0"/>
                        <a:t> couple weeks</a:t>
                      </a:r>
                      <a:endParaRPr lang="en-US" sz="800" dirty="0"/>
                    </a:p>
                  </a:txBody>
                  <a:tcPr marL="0" marR="0" marT="0" marB="0" anchor="ctr"/>
                </a:tc>
                <a:tc>
                  <a:txBody>
                    <a:bodyPr/>
                    <a:lstStyle/>
                    <a:p>
                      <a:pPr algn="ctr"/>
                      <a:r>
                        <a:rPr lang="en-US" sz="800" b="1" dirty="0" smtClean="0"/>
                        <a:t>TBD</a:t>
                      </a:r>
                      <a:endParaRPr lang="en-US" sz="800" b="1" dirty="0"/>
                    </a:p>
                  </a:txBody>
                  <a:tcPr marL="0" marR="0" marT="0" marB="0" anchor="ctr"/>
                </a:tc>
              </a:tr>
              <a:tr h="205740">
                <a:tc>
                  <a:txBody>
                    <a:bodyPr/>
                    <a:lstStyle/>
                    <a:p>
                      <a:r>
                        <a:rPr lang="en-US" sz="800" dirty="0" smtClean="0"/>
                        <a:t>CHCOC</a:t>
                      </a:r>
                      <a:endParaRPr lang="en-US" sz="800" dirty="0"/>
                    </a:p>
                  </a:txBody>
                  <a:tcPr marL="0" marR="0" marT="0" marB="0" anchor="ctr"/>
                </a:tc>
                <a:tc>
                  <a:txBody>
                    <a:bodyPr/>
                    <a:lstStyle/>
                    <a:p>
                      <a:r>
                        <a:rPr lang="en-US" sz="800" dirty="0" smtClean="0"/>
                        <a:t>Justin</a:t>
                      </a:r>
                      <a:r>
                        <a:rPr lang="en-US" sz="800" baseline="0" dirty="0" smtClean="0"/>
                        <a:t> Johnson</a:t>
                      </a:r>
                      <a:endParaRPr lang="en-US" sz="800" dirty="0"/>
                    </a:p>
                  </a:txBody>
                  <a:tcPr marL="0" marR="0" marT="0" marB="0" anchor="ctr"/>
                </a:tc>
                <a:tc>
                  <a:txBody>
                    <a:bodyPr/>
                    <a:lstStyle/>
                    <a:p>
                      <a:pPr algn="ctr"/>
                      <a:r>
                        <a:rPr lang="en-US" sz="800" dirty="0" smtClean="0"/>
                        <a:t>Malissa</a:t>
                      </a:r>
                      <a:endParaRPr lang="en-US" sz="800" dirty="0"/>
                    </a:p>
                  </a:txBody>
                  <a:tcPr marL="0" marR="0" marT="0" marB="0" anchor="ctr"/>
                </a:tc>
                <a:tc>
                  <a:txBody>
                    <a:bodyPr/>
                    <a:lstStyle/>
                    <a:p>
                      <a:pPr algn="ctr"/>
                      <a:r>
                        <a:rPr lang="en-US" sz="800" smtClean="0"/>
                        <a:t>2/4 and 2/10</a:t>
                      </a:r>
                      <a:endParaRPr lang="en-US" sz="800" dirty="0"/>
                    </a:p>
                  </a:txBody>
                  <a:tcPr marL="0" marR="0" marT="0" marB="0" anchor="ctr"/>
                </a:tc>
                <a:tc>
                  <a:txBody>
                    <a:bodyPr/>
                    <a:lstStyle/>
                    <a:p>
                      <a:pPr algn="ctr"/>
                      <a:r>
                        <a:rPr lang="en-US" sz="800" b="1" dirty="0" smtClean="0"/>
                        <a:t>Complete</a:t>
                      </a:r>
                      <a:endParaRPr lang="en-US" sz="800" b="1" dirty="0"/>
                    </a:p>
                  </a:txBody>
                  <a:tcPr marL="0" marR="0" marT="0" marB="0" anchor="ctr"/>
                </a:tc>
              </a:tr>
              <a:tr h="205740">
                <a:tc>
                  <a:txBody>
                    <a:bodyPr/>
                    <a:lstStyle/>
                    <a:p>
                      <a:r>
                        <a:rPr lang="en-US" sz="800" dirty="0" smtClean="0"/>
                        <a:t>EPA implementation</a:t>
                      </a:r>
                      <a:r>
                        <a:rPr lang="en-US" sz="800" baseline="0" dirty="0" smtClean="0"/>
                        <a:t> call</a:t>
                      </a:r>
                      <a:endParaRPr lang="en-US" sz="800" dirty="0"/>
                    </a:p>
                  </a:txBody>
                  <a:tcPr marL="0" marR="0" marT="0" marB="0" anchor="ctr"/>
                </a:tc>
                <a:tc>
                  <a:txBody>
                    <a:bodyPr/>
                    <a:lstStyle/>
                    <a:p>
                      <a:r>
                        <a:rPr lang="en-US" sz="800" dirty="0" smtClean="0"/>
                        <a:t>Renee Wynn</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smtClean="0"/>
                        <a:t>2/3</a:t>
                      </a:r>
                      <a:endParaRPr lang="en-US" sz="800" dirty="0"/>
                    </a:p>
                  </a:txBody>
                  <a:tcPr marL="0" marR="0" marT="0" marB="0" anchor="ctr"/>
                </a:tc>
                <a:tc>
                  <a:txBody>
                    <a:bodyPr/>
                    <a:lstStyle/>
                    <a:p>
                      <a:pPr algn="ctr"/>
                      <a:r>
                        <a:rPr lang="en-US" sz="800" b="1" dirty="0" smtClean="0"/>
                        <a:t>Complete</a:t>
                      </a:r>
                      <a:endParaRPr lang="en-US" sz="800" b="1" dirty="0"/>
                    </a:p>
                  </a:txBody>
                  <a:tcPr marL="0" marR="0" marT="0" marB="0" anchor="ctr"/>
                </a:tc>
              </a:tr>
              <a:tr h="205740">
                <a:tc>
                  <a:txBody>
                    <a:bodyPr/>
                    <a:lstStyle/>
                    <a:p>
                      <a:r>
                        <a:rPr lang="en-US" sz="800" dirty="0" smtClean="0"/>
                        <a:t>CEB</a:t>
                      </a:r>
                      <a:endParaRPr lang="en-US" sz="800" dirty="0"/>
                    </a:p>
                  </a:txBody>
                  <a:tcPr marL="0" marR="0" marT="0" marB="0" anchor="ctr"/>
                </a:tc>
                <a:tc>
                  <a:txBody>
                    <a:bodyPr/>
                    <a:lstStyle/>
                    <a:p>
                      <a:r>
                        <a:rPr lang="en-US" sz="800" dirty="0" smtClean="0"/>
                        <a:t>Kris van Riper</a:t>
                      </a:r>
                      <a:endParaRPr lang="en-US" sz="800" dirty="0"/>
                    </a:p>
                  </a:txBody>
                  <a:tcPr marL="0" marR="0" marT="0" marB="0" anchor="ctr"/>
                </a:tc>
                <a:tc>
                  <a:txBody>
                    <a:bodyPr/>
                    <a:lstStyle/>
                    <a:p>
                      <a:pPr algn="ctr"/>
                      <a:r>
                        <a:rPr lang="en-US" sz="800" dirty="0" smtClean="0"/>
                        <a:t>Sweezy/Craig</a:t>
                      </a:r>
                      <a:endParaRPr lang="en-US" sz="800" dirty="0"/>
                    </a:p>
                  </a:txBody>
                  <a:tcPr marL="0" marR="0" marT="0" marB="0" anchor="ctr"/>
                </a:tc>
                <a:tc>
                  <a:txBody>
                    <a:bodyPr/>
                    <a:lstStyle/>
                    <a:p>
                      <a:pPr algn="ctr"/>
                      <a:r>
                        <a:rPr lang="en-US" sz="800" smtClean="0"/>
                        <a:t>2/10</a:t>
                      </a:r>
                      <a:endParaRPr lang="en-US" sz="800" dirty="0"/>
                    </a:p>
                  </a:txBody>
                  <a:tcPr marL="0" marR="0" marT="0" marB="0" anchor="ctr"/>
                </a:tc>
                <a:tc>
                  <a:txBody>
                    <a:bodyPr/>
                    <a:lstStyle/>
                    <a:p>
                      <a:pPr algn="ctr"/>
                      <a:r>
                        <a:rPr lang="en-US" sz="800" b="1" dirty="0" smtClean="0"/>
                        <a:t>Complete</a:t>
                      </a:r>
                      <a:endParaRPr lang="en-US" sz="800" b="1" dirty="0"/>
                    </a:p>
                  </a:txBody>
                  <a:tcPr marL="0" marR="0" marT="0" marB="0" anchor="ctr"/>
                </a:tc>
              </a:tr>
              <a:tr h="205740">
                <a:tc>
                  <a:txBody>
                    <a:bodyPr/>
                    <a:lstStyle/>
                    <a:p>
                      <a:r>
                        <a:rPr lang="en-US" sz="800" dirty="0" smtClean="0"/>
                        <a:t>Private sector CIOs via CEB</a:t>
                      </a:r>
                      <a:endParaRPr lang="en-US" sz="800" dirty="0"/>
                    </a:p>
                  </a:txBody>
                  <a:tcPr marL="0" marR="0" marT="0" marB="0" anchor="ctr"/>
                </a:tc>
                <a:tc>
                  <a:txBody>
                    <a:bodyPr/>
                    <a:lstStyle/>
                    <a:p>
                      <a:r>
                        <a:rPr lang="en-US" sz="800" dirty="0" smtClean="0"/>
                        <a:t>Kris van Riper</a:t>
                      </a:r>
                      <a:endParaRPr lang="en-US" sz="800" dirty="0"/>
                    </a:p>
                  </a:txBody>
                  <a:tcPr marL="0" marR="0" marT="0" marB="0" anchor="ctr"/>
                </a:tc>
                <a:tc>
                  <a:txBody>
                    <a:bodyPr/>
                    <a:lstStyle/>
                    <a:p>
                      <a:pPr algn="ctr"/>
                      <a:r>
                        <a:rPr lang="en-US" sz="800" dirty="0" smtClean="0"/>
                        <a:t>Sweezy</a:t>
                      </a:r>
                      <a:endParaRPr lang="en-US" sz="800" dirty="0"/>
                    </a:p>
                  </a:txBody>
                  <a:tcPr marL="0" marR="0" marT="0" marB="0" anchor="ctr"/>
                </a:tc>
                <a:tc>
                  <a:txBody>
                    <a:bodyPr/>
                    <a:lstStyle/>
                    <a:p>
                      <a:pPr algn="ctr"/>
                      <a:r>
                        <a:rPr lang="en-US" sz="800" smtClean="0"/>
                        <a:t>2/24</a:t>
                      </a:r>
                      <a:endParaRPr lang="en-US" sz="800" dirty="0"/>
                    </a:p>
                  </a:txBody>
                  <a:tcPr marL="0" marR="0" marT="0" marB="0" anchor="ctr"/>
                </a:tc>
                <a:tc>
                  <a:txBody>
                    <a:bodyPr/>
                    <a:lstStyle/>
                    <a:p>
                      <a:pPr algn="ctr"/>
                      <a:r>
                        <a:rPr lang="en-US" sz="800" b="1" dirty="0" smtClean="0"/>
                        <a:t>Scheduling</a:t>
                      </a:r>
                      <a:endParaRPr lang="en-US" sz="800" b="1" dirty="0"/>
                    </a:p>
                  </a:txBody>
                  <a:tcPr marL="0" marR="0" marT="0" marB="0" anchor="ctr"/>
                </a:tc>
              </a:tr>
            </a:tbl>
          </a:graphicData>
        </a:graphic>
      </p:graphicFrame>
      <p:sp>
        <p:nvSpPr>
          <p:cNvPr id="11" name="Title 1"/>
          <p:cNvSpPr txBox="1">
            <a:spLocks/>
          </p:cNvSpPr>
          <p:nvPr/>
        </p:nvSpPr>
        <p:spPr>
          <a:xfrm>
            <a:off x="628650" y="95964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fontAlgn="auto">
              <a:spcAft>
                <a:spcPts val="0"/>
              </a:spcAft>
              <a:defRPr/>
            </a:pPr>
            <a:r>
              <a:rPr lang="en-US" sz="3300" dirty="0">
                <a:solidFill>
                  <a:sysClr val="windowText" lastClr="000000"/>
                </a:solidFill>
                <a:latin typeface="Calibri Light" panose="020F0302020204030204"/>
              </a:rPr>
              <a:t>Initial Outreach Complete</a:t>
            </a:r>
          </a:p>
        </p:txBody>
      </p:sp>
      <p:sp>
        <p:nvSpPr>
          <p:cNvPr id="12" name="TextBox 11"/>
          <p:cNvSpPr txBox="1"/>
          <p:nvPr/>
        </p:nvSpPr>
        <p:spPr>
          <a:xfrm>
            <a:off x="-119063" y="5996017"/>
            <a:ext cx="4193381" cy="646331"/>
          </a:xfrm>
          <a:prstGeom prst="rect">
            <a:avLst/>
          </a:prstGeom>
          <a:noFill/>
        </p:spPr>
        <p:txBody>
          <a:bodyPr wrap="square" rtlCol="0">
            <a:spAutoFit/>
          </a:bodyPr>
          <a:lstStyle/>
          <a:p>
            <a:r>
              <a:rPr lang="en-US" sz="1200" dirty="0">
                <a:solidFill>
                  <a:schemeClr val="tx1">
                    <a:lumMod val="75000"/>
                    <a:lumOff val="25000"/>
                  </a:schemeClr>
                </a:solidFill>
              </a:rPr>
              <a:t>Two Rounds of Agency Comments:</a:t>
            </a:r>
          </a:p>
          <a:p>
            <a:pPr marL="214313" indent="-214313">
              <a:buFont typeface="Arial" panose="020B0604020202020204" pitchFamily="34" charset="0"/>
              <a:buChar char="•"/>
            </a:pPr>
            <a:r>
              <a:rPr lang="en-US" sz="1200" dirty="0">
                <a:solidFill>
                  <a:schemeClr val="tx1">
                    <a:lumMod val="75000"/>
                    <a:lumOff val="25000"/>
                  </a:schemeClr>
                </a:solidFill>
              </a:rPr>
              <a:t>E-Gov Mailbox and MAX Comments</a:t>
            </a:r>
          </a:p>
          <a:p>
            <a:pPr marL="214313" indent="-214313">
              <a:buFont typeface="Arial" panose="020B0604020202020204" pitchFamily="34" charset="0"/>
              <a:buChar char="•"/>
            </a:pPr>
            <a:r>
              <a:rPr lang="en-US" sz="1200" dirty="0">
                <a:solidFill>
                  <a:schemeClr val="tx1">
                    <a:lumMod val="75000"/>
                    <a:lumOff val="25000"/>
                  </a:schemeClr>
                </a:solidFill>
              </a:rPr>
              <a:t>61 comments from agencies rep 47% of Fed IT Spend</a:t>
            </a:r>
          </a:p>
        </p:txBody>
      </p:sp>
    </p:spTree>
    <p:extLst>
      <p:ext uri="{BB962C8B-B14F-4D97-AF65-F5344CB8AC3E}">
        <p14:creationId xmlns:p14="http://schemas.microsoft.com/office/powerpoint/2010/main" val="79442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8" name="Content Placeholder 7"/>
          <p:cNvSpPr>
            <a:spLocks noGrp="1"/>
          </p:cNvSpPr>
          <p:nvPr>
            <p:ph idx="1"/>
          </p:nvPr>
        </p:nvSpPr>
        <p:spPr/>
        <p:txBody>
          <a:bodyPr>
            <a:normAutofit/>
          </a:bodyPr>
          <a:lstStyle/>
          <a:p>
            <a:pPr marL="114300" lvl="1" indent="0">
              <a:lnSpc>
                <a:spcPct val="150000"/>
              </a:lnSpc>
            </a:pPr>
            <a:r>
              <a:rPr lang="en-US" sz="1600" b="1" dirty="0">
                <a:solidFill>
                  <a:schemeClr val="dk1"/>
                </a:solidFill>
              </a:rPr>
              <a:t>FITARA Introduction and Context, OMB Outreach Plan</a:t>
            </a:r>
            <a:endParaRPr lang="en-US" sz="1600" dirty="0">
              <a:solidFill>
                <a:schemeClr val="dk1"/>
              </a:solidFill>
            </a:endParaRPr>
          </a:p>
          <a:p>
            <a:pPr marL="114300" lvl="1" indent="0">
              <a:lnSpc>
                <a:spcPct val="150000"/>
              </a:lnSpc>
            </a:pPr>
            <a:r>
              <a:rPr lang="en-US" sz="1600" b="1" dirty="0" smtClean="0">
                <a:solidFill>
                  <a:schemeClr val="dk1"/>
                </a:solidFill>
              </a:rPr>
              <a:t>Suggestions from EGA Implementation</a:t>
            </a:r>
          </a:p>
          <a:p>
            <a:pPr marL="114300" lvl="1" indent="0">
              <a:lnSpc>
                <a:spcPct val="150000"/>
              </a:lnSpc>
            </a:pPr>
            <a:r>
              <a:rPr lang="en-US" sz="1600" b="1" dirty="0" smtClean="0">
                <a:solidFill>
                  <a:schemeClr val="dk1"/>
                </a:solidFill>
              </a:rPr>
              <a:t>CIO </a:t>
            </a:r>
            <a:r>
              <a:rPr lang="en-US" sz="1600" b="1" dirty="0">
                <a:solidFill>
                  <a:schemeClr val="dk1"/>
                </a:solidFill>
              </a:rPr>
              <a:t>Authorities:</a:t>
            </a:r>
            <a:r>
              <a:rPr lang="en-US" sz="1600" dirty="0">
                <a:solidFill>
                  <a:schemeClr val="dk1"/>
                </a:solidFill>
              </a:rPr>
              <a:t> Opportunities, Risks, and Obstacles Agencies &amp; OMB Face</a:t>
            </a:r>
          </a:p>
          <a:p>
            <a:pPr marL="114300" lvl="1" indent="0">
              <a:lnSpc>
                <a:spcPct val="150000"/>
              </a:lnSpc>
            </a:pPr>
            <a:r>
              <a:rPr lang="en-US" sz="1600" b="1" dirty="0">
                <a:solidFill>
                  <a:schemeClr val="dk1"/>
                </a:solidFill>
              </a:rPr>
              <a:t>Other FITARA Sections: </a:t>
            </a:r>
            <a:r>
              <a:rPr lang="en-US" sz="1600" dirty="0">
                <a:solidFill>
                  <a:schemeClr val="dk1"/>
                </a:solidFill>
              </a:rPr>
              <a:t>Opportunities, Risks, and Obstacles</a:t>
            </a:r>
          </a:p>
        </p:txBody>
      </p:sp>
    </p:spTree>
    <p:extLst>
      <p:ext uri="{BB962C8B-B14F-4D97-AF65-F5344CB8AC3E}">
        <p14:creationId xmlns:p14="http://schemas.microsoft.com/office/powerpoint/2010/main" val="3887755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Suggestions from EGA Implementation</a:t>
            </a:r>
          </a:p>
        </p:txBody>
      </p:sp>
      <p:sp>
        <p:nvSpPr>
          <p:cNvPr id="8" name="Content Placeholder 7"/>
          <p:cNvSpPr>
            <a:spLocks noGrp="1"/>
          </p:cNvSpPr>
          <p:nvPr>
            <p:ph idx="1"/>
          </p:nvPr>
        </p:nvSpPr>
        <p:spPr/>
        <p:txBody>
          <a:bodyPr>
            <a:normAutofit/>
          </a:bodyPr>
          <a:lstStyle/>
          <a:p>
            <a:pPr marL="297180" lvl="2" indent="0">
              <a:lnSpc>
                <a:spcPct val="150000"/>
              </a:lnSpc>
            </a:pPr>
            <a:r>
              <a:rPr lang="en-US" sz="1600" dirty="0" smtClean="0">
                <a:solidFill>
                  <a:schemeClr val="dk1"/>
                </a:solidFill>
              </a:rPr>
              <a:t>Connecting </a:t>
            </a:r>
            <a:r>
              <a:rPr lang="en-US" sz="1600" dirty="0">
                <a:solidFill>
                  <a:schemeClr val="dk1"/>
                </a:solidFill>
              </a:rPr>
              <a:t>FITARA and FISMA Implementation</a:t>
            </a:r>
          </a:p>
          <a:p>
            <a:pPr marL="297180" lvl="2" indent="0">
              <a:lnSpc>
                <a:spcPct val="150000"/>
              </a:lnSpc>
            </a:pPr>
            <a:r>
              <a:rPr lang="en-US" sz="1600" dirty="0">
                <a:solidFill>
                  <a:schemeClr val="dk1"/>
                </a:solidFill>
              </a:rPr>
              <a:t>Release early vision quickly even if incomplete</a:t>
            </a:r>
          </a:p>
          <a:p>
            <a:pPr marL="297180" lvl="2" indent="0">
              <a:lnSpc>
                <a:spcPct val="150000"/>
              </a:lnSpc>
            </a:pPr>
            <a:r>
              <a:rPr lang="en-US" sz="1600" dirty="0">
                <a:solidFill>
                  <a:schemeClr val="dk1"/>
                </a:solidFill>
              </a:rPr>
              <a:t>PMC: “Quad Council”—Select leaders from CXO community to ensure awareness; work through thorny issues; make recommendations; </a:t>
            </a:r>
          </a:p>
          <a:p>
            <a:pPr marL="297180" lvl="2" indent="0">
              <a:lnSpc>
                <a:spcPct val="150000"/>
              </a:lnSpc>
            </a:pPr>
            <a:r>
              <a:rPr lang="en-US" sz="1600" dirty="0">
                <a:solidFill>
                  <a:schemeClr val="dk1"/>
                </a:solidFill>
              </a:rPr>
              <a:t>OMB/CIOC Standards for Agency Implementation Plans, individual agencies draft their plans</a:t>
            </a:r>
          </a:p>
          <a:p>
            <a:pPr marL="297180" lvl="2" indent="0">
              <a:lnSpc>
                <a:spcPct val="150000"/>
              </a:lnSpc>
            </a:pPr>
            <a:r>
              <a:rPr lang="en-US" sz="1600" dirty="0">
                <a:solidFill>
                  <a:schemeClr val="dk1"/>
                </a:solidFill>
              </a:rPr>
              <a:t>CIOC-organized agency working group at practitioner </a:t>
            </a:r>
            <a:r>
              <a:rPr lang="en-US" sz="1600" dirty="0" smtClean="0">
                <a:solidFill>
                  <a:schemeClr val="dk1"/>
                </a:solidFill>
              </a:rPr>
              <a:t>level</a:t>
            </a:r>
            <a:endParaRPr lang="en-US" sz="1600" dirty="0">
              <a:solidFill>
                <a:schemeClr val="dk1"/>
              </a:solidFill>
            </a:endParaRPr>
          </a:p>
          <a:p>
            <a:pPr marL="297180" lvl="2" indent="0">
              <a:lnSpc>
                <a:spcPct val="150000"/>
              </a:lnSpc>
            </a:pPr>
            <a:r>
              <a:rPr lang="en-US" sz="1600" dirty="0" smtClean="0">
                <a:solidFill>
                  <a:schemeClr val="dk1"/>
                </a:solidFill>
              </a:rPr>
              <a:t>One Page Summary of Implementation To Circulate Broadly</a:t>
            </a:r>
          </a:p>
          <a:p>
            <a:pPr marL="297180" lvl="2" indent="0">
              <a:lnSpc>
                <a:spcPct val="150000"/>
              </a:lnSpc>
            </a:pPr>
            <a:r>
              <a:rPr lang="en-US" sz="1600" dirty="0" smtClean="0">
                <a:solidFill>
                  <a:schemeClr val="dk1"/>
                </a:solidFill>
              </a:rPr>
              <a:t>Hill outreach: bring a mature plan and highlight conflicts between laws, existing policy</a:t>
            </a:r>
            <a:endParaRPr lang="en-US" sz="1600" dirty="0">
              <a:solidFill>
                <a:schemeClr val="dk1"/>
              </a:solidFill>
            </a:endParaRPr>
          </a:p>
        </p:txBody>
      </p:sp>
    </p:spTree>
    <p:extLst>
      <p:ext uri="{BB962C8B-B14F-4D97-AF65-F5344CB8AC3E}">
        <p14:creationId xmlns:p14="http://schemas.microsoft.com/office/powerpoint/2010/main" val="3833387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CIO” FITARA Guidance</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r>
              <a:rPr lang="en-US" dirty="0" smtClean="0"/>
              <a:t>Budget formulation (“IT budget”?)</a:t>
            </a:r>
          </a:p>
          <a:p>
            <a:pPr marL="342900" indent="-342900">
              <a:buFont typeface="+mj-lt"/>
              <a:buAutoNum type="arabicPeriod"/>
            </a:pPr>
            <a:r>
              <a:rPr lang="en-US" dirty="0" smtClean="0"/>
              <a:t>Reprogramming of funds</a:t>
            </a:r>
          </a:p>
          <a:p>
            <a:pPr marL="342900" indent="-342900">
              <a:buFont typeface="+mj-lt"/>
              <a:buAutoNum type="arabicPeriod"/>
            </a:pPr>
            <a:r>
              <a:rPr lang="en-US" dirty="0" smtClean="0"/>
              <a:t>Budget execution, FM, and invoice review (discovering “shadow IT”)</a:t>
            </a:r>
          </a:p>
          <a:p>
            <a:pPr marL="342900" indent="-342900">
              <a:buFont typeface="+mj-lt"/>
              <a:buAutoNum type="arabicPeriod"/>
            </a:pPr>
            <a:r>
              <a:rPr lang="en-US" dirty="0" smtClean="0"/>
              <a:t>Acquisition strategy, vehicle, requirements review</a:t>
            </a:r>
          </a:p>
          <a:p>
            <a:pPr marL="342900" indent="-342900">
              <a:buFont typeface="+mj-lt"/>
              <a:buAutoNum type="arabicPeriod"/>
            </a:pPr>
            <a:r>
              <a:rPr lang="en-US" dirty="0" smtClean="0"/>
              <a:t>Contract review and approval</a:t>
            </a:r>
          </a:p>
          <a:p>
            <a:pPr marL="342900" indent="-342900">
              <a:buFont typeface="+mj-lt"/>
              <a:buAutoNum type="arabicPeriod"/>
            </a:pPr>
            <a:r>
              <a:rPr lang="en-US" dirty="0"/>
              <a:t>Approval of bureau CIOs and “CIOs”</a:t>
            </a:r>
          </a:p>
          <a:p>
            <a:pPr marL="342900" indent="-342900">
              <a:buFont typeface="+mj-lt"/>
              <a:buAutoNum type="arabicPeriod"/>
            </a:pPr>
            <a:r>
              <a:rPr lang="en-US" dirty="0" smtClean="0"/>
              <a:t>CPIC “control” &amp; “evaluate”: risk ratings, major investment reviews, annual portfolio review</a:t>
            </a:r>
          </a:p>
          <a:p>
            <a:pPr marL="342900" indent="-342900">
              <a:buFont typeface="+mj-lt"/>
              <a:buAutoNum type="arabicPeriod"/>
            </a:pPr>
            <a:r>
              <a:rPr lang="en-US" dirty="0"/>
              <a:t>Use of incremental development</a:t>
            </a:r>
          </a:p>
          <a:p>
            <a:pPr marL="342900" indent="-342900">
              <a:buFont typeface="+mj-lt"/>
              <a:buAutoNum type="arabicPeriod"/>
            </a:pPr>
            <a:r>
              <a:rPr lang="en-US" dirty="0" smtClean="0"/>
              <a:t>(Any other planning, budgeting, execution, reporting decisions)</a:t>
            </a:r>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19</a:t>
            </a:fld>
            <a:endParaRPr lang="en-US"/>
          </a:p>
        </p:txBody>
      </p:sp>
    </p:spTree>
    <p:extLst>
      <p:ext uri="{BB962C8B-B14F-4D97-AF65-F5344CB8AC3E}">
        <p14:creationId xmlns:p14="http://schemas.microsoft.com/office/powerpoint/2010/main" val="166135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FITARA Outreach and Implementation</a:t>
            </a:r>
            <a:endParaRPr lang="en-US" sz="6600" dirty="0"/>
          </a:p>
        </p:txBody>
      </p:sp>
      <p:sp>
        <p:nvSpPr>
          <p:cNvPr id="3" name="Subtitle 2"/>
          <p:cNvSpPr>
            <a:spLocks noGrp="1"/>
          </p:cNvSpPr>
          <p:nvPr>
            <p:ph type="subTitle" idx="1"/>
          </p:nvPr>
        </p:nvSpPr>
        <p:spPr/>
        <p:txBody>
          <a:bodyPr/>
          <a:lstStyle/>
          <a:p>
            <a:pPr algn="r"/>
            <a:r>
              <a:rPr lang="en-US" dirty="0" smtClean="0"/>
              <a:t>January 2015</a:t>
            </a:r>
            <a:endParaRPr lang="en-US" dirty="0"/>
          </a:p>
        </p:txBody>
      </p:sp>
      <p:sp>
        <p:nvSpPr>
          <p:cNvPr id="4" name="Slide Number Placeholder 3"/>
          <p:cNvSpPr>
            <a:spLocks noGrp="1"/>
          </p:cNvSpPr>
          <p:nvPr>
            <p:ph type="sldNum" sz="quarter" idx="12"/>
          </p:nvPr>
        </p:nvSpPr>
        <p:spPr/>
        <p:txBody>
          <a:bodyPr/>
          <a:lstStyle/>
          <a:p>
            <a:fld id="{3D5D7397-2015-4B15-BA81-1BFD74BE5D07}" type="slidenum">
              <a:rPr lang="en-US" smtClean="0"/>
              <a:pPr/>
              <a:t>2</a:t>
            </a:fld>
            <a:endParaRPr lang="en-US"/>
          </a:p>
        </p:txBody>
      </p:sp>
    </p:spTree>
    <p:extLst>
      <p:ext uri="{BB962C8B-B14F-4D97-AF65-F5344CB8AC3E}">
        <p14:creationId xmlns:p14="http://schemas.microsoft.com/office/powerpoint/2010/main" val="1560950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Other FITARA Requirements</a:t>
            </a:r>
            <a:endParaRPr lang="en-US" dirty="0"/>
          </a:p>
        </p:txBody>
      </p:sp>
      <p:sp>
        <p:nvSpPr>
          <p:cNvPr id="8" name="Content Placeholder 7"/>
          <p:cNvSpPr>
            <a:spLocks noGrp="1"/>
          </p:cNvSpPr>
          <p:nvPr>
            <p:ph idx="1"/>
          </p:nvPr>
        </p:nvSpPr>
        <p:spPr/>
        <p:txBody>
          <a:bodyPr>
            <a:normAutofit/>
          </a:bodyPr>
          <a:lstStyle/>
          <a:p>
            <a:pPr marL="749808" lvl="1" indent="-457200"/>
            <a:r>
              <a:rPr lang="en-US" dirty="0" smtClean="0"/>
              <a:t>IT Dashboard and OMB </a:t>
            </a:r>
            <a:r>
              <a:rPr lang="en-US" dirty="0" err="1" smtClean="0"/>
              <a:t>TechStat</a:t>
            </a:r>
            <a:endParaRPr lang="en-US" dirty="0"/>
          </a:p>
          <a:p>
            <a:pPr marL="749808" lvl="1" indent="-457200"/>
            <a:r>
              <a:rPr lang="en-US" dirty="0"/>
              <a:t>PortfolioStat</a:t>
            </a:r>
          </a:p>
          <a:p>
            <a:pPr marL="749808" lvl="1" indent="-457200"/>
            <a:r>
              <a:rPr lang="en-US" dirty="0"/>
              <a:t>FDCCI Data </a:t>
            </a:r>
            <a:r>
              <a:rPr lang="en-US" dirty="0" smtClean="0"/>
              <a:t>Centers (Metrics and Reporting)</a:t>
            </a:r>
            <a:endParaRPr lang="en-US" dirty="0"/>
          </a:p>
          <a:p>
            <a:pPr marL="749808" lvl="1" indent="-457200"/>
            <a:r>
              <a:rPr lang="en-US" dirty="0" smtClean="0"/>
              <a:t>Other Initiatives</a:t>
            </a:r>
          </a:p>
          <a:p>
            <a:pPr marL="932688" lvl="2" indent="-457200"/>
            <a:r>
              <a:rPr lang="en-US" dirty="0" smtClean="0"/>
              <a:t>IT </a:t>
            </a:r>
            <a:r>
              <a:rPr lang="en-US" dirty="0"/>
              <a:t>Acquisition Cadres</a:t>
            </a:r>
          </a:p>
          <a:p>
            <a:pPr marL="932688" lvl="2" indent="-457200"/>
            <a:r>
              <a:rPr lang="en-US" dirty="0"/>
              <a:t>FSSI Strategic Sourcing</a:t>
            </a:r>
          </a:p>
          <a:p>
            <a:pPr marL="932688" lvl="2" indent="-457200"/>
            <a:r>
              <a:rPr lang="en-US" dirty="0"/>
              <a:t>Government-wide Software Purchasing Program</a:t>
            </a:r>
            <a:endParaRPr lang="en-US" sz="600" dirty="0">
              <a:solidFill>
                <a:schemeClr val="dk1"/>
              </a:solidFill>
            </a:endParaRPr>
          </a:p>
        </p:txBody>
      </p:sp>
    </p:spTree>
    <p:extLst>
      <p:ext uri="{BB962C8B-B14F-4D97-AF65-F5344CB8AC3E}">
        <p14:creationId xmlns:p14="http://schemas.microsoft.com/office/powerpoint/2010/main" val="307835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CB80C9D-A9E8-43A4-9412-9A32ED97DE7F}" type="slidenum">
              <a:rPr lang="en-US" smtClean="0"/>
              <a:pPr/>
              <a:t>21</a:t>
            </a:fld>
            <a:endParaRPr lang="en-US"/>
          </a:p>
        </p:txBody>
      </p:sp>
      <p:graphicFrame>
        <p:nvGraphicFramePr>
          <p:cNvPr id="5" name="Table 4"/>
          <p:cNvGraphicFramePr>
            <a:graphicFrameLocks noGrp="1"/>
          </p:cNvGraphicFramePr>
          <p:nvPr>
            <p:extLst/>
          </p:nvPr>
        </p:nvGraphicFramePr>
        <p:xfrm>
          <a:off x="276225" y="1244600"/>
          <a:ext cx="8542020" cy="3984627"/>
        </p:xfrm>
        <a:graphic>
          <a:graphicData uri="http://schemas.openxmlformats.org/drawingml/2006/table">
            <a:tbl>
              <a:tblPr firstRow="1" bandRow="1">
                <a:tableStyleId>{69012ECD-51FC-41F1-AA8D-1B2483CD663E}</a:tableStyleId>
              </a:tblPr>
              <a:tblGrid>
                <a:gridCol w="1409700"/>
                <a:gridCol w="1783080"/>
                <a:gridCol w="1783080"/>
                <a:gridCol w="1783080"/>
                <a:gridCol w="1783080"/>
              </a:tblGrid>
              <a:tr h="366807">
                <a:tc>
                  <a:txBody>
                    <a:bodyPr/>
                    <a:lstStyle/>
                    <a:p>
                      <a:endParaRPr lang="en-US" sz="1400" dirty="0"/>
                    </a:p>
                  </a:txBody>
                  <a:tcPr marL="68580" marR="68580" marT="34290" marB="34290" anchor="ctr">
                    <a:lnL w="12700" cap="flat" cmpd="sng" algn="ctr">
                      <a:noFill/>
                      <a:prstDash val="solid"/>
                    </a:lnL>
                    <a:lnT w="12700" cap="flat" cmpd="sng" algn="ctr">
                      <a:noFill/>
                      <a:prstDash val="soli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400" dirty="0" smtClean="0"/>
                        <a:t>CIO</a:t>
                      </a:r>
                      <a:endParaRPr lang="en-US" sz="1400" dirty="0"/>
                    </a:p>
                  </a:txBody>
                  <a:tcPr marL="68580" marR="68580" marT="34290" marB="34290" anchor="ctr">
                    <a:lnB w="12700" cap="flat" cmpd="sng" algn="ctr">
                      <a:solidFill>
                        <a:schemeClr val="accent1">
                          <a:lumMod val="40000"/>
                          <a:lumOff val="60000"/>
                        </a:schemeClr>
                      </a:solidFill>
                      <a:prstDash val="solid"/>
                      <a:round/>
                      <a:headEnd type="none" w="med" len="med"/>
                      <a:tailEnd type="none" w="med" len="med"/>
                    </a:lnB>
                  </a:tcPr>
                </a:tc>
                <a:tc>
                  <a:txBody>
                    <a:bodyPr/>
                    <a:lstStyle/>
                    <a:p>
                      <a:pPr algn="ctr"/>
                      <a:r>
                        <a:rPr lang="en-US" sz="1400" dirty="0" smtClean="0"/>
                        <a:t>CFO</a:t>
                      </a:r>
                      <a:endParaRPr lang="en-US" sz="1400" dirty="0"/>
                    </a:p>
                  </a:txBody>
                  <a:tcPr marL="68580" marR="68580" marT="34290" marB="34290" anchor="ctr">
                    <a:lnB w="12700" cap="flat" cmpd="sng" algn="ctr">
                      <a:solidFill>
                        <a:schemeClr val="accent1">
                          <a:lumMod val="40000"/>
                          <a:lumOff val="60000"/>
                        </a:schemeClr>
                      </a:solidFill>
                      <a:prstDash val="solid"/>
                      <a:round/>
                      <a:headEnd type="none" w="med" len="med"/>
                      <a:tailEnd type="none" w="med" len="med"/>
                    </a:lnB>
                  </a:tcPr>
                </a:tc>
                <a:tc>
                  <a:txBody>
                    <a:bodyPr/>
                    <a:lstStyle/>
                    <a:p>
                      <a:pPr algn="ctr"/>
                      <a:r>
                        <a:rPr lang="en-US" sz="1400" dirty="0" smtClean="0"/>
                        <a:t>CAO</a:t>
                      </a:r>
                      <a:endParaRPr lang="en-US" sz="1400" dirty="0"/>
                    </a:p>
                  </a:txBody>
                  <a:tcPr marL="68580" marR="68580" marT="34290" marB="34290" anchor="ctr">
                    <a:lnB w="12700" cap="flat" cmpd="sng" algn="ctr">
                      <a:solidFill>
                        <a:schemeClr val="accent1">
                          <a:lumMod val="40000"/>
                          <a:lumOff val="60000"/>
                        </a:schemeClr>
                      </a:solidFill>
                      <a:prstDash val="solid"/>
                      <a:round/>
                      <a:headEnd type="none" w="med" len="med"/>
                      <a:tailEnd type="none" w="med" len="med"/>
                    </a:lnB>
                  </a:tcPr>
                </a:tc>
                <a:tc>
                  <a:txBody>
                    <a:bodyPr/>
                    <a:lstStyle/>
                    <a:p>
                      <a:pPr algn="ctr"/>
                      <a:r>
                        <a:rPr lang="en-US" sz="1400" dirty="0" smtClean="0"/>
                        <a:t>CBO</a:t>
                      </a:r>
                      <a:endParaRPr lang="en-US" sz="1400" dirty="0"/>
                    </a:p>
                  </a:txBody>
                  <a:tcPr marL="68580" marR="68580" marT="34290" marB="34290" anchor="ctr">
                    <a:lnB w="12700" cap="flat" cmpd="sng" algn="ctr">
                      <a:solidFill>
                        <a:schemeClr val="accent1">
                          <a:lumMod val="40000"/>
                          <a:lumOff val="60000"/>
                        </a:schemeClr>
                      </a:solidFill>
                      <a:prstDash val="solid"/>
                      <a:round/>
                      <a:headEnd type="none" w="med" len="med"/>
                      <a:tailEnd type="none" w="med" len="med"/>
                    </a:lnB>
                  </a:tcPr>
                </a:tc>
              </a:tr>
              <a:tr h="904455">
                <a:tc>
                  <a:txBody>
                    <a:bodyPr/>
                    <a:lstStyle/>
                    <a:p>
                      <a:pPr algn="ctr"/>
                      <a:r>
                        <a:rPr lang="en-US" sz="1100" b="1" spc="0" dirty="0" smtClean="0">
                          <a:solidFill>
                            <a:schemeClr val="tx1">
                              <a:lumMod val="50000"/>
                              <a:lumOff val="50000"/>
                            </a:schemeClr>
                          </a:solidFill>
                        </a:rPr>
                        <a:t>PLANNING</a:t>
                      </a:r>
                      <a:endParaRPr lang="en-US" sz="1100" b="1" spc="0" dirty="0">
                        <a:solidFill>
                          <a:schemeClr val="tx1">
                            <a:lumMod val="50000"/>
                            <a:lumOff val="50000"/>
                          </a:schemeClr>
                        </a:solidFill>
                      </a:endParaRPr>
                    </a:p>
                  </a:txBody>
                  <a:tcPr marL="68580" marR="68580" marT="34290" marB="3429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r>
              <a:tr h="904455">
                <a:tc>
                  <a:txBody>
                    <a:bodyPr/>
                    <a:lstStyle/>
                    <a:p>
                      <a:pPr algn="ctr"/>
                      <a:r>
                        <a:rPr lang="en-US" sz="1100" b="1" spc="0" dirty="0" smtClean="0">
                          <a:solidFill>
                            <a:schemeClr val="tx1">
                              <a:lumMod val="50000"/>
                              <a:lumOff val="50000"/>
                            </a:schemeClr>
                          </a:solidFill>
                        </a:rPr>
                        <a:t>PROGRAMMING</a:t>
                      </a:r>
                      <a:endParaRPr lang="en-US" sz="1100" b="1" spc="0" dirty="0">
                        <a:solidFill>
                          <a:schemeClr val="tx1">
                            <a:lumMod val="50000"/>
                            <a:lumOff val="50000"/>
                          </a:schemeClr>
                        </a:solidFill>
                      </a:endParaRPr>
                    </a:p>
                  </a:txBody>
                  <a:tcPr marL="68580" marR="68580" marT="34290" marB="3429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r>
              <a:tr h="904455">
                <a:tc>
                  <a:txBody>
                    <a:bodyPr/>
                    <a:lstStyle/>
                    <a:p>
                      <a:pPr algn="ctr"/>
                      <a:r>
                        <a:rPr lang="en-US" sz="1100" b="1" spc="0" dirty="0" smtClean="0">
                          <a:solidFill>
                            <a:schemeClr val="tx1">
                              <a:lumMod val="50000"/>
                              <a:lumOff val="50000"/>
                            </a:schemeClr>
                          </a:solidFill>
                        </a:rPr>
                        <a:t>BUDGETING</a:t>
                      </a:r>
                      <a:endParaRPr lang="en-US" sz="1100" b="1" spc="0" dirty="0">
                        <a:solidFill>
                          <a:schemeClr val="tx1">
                            <a:lumMod val="50000"/>
                            <a:lumOff val="50000"/>
                          </a:schemeClr>
                        </a:solidFill>
                      </a:endParaRPr>
                    </a:p>
                  </a:txBody>
                  <a:tcPr marL="68580" marR="68580" marT="34290" marB="3429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r>
              <a:tr h="904455">
                <a:tc>
                  <a:txBody>
                    <a:bodyPr/>
                    <a:lstStyle/>
                    <a:p>
                      <a:pPr algn="ctr"/>
                      <a:r>
                        <a:rPr lang="en-US" sz="1100" b="1" spc="0" dirty="0" smtClean="0">
                          <a:solidFill>
                            <a:schemeClr val="tx1">
                              <a:lumMod val="50000"/>
                              <a:lumOff val="50000"/>
                            </a:schemeClr>
                          </a:solidFill>
                        </a:rPr>
                        <a:t>EXECUTION</a:t>
                      </a:r>
                      <a:endParaRPr lang="en-US" sz="1100" b="1" spc="0" dirty="0">
                        <a:solidFill>
                          <a:schemeClr val="tx1">
                            <a:lumMod val="50000"/>
                            <a:lumOff val="50000"/>
                          </a:schemeClr>
                        </a:solidFill>
                      </a:endParaRPr>
                    </a:p>
                  </a:txBody>
                  <a:tcPr marL="68580" marR="68580" marT="34290" marB="3429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endParaRPr lang="en-US" sz="1400" dirty="0"/>
                    </a:p>
                  </a:txBody>
                  <a:tcPr marL="68580" marR="68580" marT="34290" marB="3429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77230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146" y="-109906"/>
            <a:ext cx="7543800" cy="1450757"/>
          </a:xfrm>
        </p:spPr>
        <p:txBody>
          <a:bodyPr/>
          <a:lstStyle/>
          <a:p>
            <a:r>
              <a:rPr lang="en-US" dirty="0" smtClean="0"/>
              <a:t>January – Detailed Timeline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81952011"/>
              </p:ext>
            </p:extLst>
          </p:nvPr>
        </p:nvGraphicFramePr>
        <p:xfrm>
          <a:off x="804146" y="1279820"/>
          <a:ext cx="7554926" cy="4862035"/>
        </p:xfrm>
        <a:graphic>
          <a:graphicData uri="http://schemas.openxmlformats.org/drawingml/2006/table">
            <a:tbl>
              <a:tblPr firstRow="1" bandRow="1">
                <a:tableStyleId>{5C22544A-7EE6-4342-B048-85BDC9FD1C3A}</a:tableStyleId>
              </a:tblPr>
              <a:tblGrid>
                <a:gridCol w="1542821"/>
                <a:gridCol w="1491131"/>
                <a:gridCol w="1539755"/>
                <a:gridCol w="1580273"/>
                <a:gridCol w="1400946"/>
              </a:tblGrid>
              <a:tr h="405237">
                <a:tc>
                  <a:txBody>
                    <a:bodyPr/>
                    <a:lstStyle/>
                    <a:p>
                      <a:r>
                        <a:rPr lang="en-US" dirty="0" smtClean="0"/>
                        <a:t>M</a:t>
                      </a:r>
                      <a:endParaRPr lang="en-US" dirty="0"/>
                    </a:p>
                  </a:txBody>
                  <a:tcPr/>
                </a:tc>
                <a:tc>
                  <a:txBody>
                    <a:bodyPr/>
                    <a:lstStyle/>
                    <a:p>
                      <a:r>
                        <a:rPr lang="en-US" dirty="0" smtClean="0"/>
                        <a:t>T</a:t>
                      </a:r>
                      <a:endParaRPr lang="en-US" dirty="0"/>
                    </a:p>
                  </a:txBody>
                  <a:tcPr/>
                </a:tc>
                <a:tc>
                  <a:txBody>
                    <a:bodyPr/>
                    <a:lstStyle/>
                    <a:p>
                      <a:r>
                        <a:rPr lang="en-US" dirty="0" smtClean="0"/>
                        <a:t>W</a:t>
                      </a:r>
                      <a:endParaRPr lang="en-US" dirty="0"/>
                    </a:p>
                  </a:txBody>
                  <a:tcPr/>
                </a:tc>
                <a:tc>
                  <a:txBody>
                    <a:bodyPr/>
                    <a:lstStyle/>
                    <a:p>
                      <a:r>
                        <a:rPr lang="en-US" dirty="0" smtClean="0"/>
                        <a:t>Th</a:t>
                      </a:r>
                      <a:endParaRPr lang="en-US" dirty="0"/>
                    </a:p>
                  </a:txBody>
                  <a:tcPr/>
                </a:tc>
                <a:tc>
                  <a:txBody>
                    <a:bodyPr/>
                    <a:lstStyle/>
                    <a:p>
                      <a:r>
                        <a:rPr lang="en-US" dirty="0" smtClean="0"/>
                        <a:t>F</a:t>
                      </a:r>
                      <a:endParaRPr lang="en-US" dirty="0"/>
                    </a:p>
                  </a:txBody>
                  <a:tcPr/>
                </a:tc>
              </a:tr>
              <a:tr h="1432207">
                <a:tc>
                  <a:txBody>
                    <a:bodyPr/>
                    <a:lstStyle/>
                    <a:p>
                      <a:r>
                        <a:rPr lang="en-US" sz="1600" smtClean="0"/>
                        <a:t>1/5</a:t>
                      </a:r>
                      <a:endParaRPr lang="en-US" sz="1600" dirty="0" smtClean="0"/>
                    </a:p>
                    <a:p>
                      <a:r>
                        <a:rPr lang="en-US" sz="1600" dirty="0" smtClean="0"/>
                        <a:t>Intro call with SAGE</a:t>
                      </a:r>
                    </a:p>
                  </a:txBody>
                  <a:tcPr/>
                </a:tc>
                <a:tc>
                  <a:txBody>
                    <a:bodyPr/>
                    <a:lstStyle/>
                    <a:p>
                      <a:r>
                        <a:rPr lang="en-US" sz="1600" smtClean="0"/>
                        <a:t>1/6</a:t>
                      </a:r>
                      <a:endParaRPr lang="en-US" sz="1600" dirty="0"/>
                    </a:p>
                  </a:txBody>
                  <a:tcPr/>
                </a:tc>
                <a:tc>
                  <a:txBody>
                    <a:bodyPr/>
                    <a:lstStyle/>
                    <a:p>
                      <a:r>
                        <a:rPr lang="en-US" sz="1600" smtClean="0"/>
                        <a:t>1/7</a:t>
                      </a:r>
                      <a:endParaRPr lang="en-US" sz="1600" dirty="0" smtClean="0"/>
                    </a:p>
                    <a:p>
                      <a:r>
                        <a:rPr lang="en-US" sz="1600" dirty="0" smtClean="0"/>
                        <a:t>E-gov</a:t>
                      </a:r>
                      <a:r>
                        <a:rPr lang="en-US" sz="1600" baseline="0" dirty="0" smtClean="0"/>
                        <a:t> hot topics</a:t>
                      </a:r>
                      <a:endParaRPr lang="en-US" sz="1600" dirty="0" smtClean="0"/>
                    </a:p>
                  </a:txBody>
                  <a:tcPr/>
                </a:tc>
                <a:tc>
                  <a:txBody>
                    <a:bodyPr/>
                    <a:lstStyle/>
                    <a:p>
                      <a:r>
                        <a:rPr lang="en-US" sz="1600" smtClean="0"/>
                        <a:t>1/8</a:t>
                      </a:r>
                      <a:endParaRPr lang="en-US" sz="1600" dirty="0" smtClean="0"/>
                    </a:p>
                    <a:p>
                      <a:r>
                        <a:rPr lang="en-US" sz="1000" baseline="0" dirty="0" smtClean="0"/>
                        <a:t>- MAX comments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 </a:t>
                      </a:r>
                      <a:r>
                        <a:rPr lang="en-US" sz="1000" dirty="0" smtClean="0"/>
                        <a:t>Send targeted emails</a:t>
                      </a:r>
                    </a:p>
                  </a:txBody>
                  <a:tcPr/>
                </a:tc>
                <a:tc>
                  <a:txBody>
                    <a:bodyPr/>
                    <a:lstStyle/>
                    <a:p>
                      <a:r>
                        <a:rPr lang="en-US" sz="1600" smtClean="0"/>
                        <a:t>1/9</a:t>
                      </a:r>
                      <a:endParaRPr lang="en-US" sz="1600" dirty="0" smtClean="0"/>
                    </a:p>
                    <a:p>
                      <a:r>
                        <a:rPr lang="en-US" sz="1000" dirty="0" smtClean="0"/>
                        <a:t>Former</a:t>
                      </a:r>
                      <a:r>
                        <a:rPr lang="en-US" sz="1000" baseline="0" dirty="0" smtClean="0"/>
                        <a:t> E-gov staff and administrators meeting on lessons learned</a:t>
                      </a:r>
                    </a:p>
                    <a:p>
                      <a:endParaRPr lang="en-US" sz="1000" baseline="0" dirty="0" smtClean="0"/>
                    </a:p>
                    <a:p>
                      <a:r>
                        <a:rPr lang="en-US" sz="1000" baseline="0" dirty="0" smtClean="0"/>
                        <a:t>SAGEs meeting</a:t>
                      </a:r>
                      <a:endParaRPr lang="en-US" sz="1000" dirty="0"/>
                    </a:p>
                  </a:txBody>
                  <a:tcPr/>
                </a:tc>
              </a:tr>
              <a:tr h="1165750">
                <a:tc>
                  <a:txBody>
                    <a:bodyPr/>
                    <a:lstStyle/>
                    <a:p>
                      <a:r>
                        <a:rPr lang="en-US" sz="1600" smtClean="0"/>
                        <a:t>1/12</a:t>
                      </a:r>
                      <a:endParaRPr lang="en-US" sz="1600" dirty="0" smtClean="0"/>
                    </a:p>
                    <a:p>
                      <a:pPr marL="0" algn="l" defTabSz="914400" rtl="0" eaLnBrk="1" latinLnBrk="0" hangingPunct="1"/>
                      <a:r>
                        <a:rPr lang="en-US" sz="1000" kern="1200" dirty="0" smtClean="0">
                          <a:solidFill>
                            <a:schemeClr val="dk1"/>
                          </a:solidFill>
                          <a:latin typeface="+mn-lt"/>
                          <a:ea typeface="+mn-ea"/>
                          <a:cs typeface="+mn-cs"/>
                        </a:rPr>
                        <a:t>RMO brownbag</a:t>
                      </a:r>
                    </a:p>
                    <a:p>
                      <a:endParaRPr lang="en-US" sz="1600" dirty="0"/>
                    </a:p>
                  </a:txBody>
                  <a:tcPr/>
                </a:tc>
                <a:tc>
                  <a:txBody>
                    <a:bodyPr/>
                    <a:lstStyle/>
                    <a:p>
                      <a:r>
                        <a:rPr lang="en-US" sz="1600" smtClean="0"/>
                        <a:t>1/13</a:t>
                      </a:r>
                      <a:endParaRPr lang="en-US" sz="1600" dirty="0" smtClean="0"/>
                    </a:p>
                    <a:p>
                      <a:pPr marL="0" algn="l" defTabSz="914400" rtl="0" eaLnBrk="1" latinLnBrk="0" hangingPunct="1"/>
                      <a:r>
                        <a:rPr lang="en-US" sz="1000" kern="1200" dirty="0" smtClean="0">
                          <a:solidFill>
                            <a:schemeClr val="dk1"/>
                          </a:solidFill>
                          <a:latin typeface="+mn-lt"/>
                          <a:ea typeface="+mn-ea"/>
                          <a:cs typeface="+mn-cs"/>
                        </a:rPr>
                        <a:t>RMO brownbag</a:t>
                      </a:r>
                      <a:endParaRPr lang="en-US" sz="1000" kern="1200" dirty="0">
                        <a:solidFill>
                          <a:schemeClr val="dk1"/>
                        </a:solidFill>
                        <a:latin typeface="+mn-lt"/>
                        <a:ea typeface="+mn-ea"/>
                        <a:cs typeface="+mn-cs"/>
                      </a:endParaRPr>
                    </a:p>
                  </a:txBody>
                  <a:tcPr/>
                </a:tc>
                <a:tc>
                  <a:txBody>
                    <a:bodyPr/>
                    <a:lstStyle/>
                    <a:p>
                      <a:r>
                        <a:rPr lang="en-US" sz="1600" smtClean="0"/>
                        <a:t>1/14</a:t>
                      </a:r>
                      <a:endParaRPr lang="en-US" sz="1600" dirty="0" smtClean="0"/>
                    </a:p>
                    <a:p>
                      <a:pPr marL="0" algn="l" defTabSz="914400" rtl="0" eaLnBrk="1" latinLnBrk="0" hangingPunct="1"/>
                      <a:r>
                        <a:rPr lang="en-US" sz="1000" kern="1200" dirty="0" smtClean="0">
                          <a:solidFill>
                            <a:schemeClr val="dk1"/>
                          </a:solidFill>
                          <a:latin typeface="+mn-lt"/>
                          <a:ea typeface="+mn-ea"/>
                          <a:cs typeface="+mn-cs"/>
                        </a:rPr>
                        <a:t>CIOC EC meeting</a:t>
                      </a:r>
                      <a:endParaRPr lang="en-US" sz="1000" kern="1200" dirty="0">
                        <a:solidFill>
                          <a:schemeClr val="dk1"/>
                        </a:solidFill>
                        <a:latin typeface="+mn-lt"/>
                        <a:ea typeface="+mn-ea"/>
                        <a:cs typeface="+mn-cs"/>
                      </a:endParaRPr>
                    </a:p>
                  </a:txBody>
                  <a:tcPr/>
                </a:tc>
                <a:tc>
                  <a:txBody>
                    <a:bodyPr/>
                    <a:lstStyle/>
                    <a:p>
                      <a:r>
                        <a:rPr lang="en-US" sz="1600" smtClean="0"/>
                        <a:t>1/15</a:t>
                      </a:r>
                      <a:endParaRPr lang="en-US" sz="1600" dirty="0" smtClean="0"/>
                    </a:p>
                    <a:p>
                      <a:r>
                        <a:rPr lang="en-US" sz="1000" kern="1200" dirty="0" smtClean="0">
                          <a:solidFill>
                            <a:schemeClr val="dk1"/>
                          </a:solidFill>
                          <a:latin typeface="+mn-lt"/>
                          <a:ea typeface="+mn-ea"/>
                          <a:cs typeface="+mn-cs"/>
                        </a:rPr>
                        <a:t>Data Center TF meeting</a:t>
                      </a:r>
                      <a:endParaRPr lang="en-US" sz="1000" kern="1200" dirty="0">
                        <a:solidFill>
                          <a:schemeClr val="dk1"/>
                        </a:solidFill>
                        <a:latin typeface="+mn-lt"/>
                        <a:ea typeface="+mn-ea"/>
                        <a:cs typeface="+mn-cs"/>
                      </a:endParaRPr>
                    </a:p>
                  </a:txBody>
                  <a:tcPr/>
                </a:tc>
                <a:tc>
                  <a:txBody>
                    <a:bodyPr/>
                    <a:lstStyle/>
                    <a:p>
                      <a:r>
                        <a:rPr lang="en-US" sz="1600" smtClean="0"/>
                        <a:t>1/16</a:t>
                      </a:r>
                      <a:endParaRPr lang="en-US" sz="1600" dirty="0" smtClean="0"/>
                    </a:p>
                    <a:p>
                      <a:r>
                        <a:rPr lang="en-US" sz="1000" kern="1200" dirty="0" smtClean="0">
                          <a:solidFill>
                            <a:schemeClr val="dk1"/>
                          </a:solidFill>
                          <a:latin typeface="+mn-lt"/>
                          <a:ea typeface="+mn-ea"/>
                          <a:cs typeface="+mn-cs"/>
                        </a:rPr>
                        <a:t>MAX comments close</a:t>
                      </a:r>
                      <a:endParaRPr lang="en-US" sz="1000" kern="1200" dirty="0">
                        <a:solidFill>
                          <a:schemeClr val="dk1"/>
                        </a:solidFill>
                        <a:latin typeface="+mn-lt"/>
                        <a:ea typeface="+mn-ea"/>
                        <a:cs typeface="+mn-cs"/>
                      </a:endParaRPr>
                    </a:p>
                  </a:txBody>
                  <a:tcPr/>
                </a:tc>
              </a:tr>
              <a:tr h="899293">
                <a:tc>
                  <a:txBody>
                    <a:bodyPr/>
                    <a:lstStyle/>
                    <a:p>
                      <a:r>
                        <a:rPr lang="en-US" sz="1600" smtClean="0"/>
                        <a:t>1/19</a:t>
                      </a:r>
                      <a:endParaRPr lang="en-US" sz="1600" dirty="0" smtClean="0"/>
                    </a:p>
                    <a:p>
                      <a:endParaRPr lang="en-US" sz="1600" dirty="0" smtClean="0"/>
                    </a:p>
                    <a:p>
                      <a:endParaRPr lang="en-US" sz="1600" dirty="0"/>
                    </a:p>
                  </a:txBody>
                  <a:tcPr/>
                </a:tc>
                <a:tc>
                  <a:txBody>
                    <a:bodyPr/>
                    <a:lstStyle/>
                    <a:p>
                      <a:r>
                        <a:rPr lang="en-US" sz="1600" smtClean="0"/>
                        <a:t>1/20</a:t>
                      </a:r>
                      <a:endParaRPr lang="en-US" sz="1600" dirty="0" smtClean="0"/>
                    </a:p>
                    <a:p>
                      <a:r>
                        <a:rPr lang="en-US" sz="1000" kern="1200" dirty="0" smtClean="0">
                          <a:solidFill>
                            <a:schemeClr val="dk1"/>
                          </a:solidFill>
                          <a:latin typeface="+mn-lt"/>
                          <a:ea typeface="+mn-ea"/>
                          <a:cs typeface="+mn-cs"/>
                        </a:rPr>
                        <a:t>CIOC/CAOC EC meeting</a:t>
                      </a:r>
                      <a:endParaRPr lang="en-US" sz="1000" kern="1200" dirty="0">
                        <a:solidFill>
                          <a:schemeClr val="dk1"/>
                        </a:solidFill>
                        <a:latin typeface="+mn-lt"/>
                        <a:ea typeface="+mn-ea"/>
                        <a:cs typeface="+mn-cs"/>
                      </a:endParaRPr>
                    </a:p>
                  </a:txBody>
                  <a:tcPr/>
                </a:tc>
                <a:tc>
                  <a:txBody>
                    <a:bodyPr/>
                    <a:lstStyle/>
                    <a:p>
                      <a:r>
                        <a:rPr lang="en-US" sz="1600" smtClean="0"/>
                        <a:t>1/21</a:t>
                      </a:r>
                      <a:endParaRPr lang="en-US" sz="1600" dirty="0"/>
                    </a:p>
                  </a:txBody>
                  <a:tcPr/>
                </a:tc>
                <a:tc>
                  <a:txBody>
                    <a:bodyPr/>
                    <a:lstStyle/>
                    <a:p>
                      <a:r>
                        <a:rPr lang="en-US" sz="1600" smtClean="0"/>
                        <a:t>1/22</a:t>
                      </a:r>
                      <a:endParaRPr lang="en-US" sz="1600" dirty="0"/>
                    </a:p>
                  </a:txBody>
                  <a:tcPr/>
                </a:tc>
                <a:tc>
                  <a:txBody>
                    <a:bodyPr/>
                    <a:lstStyle/>
                    <a:p>
                      <a:r>
                        <a:rPr lang="en-US" sz="1600" smtClean="0"/>
                        <a:t>1/23</a:t>
                      </a:r>
                      <a:endParaRPr lang="en-US" sz="1600" dirty="0"/>
                    </a:p>
                  </a:txBody>
                  <a:tcPr/>
                </a:tc>
              </a:tr>
              <a:tr h="959548">
                <a:tc>
                  <a:txBody>
                    <a:bodyPr/>
                    <a:lstStyle/>
                    <a:p>
                      <a:r>
                        <a:rPr lang="en-US" sz="1600" smtClean="0"/>
                        <a:t>1/26</a:t>
                      </a:r>
                      <a:endParaRPr lang="en-US" sz="1600" dirty="0" smtClean="0"/>
                    </a:p>
                    <a:p>
                      <a:endParaRPr lang="en-US" sz="1600" dirty="0" smtClean="0"/>
                    </a:p>
                    <a:p>
                      <a:endParaRPr lang="en-US" sz="1600" dirty="0"/>
                    </a:p>
                  </a:txBody>
                  <a:tcPr/>
                </a:tc>
                <a:tc>
                  <a:txBody>
                    <a:bodyPr/>
                    <a:lstStyle/>
                    <a:p>
                      <a:r>
                        <a:rPr lang="en-US" sz="1600" smtClean="0"/>
                        <a:t>1/27</a:t>
                      </a:r>
                      <a:endParaRPr lang="en-US" sz="1600" dirty="0" smtClean="0"/>
                    </a:p>
                    <a:p>
                      <a:r>
                        <a:rPr lang="en-US" sz="1000" dirty="0" smtClean="0"/>
                        <a:t>GAO meeting</a:t>
                      </a:r>
                      <a:endParaRPr lang="en-US" sz="1000" dirty="0"/>
                    </a:p>
                  </a:txBody>
                  <a:tcPr/>
                </a:tc>
                <a:tc>
                  <a:txBody>
                    <a:bodyPr/>
                    <a:lstStyle/>
                    <a:p>
                      <a:r>
                        <a:rPr lang="en-US" sz="1600" smtClean="0"/>
                        <a:t>1/28</a:t>
                      </a:r>
                      <a:endParaRPr lang="en-US" sz="1600" dirty="0" smtClean="0"/>
                    </a:p>
                    <a:p>
                      <a:pPr marL="0" algn="l" defTabSz="914400" rtl="0" eaLnBrk="1" latinLnBrk="0" hangingPunct="1"/>
                      <a:r>
                        <a:rPr lang="en-US" sz="1000" kern="1200" dirty="0" smtClean="0">
                          <a:solidFill>
                            <a:schemeClr val="dk1"/>
                          </a:solidFill>
                          <a:latin typeface="+mn-lt"/>
                          <a:ea typeface="+mn-ea"/>
                          <a:cs typeface="+mn-cs"/>
                        </a:rPr>
                        <a:t>Full CIOC meeting</a:t>
                      </a:r>
                      <a:endParaRPr lang="en-US" sz="1000" kern="1200" dirty="0">
                        <a:solidFill>
                          <a:schemeClr val="dk1"/>
                        </a:solidFill>
                        <a:latin typeface="+mn-lt"/>
                        <a:ea typeface="+mn-ea"/>
                        <a:cs typeface="+mn-cs"/>
                      </a:endParaRPr>
                    </a:p>
                  </a:txBody>
                  <a:tcPr/>
                </a:tc>
                <a:tc>
                  <a:txBody>
                    <a:bodyPr/>
                    <a:lstStyle/>
                    <a:p>
                      <a:r>
                        <a:rPr lang="en-US" sz="1600" smtClean="0"/>
                        <a:t>1/29</a:t>
                      </a:r>
                      <a:endParaRPr lang="en-US" sz="1600" dirty="0"/>
                    </a:p>
                  </a:txBody>
                  <a:tcPr/>
                </a:tc>
                <a:tc>
                  <a:txBody>
                    <a:bodyPr/>
                    <a:lstStyle/>
                    <a:p>
                      <a:r>
                        <a:rPr lang="en-US" sz="1600" smtClean="0"/>
                        <a:t>1/30</a:t>
                      </a:r>
                      <a:endParaRPr lang="en-US" sz="1600" dirty="0"/>
                    </a:p>
                  </a:txBody>
                  <a:tcPr/>
                </a:tc>
              </a:tr>
            </a:tbl>
          </a:graphicData>
        </a:graphic>
      </p:graphicFrame>
      <p:cxnSp>
        <p:nvCxnSpPr>
          <p:cNvPr id="12" name="Straight Arrow Connector 11"/>
          <p:cNvCxnSpPr/>
          <p:nvPr/>
        </p:nvCxnSpPr>
        <p:spPr>
          <a:xfrm>
            <a:off x="1438275" y="3962400"/>
            <a:ext cx="6124575" cy="5125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44341" y="4030593"/>
            <a:ext cx="1271502" cy="200055"/>
          </a:xfrm>
          <a:prstGeom prst="rect">
            <a:avLst/>
          </a:prstGeom>
          <a:noFill/>
        </p:spPr>
        <p:txBody>
          <a:bodyPr wrap="none" rtlCol="0">
            <a:spAutoFit/>
          </a:bodyPr>
          <a:lstStyle/>
          <a:p>
            <a:r>
              <a:rPr lang="en-US" dirty="0" smtClean="0"/>
              <a:t>Initial stakeholder meetings</a:t>
            </a:r>
            <a:endParaRPr lang="en-US" dirty="0"/>
          </a:p>
        </p:txBody>
      </p:sp>
      <p:sp>
        <p:nvSpPr>
          <p:cNvPr id="19" name="TextBox 18"/>
          <p:cNvSpPr txBox="1"/>
          <p:nvPr/>
        </p:nvSpPr>
        <p:spPr>
          <a:xfrm>
            <a:off x="2581360" y="4899809"/>
            <a:ext cx="1128312" cy="307777"/>
          </a:xfrm>
          <a:prstGeom prst="rect">
            <a:avLst/>
          </a:prstGeom>
          <a:noFill/>
        </p:spPr>
        <p:txBody>
          <a:bodyPr wrap="square" rtlCol="0">
            <a:spAutoFit/>
          </a:bodyPr>
          <a:lstStyle/>
          <a:p>
            <a:r>
              <a:rPr lang="en-US" dirty="0" smtClean="0"/>
              <a:t>Review and analyze comments</a:t>
            </a:r>
            <a:endParaRPr lang="en-US" dirty="0"/>
          </a:p>
        </p:txBody>
      </p:sp>
      <p:sp>
        <p:nvSpPr>
          <p:cNvPr id="20" name="TextBox 19"/>
          <p:cNvSpPr txBox="1"/>
          <p:nvPr/>
        </p:nvSpPr>
        <p:spPr>
          <a:xfrm>
            <a:off x="5639083" y="4870252"/>
            <a:ext cx="1128312" cy="307777"/>
          </a:xfrm>
          <a:prstGeom prst="rect">
            <a:avLst/>
          </a:prstGeom>
          <a:noFill/>
        </p:spPr>
        <p:txBody>
          <a:bodyPr wrap="square" rtlCol="0">
            <a:spAutoFit/>
          </a:bodyPr>
          <a:lstStyle/>
          <a:p>
            <a:r>
              <a:rPr lang="en-US" dirty="0" smtClean="0"/>
              <a:t>Hold additional conference calls</a:t>
            </a:r>
            <a:endParaRPr lang="en-US" dirty="0"/>
          </a:p>
        </p:txBody>
      </p:sp>
      <p:sp>
        <p:nvSpPr>
          <p:cNvPr id="22" name="TextBox 21"/>
          <p:cNvSpPr txBox="1"/>
          <p:nvPr/>
        </p:nvSpPr>
        <p:spPr>
          <a:xfrm>
            <a:off x="3650195" y="5957984"/>
            <a:ext cx="1859805" cy="200055"/>
          </a:xfrm>
          <a:prstGeom prst="rect">
            <a:avLst/>
          </a:prstGeom>
          <a:noFill/>
        </p:spPr>
        <p:txBody>
          <a:bodyPr wrap="none" rtlCol="0">
            <a:spAutoFit/>
          </a:bodyPr>
          <a:lstStyle/>
          <a:p>
            <a:r>
              <a:rPr lang="en-US" dirty="0" smtClean="0"/>
              <a:t>Summarize and come up with conclusions</a:t>
            </a:r>
            <a:endParaRPr lang="en-US" dirty="0"/>
          </a:p>
        </p:txBody>
      </p:sp>
      <p:sp>
        <p:nvSpPr>
          <p:cNvPr id="23" name="Rectangle 22"/>
          <p:cNvSpPr/>
          <p:nvPr/>
        </p:nvSpPr>
        <p:spPr bwMode="auto">
          <a:xfrm>
            <a:off x="4633196" y="5180279"/>
            <a:ext cx="745015" cy="307768"/>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bg1">
                    <a:lumMod val="50000"/>
                  </a:schemeClr>
                </a:solidFill>
                <a:effectLst/>
                <a:latin typeface="Arial" panose="020B0604020202020204" pitchFamily="34" charset="0"/>
                <a:cs typeface="Arial" panose="020B0604020202020204" pitchFamily="34" charset="0"/>
              </a:rPr>
              <a:t>Bi-Weekly Status Call</a:t>
            </a:r>
          </a:p>
        </p:txBody>
      </p:sp>
      <p:sp>
        <p:nvSpPr>
          <p:cNvPr id="24" name="Rectangle 23"/>
          <p:cNvSpPr/>
          <p:nvPr/>
        </p:nvSpPr>
        <p:spPr bwMode="auto">
          <a:xfrm>
            <a:off x="4633196" y="3123282"/>
            <a:ext cx="745015" cy="307768"/>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bg1">
                    <a:lumMod val="50000"/>
                  </a:schemeClr>
                </a:solidFill>
                <a:effectLst/>
                <a:latin typeface="Arial" panose="020B0604020202020204" pitchFamily="34" charset="0"/>
                <a:cs typeface="Arial" panose="020B0604020202020204" pitchFamily="34" charset="0"/>
              </a:rPr>
              <a:t>Bi-Weekly Status Call</a:t>
            </a:r>
          </a:p>
        </p:txBody>
      </p:sp>
      <p:sp>
        <p:nvSpPr>
          <p:cNvPr id="3" name="Slide Number Placeholder 2"/>
          <p:cNvSpPr>
            <a:spLocks noGrp="1"/>
          </p:cNvSpPr>
          <p:nvPr>
            <p:ph type="sldNum" sz="quarter" idx="12"/>
          </p:nvPr>
        </p:nvSpPr>
        <p:spPr/>
        <p:txBody>
          <a:bodyPr/>
          <a:lstStyle/>
          <a:p>
            <a:fld id="{2CB80C9D-A9E8-43A4-9412-9A32ED97DE7F}" type="slidenum">
              <a:rPr lang="en-US" smtClean="0"/>
              <a:pPr/>
              <a:t>22</a:t>
            </a:fld>
            <a:endParaRPr lang="en-US"/>
          </a:p>
        </p:txBody>
      </p:sp>
      <p:cxnSp>
        <p:nvCxnSpPr>
          <p:cNvPr id="16" name="Straight Arrow Connector 15"/>
          <p:cNvCxnSpPr/>
          <p:nvPr/>
        </p:nvCxnSpPr>
        <p:spPr>
          <a:xfrm>
            <a:off x="1438275" y="4836084"/>
            <a:ext cx="6124575" cy="5125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38275" y="5906734"/>
            <a:ext cx="6124575" cy="5125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38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146" y="774821"/>
            <a:ext cx="7543800" cy="1088068"/>
          </a:xfrm>
        </p:spPr>
        <p:txBody>
          <a:bodyPr/>
          <a:lstStyle/>
          <a:p>
            <a:r>
              <a:rPr lang="en-US" dirty="0" smtClean="0"/>
              <a:t>February – Detailed Timeline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9757021"/>
              </p:ext>
            </p:extLst>
          </p:nvPr>
        </p:nvGraphicFramePr>
        <p:xfrm>
          <a:off x="804146" y="1817116"/>
          <a:ext cx="7554926" cy="3806876"/>
        </p:xfrm>
        <a:graphic>
          <a:graphicData uri="http://schemas.openxmlformats.org/drawingml/2006/table">
            <a:tbl>
              <a:tblPr firstRow="1" bandRow="1">
                <a:tableStyleId>{5C22544A-7EE6-4342-B048-85BDC9FD1C3A}</a:tableStyleId>
              </a:tblPr>
              <a:tblGrid>
                <a:gridCol w="1542821"/>
                <a:gridCol w="1491131"/>
                <a:gridCol w="1539755"/>
                <a:gridCol w="1580273"/>
                <a:gridCol w="1400946"/>
              </a:tblGrid>
              <a:tr h="303928">
                <a:tc>
                  <a:txBody>
                    <a:bodyPr/>
                    <a:lstStyle/>
                    <a:p>
                      <a:r>
                        <a:rPr lang="en-US" sz="1400" dirty="0" smtClean="0"/>
                        <a:t>M</a:t>
                      </a:r>
                      <a:endParaRPr lang="en-US" sz="1400" dirty="0"/>
                    </a:p>
                  </a:txBody>
                  <a:tcPr marT="34290" marB="34290"/>
                </a:tc>
                <a:tc>
                  <a:txBody>
                    <a:bodyPr/>
                    <a:lstStyle/>
                    <a:p>
                      <a:r>
                        <a:rPr lang="en-US" sz="1400" dirty="0" smtClean="0"/>
                        <a:t>T</a:t>
                      </a:r>
                      <a:endParaRPr lang="en-US" sz="1400" dirty="0"/>
                    </a:p>
                  </a:txBody>
                  <a:tcPr marT="34290" marB="34290"/>
                </a:tc>
                <a:tc>
                  <a:txBody>
                    <a:bodyPr/>
                    <a:lstStyle/>
                    <a:p>
                      <a:r>
                        <a:rPr lang="en-US" sz="1400" dirty="0" smtClean="0"/>
                        <a:t>W</a:t>
                      </a:r>
                      <a:endParaRPr lang="en-US" sz="1400" dirty="0"/>
                    </a:p>
                  </a:txBody>
                  <a:tcPr marT="34290" marB="34290"/>
                </a:tc>
                <a:tc>
                  <a:txBody>
                    <a:bodyPr/>
                    <a:lstStyle/>
                    <a:p>
                      <a:r>
                        <a:rPr lang="en-US" sz="1400" dirty="0" smtClean="0"/>
                        <a:t>Th</a:t>
                      </a:r>
                      <a:endParaRPr lang="en-US" sz="1400" dirty="0"/>
                    </a:p>
                  </a:txBody>
                  <a:tcPr marT="34290" marB="34290"/>
                </a:tc>
                <a:tc>
                  <a:txBody>
                    <a:bodyPr/>
                    <a:lstStyle/>
                    <a:p>
                      <a:r>
                        <a:rPr lang="en-US" sz="1400" dirty="0" smtClean="0"/>
                        <a:t>F</a:t>
                      </a:r>
                      <a:endParaRPr lang="en-US" sz="1400" dirty="0"/>
                    </a:p>
                  </a:txBody>
                  <a:tcPr marT="34290" marB="34290"/>
                </a:tc>
              </a:tr>
              <a:tr h="1074155">
                <a:tc>
                  <a:txBody>
                    <a:bodyPr/>
                    <a:lstStyle/>
                    <a:p>
                      <a:r>
                        <a:rPr lang="en-US" sz="1200" smtClean="0"/>
                        <a:t>2/2</a:t>
                      </a:r>
                      <a:endParaRPr lang="en-US" sz="1200" dirty="0" smtClean="0"/>
                    </a:p>
                  </a:txBody>
                  <a:tcPr marT="34290" marB="34290"/>
                </a:tc>
                <a:tc>
                  <a:txBody>
                    <a:bodyPr/>
                    <a:lstStyle/>
                    <a:p>
                      <a:r>
                        <a:rPr lang="en-US" sz="1200" smtClean="0"/>
                        <a:t>2/3</a:t>
                      </a:r>
                      <a:endParaRPr lang="en-US" sz="1200" dirty="0" smtClean="0"/>
                    </a:p>
                    <a:p>
                      <a:r>
                        <a:rPr lang="en-US" sz="800" dirty="0" smtClean="0"/>
                        <a:t>A-130 FITARA Check-In</a:t>
                      </a:r>
                      <a:endParaRPr lang="en-US" sz="800" dirty="0"/>
                    </a:p>
                  </a:txBody>
                  <a:tcPr marT="34290" marB="34290"/>
                </a:tc>
                <a:tc>
                  <a:txBody>
                    <a:bodyPr/>
                    <a:lstStyle/>
                    <a:p>
                      <a:r>
                        <a:rPr lang="en-US" sz="1200" smtClean="0"/>
                        <a:t>2/4</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SAGE</a:t>
                      </a:r>
                      <a:r>
                        <a:rPr lang="en-US" sz="800" kern="1200" baseline="0" dirty="0" smtClean="0">
                          <a:solidFill>
                            <a:schemeClr val="dk1"/>
                          </a:solidFill>
                          <a:latin typeface="+mn-lt"/>
                          <a:ea typeface="+mn-ea"/>
                          <a:cs typeface="+mn-cs"/>
                        </a:rPr>
                        <a:t> Meeting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dk1"/>
                          </a:solidFill>
                          <a:latin typeface="+mn-lt"/>
                          <a:ea typeface="+mn-ea"/>
                          <a:cs typeface="+mn-cs"/>
                        </a:rPr>
                        <a:t>BOAC Staff</a:t>
                      </a:r>
                      <a:endParaRPr lang="en-US" sz="800" kern="1200" dirty="0" smtClean="0">
                        <a:solidFill>
                          <a:schemeClr val="dk1"/>
                        </a:solidFill>
                        <a:latin typeface="+mn-lt"/>
                        <a:ea typeface="+mn-ea"/>
                        <a:cs typeface="+mn-cs"/>
                      </a:endParaRPr>
                    </a:p>
                  </a:txBody>
                  <a:tcPr marT="34290" marB="34290"/>
                </a:tc>
                <a:tc>
                  <a:txBody>
                    <a:bodyPr/>
                    <a:lstStyle/>
                    <a:p>
                      <a:r>
                        <a:rPr lang="en-US" sz="1200" smtClean="0"/>
                        <a:t>2/5</a:t>
                      </a:r>
                      <a:endParaRPr lang="en-US" sz="1200" dirty="0" smtClean="0"/>
                    </a:p>
                    <a:p>
                      <a:endParaRPr lang="en-US" sz="1200" dirty="0" smtClean="0"/>
                    </a:p>
                  </a:txBody>
                  <a:tcPr marT="34290" marB="34290"/>
                </a:tc>
                <a:tc>
                  <a:txBody>
                    <a:bodyPr/>
                    <a:lstStyle/>
                    <a:p>
                      <a:r>
                        <a:rPr lang="en-US" sz="1200" smtClean="0"/>
                        <a:t>2/6</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A-130 revisions</a:t>
                      </a:r>
                      <a:r>
                        <a:rPr lang="en-US" sz="800" kern="1200" baseline="0" dirty="0" smtClean="0">
                          <a:solidFill>
                            <a:schemeClr val="dk1"/>
                          </a:solidFill>
                          <a:latin typeface="+mn-lt"/>
                          <a:ea typeface="+mn-ea"/>
                          <a:cs typeface="+mn-cs"/>
                        </a:rPr>
                        <a:t> due</a:t>
                      </a:r>
                      <a:endParaRPr lang="en-US" sz="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DDM meeting</a:t>
                      </a:r>
                    </a:p>
                    <a:p>
                      <a:r>
                        <a:rPr lang="en-US" sz="800" baseline="0" dirty="0" smtClean="0"/>
                        <a:t>PMC Meeting</a:t>
                      </a:r>
                    </a:p>
                  </a:txBody>
                  <a:tcPr marT="34290" marB="34290"/>
                </a:tc>
              </a:tr>
              <a:tr h="874313">
                <a:tc>
                  <a:txBody>
                    <a:bodyPr/>
                    <a:lstStyle/>
                    <a:p>
                      <a:r>
                        <a:rPr lang="en-US" sz="1200" smtClean="0"/>
                        <a:t>2/9</a:t>
                      </a:r>
                      <a:endParaRPr lang="en-US" sz="1200" dirty="0" smtClean="0"/>
                    </a:p>
                    <a:p>
                      <a:endParaRPr lang="en-US" sz="1200" dirty="0"/>
                    </a:p>
                  </a:txBody>
                  <a:tcPr marT="34290" marB="34290"/>
                </a:tc>
                <a:tc>
                  <a:txBody>
                    <a:bodyPr/>
                    <a:lstStyle/>
                    <a:p>
                      <a:r>
                        <a:rPr lang="en-US" sz="1200" smtClean="0"/>
                        <a:t>2/10</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OMB M4+2 Meeting</a:t>
                      </a:r>
                    </a:p>
                    <a:p>
                      <a:r>
                        <a:rPr lang="en-US" sz="800" dirty="0" smtClean="0"/>
                        <a:t>CHCOC</a:t>
                      </a:r>
                      <a:r>
                        <a:rPr lang="en-US" sz="800" baseline="0" dirty="0" smtClean="0"/>
                        <a:t> Meeting</a:t>
                      </a:r>
                      <a:endParaRPr lang="en-US" sz="800" dirty="0" smtClean="0"/>
                    </a:p>
                  </a:txBody>
                  <a:tcPr marT="34290" marB="34290"/>
                </a:tc>
                <a:tc>
                  <a:txBody>
                    <a:bodyPr/>
                    <a:lstStyle/>
                    <a:p>
                      <a:r>
                        <a:rPr lang="en-US" sz="1200" smtClean="0"/>
                        <a:t>2/11</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SAGE</a:t>
                      </a:r>
                      <a:r>
                        <a:rPr lang="en-US" sz="800" kern="1200" baseline="0" dirty="0" smtClean="0">
                          <a:solidFill>
                            <a:schemeClr val="dk1"/>
                          </a:solidFill>
                          <a:latin typeface="+mn-lt"/>
                          <a:ea typeface="+mn-ea"/>
                          <a:cs typeface="+mn-cs"/>
                        </a:rPr>
                        <a:t> Meeting</a:t>
                      </a:r>
                      <a:endParaRPr lang="en-US" sz="800" kern="1200" dirty="0" smtClean="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CIO Council Meeting</a:t>
                      </a:r>
                    </a:p>
                    <a:p>
                      <a:pPr marL="0" algn="l" defTabSz="914400" rtl="0" eaLnBrk="1" latinLnBrk="0" hangingPunct="1"/>
                      <a:endParaRPr lang="en-US" sz="800" kern="1200" dirty="0">
                        <a:solidFill>
                          <a:schemeClr val="dk1"/>
                        </a:solidFill>
                        <a:latin typeface="+mn-lt"/>
                        <a:ea typeface="+mn-ea"/>
                        <a:cs typeface="+mn-cs"/>
                      </a:endParaRPr>
                    </a:p>
                  </a:txBody>
                  <a:tcPr marT="34290" marB="34290"/>
                </a:tc>
                <a:tc>
                  <a:txBody>
                    <a:bodyPr/>
                    <a:lstStyle/>
                    <a:p>
                      <a:r>
                        <a:rPr lang="en-US" sz="1200" smtClean="0"/>
                        <a:t>2/12</a:t>
                      </a:r>
                      <a:endParaRPr lang="en-US" sz="1200" dirty="0" smtClean="0"/>
                    </a:p>
                    <a:p>
                      <a:endParaRPr lang="en-US" sz="1200" dirty="0" smtClean="0"/>
                    </a:p>
                  </a:txBody>
                  <a:tcPr marT="34290" marB="34290"/>
                </a:tc>
                <a:tc>
                  <a:txBody>
                    <a:bodyPr/>
                    <a:lstStyle/>
                    <a:p>
                      <a:r>
                        <a:rPr lang="en-US" sz="1200" smtClean="0"/>
                        <a:t>2/13</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(DDM meeting?)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latin typeface="+mn-lt"/>
                        </a:rPr>
                        <a:t>Comms</a:t>
                      </a:r>
                      <a:r>
                        <a:rPr lang="en-US" sz="800" dirty="0" smtClean="0">
                          <a:latin typeface="+mn-lt"/>
                        </a:rPr>
                        <a:t>/Leg meeting</a:t>
                      </a:r>
                      <a:endParaRPr lang="en-US" sz="1200" dirty="0" smtClean="0"/>
                    </a:p>
                  </a:txBody>
                  <a:tcPr marT="34290" marB="34290"/>
                </a:tc>
              </a:tr>
              <a:tr h="754380">
                <a:tc>
                  <a:txBody>
                    <a:bodyPr/>
                    <a:lstStyle/>
                    <a:p>
                      <a:r>
                        <a:rPr lang="en-US" sz="1200" smtClean="0"/>
                        <a:t>2/16</a:t>
                      </a:r>
                      <a:endParaRPr lang="en-US" sz="1200" dirty="0" smtClean="0"/>
                    </a:p>
                    <a:p>
                      <a:endParaRPr lang="en-US" sz="1200" dirty="0" smtClean="0"/>
                    </a:p>
                    <a:p>
                      <a:endParaRPr lang="en-US" sz="1200" dirty="0"/>
                    </a:p>
                  </a:txBody>
                  <a:tcPr marT="34290" marB="34290"/>
                </a:tc>
                <a:tc>
                  <a:txBody>
                    <a:bodyPr/>
                    <a:lstStyle/>
                    <a:p>
                      <a:r>
                        <a:rPr lang="en-US" sz="1200" smtClean="0"/>
                        <a:t>2/17</a:t>
                      </a:r>
                      <a:endParaRPr lang="en-US" sz="1200" dirty="0" smtClean="0"/>
                    </a:p>
                    <a:p>
                      <a:endParaRPr lang="en-US" sz="1200" dirty="0" smtClean="0"/>
                    </a:p>
                  </a:txBody>
                  <a:tcPr marT="34290" marB="34290"/>
                </a:tc>
                <a:tc>
                  <a:txBody>
                    <a:bodyPr/>
                    <a:lstStyle/>
                    <a:p>
                      <a:r>
                        <a:rPr lang="en-US" sz="1200" smtClean="0"/>
                        <a:t>2/18</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FFEWG Meeting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SAGE</a:t>
                      </a:r>
                      <a:r>
                        <a:rPr lang="en-US" sz="800" kern="1200" baseline="0" dirty="0" smtClean="0">
                          <a:solidFill>
                            <a:schemeClr val="dk1"/>
                          </a:solidFill>
                          <a:latin typeface="+mn-lt"/>
                          <a:ea typeface="+mn-ea"/>
                          <a:cs typeface="+mn-cs"/>
                        </a:rPr>
                        <a:t> Meeting</a:t>
                      </a:r>
                      <a:endParaRPr lang="en-US" sz="800" kern="1200" dirty="0" smtClean="0">
                        <a:solidFill>
                          <a:schemeClr val="dk1"/>
                        </a:solidFill>
                        <a:latin typeface="+mn-lt"/>
                        <a:ea typeface="+mn-ea"/>
                        <a:cs typeface="+mn-cs"/>
                      </a:endParaRPr>
                    </a:p>
                    <a:p>
                      <a:endParaRPr lang="en-US" sz="1200" dirty="0"/>
                    </a:p>
                  </a:txBody>
                  <a:tcPr marT="34290" marB="34290"/>
                </a:tc>
                <a:tc>
                  <a:txBody>
                    <a:bodyPr/>
                    <a:lstStyle/>
                    <a:p>
                      <a:r>
                        <a:rPr lang="en-US" sz="1200" smtClean="0"/>
                        <a:t>2/19</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OMB M4+2 Meeting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SSLC Meeting</a:t>
                      </a:r>
                      <a:endParaRPr lang="en-US" sz="800" dirty="0"/>
                    </a:p>
                  </a:txBody>
                  <a:tcPr marT="34290" marB="34290"/>
                </a:tc>
                <a:tc>
                  <a:txBody>
                    <a:bodyPr/>
                    <a:lstStyle/>
                    <a:p>
                      <a:r>
                        <a:rPr lang="en-US" sz="1200" smtClean="0"/>
                        <a:t>2/20</a:t>
                      </a:r>
                      <a:endParaRPr lang="en-US" sz="1200" dirty="0"/>
                    </a:p>
                  </a:txBody>
                  <a:tcPr marT="34290" marB="34290"/>
                </a:tc>
              </a:tr>
              <a:tr h="719661">
                <a:tc>
                  <a:txBody>
                    <a:bodyPr/>
                    <a:lstStyle/>
                    <a:p>
                      <a:r>
                        <a:rPr lang="en-US" sz="1200" smtClean="0"/>
                        <a:t>2/23</a:t>
                      </a:r>
                      <a:endParaRPr lang="en-US" sz="1200" dirty="0" smtClean="0"/>
                    </a:p>
                    <a:p>
                      <a:endParaRPr lang="en-US" sz="1200" dirty="0" smtClean="0"/>
                    </a:p>
                    <a:p>
                      <a:endParaRPr lang="en-US" sz="1200" dirty="0"/>
                    </a:p>
                  </a:txBody>
                  <a:tcPr marT="34290" marB="34290"/>
                </a:tc>
                <a:tc>
                  <a:txBody>
                    <a:bodyPr/>
                    <a:lstStyle/>
                    <a:p>
                      <a:r>
                        <a:rPr lang="en-US" sz="1200" smtClean="0"/>
                        <a:t>2/24</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dk1"/>
                          </a:solidFill>
                          <a:latin typeface="+mn-lt"/>
                          <a:ea typeface="+mn-ea"/>
                          <a:cs typeface="+mn-cs"/>
                        </a:rPr>
                        <a:t>CIO FITARA Meeting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dk1"/>
                          </a:solidFill>
                          <a:latin typeface="+mn-lt"/>
                          <a:ea typeface="+mn-ea"/>
                          <a:cs typeface="+mn-cs"/>
                        </a:rPr>
                        <a:t>CEB private sector CIOs meeting</a:t>
                      </a:r>
                      <a:endParaRPr lang="en-US" sz="800" kern="1200" dirty="0" smtClean="0">
                        <a:solidFill>
                          <a:schemeClr val="dk1"/>
                        </a:solidFill>
                        <a:latin typeface="+mn-lt"/>
                        <a:ea typeface="+mn-ea"/>
                        <a:cs typeface="+mn-cs"/>
                      </a:endParaRPr>
                    </a:p>
                    <a:p>
                      <a:endParaRPr lang="en-US" sz="1200" dirty="0" smtClean="0"/>
                    </a:p>
                  </a:txBody>
                  <a:tcPr marT="34290" marB="34290"/>
                </a:tc>
                <a:tc>
                  <a:txBody>
                    <a:bodyPr/>
                    <a:lstStyle/>
                    <a:p>
                      <a:r>
                        <a:rPr lang="en-US" sz="1200" smtClean="0"/>
                        <a:t>2/25</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FFEWG Meeting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SAGE</a:t>
                      </a:r>
                      <a:r>
                        <a:rPr lang="en-US" sz="800" kern="1200" baseline="0" dirty="0" smtClean="0">
                          <a:solidFill>
                            <a:schemeClr val="dk1"/>
                          </a:solidFill>
                          <a:latin typeface="+mn-lt"/>
                          <a:ea typeface="+mn-ea"/>
                          <a:cs typeface="+mn-cs"/>
                        </a:rPr>
                        <a:t> Meeting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CIO Council Meeting (Cyber)</a:t>
                      </a:r>
                    </a:p>
                    <a:p>
                      <a:pPr marL="0" algn="l" defTabSz="914400" rtl="0" eaLnBrk="1" latinLnBrk="0" hangingPunct="1"/>
                      <a:endParaRPr lang="en-US" sz="800" kern="1200" dirty="0">
                        <a:solidFill>
                          <a:schemeClr val="dk1"/>
                        </a:solidFill>
                        <a:latin typeface="+mn-lt"/>
                        <a:ea typeface="+mn-ea"/>
                        <a:cs typeface="+mn-cs"/>
                      </a:endParaRPr>
                    </a:p>
                  </a:txBody>
                  <a:tcPr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2/26</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OMB M4+2 Meeting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mn-lt"/>
                          <a:ea typeface="+mn-ea"/>
                          <a:cs typeface="+mn-cs"/>
                        </a:rPr>
                        <a:t>RMO Brownbag</a:t>
                      </a:r>
                    </a:p>
                    <a:p>
                      <a:endParaRPr lang="en-US" sz="1200" dirty="0" smtClean="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latin typeface="+mn-lt"/>
                          <a:ea typeface="+mn-ea"/>
                          <a:cs typeface="+mn-cs"/>
                        </a:rPr>
                        <a:t>2/27</a:t>
                      </a:r>
                      <a:endParaRPr lang="en-US" sz="12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Goes into clearance</a:t>
                      </a:r>
                    </a:p>
                    <a:p>
                      <a:endParaRPr lang="en-US" sz="800" kern="1200" dirty="0">
                        <a:solidFill>
                          <a:schemeClr val="dk1"/>
                        </a:solidFill>
                        <a:latin typeface="+mn-lt"/>
                        <a:ea typeface="+mn-ea"/>
                        <a:cs typeface="+mn-cs"/>
                      </a:endParaRPr>
                    </a:p>
                  </a:txBody>
                  <a:tcPr marT="34290" marB="34290"/>
                </a:tc>
              </a:tr>
            </a:tbl>
          </a:graphicData>
        </a:graphic>
      </p:graphicFrame>
      <p:sp>
        <p:nvSpPr>
          <p:cNvPr id="3" name="Slide Number Placeholder 2"/>
          <p:cNvSpPr>
            <a:spLocks noGrp="1"/>
          </p:cNvSpPr>
          <p:nvPr>
            <p:ph type="sldNum" sz="quarter" idx="12"/>
          </p:nvPr>
        </p:nvSpPr>
        <p:spPr/>
        <p:txBody>
          <a:bodyPr/>
          <a:lstStyle/>
          <a:p>
            <a:fld id="{2CB80C9D-A9E8-43A4-9412-9A32ED97DE7F}" type="slidenum">
              <a:rPr lang="en-US" smtClean="0"/>
              <a:pPr/>
              <a:t>23</a:t>
            </a:fld>
            <a:endParaRPr lang="en-US"/>
          </a:p>
        </p:txBody>
      </p:sp>
      <p:sp>
        <p:nvSpPr>
          <p:cNvPr id="14" name="TextBox 13"/>
          <p:cNvSpPr txBox="1"/>
          <p:nvPr/>
        </p:nvSpPr>
        <p:spPr>
          <a:xfrm>
            <a:off x="876874" y="2311190"/>
            <a:ext cx="1277517" cy="323165"/>
          </a:xfrm>
          <a:prstGeom prst="rect">
            <a:avLst/>
          </a:prstGeom>
          <a:noFill/>
        </p:spPr>
        <p:txBody>
          <a:bodyPr wrap="square" rtlCol="0">
            <a:spAutoFit/>
          </a:bodyPr>
          <a:lstStyle/>
          <a:p>
            <a:r>
              <a:rPr lang="en-US" sz="750" dirty="0">
                <a:latin typeface="+mn-lt"/>
              </a:rPr>
              <a:t>Review and analyze comments</a:t>
            </a:r>
          </a:p>
        </p:txBody>
      </p:sp>
      <p:sp>
        <p:nvSpPr>
          <p:cNvPr id="29" name="TextBox 28"/>
          <p:cNvSpPr txBox="1"/>
          <p:nvPr/>
        </p:nvSpPr>
        <p:spPr>
          <a:xfrm>
            <a:off x="7150960" y="2768930"/>
            <a:ext cx="1126265" cy="323165"/>
          </a:xfrm>
          <a:prstGeom prst="rect">
            <a:avLst/>
          </a:prstGeom>
          <a:solidFill>
            <a:schemeClr val="accent2">
              <a:lumMod val="40000"/>
              <a:lumOff val="60000"/>
            </a:schemeClr>
          </a:solidFill>
        </p:spPr>
        <p:txBody>
          <a:bodyPr wrap="square" rtlCol="0">
            <a:spAutoFit/>
          </a:bodyPr>
          <a:lstStyle/>
          <a:p>
            <a:r>
              <a:rPr lang="en-US" sz="750" dirty="0">
                <a:latin typeface="+mn-lt"/>
              </a:rPr>
              <a:t>Present High-Level Decisions to Beth/DDM</a:t>
            </a:r>
          </a:p>
        </p:txBody>
      </p:sp>
      <p:sp>
        <p:nvSpPr>
          <p:cNvPr id="13" name="TextBox 12"/>
          <p:cNvSpPr txBox="1"/>
          <p:nvPr/>
        </p:nvSpPr>
        <p:spPr>
          <a:xfrm>
            <a:off x="5418815" y="5279208"/>
            <a:ext cx="1492853" cy="323165"/>
          </a:xfrm>
          <a:prstGeom prst="rect">
            <a:avLst/>
          </a:prstGeom>
          <a:solidFill>
            <a:schemeClr val="accent2">
              <a:lumMod val="40000"/>
              <a:lumOff val="60000"/>
            </a:schemeClr>
          </a:solidFill>
        </p:spPr>
        <p:txBody>
          <a:bodyPr wrap="square" rtlCol="0">
            <a:spAutoFit/>
          </a:bodyPr>
          <a:lstStyle/>
          <a:p>
            <a:pPr algn="ctr"/>
            <a:r>
              <a:rPr lang="en-US" sz="750" dirty="0">
                <a:latin typeface="+mn-lt"/>
              </a:rPr>
              <a:t>Final Additional Decisions  by Beth/DDM</a:t>
            </a:r>
          </a:p>
        </p:txBody>
      </p:sp>
      <p:sp>
        <p:nvSpPr>
          <p:cNvPr id="10" name="TextBox 9"/>
          <p:cNvSpPr txBox="1"/>
          <p:nvPr/>
        </p:nvSpPr>
        <p:spPr>
          <a:xfrm>
            <a:off x="7150960" y="2775609"/>
            <a:ext cx="1126265" cy="323165"/>
          </a:xfrm>
          <a:prstGeom prst="rect">
            <a:avLst/>
          </a:prstGeom>
          <a:solidFill>
            <a:schemeClr val="accent2">
              <a:lumMod val="40000"/>
              <a:lumOff val="60000"/>
            </a:schemeClr>
          </a:solidFill>
        </p:spPr>
        <p:txBody>
          <a:bodyPr wrap="square" rtlCol="0">
            <a:spAutoFit/>
          </a:bodyPr>
          <a:lstStyle/>
          <a:p>
            <a:pPr algn="ctr"/>
            <a:r>
              <a:rPr lang="en-US" sz="750" dirty="0">
                <a:latin typeface="+mn-lt"/>
              </a:rPr>
              <a:t>Present High-Level Decisions to Beth/DDM</a:t>
            </a:r>
          </a:p>
        </p:txBody>
      </p:sp>
    </p:spTree>
    <p:extLst>
      <p:ext uri="{BB962C8B-B14F-4D97-AF65-F5344CB8AC3E}">
        <p14:creationId xmlns:p14="http://schemas.microsoft.com/office/powerpoint/2010/main" val="109738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B80C9D-A9E8-43A4-9412-9A32ED97DE7F}" type="slidenum">
              <a:rPr lang="en-US" smtClean="0"/>
              <a:pPr/>
              <a:t>24</a:t>
            </a:fld>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3107580519"/>
              </p:ext>
            </p:extLst>
          </p:nvPr>
        </p:nvGraphicFramePr>
        <p:xfrm>
          <a:off x="93785" y="748118"/>
          <a:ext cx="8975648" cy="4380628"/>
        </p:xfrm>
        <a:graphic>
          <a:graphicData uri="http://schemas.openxmlformats.org/drawingml/2006/table">
            <a:tbl>
              <a:tblPr firstRow="1" bandRow="1"/>
              <a:tblGrid>
                <a:gridCol w="1832952"/>
                <a:gridCol w="1771542"/>
                <a:gridCol w="1829310"/>
                <a:gridCol w="1877447"/>
                <a:gridCol w="1664397"/>
              </a:tblGrid>
              <a:tr h="30392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M</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T</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W</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Th</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F</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3/4</a:t>
                      </a:r>
                    </a:p>
                    <a:p>
                      <a:r>
                        <a:rPr lang="en-US" sz="800" dirty="0" smtClean="0"/>
                        <a:t>Budget Deep Dive</a:t>
                      </a:r>
                    </a:p>
                    <a:p>
                      <a:r>
                        <a:rPr lang="en-US" sz="800" dirty="0" smtClean="0"/>
                        <a:t>FFEWG Meeting</a:t>
                      </a:r>
                    </a:p>
                    <a:p>
                      <a:r>
                        <a:rPr lang="en-US" sz="800" dirty="0" smtClean="0"/>
                        <a:t>COB: Send draft</a:t>
                      </a:r>
                      <a:r>
                        <a:rPr lang="en-US" sz="800" baseline="0" dirty="0" smtClean="0"/>
                        <a:t> to DADs &amp; BCs</a:t>
                      </a:r>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3/5</a:t>
                      </a:r>
                    </a:p>
                    <a:p>
                      <a:r>
                        <a:rPr lang="en-US" sz="800" dirty="0" smtClean="0"/>
                        <a:t>OMB Pre-Clearance Review</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3/6</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OMB Pre-Clearance Review</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3/9</a:t>
                      </a:r>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3/10</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3/11</a:t>
                      </a:r>
                    </a:p>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3/12</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3/16</a:t>
                      </a:r>
                    </a:p>
                    <a:p>
                      <a:endParaRPr lang="en-US" sz="800" dirty="0" smtClean="0"/>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3/17</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3/18</a:t>
                      </a:r>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3/19</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3/20</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3/23</a:t>
                      </a:r>
                    </a:p>
                    <a:p>
                      <a:endParaRPr lang="en-US" sz="800" dirty="0" smtClean="0"/>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3/24</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3/25</a:t>
                      </a:r>
                    </a:p>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3/26</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3/27</a:t>
                      </a:r>
                    </a:p>
                    <a:p>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3/30</a:t>
                      </a:r>
                    </a:p>
                    <a:p>
                      <a:pPr marL="0" algn="l" defTabSz="914400" rtl="0" eaLnBrk="1" latinLnBrk="0" hangingPunct="1"/>
                      <a:endParaRPr lang="en-US" sz="800" kern="1200" dirty="0" smtClean="0">
                        <a:solidFill>
                          <a:schemeClr val="dk1"/>
                        </a:solidFill>
                        <a:latin typeface="Calibri" panose="020F0502020204030204"/>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3/31</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4/1 </a:t>
                      </a:r>
                      <a:r>
                        <a:rPr lang="en-US" sz="800" kern="1200" dirty="0" smtClean="0">
                          <a:solidFill>
                            <a:schemeClr val="bg1">
                              <a:lumMod val="65000"/>
                            </a:schemeClr>
                          </a:solidFill>
                          <a:latin typeface="Calibri" panose="020F0502020204030204"/>
                          <a:ea typeface="+mn-ea"/>
                          <a:cs typeface="+mn-cs"/>
                        </a:rPr>
                        <a:t>----- START OF APRIL ----------</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Calibri" panose="020F0502020204030204"/>
                          <a:ea typeface="+mn-ea"/>
                          <a:cs typeface="+mn-cs"/>
                        </a:rPr>
                        <a:t>4/2</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Calibri" panose="020F0502020204030204"/>
                          <a:ea typeface="+mn-ea"/>
                          <a:cs typeface="+mn-cs"/>
                        </a:rPr>
                        <a:t>4/3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4/6</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4/7</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4/8</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4/9</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4/10</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4/13</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4/14</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4/15</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4/16</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4/17</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4/20</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4/21</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800" kern="1200" dirty="0" smtClean="0">
                          <a:solidFill>
                            <a:schemeClr val="dk1"/>
                          </a:solidFill>
                          <a:latin typeface="+mn-lt"/>
                          <a:ea typeface="+mn-ea"/>
                          <a:cs typeface="+mn-cs"/>
                        </a:rPr>
                        <a:t>4/22</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smtClean="0"/>
                        <a:t>4/23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kern="1200" dirty="0" smtClean="0">
                          <a:solidFill>
                            <a:schemeClr val="dk1"/>
                          </a:solidFill>
                          <a:latin typeface="+mn-lt"/>
                          <a:ea typeface="+mn-ea"/>
                          <a:cs typeface="+mn-cs"/>
                        </a:rPr>
                        <a:t>4/24</a:t>
                      </a:r>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Rectangle 6"/>
          <p:cNvSpPr/>
          <p:nvPr/>
        </p:nvSpPr>
        <p:spPr>
          <a:xfrm>
            <a:off x="90966" y="1891335"/>
            <a:ext cx="8953974" cy="137160"/>
          </a:xfrm>
          <a:prstGeom prst="rect">
            <a:avLst/>
          </a:prstGeom>
          <a:solidFill>
            <a:srgbClr val="92D050">
              <a:alpha val="43137"/>
            </a:srgbClr>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Rounds 1, 2, 3</a:t>
            </a:r>
            <a:endParaRPr lang="en-US" sz="900" dirty="0"/>
          </a:p>
        </p:txBody>
      </p:sp>
      <p:sp>
        <p:nvSpPr>
          <p:cNvPr id="15" name="Rectangle 14"/>
          <p:cNvSpPr/>
          <p:nvPr/>
        </p:nvSpPr>
        <p:spPr>
          <a:xfrm>
            <a:off x="90966" y="2351685"/>
            <a:ext cx="8953974" cy="137160"/>
          </a:xfrm>
          <a:prstGeom prst="rect">
            <a:avLst/>
          </a:prstGeom>
          <a:solidFill>
            <a:srgbClr val="92D050">
              <a:alpha val="43137"/>
            </a:srgbClr>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Rounds 1, 2, 3</a:t>
            </a:r>
            <a:endParaRPr lang="en-US" sz="900" dirty="0"/>
          </a:p>
        </p:txBody>
      </p:sp>
      <p:sp>
        <p:nvSpPr>
          <p:cNvPr id="16" name="Rectangle 15"/>
          <p:cNvSpPr/>
          <p:nvPr/>
        </p:nvSpPr>
        <p:spPr>
          <a:xfrm>
            <a:off x="90966" y="2772463"/>
            <a:ext cx="8953974" cy="137160"/>
          </a:xfrm>
          <a:prstGeom prst="rect">
            <a:avLst/>
          </a:prstGeom>
          <a:solidFill>
            <a:srgbClr val="CCDDEA">
              <a:alpha val="56078"/>
            </a:srgbClr>
          </a:solidFill>
        </p:spPr>
        <p:txBody>
          <a:bodyPr wrap="square" lIns="0" tIns="0" rIns="0" bIns="0" anchor="ctr">
            <a:noAutofit/>
          </a:bodyPr>
          <a:lstStyle/>
          <a:p>
            <a:pPr fontAlgn="auto">
              <a:lnSpc>
                <a:spcPts val="0"/>
              </a:lnSpc>
              <a:spcBef>
                <a:spcPts val="0"/>
              </a:spcBef>
              <a:spcAft>
                <a:spcPts val="0"/>
              </a:spcAft>
              <a:defRPr/>
            </a:pPr>
            <a:r>
              <a:rPr lang="en-US" dirty="0" smtClean="0"/>
              <a:t>Agency LRM</a:t>
            </a:r>
            <a:endParaRPr lang="en-US" sz="900" dirty="0"/>
          </a:p>
        </p:txBody>
      </p:sp>
      <p:sp>
        <p:nvSpPr>
          <p:cNvPr id="17" name="Rectangle 16"/>
          <p:cNvSpPr/>
          <p:nvPr/>
        </p:nvSpPr>
        <p:spPr>
          <a:xfrm>
            <a:off x="90966" y="2909623"/>
            <a:ext cx="8953974" cy="137160"/>
          </a:xfrm>
          <a:prstGeom prst="rect">
            <a:avLst/>
          </a:prstGeom>
          <a:solidFill>
            <a:srgbClr val="FAE5BC">
              <a:alpha val="55686"/>
            </a:srgbClr>
          </a:solidFill>
        </p:spPr>
        <p:txBody>
          <a:bodyPr wrap="square" lIns="0" tIns="0" rIns="0" bIns="0" anchor="ctr">
            <a:noAutofit/>
          </a:bodyPr>
          <a:lstStyle/>
          <a:p>
            <a:pPr fontAlgn="auto">
              <a:lnSpc>
                <a:spcPts val="0"/>
              </a:lnSpc>
              <a:spcBef>
                <a:spcPts val="0"/>
              </a:spcBef>
              <a:spcAft>
                <a:spcPts val="0"/>
              </a:spcAft>
              <a:defRPr/>
            </a:pPr>
            <a:r>
              <a:rPr lang="en-US" dirty="0" smtClean="0"/>
              <a:t>Public Comments</a:t>
            </a:r>
            <a:endParaRPr lang="en-US" sz="900" dirty="0"/>
          </a:p>
        </p:txBody>
      </p:sp>
      <p:sp>
        <p:nvSpPr>
          <p:cNvPr id="20" name="Rectangle 19"/>
          <p:cNvSpPr/>
          <p:nvPr/>
        </p:nvSpPr>
        <p:spPr>
          <a:xfrm>
            <a:off x="90966" y="3302728"/>
            <a:ext cx="5433534" cy="137160"/>
          </a:xfrm>
          <a:prstGeom prst="rect">
            <a:avLst/>
          </a:prstGeom>
          <a:solidFill>
            <a:srgbClr val="CCDDEA">
              <a:alpha val="56078"/>
            </a:srgbClr>
          </a:solidFill>
        </p:spPr>
        <p:txBody>
          <a:bodyPr wrap="square" lIns="0" tIns="0" rIns="0" bIns="0" anchor="ctr">
            <a:noAutofit/>
          </a:bodyPr>
          <a:lstStyle/>
          <a:p>
            <a:pPr fontAlgn="auto">
              <a:lnSpc>
                <a:spcPts val="0"/>
              </a:lnSpc>
              <a:spcBef>
                <a:spcPts val="0"/>
              </a:spcBef>
              <a:spcAft>
                <a:spcPts val="0"/>
              </a:spcAft>
              <a:defRPr/>
            </a:pPr>
            <a:r>
              <a:rPr lang="en-US" dirty="0" smtClean="0"/>
              <a:t>Agency LRM</a:t>
            </a:r>
            <a:endParaRPr lang="en-US" sz="900" dirty="0"/>
          </a:p>
        </p:txBody>
      </p:sp>
      <p:sp>
        <p:nvSpPr>
          <p:cNvPr id="21" name="Rectangle 20"/>
          <p:cNvSpPr/>
          <p:nvPr/>
        </p:nvSpPr>
        <p:spPr>
          <a:xfrm>
            <a:off x="90966" y="3417598"/>
            <a:ext cx="8953974" cy="137160"/>
          </a:xfrm>
          <a:prstGeom prst="rect">
            <a:avLst/>
          </a:prstGeom>
          <a:solidFill>
            <a:srgbClr val="FAE5BC">
              <a:alpha val="55686"/>
            </a:srgbClr>
          </a:solidFill>
        </p:spPr>
        <p:txBody>
          <a:bodyPr wrap="square" lIns="0" tIns="0" rIns="0" bIns="0" anchor="ctr">
            <a:noAutofit/>
          </a:bodyPr>
          <a:lstStyle/>
          <a:p>
            <a:pPr fontAlgn="auto">
              <a:lnSpc>
                <a:spcPts val="0"/>
              </a:lnSpc>
              <a:spcBef>
                <a:spcPts val="0"/>
              </a:spcBef>
              <a:spcAft>
                <a:spcPts val="0"/>
              </a:spcAft>
              <a:defRPr/>
            </a:pPr>
            <a:r>
              <a:rPr lang="en-US" dirty="0" smtClean="0"/>
              <a:t>Public Comment</a:t>
            </a:r>
            <a:endParaRPr lang="en-US" sz="900" dirty="0"/>
          </a:p>
        </p:txBody>
      </p:sp>
      <p:sp>
        <p:nvSpPr>
          <p:cNvPr id="22" name="Rectangle 21"/>
          <p:cNvSpPr/>
          <p:nvPr/>
        </p:nvSpPr>
        <p:spPr>
          <a:xfrm>
            <a:off x="90966" y="4330122"/>
            <a:ext cx="8953974" cy="137160"/>
          </a:xfrm>
          <a:prstGeom prst="rect">
            <a:avLst/>
          </a:prstGeom>
          <a:solidFill>
            <a:srgbClr val="FFFF00">
              <a:alpha val="55294"/>
            </a:srgbClr>
          </a:solidFill>
        </p:spPr>
        <p:txBody>
          <a:bodyPr wrap="square" lIns="0" tIns="0" rIns="0" bIns="0" anchor="ctr">
            <a:noAutofit/>
          </a:bodyPr>
          <a:lstStyle/>
          <a:p>
            <a:pPr fontAlgn="auto">
              <a:lnSpc>
                <a:spcPts val="0"/>
              </a:lnSpc>
              <a:spcBef>
                <a:spcPts val="0"/>
              </a:spcBef>
              <a:spcAft>
                <a:spcPts val="0"/>
              </a:spcAft>
              <a:defRPr/>
            </a:pPr>
            <a:r>
              <a:rPr lang="en-US" dirty="0" smtClean="0"/>
              <a:t>Final OMB Clearance (1, 2, 3)</a:t>
            </a:r>
            <a:endParaRPr lang="en-US" sz="900" dirty="0"/>
          </a:p>
        </p:txBody>
      </p:sp>
      <p:sp>
        <p:nvSpPr>
          <p:cNvPr id="23" name="Rectangle 22"/>
          <p:cNvSpPr/>
          <p:nvPr/>
        </p:nvSpPr>
        <p:spPr>
          <a:xfrm>
            <a:off x="90966" y="4828074"/>
            <a:ext cx="8953974" cy="137160"/>
          </a:xfrm>
          <a:prstGeom prst="rect">
            <a:avLst/>
          </a:prstGeom>
          <a:solidFill>
            <a:srgbClr val="FFFF00">
              <a:alpha val="55294"/>
            </a:srgbClr>
          </a:solidFill>
        </p:spPr>
        <p:txBody>
          <a:bodyPr wrap="square" lIns="0" tIns="0" rIns="0" bIns="0" anchor="ctr">
            <a:noAutofit/>
          </a:bodyPr>
          <a:lstStyle/>
          <a:p>
            <a:pPr fontAlgn="auto">
              <a:lnSpc>
                <a:spcPts val="0"/>
              </a:lnSpc>
              <a:spcBef>
                <a:spcPts val="0"/>
              </a:spcBef>
              <a:spcAft>
                <a:spcPts val="0"/>
              </a:spcAft>
              <a:defRPr/>
            </a:pPr>
            <a:r>
              <a:rPr lang="en-US" dirty="0"/>
              <a:t>Final OMB Clearance (1, 2, 3)</a:t>
            </a:r>
            <a:endParaRPr lang="en-US" sz="900" dirty="0"/>
          </a:p>
        </p:txBody>
      </p:sp>
      <p:sp>
        <p:nvSpPr>
          <p:cNvPr id="24" name="Rectangle 23"/>
          <p:cNvSpPr/>
          <p:nvPr/>
        </p:nvSpPr>
        <p:spPr>
          <a:xfrm>
            <a:off x="90966" y="3829301"/>
            <a:ext cx="8953974" cy="137160"/>
          </a:xfrm>
          <a:prstGeom prst="rect">
            <a:avLst/>
          </a:prstGeom>
          <a:solidFill>
            <a:schemeClr val="bg1">
              <a:lumMod val="85000"/>
              <a:alpha val="55686"/>
            </a:schemeClr>
          </a:solidFill>
        </p:spPr>
        <p:txBody>
          <a:bodyPr wrap="square" lIns="0" tIns="0" rIns="0" bIns="0" anchor="ctr">
            <a:noAutofit/>
          </a:bodyPr>
          <a:lstStyle/>
          <a:p>
            <a:pPr fontAlgn="auto">
              <a:lnSpc>
                <a:spcPts val="0"/>
              </a:lnSpc>
              <a:spcBef>
                <a:spcPts val="0"/>
              </a:spcBef>
              <a:spcAft>
                <a:spcPts val="0"/>
              </a:spcAft>
              <a:defRPr/>
            </a:pPr>
            <a:r>
              <a:rPr lang="en-US" dirty="0" smtClean="0"/>
              <a:t>Incorporate Comments / Slippage</a:t>
            </a:r>
            <a:endParaRPr lang="en-US" sz="900" dirty="0"/>
          </a:p>
        </p:txBody>
      </p:sp>
      <p:sp>
        <p:nvSpPr>
          <p:cNvPr id="25" name="Rectangle 24"/>
          <p:cNvSpPr/>
          <p:nvPr/>
        </p:nvSpPr>
        <p:spPr>
          <a:xfrm>
            <a:off x="5524500" y="3302728"/>
            <a:ext cx="3520440" cy="137160"/>
          </a:xfrm>
          <a:prstGeom prst="rect">
            <a:avLst/>
          </a:prstGeom>
          <a:solidFill>
            <a:schemeClr val="bg1">
              <a:lumMod val="85000"/>
              <a:alpha val="56078"/>
            </a:schemeClr>
          </a:solidFill>
          <a:ln>
            <a:noFill/>
          </a:ln>
        </p:spPr>
        <p:txBody>
          <a:bodyPr wrap="square" lIns="0" tIns="0" rIns="0" bIns="0" anchor="ctr">
            <a:noAutofit/>
          </a:bodyPr>
          <a:lstStyle/>
          <a:p>
            <a:pPr fontAlgn="auto">
              <a:lnSpc>
                <a:spcPts val="0"/>
              </a:lnSpc>
              <a:spcBef>
                <a:spcPts val="0"/>
              </a:spcBef>
              <a:spcAft>
                <a:spcPts val="0"/>
              </a:spcAft>
              <a:defRPr/>
            </a:pPr>
            <a:r>
              <a:rPr lang="en-US" dirty="0" smtClean="0"/>
              <a:t>Incorporate Agency Comments</a:t>
            </a:r>
            <a:endParaRPr lang="en-US" sz="900" dirty="0"/>
          </a:p>
        </p:txBody>
      </p:sp>
      <p:sp>
        <p:nvSpPr>
          <p:cNvPr id="2" name="Oval 1"/>
          <p:cNvSpPr/>
          <p:nvPr/>
        </p:nvSpPr>
        <p:spPr bwMode="auto">
          <a:xfrm>
            <a:off x="2298145" y="1204643"/>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Autofit/>
          </a:bodyPr>
          <a:lstStyle/>
          <a:p>
            <a:r>
              <a:rPr lang="en-US" dirty="0">
                <a:solidFill>
                  <a:schemeClr val="accent1">
                    <a:lumMod val="60000"/>
                    <a:lumOff val="40000"/>
                  </a:schemeClr>
                </a:solidFill>
                <a:latin typeface="Arial" panose="020B0604020202020204" pitchFamily="34" charset="0"/>
                <a:cs typeface="Arial" panose="020B0604020202020204" pitchFamily="34" charset="0"/>
              </a:rPr>
              <a:t>Beth &amp; Tony</a:t>
            </a:r>
          </a:p>
        </p:txBody>
      </p:sp>
      <p:sp>
        <p:nvSpPr>
          <p:cNvPr id="18" name="Oval 17"/>
          <p:cNvSpPr/>
          <p:nvPr/>
        </p:nvSpPr>
        <p:spPr bwMode="auto">
          <a:xfrm>
            <a:off x="2298145" y="1768134"/>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lumMod val="60000"/>
                    <a:lumOff val="40000"/>
                  </a:schemeClr>
                </a:solidFill>
                <a:latin typeface="Arial" panose="020B0604020202020204" pitchFamily="34" charset="0"/>
                <a:cs typeface="Arial" panose="020B0604020202020204" pitchFamily="34" charset="0"/>
              </a:rPr>
              <a:t>Beth &amp; Tony</a:t>
            </a:r>
          </a:p>
        </p:txBody>
      </p:sp>
      <p:sp>
        <p:nvSpPr>
          <p:cNvPr id="26" name="Oval 25"/>
          <p:cNvSpPr/>
          <p:nvPr/>
        </p:nvSpPr>
        <p:spPr bwMode="auto">
          <a:xfrm>
            <a:off x="2298145" y="2243844"/>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lumMod val="60000"/>
                    <a:lumOff val="40000"/>
                  </a:schemeClr>
                </a:solidFill>
                <a:latin typeface="Arial" panose="020B0604020202020204" pitchFamily="34" charset="0"/>
                <a:cs typeface="Arial" panose="020B0604020202020204" pitchFamily="34" charset="0"/>
              </a:rPr>
              <a:t>Beth &amp; Tony</a:t>
            </a:r>
          </a:p>
        </p:txBody>
      </p:sp>
      <p:sp>
        <p:nvSpPr>
          <p:cNvPr id="27" name="Oval 26"/>
          <p:cNvSpPr/>
          <p:nvPr/>
        </p:nvSpPr>
        <p:spPr bwMode="auto">
          <a:xfrm>
            <a:off x="5965270" y="1746779"/>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lumMod val="60000"/>
                    <a:lumOff val="40000"/>
                  </a:schemeClr>
                </a:solidFill>
                <a:latin typeface="Arial" panose="020B0604020202020204" pitchFamily="34" charset="0"/>
                <a:cs typeface="Arial" panose="020B0604020202020204" pitchFamily="34" charset="0"/>
              </a:rPr>
              <a:t>Director and Deputies?</a:t>
            </a:r>
          </a:p>
        </p:txBody>
      </p:sp>
      <p:sp>
        <p:nvSpPr>
          <p:cNvPr id="28" name="Oval 27"/>
          <p:cNvSpPr/>
          <p:nvPr/>
        </p:nvSpPr>
        <p:spPr bwMode="auto">
          <a:xfrm>
            <a:off x="5965270" y="2253332"/>
            <a:ext cx="1019175" cy="281304"/>
          </a:xfrm>
          <a:prstGeom prst="ellipse">
            <a:avLst/>
          </a:prstGeom>
          <a:solidFill>
            <a:schemeClr val="bg1"/>
          </a:solidFill>
          <a:ln>
            <a:solidFill>
              <a:schemeClr val="accent1">
                <a:lumMod val="60000"/>
                <a:lumOff val="40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r>
              <a:rPr lang="en-US" dirty="0">
                <a:solidFill>
                  <a:schemeClr val="accent1">
                    <a:lumMod val="60000"/>
                    <a:lumOff val="40000"/>
                  </a:schemeClr>
                </a:solidFill>
                <a:latin typeface="Arial" panose="020B0604020202020204" pitchFamily="34" charset="0"/>
                <a:cs typeface="Arial" panose="020B0604020202020204" pitchFamily="34" charset="0"/>
              </a:rPr>
              <a:t>Director and Deputies?</a:t>
            </a:r>
          </a:p>
        </p:txBody>
      </p:sp>
    </p:spTree>
    <p:extLst>
      <p:ext uri="{BB962C8B-B14F-4D97-AF65-F5344CB8AC3E}">
        <p14:creationId xmlns:p14="http://schemas.microsoft.com/office/powerpoint/2010/main" val="21549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B80C9D-A9E8-43A4-9412-9A32ED97DE7F}" type="slidenum">
              <a:rPr lang="en-US" smtClean="0"/>
              <a:pPr/>
              <a:t>25</a:t>
            </a:fld>
            <a:endParaRPr lang="en-US"/>
          </a:p>
        </p:txBody>
      </p:sp>
      <p:sp>
        <p:nvSpPr>
          <p:cNvPr id="29" name="TextBox 28"/>
          <p:cNvSpPr txBox="1"/>
          <p:nvPr/>
        </p:nvSpPr>
        <p:spPr>
          <a:xfrm>
            <a:off x="313741" y="6291524"/>
            <a:ext cx="1126265" cy="323165"/>
          </a:xfrm>
          <a:prstGeom prst="rect">
            <a:avLst/>
          </a:prstGeom>
          <a:solidFill>
            <a:schemeClr val="accent2">
              <a:lumMod val="40000"/>
              <a:lumOff val="60000"/>
            </a:schemeClr>
          </a:solidFill>
        </p:spPr>
        <p:txBody>
          <a:bodyPr wrap="square" rtlCol="0">
            <a:spAutoFit/>
          </a:bodyPr>
          <a:lstStyle/>
          <a:p>
            <a:r>
              <a:rPr lang="en-US" sz="750" dirty="0">
                <a:latin typeface="+mn-lt"/>
              </a:rPr>
              <a:t>Present High-Level Decisions to Beth/DDM</a:t>
            </a:r>
          </a:p>
        </p:txBody>
      </p:sp>
      <p:sp>
        <p:nvSpPr>
          <p:cNvPr id="13" name="TextBox 12"/>
          <p:cNvSpPr txBox="1"/>
          <p:nvPr/>
        </p:nvSpPr>
        <p:spPr>
          <a:xfrm>
            <a:off x="1515632" y="6319183"/>
            <a:ext cx="1492853" cy="323165"/>
          </a:xfrm>
          <a:prstGeom prst="rect">
            <a:avLst/>
          </a:prstGeom>
          <a:solidFill>
            <a:schemeClr val="accent2">
              <a:lumMod val="40000"/>
              <a:lumOff val="60000"/>
            </a:schemeClr>
          </a:solidFill>
        </p:spPr>
        <p:txBody>
          <a:bodyPr wrap="square" rtlCol="0">
            <a:spAutoFit/>
          </a:bodyPr>
          <a:lstStyle/>
          <a:p>
            <a:pPr algn="ctr"/>
            <a:r>
              <a:rPr lang="en-US" sz="750" dirty="0">
                <a:latin typeface="+mn-lt"/>
              </a:rPr>
              <a:t>Final Additional Decisions  by Beth/DDM</a:t>
            </a:r>
          </a:p>
        </p:txBody>
      </p:sp>
      <p:sp>
        <p:nvSpPr>
          <p:cNvPr id="10" name="TextBox 9"/>
          <p:cNvSpPr txBox="1"/>
          <p:nvPr/>
        </p:nvSpPr>
        <p:spPr>
          <a:xfrm>
            <a:off x="313741" y="6298203"/>
            <a:ext cx="1126265" cy="323165"/>
          </a:xfrm>
          <a:prstGeom prst="rect">
            <a:avLst/>
          </a:prstGeom>
          <a:solidFill>
            <a:schemeClr val="accent2">
              <a:lumMod val="40000"/>
              <a:lumOff val="60000"/>
            </a:schemeClr>
          </a:solidFill>
        </p:spPr>
        <p:txBody>
          <a:bodyPr wrap="square" rtlCol="0">
            <a:spAutoFit/>
          </a:bodyPr>
          <a:lstStyle/>
          <a:p>
            <a:pPr algn="ctr"/>
            <a:r>
              <a:rPr lang="en-US" sz="750" dirty="0">
                <a:latin typeface="+mn-lt"/>
              </a:rPr>
              <a:t>Present High-Level Decisions to Beth/DDM</a:t>
            </a:r>
          </a:p>
        </p:txBody>
      </p:sp>
      <p:graphicFrame>
        <p:nvGraphicFramePr>
          <p:cNvPr id="11" name="Content Placeholder 5"/>
          <p:cNvGraphicFramePr>
            <a:graphicFrameLocks/>
          </p:cNvGraphicFramePr>
          <p:nvPr>
            <p:extLst>
              <p:ext uri="{D42A27DB-BD31-4B8C-83A1-F6EECF244321}">
                <p14:modId xmlns:p14="http://schemas.microsoft.com/office/powerpoint/2010/main" val="1217374972"/>
              </p:ext>
            </p:extLst>
          </p:nvPr>
        </p:nvGraphicFramePr>
        <p:xfrm>
          <a:off x="93785" y="128993"/>
          <a:ext cx="8975648" cy="4327288"/>
        </p:xfrm>
        <a:graphic>
          <a:graphicData uri="http://schemas.openxmlformats.org/drawingml/2006/table">
            <a:tbl>
              <a:tblPr firstRow="1" bandRow="1"/>
              <a:tblGrid>
                <a:gridCol w="1832952"/>
                <a:gridCol w="1771542"/>
                <a:gridCol w="1829310"/>
                <a:gridCol w="1877447"/>
                <a:gridCol w="1664397"/>
              </a:tblGrid>
              <a:tr h="30392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M</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T</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W</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Th</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smtClean="0"/>
                        <a:t>F</a:t>
                      </a:r>
                      <a:endParaRPr lang="en-US" sz="1400" dirty="0"/>
                    </a:p>
                  </a:txBody>
                  <a:tcPr marT="34290" marB="34290">
                    <a:lnL w="12700" cmpd="sng">
                      <a:solidFill>
                        <a:sysClr val="window" lastClr="FFFFFF"/>
                      </a:solidFill>
                    </a:lnL>
                    <a:lnR w="12700" cmpd="sng">
                      <a:solidFill>
                        <a:sysClr val="window" lastClr="FFFFFF"/>
                      </a:solidFill>
                    </a:lnR>
                    <a:lnT w="12700" cmpd="sng">
                      <a:solidFill>
                        <a:sysClr val="window" lastClr="FFFFFF"/>
                      </a:solid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3/4</a:t>
                      </a:r>
                    </a:p>
                    <a:p>
                      <a:r>
                        <a:rPr lang="en-US" sz="800" dirty="0" smtClean="0"/>
                        <a:t>COB: Send draft</a:t>
                      </a:r>
                      <a:r>
                        <a:rPr lang="en-US" sz="800" baseline="0" dirty="0" smtClean="0"/>
                        <a:t> to DADs &amp; BCs</a:t>
                      </a:r>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3/5</a:t>
                      </a:r>
                    </a:p>
                    <a:p>
                      <a:r>
                        <a:rPr lang="en-US" sz="800" dirty="0" smtClean="0"/>
                        <a:t>OMB Pre-Clearance Review</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3/6</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OMB Pre-Clearance Review</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3/9</a:t>
                      </a:r>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3/10</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3/11</a:t>
                      </a:r>
                    </a:p>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3/12</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3/16</a:t>
                      </a:r>
                    </a:p>
                    <a:p>
                      <a:endParaRPr lang="en-US" sz="800" dirty="0" smtClean="0"/>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3/17</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3/18</a:t>
                      </a:r>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3/19</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3/20</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3/23</a:t>
                      </a:r>
                    </a:p>
                    <a:p>
                      <a:endParaRPr lang="en-US" sz="800" dirty="0" smtClean="0"/>
                    </a:p>
                    <a:p>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3/24</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3/25</a:t>
                      </a:r>
                    </a:p>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3/26</a:t>
                      </a:r>
                    </a:p>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3/27</a:t>
                      </a:r>
                    </a:p>
                    <a:p>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3/30</a:t>
                      </a:r>
                    </a:p>
                    <a:p>
                      <a:pPr marL="0" algn="l" defTabSz="914400" rtl="0" eaLnBrk="1" latinLnBrk="0" hangingPunct="1"/>
                      <a:endParaRPr lang="en-US" sz="800" kern="1200" dirty="0" smtClean="0">
                        <a:solidFill>
                          <a:schemeClr val="dk1"/>
                        </a:solidFill>
                        <a:latin typeface="Calibri" panose="020F0502020204030204"/>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3/31</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sz="800" kern="1200" dirty="0" smtClean="0">
                          <a:solidFill>
                            <a:schemeClr val="dk1"/>
                          </a:solidFill>
                          <a:latin typeface="Calibri" panose="020F0502020204030204"/>
                          <a:ea typeface="+mn-ea"/>
                          <a:cs typeface="+mn-cs"/>
                        </a:rPr>
                        <a:t>4/1</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Calibri" panose="020F0502020204030204"/>
                          <a:ea typeface="+mn-ea"/>
                          <a:cs typeface="+mn-cs"/>
                        </a:rPr>
                        <a:t>4/2</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Calibri" panose="020F0502020204030204"/>
                          <a:ea typeface="+mn-ea"/>
                          <a:cs typeface="+mn-cs"/>
                        </a:rPr>
                        <a:t>4/3</a:t>
                      </a: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4/6</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4/13</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2920">
                <a:tc>
                  <a:txBody>
                    <a:bodyPr/>
                    <a:lstStyle/>
                    <a:p>
                      <a:r>
                        <a:rPr lang="en-US" sz="800" dirty="0" smtClean="0"/>
                        <a:t>4/20</a:t>
                      </a:r>
                      <a:endParaRPr lang="en-US" sz="800" dirty="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smtClean="0"/>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kern="1200" dirty="0">
                        <a:solidFill>
                          <a:schemeClr val="dk1"/>
                        </a:solidFill>
                        <a:latin typeface="+mn-lt"/>
                        <a:ea typeface="+mn-ea"/>
                        <a:cs typeface="+mn-cs"/>
                      </a:endParaRPr>
                    </a:p>
                  </a:txBody>
                  <a:tcPr marT="34290" marB="3429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Rectangle 6"/>
          <p:cNvSpPr/>
          <p:nvPr/>
        </p:nvSpPr>
        <p:spPr>
          <a:xfrm>
            <a:off x="90966" y="1167435"/>
            <a:ext cx="8953974" cy="137160"/>
          </a:xfrm>
          <a:prstGeom prst="rect">
            <a:avLst/>
          </a:prstGeom>
          <a:solidFill>
            <a:srgbClr val="CCDDEA">
              <a:alpha val="61176"/>
            </a:srgbClr>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Rounds 1, 2, 3</a:t>
            </a:r>
            <a:endParaRPr lang="en-US" sz="900" dirty="0"/>
          </a:p>
        </p:txBody>
      </p:sp>
      <p:sp>
        <p:nvSpPr>
          <p:cNvPr id="15" name="Rectangle 14"/>
          <p:cNvSpPr/>
          <p:nvPr/>
        </p:nvSpPr>
        <p:spPr>
          <a:xfrm>
            <a:off x="90966" y="1627785"/>
            <a:ext cx="8953974" cy="137160"/>
          </a:xfrm>
          <a:prstGeom prst="rect">
            <a:avLst/>
          </a:prstGeom>
          <a:solidFill>
            <a:srgbClr val="CCDDEA">
              <a:alpha val="61176"/>
            </a:srgbClr>
          </a:solidFill>
        </p:spPr>
        <p:txBody>
          <a:bodyPr wrap="square" lIns="0" tIns="0" rIns="0" bIns="0" anchor="ctr">
            <a:noAutofit/>
          </a:bodyPr>
          <a:lstStyle/>
          <a:p>
            <a:pPr fontAlgn="auto">
              <a:lnSpc>
                <a:spcPts val="0"/>
              </a:lnSpc>
              <a:spcBef>
                <a:spcPts val="0"/>
              </a:spcBef>
              <a:spcAft>
                <a:spcPts val="0"/>
              </a:spcAft>
              <a:defRPr/>
            </a:pPr>
            <a:r>
              <a:rPr lang="en-US" dirty="0"/>
              <a:t>OMB </a:t>
            </a:r>
            <a:r>
              <a:rPr lang="en-US" dirty="0" smtClean="0"/>
              <a:t>Rounds 1, 2, 3</a:t>
            </a:r>
            <a:endParaRPr lang="en-US" sz="900" dirty="0"/>
          </a:p>
        </p:txBody>
      </p:sp>
      <p:sp>
        <p:nvSpPr>
          <p:cNvPr id="16" name="Rectangle 15"/>
          <p:cNvSpPr/>
          <p:nvPr/>
        </p:nvSpPr>
        <p:spPr>
          <a:xfrm>
            <a:off x="90966" y="2153338"/>
            <a:ext cx="8953974" cy="137160"/>
          </a:xfrm>
          <a:prstGeom prst="rect">
            <a:avLst/>
          </a:prstGeom>
          <a:solidFill>
            <a:srgbClr val="CCDDEA">
              <a:alpha val="56078"/>
            </a:srgbClr>
          </a:solidFill>
        </p:spPr>
        <p:txBody>
          <a:bodyPr wrap="square" lIns="0" tIns="0" rIns="0" bIns="0" anchor="ctr">
            <a:noAutofit/>
          </a:bodyPr>
          <a:lstStyle/>
          <a:p>
            <a:pPr fontAlgn="auto">
              <a:lnSpc>
                <a:spcPts val="0"/>
              </a:lnSpc>
              <a:spcBef>
                <a:spcPts val="0"/>
              </a:spcBef>
              <a:spcAft>
                <a:spcPts val="0"/>
              </a:spcAft>
              <a:defRPr/>
            </a:pPr>
            <a:r>
              <a:rPr lang="en-US" dirty="0" smtClean="0"/>
              <a:t>Agency LRM</a:t>
            </a:r>
            <a:endParaRPr lang="en-US" sz="900" dirty="0"/>
          </a:p>
        </p:txBody>
      </p:sp>
      <p:sp>
        <p:nvSpPr>
          <p:cNvPr id="17" name="Rectangle 16"/>
          <p:cNvSpPr/>
          <p:nvPr/>
        </p:nvSpPr>
        <p:spPr>
          <a:xfrm>
            <a:off x="90966" y="2290498"/>
            <a:ext cx="8953974" cy="137160"/>
          </a:xfrm>
          <a:prstGeom prst="rect">
            <a:avLst/>
          </a:prstGeom>
          <a:solidFill>
            <a:srgbClr val="FAE5BC">
              <a:alpha val="55686"/>
            </a:srgbClr>
          </a:solidFill>
        </p:spPr>
        <p:txBody>
          <a:bodyPr wrap="square" lIns="0" tIns="0" rIns="0" bIns="0" anchor="ctr">
            <a:noAutofit/>
          </a:bodyPr>
          <a:lstStyle/>
          <a:p>
            <a:pPr fontAlgn="auto">
              <a:lnSpc>
                <a:spcPts val="0"/>
              </a:lnSpc>
              <a:spcBef>
                <a:spcPts val="0"/>
              </a:spcBef>
              <a:spcAft>
                <a:spcPts val="0"/>
              </a:spcAft>
              <a:defRPr/>
            </a:pPr>
            <a:r>
              <a:rPr lang="en-US" dirty="0" smtClean="0"/>
              <a:t>Public Comments</a:t>
            </a:r>
            <a:endParaRPr lang="en-US" sz="900" dirty="0"/>
          </a:p>
        </p:txBody>
      </p:sp>
      <p:sp>
        <p:nvSpPr>
          <p:cNvPr id="20" name="Rectangle 19"/>
          <p:cNvSpPr/>
          <p:nvPr/>
        </p:nvSpPr>
        <p:spPr>
          <a:xfrm>
            <a:off x="90966" y="2683603"/>
            <a:ext cx="5433534" cy="137160"/>
          </a:xfrm>
          <a:prstGeom prst="rect">
            <a:avLst/>
          </a:prstGeom>
          <a:solidFill>
            <a:srgbClr val="CCDDEA">
              <a:alpha val="56078"/>
            </a:srgbClr>
          </a:solidFill>
        </p:spPr>
        <p:txBody>
          <a:bodyPr wrap="square" lIns="0" tIns="0" rIns="0" bIns="0" anchor="ctr">
            <a:noAutofit/>
          </a:bodyPr>
          <a:lstStyle/>
          <a:p>
            <a:pPr fontAlgn="auto">
              <a:lnSpc>
                <a:spcPts val="0"/>
              </a:lnSpc>
              <a:spcBef>
                <a:spcPts val="0"/>
              </a:spcBef>
              <a:spcAft>
                <a:spcPts val="0"/>
              </a:spcAft>
              <a:defRPr/>
            </a:pPr>
            <a:r>
              <a:rPr lang="en-US" dirty="0" smtClean="0"/>
              <a:t>Agency LRM</a:t>
            </a:r>
            <a:endParaRPr lang="en-US" sz="900" dirty="0"/>
          </a:p>
        </p:txBody>
      </p:sp>
      <p:sp>
        <p:nvSpPr>
          <p:cNvPr id="21" name="Rectangle 20"/>
          <p:cNvSpPr/>
          <p:nvPr/>
        </p:nvSpPr>
        <p:spPr>
          <a:xfrm>
            <a:off x="90966" y="2798473"/>
            <a:ext cx="8953974" cy="137160"/>
          </a:xfrm>
          <a:prstGeom prst="rect">
            <a:avLst/>
          </a:prstGeom>
          <a:solidFill>
            <a:srgbClr val="FAE5BC">
              <a:alpha val="55686"/>
            </a:srgbClr>
          </a:solidFill>
        </p:spPr>
        <p:txBody>
          <a:bodyPr wrap="square" lIns="0" tIns="0" rIns="0" bIns="0" anchor="ctr">
            <a:noAutofit/>
          </a:bodyPr>
          <a:lstStyle/>
          <a:p>
            <a:pPr fontAlgn="auto">
              <a:lnSpc>
                <a:spcPts val="0"/>
              </a:lnSpc>
              <a:spcBef>
                <a:spcPts val="0"/>
              </a:spcBef>
              <a:spcAft>
                <a:spcPts val="0"/>
              </a:spcAft>
              <a:defRPr/>
            </a:pPr>
            <a:r>
              <a:rPr lang="en-US" dirty="0" smtClean="0"/>
              <a:t>Public Comment</a:t>
            </a:r>
            <a:endParaRPr lang="en-US" sz="900" dirty="0"/>
          </a:p>
        </p:txBody>
      </p:sp>
      <p:sp>
        <p:nvSpPr>
          <p:cNvPr id="22" name="Rectangle 21"/>
          <p:cNvSpPr/>
          <p:nvPr/>
        </p:nvSpPr>
        <p:spPr>
          <a:xfrm>
            <a:off x="90966" y="3627617"/>
            <a:ext cx="8953974" cy="137160"/>
          </a:xfrm>
          <a:prstGeom prst="rect">
            <a:avLst/>
          </a:prstGeom>
          <a:solidFill>
            <a:srgbClr val="FFFF00">
              <a:alpha val="55294"/>
            </a:srgbClr>
          </a:solidFill>
        </p:spPr>
        <p:txBody>
          <a:bodyPr wrap="square" lIns="0" tIns="0" rIns="0" bIns="0" anchor="ctr">
            <a:noAutofit/>
          </a:bodyPr>
          <a:lstStyle/>
          <a:p>
            <a:pPr fontAlgn="auto">
              <a:lnSpc>
                <a:spcPts val="0"/>
              </a:lnSpc>
              <a:spcBef>
                <a:spcPts val="0"/>
              </a:spcBef>
              <a:spcAft>
                <a:spcPts val="0"/>
              </a:spcAft>
              <a:defRPr/>
            </a:pPr>
            <a:r>
              <a:rPr lang="en-US" dirty="0" smtClean="0"/>
              <a:t>Final OMB Clearance (1, 2, 3)</a:t>
            </a:r>
            <a:endParaRPr lang="en-US" sz="900" dirty="0"/>
          </a:p>
        </p:txBody>
      </p:sp>
      <p:sp>
        <p:nvSpPr>
          <p:cNvPr id="23" name="Rectangle 22"/>
          <p:cNvSpPr/>
          <p:nvPr/>
        </p:nvSpPr>
        <p:spPr>
          <a:xfrm>
            <a:off x="90966" y="4130678"/>
            <a:ext cx="8953974" cy="137160"/>
          </a:xfrm>
          <a:prstGeom prst="rect">
            <a:avLst/>
          </a:prstGeom>
          <a:solidFill>
            <a:srgbClr val="FFFF00">
              <a:alpha val="55294"/>
            </a:srgbClr>
          </a:solidFill>
        </p:spPr>
        <p:txBody>
          <a:bodyPr wrap="square" lIns="0" tIns="0" rIns="0" bIns="0" anchor="ctr">
            <a:noAutofit/>
          </a:bodyPr>
          <a:lstStyle/>
          <a:p>
            <a:pPr fontAlgn="auto">
              <a:lnSpc>
                <a:spcPts val="0"/>
              </a:lnSpc>
              <a:spcBef>
                <a:spcPts val="0"/>
              </a:spcBef>
              <a:spcAft>
                <a:spcPts val="0"/>
              </a:spcAft>
              <a:defRPr/>
            </a:pPr>
            <a:r>
              <a:rPr lang="en-US" dirty="0"/>
              <a:t>Final OMB Clearance (1, 2, 3)</a:t>
            </a:r>
            <a:endParaRPr lang="en-US" sz="900" dirty="0"/>
          </a:p>
        </p:txBody>
      </p:sp>
      <p:sp>
        <p:nvSpPr>
          <p:cNvPr id="24" name="Rectangle 23"/>
          <p:cNvSpPr/>
          <p:nvPr/>
        </p:nvSpPr>
        <p:spPr>
          <a:xfrm>
            <a:off x="90966" y="3144465"/>
            <a:ext cx="8953974" cy="137160"/>
          </a:xfrm>
          <a:prstGeom prst="rect">
            <a:avLst/>
          </a:prstGeom>
          <a:solidFill>
            <a:schemeClr val="bg1">
              <a:lumMod val="85000"/>
              <a:alpha val="55686"/>
            </a:schemeClr>
          </a:solidFill>
        </p:spPr>
        <p:txBody>
          <a:bodyPr wrap="square" lIns="0" tIns="0" rIns="0" bIns="0" anchor="ctr">
            <a:noAutofit/>
          </a:bodyPr>
          <a:lstStyle/>
          <a:p>
            <a:pPr fontAlgn="auto">
              <a:lnSpc>
                <a:spcPts val="0"/>
              </a:lnSpc>
              <a:spcBef>
                <a:spcPts val="0"/>
              </a:spcBef>
              <a:spcAft>
                <a:spcPts val="0"/>
              </a:spcAft>
              <a:defRPr/>
            </a:pPr>
            <a:r>
              <a:rPr lang="en-US" dirty="0" smtClean="0"/>
              <a:t>Incorporate Comments / Slippage</a:t>
            </a:r>
            <a:endParaRPr lang="en-US" sz="900" dirty="0"/>
          </a:p>
        </p:txBody>
      </p:sp>
      <p:sp>
        <p:nvSpPr>
          <p:cNvPr id="25" name="Rectangle 24"/>
          <p:cNvSpPr/>
          <p:nvPr/>
        </p:nvSpPr>
        <p:spPr>
          <a:xfrm>
            <a:off x="5524500" y="2683603"/>
            <a:ext cx="3520440" cy="137160"/>
          </a:xfrm>
          <a:prstGeom prst="rect">
            <a:avLst/>
          </a:prstGeom>
          <a:solidFill>
            <a:schemeClr val="bg1">
              <a:lumMod val="85000"/>
              <a:alpha val="56078"/>
            </a:schemeClr>
          </a:solidFill>
          <a:ln>
            <a:noFill/>
          </a:ln>
        </p:spPr>
        <p:txBody>
          <a:bodyPr wrap="square" lIns="0" tIns="0" rIns="0" bIns="0" anchor="ctr">
            <a:noAutofit/>
          </a:bodyPr>
          <a:lstStyle/>
          <a:p>
            <a:pPr fontAlgn="auto">
              <a:lnSpc>
                <a:spcPts val="0"/>
              </a:lnSpc>
              <a:spcBef>
                <a:spcPts val="0"/>
              </a:spcBef>
              <a:spcAft>
                <a:spcPts val="0"/>
              </a:spcAft>
              <a:defRPr/>
            </a:pPr>
            <a:r>
              <a:rPr lang="en-US" dirty="0" smtClean="0"/>
              <a:t>Incorporate Agency Comments</a:t>
            </a:r>
            <a:endParaRPr lang="en-US" sz="900" dirty="0"/>
          </a:p>
        </p:txBody>
      </p:sp>
    </p:spTree>
    <p:extLst>
      <p:ext uri="{BB962C8B-B14F-4D97-AF65-F5344CB8AC3E}">
        <p14:creationId xmlns:p14="http://schemas.microsoft.com/office/powerpoint/2010/main" val="1068403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 E-Gov FY15 Policy Outlook</a:t>
            </a:r>
            <a:endParaRPr lang="en-US" sz="4000"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77881670"/>
              </p:ext>
            </p:extLst>
          </p:nvPr>
        </p:nvGraphicFramePr>
        <p:xfrm>
          <a:off x="1029816" y="2102341"/>
          <a:ext cx="8114190" cy="716280"/>
        </p:xfrm>
        <a:graphic>
          <a:graphicData uri="http://schemas.openxmlformats.org/drawingml/2006/table">
            <a:tbl>
              <a:tblPr firstRow="1" bandRow="1">
                <a:tableStyleId>{5C22544A-7EE6-4342-B048-85BDC9FD1C3A}</a:tableStyleId>
              </a:tblPr>
              <a:tblGrid>
                <a:gridCol w="540946"/>
                <a:gridCol w="540946"/>
                <a:gridCol w="540946"/>
                <a:gridCol w="540946"/>
                <a:gridCol w="540946"/>
                <a:gridCol w="540946"/>
                <a:gridCol w="540946"/>
                <a:gridCol w="540946"/>
                <a:gridCol w="540946"/>
                <a:gridCol w="540946"/>
                <a:gridCol w="540946"/>
                <a:gridCol w="540946"/>
                <a:gridCol w="540946"/>
                <a:gridCol w="540946"/>
                <a:gridCol w="540946"/>
              </a:tblGrid>
              <a:tr h="230171">
                <a:tc gridSpan="12">
                  <a:txBody>
                    <a:bodyPr/>
                    <a:lstStyle/>
                    <a:p>
                      <a:pPr algn="ctr"/>
                      <a:r>
                        <a:rPr lang="en-US" sz="1100" dirty="0" smtClean="0">
                          <a:latin typeface="Candara" panose="020E0502030303020204" pitchFamily="34" charset="0"/>
                        </a:rPr>
                        <a:t>FY 2015</a:t>
                      </a:r>
                      <a:endParaRPr lang="en-US" sz="11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gridSpan="3">
                  <a:txBody>
                    <a:bodyPr/>
                    <a:lstStyle/>
                    <a:p>
                      <a:pPr algn="r"/>
                      <a:r>
                        <a:rPr lang="en-US" sz="1100" dirty="0" smtClean="0">
                          <a:latin typeface="Candara" panose="020E0502030303020204" pitchFamily="34" charset="0"/>
                        </a:rPr>
                        <a:t>2016</a:t>
                      </a:r>
                      <a:endParaRPr lang="en-US" sz="11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r>
              <a:tr h="209855">
                <a:tc gridSpan="3">
                  <a:txBody>
                    <a:bodyPr/>
                    <a:lstStyle/>
                    <a:p>
                      <a:pPr algn="ctr"/>
                      <a:r>
                        <a:rPr lang="en-US" sz="900" dirty="0" smtClean="0">
                          <a:latin typeface="Candara" panose="020E0502030303020204" pitchFamily="34" charset="0"/>
                        </a:rPr>
                        <a:t>Q1</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Q2</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Q3</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Q4</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c gridSpan="3">
                  <a:txBody>
                    <a:bodyPr/>
                    <a:lstStyle/>
                    <a:p>
                      <a:pPr algn="ctr"/>
                      <a:r>
                        <a:rPr lang="en-US" sz="900" dirty="0" smtClean="0">
                          <a:latin typeface="Candara" panose="020E0502030303020204" pitchFamily="34" charset="0"/>
                        </a:rPr>
                        <a:t>Q1</a:t>
                      </a:r>
                      <a:endParaRPr lang="en-US" sz="900" dirty="0">
                        <a:latin typeface="Candara" panose="020E0502030303020204" pitchFamily="34" charset="0"/>
                      </a:endParaRPr>
                    </a:p>
                  </a:txBody>
                  <a:tcPr/>
                </a:tc>
                <a:tc hMerge="1">
                  <a:txBody>
                    <a:bodyPr/>
                    <a:lstStyle/>
                    <a:p>
                      <a:endParaRPr lang="en-US"/>
                    </a:p>
                  </a:txBody>
                  <a:tcPr/>
                </a:tc>
                <a:tc hMerge="1">
                  <a:txBody>
                    <a:bodyPr/>
                    <a:lstStyle/>
                    <a:p>
                      <a:endParaRPr lang="en-US"/>
                    </a:p>
                  </a:txBody>
                  <a:tcPr/>
                </a:tc>
              </a:tr>
              <a:tr h="209855">
                <a:tc>
                  <a:txBody>
                    <a:bodyPr/>
                    <a:lstStyle/>
                    <a:p>
                      <a:pPr algn="ctr"/>
                      <a:r>
                        <a:rPr lang="en-US" sz="900" dirty="0" smtClean="0">
                          <a:latin typeface="Candara" panose="020E0502030303020204" pitchFamily="34" charset="0"/>
                        </a:rPr>
                        <a:t>Oct</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Nov</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Dec</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Jan</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Feb</a:t>
                      </a:r>
                    </a:p>
                  </a:txBody>
                  <a:tcPr/>
                </a:tc>
                <a:tc>
                  <a:txBody>
                    <a:bodyPr/>
                    <a:lstStyle/>
                    <a:p>
                      <a:pPr algn="ctr"/>
                      <a:r>
                        <a:rPr lang="en-US" sz="900" dirty="0" smtClean="0">
                          <a:latin typeface="Candara" panose="020E0502030303020204" pitchFamily="34" charset="0"/>
                        </a:rPr>
                        <a:t>Mar</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Apr</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May</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Jun</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Jul</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Aug</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Sep</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Oct</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Nov</a:t>
                      </a:r>
                      <a:endParaRPr lang="en-US" sz="900" dirty="0">
                        <a:latin typeface="Candara" panose="020E0502030303020204" pitchFamily="34" charset="0"/>
                      </a:endParaRPr>
                    </a:p>
                  </a:txBody>
                  <a:tcPr/>
                </a:tc>
                <a:tc>
                  <a:txBody>
                    <a:bodyPr/>
                    <a:lstStyle/>
                    <a:p>
                      <a:pPr algn="ctr"/>
                      <a:r>
                        <a:rPr lang="en-US" sz="900" dirty="0" smtClean="0">
                          <a:latin typeface="Candara" panose="020E0502030303020204" pitchFamily="34" charset="0"/>
                        </a:rPr>
                        <a:t>Dec</a:t>
                      </a:r>
                      <a:endParaRPr lang="en-US" sz="900" dirty="0">
                        <a:latin typeface="Candara" panose="020E0502030303020204" pitchFamily="34" charset="0"/>
                      </a:endParaRPr>
                    </a:p>
                  </a:txBody>
                  <a:tcPr/>
                </a:tc>
              </a:tr>
            </a:tbl>
          </a:graphicData>
        </a:graphic>
      </p:graphicFrame>
      <p:sp>
        <p:nvSpPr>
          <p:cNvPr id="6" name="Rectangle 5"/>
          <p:cNvSpPr/>
          <p:nvPr/>
        </p:nvSpPr>
        <p:spPr bwMode="auto">
          <a:xfrm>
            <a:off x="-7118" y="2904678"/>
            <a:ext cx="9144000" cy="781497"/>
          </a:xfrm>
          <a:prstGeom prst="rect">
            <a:avLst/>
          </a:prstGeom>
          <a:solidFill>
            <a:schemeClr val="accent2">
              <a:lumMod val="20000"/>
              <a:lumOff val="80000"/>
            </a:schemeClr>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Autofit/>
          </a:bodyPr>
          <a:lstStyle/>
          <a:p>
            <a:endParaRPr lang="en-US" smtClean="0">
              <a:solidFill>
                <a:srgbClr val="000000"/>
              </a:solidFill>
              <a:latin typeface="Arial" panose="020B0604020202020204" pitchFamily="34" charset="0"/>
              <a:cs typeface="Arial" panose="020B0604020202020204" pitchFamily="34" charset="0"/>
            </a:endParaRPr>
          </a:p>
        </p:txBody>
      </p:sp>
      <p:sp>
        <p:nvSpPr>
          <p:cNvPr id="7" name="TextBox 6"/>
          <p:cNvSpPr txBox="1"/>
          <p:nvPr/>
        </p:nvSpPr>
        <p:spPr>
          <a:xfrm>
            <a:off x="30982" y="3066925"/>
            <a:ext cx="1025496" cy="430887"/>
          </a:xfrm>
          <a:prstGeom prst="rect">
            <a:avLst/>
          </a:prstGeom>
          <a:noFill/>
        </p:spPr>
        <p:txBody>
          <a:bodyPr wrap="square" rtlCol="0">
            <a:spAutoFit/>
          </a:bodyPr>
          <a:lstStyle/>
          <a:p>
            <a:r>
              <a:rPr lang="en-US" sz="1100" b="1" dirty="0" smtClean="0">
                <a:solidFill>
                  <a:srgbClr val="000000"/>
                </a:solidFill>
                <a:latin typeface="Candara" panose="020E0502030303020204" pitchFamily="34" charset="0"/>
              </a:rPr>
              <a:t>FITARA Roadmap</a:t>
            </a:r>
            <a:endParaRPr lang="en-US" sz="1100" b="1" dirty="0">
              <a:solidFill>
                <a:srgbClr val="000000"/>
              </a:solidFill>
              <a:latin typeface="Candara" panose="020E0502030303020204" pitchFamily="34" charset="0"/>
            </a:endParaRPr>
          </a:p>
        </p:txBody>
      </p:sp>
      <p:sp>
        <p:nvSpPr>
          <p:cNvPr id="8" name="Rectangle 7"/>
          <p:cNvSpPr/>
          <p:nvPr/>
        </p:nvSpPr>
        <p:spPr>
          <a:xfrm>
            <a:off x="4779703" y="3000177"/>
            <a:ext cx="3592772" cy="584702"/>
          </a:xfrm>
          <a:prstGeom prst="rect">
            <a:avLst/>
          </a:prstGeom>
          <a:gradFill flip="none" rotWithShape="1">
            <a:gsLst>
              <a:gs pos="0">
                <a:srgbClr val="BD582C"/>
              </a:gs>
              <a:gs pos="50000">
                <a:srgbClr val="BD582C"/>
              </a:gs>
              <a:gs pos="100000">
                <a:schemeClr val="accent2">
                  <a:lumMod val="20000"/>
                  <a:lumOff val="80000"/>
                </a:schemeClr>
              </a:gs>
            </a:gsLst>
            <a:lin ang="0" scaled="1"/>
            <a:tileRect/>
          </a:gradFill>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Implementation</a:t>
            </a:r>
            <a:endParaRPr lang="en-US" b="1" dirty="0">
              <a:solidFill>
                <a:prstClr val="white"/>
              </a:solidFill>
            </a:endParaRPr>
          </a:p>
        </p:txBody>
      </p:sp>
      <p:sp>
        <p:nvSpPr>
          <p:cNvPr id="9" name="Diamond 8"/>
          <p:cNvSpPr/>
          <p:nvPr/>
        </p:nvSpPr>
        <p:spPr>
          <a:xfrm>
            <a:off x="4332328" y="3095698"/>
            <a:ext cx="378133" cy="393660"/>
          </a:xfrm>
          <a:prstGeom prst="diamond">
            <a:avLst/>
          </a:prstGeom>
          <a:ln>
            <a:noFill/>
          </a:ln>
        </p:spPr>
        <p:style>
          <a:lnRef idx="3">
            <a:schemeClr val="lt1"/>
          </a:lnRef>
          <a:fillRef idx="1">
            <a:schemeClr val="accent2"/>
          </a:fillRef>
          <a:effectRef idx="1">
            <a:schemeClr val="accent2"/>
          </a:effectRef>
          <a:fontRef idx="minor">
            <a:schemeClr val="lt1"/>
          </a:fontRef>
        </p:style>
        <p:txBody>
          <a:bodyPr wrap="none" lIns="0" tIns="0" rIns="0" bIns="0" rtlCol="0" anchor="ctr"/>
          <a:lstStyle/>
          <a:p>
            <a:r>
              <a:rPr lang="en-US" b="1" dirty="0">
                <a:solidFill>
                  <a:prstClr val="white"/>
                </a:solidFill>
              </a:rPr>
              <a:t>Release</a:t>
            </a:r>
          </a:p>
        </p:txBody>
      </p:sp>
      <p:sp>
        <p:nvSpPr>
          <p:cNvPr id="10" name="Diamond 9"/>
          <p:cNvSpPr/>
          <p:nvPr/>
        </p:nvSpPr>
        <p:spPr>
          <a:xfrm>
            <a:off x="2599870" y="3095698"/>
            <a:ext cx="378133" cy="393660"/>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b="1" dirty="0" smtClean="0">
                <a:solidFill>
                  <a:prstClr val="white"/>
                </a:solidFill>
              </a:rPr>
              <a:t>Meet with Beth</a:t>
            </a:r>
            <a:endParaRPr lang="en-US" sz="600" b="1" dirty="0">
              <a:solidFill>
                <a:prstClr val="white"/>
              </a:solidFill>
            </a:endParaRPr>
          </a:p>
        </p:txBody>
      </p:sp>
      <p:sp>
        <p:nvSpPr>
          <p:cNvPr id="11" name="Rectangle 10"/>
          <p:cNvSpPr/>
          <p:nvPr/>
        </p:nvSpPr>
        <p:spPr>
          <a:xfrm>
            <a:off x="3046466" y="2957050"/>
            <a:ext cx="457200"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Stakeholder Outreach</a:t>
            </a:r>
            <a:endParaRPr lang="en-US" b="1" dirty="0">
              <a:solidFill>
                <a:prstClr val="white"/>
              </a:solidFill>
            </a:endParaRPr>
          </a:p>
        </p:txBody>
      </p:sp>
      <p:sp>
        <p:nvSpPr>
          <p:cNvPr id="12" name="Rectangle 11"/>
          <p:cNvSpPr/>
          <p:nvPr/>
        </p:nvSpPr>
        <p:spPr bwMode="auto">
          <a:xfrm>
            <a:off x="-7118" y="3800028"/>
            <a:ext cx="9144000" cy="781497"/>
          </a:xfrm>
          <a:prstGeom prst="rect">
            <a:avLst/>
          </a:prstGeom>
          <a:solidFill>
            <a:schemeClr val="accent1">
              <a:lumMod val="20000"/>
              <a:lumOff val="80000"/>
            </a:schemeClr>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Autofit/>
          </a:bodyPr>
          <a:lstStyle/>
          <a:p>
            <a:endParaRPr lang="en-US" smtClean="0">
              <a:solidFill>
                <a:srgbClr val="000000"/>
              </a:solidFill>
              <a:latin typeface="Arial" panose="020B0604020202020204" pitchFamily="34" charset="0"/>
              <a:cs typeface="Arial" panose="020B0604020202020204" pitchFamily="34" charset="0"/>
            </a:endParaRPr>
          </a:p>
        </p:txBody>
      </p:sp>
      <p:sp>
        <p:nvSpPr>
          <p:cNvPr id="13" name="TextBox 12"/>
          <p:cNvSpPr txBox="1"/>
          <p:nvPr/>
        </p:nvSpPr>
        <p:spPr>
          <a:xfrm>
            <a:off x="30982" y="3962275"/>
            <a:ext cx="1025496" cy="430887"/>
          </a:xfrm>
          <a:prstGeom prst="rect">
            <a:avLst/>
          </a:prstGeom>
          <a:noFill/>
        </p:spPr>
        <p:txBody>
          <a:bodyPr wrap="square" rtlCol="0">
            <a:spAutoFit/>
          </a:bodyPr>
          <a:lstStyle/>
          <a:p>
            <a:r>
              <a:rPr lang="en-US" sz="1100" b="1" dirty="0" smtClean="0">
                <a:solidFill>
                  <a:srgbClr val="000000"/>
                </a:solidFill>
                <a:latin typeface="Candara" panose="020E0502030303020204" pitchFamily="34" charset="0"/>
              </a:rPr>
              <a:t>FISMA</a:t>
            </a:r>
          </a:p>
          <a:p>
            <a:r>
              <a:rPr lang="en-US" sz="1100" b="1" dirty="0" smtClean="0">
                <a:solidFill>
                  <a:srgbClr val="000000"/>
                </a:solidFill>
                <a:latin typeface="Candara" panose="020E0502030303020204" pitchFamily="34" charset="0"/>
              </a:rPr>
              <a:t>2014</a:t>
            </a:r>
            <a:endParaRPr lang="en-US" sz="1100" b="1" dirty="0">
              <a:solidFill>
                <a:srgbClr val="000000"/>
              </a:solidFill>
              <a:latin typeface="Candara" panose="020E0502030303020204" pitchFamily="34" charset="0"/>
            </a:endParaRPr>
          </a:p>
        </p:txBody>
      </p:sp>
      <p:sp>
        <p:nvSpPr>
          <p:cNvPr id="17" name="Rectangle 16"/>
          <p:cNvSpPr/>
          <p:nvPr/>
        </p:nvSpPr>
        <p:spPr>
          <a:xfrm>
            <a:off x="1056479" y="4160394"/>
            <a:ext cx="1518050"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Hill Outreach</a:t>
            </a:r>
            <a:endParaRPr lang="en-US" b="1" dirty="0">
              <a:solidFill>
                <a:prstClr val="white"/>
              </a:solidFill>
            </a:endParaRPr>
          </a:p>
        </p:txBody>
      </p:sp>
      <p:sp>
        <p:nvSpPr>
          <p:cNvPr id="18" name="Rectangle 17"/>
          <p:cNvSpPr/>
          <p:nvPr/>
        </p:nvSpPr>
        <p:spPr bwMode="auto">
          <a:xfrm>
            <a:off x="-7118" y="4646983"/>
            <a:ext cx="9144000" cy="781497"/>
          </a:xfrm>
          <a:prstGeom prst="rect">
            <a:avLst/>
          </a:prstGeom>
          <a:solidFill>
            <a:schemeClr val="accent2">
              <a:lumMod val="20000"/>
              <a:lumOff val="80000"/>
            </a:schemeClr>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Autofit/>
          </a:bodyPr>
          <a:lstStyle/>
          <a:p>
            <a:endParaRPr lang="en-US" smtClean="0">
              <a:solidFill>
                <a:srgbClr val="000000"/>
              </a:solidFill>
              <a:latin typeface="Arial" panose="020B0604020202020204" pitchFamily="34" charset="0"/>
              <a:cs typeface="Arial" panose="020B0604020202020204" pitchFamily="34" charset="0"/>
            </a:endParaRPr>
          </a:p>
        </p:txBody>
      </p:sp>
      <p:sp>
        <p:nvSpPr>
          <p:cNvPr id="19" name="TextBox 18"/>
          <p:cNvSpPr txBox="1"/>
          <p:nvPr/>
        </p:nvSpPr>
        <p:spPr>
          <a:xfrm>
            <a:off x="30982" y="4809230"/>
            <a:ext cx="1025496" cy="430887"/>
          </a:xfrm>
          <a:prstGeom prst="rect">
            <a:avLst/>
          </a:prstGeom>
          <a:noFill/>
        </p:spPr>
        <p:txBody>
          <a:bodyPr wrap="square" rtlCol="0">
            <a:spAutoFit/>
          </a:bodyPr>
          <a:lstStyle/>
          <a:p>
            <a:r>
              <a:rPr lang="en-US" sz="1100" b="1" dirty="0" smtClean="0">
                <a:solidFill>
                  <a:srgbClr val="000000"/>
                </a:solidFill>
                <a:latin typeface="Candara" panose="020E0502030303020204" pitchFamily="34" charset="0"/>
              </a:rPr>
              <a:t>OMB Circular A-130</a:t>
            </a:r>
            <a:endParaRPr lang="en-US" sz="1100" b="1" dirty="0">
              <a:solidFill>
                <a:srgbClr val="000000"/>
              </a:solidFill>
              <a:latin typeface="Candara" panose="020E0502030303020204" pitchFamily="34" charset="0"/>
            </a:endParaRPr>
          </a:p>
        </p:txBody>
      </p:sp>
      <p:sp>
        <p:nvSpPr>
          <p:cNvPr id="20" name="Rectangle 19"/>
          <p:cNvSpPr/>
          <p:nvPr/>
        </p:nvSpPr>
        <p:spPr>
          <a:xfrm>
            <a:off x="8277224" y="4742482"/>
            <a:ext cx="866776" cy="584702"/>
          </a:xfrm>
          <a:prstGeom prst="rect">
            <a:avLst/>
          </a:prstGeom>
          <a:gradFill flip="none" rotWithShape="1">
            <a:gsLst>
              <a:gs pos="0">
                <a:srgbClr val="BD582C"/>
              </a:gs>
              <a:gs pos="50000">
                <a:srgbClr val="BD582C"/>
              </a:gs>
              <a:gs pos="100000">
                <a:schemeClr val="accent2">
                  <a:lumMod val="20000"/>
                  <a:lumOff val="80000"/>
                </a:schemeClr>
              </a:gs>
            </a:gsLst>
            <a:lin ang="0" scaled="1"/>
            <a:tileRect/>
          </a:gradFill>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Implementation</a:t>
            </a:r>
            <a:endParaRPr lang="en-US" b="1" dirty="0">
              <a:solidFill>
                <a:prstClr val="white"/>
              </a:solidFill>
            </a:endParaRPr>
          </a:p>
        </p:txBody>
      </p:sp>
      <p:sp>
        <p:nvSpPr>
          <p:cNvPr id="21" name="Diamond 20"/>
          <p:cNvSpPr/>
          <p:nvPr/>
        </p:nvSpPr>
        <p:spPr>
          <a:xfrm>
            <a:off x="7656553" y="4838003"/>
            <a:ext cx="378133" cy="393660"/>
          </a:xfrm>
          <a:prstGeom prst="diamond">
            <a:avLst/>
          </a:prstGeom>
          <a:ln>
            <a:noFill/>
          </a:ln>
        </p:spPr>
        <p:style>
          <a:lnRef idx="3">
            <a:schemeClr val="lt1"/>
          </a:lnRef>
          <a:fillRef idx="1">
            <a:schemeClr val="accent2"/>
          </a:fillRef>
          <a:effectRef idx="1">
            <a:schemeClr val="accent2"/>
          </a:effectRef>
          <a:fontRef idx="minor">
            <a:schemeClr val="lt1"/>
          </a:fontRef>
        </p:style>
        <p:txBody>
          <a:bodyPr wrap="none" lIns="0" tIns="0" rIns="0" bIns="0" rtlCol="0" anchor="ctr"/>
          <a:lstStyle/>
          <a:p>
            <a:r>
              <a:rPr lang="en-US" b="1" dirty="0">
                <a:solidFill>
                  <a:prstClr val="white"/>
                </a:solidFill>
              </a:rPr>
              <a:t>Release</a:t>
            </a:r>
          </a:p>
        </p:txBody>
      </p:sp>
      <p:sp>
        <p:nvSpPr>
          <p:cNvPr id="23" name="Rectangle 22"/>
          <p:cNvSpPr/>
          <p:nvPr/>
        </p:nvSpPr>
        <p:spPr>
          <a:xfrm>
            <a:off x="2599870" y="4851953"/>
            <a:ext cx="1019175"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Stakeholder Outreach</a:t>
            </a:r>
            <a:endParaRPr lang="en-US" b="1" dirty="0">
              <a:solidFill>
                <a:prstClr val="white"/>
              </a:solidFill>
            </a:endParaRPr>
          </a:p>
        </p:txBody>
      </p:sp>
      <p:sp>
        <p:nvSpPr>
          <p:cNvPr id="24" name="Rectangle 23"/>
          <p:cNvSpPr/>
          <p:nvPr/>
        </p:nvSpPr>
        <p:spPr bwMode="auto">
          <a:xfrm>
            <a:off x="-7118" y="5490628"/>
            <a:ext cx="9144000" cy="781497"/>
          </a:xfrm>
          <a:prstGeom prst="rect">
            <a:avLst/>
          </a:prstGeom>
          <a:solidFill>
            <a:schemeClr val="accent1">
              <a:lumMod val="20000"/>
              <a:lumOff val="80000"/>
            </a:schemeClr>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Autofit/>
          </a:bodyPr>
          <a:lstStyle/>
          <a:p>
            <a:endParaRPr lang="en-US" smtClean="0">
              <a:solidFill>
                <a:srgbClr val="000000"/>
              </a:solidFill>
              <a:latin typeface="Arial" panose="020B0604020202020204" pitchFamily="34" charset="0"/>
              <a:cs typeface="Arial" panose="020B0604020202020204" pitchFamily="34" charset="0"/>
            </a:endParaRPr>
          </a:p>
        </p:txBody>
      </p:sp>
      <p:sp>
        <p:nvSpPr>
          <p:cNvPr id="25" name="TextBox 24"/>
          <p:cNvSpPr txBox="1"/>
          <p:nvPr/>
        </p:nvSpPr>
        <p:spPr>
          <a:xfrm>
            <a:off x="30982" y="5570665"/>
            <a:ext cx="1025496" cy="600164"/>
          </a:xfrm>
          <a:prstGeom prst="rect">
            <a:avLst/>
          </a:prstGeom>
          <a:noFill/>
        </p:spPr>
        <p:txBody>
          <a:bodyPr wrap="square" rtlCol="0">
            <a:spAutoFit/>
          </a:bodyPr>
          <a:lstStyle/>
          <a:p>
            <a:r>
              <a:rPr lang="en-US" sz="1100" b="1" dirty="0" smtClean="0">
                <a:solidFill>
                  <a:srgbClr val="000000"/>
                </a:solidFill>
                <a:latin typeface="Candara" panose="020E0502030303020204" pitchFamily="34" charset="0"/>
              </a:rPr>
              <a:t>Cybersecurity Breach Memo Updates</a:t>
            </a:r>
            <a:endParaRPr lang="en-US" sz="1100" b="1" dirty="0">
              <a:solidFill>
                <a:srgbClr val="000000"/>
              </a:solidFill>
              <a:latin typeface="Candara" panose="020E0502030303020204" pitchFamily="34" charset="0"/>
            </a:endParaRPr>
          </a:p>
        </p:txBody>
      </p:sp>
      <p:sp>
        <p:nvSpPr>
          <p:cNvPr id="27" name="Diamond 26"/>
          <p:cNvSpPr/>
          <p:nvPr/>
        </p:nvSpPr>
        <p:spPr>
          <a:xfrm>
            <a:off x="7656553" y="5681648"/>
            <a:ext cx="378133" cy="393660"/>
          </a:xfrm>
          <a:prstGeom prst="diamond">
            <a:avLst/>
          </a:prstGeom>
          <a:ln>
            <a:noFill/>
          </a:ln>
        </p:spPr>
        <p:style>
          <a:lnRef idx="3">
            <a:schemeClr val="lt1"/>
          </a:lnRef>
          <a:fillRef idx="1">
            <a:schemeClr val="accent2"/>
          </a:fillRef>
          <a:effectRef idx="1">
            <a:schemeClr val="accent2"/>
          </a:effectRef>
          <a:fontRef idx="minor">
            <a:schemeClr val="lt1"/>
          </a:fontRef>
        </p:style>
        <p:txBody>
          <a:bodyPr wrap="none" lIns="0" tIns="0" rIns="0" bIns="0" rtlCol="0" anchor="ctr"/>
          <a:lstStyle/>
          <a:p>
            <a:r>
              <a:rPr lang="en-US" b="1" dirty="0">
                <a:solidFill>
                  <a:prstClr val="white"/>
                </a:solidFill>
              </a:rPr>
              <a:t>Release</a:t>
            </a:r>
          </a:p>
        </p:txBody>
      </p:sp>
      <p:sp>
        <p:nvSpPr>
          <p:cNvPr id="29" name="Rectangle 28"/>
          <p:cNvSpPr/>
          <p:nvPr/>
        </p:nvSpPr>
        <p:spPr>
          <a:xfrm>
            <a:off x="3705226" y="5695598"/>
            <a:ext cx="3951328"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Stakeholder Outreach</a:t>
            </a:r>
            <a:endParaRPr lang="en-US" b="1" dirty="0">
              <a:solidFill>
                <a:prstClr val="white"/>
              </a:solidFill>
            </a:endParaRPr>
          </a:p>
        </p:txBody>
      </p:sp>
      <p:sp>
        <p:nvSpPr>
          <p:cNvPr id="31" name="Rectangle 30"/>
          <p:cNvSpPr/>
          <p:nvPr/>
        </p:nvSpPr>
        <p:spPr>
          <a:xfrm>
            <a:off x="4943015" y="4851953"/>
            <a:ext cx="1267285"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Public Comment</a:t>
            </a:r>
            <a:endParaRPr lang="en-US" b="1" dirty="0">
              <a:solidFill>
                <a:prstClr val="white"/>
              </a:solidFill>
            </a:endParaRPr>
          </a:p>
        </p:txBody>
      </p:sp>
      <p:sp>
        <p:nvSpPr>
          <p:cNvPr id="32" name="Diamond 31"/>
          <p:cNvSpPr/>
          <p:nvPr/>
        </p:nvSpPr>
        <p:spPr>
          <a:xfrm>
            <a:off x="4186749" y="4838003"/>
            <a:ext cx="378133" cy="393660"/>
          </a:xfrm>
          <a:prstGeom prst="diamond">
            <a:avLst/>
          </a:prstGeom>
          <a:ln>
            <a:noFill/>
          </a:ln>
        </p:spPr>
        <p:style>
          <a:lnRef idx="3">
            <a:schemeClr val="lt1"/>
          </a:lnRef>
          <a:fillRef idx="1">
            <a:schemeClr val="accent2"/>
          </a:fillRef>
          <a:effectRef idx="1">
            <a:schemeClr val="accent2"/>
          </a:effectRef>
          <a:fontRef idx="minor">
            <a:schemeClr val="lt1"/>
          </a:fontRef>
        </p:style>
        <p:txBody>
          <a:bodyPr wrap="none" lIns="0" tIns="0" rIns="0" bIns="0" rtlCol="0" anchor="ctr"/>
          <a:lstStyle/>
          <a:p>
            <a:r>
              <a:rPr lang="en-US" b="1" dirty="0" smtClean="0">
                <a:solidFill>
                  <a:prstClr val="white"/>
                </a:solidFill>
              </a:rPr>
              <a:t>1</a:t>
            </a:r>
            <a:r>
              <a:rPr lang="en-US" b="1" baseline="30000" dirty="0" smtClean="0">
                <a:solidFill>
                  <a:prstClr val="white"/>
                </a:solidFill>
              </a:rPr>
              <a:t>st</a:t>
            </a:r>
            <a:r>
              <a:rPr lang="en-US" b="1" dirty="0" smtClean="0">
                <a:solidFill>
                  <a:prstClr val="white"/>
                </a:solidFill>
              </a:rPr>
              <a:t> Draft</a:t>
            </a:r>
            <a:endParaRPr lang="en-US" b="1" dirty="0">
              <a:solidFill>
                <a:prstClr val="white"/>
              </a:solidFill>
            </a:endParaRPr>
          </a:p>
        </p:txBody>
      </p:sp>
      <p:sp>
        <p:nvSpPr>
          <p:cNvPr id="33" name="Diamond 32"/>
          <p:cNvSpPr/>
          <p:nvPr/>
        </p:nvSpPr>
        <p:spPr>
          <a:xfrm>
            <a:off x="4564882" y="4838003"/>
            <a:ext cx="378133" cy="393660"/>
          </a:xfrm>
          <a:prstGeom prst="diamond">
            <a:avLst/>
          </a:prstGeom>
          <a:ln>
            <a:noFill/>
          </a:ln>
        </p:spPr>
        <p:style>
          <a:lnRef idx="3">
            <a:schemeClr val="lt1"/>
          </a:lnRef>
          <a:fillRef idx="1">
            <a:schemeClr val="accent2"/>
          </a:fillRef>
          <a:effectRef idx="1">
            <a:schemeClr val="accent2"/>
          </a:effectRef>
          <a:fontRef idx="minor">
            <a:schemeClr val="lt1"/>
          </a:fontRef>
        </p:style>
        <p:txBody>
          <a:bodyPr wrap="none" lIns="0" tIns="0" rIns="0" bIns="0" rtlCol="0" anchor="ctr"/>
          <a:lstStyle/>
          <a:p>
            <a:r>
              <a:rPr lang="en-US" b="1" dirty="0" smtClean="0">
                <a:solidFill>
                  <a:prstClr val="white"/>
                </a:solidFill>
              </a:rPr>
              <a:t>FINAL</a:t>
            </a:r>
            <a:endParaRPr lang="en-US" b="1" dirty="0">
              <a:solidFill>
                <a:prstClr val="white"/>
              </a:solidFill>
            </a:endParaRPr>
          </a:p>
        </p:txBody>
      </p:sp>
      <p:sp>
        <p:nvSpPr>
          <p:cNvPr id="34" name="Rectangle 33"/>
          <p:cNvSpPr/>
          <p:nvPr/>
        </p:nvSpPr>
        <p:spPr>
          <a:xfrm>
            <a:off x="3705225" y="4851953"/>
            <a:ext cx="450903"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Drafting</a:t>
            </a:r>
            <a:endParaRPr lang="en-US" b="1" dirty="0">
              <a:solidFill>
                <a:prstClr val="white"/>
              </a:solidFill>
            </a:endParaRPr>
          </a:p>
        </p:txBody>
      </p:sp>
      <p:sp>
        <p:nvSpPr>
          <p:cNvPr id="35" name="Rectangle 34"/>
          <p:cNvSpPr/>
          <p:nvPr/>
        </p:nvSpPr>
        <p:spPr>
          <a:xfrm>
            <a:off x="6309341" y="4851953"/>
            <a:ext cx="1347212" cy="365760"/>
          </a:xfrm>
          <a:prstGeom prst="rect">
            <a:avLst/>
          </a:prstGeom>
          <a:ln>
            <a:noFill/>
          </a:ln>
        </p:spPr>
        <p:style>
          <a:lnRef idx="3">
            <a:schemeClr val="lt1"/>
          </a:lnRef>
          <a:fillRef idx="1">
            <a:schemeClr val="accent2"/>
          </a:fillRef>
          <a:effectRef idx="1">
            <a:schemeClr val="accent2"/>
          </a:effectRef>
          <a:fontRef idx="minor">
            <a:schemeClr val="lt1"/>
          </a:fontRef>
        </p:style>
        <p:txBody>
          <a:bodyPr lIns="0" tIns="0" rIns="0" bIns="0" rtlCol="0" anchor="ctr"/>
          <a:lstStyle/>
          <a:p>
            <a:r>
              <a:rPr lang="en-US" b="1" dirty="0" smtClean="0">
                <a:solidFill>
                  <a:prstClr val="white"/>
                </a:solidFill>
              </a:rPr>
              <a:t>Incorporate</a:t>
            </a:r>
          </a:p>
          <a:p>
            <a:r>
              <a:rPr lang="en-US" b="1" dirty="0" smtClean="0">
                <a:solidFill>
                  <a:prstClr val="white"/>
                </a:solidFill>
              </a:rPr>
              <a:t>Public Comment</a:t>
            </a:r>
            <a:endParaRPr lang="en-US" b="1" dirty="0">
              <a:solidFill>
                <a:prstClr val="white"/>
              </a:solidFill>
            </a:endParaRPr>
          </a:p>
        </p:txBody>
      </p:sp>
      <p:sp>
        <p:nvSpPr>
          <p:cNvPr id="50" name="Diamond 49"/>
          <p:cNvSpPr/>
          <p:nvPr/>
        </p:nvSpPr>
        <p:spPr>
          <a:xfrm>
            <a:off x="2574528" y="4163007"/>
            <a:ext cx="599477" cy="393660"/>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Cyber BDR</a:t>
            </a:r>
            <a:endParaRPr lang="en-US" dirty="0"/>
          </a:p>
        </p:txBody>
      </p:sp>
      <p:sp>
        <p:nvSpPr>
          <p:cNvPr id="51" name="Diamond 50"/>
          <p:cNvSpPr/>
          <p:nvPr/>
        </p:nvSpPr>
        <p:spPr>
          <a:xfrm>
            <a:off x="3088878" y="4163007"/>
            <a:ext cx="691483" cy="393660"/>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Incident Guidance</a:t>
            </a:r>
            <a:endParaRPr lang="en-US" dirty="0"/>
          </a:p>
        </p:txBody>
      </p:sp>
      <p:sp>
        <p:nvSpPr>
          <p:cNvPr id="52" name="Diamond 51"/>
          <p:cNvSpPr/>
          <p:nvPr/>
        </p:nvSpPr>
        <p:spPr>
          <a:xfrm>
            <a:off x="3747320" y="3813631"/>
            <a:ext cx="542245" cy="382733"/>
          </a:xfrm>
          <a:prstGeom prst="diamond">
            <a:avLst/>
          </a:prstGeom>
          <a:solidFill>
            <a:srgbClr val="BD582C"/>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dirty="0" smtClean="0"/>
              <a:t>FISMA Report</a:t>
            </a:r>
            <a:endParaRPr lang="en-US" dirty="0"/>
          </a:p>
        </p:txBody>
      </p:sp>
      <p:sp>
        <p:nvSpPr>
          <p:cNvPr id="53" name="Flowchart: Data 52"/>
          <p:cNvSpPr/>
          <p:nvPr/>
        </p:nvSpPr>
        <p:spPr>
          <a:xfrm>
            <a:off x="3730753" y="4163007"/>
            <a:ext cx="680045" cy="393660"/>
          </a:xfrm>
          <a:prstGeom prst="flowChartInputOutput">
            <a:avLst/>
          </a:prstGeom>
          <a:solidFill>
            <a:srgbClr val="BD582C"/>
          </a:solidFill>
          <a:ln>
            <a:no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smtClean="0">
                <a:solidFill>
                  <a:schemeClr val="bg1"/>
                </a:solidFill>
              </a:rPr>
              <a:t>Update ISCM</a:t>
            </a:r>
          </a:p>
          <a:p>
            <a:pPr algn="ctr"/>
            <a:r>
              <a:rPr lang="en-US" dirty="0" smtClean="0">
                <a:solidFill>
                  <a:schemeClr val="bg1"/>
                </a:solidFill>
              </a:rPr>
              <a:t>CONOPS</a:t>
            </a:r>
            <a:endParaRPr lang="en-US" dirty="0">
              <a:solidFill>
                <a:schemeClr val="bg1"/>
              </a:solidFill>
            </a:endParaRPr>
          </a:p>
        </p:txBody>
      </p:sp>
      <p:sp>
        <p:nvSpPr>
          <p:cNvPr id="54" name="Diamond 53"/>
          <p:cNvSpPr/>
          <p:nvPr/>
        </p:nvSpPr>
        <p:spPr>
          <a:xfrm>
            <a:off x="4318014" y="4163007"/>
            <a:ext cx="688649" cy="393660"/>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Recovery Guidance</a:t>
            </a:r>
            <a:endParaRPr lang="en-US" dirty="0"/>
          </a:p>
        </p:txBody>
      </p:sp>
      <p:sp>
        <p:nvSpPr>
          <p:cNvPr id="55" name="Diamond 54"/>
          <p:cNvSpPr/>
          <p:nvPr/>
        </p:nvSpPr>
        <p:spPr>
          <a:xfrm>
            <a:off x="5870589" y="4163007"/>
            <a:ext cx="688649" cy="393660"/>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Patch Guidance</a:t>
            </a:r>
            <a:endParaRPr lang="en-US" dirty="0"/>
          </a:p>
        </p:txBody>
      </p:sp>
      <p:sp>
        <p:nvSpPr>
          <p:cNvPr id="56" name="Diamond 55"/>
          <p:cNvSpPr/>
          <p:nvPr/>
        </p:nvSpPr>
        <p:spPr>
          <a:xfrm>
            <a:off x="8507587" y="4163007"/>
            <a:ext cx="599477" cy="393660"/>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Cyber BDR</a:t>
            </a:r>
            <a:endParaRPr lang="en-US" dirty="0"/>
          </a:p>
        </p:txBody>
      </p:sp>
      <p:sp>
        <p:nvSpPr>
          <p:cNvPr id="36" name="Diamond 35"/>
          <p:cNvSpPr/>
          <p:nvPr/>
        </p:nvSpPr>
        <p:spPr>
          <a:xfrm>
            <a:off x="3046466" y="3267432"/>
            <a:ext cx="516228" cy="537424"/>
          </a:xfrm>
          <a:prstGeom prst="diamond">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b="1" dirty="0" smtClean="0">
                <a:solidFill>
                  <a:prstClr val="white"/>
                </a:solidFill>
              </a:rPr>
              <a:t>Initial </a:t>
            </a:r>
            <a:r>
              <a:rPr lang="en-US" sz="600" b="1" dirty="0" err="1" smtClean="0">
                <a:solidFill>
                  <a:prstClr val="white"/>
                </a:solidFill>
              </a:rPr>
              <a:t>Notifi-cation</a:t>
            </a:r>
            <a:endParaRPr lang="en-US" sz="600" b="1" dirty="0">
              <a:solidFill>
                <a:prstClr val="white"/>
              </a:solidFill>
            </a:endParaRPr>
          </a:p>
        </p:txBody>
      </p:sp>
    </p:spTree>
    <p:extLst>
      <p:ext uri="{BB962C8B-B14F-4D97-AF65-F5344CB8AC3E}">
        <p14:creationId xmlns:p14="http://schemas.microsoft.com/office/powerpoint/2010/main" val="182635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normAutofit/>
          </a:bodyPr>
          <a:lstStyle/>
          <a:p>
            <a:pPr lvl="1"/>
            <a:r>
              <a:rPr lang="en-US" sz="2800" dirty="0" smtClean="0"/>
              <a:t>Detailed FITARA Requirements (5 slides)</a:t>
            </a:r>
          </a:p>
          <a:p>
            <a:pPr lvl="1"/>
            <a:r>
              <a:rPr lang="en-US" sz="2800" dirty="0" smtClean="0"/>
              <a:t>Core OMB FITARA Contact List</a:t>
            </a:r>
            <a:endParaRPr lang="en-US" sz="2800"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27</a:t>
            </a:fld>
            <a:endParaRPr lang="en-US"/>
          </a:p>
        </p:txBody>
      </p:sp>
    </p:spTree>
    <p:extLst>
      <p:ext uri="{BB962C8B-B14F-4D97-AF65-F5344CB8AC3E}">
        <p14:creationId xmlns:p14="http://schemas.microsoft.com/office/powerpoint/2010/main" val="1218989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5" name="Title 4"/>
          <p:cNvSpPr>
            <a:spLocks noGrp="1"/>
          </p:cNvSpPr>
          <p:nvPr>
            <p:ph type="title"/>
          </p:nvPr>
        </p:nvSpPr>
        <p:spPr>
          <a:xfrm>
            <a:off x="822960" y="286604"/>
            <a:ext cx="7543800" cy="668739"/>
          </a:xfrm>
        </p:spPr>
        <p:txBody>
          <a:bodyPr anchor="t">
            <a:normAutofit fontScale="90000"/>
          </a:bodyPr>
          <a:lstStyle/>
          <a:p>
            <a:pPr algn="ctr"/>
            <a:r>
              <a:rPr lang="en-US" dirty="0" smtClean="0"/>
              <a:t>FITARA Sections (page 1 of 4)</a:t>
            </a:r>
            <a:endParaRPr lang="en-US" dirty="0"/>
          </a:p>
        </p:txBody>
      </p:sp>
      <p:sp>
        <p:nvSpPr>
          <p:cNvPr id="2" name="Slide Number Placeholder 1"/>
          <p:cNvSpPr>
            <a:spLocks noGrp="1"/>
          </p:cNvSpPr>
          <p:nvPr>
            <p:ph type="sldNum" sz="quarter" idx="12"/>
          </p:nvPr>
        </p:nvSpPr>
        <p:spPr/>
        <p:txBody>
          <a:bodyPr/>
          <a:lstStyle/>
          <a:p>
            <a:fld id="{2CB80C9D-A9E8-43A4-9412-9A32ED97DE7F}" type="slidenum">
              <a:rPr lang="en-US" smtClean="0"/>
              <a:pPr/>
              <a:t>28</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563194229"/>
              </p:ext>
            </p:extLst>
          </p:nvPr>
        </p:nvGraphicFramePr>
        <p:xfrm>
          <a:off x="549416" y="962025"/>
          <a:ext cx="8089618" cy="5707808"/>
        </p:xfrm>
        <a:graphic>
          <a:graphicData uri="http://schemas.openxmlformats.org/drawingml/2006/table">
            <a:tbl>
              <a:tblPr firstRow="1" firstCol="1" bandRow="1">
                <a:tableStyleId>{5C22544A-7EE6-4342-B048-85BDC9FD1C3A}</a:tableStyleId>
              </a:tblPr>
              <a:tblGrid>
                <a:gridCol w="1822309"/>
                <a:gridCol w="6267309"/>
              </a:tblGrid>
              <a:tr h="164033">
                <a:tc>
                  <a:txBody>
                    <a:bodyPr/>
                    <a:lstStyle/>
                    <a:p>
                      <a:pPr marL="0" marR="0" algn="ctr">
                        <a:lnSpc>
                          <a:spcPct val="115000"/>
                        </a:lnSpc>
                        <a:spcBef>
                          <a:spcPts val="0"/>
                        </a:spcBef>
                        <a:spcAft>
                          <a:spcPts val="0"/>
                        </a:spcAft>
                      </a:pPr>
                      <a:endParaRPr lang="en-US" sz="1200" b="0" dirty="0">
                        <a:solidFill>
                          <a:schemeClr val="tx1"/>
                        </a:solidFill>
                        <a:effectLst/>
                        <a:latin typeface="Calibri"/>
                        <a:ea typeface="Calibri"/>
                        <a:cs typeface="Times New Roman"/>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b="0" dirty="0">
                        <a:solidFill>
                          <a:schemeClr val="bg1">
                            <a:lumMod val="50000"/>
                          </a:schemeClr>
                        </a:solidFill>
                        <a:effectLst/>
                        <a:latin typeface="Calibri"/>
                        <a:ea typeface="Calibri"/>
                        <a:cs typeface="Times New Roman"/>
                      </a:endParaRPr>
                    </a:p>
                  </a:txBody>
                  <a:tcPr marL="36403" marR="36403" marT="45583" marB="45583" anchor="ctr">
                    <a:lnL w="3175" cap="flat" cmpd="sng" algn="ctr">
                      <a:solidFill>
                        <a:schemeClr val="tx1">
                          <a:lumMod val="50000"/>
                          <a:lumOff val="50000"/>
                        </a:schemeClr>
                      </a:solidFill>
                      <a:prstDash val="solid"/>
                      <a:round/>
                      <a:headEnd type="none" w="med" len="med"/>
                      <a:tailEnd type="none" w="med" len="med"/>
                    </a:lnL>
                    <a:lnB w="3175" cap="flat" cmpd="sng" algn="ctr">
                      <a:solidFill>
                        <a:schemeClr val="tx1">
                          <a:lumMod val="50000"/>
                          <a:lumOff val="50000"/>
                        </a:schemeClr>
                      </a:solidFill>
                      <a:prstDash val="solid"/>
                      <a:round/>
                      <a:headEnd type="none" w="med" len="med"/>
                      <a:tailEnd type="none" w="med" len="med"/>
                    </a:lnB>
                    <a:solidFill>
                      <a:schemeClr val="bg1"/>
                    </a:solidFill>
                  </a:tcPr>
                </a:tc>
              </a:tr>
              <a:tr h="3738656">
                <a:tc>
                  <a:txBody>
                    <a:bodyPr/>
                    <a:lstStyle/>
                    <a:p>
                      <a:pPr marL="0" marR="0" algn="ctr">
                        <a:lnSpc>
                          <a:spcPct val="115000"/>
                        </a:lnSpc>
                        <a:spcBef>
                          <a:spcPts val="0"/>
                        </a:spcBef>
                        <a:spcAft>
                          <a:spcPts val="0"/>
                        </a:spcAft>
                      </a:pPr>
                      <a:r>
                        <a:rPr lang="en-US" sz="1200" b="1" dirty="0">
                          <a:solidFill>
                            <a:schemeClr val="tx1"/>
                          </a:solidFill>
                          <a:effectLst/>
                        </a:rPr>
                        <a:t>Non-DOD</a:t>
                      </a:r>
                    </a:p>
                    <a:p>
                      <a:pPr marL="0" marR="0" algn="ctr">
                        <a:lnSpc>
                          <a:spcPct val="115000"/>
                        </a:lnSpc>
                        <a:spcBef>
                          <a:spcPts val="0"/>
                        </a:spcBef>
                        <a:spcAft>
                          <a:spcPts val="0"/>
                        </a:spcAft>
                      </a:pPr>
                      <a:r>
                        <a:rPr lang="en-US" sz="1200" b="1" dirty="0">
                          <a:solidFill>
                            <a:schemeClr val="tx1"/>
                          </a:solidFill>
                          <a:effectLst/>
                        </a:rPr>
                        <a:t>CFO Act Agencies</a:t>
                      </a:r>
                    </a:p>
                    <a:p>
                      <a:pPr marL="57150" marR="0">
                        <a:lnSpc>
                          <a:spcPct val="115000"/>
                        </a:lnSpc>
                        <a:spcBef>
                          <a:spcPts val="0"/>
                        </a:spcBef>
                        <a:spcAft>
                          <a:spcPts val="0"/>
                        </a:spcAft>
                      </a:pPr>
                      <a:r>
                        <a:rPr lang="en-US" sz="800" b="0" dirty="0">
                          <a:solidFill>
                            <a:schemeClr val="tx1"/>
                          </a:solidFill>
                          <a:effectLst/>
                        </a:rPr>
                        <a:t> </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USDA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Commerce</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ED</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Energy</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HHS</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DHS</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HUD</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Interior</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Justice</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Labor</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State</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DOT</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Treasury</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VA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EPA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NASA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USAID</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GSA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NSF</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NRC</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OPM</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SBA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SSA</a:t>
                      </a:r>
                      <a:endParaRPr lang="en-US" sz="800" b="0" dirty="0">
                        <a:solidFill>
                          <a:schemeClr val="tx1"/>
                        </a:solidFill>
                        <a:effectLst/>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1000" dirty="0">
                          <a:effectLst/>
                        </a:rPr>
                        <a:t>The following FITARA CIO authority statements apply</a:t>
                      </a:r>
                      <a:r>
                        <a:rPr lang="en-US" sz="1000" dirty="0" smtClean="0">
                          <a:effectLst/>
                        </a:rPr>
                        <a:t>:</a:t>
                      </a:r>
                    </a:p>
                    <a:p>
                      <a:pPr marL="0" marR="0">
                        <a:lnSpc>
                          <a:spcPct val="100000"/>
                        </a:lnSpc>
                        <a:spcBef>
                          <a:spcPts val="0"/>
                        </a:spcBef>
                        <a:spcAft>
                          <a:spcPts val="0"/>
                        </a:spcAft>
                      </a:pPr>
                      <a:endParaRPr lang="en-US" sz="1000" dirty="0">
                        <a:effectLst/>
                      </a:endParaRPr>
                    </a:p>
                    <a:p>
                      <a:pPr marL="0" marR="0">
                        <a:lnSpc>
                          <a:spcPct val="100000"/>
                        </a:lnSpc>
                        <a:spcBef>
                          <a:spcPts val="0"/>
                        </a:spcBef>
                        <a:spcAft>
                          <a:spcPts val="0"/>
                        </a:spcAft>
                      </a:pPr>
                      <a:r>
                        <a:rPr lang="en-US" sz="1000" u="sng" dirty="0">
                          <a:effectLst/>
                        </a:rPr>
                        <a:t>OMB CPIC guidance shall require that</a:t>
                      </a:r>
                      <a:endParaRPr lang="en-US" sz="1000" dirty="0">
                        <a:effectLst/>
                      </a:endParaRPr>
                    </a:p>
                    <a:p>
                      <a:pPr marL="342900" marR="0" lvl="0" indent="-228600">
                        <a:lnSpc>
                          <a:spcPct val="100000"/>
                        </a:lnSpc>
                        <a:spcBef>
                          <a:spcPts val="0"/>
                        </a:spcBef>
                        <a:spcAft>
                          <a:spcPts val="0"/>
                        </a:spcAft>
                        <a:buFont typeface="Symbol"/>
                        <a:buChar char=""/>
                      </a:pPr>
                      <a:r>
                        <a:rPr lang="en-US" sz="1000" dirty="0">
                          <a:effectLst/>
                        </a:rPr>
                        <a:t>each CIO certify that IT investments are adequately implementing incremental development </a:t>
                      </a:r>
                    </a:p>
                    <a:p>
                      <a:pPr marL="342900" marR="0" lvl="0" indent="-228600">
                        <a:lnSpc>
                          <a:spcPct val="100000"/>
                        </a:lnSpc>
                        <a:spcBef>
                          <a:spcPts val="0"/>
                        </a:spcBef>
                        <a:spcAft>
                          <a:spcPts val="0"/>
                        </a:spcAft>
                        <a:buFont typeface="Symbol"/>
                        <a:buChar char=""/>
                      </a:pPr>
                      <a:r>
                        <a:rPr lang="en-US" sz="1000" dirty="0">
                          <a:effectLst/>
                        </a:rPr>
                        <a:t>each CIO </a:t>
                      </a:r>
                      <a:r>
                        <a:rPr lang="en-US" sz="1000" u="sng" dirty="0">
                          <a:effectLst/>
                        </a:rPr>
                        <a:t>approve the IT budget</a:t>
                      </a:r>
                      <a:r>
                        <a:rPr lang="en-US" sz="1000" dirty="0">
                          <a:effectLst/>
                        </a:rPr>
                        <a:t> request</a:t>
                      </a:r>
                    </a:p>
                    <a:p>
                      <a:pPr marL="0" marR="0">
                        <a:lnSpc>
                          <a:spcPct val="100000"/>
                        </a:lnSpc>
                        <a:spcBef>
                          <a:spcPts val="0"/>
                        </a:spcBef>
                        <a:spcAft>
                          <a:spcPts val="0"/>
                        </a:spcAft>
                      </a:pPr>
                      <a:endParaRPr lang="en-US" sz="1000" u="sng" dirty="0" smtClean="0">
                        <a:effectLst/>
                      </a:endParaRPr>
                    </a:p>
                    <a:p>
                      <a:pPr marL="0" marR="0">
                        <a:lnSpc>
                          <a:spcPct val="100000"/>
                        </a:lnSpc>
                        <a:spcBef>
                          <a:spcPts val="0"/>
                        </a:spcBef>
                        <a:spcAft>
                          <a:spcPts val="0"/>
                        </a:spcAft>
                      </a:pPr>
                      <a:r>
                        <a:rPr lang="en-US" sz="1000" u="sng" dirty="0" smtClean="0">
                          <a:effectLst/>
                        </a:rPr>
                        <a:t> </a:t>
                      </a:r>
                      <a:r>
                        <a:rPr lang="en-US" sz="1000" u="sng" dirty="0">
                          <a:effectLst/>
                        </a:rPr>
                        <a:t>CIO Duties</a:t>
                      </a:r>
                      <a:endParaRPr lang="en-US" sz="1000" dirty="0">
                        <a:effectLst/>
                      </a:endParaRPr>
                    </a:p>
                    <a:p>
                      <a:pPr marL="342900" marR="0" lvl="0" indent="-228600">
                        <a:lnSpc>
                          <a:spcPct val="100000"/>
                        </a:lnSpc>
                        <a:spcBef>
                          <a:spcPts val="0"/>
                        </a:spcBef>
                        <a:spcAft>
                          <a:spcPts val="0"/>
                        </a:spcAft>
                        <a:buFont typeface="Symbol"/>
                        <a:buChar char=""/>
                      </a:pPr>
                      <a:r>
                        <a:rPr lang="en-US" sz="1000" dirty="0">
                          <a:effectLst/>
                        </a:rPr>
                        <a:t>(These duties are not delegable unless otherwise specified) </a:t>
                      </a:r>
                    </a:p>
                    <a:p>
                      <a:pPr marL="342900" marR="0" lvl="0" indent="-228600">
                        <a:lnSpc>
                          <a:spcPct val="100000"/>
                        </a:lnSpc>
                        <a:spcBef>
                          <a:spcPts val="0"/>
                        </a:spcBef>
                        <a:spcAft>
                          <a:spcPts val="0"/>
                        </a:spcAft>
                        <a:buFont typeface="Symbol"/>
                        <a:buChar char=""/>
                      </a:pPr>
                      <a:r>
                        <a:rPr lang="en-US" sz="1000" kern="1200" dirty="0">
                          <a:solidFill>
                            <a:schemeClr val="dk1"/>
                          </a:solidFill>
                          <a:effectLst/>
                          <a:latin typeface="+mn-lt"/>
                          <a:ea typeface="+mn-ea"/>
                          <a:cs typeface="+mn-cs"/>
                        </a:rPr>
                        <a:t>May not request </a:t>
                      </a:r>
                      <a:r>
                        <a:rPr lang="en-US" sz="1000" dirty="0">
                          <a:effectLst/>
                        </a:rPr>
                        <a:t>the </a:t>
                      </a:r>
                      <a:r>
                        <a:rPr lang="en-US" sz="1000" u="sng" dirty="0">
                          <a:effectLst/>
                        </a:rPr>
                        <a:t>reprogramming</a:t>
                      </a:r>
                      <a:r>
                        <a:rPr lang="en-US" sz="1000" dirty="0">
                          <a:effectLst/>
                        </a:rPr>
                        <a:t> of any funds made available for IT programs, unless the request has been reviewed and approved by the CIO of the agency; and</a:t>
                      </a:r>
                    </a:p>
                    <a:p>
                      <a:pPr marL="342900" marR="0" lvl="0" indent="-228600">
                        <a:lnSpc>
                          <a:spcPct val="100000"/>
                        </a:lnSpc>
                        <a:spcBef>
                          <a:spcPts val="0"/>
                        </a:spcBef>
                        <a:spcAft>
                          <a:spcPts val="0"/>
                        </a:spcAft>
                        <a:buFont typeface="Symbol"/>
                        <a:buChar char=""/>
                      </a:pPr>
                      <a:r>
                        <a:rPr lang="en-US" sz="1000" dirty="0">
                          <a:effectLst/>
                        </a:rPr>
                        <a:t>May not enter into a </a:t>
                      </a:r>
                      <a:r>
                        <a:rPr lang="en-US" sz="1000" u="sng" dirty="0">
                          <a:effectLst/>
                        </a:rPr>
                        <a:t>contract</a:t>
                      </a:r>
                      <a:r>
                        <a:rPr lang="en-US" sz="1000" dirty="0">
                          <a:effectLst/>
                        </a:rPr>
                        <a:t> or other agreement for IT or IT services, unless the contract or other agreement has been reviewed and approved by the CIO of the agency</a:t>
                      </a:r>
                    </a:p>
                    <a:p>
                      <a:pPr marL="742950" marR="0" lvl="1" indent="-285750">
                        <a:lnSpc>
                          <a:spcPct val="100000"/>
                        </a:lnSpc>
                        <a:spcBef>
                          <a:spcPts val="0"/>
                        </a:spcBef>
                        <a:spcAft>
                          <a:spcPts val="0"/>
                        </a:spcAft>
                        <a:buFont typeface="Courier New"/>
                        <a:buChar char="o"/>
                      </a:pPr>
                      <a:r>
                        <a:rPr lang="en-US" sz="1000" dirty="0">
                          <a:effectLst/>
                        </a:rPr>
                        <a:t>agencies may delegate this approval for </a:t>
                      </a:r>
                      <a:r>
                        <a:rPr lang="en-US" sz="1000" u="sng" dirty="0">
                          <a:effectLst/>
                        </a:rPr>
                        <a:t>non-major investments</a:t>
                      </a:r>
                      <a:r>
                        <a:rPr lang="en-US" sz="1000" dirty="0">
                          <a:effectLst/>
                        </a:rPr>
                        <a:t> to an individual who reports directly to the CIO</a:t>
                      </a:r>
                    </a:p>
                    <a:p>
                      <a:pPr marL="342900" marR="0" lvl="0" indent="-228600">
                        <a:lnSpc>
                          <a:spcPct val="100000"/>
                        </a:lnSpc>
                        <a:spcBef>
                          <a:spcPts val="0"/>
                        </a:spcBef>
                        <a:spcAft>
                          <a:spcPts val="0"/>
                        </a:spcAft>
                        <a:buFont typeface="Symbol"/>
                        <a:buChar char=""/>
                      </a:pPr>
                      <a:r>
                        <a:rPr lang="en-US" sz="1000" dirty="0">
                          <a:effectLst/>
                        </a:rPr>
                        <a:t> [However, agency] may use the governance processes of the agency to approve such a contract or other agreement if the CIO of the agency is included as a full participant in the governance processes.</a:t>
                      </a:r>
                    </a:p>
                    <a:p>
                      <a:pPr marL="0" marR="0">
                        <a:lnSpc>
                          <a:spcPct val="100000"/>
                        </a:lnSpc>
                        <a:spcBef>
                          <a:spcPts val="0"/>
                        </a:spcBef>
                        <a:spcAft>
                          <a:spcPts val="0"/>
                        </a:spcAft>
                      </a:pPr>
                      <a:endParaRPr lang="en-US" sz="1000" u="sng" dirty="0" smtClean="0">
                        <a:effectLst/>
                      </a:endParaRPr>
                    </a:p>
                    <a:p>
                      <a:pPr marL="0" marR="0">
                        <a:lnSpc>
                          <a:spcPct val="100000"/>
                        </a:lnSpc>
                        <a:spcBef>
                          <a:spcPts val="0"/>
                        </a:spcBef>
                        <a:spcAft>
                          <a:spcPts val="0"/>
                        </a:spcAft>
                      </a:pPr>
                      <a:r>
                        <a:rPr lang="en-US" sz="1000" u="sng" dirty="0" smtClean="0">
                          <a:effectLst/>
                        </a:rPr>
                        <a:t>Other </a:t>
                      </a:r>
                      <a:r>
                        <a:rPr lang="en-US" sz="1000" u="sng" dirty="0">
                          <a:effectLst/>
                        </a:rPr>
                        <a:t>Authorities</a:t>
                      </a:r>
                      <a:endParaRPr lang="en-US" sz="1000" dirty="0">
                        <a:effectLst/>
                      </a:endParaRPr>
                    </a:p>
                    <a:p>
                      <a:pPr marL="342900" marR="0" lvl="0" indent="-228600">
                        <a:lnSpc>
                          <a:spcPct val="100000"/>
                        </a:lnSpc>
                        <a:spcBef>
                          <a:spcPts val="0"/>
                        </a:spcBef>
                        <a:spcAft>
                          <a:spcPts val="0"/>
                        </a:spcAft>
                        <a:buFont typeface="Symbol"/>
                        <a:buChar char=""/>
                      </a:pPr>
                      <a:r>
                        <a:rPr lang="en-US" sz="1000" dirty="0">
                          <a:effectLst/>
                        </a:rPr>
                        <a:t>CIO shall </a:t>
                      </a:r>
                      <a:r>
                        <a:rPr lang="en-US" sz="1000" u="sng" dirty="0">
                          <a:effectLst/>
                        </a:rPr>
                        <a:t>approve the appointment</a:t>
                      </a:r>
                      <a:r>
                        <a:rPr lang="en-US" sz="1000" dirty="0">
                          <a:effectLst/>
                        </a:rPr>
                        <a:t> of any other employee with the title of CIO, or who functions in the capacity of a CIO, for any component organization within the covered agency.”</a:t>
                      </a:r>
                    </a:p>
                    <a:p>
                      <a:pPr marL="342900" marR="0" lvl="0" indent="-228600">
                        <a:lnSpc>
                          <a:spcPct val="100000"/>
                        </a:lnSpc>
                        <a:spcBef>
                          <a:spcPts val="0"/>
                        </a:spcBef>
                        <a:spcAft>
                          <a:spcPts val="0"/>
                        </a:spcAft>
                        <a:buFont typeface="Symbol"/>
                        <a:buChar char=""/>
                      </a:pPr>
                      <a:r>
                        <a:rPr lang="en-US" sz="1000" dirty="0">
                          <a:effectLst/>
                        </a:rPr>
                        <a:t>Head of each non-DOD agency shall ensure that the CIO of the agency </a:t>
                      </a:r>
                      <a:r>
                        <a:rPr lang="en-US" sz="1000" u="sng" dirty="0">
                          <a:effectLst/>
                        </a:rPr>
                        <a:t>has a significant</a:t>
                      </a:r>
                      <a:r>
                        <a:rPr lang="en-US" sz="1000" dirty="0">
                          <a:effectLst/>
                        </a:rPr>
                        <a:t> role in—</a:t>
                      </a:r>
                    </a:p>
                    <a:p>
                      <a:pPr marL="742950" marR="0" lvl="1" indent="-285750">
                        <a:lnSpc>
                          <a:spcPct val="100000"/>
                        </a:lnSpc>
                        <a:spcBef>
                          <a:spcPts val="0"/>
                        </a:spcBef>
                        <a:spcAft>
                          <a:spcPts val="0"/>
                        </a:spcAft>
                        <a:buFont typeface="Courier New"/>
                        <a:buChar char="o"/>
                      </a:pPr>
                      <a:r>
                        <a:rPr lang="en-US" sz="1000" dirty="0">
                          <a:effectLst/>
                        </a:rPr>
                        <a:t>the decision processes for all annual and multi-year planning, programming, budgeting, and execution decisions, related reporting requirements, and reports related to IT; and</a:t>
                      </a:r>
                    </a:p>
                    <a:p>
                      <a:pPr marL="742950" marR="0" lvl="1" indent="-285750">
                        <a:lnSpc>
                          <a:spcPct val="100000"/>
                        </a:lnSpc>
                        <a:spcBef>
                          <a:spcPts val="0"/>
                        </a:spcBef>
                        <a:spcAft>
                          <a:spcPts val="0"/>
                        </a:spcAft>
                        <a:buFont typeface="Courier New"/>
                        <a:buChar char="o"/>
                      </a:pPr>
                      <a:r>
                        <a:rPr lang="en-US" sz="1000" dirty="0">
                          <a:effectLst/>
                        </a:rPr>
                        <a:t>the management, governance and oversight processes related to IT.</a:t>
                      </a:r>
                    </a:p>
                    <a:p>
                      <a:pPr marL="0" marR="0">
                        <a:lnSpc>
                          <a:spcPct val="100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36403" marR="36403" marT="45583" marB="45583">
                    <a:lnL w="3175" cap="flat" cmpd="sng" algn="ctr">
                      <a:solidFill>
                        <a:schemeClr val="tx1">
                          <a:lumMod val="50000"/>
                          <a:lumOff val="50000"/>
                        </a:schemeClr>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81865">
                <a:tc>
                  <a:txBody>
                    <a:bodyPr/>
                    <a:lstStyle/>
                    <a:p>
                      <a:pPr marL="0" marR="0" algn="ctr">
                        <a:lnSpc>
                          <a:spcPct val="115000"/>
                        </a:lnSpc>
                        <a:spcBef>
                          <a:spcPts val="0"/>
                        </a:spcBef>
                        <a:spcAft>
                          <a:spcPts val="0"/>
                        </a:spcAft>
                      </a:pPr>
                      <a:r>
                        <a:rPr lang="en-US" sz="1200" b="1" dirty="0">
                          <a:solidFill>
                            <a:schemeClr val="tx1"/>
                          </a:solidFill>
                          <a:effectLst/>
                        </a:rPr>
                        <a:t>DOD</a:t>
                      </a:r>
                      <a:endParaRPr lang="en-US" sz="1200" b="1" dirty="0">
                        <a:solidFill>
                          <a:schemeClr val="tx1"/>
                        </a:solidFill>
                        <a:effectLst/>
                        <a:latin typeface="Calibri"/>
                        <a:ea typeface="Calibri"/>
                        <a:cs typeface="Times New Roman"/>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1000" dirty="0">
                          <a:effectLst/>
                        </a:rPr>
                        <a:t>Of above, only the following apply to DOD:</a:t>
                      </a:r>
                    </a:p>
                    <a:p>
                      <a:pPr marL="342900" marR="0" lvl="0" indent="-228600">
                        <a:lnSpc>
                          <a:spcPct val="100000"/>
                        </a:lnSpc>
                        <a:spcBef>
                          <a:spcPts val="0"/>
                        </a:spcBef>
                        <a:spcAft>
                          <a:spcPts val="0"/>
                        </a:spcAft>
                        <a:buFont typeface="Symbol"/>
                        <a:buChar char=""/>
                      </a:pPr>
                      <a:r>
                        <a:rPr lang="en-US" sz="1000" dirty="0">
                          <a:effectLst/>
                        </a:rPr>
                        <a:t>OMB CPIC guidance shall require that each agency CIO certify that IT investments are adequately implementing incremental development as defined in CPIC guidance</a:t>
                      </a:r>
                    </a:p>
                    <a:p>
                      <a:pPr marL="342900" marR="0" lvl="0" indent="-228600">
                        <a:lnSpc>
                          <a:spcPct val="100000"/>
                        </a:lnSpc>
                        <a:spcBef>
                          <a:spcPts val="0"/>
                        </a:spcBef>
                        <a:spcAft>
                          <a:spcPts val="0"/>
                        </a:spcAft>
                        <a:buFont typeface="Symbol"/>
                        <a:buChar char=""/>
                      </a:pPr>
                      <a:r>
                        <a:rPr lang="en-US" sz="1000" dirty="0">
                          <a:effectLst/>
                        </a:rPr>
                        <a:t>DOD CIO review and provide recommendations to the </a:t>
                      </a:r>
                      <a:r>
                        <a:rPr lang="en-US" sz="1000" dirty="0" smtClean="0">
                          <a:effectLst/>
                        </a:rPr>
                        <a:t>SECDEF on </a:t>
                      </a:r>
                      <a:r>
                        <a:rPr lang="en-US" sz="1000" dirty="0">
                          <a:effectLst/>
                        </a:rPr>
                        <a:t>the IT budget request.</a:t>
                      </a:r>
                    </a:p>
                    <a:p>
                      <a:pPr marL="0" marR="0">
                        <a:lnSpc>
                          <a:spcPct val="100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36403" marR="36403" marT="45583" marB="45583">
                    <a:lnL w="3175" cap="flat" cmpd="sng" algn="ctr">
                      <a:solidFill>
                        <a:schemeClr val="tx1">
                          <a:lumMod val="50000"/>
                          <a:lumOff val="50000"/>
                        </a:schemeClr>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349012">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dirty="0" smtClean="0">
                          <a:solidFill>
                            <a:schemeClr val="tx1"/>
                          </a:solidFill>
                          <a:effectLst/>
                        </a:rPr>
                        <a:t>Intelligence Community</a:t>
                      </a:r>
                      <a:endParaRPr lang="en-US" sz="1200" b="1" dirty="0" smtClean="0">
                        <a:solidFill>
                          <a:schemeClr val="tx1"/>
                        </a:solidFill>
                        <a:effectLst/>
                        <a:latin typeface="+mn-lt"/>
                        <a:ea typeface="Calibri"/>
                        <a:cs typeface="Times New Roman"/>
                      </a:endParaRPr>
                    </a:p>
                    <a:p>
                      <a:pPr marL="0" marR="0" algn="ctr">
                        <a:lnSpc>
                          <a:spcPct val="115000"/>
                        </a:lnSpc>
                        <a:spcBef>
                          <a:spcPts val="0"/>
                        </a:spcBef>
                        <a:spcAft>
                          <a:spcPts val="0"/>
                        </a:spcAft>
                      </a:pPr>
                      <a:r>
                        <a:rPr lang="en-US" sz="1000" b="0" dirty="0" smtClean="0">
                          <a:solidFill>
                            <a:schemeClr val="tx1"/>
                          </a:solidFill>
                          <a:effectLst/>
                        </a:rPr>
                        <a:t>(Any </a:t>
                      </a:r>
                      <a:r>
                        <a:rPr lang="en-US" sz="1000" b="0" dirty="0">
                          <a:solidFill>
                            <a:schemeClr val="tx1"/>
                          </a:solidFill>
                          <a:effectLst/>
                        </a:rPr>
                        <a:t>IT or Telecom “fully funded” by </a:t>
                      </a:r>
                      <a:r>
                        <a:rPr lang="en-US" sz="1000" b="0" dirty="0" smtClean="0">
                          <a:solidFill>
                            <a:schemeClr val="tx1"/>
                          </a:solidFill>
                          <a:effectLst/>
                        </a:rPr>
                        <a:t>NIP/MIP)</a:t>
                      </a:r>
                      <a:endParaRPr lang="en-US" sz="1000" b="0" dirty="0">
                        <a:solidFill>
                          <a:schemeClr val="tx1"/>
                        </a:solidFill>
                        <a:effectLst/>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solidFill>
                      <a:schemeClr val="bg1"/>
                    </a:solidFill>
                  </a:tcPr>
                </a:tc>
                <a:tc>
                  <a:txBody>
                    <a:bodyPr/>
                    <a:lstStyle/>
                    <a:p>
                      <a:pPr marL="0" marR="0">
                        <a:lnSpc>
                          <a:spcPct val="100000"/>
                        </a:lnSpc>
                        <a:spcBef>
                          <a:spcPts val="0"/>
                        </a:spcBef>
                        <a:spcAft>
                          <a:spcPts val="0"/>
                        </a:spcAft>
                      </a:pPr>
                      <a:r>
                        <a:rPr lang="en-US" sz="1000" dirty="0">
                          <a:effectLst/>
                        </a:rPr>
                        <a:t>None of the above apply.</a:t>
                      </a:r>
                      <a:endParaRPr lang="en-US" sz="1000" dirty="0">
                        <a:effectLst/>
                        <a:latin typeface="Calibri"/>
                        <a:ea typeface="Calibri"/>
                        <a:cs typeface="Times New Roman"/>
                      </a:endParaRPr>
                    </a:p>
                  </a:txBody>
                  <a:tcPr marL="36403" marR="36403" marT="45583" marB="45583">
                    <a:lnL w="3175" cap="flat" cmpd="sng" algn="ctr">
                      <a:solidFill>
                        <a:schemeClr val="tx1">
                          <a:lumMod val="50000"/>
                          <a:lumOff val="50000"/>
                        </a:schemeClr>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63521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4" name="Rectangle 3"/>
          <p:cNvSpPr/>
          <p:nvPr/>
        </p:nvSpPr>
        <p:spPr>
          <a:xfrm>
            <a:off x="228601" y="1086057"/>
            <a:ext cx="8620124" cy="5747727"/>
          </a:xfrm>
          <a:prstGeom prst="rect">
            <a:avLst/>
          </a:prstGeom>
          <a:solidFill>
            <a:schemeClr val="bg1"/>
          </a:solidFill>
        </p:spPr>
        <p:txBody>
          <a:bodyPr wrap="square">
            <a:noAutofit/>
          </a:bodyPr>
          <a:lstStyle/>
          <a:p>
            <a:pPr marL="342900" marR="0" lvl="0" indent="-342900" algn="l">
              <a:lnSpc>
                <a:spcPct val="115000"/>
              </a:lnSpc>
              <a:spcBef>
                <a:spcPts val="0"/>
              </a:spcBef>
              <a:spcAft>
                <a:spcPts val="0"/>
              </a:spcAft>
              <a:buFont typeface="Symbol"/>
              <a:buChar char=""/>
            </a:pPr>
            <a:r>
              <a:rPr lang="en-US" sz="1000" b="1" dirty="0">
                <a:latin typeface="Calibri"/>
                <a:ea typeface="Calibri"/>
                <a:cs typeface="Times New Roman"/>
              </a:rPr>
              <a:t>832. IT Dashboard</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Puts the public availability of major IT investment cost, schedule, and performance data into law but gives OMB flexibility into how to do that (i.e. does not name “IT Dashboard” specifically).</a:t>
            </a: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Requires automatic OMB </a:t>
            </a:r>
            <a:r>
              <a:rPr lang="en-US" sz="1000" dirty="0" err="1">
                <a:latin typeface="Calibri"/>
                <a:ea typeface="Calibri"/>
                <a:cs typeface="Times New Roman"/>
              </a:rPr>
              <a:t>TechStats</a:t>
            </a:r>
            <a:r>
              <a:rPr lang="en-US" sz="1000" dirty="0">
                <a:latin typeface="Calibri"/>
                <a:ea typeface="Calibri"/>
                <a:cs typeface="Times New Roman"/>
              </a:rPr>
              <a:t> on investments which “receive a high risk rating for four consecutive quarters”—which likely will mean a red CIO Evaluation. </a:t>
            </a:r>
            <a:r>
              <a:rPr lang="en-US" sz="1000" i="1" dirty="0">
                <a:latin typeface="Calibri"/>
                <a:ea typeface="Calibri"/>
                <a:cs typeface="Times New Roman"/>
              </a:rPr>
              <a:t>The word </a:t>
            </a:r>
            <a:r>
              <a:rPr lang="en-US" sz="1000" i="1" dirty="0" err="1">
                <a:latin typeface="Calibri"/>
                <a:ea typeface="Calibri"/>
                <a:cs typeface="Times New Roman"/>
              </a:rPr>
              <a:t>TechStat</a:t>
            </a:r>
            <a:r>
              <a:rPr lang="en-US" sz="1000" i="1" dirty="0">
                <a:latin typeface="Calibri"/>
                <a:ea typeface="Calibri"/>
                <a:cs typeface="Times New Roman"/>
              </a:rPr>
              <a:t> is not used but that is likely how we will interpret it—</a:t>
            </a:r>
            <a:endParaRPr lang="en-US" sz="1000" dirty="0">
              <a:latin typeface="Calibri"/>
              <a:ea typeface="Calibri"/>
              <a:cs typeface="Times New Roman"/>
            </a:endParaRPr>
          </a:p>
          <a:p>
            <a:pPr marL="1143000" marR="0" lvl="2" indent="-228600" algn="l">
              <a:lnSpc>
                <a:spcPct val="115000"/>
              </a:lnSpc>
              <a:spcBef>
                <a:spcPts val="0"/>
              </a:spcBef>
              <a:spcAft>
                <a:spcPts val="0"/>
              </a:spcAft>
              <a:buFont typeface="Wingdings"/>
              <a:buChar char=""/>
            </a:pPr>
            <a:r>
              <a:rPr lang="en-US" sz="1000" dirty="0">
                <a:latin typeface="Calibri"/>
                <a:ea typeface="Calibri"/>
                <a:cs typeface="Times New Roman"/>
              </a:rPr>
              <a:t>FITARA requires certain mechanics during these reviews. The results of the </a:t>
            </a:r>
            <a:r>
              <a:rPr lang="en-US" sz="1000" dirty="0" err="1">
                <a:latin typeface="Calibri"/>
                <a:ea typeface="Calibri"/>
                <a:cs typeface="Times New Roman"/>
              </a:rPr>
              <a:t>TechStat</a:t>
            </a:r>
            <a:r>
              <a:rPr lang="en-US" sz="1000" dirty="0">
                <a:latin typeface="Calibri"/>
                <a:ea typeface="Calibri"/>
                <a:cs typeface="Times New Roman"/>
              </a:rPr>
              <a:t> must be reported to Congress—</a:t>
            </a:r>
            <a:r>
              <a:rPr lang="en-US" sz="1000" i="1" dirty="0">
                <a:latin typeface="Calibri"/>
                <a:ea typeface="Calibri"/>
                <a:cs typeface="Times New Roman"/>
              </a:rPr>
              <a:t>probably through the ITOR Quarterly Report. DOD has the option to conduct this on their own without OMB.</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If an investment is still red one year following an OMB </a:t>
            </a:r>
            <a:r>
              <a:rPr lang="en-US" sz="1000" dirty="0" err="1">
                <a:latin typeface="Calibri"/>
                <a:ea typeface="Calibri"/>
                <a:cs typeface="Times New Roman"/>
              </a:rPr>
              <a:t>TechStat</a:t>
            </a:r>
            <a:r>
              <a:rPr lang="en-US" sz="1000" dirty="0">
                <a:latin typeface="Calibri"/>
                <a:ea typeface="Calibri"/>
                <a:cs typeface="Times New Roman"/>
              </a:rPr>
              <a:t>, FITARA requires OMB to deny any request for additional DME funding for the investment until the agency CIO determines that it is back on track to deliver “remaining planned increments within the planned cost and schedule.” </a:t>
            </a:r>
            <a:r>
              <a:rPr lang="en-US" sz="1000" i="1" dirty="0">
                <a:latin typeface="Calibri"/>
                <a:ea typeface="Calibri"/>
                <a:cs typeface="Times New Roman"/>
              </a:rPr>
              <a:t>Still thinking through the implications of this, but we know of two investments that would meet this criteria today: Education ED Web and DHS ICE-TECS Modernization.</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Requires OMB guidance to strengthen agency CIO evaluations and data reporting in general—</a:t>
            </a:r>
            <a:r>
              <a:rPr lang="en-US" sz="1000" i="1" dirty="0">
                <a:latin typeface="Calibri"/>
                <a:ea typeface="Calibri"/>
                <a:cs typeface="Times New Roman"/>
              </a:rPr>
              <a:t>we’re still working through the specifics.</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i="1" dirty="0">
                <a:latin typeface="Calibri"/>
                <a:ea typeface="Calibri"/>
                <a:cs typeface="Times New Roman"/>
              </a:rPr>
              <a:t>Note: final legislation dropped requirement that IT Dashboard be continuously publicly available all year round.</a:t>
            </a:r>
            <a:endParaRPr lang="en-US" sz="1000" dirty="0">
              <a:latin typeface="Calibri"/>
              <a:ea typeface="Calibri"/>
              <a:cs typeface="Times New Roman"/>
            </a:endParaRPr>
          </a:p>
          <a:p>
            <a:pPr marL="742950" marR="0" lvl="1" indent="-285750" algn="l">
              <a:lnSpc>
                <a:spcPct val="115000"/>
              </a:lnSpc>
              <a:spcBef>
                <a:spcPts val="0"/>
              </a:spcBef>
              <a:spcAft>
                <a:spcPts val="1000"/>
              </a:spcAft>
              <a:buFont typeface="Courier New"/>
              <a:buChar char="o"/>
            </a:pPr>
            <a:r>
              <a:rPr lang="en-US" sz="1000" dirty="0">
                <a:latin typeface="Calibri"/>
                <a:ea typeface="Calibri"/>
                <a:cs typeface="Times New Roman"/>
              </a:rPr>
              <a:t>Intelligence programs and “National security interests” as determined by OMB Director and are excepted from IT Dashboard requirements. </a:t>
            </a:r>
            <a:r>
              <a:rPr lang="en-US" sz="1000" i="1" dirty="0">
                <a:latin typeface="Calibri"/>
                <a:ea typeface="Calibri"/>
                <a:cs typeface="Times New Roman"/>
              </a:rPr>
              <a:t>Still working through the specifics of what this means for DOD/ODNI investment reporting but this is probably no change from previous practice</a:t>
            </a:r>
            <a:r>
              <a:rPr lang="en-US" sz="1000" i="1" dirty="0" smtClean="0">
                <a:latin typeface="Calibri"/>
                <a:ea typeface="Calibri"/>
                <a:cs typeface="Times New Roman"/>
              </a:rPr>
              <a:t>.</a:t>
            </a:r>
          </a:p>
          <a:p>
            <a:pPr marL="342900" marR="0" lvl="0" indent="-342900" algn="l">
              <a:lnSpc>
                <a:spcPct val="115000"/>
              </a:lnSpc>
              <a:spcBef>
                <a:spcPts val="0"/>
              </a:spcBef>
              <a:spcAft>
                <a:spcPts val="0"/>
              </a:spcAft>
              <a:buFont typeface="Symbol"/>
              <a:buChar char=""/>
            </a:pPr>
            <a:endParaRPr lang="en-US" sz="1000" b="1" dirty="0" smtClean="0">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000" b="1" dirty="0" smtClean="0">
                <a:latin typeface="Calibri"/>
                <a:ea typeface="Calibri"/>
                <a:cs typeface="Times New Roman"/>
              </a:rPr>
              <a:t>833</a:t>
            </a:r>
            <a:r>
              <a:rPr lang="en-US" sz="1000" b="1" dirty="0">
                <a:latin typeface="Calibri"/>
                <a:ea typeface="Calibri"/>
                <a:cs typeface="Times New Roman"/>
              </a:rPr>
              <a:t>. PortfolioStat</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Requires annual reviews between OMB E-Gov, agency COO/</a:t>
            </a:r>
            <a:r>
              <a:rPr lang="en-US" sz="1000" dirty="0" err="1">
                <a:latin typeface="Calibri"/>
                <a:ea typeface="Calibri"/>
                <a:cs typeface="Times New Roman"/>
              </a:rPr>
              <a:t>DepSec</a:t>
            </a:r>
            <a:r>
              <a:rPr lang="en-US" sz="1000" dirty="0">
                <a:latin typeface="Calibri"/>
                <a:ea typeface="Calibri"/>
                <a:cs typeface="Times New Roman"/>
              </a:rPr>
              <a:t>, and agency CIOs of the IT portfolio at each agency. </a:t>
            </a:r>
            <a:r>
              <a:rPr lang="en-US" sz="1000" i="1" dirty="0">
                <a:latin typeface="Calibri"/>
                <a:ea typeface="Calibri"/>
                <a:cs typeface="Times New Roman"/>
              </a:rPr>
              <a:t>(The law does not use the word “PortfolioStat” but I will use it here for familiarity.)</a:t>
            </a:r>
            <a:endParaRPr lang="en-US" sz="1000" dirty="0">
              <a:latin typeface="Calibri"/>
              <a:ea typeface="Calibri"/>
              <a:cs typeface="Times New Roman"/>
            </a:endParaRPr>
          </a:p>
          <a:p>
            <a:pPr marL="1143000" marR="0" lvl="2" indent="-228600" algn="l">
              <a:lnSpc>
                <a:spcPct val="115000"/>
              </a:lnSpc>
              <a:spcBef>
                <a:spcPts val="0"/>
              </a:spcBef>
              <a:spcAft>
                <a:spcPts val="0"/>
              </a:spcAft>
              <a:buFont typeface="Wingdings"/>
              <a:buChar char=""/>
            </a:pPr>
            <a:r>
              <a:rPr lang="en-US" sz="1000" dirty="0">
                <a:latin typeface="Calibri"/>
                <a:ea typeface="Calibri"/>
                <a:cs typeface="Times New Roman"/>
              </a:rPr>
              <a:t>DOD’s review shall only apply to “business systems IT portfolio…and not to ‘national security systems’.” It will be carried out by DCMO in consultation with DOD CIO, USD/AT&amp;L. SECDEF in consultation with OMB E-Gov can designate an existing DOD process to take the place of this annual review.</a:t>
            </a: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Beyond those reviews, requires that OMB “implement a process to assist…agencies in reviewing their portfolio of IT investments” and specifies a series of goals and topics such assistance must cover and the establishment of metrics,</a:t>
            </a:r>
            <a:r>
              <a:rPr lang="en-US" sz="1000" i="1" dirty="0">
                <a:latin typeface="Calibri"/>
                <a:ea typeface="Calibri"/>
                <a:cs typeface="Times New Roman"/>
              </a:rPr>
              <a:t> largely in line with previous PortfolioStat strategies. </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Brings back specific multi-year cost savings plans as a part of PortfolioStat, </a:t>
            </a:r>
            <a:r>
              <a:rPr lang="en-US" sz="1000" i="1" dirty="0">
                <a:latin typeface="Calibri"/>
                <a:ea typeface="Calibri"/>
                <a:cs typeface="Times New Roman"/>
              </a:rPr>
              <a:t>similar to the commodity IT plans required in 2012 PortfolioStat sessions.</a:t>
            </a:r>
            <a:endParaRPr lang="en-US" sz="1000" dirty="0">
              <a:latin typeface="Calibri"/>
              <a:ea typeface="Calibri"/>
              <a:cs typeface="Times New Roman"/>
            </a:endParaRPr>
          </a:p>
          <a:p>
            <a:pPr marL="742950" marR="0" lvl="1" indent="-285750" algn="l">
              <a:lnSpc>
                <a:spcPct val="115000"/>
              </a:lnSpc>
              <a:spcBef>
                <a:spcPts val="0"/>
              </a:spcBef>
              <a:spcAft>
                <a:spcPts val="1000"/>
              </a:spcAft>
              <a:buFont typeface="Courier New"/>
              <a:buChar char="o"/>
            </a:pPr>
            <a:r>
              <a:rPr lang="en-US" sz="1000" dirty="0">
                <a:latin typeface="Calibri"/>
                <a:ea typeface="Calibri"/>
                <a:cs typeface="Times New Roman"/>
              </a:rPr>
              <a:t>The cost savings portion of the Quarterly ITOR Report related to “duplicative IT investments” must be sent to HSGAC, HOGR and any other committee that requests it in addition to its current recipients (</a:t>
            </a:r>
            <a:r>
              <a:rPr lang="en-US" sz="1000" dirty="0" err="1">
                <a:latin typeface="Calibri"/>
                <a:ea typeface="Calibri"/>
                <a:cs typeface="Times New Roman"/>
              </a:rPr>
              <a:t>Approps</a:t>
            </a:r>
            <a:r>
              <a:rPr lang="en-US" sz="1000" dirty="0">
                <a:latin typeface="Calibri"/>
                <a:ea typeface="Calibri"/>
                <a:cs typeface="Times New Roman"/>
              </a:rPr>
              <a:t> and GAO).</a:t>
            </a:r>
          </a:p>
          <a:p>
            <a:pPr marL="742950" marR="0" lvl="1" indent="-285750" algn="l">
              <a:lnSpc>
                <a:spcPct val="115000"/>
              </a:lnSpc>
              <a:spcBef>
                <a:spcPts val="0"/>
              </a:spcBef>
              <a:spcAft>
                <a:spcPts val="1000"/>
              </a:spcAft>
              <a:buFont typeface="Courier New"/>
              <a:buChar char="o"/>
            </a:pPr>
            <a:endParaRPr lang="en-US" sz="1000" dirty="0">
              <a:effectLst/>
              <a:latin typeface="Calibri"/>
              <a:ea typeface="Calibri"/>
              <a:cs typeface="Times New Roman"/>
            </a:endParaRPr>
          </a:p>
        </p:txBody>
      </p:sp>
      <p:sp>
        <p:nvSpPr>
          <p:cNvPr id="5" name="Title 4"/>
          <p:cNvSpPr>
            <a:spLocks noGrp="1"/>
          </p:cNvSpPr>
          <p:nvPr>
            <p:ph type="title"/>
          </p:nvPr>
        </p:nvSpPr>
        <p:spPr>
          <a:xfrm>
            <a:off x="0" y="286604"/>
            <a:ext cx="9189720" cy="668739"/>
          </a:xfrm>
        </p:spPr>
        <p:txBody>
          <a:bodyPr anchor="t">
            <a:normAutofit fontScale="90000"/>
          </a:bodyPr>
          <a:lstStyle/>
          <a:p>
            <a:pPr algn="ctr"/>
            <a:r>
              <a:rPr lang="en-US" dirty="0"/>
              <a:t>FITARA Sections (page </a:t>
            </a:r>
            <a:r>
              <a:rPr lang="en-US" dirty="0" smtClean="0"/>
              <a:t>2 </a:t>
            </a:r>
            <a:r>
              <a:rPr lang="en-US" dirty="0"/>
              <a:t>of </a:t>
            </a:r>
            <a:r>
              <a:rPr lang="en-US" dirty="0" smtClean="0"/>
              <a:t>4)</a:t>
            </a:r>
            <a:endParaRPr lang="en-US" dirty="0"/>
          </a:p>
        </p:txBody>
      </p:sp>
      <p:sp>
        <p:nvSpPr>
          <p:cNvPr id="2" name="Slide Number Placeholder 1"/>
          <p:cNvSpPr>
            <a:spLocks noGrp="1"/>
          </p:cNvSpPr>
          <p:nvPr>
            <p:ph type="sldNum" sz="quarter" idx="12"/>
          </p:nvPr>
        </p:nvSpPr>
        <p:spPr/>
        <p:txBody>
          <a:bodyPr/>
          <a:lstStyle/>
          <a:p>
            <a:fld id="{2CB80C9D-A9E8-43A4-9412-9A32ED97DE7F}" type="slidenum">
              <a:rPr lang="en-US" smtClean="0"/>
              <a:pPr/>
              <a:t>29</a:t>
            </a:fld>
            <a:endParaRPr lang="en-US"/>
          </a:p>
        </p:txBody>
      </p:sp>
    </p:spTree>
    <p:extLst>
      <p:ext uri="{BB962C8B-B14F-4D97-AF65-F5344CB8AC3E}">
        <p14:creationId xmlns:p14="http://schemas.microsoft.com/office/powerpoint/2010/main" val="1779906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FITARA </a:t>
            </a:r>
            <a:r>
              <a:rPr lang="en-US" smtClean="0"/>
              <a:t>MAX Group</a:t>
            </a:r>
            <a:endParaRPr lang="en-US"/>
          </a:p>
        </p:txBody>
      </p:sp>
      <p:sp>
        <p:nvSpPr>
          <p:cNvPr id="3" name="Content Placeholder 2"/>
          <p:cNvSpPr>
            <a:spLocks noGrp="1"/>
          </p:cNvSpPr>
          <p:nvPr>
            <p:ph idx="1"/>
          </p:nvPr>
        </p:nvSpPr>
        <p:spPr>
          <a:xfrm>
            <a:off x="286440" y="1845734"/>
            <a:ext cx="8616840" cy="4023360"/>
          </a:xfrm>
        </p:spPr>
        <p:txBody>
          <a:bodyPr>
            <a:noAutofit/>
          </a:bodyPr>
          <a:lstStyle/>
          <a:p>
            <a:pPr>
              <a:lnSpc>
                <a:spcPct val="100000"/>
              </a:lnSpc>
              <a:spcBef>
                <a:spcPts val="0"/>
              </a:spcBef>
              <a:spcAft>
                <a:spcPts val="0"/>
              </a:spcAft>
            </a:pPr>
            <a:r>
              <a:rPr lang="en-US" sz="1200" dirty="0"/>
              <a:t>FYI, I requested a MAX group in case we want to use it for FITARA stuff. I mainly got it for MAX Shared Desktop in case we want to use it for meetings. </a:t>
            </a:r>
            <a:r>
              <a:rPr lang="en-US" sz="1200" dirty="0" smtClean="0"/>
              <a:t>We </a:t>
            </a:r>
            <a:r>
              <a:rPr lang="en-US" sz="1200" dirty="0"/>
              <a:t>can also just always use the backup viewer which is Adobe Connect and the link for that would be: </a:t>
            </a:r>
            <a:r>
              <a:rPr lang="en-US" sz="1200" dirty="0">
                <a:hlinkClick r:id="rId2"/>
              </a:rPr>
              <a:t>https://meetings.max.gov/agy-omb-egov_fitara</a:t>
            </a:r>
            <a:r>
              <a:rPr lang="en-US" sz="1200" dirty="0" smtClean="0">
                <a:hlinkClick r:id="rId2"/>
              </a:rPr>
              <a:t>/</a:t>
            </a:r>
            <a:r>
              <a:rPr lang="en-US" sz="1200" dirty="0" smtClean="0"/>
              <a:t>  </a:t>
            </a:r>
            <a:endParaRPr lang="en-US" sz="1200" dirty="0"/>
          </a:p>
          <a:p>
            <a:pPr>
              <a:lnSpc>
                <a:spcPct val="100000"/>
              </a:lnSpc>
              <a:spcBef>
                <a:spcPts val="0"/>
              </a:spcBef>
              <a:spcAft>
                <a:spcPts val="0"/>
              </a:spcAft>
            </a:pPr>
            <a:endParaRPr lang="en-US" sz="1200" dirty="0"/>
          </a:p>
          <a:p>
            <a:pPr>
              <a:lnSpc>
                <a:spcPct val="100000"/>
              </a:lnSpc>
              <a:spcBef>
                <a:spcPts val="0"/>
              </a:spcBef>
              <a:spcAft>
                <a:spcPts val="0"/>
              </a:spcAft>
            </a:pPr>
            <a:r>
              <a:rPr lang="en-US" sz="1200" dirty="0" smtClean="0"/>
              <a:t>Greetings</a:t>
            </a:r>
            <a:r>
              <a:rPr lang="en-US" sz="1200" dirty="0"/>
              <a:t>:</a:t>
            </a:r>
          </a:p>
          <a:p>
            <a:pPr>
              <a:lnSpc>
                <a:spcPct val="100000"/>
              </a:lnSpc>
              <a:spcBef>
                <a:spcPts val="0"/>
              </a:spcBef>
              <a:spcAft>
                <a:spcPts val="0"/>
              </a:spcAft>
            </a:pPr>
            <a:endParaRPr lang="en-US" sz="1200" dirty="0"/>
          </a:p>
          <a:p>
            <a:pPr>
              <a:lnSpc>
                <a:spcPct val="100000"/>
              </a:lnSpc>
              <a:spcBef>
                <a:spcPts val="0"/>
              </a:spcBef>
              <a:spcAft>
                <a:spcPts val="0"/>
              </a:spcAft>
            </a:pPr>
            <a:r>
              <a:rPr lang="en-US" sz="1200" dirty="0"/>
              <a:t>I have created your Max group and granted you admin permissions. The details are below. Feel free to reach out to me or Max Support if you have any questions.</a:t>
            </a:r>
          </a:p>
          <a:p>
            <a:pPr>
              <a:lnSpc>
                <a:spcPct val="100000"/>
              </a:lnSpc>
              <a:spcBef>
                <a:spcPts val="0"/>
              </a:spcBef>
              <a:spcAft>
                <a:spcPts val="0"/>
              </a:spcAft>
            </a:pPr>
            <a:endParaRPr lang="en-US" sz="1200" dirty="0"/>
          </a:p>
          <a:p>
            <a:pPr>
              <a:lnSpc>
                <a:spcPct val="100000"/>
              </a:lnSpc>
              <a:spcBef>
                <a:spcPts val="0"/>
              </a:spcBef>
              <a:spcAft>
                <a:spcPts val="0"/>
              </a:spcAft>
            </a:pPr>
            <a:r>
              <a:rPr lang="en-US" sz="1200" b="1" dirty="0"/>
              <a:t>Group ID:	AGY-OMB-EGOV.FITARA</a:t>
            </a:r>
          </a:p>
          <a:p>
            <a:pPr>
              <a:lnSpc>
                <a:spcPct val="100000"/>
              </a:lnSpc>
              <a:spcBef>
                <a:spcPts val="0"/>
              </a:spcBef>
              <a:spcAft>
                <a:spcPts val="0"/>
              </a:spcAft>
            </a:pPr>
            <a:r>
              <a:rPr lang="en-US" sz="1200" b="1" dirty="0"/>
              <a:t>	</a:t>
            </a:r>
          </a:p>
          <a:p>
            <a:pPr>
              <a:lnSpc>
                <a:spcPct val="100000"/>
              </a:lnSpc>
              <a:spcBef>
                <a:spcPts val="0"/>
              </a:spcBef>
              <a:spcAft>
                <a:spcPts val="0"/>
              </a:spcAft>
            </a:pPr>
            <a:r>
              <a:rPr lang="en-US" sz="1200" b="1" dirty="0"/>
              <a:t>Group Short Title:	E-Gov FITARA</a:t>
            </a:r>
          </a:p>
          <a:p>
            <a:pPr>
              <a:lnSpc>
                <a:spcPct val="100000"/>
              </a:lnSpc>
              <a:spcBef>
                <a:spcPts val="0"/>
              </a:spcBef>
              <a:spcAft>
                <a:spcPts val="0"/>
              </a:spcAft>
            </a:pPr>
            <a:r>
              <a:rPr lang="en-US" sz="1200" b="1" dirty="0"/>
              <a:t>	</a:t>
            </a:r>
          </a:p>
          <a:p>
            <a:pPr>
              <a:lnSpc>
                <a:spcPct val="100000"/>
              </a:lnSpc>
              <a:spcBef>
                <a:spcPts val="0"/>
              </a:spcBef>
              <a:spcAft>
                <a:spcPts val="0"/>
              </a:spcAft>
            </a:pPr>
            <a:r>
              <a:rPr lang="en-US" sz="1200" b="1" dirty="0"/>
              <a:t>Group Title:	OMB E-Gov FITARA Implementation Support</a:t>
            </a:r>
          </a:p>
          <a:p>
            <a:pPr>
              <a:lnSpc>
                <a:spcPct val="100000"/>
              </a:lnSpc>
              <a:spcBef>
                <a:spcPts val="0"/>
              </a:spcBef>
              <a:spcAft>
                <a:spcPts val="0"/>
              </a:spcAft>
            </a:pPr>
            <a:r>
              <a:rPr lang="en-US" sz="1200" b="1" dirty="0"/>
              <a:t>	</a:t>
            </a:r>
          </a:p>
          <a:p>
            <a:pPr>
              <a:lnSpc>
                <a:spcPct val="100000"/>
              </a:lnSpc>
              <a:spcBef>
                <a:spcPts val="0"/>
              </a:spcBef>
              <a:spcAft>
                <a:spcPts val="0"/>
              </a:spcAft>
            </a:pPr>
            <a:r>
              <a:rPr lang="en-US" sz="1200" b="1" dirty="0"/>
              <a:t>Group Shortcut URL:	https://community.max.gov/x/GYQjLw</a:t>
            </a:r>
          </a:p>
          <a:p>
            <a:pPr>
              <a:lnSpc>
                <a:spcPct val="100000"/>
              </a:lnSpc>
              <a:spcBef>
                <a:spcPts val="0"/>
              </a:spcBef>
              <a:spcAft>
                <a:spcPts val="0"/>
              </a:spcAft>
            </a:pPr>
            <a:endParaRPr lang="en-US" sz="1200" b="1" dirty="0"/>
          </a:p>
          <a:p>
            <a:pPr>
              <a:lnSpc>
                <a:spcPct val="100000"/>
              </a:lnSpc>
              <a:spcBef>
                <a:spcPts val="0"/>
              </a:spcBef>
              <a:spcAft>
                <a:spcPts val="0"/>
              </a:spcAft>
            </a:pPr>
            <a:r>
              <a:rPr lang="en-US" sz="1200" b="1" dirty="0"/>
              <a:t>	</a:t>
            </a:r>
          </a:p>
          <a:p>
            <a:pPr>
              <a:lnSpc>
                <a:spcPct val="100000"/>
              </a:lnSpc>
              <a:spcBef>
                <a:spcPts val="0"/>
              </a:spcBef>
              <a:spcAft>
                <a:spcPts val="0"/>
              </a:spcAft>
            </a:pPr>
            <a:r>
              <a:rPr lang="en-US" sz="1200" b="1" dirty="0"/>
              <a:t>Group Member Types:	Executive Branch</a:t>
            </a:r>
          </a:p>
          <a:p>
            <a:pPr>
              <a:lnSpc>
                <a:spcPct val="100000"/>
              </a:lnSpc>
              <a:spcBef>
                <a:spcPts val="0"/>
              </a:spcBef>
              <a:spcAft>
                <a:spcPts val="0"/>
              </a:spcAft>
            </a:pPr>
            <a:endParaRPr lang="en-US" sz="1200"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3</a:t>
            </a:fld>
            <a:endParaRPr lang="en-US"/>
          </a:p>
        </p:txBody>
      </p:sp>
    </p:spTree>
    <p:extLst>
      <p:ext uri="{BB962C8B-B14F-4D97-AF65-F5344CB8AC3E}">
        <p14:creationId xmlns:p14="http://schemas.microsoft.com/office/powerpoint/2010/main" val="3464169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4" name="Rectangle 3"/>
          <p:cNvSpPr/>
          <p:nvPr/>
        </p:nvSpPr>
        <p:spPr>
          <a:xfrm>
            <a:off x="276225" y="1086057"/>
            <a:ext cx="8296275" cy="5747727"/>
          </a:xfrm>
          <a:prstGeom prst="rect">
            <a:avLst/>
          </a:prstGeom>
          <a:solidFill>
            <a:schemeClr val="bg1"/>
          </a:solidFill>
        </p:spPr>
        <p:txBody>
          <a:bodyPr wrap="square">
            <a:noAutofit/>
          </a:bodyPr>
          <a:lstStyle/>
          <a:p>
            <a:pPr marL="342900" marR="0" lvl="0" indent="-342900" algn="l">
              <a:lnSpc>
                <a:spcPct val="115000"/>
              </a:lnSpc>
              <a:spcBef>
                <a:spcPts val="0"/>
              </a:spcBef>
              <a:spcAft>
                <a:spcPts val="0"/>
              </a:spcAft>
              <a:buFont typeface="Symbol"/>
              <a:buChar char=""/>
            </a:pPr>
            <a:r>
              <a:rPr lang="en-US" sz="1000" b="1" dirty="0">
                <a:latin typeface="Calibri"/>
                <a:ea typeface="Calibri"/>
                <a:cs typeface="Times New Roman"/>
              </a:rPr>
              <a:t>834. FDCCI Data Centers</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Formalizes FDCCI in law.</a:t>
            </a: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New reporting requirements</a:t>
            </a: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Annual inventory. </a:t>
            </a:r>
            <a:r>
              <a:rPr lang="en-US" sz="1000" dirty="0">
                <a:latin typeface="Calibri"/>
                <a:ea typeface="Calibri"/>
                <a:cs typeface="Times New Roman"/>
              </a:rPr>
              <a:t>Each agency must submit data center inventory of data centers “owned, operated, or maintained by or on behalf of the agency”—</a:t>
            </a:r>
            <a:r>
              <a:rPr lang="en-US" sz="1000" i="1" dirty="0">
                <a:latin typeface="Calibri"/>
                <a:ea typeface="Calibri"/>
                <a:cs typeface="Times New Roman"/>
              </a:rPr>
              <a:t>still evaluating whether this is an expansion in scope of existing FDCCI inventory requirements.</a:t>
            </a:r>
            <a:endParaRPr lang="en-US" sz="1000" dirty="0">
              <a:latin typeface="Calibri"/>
              <a:ea typeface="Calibri"/>
              <a:cs typeface="Times New Roman"/>
            </a:endParaRP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Annual strategy.</a:t>
            </a:r>
            <a:r>
              <a:rPr lang="en-US" sz="1000" dirty="0">
                <a:latin typeface="Calibri"/>
                <a:ea typeface="Calibri"/>
                <a:cs typeface="Times New Roman"/>
              </a:rPr>
              <a:t> Multi year strategy to achieve consolidation and optimization, including </a:t>
            </a: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performance metrics</a:t>
            </a: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timeline for agency FDCCI activities, including benchmarks to achieve by specific dates</a:t>
            </a: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year-by-year calculations of investment and cost savings going forward</a:t>
            </a:r>
          </a:p>
          <a:p>
            <a:pPr marL="1600200" marR="0" lvl="3" indent="-228600" algn="l">
              <a:lnSpc>
                <a:spcPct val="115000"/>
              </a:lnSpc>
              <a:spcBef>
                <a:spcPts val="0"/>
              </a:spcBef>
              <a:spcAft>
                <a:spcPts val="0"/>
              </a:spcAft>
              <a:buFont typeface="Symbol"/>
              <a:buChar char=""/>
            </a:pPr>
            <a:r>
              <a:rPr lang="en-US" sz="1000" i="1" dirty="0">
                <a:latin typeface="Calibri"/>
                <a:ea typeface="Calibri"/>
                <a:cs typeface="Times New Roman"/>
              </a:rPr>
              <a:t>E-Gov is still evaluating whether this “multi-year strategy” can continue to be integrated within agency inventories and existing cost/savings reporting rather than as stand alone documents.</a:t>
            </a:r>
            <a:endParaRPr lang="en-US" sz="1000" dirty="0">
              <a:latin typeface="Calibri"/>
              <a:ea typeface="Calibri"/>
              <a:cs typeface="Times New Roman"/>
            </a:endParaRP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Annual statement.</a:t>
            </a:r>
            <a:r>
              <a:rPr lang="en-US" sz="1000" dirty="0">
                <a:latin typeface="Calibri"/>
                <a:ea typeface="Calibri"/>
                <a:cs typeface="Times New Roman"/>
              </a:rPr>
              <a:t> Agencies must submit to OMB and post publicly an annual statement describing compliance with these requirements. </a:t>
            </a:r>
            <a:r>
              <a:rPr lang="en-US" sz="1000" i="1" dirty="0">
                <a:latin typeface="Calibri"/>
                <a:ea typeface="Calibri"/>
                <a:cs typeface="Times New Roman"/>
              </a:rPr>
              <a:t>Still exploring whether this could be included in existing reporting requirements such as IRM strategic plan.</a:t>
            </a:r>
            <a:endParaRPr lang="en-US" sz="1000" dirty="0">
              <a:latin typeface="Calibri"/>
              <a:ea typeface="Calibri"/>
              <a:cs typeface="Times New Roman"/>
            </a:endParaRP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Quarterly updates. </a:t>
            </a:r>
            <a:r>
              <a:rPr lang="en-US" sz="1000" dirty="0">
                <a:latin typeface="Calibri"/>
                <a:ea typeface="Calibri"/>
                <a:cs typeface="Times New Roman"/>
              </a:rPr>
              <a:t>Additionally, agencies must provide quarterly updates to OMB on FDCCI progress, metrics progress, and cost savings. </a:t>
            </a:r>
            <a:r>
              <a:rPr lang="en-US" sz="1000" i="1" dirty="0">
                <a:latin typeface="Calibri"/>
                <a:ea typeface="Calibri"/>
                <a:cs typeface="Times New Roman"/>
              </a:rPr>
              <a:t>Likely to include this in existing FDCCI or IDC reporting</a:t>
            </a:r>
            <a:r>
              <a:rPr lang="en-US" sz="1000" dirty="0">
                <a:latin typeface="Calibri"/>
                <a:ea typeface="Calibri"/>
                <a:cs typeface="Times New Roman"/>
              </a:rPr>
              <a:t>.</a:t>
            </a: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DOD exceptions. </a:t>
            </a:r>
            <a:r>
              <a:rPr lang="en-US" sz="1000" dirty="0">
                <a:latin typeface="Calibri"/>
                <a:ea typeface="Calibri"/>
                <a:cs typeface="Times New Roman"/>
              </a:rPr>
              <a:t>DOD is given the option of alternative inventory and reporting mechanisms under other NDAA performance plans for reduction of resources. DOD also is given an alternative to the multi-year strategy based on other parts of NDAA.</a:t>
            </a: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OMB Public Goal and Annual Reporting</a:t>
            </a:r>
            <a:endParaRPr lang="en-US" sz="1000" dirty="0">
              <a:latin typeface="Calibri"/>
              <a:ea typeface="Calibri"/>
              <a:cs typeface="Times New Roman"/>
            </a:endParaRP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OMB E-Gov must publish publicly within a year a “goal” for cost savings and optimization targets by year going forward and submit the goal to Congress</a:t>
            </a: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OMB E-Gov must publish publicly annually FDCCI savings and optimization progress for each agency each year going forward and compare actual progress to agency strategies</a:t>
            </a: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OMB E-Gov must report to Congress annually a statement comprehensiveness of each agency inventory and an analysis of the inventories, and comprehensiveness of each agency strategy.</a:t>
            </a:r>
          </a:p>
          <a:p>
            <a:pPr marL="1600200" marR="0" lvl="3" indent="-228600" algn="l">
              <a:lnSpc>
                <a:spcPct val="115000"/>
              </a:lnSpc>
              <a:spcBef>
                <a:spcPts val="0"/>
              </a:spcBef>
              <a:spcAft>
                <a:spcPts val="0"/>
              </a:spcAft>
              <a:buFont typeface="Symbol"/>
              <a:buChar char=""/>
            </a:pPr>
            <a:r>
              <a:rPr lang="en-US" sz="1000" dirty="0">
                <a:latin typeface="Calibri"/>
                <a:ea typeface="Calibri"/>
                <a:cs typeface="Times New Roman"/>
              </a:rPr>
              <a:t>OMB E-Gov must make </a:t>
            </a:r>
            <a:r>
              <a:rPr lang="en-US" sz="1000" dirty="0" err="1">
                <a:latin typeface="Calibri"/>
                <a:ea typeface="Calibri"/>
                <a:cs typeface="Times New Roman"/>
              </a:rPr>
              <a:t>govwide</a:t>
            </a:r>
            <a:r>
              <a:rPr lang="en-US" sz="1000" dirty="0">
                <a:latin typeface="Calibri"/>
                <a:ea typeface="Calibri"/>
                <a:cs typeface="Times New Roman"/>
              </a:rPr>
              <a:t> progress available to the public “in a timely manner”</a:t>
            </a:r>
          </a:p>
          <a:p>
            <a:pPr marL="1143000" marR="0" lvl="2" indent="-228600" algn="l">
              <a:lnSpc>
                <a:spcPct val="115000"/>
              </a:lnSpc>
              <a:spcBef>
                <a:spcPts val="0"/>
              </a:spcBef>
              <a:spcAft>
                <a:spcPts val="0"/>
              </a:spcAft>
              <a:buFont typeface="Wingdings"/>
              <a:buChar char=""/>
            </a:pPr>
            <a:r>
              <a:rPr lang="en-US" sz="1000" b="1" dirty="0">
                <a:latin typeface="Calibri"/>
                <a:ea typeface="Calibri"/>
                <a:cs typeface="Times New Roman"/>
              </a:rPr>
              <a:t>GAO annual report and review.</a:t>
            </a:r>
            <a:r>
              <a:rPr lang="en-US" sz="1000" dirty="0">
                <a:latin typeface="Calibri"/>
                <a:ea typeface="Calibri"/>
                <a:cs typeface="Times New Roman"/>
              </a:rPr>
              <a:t> To verify inventory and strategies at each agency.</a:t>
            </a: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OMB E-Gov must establish reporting deadlines, requirements, review inventories and strategies, monitor implementation of strategies, annually update FDCCI cumulative cost savings, establish cost and efficiency metrics.</a:t>
            </a: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FDCCI must be consistent with </a:t>
            </a:r>
            <a:r>
              <a:rPr lang="en-US" sz="1000" dirty="0" err="1">
                <a:latin typeface="Calibri"/>
                <a:ea typeface="Calibri"/>
                <a:cs typeface="Times New Roman"/>
              </a:rPr>
              <a:t>FedRAMP</a:t>
            </a:r>
            <a:r>
              <a:rPr lang="en-US" sz="1000" dirty="0">
                <a:latin typeface="Calibri"/>
                <a:ea typeface="Calibri"/>
                <a:cs typeface="Times New Roman"/>
              </a:rPr>
              <a:t> and NIST guidance on cloud computing security</a:t>
            </a:r>
            <a:r>
              <a:rPr lang="en-US" sz="1000" dirty="0" smtClean="0">
                <a:latin typeface="Calibri"/>
                <a:ea typeface="Calibri"/>
                <a:cs typeface="Times New Roman"/>
              </a:rPr>
              <a:t>.</a:t>
            </a:r>
            <a:endParaRPr lang="en-US" sz="1000" dirty="0">
              <a:latin typeface="Calibri"/>
              <a:ea typeface="Calibri"/>
              <a:cs typeface="Times New Roman"/>
            </a:endParaRPr>
          </a:p>
        </p:txBody>
      </p:sp>
      <p:sp>
        <p:nvSpPr>
          <p:cNvPr id="5" name="Title 4"/>
          <p:cNvSpPr>
            <a:spLocks noGrp="1"/>
          </p:cNvSpPr>
          <p:nvPr>
            <p:ph type="title"/>
          </p:nvPr>
        </p:nvSpPr>
        <p:spPr>
          <a:xfrm>
            <a:off x="822960" y="286604"/>
            <a:ext cx="7543800" cy="668739"/>
          </a:xfrm>
        </p:spPr>
        <p:txBody>
          <a:bodyPr anchor="t">
            <a:normAutofit fontScale="90000"/>
          </a:bodyPr>
          <a:lstStyle/>
          <a:p>
            <a:pPr algn="ctr"/>
            <a:r>
              <a:rPr lang="en-US" dirty="0"/>
              <a:t>FITARA Sections (page </a:t>
            </a:r>
            <a:r>
              <a:rPr lang="en-US" dirty="0" smtClean="0"/>
              <a:t>3 </a:t>
            </a:r>
            <a:r>
              <a:rPr lang="en-US" dirty="0"/>
              <a:t>of </a:t>
            </a:r>
            <a:r>
              <a:rPr lang="en-US" dirty="0" smtClean="0"/>
              <a:t>4)</a:t>
            </a:r>
            <a:endParaRPr lang="en-US" dirty="0"/>
          </a:p>
        </p:txBody>
      </p:sp>
      <p:sp>
        <p:nvSpPr>
          <p:cNvPr id="2" name="Slide Number Placeholder 1"/>
          <p:cNvSpPr>
            <a:spLocks noGrp="1"/>
          </p:cNvSpPr>
          <p:nvPr>
            <p:ph type="sldNum" sz="quarter" idx="12"/>
          </p:nvPr>
        </p:nvSpPr>
        <p:spPr/>
        <p:txBody>
          <a:bodyPr/>
          <a:lstStyle/>
          <a:p>
            <a:fld id="{2CB80C9D-A9E8-43A4-9412-9A32ED97DE7F}" type="slidenum">
              <a:rPr lang="en-US" smtClean="0"/>
              <a:pPr/>
              <a:t>30</a:t>
            </a:fld>
            <a:endParaRPr lang="en-US"/>
          </a:p>
        </p:txBody>
      </p:sp>
    </p:spTree>
    <p:extLst>
      <p:ext uri="{BB962C8B-B14F-4D97-AF65-F5344CB8AC3E}">
        <p14:creationId xmlns:p14="http://schemas.microsoft.com/office/powerpoint/2010/main" val="2307987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4" name="Rectangle 3"/>
          <p:cNvSpPr/>
          <p:nvPr/>
        </p:nvSpPr>
        <p:spPr>
          <a:xfrm>
            <a:off x="400051" y="1086057"/>
            <a:ext cx="8334374" cy="5747727"/>
          </a:xfrm>
          <a:prstGeom prst="rect">
            <a:avLst/>
          </a:prstGeom>
          <a:solidFill>
            <a:schemeClr val="bg1"/>
          </a:solidFill>
        </p:spPr>
        <p:txBody>
          <a:bodyPr wrap="square">
            <a:noAutofit/>
          </a:bodyPr>
          <a:lstStyle/>
          <a:p>
            <a:pPr marL="342900" marR="0" lvl="0" indent="-342900" algn="l">
              <a:lnSpc>
                <a:spcPct val="115000"/>
              </a:lnSpc>
              <a:spcBef>
                <a:spcPts val="0"/>
              </a:spcBef>
              <a:spcAft>
                <a:spcPts val="0"/>
              </a:spcAft>
              <a:buFont typeface="Symbol"/>
              <a:buChar char=""/>
            </a:pPr>
            <a:r>
              <a:rPr lang="en-US" sz="1000" b="1" dirty="0">
                <a:latin typeface="Calibri"/>
                <a:ea typeface="Calibri"/>
                <a:cs typeface="Times New Roman"/>
              </a:rPr>
              <a:t>835. IT Acquisition Cadres</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OFPP consulting with E-Gov works with agencies to include IT acquisition human capital issues in “acquisition human capital plans.”</a:t>
            </a: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Requires a series of topics to be addressed in those plans.</a:t>
            </a:r>
          </a:p>
          <a:p>
            <a:pPr marL="342900" marR="0" lvl="0" indent="-342900" algn="l">
              <a:lnSpc>
                <a:spcPct val="115000"/>
              </a:lnSpc>
              <a:spcBef>
                <a:spcPts val="0"/>
              </a:spcBef>
              <a:spcAft>
                <a:spcPts val="0"/>
              </a:spcAft>
              <a:buFont typeface="Symbol"/>
              <a:buChar char=""/>
            </a:pPr>
            <a:r>
              <a:rPr lang="en-US" sz="1000" b="1" dirty="0">
                <a:latin typeface="Calibri"/>
                <a:ea typeface="Calibri"/>
                <a:cs typeface="Times New Roman"/>
              </a:rPr>
              <a:t>836. FSSI Strategic Sourcing</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Within 180 days OFPP shall require that when agencies do not use FSSI for items covered under FSSI the contract file for the purchase shall include a brief analysis of the comparative value, including price and non-price factors, between the services and supplies offered under such Initiative and services and supplies offered under the source or sources used for the purchase.</a:t>
            </a:r>
          </a:p>
          <a:p>
            <a:pPr marL="342900" marR="0" lvl="0" indent="-342900" algn="l">
              <a:lnSpc>
                <a:spcPct val="115000"/>
              </a:lnSpc>
              <a:spcBef>
                <a:spcPts val="0"/>
              </a:spcBef>
              <a:spcAft>
                <a:spcPts val="0"/>
              </a:spcAft>
              <a:buFont typeface="Symbol"/>
              <a:buChar char=""/>
            </a:pPr>
            <a:r>
              <a:rPr lang="en-US" sz="1000" b="1" dirty="0">
                <a:latin typeface="Calibri"/>
                <a:ea typeface="Calibri"/>
                <a:cs typeface="Times New Roman"/>
              </a:rPr>
              <a:t>837. </a:t>
            </a:r>
            <a:r>
              <a:rPr lang="en-US" sz="1000" b="1" dirty="0" err="1">
                <a:latin typeface="Calibri"/>
                <a:ea typeface="Calibri"/>
                <a:cs typeface="Times New Roman"/>
              </a:rPr>
              <a:t>Governmentwide</a:t>
            </a:r>
            <a:r>
              <a:rPr lang="en-US" sz="1000" b="1" dirty="0">
                <a:latin typeface="Calibri"/>
                <a:ea typeface="Calibri"/>
                <a:cs typeface="Times New Roman"/>
              </a:rPr>
              <a:t> Software Purchasing Program</a:t>
            </a:r>
            <a:endParaRPr lang="en-US" sz="1000" dirty="0">
              <a:latin typeface="Calibri"/>
              <a:ea typeface="Calibri"/>
              <a:cs typeface="Times New Roman"/>
            </a:endParaRPr>
          </a:p>
          <a:p>
            <a:pPr marL="742950" marR="0" lvl="1" indent="-285750" algn="l">
              <a:lnSpc>
                <a:spcPct val="115000"/>
              </a:lnSpc>
              <a:spcBef>
                <a:spcPts val="0"/>
              </a:spcBef>
              <a:spcAft>
                <a:spcPts val="0"/>
              </a:spcAft>
              <a:buFont typeface="Courier New"/>
              <a:buChar char="o"/>
            </a:pPr>
            <a:r>
              <a:rPr lang="en-US" sz="1000" dirty="0">
                <a:latin typeface="Calibri"/>
                <a:ea typeface="Calibri"/>
                <a:cs typeface="Times New Roman"/>
              </a:rPr>
              <a:t>Requires that software is included in strategic sourcing.</a:t>
            </a:r>
          </a:p>
          <a:p>
            <a:pPr marL="742950" marR="0" lvl="1" indent="-285750" algn="l">
              <a:lnSpc>
                <a:spcPct val="115000"/>
              </a:lnSpc>
              <a:spcBef>
                <a:spcPts val="0"/>
              </a:spcBef>
              <a:spcAft>
                <a:spcPts val="1000"/>
              </a:spcAft>
              <a:buFont typeface="Courier New"/>
              <a:buChar char="o"/>
            </a:pPr>
            <a:r>
              <a:rPr lang="en-US" sz="1000" dirty="0">
                <a:latin typeface="Calibri"/>
                <a:ea typeface="Calibri"/>
                <a:cs typeface="Times New Roman"/>
              </a:rPr>
              <a:t>Requires GSA to allow for the purchase of a license agreement that is available for use by all agencies as one user to the maximum extent practicable/appropriate.</a:t>
            </a:r>
          </a:p>
        </p:txBody>
      </p:sp>
      <p:sp>
        <p:nvSpPr>
          <p:cNvPr id="5" name="Title 4"/>
          <p:cNvSpPr>
            <a:spLocks noGrp="1"/>
          </p:cNvSpPr>
          <p:nvPr>
            <p:ph type="title"/>
          </p:nvPr>
        </p:nvSpPr>
        <p:spPr>
          <a:xfrm>
            <a:off x="822960" y="286604"/>
            <a:ext cx="7543800" cy="668739"/>
          </a:xfrm>
        </p:spPr>
        <p:txBody>
          <a:bodyPr anchor="t">
            <a:normAutofit fontScale="90000"/>
          </a:bodyPr>
          <a:lstStyle/>
          <a:p>
            <a:pPr algn="ctr"/>
            <a:r>
              <a:rPr lang="en-US" dirty="0"/>
              <a:t>FITARA Sections (page </a:t>
            </a:r>
            <a:r>
              <a:rPr lang="en-US" dirty="0" smtClean="0"/>
              <a:t>4 </a:t>
            </a:r>
            <a:r>
              <a:rPr lang="en-US" dirty="0"/>
              <a:t>of </a:t>
            </a:r>
            <a:r>
              <a:rPr lang="en-US" dirty="0" smtClean="0"/>
              <a:t>4)</a:t>
            </a:r>
            <a:endParaRPr lang="en-US" dirty="0"/>
          </a:p>
        </p:txBody>
      </p:sp>
      <p:sp>
        <p:nvSpPr>
          <p:cNvPr id="2" name="Slide Number Placeholder 1"/>
          <p:cNvSpPr>
            <a:spLocks noGrp="1"/>
          </p:cNvSpPr>
          <p:nvPr>
            <p:ph type="sldNum" sz="quarter" idx="12"/>
          </p:nvPr>
        </p:nvSpPr>
        <p:spPr/>
        <p:txBody>
          <a:bodyPr/>
          <a:lstStyle/>
          <a:p>
            <a:fld id="{2CB80C9D-A9E8-43A4-9412-9A32ED97DE7F}" type="slidenum">
              <a:rPr lang="en-US" smtClean="0"/>
              <a:pPr/>
              <a:t>31</a:t>
            </a:fld>
            <a:endParaRPr lang="en-US"/>
          </a:p>
        </p:txBody>
      </p:sp>
    </p:spTree>
    <p:extLst>
      <p:ext uri="{BB962C8B-B14F-4D97-AF65-F5344CB8AC3E}">
        <p14:creationId xmlns:p14="http://schemas.microsoft.com/office/powerpoint/2010/main" val="816666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Core OMB FITARA Contact List</a:t>
            </a:r>
            <a:endParaRPr lang="en-US" dirty="0"/>
          </a:p>
        </p:txBody>
      </p:sp>
      <p:sp>
        <p:nvSpPr>
          <p:cNvPr id="3" name="Content Placeholder 2"/>
          <p:cNvSpPr>
            <a:spLocks noGrp="1"/>
          </p:cNvSpPr>
          <p:nvPr>
            <p:ph idx="1"/>
          </p:nvPr>
        </p:nvSpPr>
        <p:spPr>
          <a:xfrm>
            <a:off x="822959" y="1845734"/>
            <a:ext cx="7543801" cy="4631266"/>
          </a:xfrm>
        </p:spPr>
        <p:txBody>
          <a:bodyPr>
            <a:normAutofit fontScale="40000" lnSpcReduction="20000"/>
          </a:bodyPr>
          <a:lstStyle/>
          <a:p>
            <a:pPr>
              <a:lnSpc>
                <a:spcPct val="120000"/>
              </a:lnSpc>
              <a:spcBef>
                <a:spcPts val="0"/>
              </a:spcBef>
              <a:spcAft>
                <a:spcPts val="0"/>
              </a:spcAft>
            </a:pPr>
            <a:r>
              <a:rPr lang="en-US" b="1" dirty="0" smtClean="0"/>
              <a:t>E-Gov and USDS</a:t>
            </a:r>
          </a:p>
          <a:p>
            <a:pPr>
              <a:lnSpc>
                <a:spcPct val="120000"/>
              </a:lnSpc>
              <a:spcBef>
                <a:spcPts val="0"/>
              </a:spcBef>
              <a:spcAft>
                <a:spcPts val="0"/>
              </a:spcAft>
            </a:pPr>
            <a:r>
              <a:rPr lang="en-US" dirty="0" smtClean="0"/>
              <a:t>Sweezy</a:t>
            </a:r>
            <a:r>
              <a:rPr lang="en-US" dirty="0"/>
              <a:t>, Benjamin R. &lt;Benjamin_R._Sweezy@omb.eop.gov</a:t>
            </a:r>
            <a:r>
              <a:rPr lang="en-US" dirty="0" smtClean="0"/>
              <a:t>&gt;;</a:t>
            </a:r>
          </a:p>
          <a:p>
            <a:pPr>
              <a:lnSpc>
                <a:spcPct val="120000"/>
              </a:lnSpc>
              <a:spcBef>
                <a:spcPts val="0"/>
              </a:spcBef>
              <a:spcAft>
                <a:spcPts val="0"/>
              </a:spcAft>
            </a:pPr>
            <a:r>
              <a:rPr lang="en-US" dirty="0" smtClean="0"/>
              <a:t>Berryhill</a:t>
            </a:r>
            <a:r>
              <a:rPr lang="en-US" dirty="0"/>
              <a:t>, Jamie &lt;Jamie_L_Berryhill@omb.eop.gov</a:t>
            </a:r>
            <a:r>
              <a:rPr lang="en-US" dirty="0" smtClean="0"/>
              <a:t>&gt;;</a:t>
            </a:r>
          </a:p>
          <a:p>
            <a:pPr>
              <a:lnSpc>
                <a:spcPct val="120000"/>
              </a:lnSpc>
              <a:spcBef>
                <a:spcPts val="0"/>
              </a:spcBef>
              <a:spcAft>
                <a:spcPts val="0"/>
              </a:spcAft>
            </a:pPr>
            <a:r>
              <a:rPr lang="en-US" dirty="0" smtClean="0"/>
              <a:t>McCrosson</a:t>
            </a:r>
            <a:r>
              <a:rPr lang="en-US" dirty="0"/>
              <a:t>, Tim &lt;Timothy_D_McCrosson@omb.eop.gov</a:t>
            </a:r>
            <a:r>
              <a:rPr lang="en-US" dirty="0" smtClean="0"/>
              <a:t>&gt;;</a:t>
            </a:r>
          </a:p>
          <a:p>
            <a:pPr>
              <a:lnSpc>
                <a:spcPct val="120000"/>
              </a:lnSpc>
              <a:spcBef>
                <a:spcPts val="0"/>
              </a:spcBef>
              <a:spcAft>
                <a:spcPts val="0"/>
              </a:spcAft>
            </a:pPr>
            <a:r>
              <a:rPr lang="en-US" dirty="0"/>
              <a:t>Bales, Carol A. &lt;Carol_A._Bales@omb.eop.gov&gt;; </a:t>
            </a:r>
            <a:endParaRPr lang="en-US" dirty="0" smtClean="0"/>
          </a:p>
          <a:p>
            <a:pPr>
              <a:lnSpc>
                <a:spcPct val="120000"/>
              </a:lnSpc>
              <a:spcBef>
                <a:spcPts val="0"/>
              </a:spcBef>
              <a:spcAft>
                <a:spcPts val="0"/>
              </a:spcAft>
            </a:pPr>
            <a:r>
              <a:rPr lang="en-US" dirty="0" smtClean="0"/>
              <a:t>Lazzeri</a:t>
            </a:r>
            <a:r>
              <a:rPr lang="en-US" dirty="0"/>
              <a:t>, Mary &lt;Mary_A_Lazzeri2@omb.eop.gov</a:t>
            </a:r>
            <a:r>
              <a:rPr lang="en-US" dirty="0" smtClean="0"/>
              <a:t>&gt;;</a:t>
            </a:r>
          </a:p>
          <a:p>
            <a:pPr>
              <a:lnSpc>
                <a:spcPct val="120000"/>
              </a:lnSpc>
              <a:spcBef>
                <a:spcPts val="0"/>
              </a:spcBef>
              <a:spcAft>
                <a:spcPts val="0"/>
              </a:spcAft>
            </a:pPr>
            <a:r>
              <a:rPr lang="en-US" dirty="0" smtClean="0"/>
              <a:t>Rahman</a:t>
            </a:r>
            <a:r>
              <a:rPr lang="en-US" dirty="0"/>
              <a:t>, Mishu &lt;Moshiur_Rahman@omb.eop.gov&gt;; </a:t>
            </a:r>
            <a:endParaRPr lang="en-US" dirty="0" smtClean="0"/>
          </a:p>
          <a:p>
            <a:pPr>
              <a:lnSpc>
                <a:spcPct val="120000"/>
              </a:lnSpc>
              <a:spcBef>
                <a:spcPts val="0"/>
              </a:spcBef>
              <a:spcAft>
                <a:spcPts val="0"/>
              </a:spcAft>
            </a:pPr>
            <a:r>
              <a:rPr lang="en-US" dirty="0"/>
              <a:t>Levesque, Malissa </a:t>
            </a:r>
            <a:r>
              <a:rPr lang="en-US" dirty="0" smtClean="0"/>
              <a:t>&lt;Malissa_Levesque@omb.eop.gov&gt;;</a:t>
            </a:r>
          </a:p>
          <a:p>
            <a:pPr>
              <a:lnSpc>
                <a:spcPct val="120000"/>
              </a:lnSpc>
              <a:spcBef>
                <a:spcPts val="0"/>
              </a:spcBef>
              <a:spcAft>
                <a:spcPts val="0"/>
              </a:spcAft>
            </a:pPr>
            <a:r>
              <a:rPr lang="en-US" dirty="0"/>
              <a:t>Gabriel, Germaine &lt;Germaine_G_Gabriel@omb.eop.gov&gt;; </a:t>
            </a:r>
            <a:endParaRPr lang="en-US" dirty="0" smtClean="0"/>
          </a:p>
          <a:p>
            <a:pPr>
              <a:lnSpc>
                <a:spcPct val="120000"/>
              </a:lnSpc>
              <a:spcBef>
                <a:spcPts val="0"/>
              </a:spcBef>
              <a:spcAft>
                <a:spcPts val="0"/>
              </a:spcAft>
            </a:pPr>
            <a:r>
              <a:rPr lang="en-US" dirty="0" smtClean="0"/>
              <a:t>Walker</a:t>
            </a:r>
            <a:r>
              <a:rPr lang="en-US" dirty="0"/>
              <a:t>, Traci L. &lt;Traci_L_Walker@omb.eop.gov</a:t>
            </a:r>
            <a:r>
              <a:rPr lang="en-US" dirty="0" smtClean="0"/>
              <a:t>&gt;;</a:t>
            </a:r>
          </a:p>
          <a:p>
            <a:pPr>
              <a:lnSpc>
                <a:spcPct val="120000"/>
              </a:lnSpc>
              <a:spcBef>
                <a:spcPts val="0"/>
              </a:spcBef>
              <a:spcAft>
                <a:spcPts val="0"/>
              </a:spcAft>
            </a:pPr>
            <a:r>
              <a:rPr lang="en-US" dirty="0" smtClean="0"/>
              <a:t>Worthington</a:t>
            </a:r>
            <a:r>
              <a:rPr lang="en-US" dirty="0"/>
              <a:t>, Charles </a:t>
            </a:r>
            <a:r>
              <a:rPr lang="en-US" dirty="0" smtClean="0"/>
              <a:t>&lt;Charles_E_Worthington@omb.eop.gov&gt;;</a:t>
            </a:r>
          </a:p>
          <a:p>
            <a:pPr>
              <a:lnSpc>
                <a:spcPct val="120000"/>
              </a:lnSpc>
              <a:spcBef>
                <a:spcPts val="0"/>
              </a:spcBef>
              <a:spcAft>
                <a:spcPts val="0"/>
              </a:spcAft>
            </a:pPr>
            <a:r>
              <a:rPr lang="en-US" dirty="0"/>
              <a:t>Mirza, Asma  Asma_Y._Mirza@omb.eop.gov</a:t>
            </a:r>
            <a:endParaRPr lang="en-US" dirty="0" smtClean="0"/>
          </a:p>
          <a:p>
            <a:pPr>
              <a:lnSpc>
                <a:spcPct val="120000"/>
              </a:lnSpc>
              <a:spcBef>
                <a:spcPts val="0"/>
              </a:spcBef>
              <a:spcAft>
                <a:spcPts val="0"/>
              </a:spcAft>
            </a:pPr>
            <a:r>
              <a:rPr lang="en-US" dirty="0" smtClean="0"/>
              <a:t>Dickerson</a:t>
            </a:r>
            <a:r>
              <a:rPr lang="en-US" dirty="0"/>
              <a:t>, Mikey Mikey_A_Dickerson@omb.eop.gov</a:t>
            </a:r>
            <a:endParaRPr lang="en-US" dirty="0" smtClean="0"/>
          </a:p>
          <a:p>
            <a:pPr>
              <a:lnSpc>
                <a:spcPct val="120000"/>
              </a:lnSpc>
              <a:spcBef>
                <a:spcPts val="0"/>
              </a:spcBef>
              <a:spcAft>
                <a:spcPts val="0"/>
              </a:spcAft>
            </a:pPr>
            <a:r>
              <a:rPr lang="en-US" dirty="0"/>
              <a:t>Van Dyck, Haley </a:t>
            </a:r>
            <a:r>
              <a:rPr lang="en-US" dirty="0" smtClean="0">
                <a:hlinkClick r:id="rId3"/>
              </a:rPr>
              <a:t>Haley_L_VanDyck@omb.eop.gov</a:t>
            </a:r>
            <a:endParaRPr lang="en-US" dirty="0" smtClean="0"/>
          </a:p>
          <a:p>
            <a:pPr>
              <a:lnSpc>
                <a:spcPct val="120000"/>
              </a:lnSpc>
              <a:spcBef>
                <a:spcPts val="0"/>
              </a:spcBef>
              <a:spcAft>
                <a:spcPts val="0"/>
              </a:spcAft>
            </a:pPr>
            <a:r>
              <a:rPr lang="en-US"/>
              <a:t>Langley, Alexandra &lt;Alexandra_K_Langley@omb.eop.gov&gt;</a:t>
            </a:r>
            <a:endParaRPr lang="en-US" dirty="0" smtClean="0"/>
          </a:p>
          <a:p>
            <a:pPr>
              <a:lnSpc>
                <a:spcPct val="120000"/>
              </a:lnSpc>
              <a:spcBef>
                <a:spcPts val="0"/>
              </a:spcBef>
              <a:spcAft>
                <a:spcPts val="0"/>
              </a:spcAft>
            </a:pPr>
            <a:endParaRPr lang="en-US" dirty="0" smtClean="0"/>
          </a:p>
          <a:p>
            <a:pPr>
              <a:lnSpc>
                <a:spcPct val="120000"/>
              </a:lnSpc>
              <a:spcBef>
                <a:spcPts val="0"/>
              </a:spcBef>
              <a:spcAft>
                <a:spcPts val="0"/>
              </a:spcAft>
            </a:pPr>
            <a:endParaRPr lang="en-US" dirty="0"/>
          </a:p>
          <a:p>
            <a:pPr>
              <a:lnSpc>
                <a:spcPct val="120000"/>
              </a:lnSpc>
              <a:spcBef>
                <a:spcPts val="0"/>
              </a:spcBef>
              <a:spcAft>
                <a:spcPts val="0"/>
              </a:spcAft>
            </a:pPr>
            <a:r>
              <a:rPr lang="en-US" b="1" dirty="0" smtClean="0"/>
              <a:t>OFPP colleagues:</a:t>
            </a:r>
          </a:p>
          <a:p>
            <a:pPr>
              <a:lnSpc>
                <a:spcPct val="120000"/>
              </a:lnSpc>
              <a:spcBef>
                <a:spcPts val="0"/>
              </a:spcBef>
              <a:spcAft>
                <a:spcPts val="0"/>
              </a:spcAft>
            </a:pPr>
            <a:r>
              <a:rPr lang="en-US" dirty="0" smtClean="0"/>
              <a:t>Newhart</a:t>
            </a:r>
            <a:r>
              <a:rPr lang="en-US" dirty="0"/>
              <a:t>, Joanie &lt;Joan_F._Newhart@omb.eop.gov</a:t>
            </a:r>
            <a:r>
              <a:rPr lang="en-US" dirty="0" smtClean="0"/>
              <a:t>&gt;;</a:t>
            </a:r>
          </a:p>
          <a:p>
            <a:pPr>
              <a:lnSpc>
                <a:spcPct val="120000"/>
              </a:lnSpc>
              <a:spcBef>
                <a:spcPts val="0"/>
              </a:spcBef>
              <a:spcAft>
                <a:spcPts val="0"/>
              </a:spcAft>
            </a:pPr>
            <a:r>
              <a:rPr lang="en-US" dirty="0" smtClean="0"/>
              <a:t>Blum</a:t>
            </a:r>
            <a:r>
              <a:rPr lang="en-US" dirty="0"/>
              <a:t>, Mathew C. &lt;Mathew_C._Blum@omb.eop.gov</a:t>
            </a:r>
            <a:r>
              <a:rPr lang="en-US" dirty="0" smtClean="0"/>
              <a:t>&gt;;</a:t>
            </a:r>
          </a:p>
          <a:p>
            <a:pPr>
              <a:lnSpc>
                <a:spcPct val="120000"/>
              </a:lnSpc>
              <a:spcBef>
                <a:spcPts val="0"/>
              </a:spcBef>
              <a:spcAft>
                <a:spcPts val="0"/>
              </a:spcAft>
            </a:pPr>
            <a:r>
              <a:rPr lang="en-US" dirty="0" smtClean="0"/>
              <a:t>Romley</a:t>
            </a:r>
            <a:r>
              <a:rPr lang="en-US" dirty="0"/>
              <a:t>, Meredith B. </a:t>
            </a:r>
            <a:r>
              <a:rPr lang="en-US" dirty="0" smtClean="0"/>
              <a:t>&lt;Meredith_B</a:t>
            </a:r>
            <a:r>
              <a:rPr lang="en-US" dirty="0"/>
              <a:t>._</a:t>
            </a:r>
            <a:r>
              <a:rPr lang="en-US" dirty="0" smtClean="0"/>
              <a:t>Romley@omb.eop.gov&gt;;</a:t>
            </a:r>
          </a:p>
          <a:p>
            <a:pPr>
              <a:lnSpc>
                <a:spcPct val="120000"/>
              </a:lnSpc>
              <a:spcBef>
                <a:spcPts val="0"/>
              </a:spcBef>
              <a:spcAft>
                <a:spcPts val="0"/>
              </a:spcAft>
            </a:pPr>
            <a:endParaRPr lang="en-US" dirty="0" smtClean="0"/>
          </a:p>
          <a:p>
            <a:pPr>
              <a:lnSpc>
                <a:spcPct val="120000"/>
              </a:lnSpc>
              <a:spcBef>
                <a:spcPts val="0"/>
              </a:spcBef>
              <a:spcAft>
                <a:spcPts val="0"/>
              </a:spcAft>
            </a:pPr>
            <a:r>
              <a:rPr lang="en-US" b="1" dirty="0" smtClean="0"/>
              <a:t>Other OMB stakeholders as relevant:</a:t>
            </a:r>
          </a:p>
          <a:p>
            <a:pPr>
              <a:lnSpc>
                <a:spcPct val="120000"/>
              </a:lnSpc>
              <a:spcBef>
                <a:spcPts val="0"/>
              </a:spcBef>
              <a:spcAft>
                <a:spcPts val="0"/>
              </a:spcAft>
            </a:pPr>
            <a:r>
              <a:rPr lang="en-US" dirty="0" smtClean="0"/>
              <a:t>Tom Hitter and Varun Jain (OGC)</a:t>
            </a:r>
          </a:p>
          <a:p>
            <a:pPr>
              <a:lnSpc>
                <a:spcPct val="120000"/>
              </a:lnSpc>
              <a:spcBef>
                <a:spcPts val="0"/>
              </a:spcBef>
              <a:spcAft>
                <a:spcPts val="0"/>
              </a:spcAft>
            </a:pPr>
            <a:r>
              <a:rPr lang="en-US" dirty="0" smtClean="0"/>
              <a:t>Jeremy (OPPM for HR topics)</a:t>
            </a:r>
          </a:p>
          <a:p>
            <a:pPr>
              <a:lnSpc>
                <a:spcPct val="120000"/>
              </a:lnSpc>
              <a:spcBef>
                <a:spcPts val="0"/>
              </a:spcBef>
              <a:spcAft>
                <a:spcPts val="0"/>
              </a:spcAft>
            </a:pPr>
            <a:r>
              <a:rPr lang="en-US" dirty="0" smtClean="0"/>
              <a:t>Jess Menter and Allie Neill (OLA)</a:t>
            </a:r>
          </a:p>
          <a:p>
            <a:pPr>
              <a:lnSpc>
                <a:spcPct val="120000"/>
              </a:lnSpc>
              <a:spcBef>
                <a:spcPts val="0"/>
              </a:spcBef>
              <a:spcAft>
                <a:spcPts val="0"/>
              </a:spcAft>
            </a:pPr>
            <a:r>
              <a:rPr lang="en-US" dirty="0" smtClean="0"/>
              <a:t>Jamal Brown (Comms)</a:t>
            </a:r>
          </a:p>
          <a:p>
            <a:pPr>
              <a:lnSpc>
                <a:spcPct val="120000"/>
              </a:lnSpc>
              <a:spcBef>
                <a:spcPts val="0"/>
              </a:spcBef>
              <a:spcAft>
                <a:spcPts val="0"/>
              </a:spcAft>
            </a:pPr>
            <a:r>
              <a:rPr lang="en-US" dirty="0" smtClean="0"/>
              <a:t>Regina Kearney (OFFM)</a:t>
            </a:r>
          </a:p>
          <a:p>
            <a:pPr>
              <a:lnSpc>
                <a:spcPct val="120000"/>
              </a:lnSpc>
              <a:spcBef>
                <a:spcPts val="0"/>
              </a:spcBef>
              <a:spcAft>
                <a:spcPts val="0"/>
              </a:spcAft>
            </a:pPr>
            <a:r>
              <a:rPr lang="en-US" dirty="0" smtClean="0"/>
              <a:t>Nick Fraser (OIRA)</a:t>
            </a:r>
          </a:p>
          <a:p>
            <a:pPr>
              <a:lnSpc>
                <a:spcPct val="120000"/>
              </a:lnSpc>
              <a:spcBef>
                <a:spcPts val="0"/>
              </a:spcBef>
              <a:spcAft>
                <a:spcPts val="0"/>
              </a:spcAft>
            </a:pPr>
            <a:r>
              <a:rPr lang="en-US" dirty="0"/>
              <a:t>Rowe, David &lt;David_Rowe@omb.eop.gov&gt;</a:t>
            </a:r>
            <a:endParaRPr lang="en-US" dirty="0" smtClean="0"/>
          </a:p>
          <a:p>
            <a:pPr>
              <a:lnSpc>
                <a:spcPct val="120000"/>
              </a:lnSpc>
              <a:spcBef>
                <a:spcPts val="0"/>
              </a:spcBef>
              <a:spcAft>
                <a:spcPts val="0"/>
              </a:spcAft>
            </a:pPr>
            <a:endParaRPr lang="en-US" dirty="0"/>
          </a:p>
          <a:p>
            <a:pPr>
              <a:lnSpc>
                <a:spcPct val="120000"/>
              </a:lnSpc>
              <a:spcBef>
                <a:spcPts val="0"/>
              </a:spcBef>
              <a:spcAft>
                <a:spcPts val="0"/>
              </a:spcAft>
            </a:pPr>
            <a:r>
              <a:rPr lang="en-US" b="1" dirty="0" smtClean="0"/>
              <a:t>FITARA RMOs</a:t>
            </a:r>
          </a:p>
          <a:p>
            <a:pPr>
              <a:lnSpc>
                <a:spcPct val="120000"/>
              </a:lnSpc>
              <a:spcBef>
                <a:spcPts val="0"/>
              </a:spcBef>
              <a:spcAft>
                <a:spcPts val="0"/>
              </a:spcAft>
            </a:pPr>
            <a:r>
              <a:rPr lang="en-US" dirty="0"/>
              <a:t>Kearney, Regina L. &lt;Regina_L._Kearney@omb.eop.gov&gt;; Hurban, James C. &lt;James_C._Hurban@omb.eop.gov&gt;; Allred, Victoria L. &lt;Victoria_L._Allred@omb.eop.gov&gt;; Skidmore, Ben &lt;Benjamin_J_Skidmore@omb.eop.gov&gt;; Banjade, Pratik &lt;Pratik_S_Banjade@omb.eop.gov&gt;; Reczek, Jeff &lt;Jeffrey_Reczek@omb.eop.gov&gt;; Hatchett, Alyson &lt;Alyson_M_Hatchett@omb.eop.gov&gt;</a:t>
            </a:r>
            <a:endParaRPr lang="en-US" dirty="0" smtClean="0"/>
          </a:p>
        </p:txBody>
      </p:sp>
      <p:sp>
        <p:nvSpPr>
          <p:cNvPr id="4" name="Slide Number Placeholder 3"/>
          <p:cNvSpPr>
            <a:spLocks noGrp="1"/>
          </p:cNvSpPr>
          <p:nvPr>
            <p:ph type="sldNum" sz="quarter" idx="12"/>
          </p:nvPr>
        </p:nvSpPr>
        <p:spPr/>
        <p:txBody>
          <a:bodyPr/>
          <a:lstStyle/>
          <a:p>
            <a:fld id="{2CB80C9D-A9E8-43A4-9412-9A32ED97DE7F}" type="slidenum">
              <a:rPr lang="en-US" smtClean="0"/>
              <a:pPr/>
              <a:t>32</a:t>
            </a:fld>
            <a:endParaRPr lang="en-US"/>
          </a:p>
        </p:txBody>
      </p:sp>
    </p:spTree>
    <p:extLst>
      <p:ext uri="{BB962C8B-B14F-4D97-AF65-F5344CB8AC3E}">
        <p14:creationId xmlns:p14="http://schemas.microsoft.com/office/powerpoint/2010/main" val="2746596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Agenda for Stakeholder Meetings</a:t>
            </a:r>
            <a:endParaRPr lang="en-US" sz="3600" dirty="0"/>
          </a:p>
        </p:txBody>
      </p:sp>
      <p:sp>
        <p:nvSpPr>
          <p:cNvPr id="3" name="Content Placeholder 2"/>
          <p:cNvSpPr>
            <a:spLocks noGrp="1"/>
          </p:cNvSpPr>
          <p:nvPr>
            <p:ph idx="1"/>
          </p:nvPr>
        </p:nvSpPr>
        <p:spPr/>
        <p:txBody>
          <a:bodyPr>
            <a:noAutofit/>
          </a:bodyPr>
          <a:lstStyle/>
          <a:p>
            <a:pPr>
              <a:lnSpc>
                <a:spcPct val="100000"/>
              </a:lnSpc>
              <a:spcBef>
                <a:spcPts val="0"/>
              </a:spcBef>
              <a:spcAft>
                <a:spcPts val="0"/>
              </a:spcAft>
            </a:pPr>
            <a:r>
              <a:rPr lang="en-US" sz="1000" dirty="0"/>
              <a:t>All,</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We’re looking forward to our discussion at 4:30 pm tomorrow. Our preference is for folks to attend in person at:</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New Executive Office Building, Room 7215</a:t>
            </a:r>
          </a:p>
          <a:p>
            <a:pPr>
              <a:lnSpc>
                <a:spcPct val="100000"/>
              </a:lnSpc>
              <a:spcBef>
                <a:spcPts val="0"/>
              </a:spcBef>
              <a:spcAft>
                <a:spcPts val="0"/>
              </a:spcAft>
            </a:pPr>
            <a:r>
              <a:rPr lang="en-US" sz="1000" dirty="0"/>
              <a:t>725 17</a:t>
            </a:r>
            <a:r>
              <a:rPr lang="en-US" sz="1000" baseline="30000" dirty="0"/>
              <a:t>th</a:t>
            </a:r>
            <a:r>
              <a:rPr lang="en-US" sz="1000" dirty="0"/>
              <a:t> ST NW</a:t>
            </a:r>
          </a:p>
          <a:p>
            <a:pPr>
              <a:lnSpc>
                <a:spcPct val="100000"/>
              </a:lnSpc>
              <a:spcBef>
                <a:spcPts val="0"/>
              </a:spcBef>
              <a:spcAft>
                <a:spcPts val="0"/>
              </a:spcAft>
            </a:pPr>
            <a:r>
              <a:rPr lang="en-US" sz="1000" dirty="0"/>
              <a:t>Washington, DC</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To attend in person, please contact Denise Jones to complete the building access requirements (</a:t>
            </a:r>
            <a:r>
              <a:rPr lang="en-US" sz="1000" u="sng" dirty="0">
                <a:hlinkClick r:id="rId2"/>
              </a:rPr>
              <a:t>Denise_M._Bray@omb.eop.gov</a:t>
            </a:r>
            <a:r>
              <a:rPr lang="en-US" sz="1000" dirty="0"/>
              <a:t>). If you must call in, please use: 202-395-6392 code 9906740#.</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We will be focusing on the following topics:</a:t>
            </a:r>
          </a:p>
          <a:p>
            <a:pPr>
              <a:lnSpc>
                <a:spcPct val="100000"/>
              </a:lnSpc>
              <a:spcBef>
                <a:spcPts val="0"/>
              </a:spcBef>
              <a:spcAft>
                <a:spcPts val="0"/>
              </a:spcAft>
            </a:pPr>
            <a:r>
              <a:rPr lang="en-US" sz="1000" dirty="0"/>
              <a:t> </a:t>
            </a:r>
          </a:p>
          <a:p>
            <a:pPr marL="521208" lvl="1" indent="-228600">
              <a:lnSpc>
                <a:spcPct val="100000"/>
              </a:lnSpc>
              <a:spcBef>
                <a:spcPts val="0"/>
              </a:spcBef>
              <a:spcAft>
                <a:spcPts val="0"/>
              </a:spcAft>
              <a:buFont typeface="+mj-lt"/>
              <a:buAutoNum type="arabicPeriod"/>
            </a:pPr>
            <a:r>
              <a:rPr lang="en-US" sz="1000" b="1" dirty="0"/>
              <a:t>FITARA Introduction and Context, OMB Outreach Plan</a:t>
            </a:r>
            <a:endParaRPr lang="en-US" sz="1000" dirty="0"/>
          </a:p>
          <a:p>
            <a:pPr marL="521208" lvl="1" indent="-228600">
              <a:lnSpc>
                <a:spcPct val="100000"/>
              </a:lnSpc>
              <a:spcBef>
                <a:spcPts val="0"/>
              </a:spcBef>
              <a:spcAft>
                <a:spcPts val="0"/>
              </a:spcAft>
              <a:buFont typeface="+mj-lt"/>
              <a:buAutoNum type="arabicPeriod"/>
            </a:pPr>
            <a:r>
              <a:rPr lang="en-US" sz="1000" b="1" dirty="0"/>
              <a:t>Lessons from Implementation of the E-Government Act of 2002</a:t>
            </a:r>
            <a:endParaRPr lang="en-US" sz="1000" dirty="0"/>
          </a:p>
          <a:p>
            <a:pPr marL="521208" lvl="1" indent="-228600">
              <a:lnSpc>
                <a:spcPct val="100000"/>
              </a:lnSpc>
              <a:spcBef>
                <a:spcPts val="0"/>
              </a:spcBef>
              <a:spcAft>
                <a:spcPts val="0"/>
              </a:spcAft>
              <a:buFont typeface="+mj-lt"/>
              <a:buAutoNum type="arabicPeriod"/>
            </a:pPr>
            <a:r>
              <a:rPr lang="en-US" sz="1000" b="1" dirty="0"/>
              <a:t>CIO Authorities:</a:t>
            </a:r>
            <a:r>
              <a:rPr lang="en-US" sz="1000" dirty="0"/>
              <a:t> Opportunities, Risks, and Obstacles Agencies &amp; OMB Face</a:t>
            </a:r>
          </a:p>
          <a:p>
            <a:pPr marL="521208" lvl="1" indent="-228600">
              <a:lnSpc>
                <a:spcPct val="100000"/>
              </a:lnSpc>
              <a:spcBef>
                <a:spcPts val="0"/>
              </a:spcBef>
              <a:spcAft>
                <a:spcPts val="0"/>
              </a:spcAft>
              <a:buFont typeface="+mj-lt"/>
              <a:buAutoNum type="arabicPeriod"/>
            </a:pPr>
            <a:r>
              <a:rPr lang="en-US" sz="1000" b="1" dirty="0"/>
              <a:t>Other FITARA Sections: </a:t>
            </a:r>
            <a:r>
              <a:rPr lang="en-US" sz="1000" dirty="0"/>
              <a:t>Opportunities, Risks, and Obstacles</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Our summary of the sections of FITARA is:</a:t>
            </a:r>
          </a:p>
          <a:p>
            <a:pPr marL="521208" lvl="1" indent="-228600">
              <a:lnSpc>
                <a:spcPct val="100000"/>
              </a:lnSpc>
              <a:spcBef>
                <a:spcPts val="0"/>
              </a:spcBef>
              <a:spcAft>
                <a:spcPts val="0"/>
              </a:spcAft>
              <a:buFont typeface="+mj-lt"/>
              <a:buAutoNum type="arabicPeriod"/>
            </a:pPr>
            <a:r>
              <a:rPr lang="en-US" sz="1000" dirty="0"/>
              <a:t>CIO Authorities</a:t>
            </a:r>
          </a:p>
          <a:p>
            <a:pPr marL="521208" lvl="1" indent="-228600">
              <a:lnSpc>
                <a:spcPct val="100000"/>
              </a:lnSpc>
              <a:spcBef>
                <a:spcPts val="0"/>
              </a:spcBef>
              <a:spcAft>
                <a:spcPts val="0"/>
              </a:spcAft>
              <a:buFont typeface="+mj-lt"/>
              <a:buAutoNum type="arabicPeriod"/>
            </a:pPr>
            <a:r>
              <a:rPr lang="en-US" sz="1000" dirty="0"/>
              <a:t>IT Dashboard</a:t>
            </a:r>
          </a:p>
          <a:p>
            <a:pPr marL="521208" lvl="1" indent="-228600">
              <a:lnSpc>
                <a:spcPct val="100000"/>
              </a:lnSpc>
              <a:spcBef>
                <a:spcPts val="0"/>
              </a:spcBef>
              <a:spcAft>
                <a:spcPts val="0"/>
              </a:spcAft>
              <a:buFont typeface="+mj-lt"/>
              <a:buAutoNum type="arabicPeriod"/>
            </a:pPr>
            <a:r>
              <a:rPr lang="en-US" sz="1000" dirty="0"/>
              <a:t>PortfolioStat</a:t>
            </a:r>
          </a:p>
          <a:p>
            <a:pPr marL="521208" lvl="1" indent="-228600">
              <a:lnSpc>
                <a:spcPct val="100000"/>
              </a:lnSpc>
              <a:spcBef>
                <a:spcPts val="0"/>
              </a:spcBef>
              <a:spcAft>
                <a:spcPts val="0"/>
              </a:spcAft>
              <a:buFont typeface="+mj-lt"/>
              <a:buAutoNum type="arabicPeriod"/>
            </a:pPr>
            <a:r>
              <a:rPr lang="en-US" sz="1000" dirty="0"/>
              <a:t>FDCCI Data Centers</a:t>
            </a:r>
          </a:p>
          <a:p>
            <a:pPr marL="521208" lvl="1" indent="-228600">
              <a:lnSpc>
                <a:spcPct val="100000"/>
              </a:lnSpc>
              <a:spcBef>
                <a:spcPts val="0"/>
              </a:spcBef>
              <a:spcAft>
                <a:spcPts val="0"/>
              </a:spcAft>
              <a:buFont typeface="+mj-lt"/>
              <a:buAutoNum type="arabicPeriod"/>
            </a:pPr>
            <a:r>
              <a:rPr lang="en-US" sz="1000" dirty="0"/>
              <a:t>IT Acquisition Cadres</a:t>
            </a:r>
          </a:p>
          <a:p>
            <a:pPr marL="521208" lvl="1" indent="-228600">
              <a:lnSpc>
                <a:spcPct val="100000"/>
              </a:lnSpc>
              <a:spcBef>
                <a:spcPts val="0"/>
              </a:spcBef>
              <a:spcAft>
                <a:spcPts val="0"/>
              </a:spcAft>
              <a:buFont typeface="+mj-lt"/>
              <a:buAutoNum type="arabicPeriod"/>
            </a:pPr>
            <a:r>
              <a:rPr lang="en-US" sz="1000" dirty="0"/>
              <a:t>FSSI Strategic </a:t>
            </a:r>
            <a:r>
              <a:rPr lang="en-US" sz="1000" dirty="0" smtClean="0"/>
              <a:t>Sourcing</a:t>
            </a:r>
          </a:p>
          <a:p>
            <a:pPr marL="521208" lvl="1" indent="-228600">
              <a:lnSpc>
                <a:spcPct val="100000"/>
              </a:lnSpc>
              <a:spcBef>
                <a:spcPts val="0"/>
              </a:spcBef>
              <a:spcAft>
                <a:spcPts val="0"/>
              </a:spcAft>
              <a:buFont typeface="+mj-lt"/>
              <a:buAutoNum type="arabicPeriod"/>
            </a:pPr>
            <a:r>
              <a:rPr lang="en-US" sz="1000" dirty="0" err="1" smtClean="0"/>
              <a:t>Governmentwide</a:t>
            </a:r>
            <a:r>
              <a:rPr lang="en-US" sz="1000" dirty="0" smtClean="0"/>
              <a:t> </a:t>
            </a:r>
            <a:r>
              <a:rPr lang="en-US" sz="1000" dirty="0"/>
              <a:t>Software Purchasing Program</a:t>
            </a:r>
          </a:p>
          <a:p>
            <a:pPr>
              <a:lnSpc>
                <a:spcPct val="100000"/>
              </a:lnSpc>
              <a:spcBef>
                <a:spcPts val="0"/>
              </a:spcBef>
              <a:spcAft>
                <a:spcPts val="0"/>
              </a:spcAft>
            </a:pPr>
            <a:endParaRPr lang="en-US" sz="1000" dirty="0" smtClean="0"/>
          </a:p>
          <a:p>
            <a:pPr>
              <a:lnSpc>
                <a:spcPct val="100000"/>
              </a:lnSpc>
              <a:spcBef>
                <a:spcPts val="0"/>
              </a:spcBef>
              <a:spcAft>
                <a:spcPts val="0"/>
              </a:spcAft>
            </a:pPr>
            <a:r>
              <a:rPr lang="en-US" sz="1000" dirty="0" smtClean="0"/>
              <a:t>Ben </a:t>
            </a:r>
            <a:r>
              <a:rPr lang="en-US" sz="1000" dirty="0"/>
              <a:t>Sweezy</a:t>
            </a:r>
          </a:p>
          <a:p>
            <a:pPr>
              <a:lnSpc>
                <a:spcPct val="100000"/>
              </a:lnSpc>
              <a:spcBef>
                <a:spcPts val="0"/>
              </a:spcBef>
              <a:spcAft>
                <a:spcPts val="0"/>
              </a:spcAft>
            </a:pPr>
            <a:r>
              <a:rPr lang="en-US" sz="1000" dirty="0"/>
              <a:t>Strategy Lead, OMB E-Government and IT</a:t>
            </a:r>
          </a:p>
        </p:txBody>
      </p:sp>
      <p:sp>
        <p:nvSpPr>
          <p:cNvPr id="4" name="Slide Number Placeholder 3"/>
          <p:cNvSpPr>
            <a:spLocks noGrp="1"/>
          </p:cNvSpPr>
          <p:nvPr>
            <p:ph type="sldNum" sz="quarter" idx="12"/>
          </p:nvPr>
        </p:nvSpPr>
        <p:spPr/>
        <p:txBody>
          <a:bodyPr/>
          <a:lstStyle/>
          <a:p>
            <a:fld id="{2CB80C9D-A9E8-43A4-9412-9A32ED97DE7F}" type="slidenum">
              <a:rPr lang="en-US" smtClean="0"/>
              <a:pPr/>
              <a:t>33</a:t>
            </a:fld>
            <a:endParaRPr lang="en-US"/>
          </a:p>
        </p:txBody>
      </p:sp>
    </p:spTree>
    <p:extLst>
      <p:ext uri="{BB962C8B-B14F-4D97-AF65-F5344CB8AC3E}">
        <p14:creationId xmlns:p14="http://schemas.microsoft.com/office/powerpoint/2010/main" val="3033460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FITARA SOAs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11810"/>
              </p:ext>
            </p:extLst>
          </p:nvPr>
        </p:nvGraphicFramePr>
        <p:xfrm>
          <a:off x="1027538" y="1896132"/>
          <a:ext cx="6730114" cy="3958977"/>
        </p:xfrm>
        <a:graphic>
          <a:graphicData uri="http://schemas.openxmlformats.org/drawingml/2006/table">
            <a:tbl>
              <a:tblPr>
                <a:tableStyleId>{5C22544A-7EE6-4342-B048-85BDC9FD1C3A}</a:tableStyleId>
              </a:tblPr>
              <a:tblGrid>
                <a:gridCol w="703741"/>
                <a:gridCol w="893751"/>
                <a:gridCol w="2683601"/>
                <a:gridCol w="2449021"/>
              </a:tblGrid>
              <a:tr h="336829">
                <a:tc>
                  <a:txBody>
                    <a:bodyPr/>
                    <a:lstStyle/>
                    <a:p>
                      <a:pPr algn="ctr" fontAlgn="b"/>
                      <a:r>
                        <a:rPr lang="en-US" sz="700" u="none" strike="noStrike" dirty="0">
                          <a:effectLst/>
                        </a:rPr>
                        <a:t>Agency</a:t>
                      </a:r>
                      <a:endParaRPr lang="en-US" sz="700" b="1" i="0" u="none" strike="noStrike" dirty="0">
                        <a:solidFill>
                          <a:srgbClr val="FFFFFF"/>
                        </a:solidFill>
                        <a:effectLst/>
                        <a:latin typeface="Arial Narrow" panose="020B0606020202030204" pitchFamily="34" charset="0"/>
                      </a:endParaRPr>
                    </a:p>
                  </a:txBody>
                  <a:tcPr marL="5830" marR="5830" marT="5830" marB="0" anchor="b"/>
                </a:tc>
                <a:tc>
                  <a:txBody>
                    <a:bodyPr/>
                    <a:lstStyle/>
                    <a:p>
                      <a:pPr algn="ctr" fontAlgn="b"/>
                      <a:r>
                        <a:rPr lang="en-US" sz="700" u="none" strike="noStrike" dirty="0">
                          <a:effectLst/>
                        </a:rPr>
                        <a:t>POC Name</a:t>
                      </a:r>
                      <a:endParaRPr lang="en-US" sz="700" b="1" i="0" u="none" strike="noStrike" dirty="0">
                        <a:solidFill>
                          <a:srgbClr val="FFFFFF"/>
                        </a:solidFill>
                        <a:effectLst/>
                        <a:latin typeface="Arial Narrow" panose="020B0606020202030204" pitchFamily="34" charset="0"/>
                      </a:endParaRPr>
                    </a:p>
                  </a:txBody>
                  <a:tcPr marL="5830" marR="5830" marT="5830" marB="0" anchor="b"/>
                </a:tc>
                <a:tc>
                  <a:txBody>
                    <a:bodyPr/>
                    <a:lstStyle/>
                    <a:p>
                      <a:pPr algn="ctr" fontAlgn="b"/>
                      <a:r>
                        <a:rPr lang="en-US" sz="700" u="none" strike="noStrike">
                          <a:effectLst/>
                        </a:rPr>
                        <a:t>POC Title</a:t>
                      </a:r>
                      <a:endParaRPr lang="en-US" sz="700" b="1" i="0" u="none" strike="noStrike">
                        <a:solidFill>
                          <a:srgbClr val="FFFFFF"/>
                        </a:solidFill>
                        <a:effectLst/>
                        <a:latin typeface="Arial Narrow" panose="020B0606020202030204" pitchFamily="34" charset="0"/>
                      </a:endParaRPr>
                    </a:p>
                  </a:txBody>
                  <a:tcPr marL="5830" marR="5830" marT="5830" marB="0" anchor="b"/>
                </a:tc>
                <a:tc>
                  <a:txBody>
                    <a:bodyPr/>
                    <a:lstStyle/>
                    <a:p>
                      <a:pPr algn="ctr" fontAlgn="b"/>
                      <a:r>
                        <a:rPr lang="en-US" sz="700" u="none" strike="noStrike">
                          <a:effectLst/>
                        </a:rPr>
                        <a:t>POC Email</a:t>
                      </a:r>
                      <a:endParaRPr lang="en-US" sz="700" b="1" i="0" u="none" strike="noStrike">
                        <a:solidFill>
                          <a:srgbClr val="FFFFFF"/>
                        </a:solidFill>
                        <a:effectLst/>
                        <a:latin typeface="Arial Narrow" panose="020B0606020202030204" pitchFamily="34" charset="0"/>
                      </a:endParaRPr>
                    </a:p>
                  </a:txBody>
                  <a:tcPr marL="5830" marR="5830" marT="5830" marB="0" anchor="b"/>
                </a:tc>
              </a:tr>
              <a:tr h="147732">
                <a:tc>
                  <a:txBody>
                    <a:bodyPr/>
                    <a:lstStyle/>
                    <a:p>
                      <a:pPr algn="l" fontAlgn="b"/>
                      <a:r>
                        <a:rPr lang="en-US" sz="700" u="none" strike="noStrike" dirty="0">
                          <a:effectLst/>
                        </a:rPr>
                        <a:t>Commerce</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Ellen Herbst</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CFO/ASA</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EHerbst@doc.gov</a:t>
                      </a:r>
                      <a:endParaRPr lang="en-US" sz="700" b="0" i="0" u="none" strike="noStrike">
                        <a:effectLst/>
                        <a:latin typeface="Cambria" panose="02040503050406030204" pitchFamily="18" charset="0"/>
                      </a:endParaRPr>
                    </a:p>
                  </a:txBody>
                  <a:tcPr marL="5830" marR="5830" marT="5830" marB="0" anchor="b"/>
                </a:tc>
              </a:tr>
              <a:tr h="436346">
                <a:tc>
                  <a:txBody>
                    <a:bodyPr/>
                    <a:lstStyle/>
                    <a:p>
                      <a:pPr algn="l" fontAlgn="b"/>
                      <a:r>
                        <a:rPr lang="en-US" sz="700" u="none" strike="noStrike" dirty="0">
                          <a:effectLst/>
                        </a:rPr>
                        <a:t>DHS</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Chip Fulghum; Vince Micone</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dirty="0">
                          <a:effectLst/>
                        </a:rPr>
                        <a:t>Chief Financial Officer; Chief of Staff for Management Directorate</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chip.fulghum@hq.dhs.gov; vincent.micone@hq.dhs.gov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a:effectLst/>
                        </a:rPr>
                        <a:t>DOD</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Terry  Halvorsen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CIO </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terry.a.halvorsen2.civ@mail.mil</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a:effectLst/>
                        </a:rPr>
                        <a:t>Education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Andrew Jackson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Assistant Secretary for Management</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andrew.jackson@ed.gov</a:t>
                      </a:r>
                      <a:endParaRPr lang="en-US" sz="700" b="0" i="0" u="none" strike="noStrike">
                        <a:effectLst/>
                        <a:latin typeface="Cambria" panose="02040503050406030204" pitchFamily="18" charset="0"/>
                      </a:endParaRPr>
                    </a:p>
                  </a:txBody>
                  <a:tcPr marL="5830" marR="5830" marT="5830" marB="0" anchor="b"/>
                </a:tc>
              </a:tr>
              <a:tr h="290896">
                <a:tc>
                  <a:txBody>
                    <a:bodyPr/>
                    <a:lstStyle/>
                    <a:p>
                      <a:pPr algn="l" fontAlgn="b"/>
                      <a:r>
                        <a:rPr lang="en-US" sz="700" u="none" strike="noStrike">
                          <a:effectLst/>
                        </a:rPr>
                        <a:t>Energy</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David M. Klaus</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dirty="0">
                          <a:effectLst/>
                        </a:rPr>
                        <a:t>Deputy Under Secretary for Management and Performance</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David.Klaus@Hq.Doe.Gov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a:effectLst/>
                        </a:rPr>
                        <a:t>EPA</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 Stan Meiburg</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Acting Deputy Administrator</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Meiburg.Stan@epa.gov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dirty="0">
                          <a:effectLst/>
                        </a:rPr>
                        <a:t>HHS</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Ned Holland</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Assistant Secretary for Administration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Ned.Holland@hhs.gov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dirty="0">
                          <a:effectLst/>
                        </a:rPr>
                        <a:t>Justice</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Rick Chandler</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Director, Policy &amp; Planning, Office of CIO</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hlinkClick r:id="rId2"/>
                        </a:rPr>
                        <a:t>Richard.Chandler@usdoj.gov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a:effectLst/>
                        </a:rPr>
                        <a:t>Labor</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T. Michael Kerr</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Assistant Secretary for Administration and Management</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Kerr.Michael@dol.gov </a:t>
                      </a:r>
                      <a:endParaRPr lang="en-US" sz="700" b="0" i="0" u="none" strike="noStrike">
                        <a:effectLst/>
                        <a:latin typeface="Cambria" panose="02040503050406030204" pitchFamily="18" charset="0"/>
                      </a:endParaRPr>
                    </a:p>
                  </a:txBody>
                  <a:tcPr marL="5830" marR="5830" marT="5830" marB="0" anchor="b"/>
                </a:tc>
              </a:tr>
              <a:tr h="290896">
                <a:tc>
                  <a:txBody>
                    <a:bodyPr/>
                    <a:lstStyle/>
                    <a:p>
                      <a:pPr algn="l" fontAlgn="b"/>
                      <a:r>
                        <a:rPr lang="en-US" sz="700" u="none" strike="noStrike" dirty="0">
                          <a:effectLst/>
                        </a:rPr>
                        <a:t>NASA</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Krista Paquin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dirty="0">
                          <a:effectLst/>
                        </a:rPr>
                        <a:t>‎Deputy Associate Administrator for Mission Support at NASA</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krista.c.paquin@nasa.gov</a:t>
                      </a:r>
                      <a:endParaRPr lang="en-US" sz="700" b="0" i="0" u="none" strike="noStrike">
                        <a:effectLst/>
                        <a:latin typeface="Cambria" panose="02040503050406030204" pitchFamily="18" charset="0"/>
                      </a:endParaRPr>
                    </a:p>
                  </a:txBody>
                  <a:tcPr marL="5830" marR="5830" marT="5830" marB="0" anchor="b"/>
                </a:tc>
              </a:tr>
              <a:tr h="290896">
                <a:tc>
                  <a:txBody>
                    <a:bodyPr/>
                    <a:lstStyle/>
                    <a:p>
                      <a:pPr algn="l" fontAlgn="b"/>
                      <a:r>
                        <a:rPr lang="en-US" sz="700" u="none" strike="noStrike" dirty="0">
                          <a:effectLst/>
                        </a:rPr>
                        <a:t>OPM</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Angela Bailey</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Chief Operating Officer</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Angela.Bailey@opm.gov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dirty="0">
                          <a:effectLst/>
                        </a:rPr>
                        <a:t>SSA</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Bill Zielinski</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CIO/Deputy Commissioner for Systems </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Bill.Zielinski@ssa.gov</a:t>
                      </a:r>
                      <a:endParaRPr lang="en-US" sz="700" b="0" i="0" u="none" strike="noStrike">
                        <a:effectLst/>
                        <a:latin typeface="Cambria" panose="02040503050406030204" pitchFamily="18" charset="0"/>
                      </a:endParaRPr>
                    </a:p>
                  </a:txBody>
                  <a:tcPr marL="5830" marR="5830" marT="5830" marB="0" anchor="b"/>
                </a:tc>
              </a:tr>
              <a:tr h="581794">
                <a:tc>
                  <a:txBody>
                    <a:bodyPr/>
                    <a:lstStyle/>
                    <a:p>
                      <a:pPr algn="l" fontAlgn="b"/>
                      <a:r>
                        <a:rPr lang="en-US" sz="700" u="none" strike="noStrike">
                          <a:effectLst/>
                        </a:rPr>
                        <a:t>State</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Patrick Kennedy (Overall Lead), Patrcia Lacina (Functional Lead)</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Under Secretary of State for Management (Kennedy), Deputy CIO for Business Management and Planning (Lacina)</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dirty="0">
                          <a:effectLst/>
                        </a:rPr>
                        <a:t>KennedyPF@state.gov; LacinaPA@state.gov </a:t>
                      </a:r>
                      <a:endParaRPr lang="en-US" sz="700" b="0" i="0" u="none" strike="noStrike" dirty="0">
                        <a:effectLst/>
                        <a:latin typeface="Cambria" panose="02040503050406030204" pitchFamily="18" charset="0"/>
                      </a:endParaRPr>
                    </a:p>
                  </a:txBody>
                  <a:tcPr marL="5830" marR="5830" marT="5830" marB="0" anchor="b"/>
                </a:tc>
              </a:tr>
              <a:tr h="147732">
                <a:tc>
                  <a:txBody>
                    <a:bodyPr/>
                    <a:lstStyle/>
                    <a:p>
                      <a:pPr algn="l" fontAlgn="b"/>
                      <a:r>
                        <a:rPr lang="en-US" sz="700" u="none" strike="noStrike" dirty="0">
                          <a:effectLst/>
                        </a:rPr>
                        <a:t>Treasury</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Brodi Fontenot</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Assistant Secretary for Administration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Brodi.Fontenot@treasury.gov</a:t>
                      </a:r>
                      <a:endParaRPr lang="en-US" sz="700" b="0" i="0" u="none" strike="noStrike">
                        <a:effectLst/>
                        <a:latin typeface="Cambria" panose="02040503050406030204" pitchFamily="18" charset="0"/>
                      </a:endParaRPr>
                    </a:p>
                  </a:txBody>
                  <a:tcPr marL="5830" marR="5830" marT="5830" marB="0" anchor="b"/>
                </a:tc>
              </a:tr>
              <a:tr h="147732">
                <a:tc>
                  <a:txBody>
                    <a:bodyPr/>
                    <a:lstStyle/>
                    <a:p>
                      <a:pPr algn="l" fontAlgn="b"/>
                      <a:r>
                        <a:rPr lang="en-US" sz="700" u="none" strike="noStrike" dirty="0">
                          <a:effectLst/>
                        </a:rPr>
                        <a:t>USAID</a:t>
                      </a:r>
                      <a:endParaRPr lang="en-US" sz="700" b="0" i="0" u="none" strike="noStrike" dirty="0">
                        <a:effectLst/>
                        <a:latin typeface="Cambria" panose="02040503050406030204" pitchFamily="18" charset="0"/>
                      </a:endParaRPr>
                    </a:p>
                  </a:txBody>
                  <a:tcPr marL="5830" marR="5830" marT="5830" marB="0" anchor="b"/>
                </a:tc>
                <a:tc>
                  <a:txBody>
                    <a:bodyPr/>
                    <a:lstStyle/>
                    <a:p>
                      <a:pPr algn="l" fontAlgn="b"/>
                      <a:r>
                        <a:rPr lang="en-US" sz="700" u="none" strike="noStrike">
                          <a:effectLst/>
                        </a:rPr>
                        <a:t>Angelique Crumbly </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Head of Management Bureau with CIO Oversight</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acrumbly@usaid.gov</a:t>
                      </a:r>
                      <a:endParaRPr lang="en-US" sz="700" b="0" i="0" u="none" strike="noStrike">
                        <a:effectLst/>
                        <a:latin typeface="Cambria" panose="02040503050406030204" pitchFamily="18" charset="0"/>
                      </a:endParaRPr>
                    </a:p>
                  </a:txBody>
                  <a:tcPr marL="5830" marR="5830" marT="5830" marB="0" anchor="b"/>
                </a:tc>
              </a:tr>
              <a:tr h="254000">
                <a:tc>
                  <a:txBody>
                    <a:bodyPr/>
                    <a:lstStyle/>
                    <a:p>
                      <a:pPr algn="l" fontAlgn="b"/>
                      <a:r>
                        <a:rPr lang="en-US" sz="700" u="none" strike="noStrike">
                          <a:effectLst/>
                        </a:rPr>
                        <a:t>VA</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Stephen Warren</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a:effectLst/>
                        </a:rPr>
                        <a:t>VA CIO</a:t>
                      </a:r>
                      <a:endParaRPr lang="en-US" sz="700" b="0" i="0" u="none" strike="noStrike">
                        <a:effectLst/>
                        <a:latin typeface="Cambria" panose="02040503050406030204" pitchFamily="18" charset="0"/>
                      </a:endParaRPr>
                    </a:p>
                  </a:txBody>
                  <a:tcPr marL="5830" marR="5830" marT="5830" marB="0" anchor="b"/>
                </a:tc>
                <a:tc>
                  <a:txBody>
                    <a:bodyPr/>
                    <a:lstStyle/>
                    <a:p>
                      <a:pPr algn="l" fontAlgn="b"/>
                      <a:r>
                        <a:rPr lang="en-US" sz="700" u="none" strike="noStrike" dirty="0">
                          <a:effectLst/>
                        </a:rPr>
                        <a:t>Stephen.Warren@va.gov</a:t>
                      </a:r>
                      <a:endParaRPr lang="en-US" sz="700" b="0" i="0" u="none" strike="noStrike" dirty="0">
                        <a:effectLst/>
                        <a:latin typeface="Cambria" panose="02040503050406030204" pitchFamily="18" charset="0"/>
                      </a:endParaRPr>
                    </a:p>
                  </a:txBody>
                  <a:tcPr marL="5830" marR="5830" marT="5830" marB="0" anchor="b"/>
                </a:tc>
              </a:tr>
            </a:tbl>
          </a:graphicData>
        </a:graphic>
      </p:graphicFrame>
      <p:sp>
        <p:nvSpPr>
          <p:cNvPr id="4" name="Slide Number Placeholder 3"/>
          <p:cNvSpPr>
            <a:spLocks noGrp="1"/>
          </p:cNvSpPr>
          <p:nvPr>
            <p:ph type="sldNum" sz="quarter" idx="12"/>
          </p:nvPr>
        </p:nvSpPr>
        <p:spPr/>
        <p:txBody>
          <a:bodyPr/>
          <a:lstStyle/>
          <a:p>
            <a:fld id="{2CB80C9D-A9E8-43A4-9412-9A32ED97DE7F}" type="slidenum">
              <a:rPr lang="en-US" smtClean="0"/>
              <a:pPr/>
              <a:t>34</a:t>
            </a:fld>
            <a:endParaRPr lang="en-US"/>
          </a:p>
        </p:txBody>
      </p:sp>
    </p:spTree>
    <p:extLst>
      <p:ext uri="{BB962C8B-B14F-4D97-AF65-F5344CB8AC3E}">
        <p14:creationId xmlns:p14="http://schemas.microsoft.com/office/powerpoint/2010/main" val="57759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POCs </a:t>
            </a:r>
            <a:r>
              <a:rPr lang="en-US" sz="2000" dirty="0" smtClean="0"/>
              <a:t>(all remaining slides)</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0633951"/>
              </p:ext>
            </p:extLst>
          </p:nvPr>
        </p:nvGraphicFramePr>
        <p:xfrm>
          <a:off x="822325" y="1821987"/>
          <a:ext cx="7543800" cy="3749040"/>
        </p:xfrm>
        <a:graphic>
          <a:graphicData uri="http://schemas.openxmlformats.org/drawingml/2006/table">
            <a:tbl>
              <a:tblPr firstRow="1" bandRow="1">
                <a:tableStyleId>{5C22544A-7EE6-4342-B048-85BDC9FD1C3A}</a:tableStyleId>
              </a:tblPr>
              <a:tblGrid>
                <a:gridCol w="3771900"/>
                <a:gridCol w="3771900"/>
              </a:tblGrid>
              <a:tr h="0">
                <a:tc>
                  <a:txBody>
                    <a:bodyPr/>
                    <a:lstStyle/>
                    <a:p>
                      <a:r>
                        <a:rPr lang="en-US" dirty="0" smtClean="0"/>
                        <a:t>Stakeholder</a:t>
                      </a:r>
                      <a:endParaRPr lang="en-US" dirty="0"/>
                    </a:p>
                  </a:txBody>
                  <a:tcPr/>
                </a:tc>
                <a:tc>
                  <a:txBody>
                    <a:bodyPr/>
                    <a:lstStyle/>
                    <a:p>
                      <a:r>
                        <a:rPr lang="en-US" dirty="0" smtClean="0"/>
                        <a:t>Contact</a:t>
                      </a:r>
                      <a:r>
                        <a:rPr lang="en-US" baseline="0" dirty="0" smtClean="0"/>
                        <a:t> Information</a:t>
                      </a:r>
                      <a:endParaRPr lang="en-US" dirty="0"/>
                    </a:p>
                  </a:txBody>
                  <a:tcPr/>
                </a:tc>
              </a:tr>
              <a:tr h="0">
                <a:tc>
                  <a:txBody>
                    <a:bodyPr/>
                    <a:lstStyle/>
                    <a:p>
                      <a:r>
                        <a:rPr lang="en-US" sz="1200" dirty="0" smtClean="0"/>
                        <a:t>CPIC Committee of CIOC</a:t>
                      </a:r>
                      <a:r>
                        <a:rPr lang="en-US" sz="1200" baseline="0" dirty="0" smtClean="0"/>
                        <a:t> </a:t>
                      </a:r>
                      <a:endParaRPr lang="en-US" sz="1200" dirty="0"/>
                    </a:p>
                  </a:txBody>
                  <a:tcPr/>
                </a:tc>
                <a:tc>
                  <a:txBody>
                    <a:bodyPr/>
                    <a:lstStyle/>
                    <a:p>
                      <a:r>
                        <a:rPr lang="en-US" sz="1200" dirty="0" smtClean="0"/>
                        <a:t>See details</a:t>
                      </a:r>
                      <a:endParaRPr lang="en-US" sz="1200" dirty="0"/>
                    </a:p>
                  </a:txBody>
                  <a:tcPr/>
                </a:tc>
              </a:tr>
              <a:tr h="0">
                <a:tc>
                  <a:txBody>
                    <a:bodyPr/>
                    <a:lstStyle/>
                    <a:p>
                      <a:r>
                        <a:rPr lang="en-US" sz="1200" dirty="0" smtClean="0"/>
                        <a:t>EA Community</a:t>
                      </a:r>
                      <a:endParaRPr lang="en-US" sz="1200" dirty="0"/>
                    </a:p>
                  </a:txBody>
                  <a:tcPr/>
                </a:tc>
                <a:tc>
                  <a:txBody>
                    <a:bodyPr/>
                    <a:lstStyle/>
                    <a:p>
                      <a:r>
                        <a:rPr lang="en-US" sz="1200" dirty="0" smtClean="0"/>
                        <a:t>See details</a:t>
                      </a:r>
                      <a:endParaRPr lang="en-US" sz="1200" dirty="0"/>
                    </a:p>
                  </a:txBody>
                  <a:tcPr/>
                </a:tc>
              </a:tr>
              <a:tr h="0">
                <a:tc>
                  <a:txBody>
                    <a:bodyPr/>
                    <a:lstStyle/>
                    <a:p>
                      <a:r>
                        <a:rPr lang="en-US" sz="1200" dirty="0" smtClean="0"/>
                        <a:t>ACT-IAC</a:t>
                      </a:r>
                      <a:endParaRPr lang="en-US" sz="1200" dirty="0"/>
                    </a:p>
                  </a:txBody>
                  <a:tcPr/>
                </a:tc>
                <a:tc>
                  <a:txBody>
                    <a:bodyPr/>
                    <a:lstStyle/>
                    <a:p>
                      <a:r>
                        <a:rPr lang="en-US" sz="1200" dirty="0" smtClean="0"/>
                        <a:t>Dan </a:t>
                      </a:r>
                      <a:r>
                        <a:rPr lang="en-US" sz="1200" dirty="0" err="1" smtClean="0"/>
                        <a:t>Chenok</a:t>
                      </a:r>
                      <a:endParaRPr lang="en-US" sz="1200" dirty="0"/>
                    </a:p>
                  </a:txBody>
                  <a:tcPr/>
                </a:tc>
              </a:tr>
              <a:tr h="0">
                <a:tc>
                  <a:txBody>
                    <a:bodyPr/>
                    <a:lstStyle/>
                    <a:p>
                      <a:r>
                        <a:rPr lang="en-US" sz="1200" dirty="0" smtClean="0"/>
                        <a:t>SAGE via Partnership</a:t>
                      </a:r>
                      <a:r>
                        <a:rPr lang="en-US" sz="1200" baseline="0" dirty="0" smtClean="0"/>
                        <a:t> for the Public Service</a:t>
                      </a:r>
                      <a:endParaRPr lang="en-US" sz="1200" dirty="0"/>
                    </a:p>
                  </a:txBody>
                  <a:tcPr/>
                </a:tc>
                <a:tc>
                  <a:txBody>
                    <a:bodyPr/>
                    <a:lstStyle/>
                    <a:p>
                      <a:r>
                        <a:rPr lang="en-US" sz="1200" dirty="0" smtClean="0"/>
                        <a:t>Austin and Tina: APrice@ourpublicservice.org; </a:t>
                      </a:r>
                      <a:r>
                        <a:rPr lang="en-US" sz="1200" dirty="0" smtClean="0">
                          <a:hlinkClick r:id="rId2"/>
                        </a:rPr>
                        <a:t>tsung@ourpublicservice.org</a:t>
                      </a:r>
                      <a:endParaRPr lang="en-US" sz="1200" dirty="0"/>
                    </a:p>
                  </a:txBody>
                  <a:tcPr/>
                </a:tc>
              </a:tr>
              <a:tr h="0">
                <a:tc>
                  <a:txBody>
                    <a:bodyPr/>
                    <a:lstStyle/>
                    <a:p>
                      <a:r>
                        <a:rPr lang="en-US" sz="1200" dirty="0" smtClean="0"/>
                        <a:t>CAO Council Staff</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Staff POC; full listserv: </a:t>
                      </a:r>
                      <a:r>
                        <a:rPr lang="en-US" sz="1200" u="sng" kern="1200" dirty="0" smtClean="0">
                          <a:solidFill>
                            <a:schemeClr val="dk1"/>
                          </a:solidFill>
                          <a:effectLst/>
                          <a:latin typeface="+mn-lt"/>
                          <a:ea typeface="+mn-ea"/>
                          <a:cs typeface="+mn-cs"/>
                          <a:hlinkClick r:id="rId3"/>
                        </a:rPr>
                        <a:t>CAO-COUNCIL@LISTSERV.GSA.GOV</a:t>
                      </a:r>
                      <a:endParaRPr lang="en-US" sz="1200" kern="1200" dirty="0" smtClean="0">
                        <a:solidFill>
                          <a:schemeClr val="dk1"/>
                        </a:solidFill>
                        <a:effectLst/>
                        <a:latin typeface="+mn-lt"/>
                        <a:ea typeface="+mn-ea"/>
                        <a:cs typeface="+mn-cs"/>
                      </a:endParaRPr>
                    </a:p>
                  </a:txBody>
                  <a:tcPr/>
                </a:tc>
              </a:tr>
              <a:tr h="0">
                <a:tc>
                  <a:txBody>
                    <a:bodyPr/>
                    <a:lstStyle/>
                    <a:p>
                      <a:r>
                        <a:rPr lang="en-US" sz="1200" dirty="0" smtClean="0"/>
                        <a:t>Cyber something?</a:t>
                      </a:r>
                      <a:r>
                        <a:rPr lang="en-US" sz="1200" baseline="0" dirty="0" smtClean="0"/>
                        <a:t> ISIMC</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effectLst/>
                        <a:latin typeface="+mn-lt"/>
                        <a:ea typeface="+mn-ea"/>
                        <a:cs typeface="+mn-cs"/>
                      </a:endParaRPr>
                    </a:p>
                  </a:txBody>
                  <a:tcPr/>
                </a:tc>
              </a:tr>
              <a:tr h="0">
                <a:tc>
                  <a:txBody>
                    <a:bodyPr/>
                    <a:lstStyle/>
                    <a:p>
                      <a:r>
                        <a:rPr lang="en-US" sz="1200" dirty="0" smtClean="0"/>
                        <a:t>E-Gov staff</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DL-OMB-EGOV;</a:t>
                      </a:r>
                      <a:r>
                        <a:rPr lang="en-US" sz="1200" kern="1200" baseline="0" dirty="0" smtClean="0">
                          <a:solidFill>
                            <a:schemeClr val="dk1"/>
                          </a:solidFill>
                          <a:effectLst/>
                          <a:latin typeface="+mn-lt"/>
                          <a:ea typeface="+mn-ea"/>
                          <a:cs typeface="+mn-cs"/>
                        </a:rPr>
                        <a:t> </a:t>
                      </a:r>
                      <a:r>
                        <a:rPr lang="en-US" sz="1200" kern="1200" baseline="0" dirty="0" smtClean="0">
                          <a:solidFill>
                            <a:schemeClr val="dk1"/>
                          </a:solidFill>
                          <a:effectLst/>
                          <a:latin typeface="+mn-lt"/>
                          <a:ea typeface="+mn-ea"/>
                          <a:cs typeface="+mn-cs"/>
                          <a:hlinkClick r:id="rId4"/>
                        </a:rPr>
                        <a:t>dl-omb-egov@dsr.eop.gov</a:t>
                      </a:r>
                      <a:endParaRPr lang="en-US" sz="1200" kern="1200" dirty="0" smtClean="0">
                        <a:solidFill>
                          <a:schemeClr val="dk1"/>
                        </a:solidFill>
                        <a:effectLst/>
                        <a:latin typeface="+mn-lt"/>
                        <a:ea typeface="+mn-ea"/>
                        <a:cs typeface="+mn-cs"/>
                      </a:endParaRPr>
                    </a:p>
                  </a:txBody>
                  <a:tcPr/>
                </a:tc>
              </a:tr>
              <a:tr h="0">
                <a:tc>
                  <a:txBody>
                    <a:bodyPr/>
                    <a:lstStyle/>
                    <a:p>
                      <a:r>
                        <a:rPr lang="en-US" sz="1200" dirty="0" smtClean="0"/>
                        <a:t>Data Center Task Force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Chair: Joe </a:t>
                      </a:r>
                      <a:r>
                        <a:rPr lang="en-US" sz="1200" kern="1200" dirty="0" err="1" smtClean="0">
                          <a:solidFill>
                            <a:schemeClr val="dk1"/>
                          </a:solidFill>
                          <a:effectLst/>
                          <a:latin typeface="+mn-lt"/>
                          <a:ea typeface="+mn-ea"/>
                          <a:cs typeface="+mn-cs"/>
                        </a:rPr>
                        <a:t>Klimavicz</a:t>
                      </a:r>
                      <a:r>
                        <a:rPr lang="en-US" sz="1200" kern="1200" dirty="0" smtClean="0">
                          <a:solidFill>
                            <a:schemeClr val="dk1"/>
                          </a:solidFill>
                          <a:effectLst/>
                          <a:latin typeface="+mn-lt"/>
                          <a:ea typeface="+mn-ea"/>
                          <a:cs typeface="+mn-cs"/>
                        </a:rPr>
                        <a:t>; </a:t>
                      </a:r>
                      <a:r>
                        <a:rPr lang="en-US" sz="1200" kern="1200" dirty="0" smtClean="0">
                          <a:solidFill>
                            <a:schemeClr val="dk1"/>
                          </a:solidFill>
                          <a:effectLst/>
                          <a:latin typeface="+mn-lt"/>
                          <a:ea typeface="+mn-ea"/>
                          <a:cs typeface="+mn-cs"/>
                          <a:hlinkClick r:id="rId5"/>
                        </a:rPr>
                        <a:t>joseph.klimavicz@usdoj.gov</a:t>
                      </a:r>
                      <a:endParaRPr lang="en-US" sz="12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Members: </a:t>
                      </a:r>
                      <a:r>
                        <a:rPr lang="en-US" sz="1200" u="sng" kern="1200" dirty="0" smtClean="0">
                          <a:solidFill>
                            <a:schemeClr val="dk1"/>
                          </a:solidFill>
                          <a:effectLst/>
                          <a:latin typeface="+mn-lt"/>
                          <a:ea typeface="+mn-ea"/>
                          <a:cs typeface="+mn-cs"/>
                          <a:hlinkClick r:id="rId6"/>
                        </a:rPr>
                        <a:t>CIOC-FDCCI@LISTSERV.GSA.GOV</a:t>
                      </a:r>
                      <a:endParaRPr lang="en-US" sz="1200" kern="1200" dirty="0" smtClean="0">
                        <a:solidFill>
                          <a:schemeClr val="dk1"/>
                        </a:solidFill>
                        <a:effectLst/>
                        <a:latin typeface="+mn-lt"/>
                        <a:ea typeface="+mn-ea"/>
                        <a:cs typeface="+mn-cs"/>
                      </a:endParaRPr>
                    </a:p>
                  </a:txBody>
                  <a:tcPr/>
                </a:tc>
              </a:tr>
              <a:tr h="0">
                <a:tc>
                  <a:txBody>
                    <a:bodyPr/>
                    <a:lstStyle/>
                    <a:p>
                      <a:r>
                        <a:rPr lang="en-US" sz="1200" dirty="0" smtClean="0"/>
                        <a:t>FESCOM</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effectLst/>
                        <a:latin typeface="+mn-lt"/>
                        <a:ea typeface="+mn-ea"/>
                        <a:cs typeface="+mn-cs"/>
                      </a:endParaRPr>
                    </a:p>
                  </a:txBody>
                  <a:tcPr/>
                </a:tc>
              </a:tr>
              <a:tr h="0">
                <a:tc>
                  <a:txBody>
                    <a:bodyPr/>
                    <a:lstStyle/>
                    <a:p>
                      <a:r>
                        <a:rPr lang="en-US" sz="1200" dirty="0" smtClean="0"/>
                        <a:t>CIOC whole list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Go through Adam</a:t>
                      </a:r>
                      <a:r>
                        <a:rPr lang="en-US" sz="1200" kern="1200" baseline="0" dirty="0" smtClean="0">
                          <a:solidFill>
                            <a:schemeClr val="dk1"/>
                          </a:solidFill>
                          <a:effectLst/>
                          <a:latin typeface="+mn-lt"/>
                          <a:ea typeface="+mn-ea"/>
                          <a:cs typeface="+mn-cs"/>
                        </a:rPr>
                        <a:t> and Craig</a:t>
                      </a:r>
                      <a:endParaRPr lang="en-US" sz="1200" kern="1200" dirty="0" smtClean="0">
                        <a:solidFill>
                          <a:schemeClr val="dk1"/>
                        </a:solidFill>
                        <a:effectLst/>
                        <a:latin typeface="+mn-lt"/>
                        <a:ea typeface="+mn-ea"/>
                        <a:cs typeface="+mn-cs"/>
                      </a:endParaRPr>
                    </a:p>
                  </a:txBody>
                  <a:tcPr/>
                </a:tc>
              </a:tr>
              <a:tr h="0">
                <a:tc>
                  <a:txBody>
                    <a:bodyPr/>
                    <a:lstStyle/>
                    <a:p>
                      <a:r>
                        <a:rPr lang="en-US" sz="1200" dirty="0" smtClean="0"/>
                        <a:t>CIOC EC</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Go through Adam and Craig</a:t>
                      </a:r>
                    </a:p>
                  </a:txBody>
                  <a:tcPr/>
                </a:tc>
              </a:tr>
            </a:tbl>
          </a:graphicData>
        </a:graphic>
      </p:graphicFrame>
      <p:sp>
        <p:nvSpPr>
          <p:cNvPr id="3" name="Slide Number Placeholder 2"/>
          <p:cNvSpPr>
            <a:spLocks noGrp="1"/>
          </p:cNvSpPr>
          <p:nvPr>
            <p:ph type="sldNum" sz="quarter" idx="12"/>
          </p:nvPr>
        </p:nvSpPr>
        <p:spPr/>
        <p:txBody>
          <a:bodyPr/>
          <a:lstStyle/>
          <a:p>
            <a:fld id="{2CB80C9D-A9E8-43A4-9412-9A32ED97DE7F}" type="slidenum">
              <a:rPr lang="en-US" smtClean="0"/>
              <a:pPr/>
              <a:t>35</a:t>
            </a:fld>
            <a:endParaRPr lang="en-US"/>
          </a:p>
        </p:txBody>
      </p:sp>
    </p:spTree>
    <p:extLst>
      <p:ext uri="{BB962C8B-B14F-4D97-AF65-F5344CB8AC3E}">
        <p14:creationId xmlns:p14="http://schemas.microsoft.com/office/powerpoint/2010/main" val="2766752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10" y="-303946"/>
            <a:ext cx="7543800" cy="1923196"/>
          </a:xfrm>
        </p:spPr>
        <p:txBody>
          <a:bodyPr/>
          <a:lstStyle/>
          <a:p>
            <a:r>
              <a:rPr lang="en-US" dirty="0" smtClean="0"/>
              <a:t>CPIC</a:t>
            </a:r>
            <a:br>
              <a:rPr lang="en-US" dirty="0" smtClean="0"/>
            </a:br>
            <a:r>
              <a:rPr lang="en-US" sz="2800" dirty="0"/>
              <a:t>C</a:t>
            </a:r>
            <a:r>
              <a:rPr lang="en-US" sz="2800" dirty="0" smtClean="0"/>
              <a:t>ontact Information</a:t>
            </a:r>
            <a:endParaRPr lang="en-US" dirty="0"/>
          </a:p>
        </p:txBody>
      </p:sp>
      <p:sp>
        <p:nvSpPr>
          <p:cNvPr id="9" name="TextBox 8"/>
          <p:cNvSpPr txBox="1"/>
          <p:nvPr/>
        </p:nvSpPr>
        <p:spPr>
          <a:xfrm>
            <a:off x="293077" y="1895476"/>
            <a:ext cx="8534400" cy="4360046"/>
          </a:xfrm>
          <a:prstGeom prst="rect">
            <a:avLst/>
          </a:prstGeom>
          <a:noFill/>
        </p:spPr>
        <p:txBody>
          <a:bodyPr wrap="square" rtlCol="0">
            <a:normAutofit fontScale="92500" lnSpcReduction="20000"/>
          </a:bodyPr>
          <a:lstStyle/>
          <a:p>
            <a:pPr algn="l"/>
            <a:r>
              <a:rPr lang="en-US" sz="800" dirty="0" smtClean="0">
                <a:hlinkClick r:id="rId2"/>
              </a:rPr>
              <a:t>steve.thayer@usdoj.gov</a:t>
            </a:r>
            <a:r>
              <a:rPr lang="en-US" sz="800" dirty="0" smtClean="0"/>
              <a:t>; </a:t>
            </a:r>
            <a:r>
              <a:rPr lang="en-US" sz="800" dirty="0" smtClean="0">
                <a:hlinkClick r:id="rId3"/>
              </a:rPr>
              <a:t>Beth.Ward@faa.gov</a:t>
            </a:r>
            <a:r>
              <a:rPr lang="en-US" sz="800" dirty="0" smtClean="0"/>
              <a:t>; </a:t>
            </a:r>
            <a:r>
              <a:rPr lang="en-US" sz="800" dirty="0" smtClean="0">
                <a:hlinkClick r:id="rId4"/>
              </a:rPr>
              <a:t>Stephen.Schultz@opm.gov</a:t>
            </a:r>
            <a:r>
              <a:rPr lang="en-US" sz="800" dirty="0" smtClean="0"/>
              <a:t>; </a:t>
            </a:r>
            <a:r>
              <a:rPr lang="en-US" sz="800" dirty="0" smtClean="0">
                <a:hlinkClick r:id="rId5"/>
              </a:rPr>
              <a:t>Rebecca.Nichols@HQ.DHS.GOV</a:t>
            </a:r>
            <a:r>
              <a:rPr lang="en-US" sz="800" dirty="0" smtClean="0"/>
              <a:t>; </a:t>
            </a:r>
            <a:r>
              <a:rPr lang="en-US" sz="800" dirty="0" smtClean="0">
                <a:hlinkClick r:id="rId6"/>
              </a:rPr>
              <a:t>sSimon@doc.gov</a:t>
            </a:r>
            <a:r>
              <a:rPr lang="en-US" sz="800" dirty="0" smtClean="0"/>
              <a:t>; </a:t>
            </a:r>
            <a:r>
              <a:rPr lang="en-US" sz="800" dirty="0" smtClean="0">
                <a:hlinkClick r:id="rId7"/>
              </a:rPr>
              <a:t>Lisa.Alsop@hhs.gov</a:t>
            </a:r>
            <a:r>
              <a:rPr lang="en-US" sz="800" dirty="0" smtClean="0"/>
              <a:t>; </a:t>
            </a:r>
            <a:r>
              <a:rPr lang="en-US" sz="800" dirty="0" smtClean="0">
                <a:hlinkClick r:id="rId8"/>
              </a:rPr>
              <a:t>kelly_morrison@ios.doi.gov</a:t>
            </a:r>
            <a:r>
              <a:rPr lang="en-US" sz="800" dirty="0" smtClean="0"/>
              <a:t>; </a:t>
            </a:r>
            <a:r>
              <a:rPr lang="en-US" sz="800" dirty="0" err="1" smtClean="0"/>
              <a:t>Francis.O'Hearn@treasury.gov</a:t>
            </a:r>
            <a:r>
              <a:rPr lang="en-US" sz="800" dirty="0" smtClean="0"/>
              <a:t>; </a:t>
            </a:r>
            <a:r>
              <a:rPr lang="en-US" sz="800" dirty="0" smtClean="0">
                <a:hlinkClick r:id="rId9"/>
              </a:rPr>
              <a:t>carla.tucker@ed.gov</a:t>
            </a:r>
            <a:r>
              <a:rPr lang="en-US" sz="800" dirty="0" smtClean="0"/>
              <a:t>; </a:t>
            </a:r>
            <a:r>
              <a:rPr lang="en-US" sz="800" dirty="0" smtClean="0">
                <a:hlinkClick r:id="rId10"/>
              </a:rPr>
              <a:t>Vickie.Smith@nrc.gov</a:t>
            </a:r>
            <a:r>
              <a:rPr lang="en-US" sz="800" dirty="0" smtClean="0"/>
              <a:t>; </a:t>
            </a:r>
            <a:r>
              <a:rPr lang="en-US" sz="800" dirty="0" smtClean="0">
                <a:hlinkClick r:id="rId11"/>
              </a:rPr>
              <a:t>lori.parker-1@nasa.gov</a:t>
            </a:r>
            <a:r>
              <a:rPr lang="en-US" sz="800" dirty="0" smtClean="0"/>
              <a:t>; </a:t>
            </a:r>
            <a:r>
              <a:rPr lang="en-US" sz="800" dirty="0" smtClean="0">
                <a:hlinkClick r:id="rId12"/>
              </a:rPr>
              <a:t>Clark.Kevin.G@dol.gov</a:t>
            </a:r>
            <a:endParaRPr lang="en-US" sz="800" dirty="0" smtClean="0"/>
          </a:p>
          <a:p>
            <a:pPr algn="l"/>
            <a:endParaRPr lang="en-US" sz="800" dirty="0"/>
          </a:p>
          <a:p>
            <a:pPr algn="l"/>
            <a:r>
              <a:rPr lang="en-US" sz="800" dirty="0" smtClean="0"/>
              <a:t>IDC Invitee List: lisa.alsop@hhs.gov'; 'janice.l.ausby@hud.gov</a:t>
            </a:r>
            <a:r>
              <a:rPr lang="en-US" sz="800" dirty="0"/>
              <a:t>'; 'abarrett-blake@usaid.gov'; 'carol.blackston@hq.doe.gov'; 'harold.b.blunt@usace.army.mil'; 'Sean.A.Bowie@hud.gov'; 'sboyd@nsf.gov'; 'lesley.briante@gsa.gov'; 'sylvia_burns@ios.doi.gov'; 'christopher.carlin@nara.gov'; 'ron.carter@ssa.gov'; 'john.casteel@osd.mil'; 'clark.kevin.g@dol.gov'; 'angela.cobb@usdoj.gov'; 'tyrone.crawley@ssa.gov'; 'Stephen.Czajka@ssa.gov'; 'tyrrell.eccles@va.gov'; 'ergenbrightde@state.gov';  'tereda.j.frazier@nasa.gov'; 'freeman.fawn@epa.gov'; 'joseph.gee@opm.gov'; 'william.gehrke@hhs.gov'; 'antoinetta.grant@ocio.usda.gov'; 'carey.grunwald@va.gov'; 'michael.harris@gsa.gov'; 'patrice.haynesworth@sba.gov'; 'tanya.hicks@ocio.usda.gov'; 'daniel.hrouda@treasury.gov'; 'hunt.james@epa.gov'; 'otto.immink@ssa.gov'; 'tracey.jackson@dot.gov'; 'yvonne.jackson@ocio.usda.gov'; 'jones.beth@epa.gov'; 'nkaplan@nsf.gov'; 'robert.v.kazimer@usace.army.mil'; 'michael.kernich@gsa.gov'; 'leah.kube@nrc.gov'; 'kumarraj.sabina@epa.gov'; 'paula.r.law@usace.army.mil'; 'ann.liberatore@gsa.gov'; 'andrew.lu@ed.gov'; 'sally.mahoney@us.army.mil'; 'peggy.martin@hq.dhs.gov'; 'martinsx@state.gov'; 'rom.mascetti@va.gov'; 'franklyn.matthews@sba.gov'; 'walter.mcdonald@dot.gov'; 'marilyn.mitchell@ed.gov'; 'ken.moore@ed.gov'; 'Kelly_C_Morrison@ios.doi.gov'; 'rebecca.nichols@dhs.gov'; '</a:t>
            </a:r>
            <a:r>
              <a:rPr lang="en-US" sz="800" dirty="0" err="1"/>
              <a:t>francis.o'hearn@treasury.gov</a:t>
            </a:r>
            <a:r>
              <a:rPr lang="en-US" sz="800" dirty="0"/>
              <a:t>'; 'gregory_obaugh@ios.doi.gov'; 'lori.parker-1@nasa.gov'; 'patrick.plunkett@gsa.gov'; 'dorothy.powell-moore@sba.gov'; 'houman.rasouli@nrc.gov'; 'rrees@nsf.gov'; 'jeanine.rites@ssa.gov'; 'helena.robinson@faa.gov'; 'faith.roy@va.gov'; 'kevin_schmitt@ios.doi.gov'; 'stephen.schultz@opm.gov'; 'mike.seckar@gsa.gov'; 'SSIMON@DOC.GOV'; 'aesmith@nsf.gov'; 'jacob.tepp@dot.gov'; 'steve.thayer@usdoj.gov'; 'carla.tucker@ed.gov'; 'dornesia.ward@usace.army.mil'; 'beth.ward@faa.gov';  'timothy.weigel@va.gov'; 'erin.weston@dot.gov'; 'daniel.wilhelmi@ssa.gov';  'eric.won@sba.gov'; </a:t>
            </a:r>
            <a:r>
              <a:rPr lang="en-US" sz="800" dirty="0" smtClean="0"/>
              <a:t>'burbad@si.edu</a:t>
            </a:r>
            <a:r>
              <a:rPr lang="en-US" sz="800" dirty="0"/>
              <a:t>'; 'cattaneov@si.edu'; 'nicklas.ron@pbgc.gov';  'andrea.adams@hq.doe.gov'; 'flip.anderson@ocio.usda.gov'; 'vernelle.archer@ocio.usda.gov'; 'shilpa.arora@nrc.gov'; 'megan.baburek@do.treas.gov'; 'bailey.gladys@dol.gov'; 'karen.baker@usdoj.gov'; 'claire.barrett@dot.gov'; 'sarah_bassett@ios.doi.gov'; 'behm.robert@dol.gov';   'bowie.sean.a@dol.gov'; 'christopher.brause@ed.gov'; '</a:t>
            </a:r>
            <a:r>
              <a:rPr lang="en-US" sz="800" dirty="0" err="1"/>
              <a:t>Breitenother</a:t>
            </a:r>
            <a:r>
              <a:rPr lang="en-US" sz="800" dirty="0"/>
              <a:t>, Lauren' &lt;Lauren.Breitenother@dot.gov&gt;; 'james.c.brown2@usace.army.mil'; 'metrica.charleen.brown@census.gov'; 'stanley.a.buch@hud.gov'; 'campbell.carl.v@dol.gov'; 'oscar.carranza@hhs.gov'; 'thomas.chung@nist.gov'; 'brenda.coblentz@hq.doe.gov'; 'steven.corey-bey@ed.gov'; 'george.costantino@uspto.gov</a:t>
            </a:r>
            <a:r>
              <a:rPr lang="en-US" sz="800" dirty="0" smtClean="0"/>
              <a:t>'; 'crawford.tim@epa.gov</a:t>
            </a:r>
            <a:r>
              <a:rPr lang="en-US" sz="800" dirty="0"/>
              <a:t>'; 'christophe.demontille@hhs.gov'; 'balint.decheke@hq.doe.gov'; 'jawayne.davis@bis.doc.gov';  'luis_enriquez@ios.doi.gov'; 'gary.evans@osd.mil'; 'jose.r.finn.civ@mail.mil'; 'susan.gabriel-smith@ocio.usda.gov'; 'kurt.garbars@gsa.gov'; 'kevin.garrison@osd.mil'; 'heather.m.garritty@usdoj.gov'; 'Jean.Gilleo@usace.army.mil'; 'joe.gomes@nasa.gov'; 'vanessa.m.harden@census.gov'; 'jharper@doc.gov'; 'jonah.hatfield@gsa.gov'; 'stephen.heaps@nara.gov'; 'niles.hewlett@dot.gov';  'frank.hoeppel@wdc.usda.gov'; 'dhoughton@ntis.gov'; 'hughes.xavier@dol.gov';  'kenyatta.jackson@nrc.gov'; 'todd.johnson@ocio.usda.gov'; 'jonescy1@state.gov'; 'jones-parra.lisa@epa.gov'; 'deborah.a.kennedy@usace.army.mil'; 'kkerttula@usaid.gov'; 'rklemmer@ntia.doc.gov'; 'pkristobek@usaid.gov'; 'rick.lauderdale@hq.doe.gov'; 'LayRG@state.gov'; 'leaf.dawn.m@dol.gov'; 'robert.lee@hq.doe.gov'; 'meneshea.d.levy@usdoj.gov'; 'edison.lewark@uspto.gov'; 'lashayla.logan@hq.doe.gov'; 'matthew.long@dot.gov'; 'christopher.lowe@ocio.usda.gov'; '</a:t>
            </a:r>
            <a:r>
              <a:rPr lang="en-US" sz="800" dirty="0" err="1"/>
              <a:t>Rich.Lowe@USPTO.Gov</a:t>
            </a:r>
            <a:r>
              <a:rPr lang="en-US" sz="800" dirty="0"/>
              <a:t>'; 'priscia.macgregor@hq.doe.gov'; 'jmahanand@usaid.gov'; 'Manning.Tonya@dol.gov'; 'mmaraya@doc.gov'; 'paul.mayhew@hhs.gov'; 'walter.mcdonald@dot.gov';  'william.mckelvy@gsa.gov'; 'lisa.mendis@usdoj.gov'; 'Michelle.Miles@hq.doe.gov'; 'thomas.milligan@do.treas.gov'; 'dan.morgan.ctr@dot.gov'; 'dennis.morgan@noaa.gov'; 'rodolph.r.morrison.civ@mail.mil'; 'richard_mortell@ios.doi.gov'; 'mulcahy.sandra@dol.gov'; 'patrick.mulcare@gsa.gov'; 'carrie.neumayer.ctr@dot.gov'; 'hung.nguyen@nara.gov'; 'asghar.noor@sba.gov'; 'joseph.norton@gsa.gov'; 'mark.odonnell@ssa.gov'; 'okorovn@state.gov'; 'kopoku@usaid.gov'; 'andrew.orndorff@dot.gov'; 'ouyachi.hamid@dol.gov'; 'karen.overall@gsa.gov'; 'lawrence.b.packard@usdoj.gov'; 'mary.palmer@bea.gov'; 'penny.pastiva@hq.dhs.gov'; 'brian.peltier@ssa.gov'; 'pulsifer.michael@dol.gov'; 'michael.pupjakjr@hq.doe.gov'; 'ramirez.adrienne@dol.gov'; 'Deborah.Rauser@ssa.gov'; 'joshua_rhodes@ios.doi.gov'; 'ritchie.duyen.t@dol.gov'; 'asalah@oig.doc.gov'; 'lisa.a.schmitt@usdoj.gov'; 'kristine.seen@ocio.usda.gov'; 'seganish.roger@dol.gov'; 'gary.m.seibert@usace.army.mil'; 'paul.sforza@do.treas.gov'; 'yen.shan@sba.gov'; 'robert.sile@ocio.usda.gov'; 'ssingh@usaid.gov'; 'ksingletary@ntis.gov'; 'larry.slaughter@dot.gov'; 'rod.smart@trade.gov'; 'smialowicz.thomas@dol.gov'; 'arthur.smith@nrc.gov'; 'soni.param@epa.gov'; 'joshua.spicka@nrc.gov'; 'sullivan.peter@dol.gov'; 'gtara@eda.gov'; 'steve.thayer@usdoj.gov'; 'carl.triplett@dot.gov'; 'john.j.tyszka@census.gov'; 'adam.l.understein.ctr@mail.mil'; 'carlos.j.vargas@hud.gov'; 'david.waddell@ocio.usda.gov'; 'heidi.a.walton@census.gov'; 'michael.wash@nara.gov'; 'dianne.b.watkins.ctr@mail.mil'; 'michael.wayson@osd.mil'; 'whiteside.fred.e@dol.gov'; 'darryl.wilcox@sba.gov'; 'kimberly.m.williams@usdoj.gov'; 'stuart.williams@ed.gov'; 'kevin.wince@gsa.gov'; 'travis.winn@opm.gov'; 'david.young.ctr@dot.gov'; </a:t>
            </a:r>
            <a:r>
              <a:rPr lang="en-US" sz="800" dirty="0" smtClean="0"/>
              <a:t>'Gantt</a:t>
            </a:r>
            <a:r>
              <a:rPr lang="en-US" sz="800" dirty="0"/>
              <a:t>, Rhonda -OCIO' &lt;Rhonda.Gantt@ocio.usda.gov&gt;; '</a:t>
            </a:r>
            <a:r>
              <a:rPr lang="en-US" sz="800" dirty="0" err="1"/>
              <a:t>Gumbs</a:t>
            </a:r>
            <a:r>
              <a:rPr lang="en-US" sz="800" dirty="0"/>
              <a:t>, Naomi - OCIO' &lt;Naomi.Gumbs@ocio.usda.gov&gt;; 'Boudreaux, Kimberly - OASAM' &lt;Boudreaux.Kimberly@dol.gov&gt;; 'Shine Kevin' &lt;Shine.Kevin@pbgc.gov&gt;; 'Vo </a:t>
            </a:r>
            <a:r>
              <a:rPr lang="en-US" sz="800" dirty="0" err="1"/>
              <a:t>Hiep</a:t>
            </a:r>
            <a:r>
              <a:rPr lang="en-US" sz="800" dirty="0"/>
              <a:t>' &lt;Vo.Hiep@pbgc.gov&gt;; 'Christopher Carlin' &lt;christopher.carlin@nara.gov&gt;; 'Thomas </a:t>
            </a:r>
            <a:r>
              <a:rPr lang="en-US" sz="800" dirty="0" err="1"/>
              <a:t>Smialowicz</a:t>
            </a:r>
            <a:r>
              <a:rPr lang="en-US" sz="800" dirty="0"/>
              <a:t>' &lt;smialowicz.thomas@dol.gov&gt;; 'Ann Smith' &lt;aesmith@nsf.gov&gt;; 'Vanessa </a:t>
            </a:r>
            <a:r>
              <a:rPr lang="en-US" sz="800" dirty="0" err="1"/>
              <a:t>Okoro</a:t>
            </a:r>
            <a:r>
              <a:rPr lang="en-US" sz="800" dirty="0"/>
              <a:t>' &lt;okorovn@state.gov&gt;; 'Penelope </a:t>
            </a:r>
            <a:r>
              <a:rPr lang="en-US" sz="800" dirty="0" err="1"/>
              <a:t>Pastiva</a:t>
            </a:r>
            <a:r>
              <a:rPr lang="en-US" sz="800" dirty="0"/>
              <a:t>' &lt;penny.pastiva@hq.dhs.gov&gt;; '</a:t>
            </a:r>
            <a:r>
              <a:rPr lang="en-US" sz="800" dirty="0" err="1"/>
              <a:t>Duyen</a:t>
            </a:r>
            <a:r>
              <a:rPr lang="en-US" sz="800" dirty="0"/>
              <a:t> Ritchie' &lt;ritchie.duyen.t@dol.gov&gt;; 'Naomi </a:t>
            </a:r>
            <a:r>
              <a:rPr lang="en-US" sz="800" dirty="0" err="1"/>
              <a:t>Gumbs</a:t>
            </a:r>
            <a:r>
              <a:rPr lang="en-US" sz="800" dirty="0"/>
              <a:t>' &lt;naomi.gumbs@ocio.usda.gov&gt;; '</a:t>
            </a:r>
            <a:r>
              <a:rPr lang="en-US" sz="800" dirty="0" err="1"/>
              <a:t>Antoinetta</a:t>
            </a:r>
            <a:r>
              <a:rPr lang="en-US" sz="800" dirty="0"/>
              <a:t> Grant' &lt;antoinetta.grant@ocio.usda.gov&gt;; 'Stuart Williams' &lt;stuart.williams@ed.gov&gt;; 'Steven Thayer' &lt;steve.thayer@usdoj.gov&gt;; '</a:t>
            </a:r>
            <a:r>
              <a:rPr lang="en-US" sz="800" dirty="0" err="1"/>
              <a:t>Nhien</a:t>
            </a:r>
            <a:r>
              <a:rPr lang="en-US" sz="800" dirty="0"/>
              <a:t> Be' &lt;nhien.be@treasury.gov&gt;; '</a:t>
            </a:r>
            <a:r>
              <a:rPr lang="en-US" sz="800" dirty="0" err="1"/>
              <a:t>Meneshea</a:t>
            </a:r>
            <a:r>
              <a:rPr lang="en-US" sz="800" dirty="0"/>
              <a:t> Levy' &lt;meneshea.d.levy@usdoj.gov&gt;; 'Thomas Milligan' &lt;thomas.milligan@do.treas.gov&gt;; '</a:t>
            </a:r>
            <a:r>
              <a:rPr lang="en-US" sz="800" dirty="0" err="1"/>
              <a:t>Micki</a:t>
            </a:r>
            <a:r>
              <a:rPr lang="en-US" sz="800" dirty="0"/>
              <a:t> Miles' &lt;michelle.miles@hq.doe.gov&gt;;  'Kenneth </a:t>
            </a:r>
            <a:r>
              <a:rPr lang="en-US" sz="800" dirty="0" err="1"/>
              <a:t>Kerttula</a:t>
            </a:r>
            <a:r>
              <a:rPr lang="en-US" sz="800" dirty="0"/>
              <a:t>' &lt;kkerttula@usaid.gov&gt;; 'Kimberly Boudreaux' &lt;boudreaux.kimberly@dol.gov&gt;; 'Mary Palmer' &lt;mary.palmer@bea.gov&gt;; '</a:t>
            </a:r>
            <a:r>
              <a:rPr lang="en-US" sz="800" dirty="0" err="1"/>
              <a:t>Kwadwo</a:t>
            </a:r>
            <a:r>
              <a:rPr lang="en-US" sz="800" dirty="0"/>
              <a:t> </a:t>
            </a:r>
            <a:r>
              <a:rPr lang="en-US" sz="800" dirty="0" err="1"/>
              <a:t>Opoku</a:t>
            </a:r>
            <a:r>
              <a:rPr lang="en-US" sz="800" dirty="0"/>
              <a:t>' &lt;kopoku@usaid.gov&gt;; 'Jose Finn' &lt;jose.r.finn.civ@mail.mil&gt;; 'Sarah Bassett' &lt;sarah_bassett@ios.doi.gov&gt;; 'Bradley </a:t>
            </a:r>
            <a:r>
              <a:rPr lang="en-US" sz="800" dirty="0" err="1"/>
              <a:t>Tubesing</a:t>
            </a:r>
            <a:r>
              <a:rPr lang="en-US" sz="800" dirty="0"/>
              <a:t>' &lt;tubesing.bradley.d@dol.gov&gt;; 'Roger </a:t>
            </a:r>
            <a:r>
              <a:rPr lang="en-US" sz="800" dirty="0" err="1"/>
              <a:t>Seganish</a:t>
            </a:r>
            <a:r>
              <a:rPr lang="en-US" sz="800" dirty="0"/>
              <a:t>' &lt;seganish.roger@dol.gov&gt;; 'Travis Winn' &lt;travis.winn@opm.gov&gt;; 'Delphine Dennis' &lt;delphine.dennis@ocio.usda.gov&gt;; 'Rebecca Nichols' &lt;rebecca.nichols@dhs.gov&gt;; 'Carol </a:t>
            </a:r>
            <a:r>
              <a:rPr lang="en-US" sz="800" dirty="0" err="1"/>
              <a:t>Blackston</a:t>
            </a:r>
            <a:r>
              <a:rPr lang="en-US" sz="800" dirty="0"/>
              <a:t>' &lt;carol.blackston@hq.doe.gov&gt;; 'Otto </a:t>
            </a:r>
            <a:r>
              <a:rPr lang="en-US" sz="800" dirty="0" err="1"/>
              <a:t>Immink</a:t>
            </a:r>
            <a:r>
              <a:rPr lang="en-US" sz="800" dirty="0"/>
              <a:t>' &lt;otto.immink@ssa.gov&gt;; 'Kimberly </a:t>
            </a:r>
            <a:r>
              <a:rPr lang="en-US" sz="800" dirty="0" err="1"/>
              <a:t>Hennings</a:t>
            </a:r>
            <a:r>
              <a:rPr lang="en-US" sz="800" dirty="0"/>
              <a:t>' &lt;kimberly.hennings@ocio.usda.gov&gt;; 'Rhonda Gantt' &lt;rhonda.gantt@ocio.usda.gov&gt;; 'Jonah Hatfield' &lt;jonah.hatfield@gsa.gov&gt;; 'Paul Mayhew' &lt;paul.mayhew@hhs.gov&gt;; 'Carlos Vargas' &lt;carlos.j.vargas@hud.gov&gt;; '</a:t>
            </a:r>
            <a:r>
              <a:rPr lang="en-US" sz="800" dirty="0" err="1"/>
              <a:t>Jawayne</a:t>
            </a:r>
            <a:r>
              <a:rPr lang="en-US" sz="800" dirty="0"/>
              <a:t> Davis' &lt;jawayne.davis@bis.doc.gov&gt;; 'Adam </a:t>
            </a:r>
            <a:r>
              <a:rPr lang="en-US" sz="800" dirty="0" err="1"/>
              <a:t>Understein</a:t>
            </a:r>
            <a:r>
              <a:rPr lang="en-US" sz="800" dirty="0"/>
              <a:t>' &lt;adam.l.understein.ctr@mail.mil&gt;; 'Arthur Smith' &lt;arthur.smith@nrc.gov&gt;; '</a:t>
            </a:r>
            <a:r>
              <a:rPr lang="en-US" sz="800" dirty="0" err="1"/>
              <a:t>Tauqeer</a:t>
            </a:r>
            <a:r>
              <a:rPr lang="en-US" sz="800" dirty="0"/>
              <a:t> Aslam' &lt;taslam@blm.gov&gt;; 'Paul Doyle' &lt;doyle.paul@epa.gov&gt;; 'Tracey Jackson' &lt;tracey.jackson@dot.gov&gt;; 'Rory Brown' &lt;brown.rory@dol.gov&gt;; 'Martha </a:t>
            </a:r>
            <a:r>
              <a:rPr lang="en-US" sz="800" dirty="0" err="1"/>
              <a:t>Przysucha</a:t>
            </a:r>
            <a:r>
              <a:rPr lang="en-US" sz="800" dirty="0"/>
              <a:t>' &lt;martha.m.przysucha@nasa.gov&gt;; 'David Parrish' &lt;parrish.david@epa.gov&gt;; 'Kenyatta Jackson' &lt;kenyatta.jackson@nrc.gov&gt;; </a:t>
            </a:r>
            <a:r>
              <a:rPr lang="en-US" sz="800" dirty="0" smtClean="0"/>
              <a:t>WCouch@doc.gov</a:t>
            </a:r>
            <a:r>
              <a:rPr lang="en-US" sz="800" dirty="0"/>
              <a:t>; </a:t>
            </a:r>
            <a:r>
              <a:rPr lang="en-US" sz="800" dirty="0" smtClean="0"/>
              <a:t>Hoan.N.Nguyen@usdoj.gov</a:t>
            </a:r>
            <a:r>
              <a:rPr lang="en-US" sz="800" dirty="0"/>
              <a:t>; </a:t>
            </a:r>
            <a:r>
              <a:rPr lang="en-US" sz="800" dirty="0">
                <a:hlinkClick r:id="rId13"/>
              </a:rPr>
              <a:t>Payton.Akin@usdoj.gov</a:t>
            </a:r>
            <a:r>
              <a:rPr lang="en-US" sz="800" dirty="0" smtClean="0"/>
              <a:t>; </a:t>
            </a:r>
            <a:r>
              <a:rPr lang="en-US" sz="800" dirty="0" smtClean="0">
                <a:hlinkClick r:id="rId14"/>
              </a:rPr>
              <a:t>tran-lamM@state.gov</a:t>
            </a:r>
            <a:r>
              <a:rPr lang="en-US" sz="800" dirty="0" smtClean="0"/>
              <a:t>; </a:t>
            </a:r>
            <a:r>
              <a:rPr lang="en-US" dirty="0" smtClean="0">
                <a:hlinkClick r:id="rId15"/>
              </a:rPr>
              <a:t>Kerr.Michael@dol.gov</a:t>
            </a:r>
            <a:r>
              <a:rPr lang="en-US" dirty="0" smtClean="0"/>
              <a:t>; </a:t>
            </a:r>
            <a:r>
              <a:rPr lang="en-US" u="sng" dirty="0" smtClean="0">
                <a:hlinkClick r:id="rId16"/>
              </a:rPr>
              <a:t>Cheryl.powell@cms.hhs.gov</a:t>
            </a:r>
            <a:r>
              <a:rPr lang="en-US" u="sng" dirty="0" smtClean="0"/>
              <a:t>; </a:t>
            </a:r>
            <a:r>
              <a:rPr lang="en-US" u="sng" dirty="0" smtClean="0">
                <a:hlinkClick r:id="rId17"/>
              </a:rPr>
              <a:t>Michele.bailey@cms.hhs.gov</a:t>
            </a:r>
            <a:r>
              <a:rPr lang="en-US" u="sng" dirty="0"/>
              <a:t>; </a:t>
            </a:r>
            <a:r>
              <a:rPr lang="en-US" u="sng" dirty="0" smtClean="0">
                <a:hlinkClick r:id="rId18"/>
              </a:rPr>
              <a:t>Samuel.P.Liles@usace.army.mil</a:t>
            </a:r>
            <a:r>
              <a:rPr lang="en-US" u="sng" dirty="0" smtClean="0"/>
              <a:t> </a:t>
            </a:r>
            <a:r>
              <a:rPr lang="en-US" dirty="0" smtClean="0">
                <a:hlinkClick r:id="rId19"/>
              </a:rPr>
              <a:t>Charles.Santangelo@HQ.DHS.GOV</a:t>
            </a:r>
            <a:r>
              <a:rPr lang="en-US" dirty="0"/>
              <a:t> </a:t>
            </a:r>
            <a:r>
              <a:rPr lang="en-US" u="sng" dirty="0" smtClean="0">
                <a:hlinkClick r:id="rId20"/>
              </a:rPr>
              <a:t>Bodas.Shailesh@epa.gov</a:t>
            </a:r>
            <a:r>
              <a:rPr lang="en-US" dirty="0" smtClean="0"/>
              <a:t> </a:t>
            </a:r>
            <a:endParaRPr lang="en-US" sz="800" dirty="0"/>
          </a:p>
        </p:txBody>
      </p:sp>
      <p:sp>
        <p:nvSpPr>
          <p:cNvPr id="3" name="Slide Number Placeholder 2"/>
          <p:cNvSpPr>
            <a:spLocks noGrp="1"/>
          </p:cNvSpPr>
          <p:nvPr>
            <p:ph type="sldNum" sz="quarter" idx="12"/>
          </p:nvPr>
        </p:nvSpPr>
        <p:spPr/>
        <p:txBody>
          <a:bodyPr/>
          <a:lstStyle/>
          <a:p>
            <a:fld id="{2CB80C9D-A9E8-43A4-9412-9A32ED97DE7F}" type="slidenum">
              <a:rPr lang="en-US" smtClean="0"/>
              <a:pPr/>
              <a:t>36</a:t>
            </a:fld>
            <a:endParaRPr lang="en-US"/>
          </a:p>
        </p:txBody>
      </p:sp>
    </p:spTree>
    <p:extLst>
      <p:ext uri="{BB962C8B-B14F-4D97-AF65-F5344CB8AC3E}">
        <p14:creationId xmlns:p14="http://schemas.microsoft.com/office/powerpoint/2010/main" val="1923567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10" y="-303946"/>
            <a:ext cx="7543800" cy="1923196"/>
          </a:xfrm>
        </p:spPr>
        <p:txBody>
          <a:bodyPr/>
          <a:lstStyle/>
          <a:p>
            <a:r>
              <a:rPr lang="en-US" dirty="0" smtClean="0"/>
              <a:t>Enterprise Architecture</a:t>
            </a:r>
            <a:br>
              <a:rPr lang="en-US" dirty="0" smtClean="0"/>
            </a:br>
            <a:r>
              <a:rPr lang="en-US" sz="2800" dirty="0"/>
              <a:t>C</a:t>
            </a:r>
            <a:r>
              <a:rPr lang="en-US" sz="2800" dirty="0" smtClean="0"/>
              <a:t>ontact Information</a:t>
            </a:r>
            <a:endParaRPr lang="en-US" dirty="0"/>
          </a:p>
        </p:txBody>
      </p:sp>
      <p:sp>
        <p:nvSpPr>
          <p:cNvPr id="3" name="TextBox 2"/>
          <p:cNvSpPr txBox="1"/>
          <p:nvPr/>
        </p:nvSpPr>
        <p:spPr>
          <a:xfrm>
            <a:off x="914400" y="1962150"/>
            <a:ext cx="5505450" cy="3754874"/>
          </a:xfrm>
          <a:prstGeom prst="rect">
            <a:avLst/>
          </a:prstGeom>
          <a:noFill/>
        </p:spPr>
        <p:txBody>
          <a:bodyPr wrap="square" rtlCol="0">
            <a:spAutoFit/>
          </a:bodyPr>
          <a:lstStyle/>
          <a:p>
            <a:pPr algn="l"/>
            <a:r>
              <a:rPr lang="en-US" dirty="0"/>
              <a:t>EdwarJF@ucia.gov</a:t>
            </a:r>
          </a:p>
          <a:p>
            <a:pPr algn="l"/>
            <a:r>
              <a:rPr lang="en-US" dirty="0"/>
              <a:t>tpennington@doc.gov</a:t>
            </a:r>
          </a:p>
          <a:p>
            <a:pPr algn="l"/>
            <a:r>
              <a:rPr lang="en-US" dirty="0"/>
              <a:t>steven.corey-bey@ed.gov</a:t>
            </a:r>
          </a:p>
          <a:p>
            <a:pPr algn="l"/>
            <a:r>
              <a:rPr lang="en-US" dirty="0"/>
              <a:t>Rick.Lauderdale@hq.doe.gov</a:t>
            </a:r>
          </a:p>
          <a:p>
            <a:pPr algn="l"/>
            <a:r>
              <a:rPr lang="en-US" dirty="0"/>
              <a:t>chris.chilbert@hq.dhs.gov</a:t>
            </a:r>
          </a:p>
          <a:p>
            <a:pPr algn="l"/>
            <a:r>
              <a:rPr lang="en-US" dirty="0"/>
              <a:t>kevin.a.king@hud.gov</a:t>
            </a:r>
          </a:p>
          <a:p>
            <a:pPr algn="l"/>
            <a:r>
              <a:rPr lang="en-US" dirty="0"/>
              <a:t>james.walterman@usdoj.gov</a:t>
            </a:r>
          </a:p>
          <a:p>
            <a:pPr algn="l"/>
            <a:r>
              <a:rPr lang="en-US" dirty="0"/>
              <a:t>Larry.Slaughter@dot.gov</a:t>
            </a:r>
          </a:p>
          <a:p>
            <a:pPr algn="l"/>
            <a:r>
              <a:rPr lang="en-US" dirty="0"/>
              <a:t>soni.param@epa.gov</a:t>
            </a:r>
          </a:p>
          <a:p>
            <a:pPr algn="l"/>
            <a:r>
              <a:rPr lang="en-US" dirty="0"/>
              <a:t>Haseen.Uddin@nara.gov</a:t>
            </a:r>
          </a:p>
          <a:p>
            <a:pPr algn="l"/>
            <a:r>
              <a:rPr lang="en-US" dirty="0"/>
              <a:t>Willard.peters-1@nasa.gov</a:t>
            </a:r>
          </a:p>
          <a:p>
            <a:pPr algn="l"/>
            <a:r>
              <a:rPr lang="en-US" dirty="0"/>
              <a:t>esivagna@nsf.gov</a:t>
            </a:r>
          </a:p>
          <a:p>
            <a:pPr algn="l"/>
            <a:r>
              <a:rPr lang="en-US" dirty="0"/>
              <a:t>Arthur.Smith@nrc.gov</a:t>
            </a:r>
          </a:p>
          <a:p>
            <a:pPr algn="l"/>
            <a:r>
              <a:rPr lang="en-US" dirty="0"/>
              <a:t>JACKNL2@dni.gov</a:t>
            </a:r>
          </a:p>
          <a:p>
            <a:pPr algn="l"/>
            <a:r>
              <a:rPr lang="en-US" dirty="0"/>
              <a:t>Adrian.Linz@opm.gov</a:t>
            </a:r>
          </a:p>
          <a:p>
            <a:pPr algn="l"/>
            <a:r>
              <a:rPr lang="en-US" dirty="0"/>
              <a:t>Asghar.noor@sba.gov</a:t>
            </a:r>
          </a:p>
          <a:p>
            <a:pPr algn="l"/>
            <a:r>
              <a:rPr lang="en-US" dirty="0"/>
              <a:t>sjarrett@usaid.gov</a:t>
            </a:r>
          </a:p>
          <a:p>
            <a:pPr algn="l"/>
            <a:r>
              <a:rPr lang="en-US" dirty="0"/>
              <a:t>lloyd.thrower@va.gov</a:t>
            </a:r>
          </a:p>
          <a:p>
            <a:pPr algn="l"/>
            <a:r>
              <a:rPr lang="en-US" dirty="0"/>
              <a:t>Hung.Nguyen@nara.gov</a:t>
            </a:r>
          </a:p>
          <a:p>
            <a:pPr algn="l"/>
            <a:r>
              <a:rPr lang="en-US" dirty="0"/>
              <a:t>lesley.briante@gsa.gov</a:t>
            </a:r>
          </a:p>
          <a:p>
            <a:pPr algn="l"/>
            <a:r>
              <a:rPr lang="en-US" dirty="0"/>
              <a:t>gail.kalbfleisch@hhs.gov</a:t>
            </a:r>
          </a:p>
          <a:p>
            <a:pPr algn="l"/>
            <a:r>
              <a:rPr lang="en-US" dirty="0"/>
              <a:t>deborah.rauser@ssa.gov</a:t>
            </a:r>
          </a:p>
          <a:p>
            <a:pPr algn="l"/>
            <a:r>
              <a:rPr lang="en-US" dirty="0"/>
              <a:t>Paul.Sforza@treasury.gov</a:t>
            </a:r>
          </a:p>
          <a:p>
            <a:pPr algn="l"/>
            <a:r>
              <a:rPr lang="en-US" dirty="0"/>
              <a:t>David.Curtis@treasury.gov</a:t>
            </a:r>
          </a:p>
          <a:p>
            <a:pPr algn="l"/>
            <a:r>
              <a:rPr lang="en-US" dirty="0"/>
              <a:t>Steven.Verber@hhs.gov</a:t>
            </a:r>
          </a:p>
          <a:p>
            <a:pPr algn="l"/>
            <a:r>
              <a:rPr lang="en-US" dirty="0"/>
              <a:t>kevin.wince@gsa.gov</a:t>
            </a:r>
          </a:p>
          <a:p>
            <a:pPr algn="l"/>
            <a:r>
              <a:rPr lang="en-US" dirty="0"/>
              <a:t>pastrau@nsa.gov</a:t>
            </a:r>
          </a:p>
          <a:p>
            <a:pPr algn="l"/>
            <a:r>
              <a:rPr lang="en-US" dirty="0"/>
              <a:t>boudreaux.kimberly@dol.gov</a:t>
            </a:r>
          </a:p>
          <a:p>
            <a:pPr algn="l"/>
            <a:r>
              <a:rPr lang="en-US" dirty="0"/>
              <a:t>robert.sile@usda.gov</a:t>
            </a:r>
          </a:p>
          <a:p>
            <a:pPr algn="l"/>
            <a:r>
              <a:rPr lang="en-US" dirty="0"/>
              <a:t>Stephen.moore@treasury.gov</a:t>
            </a:r>
          </a:p>
          <a:p>
            <a:pPr algn="l"/>
            <a:r>
              <a:rPr lang="en-US" dirty="0"/>
              <a:t>jehorton@usaid.gov</a:t>
            </a:r>
          </a:p>
          <a:p>
            <a:pPr algn="l"/>
            <a:r>
              <a:rPr lang="en-US" dirty="0"/>
              <a:t>Dan.Parry@ssa.gov</a:t>
            </a:r>
          </a:p>
          <a:p>
            <a:pPr algn="l"/>
            <a:r>
              <a:rPr lang="en-US" dirty="0"/>
              <a:t>Stephen.moore@treasury.gov</a:t>
            </a:r>
          </a:p>
          <a:p>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37</a:t>
            </a:fld>
            <a:endParaRPr lang="en-US"/>
          </a:p>
        </p:txBody>
      </p:sp>
    </p:spTree>
    <p:extLst>
      <p:ext uri="{BB962C8B-B14F-4D97-AF65-F5344CB8AC3E}">
        <p14:creationId xmlns:p14="http://schemas.microsoft.com/office/powerpoint/2010/main" val="4082330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10" y="-303946"/>
            <a:ext cx="7543800" cy="1923196"/>
          </a:xfrm>
        </p:spPr>
        <p:txBody>
          <a:bodyPr/>
          <a:lstStyle/>
          <a:p>
            <a:r>
              <a:rPr lang="en-US" dirty="0" smtClean="0"/>
              <a:t>OGCs</a:t>
            </a:r>
            <a:br>
              <a:rPr lang="en-US" dirty="0" smtClean="0"/>
            </a:br>
            <a:r>
              <a:rPr lang="en-US" sz="2800" dirty="0"/>
              <a:t>C</a:t>
            </a:r>
            <a:r>
              <a:rPr lang="en-US" sz="2800" dirty="0" smtClean="0"/>
              <a:t>ontact Information</a:t>
            </a:r>
            <a:endParaRPr lang="en-US" dirty="0"/>
          </a:p>
        </p:txBody>
      </p:sp>
      <p:sp>
        <p:nvSpPr>
          <p:cNvPr id="3" name="TextBox 2"/>
          <p:cNvSpPr txBox="1"/>
          <p:nvPr/>
        </p:nvSpPr>
        <p:spPr>
          <a:xfrm>
            <a:off x="914400" y="1962150"/>
            <a:ext cx="5505450" cy="2523768"/>
          </a:xfrm>
          <a:prstGeom prst="rect">
            <a:avLst/>
          </a:prstGeom>
          <a:noFill/>
        </p:spPr>
        <p:txBody>
          <a:bodyPr wrap="square" rtlCol="0">
            <a:spAutoFit/>
          </a:bodyPr>
          <a:lstStyle/>
          <a:p>
            <a:pPr algn="l"/>
            <a:r>
              <a:rPr lang="en-US" dirty="0"/>
              <a:t>Alfred M. Pollard (FHFA) &lt;</a:t>
            </a:r>
            <a:r>
              <a:rPr lang="en-US" u="sng" dirty="0">
                <a:hlinkClick r:id="rId2"/>
              </a:rPr>
              <a:t>Alfred.Pollard@fhfa.gov</a:t>
            </a:r>
            <a:r>
              <a:rPr lang="en-US" dirty="0"/>
              <a:t>&gt;; Angela </a:t>
            </a:r>
            <a:r>
              <a:rPr lang="en-US" dirty="0" err="1"/>
              <a:t>Freyre</a:t>
            </a:r>
            <a:r>
              <a:rPr lang="en-US" dirty="0"/>
              <a:t> (Ex-Im) &lt;</a:t>
            </a:r>
            <a:r>
              <a:rPr lang="en-US" u="sng" dirty="0">
                <a:hlinkClick r:id="rId3"/>
              </a:rPr>
              <a:t>angela.freyre@exim.gov</a:t>
            </a:r>
            <a:r>
              <a:rPr lang="en-US" dirty="0"/>
              <a:t>&gt;; Anne Small (SEC) &lt;</a:t>
            </a:r>
            <a:r>
              <a:rPr lang="en-US" u="sng" dirty="0">
                <a:hlinkClick r:id="rId4"/>
              </a:rPr>
              <a:t>SmallA@sec.gov</a:t>
            </a:r>
            <a:r>
              <a:rPr lang="en-US" dirty="0"/>
              <a:t>&gt;; Arthur Gary (DOJ) &lt;</a:t>
            </a:r>
            <a:r>
              <a:rPr lang="en-US" u="sng" dirty="0">
                <a:hlinkClick r:id="rId5"/>
              </a:rPr>
              <a:t>Arthur.Gary@usdoj.gov</a:t>
            </a:r>
            <a:r>
              <a:rPr lang="en-US" dirty="0"/>
              <a:t>&gt;; </a:t>
            </a:r>
            <a:r>
              <a:rPr lang="en-US" dirty="0" err="1"/>
              <a:t>Avi</a:t>
            </a:r>
            <a:r>
              <a:rPr lang="en-US" dirty="0"/>
              <a:t> </a:t>
            </a:r>
            <a:r>
              <a:rPr lang="en-US" dirty="0" err="1"/>
              <a:t>Garbow</a:t>
            </a:r>
            <a:r>
              <a:rPr lang="en-US" dirty="0"/>
              <a:t> (EPA) &lt;</a:t>
            </a:r>
            <a:r>
              <a:rPr lang="en-US" u="sng" dirty="0">
                <a:hlinkClick r:id="rId6"/>
              </a:rPr>
              <a:t>garbow.avi@epa.gov</a:t>
            </a:r>
            <a:r>
              <a:rPr lang="en-US" dirty="0"/>
              <a:t>&gt;; Bosworth, Michael; Brady, Hugh; Christopher Meade (Treasury) &lt;</a:t>
            </a:r>
            <a:r>
              <a:rPr lang="en-US" u="sng" dirty="0">
                <a:hlinkClick r:id="rId7"/>
              </a:rPr>
              <a:t>Christopher.Meade@treasury.gov</a:t>
            </a:r>
            <a:r>
              <a:rPr lang="en-US" dirty="0"/>
              <a:t>&gt;; Damon Smith (HUD) &lt;</a:t>
            </a:r>
            <a:r>
              <a:rPr lang="en-US" u="sng" dirty="0">
                <a:hlinkClick r:id="rId8"/>
              </a:rPr>
              <a:t>damon.y.smith@hud.gov</a:t>
            </a:r>
            <a:r>
              <a:rPr lang="en-US" dirty="0"/>
              <a:t>&gt;; David Black (SSA) &lt;</a:t>
            </a:r>
            <a:r>
              <a:rPr lang="en-US" u="sng" dirty="0">
                <a:hlinkClick r:id="rId9"/>
              </a:rPr>
              <a:t>David.Black@ssa.gov</a:t>
            </a:r>
            <a:r>
              <a:rPr lang="en-US" dirty="0"/>
              <a:t>&gt;; Dawn Starr (FMCS) &lt;</a:t>
            </a:r>
            <a:r>
              <a:rPr lang="en-US" u="sng" dirty="0">
                <a:hlinkClick r:id="rId10"/>
              </a:rPr>
              <a:t>DStarr@fmcs.gov</a:t>
            </a:r>
            <a:r>
              <a:rPr lang="en-US" dirty="0"/>
              <a:t>&gt;; Douglas Kramer (USAID) &lt;</a:t>
            </a:r>
            <a:r>
              <a:rPr lang="en-US" u="sng" dirty="0">
                <a:hlinkClick r:id="rId11"/>
              </a:rPr>
              <a:t>dkramer@usaid.gov</a:t>
            </a:r>
            <a:r>
              <a:rPr lang="en-US" dirty="0"/>
              <a:t>&gt;; Gary Stern (NARA) &lt;</a:t>
            </a:r>
            <a:r>
              <a:rPr lang="en-US" u="sng" dirty="0">
                <a:hlinkClick r:id="rId12"/>
              </a:rPr>
              <a:t>Garym.stern@nara.gov</a:t>
            </a:r>
            <a:r>
              <a:rPr lang="en-US" dirty="0"/>
              <a:t>&gt;; Hilary Tompkins (DOI) &lt;</a:t>
            </a:r>
            <a:r>
              <a:rPr lang="en-US" u="sng" dirty="0">
                <a:hlinkClick r:id="rId13"/>
              </a:rPr>
              <a:t>Hilary.Tompkins@sol.doi.gov</a:t>
            </a:r>
            <a:r>
              <a:rPr lang="en-US" dirty="0"/>
              <a:t>&gt;; James Cole, Jr. (Ed) &lt;</a:t>
            </a:r>
            <a:r>
              <a:rPr lang="en-US" u="sng" dirty="0">
                <a:hlinkClick r:id="rId14"/>
              </a:rPr>
              <a:t>james.cole@ed.gov</a:t>
            </a:r>
            <a:r>
              <a:rPr lang="en-US" dirty="0"/>
              <a:t>&gt;; Jeffrey Prieto (USDA) &lt;</a:t>
            </a:r>
            <a:r>
              <a:rPr lang="en-US" u="sng" dirty="0">
                <a:hlinkClick r:id="rId15"/>
              </a:rPr>
              <a:t>Jeffrey.prieto@ogc.usda.gov</a:t>
            </a:r>
            <a:r>
              <a:rPr lang="en-US" dirty="0"/>
              <a:t>&gt;; Jonathan E. </a:t>
            </a:r>
            <a:r>
              <a:rPr lang="en-US" dirty="0" err="1"/>
              <a:t>Nuechterlein</a:t>
            </a:r>
            <a:r>
              <a:rPr lang="en-US" dirty="0"/>
              <a:t> (FTC) &lt;</a:t>
            </a:r>
            <a:r>
              <a:rPr lang="en-US" u="sng" dirty="0">
                <a:hlinkClick r:id="rId16"/>
              </a:rPr>
              <a:t>jnuechterlein@ftc.gov</a:t>
            </a:r>
            <a:r>
              <a:rPr lang="en-US" dirty="0"/>
              <a:t>&gt;; Jonathan Marcus (CFTC) &lt;</a:t>
            </a:r>
            <a:r>
              <a:rPr lang="en-US" u="sng" dirty="0">
                <a:hlinkClick r:id="rId17"/>
              </a:rPr>
              <a:t>jmarcus@cftc.gov</a:t>
            </a:r>
            <a:r>
              <a:rPr lang="en-US" dirty="0"/>
              <a:t>&gt;; Jonathan </a:t>
            </a:r>
            <a:r>
              <a:rPr lang="en-US" dirty="0" err="1"/>
              <a:t>Sallet</a:t>
            </a:r>
            <a:r>
              <a:rPr lang="en-US" dirty="0"/>
              <a:t> (FCC) &lt;</a:t>
            </a:r>
            <a:r>
              <a:rPr lang="en-US" u="sng" dirty="0">
                <a:hlinkClick r:id="rId18"/>
              </a:rPr>
              <a:t>Jonathan.sallet@fcc.gov</a:t>
            </a:r>
            <a:r>
              <a:rPr lang="en-US" dirty="0"/>
              <a:t>&gt;; Kamala </a:t>
            </a:r>
            <a:r>
              <a:rPr lang="en-US" dirty="0" err="1"/>
              <a:t>Vasagam</a:t>
            </a:r>
            <a:r>
              <a:rPr lang="en-US" dirty="0"/>
              <a:t> (OPM) &lt;</a:t>
            </a:r>
            <a:r>
              <a:rPr lang="en-US" u="sng" dirty="0">
                <a:hlinkClick r:id="rId19"/>
              </a:rPr>
              <a:t>Kamala.Vasagam@opm.gov</a:t>
            </a:r>
            <a:r>
              <a:rPr lang="en-US" dirty="0"/>
              <a:t>&gt;; Kathryn B. Thomson (DOT) &lt;</a:t>
            </a:r>
            <a:r>
              <a:rPr lang="en-US" u="sng" dirty="0">
                <a:hlinkClick r:id="rId20"/>
              </a:rPr>
              <a:t>Kathryn.thomson@dot.gov</a:t>
            </a:r>
            <a:r>
              <a:rPr lang="en-US" dirty="0"/>
              <a:t>&gt;; Kelly Welsh (DOC) &lt;</a:t>
            </a:r>
            <a:r>
              <a:rPr lang="en-US" u="sng" dirty="0">
                <a:hlinkClick r:id="rId21"/>
              </a:rPr>
              <a:t>kwelsh@doc.gov</a:t>
            </a:r>
            <a:r>
              <a:rPr lang="en-US" dirty="0"/>
              <a:t>&gt;; Kimberly </a:t>
            </a:r>
            <a:r>
              <a:rPr lang="en-US" dirty="0" err="1"/>
              <a:t>Heimert</a:t>
            </a:r>
            <a:r>
              <a:rPr lang="en-US" dirty="0"/>
              <a:t> (OPIC) &lt;</a:t>
            </a:r>
            <a:r>
              <a:rPr lang="en-US" u="sng" dirty="0">
                <a:hlinkClick r:id="rId22"/>
              </a:rPr>
              <a:t>Kimberly.Heimert@opic.gov</a:t>
            </a:r>
            <a:r>
              <a:rPr lang="en-US" dirty="0"/>
              <a:t>&gt;; Kris </a:t>
            </a:r>
            <a:r>
              <a:rPr lang="en-US" dirty="0" err="1"/>
              <a:t>Durmer</a:t>
            </a:r>
            <a:r>
              <a:rPr lang="en-US" dirty="0"/>
              <a:t> (GSA) &lt;</a:t>
            </a:r>
            <a:r>
              <a:rPr lang="en-US" u="sng" dirty="0">
                <a:hlinkClick r:id="rId23"/>
              </a:rPr>
              <a:t>Kris.durmer@gsa.gov</a:t>
            </a:r>
            <a:r>
              <a:rPr lang="en-US" dirty="0"/>
              <a:t>&gt;; Lawrence Rudolph (NSF) &lt;</a:t>
            </a:r>
            <a:r>
              <a:rPr lang="en-US" u="sng" dirty="0">
                <a:hlinkClick r:id="rId24"/>
              </a:rPr>
              <a:t>lrudolph@nsf.gov</a:t>
            </a:r>
            <a:r>
              <a:rPr lang="en-US" dirty="0"/>
              <a:t>&gt;; Leigh A. Bradley (VA) &lt;</a:t>
            </a:r>
            <a:r>
              <a:rPr lang="en-US" u="sng" dirty="0">
                <a:hlinkClick r:id="rId25"/>
              </a:rPr>
              <a:t>leigh.bradley@va.gov</a:t>
            </a:r>
            <a:r>
              <a:rPr lang="en-US" dirty="0"/>
              <a:t>&gt;; Leonard, Rachael; Lisa Stevenson (FEC) &lt;</a:t>
            </a:r>
            <a:r>
              <a:rPr lang="en-US" u="sng" dirty="0">
                <a:hlinkClick r:id="rId26"/>
              </a:rPr>
              <a:t>lstevenson@fec.gov</a:t>
            </a:r>
            <a:r>
              <a:rPr lang="en-US" dirty="0"/>
              <a:t>&gt;; M. Patricia Smith (DOL) &lt;</a:t>
            </a:r>
            <a:r>
              <a:rPr lang="en-US" u="sng" dirty="0">
                <a:hlinkClick r:id="rId27"/>
              </a:rPr>
              <a:t>smith.m.patricia@dol.gov</a:t>
            </a:r>
            <a:r>
              <a:rPr lang="en-US" dirty="0"/>
              <a:t>&gt;; </a:t>
            </a:r>
            <a:r>
              <a:rPr lang="en-US" dirty="0" err="1"/>
              <a:t>Maame</a:t>
            </a:r>
            <a:r>
              <a:rPr lang="en-US" dirty="0"/>
              <a:t> </a:t>
            </a:r>
            <a:r>
              <a:rPr lang="en-US" dirty="0" err="1"/>
              <a:t>Ewusi</a:t>
            </a:r>
            <a:r>
              <a:rPr lang="en-US" dirty="0"/>
              <a:t>-Mensah </a:t>
            </a:r>
            <a:r>
              <a:rPr lang="en-US" dirty="0" err="1"/>
              <a:t>Frimpong</a:t>
            </a:r>
            <a:r>
              <a:rPr lang="en-US" dirty="0"/>
              <a:t> (MCC) &lt;</a:t>
            </a:r>
            <a:r>
              <a:rPr lang="en-US" u="sng" dirty="0">
                <a:hlinkClick r:id="rId28"/>
              </a:rPr>
              <a:t>frimpongme@mcc.gov</a:t>
            </a:r>
            <a:r>
              <a:rPr lang="en-US" dirty="0"/>
              <a:t>&gt;; Mallory, Brenda; Margaret </a:t>
            </a:r>
            <a:r>
              <a:rPr lang="en-US" dirty="0" err="1"/>
              <a:t>Doane</a:t>
            </a:r>
            <a:r>
              <a:rPr lang="en-US" dirty="0"/>
              <a:t> (NRC) &lt;</a:t>
            </a:r>
            <a:r>
              <a:rPr lang="en-US" u="sng" dirty="0">
                <a:hlinkClick r:id="rId29"/>
              </a:rPr>
              <a:t>margaret.doane@nrc.gov</a:t>
            </a:r>
            <a:r>
              <a:rPr lang="en-US" dirty="0"/>
              <a:t>&gt;; Martz, Stephanie; Mary McLeod (State) &lt;</a:t>
            </a:r>
            <a:r>
              <a:rPr lang="en-US" u="sng" dirty="0">
                <a:hlinkClick r:id="rId30"/>
              </a:rPr>
              <a:t>mcleodM@state.gov</a:t>
            </a:r>
            <a:r>
              <a:rPr lang="en-US" dirty="0"/>
              <a:t>&gt;; Melvin Williams (SBA) &lt;</a:t>
            </a:r>
            <a:r>
              <a:rPr lang="en-US" u="sng" dirty="0">
                <a:hlinkClick r:id="rId31"/>
              </a:rPr>
              <a:t>Melvin.Williams@sba.gov</a:t>
            </a:r>
            <a:r>
              <a:rPr lang="en-US" dirty="0"/>
              <a:t>&gt;; Meredith Fuchs (CFPB) &lt;</a:t>
            </a:r>
            <a:r>
              <a:rPr lang="en-US" u="sng" dirty="0">
                <a:hlinkClick r:id="rId32"/>
              </a:rPr>
              <a:t>Meredith.Fuchs@cfpb.gov</a:t>
            </a:r>
            <a:r>
              <a:rPr lang="en-US" dirty="0"/>
              <a:t>&gt;; Michael McKenna (NCUA) &lt;</a:t>
            </a:r>
            <a:r>
              <a:rPr lang="en-US" u="sng" dirty="0">
                <a:hlinkClick r:id="rId33"/>
              </a:rPr>
              <a:t>mmckenna@ncua.gov</a:t>
            </a:r>
            <a:r>
              <a:rPr lang="en-US" dirty="0"/>
              <a:t>&gt;; Nancy Weiss (IMLS) &lt;</a:t>
            </a:r>
            <a:r>
              <a:rPr lang="en-US" u="sng" dirty="0">
                <a:hlinkClick r:id="rId34"/>
              </a:rPr>
              <a:t>Nweiss@imls.gov</a:t>
            </a:r>
            <a:r>
              <a:rPr lang="en-US" dirty="0"/>
              <a:t>&gt;; O'Connor, Jennifer; Paul </a:t>
            </a:r>
            <a:r>
              <a:rPr lang="en-US" dirty="0" err="1"/>
              <a:t>Kollmer</a:t>
            </a:r>
            <a:r>
              <a:rPr lang="en-US" dirty="0"/>
              <a:t>-Dorsey (BBG) &lt;</a:t>
            </a:r>
            <a:r>
              <a:rPr lang="en-US" u="sng" dirty="0">
                <a:hlinkClick r:id="rId35"/>
              </a:rPr>
              <a:t>PKollmer@bbg.gov</a:t>
            </a:r>
            <a:r>
              <a:rPr lang="en-US" dirty="0"/>
              <a:t>&gt;; </a:t>
            </a:r>
            <a:r>
              <a:rPr lang="en-US" dirty="0" err="1"/>
              <a:t>Reif</a:t>
            </a:r>
            <a:r>
              <a:rPr lang="en-US" dirty="0"/>
              <a:t>, Timothy M.; Richard F. Griffin, Jr. (NLRB) &lt;</a:t>
            </a:r>
            <a:r>
              <a:rPr lang="en-US" u="sng" dirty="0">
                <a:hlinkClick r:id="rId36"/>
              </a:rPr>
              <a:t>Richard.griffin@nlrb.gov</a:t>
            </a:r>
            <a:r>
              <a:rPr lang="en-US" dirty="0"/>
              <a:t>&gt;; Richard J. </a:t>
            </a:r>
            <a:r>
              <a:rPr lang="en-US" dirty="0" err="1"/>
              <a:t>Osterman</a:t>
            </a:r>
            <a:r>
              <a:rPr lang="en-US" dirty="0"/>
              <a:t>, Jr. (FDIC) &lt;</a:t>
            </a:r>
            <a:r>
              <a:rPr lang="en-US" u="sng" dirty="0">
                <a:hlinkClick r:id="rId37"/>
              </a:rPr>
              <a:t>rosterman@fdic.gov</a:t>
            </a:r>
            <a:r>
              <a:rPr lang="en-US" dirty="0"/>
              <a:t>&gt;; Richard </a:t>
            </a:r>
            <a:r>
              <a:rPr lang="en-US" dirty="0" err="1"/>
              <a:t>Reback</a:t>
            </a:r>
            <a:r>
              <a:rPr lang="en-US" dirty="0"/>
              <a:t> (DNFSB) &lt;</a:t>
            </a:r>
            <a:r>
              <a:rPr lang="en-US" u="sng" dirty="0">
                <a:hlinkClick r:id="rId38"/>
              </a:rPr>
              <a:t>richardr@dnfsb.gov</a:t>
            </a:r>
            <a:r>
              <a:rPr lang="en-US" dirty="0"/>
              <a:t>&gt;; Robert S. </a:t>
            </a:r>
            <a:r>
              <a:rPr lang="en-US" dirty="0" err="1"/>
              <a:t>Litt</a:t>
            </a:r>
            <a:r>
              <a:rPr lang="en-US" dirty="0"/>
              <a:t> (ODNI) &lt;</a:t>
            </a:r>
            <a:r>
              <a:rPr lang="en-US" u="sng" dirty="0">
                <a:hlinkClick r:id="rId39"/>
              </a:rPr>
              <a:t>Robert.Litt@dni.gov</a:t>
            </a:r>
            <a:r>
              <a:rPr lang="en-US" dirty="0"/>
              <a:t>&gt;; Rudy </a:t>
            </a:r>
            <a:r>
              <a:rPr lang="en-US" dirty="0" err="1"/>
              <a:t>Mehrbani</a:t>
            </a:r>
            <a:r>
              <a:rPr lang="en-US" dirty="0"/>
              <a:t> (Peace Corps) &lt;</a:t>
            </a:r>
            <a:r>
              <a:rPr lang="en-US" u="sng" dirty="0">
                <a:hlinkClick r:id="rId40"/>
              </a:rPr>
              <a:t>rmehrbani@peacecorps.gov</a:t>
            </a:r>
            <a:r>
              <a:rPr lang="en-US" dirty="0"/>
              <a:t>&gt;; Scott G. Alvarez (Fed) &lt;</a:t>
            </a:r>
            <a:r>
              <a:rPr lang="en-US" u="sng" dirty="0">
                <a:hlinkClick r:id="rId41"/>
              </a:rPr>
              <a:t>Scott.alvarez@frb.gov</a:t>
            </a:r>
            <a:r>
              <a:rPr lang="en-US" dirty="0"/>
              <a:t>&gt;; Stephanie Tsacoumis (CPSC) &lt;</a:t>
            </a:r>
            <a:r>
              <a:rPr lang="en-US" u="sng" dirty="0">
                <a:hlinkClick r:id="rId42"/>
              </a:rPr>
              <a:t>stsacoumis@cpsc.gov</a:t>
            </a:r>
            <a:r>
              <a:rPr lang="en-US" dirty="0"/>
              <a:t>&gt;; </a:t>
            </a:r>
            <a:r>
              <a:rPr lang="en-US" dirty="0" smtClean="0"/>
              <a:t>Robert Taylor (DOD</a:t>
            </a:r>
            <a:r>
              <a:rPr lang="en-US" dirty="0"/>
              <a:t>) </a:t>
            </a:r>
            <a:r>
              <a:rPr lang="en-US" dirty="0" smtClean="0"/>
              <a:t>&lt;</a:t>
            </a:r>
            <a:r>
              <a:rPr lang="en-US" u="sng" dirty="0">
                <a:hlinkClick r:id="rId43"/>
              </a:rPr>
              <a:t>Robert.s.taylor134.civ@mail.mil</a:t>
            </a:r>
            <a:r>
              <a:rPr lang="en-US" dirty="0" smtClean="0"/>
              <a:t>&gt;; </a:t>
            </a:r>
            <a:r>
              <a:rPr lang="en-US" dirty="0"/>
              <a:t>Stevan Bunnell (DHS) &lt;</a:t>
            </a:r>
            <a:r>
              <a:rPr lang="en-US" u="sng" dirty="0">
                <a:hlinkClick r:id="rId44"/>
              </a:rPr>
              <a:t>stevan.bunnell@hq.dhs.gov</a:t>
            </a:r>
            <a:r>
              <a:rPr lang="en-US" dirty="0"/>
              <a:t>&gt;; Steven Croley (DOE) &lt;</a:t>
            </a:r>
            <a:r>
              <a:rPr lang="en-US" u="sng" dirty="0">
                <a:hlinkClick r:id="rId45"/>
              </a:rPr>
              <a:t>steven.croley@hq.doe.gov</a:t>
            </a:r>
            <a:r>
              <a:rPr lang="en-US" dirty="0"/>
              <a:t>&gt;; Sumara M. </a:t>
            </a:r>
            <a:r>
              <a:rPr lang="en-US" dirty="0" err="1"/>
              <a:t>Tompson</a:t>
            </a:r>
            <a:r>
              <a:rPr lang="en-US" dirty="0"/>
              <a:t>-King (NASA) &lt;</a:t>
            </a:r>
            <a:r>
              <a:rPr lang="en-US" u="sng" dirty="0">
                <a:hlinkClick r:id="rId46"/>
              </a:rPr>
              <a:t>sumara.m.thompson-king@nasa.gov</a:t>
            </a:r>
            <a:r>
              <a:rPr lang="en-US" dirty="0"/>
              <a:t>&gt;; </a:t>
            </a:r>
            <a:r>
              <a:rPr lang="en-US" dirty="0" err="1"/>
              <a:t>Teitz</a:t>
            </a:r>
            <a:r>
              <a:rPr lang="en-US" dirty="0"/>
              <a:t>, Jeff; Valerie Green (CNCS) &lt;</a:t>
            </a:r>
            <a:r>
              <a:rPr lang="en-US" u="sng" dirty="0">
                <a:hlinkClick r:id="rId47"/>
              </a:rPr>
              <a:t>VGreen@cns.gov</a:t>
            </a:r>
            <a:r>
              <a:rPr lang="en-US" dirty="0"/>
              <a:t>&gt;; William Schultz (HHS) &lt;</a:t>
            </a:r>
            <a:r>
              <a:rPr lang="en-US" u="sng" dirty="0">
                <a:hlinkClick r:id="rId48"/>
              </a:rPr>
              <a:t>william.schultz@hhs.gov</a:t>
            </a:r>
            <a:r>
              <a:rPr lang="en-US" dirty="0"/>
              <a:t>&gt; </a:t>
            </a:r>
            <a:br>
              <a:rPr lang="en-US" dirty="0"/>
            </a:br>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38</a:t>
            </a:fld>
            <a:endParaRPr lang="en-US"/>
          </a:p>
        </p:txBody>
      </p:sp>
    </p:spTree>
    <p:extLst>
      <p:ext uri="{BB962C8B-B14F-4D97-AF65-F5344CB8AC3E}">
        <p14:creationId xmlns:p14="http://schemas.microsoft.com/office/powerpoint/2010/main" val="749032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FITARA/FISMA Executive Working </a:t>
            </a:r>
            <a:r>
              <a:rPr lang="en-US" sz="4000" dirty="0" smtClean="0"/>
              <a:t>Group </a:t>
            </a:r>
            <a:r>
              <a:rPr lang="en-US" sz="4000" dirty="0"/>
              <a:t>(FFEWG</a:t>
            </a:r>
            <a:r>
              <a:rPr lang="en-US" sz="4000" dirty="0" smtClean="0"/>
              <a:t>) Nominations </a:t>
            </a:r>
            <a:endParaRPr lang="en-US" sz="4000" dirty="0"/>
          </a:p>
        </p:txBody>
      </p:sp>
      <p:sp>
        <p:nvSpPr>
          <p:cNvPr id="3" name="Content Placeholder 2"/>
          <p:cNvSpPr>
            <a:spLocks noGrp="1"/>
          </p:cNvSpPr>
          <p:nvPr>
            <p:ph idx="1"/>
          </p:nvPr>
        </p:nvSpPr>
        <p:spPr>
          <a:xfrm>
            <a:off x="822960" y="1838132"/>
            <a:ext cx="7543801" cy="4366726"/>
          </a:xfrm>
        </p:spPr>
        <p:txBody>
          <a:bodyPr numCol="2">
            <a:normAutofit fontScale="25000" lnSpcReduction="20000"/>
          </a:bodyPr>
          <a:lstStyle/>
          <a:p>
            <a:pPr>
              <a:buFont typeface="Arial" panose="020B0604020202020204" pitchFamily="34" charset="0"/>
              <a:buChar char="•"/>
            </a:pPr>
            <a:r>
              <a:rPr lang="en-US" sz="3600" dirty="0" smtClean="0"/>
              <a:t>Ellen Murray  – ASFR/CAO, HHS; Ellen.Murrayhhs.gov</a:t>
            </a:r>
          </a:p>
          <a:p>
            <a:pPr>
              <a:buFont typeface="Arial" panose="020B0604020202020204" pitchFamily="34" charset="0"/>
              <a:buChar char="•"/>
            </a:pPr>
            <a:r>
              <a:rPr lang="en-US" sz="3600" dirty="0" smtClean="0"/>
              <a:t>Richard McKinney – CIO, DOT; </a:t>
            </a:r>
            <a:r>
              <a:rPr lang="en-US" sz="3600" dirty="0" smtClean="0">
                <a:hlinkClick r:id="rId2"/>
              </a:rPr>
              <a:t>richard.mckinney@dot.gov</a:t>
            </a:r>
            <a:endParaRPr lang="en-US" sz="3600" dirty="0" smtClean="0"/>
          </a:p>
          <a:p>
            <a:pPr>
              <a:buFont typeface="Arial" panose="020B0604020202020204" pitchFamily="34" charset="0"/>
              <a:buChar char="•"/>
            </a:pPr>
            <a:r>
              <a:rPr lang="en-US" sz="3600" dirty="0" smtClean="0"/>
              <a:t>E.J. (Ned) Holland – ASA/HHS; </a:t>
            </a:r>
            <a:r>
              <a:rPr lang="en-US" sz="3600" u="sng" dirty="0" smtClean="0">
                <a:hlinkClick r:id="rId3"/>
              </a:rPr>
              <a:t>Ned.Holland@hhs.gov</a:t>
            </a:r>
            <a:endParaRPr lang="en-US" sz="3600" u="sng" dirty="0" smtClean="0"/>
          </a:p>
          <a:p>
            <a:pPr>
              <a:buFont typeface="Arial" panose="020B0604020202020204" pitchFamily="34" charset="0"/>
              <a:buChar char="•"/>
            </a:pPr>
            <a:r>
              <a:rPr lang="en-US" sz="3600" dirty="0" smtClean="0"/>
              <a:t>Frank </a:t>
            </a:r>
            <a:r>
              <a:rPr lang="en-US" sz="3600" dirty="0" err="1" smtClean="0"/>
              <a:t>Baitman</a:t>
            </a:r>
            <a:r>
              <a:rPr lang="en-US" sz="3600" dirty="0" smtClean="0"/>
              <a:t> – CIO</a:t>
            </a:r>
            <a:r>
              <a:rPr lang="en-US" sz="3600" dirty="0"/>
              <a:t>, HHS; </a:t>
            </a:r>
            <a:r>
              <a:rPr lang="en-US" sz="3600" dirty="0" smtClean="0">
                <a:hlinkClick r:id="rId4"/>
              </a:rPr>
              <a:t>Frank.Baitman@hhs.gov</a:t>
            </a:r>
            <a:r>
              <a:rPr lang="en-US" sz="3600" dirty="0" smtClean="0"/>
              <a:t> </a:t>
            </a:r>
          </a:p>
          <a:p>
            <a:pPr>
              <a:buFont typeface="Arial" panose="020B0604020202020204" pitchFamily="34" charset="0"/>
              <a:buChar char="•"/>
            </a:pPr>
            <a:r>
              <a:rPr lang="en-US" sz="3600" dirty="0" smtClean="0"/>
              <a:t>Joe </a:t>
            </a:r>
            <a:r>
              <a:rPr lang="en-US" sz="3600" dirty="0" err="1" smtClean="0"/>
              <a:t>Klimavicz</a:t>
            </a:r>
            <a:r>
              <a:rPr lang="en-US" sz="3600" dirty="0"/>
              <a:t> </a:t>
            </a:r>
            <a:r>
              <a:rPr lang="en-US" sz="3600" dirty="0" smtClean="0"/>
              <a:t>– CIO, DOJ; </a:t>
            </a:r>
            <a:r>
              <a:rPr lang="en-US" sz="3600" u="sng" dirty="0" smtClean="0">
                <a:hlinkClick r:id="rId5"/>
              </a:rPr>
              <a:t>jklimavicz@jmd.usdoj.gov</a:t>
            </a:r>
            <a:endParaRPr lang="en-US" sz="3600" dirty="0" smtClean="0"/>
          </a:p>
          <a:p>
            <a:pPr>
              <a:buFont typeface="Arial" panose="020B0604020202020204" pitchFamily="34" charset="0"/>
              <a:buChar char="•"/>
            </a:pPr>
            <a:r>
              <a:rPr lang="en-US" sz="3600" dirty="0" smtClean="0"/>
              <a:t>Sanjeev (Sonny) </a:t>
            </a:r>
            <a:r>
              <a:rPr lang="en-US" sz="3600" dirty="0" err="1" smtClean="0"/>
              <a:t>Bhagowalia</a:t>
            </a:r>
            <a:r>
              <a:rPr lang="en-US" sz="3600" dirty="0" smtClean="0"/>
              <a:t> – CIO, Treasury</a:t>
            </a:r>
          </a:p>
          <a:p>
            <a:pPr>
              <a:buFont typeface="Arial" panose="020B0604020202020204" pitchFamily="34" charset="0"/>
              <a:buChar char="•"/>
            </a:pPr>
            <a:r>
              <a:rPr lang="en-US" sz="3600" dirty="0" smtClean="0"/>
              <a:t>Cheryl Cook – CIO, USDA; </a:t>
            </a:r>
            <a:r>
              <a:rPr lang="en-US" sz="3600" dirty="0" smtClean="0">
                <a:hlinkClick r:id="rId6"/>
              </a:rPr>
              <a:t>Cheryl.Cook@ocio.usda.gov</a:t>
            </a:r>
            <a:r>
              <a:rPr lang="en-US" sz="3600" dirty="0" smtClean="0"/>
              <a:t> </a:t>
            </a:r>
          </a:p>
          <a:p>
            <a:pPr>
              <a:buFont typeface="Arial" panose="020B0604020202020204" pitchFamily="34" charset="0"/>
              <a:buChar char="•"/>
            </a:pPr>
            <a:r>
              <a:rPr lang="en-US" sz="3600" dirty="0" smtClean="0"/>
              <a:t>Jon Holladay – CFO, USDA; </a:t>
            </a:r>
            <a:r>
              <a:rPr lang="en-US" sz="3600" u="sng" dirty="0" smtClean="0">
                <a:hlinkClick r:id="rId7"/>
              </a:rPr>
              <a:t>Jon.Holladay@cfo.usda.gov</a:t>
            </a:r>
            <a:endParaRPr lang="en-US" sz="3600" dirty="0" smtClean="0"/>
          </a:p>
          <a:p>
            <a:pPr>
              <a:buFont typeface="Arial" panose="020B0604020202020204" pitchFamily="34" charset="0"/>
              <a:buChar char="•"/>
            </a:pPr>
            <a:r>
              <a:rPr lang="en-US" sz="3600" dirty="0" smtClean="0"/>
              <a:t>Mary </a:t>
            </a:r>
            <a:r>
              <a:rPr lang="en-US" sz="3600" dirty="0" err="1" smtClean="0"/>
              <a:t>Pletcher</a:t>
            </a:r>
            <a:r>
              <a:rPr lang="en-US" sz="3600" dirty="0" smtClean="0"/>
              <a:t> – CHCO </a:t>
            </a:r>
            <a:r>
              <a:rPr lang="en-US" sz="3600" dirty="0"/>
              <a:t>from the Department of the </a:t>
            </a:r>
            <a:r>
              <a:rPr lang="en-US" sz="3600" dirty="0" smtClean="0"/>
              <a:t>Interior; </a:t>
            </a:r>
            <a:r>
              <a:rPr lang="en-US" sz="3600" u="sng" dirty="0" smtClean="0">
                <a:hlinkClick r:id="rId8"/>
              </a:rPr>
              <a:t>Mary_Pletcher@ios.doi.gov</a:t>
            </a:r>
            <a:endParaRPr lang="en-US" sz="3600" dirty="0" smtClean="0"/>
          </a:p>
          <a:p>
            <a:pPr>
              <a:buFont typeface="Arial" panose="020B0604020202020204" pitchFamily="34" charset="0"/>
              <a:buChar char="•"/>
            </a:pPr>
            <a:r>
              <a:rPr lang="en-US" sz="3600" dirty="0" smtClean="0"/>
              <a:t>Kevin Mahoney – CHCO, Commerce; </a:t>
            </a:r>
            <a:r>
              <a:rPr lang="en-US" sz="3600" u="sng" dirty="0" smtClean="0">
                <a:hlinkClick r:id="rId9"/>
              </a:rPr>
              <a:t>kmahoney@doc.gov</a:t>
            </a:r>
            <a:endParaRPr lang="en-US" sz="3600" dirty="0" smtClean="0"/>
          </a:p>
          <a:p>
            <a:pPr>
              <a:buFont typeface="Arial" panose="020B0604020202020204" pitchFamily="34" charset="0"/>
              <a:buChar char="•"/>
            </a:pPr>
            <a:r>
              <a:rPr lang="en-US" sz="3600" dirty="0" smtClean="0"/>
              <a:t>Cynthia Vaughan – Deputy CHCO, DOT; </a:t>
            </a:r>
            <a:r>
              <a:rPr lang="en-US" sz="3600" u="sng" dirty="0" smtClean="0">
                <a:hlinkClick r:id="rId10"/>
              </a:rPr>
              <a:t>cynthia.vaughan@dot.gov</a:t>
            </a:r>
            <a:endParaRPr lang="en-US" sz="3600" dirty="0" smtClean="0"/>
          </a:p>
          <a:p>
            <a:pPr>
              <a:buFont typeface="Arial" panose="020B0604020202020204" pitchFamily="34" charset="0"/>
              <a:buChar char="•"/>
            </a:pPr>
            <a:r>
              <a:rPr lang="en-US" sz="3600" dirty="0" smtClean="0"/>
              <a:t>Terry  </a:t>
            </a:r>
            <a:r>
              <a:rPr lang="en-US" sz="3600" dirty="0" err="1" smtClean="0"/>
              <a:t>Halvorsen</a:t>
            </a:r>
            <a:r>
              <a:rPr lang="en-US" sz="3600" dirty="0" smtClean="0"/>
              <a:t> – DOD CIO; terry.a.halvorsen2.civ@mail.mil </a:t>
            </a:r>
          </a:p>
          <a:p>
            <a:pPr>
              <a:buFont typeface="Arial" panose="020B0604020202020204" pitchFamily="34" charset="0"/>
              <a:buChar char="•"/>
            </a:pPr>
            <a:r>
              <a:rPr lang="en-US" sz="3600" dirty="0"/>
              <a:t>David M. </a:t>
            </a:r>
            <a:r>
              <a:rPr lang="en-US" sz="3600" dirty="0" smtClean="0"/>
              <a:t>Klaus – Deputy </a:t>
            </a:r>
            <a:r>
              <a:rPr lang="en-US" sz="3600" dirty="0"/>
              <a:t>Under Secretary for Management and Performance, </a:t>
            </a:r>
            <a:r>
              <a:rPr lang="en-US" sz="3600" dirty="0" smtClean="0"/>
              <a:t>DOE; </a:t>
            </a:r>
            <a:r>
              <a:rPr lang="en-US" sz="3600" dirty="0" err="1" smtClean="0"/>
              <a:t>David.Klaus@Hq.Doe.Gov</a:t>
            </a:r>
            <a:r>
              <a:rPr lang="en-US" sz="3600" dirty="0" smtClean="0"/>
              <a:t> </a:t>
            </a:r>
            <a:endParaRPr lang="en-US" sz="3600" dirty="0"/>
          </a:p>
          <a:p>
            <a:pPr>
              <a:buFont typeface="Arial" panose="020B0604020202020204" pitchFamily="34" charset="0"/>
              <a:buChar char="•"/>
            </a:pPr>
            <a:r>
              <a:rPr lang="en-US" sz="3600" dirty="0"/>
              <a:t>Stan </a:t>
            </a:r>
            <a:r>
              <a:rPr lang="en-US" sz="3600" dirty="0" err="1" smtClean="0"/>
              <a:t>Meiburg</a:t>
            </a:r>
            <a:r>
              <a:rPr lang="en-US" sz="3600" dirty="0" smtClean="0"/>
              <a:t> – Acting </a:t>
            </a:r>
            <a:r>
              <a:rPr lang="en-US" sz="3600" dirty="0"/>
              <a:t>Deputy </a:t>
            </a:r>
            <a:r>
              <a:rPr lang="en-US" sz="3600" dirty="0" smtClean="0"/>
              <a:t>Administrator, EPA; Meiburg.Stan@epa.gov </a:t>
            </a:r>
            <a:endParaRPr lang="en-US" sz="3600" dirty="0"/>
          </a:p>
          <a:p>
            <a:pPr>
              <a:buFont typeface="Arial" panose="020B0604020202020204" pitchFamily="34" charset="0"/>
              <a:buChar char="•"/>
            </a:pPr>
            <a:r>
              <a:rPr lang="en-US" sz="3600" dirty="0"/>
              <a:t>Rick </a:t>
            </a:r>
            <a:r>
              <a:rPr lang="en-US" sz="3600" dirty="0" smtClean="0"/>
              <a:t>Chandler – Director</a:t>
            </a:r>
            <a:r>
              <a:rPr lang="en-US" sz="3600" dirty="0"/>
              <a:t>, Policy &amp; Planning, Office of CIO, </a:t>
            </a:r>
            <a:r>
              <a:rPr lang="en-US" sz="3600" dirty="0" smtClean="0"/>
              <a:t>DOJ; </a:t>
            </a:r>
            <a:r>
              <a:rPr lang="en-US" sz="3600" dirty="0" smtClean="0">
                <a:hlinkClick r:id="rId11"/>
              </a:rPr>
              <a:t>Richard.Chandler@usdoj.gov</a:t>
            </a:r>
            <a:r>
              <a:rPr lang="en-US" sz="3600" dirty="0" smtClean="0"/>
              <a:t> </a:t>
            </a:r>
          </a:p>
          <a:p>
            <a:pPr>
              <a:buFont typeface="Arial" panose="020B0604020202020204" pitchFamily="34" charset="0"/>
              <a:buChar char="•"/>
            </a:pPr>
            <a:endParaRPr lang="en-US" sz="3600" dirty="0"/>
          </a:p>
          <a:p>
            <a:pPr marL="0" indent="0">
              <a:buNone/>
            </a:pPr>
            <a:endParaRPr lang="en-US" sz="3600" dirty="0"/>
          </a:p>
          <a:p>
            <a:pPr marL="0" indent="0">
              <a:buNone/>
            </a:pPr>
            <a:endParaRPr lang="en-US" sz="3600" dirty="0" smtClean="0"/>
          </a:p>
          <a:p>
            <a:pPr>
              <a:buFont typeface="Arial" panose="020B0604020202020204" pitchFamily="34" charset="0"/>
              <a:buChar char="•"/>
            </a:pPr>
            <a:r>
              <a:rPr lang="en-US" sz="3600" dirty="0" smtClean="0"/>
              <a:t>Krista </a:t>
            </a:r>
            <a:r>
              <a:rPr lang="en-US" sz="3600" dirty="0" err="1" smtClean="0"/>
              <a:t>Paquin</a:t>
            </a:r>
            <a:r>
              <a:rPr lang="en-US" sz="3600" dirty="0" smtClean="0"/>
              <a:t> – Deputy </a:t>
            </a:r>
            <a:r>
              <a:rPr lang="en-US" sz="3600" dirty="0"/>
              <a:t>Associate Administrator for Mission Support, </a:t>
            </a:r>
            <a:r>
              <a:rPr lang="en-US" sz="3600" dirty="0" smtClean="0"/>
              <a:t>NASA; </a:t>
            </a:r>
            <a:r>
              <a:rPr lang="en-US" sz="3600" dirty="0" smtClean="0">
                <a:hlinkClick r:id="rId12"/>
              </a:rPr>
              <a:t>krista.c.paquin@nasa.gov</a:t>
            </a:r>
            <a:endParaRPr lang="en-US" sz="3600" dirty="0" smtClean="0"/>
          </a:p>
          <a:p>
            <a:pPr>
              <a:buFont typeface="Arial" panose="020B0604020202020204" pitchFamily="34" charset="0"/>
              <a:buChar char="•"/>
            </a:pPr>
            <a:r>
              <a:rPr lang="en-US" sz="3600" dirty="0"/>
              <a:t>T. Michael </a:t>
            </a:r>
            <a:r>
              <a:rPr lang="en-US" sz="3600" dirty="0" smtClean="0"/>
              <a:t>Kerr – Assistant </a:t>
            </a:r>
            <a:r>
              <a:rPr lang="en-US" sz="3600" dirty="0"/>
              <a:t>Secretary for Administration and Management, </a:t>
            </a:r>
            <a:r>
              <a:rPr lang="en-US" sz="3600" dirty="0" smtClean="0"/>
              <a:t>DOL; Kerr.Michael@dol.gov</a:t>
            </a:r>
            <a:endParaRPr lang="en-US" sz="3600" dirty="0"/>
          </a:p>
          <a:p>
            <a:pPr>
              <a:buFont typeface="Arial" panose="020B0604020202020204" pitchFamily="34" charset="0"/>
              <a:buChar char="•"/>
            </a:pPr>
            <a:r>
              <a:rPr lang="en-US" sz="3600" dirty="0" smtClean="0"/>
              <a:t>Angela Bailey – Chief </a:t>
            </a:r>
            <a:r>
              <a:rPr lang="en-US" sz="3600" dirty="0"/>
              <a:t>Operating Officer, </a:t>
            </a:r>
            <a:r>
              <a:rPr lang="en-US" sz="3600" dirty="0" smtClean="0"/>
              <a:t>OPM; </a:t>
            </a:r>
            <a:r>
              <a:rPr lang="en-US" sz="3600" dirty="0" smtClean="0">
                <a:hlinkClick r:id="rId13"/>
              </a:rPr>
              <a:t>Angela.Bailey@opm.gov</a:t>
            </a:r>
            <a:endParaRPr lang="en-US" sz="3600" dirty="0"/>
          </a:p>
          <a:p>
            <a:pPr>
              <a:buFont typeface="Arial" panose="020B0604020202020204" pitchFamily="34" charset="0"/>
              <a:buChar char="•"/>
            </a:pPr>
            <a:r>
              <a:rPr lang="en-US" sz="3600" dirty="0"/>
              <a:t>Bill </a:t>
            </a:r>
            <a:r>
              <a:rPr lang="en-US" sz="3600" dirty="0" smtClean="0"/>
              <a:t>Zielinski – CIO/Deputy </a:t>
            </a:r>
            <a:r>
              <a:rPr lang="en-US" sz="3600" dirty="0"/>
              <a:t>Commissioner for Systems, </a:t>
            </a:r>
            <a:r>
              <a:rPr lang="en-US" sz="3600" dirty="0" smtClean="0"/>
              <a:t>SSA; Bill.Zielinski@ssa.gov </a:t>
            </a:r>
            <a:endParaRPr lang="en-US" sz="3600" dirty="0"/>
          </a:p>
          <a:p>
            <a:pPr>
              <a:buFont typeface="Arial" panose="020B0604020202020204" pitchFamily="34" charset="0"/>
              <a:buChar char="•"/>
            </a:pPr>
            <a:r>
              <a:rPr lang="en-US" sz="3600" dirty="0"/>
              <a:t>Angelique </a:t>
            </a:r>
            <a:r>
              <a:rPr lang="en-US" sz="3600" dirty="0" smtClean="0"/>
              <a:t>Crumbly – Head </a:t>
            </a:r>
            <a:r>
              <a:rPr lang="en-US" sz="3600" dirty="0"/>
              <a:t>of Management Bureau with CIO Oversight, </a:t>
            </a:r>
            <a:r>
              <a:rPr lang="en-US" sz="3600" dirty="0" smtClean="0"/>
              <a:t>USAID; acrumbly@usaid.gov</a:t>
            </a:r>
            <a:endParaRPr lang="en-US" sz="3600" dirty="0"/>
          </a:p>
          <a:p>
            <a:pPr>
              <a:buFont typeface="Arial" panose="020B0604020202020204" pitchFamily="34" charset="0"/>
              <a:buChar char="•"/>
            </a:pPr>
            <a:r>
              <a:rPr lang="it-IT" sz="3600" dirty="0"/>
              <a:t>Stephen </a:t>
            </a:r>
            <a:r>
              <a:rPr lang="it-IT" sz="3600" dirty="0" smtClean="0"/>
              <a:t>Warren – VA CIO; </a:t>
            </a:r>
            <a:r>
              <a:rPr lang="it-IT" sz="3600" dirty="0" smtClean="0">
                <a:hlinkClick r:id="rId14"/>
              </a:rPr>
              <a:t>Stephen.Warren@va.gov</a:t>
            </a:r>
            <a:endParaRPr lang="it-IT" sz="3600" dirty="0" smtClean="0"/>
          </a:p>
          <a:p>
            <a:pPr>
              <a:buFont typeface="Arial" panose="020B0604020202020204" pitchFamily="34" charset="0"/>
              <a:buChar char="•"/>
            </a:pPr>
            <a:r>
              <a:rPr lang="it-IT" sz="3600" dirty="0"/>
              <a:t>Ellen Herbst – CFO/ASA; </a:t>
            </a:r>
            <a:r>
              <a:rPr lang="it-IT" sz="3600" dirty="0" smtClean="0">
                <a:hlinkClick r:id="rId15"/>
              </a:rPr>
              <a:t>EHerbst@doc.gov</a:t>
            </a:r>
            <a:r>
              <a:rPr lang="it-IT" sz="3600" dirty="0" smtClean="0"/>
              <a:t>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lvl="1"/>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39</a:t>
            </a:fld>
            <a:endParaRPr lang="en-US"/>
          </a:p>
        </p:txBody>
      </p:sp>
    </p:spTree>
    <p:extLst>
      <p:ext uri="{BB962C8B-B14F-4D97-AF65-F5344CB8AC3E}">
        <p14:creationId xmlns:p14="http://schemas.microsoft.com/office/powerpoint/2010/main" val="196922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FITARA Requirements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CIO </a:t>
            </a:r>
            <a:r>
              <a:rPr lang="en-US" dirty="0" smtClean="0"/>
              <a:t>Authorities</a:t>
            </a:r>
          </a:p>
          <a:p>
            <a:pPr marL="457200" indent="-457200">
              <a:buFont typeface="+mj-lt"/>
              <a:buAutoNum type="arabicPeriod"/>
            </a:pPr>
            <a:r>
              <a:rPr lang="en-US" dirty="0" smtClean="0"/>
              <a:t>IT Dashboard</a:t>
            </a:r>
            <a:endParaRPr lang="en-US" dirty="0"/>
          </a:p>
          <a:p>
            <a:pPr marL="457200" indent="-457200">
              <a:buFont typeface="+mj-lt"/>
              <a:buAutoNum type="arabicPeriod"/>
            </a:pPr>
            <a:r>
              <a:rPr lang="en-US" dirty="0" smtClean="0"/>
              <a:t>PortfolioStat</a:t>
            </a:r>
            <a:endParaRPr lang="en-US" dirty="0"/>
          </a:p>
          <a:p>
            <a:pPr marL="457200" indent="-457200">
              <a:buFont typeface="+mj-lt"/>
              <a:buAutoNum type="arabicPeriod"/>
            </a:pPr>
            <a:r>
              <a:rPr lang="en-US" dirty="0"/>
              <a:t>FDCCI Data </a:t>
            </a:r>
            <a:r>
              <a:rPr lang="en-US" dirty="0" smtClean="0"/>
              <a:t>Centers</a:t>
            </a:r>
            <a:endParaRPr lang="en-US" dirty="0"/>
          </a:p>
          <a:p>
            <a:pPr marL="457200" indent="-457200">
              <a:buFont typeface="+mj-lt"/>
              <a:buAutoNum type="arabicPeriod"/>
            </a:pPr>
            <a:r>
              <a:rPr lang="en-US" dirty="0"/>
              <a:t>IT Acquisition </a:t>
            </a:r>
            <a:r>
              <a:rPr lang="en-US" dirty="0" smtClean="0"/>
              <a:t>Cadres</a:t>
            </a:r>
            <a:endParaRPr lang="en-US" dirty="0"/>
          </a:p>
          <a:p>
            <a:pPr marL="457200" indent="-457200">
              <a:buFont typeface="+mj-lt"/>
              <a:buAutoNum type="arabicPeriod"/>
            </a:pPr>
            <a:r>
              <a:rPr lang="en-US" dirty="0"/>
              <a:t>FSSI Strategic </a:t>
            </a:r>
            <a:r>
              <a:rPr lang="en-US" dirty="0" smtClean="0"/>
              <a:t>Sourcing</a:t>
            </a:r>
            <a:endParaRPr lang="en-US" dirty="0"/>
          </a:p>
          <a:p>
            <a:pPr marL="457200" indent="-457200">
              <a:buFont typeface="+mj-lt"/>
              <a:buAutoNum type="arabicPeriod"/>
            </a:pPr>
            <a:r>
              <a:rPr lang="en-US" dirty="0" smtClean="0"/>
              <a:t>Government-wide </a:t>
            </a:r>
            <a:r>
              <a:rPr lang="en-US" dirty="0"/>
              <a:t>Software </a:t>
            </a:r>
            <a:r>
              <a:rPr lang="en-US" dirty="0" smtClean="0"/>
              <a:t>Purchasing Program</a:t>
            </a:r>
            <a:endParaRPr lang="en-US" dirty="0"/>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4</a:t>
            </a:fld>
            <a:endParaRPr lang="en-US" dirty="0"/>
          </a:p>
        </p:txBody>
      </p:sp>
      <p:sp>
        <p:nvSpPr>
          <p:cNvPr id="5" name="Left Bracket 4"/>
          <p:cNvSpPr/>
          <p:nvPr/>
        </p:nvSpPr>
        <p:spPr>
          <a:xfrm>
            <a:off x="678181" y="2392680"/>
            <a:ext cx="45719" cy="10363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ket 5"/>
          <p:cNvSpPr/>
          <p:nvPr/>
        </p:nvSpPr>
        <p:spPr>
          <a:xfrm>
            <a:off x="678181" y="3749040"/>
            <a:ext cx="45719" cy="10363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822960" y="485860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fontAlgn="auto">
              <a:spcAft>
                <a:spcPts val="0"/>
              </a:spcAft>
            </a:pPr>
            <a:r>
              <a:rPr lang="en-US" sz="2800" dirty="0" smtClean="0">
                <a:solidFill>
                  <a:schemeClr val="tx1">
                    <a:lumMod val="50000"/>
                    <a:lumOff val="50000"/>
                  </a:schemeClr>
                </a:solidFill>
              </a:rPr>
              <a:t>More resources, including the bill text:</a:t>
            </a:r>
          </a:p>
          <a:p>
            <a:pPr algn="ctr" fontAlgn="auto">
              <a:spcAft>
                <a:spcPts val="0"/>
              </a:spcAft>
            </a:pPr>
            <a:r>
              <a:rPr lang="en-US" sz="2800" dirty="0">
                <a:solidFill>
                  <a:schemeClr val="tx1">
                    <a:lumMod val="50000"/>
                    <a:lumOff val="50000"/>
                  </a:schemeClr>
                </a:solidFill>
                <a:hlinkClick r:id="rId2"/>
              </a:rPr>
              <a:t>https://</a:t>
            </a:r>
            <a:r>
              <a:rPr lang="en-US" sz="2800" dirty="0" smtClean="0">
                <a:solidFill>
                  <a:schemeClr val="tx1">
                    <a:lumMod val="50000"/>
                    <a:lumOff val="50000"/>
                  </a:schemeClr>
                </a:solidFill>
                <a:hlinkClick r:id="rId2"/>
              </a:rPr>
              <a:t>community.max.gov/x/GYQjLw</a:t>
            </a:r>
            <a:r>
              <a:rPr lang="en-US" sz="2800" dirty="0" smtClean="0">
                <a:solidFill>
                  <a:schemeClr val="tx1">
                    <a:lumMod val="50000"/>
                    <a:lumOff val="50000"/>
                  </a:schemeClr>
                </a:solidFill>
              </a:rPr>
              <a:t> </a:t>
            </a:r>
            <a:endParaRPr lang="en-US" sz="2800" dirty="0">
              <a:solidFill>
                <a:schemeClr val="tx1">
                  <a:lumMod val="50000"/>
                  <a:lumOff val="50000"/>
                </a:schemeClr>
              </a:solidFill>
            </a:endParaRPr>
          </a:p>
        </p:txBody>
      </p:sp>
      <p:sp>
        <p:nvSpPr>
          <p:cNvPr id="10" name="Title 1"/>
          <p:cNvSpPr txBox="1">
            <a:spLocks/>
          </p:cNvSpPr>
          <p:nvPr/>
        </p:nvSpPr>
        <p:spPr>
          <a:xfrm>
            <a:off x="0" y="6409113"/>
            <a:ext cx="7543800" cy="4488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lang="en-US" sz="1600" dirty="0" smtClean="0">
                <a:solidFill>
                  <a:schemeClr val="bg1">
                    <a:lumMod val="75000"/>
                  </a:schemeClr>
                </a:solidFill>
              </a:rPr>
              <a:t>For all feedback and questions, please contact </a:t>
            </a:r>
            <a:r>
              <a:rPr lang="en-US" sz="1600" b="1" dirty="0" smtClean="0">
                <a:solidFill>
                  <a:schemeClr val="bg1"/>
                </a:solidFill>
              </a:rPr>
              <a:t>Ben Sweezy at BSWEEZY@omb.eop.gov</a:t>
            </a:r>
            <a:endParaRPr lang="en-US" sz="1600" b="1" dirty="0">
              <a:solidFill>
                <a:schemeClr val="bg1"/>
              </a:solidFill>
            </a:endParaRPr>
          </a:p>
        </p:txBody>
      </p:sp>
    </p:spTree>
    <p:extLst>
      <p:ext uri="{BB962C8B-B14F-4D97-AF65-F5344CB8AC3E}">
        <p14:creationId xmlns:p14="http://schemas.microsoft.com/office/powerpoint/2010/main" val="2159353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19250"/>
          </a:xfrm>
        </p:spPr>
        <p:txBody>
          <a:bodyPr>
            <a:normAutofit fontScale="90000"/>
          </a:bodyPr>
          <a:lstStyle/>
          <a:p>
            <a:r>
              <a:rPr lang="en-US" dirty="0" smtClean="0"/>
              <a:t>FFEWG Nominations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62709"/>
              </p:ext>
            </p:extLst>
          </p:nvPr>
        </p:nvGraphicFramePr>
        <p:xfrm>
          <a:off x="557406" y="980329"/>
          <a:ext cx="3869315" cy="5009509"/>
        </p:xfrm>
        <a:graphic>
          <a:graphicData uri="http://schemas.openxmlformats.org/drawingml/2006/table">
            <a:tbl>
              <a:tblPr firstRow="1" bandRow="1">
                <a:tableStyleId>{5C22544A-7EE6-4342-B048-85BDC9FD1C3A}</a:tableStyleId>
              </a:tblPr>
              <a:tblGrid>
                <a:gridCol w="1289365"/>
                <a:gridCol w="582727"/>
                <a:gridCol w="1168531"/>
                <a:gridCol w="828692"/>
              </a:tblGrid>
              <a:tr h="405834">
                <a:tc>
                  <a:txBody>
                    <a:bodyPr/>
                    <a:lstStyle/>
                    <a:p>
                      <a:r>
                        <a:rPr lang="en-US" sz="1000" dirty="0" smtClean="0"/>
                        <a:t>Name and title</a:t>
                      </a:r>
                      <a:endParaRPr lang="en-US" sz="1000" dirty="0"/>
                    </a:p>
                  </a:txBody>
                  <a:tcPr/>
                </a:tc>
                <a:tc>
                  <a:txBody>
                    <a:bodyPr/>
                    <a:lstStyle/>
                    <a:p>
                      <a:r>
                        <a:rPr lang="en-US" sz="1000" dirty="0" smtClean="0"/>
                        <a:t>Agency</a:t>
                      </a:r>
                      <a:endParaRPr lang="en-US" sz="1000" dirty="0"/>
                    </a:p>
                  </a:txBody>
                  <a:tcPr/>
                </a:tc>
                <a:tc>
                  <a:txBody>
                    <a:bodyPr/>
                    <a:lstStyle/>
                    <a:p>
                      <a:r>
                        <a:rPr lang="en-US" sz="1000" dirty="0" smtClean="0"/>
                        <a:t>Email</a:t>
                      </a:r>
                      <a:endParaRPr lang="en-US" sz="1000" dirty="0"/>
                    </a:p>
                  </a:txBody>
                  <a:tcPr/>
                </a:tc>
                <a:tc>
                  <a:txBody>
                    <a:bodyPr/>
                    <a:lstStyle/>
                    <a:p>
                      <a:r>
                        <a:rPr lang="en-US" sz="1000" dirty="0" smtClean="0"/>
                        <a:t>Community</a:t>
                      </a:r>
                      <a:endParaRPr lang="en-US" sz="1000" dirty="0"/>
                    </a:p>
                  </a:txBody>
                  <a:tcPr/>
                </a:tc>
              </a:tr>
              <a:tr h="363506">
                <a:tc>
                  <a:txBody>
                    <a:bodyPr/>
                    <a:lstStyle/>
                    <a:p>
                      <a:pPr>
                        <a:buFont typeface="Arial" panose="020B0604020202020204" pitchFamily="34" charset="0"/>
                        <a:buNone/>
                      </a:pPr>
                      <a:r>
                        <a:rPr lang="en-US" sz="800" dirty="0" smtClean="0"/>
                        <a:t>Ellen Murray  – ASFR/CAO</a:t>
                      </a:r>
                    </a:p>
                  </a:txBody>
                  <a:tcPr/>
                </a:tc>
                <a:tc>
                  <a:txBody>
                    <a:bodyPr/>
                    <a:lstStyle/>
                    <a:p>
                      <a:r>
                        <a:rPr lang="en-US" sz="800" dirty="0" smtClean="0"/>
                        <a:t>HHS</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Ellen.Murrayhhs.gov</a:t>
                      </a:r>
                    </a:p>
                    <a:p>
                      <a:endParaRPr lang="en-US" sz="800" dirty="0"/>
                    </a:p>
                  </a:txBody>
                  <a:tcPr/>
                </a:tc>
                <a:tc>
                  <a:txBody>
                    <a:bodyPr/>
                    <a:lstStyle/>
                    <a:p>
                      <a:r>
                        <a:rPr lang="en-US" sz="800" dirty="0" smtClean="0"/>
                        <a:t>CAO</a:t>
                      </a:r>
                      <a:endParaRPr lang="en-US" sz="800" dirty="0"/>
                    </a:p>
                  </a:txBody>
                  <a:tcPr/>
                </a:tc>
              </a:tr>
              <a:tr h="464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Richard McKinney – CIO</a:t>
                      </a:r>
                      <a:endParaRPr lang="en-US" sz="800" dirty="0"/>
                    </a:p>
                  </a:txBody>
                  <a:tcPr/>
                </a:tc>
                <a:tc>
                  <a:txBody>
                    <a:bodyPr/>
                    <a:lstStyle/>
                    <a:p>
                      <a:r>
                        <a:rPr lang="en-US" sz="800" dirty="0" smtClean="0"/>
                        <a:t>DOT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2"/>
                        </a:rPr>
                        <a:t>richard.mckinney@dot.gov</a:t>
                      </a:r>
                      <a:endParaRPr lang="en-US" sz="800" dirty="0" smtClean="0"/>
                    </a:p>
                  </a:txBody>
                  <a:tcPr/>
                </a:tc>
                <a:tc>
                  <a:txBody>
                    <a:bodyPr/>
                    <a:lstStyle/>
                    <a:p>
                      <a:r>
                        <a:rPr lang="en-US" sz="800" dirty="0" smtClean="0"/>
                        <a:t>CIO</a:t>
                      </a:r>
                      <a:endParaRPr lang="en-US" sz="800" dirty="0"/>
                    </a:p>
                  </a:txBody>
                  <a:tcPr/>
                </a:tc>
              </a:tr>
              <a:tr h="3710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E.J. (Ned) Holland – ASA</a:t>
                      </a:r>
                      <a:endParaRPr lang="en-US" sz="800" dirty="0"/>
                    </a:p>
                  </a:txBody>
                  <a:tcPr/>
                </a:tc>
                <a:tc>
                  <a:txBody>
                    <a:bodyPr/>
                    <a:lstStyle/>
                    <a:p>
                      <a:r>
                        <a:rPr lang="en-US" sz="800" dirty="0" smtClean="0"/>
                        <a:t>HHS</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dirty="0" smtClean="0">
                          <a:hlinkClick r:id="rId3"/>
                        </a:rPr>
                        <a:t>Ned.Holland@hhs.gov</a:t>
                      </a:r>
                      <a:endParaRPr lang="en-US" sz="800" u="sng"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3780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Frank </a:t>
                      </a:r>
                      <a:r>
                        <a:rPr lang="en-US" sz="800" dirty="0" err="1" smtClean="0"/>
                        <a:t>Baitman</a:t>
                      </a:r>
                      <a:r>
                        <a:rPr lang="en-US" sz="800" dirty="0" smtClean="0"/>
                        <a:t> – CIO</a:t>
                      </a:r>
                      <a:endParaRPr lang="en-US" sz="800" dirty="0"/>
                    </a:p>
                  </a:txBody>
                  <a:tcPr/>
                </a:tc>
                <a:tc>
                  <a:txBody>
                    <a:bodyPr/>
                    <a:lstStyle/>
                    <a:p>
                      <a:r>
                        <a:rPr lang="en-US" sz="800" dirty="0" smtClean="0"/>
                        <a:t>HHS</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4"/>
                        </a:rPr>
                        <a:t>Frank.Baitman@hhs.gov</a:t>
                      </a:r>
                      <a:r>
                        <a:rPr lang="en-US" sz="800" dirty="0" smtClean="0"/>
                        <a:t> </a:t>
                      </a:r>
                    </a:p>
                  </a:txBody>
                  <a:tcPr/>
                </a:tc>
                <a:tc>
                  <a:txBody>
                    <a:bodyPr/>
                    <a:lstStyle/>
                    <a:p>
                      <a:r>
                        <a:rPr lang="en-US" sz="800" dirty="0" smtClean="0"/>
                        <a:t>CIO</a:t>
                      </a:r>
                      <a:endParaRPr lang="en-US" sz="800" dirty="0"/>
                    </a:p>
                  </a:txBody>
                  <a:tcPr/>
                </a:tc>
              </a:tr>
              <a:tr h="468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Joe </a:t>
                      </a:r>
                      <a:r>
                        <a:rPr lang="en-US" sz="800" dirty="0" err="1" smtClean="0"/>
                        <a:t>Klimavicz</a:t>
                      </a:r>
                      <a:r>
                        <a:rPr lang="en-US" sz="800" dirty="0" smtClean="0"/>
                        <a:t> – CIO</a:t>
                      </a:r>
                      <a:endParaRPr lang="en-US" sz="800" dirty="0"/>
                    </a:p>
                  </a:txBody>
                  <a:tcPr/>
                </a:tc>
                <a:tc>
                  <a:txBody>
                    <a:bodyPr/>
                    <a:lstStyle/>
                    <a:p>
                      <a:r>
                        <a:rPr lang="en-US" sz="800" dirty="0" smtClean="0"/>
                        <a:t>DOJ</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dirty="0" smtClean="0">
                          <a:hlinkClick r:id="rId5"/>
                        </a:rPr>
                        <a:t>jklimavicz@jmd.usdoj.gov</a:t>
                      </a:r>
                      <a:endParaRPr lang="en-US" sz="800" dirty="0" smtClean="0"/>
                    </a:p>
                  </a:txBody>
                  <a:tcPr/>
                </a:tc>
                <a:tc>
                  <a:txBody>
                    <a:bodyPr/>
                    <a:lstStyle/>
                    <a:p>
                      <a:r>
                        <a:rPr lang="en-US" sz="800" dirty="0" smtClean="0"/>
                        <a:t>CIO</a:t>
                      </a:r>
                      <a:endParaRPr lang="en-US" sz="800" dirty="0"/>
                    </a:p>
                  </a:txBody>
                  <a:tcPr/>
                </a:tc>
              </a:tr>
              <a:tr h="481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Sanjeev (Sonny) </a:t>
                      </a:r>
                      <a:r>
                        <a:rPr lang="en-US" sz="800" dirty="0" err="1" smtClean="0"/>
                        <a:t>Bhagowalia</a:t>
                      </a:r>
                      <a:r>
                        <a:rPr lang="en-US" sz="800" dirty="0" smtClean="0"/>
                        <a:t> – CIO</a:t>
                      </a:r>
                      <a:endParaRPr lang="en-US" sz="800" dirty="0"/>
                    </a:p>
                  </a:txBody>
                  <a:tcPr/>
                </a:tc>
                <a:tc>
                  <a:txBody>
                    <a:bodyPr/>
                    <a:lstStyle/>
                    <a:p>
                      <a:r>
                        <a:rPr lang="en-US" sz="800" dirty="0" smtClean="0"/>
                        <a:t>Treasury</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dk1"/>
                          </a:solidFill>
                          <a:effectLst/>
                          <a:latin typeface="+mn-lt"/>
                          <a:ea typeface="+mn-ea"/>
                          <a:cs typeface="+mn-cs"/>
                          <a:hlinkClick r:id="rId6"/>
                        </a:rPr>
                        <a:t>sonny.bhagowalia@treasury.gov</a:t>
                      </a:r>
                      <a:endParaRPr lang="en-US" sz="800" dirty="0" smtClean="0"/>
                    </a:p>
                  </a:txBody>
                  <a:tcPr/>
                </a:tc>
                <a:tc>
                  <a:txBody>
                    <a:bodyPr/>
                    <a:lstStyle/>
                    <a:p>
                      <a:r>
                        <a:rPr lang="en-US" sz="800" dirty="0" smtClean="0"/>
                        <a:t>CIO</a:t>
                      </a:r>
                      <a:endParaRPr lang="en-US" sz="800" dirty="0"/>
                    </a:p>
                  </a:txBody>
                  <a:tcPr/>
                </a:tc>
              </a:tr>
              <a:tr h="3692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Cheryl Cook – CIO</a:t>
                      </a:r>
                      <a:endParaRPr lang="en-US" sz="800" dirty="0"/>
                    </a:p>
                  </a:txBody>
                  <a:tcPr/>
                </a:tc>
                <a:tc>
                  <a:txBody>
                    <a:bodyPr/>
                    <a:lstStyle/>
                    <a:p>
                      <a:r>
                        <a:rPr lang="en-US" sz="800" dirty="0" smtClean="0"/>
                        <a:t>USDA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7"/>
                        </a:rPr>
                        <a:t>Cheryl.Cook@ocio.usda.gov</a:t>
                      </a:r>
                      <a:r>
                        <a:rPr lang="en-US" sz="800" dirty="0" smtClean="0"/>
                        <a:t> </a:t>
                      </a:r>
                    </a:p>
                  </a:txBody>
                  <a:tcPr/>
                </a:tc>
                <a:tc>
                  <a:txBody>
                    <a:bodyPr/>
                    <a:lstStyle/>
                    <a:p>
                      <a:r>
                        <a:rPr lang="en-US" sz="800" dirty="0" smtClean="0"/>
                        <a:t>CIO</a:t>
                      </a:r>
                      <a:endParaRPr lang="en-US" sz="800" dirty="0"/>
                    </a:p>
                  </a:txBody>
                  <a:tcPr/>
                </a:tc>
              </a:tr>
              <a:tr h="3692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Jon Holladay – CFO</a:t>
                      </a:r>
                      <a:endParaRPr lang="en-US" sz="800" dirty="0"/>
                    </a:p>
                  </a:txBody>
                  <a:tcPr/>
                </a:tc>
                <a:tc>
                  <a:txBody>
                    <a:bodyPr/>
                    <a:lstStyle/>
                    <a:p>
                      <a:r>
                        <a:rPr lang="en-US" sz="800" dirty="0" smtClean="0"/>
                        <a:t>USDA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dirty="0" smtClean="0">
                          <a:hlinkClick r:id="rId8"/>
                        </a:rPr>
                        <a:t>Jon.Holladay@cfo.usda.gov</a:t>
                      </a:r>
                      <a:endParaRPr lang="en-US" sz="800" dirty="0" smtClean="0"/>
                    </a:p>
                  </a:txBody>
                  <a:tcPr/>
                </a:tc>
                <a:tc>
                  <a:txBody>
                    <a:bodyPr/>
                    <a:lstStyle/>
                    <a:p>
                      <a:r>
                        <a:rPr lang="en-US" sz="800" dirty="0" smtClean="0"/>
                        <a:t>CFO</a:t>
                      </a:r>
                      <a:endParaRPr lang="en-US" sz="800" dirty="0"/>
                    </a:p>
                  </a:txBody>
                  <a:tcPr/>
                </a:tc>
              </a:tr>
              <a:tr h="4835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Mary </a:t>
                      </a:r>
                      <a:r>
                        <a:rPr lang="en-US" sz="800" dirty="0" err="1" smtClean="0"/>
                        <a:t>Pletcher</a:t>
                      </a:r>
                      <a:r>
                        <a:rPr lang="en-US" sz="800" dirty="0" smtClean="0"/>
                        <a:t> – CHCO</a:t>
                      </a:r>
                      <a:endParaRPr lang="en-US" sz="800" dirty="0"/>
                    </a:p>
                  </a:txBody>
                  <a:tcPr/>
                </a:tc>
                <a:tc>
                  <a:txBody>
                    <a:bodyPr/>
                    <a:lstStyle/>
                    <a:p>
                      <a:r>
                        <a:rPr lang="en-US" sz="800" dirty="0" smtClean="0"/>
                        <a:t>Interior</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dirty="0" smtClean="0">
                          <a:hlinkClick r:id="rId9"/>
                        </a:rPr>
                        <a:t>Mary_Pletcher@ios.doi.gov</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CHCO</a:t>
                      </a:r>
                      <a:endParaRPr lang="en-US" sz="800" dirty="0"/>
                    </a:p>
                  </a:txBody>
                  <a:tcPr/>
                </a:tc>
              </a:tr>
              <a:tr h="386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Kevin Mahoney – CHCO</a:t>
                      </a:r>
                      <a:endParaRPr lang="en-US" sz="800" dirty="0"/>
                    </a:p>
                  </a:txBody>
                  <a:tcPr/>
                </a:tc>
                <a:tc>
                  <a:txBody>
                    <a:bodyPr/>
                    <a:lstStyle/>
                    <a:p>
                      <a:r>
                        <a:rPr lang="en-US" sz="800" dirty="0" smtClean="0"/>
                        <a:t>Commerce</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dirty="0" smtClean="0">
                          <a:hlinkClick r:id="rId10"/>
                        </a:rPr>
                        <a:t>kmahoney@doc.gov</a:t>
                      </a:r>
                      <a:endParaRPr lang="en-US" sz="800" dirty="0" smtClean="0"/>
                    </a:p>
                  </a:txBody>
                  <a:tcPr/>
                </a:tc>
                <a:tc>
                  <a:txBody>
                    <a:bodyPr/>
                    <a:lstStyle/>
                    <a:p>
                      <a:r>
                        <a:rPr lang="en-US" sz="800" dirty="0" smtClean="0"/>
                        <a:t>CHCO</a:t>
                      </a:r>
                      <a:endParaRPr lang="en-US" sz="800" dirty="0"/>
                    </a:p>
                  </a:txBody>
                  <a:tcPr/>
                </a:tc>
              </a:tr>
              <a:tr h="468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Cynthia Vaughan – Deputy CHCO</a:t>
                      </a:r>
                      <a:endParaRPr lang="en-US" sz="800" dirty="0"/>
                    </a:p>
                  </a:txBody>
                  <a:tcPr/>
                </a:tc>
                <a:tc>
                  <a:txBody>
                    <a:bodyPr/>
                    <a:lstStyle/>
                    <a:p>
                      <a:r>
                        <a:rPr lang="en-US" sz="800" dirty="0" smtClean="0"/>
                        <a:t>DOT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dirty="0" smtClean="0">
                          <a:hlinkClick r:id="rId11"/>
                        </a:rPr>
                        <a:t>cynthia.vaughan@dot.gov</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CHCO</a:t>
                      </a:r>
                      <a:endParaRPr lang="en-US" sz="800" dirty="0"/>
                    </a:p>
                  </a:txBody>
                  <a:tcPr/>
                </a:tc>
              </a:tr>
            </a:tbl>
          </a:graphicData>
        </a:graphic>
      </p:graphicFrame>
      <p:sp>
        <p:nvSpPr>
          <p:cNvPr id="4" name="Slide Number Placeholder 3"/>
          <p:cNvSpPr>
            <a:spLocks noGrp="1"/>
          </p:cNvSpPr>
          <p:nvPr>
            <p:ph type="sldNum" sz="quarter" idx="12"/>
          </p:nvPr>
        </p:nvSpPr>
        <p:spPr/>
        <p:txBody>
          <a:bodyPr/>
          <a:lstStyle/>
          <a:p>
            <a:fld id="{2CB80C9D-A9E8-43A4-9412-9A32ED97DE7F}" type="slidenum">
              <a:rPr lang="en-US" smtClean="0"/>
              <a:pPr/>
              <a:t>40</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048220452"/>
              </p:ext>
            </p:extLst>
          </p:nvPr>
        </p:nvGraphicFramePr>
        <p:xfrm>
          <a:off x="4453355" y="976541"/>
          <a:ext cx="4323669" cy="5013888"/>
        </p:xfrm>
        <a:graphic>
          <a:graphicData uri="http://schemas.openxmlformats.org/drawingml/2006/table">
            <a:tbl>
              <a:tblPr firstRow="1" bandRow="1">
                <a:tableStyleId>{5C22544A-7EE6-4342-B048-85BDC9FD1C3A}</a:tableStyleId>
              </a:tblPr>
              <a:tblGrid>
                <a:gridCol w="1631705"/>
                <a:gridCol w="572606"/>
                <a:gridCol w="1239502"/>
                <a:gridCol w="879856"/>
              </a:tblGrid>
              <a:tr h="407587">
                <a:tc>
                  <a:txBody>
                    <a:bodyPr/>
                    <a:lstStyle/>
                    <a:p>
                      <a:r>
                        <a:rPr lang="en-US" sz="1000" dirty="0" smtClean="0"/>
                        <a:t>Name and title</a:t>
                      </a:r>
                      <a:endParaRPr lang="en-US" sz="1000" dirty="0"/>
                    </a:p>
                  </a:txBody>
                  <a:tcPr/>
                </a:tc>
                <a:tc>
                  <a:txBody>
                    <a:bodyPr/>
                    <a:lstStyle/>
                    <a:p>
                      <a:r>
                        <a:rPr lang="en-US" sz="1000" dirty="0" smtClean="0"/>
                        <a:t>Agency</a:t>
                      </a:r>
                      <a:endParaRPr lang="en-US" sz="1000" dirty="0"/>
                    </a:p>
                  </a:txBody>
                  <a:tcPr/>
                </a:tc>
                <a:tc>
                  <a:txBody>
                    <a:bodyPr/>
                    <a:lstStyle/>
                    <a:p>
                      <a:r>
                        <a:rPr lang="en-US" sz="1000" dirty="0" smtClean="0"/>
                        <a:t>Email</a:t>
                      </a:r>
                      <a:endParaRPr lang="en-US" sz="1000" dirty="0"/>
                    </a:p>
                  </a:txBody>
                  <a:tcPr/>
                </a:tc>
                <a:tc>
                  <a:txBody>
                    <a:bodyPr/>
                    <a:lstStyle/>
                    <a:p>
                      <a:r>
                        <a:rPr lang="en-US" sz="1000" dirty="0" smtClean="0"/>
                        <a:t>Community</a:t>
                      </a:r>
                      <a:endParaRPr lang="en-US" sz="1000" dirty="0"/>
                    </a:p>
                  </a:txBody>
                  <a:tcPr/>
                </a:tc>
              </a:tr>
              <a:tr h="368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Terry  </a:t>
                      </a:r>
                      <a:r>
                        <a:rPr lang="en-US" sz="800" dirty="0" err="1" smtClean="0"/>
                        <a:t>Halvorsen</a:t>
                      </a:r>
                      <a:r>
                        <a:rPr lang="en-US" sz="800" dirty="0" smtClean="0"/>
                        <a:t> – CIO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r>
                        <a:rPr lang="en-US" sz="800" dirty="0" smtClean="0"/>
                        <a:t>DOD</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terry.a.halvorsen2.civ@mail.mil</a:t>
                      </a:r>
                    </a:p>
                  </a:txBody>
                  <a:tcPr/>
                </a:tc>
                <a:tc>
                  <a:txBody>
                    <a:bodyPr/>
                    <a:lstStyle/>
                    <a:p>
                      <a:r>
                        <a:rPr lang="en-US" sz="800" dirty="0" smtClean="0"/>
                        <a:t>CIO</a:t>
                      </a:r>
                      <a:endParaRPr lang="en-US" sz="800" dirty="0"/>
                    </a:p>
                  </a:txBody>
                  <a:tcPr/>
                </a:tc>
              </a:tr>
              <a:tr h="454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David M. Klaus – Deputy Under Secretary for Management and Performance </a:t>
                      </a:r>
                      <a:endParaRPr lang="en-US" sz="800" dirty="0"/>
                    </a:p>
                  </a:txBody>
                  <a:tcPr/>
                </a:tc>
                <a:tc>
                  <a:txBody>
                    <a:bodyPr/>
                    <a:lstStyle/>
                    <a:p>
                      <a:r>
                        <a:rPr lang="en-US" sz="800" dirty="0" smtClean="0"/>
                        <a:t>DOE</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t>David.Klaus@Hq.Doe.Gov</a:t>
                      </a:r>
                      <a:r>
                        <a:rPr lang="en-US" sz="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368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Stan </a:t>
                      </a:r>
                      <a:r>
                        <a:rPr lang="en-US" sz="800" dirty="0" err="1" smtClean="0"/>
                        <a:t>Meiburg</a:t>
                      </a:r>
                      <a:r>
                        <a:rPr lang="en-US" sz="800" dirty="0" smtClean="0"/>
                        <a:t> – Acting Deputy Administrator</a:t>
                      </a:r>
                      <a:endParaRPr lang="en-US" sz="800" dirty="0"/>
                    </a:p>
                  </a:txBody>
                  <a:tcPr/>
                </a:tc>
                <a:tc>
                  <a:txBody>
                    <a:bodyPr/>
                    <a:lstStyle/>
                    <a:p>
                      <a:r>
                        <a:rPr lang="en-US" sz="800" dirty="0" smtClean="0"/>
                        <a:t>EPA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Meiburg.Stan@epa.gov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368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Rick Chandler – Director, Policy &amp; Planning, Office of CIO</a:t>
                      </a:r>
                      <a:endParaRPr lang="en-US" sz="800" dirty="0"/>
                    </a:p>
                  </a:txBody>
                  <a:tcPr/>
                </a:tc>
                <a:tc>
                  <a:txBody>
                    <a:bodyPr/>
                    <a:lstStyle/>
                    <a:p>
                      <a:r>
                        <a:rPr lang="en-US" sz="800" dirty="0" smtClean="0"/>
                        <a:t>DOJ</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12"/>
                        </a:rPr>
                        <a:t>Richard.Chandler@usdoj.gov</a:t>
                      </a:r>
                      <a:endParaRPr lang="en-US" sz="800" dirty="0" smtClean="0"/>
                    </a:p>
                  </a:txBody>
                  <a:tcPr/>
                </a:tc>
                <a:tc>
                  <a:txBody>
                    <a:bodyPr/>
                    <a:lstStyle/>
                    <a:p>
                      <a:r>
                        <a:rPr lang="en-US" sz="800" dirty="0" smtClean="0"/>
                        <a:t>CIO</a:t>
                      </a:r>
                      <a:endParaRPr lang="en-US" sz="800" dirty="0"/>
                    </a:p>
                  </a:txBody>
                  <a:tcPr/>
                </a:tc>
              </a:tr>
              <a:tr h="4702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Krista </a:t>
                      </a:r>
                      <a:r>
                        <a:rPr lang="en-US" sz="800" dirty="0" err="1" smtClean="0"/>
                        <a:t>Paquin</a:t>
                      </a:r>
                      <a:r>
                        <a:rPr lang="en-US" sz="800" dirty="0" smtClean="0"/>
                        <a:t> – Deputy Associate Administrator for Mission Support</a:t>
                      </a:r>
                      <a:endParaRPr lang="en-US" sz="800" dirty="0"/>
                    </a:p>
                  </a:txBody>
                  <a:tcPr/>
                </a:tc>
                <a:tc>
                  <a:txBody>
                    <a:bodyPr/>
                    <a:lstStyle/>
                    <a:p>
                      <a:r>
                        <a:rPr lang="en-US" sz="800" dirty="0" smtClean="0"/>
                        <a:t>NASA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13"/>
                        </a:rPr>
                        <a:t>krista.c.paquin@nasa.gov</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4702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T. Michael Kerr – Assistant Secretary for Administration and Management</a:t>
                      </a:r>
                      <a:endParaRPr lang="en-US" sz="800" dirty="0"/>
                    </a:p>
                  </a:txBody>
                  <a:tcPr/>
                </a:tc>
                <a:tc>
                  <a:txBody>
                    <a:bodyPr/>
                    <a:lstStyle/>
                    <a:p>
                      <a:r>
                        <a:rPr lang="en-US" sz="800" dirty="0" smtClean="0"/>
                        <a:t>DOL</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Kerr.Michael@dol.gov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368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Angela Bailey – Chief Operating Officer</a:t>
                      </a:r>
                      <a:endParaRPr lang="en-US" sz="800" dirty="0"/>
                    </a:p>
                  </a:txBody>
                  <a:tcPr/>
                </a:tc>
                <a:tc>
                  <a:txBody>
                    <a:bodyPr/>
                    <a:lstStyle/>
                    <a:p>
                      <a:r>
                        <a:rPr lang="en-US" sz="800" dirty="0" smtClean="0"/>
                        <a:t>OPM</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14"/>
                        </a:rPr>
                        <a:t>Angela.Bailey@opm.gov</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368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Bill Zielinski – CIO/Deputy Commissioner for Systems</a:t>
                      </a:r>
                      <a:endParaRPr lang="en-US" sz="800" dirty="0"/>
                    </a:p>
                  </a:txBody>
                  <a:tcPr/>
                </a:tc>
                <a:tc>
                  <a:txBody>
                    <a:bodyPr/>
                    <a:lstStyle/>
                    <a:p>
                      <a:r>
                        <a:rPr lang="en-US" sz="800" dirty="0" smtClean="0"/>
                        <a:t>SSA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Bill.Zielinski@ssa.gov</a:t>
                      </a:r>
                    </a:p>
                  </a:txBody>
                  <a:tcPr/>
                </a:tc>
                <a:tc>
                  <a:txBody>
                    <a:bodyPr/>
                    <a:lstStyle/>
                    <a:p>
                      <a:r>
                        <a:rPr lang="en-US" sz="800" dirty="0" smtClean="0"/>
                        <a:t>CIO</a:t>
                      </a:r>
                      <a:endParaRPr lang="en-US" sz="800" dirty="0"/>
                    </a:p>
                  </a:txBody>
                  <a:tcPr/>
                </a:tc>
              </a:tr>
              <a:tr h="4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Angelique Crumbly – Head of Management Bureau with CIO Oversight</a:t>
                      </a:r>
                      <a:endParaRPr lang="en-US" sz="800" dirty="0"/>
                    </a:p>
                  </a:txBody>
                  <a:tcPr/>
                </a:tc>
                <a:tc>
                  <a:txBody>
                    <a:bodyPr/>
                    <a:lstStyle/>
                    <a:p>
                      <a:r>
                        <a:rPr lang="en-US" sz="800" dirty="0" smtClean="0"/>
                        <a:t>USAID</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acrumbly@usaid.gov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ASAM</a:t>
                      </a:r>
                      <a:endParaRPr lang="en-US" sz="800" dirty="0"/>
                    </a:p>
                  </a:txBody>
                  <a:tcPr/>
                </a:tc>
              </a:tr>
              <a:tr h="392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800" dirty="0" smtClean="0"/>
                        <a:t>Stephen Warren – CIO </a:t>
                      </a:r>
                      <a:endParaRPr lang="en-US" sz="800" dirty="0"/>
                    </a:p>
                  </a:txBody>
                  <a:tcPr/>
                </a:tc>
                <a:tc>
                  <a:txBody>
                    <a:bodyPr/>
                    <a:lstStyle/>
                    <a:p>
                      <a:r>
                        <a:rPr lang="en-US" sz="800" dirty="0" smtClean="0"/>
                        <a:t>VA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800" dirty="0" smtClean="0">
                          <a:hlinkClick r:id="rId15"/>
                        </a:rPr>
                        <a:t>Stephen.Warren@va.gov</a:t>
                      </a:r>
                      <a:endParaRPr lang="it-IT"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r>
                        <a:rPr lang="en-US" sz="800" dirty="0" smtClean="0"/>
                        <a:t>CIO</a:t>
                      </a:r>
                      <a:endParaRPr lang="en-US" sz="800" dirty="0"/>
                    </a:p>
                  </a:txBody>
                  <a:tcPr/>
                </a:tc>
              </a:tr>
              <a:tr h="4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Ellen </a:t>
                      </a:r>
                      <a:r>
                        <a:rPr lang="en-US" sz="800" dirty="0" err="1" smtClean="0"/>
                        <a:t>Herbst</a:t>
                      </a:r>
                      <a:r>
                        <a:rPr lang="en-US" sz="800" dirty="0" smtClean="0"/>
                        <a:t> – CFO/ASA</a:t>
                      </a:r>
                      <a:endParaRPr lang="en-US" sz="800" dirty="0"/>
                    </a:p>
                  </a:txBody>
                  <a:tcPr/>
                </a:tc>
                <a:tc>
                  <a:txBody>
                    <a:bodyPr/>
                    <a:lstStyle/>
                    <a:p>
                      <a:r>
                        <a:rPr lang="en-US" sz="800" dirty="0" smtClean="0"/>
                        <a:t>Commerce</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hlinkClick r:id="rId16"/>
                        </a:rPr>
                        <a:t>EHerbst@doc.gov</a:t>
                      </a:r>
                      <a:r>
                        <a:rPr lang="en-US" sz="800" dirty="0" smtClean="0"/>
                        <a:t> </a:t>
                      </a:r>
                    </a:p>
                  </a:txBody>
                  <a:tcPr/>
                </a:tc>
                <a:tc>
                  <a:txBody>
                    <a:bodyPr/>
                    <a:lstStyle/>
                    <a:p>
                      <a:r>
                        <a:rPr lang="en-US" sz="800" dirty="0" smtClean="0"/>
                        <a:t>CFO</a:t>
                      </a:r>
                      <a:endParaRPr lang="en-US" sz="800" dirty="0"/>
                    </a:p>
                  </a:txBody>
                  <a:tcPr/>
                </a:tc>
              </a:tr>
            </a:tbl>
          </a:graphicData>
        </a:graphic>
      </p:graphicFrame>
    </p:spTree>
    <p:extLst>
      <p:ext uri="{BB962C8B-B14F-4D97-AF65-F5344CB8AC3E}">
        <p14:creationId xmlns:p14="http://schemas.microsoft.com/office/powerpoint/2010/main" val="97773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4" name="Rectangle 3"/>
          <p:cNvSpPr/>
          <p:nvPr/>
        </p:nvSpPr>
        <p:spPr>
          <a:xfrm>
            <a:off x="1292415" y="1086057"/>
            <a:ext cx="7756335" cy="5747727"/>
          </a:xfrm>
          <a:prstGeom prst="rect">
            <a:avLst/>
          </a:prstGeom>
          <a:solidFill>
            <a:schemeClr val="bg1"/>
          </a:solidFill>
        </p:spPr>
        <p:txBody>
          <a:bodyPr wrap="square">
            <a:normAutofit lnSpcReduction="10000"/>
          </a:bodyPr>
          <a:lstStyle/>
          <a:p>
            <a:pPr lvl="0" algn="l"/>
            <a:r>
              <a:rPr lang="en-US" sz="1050" b="1" dirty="0" smtClean="0"/>
              <a:t>1</a:t>
            </a:r>
            <a:r>
              <a:rPr lang="en-US" sz="1050" b="1" dirty="0"/>
              <a:t>. CIO </a:t>
            </a:r>
            <a:r>
              <a:rPr lang="en-US" sz="1050" b="1" dirty="0" smtClean="0"/>
              <a:t>Authorities (Ben)</a:t>
            </a:r>
            <a:endParaRPr lang="en-US" sz="1050" dirty="0"/>
          </a:p>
          <a:p>
            <a:pPr lvl="1" algn="l"/>
            <a:r>
              <a:rPr lang="en-US" sz="1050" dirty="0"/>
              <a:t>Requires CIO role or approval in IT planning, budget, contract, reprogramming, governance, reporting, and hiring of bureau/component CIOs. </a:t>
            </a:r>
          </a:p>
          <a:p>
            <a:pPr lvl="1" algn="l"/>
            <a:r>
              <a:rPr lang="en-US" sz="1050" dirty="0"/>
              <a:t>Most of this does not apply to DOD or intelligence work, but DOD CIO does have to make recommendations to the SECDEF about the IT budget and certify that OMB guidance on incremental development is being adequately implemented at DOD.</a:t>
            </a:r>
          </a:p>
          <a:p>
            <a:pPr lvl="0" algn="l"/>
            <a:r>
              <a:rPr lang="en-US" sz="1050" b="1" dirty="0" smtClean="0"/>
              <a:t>2</a:t>
            </a:r>
            <a:r>
              <a:rPr lang="en-US" sz="1050" b="1" dirty="0"/>
              <a:t>. IT </a:t>
            </a:r>
            <a:r>
              <a:rPr lang="en-US" sz="1050" b="1" dirty="0" smtClean="0"/>
              <a:t>Dashboard (</a:t>
            </a:r>
            <a:r>
              <a:rPr lang="en-US" sz="1050" b="1" dirty="0" err="1" smtClean="0"/>
              <a:t>Mishu</a:t>
            </a:r>
            <a:r>
              <a:rPr lang="en-US" sz="1050" b="1" dirty="0" smtClean="0"/>
              <a:t>)</a:t>
            </a:r>
            <a:endParaRPr lang="en-US" sz="1050" dirty="0"/>
          </a:p>
          <a:p>
            <a:pPr lvl="1" algn="l"/>
            <a:r>
              <a:rPr lang="en-US" sz="1050" dirty="0"/>
              <a:t>Puts the public availability of major IT investment cost, schedule, and performance data into law but gives OMB flexibility into how to do that (i.e. does not name “IT Dashboard” specifically).</a:t>
            </a:r>
          </a:p>
          <a:p>
            <a:pPr lvl="1" algn="l"/>
            <a:r>
              <a:rPr lang="en-US" sz="1050" dirty="0"/>
              <a:t>Requires automatic OMB </a:t>
            </a:r>
            <a:r>
              <a:rPr lang="en-US" sz="1050" dirty="0" err="1"/>
              <a:t>TechStats</a:t>
            </a:r>
            <a:r>
              <a:rPr lang="en-US" sz="1050" dirty="0"/>
              <a:t> on investments which “receive a high risk rating for four consecutive quarters”—which likely will mean a red CIO Evaluation. </a:t>
            </a:r>
            <a:r>
              <a:rPr lang="en-US" sz="1050" i="1" dirty="0"/>
              <a:t>The word </a:t>
            </a:r>
            <a:r>
              <a:rPr lang="en-US" sz="1050" i="1" dirty="0" err="1"/>
              <a:t>TechStat</a:t>
            </a:r>
            <a:r>
              <a:rPr lang="en-US" sz="1050" i="1" dirty="0"/>
              <a:t> is not used but that is likely how we will interpret it—</a:t>
            </a:r>
            <a:endParaRPr lang="en-US" sz="1050" dirty="0"/>
          </a:p>
          <a:p>
            <a:pPr lvl="2" algn="l"/>
            <a:r>
              <a:rPr lang="en-US" sz="1050" dirty="0"/>
              <a:t>FITARA requires certain mechanics during these reviews. The results of the </a:t>
            </a:r>
            <a:r>
              <a:rPr lang="en-US" sz="1050" dirty="0" err="1"/>
              <a:t>TechStat</a:t>
            </a:r>
            <a:r>
              <a:rPr lang="en-US" sz="1050" dirty="0"/>
              <a:t> must be reported to Congress—</a:t>
            </a:r>
            <a:r>
              <a:rPr lang="en-US" sz="1050" i="1" dirty="0"/>
              <a:t>probably through the ITOR Quarterly Report. DOD has the option to conduct this on their own without OMB.</a:t>
            </a:r>
            <a:endParaRPr lang="en-US" sz="1050" dirty="0"/>
          </a:p>
          <a:p>
            <a:pPr lvl="1" algn="l"/>
            <a:r>
              <a:rPr lang="en-US" sz="1050" dirty="0"/>
              <a:t>If an investment is still red one year following an OMB </a:t>
            </a:r>
            <a:r>
              <a:rPr lang="en-US" sz="1050" dirty="0" err="1"/>
              <a:t>TechStat</a:t>
            </a:r>
            <a:r>
              <a:rPr lang="en-US" sz="1050" dirty="0"/>
              <a:t>, FITARA requires OMB to deny any request for additional DME funding for the investment until the agency CIO determines that it is back on track </a:t>
            </a:r>
          </a:p>
          <a:p>
            <a:pPr lvl="0" algn="l"/>
            <a:r>
              <a:rPr lang="en-US" sz="1050" b="1" dirty="0" smtClean="0"/>
              <a:t>3</a:t>
            </a:r>
            <a:r>
              <a:rPr lang="en-US" sz="1050" b="1" dirty="0"/>
              <a:t>. </a:t>
            </a:r>
            <a:r>
              <a:rPr lang="en-US" sz="1050" b="1" dirty="0" err="1" smtClean="0"/>
              <a:t>PortfolioStat</a:t>
            </a:r>
            <a:r>
              <a:rPr lang="en-US" sz="1050" b="1" dirty="0" smtClean="0"/>
              <a:t> (Mary)</a:t>
            </a:r>
            <a:endParaRPr lang="en-US" sz="1050" dirty="0"/>
          </a:p>
          <a:p>
            <a:pPr lvl="1" algn="l"/>
            <a:r>
              <a:rPr lang="en-US" sz="1050" dirty="0"/>
              <a:t>Requires annual reviews between OMB E-Gov, agency COO/</a:t>
            </a:r>
            <a:r>
              <a:rPr lang="en-US" sz="1050" dirty="0" err="1"/>
              <a:t>DepSec</a:t>
            </a:r>
            <a:r>
              <a:rPr lang="en-US" sz="1050" dirty="0"/>
              <a:t>, and agency CIOs of the IT portfolio at each agency. </a:t>
            </a:r>
            <a:r>
              <a:rPr lang="en-US" sz="1050" i="1" dirty="0"/>
              <a:t>(The law does not use the word “</a:t>
            </a:r>
            <a:r>
              <a:rPr lang="en-US" sz="1050" i="1" dirty="0" err="1"/>
              <a:t>PortfolioStat</a:t>
            </a:r>
            <a:r>
              <a:rPr lang="en-US" sz="1050" i="1" dirty="0"/>
              <a:t>” but I will use it here for familiarity.)</a:t>
            </a:r>
            <a:endParaRPr lang="en-US" sz="1050" dirty="0"/>
          </a:p>
          <a:p>
            <a:pPr lvl="2" algn="l"/>
            <a:r>
              <a:rPr lang="en-US" sz="1050" dirty="0"/>
              <a:t>DOD’s review shall only apply to “business systems IT portfolio…and not to ‘national security systems’.” It will be carried out by DCMO in consultation with DOD CIO, USD/AT&amp;L. SECDEF in consultation with OMB E-Gov can designate an existing DOD process to take the place of this annual review.</a:t>
            </a:r>
          </a:p>
          <a:p>
            <a:pPr lvl="0" algn="l"/>
            <a:r>
              <a:rPr lang="en-US" sz="1050" b="1" dirty="0" smtClean="0"/>
              <a:t>4</a:t>
            </a:r>
            <a:r>
              <a:rPr lang="en-US" sz="1050" b="1" dirty="0"/>
              <a:t>. FDCCI Data </a:t>
            </a:r>
            <a:r>
              <a:rPr lang="en-US" sz="1050" b="1" dirty="0" smtClean="0"/>
              <a:t>Centers (</a:t>
            </a:r>
            <a:r>
              <a:rPr lang="en-US" sz="1050" b="1" dirty="0" err="1" smtClean="0"/>
              <a:t>Subu</a:t>
            </a:r>
            <a:r>
              <a:rPr lang="en-US" sz="1050" b="1" dirty="0" smtClean="0"/>
              <a:t>)</a:t>
            </a:r>
            <a:endParaRPr lang="en-US" sz="1050" dirty="0"/>
          </a:p>
          <a:p>
            <a:pPr lvl="1" algn="l"/>
            <a:r>
              <a:rPr lang="en-US" sz="1050" dirty="0"/>
              <a:t>Formalizes FDCCI in law.</a:t>
            </a:r>
          </a:p>
          <a:p>
            <a:pPr lvl="1" algn="l"/>
            <a:r>
              <a:rPr lang="en-US" sz="1050" dirty="0"/>
              <a:t>New reporting requirements</a:t>
            </a:r>
          </a:p>
          <a:p>
            <a:pPr lvl="0" algn="l"/>
            <a:r>
              <a:rPr lang="en-US" sz="1050" b="1" dirty="0" smtClean="0"/>
              <a:t>5</a:t>
            </a:r>
            <a:r>
              <a:rPr lang="en-US" sz="1050" b="1" dirty="0"/>
              <a:t>. IT Acquisition </a:t>
            </a:r>
            <a:r>
              <a:rPr lang="en-US" sz="1050" b="1" dirty="0" smtClean="0"/>
              <a:t>Cadres (OFPP: Joanie N)</a:t>
            </a:r>
            <a:endParaRPr lang="en-US" sz="1050" dirty="0"/>
          </a:p>
          <a:p>
            <a:pPr lvl="1" algn="l"/>
            <a:r>
              <a:rPr lang="en-US" sz="1050" dirty="0"/>
              <a:t>OFPP consulting with E-Gov works with agencies to include IT acquisition human capital issues in “acquisition human capital plans.”</a:t>
            </a:r>
          </a:p>
          <a:p>
            <a:pPr lvl="1" algn="l"/>
            <a:r>
              <a:rPr lang="en-US" sz="1050" dirty="0"/>
              <a:t>Requires a series of topics to be addressed in those plans.</a:t>
            </a:r>
          </a:p>
          <a:p>
            <a:pPr lvl="0" algn="l"/>
            <a:r>
              <a:rPr lang="en-US" sz="1050" b="1" dirty="0" smtClean="0"/>
              <a:t>6</a:t>
            </a:r>
            <a:r>
              <a:rPr lang="en-US" sz="1050" b="1" dirty="0"/>
              <a:t>. FSSI Strategic </a:t>
            </a:r>
            <a:r>
              <a:rPr lang="en-US" sz="1050" b="1" dirty="0" smtClean="0"/>
              <a:t>Sourcing (OFPP: Meredith)</a:t>
            </a:r>
            <a:endParaRPr lang="en-US" sz="1050" dirty="0"/>
          </a:p>
          <a:p>
            <a:pPr lvl="1" algn="l"/>
            <a:r>
              <a:rPr lang="en-US" sz="1050" dirty="0"/>
              <a:t>Within 180 days OFPP shall require that when agencies do not use FSSI for items covered under FSSI the contract file for the purchase shall include a brief analysis of the comparative value, including price and non-price factors, between the services and supplies offered under such Initiative and services and supplies offered under the source or sources used for the purchase.</a:t>
            </a:r>
          </a:p>
          <a:p>
            <a:pPr lvl="0" algn="l"/>
            <a:r>
              <a:rPr lang="en-US" sz="1050" b="1" dirty="0" smtClean="0"/>
              <a:t>7</a:t>
            </a:r>
            <a:r>
              <a:rPr lang="en-US" sz="1050" b="1" dirty="0"/>
              <a:t>. </a:t>
            </a:r>
            <a:r>
              <a:rPr lang="en-US" sz="1050" b="1" dirty="0" err="1"/>
              <a:t>Governmentwide</a:t>
            </a:r>
            <a:r>
              <a:rPr lang="en-US" sz="1050" b="1" dirty="0"/>
              <a:t> Software Purchasing </a:t>
            </a:r>
            <a:r>
              <a:rPr lang="en-US" sz="1050" b="1" dirty="0" smtClean="0"/>
              <a:t>Program (OFPP: Meredith)</a:t>
            </a:r>
            <a:endParaRPr lang="en-US" sz="1050" dirty="0"/>
          </a:p>
          <a:p>
            <a:pPr lvl="1" algn="l"/>
            <a:r>
              <a:rPr lang="en-US" sz="1050" dirty="0"/>
              <a:t>Requires that software is included in strategic sourcing.</a:t>
            </a:r>
          </a:p>
          <a:p>
            <a:pPr lvl="1" algn="l"/>
            <a:r>
              <a:rPr lang="en-US" sz="1050" dirty="0"/>
              <a:t>Requires GSA to allow for the purchase of a license agreement that is available for use by all agencies as one user to the maximum extent practicable/appropriate</a:t>
            </a:r>
            <a:r>
              <a:rPr lang="en-US" sz="1050" dirty="0" smtClean="0"/>
              <a:t>.</a:t>
            </a:r>
            <a:endParaRPr lang="en-US" sz="1050" dirty="0"/>
          </a:p>
        </p:txBody>
      </p:sp>
      <p:sp>
        <p:nvSpPr>
          <p:cNvPr id="5" name="Title 4"/>
          <p:cNvSpPr>
            <a:spLocks noGrp="1"/>
          </p:cNvSpPr>
          <p:nvPr>
            <p:ph type="title"/>
          </p:nvPr>
        </p:nvSpPr>
        <p:spPr>
          <a:xfrm>
            <a:off x="822960" y="286604"/>
            <a:ext cx="7543800" cy="668739"/>
          </a:xfrm>
        </p:spPr>
        <p:txBody>
          <a:bodyPr anchor="t">
            <a:normAutofit fontScale="90000"/>
          </a:bodyPr>
          <a:lstStyle/>
          <a:p>
            <a:pPr algn="ctr"/>
            <a:r>
              <a:rPr lang="en-US" dirty="0" smtClean="0"/>
              <a:t>FITARA Sections and Highlights</a:t>
            </a:r>
            <a:endParaRPr lang="en-US" dirty="0"/>
          </a:p>
        </p:txBody>
      </p:sp>
      <p:sp>
        <p:nvSpPr>
          <p:cNvPr id="6" name="Rectangle 5"/>
          <p:cNvSpPr/>
          <p:nvPr/>
        </p:nvSpPr>
        <p:spPr bwMode="auto">
          <a:xfrm>
            <a:off x="571500" y="1352013"/>
            <a:ext cx="720916" cy="461657"/>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Ben / </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Tim M / </a:t>
            </a:r>
            <a:r>
              <a:rPr lang="en-US" sz="800" dirty="0" err="1" smtClean="0">
                <a:solidFill>
                  <a:schemeClr val="tx1">
                    <a:lumMod val="50000"/>
                    <a:lumOff val="50000"/>
                  </a:schemeClr>
                </a:solidFill>
                <a:latin typeface="Arial" panose="020B0604020202020204" pitchFamily="34" charset="0"/>
                <a:cs typeface="Arial" panose="020B0604020202020204" pitchFamily="34" charset="0"/>
              </a:rPr>
              <a:t>Malissa</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7" name="Rectangle 6"/>
          <p:cNvSpPr/>
          <p:nvPr/>
        </p:nvSpPr>
        <p:spPr bwMode="auto">
          <a:xfrm>
            <a:off x="571500" y="2310366"/>
            <a:ext cx="720916" cy="215436"/>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err="1" smtClean="0">
                <a:solidFill>
                  <a:schemeClr val="tx1">
                    <a:lumMod val="50000"/>
                    <a:lumOff val="50000"/>
                  </a:schemeClr>
                </a:solidFill>
                <a:latin typeface="Arial" panose="020B0604020202020204" pitchFamily="34" charset="0"/>
                <a:cs typeface="Arial" panose="020B0604020202020204" pitchFamily="34" charset="0"/>
              </a:rPr>
              <a:t>Mishu</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8" name="Rectangle 7"/>
          <p:cNvSpPr/>
          <p:nvPr/>
        </p:nvSpPr>
        <p:spPr bwMode="auto">
          <a:xfrm>
            <a:off x="571500" y="3644457"/>
            <a:ext cx="720916" cy="215436"/>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Mary</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9" name="Rectangle 8"/>
          <p:cNvSpPr/>
          <p:nvPr/>
        </p:nvSpPr>
        <p:spPr bwMode="auto">
          <a:xfrm>
            <a:off x="571500" y="4415982"/>
            <a:ext cx="720916" cy="215436"/>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err="1" smtClean="0">
                <a:solidFill>
                  <a:schemeClr val="tx1">
                    <a:lumMod val="50000"/>
                    <a:lumOff val="50000"/>
                  </a:schemeClr>
                </a:solidFill>
                <a:latin typeface="Arial" panose="020B0604020202020204" pitchFamily="34" charset="0"/>
                <a:cs typeface="Arial" panose="020B0604020202020204" pitchFamily="34" charset="0"/>
              </a:rPr>
              <a:t>Subu</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10" name="Rectangle 9"/>
          <p:cNvSpPr/>
          <p:nvPr/>
        </p:nvSpPr>
        <p:spPr bwMode="auto">
          <a:xfrm>
            <a:off x="571500" y="4795655"/>
            <a:ext cx="720916" cy="338546"/>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OFPP</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Joanie N</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11" name="Rectangle 10"/>
          <p:cNvSpPr/>
          <p:nvPr/>
        </p:nvSpPr>
        <p:spPr bwMode="auto">
          <a:xfrm>
            <a:off x="571500" y="5277312"/>
            <a:ext cx="720916" cy="461657"/>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OFPP Meredith/</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Mathew</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12" name="Rectangle 11"/>
          <p:cNvSpPr/>
          <p:nvPr/>
        </p:nvSpPr>
        <p:spPr bwMode="auto">
          <a:xfrm>
            <a:off x="571500" y="6177067"/>
            <a:ext cx="720916" cy="338546"/>
          </a:xfrm>
          <a:prstGeom prst="rect">
            <a:avLst/>
          </a:prstGeom>
          <a:solidFill>
            <a:schemeClr val="bg1"/>
          </a:solidFill>
          <a:ln>
            <a:solidFill>
              <a:schemeClr val="bg1">
                <a:lumMod val="85000"/>
              </a:schemeClr>
            </a:solid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chemeClr val="tx1">
                    <a:lumMod val="50000"/>
                    <a:lumOff val="50000"/>
                  </a:schemeClr>
                </a:solidFill>
                <a:latin typeface="Arial" panose="020B0604020202020204" pitchFamily="34" charset="0"/>
                <a:cs typeface="Arial" panose="020B0604020202020204" pitchFamily="34" charset="0"/>
              </a:rPr>
              <a:t>OFPP Meredith</a:t>
            </a:r>
            <a:endParaRPr kumimoji="0" lang="en-US" sz="8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2CB80C9D-A9E8-43A4-9412-9A32ED97DE7F}" type="slidenum">
              <a:rPr lang="en-US" smtClean="0"/>
              <a:pPr/>
              <a:t>5</a:t>
            </a:fld>
            <a:endParaRPr lang="en-US"/>
          </a:p>
        </p:txBody>
      </p:sp>
    </p:spTree>
    <p:extLst>
      <p:ext uri="{BB962C8B-B14F-4D97-AF65-F5344CB8AC3E}">
        <p14:creationId xmlns:p14="http://schemas.microsoft.com/office/powerpoint/2010/main" val="266536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OGC</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Review comments on “FITARA Details for Agencies”</a:t>
            </a:r>
          </a:p>
          <a:p>
            <a:pPr marL="457200" indent="-457200">
              <a:buFont typeface="+mj-lt"/>
              <a:buAutoNum type="arabicPeriod"/>
            </a:pPr>
            <a:r>
              <a:rPr lang="en-US" dirty="0" smtClean="0"/>
              <a:t>How to interact with GC community &amp; how to select for FFEWG</a:t>
            </a:r>
          </a:p>
          <a:p>
            <a:pPr marL="457200" indent="-457200">
              <a:buFont typeface="+mj-lt"/>
              <a:buAutoNum type="arabicPeriod"/>
            </a:pPr>
            <a:r>
              <a:rPr lang="en-US" dirty="0"/>
              <a:t>FSGG General Provision CIO Authorities, brown bag</a:t>
            </a:r>
          </a:p>
          <a:p>
            <a:pPr marL="457200" indent="-457200">
              <a:buFont typeface="+mj-lt"/>
              <a:buAutoNum type="arabicPeriod"/>
            </a:pPr>
            <a:r>
              <a:rPr lang="en-US" dirty="0" smtClean="0"/>
              <a:t>Leeway defining terms</a:t>
            </a:r>
          </a:p>
          <a:p>
            <a:pPr marL="457200" indent="-457200">
              <a:buFont typeface="+mj-lt"/>
              <a:buAutoNum type="arabicPeriod"/>
            </a:pPr>
            <a:r>
              <a:rPr lang="en-US" dirty="0" smtClean="0"/>
              <a:t>Review exceptions</a:t>
            </a:r>
          </a:p>
          <a:p>
            <a:pPr marL="457200" indent="-457200">
              <a:buFont typeface="+mj-lt"/>
              <a:buAutoNum type="arabicPeriod"/>
            </a:pPr>
            <a:r>
              <a:rPr lang="en-US" dirty="0" smtClean="0"/>
              <a:t>OMB Circular versus M-memo versus others</a:t>
            </a:r>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CB80C9D-A9E8-43A4-9412-9A32ED97DE7F}" type="slidenum">
              <a:rPr lang="en-US" smtClean="0"/>
              <a:pPr/>
              <a:t>6</a:t>
            </a:fld>
            <a:endParaRPr lang="en-US"/>
          </a:p>
        </p:txBody>
      </p:sp>
    </p:spTree>
    <p:extLst>
      <p:ext uri="{BB962C8B-B14F-4D97-AF65-F5344CB8AC3E}">
        <p14:creationId xmlns:p14="http://schemas.microsoft.com/office/powerpoint/2010/main" val="327199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4" name="Rectangle 3"/>
          <p:cNvSpPr/>
          <p:nvPr/>
        </p:nvSpPr>
        <p:spPr>
          <a:xfrm>
            <a:off x="1956444" y="1110273"/>
            <a:ext cx="7756335" cy="5747727"/>
          </a:xfrm>
          <a:prstGeom prst="rect">
            <a:avLst/>
          </a:prstGeom>
          <a:solidFill>
            <a:schemeClr val="bg1"/>
          </a:solidFill>
        </p:spPr>
        <p:txBody>
          <a:bodyPr wrap="square">
            <a:normAutofit/>
          </a:bodyPr>
          <a:lstStyle/>
          <a:p>
            <a:pPr marL="228600" indent="-228600" algn="l">
              <a:buAutoNum type="arabicPeriod"/>
            </a:pPr>
            <a:r>
              <a:rPr lang="en-US" sz="1050" dirty="0"/>
              <a:t>CIO Authorities </a:t>
            </a:r>
            <a:r>
              <a:rPr lang="en-US" sz="1050" b="1" dirty="0"/>
              <a:t>(Ben)</a:t>
            </a:r>
          </a:p>
          <a:p>
            <a:pPr marL="228600" indent="-228600" algn="l">
              <a:buAutoNum type="arabicPeriod"/>
            </a:pPr>
            <a:r>
              <a:rPr lang="en-US" sz="1050" dirty="0"/>
              <a:t>IT Dashboard </a:t>
            </a:r>
            <a:r>
              <a:rPr lang="en-US" sz="1050" b="1" dirty="0"/>
              <a:t>(</a:t>
            </a:r>
            <a:r>
              <a:rPr lang="en-US" sz="1050" b="1" dirty="0" err="1"/>
              <a:t>Mishu</a:t>
            </a:r>
            <a:r>
              <a:rPr lang="en-US" sz="1050" b="1" dirty="0"/>
              <a:t>)</a:t>
            </a:r>
          </a:p>
          <a:p>
            <a:pPr marL="228600" indent="-228600" algn="l">
              <a:buAutoNum type="arabicPeriod"/>
            </a:pPr>
            <a:r>
              <a:rPr lang="en-US" sz="1050" dirty="0" err="1" smtClean="0"/>
              <a:t>PortfolioStat</a:t>
            </a:r>
            <a:r>
              <a:rPr lang="en-US" sz="1050" dirty="0" smtClean="0"/>
              <a:t> </a:t>
            </a:r>
            <a:r>
              <a:rPr lang="en-US" sz="1050" b="1" dirty="0"/>
              <a:t>(Mary)</a:t>
            </a:r>
          </a:p>
          <a:p>
            <a:pPr marL="228600" indent="-228600" algn="l">
              <a:buAutoNum type="arabicPeriod"/>
            </a:pPr>
            <a:r>
              <a:rPr lang="en-US" sz="1050" dirty="0" smtClean="0"/>
              <a:t>FDCCI </a:t>
            </a:r>
            <a:r>
              <a:rPr lang="en-US" sz="1050" dirty="0"/>
              <a:t>Data Centers </a:t>
            </a:r>
            <a:r>
              <a:rPr lang="en-US" sz="1050" b="1" dirty="0"/>
              <a:t>(</a:t>
            </a:r>
            <a:r>
              <a:rPr lang="en-US" sz="1050" b="1" dirty="0" err="1"/>
              <a:t>Subu</a:t>
            </a:r>
            <a:r>
              <a:rPr lang="en-US" sz="1050" b="1" dirty="0"/>
              <a:t>)</a:t>
            </a:r>
          </a:p>
          <a:p>
            <a:pPr marL="228600" indent="-228600" algn="l">
              <a:buAutoNum type="arabicPeriod"/>
            </a:pPr>
            <a:r>
              <a:rPr lang="en-US" sz="1050" dirty="0" smtClean="0"/>
              <a:t>IT </a:t>
            </a:r>
            <a:r>
              <a:rPr lang="en-US" sz="1050" dirty="0"/>
              <a:t>Acquisition Cadres </a:t>
            </a:r>
            <a:r>
              <a:rPr lang="en-US" sz="1050" b="1" dirty="0"/>
              <a:t>(OFPP: Joanie N)</a:t>
            </a:r>
          </a:p>
          <a:p>
            <a:pPr marL="228600" indent="-228600" algn="l">
              <a:buAutoNum type="arabicPeriod"/>
            </a:pPr>
            <a:r>
              <a:rPr lang="en-US" sz="1050" dirty="0" smtClean="0"/>
              <a:t>FSSI </a:t>
            </a:r>
            <a:r>
              <a:rPr lang="en-US" sz="1050" dirty="0"/>
              <a:t>Strategic Sourcing </a:t>
            </a:r>
            <a:r>
              <a:rPr lang="en-US" sz="1050" b="1" dirty="0"/>
              <a:t>(OFPP: Meredith)</a:t>
            </a:r>
          </a:p>
          <a:p>
            <a:pPr marL="228600" indent="-228600" algn="l">
              <a:buAutoNum type="arabicPeriod"/>
            </a:pPr>
            <a:r>
              <a:rPr lang="en-US" sz="1050" dirty="0" err="1" smtClean="0"/>
              <a:t>Governmentwide</a:t>
            </a:r>
            <a:r>
              <a:rPr lang="en-US" sz="1050" dirty="0" smtClean="0"/>
              <a:t> </a:t>
            </a:r>
            <a:r>
              <a:rPr lang="en-US" sz="1050" dirty="0"/>
              <a:t>Software Purchasing Program </a:t>
            </a:r>
            <a:r>
              <a:rPr lang="en-US" sz="1050" b="1" dirty="0"/>
              <a:t>(OFPP: Meredith</a:t>
            </a:r>
            <a:r>
              <a:rPr lang="en-US" sz="1050" b="1" dirty="0" smtClean="0"/>
              <a:t>)</a:t>
            </a:r>
            <a:endParaRPr lang="en-US" sz="1050" b="1" dirty="0"/>
          </a:p>
        </p:txBody>
      </p:sp>
      <p:sp>
        <p:nvSpPr>
          <p:cNvPr id="5" name="Title 4"/>
          <p:cNvSpPr>
            <a:spLocks noGrp="1"/>
          </p:cNvSpPr>
          <p:nvPr>
            <p:ph type="title"/>
          </p:nvPr>
        </p:nvSpPr>
        <p:spPr>
          <a:xfrm>
            <a:off x="822960" y="286604"/>
            <a:ext cx="7543800" cy="668739"/>
          </a:xfrm>
        </p:spPr>
        <p:txBody>
          <a:bodyPr anchor="t">
            <a:normAutofit fontScale="90000"/>
          </a:bodyPr>
          <a:lstStyle/>
          <a:p>
            <a:pPr algn="ctr"/>
            <a:r>
              <a:rPr lang="en-US" dirty="0" smtClean="0"/>
              <a:t>FITARA Sections and Highlights</a:t>
            </a:r>
            <a:endParaRPr lang="en-US" dirty="0"/>
          </a:p>
        </p:txBody>
      </p:sp>
      <p:sp>
        <p:nvSpPr>
          <p:cNvPr id="2" name="Slide Number Placeholder 1"/>
          <p:cNvSpPr>
            <a:spLocks noGrp="1"/>
          </p:cNvSpPr>
          <p:nvPr>
            <p:ph type="sldNum" sz="quarter" idx="12"/>
          </p:nvPr>
        </p:nvSpPr>
        <p:spPr/>
        <p:txBody>
          <a:bodyPr/>
          <a:lstStyle/>
          <a:p>
            <a:fld id="{2CB80C9D-A9E8-43A4-9412-9A32ED97DE7F}" type="slidenum">
              <a:rPr lang="en-US" smtClean="0"/>
              <a:pPr/>
              <a:t>7</a:t>
            </a:fld>
            <a:endParaRPr lang="en-US"/>
          </a:p>
        </p:txBody>
      </p:sp>
    </p:spTree>
    <p:extLst>
      <p:ext uri="{BB962C8B-B14F-4D97-AF65-F5344CB8AC3E}">
        <p14:creationId xmlns:p14="http://schemas.microsoft.com/office/powerpoint/2010/main" val="324066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200775"/>
            <a:ext cx="9144000" cy="657225"/>
          </a:xfrm>
          <a:prstGeom prst="rect">
            <a:avLst/>
          </a:prstGeom>
          <a:solidFill>
            <a:schemeClr val="bg1"/>
          </a:solidFill>
          <a:ln>
            <a:noFill/>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32" tIns="45716" rIns="91432" bIns="45716"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lumMod val="50000"/>
                    <a:lumOff val="50000"/>
                  </a:schemeClr>
                </a:solidFill>
                <a:effectLst/>
                <a:latin typeface="Arial" panose="020B0604020202020204" pitchFamily="34" charset="0"/>
                <a:cs typeface="Arial" panose="020B0604020202020204" pitchFamily="34" charset="0"/>
              </a:rPr>
              <a:t> </a:t>
            </a:r>
          </a:p>
        </p:txBody>
      </p:sp>
      <p:sp>
        <p:nvSpPr>
          <p:cNvPr id="5" name="Title 4"/>
          <p:cNvSpPr>
            <a:spLocks noGrp="1"/>
          </p:cNvSpPr>
          <p:nvPr>
            <p:ph type="title"/>
          </p:nvPr>
        </p:nvSpPr>
        <p:spPr>
          <a:xfrm>
            <a:off x="822960" y="286604"/>
            <a:ext cx="7543800" cy="668739"/>
          </a:xfrm>
        </p:spPr>
        <p:txBody>
          <a:bodyPr anchor="t">
            <a:normAutofit fontScale="90000"/>
          </a:bodyPr>
          <a:lstStyle/>
          <a:p>
            <a:pPr algn="ctr"/>
            <a:r>
              <a:rPr lang="en-US" dirty="0" smtClean="0"/>
              <a:t>FITARA CIO Authorities</a:t>
            </a:r>
            <a:endParaRPr lang="en-US" dirty="0"/>
          </a:p>
        </p:txBody>
      </p:sp>
      <p:sp>
        <p:nvSpPr>
          <p:cNvPr id="2" name="Slide Number Placeholder 1"/>
          <p:cNvSpPr>
            <a:spLocks noGrp="1"/>
          </p:cNvSpPr>
          <p:nvPr>
            <p:ph type="sldNum" sz="quarter" idx="12"/>
          </p:nvPr>
        </p:nvSpPr>
        <p:spPr/>
        <p:txBody>
          <a:bodyPr/>
          <a:lstStyle/>
          <a:p>
            <a:fld id="{2CB80C9D-A9E8-43A4-9412-9A32ED97DE7F}" type="slidenum">
              <a:rPr lang="en-US" smtClean="0"/>
              <a:pPr/>
              <a:t>8</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494418378"/>
              </p:ext>
            </p:extLst>
          </p:nvPr>
        </p:nvGraphicFramePr>
        <p:xfrm>
          <a:off x="549416" y="962025"/>
          <a:ext cx="8089618" cy="5707808"/>
        </p:xfrm>
        <a:graphic>
          <a:graphicData uri="http://schemas.openxmlformats.org/drawingml/2006/table">
            <a:tbl>
              <a:tblPr firstRow="1" firstCol="1" bandRow="1">
                <a:tableStyleId>{5C22544A-7EE6-4342-B048-85BDC9FD1C3A}</a:tableStyleId>
              </a:tblPr>
              <a:tblGrid>
                <a:gridCol w="1822309"/>
                <a:gridCol w="6267309"/>
              </a:tblGrid>
              <a:tr h="164033">
                <a:tc>
                  <a:txBody>
                    <a:bodyPr/>
                    <a:lstStyle/>
                    <a:p>
                      <a:pPr marL="0" marR="0" algn="ctr">
                        <a:lnSpc>
                          <a:spcPct val="115000"/>
                        </a:lnSpc>
                        <a:spcBef>
                          <a:spcPts val="0"/>
                        </a:spcBef>
                        <a:spcAft>
                          <a:spcPts val="0"/>
                        </a:spcAft>
                      </a:pPr>
                      <a:endParaRPr lang="en-US" sz="1200" b="0" dirty="0">
                        <a:solidFill>
                          <a:schemeClr val="tx1"/>
                        </a:solidFill>
                        <a:effectLst/>
                        <a:latin typeface="Calibri"/>
                        <a:ea typeface="Calibri"/>
                        <a:cs typeface="Times New Roman"/>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b="0" dirty="0">
                        <a:solidFill>
                          <a:schemeClr val="bg1">
                            <a:lumMod val="50000"/>
                          </a:schemeClr>
                        </a:solidFill>
                        <a:effectLst/>
                        <a:latin typeface="Calibri"/>
                        <a:ea typeface="Calibri"/>
                        <a:cs typeface="Times New Roman"/>
                      </a:endParaRPr>
                    </a:p>
                  </a:txBody>
                  <a:tcPr marL="36403" marR="36403" marT="45583" marB="45583" anchor="ctr">
                    <a:lnL w="3175" cap="flat" cmpd="sng" algn="ctr">
                      <a:solidFill>
                        <a:schemeClr val="tx1">
                          <a:lumMod val="50000"/>
                          <a:lumOff val="50000"/>
                        </a:schemeClr>
                      </a:solidFill>
                      <a:prstDash val="solid"/>
                      <a:round/>
                      <a:headEnd type="none" w="med" len="med"/>
                      <a:tailEnd type="none" w="med" len="med"/>
                    </a:lnL>
                    <a:lnB w="3175" cap="flat" cmpd="sng" algn="ctr">
                      <a:solidFill>
                        <a:schemeClr val="tx1">
                          <a:lumMod val="50000"/>
                          <a:lumOff val="50000"/>
                        </a:schemeClr>
                      </a:solidFill>
                      <a:prstDash val="solid"/>
                      <a:round/>
                      <a:headEnd type="none" w="med" len="med"/>
                      <a:tailEnd type="none" w="med" len="med"/>
                    </a:lnB>
                    <a:solidFill>
                      <a:schemeClr val="bg1"/>
                    </a:solidFill>
                  </a:tcPr>
                </a:tc>
              </a:tr>
              <a:tr h="3738656">
                <a:tc>
                  <a:txBody>
                    <a:bodyPr/>
                    <a:lstStyle/>
                    <a:p>
                      <a:pPr marL="0" marR="0" algn="ctr">
                        <a:lnSpc>
                          <a:spcPct val="115000"/>
                        </a:lnSpc>
                        <a:spcBef>
                          <a:spcPts val="0"/>
                        </a:spcBef>
                        <a:spcAft>
                          <a:spcPts val="0"/>
                        </a:spcAft>
                      </a:pPr>
                      <a:r>
                        <a:rPr lang="en-US" sz="1200" b="1" dirty="0">
                          <a:solidFill>
                            <a:schemeClr val="tx1"/>
                          </a:solidFill>
                          <a:effectLst/>
                        </a:rPr>
                        <a:t>Non-DOD</a:t>
                      </a:r>
                    </a:p>
                    <a:p>
                      <a:pPr marL="0" marR="0" algn="ctr">
                        <a:lnSpc>
                          <a:spcPct val="115000"/>
                        </a:lnSpc>
                        <a:spcBef>
                          <a:spcPts val="0"/>
                        </a:spcBef>
                        <a:spcAft>
                          <a:spcPts val="0"/>
                        </a:spcAft>
                      </a:pPr>
                      <a:r>
                        <a:rPr lang="en-US" sz="1200" b="1" dirty="0">
                          <a:solidFill>
                            <a:schemeClr val="tx1"/>
                          </a:solidFill>
                          <a:effectLst/>
                        </a:rPr>
                        <a:t>CFO Act Agencies</a:t>
                      </a:r>
                    </a:p>
                    <a:p>
                      <a:pPr marL="57150" marR="0">
                        <a:lnSpc>
                          <a:spcPct val="115000"/>
                        </a:lnSpc>
                        <a:spcBef>
                          <a:spcPts val="0"/>
                        </a:spcBef>
                        <a:spcAft>
                          <a:spcPts val="0"/>
                        </a:spcAft>
                      </a:pPr>
                      <a:r>
                        <a:rPr lang="en-US" sz="800" b="0" dirty="0">
                          <a:solidFill>
                            <a:schemeClr val="tx1"/>
                          </a:solidFill>
                          <a:effectLst/>
                        </a:rPr>
                        <a:t> </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USDA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Commerce</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ED</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Energy</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HHS</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DHS</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HUD</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Interior</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Justice</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Labor</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State</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DOT</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Treasury</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VA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EPA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NASA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USAID</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GSA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NSF</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NRC</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OPM</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SBA</a:t>
                      </a:r>
                    </a:p>
                    <a:p>
                      <a:pPr marL="342900" marR="0" lvl="0" indent="-114300">
                        <a:lnSpc>
                          <a:spcPct val="115000"/>
                        </a:lnSpc>
                        <a:spcBef>
                          <a:spcPts val="0"/>
                        </a:spcBef>
                        <a:spcAft>
                          <a:spcPts val="0"/>
                        </a:spcAft>
                        <a:buFont typeface="Symbol"/>
                        <a:buChar char=""/>
                      </a:pPr>
                      <a:r>
                        <a:rPr lang="en-US" sz="800" b="0" dirty="0" smtClean="0">
                          <a:solidFill>
                            <a:schemeClr val="tx1"/>
                          </a:solidFill>
                          <a:effectLst/>
                        </a:rPr>
                        <a:t>SSA</a:t>
                      </a:r>
                      <a:endParaRPr lang="en-US" sz="800" b="0" dirty="0">
                        <a:solidFill>
                          <a:schemeClr val="tx1"/>
                        </a:solidFill>
                        <a:effectLst/>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1000" dirty="0">
                          <a:effectLst/>
                        </a:rPr>
                        <a:t>The following FITARA CIO authority statements apply</a:t>
                      </a:r>
                      <a:r>
                        <a:rPr lang="en-US" sz="1000" dirty="0" smtClean="0">
                          <a:effectLst/>
                        </a:rPr>
                        <a:t>:</a:t>
                      </a:r>
                    </a:p>
                    <a:p>
                      <a:pPr marL="0" marR="0">
                        <a:lnSpc>
                          <a:spcPct val="100000"/>
                        </a:lnSpc>
                        <a:spcBef>
                          <a:spcPts val="0"/>
                        </a:spcBef>
                        <a:spcAft>
                          <a:spcPts val="0"/>
                        </a:spcAft>
                      </a:pPr>
                      <a:endParaRPr lang="en-US" sz="1000" dirty="0">
                        <a:effectLst/>
                      </a:endParaRPr>
                    </a:p>
                    <a:p>
                      <a:pPr marL="0" marR="0">
                        <a:lnSpc>
                          <a:spcPct val="100000"/>
                        </a:lnSpc>
                        <a:spcBef>
                          <a:spcPts val="0"/>
                        </a:spcBef>
                        <a:spcAft>
                          <a:spcPts val="0"/>
                        </a:spcAft>
                      </a:pPr>
                      <a:r>
                        <a:rPr lang="en-US" sz="1000" u="sng" dirty="0">
                          <a:effectLst/>
                        </a:rPr>
                        <a:t>OMB </a:t>
                      </a:r>
                      <a:r>
                        <a:rPr lang="en-US" sz="1000" u="sng" dirty="0" smtClean="0">
                          <a:effectLst/>
                        </a:rPr>
                        <a:t>guidance </a:t>
                      </a:r>
                      <a:r>
                        <a:rPr lang="en-US" sz="1000" u="sng" dirty="0">
                          <a:effectLst/>
                        </a:rPr>
                        <a:t>shall require that</a:t>
                      </a:r>
                      <a:endParaRPr lang="en-US" sz="1000" dirty="0">
                        <a:effectLst/>
                      </a:endParaRPr>
                    </a:p>
                    <a:p>
                      <a:pPr marL="342900" marR="0" lvl="0" indent="-228600">
                        <a:lnSpc>
                          <a:spcPct val="100000"/>
                        </a:lnSpc>
                        <a:spcBef>
                          <a:spcPts val="0"/>
                        </a:spcBef>
                        <a:spcAft>
                          <a:spcPts val="0"/>
                        </a:spcAft>
                        <a:buFont typeface="Symbol"/>
                        <a:buChar char=""/>
                      </a:pPr>
                      <a:r>
                        <a:rPr lang="en-US" sz="1000" dirty="0">
                          <a:effectLst/>
                        </a:rPr>
                        <a:t>each CIO certify that IT investments are adequately implementing incremental development </a:t>
                      </a:r>
                    </a:p>
                    <a:p>
                      <a:pPr marL="342900" marR="0" lvl="0" indent="-228600">
                        <a:lnSpc>
                          <a:spcPct val="100000"/>
                        </a:lnSpc>
                        <a:spcBef>
                          <a:spcPts val="0"/>
                        </a:spcBef>
                        <a:spcAft>
                          <a:spcPts val="0"/>
                        </a:spcAft>
                        <a:buFont typeface="Symbol"/>
                        <a:buChar char=""/>
                      </a:pPr>
                      <a:r>
                        <a:rPr lang="en-US" sz="1000" dirty="0">
                          <a:effectLst/>
                        </a:rPr>
                        <a:t>each CIO </a:t>
                      </a:r>
                      <a:r>
                        <a:rPr lang="en-US" sz="1000" u="sng" dirty="0">
                          <a:effectLst/>
                        </a:rPr>
                        <a:t>approve the IT budget</a:t>
                      </a:r>
                      <a:r>
                        <a:rPr lang="en-US" sz="1000" dirty="0">
                          <a:effectLst/>
                        </a:rPr>
                        <a:t> request</a:t>
                      </a:r>
                    </a:p>
                    <a:p>
                      <a:pPr marL="0" marR="0">
                        <a:lnSpc>
                          <a:spcPct val="100000"/>
                        </a:lnSpc>
                        <a:spcBef>
                          <a:spcPts val="0"/>
                        </a:spcBef>
                        <a:spcAft>
                          <a:spcPts val="0"/>
                        </a:spcAft>
                      </a:pPr>
                      <a:endParaRPr lang="en-US" sz="1000" u="sng" dirty="0" smtClean="0">
                        <a:effectLst/>
                      </a:endParaRPr>
                    </a:p>
                    <a:p>
                      <a:pPr marL="0" marR="0">
                        <a:lnSpc>
                          <a:spcPct val="100000"/>
                        </a:lnSpc>
                        <a:spcBef>
                          <a:spcPts val="0"/>
                        </a:spcBef>
                        <a:spcAft>
                          <a:spcPts val="0"/>
                        </a:spcAft>
                      </a:pPr>
                      <a:r>
                        <a:rPr lang="en-US" sz="1000" u="sng" dirty="0" smtClean="0">
                          <a:effectLst/>
                        </a:rPr>
                        <a:t>Post-FITARA, agencies…</a:t>
                      </a:r>
                      <a:endParaRPr lang="en-US" sz="1000" dirty="0">
                        <a:effectLst/>
                      </a:endParaRPr>
                    </a:p>
                    <a:p>
                      <a:pPr marL="342900" marR="0" lvl="0" indent="-228600">
                        <a:lnSpc>
                          <a:spcPct val="100000"/>
                        </a:lnSpc>
                        <a:spcBef>
                          <a:spcPts val="0"/>
                        </a:spcBef>
                        <a:spcAft>
                          <a:spcPts val="0"/>
                        </a:spcAft>
                        <a:buFont typeface="Symbol"/>
                        <a:buChar char=""/>
                      </a:pPr>
                      <a:r>
                        <a:rPr lang="en-US" sz="1000" dirty="0">
                          <a:effectLst/>
                        </a:rPr>
                        <a:t>(These duties are not delegable unless otherwise specified) </a:t>
                      </a:r>
                    </a:p>
                    <a:p>
                      <a:pPr marL="342900" marR="0" lvl="0" indent="-228600">
                        <a:lnSpc>
                          <a:spcPct val="100000"/>
                        </a:lnSpc>
                        <a:spcBef>
                          <a:spcPts val="0"/>
                        </a:spcBef>
                        <a:spcAft>
                          <a:spcPts val="0"/>
                        </a:spcAft>
                        <a:buFont typeface="Symbol"/>
                        <a:buChar char=""/>
                      </a:pPr>
                      <a:r>
                        <a:rPr lang="en-US" sz="1000" kern="1200" dirty="0">
                          <a:solidFill>
                            <a:schemeClr val="dk1"/>
                          </a:solidFill>
                          <a:effectLst/>
                          <a:latin typeface="+mn-lt"/>
                          <a:ea typeface="+mn-ea"/>
                          <a:cs typeface="+mn-cs"/>
                        </a:rPr>
                        <a:t>May not request </a:t>
                      </a:r>
                      <a:r>
                        <a:rPr lang="en-US" sz="1000" dirty="0">
                          <a:effectLst/>
                        </a:rPr>
                        <a:t>the </a:t>
                      </a:r>
                      <a:r>
                        <a:rPr lang="en-US" sz="1000" u="sng" dirty="0">
                          <a:effectLst/>
                        </a:rPr>
                        <a:t>reprogramming</a:t>
                      </a:r>
                      <a:r>
                        <a:rPr lang="en-US" sz="1000" dirty="0">
                          <a:effectLst/>
                        </a:rPr>
                        <a:t> of any funds made available for IT programs, unless the request has been reviewed and approved by the CIO of the agency; and</a:t>
                      </a:r>
                    </a:p>
                    <a:p>
                      <a:pPr marL="342900" marR="0" lvl="0" indent="-228600">
                        <a:lnSpc>
                          <a:spcPct val="100000"/>
                        </a:lnSpc>
                        <a:spcBef>
                          <a:spcPts val="0"/>
                        </a:spcBef>
                        <a:spcAft>
                          <a:spcPts val="0"/>
                        </a:spcAft>
                        <a:buFont typeface="Symbol"/>
                        <a:buChar char=""/>
                      </a:pPr>
                      <a:r>
                        <a:rPr lang="en-US" sz="1000" dirty="0">
                          <a:effectLst/>
                        </a:rPr>
                        <a:t>May not enter into a </a:t>
                      </a:r>
                      <a:r>
                        <a:rPr lang="en-US" sz="1000" u="sng" dirty="0">
                          <a:effectLst/>
                        </a:rPr>
                        <a:t>contract</a:t>
                      </a:r>
                      <a:r>
                        <a:rPr lang="en-US" sz="1000" dirty="0">
                          <a:effectLst/>
                        </a:rPr>
                        <a:t> or other agreement for IT or IT services, unless the contract or other agreement has been reviewed and approved by the CIO of the agency</a:t>
                      </a:r>
                    </a:p>
                    <a:p>
                      <a:pPr marL="742950" marR="0" lvl="1" indent="-285750">
                        <a:lnSpc>
                          <a:spcPct val="100000"/>
                        </a:lnSpc>
                        <a:spcBef>
                          <a:spcPts val="0"/>
                        </a:spcBef>
                        <a:spcAft>
                          <a:spcPts val="0"/>
                        </a:spcAft>
                        <a:buFont typeface="Courier New"/>
                        <a:buChar char="o"/>
                      </a:pPr>
                      <a:r>
                        <a:rPr lang="en-US" sz="1000" dirty="0">
                          <a:effectLst/>
                        </a:rPr>
                        <a:t>agencies may delegate this approval for </a:t>
                      </a:r>
                      <a:r>
                        <a:rPr lang="en-US" sz="1000" u="sng" dirty="0">
                          <a:effectLst/>
                        </a:rPr>
                        <a:t>non-major investments</a:t>
                      </a:r>
                      <a:r>
                        <a:rPr lang="en-US" sz="1000" dirty="0">
                          <a:effectLst/>
                        </a:rPr>
                        <a:t> to an individual who reports directly to the </a:t>
                      </a:r>
                      <a:r>
                        <a:rPr lang="en-US" sz="1000" dirty="0" smtClean="0">
                          <a:effectLst/>
                        </a:rPr>
                        <a:t>CIO</a:t>
                      </a:r>
                    </a:p>
                    <a:p>
                      <a:pPr marL="742950" marR="0" lvl="1" indent="-285750" algn="l" defTabSz="914400" rtl="0" eaLnBrk="1" fontAlgn="auto" latinLnBrk="0" hangingPunct="1">
                        <a:lnSpc>
                          <a:spcPct val="100000"/>
                        </a:lnSpc>
                        <a:spcBef>
                          <a:spcPts val="0"/>
                        </a:spcBef>
                        <a:spcAft>
                          <a:spcPts val="0"/>
                        </a:spcAft>
                        <a:buClrTx/>
                        <a:buSzTx/>
                        <a:buFont typeface="Courier New"/>
                        <a:buChar char="o"/>
                        <a:tabLst/>
                        <a:defRPr/>
                      </a:pPr>
                      <a:r>
                        <a:rPr lang="en-US" sz="1000" dirty="0" smtClean="0">
                          <a:effectLst/>
                        </a:rPr>
                        <a:t>[However, agency] may use the governance processes of the agency to approve such a contract or other agreement if the CIO of the agency is included as a full participant in the governance processes.</a:t>
                      </a:r>
                    </a:p>
                    <a:p>
                      <a:pPr marL="0" marR="0">
                        <a:lnSpc>
                          <a:spcPct val="100000"/>
                        </a:lnSpc>
                        <a:spcBef>
                          <a:spcPts val="0"/>
                        </a:spcBef>
                        <a:spcAft>
                          <a:spcPts val="0"/>
                        </a:spcAft>
                      </a:pPr>
                      <a:endParaRPr lang="en-US" sz="1000" u="sng" dirty="0" smtClean="0">
                        <a:effectLst/>
                      </a:endParaRPr>
                    </a:p>
                    <a:p>
                      <a:pPr marL="0" marR="0">
                        <a:lnSpc>
                          <a:spcPct val="100000"/>
                        </a:lnSpc>
                        <a:spcBef>
                          <a:spcPts val="0"/>
                        </a:spcBef>
                        <a:spcAft>
                          <a:spcPts val="0"/>
                        </a:spcAft>
                      </a:pPr>
                      <a:r>
                        <a:rPr lang="en-US" sz="1000" u="sng" dirty="0" smtClean="0">
                          <a:effectLst/>
                        </a:rPr>
                        <a:t>Other </a:t>
                      </a:r>
                      <a:r>
                        <a:rPr lang="en-US" sz="1000" u="sng" dirty="0">
                          <a:effectLst/>
                        </a:rPr>
                        <a:t>Authorities</a:t>
                      </a:r>
                      <a:endParaRPr lang="en-US" sz="1000" dirty="0">
                        <a:effectLst/>
                      </a:endParaRPr>
                    </a:p>
                    <a:p>
                      <a:pPr marL="342900" marR="0" lvl="0" indent="-228600">
                        <a:lnSpc>
                          <a:spcPct val="100000"/>
                        </a:lnSpc>
                        <a:spcBef>
                          <a:spcPts val="0"/>
                        </a:spcBef>
                        <a:spcAft>
                          <a:spcPts val="0"/>
                        </a:spcAft>
                        <a:buFont typeface="Symbol"/>
                        <a:buChar char=""/>
                      </a:pPr>
                      <a:r>
                        <a:rPr lang="en-US" sz="1000" dirty="0">
                          <a:effectLst/>
                        </a:rPr>
                        <a:t>CIO shall </a:t>
                      </a:r>
                      <a:r>
                        <a:rPr lang="en-US" sz="1000" u="sng" dirty="0">
                          <a:effectLst/>
                        </a:rPr>
                        <a:t>approve the appointment</a:t>
                      </a:r>
                      <a:r>
                        <a:rPr lang="en-US" sz="1000" dirty="0">
                          <a:effectLst/>
                        </a:rPr>
                        <a:t> of any other employee with the title of CIO, or who functions in the capacity of a CIO, for any component organization within the covered agency.”</a:t>
                      </a:r>
                    </a:p>
                    <a:p>
                      <a:pPr marL="342900" marR="0" lvl="0" indent="-228600">
                        <a:lnSpc>
                          <a:spcPct val="100000"/>
                        </a:lnSpc>
                        <a:spcBef>
                          <a:spcPts val="0"/>
                        </a:spcBef>
                        <a:spcAft>
                          <a:spcPts val="0"/>
                        </a:spcAft>
                        <a:buFont typeface="Symbol"/>
                        <a:buChar char=""/>
                      </a:pPr>
                      <a:r>
                        <a:rPr lang="en-US" sz="1000" dirty="0">
                          <a:effectLst/>
                        </a:rPr>
                        <a:t>Head of each non-DOD agency shall ensure that the CIO of the agency </a:t>
                      </a:r>
                      <a:r>
                        <a:rPr lang="en-US" sz="1000" u="sng" dirty="0">
                          <a:effectLst/>
                        </a:rPr>
                        <a:t>has a significant</a:t>
                      </a:r>
                      <a:r>
                        <a:rPr lang="en-US" sz="1000" dirty="0">
                          <a:effectLst/>
                        </a:rPr>
                        <a:t> role in—</a:t>
                      </a:r>
                    </a:p>
                    <a:p>
                      <a:pPr marL="742950" marR="0" lvl="1" indent="-285750">
                        <a:lnSpc>
                          <a:spcPct val="100000"/>
                        </a:lnSpc>
                        <a:spcBef>
                          <a:spcPts val="0"/>
                        </a:spcBef>
                        <a:spcAft>
                          <a:spcPts val="0"/>
                        </a:spcAft>
                        <a:buFont typeface="Courier New"/>
                        <a:buChar char="o"/>
                      </a:pPr>
                      <a:r>
                        <a:rPr lang="en-US" sz="1000" dirty="0">
                          <a:effectLst/>
                        </a:rPr>
                        <a:t>the decision processes for all annual and multi-year planning, programming, budgeting, and execution decisions, related reporting requirements, and reports related to IT; and</a:t>
                      </a:r>
                    </a:p>
                    <a:p>
                      <a:pPr marL="742950" marR="0" lvl="1" indent="-285750">
                        <a:lnSpc>
                          <a:spcPct val="100000"/>
                        </a:lnSpc>
                        <a:spcBef>
                          <a:spcPts val="0"/>
                        </a:spcBef>
                        <a:spcAft>
                          <a:spcPts val="0"/>
                        </a:spcAft>
                        <a:buFont typeface="Courier New"/>
                        <a:buChar char="o"/>
                      </a:pPr>
                      <a:r>
                        <a:rPr lang="en-US" sz="1000" dirty="0">
                          <a:effectLst/>
                        </a:rPr>
                        <a:t>the management, governance and oversight processes related to IT.</a:t>
                      </a:r>
                    </a:p>
                    <a:p>
                      <a:pPr marL="0" marR="0">
                        <a:lnSpc>
                          <a:spcPct val="100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36403" marR="36403" marT="45583" marB="45583">
                    <a:lnL w="3175" cap="flat" cmpd="sng" algn="ctr">
                      <a:solidFill>
                        <a:schemeClr val="tx1">
                          <a:lumMod val="50000"/>
                          <a:lumOff val="50000"/>
                        </a:schemeClr>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81865">
                <a:tc>
                  <a:txBody>
                    <a:bodyPr/>
                    <a:lstStyle/>
                    <a:p>
                      <a:pPr marL="0" marR="0" algn="ctr">
                        <a:lnSpc>
                          <a:spcPct val="115000"/>
                        </a:lnSpc>
                        <a:spcBef>
                          <a:spcPts val="0"/>
                        </a:spcBef>
                        <a:spcAft>
                          <a:spcPts val="0"/>
                        </a:spcAft>
                      </a:pPr>
                      <a:r>
                        <a:rPr lang="en-US" sz="1200" b="1" dirty="0">
                          <a:solidFill>
                            <a:schemeClr val="tx1"/>
                          </a:solidFill>
                          <a:effectLst/>
                        </a:rPr>
                        <a:t>DOD</a:t>
                      </a:r>
                      <a:endParaRPr lang="en-US" sz="1200" b="1" dirty="0">
                        <a:solidFill>
                          <a:schemeClr val="tx1"/>
                        </a:solidFill>
                        <a:effectLst/>
                        <a:latin typeface="Calibri"/>
                        <a:ea typeface="Calibri"/>
                        <a:cs typeface="Times New Roman"/>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1000" dirty="0">
                          <a:effectLst/>
                        </a:rPr>
                        <a:t>Of above, only the following apply to DOD:</a:t>
                      </a:r>
                    </a:p>
                    <a:p>
                      <a:pPr marL="342900" marR="0" lvl="0" indent="-228600">
                        <a:lnSpc>
                          <a:spcPct val="100000"/>
                        </a:lnSpc>
                        <a:spcBef>
                          <a:spcPts val="0"/>
                        </a:spcBef>
                        <a:spcAft>
                          <a:spcPts val="0"/>
                        </a:spcAft>
                        <a:buFont typeface="Symbol"/>
                        <a:buChar char=""/>
                      </a:pPr>
                      <a:r>
                        <a:rPr lang="en-US" sz="1000" dirty="0">
                          <a:effectLst/>
                        </a:rPr>
                        <a:t>OMB CPIC guidance shall require that each agency CIO certify that IT investments are adequately implementing incremental development as defined in CPIC guidance</a:t>
                      </a:r>
                    </a:p>
                    <a:p>
                      <a:pPr marL="342900" marR="0" lvl="0" indent="-228600">
                        <a:lnSpc>
                          <a:spcPct val="100000"/>
                        </a:lnSpc>
                        <a:spcBef>
                          <a:spcPts val="0"/>
                        </a:spcBef>
                        <a:spcAft>
                          <a:spcPts val="0"/>
                        </a:spcAft>
                        <a:buFont typeface="Symbol"/>
                        <a:buChar char=""/>
                      </a:pPr>
                      <a:r>
                        <a:rPr lang="en-US" sz="1000" dirty="0">
                          <a:effectLst/>
                        </a:rPr>
                        <a:t>DOD CIO review and provide recommendations to the </a:t>
                      </a:r>
                      <a:r>
                        <a:rPr lang="en-US" sz="1000" dirty="0" smtClean="0">
                          <a:effectLst/>
                        </a:rPr>
                        <a:t>SECDEF on </a:t>
                      </a:r>
                      <a:r>
                        <a:rPr lang="en-US" sz="1000" dirty="0">
                          <a:effectLst/>
                        </a:rPr>
                        <a:t>the IT budget request.</a:t>
                      </a:r>
                    </a:p>
                    <a:p>
                      <a:pPr marL="0" marR="0">
                        <a:lnSpc>
                          <a:spcPct val="100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36403" marR="36403" marT="45583" marB="45583">
                    <a:lnL w="3175" cap="flat" cmpd="sng" algn="ctr">
                      <a:solidFill>
                        <a:schemeClr val="tx1">
                          <a:lumMod val="50000"/>
                          <a:lumOff val="50000"/>
                        </a:schemeClr>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349012">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dirty="0" smtClean="0">
                          <a:solidFill>
                            <a:schemeClr val="tx1"/>
                          </a:solidFill>
                          <a:effectLst/>
                        </a:rPr>
                        <a:t>Intelligence Community</a:t>
                      </a:r>
                      <a:endParaRPr lang="en-US" sz="1200" b="1" dirty="0" smtClean="0">
                        <a:solidFill>
                          <a:schemeClr val="tx1"/>
                        </a:solidFill>
                        <a:effectLst/>
                        <a:latin typeface="+mn-lt"/>
                        <a:ea typeface="Calibri"/>
                        <a:cs typeface="Times New Roman"/>
                      </a:endParaRPr>
                    </a:p>
                    <a:p>
                      <a:pPr marL="0" marR="0" algn="ctr">
                        <a:lnSpc>
                          <a:spcPct val="115000"/>
                        </a:lnSpc>
                        <a:spcBef>
                          <a:spcPts val="0"/>
                        </a:spcBef>
                        <a:spcAft>
                          <a:spcPts val="0"/>
                        </a:spcAft>
                      </a:pPr>
                      <a:r>
                        <a:rPr lang="en-US" sz="1000" b="0" dirty="0" smtClean="0">
                          <a:solidFill>
                            <a:schemeClr val="tx1"/>
                          </a:solidFill>
                          <a:effectLst/>
                        </a:rPr>
                        <a:t>(Any </a:t>
                      </a:r>
                      <a:r>
                        <a:rPr lang="en-US" sz="1000" b="0" dirty="0">
                          <a:solidFill>
                            <a:schemeClr val="tx1"/>
                          </a:solidFill>
                          <a:effectLst/>
                        </a:rPr>
                        <a:t>IT or Telecom “fully funded” by </a:t>
                      </a:r>
                      <a:r>
                        <a:rPr lang="en-US" sz="1000" b="0" dirty="0" smtClean="0">
                          <a:solidFill>
                            <a:schemeClr val="tx1"/>
                          </a:solidFill>
                          <a:effectLst/>
                        </a:rPr>
                        <a:t>NIP/MIP)</a:t>
                      </a:r>
                      <a:endParaRPr lang="en-US" sz="1000" b="0" dirty="0">
                        <a:solidFill>
                          <a:schemeClr val="tx1"/>
                        </a:solidFill>
                        <a:effectLst/>
                      </a:endParaRPr>
                    </a:p>
                  </a:txBody>
                  <a:tcPr marL="36403" marR="36403" marT="45583" marB="45583" anchor="ct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solidFill>
                      <a:schemeClr val="bg1"/>
                    </a:solidFill>
                  </a:tcPr>
                </a:tc>
                <a:tc>
                  <a:txBody>
                    <a:bodyPr/>
                    <a:lstStyle/>
                    <a:p>
                      <a:pPr marL="0" marR="0">
                        <a:lnSpc>
                          <a:spcPct val="100000"/>
                        </a:lnSpc>
                        <a:spcBef>
                          <a:spcPts val="0"/>
                        </a:spcBef>
                        <a:spcAft>
                          <a:spcPts val="0"/>
                        </a:spcAft>
                      </a:pPr>
                      <a:r>
                        <a:rPr lang="en-US" sz="1000" dirty="0">
                          <a:effectLst/>
                        </a:rPr>
                        <a:t>None of the above apply.</a:t>
                      </a:r>
                      <a:endParaRPr lang="en-US" sz="1000" dirty="0">
                        <a:effectLst/>
                        <a:latin typeface="Calibri"/>
                        <a:ea typeface="Calibri"/>
                        <a:cs typeface="Times New Roman"/>
                      </a:endParaRPr>
                    </a:p>
                  </a:txBody>
                  <a:tcPr marL="36403" marR="36403" marT="45583" marB="45583">
                    <a:lnL w="3175" cap="flat" cmpd="sng" algn="ctr">
                      <a:solidFill>
                        <a:schemeClr val="tx1">
                          <a:lumMod val="50000"/>
                          <a:lumOff val="50000"/>
                        </a:schemeClr>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44480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Likely Policies Impacted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Implementation of E-Government Act (M-03-08)</a:t>
            </a:r>
          </a:p>
          <a:p>
            <a:pPr marL="457200" indent="-457200">
              <a:buFont typeface="+mj-lt"/>
              <a:buAutoNum type="arabicPeriod"/>
            </a:pPr>
            <a:r>
              <a:rPr lang="en-US" dirty="0" smtClean="0"/>
              <a:t>CIO Authorities (M-11-29)</a:t>
            </a:r>
          </a:p>
          <a:p>
            <a:pPr marL="457200" indent="-457200">
              <a:buFont typeface="+mj-lt"/>
              <a:buAutoNum type="arabicPeriod"/>
            </a:pPr>
            <a:r>
              <a:rPr lang="en-US" dirty="0" smtClean="0"/>
              <a:t>Yearly </a:t>
            </a:r>
            <a:r>
              <a:rPr lang="en-US" dirty="0" err="1" smtClean="0"/>
              <a:t>PortfolioStat</a:t>
            </a:r>
            <a:r>
              <a:rPr lang="en-US" dirty="0" smtClean="0"/>
              <a:t> Memos (M-12-13)</a:t>
            </a:r>
          </a:p>
          <a:p>
            <a:pPr marL="457200" indent="-457200">
              <a:buFont typeface="+mj-lt"/>
              <a:buAutoNum type="arabicPeriod"/>
            </a:pPr>
            <a:r>
              <a:rPr lang="en-US" dirty="0" smtClean="0"/>
              <a:t>OMB Circular A-130 (CPIC, EA, IRM, </a:t>
            </a:r>
            <a:r>
              <a:rPr lang="en-US" dirty="0" err="1" smtClean="0"/>
              <a:t>etc</a:t>
            </a:r>
            <a:r>
              <a:rPr lang="en-US" dirty="0" smtClean="0"/>
              <a:t>)</a:t>
            </a:r>
          </a:p>
          <a:p>
            <a:pPr marL="457200" indent="-457200">
              <a:buFont typeface="+mj-lt"/>
              <a:buAutoNum type="arabicPeriod"/>
            </a:pPr>
            <a:r>
              <a:rPr lang="en-US" dirty="0" smtClean="0"/>
              <a:t>A-11 IT Dashboard Guidance</a:t>
            </a:r>
          </a:p>
          <a:p>
            <a:pPr marL="457200" indent="-457200">
              <a:buFont typeface="+mj-lt"/>
              <a:buAutoNum type="arabicPeriod"/>
            </a:pPr>
            <a:r>
              <a:rPr lang="en-US" dirty="0" smtClean="0"/>
              <a:t>Quarterly Agency Oversight / </a:t>
            </a:r>
            <a:r>
              <a:rPr lang="en-US" dirty="0" err="1" smtClean="0"/>
              <a:t>OMBStat</a:t>
            </a:r>
            <a:endParaRPr lang="en-US" dirty="0" smtClean="0"/>
          </a:p>
        </p:txBody>
      </p:sp>
      <p:sp>
        <p:nvSpPr>
          <p:cNvPr id="4" name="Slide Number Placeholder 3"/>
          <p:cNvSpPr>
            <a:spLocks noGrp="1"/>
          </p:cNvSpPr>
          <p:nvPr>
            <p:ph type="sldNum" sz="quarter" idx="12"/>
          </p:nvPr>
        </p:nvSpPr>
        <p:spPr/>
        <p:txBody>
          <a:bodyPr/>
          <a:lstStyle/>
          <a:p>
            <a:fld id="{2CB80C9D-A9E8-43A4-9412-9A32ED97DE7F}" type="slidenum">
              <a:rPr lang="en-US" smtClean="0"/>
              <a:pPr/>
              <a:t>9</a:t>
            </a:fld>
            <a:endParaRPr lang="en-US"/>
          </a:p>
        </p:txBody>
      </p:sp>
    </p:spTree>
    <p:extLst>
      <p:ext uri="{BB962C8B-B14F-4D97-AF65-F5344CB8AC3E}">
        <p14:creationId xmlns:p14="http://schemas.microsoft.com/office/powerpoint/2010/main" val="35273514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bwMode="auto">
        <a:ln>
          <a:headEnd type="none" w="med" len="med"/>
          <a:tailEnd type="none" w="med" len="med"/>
        </a:ln>
        <a:extLst/>
      </a:spPr>
      <a:bodyPr vert="horz" wrap="square" lIns="91432" tIns="45716" rIns="91432" bIns="45716"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7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tyle>
        <a:lnRef idx="1">
          <a:schemeClr val="accent2"/>
        </a:lnRef>
        <a:fillRef idx="2">
          <a:schemeClr val="accent2"/>
        </a:fillRef>
        <a:effectRef idx="1">
          <a:schemeClr val="accent2"/>
        </a:effectRef>
        <a:fontRef idx="minor">
          <a:schemeClr val="dk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12448</TotalTime>
  <Words>7388</Words>
  <Application>Microsoft Office PowerPoint</Application>
  <PresentationFormat>On-screen Show (4:3)</PresentationFormat>
  <Paragraphs>1457</Paragraphs>
  <Slides>40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 Narrow</vt:lpstr>
      <vt:lpstr>Calibri</vt:lpstr>
      <vt:lpstr>Calibri Light</vt:lpstr>
      <vt:lpstr>Cambria</vt:lpstr>
      <vt:lpstr>Candara</vt:lpstr>
      <vt:lpstr>Courier New</vt:lpstr>
      <vt:lpstr>Symbol</vt:lpstr>
      <vt:lpstr>Times New Roman</vt:lpstr>
      <vt:lpstr>Wingdings</vt:lpstr>
      <vt:lpstr>Retrospect</vt:lpstr>
      <vt:lpstr>PowerPoint Presentation</vt:lpstr>
      <vt:lpstr>FITARA Outreach and Implementation</vt:lpstr>
      <vt:lpstr>FITARA MAX Group</vt:lpstr>
      <vt:lpstr>FITARA Requirements</vt:lpstr>
      <vt:lpstr>FITARA Sections and Highlights</vt:lpstr>
      <vt:lpstr>Questions for OGC</vt:lpstr>
      <vt:lpstr>FITARA Sections and Highlights</vt:lpstr>
      <vt:lpstr>FITARA CIO Authorities</vt:lpstr>
      <vt:lpstr>Likely Policies Impacted</vt:lpstr>
      <vt:lpstr>Overall CONOPS</vt:lpstr>
      <vt:lpstr>Outreach Plan</vt:lpstr>
      <vt:lpstr>Initial Outreach Complete</vt:lpstr>
      <vt:lpstr>OMB Alert Release January 30</vt:lpstr>
      <vt:lpstr>FITARA Exec Working Group (FFEWG)</vt:lpstr>
      <vt:lpstr>PowerPoint Presentation</vt:lpstr>
      <vt:lpstr>PowerPoint Presentation</vt:lpstr>
      <vt:lpstr>Agenda</vt:lpstr>
      <vt:lpstr>Suggestions from EGA Implementation</vt:lpstr>
      <vt:lpstr>“Role of the CIO” FITARA Guidance</vt:lpstr>
      <vt:lpstr>Other FITARA Requirements</vt:lpstr>
      <vt:lpstr>PowerPoint Presentation</vt:lpstr>
      <vt:lpstr>January – Detailed Timeline</vt:lpstr>
      <vt:lpstr>February – Detailed Timeline</vt:lpstr>
      <vt:lpstr>PowerPoint Presentation</vt:lpstr>
      <vt:lpstr>PowerPoint Presentation</vt:lpstr>
      <vt:lpstr>General E-Gov FY15 Policy Outlook</vt:lpstr>
      <vt:lpstr>Appendix</vt:lpstr>
      <vt:lpstr>FITARA Sections (page 1 of 4)</vt:lpstr>
      <vt:lpstr>FITARA Sections (page 2 of 4)</vt:lpstr>
      <vt:lpstr>FITARA Sections (page 3 of 4)</vt:lpstr>
      <vt:lpstr>FITARA Sections (page 4 of 4)</vt:lpstr>
      <vt:lpstr>Core OMB FITARA Contact List</vt:lpstr>
      <vt:lpstr>Agenda for Stakeholder Meetings</vt:lpstr>
      <vt:lpstr>FITARA SOAs</vt:lpstr>
      <vt:lpstr>POCs (all remaining slides)</vt:lpstr>
      <vt:lpstr>CPIC Contact Information</vt:lpstr>
      <vt:lpstr>Enterprise Architecture Contact Information</vt:lpstr>
      <vt:lpstr>OGCs Contact Information</vt:lpstr>
      <vt:lpstr>FITARA/FISMA Executive Working Group (FFEWG) Nominations </vt:lpstr>
      <vt:lpstr>FFEWG Nominations</vt:lpstr>
    </vt:vector>
  </TitlesOfParts>
  <Company>SiloSmashers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brobeson</dc:creator>
  <cp:lastModifiedBy>Rahaghi, John (Contractor)</cp:lastModifiedBy>
  <cp:revision>311</cp:revision>
  <cp:lastPrinted>2015-03-10T21:49:34Z</cp:lastPrinted>
  <dcterms:created xsi:type="dcterms:W3CDTF">2006-09-19T20:30:46Z</dcterms:created>
  <dcterms:modified xsi:type="dcterms:W3CDTF">2015-10-30T16:42:01Z</dcterms:modified>
</cp:coreProperties>
</file>