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9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1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0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0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0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8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9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8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6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0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4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C2D61-E959-ACC6-70BF-18D14CAB7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94" b="559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F1601-CF8C-1D88-BBB2-E2F019426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 dirty="0"/>
              <a:t>Porcine bone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E59CE-CA8A-B99A-460E-3173FB27D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/>
              <a:t>Preliminary results</a:t>
            </a:r>
          </a:p>
        </p:txBody>
      </p:sp>
    </p:spTree>
    <p:extLst>
      <p:ext uri="{BB962C8B-B14F-4D97-AF65-F5344CB8AC3E}">
        <p14:creationId xmlns:p14="http://schemas.microsoft.com/office/powerpoint/2010/main" val="416860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118C-1C9E-1CD0-5179-9A4BA8BF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4, pre vs. post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7708BE-0581-28F3-047A-6A383774FDA8}"/>
              </a:ext>
            </a:extLst>
          </p:cNvPr>
          <p:cNvGrpSpPr/>
          <p:nvPr/>
        </p:nvGrpSpPr>
        <p:grpSpPr>
          <a:xfrm>
            <a:off x="6462321" y="2011218"/>
            <a:ext cx="3799280" cy="3441624"/>
            <a:chOff x="7185891" y="2011218"/>
            <a:chExt cx="3075709" cy="28355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DD3FAE-2312-B2C3-A321-42503D426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41" t="27475" r="16050" b="31178"/>
            <a:stretch/>
          </p:blipFill>
          <p:spPr>
            <a:xfrm>
              <a:off x="7185891" y="2011218"/>
              <a:ext cx="3075709" cy="283556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D07437-AB85-AF21-64FE-66056134E22C}"/>
                </a:ext>
              </a:extLst>
            </p:cNvPr>
            <p:cNvSpPr txBox="1"/>
            <p:nvPr/>
          </p:nvSpPr>
          <p:spPr>
            <a:xfrm>
              <a:off x="8350886" y="4477450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Right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FE38D5-A0E2-056F-7580-0B8CA47E22DD}"/>
              </a:ext>
            </a:extLst>
          </p:cNvPr>
          <p:cNvGrpSpPr/>
          <p:nvPr/>
        </p:nvGrpSpPr>
        <p:grpSpPr>
          <a:xfrm>
            <a:off x="1930399" y="2011218"/>
            <a:ext cx="3799281" cy="3441626"/>
            <a:chOff x="1930400" y="2011218"/>
            <a:chExt cx="3288676" cy="283556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8283B9-7C8D-116A-5FD2-489704B1A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288" b="28978"/>
            <a:stretch/>
          </p:blipFill>
          <p:spPr>
            <a:xfrm>
              <a:off x="1930400" y="2011218"/>
              <a:ext cx="3288676" cy="2835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E20D13-AD89-6569-BA0B-67C6F5FF5A17}"/>
                </a:ext>
              </a:extLst>
            </p:cNvPr>
            <p:cNvSpPr txBox="1"/>
            <p:nvPr/>
          </p:nvSpPr>
          <p:spPr>
            <a:xfrm>
              <a:off x="3331183" y="447745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67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1159-A862-3694-876F-038B6F8A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4, post, </a:t>
            </a:r>
            <a:r>
              <a:rPr lang="en-US" dirty="0" err="1"/>
              <a:t>ipsi</a:t>
            </a:r>
            <a:r>
              <a:rPr lang="en-US" dirty="0"/>
              <a:t> vs. contra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C158E0-4398-F155-253D-038F1C14F298}"/>
              </a:ext>
            </a:extLst>
          </p:cNvPr>
          <p:cNvGrpSpPr/>
          <p:nvPr/>
        </p:nvGrpSpPr>
        <p:grpSpPr>
          <a:xfrm>
            <a:off x="3279644" y="1690687"/>
            <a:ext cx="5272068" cy="4951676"/>
            <a:chOff x="3279644" y="1690687"/>
            <a:chExt cx="5272068" cy="49516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673295-07D5-8C1A-F9E6-F1DA7BFE3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9644" y="1690688"/>
              <a:ext cx="2958654" cy="4951675"/>
            </a:xfrm>
            <a:prstGeom prst="rect">
              <a:avLst/>
            </a:prstGeom>
          </p:spPr>
        </p:pic>
        <p:pic>
          <p:nvPicPr>
            <p:cNvPr id="7" name="Picture 6" descr="Diagram&#10;&#10;Description automatically generated with low confidence">
              <a:extLst>
                <a:ext uri="{FF2B5EF4-FFF2-40B4-BE49-F238E27FC236}">
                  <a16:creationId xmlns:a16="http://schemas.microsoft.com/office/drawing/2014/main" id="{CF273A7B-0378-99F9-A45B-22C8E4380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058" y="1690687"/>
              <a:ext cx="2958654" cy="4951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73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BAA-0081-E394-4352-F0919F85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bones</a:t>
            </a:r>
          </a:p>
        </p:txBody>
      </p:sp>
      <p:pic>
        <p:nvPicPr>
          <p:cNvPr id="5" name="Content Placeholder 4" descr="A picture containing footwear&#10;&#10;Description automatically generated">
            <a:extLst>
              <a:ext uri="{FF2B5EF4-FFF2-40B4-BE49-F238E27FC236}">
                <a16:creationId xmlns:a16="http://schemas.microsoft.com/office/drawing/2014/main" id="{5BB9C113-0795-6767-C246-018D39F26F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3859"/>
            <a:ext cx="4937125" cy="289584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3EE40-03D3-B5A1-CA81-D62D55E1F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Bones are scanned at random positions and orientations in space.</a:t>
            </a:r>
          </a:p>
          <a:p>
            <a:r>
              <a:rPr lang="en-US" dirty="0"/>
              <a:t>Contralateral and ipsilateral sides pre and post intervention.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200E28B-A367-596F-FDD8-0313FD35BE81}"/>
              </a:ext>
            </a:extLst>
          </p:cNvPr>
          <p:cNvSpPr/>
          <p:nvPr/>
        </p:nvSpPr>
        <p:spPr>
          <a:xfrm>
            <a:off x="1198484" y="5400675"/>
            <a:ext cx="1802167" cy="369810"/>
          </a:xfrm>
          <a:prstGeom prst="wedgeRectCallout">
            <a:avLst>
              <a:gd name="adj1" fmla="val 16211"/>
              <a:gd name="adj2" fmla="val -140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Ipsilateral Pre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11499E5-1F45-4A6B-E4A6-B20CA05FC195}"/>
              </a:ext>
            </a:extLst>
          </p:cNvPr>
          <p:cNvSpPr/>
          <p:nvPr/>
        </p:nvSpPr>
        <p:spPr>
          <a:xfrm>
            <a:off x="665824" y="2458954"/>
            <a:ext cx="1802167" cy="369810"/>
          </a:xfrm>
          <a:prstGeom prst="wedgeRectCallout">
            <a:avLst>
              <a:gd name="adj1" fmla="val 10792"/>
              <a:gd name="adj2" fmla="val 137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Ipsilateral Post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3E46A5D-B51D-0851-92C4-F1C3D1202025}"/>
              </a:ext>
            </a:extLst>
          </p:cNvPr>
          <p:cNvSpPr/>
          <p:nvPr/>
        </p:nvSpPr>
        <p:spPr>
          <a:xfrm>
            <a:off x="3644414" y="5400675"/>
            <a:ext cx="2303287" cy="369810"/>
          </a:xfrm>
          <a:prstGeom prst="wedgeRectCallout">
            <a:avLst>
              <a:gd name="adj1" fmla="val -31080"/>
              <a:gd name="adj2" fmla="val -104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Contralateral Pre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011AFBB-A438-1D2E-B051-1A0DFE1D120A}"/>
              </a:ext>
            </a:extLst>
          </p:cNvPr>
          <p:cNvSpPr/>
          <p:nvPr/>
        </p:nvSpPr>
        <p:spPr>
          <a:xfrm>
            <a:off x="3469626" y="2458954"/>
            <a:ext cx="2303287" cy="369810"/>
          </a:xfrm>
          <a:prstGeom prst="wedgeRectCallout">
            <a:avLst>
              <a:gd name="adj1" fmla="val -24528"/>
              <a:gd name="adj2" fmla="val 99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Contralateral Post</a:t>
            </a:r>
          </a:p>
        </p:txBody>
      </p:sp>
    </p:spTree>
    <p:extLst>
      <p:ext uri="{BB962C8B-B14F-4D97-AF65-F5344CB8AC3E}">
        <p14:creationId xmlns:p14="http://schemas.microsoft.com/office/powerpoint/2010/main" val="127857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BAA-0081-E394-4352-F0919F85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registration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828C7E7-B8EC-B491-5D88-4E4ACEAF03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74" y="2011363"/>
            <a:ext cx="2813376" cy="416083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3EE40-03D3-B5A1-CA81-D62D55E1F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Initially, the bones are aligned</a:t>
            </a:r>
          </a:p>
          <a:p>
            <a:r>
              <a:rPr lang="en-US" dirty="0"/>
              <a:t>We see that the pre bone is smaller than the post bone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E37ED3C-BF3A-6A5E-4907-32907CE6E36E}"/>
              </a:ext>
            </a:extLst>
          </p:cNvPr>
          <p:cNvSpPr/>
          <p:nvPr/>
        </p:nvSpPr>
        <p:spPr>
          <a:xfrm>
            <a:off x="3819525" y="1690688"/>
            <a:ext cx="1036560" cy="423862"/>
          </a:xfrm>
          <a:prstGeom prst="wedgeRectCallout">
            <a:avLst>
              <a:gd name="adj1" fmla="val -49474"/>
              <a:gd name="adj2" fmla="val 133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2551561-89AE-2A86-49F7-FB4B876B0D7F}"/>
              </a:ext>
            </a:extLst>
          </p:cNvPr>
          <p:cNvSpPr/>
          <p:nvPr/>
        </p:nvSpPr>
        <p:spPr>
          <a:xfrm>
            <a:off x="4195170" y="3429000"/>
            <a:ext cx="1036560" cy="423862"/>
          </a:xfrm>
          <a:prstGeom prst="wedgeRectCallout">
            <a:avLst>
              <a:gd name="adj1" fmla="val -92297"/>
              <a:gd name="adj2" fmla="val -94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</a:p>
        </p:txBody>
      </p:sp>
    </p:spTree>
    <p:extLst>
      <p:ext uri="{BB962C8B-B14F-4D97-AF65-F5344CB8AC3E}">
        <p14:creationId xmlns:p14="http://schemas.microsoft.com/office/powerpoint/2010/main" val="402342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E98884D9-9583-4D3B-961C-8D72A765A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B0BAA-0081-E394-4352-F0919F85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406005"/>
            <a:ext cx="5257800" cy="2806704"/>
          </a:xfrm>
        </p:spPr>
        <p:txBody>
          <a:bodyPr anchor="b">
            <a:normAutofit/>
          </a:bodyPr>
          <a:lstStyle/>
          <a:p>
            <a:r>
              <a:rPr lang="en-US"/>
              <a:t>Hypothesis 1: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563682-F0D2-DA5C-CF77-8CF160CC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279787"/>
            <a:ext cx="5257800" cy="1467873"/>
          </a:xfrm>
        </p:spPr>
        <p:txBody>
          <a:bodyPr>
            <a:normAutofit/>
          </a:bodyPr>
          <a:lstStyle/>
          <a:p>
            <a:r>
              <a:rPr lang="en-US"/>
              <a:t>Undisturbed growth is similar to a linear mapping from one bone to another.</a:t>
            </a:r>
            <a:endParaRPr lang="en-US" dirty="0"/>
          </a:p>
        </p:txBody>
      </p:sp>
      <p:pic>
        <p:nvPicPr>
          <p:cNvPr id="16" name="Picture 6" descr="A calculus formula">
            <a:extLst>
              <a:ext uri="{FF2B5EF4-FFF2-40B4-BE49-F238E27FC236}">
                <a16:creationId xmlns:a16="http://schemas.microsoft.com/office/drawing/2014/main" id="{F88AB209-EE98-E3E3-F19E-4926955C1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9" r="28644"/>
          <a:stretch/>
        </p:blipFill>
        <p:spPr>
          <a:xfrm>
            <a:off x="7136182" y="10"/>
            <a:ext cx="4226140" cy="5785607"/>
          </a:xfrm>
          <a:custGeom>
            <a:avLst/>
            <a:gdLst/>
            <a:ahLst/>
            <a:cxnLst/>
            <a:rect l="l" t="t" r="r" b="b"/>
            <a:pathLst>
              <a:path w="4226140" h="5785617">
                <a:moveTo>
                  <a:pt x="0" y="0"/>
                </a:moveTo>
                <a:lnTo>
                  <a:pt x="4226140" y="0"/>
                </a:lnTo>
                <a:cubicBezTo>
                  <a:pt x="4198013" y="675255"/>
                  <a:pt x="4161526" y="1305268"/>
                  <a:pt x="4121998" y="1488576"/>
                </a:cubicBezTo>
                <a:cubicBezTo>
                  <a:pt x="3622189" y="3809910"/>
                  <a:pt x="3457992" y="3861183"/>
                  <a:pt x="3457992" y="3861183"/>
                </a:cubicBezTo>
                <a:cubicBezTo>
                  <a:pt x="3457992" y="3861183"/>
                  <a:pt x="3429106" y="3612863"/>
                  <a:pt x="3391098" y="3490211"/>
                </a:cubicBezTo>
                <a:cubicBezTo>
                  <a:pt x="3383496" y="3662796"/>
                  <a:pt x="3234124" y="4346763"/>
                  <a:pt x="3207898" y="4373907"/>
                </a:cubicBezTo>
                <a:cubicBezTo>
                  <a:pt x="3201437" y="4357821"/>
                  <a:pt x="3194595" y="4339726"/>
                  <a:pt x="3188133" y="4322299"/>
                </a:cubicBezTo>
                <a:cubicBezTo>
                  <a:pt x="3166469" y="4356481"/>
                  <a:pt x="3139103" y="4388317"/>
                  <a:pt x="3101094" y="4416132"/>
                </a:cubicBezTo>
                <a:cubicBezTo>
                  <a:pt x="2970346" y="4511974"/>
                  <a:pt x="3011015" y="4677855"/>
                  <a:pt x="2958184" y="4813241"/>
                </a:cubicBezTo>
                <a:cubicBezTo>
                  <a:pt x="2685284" y="4720414"/>
                  <a:pt x="2793608" y="4492202"/>
                  <a:pt x="2745338" y="4313922"/>
                </a:cubicBezTo>
                <a:cubicBezTo>
                  <a:pt x="2569739" y="4777385"/>
                  <a:pt x="2488401" y="4682212"/>
                  <a:pt x="2424928" y="4866524"/>
                </a:cubicBezTo>
                <a:cubicBezTo>
                  <a:pt x="2346250" y="5095407"/>
                  <a:pt x="2343970" y="5150031"/>
                  <a:pt x="2343970" y="5150031"/>
                </a:cubicBezTo>
                <a:cubicBezTo>
                  <a:pt x="2200678" y="4972085"/>
                  <a:pt x="2255031" y="4774703"/>
                  <a:pt x="2205240" y="4562911"/>
                </a:cubicBezTo>
                <a:cubicBezTo>
                  <a:pt x="2147466" y="4492872"/>
                  <a:pt x="2120862" y="4418812"/>
                  <a:pt x="2106038" y="4342071"/>
                </a:cubicBezTo>
                <a:cubicBezTo>
                  <a:pt x="2074112" y="4296495"/>
                  <a:pt x="2028881" y="4506612"/>
                  <a:pt x="1976430" y="4460032"/>
                </a:cubicBezTo>
                <a:cubicBezTo>
                  <a:pt x="1932340" y="4676850"/>
                  <a:pt x="1845302" y="4884620"/>
                  <a:pt x="1772325" y="5148354"/>
                </a:cubicBezTo>
                <a:cubicBezTo>
                  <a:pt x="1735078" y="5282066"/>
                  <a:pt x="1679965" y="5271006"/>
                  <a:pt x="1680346" y="5258608"/>
                </a:cubicBezTo>
                <a:cubicBezTo>
                  <a:pt x="1682626" y="4944941"/>
                  <a:pt x="1756362" y="4963372"/>
                  <a:pt x="1722915" y="4649036"/>
                </a:cubicBezTo>
                <a:cubicBezTo>
                  <a:pt x="1719114" y="4593407"/>
                  <a:pt x="1751801" y="4501920"/>
                  <a:pt x="1665522" y="4490862"/>
                </a:cubicBezTo>
                <a:cubicBezTo>
                  <a:pt x="1553778" y="4479468"/>
                  <a:pt x="1576582" y="4595082"/>
                  <a:pt x="1565181" y="4645684"/>
                </a:cubicBezTo>
                <a:cubicBezTo>
                  <a:pt x="1524892" y="4848093"/>
                  <a:pt x="1504748" y="4983479"/>
                  <a:pt x="1479662" y="5190580"/>
                </a:cubicBezTo>
                <a:cubicBezTo>
                  <a:pt x="1467118" y="5278045"/>
                  <a:pt x="1484983" y="5384611"/>
                  <a:pt x="1317746" y="5348754"/>
                </a:cubicBezTo>
                <a:cubicBezTo>
                  <a:pt x="1154311" y="5372882"/>
                  <a:pt x="1206383" y="5535411"/>
                  <a:pt x="1128085" y="5616845"/>
                </a:cubicBezTo>
                <a:cubicBezTo>
                  <a:pt x="1037246" y="5573280"/>
                  <a:pt x="1101099" y="5459341"/>
                  <a:pt x="979473" y="5424488"/>
                </a:cubicBezTo>
                <a:cubicBezTo>
                  <a:pt x="1016341" y="5586684"/>
                  <a:pt x="746863" y="5562555"/>
                  <a:pt x="748003" y="5724081"/>
                </a:cubicBezTo>
                <a:cubicBezTo>
                  <a:pt x="586847" y="5854440"/>
                  <a:pt x="512731" y="5755916"/>
                  <a:pt x="454578" y="5630249"/>
                </a:cubicBezTo>
                <a:cubicBezTo>
                  <a:pt x="381983" y="5467049"/>
                  <a:pt x="406308" y="5292454"/>
                  <a:pt x="395286" y="5116854"/>
                </a:cubicBezTo>
                <a:cubicBezTo>
                  <a:pt x="371340" y="4896349"/>
                  <a:pt x="305966" y="4749905"/>
                  <a:pt x="309387" y="4526719"/>
                </a:cubicBezTo>
                <a:cubicBezTo>
                  <a:pt x="260356" y="4381615"/>
                  <a:pt x="274420" y="4226792"/>
                  <a:pt x="261117" y="4072305"/>
                </a:cubicBezTo>
                <a:cubicBezTo>
                  <a:pt x="230710" y="3841746"/>
                  <a:pt x="193461" y="3986516"/>
                  <a:pt x="159254" y="3753611"/>
                </a:cubicBezTo>
                <a:cubicBezTo>
                  <a:pt x="125427" y="3524058"/>
                  <a:pt x="79817" y="2370261"/>
                  <a:pt x="79437" y="2368586"/>
                </a:cubicBezTo>
                <a:cubicBezTo>
                  <a:pt x="79817" y="2368586"/>
                  <a:pt x="13303" y="1194346"/>
                  <a:pt x="0" y="33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812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F83D-1056-DEA9-C76B-A147C876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Contralateral (right) side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508611-470B-6FFA-60EF-8E1D47D50D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01" y="2011363"/>
            <a:ext cx="3094323" cy="4160837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A607E-929A-C5BE-2D62-17F072969D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Fitting by simple scaling for the contralateral side supports hypothesis 1</a:t>
            </a:r>
          </a:p>
          <a:p>
            <a:r>
              <a:rPr lang="en-US" dirty="0"/>
              <a:t>The scaled pre bone is very similar to the grown post bone.</a:t>
            </a:r>
          </a:p>
        </p:txBody>
      </p:sp>
    </p:spTree>
    <p:extLst>
      <p:ext uri="{BB962C8B-B14F-4D97-AF65-F5344CB8AC3E}">
        <p14:creationId xmlns:p14="http://schemas.microsoft.com/office/powerpoint/2010/main" val="162571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BAA-0081-E394-4352-F0919F85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406005"/>
            <a:ext cx="5257800" cy="2806704"/>
          </a:xfrm>
        </p:spPr>
        <p:txBody>
          <a:bodyPr anchor="b">
            <a:normAutofit/>
          </a:bodyPr>
          <a:lstStyle/>
          <a:p>
            <a:r>
              <a:rPr lang="en-US" dirty="0"/>
              <a:t>Hypothesis 2: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563682-F0D2-DA5C-CF77-8CF160CC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279787"/>
            <a:ext cx="5257800" cy="14678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disturbed growth on the ipsilateral side is not as well represented by a linear mapping.</a:t>
            </a:r>
          </a:p>
        </p:txBody>
      </p:sp>
      <p:pic>
        <p:nvPicPr>
          <p:cNvPr id="16" name="Picture 6" descr="A calculus formula">
            <a:extLst>
              <a:ext uri="{FF2B5EF4-FFF2-40B4-BE49-F238E27FC236}">
                <a16:creationId xmlns:a16="http://schemas.microsoft.com/office/drawing/2014/main" id="{F88AB209-EE98-E3E3-F19E-4926955C1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9" r="28644"/>
          <a:stretch/>
        </p:blipFill>
        <p:spPr>
          <a:xfrm>
            <a:off x="7136182" y="10"/>
            <a:ext cx="4226140" cy="5785607"/>
          </a:xfrm>
          <a:custGeom>
            <a:avLst/>
            <a:gdLst/>
            <a:ahLst/>
            <a:cxnLst/>
            <a:rect l="l" t="t" r="r" b="b"/>
            <a:pathLst>
              <a:path w="4226140" h="5785617">
                <a:moveTo>
                  <a:pt x="0" y="0"/>
                </a:moveTo>
                <a:lnTo>
                  <a:pt x="4226140" y="0"/>
                </a:lnTo>
                <a:cubicBezTo>
                  <a:pt x="4198013" y="675255"/>
                  <a:pt x="4161526" y="1305268"/>
                  <a:pt x="4121998" y="1488576"/>
                </a:cubicBezTo>
                <a:cubicBezTo>
                  <a:pt x="3622189" y="3809910"/>
                  <a:pt x="3457992" y="3861183"/>
                  <a:pt x="3457992" y="3861183"/>
                </a:cubicBezTo>
                <a:cubicBezTo>
                  <a:pt x="3457992" y="3861183"/>
                  <a:pt x="3429106" y="3612863"/>
                  <a:pt x="3391098" y="3490211"/>
                </a:cubicBezTo>
                <a:cubicBezTo>
                  <a:pt x="3383496" y="3662796"/>
                  <a:pt x="3234124" y="4346763"/>
                  <a:pt x="3207898" y="4373907"/>
                </a:cubicBezTo>
                <a:cubicBezTo>
                  <a:pt x="3201437" y="4357821"/>
                  <a:pt x="3194595" y="4339726"/>
                  <a:pt x="3188133" y="4322299"/>
                </a:cubicBezTo>
                <a:cubicBezTo>
                  <a:pt x="3166469" y="4356481"/>
                  <a:pt x="3139103" y="4388317"/>
                  <a:pt x="3101094" y="4416132"/>
                </a:cubicBezTo>
                <a:cubicBezTo>
                  <a:pt x="2970346" y="4511974"/>
                  <a:pt x="3011015" y="4677855"/>
                  <a:pt x="2958184" y="4813241"/>
                </a:cubicBezTo>
                <a:cubicBezTo>
                  <a:pt x="2685284" y="4720414"/>
                  <a:pt x="2793608" y="4492202"/>
                  <a:pt x="2745338" y="4313922"/>
                </a:cubicBezTo>
                <a:cubicBezTo>
                  <a:pt x="2569739" y="4777385"/>
                  <a:pt x="2488401" y="4682212"/>
                  <a:pt x="2424928" y="4866524"/>
                </a:cubicBezTo>
                <a:cubicBezTo>
                  <a:pt x="2346250" y="5095407"/>
                  <a:pt x="2343970" y="5150031"/>
                  <a:pt x="2343970" y="5150031"/>
                </a:cubicBezTo>
                <a:cubicBezTo>
                  <a:pt x="2200678" y="4972085"/>
                  <a:pt x="2255031" y="4774703"/>
                  <a:pt x="2205240" y="4562911"/>
                </a:cubicBezTo>
                <a:cubicBezTo>
                  <a:pt x="2147466" y="4492872"/>
                  <a:pt x="2120862" y="4418812"/>
                  <a:pt x="2106038" y="4342071"/>
                </a:cubicBezTo>
                <a:cubicBezTo>
                  <a:pt x="2074112" y="4296495"/>
                  <a:pt x="2028881" y="4506612"/>
                  <a:pt x="1976430" y="4460032"/>
                </a:cubicBezTo>
                <a:cubicBezTo>
                  <a:pt x="1932340" y="4676850"/>
                  <a:pt x="1845302" y="4884620"/>
                  <a:pt x="1772325" y="5148354"/>
                </a:cubicBezTo>
                <a:cubicBezTo>
                  <a:pt x="1735078" y="5282066"/>
                  <a:pt x="1679965" y="5271006"/>
                  <a:pt x="1680346" y="5258608"/>
                </a:cubicBezTo>
                <a:cubicBezTo>
                  <a:pt x="1682626" y="4944941"/>
                  <a:pt x="1756362" y="4963372"/>
                  <a:pt x="1722915" y="4649036"/>
                </a:cubicBezTo>
                <a:cubicBezTo>
                  <a:pt x="1719114" y="4593407"/>
                  <a:pt x="1751801" y="4501920"/>
                  <a:pt x="1665522" y="4490862"/>
                </a:cubicBezTo>
                <a:cubicBezTo>
                  <a:pt x="1553778" y="4479468"/>
                  <a:pt x="1576582" y="4595082"/>
                  <a:pt x="1565181" y="4645684"/>
                </a:cubicBezTo>
                <a:cubicBezTo>
                  <a:pt x="1524892" y="4848093"/>
                  <a:pt x="1504748" y="4983479"/>
                  <a:pt x="1479662" y="5190580"/>
                </a:cubicBezTo>
                <a:cubicBezTo>
                  <a:pt x="1467118" y="5278045"/>
                  <a:pt x="1484983" y="5384611"/>
                  <a:pt x="1317746" y="5348754"/>
                </a:cubicBezTo>
                <a:cubicBezTo>
                  <a:pt x="1154311" y="5372882"/>
                  <a:pt x="1206383" y="5535411"/>
                  <a:pt x="1128085" y="5616845"/>
                </a:cubicBezTo>
                <a:cubicBezTo>
                  <a:pt x="1037246" y="5573280"/>
                  <a:pt x="1101099" y="5459341"/>
                  <a:pt x="979473" y="5424488"/>
                </a:cubicBezTo>
                <a:cubicBezTo>
                  <a:pt x="1016341" y="5586684"/>
                  <a:pt x="746863" y="5562555"/>
                  <a:pt x="748003" y="5724081"/>
                </a:cubicBezTo>
                <a:cubicBezTo>
                  <a:pt x="586847" y="5854440"/>
                  <a:pt x="512731" y="5755916"/>
                  <a:pt x="454578" y="5630249"/>
                </a:cubicBezTo>
                <a:cubicBezTo>
                  <a:pt x="381983" y="5467049"/>
                  <a:pt x="406308" y="5292454"/>
                  <a:pt x="395286" y="5116854"/>
                </a:cubicBezTo>
                <a:cubicBezTo>
                  <a:pt x="371340" y="4896349"/>
                  <a:pt x="305966" y="4749905"/>
                  <a:pt x="309387" y="4526719"/>
                </a:cubicBezTo>
                <a:cubicBezTo>
                  <a:pt x="260356" y="4381615"/>
                  <a:pt x="274420" y="4226792"/>
                  <a:pt x="261117" y="4072305"/>
                </a:cubicBezTo>
                <a:cubicBezTo>
                  <a:pt x="230710" y="3841746"/>
                  <a:pt x="193461" y="3986516"/>
                  <a:pt x="159254" y="3753611"/>
                </a:cubicBezTo>
                <a:cubicBezTo>
                  <a:pt x="125427" y="3524058"/>
                  <a:pt x="79817" y="2370261"/>
                  <a:pt x="79437" y="2368586"/>
                </a:cubicBezTo>
                <a:cubicBezTo>
                  <a:pt x="79817" y="2368586"/>
                  <a:pt x="13303" y="1194346"/>
                  <a:pt x="0" y="33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046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F83D-1056-DEA9-C76B-A147C876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Ipsilateral (left) side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A607E-929A-C5BE-2D62-17F072969D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Simply scaling appears to also fit the bones well on the ipsilateral side.</a:t>
            </a:r>
          </a:p>
          <a:p>
            <a:r>
              <a:rPr lang="en-US" dirty="0"/>
              <a:t>In terms of quantification, the fit is 35% worse for the ipsilateral side, but this is measured on very small numbers and can be coincident.</a:t>
            </a:r>
          </a:p>
          <a:p>
            <a:r>
              <a:rPr lang="en-US" dirty="0"/>
              <a:t>Confirming hypothesis 2 requires more data.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352553-9F88-E670-6473-4E06869B0E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54" y="2011363"/>
            <a:ext cx="3653417" cy="4160837"/>
          </a:xfrm>
        </p:spPr>
      </p:pic>
    </p:spTree>
    <p:extLst>
      <p:ext uri="{BB962C8B-B14F-4D97-AF65-F5344CB8AC3E}">
        <p14:creationId xmlns:p14="http://schemas.microsoft.com/office/powerpoint/2010/main" val="399774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F83D-1056-DEA9-C76B-A147C876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Ipsilateral vs. contralateral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A607E-929A-C5BE-2D62-17F072969D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we compare </a:t>
            </a:r>
            <a:r>
              <a:rPr lang="en-US" dirty="0" err="1"/>
              <a:t>ipsi</a:t>
            </a:r>
            <a:r>
              <a:rPr lang="en-US" dirty="0"/>
              <a:t>- and contralateral sides with mirroring, it turns out that they are very similar.</a:t>
            </a:r>
          </a:p>
          <a:p>
            <a:r>
              <a:rPr lang="en-US" dirty="0"/>
              <a:t>We conclude that the intervention had very little effect.</a:t>
            </a:r>
          </a:p>
          <a:p>
            <a:r>
              <a:rPr lang="en-US" dirty="0"/>
              <a:t>The pig grew symmetrically despite the intervention.</a:t>
            </a:r>
          </a:p>
        </p:txBody>
      </p:sp>
      <p:pic>
        <p:nvPicPr>
          <p:cNvPr id="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3607D8B-687A-30FA-E8EE-EB81928037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32" y="2011363"/>
            <a:ext cx="2964660" cy="4160837"/>
          </a:xfrm>
        </p:spPr>
      </p:pic>
    </p:spTree>
    <p:extLst>
      <p:ext uri="{BB962C8B-B14F-4D97-AF65-F5344CB8AC3E}">
        <p14:creationId xmlns:p14="http://schemas.microsoft.com/office/powerpoint/2010/main" val="63537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118C-1C9E-1CD0-5179-9A4BA8BF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4, pre vs. post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BD5CF3-C8FE-2BA1-C527-93B4D27C069B}"/>
              </a:ext>
            </a:extLst>
          </p:cNvPr>
          <p:cNvGrpSpPr/>
          <p:nvPr/>
        </p:nvGrpSpPr>
        <p:grpSpPr>
          <a:xfrm>
            <a:off x="6993622" y="1754994"/>
            <a:ext cx="4627135" cy="4091656"/>
            <a:chOff x="6993622" y="1754994"/>
            <a:chExt cx="4627135" cy="409165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3CAE308-DD38-6C9C-A5B0-9870184F8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3622" y="1754994"/>
              <a:ext cx="2548312" cy="409165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5349FD0-43D4-CACF-6B3B-E2FDBB08B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2445" y="1754994"/>
              <a:ext cx="2548312" cy="409165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C961E0-31B7-B32A-799A-40971FAAF41F}"/>
                </a:ext>
              </a:extLst>
            </p:cNvPr>
            <p:cNvSpPr txBox="1"/>
            <p:nvPr/>
          </p:nvSpPr>
          <p:spPr>
            <a:xfrm>
              <a:off x="8951054" y="5352176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Right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6BE2CB7-1E5F-60B1-7B2C-9FB6DEFE1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14" y="1750520"/>
            <a:ext cx="2454995" cy="40916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6F119BA-0FB3-E0AA-C667-B94DE87979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84" y="1750520"/>
            <a:ext cx="2454995" cy="4091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F12651-E5CC-64E3-DA89-AE9A8810991F}"/>
              </a:ext>
            </a:extLst>
          </p:cNvPr>
          <p:cNvSpPr txBox="1"/>
          <p:nvPr/>
        </p:nvSpPr>
        <p:spPr>
          <a:xfrm>
            <a:off x="2632392" y="53517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406202841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C629E7"/>
      </a:accent1>
      <a:accent2>
        <a:srgbClr val="6E25D7"/>
      </a:accent2>
      <a:accent3>
        <a:srgbClr val="2C2DE7"/>
      </a:accent3>
      <a:accent4>
        <a:srgbClr val="1768D5"/>
      </a:accent4>
      <a:accent5>
        <a:srgbClr val="26BBD7"/>
      </a:accent5>
      <a:accent6>
        <a:srgbClr val="15C396"/>
      </a:accent6>
      <a:hlink>
        <a:srgbClr val="3E93BC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245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Elephant</vt:lpstr>
      <vt:lpstr>BrushVTI</vt:lpstr>
      <vt:lpstr>Porcine bone mapping</vt:lpstr>
      <vt:lpstr>The bones</vt:lpstr>
      <vt:lpstr>Initial registration</vt:lpstr>
      <vt:lpstr>Hypothesis 1:</vt:lpstr>
      <vt:lpstr>Contralateral (right) side</vt:lpstr>
      <vt:lpstr>Hypothesis 2:</vt:lpstr>
      <vt:lpstr>Ipsilateral (left) side</vt:lpstr>
      <vt:lpstr>Ipsilateral vs. contralateral</vt:lpstr>
      <vt:lpstr>Pig 4, pre vs. post</vt:lpstr>
      <vt:lpstr>Pig 4, pre vs. post</vt:lpstr>
      <vt:lpstr>Pig 4, post, ipsi vs. contra</vt:lpstr>
    </vt:vector>
  </TitlesOfParts>
  <Company>Aalborg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Porcine bone mapping</dc:title>
  <dc:creator>John Rasmussen</dc:creator>
  <cp:lastModifiedBy>John Rasmussen</cp:lastModifiedBy>
  <cp:revision>2</cp:revision>
  <dcterms:created xsi:type="dcterms:W3CDTF">2023-02-18T16:04:28Z</dcterms:created>
  <dcterms:modified xsi:type="dcterms:W3CDTF">2023-02-21T14:40:13Z</dcterms:modified>
</cp:coreProperties>
</file>