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57" r:id="rId3"/>
    <p:sldId id="259" r:id="rId4"/>
    <p:sldId id="260" r:id="rId5"/>
    <p:sldId id="264" r:id="rId6"/>
    <p:sldId id="265" r:id="rId7"/>
    <p:sldId id="266" r:id="rId8"/>
    <p:sldId id="267" r:id="rId9"/>
    <p:sldId id="268" r:id="rId10"/>
    <p:sldId id="269" r:id="rId11"/>
    <p:sldId id="271" r:id="rId12"/>
    <p:sldId id="272" r:id="rId13"/>
    <p:sldId id="270"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1" autoAdjust="0"/>
    <p:restoredTop sz="94660"/>
  </p:normalViewPr>
  <p:slideViewPr>
    <p:cSldViewPr snapToGrid="0">
      <p:cViewPr varScale="1">
        <p:scale>
          <a:sx n="100" d="100"/>
          <a:sy n="100" d="100"/>
        </p:scale>
        <p:origin x="102" y="3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F281AA-2DA6-428C-B112-852AC3B13916}"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C299055-0DDA-486A-9BEF-5A8DC4CD0320}">
      <dgm:prSet/>
      <dgm:spPr/>
      <dgm:t>
        <a:bodyPr/>
        <a:lstStyle/>
        <a:p>
          <a:r>
            <a:rPr lang="en-US"/>
            <a:t>Manipulation of meshes has undergone an enormous development from the field of computer graphics.</a:t>
          </a:r>
        </a:p>
      </dgm:t>
    </dgm:pt>
    <dgm:pt modelId="{3BF60130-03DC-4A38-BAA5-B7BDA5749F4A}" type="parTrans" cxnId="{2293A3B2-C081-40D9-AF6E-0DC5E8CFDAA7}">
      <dgm:prSet/>
      <dgm:spPr/>
      <dgm:t>
        <a:bodyPr/>
        <a:lstStyle/>
        <a:p>
          <a:endParaRPr lang="en-US"/>
        </a:p>
      </dgm:t>
    </dgm:pt>
    <dgm:pt modelId="{3DB74104-7CAE-44AD-8CE2-2266BF115318}" type="sibTrans" cxnId="{2293A3B2-C081-40D9-AF6E-0DC5E8CFDAA7}">
      <dgm:prSet/>
      <dgm:spPr/>
      <dgm:t>
        <a:bodyPr/>
        <a:lstStyle/>
        <a:p>
          <a:endParaRPr lang="en-US"/>
        </a:p>
      </dgm:t>
    </dgm:pt>
    <dgm:pt modelId="{964312B9-41F8-45BF-B66A-43E4F0A703A4}">
      <dgm:prSet/>
      <dgm:spPr/>
      <dgm:t>
        <a:bodyPr/>
        <a:lstStyle/>
        <a:p>
          <a:r>
            <a:rPr lang="en-US" dirty="0"/>
            <a:t>Mesh-based geometry manipulation seems to be infringing even on the field of feature-based modeling, for instance Blender versus SolidWorks.</a:t>
          </a:r>
        </a:p>
      </dgm:t>
    </dgm:pt>
    <dgm:pt modelId="{BB1A914B-BBF8-43D8-8141-219BE9BA232A}" type="parTrans" cxnId="{B71E111F-64BF-4C72-AD5F-32A38AFC1909}">
      <dgm:prSet/>
      <dgm:spPr/>
      <dgm:t>
        <a:bodyPr/>
        <a:lstStyle/>
        <a:p>
          <a:endParaRPr lang="en-US"/>
        </a:p>
      </dgm:t>
    </dgm:pt>
    <dgm:pt modelId="{C135D326-F405-4F98-A0FD-FC247EFB0735}" type="sibTrans" cxnId="{B71E111F-64BF-4C72-AD5F-32A38AFC1909}">
      <dgm:prSet/>
      <dgm:spPr/>
      <dgm:t>
        <a:bodyPr/>
        <a:lstStyle/>
        <a:p>
          <a:endParaRPr lang="en-US"/>
        </a:p>
      </dgm:t>
    </dgm:pt>
    <dgm:pt modelId="{E1B4CBD3-7AAB-480A-9F23-BFB7391004B4}" type="pres">
      <dgm:prSet presAssocID="{4BF281AA-2DA6-428C-B112-852AC3B13916}" presName="linear" presStyleCnt="0">
        <dgm:presLayoutVars>
          <dgm:animLvl val="lvl"/>
          <dgm:resizeHandles val="exact"/>
        </dgm:presLayoutVars>
      </dgm:prSet>
      <dgm:spPr/>
    </dgm:pt>
    <dgm:pt modelId="{C571C8EB-B0A0-4DED-BAA3-780DBF4C90F2}" type="pres">
      <dgm:prSet presAssocID="{0C299055-0DDA-486A-9BEF-5A8DC4CD0320}" presName="parentText" presStyleLbl="node1" presStyleIdx="0" presStyleCnt="2">
        <dgm:presLayoutVars>
          <dgm:chMax val="0"/>
          <dgm:bulletEnabled val="1"/>
        </dgm:presLayoutVars>
      </dgm:prSet>
      <dgm:spPr/>
    </dgm:pt>
    <dgm:pt modelId="{EC024463-1C3E-4D43-B6DE-6A97BEBAA993}" type="pres">
      <dgm:prSet presAssocID="{3DB74104-7CAE-44AD-8CE2-2266BF115318}" presName="spacer" presStyleCnt="0"/>
      <dgm:spPr/>
    </dgm:pt>
    <dgm:pt modelId="{D03B4CA5-6482-499E-9641-AA324C1B8EBB}" type="pres">
      <dgm:prSet presAssocID="{964312B9-41F8-45BF-B66A-43E4F0A703A4}" presName="parentText" presStyleLbl="node1" presStyleIdx="1" presStyleCnt="2">
        <dgm:presLayoutVars>
          <dgm:chMax val="0"/>
          <dgm:bulletEnabled val="1"/>
        </dgm:presLayoutVars>
      </dgm:prSet>
      <dgm:spPr/>
    </dgm:pt>
  </dgm:ptLst>
  <dgm:cxnLst>
    <dgm:cxn modelId="{B71E111F-64BF-4C72-AD5F-32A38AFC1909}" srcId="{4BF281AA-2DA6-428C-B112-852AC3B13916}" destId="{964312B9-41F8-45BF-B66A-43E4F0A703A4}" srcOrd="1" destOrd="0" parTransId="{BB1A914B-BBF8-43D8-8141-219BE9BA232A}" sibTransId="{C135D326-F405-4F98-A0FD-FC247EFB0735}"/>
    <dgm:cxn modelId="{A17EB744-FABA-41D3-B150-A14991F16723}" type="presOf" srcId="{4BF281AA-2DA6-428C-B112-852AC3B13916}" destId="{E1B4CBD3-7AAB-480A-9F23-BFB7391004B4}" srcOrd="0" destOrd="0" presId="urn:microsoft.com/office/officeart/2005/8/layout/vList2"/>
    <dgm:cxn modelId="{FDDD6B93-B62F-45C0-AEB0-A4C596803C2B}" type="presOf" srcId="{964312B9-41F8-45BF-B66A-43E4F0A703A4}" destId="{D03B4CA5-6482-499E-9641-AA324C1B8EBB}" srcOrd="0" destOrd="0" presId="urn:microsoft.com/office/officeart/2005/8/layout/vList2"/>
    <dgm:cxn modelId="{2293A3B2-C081-40D9-AF6E-0DC5E8CFDAA7}" srcId="{4BF281AA-2DA6-428C-B112-852AC3B13916}" destId="{0C299055-0DDA-486A-9BEF-5A8DC4CD0320}" srcOrd="0" destOrd="0" parTransId="{3BF60130-03DC-4A38-BAA5-B7BDA5749F4A}" sibTransId="{3DB74104-7CAE-44AD-8CE2-2266BF115318}"/>
    <dgm:cxn modelId="{8A2B5EFE-0860-4102-AE09-D06E4244B8DC}" type="presOf" srcId="{0C299055-0DDA-486A-9BEF-5A8DC4CD0320}" destId="{C571C8EB-B0A0-4DED-BAA3-780DBF4C90F2}" srcOrd="0" destOrd="0" presId="urn:microsoft.com/office/officeart/2005/8/layout/vList2"/>
    <dgm:cxn modelId="{6BFA2E0C-663E-4D87-93A7-29B13A4A2C84}" type="presParOf" srcId="{E1B4CBD3-7AAB-480A-9F23-BFB7391004B4}" destId="{C571C8EB-B0A0-4DED-BAA3-780DBF4C90F2}" srcOrd="0" destOrd="0" presId="urn:microsoft.com/office/officeart/2005/8/layout/vList2"/>
    <dgm:cxn modelId="{52A07F4F-DBD4-4FE4-AB1C-D36E87F59792}" type="presParOf" srcId="{E1B4CBD3-7AAB-480A-9F23-BFB7391004B4}" destId="{EC024463-1C3E-4D43-B6DE-6A97BEBAA993}" srcOrd="1" destOrd="0" presId="urn:microsoft.com/office/officeart/2005/8/layout/vList2"/>
    <dgm:cxn modelId="{F75F87A8-4C89-4BF2-9172-CB3BE5270E41}" type="presParOf" srcId="{E1B4CBD3-7AAB-480A-9F23-BFB7391004B4}" destId="{D03B4CA5-6482-499E-9641-AA324C1B8EBB}"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71C8EB-B0A0-4DED-BAA3-780DBF4C90F2}">
      <dsp:nvSpPr>
        <dsp:cNvPr id="0" name=""/>
        <dsp:cNvSpPr/>
      </dsp:nvSpPr>
      <dsp:spPr>
        <a:xfrm>
          <a:off x="0" y="257280"/>
          <a:ext cx="5334000" cy="1614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a:t>Manipulation of meshes has undergone an enormous development from the field of computer graphics.</a:t>
          </a:r>
        </a:p>
      </dsp:txBody>
      <dsp:txXfrm>
        <a:off x="78818" y="336098"/>
        <a:ext cx="5176364" cy="1456964"/>
      </dsp:txXfrm>
    </dsp:sp>
    <dsp:sp modelId="{D03B4CA5-6482-499E-9641-AA324C1B8EBB}">
      <dsp:nvSpPr>
        <dsp:cNvPr id="0" name=""/>
        <dsp:cNvSpPr/>
      </dsp:nvSpPr>
      <dsp:spPr>
        <a:xfrm>
          <a:off x="0" y="1938120"/>
          <a:ext cx="5334000" cy="16146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Mesh-based geometry manipulation seems to be infringing even on the field of feature-based modeling, for instance Blender versus SolidWorks.</a:t>
          </a:r>
        </a:p>
      </dsp:txBody>
      <dsp:txXfrm>
        <a:off x="78818" y="2016938"/>
        <a:ext cx="5176364" cy="145696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2/1/2023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061635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2/1/2023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3971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2/1/2023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629514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2/1/2023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051070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2/1/2023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35060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2/1/2023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512451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2/1/2023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690213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2/1/2023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57518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2/1/2023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94696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2/1/2023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112295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2/1/2023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735687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2/1/2023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3184412929"/>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jpg"/><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a:extLst>
              <a:ext uri="{FF2B5EF4-FFF2-40B4-BE49-F238E27FC236}">
                <a16:creationId xmlns:a16="http://schemas.microsoft.com/office/drawing/2014/main" id="{92E593D2-D5A4-D766-0F92-88AC6874C894}"/>
              </a:ext>
            </a:extLst>
          </p:cNvPr>
          <p:cNvPicPr>
            <a:picLocks noChangeAspect="1"/>
          </p:cNvPicPr>
          <p:nvPr/>
        </p:nvPicPr>
        <p:blipFill rotWithShape="1">
          <a:blip r:embed="rId2"/>
          <a:srcRect t="4821" b="13951"/>
          <a:stretch/>
        </p:blipFill>
        <p:spPr>
          <a:xfrm>
            <a:off x="20" y="-1"/>
            <a:ext cx="12191980" cy="6858001"/>
          </a:xfrm>
          <a:custGeom>
            <a:avLst/>
            <a:gdLst/>
            <a:ahLst/>
            <a:cxnLst/>
            <a:rect l="l" t="t" r="r" b="b"/>
            <a:pathLst>
              <a:path w="12191999" h="6857999">
                <a:moveTo>
                  <a:pt x="0" y="0"/>
                </a:moveTo>
                <a:lnTo>
                  <a:pt x="12191999" y="0"/>
                </a:lnTo>
                <a:lnTo>
                  <a:pt x="12191999" y="6857999"/>
                </a:lnTo>
                <a:lnTo>
                  <a:pt x="4628129" y="6857999"/>
                </a:lnTo>
                <a:lnTo>
                  <a:pt x="4734519" y="6819371"/>
                </a:lnTo>
                <a:cubicBezTo>
                  <a:pt x="4938119" y="6741181"/>
                  <a:pt x="5132935" y="6652933"/>
                  <a:pt x="5315781" y="6551721"/>
                </a:cubicBezTo>
                <a:cubicBezTo>
                  <a:pt x="6619811" y="5830059"/>
                  <a:pt x="6364610" y="4934281"/>
                  <a:pt x="6058656" y="3948664"/>
                </a:cubicBezTo>
                <a:cubicBezTo>
                  <a:pt x="5601502" y="2476708"/>
                  <a:pt x="4958009" y="1222984"/>
                  <a:pt x="2540911" y="827627"/>
                </a:cubicBezTo>
                <a:cubicBezTo>
                  <a:pt x="1760946" y="699982"/>
                  <a:pt x="986522" y="591203"/>
                  <a:pt x="238021" y="541759"/>
                </a:cubicBezTo>
                <a:lnTo>
                  <a:pt x="0" y="529223"/>
                </a:lnTo>
                <a:close/>
              </a:path>
            </a:pathLst>
          </a:custGeom>
        </p:spPr>
      </p:pic>
      <p:sp>
        <p:nvSpPr>
          <p:cNvPr id="11" name="Freeform: Shape 10">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Title 1">
            <a:extLst>
              <a:ext uri="{FF2B5EF4-FFF2-40B4-BE49-F238E27FC236}">
                <a16:creationId xmlns:a16="http://schemas.microsoft.com/office/drawing/2014/main" id="{1EB471D1-90A2-55D3-6E1F-5340BED9DAA1}"/>
              </a:ext>
            </a:extLst>
          </p:cNvPr>
          <p:cNvSpPr>
            <a:spLocks noGrp="1"/>
          </p:cNvSpPr>
          <p:nvPr>
            <p:ph type="ctrTitle"/>
          </p:nvPr>
        </p:nvSpPr>
        <p:spPr>
          <a:xfrm>
            <a:off x="762000" y="2299787"/>
            <a:ext cx="4572000" cy="2286000"/>
          </a:xfrm>
        </p:spPr>
        <p:txBody>
          <a:bodyPr>
            <a:normAutofit/>
          </a:bodyPr>
          <a:lstStyle/>
          <a:p>
            <a:pPr algn="l"/>
            <a:r>
              <a:rPr lang="en-US" sz="3700" dirty="0"/>
              <a:t>Registration of meshes</a:t>
            </a:r>
          </a:p>
        </p:txBody>
      </p:sp>
      <p:sp>
        <p:nvSpPr>
          <p:cNvPr id="6" name="Subtitle 5">
            <a:extLst>
              <a:ext uri="{FF2B5EF4-FFF2-40B4-BE49-F238E27FC236}">
                <a16:creationId xmlns:a16="http://schemas.microsoft.com/office/drawing/2014/main" id="{3F1D6BB6-74A7-D790-2B39-ACC36377570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075548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EBCBB-62D0-5744-BFD3-F857F1628856}"/>
              </a:ext>
            </a:extLst>
          </p:cNvPr>
          <p:cNvSpPr>
            <a:spLocks noGrp="1"/>
          </p:cNvSpPr>
          <p:nvPr>
            <p:ph type="title"/>
          </p:nvPr>
        </p:nvSpPr>
        <p:spPr/>
        <p:txBody>
          <a:bodyPr/>
          <a:lstStyle/>
          <a:p>
            <a:r>
              <a:rPr lang="en-US" dirty="0"/>
              <a:t>Gauss divergence theorem metrics</a:t>
            </a:r>
          </a:p>
        </p:txBody>
      </p:sp>
      <p:sp>
        <p:nvSpPr>
          <p:cNvPr id="3" name="Content Placeholder 2">
            <a:extLst>
              <a:ext uri="{FF2B5EF4-FFF2-40B4-BE49-F238E27FC236}">
                <a16:creationId xmlns:a16="http://schemas.microsoft.com/office/drawing/2014/main" id="{1019E465-2952-A06E-BEB1-ACB8898E1B24}"/>
              </a:ext>
            </a:extLst>
          </p:cNvPr>
          <p:cNvSpPr>
            <a:spLocks noGrp="1"/>
          </p:cNvSpPr>
          <p:nvPr>
            <p:ph sz="half" idx="1"/>
          </p:nvPr>
        </p:nvSpPr>
        <p:spPr>
          <a:xfrm>
            <a:off x="762000" y="2052730"/>
            <a:ext cx="5151119" cy="3810001"/>
          </a:xfrm>
        </p:spPr>
        <p:txBody>
          <a:bodyPr>
            <a:normAutofit lnSpcReduction="10000"/>
          </a:bodyPr>
          <a:lstStyle/>
          <a:p>
            <a:r>
              <a:rPr lang="en-US" dirty="0"/>
              <a:t>Transforms volume integrals to surface integrals.</a:t>
            </a:r>
          </a:p>
          <a:p>
            <a:r>
              <a:rPr lang="en-US" dirty="0"/>
              <a:t>Surface integrals are extremely efficient to compute for a mesh</a:t>
            </a:r>
          </a:p>
          <a:p>
            <a:r>
              <a:rPr lang="en-US" dirty="0"/>
              <a:t>Volume, moment of inertia, etc.</a:t>
            </a:r>
          </a:p>
        </p:txBody>
      </p:sp>
      <p:sp>
        <p:nvSpPr>
          <p:cNvPr id="4" name="Content Placeholder 3">
            <a:extLst>
              <a:ext uri="{FF2B5EF4-FFF2-40B4-BE49-F238E27FC236}">
                <a16:creationId xmlns:a16="http://schemas.microsoft.com/office/drawing/2014/main" id="{1B373C92-C7DD-3618-413B-9A6D72EE6EE5}"/>
              </a:ext>
            </a:extLst>
          </p:cNvPr>
          <p:cNvSpPr>
            <a:spLocks noGrp="1"/>
          </p:cNvSpPr>
          <p:nvPr>
            <p:ph sz="half" idx="2"/>
          </p:nvPr>
        </p:nvSpPr>
        <p:spPr>
          <a:xfrm>
            <a:off x="6278879" y="2052730"/>
            <a:ext cx="5151121" cy="3810001"/>
          </a:xfrm>
        </p:spPr>
        <p:txBody>
          <a:bodyPr>
            <a:normAutofit lnSpcReduction="10000"/>
          </a:bodyPr>
          <a:lstStyle/>
          <a:p>
            <a:r>
              <a:rPr lang="en-US" dirty="0"/>
              <a:t>Optimization requires </a:t>
            </a:r>
            <a:br>
              <a:rPr lang="en-US" dirty="0"/>
            </a:br>
            <a:r>
              <a:rPr lang="en-US" sz="2000" dirty="0"/>
              <a:t># of metrics ≥ # of free variables</a:t>
            </a:r>
            <a:endParaRPr lang="en-US" dirty="0"/>
          </a:p>
          <a:p>
            <a:r>
              <a:rPr lang="en-US" dirty="0"/>
              <a:t>Sensitivity to local shape features may be low</a:t>
            </a:r>
          </a:p>
        </p:txBody>
      </p:sp>
    </p:spTree>
    <p:extLst>
      <p:ext uri="{BB962C8B-B14F-4D97-AF65-F5344CB8AC3E}">
        <p14:creationId xmlns:p14="http://schemas.microsoft.com/office/powerpoint/2010/main" val="94530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EBCBB-62D0-5744-BFD3-F857F1628856}"/>
              </a:ext>
            </a:extLst>
          </p:cNvPr>
          <p:cNvSpPr>
            <a:spLocks noGrp="1"/>
          </p:cNvSpPr>
          <p:nvPr>
            <p:ph type="title"/>
          </p:nvPr>
        </p:nvSpPr>
        <p:spPr/>
        <p:txBody>
          <a:bodyPr/>
          <a:lstStyle/>
          <a:p>
            <a:r>
              <a:rPr lang="en-US" dirty="0"/>
              <a:t>Gauss divergence metrics</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3F4C133-077A-A0C9-AE03-32720EE9950A}"/>
                  </a:ext>
                </a:extLst>
              </p:cNvPr>
              <p:cNvSpPr txBox="1"/>
              <p:nvPr/>
            </p:nvSpPr>
            <p:spPr>
              <a:xfrm>
                <a:off x="3877546" y="2544923"/>
                <a:ext cx="3552960" cy="719428"/>
              </a:xfrm>
              <a:prstGeom prst="rect">
                <a:avLst/>
              </a:prstGeom>
              <a:noFill/>
            </p:spPr>
            <p:txBody>
              <a:bodyPr wrap="none" lIns="0" tIns="0" rIns="0" bIns="0" rtlCol="0">
                <a:spAutoFit/>
              </a:bodyPr>
              <a:lstStyle/>
              <a:p>
                <a:r>
                  <a:rPr lang="en-US" dirty="0"/>
                  <a:t>Volume: </a:t>
                </a:r>
                <a14:m>
                  <m:oMath xmlns:m="http://schemas.openxmlformats.org/officeDocument/2006/math">
                    <m:nary>
                      <m:naryPr>
                        <m:chr m:val="∭"/>
                        <m:limLoc m:val="undOvr"/>
                        <m:ctrlPr>
                          <a:rPr lang="en-US" i="1" smtClean="0">
                            <a:latin typeface="Cambria Math" panose="02040503050406030204" pitchFamily="18" charset="0"/>
                          </a:rPr>
                        </m:ctrlPr>
                      </m:naryPr>
                      <m:sub>
                        <m:r>
                          <m:rPr>
                            <m:brk m:alnAt="24"/>
                          </m:rPr>
                          <a:rPr lang="da-DK" b="0" i="1" smtClean="0">
                            <a:latin typeface="Cambria Math" panose="02040503050406030204" pitchFamily="18" charset="0"/>
                          </a:rPr>
                          <m:t>𝑉</m:t>
                        </m:r>
                      </m:sub>
                      <m:sup/>
                      <m:e>
                        <m:r>
                          <a:rPr lang="da-DK" b="0" i="1" smtClean="0">
                            <a:latin typeface="Cambria Math" panose="02040503050406030204" pitchFamily="18" charset="0"/>
                          </a:rPr>
                          <m:t>1 </m:t>
                        </m:r>
                        <m:r>
                          <a:rPr lang="da-DK" b="0" i="1" smtClean="0">
                            <a:latin typeface="Cambria Math" panose="02040503050406030204" pitchFamily="18" charset="0"/>
                          </a:rPr>
                          <m:t>𝑑𝑉</m:t>
                        </m:r>
                      </m:e>
                    </m:nary>
                    <m:r>
                      <a:rPr lang="en-US"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da-DK" b="0" i="1" smtClean="0">
                            <a:latin typeface="Cambria Math" panose="02040503050406030204" pitchFamily="18" charset="0"/>
                          </a:rPr>
                          <m:t>𝑆</m:t>
                        </m:r>
                      </m:sub>
                      <m:sup/>
                      <m:e>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r>
                                    <m:rPr>
                                      <m:brk m:alnAt="7"/>
                                    </m:rPr>
                                    <a:rPr lang="da-DK" b="0" i="1" smtClean="0">
                                      <a:latin typeface="Cambria Math" panose="02040503050406030204" pitchFamily="18" charset="0"/>
                                    </a:rPr>
                                    <m:t>𝑥</m:t>
                                  </m:r>
                                </m:e>
                              </m:mr>
                              <m:mr>
                                <m:e>
                                  <m:r>
                                    <a:rPr lang="da-DK" b="0" i="1" smtClean="0">
                                      <a:latin typeface="Cambria Math" panose="02040503050406030204" pitchFamily="18" charset="0"/>
                                    </a:rPr>
                                    <m:t>0</m:t>
                                  </m:r>
                                </m:e>
                              </m:mr>
                              <m:mr>
                                <m:e>
                                  <m:r>
                                    <a:rPr lang="da-DK" b="0" i="1" smtClean="0">
                                      <a:latin typeface="Cambria Math" panose="02040503050406030204" pitchFamily="18" charset="0"/>
                                    </a:rPr>
                                    <m:t>0</m:t>
                                  </m:r>
                                </m:e>
                              </m:mr>
                            </m:m>
                          </m:e>
                        </m:d>
                        <m:r>
                          <a:rPr lang="en-US" i="1" smtClean="0">
                            <a:latin typeface="Cambria Math" panose="02040503050406030204" pitchFamily="18" charset="0"/>
                            <a:ea typeface="Cambria Math" panose="02040503050406030204" pitchFamily="18" charset="0"/>
                          </a:rPr>
                          <m:t>⋅</m:t>
                        </m:r>
                        <m:r>
                          <a:rPr lang="da-DK" b="1" i="1" smtClean="0">
                            <a:latin typeface="Cambria Math" panose="02040503050406030204" pitchFamily="18" charset="0"/>
                            <a:ea typeface="Cambria Math" panose="02040503050406030204" pitchFamily="18" charset="0"/>
                          </a:rPr>
                          <m:t>𝒏</m:t>
                        </m:r>
                        <m:r>
                          <a:rPr lang="da-DK" b="0" i="1" smtClean="0">
                            <a:latin typeface="Cambria Math" panose="02040503050406030204" pitchFamily="18" charset="0"/>
                            <a:ea typeface="Cambria Math" panose="02040503050406030204" pitchFamily="18" charset="0"/>
                          </a:rPr>
                          <m:t> </m:t>
                        </m:r>
                      </m:e>
                    </m:nary>
                    <m:r>
                      <a:rPr lang="da-DK" b="0" i="1" smtClean="0">
                        <a:latin typeface="Cambria Math" panose="02040503050406030204" pitchFamily="18" charset="0"/>
                      </a:rPr>
                      <m:t>𝑑𝑠</m:t>
                    </m:r>
                  </m:oMath>
                </a14:m>
                <a:endParaRPr lang="en-US" dirty="0"/>
              </a:p>
            </p:txBody>
          </p:sp>
        </mc:Choice>
        <mc:Fallback>
          <p:sp>
            <p:nvSpPr>
              <p:cNvPr id="5" name="TextBox 4">
                <a:extLst>
                  <a:ext uri="{FF2B5EF4-FFF2-40B4-BE49-F238E27FC236}">
                    <a16:creationId xmlns:a16="http://schemas.microsoft.com/office/drawing/2014/main" id="{A3F4C133-077A-A0C9-AE03-32720EE9950A}"/>
                  </a:ext>
                </a:extLst>
              </p:cNvPr>
              <p:cNvSpPr txBox="1">
                <a:spLocks noRot="1" noChangeAspect="1" noMove="1" noResize="1" noEditPoints="1" noAdjustHandles="1" noChangeArrowheads="1" noChangeShapeType="1" noTextEdit="1"/>
              </p:cNvSpPr>
              <p:nvPr/>
            </p:nvSpPr>
            <p:spPr>
              <a:xfrm>
                <a:off x="3877546" y="2544923"/>
                <a:ext cx="3552960" cy="719428"/>
              </a:xfrm>
              <a:prstGeom prst="rect">
                <a:avLst/>
              </a:prstGeom>
              <a:blipFill>
                <a:blip r:embed="rId2"/>
                <a:stretch>
                  <a:fillRect l="-3945" b="-84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53E101ED-8146-5948-E43A-54197E3BB299}"/>
                  </a:ext>
                </a:extLst>
              </p:cNvPr>
              <p:cNvSpPr txBox="1"/>
              <p:nvPr/>
            </p:nvSpPr>
            <p:spPr>
              <a:xfrm>
                <a:off x="3091145" y="3564096"/>
                <a:ext cx="5125762" cy="767967"/>
              </a:xfrm>
              <a:prstGeom prst="rect">
                <a:avLst/>
              </a:prstGeom>
              <a:noFill/>
            </p:spPr>
            <p:txBody>
              <a:bodyPr wrap="none" lIns="0" tIns="0" rIns="0" bIns="0" rtlCol="0">
                <a:spAutoFit/>
              </a:bodyPr>
              <a:lstStyle/>
              <a:p>
                <a:r>
                  <a:rPr lang="en-US" dirty="0"/>
                  <a:t>Moment of inertia: </a:t>
                </a:r>
                <a14:m>
                  <m:oMath xmlns:m="http://schemas.openxmlformats.org/officeDocument/2006/math">
                    <m:nary>
                      <m:naryPr>
                        <m:chr m:val="∭"/>
                        <m:limLoc m:val="undOvr"/>
                        <m:ctrlPr>
                          <a:rPr lang="en-US" i="1" smtClean="0">
                            <a:latin typeface="Cambria Math" panose="02040503050406030204" pitchFamily="18" charset="0"/>
                          </a:rPr>
                        </m:ctrlPr>
                      </m:naryPr>
                      <m:sub>
                        <m:r>
                          <m:rPr>
                            <m:brk m:alnAt="24"/>
                          </m:rPr>
                          <a:rPr lang="da-DK" b="0" i="1" smtClean="0">
                            <a:latin typeface="Cambria Math" panose="02040503050406030204" pitchFamily="18" charset="0"/>
                          </a:rPr>
                          <m:t>𝑉</m:t>
                        </m:r>
                      </m:sub>
                      <m:sup/>
                      <m:e>
                        <m:sSup>
                          <m:sSupPr>
                            <m:ctrlPr>
                              <a:rPr lang="en-US" i="1" smtClean="0">
                                <a:latin typeface="Cambria Math" panose="02040503050406030204" pitchFamily="18" charset="0"/>
                              </a:rPr>
                            </m:ctrlPr>
                          </m:sSupPr>
                          <m:e>
                            <m:r>
                              <a:rPr lang="da-DK" b="0" i="1" smtClean="0">
                                <a:latin typeface="Cambria Math" panose="02040503050406030204" pitchFamily="18" charset="0"/>
                              </a:rPr>
                              <m:t>𝑥</m:t>
                            </m:r>
                          </m:e>
                          <m:sup>
                            <m:r>
                              <a:rPr lang="da-DK" b="0" i="1" smtClean="0">
                                <a:latin typeface="Cambria Math" panose="02040503050406030204" pitchFamily="18" charset="0"/>
                              </a:rPr>
                              <m:t>2</m:t>
                            </m:r>
                          </m:sup>
                        </m:sSup>
                        <m:r>
                          <a:rPr lang="da-DK" b="0" i="1" smtClean="0">
                            <a:latin typeface="Cambria Math" panose="02040503050406030204" pitchFamily="18" charset="0"/>
                          </a:rPr>
                          <m:t> </m:t>
                        </m:r>
                        <m:r>
                          <a:rPr lang="da-DK" b="0" i="1" smtClean="0">
                            <a:latin typeface="Cambria Math" panose="02040503050406030204" pitchFamily="18" charset="0"/>
                          </a:rPr>
                          <m:t>𝑑𝑉</m:t>
                        </m:r>
                      </m:e>
                    </m:nary>
                    <m:r>
                      <a:rPr lang="en-US" i="1" smtClean="0">
                        <a:latin typeface="Cambria Math" panose="02040503050406030204" pitchFamily="18" charset="0"/>
                      </a:rPr>
                      <m:t>=</m:t>
                    </m:r>
                    <m:nary>
                      <m:naryPr>
                        <m:chr m:val="∬"/>
                        <m:ctrlPr>
                          <a:rPr lang="en-US" i="1" smtClean="0">
                            <a:latin typeface="Cambria Math" panose="02040503050406030204" pitchFamily="18" charset="0"/>
                          </a:rPr>
                        </m:ctrlPr>
                      </m:naryPr>
                      <m:sub>
                        <m:r>
                          <m:rPr>
                            <m:brk m:alnAt="23"/>
                          </m:rPr>
                          <a:rPr lang="da-DK" b="0" i="1" smtClean="0">
                            <a:latin typeface="Cambria Math" panose="02040503050406030204" pitchFamily="18" charset="0"/>
                          </a:rPr>
                          <m:t>𝑆</m:t>
                        </m:r>
                      </m:sub>
                      <m:sup/>
                      <m:e>
                        <m:f>
                          <m:fPr>
                            <m:ctrlPr>
                              <a:rPr lang="en-US" i="1" smtClean="0">
                                <a:latin typeface="Cambria Math" panose="02040503050406030204" pitchFamily="18" charset="0"/>
                              </a:rPr>
                            </m:ctrlPr>
                          </m:fPr>
                          <m:num>
                            <m:r>
                              <a:rPr lang="da-DK" b="0" i="1" smtClean="0">
                                <a:latin typeface="Cambria Math" panose="02040503050406030204" pitchFamily="18" charset="0"/>
                              </a:rPr>
                              <m:t>1</m:t>
                            </m:r>
                          </m:num>
                          <m:den>
                            <m:r>
                              <a:rPr lang="da-DK" b="0" i="1" smtClean="0">
                                <a:latin typeface="Cambria Math" panose="02040503050406030204" pitchFamily="18" charset="0"/>
                              </a:rPr>
                              <m:t>3</m:t>
                            </m:r>
                          </m:den>
                        </m:f>
                        <m:d>
                          <m:dPr>
                            <m:begChr m:val="{"/>
                            <m:endChr m:val="}"/>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p>
                                    <m:sSupPr>
                                      <m:ctrlPr>
                                        <a:rPr lang="en-US" i="1" smtClean="0">
                                          <a:latin typeface="Cambria Math" panose="02040503050406030204" pitchFamily="18" charset="0"/>
                                        </a:rPr>
                                      </m:ctrlPr>
                                    </m:sSupPr>
                                    <m:e>
                                      <m:r>
                                        <a:rPr lang="da-DK" b="0" i="1" smtClean="0">
                                          <a:latin typeface="Cambria Math" panose="02040503050406030204" pitchFamily="18" charset="0"/>
                                        </a:rPr>
                                        <m:t>𝑥</m:t>
                                      </m:r>
                                    </m:e>
                                    <m:sup>
                                      <m:r>
                                        <a:rPr lang="da-DK" b="0" i="1" smtClean="0">
                                          <a:latin typeface="Cambria Math" panose="02040503050406030204" pitchFamily="18" charset="0"/>
                                        </a:rPr>
                                        <m:t>3</m:t>
                                      </m:r>
                                    </m:sup>
                                  </m:sSup>
                                </m:e>
                              </m:mr>
                              <m:mr>
                                <m:e>
                                  <m:r>
                                    <a:rPr lang="da-DK" b="0" i="1" smtClean="0">
                                      <a:latin typeface="Cambria Math" panose="02040503050406030204" pitchFamily="18" charset="0"/>
                                    </a:rPr>
                                    <m:t>0</m:t>
                                  </m:r>
                                </m:e>
                              </m:mr>
                              <m:mr>
                                <m:e>
                                  <m:r>
                                    <a:rPr lang="da-DK" b="0" i="1" smtClean="0">
                                      <a:latin typeface="Cambria Math" panose="02040503050406030204" pitchFamily="18" charset="0"/>
                                    </a:rPr>
                                    <m:t>0</m:t>
                                  </m:r>
                                </m:e>
                              </m:mr>
                            </m:m>
                          </m:e>
                        </m:d>
                        <m:r>
                          <a:rPr lang="en-US" i="1" smtClean="0">
                            <a:latin typeface="Cambria Math" panose="02040503050406030204" pitchFamily="18" charset="0"/>
                            <a:ea typeface="Cambria Math" panose="02040503050406030204" pitchFamily="18" charset="0"/>
                          </a:rPr>
                          <m:t>⋅</m:t>
                        </m:r>
                        <m:r>
                          <a:rPr lang="da-DK" b="1" i="1" smtClean="0">
                            <a:latin typeface="Cambria Math" panose="02040503050406030204" pitchFamily="18" charset="0"/>
                            <a:ea typeface="Cambria Math" panose="02040503050406030204" pitchFamily="18" charset="0"/>
                          </a:rPr>
                          <m:t>𝒏</m:t>
                        </m:r>
                        <m:r>
                          <a:rPr lang="da-DK" b="0" i="1" smtClean="0">
                            <a:latin typeface="Cambria Math" panose="02040503050406030204" pitchFamily="18" charset="0"/>
                            <a:ea typeface="Cambria Math" panose="02040503050406030204" pitchFamily="18" charset="0"/>
                          </a:rPr>
                          <m:t> </m:t>
                        </m:r>
                      </m:e>
                    </m:nary>
                    <m:r>
                      <a:rPr lang="da-DK" b="0" i="1" smtClean="0">
                        <a:latin typeface="Cambria Math" panose="02040503050406030204" pitchFamily="18" charset="0"/>
                      </a:rPr>
                      <m:t>𝑑𝑠</m:t>
                    </m:r>
                  </m:oMath>
                </a14:m>
                <a:endParaRPr lang="en-US" dirty="0"/>
              </a:p>
            </p:txBody>
          </p:sp>
        </mc:Choice>
        <mc:Fallback>
          <p:sp>
            <p:nvSpPr>
              <p:cNvPr id="6" name="TextBox 5">
                <a:extLst>
                  <a:ext uri="{FF2B5EF4-FFF2-40B4-BE49-F238E27FC236}">
                    <a16:creationId xmlns:a16="http://schemas.microsoft.com/office/drawing/2014/main" id="{53E101ED-8146-5948-E43A-54197E3BB299}"/>
                  </a:ext>
                </a:extLst>
              </p:cNvPr>
              <p:cNvSpPr txBox="1">
                <a:spLocks noRot="1" noChangeAspect="1" noMove="1" noResize="1" noEditPoints="1" noAdjustHandles="1" noChangeArrowheads="1" noChangeShapeType="1" noTextEdit="1"/>
              </p:cNvSpPr>
              <p:nvPr/>
            </p:nvSpPr>
            <p:spPr>
              <a:xfrm>
                <a:off x="3091145" y="3564096"/>
                <a:ext cx="5125762" cy="767967"/>
              </a:xfrm>
              <a:prstGeom prst="rect">
                <a:avLst/>
              </a:prstGeom>
              <a:blipFill>
                <a:blip r:embed="rId3"/>
                <a:stretch>
                  <a:fillRect l="-2735"/>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56A22E0-980D-676A-1EC8-CBF243181061}"/>
              </a:ext>
            </a:extLst>
          </p:cNvPr>
          <p:cNvSpPr txBox="1"/>
          <p:nvPr/>
        </p:nvSpPr>
        <p:spPr>
          <a:xfrm>
            <a:off x="4375054" y="4631808"/>
            <a:ext cx="2557944" cy="276999"/>
          </a:xfrm>
          <a:prstGeom prst="rect">
            <a:avLst/>
          </a:prstGeom>
          <a:noFill/>
        </p:spPr>
        <p:txBody>
          <a:bodyPr wrap="none" lIns="0" tIns="0" rIns="0" bIns="0" rtlCol="0">
            <a:spAutoFit/>
          </a:bodyPr>
          <a:lstStyle/>
          <a:p>
            <a:r>
              <a:rPr lang="en-US" dirty="0"/>
              <a:t>Etc., as many as we want</a:t>
            </a:r>
          </a:p>
        </p:txBody>
      </p:sp>
    </p:spTree>
    <p:extLst>
      <p:ext uri="{BB962C8B-B14F-4D97-AF65-F5344CB8AC3E}">
        <p14:creationId xmlns:p14="http://schemas.microsoft.com/office/powerpoint/2010/main" val="751654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72098-67EB-6C0D-0820-1D946C2F7ED6}"/>
              </a:ext>
            </a:extLst>
          </p:cNvPr>
          <p:cNvSpPr>
            <a:spLocks noGrp="1"/>
          </p:cNvSpPr>
          <p:nvPr>
            <p:ph type="title"/>
          </p:nvPr>
        </p:nvSpPr>
        <p:spPr/>
        <p:txBody>
          <a:bodyPr/>
          <a:lstStyle/>
          <a:p>
            <a:r>
              <a:rPr lang="en-US" dirty="0"/>
              <a:t>Implementation</a:t>
            </a:r>
          </a:p>
        </p:txBody>
      </p:sp>
      <p:pic>
        <p:nvPicPr>
          <p:cNvPr id="3" name="Picture 2">
            <a:extLst>
              <a:ext uri="{FF2B5EF4-FFF2-40B4-BE49-F238E27FC236}">
                <a16:creationId xmlns:a16="http://schemas.microsoft.com/office/drawing/2014/main" id="{7EA58170-A6E0-63B1-1605-2C16D304110C}"/>
              </a:ext>
            </a:extLst>
          </p:cNvPr>
          <p:cNvPicPr>
            <a:picLocks noChangeAspect="1"/>
          </p:cNvPicPr>
          <p:nvPr/>
        </p:nvPicPr>
        <p:blipFill>
          <a:blip r:embed="rId2"/>
          <a:stretch>
            <a:fillRect/>
          </a:stretch>
        </p:blipFill>
        <p:spPr>
          <a:xfrm>
            <a:off x="880637" y="2066341"/>
            <a:ext cx="10245679" cy="3848683"/>
          </a:xfrm>
          <a:prstGeom prst="rect">
            <a:avLst/>
          </a:prstGeom>
        </p:spPr>
      </p:pic>
    </p:spTree>
    <p:extLst>
      <p:ext uri="{BB962C8B-B14F-4D97-AF65-F5344CB8AC3E}">
        <p14:creationId xmlns:p14="http://schemas.microsoft.com/office/powerpoint/2010/main" val="34006392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D4B47-D466-712F-325E-C51261A62B35}"/>
              </a:ext>
            </a:extLst>
          </p:cNvPr>
          <p:cNvSpPr>
            <a:spLocks noGrp="1"/>
          </p:cNvSpPr>
          <p:nvPr>
            <p:ph type="title"/>
          </p:nvPr>
        </p:nvSpPr>
        <p:spPr/>
        <p:txBody>
          <a:bodyPr/>
          <a:lstStyle/>
          <a:p>
            <a:r>
              <a:rPr lang="en-US" dirty="0"/>
              <a:t>Set-like metrics</a:t>
            </a:r>
          </a:p>
        </p:txBody>
      </p:sp>
      <p:sp>
        <p:nvSpPr>
          <p:cNvPr id="3" name="Content Placeholder 2">
            <a:extLst>
              <a:ext uri="{FF2B5EF4-FFF2-40B4-BE49-F238E27FC236}">
                <a16:creationId xmlns:a16="http://schemas.microsoft.com/office/drawing/2014/main" id="{34900AE5-F76C-4DC7-99C8-14ECF93A59E2}"/>
              </a:ext>
            </a:extLst>
          </p:cNvPr>
          <p:cNvSpPr>
            <a:spLocks noGrp="1"/>
          </p:cNvSpPr>
          <p:nvPr>
            <p:ph sz="half" idx="1"/>
          </p:nvPr>
        </p:nvSpPr>
        <p:spPr/>
        <p:txBody>
          <a:bodyPr/>
          <a:lstStyle/>
          <a:p>
            <a:pPr marL="0" indent="0">
              <a:buNone/>
            </a:pPr>
            <a:r>
              <a:rPr lang="en-US" dirty="0"/>
              <a:t>Given meshes A and B</a:t>
            </a:r>
          </a:p>
          <a:p>
            <a:r>
              <a:rPr lang="en-US" dirty="0"/>
              <a:t>Vol(A \ B)</a:t>
            </a:r>
          </a:p>
          <a:p>
            <a:r>
              <a:rPr lang="en-US" dirty="0"/>
              <a:t>Vol(B \ A)</a:t>
            </a:r>
          </a:p>
          <a:p>
            <a:r>
              <a:rPr lang="en-US" dirty="0"/>
              <a:t>Vol(A \ B)</a:t>
            </a:r>
            <a:r>
              <a:rPr lang="en-US" baseline="30000" dirty="0"/>
              <a:t>2</a:t>
            </a:r>
            <a:r>
              <a:rPr lang="en-US" dirty="0"/>
              <a:t> + Vol(B \ A)</a:t>
            </a:r>
            <a:r>
              <a:rPr lang="en-US" baseline="30000" dirty="0"/>
              <a:t>2</a:t>
            </a:r>
          </a:p>
          <a:p>
            <a:endParaRPr lang="en-US" dirty="0"/>
          </a:p>
          <a:p>
            <a:endParaRPr lang="en-US" dirty="0"/>
          </a:p>
        </p:txBody>
      </p:sp>
      <p:sp>
        <p:nvSpPr>
          <p:cNvPr id="4" name="Content Placeholder 3">
            <a:extLst>
              <a:ext uri="{FF2B5EF4-FFF2-40B4-BE49-F238E27FC236}">
                <a16:creationId xmlns:a16="http://schemas.microsoft.com/office/drawing/2014/main" id="{578C8593-8139-80A3-34D2-E12AE9E3EBCD}"/>
              </a:ext>
            </a:extLst>
          </p:cNvPr>
          <p:cNvSpPr>
            <a:spLocks noGrp="1"/>
          </p:cNvSpPr>
          <p:nvPr>
            <p:ph sz="half" idx="2"/>
          </p:nvPr>
        </p:nvSpPr>
        <p:spPr/>
        <p:txBody>
          <a:bodyPr/>
          <a:lstStyle/>
          <a:p>
            <a:pPr marL="0" indent="0">
              <a:buNone/>
            </a:pPr>
            <a:r>
              <a:rPr lang="en-US" b="1" u="sng" dirty="0"/>
              <a:t>Problems</a:t>
            </a:r>
            <a:r>
              <a:rPr lang="en-US" dirty="0"/>
              <a:t>:</a:t>
            </a:r>
          </a:p>
          <a:p>
            <a:r>
              <a:rPr lang="en-US" dirty="0"/>
              <a:t>Computationally costly</a:t>
            </a:r>
          </a:p>
          <a:p>
            <a:r>
              <a:rPr lang="en-US" dirty="0"/>
              <a:t>Non-smoothness due to discretization.</a:t>
            </a:r>
          </a:p>
          <a:p>
            <a:r>
              <a:rPr lang="en-US" dirty="0"/>
              <a:t>Probably very non-convex</a:t>
            </a:r>
          </a:p>
        </p:txBody>
      </p:sp>
    </p:spTree>
    <p:extLst>
      <p:ext uri="{BB962C8B-B14F-4D97-AF65-F5344CB8AC3E}">
        <p14:creationId xmlns:p14="http://schemas.microsoft.com/office/powerpoint/2010/main" val="3227234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4" name="Freeform: Shape 13">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6" name="Freeform: Shape 15">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8" name="Rectangle 17">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Content Placeholder 2" descr="A picture containing mammal, primate&#10;&#10;Description automatically generated">
            <a:extLst>
              <a:ext uri="{FF2B5EF4-FFF2-40B4-BE49-F238E27FC236}">
                <a16:creationId xmlns:a16="http://schemas.microsoft.com/office/drawing/2014/main" id="{FDA81C03-B6B6-B1A7-ED16-E2BECD8B7CD9}"/>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23232" r="21936" b="1"/>
          <a:stretch/>
        </p:blipFill>
        <p:spPr>
          <a:xfrm>
            <a:off x="6613174" y="10"/>
            <a:ext cx="5578824" cy="6028246"/>
          </a:xfrm>
          <a:custGeom>
            <a:avLst/>
            <a:gdLst/>
            <a:ahLst/>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p:spPr>
      </p:pic>
      <p:sp>
        <p:nvSpPr>
          <p:cNvPr id="20" name="Freeform: Shape 19">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7" name="Content Placeholder 6">
            <a:extLst>
              <a:ext uri="{FF2B5EF4-FFF2-40B4-BE49-F238E27FC236}">
                <a16:creationId xmlns:a16="http://schemas.microsoft.com/office/drawing/2014/main" id="{5654D3C8-ABB7-E162-A562-FE934F711E47}"/>
              </a:ext>
            </a:extLst>
          </p:cNvPr>
          <p:cNvSpPr>
            <a:spLocks noGrp="1"/>
          </p:cNvSpPr>
          <p:nvPr>
            <p:ph sz="half" idx="1"/>
          </p:nvPr>
        </p:nvSpPr>
        <p:spPr>
          <a:xfrm>
            <a:off x="762000" y="2286000"/>
            <a:ext cx="5334000" cy="3810001"/>
          </a:xfrm>
        </p:spPr>
        <p:txBody>
          <a:bodyPr vert="horz" lIns="91440" tIns="45720" rIns="91440" bIns="45720" rtlCol="0">
            <a:normAutofit/>
          </a:bodyPr>
          <a:lstStyle/>
          <a:p>
            <a:pPr>
              <a:lnSpc>
                <a:spcPct val="115000"/>
              </a:lnSpc>
            </a:pPr>
            <a:r>
              <a:rPr lang="en-US" sz="1300"/>
              <a:t>Geometry description by surface meshes is extensively used in medical informatics, virtual reality, robotics, computer vision and many other fields. It interfaces well with 3D scanning, additive manufacturing and many other technologies.</a:t>
            </a:r>
          </a:p>
          <a:p>
            <a:pPr>
              <a:lnSpc>
                <a:spcPct val="115000"/>
              </a:lnSpc>
            </a:pPr>
            <a:r>
              <a:rPr lang="en-US" sz="1300"/>
              <a:t>Mesh representation is particularly well-suited for biological and geological shapes without clearly defined shape features, such as bones, skin, rocks, cells, plants, fabrics, etc.</a:t>
            </a:r>
          </a:p>
          <a:p>
            <a:pPr>
              <a:lnSpc>
                <a:spcPct val="115000"/>
              </a:lnSpc>
            </a:pPr>
            <a:r>
              <a:rPr lang="en-US" sz="1300"/>
              <a:t>Because its importance, mesh modeling attracts much interest from the computer graphics field, so there is much prior work in the field.</a:t>
            </a:r>
          </a:p>
          <a:p>
            <a:pPr>
              <a:lnSpc>
                <a:spcPct val="115000"/>
              </a:lnSpc>
            </a:pPr>
            <a:r>
              <a:rPr lang="en-US" sz="1300"/>
              <a:t>A mesh can mathematically be perceived as a graph of vertices, edges and faces.</a:t>
            </a:r>
          </a:p>
        </p:txBody>
      </p:sp>
      <p:sp>
        <p:nvSpPr>
          <p:cNvPr id="6" name="Title 5">
            <a:extLst>
              <a:ext uri="{FF2B5EF4-FFF2-40B4-BE49-F238E27FC236}">
                <a16:creationId xmlns:a16="http://schemas.microsoft.com/office/drawing/2014/main" id="{0FCAD502-DC52-D025-B736-613589282CDA}"/>
              </a:ext>
            </a:extLst>
          </p:cNvPr>
          <p:cNvSpPr>
            <a:spLocks noGrp="1"/>
          </p:cNvSpPr>
          <p:nvPr>
            <p:ph type="title"/>
          </p:nvPr>
        </p:nvSpPr>
        <p:spPr>
          <a:xfrm>
            <a:off x="762000" y="762000"/>
            <a:ext cx="5334000" cy="1524000"/>
          </a:xfrm>
        </p:spPr>
        <p:txBody>
          <a:bodyPr vert="horz" lIns="91440" tIns="45720" rIns="91440" bIns="45720" rtlCol="0" anchor="ctr">
            <a:normAutofit/>
          </a:bodyPr>
          <a:lstStyle/>
          <a:p>
            <a:r>
              <a:rPr lang="en-US" sz="3200"/>
              <a:t>Background</a:t>
            </a:r>
          </a:p>
        </p:txBody>
      </p:sp>
    </p:spTree>
    <p:extLst>
      <p:ext uri="{BB962C8B-B14F-4D97-AF65-F5344CB8AC3E}">
        <p14:creationId xmlns:p14="http://schemas.microsoft.com/office/powerpoint/2010/main" val="26648205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6EF5A53-0A64-4CA5-B9C7-1CB97CB5CF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3" name="Freeform: Shape 12">
            <a:extLst>
              <a:ext uri="{FF2B5EF4-FFF2-40B4-BE49-F238E27FC236}">
                <a16:creationId xmlns:a16="http://schemas.microsoft.com/office/drawing/2014/main" id="{34ABFBEA-4EB0-4D02-A2C0-1733CD3D6F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5" name="Freeform: Shape 14">
            <a:extLst>
              <a:ext uri="{FF2B5EF4-FFF2-40B4-BE49-F238E27FC236}">
                <a16:creationId xmlns:a16="http://schemas.microsoft.com/office/drawing/2014/main" id="{19E083F6-57F4-487B-A766-EA0462B1EE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useBgFill="1">
        <p:nvSpPr>
          <p:cNvPr id="17" name="Rectangle 16">
            <a:extLst>
              <a:ext uri="{FF2B5EF4-FFF2-40B4-BE49-F238E27FC236}">
                <a16:creationId xmlns:a16="http://schemas.microsoft.com/office/drawing/2014/main" id="{987A0FBA-CC04-4256-A8EB-BB3C543E98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3D065C6D-EB42-400B-99C4-D0ACE936F6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Shape 20">
            <a:extLst>
              <a:ext uri="{FF2B5EF4-FFF2-40B4-BE49-F238E27FC236}">
                <a16:creationId xmlns:a16="http://schemas.microsoft.com/office/drawing/2014/main" id="{3362A0EA-3E81-4464-94B8-70BE5870ED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graphicFrame>
        <p:nvGraphicFramePr>
          <p:cNvPr id="25" name="Content Placeholder 2">
            <a:extLst>
              <a:ext uri="{FF2B5EF4-FFF2-40B4-BE49-F238E27FC236}">
                <a16:creationId xmlns:a16="http://schemas.microsoft.com/office/drawing/2014/main" id="{07133FC5-6F27-88EE-0FCB-5DE605F0374B}"/>
              </a:ext>
            </a:extLst>
          </p:cNvPr>
          <p:cNvGraphicFramePr>
            <a:graphicFrameLocks noGrp="1"/>
          </p:cNvGraphicFramePr>
          <p:nvPr>
            <p:ph sz="half" idx="1"/>
            <p:extLst>
              <p:ext uri="{D42A27DB-BD31-4B8C-83A1-F6EECF244321}">
                <p14:modId xmlns:p14="http://schemas.microsoft.com/office/powerpoint/2010/main" val="435437764"/>
              </p:ext>
            </p:extLst>
          </p:nvPr>
        </p:nvGraphicFramePr>
        <p:xfrm>
          <a:off x="762000" y="2286000"/>
          <a:ext cx="5334000" cy="38100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le 1">
            <a:extLst>
              <a:ext uri="{FF2B5EF4-FFF2-40B4-BE49-F238E27FC236}">
                <a16:creationId xmlns:a16="http://schemas.microsoft.com/office/drawing/2014/main" id="{0AF126B2-5011-6119-F509-6BD0500FC13C}"/>
              </a:ext>
            </a:extLst>
          </p:cNvPr>
          <p:cNvSpPr>
            <a:spLocks noGrp="1"/>
          </p:cNvSpPr>
          <p:nvPr>
            <p:ph type="title"/>
          </p:nvPr>
        </p:nvSpPr>
        <p:spPr>
          <a:xfrm>
            <a:off x="762000" y="762000"/>
            <a:ext cx="5334000" cy="1524000"/>
          </a:xfrm>
        </p:spPr>
        <p:txBody>
          <a:bodyPr vert="horz" lIns="91440" tIns="45720" rIns="91440" bIns="45720" rtlCol="0" anchor="ctr">
            <a:normAutofit/>
          </a:bodyPr>
          <a:lstStyle/>
          <a:p>
            <a:r>
              <a:rPr lang="en-US" sz="3200"/>
              <a:t>State-of-the-art</a:t>
            </a:r>
          </a:p>
        </p:txBody>
      </p:sp>
      <p:pic>
        <p:nvPicPr>
          <p:cNvPr id="6" name="Content Placeholder 5" descr="A picture containing automaton&#10;&#10;Description automatically generated">
            <a:extLst>
              <a:ext uri="{FF2B5EF4-FFF2-40B4-BE49-F238E27FC236}">
                <a16:creationId xmlns:a16="http://schemas.microsoft.com/office/drawing/2014/main" id="{8FF73FA3-3D17-F799-1865-62871E2A252D}"/>
              </a:ext>
            </a:extLst>
          </p:cNvPr>
          <p:cNvPicPr>
            <a:picLocks noGrp="1" noChangeAspect="1"/>
          </p:cNvPicPr>
          <p:nvPr>
            <p:ph sz="half" idx="2"/>
          </p:nvPr>
        </p:nvPicPr>
        <p:blipFill>
          <a:blip r:embed="rId7">
            <a:extLst>
              <a:ext uri="{28A0092B-C50C-407E-A947-70E740481C1C}">
                <a14:useLocalDpi xmlns:a14="http://schemas.microsoft.com/office/drawing/2010/main" val="0"/>
              </a:ext>
            </a:extLst>
          </a:blip>
          <a:stretch>
            <a:fillRect/>
          </a:stretch>
        </p:blipFill>
        <p:spPr>
          <a:xfrm>
            <a:off x="7431405" y="771525"/>
            <a:ext cx="4187190" cy="5334000"/>
          </a:xfrm>
          <a:prstGeom prst="rect">
            <a:avLst/>
          </a:prstGeom>
        </p:spPr>
      </p:pic>
      <p:sp>
        <p:nvSpPr>
          <p:cNvPr id="7" name="TextBox 6">
            <a:extLst>
              <a:ext uri="{FF2B5EF4-FFF2-40B4-BE49-F238E27FC236}">
                <a16:creationId xmlns:a16="http://schemas.microsoft.com/office/drawing/2014/main" id="{7BE2B770-0AA4-7D12-E64B-BB8FE3F84271}"/>
              </a:ext>
            </a:extLst>
          </p:cNvPr>
          <p:cNvSpPr txBox="1"/>
          <p:nvPr/>
        </p:nvSpPr>
        <p:spPr>
          <a:xfrm>
            <a:off x="8639988" y="6240608"/>
            <a:ext cx="1757212" cy="369332"/>
          </a:xfrm>
          <a:prstGeom prst="rect">
            <a:avLst/>
          </a:prstGeom>
          <a:noFill/>
        </p:spPr>
        <p:txBody>
          <a:bodyPr wrap="none" rtlCol="0">
            <a:spAutoFit/>
          </a:bodyPr>
          <a:lstStyle/>
          <a:p>
            <a:r>
              <a:rPr lang="en-US" dirty="0"/>
              <a:t>Blender model</a:t>
            </a:r>
          </a:p>
        </p:txBody>
      </p:sp>
    </p:spTree>
    <p:extLst>
      <p:ext uri="{BB962C8B-B14F-4D97-AF65-F5344CB8AC3E}">
        <p14:creationId xmlns:p14="http://schemas.microsoft.com/office/powerpoint/2010/main" val="2995510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9162C-5F2F-C89C-EBC3-D1CB0035521F}"/>
              </a:ext>
            </a:extLst>
          </p:cNvPr>
          <p:cNvSpPr>
            <a:spLocks noGrp="1"/>
          </p:cNvSpPr>
          <p:nvPr>
            <p:ph type="title"/>
          </p:nvPr>
        </p:nvSpPr>
        <p:spPr/>
        <p:txBody>
          <a:bodyPr/>
          <a:lstStyle/>
          <a:p>
            <a:r>
              <a:rPr lang="en-US" dirty="0"/>
              <a:t>State-of-the-art (software)</a:t>
            </a:r>
          </a:p>
        </p:txBody>
      </p:sp>
      <p:sp>
        <p:nvSpPr>
          <p:cNvPr id="3" name="Content Placeholder 2">
            <a:extLst>
              <a:ext uri="{FF2B5EF4-FFF2-40B4-BE49-F238E27FC236}">
                <a16:creationId xmlns:a16="http://schemas.microsoft.com/office/drawing/2014/main" id="{B0B32661-C3E8-F702-3A07-E695F6D5D9C5}"/>
              </a:ext>
            </a:extLst>
          </p:cNvPr>
          <p:cNvSpPr>
            <a:spLocks noGrp="1"/>
          </p:cNvSpPr>
          <p:nvPr>
            <p:ph sz="half" idx="1"/>
          </p:nvPr>
        </p:nvSpPr>
        <p:spPr/>
        <p:txBody>
          <a:bodyPr>
            <a:normAutofit fontScale="92500" lnSpcReduction="20000"/>
          </a:bodyPr>
          <a:lstStyle/>
          <a:p>
            <a:r>
              <a:rPr lang="en-US" dirty="0"/>
              <a:t>Many software projects are open source.</a:t>
            </a:r>
          </a:p>
          <a:p>
            <a:r>
              <a:rPr lang="en-US" dirty="0"/>
              <a:t>Examples: </a:t>
            </a:r>
          </a:p>
          <a:p>
            <a:pPr lvl="1"/>
            <a:r>
              <a:rPr lang="en-US" dirty="0" err="1"/>
              <a:t>Pymeshlab</a:t>
            </a:r>
            <a:endParaRPr lang="en-US" dirty="0"/>
          </a:p>
          <a:p>
            <a:pPr lvl="1"/>
            <a:r>
              <a:rPr lang="en-US" dirty="0"/>
              <a:t>Open3d</a:t>
            </a:r>
          </a:p>
          <a:p>
            <a:pPr lvl="1"/>
            <a:r>
              <a:rPr lang="en-US" dirty="0" err="1"/>
              <a:t>trimesh</a:t>
            </a:r>
            <a:endParaRPr lang="en-US" dirty="0"/>
          </a:p>
          <a:p>
            <a:r>
              <a:rPr lang="en-US" dirty="0"/>
              <a:t>Even blender exposes its API in open source.</a:t>
            </a:r>
          </a:p>
          <a:p>
            <a:endParaRPr lang="en-US" dirty="0"/>
          </a:p>
        </p:txBody>
      </p:sp>
      <p:sp>
        <p:nvSpPr>
          <p:cNvPr id="4" name="Content Placeholder 3">
            <a:extLst>
              <a:ext uri="{FF2B5EF4-FFF2-40B4-BE49-F238E27FC236}">
                <a16:creationId xmlns:a16="http://schemas.microsoft.com/office/drawing/2014/main" id="{44F81954-ADEA-F3A3-2BE6-ED1C13C41DB5}"/>
              </a:ext>
            </a:extLst>
          </p:cNvPr>
          <p:cNvSpPr>
            <a:spLocks noGrp="1"/>
          </p:cNvSpPr>
          <p:nvPr>
            <p:ph sz="half" idx="2"/>
          </p:nvPr>
        </p:nvSpPr>
        <p:spPr/>
        <p:txBody>
          <a:bodyPr>
            <a:normAutofit fontScale="92500" lnSpcReduction="20000"/>
          </a:bodyPr>
          <a:lstStyle/>
          <a:p>
            <a:pPr marL="0" indent="0">
              <a:buNone/>
            </a:pPr>
            <a:r>
              <a:rPr lang="en-US" b="1" dirty="0" err="1"/>
              <a:t>trimesh</a:t>
            </a:r>
            <a:r>
              <a:rPr lang="en-US" dirty="0"/>
              <a:t> </a:t>
            </a:r>
          </a:p>
          <a:p>
            <a:r>
              <a:rPr lang="en-US" dirty="0"/>
              <a:t>Appears to be the more mature but also older package.</a:t>
            </a:r>
          </a:p>
          <a:p>
            <a:r>
              <a:rPr lang="en-US" dirty="0"/>
              <a:t>Contains many algorithms that appear to be useful for our purpose.</a:t>
            </a:r>
          </a:p>
          <a:p>
            <a:endParaRPr lang="en-US" dirty="0"/>
          </a:p>
        </p:txBody>
      </p:sp>
    </p:spTree>
    <p:extLst>
      <p:ext uri="{BB962C8B-B14F-4D97-AF65-F5344CB8AC3E}">
        <p14:creationId xmlns:p14="http://schemas.microsoft.com/office/powerpoint/2010/main" val="899193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FCAD502-DC52-D025-B736-613589282CDA}"/>
              </a:ext>
            </a:extLst>
          </p:cNvPr>
          <p:cNvSpPr>
            <a:spLocks noGrp="1"/>
          </p:cNvSpPr>
          <p:nvPr>
            <p:ph type="title"/>
          </p:nvPr>
        </p:nvSpPr>
        <p:spPr/>
        <p:txBody>
          <a:bodyPr/>
          <a:lstStyle/>
          <a:p>
            <a:r>
              <a:rPr lang="en-US" dirty="0"/>
              <a:t>Registration</a:t>
            </a:r>
          </a:p>
        </p:txBody>
      </p:sp>
      <p:sp>
        <p:nvSpPr>
          <p:cNvPr id="5" name="Content Placeholder 4">
            <a:extLst>
              <a:ext uri="{FF2B5EF4-FFF2-40B4-BE49-F238E27FC236}">
                <a16:creationId xmlns:a16="http://schemas.microsoft.com/office/drawing/2014/main" id="{DEADE833-9BFC-8174-724C-DCD22ECD2A5F}"/>
              </a:ext>
            </a:extLst>
          </p:cNvPr>
          <p:cNvSpPr>
            <a:spLocks noGrp="1"/>
          </p:cNvSpPr>
          <p:nvPr>
            <p:ph sz="half" idx="1"/>
          </p:nvPr>
        </p:nvSpPr>
        <p:spPr/>
        <p:txBody>
          <a:bodyPr>
            <a:normAutofit fontScale="47500" lnSpcReduction="20000"/>
          </a:bodyPr>
          <a:lstStyle/>
          <a:p>
            <a:r>
              <a:rPr lang="en-US" dirty="0"/>
              <a:t>The fitting of one mesh to another is called “registration”.</a:t>
            </a:r>
          </a:p>
          <a:p>
            <a:r>
              <a:rPr lang="en-US" dirty="0"/>
              <a:t>Registration can include rigid body translations and rotations, but also linear and nonlinear transformations, </a:t>
            </a:r>
          </a:p>
          <a:p>
            <a:r>
              <a:rPr lang="en-US" dirty="0"/>
              <a:t>The output-of-interest is often the mapping that performs the registration rather than the result of the mapping.</a:t>
            </a:r>
          </a:p>
          <a:p>
            <a:r>
              <a:rPr lang="en-US" dirty="0"/>
              <a:t>The mapping is useful for:</a:t>
            </a:r>
          </a:p>
          <a:p>
            <a:pPr lvl="1"/>
            <a:r>
              <a:rPr lang="en-US" dirty="0"/>
              <a:t>Metrics, which are important for object classifications, automated diagnostics, etc.</a:t>
            </a:r>
          </a:p>
          <a:p>
            <a:pPr lvl="1"/>
            <a:r>
              <a:rPr lang="en-US" dirty="0"/>
              <a:t>For subsequent mapping of associated data, for instance muscle insertion points on a bone or joint axes.</a:t>
            </a:r>
          </a:p>
          <a:p>
            <a:pPr marL="0" indent="0">
              <a:buNone/>
            </a:pPr>
            <a:r>
              <a:rPr lang="en-US" b="1" dirty="0"/>
              <a:t>The fundamental problem of registration is that the two meshes are topologically different. This means that two similar shapes can be completely different in their graph representations and no smooth mapping exists between them.</a:t>
            </a:r>
          </a:p>
        </p:txBody>
      </p:sp>
      <p:pic>
        <p:nvPicPr>
          <p:cNvPr id="12" name="Content Placeholder 11">
            <a:extLst>
              <a:ext uri="{FF2B5EF4-FFF2-40B4-BE49-F238E27FC236}">
                <a16:creationId xmlns:a16="http://schemas.microsoft.com/office/drawing/2014/main" id="{F2E59605-D799-5DD3-DCF5-D8DB8DA2DB94}"/>
              </a:ext>
            </a:extLst>
          </p:cNvPr>
          <p:cNvPicPr>
            <a:picLocks noGrp="1" noChangeAspect="1"/>
          </p:cNvPicPr>
          <p:nvPr>
            <p:ph sz="half" idx="2"/>
          </p:nvPr>
        </p:nvPicPr>
        <p:blipFill>
          <a:blip r:embed="rId2"/>
          <a:stretch>
            <a:fillRect/>
          </a:stretch>
        </p:blipFill>
        <p:spPr>
          <a:xfrm>
            <a:off x="7919157" y="587829"/>
            <a:ext cx="3470508" cy="4932127"/>
          </a:xfrm>
        </p:spPr>
      </p:pic>
      <p:sp>
        <p:nvSpPr>
          <p:cNvPr id="13" name="TextBox 12">
            <a:extLst>
              <a:ext uri="{FF2B5EF4-FFF2-40B4-BE49-F238E27FC236}">
                <a16:creationId xmlns:a16="http://schemas.microsoft.com/office/drawing/2014/main" id="{F5D4EDB8-4F5B-B99E-653D-6585A6918AD6}"/>
              </a:ext>
            </a:extLst>
          </p:cNvPr>
          <p:cNvSpPr txBox="1"/>
          <p:nvPr/>
        </p:nvSpPr>
        <p:spPr>
          <a:xfrm>
            <a:off x="8439274" y="5519956"/>
            <a:ext cx="2661434" cy="369332"/>
          </a:xfrm>
          <a:prstGeom prst="rect">
            <a:avLst/>
          </a:prstGeom>
          <a:noFill/>
        </p:spPr>
        <p:txBody>
          <a:bodyPr wrap="none" rtlCol="0">
            <a:spAutoFit/>
          </a:bodyPr>
          <a:lstStyle/>
          <a:p>
            <a:r>
              <a:rPr lang="en-US" dirty="0"/>
              <a:t>Registration by </a:t>
            </a:r>
            <a:r>
              <a:rPr lang="en-US" dirty="0" err="1"/>
              <a:t>trimesh</a:t>
            </a:r>
            <a:r>
              <a:rPr lang="en-US" dirty="0"/>
              <a:t>.</a:t>
            </a:r>
          </a:p>
        </p:txBody>
      </p:sp>
    </p:spTree>
    <p:extLst>
      <p:ext uri="{BB962C8B-B14F-4D97-AF65-F5344CB8AC3E}">
        <p14:creationId xmlns:p14="http://schemas.microsoft.com/office/powerpoint/2010/main" val="3494956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678C-E237-EB53-1EE5-C0AB0CBDC583}"/>
              </a:ext>
            </a:extLst>
          </p:cNvPr>
          <p:cNvSpPr>
            <a:spLocks noGrp="1"/>
          </p:cNvSpPr>
          <p:nvPr>
            <p:ph type="title"/>
          </p:nvPr>
        </p:nvSpPr>
        <p:spPr/>
        <p:txBody>
          <a:bodyPr/>
          <a:lstStyle/>
          <a:p>
            <a:r>
              <a:rPr lang="en-US" dirty="0"/>
              <a:t>Affine mapping</a:t>
            </a:r>
          </a:p>
        </p:txBody>
      </p:sp>
      <p:sp>
        <p:nvSpPr>
          <p:cNvPr id="3" name="Content Placeholder 2">
            <a:extLst>
              <a:ext uri="{FF2B5EF4-FFF2-40B4-BE49-F238E27FC236}">
                <a16:creationId xmlns:a16="http://schemas.microsoft.com/office/drawing/2014/main" id="{43912D5E-A38D-B717-4C14-BCC5D9E8F6CD}"/>
              </a:ext>
            </a:extLst>
          </p:cNvPr>
          <p:cNvSpPr>
            <a:spLocks noGrp="1"/>
          </p:cNvSpPr>
          <p:nvPr>
            <p:ph sz="half" idx="1"/>
          </p:nvPr>
        </p:nvSpPr>
        <p:spPr/>
        <p:txBody>
          <a:bodyPr>
            <a:normAutofit fontScale="47500" lnSpcReduction="20000"/>
          </a:bodyPr>
          <a:lstStyle/>
          <a:p>
            <a:r>
              <a:rPr lang="en-US" dirty="0"/>
              <a:t>The </a:t>
            </a:r>
            <a:r>
              <a:rPr lang="en-US" dirty="0" err="1"/>
              <a:t>goto</a:t>
            </a:r>
            <a:r>
              <a:rPr lang="en-US" dirty="0"/>
              <a:t> method for registration appears to be affine mapping.</a:t>
            </a:r>
          </a:p>
          <a:p>
            <a:r>
              <a:rPr lang="en-US" dirty="0"/>
              <a:t>A 4x4 matrix can represent:</a:t>
            </a:r>
          </a:p>
          <a:p>
            <a:pPr lvl="1"/>
            <a:r>
              <a:rPr lang="en-US" dirty="0"/>
              <a:t>Rigid-body translation</a:t>
            </a:r>
          </a:p>
          <a:p>
            <a:pPr lvl="1"/>
            <a:r>
              <a:rPr lang="en-US" dirty="0"/>
              <a:t>Rigid-body rotation</a:t>
            </a:r>
          </a:p>
          <a:p>
            <a:pPr lvl="1"/>
            <a:r>
              <a:rPr lang="en-US" dirty="0"/>
              <a:t>Scaling</a:t>
            </a:r>
          </a:p>
          <a:p>
            <a:pPr lvl="1"/>
            <a:r>
              <a:rPr lang="en-US" dirty="0"/>
              <a:t>Skewing</a:t>
            </a:r>
          </a:p>
          <a:p>
            <a:r>
              <a:rPr lang="en-US" dirty="0"/>
              <a:t>Typically solved as a (nonconvex) optimization problem.</a:t>
            </a:r>
          </a:p>
          <a:p>
            <a:r>
              <a:rPr lang="en-US" dirty="0"/>
              <a:t>Remaining differences can be attributed to “inherent” differences, for instance male or female bones, pathologies, or the difference between a bicycle and a car.</a:t>
            </a:r>
          </a:p>
          <a:p>
            <a:r>
              <a:rPr lang="en-US" dirty="0"/>
              <a:t>Standard method in any decent library.</a:t>
            </a:r>
          </a:p>
        </p:txBody>
      </p:sp>
      <p:pic>
        <p:nvPicPr>
          <p:cNvPr id="6" name="Content Placeholder 5">
            <a:extLst>
              <a:ext uri="{FF2B5EF4-FFF2-40B4-BE49-F238E27FC236}">
                <a16:creationId xmlns:a16="http://schemas.microsoft.com/office/drawing/2014/main" id="{F821BD1A-6074-F75E-D497-77CF72214DE1}"/>
              </a:ext>
            </a:extLst>
          </p:cNvPr>
          <p:cNvPicPr>
            <a:picLocks noGrp="1" noChangeAspect="1"/>
          </p:cNvPicPr>
          <p:nvPr>
            <p:ph sz="half" idx="2"/>
          </p:nvPr>
        </p:nvPicPr>
        <p:blipFill>
          <a:blip r:embed="rId2"/>
          <a:stretch>
            <a:fillRect/>
          </a:stretch>
        </p:blipFill>
        <p:spPr>
          <a:xfrm>
            <a:off x="6384470" y="2286000"/>
            <a:ext cx="4939622" cy="3810000"/>
          </a:xfrm>
        </p:spPr>
      </p:pic>
      <p:sp>
        <p:nvSpPr>
          <p:cNvPr id="7" name="TextBox 6">
            <a:extLst>
              <a:ext uri="{FF2B5EF4-FFF2-40B4-BE49-F238E27FC236}">
                <a16:creationId xmlns:a16="http://schemas.microsoft.com/office/drawing/2014/main" id="{31AFF202-90BF-8774-17C4-575E722057F9}"/>
              </a:ext>
            </a:extLst>
          </p:cNvPr>
          <p:cNvSpPr txBox="1"/>
          <p:nvPr/>
        </p:nvSpPr>
        <p:spPr>
          <a:xfrm>
            <a:off x="6384470" y="1518407"/>
            <a:ext cx="4848389" cy="646331"/>
          </a:xfrm>
          <a:prstGeom prst="rect">
            <a:avLst/>
          </a:prstGeom>
          <a:noFill/>
        </p:spPr>
        <p:txBody>
          <a:bodyPr wrap="square" rtlCol="0">
            <a:spAutoFit/>
          </a:bodyPr>
          <a:lstStyle/>
          <a:p>
            <a:r>
              <a:rPr lang="en-US" dirty="0"/>
              <a:t>Registration of male and female pelvises by affine mapping</a:t>
            </a:r>
          </a:p>
        </p:txBody>
      </p:sp>
    </p:spTree>
    <p:extLst>
      <p:ext uri="{BB962C8B-B14F-4D97-AF65-F5344CB8AC3E}">
        <p14:creationId xmlns:p14="http://schemas.microsoft.com/office/powerpoint/2010/main" val="27424794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030AA-751E-5999-C109-F88C4742BFD7}"/>
              </a:ext>
            </a:extLst>
          </p:cNvPr>
          <p:cNvSpPr>
            <a:spLocks noGrp="1"/>
          </p:cNvSpPr>
          <p:nvPr>
            <p:ph type="title"/>
          </p:nvPr>
        </p:nvSpPr>
        <p:spPr/>
        <p:txBody>
          <a:bodyPr/>
          <a:lstStyle/>
          <a:p>
            <a:r>
              <a:rPr lang="en-US" dirty="0"/>
              <a:t>Projection-type mapping</a:t>
            </a:r>
          </a:p>
        </p:txBody>
      </p:sp>
      <p:sp>
        <p:nvSpPr>
          <p:cNvPr id="3" name="Content Placeholder 2">
            <a:extLst>
              <a:ext uri="{FF2B5EF4-FFF2-40B4-BE49-F238E27FC236}">
                <a16:creationId xmlns:a16="http://schemas.microsoft.com/office/drawing/2014/main" id="{9B4F8AE8-8B44-A334-AE73-B70640C7D56B}"/>
              </a:ext>
            </a:extLst>
          </p:cNvPr>
          <p:cNvSpPr>
            <a:spLocks noGrp="1"/>
          </p:cNvSpPr>
          <p:nvPr>
            <p:ph idx="1"/>
          </p:nvPr>
        </p:nvSpPr>
        <p:spPr/>
        <p:txBody>
          <a:bodyPr>
            <a:normAutofit/>
          </a:bodyPr>
          <a:lstStyle/>
          <a:p>
            <a:r>
              <a:rPr lang="en-US" dirty="0"/>
              <a:t>Vertices on the source geometry are projected to the triangulated target geometry surface.</a:t>
            </a:r>
          </a:p>
          <a:p>
            <a:r>
              <a:rPr lang="en-US" dirty="0"/>
              <a:t>Can work well for small adjustments.</a:t>
            </a:r>
          </a:p>
          <a:p>
            <a:r>
              <a:rPr lang="en-US" dirty="0"/>
              <a:t>Not robust for large adjustments.</a:t>
            </a:r>
          </a:p>
          <a:p>
            <a:r>
              <a:rPr lang="en-US" dirty="0"/>
              <a:t>A closed-form mapping will have to be identified post-hoc by another method, for instance RBF mapping.</a:t>
            </a:r>
          </a:p>
        </p:txBody>
      </p:sp>
    </p:spTree>
    <p:extLst>
      <p:ext uri="{BB962C8B-B14F-4D97-AF65-F5344CB8AC3E}">
        <p14:creationId xmlns:p14="http://schemas.microsoft.com/office/powerpoint/2010/main" val="3063967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70EF-BE0F-0B44-9B90-B518335D59D6}"/>
              </a:ext>
            </a:extLst>
          </p:cNvPr>
          <p:cNvSpPr>
            <a:spLocks noGrp="1"/>
          </p:cNvSpPr>
          <p:nvPr>
            <p:ph type="title"/>
          </p:nvPr>
        </p:nvSpPr>
        <p:spPr/>
        <p:txBody>
          <a:bodyPr/>
          <a:lstStyle/>
          <a:p>
            <a:r>
              <a:rPr lang="en-US" dirty="0"/>
              <a:t>RBF mapping</a:t>
            </a:r>
          </a:p>
        </p:txBody>
      </p:sp>
      <p:sp>
        <p:nvSpPr>
          <p:cNvPr id="3" name="Content Placeholder 2">
            <a:extLst>
              <a:ext uri="{FF2B5EF4-FFF2-40B4-BE49-F238E27FC236}">
                <a16:creationId xmlns:a16="http://schemas.microsoft.com/office/drawing/2014/main" id="{ADAC24B7-7337-7365-BEC9-BEB968CF6A30}"/>
              </a:ext>
            </a:extLst>
          </p:cNvPr>
          <p:cNvSpPr>
            <a:spLocks noGrp="1"/>
          </p:cNvSpPr>
          <p:nvPr>
            <p:ph idx="1"/>
          </p:nvPr>
        </p:nvSpPr>
        <p:spPr/>
        <p:txBody>
          <a:bodyPr/>
          <a:lstStyle/>
          <a:p>
            <a:r>
              <a:rPr lang="en-US" dirty="0"/>
              <a:t>Radial basis functions can form the link between incompatible meshes.</a:t>
            </a:r>
          </a:p>
          <a:p>
            <a:r>
              <a:rPr lang="en-US" dirty="0"/>
              <a:t>Key points (or all vertices) are projected.</a:t>
            </a:r>
          </a:p>
          <a:p>
            <a:r>
              <a:rPr lang="en-US" dirty="0"/>
              <a:t>Displacements are blended in space between the displaced points by radial basis functions.</a:t>
            </a:r>
          </a:p>
          <a:p>
            <a:endParaRPr lang="en-US" dirty="0"/>
          </a:p>
        </p:txBody>
      </p:sp>
    </p:spTree>
    <p:extLst>
      <p:ext uri="{BB962C8B-B14F-4D97-AF65-F5344CB8AC3E}">
        <p14:creationId xmlns:p14="http://schemas.microsoft.com/office/powerpoint/2010/main" val="2907882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A0470-E9E7-5EB7-C868-B85D9534A2AF}"/>
              </a:ext>
            </a:extLst>
          </p:cNvPr>
          <p:cNvSpPr>
            <a:spLocks noGrp="1"/>
          </p:cNvSpPr>
          <p:nvPr>
            <p:ph type="title"/>
          </p:nvPr>
        </p:nvSpPr>
        <p:spPr/>
        <p:txBody>
          <a:bodyPr/>
          <a:lstStyle/>
          <a:p>
            <a:r>
              <a:rPr lang="en-US" dirty="0"/>
              <a:t>Global, metric tensor-like mappings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D279D52E-843D-5908-6CB1-BCE5E775AF72}"/>
                  </a:ext>
                </a:extLst>
              </p:cNvPr>
              <p:cNvSpPr>
                <a:spLocks noGrp="1"/>
              </p:cNvSpPr>
              <p:nvPr>
                <p:ph sz="half" idx="1"/>
              </p:nvPr>
            </p:nvSpPr>
            <p:spPr/>
            <p:txBody>
              <a:bodyPr>
                <a:normAutofit fontScale="40000" lnSpcReduction="20000"/>
              </a:bodyPr>
              <a:lstStyle/>
              <a:p>
                <a14:m>
                  <m:oMath xmlns:m="http://schemas.openxmlformats.org/officeDocument/2006/math">
                    <m:sSup>
                      <m:sSupPr>
                        <m:ctrlPr>
                          <a:rPr lang="en-US" i="1" smtClean="0">
                            <a:latin typeface="Cambria Math" panose="02040503050406030204" pitchFamily="18" charset="0"/>
                          </a:rPr>
                        </m:ctrlPr>
                      </m:sSupPr>
                      <m:e>
                        <m:r>
                          <a:rPr lang="en-US" i="1" smtClean="0">
                            <a:latin typeface="Cambria Math" panose="02040503050406030204" pitchFamily="18" charset="0"/>
                            <a:ea typeface="Cambria Math" panose="02040503050406030204" pitchFamily="18" charset="0"/>
                          </a:rPr>
                          <m:t>ℝ</m:t>
                        </m:r>
                      </m:e>
                      <m:sup>
                        <m:r>
                          <a:rPr lang="da-DK" b="0" i="1" smtClean="0">
                            <a:latin typeface="Cambria Math" panose="02040503050406030204" pitchFamily="18" charset="0"/>
                          </a:rPr>
                          <m:t>3</m:t>
                        </m:r>
                      </m:sup>
                    </m:sSup>
                    <m:groupChr>
                      <m:groupChrPr>
                        <m:chr m:val="→"/>
                        <m:pos m:val="top"/>
                        <m:ctrlPr>
                          <a:rPr lang="da-DK" b="0" i="1" smtClean="0">
                            <a:latin typeface="Cambria Math" panose="02040503050406030204" pitchFamily="18" charset="0"/>
                          </a:rPr>
                        </m:ctrlPr>
                      </m:groupChrPr>
                      <m:e/>
                    </m:groupChr>
                    <m:sSup>
                      <m:sSupPr>
                        <m:ctrlPr>
                          <a:rPr lang="en-US" i="1">
                            <a:latin typeface="Cambria Math" panose="02040503050406030204" pitchFamily="18" charset="0"/>
                          </a:rPr>
                        </m:ctrlPr>
                      </m:sSupPr>
                      <m:e>
                        <m:r>
                          <a:rPr lang="en-US" i="1">
                            <a:latin typeface="Cambria Math" panose="02040503050406030204" pitchFamily="18" charset="0"/>
                            <a:ea typeface="Cambria Math" panose="02040503050406030204" pitchFamily="18" charset="0"/>
                          </a:rPr>
                          <m:t>ℝ</m:t>
                        </m:r>
                      </m:e>
                      <m:sup>
                        <m:r>
                          <a:rPr lang="da-DK" i="1">
                            <a:latin typeface="Cambria Math" panose="02040503050406030204" pitchFamily="18" charset="0"/>
                          </a:rPr>
                          <m:t>3</m:t>
                        </m:r>
                      </m:sup>
                    </m:sSup>
                  </m:oMath>
                </a14:m>
                <a:r>
                  <a:rPr lang="en-US" dirty="0"/>
                  <a:t> mapping of the bounding box of the source geometry.</a:t>
                </a:r>
              </a:p>
              <a:p>
                <a:r>
                  <a:rPr lang="en-US" dirty="0"/>
                  <a:t>Examples</a:t>
                </a:r>
              </a:p>
              <a:p>
                <a:pPr lvl="1"/>
                <a:r>
                  <a:rPr lang="en-US" dirty="0"/>
                  <a:t>3D Fourier series</a:t>
                </a:r>
              </a:p>
              <a:p>
                <a:pPr lvl="1"/>
                <a:r>
                  <a:rPr lang="en-US" dirty="0"/>
                  <a:t>3D wavelet series</a:t>
                </a:r>
              </a:p>
              <a:p>
                <a:pPr lvl="1"/>
                <a:r>
                  <a:rPr lang="en-US" dirty="0"/>
                  <a:t>Hermite polynomial products</a:t>
                </a:r>
              </a:p>
              <a:p>
                <a:pPr lvl="1"/>
                <a:r>
                  <a:rPr lang="en-US" dirty="0"/>
                  <a:t>Ad-hoc mappings like position-dependent rotations or scaling</a:t>
                </a:r>
              </a:p>
              <a:p>
                <a:r>
                  <a:rPr lang="en-US" dirty="0"/>
                  <a:t>Advantages:</a:t>
                </a:r>
              </a:p>
              <a:p>
                <a:pPr lvl="1"/>
                <a:r>
                  <a:rPr lang="en-US" dirty="0"/>
                  <a:t>Variable set of independent parameters.</a:t>
                </a:r>
              </a:p>
              <a:p>
                <a:pPr lvl="1"/>
                <a:r>
                  <a:rPr lang="en-US" dirty="0"/>
                  <a:t>Mesh-independence</a:t>
                </a:r>
              </a:p>
              <a:p>
                <a:r>
                  <a:rPr lang="en-US" dirty="0"/>
                  <a:t>Disadvantages:</a:t>
                </a:r>
              </a:p>
              <a:p>
                <a:pPr lvl="1"/>
                <a:r>
                  <a:rPr lang="en-US" dirty="0"/>
                  <a:t>Optimization problem requiring a numerically efficient and mesh-independent objective function.</a:t>
                </a:r>
              </a:p>
              <a:p>
                <a:pPr lvl="1"/>
                <a:r>
                  <a:rPr lang="en-US" dirty="0"/>
                  <a:t>General space mappings (e.g. Fourier) requires many free variables (multiple of 18).</a:t>
                </a:r>
              </a:p>
            </p:txBody>
          </p:sp>
        </mc:Choice>
        <mc:Fallback>
          <p:sp>
            <p:nvSpPr>
              <p:cNvPr id="3" name="Content Placeholder 2">
                <a:extLst>
                  <a:ext uri="{FF2B5EF4-FFF2-40B4-BE49-F238E27FC236}">
                    <a16:creationId xmlns:a16="http://schemas.microsoft.com/office/drawing/2014/main" id="{D279D52E-843D-5908-6CB1-BCE5E775AF72}"/>
                  </a:ext>
                </a:extLst>
              </p:cNvPr>
              <p:cNvSpPr>
                <a:spLocks noGrp="1" noRot="1" noChangeAspect="1" noMove="1" noResize="1" noEditPoints="1" noAdjustHandles="1" noChangeArrowheads="1" noChangeShapeType="1" noTextEdit="1"/>
              </p:cNvSpPr>
              <p:nvPr>
                <p:ph sz="half" idx="1"/>
              </p:nvPr>
            </p:nvSpPr>
            <p:spPr>
              <a:blipFill>
                <a:blip r:embed="rId2"/>
                <a:stretch>
                  <a:fillRect t="-320"/>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1B10CE4C-755C-B8CB-15E8-6C0DE715725E}"/>
              </a:ext>
            </a:extLst>
          </p:cNvPr>
          <p:cNvSpPr txBox="1"/>
          <p:nvPr/>
        </p:nvSpPr>
        <p:spPr>
          <a:xfrm>
            <a:off x="6096000" y="1989871"/>
            <a:ext cx="5498878" cy="369332"/>
          </a:xfrm>
          <a:prstGeom prst="rect">
            <a:avLst/>
          </a:prstGeom>
          <a:noFill/>
        </p:spPr>
        <p:txBody>
          <a:bodyPr wrap="none" rtlCol="0">
            <a:spAutoFit/>
          </a:bodyPr>
          <a:lstStyle/>
          <a:p>
            <a:r>
              <a:rPr lang="en-US" dirty="0"/>
              <a:t>Ad-hoc mapping: Twisting and bending of a femur</a:t>
            </a:r>
          </a:p>
        </p:txBody>
      </p:sp>
      <p:pic>
        <p:nvPicPr>
          <p:cNvPr id="11" name="Content Placeholder 10">
            <a:extLst>
              <a:ext uri="{FF2B5EF4-FFF2-40B4-BE49-F238E27FC236}">
                <a16:creationId xmlns:a16="http://schemas.microsoft.com/office/drawing/2014/main" id="{ABFEF531-8A18-54C2-4B67-88C4623B3A84}"/>
              </a:ext>
            </a:extLst>
          </p:cNvPr>
          <p:cNvPicPr>
            <a:picLocks noGrp="1" noChangeAspect="1"/>
          </p:cNvPicPr>
          <p:nvPr>
            <p:ph sz="half" idx="2"/>
          </p:nvPr>
        </p:nvPicPr>
        <p:blipFill>
          <a:blip r:embed="rId3"/>
          <a:stretch>
            <a:fillRect/>
          </a:stretch>
        </p:blipFill>
        <p:spPr>
          <a:xfrm>
            <a:off x="6278563" y="2440947"/>
            <a:ext cx="5151437" cy="3500105"/>
          </a:xfrm>
        </p:spPr>
      </p:pic>
    </p:spTree>
    <p:extLst>
      <p:ext uri="{BB962C8B-B14F-4D97-AF65-F5344CB8AC3E}">
        <p14:creationId xmlns:p14="http://schemas.microsoft.com/office/powerpoint/2010/main" val="3882135898"/>
      </p:ext>
    </p:extLst>
  </p:cSld>
  <p:clrMapOvr>
    <a:masterClrMapping/>
  </p:clrMapOvr>
</p:sld>
</file>

<file path=ppt/theme/theme1.xml><?xml version="1.0" encoding="utf-8"?>
<a:theme xmlns:a="http://schemas.openxmlformats.org/drawingml/2006/main" name="PebbleVTI">
  <a:themeElements>
    <a:clrScheme name="AnalogousFromRegularSeedRightStep">
      <a:dk1>
        <a:srgbClr val="000000"/>
      </a:dk1>
      <a:lt1>
        <a:srgbClr val="FFFFFF"/>
      </a:lt1>
      <a:dk2>
        <a:srgbClr val="1C2F31"/>
      </a:dk2>
      <a:lt2>
        <a:srgbClr val="F2F0F3"/>
      </a:lt2>
      <a:accent1>
        <a:srgbClr val="77B12B"/>
      </a:accent1>
      <a:accent2>
        <a:srgbClr val="37B720"/>
      </a:accent2>
      <a:accent3>
        <a:srgbClr val="2CB951"/>
      </a:accent3>
      <a:accent4>
        <a:srgbClr val="1FB484"/>
      </a:accent4>
      <a:accent5>
        <a:srgbClr val="2EB1BF"/>
      </a:accent5>
      <a:accent6>
        <a:srgbClr val="2374C9"/>
      </a:accent6>
      <a:hlink>
        <a:srgbClr val="8C5EC9"/>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314</TotalTime>
  <Words>698</Words>
  <Application>Microsoft Office PowerPoint</Application>
  <PresentationFormat>Widescreen</PresentationFormat>
  <Paragraphs>83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Avenir Next LT Pro</vt:lpstr>
      <vt:lpstr>Avenir Next LT Pro Light</vt:lpstr>
      <vt:lpstr>Cambria Math</vt:lpstr>
      <vt:lpstr>Sitka Subheading</vt:lpstr>
      <vt:lpstr>PebbleVTI</vt:lpstr>
      <vt:lpstr>Registration of meshes</vt:lpstr>
      <vt:lpstr>Background</vt:lpstr>
      <vt:lpstr>State-of-the-art</vt:lpstr>
      <vt:lpstr>State-of-the-art (software)</vt:lpstr>
      <vt:lpstr>Registration</vt:lpstr>
      <vt:lpstr>Affine mapping</vt:lpstr>
      <vt:lpstr>Projection-type mapping</vt:lpstr>
      <vt:lpstr>RBF mapping</vt:lpstr>
      <vt:lpstr>Global, metric tensor-like mappings</vt:lpstr>
      <vt:lpstr>Gauss divergence theorem metrics</vt:lpstr>
      <vt:lpstr>Gauss divergence metrics</vt:lpstr>
      <vt:lpstr>Implementation</vt:lpstr>
      <vt:lpstr>Set-like metrics</vt:lpstr>
    </vt:vector>
  </TitlesOfParts>
  <Company>Aalborg Universitet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Opportunities to enhance AMS morphing by existing technology</dc:title>
  <dc:creator>John Rasmussen</dc:creator>
  <cp:lastModifiedBy>John Rasmussen</cp:lastModifiedBy>
  <cp:revision>5</cp:revision>
  <dcterms:created xsi:type="dcterms:W3CDTF">2023-01-22T14:55:36Z</dcterms:created>
  <dcterms:modified xsi:type="dcterms:W3CDTF">2023-02-01T14:06:37Z</dcterms:modified>
</cp:coreProperties>
</file>