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2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64" r:id="rId11"/>
    <p:sldId id="282" r:id="rId12"/>
    <p:sldId id="265" r:id="rId13"/>
    <p:sldId id="283" r:id="rId14"/>
    <p:sldId id="266" r:id="rId15"/>
    <p:sldId id="284" r:id="rId16"/>
    <p:sldId id="267" r:id="rId17"/>
    <p:sldId id="285" r:id="rId18"/>
    <p:sldId id="268" r:id="rId19"/>
    <p:sldId id="286" r:id="rId20"/>
    <p:sldId id="269" r:id="rId21"/>
    <p:sldId id="287" r:id="rId22"/>
    <p:sldId id="270" r:id="rId23"/>
    <p:sldId id="271" r:id="rId24"/>
    <p:sldId id="288" r:id="rId25"/>
    <p:sldId id="272" r:id="rId26"/>
    <p:sldId id="289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  <p:embeddedFontLst>
    <p:embeddedFont>
      <p:font typeface="Cambria Math" pitchFamily="18" charset="0"/>
      <p:regular r:id="rId37"/>
    </p:embeddedFont>
    <p:embeddedFont>
      <p:font typeface="Lucida Sans Unicode" pitchFamily="34" charset="0"/>
      <p:regular r:id="rId38"/>
    </p:embeddedFont>
    <p:embeddedFont>
      <p:font typeface="Wingdings 3" pitchFamily="18" charset="2"/>
      <p:regular r:id="rId39"/>
    </p:embeddedFont>
    <p:embeddedFont>
      <p:font typeface="Cambria" pitchFamily="18" charset="0"/>
      <p:regular r:id="rId40"/>
      <p:bold r:id="rId41"/>
      <p:italic r:id="rId42"/>
      <p:boldItalic r:id="rId43"/>
    </p:embeddedFont>
    <p:embeddedFont>
      <p:font typeface="Quattrocento Sans" charset="0"/>
      <p:regular r:id="rId44"/>
      <p:bold r:id="rId45"/>
      <p:italic r:id="rId46"/>
      <p:boldItalic r:id="rId47"/>
    </p:embeddedFont>
    <p:embeddedFont>
      <p:font typeface="Corsiva" charset="0"/>
      <p:regular r:id="rId48"/>
      <p:bold r:id="rId49"/>
      <p:italic r:id="rId50"/>
      <p:boldItalic r:id="rId51"/>
    </p:embeddedFont>
    <p:embeddedFont>
      <p:font typeface="Calibri" pitchFamily="34" charset="0"/>
      <p:regular r:id="rId52"/>
      <p:bold r:id="rId53"/>
      <p:italic r:id="rId54"/>
      <p:boldItalic r:id="rId55"/>
    </p:embeddedFont>
    <p:embeddedFont>
      <p:font typeface="Verdana" pitchFamily="34" charset="0"/>
      <p:regular r:id="rId56"/>
      <p:bold r:id="rId57"/>
      <p:italic r:id="rId58"/>
      <p:boldItalic r:id="rId59"/>
    </p:embeddedFont>
    <p:embeddedFont>
      <p:font typeface="Wingdings 2" pitchFamily="18" charset="2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gH4y9LSylPmdpp+1Jpho794qa2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917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7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7581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50a41c129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950a41c12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50a41c129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950a41c12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50a41c129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950a41c1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50a41c129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950a41c1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50a41c129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950a41c12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50a41c129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950a41c12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50a41c129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950a41c12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50a41c129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950a41c12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50a41c129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950a41c1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50a41c129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950a41c1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50a41c129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950a41c12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50a41c129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950a41c12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50a41c129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950a41c12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50a41c129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950a41c12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50a41c129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950a41c12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50a41c129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950a41c1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50a41c129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950a41c1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50a41c129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950a41c12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50a41c129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950a41c12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50a41c12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950a41c129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275" name="Google Shape;275;g950a41c129_0_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50a41c1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950a41c12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117" name="Google Shape;117;g950a41c12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50a41c129_0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g950a41c12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50a41c129_0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950a41c12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50a41c129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g950a41c12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50a41c129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950a41c12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318" name="Google Shape;31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50a41c12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950a41c1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50a41c12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950a41c1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50a41c129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950a41c12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50a41c129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950a41c12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tag/trees-in-data-structure-ppt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ride.com/data-structures/types-of-binary-tree.htm" TargetMode="External"/><Relationship Id="rId4" Type="http://schemas.openxmlformats.org/officeDocument/2006/relationships/hyperlink" Target="https://www.tutorialspoint.com/data_structures_algorithms/dsa_quick_guide.ht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001486" y="736602"/>
            <a:ext cx="103632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mbria Math"/>
              <a:buNone/>
            </a:pPr>
            <a:r>
              <a:rPr lang="en-US" sz="6000" b="1" dirty="0">
                <a:latin typeface="Cambria Math"/>
                <a:ea typeface="Cambria Math"/>
                <a:cs typeface="Cambria Math"/>
                <a:sym typeface="Cambria Math"/>
              </a:rPr>
              <a:t/>
            </a:r>
            <a:br>
              <a:rPr lang="en-US" sz="6000" b="1" dirty="0">
                <a:latin typeface="Cambria Math"/>
                <a:ea typeface="Cambria Math"/>
                <a:cs typeface="Cambria Math"/>
                <a:sym typeface="Cambria Math"/>
              </a:rPr>
            </a:br>
            <a:r>
              <a:rPr lang="en-US" sz="72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  <a:sym typeface="Cambria Math"/>
              </a:rPr>
              <a:t>BINARY SEARCH TREE</a:t>
            </a:r>
            <a:endParaRPr sz="7200" b="1" dirty="0">
              <a:solidFill>
                <a:srgbClr val="7030A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362136" y="5598465"/>
            <a:ext cx="79404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2800"/>
              <a:buNone/>
            </a:pPr>
            <a:r>
              <a:rPr lang="en-US" b="1" dirty="0" smtClean="0">
                <a:solidFill>
                  <a:srgbClr val="B91777"/>
                </a:solidFill>
              </a:rPr>
              <a:t>DCIT25- </a:t>
            </a:r>
            <a:r>
              <a:rPr lang="en-US" b="1" dirty="0">
                <a:solidFill>
                  <a:srgbClr val="B91777"/>
                </a:solidFill>
              </a:rPr>
              <a:t>DATA STRUCTURES &amp; ALGORITHMS</a:t>
            </a:r>
            <a:endParaRPr dirty="0">
              <a:solidFill>
                <a:srgbClr val="B91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0a41c129_0_51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Parent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0" name="Google Shape;170;g950a41c129_0_51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1" name="Google Shape;171;g950a41c129_0_51"/>
          <p:cNvSpPr txBox="1"/>
          <p:nvPr/>
        </p:nvSpPr>
        <p:spPr>
          <a:xfrm>
            <a:off x="246960" y="938300"/>
            <a:ext cx="114006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node which has a branch from it to any other node is known as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parent node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 other words, it has one or more children.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 a tree, a parent node can have any number of child nodes.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Example</a:t>
            </a: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2" name="Google Shape;172;g950a41c129_0_51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3" name="Google Shape;173;g950a41c129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940" y="2506987"/>
            <a:ext cx="5022403" cy="341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0a41c129_0_51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Parent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0" name="Google Shape;170;g950a41c129_0_51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1" name="Google Shape;171;g950a41c129_0_51"/>
          <p:cNvSpPr txBox="1"/>
          <p:nvPr/>
        </p:nvSpPr>
        <p:spPr>
          <a:xfrm>
            <a:off x="246960" y="938300"/>
            <a:ext cx="114006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node which has a branch from it to any other node is known as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parent node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 other words, it has one or more children.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 a tree, a parent node can have any number of child nodes.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Example</a:t>
            </a: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2" name="Google Shape;172;g950a41c129_0_51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3" name="Google Shape;173;g950a41c129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200" y="2536016"/>
            <a:ext cx="4760686" cy="341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950a41c129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243" y="2966790"/>
            <a:ext cx="4281775" cy="24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50a41c129_0_61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Child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0" name="Google Shape;180;g950a41c129_0_61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1" name="Google Shape;181;g950a41c129_0_61"/>
          <p:cNvSpPr txBox="1"/>
          <p:nvPr/>
        </p:nvSpPr>
        <p:spPr>
          <a:xfrm>
            <a:off x="363075" y="1446300"/>
            <a:ext cx="114006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node which is a descendant of some node is called </a:t>
            </a:r>
            <a:r>
              <a:rPr lang="en-US" sz="22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child node.</a:t>
            </a:r>
            <a:endParaRPr sz="2200"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All the nodes </a:t>
            </a:r>
            <a:r>
              <a:rPr lang="en-US" sz="2200" u="sng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except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root node are child nodes.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2" name="Google Shape;182;g950a41c129_0_61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3" name="Google Shape;183;g950a41c129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786743"/>
            <a:ext cx="5933614" cy="325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50a41c129_0_61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Child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0" name="Google Shape;180;g950a41c129_0_61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1" name="Google Shape;181;g950a41c129_0_61"/>
          <p:cNvSpPr txBox="1"/>
          <p:nvPr/>
        </p:nvSpPr>
        <p:spPr>
          <a:xfrm>
            <a:off x="363075" y="1446300"/>
            <a:ext cx="114006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node which is a descendant of some node is called </a:t>
            </a:r>
            <a:r>
              <a:rPr lang="en-US" sz="22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child node.</a:t>
            </a:r>
            <a:endParaRPr sz="2200"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All the nodes </a:t>
            </a:r>
            <a:r>
              <a:rPr lang="en-US" sz="2200" u="sng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except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root node are child nodes.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2" name="Google Shape;182;g950a41c129_0_61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3" name="Google Shape;183;g950a41c129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786743"/>
            <a:ext cx="5933614" cy="297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950a41c129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9625" y="3429005"/>
            <a:ext cx="3076575" cy="22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50a41c129_0_73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Siblings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0" name="Google Shape;190;g950a41c129_0_73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1" name="Google Shape;191;g950a41c129_0_73"/>
          <p:cNvSpPr txBox="1"/>
          <p:nvPr/>
        </p:nvSpPr>
        <p:spPr>
          <a:xfrm>
            <a:off x="406618" y="1054415"/>
            <a:ext cx="114006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Nodes which belong to the same parent are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siblings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 other words, the nodes have the same parent.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2" name="Google Shape;192;g950a41c129_0_73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3" name="Google Shape;193;g950a41c129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111" y="2623886"/>
            <a:ext cx="4927075" cy="36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50a41c129_0_73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Siblings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0" name="Google Shape;190;g950a41c129_0_73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1" name="Google Shape;191;g950a41c129_0_73"/>
          <p:cNvSpPr txBox="1"/>
          <p:nvPr/>
        </p:nvSpPr>
        <p:spPr>
          <a:xfrm>
            <a:off x="406618" y="1054415"/>
            <a:ext cx="114006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Nodes which belong to the same parent are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siblings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 other words, the nodes have the same parent.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2" name="Google Shape;192;g950a41c129_0_73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3" name="Google Shape;193;g950a41c129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111" y="2623886"/>
            <a:ext cx="4927075" cy="36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950a41c129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700" y="3326925"/>
            <a:ext cx="4041375" cy="24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50a41c129_0_85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Degree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0" name="Google Shape;200;g950a41c129_0_85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1" name="Google Shape;201;g950a41c129_0_85"/>
          <p:cNvSpPr txBox="1"/>
          <p:nvPr/>
        </p:nvSpPr>
        <p:spPr>
          <a:xfrm>
            <a:off x="319532" y="967328"/>
            <a:ext cx="114006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Degree of a node 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the total number of children of that node.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Degree of a tree 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the highest degree of a node among all the nodes in the tree.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Example</a:t>
            </a: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202" name="Google Shape;202;g950a41c129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654" y="2397964"/>
            <a:ext cx="6095401" cy="33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950a41c129_0_85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50a41c129_0_85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Degree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0" name="Google Shape;200;g950a41c129_0_85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1" name="Google Shape;201;g950a41c129_0_85"/>
          <p:cNvSpPr txBox="1"/>
          <p:nvPr/>
        </p:nvSpPr>
        <p:spPr>
          <a:xfrm>
            <a:off x="319532" y="967328"/>
            <a:ext cx="114006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Degree of a node 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the total number of children of that node.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Degree of a tree 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the highest degree of a node among all the nodes in the tree.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202" name="Google Shape;202;g950a41c129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825" y="2456021"/>
            <a:ext cx="6095401" cy="33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950a41c129_0_85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4" name="Google Shape;204;g950a41c129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4960" y="2292202"/>
            <a:ext cx="2674926" cy="403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50a41c129_0_96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Internal Node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0" name="Google Shape;210;g950a41c129_0_96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1" name="Google Shape;211;g950a41c129_0_96"/>
          <p:cNvSpPr txBox="1"/>
          <p:nvPr/>
        </p:nvSpPr>
        <p:spPr>
          <a:xfrm>
            <a:off x="217932" y="1025386"/>
            <a:ext cx="114006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node which has at least one child is called as an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internal node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Internal nodes are also known as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non-terminal codes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Every non-leaf node is an internal node. 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2" name="Google Shape;212;g950a41c129_0_96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3" name="Google Shape;213;g950a41c129_0_96"/>
          <p:cNvPicPr preferRelativeResize="0"/>
          <p:nvPr/>
        </p:nvPicPr>
        <p:blipFill rotWithShape="1">
          <a:blip r:embed="rId3">
            <a:alphaModFix/>
          </a:blip>
          <a:srcRect b="8709"/>
          <a:stretch/>
        </p:blipFill>
        <p:spPr>
          <a:xfrm>
            <a:off x="2556031" y="2445897"/>
            <a:ext cx="5978369" cy="29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50a41c129_0_96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Internal Node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0" name="Google Shape;210;g950a41c129_0_96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1" name="Google Shape;211;g950a41c129_0_96"/>
          <p:cNvSpPr txBox="1"/>
          <p:nvPr/>
        </p:nvSpPr>
        <p:spPr>
          <a:xfrm>
            <a:off x="217932" y="1025386"/>
            <a:ext cx="114006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node which has at least one child is called as an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internal node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Internal nodes are also known as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non-terminal codes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Every non-leaf node is an internal node. 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2" name="Google Shape;212;g950a41c129_0_96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3" name="Google Shape;213;g950a41c129_0_96"/>
          <p:cNvPicPr preferRelativeResize="0"/>
          <p:nvPr/>
        </p:nvPicPr>
        <p:blipFill rotWithShape="1">
          <a:blip r:embed="rId3">
            <a:alphaModFix/>
          </a:blip>
          <a:srcRect b="8709"/>
          <a:stretch/>
        </p:blipFill>
        <p:spPr>
          <a:xfrm>
            <a:off x="2556031" y="2445897"/>
            <a:ext cx="5978369" cy="29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950a41c129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230" y="5729561"/>
            <a:ext cx="5979446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253539" y="1351029"/>
            <a:ext cx="3752404" cy="30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mbria Math"/>
              <a:buNone/>
            </a:pPr>
            <a:r>
              <a:rPr lang="en-US" sz="6000" b="1" dirty="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BINARY  Search Tree</a:t>
            </a:r>
            <a:endParaRPr sz="6000" b="1" dirty="0">
              <a:solidFill>
                <a:schemeClr val="lt1"/>
              </a:solidFill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5696325" y="1033693"/>
            <a:ext cx="5305504" cy="4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OUTLINE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Trees</a:t>
            </a:r>
            <a:endParaRPr sz="30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6858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 Math"/>
              <a:buChar char="•"/>
            </a:pPr>
            <a:r>
              <a:rPr lang="en-US" sz="3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Binary Tree</a:t>
            </a:r>
            <a:endParaRPr sz="30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6858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 Math"/>
              <a:buChar char="•"/>
            </a:pPr>
            <a:r>
              <a:rPr lang="en-US" sz="3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Types of Binary Tree</a:t>
            </a:r>
            <a:endParaRPr sz="30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6858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 Math"/>
              <a:buChar char="•"/>
            </a:pPr>
            <a:r>
              <a:rPr lang="en-US" sz="3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Size, Degree &amp; Depth of Binary Tree</a:t>
            </a:r>
            <a:endParaRPr sz="30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6858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 Math"/>
              <a:buChar char="•"/>
            </a:pPr>
            <a:r>
              <a:rPr lang="en-US" sz="3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Level and height of a tree</a:t>
            </a:r>
            <a:endParaRPr sz="30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6858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 Math"/>
              <a:buChar char="•"/>
            </a:pPr>
            <a:r>
              <a:rPr lang="en-US" sz="3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Root, node and leaf of a tree</a:t>
            </a:r>
            <a:endParaRPr sz="30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50a41c129_0_107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Leaf Node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0" name="Google Shape;220;g950a41c129_0_107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1" name="Google Shape;221;g950a41c129_0_107"/>
          <p:cNvSpPr txBox="1"/>
          <p:nvPr/>
        </p:nvSpPr>
        <p:spPr>
          <a:xfrm>
            <a:off x="319532" y="968868"/>
            <a:ext cx="10776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node which does </a:t>
            </a:r>
            <a:r>
              <a:rPr lang="en-US" sz="2200" u="sng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not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have any child is called a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leaf node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Leaf nodes are also called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external nodes 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or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terminal nodes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2" name="Google Shape;222;g950a41c129_0_107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3" name="Google Shape;223;g950a41c129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26" y="2079739"/>
            <a:ext cx="4946204" cy="36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50a41c129_0_107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Leaf Node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0" name="Google Shape;220;g950a41c129_0_107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1" name="Google Shape;221;g950a41c129_0_107"/>
          <p:cNvSpPr txBox="1"/>
          <p:nvPr/>
        </p:nvSpPr>
        <p:spPr>
          <a:xfrm>
            <a:off x="319532" y="968868"/>
            <a:ext cx="10776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node which does </a:t>
            </a:r>
            <a:r>
              <a:rPr lang="en-US" sz="2200" u="sng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not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have any child is called a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leaf node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Leaf nodes are also called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external nodes 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or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terminal nodes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2" name="Google Shape;222;g950a41c129_0_107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3" name="Google Shape;223;g950a41c129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26" y="2079739"/>
            <a:ext cx="4946204" cy="36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950a41c129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861" y="5765893"/>
            <a:ext cx="5072425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50a41c129_0_122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Level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0" name="Google Shape;230;g950a41c129_0_122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1" name="Google Shape;231;g950a41c129_0_122"/>
          <p:cNvSpPr txBox="1"/>
          <p:nvPr/>
        </p:nvSpPr>
        <p:spPr>
          <a:xfrm>
            <a:off x="363075" y="1446300"/>
            <a:ext cx="113292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 a tree, each step from top to bottom is called </a:t>
            </a:r>
            <a:r>
              <a:rPr lang="en-US" sz="22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level of a tree.</a:t>
            </a:r>
            <a:endParaRPr sz="2200"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level count starts with 0 and there is increments of 1 at each level or step.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2" name="Google Shape;232;g950a41c129_0_122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3" name="Google Shape;233;g950a41c129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161" y="2902857"/>
            <a:ext cx="6633839" cy="33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50a41c129_0_132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Height of a node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9" name="Google Shape;239;g950a41c129_0_132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0" name="Google Shape;240;g950a41c129_0_132"/>
          <p:cNvSpPr txBox="1"/>
          <p:nvPr/>
        </p:nvSpPr>
        <p:spPr>
          <a:xfrm>
            <a:off x="363075" y="1597075"/>
            <a:ext cx="11329200" cy="12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Total number of edges that lies on the longest path from any leaf node to a particular node is called a </a:t>
            </a:r>
            <a:r>
              <a:rPr lang="en-US" sz="22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height of that node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  Height of all leaf nodes = 0.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Height of a tree 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equal to the height of a root node.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1" name="Google Shape;241;g950a41c129_0_132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2" name="Google Shape;242;g950a41c129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085" y="2882496"/>
            <a:ext cx="5776686" cy="331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50a41c129_0_132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Height of a node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9" name="Google Shape;239;g950a41c129_0_132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0" name="Google Shape;240;g950a41c129_0_132"/>
          <p:cNvSpPr txBox="1"/>
          <p:nvPr/>
        </p:nvSpPr>
        <p:spPr>
          <a:xfrm>
            <a:off x="363075" y="1597075"/>
            <a:ext cx="11329200" cy="12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Total number of edges that lies on the longest path from any leaf node to a particular node is called a </a:t>
            </a:r>
            <a:r>
              <a:rPr lang="en-US" sz="22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height of that node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  Height of all leaf nodes = 0.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Height of a tree 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equal to the height of a root node.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1" name="Google Shape;241;g950a41c129_0_132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2" name="Google Shape;242;g950a41c129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085" y="2882496"/>
            <a:ext cx="5776686" cy="331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950a41c129_0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4368" y="2718240"/>
            <a:ext cx="2253025" cy="36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50a41c129_0_142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Depth of a node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9" name="Google Shape;249;g950a41c129_0_142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0" name="Google Shape;250;g950a41c129_0_142"/>
          <p:cNvSpPr txBox="1"/>
          <p:nvPr/>
        </p:nvSpPr>
        <p:spPr>
          <a:xfrm>
            <a:off x="257229" y="618921"/>
            <a:ext cx="11329200" cy="19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Total number of edges from root node to a particular node is known as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depth of that node.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Depth of a tree 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the total number of edges from root node to a leaf node in the longest path.  Depth of all root node = 0.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depth of a tree 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equal to the height of a root node.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terms “level” and “depth” are used interchangeably.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1" name="Google Shape;251;g950a41c129_0_142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2" name="Google Shape;252;g950a41c129_0_142"/>
          <p:cNvPicPr preferRelativeResize="0"/>
          <p:nvPr/>
        </p:nvPicPr>
        <p:blipFill rotWithShape="1">
          <a:blip r:embed="rId3">
            <a:alphaModFix/>
          </a:blip>
          <a:srcRect t="6370" b="5149"/>
          <a:stretch/>
        </p:blipFill>
        <p:spPr>
          <a:xfrm>
            <a:off x="1648279" y="2779164"/>
            <a:ext cx="6525950" cy="28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50a41c129_0_142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Depth of a node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9" name="Google Shape;249;g950a41c129_0_142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0" name="Google Shape;250;g950a41c129_0_142"/>
          <p:cNvSpPr txBox="1"/>
          <p:nvPr/>
        </p:nvSpPr>
        <p:spPr>
          <a:xfrm>
            <a:off x="257229" y="618921"/>
            <a:ext cx="11329200" cy="19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Total number of edges from root node to a particular node is known as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depth of that node.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Depth of a tree 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the total number of edges from root node to a leaf node in the longest path.  Depth of all root node = 0.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depth of a tree 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equal to the height of a root node.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terms “level” and “depth” are used interchangeably.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1" name="Google Shape;251;g950a41c129_0_142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2" name="Google Shape;252;g950a41c129_0_142"/>
          <p:cNvPicPr preferRelativeResize="0"/>
          <p:nvPr/>
        </p:nvPicPr>
        <p:blipFill rotWithShape="1">
          <a:blip r:embed="rId3">
            <a:alphaModFix/>
          </a:blip>
          <a:srcRect t="6370" b="5149"/>
          <a:stretch/>
        </p:blipFill>
        <p:spPr>
          <a:xfrm>
            <a:off x="1648279" y="2779164"/>
            <a:ext cx="6525950" cy="28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950a41c129_0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1771" y="2529163"/>
            <a:ext cx="2262551" cy="366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50a41c129_0_151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Subtree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9" name="Google Shape;259;g950a41c129_0_151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0" name="Google Shape;260;g950a41c129_0_151"/>
          <p:cNvSpPr txBox="1"/>
          <p:nvPr/>
        </p:nvSpPr>
        <p:spPr>
          <a:xfrm>
            <a:off x="431400" y="1460750"/>
            <a:ext cx="11329200" cy="19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 a tree, each child from a node forms a </a:t>
            </a:r>
            <a:r>
              <a:rPr lang="en-US" sz="22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subtree 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recursively.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Every child node forms a subtree on its parent node.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1" name="Google Shape;261;g950a41c129_0_151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2" name="Google Shape;262;g950a41c129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42" y="2500136"/>
            <a:ext cx="6655700" cy="38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50a41c129_0_158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Forest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8" name="Google Shape;268;g950a41c129_0_158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9" name="Google Shape;269;g950a41c129_0_158"/>
          <p:cNvSpPr txBox="1"/>
          <p:nvPr/>
        </p:nvSpPr>
        <p:spPr>
          <a:xfrm>
            <a:off x="431400" y="1460750"/>
            <a:ext cx="11329200" cy="19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 forest is a set of disjoint trees.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0" name="Google Shape;270;g950a41c129_0_158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1" name="Google Shape;271;g950a41c129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400" y="2491518"/>
            <a:ext cx="6794750" cy="35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50a41c129_0_170"/>
          <p:cNvSpPr txBox="1">
            <a:spLocks noGrp="1"/>
          </p:cNvSpPr>
          <p:nvPr>
            <p:ph type="title"/>
          </p:nvPr>
        </p:nvSpPr>
        <p:spPr>
          <a:xfrm>
            <a:off x="456739" y="1670343"/>
            <a:ext cx="3636290" cy="30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mbria Math"/>
              <a:buNone/>
            </a:pPr>
            <a:r>
              <a:rPr lang="en-US" sz="5400" b="1" dirty="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TYPES of Binary </a:t>
            </a:r>
            <a:r>
              <a:rPr lang="en-US" sz="6000" b="1" dirty="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Tree</a:t>
            </a:r>
            <a:endParaRPr sz="6000" b="1" dirty="0">
              <a:solidFill>
                <a:schemeClr val="lt1"/>
              </a:solidFill>
            </a:endParaRPr>
          </a:p>
        </p:txBody>
      </p:sp>
      <p:sp>
        <p:nvSpPr>
          <p:cNvPr id="278" name="Google Shape;278;g950a41c129_0_170"/>
          <p:cNvSpPr txBox="1"/>
          <p:nvPr/>
        </p:nvSpPr>
        <p:spPr>
          <a:xfrm>
            <a:off x="5553975" y="1386614"/>
            <a:ext cx="4141568" cy="35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 Math"/>
              <a:buChar char="•"/>
            </a:pPr>
            <a:r>
              <a:rPr lang="en-US" sz="4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Full</a:t>
            </a:r>
            <a:endParaRPr sz="4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6858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 Math"/>
              <a:buChar char="•"/>
            </a:pPr>
            <a:r>
              <a:rPr lang="en-US" sz="4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Complete</a:t>
            </a:r>
            <a:endParaRPr sz="4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6858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 Math"/>
              <a:buChar char="•"/>
            </a:pPr>
            <a:r>
              <a:rPr lang="en-US" sz="4400" dirty="0" smtClean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Skewed</a:t>
            </a:r>
            <a:endParaRPr sz="4400" b="0" i="0" u="none" strike="noStrike" cap="none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0a41c129_0_0"/>
          <p:cNvSpPr txBox="1">
            <a:spLocks noGrp="1"/>
          </p:cNvSpPr>
          <p:nvPr>
            <p:ph type="title"/>
          </p:nvPr>
        </p:nvSpPr>
        <p:spPr>
          <a:xfrm>
            <a:off x="340625" y="799486"/>
            <a:ext cx="4173318" cy="5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mbria Math"/>
              <a:buNone/>
            </a:pPr>
            <a:r>
              <a:rPr lang="en-US" sz="6000" b="1" dirty="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BINARY  Search Tree</a:t>
            </a:r>
            <a:endParaRPr sz="6000" b="1" dirty="0">
              <a:solidFill>
                <a:schemeClr val="lt1"/>
              </a:solidFill>
            </a:endParaRPr>
          </a:p>
        </p:txBody>
      </p:sp>
      <p:sp>
        <p:nvSpPr>
          <p:cNvPr id="120" name="Google Shape;120;g950a41c129_0_0"/>
          <p:cNvSpPr txBox="1"/>
          <p:nvPr/>
        </p:nvSpPr>
        <p:spPr>
          <a:xfrm>
            <a:off x="5341858" y="998385"/>
            <a:ext cx="6501800" cy="474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0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OBJECTIVES:</a:t>
            </a:r>
            <a:endParaRPr sz="3000" b="1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62865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 Math"/>
              <a:buChar char="•"/>
            </a:pPr>
            <a:r>
              <a:rPr lang="en-US" sz="3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To familiarize with the different types of trees.</a:t>
            </a:r>
            <a:endParaRPr sz="30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5715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 Math"/>
              <a:buChar char="•"/>
            </a:pPr>
            <a:r>
              <a:rPr lang="en-US" sz="3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To determine the height and depth of a tree.</a:t>
            </a:r>
            <a:endParaRPr sz="30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5143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 Math"/>
              <a:buChar char="•"/>
            </a:pPr>
            <a:r>
              <a:rPr lang="en-US" sz="3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To know the functions of </a:t>
            </a:r>
            <a:r>
              <a:rPr lang="en-US" sz="3000" dirty="0" smtClean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different data structure terminologies</a:t>
            </a:r>
            <a:endParaRPr sz="30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50a41c129_0_176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Full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4" name="Google Shape;284;g950a41c129_0_176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5" name="Google Shape;285;g950a41c129_0_176"/>
          <p:cNvSpPr txBox="1"/>
          <p:nvPr/>
        </p:nvSpPr>
        <p:spPr>
          <a:xfrm>
            <a:off x="431400" y="1460750"/>
            <a:ext cx="11329200" cy="19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Full binary tree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is composed of 0 or 2 children in every node.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It can also be called as such if all nodes except leaf nodes have two children.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6" name="Google Shape;286;g950a41c129_0_176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7" name="Google Shape;287;g950a41c129_0_176"/>
          <p:cNvSpPr txBox="1"/>
          <p:nvPr/>
        </p:nvSpPr>
        <p:spPr>
          <a:xfrm>
            <a:off x="6684350" y="3260975"/>
            <a:ext cx="51816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Number of leaf nodes is the number of internal nodes plus 1</a:t>
            </a:r>
            <a:endParaRPr sz="15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 = I + 1</a:t>
            </a:r>
            <a:endParaRPr sz="1500" b="1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 = number of leaf nodes</a:t>
            </a:r>
            <a:endParaRPr sz="15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 = number of internal nodes</a:t>
            </a:r>
            <a:endParaRPr sz="15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7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7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7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288" name="Google Shape;288;g950a41c129_0_176"/>
          <p:cNvPicPr preferRelativeResize="0"/>
          <p:nvPr/>
        </p:nvPicPr>
        <p:blipFill rotWithShape="1">
          <a:blip r:embed="rId3">
            <a:alphaModFix/>
          </a:blip>
          <a:srcRect b="11386"/>
          <a:stretch/>
        </p:blipFill>
        <p:spPr>
          <a:xfrm>
            <a:off x="1696050" y="2869089"/>
            <a:ext cx="5083550" cy="28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50a41c129_0_185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Complete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4" name="Google Shape;294;g950a41c129_0_185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5" name="Google Shape;295;g950a41c129_0_185"/>
          <p:cNvSpPr txBox="1"/>
          <p:nvPr/>
        </p:nvSpPr>
        <p:spPr>
          <a:xfrm>
            <a:off x="431400" y="1460750"/>
            <a:ext cx="11329200" cy="19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lang="en-US" sz="22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complete binary tree 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characterized by having all the levels completely filled except (possibly) for the last level.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Last level has all keys as left as possible.</a:t>
            </a:r>
            <a:endParaRPr sz="2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6" name="Google Shape;296;g950a41c129_0_185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7" name="Google Shape;297;g950a41c129_0_185"/>
          <p:cNvPicPr preferRelativeResize="0"/>
          <p:nvPr/>
        </p:nvPicPr>
        <p:blipFill rotWithShape="1">
          <a:blip r:embed="rId3">
            <a:alphaModFix/>
          </a:blip>
          <a:srcRect b="10554"/>
          <a:stretch/>
        </p:blipFill>
        <p:spPr>
          <a:xfrm>
            <a:off x="2922329" y="2791879"/>
            <a:ext cx="7582500" cy="32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50a41c129_0_201"/>
          <p:cNvSpPr txBox="1"/>
          <p:nvPr/>
        </p:nvSpPr>
        <p:spPr>
          <a:xfrm>
            <a:off x="164261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Skewed</a:t>
            </a:r>
            <a:endParaRPr sz="3600" b="1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3" name="Google Shape;303;g950a41c129_0_201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4" name="Google Shape;304;g950a41c129_0_201"/>
          <p:cNvSpPr txBox="1"/>
          <p:nvPr/>
        </p:nvSpPr>
        <p:spPr>
          <a:xfrm>
            <a:off x="431400" y="1460750"/>
            <a:ext cx="10831686" cy="19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If  the left child node or right child node dominates the tree, it is then called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skewed binary tree.</a:t>
            </a:r>
            <a:endParaRPr sz="2200" b="1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All nodes except one have only one child node while the remaining node has no child.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Left skewed tree is characterized by a left child in most of the nodes with no corresponding right child.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Right skewed tree is the opposite of the left.</a:t>
            </a:r>
            <a:endParaRPr sz="16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5" name="Google Shape;305;g950a41c129_0_201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06" name="Google Shape;306;g950a41c129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083" y="3844692"/>
            <a:ext cx="5004074" cy="27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50a41c129_0_17"/>
          <p:cNvSpPr txBox="1"/>
          <p:nvPr/>
        </p:nvSpPr>
        <p:spPr>
          <a:xfrm>
            <a:off x="265274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References: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12" name="Google Shape;312;g950a41c129_0_17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13" name="Google Shape;313;g950a41c129_0_17"/>
          <p:cNvSpPr txBox="1"/>
          <p:nvPr/>
        </p:nvSpPr>
        <p:spPr>
          <a:xfrm>
            <a:off x="775700" y="1578025"/>
            <a:ext cx="10354200" cy="4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John Bullinaria ; March 2019 ; Data Structures and Algorithms ; Birmingham, UK;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AutoNum type="arabicPeriod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https://www.gatevidyalay.com/tag/trees-in-data-structure-ppt/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eriod"/>
            </a:pPr>
            <a:r>
              <a:rPr lang="en-US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https://www.tutorialspoint.com/data_structures_algorithms/dsa_quick_guide.htm</a:t>
            </a:r>
            <a:endParaRPr/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eriod"/>
            </a:pPr>
            <a:r>
              <a:rPr lang="en-US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https://www.tutorialride.com/data-structures/types-of-binary-tree.htm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g950a41c129_0_17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2"/>
          <p:cNvPicPr preferRelativeResize="0"/>
          <p:nvPr/>
        </p:nvPicPr>
        <p:blipFill rotWithShape="1">
          <a:blip r:embed="rId3">
            <a:alphaModFix/>
          </a:blip>
          <a:srcRect l="3545" t="2686" r="2918" b="8051"/>
          <a:stretch/>
        </p:blipFill>
        <p:spPr>
          <a:xfrm>
            <a:off x="2104570" y="1386925"/>
            <a:ext cx="3015329" cy="34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2"/>
          <p:cNvSpPr txBox="1">
            <a:spLocks noGrp="1"/>
          </p:cNvSpPr>
          <p:nvPr>
            <p:ph type="title"/>
          </p:nvPr>
        </p:nvSpPr>
        <p:spPr>
          <a:xfrm>
            <a:off x="5927525" y="1931596"/>
            <a:ext cx="6013500" cy="1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Quattrocento Sans"/>
              <a:buNone/>
            </a:pPr>
            <a:r>
              <a:rPr lang="en-US" sz="8800" b="1">
                <a:solidFill>
                  <a:schemeClr val="lt1"/>
                </a:solidFill>
              </a:rPr>
              <a:t>END</a:t>
            </a:r>
            <a:endParaRPr sz="8800" b="1">
              <a:solidFill>
                <a:schemeClr val="lt1"/>
              </a:solidFill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6219125" y="3744400"/>
            <a:ext cx="54303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9900FF"/>
                </a:solidFill>
                <a:latin typeface="Corsiva"/>
                <a:ea typeface="Corsiva"/>
                <a:cs typeface="Corsiva"/>
                <a:sym typeface="Corsiva"/>
              </a:rPr>
              <a:t>Thank You ! GOD BlESS.</a:t>
            </a:r>
            <a:endParaRPr sz="3100" b="1">
              <a:solidFill>
                <a:srgbClr val="9900FF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9900FF"/>
                </a:solidFill>
                <a:latin typeface="Corsiva"/>
                <a:ea typeface="Corsiva"/>
                <a:cs typeface="Corsiva"/>
                <a:sym typeface="Corsiva"/>
              </a:rPr>
              <a:t>Keep Safe Everyone!</a:t>
            </a:r>
            <a:endParaRPr sz="3100" b="1">
              <a:solidFill>
                <a:srgbClr val="9900FF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167424" y="288773"/>
            <a:ext cx="12024601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TREE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500304" y="836700"/>
            <a:ext cx="10758600" cy="4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mbria Math"/>
              <a:buChar char="●"/>
            </a:pPr>
            <a:r>
              <a:rPr lang="en-US" sz="25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lang="en-US" sz="25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tree</a:t>
            </a:r>
            <a:r>
              <a:rPr lang="en-US" sz="25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is a non-linear data structure. Compared to arrays, linked lists, stacks and queues which are linear data structures, a tree can be empty with no nodes or consist of only one node called the</a:t>
            </a:r>
            <a:r>
              <a:rPr lang="en-US" sz="25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root,</a:t>
            </a:r>
            <a:r>
              <a:rPr lang="en-US" sz="25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and zero or one or more </a:t>
            </a:r>
            <a:r>
              <a:rPr lang="en-US" sz="2500" dirty="0" smtClean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sub-trees</a:t>
            </a:r>
            <a:r>
              <a:rPr lang="en-US" sz="25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5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mbria"/>
              <a:buChar char="●"/>
            </a:pPr>
            <a:r>
              <a:rPr lang="en-US" sz="2500" dirty="0">
                <a:solidFill>
                  <a:srgbClr val="30303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Tree is a non-linear data structure which organizes data in a hierarchical structure and this is a recursive definition. It is a connected graph without any circuits. If in a graph, there is one and only one path between every pair of vertices, then it is called a </a:t>
            </a:r>
            <a:r>
              <a:rPr lang="en-US" sz="2500" b="1" dirty="0">
                <a:solidFill>
                  <a:srgbClr val="30303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tree.</a:t>
            </a:r>
            <a:endParaRPr sz="25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50a41c129_0_8"/>
          <p:cNvSpPr txBox="1"/>
          <p:nvPr/>
        </p:nvSpPr>
        <p:spPr>
          <a:xfrm>
            <a:off x="167424" y="2887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TREE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35" name="Google Shape;135;g950a41c129_0_8"/>
          <p:cNvSpPr txBox="1"/>
          <p:nvPr/>
        </p:nvSpPr>
        <p:spPr>
          <a:xfrm>
            <a:off x="471271" y="1537715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36" name="Google Shape;136;g950a41c129_0_8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g950a41c129_0_8"/>
          <p:cNvSpPr txBox="1"/>
          <p:nvPr/>
        </p:nvSpPr>
        <p:spPr>
          <a:xfrm>
            <a:off x="816561" y="554431"/>
            <a:ext cx="9633725" cy="467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mbria"/>
              <a:buChar char="●"/>
            </a:pPr>
            <a:r>
              <a:rPr lang="en-US" sz="3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important properties of tree data structure are:</a:t>
            </a:r>
            <a:endParaRPr sz="3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○"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There is one and only one path between every pair of vertices in a tree.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○"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 tree with n vertices has exactly (n-1) edges.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○"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 graph is a tree if and only if it is minimally connected.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mbria Math"/>
              <a:buChar char="○"/>
            </a:pPr>
            <a:r>
              <a:rPr lang="en-US" sz="2400" dirty="0">
                <a:solidFill>
                  <a:schemeClr val="tx1"/>
                </a:solidFill>
                <a:latin typeface="Cambria Math"/>
                <a:ea typeface="Cambria Math"/>
                <a:cs typeface="Cambria Math"/>
                <a:sym typeface="Cambria Math"/>
              </a:rPr>
              <a:t>Any connected graph with n vertices are (n-1) edges is a tree.</a:t>
            </a:r>
            <a:endParaRPr sz="2400" dirty="0">
              <a:solidFill>
                <a:schemeClr val="tx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7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50a41c129_0_8"/>
          <p:cNvSpPr txBox="1"/>
          <p:nvPr/>
        </p:nvSpPr>
        <p:spPr>
          <a:xfrm>
            <a:off x="167424" y="2887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TREE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34" name="Google Shape;134;g950a41c12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90" y="441699"/>
            <a:ext cx="8964867" cy="521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950a41c129_0_8"/>
          <p:cNvSpPr txBox="1"/>
          <p:nvPr/>
        </p:nvSpPr>
        <p:spPr>
          <a:xfrm>
            <a:off x="471271" y="1537715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36" name="Google Shape;136;g950a41c129_0_8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/>
        </p:nvSpPr>
        <p:spPr>
          <a:xfrm>
            <a:off x="265274" y="207673"/>
            <a:ext cx="12024601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Tree Terminology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544379" y="720586"/>
            <a:ext cx="103542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Important terms: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086" y="870855"/>
            <a:ext cx="6787713" cy="447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50a41c129_0_25"/>
          <p:cNvSpPr txBox="1"/>
          <p:nvPr/>
        </p:nvSpPr>
        <p:spPr>
          <a:xfrm>
            <a:off x="265274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Root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2" name="Google Shape;152;g950a41c129_0_25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3" name="Google Shape;153;g950a41c129_0_25"/>
          <p:cNvSpPr txBox="1"/>
          <p:nvPr/>
        </p:nvSpPr>
        <p:spPr>
          <a:xfrm>
            <a:off x="762093" y="444814"/>
            <a:ext cx="103542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first node from where the tree originates is known as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root node.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 a tree, there must be only one root node.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Tree data structure can </a:t>
            </a:r>
            <a:r>
              <a:rPr lang="en-US" sz="2200" u="sng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never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have multiple root nodes.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4" name="Google Shape;154;g950a41c129_0_25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5" name="Google Shape;155;g950a41c12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775" y="1968690"/>
            <a:ext cx="5513375" cy="37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50a41c129_0_42"/>
          <p:cNvSpPr txBox="1"/>
          <p:nvPr/>
        </p:nvSpPr>
        <p:spPr>
          <a:xfrm>
            <a:off x="265274" y="207673"/>
            <a:ext cx="120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Edge</a:t>
            </a:r>
            <a:endParaRPr sz="4800" b="1" i="0" u="none" strike="noStrike" cap="non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1" name="Google Shape;161;g950a41c129_0_42"/>
          <p:cNvSpPr txBox="1"/>
          <p:nvPr/>
        </p:nvSpPr>
        <p:spPr>
          <a:xfrm>
            <a:off x="363071" y="1446290"/>
            <a:ext cx="118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2" name="Google Shape;162;g950a41c129_0_42"/>
          <p:cNvSpPr txBox="1"/>
          <p:nvPr/>
        </p:nvSpPr>
        <p:spPr>
          <a:xfrm>
            <a:off x="602435" y="1097957"/>
            <a:ext cx="103542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connecting link between any two nodes is called 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edge</a:t>
            </a: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 Math"/>
              <a:buChar char="●"/>
            </a:pPr>
            <a:r>
              <a:rPr lang="en-US" sz="22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 a tree with n number of nodes, there are exactly (n-1) number of edges.</a:t>
            </a: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Example:  </a:t>
            </a: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3" name="Google Shape;163;g950a41c129_0_42"/>
          <p:cNvSpPr txBox="1"/>
          <p:nvPr/>
        </p:nvSpPr>
        <p:spPr>
          <a:xfrm>
            <a:off x="12389850" y="1038675"/>
            <a:ext cx="979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4" name="Google Shape;164;g950a41c129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542" y="2181920"/>
            <a:ext cx="6266632" cy="34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1970</TotalTime>
  <Words>1359</Words>
  <Application>Microsoft Office PowerPoint</Application>
  <PresentationFormat>Custom</PresentationFormat>
  <Paragraphs>184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Cambria Math</vt:lpstr>
      <vt:lpstr>Lucida Sans Unicode</vt:lpstr>
      <vt:lpstr>Wingdings 3</vt:lpstr>
      <vt:lpstr>Cambria</vt:lpstr>
      <vt:lpstr>Quattrocento Sans</vt:lpstr>
      <vt:lpstr>Corsiva</vt:lpstr>
      <vt:lpstr>Calibri</vt:lpstr>
      <vt:lpstr>Verdana</vt:lpstr>
      <vt:lpstr>Wingdings 2</vt:lpstr>
      <vt:lpstr>Concourse</vt:lpstr>
      <vt:lpstr> BINARY SEARCH TREE</vt:lpstr>
      <vt:lpstr>BINARY  Search Tree</vt:lpstr>
      <vt:lpstr>BINARY  Search Tree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TYPES of Binary Tree</vt:lpstr>
      <vt:lpstr>Slide 30</vt:lpstr>
      <vt:lpstr>Slide 31</vt:lpstr>
      <vt:lpstr>Slide 32</vt:lpstr>
      <vt:lpstr>Slide 33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BINARY SEARCH TREE</dc:title>
  <dc:creator>arnel sta.ana</dc:creator>
  <cp:lastModifiedBy>Windows User</cp:lastModifiedBy>
  <cp:revision>5</cp:revision>
  <dcterms:modified xsi:type="dcterms:W3CDTF">2022-03-30T08:18:59Z</dcterms:modified>
</cp:coreProperties>
</file>