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6"/>
  </p:handoutMasterIdLst>
  <p:sldIdLst>
    <p:sldId id="256" r:id="rId2"/>
    <p:sldId id="272" r:id="rId3"/>
    <p:sldId id="258" r:id="rId4"/>
    <p:sldId id="257" r:id="rId5"/>
    <p:sldId id="259" r:id="rId6"/>
    <p:sldId id="260" r:id="rId7"/>
    <p:sldId id="288" r:id="rId8"/>
    <p:sldId id="263" r:id="rId9"/>
    <p:sldId id="289" r:id="rId10"/>
    <p:sldId id="262" r:id="rId11"/>
    <p:sldId id="265" r:id="rId12"/>
    <p:sldId id="290" r:id="rId13"/>
    <p:sldId id="291" r:id="rId14"/>
    <p:sldId id="295" r:id="rId15"/>
    <p:sldId id="292" r:id="rId16"/>
    <p:sldId id="296" r:id="rId17"/>
    <p:sldId id="293" r:id="rId18"/>
    <p:sldId id="297" r:id="rId19"/>
    <p:sldId id="294" r:id="rId20"/>
    <p:sldId id="269" r:id="rId21"/>
    <p:sldId id="298" r:id="rId22"/>
    <p:sldId id="271" r:id="rId23"/>
    <p:sldId id="299" r:id="rId24"/>
    <p:sldId id="300" r:id="rId25"/>
    <p:sldId id="274" r:id="rId26"/>
    <p:sldId id="279" r:id="rId27"/>
    <p:sldId id="281" r:id="rId28"/>
    <p:sldId id="280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5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6FA64B-B5C8-4E92-BA97-7999529BAB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6DD536E-2024-4929-A3A3-F701F437C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BA79A0-3481-4344-9C4B-0A9A9BBC37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CD456C3-1480-4FF2-815A-B5BDA2123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E879BE-2842-4F85-8827-CD3C109D7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7EED4CE-3F1C-40A3-9699-B7B923965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57EC22-86AF-4263-BB42-273369C5D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3B540F-E685-4263-B564-31573FF7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86E70D-10DB-427A-9153-6E448DD67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6332AC-4320-40A5-A3EF-534248824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AD1F8C-5835-4C6D-A046-B0162AECB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222DE0-E880-4CC5-9ADE-5559D67FC0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5DB5ADB-1130-4FED-A078-D011D9B0EC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685800" y="838200"/>
            <a:ext cx="72390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3600" dirty="0" smtClean="0"/>
              <a:t>DCIT 25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Data Structures and Algorithms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 Trees Traversal</a:t>
            </a:r>
            <a:endParaRPr lang="en-US" sz="3600" b="1" dirty="0"/>
          </a:p>
          <a:p>
            <a:pPr algn="ctr"/>
            <a:r>
              <a:rPr lang="en-US" sz="3600" dirty="0"/>
              <a:t/>
            </a:r>
            <a:br>
              <a:rPr lang="en-US" sz="3600" dirty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 binary tree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676400"/>
            <a:ext cx="7086600" cy="4725988"/>
            <a:chOff x="288" y="1056"/>
            <a:chExt cx="5136" cy="2977"/>
          </a:xfrm>
        </p:grpSpPr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2544" y="1056"/>
              <a:ext cx="673" cy="192"/>
              <a:chOff x="1151" y="1392"/>
              <a:chExt cx="625" cy="145"/>
            </a:xfrm>
          </p:grpSpPr>
          <p:sp>
            <p:nvSpPr>
              <p:cNvPr id="22611" name="Rectangle 6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Oval 7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Rectangle 8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4" name="Oval 9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AutoShape 1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Verdana" charset="0"/>
                  </a:rPr>
                  <a:t>a</a:t>
                </a:r>
              </a:p>
            </p:txBody>
          </p:sp>
        </p:grpSp>
        <p:grpSp>
          <p:nvGrpSpPr>
            <p:cNvPr id="22534" name="Group 11"/>
            <p:cNvGrpSpPr>
              <a:grpSpLocks/>
            </p:cNvGrpSpPr>
            <p:nvPr/>
          </p:nvGrpSpPr>
          <p:grpSpPr bwMode="auto">
            <a:xfrm>
              <a:off x="1392" y="1680"/>
              <a:ext cx="672" cy="192"/>
              <a:chOff x="1151" y="1392"/>
              <a:chExt cx="625" cy="145"/>
            </a:xfrm>
          </p:grpSpPr>
          <p:sp>
            <p:nvSpPr>
              <p:cNvPr id="22606" name="Rectangle 12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Oval 13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Rectangle 14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Oval 15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0" name="AutoShape 16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Verdana" charset="0"/>
                  </a:rPr>
                  <a:t>b</a:t>
                </a:r>
              </a:p>
            </p:txBody>
          </p:sp>
        </p:grpSp>
        <p:grpSp>
          <p:nvGrpSpPr>
            <p:cNvPr id="22535" name="Group 17"/>
            <p:cNvGrpSpPr>
              <a:grpSpLocks/>
            </p:cNvGrpSpPr>
            <p:nvPr/>
          </p:nvGrpSpPr>
          <p:grpSpPr bwMode="auto">
            <a:xfrm>
              <a:off x="3648" y="1680"/>
              <a:ext cx="672" cy="192"/>
              <a:chOff x="1151" y="1392"/>
              <a:chExt cx="625" cy="145"/>
            </a:xfrm>
          </p:grpSpPr>
          <p:sp>
            <p:nvSpPr>
              <p:cNvPr id="22601" name="Rectangle 18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Oval 19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Rectangle 20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Oval 21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AutoShape 22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Verdana" charset="0"/>
                  </a:rPr>
                  <a:t>c</a:t>
                </a:r>
              </a:p>
            </p:txBody>
          </p:sp>
        </p:grpSp>
        <p:grpSp>
          <p:nvGrpSpPr>
            <p:cNvPr id="22536" name="Group 23"/>
            <p:cNvGrpSpPr>
              <a:grpSpLocks/>
            </p:cNvGrpSpPr>
            <p:nvPr/>
          </p:nvGrpSpPr>
          <p:grpSpPr bwMode="auto">
            <a:xfrm>
              <a:off x="816" y="2495"/>
              <a:ext cx="673" cy="193"/>
              <a:chOff x="1151" y="1392"/>
              <a:chExt cx="625" cy="145"/>
            </a:xfrm>
          </p:grpSpPr>
          <p:sp>
            <p:nvSpPr>
              <p:cNvPr id="22596" name="Rectangle 24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7" name="Oval 25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8" name="Rectangle 26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9" name="Oval 27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0" name="AutoShape 28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Verdana" charset="0"/>
                  </a:rPr>
                  <a:t>d</a:t>
                </a:r>
              </a:p>
            </p:txBody>
          </p:sp>
        </p:grpSp>
        <p:grpSp>
          <p:nvGrpSpPr>
            <p:cNvPr id="22537" name="Group 29"/>
            <p:cNvGrpSpPr>
              <a:grpSpLocks/>
            </p:cNvGrpSpPr>
            <p:nvPr/>
          </p:nvGrpSpPr>
          <p:grpSpPr bwMode="auto">
            <a:xfrm>
              <a:off x="1872" y="2496"/>
              <a:ext cx="673" cy="192"/>
              <a:chOff x="1151" y="1392"/>
              <a:chExt cx="625" cy="145"/>
            </a:xfrm>
          </p:grpSpPr>
          <p:sp>
            <p:nvSpPr>
              <p:cNvPr id="22591" name="Rectangle 30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Oval 3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Rectangle 32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Oval 33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AutoShape 34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Verdana" charset="0"/>
                  </a:rPr>
                  <a:t>e</a:t>
                </a:r>
              </a:p>
            </p:txBody>
          </p:sp>
        </p:grpSp>
        <p:grpSp>
          <p:nvGrpSpPr>
            <p:cNvPr id="22538" name="Group 35"/>
            <p:cNvGrpSpPr>
              <a:grpSpLocks/>
            </p:cNvGrpSpPr>
            <p:nvPr/>
          </p:nvGrpSpPr>
          <p:grpSpPr bwMode="auto">
            <a:xfrm>
              <a:off x="288" y="3168"/>
              <a:ext cx="673" cy="192"/>
              <a:chOff x="1151" y="1392"/>
              <a:chExt cx="625" cy="145"/>
            </a:xfrm>
          </p:grpSpPr>
          <p:sp>
            <p:nvSpPr>
              <p:cNvPr id="22586" name="Rectangle 36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Oval 37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Rectangle 38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Oval 39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AutoShape 4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Verdana" charset="0"/>
                  </a:rPr>
                  <a:t>g</a:t>
                </a:r>
              </a:p>
            </p:txBody>
          </p:sp>
        </p:grpSp>
        <p:grpSp>
          <p:nvGrpSpPr>
            <p:cNvPr id="22539" name="Group 41"/>
            <p:cNvGrpSpPr>
              <a:grpSpLocks/>
            </p:cNvGrpSpPr>
            <p:nvPr/>
          </p:nvGrpSpPr>
          <p:grpSpPr bwMode="auto">
            <a:xfrm>
              <a:off x="1440" y="3168"/>
              <a:ext cx="672" cy="192"/>
              <a:chOff x="1151" y="1392"/>
              <a:chExt cx="625" cy="145"/>
            </a:xfrm>
          </p:grpSpPr>
          <p:sp>
            <p:nvSpPr>
              <p:cNvPr id="22581" name="Rectangle 42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2" name="Oval 43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Rectangle 44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4" name="Oval 45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5" name="AutoShape 46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Verdana" charset="0"/>
                  </a:rPr>
                  <a:t>h</a:t>
                </a:r>
              </a:p>
            </p:txBody>
          </p:sp>
        </p:grpSp>
        <p:grpSp>
          <p:nvGrpSpPr>
            <p:cNvPr id="22540" name="Group 47"/>
            <p:cNvGrpSpPr>
              <a:grpSpLocks/>
            </p:cNvGrpSpPr>
            <p:nvPr/>
          </p:nvGrpSpPr>
          <p:grpSpPr bwMode="auto">
            <a:xfrm>
              <a:off x="2448" y="3168"/>
              <a:ext cx="672" cy="192"/>
              <a:chOff x="1151" y="1392"/>
              <a:chExt cx="625" cy="145"/>
            </a:xfrm>
          </p:grpSpPr>
          <p:sp>
            <p:nvSpPr>
              <p:cNvPr id="22576" name="Rectangle 48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7" name="Oval 49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Oval 51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AutoShape 52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Verdana" charset="0"/>
                  </a:rPr>
                  <a:t>i</a:t>
                </a:r>
              </a:p>
            </p:txBody>
          </p:sp>
        </p:grpSp>
        <p:grpSp>
          <p:nvGrpSpPr>
            <p:cNvPr id="22541" name="Group 53"/>
            <p:cNvGrpSpPr>
              <a:grpSpLocks/>
            </p:cNvGrpSpPr>
            <p:nvPr/>
          </p:nvGrpSpPr>
          <p:grpSpPr bwMode="auto">
            <a:xfrm>
              <a:off x="1824" y="3888"/>
              <a:ext cx="625" cy="145"/>
              <a:chOff x="1151" y="1392"/>
              <a:chExt cx="625" cy="145"/>
            </a:xfrm>
          </p:grpSpPr>
          <p:sp>
            <p:nvSpPr>
              <p:cNvPr id="22571" name="Rectangle 54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Oval 55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56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Oval 57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AutoShape 58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Verdana" charset="0"/>
                  </a:rPr>
                  <a:t>l</a:t>
                </a:r>
              </a:p>
            </p:txBody>
          </p:sp>
        </p:grpSp>
        <p:grpSp>
          <p:nvGrpSpPr>
            <p:cNvPr id="22542" name="Group 59"/>
            <p:cNvGrpSpPr>
              <a:grpSpLocks/>
            </p:cNvGrpSpPr>
            <p:nvPr/>
          </p:nvGrpSpPr>
          <p:grpSpPr bwMode="auto">
            <a:xfrm>
              <a:off x="4272" y="2496"/>
              <a:ext cx="672" cy="192"/>
              <a:chOff x="1151" y="1392"/>
              <a:chExt cx="625" cy="145"/>
            </a:xfrm>
          </p:grpSpPr>
          <p:sp>
            <p:nvSpPr>
              <p:cNvPr id="22566" name="Rectangle 60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Oval 6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62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Oval 63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AutoShape 64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Verdana" charset="0"/>
                  </a:rPr>
                  <a:t>f</a:t>
                </a:r>
              </a:p>
            </p:txBody>
          </p:sp>
        </p:grpSp>
        <p:grpSp>
          <p:nvGrpSpPr>
            <p:cNvPr id="22543" name="Group 65"/>
            <p:cNvGrpSpPr>
              <a:grpSpLocks/>
            </p:cNvGrpSpPr>
            <p:nvPr/>
          </p:nvGrpSpPr>
          <p:grpSpPr bwMode="auto">
            <a:xfrm>
              <a:off x="3791" y="3168"/>
              <a:ext cx="625" cy="145"/>
              <a:chOff x="1151" y="1392"/>
              <a:chExt cx="625" cy="145"/>
            </a:xfrm>
          </p:grpSpPr>
          <p:sp>
            <p:nvSpPr>
              <p:cNvPr id="22561" name="Rectangle 66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Oval 67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Rectangle 68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Oval 69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AutoShape 7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Verdana" charset="0"/>
                  </a:rPr>
                  <a:t>j</a:t>
                </a:r>
              </a:p>
            </p:txBody>
          </p:sp>
        </p:grpSp>
        <p:grpSp>
          <p:nvGrpSpPr>
            <p:cNvPr id="22544" name="Group 71"/>
            <p:cNvGrpSpPr>
              <a:grpSpLocks/>
            </p:cNvGrpSpPr>
            <p:nvPr/>
          </p:nvGrpSpPr>
          <p:grpSpPr bwMode="auto">
            <a:xfrm>
              <a:off x="4799" y="3168"/>
              <a:ext cx="625" cy="145"/>
              <a:chOff x="1151" y="1392"/>
              <a:chExt cx="625" cy="145"/>
            </a:xfrm>
          </p:grpSpPr>
          <p:sp>
            <p:nvSpPr>
              <p:cNvPr id="22556" name="Rectangle 72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Oval 73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74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75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AutoShape 76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Verdana" charset="0"/>
                  </a:rPr>
                  <a:t>k</a:t>
                </a:r>
              </a:p>
            </p:txBody>
          </p:sp>
        </p:grpSp>
        <p:sp>
          <p:nvSpPr>
            <p:cNvPr id="22545" name="Line 77"/>
            <p:cNvSpPr>
              <a:spLocks noChangeShapeType="1"/>
            </p:cNvSpPr>
            <p:nvPr/>
          </p:nvSpPr>
          <p:spPr bwMode="auto">
            <a:xfrm flipH="1">
              <a:off x="1776" y="1152"/>
              <a:ext cx="86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6" name="Line 78"/>
            <p:cNvSpPr>
              <a:spLocks noChangeShapeType="1"/>
            </p:cNvSpPr>
            <p:nvPr/>
          </p:nvSpPr>
          <p:spPr bwMode="auto">
            <a:xfrm>
              <a:off x="3168" y="1152"/>
              <a:ext cx="76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7" name="Line 79"/>
            <p:cNvSpPr>
              <a:spLocks noChangeShapeType="1"/>
            </p:cNvSpPr>
            <p:nvPr/>
          </p:nvSpPr>
          <p:spPr bwMode="auto">
            <a:xfrm flipH="1">
              <a:off x="1152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8" name="Line 80"/>
            <p:cNvSpPr>
              <a:spLocks noChangeShapeType="1"/>
            </p:cNvSpPr>
            <p:nvPr/>
          </p:nvSpPr>
          <p:spPr bwMode="auto">
            <a:xfrm>
              <a:off x="1968" y="1776"/>
              <a:ext cx="24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9" name="Line 81"/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0" name="Line 82"/>
            <p:cNvSpPr>
              <a:spLocks noChangeShapeType="1"/>
            </p:cNvSpPr>
            <p:nvPr/>
          </p:nvSpPr>
          <p:spPr bwMode="auto">
            <a:xfrm flipH="1">
              <a:off x="1776" y="2592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1" name="Line 83"/>
            <p:cNvSpPr>
              <a:spLocks noChangeShapeType="1"/>
            </p:cNvSpPr>
            <p:nvPr/>
          </p:nvSpPr>
          <p:spPr bwMode="auto">
            <a:xfrm>
              <a:off x="2448" y="2592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2" name="Line 84"/>
            <p:cNvSpPr>
              <a:spLocks noChangeShapeType="1"/>
            </p:cNvSpPr>
            <p:nvPr/>
          </p:nvSpPr>
          <p:spPr bwMode="auto">
            <a:xfrm flipH="1">
              <a:off x="2160" y="3264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3" name="Line 85"/>
            <p:cNvSpPr>
              <a:spLocks noChangeShapeType="1"/>
            </p:cNvSpPr>
            <p:nvPr/>
          </p:nvSpPr>
          <p:spPr bwMode="auto">
            <a:xfrm>
              <a:off x="4224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4" name="Line 86"/>
            <p:cNvSpPr>
              <a:spLocks noChangeShapeType="1"/>
            </p:cNvSpPr>
            <p:nvPr/>
          </p:nvSpPr>
          <p:spPr bwMode="auto">
            <a:xfrm flipH="1">
              <a:off x="412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5" name="Line 87"/>
            <p:cNvSpPr>
              <a:spLocks noChangeShapeType="1"/>
            </p:cNvSpPr>
            <p:nvPr/>
          </p:nvSpPr>
          <p:spPr bwMode="auto">
            <a:xfrm>
              <a:off x="484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848600" cy="326136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8000" dirty="0" smtClean="0"/>
              <a:t>Tree traversals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traversals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447800"/>
            <a:ext cx="7620000" cy="5105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A binary tree is defined recursively: it consists of a </a:t>
            </a:r>
            <a:r>
              <a:rPr lang="en-US" dirty="0" smtClean="0">
                <a:solidFill>
                  <a:schemeClr val="tx2"/>
                </a:solidFill>
              </a:rPr>
              <a:t>root</a:t>
            </a:r>
            <a:r>
              <a:rPr lang="en-US" dirty="0" smtClean="0"/>
              <a:t>, a </a:t>
            </a:r>
            <a:r>
              <a:rPr lang="en-US" dirty="0" smtClean="0">
                <a:solidFill>
                  <a:schemeClr val="tx2"/>
                </a:solidFill>
              </a:rPr>
              <a:t>left </a:t>
            </a:r>
            <a:r>
              <a:rPr lang="en-US" dirty="0" err="1" smtClean="0">
                <a:solidFill>
                  <a:schemeClr val="tx2"/>
                </a:solidFill>
              </a:rPr>
              <a:t>subtree</a:t>
            </a:r>
            <a:r>
              <a:rPr lang="en-US" dirty="0" smtClean="0"/>
              <a:t>, and a </a:t>
            </a:r>
            <a:r>
              <a:rPr lang="en-US" dirty="0" smtClean="0">
                <a:solidFill>
                  <a:schemeClr val="tx2"/>
                </a:solidFill>
              </a:rPr>
              <a:t>right </a:t>
            </a:r>
            <a:r>
              <a:rPr lang="en-US" dirty="0" err="1" smtClean="0">
                <a:solidFill>
                  <a:schemeClr val="tx2"/>
                </a:solidFill>
              </a:rPr>
              <a:t>subtree</a:t>
            </a:r>
            <a:endParaRPr lang="en-US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dirty="0" smtClean="0"/>
              <a:t>To </a:t>
            </a:r>
            <a:r>
              <a:rPr lang="en-US" dirty="0" smtClean="0">
                <a:solidFill>
                  <a:schemeClr val="tx2"/>
                </a:solidFill>
              </a:rPr>
              <a:t>traverse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chemeClr val="tx2"/>
                </a:solidFill>
              </a:rPr>
              <a:t>walk</a:t>
            </a:r>
            <a:r>
              <a:rPr lang="en-US" dirty="0" smtClean="0"/>
              <a:t>) the binary tree is to visit each node in the binary tree exactly once</a:t>
            </a:r>
          </a:p>
          <a:p>
            <a:pPr eaLnBrk="1" hangingPunct="1"/>
            <a:r>
              <a:rPr lang="en-US" dirty="0" smtClean="0"/>
              <a:t>Tree traversals are naturally recursive</a:t>
            </a:r>
          </a:p>
          <a:p>
            <a:pPr eaLnBrk="1" hangingPunct="1"/>
            <a:r>
              <a:rPr lang="en-US" dirty="0" smtClean="0"/>
              <a:t>Since a binary tree has three “parts,” there are six possible ways to traverse the binary tree:</a:t>
            </a:r>
          </a:p>
          <a:p>
            <a:pPr lvl="1" eaLnBrk="1" hangingPunct="1"/>
            <a:r>
              <a:rPr lang="en-US" sz="2800" dirty="0" smtClean="0">
                <a:latin typeface="Trebuchet MS" charset="0"/>
              </a:rPr>
              <a:t>root, left, right</a:t>
            </a:r>
          </a:p>
          <a:p>
            <a:pPr lvl="1" eaLnBrk="1" hangingPunct="1"/>
            <a:r>
              <a:rPr lang="en-US" sz="2800" dirty="0" smtClean="0">
                <a:latin typeface="Trebuchet MS" charset="0"/>
              </a:rPr>
              <a:t>left, root, right</a:t>
            </a:r>
          </a:p>
          <a:p>
            <a:pPr lvl="1" eaLnBrk="1" hangingPunct="1"/>
            <a:r>
              <a:rPr lang="en-US" sz="2800" dirty="0" smtClean="0">
                <a:latin typeface="Trebuchet MS" charset="0"/>
              </a:rPr>
              <a:t>left, right, root</a:t>
            </a:r>
          </a:p>
          <a:p>
            <a:pPr eaLnBrk="1" hangingPunct="1"/>
            <a:endParaRPr lang="en-US" dirty="0" smtClean="0">
              <a:latin typeface="Trebuchet MS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191000" y="4800600"/>
            <a:ext cx="3810000" cy="1447800"/>
          </a:xfrm>
        </p:spPr>
        <p:txBody>
          <a:bodyPr>
            <a:normAutofit fontScale="925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latin typeface="Trebuchet MS" charset="0"/>
              </a:rPr>
              <a:t>root, right,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latin typeface="Trebuchet MS" charset="0"/>
              </a:rPr>
              <a:t>right, root,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latin typeface="Trebuchet MS" charset="0"/>
              </a:rPr>
              <a:t>right, left,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44462"/>
          </a:xfrm>
        </p:spPr>
        <p:txBody>
          <a:bodyPr>
            <a:normAutofit fontScale="90000"/>
          </a:bodyPr>
          <a:lstStyle/>
          <a:p>
            <a:r>
              <a:rPr lang="en-US" sz="1800"/>
              <a:t>Depth-First Traversals</a:t>
            </a:r>
          </a:p>
        </p:txBody>
      </p:sp>
      <p:graphicFrame>
        <p:nvGraphicFramePr>
          <p:cNvPr id="25739" name="Group 139"/>
          <p:cNvGraphicFramePr>
            <a:graphicFrameLocks noGrp="1"/>
          </p:cNvGraphicFramePr>
          <p:nvPr/>
        </p:nvGraphicFramePr>
        <p:xfrm>
          <a:off x="252413" y="404813"/>
          <a:ext cx="8640762" cy="6276976"/>
        </p:xfrm>
        <a:graphic>
          <a:graphicData uri="http://schemas.openxmlformats.org/drawingml/2006/table">
            <a:tbl>
              <a:tblPr rtl="1"/>
              <a:tblGrid>
                <a:gridCol w="4608512"/>
                <a:gridCol w="3000375"/>
                <a:gridCol w="1031875"/>
              </a:tblGrid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CODE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 each Node: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public void preorderTraversal(Visitor v){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if(!isEmpty() &amp;&amp; ! v.isDone()){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   v.visit(getKey());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   getLeft().preorderTraversal(v);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   getRight().preorderTraversal(v);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}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left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subtree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if any.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right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subtree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if any.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Preorder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(N-L-R)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public void inorderTraversal(Visitor v){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if(!isEmpty() &amp;&amp; ! v.isDone()){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   getLeft().inorderTraversal(v);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   v.visit(getKey());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   getRight().inorderTraversal(v);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left subtree, if any. Visit the node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right subtree, if any.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Inorder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(L-N-R)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public void postorderTraversal(Visitor v){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if(!isEmpty() &amp;&amp; ! v.isDone()){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   getLeft().postorderTraversal(v) 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   getRight().postorderTraversal(v);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   v.visit(getKey());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cs typeface="Courier New" charset="0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left subtree, if any.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right subtree, if any.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Visit the node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Postorder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(L-R-N)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Preorder traversal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63246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tx2"/>
                </a:solidFill>
              </a:rPr>
              <a:t>preorder</a:t>
            </a:r>
            <a:r>
              <a:rPr lang="en-US" dirty="0" smtClean="0"/>
              <a:t>, the root is visited </a:t>
            </a:r>
            <a:r>
              <a:rPr lang="en-US" i="1" dirty="0" smtClean="0"/>
              <a:t>first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Root, left, right</a:t>
            </a:r>
          </a:p>
        </p:txBody>
      </p:sp>
      <p:pic>
        <p:nvPicPr>
          <p:cNvPr id="4" name="Picture 142" descr="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478483"/>
            <a:ext cx="5257800" cy="3846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229600" cy="549275"/>
          </a:xfrm>
        </p:spPr>
        <p:txBody>
          <a:bodyPr>
            <a:normAutofit fontScale="90000"/>
          </a:bodyPr>
          <a:lstStyle/>
          <a:p>
            <a:r>
              <a:rPr lang="en-US" sz="2600"/>
              <a:t>Preorder Depth-first Traversal</a:t>
            </a:r>
            <a:r>
              <a:rPr lang="en-US"/>
              <a:t> </a:t>
            </a:r>
          </a:p>
        </p:txBody>
      </p:sp>
      <p:sp>
        <p:nvSpPr>
          <p:cNvPr id="27753" name="Text Box 105"/>
          <p:cNvSpPr txBox="1">
            <a:spLocks noChangeArrowheads="1"/>
          </p:cNvSpPr>
          <p:nvPr/>
        </p:nvSpPr>
        <p:spPr bwMode="auto">
          <a:xfrm>
            <a:off x="5334000" y="533400"/>
            <a:ext cx="1511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3200" b="1" dirty="0"/>
              <a:t>N-L-R</a:t>
            </a:r>
          </a:p>
        </p:txBody>
      </p:sp>
      <p:pic>
        <p:nvPicPr>
          <p:cNvPr id="27790" name="Picture 142" descr="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125538"/>
            <a:ext cx="3476625" cy="2543175"/>
          </a:xfrm>
          <a:prstGeom prst="rect">
            <a:avLst/>
          </a:prstGeom>
          <a:noFill/>
        </p:spPr>
      </p:pic>
      <p:pic>
        <p:nvPicPr>
          <p:cNvPr id="27791" name="Picture 143" descr="PreOrderTravers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048000"/>
            <a:ext cx="3886200" cy="2990850"/>
          </a:xfrm>
          <a:prstGeom prst="rect">
            <a:avLst/>
          </a:prstGeom>
          <a:noFill/>
        </p:spPr>
      </p:pic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3657600" y="1295400"/>
            <a:ext cx="441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“A node is visited when passing on its left in the visit path”</a:t>
            </a:r>
          </a:p>
        </p:txBody>
      </p:sp>
      <p:sp>
        <p:nvSpPr>
          <p:cNvPr id="27793" name="Line 145"/>
          <p:cNvSpPr>
            <a:spLocks noChangeShapeType="1"/>
          </p:cNvSpPr>
          <p:nvPr/>
        </p:nvSpPr>
        <p:spPr bwMode="auto">
          <a:xfrm>
            <a:off x="3505200" y="2362200"/>
            <a:ext cx="1008063" cy="576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94" name="Text Box 146"/>
          <p:cNvSpPr txBox="1">
            <a:spLocks noChangeArrowheads="1"/>
          </p:cNvSpPr>
          <p:nvPr/>
        </p:nvSpPr>
        <p:spPr bwMode="auto">
          <a:xfrm>
            <a:off x="4191000" y="6165850"/>
            <a:ext cx="40370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K   F   P   M   A   U   S   R  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Inorder traversal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 err="1" smtClean="0">
                <a:solidFill>
                  <a:schemeClr val="tx2"/>
                </a:solidFill>
              </a:rPr>
              <a:t>inorder</a:t>
            </a:r>
            <a:r>
              <a:rPr lang="en-US" dirty="0" smtClean="0"/>
              <a:t>, the root is visited </a:t>
            </a:r>
            <a:r>
              <a:rPr lang="en-US" i="1" dirty="0" smtClean="0"/>
              <a:t>in the middle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Left, root, right</a:t>
            </a:r>
          </a:p>
        </p:txBody>
      </p:sp>
      <p:pic>
        <p:nvPicPr>
          <p:cNvPr id="4" name="Picture 236" descr="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895600"/>
            <a:ext cx="4953000" cy="3623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08" name="Picture 236" descr="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150"/>
            <a:ext cx="3476625" cy="2543175"/>
          </a:xfrm>
          <a:prstGeom prst="rect">
            <a:avLst/>
          </a:prstGeom>
          <a:noFill/>
        </p:spPr>
      </p:pic>
      <p:sp>
        <p:nvSpPr>
          <p:cNvPr id="28756" name="Rectangle 84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476250"/>
          </a:xfrm>
          <a:noFill/>
          <a:ln/>
        </p:spPr>
        <p:txBody>
          <a:bodyPr/>
          <a:lstStyle/>
          <a:p>
            <a:r>
              <a:rPr lang="en-US" sz="2600"/>
              <a:t>Inorder Depth-first Traversal </a:t>
            </a:r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3779838" y="476250"/>
            <a:ext cx="1511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3200" b="1" dirty="0"/>
              <a:t>L-N-R</a:t>
            </a:r>
          </a:p>
        </p:txBody>
      </p:sp>
      <p:sp>
        <p:nvSpPr>
          <p:cNvPr id="28907" name="Text Box 235"/>
          <p:cNvSpPr txBox="1">
            <a:spLocks noChangeArrowheads="1"/>
          </p:cNvSpPr>
          <p:nvPr/>
        </p:nvSpPr>
        <p:spPr bwMode="auto">
          <a:xfrm>
            <a:off x="3048000" y="1066800"/>
            <a:ext cx="50815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“A node is visited when passing below it in the visit path”</a:t>
            </a:r>
          </a:p>
        </p:txBody>
      </p:sp>
      <p:pic>
        <p:nvPicPr>
          <p:cNvPr id="28909" name="Picture 237" descr="InOrderTravers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362200"/>
            <a:ext cx="3848100" cy="3028950"/>
          </a:xfrm>
          <a:prstGeom prst="rect">
            <a:avLst/>
          </a:prstGeom>
          <a:noFill/>
        </p:spPr>
      </p:pic>
      <p:sp>
        <p:nvSpPr>
          <p:cNvPr id="28910" name="Line 238"/>
          <p:cNvSpPr>
            <a:spLocks noChangeShapeType="1"/>
          </p:cNvSpPr>
          <p:nvPr/>
        </p:nvSpPr>
        <p:spPr bwMode="auto">
          <a:xfrm>
            <a:off x="3779838" y="2133600"/>
            <a:ext cx="1223962" cy="7905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11" name="Text Box 239"/>
          <p:cNvSpPr txBox="1">
            <a:spLocks noChangeArrowheads="1"/>
          </p:cNvSpPr>
          <p:nvPr/>
        </p:nvSpPr>
        <p:spPr bwMode="auto">
          <a:xfrm>
            <a:off x="4114801" y="5876925"/>
            <a:ext cx="4402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/>
              <a:t>P   F   A   M   K   S   R   U   T</a:t>
            </a:r>
          </a:p>
        </p:txBody>
      </p:sp>
      <p:sp>
        <p:nvSpPr>
          <p:cNvPr id="28912" name="Rectangle 240"/>
          <p:cNvSpPr>
            <a:spLocks noChangeArrowheads="1"/>
          </p:cNvSpPr>
          <p:nvPr/>
        </p:nvSpPr>
        <p:spPr bwMode="auto">
          <a:xfrm>
            <a:off x="179388" y="3933825"/>
            <a:ext cx="38877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/>
              <a:t>Note: An inorder traversal can pass through a node without visiting it at</a:t>
            </a:r>
          </a:p>
          <a:p>
            <a:pPr algn="l" rtl="0"/>
            <a:r>
              <a:rPr lang="en-US"/>
              <a:t>that moment.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Postorder traversal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 err="1" smtClean="0">
                <a:solidFill>
                  <a:schemeClr val="tx2"/>
                </a:solidFill>
              </a:rPr>
              <a:t>postorder</a:t>
            </a:r>
            <a:r>
              <a:rPr lang="en-US" dirty="0" smtClean="0"/>
              <a:t>, the root is visited </a:t>
            </a:r>
            <a:r>
              <a:rPr lang="en-US" i="1" dirty="0" smtClean="0"/>
              <a:t>last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Left, right, root</a:t>
            </a:r>
          </a:p>
        </p:txBody>
      </p:sp>
      <p:pic>
        <p:nvPicPr>
          <p:cNvPr id="4" name="Picture 117" descr="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14600"/>
            <a:ext cx="5334000" cy="3901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5492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2600"/>
              <a:t>Postorder Depth-first Traversal</a:t>
            </a:r>
            <a:r>
              <a:rPr lang="en-US"/>
              <a:t> </a:t>
            </a:r>
          </a:p>
        </p:txBody>
      </p:sp>
      <p:sp>
        <p:nvSpPr>
          <p:cNvPr id="49233" name="Text Box 81"/>
          <p:cNvSpPr txBox="1">
            <a:spLocks noChangeArrowheads="1"/>
          </p:cNvSpPr>
          <p:nvPr/>
        </p:nvSpPr>
        <p:spPr bwMode="auto">
          <a:xfrm>
            <a:off x="3779838" y="549275"/>
            <a:ext cx="1511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3200" b="1"/>
              <a:t>L-R-N</a:t>
            </a:r>
          </a:p>
        </p:txBody>
      </p:sp>
      <p:pic>
        <p:nvPicPr>
          <p:cNvPr id="49269" name="Picture 117" descr="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125538"/>
            <a:ext cx="3476625" cy="2543175"/>
          </a:xfrm>
          <a:prstGeom prst="rect">
            <a:avLst/>
          </a:prstGeom>
          <a:noFill/>
        </p:spPr>
      </p:pic>
      <p:pic>
        <p:nvPicPr>
          <p:cNvPr id="49270" name="Picture 118" descr="PostOrderTravers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141663"/>
            <a:ext cx="3876675" cy="2952750"/>
          </a:xfrm>
          <a:prstGeom prst="rect">
            <a:avLst/>
          </a:prstGeom>
          <a:noFill/>
        </p:spPr>
      </p:pic>
      <p:sp>
        <p:nvSpPr>
          <p:cNvPr id="49271" name="Text Box 119"/>
          <p:cNvSpPr txBox="1">
            <a:spLocks noChangeArrowheads="1"/>
          </p:cNvSpPr>
          <p:nvPr/>
        </p:nvSpPr>
        <p:spPr bwMode="auto">
          <a:xfrm>
            <a:off x="3581399" y="1125538"/>
            <a:ext cx="4419601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“A node is visited when passing on its right in the visit path”</a:t>
            </a:r>
          </a:p>
        </p:txBody>
      </p:sp>
      <p:sp>
        <p:nvSpPr>
          <p:cNvPr id="49272" name="Line 120"/>
          <p:cNvSpPr>
            <a:spLocks noChangeShapeType="1"/>
          </p:cNvSpPr>
          <p:nvPr/>
        </p:nvSpPr>
        <p:spPr bwMode="auto">
          <a:xfrm>
            <a:off x="4284663" y="2636838"/>
            <a:ext cx="1008062" cy="7207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273" name="Text Box 121"/>
          <p:cNvSpPr txBox="1">
            <a:spLocks noChangeArrowheads="1"/>
          </p:cNvSpPr>
          <p:nvPr/>
        </p:nvSpPr>
        <p:spPr bwMode="auto">
          <a:xfrm>
            <a:off x="5292725" y="6308725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   A   M   F   R   S   T   U   K</a:t>
            </a:r>
          </a:p>
        </p:txBody>
      </p:sp>
      <p:sp>
        <p:nvSpPr>
          <p:cNvPr id="49274" name="Rectangle 122"/>
          <p:cNvSpPr>
            <a:spLocks noChangeArrowheads="1"/>
          </p:cNvSpPr>
          <p:nvPr/>
        </p:nvSpPr>
        <p:spPr bwMode="auto">
          <a:xfrm>
            <a:off x="250825" y="4221163"/>
            <a:ext cx="38877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/>
              <a:t>Note: An postorder traversal can pass through a node without visiting it at that moment.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ReVIEW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Introduction to trees</a:t>
            </a:r>
          </a:p>
          <a:p>
            <a:pPr eaLnBrk="1" hangingPunct="1"/>
            <a:r>
              <a:rPr lang="en-US" sz="4400" dirty="0" smtClean="0"/>
              <a:t>Binary trees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Tree traversals using “flags”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676400"/>
            <a:ext cx="7045325" cy="9874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order in which the nodes are visited during a tree traversal can be easily determined by imagining there is a “flag” attached to each node, as follows: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893763" y="4089400"/>
            <a:ext cx="7113587" cy="46037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400" smtClean="0"/>
              <a:t>To traverse the tree, collect the flags: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76400" y="2743200"/>
            <a:ext cx="1219200" cy="976313"/>
            <a:chOff x="720" y="1728"/>
            <a:chExt cx="768" cy="615"/>
          </a:xfrm>
        </p:grpSpPr>
        <p:sp>
          <p:nvSpPr>
            <p:cNvPr id="27763" name="Oval 6"/>
            <p:cNvSpPr>
              <a:spLocks noChangeArrowheads="1"/>
            </p:cNvSpPr>
            <p:nvPr/>
          </p:nvSpPr>
          <p:spPr bwMode="auto">
            <a:xfrm>
              <a:off x="105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4" name="Line 7"/>
            <p:cNvSpPr>
              <a:spLocks noChangeShapeType="1"/>
            </p:cNvSpPr>
            <p:nvPr/>
          </p:nvSpPr>
          <p:spPr bwMode="auto">
            <a:xfrm flipH="1">
              <a:off x="91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5" name="Line 8"/>
            <p:cNvSpPr>
              <a:spLocks noChangeShapeType="1"/>
            </p:cNvSpPr>
            <p:nvPr/>
          </p:nvSpPr>
          <p:spPr bwMode="auto">
            <a:xfrm>
              <a:off x="120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6" name="AutoShape 9"/>
            <p:cNvSpPr>
              <a:spLocks noChangeArrowheads="1"/>
            </p:cNvSpPr>
            <p:nvPr/>
          </p:nvSpPr>
          <p:spPr bwMode="auto">
            <a:xfrm>
              <a:off x="912" y="179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7" name="Line 10"/>
            <p:cNvSpPr>
              <a:spLocks noChangeShapeType="1"/>
            </p:cNvSpPr>
            <p:nvPr/>
          </p:nvSpPr>
          <p:spPr bwMode="auto">
            <a:xfrm flipH="1">
              <a:off x="960" y="1824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8" name="Text Box 11"/>
            <p:cNvSpPr txBox="1">
              <a:spLocks noChangeArrowheads="1"/>
            </p:cNvSpPr>
            <p:nvPr/>
          </p:nvSpPr>
          <p:spPr bwMode="auto">
            <a:xfrm>
              <a:off x="720" y="2112"/>
              <a:ext cx="76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Trebuchet MS" charset="0"/>
                </a:rPr>
                <a:t>preorder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191000" y="2743200"/>
            <a:ext cx="1219200" cy="976313"/>
            <a:chOff x="1680" y="1728"/>
            <a:chExt cx="768" cy="615"/>
          </a:xfrm>
        </p:grpSpPr>
        <p:sp>
          <p:nvSpPr>
            <p:cNvPr id="27757" name="Oval 13"/>
            <p:cNvSpPr>
              <a:spLocks noChangeArrowheads="1"/>
            </p:cNvSpPr>
            <p:nvPr/>
          </p:nvSpPr>
          <p:spPr bwMode="auto">
            <a:xfrm>
              <a:off x="201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8" name="Line 14"/>
            <p:cNvSpPr>
              <a:spLocks noChangeShapeType="1"/>
            </p:cNvSpPr>
            <p:nvPr/>
          </p:nvSpPr>
          <p:spPr bwMode="auto">
            <a:xfrm flipH="1">
              <a:off x="187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9" name="Line 15"/>
            <p:cNvSpPr>
              <a:spLocks noChangeShapeType="1"/>
            </p:cNvSpPr>
            <p:nvPr/>
          </p:nvSpPr>
          <p:spPr bwMode="auto">
            <a:xfrm>
              <a:off x="216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0" name="AutoShape 16"/>
            <p:cNvSpPr>
              <a:spLocks noChangeArrowheads="1"/>
            </p:cNvSpPr>
            <p:nvPr/>
          </p:nvSpPr>
          <p:spPr bwMode="auto">
            <a:xfrm rot="-5400000">
              <a:off x="2089" y="20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1" name="Line 17"/>
            <p:cNvSpPr>
              <a:spLocks noChangeShapeType="1"/>
            </p:cNvSpPr>
            <p:nvPr/>
          </p:nvSpPr>
          <p:spPr bwMode="auto">
            <a:xfrm rot="16200000" flipH="1">
              <a:off x="2064" y="1968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2" name="Text Box 18"/>
            <p:cNvSpPr txBox="1">
              <a:spLocks noChangeArrowheads="1"/>
            </p:cNvSpPr>
            <p:nvPr/>
          </p:nvSpPr>
          <p:spPr bwMode="auto">
            <a:xfrm>
              <a:off x="1680" y="2112"/>
              <a:ext cx="76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Trebuchet MS" charset="0"/>
                </a:rPr>
                <a:t>inorder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629400" y="2743200"/>
            <a:ext cx="1219200" cy="976313"/>
            <a:chOff x="2688" y="1728"/>
            <a:chExt cx="768" cy="615"/>
          </a:xfrm>
        </p:grpSpPr>
        <p:sp>
          <p:nvSpPr>
            <p:cNvPr id="27750" name="Oval 20"/>
            <p:cNvSpPr>
              <a:spLocks noChangeArrowheads="1"/>
            </p:cNvSpPr>
            <p:nvPr/>
          </p:nvSpPr>
          <p:spPr bwMode="auto">
            <a:xfrm>
              <a:off x="297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" name="Line 21"/>
            <p:cNvSpPr>
              <a:spLocks noChangeShapeType="1"/>
            </p:cNvSpPr>
            <p:nvPr/>
          </p:nvSpPr>
          <p:spPr bwMode="auto">
            <a:xfrm flipH="1">
              <a:off x="283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" name="Line 22"/>
            <p:cNvSpPr>
              <a:spLocks noChangeShapeType="1"/>
            </p:cNvSpPr>
            <p:nvPr/>
          </p:nvSpPr>
          <p:spPr bwMode="auto">
            <a:xfrm>
              <a:off x="312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753" name="Group 23"/>
            <p:cNvGrpSpPr>
              <a:grpSpLocks/>
            </p:cNvGrpSpPr>
            <p:nvPr/>
          </p:nvGrpSpPr>
          <p:grpSpPr bwMode="auto">
            <a:xfrm flipH="1">
              <a:off x="3178" y="1804"/>
              <a:ext cx="144" cy="48"/>
              <a:chOff x="1008" y="1895"/>
              <a:chExt cx="144" cy="48"/>
            </a:xfrm>
          </p:grpSpPr>
          <p:sp>
            <p:nvSpPr>
              <p:cNvPr id="27755" name="AutoShape 24"/>
              <p:cNvSpPr>
                <a:spLocks noChangeArrowheads="1"/>
              </p:cNvSpPr>
              <p:nvPr/>
            </p:nvSpPr>
            <p:spPr bwMode="auto">
              <a:xfrm>
                <a:off x="1008" y="1895"/>
                <a:ext cx="48" cy="48"/>
              </a:xfrm>
              <a:prstGeom prst="flowChartConnector">
                <a:avLst/>
              </a:prstGeom>
              <a:solidFill>
                <a:srgbClr val="FF0000"/>
              </a:solidFill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6" name="Line 25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9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54" name="Text Box 26"/>
            <p:cNvSpPr txBox="1">
              <a:spLocks noChangeArrowheads="1"/>
            </p:cNvSpPr>
            <p:nvPr/>
          </p:nvSpPr>
          <p:spPr bwMode="auto">
            <a:xfrm>
              <a:off x="2688" y="2112"/>
              <a:ext cx="76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Trebuchet MS" charset="0"/>
                </a:rPr>
                <a:t>postorder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985838" y="4495800"/>
            <a:ext cx="2290762" cy="1371600"/>
            <a:chOff x="621" y="2832"/>
            <a:chExt cx="1443" cy="864"/>
          </a:xfrm>
        </p:grpSpPr>
        <p:sp>
          <p:nvSpPr>
            <p:cNvPr id="27723" name="Oval 28"/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A</a:t>
              </a:r>
            </a:p>
          </p:txBody>
        </p:sp>
        <p:sp>
          <p:nvSpPr>
            <p:cNvPr id="27724" name="Oval 29"/>
            <p:cNvSpPr>
              <a:spLocks noChangeArrowheads="1"/>
            </p:cNvSpPr>
            <p:nvPr/>
          </p:nvSpPr>
          <p:spPr bwMode="auto">
            <a:xfrm>
              <a:off x="91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B</a:t>
              </a:r>
            </a:p>
          </p:txBody>
        </p:sp>
        <p:sp>
          <p:nvSpPr>
            <p:cNvPr id="27725" name="Oval 30"/>
            <p:cNvSpPr>
              <a:spLocks noChangeArrowheads="1"/>
            </p:cNvSpPr>
            <p:nvPr/>
          </p:nvSpPr>
          <p:spPr bwMode="auto">
            <a:xfrm>
              <a:off x="168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C</a:t>
              </a:r>
            </a:p>
          </p:txBody>
        </p:sp>
        <p:sp>
          <p:nvSpPr>
            <p:cNvPr id="27726" name="Oval 31"/>
            <p:cNvSpPr>
              <a:spLocks noChangeArrowheads="1"/>
            </p:cNvSpPr>
            <p:nvPr/>
          </p:nvSpPr>
          <p:spPr bwMode="auto">
            <a:xfrm>
              <a:off x="72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D</a:t>
              </a:r>
            </a:p>
          </p:txBody>
        </p:sp>
        <p:sp>
          <p:nvSpPr>
            <p:cNvPr id="27727" name="Oval 32"/>
            <p:cNvSpPr>
              <a:spLocks noChangeArrowheads="1"/>
            </p:cNvSpPr>
            <p:nvPr/>
          </p:nvSpPr>
          <p:spPr bwMode="auto">
            <a:xfrm>
              <a:off x="11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E</a:t>
              </a:r>
            </a:p>
          </p:txBody>
        </p:sp>
        <p:sp>
          <p:nvSpPr>
            <p:cNvPr id="27728" name="Oval 33"/>
            <p:cNvSpPr>
              <a:spLocks noChangeArrowheads="1"/>
            </p:cNvSpPr>
            <p:nvPr/>
          </p:nvSpPr>
          <p:spPr bwMode="auto">
            <a:xfrm>
              <a:off x="14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F</a:t>
              </a:r>
            </a:p>
          </p:txBody>
        </p:sp>
        <p:sp>
          <p:nvSpPr>
            <p:cNvPr id="27729" name="Oval 34"/>
            <p:cNvSpPr>
              <a:spLocks noChangeArrowheads="1"/>
            </p:cNvSpPr>
            <p:nvPr/>
          </p:nvSpPr>
          <p:spPr bwMode="auto">
            <a:xfrm>
              <a:off x="18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G</a:t>
              </a:r>
            </a:p>
          </p:txBody>
        </p:sp>
        <p:cxnSp>
          <p:nvCxnSpPr>
            <p:cNvPr id="27730" name="AutoShape 35"/>
            <p:cNvCxnSpPr>
              <a:cxnSpLocks noChangeShapeType="1"/>
              <a:stCxn id="27723" idx="3"/>
              <a:endCxn id="27724" idx="7"/>
            </p:cNvCxnSpPr>
            <p:nvPr/>
          </p:nvCxnSpPr>
          <p:spPr bwMode="auto">
            <a:xfrm flipH="1">
              <a:off x="107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31" name="AutoShape 36"/>
            <p:cNvCxnSpPr>
              <a:cxnSpLocks noChangeShapeType="1"/>
              <a:stCxn id="27723" idx="5"/>
              <a:endCxn id="27725" idx="1"/>
            </p:cNvCxnSpPr>
            <p:nvPr/>
          </p:nvCxnSpPr>
          <p:spPr bwMode="auto">
            <a:xfrm>
              <a:off x="150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32" name="AutoShape 37"/>
            <p:cNvCxnSpPr>
              <a:cxnSpLocks noChangeShapeType="1"/>
              <a:stCxn id="27724" idx="3"/>
              <a:endCxn id="27726" idx="0"/>
            </p:cNvCxnSpPr>
            <p:nvPr/>
          </p:nvCxnSpPr>
          <p:spPr bwMode="auto">
            <a:xfrm flipH="1">
              <a:off x="81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33" name="AutoShape 38"/>
            <p:cNvCxnSpPr>
              <a:cxnSpLocks noChangeShapeType="1"/>
              <a:stCxn id="27724" idx="5"/>
              <a:endCxn id="27727" idx="0"/>
            </p:cNvCxnSpPr>
            <p:nvPr/>
          </p:nvCxnSpPr>
          <p:spPr bwMode="auto">
            <a:xfrm>
              <a:off x="107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34" name="AutoShape 39"/>
            <p:cNvCxnSpPr>
              <a:cxnSpLocks noChangeShapeType="1"/>
              <a:stCxn id="27725" idx="3"/>
              <a:endCxn id="27728" idx="0"/>
            </p:cNvCxnSpPr>
            <p:nvPr/>
          </p:nvCxnSpPr>
          <p:spPr bwMode="auto">
            <a:xfrm flipH="1">
              <a:off x="158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35" name="AutoShape 40"/>
            <p:cNvCxnSpPr>
              <a:cxnSpLocks noChangeShapeType="1"/>
              <a:stCxn id="27725" idx="5"/>
              <a:endCxn id="27729" idx="0"/>
            </p:cNvCxnSpPr>
            <p:nvPr/>
          </p:nvCxnSpPr>
          <p:spPr bwMode="auto">
            <a:xfrm>
              <a:off x="184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36" name="AutoShape 41"/>
            <p:cNvSpPr>
              <a:spLocks noChangeArrowheads="1"/>
            </p:cNvSpPr>
            <p:nvPr/>
          </p:nvSpPr>
          <p:spPr bwMode="auto">
            <a:xfrm>
              <a:off x="998" y="357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37" name="AutoShape 42"/>
            <p:cNvCxnSpPr>
              <a:cxnSpLocks noChangeShapeType="1"/>
              <a:stCxn id="27736" idx="6"/>
              <a:endCxn id="27727" idx="2"/>
            </p:cNvCxnSpPr>
            <p:nvPr/>
          </p:nvCxnSpPr>
          <p:spPr bwMode="auto">
            <a:xfrm>
              <a:off x="1053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38" name="AutoShape 43"/>
            <p:cNvSpPr>
              <a:spLocks noChangeArrowheads="1"/>
            </p:cNvSpPr>
            <p:nvPr/>
          </p:nvSpPr>
          <p:spPr bwMode="auto">
            <a:xfrm>
              <a:off x="1387" y="3567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39" name="AutoShape 44"/>
            <p:cNvCxnSpPr>
              <a:cxnSpLocks noChangeShapeType="1"/>
              <a:stCxn id="27738" idx="6"/>
            </p:cNvCxnSpPr>
            <p:nvPr/>
          </p:nvCxnSpPr>
          <p:spPr bwMode="auto">
            <a:xfrm>
              <a:off x="1442" y="3591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40" name="AutoShape 45"/>
            <p:cNvSpPr>
              <a:spLocks noChangeArrowheads="1"/>
            </p:cNvSpPr>
            <p:nvPr/>
          </p:nvSpPr>
          <p:spPr bwMode="auto">
            <a:xfrm>
              <a:off x="1773" y="356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41" name="AutoShape 46"/>
            <p:cNvCxnSpPr>
              <a:cxnSpLocks noChangeShapeType="1"/>
              <a:stCxn id="27740" idx="6"/>
            </p:cNvCxnSpPr>
            <p:nvPr/>
          </p:nvCxnSpPr>
          <p:spPr bwMode="auto">
            <a:xfrm>
              <a:off x="1828" y="358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42" name="AutoShape 47"/>
            <p:cNvSpPr>
              <a:spLocks noChangeArrowheads="1"/>
            </p:cNvSpPr>
            <p:nvPr/>
          </p:nvSpPr>
          <p:spPr bwMode="auto">
            <a:xfrm>
              <a:off x="621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43" name="AutoShape 48"/>
            <p:cNvCxnSpPr>
              <a:cxnSpLocks noChangeShapeType="1"/>
              <a:stCxn id="27742" idx="6"/>
            </p:cNvCxnSpPr>
            <p:nvPr/>
          </p:nvCxnSpPr>
          <p:spPr bwMode="auto">
            <a:xfrm>
              <a:off x="676" y="359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44" name="AutoShape 49"/>
            <p:cNvSpPr>
              <a:spLocks noChangeArrowheads="1"/>
            </p:cNvSpPr>
            <p:nvPr/>
          </p:nvSpPr>
          <p:spPr bwMode="auto">
            <a:xfrm>
              <a:off x="1581" y="324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45" name="AutoShape 50"/>
            <p:cNvCxnSpPr>
              <a:cxnSpLocks noChangeShapeType="1"/>
              <a:stCxn id="27744" idx="6"/>
            </p:cNvCxnSpPr>
            <p:nvPr/>
          </p:nvCxnSpPr>
          <p:spPr bwMode="auto">
            <a:xfrm>
              <a:off x="1636" y="326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46" name="AutoShape 51"/>
            <p:cNvSpPr>
              <a:spLocks noChangeArrowheads="1"/>
            </p:cNvSpPr>
            <p:nvPr/>
          </p:nvSpPr>
          <p:spPr bwMode="auto">
            <a:xfrm>
              <a:off x="1245" y="2903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47" name="AutoShape 52"/>
            <p:cNvCxnSpPr>
              <a:cxnSpLocks noChangeShapeType="1"/>
              <a:stCxn id="27746" idx="6"/>
            </p:cNvCxnSpPr>
            <p:nvPr/>
          </p:nvCxnSpPr>
          <p:spPr bwMode="auto">
            <a:xfrm>
              <a:off x="1300" y="2927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48" name="AutoShape 53"/>
            <p:cNvSpPr>
              <a:spLocks noChangeArrowheads="1"/>
            </p:cNvSpPr>
            <p:nvPr/>
          </p:nvSpPr>
          <p:spPr bwMode="auto">
            <a:xfrm>
              <a:off x="808" y="324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49" name="AutoShape 54"/>
            <p:cNvCxnSpPr>
              <a:cxnSpLocks noChangeShapeType="1"/>
              <a:stCxn id="27748" idx="6"/>
            </p:cNvCxnSpPr>
            <p:nvPr/>
          </p:nvCxnSpPr>
          <p:spPr bwMode="auto">
            <a:xfrm>
              <a:off x="863" y="3268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6096000" y="4495800"/>
            <a:ext cx="2292350" cy="1371600"/>
            <a:chOff x="3840" y="2832"/>
            <a:chExt cx="1444" cy="864"/>
          </a:xfrm>
        </p:grpSpPr>
        <p:sp>
          <p:nvSpPr>
            <p:cNvPr id="27696" name="Oval 56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A</a:t>
              </a:r>
            </a:p>
          </p:txBody>
        </p:sp>
        <p:sp>
          <p:nvSpPr>
            <p:cNvPr id="27697" name="Oval 57"/>
            <p:cNvSpPr>
              <a:spLocks noChangeArrowheads="1"/>
            </p:cNvSpPr>
            <p:nvPr/>
          </p:nvSpPr>
          <p:spPr bwMode="auto">
            <a:xfrm>
              <a:off x="403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B</a:t>
              </a:r>
            </a:p>
          </p:txBody>
        </p:sp>
        <p:sp>
          <p:nvSpPr>
            <p:cNvPr id="27698" name="Oval 58"/>
            <p:cNvSpPr>
              <a:spLocks noChangeArrowheads="1"/>
            </p:cNvSpPr>
            <p:nvPr/>
          </p:nvSpPr>
          <p:spPr bwMode="auto">
            <a:xfrm>
              <a:off x="480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C</a:t>
              </a:r>
            </a:p>
          </p:txBody>
        </p:sp>
        <p:sp>
          <p:nvSpPr>
            <p:cNvPr id="27699" name="Oval 59"/>
            <p:cNvSpPr>
              <a:spLocks noChangeArrowheads="1"/>
            </p:cNvSpPr>
            <p:nvPr/>
          </p:nvSpPr>
          <p:spPr bwMode="auto">
            <a:xfrm>
              <a:off x="384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D</a:t>
              </a:r>
            </a:p>
          </p:txBody>
        </p:sp>
        <p:sp>
          <p:nvSpPr>
            <p:cNvPr id="27700" name="Oval 60"/>
            <p:cNvSpPr>
              <a:spLocks noChangeArrowheads="1"/>
            </p:cNvSpPr>
            <p:nvPr/>
          </p:nvSpPr>
          <p:spPr bwMode="auto">
            <a:xfrm>
              <a:off x="422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E</a:t>
              </a:r>
            </a:p>
          </p:txBody>
        </p:sp>
        <p:sp>
          <p:nvSpPr>
            <p:cNvPr id="27701" name="Oval 61"/>
            <p:cNvSpPr>
              <a:spLocks noChangeArrowheads="1"/>
            </p:cNvSpPr>
            <p:nvPr/>
          </p:nvSpPr>
          <p:spPr bwMode="auto">
            <a:xfrm>
              <a:off x="460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F</a:t>
              </a:r>
            </a:p>
          </p:txBody>
        </p:sp>
        <p:sp>
          <p:nvSpPr>
            <p:cNvPr id="27702" name="Oval 62"/>
            <p:cNvSpPr>
              <a:spLocks noChangeArrowheads="1"/>
            </p:cNvSpPr>
            <p:nvPr/>
          </p:nvSpPr>
          <p:spPr bwMode="auto">
            <a:xfrm>
              <a:off x="499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G</a:t>
              </a:r>
            </a:p>
          </p:txBody>
        </p:sp>
        <p:cxnSp>
          <p:nvCxnSpPr>
            <p:cNvPr id="27703" name="AutoShape 63"/>
            <p:cNvCxnSpPr>
              <a:cxnSpLocks noChangeShapeType="1"/>
              <a:stCxn id="27696" idx="3"/>
              <a:endCxn id="27697" idx="7"/>
            </p:cNvCxnSpPr>
            <p:nvPr/>
          </p:nvCxnSpPr>
          <p:spPr bwMode="auto">
            <a:xfrm flipH="1">
              <a:off x="419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4" name="AutoShape 64"/>
            <p:cNvCxnSpPr>
              <a:cxnSpLocks noChangeShapeType="1"/>
              <a:stCxn id="27696" idx="5"/>
              <a:endCxn id="27698" idx="1"/>
            </p:cNvCxnSpPr>
            <p:nvPr/>
          </p:nvCxnSpPr>
          <p:spPr bwMode="auto">
            <a:xfrm>
              <a:off x="462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5" name="AutoShape 65"/>
            <p:cNvCxnSpPr>
              <a:cxnSpLocks noChangeShapeType="1"/>
              <a:stCxn id="27697" idx="3"/>
              <a:endCxn id="27699" idx="0"/>
            </p:cNvCxnSpPr>
            <p:nvPr/>
          </p:nvCxnSpPr>
          <p:spPr bwMode="auto">
            <a:xfrm flipH="1">
              <a:off x="393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6" name="AutoShape 66"/>
            <p:cNvCxnSpPr>
              <a:cxnSpLocks noChangeShapeType="1"/>
              <a:stCxn id="27697" idx="5"/>
              <a:endCxn id="27700" idx="0"/>
            </p:cNvCxnSpPr>
            <p:nvPr/>
          </p:nvCxnSpPr>
          <p:spPr bwMode="auto">
            <a:xfrm>
              <a:off x="419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7" name="AutoShape 67"/>
            <p:cNvCxnSpPr>
              <a:cxnSpLocks noChangeShapeType="1"/>
              <a:stCxn id="27698" idx="3"/>
              <a:endCxn id="27701" idx="0"/>
            </p:cNvCxnSpPr>
            <p:nvPr/>
          </p:nvCxnSpPr>
          <p:spPr bwMode="auto">
            <a:xfrm flipH="1">
              <a:off x="470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8" name="AutoShape 68"/>
            <p:cNvCxnSpPr>
              <a:cxnSpLocks noChangeShapeType="1"/>
              <a:stCxn id="27698" idx="5"/>
              <a:endCxn id="27702" idx="0"/>
            </p:cNvCxnSpPr>
            <p:nvPr/>
          </p:nvCxnSpPr>
          <p:spPr bwMode="auto">
            <a:xfrm>
              <a:off x="496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09" name="AutoShape 69"/>
            <p:cNvSpPr>
              <a:spLocks noChangeArrowheads="1"/>
            </p:cNvSpPr>
            <p:nvPr/>
          </p:nvSpPr>
          <p:spPr bwMode="auto">
            <a:xfrm flipH="1">
              <a:off x="4707" y="2900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10" name="AutoShape 70"/>
            <p:cNvCxnSpPr>
              <a:cxnSpLocks noChangeShapeType="1"/>
              <a:stCxn id="27709" idx="6"/>
            </p:cNvCxnSpPr>
            <p:nvPr/>
          </p:nvCxnSpPr>
          <p:spPr bwMode="auto">
            <a:xfrm flipH="1">
              <a:off x="4656" y="2923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11" name="AutoShape 71"/>
            <p:cNvSpPr>
              <a:spLocks noChangeArrowheads="1"/>
            </p:cNvSpPr>
            <p:nvPr/>
          </p:nvSpPr>
          <p:spPr bwMode="auto">
            <a:xfrm flipH="1">
              <a:off x="4275" y="323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12" name="AutoShape 72"/>
            <p:cNvCxnSpPr>
              <a:cxnSpLocks noChangeShapeType="1"/>
              <a:stCxn id="27711" idx="6"/>
            </p:cNvCxnSpPr>
            <p:nvPr/>
          </p:nvCxnSpPr>
          <p:spPr bwMode="auto">
            <a:xfrm flipH="1">
              <a:off x="4224" y="325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13" name="AutoShape 73"/>
            <p:cNvSpPr>
              <a:spLocks noChangeArrowheads="1"/>
            </p:cNvSpPr>
            <p:nvPr/>
          </p:nvSpPr>
          <p:spPr bwMode="auto">
            <a:xfrm flipH="1">
              <a:off x="5045" y="324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14" name="AutoShape 74"/>
            <p:cNvCxnSpPr>
              <a:cxnSpLocks noChangeShapeType="1"/>
              <a:stCxn id="27713" idx="6"/>
            </p:cNvCxnSpPr>
            <p:nvPr/>
          </p:nvCxnSpPr>
          <p:spPr bwMode="auto">
            <a:xfrm flipH="1">
              <a:off x="4994" y="3272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15" name="AutoShape 75"/>
            <p:cNvSpPr>
              <a:spLocks noChangeArrowheads="1"/>
            </p:cNvSpPr>
            <p:nvPr/>
          </p:nvSpPr>
          <p:spPr bwMode="auto">
            <a:xfrm flipH="1">
              <a:off x="4084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16" name="AutoShape 76"/>
            <p:cNvCxnSpPr>
              <a:cxnSpLocks noChangeShapeType="1"/>
              <a:stCxn id="27715" idx="6"/>
            </p:cNvCxnSpPr>
            <p:nvPr/>
          </p:nvCxnSpPr>
          <p:spPr bwMode="auto">
            <a:xfrm flipH="1">
              <a:off x="4033" y="359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17" name="AutoShape 77"/>
            <p:cNvSpPr>
              <a:spLocks noChangeArrowheads="1"/>
            </p:cNvSpPr>
            <p:nvPr/>
          </p:nvSpPr>
          <p:spPr bwMode="auto">
            <a:xfrm flipH="1">
              <a:off x="4464" y="357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18" name="AutoShape 78"/>
            <p:cNvCxnSpPr>
              <a:cxnSpLocks noChangeShapeType="1"/>
              <a:stCxn id="27717" idx="6"/>
            </p:cNvCxnSpPr>
            <p:nvPr/>
          </p:nvCxnSpPr>
          <p:spPr bwMode="auto">
            <a:xfrm flipH="1">
              <a:off x="4413" y="359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19" name="AutoShape 79"/>
            <p:cNvSpPr>
              <a:spLocks noChangeArrowheads="1"/>
            </p:cNvSpPr>
            <p:nvPr/>
          </p:nvSpPr>
          <p:spPr bwMode="auto">
            <a:xfrm flipH="1">
              <a:off x="4851" y="356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20" name="AutoShape 80"/>
            <p:cNvCxnSpPr>
              <a:cxnSpLocks noChangeShapeType="1"/>
              <a:stCxn id="27719" idx="6"/>
            </p:cNvCxnSpPr>
            <p:nvPr/>
          </p:nvCxnSpPr>
          <p:spPr bwMode="auto">
            <a:xfrm flipH="1">
              <a:off x="4800" y="358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21" name="AutoShape 81"/>
            <p:cNvSpPr>
              <a:spLocks noChangeArrowheads="1"/>
            </p:cNvSpPr>
            <p:nvPr/>
          </p:nvSpPr>
          <p:spPr bwMode="auto">
            <a:xfrm flipH="1">
              <a:off x="5236" y="357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22" name="AutoShape 82"/>
            <p:cNvCxnSpPr>
              <a:cxnSpLocks noChangeShapeType="1"/>
              <a:stCxn id="27721" idx="6"/>
            </p:cNvCxnSpPr>
            <p:nvPr/>
          </p:nvCxnSpPr>
          <p:spPr bwMode="auto">
            <a:xfrm flipH="1">
              <a:off x="5185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3657600" y="4500563"/>
            <a:ext cx="2133600" cy="1557337"/>
            <a:chOff x="2304" y="2832"/>
            <a:chExt cx="1344" cy="981"/>
          </a:xfrm>
        </p:grpSpPr>
        <p:sp>
          <p:nvSpPr>
            <p:cNvPr id="27669" name="Oval 84"/>
            <p:cNvSpPr>
              <a:spLocks noChangeArrowheads="1"/>
            </p:cNvSpPr>
            <p:nvPr/>
          </p:nvSpPr>
          <p:spPr bwMode="auto">
            <a:xfrm>
              <a:off x="2928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A</a:t>
              </a:r>
            </a:p>
          </p:txBody>
        </p:sp>
        <p:sp>
          <p:nvSpPr>
            <p:cNvPr id="27670" name="Oval 85"/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B</a:t>
              </a:r>
            </a:p>
          </p:txBody>
        </p:sp>
        <p:sp>
          <p:nvSpPr>
            <p:cNvPr id="27671" name="Oval 86"/>
            <p:cNvSpPr>
              <a:spLocks noChangeArrowheads="1"/>
            </p:cNvSpPr>
            <p:nvPr/>
          </p:nvSpPr>
          <p:spPr bwMode="auto">
            <a:xfrm>
              <a:off x="3264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C</a:t>
              </a:r>
            </a:p>
          </p:txBody>
        </p:sp>
        <p:sp>
          <p:nvSpPr>
            <p:cNvPr id="27672" name="Oval 87"/>
            <p:cNvSpPr>
              <a:spLocks noChangeArrowheads="1"/>
            </p:cNvSpPr>
            <p:nvPr/>
          </p:nvSpPr>
          <p:spPr bwMode="auto">
            <a:xfrm>
              <a:off x="23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D</a:t>
              </a:r>
            </a:p>
          </p:txBody>
        </p:sp>
        <p:sp>
          <p:nvSpPr>
            <p:cNvPr id="27673" name="Oval 88"/>
            <p:cNvSpPr>
              <a:spLocks noChangeArrowheads="1"/>
            </p:cNvSpPr>
            <p:nvPr/>
          </p:nvSpPr>
          <p:spPr bwMode="auto">
            <a:xfrm>
              <a:off x="26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E</a:t>
              </a:r>
            </a:p>
          </p:txBody>
        </p:sp>
        <p:sp>
          <p:nvSpPr>
            <p:cNvPr id="27674" name="Oval 89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F</a:t>
              </a:r>
            </a:p>
          </p:txBody>
        </p:sp>
        <p:sp>
          <p:nvSpPr>
            <p:cNvPr id="27675" name="Oval 90"/>
            <p:cNvSpPr>
              <a:spLocks noChangeArrowheads="1"/>
            </p:cNvSpPr>
            <p:nvPr/>
          </p:nvSpPr>
          <p:spPr bwMode="auto">
            <a:xfrm>
              <a:off x="3456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G</a:t>
              </a:r>
            </a:p>
          </p:txBody>
        </p:sp>
        <p:cxnSp>
          <p:nvCxnSpPr>
            <p:cNvPr id="27676" name="AutoShape 91"/>
            <p:cNvCxnSpPr>
              <a:cxnSpLocks noChangeShapeType="1"/>
              <a:stCxn id="27669" idx="3"/>
              <a:endCxn id="27670" idx="7"/>
            </p:cNvCxnSpPr>
            <p:nvPr/>
          </p:nvCxnSpPr>
          <p:spPr bwMode="auto">
            <a:xfrm flipH="1">
              <a:off x="2660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AutoShape 92"/>
            <p:cNvCxnSpPr>
              <a:cxnSpLocks noChangeShapeType="1"/>
              <a:stCxn id="27669" idx="5"/>
              <a:endCxn id="27671" idx="1"/>
            </p:cNvCxnSpPr>
            <p:nvPr/>
          </p:nvCxnSpPr>
          <p:spPr bwMode="auto">
            <a:xfrm>
              <a:off x="3092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8" name="AutoShape 93"/>
            <p:cNvCxnSpPr>
              <a:cxnSpLocks noChangeShapeType="1"/>
              <a:stCxn id="27670" idx="3"/>
              <a:endCxn id="27672" idx="0"/>
            </p:cNvCxnSpPr>
            <p:nvPr/>
          </p:nvCxnSpPr>
          <p:spPr bwMode="auto">
            <a:xfrm flipH="1">
              <a:off x="240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AutoShape 94"/>
            <p:cNvCxnSpPr>
              <a:cxnSpLocks noChangeShapeType="1"/>
              <a:stCxn id="27670" idx="5"/>
              <a:endCxn id="27673" idx="0"/>
            </p:cNvCxnSpPr>
            <p:nvPr/>
          </p:nvCxnSpPr>
          <p:spPr bwMode="auto">
            <a:xfrm>
              <a:off x="266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0" name="AutoShape 95"/>
            <p:cNvCxnSpPr>
              <a:cxnSpLocks noChangeShapeType="1"/>
              <a:stCxn id="27671" idx="3"/>
              <a:endCxn id="27674" idx="0"/>
            </p:cNvCxnSpPr>
            <p:nvPr/>
          </p:nvCxnSpPr>
          <p:spPr bwMode="auto">
            <a:xfrm flipH="1">
              <a:off x="316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1" name="AutoShape 96"/>
            <p:cNvCxnSpPr>
              <a:cxnSpLocks noChangeShapeType="1"/>
              <a:stCxn id="27671" idx="5"/>
              <a:endCxn id="27675" idx="0"/>
            </p:cNvCxnSpPr>
            <p:nvPr/>
          </p:nvCxnSpPr>
          <p:spPr bwMode="auto">
            <a:xfrm>
              <a:off x="342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2" name="AutoShape 97"/>
            <p:cNvSpPr>
              <a:spLocks noChangeArrowheads="1"/>
            </p:cNvSpPr>
            <p:nvPr/>
          </p:nvSpPr>
          <p:spPr bwMode="auto">
            <a:xfrm rot="5400000" flipH="1">
              <a:off x="3000" y="309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83" name="AutoShape 98"/>
            <p:cNvCxnSpPr>
              <a:cxnSpLocks noChangeShapeType="1"/>
              <a:stCxn id="27682" idx="6"/>
              <a:endCxn id="27669" idx="4"/>
            </p:cNvCxnSpPr>
            <p:nvPr/>
          </p:nvCxnSpPr>
          <p:spPr bwMode="auto">
            <a:xfrm flipV="1">
              <a:off x="3024" y="3031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684" name="AutoShape 99"/>
            <p:cNvSpPr>
              <a:spLocks noChangeArrowheads="1"/>
            </p:cNvSpPr>
            <p:nvPr/>
          </p:nvSpPr>
          <p:spPr bwMode="auto">
            <a:xfrm rot="5400000" flipH="1">
              <a:off x="2560" y="342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85" name="AutoShape 100"/>
            <p:cNvCxnSpPr>
              <a:cxnSpLocks noChangeShapeType="1"/>
              <a:stCxn id="27684" idx="6"/>
            </p:cNvCxnSpPr>
            <p:nvPr/>
          </p:nvCxnSpPr>
          <p:spPr bwMode="auto">
            <a:xfrm flipV="1">
              <a:off x="2584" y="335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686" name="AutoShape 101"/>
            <p:cNvSpPr>
              <a:spLocks noChangeArrowheads="1"/>
            </p:cNvSpPr>
            <p:nvPr/>
          </p:nvSpPr>
          <p:spPr bwMode="auto">
            <a:xfrm rot="5400000" flipH="1">
              <a:off x="3344" y="34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87" name="AutoShape 102"/>
            <p:cNvCxnSpPr>
              <a:cxnSpLocks noChangeShapeType="1"/>
              <a:stCxn id="27686" idx="6"/>
            </p:cNvCxnSpPr>
            <p:nvPr/>
          </p:nvCxnSpPr>
          <p:spPr bwMode="auto">
            <a:xfrm flipV="1">
              <a:off x="3368" y="335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688" name="AutoShape 103"/>
            <p:cNvSpPr>
              <a:spLocks noChangeArrowheads="1"/>
            </p:cNvSpPr>
            <p:nvPr/>
          </p:nvSpPr>
          <p:spPr bwMode="auto">
            <a:xfrm rot="5400000" flipH="1">
              <a:off x="2380" y="376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89" name="AutoShape 104"/>
            <p:cNvCxnSpPr>
              <a:cxnSpLocks noChangeShapeType="1"/>
              <a:stCxn id="27688" idx="6"/>
            </p:cNvCxnSpPr>
            <p:nvPr/>
          </p:nvCxnSpPr>
          <p:spPr bwMode="auto">
            <a:xfrm flipV="1">
              <a:off x="2404" y="369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690" name="AutoShape 105"/>
            <p:cNvSpPr>
              <a:spLocks noChangeArrowheads="1"/>
            </p:cNvSpPr>
            <p:nvPr/>
          </p:nvSpPr>
          <p:spPr bwMode="auto">
            <a:xfrm rot="5400000" flipH="1">
              <a:off x="276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91" name="AutoShape 106"/>
            <p:cNvCxnSpPr>
              <a:cxnSpLocks noChangeShapeType="1"/>
              <a:stCxn id="27690" idx="6"/>
            </p:cNvCxnSpPr>
            <p:nvPr/>
          </p:nvCxnSpPr>
          <p:spPr bwMode="auto">
            <a:xfrm flipV="1">
              <a:off x="278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692" name="AutoShape 107"/>
            <p:cNvSpPr>
              <a:spLocks noChangeArrowheads="1"/>
            </p:cNvSpPr>
            <p:nvPr/>
          </p:nvSpPr>
          <p:spPr bwMode="auto">
            <a:xfrm rot="5400000" flipH="1">
              <a:off x="314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93" name="AutoShape 108"/>
            <p:cNvCxnSpPr>
              <a:cxnSpLocks noChangeShapeType="1"/>
              <a:stCxn id="27692" idx="6"/>
            </p:cNvCxnSpPr>
            <p:nvPr/>
          </p:nvCxnSpPr>
          <p:spPr bwMode="auto">
            <a:xfrm flipV="1">
              <a:off x="316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694" name="AutoShape 109"/>
            <p:cNvSpPr>
              <a:spLocks noChangeArrowheads="1"/>
            </p:cNvSpPr>
            <p:nvPr/>
          </p:nvSpPr>
          <p:spPr bwMode="auto">
            <a:xfrm rot="5400000" flipH="1">
              <a:off x="3536" y="376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95" name="AutoShape 110"/>
            <p:cNvCxnSpPr>
              <a:cxnSpLocks noChangeShapeType="1"/>
              <a:stCxn id="27694" idx="6"/>
            </p:cNvCxnSpPr>
            <p:nvPr/>
          </p:nvCxnSpPr>
          <p:spPr bwMode="auto">
            <a:xfrm flipV="1">
              <a:off x="3560" y="3700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27667" name="Freeform 112"/>
          <p:cNvSpPr>
            <a:spLocks/>
          </p:cNvSpPr>
          <p:nvPr/>
        </p:nvSpPr>
        <p:spPr bwMode="auto">
          <a:xfrm>
            <a:off x="947738" y="4391025"/>
            <a:ext cx="2208213" cy="1674813"/>
          </a:xfrm>
          <a:custGeom>
            <a:avLst/>
            <a:gdLst>
              <a:gd name="T0" fmla="*/ 683 w 1391"/>
              <a:gd name="T1" fmla="*/ 0 h 1055"/>
              <a:gd name="T2" fmla="*/ 678 w 1391"/>
              <a:gd name="T3" fmla="*/ 70 h 1055"/>
              <a:gd name="T4" fmla="*/ 661 w 1391"/>
              <a:gd name="T5" fmla="*/ 167 h 1055"/>
              <a:gd name="T6" fmla="*/ 555 w 1391"/>
              <a:gd name="T7" fmla="*/ 242 h 1055"/>
              <a:gd name="T8" fmla="*/ 485 w 1391"/>
              <a:gd name="T9" fmla="*/ 277 h 1055"/>
              <a:gd name="T10" fmla="*/ 458 w 1391"/>
              <a:gd name="T11" fmla="*/ 285 h 1055"/>
              <a:gd name="T12" fmla="*/ 406 w 1391"/>
              <a:gd name="T13" fmla="*/ 316 h 1055"/>
              <a:gd name="T14" fmla="*/ 326 w 1391"/>
              <a:gd name="T15" fmla="*/ 391 h 1055"/>
              <a:gd name="T16" fmla="*/ 291 w 1391"/>
              <a:gd name="T17" fmla="*/ 417 h 1055"/>
              <a:gd name="T18" fmla="*/ 238 w 1391"/>
              <a:gd name="T19" fmla="*/ 457 h 1055"/>
              <a:gd name="T20" fmla="*/ 216 w 1391"/>
              <a:gd name="T21" fmla="*/ 510 h 1055"/>
              <a:gd name="T22" fmla="*/ 177 w 1391"/>
              <a:gd name="T23" fmla="*/ 576 h 1055"/>
              <a:gd name="T24" fmla="*/ 85 w 1391"/>
              <a:gd name="T25" fmla="*/ 734 h 1055"/>
              <a:gd name="T26" fmla="*/ 32 w 1391"/>
              <a:gd name="T27" fmla="*/ 822 h 1055"/>
              <a:gd name="T28" fmla="*/ 1 w 1391"/>
              <a:gd name="T29" fmla="*/ 914 h 1055"/>
              <a:gd name="T30" fmla="*/ 5 w 1391"/>
              <a:gd name="T31" fmla="*/ 998 h 1055"/>
              <a:gd name="T32" fmla="*/ 120 w 1391"/>
              <a:gd name="T33" fmla="*/ 1055 h 1055"/>
              <a:gd name="T34" fmla="*/ 247 w 1391"/>
              <a:gd name="T35" fmla="*/ 1033 h 1055"/>
              <a:gd name="T36" fmla="*/ 300 w 1391"/>
              <a:gd name="T37" fmla="*/ 1002 h 1055"/>
              <a:gd name="T38" fmla="*/ 331 w 1391"/>
              <a:gd name="T39" fmla="*/ 963 h 1055"/>
              <a:gd name="T40" fmla="*/ 401 w 1391"/>
              <a:gd name="T41" fmla="*/ 857 h 1055"/>
              <a:gd name="T42" fmla="*/ 432 w 1391"/>
              <a:gd name="T43" fmla="*/ 861 h 1055"/>
              <a:gd name="T44" fmla="*/ 449 w 1391"/>
              <a:gd name="T45" fmla="*/ 888 h 1055"/>
              <a:gd name="T46" fmla="*/ 476 w 1391"/>
              <a:gd name="T47" fmla="*/ 971 h 1055"/>
              <a:gd name="T48" fmla="*/ 489 w 1391"/>
              <a:gd name="T49" fmla="*/ 998 h 1055"/>
              <a:gd name="T50" fmla="*/ 529 w 1391"/>
              <a:gd name="T51" fmla="*/ 1011 h 1055"/>
              <a:gd name="T52" fmla="*/ 691 w 1391"/>
              <a:gd name="T53" fmla="*/ 989 h 1055"/>
              <a:gd name="T54" fmla="*/ 735 w 1391"/>
              <a:gd name="T55" fmla="*/ 923 h 1055"/>
              <a:gd name="T56" fmla="*/ 735 w 1391"/>
              <a:gd name="T57" fmla="*/ 800 h 1055"/>
              <a:gd name="T58" fmla="*/ 713 w 1391"/>
              <a:gd name="T59" fmla="*/ 760 h 1055"/>
              <a:gd name="T60" fmla="*/ 704 w 1391"/>
              <a:gd name="T61" fmla="*/ 747 h 1055"/>
              <a:gd name="T62" fmla="*/ 669 w 1391"/>
              <a:gd name="T63" fmla="*/ 668 h 1055"/>
              <a:gd name="T64" fmla="*/ 661 w 1391"/>
              <a:gd name="T65" fmla="*/ 633 h 1055"/>
              <a:gd name="T66" fmla="*/ 665 w 1391"/>
              <a:gd name="T67" fmla="*/ 541 h 1055"/>
              <a:gd name="T68" fmla="*/ 810 w 1391"/>
              <a:gd name="T69" fmla="*/ 448 h 1055"/>
              <a:gd name="T70" fmla="*/ 986 w 1391"/>
              <a:gd name="T71" fmla="*/ 483 h 1055"/>
              <a:gd name="T72" fmla="*/ 986 w 1391"/>
              <a:gd name="T73" fmla="*/ 562 h 1055"/>
              <a:gd name="T74" fmla="*/ 968 w 1391"/>
              <a:gd name="T75" fmla="*/ 589 h 1055"/>
              <a:gd name="T76" fmla="*/ 920 w 1391"/>
              <a:gd name="T77" fmla="*/ 655 h 1055"/>
              <a:gd name="T78" fmla="*/ 854 w 1391"/>
              <a:gd name="T79" fmla="*/ 725 h 1055"/>
              <a:gd name="T80" fmla="*/ 823 w 1391"/>
              <a:gd name="T81" fmla="*/ 760 h 1055"/>
              <a:gd name="T82" fmla="*/ 801 w 1391"/>
              <a:gd name="T83" fmla="*/ 800 h 1055"/>
              <a:gd name="T84" fmla="*/ 788 w 1391"/>
              <a:gd name="T85" fmla="*/ 839 h 1055"/>
              <a:gd name="T86" fmla="*/ 792 w 1391"/>
              <a:gd name="T87" fmla="*/ 897 h 1055"/>
              <a:gd name="T88" fmla="*/ 938 w 1391"/>
              <a:gd name="T89" fmla="*/ 1029 h 1055"/>
              <a:gd name="T90" fmla="*/ 1043 w 1391"/>
              <a:gd name="T91" fmla="*/ 1011 h 1055"/>
              <a:gd name="T92" fmla="*/ 1091 w 1391"/>
              <a:gd name="T93" fmla="*/ 963 h 1055"/>
              <a:gd name="T94" fmla="*/ 1105 w 1391"/>
              <a:gd name="T95" fmla="*/ 949 h 1055"/>
              <a:gd name="T96" fmla="*/ 1109 w 1391"/>
              <a:gd name="T97" fmla="*/ 787 h 1055"/>
              <a:gd name="T98" fmla="*/ 1135 w 1391"/>
              <a:gd name="T99" fmla="*/ 690 h 1055"/>
              <a:gd name="T100" fmla="*/ 1166 w 1391"/>
              <a:gd name="T101" fmla="*/ 694 h 1055"/>
              <a:gd name="T102" fmla="*/ 1184 w 1391"/>
              <a:gd name="T103" fmla="*/ 752 h 1055"/>
              <a:gd name="T104" fmla="*/ 1206 w 1391"/>
              <a:gd name="T105" fmla="*/ 839 h 1055"/>
              <a:gd name="T106" fmla="*/ 1228 w 1391"/>
              <a:gd name="T107" fmla="*/ 936 h 1055"/>
              <a:gd name="T108" fmla="*/ 1259 w 1391"/>
              <a:gd name="T109" fmla="*/ 989 h 1055"/>
              <a:gd name="T110" fmla="*/ 1324 w 1391"/>
              <a:gd name="T111" fmla="*/ 1033 h 1055"/>
              <a:gd name="T112" fmla="*/ 1382 w 1391"/>
              <a:gd name="T113" fmla="*/ 1051 h 105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391"/>
              <a:gd name="T172" fmla="*/ 0 h 1055"/>
              <a:gd name="T173" fmla="*/ 1391 w 1391"/>
              <a:gd name="T174" fmla="*/ 1055 h 1055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391" h="1055">
                <a:moveTo>
                  <a:pt x="683" y="0"/>
                </a:moveTo>
                <a:cubicBezTo>
                  <a:pt x="690" y="24"/>
                  <a:pt x="684" y="47"/>
                  <a:pt x="678" y="70"/>
                </a:cubicBezTo>
                <a:cubicBezTo>
                  <a:pt x="677" y="83"/>
                  <a:pt x="671" y="154"/>
                  <a:pt x="661" y="167"/>
                </a:cubicBezTo>
                <a:cubicBezTo>
                  <a:pt x="639" y="194"/>
                  <a:pt x="585" y="224"/>
                  <a:pt x="555" y="242"/>
                </a:cubicBezTo>
                <a:cubicBezTo>
                  <a:pt x="534" y="255"/>
                  <a:pt x="508" y="268"/>
                  <a:pt x="485" y="277"/>
                </a:cubicBezTo>
                <a:cubicBezTo>
                  <a:pt x="476" y="280"/>
                  <a:pt x="458" y="285"/>
                  <a:pt x="458" y="285"/>
                </a:cubicBezTo>
                <a:cubicBezTo>
                  <a:pt x="440" y="298"/>
                  <a:pt x="426" y="310"/>
                  <a:pt x="406" y="316"/>
                </a:cubicBezTo>
                <a:cubicBezTo>
                  <a:pt x="379" y="341"/>
                  <a:pt x="358" y="371"/>
                  <a:pt x="326" y="391"/>
                </a:cubicBezTo>
                <a:cubicBezTo>
                  <a:pt x="316" y="407"/>
                  <a:pt x="307" y="407"/>
                  <a:pt x="291" y="417"/>
                </a:cubicBezTo>
                <a:cubicBezTo>
                  <a:pt x="272" y="430"/>
                  <a:pt x="257" y="445"/>
                  <a:pt x="238" y="457"/>
                </a:cubicBezTo>
                <a:cubicBezTo>
                  <a:pt x="232" y="477"/>
                  <a:pt x="228" y="493"/>
                  <a:pt x="216" y="510"/>
                </a:cubicBezTo>
                <a:cubicBezTo>
                  <a:pt x="209" y="533"/>
                  <a:pt x="190" y="555"/>
                  <a:pt x="177" y="576"/>
                </a:cubicBezTo>
                <a:cubicBezTo>
                  <a:pt x="144" y="628"/>
                  <a:pt x="130" y="689"/>
                  <a:pt x="85" y="734"/>
                </a:cubicBezTo>
                <a:cubicBezTo>
                  <a:pt x="73" y="766"/>
                  <a:pt x="48" y="792"/>
                  <a:pt x="32" y="822"/>
                </a:cubicBezTo>
                <a:cubicBezTo>
                  <a:pt x="18" y="848"/>
                  <a:pt x="10" y="885"/>
                  <a:pt x="1" y="914"/>
                </a:cubicBezTo>
                <a:cubicBezTo>
                  <a:pt x="2" y="942"/>
                  <a:pt x="0" y="971"/>
                  <a:pt x="5" y="998"/>
                </a:cubicBezTo>
                <a:cubicBezTo>
                  <a:pt x="13" y="1038"/>
                  <a:pt x="89" y="1045"/>
                  <a:pt x="120" y="1055"/>
                </a:cubicBezTo>
                <a:cubicBezTo>
                  <a:pt x="168" y="1052"/>
                  <a:pt x="203" y="1047"/>
                  <a:pt x="247" y="1033"/>
                </a:cubicBezTo>
                <a:cubicBezTo>
                  <a:pt x="265" y="1021"/>
                  <a:pt x="280" y="1010"/>
                  <a:pt x="300" y="1002"/>
                </a:cubicBezTo>
                <a:cubicBezTo>
                  <a:pt x="312" y="990"/>
                  <a:pt x="331" y="963"/>
                  <a:pt x="331" y="963"/>
                </a:cubicBezTo>
                <a:cubicBezTo>
                  <a:pt x="342" y="924"/>
                  <a:pt x="360" y="870"/>
                  <a:pt x="401" y="857"/>
                </a:cubicBezTo>
                <a:cubicBezTo>
                  <a:pt x="411" y="858"/>
                  <a:pt x="422" y="857"/>
                  <a:pt x="432" y="861"/>
                </a:cubicBezTo>
                <a:cubicBezTo>
                  <a:pt x="445" y="866"/>
                  <a:pt x="445" y="877"/>
                  <a:pt x="449" y="888"/>
                </a:cubicBezTo>
                <a:cubicBezTo>
                  <a:pt x="458" y="915"/>
                  <a:pt x="467" y="943"/>
                  <a:pt x="476" y="971"/>
                </a:cubicBezTo>
                <a:cubicBezTo>
                  <a:pt x="479" y="981"/>
                  <a:pt x="479" y="991"/>
                  <a:pt x="489" y="998"/>
                </a:cubicBezTo>
                <a:cubicBezTo>
                  <a:pt x="497" y="1005"/>
                  <a:pt x="519" y="1008"/>
                  <a:pt x="529" y="1011"/>
                </a:cubicBezTo>
                <a:cubicBezTo>
                  <a:pt x="590" y="1008"/>
                  <a:pt x="635" y="1006"/>
                  <a:pt x="691" y="989"/>
                </a:cubicBezTo>
                <a:cubicBezTo>
                  <a:pt x="706" y="967"/>
                  <a:pt x="720" y="945"/>
                  <a:pt x="735" y="923"/>
                </a:cubicBezTo>
                <a:cubicBezTo>
                  <a:pt x="749" y="873"/>
                  <a:pt x="743" y="902"/>
                  <a:pt x="735" y="800"/>
                </a:cubicBezTo>
                <a:cubicBezTo>
                  <a:pt x="734" y="786"/>
                  <a:pt x="719" y="769"/>
                  <a:pt x="713" y="760"/>
                </a:cubicBezTo>
                <a:cubicBezTo>
                  <a:pt x="710" y="756"/>
                  <a:pt x="704" y="747"/>
                  <a:pt x="704" y="747"/>
                </a:cubicBezTo>
                <a:cubicBezTo>
                  <a:pt x="695" y="719"/>
                  <a:pt x="686" y="692"/>
                  <a:pt x="669" y="668"/>
                </a:cubicBezTo>
                <a:cubicBezTo>
                  <a:pt x="667" y="656"/>
                  <a:pt x="661" y="645"/>
                  <a:pt x="661" y="633"/>
                </a:cubicBezTo>
                <a:cubicBezTo>
                  <a:pt x="661" y="602"/>
                  <a:pt x="663" y="572"/>
                  <a:pt x="665" y="541"/>
                </a:cubicBezTo>
                <a:cubicBezTo>
                  <a:pt x="670" y="481"/>
                  <a:pt x="767" y="465"/>
                  <a:pt x="810" y="448"/>
                </a:cubicBezTo>
                <a:cubicBezTo>
                  <a:pt x="880" y="452"/>
                  <a:pt x="929" y="448"/>
                  <a:pt x="986" y="483"/>
                </a:cubicBezTo>
                <a:cubicBezTo>
                  <a:pt x="1005" y="512"/>
                  <a:pt x="996" y="530"/>
                  <a:pt x="986" y="562"/>
                </a:cubicBezTo>
                <a:cubicBezTo>
                  <a:pt x="983" y="572"/>
                  <a:pt x="968" y="589"/>
                  <a:pt x="968" y="589"/>
                </a:cubicBezTo>
                <a:cubicBezTo>
                  <a:pt x="960" y="614"/>
                  <a:pt x="935" y="633"/>
                  <a:pt x="920" y="655"/>
                </a:cubicBezTo>
                <a:cubicBezTo>
                  <a:pt x="911" y="684"/>
                  <a:pt x="878" y="708"/>
                  <a:pt x="854" y="725"/>
                </a:cubicBezTo>
                <a:cubicBezTo>
                  <a:pt x="833" y="756"/>
                  <a:pt x="845" y="746"/>
                  <a:pt x="823" y="760"/>
                </a:cubicBezTo>
                <a:cubicBezTo>
                  <a:pt x="819" y="775"/>
                  <a:pt x="801" y="800"/>
                  <a:pt x="801" y="800"/>
                </a:cubicBezTo>
                <a:cubicBezTo>
                  <a:pt x="797" y="813"/>
                  <a:pt x="792" y="826"/>
                  <a:pt x="788" y="839"/>
                </a:cubicBezTo>
                <a:cubicBezTo>
                  <a:pt x="789" y="858"/>
                  <a:pt x="790" y="878"/>
                  <a:pt x="792" y="897"/>
                </a:cubicBezTo>
                <a:cubicBezTo>
                  <a:pt x="802" y="994"/>
                  <a:pt x="856" y="1006"/>
                  <a:pt x="938" y="1029"/>
                </a:cubicBezTo>
                <a:cubicBezTo>
                  <a:pt x="978" y="1025"/>
                  <a:pt x="1007" y="1022"/>
                  <a:pt x="1043" y="1011"/>
                </a:cubicBezTo>
                <a:cubicBezTo>
                  <a:pt x="1061" y="998"/>
                  <a:pt x="1075" y="979"/>
                  <a:pt x="1091" y="963"/>
                </a:cubicBezTo>
                <a:cubicBezTo>
                  <a:pt x="1096" y="958"/>
                  <a:pt x="1105" y="949"/>
                  <a:pt x="1105" y="949"/>
                </a:cubicBezTo>
                <a:cubicBezTo>
                  <a:pt x="1126" y="880"/>
                  <a:pt x="1113" y="932"/>
                  <a:pt x="1109" y="787"/>
                </a:cubicBezTo>
                <a:cubicBezTo>
                  <a:pt x="1112" y="731"/>
                  <a:pt x="1098" y="716"/>
                  <a:pt x="1135" y="690"/>
                </a:cubicBezTo>
                <a:cubicBezTo>
                  <a:pt x="1145" y="691"/>
                  <a:pt x="1156" y="690"/>
                  <a:pt x="1166" y="694"/>
                </a:cubicBezTo>
                <a:cubicBezTo>
                  <a:pt x="1181" y="701"/>
                  <a:pt x="1180" y="738"/>
                  <a:pt x="1184" y="752"/>
                </a:cubicBezTo>
                <a:cubicBezTo>
                  <a:pt x="1191" y="781"/>
                  <a:pt x="1201" y="809"/>
                  <a:pt x="1206" y="839"/>
                </a:cubicBezTo>
                <a:cubicBezTo>
                  <a:pt x="1211" y="870"/>
                  <a:pt x="1213" y="908"/>
                  <a:pt x="1228" y="936"/>
                </a:cubicBezTo>
                <a:cubicBezTo>
                  <a:pt x="1236" y="950"/>
                  <a:pt x="1247" y="978"/>
                  <a:pt x="1259" y="989"/>
                </a:cubicBezTo>
                <a:cubicBezTo>
                  <a:pt x="1277" y="1005"/>
                  <a:pt x="1304" y="1019"/>
                  <a:pt x="1324" y="1033"/>
                </a:cubicBezTo>
                <a:cubicBezTo>
                  <a:pt x="1337" y="1042"/>
                  <a:pt x="1391" y="1039"/>
                  <a:pt x="1382" y="1051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Freeform 115"/>
          <p:cNvSpPr>
            <a:spLocks/>
          </p:cNvSpPr>
          <p:nvPr/>
        </p:nvSpPr>
        <p:spPr bwMode="auto">
          <a:xfrm>
            <a:off x="3468688" y="4508500"/>
            <a:ext cx="2408237" cy="1598613"/>
          </a:xfrm>
          <a:custGeom>
            <a:avLst/>
            <a:gdLst>
              <a:gd name="T0" fmla="*/ 625 w 1517"/>
              <a:gd name="T1" fmla="*/ 0 h 1007"/>
              <a:gd name="T2" fmla="*/ 589 w 1517"/>
              <a:gd name="T3" fmla="*/ 58 h 1007"/>
              <a:gd name="T4" fmla="*/ 576 w 1517"/>
              <a:gd name="T5" fmla="*/ 66 h 1007"/>
              <a:gd name="T6" fmla="*/ 537 w 1517"/>
              <a:gd name="T7" fmla="*/ 106 h 1007"/>
              <a:gd name="T8" fmla="*/ 462 w 1517"/>
              <a:gd name="T9" fmla="*/ 172 h 1007"/>
              <a:gd name="T10" fmla="*/ 374 w 1517"/>
              <a:gd name="T11" fmla="*/ 229 h 1007"/>
              <a:gd name="T12" fmla="*/ 167 w 1517"/>
              <a:gd name="T13" fmla="*/ 414 h 1007"/>
              <a:gd name="T14" fmla="*/ 141 w 1517"/>
              <a:gd name="T15" fmla="*/ 462 h 1007"/>
              <a:gd name="T16" fmla="*/ 84 w 1517"/>
              <a:gd name="T17" fmla="*/ 546 h 1007"/>
              <a:gd name="T18" fmla="*/ 71 w 1517"/>
              <a:gd name="T19" fmla="*/ 581 h 1007"/>
              <a:gd name="T20" fmla="*/ 57 w 1517"/>
              <a:gd name="T21" fmla="*/ 616 h 1007"/>
              <a:gd name="T22" fmla="*/ 5 w 1517"/>
              <a:gd name="T23" fmla="*/ 840 h 1007"/>
              <a:gd name="T24" fmla="*/ 13 w 1517"/>
              <a:gd name="T25" fmla="*/ 902 h 1007"/>
              <a:gd name="T26" fmla="*/ 57 w 1517"/>
              <a:gd name="T27" fmla="*/ 919 h 1007"/>
              <a:gd name="T28" fmla="*/ 172 w 1517"/>
              <a:gd name="T29" fmla="*/ 946 h 1007"/>
              <a:gd name="T30" fmla="*/ 304 w 1517"/>
              <a:gd name="T31" fmla="*/ 928 h 1007"/>
              <a:gd name="T32" fmla="*/ 378 w 1517"/>
              <a:gd name="T33" fmla="*/ 823 h 1007"/>
              <a:gd name="T34" fmla="*/ 356 w 1517"/>
              <a:gd name="T35" fmla="*/ 678 h 1007"/>
              <a:gd name="T36" fmla="*/ 343 w 1517"/>
              <a:gd name="T37" fmla="*/ 634 h 1007"/>
              <a:gd name="T38" fmla="*/ 392 w 1517"/>
              <a:gd name="T39" fmla="*/ 603 h 1007"/>
              <a:gd name="T40" fmla="*/ 422 w 1517"/>
              <a:gd name="T41" fmla="*/ 638 h 1007"/>
              <a:gd name="T42" fmla="*/ 418 w 1517"/>
              <a:gd name="T43" fmla="*/ 748 h 1007"/>
              <a:gd name="T44" fmla="*/ 422 w 1517"/>
              <a:gd name="T45" fmla="*/ 823 h 1007"/>
              <a:gd name="T46" fmla="*/ 559 w 1517"/>
              <a:gd name="T47" fmla="*/ 915 h 1007"/>
              <a:gd name="T48" fmla="*/ 607 w 1517"/>
              <a:gd name="T49" fmla="*/ 928 h 1007"/>
              <a:gd name="T50" fmla="*/ 691 w 1517"/>
              <a:gd name="T51" fmla="*/ 919 h 1007"/>
              <a:gd name="T52" fmla="*/ 726 w 1517"/>
              <a:gd name="T53" fmla="*/ 875 h 1007"/>
              <a:gd name="T54" fmla="*/ 735 w 1517"/>
              <a:gd name="T55" fmla="*/ 862 h 1007"/>
              <a:gd name="T56" fmla="*/ 774 w 1517"/>
              <a:gd name="T57" fmla="*/ 735 h 1007"/>
              <a:gd name="T58" fmla="*/ 664 w 1517"/>
              <a:gd name="T59" fmla="*/ 445 h 1007"/>
              <a:gd name="T60" fmla="*/ 743 w 1517"/>
              <a:gd name="T61" fmla="*/ 295 h 1007"/>
              <a:gd name="T62" fmla="*/ 853 w 1517"/>
              <a:gd name="T63" fmla="*/ 299 h 1007"/>
              <a:gd name="T64" fmla="*/ 880 w 1517"/>
              <a:gd name="T65" fmla="*/ 339 h 1007"/>
              <a:gd name="T66" fmla="*/ 902 w 1517"/>
              <a:gd name="T67" fmla="*/ 396 h 1007"/>
              <a:gd name="T68" fmla="*/ 866 w 1517"/>
              <a:gd name="T69" fmla="*/ 541 h 1007"/>
              <a:gd name="T70" fmla="*/ 805 w 1517"/>
              <a:gd name="T71" fmla="*/ 730 h 1007"/>
              <a:gd name="T72" fmla="*/ 836 w 1517"/>
              <a:gd name="T73" fmla="*/ 893 h 1007"/>
              <a:gd name="T74" fmla="*/ 915 w 1517"/>
              <a:gd name="T75" fmla="*/ 928 h 1007"/>
              <a:gd name="T76" fmla="*/ 963 w 1517"/>
              <a:gd name="T77" fmla="*/ 941 h 1007"/>
              <a:gd name="T78" fmla="*/ 1078 w 1517"/>
              <a:gd name="T79" fmla="*/ 928 h 1007"/>
              <a:gd name="T80" fmla="*/ 1152 w 1517"/>
              <a:gd name="T81" fmla="*/ 836 h 1007"/>
              <a:gd name="T82" fmla="*/ 1117 w 1517"/>
              <a:gd name="T83" fmla="*/ 673 h 1007"/>
              <a:gd name="T84" fmla="*/ 1170 w 1517"/>
              <a:gd name="T85" fmla="*/ 616 h 1007"/>
              <a:gd name="T86" fmla="*/ 1196 w 1517"/>
              <a:gd name="T87" fmla="*/ 620 h 1007"/>
              <a:gd name="T88" fmla="*/ 1201 w 1517"/>
              <a:gd name="T89" fmla="*/ 634 h 1007"/>
              <a:gd name="T90" fmla="*/ 1218 w 1517"/>
              <a:gd name="T91" fmla="*/ 695 h 1007"/>
              <a:gd name="T92" fmla="*/ 1262 w 1517"/>
              <a:gd name="T93" fmla="*/ 893 h 1007"/>
              <a:gd name="T94" fmla="*/ 1328 w 1517"/>
              <a:gd name="T95" fmla="*/ 928 h 1007"/>
              <a:gd name="T96" fmla="*/ 1372 w 1517"/>
              <a:gd name="T97" fmla="*/ 946 h 1007"/>
              <a:gd name="T98" fmla="*/ 1385 w 1517"/>
              <a:gd name="T99" fmla="*/ 950 h 1007"/>
              <a:gd name="T100" fmla="*/ 1456 w 1517"/>
              <a:gd name="T101" fmla="*/ 985 h 1007"/>
              <a:gd name="T102" fmla="*/ 1517 w 1517"/>
              <a:gd name="T103" fmla="*/ 1007 h 100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517"/>
              <a:gd name="T157" fmla="*/ 0 h 1007"/>
              <a:gd name="T158" fmla="*/ 1517 w 1517"/>
              <a:gd name="T159" fmla="*/ 1007 h 100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517" h="1007">
                <a:moveTo>
                  <a:pt x="625" y="0"/>
                </a:moveTo>
                <a:cubicBezTo>
                  <a:pt x="612" y="20"/>
                  <a:pt x="606" y="41"/>
                  <a:pt x="589" y="58"/>
                </a:cubicBezTo>
                <a:cubicBezTo>
                  <a:pt x="585" y="62"/>
                  <a:pt x="580" y="63"/>
                  <a:pt x="576" y="66"/>
                </a:cubicBezTo>
                <a:cubicBezTo>
                  <a:pt x="562" y="79"/>
                  <a:pt x="549" y="92"/>
                  <a:pt x="537" y="106"/>
                </a:cubicBezTo>
                <a:cubicBezTo>
                  <a:pt x="515" y="133"/>
                  <a:pt x="497" y="161"/>
                  <a:pt x="462" y="172"/>
                </a:cubicBezTo>
                <a:cubicBezTo>
                  <a:pt x="438" y="196"/>
                  <a:pt x="400" y="205"/>
                  <a:pt x="374" y="229"/>
                </a:cubicBezTo>
                <a:cubicBezTo>
                  <a:pt x="305" y="291"/>
                  <a:pt x="227" y="343"/>
                  <a:pt x="167" y="414"/>
                </a:cubicBezTo>
                <a:cubicBezTo>
                  <a:pt x="155" y="428"/>
                  <a:pt x="151" y="446"/>
                  <a:pt x="141" y="462"/>
                </a:cubicBezTo>
                <a:cubicBezTo>
                  <a:pt x="124" y="490"/>
                  <a:pt x="102" y="517"/>
                  <a:pt x="84" y="546"/>
                </a:cubicBezTo>
                <a:cubicBezTo>
                  <a:pt x="77" y="557"/>
                  <a:pt x="76" y="569"/>
                  <a:pt x="71" y="581"/>
                </a:cubicBezTo>
                <a:cubicBezTo>
                  <a:pt x="66" y="593"/>
                  <a:pt x="57" y="616"/>
                  <a:pt x="57" y="616"/>
                </a:cubicBezTo>
                <a:cubicBezTo>
                  <a:pt x="45" y="692"/>
                  <a:pt x="17" y="764"/>
                  <a:pt x="5" y="840"/>
                </a:cubicBezTo>
                <a:cubicBezTo>
                  <a:pt x="7" y="861"/>
                  <a:pt x="0" y="886"/>
                  <a:pt x="13" y="902"/>
                </a:cubicBezTo>
                <a:cubicBezTo>
                  <a:pt x="23" y="914"/>
                  <a:pt x="43" y="915"/>
                  <a:pt x="57" y="919"/>
                </a:cubicBezTo>
                <a:cubicBezTo>
                  <a:pt x="97" y="931"/>
                  <a:pt x="130" y="941"/>
                  <a:pt x="172" y="946"/>
                </a:cubicBezTo>
                <a:cubicBezTo>
                  <a:pt x="220" y="943"/>
                  <a:pt x="259" y="941"/>
                  <a:pt x="304" y="928"/>
                </a:cubicBezTo>
                <a:cubicBezTo>
                  <a:pt x="347" y="898"/>
                  <a:pt x="369" y="874"/>
                  <a:pt x="378" y="823"/>
                </a:cubicBezTo>
                <a:cubicBezTo>
                  <a:pt x="376" y="777"/>
                  <a:pt x="384" y="719"/>
                  <a:pt x="356" y="678"/>
                </a:cubicBezTo>
                <a:cubicBezTo>
                  <a:pt x="352" y="663"/>
                  <a:pt x="349" y="648"/>
                  <a:pt x="343" y="634"/>
                </a:cubicBezTo>
                <a:cubicBezTo>
                  <a:pt x="351" y="611"/>
                  <a:pt x="369" y="608"/>
                  <a:pt x="392" y="603"/>
                </a:cubicBezTo>
                <a:cubicBezTo>
                  <a:pt x="413" y="609"/>
                  <a:pt x="417" y="617"/>
                  <a:pt x="422" y="638"/>
                </a:cubicBezTo>
                <a:cubicBezTo>
                  <a:pt x="421" y="675"/>
                  <a:pt x="418" y="711"/>
                  <a:pt x="418" y="748"/>
                </a:cubicBezTo>
                <a:cubicBezTo>
                  <a:pt x="418" y="773"/>
                  <a:pt x="420" y="798"/>
                  <a:pt x="422" y="823"/>
                </a:cubicBezTo>
                <a:cubicBezTo>
                  <a:pt x="430" y="908"/>
                  <a:pt x="485" y="910"/>
                  <a:pt x="559" y="915"/>
                </a:cubicBezTo>
                <a:cubicBezTo>
                  <a:pt x="575" y="919"/>
                  <a:pt x="591" y="923"/>
                  <a:pt x="607" y="928"/>
                </a:cubicBezTo>
                <a:cubicBezTo>
                  <a:pt x="635" y="926"/>
                  <a:pt x="668" y="935"/>
                  <a:pt x="691" y="919"/>
                </a:cubicBezTo>
                <a:cubicBezTo>
                  <a:pt x="703" y="911"/>
                  <a:pt x="721" y="882"/>
                  <a:pt x="726" y="875"/>
                </a:cubicBezTo>
                <a:cubicBezTo>
                  <a:pt x="729" y="871"/>
                  <a:pt x="735" y="862"/>
                  <a:pt x="735" y="862"/>
                </a:cubicBezTo>
                <a:cubicBezTo>
                  <a:pt x="748" y="819"/>
                  <a:pt x="764" y="779"/>
                  <a:pt x="774" y="735"/>
                </a:cubicBezTo>
                <a:cubicBezTo>
                  <a:pt x="764" y="628"/>
                  <a:pt x="684" y="550"/>
                  <a:pt x="664" y="445"/>
                </a:cubicBezTo>
                <a:cubicBezTo>
                  <a:pt x="669" y="374"/>
                  <a:pt x="661" y="310"/>
                  <a:pt x="743" y="295"/>
                </a:cubicBezTo>
                <a:cubicBezTo>
                  <a:pt x="780" y="296"/>
                  <a:pt x="817" y="290"/>
                  <a:pt x="853" y="299"/>
                </a:cubicBezTo>
                <a:cubicBezTo>
                  <a:pt x="869" y="303"/>
                  <a:pt x="880" y="339"/>
                  <a:pt x="880" y="339"/>
                </a:cubicBezTo>
                <a:cubicBezTo>
                  <a:pt x="886" y="358"/>
                  <a:pt x="895" y="377"/>
                  <a:pt x="902" y="396"/>
                </a:cubicBezTo>
                <a:cubicBezTo>
                  <a:pt x="898" y="440"/>
                  <a:pt x="893" y="502"/>
                  <a:pt x="866" y="541"/>
                </a:cubicBezTo>
                <a:cubicBezTo>
                  <a:pt x="847" y="604"/>
                  <a:pt x="820" y="666"/>
                  <a:pt x="805" y="730"/>
                </a:cubicBezTo>
                <a:cubicBezTo>
                  <a:pt x="805" y="736"/>
                  <a:pt x="793" y="880"/>
                  <a:pt x="836" y="893"/>
                </a:cubicBezTo>
                <a:cubicBezTo>
                  <a:pt x="859" y="909"/>
                  <a:pt x="889" y="919"/>
                  <a:pt x="915" y="928"/>
                </a:cubicBezTo>
                <a:cubicBezTo>
                  <a:pt x="931" y="933"/>
                  <a:pt x="963" y="941"/>
                  <a:pt x="963" y="941"/>
                </a:cubicBezTo>
                <a:cubicBezTo>
                  <a:pt x="1024" y="938"/>
                  <a:pt x="1035" y="943"/>
                  <a:pt x="1078" y="928"/>
                </a:cubicBezTo>
                <a:cubicBezTo>
                  <a:pt x="1115" y="901"/>
                  <a:pt x="1141" y="882"/>
                  <a:pt x="1152" y="836"/>
                </a:cubicBezTo>
                <a:cubicBezTo>
                  <a:pt x="1148" y="777"/>
                  <a:pt x="1138" y="728"/>
                  <a:pt x="1117" y="673"/>
                </a:cubicBezTo>
                <a:cubicBezTo>
                  <a:pt x="1124" y="641"/>
                  <a:pt x="1138" y="626"/>
                  <a:pt x="1170" y="616"/>
                </a:cubicBezTo>
                <a:cubicBezTo>
                  <a:pt x="1179" y="617"/>
                  <a:pt x="1188" y="616"/>
                  <a:pt x="1196" y="620"/>
                </a:cubicBezTo>
                <a:cubicBezTo>
                  <a:pt x="1200" y="622"/>
                  <a:pt x="1200" y="629"/>
                  <a:pt x="1201" y="634"/>
                </a:cubicBezTo>
                <a:cubicBezTo>
                  <a:pt x="1207" y="656"/>
                  <a:pt x="1212" y="674"/>
                  <a:pt x="1218" y="695"/>
                </a:cubicBezTo>
                <a:cubicBezTo>
                  <a:pt x="1215" y="748"/>
                  <a:pt x="1188" y="870"/>
                  <a:pt x="1262" y="893"/>
                </a:cubicBezTo>
                <a:cubicBezTo>
                  <a:pt x="1280" y="906"/>
                  <a:pt x="1307" y="921"/>
                  <a:pt x="1328" y="928"/>
                </a:cubicBezTo>
                <a:cubicBezTo>
                  <a:pt x="1350" y="943"/>
                  <a:pt x="1335" y="935"/>
                  <a:pt x="1372" y="946"/>
                </a:cubicBezTo>
                <a:cubicBezTo>
                  <a:pt x="1376" y="947"/>
                  <a:pt x="1385" y="950"/>
                  <a:pt x="1385" y="950"/>
                </a:cubicBezTo>
                <a:cubicBezTo>
                  <a:pt x="1406" y="964"/>
                  <a:pt x="1432" y="976"/>
                  <a:pt x="1456" y="985"/>
                </a:cubicBezTo>
                <a:cubicBezTo>
                  <a:pt x="1471" y="990"/>
                  <a:pt x="1505" y="995"/>
                  <a:pt x="1517" y="1007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Freeform 118"/>
          <p:cNvSpPr>
            <a:spLocks/>
          </p:cNvSpPr>
          <p:nvPr/>
        </p:nvSpPr>
        <p:spPr bwMode="auto">
          <a:xfrm>
            <a:off x="5943600" y="4430713"/>
            <a:ext cx="2474913" cy="1743075"/>
          </a:xfrm>
          <a:custGeom>
            <a:avLst/>
            <a:gdLst>
              <a:gd name="T0" fmla="*/ 569 w 1559"/>
              <a:gd name="T1" fmla="*/ 120 h 1098"/>
              <a:gd name="T2" fmla="*/ 341 w 1559"/>
              <a:gd name="T3" fmla="*/ 278 h 1098"/>
              <a:gd name="T4" fmla="*/ 139 w 1559"/>
              <a:gd name="T5" fmla="*/ 454 h 1098"/>
              <a:gd name="T6" fmla="*/ 59 w 1559"/>
              <a:gd name="T7" fmla="*/ 564 h 1098"/>
              <a:gd name="T8" fmla="*/ 15 w 1559"/>
              <a:gd name="T9" fmla="*/ 836 h 1098"/>
              <a:gd name="T10" fmla="*/ 191 w 1559"/>
              <a:gd name="T11" fmla="*/ 1012 h 1098"/>
              <a:gd name="T12" fmla="*/ 345 w 1559"/>
              <a:gd name="T13" fmla="*/ 933 h 1098"/>
              <a:gd name="T14" fmla="*/ 358 w 1559"/>
              <a:gd name="T15" fmla="*/ 810 h 1098"/>
              <a:gd name="T16" fmla="*/ 328 w 1559"/>
              <a:gd name="T17" fmla="*/ 696 h 1098"/>
              <a:gd name="T18" fmla="*/ 424 w 1559"/>
              <a:gd name="T19" fmla="*/ 674 h 1098"/>
              <a:gd name="T20" fmla="*/ 508 w 1559"/>
              <a:gd name="T21" fmla="*/ 1043 h 1098"/>
              <a:gd name="T22" fmla="*/ 706 w 1559"/>
              <a:gd name="T23" fmla="*/ 1039 h 1098"/>
              <a:gd name="T24" fmla="*/ 745 w 1559"/>
              <a:gd name="T25" fmla="*/ 819 h 1098"/>
              <a:gd name="T26" fmla="*/ 710 w 1559"/>
              <a:gd name="T27" fmla="*/ 766 h 1098"/>
              <a:gd name="T28" fmla="*/ 605 w 1559"/>
              <a:gd name="T29" fmla="*/ 595 h 1098"/>
              <a:gd name="T30" fmla="*/ 565 w 1559"/>
              <a:gd name="T31" fmla="*/ 498 h 1098"/>
              <a:gd name="T32" fmla="*/ 591 w 1559"/>
              <a:gd name="T33" fmla="*/ 419 h 1098"/>
              <a:gd name="T34" fmla="*/ 873 w 1559"/>
              <a:gd name="T35" fmla="*/ 379 h 1098"/>
              <a:gd name="T36" fmla="*/ 868 w 1559"/>
              <a:gd name="T37" fmla="*/ 612 h 1098"/>
              <a:gd name="T38" fmla="*/ 833 w 1559"/>
              <a:gd name="T39" fmla="*/ 709 h 1098"/>
              <a:gd name="T40" fmla="*/ 816 w 1559"/>
              <a:gd name="T41" fmla="*/ 920 h 1098"/>
              <a:gd name="T42" fmla="*/ 978 w 1559"/>
              <a:gd name="T43" fmla="*/ 1083 h 1098"/>
              <a:gd name="T44" fmla="*/ 1167 w 1559"/>
              <a:gd name="T45" fmla="*/ 973 h 1098"/>
              <a:gd name="T46" fmla="*/ 1106 w 1559"/>
              <a:gd name="T47" fmla="*/ 775 h 1098"/>
              <a:gd name="T48" fmla="*/ 1141 w 1559"/>
              <a:gd name="T49" fmla="*/ 661 h 1098"/>
              <a:gd name="T50" fmla="*/ 1181 w 1559"/>
              <a:gd name="T51" fmla="*/ 691 h 1098"/>
              <a:gd name="T52" fmla="*/ 1229 w 1559"/>
              <a:gd name="T53" fmla="*/ 964 h 1098"/>
              <a:gd name="T54" fmla="*/ 1321 w 1559"/>
              <a:gd name="T55" fmla="*/ 1043 h 1098"/>
              <a:gd name="T56" fmla="*/ 1524 w 1559"/>
              <a:gd name="T57" fmla="*/ 1004 h 1098"/>
              <a:gd name="T58" fmla="*/ 1537 w 1559"/>
              <a:gd name="T59" fmla="*/ 819 h 1098"/>
              <a:gd name="T60" fmla="*/ 1484 w 1559"/>
              <a:gd name="T61" fmla="*/ 749 h 1098"/>
              <a:gd name="T62" fmla="*/ 1330 w 1559"/>
              <a:gd name="T63" fmla="*/ 494 h 1098"/>
              <a:gd name="T64" fmla="*/ 1216 w 1559"/>
              <a:gd name="T65" fmla="*/ 353 h 1098"/>
              <a:gd name="T66" fmla="*/ 1027 w 1559"/>
              <a:gd name="T67" fmla="*/ 203 h 1098"/>
              <a:gd name="T68" fmla="*/ 974 w 1559"/>
              <a:gd name="T69" fmla="*/ 137 h 1098"/>
              <a:gd name="T70" fmla="*/ 1009 w 1559"/>
              <a:gd name="T71" fmla="*/ 1 h 1098"/>
              <a:gd name="T72" fmla="*/ 1141 w 1559"/>
              <a:gd name="T73" fmla="*/ 32 h 109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559"/>
              <a:gd name="T112" fmla="*/ 0 h 1098"/>
              <a:gd name="T113" fmla="*/ 1559 w 1559"/>
              <a:gd name="T114" fmla="*/ 1098 h 1098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559" h="1098">
                <a:moveTo>
                  <a:pt x="644" y="45"/>
                </a:moveTo>
                <a:cubicBezTo>
                  <a:pt x="634" y="76"/>
                  <a:pt x="596" y="102"/>
                  <a:pt x="569" y="120"/>
                </a:cubicBezTo>
                <a:cubicBezTo>
                  <a:pt x="552" y="148"/>
                  <a:pt x="513" y="163"/>
                  <a:pt x="486" y="181"/>
                </a:cubicBezTo>
                <a:cubicBezTo>
                  <a:pt x="438" y="214"/>
                  <a:pt x="389" y="245"/>
                  <a:pt x="341" y="278"/>
                </a:cubicBezTo>
                <a:cubicBezTo>
                  <a:pt x="293" y="311"/>
                  <a:pt x="254" y="357"/>
                  <a:pt x="209" y="392"/>
                </a:cubicBezTo>
                <a:cubicBezTo>
                  <a:pt x="186" y="410"/>
                  <a:pt x="157" y="431"/>
                  <a:pt x="139" y="454"/>
                </a:cubicBezTo>
                <a:cubicBezTo>
                  <a:pt x="119" y="480"/>
                  <a:pt x="100" y="514"/>
                  <a:pt x="77" y="537"/>
                </a:cubicBezTo>
                <a:cubicBezTo>
                  <a:pt x="68" y="569"/>
                  <a:pt x="81" y="532"/>
                  <a:pt x="59" y="564"/>
                </a:cubicBezTo>
                <a:cubicBezTo>
                  <a:pt x="44" y="585"/>
                  <a:pt x="35" y="612"/>
                  <a:pt x="20" y="634"/>
                </a:cubicBezTo>
                <a:cubicBezTo>
                  <a:pt x="0" y="707"/>
                  <a:pt x="10" y="726"/>
                  <a:pt x="15" y="836"/>
                </a:cubicBezTo>
                <a:cubicBezTo>
                  <a:pt x="18" y="899"/>
                  <a:pt x="58" y="937"/>
                  <a:pt x="108" y="968"/>
                </a:cubicBezTo>
                <a:cubicBezTo>
                  <a:pt x="148" y="993"/>
                  <a:pt x="137" y="1005"/>
                  <a:pt x="191" y="1012"/>
                </a:cubicBezTo>
                <a:cubicBezTo>
                  <a:pt x="242" y="1009"/>
                  <a:pt x="255" y="1013"/>
                  <a:pt x="292" y="999"/>
                </a:cubicBezTo>
                <a:cubicBezTo>
                  <a:pt x="316" y="976"/>
                  <a:pt x="327" y="959"/>
                  <a:pt x="345" y="933"/>
                </a:cubicBezTo>
                <a:cubicBezTo>
                  <a:pt x="351" y="914"/>
                  <a:pt x="356" y="895"/>
                  <a:pt x="363" y="876"/>
                </a:cubicBezTo>
                <a:cubicBezTo>
                  <a:pt x="361" y="854"/>
                  <a:pt x="361" y="832"/>
                  <a:pt x="358" y="810"/>
                </a:cubicBezTo>
                <a:cubicBezTo>
                  <a:pt x="354" y="781"/>
                  <a:pt x="333" y="758"/>
                  <a:pt x="323" y="731"/>
                </a:cubicBezTo>
                <a:cubicBezTo>
                  <a:pt x="325" y="719"/>
                  <a:pt x="322" y="706"/>
                  <a:pt x="328" y="696"/>
                </a:cubicBezTo>
                <a:cubicBezTo>
                  <a:pt x="339" y="678"/>
                  <a:pt x="371" y="673"/>
                  <a:pt x="389" y="669"/>
                </a:cubicBezTo>
                <a:cubicBezTo>
                  <a:pt x="401" y="671"/>
                  <a:pt x="413" y="670"/>
                  <a:pt x="424" y="674"/>
                </a:cubicBezTo>
                <a:cubicBezTo>
                  <a:pt x="443" y="682"/>
                  <a:pt x="444" y="740"/>
                  <a:pt x="446" y="753"/>
                </a:cubicBezTo>
                <a:cubicBezTo>
                  <a:pt x="447" y="797"/>
                  <a:pt x="424" y="998"/>
                  <a:pt x="508" y="1043"/>
                </a:cubicBezTo>
                <a:cubicBezTo>
                  <a:pt x="528" y="1054"/>
                  <a:pt x="552" y="1054"/>
                  <a:pt x="574" y="1056"/>
                </a:cubicBezTo>
                <a:cubicBezTo>
                  <a:pt x="635" y="1053"/>
                  <a:pt x="657" y="1054"/>
                  <a:pt x="706" y="1039"/>
                </a:cubicBezTo>
                <a:cubicBezTo>
                  <a:pt x="738" y="1006"/>
                  <a:pt x="756" y="975"/>
                  <a:pt x="772" y="933"/>
                </a:cubicBezTo>
                <a:cubicBezTo>
                  <a:pt x="765" y="899"/>
                  <a:pt x="761" y="849"/>
                  <a:pt x="745" y="819"/>
                </a:cubicBezTo>
                <a:cubicBezTo>
                  <a:pt x="734" y="799"/>
                  <a:pt x="738" y="812"/>
                  <a:pt x="723" y="793"/>
                </a:cubicBezTo>
                <a:cubicBezTo>
                  <a:pt x="684" y="743"/>
                  <a:pt x="741" y="811"/>
                  <a:pt x="710" y="766"/>
                </a:cubicBezTo>
                <a:cubicBezTo>
                  <a:pt x="701" y="753"/>
                  <a:pt x="686" y="738"/>
                  <a:pt x="675" y="727"/>
                </a:cubicBezTo>
                <a:cubicBezTo>
                  <a:pt x="662" y="680"/>
                  <a:pt x="626" y="639"/>
                  <a:pt x="605" y="595"/>
                </a:cubicBezTo>
                <a:cubicBezTo>
                  <a:pt x="597" y="579"/>
                  <a:pt x="597" y="566"/>
                  <a:pt x="587" y="551"/>
                </a:cubicBezTo>
                <a:cubicBezTo>
                  <a:pt x="582" y="532"/>
                  <a:pt x="576" y="514"/>
                  <a:pt x="565" y="498"/>
                </a:cubicBezTo>
                <a:cubicBezTo>
                  <a:pt x="562" y="489"/>
                  <a:pt x="556" y="481"/>
                  <a:pt x="556" y="472"/>
                </a:cubicBezTo>
                <a:cubicBezTo>
                  <a:pt x="556" y="449"/>
                  <a:pt x="576" y="432"/>
                  <a:pt x="591" y="419"/>
                </a:cubicBezTo>
                <a:cubicBezTo>
                  <a:pt x="643" y="376"/>
                  <a:pt x="696" y="362"/>
                  <a:pt x="763" y="353"/>
                </a:cubicBezTo>
                <a:cubicBezTo>
                  <a:pt x="812" y="356"/>
                  <a:pt x="835" y="353"/>
                  <a:pt x="873" y="379"/>
                </a:cubicBezTo>
                <a:cubicBezTo>
                  <a:pt x="886" y="397"/>
                  <a:pt x="895" y="418"/>
                  <a:pt x="908" y="436"/>
                </a:cubicBezTo>
                <a:cubicBezTo>
                  <a:pt x="924" y="492"/>
                  <a:pt x="901" y="564"/>
                  <a:pt x="868" y="612"/>
                </a:cubicBezTo>
                <a:cubicBezTo>
                  <a:pt x="862" y="633"/>
                  <a:pt x="853" y="645"/>
                  <a:pt x="846" y="665"/>
                </a:cubicBezTo>
                <a:cubicBezTo>
                  <a:pt x="841" y="680"/>
                  <a:pt x="839" y="695"/>
                  <a:pt x="833" y="709"/>
                </a:cubicBezTo>
                <a:cubicBezTo>
                  <a:pt x="827" y="742"/>
                  <a:pt x="817" y="773"/>
                  <a:pt x="811" y="806"/>
                </a:cubicBezTo>
                <a:cubicBezTo>
                  <a:pt x="813" y="844"/>
                  <a:pt x="813" y="882"/>
                  <a:pt x="816" y="920"/>
                </a:cubicBezTo>
                <a:cubicBezTo>
                  <a:pt x="820" y="977"/>
                  <a:pt x="870" y="1042"/>
                  <a:pt x="921" y="1065"/>
                </a:cubicBezTo>
                <a:cubicBezTo>
                  <a:pt x="939" y="1073"/>
                  <a:pt x="960" y="1076"/>
                  <a:pt x="978" y="1083"/>
                </a:cubicBezTo>
                <a:cubicBezTo>
                  <a:pt x="1101" y="1078"/>
                  <a:pt x="1091" y="1098"/>
                  <a:pt x="1150" y="1034"/>
                </a:cubicBezTo>
                <a:cubicBezTo>
                  <a:pt x="1156" y="1013"/>
                  <a:pt x="1163" y="995"/>
                  <a:pt x="1167" y="973"/>
                </a:cubicBezTo>
                <a:cubicBezTo>
                  <a:pt x="1164" y="927"/>
                  <a:pt x="1164" y="870"/>
                  <a:pt x="1141" y="828"/>
                </a:cubicBezTo>
                <a:cubicBezTo>
                  <a:pt x="1131" y="810"/>
                  <a:pt x="1116" y="793"/>
                  <a:pt x="1106" y="775"/>
                </a:cubicBezTo>
                <a:cubicBezTo>
                  <a:pt x="1097" y="759"/>
                  <a:pt x="1095" y="739"/>
                  <a:pt x="1088" y="722"/>
                </a:cubicBezTo>
                <a:cubicBezTo>
                  <a:pt x="1095" y="678"/>
                  <a:pt x="1099" y="670"/>
                  <a:pt x="1141" y="661"/>
                </a:cubicBezTo>
                <a:cubicBezTo>
                  <a:pt x="1151" y="662"/>
                  <a:pt x="1163" y="660"/>
                  <a:pt x="1172" y="665"/>
                </a:cubicBezTo>
                <a:cubicBezTo>
                  <a:pt x="1180" y="669"/>
                  <a:pt x="1178" y="682"/>
                  <a:pt x="1181" y="691"/>
                </a:cubicBezTo>
                <a:cubicBezTo>
                  <a:pt x="1188" y="712"/>
                  <a:pt x="1190" y="726"/>
                  <a:pt x="1203" y="744"/>
                </a:cubicBezTo>
                <a:cubicBezTo>
                  <a:pt x="1225" y="814"/>
                  <a:pt x="1208" y="892"/>
                  <a:pt x="1229" y="964"/>
                </a:cubicBezTo>
                <a:cubicBezTo>
                  <a:pt x="1235" y="986"/>
                  <a:pt x="1242" y="1014"/>
                  <a:pt x="1264" y="1026"/>
                </a:cubicBezTo>
                <a:cubicBezTo>
                  <a:pt x="1277" y="1033"/>
                  <a:pt x="1306" y="1040"/>
                  <a:pt x="1321" y="1043"/>
                </a:cubicBezTo>
                <a:cubicBezTo>
                  <a:pt x="1406" y="1040"/>
                  <a:pt x="1420" y="1043"/>
                  <a:pt x="1480" y="1030"/>
                </a:cubicBezTo>
                <a:cubicBezTo>
                  <a:pt x="1511" y="1008"/>
                  <a:pt x="1496" y="1016"/>
                  <a:pt x="1524" y="1004"/>
                </a:cubicBezTo>
                <a:cubicBezTo>
                  <a:pt x="1543" y="984"/>
                  <a:pt x="1550" y="971"/>
                  <a:pt x="1559" y="946"/>
                </a:cubicBezTo>
                <a:cubicBezTo>
                  <a:pt x="1555" y="911"/>
                  <a:pt x="1557" y="850"/>
                  <a:pt x="1537" y="819"/>
                </a:cubicBezTo>
                <a:cubicBezTo>
                  <a:pt x="1534" y="814"/>
                  <a:pt x="1527" y="811"/>
                  <a:pt x="1524" y="806"/>
                </a:cubicBezTo>
                <a:cubicBezTo>
                  <a:pt x="1508" y="781"/>
                  <a:pt x="1508" y="764"/>
                  <a:pt x="1484" y="749"/>
                </a:cubicBezTo>
                <a:cubicBezTo>
                  <a:pt x="1448" y="693"/>
                  <a:pt x="1417" y="632"/>
                  <a:pt x="1387" y="573"/>
                </a:cubicBezTo>
                <a:cubicBezTo>
                  <a:pt x="1372" y="544"/>
                  <a:pt x="1349" y="520"/>
                  <a:pt x="1330" y="494"/>
                </a:cubicBezTo>
                <a:cubicBezTo>
                  <a:pt x="1314" y="472"/>
                  <a:pt x="1306" y="443"/>
                  <a:pt x="1286" y="423"/>
                </a:cubicBezTo>
                <a:cubicBezTo>
                  <a:pt x="1268" y="405"/>
                  <a:pt x="1239" y="365"/>
                  <a:pt x="1216" y="353"/>
                </a:cubicBezTo>
                <a:cubicBezTo>
                  <a:pt x="1199" y="344"/>
                  <a:pt x="1182" y="333"/>
                  <a:pt x="1167" y="322"/>
                </a:cubicBezTo>
                <a:cubicBezTo>
                  <a:pt x="1116" y="286"/>
                  <a:pt x="1072" y="245"/>
                  <a:pt x="1027" y="203"/>
                </a:cubicBezTo>
                <a:cubicBezTo>
                  <a:pt x="1014" y="191"/>
                  <a:pt x="1002" y="178"/>
                  <a:pt x="992" y="164"/>
                </a:cubicBezTo>
                <a:cubicBezTo>
                  <a:pt x="985" y="155"/>
                  <a:pt x="980" y="146"/>
                  <a:pt x="974" y="137"/>
                </a:cubicBezTo>
                <a:cubicBezTo>
                  <a:pt x="971" y="133"/>
                  <a:pt x="965" y="124"/>
                  <a:pt x="965" y="124"/>
                </a:cubicBezTo>
                <a:cubicBezTo>
                  <a:pt x="953" y="73"/>
                  <a:pt x="953" y="11"/>
                  <a:pt x="1009" y="1"/>
                </a:cubicBezTo>
                <a:cubicBezTo>
                  <a:pt x="1081" y="4"/>
                  <a:pt x="1078" y="0"/>
                  <a:pt x="1123" y="14"/>
                </a:cubicBezTo>
                <a:cubicBezTo>
                  <a:pt x="1137" y="23"/>
                  <a:pt x="1159" y="22"/>
                  <a:pt x="1141" y="32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bldLvl="4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Tree traversals using “flags”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676400"/>
            <a:ext cx="7045325" cy="9874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order in which the nodes are visited during a tree traversal can be easily determined by imagining there is a “flag” attached to each node, as follows: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893763" y="4089400"/>
            <a:ext cx="7113587" cy="46037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400" smtClean="0"/>
              <a:t>To traverse the tree, collect the flags: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76400" y="2743200"/>
            <a:ext cx="1219200" cy="976313"/>
            <a:chOff x="720" y="1728"/>
            <a:chExt cx="768" cy="615"/>
          </a:xfrm>
        </p:grpSpPr>
        <p:sp>
          <p:nvSpPr>
            <p:cNvPr id="27763" name="Oval 6"/>
            <p:cNvSpPr>
              <a:spLocks noChangeArrowheads="1"/>
            </p:cNvSpPr>
            <p:nvPr/>
          </p:nvSpPr>
          <p:spPr bwMode="auto">
            <a:xfrm>
              <a:off x="105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4" name="Line 7"/>
            <p:cNvSpPr>
              <a:spLocks noChangeShapeType="1"/>
            </p:cNvSpPr>
            <p:nvPr/>
          </p:nvSpPr>
          <p:spPr bwMode="auto">
            <a:xfrm flipH="1">
              <a:off x="91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5" name="Line 8"/>
            <p:cNvSpPr>
              <a:spLocks noChangeShapeType="1"/>
            </p:cNvSpPr>
            <p:nvPr/>
          </p:nvSpPr>
          <p:spPr bwMode="auto">
            <a:xfrm>
              <a:off x="120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6" name="AutoShape 9"/>
            <p:cNvSpPr>
              <a:spLocks noChangeArrowheads="1"/>
            </p:cNvSpPr>
            <p:nvPr/>
          </p:nvSpPr>
          <p:spPr bwMode="auto">
            <a:xfrm>
              <a:off x="912" y="179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7" name="Line 10"/>
            <p:cNvSpPr>
              <a:spLocks noChangeShapeType="1"/>
            </p:cNvSpPr>
            <p:nvPr/>
          </p:nvSpPr>
          <p:spPr bwMode="auto">
            <a:xfrm flipH="1">
              <a:off x="960" y="1824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8" name="Text Box 11"/>
            <p:cNvSpPr txBox="1">
              <a:spLocks noChangeArrowheads="1"/>
            </p:cNvSpPr>
            <p:nvPr/>
          </p:nvSpPr>
          <p:spPr bwMode="auto">
            <a:xfrm>
              <a:off x="720" y="2112"/>
              <a:ext cx="76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Trebuchet MS" charset="0"/>
                </a:rPr>
                <a:t>preorder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191000" y="2743200"/>
            <a:ext cx="1219200" cy="976313"/>
            <a:chOff x="1680" y="1728"/>
            <a:chExt cx="768" cy="615"/>
          </a:xfrm>
        </p:grpSpPr>
        <p:sp>
          <p:nvSpPr>
            <p:cNvPr id="27757" name="Oval 13"/>
            <p:cNvSpPr>
              <a:spLocks noChangeArrowheads="1"/>
            </p:cNvSpPr>
            <p:nvPr/>
          </p:nvSpPr>
          <p:spPr bwMode="auto">
            <a:xfrm>
              <a:off x="201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8" name="Line 14"/>
            <p:cNvSpPr>
              <a:spLocks noChangeShapeType="1"/>
            </p:cNvSpPr>
            <p:nvPr/>
          </p:nvSpPr>
          <p:spPr bwMode="auto">
            <a:xfrm flipH="1">
              <a:off x="187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9" name="Line 15"/>
            <p:cNvSpPr>
              <a:spLocks noChangeShapeType="1"/>
            </p:cNvSpPr>
            <p:nvPr/>
          </p:nvSpPr>
          <p:spPr bwMode="auto">
            <a:xfrm>
              <a:off x="216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0" name="AutoShape 16"/>
            <p:cNvSpPr>
              <a:spLocks noChangeArrowheads="1"/>
            </p:cNvSpPr>
            <p:nvPr/>
          </p:nvSpPr>
          <p:spPr bwMode="auto">
            <a:xfrm rot="-5400000">
              <a:off x="2089" y="20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1" name="Line 17"/>
            <p:cNvSpPr>
              <a:spLocks noChangeShapeType="1"/>
            </p:cNvSpPr>
            <p:nvPr/>
          </p:nvSpPr>
          <p:spPr bwMode="auto">
            <a:xfrm rot="16200000" flipH="1">
              <a:off x="2064" y="1968"/>
              <a:ext cx="9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62" name="Text Box 18"/>
            <p:cNvSpPr txBox="1">
              <a:spLocks noChangeArrowheads="1"/>
            </p:cNvSpPr>
            <p:nvPr/>
          </p:nvSpPr>
          <p:spPr bwMode="auto">
            <a:xfrm>
              <a:off x="1680" y="2112"/>
              <a:ext cx="76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Trebuchet MS" charset="0"/>
                </a:rPr>
                <a:t>inorder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629400" y="2743200"/>
            <a:ext cx="1219200" cy="976313"/>
            <a:chOff x="2688" y="1728"/>
            <a:chExt cx="768" cy="615"/>
          </a:xfrm>
        </p:grpSpPr>
        <p:sp>
          <p:nvSpPr>
            <p:cNvPr id="27750" name="Oval 20"/>
            <p:cNvSpPr>
              <a:spLocks noChangeArrowheads="1"/>
            </p:cNvSpPr>
            <p:nvPr/>
          </p:nvSpPr>
          <p:spPr bwMode="auto">
            <a:xfrm>
              <a:off x="2976" y="172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" name="Line 21"/>
            <p:cNvSpPr>
              <a:spLocks noChangeShapeType="1"/>
            </p:cNvSpPr>
            <p:nvPr/>
          </p:nvSpPr>
          <p:spPr bwMode="auto">
            <a:xfrm flipH="1">
              <a:off x="2832" y="1920"/>
              <a:ext cx="192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" name="Line 22"/>
            <p:cNvSpPr>
              <a:spLocks noChangeShapeType="1"/>
            </p:cNvSpPr>
            <p:nvPr/>
          </p:nvSpPr>
          <p:spPr bwMode="auto">
            <a:xfrm>
              <a:off x="3120" y="1920"/>
              <a:ext cx="144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 flipH="1">
              <a:off x="3178" y="1804"/>
              <a:ext cx="144" cy="48"/>
              <a:chOff x="1008" y="1895"/>
              <a:chExt cx="144" cy="48"/>
            </a:xfrm>
          </p:grpSpPr>
          <p:sp>
            <p:nvSpPr>
              <p:cNvPr id="27755" name="AutoShape 24"/>
              <p:cNvSpPr>
                <a:spLocks noChangeArrowheads="1"/>
              </p:cNvSpPr>
              <p:nvPr/>
            </p:nvSpPr>
            <p:spPr bwMode="auto">
              <a:xfrm>
                <a:off x="1008" y="1895"/>
                <a:ext cx="48" cy="48"/>
              </a:xfrm>
              <a:prstGeom prst="flowChartConnector">
                <a:avLst/>
              </a:prstGeom>
              <a:solidFill>
                <a:srgbClr val="FF0000"/>
              </a:solidFill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6" name="Line 25"/>
              <p:cNvSpPr>
                <a:spLocks noChangeShapeType="1"/>
              </p:cNvSpPr>
              <p:nvPr/>
            </p:nvSpPr>
            <p:spPr bwMode="auto">
              <a:xfrm flipH="1">
                <a:off x="1056" y="1920"/>
                <a:ext cx="96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54" name="Text Box 26"/>
            <p:cNvSpPr txBox="1">
              <a:spLocks noChangeArrowheads="1"/>
            </p:cNvSpPr>
            <p:nvPr/>
          </p:nvSpPr>
          <p:spPr bwMode="auto">
            <a:xfrm>
              <a:off x="2688" y="2112"/>
              <a:ext cx="768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Trebuchet MS" charset="0"/>
                </a:rPr>
                <a:t>postorder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985838" y="4495800"/>
            <a:ext cx="2290762" cy="1371600"/>
            <a:chOff x="621" y="2832"/>
            <a:chExt cx="1443" cy="864"/>
          </a:xfrm>
        </p:grpSpPr>
        <p:sp>
          <p:nvSpPr>
            <p:cNvPr id="27723" name="Oval 28"/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A</a:t>
              </a:r>
            </a:p>
          </p:txBody>
        </p:sp>
        <p:sp>
          <p:nvSpPr>
            <p:cNvPr id="27724" name="Oval 29"/>
            <p:cNvSpPr>
              <a:spLocks noChangeArrowheads="1"/>
            </p:cNvSpPr>
            <p:nvPr/>
          </p:nvSpPr>
          <p:spPr bwMode="auto">
            <a:xfrm>
              <a:off x="91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B</a:t>
              </a:r>
            </a:p>
          </p:txBody>
        </p:sp>
        <p:sp>
          <p:nvSpPr>
            <p:cNvPr id="27725" name="Oval 30"/>
            <p:cNvSpPr>
              <a:spLocks noChangeArrowheads="1"/>
            </p:cNvSpPr>
            <p:nvPr/>
          </p:nvSpPr>
          <p:spPr bwMode="auto">
            <a:xfrm>
              <a:off x="168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C</a:t>
              </a:r>
            </a:p>
          </p:txBody>
        </p:sp>
        <p:sp>
          <p:nvSpPr>
            <p:cNvPr id="27726" name="Oval 31"/>
            <p:cNvSpPr>
              <a:spLocks noChangeArrowheads="1"/>
            </p:cNvSpPr>
            <p:nvPr/>
          </p:nvSpPr>
          <p:spPr bwMode="auto">
            <a:xfrm>
              <a:off x="72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D</a:t>
              </a:r>
            </a:p>
          </p:txBody>
        </p:sp>
        <p:sp>
          <p:nvSpPr>
            <p:cNvPr id="27727" name="Oval 32"/>
            <p:cNvSpPr>
              <a:spLocks noChangeArrowheads="1"/>
            </p:cNvSpPr>
            <p:nvPr/>
          </p:nvSpPr>
          <p:spPr bwMode="auto">
            <a:xfrm>
              <a:off x="11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E</a:t>
              </a:r>
            </a:p>
          </p:txBody>
        </p:sp>
        <p:sp>
          <p:nvSpPr>
            <p:cNvPr id="27728" name="Oval 33"/>
            <p:cNvSpPr>
              <a:spLocks noChangeArrowheads="1"/>
            </p:cNvSpPr>
            <p:nvPr/>
          </p:nvSpPr>
          <p:spPr bwMode="auto">
            <a:xfrm>
              <a:off x="14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F</a:t>
              </a:r>
            </a:p>
          </p:txBody>
        </p:sp>
        <p:sp>
          <p:nvSpPr>
            <p:cNvPr id="27729" name="Oval 34"/>
            <p:cNvSpPr>
              <a:spLocks noChangeArrowheads="1"/>
            </p:cNvSpPr>
            <p:nvPr/>
          </p:nvSpPr>
          <p:spPr bwMode="auto">
            <a:xfrm>
              <a:off x="18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G</a:t>
              </a:r>
            </a:p>
          </p:txBody>
        </p:sp>
        <p:cxnSp>
          <p:nvCxnSpPr>
            <p:cNvPr id="27730" name="AutoShape 35"/>
            <p:cNvCxnSpPr>
              <a:cxnSpLocks noChangeShapeType="1"/>
              <a:stCxn id="27723" idx="3"/>
              <a:endCxn id="27724" idx="7"/>
            </p:cNvCxnSpPr>
            <p:nvPr/>
          </p:nvCxnSpPr>
          <p:spPr bwMode="auto">
            <a:xfrm flipH="1">
              <a:off x="107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31" name="AutoShape 36"/>
            <p:cNvCxnSpPr>
              <a:cxnSpLocks noChangeShapeType="1"/>
              <a:stCxn id="27723" idx="5"/>
              <a:endCxn id="27725" idx="1"/>
            </p:cNvCxnSpPr>
            <p:nvPr/>
          </p:nvCxnSpPr>
          <p:spPr bwMode="auto">
            <a:xfrm>
              <a:off x="150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32" name="AutoShape 37"/>
            <p:cNvCxnSpPr>
              <a:cxnSpLocks noChangeShapeType="1"/>
              <a:stCxn id="27724" idx="3"/>
              <a:endCxn id="27726" idx="0"/>
            </p:cNvCxnSpPr>
            <p:nvPr/>
          </p:nvCxnSpPr>
          <p:spPr bwMode="auto">
            <a:xfrm flipH="1">
              <a:off x="81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33" name="AutoShape 38"/>
            <p:cNvCxnSpPr>
              <a:cxnSpLocks noChangeShapeType="1"/>
              <a:stCxn id="27724" idx="5"/>
              <a:endCxn id="27727" idx="0"/>
            </p:cNvCxnSpPr>
            <p:nvPr/>
          </p:nvCxnSpPr>
          <p:spPr bwMode="auto">
            <a:xfrm>
              <a:off x="107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34" name="AutoShape 39"/>
            <p:cNvCxnSpPr>
              <a:cxnSpLocks noChangeShapeType="1"/>
              <a:stCxn id="27725" idx="3"/>
              <a:endCxn id="27728" idx="0"/>
            </p:cNvCxnSpPr>
            <p:nvPr/>
          </p:nvCxnSpPr>
          <p:spPr bwMode="auto">
            <a:xfrm flipH="1">
              <a:off x="158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35" name="AutoShape 40"/>
            <p:cNvCxnSpPr>
              <a:cxnSpLocks noChangeShapeType="1"/>
              <a:stCxn id="27725" idx="5"/>
              <a:endCxn id="27729" idx="0"/>
            </p:cNvCxnSpPr>
            <p:nvPr/>
          </p:nvCxnSpPr>
          <p:spPr bwMode="auto">
            <a:xfrm>
              <a:off x="184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36" name="AutoShape 41"/>
            <p:cNvSpPr>
              <a:spLocks noChangeArrowheads="1"/>
            </p:cNvSpPr>
            <p:nvPr/>
          </p:nvSpPr>
          <p:spPr bwMode="auto">
            <a:xfrm>
              <a:off x="998" y="357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37" name="AutoShape 42"/>
            <p:cNvCxnSpPr>
              <a:cxnSpLocks noChangeShapeType="1"/>
              <a:stCxn id="27736" idx="6"/>
              <a:endCxn id="27727" idx="2"/>
            </p:cNvCxnSpPr>
            <p:nvPr/>
          </p:nvCxnSpPr>
          <p:spPr bwMode="auto">
            <a:xfrm>
              <a:off x="1053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38" name="AutoShape 43"/>
            <p:cNvSpPr>
              <a:spLocks noChangeArrowheads="1"/>
            </p:cNvSpPr>
            <p:nvPr/>
          </p:nvSpPr>
          <p:spPr bwMode="auto">
            <a:xfrm>
              <a:off x="1387" y="3567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39" name="AutoShape 44"/>
            <p:cNvCxnSpPr>
              <a:cxnSpLocks noChangeShapeType="1"/>
              <a:stCxn id="27738" idx="6"/>
            </p:cNvCxnSpPr>
            <p:nvPr/>
          </p:nvCxnSpPr>
          <p:spPr bwMode="auto">
            <a:xfrm>
              <a:off x="1442" y="3591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40" name="AutoShape 45"/>
            <p:cNvSpPr>
              <a:spLocks noChangeArrowheads="1"/>
            </p:cNvSpPr>
            <p:nvPr/>
          </p:nvSpPr>
          <p:spPr bwMode="auto">
            <a:xfrm>
              <a:off x="1773" y="356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41" name="AutoShape 46"/>
            <p:cNvCxnSpPr>
              <a:cxnSpLocks noChangeShapeType="1"/>
              <a:stCxn id="27740" idx="6"/>
            </p:cNvCxnSpPr>
            <p:nvPr/>
          </p:nvCxnSpPr>
          <p:spPr bwMode="auto">
            <a:xfrm>
              <a:off x="1828" y="358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42" name="AutoShape 47"/>
            <p:cNvSpPr>
              <a:spLocks noChangeArrowheads="1"/>
            </p:cNvSpPr>
            <p:nvPr/>
          </p:nvSpPr>
          <p:spPr bwMode="auto">
            <a:xfrm>
              <a:off x="621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43" name="AutoShape 48"/>
            <p:cNvCxnSpPr>
              <a:cxnSpLocks noChangeShapeType="1"/>
              <a:stCxn id="27742" idx="6"/>
            </p:cNvCxnSpPr>
            <p:nvPr/>
          </p:nvCxnSpPr>
          <p:spPr bwMode="auto">
            <a:xfrm>
              <a:off x="676" y="3596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44" name="AutoShape 49"/>
            <p:cNvSpPr>
              <a:spLocks noChangeArrowheads="1"/>
            </p:cNvSpPr>
            <p:nvPr/>
          </p:nvSpPr>
          <p:spPr bwMode="auto">
            <a:xfrm>
              <a:off x="1581" y="324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45" name="AutoShape 50"/>
            <p:cNvCxnSpPr>
              <a:cxnSpLocks noChangeShapeType="1"/>
              <a:stCxn id="27744" idx="6"/>
            </p:cNvCxnSpPr>
            <p:nvPr/>
          </p:nvCxnSpPr>
          <p:spPr bwMode="auto">
            <a:xfrm>
              <a:off x="1636" y="326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46" name="AutoShape 51"/>
            <p:cNvSpPr>
              <a:spLocks noChangeArrowheads="1"/>
            </p:cNvSpPr>
            <p:nvPr/>
          </p:nvSpPr>
          <p:spPr bwMode="auto">
            <a:xfrm>
              <a:off x="1245" y="2903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47" name="AutoShape 52"/>
            <p:cNvCxnSpPr>
              <a:cxnSpLocks noChangeShapeType="1"/>
              <a:stCxn id="27746" idx="6"/>
            </p:cNvCxnSpPr>
            <p:nvPr/>
          </p:nvCxnSpPr>
          <p:spPr bwMode="auto">
            <a:xfrm>
              <a:off x="1300" y="2927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48" name="AutoShape 53"/>
            <p:cNvSpPr>
              <a:spLocks noChangeArrowheads="1"/>
            </p:cNvSpPr>
            <p:nvPr/>
          </p:nvSpPr>
          <p:spPr bwMode="auto">
            <a:xfrm>
              <a:off x="808" y="324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49" name="AutoShape 54"/>
            <p:cNvCxnSpPr>
              <a:cxnSpLocks noChangeShapeType="1"/>
              <a:stCxn id="27748" idx="6"/>
            </p:cNvCxnSpPr>
            <p:nvPr/>
          </p:nvCxnSpPr>
          <p:spPr bwMode="auto">
            <a:xfrm>
              <a:off x="863" y="3268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6096000" y="4495800"/>
            <a:ext cx="2292350" cy="1371600"/>
            <a:chOff x="3840" y="2832"/>
            <a:chExt cx="1444" cy="864"/>
          </a:xfrm>
        </p:grpSpPr>
        <p:sp>
          <p:nvSpPr>
            <p:cNvPr id="27696" name="Oval 56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A</a:t>
              </a:r>
            </a:p>
          </p:txBody>
        </p:sp>
        <p:sp>
          <p:nvSpPr>
            <p:cNvPr id="27697" name="Oval 57"/>
            <p:cNvSpPr>
              <a:spLocks noChangeArrowheads="1"/>
            </p:cNvSpPr>
            <p:nvPr/>
          </p:nvSpPr>
          <p:spPr bwMode="auto">
            <a:xfrm>
              <a:off x="4032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B</a:t>
              </a:r>
            </a:p>
          </p:txBody>
        </p:sp>
        <p:sp>
          <p:nvSpPr>
            <p:cNvPr id="27698" name="Oval 58"/>
            <p:cNvSpPr>
              <a:spLocks noChangeArrowheads="1"/>
            </p:cNvSpPr>
            <p:nvPr/>
          </p:nvSpPr>
          <p:spPr bwMode="auto">
            <a:xfrm>
              <a:off x="4800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C</a:t>
              </a:r>
            </a:p>
          </p:txBody>
        </p:sp>
        <p:sp>
          <p:nvSpPr>
            <p:cNvPr id="27699" name="Oval 59"/>
            <p:cNvSpPr>
              <a:spLocks noChangeArrowheads="1"/>
            </p:cNvSpPr>
            <p:nvPr/>
          </p:nvSpPr>
          <p:spPr bwMode="auto">
            <a:xfrm>
              <a:off x="3840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D</a:t>
              </a:r>
            </a:p>
          </p:txBody>
        </p:sp>
        <p:sp>
          <p:nvSpPr>
            <p:cNvPr id="27700" name="Oval 60"/>
            <p:cNvSpPr>
              <a:spLocks noChangeArrowheads="1"/>
            </p:cNvSpPr>
            <p:nvPr/>
          </p:nvSpPr>
          <p:spPr bwMode="auto">
            <a:xfrm>
              <a:off x="422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E</a:t>
              </a:r>
            </a:p>
          </p:txBody>
        </p:sp>
        <p:sp>
          <p:nvSpPr>
            <p:cNvPr id="27701" name="Oval 61"/>
            <p:cNvSpPr>
              <a:spLocks noChangeArrowheads="1"/>
            </p:cNvSpPr>
            <p:nvPr/>
          </p:nvSpPr>
          <p:spPr bwMode="auto">
            <a:xfrm>
              <a:off x="460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F</a:t>
              </a:r>
            </a:p>
          </p:txBody>
        </p:sp>
        <p:sp>
          <p:nvSpPr>
            <p:cNvPr id="27702" name="Oval 62"/>
            <p:cNvSpPr>
              <a:spLocks noChangeArrowheads="1"/>
            </p:cNvSpPr>
            <p:nvPr/>
          </p:nvSpPr>
          <p:spPr bwMode="auto">
            <a:xfrm>
              <a:off x="499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G</a:t>
              </a:r>
            </a:p>
          </p:txBody>
        </p:sp>
        <p:cxnSp>
          <p:nvCxnSpPr>
            <p:cNvPr id="27703" name="AutoShape 63"/>
            <p:cNvCxnSpPr>
              <a:cxnSpLocks noChangeShapeType="1"/>
              <a:stCxn id="27696" idx="3"/>
              <a:endCxn id="27697" idx="7"/>
            </p:cNvCxnSpPr>
            <p:nvPr/>
          </p:nvCxnSpPr>
          <p:spPr bwMode="auto">
            <a:xfrm flipH="1">
              <a:off x="4196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4" name="AutoShape 64"/>
            <p:cNvCxnSpPr>
              <a:cxnSpLocks noChangeShapeType="1"/>
              <a:stCxn id="27696" idx="5"/>
              <a:endCxn id="27698" idx="1"/>
            </p:cNvCxnSpPr>
            <p:nvPr/>
          </p:nvCxnSpPr>
          <p:spPr bwMode="auto">
            <a:xfrm>
              <a:off x="4628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5" name="AutoShape 65"/>
            <p:cNvCxnSpPr>
              <a:cxnSpLocks noChangeShapeType="1"/>
              <a:stCxn id="27697" idx="3"/>
              <a:endCxn id="27699" idx="0"/>
            </p:cNvCxnSpPr>
            <p:nvPr/>
          </p:nvCxnSpPr>
          <p:spPr bwMode="auto">
            <a:xfrm flipH="1">
              <a:off x="393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6" name="AutoShape 66"/>
            <p:cNvCxnSpPr>
              <a:cxnSpLocks noChangeShapeType="1"/>
              <a:stCxn id="27697" idx="5"/>
              <a:endCxn id="27700" idx="0"/>
            </p:cNvCxnSpPr>
            <p:nvPr/>
          </p:nvCxnSpPr>
          <p:spPr bwMode="auto">
            <a:xfrm>
              <a:off x="4196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7" name="AutoShape 67"/>
            <p:cNvCxnSpPr>
              <a:cxnSpLocks noChangeShapeType="1"/>
              <a:stCxn id="27698" idx="3"/>
              <a:endCxn id="27701" idx="0"/>
            </p:cNvCxnSpPr>
            <p:nvPr/>
          </p:nvCxnSpPr>
          <p:spPr bwMode="auto">
            <a:xfrm flipH="1">
              <a:off x="470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8" name="AutoShape 68"/>
            <p:cNvCxnSpPr>
              <a:cxnSpLocks noChangeShapeType="1"/>
              <a:stCxn id="27698" idx="5"/>
              <a:endCxn id="27702" idx="0"/>
            </p:cNvCxnSpPr>
            <p:nvPr/>
          </p:nvCxnSpPr>
          <p:spPr bwMode="auto">
            <a:xfrm>
              <a:off x="4964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709" name="AutoShape 69"/>
            <p:cNvSpPr>
              <a:spLocks noChangeArrowheads="1"/>
            </p:cNvSpPr>
            <p:nvPr/>
          </p:nvSpPr>
          <p:spPr bwMode="auto">
            <a:xfrm flipH="1">
              <a:off x="4707" y="2900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10" name="AutoShape 70"/>
            <p:cNvCxnSpPr>
              <a:cxnSpLocks noChangeShapeType="1"/>
              <a:stCxn id="27709" idx="6"/>
            </p:cNvCxnSpPr>
            <p:nvPr/>
          </p:nvCxnSpPr>
          <p:spPr bwMode="auto">
            <a:xfrm flipH="1">
              <a:off x="4656" y="2923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11" name="AutoShape 71"/>
            <p:cNvSpPr>
              <a:spLocks noChangeArrowheads="1"/>
            </p:cNvSpPr>
            <p:nvPr/>
          </p:nvSpPr>
          <p:spPr bwMode="auto">
            <a:xfrm flipH="1">
              <a:off x="4275" y="323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12" name="AutoShape 72"/>
            <p:cNvCxnSpPr>
              <a:cxnSpLocks noChangeShapeType="1"/>
              <a:stCxn id="27711" idx="6"/>
            </p:cNvCxnSpPr>
            <p:nvPr/>
          </p:nvCxnSpPr>
          <p:spPr bwMode="auto">
            <a:xfrm flipH="1">
              <a:off x="4224" y="325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13" name="AutoShape 73"/>
            <p:cNvSpPr>
              <a:spLocks noChangeArrowheads="1"/>
            </p:cNvSpPr>
            <p:nvPr/>
          </p:nvSpPr>
          <p:spPr bwMode="auto">
            <a:xfrm flipH="1">
              <a:off x="5045" y="3249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14" name="AutoShape 74"/>
            <p:cNvCxnSpPr>
              <a:cxnSpLocks noChangeShapeType="1"/>
              <a:stCxn id="27713" idx="6"/>
            </p:cNvCxnSpPr>
            <p:nvPr/>
          </p:nvCxnSpPr>
          <p:spPr bwMode="auto">
            <a:xfrm flipH="1">
              <a:off x="4994" y="3272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15" name="AutoShape 75"/>
            <p:cNvSpPr>
              <a:spLocks noChangeArrowheads="1"/>
            </p:cNvSpPr>
            <p:nvPr/>
          </p:nvSpPr>
          <p:spPr bwMode="auto">
            <a:xfrm flipH="1">
              <a:off x="4084" y="3572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16" name="AutoShape 76"/>
            <p:cNvCxnSpPr>
              <a:cxnSpLocks noChangeShapeType="1"/>
              <a:stCxn id="27715" idx="6"/>
            </p:cNvCxnSpPr>
            <p:nvPr/>
          </p:nvCxnSpPr>
          <p:spPr bwMode="auto">
            <a:xfrm flipH="1">
              <a:off x="4033" y="3595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17" name="AutoShape 77"/>
            <p:cNvSpPr>
              <a:spLocks noChangeArrowheads="1"/>
            </p:cNvSpPr>
            <p:nvPr/>
          </p:nvSpPr>
          <p:spPr bwMode="auto">
            <a:xfrm flipH="1">
              <a:off x="4464" y="357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18" name="AutoShape 78"/>
            <p:cNvCxnSpPr>
              <a:cxnSpLocks noChangeShapeType="1"/>
              <a:stCxn id="27717" idx="6"/>
            </p:cNvCxnSpPr>
            <p:nvPr/>
          </p:nvCxnSpPr>
          <p:spPr bwMode="auto">
            <a:xfrm flipH="1">
              <a:off x="4413" y="3594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19" name="AutoShape 79"/>
            <p:cNvSpPr>
              <a:spLocks noChangeArrowheads="1"/>
            </p:cNvSpPr>
            <p:nvPr/>
          </p:nvSpPr>
          <p:spPr bwMode="auto">
            <a:xfrm flipH="1">
              <a:off x="4851" y="356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20" name="AutoShape 80"/>
            <p:cNvCxnSpPr>
              <a:cxnSpLocks noChangeShapeType="1"/>
              <a:stCxn id="27719" idx="6"/>
            </p:cNvCxnSpPr>
            <p:nvPr/>
          </p:nvCxnSpPr>
          <p:spPr bwMode="auto">
            <a:xfrm flipH="1">
              <a:off x="4800" y="358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721" name="AutoShape 81"/>
            <p:cNvSpPr>
              <a:spLocks noChangeArrowheads="1"/>
            </p:cNvSpPr>
            <p:nvPr/>
          </p:nvSpPr>
          <p:spPr bwMode="auto">
            <a:xfrm flipH="1">
              <a:off x="5236" y="357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722" name="AutoShape 82"/>
            <p:cNvCxnSpPr>
              <a:cxnSpLocks noChangeShapeType="1"/>
              <a:stCxn id="27721" idx="6"/>
            </p:cNvCxnSpPr>
            <p:nvPr/>
          </p:nvCxnSpPr>
          <p:spPr bwMode="auto">
            <a:xfrm flipH="1">
              <a:off x="5185" y="3599"/>
              <a:ext cx="44" cy="1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3657600" y="4500563"/>
            <a:ext cx="2133600" cy="1557337"/>
            <a:chOff x="2304" y="2832"/>
            <a:chExt cx="1344" cy="981"/>
          </a:xfrm>
        </p:grpSpPr>
        <p:sp>
          <p:nvSpPr>
            <p:cNvPr id="27669" name="Oval 84"/>
            <p:cNvSpPr>
              <a:spLocks noChangeArrowheads="1"/>
            </p:cNvSpPr>
            <p:nvPr/>
          </p:nvSpPr>
          <p:spPr bwMode="auto">
            <a:xfrm>
              <a:off x="2928" y="2832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A</a:t>
              </a:r>
            </a:p>
          </p:txBody>
        </p:sp>
        <p:sp>
          <p:nvSpPr>
            <p:cNvPr id="27670" name="Oval 85"/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B</a:t>
              </a:r>
            </a:p>
          </p:txBody>
        </p:sp>
        <p:sp>
          <p:nvSpPr>
            <p:cNvPr id="27671" name="Oval 86"/>
            <p:cNvSpPr>
              <a:spLocks noChangeArrowheads="1"/>
            </p:cNvSpPr>
            <p:nvPr/>
          </p:nvSpPr>
          <p:spPr bwMode="auto">
            <a:xfrm>
              <a:off x="3264" y="3168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C</a:t>
              </a:r>
            </a:p>
          </p:txBody>
        </p:sp>
        <p:sp>
          <p:nvSpPr>
            <p:cNvPr id="27672" name="Oval 87"/>
            <p:cNvSpPr>
              <a:spLocks noChangeArrowheads="1"/>
            </p:cNvSpPr>
            <p:nvPr/>
          </p:nvSpPr>
          <p:spPr bwMode="auto">
            <a:xfrm>
              <a:off x="2304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D</a:t>
              </a:r>
            </a:p>
          </p:txBody>
        </p:sp>
        <p:sp>
          <p:nvSpPr>
            <p:cNvPr id="27673" name="Oval 88"/>
            <p:cNvSpPr>
              <a:spLocks noChangeArrowheads="1"/>
            </p:cNvSpPr>
            <p:nvPr/>
          </p:nvSpPr>
          <p:spPr bwMode="auto">
            <a:xfrm>
              <a:off x="2688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E</a:t>
              </a:r>
            </a:p>
          </p:txBody>
        </p:sp>
        <p:sp>
          <p:nvSpPr>
            <p:cNvPr id="27674" name="Oval 89"/>
            <p:cNvSpPr>
              <a:spLocks noChangeArrowheads="1"/>
            </p:cNvSpPr>
            <p:nvPr/>
          </p:nvSpPr>
          <p:spPr bwMode="auto">
            <a:xfrm>
              <a:off x="3072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F</a:t>
              </a:r>
            </a:p>
          </p:txBody>
        </p:sp>
        <p:sp>
          <p:nvSpPr>
            <p:cNvPr id="27675" name="Oval 90"/>
            <p:cNvSpPr>
              <a:spLocks noChangeArrowheads="1"/>
            </p:cNvSpPr>
            <p:nvPr/>
          </p:nvSpPr>
          <p:spPr bwMode="auto">
            <a:xfrm>
              <a:off x="3456" y="3504"/>
              <a:ext cx="192" cy="19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charset="0"/>
                </a:rPr>
                <a:t>G</a:t>
              </a:r>
            </a:p>
          </p:txBody>
        </p:sp>
        <p:cxnSp>
          <p:nvCxnSpPr>
            <p:cNvPr id="27676" name="AutoShape 91"/>
            <p:cNvCxnSpPr>
              <a:cxnSpLocks noChangeShapeType="1"/>
              <a:stCxn id="27669" idx="3"/>
              <a:endCxn id="27670" idx="7"/>
            </p:cNvCxnSpPr>
            <p:nvPr/>
          </p:nvCxnSpPr>
          <p:spPr bwMode="auto">
            <a:xfrm flipH="1">
              <a:off x="2660" y="3003"/>
              <a:ext cx="296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AutoShape 92"/>
            <p:cNvCxnSpPr>
              <a:cxnSpLocks noChangeShapeType="1"/>
              <a:stCxn id="27669" idx="5"/>
              <a:endCxn id="27671" idx="1"/>
            </p:cNvCxnSpPr>
            <p:nvPr/>
          </p:nvCxnSpPr>
          <p:spPr bwMode="auto">
            <a:xfrm>
              <a:off x="3092" y="3003"/>
              <a:ext cx="200" cy="186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8" name="AutoShape 93"/>
            <p:cNvCxnSpPr>
              <a:cxnSpLocks noChangeShapeType="1"/>
              <a:stCxn id="27670" idx="3"/>
              <a:endCxn id="27672" idx="0"/>
            </p:cNvCxnSpPr>
            <p:nvPr/>
          </p:nvCxnSpPr>
          <p:spPr bwMode="auto">
            <a:xfrm flipH="1">
              <a:off x="240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AutoShape 94"/>
            <p:cNvCxnSpPr>
              <a:cxnSpLocks noChangeShapeType="1"/>
              <a:stCxn id="27670" idx="5"/>
              <a:endCxn id="27673" idx="0"/>
            </p:cNvCxnSpPr>
            <p:nvPr/>
          </p:nvCxnSpPr>
          <p:spPr bwMode="auto">
            <a:xfrm>
              <a:off x="2660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0" name="AutoShape 95"/>
            <p:cNvCxnSpPr>
              <a:cxnSpLocks noChangeShapeType="1"/>
              <a:stCxn id="27671" idx="3"/>
              <a:endCxn id="27674" idx="0"/>
            </p:cNvCxnSpPr>
            <p:nvPr/>
          </p:nvCxnSpPr>
          <p:spPr bwMode="auto">
            <a:xfrm flipH="1">
              <a:off x="316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1" name="AutoShape 96"/>
            <p:cNvCxnSpPr>
              <a:cxnSpLocks noChangeShapeType="1"/>
              <a:stCxn id="27671" idx="5"/>
              <a:endCxn id="27675" idx="0"/>
            </p:cNvCxnSpPr>
            <p:nvPr/>
          </p:nvCxnSpPr>
          <p:spPr bwMode="auto">
            <a:xfrm>
              <a:off x="3428" y="3339"/>
              <a:ext cx="124" cy="15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2" name="AutoShape 97"/>
            <p:cNvSpPr>
              <a:spLocks noChangeArrowheads="1"/>
            </p:cNvSpPr>
            <p:nvPr/>
          </p:nvSpPr>
          <p:spPr bwMode="auto">
            <a:xfrm rot="5400000" flipH="1">
              <a:off x="3000" y="3096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83" name="AutoShape 98"/>
            <p:cNvCxnSpPr>
              <a:cxnSpLocks noChangeShapeType="1"/>
              <a:stCxn id="27682" idx="6"/>
              <a:endCxn id="27669" idx="4"/>
            </p:cNvCxnSpPr>
            <p:nvPr/>
          </p:nvCxnSpPr>
          <p:spPr bwMode="auto">
            <a:xfrm flipV="1">
              <a:off x="3024" y="3031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684" name="AutoShape 99"/>
            <p:cNvSpPr>
              <a:spLocks noChangeArrowheads="1"/>
            </p:cNvSpPr>
            <p:nvPr/>
          </p:nvSpPr>
          <p:spPr bwMode="auto">
            <a:xfrm rot="5400000" flipH="1">
              <a:off x="2560" y="342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85" name="AutoShape 100"/>
            <p:cNvCxnSpPr>
              <a:cxnSpLocks noChangeShapeType="1"/>
              <a:stCxn id="27684" idx="6"/>
            </p:cNvCxnSpPr>
            <p:nvPr/>
          </p:nvCxnSpPr>
          <p:spPr bwMode="auto">
            <a:xfrm flipV="1">
              <a:off x="2584" y="335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686" name="AutoShape 101"/>
            <p:cNvSpPr>
              <a:spLocks noChangeArrowheads="1"/>
            </p:cNvSpPr>
            <p:nvPr/>
          </p:nvSpPr>
          <p:spPr bwMode="auto">
            <a:xfrm rot="5400000" flipH="1">
              <a:off x="3344" y="342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87" name="AutoShape 102"/>
            <p:cNvCxnSpPr>
              <a:cxnSpLocks noChangeShapeType="1"/>
              <a:stCxn id="27686" idx="6"/>
            </p:cNvCxnSpPr>
            <p:nvPr/>
          </p:nvCxnSpPr>
          <p:spPr bwMode="auto">
            <a:xfrm flipV="1">
              <a:off x="3368" y="335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688" name="AutoShape 103"/>
            <p:cNvSpPr>
              <a:spLocks noChangeArrowheads="1"/>
            </p:cNvSpPr>
            <p:nvPr/>
          </p:nvSpPr>
          <p:spPr bwMode="auto">
            <a:xfrm rot="5400000" flipH="1">
              <a:off x="2380" y="3764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89" name="AutoShape 104"/>
            <p:cNvCxnSpPr>
              <a:cxnSpLocks noChangeShapeType="1"/>
              <a:stCxn id="27688" idx="6"/>
            </p:cNvCxnSpPr>
            <p:nvPr/>
          </p:nvCxnSpPr>
          <p:spPr bwMode="auto">
            <a:xfrm flipV="1">
              <a:off x="2404" y="3699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690" name="AutoShape 105"/>
            <p:cNvSpPr>
              <a:spLocks noChangeArrowheads="1"/>
            </p:cNvSpPr>
            <p:nvPr/>
          </p:nvSpPr>
          <p:spPr bwMode="auto">
            <a:xfrm rot="5400000" flipH="1">
              <a:off x="276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91" name="AutoShape 106"/>
            <p:cNvCxnSpPr>
              <a:cxnSpLocks noChangeShapeType="1"/>
              <a:stCxn id="27690" idx="6"/>
            </p:cNvCxnSpPr>
            <p:nvPr/>
          </p:nvCxnSpPr>
          <p:spPr bwMode="auto">
            <a:xfrm flipV="1">
              <a:off x="278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692" name="AutoShape 107"/>
            <p:cNvSpPr>
              <a:spLocks noChangeArrowheads="1"/>
            </p:cNvSpPr>
            <p:nvPr/>
          </p:nvSpPr>
          <p:spPr bwMode="auto">
            <a:xfrm rot="5400000" flipH="1">
              <a:off x="3140" y="3761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93" name="AutoShape 108"/>
            <p:cNvCxnSpPr>
              <a:cxnSpLocks noChangeShapeType="1"/>
              <a:stCxn id="27692" idx="6"/>
            </p:cNvCxnSpPr>
            <p:nvPr/>
          </p:nvCxnSpPr>
          <p:spPr bwMode="auto">
            <a:xfrm flipV="1">
              <a:off x="3164" y="3696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27694" name="AutoShape 109"/>
            <p:cNvSpPr>
              <a:spLocks noChangeArrowheads="1"/>
            </p:cNvSpPr>
            <p:nvPr/>
          </p:nvSpPr>
          <p:spPr bwMode="auto">
            <a:xfrm rot="5400000" flipH="1">
              <a:off x="3536" y="3765"/>
              <a:ext cx="48" cy="48"/>
            </a:xfrm>
            <a:prstGeom prst="flowChartConnector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695" name="AutoShape 110"/>
            <p:cNvCxnSpPr>
              <a:cxnSpLocks noChangeShapeType="1"/>
              <a:stCxn id="27694" idx="6"/>
            </p:cNvCxnSpPr>
            <p:nvPr/>
          </p:nvCxnSpPr>
          <p:spPr bwMode="auto">
            <a:xfrm flipV="1">
              <a:off x="3560" y="3700"/>
              <a:ext cx="0" cy="5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9" name="Group 111"/>
          <p:cNvGrpSpPr>
            <a:grpSpLocks/>
          </p:cNvGrpSpPr>
          <p:nvPr/>
        </p:nvGrpSpPr>
        <p:grpSpPr bwMode="auto">
          <a:xfrm>
            <a:off x="914400" y="4391025"/>
            <a:ext cx="2438400" cy="2101850"/>
            <a:chOff x="576" y="2766"/>
            <a:chExt cx="1536" cy="1324"/>
          </a:xfrm>
        </p:grpSpPr>
        <p:sp>
          <p:nvSpPr>
            <p:cNvPr id="27667" name="Freeform 112"/>
            <p:cNvSpPr>
              <a:spLocks/>
            </p:cNvSpPr>
            <p:nvPr/>
          </p:nvSpPr>
          <p:spPr bwMode="auto">
            <a:xfrm>
              <a:off x="597" y="2766"/>
              <a:ext cx="1391" cy="1055"/>
            </a:xfrm>
            <a:custGeom>
              <a:avLst/>
              <a:gdLst>
                <a:gd name="T0" fmla="*/ 683 w 1391"/>
                <a:gd name="T1" fmla="*/ 0 h 1055"/>
                <a:gd name="T2" fmla="*/ 678 w 1391"/>
                <a:gd name="T3" fmla="*/ 70 h 1055"/>
                <a:gd name="T4" fmla="*/ 661 w 1391"/>
                <a:gd name="T5" fmla="*/ 167 h 1055"/>
                <a:gd name="T6" fmla="*/ 555 w 1391"/>
                <a:gd name="T7" fmla="*/ 242 h 1055"/>
                <a:gd name="T8" fmla="*/ 485 w 1391"/>
                <a:gd name="T9" fmla="*/ 277 h 1055"/>
                <a:gd name="T10" fmla="*/ 458 w 1391"/>
                <a:gd name="T11" fmla="*/ 285 h 1055"/>
                <a:gd name="T12" fmla="*/ 406 w 1391"/>
                <a:gd name="T13" fmla="*/ 316 h 1055"/>
                <a:gd name="T14" fmla="*/ 326 w 1391"/>
                <a:gd name="T15" fmla="*/ 391 h 1055"/>
                <a:gd name="T16" fmla="*/ 291 w 1391"/>
                <a:gd name="T17" fmla="*/ 417 h 1055"/>
                <a:gd name="T18" fmla="*/ 238 w 1391"/>
                <a:gd name="T19" fmla="*/ 457 h 1055"/>
                <a:gd name="T20" fmla="*/ 216 w 1391"/>
                <a:gd name="T21" fmla="*/ 510 h 1055"/>
                <a:gd name="T22" fmla="*/ 177 w 1391"/>
                <a:gd name="T23" fmla="*/ 576 h 1055"/>
                <a:gd name="T24" fmla="*/ 85 w 1391"/>
                <a:gd name="T25" fmla="*/ 734 h 1055"/>
                <a:gd name="T26" fmla="*/ 32 w 1391"/>
                <a:gd name="T27" fmla="*/ 822 h 1055"/>
                <a:gd name="T28" fmla="*/ 1 w 1391"/>
                <a:gd name="T29" fmla="*/ 914 h 1055"/>
                <a:gd name="T30" fmla="*/ 5 w 1391"/>
                <a:gd name="T31" fmla="*/ 998 h 1055"/>
                <a:gd name="T32" fmla="*/ 120 w 1391"/>
                <a:gd name="T33" fmla="*/ 1055 h 1055"/>
                <a:gd name="T34" fmla="*/ 247 w 1391"/>
                <a:gd name="T35" fmla="*/ 1033 h 1055"/>
                <a:gd name="T36" fmla="*/ 300 w 1391"/>
                <a:gd name="T37" fmla="*/ 1002 h 1055"/>
                <a:gd name="T38" fmla="*/ 331 w 1391"/>
                <a:gd name="T39" fmla="*/ 963 h 1055"/>
                <a:gd name="T40" fmla="*/ 401 w 1391"/>
                <a:gd name="T41" fmla="*/ 857 h 1055"/>
                <a:gd name="T42" fmla="*/ 432 w 1391"/>
                <a:gd name="T43" fmla="*/ 861 h 1055"/>
                <a:gd name="T44" fmla="*/ 449 w 1391"/>
                <a:gd name="T45" fmla="*/ 888 h 1055"/>
                <a:gd name="T46" fmla="*/ 476 w 1391"/>
                <a:gd name="T47" fmla="*/ 971 h 1055"/>
                <a:gd name="T48" fmla="*/ 489 w 1391"/>
                <a:gd name="T49" fmla="*/ 998 h 1055"/>
                <a:gd name="T50" fmla="*/ 529 w 1391"/>
                <a:gd name="T51" fmla="*/ 1011 h 1055"/>
                <a:gd name="T52" fmla="*/ 691 w 1391"/>
                <a:gd name="T53" fmla="*/ 989 h 1055"/>
                <a:gd name="T54" fmla="*/ 735 w 1391"/>
                <a:gd name="T55" fmla="*/ 923 h 1055"/>
                <a:gd name="T56" fmla="*/ 735 w 1391"/>
                <a:gd name="T57" fmla="*/ 800 h 1055"/>
                <a:gd name="T58" fmla="*/ 713 w 1391"/>
                <a:gd name="T59" fmla="*/ 760 h 1055"/>
                <a:gd name="T60" fmla="*/ 704 w 1391"/>
                <a:gd name="T61" fmla="*/ 747 h 1055"/>
                <a:gd name="T62" fmla="*/ 669 w 1391"/>
                <a:gd name="T63" fmla="*/ 668 h 1055"/>
                <a:gd name="T64" fmla="*/ 661 w 1391"/>
                <a:gd name="T65" fmla="*/ 633 h 1055"/>
                <a:gd name="T66" fmla="*/ 665 w 1391"/>
                <a:gd name="T67" fmla="*/ 541 h 1055"/>
                <a:gd name="T68" fmla="*/ 810 w 1391"/>
                <a:gd name="T69" fmla="*/ 448 h 1055"/>
                <a:gd name="T70" fmla="*/ 986 w 1391"/>
                <a:gd name="T71" fmla="*/ 483 h 1055"/>
                <a:gd name="T72" fmla="*/ 986 w 1391"/>
                <a:gd name="T73" fmla="*/ 562 h 1055"/>
                <a:gd name="T74" fmla="*/ 968 w 1391"/>
                <a:gd name="T75" fmla="*/ 589 h 1055"/>
                <a:gd name="T76" fmla="*/ 920 w 1391"/>
                <a:gd name="T77" fmla="*/ 655 h 1055"/>
                <a:gd name="T78" fmla="*/ 854 w 1391"/>
                <a:gd name="T79" fmla="*/ 725 h 1055"/>
                <a:gd name="T80" fmla="*/ 823 w 1391"/>
                <a:gd name="T81" fmla="*/ 760 h 1055"/>
                <a:gd name="T82" fmla="*/ 801 w 1391"/>
                <a:gd name="T83" fmla="*/ 800 h 1055"/>
                <a:gd name="T84" fmla="*/ 788 w 1391"/>
                <a:gd name="T85" fmla="*/ 839 h 1055"/>
                <a:gd name="T86" fmla="*/ 792 w 1391"/>
                <a:gd name="T87" fmla="*/ 897 h 1055"/>
                <a:gd name="T88" fmla="*/ 938 w 1391"/>
                <a:gd name="T89" fmla="*/ 1029 h 1055"/>
                <a:gd name="T90" fmla="*/ 1043 w 1391"/>
                <a:gd name="T91" fmla="*/ 1011 h 1055"/>
                <a:gd name="T92" fmla="*/ 1091 w 1391"/>
                <a:gd name="T93" fmla="*/ 963 h 1055"/>
                <a:gd name="T94" fmla="*/ 1105 w 1391"/>
                <a:gd name="T95" fmla="*/ 949 h 1055"/>
                <a:gd name="T96" fmla="*/ 1109 w 1391"/>
                <a:gd name="T97" fmla="*/ 787 h 1055"/>
                <a:gd name="T98" fmla="*/ 1135 w 1391"/>
                <a:gd name="T99" fmla="*/ 690 h 1055"/>
                <a:gd name="T100" fmla="*/ 1166 w 1391"/>
                <a:gd name="T101" fmla="*/ 694 h 1055"/>
                <a:gd name="T102" fmla="*/ 1184 w 1391"/>
                <a:gd name="T103" fmla="*/ 752 h 1055"/>
                <a:gd name="T104" fmla="*/ 1206 w 1391"/>
                <a:gd name="T105" fmla="*/ 839 h 1055"/>
                <a:gd name="T106" fmla="*/ 1228 w 1391"/>
                <a:gd name="T107" fmla="*/ 936 h 1055"/>
                <a:gd name="T108" fmla="*/ 1259 w 1391"/>
                <a:gd name="T109" fmla="*/ 989 h 1055"/>
                <a:gd name="T110" fmla="*/ 1324 w 1391"/>
                <a:gd name="T111" fmla="*/ 1033 h 1055"/>
                <a:gd name="T112" fmla="*/ 1382 w 1391"/>
                <a:gd name="T113" fmla="*/ 1051 h 10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91"/>
                <a:gd name="T172" fmla="*/ 0 h 1055"/>
                <a:gd name="T173" fmla="*/ 1391 w 1391"/>
                <a:gd name="T174" fmla="*/ 1055 h 105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91" h="1055">
                  <a:moveTo>
                    <a:pt x="683" y="0"/>
                  </a:moveTo>
                  <a:cubicBezTo>
                    <a:pt x="690" y="24"/>
                    <a:pt x="684" y="47"/>
                    <a:pt x="678" y="70"/>
                  </a:cubicBezTo>
                  <a:cubicBezTo>
                    <a:pt x="677" y="83"/>
                    <a:pt x="671" y="154"/>
                    <a:pt x="661" y="167"/>
                  </a:cubicBezTo>
                  <a:cubicBezTo>
                    <a:pt x="639" y="194"/>
                    <a:pt x="585" y="224"/>
                    <a:pt x="555" y="242"/>
                  </a:cubicBezTo>
                  <a:cubicBezTo>
                    <a:pt x="534" y="255"/>
                    <a:pt x="508" y="268"/>
                    <a:pt x="485" y="277"/>
                  </a:cubicBezTo>
                  <a:cubicBezTo>
                    <a:pt x="476" y="280"/>
                    <a:pt x="458" y="285"/>
                    <a:pt x="458" y="285"/>
                  </a:cubicBezTo>
                  <a:cubicBezTo>
                    <a:pt x="440" y="298"/>
                    <a:pt x="426" y="310"/>
                    <a:pt x="406" y="316"/>
                  </a:cubicBezTo>
                  <a:cubicBezTo>
                    <a:pt x="379" y="341"/>
                    <a:pt x="358" y="371"/>
                    <a:pt x="326" y="391"/>
                  </a:cubicBezTo>
                  <a:cubicBezTo>
                    <a:pt x="316" y="407"/>
                    <a:pt x="307" y="407"/>
                    <a:pt x="291" y="417"/>
                  </a:cubicBezTo>
                  <a:cubicBezTo>
                    <a:pt x="272" y="430"/>
                    <a:pt x="257" y="445"/>
                    <a:pt x="238" y="457"/>
                  </a:cubicBezTo>
                  <a:cubicBezTo>
                    <a:pt x="232" y="477"/>
                    <a:pt x="228" y="493"/>
                    <a:pt x="216" y="510"/>
                  </a:cubicBezTo>
                  <a:cubicBezTo>
                    <a:pt x="209" y="533"/>
                    <a:pt x="190" y="555"/>
                    <a:pt x="177" y="576"/>
                  </a:cubicBezTo>
                  <a:cubicBezTo>
                    <a:pt x="144" y="628"/>
                    <a:pt x="130" y="689"/>
                    <a:pt x="85" y="734"/>
                  </a:cubicBezTo>
                  <a:cubicBezTo>
                    <a:pt x="73" y="766"/>
                    <a:pt x="48" y="792"/>
                    <a:pt x="32" y="822"/>
                  </a:cubicBezTo>
                  <a:cubicBezTo>
                    <a:pt x="18" y="848"/>
                    <a:pt x="10" y="885"/>
                    <a:pt x="1" y="914"/>
                  </a:cubicBezTo>
                  <a:cubicBezTo>
                    <a:pt x="2" y="942"/>
                    <a:pt x="0" y="971"/>
                    <a:pt x="5" y="998"/>
                  </a:cubicBezTo>
                  <a:cubicBezTo>
                    <a:pt x="13" y="1038"/>
                    <a:pt x="89" y="1045"/>
                    <a:pt x="120" y="1055"/>
                  </a:cubicBezTo>
                  <a:cubicBezTo>
                    <a:pt x="168" y="1052"/>
                    <a:pt x="203" y="1047"/>
                    <a:pt x="247" y="1033"/>
                  </a:cubicBezTo>
                  <a:cubicBezTo>
                    <a:pt x="265" y="1021"/>
                    <a:pt x="280" y="1010"/>
                    <a:pt x="300" y="1002"/>
                  </a:cubicBezTo>
                  <a:cubicBezTo>
                    <a:pt x="312" y="990"/>
                    <a:pt x="331" y="963"/>
                    <a:pt x="331" y="963"/>
                  </a:cubicBezTo>
                  <a:cubicBezTo>
                    <a:pt x="342" y="924"/>
                    <a:pt x="360" y="870"/>
                    <a:pt x="401" y="857"/>
                  </a:cubicBezTo>
                  <a:cubicBezTo>
                    <a:pt x="411" y="858"/>
                    <a:pt x="422" y="857"/>
                    <a:pt x="432" y="861"/>
                  </a:cubicBezTo>
                  <a:cubicBezTo>
                    <a:pt x="445" y="866"/>
                    <a:pt x="445" y="877"/>
                    <a:pt x="449" y="888"/>
                  </a:cubicBezTo>
                  <a:cubicBezTo>
                    <a:pt x="458" y="915"/>
                    <a:pt x="467" y="943"/>
                    <a:pt x="476" y="971"/>
                  </a:cubicBezTo>
                  <a:cubicBezTo>
                    <a:pt x="479" y="981"/>
                    <a:pt x="479" y="991"/>
                    <a:pt x="489" y="998"/>
                  </a:cubicBezTo>
                  <a:cubicBezTo>
                    <a:pt x="497" y="1005"/>
                    <a:pt x="519" y="1008"/>
                    <a:pt x="529" y="1011"/>
                  </a:cubicBezTo>
                  <a:cubicBezTo>
                    <a:pt x="590" y="1008"/>
                    <a:pt x="635" y="1006"/>
                    <a:pt x="691" y="989"/>
                  </a:cubicBezTo>
                  <a:cubicBezTo>
                    <a:pt x="706" y="967"/>
                    <a:pt x="720" y="945"/>
                    <a:pt x="735" y="923"/>
                  </a:cubicBezTo>
                  <a:cubicBezTo>
                    <a:pt x="749" y="873"/>
                    <a:pt x="743" y="902"/>
                    <a:pt x="735" y="800"/>
                  </a:cubicBezTo>
                  <a:cubicBezTo>
                    <a:pt x="734" y="786"/>
                    <a:pt x="719" y="769"/>
                    <a:pt x="713" y="760"/>
                  </a:cubicBezTo>
                  <a:cubicBezTo>
                    <a:pt x="710" y="756"/>
                    <a:pt x="704" y="747"/>
                    <a:pt x="704" y="747"/>
                  </a:cubicBezTo>
                  <a:cubicBezTo>
                    <a:pt x="695" y="719"/>
                    <a:pt x="686" y="692"/>
                    <a:pt x="669" y="668"/>
                  </a:cubicBezTo>
                  <a:cubicBezTo>
                    <a:pt x="667" y="656"/>
                    <a:pt x="661" y="645"/>
                    <a:pt x="661" y="633"/>
                  </a:cubicBezTo>
                  <a:cubicBezTo>
                    <a:pt x="661" y="602"/>
                    <a:pt x="663" y="572"/>
                    <a:pt x="665" y="541"/>
                  </a:cubicBezTo>
                  <a:cubicBezTo>
                    <a:pt x="670" y="481"/>
                    <a:pt x="767" y="465"/>
                    <a:pt x="810" y="448"/>
                  </a:cubicBezTo>
                  <a:cubicBezTo>
                    <a:pt x="880" y="452"/>
                    <a:pt x="929" y="448"/>
                    <a:pt x="986" y="483"/>
                  </a:cubicBezTo>
                  <a:cubicBezTo>
                    <a:pt x="1005" y="512"/>
                    <a:pt x="996" y="530"/>
                    <a:pt x="986" y="562"/>
                  </a:cubicBezTo>
                  <a:cubicBezTo>
                    <a:pt x="983" y="572"/>
                    <a:pt x="968" y="589"/>
                    <a:pt x="968" y="589"/>
                  </a:cubicBezTo>
                  <a:cubicBezTo>
                    <a:pt x="960" y="614"/>
                    <a:pt x="935" y="633"/>
                    <a:pt x="920" y="655"/>
                  </a:cubicBezTo>
                  <a:cubicBezTo>
                    <a:pt x="911" y="684"/>
                    <a:pt x="878" y="708"/>
                    <a:pt x="854" y="725"/>
                  </a:cubicBezTo>
                  <a:cubicBezTo>
                    <a:pt x="833" y="756"/>
                    <a:pt x="845" y="746"/>
                    <a:pt x="823" y="760"/>
                  </a:cubicBezTo>
                  <a:cubicBezTo>
                    <a:pt x="819" y="775"/>
                    <a:pt x="801" y="800"/>
                    <a:pt x="801" y="800"/>
                  </a:cubicBezTo>
                  <a:cubicBezTo>
                    <a:pt x="797" y="813"/>
                    <a:pt x="792" y="826"/>
                    <a:pt x="788" y="839"/>
                  </a:cubicBezTo>
                  <a:cubicBezTo>
                    <a:pt x="789" y="858"/>
                    <a:pt x="790" y="878"/>
                    <a:pt x="792" y="897"/>
                  </a:cubicBezTo>
                  <a:cubicBezTo>
                    <a:pt x="802" y="994"/>
                    <a:pt x="856" y="1006"/>
                    <a:pt x="938" y="1029"/>
                  </a:cubicBezTo>
                  <a:cubicBezTo>
                    <a:pt x="978" y="1025"/>
                    <a:pt x="1007" y="1022"/>
                    <a:pt x="1043" y="1011"/>
                  </a:cubicBezTo>
                  <a:cubicBezTo>
                    <a:pt x="1061" y="998"/>
                    <a:pt x="1075" y="979"/>
                    <a:pt x="1091" y="963"/>
                  </a:cubicBezTo>
                  <a:cubicBezTo>
                    <a:pt x="1096" y="958"/>
                    <a:pt x="1105" y="949"/>
                    <a:pt x="1105" y="949"/>
                  </a:cubicBezTo>
                  <a:cubicBezTo>
                    <a:pt x="1126" y="880"/>
                    <a:pt x="1113" y="932"/>
                    <a:pt x="1109" y="787"/>
                  </a:cubicBezTo>
                  <a:cubicBezTo>
                    <a:pt x="1112" y="731"/>
                    <a:pt x="1098" y="716"/>
                    <a:pt x="1135" y="690"/>
                  </a:cubicBezTo>
                  <a:cubicBezTo>
                    <a:pt x="1145" y="691"/>
                    <a:pt x="1156" y="690"/>
                    <a:pt x="1166" y="694"/>
                  </a:cubicBezTo>
                  <a:cubicBezTo>
                    <a:pt x="1181" y="701"/>
                    <a:pt x="1180" y="738"/>
                    <a:pt x="1184" y="752"/>
                  </a:cubicBezTo>
                  <a:cubicBezTo>
                    <a:pt x="1191" y="781"/>
                    <a:pt x="1201" y="809"/>
                    <a:pt x="1206" y="839"/>
                  </a:cubicBezTo>
                  <a:cubicBezTo>
                    <a:pt x="1211" y="870"/>
                    <a:pt x="1213" y="908"/>
                    <a:pt x="1228" y="936"/>
                  </a:cubicBezTo>
                  <a:cubicBezTo>
                    <a:pt x="1236" y="950"/>
                    <a:pt x="1247" y="978"/>
                    <a:pt x="1259" y="989"/>
                  </a:cubicBezTo>
                  <a:cubicBezTo>
                    <a:pt x="1277" y="1005"/>
                    <a:pt x="1304" y="1019"/>
                    <a:pt x="1324" y="1033"/>
                  </a:cubicBezTo>
                  <a:cubicBezTo>
                    <a:pt x="1337" y="1042"/>
                    <a:pt x="1391" y="1039"/>
                    <a:pt x="1382" y="1051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Text Box 113"/>
            <p:cNvSpPr txBox="1">
              <a:spLocks noChangeArrowheads="1"/>
            </p:cNvSpPr>
            <p:nvPr/>
          </p:nvSpPr>
          <p:spPr bwMode="auto">
            <a:xfrm>
              <a:off x="576" y="3840"/>
              <a:ext cx="15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rebuchet MS" charset="0"/>
                </a:rPr>
                <a:t>A B D E C F G</a:t>
              </a:r>
            </a:p>
          </p:txBody>
        </p:sp>
      </p:grp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3468688" y="4508500"/>
            <a:ext cx="2551112" cy="1984375"/>
            <a:chOff x="2185" y="2840"/>
            <a:chExt cx="1607" cy="1250"/>
          </a:xfrm>
        </p:grpSpPr>
        <p:sp>
          <p:nvSpPr>
            <p:cNvPr id="27665" name="Freeform 115"/>
            <p:cNvSpPr>
              <a:spLocks/>
            </p:cNvSpPr>
            <p:nvPr/>
          </p:nvSpPr>
          <p:spPr bwMode="auto">
            <a:xfrm>
              <a:off x="2185" y="2840"/>
              <a:ext cx="1517" cy="1007"/>
            </a:xfrm>
            <a:custGeom>
              <a:avLst/>
              <a:gdLst>
                <a:gd name="T0" fmla="*/ 625 w 1517"/>
                <a:gd name="T1" fmla="*/ 0 h 1007"/>
                <a:gd name="T2" fmla="*/ 589 w 1517"/>
                <a:gd name="T3" fmla="*/ 58 h 1007"/>
                <a:gd name="T4" fmla="*/ 576 w 1517"/>
                <a:gd name="T5" fmla="*/ 66 h 1007"/>
                <a:gd name="T6" fmla="*/ 537 w 1517"/>
                <a:gd name="T7" fmla="*/ 106 h 1007"/>
                <a:gd name="T8" fmla="*/ 462 w 1517"/>
                <a:gd name="T9" fmla="*/ 172 h 1007"/>
                <a:gd name="T10" fmla="*/ 374 w 1517"/>
                <a:gd name="T11" fmla="*/ 229 h 1007"/>
                <a:gd name="T12" fmla="*/ 167 w 1517"/>
                <a:gd name="T13" fmla="*/ 414 h 1007"/>
                <a:gd name="T14" fmla="*/ 141 w 1517"/>
                <a:gd name="T15" fmla="*/ 462 h 1007"/>
                <a:gd name="T16" fmla="*/ 84 w 1517"/>
                <a:gd name="T17" fmla="*/ 546 h 1007"/>
                <a:gd name="T18" fmla="*/ 71 w 1517"/>
                <a:gd name="T19" fmla="*/ 581 h 1007"/>
                <a:gd name="T20" fmla="*/ 57 w 1517"/>
                <a:gd name="T21" fmla="*/ 616 h 1007"/>
                <a:gd name="T22" fmla="*/ 5 w 1517"/>
                <a:gd name="T23" fmla="*/ 840 h 1007"/>
                <a:gd name="T24" fmla="*/ 13 w 1517"/>
                <a:gd name="T25" fmla="*/ 902 h 1007"/>
                <a:gd name="T26" fmla="*/ 57 w 1517"/>
                <a:gd name="T27" fmla="*/ 919 h 1007"/>
                <a:gd name="T28" fmla="*/ 172 w 1517"/>
                <a:gd name="T29" fmla="*/ 946 h 1007"/>
                <a:gd name="T30" fmla="*/ 304 w 1517"/>
                <a:gd name="T31" fmla="*/ 928 h 1007"/>
                <a:gd name="T32" fmla="*/ 378 w 1517"/>
                <a:gd name="T33" fmla="*/ 823 h 1007"/>
                <a:gd name="T34" fmla="*/ 356 w 1517"/>
                <a:gd name="T35" fmla="*/ 678 h 1007"/>
                <a:gd name="T36" fmla="*/ 343 w 1517"/>
                <a:gd name="T37" fmla="*/ 634 h 1007"/>
                <a:gd name="T38" fmla="*/ 392 w 1517"/>
                <a:gd name="T39" fmla="*/ 603 h 1007"/>
                <a:gd name="T40" fmla="*/ 422 w 1517"/>
                <a:gd name="T41" fmla="*/ 638 h 1007"/>
                <a:gd name="T42" fmla="*/ 418 w 1517"/>
                <a:gd name="T43" fmla="*/ 748 h 1007"/>
                <a:gd name="T44" fmla="*/ 422 w 1517"/>
                <a:gd name="T45" fmla="*/ 823 h 1007"/>
                <a:gd name="T46" fmla="*/ 559 w 1517"/>
                <a:gd name="T47" fmla="*/ 915 h 1007"/>
                <a:gd name="T48" fmla="*/ 607 w 1517"/>
                <a:gd name="T49" fmla="*/ 928 h 1007"/>
                <a:gd name="T50" fmla="*/ 691 w 1517"/>
                <a:gd name="T51" fmla="*/ 919 h 1007"/>
                <a:gd name="T52" fmla="*/ 726 w 1517"/>
                <a:gd name="T53" fmla="*/ 875 h 1007"/>
                <a:gd name="T54" fmla="*/ 735 w 1517"/>
                <a:gd name="T55" fmla="*/ 862 h 1007"/>
                <a:gd name="T56" fmla="*/ 774 w 1517"/>
                <a:gd name="T57" fmla="*/ 735 h 1007"/>
                <a:gd name="T58" fmla="*/ 664 w 1517"/>
                <a:gd name="T59" fmla="*/ 445 h 1007"/>
                <a:gd name="T60" fmla="*/ 743 w 1517"/>
                <a:gd name="T61" fmla="*/ 295 h 1007"/>
                <a:gd name="T62" fmla="*/ 853 w 1517"/>
                <a:gd name="T63" fmla="*/ 299 h 1007"/>
                <a:gd name="T64" fmla="*/ 880 w 1517"/>
                <a:gd name="T65" fmla="*/ 339 h 1007"/>
                <a:gd name="T66" fmla="*/ 902 w 1517"/>
                <a:gd name="T67" fmla="*/ 396 h 1007"/>
                <a:gd name="T68" fmla="*/ 866 w 1517"/>
                <a:gd name="T69" fmla="*/ 541 h 1007"/>
                <a:gd name="T70" fmla="*/ 805 w 1517"/>
                <a:gd name="T71" fmla="*/ 730 h 1007"/>
                <a:gd name="T72" fmla="*/ 836 w 1517"/>
                <a:gd name="T73" fmla="*/ 893 h 1007"/>
                <a:gd name="T74" fmla="*/ 915 w 1517"/>
                <a:gd name="T75" fmla="*/ 928 h 1007"/>
                <a:gd name="T76" fmla="*/ 963 w 1517"/>
                <a:gd name="T77" fmla="*/ 941 h 1007"/>
                <a:gd name="T78" fmla="*/ 1078 w 1517"/>
                <a:gd name="T79" fmla="*/ 928 h 1007"/>
                <a:gd name="T80" fmla="*/ 1152 w 1517"/>
                <a:gd name="T81" fmla="*/ 836 h 1007"/>
                <a:gd name="T82" fmla="*/ 1117 w 1517"/>
                <a:gd name="T83" fmla="*/ 673 h 1007"/>
                <a:gd name="T84" fmla="*/ 1170 w 1517"/>
                <a:gd name="T85" fmla="*/ 616 h 1007"/>
                <a:gd name="T86" fmla="*/ 1196 w 1517"/>
                <a:gd name="T87" fmla="*/ 620 h 1007"/>
                <a:gd name="T88" fmla="*/ 1201 w 1517"/>
                <a:gd name="T89" fmla="*/ 634 h 1007"/>
                <a:gd name="T90" fmla="*/ 1218 w 1517"/>
                <a:gd name="T91" fmla="*/ 695 h 1007"/>
                <a:gd name="T92" fmla="*/ 1262 w 1517"/>
                <a:gd name="T93" fmla="*/ 893 h 1007"/>
                <a:gd name="T94" fmla="*/ 1328 w 1517"/>
                <a:gd name="T95" fmla="*/ 928 h 1007"/>
                <a:gd name="T96" fmla="*/ 1372 w 1517"/>
                <a:gd name="T97" fmla="*/ 946 h 1007"/>
                <a:gd name="T98" fmla="*/ 1385 w 1517"/>
                <a:gd name="T99" fmla="*/ 950 h 1007"/>
                <a:gd name="T100" fmla="*/ 1456 w 1517"/>
                <a:gd name="T101" fmla="*/ 985 h 1007"/>
                <a:gd name="T102" fmla="*/ 1517 w 1517"/>
                <a:gd name="T103" fmla="*/ 1007 h 10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17"/>
                <a:gd name="T157" fmla="*/ 0 h 1007"/>
                <a:gd name="T158" fmla="*/ 1517 w 1517"/>
                <a:gd name="T159" fmla="*/ 1007 h 10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17" h="1007">
                  <a:moveTo>
                    <a:pt x="625" y="0"/>
                  </a:moveTo>
                  <a:cubicBezTo>
                    <a:pt x="612" y="20"/>
                    <a:pt x="606" y="41"/>
                    <a:pt x="589" y="58"/>
                  </a:cubicBezTo>
                  <a:cubicBezTo>
                    <a:pt x="585" y="62"/>
                    <a:pt x="580" y="63"/>
                    <a:pt x="576" y="66"/>
                  </a:cubicBezTo>
                  <a:cubicBezTo>
                    <a:pt x="562" y="79"/>
                    <a:pt x="549" y="92"/>
                    <a:pt x="537" y="106"/>
                  </a:cubicBezTo>
                  <a:cubicBezTo>
                    <a:pt x="515" y="133"/>
                    <a:pt x="497" y="161"/>
                    <a:pt x="462" y="172"/>
                  </a:cubicBezTo>
                  <a:cubicBezTo>
                    <a:pt x="438" y="196"/>
                    <a:pt x="400" y="205"/>
                    <a:pt x="374" y="229"/>
                  </a:cubicBezTo>
                  <a:cubicBezTo>
                    <a:pt x="305" y="291"/>
                    <a:pt x="227" y="343"/>
                    <a:pt x="167" y="414"/>
                  </a:cubicBezTo>
                  <a:cubicBezTo>
                    <a:pt x="155" y="428"/>
                    <a:pt x="151" y="446"/>
                    <a:pt x="141" y="462"/>
                  </a:cubicBezTo>
                  <a:cubicBezTo>
                    <a:pt x="124" y="490"/>
                    <a:pt x="102" y="517"/>
                    <a:pt x="84" y="546"/>
                  </a:cubicBezTo>
                  <a:cubicBezTo>
                    <a:pt x="77" y="557"/>
                    <a:pt x="76" y="569"/>
                    <a:pt x="71" y="581"/>
                  </a:cubicBezTo>
                  <a:cubicBezTo>
                    <a:pt x="66" y="593"/>
                    <a:pt x="57" y="616"/>
                    <a:pt x="57" y="616"/>
                  </a:cubicBezTo>
                  <a:cubicBezTo>
                    <a:pt x="45" y="692"/>
                    <a:pt x="17" y="764"/>
                    <a:pt x="5" y="840"/>
                  </a:cubicBezTo>
                  <a:cubicBezTo>
                    <a:pt x="7" y="861"/>
                    <a:pt x="0" y="886"/>
                    <a:pt x="13" y="902"/>
                  </a:cubicBezTo>
                  <a:cubicBezTo>
                    <a:pt x="23" y="914"/>
                    <a:pt x="43" y="915"/>
                    <a:pt x="57" y="919"/>
                  </a:cubicBezTo>
                  <a:cubicBezTo>
                    <a:pt x="97" y="931"/>
                    <a:pt x="130" y="941"/>
                    <a:pt x="172" y="946"/>
                  </a:cubicBezTo>
                  <a:cubicBezTo>
                    <a:pt x="220" y="943"/>
                    <a:pt x="259" y="941"/>
                    <a:pt x="304" y="928"/>
                  </a:cubicBezTo>
                  <a:cubicBezTo>
                    <a:pt x="347" y="898"/>
                    <a:pt x="369" y="874"/>
                    <a:pt x="378" y="823"/>
                  </a:cubicBezTo>
                  <a:cubicBezTo>
                    <a:pt x="376" y="777"/>
                    <a:pt x="384" y="719"/>
                    <a:pt x="356" y="678"/>
                  </a:cubicBezTo>
                  <a:cubicBezTo>
                    <a:pt x="352" y="663"/>
                    <a:pt x="349" y="648"/>
                    <a:pt x="343" y="634"/>
                  </a:cubicBezTo>
                  <a:cubicBezTo>
                    <a:pt x="351" y="611"/>
                    <a:pt x="369" y="608"/>
                    <a:pt x="392" y="603"/>
                  </a:cubicBezTo>
                  <a:cubicBezTo>
                    <a:pt x="413" y="609"/>
                    <a:pt x="417" y="617"/>
                    <a:pt x="422" y="638"/>
                  </a:cubicBezTo>
                  <a:cubicBezTo>
                    <a:pt x="421" y="675"/>
                    <a:pt x="418" y="711"/>
                    <a:pt x="418" y="748"/>
                  </a:cubicBezTo>
                  <a:cubicBezTo>
                    <a:pt x="418" y="773"/>
                    <a:pt x="420" y="798"/>
                    <a:pt x="422" y="823"/>
                  </a:cubicBezTo>
                  <a:cubicBezTo>
                    <a:pt x="430" y="908"/>
                    <a:pt x="485" y="910"/>
                    <a:pt x="559" y="915"/>
                  </a:cubicBezTo>
                  <a:cubicBezTo>
                    <a:pt x="575" y="919"/>
                    <a:pt x="591" y="923"/>
                    <a:pt x="607" y="928"/>
                  </a:cubicBezTo>
                  <a:cubicBezTo>
                    <a:pt x="635" y="926"/>
                    <a:pt x="668" y="935"/>
                    <a:pt x="691" y="919"/>
                  </a:cubicBezTo>
                  <a:cubicBezTo>
                    <a:pt x="703" y="911"/>
                    <a:pt x="721" y="882"/>
                    <a:pt x="726" y="875"/>
                  </a:cubicBezTo>
                  <a:cubicBezTo>
                    <a:pt x="729" y="871"/>
                    <a:pt x="735" y="862"/>
                    <a:pt x="735" y="862"/>
                  </a:cubicBezTo>
                  <a:cubicBezTo>
                    <a:pt x="748" y="819"/>
                    <a:pt x="764" y="779"/>
                    <a:pt x="774" y="735"/>
                  </a:cubicBezTo>
                  <a:cubicBezTo>
                    <a:pt x="764" y="628"/>
                    <a:pt x="684" y="550"/>
                    <a:pt x="664" y="445"/>
                  </a:cubicBezTo>
                  <a:cubicBezTo>
                    <a:pt x="669" y="374"/>
                    <a:pt x="661" y="310"/>
                    <a:pt x="743" y="295"/>
                  </a:cubicBezTo>
                  <a:cubicBezTo>
                    <a:pt x="780" y="296"/>
                    <a:pt x="817" y="290"/>
                    <a:pt x="853" y="299"/>
                  </a:cubicBezTo>
                  <a:cubicBezTo>
                    <a:pt x="869" y="303"/>
                    <a:pt x="880" y="339"/>
                    <a:pt x="880" y="339"/>
                  </a:cubicBezTo>
                  <a:cubicBezTo>
                    <a:pt x="886" y="358"/>
                    <a:pt x="895" y="377"/>
                    <a:pt x="902" y="396"/>
                  </a:cubicBezTo>
                  <a:cubicBezTo>
                    <a:pt x="898" y="440"/>
                    <a:pt x="893" y="502"/>
                    <a:pt x="866" y="541"/>
                  </a:cubicBezTo>
                  <a:cubicBezTo>
                    <a:pt x="847" y="604"/>
                    <a:pt x="820" y="666"/>
                    <a:pt x="805" y="730"/>
                  </a:cubicBezTo>
                  <a:cubicBezTo>
                    <a:pt x="805" y="736"/>
                    <a:pt x="793" y="880"/>
                    <a:pt x="836" y="893"/>
                  </a:cubicBezTo>
                  <a:cubicBezTo>
                    <a:pt x="859" y="909"/>
                    <a:pt x="889" y="919"/>
                    <a:pt x="915" y="928"/>
                  </a:cubicBezTo>
                  <a:cubicBezTo>
                    <a:pt x="931" y="933"/>
                    <a:pt x="963" y="941"/>
                    <a:pt x="963" y="941"/>
                  </a:cubicBezTo>
                  <a:cubicBezTo>
                    <a:pt x="1024" y="938"/>
                    <a:pt x="1035" y="943"/>
                    <a:pt x="1078" y="928"/>
                  </a:cubicBezTo>
                  <a:cubicBezTo>
                    <a:pt x="1115" y="901"/>
                    <a:pt x="1141" y="882"/>
                    <a:pt x="1152" y="836"/>
                  </a:cubicBezTo>
                  <a:cubicBezTo>
                    <a:pt x="1148" y="777"/>
                    <a:pt x="1138" y="728"/>
                    <a:pt x="1117" y="673"/>
                  </a:cubicBezTo>
                  <a:cubicBezTo>
                    <a:pt x="1124" y="641"/>
                    <a:pt x="1138" y="626"/>
                    <a:pt x="1170" y="616"/>
                  </a:cubicBezTo>
                  <a:cubicBezTo>
                    <a:pt x="1179" y="617"/>
                    <a:pt x="1188" y="616"/>
                    <a:pt x="1196" y="620"/>
                  </a:cubicBezTo>
                  <a:cubicBezTo>
                    <a:pt x="1200" y="622"/>
                    <a:pt x="1200" y="629"/>
                    <a:pt x="1201" y="634"/>
                  </a:cubicBezTo>
                  <a:cubicBezTo>
                    <a:pt x="1207" y="656"/>
                    <a:pt x="1212" y="674"/>
                    <a:pt x="1218" y="695"/>
                  </a:cubicBezTo>
                  <a:cubicBezTo>
                    <a:pt x="1215" y="748"/>
                    <a:pt x="1188" y="870"/>
                    <a:pt x="1262" y="893"/>
                  </a:cubicBezTo>
                  <a:cubicBezTo>
                    <a:pt x="1280" y="906"/>
                    <a:pt x="1307" y="921"/>
                    <a:pt x="1328" y="928"/>
                  </a:cubicBezTo>
                  <a:cubicBezTo>
                    <a:pt x="1350" y="943"/>
                    <a:pt x="1335" y="935"/>
                    <a:pt x="1372" y="946"/>
                  </a:cubicBezTo>
                  <a:cubicBezTo>
                    <a:pt x="1376" y="947"/>
                    <a:pt x="1385" y="950"/>
                    <a:pt x="1385" y="950"/>
                  </a:cubicBezTo>
                  <a:cubicBezTo>
                    <a:pt x="1406" y="964"/>
                    <a:pt x="1432" y="976"/>
                    <a:pt x="1456" y="985"/>
                  </a:cubicBezTo>
                  <a:cubicBezTo>
                    <a:pt x="1471" y="990"/>
                    <a:pt x="1505" y="995"/>
                    <a:pt x="1517" y="1007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Text Box 116"/>
            <p:cNvSpPr txBox="1">
              <a:spLocks noChangeArrowheads="1"/>
            </p:cNvSpPr>
            <p:nvPr/>
          </p:nvSpPr>
          <p:spPr bwMode="auto">
            <a:xfrm>
              <a:off x="2256" y="3840"/>
              <a:ext cx="15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Trebuchet MS" charset="0"/>
                </a:rPr>
                <a:t>D B E A F C G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5943600" y="4430713"/>
            <a:ext cx="2514600" cy="2062162"/>
            <a:chOff x="3744" y="2791"/>
            <a:chExt cx="1584" cy="1299"/>
          </a:xfrm>
        </p:grpSpPr>
        <p:sp>
          <p:nvSpPr>
            <p:cNvPr id="27663" name="Freeform 118"/>
            <p:cNvSpPr>
              <a:spLocks/>
            </p:cNvSpPr>
            <p:nvPr/>
          </p:nvSpPr>
          <p:spPr bwMode="auto">
            <a:xfrm>
              <a:off x="3744" y="2791"/>
              <a:ext cx="1559" cy="1098"/>
            </a:xfrm>
            <a:custGeom>
              <a:avLst/>
              <a:gdLst>
                <a:gd name="T0" fmla="*/ 569 w 1559"/>
                <a:gd name="T1" fmla="*/ 120 h 1098"/>
                <a:gd name="T2" fmla="*/ 341 w 1559"/>
                <a:gd name="T3" fmla="*/ 278 h 1098"/>
                <a:gd name="T4" fmla="*/ 139 w 1559"/>
                <a:gd name="T5" fmla="*/ 454 h 1098"/>
                <a:gd name="T6" fmla="*/ 59 w 1559"/>
                <a:gd name="T7" fmla="*/ 564 h 1098"/>
                <a:gd name="T8" fmla="*/ 15 w 1559"/>
                <a:gd name="T9" fmla="*/ 836 h 1098"/>
                <a:gd name="T10" fmla="*/ 191 w 1559"/>
                <a:gd name="T11" fmla="*/ 1012 h 1098"/>
                <a:gd name="T12" fmla="*/ 345 w 1559"/>
                <a:gd name="T13" fmla="*/ 933 h 1098"/>
                <a:gd name="T14" fmla="*/ 358 w 1559"/>
                <a:gd name="T15" fmla="*/ 810 h 1098"/>
                <a:gd name="T16" fmla="*/ 328 w 1559"/>
                <a:gd name="T17" fmla="*/ 696 h 1098"/>
                <a:gd name="T18" fmla="*/ 424 w 1559"/>
                <a:gd name="T19" fmla="*/ 674 h 1098"/>
                <a:gd name="T20" fmla="*/ 508 w 1559"/>
                <a:gd name="T21" fmla="*/ 1043 h 1098"/>
                <a:gd name="T22" fmla="*/ 706 w 1559"/>
                <a:gd name="T23" fmla="*/ 1039 h 1098"/>
                <a:gd name="T24" fmla="*/ 745 w 1559"/>
                <a:gd name="T25" fmla="*/ 819 h 1098"/>
                <a:gd name="T26" fmla="*/ 710 w 1559"/>
                <a:gd name="T27" fmla="*/ 766 h 1098"/>
                <a:gd name="T28" fmla="*/ 605 w 1559"/>
                <a:gd name="T29" fmla="*/ 595 h 1098"/>
                <a:gd name="T30" fmla="*/ 565 w 1559"/>
                <a:gd name="T31" fmla="*/ 498 h 1098"/>
                <a:gd name="T32" fmla="*/ 591 w 1559"/>
                <a:gd name="T33" fmla="*/ 419 h 1098"/>
                <a:gd name="T34" fmla="*/ 873 w 1559"/>
                <a:gd name="T35" fmla="*/ 379 h 1098"/>
                <a:gd name="T36" fmla="*/ 868 w 1559"/>
                <a:gd name="T37" fmla="*/ 612 h 1098"/>
                <a:gd name="T38" fmla="*/ 833 w 1559"/>
                <a:gd name="T39" fmla="*/ 709 h 1098"/>
                <a:gd name="T40" fmla="*/ 816 w 1559"/>
                <a:gd name="T41" fmla="*/ 920 h 1098"/>
                <a:gd name="T42" fmla="*/ 978 w 1559"/>
                <a:gd name="T43" fmla="*/ 1083 h 1098"/>
                <a:gd name="T44" fmla="*/ 1167 w 1559"/>
                <a:gd name="T45" fmla="*/ 973 h 1098"/>
                <a:gd name="T46" fmla="*/ 1106 w 1559"/>
                <a:gd name="T47" fmla="*/ 775 h 1098"/>
                <a:gd name="T48" fmla="*/ 1141 w 1559"/>
                <a:gd name="T49" fmla="*/ 661 h 1098"/>
                <a:gd name="T50" fmla="*/ 1181 w 1559"/>
                <a:gd name="T51" fmla="*/ 691 h 1098"/>
                <a:gd name="T52" fmla="*/ 1229 w 1559"/>
                <a:gd name="T53" fmla="*/ 964 h 1098"/>
                <a:gd name="T54" fmla="*/ 1321 w 1559"/>
                <a:gd name="T55" fmla="*/ 1043 h 1098"/>
                <a:gd name="T56" fmla="*/ 1524 w 1559"/>
                <a:gd name="T57" fmla="*/ 1004 h 1098"/>
                <a:gd name="T58" fmla="*/ 1537 w 1559"/>
                <a:gd name="T59" fmla="*/ 819 h 1098"/>
                <a:gd name="T60" fmla="*/ 1484 w 1559"/>
                <a:gd name="T61" fmla="*/ 749 h 1098"/>
                <a:gd name="T62" fmla="*/ 1330 w 1559"/>
                <a:gd name="T63" fmla="*/ 494 h 1098"/>
                <a:gd name="T64" fmla="*/ 1216 w 1559"/>
                <a:gd name="T65" fmla="*/ 353 h 1098"/>
                <a:gd name="T66" fmla="*/ 1027 w 1559"/>
                <a:gd name="T67" fmla="*/ 203 h 1098"/>
                <a:gd name="T68" fmla="*/ 974 w 1559"/>
                <a:gd name="T69" fmla="*/ 137 h 1098"/>
                <a:gd name="T70" fmla="*/ 1009 w 1559"/>
                <a:gd name="T71" fmla="*/ 1 h 1098"/>
                <a:gd name="T72" fmla="*/ 1141 w 1559"/>
                <a:gd name="T73" fmla="*/ 32 h 109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59"/>
                <a:gd name="T112" fmla="*/ 0 h 1098"/>
                <a:gd name="T113" fmla="*/ 1559 w 1559"/>
                <a:gd name="T114" fmla="*/ 1098 h 109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59" h="1098">
                  <a:moveTo>
                    <a:pt x="644" y="45"/>
                  </a:moveTo>
                  <a:cubicBezTo>
                    <a:pt x="634" y="76"/>
                    <a:pt x="596" y="102"/>
                    <a:pt x="569" y="120"/>
                  </a:cubicBezTo>
                  <a:cubicBezTo>
                    <a:pt x="552" y="148"/>
                    <a:pt x="513" y="163"/>
                    <a:pt x="486" y="181"/>
                  </a:cubicBezTo>
                  <a:cubicBezTo>
                    <a:pt x="438" y="214"/>
                    <a:pt x="389" y="245"/>
                    <a:pt x="341" y="278"/>
                  </a:cubicBezTo>
                  <a:cubicBezTo>
                    <a:pt x="293" y="311"/>
                    <a:pt x="254" y="357"/>
                    <a:pt x="209" y="392"/>
                  </a:cubicBezTo>
                  <a:cubicBezTo>
                    <a:pt x="186" y="410"/>
                    <a:pt x="157" y="431"/>
                    <a:pt x="139" y="454"/>
                  </a:cubicBezTo>
                  <a:cubicBezTo>
                    <a:pt x="119" y="480"/>
                    <a:pt x="100" y="514"/>
                    <a:pt x="77" y="537"/>
                  </a:cubicBezTo>
                  <a:cubicBezTo>
                    <a:pt x="68" y="569"/>
                    <a:pt x="81" y="532"/>
                    <a:pt x="59" y="564"/>
                  </a:cubicBezTo>
                  <a:cubicBezTo>
                    <a:pt x="44" y="585"/>
                    <a:pt x="35" y="612"/>
                    <a:pt x="20" y="634"/>
                  </a:cubicBezTo>
                  <a:cubicBezTo>
                    <a:pt x="0" y="707"/>
                    <a:pt x="10" y="726"/>
                    <a:pt x="15" y="836"/>
                  </a:cubicBezTo>
                  <a:cubicBezTo>
                    <a:pt x="18" y="899"/>
                    <a:pt x="58" y="937"/>
                    <a:pt x="108" y="968"/>
                  </a:cubicBezTo>
                  <a:cubicBezTo>
                    <a:pt x="148" y="993"/>
                    <a:pt x="137" y="1005"/>
                    <a:pt x="191" y="1012"/>
                  </a:cubicBezTo>
                  <a:cubicBezTo>
                    <a:pt x="242" y="1009"/>
                    <a:pt x="255" y="1013"/>
                    <a:pt x="292" y="999"/>
                  </a:cubicBezTo>
                  <a:cubicBezTo>
                    <a:pt x="316" y="976"/>
                    <a:pt x="327" y="959"/>
                    <a:pt x="345" y="933"/>
                  </a:cubicBezTo>
                  <a:cubicBezTo>
                    <a:pt x="351" y="914"/>
                    <a:pt x="356" y="895"/>
                    <a:pt x="363" y="876"/>
                  </a:cubicBezTo>
                  <a:cubicBezTo>
                    <a:pt x="361" y="854"/>
                    <a:pt x="361" y="832"/>
                    <a:pt x="358" y="810"/>
                  </a:cubicBezTo>
                  <a:cubicBezTo>
                    <a:pt x="354" y="781"/>
                    <a:pt x="333" y="758"/>
                    <a:pt x="323" y="731"/>
                  </a:cubicBezTo>
                  <a:cubicBezTo>
                    <a:pt x="325" y="719"/>
                    <a:pt x="322" y="706"/>
                    <a:pt x="328" y="696"/>
                  </a:cubicBezTo>
                  <a:cubicBezTo>
                    <a:pt x="339" y="678"/>
                    <a:pt x="371" y="673"/>
                    <a:pt x="389" y="669"/>
                  </a:cubicBezTo>
                  <a:cubicBezTo>
                    <a:pt x="401" y="671"/>
                    <a:pt x="413" y="670"/>
                    <a:pt x="424" y="674"/>
                  </a:cubicBezTo>
                  <a:cubicBezTo>
                    <a:pt x="443" y="682"/>
                    <a:pt x="444" y="740"/>
                    <a:pt x="446" y="753"/>
                  </a:cubicBezTo>
                  <a:cubicBezTo>
                    <a:pt x="447" y="797"/>
                    <a:pt x="424" y="998"/>
                    <a:pt x="508" y="1043"/>
                  </a:cubicBezTo>
                  <a:cubicBezTo>
                    <a:pt x="528" y="1054"/>
                    <a:pt x="552" y="1054"/>
                    <a:pt x="574" y="1056"/>
                  </a:cubicBezTo>
                  <a:cubicBezTo>
                    <a:pt x="635" y="1053"/>
                    <a:pt x="657" y="1054"/>
                    <a:pt x="706" y="1039"/>
                  </a:cubicBezTo>
                  <a:cubicBezTo>
                    <a:pt x="738" y="1006"/>
                    <a:pt x="756" y="975"/>
                    <a:pt x="772" y="933"/>
                  </a:cubicBezTo>
                  <a:cubicBezTo>
                    <a:pt x="765" y="899"/>
                    <a:pt x="761" y="849"/>
                    <a:pt x="745" y="819"/>
                  </a:cubicBezTo>
                  <a:cubicBezTo>
                    <a:pt x="734" y="799"/>
                    <a:pt x="738" y="812"/>
                    <a:pt x="723" y="793"/>
                  </a:cubicBezTo>
                  <a:cubicBezTo>
                    <a:pt x="684" y="743"/>
                    <a:pt x="741" y="811"/>
                    <a:pt x="710" y="766"/>
                  </a:cubicBezTo>
                  <a:cubicBezTo>
                    <a:pt x="701" y="753"/>
                    <a:pt x="686" y="738"/>
                    <a:pt x="675" y="727"/>
                  </a:cubicBezTo>
                  <a:cubicBezTo>
                    <a:pt x="662" y="680"/>
                    <a:pt x="626" y="639"/>
                    <a:pt x="605" y="595"/>
                  </a:cubicBezTo>
                  <a:cubicBezTo>
                    <a:pt x="597" y="579"/>
                    <a:pt x="597" y="566"/>
                    <a:pt x="587" y="551"/>
                  </a:cubicBezTo>
                  <a:cubicBezTo>
                    <a:pt x="582" y="532"/>
                    <a:pt x="576" y="514"/>
                    <a:pt x="565" y="498"/>
                  </a:cubicBezTo>
                  <a:cubicBezTo>
                    <a:pt x="562" y="489"/>
                    <a:pt x="556" y="481"/>
                    <a:pt x="556" y="472"/>
                  </a:cubicBezTo>
                  <a:cubicBezTo>
                    <a:pt x="556" y="449"/>
                    <a:pt x="576" y="432"/>
                    <a:pt x="591" y="419"/>
                  </a:cubicBezTo>
                  <a:cubicBezTo>
                    <a:pt x="643" y="376"/>
                    <a:pt x="696" y="362"/>
                    <a:pt x="763" y="353"/>
                  </a:cubicBezTo>
                  <a:cubicBezTo>
                    <a:pt x="812" y="356"/>
                    <a:pt x="835" y="353"/>
                    <a:pt x="873" y="379"/>
                  </a:cubicBezTo>
                  <a:cubicBezTo>
                    <a:pt x="886" y="397"/>
                    <a:pt x="895" y="418"/>
                    <a:pt x="908" y="436"/>
                  </a:cubicBezTo>
                  <a:cubicBezTo>
                    <a:pt x="924" y="492"/>
                    <a:pt x="901" y="564"/>
                    <a:pt x="868" y="612"/>
                  </a:cubicBezTo>
                  <a:cubicBezTo>
                    <a:pt x="862" y="633"/>
                    <a:pt x="853" y="645"/>
                    <a:pt x="846" y="665"/>
                  </a:cubicBezTo>
                  <a:cubicBezTo>
                    <a:pt x="841" y="680"/>
                    <a:pt x="839" y="695"/>
                    <a:pt x="833" y="709"/>
                  </a:cubicBezTo>
                  <a:cubicBezTo>
                    <a:pt x="827" y="742"/>
                    <a:pt x="817" y="773"/>
                    <a:pt x="811" y="806"/>
                  </a:cubicBezTo>
                  <a:cubicBezTo>
                    <a:pt x="813" y="844"/>
                    <a:pt x="813" y="882"/>
                    <a:pt x="816" y="920"/>
                  </a:cubicBezTo>
                  <a:cubicBezTo>
                    <a:pt x="820" y="977"/>
                    <a:pt x="870" y="1042"/>
                    <a:pt x="921" y="1065"/>
                  </a:cubicBezTo>
                  <a:cubicBezTo>
                    <a:pt x="939" y="1073"/>
                    <a:pt x="960" y="1076"/>
                    <a:pt x="978" y="1083"/>
                  </a:cubicBezTo>
                  <a:cubicBezTo>
                    <a:pt x="1101" y="1078"/>
                    <a:pt x="1091" y="1098"/>
                    <a:pt x="1150" y="1034"/>
                  </a:cubicBezTo>
                  <a:cubicBezTo>
                    <a:pt x="1156" y="1013"/>
                    <a:pt x="1163" y="995"/>
                    <a:pt x="1167" y="973"/>
                  </a:cubicBezTo>
                  <a:cubicBezTo>
                    <a:pt x="1164" y="927"/>
                    <a:pt x="1164" y="870"/>
                    <a:pt x="1141" y="828"/>
                  </a:cubicBezTo>
                  <a:cubicBezTo>
                    <a:pt x="1131" y="810"/>
                    <a:pt x="1116" y="793"/>
                    <a:pt x="1106" y="775"/>
                  </a:cubicBezTo>
                  <a:cubicBezTo>
                    <a:pt x="1097" y="759"/>
                    <a:pt x="1095" y="739"/>
                    <a:pt x="1088" y="722"/>
                  </a:cubicBezTo>
                  <a:cubicBezTo>
                    <a:pt x="1095" y="678"/>
                    <a:pt x="1099" y="670"/>
                    <a:pt x="1141" y="661"/>
                  </a:cubicBezTo>
                  <a:cubicBezTo>
                    <a:pt x="1151" y="662"/>
                    <a:pt x="1163" y="660"/>
                    <a:pt x="1172" y="665"/>
                  </a:cubicBezTo>
                  <a:cubicBezTo>
                    <a:pt x="1180" y="669"/>
                    <a:pt x="1178" y="682"/>
                    <a:pt x="1181" y="691"/>
                  </a:cubicBezTo>
                  <a:cubicBezTo>
                    <a:pt x="1188" y="712"/>
                    <a:pt x="1190" y="726"/>
                    <a:pt x="1203" y="744"/>
                  </a:cubicBezTo>
                  <a:cubicBezTo>
                    <a:pt x="1225" y="814"/>
                    <a:pt x="1208" y="892"/>
                    <a:pt x="1229" y="964"/>
                  </a:cubicBezTo>
                  <a:cubicBezTo>
                    <a:pt x="1235" y="986"/>
                    <a:pt x="1242" y="1014"/>
                    <a:pt x="1264" y="1026"/>
                  </a:cubicBezTo>
                  <a:cubicBezTo>
                    <a:pt x="1277" y="1033"/>
                    <a:pt x="1306" y="1040"/>
                    <a:pt x="1321" y="1043"/>
                  </a:cubicBezTo>
                  <a:cubicBezTo>
                    <a:pt x="1406" y="1040"/>
                    <a:pt x="1420" y="1043"/>
                    <a:pt x="1480" y="1030"/>
                  </a:cubicBezTo>
                  <a:cubicBezTo>
                    <a:pt x="1511" y="1008"/>
                    <a:pt x="1496" y="1016"/>
                    <a:pt x="1524" y="1004"/>
                  </a:cubicBezTo>
                  <a:cubicBezTo>
                    <a:pt x="1543" y="984"/>
                    <a:pt x="1550" y="971"/>
                    <a:pt x="1559" y="946"/>
                  </a:cubicBezTo>
                  <a:cubicBezTo>
                    <a:pt x="1555" y="911"/>
                    <a:pt x="1557" y="850"/>
                    <a:pt x="1537" y="819"/>
                  </a:cubicBezTo>
                  <a:cubicBezTo>
                    <a:pt x="1534" y="814"/>
                    <a:pt x="1527" y="811"/>
                    <a:pt x="1524" y="806"/>
                  </a:cubicBezTo>
                  <a:cubicBezTo>
                    <a:pt x="1508" y="781"/>
                    <a:pt x="1508" y="764"/>
                    <a:pt x="1484" y="749"/>
                  </a:cubicBezTo>
                  <a:cubicBezTo>
                    <a:pt x="1448" y="693"/>
                    <a:pt x="1417" y="632"/>
                    <a:pt x="1387" y="573"/>
                  </a:cubicBezTo>
                  <a:cubicBezTo>
                    <a:pt x="1372" y="544"/>
                    <a:pt x="1349" y="520"/>
                    <a:pt x="1330" y="494"/>
                  </a:cubicBezTo>
                  <a:cubicBezTo>
                    <a:pt x="1314" y="472"/>
                    <a:pt x="1306" y="443"/>
                    <a:pt x="1286" y="423"/>
                  </a:cubicBezTo>
                  <a:cubicBezTo>
                    <a:pt x="1268" y="405"/>
                    <a:pt x="1239" y="365"/>
                    <a:pt x="1216" y="353"/>
                  </a:cubicBezTo>
                  <a:cubicBezTo>
                    <a:pt x="1199" y="344"/>
                    <a:pt x="1182" y="333"/>
                    <a:pt x="1167" y="322"/>
                  </a:cubicBezTo>
                  <a:cubicBezTo>
                    <a:pt x="1116" y="286"/>
                    <a:pt x="1072" y="245"/>
                    <a:pt x="1027" y="203"/>
                  </a:cubicBezTo>
                  <a:cubicBezTo>
                    <a:pt x="1014" y="191"/>
                    <a:pt x="1002" y="178"/>
                    <a:pt x="992" y="164"/>
                  </a:cubicBezTo>
                  <a:cubicBezTo>
                    <a:pt x="985" y="155"/>
                    <a:pt x="980" y="146"/>
                    <a:pt x="974" y="137"/>
                  </a:cubicBezTo>
                  <a:cubicBezTo>
                    <a:pt x="971" y="133"/>
                    <a:pt x="965" y="124"/>
                    <a:pt x="965" y="124"/>
                  </a:cubicBezTo>
                  <a:cubicBezTo>
                    <a:pt x="953" y="73"/>
                    <a:pt x="953" y="11"/>
                    <a:pt x="1009" y="1"/>
                  </a:cubicBezTo>
                  <a:cubicBezTo>
                    <a:pt x="1081" y="4"/>
                    <a:pt x="1078" y="0"/>
                    <a:pt x="1123" y="14"/>
                  </a:cubicBezTo>
                  <a:cubicBezTo>
                    <a:pt x="1137" y="23"/>
                    <a:pt x="1159" y="22"/>
                    <a:pt x="1141" y="32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Text Box 119"/>
            <p:cNvSpPr txBox="1">
              <a:spLocks noChangeArrowheads="1"/>
            </p:cNvSpPr>
            <p:nvPr/>
          </p:nvSpPr>
          <p:spPr bwMode="auto">
            <a:xfrm>
              <a:off x="3792" y="3840"/>
              <a:ext cx="15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rebuchet MS" charset="0"/>
                </a:rPr>
                <a:t>D E B F G C 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bldLvl="4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traversals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459663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The other traversals are the reverse of these three standard ones</a:t>
            </a:r>
          </a:p>
          <a:p>
            <a:pPr lvl="1" eaLnBrk="1" hangingPunct="1"/>
            <a:r>
              <a:rPr lang="en-US" sz="2400" smtClean="0"/>
              <a:t>That is, the right subtree is traversed before the left subtree is traversed</a:t>
            </a:r>
          </a:p>
          <a:p>
            <a:pPr eaLnBrk="1" hangingPunct="1"/>
            <a:r>
              <a:rPr lang="en-US" sz="2800" smtClean="0"/>
              <a:t>Reverse preorder: root, right subtree, left subtree</a:t>
            </a:r>
          </a:p>
          <a:p>
            <a:pPr eaLnBrk="1" hangingPunct="1"/>
            <a:r>
              <a:rPr lang="en-US" sz="2800" smtClean="0"/>
              <a:t>Reverse inorder: right subtree, root, left subtree</a:t>
            </a:r>
          </a:p>
          <a:p>
            <a:pPr eaLnBrk="1" hangingPunct="1"/>
            <a:r>
              <a:rPr lang="en-US" sz="2800" smtClean="0"/>
              <a:t>Reverse postorder: right subtree, left subtree, 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5492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2800"/>
              <a:t>Reverse Depth-First Traversals</a:t>
            </a:r>
            <a:r>
              <a:rPr lang="en-US"/>
              <a:t> </a:t>
            </a:r>
          </a:p>
        </p:txBody>
      </p:sp>
      <p:sp>
        <p:nvSpPr>
          <p:cNvPr id="5223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219199"/>
            <a:ext cx="7991475" cy="4081463"/>
          </a:xfrm>
          <a:noFill/>
          <a:ln/>
        </p:spPr>
        <p:txBody>
          <a:bodyPr/>
          <a:lstStyle/>
          <a:p>
            <a:r>
              <a:rPr lang="en-US" dirty="0"/>
              <a:t>There are 6 different depth-first traversals:</a:t>
            </a:r>
          </a:p>
          <a:p>
            <a:pPr lvl="1">
              <a:buFontTx/>
              <a:buChar char="•"/>
            </a:pPr>
            <a:r>
              <a:rPr lang="en-US" sz="1800" dirty="0">
                <a:solidFill>
                  <a:srgbClr val="3333FF"/>
                </a:solidFill>
              </a:rPr>
              <a:t>NLR (pre-order traversal)</a:t>
            </a:r>
          </a:p>
          <a:p>
            <a:pPr lvl="1"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NRL  (reverse pre-order traversal)</a:t>
            </a:r>
          </a:p>
          <a:p>
            <a:pPr lvl="1">
              <a:buFontTx/>
              <a:buChar char="•"/>
            </a:pPr>
            <a:r>
              <a:rPr lang="en-US" sz="1800" dirty="0">
                <a:solidFill>
                  <a:srgbClr val="3333FF"/>
                </a:solidFill>
              </a:rPr>
              <a:t>LNR (in-order traversal)</a:t>
            </a:r>
          </a:p>
          <a:p>
            <a:pPr lvl="1"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RNL  (reverse in-order traversal)</a:t>
            </a:r>
          </a:p>
          <a:p>
            <a:pPr lvl="1">
              <a:buFontTx/>
              <a:buChar char="•"/>
            </a:pPr>
            <a:r>
              <a:rPr lang="en-US" sz="1800" dirty="0">
                <a:solidFill>
                  <a:srgbClr val="3333FF"/>
                </a:solidFill>
              </a:rPr>
              <a:t>LRN (post-order traversal)</a:t>
            </a:r>
          </a:p>
          <a:p>
            <a:pPr lvl="1">
              <a:buFontTx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RLN (reverse post-order traversal)</a:t>
            </a:r>
          </a:p>
          <a:p>
            <a:pPr lvl="1">
              <a:buFontTx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/>
              <a:t>The reverse traversals are not </a:t>
            </a:r>
            <a:r>
              <a:rPr lang="en-US" sz="1800" dirty="0" smtClean="0"/>
              <a:t>common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5492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2800"/>
              <a:t>Reverse Depth-First Traversals</a:t>
            </a:r>
            <a:r>
              <a:rPr lang="en-US"/>
              <a:t> </a:t>
            </a:r>
          </a:p>
        </p:txBody>
      </p:sp>
      <p:sp>
        <p:nvSpPr>
          <p:cNvPr id="5223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7991475" cy="4751388"/>
          </a:xfrm>
          <a:noFill/>
          <a:ln/>
        </p:spPr>
        <p:txBody>
          <a:bodyPr/>
          <a:lstStyle/>
          <a:p>
            <a:endParaRPr lang="en-US" sz="1800" dirty="0"/>
          </a:p>
          <a:p>
            <a:r>
              <a:rPr lang="en-US" sz="1800" dirty="0" smtClean="0"/>
              <a:t>Exercise</a:t>
            </a:r>
            <a:r>
              <a:rPr lang="en-US" sz="1800" dirty="0"/>
              <a:t>: Perform each of the reverse depth-first traversals on the tree:</a:t>
            </a:r>
            <a:r>
              <a:rPr lang="en-US" dirty="0"/>
              <a:t> </a:t>
            </a:r>
          </a:p>
        </p:txBody>
      </p:sp>
      <p:pic>
        <p:nvPicPr>
          <p:cNvPr id="52234" name="Picture 10" descr="t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133600"/>
            <a:ext cx="4375094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Expression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1905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Binary tree for an arithmetic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internal nodes: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leaves: operands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 arithmetic expression tree for the expression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charset="0"/>
              </a:rPr>
              <a:t>((2 </a:t>
            </a:r>
            <a:r>
              <a:rPr lang="en-US" sz="2400" smtClean="0">
                <a:latin typeface="Courier New" charset="0"/>
                <a:sym typeface="Symbol" charset="2"/>
              </a:rPr>
              <a:t> (5</a:t>
            </a:r>
            <a:r>
              <a:rPr lang="en-US" sz="2400" smtClean="0">
                <a:latin typeface="Courier New" charset="0"/>
              </a:rPr>
              <a:t> - 1)) + (3 </a:t>
            </a:r>
            <a:r>
              <a:rPr lang="en-US" sz="2400" smtClean="0">
                <a:latin typeface="Courier New" charset="0"/>
                <a:sym typeface="Symbol" charset="2"/>
              </a:rPr>
              <a:t> 2</a:t>
            </a:r>
            <a:r>
              <a:rPr lang="en-US" sz="2400" smtClean="0">
                <a:latin typeface="Courier New" charset="0"/>
              </a:rPr>
              <a:t>))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</a:rPr>
                <a:t>+</a:t>
              </a:r>
            </a:p>
          </p:txBody>
        </p:sp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  <a:sym typeface="Symbol" charset="2"/>
                </a:rPr>
                <a:t></a:t>
              </a:r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  <a:sym typeface="Symbol" charset="2"/>
                </a:rPr>
                <a:t></a:t>
              </a:r>
              <a:endParaRPr lang="en-US">
                <a:latin typeface="Symbol" charset="2"/>
              </a:endParaRPr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</a:rPr>
                <a:t>-</a:t>
              </a: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5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1</a:t>
              </a: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3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2</a:t>
              </a:r>
            </a:p>
          </p:txBody>
        </p:sp>
        <p:cxnSp>
          <p:nvCxnSpPr>
            <p:cNvPr id="29710" name="AutoShape 14"/>
            <p:cNvCxnSpPr>
              <a:cxnSpLocks noChangeShapeType="1"/>
              <a:stCxn id="29701" idx="3"/>
              <a:endCxn id="29703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1" name="AutoShape 15"/>
            <p:cNvCxnSpPr>
              <a:cxnSpLocks noChangeShapeType="1"/>
              <a:stCxn id="29702" idx="1"/>
              <a:endCxn id="29701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2" name="AutoShape 16"/>
            <p:cNvCxnSpPr>
              <a:cxnSpLocks noChangeShapeType="1"/>
              <a:stCxn id="29709" idx="0"/>
              <a:endCxn id="29702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3" name="AutoShape 17"/>
            <p:cNvCxnSpPr>
              <a:cxnSpLocks noChangeShapeType="1"/>
              <a:stCxn id="29708" idx="0"/>
              <a:endCxn id="29702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4" name="AutoShape 18"/>
            <p:cNvCxnSpPr>
              <a:cxnSpLocks noChangeShapeType="1"/>
              <a:stCxn id="29707" idx="0"/>
              <a:endCxn id="29704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5" name="AutoShape 19"/>
            <p:cNvCxnSpPr>
              <a:cxnSpLocks noChangeShapeType="1"/>
              <a:stCxn id="29706" idx="0"/>
              <a:endCxn id="29704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6" name="AutoShape 20"/>
            <p:cNvCxnSpPr>
              <a:cxnSpLocks noChangeShapeType="1"/>
              <a:stCxn id="29705" idx="0"/>
              <a:endCxn id="29703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17" name="AutoShape 21"/>
            <p:cNvCxnSpPr>
              <a:cxnSpLocks noChangeShapeType="1"/>
              <a:stCxn id="29704" idx="1"/>
              <a:endCxn id="29703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5029200" cy="91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 err="1" smtClean="0"/>
              <a:t>inorder</a:t>
            </a:r>
            <a:r>
              <a:rPr lang="en-US" sz="3200" dirty="0" smtClean="0"/>
              <a:t> traversal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2209800" y="2286000"/>
            <a:ext cx="3962400" cy="2895600"/>
            <a:chOff x="2928" y="2256"/>
            <a:chExt cx="2160" cy="1440"/>
          </a:xfrm>
        </p:grpSpPr>
        <p:sp>
          <p:nvSpPr>
            <p:cNvPr id="30727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</a:rPr>
                <a:t>+</a:t>
              </a:r>
            </a:p>
          </p:txBody>
        </p:sp>
        <p:sp>
          <p:nvSpPr>
            <p:cNvPr id="30728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  <a:sym typeface="Symbol" charset="2"/>
                </a:rPr>
                <a:t></a:t>
              </a:r>
            </a:p>
          </p:txBody>
        </p:sp>
        <p:sp>
          <p:nvSpPr>
            <p:cNvPr id="30729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  <a:sym typeface="Symbol" charset="2"/>
                </a:rPr>
                <a:t></a:t>
              </a:r>
              <a:endParaRPr lang="en-US">
                <a:latin typeface="Symbol" charset="2"/>
              </a:endParaRPr>
            </a:p>
          </p:txBody>
        </p:sp>
        <p:sp>
          <p:nvSpPr>
            <p:cNvPr id="30730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</a:rPr>
                <a:t>-</a:t>
              </a:r>
            </a:p>
          </p:txBody>
        </p:sp>
        <p:sp>
          <p:nvSpPr>
            <p:cNvPr id="30731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2</a:t>
              </a:r>
            </a:p>
          </p:txBody>
        </p:sp>
        <p:sp>
          <p:nvSpPr>
            <p:cNvPr id="30732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5</a:t>
              </a:r>
            </a:p>
          </p:txBody>
        </p:sp>
        <p:sp>
          <p:nvSpPr>
            <p:cNvPr id="30733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1</a:t>
              </a:r>
            </a:p>
          </p:txBody>
        </p:sp>
        <p:sp>
          <p:nvSpPr>
            <p:cNvPr id="30734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3</a:t>
              </a:r>
            </a:p>
          </p:txBody>
        </p:sp>
        <p:sp>
          <p:nvSpPr>
            <p:cNvPr id="30735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2</a:t>
              </a:r>
            </a:p>
          </p:txBody>
        </p:sp>
        <p:cxnSp>
          <p:nvCxnSpPr>
            <p:cNvPr id="30736" name="AutoShape 15"/>
            <p:cNvCxnSpPr>
              <a:cxnSpLocks noChangeShapeType="1"/>
              <a:stCxn id="30727" idx="3"/>
              <a:endCxn id="3072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7" name="AutoShape 16"/>
            <p:cNvCxnSpPr>
              <a:cxnSpLocks noChangeShapeType="1"/>
              <a:stCxn id="30728" idx="1"/>
              <a:endCxn id="3072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8" name="AutoShape 17"/>
            <p:cNvCxnSpPr>
              <a:cxnSpLocks noChangeShapeType="1"/>
              <a:stCxn id="30735" idx="0"/>
              <a:endCxn id="3072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9" name="AutoShape 18"/>
            <p:cNvCxnSpPr>
              <a:cxnSpLocks noChangeShapeType="1"/>
              <a:stCxn id="30734" idx="0"/>
              <a:endCxn id="3072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0" name="AutoShape 19"/>
            <p:cNvCxnSpPr>
              <a:cxnSpLocks noChangeShapeType="1"/>
              <a:stCxn id="30733" idx="0"/>
              <a:endCxn id="3073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1" name="AutoShape 20"/>
            <p:cNvCxnSpPr>
              <a:cxnSpLocks noChangeShapeType="1"/>
              <a:stCxn id="30732" idx="0"/>
              <a:endCxn id="3073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2" name="AutoShape 21"/>
            <p:cNvCxnSpPr>
              <a:cxnSpLocks noChangeShapeType="1"/>
              <a:stCxn id="30731" idx="0"/>
              <a:endCxn id="3072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3" name="AutoShape 22"/>
            <p:cNvCxnSpPr>
              <a:cxnSpLocks noChangeShapeType="1"/>
              <a:stCxn id="30730" idx="1"/>
              <a:endCxn id="3072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57200" y="5562600"/>
            <a:ext cx="50292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answer?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Arithmetic Expressions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5029200" cy="91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 err="1" smtClean="0"/>
              <a:t>inorder</a:t>
            </a:r>
            <a:r>
              <a:rPr lang="en-US" sz="3200" dirty="0" smtClean="0"/>
              <a:t> traversal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9800" y="2286000"/>
            <a:ext cx="3962400" cy="2895600"/>
            <a:chOff x="2928" y="2256"/>
            <a:chExt cx="2160" cy="1440"/>
          </a:xfrm>
        </p:grpSpPr>
        <p:sp>
          <p:nvSpPr>
            <p:cNvPr id="30727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</a:rPr>
                <a:t>+</a:t>
              </a:r>
            </a:p>
          </p:txBody>
        </p:sp>
        <p:sp>
          <p:nvSpPr>
            <p:cNvPr id="30728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  <a:sym typeface="Symbol" charset="2"/>
                </a:rPr>
                <a:t></a:t>
              </a:r>
            </a:p>
          </p:txBody>
        </p:sp>
        <p:sp>
          <p:nvSpPr>
            <p:cNvPr id="30729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  <a:sym typeface="Symbol" charset="2"/>
                </a:rPr>
                <a:t></a:t>
              </a:r>
              <a:endParaRPr lang="en-US">
                <a:latin typeface="Symbol" charset="2"/>
              </a:endParaRPr>
            </a:p>
          </p:txBody>
        </p:sp>
        <p:sp>
          <p:nvSpPr>
            <p:cNvPr id="30730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</a:rPr>
                <a:t>-</a:t>
              </a:r>
            </a:p>
          </p:txBody>
        </p:sp>
        <p:sp>
          <p:nvSpPr>
            <p:cNvPr id="30731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2</a:t>
              </a:r>
            </a:p>
          </p:txBody>
        </p:sp>
        <p:sp>
          <p:nvSpPr>
            <p:cNvPr id="30732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5</a:t>
              </a:r>
            </a:p>
          </p:txBody>
        </p:sp>
        <p:sp>
          <p:nvSpPr>
            <p:cNvPr id="30733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1</a:t>
              </a:r>
            </a:p>
          </p:txBody>
        </p:sp>
        <p:sp>
          <p:nvSpPr>
            <p:cNvPr id="30734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3</a:t>
              </a:r>
            </a:p>
          </p:txBody>
        </p:sp>
        <p:sp>
          <p:nvSpPr>
            <p:cNvPr id="30735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2</a:t>
              </a:r>
            </a:p>
          </p:txBody>
        </p:sp>
        <p:cxnSp>
          <p:nvCxnSpPr>
            <p:cNvPr id="30736" name="AutoShape 15"/>
            <p:cNvCxnSpPr>
              <a:cxnSpLocks noChangeShapeType="1"/>
              <a:stCxn id="30727" idx="3"/>
              <a:endCxn id="3072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7" name="AutoShape 16"/>
            <p:cNvCxnSpPr>
              <a:cxnSpLocks noChangeShapeType="1"/>
              <a:stCxn id="30728" idx="1"/>
              <a:endCxn id="3072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8" name="AutoShape 17"/>
            <p:cNvCxnSpPr>
              <a:cxnSpLocks noChangeShapeType="1"/>
              <a:stCxn id="30735" idx="0"/>
              <a:endCxn id="3072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9" name="AutoShape 18"/>
            <p:cNvCxnSpPr>
              <a:cxnSpLocks noChangeShapeType="1"/>
              <a:stCxn id="30734" idx="0"/>
              <a:endCxn id="3072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0" name="AutoShape 19"/>
            <p:cNvCxnSpPr>
              <a:cxnSpLocks noChangeShapeType="1"/>
              <a:stCxn id="30733" idx="0"/>
              <a:endCxn id="3073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1" name="AutoShape 20"/>
            <p:cNvCxnSpPr>
              <a:cxnSpLocks noChangeShapeType="1"/>
              <a:stCxn id="30732" idx="0"/>
              <a:endCxn id="3073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2" name="AutoShape 21"/>
            <p:cNvCxnSpPr>
              <a:cxnSpLocks noChangeShapeType="1"/>
              <a:stCxn id="30731" idx="0"/>
              <a:endCxn id="3072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3" name="AutoShape 22"/>
            <p:cNvCxnSpPr>
              <a:cxnSpLocks noChangeShapeType="1"/>
              <a:stCxn id="30730" idx="1"/>
              <a:endCxn id="3072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0726" name="Text Box 23"/>
          <p:cNvSpPr txBox="1">
            <a:spLocks noChangeArrowheads="1"/>
          </p:cNvSpPr>
          <p:nvPr/>
        </p:nvSpPr>
        <p:spPr bwMode="auto">
          <a:xfrm>
            <a:off x="1981200" y="5791200"/>
            <a:ext cx="471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 New" charset="0"/>
              </a:rPr>
              <a:t>((2 </a:t>
            </a:r>
            <a:r>
              <a:rPr lang="en-US" dirty="0">
                <a:latin typeface="Courier New" charset="0"/>
                <a:sym typeface="Symbol" charset="2"/>
              </a:rPr>
              <a:t> (5</a:t>
            </a:r>
            <a:r>
              <a:rPr lang="en-US" dirty="0">
                <a:latin typeface="Courier New" charset="0"/>
              </a:rPr>
              <a:t> - 1)) + (3 </a:t>
            </a:r>
            <a:r>
              <a:rPr lang="en-US" dirty="0">
                <a:latin typeface="Courier New" charset="0"/>
                <a:sym typeface="Symbol" charset="2"/>
              </a:rPr>
              <a:t> 2</a:t>
            </a:r>
            <a:r>
              <a:rPr lang="en-US" dirty="0">
                <a:latin typeface="Courier New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Evaluate Arithmetic Expressions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postorder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Recursively evaluate subtrees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Apply the operator after subtrees are evaluated</a:t>
            </a: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</a:rPr>
                <a:t>+</a:t>
              </a:r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  <a:sym typeface="Symbol" charset="2"/>
                </a:rPr>
                <a:t></a:t>
              </a:r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  <a:sym typeface="Symbol" charset="2"/>
                </a:rPr>
                <a:t></a:t>
              </a:r>
              <a:endParaRPr lang="en-US">
                <a:latin typeface="Symbol" charset="2"/>
              </a:endParaRPr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/>
              <a:r>
                <a:rPr lang="en-US">
                  <a:latin typeface="Symbol" charset="2"/>
                </a:rPr>
                <a:t>-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2</a:t>
              </a: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5</a:t>
              </a: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1</a:t>
              </a: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3</a:t>
              </a:r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</a:rPr>
                <a:t>2</a:t>
              </a:r>
            </a:p>
          </p:txBody>
        </p:sp>
        <p:cxnSp>
          <p:nvCxnSpPr>
            <p:cNvPr id="31759" name="AutoShape 15"/>
            <p:cNvCxnSpPr>
              <a:cxnSpLocks noChangeShapeType="1"/>
              <a:stCxn id="31750" idx="3"/>
              <a:endCxn id="3175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0" name="AutoShape 16"/>
            <p:cNvCxnSpPr>
              <a:cxnSpLocks noChangeShapeType="1"/>
              <a:stCxn id="31751" idx="1"/>
              <a:endCxn id="3175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1" name="AutoShape 17"/>
            <p:cNvCxnSpPr>
              <a:cxnSpLocks noChangeShapeType="1"/>
              <a:stCxn id="31758" idx="0"/>
              <a:endCxn id="3175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2" name="AutoShape 18"/>
            <p:cNvCxnSpPr>
              <a:cxnSpLocks noChangeShapeType="1"/>
              <a:stCxn id="31757" idx="0"/>
              <a:endCxn id="3175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3" name="AutoShape 19"/>
            <p:cNvCxnSpPr>
              <a:cxnSpLocks noChangeShapeType="1"/>
              <a:stCxn id="31756" idx="0"/>
              <a:endCxn id="3175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4" name="AutoShape 20"/>
            <p:cNvCxnSpPr>
              <a:cxnSpLocks noChangeShapeType="1"/>
              <a:stCxn id="31755" idx="0"/>
              <a:endCxn id="3175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5" name="AutoShape 21"/>
            <p:cNvCxnSpPr>
              <a:cxnSpLocks noChangeShapeType="1"/>
              <a:stCxn id="31754" idx="0"/>
              <a:endCxn id="3175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66" name="AutoShape 22"/>
            <p:cNvCxnSpPr>
              <a:cxnSpLocks noChangeShapeType="1"/>
              <a:stCxn id="31753" idx="1"/>
              <a:endCxn id="3175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Exercise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Find the:</a:t>
            </a:r>
          </a:p>
          <a:p>
            <a:r>
              <a:rPr lang="en-US"/>
              <a:t>preorder</a:t>
            </a:r>
          </a:p>
          <a:p>
            <a:r>
              <a:rPr lang="en-US"/>
              <a:t>inorder</a:t>
            </a:r>
          </a:p>
          <a:p>
            <a:r>
              <a:rPr lang="en-US"/>
              <a:t>postorder</a:t>
            </a:r>
          </a:p>
          <a:p>
            <a:r>
              <a:rPr lang="en-US"/>
              <a:t>level-order</a:t>
            </a:r>
          </a:p>
        </p:txBody>
      </p: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05000"/>
            <a:ext cx="506541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tree is a collection of nodes. </a:t>
            </a:r>
          </a:p>
          <a:p>
            <a:pPr eaLnBrk="1" hangingPunct="1"/>
            <a:r>
              <a:rPr lang="en-US" sz="2800" dirty="0" smtClean="0"/>
              <a:t>The collection can be empty; otherwise, a tree consists of a distinguished node r, called the root, and zero or more non-empty (sub) trees 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each of whose roots are connected by a directed edge from r.</a:t>
            </a:r>
          </a:p>
          <a:p>
            <a:pPr eaLnBrk="1" hangingPunct="1"/>
            <a:r>
              <a:rPr lang="en-US" sz="2800" dirty="0" smtClean="0"/>
              <a:t>A tree is a collection of N nodes, one of which is the root and N-1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Exercise Answers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7239000" cy="2112336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Preorder traversal sequence: </a:t>
            </a:r>
            <a:br>
              <a:rPr lang="en-US" sz="2400" dirty="0"/>
            </a:br>
            <a:r>
              <a:rPr lang="en-US" sz="2400" dirty="0"/>
              <a:t>F, B, A, D, C, E, G, I, H (root, left, right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76400"/>
            <a:ext cx="335280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Exercise Answers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7239000" cy="1426536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Inorder</a:t>
            </a:r>
            <a:r>
              <a:rPr lang="en-US" sz="2400" dirty="0" smtClean="0"/>
              <a:t> </a:t>
            </a:r>
            <a:r>
              <a:rPr lang="en-US" sz="2400" dirty="0"/>
              <a:t>traversal sequence: </a:t>
            </a:r>
            <a:br>
              <a:rPr lang="en-US" sz="2400" dirty="0"/>
            </a:br>
            <a:r>
              <a:rPr lang="en-US" sz="2400" dirty="0"/>
              <a:t>A, B, C, D, E, F, G, H, I (left, root, right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439607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Exercise Answers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7239000" cy="1426536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 smtClean="0"/>
              <a:t>Postorder</a:t>
            </a:r>
            <a:r>
              <a:rPr lang="en-US" sz="2400" dirty="0" smtClean="0"/>
              <a:t> </a:t>
            </a:r>
            <a:r>
              <a:rPr lang="en-US" sz="2400" dirty="0"/>
              <a:t>traversal sequence: </a:t>
            </a:r>
            <a:br>
              <a:rPr lang="en-US" sz="2400" dirty="0"/>
            </a:br>
            <a:r>
              <a:rPr lang="en-US" sz="2400" dirty="0"/>
              <a:t>A, C, E, D, B, H, I, G, F (left, right, root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399" y="1828800"/>
            <a:ext cx="420493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Exercise Answers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029200"/>
            <a:ext cx="7848600" cy="1371600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Level-order </a:t>
            </a:r>
            <a:r>
              <a:rPr lang="en-US" sz="2400" dirty="0"/>
              <a:t>traversal sequence: </a:t>
            </a:r>
            <a:br>
              <a:rPr lang="en-US" sz="2400" dirty="0"/>
            </a:br>
            <a:r>
              <a:rPr lang="en-US" sz="2400" dirty="0"/>
              <a:t>F, B, G, A, D, I, C, E, H</a:t>
            </a:r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00199"/>
            <a:ext cx="4343400" cy="346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End…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182880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Thank you for listening..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438400" y="4572000"/>
            <a:ext cx="457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God bless!…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0" y="3200400"/>
            <a:ext cx="54864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Keep safe!…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Tree terminology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root of each </a:t>
            </a:r>
            <a:r>
              <a:rPr lang="en-US" dirty="0" err="1" smtClean="0"/>
              <a:t>subtree</a:t>
            </a:r>
            <a:r>
              <a:rPr lang="en-US" dirty="0" smtClean="0"/>
              <a:t> is said to be a </a:t>
            </a:r>
            <a:r>
              <a:rPr lang="en-US" b="1" dirty="0" smtClean="0"/>
              <a:t>child </a:t>
            </a:r>
            <a:r>
              <a:rPr lang="en-US" dirty="0" smtClean="0"/>
              <a:t>of r and r is said to be the </a:t>
            </a:r>
            <a:r>
              <a:rPr lang="en-US" b="1" dirty="0" smtClean="0"/>
              <a:t>parent</a:t>
            </a:r>
            <a:r>
              <a:rPr lang="en-US" dirty="0" smtClean="0"/>
              <a:t> of each </a:t>
            </a:r>
            <a:r>
              <a:rPr lang="en-US" dirty="0" err="1" smtClean="0"/>
              <a:t>subtree</a:t>
            </a:r>
            <a:r>
              <a:rPr lang="en-US" dirty="0" smtClean="0"/>
              <a:t> root.</a:t>
            </a:r>
          </a:p>
          <a:p>
            <a:pPr eaLnBrk="1" hangingPunct="1"/>
            <a:r>
              <a:rPr lang="en-US" b="1" dirty="0" smtClean="0"/>
              <a:t>Leaves</a:t>
            </a:r>
            <a:r>
              <a:rPr lang="en-US" dirty="0" smtClean="0"/>
              <a:t>: nodes with no children (also known as external nodes)</a:t>
            </a:r>
          </a:p>
          <a:p>
            <a:pPr eaLnBrk="1" hangingPunct="1"/>
            <a:r>
              <a:rPr lang="en-US" b="1" dirty="0" smtClean="0"/>
              <a:t>Internal Nodes</a:t>
            </a:r>
            <a:r>
              <a:rPr lang="en-US" dirty="0" smtClean="0"/>
              <a:t>: nodes with children</a:t>
            </a:r>
          </a:p>
          <a:p>
            <a:pPr eaLnBrk="1" hangingPunct="1"/>
            <a:r>
              <a:rPr lang="en-US" b="1" dirty="0" smtClean="0"/>
              <a:t>Siblings</a:t>
            </a:r>
            <a:r>
              <a:rPr lang="en-US" dirty="0" smtClean="0"/>
              <a:t>: nodes with the same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b="1" smtClean="0"/>
              <a:t>path </a:t>
            </a:r>
            <a:r>
              <a:rPr lang="en-US" sz="2800" smtClean="0"/>
              <a:t>from node n</a:t>
            </a:r>
            <a:r>
              <a:rPr lang="en-US" sz="2800" baseline="-25000" smtClean="0"/>
              <a:t>1</a:t>
            </a:r>
            <a:r>
              <a:rPr lang="en-US" sz="2800" smtClean="0"/>
              <a:t> to n</a:t>
            </a:r>
            <a:r>
              <a:rPr lang="en-US" sz="2800" baseline="-25000" smtClean="0"/>
              <a:t>k</a:t>
            </a:r>
            <a:r>
              <a:rPr lang="en-US" sz="2800" smtClean="0"/>
              <a:t> is defined as a sequence of nodes n</a:t>
            </a:r>
            <a:r>
              <a:rPr lang="en-US" sz="2800" baseline="-25000" smtClean="0"/>
              <a:t>1</a:t>
            </a:r>
            <a:r>
              <a:rPr lang="en-US" sz="2800" smtClean="0"/>
              <a:t>, n</a:t>
            </a:r>
            <a:r>
              <a:rPr lang="en-US" sz="2800" baseline="-25000" smtClean="0"/>
              <a:t>2</a:t>
            </a:r>
            <a:r>
              <a:rPr lang="en-US" sz="2800" smtClean="0"/>
              <a:t>, …, n</a:t>
            </a:r>
            <a:r>
              <a:rPr lang="en-US" sz="2800" baseline="-25000" smtClean="0"/>
              <a:t>k </a:t>
            </a:r>
            <a:r>
              <a:rPr lang="en-US" sz="2800" smtClean="0"/>
              <a:t>such that n</a:t>
            </a:r>
            <a:r>
              <a:rPr lang="en-US" sz="2800" baseline="-25000" smtClean="0"/>
              <a:t>i</a:t>
            </a:r>
            <a:r>
              <a:rPr lang="en-US" sz="2800" smtClean="0"/>
              <a:t> is the parent of n</a:t>
            </a:r>
            <a:r>
              <a:rPr lang="en-US" sz="2800" baseline="-25000" smtClean="0"/>
              <a:t>i+1</a:t>
            </a:r>
            <a:r>
              <a:rPr lang="en-US" sz="2800" smtClean="0"/>
              <a:t> for 1&lt;= i &lt;= k. </a:t>
            </a:r>
          </a:p>
          <a:p>
            <a:pPr eaLnBrk="1" hangingPunct="1"/>
            <a:r>
              <a:rPr lang="en-US" sz="2800" smtClean="0"/>
              <a:t>The length of this path is the number of edges on the path namely k-1.</a:t>
            </a:r>
          </a:p>
          <a:p>
            <a:pPr eaLnBrk="1" hangingPunct="1"/>
            <a:r>
              <a:rPr lang="en-US" sz="2800" smtClean="0"/>
              <a:t>The length of the path from a node to itself is 0.</a:t>
            </a:r>
          </a:p>
          <a:p>
            <a:pPr eaLnBrk="1" hangingPunct="1"/>
            <a:r>
              <a:rPr lang="en-US" sz="2800" smtClean="0"/>
              <a:t>There is exactly one path from the root to each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Tree terminology (continued)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Depth (of node): the length of the unique path from the root to a node.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Depth (of tree): The depth of a tree is equal to the depth of its deepest leaf.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Height (of node): the length of the longest path from a node to a leaf.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leaves have a height of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height of the root is equal to the depth of the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Tree Terminology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8200"/>
            <a:ext cx="3962400" cy="2057400"/>
          </a:xfrm>
        </p:spPr>
        <p:txBody>
          <a:bodyPr/>
          <a:lstStyle/>
          <a:p>
            <a:r>
              <a:rPr lang="en-US"/>
              <a:t>root, leaf</a:t>
            </a:r>
          </a:p>
          <a:p>
            <a:r>
              <a:rPr lang="en-US"/>
              <a:t>parent, child, sibling</a:t>
            </a:r>
          </a:p>
          <a:p>
            <a:r>
              <a:rPr lang="en-US"/>
              <a:t>subtree</a:t>
            </a:r>
          </a:p>
        </p:txBody>
      </p:sp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2" cstate="print"/>
          <a:srcRect b="432"/>
          <a:stretch>
            <a:fillRect/>
          </a:stretch>
        </p:blipFill>
        <p:spPr bwMode="auto">
          <a:xfrm>
            <a:off x="1905000" y="1752600"/>
            <a:ext cx="533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4648200" y="4648200"/>
            <a:ext cx="434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external, internal node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ancestor, descendant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depth, height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binary tree is a tree in which no node can have more than two children.</a:t>
            </a:r>
          </a:p>
          <a:p>
            <a:pPr eaLnBrk="1" hangingPunct="1"/>
            <a:r>
              <a:rPr lang="en-US" smtClean="0"/>
              <a:t>Each node has an element, a reference to a left child and a reference to a right child.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node has 0, 1, or 2 children</a:t>
            </a:r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90800"/>
            <a:ext cx="49530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1870</TotalTime>
  <Words>1267</Words>
  <Application>Microsoft Office PowerPoint</Application>
  <PresentationFormat>On-screen Show (4:3)</PresentationFormat>
  <Paragraphs>279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Opulent</vt:lpstr>
      <vt:lpstr>Slide 1</vt:lpstr>
      <vt:lpstr>ReVIEW</vt:lpstr>
      <vt:lpstr>Tree</vt:lpstr>
      <vt:lpstr>Tree terminology</vt:lpstr>
      <vt:lpstr>Tree terminology (continued)</vt:lpstr>
      <vt:lpstr>Tree terminology (continued)</vt:lpstr>
      <vt:lpstr>Tree Terminology</vt:lpstr>
      <vt:lpstr>Binary trees</vt:lpstr>
      <vt:lpstr>Binary Trees</vt:lpstr>
      <vt:lpstr>a binary tree</vt:lpstr>
      <vt:lpstr>Tree traversals</vt:lpstr>
      <vt:lpstr>Tree traversals</vt:lpstr>
      <vt:lpstr>Depth-First Traversals</vt:lpstr>
      <vt:lpstr>Preorder traversal</vt:lpstr>
      <vt:lpstr>Preorder Depth-first Traversal </vt:lpstr>
      <vt:lpstr>Inorder traversal</vt:lpstr>
      <vt:lpstr>Inorder Depth-first Traversal </vt:lpstr>
      <vt:lpstr>Postorder traversal</vt:lpstr>
      <vt:lpstr>Postorder Depth-first Traversal </vt:lpstr>
      <vt:lpstr>Tree traversals using “flags”</vt:lpstr>
      <vt:lpstr>Tree traversals using “flags”</vt:lpstr>
      <vt:lpstr>Other traversals</vt:lpstr>
      <vt:lpstr>Reverse Depth-First Traversals </vt:lpstr>
      <vt:lpstr>Reverse Depth-First Traversals </vt:lpstr>
      <vt:lpstr>Arithmetic Expression Tree</vt:lpstr>
      <vt:lpstr>Arithmetic Expressions</vt:lpstr>
      <vt:lpstr>Arithmetic Expressions</vt:lpstr>
      <vt:lpstr>Evaluate Arithmetic Expressions</vt:lpstr>
      <vt:lpstr>Traversal Exercise</vt:lpstr>
      <vt:lpstr>Exercise Answers</vt:lpstr>
      <vt:lpstr>Exercise Answers</vt:lpstr>
      <vt:lpstr>Exercise Answers</vt:lpstr>
      <vt:lpstr>Exercise Answers</vt:lpstr>
      <vt:lpstr>End…</vt:lpstr>
    </vt:vector>
  </TitlesOfParts>
  <Company>User 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trees</dc:title>
  <dc:creator>Evan Korth</dc:creator>
  <cp:lastModifiedBy>Windows User</cp:lastModifiedBy>
  <cp:revision>27</cp:revision>
  <dcterms:created xsi:type="dcterms:W3CDTF">2004-09-30T08:17:45Z</dcterms:created>
  <dcterms:modified xsi:type="dcterms:W3CDTF">2022-05-16T03:25:06Z</dcterms:modified>
</cp:coreProperties>
</file>