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7" r:id="rId4"/>
    <p:sldId id="258" r:id="rId5"/>
    <p:sldId id="288" r:id="rId6"/>
    <p:sldId id="289" r:id="rId7"/>
    <p:sldId id="290" r:id="rId8"/>
    <p:sldId id="291" r:id="rId9"/>
    <p:sldId id="292" r:id="rId10"/>
    <p:sldId id="293" r:id="rId11"/>
    <p:sldId id="294" r:id="rId12"/>
    <p:sldId id="295" r:id="rId13"/>
    <p:sldId id="296" r:id="rId14"/>
    <p:sldId id="312"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285"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12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ru-RU" smtClean="0"/>
              <a:t>Образец заголовка</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4C71EC6-210F-42DE-9C53-41977AD35B3D}" type="datetimeFigureOut">
              <a:rPr lang="ru-RU" smtClean="0"/>
              <a:pPr/>
              <a:t>14.04.2018</a:t>
            </a:fld>
            <a:endParaRPr lang="ru-RU"/>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ru-RU"/>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19B0651-EE4F-4900-A07F-96A6BFA9D0F0}" type="slidenum">
              <a:rPr lang="ru-RU" smtClean="0"/>
              <a:pPr/>
              <a:t>‹#›</a:t>
            </a:fld>
            <a:endParaRPr lang="ru-RU"/>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ru-RU" smtClean="0"/>
              <a:t>Образец заголовка</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pPr/>
              <a:t>‹#›</a:t>
            </a:fld>
            <a:endParaRPr lang="ru-RU"/>
          </a:p>
        </p:txBody>
      </p:sp>
      <p:sp>
        <p:nvSpPr>
          <p:cNvPr id="9" name="Content Placeholder 8"/>
          <p:cNvSpPr>
            <a:spLocks noGrp="1"/>
          </p:cNvSpPr>
          <p:nvPr>
            <p:ph sz="quarter" idx="13"/>
          </p:nvPr>
        </p:nvSpPr>
        <p:spPr>
          <a:xfrm>
            <a:off x="1042416" y="2313432"/>
            <a:ext cx="3419856" cy="349300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pPr/>
              <a:t>‹#›</a:t>
            </a:fld>
            <a:endParaRPr lang="ru-RU"/>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ru-RU"/>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ru-RU" smtClean="0"/>
              <a:t>Образец заголовка</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ru-RU" smtClean="0"/>
              <a:t>Образец заголовка</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pPr/>
              <a:t>14.04.2018</a:t>
            </a:fld>
            <a:endParaRPr lang="ru-RU"/>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4C71EC6-210F-42DE-9C53-41977AD35B3D}" type="datetimeFigureOut">
              <a:rPr lang="ru-RU" smtClean="0"/>
              <a:pPr/>
              <a:t>14.04.2018</a:t>
            </a:fld>
            <a:endParaRPr lang="ru-RU"/>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ru-RU"/>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19B0651-EE4F-4900-A07F-96A6BFA9D0F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hoosealicense.com/" TargetMode="External"/><Relationship Id="rId2" Type="http://schemas.openxmlformats.org/officeDocument/2006/relationships/hyperlink" Target="https://help.github.com/articles/ignoring-fil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indows.github.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proglib.io/p/git-for-half-an-hour/" TargetMode="External"/><Relationship Id="rId3" Type="http://schemas.openxmlformats.org/officeDocument/2006/relationships/hyperlink" Target="https://git-scm.com/book/ru/v1/&#1042;&#1074;&#1077;&#1076;&#1077;&#1085;&#1080;&#1077;-&#1054;&#1089;&#1085;&#1086;&#1074;&#1099;-Git" TargetMode="External"/><Relationship Id="rId7" Type="http://schemas.openxmlformats.org/officeDocument/2006/relationships/hyperlink" Target="http://rogerdudler.github.io/git-guide/"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6" Type="http://schemas.openxmlformats.org/officeDocument/2006/relationships/hyperlink" Target="https://habrahabr.ru/post/174467/" TargetMode="External"/><Relationship Id="rId5" Type="http://schemas.openxmlformats.org/officeDocument/2006/relationships/hyperlink" Target="http://eax.me/git-commands/" TargetMode="External"/><Relationship Id="rId4" Type="http://schemas.openxmlformats.org/officeDocument/2006/relationships/hyperlink" Target="https://githowto.com/r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33365" y="2348880"/>
            <a:ext cx="3313355" cy="2061756"/>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GIT </a:t>
            </a:r>
            <a:r>
              <a:rPr lang="ro-RO" sz="4000" b="1" dirty="0" smtClean="0">
                <a:latin typeface="Times New Roman" panose="02020603050405020304" pitchFamily="18" charset="0"/>
                <a:cs typeface="Times New Roman" panose="02020603050405020304" pitchFamily="18" charset="0"/>
              </a:rPr>
              <a:t/>
            </a:r>
            <a:br>
              <a:rPr lang="ro-RO" sz="4000" b="1" dirty="0" smtClean="0">
                <a:latin typeface="Times New Roman" panose="02020603050405020304" pitchFamily="18" charset="0"/>
                <a:cs typeface="Times New Roman" panose="02020603050405020304" pitchFamily="18" charset="0"/>
              </a:rPr>
            </a:br>
            <a:r>
              <a:rPr lang="ro-RO" sz="4000" b="1" dirty="0" smtClean="0">
                <a:latin typeface="Times New Roman" panose="02020603050405020304" pitchFamily="18" charset="0"/>
                <a:cs typeface="Times New Roman" panose="02020603050405020304" pitchFamily="18" charset="0"/>
              </a:rPr>
              <a:t>și</a:t>
            </a:r>
            <a:br>
              <a:rPr lang="ro-RO" sz="4000" b="1" dirty="0" smtClean="0">
                <a:latin typeface="Times New Roman" panose="02020603050405020304" pitchFamily="18" charset="0"/>
                <a:cs typeface="Times New Roman" panose="02020603050405020304" pitchFamily="18" charset="0"/>
              </a:rPr>
            </a:br>
            <a:r>
              <a:rPr lang="en-US" sz="4000" b="1" dirty="0" err="1" smtClean="0">
                <a:latin typeface="Times New Roman" panose="02020603050405020304" pitchFamily="18" charset="0"/>
                <a:cs typeface="Times New Roman" panose="02020603050405020304" pitchFamily="18" charset="0"/>
              </a:rPr>
              <a:t>GitHUB</a:t>
            </a:r>
            <a:endParaRPr lang="en-US" sz="4000" b="1"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4716016" y="4653136"/>
            <a:ext cx="3309803" cy="1260629"/>
          </a:xfrm>
        </p:spPr>
        <p:txBody>
          <a:bodyPr>
            <a:normAutofit/>
          </a:bodyPr>
          <a:lstStyle/>
          <a:p>
            <a:endParaRPr lang="en-US" b="1" dirty="0">
              <a:latin typeface="Times New Roman" panose="02020603050405020304" pitchFamily="18" charset="0"/>
              <a:cs typeface="Times New Roman" panose="02020603050405020304" pitchFamily="18" charset="0"/>
            </a:endParaRPr>
          </a:p>
          <a:p>
            <a:endParaRPr lang="en-US" dirty="0" smtClean="0"/>
          </a:p>
          <a:p>
            <a:endParaRPr lang="en-US" dirty="0"/>
          </a:p>
        </p:txBody>
      </p:sp>
    </p:spTree>
    <p:extLst>
      <p:ext uri="{BB962C8B-B14F-4D97-AF65-F5344CB8AC3E}">
        <p14:creationId xmlns="" xmlns:p14="http://schemas.microsoft.com/office/powerpoint/2010/main" val="173167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416824" cy="4320480"/>
          </a:xfrm>
        </p:spPr>
        <p:txBody>
          <a:bodyPr>
            <a:noAutofit/>
          </a:bodyPr>
          <a:lstStyle/>
          <a:p>
            <a:pPr algn="just" fontAlgn="base"/>
            <a:r>
              <a:rPr lang="vi-VN" sz="1800" b="1" dirty="0" smtClean="0">
                <a:latin typeface="Times New Roman" panose="02020603050405020304" pitchFamily="18" charset="0"/>
                <a:cs typeface="Times New Roman" panose="02020603050405020304" pitchFamily="18" charset="0"/>
              </a:rPr>
              <a:t>Dar</a:t>
            </a:r>
            <a:r>
              <a:rPr lang="vi-VN" sz="1800" b="1" dirty="0">
                <a:latin typeface="Times New Roman" panose="02020603050405020304" pitchFamily="18" charset="0"/>
                <a:cs typeface="Times New Roman" panose="02020603050405020304" pitchFamily="18" charset="0"/>
              </a:rPr>
              <a:t>, daca folosesti Linux (Ubuntu) atunci trebuie sa deschizi terminalul (alt+t) si sa scrii urmatoarea comanda</a:t>
            </a:r>
            <a:r>
              <a:rPr lang="vi-VN" sz="1800" b="1"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68580" indent="0" algn="just" fontAlgn="base">
              <a:buNone/>
            </a:pPr>
            <a:r>
              <a:rPr lang="vi-VN" sz="1800" b="1" dirty="0" smtClean="0">
                <a:solidFill>
                  <a:srgbClr val="FF0000"/>
                </a:solidFill>
                <a:latin typeface="Times New Roman" panose="02020603050405020304" pitchFamily="18" charset="0"/>
                <a:cs typeface="Times New Roman" panose="02020603050405020304" pitchFamily="18" charset="0"/>
              </a:rPr>
              <a:t>sudo </a:t>
            </a:r>
            <a:r>
              <a:rPr lang="vi-VN" sz="1800" b="1" dirty="0">
                <a:solidFill>
                  <a:srgbClr val="FF0000"/>
                </a:solidFill>
                <a:latin typeface="Times New Roman" panose="02020603050405020304" pitchFamily="18" charset="0"/>
                <a:cs typeface="Times New Roman" panose="02020603050405020304" pitchFamily="18" charset="0"/>
              </a:rPr>
              <a:t>apt-get install </a:t>
            </a:r>
            <a:r>
              <a:rPr lang="vi-VN" sz="1800" b="1" dirty="0" smtClean="0">
                <a:solidFill>
                  <a:srgbClr val="FF0000"/>
                </a:solidFill>
                <a:latin typeface="Times New Roman" panose="02020603050405020304" pitchFamily="18" charset="0"/>
                <a:cs typeface="Times New Roman" panose="02020603050405020304" pitchFamily="18" charset="0"/>
              </a:rPr>
              <a:t>git</a:t>
            </a:r>
            <a:endParaRPr lang="en-US" sz="1800" b="1" dirty="0" smtClean="0">
              <a:solidFill>
                <a:srgbClr val="FF0000"/>
              </a:solidFill>
              <a:latin typeface="Times New Roman" panose="02020603050405020304" pitchFamily="18" charset="0"/>
              <a:cs typeface="Times New Roman" panose="02020603050405020304" pitchFamily="18" charset="0"/>
            </a:endParaRPr>
          </a:p>
          <a:p>
            <a:pPr algn="just" fontAlgn="base"/>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fontAlgn="base"/>
            <a:r>
              <a:rPr lang="en-US" sz="1800" b="1" dirty="0" smtClean="0">
                <a:solidFill>
                  <a:schemeClr val="tx1"/>
                </a:solidFill>
                <a:latin typeface="Times New Roman" panose="02020603050405020304" pitchFamily="18" charset="0"/>
                <a:cs typeface="Times New Roman" panose="02020603050405020304" pitchFamily="18" charset="0"/>
              </a:rPr>
              <a:t>Un </a:t>
            </a:r>
            <a:r>
              <a:rPr lang="en-US" sz="1800" b="1" dirty="0">
                <a:solidFill>
                  <a:schemeClr val="tx1"/>
                </a:solidFill>
                <a:latin typeface="Times New Roman" panose="02020603050405020304" pitchFamily="18" charset="0"/>
                <a:cs typeface="Times New Roman" panose="02020603050405020304" pitchFamily="18" charset="0"/>
              </a:rPr>
              <a:t>repository </a:t>
            </a:r>
            <a:r>
              <a:rPr lang="en-US" sz="1800" b="1" dirty="0" err="1">
                <a:solidFill>
                  <a:schemeClr val="tx1"/>
                </a:solidFill>
                <a:latin typeface="Times New Roman" panose="02020603050405020304" pitchFamily="18" charset="0"/>
                <a:cs typeface="Times New Roman" panose="02020603050405020304" pitchFamily="18" charset="0"/>
              </a:rPr>
              <a:t>este</a:t>
            </a:r>
            <a:r>
              <a:rPr lang="en-US" sz="1800" b="1" dirty="0">
                <a:solidFill>
                  <a:schemeClr val="tx1"/>
                </a:solidFill>
                <a:latin typeface="Times New Roman" panose="02020603050405020304" pitchFamily="18" charset="0"/>
                <a:cs typeface="Times New Roman" panose="02020603050405020304" pitchFamily="18" charset="0"/>
              </a:rPr>
              <a:t> de </a:t>
            </a:r>
            <a:r>
              <a:rPr lang="en-US" sz="1800" b="1" dirty="0" err="1">
                <a:solidFill>
                  <a:schemeClr val="tx1"/>
                </a:solidFill>
                <a:latin typeface="Times New Roman" panose="02020603050405020304" pitchFamily="18" charset="0"/>
                <a:cs typeface="Times New Roman" panose="02020603050405020304" pitchFamily="18" charset="0"/>
              </a:rPr>
              <a:t>fapt</a:t>
            </a:r>
            <a:r>
              <a:rPr lang="en-US" sz="1800" b="1" dirty="0">
                <a:solidFill>
                  <a:schemeClr val="tx1"/>
                </a:solidFill>
                <a:latin typeface="Times New Roman" panose="02020603050405020304" pitchFamily="18" charset="0"/>
                <a:cs typeface="Times New Roman" panose="02020603050405020304" pitchFamily="18" charset="0"/>
              </a:rPr>
              <a:t> un folder in care </a:t>
            </a:r>
            <a:r>
              <a:rPr lang="en-US" sz="1800" b="1" dirty="0" err="1">
                <a:solidFill>
                  <a:schemeClr val="tx1"/>
                </a:solidFill>
                <a:latin typeface="Times New Roman" panose="02020603050405020304" pitchFamily="18" charset="0"/>
                <a:cs typeface="Times New Roman" panose="02020603050405020304" pitchFamily="18" charset="0"/>
              </a:rPr>
              <a:t>git</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urmareste</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modificarile</a:t>
            </a:r>
            <a:r>
              <a:rPr lang="en-US" sz="1800" b="1" dirty="0">
                <a:solidFill>
                  <a:schemeClr val="tx1"/>
                </a:solidFill>
                <a:latin typeface="Times New Roman" panose="02020603050405020304" pitchFamily="18" charset="0"/>
                <a:cs typeface="Times New Roman" panose="02020603050405020304" pitchFamily="18" charset="0"/>
              </a:rPr>
              <a:t>. Hai </a:t>
            </a:r>
            <a:r>
              <a:rPr lang="en-US" sz="1800" b="1" dirty="0" err="1">
                <a:solidFill>
                  <a:schemeClr val="tx1"/>
                </a:solidFill>
                <a:latin typeface="Times New Roman" panose="02020603050405020304" pitchFamily="18" charset="0"/>
                <a:cs typeface="Times New Roman" panose="02020603050405020304" pitchFamily="18" charset="0"/>
              </a:rPr>
              <a:t>sa</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facem</a:t>
            </a:r>
            <a:r>
              <a:rPr lang="en-US" sz="1800" b="1" dirty="0">
                <a:solidFill>
                  <a:schemeClr val="tx1"/>
                </a:solidFill>
                <a:latin typeface="Times New Roman" panose="02020603050405020304" pitchFamily="18" charset="0"/>
                <a:cs typeface="Times New Roman" panose="02020603050405020304" pitchFamily="18" charset="0"/>
              </a:rPr>
              <a:t> un folder </a:t>
            </a:r>
            <a:r>
              <a:rPr lang="en-US" sz="1800" b="1" dirty="0" err="1">
                <a:solidFill>
                  <a:schemeClr val="tx1"/>
                </a:solidFill>
                <a:latin typeface="Times New Roman" panose="02020603050405020304" pitchFamily="18" charset="0"/>
                <a:cs typeface="Times New Roman" panose="02020603050405020304" pitchFamily="18" charset="0"/>
              </a:rPr>
              <a:t>nou</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si</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sa</a:t>
            </a:r>
            <a:r>
              <a:rPr lang="en-US" sz="1800" b="1" dirty="0">
                <a:solidFill>
                  <a:schemeClr val="tx1"/>
                </a:solidFill>
                <a:latin typeface="Times New Roman" panose="02020603050405020304" pitchFamily="18" charset="0"/>
                <a:cs typeface="Times New Roman" panose="02020603050405020304" pitchFamily="18" charset="0"/>
              </a:rPr>
              <a:t>-l </a:t>
            </a:r>
            <a:r>
              <a:rPr lang="en-US" sz="1800" b="1" dirty="0" err="1">
                <a:solidFill>
                  <a:schemeClr val="tx1"/>
                </a:solidFill>
                <a:latin typeface="Times New Roman" panose="02020603050405020304" pitchFamily="18" charset="0"/>
                <a:cs typeface="Times New Roman" panose="02020603050405020304" pitchFamily="18" charset="0"/>
              </a:rPr>
              <a:t>numim</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test</a:t>
            </a:r>
          </a:p>
          <a:p>
            <a:pPr marL="68580" indent="0" algn="just" fontAlgn="base">
              <a:buNone/>
            </a:pPr>
            <a:r>
              <a:rPr lang="en-US" sz="1800" b="1" dirty="0" err="1" smtClean="0">
                <a:solidFill>
                  <a:srgbClr val="FF0000"/>
                </a:solidFill>
                <a:latin typeface="Times New Roman" panose="02020603050405020304" pitchFamily="18" charset="0"/>
                <a:cs typeface="Times New Roman" panose="02020603050405020304" pitchFamily="18" charset="0"/>
              </a:rPr>
              <a:t>mkdir</a:t>
            </a:r>
            <a:r>
              <a:rPr lang="en-US" sz="1800" b="1" dirty="0" smtClean="0">
                <a:solidFill>
                  <a:srgbClr val="FF0000"/>
                </a:solidFill>
                <a:latin typeface="Times New Roman" panose="02020603050405020304" pitchFamily="18" charset="0"/>
                <a:cs typeface="Times New Roman" panose="02020603050405020304" pitchFamily="18" charset="0"/>
              </a:rPr>
              <a:t> test</a:t>
            </a:r>
          </a:p>
          <a:p>
            <a:pPr algn="just" fontAlgn="base"/>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fontAlgn="base"/>
            <a:r>
              <a:rPr lang="en-US" sz="1800" b="1" dirty="0" err="1" smtClean="0">
                <a:solidFill>
                  <a:schemeClr val="tx1"/>
                </a:solidFill>
                <a:latin typeface="Times New Roman" panose="02020603050405020304" pitchFamily="18" charset="0"/>
                <a:cs typeface="Times New Roman" panose="02020603050405020304" pitchFamily="18" charset="0"/>
              </a:rPr>
              <a:t>Acum</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hai</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sa</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intram</a:t>
            </a:r>
            <a:r>
              <a:rPr lang="en-US" sz="1800" b="1" dirty="0">
                <a:solidFill>
                  <a:schemeClr val="tx1"/>
                </a:solidFill>
                <a:latin typeface="Times New Roman" panose="02020603050405020304" pitchFamily="18" charset="0"/>
                <a:cs typeface="Times New Roman" panose="02020603050405020304" pitchFamily="18" charset="0"/>
              </a:rPr>
              <a:t> in </a:t>
            </a:r>
            <a:r>
              <a:rPr lang="en-US" sz="1800" b="1" dirty="0" err="1">
                <a:solidFill>
                  <a:schemeClr val="tx1"/>
                </a:solidFill>
                <a:latin typeface="Times New Roman" panose="02020603050405020304" pitchFamily="18" charset="0"/>
                <a:cs typeface="Times New Roman" panose="02020603050405020304" pitchFamily="18" charset="0"/>
              </a:rPr>
              <a:t>acest</a:t>
            </a:r>
            <a:r>
              <a:rPr lang="en-US" sz="1800" b="1" dirty="0">
                <a:solidFill>
                  <a:schemeClr val="tx1"/>
                </a:solidFill>
                <a:latin typeface="Times New Roman" panose="02020603050405020304" pitchFamily="18" charset="0"/>
                <a:cs typeface="Times New Roman" panose="02020603050405020304" pitchFamily="18" charset="0"/>
              </a:rPr>
              <a:t> folder </a:t>
            </a:r>
            <a:r>
              <a:rPr lang="en-US" sz="1800" b="1" dirty="0" err="1">
                <a:solidFill>
                  <a:schemeClr val="tx1"/>
                </a:solidFill>
                <a:latin typeface="Times New Roman" panose="02020603050405020304" pitchFamily="18" charset="0"/>
                <a:cs typeface="Times New Roman" panose="02020603050405020304" pitchFamily="18" charset="0"/>
              </a:rPr>
              <a:t>nou</a:t>
            </a:r>
            <a:endParaRPr lang="en-US" sz="1800" b="1" dirty="0">
              <a:solidFill>
                <a:schemeClr val="tx1"/>
              </a:solidFill>
              <a:latin typeface="Times New Roman" panose="02020603050405020304" pitchFamily="18" charset="0"/>
              <a:cs typeface="Times New Roman" panose="02020603050405020304" pitchFamily="18" charset="0"/>
            </a:endParaRPr>
          </a:p>
          <a:p>
            <a:pPr marL="68580" indent="0" algn="just" fontAlgn="base">
              <a:buNone/>
            </a:pPr>
            <a:r>
              <a:rPr lang="en-US" sz="1800" b="1" dirty="0" smtClean="0">
                <a:solidFill>
                  <a:srgbClr val="FF0000"/>
                </a:solidFill>
                <a:latin typeface="Times New Roman" panose="02020603050405020304" pitchFamily="18" charset="0"/>
                <a:cs typeface="Times New Roman" panose="02020603050405020304" pitchFamily="18" charset="0"/>
              </a:rPr>
              <a:t>cd test</a:t>
            </a:r>
          </a:p>
          <a:p>
            <a:pPr marL="68580" indent="0" algn="just" fontAlgn="base">
              <a:buNone/>
            </a:pPr>
            <a:endParaRPr lang="en-US" sz="1800" b="1" dirty="0">
              <a:solidFill>
                <a:srgbClr val="FF0000"/>
              </a:solidFill>
              <a:latin typeface="Times New Roman" panose="02020603050405020304" pitchFamily="18" charset="0"/>
              <a:cs typeface="Times New Roman" panose="02020603050405020304" pitchFamily="18" charset="0"/>
            </a:endParaRPr>
          </a:p>
          <a:p>
            <a:pPr algn="just" fontAlgn="base"/>
            <a:r>
              <a:rPr lang="en-US" sz="1800" b="1" dirty="0">
                <a:solidFill>
                  <a:schemeClr val="tx1"/>
                </a:solidFill>
                <a:latin typeface="Times New Roman" panose="02020603050405020304" pitchFamily="18" charset="0"/>
                <a:cs typeface="Times New Roman" panose="02020603050405020304" pitchFamily="18" charset="0"/>
              </a:rPr>
              <a:t>Si </a:t>
            </a:r>
            <a:r>
              <a:rPr lang="en-US" sz="1800" b="1" dirty="0" err="1">
                <a:solidFill>
                  <a:schemeClr val="tx1"/>
                </a:solidFill>
                <a:latin typeface="Times New Roman" panose="02020603050405020304" pitchFamily="18" charset="0"/>
                <a:cs typeface="Times New Roman" panose="02020603050405020304" pitchFamily="18" charset="0"/>
              </a:rPr>
              <a:t>acum</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hai</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sa</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initializam</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git</a:t>
            </a:r>
            <a:endParaRPr lang="en-US" sz="1800" b="1" dirty="0">
              <a:solidFill>
                <a:schemeClr val="tx1"/>
              </a:solidFill>
              <a:latin typeface="Times New Roman" panose="02020603050405020304" pitchFamily="18" charset="0"/>
              <a:cs typeface="Times New Roman" panose="02020603050405020304" pitchFamily="18" charset="0"/>
            </a:endParaRPr>
          </a:p>
          <a:p>
            <a:pPr marL="68580" indent="0" algn="just" fontAlgn="base">
              <a:buNone/>
            </a:pPr>
            <a:r>
              <a:rPr lang="en-US" sz="1800" b="1" dirty="0" err="1" smtClean="0">
                <a:solidFill>
                  <a:srgbClr val="FF0000"/>
                </a:solidFill>
                <a:latin typeface="Times New Roman" panose="02020603050405020304" pitchFamily="18" charset="0"/>
                <a:cs typeface="Times New Roman" panose="02020603050405020304" pitchFamily="18" charset="0"/>
              </a:rPr>
              <a:t>git</a:t>
            </a:r>
            <a:r>
              <a:rPr lang="en-US" sz="1800" b="1" dirty="0" smtClean="0">
                <a:solidFill>
                  <a:srgbClr val="FF0000"/>
                </a:solidFill>
                <a:latin typeface="Times New Roman" panose="02020603050405020304" pitchFamily="18" charset="0"/>
                <a:cs typeface="Times New Roman" panose="02020603050405020304" pitchFamily="18" charset="0"/>
              </a:rPr>
              <a:t> </a:t>
            </a:r>
            <a:r>
              <a:rPr lang="en-US" sz="1800" b="1" dirty="0" err="1">
                <a:solidFill>
                  <a:srgbClr val="FF0000"/>
                </a:solidFill>
                <a:latin typeface="Times New Roman" panose="02020603050405020304" pitchFamily="18" charset="0"/>
                <a:cs typeface="Times New Roman" panose="02020603050405020304" pitchFamily="18" charset="0"/>
              </a:rPr>
              <a:t>init</a:t>
            </a:r>
            <a:endParaRPr lang="en-US" sz="1800" b="1" dirty="0" smtClean="0">
              <a:solidFill>
                <a:srgbClr val="FF0000"/>
              </a:solidFill>
              <a:latin typeface="Times New Roman" panose="02020603050405020304" pitchFamily="18" charset="0"/>
              <a:cs typeface="Times New Roman" panose="02020603050405020304" pitchFamily="18" charset="0"/>
            </a:endParaRPr>
          </a:p>
          <a:p>
            <a:pPr marL="68580" indent="0" algn="ctr" fontAlgn="base">
              <a:buNone/>
            </a:pPr>
            <a:r>
              <a:rPr lang="ro-RO" b="1" dirty="0">
                <a:solidFill>
                  <a:srgbClr val="00B050"/>
                </a:solidFill>
                <a:latin typeface="Times New Roman" panose="02020603050405020304" pitchFamily="18" charset="0"/>
                <a:cs typeface="Times New Roman" panose="02020603050405020304" pitchFamily="18" charset="0"/>
              </a:rPr>
              <a:t>A</a:t>
            </a:r>
            <a:r>
              <a:rPr lang="ro-RO" b="1" dirty="0" smtClean="0">
                <a:solidFill>
                  <a:srgbClr val="00B050"/>
                </a:solidFill>
                <a:latin typeface="Times New Roman" panose="02020603050405020304" pitchFamily="18" charset="0"/>
                <a:cs typeface="Times New Roman" panose="02020603050405020304" pitchFamily="18" charset="0"/>
              </a:rPr>
              <a:t>ţ</a:t>
            </a:r>
            <a:r>
              <a:rPr lang="it-IT" b="1" dirty="0" smtClean="0">
                <a:solidFill>
                  <a:srgbClr val="00B050"/>
                </a:solidFill>
                <a:latin typeface="Times New Roman" panose="02020603050405020304" pitchFamily="18" charset="0"/>
                <a:cs typeface="Times New Roman" panose="02020603050405020304" pitchFamily="18" charset="0"/>
              </a:rPr>
              <a:t>i creat </a:t>
            </a:r>
            <a:r>
              <a:rPr lang="it-IT" b="1" dirty="0">
                <a:solidFill>
                  <a:srgbClr val="00B050"/>
                </a:solidFill>
                <a:latin typeface="Times New Roman" panose="02020603050405020304" pitchFamily="18" charset="0"/>
                <a:cs typeface="Times New Roman" panose="02020603050405020304" pitchFamily="18" charset="0"/>
              </a:rPr>
              <a:t>un repository nou!</a:t>
            </a:r>
            <a:endParaRPr lang="vi-VN" b="1" dirty="0">
              <a:solidFill>
                <a:srgbClr val="00B050"/>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Instalare</a:t>
            </a:r>
            <a:r>
              <a:rPr lang="en-US" sz="3600" b="1" dirty="0" smtClean="0">
                <a:latin typeface="Times New Roman" panose="02020603050405020304" pitchFamily="18" charset="0"/>
                <a:cs typeface="Times New Roman" panose="02020603050405020304" pitchFamily="18" charset="0"/>
              </a:rPr>
              <a:t> GIT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87258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416824" cy="4320480"/>
          </a:xfrm>
        </p:spPr>
        <p:txBody>
          <a:bodyPr>
            <a:noAutofit/>
          </a:bodyPr>
          <a:lstStyle/>
          <a:p>
            <a:pPr algn="just" fontAlgn="base"/>
            <a:r>
              <a:rPr lang="vi-VN" sz="1800" b="1" dirty="0">
                <a:latin typeface="Times New Roman" panose="02020603050405020304" pitchFamily="18" charset="0"/>
                <a:cs typeface="Times New Roman" panose="02020603050405020304" pitchFamily="18" charset="0"/>
              </a:rPr>
              <a:t>Nu te grabi sa faci modificari ina cest folder</a:t>
            </a:r>
            <a:r>
              <a:rPr lang="vi-VN" sz="1800" b="1"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 </a:t>
            </a:r>
            <a:r>
              <a:rPr lang="vi-VN" sz="1800" b="1" dirty="0" smtClean="0">
                <a:latin typeface="Times New Roman" panose="02020603050405020304" pitchFamily="18" charset="0"/>
                <a:cs typeface="Times New Roman" panose="02020603050405020304" pitchFamily="18" charset="0"/>
              </a:rPr>
              <a:t>Acum </a:t>
            </a:r>
            <a:r>
              <a:rPr lang="vi-VN" sz="1800" b="1" dirty="0">
                <a:latin typeface="Times New Roman" panose="02020603050405020304" pitchFamily="18" charset="0"/>
                <a:cs typeface="Times New Roman" panose="02020603050405020304" pitchFamily="18" charset="0"/>
              </a:rPr>
              <a:t>trebuie sa ii spunem lui git numele si adresa de email (pentru configurare). </a:t>
            </a:r>
            <a:endParaRPr lang="en-US" sz="1800" b="1" dirty="0" smtClean="0">
              <a:latin typeface="Times New Roman" panose="02020603050405020304" pitchFamily="18" charset="0"/>
              <a:cs typeface="Times New Roman" panose="02020603050405020304" pitchFamily="18" charset="0"/>
            </a:endParaRPr>
          </a:p>
          <a:p>
            <a:pPr algn="just" fontAlgn="base"/>
            <a:endParaRPr lang="vi-VN" sz="1800" b="1" dirty="0">
              <a:latin typeface="Times New Roman" panose="02020603050405020304" pitchFamily="18" charset="0"/>
              <a:cs typeface="Times New Roman" panose="02020603050405020304" pitchFamily="18" charset="0"/>
            </a:endParaRPr>
          </a:p>
          <a:p>
            <a:pPr algn="just" fontAlgn="base"/>
            <a:r>
              <a:rPr lang="vi-VN" sz="1800" b="1" dirty="0" smtClean="0">
                <a:latin typeface="Times New Roman" panose="02020603050405020304" pitchFamily="18" charset="0"/>
                <a:cs typeface="Times New Roman" panose="02020603050405020304" pitchFamily="18" charset="0"/>
              </a:rPr>
              <a:t>Rulati urmatoarea </a:t>
            </a:r>
            <a:r>
              <a:rPr lang="vi-VN" sz="1800" b="1" dirty="0">
                <a:latin typeface="Times New Roman" panose="02020603050405020304" pitchFamily="18" charset="0"/>
                <a:cs typeface="Times New Roman" panose="02020603050405020304" pitchFamily="18" charset="0"/>
              </a:rPr>
              <a:t>comanda:</a:t>
            </a:r>
          </a:p>
          <a:p>
            <a:pPr marL="68580" indent="0" algn="just" fontAlgn="base">
              <a:buNone/>
            </a:pPr>
            <a:r>
              <a:rPr lang="vi-VN" sz="1800" b="1" dirty="0" smtClean="0">
                <a:solidFill>
                  <a:srgbClr val="FF0000"/>
                </a:solidFill>
                <a:latin typeface="Times New Roman" panose="02020603050405020304" pitchFamily="18" charset="0"/>
                <a:cs typeface="Times New Roman" panose="02020603050405020304" pitchFamily="18" charset="0"/>
              </a:rPr>
              <a:t>git </a:t>
            </a:r>
            <a:r>
              <a:rPr lang="vi-VN" sz="1800" b="1" dirty="0">
                <a:solidFill>
                  <a:srgbClr val="FF0000"/>
                </a:solidFill>
                <a:latin typeface="Times New Roman" panose="02020603050405020304" pitchFamily="18" charset="0"/>
                <a:cs typeface="Times New Roman" panose="02020603050405020304" pitchFamily="18" charset="0"/>
              </a:rPr>
              <a:t>config user.name </a:t>
            </a:r>
            <a:r>
              <a:rPr lang="vi-VN" sz="1800" b="1" dirty="0" smtClean="0">
                <a:solidFill>
                  <a:srgbClr val="FF0000"/>
                </a:solidFill>
                <a:latin typeface="Times New Roman" panose="02020603050405020304" pitchFamily="18" charset="0"/>
                <a:cs typeface="Times New Roman" panose="02020603050405020304" pitchFamily="18" charset="0"/>
              </a:rPr>
              <a:t>“</a:t>
            </a:r>
            <a:r>
              <a:rPr lang="en-US" sz="1800" b="1" dirty="0" err="1" smtClean="0">
                <a:solidFill>
                  <a:srgbClr val="FF0000"/>
                </a:solidFill>
                <a:latin typeface="Times New Roman" panose="02020603050405020304" pitchFamily="18" charset="0"/>
                <a:cs typeface="Times New Roman" panose="02020603050405020304" pitchFamily="18" charset="0"/>
              </a:rPr>
              <a:t>Dascal</a:t>
            </a:r>
            <a:r>
              <a:rPr lang="en-US" sz="1800" b="1" dirty="0" smtClean="0">
                <a:solidFill>
                  <a:srgbClr val="FF0000"/>
                </a:solidFill>
                <a:latin typeface="Times New Roman" panose="02020603050405020304" pitchFamily="18" charset="0"/>
                <a:cs typeface="Times New Roman" panose="02020603050405020304" pitchFamily="18" charset="0"/>
              </a:rPr>
              <a:t> </a:t>
            </a:r>
            <a:r>
              <a:rPr lang="en-US" sz="1800" b="1" dirty="0" err="1" smtClean="0">
                <a:solidFill>
                  <a:srgbClr val="FF0000"/>
                </a:solidFill>
                <a:latin typeface="Times New Roman" panose="02020603050405020304" pitchFamily="18" charset="0"/>
                <a:cs typeface="Times New Roman" panose="02020603050405020304" pitchFamily="18" charset="0"/>
              </a:rPr>
              <a:t>Andrian</a:t>
            </a:r>
            <a:r>
              <a:rPr lang="vi-VN" sz="1800" b="1" dirty="0" smtClean="0">
                <a:solidFill>
                  <a:srgbClr val="FF0000"/>
                </a:solidFill>
                <a:latin typeface="Times New Roman" panose="02020603050405020304" pitchFamily="18" charset="0"/>
                <a:cs typeface="Times New Roman" panose="02020603050405020304" pitchFamily="18" charset="0"/>
              </a:rPr>
              <a:t>"</a:t>
            </a:r>
            <a:endParaRPr lang="vi-VN" sz="1800" b="1" dirty="0">
              <a:solidFill>
                <a:srgbClr val="FF0000"/>
              </a:solidFill>
              <a:latin typeface="Times New Roman" panose="02020603050405020304" pitchFamily="18" charset="0"/>
              <a:cs typeface="Times New Roman" panose="02020603050405020304" pitchFamily="18" charset="0"/>
            </a:endParaRPr>
          </a:p>
          <a:p>
            <a:pPr algn="just" fontAlgn="base"/>
            <a:r>
              <a:rPr lang="vi-VN" sz="1800" b="1" dirty="0">
                <a:latin typeface="Times New Roman" panose="02020603050405020304" pitchFamily="18" charset="0"/>
                <a:cs typeface="Times New Roman" panose="02020603050405020304" pitchFamily="18" charset="0"/>
              </a:rPr>
              <a:t>Rulati urmatoarea </a:t>
            </a:r>
            <a:r>
              <a:rPr lang="vi-VN" sz="1800" b="1" dirty="0" smtClean="0">
                <a:latin typeface="Times New Roman" panose="02020603050405020304" pitchFamily="18" charset="0"/>
                <a:cs typeface="Times New Roman" panose="02020603050405020304" pitchFamily="18" charset="0"/>
              </a:rPr>
              <a:t>comanda </a:t>
            </a:r>
            <a:r>
              <a:rPr lang="vi-VN" sz="1800" b="1" dirty="0">
                <a:latin typeface="Times New Roman" panose="02020603050405020304" pitchFamily="18" charset="0"/>
                <a:cs typeface="Times New Roman" panose="02020603050405020304" pitchFamily="18" charset="0"/>
              </a:rPr>
              <a:t>pentru email</a:t>
            </a:r>
          </a:p>
          <a:p>
            <a:pPr marL="68580" indent="0" algn="just" fontAlgn="base">
              <a:buNone/>
            </a:pPr>
            <a:r>
              <a:rPr lang="vi-VN" sz="1800" b="1" dirty="0" smtClean="0">
                <a:solidFill>
                  <a:srgbClr val="FF0000"/>
                </a:solidFill>
                <a:latin typeface="Times New Roman" panose="02020603050405020304" pitchFamily="18" charset="0"/>
                <a:cs typeface="Times New Roman" panose="02020603050405020304" pitchFamily="18" charset="0"/>
              </a:rPr>
              <a:t>git </a:t>
            </a:r>
            <a:r>
              <a:rPr lang="vi-VN" sz="1800" b="1" dirty="0">
                <a:solidFill>
                  <a:srgbClr val="FF0000"/>
                </a:solidFill>
                <a:latin typeface="Times New Roman" panose="02020603050405020304" pitchFamily="18" charset="0"/>
                <a:cs typeface="Times New Roman" panose="02020603050405020304" pitchFamily="18" charset="0"/>
              </a:rPr>
              <a:t>config user.email </a:t>
            </a:r>
            <a:r>
              <a:rPr lang="en-US" sz="1800" b="1" dirty="0" smtClean="0">
                <a:solidFill>
                  <a:srgbClr val="FF0000"/>
                </a:solidFill>
                <a:latin typeface="Times New Roman" panose="02020603050405020304" pitchFamily="18" charset="0"/>
                <a:cs typeface="Times New Roman" panose="02020603050405020304" pitchFamily="18" charset="0"/>
              </a:rPr>
              <a:t>andrusha2204@gmail.com</a:t>
            </a:r>
          </a:p>
          <a:p>
            <a:pPr marL="68580" indent="0" algn="just" fontAlgn="base">
              <a:buNone/>
            </a:pPr>
            <a:endParaRPr lang="vi-VN" b="1" dirty="0">
              <a:solidFill>
                <a:srgbClr val="00B050"/>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Configurare</a:t>
            </a:r>
            <a:r>
              <a:rPr lang="en-US" sz="3600" b="1" dirty="0" smtClean="0">
                <a:latin typeface="Times New Roman" panose="02020603050405020304" pitchFamily="18" charset="0"/>
                <a:cs typeface="Times New Roman" panose="02020603050405020304" pitchFamily="18" charset="0"/>
              </a:rPr>
              <a:t> GIT</a:t>
            </a:r>
            <a:endParaRPr lang="en-US" sz="3600" b="1" dirty="0">
              <a:latin typeface="Times New Roman" panose="02020603050405020304" pitchFamily="18" charset="0"/>
              <a:cs typeface="Times New Roman" panose="02020603050405020304" pitchFamily="18" charset="0"/>
            </a:endParaRPr>
          </a:p>
        </p:txBody>
      </p:sp>
      <p:pic>
        <p:nvPicPr>
          <p:cNvPr id="4099" name="Picture 3" descr="Картинки по запросу gi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94971" y="4149080"/>
            <a:ext cx="3522018" cy="22725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69767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560840" cy="4320480"/>
          </a:xfrm>
        </p:spPr>
        <p:txBody>
          <a:bodyPr>
            <a:noAutofit/>
          </a:bodyPr>
          <a:lstStyle/>
          <a:p>
            <a:pPr marL="68580" indent="0" algn="just" fontAlgn="base">
              <a:buNone/>
            </a:pPr>
            <a:r>
              <a:rPr lang="vi-VN" sz="1800" b="1" dirty="0">
                <a:solidFill>
                  <a:schemeClr val="tx1"/>
                </a:solidFill>
                <a:latin typeface="Times New Roman" panose="02020603050405020304" pitchFamily="18" charset="0"/>
                <a:cs typeface="Times New Roman" panose="02020603050405020304" pitchFamily="18" charset="0"/>
              </a:rPr>
              <a:t>Acum ca ne-am configurat repository-ul putem incepe sa folosim git</a:t>
            </a:r>
            <a:r>
              <a:rPr lang="vi-VN" sz="1800" b="1" dirty="0" smtClean="0">
                <a:solidFill>
                  <a:schemeClr val="tx1"/>
                </a:solidFill>
                <a:latin typeface="Times New Roman" panose="02020603050405020304" pitchFamily="18" charset="0"/>
                <a:cs typeface="Times New Roman" panose="02020603050405020304" pitchFamily="18" charset="0"/>
              </a:rPr>
              <a:t>.</a:t>
            </a:r>
            <a:r>
              <a:rPr lang="en-US" sz="1800" b="1" dirty="0" smtClean="0">
                <a:solidFill>
                  <a:schemeClr val="tx1"/>
                </a:solidFill>
                <a:latin typeface="Times New Roman" panose="02020603050405020304" pitchFamily="18" charset="0"/>
                <a:cs typeface="Times New Roman" panose="02020603050405020304" pitchFamily="18" charset="0"/>
              </a:rPr>
              <a:t> </a:t>
            </a:r>
            <a:r>
              <a:rPr lang="vi-VN" sz="1800" b="1" dirty="0" smtClean="0">
                <a:solidFill>
                  <a:schemeClr val="tx1"/>
                </a:solidFill>
                <a:latin typeface="Times New Roman" panose="02020603050405020304" pitchFamily="18" charset="0"/>
                <a:cs typeface="Times New Roman" panose="02020603050405020304" pitchFamily="18" charset="0"/>
              </a:rPr>
              <a:t>Hai </a:t>
            </a:r>
            <a:r>
              <a:rPr lang="vi-VN" sz="1800" b="1" dirty="0">
                <a:solidFill>
                  <a:schemeClr val="tx1"/>
                </a:solidFill>
                <a:latin typeface="Times New Roman" panose="02020603050405020304" pitchFamily="18" charset="0"/>
                <a:cs typeface="Times New Roman" panose="02020603050405020304" pitchFamily="18" charset="0"/>
              </a:rPr>
              <a:t>sa facem niste mici modificari in acest folder.</a:t>
            </a:r>
          </a:p>
          <a:p>
            <a:pPr marL="68580" indent="0" algn="just" fontAlgn="base">
              <a:buNone/>
            </a:pPr>
            <a:r>
              <a:rPr lang="vi-VN" sz="1800" b="1" dirty="0" smtClean="0">
                <a:solidFill>
                  <a:schemeClr val="tx1"/>
                </a:solidFill>
                <a:latin typeface="Times New Roman" panose="02020603050405020304" pitchFamily="18" charset="0"/>
                <a:cs typeface="Times New Roman" panose="02020603050405020304" pitchFamily="18" charset="0"/>
              </a:rPr>
              <a:t>Sa </a:t>
            </a:r>
            <a:r>
              <a:rPr lang="vi-VN" sz="1800" b="1" dirty="0">
                <a:solidFill>
                  <a:schemeClr val="tx1"/>
                </a:solidFill>
                <a:latin typeface="Times New Roman" panose="02020603050405020304" pitchFamily="18" charset="0"/>
                <a:cs typeface="Times New Roman" panose="02020603050405020304" pitchFamily="18" charset="0"/>
              </a:rPr>
              <a:t>facem un fisier nou</a:t>
            </a:r>
            <a:r>
              <a:rPr lang="vi-VN" sz="1800" b="1" dirty="0" smtClean="0">
                <a:solidFill>
                  <a:schemeClr val="tx1"/>
                </a:solidFill>
                <a:latin typeface="Times New Roman" panose="02020603050405020304" pitchFamily="18" charset="0"/>
                <a:cs typeface="Times New Roman" panose="02020603050405020304" pitchFamily="18" charset="0"/>
              </a:rPr>
              <a:t>:</a:t>
            </a:r>
            <a:endParaRPr lang="vi-VN" sz="1800" b="1" dirty="0">
              <a:solidFill>
                <a:schemeClr val="tx1"/>
              </a:solidFill>
              <a:latin typeface="Times New Roman" panose="02020603050405020304" pitchFamily="18" charset="0"/>
              <a:cs typeface="Times New Roman" panose="02020603050405020304" pitchFamily="18" charset="0"/>
            </a:endParaRPr>
          </a:p>
          <a:p>
            <a:pPr marL="68580" indent="0" algn="just" fontAlgn="base">
              <a:buNone/>
            </a:pPr>
            <a:r>
              <a:rPr lang="vi-VN" sz="1800" b="1" dirty="0">
                <a:solidFill>
                  <a:srgbClr val="FF0000"/>
                </a:solidFill>
                <a:latin typeface="Times New Roman" panose="02020603050405020304" pitchFamily="18" charset="0"/>
                <a:cs typeface="Times New Roman" panose="02020603050405020304" pitchFamily="18" charset="0"/>
              </a:rPr>
              <a:t>touch fisier1 fisier2</a:t>
            </a:r>
          </a:p>
          <a:p>
            <a:pPr marL="68580" indent="0" algn="just" fontAlgn="base">
              <a:buNone/>
            </a:pPr>
            <a:r>
              <a:rPr lang="vi-VN" sz="1800" b="1" dirty="0">
                <a:solidFill>
                  <a:schemeClr val="tx1"/>
                </a:solidFill>
                <a:latin typeface="Times New Roman" panose="02020603050405020304" pitchFamily="18" charset="0"/>
                <a:cs typeface="Times New Roman" panose="02020603050405020304" pitchFamily="18" charset="0"/>
              </a:rPr>
              <a:t>Comanda de mai sus a creat doua fisiere noi numite fisier1 si fisier2</a:t>
            </a:r>
          </a:p>
          <a:p>
            <a:pPr marL="68580" indent="0" algn="just" fontAlgn="base">
              <a:buNone/>
            </a:pPr>
            <a:r>
              <a:rPr lang="vi-VN" sz="1800" b="1" dirty="0" smtClean="0">
                <a:solidFill>
                  <a:schemeClr val="tx1"/>
                </a:solidFill>
                <a:latin typeface="Times New Roman" panose="02020603050405020304" pitchFamily="18" charset="0"/>
                <a:cs typeface="Times New Roman" panose="02020603050405020304" pitchFamily="18" charset="0"/>
              </a:rPr>
              <a:t>O </a:t>
            </a:r>
            <a:r>
              <a:rPr lang="vi-VN" sz="1800" b="1" dirty="0">
                <a:solidFill>
                  <a:schemeClr val="tx1"/>
                </a:solidFill>
                <a:latin typeface="Times New Roman" panose="02020603050405020304" pitchFamily="18" charset="0"/>
                <a:cs typeface="Times New Roman" panose="02020603050405020304" pitchFamily="18" charset="0"/>
              </a:rPr>
              <a:t>alta comanda folositoare este aceasta</a:t>
            </a:r>
            <a:r>
              <a:rPr lang="vi-VN" sz="1800" b="1" dirty="0" smtClean="0">
                <a:solidFill>
                  <a:schemeClr val="tx1"/>
                </a:solidFill>
                <a:latin typeface="Times New Roman" panose="02020603050405020304" pitchFamily="18" charset="0"/>
                <a:cs typeface="Times New Roman" panose="02020603050405020304" pitchFamily="18" charset="0"/>
              </a:rPr>
              <a:t>:</a:t>
            </a:r>
            <a:endParaRPr lang="vi-VN" sz="1800" b="1" dirty="0">
              <a:solidFill>
                <a:schemeClr val="tx1"/>
              </a:solidFill>
              <a:latin typeface="Times New Roman" panose="02020603050405020304" pitchFamily="18" charset="0"/>
              <a:cs typeface="Times New Roman" panose="02020603050405020304" pitchFamily="18" charset="0"/>
            </a:endParaRPr>
          </a:p>
          <a:p>
            <a:pPr marL="68580" indent="0" algn="just" fontAlgn="base">
              <a:buNone/>
            </a:pPr>
            <a:r>
              <a:rPr lang="vi-VN" sz="1800" b="1" dirty="0">
                <a:solidFill>
                  <a:srgbClr val="FF0000"/>
                </a:solidFill>
                <a:latin typeface="Times New Roman" panose="02020603050405020304" pitchFamily="18" charset="0"/>
                <a:cs typeface="Times New Roman" panose="02020603050405020304" pitchFamily="18" charset="0"/>
              </a:rPr>
              <a:t>git status</a:t>
            </a:r>
          </a:p>
          <a:p>
            <a:pPr marL="68580" indent="0" algn="just" fontAlgn="base">
              <a:buNone/>
            </a:pPr>
            <a:r>
              <a:rPr lang="vi-VN" sz="1800" b="1" dirty="0">
                <a:solidFill>
                  <a:schemeClr val="tx1"/>
                </a:solidFill>
                <a:latin typeface="Times New Roman" panose="02020603050405020304" pitchFamily="18" charset="0"/>
                <a:cs typeface="Times New Roman" panose="02020603050405020304" pitchFamily="18" charset="0"/>
              </a:rPr>
              <a:t>Aceasta iti afiseaza statusul repository-ului unde iti arata ce fisiere au fost editate, ce fisiere au fost sterse si ce fisiere au fost create.</a:t>
            </a:r>
          </a:p>
          <a:p>
            <a:pPr marL="68580" indent="0" algn="just" fontAlgn="base">
              <a:buNone/>
            </a:pPr>
            <a:r>
              <a:rPr lang="vi-VN" sz="1800" b="1" dirty="0" smtClean="0">
                <a:solidFill>
                  <a:schemeClr val="tx1"/>
                </a:solidFill>
                <a:latin typeface="Times New Roman" panose="02020603050405020304" pitchFamily="18" charset="0"/>
                <a:cs typeface="Times New Roman" panose="02020603050405020304" pitchFamily="18" charset="0"/>
              </a:rPr>
              <a:t>In </a:t>
            </a:r>
            <a:r>
              <a:rPr lang="vi-VN" sz="1800" b="1" dirty="0">
                <a:solidFill>
                  <a:schemeClr val="tx1"/>
                </a:solidFill>
                <a:latin typeface="Times New Roman" panose="02020603050405020304" pitchFamily="18" charset="0"/>
                <a:cs typeface="Times New Roman" panose="02020603050405020304" pitchFamily="18" charset="0"/>
              </a:rPr>
              <a:t>clipa aceasta ne arata cele 2 fisiere create putin mai devreme, fisier1 si fisier2, iar pentru a putea urmari modificarile dina ceste fisiere trebuie sa le adaugam in staging:</a:t>
            </a:r>
          </a:p>
          <a:p>
            <a:pPr marL="68580" indent="0" algn="just" fontAlgn="base">
              <a:buNone/>
            </a:pPr>
            <a:r>
              <a:rPr lang="vi-VN" sz="1800" b="1" dirty="0" smtClean="0">
                <a:solidFill>
                  <a:srgbClr val="FF0000"/>
                </a:solidFill>
                <a:latin typeface="Times New Roman" panose="02020603050405020304" pitchFamily="18" charset="0"/>
                <a:cs typeface="Times New Roman" panose="02020603050405020304" pitchFamily="18" charset="0"/>
              </a:rPr>
              <a:t>git </a:t>
            </a:r>
            <a:r>
              <a:rPr lang="vi-VN" sz="1800" b="1" dirty="0">
                <a:solidFill>
                  <a:srgbClr val="FF0000"/>
                </a:solidFill>
                <a:latin typeface="Times New Roman" panose="02020603050405020304" pitchFamily="18" charset="0"/>
                <a:cs typeface="Times New Roman" panose="02020603050405020304" pitchFamily="18" charset="0"/>
              </a:rPr>
              <a:t>add fisier1</a:t>
            </a:r>
          </a:p>
          <a:p>
            <a:pPr marL="68580" indent="0" algn="just" fontAlgn="base">
              <a:buNone/>
            </a:pPr>
            <a:r>
              <a:rPr lang="vi-VN" sz="1800" b="1" dirty="0">
                <a:solidFill>
                  <a:srgbClr val="FF0000"/>
                </a:solidFill>
                <a:latin typeface="Times New Roman" panose="02020603050405020304" pitchFamily="18" charset="0"/>
                <a:cs typeface="Times New Roman" panose="02020603050405020304" pitchFamily="18" charset="0"/>
              </a:rPr>
              <a:t>git add fisier2</a:t>
            </a:r>
          </a:p>
          <a:p>
            <a:pPr marL="68580" indent="0" algn="just" fontAlgn="base">
              <a:buNone/>
            </a:pPr>
            <a:r>
              <a:rPr lang="vi-VN" sz="1800" b="1" dirty="0">
                <a:solidFill>
                  <a:schemeClr val="tx1"/>
                </a:solidFill>
                <a:latin typeface="Times New Roman" panose="02020603050405020304" pitchFamily="18" charset="0"/>
                <a:cs typeface="Times New Roman" panose="02020603050405020304" pitchFamily="18" charset="0"/>
              </a:rPr>
              <a:t>Acum, daca scriem din nou git status putem observa ca fisierele sunt in staging si putem da commit</a:t>
            </a:r>
            <a:r>
              <a:rPr lang="vi-VN" sz="1800" b="1" dirty="0" smtClean="0">
                <a:solidFill>
                  <a:schemeClr val="tx1"/>
                </a:solidFill>
                <a:latin typeface="Times New Roman" panose="02020603050405020304" pitchFamily="18" charset="0"/>
                <a:cs typeface="Times New Roman" panose="02020603050405020304" pitchFamily="18" charset="0"/>
              </a:rPr>
              <a:t>.</a:t>
            </a:r>
            <a:endParaRPr lang="vi-VN" sz="1800" b="1" dirty="0">
              <a:solidFill>
                <a:schemeClr val="tx1"/>
              </a:solidFill>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Modificari</a:t>
            </a:r>
            <a:r>
              <a:rPr lang="en-US" sz="3600" b="1" dirty="0" smtClean="0">
                <a:latin typeface="Times New Roman" panose="02020603050405020304" pitchFamily="18" charset="0"/>
                <a:cs typeface="Times New Roman" panose="02020603050405020304" pitchFamily="18" charset="0"/>
              </a:rPr>
              <a:t> in repository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88909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560840" cy="4320480"/>
          </a:xfrm>
        </p:spPr>
        <p:txBody>
          <a:bodyPr>
            <a:noAutofit/>
          </a:bodyPr>
          <a:lstStyle/>
          <a:p>
            <a:pPr marL="68580" indent="0" algn="just" fontAlgn="base">
              <a:buNone/>
            </a:pPr>
            <a:r>
              <a:rPr lang="vi-VN" sz="1800" b="1" dirty="0">
                <a:solidFill>
                  <a:schemeClr val="tx1"/>
                </a:solidFill>
                <a:latin typeface="Times New Roman" panose="02020603050405020304" pitchFamily="18" charset="0"/>
                <a:cs typeface="Times New Roman" panose="02020603050405020304" pitchFamily="18" charset="0"/>
              </a:rPr>
              <a:t>Putem da commit folosind comanda git commit:</a:t>
            </a:r>
          </a:p>
          <a:p>
            <a:pPr marL="68580" indent="0" algn="just" fontAlgn="base">
              <a:buNone/>
            </a:pPr>
            <a:r>
              <a:rPr lang="vi-VN" sz="1800" b="1" dirty="0" smtClean="0">
                <a:solidFill>
                  <a:srgbClr val="FF0000"/>
                </a:solidFill>
                <a:latin typeface="Times New Roman" panose="02020603050405020304" pitchFamily="18" charset="0"/>
                <a:cs typeface="Times New Roman" panose="02020603050405020304" pitchFamily="18" charset="0"/>
              </a:rPr>
              <a:t>git </a:t>
            </a:r>
            <a:r>
              <a:rPr lang="vi-VN" sz="1800" b="1" dirty="0">
                <a:solidFill>
                  <a:srgbClr val="FF0000"/>
                </a:solidFill>
                <a:latin typeface="Times New Roman" panose="02020603050405020304" pitchFamily="18" charset="0"/>
                <a:cs typeface="Times New Roman" panose="02020603050405020304" pitchFamily="18" charset="0"/>
              </a:rPr>
              <a:t>commit -m "Am creat doua fisiere noi"</a:t>
            </a:r>
          </a:p>
          <a:p>
            <a:pPr marL="68580" indent="0" algn="just" fontAlgn="base">
              <a:buNone/>
            </a:pPr>
            <a:r>
              <a:rPr lang="vi-VN" sz="1800" b="1" dirty="0">
                <a:solidFill>
                  <a:schemeClr val="tx1"/>
                </a:solidFill>
                <a:latin typeface="Times New Roman" panose="02020603050405020304" pitchFamily="18" charset="0"/>
                <a:cs typeface="Times New Roman" panose="02020603050405020304" pitchFamily="18" charset="0"/>
              </a:rPr>
              <a:t>Felicitari! Doar ce ai creat primul commit.</a:t>
            </a:r>
          </a:p>
          <a:p>
            <a:pPr marL="68580" indent="0" algn="just" fontAlgn="base">
              <a:buNone/>
            </a:pPr>
            <a:r>
              <a:rPr lang="vi-VN" sz="1800" b="1" dirty="0" smtClean="0">
                <a:solidFill>
                  <a:schemeClr val="tx1"/>
                </a:solidFill>
                <a:latin typeface="Times New Roman" panose="02020603050405020304" pitchFamily="18" charset="0"/>
                <a:cs typeface="Times New Roman" panose="02020603050405020304" pitchFamily="18" charset="0"/>
              </a:rPr>
              <a:t>Pentru </a:t>
            </a:r>
            <a:r>
              <a:rPr lang="vi-VN" sz="1800" b="1" dirty="0">
                <a:solidFill>
                  <a:schemeClr val="tx1"/>
                </a:solidFill>
                <a:latin typeface="Times New Roman" panose="02020603050405020304" pitchFamily="18" charset="0"/>
                <a:cs typeface="Times New Roman" panose="02020603050405020304" pitchFamily="18" charset="0"/>
              </a:rPr>
              <a:t>a vedea commit-urile nu scriem git status ci git log:</a:t>
            </a:r>
          </a:p>
          <a:p>
            <a:pPr marL="68580" indent="0" algn="just" fontAlgn="base">
              <a:buNone/>
            </a:pPr>
            <a:r>
              <a:rPr lang="vi-VN" sz="1800" b="1" dirty="0" smtClean="0">
                <a:solidFill>
                  <a:srgbClr val="FF0000"/>
                </a:solidFill>
                <a:latin typeface="Times New Roman" panose="02020603050405020304" pitchFamily="18" charset="0"/>
                <a:cs typeface="Times New Roman" panose="02020603050405020304" pitchFamily="18" charset="0"/>
              </a:rPr>
              <a:t>git </a:t>
            </a:r>
            <a:r>
              <a:rPr lang="vi-VN" sz="1800" b="1" dirty="0">
                <a:solidFill>
                  <a:srgbClr val="FF0000"/>
                </a:solidFill>
                <a:latin typeface="Times New Roman" panose="02020603050405020304" pitchFamily="18" charset="0"/>
                <a:cs typeface="Times New Roman" panose="02020603050405020304" pitchFamily="18" charset="0"/>
              </a:rPr>
              <a:t>log</a:t>
            </a:r>
          </a:p>
          <a:p>
            <a:pPr marL="68580" indent="0" algn="just" fontAlgn="base">
              <a:buNone/>
            </a:pPr>
            <a:r>
              <a:rPr lang="vi-VN" sz="1800" b="1" dirty="0">
                <a:solidFill>
                  <a:schemeClr val="tx1"/>
                </a:solidFill>
                <a:latin typeface="Times New Roman" panose="02020603050405020304" pitchFamily="18" charset="0"/>
                <a:cs typeface="Times New Roman" panose="02020603050405020304" pitchFamily="18" charset="0"/>
              </a:rPr>
              <a:t>Acum hai sa stergem unul dintre aceste fisiere:</a:t>
            </a:r>
          </a:p>
          <a:p>
            <a:pPr marL="68580" indent="0" algn="just" fontAlgn="base">
              <a:buNone/>
            </a:pPr>
            <a:r>
              <a:rPr lang="vi-VN" sz="1800" b="1" dirty="0" smtClean="0">
                <a:solidFill>
                  <a:srgbClr val="FF0000"/>
                </a:solidFill>
                <a:latin typeface="Times New Roman" panose="02020603050405020304" pitchFamily="18" charset="0"/>
                <a:cs typeface="Times New Roman" panose="02020603050405020304" pitchFamily="18" charset="0"/>
              </a:rPr>
              <a:t>rm </a:t>
            </a:r>
            <a:r>
              <a:rPr lang="vi-VN" sz="1800" b="1" dirty="0">
                <a:solidFill>
                  <a:srgbClr val="FF0000"/>
                </a:solidFill>
                <a:latin typeface="Times New Roman" panose="02020603050405020304" pitchFamily="18" charset="0"/>
                <a:cs typeface="Times New Roman" panose="02020603050405020304" pitchFamily="18" charset="0"/>
              </a:rPr>
              <a:t>fisier1</a:t>
            </a:r>
          </a:p>
          <a:p>
            <a:pPr marL="68580" indent="0" algn="just" fontAlgn="base">
              <a:buNone/>
            </a:pPr>
            <a:r>
              <a:rPr lang="vi-VN" sz="1800" b="1" dirty="0">
                <a:solidFill>
                  <a:schemeClr val="tx1"/>
                </a:solidFill>
                <a:latin typeface="Times New Roman" panose="02020603050405020304" pitchFamily="18" charset="0"/>
                <a:cs typeface="Times New Roman" panose="02020603050405020304" pitchFamily="18" charset="0"/>
              </a:rPr>
              <a:t>Aceasta comanda a sters fisierul numit fisier1 din folderul test.</a:t>
            </a:r>
          </a:p>
          <a:p>
            <a:pPr marL="68580" indent="0" algn="just" fontAlgn="base">
              <a:buNone/>
            </a:pPr>
            <a:r>
              <a:rPr lang="vi-VN" sz="1800" b="1" dirty="0" smtClean="0">
                <a:solidFill>
                  <a:schemeClr val="tx1"/>
                </a:solidFill>
                <a:latin typeface="Times New Roman" panose="02020603050405020304" pitchFamily="18" charset="0"/>
                <a:cs typeface="Times New Roman" panose="02020603050405020304" pitchFamily="18" charset="0"/>
              </a:rPr>
              <a:t>Daca </a:t>
            </a:r>
            <a:r>
              <a:rPr lang="vi-VN" sz="1800" b="1" dirty="0">
                <a:solidFill>
                  <a:schemeClr val="tx1"/>
                </a:solidFill>
                <a:latin typeface="Times New Roman" panose="02020603050405020304" pitchFamily="18" charset="0"/>
                <a:cs typeface="Times New Roman" panose="02020603050405020304" pitchFamily="18" charset="0"/>
              </a:rPr>
              <a:t>scriem din nou git status putem observa ca fisierul1 lipseste (evident, nu?) si va trebui sa updat-am si zona de staging folosind comanda:</a:t>
            </a:r>
          </a:p>
          <a:p>
            <a:pPr marL="68580" indent="0" algn="just" fontAlgn="base">
              <a:buNone/>
            </a:pPr>
            <a:r>
              <a:rPr lang="vi-VN" sz="1800" b="1" dirty="0" smtClean="0">
                <a:solidFill>
                  <a:srgbClr val="FF0000"/>
                </a:solidFill>
                <a:latin typeface="Times New Roman" panose="02020603050405020304" pitchFamily="18" charset="0"/>
                <a:cs typeface="Times New Roman" panose="02020603050405020304" pitchFamily="18" charset="0"/>
              </a:rPr>
              <a:t>git </a:t>
            </a:r>
            <a:r>
              <a:rPr lang="vi-VN" sz="1800" b="1" dirty="0">
                <a:solidFill>
                  <a:srgbClr val="FF0000"/>
                </a:solidFill>
                <a:latin typeface="Times New Roman" panose="02020603050405020304" pitchFamily="18" charset="0"/>
                <a:cs typeface="Times New Roman" panose="02020603050405020304" pitchFamily="18" charset="0"/>
              </a:rPr>
              <a:t>rm fisier1</a:t>
            </a:r>
          </a:p>
          <a:p>
            <a:pPr marL="68580" indent="0" algn="just" fontAlgn="base">
              <a:buNone/>
            </a:pPr>
            <a:r>
              <a:rPr lang="vi-VN" sz="1800" b="1" dirty="0">
                <a:solidFill>
                  <a:schemeClr val="tx1"/>
                </a:solidFill>
                <a:latin typeface="Times New Roman" panose="02020603050405020304" pitchFamily="18" charset="0"/>
                <a:cs typeface="Times New Roman" panose="02020603050405020304" pitchFamily="18" charset="0"/>
              </a:rPr>
              <a:t>Acum daca scriem iar git status observam ca fisierul a fost sters si putem face din nou commit:</a:t>
            </a:r>
          </a:p>
          <a:p>
            <a:pPr marL="68580" indent="0" algn="just" fontAlgn="base">
              <a:buNone/>
            </a:pPr>
            <a:r>
              <a:rPr lang="vi-VN" sz="1800" b="1" dirty="0" smtClean="0">
                <a:solidFill>
                  <a:srgbClr val="FF0000"/>
                </a:solidFill>
                <a:latin typeface="Times New Roman" panose="02020603050405020304" pitchFamily="18" charset="0"/>
                <a:cs typeface="Times New Roman" panose="02020603050405020304" pitchFamily="18" charset="0"/>
              </a:rPr>
              <a:t>git </a:t>
            </a:r>
            <a:r>
              <a:rPr lang="vi-VN" sz="1800" b="1" dirty="0">
                <a:solidFill>
                  <a:srgbClr val="FF0000"/>
                </a:solidFill>
                <a:latin typeface="Times New Roman" panose="02020603050405020304" pitchFamily="18" charset="0"/>
                <a:cs typeface="Times New Roman" panose="02020603050405020304" pitchFamily="18" charset="0"/>
              </a:rPr>
              <a:t>commit -m "fisierul1 a fost sters"</a:t>
            </a: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Modificari</a:t>
            </a:r>
            <a:r>
              <a:rPr lang="en-US" sz="3600" b="1" dirty="0" smtClean="0">
                <a:latin typeface="Times New Roman" panose="02020603050405020304" pitchFamily="18" charset="0"/>
                <a:cs typeface="Times New Roman" panose="02020603050405020304" pitchFamily="18" charset="0"/>
              </a:rPr>
              <a:t> in repository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80358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latin typeface="Times New Roman" panose="02020603050405020304" pitchFamily="18" charset="0"/>
                <a:cs typeface="Times New Roman" panose="02020603050405020304" pitchFamily="18" charset="0"/>
              </a:rPr>
              <a:t>9</a:t>
            </a:r>
            <a:r>
              <a:rPr lang="en-US" sz="3600" b="1" dirty="0" smtClean="0">
                <a:latin typeface="Times New Roman" panose="02020603050405020304" pitchFamily="18" charset="0"/>
                <a:cs typeface="Times New Roman" panose="02020603050405020304" pitchFamily="18" charset="0"/>
              </a:rPr>
              <a:t> de </a:t>
            </a:r>
            <a:r>
              <a:rPr lang="en-US" sz="3600" b="1" dirty="0" err="1" smtClean="0">
                <a:latin typeface="Times New Roman" panose="02020603050405020304" pitchFamily="18" charset="0"/>
                <a:cs typeface="Times New Roman" panose="02020603050405020304" pitchFamily="18" charset="0"/>
              </a:rPr>
              <a:t>comenzi</a:t>
            </a:r>
            <a:r>
              <a:rPr lang="en-US" sz="3600" b="1" dirty="0" smtClean="0">
                <a:latin typeface="Times New Roman" panose="02020603050405020304" pitchFamily="18" charset="0"/>
                <a:cs typeface="Times New Roman" panose="02020603050405020304" pitchFamily="18" charset="0"/>
              </a:rPr>
              <a:t> de </a:t>
            </a:r>
            <a:r>
              <a:rPr lang="en-US" sz="3600" b="1" dirty="0" err="1" smtClean="0">
                <a:latin typeface="Times New Roman" panose="02020603050405020304" pitchFamily="18" charset="0"/>
                <a:cs typeface="Times New Roman" panose="02020603050405020304" pitchFamily="18" charset="0"/>
              </a:rPr>
              <a:t>baza</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pentru</a:t>
            </a:r>
            <a:r>
              <a:rPr lang="en-US" sz="3600" b="1" dirty="0" smtClean="0">
                <a:latin typeface="Times New Roman" panose="02020603050405020304" pitchFamily="18" charset="0"/>
                <a:cs typeface="Times New Roman" panose="02020603050405020304" pitchFamily="18" charset="0"/>
              </a:rPr>
              <a:t> GIT</a:t>
            </a:r>
            <a:endParaRPr lang="en-US" sz="3600" b="1"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739556" y="1484784"/>
            <a:ext cx="7632848" cy="4801314"/>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I</a:t>
            </a:r>
            <a:r>
              <a:rPr lang="vi-VN" dirty="0" smtClean="0">
                <a:latin typeface="Times New Roman" panose="02020603050405020304" pitchFamily="18" charset="0"/>
                <a:cs typeface="Times New Roman" panose="02020603050405020304" pitchFamily="18" charset="0"/>
              </a:rPr>
              <a:t>ată </a:t>
            </a:r>
            <a:r>
              <a:rPr lang="vi-VN" dirty="0">
                <a:latin typeface="Times New Roman" panose="02020603050405020304" pitchFamily="18" charset="0"/>
                <a:cs typeface="Times New Roman" panose="02020603050405020304" pitchFamily="18" charset="0"/>
              </a:rPr>
              <a:t>o listă cu cele mai folosite 9 comenzi elementare pentru Git:</a:t>
            </a:r>
          </a:p>
          <a:p>
            <a:r>
              <a:rPr lang="vi-VN" dirty="0" smtClean="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 </a:t>
            </a:r>
            <a:r>
              <a:rPr lang="vi-VN" dirty="0">
                <a:solidFill>
                  <a:srgbClr val="FF0000"/>
                </a:solidFill>
                <a:latin typeface="Times New Roman" panose="02020603050405020304" pitchFamily="18" charset="0"/>
                <a:cs typeface="Times New Roman" panose="02020603050405020304" pitchFamily="18" charset="0"/>
              </a:rPr>
              <a:t>git </a:t>
            </a:r>
            <a:r>
              <a:rPr lang="vi-VN" dirty="0" smtClean="0">
                <a:solidFill>
                  <a:srgbClr val="FF0000"/>
                </a:solidFill>
                <a:latin typeface="Times New Roman" panose="02020603050405020304" pitchFamily="18" charset="0"/>
                <a:cs typeface="Times New Roman" panose="02020603050405020304" pitchFamily="18" charset="0"/>
              </a:rPr>
              <a:t>init</a:t>
            </a:r>
            <a:r>
              <a:rPr lang="en-US" dirty="0" smtClean="0">
                <a:solidFill>
                  <a:srgbClr val="FF0000"/>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creează un repo local nou</a:t>
            </a:r>
          </a:p>
          <a:p>
            <a:r>
              <a:rPr lang="vi-VN" dirty="0" smtClean="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a:t>
            </a:r>
            <a:r>
              <a:rPr lang="vi-VN" dirty="0">
                <a:solidFill>
                  <a:srgbClr val="FF0000"/>
                </a:solidFill>
                <a:latin typeface="Times New Roman" panose="02020603050405020304" pitchFamily="18" charset="0"/>
                <a:cs typeface="Times New Roman" panose="02020603050405020304" pitchFamily="18" charset="0"/>
              </a:rPr>
              <a:t>git </a:t>
            </a:r>
            <a:r>
              <a:rPr lang="vi-VN" dirty="0" smtClean="0">
                <a:solidFill>
                  <a:srgbClr val="FF0000"/>
                </a:solidFill>
                <a:latin typeface="Times New Roman" panose="02020603050405020304" pitchFamily="18" charset="0"/>
                <a:cs typeface="Times New Roman" panose="02020603050405020304" pitchFamily="18" charset="0"/>
              </a:rPr>
              <a:t>clone</a:t>
            </a:r>
            <a:r>
              <a:rPr lang="en-US" dirty="0" smtClean="0">
                <a:solidFill>
                  <a:srgbClr val="FF0000"/>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clonează un repository remote în copie locală</a:t>
            </a:r>
          </a:p>
          <a:p>
            <a:r>
              <a:rPr lang="vi-VN" dirty="0">
                <a:latin typeface="Times New Roman" panose="02020603050405020304" pitchFamily="18" charset="0"/>
                <a:cs typeface="Times New Roman" panose="02020603050405020304" pitchFamily="18" charset="0"/>
              </a:rPr>
              <a:t>exemplu</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git </a:t>
            </a:r>
            <a:r>
              <a:rPr lang="vi-VN" dirty="0">
                <a:latin typeface="Times New Roman" panose="02020603050405020304" pitchFamily="18" charset="0"/>
                <a:cs typeface="Times New Roman" panose="02020603050405020304" pitchFamily="18" charset="0"/>
              </a:rPr>
              <a:t>clone username@host:/path/to/repo</a:t>
            </a:r>
          </a:p>
          <a:p>
            <a:r>
              <a:rPr lang="vi-VN" dirty="0">
                <a:latin typeface="Times New Roman" panose="02020603050405020304" pitchFamily="18" charset="0"/>
                <a:cs typeface="Times New Roman" panose="02020603050405020304" pitchFamily="18" charset="0"/>
              </a:rPr>
              <a:t>3. </a:t>
            </a:r>
            <a:r>
              <a:rPr lang="vi-VN" dirty="0">
                <a:solidFill>
                  <a:srgbClr val="FF0000"/>
                </a:solidFill>
                <a:latin typeface="Times New Roman" panose="02020603050405020304" pitchFamily="18" charset="0"/>
                <a:cs typeface="Times New Roman" panose="02020603050405020304" pitchFamily="18" charset="0"/>
              </a:rPr>
              <a:t>git </a:t>
            </a:r>
            <a:r>
              <a:rPr lang="vi-VN" dirty="0" smtClean="0">
                <a:solidFill>
                  <a:srgbClr val="FF0000"/>
                </a:solidFill>
                <a:latin typeface="Times New Roman" panose="02020603050405020304" pitchFamily="18" charset="0"/>
                <a:cs typeface="Times New Roman" panose="02020603050405020304" pitchFamily="18" charset="0"/>
              </a:rPr>
              <a:t>add</a:t>
            </a:r>
            <a:r>
              <a:rPr lang="en-US" dirty="0" smtClean="0">
                <a:solidFill>
                  <a:srgbClr val="FF0000"/>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adaugă un fișier în indexul repositoriului</a:t>
            </a:r>
          </a:p>
          <a:p>
            <a:r>
              <a:rPr lang="vi-VN" dirty="0">
                <a:latin typeface="Times New Roman" panose="02020603050405020304" pitchFamily="18" charset="0"/>
                <a:cs typeface="Times New Roman" panose="02020603050405020304" pitchFamily="18" charset="0"/>
              </a:rPr>
              <a:t>exemplu</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git </a:t>
            </a:r>
            <a:r>
              <a:rPr lang="vi-VN" dirty="0">
                <a:latin typeface="Times New Roman" panose="02020603050405020304" pitchFamily="18" charset="0"/>
                <a:cs typeface="Times New Roman" panose="02020603050405020304" pitchFamily="18" charset="0"/>
              </a:rPr>
              <a:t>add &lt;filename.ext&gt;</a:t>
            </a:r>
          </a:p>
          <a:p>
            <a:r>
              <a:rPr lang="vi-VN" dirty="0">
                <a:latin typeface="Times New Roman" panose="02020603050405020304" pitchFamily="18" charset="0"/>
                <a:cs typeface="Times New Roman" panose="02020603050405020304" pitchFamily="18" charset="0"/>
              </a:rPr>
              <a:t>4. </a:t>
            </a:r>
            <a:r>
              <a:rPr lang="vi-VN" dirty="0">
                <a:solidFill>
                  <a:srgbClr val="FF0000"/>
                </a:solidFill>
                <a:latin typeface="Times New Roman" panose="02020603050405020304" pitchFamily="18" charset="0"/>
                <a:cs typeface="Times New Roman" panose="02020603050405020304" pitchFamily="18" charset="0"/>
              </a:rPr>
              <a:t>git </a:t>
            </a:r>
            <a:r>
              <a:rPr lang="vi-VN" dirty="0" smtClean="0">
                <a:solidFill>
                  <a:srgbClr val="FF0000"/>
                </a:solidFill>
                <a:latin typeface="Times New Roman" panose="02020603050405020304" pitchFamily="18" charset="0"/>
                <a:cs typeface="Times New Roman" panose="02020603050405020304" pitchFamily="18" charset="0"/>
              </a:rPr>
              <a:t>commit</a:t>
            </a:r>
            <a:r>
              <a:rPr lang="en-US" dirty="0" smtClean="0">
                <a:solidFill>
                  <a:srgbClr val="FF0000"/>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salvează schimbările în head</a:t>
            </a:r>
          </a:p>
          <a:p>
            <a:r>
              <a:rPr lang="vi-VN" dirty="0">
                <a:latin typeface="Times New Roman" panose="02020603050405020304" pitchFamily="18" charset="0"/>
                <a:cs typeface="Times New Roman" panose="02020603050405020304" pitchFamily="18" charset="0"/>
              </a:rPr>
              <a:t>exemplu</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git </a:t>
            </a:r>
            <a:r>
              <a:rPr lang="vi-VN" dirty="0">
                <a:latin typeface="Times New Roman" panose="02020603050405020304" pitchFamily="18" charset="0"/>
                <a:cs typeface="Times New Roman" panose="02020603050405020304" pitchFamily="18" charset="0"/>
              </a:rPr>
              <a:t>commit -m "descriptive message"</a:t>
            </a:r>
          </a:p>
          <a:p>
            <a:r>
              <a:rPr lang="vi-VN" dirty="0">
                <a:latin typeface="Times New Roman" panose="02020603050405020304" pitchFamily="18" charset="0"/>
                <a:cs typeface="Times New Roman" panose="02020603050405020304" pitchFamily="18" charset="0"/>
              </a:rPr>
              <a:t>5. </a:t>
            </a:r>
            <a:r>
              <a:rPr lang="vi-VN" dirty="0">
                <a:solidFill>
                  <a:srgbClr val="FF0000"/>
                </a:solidFill>
                <a:latin typeface="Times New Roman" panose="02020603050405020304" pitchFamily="18" charset="0"/>
                <a:cs typeface="Times New Roman" panose="02020603050405020304" pitchFamily="18" charset="0"/>
              </a:rPr>
              <a:t>git </a:t>
            </a:r>
            <a:r>
              <a:rPr lang="vi-VN" dirty="0" smtClean="0">
                <a:solidFill>
                  <a:srgbClr val="FF0000"/>
                </a:solidFill>
                <a:latin typeface="Times New Roman" panose="02020603050405020304" pitchFamily="18" charset="0"/>
                <a:cs typeface="Times New Roman" panose="02020603050405020304" pitchFamily="18" charset="0"/>
              </a:rPr>
              <a:t>push</a:t>
            </a:r>
            <a:r>
              <a:rPr lang="en-US" dirty="0" smtClean="0">
                <a:solidFill>
                  <a:srgbClr val="FF0000"/>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timite fișierele schimbate în ramura master din repositoriul remote</a:t>
            </a:r>
          </a:p>
          <a:p>
            <a:r>
              <a:rPr lang="vi-VN" dirty="0">
                <a:latin typeface="Times New Roman" panose="02020603050405020304" pitchFamily="18" charset="0"/>
                <a:cs typeface="Times New Roman" panose="02020603050405020304" pitchFamily="18" charset="0"/>
              </a:rPr>
              <a:t>exemplu</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git </a:t>
            </a:r>
            <a:r>
              <a:rPr lang="vi-VN" dirty="0">
                <a:latin typeface="Times New Roman" panose="02020603050405020304" pitchFamily="18" charset="0"/>
                <a:cs typeface="Times New Roman" panose="02020603050405020304" pitchFamily="18" charset="0"/>
              </a:rPr>
              <a:t>push origin master</a:t>
            </a:r>
          </a:p>
          <a:p>
            <a:r>
              <a:rPr lang="vi-VN" dirty="0">
                <a:latin typeface="Times New Roman" panose="02020603050405020304" pitchFamily="18" charset="0"/>
                <a:cs typeface="Times New Roman" panose="02020603050405020304" pitchFamily="18" charset="0"/>
              </a:rPr>
              <a:t>6. </a:t>
            </a:r>
            <a:r>
              <a:rPr lang="vi-VN" dirty="0">
                <a:solidFill>
                  <a:srgbClr val="FF0000"/>
                </a:solidFill>
                <a:latin typeface="Times New Roman" panose="02020603050405020304" pitchFamily="18" charset="0"/>
                <a:cs typeface="Times New Roman" panose="02020603050405020304" pitchFamily="18" charset="0"/>
              </a:rPr>
              <a:t>git </a:t>
            </a:r>
            <a:r>
              <a:rPr lang="vi-VN" dirty="0" smtClean="0">
                <a:solidFill>
                  <a:srgbClr val="FF0000"/>
                </a:solidFill>
                <a:latin typeface="Times New Roman" panose="02020603050405020304" pitchFamily="18" charset="0"/>
                <a:cs typeface="Times New Roman" panose="02020603050405020304" pitchFamily="18" charset="0"/>
              </a:rPr>
              <a:t>status</a:t>
            </a:r>
            <a:r>
              <a:rPr lang="en-US" dirty="0" smtClean="0">
                <a:solidFill>
                  <a:srgbClr val="FF0000"/>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afișează lista cu fișiere modificate și cu cele care necesită o acțiune de commit sau push</a:t>
            </a:r>
          </a:p>
          <a:p>
            <a:r>
              <a:rPr lang="vi-VN" dirty="0" smtClean="0">
                <a:latin typeface="Times New Roman" panose="02020603050405020304" pitchFamily="18" charset="0"/>
                <a:cs typeface="Times New Roman" panose="02020603050405020304" pitchFamily="18" charset="0"/>
              </a:rPr>
              <a:t>7</a:t>
            </a:r>
            <a:r>
              <a:rPr lang="vi-VN" dirty="0">
                <a:latin typeface="Times New Roman" panose="02020603050405020304" pitchFamily="18" charset="0"/>
                <a:cs typeface="Times New Roman" panose="02020603050405020304" pitchFamily="18" charset="0"/>
              </a:rPr>
              <a:t>. </a:t>
            </a:r>
            <a:r>
              <a:rPr lang="vi-VN" dirty="0">
                <a:solidFill>
                  <a:srgbClr val="FF0000"/>
                </a:solidFill>
                <a:latin typeface="Times New Roman" panose="02020603050405020304" pitchFamily="18" charset="0"/>
                <a:cs typeface="Times New Roman" panose="02020603050405020304" pitchFamily="18" charset="0"/>
              </a:rPr>
              <a:t>git remote add origin &lt;server</a:t>
            </a:r>
            <a:r>
              <a:rPr lang="vi-VN" dirty="0" smtClean="0">
                <a:solidFill>
                  <a:srgbClr val="FF0000"/>
                </a:solidFill>
                <a:latin typeface="Times New Roman" panose="02020603050405020304" pitchFamily="18" charset="0"/>
                <a:cs typeface="Times New Roman" panose="02020603050405020304" pitchFamily="18" charset="0"/>
              </a:rPr>
              <a:t>&gt;</a:t>
            </a:r>
            <a:r>
              <a:rPr lang="en-US" dirty="0" smtClean="0">
                <a:solidFill>
                  <a:srgbClr val="FF0000"/>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dacă nu s-a conectat copia locală la un server atunci se adaugă un server pentru a se putea face push spre acesta</a:t>
            </a:r>
          </a:p>
          <a:p>
            <a:r>
              <a:rPr lang="vi-VN" dirty="0" smtClean="0">
                <a:latin typeface="Times New Roman" panose="02020603050405020304" pitchFamily="18" charset="0"/>
                <a:cs typeface="Times New Roman" panose="02020603050405020304" pitchFamily="18" charset="0"/>
              </a:rPr>
              <a:t>8</a:t>
            </a:r>
            <a:r>
              <a:rPr lang="vi-VN" dirty="0">
                <a:latin typeface="Times New Roman" panose="02020603050405020304" pitchFamily="18" charset="0"/>
                <a:cs typeface="Times New Roman" panose="02020603050405020304" pitchFamily="18" charset="0"/>
              </a:rPr>
              <a:t>. </a:t>
            </a:r>
            <a:r>
              <a:rPr lang="vi-VN" dirty="0">
                <a:solidFill>
                  <a:srgbClr val="FF0000"/>
                </a:solidFill>
                <a:latin typeface="Times New Roman" panose="02020603050405020304" pitchFamily="18" charset="0"/>
                <a:cs typeface="Times New Roman" panose="02020603050405020304" pitchFamily="18" charset="0"/>
              </a:rPr>
              <a:t>git </a:t>
            </a:r>
            <a:r>
              <a:rPr lang="vi-VN" dirty="0" smtClean="0">
                <a:solidFill>
                  <a:srgbClr val="FF0000"/>
                </a:solidFill>
                <a:latin typeface="Times New Roman" panose="02020603050405020304" pitchFamily="18" charset="0"/>
                <a:cs typeface="Times New Roman" panose="02020603050405020304" pitchFamily="18" charset="0"/>
              </a:rPr>
              <a:t>pull</a:t>
            </a:r>
            <a:r>
              <a:rPr lang="en-US" dirty="0" smtClean="0">
                <a:solidFill>
                  <a:srgbClr val="FF0000"/>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descarcă și unește modificările din repositoriul remote cu cele din copia de lucru locală</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9</a:t>
            </a:r>
            <a:r>
              <a:rPr lang="vi-VN" dirty="0">
                <a:latin typeface="Times New Roman" panose="02020603050405020304" pitchFamily="18" charset="0"/>
                <a:cs typeface="Times New Roman" panose="02020603050405020304" pitchFamily="18" charset="0"/>
              </a:rPr>
              <a:t>. </a:t>
            </a:r>
            <a:r>
              <a:rPr lang="vi-VN" dirty="0">
                <a:solidFill>
                  <a:srgbClr val="FF0000"/>
                </a:solidFill>
                <a:latin typeface="Times New Roman" panose="02020603050405020304" pitchFamily="18" charset="0"/>
                <a:cs typeface="Times New Roman" panose="02020603050405020304" pitchFamily="18" charset="0"/>
              </a:rPr>
              <a:t>git </a:t>
            </a:r>
            <a:r>
              <a:rPr lang="vi-VN" dirty="0" smtClean="0">
                <a:solidFill>
                  <a:srgbClr val="FF0000"/>
                </a:solidFill>
                <a:latin typeface="Times New Roman" panose="02020603050405020304" pitchFamily="18" charset="0"/>
                <a:cs typeface="Times New Roman" panose="02020603050405020304" pitchFamily="18" charset="0"/>
              </a:rPr>
              <a:t>diff</a:t>
            </a:r>
            <a:r>
              <a:rPr lang="en-US" dirty="0" smtClean="0">
                <a:solidFill>
                  <a:srgbClr val="FF0000"/>
                </a:solidFill>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afișează posibilile conflicte și diferențe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1231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560840" cy="4320480"/>
          </a:xfrm>
        </p:spPr>
        <p:txBody>
          <a:bodyPr>
            <a:noAutofit/>
          </a:bodyPr>
          <a:lstStyle/>
          <a:p>
            <a:pPr algn="just"/>
            <a:r>
              <a:rPr lang="vi-VN" sz="1800" dirty="0">
                <a:latin typeface="Times New Roman" panose="02020603050405020304" pitchFamily="18" charset="0"/>
                <a:cs typeface="Times New Roman" panose="02020603050405020304" pitchFamily="18" charset="0"/>
              </a:rPr>
              <a:t>Comenzile de bază pentru lucrul cu repozitoriile se folosesc de cei care deţin un repozitoriu - adică practic de toată lumea pentru că orice director git este un repozitoriu</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vi-VN" sz="1800" dirty="0">
              <a:latin typeface="Times New Roman" panose="02020603050405020304" pitchFamily="18" charset="0"/>
              <a:cs typeface="Times New Roman" panose="02020603050405020304" pitchFamily="18" charset="0"/>
            </a:endParaRPr>
          </a:p>
          <a:p>
            <a:pPr algn="just"/>
            <a:r>
              <a:rPr lang="vi-VN" sz="1800" dirty="0">
                <a:latin typeface="Times New Roman" panose="02020603050405020304" pitchFamily="18" charset="0"/>
                <a:cs typeface="Times New Roman" panose="02020603050405020304" pitchFamily="18" charset="0"/>
              </a:rPr>
              <a:t>În afară de aceasta, sînt esenţiale comenzile pentru lucrul individual al </a:t>
            </a:r>
            <a:r>
              <a:rPr lang="vi-VN" sz="1800" dirty="0" smtClean="0">
                <a:latin typeface="Times New Roman" panose="02020603050405020304" pitchFamily="18" charset="0"/>
                <a:cs typeface="Times New Roman" panose="02020603050405020304" pitchFamily="18" charset="0"/>
              </a:rPr>
              <a:t>programatorilor</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pentru </a:t>
            </a:r>
            <a:r>
              <a:rPr lang="vi-VN" sz="1800" dirty="0">
                <a:latin typeface="Times New Roman" panose="02020603050405020304" pitchFamily="18" charset="0"/>
                <a:cs typeface="Times New Roman" panose="02020603050405020304" pitchFamily="18" charset="0"/>
              </a:rPr>
              <a:t>oricine face un commit (transmitere), chiar şi pentru cineva care lucrează singur</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vi-VN" sz="1800" dirty="0">
              <a:latin typeface="Times New Roman" panose="02020603050405020304" pitchFamily="18" charset="0"/>
              <a:cs typeface="Times New Roman" panose="02020603050405020304" pitchFamily="18" charset="0"/>
            </a:endParaRPr>
          </a:p>
          <a:p>
            <a:pPr algn="just"/>
            <a:r>
              <a:rPr lang="vi-VN" sz="1800" dirty="0">
                <a:latin typeface="Times New Roman" panose="02020603050405020304" pitchFamily="18" charset="0"/>
                <a:cs typeface="Times New Roman" panose="02020603050405020304" pitchFamily="18" charset="0"/>
              </a:rPr>
              <a:t>Dacă lucraţi în echipă, veţi avea nevoie de comenzile care sînt listate de asemenea în secţiunea Comenzi pentru lucrul în echipă al programatorilor</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vi-VN" sz="1800" dirty="0">
              <a:latin typeface="Times New Roman" panose="02020603050405020304" pitchFamily="18" charset="0"/>
              <a:cs typeface="Times New Roman" panose="02020603050405020304" pitchFamily="18" charset="0"/>
            </a:endParaRPr>
          </a:p>
          <a:p>
            <a:pPr algn="just"/>
            <a:r>
              <a:rPr lang="vi-VN" sz="1800" dirty="0">
                <a:latin typeface="Times New Roman" panose="02020603050405020304" pitchFamily="18" charset="0"/>
                <a:cs typeface="Times New Roman" panose="02020603050405020304" pitchFamily="18" charset="0"/>
              </a:rPr>
              <a:t>Integratorii au nevoie de cîteva comenzi în plus la cele de mai sus</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vi-VN" sz="1800" dirty="0">
              <a:latin typeface="Times New Roman" panose="02020603050405020304" pitchFamily="18" charset="0"/>
              <a:cs typeface="Times New Roman" panose="02020603050405020304" pitchFamily="18" charset="0"/>
            </a:endParaRPr>
          </a:p>
          <a:p>
            <a:pPr algn="just"/>
            <a:r>
              <a:rPr lang="vi-VN" sz="1800" dirty="0">
                <a:latin typeface="Times New Roman" panose="02020603050405020304" pitchFamily="18" charset="0"/>
                <a:cs typeface="Times New Roman" panose="02020603050405020304" pitchFamily="18" charset="0"/>
              </a:rPr>
              <a:t>Comenzi de administrare a repozitoriului sunt pentru administratorii de sistem responsabili pentru păstrarea şi transmiterea repozitoriilor git.</a:t>
            </a: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latin typeface="Times New Roman" panose="02020603050405020304" pitchFamily="18" charset="0"/>
                <a:cs typeface="Times New Roman" panose="02020603050405020304" pitchFamily="18" charset="0"/>
              </a:rPr>
              <a:t>20 de </a:t>
            </a:r>
            <a:r>
              <a:rPr lang="en-US" sz="3600" b="1" dirty="0" err="1" smtClean="0">
                <a:latin typeface="Times New Roman" panose="02020603050405020304" pitchFamily="18" charset="0"/>
                <a:cs typeface="Times New Roman" panose="02020603050405020304" pitchFamily="18" charset="0"/>
              </a:rPr>
              <a:t>comenzi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zilnice</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pentru</a:t>
            </a:r>
            <a:r>
              <a:rPr lang="en-US" sz="3600" b="1" dirty="0" smtClean="0">
                <a:latin typeface="Times New Roman" panose="02020603050405020304" pitchFamily="18" charset="0"/>
                <a:cs typeface="Times New Roman" panose="02020603050405020304" pitchFamily="18" charset="0"/>
              </a:rPr>
              <a:t> GIT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2947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latin typeface="Times New Roman" panose="02020603050405020304" pitchFamily="18" charset="0"/>
                <a:cs typeface="Times New Roman" panose="02020603050405020304" pitchFamily="18" charset="0"/>
              </a:rPr>
              <a:t>20 de </a:t>
            </a:r>
            <a:r>
              <a:rPr lang="en-US" sz="3600" b="1" dirty="0" err="1" smtClean="0">
                <a:latin typeface="Times New Roman" panose="02020603050405020304" pitchFamily="18" charset="0"/>
                <a:cs typeface="Times New Roman" panose="02020603050405020304" pitchFamily="18" charset="0"/>
              </a:rPr>
              <a:t>comenzi</a:t>
            </a:r>
            <a:r>
              <a:rPr lang="en-US" sz="3600" b="1" dirty="0" smtClean="0">
                <a:latin typeface="Times New Roman" panose="02020603050405020304" pitchFamily="18" charset="0"/>
                <a:cs typeface="Times New Roman" panose="02020603050405020304" pitchFamily="18" charset="0"/>
              </a:rPr>
              <a:t> GIT</a:t>
            </a:r>
            <a:endParaRPr lang="en-US" sz="3600" b="1" dirty="0">
              <a:latin typeface="Times New Roman" panose="02020603050405020304" pitchFamily="18" charset="0"/>
              <a:cs typeface="Times New Roman" panose="02020603050405020304" pitchFamily="18" charset="0"/>
            </a:endParaRPr>
          </a:p>
        </p:txBody>
      </p:sp>
      <p:pic>
        <p:nvPicPr>
          <p:cNvPr id="512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941" y="1484784"/>
            <a:ext cx="7312078" cy="46644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60766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5384" y="1556792"/>
            <a:ext cx="7441191" cy="45701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1250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764703"/>
            <a:ext cx="6336704" cy="565687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86837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552" y="1124744"/>
            <a:ext cx="8096503" cy="496855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9949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692696"/>
            <a:ext cx="7024744" cy="648072"/>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Ce </a:t>
            </a:r>
            <a:r>
              <a:rPr lang="en-US" b="1" dirty="0" err="1" smtClean="0">
                <a:latin typeface="Times New Roman" panose="02020603050405020304" pitchFamily="18" charset="0"/>
                <a:cs typeface="Times New Roman" panose="02020603050405020304" pitchFamily="18" charset="0"/>
              </a:rPr>
              <a:t>este</a:t>
            </a:r>
            <a:r>
              <a:rPr lang="en-US" b="1" dirty="0" smtClean="0">
                <a:latin typeface="Times New Roman" panose="02020603050405020304" pitchFamily="18" charset="0"/>
                <a:cs typeface="Times New Roman" panose="02020603050405020304" pitchFamily="18" charset="0"/>
              </a:rPr>
              <a:t> GIT?</a:t>
            </a:r>
            <a:endParaRPr lang="en-US"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83568" y="1556792"/>
            <a:ext cx="7632848" cy="4680520"/>
          </a:xfrm>
        </p:spPr>
        <p:txBody>
          <a:bodyPr>
            <a:noAutofit/>
          </a:bodyPr>
          <a:lstStyle/>
          <a:p>
            <a:pPr algn="just"/>
            <a:r>
              <a:rPr lang="vi-VN" sz="1800" b="1" dirty="0">
                <a:solidFill>
                  <a:schemeClr val="tx1"/>
                </a:solidFill>
                <a:latin typeface="Times New Roman" panose="02020603050405020304" pitchFamily="18" charset="0"/>
                <a:cs typeface="Times New Roman" panose="02020603050405020304" pitchFamily="18" charset="0"/>
              </a:rPr>
              <a:t>Git este un sistem revision control care rulează pe majoritatea platformelor, inclusiv Linux, POSIX, Windows și OS X. </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vi-VN" sz="1800" b="1" dirty="0" smtClean="0">
                <a:solidFill>
                  <a:schemeClr val="tx1"/>
                </a:solidFill>
                <a:latin typeface="Times New Roman" panose="02020603050405020304" pitchFamily="18" charset="0"/>
                <a:cs typeface="Times New Roman" panose="02020603050405020304" pitchFamily="18" charset="0"/>
              </a:rPr>
              <a:t>Ca </a:t>
            </a:r>
            <a:r>
              <a:rPr lang="vi-VN" sz="1800" b="1" dirty="0">
                <a:solidFill>
                  <a:schemeClr val="tx1"/>
                </a:solidFill>
                <a:latin typeface="Times New Roman" panose="02020603050405020304" pitchFamily="18" charset="0"/>
                <a:cs typeface="Times New Roman" panose="02020603050405020304" pitchFamily="18" charset="0"/>
              </a:rPr>
              <a:t>și Mercurial, Git este un sistem distribuit și nu întreține o bază de date comună. Este folosit în echipe de dezvoltare mari, în care membrii echipei acționează oarecum independent și sunt răspândiți pe o arie geografică mare</a:t>
            </a:r>
            <a:r>
              <a:rPr lang="vi-VN"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vi-VN" sz="1800" b="1" dirty="0" smtClean="0">
                <a:solidFill>
                  <a:schemeClr val="tx1"/>
                </a:solidFill>
                <a:latin typeface="Times New Roman" panose="02020603050405020304" pitchFamily="18" charset="0"/>
                <a:cs typeface="Times New Roman" panose="02020603050405020304" pitchFamily="18" charset="0"/>
              </a:rPr>
              <a:t>Git </a:t>
            </a:r>
            <a:r>
              <a:rPr lang="vi-VN" sz="1800" b="1" dirty="0">
                <a:solidFill>
                  <a:schemeClr val="tx1"/>
                </a:solidFill>
                <a:latin typeface="Times New Roman" panose="02020603050405020304" pitchFamily="18" charset="0"/>
                <a:cs typeface="Times New Roman" panose="02020603050405020304" pitchFamily="18" charset="0"/>
              </a:rPr>
              <a:t>este dezvoltat și întreținut de Junio Hamano, fiind publicat sub licență GPL  și este considerat software liber</a:t>
            </a:r>
            <a:r>
              <a:rPr lang="vi-VN"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vi-VN" sz="1800" b="1" dirty="0" smtClean="0">
                <a:solidFill>
                  <a:schemeClr val="tx1"/>
                </a:solidFill>
                <a:latin typeface="Times New Roman" panose="02020603050405020304" pitchFamily="18" charset="0"/>
                <a:cs typeface="Times New Roman" panose="02020603050405020304" pitchFamily="18" charset="0"/>
              </a:rPr>
              <a:t>Dintre </a:t>
            </a:r>
            <a:r>
              <a:rPr lang="vi-VN" sz="1800" b="1" dirty="0">
                <a:solidFill>
                  <a:schemeClr val="tx1"/>
                </a:solidFill>
                <a:latin typeface="Times New Roman" panose="02020603050405020304" pitchFamily="18" charset="0"/>
                <a:cs typeface="Times New Roman" panose="02020603050405020304" pitchFamily="18" charset="0"/>
              </a:rPr>
              <a:t>proiectele majore care folosesc Git </a:t>
            </a:r>
            <a:r>
              <a:rPr lang="vi-VN" sz="1800" b="1" dirty="0" smtClean="0">
                <a:solidFill>
                  <a:schemeClr val="tx1"/>
                </a:solidFill>
                <a:latin typeface="Times New Roman" panose="02020603050405020304" pitchFamily="18" charset="0"/>
                <a:cs typeface="Times New Roman" panose="02020603050405020304" pitchFamily="18" charset="0"/>
              </a:rPr>
              <a:t>amintim</a:t>
            </a:r>
            <a:r>
              <a:rPr lang="en-US" sz="1800" b="1" dirty="0" smtClean="0">
                <a:solidFill>
                  <a:schemeClr val="tx1"/>
                </a:solidFill>
                <a:latin typeface="Times New Roman" panose="02020603050405020304" pitchFamily="18" charset="0"/>
                <a:cs typeface="Times New Roman" panose="02020603050405020304" pitchFamily="18" charset="0"/>
              </a:rPr>
              <a:t>: </a:t>
            </a:r>
            <a:r>
              <a:rPr lang="vi-VN" sz="1800" b="1" dirty="0" smtClean="0">
                <a:solidFill>
                  <a:schemeClr val="tx1"/>
                </a:solidFill>
                <a:latin typeface="Times New Roman" panose="02020603050405020304" pitchFamily="18" charset="0"/>
                <a:cs typeface="Times New Roman" panose="02020603050405020304" pitchFamily="18" charset="0"/>
              </a:rPr>
              <a:t>Amarok</a:t>
            </a:r>
            <a:r>
              <a:rPr lang="vi-VN" sz="1800" b="1" dirty="0">
                <a:solidFill>
                  <a:schemeClr val="tx1"/>
                </a:solidFill>
                <a:latin typeface="Times New Roman" panose="02020603050405020304" pitchFamily="18" charset="0"/>
                <a:cs typeface="Times New Roman" panose="02020603050405020304" pitchFamily="18" charset="0"/>
              </a:rPr>
              <a:t>, Android, Arch </a:t>
            </a:r>
            <a:r>
              <a:rPr lang="vi-VN" sz="1800" b="1" dirty="0" smtClean="0">
                <a:solidFill>
                  <a:schemeClr val="tx1"/>
                </a:solidFill>
                <a:latin typeface="Times New Roman" panose="02020603050405020304" pitchFamily="18" charset="0"/>
                <a:cs typeface="Times New Roman" panose="02020603050405020304" pitchFamily="18" charset="0"/>
              </a:rPr>
              <a:t>Linux</a:t>
            </a:r>
            <a:r>
              <a:rPr lang="vi-VN" sz="1800" b="1" dirty="0">
                <a:solidFill>
                  <a:schemeClr val="tx1"/>
                </a:solidFill>
                <a:latin typeface="Times New Roman" panose="02020603050405020304" pitchFamily="18" charset="0"/>
                <a:cs typeface="Times New Roman" panose="02020603050405020304" pitchFamily="18" charset="0"/>
              </a:rPr>
              <a:t>, Btrfs, Debian, DragonFly BSD, Eclipse, Fedora, FFmpeg, GIMP, GNOME, GTK+, Hurd, Linux kernel, Linux </a:t>
            </a:r>
            <a:r>
              <a:rPr lang="vi-VN" sz="1800" b="1" dirty="0" smtClean="0">
                <a:solidFill>
                  <a:schemeClr val="tx1"/>
                </a:solidFill>
                <a:latin typeface="Times New Roman" panose="02020603050405020304" pitchFamily="18" charset="0"/>
                <a:cs typeface="Times New Roman" panose="02020603050405020304" pitchFamily="18" charset="0"/>
              </a:rPr>
              <a:t>Mint</a:t>
            </a:r>
            <a:r>
              <a:rPr lang="vi-VN" sz="1800" b="1" dirty="0">
                <a:solidFill>
                  <a:schemeClr val="tx1"/>
                </a:solidFill>
                <a:latin typeface="Times New Roman" panose="02020603050405020304" pitchFamily="18" charset="0"/>
                <a:cs typeface="Times New Roman" panose="02020603050405020304" pitchFamily="18" charset="0"/>
              </a:rPr>
              <a:t>, openSUSE, </a:t>
            </a:r>
            <a:r>
              <a:rPr lang="vi-VN" sz="1800" b="1" dirty="0" smtClean="0">
                <a:solidFill>
                  <a:schemeClr val="tx1"/>
                </a:solidFill>
                <a:latin typeface="Times New Roman" panose="02020603050405020304" pitchFamily="18" charset="0"/>
                <a:cs typeface="Times New Roman" panose="02020603050405020304" pitchFamily="18" charset="0"/>
              </a:rPr>
              <a:t>Perl</a:t>
            </a:r>
            <a:r>
              <a:rPr lang="vi-VN" sz="1800" b="1" dirty="0">
                <a:solidFill>
                  <a:schemeClr val="tx1"/>
                </a:solidFill>
                <a:latin typeface="Times New Roman" panose="02020603050405020304" pitchFamily="18" charset="0"/>
                <a:cs typeface="Times New Roman" panose="02020603050405020304" pitchFamily="18" charset="0"/>
              </a:rPr>
              <a:t>, phpBB, </a:t>
            </a:r>
            <a:r>
              <a:rPr lang="vi-VN" sz="1800" b="1" dirty="0" smtClean="0">
                <a:solidFill>
                  <a:schemeClr val="tx1"/>
                </a:solidFill>
                <a:latin typeface="Times New Roman" panose="02020603050405020304" pitchFamily="18" charset="0"/>
                <a:cs typeface="Times New Roman" panose="02020603050405020304" pitchFamily="18" charset="0"/>
              </a:rPr>
              <a:t>Qt</a:t>
            </a:r>
            <a:r>
              <a:rPr lang="vi-VN" sz="1800" b="1" dirty="0">
                <a:solidFill>
                  <a:schemeClr val="tx1"/>
                </a:solidFill>
                <a:latin typeface="Times New Roman" panose="02020603050405020304" pitchFamily="18" charset="0"/>
                <a:cs typeface="Times New Roman" panose="02020603050405020304" pitchFamily="18" charset="0"/>
              </a:rPr>
              <a:t>, rsync, Ruby on Rails, Samba.</a:t>
            </a:r>
          </a:p>
          <a:p>
            <a:pPr algn="just"/>
            <a:endParaRPr lang="vi-V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03186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latin typeface="Times New Roman" panose="02020603050405020304" pitchFamily="18" charset="0"/>
                <a:cs typeface="Times New Roman" panose="02020603050405020304" pitchFamily="18" charset="0"/>
              </a:rPr>
              <a:t>20 de </a:t>
            </a:r>
            <a:r>
              <a:rPr lang="en-US" sz="3600" b="1" dirty="0" err="1" smtClean="0">
                <a:latin typeface="Times New Roman" panose="02020603050405020304" pitchFamily="18" charset="0"/>
                <a:cs typeface="Times New Roman" panose="02020603050405020304" pitchFamily="18" charset="0"/>
              </a:rPr>
              <a:t>comenzi</a:t>
            </a:r>
            <a:r>
              <a:rPr lang="en-US" sz="3600" b="1" dirty="0" smtClean="0">
                <a:latin typeface="Times New Roman" panose="02020603050405020304" pitchFamily="18" charset="0"/>
                <a:cs typeface="Times New Roman" panose="02020603050405020304" pitchFamily="18" charset="0"/>
              </a:rPr>
              <a:t> GIT</a:t>
            </a:r>
            <a:endParaRPr lang="en-US" sz="3600" b="1"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836712"/>
            <a:ext cx="7829550" cy="5686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92828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7" y="404664"/>
            <a:ext cx="7214567" cy="60486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2086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1513" y="976313"/>
            <a:ext cx="7800975" cy="4905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26295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692696"/>
            <a:ext cx="5926052" cy="57606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63567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692696"/>
            <a:ext cx="5578753" cy="58121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78395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1988" y="690563"/>
            <a:ext cx="7820025" cy="5476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13129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3413" y="514350"/>
            <a:ext cx="7877175" cy="5829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8199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54794" y="764704"/>
            <a:ext cx="6255198" cy="56886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160106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0100" y="836712"/>
            <a:ext cx="7543800" cy="1981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70002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Cont</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GitHUB</a:t>
            </a:r>
            <a:endParaRPr lang="en-US" sz="36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899592" y="1340768"/>
            <a:ext cx="7344816" cy="4401205"/>
          </a:xfrm>
          <a:prstGeom prst="rect">
            <a:avLst/>
          </a:prstGeom>
        </p:spPr>
        <p:txBody>
          <a:bodyPr wrap="square">
            <a:spAutoFit/>
          </a:bodyPr>
          <a:lstStyle/>
          <a:p>
            <a:pPr algn="just"/>
            <a:r>
              <a:rPr lang="vi-VN" sz="2000" dirty="0">
                <a:latin typeface="Times New Roman" panose="02020603050405020304" pitchFamily="18" charset="0"/>
                <a:cs typeface="Times New Roman" panose="02020603050405020304" pitchFamily="18" charset="0"/>
              </a:rPr>
              <a:t>1. </a:t>
            </a:r>
            <a:r>
              <a:rPr lang="vi-VN" sz="2000" dirty="0">
                <a:solidFill>
                  <a:srgbClr val="FF0000"/>
                </a:solidFill>
                <a:latin typeface="Times New Roman" panose="02020603050405020304" pitchFamily="18" charset="0"/>
                <a:cs typeface="Times New Roman" panose="02020603050405020304" pitchFamily="18" charset="0"/>
              </a:rPr>
              <a:t>Crearea contului GitHub</a:t>
            </a:r>
          </a:p>
          <a:p>
            <a:pPr algn="just"/>
            <a:r>
              <a:rPr lang="vi-VN" sz="2000" dirty="0">
                <a:latin typeface="Times New Roman" panose="02020603050405020304" pitchFamily="18" charset="0"/>
                <a:cs typeface="Times New Roman" panose="02020603050405020304" pitchFamily="18" charset="0"/>
              </a:rPr>
              <a:t>Primul pas este crearea unui cont </a:t>
            </a:r>
            <a:r>
              <a:rPr lang="vi-VN" sz="2000" b="1" dirty="0">
                <a:latin typeface="Times New Roman" panose="02020603050405020304" pitchFamily="18" charset="0"/>
                <a:cs typeface="Times New Roman" panose="02020603050405020304" pitchFamily="18" charset="0"/>
              </a:rPr>
              <a:t>GitHub</a:t>
            </a:r>
            <a:r>
              <a:rPr lang="vi-VN" sz="2000" dirty="0">
                <a:latin typeface="Times New Roman" panose="02020603050405020304" pitchFamily="18" charset="0"/>
                <a:cs typeface="Times New Roman" panose="02020603050405020304" pitchFamily="18" charset="0"/>
              </a:rPr>
              <a:t>, completând un username, adresa de email și o parolă. La următorul pas va trebui să selectați tipul de cont dorit. Implicit este selectat contul gratuit, care permite doar crearea de repository-uri publice. Apăsați „</a:t>
            </a:r>
            <a:r>
              <a:rPr lang="vi-VN" sz="2000" b="1" dirty="0">
                <a:latin typeface="Times New Roman" panose="02020603050405020304" pitchFamily="18" charset="0"/>
                <a:cs typeface="Times New Roman" panose="02020603050405020304" pitchFamily="18" charset="0"/>
              </a:rPr>
              <a:t>Finish sign up</a:t>
            </a:r>
            <a:r>
              <a:rPr lang="vi-VN" sz="2000" dirty="0">
                <a:latin typeface="Times New Roman" panose="02020603050405020304" pitchFamily="18" charset="0"/>
                <a:cs typeface="Times New Roman" panose="02020603050405020304" pitchFamily="18" charset="0"/>
              </a:rPr>
              <a:t>”.</a:t>
            </a:r>
          </a:p>
          <a:p>
            <a:pPr algn="just"/>
            <a:r>
              <a:rPr lang="vi-VN" sz="2000" dirty="0">
                <a:latin typeface="Times New Roman" panose="02020603050405020304" pitchFamily="18" charset="0"/>
                <a:cs typeface="Times New Roman" panose="02020603050405020304" pitchFamily="18" charset="0"/>
              </a:rPr>
              <a:t>Acesta este un moment bun pentru a valida adresa de email aleasă: tot ce trebuie să faceți este să accesați link-ul din interiorul email-ului primit de la GitHub</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endParaRPr lang="vi-VN" sz="2000" dirty="0">
              <a:latin typeface="Times New Roman" panose="02020603050405020304" pitchFamily="18" charset="0"/>
              <a:cs typeface="Times New Roman" panose="02020603050405020304" pitchFamily="18" charset="0"/>
            </a:endParaRPr>
          </a:p>
          <a:p>
            <a:pPr algn="just"/>
            <a:r>
              <a:rPr lang="vi-VN" sz="2000" dirty="0">
                <a:latin typeface="Times New Roman" panose="02020603050405020304" pitchFamily="18" charset="0"/>
                <a:cs typeface="Times New Roman" panose="02020603050405020304" pitchFamily="18" charset="0"/>
              </a:rPr>
              <a:t>2. </a:t>
            </a:r>
            <a:r>
              <a:rPr lang="vi-VN" sz="2000" dirty="0">
                <a:solidFill>
                  <a:srgbClr val="FF0000"/>
                </a:solidFill>
                <a:latin typeface="Times New Roman" panose="02020603050405020304" pitchFamily="18" charset="0"/>
                <a:cs typeface="Times New Roman" panose="02020603050405020304" pitchFamily="18" charset="0"/>
              </a:rPr>
              <a:t>Crearea unui repository</a:t>
            </a:r>
          </a:p>
          <a:p>
            <a:pPr algn="just"/>
            <a:r>
              <a:rPr lang="vi-VN" sz="2000" dirty="0">
                <a:latin typeface="Times New Roman" panose="02020603050405020304" pitchFamily="18" charset="0"/>
                <a:cs typeface="Times New Roman" panose="02020603050405020304" pitchFamily="18" charset="0"/>
              </a:rPr>
              <a:t>Pagina de start a GitHub va conține acum rubrica </a:t>
            </a:r>
            <a:r>
              <a:rPr lang="vi-VN" sz="2000" b="1" i="1" dirty="0">
                <a:latin typeface="Times New Roman" panose="02020603050405020304" pitchFamily="18" charset="0"/>
                <a:cs typeface="Times New Roman" panose="02020603050405020304" pitchFamily="18" charset="0"/>
              </a:rPr>
              <a:t>GitHub Bootcamp</a:t>
            </a:r>
            <a:r>
              <a:rPr lang="vi-VN" sz="2000" dirty="0">
                <a:latin typeface="Times New Roman" panose="02020603050405020304" pitchFamily="18" charset="0"/>
                <a:cs typeface="Times New Roman" panose="02020603050405020304" pitchFamily="18" charset="0"/>
              </a:rPr>
              <a:t>, o colecție de resurse suplimentare despre utilizarea GitHub. Noi ne vom axa pe crearea unui repository. Pentru aceasta dați click pe </a:t>
            </a:r>
            <a:r>
              <a:rPr lang="vi-VN" sz="2000" b="1" dirty="0">
                <a:latin typeface="Times New Roman" panose="02020603050405020304" pitchFamily="18" charset="0"/>
                <a:cs typeface="Times New Roman" panose="02020603050405020304" pitchFamily="18" charset="0"/>
              </a:rPr>
              <a:t>+ New Repository</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0721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692696"/>
            <a:ext cx="7024744" cy="648072"/>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Ce </a:t>
            </a:r>
            <a:r>
              <a:rPr lang="en-US" b="1" dirty="0" err="1" smtClean="0">
                <a:latin typeface="Times New Roman" panose="02020603050405020304" pitchFamily="18" charset="0"/>
                <a:cs typeface="Times New Roman" panose="02020603050405020304" pitchFamily="18" charset="0"/>
              </a:rPr>
              <a:t>este</a:t>
            </a:r>
            <a:r>
              <a:rPr lang="en-US" b="1" dirty="0" smtClean="0">
                <a:latin typeface="Times New Roman" panose="02020603050405020304" pitchFamily="18" charset="0"/>
                <a:cs typeface="Times New Roman" panose="02020603050405020304" pitchFamily="18" charset="0"/>
              </a:rPr>
              <a:t> GITHUB?</a:t>
            </a:r>
            <a:endParaRPr lang="en-US"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83568" y="1556792"/>
            <a:ext cx="5328592" cy="4680520"/>
          </a:xfrm>
        </p:spPr>
        <p:txBody>
          <a:bodyPr>
            <a:noAutofit/>
          </a:bodyPr>
          <a:lstStyle/>
          <a:p>
            <a:pPr algn="just" fontAlgn="base"/>
            <a:r>
              <a:rPr lang="vi-VN" sz="1800" b="1" dirty="0">
                <a:latin typeface="Times New Roman" panose="02020603050405020304" pitchFamily="18" charset="0"/>
                <a:cs typeface="Times New Roman" panose="02020603050405020304" pitchFamily="18" charset="0"/>
              </a:rPr>
              <a:t>GitHub este un website și un serviciu foarte des adus în discuție de pasionații de IT, însă există și foarte multe persoane care habar nu au ce este și care nu înțeleg ce face de fapt acest serviciu. În continuare vom aduce puțină lumină cu privire </a:t>
            </a:r>
            <a:r>
              <a:rPr lang="vi-VN" sz="1800" b="1" dirty="0" smtClean="0">
                <a:latin typeface="Times New Roman" panose="02020603050405020304" pitchFamily="18" charset="0"/>
                <a:cs typeface="Times New Roman" panose="02020603050405020304" pitchFamily="18" charset="0"/>
              </a:rPr>
              <a:t>la </a:t>
            </a:r>
            <a:r>
              <a:rPr lang="vi-VN" sz="1800" b="1" dirty="0">
                <a:latin typeface="Times New Roman" panose="02020603050405020304" pitchFamily="18" charset="0"/>
                <a:cs typeface="Times New Roman" panose="02020603050405020304" pitchFamily="18" charset="0"/>
              </a:rPr>
              <a:t>acest aspect.</a:t>
            </a:r>
          </a:p>
          <a:p>
            <a:pPr algn="just" fontAlgn="base"/>
            <a:r>
              <a:rPr lang="vi-VN" sz="1800" b="1" dirty="0">
                <a:latin typeface="Times New Roman" panose="02020603050405020304" pitchFamily="18" charset="0"/>
                <a:cs typeface="Times New Roman" panose="02020603050405020304" pitchFamily="18" charset="0"/>
              </a:rPr>
              <a:t>Cuvântul în sine este compus din două elemente: „Git” și „Hub”. Să vedem la ce se referă fiecare dintre acestea.</a:t>
            </a:r>
          </a:p>
          <a:p>
            <a:pPr algn="just" fontAlgn="base"/>
            <a:r>
              <a:rPr lang="vi-VN" sz="1800" b="1" dirty="0">
                <a:latin typeface="Times New Roman" panose="02020603050405020304" pitchFamily="18" charset="0"/>
                <a:cs typeface="Times New Roman" panose="02020603050405020304" pitchFamily="18" charset="0"/>
              </a:rPr>
              <a:t>Pentru a înțelege mai bine GitHub, trebuie să știi întâi la ce se referă Git. Este un sistem open-source de control a versiunilor conceput de Linus Trovalds – aceeași persoană care a creat sistemul de operare Linux. Git este în fapt asemănător cu alte astfel de sisteme de control a versiunilor, precum Mercurial, Subversion sau CVS.</a:t>
            </a:r>
          </a:p>
        </p:txBody>
      </p:sp>
      <p:pic>
        <p:nvPicPr>
          <p:cNvPr id="1026" name="Picture 2" descr="https://www.invata-programare.ro/uploads/thumbnails/git.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6324786" y="1844824"/>
            <a:ext cx="1777380" cy="177738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Картинки по запросу github"/>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6133356" y="4120480"/>
            <a:ext cx="2160240" cy="21602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82550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Cont</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GitHUB</a:t>
            </a:r>
            <a:endParaRPr lang="en-US" sz="3600" b="1" dirty="0">
              <a:latin typeface="Times New Roman" panose="02020603050405020304" pitchFamily="18" charset="0"/>
              <a:cs typeface="Times New Roman" panose="02020603050405020304" pitchFamily="18" charset="0"/>
            </a:endParaRPr>
          </a:p>
        </p:txBody>
      </p:sp>
      <p:pic>
        <p:nvPicPr>
          <p:cNvPr id="18434" name="Picture 2" descr="GitHub homep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1584" y="1316652"/>
            <a:ext cx="7128792" cy="50681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4730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71600" y="1268760"/>
            <a:ext cx="7128792" cy="5016758"/>
          </a:xfrm>
          <a:prstGeom prst="rect">
            <a:avLst/>
          </a:prstGeom>
        </p:spPr>
        <p:txBody>
          <a:bodyPr wrap="square">
            <a:spAutoFit/>
          </a:bodyPr>
          <a:lstStyle/>
          <a:p>
            <a:pPr algn="just"/>
            <a:r>
              <a:rPr lang="vi-VN" sz="2000" dirty="0">
                <a:latin typeface="Times New Roman" panose="02020603050405020304" pitchFamily="18" charset="0"/>
                <a:cs typeface="Times New Roman" panose="02020603050405020304" pitchFamily="18" charset="0"/>
              </a:rPr>
              <a:t>Următorul pas este alegerea unui nume pentru repository. În câmpul „</a:t>
            </a:r>
            <a:r>
              <a:rPr lang="vi-VN" sz="2000" i="1" dirty="0">
                <a:latin typeface="Times New Roman" panose="02020603050405020304" pitchFamily="18" charset="0"/>
                <a:cs typeface="Times New Roman" panose="02020603050405020304" pitchFamily="18" charset="0"/>
              </a:rPr>
              <a:t>Description</a:t>
            </a:r>
            <a:r>
              <a:rPr lang="vi-VN" sz="2000" dirty="0">
                <a:latin typeface="Times New Roman" panose="02020603050405020304" pitchFamily="18" charset="0"/>
                <a:cs typeface="Times New Roman" panose="02020603050405020304" pitchFamily="18" charset="0"/>
              </a:rPr>
              <a:t>” puteți adăuga o scurtă descriere a proiectului. Nu uitați să bifați „</a:t>
            </a:r>
            <a:r>
              <a:rPr lang="vi-VN" sz="2000" b="1" dirty="0">
                <a:latin typeface="Times New Roman" panose="02020603050405020304" pitchFamily="18" charset="0"/>
                <a:cs typeface="Times New Roman" panose="02020603050405020304" pitchFamily="18" charset="0"/>
              </a:rPr>
              <a:t>Initialize this repository with a README</a:t>
            </a:r>
            <a:r>
              <a:rPr lang="vi-VN"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vi-VN" sz="2000" dirty="0" smtClean="0">
                <a:latin typeface="Times New Roman" panose="02020603050405020304" pitchFamily="18" charset="0"/>
                <a:cs typeface="Times New Roman" panose="02020603050405020304" pitchFamily="18" charset="0"/>
              </a:rPr>
              <a:t>Opțional </a:t>
            </a:r>
            <a:r>
              <a:rPr lang="vi-VN" sz="2000" dirty="0">
                <a:latin typeface="Times New Roman" panose="02020603050405020304" pitchFamily="18" charset="0"/>
                <a:cs typeface="Times New Roman" panose="02020603050405020304" pitchFamily="18" charset="0"/>
              </a:rPr>
              <a:t>puteți alege, în partea de jos a paginii, adăugarea unui fișier .gitignore și/sau a unei licențe</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endParaRPr lang="vi-VN" sz="2000" dirty="0">
              <a:latin typeface="Times New Roman" panose="02020603050405020304" pitchFamily="18" charset="0"/>
              <a:cs typeface="Times New Roman" panose="02020603050405020304" pitchFamily="18" charset="0"/>
            </a:endParaRPr>
          </a:p>
          <a:p>
            <a:pPr algn="just"/>
            <a:r>
              <a:rPr lang="vi-VN" sz="2000" dirty="0">
                <a:latin typeface="Times New Roman" panose="02020603050405020304" pitchFamily="18" charset="0"/>
                <a:cs typeface="Times New Roman" panose="02020603050405020304" pitchFamily="18" charset="0"/>
              </a:rPr>
              <a:t>Fișierul .gitignore este folosit de git pentru a ignora fișierele pe care nu le doriți în repository, de exemplu: fișiere generate la compilare, fișiere private, etc.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vi-VN" sz="2000" dirty="0" smtClean="0">
                <a:latin typeface="Times New Roman" panose="02020603050405020304" pitchFamily="18" charset="0"/>
                <a:cs typeface="Times New Roman" panose="02020603050405020304" pitchFamily="18" charset="0"/>
              </a:rPr>
              <a:t>Mai </a:t>
            </a:r>
            <a:r>
              <a:rPr lang="vi-VN" sz="2000" dirty="0">
                <a:latin typeface="Times New Roman" panose="02020603050405020304" pitchFamily="18" charset="0"/>
                <a:cs typeface="Times New Roman" panose="02020603050405020304" pitchFamily="18" charset="0"/>
              </a:rPr>
              <a:t>multe detalii puteți găsi aici: </a:t>
            </a:r>
            <a:r>
              <a:rPr lang="vi-VN" sz="2000" dirty="0">
                <a:latin typeface="Times New Roman" panose="02020603050405020304" pitchFamily="18" charset="0"/>
                <a:cs typeface="Times New Roman" panose="02020603050405020304" pitchFamily="18" charset="0"/>
                <a:hlinkClick r:id="rId2"/>
              </a:rPr>
              <a:t>help.github.com</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endParaRPr lang="vi-VN" sz="2000" dirty="0">
              <a:latin typeface="Times New Roman" panose="02020603050405020304" pitchFamily="18" charset="0"/>
              <a:cs typeface="Times New Roman" panose="02020603050405020304" pitchFamily="18" charset="0"/>
            </a:endParaRPr>
          </a:p>
          <a:p>
            <a:pPr algn="just"/>
            <a:r>
              <a:rPr lang="vi-VN" sz="2000" dirty="0">
                <a:latin typeface="Times New Roman" panose="02020603050405020304" pitchFamily="18" charset="0"/>
                <a:cs typeface="Times New Roman" panose="02020603050405020304" pitchFamily="18" charset="0"/>
              </a:rPr>
              <a:t>Licența folosită determină condițiile în care o altă persoană poate folosi proiectul vostru. Un ghid alegerea unei licențe poate fi găsit aici: </a:t>
            </a:r>
            <a:r>
              <a:rPr lang="vi-VN" sz="2000" dirty="0">
                <a:latin typeface="Times New Roman" panose="02020603050405020304" pitchFamily="18" charset="0"/>
                <a:cs typeface="Times New Roman" panose="02020603050405020304" pitchFamily="18" charset="0"/>
                <a:hlinkClick r:id="rId3"/>
              </a:rPr>
              <a:t>choosealicense.com</a:t>
            </a:r>
            <a:r>
              <a:rPr lang="vi-VN" sz="2000" dirty="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735208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rearea unui nou repository"/>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1412" y="836711"/>
            <a:ext cx="7799020" cy="55446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46052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84116" y="692696"/>
            <a:ext cx="7560840" cy="707886"/>
          </a:xfrm>
          <a:prstGeom prst="rect">
            <a:avLst/>
          </a:prstGeom>
        </p:spPr>
        <p:txBody>
          <a:bodyPr wrap="square">
            <a:spAutoFit/>
          </a:bodyPr>
          <a:lstStyle/>
          <a:p>
            <a:r>
              <a:rPr lang="vi-VN" sz="2000" dirty="0">
                <a:latin typeface="Times New Roman" panose="02020603050405020304" pitchFamily="18" charset="0"/>
                <a:cs typeface="Times New Roman" panose="02020603050405020304" pitchFamily="18" charset="0"/>
              </a:rPr>
              <a:t>După apăsarea butonului „</a:t>
            </a:r>
            <a:r>
              <a:rPr lang="vi-VN" sz="2000" b="1" dirty="0">
                <a:latin typeface="Times New Roman" panose="02020603050405020304" pitchFamily="18" charset="0"/>
                <a:cs typeface="Times New Roman" panose="02020603050405020304" pitchFamily="18" charset="0"/>
              </a:rPr>
              <a:t>Create Repository</a:t>
            </a:r>
            <a:r>
              <a:rPr lang="vi-VN" sz="2000" dirty="0">
                <a:latin typeface="Times New Roman" panose="02020603050405020304" pitchFamily="18" charset="0"/>
                <a:cs typeface="Times New Roman" panose="02020603050405020304" pitchFamily="18" charset="0"/>
              </a:rPr>
              <a:t>” veți ajunge pe pagina repository-ului nou creat.</a:t>
            </a:r>
            <a:endParaRPr lang="en-US" sz="2000" dirty="0">
              <a:latin typeface="Times New Roman" panose="02020603050405020304" pitchFamily="18" charset="0"/>
              <a:cs typeface="Times New Roman" panose="02020603050405020304" pitchFamily="18" charset="0"/>
            </a:endParaRPr>
          </a:p>
        </p:txBody>
      </p:sp>
      <p:pic>
        <p:nvPicPr>
          <p:cNvPr id="24578" name="Picture 2" descr="Repository-ul a fost crea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22422" y="1484784"/>
            <a:ext cx="6884228" cy="48942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992745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55576" y="843677"/>
            <a:ext cx="7560840" cy="1631216"/>
          </a:xfrm>
          <a:prstGeom prst="rect">
            <a:avLst/>
          </a:prstGeom>
        </p:spPr>
        <p:txBody>
          <a:bodyPr wrap="square">
            <a:spAutoFit/>
          </a:bodyPr>
          <a:lstStyle/>
          <a:p>
            <a:pPr algn="just"/>
            <a:r>
              <a:rPr lang="vi-VN" sz="2000" dirty="0">
                <a:latin typeface="Times New Roman" panose="02020603050405020304" pitchFamily="18" charset="0"/>
                <a:cs typeface="Times New Roman" panose="02020603050405020304" pitchFamily="18" charset="0"/>
              </a:rPr>
              <a:t>3. </a:t>
            </a:r>
            <a:r>
              <a:rPr lang="vi-VN" sz="2000" dirty="0">
                <a:solidFill>
                  <a:srgbClr val="FF0000"/>
                </a:solidFill>
                <a:latin typeface="Times New Roman" panose="02020603050405020304" pitchFamily="18" charset="0"/>
                <a:cs typeface="Times New Roman" panose="02020603050405020304" pitchFamily="18" charset="0"/>
              </a:rPr>
              <a:t>Instalarea și configurarea GitHub for Windows</a:t>
            </a:r>
          </a:p>
          <a:p>
            <a:pPr algn="just"/>
            <a:r>
              <a:rPr lang="vi-VN" sz="2000" dirty="0">
                <a:latin typeface="Times New Roman" panose="02020603050405020304" pitchFamily="18" charset="0"/>
                <a:cs typeface="Times New Roman" panose="02020603050405020304" pitchFamily="18" charset="0"/>
              </a:rPr>
              <a:t>În continuare vom descăra și instala aplicația GitHub for Windows de la adresa </a:t>
            </a:r>
            <a:r>
              <a:rPr lang="vi-VN" sz="2000" dirty="0">
                <a:latin typeface="Times New Roman" panose="02020603050405020304" pitchFamily="18" charset="0"/>
                <a:cs typeface="Times New Roman" panose="02020603050405020304" pitchFamily="18" charset="0"/>
                <a:hlinkClick r:id="rId2"/>
              </a:rPr>
              <a:t>windows.github.com</a:t>
            </a:r>
            <a:r>
              <a:rPr lang="vi-VN" sz="2000" dirty="0">
                <a:latin typeface="Times New Roman" panose="02020603050405020304" pitchFamily="18" charset="0"/>
                <a:cs typeface="Times New Roman" panose="02020603050405020304" pitchFamily="18" charset="0"/>
              </a:rPr>
              <a:t>. După instalare va trebui să vă autentificați în aplicație cu username-ul/adresa de mail și parola alese la crearea contului de GitHub.</a:t>
            </a:r>
          </a:p>
        </p:txBody>
      </p:sp>
      <p:pic>
        <p:nvPicPr>
          <p:cNvPr id="25602" name="Picture 2" descr="Autentificare GitHub for Window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75656" y="2440115"/>
            <a:ext cx="6120680" cy="40166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10118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99592" y="836712"/>
            <a:ext cx="7344816" cy="1015663"/>
          </a:xfrm>
          <a:prstGeom prst="rect">
            <a:avLst/>
          </a:prstGeom>
        </p:spPr>
        <p:txBody>
          <a:bodyPr wrap="square">
            <a:spAutoFit/>
          </a:bodyPr>
          <a:lstStyle/>
          <a:p>
            <a:pPr algn="just"/>
            <a:r>
              <a:rPr lang="vi-VN" sz="2000" dirty="0">
                <a:latin typeface="Times New Roman" panose="02020603050405020304" pitchFamily="18" charset="0"/>
                <a:cs typeface="Times New Roman" panose="02020603050405020304" pitchFamily="18" charset="0"/>
              </a:rPr>
              <a:t>În următorul pas va trebui să configurați identitatea voastră. Scrieți numele întreg și adresa de email. Acestea vor fi publice tuturor persoanelor care au acces la repository.</a:t>
            </a:r>
            <a:endParaRPr lang="en-US" sz="2000" dirty="0">
              <a:latin typeface="Times New Roman" panose="02020603050405020304" pitchFamily="18" charset="0"/>
              <a:cs typeface="Times New Roman" panose="02020603050405020304" pitchFamily="18" charset="0"/>
            </a:endParaRPr>
          </a:p>
        </p:txBody>
      </p:sp>
      <p:pic>
        <p:nvPicPr>
          <p:cNvPr id="26626" name="Picture 2" descr="Configurarea GitHub for Window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9612" y="1847830"/>
            <a:ext cx="6984776" cy="458375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669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27584" y="764704"/>
            <a:ext cx="7416824" cy="707886"/>
          </a:xfrm>
          <a:prstGeom prst="rect">
            <a:avLst/>
          </a:prstGeom>
        </p:spPr>
        <p:txBody>
          <a:bodyPr wrap="square">
            <a:spAutoFit/>
          </a:bodyPr>
          <a:lstStyle/>
          <a:p>
            <a:r>
              <a:rPr lang="vi-VN" sz="2000" dirty="0">
                <a:latin typeface="Times New Roman" panose="02020603050405020304" pitchFamily="18" charset="0"/>
                <a:cs typeface="Times New Roman" panose="02020603050405020304" pitchFamily="18" charset="0"/>
              </a:rPr>
              <a:t>La ultimul pas puteți apăsa pe „</a:t>
            </a:r>
            <a:r>
              <a:rPr lang="vi-VN" sz="2000" b="1" dirty="0">
                <a:latin typeface="Times New Roman" panose="02020603050405020304" pitchFamily="18" charset="0"/>
                <a:cs typeface="Times New Roman" panose="02020603050405020304" pitchFamily="18" charset="0"/>
              </a:rPr>
              <a:t>Skip</a:t>
            </a:r>
            <a:r>
              <a:rPr lang="vi-VN" sz="2000" dirty="0">
                <a:latin typeface="Times New Roman" panose="02020603050405020304" pitchFamily="18" charset="0"/>
                <a:cs typeface="Times New Roman" panose="02020603050405020304" pitchFamily="18" charset="0"/>
              </a:rPr>
              <a:t>”, deoarece încă nu aveți niciun repository local.</a:t>
            </a:r>
            <a:endParaRPr lang="en-US" sz="2000" dirty="0">
              <a:latin typeface="Times New Roman" panose="02020603050405020304" pitchFamily="18" charset="0"/>
              <a:cs typeface="Times New Roman" panose="02020603050405020304" pitchFamily="18" charset="0"/>
            </a:endParaRPr>
          </a:p>
        </p:txBody>
      </p:sp>
      <p:pic>
        <p:nvPicPr>
          <p:cNvPr id="27650" name="Picture 2" descr="Importarea rep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1556792"/>
            <a:ext cx="7416824" cy="486729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72417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27584" y="764704"/>
            <a:ext cx="7560840" cy="1938992"/>
          </a:xfrm>
          <a:prstGeom prst="rect">
            <a:avLst/>
          </a:prstGeom>
        </p:spPr>
        <p:txBody>
          <a:bodyPr wrap="square">
            <a:spAutoFit/>
          </a:bodyPr>
          <a:lstStyle/>
          <a:p>
            <a:r>
              <a:rPr lang="vi-VN" sz="2000" dirty="0">
                <a:latin typeface="Times New Roman" panose="02020603050405020304" pitchFamily="18" charset="0"/>
                <a:cs typeface="Times New Roman" panose="02020603050405020304" pitchFamily="18" charset="0"/>
              </a:rPr>
              <a:t>4. </a:t>
            </a:r>
            <a:r>
              <a:rPr lang="vi-VN" sz="2000" dirty="0">
                <a:solidFill>
                  <a:srgbClr val="FF0000"/>
                </a:solidFill>
                <a:latin typeface="Times New Roman" panose="02020603050405020304" pitchFamily="18" charset="0"/>
                <a:cs typeface="Times New Roman" panose="02020603050405020304" pitchFamily="18" charset="0"/>
              </a:rPr>
              <a:t>Crearea primul commit</a:t>
            </a:r>
          </a:p>
          <a:p>
            <a:pPr algn="just"/>
            <a:r>
              <a:rPr lang="vi-VN" sz="2000" dirty="0">
                <a:latin typeface="Times New Roman" panose="02020603050405020304" pitchFamily="18" charset="0"/>
                <a:cs typeface="Times New Roman" panose="02020603050405020304" pitchFamily="18" charset="0"/>
              </a:rPr>
              <a:t>Acum vom clona (crea o copie locală) repository-ul creat anterior. Din aplicație vom da click pe „</a:t>
            </a:r>
            <a:r>
              <a:rPr lang="vi-VN" sz="2000" b="1"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vom selecta tab-ul „</a:t>
            </a:r>
            <a:r>
              <a:rPr lang="vi-VN" sz="2000" b="1" dirty="0">
                <a:latin typeface="Times New Roman" panose="02020603050405020304" pitchFamily="18" charset="0"/>
                <a:cs typeface="Times New Roman" panose="02020603050405020304" pitchFamily="18" charset="0"/>
              </a:rPr>
              <a:t>Clone</a:t>
            </a:r>
            <a:r>
              <a:rPr lang="vi-VN" sz="2000" dirty="0">
                <a:latin typeface="Times New Roman" panose="02020603050405020304" pitchFamily="18" charset="0"/>
                <a:cs typeface="Times New Roman" panose="02020603050405020304" pitchFamily="18" charset="0"/>
              </a:rPr>
              <a:t>”, contul și repository-ul pe care dorim să-l clonăm, iar în final vom apăsa „</a:t>
            </a:r>
            <a:r>
              <a:rPr lang="vi-VN" sz="2000" b="1" dirty="0">
                <a:latin typeface="Times New Roman" panose="02020603050405020304" pitchFamily="18" charset="0"/>
                <a:cs typeface="Times New Roman" panose="02020603050405020304" pitchFamily="18" charset="0"/>
              </a:rPr>
              <a:t>Clone &lt;repo-name&gt;</a:t>
            </a:r>
            <a:r>
              <a:rPr lang="vi-VN" sz="2000" dirty="0">
                <a:latin typeface="Times New Roman" panose="02020603050405020304" pitchFamily="18" charset="0"/>
                <a:cs typeface="Times New Roman" panose="02020603050405020304" pitchFamily="18" charset="0"/>
              </a:rPr>
              <a:t>”. Pe ecran va apărea o fereastră pentru selectarea directorului unde se va face clonarea.</a:t>
            </a:r>
          </a:p>
        </p:txBody>
      </p:sp>
      <p:pic>
        <p:nvPicPr>
          <p:cNvPr id="28674" name="Picture 2" descr="Clonarea unui repository"/>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1680" y="2687234"/>
            <a:ext cx="5832648" cy="38276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60197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827584" y="764704"/>
            <a:ext cx="7488832" cy="707886"/>
          </a:xfrm>
          <a:prstGeom prst="rect">
            <a:avLst/>
          </a:prstGeom>
        </p:spPr>
        <p:txBody>
          <a:bodyPr wrap="square">
            <a:spAutoFit/>
          </a:bodyPr>
          <a:lstStyle/>
          <a:p>
            <a:pPr algn="just"/>
            <a:r>
              <a:rPr lang="vi-VN" sz="2000" dirty="0">
                <a:latin typeface="Times New Roman" panose="02020603050405020304" pitchFamily="18" charset="0"/>
                <a:cs typeface="Times New Roman" panose="02020603050405020304" pitchFamily="18" charset="0"/>
              </a:rPr>
              <a:t>Acum puteți adăuga fișierele sursă în folderul în care ați clonat repository-ul. În acest exemplu este vorba de fișierul </a:t>
            </a:r>
            <a:r>
              <a:rPr lang="vi-VN" sz="2000" i="1" dirty="0">
                <a:latin typeface="Times New Roman" panose="02020603050405020304" pitchFamily="18" charset="0"/>
                <a:cs typeface="Times New Roman" panose="02020603050405020304" pitchFamily="18" charset="0"/>
              </a:rPr>
              <a:t>hello.c</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29698" name="Picture 2" descr="Adăugarea fișierelor sursă"/>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3648" y="1602112"/>
            <a:ext cx="6336704" cy="47807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96795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16592" y="1340768"/>
            <a:ext cx="7416824" cy="4401205"/>
          </a:xfrm>
          <a:prstGeom prst="rect">
            <a:avLst/>
          </a:prstGeom>
        </p:spPr>
        <p:txBody>
          <a:bodyPr wrap="square">
            <a:spAutoFit/>
          </a:bodyPr>
          <a:lstStyle/>
          <a:p>
            <a:pPr algn="just"/>
            <a:r>
              <a:rPr lang="vi-VN" sz="2000" dirty="0">
                <a:latin typeface="Times New Roman" panose="02020603050405020304" pitchFamily="18" charset="0"/>
                <a:cs typeface="Times New Roman" panose="02020603050405020304" pitchFamily="18" charset="0"/>
              </a:rPr>
              <a:t>Reveniniți în aplicația GitHub for Windows și selectați repository-ul. Veți observa pe coloana centrală că a detectat modificarea unor fișiere („</a:t>
            </a:r>
            <a:r>
              <a:rPr lang="vi-VN" sz="2000" i="1" dirty="0">
                <a:latin typeface="Times New Roman" panose="02020603050405020304" pitchFamily="18" charset="0"/>
                <a:cs typeface="Times New Roman" panose="02020603050405020304" pitchFamily="18" charset="0"/>
              </a:rPr>
              <a:t>Uncommitted changes</a:t>
            </a:r>
            <a:r>
              <a:rPr lang="vi-VN" sz="2000" dirty="0">
                <a:latin typeface="Times New Roman" panose="02020603050405020304" pitchFamily="18" charset="0"/>
                <a:cs typeface="Times New Roman" panose="02020603050405020304" pitchFamily="18" charset="0"/>
              </a:rPr>
              <a:t>”). Dați click pe Show pentru a vedea lista lor</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endParaRPr lang="vi-VN" sz="2000" dirty="0">
              <a:latin typeface="Times New Roman" panose="02020603050405020304" pitchFamily="18" charset="0"/>
              <a:cs typeface="Times New Roman" panose="02020603050405020304" pitchFamily="18" charset="0"/>
            </a:endParaRPr>
          </a:p>
          <a:p>
            <a:pPr algn="just"/>
            <a:r>
              <a:rPr lang="vi-VN" sz="2000" dirty="0">
                <a:latin typeface="Times New Roman" panose="02020603050405020304" pitchFamily="18" charset="0"/>
                <a:cs typeface="Times New Roman" panose="02020603050405020304" pitchFamily="18" charset="0"/>
              </a:rPr>
              <a:t>În coloana din dreapta vor apărea toate fișierele noi apărute în directorul repository-ului (ex: </a:t>
            </a:r>
            <a:r>
              <a:rPr lang="vi-VN" sz="2000" i="1" dirty="0">
                <a:latin typeface="Times New Roman" panose="02020603050405020304" pitchFamily="18" charset="0"/>
                <a:cs typeface="Times New Roman" panose="02020603050405020304" pitchFamily="18" charset="0"/>
              </a:rPr>
              <a:t>hello.c</a:t>
            </a:r>
            <a:r>
              <a:rPr lang="vi-VN" sz="2000" dirty="0">
                <a:latin typeface="Times New Roman" panose="02020603050405020304" pitchFamily="18" charset="0"/>
                <a:cs typeface="Times New Roman" panose="02020603050405020304" pitchFamily="18" charset="0"/>
              </a:rPr>
              <a:t>), precum și fișierele existente care au fost modificate de la ultimul commit (ex: </a:t>
            </a:r>
            <a:r>
              <a:rPr lang="vi-VN" sz="2000" i="1" dirty="0">
                <a:latin typeface="Times New Roman" panose="02020603050405020304" pitchFamily="18" charset="0"/>
                <a:cs typeface="Times New Roman" panose="02020603050405020304" pitchFamily="18" charset="0"/>
              </a:rPr>
              <a:t>README.md</a:t>
            </a:r>
            <a:r>
              <a:rPr lang="vi-VN" sz="2000" dirty="0">
                <a:latin typeface="Times New Roman" panose="02020603050405020304" pitchFamily="18" charset="0"/>
                <a:cs typeface="Times New Roman" panose="02020603050405020304" pitchFamily="18" charset="0"/>
              </a:rPr>
              <a:t>). Pentru a adăuga toate fișierele în repository bifați „</a:t>
            </a:r>
            <a:r>
              <a:rPr lang="vi-VN" sz="2000" i="1" dirty="0">
                <a:latin typeface="Times New Roman" panose="02020603050405020304" pitchFamily="18" charset="0"/>
                <a:cs typeface="Times New Roman" panose="02020603050405020304" pitchFamily="18" charset="0"/>
              </a:rPr>
              <a:t>Files to commit</a:t>
            </a:r>
            <a:r>
              <a:rPr lang="vi-VN"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vi-VN" sz="2000" dirty="0" smtClean="0">
                <a:latin typeface="Times New Roman" panose="02020603050405020304" pitchFamily="18" charset="0"/>
                <a:cs typeface="Times New Roman" panose="02020603050405020304" pitchFamily="18" charset="0"/>
              </a:rPr>
              <a:t>Dacă </a:t>
            </a:r>
            <a:r>
              <a:rPr lang="vi-VN" sz="2000" dirty="0">
                <a:latin typeface="Times New Roman" panose="02020603050405020304" pitchFamily="18" charset="0"/>
                <a:cs typeface="Times New Roman" panose="02020603050405020304" pitchFamily="18" charset="0"/>
              </a:rPr>
              <a:t>doriți un control mai fin asupra fișierelor puteți expanda fiecare fișier și selecta doar anumite linii.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vi-VN" sz="2000" dirty="0" smtClean="0">
                <a:latin typeface="Times New Roman" panose="02020603050405020304" pitchFamily="18" charset="0"/>
                <a:cs typeface="Times New Roman" panose="02020603050405020304" pitchFamily="18" charset="0"/>
              </a:rPr>
              <a:t>La </a:t>
            </a:r>
            <a:r>
              <a:rPr lang="vi-VN" sz="2000" dirty="0">
                <a:latin typeface="Times New Roman" panose="02020603050405020304" pitchFamily="18" charset="0"/>
                <a:cs typeface="Times New Roman" panose="02020603050405020304" pitchFamily="18" charset="0"/>
              </a:rPr>
              <a:t>final scrieți un mesaj de commit în câmpul Summary de pe coloana centrală și dați click pe commit.</a:t>
            </a:r>
          </a:p>
        </p:txBody>
      </p:sp>
    </p:spTree>
    <p:extLst>
      <p:ext uri="{BB962C8B-B14F-4D97-AF65-F5344CB8AC3E}">
        <p14:creationId xmlns="" xmlns:p14="http://schemas.microsoft.com/office/powerpoint/2010/main" val="345547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704856" cy="4320480"/>
          </a:xfrm>
        </p:spPr>
        <p:txBody>
          <a:bodyPr>
            <a:noAutofit/>
          </a:bodyPr>
          <a:lstStyle/>
          <a:p>
            <a:pPr algn="just"/>
            <a:r>
              <a:rPr lang="vi-VN" sz="1600" b="1" dirty="0">
                <a:latin typeface="Times New Roman" panose="02020603050405020304" pitchFamily="18" charset="0"/>
                <a:cs typeface="Times New Roman" panose="02020603050405020304" pitchFamily="18" charset="0"/>
              </a:rPr>
              <a:t>Dezvoltarea Git a început după ce mai mulți developeri ai nucleului </a:t>
            </a:r>
            <a:r>
              <a:rPr lang="vi-VN" sz="1600" b="1" dirty="0" smtClean="0">
                <a:latin typeface="Times New Roman" panose="02020603050405020304" pitchFamily="18" charset="0"/>
                <a:cs typeface="Times New Roman" panose="02020603050405020304" pitchFamily="18" charset="0"/>
              </a:rPr>
              <a:t>Linux</a:t>
            </a:r>
            <a:r>
              <a:rPr lang="en-US" sz="1600" b="1" dirty="0" smtClean="0">
                <a:latin typeface="Times New Roman" panose="02020603050405020304" pitchFamily="18" charset="0"/>
                <a:cs typeface="Times New Roman" panose="02020603050405020304" pitchFamily="18" charset="0"/>
              </a:rPr>
              <a:t> </a:t>
            </a:r>
            <a:r>
              <a:rPr lang="vi-VN" sz="1600" b="1" dirty="0" smtClean="0">
                <a:latin typeface="Times New Roman" panose="02020603050405020304" pitchFamily="18" charset="0"/>
                <a:cs typeface="Times New Roman" panose="02020603050405020304" pitchFamily="18" charset="0"/>
              </a:rPr>
              <a:t>au </a:t>
            </a:r>
            <a:r>
              <a:rPr lang="vi-VN" sz="1600" b="1" dirty="0">
                <a:latin typeface="Times New Roman" panose="02020603050405020304" pitchFamily="18" charset="0"/>
                <a:cs typeface="Times New Roman" panose="02020603050405020304" pitchFamily="18" charset="0"/>
              </a:rPr>
              <a:t>ales să renunțe la sistemul de revision control proprietar </a:t>
            </a:r>
            <a:r>
              <a:rPr lang="vi-VN" sz="1600" b="1" dirty="0" smtClean="0">
                <a:latin typeface="Times New Roman" panose="02020603050405020304" pitchFamily="18" charset="0"/>
                <a:cs typeface="Times New Roman" panose="02020603050405020304" pitchFamily="18" charset="0"/>
              </a:rPr>
              <a:t>BitKeeper.</a:t>
            </a:r>
            <a:r>
              <a:rPr lang="en-US" sz="1600" b="1" baseline="30000" dirty="0">
                <a:latin typeface="Times New Roman" panose="02020603050405020304" pitchFamily="18" charset="0"/>
                <a:cs typeface="Times New Roman" panose="02020603050405020304" pitchFamily="18" charset="0"/>
              </a:rPr>
              <a:t> </a:t>
            </a:r>
            <a:r>
              <a:rPr lang="vi-VN" sz="1600" b="1" dirty="0" smtClean="0">
                <a:latin typeface="Times New Roman" panose="02020603050405020304" pitchFamily="18" charset="0"/>
                <a:cs typeface="Times New Roman" panose="02020603050405020304" pitchFamily="18" charset="0"/>
              </a:rPr>
              <a:t>Posibilitatea </a:t>
            </a:r>
            <a:r>
              <a:rPr lang="vi-VN" sz="1600" b="1" dirty="0">
                <a:latin typeface="Times New Roman" panose="02020603050405020304" pitchFamily="18" charset="0"/>
                <a:cs typeface="Times New Roman" panose="02020603050405020304" pitchFamily="18" charset="0"/>
              </a:rPr>
              <a:t>de a utiliza BitKeeper gratuit a fost retrasă după ce titularul drepturilor de autor a afirmat că Andrew Tridgell a încălcat licența BitKeeper prin acțiunile sale de inginerie inversă. La conferința Linux.Conf.Au 2005, Tridgell a demonstrat în timpul discursului său că procesul de inginerie inversă pe care l-a folosit a fost pur și simplu o sesiune telnet pe portul corespunzător al serverului BitKeeper și rularea comenzii </a:t>
            </a:r>
            <a:r>
              <a:rPr lang="vi-VN" sz="1600" b="1" i="1" dirty="0">
                <a:latin typeface="Times New Roman" panose="02020603050405020304" pitchFamily="18" charset="0"/>
                <a:cs typeface="Times New Roman" panose="02020603050405020304" pitchFamily="18" charset="0"/>
              </a:rPr>
              <a:t>help</a:t>
            </a:r>
            <a:r>
              <a:rPr lang="vi-VN" sz="1600" b="1" dirty="0">
                <a:latin typeface="Times New Roman" panose="02020603050405020304" pitchFamily="18" charset="0"/>
                <a:cs typeface="Times New Roman" panose="02020603050405020304" pitchFamily="18" charset="0"/>
              </a:rPr>
              <a:t> pe server</a:t>
            </a:r>
            <a:r>
              <a:rPr lang="vi-VN" sz="1600" b="1" dirty="0" smtClean="0">
                <a:latin typeface="Times New Roman" panose="02020603050405020304" pitchFamily="18" charset="0"/>
                <a:cs typeface="Times New Roman" panose="02020603050405020304" pitchFamily="18" charset="0"/>
              </a:rPr>
              <a:t>.</a:t>
            </a:r>
            <a:endParaRPr lang="vi-VN" sz="1600" b="1" dirty="0">
              <a:latin typeface="Times New Roman" panose="02020603050405020304" pitchFamily="18" charset="0"/>
              <a:cs typeface="Times New Roman" panose="02020603050405020304" pitchFamily="18" charset="0"/>
            </a:endParaRPr>
          </a:p>
          <a:p>
            <a:pPr algn="just"/>
            <a:r>
              <a:rPr lang="vi-VN" sz="1600" b="1" dirty="0">
                <a:latin typeface="Times New Roman" panose="02020603050405020304" pitchFamily="18" charset="0"/>
                <a:cs typeface="Times New Roman" panose="02020603050405020304" pitchFamily="18" charset="0"/>
              </a:rPr>
              <a:t>Controversa a dus la o renunțarea rapidă la sistemul BitKeeper care a fost înlocuit cu un nou sistem intitulat Git construit special pentru scopul de revision control în cadrul proiectului Linux kernel. Dezvoltarea noului sistem a fost începută de Linus Torvalds în 3 aprilie </a:t>
            </a:r>
            <a:r>
              <a:rPr lang="vi-VN" sz="1600" b="1" dirty="0" smtClean="0">
                <a:latin typeface="Times New Roman" panose="02020603050405020304" pitchFamily="18" charset="0"/>
                <a:cs typeface="Times New Roman" panose="02020603050405020304" pitchFamily="18" charset="0"/>
              </a:rPr>
              <a:t>2005</a:t>
            </a:r>
            <a:r>
              <a:rPr lang="vi-VN" sz="1600" b="1" dirty="0">
                <a:latin typeface="Times New Roman" panose="02020603050405020304" pitchFamily="18" charset="0"/>
                <a:cs typeface="Times New Roman" panose="02020603050405020304" pitchFamily="18" charset="0"/>
              </a:rPr>
              <a:t> pentru a fi anunțat câteva zile mai târziu (aprilie 6) pe lista de email a proiectului Linux </a:t>
            </a:r>
            <a:r>
              <a:rPr lang="vi-VN" sz="1600" b="1" dirty="0" smtClean="0">
                <a:latin typeface="Times New Roman" panose="02020603050405020304" pitchFamily="18" charset="0"/>
                <a:cs typeface="Times New Roman" panose="02020603050405020304" pitchFamily="18" charset="0"/>
              </a:rPr>
              <a:t>kernel. </a:t>
            </a:r>
            <a:r>
              <a:rPr lang="vi-VN" sz="1600" b="1" dirty="0">
                <a:latin typeface="Times New Roman" panose="02020603050405020304" pitchFamily="18" charset="0"/>
                <a:cs typeface="Times New Roman" panose="02020603050405020304" pitchFamily="18" charset="0"/>
              </a:rPr>
              <a:t>O zi mai târziu, noul sistem a început să fie folosit pentru dezvoltarea actuală de cod pentru proiectul Git</a:t>
            </a:r>
            <a:r>
              <a:rPr lang="vi-VN" sz="1600" b="1" dirty="0" smtClean="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 Primele operații merge a avut loc pe data de 18 aprilie</a:t>
            </a:r>
            <a:r>
              <a:rPr lang="vi-VN" sz="1600" b="1" dirty="0" smtClean="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 În data de 16 iunie, versiunea 2.6.12 Linux kernel a fost pusă în </a:t>
            </a:r>
            <a:r>
              <a:rPr lang="vi-VN" sz="1600" b="1" dirty="0" smtClean="0">
                <a:latin typeface="Times New Roman" panose="02020603050405020304" pitchFamily="18" charset="0"/>
                <a:cs typeface="Times New Roman" panose="02020603050405020304" pitchFamily="18" charset="0"/>
              </a:rPr>
              <a:t>Git</a:t>
            </a:r>
            <a:r>
              <a:rPr lang="vi-VN" sz="1600" b="1" dirty="0">
                <a:latin typeface="Times New Roman" panose="02020603050405020304" pitchFamily="18" charset="0"/>
                <a:cs typeface="Times New Roman" panose="02020603050405020304" pitchFamily="18" charset="0"/>
              </a:rPr>
              <a:t> care continuă și în ziua de azi să fie sistemul revision control folosit de proiectul Linux </a:t>
            </a:r>
            <a:r>
              <a:rPr lang="vi-VN" sz="1600" b="1" dirty="0" smtClean="0">
                <a:latin typeface="Times New Roman" panose="02020603050405020304" pitchFamily="18" charset="0"/>
                <a:cs typeface="Times New Roman" panose="02020603050405020304" pitchFamily="18" charset="0"/>
              </a:rPr>
              <a:t>kernel.Tot </a:t>
            </a:r>
            <a:r>
              <a:rPr lang="vi-VN" sz="1600" b="1" dirty="0">
                <a:latin typeface="Times New Roman" panose="02020603050405020304" pitchFamily="18" charset="0"/>
                <a:cs typeface="Times New Roman" panose="02020603050405020304" pitchFamily="18" charset="0"/>
              </a:rPr>
              <a:t>în această perioadă, și tot cu scopul de a înlocui BitKeeper, a fost creat sistemul Mercurial.</a:t>
            </a: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Istoria</a:t>
            </a:r>
            <a:r>
              <a:rPr lang="en-US" sz="3600" b="1" dirty="0" smtClean="0">
                <a:latin typeface="Times New Roman" panose="02020603050405020304" pitchFamily="18" charset="0"/>
                <a:cs typeface="Times New Roman" panose="02020603050405020304" pitchFamily="18" charset="0"/>
              </a:rPr>
              <a:t> GIT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78619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rearea unui commi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980728"/>
            <a:ext cx="7829242" cy="51379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51912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27584" y="764704"/>
            <a:ext cx="7416824" cy="1323439"/>
          </a:xfrm>
          <a:prstGeom prst="rect">
            <a:avLst/>
          </a:prstGeom>
        </p:spPr>
        <p:txBody>
          <a:bodyPr wrap="square">
            <a:spAutoFit/>
          </a:bodyPr>
          <a:lstStyle/>
          <a:p>
            <a:pPr algn="just"/>
            <a:r>
              <a:rPr lang="vi-VN" sz="2000" dirty="0">
                <a:latin typeface="Times New Roman" panose="02020603050405020304" pitchFamily="18" charset="0"/>
                <a:cs typeface="Times New Roman" panose="02020603050405020304" pitchFamily="18" charset="0"/>
              </a:rPr>
              <a:t>Ultimul pas este sincronizarea repository-ului local cu GitHub. Tot ce trebuie făcut este să dați click pe „</a:t>
            </a:r>
            <a:r>
              <a:rPr lang="vi-VN" sz="2000" b="1" dirty="0">
                <a:latin typeface="Times New Roman" panose="02020603050405020304" pitchFamily="18" charset="0"/>
                <a:cs typeface="Times New Roman" panose="02020603050405020304" pitchFamily="18" charset="0"/>
              </a:rPr>
              <a:t>Sync</a:t>
            </a:r>
            <a:r>
              <a:rPr lang="vi-V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algn="just"/>
            <a:r>
              <a:rPr lang="vi-VN" sz="2000" b="1" dirty="0" smtClean="0">
                <a:latin typeface="Times New Roman" panose="02020603050405020304" pitchFamily="18" charset="0"/>
                <a:cs typeface="Times New Roman" panose="02020603050405020304" pitchFamily="18" charset="0"/>
              </a:rPr>
              <a:t>Important</a:t>
            </a:r>
            <a:r>
              <a:rPr lang="vi-VN" sz="2000" b="1"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După fiecare commit este necesară sincronizarea cu GitHub pentru ca modificările să fie disponibile și online.</a:t>
            </a:r>
          </a:p>
        </p:txBody>
      </p:sp>
      <p:pic>
        <p:nvPicPr>
          <p:cNvPr id="31746" name="Picture 2" descr="Sincronizarea cu GitHub"/>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23628" y="2088143"/>
            <a:ext cx="6624736" cy="43474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03312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55576" y="764704"/>
            <a:ext cx="7632848" cy="707886"/>
          </a:xfrm>
          <a:prstGeom prst="rect">
            <a:avLst/>
          </a:prstGeom>
        </p:spPr>
        <p:txBody>
          <a:bodyPr wrap="square">
            <a:spAutoFit/>
          </a:bodyPr>
          <a:lstStyle/>
          <a:p>
            <a:r>
              <a:rPr lang="vi-VN" sz="2000" dirty="0">
                <a:latin typeface="Times New Roman" panose="02020603050405020304" pitchFamily="18" charset="0"/>
                <a:cs typeface="Times New Roman" panose="02020603050405020304" pitchFamily="18" charset="0"/>
              </a:rPr>
              <a:t>Acum modificările create în ultimul commit vor fi vizibile tuturor persoanelor cu acces la repository.</a:t>
            </a:r>
            <a:endParaRPr lang="en-US" sz="2000" dirty="0">
              <a:latin typeface="Times New Roman" panose="02020603050405020304" pitchFamily="18" charset="0"/>
              <a:cs typeface="Times New Roman" panose="02020603050405020304" pitchFamily="18" charset="0"/>
            </a:endParaRPr>
          </a:p>
        </p:txBody>
      </p:sp>
      <p:pic>
        <p:nvPicPr>
          <p:cNvPr id="32770" name="Picture 2" descr="Don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23628" y="1634479"/>
            <a:ext cx="6696744" cy="47609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14658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46125" y="1556792"/>
            <a:ext cx="7498283" cy="4680520"/>
          </a:xfrm>
        </p:spPr>
        <p:txBody>
          <a:bodyPr>
            <a:normAutofit lnSpcReduction="10000"/>
          </a:bodyPr>
          <a:lstStyle/>
          <a:p>
            <a:r>
              <a:rPr lang="vi-VN" sz="2000" b="1" dirty="0">
                <a:latin typeface="Times New Roman" panose="02020603050405020304" pitchFamily="18" charset="0"/>
                <a:cs typeface="Times New Roman" panose="02020603050405020304" pitchFamily="18" charset="0"/>
                <a:hlinkClick r:id="rId2"/>
              </a:rPr>
              <a:t>https://</a:t>
            </a:r>
            <a:r>
              <a:rPr lang="vi-VN" sz="2000" b="1" dirty="0" smtClean="0">
                <a:latin typeface="Times New Roman" panose="02020603050405020304" pitchFamily="18" charset="0"/>
                <a:cs typeface="Times New Roman" panose="02020603050405020304" pitchFamily="18" charset="0"/>
                <a:hlinkClick r:id="rId2"/>
              </a:rPr>
              <a:t>git-scm.com</a:t>
            </a:r>
            <a:endParaRPr lang="en-US" sz="2000" b="1" dirty="0" smtClean="0">
              <a:latin typeface="Times New Roman" panose="02020603050405020304" pitchFamily="18" charset="0"/>
              <a:cs typeface="Times New Roman" panose="02020603050405020304" pitchFamily="18" charset="0"/>
            </a:endParaRPr>
          </a:p>
          <a:p>
            <a:pPr marL="68580" indent="0">
              <a:buNone/>
            </a:pPr>
            <a:endParaRPr lang="en-US" sz="2000" b="1" dirty="0" smtClean="0">
              <a:latin typeface="Times New Roman" panose="02020603050405020304" pitchFamily="18" charset="0"/>
              <a:cs typeface="Times New Roman" panose="02020603050405020304" pitchFamily="18" charset="0"/>
            </a:endParaRPr>
          </a:p>
          <a:p>
            <a:r>
              <a:rPr lang="vi-VN" sz="2000" b="1" dirty="0">
                <a:latin typeface="Times New Roman" panose="02020603050405020304" pitchFamily="18" charset="0"/>
                <a:cs typeface="Times New Roman" panose="02020603050405020304" pitchFamily="18" charset="0"/>
                <a:hlinkClick r:id="rId3"/>
              </a:rPr>
              <a:t>https://git-scm.com/book/ru/v1/</a:t>
            </a:r>
            <a:r>
              <a:rPr lang="ru-RU" sz="2000" b="1" dirty="0">
                <a:latin typeface="Times New Roman" panose="02020603050405020304" pitchFamily="18" charset="0"/>
                <a:cs typeface="Times New Roman" panose="02020603050405020304" pitchFamily="18" charset="0"/>
                <a:hlinkClick r:id="rId3"/>
              </a:rPr>
              <a:t>Введение-Основы-</a:t>
            </a:r>
            <a:r>
              <a:rPr lang="vi-VN" sz="2000" b="1" dirty="0" smtClean="0">
                <a:latin typeface="Times New Roman" panose="02020603050405020304" pitchFamily="18" charset="0"/>
                <a:cs typeface="Times New Roman" panose="02020603050405020304" pitchFamily="18" charset="0"/>
                <a:hlinkClick r:id="rId3"/>
              </a:rPr>
              <a:t>Git</a:t>
            </a:r>
            <a:endParaRPr lang="en-US" sz="2000" b="1" dirty="0" smtClean="0">
              <a:latin typeface="Times New Roman" panose="02020603050405020304" pitchFamily="18" charset="0"/>
              <a:cs typeface="Times New Roman" panose="02020603050405020304" pitchFamily="18" charset="0"/>
            </a:endParaRPr>
          </a:p>
          <a:p>
            <a:pPr marL="68580" indent="0">
              <a:buNone/>
            </a:pPr>
            <a:endParaRPr lang="en-US" sz="2000" b="1" dirty="0" smtClean="0">
              <a:latin typeface="Times New Roman" panose="02020603050405020304" pitchFamily="18" charset="0"/>
              <a:cs typeface="Times New Roman" panose="02020603050405020304" pitchFamily="18" charset="0"/>
            </a:endParaRPr>
          </a:p>
          <a:p>
            <a:r>
              <a:rPr lang="vi-VN" sz="2000" b="1" dirty="0">
                <a:latin typeface="Times New Roman" panose="02020603050405020304" pitchFamily="18" charset="0"/>
                <a:cs typeface="Times New Roman" panose="02020603050405020304" pitchFamily="18" charset="0"/>
                <a:hlinkClick r:id="rId4"/>
              </a:rPr>
              <a:t>https://</a:t>
            </a:r>
            <a:r>
              <a:rPr lang="vi-VN" sz="2000" b="1" dirty="0" smtClean="0">
                <a:latin typeface="Times New Roman" panose="02020603050405020304" pitchFamily="18" charset="0"/>
                <a:cs typeface="Times New Roman" panose="02020603050405020304" pitchFamily="18" charset="0"/>
                <a:hlinkClick r:id="rId4"/>
              </a:rPr>
              <a:t>githowto.com/ru</a:t>
            </a:r>
            <a:endParaRPr lang="en-US" sz="2000" b="1" dirty="0" smtClean="0">
              <a:latin typeface="Times New Roman" panose="02020603050405020304" pitchFamily="18" charset="0"/>
              <a:cs typeface="Times New Roman" panose="02020603050405020304" pitchFamily="18" charset="0"/>
            </a:endParaRPr>
          </a:p>
          <a:p>
            <a:pPr marL="68580" indent="0">
              <a:buNone/>
            </a:pPr>
            <a:endParaRPr lang="en-US" sz="2000" b="1" dirty="0" smtClean="0">
              <a:latin typeface="Times New Roman" panose="02020603050405020304" pitchFamily="18" charset="0"/>
              <a:cs typeface="Times New Roman" panose="02020603050405020304" pitchFamily="18" charset="0"/>
            </a:endParaRPr>
          </a:p>
          <a:p>
            <a:r>
              <a:rPr lang="vi-VN" sz="2000" b="1" dirty="0">
                <a:latin typeface="Times New Roman" panose="02020603050405020304" pitchFamily="18" charset="0"/>
                <a:cs typeface="Times New Roman" panose="02020603050405020304" pitchFamily="18" charset="0"/>
                <a:hlinkClick r:id="rId5"/>
              </a:rPr>
              <a:t>http://eax.me/git-commands</a:t>
            </a:r>
            <a:r>
              <a:rPr lang="vi-VN" sz="2000" b="1" dirty="0" smtClean="0">
                <a:latin typeface="Times New Roman" panose="02020603050405020304" pitchFamily="18" charset="0"/>
                <a:cs typeface="Times New Roman" panose="02020603050405020304" pitchFamily="18" charset="0"/>
                <a:hlinkClick r:id="rId5"/>
              </a:rPr>
              <a:t>/</a:t>
            </a:r>
            <a:endParaRPr lang="en-US" sz="2000" b="1" dirty="0" smtClean="0">
              <a:latin typeface="Times New Roman" panose="02020603050405020304" pitchFamily="18" charset="0"/>
              <a:cs typeface="Times New Roman" panose="02020603050405020304" pitchFamily="18" charset="0"/>
            </a:endParaRPr>
          </a:p>
          <a:p>
            <a:pPr marL="68580" indent="0">
              <a:buNone/>
            </a:pPr>
            <a:endParaRPr lang="en-US" sz="2000" b="1" dirty="0" smtClean="0">
              <a:latin typeface="Times New Roman" panose="02020603050405020304" pitchFamily="18" charset="0"/>
              <a:cs typeface="Times New Roman" panose="02020603050405020304" pitchFamily="18" charset="0"/>
            </a:endParaRPr>
          </a:p>
          <a:p>
            <a:r>
              <a:rPr lang="vi-VN" sz="2000" b="1" dirty="0">
                <a:latin typeface="Times New Roman" panose="02020603050405020304" pitchFamily="18" charset="0"/>
                <a:cs typeface="Times New Roman" panose="02020603050405020304" pitchFamily="18" charset="0"/>
                <a:hlinkClick r:id="rId6"/>
              </a:rPr>
              <a:t>https://habrahabr.ru/post/174467</a:t>
            </a:r>
            <a:r>
              <a:rPr lang="vi-VN" sz="2000" b="1" dirty="0" smtClean="0">
                <a:latin typeface="Times New Roman" panose="02020603050405020304" pitchFamily="18" charset="0"/>
                <a:cs typeface="Times New Roman" panose="02020603050405020304" pitchFamily="18" charset="0"/>
                <a:hlinkClick r:id="rId6"/>
              </a:rPr>
              <a:t>/</a:t>
            </a:r>
            <a:endParaRPr lang="en-US" sz="2000" b="1" dirty="0" smtClean="0">
              <a:latin typeface="Times New Roman" panose="02020603050405020304" pitchFamily="18" charset="0"/>
              <a:cs typeface="Times New Roman" panose="02020603050405020304" pitchFamily="18" charset="0"/>
            </a:endParaRPr>
          </a:p>
          <a:p>
            <a:pPr marL="68580" indent="0">
              <a:buNone/>
            </a:pPr>
            <a:endParaRPr lang="en-US" sz="2000" b="1" dirty="0" smtClean="0">
              <a:latin typeface="Times New Roman" panose="02020603050405020304" pitchFamily="18" charset="0"/>
              <a:cs typeface="Times New Roman" panose="02020603050405020304" pitchFamily="18" charset="0"/>
            </a:endParaRPr>
          </a:p>
          <a:p>
            <a:r>
              <a:rPr lang="vi-VN" sz="2000" b="1" dirty="0">
                <a:latin typeface="Times New Roman" panose="02020603050405020304" pitchFamily="18" charset="0"/>
                <a:cs typeface="Times New Roman" panose="02020603050405020304" pitchFamily="18" charset="0"/>
                <a:hlinkClick r:id="rId7"/>
              </a:rPr>
              <a:t>http://rogerdudler.github.io/git-guide</a:t>
            </a:r>
            <a:r>
              <a:rPr lang="vi-VN" sz="2000" b="1" dirty="0" smtClean="0">
                <a:latin typeface="Times New Roman" panose="02020603050405020304" pitchFamily="18" charset="0"/>
                <a:cs typeface="Times New Roman" panose="02020603050405020304" pitchFamily="18" charset="0"/>
                <a:hlinkClick r:id="rId7"/>
              </a:rPr>
              <a:t>/</a:t>
            </a:r>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vi-VN" sz="2000" b="1" dirty="0">
                <a:latin typeface="Times New Roman" panose="02020603050405020304" pitchFamily="18" charset="0"/>
                <a:cs typeface="Times New Roman" panose="02020603050405020304" pitchFamily="18" charset="0"/>
                <a:hlinkClick r:id="rId8"/>
              </a:rPr>
              <a:t>https://proglib.io/p/git-for-half-an-hour</a:t>
            </a:r>
            <a:r>
              <a:rPr lang="vi-VN" sz="2000" b="1" dirty="0" smtClean="0">
                <a:latin typeface="Times New Roman" panose="02020603050405020304" pitchFamily="18" charset="0"/>
                <a:cs typeface="Times New Roman" panose="02020603050405020304" pitchFamily="18" charset="0"/>
                <a:hlinkClick r:id="rId8"/>
              </a:rPr>
              <a:t>/</a:t>
            </a:r>
            <a:endParaRPr lang="en-US" sz="2000" b="1" dirty="0" smtClean="0">
              <a:latin typeface="Times New Roman" panose="02020603050405020304" pitchFamily="18" charset="0"/>
              <a:cs typeface="Times New Roman" panose="02020603050405020304" pitchFamily="18" charset="0"/>
            </a:endParaRPr>
          </a:p>
          <a:p>
            <a:pPr marL="68580" indent="0">
              <a:buNone/>
            </a:pPr>
            <a:endParaRPr lang="vi-VN" sz="2000" b="1" dirty="0">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o-RO" sz="3600" b="1" dirty="0" smtClean="0">
                <a:latin typeface="Times New Roman" panose="02020603050405020304" pitchFamily="18" charset="0"/>
                <a:cs typeface="Times New Roman" panose="02020603050405020304" pitchFamily="18" charset="0"/>
              </a:rPr>
              <a:t>Bibliografie</a:t>
            </a:r>
            <a:endParaRPr lang="en-US" sz="3600" b="1" dirty="0">
              <a:latin typeface="Times New Roman" panose="02020603050405020304" pitchFamily="18" charset="0"/>
              <a:cs typeface="Times New Roman" panose="02020603050405020304" pitchFamily="18" charset="0"/>
            </a:endParaRPr>
          </a:p>
        </p:txBody>
      </p:sp>
      <p:sp>
        <p:nvSpPr>
          <p:cNvPr id="6" name="AutoShape 6" descr="{\displaystyle v_{i}}"/>
          <p:cNvSpPr>
            <a:spLocks noChangeAspect="1" noChangeArrowheads="1"/>
          </p:cNvSpPr>
          <p:nvPr/>
        </p:nvSpPr>
        <p:spPr bwMode="auto">
          <a:xfrm>
            <a:off x="44132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isplaystyle O(nW)}"/>
          <p:cNvSpPr>
            <a:spLocks noChangeAspect="1" noChangeArrowheads="1"/>
          </p:cNvSpPr>
          <p:nvPr/>
        </p:nvSpPr>
        <p:spPr bwMode="auto">
          <a:xfrm>
            <a:off x="2598738"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displaystyle O(nW)}"/>
          <p:cNvSpPr>
            <a:spLocks noChangeAspect="1" noChangeArrowheads="1"/>
          </p:cNvSpPr>
          <p:nvPr/>
        </p:nvSpPr>
        <p:spPr bwMode="auto">
          <a:xfrm>
            <a:off x="3373438"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isplaystyle m[w]}"/>
          <p:cNvSpPr>
            <a:spLocks noChangeAspect="1" noChangeArrowheads="1"/>
          </p:cNvSpPr>
          <p:nvPr/>
        </p:nvSpPr>
        <p:spPr bwMode="auto">
          <a:xfrm>
            <a:off x="66833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displaystyle i+1}"/>
          <p:cNvSpPr>
            <a:spLocks noChangeAspect="1" noChangeArrowheads="1"/>
          </p:cNvSpPr>
          <p:nvPr/>
        </p:nvSpPr>
        <p:spPr bwMode="auto">
          <a:xfrm>
            <a:off x="10675938"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isplaystyle m[W]}"/>
          <p:cNvSpPr>
            <a:spLocks noChangeAspect="1" noChangeArrowheads="1"/>
          </p:cNvSpPr>
          <p:nvPr/>
        </p:nvSpPr>
        <p:spPr bwMode="auto">
          <a:xfrm>
            <a:off x="1184592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9" descr="{\displaystyle m[1]}"/>
          <p:cNvSpPr>
            <a:spLocks noChangeAspect="1" noChangeArrowheads="1"/>
          </p:cNvSpPr>
          <p:nvPr/>
        </p:nvSpPr>
        <p:spPr bwMode="auto">
          <a:xfrm>
            <a:off x="12115800"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displaystyle O(W)}"/>
          <p:cNvSpPr>
            <a:spLocks noChangeAspect="1" noChangeArrowheads="1"/>
          </p:cNvSpPr>
          <p:nvPr/>
        </p:nvSpPr>
        <p:spPr bwMode="auto">
          <a:xfrm>
            <a:off x="15457488"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983957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416824" cy="4320480"/>
          </a:xfrm>
        </p:spPr>
        <p:txBody>
          <a:bodyPr>
            <a:noAutofit/>
          </a:bodyPr>
          <a:lstStyle/>
          <a:p>
            <a:pPr algn="just" fontAlgn="base"/>
            <a:r>
              <a:rPr lang="vi-VN" sz="1800" b="1" dirty="0">
                <a:latin typeface="Times New Roman" panose="02020603050405020304" pitchFamily="18" charset="0"/>
                <a:cs typeface="Times New Roman" panose="02020603050405020304" pitchFamily="18" charset="0"/>
              </a:rPr>
              <a:t>Ce înseamnă asta de fapt? Atunci când web developerii creează ceva (o aplicație, spre exemplu), vor face modificări constante la codul acesteia. Cu fiecare modificare de cod va apărea și o nouă versiune, până când se va ajunge la prima lansare oficială a aplicației respective (după ce a trecut de stadiul de testing/beta).</a:t>
            </a:r>
          </a:p>
          <a:p>
            <a:pPr algn="just" fontAlgn="base"/>
            <a:r>
              <a:rPr lang="vi-VN" sz="1800" b="1" dirty="0">
                <a:latin typeface="Times New Roman" panose="02020603050405020304" pitchFamily="18" charset="0"/>
                <a:cs typeface="Times New Roman" panose="02020603050405020304" pitchFamily="18" charset="0"/>
              </a:rPr>
              <a:t>Sistemul de control al versiunilor ajută la monitorizarea și centralizarea tuturor modificărilor făcute la un anume proiect. Acest lucru permite web developerilor să colaboreze mult mai eficient, întrucât pot descărca oricând cea mai recentă versiune a software-ului în cauză, îi pot face modificări și pot încărca ulterior versiunea actualizată. Fiecare dezvoltator web poate vedea aceste modificări și își poate aduce la rândul său contribuția.</a:t>
            </a:r>
          </a:p>
          <a:p>
            <a:pPr algn="just" fontAlgn="base"/>
            <a:r>
              <a:rPr lang="vi-VN" sz="1800" b="1" dirty="0">
                <a:latin typeface="Times New Roman" panose="02020603050405020304" pitchFamily="18" charset="0"/>
                <a:cs typeface="Times New Roman" panose="02020603050405020304" pitchFamily="18" charset="0"/>
              </a:rPr>
              <a:t>În mod similar, chiar și cei care nu sunt implicați deloc în realizarea unui proiect anume pot să descarce fișierele și să le folosească. Majoritatea utilizatorilor Linux sunt familiarizați cu acest proces, întrucât utilizarea Git, Subversion sau a oricărei alte metode similare este o practică destul de comună</a:t>
            </a:r>
            <a:r>
              <a:rPr lang="vi-VN" sz="1800" b="1" dirty="0" smtClean="0">
                <a:latin typeface="Times New Roman" panose="02020603050405020304" pitchFamily="18" charset="0"/>
                <a:cs typeface="Times New Roman" panose="02020603050405020304" pitchFamily="18" charset="0"/>
              </a:rPr>
              <a:t>.</a:t>
            </a:r>
            <a:endParaRPr lang="vi-VN" sz="1800" b="1" dirty="0">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Sistemul</a:t>
            </a:r>
            <a:r>
              <a:rPr lang="en-US" sz="3600" b="1" dirty="0" smtClean="0">
                <a:latin typeface="Times New Roman" panose="02020603050405020304" pitchFamily="18" charset="0"/>
                <a:cs typeface="Times New Roman" panose="02020603050405020304" pitchFamily="18" charset="0"/>
              </a:rPr>
              <a:t> de control al </a:t>
            </a:r>
            <a:r>
              <a:rPr lang="en-US" sz="3600" b="1" dirty="0" err="1" smtClean="0">
                <a:latin typeface="Times New Roman" panose="02020603050405020304" pitchFamily="18" charset="0"/>
                <a:cs typeface="Times New Roman" panose="02020603050405020304" pitchFamily="18" charset="0"/>
              </a:rPr>
              <a:t>versiunilor</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4061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27584" y="1844824"/>
            <a:ext cx="3312368" cy="4247317"/>
          </a:xfrm>
          <a:prstGeom prst="rect">
            <a:avLst/>
          </a:prstGeom>
        </p:spPr>
        <p:txBody>
          <a:bodyPr wrap="square">
            <a:spAutoFit/>
          </a:bodyPr>
          <a:lstStyle/>
          <a:p>
            <a:pPr algn="just" fontAlgn="base"/>
            <a:r>
              <a:rPr lang="vi-VN" b="1" dirty="0" smtClean="0">
                <a:latin typeface="Times New Roman" panose="02020603050405020304" pitchFamily="18" charset="0"/>
                <a:cs typeface="Times New Roman" panose="02020603050405020304" pitchFamily="18" charset="0"/>
              </a:rPr>
              <a:t>De </a:t>
            </a:r>
            <a:r>
              <a:rPr lang="vi-VN" b="1" dirty="0">
                <a:latin typeface="Times New Roman" panose="02020603050405020304" pitchFamily="18" charset="0"/>
                <a:cs typeface="Times New Roman" panose="02020603050405020304" pitchFamily="18" charset="0"/>
              </a:rPr>
              <a:t>acolo oricine poate descărca fișierele căutate, în special cele necesare pregătirii compilării unui program, a unui software sau a unei aplicații de la nivelul codului sursă.</a:t>
            </a:r>
          </a:p>
          <a:p>
            <a:pPr algn="just" fontAlgn="base"/>
            <a:r>
              <a:rPr lang="vi-VN" b="1" dirty="0">
                <a:latin typeface="Times New Roman" panose="02020603050405020304" pitchFamily="18" charset="0"/>
                <a:cs typeface="Times New Roman" panose="02020603050405020304" pitchFamily="18" charset="0"/>
              </a:rPr>
              <a:t>Dacă vă întrebați de ce Git este alternativa preferată de utilizatori, trebuie să știți că oferă multiple avantaje față de alte astfel de sisteme, inclusiv o modalitate mult mai eficientă de a stoca modificările de fișiere, asigurând în același timp integritatea acestora.</a:t>
            </a:r>
            <a:endParaRPr lang="en-US" dirty="0"/>
          </a:p>
        </p:txBody>
      </p:sp>
      <p:sp>
        <p:nvSpPr>
          <p:cNvPr id="5"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Sistemul</a:t>
            </a:r>
            <a:r>
              <a:rPr lang="en-US" sz="3600" b="1" dirty="0" smtClean="0">
                <a:latin typeface="Times New Roman" panose="02020603050405020304" pitchFamily="18" charset="0"/>
                <a:cs typeface="Times New Roman" panose="02020603050405020304" pitchFamily="18" charset="0"/>
              </a:rPr>
              <a:t> de control al </a:t>
            </a:r>
            <a:r>
              <a:rPr lang="en-US" sz="3600" b="1" dirty="0" err="1" smtClean="0">
                <a:latin typeface="Times New Roman" panose="02020603050405020304" pitchFamily="18" charset="0"/>
                <a:cs typeface="Times New Roman" panose="02020603050405020304" pitchFamily="18" charset="0"/>
              </a:rPr>
              <a:t>versiunilor</a:t>
            </a:r>
            <a:endParaRPr lang="en-US" sz="3600" b="1" dirty="0">
              <a:latin typeface="Times New Roman" panose="02020603050405020304" pitchFamily="18" charset="0"/>
              <a:cs typeface="Times New Roman" panose="02020603050405020304" pitchFamily="18" charset="0"/>
            </a:endParaRPr>
          </a:p>
        </p:txBody>
      </p:sp>
      <p:pic>
        <p:nvPicPr>
          <p:cNvPr id="2050" name="Picture 2" descr="Картинки по запросу gi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95442" y="1916832"/>
            <a:ext cx="4304138" cy="4032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393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416824" cy="4320480"/>
          </a:xfrm>
        </p:spPr>
        <p:txBody>
          <a:bodyPr>
            <a:noAutofit/>
          </a:bodyPr>
          <a:lstStyle/>
          <a:p>
            <a:pPr algn="just" fontAlgn="base"/>
            <a:r>
              <a:rPr lang="vi-VN" sz="1800" b="1" dirty="0">
                <a:latin typeface="Times New Roman" panose="02020603050405020304" pitchFamily="18" charset="0"/>
                <a:cs typeface="Times New Roman" panose="02020603050405020304" pitchFamily="18" charset="0"/>
              </a:rPr>
              <a:t>Am lămurit faptul că Git este un sistem de control al versiunilor, similar cu multe altele, dar considerat a fi cea mai bună alternativă. De ce este GitHub atât de special</a:t>
            </a:r>
            <a:r>
              <a:rPr lang="vi-VN" sz="1800" b="1"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68580" indent="0" algn="just" fontAlgn="base">
              <a:buNone/>
            </a:pPr>
            <a:endParaRPr lang="vi-VN" sz="1800" b="1" dirty="0">
              <a:latin typeface="Times New Roman" panose="02020603050405020304" pitchFamily="18" charset="0"/>
              <a:cs typeface="Times New Roman" panose="02020603050405020304" pitchFamily="18" charset="0"/>
            </a:endParaRPr>
          </a:p>
          <a:p>
            <a:pPr algn="just" fontAlgn="base"/>
            <a:r>
              <a:rPr lang="vi-VN" sz="1800" b="1" dirty="0">
                <a:latin typeface="Times New Roman" panose="02020603050405020304" pitchFamily="18" charset="0"/>
                <a:cs typeface="Times New Roman" panose="02020603050405020304" pitchFamily="18" charset="0"/>
              </a:rPr>
              <a:t>Git este efectiv o unealtă bazată pe linii de comandă, însă locul în care se centralizează toate datele și în care are loc stocarea proiectelor este efectiv Hub-ul, mai exact GitHub.com. Aici dezvoltatorii pot adăuga și stoca proiecte la care lucrează împreună cu alți pasionați</a:t>
            </a:r>
            <a:r>
              <a:rPr lang="vi-VN" sz="1800" b="1"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68580" indent="0" algn="just" fontAlgn="base">
              <a:buNone/>
            </a:pPr>
            <a:endParaRPr lang="vi-VN" sz="1800" b="1" dirty="0">
              <a:latin typeface="Times New Roman" panose="02020603050405020304" pitchFamily="18" charset="0"/>
              <a:cs typeface="Times New Roman" panose="02020603050405020304" pitchFamily="18" charset="0"/>
            </a:endParaRPr>
          </a:p>
          <a:p>
            <a:pPr algn="just" fontAlgn="base"/>
            <a:r>
              <a:rPr lang="vi-VN" sz="1800" b="1" dirty="0">
                <a:latin typeface="Times New Roman" panose="02020603050405020304" pitchFamily="18" charset="0"/>
                <a:cs typeface="Times New Roman" panose="02020603050405020304" pitchFamily="18" charset="0"/>
              </a:rPr>
              <a:t>De ce este atât de cunoscut GitHub? În continuare vom enumera câteva dintre motive și te vom ajuta să te mai familiarizezi cu câțiva termeni.</a:t>
            </a: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latin typeface="Times New Roman" panose="02020603050405020304" pitchFamily="18" charset="0"/>
                <a:cs typeface="Times New Roman" panose="02020603050405020304" pitchFamily="18" charset="0"/>
              </a:rPr>
              <a:t>Ce </a:t>
            </a:r>
            <a:r>
              <a:rPr lang="en-US" sz="3600" b="1" dirty="0" err="1" smtClean="0">
                <a:latin typeface="Times New Roman" panose="02020603050405020304" pitchFamily="18" charset="0"/>
                <a:cs typeface="Times New Roman" panose="02020603050405020304" pitchFamily="18" charset="0"/>
              </a:rPr>
              <a:t>inseamna</a:t>
            </a:r>
            <a:r>
              <a:rPr lang="en-US" sz="3600" b="1" dirty="0" smtClean="0">
                <a:latin typeface="Times New Roman" panose="02020603050405020304" pitchFamily="18" charset="0"/>
                <a:cs typeface="Times New Roman" panose="02020603050405020304" pitchFamily="18" charset="0"/>
              </a:rPr>
              <a:t> Hub in GitHub?</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8914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416824" cy="4320480"/>
          </a:xfrm>
        </p:spPr>
        <p:txBody>
          <a:bodyPr>
            <a:noAutofit/>
          </a:bodyPr>
          <a:lstStyle/>
          <a:p>
            <a:pPr algn="just" fontAlgn="base"/>
            <a:r>
              <a:rPr lang="vi-VN" sz="1800" b="1" i="1" dirty="0">
                <a:latin typeface="Times New Roman" panose="02020603050405020304" pitchFamily="18" charset="0"/>
                <a:cs typeface="Times New Roman" panose="02020603050405020304" pitchFamily="18" charset="0"/>
              </a:rPr>
              <a:t>Repository sau Repo – </a:t>
            </a:r>
            <a:r>
              <a:rPr lang="vi-VN" sz="1800" b="1" dirty="0">
                <a:latin typeface="Times New Roman" panose="02020603050405020304" pitchFamily="18" charset="0"/>
                <a:cs typeface="Times New Roman" panose="02020603050405020304" pitchFamily="18" charset="0"/>
              </a:rPr>
              <a:t>reprezintă locația unde sunt stocate toate fișierele aferente unui anumit proiect. Fiecare software, proiect sau aplicație va avea un „repo” propriu, ce poate fi accesat cu un URL unic</a:t>
            </a:r>
            <a:r>
              <a:rPr lang="vi-VN" sz="1800" b="1"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68580" indent="0" algn="just" fontAlgn="base">
              <a:buNone/>
            </a:pPr>
            <a:endParaRPr lang="vi-VN" sz="1800" b="1" dirty="0">
              <a:latin typeface="Times New Roman" panose="02020603050405020304" pitchFamily="18" charset="0"/>
              <a:cs typeface="Times New Roman" panose="02020603050405020304" pitchFamily="18" charset="0"/>
            </a:endParaRPr>
          </a:p>
          <a:p>
            <a:pPr algn="just" fontAlgn="base"/>
            <a:r>
              <a:rPr lang="vi-VN" sz="1800" b="1" i="1" dirty="0">
                <a:latin typeface="Times New Roman" panose="02020603050405020304" pitchFamily="18" charset="0"/>
                <a:cs typeface="Times New Roman" panose="02020603050405020304" pitchFamily="18" charset="0"/>
              </a:rPr>
              <a:t>Fork</a:t>
            </a:r>
            <a:r>
              <a:rPr lang="vi-VN" sz="1800" b="1" dirty="0">
                <a:latin typeface="Times New Roman" panose="02020603050405020304" pitchFamily="18" charset="0"/>
                <a:cs typeface="Times New Roman" panose="02020603050405020304" pitchFamily="18" charset="0"/>
              </a:rPr>
              <a:t> – constituie operațiunea ce constă în crearea unui nou proiect pornind de la un altul deja existent. Această facilitate încurajează dezvoltarea extensivă a oricărui proiect și a multor altor proiecte conexe</a:t>
            </a:r>
            <a:r>
              <a:rPr lang="vi-VN" sz="1800" b="1"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68580" indent="0" algn="just" fontAlgn="base">
              <a:buNone/>
            </a:pPr>
            <a:endParaRPr lang="vi-VN" sz="1800" b="1" dirty="0">
              <a:latin typeface="Times New Roman" panose="02020603050405020304" pitchFamily="18" charset="0"/>
              <a:cs typeface="Times New Roman" panose="02020603050405020304" pitchFamily="18" charset="0"/>
            </a:endParaRPr>
          </a:p>
          <a:p>
            <a:pPr algn="just" fontAlgn="base"/>
            <a:r>
              <a:rPr lang="vi-VN" sz="1800" b="1" i="1" dirty="0">
                <a:latin typeface="Times New Roman" panose="02020603050405020304" pitchFamily="18" charset="0"/>
                <a:cs typeface="Times New Roman" panose="02020603050405020304" pitchFamily="18" charset="0"/>
              </a:rPr>
              <a:t>Pull request – </a:t>
            </a:r>
            <a:r>
              <a:rPr lang="vi-VN" sz="1800" b="1" dirty="0">
                <a:latin typeface="Times New Roman" panose="02020603050405020304" pitchFamily="18" charset="0"/>
                <a:cs typeface="Times New Roman" panose="02020603050405020304" pitchFamily="18" charset="0"/>
              </a:rPr>
              <a:t>în momentul în care ai făcut </a:t>
            </a:r>
            <a:r>
              <a:rPr lang="vi-VN" sz="1800" b="1" i="1" dirty="0">
                <a:latin typeface="Times New Roman" panose="02020603050405020304" pitchFamily="18" charset="0"/>
                <a:cs typeface="Times New Roman" panose="02020603050405020304" pitchFamily="18" charset="0"/>
              </a:rPr>
              <a:t>fork</a:t>
            </a:r>
            <a:r>
              <a:rPr lang="vi-VN" sz="1800" b="1" dirty="0">
                <a:latin typeface="Times New Roman" panose="02020603050405020304" pitchFamily="18" charset="0"/>
                <a:cs typeface="Times New Roman" panose="02020603050405020304" pitchFamily="18" charset="0"/>
              </a:rPr>
              <a:t>pe un </a:t>
            </a:r>
            <a:r>
              <a:rPr lang="vi-VN" sz="1800" b="1" i="1" dirty="0">
                <a:latin typeface="Times New Roman" panose="02020603050405020304" pitchFamily="18" charset="0"/>
                <a:cs typeface="Times New Roman" panose="02020603050405020304" pitchFamily="18" charset="0"/>
              </a:rPr>
              <a:t>repo</a:t>
            </a:r>
            <a:r>
              <a:rPr lang="vi-VN" sz="1800" b="1" dirty="0">
                <a:latin typeface="Times New Roman" panose="02020603050405020304" pitchFamily="18" charset="0"/>
                <a:cs typeface="Times New Roman" panose="02020603050405020304" pitchFamily="18" charset="0"/>
              </a:rPr>
              <a:t> și îți dorești recunoașterea contribuției din partea dezvoltatorilor originali, poți face un </a:t>
            </a:r>
            <a:r>
              <a:rPr lang="vi-VN" sz="1800" b="1" i="1" dirty="0">
                <a:latin typeface="Times New Roman" panose="02020603050405020304" pitchFamily="18" charset="0"/>
                <a:cs typeface="Times New Roman" panose="02020603050405020304" pitchFamily="18" charset="0"/>
              </a:rPr>
              <a:t>pull request</a:t>
            </a:r>
            <a:r>
              <a:rPr lang="vi-VN" sz="1800" b="1" dirty="0">
                <a:latin typeface="Times New Roman" panose="02020603050405020304" pitchFamily="18" charset="0"/>
                <a:cs typeface="Times New Roman" panose="02020603050405020304" pitchFamily="18" charset="0"/>
              </a:rPr>
              <a:t>. Autorii originali ai proiectului îți vor vedea și analiza munca și vor lua decizia dacă o vor accepta sau nu în versiunea finală a proiectului oficial</a:t>
            </a:r>
            <a:r>
              <a:rPr lang="vi-VN" sz="1800" b="1" dirty="0" smtClean="0">
                <a:latin typeface="Times New Roman" panose="02020603050405020304" pitchFamily="18" charset="0"/>
                <a:cs typeface="Times New Roman" panose="02020603050405020304" pitchFamily="18" charset="0"/>
              </a:rPr>
              <a:t>.</a:t>
            </a:r>
            <a:endParaRPr lang="vi-VN" sz="1800" b="1" dirty="0">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latin typeface="Times New Roman" panose="02020603050405020304" pitchFamily="18" charset="0"/>
                <a:cs typeface="Times New Roman" panose="02020603050405020304" pitchFamily="18" charset="0"/>
              </a:rPr>
              <a:t>Ce </a:t>
            </a:r>
            <a:r>
              <a:rPr lang="en-US" sz="3600" b="1" dirty="0" err="1" smtClean="0">
                <a:latin typeface="Times New Roman" panose="02020603050405020304" pitchFamily="18" charset="0"/>
                <a:cs typeface="Times New Roman" panose="02020603050405020304" pitchFamily="18" charset="0"/>
              </a:rPr>
              <a:t>inseamna</a:t>
            </a:r>
            <a:r>
              <a:rPr lang="en-US" sz="3600" b="1" dirty="0" smtClean="0">
                <a:latin typeface="Times New Roman" panose="02020603050405020304" pitchFamily="18" charset="0"/>
                <a:cs typeface="Times New Roman" panose="02020603050405020304" pitchFamily="18" charset="0"/>
              </a:rPr>
              <a:t> Hub in GitHub?</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5219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7416824" cy="4320480"/>
          </a:xfrm>
        </p:spPr>
        <p:txBody>
          <a:bodyPr>
            <a:noAutofit/>
          </a:bodyPr>
          <a:lstStyle/>
          <a:p>
            <a:pPr algn="just" fontAlgn="base"/>
            <a:r>
              <a:rPr lang="vi-VN" sz="1800" b="1" dirty="0">
                <a:latin typeface="Times New Roman" panose="02020603050405020304" pitchFamily="18" charset="0"/>
                <a:cs typeface="Times New Roman" panose="02020603050405020304" pitchFamily="18" charset="0"/>
              </a:rPr>
              <a:t>Toată această prezentare te poate duce cu gândul la ideea că GitHub își găsește utilitatea doar pentru programatori. Greșit! Deși e o practică mult mai rară, GitHub poate fi folosit chiar de către tine, în cazul în care ai o echipă care – să spunem – lucrează în comun la editarea unui document Word. </a:t>
            </a:r>
            <a:endParaRPr lang="en-US" sz="1800" b="1" dirty="0" smtClean="0">
              <a:latin typeface="Times New Roman" panose="02020603050405020304" pitchFamily="18" charset="0"/>
              <a:cs typeface="Times New Roman" panose="02020603050405020304" pitchFamily="18" charset="0"/>
            </a:endParaRPr>
          </a:p>
          <a:p>
            <a:pPr algn="just" fontAlgn="base"/>
            <a:endParaRPr lang="en-US" sz="1800" b="1" dirty="0">
              <a:latin typeface="Times New Roman" panose="02020603050405020304" pitchFamily="18" charset="0"/>
              <a:cs typeface="Times New Roman" panose="02020603050405020304" pitchFamily="18" charset="0"/>
            </a:endParaRPr>
          </a:p>
          <a:p>
            <a:pPr algn="just" fontAlgn="base"/>
            <a:r>
              <a:rPr lang="vi-VN" sz="1800" b="1" dirty="0" smtClean="0">
                <a:latin typeface="Times New Roman" panose="02020603050405020304" pitchFamily="18" charset="0"/>
                <a:cs typeface="Times New Roman" panose="02020603050405020304" pitchFamily="18" charset="0"/>
              </a:rPr>
              <a:t>GitHub </a:t>
            </a:r>
            <a:r>
              <a:rPr lang="vi-VN" sz="1800" b="1" dirty="0">
                <a:latin typeface="Times New Roman" panose="02020603050405020304" pitchFamily="18" charset="0"/>
                <a:cs typeface="Times New Roman" panose="02020603050405020304" pitchFamily="18" charset="0"/>
              </a:rPr>
              <a:t>poate fi folosit în acest caz ca sistem de control a versiunilor diverse ce necesită actualizare periodică</a:t>
            </a:r>
            <a:r>
              <a:rPr lang="vi-VN" sz="1800" b="1"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68580" indent="0" algn="just" fontAlgn="base">
              <a:buNone/>
            </a:pPr>
            <a:endParaRPr lang="en-US" sz="1800" b="1" dirty="0" smtClean="0">
              <a:latin typeface="Times New Roman" panose="02020603050405020304" pitchFamily="18" charset="0"/>
              <a:cs typeface="Times New Roman" panose="02020603050405020304" pitchFamily="18" charset="0"/>
            </a:endParaRPr>
          </a:p>
          <a:p>
            <a:pPr algn="just" fontAlgn="base"/>
            <a:r>
              <a:rPr lang="vi-VN" sz="1800" b="1" dirty="0" smtClean="0">
                <a:latin typeface="Times New Roman" panose="02020603050405020304" pitchFamily="18" charset="0"/>
                <a:cs typeface="Times New Roman" panose="02020603050405020304" pitchFamily="18" charset="0"/>
              </a:rPr>
              <a:t>Acum </a:t>
            </a:r>
            <a:r>
              <a:rPr lang="vi-VN" sz="1800" b="1" dirty="0">
                <a:latin typeface="Times New Roman" panose="02020603050405020304" pitchFamily="18" charset="0"/>
                <a:cs typeface="Times New Roman" panose="02020603050405020304" pitchFamily="18" charset="0"/>
              </a:rPr>
              <a:t>că știi despre ce e vorba, nu îți rămâne decât să începi să testezi performanțele acestui sistem de control a versiunilor</a:t>
            </a:r>
            <a:r>
              <a:rPr lang="vi-VN" sz="1800" b="1"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marL="68580" indent="0" algn="just" fontAlgn="base">
              <a:buNone/>
            </a:pPr>
            <a:endParaRPr lang="en-US" sz="1800" b="1" dirty="0" smtClean="0">
              <a:latin typeface="Times New Roman" panose="02020603050405020304" pitchFamily="18" charset="0"/>
              <a:cs typeface="Times New Roman" panose="02020603050405020304" pitchFamily="18" charset="0"/>
            </a:endParaRPr>
          </a:p>
          <a:p>
            <a:pPr algn="just" fontAlgn="base"/>
            <a:r>
              <a:rPr lang="vi-VN" sz="1800" b="1" dirty="0">
                <a:latin typeface="Times New Roman" panose="02020603050405020304" pitchFamily="18" charset="0"/>
                <a:cs typeface="Times New Roman" panose="02020603050405020304" pitchFamily="18" charset="0"/>
              </a:rPr>
              <a:t>Daca folosesti Windows atunci poti intra pe site-ul git si sa descarci instller-ul.</a:t>
            </a:r>
          </a:p>
          <a:p>
            <a:pPr algn="just" fontAlgn="base"/>
            <a:endParaRPr lang="vi-VN" sz="1800" b="1" dirty="0">
              <a:latin typeface="Times New Roman" panose="02020603050405020304" pitchFamily="18" charset="0"/>
              <a:cs typeface="Times New Roman" panose="02020603050405020304" pitchFamily="18" charset="0"/>
            </a:endParaRPr>
          </a:p>
        </p:txBody>
      </p:sp>
      <p:sp>
        <p:nvSpPr>
          <p:cNvPr id="4" name="Заголовок 1"/>
          <p:cNvSpPr txBox="1">
            <a:spLocks/>
          </p:cNvSpPr>
          <p:nvPr/>
        </p:nvSpPr>
        <p:spPr>
          <a:xfrm>
            <a:off x="1043608" y="692696"/>
            <a:ext cx="7024744" cy="648072"/>
          </a:xfrm>
          <a:prstGeom prst="rect">
            <a:avLst/>
          </a:prstGeom>
        </p:spPr>
        <p:txBody>
          <a:bodyPr vert="horz" lIns="91440" tIns="45720" rIns="91440" bIns="45720" rtlCol="0" anchor="b">
            <a:normAutofit fontScale="750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err="1" smtClean="0">
                <a:latin typeface="Times New Roman" panose="02020603050405020304" pitchFamily="18" charset="0"/>
                <a:cs typeface="Times New Roman" panose="02020603050405020304" pitchFamily="18" charset="0"/>
              </a:rPr>
              <a:t>GitHUB</a:t>
            </a:r>
            <a:r>
              <a:rPr lang="en-US" sz="3600" b="1" dirty="0" smtClean="0">
                <a:latin typeface="Times New Roman" panose="02020603050405020304" pitchFamily="18" charset="0"/>
                <a:cs typeface="Times New Roman" panose="02020603050405020304" pitchFamily="18" charset="0"/>
              </a:rPr>
              <a:t> nu </a:t>
            </a:r>
            <a:r>
              <a:rPr lang="en-US" sz="3600" b="1" dirty="0" err="1" smtClean="0">
                <a:latin typeface="Times New Roman" panose="02020603050405020304" pitchFamily="18" charset="0"/>
                <a:cs typeface="Times New Roman" panose="02020603050405020304" pitchFamily="18" charset="0"/>
              </a:rPr>
              <a:t>este</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doar</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pentru</a:t>
            </a:r>
            <a:r>
              <a:rPr lang="en-US" sz="3600" b="1" dirty="0" smtClean="0">
                <a:latin typeface="Times New Roman" panose="02020603050405020304" pitchFamily="18" charset="0"/>
                <a:cs typeface="Times New Roman" panose="02020603050405020304" pitchFamily="18" charset="0"/>
              </a:rPr>
              <a:t> web </a:t>
            </a:r>
            <a:r>
              <a:rPr lang="en-US" sz="3600" b="1" dirty="0" err="1" smtClean="0">
                <a:latin typeface="Times New Roman" panose="02020603050405020304" pitchFamily="18" charset="0"/>
                <a:cs typeface="Times New Roman" panose="02020603050405020304" pitchFamily="18" charset="0"/>
              </a:rPr>
              <a:t>developeri</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95259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стин">
  <a:themeElements>
    <a:clrScheme name="Остин">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292</TotalTime>
  <Words>1664</Words>
  <Application>Microsoft Office PowerPoint</Application>
  <PresentationFormat>Экран (4:3)</PresentationFormat>
  <Paragraphs>162</Paragraphs>
  <Slides>43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Остин</vt:lpstr>
      <vt:lpstr>GIT  și GitHUB</vt:lpstr>
      <vt:lpstr>Ce este GIT?</vt:lpstr>
      <vt:lpstr>Ce este GITHUB?</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rucsacului</dc:title>
  <dc:creator>Andrian</dc:creator>
  <cp:lastModifiedBy>user</cp:lastModifiedBy>
  <cp:revision>35</cp:revision>
  <dcterms:created xsi:type="dcterms:W3CDTF">2017-09-28T05:54:24Z</dcterms:created>
  <dcterms:modified xsi:type="dcterms:W3CDTF">2018-04-14T00:42:31Z</dcterms:modified>
</cp:coreProperties>
</file>