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  <p:embeddedFont>
      <p:font typeface="Now" charset="1" panose="00000500000000000000"/>
      <p:regular r:id="rId16"/>
    </p:embeddedFont>
    <p:embeddedFont>
      <p:font typeface="Now Bold" charset="1" panose="00000800000000000000"/>
      <p:regular r:id="rId17"/>
    </p:embeddedFont>
    <p:embeddedFont>
      <p:font typeface="Now Thin" charset="1" panose="00000300000000000000"/>
      <p:regular r:id="rId18"/>
    </p:embeddedFont>
    <p:embeddedFont>
      <p:font typeface="Now Light" charset="1" panose="00000400000000000000"/>
      <p:regular r:id="rId19"/>
    </p:embeddedFont>
    <p:embeddedFont>
      <p:font typeface="Now Medium" charset="1" panose="00000600000000000000"/>
      <p:regular r:id="rId20"/>
    </p:embeddedFont>
    <p:embeddedFont>
      <p:font typeface="Now Heavy" charset="1" panose="00000A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Relationship Id="rId4" Target="../media/image34.png" Type="http://schemas.openxmlformats.org/officeDocument/2006/relationships/image"/><Relationship Id="rId5" Target="../media/image3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png" Type="http://schemas.openxmlformats.org/officeDocument/2006/relationships/image"/><Relationship Id="rId4" Target="../media/image3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294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17165" y="8112838"/>
            <a:ext cx="1453670" cy="428324"/>
            <a:chOff x="0" y="0"/>
            <a:chExt cx="952367" cy="280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2367" cy="280615"/>
            </a:xfrm>
            <a:custGeom>
              <a:avLst/>
              <a:gdLst/>
              <a:ahLst/>
              <a:cxnLst/>
              <a:rect r="r" b="b" t="t" l="l"/>
              <a:pathLst>
                <a:path h="280615" w="952367">
                  <a:moveTo>
                    <a:pt x="140308" y="0"/>
                  </a:moveTo>
                  <a:lnTo>
                    <a:pt x="812059" y="0"/>
                  </a:lnTo>
                  <a:cubicBezTo>
                    <a:pt x="889549" y="0"/>
                    <a:pt x="952367" y="62818"/>
                    <a:pt x="952367" y="140308"/>
                  </a:cubicBezTo>
                  <a:lnTo>
                    <a:pt x="952367" y="140308"/>
                  </a:lnTo>
                  <a:cubicBezTo>
                    <a:pt x="952367" y="177519"/>
                    <a:pt x="937585" y="213207"/>
                    <a:pt x="911272" y="239520"/>
                  </a:cubicBezTo>
                  <a:cubicBezTo>
                    <a:pt x="884959" y="265833"/>
                    <a:pt x="849271" y="280615"/>
                    <a:pt x="812059" y="280615"/>
                  </a:cubicBezTo>
                  <a:lnTo>
                    <a:pt x="140308" y="280615"/>
                  </a:lnTo>
                  <a:cubicBezTo>
                    <a:pt x="62818" y="280615"/>
                    <a:pt x="0" y="217797"/>
                    <a:pt x="0" y="140308"/>
                  </a:cubicBezTo>
                  <a:lnTo>
                    <a:pt x="0" y="140308"/>
                  </a:lnTo>
                  <a:cubicBezTo>
                    <a:pt x="0" y="62818"/>
                    <a:pt x="62818" y="0"/>
                    <a:pt x="14030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952367" cy="309190"/>
            </a:xfrm>
            <a:prstGeom prst="rect">
              <a:avLst/>
            </a:prstGeom>
          </p:spPr>
          <p:txBody>
            <a:bodyPr anchor="ctr" rtlCol="false" tIns="40640" lIns="40640" bIns="40640" rIns="40640"/>
            <a:lstStyle/>
            <a:p>
              <a:pPr algn="ctr">
                <a:lnSpc>
                  <a:spcPts val="2127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786963" y="8327000"/>
            <a:ext cx="714075" cy="0"/>
          </a:xfrm>
          <a:prstGeom prst="line">
            <a:avLst/>
          </a:prstGeom>
          <a:ln cap="flat" w="19050">
            <a:solidFill>
              <a:srgbClr val="000000">
                <a:alpha val="70980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6433225" y="1640864"/>
            <a:ext cx="5421550" cy="2576900"/>
          </a:xfrm>
          <a:custGeom>
            <a:avLst/>
            <a:gdLst/>
            <a:ahLst/>
            <a:cxnLst/>
            <a:rect r="r" b="b" t="t" l="l"/>
            <a:pathLst>
              <a:path h="2576900" w="5421550">
                <a:moveTo>
                  <a:pt x="0" y="0"/>
                </a:moveTo>
                <a:lnTo>
                  <a:pt x="5421550" y="0"/>
                </a:lnTo>
                <a:lnTo>
                  <a:pt x="5421550" y="2576900"/>
                </a:lnTo>
                <a:lnTo>
                  <a:pt x="0" y="25769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3821" r="0" b="-2382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77949" y="344991"/>
            <a:ext cx="5762717" cy="3241528"/>
          </a:xfrm>
          <a:custGeom>
            <a:avLst/>
            <a:gdLst/>
            <a:ahLst/>
            <a:cxnLst/>
            <a:rect r="r" b="b" t="t" l="l"/>
            <a:pathLst>
              <a:path h="3241528" w="5762717">
                <a:moveTo>
                  <a:pt x="0" y="0"/>
                </a:moveTo>
                <a:lnTo>
                  <a:pt x="5762717" y="0"/>
                </a:lnTo>
                <a:lnTo>
                  <a:pt x="5762717" y="3241529"/>
                </a:lnTo>
                <a:lnTo>
                  <a:pt x="0" y="32415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874657">
            <a:off x="1859732" y="5723383"/>
            <a:ext cx="3832842" cy="2155974"/>
          </a:xfrm>
          <a:custGeom>
            <a:avLst/>
            <a:gdLst/>
            <a:ahLst/>
            <a:cxnLst/>
            <a:rect r="r" b="b" t="t" l="l"/>
            <a:pathLst>
              <a:path h="2155974" w="3832842">
                <a:moveTo>
                  <a:pt x="0" y="0"/>
                </a:moveTo>
                <a:lnTo>
                  <a:pt x="3832843" y="0"/>
                </a:lnTo>
                <a:lnTo>
                  <a:pt x="3832843" y="2155974"/>
                </a:lnTo>
                <a:lnTo>
                  <a:pt x="0" y="21559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4928017" y="4046314"/>
            <a:ext cx="8431966" cy="3038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61"/>
              </a:lnSpc>
            </a:pPr>
            <a:r>
              <a:rPr lang="en-US" sz="8615" spc="241">
                <a:solidFill>
                  <a:srgbClr val="221F1A"/>
                </a:solidFill>
                <a:latin typeface="Now Bold"/>
              </a:rPr>
              <a:t>NIKE SHOES SALES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02201" y="7213350"/>
            <a:ext cx="6483599" cy="565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835">
                <a:solidFill>
                  <a:srgbClr val="000000"/>
                </a:solidFill>
                <a:latin typeface="Now"/>
              </a:rPr>
              <a:t>This dataset can gain insight into which Nike shoes are most popular among consumers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987014"/>
            <a:ext cx="4266811" cy="97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1"/>
              </a:lnSpc>
            </a:pPr>
            <a:r>
              <a:rPr lang="en-US" sz="2149">
                <a:solidFill>
                  <a:srgbClr val="000000"/>
                </a:solidFill>
                <a:latin typeface="Now"/>
              </a:rPr>
              <a:t>SEATWORK 6.1 EXPLATORY DATA ANALYSIS ON YOUR OWN DATA SET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259308" y="8935628"/>
            <a:ext cx="2999992" cy="322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35"/>
              </a:lnSpc>
            </a:pPr>
            <a:r>
              <a:rPr lang="en-US" sz="2077">
                <a:solidFill>
                  <a:srgbClr val="000000"/>
                </a:solidFill>
                <a:latin typeface="Now"/>
              </a:rPr>
              <a:t>John Rome A. Belocora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851123" y="8585428"/>
            <a:ext cx="2408177" cy="271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PRESENTED BY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992489" y="1019175"/>
            <a:ext cx="4266811" cy="327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21"/>
              </a:lnSpc>
            </a:pPr>
            <a:r>
              <a:rPr lang="en-US" sz="2149">
                <a:solidFill>
                  <a:srgbClr val="000000"/>
                </a:solidFill>
                <a:latin typeface="Now"/>
              </a:rPr>
              <a:t>CPE22S3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8241500"/>
            <a:ext cx="3979924" cy="101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73"/>
              </a:lnSpc>
            </a:pPr>
            <a:r>
              <a:rPr lang="en-US" sz="2191">
                <a:solidFill>
                  <a:srgbClr val="000000"/>
                </a:solidFill>
                <a:latin typeface="Now"/>
              </a:rPr>
              <a:t>CPE 311:</a:t>
            </a:r>
          </a:p>
          <a:p>
            <a:pPr>
              <a:lnSpc>
                <a:spcPts val="2673"/>
              </a:lnSpc>
            </a:pPr>
            <a:r>
              <a:rPr lang="en-US" sz="2191">
                <a:solidFill>
                  <a:srgbClr val="000000"/>
                </a:solidFill>
                <a:latin typeface="Now"/>
              </a:rPr>
              <a:t>COMPUTATIONAL THINKING WITH PYTHON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37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260887"/>
            <a:ext cx="7265880" cy="2632778"/>
          </a:xfrm>
          <a:custGeom>
            <a:avLst/>
            <a:gdLst/>
            <a:ahLst/>
            <a:cxnLst/>
            <a:rect r="r" b="b" t="t" l="l"/>
            <a:pathLst>
              <a:path h="2632778" w="7265880">
                <a:moveTo>
                  <a:pt x="0" y="0"/>
                </a:moveTo>
                <a:lnTo>
                  <a:pt x="7265880" y="0"/>
                </a:lnTo>
                <a:lnTo>
                  <a:pt x="7265880" y="2632778"/>
                </a:lnTo>
                <a:lnTo>
                  <a:pt x="0" y="26327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160365"/>
            <a:ext cx="6956969" cy="1253218"/>
          </a:xfrm>
          <a:custGeom>
            <a:avLst/>
            <a:gdLst/>
            <a:ahLst/>
            <a:cxnLst/>
            <a:rect r="r" b="b" t="t" l="l"/>
            <a:pathLst>
              <a:path h="1253218" w="6956969">
                <a:moveTo>
                  <a:pt x="0" y="0"/>
                </a:moveTo>
                <a:lnTo>
                  <a:pt x="6956969" y="0"/>
                </a:lnTo>
                <a:lnTo>
                  <a:pt x="6956969" y="1253219"/>
                </a:lnTo>
                <a:lnTo>
                  <a:pt x="0" y="12532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4260887"/>
            <a:ext cx="7853712" cy="2632778"/>
          </a:xfrm>
          <a:custGeom>
            <a:avLst/>
            <a:gdLst/>
            <a:ahLst/>
            <a:cxnLst/>
            <a:rect r="r" b="b" t="t" l="l"/>
            <a:pathLst>
              <a:path h="2632778" w="7853712">
                <a:moveTo>
                  <a:pt x="0" y="0"/>
                </a:moveTo>
                <a:lnTo>
                  <a:pt x="7853712" y="0"/>
                </a:lnTo>
                <a:lnTo>
                  <a:pt x="7853712" y="2632778"/>
                </a:lnTo>
                <a:lnTo>
                  <a:pt x="0" y="26327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56461" y="7160365"/>
            <a:ext cx="4902865" cy="1201683"/>
          </a:xfrm>
          <a:custGeom>
            <a:avLst/>
            <a:gdLst/>
            <a:ahLst/>
            <a:cxnLst/>
            <a:rect r="r" b="b" t="t" l="l"/>
            <a:pathLst>
              <a:path h="1201683" w="4902865">
                <a:moveTo>
                  <a:pt x="0" y="0"/>
                </a:moveTo>
                <a:lnTo>
                  <a:pt x="4902865" y="0"/>
                </a:lnTo>
                <a:lnTo>
                  <a:pt x="4902865" y="1201683"/>
                </a:lnTo>
                <a:lnTo>
                  <a:pt x="0" y="12016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40411"/>
            <a:ext cx="13557673" cy="2290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70"/>
              </a:lnSpc>
              <a:spcBef>
                <a:spcPct val="0"/>
              </a:spcBef>
            </a:pPr>
            <a:r>
              <a:rPr lang="en-US" sz="7352">
                <a:solidFill>
                  <a:srgbClr val="F4F4F4"/>
                </a:solidFill>
                <a:latin typeface="Now Bold"/>
              </a:rPr>
              <a:t>GETTING THE MEAN, MEDIAN, AND MODE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7464" y="3718913"/>
            <a:ext cx="2371049" cy="341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73"/>
              </a:lnSpc>
            </a:pPr>
            <a:r>
              <a:rPr lang="en-US" sz="2191">
                <a:solidFill>
                  <a:srgbClr val="F4F4F4"/>
                </a:solidFill>
                <a:latin typeface="Now"/>
              </a:rPr>
              <a:t>MEAN: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341977" y="3718913"/>
            <a:ext cx="2371049" cy="341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73"/>
              </a:lnSpc>
            </a:pPr>
            <a:r>
              <a:rPr lang="en-US" sz="2191">
                <a:solidFill>
                  <a:srgbClr val="F4F4F4"/>
                </a:solidFill>
                <a:latin typeface="Now"/>
              </a:rPr>
              <a:t>MEDIAN:</a:t>
            </a:r>
          </a:p>
        </p:txBody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37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35220" y="2767575"/>
            <a:ext cx="8424080" cy="2661828"/>
          </a:xfrm>
          <a:custGeom>
            <a:avLst/>
            <a:gdLst/>
            <a:ahLst/>
            <a:cxnLst/>
            <a:rect r="r" b="b" t="t" l="l"/>
            <a:pathLst>
              <a:path h="2661828" w="8424080">
                <a:moveTo>
                  <a:pt x="0" y="0"/>
                </a:moveTo>
                <a:lnTo>
                  <a:pt x="8424080" y="0"/>
                </a:lnTo>
                <a:lnTo>
                  <a:pt x="8424080" y="2661828"/>
                </a:lnTo>
                <a:lnTo>
                  <a:pt x="0" y="2661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77936" y="5810372"/>
            <a:ext cx="4664338" cy="1318183"/>
          </a:xfrm>
          <a:custGeom>
            <a:avLst/>
            <a:gdLst/>
            <a:ahLst/>
            <a:cxnLst/>
            <a:rect r="r" b="b" t="t" l="l"/>
            <a:pathLst>
              <a:path h="1318183" w="4664338">
                <a:moveTo>
                  <a:pt x="0" y="0"/>
                </a:moveTo>
                <a:lnTo>
                  <a:pt x="4664339" y="0"/>
                </a:lnTo>
                <a:lnTo>
                  <a:pt x="4664339" y="1318182"/>
                </a:lnTo>
                <a:lnTo>
                  <a:pt x="0" y="13181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767575"/>
            <a:ext cx="7137862" cy="2661828"/>
          </a:xfrm>
          <a:custGeom>
            <a:avLst/>
            <a:gdLst/>
            <a:ahLst/>
            <a:cxnLst/>
            <a:rect r="r" b="b" t="t" l="l"/>
            <a:pathLst>
              <a:path h="2661828" w="7137862">
                <a:moveTo>
                  <a:pt x="0" y="0"/>
                </a:moveTo>
                <a:lnTo>
                  <a:pt x="7137862" y="0"/>
                </a:lnTo>
                <a:lnTo>
                  <a:pt x="7137862" y="2661828"/>
                </a:lnTo>
                <a:lnTo>
                  <a:pt x="0" y="26618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5810372"/>
            <a:ext cx="5201929" cy="2080771"/>
          </a:xfrm>
          <a:custGeom>
            <a:avLst/>
            <a:gdLst/>
            <a:ahLst/>
            <a:cxnLst/>
            <a:rect r="r" b="b" t="t" l="l"/>
            <a:pathLst>
              <a:path h="2080771" w="5201929">
                <a:moveTo>
                  <a:pt x="0" y="0"/>
                </a:moveTo>
                <a:lnTo>
                  <a:pt x="5201929" y="0"/>
                </a:lnTo>
                <a:lnTo>
                  <a:pt x="5201929" y="2080771"/>
                </a:lnTo>
                <a:lnTo>
                  <a:pt x="0" y="20807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58615" y="2045002"/>
            <a:ext cx="2371049" cy="341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73"/>
              </a:lnSpc>
            </a:pPr>
            <a:r>
              <a:rPr lang="en-US" sz="2191">
                <a:solidFill>
                  <a:srgbClr val="F4F4F4"/>
                </a:solidFill>
                <a:latin typeface="Now"/>
              </a:rPr>
              <a:t>MODE:</a:t>
            </a:r>
          </a:p>
        </p:txBody>
      </p:sp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DB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36893" y="3071238"/>
            <a:ext cx="9033263" cy="3038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61"/>
              </a:lnSpc>
            </a:pPr>
            <a:r>
              <a:rPr lang="en-US" sz="8615" spc="241">
                <a:solidFill>
                  <a:srgbClr val="221F1A"/>
                </a:solidFill>
                <a:latin typeface="Now Bold"/>
              </a:rPr>
              <a:t>THANK YOU</a:t>
            </a:r>
          </a:p>
          <a:p>
            <a:pPr algn="ctr">
              <a:lnSpc>
                <a:spcPts val="12061"/>
              </a:lnSpc>
            </a:pPr>
            <a:r>
              <a:rPr lang="en-US" sz="8615" spc="241">
                <a:solidFill>
                  <a:srgbClr val="221F1A"/>
                </a:solidFill>
                <a:latin typeface="Now Bold"/>
              </a:rPr>
              <a:t>FOR LISTENING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829548" y="4802224"/>
            <a:ext cx="5265502" cy="5265502"/>
          </a:xfrm>
          <a:custGeom>
            <a:avLst/>
            <a:gdLst/>
            <a:ahLst/>
            <a:cxnLst/>
            <a:rect r="r" b="b" t="t" l="l"/>
            <a:pathLst>
              <a:path h="5265502" w="5265502">
                <a:moveTo>
                  <a:pt x="0" y="0"/>
                </a:moveTo>
                <a:lnTo>
                  <a:pt x="5265502" y="0"/>
                </a:lnTo>
                <a:lnTo>
                  <a:pt x="5265502" y="5265501"/>
                </a:lnTo>
                <a:lnTo>
                  <a:pt x="0" y="52655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768988" y="7317701"/>
            <a:ext cx="2750024" cy="2750024"/>
          </a:xfrm>
          <a:custGeom>
            <a:avLst/>
            <a:gdLst/>
            <a:ahLst/>
            <a:cxnLst/>
            <a:rect r="r" b="b" t="t" l="l"/>
            <a:pathLst>
              <a:path h="2750024" w="2750024">
                <a:moveTo>
                  <a:pt x="0" y="0"/>
                </a:moveTo>
                <a:lnTo>
                  <a:pt x="2750024" y="0"/>
                </a:lnTo>
                <a:lnTo>
                  <a:pt x="2750024" y="2750024"/>
                </a:lnTo>
                <a:lnTo>
                  <a:pt x="0" y="27500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76858" y="514745"/>
            <a:ext cx="2445252" cy="2445252"/>
          </a:xfrm>
          <a:custGeom>
            <a:avLst/>
            <a:gdLst/>
            <a:ahLst/>
            <a:cxnLst/>
            <a:rect r="r" b="b" t="t" l="l"/>
            <a:pathLst>
              <a:path h="2445252" w="2445252">
                <a:moveTo>
                  <a:pt x="0" y="0"/>
                </a:moveTo>
                <a:lnTo>
                  <a:pt x="2445252" y="0"/>
                </a:lnTo>
                <a:lnTo>
                  <a:pt x="2445252" y="2445253"/>
                </a:lnTo>
                <a:lnTo>
                  <a:pt x="0" y="24452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37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1078" y="3097855"/>
            <a:ext cx="17925844" cy="4629371"/>
          </a:xfrm>
          <a:custGeom>
            <a:avLst/>
            <a:gdLst/>
            <a:ahLst/>
            <a:cxnLst/>
            <a:rect r="r" b="b" t="t" l="l"/>
            <a:pathLst>
              <a:path h="4629371" w="17925844">
                <a:moveTo>
                  <a:pt x="0" y="0"/>
                </a:moveTo>
                <a:lnTo>
                  <a:pt x="17925844" y="0"/>
                </a:lnTo>
                <a:lnTo>
                  <a:pt x="17925844" y="4629371"/>
                </a:lnTo>
                <a:lnTo>
                  <a:pt x="0" y="46293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761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05960" y="484021"/>
            <a:ext cx="2499601" cy="2124661"/>
          </a:xfrm>
          <a:custGeom>
            <a:avLst/>
            <a:gdLst/>
            <a:ahLst/>
            <a:cxnLst/>
            <a:rect r="r" b="b" t="t" l="l"/>
            <a:pathLst>
              <a:path h="2124661" w="2499601">
                <a:moveTo>
                  <a:pt x="0" y="0"/>
                </a:moveTo>
                <a:lnTo>
                  <a:pt x="2499601" y="0"/>
                </a:lnTo>
                <a:lnTo>
                  <a:pt x="2499601" y="2124660"/>
                </a:lnTo>
                <a:lnTo>
                  <a:pt x="0" y="21246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4501" y="1527301"/>
            <a:ext cx="7942756" cy="1371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26"/>
              </a:lnSpc>
              <a:spcBef>
                <a:spcPct val="0"/>
              </a:spcBef>
            </a:pPr>
            <a:r>
              <a:rPr lang="en-US" sz="8792">
                <a:solidFill>
                  <a:srgbClr val="F4F4F4"/>
                </a:solidFill>
                <a:latin typeface="Now Bold"/>
              </a:rPr>
              <a:t>THE DATA SET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37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6371" y="2650608"/>
            <a:ext cx="9219600" cy="1108199"/>
          </a:xfrm>
          <a:custGeom>
            <a:avLst/>
            <a:gdLst/>
            <a:ahLst/>
            <a:cxnLst/>
            <a:rect r="r" b="b" t="t" l="l"/>
            <a:pathLst>
              <a:path h="1108199" w="9219600">
                <a:moveTo>
                  <a:pt x="0" y="0"/>
                </a:moveTo>
                <a:lnTo>
                  <a:pt x="9219600" y="0"/>
                </a:lnTo>
                <a:lnTo>
                  <a:pt x="9219600" y="1108199"/>
                </a:lnTo>
                <a:lnTo>
                  <a:pt x="0" y="11081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6371" y="3888818"/>
            <a:ext cx="9574643" cy="5914658"/>
          </a:xfrm>
          <a:custGeom>
            <a:avLst/>
            <a:gdLst/>
            <a:ahLst/>
            <a:cxnLst/>
            <a:rect r="r" b="b" t="t" l="l"/>
            <a:pathLst>
              <a:path h="5914658" w="9574643">
                <a:moveTo>
                  <a:pt x="0" y="0"/>
                </a:moveTo>
                <a:lnTo>
                  <a:pt x="9574643" y="0"/>
                </a:lnTo>
                <a:lnTo>
                  <a:pt x="9574643" y="5914658"/>
                </a:lnTo>
                <a:lnTo>
                  <a:pt x="0" y="59146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03168" y="7619245"/>
            <a:ext cx="3647985" cy="2184231"/>
          </a:xfrm>
          <a:custGeom>
            <a:avLst/>
            <a:gdLst/>
            <a:ahLst/>
            <a:cxnLst/>
            <a:rect r="r" b="b" t="t" l="l"/>
            <a:pathLst>
              <a:path h="2184231" w="3647985">
                <a:moveTo>
                  <a:pt x="0" y="0"/>
                </a:moveTo>
                <a:lnTo>
                  <a:pt x="3647985" y="0"/>
                </a:lnTo>
                <a:lnTo>
                  <a:pt x="3647985" y="2184231"/>
                </a:lnTo>
                <a:lnTo>
                  <a:pt x="0" y="21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19175"/>
            <a:ext cx="12861925" cy="1155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90"/>
              </a:lnSpc>
              <a:spcBef>
                <a:spcPct val="0"/>
              </a:spcBef>
            </a:pPr>
            <a:r>
              <a:rPr lang="en-US" sz="7451">
                <a:solidFill>
                  <a:srgbClr val="F4F4F4"/>
                </a:solidFill>
                <a:latin typeface="Now Bold"/>
              </a:rPr>
              <a:t>CREATING A DATA FRAME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994279" y="3299456"/>
            <a:ext cx="3532881" cy="515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13105" indent="-356552" lvl="1">
              <a:lnSpc>
                <a:spcPts val="4029"/>
              </a:lnSpc>
              <a:buFont typeface="Arial"/>
              <a:buChar char="•"/>
            </a:pPr>
            <a:r>
              <a:rPr lang="en-US" sz="3302">
                <a:solidFill>
                  <a:srgbClr val="F4F4F4"/>
                </a:solidFill>
                <a:latin typeface="Now Bold"/>
              </a:rPr>
              <a:t>BASIC DATA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95576" y="3879293"/>
            <a:ext cx="3057011" cy="278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06"/>
              </a:lnSpc>
            </a:pPr>
            <a:r>
              <a:rPr lang="en-US" sz="3037">
                <a:solidFill>
                  <a:srgbClr val="F4F4F4"/>
                </a:solidFill>
                <a:latin typeface="Now"/>
              </a:rPr>
              <a:t>A DATAFRAME THAT HAS THE BASIC OR THE NECESSARY INFORMATIONS OF THE DATA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37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984604"/>
            <a:ext cx="10080661" cy="1420513"/>
          </a:xfrm>
          <a:custGeom>
            <a:avLst/>
            <a:gdLst/>
            <a:ahLst/>
            <a:cxnLst/>
            <a:rect r="r" b="b" t="t" l="l"/>
            <a:pathLst>
              <a:path h="1420513" w="10080661">
                <a:moveTo>
                  <a:pt x="0" y="0"/>
                </a:moveTo>
                <a:lnTo>
                  <a:pt x="10080661" y="0"/>
                </a:lnTo>
                <a:lnTo>
                  <a:pt x="10080661" y="1420514"/>
                </a:lnTo>
                <a:lnTo>
                  <a:pt x="0" y="1420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1192" y="3509893"/>
            <a:ext cx="12026115" cy="6223758"/>
          </a:xfrm>
          <a:custGeom>
            <a:avLst/>
            <a:gdLst/>
            <a:ahLst/>
            <a:cxnLst/>
            <a:rect r="r" b="b" t="t" l="l"/>
            <a:pathLst>
              <a:path h="6223758" w="12026115">
                <a:moveTo>
                  <a:pt x="0" y="0"/>
                </a:moveTo>
                <a:lnTo>
                  <a:pt x="12026116" y="0"/>
                </a:lnTo>
                <a:lnTo>
                  <a:pt x="12026116" y="6223757"/>
                </a:lnTo>
                <a:lnTo>
                  <a:pt x="0" y="62237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31192" y="726652"/>
            <a:ext cx="12861925" cy="1155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90"/>
              </a:lnSpc>
              <a:spcBef>
                <a:spcPct val="0"/>
              </a:spcBef>
            </a:pPr>
            <a:r>
              <a:rPr lang="en-US" sz="7451">
                <a:solidFill>
                  <a:srgbClr val="F4F4F4"/>
                </a:solidFill>
                <a:latin typeface="Now Bold"/>
              </a:rPr>
              <a:t>ADDING A NEW COLUMN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37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30004" y="2843336"/>
            <a:ext cx="11696201" cy="839920"/>
          </a:xfrm>
          <a:custGeom>
            <a:avLst/>
            <a:gdLst/>
            <a:ahLst/>
            <a:cxnLst/>
            <a:rect r="r" b="b" t="t" l="l"/>
            <a:pathLst>
              <a:path h="839920" w="11696201">
                <a:moveTo>
                  <a:pt x="0" y="0"/>
                </a:moveTo>
                <a:lnTo>
                  <a:pt x="11696201" y="0"/>
                </a:lnTo>
                <a:lnTo>
                  <a:pt x="11696201" y="839920"/>
                </a:lnTo>
                <a:lnTo>
                  <a:pt x="0" y="8399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30004" y="3892806"/>
            <a:ext cx="11388335" cy="5889455"/>
          </a:xfrm>
          <a:custGeom>
            <a:avLst/>
            <a:gdLst/>
            <a:ahLst/>
            <a:cxnLst/>
            <a:rect r="r" b="b" t="t" l="l"/>
            <a:pathLst>
              <a:path h="5889455" w="11388335">
                <a:moveTo>
                  <a:pt x="0" y="0"/>
                </a:moveTo>
                <a:lnTo>
                  <a:pt x="11388335" y="0"/>
                </a:lnTo>
                <a:lnTo>
                  <a:pt x="11388335" y="5889455"/>
                </a:lnTo>
                <a:lnTo>
                  <a:pt x="0" y="58894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91910"/>
            <a:ext cx="11939386" cy="2137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33"/>
              </a:lnSpc>
              <a:spcBef>
                <a:spcPct val="0"/>
              </a:spcBef>
            </a:pPr>
            <a:r>
              <a:rPr lang="en-US" sz="6830">
                <a:solidFill>
                  <a:srgbClr val="F4F4F4"/>
                </a:solidFill>
                <a:latin typeface="Now Bold"/>
              </a:rPr>
              <a:t>FILTERING ROWS BASED ON THE VALUES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58955" y="2833811"/>
            <a:ext cx="2371049" cy="341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73"/>
              </a:lnSpc>
            </a:pPr>
            <a:r>
              <a:rPr lang="en-US" sz="2191">
                <a:solidFill>
                  <a:srgbClr val="F4F4F4"/>
                </a:solidFill>
                <a:latin typeface="Now"/>
              </a:rPr>
              <a:t>WITH REVIEWS: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37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91892" y="1851511"/>
            <a:ext cx="11673718" cy="896037"/>
          </a:xfrm>
          <a:custGeom>
            <a:avLst/>
            <a:gdLst/>
            <a:ahLst/>
            <a:cxnLst/>
            <a:rect r="r" b="b" t="t" l="l"/>
            <a:pathLst>
              <a:path h="896037" w="11673718">
                <a:moveTo>
                  <a:pt x="0" y="0"/>
                </a:moveTo>
                <a:lnTo>
                  <a:pt x="11673718" y="0"/>
                </a:lnTo>
                <a:lnTo>
                  <a:pt x="11673718" y="896037"/>
                </a:lnTo>
                <a:lnTo>
                  <a:pt x="0" y="896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91892" y="3064564"/>
            <a:ext cx="12104217" cy="6335541"/>
          </a:xfrm>
          <a:custGeom>
            <a:avLst/>
            <a:gdLst/>
            <a:ahLst/>
            <a:cxnLst/>
            <a:rect r="r" b="b" t="t" l="l"/>
            <a:pathLst>
              <a:path h="6335541" w="12104217">
                <a:moveTo>
                  <a:pt x="0" y="0"/>
                </a:moveTo>
                <a:lnTo>
                  <a:pt x="12104216" y="0"/>
                </a:lnTo>
                <a:lnTo>
                  <a:pt x="12104216" y="6335541"/>
                </a:lnTo>
                <a:lnTo>
                  <a:pt x="0" y="63355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95613"/>
            <a:ext cx="2809833" cy="341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73"/>
              </a:lnSpc>
            </a:pPr>
            <a:r>
              <a:rPr lang="en-US" sz="2191">
                <a:solidFill>
                  <a:srgbClr val="F4F4F4"/>
                </a:solidFill>
                <a:latin typeface="Now"/>
              </a:rPr>
              <a:t>WITHOUT REVIEWS: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37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1860" y="3707016"/>
            <a:ext cx="11684979" cy="1308114"/>
          </a:xfrm>
          <a:custGeom>
            <a:avLst/>
            <a:gdLst/>
            <a:ahLst/>
            <a:cxnLst/>
            <a:rect r="r" b="b" t="t" l="l"/>
            <a:pathLst>
              <a:path h="1308114" w="11684979">
                <a:moveTo>
                  <a:pt x="0" y="0"/>
                </a:moveTo>
                <a:lnTo>
                  <a:pt x="11684979" y="0"/>
                </a:lnTo>
                <a:lnTo>
                  <a:pt x="11684979" y="1308114"/>
                </a:lnTo>
                <a:lnTo>
                  <a:pt x="0" y="13081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3440" y="5143500"/>
            <a:ext cx="6968201" cy="513328"/>
          </a:xfrm>
          <a:custGeom>
            <a:avLst/>
            <a:gdLst/>
            <a:ahLst/>
            <a:cxnLst/>
            <a:rect r="r" b="b" t="t" l="l"/>
            <a:pathLst>
              <a:path h="513328" w="6968201">
                <a:moveTo>
                  <a:pt x="0" y="0"/>
                </a:moveTo>
                <a:lnTo>
                  <a:pt x="6968201" y="0"/>
                </a:lnTo>
                <a:lnTo>
                  <a:pt x="6968201" y="513328"/>
                </a:lnTo>
                <a:lnTo>
                  <a:pt x="0" y="5133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716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03440" y="6959035"/>
            <a:ext cx="11693399" cy="1329936"/>
          </a:xfrm>
          <a:custGeom>
            <a:avLst/>
            <a:gdLst/>
            <a:ahLst/>
            <a:cxnLst/>
            <a:rect r="r" b="b" t="t" l="l"/>
            <a:pathLst>
              <a:path h="1329936" w="11693399">
                <a:moveTo>
                  <a:pt x="0" y="0"/>
                </a:moveTo>
                <a:lnTo>
                  <a:pt x="11693399" y="0"/>
                </a:lnTo>
                <a:lnTo>
                  <a:pt x="11693399" y="1329936"/>
                </a:lnTo>
                <a:lnTo>
                  <a:pt x="0" y="13299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42459" y="8412796"/>
            <a:ext cx="7287567" cy="526812"/>
          </a:xfrm>
          <a:custGeom>
            <a:avLst/>
            <a:gdLst/>
            <a:ahLst/>
            <a:cxnLst/>
            <a:rect r="r" b="b" t="t" l="l"/>
            <a:pathLst>
              <a:path h="526812" w="7287567">
                <a:moveTo>
                  <a:pt x="0" y="0"/>
                </a:moveTo>
                <a:lnTo>
                  <a:pt x="7287567" y="0"/>
                </a:lnTo>
                <a:lnTo>
                  <a:pt x="7287567" y="526812"/>
                </a:lnTo>
                <a:lnTo>
                  <a:pt x="0" y="526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11860" y="1262944"/>
            <a:ext cx="12861925" cy="1155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90"/>
              </a:lnSpc>
              <a:spcBef>
                <a:spcPct val="0"/>
              </a:spcBef>
            </a:pPr>
            <a:r>
              <a:rPr lang="en-US" sz="7451">
                <a:solidFill>
                  <a:srgbClr val="F4F4F4"/>
                </a:solidFill>
                <a:latin typeface="Now Bold"/>
              </a:rPr>
              <a:t>CALCULATING THE RANGE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1860" y="3044501"/>
            <a:ext cx="2371049" cy="341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73"/>
              </a:lnSpc>
            </a:pPr>
            <a:r>
              <a:rPr lang="en-US" sz="2191">
                <a:solidFill>
                  <a:srgbClr val="F4F4F4"/>
                </a:solidFill>
                <a:latin typeface="Now"/>
              </a:rPr>
              <a:t>WITH REVIEWS: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1860" y="6285478"/>
            <a:ext cx="2793582" cy="341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73"/>
              </a:lnSpc>
            </a:pPr>
            <a:r>
              <a:rPr lang="en-US" sz="2191">
                <a:solidFill>
                  <a:srgbClr val="F4F4F4"/>
                </a:solidFill>
                <a:latin typeface="Now"/>
              </a:rPr>
              <a:t>WITHOUT REVIEWS: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37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941" y="4042332"/>
            <a:ext cx="8115300" cy="1845462"/>
          </a:xfrm>
          <a:custGeom>
            <a:avLst/>
            <a:gdLst/>
            <a:ahLst/>
            <a:cxnLst/>
            <a:rect r="r" b="b" t="t" l="l"/>
            <a:pathLst>
              <a:path h="1845462" w="8115300">
                <a:moveTo>
                  <a:pt x="0" y="0"/>
                </a:moveTo>
                <a:lnTo>
                  <a:pt x="8115300" y="0"/>
                </a:lnTo>
                <a:lnTo>
                  <a:pt x="8115300" y="1845462"/>
                </a:lnTo>
                <a:lnTo>
                  <a:pt x="0" y="1845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941" y="6425569"/>
            <a:ext cx="8115300" cy="2556320"/>
          </a:xfrm>
          <a:custGeom>
            <a:avLst/>
            <a:gdLst/>
            <a:ahLst/>
            <a:cxnLst/>
            <a:rect r="r" b="b" t="t" l="l"/>
            <a:pathLst>
              <a:path h="2556320" w="8115300">
                <a:moveTo>
                  <a:pt x="0" y="0"/>
                </a:moveTo>
                <a:lnTo>
                  <a:pt x="8115300" y="0"/>
                </a:lnTo>
                <a:lnTo>
                  <a:pt x="8115300" y="2556320"/>
                </a:lnTo>
                <a:lnTo>
                  <a:pt x="0" y="25563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32376" y="4042332"/>
            <a:ext cx="8020661" cy="1845462"/>
          </a:xfrm>
          <a:custGeom>
            <a:avLst/>
            <a:gdLst/>
            <a:ahLst/>
            <a:cxnLst/>
            <a:rect r="r" b="b" t="t" l="l"/>
            <a:pathLst>
              <a:path h="1845462" w="8020661">
                <a:moveTo>
                  <a:pt x="0" y="0"/>
                </a:moveTo>
                <a:lnTo>
                  <a:pt x="8020661" y="0"/>
                </a:lnTo>
                <a:lnTo>
                  <a:pt x="8020661" y="1845462"/>
                </a:lnTo>
                <a:lnTo>
                  <a:pt x="0" y="18454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29884" y="6425569"/>
            <a:ext cx="6042210" cy="2556320"/>
          </a:xfrm>
          <a:custGeom>
            <a:avLst/>
            <a:gdLst/>
            <a:ahLst/>
            <a:cxnLst/>
            <a:rect r="r" b="b" t="t" l="l"/>
            <a:pathLst>
              <a:path h="2556320" w="6042210">
                <a:moveTo>
                  <a:pt x="0" y="0"/>
                </a:moveTo>
                <a:lnTo>
                  <a:pt x="6042210" y="0"/>
                </a:lnTo>
                <a:lnTo>
                  <a:pt x="6042210" y="2556320"/>
                </a:lnTo>
                <a:lnTo>
                  <a:pt x="0" y="25563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40411"/>
            <a:ext cx="13557673" cy="2290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70"/>
              </a:lnSpc>
              <a:spcBef>
                <a:spcPct val="0"/>
              </a:spcBef>
            </a:pPr>
            <a:r>
              <a:rPr lang="en-US" sz="7352">
                <a:solidFill>
                  <a:srgbClr val="F4F4F4"/>
                </a:solidFill>
                <a:latin typeface="Now Bold"/>
              </a:rPr>
              <a:t>GETTING THE HIGHEST AND LOWEST PRICE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454208"/>
            <a:ext cx="2371049" cy="341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73"/>
              </a:lnSpc>
            </a:pPr>
            <a:r>
              <a:rPr lang="en-US" sz="2191">
                <a:solidFill>
                  <a:srgbClr val="F4F4F4"/>
                </a:solidFill>
                <a:latin typeface="Now"/>
              </a:rPr>
              <a:t>HIGHEST PRICE: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29884" y="3454208"/>
            <a:ext cx="2371049" cy="341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73"/>
              </a:lnSpc>
            </a:pPr>
            <a:r>
              <a:rPr lang="en-US" sz="2191">
                <a:solidFill>
                  <a:srgbClr val="F4F4F4"/>
                </a:solidFill>
                <a:latin typeface="Now"/>
              </a:rPr>
              <a:t>LOWEST PRICE: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37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6187" y="3808552"/>
            <a:ext cx="7649675" cy="1969601"/>
          </a:xfrm>
          <a:custGeom>
            <a:avLst/>
            <a:gdLst/>
            <a:ahLst/>
            <a:cxnLst/>
            <a:rect r="r" b="b" t="t" l="l"/>
            <a:pathLst>
              <a:path h="1969601" w="7649675">
                <a:moveTo>
                  <a:pt x="0" y="0"/>
                </a:moveTo>
                <a:lnTo>
                  <a:pt x="7649675" y="0"/>
                </a:lnTo>
                <a:lnTo>
                  <a:pt x="7649675" y="1969601"/>
                </a:lnTo>
                <a:lnTo>
                  <a:pt x="0" y="19696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20289" y="3807070"/>
            <a:ext cx="7839011" cy="1969601"/>
          </a:xfrm>
          <a:custGeom>
            <a:avLst/>
            <a:gdLst/>
            <a:ahLst/>
            <a:cxnLst/>
            <a:rect r="r" b="b" t="t" l="l"/>
            <a:pathLst>
              <a:path h="1969601" w="7839011">
                <a:moveTo>
                  <a:pt x="0" y="0"/>
                </a:moveTo>
                <a:lnTo>
                  <a:pt x="7839011" y="0"/>
                </a:lnTo>
                <a:lnTo>
                  <a:pt x="7839011" y="1969601"/>
                </a:lnTo>
                <a:lnTo>
                  <a:pt x="0" y="19696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257777" y="6173168"/>
            <a:ext cx="8621187" cy="2750839"/>
          </a:xfrm>
          <a:custGeom>
            <a:avLst/>
            <a:gdLst/>
            <a:ahLst/>
            <a:cxnLst/>
            <a:rect r="r" b="b" t="t" l="l"/>
            <a:pathLst>
              <a:path h="2750839" w="8621187">
                <a:moveTo>
                  <a:pt x="0" y="0"/>
                </a:moveTo>
                <a:lnTo>
                  <a:pt x="8621187" y="0"/>
                </a:lnTo>
                <a:lnTo>
                  <a:pt x="8621187" y="2750840"/>
                </a:lnTo>
                <a:lnTo>
                  <a:pt x="0" y="27508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66187" y="6173168"/>
            <a:ext cx="6954305" cy="2878688"/>
          </a:xfrm>
          <a:custGeom>
            <a:avLst/>
            <a:gdLst/>
            <a:ahLst/>
            <a:cxnLst/>
            <a:rect r="r" b="b" t="t" l="l"/>
            <a:pathLst>
              <a:path h="2878688" w="6954305">
                <a:moveTo>
                  <a:pt x="0" y="0"/>
                </a:moveTo>
                <a:lnTo>
                  <a:pt x="6954305" y="0"/>
                </a:lnTo>
                <a:lnTo>
                  <a:pt x="6954305" y="2878689"/>
                </a:lnTo>
                <a:lnTo>
                  <a:pt x="0" y="28786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40411"/>
            <a:ext cx="13557673" cy="2290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970"/>
              </a:lnSpc>
              <a:spcBef>
                <a:spcPct val="0"/>
              </a:spcBef>
            </a:pPr>
            <a:r>
              <a:rPr lang="en-US" sz="7352">
                <a:solidFill>
                  <a:srgbClr val="F4F4F4"/>
                </a:solidFill>
                <a:latin typeface="Now Bold"/>
              </a:rPr>
              <a:t>GETTING THE HIGHEST AND LOWEST RATING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294047"/>
            <a:ext cx="2647321" cy="341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73"/>
              </a:lnSpc>
            </a:pPr>
            <a:r>
              <a:rPr lang="en-US" sz="2191">
                <a:solidFill>
                  <a:srgbClr val="F4F4F4"/>
                </a:solidFill>
                <a:latin typeface="Now"/>
              </a:rPr>
              <a:t>HIGHEST RATING: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45514" y="3294047"/>
            <a:ext cx="2647321" cy="341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73"/>
              </a:lnSpc>
            </a:pPr>
            <a:r>
              <a:rPr lang="en-US" sz="2191">
                <a:solidFill>
                  <a:srgbClr val="F4F4F4"/>
                </a:solidFill>
                <a:latin typeface="Now"/>
              </a:rPr>
              <a:t>LOWEST RATING: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DAF_TMBf_vY</dc:identifier>
  <dcterms:modified xsi:type="dcterms:W3CDTF">2011-08-01T06:04:30Z</dcterms:modified>
  <cp:revision>1</cp:revision>
  <dc:title>SW 6.1 Belocora</dc:title>
</cp:coreProperties>
</file>