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826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2FFB3D-56B5-4444-B7A5-1AB381D49605}">
          <p14:sldIdLst>
            <p14:sldId id="256"/>
            <p14:sldId id="257"/>
            <p14:sldId id="258"/>
            <p14:sldId id="8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667E"/>
    <a:srgbClr val="74B874"/>
    <a:srgbClr val="02BFBF"/>
    <a:srgbClr val="ECD57F"/>
    <a:srgbClr val="CD5C5A"/>
    <a:srgbClr val="FEA402"/>
    <a:srgbClr val="4681B4"/>
    <a:srgbClr val="CDCED2"/>
    <a:srgbClr val="CACED0"/>
    <a:srgbClr val="DA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6"/>
    <p:restoredTop sz="75578"/>
  </p:normalViewPr>
  <p:slideViewPr>
    <p:cSldViewPr>
      <p:cViewPr varScale="1">
        <p:scale>
          <a:sx n="127" d="100"/>
          <a:sy n="127" d="100"/>
        </p:scale>
        <p:origin x="2136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2FEDD-B18D-4F08-B90A-F02966C56EEE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97F78-A2D2-4017-94F3-8344B8CF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AB784-4AF1-413D-AB7B-F5436CAD37BA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B61EE-8620-4879-91C8-A7D2C140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B61EE-8620-4879-91C8-A7D2C140D3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85900"/>
            <a:ext cx="7772400" cy="1102519"/>
          </a:xfrm>
        </p:spPr>
        <p:txBody>
          <a:bodyPr>
            <a:noAutofit/>
          </a:bodyPr>
          <a:lstStyle>
            <a:lvl1pPr algn="l">
              <a:defRPr sz="3000" b="0" i="0" cap="none" spc="113" baseline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143250"/>
            <a:ext cx="6400800" cy="1314450"/>
          </a:xfrm>
        </p:spPr>
        <p:txBody>
          <a:bodyPr>
            <a:normAutofit/>
          </a:bodyPr>
          <a:lstStyle>
            <a:lvl1pPr marL="0" indent="0" algn="r">
              <a:buNone/>
              <a:defRPr sz="2250" b="0" i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2500" b="0" i="0">
                <a:solidFill>
                  <a:schemeClr val="tx1">
                    <a:lumMod val="85000"/>
                    <a:lumOff val="15000"/>
                  </a:schemeClr>
                </a:solidFill>
                <a:latin typeface="PT Sans Narrow" panose="020B0506020203020204" pitchFamily="34" charset="77"/>
                <a:ea typeface="PT Sans Narrow" panose="020B0506020203020204" pitchFamily="34" charset="77"/>
                <a:cs typeface="PT Sans Narrow" panose="020B0506020203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50"/>
            <a:ext cx="8229600" cy="1714500"/>
          </a:xfrm>
        </p:spPr>
        <p:txBody>
          <a:bodyPr/>
          <a:lstStyle>
            <a:lvl1pPr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557213" indent="-214313">
              <a:buFont typeface="Arial" panose="020B0604020202020204" pitchFamily="34" charset="0"/>
              <a:buChar char="•"/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4830714"/>
            <a:ext cx="1143000" cy="198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Calibri Light" charset="0"/>
                <a:ea typeface="Arial" charset="0"/>
                <a:cs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65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314701"/>
            <a:ext cx="8229600" cy="708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685800" rtl="0" eaLnBrk="1" latinLnBrk="0" hangingPunct="1">
        <a:spcBef>
          <a:spcPct val="0"/>
        </a:spcBef>
        <a:buNone/>
        <a:defRPr sz="3200" b="0" i="0" kern="1200">
          <a:solidFill>
            <a:schemeClr val="tx1">
              <a:lumMod val="85000"/>
              <a:lumOff val="15000"/>
            </a:schemeClr>
          </a:solidFill>
          <a:latin typeface="PT Sans Narrow" panose="020B0506020203020204" pitchFamily="34" charset="77"/>
          <a:ea typeface="PT Sans Narrow" panose="020B0506020203020204" pitchFamily="34" charset="77"/>
          <a:cs typeface="Arial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None/>
        <a:defRPr sz="2400" b="0" i="0" kern="1200">
          <a:solidFill>
            <a:schemeClr val="tx1">
              <a:lumMod val="85000"/>
              <a:lumOff val="15000"/>
            </a:schemeClr>
          </a:solidFill>
          <a:latin typeface="PT Sans Narrow" panose="020B0506020203020204" pitchFamily="34" charset="77"/>
          <a:ea typeface="PT Sans Narrow" panose="020B0506020203020204" pitchFamily="34" charset="77"/>
          <a:cs typeface="Arial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3950"/>
            <a:ext cx="6858000" cy="2038344"/>
          </a:xfrm>
        </p:spPr>
        <p:txBody>
          <a:bodyPr/>
          <a:lstStyle/>
          <a:p>
            <a:r>
              <a:rPr lang="en-US" sz="2800" spc="0" dirty="0">
                <a:latin typeface="PT Sans Narrow" panose="020B0506020203020204" pitchFamily="34" charset="77"/>
              </a:rPr>
              <a:t>Components to make figure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534156-860D-2844-97CC-C95C533F4D36}"/>
              </a:ext>
            </a:extLst>
          </p:cNvPr>
          <p:cNvCxnSpPr>
            <a:cxnSpLocks/>
          </p:cNvCxnSpPr>
          <p:nvPr/>
        </p:nvCxnSpPr>
        <p:spPr>
          <a:xfrm>
            <a:off x="914400" y="2876550"/>
            <a:ext cx="7042322" cy="0"/>
          </a:xfrm>
          <a:prstGeom prst="line">
            <a:avLst/>
          </a:prstGeom>
          <a:ln w="38100">
            <a:solidFill>
              <a:srgbClr val="ECD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64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49BD8-A6C3-DF4B-A1F6-A378A4D4F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D8E519-8FEE-AF48-936D-FA0CB78D8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0"/>
            <a:ext cx="4726096" cy="51435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8A9EE4F-83F1-4544-968D-149413264DA3}"/>
              </a:ext>
            </a:extLst>
          </p:cNvPr>
          <p:cNvSpPr/>
          <p:nvPr/>
        </p:nvSpPr>
        <p:spPr>
          <a:xfrm>
            <a:off x="5335675" y="592853"/>
            <a:ext cx="1426866" cy="2351314"/>
          </a:xfrm>
          <a:custGeom>
            <a:avLst/>
            <a:gdLst>
              <a:gd name="connsiteX0" fmla="*/ 391885 w 1426866"/>
              <a:gd name="connsiteY0" fmla="*/ 50242 h 2351314"/>
              <a:gd name="connsiteX1" fmla="*/ 140677 w 1426866"/>
              <a:gd name="connsiteY1" fmla="*/ 0 h 2351314"/>
              <a:gd name="connsiteX2" fmla="*/ 20096 w 1426866"/>
              <a:gd name="connsiteY2" fmla="*/ 80387 h 2351314"/>
              <a:gd name="connsiteX3" fmla="*/ 10048 w 1426866"/>
              <a:gd name="connsiteY3" fmla="*/ 291402 h 2351314"/>
              <a:gd name="connsiteX4" fmla="*/ 0 w 1426866"/>
              <a:gd name="connsiteY4" fmla="*/ 562707 h 2351314"/>
              <a:gd name="connsiteX5" fmla="*/ 50241 w 1426866"/>
              <a:gd name="connsiteY5" fmla="*/ 823965 h 2351314"/>
              <a:gd name="connsiteX6" fmla="*/ 110532 w 1426866"/>
              <a:gd name="connsiteY6" fmla="*/ 1115367 h 2351314"/>
              <a:gd name="connsiteX7" fmla="*/ 241160 w 1426866"/>
              <a:gd name="connsiteY7" fmla="*/ 1346479 h 2351314"/>
              <a:gd name="connsiteX8" fmla="*/ 271305 w 1426866"/>
              <a:gd name="connsiteY8" fmla="*/ 1557494 h 2351314"/>
              <a:gd name="connsiteX9" fmla="*/ 401934 w 1426866"/>
              <a:gd name="connsiteY9" fmla="*/ 1778558 h 2351314"/>
              <a:gd name="connsiteX10" fmla="*/ 602901 w 1426866"/>
              <a:gd name="connsiteY10" fmla="*/ 2029767 h 2351314"/>
              <a:gd name="connsiteX11" fmla="*/ 753626 w 1426866"/>
              <a:gd name="connsiteY11" fmla="*/ 2170444 h 2351314"/>
              <a:gd name="connsiteX12" fmla="*/ 944545 w 1426866"/>
              <a:gd name="connsiteY12" fmla="*/ 2351314 h 2351314"/>
              <a:gd name="connsiteX13" fmla="*/ 1165609 w 1426866"/>
              <a:gd name="connsiteY13" fmla="*/ 2341266 h 2351314"/>
              <a:gd name="connsiteX14" fmla="*/ 1346479 w 1426866"/>
              <a:gd name="connsiteY14" fmla="*/ 2220685 h 2351314"/>
              <a:gd name="connsiteX15" fmla="*/ 1426866 w 1426866"/>
              <a:gd name="connsiteY15" fmla="*/ 2100105 h 2351314"/>
              <a:gd name="connsiteX16" fmla="*/ 1266092 w 1426866"/>
              <a:gd name="connsiteY16" fmla="*/ 1778558 h 2351314"/>
              <a:gd name="connsiteX17" fmla="*/ 1085222 w 1426866"/>
              <a:gd name="connsiteY17" fmla="*/ 1557494 h 2351314"/>
              <a:gd name="connsiteX18" fmla="*/ 934496 w 1426866"/>
              <a:gd name="connsiteY18" fmla="*/ 1366576 h 2351314"/>
              <a:gd name="connsiteX19" fmla="*/ 844061 w 1426866"/>
              <a:gd name="connsiteY19" fmla="*/ 1245995 h 2351314"/>
              <a:gd name="connsiteX20" fmla="*/ 713433 w 1426866"/>
              <a:gd name="connsiteY20" fmla="*/ 1004835 h 2351314"/>
              <a:gd name="connsiteX21" fmla="*/ 673239 w 1426866"/>
              <a:gd name="connsiteY21" fmla="*/ 753626 h 2351314"/>
              <a:gd name="connsiteX22" fmla="*/ 633046 w 1426866"/>
              <a:gd name="connsiteY22" fmla="*/ 572756 h 2351314"/>
              <a:gd name="connsiteX23" fmla="*/ 482321 w 1426866"/>
              <a:gd name="connsiteY23" fmla="*/ 281354 h 2351314"/>
              <a:gd name="connsiteX24" fmla="*/ 391885 w 1426866"/>
              <a:gd name="connsiteY24" fmla="*/ 50242 h 235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26866" h="2351314">
                <a:moveTo>
                  <a:pt x="391885" y="50242"/>
                </a:moveTo>
                <a:lnTo>
                  <a:pt x="140677" y="0"/>
                </a:lnTo>
                <a:lnTo>
                  <a:pt x="20096" y="80387"/>
                </a:lnTo>
                <a:lnTo>
                  <a:pt x="10048" y="291402"/>
                </a:lnTo>
                <a:lnTo>
                  <a:pt x="0" y="562707"/>
                </a:lnTo>
                <a:lnTo>
                  <a:pt x="50241" y="823965"/>
                </a:lnTo>
                <a:lnTo>
                  <a:pt x="110532" y="1115367"/>
                </a:lnTo>
                <a:lnTo>
                  <a:pt x="241160" y="1346479"/>
                </a:lnTo>
                <a:lnTo>
                  <a:pt x="271305" y="1557494"/>
                </a:lnTo>
                <a:lnTo>
                  <a:pt x="401934" y="1778558"/>
                </a:lnTo>
                <a:lnTo>
                  <a:pt x="602901" y="2029767"/>
                </a:lnTo>
                <a:lnTo>
                  <a:pt x="753626" y="2170444"/>
                </a:lnTo>
                <a:lnTo>
                  <a:pt x="944545" y="2351314"/>
                </a:lnTo>
                <a:lnTo>
                  <a:pt x="1165609" y="2341266"/>
                </a:lnTo>
                <a:lnTo>
                  <a:pt x="1346479" y="2220685"/>
                </a:lnTo>
                <a:lnTo>
                  <a:pt x="1426866" y="2100105"/>
                </a:lnTo>
                <a:lnTo>
                  <a:pt x="1266092" y="1778558"/>
                </a:lnTo>
                <a:lnTo>
                  <a:pt x="1085222" y="1557494"/>
                </a:lnTo>
                <a:lnTo>
                  <a:pt x="934496" y="1366576"/>
                </a:lnTo>
                <a:lnTo>
                  <a:pt x="844061" y="1245995"/>
                </a:lnTo>
                <a:lnTo>
                  <a:pt x="713433" y="1004835"/>
                </a:lnTo>
                <a:lnTo>
                  <a:pt x="673239" y="753626"/>
                </a:lnTo>
                <a:lnTo>
                  <a:pt x="633046" y="572756"/>
                </a:lnTo>
                <a:lnTo>
                  <a:pt x="482321" y="281354"/>
                </a:lnTo>
                <a:lnTo>
                  <a:pt x="391885" y="50242"/>
                </a:lnTo>
                <a:close/>
              </a:path>
            </a:pathLst>
          </a:custGeom>
          <a:solidFill>
            <a:srgbClr val="C6D9F1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7C44ABA-7E20-E741-9479-FCAB91F8A22D}"/>
              </a:ext>
            </a:extLst>
          </p:cNvPr>
          <p:cNvSpPr/>
          <p:nvPr/>
        </p:nvSpPr>
        <p:spPr>
          <a:xfrm rot="5400000">
            <a:off x="5372100" y="352423"/>
            <a:ext cx="2286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005F8BF-869E-B440-A9E9-3A2DD04E204A}"/>
              </a:ext>
            </a:extLst>
          </p:cNvPr>
          <p:cNvSpPr/>
          <p:nvPr/>
        </p:nvSpPr>
        <p:spPr>
          <a:xfrm rot="8317103">
            <a:off x="5818769" y="1130729"/>
            <a:ext cx="2286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284E718-DEF5-1D42-B8BA-6702143D4982}"/>
              </a:ext>
            </a:extLst>
          </p:cNvPr>
          <p:cNvSpPr/>
          <p:nvPr/>
        </p:nvSpPr>
        <p:spPr>
          <a:xfrm rot="8977146">
            <a:off x="6075068" y="1269046"/>
            <a:ext cx="2286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44EAC74-BEDA-C34F-AE69-49B94F69D6FF}"/>
              </a:ext>
            </a:extLst>
          </p:cNvPr>
          <p:cNvSpPr/>
          <p:nvPr/>
        </p:nvSpPr>
        <p:spPr>
          <a:xfrm rot="8872982">
            <a:off x="5956089" y="1657679"/>
            <a:ext cx="2286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F16B4DF-E066-A241-8D0F-4FBA0BA0471A}"/>
              </a:ext>
            </a:extLst>
          </p:cNvPr>
          <p:cNvSpPr/>
          <p:nvPr/>
        </p:nvSpPr>
        <p:spPr>
          <a:xfrm rot="9178790">
            <a:off x="6393282" y="2158159"/>
            <a:ext cx="2286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4382971D-BB53-374C-B791-C4D642F7C728}"/>
              </a:ext>
            </a:extLst>
          </p:cNvPr>
          <p:cNvSpPr/>
          <p:nvPr/>
        </p:nvSpPr>
        <p:spPr>
          <a:xfrm rot="9178790">
            <a:off x="6458948" y="2277969"/>
            <a:ext cx="2286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7AED90BC-D12C-B74E-A642-B4C467093018}"/>
              </a:ext>
            </a:extLst>
          </p:cNvPr>
          <p:cNvSpPr/>
          <p:nvPr/>
        </p:nvSpPr>
        <p:spPr>
          <a:xfrm rot="9178790">
            <a:off x="6283267" y="2020309"/>
            <a:ext cx="2286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FE490C27-1498-6B4E-958D-C38F7D973829}"/>
              </a:ext>
            </a:extLst>
          </p:cNvPr>
          <p:cNvSpPr/>
          <p:nvPr/>
        </p:nvSpPr>
        <p:spPr>
          <a:xfrm rot="9178790">
            <a:off x="6595906" y="2568316"/>
            <a:ext cx="2286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866668D1-1EC8-C545-A3B3-951E5AD84186}"/>
              </a:ext>
            </a:extLst>
          </p:cNvPr>
          <p:cNvSpPr/>
          <p:nvPr/>
        </p:nvSpPr>
        <p:spPr>
          <a:xfrm rot="10452459">
            <a:off x="5397396" y="2103289"/>
            <a:ext cx="2286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3F211265-4AEF-EB47-A4D0-41F14BCE5CD1}"/>
              </a:ext>
            </a:extLst>
          </p:cNvPr>
          <p:cNvSpPr/>
          <p:nvPr/>
        </p:nvSpPr>
        <p:spPr>
          <a:xfrm rot="5400000">
            <a:off x="5610062" y="2301261"/>
            <a:ext cx="2286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703B2D06-3537-3948-AEF3-C8B88C06D347}"/>
              </a:ext>
            </a:extLst>
          </p:cNvPr>
          <p:cNvSpPr/>
          <p:nvPr/>
        </p:nvSpPr>
        <p:spPr>
          <a:xfrm rot="9178790">
            <a:off x="5691348" y="2050748"/>
            <a:ext cx="2286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03033E35-6393-034C-A60E-BA94B2C22EB5}"/>
              </a:ext>
            </a:extLst>
          </p:cNvPr>
          <p:cNvSpPr/>
          <p:nvPr/>
        </p:nvSpPr>
        <p:spPr>
          <a:xfrm rot="9178790">
            <a:off x="6126381" y="1731108"/>
            <a:ext cx="627859" cy="15833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71A4302-BBC0-9A47-A0D2-0B9B1B2D2667}"/>
              </a:ext>
            </a:extLst>
          </p:cNvPr>
          <p:cNvSpPr txBox="1">
            <a:spLocks/>
          </p:cNvSpPr>
          <p:nvPr/>
        </p:nvSpPr>
        <p:spPr>
          <a:xfrm>
            <a:off x="5479701" y="199423"/>
            <a:ext cx="998974" cy="484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 dirty="0">
                <a:solidFill>
                  <a:srgbClr val="FF0000"/>
                </a:solidFill>
              </a:rPr>
              <a:t>SHA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274D695-BBAE-8E4A-94B3-E46068AC8661}"/>
              </a:ext>
            </a:extLst>
          </p:cNvPr>
          <p:cNvSpPr txBox="1">
            <a:spLocks/>
          </p:cNvSpPr>
          <p:nvPr/>
        </p:nvSpPr>
        <p:spPr>
          <a:xfrm>
            <a:off x="5972654" y="873094"/>
            <a:ext cx="998974" cy="484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 dirty="0">
                <a:solidFill>
                  <a:srgbClr val="FF0000"/>
                </a:solidFill>
              </a:rPr>
              <a:t>ORO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4555BEB-6D63-A547-8DD5-02FDA7DF7405}"/>
              </a:ext>
            </a:extLst>
          </p:cNvPr>
          <p:cNvSpPr txBox="1">
            <a:spLocks/>
          </p:cNvSpPr>
          <p:nvPr/>
        </p:nvSpPr>
        <p:spPr>
          <a:xfrm>
            <a:off x="6224833" y="1095683"/>
            <a:ext cx="998974" cy="484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 dirty="0">
                <a:solidFill>
                  <a:srgbClr val="FF0000"/>
                </a:solidFill>
              </a:rPr>
              <a:t>BUL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68FC2AB-8157-CE4D-B574-8D5555D8B065}"/>
              </a:ext>
            </a:extLst>
          </p:cNvPr>
          <p:cNvSpPr txBox="1">
            <a:spLocks/>
          </p:cNvSpPr>
          <p:nvPr/>
        </p:nvSpPr>
        <p:spPr>
          <a:xfrm>
            <a:off x="6124683" y="1467279"/>
            <a:ext cx="998974" cy="484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 dirty="0">
                <a:solidFill>
                  <a:srgbClr val="FF0000"/>
                </a:solidFill>
              </a:rPr>
              <a:t>FOL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1EC96B1-6303-1C40-AF62-902A50DB8DAE}"/>
              </a:ext>
            </a:extLst>
          </p:cNvPr>
          <p:cNvSpPr txBox="1">
            <a:spLocks/>
          </p:cNvSpPr>
          <p:nvPr/>
        </p:nvSpPr>
        <p:spPr>
          <a:xfrm>
            <a:off x="6455657" y="1829400"/>
            <a:ext cx="998974" cy="484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 dirty="0">
                <a:solidFill>
                  <a:srgbClr val="FF0000"/>
                </a:solidFill>
              </a:rPr>
              <a:t>NML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933A46A-AA35-634E-AD43-F47494151765}"/>
              </a:ext>
            </a:extLst>
          </p:cNvPr>
          <p:cNvSpPr txBox="1">
            <a:spLocks/>
          </p:cNvSpPr>
          <p:nvPr/>
        </p:nvSpPr>
        <p:spPr>
          <a:xfrm>
            <a:off x="6534009" y="1999903"/>
            <a:ext cx="998974" cy="484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 dirty="0">
                <a:solidFill>
                  <a:srgbClr val="FF0000"/>
                </a:solidFill>
              </a:rPr>
              <a:t>DNP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DE26606-25B4-0848-9629-6D09EE6951E5}"/>
              </a:ext>
            </a:extLst>
          </p:cNvPr>
          <p:cNvSpPr txBox="1">
            <a:spLocks/>
          </p:cNvSpPr>
          <p:nvPr/>
        </p:nvSpPr>
        <p:spPr>
          <a:xfrm>
            <a:off x="6638645" y="2159893"/>
            <a:ext cx="998974" cy="484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 dirty="0">
                <a:solidFill>
                  <a:srgbClr val="FF0000"/>
                </a:solidFill>
              </a:rPr>
              <a:t>EXC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549C824-6823-BF47-95B6-05276B58C648}"/>
              </a:ext>
            </a:extLst>
          </p:cNvPr>
          <p:cNvSpPr txBox="1">
            <a:spLocks/>
          </p:cNvSpPr>
          <p:nvPr/>
        </p:nvSpPr>
        <p:spPr>
          <a:xfrm>
            <a:off x="6748518" y="2389798"/>
            <a:ext cx="998974" cy="484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 dirty="0">
                <a:solidFill>
                  <a:srgbClr val="FF0000"/>
                </a:solidFill>
              </a:rPr>
              <a:t>MIL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9C2E78F-3D2B-7645-B586-D173B2727255}"/>
              </a:ext>
            </a:extLst>
          </p:cNvPr>
          <p:cNvSpPr txBox="1">
            <a:spLocks/>
          </p:cNvSpPr>
          <p:nvPr/>
        </p:nvSpPr>
        <p:spPr>
          <a:xfrm>
            <a:off x="6720402" y="1447042"/>
            <a:ext cx="2127172" cy="484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 dirty="0">
                <a:solidFill>
                  <a:srgbClr val="FF0000"/>
                </a:solidFill>
              </a:rPr>
              <a:t>Gains (</a:t>
            </a:r>
            <a:r>
              <a:rPr lang="en-US" sz="1600" b="1" dirty="0" err="1">
                <a:solidFill>
                  <a:srgbClr val="FF0000"/>
                </a:solidFill>
              </a:rPr>
              <a:t>Consumnes</a:t>
            </a:r>
            <a:r>
              <a:rPr lang="en-US" sz="1600" b="1" dirty="0">
                <a:solidFill>
                  <a:srgbClr val="FF0000"/>
                </a:solidFill>
              </a:rPr>
              <a:t>, Calaveras, Mokelumne)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5A400FA-91B3-F940-B60A-70C18C615975}"/>
              </a:ext>
            </a:extLst>
          </p:cNvPr>
          <p:cNvSpPr txBox="1">
            <a:spLocks/>
          </p:cNvSpPr>
          <p:nvPr/>
        </p:nvSpPr>
        <p:spPr>
          <a:xfrm>
            <a:off x="5522741" y="1761367"/>
            <a:ext cx="2127172" cy="484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 dirty="0" err="1">
                <a:solidFill>
                  <a:srgbClr val="FF0000"/>
                </a:solidFill>
              </a:rPr>
              <a:t>D_in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D45779D-0D7D-DA4E-ACBA-7309F427C226}"/>
              </a:ext>
            </a:extLst>
          </p:cNvPr>
          <p:cNvSpPr txBox="1">
            <a:spLocks/>
          </p:cNvSpPr>
          <p:nvPr/>
        </p:nvSpPr>
        <p:spPr>
          <a:xfrm>
            <a:off x="4686652" y="2063430"/>
            <a:ext cx="2127172" cy="484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 dirty="0" err="1">
                <a:solidFill>
                  <a:srgbClr val="FF0000"/>
                </a:solidFill>
              </a:rPr>
              <a:t>D_out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5AB8ED0-197A-1445-9B88-4B38AF9883C9}"/>
              </a:ext>
            </a:extLst>
          </p:cNvPr>
          <p:cNvSpPr txBox="1">
            <a:spLocks/>
          </p:cNvSpPr>
          <p:nvPr/>
        </p:nvSpPr>
        <p:spPr>
          <a:xfrm>
            <a:off x="5126588" y="2418292"/>
            <a:ext cx="879854" cy="35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 dirty="0">
                <a:solidFill>
                  <a:srgbClr val="FF0000"/>
                </a:solidFill>
              </a:rPr>
              <a:t>Exports</a:t>
            </a: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74F65E62-A0B9-0F48-A74D-FBC040E425CC}"/>
              </a:ext>
            </a:extLst>
          </p:cNvPr>
          <p:cNvSpPr/>
          <p:nvPr/>
        </p:nvSpPr>
        <p:spPr>
          <a:xfrm>
            <a:off x="5410200" y="553172"/>
            <a:ext cx="219296" cy="189048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0A661913-BF95-534B-B8E0-7F231A8936D6}"/>
              </a:ext>
            </a:extLst>
          </p:cNvPr>
          <p:cNvSpPr/>
          <p:nvPr/>
        </p:nvSpPr>
        <p:spPr>
          <a:xfrm>
            <a:off x="5692669" y="1166964"/>
            <a:ext cx="219296" cy="189048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26C75550-9910-4949-A163-D1AF76E709EB}"/>
              </a:ext>
            </a:extLst>
          </p:cNvPr>
          <p:cNvSpPr/>
          <p:nvPr/>
        </p:nvSpPr>
        <p:spPr>
          <a:xfrm>
            <a:off x="5945604" y="1328781"/>
            <a:ext cx="219296" cy="189048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D64A9D75-0B9F-AA4B-AF2B-944A5CDC5DF4}"/>
              </a:ext>
            </a:extLst>
          </p:cNvPr>
          <p:cNvSpPr/>
          <p:nvPr/>
        </p:nvSpPr>
        <p:spPr>
          <a:xfrm>
            <a:off x="5833613" y="1689972"/>
            <a:ext cx="219296" cy="189048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508755F0-C3BA-8A45-9694-B0C4D9486F3A}"/>
              </a:ext>
            </a:extLst>
          </p:cNvPr>
          <p:cNvSpPr/>
          <p:nvPr/>
        </p:nvSpPr>
        <p:spPr>
          <a:xfrm>
            <a:off x="6136622" y="2042645"/>
            <a:ext cx="219296" cy="189048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5F39169C-7012-014C-87FE-98EAADD334E6}"/>
              </a:ext>
            </a:extLst>
          </p:cNvPr>
          <p:cNvSpPr/>
          <p:nvPr/>
        </p:nvSpPr>
        <p:spPr>
          <a:xfrm>
            <a:off x="6234263" y="2182690"/>
            <a:ext cx="219296" cy="189048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1DA42448-1833-7B47-ADCE-4779319CE379}"/>
              </a:ext>
            </a:extLst>
          </p:cNvPr>
          <p:cNvSpPr/>
          <p:nvPr/>
        </p:nvSpPr>
        <p:spPr>
          <a:xfrm>
            <a:off x="6314650" y="2323645"/>
            <a:ext cx="219296" cy="189048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88923403-EC6B-C148-AA8B-3A3FC90D0A96}"/>
              </a:ext>
            </a:extLst>
          </p:cNvPr>
          <p:cNvSpPr/>
          <p:nvPr/>
        </p:nvSpPr>
        <p:spPr>
          <a:xfrm>
            <a:off x="6437002" y="2624458"/>
            <a:ext cx="219296" cy="189048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le 34">
            <a:extLst>
              <a:ext uri="{FF2B5EF4-FFF2-40B4-BE49-F238E27FC236}">
                <a16:creationId xmlns:a16="http://schemas.microsoft.com/office/drawing/2014/main" id="{F64F0970-9C25-EA4F-8B4B-EA453D6F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1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B5DB-68CF-F749-B6C5-50FCB264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Reservoir release policy (5 parameters)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901BD-5A45-6045-9D43-988A291B8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309" y="268414"/>
            <a:ext cx="2872982" cy="765572"/>
          </a:xfrm>
        </p:spPr>
        <p:txBody>
          <a:bodyPr/>
          <a:lstStyle/>
          <a:p>
            <a:r>
              <a:rPr lang="en-US" dirty="0"/>
              <a:t>Exponential hedging rule: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73EE1-706E-4041-A1AE-D061E1F29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70874E-FDF3-4C4B-BB5B-4586B428BCD5}"/>
              </a:ext>
            </a:extLst>
          </p:cNvPr>
          <p:cNvCxnSpPr/>
          <p:nvPr/>
        </p:nvCxnSpPr>
        <p:spPr>
          <a:xfrm flipV="1">
            <a:off x="1686029" y="1066802"/>
            <a:ext cx="0" cy="34290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1E442B-B4F2-F348-B0D6-E18ADF354747}"/>
              </a:ext>
            </a:extLst>
          </p:cNvPr>
          <p:cNvCxnSpPr/>
          <p:nvPr/>
        </p:nvCxnSpPr>
        <p:spPr>
          <a:xfrm>
            <a:off x="1686029" y="4495802"/>
            <a:ext cx="37338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FCEC705-C0AD-1146-8198-F77E5E4A0E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0200" y="4501332"/>
                <a:ext cx="4686301" cy="6684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/>
                <a:r>
                  <a:rPr lang="en-US" sz="2000" dirty="0"/>
                  <a:t>0                 </a:t>
                </a:r>
                <a:r>
                  <a:rPr lang="en-US" sz="2000" b="1" dirty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𝑚𝑒𝑎𝑛</m:t>
                            </m:r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  </a:t>
                </a:r>
                <a:r>
                  <a:rPr lang="en-US" sz="2000" b="1" dirty="0"/>
                  <a:t>                                 </a:t>
                </a:r>
                <a:r>
                  <a:rPr lang="is-IS" sz="2000" dirty="0"/>
                  <a:t>…</a:t>
                </a:r>
                <a:r>
                  <a:rPr lang="en-US" sz="2000" dirty="0"/>
                  <a:t>     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FCEC705-C0AD-1146-8198-F77E5E4A0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501332"/>
                <a:ext cx="4686301" cy="668487"/>
              </a:xfrm>
              <a:prstGeom prst="rect">
                <a:avLst/>
              </a:prstGeom>
              <a:blipFill>
                <a:blip r:embed="rId2"/>
                <a:stretch>
                  <a:fillRect l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2538FFC-9F8C-EF4D-A3A3-ED0C764415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4279" y="1618226"/>
                <a:ext cx="987321" cy="6723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algn="r"/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𝑚𝑒𝑎𝑛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2538FFC-9F8C-EF4D-A3A3-ED0C76441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9" y="1618226"/>
                <a:ext cx="987321" cy="672330"/>
              </a:xfrm>
              <a:prstGeom prst="rect">
                <a:avLst/>
              </a:prstGeom>
              <a:blipFill>
                <a:blip r:embed="rId3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A3DA973-679A-D747-9458-6D1EC53B19C5}"/>
              </a:ext>
            </a:extLst>
          </p:cNvPr>
          <p:cNvSpPr txBox="1">
            <a:spLocks/>
          </p:cNvSpPr>
          <p:nvPr/>
        </p:nvSpPr>
        <p:spPr>
          <a:xfrm>
            <a:off x="1238356" y="4177532"/>
            <a:ext cx="409574" cy="457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/>
              <a:t>0</a:t>
            </a:r>
            <a:endParaRPr lang="en-US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DD5B9CE-CE94-E142-B5BE-B4F4F056FD73}"/>
              </a:ext>
            </a:extLst>
          </p:cNvPr>
          <p:cNvSpPr txBox="1">
            <a:spLocks/>
          </p:cNvSpPr>
          <p:nvPr/>
        </p:nvSpPr>
        <p:spPr>
          <a:xfrm>
            <a:off x="1143002" y="2685026"/>
            <a:ext cx="571601" cy="457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/>
              <a:t>1.0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4C8683-FC5E-CE46-8900-E4E156A33C7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714603" y="2912912"/>
            <a:ext cx="3590927" cy="7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3B34D9-3710-8840-8B4B-8EE7FF4C6859}"/>
              </a:ext>
            </a:extLst>
          </p:cNvPr>
          <p:cNvCxnSpPr/>
          <p:nvPr/>
        </p:nvCxnSpPr>
        <p:spPr>
          <a:xfrm flipV="1">
            <a:off x="1686029" y="2919156"/>
            <a:ext cx="952501" cy="1553582"/>
          </a:xfrm>
          <a:prstGeom prst="line">
            <a:avLst/>
          </a:prstGeom>
          <a:ln w="539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9FDCB6-64E1-2E40-B14D-5FDD9DA5ED41}"/>
              </a:ext>
            </a:extLst>
          </p:cNvPr>
          <p:cNvCxnSpPr/>
          <p:nvPr/>
        </p:nvCxnSpPr>
        <p:spPr>
          <a:xfrm>
            <a:off x="2638530" y="2912912"/>
            <a:ext cx="1447800" cy="0"/>
          </a:xfrm>
          <a:prstGeom prst="line">
            <a:avLst/>
          </a:prstGeom>
          <a:ln w="539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571714-B3BA-7646-AC1E-ABD3E8D02762}"/>
              </a:ext>
            </a:extLst>
          </p:cNvPr>
          <p:cNvCxnSpPr/>
          <p:nvPr/>
        </p:nvCxnSpPr>
        <p:spPr>
          <a:xfrm flipV="1">
            <a:off x="4086330" y="1518471"/>
            <a:ext cx="1114766" cy="1394441"/>
          </a:xfrm>
          <a:prstGeom prst="line">
            <a:avLst/>
          </a:prstGeom>
          <a:ln w="539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4B4135-4FBC-AE44-B51C-B0CDB969118C}"/>
              </a:ext>
            </a:extLst>
          </p:cNvPr>
          <p:cNvCxnSpPr/>
          <p:nvPr/>
        </p:nvCxnSpPr>
        <p:spPr>
          <a:xfrm>
            <a:off x="2638530" y="2935976"/>
            <a:ext cx="0" cy="15367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F25C1E-EAFA-DC48-AEEC-982A7369A31E}"/>
              </a:ext>
            </a:extLst>
          </p:cNvPr>
          <p:cNvCxnSpPr/>
          <p:nvPr/>
        </p:nvCxnSpPr>
        <p:spPr>
          <a:xfrm>
            <a:off x="4060930" y="2912912"/>
            <a:ext cx="0" cy="15367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BAA8EB-0586-7C4A-98BE-7D421C33DF47}"/>
                  </a:ext>
                </a:extLst>
              </p:cNvPr>
              <p:cNvSpPr txBox="1"/>
              <p:nvPr/>
            </p:nvSpPr>
            <p:spPr>
              <a:xfrm>
                <a:off x="6447188" y="804098"/>
                <a:ext cx="2206117" cy="584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𝑚𝑒𝑎𝑛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BAA8EB-0586-7C4A-98BE-7D421C33D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188" y="804098"/>
                <a:ext cx="2206117" cy="584647"/>
              </a:xfrm>
              <a:prstGeom prst="rect">
                <a:avLst/>
              </a:prstGeom>
              <a:blipFill>
                <a:blip r:embed="rId4"/>
                <a:stretch>
                  <a:fillRect l="-1714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>
            <a:extLst>
              <a:ext uri="{FF2B5EF4-FFF2-40B4-BE49-F238E27FC236}">
                <a16:creationId xmlns:a16="http://schemas.microsoft.com/office/drawing/2014/main" id="{CF02C97F-D69B-1349-9B47-94749609F78E}"/>
              </a:ext>
            </a:extLst>
          </p:cNvPr>
          <p:cNvSpPr/>
          <p:nvPr/>
        </p:nvSpPr>
        <p:spPr>
          <a:xfrm>
            <a:off x="1728316" y="2924070"/>
            <a:ext cx="1838849" cy="1537398"/>
          </a:xfrm>
          <a:custGeom>
            <a:avLst/>
            <a:gdLst>
              <a:gd name="connsiteX0" fmla="*/ 0 w 1838849"/>
              <a:gd name="connsiteY0" fmla="*/ 1537398 h 1537398"/>
              <a:gd name="connsiteX1" fmla="*/ 301451 w 1838849"/>
              <a:gd name="connsiteY1" fmla="*/ 1095271 h 1537398"/>
              <a:gd name="connsiteX2" fmla="*/ 582805 w 1838849"/>
              <a:gd name="connsiteY2" fmla="*/ 713433 h 1537398"/>
              <a:gd name="connsiteX3" fmla="*/ 864159 w 1838849"/>
              <a:gd name="connsiteY3" fmla="*/ 411983 h 1537398"/>
              <a:gd name="connsiteX4" fmla="*/ 1135464 w 1838849"/>
              <a:gd name="connsiteY4" fmla="*/ 221064 h 1537398"/>
              <a:gd name="connsiteX5" fmla="*/ 1446963 w 1838849"/>
              <a:gd name="connsiteY5" fmla="*/ 80387 h 1537398"/>
              <a:gd name="connsiteX6" fmla="*/ 1838849 w 1838849"/>
              <a:gd name="connsiteY6" fmla="*/ 0 h 1537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8849" h="1537398">
                <a:moveTo>
                  <a:pt x="0" y="1537398"/>
                </a:moveTo>
                <a:cubicBezTo>
                  <a:pt x="102158" y="1384998"/>
                  <a:pt x="204317" y="1232599"/>
                  <a:pt x="301451" y="1095271"/>
                </a:cubicBezTo>
                <a:cubicBezTo>
                  <a:pt x="398585" y="957943"/>
                  <a:pt x="489020" y="827314"/>
                  <a:pt x="582805" y="713433"/>
                </a:cubicBezTo>
                <a:cubicBezTo>
                  <a:pt x="676590" y="599552"/>
                  <a:pt x="772049" y="494044"/>
                  <a:pt x="864159" y="411983"/>
                </a:cubicBezTo>
                <a:cubicBezTo>
                  <a:pt x="956269" y="329922"/>
                  <a:pt x="1038330" y="276330"/>
                  <a:pt x="1135464" y="221064"/>
                </a:cubicBezTo>
                <a:cubicBezTo>
                  <a:pt x="1232598" y="165798"/>
                  <a:pt x="1329732" y="117231"/>
                  <a:pt x="1446963" y="80387"/>
                </a:cubicBezTo>
                <a:cubicBezTo>
                  <a:pt x="1564194" y="43543"/>
                  <a:pt x="1701521" y="21771"/>
                  <a:pt x="1838849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997526-0E76-BD44-B487-97B80014653F}"/>
              </a:ext>
            </a:extLst>
          </p:cNvPr>
          <p:cNvSpPr/>
          <p:nvPr/>
        </p:nvSpPr>
        <p:spPr>
          <a:xfrm>
            <a:off x="3520692" y="2851754"/>
            <a:ext cx="116038" cy="1160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191D5B-0852-4140-8E04-5503AD658B54}"/>
              </a:ext>
            </a:extLst>
          </p:cNvPr>
          <p:cNvSpPr/>
          <p:nvPr/>
        </p:nvSpPr>
        <p:spPr>
          <a:xfrm>
            <a:off x="4555765" y="2181266"/>
            <a:ext cx="116038" cy="1160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9BBF03-F130-924E-90E8-7F234EE29C9A}"/>
              </a:ext>
            </a:extLst>
          </p:cNvPr>
          <p:cNvCxnSpPr>
            <a:cxnSpLocks/>
            <a:endCxn id="28" idx="7"/>
          </p:cNvCxnSpPr>
          <p:nvPr/>
        </p:nvCxnSpPr>
        <p:spPr>
          <a:xfrm flipV="1">
            <a:off x="3569230" y="2198259"/>
            <a:ext cx="1085580" cy="7118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0343225-BFDA-3D49-84C7-1368F82ECB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3218" y="1589250"/>
                <a:ext cx="3020781" cy="17430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57175" indent="-257175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defRPr>
                </a:lvl1pPr>
                <a:lvl2pPr marL="557213" indent="-214313" algn="l" defTabSz="6858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defRPr>
                </a:lvl2pPr>
                <a:lvl3pPr marL="8572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defRPr>
                </a:lvl3pPr>
                <a:lvl4pPr marL="12001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6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defRPr>
                </a:lvl4pPr>
                <a:lvl5pPr marL="15430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5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defRPr>
                </a:lvl5pPr>
                <a:lvl6pPr marL="18859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Flood releases: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𝑑𝑜𝑤𝑦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𝑒𝑥𝑐𝑒𝑠𝑠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0343225-BFDA-3D49-84C7-1368F82EC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218" y="1589250"/>
                <a:ext cx="3020781" cy="1743018"/>
              </a:xfrm>
              <a:prstGeom prst="rect">
                <a:avLst/>
              </a:prstGeom>
              <a:blipFill>
                <a:blip r:embed="rId5"/>
                <a:stretch>
                  <a:fillRect l="-1674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CE5986BA-F598-9C4C-9F8C-41F3066B1D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74754" y="3343221"/>
                <a:ext cx="2905517" cy="13481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57175" indent="-257175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defRPr>
                </a:lvl1pPr>
                <a:lvl2pPr marL="557213" indent="-214313" algn="l" defTabSz="6858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defRPr>
                </a:lvl2pPr>
                <a:lvl3pPr marL="8572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defRPr>
                </a:lvl3pPr>
                <a:lvl4pPr marL="12001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6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defRPr>
                </a:lvl4pPr>
                <a:lvl5pPr marL="15430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5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defRPr>
                </a:lvl5pPr>
                <a:lvl6pPr marL="18859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r>
                  <a:rPr lang="en-US" dirty="0"/>
                  <a:t>The upper part of the curve (spill) is just mass balance. The flood rule is turned off after day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CE5986BA-F598-9C4C-9F8C-41F3066B1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754" y="3343221"/>
                <a:ext cx="2905517" cy="1348149"/>
              </a:xfrm>
              <a:prstGeom prst="rect">
                <a:avLst/>
              </a:prstGeom>
              <a:blipFill>
                <a:blip r:embed="rId6"/>
                <a:stretch>
                  <a:fillRect l="-2174" t="-2804" b="-4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FB01AC-CE38-0C42-89BC-48D3669EEB9E}"/>
              </a:ext>
            </a:extLst>
          </p:cNvPr>
          <p:cNvCxnSpPr>
            <a:cxnSpLocks/>
          </p:cNvCxnSpPr>
          <p:nvPr/>
        </p:nvCxnSpPr>
        <p:spPr>
          <a:xfrm flipV="1">
            <a:off x="4584951" y="1502420"/>
            <a:ext cx="641544" cy="7589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00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9ED0E-D264-4441-8D5D-3B281BB78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B605904-0D53-A947-9A48-E01E2112E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217290"/>
              </p:ext>
            </p:extLst>
          </p:nvPr>
        </p:nvGraphicFramePr>
        <p:xfrm>
          <a:off x="1752600" y="285750"/>
          <a:ext cx="5135672" cy="374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485">
                  <a:extLst>
                    <a:ext uri="{9D8B030D-6E8A-4147-A177-3AD203B41FA5}">
                      <a16:colId xmlns:a16="http://schemas.microsoft.com/office/drawing/2014/main" val="2493528106"/>
                    </a:ext>
                  </a:extLst>
                </a:gridCol>
                <a:gridCol w="1027135">
                  <a:extLst>
                    <a:ext uri="{9D8B030D-6E8A-4147-A177-3AD203B41FA5}">
                      <a16:colId xmlns:a16="http://schemas.microsoft.com/office/drawing/2014/main" val="133646637"/>
                    </a:ext>
                  </a:extLst>
                </a:gridCol>
                <a:gridCol w="1112729">
                  <a:extLst>
                    <a:ext uri="{9D8B030D-6E8A-4147-A177-3AD203B41FA5}">
                      <a16:colId xmlns:a16="http://schemas.microsoft.com/office/drawing/2014/main" val="2620432675"/>
                    </a:ext>
                  </a:extLst>
                </a:gridCol>
                <a:gridCol w="1198323">
                  <a:extLst>
                    <a:ext uri="{9D8B030D-6E8A-4147-A177-3AD203B41FA5}">
                      <a16:colId xmlns:a16="http://schemas.microsoft.com/office/drawing/2014/main" val="1367815842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Reservoir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CDEC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400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CALFEWS</a:t>
                      </a:r>
                      <a:endParaRPr lang="en-US" sz="14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079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New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Bullards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BUL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713263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Don Pedro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DNP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410936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Folsom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769817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Exchequer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EXC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50599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Millerton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148936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New Melones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426283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Oroville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ORO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0.75*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144154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Shasta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SHA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265717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Total Delta Exports (Weekly Pumping)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HRO+TRP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49973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D44FAB-BAE7-FE44-9ABF-88FD7D9876AA}"/>
              </a:ext>
            </a:extLst>
          </p:cNvPr>
          <p:cNvSpPr txBox="1">
            <a:spLocks/>
          </p:cNvSpPr>
          <p:nvPr/>
        </p:nvSpPr>
        <p:spPr>
          <a:xfrm>
            <a:off x="571500" y="4146603"/>
            <a:ext cx="8001000" cy="71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/>
              <a:t>* Our comparison period is Oct 1997-Sept 2021. CALFEWS is Oct 1996-Sept 2016. The Oroville result is impacted by the unpredictable operations after the spillway failure in Feb 2017.</a:t>
            </a:r>
          </a:p>
        </p:txBody>
      </p:sp>
    </p:spTree>
    <p:extLst>
      <p:ext uri="{BB962C8B-B14F-4D97-AF65-F5344CB8AC3E}">
        <p14:creationId xmlns:p14="http://schemas.microsoft.com/office/powerpoint/2010/main" val="327911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24891</TotalTime>
  <Words>185</Words>
  <Application>Microsoft Macintosh PowerPoint</Application>
  <PresentationFormat>On-screen Show (16:9)</PresentationFormat>
  <Paragraphs>70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Corbel</vt:lpstr>
      <vt:lpstr>PT Sans Narrow</vt:lpstr>
      <vt:lpstr>Source Sans Pro Light</vt:lpstr>
      <vt:lpstr>Office Theme</vt:lpstr>
      <vt:lpstr>Components to make figure 1</vt:lpstr>
      <vt:lpstr>PowerPoint Presentation</vt:lpstr>
      <vt:lpstr>Reservoir release policy (5 parameters)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Herman</dc:creator>
  <cp:lastModifiedBy>Jon Herman</cp:lastModifiedBy>
  <cp:revision>1843</cp:revision>
  <cp:lastPrinted>2015-07-30T22:46:16Z</cp:lastPrinted>
  <dcterms:created xsi:type="dcterms:W3CDTF">2006-08-16T00:00:00Z</dcterms:created>
  <dcterms:modified xsi:type="dcterms:W3CDTF">2021-12-28T23:19:35Z</dcterms:modified>
</cp:coreProperties>
</file>