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15"/>
  </p:notesMasterIdLst>
  <p:handoutMasterIdLst>
    <p:handoutMasterId r:id="rId16"/>
  </p:handoutMasterIdLst>
  <p:sldIdLst>
    <p:sldId id="256" r:id="rId5"/>
    <p:sldId id="305" r:id="rId6"/>
    <p:sldId id="341" r:id="rId7"/>
    <p:sldId id="343" r:id="rId8"/>
    <p:sldId id="336" r:id="rId9"/>
    <p:sldId id="345" r:id="rId10"/>
    <p:sldId id="347" r:id="rId11"/>
    <p:sldId id="346" r:id="rId12"/>
    <p:sldId id="257" r:id="rId13"/>
    <p:sldId id="33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chel Williams" userId="7e2a90707fc01fe7" providerId="LiveId" clId="{D8724BCD-3196-4943-BD98-1B7D757C2A20}"/>
    <pc:docChg chg="undo custSel modSld">
      <pc:chgData name="Rachel Williams" userId="7e2a90707fc01fe7" providerId="LiveId" clId="{D8724BCD-3196-4943-BD98-1B7D757C2A20}" dt="2022-09-01T16:11:22.929" v="445" actId="20577"/>
      <pc:docMkLst>
        <pc:docMk/>
      </pc:docMkLst>
      <pc:sldChg chg="modSp mod">
        <pc:chgData name="Rachel Williams" userId="7e2a90707fc01fe7" providerId="LiveId" clId="{D8724BCD-3196-4943-BD98-1B7D757C2A20}" dt="2022-09-01T15:48:14.656" v="173" actId="207"/>
        <pc:sldMkLst>
          <pc:docMk/>
          <pc:sldMk cId="4036648800" sldId="345"/>
        </pc:sldMkLst>
        <pc:spChg chg="mod">
          <ac:chgData name="Rachel Williams" userId="7e2a90707fc01fe7" providerId="LiveId" clId="{D8724BCD-3196-4943-BD98-1B7D757C2A20}" dt="2022-09-01T15:48:14.656" v="173" actId="207"/>
          <ac:spMkLst>
            <pc:docMk/>
            <pc:sldMk cId="4036648800" sldId="345"/>
            <ac:spMk id="4" creationId="{FABA94CC-2803-437F-B79F-A5067E28041B}"/>
          </ac:spMkLst>
        </pc:spChg>
      </pc:sldChg>
      <pc:sldChg chg="modSp mod">
        <pc:chgData name="Rachel Williams" userId="7e2a90707fc01fe7" providerId="LiveId" clId="{D8724BCD-3196-4943-BD98-1B7D757C2A20}" dt="2022-09-01T16:11:22.929" v="445" actId="20577"/>
        <pc:sldMkLst>
          <pc:docMk/>
          <pc:sldMk cId="1334822948" sldId="347"/>
        </pc:sldMkLst>
        <pc:spChg chg="mod">
          <ac:chgData name="Rachel Williams" userId="7e2a90707fc01fe7" providerId="LiveId" clId="{D8724BCD-3196-4943-BD98-1B7D757C2A20}" dt="2022-09-01T16:11:22.929" v="445" actId="20577"/>
          <ac:spMkLst>
            <pc:docMk/>
            <pc:sldMk cId="1334822948" sldId="347"/>
            <ac:spMk id="4" creationId="{FABA94CC-2803-437F-B79F-A5067E28041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 err="1"/>
              <a:t>Sdebugging</a:t>
            </a:r>
            <a:r>
              <a:rPr lang="en-US" dirty="0"/>
              <a:t> </a:t>
            </a:r>
            <a:r>
              <a:rPr lang="en-US" dirty="0" err="1"/>
              <a:t>GraphQL</a:t>
            </a:r>
            <a:r>
              <a:rPr lang="en-US" dirty="0"/>
              <a:t> with dev </a:t>
            </a:r>
            <a:r>
              <a:rPr lang="en-US" dirty="0" err="1"/>
              <a:t>toolsecond</a:t>
            </a:r>
            <a:r>
              <a:rPr lang="en-US" dirty="0"/>
              <a:t>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/>
            <a:r>
              <a:rPr lang="en-US" sz="20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B23B9F-B223-42FC-B961-B8BFC75D2259}" type="datetime1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9/1/2022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699"/>
            <a:ext cx="9144000" cy="2801372"/>
          </a:xfrm>
        </p:spPr>
        <p:txBody>
          <a:bodyPr anchor="b" anchorCtr="0"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Matchmaker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175" y="3600450"/>
            <a:ext cx="9144000" cy="24511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John Sauter</a:t>
            </a:r>
          </a:p>
          <a:p>
            <a:r>
              <a:rPr lang="en-US" dirty="0"/>
              <a:t>Rachel Williams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93FA8F-5403-6813-3E74-DE38557F2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619" y="127819"/>
            <a:ext cx="2691581" cy="26915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9B36E71-93BD-4984-AC9C-CC9FB9CC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767031-C99F-4567-B7D9-353331C77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FEDEE9-12A6-4011-A532-8071D6086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C37CE9-19CE-49DF-A887-2214EBB1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EF84E8E-7E93-4DEE-BCFB-2AE29098B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046502B-E9B6-4225-B8EE-BC5D64468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83DBD4-E398-4AA3-AEC1-4BF03FC5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05879"/>
            <a:ext cx="5872993" cy="23980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D500B59-4CB5-4E11-9A7B-D19B4BA14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359401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Placeholder 10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E1B84C46-294D-1764-9D8C-D6F46FC6AB7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alphaModFix amt="60000"/>
          </a:blip>
          <a:srcRect t="35257" r="1" b="35257"/>
          <a:stretch/>
        </p:blipFill>
        <p:spPr>
          <a:xfrm>
            <a:off x="20" y="663"/>
            <a:ext cx="12188932" cy="359401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80182-DF99-445E-8055-837D597C3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5026" y="3905880"/>
            <a:ext cx="5438774" cy="23980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Matchmaker</a:t>
            </a:r>
          </a:p>
          <a:p>
            <a:pPr marR="0">
              <a:spcBef>
                <a:spcPts val="0"/>
              </a:spcBef>
              <a:spcAft>
                <a:spcPts val="800"/>
              </a:spcAft>
            </a:pPr>
            <a:endParaRPr lang="en-US" sz="1800" dirty="0">
              <a:solidFill>
                <a:srgbClr val="FFFFFF"/>
              </a:solidFill>
              <a:effectLst/>
            </a:endParaRPr>
          </a:p>
          <a:p>
            <a:pPr marR="0"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FFFFFF"/>
                </a:solidFill>
                <a:effectLst/>
              </a:rPr>
              <a:t>Deployed:</a:t>
            </a:r>
          </a:p>
          <a:p>
            <a:pPr marR="0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FFFFFF"/>
                </a:solidFill>
                <a:effectLst/>
              </a:rPr>
              <a:t>https://TBD.herokuapp.com/</a:t>
            </a:r>
          </a:p>
          <a:p>
            <a:pPr marR="0"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FFFFFF"/>
                </a:solidFill>
                <a:effectLst/>
              </a:rPr>
              <a:t>GitHub repo: </a:t>
            </a:r>
            <a:r>
              <a:rPr lang="en-US" sz="1800" dirty="0">
                <a:solidFill>
                  <a:srgbClr val="FFFFFF"/>
                </a:solidFill>
                <a:effectLst/>
              </a:rPr>
              <a:t>https://github.com/JohnSauter/Matchmaker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354B2E-C37D-4B68-9B83-A941B747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FABF8-6F79-4985-A2FB-99DAD9E6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endParaRPr lang="en-US" kern="1200" cap="all" spc="15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55AA7-3B73-477B-A886-58F8E994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4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ame 16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1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0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272B6F-135F-45E6-8F46-83B32059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3670" y="494950"/>
            <a:ext cx="5231130" cy="587158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ame 32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A2F2E097-B4D0-0F59-B93E-F108A81E1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857251"/>
            <a:ext cx="5428375" cy="2076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>
                <a:solidFill>
                  <a:srgbClr val="FFFFFF"/>
                </a:solidFill>
              </a:rPr>
              <a:t>Elevator Pitch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A8BE8-DC21-47DE-B6F3-7DC95B43C5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190875"/>
            <a:ext cx="5428375" cy="298608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400" dirty="0">
                <a:solidFill>
                  <a:srgbClr val="FFFFFF"/>
                </a:solidFill>
                <a:effectLst/>
              </a:rPr>
              <a:t>Drawing on both long folk history of third-party matchmakers as well as one of the earliest uses of commercial computing, Matchmaker combines high tech and high touch to facilitate matches between compatible people. 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8" name="Picture 7" descr="A silhouette of a person playing a musical instrument&#10;&#10;Description automatically generated with low confidence">
            <a:extLst>
              <a:ext uri="{FF2B5EF4-FFF2-40B4-BE49-F238E27FC236}">
                <a16:creationId xmlns:a16="http://schemas.microsoft.com/office/drawing/2014/main" id="{64991419-BA2C-89E5-0127-06425B5FDD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11604" b="-1"/>
          <a:stretch/>
        </p:blipFill>
        <p:spPr>
          <a:xfrm>
            <a:off x="6368340" y="491461"/>
            <a:ext cx="5190186" cy="587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9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18F4-D13C-40F3-9843-13BBC3B8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A94CC-2803-437F-B79F-A5067E280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77042"/>
            <a:ext cx="10702355" cy="4229741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Seekers enter both statistical and free-form information about themselves and preferences for a match and pay a fee to be matched. Matchmaker automatically filters user statistical data for compatibility, then presents anonymized potential matches to a human matchmaker. The matchmaker reviews the free-form “About Me” data, rates options on a scale of 1-10, then forwards the anonymized choices to the user. The user then has the option to choose one match. Once the user has chosen a match, an email is sent to both parties and their contact information is provided to both. A user may reject a previously chosen match, in which case, confirmation emails are again sent to both parties. The user is invited to try again, but only after paying the fee once more.</a:t>
            </a:r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D409D-82CA-4A05-9EF1-71EEFF94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187DA-D1E6-4203-8426-B028CDCA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57D52-635E-45A8-AB12-6DAF7831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7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ame 16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32" name="Rectangle 1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4" name="Rectangle 20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272B6F-135F-45E6-8F46-83B32059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3670" y="494950"/>
            <a:ext cx="5231130" cy="587158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3" name="Frame 32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A2F2E097-B4D0-0F59-B93E-F108A81E1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857251"/>
            <a:ext cx="5428375" cy="12382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User Story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A8BE8-DC21-47DE-B6F3-7DC95B43C5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190875"/>
            <a:ext cx="5428375" cy="2986087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effectLst/>
              </a:rPr>
              <a:t>As a lonely person, I would like to be matched with compatible people so that I have opportunities to build successful relationships.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As a matchmaker I want to use my skills to match compatible people.</a:t>
            </a:r>
          </a:p>
        </p:txBody>
      </p:sp>
      <p:pic>
        <p:nvPicPr>
          <p:cNvPr id="8" name="Picture 7" descr="A silhouette of a person playing a musical instrument&#10;&#10;Description automatically generated with low confidence">
            <a:extLst>
              <a:ext uri="{FF2B5EF4-FFF2-40B4-BE49-F238E27FC236}">
                <a16:creationId xmlns:a16="http://schemas.microsoft.com/office/drawing/2014/main" id="{64991419-BA2C-89E5-0127-06425B5FDD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11604" b="-1"/>
          <a:stretch/>
        </p:blipFill>
        <p:spPr>
          <a:xfrm>
            <a:off x="6368340" y="491461"/>
            <a:ext cx="5190186" cy="587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1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ame 39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6272B6F-135F-45E6-8F46-83B32059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3670" y="494950"/>
            <a:ext cx="5231130" cy="587158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ame 55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58CC6-FF60-4FC8-BA35-52A8BDDCF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57251"/>
            <a:ext cx="5428375" cy="2076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Technologies Used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BF0E0066-50A4-4BA2-9D04-DA968D2AB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0875"/>
            <a:ext cx="5428375" cy="2986087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FFFF"/>
                </a:solidFill>
                <a:effectLst/>
              </a:rPr>
              <a:t>React </a:t>
            </a:r>
          </a:p>
          <a:p>
            <a:pPr marL="342900" marR="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rgbClr val="FFFFFF"/>
                </a:solidFill>
                <a:effectLst/>
              </a:rPr>
              <a:t>GraphQL</a:t>
            </a:r>
            <a:r>
              <a:rPr lang="en-US" sz="2000" dirty="0">
                <a:solidFill>
                  <a:srgbClr val="FFFFFF"/>
                </a:solidFill>
                <a:effectLst/>
              </a:rPr>
              <a:t> </a:t>
            </a:r>
          </a:p>
          <a:p>
            <a:pPr marL="342900" marR="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FFFF"/>
                </a:solidFill>
                <a:effectLst/>
              </a:rPr>
              <a:t>Node.js </a:t>
            </a:r>
          </a:p>
          <a:p>
            <a:pPr marL="342900" marR="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FFFF"/>
                </a:solidFill>
                <a:effectLst/>
              </a:rPr>
              <a:t>Express.js </a:t>
            </a:r>
          </a:p>
          <a:p>
            <a:pPr marL="342900" marR="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FFFF"/>
                </a:solidFill>
                <a:effectLst/>
              </a:rPr>
              <a:t>MongoDB</a:t>
            </a:r>
          </a:p>
          <a:p>
            <a:pPr marL="342900" marR="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FFFF"/>
                </a:solidFill>
                <a:effectLst/>
              </a:rPr>
              <a:t>Mongoose ODM</a:t>
            </a:r>
          </a:p>
          <a:p>
            <a:pPr marL="342900" marR="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FFFF"/>
                </a:solidFill>
                <a:effectLst/>
              </a:rPr>
              <a:t>JWT </a:t>
            </a:r>
          </a:p>
          <a:p>
            <a:pPr marL="342900" marR="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rgbClr val="FFFFFF"/>
                </a:solidFill>
                <a:effectLst/>
              </a:rPr>
              <a:t>Nodemailer</a:t>
            </a:r>
            <a:r>
              <a:rPr lang="en-US" sz="2000" dirty="0">
                <a:solidFill>
                  <a:srgbClr val="FFFFFF"/>
                </a:solidFill>
                <a:effectLst/>
              </a:rPr>
              <a:t> </a:t>
            </a:r>
          </a:p>
          <a:p>
            <a:pPr marL="342900" marR="0" lvl="0" indent="-2286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FFFF"/>
                </a:solidFill>
                <a:effectLst/>
              </a:rPr>
              <a:t>Stripe</a:t>
            </a:r>
          </a:p>
        </p:txBody>
      </p:sp>
      <p:pic>
        <p:nvPicPr>
          <p:cNvPr id="5" name="Picture 4" descr="A silhouette of a person playing a musical instrument&#10;&#10;Description automatically generated with low confidence">
            <a:extLst>
              <a:ext uri="{FF2B5EF4-FFF2-40B4-BE49-F238E27FC236}">
                <a16:creationId xmlns:a16="http://schemas.microsoft.com/office/drawing/2014/main" id="{53A415FE-CA60-0DF2-0229-7246D03657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11604" b="-1"/>
          <a:stretch/>
        </p:blipFill>
        <p:spPr>
          <a:xfrm>
            <a:off x="6503670" y="494950"/>
            <a:ext cx="5190186" cy="5871589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B067F41-22A4-40B6-A3DA-26D8E0FC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>
                    <a:alpha val="60000"/>
                  </a:schemeClr>
                </a:solidFill>
              </a:rPr>
              <a:t>3/1/20XX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CB2F7A7-6A7C-429F-A261-494305D5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spc="150" baseline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F068389-EB02-493E-9416-4F35FEE4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>
                <a:solidFill>
                  <a:schemeClr val="tx2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2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09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18F4-D13C-40F3-9843-13BBC3B8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871718"/>
          </a:xfrm>
        </p:spPr>
        <p:txBody>
          <a:bodyPr/>
          <a:lstStyle/>
          <a:p>
            <a:pPr algn="ctr"/>
            <a:r>
              <a:rPr lang="en-US" dirty="0"/>
              <a:t>Tasks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A94CC-2803-437F-B79F-A5067E280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77042"/>
            <a:ext cx="10702355" cy="4229741"/>
          </a:xfrm>
        </p:spPr>
        <p:txBody>
          <a:bodyPr numCol="1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Design pages and actions to be taken on each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Design the data structures to support the user 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Design the </a:t>
            </a:r>
            <a:r>
              <a:rPr lang="en-US" b="0" i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GraphQL</a:t>
            </a: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queries and mutations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Code the client, including CSS for each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Code the server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b="0" i="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 and debug, using the </a:t>
            </a:r>
            <a:r>
              <a:rPr lang="en-US" b="0" i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GraphQL</a:t>
            </a: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sandbox and Chrome </a:t>
            </a:r>
            <a:r>
              <a:rPr lang="en-US" b="0" i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devtools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Deploy to Heroku and MongoDB Atlas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Present the application to the class</a:t>
            </a:r>
            <a:endParaRPr lang="en-US" b="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D409D-82CA-4A05-9EF1-71EEFF94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187DA-D1E6-4203-8426-B028CDCA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57D52-635E-45A8-AB12-6DAF7831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844951-7827-47D4-8276-7DDE1FA7D85A}" type="slidenum">
              <a:rPr kumimoji="0" lang="en-US" sz="900" b="0" i="0" u="none" strike="noStrike" kern="1200" cap="all" spc="15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all" spc="15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6648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18F4-D13C-40F3-9843-13BBC3B8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871718"/>
          </a:xfrm>
        </p:spPr>
        <p:txBody>
          <a:bodyPr/>
          <a:lstStyle/>
          <a:p>
            <a:pPr algn="ctr"/>
            <a:r>
              <a:rPr lang="en-US" dirty="0"/>
              <a:t>Roles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A94CC-2803-437F-B79F-A5067E280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77042"/>
            <a:ext cx="10702355" cy="4229741"/>
          </a:xfrm>
        </p:spPr>
        <p:txBody>
          <a:bodyPr numCol="3"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4800" b="1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John</a:t>
            </a:r>
            <a:endParaRPr lang="en-US" sz="4800" dirty="0">
              <a:solidFill>
                <a:schemeClr val="tx2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20144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structures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20144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 pages, login, signup, pay, choose, rate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rgbClr val="20144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GraphQL</a:t>
            </a:r>
            <a:r>
              <a:rPr lang="en-US" sz="2400" dirty="0">
                <a:solidFill>
                  <a:srgbClr val="20144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resolver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20144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Seeker-matching algorithm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20144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Stripe</a:t>
            </a:r>
            <a:endParaRPr lang="en-US" sz="3200" dirty="0">
              <a:solidFill>
                <a:srgbClr val="20144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4800" b="1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Rachel</a:t>
            </a:r>
            <a:endParaRPr lang="en-US" sz="4800" dirty="0">
              <a:solidFill>
                <a:schemeClr val="tx2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structures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Typedefs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Seed data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Nodemailer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Stripe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 panose="020F0502020204030204" pitchFamily="34" charset="0"/>
                <a:cs typeface="Times New Roman" panose="02020603050405020304" pitchFamily="18" charset="0"/>
              </a:rPr>
              <a:t>*</a:t>
            </a:r>
            <a:br>
              <a:rPr lang="en-US" sz="4800" dirty="0"/>
            </a:br>
            <a:endParaRPr lang="en-US" sz="2800" dirty="0">
              <a:solidFill>
                <a:schemeClr val="tx2">
                  <a:lumMod val="75000"/>
                  <a:lumOff val="25000"/>
                  <a:alpha val="7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>
                  <a:lumMod val="75000"/>
                  <a:lumOff val="25000"/>
                  <a:alpha val="7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>
                  <a:lumMod val="75000"/>
                  <a:lumOff val="25000"/>
                  <a:alpha val="7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4800" b="1" dirty="0">
              <a:solidFill>
                <a:schemeClr val="tx2">
                  <a:lumMod val="75000"/>
                  <a:lumOff val="25000"/>
                  <a:alpha val="7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0">
              <a:buNone/>
            </a:pPr>
            <a:endParaRPr lang="en-US" b="1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D409D-82CA-4A05-9EF1-71EEFF94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187DA-D1E6-4203-8426-B028CDCA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57D52-635E-45A8-AB12-6DAF7831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844951-7827-47D4-8276-7DDE1FA7D85A}" type="slidenum">
              <a:rPr kumimoji="0" lang="en-US" sz="900" b="0" i="0" u="none" strike="noStrike" kern="1200" cap="all" spc="15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all" spc="15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822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18F4-D13C-40F3-9843-13BBC3B8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871718"/>
          </a:xfrm>
        </p:spPr>
        <p:txBody>
          <a:bodyPr/>
          <a:lstStyle/>
          <a:p>
            <a:pPr algn="ctr"/>
            <a:r>
              <a:rPr lang="en-US" dirty="0"/>
              <a:t>Challenges and Successes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A94CC-2803-437F-B79F-A5067E280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79298"/>
            <a:ext cx="10702355" cy="3427485"/>
          </a:xfrm>
        </p:spPr>
        <p:txBody>
          <a:bodyPr numCol="2">
            <a:normAutofit/>
          </a:bodyPr>
          <a:lstStyle/>
          <a:p>
            <a:pPr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0144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Losing a team member</a:t>
            </a:r>
          </a:p>
          <a:p>
            <a:pPr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0144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Getting details right with </a:t>
            </a:r>
            <a:r>
              <a:rPr lang="en-US" sz="3200" dirty="0" err="1">
                <a:solidFill>
                  <a:srgbClr val="20144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GraphQL</a:t>
            </a:r>
            <a:endParaRPr lang="en-US" sz="3200" dirty="0">
              <a:solidFill>
                <a:srgbClr val="20144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0144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Stripe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3200" dirty="0">
              <a:solidFill>
                <a:srgbClr val="201449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3200" dirty="0">
              <a:solidFill>
                <a:srgbClr val="20144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Nodemailer</a:t>
            </a:r>
            <a:endParaRPr lang="en-US" sz="3200" dirty="0">
              <a:solidFill>
                <a:schemeClr val="tx1">
                  <a:alpha val="7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 to debug </a:t>
            </a:r>
            <a:r>
              <a:rPr lang="en-US" sz="3200" dirty="0" err="1">
                <a:solidFill>
                  <a:schemeClr val="tx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GraphQL</a:t>
            </a:r>
            <a:endParaRPr lang="en-US" sz="3200" dirty="0">
              <a:solidFill>
                <a:schemeClr val="tx1">
                  <a:alpha val="7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Regrouping to complete project</a:t>
            </a:r>
          </a:p>
          <a:p>
            <a:pPr marL="228600" indent="0">
              <a:buNone/>
            </a:pPr>
            <a:endParaRPr lang="en-US" b="1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D409D-82CA-4A05-9EF1-71EEFF94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187DA-D1E6-4203-8426-B028CDCA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1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57D52-635E-45A8-AB12-6DAF7831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844951-7827-47D4-8276-7DDE1FA7D85A}" type="slidenum">
              <a:rPr kumimoji="0" lang="en-US" sz="900" b="0" i="0" u="none" strike="noStrike" kern="1200" cap="all" spc="15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all" spc="15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6321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7686-487A-4245-814E-58B1C25C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/>
          <a:lstStyle/>
          <a:p>
            <a:r>
              <a:rPr lang="en-US" dirty="0"/>
              <a:t>Directions for 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66BB-9632-4FD7-9FFC-FD3C43D39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>
            <a:normAutofit fontScale="92500" lnSpcReduction="10000"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Upgrade CSS/UI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Additional user input options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Verify password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PWA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Upload photo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Better error checking UI</a:t>
            </a:r>
          </a:p>
          <a:p>
            <a:endParaRPr lang="en-US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7FFBE36B-5CC8-44EE-801B-6159157B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FF014D18-B223-4ED4-BCCA-1E4C3828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1898C30-E58E-4EC9-8A27-DF1822A9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1" name="Picture Placeholder 20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5F1AC17D-80AF-CC70-B15D-E6FD027F6DC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8626" b="8626"/>
          <a:stretch>
            <a:fillRect/>
          </a:stretch>
        </p:blipFill>
        <p:spPr/>
      </p:pic>
      <p:pic>
        <p:nvPicPr>
          <p:cNvPr id="23" name="Picture Placeholder 22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2FC78CAB-A13B-7E94-8C45-712D5613DF1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8626" b="8626"/>
          <a:stretch>
            <a:fillRect/>
          </a:stretch>
        </p:blipFill>
        <p:spPr/>
      </p:pic>
      <p:pic>
        <p:nvPicPr>
          <p:cNvPr id="25" name="Picture Placeholder 24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F250C2AC-F60C-10A4-80B9-F90A29CF761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8626" b="8626"/>
          <a:stretch>
            <a:fillRect/>
          </a:stretch>
        </p:blipFill>
        <p:spPr/>
      </p:pic>
      <p:pic>
        <p:nvPicPr>
          <p:cNvPr id="27" name="Picture Placeholder 26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6D75D99A-3EA2-650A-B172-5D5B0986920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t="8649" b="86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62346778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052644-F409-493B-8E91-969D4389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AAFE2A1-77F8-441E-9B9F-DD61C354F4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{097F5668-8E2D-4F9B-B9AA-F2B3A13750E0}tf00537603_win32</Template>
  <TotalTime>932</TotalTime>
  <Words>438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Avenir Next LT Pro</vt:lpstr>
      <vt:lpstr>Calibri</vt:lpstr>
      <vt:lpstr>Sabon Next LT</vt:lpstr>
      <vt:lpstr>Symbol</vt:lpstr>
      <vt:lpstr>Wingdings</vt:lpstr>
      <vt:lpstr>LuminousVTI</vt:lpstr>
      <vt:lpstr>    Matchmaker</vt:lpstr>
      <vt:lpstr>Elevator Pitch</vt:lpstr>
      <vt:lpstr>Description</vt:lpstr>
      <vt:lpstr>User Story</vt:lpstr>
      <vt:lpstr>Technologies Used</vt:lpstr>
      <vt:lpstr>Tasks</vt:lpstr>
      <vt:lpstr>Roles</vt:lpstr>
      <vt:lpstr>Challenges and Successes</vt:lpstr>
      <vt:lpstr>Directions for Future Development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Matchmaker</dc:title>
  <dc:creator>Rachel Williams</dc:creator>
  <cp:lastModifiedBy>Rachel Williams</cp:lastModifiedBy>
  <cp:revision>2</cp:revision>
  <dcterms:created xsi:type="dcterms:W3CDTF">2022-08-31T21:46:01Z</dcterms:created>
  <dcterms:modified xsi:type="dcterms:W3CDTF">2022-09-01T16:11:26Z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