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imerlink" initials="JS" lastIdx="1" clrIdx="0">
    <p:extLst>
      <p:ext uri="{19B8F6BF-5375-455C-9EA6-DF929625EA0E}">
        <p15:presenceInfo xmlns:p15="http://schemas.microsoft.com/office/powerpoint/2012/main" userId="bb2883f3ca9420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DA"/>
    <a:srgbClr val="AE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29" d="100"/>
          <a:sy n="29" d="100"/>
        </p:scale>
        <p:origin x="-195" y="-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F3B5-6F50-4323-80C0-955EB0110BA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76ED8-FA21-44E3-9352-67A8358B681E}"/>
              </a:ext>
            </a:extLst>
          </p:cNvPr>
          <p:cNvSpPr txBox="1"/>
          <p:nvPr/>
        </p:nvSpPr>
        <p:spPr>
          <a:xfrm>
            <a:off x="23835703" y="-53370"/>
            <a:ext cx="4240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LOAD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AC98C-038A-4220-9479-FEE5239E54D8}"/>
              </a:ext>
            </a:extLst>
          </p:cNvPr>
          <p:cNvSpPr txBox="1"/>
          <p:nvPr/>
        </p:nvSpPr>
        <p:spPr>
          <a:xfrm>
            <a:off x="29403148" y="18765670"/>
            <a:ext cx="7751180" cy="242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SubscribeToFirebase</a:t>
            </a:r>
            <a:r>
              <a:rPr lang="en-US" sz="2164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-has an </a:t>
            </a:r>
            <a:r>
              <a:rPr lang="en-US" sz="2164" dirty="0" err="1"/>
              <a:t>onUpdate</a:t>
            </a:r>
            <a:r>
              <a:rPr lang="en-US" sz="2164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&gt; </a:t>
            </a:r>
          </a:p>
          <a:p>
            <a:endParaRPr lang="en-US" sz="21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38EB-43A1-4F55-8DBE-7734549C5A08}"/>
              </a:ext>
            </a:extLst>
          </p:cNvPr>
          <p:cNvSpPr txBox="1"/>
          <p:nvPr/>
        </p:nvSpPr>
        <p:spPr>
          <a:xfrm>
            <a:off x="10903933" y="20820331"/>
            <a:ext cx="6898928" cy="80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/>
              <a:t>TREE_LOADER</a:t>
            </a:r>
          </a:p>
          <a:p>
            <a:pPr defTabSz="614152"/>
            <a:r>
              <a:rPr lang="en-US" sz="2164" dirty="0"/>
              <a:t>	+ load(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load(</a:t>
            </a:r>
            <a:r>
              <a:rPr lang="en-US" sz="2164" dirty="0" err="1"/>
              <a:t>treeId</a:t>
            </a:r>
            <a:r>
              <a:rPr lang="en-US" sz="2164" dirty="0"/>
              <a:t>) implementation: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json</a:t>
            </a:r>
            <a:r>
              <a:rPr lang="en-US" sz="2164" dirty="0"/>
              <a:t> = await </a:t>
            </a:r>
            <a:r>
              <a:rPr lang="en-US" sz="2164" dirty="0" err="1"/>
              <a:t>getTreeJson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deserializer</a:t>
            </a:r>
            <a:r>
              <a:rPr lang="en-US" sz="2164" dirty="0"/>
              <a:t> = new </a:t>
            </a:r>
            <a:r>
              <a:rPr lang="en-US" sz="2164" dirty="0" err="1"/>
              <a:t>SubscribableTreeDeserializer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, </a:t>
            </a:r>
            <a:r>
              <a:rPr lang="en-US" sz="2164" dirty="0" err="1"/>
              <a:t>json</a:t>
            </a:r>
            <a:r>
              <a:rPr lang="en-US" sz="2164" dirty="0"/>
              <a:t>) //TODO: I wish I could </a:t>
            </a:r>
            <a:r>
              <a:rPr lang="en-US" sz="2164" dirty="0" err="1"/>
              <a:t>deserialize</a:t>
            </a:r>
            <a:r>
              <a:rPr lang="en-US" sz="2164" dirty="0"/>
              <a:t> the normal tree, and then apply the </a:t>
            </a:r>
            <a:r>
              <a:rPr lang="en-US" sz="2164" dirty="0" err="1"/>
              <a:t>subscribable</a:t>
            </a:r>
            <a:r>
              <a:rPr lang="en-US" sz="2164" dirty="0"/>
              <a:t> behaviors onto the normal tree to transform it into a </a:t>
            </a:r>
            <a:r>
              <a:rPr lang="en-US" sz="2164" dirty="0" err="1"/>
              <a:t>subscribable</a:t>
            </a:r>
            <a:r>
              <a:rPr lang="en-US" sz="2164" dirty="0"/>
              <a:t> tree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tree = </a:t>
            </a:r>
            <a:r>
              <a:rPr lang="en-US" sz="2164" dirty="0" err="1"/>
              <a:t>deserializer.deserialize</a:t>
            </a:r>
            <a:r>
              <a:rPr lang="en-US" sz="2164" dirty="0"/>
              <a:t>()</a:t>
            </a:r>
          </a:p>
          <a:p>
            <a:pPr defTabSz="614152"/>
            <a:r>
              <a:rPr lang="en-US" sz="2164" dirty="0"/>
              <a:t>	return tree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	//now</a:t>
            </a:r>
          </a:p>
          <a:p>
            <a:pPr defTabSz="614152"/>
            <a:r>
              <a:rPr lang="en-US" sz="2164" dirty="0"/>
              <a:t>	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SUBSCRIBABLE_TREE_DESERIALIZER 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constructor(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  <a:r>
              <a:rPr lang="en-US" sz="2164" dirty="0" err="1"/>
              <a:t>deserialize</a:t>
            </a:r>
            <a:r>
              <a:rPr lang="en-US" sz="2164" dirty="0"/>
              <a:t>() : </a:t>
            </a:r>
            <a:r>
              <a:rPr lang="en-US" sz="2164" dirty="0" err="1"/>
              <a:t>ISubscribableBasicTree</a:t>
            </a:r>
            <a:endParaRPr lang="en-US" sz="2164" dirty="0"/>
          </a:p>
          <a:p>
            <a:pPr defTabSz="614152"/>
            <a:endParaRPr lang="en-US" sz="2164" dirty="0"/>
          </a:p>
          <a:p>
            <a:endParaRPr lang="en-US" sz="216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02806-7931-49A0-A9E3-56A7C2F11717}"/>
              </a:ext>
            </a:extLst>
          </p:cNvPr>
          <p:cNvSpPr txBox="1"/>
          <p:nvPr/>
        </p:nvSpPr>
        <p:spPr>
          <a:xfrm>
            <a:off x="18099232" y="20683605"/>
            <a:ext cx="10448266" cy="908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subscribableTree</a:t>
            </a:r>
            <a:r>
              <a:rPr lang="en-US" sz="2164" dirty="0"/>
              <a:t> = </a:t>
            </a:r>
            <a:r>
              <a:rPr lang="en-US" sz="2164" dirty="0" err="1"/>
              <a:t>SubscribableTreeLoader.load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firebaseTreesRef</a:t>
            </a:r>
            <a:r>
              <a:rPr lang="en-US" sz="2164" dirty="0"/>
              <a:t> = </a:t>
            </a:r>
            <a:r>
              <a:rPr lang="en-US" sz="2164" dirty="0" err="1"/>
              <a:t>firebase.database</a:t>
            </a:r>
            <a:r>
              <a:rPr lang="en-US" sz="2164" dirty="0"/>
              <a:t>().ref(‘trees/’) // rather this would be injected from the </a:t>
            </a:r>
            <a:r>
              <a:rPr lang="en-US" sz="2164" dirty="0" err="1"/>
              <a:t>inversify.config</a:t>
            </a:r>
            <a:r>
              <a:rPr lang="en-US" sz="2164" dirty="0"/>
              <a:t> object graph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treeRef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contentId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parentId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(‘children’)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contentIdRef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parentIdRef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childrenRef</a:t>
            </a:r>
            <a:r>
              <a:rPr lang="en-US" sz="2164" dirty="0"/>
              <a:t>}) //TODO: avoid new. Somehow can we inject this or use a factory or something?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contentIdSaver.save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parentIdSaver.save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childrenSaver.save</a:t>
            </a:r>
            <a:r>
              <a:rPr lang="en-US" sz="2164" dirty="0"/>
              <a:t>})</a:t>
            </a:r>
          </a:p>
          <a:p>
            <a:endParaRPr lang="en-US" sz="2164" dirty="0"/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dbSubscriberToTree</a:t>
            </a:r>
            <a:r>
              <a:rPr lang="en-US" sz="2164" dirty="0"/>
              <a:t> = new </a:t>
            </a:r>
            <a:r>
              <a:rPr lang="en-US" sz="2164" dirty="0" err="1"/>
              <a:t>DBSubscriberToTree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  <a:r>
              <a:rPr lang="en-US" sz="2164" dirty="0" err="1"/>
              <a:t>contentIdSyncerToDB</a:t>
            </a:r>
            <a:r>
              <a:rPr lang="en-US" sz="2164" dirty="0"/>
              <a:t>, </a:t>
            </a:r>
            <a:r>
              <a:rPr lang="en-US" sz="2164" dirty="0" err="1"/>
              <a:t>parentIdSyncerToDB</a:t>
            </a:r>
            <a:r>
              <a:rPr lang="en-US" sz="2164" dirty="0"/>
              <a:t>, </a:t>
            </a:r>
            <a:r>
              <a:rPr lang="en-US" sz="2164" dirty="0" err="1"/>
              <a:t>childrenSyncerToDB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dbSubscriberToTree.subscribe</a:t>
            </a:r>
            <a:r>
              <a:rPr lang="en-US" sz="2164" dirty="0"/>
              <a:t>()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dbSubscriberFromTree</a:t>
            </a:r>
            <a:r>
              <a:rPr lang="en-US" sz="2164" dirty="0"/>
              <a:t> = new </a:t>
            </a:r>
            <a:r>
              <a:rPr lang="en-US" sz="2164" dirty="0" err="1"/>
              <a:t>DBSubscriberFromTree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61F8-8218-4AED-B7AE-E620BA9FD4B7}"/>
              </a:ext>
            </a:extLst>
          </p:cNvPr>
          <p:cNvSpPr txBox="1"/>
          <p:nvPr/>
        </p:nvSpPr>
        <p:spPr>
          <a:xfrm>
            <a:off x="9083842" y="32906368"/>
            <a:ext cx="9015390" cy="2391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‘/’, component: </a:t>
            </a:r>
            <a:r>
              <a:rPr lang="en-US" dirty="0" err="1"/>
              <a:t>BranchesAppComponent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BranchesAppComponent.ts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created() {</a:t>
            </a:r>
          </a:p>
          <a:p>
            <a:r>
              <a:rPr lang="en-US" dirty="0"/>
              <a:t>		</a:t>
            </a:r>
            <a:r>
              <a:rPr lang="en-US" dirty="0" err="1"/>
              <a:t>this.init</a:t>
            </a:r>
            <a:r>
              <a:rPr lang="en-US" dirty="0"/>
              <a:t>()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. . .</a:t>
            </a:r>
          </a:p>
          <a:p>
            <a:r>
              <a:rPr lang="en-US" dirty="0"/>
              <a:t>	methods: {</a:t>
            </a:r>
          </a:p>
          <a:p>
            <a:r>
              <a:rPr lang="en-US" dirty="0"/>
              <a:t>	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	</a:t>
            </a:r>
            <a:r>
              <a:rPr lang="en-US" dirty="0" err="1"/>
              <a:t>const</a:t>
            </a:r>
            <a:r>
              <a:rPr lang="en-US" dirty="0"/>
              <a:t> app = </a:t>
            </a:r>
            <a:r>
              <a:rPr lang="en-US" dirty="0" err="1"/>
              <a:t>myContainer.get</a:t>
            </a:r>
            <a:r>
              <a:rPr lang="en-US" dirty="0"/>
              <a:t>&lt;</a:t>
            </a:r>
            <a:r>
              <a:rPr lang="en-US" dirty="0" err="1"/>
              <a:t>IBranchesApp</a:t>
            </a:r>
            <a:r>
              <a:rPr lang="en-US" dirty="0"/>
              <a:t>&gt;(</a:t>
            </a:r>
            <a:r>
              <a:rPr lang="en-US" dirty="0" err="1"/>
              <a:t>TYPES.IBranchesApp</a:t>
            </a:r>
            <a:r>
              <a:rPr lang="en-US" dirty="0"/>
              <a:t>) // will inject the correct databases, </a:t>
            </a:r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localStorageRetrievers</a:t>
            </a:r>
            <a:r>
              <a:rPr lang="en-US" dirty="0"/>
              <a:t> etc.</a:t>
            </a:r>
          </a:p>
          <a:p>
            <a:r>
              <a:rPr lang="en-US" dirty="0"/>
              <a:t>			</a:t>
            </a:r>
            <a:r>
              <a:rPr lang="en-US" dirty="0" err="1"/>
              <a:t>app.setURL</a:t>
            </a:r>
            <a:r>
              <a:rPr lang="en-US" dirty="0"/>
              <a:t>(</a:t>
            </a:r>
            <a:r>
              <a:rPr lang="en-US" dirty="0" err="1"/>
              <a:t>getWindowURl</a:t>
            </a:r>
            <a:r>
              <a:rPr lang="en-US" dirty="0"/>
              <a:t>())</a:t>
            </a:r>
          </a:p>
          <a:p>
            <a:r>
              <a:rPr lang="en-US" dirty="0"/>
              <a:t>			</a:t>
            </a:r>
            <a:r>
              <a:rPr lang="en-US" dirty="0" err="1"/>
              <a:t>app.init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BranchesApp.ts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this.datastore.init</a:t>
            </a:r>
            <a:r>
              <a:rPr lang="en-US" dirty="0"/>
              <a:t>() // </a:t>
            </a:r>
            <a:r>
              <a:rPr lang="en-US" dirty="0" err="1"/>
              <a:t>DataStore</a:t>
            </a:r>
            <a:r>
              <a:rPr lang="en-US" dirty="0"/>
              <a:t> has </a:t>
            </a:r>
            <a:r>
              <a:rPr lang="en-US" dirty="0" err="1"/>
              <a:t>LocalStorageHandler</a:t>
            </a:r>
            <a:r>
              <a:rPr lang="en-US" dirty="0"/>
              <a:t> already injected into it</a:t>
            </a:r>
          </a:p>
          <a:p>
            <a:r>
              <a:rPr lang="en-US" dirty="0"/>
              <a:t>		</a:t>
            </a:r>
            <a:r>
              <a:rPr lang="en-US" dirty="0" err="1"/>
              <a:t>this.ui_bridges.subscribe</a:t>
            </a:r>
            <a:r>
              <a:rPr lang="en-US" dirty="0"/>
              <a:t>(</a:t>
            </a:r>
            <a:r>
              <a:rPr lang="en-US" dirty="0" err="1"/>
              <a:t>this.datastore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this.getContentItem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UIBridges.ts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TreeUIBridge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ContentItemUIBridge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subscribe(</a:t>
            </a:r>
            <a:r>
              <a:rPr lang="en-US" dirty="0" err="1"/>
              <a:t>subscribable</a:t>
            </a:r>
            <a:r>
              <a:rPr lang="en-US" dirty="0"/>
              <a:t>: </a:t>
            </a:r>
            <a:r>
              <a:rPr lang="en-US" dirty="0" err="1"/>
              <a:t>Isubscribable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subscribable.onUpdate</a:t>
            </a:r>
            <a:r>
              <a:rPr lang="en-US" dirty="0"/>
              <a:t>(</a:t>
            </a:r>
            <a:r>
              <a:rPr lang="en-US" dirty="0" err="1"/>
              <a:t>this.handleDataUpdate</a:t>
            </a:r>
            <a:r>
              <a:rPr lang="en-US" dirty="0"/>
              <a:t>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switch (</a:t>
            </a:r>
            <a:r>
              <a:rPr lang="en-US" dirty="0" err="1"/>
              <a:t>dataUpdate.datatype</a:t>
            </a:r>
            <a:r>
              <a:rPr lang="en-US" dirty="0"/>
              <a:t>) {</a:t>
            </a:r>
          </a:p>
          <a:p>
            <a:r>
              <a:rPr lang="en-US" dirty="0"/>
              <a:t>			case DATA_TYPES.TREES:</a:t>
            </a:r>
          </a:p>
          <a:p>
            <a:r>
              <a:rPr lang="en-US" dirty="0"/>
              <a:t>				</a:t>
            </a:r>
            <a:r>
              <a:rPr lang="en-US" dirty="0" err="1"/>
              <a:t>treeUIBridge.handleDataUpdate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case DATA_TYPES.TREE_USER_DATA</a:t>
            </a:r>
          </a:p>
          <a:p>
            <a:r>
              <a:rPr lang="en-US" dirty="0"/>
              <a:t>				</a:t>
            </a:r>
            <a:r>
              <a:rPr lang="en-US" dirty="0" err="1"/>
              <a:t>treeUserDataUIBridge.handleDataUpdate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	</a:t>
            </a:r>
          </a:p>
          <a:p>
            <a:r>
              <a:rPr lang="en-US" dirty="0" err="1"/>
              <a:t>TreeUIBridge.ts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DATA_TYPES.TREES, </a:t>
            </a:r>
            <a:r>
              <a:rPr lang="en-US" dirty="0" err="1"/>
              <a:t>newTreeData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TreeUserDataUIBridge.ts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ContentItemUserDataUIBridge.ts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sigmaNodeIds</a:t>
            </a:r>
            <a:r>
              <a:rPr lang="en-US" dirty="0"/>
              <a:t> = </a:t>
            </a:r>
            <a:r>
              <a:rPr lang="en-US" dirty="0" err="1"/>
              <a:t>DATA_SIGMA_MAP.getFromContentId</a:t>
            </a:r>
            <a:r>
              <a:rPr lang="en-US" dirty="0"/>
              <a:t>(</a:t>
            </a:r>
            <a:r>
              <a:rPr lang="en-US" dirty="0" err="1"/>
              <a:t>dataUpdate.contentId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sigmaNodeIds.forEach</a:t>
            </a:r>
            <a:r>
              <a:rPr lang="en-US" dirty="0"/>
              <a:t>(</a:t>
            </a:r>
            <a:r>
              <a:rPr lang="en-US" dirty="0" err="1"/>
              <a:t>sigmaNodeId</a:t>
            </a:r>
            <a:r>
              <a:rPr lang="en-US" dirty="0"/>
              <a:t> =&gt; {</a:t>
            </a:r>
          </a:p>
          <a:p>
            <a:r>
              <a:rPr lang="en-US" dirty="0"/>
              <a:t>	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	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DataStore.ts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sigma_graph</a:t>
            </a:r>
            <a:r>
              <a:rPr lang="en-US" dirty="0"/>
              <a:t> = {nodes: [], edges: [] } // </a:t>
            </a:r>
            <a:r>
              <a:rPr lang="en-US" dirty="0" err="1"/>
              <a:t>storejs.fetch</a:t>
            </a:r>
            <a:r>
              <a:rPr lang="en-US" dirty="0"/>
              <a:t>(</a:t>
            </a:r>
            <a:r>
              <a:rPr lang="en-US" dirty="0" err="1"/>
              <a:t>LOCAL_FORAGE_PATHS.sigma_graph</a:t>
            </a:r>
            <a:r>
              <a:rPr lang="en-US" dirty="0"/>
              <a:t>) // forget about any </a:t>
            </a:r>
            <a:r>
              <a:rPr lang="en-US" dirty="0" err="1"/>
              <a:t>localstorage</a:t>
            </a:r>
            <a:r>
              <a:rPr lang="en-US" dirty="0"/>
              <a:t> for now</a:t>
            </a:r>
          </a:p>
          <a:p>
            <a:r>
              <a:rPr lang="en-US" dirty="0"/>
              <a:t>	</a:t>
            </a:r>
            <a:r>
              <a:rPr lang="en-US" dirty="0" err="1"/>
              <a:t>sigmaInstance</a:t>
            </a:r>
            <a:r>
              <a:rPr lang="en-US" dirty="0"/>
              <a:t> = new sigma({</a:t>
            </a:r>
          </a:p>
          <a:p>
            <a:r>
              <a:rPr lang="en-US" dirty="0"/>
              <a:t>                graph: </a:t>
            </a:r>
            <a:r>
              <a:rPr lang="en-US" dirty="0" err="1"/>
              <a:t>sigma_graph</a:t>
            </a:r>
            <a:r>
              <a:rPr lang="en-US" dirty="0"/>
              <a:t>,</a:t>
            </a:r>
          </a:p>
          <a:p>
            <a:r>
              <a:rPr lang="en-US" dirty="0"/>
              <a:t>                container: 'graph-container',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glyphScale</a:t>
            </a:r>
            <a:r>
              <a:rPr lang="en-US" dirty="0"/>
              <a:t>: 0.7,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glyphFillColor</a:t>
            </a:r>
            <a:r>
              <a:rPr lang="en-US" dirty="0"/>
              <a:t>: '#666',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glyphTextColor</a:t>
            </a:r>
            <a:r>
              <a:rPr lang="en-US" dirty="0"/>
              <a:t>: 'white',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glyphStrokeColor</a:t>
            </a:r>
            <a:r>
              <a:rPr lang="en-US" dirty="0"/>
              <a:t>: 'transparent',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</a:t>
            </a:r>
            <a:r>
              <a:rPr lang="en-US" dirty="0"/>
              <a:t>: '</a:t>
            </a:r>
            <a:r>
              <a:rPr lang="en-US" dirty="0" err="1"/>
              <a:t>FontAwesome</a:t>
            </a:r>
            <a:r>
              <a:rPr lang="en-US" dirty="0"/>
              <a:t>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glyphFontStyle</a:t>
            </a:r>
            <a:r>
              <a:rPr lang="en-US" dirty="0"/>
              <a:t>: 'normal',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glyphTextThreshold</a:t>
            </a:r>
            <a:r>
              <a:rPr lang="en-US" dirty="0"/>
              <a:t>: 6,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glyphThreshold</a:t>
            </a:r>
            <a:r>
              <a:rPr lang="en-US" dirty="0"/>
              <a:t>: 3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	get sigma cache from local store</a:t>
            </a:r>
          </a:p>
          <a:p>
            <a:r>
              <a:rPr lang="en-US" dirty="0"/>
              <a:t>	initialize sigma and sigma plugins // hopefully this all takes less than 200 </a:t>
            </a:r>
            <a:r>
              <a:rPr lang="en-US" dirty="0" err="1"/>
              <a:t>ms.</a:t>
            </a:r>
            <a:r>
              <a:rPr lang="en-US" dirty="0"/>
              <a:t> Meaning TTI is 200 </a:t>
            </a:r>
            <a:r>
              <a:rPr lang="en-US" dirty="0" err="1"/>
              <a:t>ms</a:t>
            </a:r>
            <a:r>
              <a:rPr lang="en-US" dirty="0"/>
              <a:t>, once all the static assets are cached.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tree_location_store_obj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LOCAL_STORAGE_PATHS.tree_location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tree_data_store_obj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LOCAL_STORAGE_PATHS.tree_data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70618-05C0-4FEC-875C-A3BF933428FD}"/>
              </a:ext>
            </a:extLst>
          </p:cNvPr>
          <p:cNvSpPr txBox="1"/>
          <p:nvPr/>
        </p:nvSpPr>
        <p:spPr>
          <a:xfrm>
            <a:off x="4921135" y="11371811"/>
            <a:ext cx="10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Data_LOADER</a:t>
            </a:r>
          </a:p>
        </p:txBody>
      </p:sp>
    </p:spTree>
    <p:extLst>
      <p:ext uri="{BB962C8B-B14F-4D97-AF65-F5344CB8AC3E}">
        <p14:creationId xmlns:p14="http://schemas.microsoft.com/office/powerpoint/2010/main" val="11579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8CE3-64B4-4FE2-A104-2D91ED61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FB9-1276-4E68-A390-991A1015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D57A433-0007-4121-9801-659C2F20C3A2}"/>
              </a:ext>
            </a:extLst>
          </p:cNvPr>
          <p:cNvSpPr txBox="1"/>
          <p:nvPr/>
        </p:nvSpPr>
        <p:spPr>
          <a:xfrm>
            <a:off x="19232897" y="24580538"/>
            <a:ext cx="206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ISubscribableBasicTree</a:t>
            </a:r>
            <a:endParaRPr lang="en-US" sz="400" dirty="0"/>
          </a:p>
          <a:p>
            <a:r>
              <a:rPr lang="en-US" sz="400" dirty="0"/>
              <a:t>-receive messages/PROPERTY_LEVEL_DATA_MUTATIONS from TREE_DATA_STORE via </a:t>
            </a:r>
            <a:r>
              <a:rPr lang="en-US" sz="400" dirty="0" err="1"/>
              <a:t>this.addMutation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  <a:p>
            <a:r>
              <a:rPr lang="en-US" sz="400" dirty="0"/>
              <a:t>-also subscribes to each of its properties’ update events, appends the property name to the update/event, and also bubbles up these modified events to any objects that subscribed to it (e.g. the TREE_DATA_STORE)</a:t>
            </a:r>
          </a:p>
          <a:p>
            <a:r>
              <a:rPr lang="en-US" sz="400" dirty="0"/>
              <a:t>-upon having a child publish an update, publish an </a:t>
            </a:r>
            <a:r>
              <a:rPr lang="en-US" sz="400" dirty="0" err="1"/>
              <a:t>onUpdate</a:t>
            </a:r>
            <a:r>
              <a:rPr lang="en-US" sz="400" dirty="0"/>
              <a:t> that has the entire objects .</a:t>
            </a:r>
            <a:r>
              <a:rPr lang="en-US" sz="400" dirty="0" err="1"/>
              <a:t>val</a:t>
            </a:r>
            <a:r>
              <a:rPr lang="en-US" sz="400" dirty="0"/>
              <a:t>(), which calls .</a:t>
            </a:r>
            <a:r>
              <a:rPr lang="en-US" sz="400" dirty="0" err="1"/>
              <a:t>val</a:t>
            </a:r>
            <a:r>
              <a:rPr lang="en-US" sz="400" dirty="0"/>
              <a:t>() on each of its properties, and outputs as JSON.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2A50BA-9B9B-4046-8E38-E12118A4DFD0}"/>
              </a:ext>
            </a:extLst>
          </p:cNvPr>
          <p:cNvSpPr/>
          <p:nvPr/>
        </p:nvSpPr>
        <p:spPr>
          <a:xfrm>
            <a:off x="17434721" y="19397303"/>
            <a:ext cx="947687" cy="2154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dirty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5E95-B0B1-4B51-8600-CC0771CE718D}"/>
              </a:ext>
            </a:extLst>
          </p:cNvPr>
          <p:cNvSpPr txBox="1"/>
          <p:nvPr/>
        </p:nvSpPr>
        <p:spPr>
          <a:xfrm>
            <a:off x="31171790" y="18585196"/>
            <a:ext cx="77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SubscribeToFirebase</a:t>
            </a:r>
            <a:r>
              <a:rPr lang="en-US" sz="400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-has an </a:t>
            </a:r>
            <a:r>
              <a:rPr lang="en-US" sz="400" dirty="0" err="1"/>
              <a:t>onUpdate</a:t>
            </a:r>
            <a:r>
              <a:rPr lang="en-US" sz="400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&gt; </a:t>
            </a:r>
          </a:p>
          <a:p>
            <a:endParaRPr lang="en-US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E8C1-ED8C-459B-B8B5-3578ACFB93D8}"/>
              </a:ext>
            </a:extLst>
          </p:cNvPr>
          <p:cNvSpPr txBox="1"/>
          <p:nvPr/>
        </p:nvSpPr>
        <p:spPr>
          <a:xfrm>
            <a:off x="30487730" y="31401488"/>
            <a:ext cx="689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TREE_LOADER</a:t>
            </a:r>
          </a:p>
          <a:p>
            <a:pPr defTabSz="614152"/>
            <a:r>
              <a:rPr lang="en-US" sz="400" dirty="0"/>
              <a:t>	+ load(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load(</a:t>
            </a:r>
            <a:r>
              <a:rPr lang="en-US" sz="400" dirty="0" err="1"/>
              <a:t>treeId</a:t>
            </a:r>
            <a:r>
              <a:rPr lang="en-US" sz="400" dirty="0"/>
              <a:t>) implementation: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json</a:t>
            </a:r>
            <a:r>
              <a:rPr lang="en-US" sz="400" dirty="0"/>
              <a:t> = await </a:t>
            </a:r>
            <a:r>
              <a:rPr lang="en-US" sz="400" dirty="0" err="1"/>
              <a:t>getTreeJson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deserializer</a:t>
            </a:r>
            <a:r>
              <a:rPr lang="en-US" sz="400" dirty="0"/>
              <a:t> = new </a:t>
            </a:r>
            <a:r>
              <a:rPr lang="en-US" sz="400" dirty="0" err="1"/>
              <a:t>SubscribableTreeDeserializer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json</a:t>
            </a:r>
            <a:r>
              <a:rPr lang="en-US" sz="400" dirty="0"/>
              <a:t>) //TODO: I wish I could </a:t>
            </a:r>
            <a:r>
              <a:rPr lang="en-US" sz="400" dirty="0" err="1"/>
              <a:t>deserialize</a:t>
            </a:r>
            <a:r>
              <a:rPr lang="en-US" sz="400" dirty="0"/>
              <a:t> the normal tree, and then apply the </a:t>
            </a:r>
            <a:r>
              <a:rPr lang="en-US" sz="400" dirty="0" err="1"/>
              <a:t>subscribable</a:t>
            </a:r>
            <a:r>
              <a:rPr lang="en-US" sz="400" dirty="0"/>
              <a:t> behaviors onto the normal tree to transform it into a </a:t>
            </a:r>
            <a:r>
              <a:rPr lang="en-US" sz="400" dirty="0" err="1"/>
              <a:t>subscribable</a:t>
            </a:r>
            <a:r>
              <a:rPr lang="en-US" sz="400" dirty="0"/>
              <a:t> tree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tree = </a:t>
            </a:r>
            <a:r>
              <a:rPr lang="en-US" sz="400" dirty="0" err="1"/>
              <a:t>deserializer.deserialize</a:t>
            </a:r>
            <a:r>
              <a:rPr lang="en-US" sz="400" dirty="0"/>
              <a:t>()</a:t>
            </a:r>
          </a:p>
          <a:p>
            <a:pPr defTabSz="614152"/>
            <a:r>
              <a:rPr lang="en-US" sz="400" dirty="0"/>
              <a:t>	return tree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	//now</a:t>
            </a:r>
          </a:p>
          <a:p>
            <a:pPr defTabSz="614152"/>
            <a:r>
              <a:rPr lang="en-US" sz="400" dirty="0"/>
              <a:t>	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SUBSCRIBABLE_TREE_DESERIALIZER 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constructor(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  <a:r>
              <a:rPr lang="en-US" sz="400" dirty="0" err="1"/>
              <a:t>deserialize</a:t>
            </a:r>
            <a:r>
              <a:rPr lang="en-US" sz="400" dirty="0"/>
              <a:t>() : </a:t>
            </a:r>
            <a:r>
              <a:rPr lang="en-US" sz="400" dirty="0" err="1"/>
              <a:t>ISubscribableBasicTree</a:t>
            </a:r>
            <a:endParaRPr lang="en-US" sz="400" dirty="0"/>
          </a:p>
          <a:p>
            <a:pPr defTabSz="614152"/>
            <a:endParaRPr lang="en-US" sz="400" dirty="0"/>
          </a:p>
          <a:p>
            <a:endParaRPr lang="en-US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C6F34-BE63-4CE2-80E6-7B97A0734016}"/>
              </a:ext>
            </a:extLst>
          </p:cNvPr>
          <p:cNvSpPr txBox="1"/>
          <p:nvPr/>
        </p:nvSpPr>
        <p:spPr>
          <a:xfrm>
            <a:off x="28713063" y="21783507"/>
            <a:ext cx="10448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subscribableTree</a:t>
            </a:r>
            <a:r>
              <a:rPr lang="en-US" sz="400" dirty="0"/>
              <a:t> = </a:t>
            </a:r>
            <a:r>
              <a:rPr lang="en-US" sz="400" dirty="0" err="1"/>
              <a:t>SubscribableTreeLoader.load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firebaseTreesRef</a:t>
            </a:r>
            <a:r>
              <a:rPr lang="en-US" sz="400" dirty="0"/>
              <a:t> = </a:t>
            </a:r>
            <a:r>
              <a:rPr lang="en-US" sz="400" dirty="0" err="1"/>
              <a:t>firebase.database</a:t>
            </a:r>
            <a:r>
              <a:rPr lang="en-US" sz="400" dirty="0"/>
              <a:t>().ref(‘trees/’) // rather this would be injected from the </a:t>
            </a:r>
            <a:r>
              <a:rPr lang="en-US" sz="400" dirty="0" err="1"/>
              <a:t>inversify.config</a:t>
            </a:r>
            <a:r>
              <a:rPr lang="en-US" sz="400" dirty="0"/>
              <a:t> object graph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treeRef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contentId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parentId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(‘children’)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contentIdRef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parentIdRef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childrenRef</a:t>
            </a:r>
            <a:r>
              <a:rPr lang="en-US" sz="400" dirty="0"/>
              <a:t>}) //TODO: avoid new. Somehow can we inject this or use a factory or something?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contentIdSaver.save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parentIdSaver.save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childrenSaver.save</a:t>
            </a:r>
            <a:r>
              <a:rPr lang="en-US" sz="400" dirty="0"/>
              <a:t>})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dbSubscriberToTree</a:t>
            </a:r>
            <a:r>
              <a:rPr lang="en-US" sz="400" dirty="0"/>
              <a:t> = new </a:t>
            </a:r>
            <a:r>
              <a:rPr lang="en-US" sz="400" dirty="0" err="1"/>
              <a:t>DBSubscriberToTree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contentIdSyncerToDB</a:t>
            </a:r>
            <a:r>
              <a:rPr lang="en-US" sz="400" dirty="0"/>
              <a:t>, </a:t>
            </a:r>
            <a:r>
              <a:rPr lang="en-US" sz="400" dirty="0" err="1"/>
              <a:t>parentIdSyncerToDB</a:t>
            </a:r>
            <a:r>
              <a:rPr lang="en-US" sz="400" dirty="0"/>
              <a:t>, </a:t>
            </a:r>
            <a:r>
              <a:rPr lang="en-US" sz="400" dirty="0" err="1"/>
              <a:t>childrenSyncerToDB</a:t>
            </a:r>
            <a:r>
              <a:rPr lang="en-US" sz="400" dirty="0"/>
              <a:t>)</a:t>
            </a:r>
          </a:p>
          <a:p>
            <a:r>
              <a:rPr lang="en-US" sz="400" dirty="0" err="1"/>
              <a:t>dbSubscriberToTree.subscribe</a:t>
            </a:r>
            <a:r>
              <a:rPr lang="en-US" sz="400" dirty="0"/>
              <a:t>()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dbSubscriberFromTree</a:t>
            </a:r>
            <a:r>
              <a:rPr lang="en-US" sz="400" dirty="0"/>
              <a:t> = new </a:t>
            </a:r>
            <a:r>
              <a:rPr lang="en-US" sz="400" dirty="0" err="1"/>
              <a:t>DBSubscriberFromTree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597A3-41BE-4D11-A315-1705EA007309}"/>
              </a:ext>
            </a:extLst>
          </p:cNvPr>
          <p:cNvSpPr txBox="1"/>
          <p:nvPr/>
        </p:nvSpPr>
        <p:spPr>
          <a:xfrm>
            <a:off x="20128794" y="18885192"/>
            <a:ext cx="161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UI/</a:t>
            </a:r>
            <a:r>
              <a:rPr lang="en-US" sz="1200" dirty="0" err="1"/>
              <a:t>Vue</a:t>
            </a:r>
            <a:r>
              <a:rPr lang="en-US" sz="1200" dirty="0"/>
              <a:t> components</a:t>
            </a:r>
          </a:p>
          <a:p>
            <a:r>
              <a:rPr lang="en-US" sz="400" dirty="0"/>
              <a:t>-have no knowledge of their objects</a:t>
            </a:r>
          </a:p>
          <a:p>
            <a:r>
              <a:rPr lang="en-US" sz="400" dirty="0"/>
              <a:t>-should not call any databases or ORMs to retrieve data</a:t>
            </a:r>
          </a:p>
          <a:p>
            <a:pPr defTabSz="114300"/>
            <a:r>
              <a:rPr lang="en-US" sz="400" dirty="0"/>
              <a:t>	-should get all of its data from the JSON/ JS object from the sigma Nodes</a:t>
            </a:r>
          </a:p>
          <a:p>
            <a:r>
              <a:rPr lang="en-US" sz="400" dirty="0"/>
              <a:t>-only call mutations on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0358A-3F67-4420-916D-B297C97D5A69}"/>
              </a:ext>
            </a:extLst>
          </p:cNvPr>
          <p:cNvSpPr txBox="1"/>
          <p:nvPr/>
        </p:nvSpPr>
        <p:spPr>
          <a:xfrm>
            <a:off x="21903520" y="18433549"/>
            <a:ext cx="46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trigger store mutations (DATA_MUTATIONS)</a:t>
            </a:r>
          </a:p>
          <a:p>
            <a:r>
              <a:rPr lang="en-US" sz="400" dirty="0"/>
              <a:t>e.g. “{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mutation}”</a:t>
            </a:r>
          </a:p>
          <a:p>
            <a:endParaRPr lang="en-US" sz="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F6114-D55F-4B5A-8876-9113F2105E47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20936399" y="19469967"/>
            <a:ext cx="2011080" cy="299724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D8DB9-70C3-4E3B-A78B-796158322D8E}"/>
              </a:ext>
            </a:extLst>
          </p:cNvPr>
          <p:cNvSpPr txBox="1"/>
          <p:nvPr/>
        </p:nvSpPr>
        <p:spPr>
          <a:xfrm>
            <a:off x="21759196" y="22467207"/>
            <a:ext cx="23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receives messages/ APP_LEVEL_DATA_MUTATIONS from UI_COMPONENTS or SIGMA_LISTENER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 reference to each data types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Chooses to pass the message along to correct data store as an TYPE_LEVEL_DATA_MUTATION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e.g. “</a:t>
            </a:r>
            <a:r>
              <a:rPr lang="en-US" sz="400" dirty="0" err="1"/>
              <a:t>TREE_DATA_STORE.addMutation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Also receives messages/TYPE_LEVEL_DATA_UPDATES from each TYPE_DATA_STORE. It does this by subscribing to each of the TYPE_DATA_STORES, </a:t>
            </a:r>
            <a:r>
              <a:rPr lang="en-US" sz="400" dirty="0" err="1"/>
              <a:t>onUpdate</a:t>
            </a:r>
            <a:r>
              <a:rPr lang="en-US" sz="400" dirty="0"/>
              <a:t>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an </a:t>
            </a:r>
            <a:r>
              <a:rPr lang="en-US" sz="400" dirty="0" err="1"/>
              <a:t>onUpdate</a:t>
            </a:r>
            <a:r>
              <a:rPr lang="en-US" sz="400" dirty="0"/>
              <a:t> method that DATA_UI_BRIDGE or other objects can subscribe to</a:t>
            </a:r>
          </a:p>
          <a:p>
            <a:pPr marL="287338" lvl="1" indent="-115888">
              <a:buFont typeface="Arial" panose="020B0604020202020204" pitchFamily="34" charset="0"/>
              <a:buChar char="•"/>
            </a:pPr>
            <a:r>
              <a:rPr lang="en-US" sz="400" dirty="0"/>
              <a:t>This method publishes the entire </a:t>
            </a:r>
            <a:r>
              <a:rPr lang="en-US" sz="400" dirty="0" err="1"/>
              <a:t>tree_data</a:t>
            </a:r>
            <a:r>
              <a:rPr lang="en-US" sz="400" dirty="0"/>
              <a:t>, or </a:t>
            </a:r>
            <a:r>
              <a:rPr lang="en-US" sz="400" dirty="0" err="1"/>
              <a:t>tree_location_data</a:t>
            </a:r>
            <a:r>
              <a:rPr lang="en-US" sz="400" dirty="0"/>
              <a:t>, </a:t>
            </a:r>
            <a:r>
              <a:rPr lang="en-US" sz="400" dirty="0" err="1"/>
              <a:t>tree_user_data</a:t>
            </a:r>
            <a:r>
              <a:rPr lang="en-US" sz="400" dirty="0"/>
              <a:t> value etc. along with the </a:t>
            </a:r>
            <a:r>
              <a:rPr lang="en-US" sz="400" dirty="0" err="1"/>
              <a:t>data_type</a:t>
            </a:r>
            <a:r>
              <a:rPr lang="en-US" sz="400" dirty="0"/>
              <a:t>, and </a:t>
            </a:r>
            <a:r>
              <a:rPr lang="en-US" sz="400" dirty="0" err="1"/>
              <a:t>objectId</a:t>
            </a: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no static knowledge of DATA_UI_BRIDGE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ED4C-78D1-4932-A469-317043D020BC}"/>
              </a:ext>
            </a:extLst>
          </p:cNvPr>
          <p:cNvSpPr txBox="1"/>
          <p:nvPr/>
        </p:nvSpPr>
        <p:spPr>
          <a:xfrm>
            <a:off x="19235885" y="23767664"/>
            <a:ext cx="206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TREE_DATA STORE</a:t>
            </a:r>
          </a:p>
          <a:p>
            <a:pPr defTabSz="160020"/>
            <a:r>
              <a:rPr lang="en-US" sz="400" dirty="0"/>
              <a:t>	- receive messages/TYPE_LEVEL_DATA_MUTATIONS via </a:t>
            </a:r>
            <a:r>
              <a:rPr lang="en-US" sz="400" dirty="0" err="1"/>
              <a:t>this.addMutation</a:t>
            </a:r>
            <a:r>
              <a:rPr lang="en-US" sz="400" dirty="0"/>
              <a:t>()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  <a:p>
            <a:pPr defTabSz="160020"/>
            <a:r>
              <a:rPr lang="en-US" sz="400" dirty="0"/>
              <a:t>	- e.g. tree = </a:t>
            </a:r>
            <a:r>
              <a:rPr lang="en-US" sz="400" dirty="0" err="1"/>
              <a:t>TREE_DATA_STORE.get</a:t>
            </a:r>
            <a:r>
              <a:rPr lang="en-US" sz="400" dirty="0"/>
              <a:t>(‘efa234’); </a:t>
            </a:r>
            <a:r>
              <a:rPr lang="en-US" sz="400" dirty="0" err="1"/>
              <a:t>tree.addMutation</a:t>
            </a:r>
            <a:r>
              <a:rPr lang="en-US" sz="400" dirty="0"/>
              <a:t>({property: children, mutation})</a:t>
            </a:r>
          </a:p>
          <a:p>
            <a:pPr defTabSz="160020"/>
            <a:r>
              <a:rPr lang="en-US" sz="400" dirty="0"/>
              <a:t>	-also subscribes to each of its members’ update events, appends the object id to the update/event, and bubbles up these modified events to any objects that subscribed to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9810-9A8E-4F0F-87A7-BE69CE885C9C}"/>
              </a:ext>
            </a:extLst>
          </p:cNvPr>
          <p:cNvSpPr txBox="1"/>
          <p:nvPr/>
        </p:nvSpPr>
        <p:spPr>
          <a:xfrm>
            <a:off x="23591031" y="23952178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TREE_USER_DATA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38287-E916-4DA1-A113-B448A4113B76}"/>
              </a:ext>
            </a:extLst>
          </p:cNvPr>
          <p:cNvSpPr txBox="1"/>
          <p:nvPr/>
        </p:nvSpPr>
        <p:spPr>
          <a:xfrm>
            <a:off x="24554849" y="23934451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CONTENT_DATA_STORE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DBEEB-B009-4561-A2CF-BD603CF09CEB}"/>
              </a:ext>
            </a:extLst>
          </p:cNvPr>
          <p:cNvSpPr txBox="1"/>
          <p:nvPr/>
        </p:nvSpPr>
        <p:spPr>
          <a:xfrm>
            <a:off x="25417626" y="23927945"/>
            <a:ext cx="886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CONTENT_USER_DATA_STORE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518F4-6F72-49EA-952F-9784614470CC}"/>
              </a:ext>
            </a:extLst>
          </p:cNvPr>
          <p:cNvSpPr txBox="1"/>
          <p:nvPr/>
        </p:nvSpPr>
        <p:spPr>
          <a:xfrm>
            <a:off x="26383894" y="23940522"/>
            <a:ext cx="470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USER_STORE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13A6D-41F7-4144-A865-81CD35190C1B}"/>
              </a:ext>
            </a:extLst>
          </p:cNvPr>
          <p:cNvCxnSpPr>
            <a:cxnSpLocks/>
            <a:stCxn id="289" idx="2"/>
            <a:endCxn id="12" idx="0"/>
          </p:cNvCxnSpPr>
          <p:nvPr/>
        </p:nvCxnSpPr>
        <p:spPr>
          <a:xfrm flipH="1">
            <a:off x="20266773" y="23527789"/>
            <a:ext cx="2680706" cy="2398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12D41-863E-4142-8BDB-EB255116E1DA}"/>
              </a:ext>
            </a:extLst>
          </p:cNvPr>
          <p:cNvCxnSpPr>
            <a:cxnSpLocks/>
            <a:stCxn id="289" idx="2"/>
            <a:endCxn id="13" idx="0"/>
          </p:cNvCxnSpPr>
          <p:nvPr/>
        </p:nvCxnSpPr>
        <p:spPr>
          <a:xfrm>
            <a:off x="22947479" y="23527789"/>
            <a:ext cx="1052914" cy="42438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34D8-70BC-4C30-A6E1-0E86F8454A20}"/>
              </a:ext>
            </a:extLst>
          </p:cNvPr>
          <p:cNvCxnSpPr>
            <a:cxnSpLocks/>
            <a:stCxn id="289" idx="2"/>
            <a:endCxn id="14" idx="0"/>
          </p:cNvCxnSpPr>
          <p:nvPr/>
        </p:nvCxnSpPr>
        <p:spPr>
          <a:xfrm>
            <a:off x="22947479" y="23527789"/>
            <a:ext cx="2016732" cy="4066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823383-998D-465F-A8BD-5663A5A363E5}"/>
              </a:ext>
            </a:extLst>
          </p:cNvPr>
          <p:cNvCxnSpPr>
            <a:cxnSpLocks/>
            <a:stCxn id="289" idx="2"/>
            <a:endCxn id="15" idx="0"/>
          </p:cNvCxnSpPr>
          <p:nvPr/>
        </p:nvCxnSpPr>
        <p:spPr>
          <a:xfrm>
            <a:off x="22947479" y="23527789"/>
            <a:ext cx="2913407" cy="4001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C84FE-E851-4C9B-8C31-CBDDD88187D5}"/>
              </a:ext>
            </a:extLst>
          </p:cNvPr>
          <p:cNvCxnSpPr>
            <a:cxnSpLocks/>
            <a:stCxn id="289" idx="2"/>
            <a:endCxn id="16" idx="0"/>
          </p:cNvCxnSpPr>
          <p:nvPr/>
        </p:nvCxnSpPr>
        <p:spPr>
          <a:xfrm>
            <a:off x="22947479" y="23527789"/>
            <a:ext cx="3671820" cy="412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3498C-A8B7-49A9-AC2F-1145D7DEA5AF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20263785" y="24413995"/>
            <a:ext cx="2988" cy="16654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FBCD58-F401-4730-A48F-C5D33E14D7F9}"/>
              </a:ext>
            </a:extLst>
          </p:cNvPr>
          <p:cNvSpPr txBox="1"/>
          <p:nvPr/>
        </p:nvSpPr>
        <p:spPr>
          <a:xfrm>
            <a:off x="22725310" y="21859733"/>
            <a:ext cx="2752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</a:t>
            </a:r>
          </a:p>
          <a:p>
            <a:endParaRPr lang="en-US" sz="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1FC34-346F-4420-AF3A-2E90F6BAACF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19445391" y="25349979"/>
            <a:ext cx="818394" cy="23572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1E3838-6D95-4173-AEBE-B3D14D01EBE0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20263785" y="25349979"/>
            <a:ext cx="1053118" cy="22477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B317B-C698-4D94-8606-328006317D35}"/>
              </a:ext>
            </a:extLst>
          </p:cNvPr>
          <p:cNvSpPr txBox="1"/>
          <p:nvPr/>
        </p:nvSpPr>
        <p:spPr>
          <a:xfrm>
            <a:off x="19269426" y="25585703"/>
            <a:ext cx="3519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children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8996D-8C70-49FE-96CB-D40635C3543E}"/>
              </a:ext>
            </a:extLst>
          </p:cNvPr>
          <p:cNvSpPr txBox="1"/>
          <p:nvPr/>
        </p:nvSpPr>
        <p:spPr>
          <a:xfrm>
            <a:off x="21114403" y="25574749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endParaRPr lang="en-US" sz="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CBB945-557E-492E-B19A-F172777881B2}"/>
              </a:ext>
            </a:extLst>
          </p:cNvPr>
          <p:cNvSpPr txBox="1"/>
          <p:nvPr/>
        </p:nvSpPr>
        <p:spPr>
          <a:xfrm>
            <a:off x="18993577" y="26105132"/>
            <a:ext cx="286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Publishes updates to subscribers</a:t>
            </a:r>
          </a:p>
          <a:p>
            <a:r>
              <a:rPr lang="en-US" sz="400" dirty="0"/>
              <a:t>-these updates have a list of the values changed and mutations added</a:t>
            </a:r>
          </a:p>
          <a:p>
            <a:r>
              <a:rPr lang="en-US" sz="400" dirty="0"/>
              <a:t>-will ONLY change result of .</a:t>
            </a:r>
            <a:r>
              <a:rPr lang="en-US" sz="400" dirty="0" err="1"/>
              <a:t>val</a:t>
            </a:r>
            <a:r>
              <a:rPr lang="en-US" sz="400" dirty="0"/>
              <a:t>() or .mutations()</a:t>
            </a:r>
          </a:p>
          <a:p>
            <a:endParaRPr lang="en-US" sz="400" dirty="0"/>
          </a:p>
          <a:p>
            <a:r>
              <a:rPr lang="en-US" sz="400" dirty="0"/>
              <a:t>OR MAY NOT DO ANY UPDATES AT ALL, and thus not publish any updates to any subscribers</a:t>
            </a:r>
          </a:p>
          <a:p>
            <a:r>
              <a:rPr lang="en-US" sz="400" dirty="0"/>
              <a:t>Not all mutations result in updates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A8FEF7-F980-4C70-9B52-7FBF11069E4A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18445776" y="25739591"/>
            <a:ext cx="999615" cy="2458063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EB7B09-3654-403D-8189-BEEBC270FBE8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 flipH="1">
            <a:off x="17965327" y="25739591"/>
            <a:ext cx="1480064" cy="2020182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3A4631-B1E1-42DE-9EEE-0C57C0942263}"/>
              </a:ext>
            </a:extLst>
          </p:cNvPr>
          <p:cNvSpPr txBox="1"/>
          <p:nvPr/>
        </p:nvSpPr>
        <p:spPr>
          <a:xfrm>
            <a:off x="18024867" y="28197654"/>
            <a:ext cx="84181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72BBFB-2AA4-48F5-82B5-919BEC8E951A}"/>
              </a:ext>
            </a:extLst>
          </p:cNvPr>
          <p:cNvSpPr txBox="1"/>
          <p:nvPr/>
        </p:nvSpPr>
        <p:spPr>
          <a:xfrm>
            <a:off x="17574687" y="27759773"/>
            <a:ext cx="781279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DatabaseSyncer1 (firebase)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87E75-2953-49D6-BAFD-6CC2E0F5F2CD}"/>
              </a:ext>
            </a:extLst>
          </p:cNvPr>
          <p:cNvSpPr txBox="1"/>
          <p:nvPr/>
        </p:nvSpPr>
        <p:spPr>
          <a:xfrm>
            <a:off x="16305115" y="22054416"/>
            <a:ext cx="179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 Subscribes to store updates</a:t>
            </a:r>
          </a:p>
          <a:p>
            <a:r>
              <a:rPr lang="en-US" sz="400" dirty="0"/>
              <a:t>parses update</a:t>
            </a:r>
          </a:p>
          <a:p>
            <a:r>
              <a:rPr lang="en-US" sz="400" dirty="0"/>
              <a:t>- 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 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26720-5581-46E6-9AE1-EA3755AAEB39}"/>
              </a:ext>
            </a:extLst>
          </p:cNvPr>
          <p:cNvSpPr txBox="1"/>
          <p:nvPr/>
        </p:nvSpPr>
        <p:spPr>
          <a:xfrm>
            <a:off x="16454396" y="20672161"/>
            <a:ext cx="9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Sigma LOCAL CACHE</a:t>
            </a:r>
          </a:p>
          <a:p>
            <a:pPr defTabSz="160020"/>
            <a:r>
              <a:rPr lang="en-US" sz="400" dirty="0"/>
              <a:t>	- store set of nodes and edges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9F4DD-4A29-44FC-8E0D-A35F3BF7D177}"/>
              </a:ext>
            </a:extLst>
          </p:cNvPr>
          <p:cNvSpPr txBox="1"/>
          <p:nvPr/>
        </p:nvSpPr>
        <p:spPr>
          <a:xfrm>
            <a:off x="17444900" y="20836485"/>
            <a:ext cx="947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In memory Sigma nodes and edges</a:t>
            </a:r>
          </a:p>
          <a:p>
            <a:pPr defTabSz="160020"/>
            <a:r>
              <a:rPr lang="en-US" sz="400" dirty="0"/>
              <a:t>and </a:t>
            </a:r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3EFD04-5C68-478B-8C52-761E26A16313}"/>
              </a:ext>
            </a:extLst>
          </p:cNvPr>
          <p:cNvCxnSpPr>
            <a:cxnSpLocks/>
            <a:stCxn id="61" idx="0"/>
            <a:endCxn id="72" idx="2"/>
          </p:cNvCxnSpPr>
          <p:nvPr/>
        </p:nvCxnSpPr>
        <p:spPr>
          <a:xfrm flipV="1">
            <a:off x="17201837" y="21931305"/>
            <a:ext cx="312178" cy="12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F996F-B1F2-4AB8-9448-2EB9BA6798A8}"/>
              </a:ext>
            </a:extLst>
          </p:cNvPr>
          <p:cNvCxnSpPr>
            <a:cxnSpLocks/>
            <a:stCxn id="72" idx="0"/>
            <a:endCxn id="63" idx="2"/>
          </p:cNvCxnSpPr>
          <p:nvPr/>
        </p:nvCxnSpPr>
        <p:spPr>
          <a:xfrm flipH="1" flipV="1">
            <a:off x="16928240" y="20949160"/>
            <a:ext cx="585775" cy="45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915EC0-FC07-4AB9-91AC-1C8AE21B75EA}"/>
              </a:ext>
            </a:extLst>
          </p:cNvPr>
          <p:cNvCxnSpPr>
            <a:cxnSpLocks/>
            <a:stCxn id="72" idx="0"/>
            <a:endCxn id="38" idx="2"/>
          </p:cNvCxnSpPr>
          <p:nvPr/>
        </p:nvCxnSpPr>
        <p:spPr>
          <a:xfrm flipV="1">
            <a:off x="17514015" y="21051929"/>
            <a:ext cx="404729" cy="35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C55EE-883F-4C7D-A8D9-D0066382D392}"/>
              </a:ext>
            </a:extLst>
          </p:cNvPr>
          <p:cNvSpPr txBox="1"/>
          <p:nvPr/>
        </p:nvSpPr>
        <p:spPr>
          <a:xfrm>
            <a:off x="14610360" y="20988505"/>
            <a:ext cx="73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1D8DE-8728-48D5-BDAB-554F33FB4585}"/>
              </a:ext>
            </a:extLst>
          </p:cNvPr>
          <p:cNvCxnSpPr>
            <a:cxnSpLocks/>
            <a:stCxn id="65" idx="2"/>
            <a:endCxn id="274" idx="1"/>
          </p:cNvCxnSpPr>
          <p:nvPr/>
        </p:nvCxnSpPr>
        <p:spPr>
          <a:xfrm>
            <a:off x="17918743" y="18963220"/>
            <a:ext cx="1621476" cy="191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26A8CB-0E68-44E4-B89C-3ACDBC03A709}"/>
              </a:ext>
            </a:extLst>
          </p:cNvPr>
          <p:cNvSpPr txBox="1"/>
          <p:nvPr/>
        </p:nvSpPr>
        <p:spPr>
          <a:xfrm>
            <a:off x="16215850" y="18568076"/>
            <a:ext cx="91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Actions</a:t>
            </a:r>
          </a:p>
          <a:p>
            <a:r>
              <a:rPr lang="en-US" sz="600" dirty="0"/>
              <a:t>-</a:t>
            </a:r>
            <a:r>
              <a:rPr lang="en-US" sz="600" dirty="0" err="1"/>
              <a:t>dragNode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clickEdge</a:t>
            </a:r>
            <a:r>
              <a:rPr lang="en-US" sz="600" dirty="0"/>
              <a:t>, </a:t>
            </a:r>
          </a:p>
          <a:p>
            <a:r>
              <a:rPr lang="en-US" sz="600" dirty="0"/>
              <a:t>-pan</a:t>
            </a:r>
          </a:p>
          <a:p>
            <a:r>
              <a:rPr lang="en-US" sz="600" dirty="0"/>
              <a:t>-zoom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C93D3-B257-44B5-A00D-9C84412C6270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17908565" y="18963220"/>
            <a:ext cx="10178" cy="43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BD6E5-EEA2-4FC6-9073-5D6899701436}"/>
              </a:ext>
            </a:extLst>
          </p:cNvPr>
          <p:cNvSpPr txBox="1"/>
          <p:nvPr/>
        </p:nvSpPr>
        <p:spPr>
          <a:xfrm>
            <a:off x="17574687" y="18809332"/>
            <a:ext cx="68811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Sigma Event Emitters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C5D0DE-34D3-42B2-BC30-9D15EE4D3508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6672910" y="19275962"/>
            <a:ext cx="761811" cy="22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7EDAB3-5FA7-4901-B683-A76DB44CD820}"/>
              </a:ext>
            </a:extLst>
          </p:cNvPr>
          <p:cNvSpPr txBox="1"/>
          <p:nvPr/>
        </p:nvSpPr>
        <p:spPr>
          <a:xfrm>
            <a:off x="16854946" y="21408085"/>
            <a:ext cx="131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SigmaHandler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addEdge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modifyEdge</a:t>
            </a:r>
            <a:endParaRPr lang="en-US" sz="400" dirty="0"/>
          </a:p>
          <a:p>
            <a:pPr defTabSz="160020"/>
            <a:r>
              <a:rPr lang="en-US" sz="400" dirty="0"/>
              <a:t>- Has a reference to an array of </a:t>
            </a:r>
            <a:r>
              <a:rPr lang="en-US" sz="400" dirty="0" err="1"/>
              <a:t>SigmaNodeHandlers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E6A20-FAB0-4F2D-AEAE-AC3FB3BEE69C}"/>
              </a:ext>
            </a:extLst>
          </p:cNvPr>
          <p:cNvSpPr txBox="1"/>
          <p:nvPr/>
        </p:nvSpPr>
        <p:spPr>
          <a:xfrm>
            <a:off x="18869370" y="27790576"/>
            <a:ext cx="80011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DatabaseSyncer1  (firebase)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482B7A-42E4-4C08-8891-BDCD451A30FD}"/>
              </a:ext>
            </a:extLst>
          </p:cNvPr>
          <p:cNvCxnSpPr>
            <a:cxnSpLocks/>
            <a:stCxn id="349" idx="2"/>
            <a:endCxn id="86" idx="0"/>
          </p:cNvCxnSpPr>
          <p:nvPr/>
        </p:nvCxnSpPr>
        <p:spPr>
          <a:xfrm flipH="1">
            <a:off x="19269426" y="25878528"/>
            <a:ext cx="1036269" cy="1912048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482BE7-6D40-4BB0-8502-DB7C6E1332CF}"/>
              </a:ext>
            </a:extLst>
          </p:cNvPr>
          <p:cNvCxnSpPr>
            <a:cxnSpLocks/>
            <a:stCxn id="48" idx="2"/>
            <a:endCxn id="115" idx="0"/>
          </p:cNvCxnSpPr>
          <p:nvPr/>
        </p:nvCxnSpPr>
        <p:spPr>
          <a:xfrm flipH="1">
            <a:off x="20749974" y="25728637"/>
            <a:ext cx="566929" cy="2020114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F5AC2-F866-4084-AFB5-33B195FDAB38}"/>
              </a:ext>
            </a:extLst>
          </p:cNvPr>
          <p:cNvSpPr txBox="1"/>
          <p:nvPr/>
        </p:nvSpPr>
        <p:spPr>
          <a:xfrm>
            <a:off x="20337420" y="27748751"/>
            <a:ext cx="82510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DatabaseSyncer1 (firebase)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25724-4877-40BB-A8E0-39B405811163}"/>
              </a:ext>
            </a:extLst>
          </p:cNvPr>
          <p:cNvSpPr txBox="1"/>
          <p:nvPr/>
        </p:nvSpPr>
        <p:spPr>
          <a:xfrm>
            <a:off x="19334779" y="28197654"/>
            <a:ext cx="803640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153D7C-CED2-454C-A816-A2B79A8C2172}"/>
              </a:ext>
            </a:extLst>
          </p:cNvPr>
          <p:cNvCxnSpPr>
            <a:cxnSpLocks/>
            <a:stCxn id="349" idx="2"/>
            <a:endCxn id="135" idx="0"/>
          </p:cNvCxnSpPr>
          <p:nvPr/>
        </p:nvCxnSpPr>
        <p:spPr>
          <a:xfrm flipH="1">
            <a:off x="19736599" y="25878528"/>
            <a:ext cx="569096" cy="2319126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07FEE08-E2A0-4CCC-A422-35AC5E5ADA37}"/>
              </a:ext>
            </a:extLst>
          </p:cNvPr>
          <p:cNvSpPr txBox="1"/>
          <p:nvPr/>
        </p:nvSpPr>
        <p:spPr>
          <a:xfrm>
            <a:off x="20911835" y="28249211"/>
            <a:ext cx="77788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72C42C-F139-41FD-A0F8-995D3DBF56A3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flipH="1">
            <a:off x="21300776" y="25728637"/>
            <a:ext cx="16127" cy="2520574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0956938-2BCA-4171-A120-267BDC40C988}"/>
              </a:ext>
            </a:extLst>
          </p:cNvPr>
          <p:cNvSpPr/>
          <p:nvPr/>
        </p:nvSpPr>
        <p:spPr>
          <a:xfrm>
            <a:off x="20853641" y="15001430"/>
            <a:ext cx="1443088" cy="13575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User hits Enter on add new child under the Capitals Category. “Question: Ohio. Answer: Columbus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DF8EAC-2F89-4DD1-8459-9B84FB4FD4AE}"/>
              </a:ext>
            </a:extLst>
          </p:cNvPr>
          <p:cNvSpPr txBox="1"/>
          <p:nvPr/>
        </p:nvSpPr>
        <p:spPr>
          <a:xfrm>
            <a:off x="18157083" y="12727854"/>
            <a:ext cx="112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BEC35-5302-4184-A91D-2AF8BD3CB916}"/>
              </a:ext>
            </a:extLst>
          </p:cNvPr>
          <p:cNvSpPr txBox="1"/>
          <p:nvPr/>
        </p:nvSpPr>
        <p:spPr>
          <a:xfrm>
            <a:off x="18381055" y="13049988"/>
            <a:ext cx="22781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fact as child under a category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2DFDED6-450E-4EFE-B61F-A2A316C61139}"/>
              </a:ext>
            </a:extLst>
          </p:cNvPr>
          <p:cNvSpPr txBox="1"/>
          <p:nvPr/>
        </p:nvSpPr>
        <p:spPr>
          <a:xfrm>
            <a:off x="18381055" y="13789712"/>
            <a:ext cx="16513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userInteraction</a:t>
            </a:r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AB7FF28-76B4-415D-B2B2-DB9F5E3A1010}"/>
              </a:ext>
            </a:extLst>
          </p:cNvPr>
          <p:cNvSpPr txBox="1"/>
          <p:nvPr/>
        </p:nvSpPr>
        <p:spPr>
          <a:xfrm>
            <a:off x="18370231" y="14268292"/>
            <a:ext cx="16513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edit fact on tree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20010A-06D2-4EE7-A190-DF06089CD975}"/>
              </a:ext>
            </a:extLst>
          </p:cNvPr>
          <p:cNvCxnSpPr>
            <a:cxnSpLocks/>
            <a:stCxn id="38" idx="0"/>
            <a:endCxn id="68" idx="2"/>
          </p:cNvCxnSpPr>
          <p:nvPr/>
        </p:nvCxnSpPr>
        <p:spPr>
          <a:xfrm flipH="1" flipV="1">
            <a:off x="17908565" y="19612747"/>
            <a:ext cx="10179" cy="122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FF8FD01B-F93C-4EC8-90CC-F4B9024B1FD8}"/>
              </a:ext>
            </a:extLst>
          </p:cNvPr>
          <p:cNvSpPr txBox="1"/>
          <p:nvPr/>
        </p:nvSpPr>
        <p:spPr>
          <a:xfrm>
            <a:off x="16672910" y="19895640"/>
            <a:ext cx="1458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Performs the actual rasterization/visual </a:t>
            </a:r>
          </a:p>
          <a:p>
            <a:r>
              <a:rPr lang="en-US" sz="400" dirty="0"/>
              <a:t>Change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E9B8CE5-B819-4E3E-9EF7-17783E9119F8}"/>
              </a:ext>
            </a:extLst>
          </p:cNvPr>
          <p:cNvCxnSpPr>
            <a:cxnSpLocks/>
            <a:stCxn id="237" idx="0"/>
            <a:endCxn id="68" idx="2"/>
          </p:cNvCxnSpPr>
          <p:nvPr/>
        </p:nvCxnSpPr>
        <p:spPr>
          <a:xfrm flipV="1">
            <a:off x="17402083" y="19612747"/>
            <a:ext cx="506482" cy="28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ED2A645-DAD6-4CB0-B67A-542116FFDACD}"/>
              </a:ext>
            </a:extLst>
          </p:cNvPr>
          <p:cNvSpPr txBox="1"/>
          <p:nvPr/>
        </p:nvSpPr>
        <p:spPr>
          <a:xfrm>
            <a:off x="18370231" y="15057320"/>
            <a:ext cx="1651318" cy="369332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dragNode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61A5426-A6F5-40FB-9DA2-CC35190C758E}"/>
              </a:ext>
            </a:extLst>
          </p:cNvPr>
          <p:cNvSpPr txBox="1"/>
          <p:nvPr/>
        </p:nvSpPr>
        <p:spPr>
          <a:xfrm>
            <a:off x="18594775" y="19705438"/>
            <a:ext cx="78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x,y</a:t>
            </a:r>
            <a:r>
              <a:rPr lang="en-US" sz="400" dirty="0"/>
              <a:t>})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C73E328-E5E1-4F8F-ABDB-E94D6DE9980F}"/>
              </a:ext>
            </a:extLst>
          </p:cNvPr>
          <p:cNvSpPr txBox="1"/>
          <p:nvPr/>
        </p:nvSpPr>
        <p:spPr>
          <a:xfrm>
            <a:off x="19540219" y="20554915"/>
            <a:ext cx="113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SigmaListener</a:t>
            </a:r>
            <a:endParaRPr lang="en-US" sz="400" dirty="0"/>
          </a:p>
          <a:p>
            <a:r>
              <a:rPr lang="en-US" sz="400" dirty="0"/>
              <a:t>-listens to sigma Events and converts them to 1) store mutations, 2) open </a:t>
            </a:r>
            <a:r>
              <a:rPr lang="en-US" sz="400" dirty="0" err="1"/>
              <a:t>Vue</a:t>
            </a:r>
            <a:r>
              <a:rPr lang="en-US" sz="400" dirty="0"/>
              <a:t> templates or 3) UI mutations (such as </a:t>
            </a:r>
            <a:r>
              <a:rPr lang="en-US" sz="400" dirty="0" err="1"/>
              <a:t>saveHistory</a:t>
            </a:r>
            <a:r>
              <a:rPr lang="en-US" sz="400" dirty="0"/>
              <a:t>)</a:t>
            </a:r>
          </a:p>
          <a:p>
            <a:r>
              <a:rPr lang="en-US" sz="400" dirty="0"/>
              <a:t>-reference to store, and reference to </a:t>
            </a:r>
            <a:r>
              <a:rPr lang="en-US" sz="400" dirty="0" err="1"/>
              <a:t>sigmaInstance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SIGMA_INSTANCE.on</a:t>
            </a:r>
            <a:r>
              <a:rPr lang="en-US" sz="400" dirty="0"/>
              <a:t>(</a:t>
            </a:r>
            <a:r>
              <a:rPr lang="en-US" sz="400" dirty="0" err="1"/>
              <a:t>SIGMA_EVENTS.tree_location_move</a:t>
            </a:r>
            <a:r>
              <a:rPr lang="en-US" sz="400" dirty="0"/>
              <a:t>, ….)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5F1444-E6B9-4358-A838-40EECB1E4FCC}"/>
              </a:ext>
            </a:extLst>
          </p:cNvPr>
          <p:cNvCxnSpPr>
            <a:cxnSpLocks/>
            <a:stCxn id="274" idx="2"/>
            <a:endCxn id="11" idx="0"/>
          </p:cNvCxnSpPr>
          <p:nvPr/>
        </p:nvCxnSpPr>
        <p:spPr>
          <a:xfrm>
            <a:off x="20107537" y="21201246"/>
            <a:ext cx="2839942" cy="1265961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908A8B53-58C8-4D58-BA04-2DFDDEA17B66}"/>
              </a:ext>
            </a:extLst>
          </p:cNvPr>
          <p:cNvSpPr txBox="1"/>
          <p:nvPr/>
        </p:nvSpPr>
        <p:spPr>
          <a:xfrm>
            <a:off x="18771648" y="19878058"/>
            <a:ext cx="922496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treeLocationMoved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: efa234, x: 101, y:102})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C43B56-AA6D-4874-B906-285BA594F1FC}"/>
              </a:ext>
            </a:extLst>
          </p:cNvPr>
          <p:cNvSpPr txBox="1"/>
          <p:nvPr/>
        </p:nvSpPr>
        <p:spPr>
          <a:xfrm>
            <a:off x="19955887" y="21566167"/>
            <a:ext cx="804552" cy="523220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</a:t>
            </a:r>
            <a:r>
              <a:rPr lang="en-US" sz="400" dirty="0" err="1"/>
              <a:t>treeLocation</a:t>
            </a:r>
            <a:r>
              <a:rPr lang="en-US" sz="400" dirty="0"/>
              <a:t>, 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</a:t>
            </a:r>
            <a:r>
              <a:rPr lang="en-US" sz="400" dirty="0" err="1"/>
              <a:t>val</a:t>
            </a:r>
            <a:r>
              <a:rPr lang="en-US" sz="400" dirty="0"/>
              <a:t>: { x: 101, y:102}} . . .))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19A7E7-76F7-408D-BF03-6DCA62D945EA}"/>
              </a:ext>
            </a:extLst>
          </p:cNvPr>
          <p:cNvSpPr txBox="1"/>
          <p:nvPr/>
        </p:nvSpPr>
        <p:spPr>
          <a:xfrm>
            <a:off x="21680545" y="23312345"/>
            <a:ext cx="2533868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TREE_LOCATION_DATA_STORE.addMutation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358E6-A621-4E5B-893E-6CE925F5D2D9}"/>
              </a:ext>
            </a:extLst>
          </p:cNvPr>
          <p:cNvCxnSpPr>
            <a:cxnSpLocks/>
            <a:stCxn id="11" idx="2"/>
            <a:endCxn id="289" idx="0"/>
          </p:cNvCxnSpPr>
          <p:nvPr/>
        </p:nvCxnSpPr>
        <p:spPr>
          <a:xfrm>
            <a:off x="22947479" y="23298204"/>
            <a:ext cx="0" cy="1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325C783-55A5-4256-BEAD-D6F831DAC7FB}"/>
              </a:ext>
            </a:extLst>
          </p:cNvPr>
          <p:cNvSpPr txBox="1"/>
          <p:nvPr/>
        </p:nvSpPr>
        <p:spPr>
          <a:xfrm>
            <a:off x="21794612" y="23814862"/>
            <a:ext cx="19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TREE_LOCATION_DATA STORE</a:t>
            </a:r>
          </a:p>
          <a:p>
            <a:pPr defTabSz="160020"/>
            <a:r>
              <a:rPr lang="en-US" sz="400" dirty="0"/>
              <a:t>	- receive messages/TYPE_LEVEL_DATA_MUTATIONS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29B801-6A15-4A86-B589-F45EB9739EA8}"/>
              </a:ext>
            </a:extLst>
          </p:cNvPr>
          <p:cNvCxnSpPr>
            <a:cxnSpLocks/>
            <a:stCxn id="289" idx="2"/>
            <a:endCxn id="92" idx="0"/>
          </p:cNvCxnSpPr>
          <p:nvPr/>
        </p:nvCxnSpPr>
        <p:spPr>
          <a:xfrm flipH="1">
            <a:off x="22756117" y="23527789"/>
            <a:ext cx="191362" cy="287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A8A0D4-9CF6-4AE3-8E72-BE732BB7DF08}"/>
              </a:ext>
            </a:extLst>
          </p:cNvPr>
          <p:cNvSpPr txBox="1"/>
          <p:nvPr/>
        </p:nvSpPr>
        <p:spPr>
          <a:xfrm>
            <a:off x="21725229" y="24747407"/>
            <a:ext cx="206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ISubscribableTreeLocation</a:t>
            </a:r>
            <a:endParaRPr lang="en-US" sz="400" dirty="0"/>
          </a:p>
          <a:p>
            <a:r>
              <a:rPr lang="en-US" sz="400" dirty="0"/>
              <a:t>-receive messages/PROPERTY_LEVEL_DATA_MUTATIONS</a:t>
            </a:r>
          </a:p>
          <a:p>
            <a:r>
              <a:rPr lang="en-US" sz="400" dirty="0"/>
              <a:t>-only properties are `</a:t>
            </a:r>
            <a:r>
              <a:rPr lang="en-US" sz="400" dirty="0" err="1"/>
              <a:t>val</a:t>
            </a:r>
            <a:r>
              <a:rPr lang="en-US" sz="400" dirty="0"/>
              <a:t>` which is an </a:t>
            </a:r>
            <a:r>
              <a:rPr lang="en-US" sz="400" dirty="0" err="1"/>
              <a:t>IMutablePoint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9B49B3-33F9-4CAD-A8F1-763875EFA3B9}"/>
              </a:ext>
            </a:extLst>
          </p:cNvPr>
          <p:cNvCxnSpPr>
            <a:cxnSpLocks/>
            <a:stCxn id="282" idx="2"/>
            <a:endCxn id="98" idx="0"/>
          </p:cNvCxnSpPr>
          <p:nvPr/>
        </p:nvCxnSpPr>
        <p:spPr>
          <a:xfrm>
            <a:off x="22756117" y="24500930"/>
            <a:ext cx="0" cy="2464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97E5DB-3D86-4FDD-9955-3C4707B9E46A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2756117" y="25209072"/>
            <a:ext cx="0" cy="40616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BEEC7A4-4434-47E8-8056-F10FD090F311}"/>
              </a:ext>
            </a:extLst>
          </p:cNvPr>
          <p:cNvSpPr txBox="1"/>
          <p:nvPr/>
        </p:nvSpPr>
        <p:spPr>
          <a:xfrm>
            <a:off x="22623019" y="25615232"/>
            <a:ext cx="26619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val</a:t>
            </a:r>
            <a:endParaRPr lang="en-US" sz="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E3AC22-031A-4D3D-A4EC-1C28ED869B25}"/>
              </a:ext>
            </a:extLst>
          </p:cNvPr>
          <p:cNvSpPr txBox="1"/>
          <p:nvPr/>
        </p:nvSpPr>
        <p:spPr>
          <a:xfrm>
            <a:off x="21689716" y="27727308"/>
            <a:ext cx="77004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DatabaseSyncer1 (firebase)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98D006-3CA0-4A99-A0DD-46D1A305425D}"/>
              </a:ext>
            </a:extLst>
          </p:cNvPr>
          <p:cNvSpPr txBox="1"/>
          <p:nvPr/>
        </p:nvSpPr>
        <p:spPr>
          <a:xfrm>
            <a:off x="22413912" y="28216747"/>
            <a:ext cx="809942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CBEBA8E-1166-427F-BEA4-0C3A3FAF7463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flipH="1">
            <a:off x="22074737" y="25769120"/>
            <a:ext cx="681380" cy="1958188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27FAA8-2CAE-41F1-8755-AC1F47DFD87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22756117" y="25769120"/>
            <a:ext cx="92775" cy="2370683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A2DE870-1B04-4197-A7E2-51A69F194C42}"/>
              </a:ext>
            </a:extLst>
          </p:cNvPr>
          <p:cNvSpPr txBox="1"/>
          <p:nvPr/>
        </p:nvSpPr>
        <p:spPr>
          <a:xfrm>
            <a:off x="21838050" y="24223931"/>
            <a:ext cx="1836133" cy="276999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/>
              <a:t>- e.g. </a:t>
            </a:r>
            <a:r>
              <a:rPr lang="en-US" sz="400" dirty="0" err="1"/>
              <a:t>tree_location</a:t>
            </a:r>
            <a:r>
              <a:rPr lang="en-US" sz="400" dirty="0"/>
              <a:t> = </a:t>
            </a:r>
            <a:r>
              <a:rPr lang="en-US" sz="400" dirty="0" err="1"/>
              <a:t>TREE_LOCATION_DATA_STORE.get</a:t>
            </a:r>
            <a:r>
              <a:rPr lang="en-US" sz="400" dirty="0"/>
              <a:t>(‘efa234’); </a:t>
            </a:r>
            <a:r>
              <a:rPr lang="en-US" sz="400" dirty="0" err="1"/>
              <a:t>tree_location.addMutation</a:t>
            </a:r>
            <a:r>
              <a:rPr lang="en-US" sz="400" dirty="0"/>
              <a:t>(({property: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D568F-4181-4DBE-AD36-E084C3576B52}"/>
              </a:ext>
            </a:extLst>
          </p:cNvPr>
          <p:cNvCxnSpPr>
            <a:stCxn id="92" idx="2"/>
            <a:endCxn id="282" idx="0"/>
          </p:cNvCxnSpPr>
          <p:nvPr/>
        </p:nvCxnSpPr>
        <p:spPr>
          <a:xfrm>
            <a:off x="22756117" y="24153416"/>
            <a:ext cx="0" cy="7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19F0F59-FB9A-446D-A6D0-4B1254BB477F}"/>
              </a:ext>
            </a:extLst>
          </p:cNvPr>
          <p:cNvCxnSpPr/>
          <p:nvPr/>
        </p:nvCxnSpPr>
        <p:spPr>
          <a:xfrm>
            <a:off x="19206714" y="23830972"/>
            <a:ext cx="0" cy="10871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CCD98B0A-8E73-4E1F-B956-4EDC9028A385}"/>
              </a:ext>
            </a:extLst>
          </p:cNvPr>
          <p:cNvSpPr txBox="1"/>
          <p:nvPr/>
        </p:nvSpPr>
        <p:spPr>
          <a:xfrm>
            <a:off x="18931650" y="23910984"/>
            <a:ext cx="369332" cy="750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Mutations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DB91F78-95C9-42A9-BF6C-33A91D15643D}"/>
              </a:ext>
            </a:extLst>
          </p:cNvPr>
          <p:cNvSpPr txBox="1"/>
          <p:nvPr/>
        </p:nvSpPr>
        <p:spPr>
          <a:xfrm rot="10800000">
            <a:off x="18269078" y="23923111"/>
            <a:ext cx="369332" cy="65530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Updates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F06973-70FA-4682-8A9C-725091B31CEE}"/>
              </a:ext>
            </a:extLst>
          </p:cNvPr>
          <p:cNvCxnSpPr>
            <a:cxnSpLocks/>
          </p:cNvCxnSpPr>
          <p:nvPr/>
        </p:nvCxnSpPr>
        <p:spPr>
          <a:xfrm flipV="1">
            <a:off x="18594775" y="23814862"/>
            <a:ext cx="0" cy="8856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ctagon 292">
            <a:extLst>
              <a:ext uri="{FF2B5EF4-FFF2-40B4-BE49-F238E27FC236}">
                <a16:creationId xmlns:a16="http://schemas.microsoft.com/office/drawing/2014/main" id="{0BF90D05-B6ED-46F8-9CCF-DB747CA60AF7}"/>
              </a:ext>
            </a:extLst>
          </p:cNvPr>
          <p:cNvSpPr/>
          <p:nvPr/>
        </p:nvSpPr>
        <p:spPr>
          <a:xfrm>
            <a:off x="18371652" y="25801584"/>
            <a:ext cx="378613" cy="412582"/>
          </a:xfrm>
          <a:prstGeom prst="oc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020C08B-8D8B-4DA1-8284-E3F99AC2437B}"/>
              </a:ext>
            </a:extLst>
          </p:cNvPr>
          <p:cNvSpPr txBox="1"/>
          <p:nvPr/>
        </p:nvSpPr>
        <p:spPr>
          <a:xfrm>
            <a:off x="18202464" y="25601812"/>
            <a:ext cx="765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flow stops, if mutation caused no updates</a:t>
            </a:r>
          </a:p>
        </p:txBody>
      </p: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F7EA0D06-7F8D-4C8D-89A2-39AB11A6909F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 rot="10800000">
            <a:off x="19232898" y="24965259"/>
            <a:ext cx="36529" cy="697388"/>
          </a:xfrm>
          <a:prstGeom prst="bentConnector3">
            <a:avLst>
              <a:gd name="adj1" fmla="val 1079728"/>
            </a:avLst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F9FBADE-B2B6-4C23-83F8-72A35C29CABE}"/>
              </a:ext>
            </a:extLst>
          </p:cNvPr>
          <p:cNvSpPr txBox="1"/>
          <p:nvPr/>
        </p:nvSpPr>
        <p:spPr>
          <a:xfrm>
            <a:off x="18582623" y="24106066"/>
            <a:ext cx="369332" cy="562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Publishes via </a:t>
            </a:r>
            <a:r>
              <a:rPr lang="en-US" sz="400" dirty="0" err="1">
                <a:solidFill>
                  <a:schemeClr val="accent6"/>
                </a:solidFill>
              </a:rPr>
              <a:t>onUpdate</a:t>
            </a:r>
            <a:r>
              <a:rPr lang="en-US" sz="400" dirty="0">
                <a:solidFill>
                  <a:schemeClr val="accent6"/>
                </a:solidFill>
              </a:rPr>
              <a:t> the entire .</a:t>
            </a:r>
            <a:r>
              <a:rPr lang="en-US" sz="400" dirty="0" err="1">
                <a:solidFill>
                  <a:schemeClr val="accent6"/>
                </a:solidFill>
              </a:rPr>
              <a:t>val</a:t>
            </a:r>
            <a:r>
              <a:rPr lang="en-US" sz="400" dirty="0">
                <a:solidFill>
                  <a:schemeClr val="accent6"/>
                </a:solidFill>
              </a:rPr>
              <a:t>() of the tree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945477A-284E-47C1-9FC8-41153BE9D50A}"/>
              </a:ext>
            </a:extLst>
          </p:cNvPr>
          <p:cNvCxnSpPr>
            <a:cxnSpLocks/>
            <a:stCxn id="39" idx="1"/>
            <a:endCxn id="12" idx="1"/>
          </p:cNvCxnSpPr>
          <p:nvPr/>
        </p:nvCxnSpPr>
        <p:spPr>
          <a:xfrm rot="10800000" flipH="1">
            <a:off x="19232897" y="24090831"/>
            <a:ext cx="2988" cy="874429"/>
          </a:xfrm>
          <a:prstGeom prst="bentConnector3">
            <a:avLst>
              <a:gd name="adj1" fmla="val -9460007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77CD302B-B056-4D6D-87C5-DD980729373A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 flipH="1">
            <a:off x="19235884" y="22882706"/>
            <a:ext cx="2523311" cy="1208124"/>
          </a:xfrm>
          <a:prstGeom prst="bentConnector3">
            <a:avLst>
              <a:gd name="adj1" fmla="val -906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FFEFBEE-9C1C-4924-B473-50003578A63E}"/>
              </a:ext>
            </a:extLst>
          </p:cNvPr>
          <p:cNvSpPr txBox="1"/>
          <p:nvPr/>
        </p:nvSpPr>
        <p:spPr>
          <a:xfrm>
            <a:off x="19663202" y="22951586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objectId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4C3201D-D357-46F1-A0B2-5CBB81C825D2}"/>
              </a:ext>
            </a:extLst>
          </p:cNvPr>
          <p:cNvCxnSpPr>
            <a:cxnSpLocks/>
            <a:stCxn id="11" idx="1"/>
            <a:endCxn id="61" idx="2"/>
          </p:cNvCxnSpPr>
          <p:nvPr/>
        </p:nvCxnSpPr>
        <p:spPr>
          <a:xfrm flipH="1" flipV="1">
            <a:off x="17201837" y="22454526"/>
            <a:ext cx="4557359" cy="4281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0D748716-EB81-403C-B9D7-F95AF32473C3}"/>
              </a:ext>
            </a:extLst>
          </p:cNvPr>
          <p:cNvSpPr txBox="1"/>
          <p:nvPr/>
        </p:nvSpPr>
        <p:spPr>
          <a:xfrm>
            <a:off x="18801877" y="22389659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objectType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046735E-CB09-4D2E-9B8F-04B15B81C79F}"/>
              </a:ext>
            </a:extLst>
          </p:cNvPr>
          <p:cNvSpPr txBox="1"/>
          <p:nvPr/>
        </p:nvSpPr>
        <p:spPr>
          <a:xfrm>
            <a:off x="11601240" y="20566399"/>
            <a:ext cx="25503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Should each sigma node have the full tree/content objects that they do now?</a:t>
            </a:r>
          </a:p>
          <a:p>
            <a:endParaRPr lang="en-US" sz="400" dirty="0"/>
          </a:p>
          <a:p>
            <a:r>
              <a:rPr lang="en-US" sz="400" dirty="0"/>
              <a:t>Each </a:t>
            </a:r>
            <a:r>
              <a:rPr lang="en-US" sz="400" dirty="0" err="1"/>
              <a:t>SigmaNodeHandler</a:t>
            </a:r>
            <a:r>
              <a:rPr lang="en-US" sz="400" dirty="0"/>
              <a:t> class instance subscribes to updates from a </a:t>
            </a:r>
            <a:r>
              <a:rPr lang="en-US" sz="400" dirty="0" err="1"/>
              <a:t>SubscribableContentItem</a:t>
            </a:r>
            <a:r>
              <a:rPr lang="en-US" sz="400" dirty="0"/>
              <a:t>, 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SubscribableTreeUserData</a:t>
            </a:r>
            <a:r>
              <a:rPr lang="en-US" sz="400" dirty="0"/>
              <a:t>, </a:t>
            </a:r>
            <a:r>
              <a:rPr lang="en-US" sz="400" dirty="0" err="1"/>
              <a:t>SubscribableContentUserData</a:t>
            </a:r>
            <a:r>
              <a:rPr lang="en-US" sz="400" dirty="0"/>
              <a:t>. Each of these emit an </a:t>
            </a:r>
            <a:r>
              <a:rPr lang="en-US" sz="400" dirty="0" err="1"/>
              <a:t>oldVal</a:t>
            </a:r>
            <a:r>
              <a:rPr lang="en-US" sz="400" dirty="0"/>
              <a:t>, and </a:t>
            </a:r>
            <a:r>
              <a:rPr lang="en-US" sz="400" dirty="0" err="1"/>
              <a:t>newVal</a:t>
            </a:r>
            <a:r>
              <a:rPr lang="en-US" sz="400" dirty="0"/>
              <a:t>. Each of those may be objects, with </a:t>
            </a:r>
            <a:r>
              <a:rPr lang="en-US" sz="400" dirty="0" err="1"/>
              <a:t>subproperties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Constructor({</a:t>
            </a:r>
            <a:r>
              <a:rPr lang="en-US" sz="400" dirty="0" err="1"/>
              <a:t>sigmaNode</a:t>
            </a:r>
            <a:r>
              <a:rPr lang="en-US" sz="400" dirty="0"/>
              <a:t>})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</a:t>
            </a:r>
            <a:r>
              <a:rPr lang="en-US" sz="400" dirty="0"/>
              <a:t> = </a:t>
            </a:r>
            <a:r>
              <a:rPr lang="en-US" sz="400" dirty="0" err="1"/>
              <a:t>sigmaNode</a:t>
            </a:r>
            <a:endParaRPr lang="en-US" sz="400" dirty="0"/>
          </a:p>
          <a:p>
            <a:r>
              <a:rPr lang="en-US" sz="400" dirty="0"/>
              <a:t>})</a:t>
            </a:r>
          </a:p>
          <a:p>
            <a:endParaRPr lang="en-US" sz="400" dirty="0"/>
          </a:p>
          <a:p>
            <a:r>
              <a:rPr lang="en-US" sz="400" dirty="0" err="1"/>
              <a:t>this.sigmaNode</a:t>
            </a:r>
            <a:r>
              <a:rPr lang="en-US" sz="400" dirty="0"/>
              <a:t> = {</a:t>
            </a:r>
          </a:p>
          <a:p>
            <a:r>
              <a:rPr lang="en-US" sz="400" dirty="0"/>
              <a:t>        ...</a:t>
            </a:r>
            <a:r>
              <a:rPr lang="en-US" sz="400" dirty="0" err="1"/>
              <a:t>treeData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…</a:t>
            </a:r>
            <a:r>
              <a:rPr lang="en-US" sz="400" dirty="0" err="1"/>
              <a:t>treeLocationData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content,</a:t>
            </a:r>
          </a:p>
          <a:p>
            <a:r>
              <a:rPr lang="en-US" sz="400" dirty="0"/>
              <a:t>        overdue: </a:t>
            </a:r>
            <a:r>
              <a:rPr lang="en-US" sz="400" dirty="0" err="1"/>
              <a:t>content.overdue</a:t>
            </a:r>
            <a:r>
              <a:rPr lang="en-US" sz="400" dirty="0"/>
              <a:t>,</a:t>
            </a:r>
          </a:p>
          <a:p>
            <a:r>
              <a:rPr lang="en-US" sz="400" dirty="0"/>
              <a:t>        label: </a:t>
            </a:r>
            <a:r>
              <a:rPr lang="en-US" sz="400" dirty="0" err="1"/>
              <a:t>getLabelFromContent</a:t>
            </a:r>
            <a:r>
              <a:rPr lang="en-US" sz="400" dirty="0"/>
              <a:t>(content), // better yet have a </a:t>
            </a:r>
            <a:r>
              <a:rPr lang="en-US" sz="400" dirty="0" err="1"/>
              <a:t>contentItemUI</a:t>
            </a:r>
            <a:r>
              <a:rPr lang="en-US" sz="400" dirty="0"/>
              <a:t> class that uses polymorphism for a label() property</a:t>
            </a:r>
          </a:p>
          <a:p>
            <a:r>
              <a:rPr lang="en-US" sz="400" dirty="0"/>
              <a:t>        size: </a:t>
            </a:r>
            <a:r>
              <a:rPr lang="en-US" sz="400" dirty="0" err="1"/>
              <a:t>getSizeFromUserContentData</a:t>
            </a:r>
            <a:r>
              <a:rPr lang="en-US" sz="400" dirty="0"/>
              <a:t> (</a:t>
            </a:r>
            <a:r>
              <a:rPr lang="en-US" sz="400" dirty="0" err="1"/>
              <a:t>userContentData</a:t>
            </a:r>
            <a:r>
              <a:rPr lang="en-US" sz="400" dirty="0"/>
              <a:t>), // maybe better yet have a </a:t>
            </a:r>
            <a:r>
              <a:rPr lang="en-US" sz="400" dirty="0" err="1"/>
              <a:t>UserContentItemUI</a:t>
            </a:r>
            <a:r>
              <a:rPr lang="en-US" sz="400" dirty="0"/>
              <a:t> class that determines the size from a .size() method. This class via composition has access to </a:t>
            </a:r>
            <a:r>
              <a:rPr lang="en-US" sz="400" dirty="0" err="1"/>
              <a:t>UserContentItem</a:t>
            </a:r>
            <a:r>
              <a:rPr lang="en-US" sz="400" dirty="0"/>
              <a:t>, or maybe just one of </a:t>
            </a:r>
            <a:r>
              <a:rPr lang="en-US" sz="400" dirty="0" err="1"/>
              <a:t>userContentItem’s</a:t>
            </a:r>
            <a:r>
              <a:rPr lang="en-US" sz="400" dirty="0"/>
              <a:t> properties.</a:t>
            </a:r>
          </a:p>
          <a:p>
            <a:r>
              <a:rPr lang="en-US" sz="400" dirty="0"/>
              <a:t>        color: </a:t>
            </a:r>
            <a:r>
              <a:rPr lang="en-US" sz="400" dirty="0" err="1"/>
              <a:t>getTreeColorFromUserContentData</a:t>
            </a:r>
            <a:r>
              <a:rPr lang="en-US" sz="400" dirty="0"/>
              <a:t>(</a:t>
            </a:r>
            <a:r>
              <a:rPr lang="en-US" sz="400" dirty="0" err="1"/>
              <a:t>userContentData</a:t>
            </a:r>
            <a:r>
              <a:rPr lang="en-US" sz="400" dirty="0"/>
              <a:t>),</a:t>
            </a:r>
          </a:p>
          <a:p>
            <a:r>
              <a:rPr lang="en-US" sz="400" dirty="0"/>
              <a:t>        colors: [</a:t>
            </a:r>
          </a:p>
          <a:p>
            <a:pPr defTabSz="173038"/>
            <a:r>
              <a:rPr lang="en-US" sz="400" dirty="0"/>
              <a:t>	{color: “RED”,</a:t>
            </a:r>
          </a:p>
          <a:p>
            <a:pPr defTabSz="173038"/>
            <a:r>
              <a:rPr lang="en-US" sz="400" dirty="0"/>
              <a:t>	start: pi/2,</a:t>
            </a:r>
          </a:p>
          <a:p>
            <a:pPr defTabSz="173038"/>
            <a:r>
              <a:rPr lang="en-US" sz="400" dirty="0"/>
              <a:t>	end: 0,</a:t>
            </a:r>
          </a:p>
          <a:p>
            <a:pPr defTabSz="173038"/>
            <a:r>
              <a:rPr lang="en-US" sz="400" dirty="0"/>
              <a:t>	}</a:t>
            </a:r>
          </a:p>
          <a:p>
            <a:pPr defTabSz="114300"/>
            <a:r>
              <a:rPr lang="en-US" sz="400" dirty="0"/>
              <a:t>	]</a:t>
            </a:r>
          </a:p>
          <a:p>
            <a:r>
              <a:rPr lang="en-US" sz="400" dirty="0"/>
              <a:t>        type: NODE_TYPES.TREE,</a:t>
            </a:r>
          </a:p>
          <a:p>
            <a:r>
              <a:rPr lang="en-US" sz="400" dirty="0"/>
              <a:t>};</a:t>
            </a:r>
          </a:p>
          <a:p>
            <a:endParaRPr lang="en-US" sz="400" dirty="0"/>
          </a:p>
          <a:p>
            <a:r>
              <a:rPr lang="en-US" sz="400" dirty="0" err="1"/>
              <a:t>changeSigmaNodeFromNewContentData</a:t>
            </a:r>
            <a:r>
              <a:rPr lang="en-US" sz="400" dirty="0"/>
              <a:t>(</a:t>
            </a:r>
            <a:r>
              <a:rPr lang="en-US" sz="400" dirty="0" err="1"/>
              <a:t>newContentData</a:t>
            </a:r>
            <a:r>
              <a:rPr lang="en-US" sz="400" dirty="0"/>
              <a:t>: </a:t>
            </a:r>
            <a:r>
              <a:rPr lang="en-US" sz="400" dirty="0" err="1"/>
              <a:t>INewContentDataUI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this.sigmaNode.label</a:t>
            </a:r>
            <a:r>
              <a:rPr lang="en-US" sz="400" dirty="0"/>
              <a:t> = </a:t>
            </a:r>
            <a:r>
              <a:rPr lang="en-US" sz="400" dirty="0" err="1"/>
              <a:t>newContentData.type</a:t>
            </a:r>
            <a:r>
              <a:rPr lang="en-US" sz="400" dirty="0"/>
              <a:t> === </a:t>
            </a:r>
            <a:r>
              <a:rPr lang="en-US" sz="400" dirty="0" err="1"/>
              <a:t>CONTENT_TYPES.category</a:t>
            </a:r>
            <a:r>
              <a:rPr lang="en-US" sz="400" dirty="0"/>
              <a:t> ? </a:t>
            </a:r>
            <a:r>
              <a:rPr lang="en-US" sz="400" dirty="0" err="1"/>
              <a:t>newContentData.title</a:t>
            </a:r>
            <a:r>
              <a:rPr lang="en-US" sz="400" dirty="0"/>
              <a:t> : …. === </a:t>
            </a:r>
            <a:r>
              <a:rPr lang="en-US" sz="400" dirty="0" err="1"/>
              <a:t>CONTENT_TYPES.fact</a:t>
            </a:r>
            <a:r>
              <a:rPr lang="en-US" sz="400" dirty="0"/>
              <a:t> ? </a:t>
            </a:r>
            <a:r>
              <a:rPr lang="en-US" sz="400" dirty="0" err="1"/>
              <a:t>newContentData.question</a:t>
            </a:r>
            <a:r>
              <a:rPr lang="en-US" sz="400" dirty="0"/>
              <a:t> + ‘: ‘ + </a:t>
            </a:r>
            <a:r>
              <a:rPr lang="en-US" sz="400" dirty="0" err="1"/>
              <a:t>newContentData.answer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this.sigmaNode.question</a:t>
            </a:r>
            <a:r>
              <a:rPr lang="en-US" sz="400" dirty="0"/>
              <a:t> = </a:t>
            </a:r>
            <a:r>
              <a:rPr lang="en-US" sz="400" dirty="0" err="1"/>
              <a:t>newContentData.question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answer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title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changeSigmaNodeFromNewContentUserData</a:t>
            </a:r>
            <a:r>
              <a:rPr lang="en-US" sz="400" dirty="0"/>
              <a:t>(</a:t>
            </a:r>
            <a:r>
              <a:rPr lang="en-US" sz="400" dirty="0" err="1"/>
              <a:t>newContentUserDataUI</a:t>
            </a:r>
            <a:r>
              <a:rPr lang="en-US" sz="400" dirty="0"/>
              <a:t>: </a:t>
            </a:r>
            <a:r>
              <a:rPr lang="en-US" sz="400" dirty="0" err="1"/>
              <a:t>INewContentUserDataUI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this.sigmaNode.overdue</a:t>
            </a:r>
            <a:r>
              <a:rPr lang="en-US" sz="400" dirty="0"/>
              <a:t> = </a:t>
            </a:r>
            <a:r>
              <a:rPr lang="en-US" sz="400" dirty="0" err="1"/>
              <a:t>newContentUserDataUI.overdue</a:t>
            </a:r>
            <a:r>
              <a:rPr lang="en-US" sz="400" dirty="0"/>
              <a:t>()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changeSigmaNodeFromNewTreeUserData</a:t>
            </a:r>
            <a:r>
              <a:rPr lang="en-US" sz="400" dirty="0"/>
              <a:t>(</a:t>
            </a:r>
            <a:r>
              <a:rPr lang="en-US" sz="400" dirty="0" err="1"/>
              <a:t>newTreeUserDataUI</a:t>
            </a:r>
            <a:r>
              <a:rPr lang="en-US" sz="400" dirty="0"/>
              <a:t>: </a:t>
            </a:r>
            <a:r>
              <a:rPr lang="en-US" sz="400" dirty="0" err="1"/>
              <a:t>INewTreeUserDataUI</a:t>
            </a:r>
            <a:r>
              <a:rPr lang="en-US" sz="400" dirty="0"/>
              <a:t>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this.sigmaNode.colors</a:t>
            </a:r>
            <a:r>
              <a:rPr lang="en-US" sz="400" dirty="0"/>
              <a:t> = </a:t>
            </a:r>
            <a:r>
              <a:rPr lang="en-US" sz="400" dirty="0" err="1"/>
              <a:t>SigmaNodeUIHelper.calculateColors</a:t>
            </a:r>
            <a:r>
              <a:rPr lang="en-US" sz="400" dirty="0"/>
              <a:t>(</a:t>
            </a:r>
            <a:r>
              <a:rPr lang="en-US" sz="400" dirty="0" err="1"/>
              <a:t>newTreeUserDataUI.proficiencyStats</a:t>
            </a:r>
            <a:r>
              <a:rPr lang="en-US" sz="400" dirty="0"/>
              <a:t>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onTreeUpdate</a:t>
            </a:r>
            <a:r>
              <a:rPr lang="en-US" sz="400" dirty="0"/>
              <a:t>() {</a:t>
            </a:r>
          </a:p>
          <a:p>
            <a:pPr defTabSz="114300"/>
            <a:r>
              <a:rPr lang="en-US" sz="400" dirty="0"/>
              <a:t>    	if </a:t>
            </a:r>
            <a:r>
              <a:rPr lang="en-US" sz="400" dirty="0" err="1"/>
              <a:t>this.contentId</a:t>
            </a:r>
            <a:r>
              <a:rPr lang="en-US" sz="400" dirty="0"/>
              <a:t> changes, will have to unsubscribe from old </a:t>
            </a:r>
            <a:r>
              <a:rPr lang="en-US" sz="400" dirty="0" err="1"/>
              <a:t>contentId</a:t>
            </a:r>
            <a:r>
              <a:rPr lang="en-US" sz="400" dirty="0"/>
              <a:t>, and subscribe to new </a:t>
            </a:r>
            <a:r>
              <a:rPr lang="en-US" sz="400" dirty="0" err="1"/>
              <a:t>contentId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8B13FDE-33D9-4DEE-9109-AF029B8FBB8C}"/>
              </a:ext>
            </a:extLst>
          </p:cNvPr>
          <p:cNvSpPr txBox="1"/>
          <p:nvPr/>
        </p:nvSpPr>
        <p:spPr>
          <a:xfrm>
            <a:off x="18370230" y="15630525"/>
            <a:ext cx="19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CreateTree</a:t>
            </a:r>
            <a:endParaRPr lang="en-US" dirty="0"/>
          </a:p>
          <a:p>
            <a:r>
              <a:rPr lang="en-US" dirty="0" err="1"/>
              <a:t>createContentItem</a:t>
            </a:r>
            <a:endParaRPr lang="en-US" dirty="0"/>
          </a:p>
          <a:p>
            <a:r>
              <a:rPr lang="en-US" dirty="0" err="1"/>
              <a:t>CreateExercise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C31FAF1-8758-41C2-BEEB-A06FEADD6EF5}"/>
              </a:ext>
            </a:extLst>
          </p:cNvPr>
          <p:cNvSpPr txBox="1"/>
          <p:nvPr/>
        </p:nvSpPr>
        <p:spPr>
          <a:xfrm>
            <a:off x="24391595" y="18363055"/>
            <a:ext cx="250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</a:t>
            </a:r>
            <a:r>
              <a:rPr lang="en-US" dirty="0" err="1"/>
              <a:t>auth</a:t>
            </a:r>
            <a:r>
              <a:rPr lang="en-US" dirty="0"/>
              <a:t> security?? How do we know that any old user couldn’t modify other users’ data?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B18A4E9-6450-4B03-9E67-B5DC995FEF06}"/>
              </a:ext>
            </a:extLst>
          </p:cNvPr>
          <p:cNvSpPr txBox="1"/>
          <p:nvPr/>
        </p:nvSpPr>
        <p:spPr>
          <a:xfrm>
            <a:off x="23835703" y="-53370"/>
            <a:ext cx="424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ACTIONS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76665C5-18D0-49AF-A865-9D1B54BF9352}"/>
              </a:ext>
            </a:extLst>
          </p:cNvPr>
          <p:cNvSpPr txBox="1"/>
          <p:nvPr/>
        </p:nvSpPr>
        <p:spPr>
          <a:xfrm>
            <a:off x="15684570" y="21495336"/>
            <a:ext cx="47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PointsUIUpdater</a:t>
            </a:r>
            <a:endParaRPr lang="en-US" sz="40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81C7CF1-F964-41CB-BC09-72AE1D0155C8}"/>
              </a:ext>
            </a:extLst>
          </p:cNvPr>
          <p:cNvCxnSpPr>
            <a:cxnSpLocks/>
            <a:stCxn id="61" idx="0"/>
            <a:endCxn id="323" idx="2"/>
          </p:cNvCxnSpPr>
          <p:nvPr/>
        </p:nvCxnSpPr>
        <p:spPr>
          <a:xfrm flipH="1" flipV="1">
            <a:off x="15924338" y="21710780"/>
            <a:ext cx="1277499" cy="34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506071F-23B1-4B52-A738-04C58A8CC2A3}"/>
              </a:ext>
            </a:extLst>
          </p:cNvPr>
          <p:cNvCxnSpPr>
            <a:cxnSpLocks/>
            <a:stCxn id="39" idx="2"/>
            <a:endCxn id="349" idx="0"/>
          </p:cNvCxnSpPr>
          <p:nvPr/>
        </p:nvCxnSpPr>
        <p:spPr>
          <a:xfrm>
            <a:off x="20263785" y="25349979"/>
            <a:ext cx="41910" cy="37466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3C0A0121-8000-430B-924A-C675D83969FE}"/>
              </a:ext>
            </a:extLst>
          </p:cNvPr>
          <p:cNvSpPr txBox="1"/>
          <p:nvPr/>
        </p:nvSpPr>
        <p:spPr>
          <a:xfrm>
            <a:off x="20103195" y="25724640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parentId</a:t>
            </a:r>
            <a:endParaRPr lang="en-US" sz="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9FEA49-1259-4898-AA1A-9B4A11C75B73}"/>
              </a:ext>
            </a:extLst>
          </p:cNvPr>
          <p:cNvSpPr txBox="1"/>
          <p:nvPr/>
        </p:nvSpPr>
        <p:spPr>
          <a:xfrm>
            <a:off x="11868475" y="23393660"/>
            <a:ext cx="22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Scenario 1</a:t>
            </a:r>
          </a:p>
          <a:p>
            <a:r>
              <a:rPr lang="en-US" sz="400" dirty="0"/>
              <a:t>- Each </a:t>
            </a:r>
            <a:r>
              <a:rPr lang="en-US" sz="400" dirty="0" err="1"/>
              <a:t>sigmaNodeHandler</a:t>
            </a:r>
            <a:r>
              <a:rPr lang="en-US" sz="400" dirty="0"/>
              <a:t> subscribes to </a:t>
            </a:r>
            <a:r>
              <a:rPr lang="en-US" sz="400" dirty="0" err="1"/>
              <a:t>onUpdate</a:t>
            </a:r>
            <a:r>
              <a:rPr lang="en-US" sz="400" dirty="0"/>
              <a:t> for TREE_USER_DATA, TREE_LOCATION_DATA, CONTENT_ITEM_USER_DATA, TREE_DATA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E15EEFB-13B1-4CCB-9DD3-EF0ECB003520}"/>
              </a:ext>
            </a:extLst>
          </p:cNvPr>
          <p:cNvSpPr txBox="1"/>
          <p:nvPr/>
        </p:nvSpPr>
        <p:spPr>
          <a:xfrm>
            <a:off x="14382913" y="22419733"/>
            <a:ext cx="1107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TODO: Figure out the class / method that passes updates from the data stores objects to the correct </a:t>
            </a:r>
            <a:r>
              <a:rPr lang="en-US" sz="1000" dirty="0" err="1"/>
              <a:t>sigmaNode</a:t>
            </a:r>
            <a:r>
              <a:rPr lang="en-US" sz="1000" dirty="0"/>
              <a:t> handler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641BC7B-B4B2-4583-B65C-8730FBC32949}"/>
              </a:ext>
            </a:extLst>
          </p:cNvPr>
          <p:cNvSpPr txBox="1"/>
          <p:nvPr/>
        </p:nvSpPr>
        <p:spPr>
          <a:xfrm>
            <a:off x="20838613" y="21708115"/>
            <a:ext cx="94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Store Mutations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985FA9E2-F113-45B4-BD06-DE065001BC23}"/>
              </a:ext>
            </a:extLst>
          </p:cNvPr>
          <p:cNvCxnSpPr>
            <a:cxnSpLocks/>
            <a:stCxn id="274" idx="0"/>
            <a:endCxn id="2" idx="2"/>
          </p:cNvCxnSpPr>
          <p:nvPr/>
        </p:nvCxnSpPr>
        <p:spPr>
          <a:xfrm flipV="1">
            <a:off x="20107537" y="19469967"/>
            <a:ext cx="828862" cy="108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33559102-5D30-47D0-80A8-869FFE3E532A}"/>
              </a:ext>
            </a:extLst>
          </p:cNvPr>
          <p:cNvSpPr txBox="1"/>
          <p:nvPr/>
        </p:nvSpPr>
        <p:spPr>
          <a:xfrm>
            <a:off x="19881172" y="20086374"/>
            <a:ext cx="1232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 Open </a:t>
            </a:r>
            <a:r>
              <a:rPr lang="en-US" sz="800" dirty="0" err="1"/>
              <a:t>Vue</a:t>
            </a:r>
            <a:r>
              <a:rPr lang="en-US" sz="800" dirty="0"/>
              <a:t> Templates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A61EC0E-E9A4-4BB8-81CA-FA5903BB8D40}"/>
              </a:ext>
            </a:extLst>
          </p:cNvPr>
          <p:cNvSpPr txBox="1"/>
          <p:nvPr/>
        </p:nvSpPr>
        <p:spPr>
          <a:xfrm>
            <a:off x="23861510" y="22613032"/>
            <a:ext cx="226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TODO: have the store use commit or something so that there is static time checking</a:t>
            </a:r>
          </a:p>
        </p:txBody>
      </p:sp>
    </p:spTree>
    <p:extLst>
      <p:ext uri="{BB962C8B-B14F-4D97-AF65-F5344CB8AC3E}">
        <p14:creationId xmlns:p14="http://schemas.microsoft.com/office/powerpoint/2010/main" val="9505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6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3325</TotalTime>
  <Words>1571</Words>
  <Application>Microsoft Office PowerPoint</Application>
  <PresentationFormat>Custom</PresentationFormat>
  <Paragraphs>325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137</cp:revision>
  <dcterms:created xsi:type="dcterms:W3CDTF">2017-11-26T16:40:06Z</dcterms:created>
  <dcterms:modified xsi:type="dcterms:W3CDTF">2017-12-07T02:47:47Z</dcterms:modified>
</cp:coreProperties>
</file>