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8" r:id="rId4"/>
    <p:sldId id="257" r:id="rId5"/>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merlink" initials="JS" lastIdx="4" clrIdx="0">
    <p:extLst>
      <p:ext uri="{19B8F6BF-5375-455C-9EA6-DF929625EA0E}">
        <p15:presenceInfo xmlns:p15="http://schemas.microsoft.com/office/powerpoint/2012/main" userId="bb2883f3ca942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DADA"/>
    <a:srgbClr val="AE5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86985" autoAdjust="0"/>
  </p:normalViewPr>
  <p:slideViewPr>
    <p:cSldViewPr snapToGrid="0">
      <p:cViewPr>
        <p:scale>
          <a:sx n="142" d="100"/>
          <a:sy n="142" d="100"/>
        </p:scale>
        <p:origin x="-1785"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2:22:15.072" idx="2">
    <p:pos x="12983" y="10857"/>
    <p:text>This is so that we can pass userId as a prop to a mutation in BranchesStore, which will then combine userId with contentId to get contentUserId. What we were trying to do before was just get the contentUserId from the sigmaNode.contentUserData.id. The problem is, is if a user had never had an interation with that content id before, sigmaNode.contentUserData would be undefined and thus we couldn't get a contentUserData out of it</p:text>
    <p:extLst>
      <p:ext uri="{C676402C-5697-4E1C-873F-D02D1690AC5C}">
        <p15:threadingInfo xmlns:p15="http://schemas.microsoft.com/office/powerpoint/2012/main" timeZoneBias="300"/>
      </p:ext>
    </p:extLst>
  </p:cm>
  <p:cm authorId="1" dt="2018-01-17T12:25:21.537" idx="3">
    <p:pos x="12983" y="10953"/>
    <p:text>We could 1) actually just pass the contentUserId as a prop to the BranchesStore ADD_CONTENT_INTERACTION Mutation. And the way we would get contentUserId in the tree.ts component is by passing it in in tooltipOpener. TooltipOpener would compute the contentUserId because a) it has userId as a property (that it gets updated from Vuex) and b) the tooltipOpener.openTooltipMethod(node: ISigmaNode) called in SigmaEventListener will access the contentId property on sigmaNode and combine it with userId to get ContentUserId. []We will have to have a check though that the tooltipOpener fails if there is no contentId.</p:text>
    <p:extLst>
      <p:ext uri="{C676402C-5697-4E1C-873F-D02D1690AC5C}">
        <p15:threadingInfo xmlns:p15="http://schemas.microsoft.com/office/powerpoint/2012/main" timeZoneBias="300">
          <p15:parentCm authorId="1" idx="2"/>
        </p15:threadingInfo>
      </p:ext>
    </p:extLst>
  </p:cm>
  <p:cm authorId="1" dt="2018-01-17T12:31:26.672" idx="4">
    <p:pos x="12983" y="11049"/>
    <p:text>[] So we are going to have to modify TooltipOpener to include the config inside of the class directly? so that we can interpolate the userId property on tooltipOpener into the created template</p:text>
    <p:extLst>
      <p:ext uri="{C676402C-5697-4E1C-873F-D02D1690AC5C}">
        <p15:threadingInfo xmlns:p15="http://schemas.microsoft.com/office/powerpoint/2012/main" timeZoneBias="30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79557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58067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36744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1896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62195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134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5F3B5-6F50-4323-80C0-955EB0110BAC}"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81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F3B5-6F50-4323-80C0-955EB0110BAC}"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878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F3B5-6F50-4323-80C0-955EB0110BAC}"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6777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9180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041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0A05F3B5-6F50-4323-80C0-955EB0110BAC}" type="datetimeFigureOut">
              <a:rPr lang="en-US" smtClean="0"/>
              <a:t>1/12/2018</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2CE529A-CD26-434C-A222-3586CD261A2F}" type="slidenum">
              <a:rPr lang="en-US" smtClean="0"/>
              <a:t>‹#›</a:t>
            </a:fld>
            <a:endParaRPr lang="en-US"/>
          </a:p>
        </p:txBody>
      </p:sp>
    </p:spTree>
    <p:extLst>
      <p:ext uri="{BB962C8B-B14F-4D97-AF65-F5344CB8AC3E}">
        <p14:creationId xmlns:p14="http://schemas.microsoft.com/office/powerpoint/2010/main" val="3295645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C76ED8-FA21-44E3-9352-67A8358B681E}"/>
              </a:ext>
            </a:extLst>
          </p:cNvPr>
          <p:cNvSpPr txBox="1"/>
          <p:nvPr/>
        </p:nvSpPr>
        <p:spPr>
          <a:xfrm>
            <a:off x="23835703" y="-53370"/>
            <a:ext cx="4240290" cy="2677656"/>
          </a:xfrm>
          <a:prstGeom prst="rect">
            <a:avLst/>
          </a:prstGeom>
          <a:noFill/>
        </p:spPr>
        <p:txBody>
          <a:bodyPr wrap="square" rtlCol="0">
            <a:spAutoFit/>
          </a:bodyPr>
          <a:lstStyle/>
          <a:p>
            <a:pPr>
              <a:tabLst>
                <a:tab pos="4056063" algn="l"/>
              </a:tabLst>
            </a:pPr>
            <a:r>
              <a:rPr lang="en-US" sz="8400" dirty="0"/>
              <a:t>LOAD DATA</a:t>
            </a:r>
          </a:p>
        </p:txBody>
      </p:sp>
      <p:sp>
        <p:nvSpPr>
          <p:cNvPr id="5" name="TextBox 4">
            <a:extLst>
              <a:ext uri="{FF2B5EF4-FFF2-40B4-BE49-F238E27FC236}">
                <a16:creationId xmlns:a16="http://schemas.microsoft.com/office/drawing/2014/main" id="{97CAC98C-038A-4220-9479-FEE5239E54D8}"/>
              </a:ext>
            </a:extLst>
          </p:cNvPr>
          <p:cNvSpPr txBox="1"/>
          <p:nvPr/>
        </p:nvSpPr>
        <p:spPr>
          <a:xfrm>
            <a:off x="29403148" y="18765670"/>
            <a:ext cx="7751180" cy="2423612"/>
          </a:xfrm>
          <a:prstGeom prst="rect">
            <a:avLst/>
          </a:prstGeom>
          <a:noFill/>
        </p:spPr>
        <p:txBody>
          <a:bodyPr wrap="square" rtlCol="0">
            <a:spAutoFit/>
          </a:bodyPr>
          <a:lstStyle/>
          <a:p>
            <a:r>
              <a:rPr lang="en-US" sz="2164" dirty="0" err="1"/>
              <a:t>SubscribeToFirebase</a:t>
            </a:r>
            <a:r>
              <a:rPr lang="en-US" sz="2164" dirty="0"/>
              <a:t> class</a:t>
            </a:r>
          </a:p>
          <a:p>
            <a:pPr defTabSz="1245481">
              <a:tabLst>
                <a:tab pos="614152" algn="l"/>
              </a:tabLst>
            </a:pPr>
            <a:r>
              <a:rPr lang="en-US" sz="2164" dirty="0"/>
              <a:t>	-subscribes to updates from firebase ref</a:t>
            </a:r>
          </a:p>
          <a:p>
            <a:pPr defTabSz="1245481">
              <a:tabLst>
                <a:tab pos="614152" algn="l"/>
              </a:tabLst>
            </a:pPr>
            <a:r>
              <a:rPr lang="en-US" sz="2164" dirty="0"/>
              <a:t>	-transforms those updates and publishes them to any subscribers</a:t>
            </a:r>
          </a:p>
          <a:p>
            <a:pPr defTabSz="1245481">
              <a:tabLst>
                <a:tab pos="614152" algn="l"/>
              </a:tabLst>
            </a:pPr>
            <a:r>
              <a:rPr lang="en-US" sz="2164" dirty="0"/>
              <a:t>	-has an </a:t>
            </a:r>
            <a:r>
              <a:rPr lang="en-US" sz="2164" dirty="0" err="1"/>
              <a:t>onUpdate</a:t>
            </a:r>
            <a:r>
              <a:rPr lang="en-US" sz="2164" dirty="0"/>
              <a:t> method to register subscribers</a:t>
            </a:r>
          </a:p>
          <a:p>
            <a:pPr defTabSz="1245481">
              <a:tabLst>
                <a:tab pos="614152" algn="l"/>
              </a:tabLst>
            </a:pPr>
            <a:r>
              <a:rPr lang="en-US" sz="2164" dirty="0"/>
              <a:t>	&gt; </a:t>
            </a:r>
          </a:p>
          <a:p>
            <a:endParaRPr lang="en-US" sz="2164" dirty="0"/>
          </a:p>
        </p:txBody>
      </p:sp>
      <p:sp>
        <p:nvSpPr>
          <p:cNvPr id="6" name="TextBox 5">
            <a:extLst>
              <a:ext uri="{FF2B5EF4-FFF2-40B4-BE49-F238E27FC236}">
                <a16:creationId xmlns:a16="http://schemas.microsoft.com/office/drawing/2014/main" id="{D01838EB-43A1-4F55-8DBE-7734549C5A08}"/>
              </a:ext>
            </a:extLst>
          </p:cNvPr>
          <p:cNvSpPr txBox="1"/>
          <p:nvPr/>
        </p:nvSpPr>
        <p:spPr>
          <a:xfrm>
            <a:off x="10903933" y="20820331"/>
            <a:ext cx="6898928" cy="8085290"/>
          </a:xfrm>
          <a:prstGeom prst="rect">
            <a:avLst/>
          </a:prstGeom>
          <a:noFill/>
        </p:spPr>
        <p:txBody>
          <a:bodyPr wrap="square" rtlCol="0">
            <a:spAutoFit/>
          </a:bodyPr>
          <a:lstStyle/>
          <a:p>
            <a:r>
              <a:rPr lang="en-US" sz="2164" dirty="0"/>
              <a:t>TREE_LOADER</a:t>
            </a:r>
          </a:p>
          <a:p>
            <a:pPr defTabSz="614152"/>
            <a:r>
              <a:rPr lang="en-US" sz="2164" dirty="0"/>
              <a:t>	+ load(</a:t>
            </a:r>
            <a:r>
              <a:rPr lang="en-US" sz="2164" dirty="0" err="1"/>
              <a:t>treeId</a:t>
            </a:r>
            <a:r>
              <a:rPr lang="en-US" sz="2164" dirty="0"/>
              <a:t>)</a:t>
            </a:r>
          </a:p>
          <a:p>
            <a:pPr defTabSz="614152"/>
            <a:r>
              <a:rPr lang="en-US" sz="2164" dirty="0"/>
              <a:t>	+ </a:t>
            </a:r>
          </a:p>
          <a:p>
            <a:pPr defTabSz="614152"/>
            <a:endParaRPr lang="en-US" sz="2164" dirty="0"/>
          </a:p>
          <a:p>
            <a:pPr defTabSz="614152"/>
            <a:r>
              <a:rPr lang="en-US" sz="2164" dirty="0"/>
              <a:t>load(</a:t>
            </a:r>
            <a:r>
              <a:rPr lang="en-US" sz="2164" dirty="0" err="1"/>
              <a:t>treeId</a:t>
            </a:r>
            <a:r>
              <a:rPr lang="en-US" sz="2164" dirty="0"/>
              <a:t>) implementation:</a:t>
            </a:r>
          </a:p>
          <a:p>
            <a:pPr defTabSz="614152"/>
            <a:r>
              <a:rPr lang="en-US" sz="2164" dirty="0"/>
              <a:t>	</a:t>
            </a:r>
            <a:r>
              <a:rPr lang="en-US" sz="2164" dirty="0" err="1"/>
              <a:t>const</a:t>
            </a:r>
            <a:r>
              <a:rPr lang="en-US" sz="2164" dirty="0"/>
              <a:t> </a:t>
            </a:r>
            <a:r>
              <a:rPr lang="en-US" sz="2164" dirty="0" err="1"/>
              <a:t>json</a:t>
            </a:r>
            <a:r>
              <a:rPr lang="en-US" sz="2164" dirty="0"/>
              <a:t> = await </a:t>
            </a:r>
            <a:r>
              <a:rPr lang="en-US" sz="2164" dirty="0" err="1"/>
              <a:t>getTreeJson</a:t>
            </a:r>
            <a:r>
              <a:rPr lang="en-US" sz="2164" dirty="0"/>
              <a:t>(</a:t>
            </a:r>
            <a:r>
              <a:rPr lang="en-US" sz="2164" dirty="0" err="1"/>
              <a:t>treeId</a:t>
            </a:r>
            <a:r>
              <a:rPr lang="en-US" sz="2164" dirty="0"/>
              <a:t>)</a:t>
            </a:r>
          </a:p>
          <a:p>
            <a:pPr defTabSz="614152"/>
            <a:r>
              <a:rPr lang="en-US" sz="2164" dirty="0"/>
              <a:t>	</a:t>
            </a:r>
            <a:r>
              <a:rPr lang="en-US" sz="2164" dirty="0" err="1"/>
              <a:t>const</a:t>
            </a:r>
            <a:r>
              <a:rPr lang="en-US" sz="2164" dirty="0"/>
              <a:t> </a:t>
            </a:r>
            <a:r>
              <a:rPr lang="en-US" sz="2164" dirty="0" err="1"/>
              <a:t>deserializer</a:t>
            </a:r>
            <a:r>
              <a:rPr lang="en-US" sz="2164" dirty="0"/>
              <a:t> = new </a:t>
            </a:r>
            <a:r>
              <a:rPr lang="en-US" sz="2164" dirty="0" err="1"/>
              <a:t>SubscribableTreeDeserializer</a:t>
            </a:r>
            <a:r>
              <a:rPr lang="en-US" sz="2164" dirty="0"/>
              <a:t>(</a:t>
            </a:r>
            <a:r>
              <a:rPr lang="en-US" sz="2164" dirty="0" err="1"/>
              <a:t>treeId</a:t>
            </a:r>
            <a:r>
              <a:rPr lang="en-US" sz="2164" dirty="0"/>
              <a:t>, </a:t>
            </a:r>
            <a:r>
              <a:rPr lang="en-US" sz="2164" dirty="0" err="1"/>
              <a:t>json</a:t>
            </a:r>
            <a:r>
              <a:rPr lang="en-US" sz="2164" dirty="0"/>
              <a:t>) //TODO: I wish I could </a:t>
            </a:r>
            <a:r>
              <a:rPr lang="en-US" sz="2164" dirty="0" err="1"/>
              <a:t>deserialize</a:t>
            </a:r>
            <a:r>
              <a:rPr lang="en-US" sz="2164" dirty="0"/>
              <a:t> the normal tree, and then apply the </a:t>
            </a:r>
            <a:r>
              <a:rPr lang="en-US" sz="2164" dirty="0" err="1"/>
              <a:t>subscribable</a:t>
            </a:r>
            <a:r>
              <a:rPr lang="en-US" sz="2164" dirty="0"/>
              <a:t> behaviors onto the normal tree to transform it into a </a:t>
            </a:r>
            <a:r>
              <a:rPr lang="en-US" sz="2164" dirty="0" err="1"/>
              <a:t>subscribable</a:t>
            </a:r>
            <a:r>
              <a:rPr lang="en-US" sz="2164" dirty="0"/>
              <a:t> tree</a:t>
            </a:r>
          </a:p>
          <a:p>
            <a:pPr defTabSz="614152"/>
            <a:r>
              <a:rPr lang="en-US" sz="2164" dirty="0"/>
              <a:t>	</a:t>
            </a:r>
            <a:r>
              <a:rPr lang="en-US" sz="2164" dirty="0" err="1"/>
              <a:t>const</a:t>
            </a:r>
            <a:r>
              <a:rPr lang="en-US" sz="2164" dirty="0"/>
              <a:t> tree = </a:t>
            </a:r>
            <a:r>
              <a:rPr lang="en-US" sz="2164" dirty="0" err="1"/>
              <a:t>deserializer.deserialize</a:t>
            </a:r>
            <a:r>
              <a:rPr lang="en-US" sz="2164" dirty="0"/>
              <a:t>()</a:t>
            </a:r>
          </a:p>
          <a:p>
            <a:pPr defTabSz="614152"/>
            <a:r>
              <a:rPr lang="en-US" sz="2164" dirty="0"/>
              <a:t>	return tree</a:t>
            </a:r>
          </a:p>
          <a:p>
            <a:pPr defTabSz="614152"/>
            <a:endParaRPr lang="en-US" sz="2164" dirty="0"/>
          </a:p>
          <a:p>
            <a:pPr defTabSz="614152"/>
            <a:endParaRPr lang="en-US" sz="2164" dirty="0"/>
          </a:p>
          <a:p>
            <a:pPr defTabSz="614152"/>
            <a:r>
              <a:rPr lang="en-US" sz="2164" dirty="0"/>
              <a:t>	//now</a:t>
            </a:r>
          </a:p>
          <a:p>
            <a:pPr defTabSz="614152"/>
            <a:r>
              <a:rPr lang="en-US" sz="2164" dirty="0"/>
              <a:t>	</a:t>
            </a:r>
          </a:p>
          <a:p>
            <a:pPr defTabSz="614152"/>
            <a:endParaRPr lang="en-US" sz="2164" dirty="0"/>
          </a:p>
          <a:p>
            <a:pPr defTabSz="614152"/>
            <a:endParaRPr lang="en-US" sz="2164" dirty="0"/>
          </a:p>
          <a:p>
            <a:pPr defTabSz="614152"/>
            <a:r>
              <a:rPr lang="en-US" sz="2164" dirty="0"/>
              <a:t>SUBSCRIBABLE_TREE_DESERIALIZER (</a:t>
            </a:r>
            <a:r>
              <a:rPr lang="en-US" sz="2164" dirty="0" err="1"/>
              <a:t>json</a:t>
            </a:r>
            <a:r>
              <a:rPr lang="en-US" sz="2164" dirty="0"/>
              <a:t>)</a:t>
            </a:r>
          </a:p>
          <a:p>
            <a:pPr defTabSz="614152"/>
            <a:r>
              <a:rPr lang="en-US" sz="2164" dirty="0"/>
              <a:t>	+ constructor(</a:t>
            </a:r>
            <a:r>
              <a:rPr lang="en-US" sz="2164" dirty="0" err="1"/>
              <a:t>json</a:t>
            </a:r>
            <a:r>
              <a:rPr lang="en-US" sz="2164" dirty="0"/>
              <a:t>)</a:t>
            </a:r>
          </a:p>
          <a:p>
            <a:pPr defTabSz="614152"/>
            <a:r>
              <a:rPr lang="en-US" sz="2164" dirty="0"/>
              <a:t>	+ </a:t>
            </a:r>
            <a:r>
              <a:rPr lang="en-US" sz="2164" dirty="0" err="1"/>
              <a:t>deserialize</a:t>
            </a:r>
            <a:r>
              <a:rPr lang="en-US" sz="2164" dirty="0"/>
              <a:t>() : </a:t>
            </a:r>
            <a:r>
              <a:rPr lang="en-US" sz="2164" dirty="0" err="1"/>
              <a:t>ISubscribableBasicTree</a:t>
            </a:r>
            <a:endParaRPr lang="en-US" sz="2164" dirty="0"/>
          </a:p>
          <a:p>
            <a:pPr defTabSz="614152"/>
            <a:endParaRPr lang="en-US" sz="2164" dirty="0"/>
          </a:p>
          <a:p>
            <a:endParaRPr lang="en-US" sz="2164" dirty="0"/>
          </a:p>
        </p:txBody>
      </p:sp>
      <p:sp>
        <p:nvSpPr>
          <p:cNvPr id="7" name="TextBox 6">
            <a:extLst>
              <a:ext uri="{FF2B5EF4-FFF2-40B4-BE49-F238E27FC236}">
                <a16:creationId xmlns:a16="http://schemas.microsoft.com/office/drawing/2014/main" id="{B7902806-7931-49A0-A9E3-56A7C2F11717}"/>
              </a:ext>
            </a:extLst>
          </p:cNvPr>
          <p:cNvSpPr txBox="1"/>
          <p:nvPr/>
        </p:nvSpPr>
        <p:spPr>
          <a:xfrm>
            <a:off x="18099232" y="20683605"/>
            <a:ext cx="10448266" cy="9084410"/>
          </a:xfrm>
          <a:prstGeom prst="rect">
            <a:avLst/>
          </a:prstGeom>
          <a:noFill/>
        </p:spPr>
        <p:txBody>
          <a:bodyPr wrap="square" rtlCol="0">
            <a:spAutoFit/>
          </a:bodyPr>
          <a:lstStyle/>
          <a:p>
            <a:r>
              <a:rPr lang="en-US" sz="2164" dirty="0" err="1"/>
              <a:t>const</a:t>
            </a:r>
            <a:r>
              <a:rPr lang="en-US" sz="2164" dirty="0"/>
              <a:t> </a:t>
            </a:r>
            <a:r>
              <a:rPr lang="en-US" sz="2164" dirty="0" err="1"/>
              <a:t>subscribableTree</a:t>
            </a:r>
            <a:r>
              <a:rPr lang="en-US" sz="2164" dirty="0"/>
              <a:t> = </a:t>
            </a:r>
            <a:r>
              <a:rPr lang="en-US" sz="2164" dirty="0" err="1"/>
              <a:t>SubscribableTreeLoader.load</a:t>
            </a:r>
            <a:r>
              <a:rPr lang="en-US" sz="2164" dirty="0"/>
              <a:t>(</a:t>
            </a:r>
            <a:r>
              <a:rPr lang="en-US" sz="2164" dirty="0" err="1"/>
              <a:t>treeId</a:t>
            </a:r>
            <a:r>
              <a:rPr lang="en-US" sz="2164" dirty="0"/>
              <a:t>)</a:t>
            </a:r>
          </a:p>
          <a:p>
            <a:r>
              <a:rPr lang="en-US" sz="2164" dirty="0" err="1"/>
              <a:t>const</a:t>
            </a:r>
            <a:r>
              <a:rPr lang="en-US" sz="2164" dirty="0"/>
              <a:t> </a:t>
            </a:r>
            <a:r>
              <a:rPr lang="en-US" sz="2164" dirty="0" err="1"/>
              <a:t>firebaseTreesRef</a:t>
            </a:r>
            <a:r>
              <a:rPr lang="en-US" sz="2164" dirty="0"/>
              <a:t> = </a:t>
            </a:r>
            <a:r>
              <a:rPr lang="en-US" sz="2164" dirty="0" err="1"/>
              <a:t>firebase.database</a:t>
            </a:r>
            <a:r>
              <a:rPr lang="en-US" sz="2164" dirty="0"/>
              <a:t>().ref(‘trees/’) // rather this would be injected from the </a:t>
            </a:r>
            <a:r>
              <a:rPr lang="en-US" sz="2164" dirty="0" err="1"/>
              <a:t>inversify.config</a:t>
            </a:r>
            <a:r>
              <a:rPr lang="en-US" sz="2164" dirty="0"/>
              <a:t> object graph</a:t>
            </a:r>
          </a:p>
          <a:p>
            <a:r>
              <a:rPr lang="en-US" sz="2164" dirty="0" err="1"/>
              <a:t>const</a:t>
            </a:r>
            <a:r>
              <a:rPr lang="en-US" sz="2164" dirty="0"/>
              <a:t> </a:t>
            </a:r>
            <a:r>
              <a:rPr lang="en-US" sz="2164" dirty="0" err="1"/>
              <a:t>treeRef</a:t>
            </a:r>
            <a:r>
              <a:rPr lang="en-US" sz="2164" dirty="0"/>
              <a:t> = </a:t>
            </a:r>
            <a:r>
              <a:rPr lang="en-US" sz="2164" dirty="0" err="1"/>
              <a:t>firebaseTreesRef.child</a:t>
            </a:r>
            <a:r>
              <a:rPr lang="en-US" sz="2164" dirty="0"/>
              <a:t>(</a:t>
            </a:r>
            <a:r>
              <a:rPr lang="en-US" sz="2164" dirty="0" err="1"/>
              <a:t>treeId</a:t>
            </a:r>
            <a:r>
              <a:rPr lang="en-US" sz="2164" dirty="0"/>
              <a:t>)</a:t>
            </a:r>
          </a:p>
          <a:p>
            <a:r>
              <a:rPr lang="en-US" sz="2164" dirty="0" err="1"/>
              <a:t>const</a:t>
            </a:r>
            <a:r>
              <a:rPr lang="en-US" sz="2164" dirty="0"/>
              <a:t> </a:t>
            </a:r>
            <a:r>
              <a:rPr lang="en-US" sz="2164" dirty="0" err="1"/>
              <a:t>contentIdRef</a:t>
            </a:r>
            <a:r>
              <a:rPr lang="en-US" sz="2164" dirty="0"/>
              <a:t> = </a:t>
            </a:r>
            <a:r>
              <a:rPr lang="en-US" sz="2164" dirty="0" err="1"/>
              <a:t>firebaseTreesRef.child</a:t>
            </a:r>
            <a:r>
              <a:rPr lang="en-US" sz="2164" dirty="0"/>
              <a:t>(‘</a:t>
            </a:r>
            <a:r>
              <a:rPr lang="en-US" sz="2164" dirty="0" err="1"/>
              <a:t>contentId</a:t>
            </a:r>
            <a:r>
              <a:rPr lang="en-US" sz="2164" dirty="0"/>
              <a:t>’)</a:t>
            </a:r>
          </a:p>
          <a:p>
            <a:r>
              <a:rPr lang="en-US" sz="2164" dirty="0" err="1"/>
              <a:t>const</a:t>
            </a:r>
            <a:r>
              <a:rPr lang="en-US" sz="2164" dirty="0"/>
              <a:t> </a:t>
            </a:r>
            <a:r>
              <a:rPr lang="en-US" sz="2164" dirty="0" err="1"/>
              <a:t>parentIdRef</a:t>
            </a:r>
            <a:r>
              <a:rPr lang="en-US" sz="2164" dirty="0"/>
              <a:t> = </a:t>
            </a:r>
            <a:r>
              <a:rPr lang="en-US" sz="2164" dirty="0" err="1"/>
              <a:t>firebaseTreesRef.child</a:t>
            </a:r>
            <a:r>
              <a:rPr lang="en-US" sz="2164" dirty="0"/>
              <a:t>(‘</a:t>
            </a:r>
            <a:r>
              <a:rPr lang="en-US" sz="2164" dirty="0" err="1"/>
              <a:t>parentId</a:t>
            </a:r>
            <a:r>
              <a:rPr lang="en-US" sz="2164" dirty="0"/>
              <a:t>’)</a:t>
            </a:r>
          </a:p>
          <a:p>
            <a:r>
              <a:rPr lang="en-US" sz="2164" dirty="0" err="1"/>
              <a:t>const</a:t>
            </a:r>
            <a:r>
              <a:rPr lang="en-US" sz="2164" dirty="0"/>
              <a:t> </a:t>
            </a:r>
            <a:r>
              <a:rPr lang="en-US" sz="2164" dirty="0" err="1"/>
              <a:t>childrenRef</a:t>
            </a:r>
            <a:r>
              <a:rPr lang="en-US" sz="2164" dirty="0"/>
              <a:t> = </a:t>
            </a:r>
            <a:r>
              <a:rPr lang="en-US" sz="2164" dirty="0" err="1"/>
              <a:t>firebaseTreesRef.child</a:t>
            </a:r>
            <a:r>
              <a:rPr lang="en-US" sz="2164" dirty="0"/>
              <a:t>(‘children’)</a:t>
            </a:r>
          </a:p>
          <a:p>
            <a:endParaRPr lang="en-US" sz="2164" dirty="0"/>
          </a:p>
          <a:p>
            <a:r>
              <a:rPr lang="en-US" sz="2164" dirty="0" err="1"/>
              <a:t>const</a:t>
            </a:r>
            <a:r>
              <a:rPr lang="en-US" sz="2164" dirty="0"/>
              <a:t> </a:t>
            </a:r>
            <a:r>
              <a:rPr lang="en-US" sz="2164" dirty="0" err="1"/>
              <a:t>contentIdSaver</a:t>
            </a:r>
            <a:r>
              <a:rPr lang="en-US" sz="2164" dirty="0"/>
              <a:t> = new </a:t>
            </a:r>
            <a:r>
              <a:rPr lang="en-US" sz="2164" dirty="0" err="1"/>
              <a:t>FirebaseSaver</a:t>
            </a:r>
            <a:r>
              <a:rPr lang="en-US" sz="2164" dirty="0"/>
              <a:t>({</a:t>
            </a:r>
            <a:r>
              <a:rPr lang="en-US" sz="2164" dirty="0" err="1"/>
              <a:t>contentIdRef</a:t>
            </a:r>
            <a:r>
              <a:rPr lang="en-US" sz="2164" dirty="0"/>
              <a:t>}) //TODO: avoid new. Somehow can we inject this or use a factory or something?</a:t>
            </a:r>
          </a:p>
          <a:p>
            <a:r>
              <a:rPr lang="en-US" sz="2164" dirty="0" err="1"/>
              <a:t>const</a:t>
            </a:r>
            <a:r>
              <a:rPr lang="en-US" sz="2164" dirty="0"/>
              <a:t> </a:t>
            </a:r>
            <a:r>
              <a:rPr lang="en-US" sz="2164" dirty="0" err="1"/>
              <a:t>parentIdSaver</a:t>
            </a:r>
            <a:r>
              <a:rPr lang="en-US" sz="2164" dirty="0"/>
              <a:t> = new </a:t>
            </a:r>
            <a:r>
              <a:rPr lang="en-US" sz="2164" dirty="0" err="1"/>
              <a:t>FirebaseSaver</a:t>
            </a:r>
            <a:r>
              <a:rPr lang="en-US" sz="2164" dirty="0"/>
              <a:t>({</a:t>
            </a:r>
            <a:r>
              <a:rPr lang="en-US" sz="2164" dirty="0" err="1"/>
              <a:t>parentIdRef</a:t>
            </a:r>
            <a:r>
              <a:rPr lang="en-US" sz="2164" dirty="0"/>
              <a:t>}) //TODO: avoid new. Somehow can we inject this or use a factory or something?</a:t>
            </a:r>
          </a:p>
          <a:p>
            <a:r>
              <a:rPr lang="en-US" sz="2164" dirty="0" err="1"/>
              <a:t>const</a:t>
            </a:r>
            <a:r>
              <a:rPr lang="en-US" sz="2164" dirty="0"/>
              <a:t> </a:t>
            </a:r>
            <a:r>
              <a:rPr lang="en-US" sz="2164" dirty="0" err="1"/>
              <a:t>childrenSaver</a:t>
            </a:r>
            <a:r>
              <a:rPr lang="en-US" sz="2164" dirty="0"/>
              <a:t> = new </a:t>
            </a:r>
            <a:r>
              <a:rPr lang="en-US" sz="2164" dirty="0" err="1"/>
              <a:t>FirebaseSaver</a:t>
            </a:r>
            <a:r>
              <a:rPr lang="en-US" sz="2164" dirty="0"/>
              <a:t>({</a:t>
            </a:r>
            <a:r>
              <a:rPr lang="en-US" sz="2164" dirty="0" err="1"/>
              <a:t>childrenRef</a:t>
            </a:r>
            <a:r>
              <a:rPr lang="en-US" sz="2164" dirty="0"/>
              <a:t>}) //TODO: avoid new. Somehow can we inject this or use a factory or something?</a:t>
            </a:r>
          </a:p>
          <a:p>
            <a:endParaRPr lang="en-US" sz="2164" dirty="0"/>
          </a:p>
          <a:p>
            <a:r>
              <a:rPr lang="en-US" sz="2164" dirty="0" err="1"/>
              <a:t>const</a:t>
            </a:r>
            <a:r>
              <a:rPr lang="en-US" sz="2164" dirty="0"/>
              <a:t> </a:t>
            </a:r>
            <a:r>
              <a:rPr lang="en-US" sz="2164" dirty="0" err="1"/>
              <a:t>contentIdSyncerToDB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contentIdSaver.save</a:t>
            </a:r>
            <a:r>
              <a:rPr lang="en-US" sz="2164" dirty="0"/>
              <a:t>})</a:t>
            </a:r>
          </a:p>
          <a:p>
            <a:r>
              <a:rPr lang="en-US" sz="2164" dirty="0" err="1"/>
              <a:t>const</a:t>
            </a:r>
            <a:r>
              <a:rPr lang="en-US" sz="2164" dirty="0"/>
              <a:t> </a:t>
            </a:r>
            <a:r>
              <a:rPr lang="en-US" sz="2164" dirty="0" err="1"/>
              <a:t>parentIdSyncerToDB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parentIdSaver.save</a:t>
            </a:r>
            <a:r>
              <a:rPr lang="en-US" sz="2164" dirty="0"/>
              <a:t>})</a:t>
            </a:r>
          </a:p>
          <a:p>
            <a:r>
              <a:rPr lang="en-US" sz="2164" dirty="0" err="1"/>
              <a:t>const</a:t>
            </a:r>
            <a:r>
              <a:rPr lang="en-US" sz="2164" dirty="0"/>
              <a:t> </a:t>
            </a:r>
            <a:r>
              <a:rPr lang="en-US" sz="2164" dirty="0" err="1"/>
              <a:t>childrenSyncerToDB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childrenSaver.save</a:t>
            </a:r>
            <a:r>
              <a:rPr lang="en-US" sz="2164" dirty="0"/>
              <a:t>})</a:t>
            </a:r>
          </a:p>
          <a:p>
            <a:endParaRPr lang="en-US" sz="2164" dirty="0"/>
          </a:p>
          <a:p>
            <a:endParaRPr lang="en-US" sz="2164" dirty="0"/>
          </a:p>
          <a:p>
            <a:r>
              <a:rPr lang="en-US" sz="2164" dirty="0" err="1"/>
              <a:t>const</a:t>
            </a:r>
            <a:r>
              <a:rPr lang="en-US" sz="2164" dirty="0"/>
              <a:t> </a:t>
            </a:r>
            <a:r>
              <a:rPr lang="en-US" sz="2164" dirty="0" err="1"/>
              <a:t>dbSubscriberToTree</a:t>
            </a:r>
            <a:r>
              <a:rPr lang="en-US" sz="2164" dirty="0"/>
              <a:t> = new </a:t>
            </a:r>
            <a:r>
              <a:rPr lang="en-US" sz="2164" dirty="0" err="1"/>
              <a:t>DBSubscriberToTree</a:t>
            </a:r>
            <a:r>
              <a:rPr lang="en-US" sz="2164" dirty="0"/>
              <a:t>(</a:t>
            </a:r>
            <a:r>
              <a:rPr lang="en-US" sz="2164" dirty="0" err="1"/>
              <a:t>subscribableTree</a:t>
            </a:r>
            <a:r>
              <a:rPr lang="en-US" sz="2164" dirty="0"/>
              <a:t>, </a:t>
            </a:r>
            <a:r>
              <a:rPr lang="en-US" sz="2164" dirty="0" err="1"/>
              <a:t>contentIdSyncerToDB</a:t>
            </a:r>
            <a:r>
              <a:rPr lang="en-US" sz="2164" dirty="0"/>
              <a:t>, </a:t>
            </a:r>
            <a:r>
              <a:rPr lang="en-US" sz="2164" dirty="0" err="1"/>
              <a:t>parentIdSyncerToDB</a:t>
            </a:r>
            <a:r>
              <a:rPr lang="en-US" sz="2164" dirty="0"/>
              <a:t>, </a:t>
            </a:r>
            <a:r>
              <a:rPr lang="en-US" sz="2164" dirty="0" err="1"/>
              <a:t>childrenSyncerToDB</a:t>
            </a:r>
            <a:r>
              <a:rPr lang="en-US" sz="2164" dirty="0"/>
              <a:t>)</a:t>
            </a:r>
          </a:p>
          <a:p>
            <a:r>
              <a:rPr lang="en-US" sz="2164" dirty="0" err="1"/>
              <a:t>dbSubscriberToTree.subscribe</a:t>
            </a:r>
            <a:r>
              <a:rPr lang="en-US" sz="2164" dirty="0"/>
              <a:t>()</a:t>
            </a:r>
          </a:p>
          <a:p>
            <a:endParaRPr lang="en-US" sz="2164" dirty="0"/>
          </a:p>
          <a:p>
            <a:r>
              <a:rPr lang="en-US" sz="2164" dirty="0" err="1"/>
              <a:t>const</a:t>
            </a:r>
            <a:r>
              <a:rPr lang="en-US" sz="2164" dirty="0"/>
              <a:t> </a:t>
            </a:r>
            <a:r>
              <a:rPr lang="en-US" sz="2164" dirty="0" err="1"/>
              <a:t>dbSubscriberFromTree</a:t>
            </a:r>
            <a:r>
              <a:rPr lang="en-US" sz="2164" dirty="0"/>
              <a:t> = new </a:t>
            </a:r>
            <a:r>
              <a:rPr lang="en-US" sz="2164" dirty="0" err="1"/>
              <a:t>DBSubscriberFromTree</a:t>
            </a:r>
            <a:r>
              <a:rPr lang="en-US" sz="2164" dirty="0"/>
              <a:t>(</a:t>
            </a:r>
            <a:r>
              <a:rPr lang="en-US" sz="2164" dirty="0" err="1"/>
              <a:t>subscribableTree</a:t>
            </a:r>
            <a:r>
              <a:rPr lang="en-US" sz="2164" dirty="0"/>
              <a:t>, </a:t>
            </a:r>
          </a:p>
        </p:txBody>
      </p:sp>
      <p:sp>
        <p:nvSpPr>
          <p:cNvPr id="8" name="TextBox 7">
            <a:extLst>
              <a:ext uri="{FF2B5EF4-FFF2-40B4-BE49-F238E27FC236}">
                <a16:creationId xmlns:a16="http://schemas.microsoft.com/office/drawing/2014/main" id="{FDEF61F8-8218-4AED-B7AE-E620BA9FD4B7}"/>
              </a:ext>
            </a:extLst>
          </p:cNvPr>
          <p:cNvSpPr txBox="1"/>
          <p:nvPr/>
        </p:nvSpPr>
        <p:spPr>
          <a:xfrm>
            <a:off x="9083842" y="32906368"/>
            <a:ext cx="9015390" cy="23914239"/>
          </a:xfrm>
          <a:prstGeom prst="rect">
            <a:avLst/>
          </a:prstGeom>
          <a:noFill/>
        </p:spPr>
        <p:txBody>
          <a:bodyPr wrap="square" rtlCol="0">
            <a:spAutoFit/>
          </a:bodyPr>
          <a:lstStyle/>
          <a:p>
            <a:r>
              <a:rPr lang="en-US" dirty="0"/>
              <a:t>Route ‘/’, component: </a:t>
            </a:r>
            <a:r>
              <a:rPr lang="en-US" dirty="0" err="1"/>
              <a:t>BranchesAppComponent</a:t>
            </a:r>
            <a:endParaRPr lang="en-US" dirty="0"/>
          </a:p>
          <a:p>
            <a:endParaRPr lang="en-US" dirty="0"/>
          </a:p>
          <a:p>
            <a:r>
              <a:rPr lang="en-US" dirty="0" err="1"/>
              <a:t>BranchesAppComponent.ts</a:t>
            </a:r>
            <a:endParaRPr lang="en-US" dirty="0"/>
          </a:p>
          <a:p>
            <a:r>
              <a:rPr lang="en-US" dirty="0"/>
              <a:t>	</a:t>
            </a:r>
            <a:r>
              <a:rPr lang="en-US" dirty="0" err="1"/>
              <a:t>async</a:t>
            </a:r>
            <a:r>
              <a:rPr lang="en-US" dirty="0"/>
              <a:t> created() {</a:t>
            </a:r>
          </a:p>
          <a:p>
            <a:r>
              <a:rPr lang="en-US" dirty="0"/>
              <a:t>		</a:t>
            </a:r>
            <a:r>
              <a:rPr lang="en-US" dirty="0" err="1"/>
              <a:t>this.init</a:t>
            </a:r>
            <a:r>
              <a:rPr lang="en-US" dirty="0"/>
              <a:t>()</a:t>
            </a:r>
          </a:p>
          <a:p>
            <a:r>
              <a:rPr lang="en-US" dirty="0"/>
              <a:t>	}</a:t>
            </a:r>
          </a:p>
          <a:p>
            <a:r>
              <a:rPr lang="en-US" dirty="0"/>
              <a:t>	. . .</a:t>
            </a:r>
          </a:p>
          <a:p>
            <a:r>
              <a:rPr lang="en-US" dirty="0"/>
              <a:t>	methods: {</a:t>
            </a:r>
          </a:p>
          <a:p>
            <a:r>
              <a:rPr lang="en-US" dirty="0"/>
              <a:t>		</a:t>
            </a:r>
            <a:r>
              <a:rPr lang="en-US" dirty="0" err="1"/>
              <a:t>init</a:t>
            </a:r>
            <a:r>
              <a:rPr lang="en-US" dirty="0"/>
              <a:t>() {</a:t>
            </a:r>
          </a:p>
          <a:p>
            <a:r>
              <a:rPr lang="en-US" dirty="0"/>
              <a:t>			</a:t>
            </a:r>
            <a:r>
              <a:rPr lang="en-US" dirty="0" err="1"/>
              <a:t>const</a:t>
            </a:r>
            <a:r>
              <a:rPr lang="en-US" dirty="0"/>
              <a:t> app = </a:t>
            </a:r>
            <a:r>
              <a:rPr lang="en-US" dirty="0" err="1"/>
              <a:t>myContainer.get</a:t>
            </a:r>
            <a:r>
              <a:rPr lang="en-US" dirty="0"/>
              <a:t>&lt;</a:t>
            </a:r>
            <a:r>
              <a:rPr lang="en-US" dirty="0" err="1"/>
              <a:t>IBranchesApp</a:t>
            </a:r>
            <a:r>
              <a:rPr lang="en-US" dirty="0"/>
              <a:t>&gt;(</a:t>
            </a:r>
            <a:r>
              <a:rPr lang="en-US" dirty="0" err="1"/>
              <a:t>TYPES.IBranchesApp</a:t>
            </a:r>
            <a:r>
              <a:rPr lang="en-US" dirty="0"/>
              <a:t>) // will inject the correct databases, </a:t>
            </a:r>
            <a:r>
              <a:rPr lang="en-US" dirty="0" err="1"/>
              <a:t>localStorage</a:t>
            </a:r>
            <a:r>
              <a:rPr lang="en-US" dirty="0"/>
              <a:t>, </a:t>
            </a:r>
            <a:r>
              <a:rPr lang="en-US" dirty="0" err="1"/>
              <a:t>localStorageRetrievers</a:t>
            </a:r>
            <a:r>
              <a:rPr lang="en-US" dirty="0"/>
              <a:t> etc.</a:t>
            </a:r>
          </a:p>
          <a:p>
            <a:r>
              <a:rPr lang="en-US" dirty="0"/>
              <a:t>			</a:t>
            </a:r>
            <a:r>
              <a:rPr lang="en-US" dirty="0" err="1"/>
              <a:t>app.setURL</a:t>
            </a:r>
            <a:r>
              <a:rPr lang="en-US" dirty="0"/>
              <a:t>(</a:t>
            </a:r>
            <a:r>
              <a:rPr lang="en-US" dirty="0" err="1"/>
              <a:t>getWindowURl</a:t>
            </a:r>
            <a:r>
              <a:rPr lang="en-US" dirty="0"/>
              <a:t>())</a:t>
            </a:r>
          </a:p>
          <a:p>
            <a:r>
              <a:rPr lang="en-US" dirty="0"/>
              <a:t>			</a:t>
            </a:r>
            <a:r>
              <a:rPr lang="en-US" dirty="0" err="1"/>
              <a:t>app.init</a:t>
            </a:r>
            <a:r>
              <a:rPr lang="en-US" dirty="0"/>
              <a:t>()</a:t>
            </a:r>
          </a:p>
          <a:p>
            <a:endParaRPr lang="en-US" dirty="0"/>
          </a:p>
          <a:p>
            <a:endParaRPr lang="en-US" dirty="0"/>
          </a:p>
          <a:p>
            <a:r>
              <a:rPr lang="en-US" dirty="0" err="1"/>
              <a:t>BranchesApp.ts</a:t>
            </a:r>
            <a:endParaRPr lang="en-US" dirty="0"/>
          </a:p>
          <a:p>
            <a:r>
              <a:rPr lang="en-US" dirty="0"/>
              <a:t>	</a:t>
            </a:r>
            <a:r>
              <a:rPr lang="en-US" dirty="0" err="1"/>
              <a:t>init</a:t>
            </a:r>
            <a:r>
              <a:rPr lang="en-US" dirty="0"/>
              <a:t>() {</a:t>
            </a:r>
          </a:p>
          <a:p>
            <a:r>
              <a:rPr lang="en-US" dirty="0"/>
              <a:t>		</a:t>
            </a:r>
            <a:r>
              <a:rPr lang="en-US" dirty="0" err="1"/>
              <a:t>this.datastore.init</a:t>
            </a:r>
            <a:r>
              <a:rPr lang="en-US" dirty="0"/>
              <a:t>() // </a:t>
            </a:r>
            <a:r>
              <a:rPr lang="en-US" dirty="0" err="1"/>
              <a:t>DataStore</a:t>
            </a:r>
            <a:r>
              <a:rPr lang="en-US" dirty="0"/>
              <a:t> has </a:t>
            </a:r>
            <a:r>
              <a:rPr lang="en-US" dirty="0" err="1"/>
              <a:t>LocalStorageHandler</a:t>
            </a:r>
            <a:r>
              <a:rPr lang="en-US" dirty="0"/>
              <a:t> already injected into it</a:t>
            </a:r>
          </a:p>
          <a:p>
            <a:r>
              <a:rPr lang="en-US" dirty="0"/>
              <a:t>		</a:t>
            </a:r>
            <a:r>
              <a:rPr lang="en-US" dirty="0" err="1"/>
              <a:t>this.ui_bridges.subscribe</a:t>
            </a:r>
            <a:r>
              <a:rPr lang="en-US" dirty="0"/>
              <a:t>(</a:t>
            </a:r>
            <a:r>
              <a:rPr lang="en-US" dirty="0" err="1"/>
              <a:t>this.datastore</a:t>
            </a:r>
            <a:r>
              <a:rPr lang="en-US" dirty="0"/>
              <a:t>)</a:t>
            </a:r>
          </a:p>
          <a:p>
            <a:r>
              <a:rPr lang="en-US" dirty="0"/>
              <a:t>		</a:t>
            </a:r>
            <a:r>
              <a:rPr lang="en-US" dirty="0" err="1"/>
              <a:t>this.getContentItem</a:t>
            </a:r>
            <a:endParaRPr lang="en-US" dirty="0"/>
          </a:p>
          <a:p>
            <a:r>
              <a:rPr lang="en-US" dirty="0"/>
              <a:t>}</a:t>
            </a:r>
          </a:p>
          <a:p>
            <a:endParaRPr lang="en-US" dirty="0"/>
          </a:p>
          <a:p>
            <a:r>
              <a:rPr lang="en-US" dirty="0" err="1"/>
              <a:t>UIBridges.ts</a:t>
            </a:r>
            <a:endParaRPr lang="en-US" dirty="0"/>
          </a:p>
          <a:p>
            <a:r>
              <a:rPr lang="en-US" dirty="0"/>
              <a:t>	</a:t>
            </a:r>
            <a:r>
              <a:rPr lang="en-US" dirty="0" err="1"/>
              <a:t>TreeUIBridge</a:t>
            </a:r>
            <a:endParaRPr lang="en-US" dirty="0"/>
          </a:p>
          <a:p>
            <a:r>
              <a:rPr lang="en-US" dirty="0"/>
              <a:t>	</a:t>
            </a:r>
            <a:r>
              <a:rPr lang="en-US" dirty="0" err="1"/>
              <a:t>ContentItemUIBridge</a:t>
            </a:r>
            <a:endParaRPr lang="en-US" dirty="0"/>
          </a:p>
          <a:p>
            <a:r>
              <a:rPr lang="en-US" dirty="0"/>
              <a:t>	</a:t>
            </a:r>
          </a:p>
          <a:p>
            <a:r>
              <a:rPr lang="en-US" dirty="0"/>
              <a:t>	subscribe(</a:t>
            </a:r>
            <a:r>
              <a:rPr lang="en-US" dirty="0" err="1"/>
              <a:t>subscribable</a:t>
            </a:r>
            <a:r>
              <a:rPr lang="en-US" dirty="0"/>
              <a:t>: </a:t>
            </a:r>
            <a:r>
              <a:rPr lang="en-US" dirty="0" err="1"/>
              <a:t>Isubscribable</a:t>
            </a:r>
            <a:r>
              <a:rPr lang="en-US" dirty="0"/>
              <a:t>)</a:t>
            </a:r>
          </a:p>
          <a:p>
            <a:r>
              <a:rPr lang="en-US" dirty="0"/>
              <a:t>	{</a:t>
            </a:r>
          </a:p>
          <a:p>
            <a:r>
              <a:rPr lang="en-US" dirty="0"/>
              <a:t>		</a:t>
            </a:r>
            <a:r>
              <a:rPr lang="en-US" dirty="0" err="1"/>
              <a:t>subscribable.onUpdate</a:t>
            </a:r>
            <a:r>
              <a:rPr lang="en-US" dirty="0"/>
              <a:t>(</a:t>
            </a:r>
            <a:r>
              <a:rPr lang="en-US" dirty="0" err="1"/>
              <a:t>this.handleDataUpdate</a:t>
            </a:r>
            <a:r>
              <a:rPr lang="en-US" dirty="0"/>
              <a:t>)</a:t>
            </a:r>
          </a:p>
          <a:p>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switch (</a:t>
            </a:r>
            <a:r>
              <a:rPr lang="en-US" dirty="0" err="1"/>
              <a:t>dataUpdate.datatype</a:t>
            </a:r>
            <a:r>
              <a:rPr lang="en-US" dirty="0"/>
              <a:t>) {</a:t>
            </a:r>
          </a:p>
          <a:p>
            <a:r>
              <a:rPr lang="en-US" dirty="0"/>
              <a:t>			case DATA_TYPES.TREES:</a:t>
            </a:r>
          </a:p>
          <a:p>
            <a:r>
              <a:rPr lang="en-US" dirty="0"/>
              <a:t>				</a:t>
            </a:r>
            <a:r>
              <a:rPr lang="en-US" dirty="0" err="1"/>
              <a:t>treeUIBridge.handleDataUpdate</a:t>
            </a:r>
            <a:r>
              <a:rPr lang="en-US" dirty="0"/>
              <a:t>({</a:t>
            </a:r>
            <a:r>
              <a:rPr lang="en-US" dirty="0" err="1"/>
              <a:t>dataUpdate</a:t>
            </a:r>
            <a:r>
              <a:rPr lang="en-US" dirty="0"/>
              <a:t>})</a:t>
            </a:r>
          </a:p>
          <a:p>
            <a:r>
              <a:rPr lang="en-US" dirty="0"/>
              <a:t>			case DATA_TYPES.TREE_USER_DATA</a:t>
            </a:r>
          </a:p>
          <a:p>
            <a:r>
              <a:rPr lang="en-US" dirty="0"/>
              <a:t>				</a:t>
            </a:r>
            <a:r>
              <a:rPr lang="en-US" dirty="0" err="1"/>
              <a:t>treeUserDataUIBridge.handleDataUpdate</a:t>
            </a:r>
            <a:r>
              <a:rPr lang="en-US" dirty="0"/>
              <a:t>({</a:t>
            </a:r>
            <a:r>
              <a:rPr lang="en-US" dirty="0" err="1"/>
              <a:t>dataUpdate</a:t>
            </a:r>
            <a:r>
              <a:rPr lang="en-US" dirty="0"/>
              <a:t>})</a:t>
            </a:r>
          </a:p>
          <a:p>
            <a:r>
              <a:rPr lang="en-US" dirty="0"/>
              <a:t>				</a:t>
            </a:r>
          </a:p>
          <a:p>
            <a:r>
              <a:rPr lang="en-US" dirty="0" err="1"/>
              <a:t>TreeUIBridge.ts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DATA_TYPES.TREES, </a:t>
            </a:r>
            <a:r>
              <a:rPr lang="en-US" dirty="0" err="1"/>
              <a:t>newTreeData</a:t>
            </a:r>
            <a:r>
              <a:rPr lang="en-US" dirty="0"/>
              <a:t>: </a:t>
            </a:r>
            <a:r>
              <a:rPr lang="en-US" dirty="0" err="1"/>
              <a:t>dataUpdate.val</a:t>
            </a:r>
            <a:r>
              <a:rPr lang="en-US" dirty="0"/>
              <a:t>})</a:t>
            </a:r>
          </a:p>
          <a:p>
            <a:r>
              <a:rPr lang="en-US" dirty="0"/>
              <a:t>	}</a:t>
            </a:r>
          </a:p>
          <a:p>
            <a:r>
              <a:rPr lang="en-US" dirty="0"/>
              <a:t>}</a:t>
            </a:r>
          </a:p>
          <a:p>
            <a:r>
              <a:rPr lang="en-US" dirty="0" err="1"/>
              <a:t>TreeUserDataUIBridge.ts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a:t>
            </a:r>
          </a:p>
          <a:p>
            <a:endParaRPr lang="en-US" dirty="0"/>
          </a:p>
          <a:p>
            <a:r>
              <a:rPr lang="en-US" dirty="0" err="1"/>
              <a:t>ContentItemUserDataUIBridge.ts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sigmaNodeIds</a:t>
            </a:r>
            <a:r>
              <a:rPr lang="en-US" dirty="0"/>
              <a:t> = </a:t>
            </a:r>
            <a:r>
              <a:rPr lang="en-US" dirty="0" err="1"/>
              <a:t>DATA_SIGMA_MAP.getFromContentId</a:t>
            </a:r>
            <a:r>
              <a:rPr lang="en-US" dirty="0"/>
              <a:t>(</a:t>
            </a:r>
            <a:r>
              <a:rPr lang="en-US" dirty="0" err="1"/>
              <a:t>dataUpdate.contentId</a:t>
            </a:r>
            <a:r>
              <a:rPr lang="en-US" dirty="0"/>
              <a:t>)</a:t>
            </a:r>
          </a:p>
          <a:p>
            <a:r>
              <a:rPr lang="en-US" dirty="0"/>
              <a:t>		</a:t>
            </a:r>
            <a:r>
              <a:rPr lang="en-US" dirty="0" err="1"/>
              <a:t>sigmaNodeIds.forEach</a:t>
            </a:r>
            <a:r>
              <a:rPr lang="en-US" dirty="0"/>
              <a:t>(</a:t>
            </a:r>
            <a:r>
              <a:rPr lang="en-US" dirty="0" err="1"/>
              <a:t>sigmaNodeId</a:t>
            </a:r>
            <a:r>
              <a:rPr lang="en-US" dirty="0"/>
              <a:t> =&gt; {</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	}</a:t>
            </a:r>
          </a:p>
          <a:p>
            <a:r>
              <a:rPr lang="en-US" dirty="0"/>
              <a:t>}</a:t>
            </a:r>
          </a:p>
          <a:p>
            <a:endParaRPr lang="en-US" dirty="0"/>
          </a:p>
          <a:p>
            <a:endParaRPr lang="en-US" dirty="0"/>
          </a:p>
          <a:p>
            <a:endParaRPr lang="en-US" dirty="0"/>
          </a:p>
          <a:p>
            <a:endParaRPr lang="en-US" dirty="0"/>
          </a:p>
          <a:p>
            <a:r>
              <a:rPr lang="en-US" dirty="0" err="1"/>
              <a:t>DataStore.ts</a:t>
            </a:r>
            <a:r>
              <a:rPr lang="en-US" dirty="0"/>
              <a:t>() {</a:t>
            </a:r>
          </a:p>
          <a:p>
            <a:r>
              <a:rPr lang="en-US" dirty="0"/>
              <a:t>	</a:t>
            </a:r>
            <a:r>
              <a:rPr lang="en-US" dirty="0" err="1"/>
              <a:t>const</a:t>
            </a:r>
            <a:r>
              <a:rPr lang="en-US" dirty="0"/>
              <a:t> </a:t>
            </a:r>
            <a:r>
              <a:rPr lang="en-US" dirty="0" err="1"/>
              <a:t>sigma_graph</a:t>
            </a:r>
            <a:r>
              <a:rPr lang="en-US" dirty="0"/>
              <a:t> = {nodes: [], edges: [] } // </a:t>
            </a:r>
            <a:r>
              <a:rPr lang="en-US" dirty="0" err="1"/>
              <a:t>storejs.fetch</a:t>
            </a:r>
            <a:r>
              <a:rPr lang="en-US" dirty="0"/>
              <a:t>(</a:t>
            </a:r>
            <a:r>
              <a:rPr lang="en-US" dirty="0" err="1"/>
              <a:t>LOCAL_FORAGE_PATHS.sigma_graph</a:t>
            </a:r>
            <a:r>
              <a:rPr lang="en-US" dirty="0"/>
              <a:t>) // forget about any </a:t>
            </a:r>
            <a:r>
              <a:rPr lang="en-US" dirty="0" err="1"/>
              <a:t>localstorage</a:t>
            </a:r>
            <a:r>
              <a:rPr lang="en-US" dirty="0"/>
              <a:t> for now</a:t>
            </a:r>
          </a:p>
          <a:p>
            <a:r>
              <a:rPr lang="en-US" dirty="0"/>
              <a:t>	</a:t>
            </a:r>
            <a:r>
              <a:rPr lang="en-US" dirty="0" err="1"/>
              <a:t>sigmaInstance</a:t>
            </a:r>
            <a:r>
              <a:rPr lang="en-US" dirty="0"/>
              <a:t> = new sigma({</a:t>
            </a:r>
          </a:p>
          <a:p>
            <a:r>
              <a:rPr lang="en-US" dirty="0"/>
              <a:t>                graph: </a:t>
            </a:r>
            <a:r>
              <a:rPr lang="en-US" dirty="0" err="1"/>
              <a:t>sigma_graph</a:t>
            </a:r>
            <a:r>
              <a:rPr lang="en-US" dirty="0"/>
              <a:t>,</a:t>
            </a:r>
          </a:p>
          <a:p>
            <a:r>
              <a:rPr lang="en-US" dirty="0"/>
              <a:t>                container: 'graph-container',</a:t>
            </a:r>
          </a:p>
          <a:p>
            <a:r>
              <a:rPr lang="en-US" dirty="0"/>
              <a:t>                </a:t>
            </a:r>
            <a:r>
              <a:rPr lang="en-US" dirty="0" err="1"/>
              <a:t>glyphScale</a:t>
            </a:r>
            <a:r>
              <a:rPr lang="en-US" dirty="0"/>
              <a:t>: 0.7,</a:t>
            </a:r>
          </a:p>
          <a:p>
            <a:r>
              <a:rPr lang="en-US" dirty="0"/>
              <a:t>                </a:t>
            </a:r>
            <a:r>
              <a:rPr lang="en-US" dirty="0" err="1"/>
              <a:t>glyphFillColor</a:t>
            </a:r>
            <a:r>
              <a:rPr lang="en-US" dirty="0"/>
              <a:t>: '#666',</a:t>
            </a:r>
          </a:p>
          <a:p>
            <a:r>
              <a:rPr lang="en-US" dirty="0"/>
              <a:t>                </a:t>
            </a:r>
            <a:r>
              <a:rPr lang="en-US" dirty="0" err="1"/>
              <a:t>glyphTextColor</a:t>
            </a:r>
            <a:r>
              <a:rPr lang="en-US" dirty="0"/>
              <a:t>: 'white',</a:t>
            </a:r>
          </a:p>
          <a:p>
            <a:r>
              <a:rPr lang="en-US" dirty="0"/>
              <a:t>                </a:t>
            </a:r>
            <a:r>
              <a:rPr lang="en-US" dirty="0" err="1"/>
              <a:t>glyphStrokeColor</a:t>
            </a:r>
            <a:r>
              <a:rPr lang="en-US" dirty="0"/>
              <a:t>: 'transparent',</a:t>
            </a:r>
          </a:p>
          <a:p>
            <a:r>
              <a:rPr lang="en-US" dirty="0"/>
              <a:t>                </a:t>
            </a:r>
            <a:r>
              <a:rPr lang="en-US" dirty="0" err="1"/>
              <a:t>glyphFont</a:t>
            </a:r>
            <a:r>
              <a:rPr lang="en-US" dirty="0"/>
              <a:t>: '</a:t>
            </a:r>
            <a:r>
              <a:rPr lang="en-US" dirty="0" err="1"/>
              <a:t>FontAwesome</a:t>
            </a:r>
            <a:r>
              <a:rPr lang="en-US" dirty="0"/>
              <a:t>',</a:t>
            </a:r>
          </a:p>
          <a:p>
            <a:r>
              <a:rPr lang="en-US" dirty="0"/>
              <a:t>                </a:t>
            </a:r>
            <a:r>
              <a:rPr lang="en-US" dirty="0" err="1"/>
              <a:t>glyphFontStyle</a:t>
            </a:r>
            <a:r>
              <a:rPr lang="en-US" dirty="0"/>
              <a:t>: 'normal',</a:t>
            </a:r>
          </a:p>
          <a:p>
            <a:r>
              <a:rPr lang="en-US" dirty="0"/>
              <a:t>                </a:t>
            </a:r>
            <a:r>
              <a:rPr lang="en-US" dirty="0" err="1"/>
              <a:t>glyphTextThreshold</a:t>
            </a:r>
            <a:r>
              <a:rPr lang="en-US" dirty="0"/>
              <a:t>: 6,</a:t>
            </a:r>
          </a:p>
          <a:p>
            <a:r>
              <a:rPr lang="en-US" dirty="0"/>
              <a:t>                </a:t>
            </a:r>
            <a:r>
              <a:rPr lang="en-US" dirty="0" err="1"/>
              <a:t>glyphThreshold</a:t>
            </a:r>
            <a:r>
              <a:rPr lang="en-US" dirty="0"/>
              <a:t>: 3</a:t>
            </a:r>
          </a:p>
          <a:p>
            <a:r>
              <a:rPr lang="en-US" dirty="0"/>
              <a:t>            });</a:t>
            </a:r>
          </a:p>
          <a:p>
            <a:r>
              <a:rPr lang="en-US" dirty="0"/>
              <a:t>	get sigma cache from local store</a:t>
            </a:r>
          </a:p>
          <a:p>
            <a:r>
              <a:rPr lang="en-US" dirty="0"/>
              <a:t>	initialize sigma and sigma plugins // hopefully this all takes less than 200 </a:t>
            </a:r>
            <a:r>
              <a:rPr lang="en-US" dirty="0" err="1"/>
              <a:t>ms.</a:t>
            </a:r>
            <a:r>
              <a:rPr lang="en-US" dirty="0"/>
              <a:t> Meaning TTI is 200 </a:t>
            </a:r>
            <a:r>
              <a:rPr lang="en-US" dirty="0" err="1"/>
              <a:t>ms</a:t>
            </a:r>
            <a:r>
              <a:rPr lang="en-US" dirty="0"/>
              <a:t>, once all the static assets are cached.</a:t>
            </a:r>
          </a:p>
          <a:p>
            <a:endParaRPr lang="en-US" dirty="0"/>
          </a:p>
          <a:p>
            <a:r>
              <a:rPr lang="en-US" dirty="0"/>
              <a:t>	</a:t>
            </a:r>
            <a:r>
              <a:rPr lang="en-US" dirty="0" err="1"/>
              <a:t>const</a:t>
            </a:r>
            <a:r>
              <a:rPr lang="en-US" dirty="0"/>
              <a:t> </a:t>
            </a:r>
            <a:r>
              <a:rPr lang="en-US" dirty="0" err="1"/>
              <a:t>tree_location_store_obj</a:t>
            </a:r>
            <a:r>
              <a:rPr lang="en-US" dirty="0"/>
              <a:t> = </a:t>
            </a:r>
            <a:r>
              <a:rPr lang="en-US" dirty="0" err="1"/>
              <a:t>storejs.get</a:t>
            </a:r>
            <a:r>
              <a:rPr lang="en-US" dirty="0"/>
              <a:t>(</a:t>
            </a:r>
            <a:r>
              <a:rPr lang="en-US" dirty="0" err="1"/>
              <a:t>LOCAL_STORAGE_PATHS.tree_location</a:t>
            </a:r>
            <a:r>
              <a:rPr lang="en-US" dirty="0"/>
              <a:t>)</a:t>
            </a:r>
          </a:p>
          <a:p>
            <a:r>
              <a:rPr lang="en-US" dirty="0"/>
              <a:t>	</a:t>
            </a:r>
            <a:r>
              <a:rPr lang="en-US" dirty="0" err="1"/>
              <a:t>const</a:t>
            </a:r>
            <a:r>
              <a:rPr lang="en-US" dirty="0"/>
              <a:t> </a:t>
            </a:r>
            <a:r>
              <a:rPr lang="en-US" dirty="0" err="1"/>
              <a:t>tree_data_store_obj</a:t>
            </a:r>
            <a:r>
              <a:rPr lang="en-US" dirty="0"/>
              <a:t> = </a:t>
            </a:r>
            <a:r>
              <a:rPr lang="en-US" dirty="0" err="1"/>
              <a:t>storejs.get</a:t>
            </a:r>
            <a:r>
              <a:rPr lang="en-US" dirty="0"/>
              <a:t>(</a:t>
            </a:r>
            <a:r>
              <a:rPr lang="en-US" dirty="0" err="1"/>
              <a:t>LOCAL_STORAGE_PATHS.tree_data</a:t>
            </a:r>
            <a:r>
              <a:rPr lang="en-US" dirty="0"/>
              <a:t>)</a:t>
            </a:r>
          </a:p>
        </p:txBody>
      </p:sp>
      <p:sp>
        <p:nvSpPr>
          <p:cNvPr id="2" name="TextBox 1">
            <a:extLst>
              <a:ext uri="{FF2B5EF4-FFF2-40B4-BE49-F238E27FC236}">
                <a16:creationId xmlns:a16="http://schemas.microsoft.com/office/drawing/2014/main" id="{EA370618-05C0-4FEC-875C-A3BF933428FD}"/>
              </a:ext>
            </a:extLst>
          </p:cNvPr>
          <p:cNvSpPr txBox="1"/>
          <p:nvPr/>
        </p:nvSpPr>
        <p:spPr>
          <a:xfrm>
            <a:off x="4921135" y="11371811"/>
            <a:ext cx="10440785" cy="369332"/>
          </a:xfrm>
          <a:prstGeom prst="rect">
            <a:avLst/>
          </a:prstGeom>
          <a:noFill/>
        </p:spPr>
        <p:txBody>
          <a:bodyPr wrap="square" rtlCol="0">
            <a:spAutoFit/>
          </a:bodyPr>
          <a:lstStyle/>
          <a:p>
            <a:r>
              <a:rPr lang="en-US"/>
              <a:t>Data_LOADER</a:t>
            </a:r>
          </a:p>
        </p:txBody>
      </p:sp>
    </p:spTree>
    <p:extLst>
      <p:ext uri="{BB962C8B-B14F-4D97-AF65-F5344CB8AC3E}">
        <p14:creationId xmlns:p14="http://schemas.microsoft.com/office/powerpoint/2010/main" val="115799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8CE3-64B4-4FE2-A104-2D91ED6136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740FB9-1276-4E68-A390-991A10158E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042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a:extLst>
              <a:ext uri="{FF2B5EF4-FFF2-40B4-BE49-F238E27FC236}">
                <a16:creationId xmlns:a16="http://schemas.microsoft.com/office/drawing/2014/main" id="{A9ABA01D-D24D-4271-9E63-E950FDA48EF7}"/>
              </a:ext>
            </a:extLst>
          </p:cNvPr>
          <p:cNvCxnSpPr>
            <a:cxnSpLocks/>
            <a:stCxn id="92" idx="3"/>
            <a:endCxn id="180" idx="3"/>
          </p:cNvCxnSpPr>
          <p:nvPr/>
        </p:nvCxnSpPr>
        <p:spPr>
          <a:xfrm flipH="1">
            <a:off x="17091131" y="23984139"/>
            <a:ext cx="6626491" cy="72299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B68E463-C5A3-4317-ACF8-81A3E5F530C4}"/>
              </a:ext>
            </a:extLst>
          </p:cNvPr>
          <p:cNvCxnSpPr>
            <a:cxnSpLocks/>
            <a:stCxn id="14" idx="1"/>
            <a:endCxn id="188" idx="3"/>
          </p:cNvCxnSpPr>
          <p:nvPr/>
        </p:nvCxnSpPr>
        <p:spPr>
          <a:xfrm flipH="1">
            <a:off x="17093758" y="24011395"/>
            <a:ext cx="7461091" cy="107627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1BB03162-E841-4337-B43D-EB7E7880294A}"/>
              </a:ext>
            </a:extLst>
          </p:cNvPr>
          <p:cNvCxnSpPr>
            <a:cxnSpLocks/>
            <a:stCxn id="15" idx="1"/>
            <a:endCxn id="196" idx="3"/>
          </p:cNvCxnSpPr>
          <p:nvPr/>
        </p:nvCxnSpPr>
        <p:spPr>
          <a:xfrm flipH="1">
            <a:off x="17091131" y="24004889"/>
            <a:ext cx="8326495" cy="14344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F1C2115-404C-4E3A-B9A5-6E267DF6143D}"/>
              </a:ext>
            </a:extLst>
          </p:cNvPr>
          <p:cNvCxnSpPr>
            <a:cxnSpLocks/>
            <a:stCxn id="92" idx="1"/>
            <a:endCxn id="175" idx="3"/>
          </p:cNvCxnSpPr>
          <p:nvPr/>
        </p:nvCxnSpPr>
        <p:spPr>
          <a:xfrm flipH="1">
            <a:off x="17091131" y="23984139"/>
            <a:ext cx="4703481" cy="32155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57A433-0007-4121-9801-659C2F20C3A2}"/>
              </a:ext>
            </a:extLst>
          </p:cNvPr>
          <p:cNvSpPr txBox="1"/>
          <p:nvPr/>
        </p:nvSpPr>
        <p:spPr>
          <a:xfrm>
            <a:off x="19232897" y="24580538"/>
            <a:ext cx="2061776" cy="769441"/>
          </a:xfrm>
          <a:prstGeom prst="rect">
            <a:avLst/>
          </a:prstGeom>
          <a:noFill/>
        </p:spPr>
        <p:txBody>
          <a:bodyPr wrap="square" rtlCol="0">
            <a:spAutoFit/>
          </a:bodyPr>
          <a:lstStyle/>
          <a:p>
            <a:r>
              <a:rPr lang="en-US" sz="400" dirty="0" err="1"/>
              <a:t>ISubscribableBasicTree</a:t>
            </a:r>
            <a:endParaRPr lang="en-US" sz="400" dirty="0"/>
          </a:p>
          <a:p>
            <a:r>
              <a:rPr lang="en-US" sz="400" dirty="0"/>
              <a:t>-receive messages/PROPERTY_LEVEL_DATA_MUTATIONS from TREE_DATA_STORE via </a:t>
            </a:r>
            <a:r>
              <a:rPr lang="en-US" sz="400" dirty="0" err="1"/>
              <a:t>this.addMutation</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a:p>
            <a:r>
              <a:rPr lang="en-US" sz="400" dirty="0"/>
              <a:t>-also subscribes to each of its properties’ update events, appends the property name to the update/event, and also bubbles up these modified events to any objects that subscribed to it (e.g. the TREE_DATA_STORE)</a:t>
            </a:r>
          </a:p>
          <a:p>
            <a:r>
              <a:rPr lang="en-US" sz="400" dirty="0"/>
              <a:t>-upon having a child publish an update, publish an </a:t>
            </a:r>
            <a:r>
              <a:rPr lang="en-US" sz="400" dirty="0" err="1"/>
              <a:t>onUpdate</a:t>
            </a:r>
            <a:r>
              <a:rPr lang="en-US" sz="400" dirty="0"/>
              <a:t> that has the entire objects .</a:t>
            </a:r>
            <a:r>
              <a:rPr lang="en-US" sz="400" dirty="0" err="1"/>
              <a:t>val</a:t>
            </a:r>
            <a:r>
              <a:rPr lang="en-US" sz="400" dirty="0"/>
              <a:t>(), which calls .</a:t>
            </a:r>
            <a:r>
              <a:rPr lang="en-US" sz="400" dirty="0" err="1"/>
              <a:t>val</a:t>
            </a:r>
            <a:r>
              <a:rPr lang="en-US" sz="400" dirty="0"/>
              <a:t>() on each of its properties, and outputs as JSON.</a:t>
            </a:r>
          </a:p>
        </p:txBody>
      </p:sp>
      <p:sp>
        <p:nvSpPr>
          <p:cNvPr id="68" name="Rectangle: Rounded Corners 67">
            <a:extLst>
              <a:ext uri="{FF2B5EF4-FFF2-40B4-BE49-F238E27FC236}">
                <a16:creationId xmlns:a16="http://schemas.microsoft.com/office/drawing/2014/main" id="{BE2A50BA-9B9B-4046-8E38-E12118A4DFD0}"/>
              </a:ext>
            </a:extLst>
          </p:cNvPr>
          <p:cNvSpPr/>
          <p:nvPr/>
        </p:nvSpPr>
        <p:spPr>
          <a:xfrm>
            <a:off x="17401429" y="17841941"/>
            <a:ext cx="947687" cy="215444"/>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r>
              <a:rPr lang="en-US" sz="400" dirty="0">
                <a:solidFill>
                  <a:schemeClr val="tx1"/>
                </a:solidFill>
              </a:rPr>
              <a:t>Canvas</a:t>
            </a:r>
          </a:p>
        </p:txBody>
      </p:sp>
      <p:sp>
        <p:nvSpPr>
          <p:cNvPr id="4" name="TextBox 3">
            <a:extLst>
              <a:ext uri="{FF2B5EF4-FFF2-40B4-BE49-F238E27FC236}">
                <a16:creationId xmlns:a16="http://schemas.microsoft.com/office/drawing/2014/main" id="{84BD5E95-B0B1-4B51-8600-CC0771CE718D}"/>
              </a:ext>
            </a:extLst>
          </p:cNvPr>
          <p:cNvSpPr txBox="1"/>
          <p:nvPr/>
        </p:nvSpPr>
        <p:spPr>
          <a:xfrm>
            <a:off x="31171790" y="18585196"/>
            <a:ext cx="7751180" cy="461665"/>
          </a:xfrm>
          <a:prstGeom prst="rect">
            <a:avLst/>
          </a:prstGeom>
          <a:noFill/>
        </p:spPr>
        <p:txBody>
          <a:bodyPr wrap="square" rtlCol="0">
            <a:spAutoFit/>
          </a:bodyPr>
          <a:lstStyle/>
          <a:p>
            <a:r>
              <a:rPr lang="en-US" sz="400" dirty="0" err="1"/>
              <a:t>SubscribeToFirebase</a:t>
            </a:r>
            <a:r>
              <a:rPr lang="en-US" sz="400" dirty="0"/>
              <a:t> class</a:t>
            </a:r>
          </a:p>
          <a:p>
            <a:pPr defTabSz="1245481">
              <a:tabLst>
                <a:tab pos="614152" algn="l"/>
              </a:tabLst>
            </a:pPr>
            <a:r>
              <a:rPr lang="en-US" sz="400" dirty="0"/>
              <a:t>	-subscribes to updates from firebase ref</a:t>
            </a:r>
          </a:p>
          <a:p>
            <a:pPr defTabSz="1245481">
              <a:tabLst>
                <a:tab pos="614152" algn="l"/>
              </a:tabLst>
            </a:pPr>
            <a:r>
              <a:rPr lang="en-US" sz="400" dirty="0"/>
              <a:t>	-transforms those updates and publishes them to any subscribers</a:t>
            </a:r>
          </a:p>
          <a:p>
            <a:pPr defTabSz="1245481">
              <a:tabLst>
                <a:tab pos="614152" algn="l"/>
              </a:tabLst>
            </a:pPr>
            <a:r>
              <a:rPr lang="en-US" sz="400" dirty="0"/>
              <a:t>	-has an </a:t>
            </a:r>
            <a:r>
              <a:rPr lang="en-US" sz="400" dirty="0" err="1"/>
              <a:t>onUpdate</a:t>
            </a:r>
            <a:r>
              <a:rPr lang="en-US" sz="400" dirty="0"/>
              <a:t> method to register subscribers</a:t>
            </a:r>
          </a:p>
          <a:p>
            <a:pPr defTabSz="1245481">
              <a:tabLst>
                <a:tab pos="614152" algn="l"/>
              </a:tabLst>
            </a:pPr>
            <a:r>
              <a:rPr lang="en-US" sz="400" dirty="0"/>
              <a:t>	&gt; </a:t>
            </a:r>
          </a:p>
          <a:p>
            <a:endParaRPr lang="en-US" sz="400" dirty="0"/>
          </a:p>
        </p:txBody>
      </p:sp>
      <p:sp>
        <p:nvSpPr>
          <p:cNvPr id="5" name="TextBox 4">
            <a:extLst>
              <a:ext uri="{FF2B5EF4-FFF2-40B4-BE49-F238E27FC236}">
                <a16:creationId xmlns:a16="http://schemas.microsoft.com/office/drawing/2014/main" id="{7C3EE8C1-ED8C-459B-B8B5-3578ACFB93D8}"/>
              </a:ext>
            </a:extLst>
          </p:cNvPr>
          <p:cNvSpPr txBox="1"/>
          <p:nvPr/>
        </p:nvSpPr>
        <p:spPr>
          <a:xfrm>
            <a:off x="30487730" y="31401488"/>
            <a:ext cx="6898928" cy="1323439"/>
          </a:xfrm>
          <a:prstGeom prst="rect">
            <a:avLst/>
          </a:prstGeom>
          <a:noFill/>
        </p:spPr>
        <p:txBody>
          <a:bodyPr wrap="square" rtlCol="0">
            <a:spAutoFit/>
          </a:bodyPr>
          <a:lstStyle/>
          <a:p>
            <a:r>
              <a:rPr lang="en-US" sz="400" dirty="0"/>
              <a:t>TREE_LOADER</a:t>
            </a:r>
          </a:p>
          <a:p>
            <a:pPr defTabSz="614152"/>
            <a:r>
              <a:rPr lang="en-US" sz="400" dirty="0"/>
              <a:t>	+ load(</a:t>
            </a:r>
            <a:r>
              <a:rPr lang="en-US" sz="400" dirty="0" err="1"/>
              <a:t>treeId</a:t>
            </a:r>
            <a:r>
              <a:rPr lang="en-US" sz="400" dirty="0"/>
              <a:t>)</a:t>
            </a:r>
          </a:p>
          <a:p>
            <a:pPr defTabSz="614152"/>
            <a:r>
              <a:rPr lang="en-US" sz="400" dirty="0"/>
              <a:t>	+ </a:t>
            </a:r>
          </a:p>
          <a:p>
            <a:pPr defTabSz="614152"/>
            <a:endParaRPr lang="en-US" sz="400" dirty="0"/>
          </a:p>
          <a:p>
            <a:pPr defTabSz="614152"/>
            <a:r>
              <a:rPr lang="en-US" sz="400" dirty="0"/>
              <a:t>load(</a:t>
            </a:r>
            <a:r>
              <a:rPr lang="en-US" sz="400" dirty="0" err="1"/>
              <a:t>treeId</a:t>
            </a:r>
            <a:r>
              <a:rPr lang="en-US" sz="400" dirty="0"/>
              <a:t>) implementation:</a:t>
            </a:r>
          </a:p>
          <a:p>
            <a:pPr defTabSz="614152"/>
            <a:r>
              <a:rPr lang="en-US" sz="400" dirty="0"/>
              <a:t>	</a:t>
            </a:r>
            <a:r>
              <a:rPr lang="en-US" sz="400" dirty="0" err="1"/>
              <a:t>const</a:t>
            </a:r>
            <a:r>
              <a:rPr lang="en-US" sz="400" dirty="0"/>
              <a:t> </a:t>
            </a:r>
            <a:r>
              <a:rPr lang="en-US" sz="400" dirty="0" err="1"/>
              <a:t>json</a:t>
            </a:r>
            <a:r>
              <a:rPr lang="en-US" sz="400" dirty="0"/>
              <a:t> = await </a:t>
            </a:r>
            <a:r>
              <a:rPr lang="en-US" sz="400" dirty="0" err="1"/>
              <a:t>getTreeJson</a:t>
            </a:r>
            <a:r>
              <a:rPr lang="en-US" sz="400" dirty="0"/>
              <a:t>(</a:t>
            </a:r>
            <a:r>
              <a:rPr lang="en-US" sz="400" dirty="0" err="1"/>
              <a:t>treeId</a:t>
            </a:r>
            <a:r>
              <a:rPr lang="en-US" sz="400" dirty="0"/>
              <a:t>)</a:t>
            </a:r>
          </a:p>
          <a:p>
            <a:pPr defTabSz="614152"/>
            <a:r>
              <a:rPr lang="en-US" sz="400" dirty="0"/>
              <a:t>	</a:t>
            </a:r>
            <a:r>
              <a:rPr lang="en-US" sz="400" dirty="0" err="1"/>
              <a:t>const</a:t>
            </a:r>
            <a:r>
              <a:rPr lang="en-US" sz="400" dirty="0"/>
              <a:t> </a:t>
            </a:r>
            <a:r>
              <a:rPr lang="en-US" sz="400" dirty="0" err="1"/>
              <a:t>deserializer</a:t>
            </a:r>
            <a:r>
              <a:rPr lang="en-US" sz="400" dirty="0"/>
              <a:t> = new </a:t>
            </a:r>
            <a:r>
              <a:rPr lang="en-US" sz="400" dirty="0" err="1"/>
              <a:t>SubscribableTreeDeserializer</a:t>
            </a:r>
            <a:r>
              <a:rPr lang="en-US" sz="400" dirty="0"/>
              <a:t>(</a:t>
            </a:r>
            <a:r>
              <a:rPr lang="en-US" sz="400" dirty="0" err="1"/>
              <a:t>treeId</a:t>
            </a:r>
            <a:r>
              <a:rPr lang="en-US" sz="400" dirty="0"/>
              <a:t>, </a:t>
            </a:r>
            <a:r>
              <a:rPr lang="en-US" sz="400" dirty="0" err="1"/>
              <a:t>json</a:t>
            </a:r>
            <a:r>
              <a:rPr lang="en-US" sz="400" dirty="0"/>
              <a:t>) //TODO: I wish I could </a:t>
            </a:r>
            <a:r>
              <a:rPr lang="en-US" sz="400" dirty="0" err="1"/>
              <a:t>deserialize</a:t>
            </a:r>
            <a:r>
              <a:rPr lang="en-US" sz="400" dirty="0"/>
              <a:t> the normal tree, and then apply the </a:t>
            </a:r>
            <a:r>
              <a:rPr lang="en-US" sz="400" dirty="0" err="1"/>
              <a:t>subscribable</a:t>
            </a:r>
            <a:r>
              <a:rPr lang="en-US" sz="400" dirty="0"/>
              <a:t> behaviors onto the normal tree to transform it into a </a:t>
            </a:r>
            <a:r>
              <a:rPr lang="en-US" sz="400" dirty="0" err="1"/>
              <a:t>subscribable</a:t>
            </a:r>
            <a:r>
              <a:rPr lang="en-US" sz="400" dirty="0"/>
              <a:t> tree</a:t>
            </a:r>
          </a:p>
          <a:p>
            <a:pPr defTabSz="614152"/>
            <a:r>
              <a:rPr lang="en-US" sz="400" dirty="0"/>
              <a:t>	</a:t>
            </a:r>
            <a:r>
              <a:rPr lang="en-US" sz="400" dirty="0" err="1"/>
              <a:t>const</a:t>
            </a:r>
            <a:r>
              <a:rPr lang="en-US" sz="400" dirty="0"/>
              <a:t> tree = </a:t>
            </a:r>
            <a:r>
              <a:rPr lang="en-US" sz="400" dirty="0" err="1"/>
              <a:t>deserializer.deserialize</a:t>
            </a:r>
            <a:r>
              <a:rPr lang="en-US" sz="400" dirty="0"/>
              <a:t>()</a:t>
            </a:r>
          </a:p>
          <a:p>
            <a:pPr defTabSz="614152"/>
            <a:r>
              <a:rPr lang="en-US" sz="400" dirty="0"/>
              <a:t>	return tree</a:t>
            </a:r>
          </a:p>
          <a:p>
            <a:pPr defTabSz="614152"/>
            <a:endParaRPr lang="en-US" sz="400" dirty="0"/>
          </a:p>
          <a:p>
            <a:pPr defTabSz="614152"/>
            <a:endParaRPr lang="en-US" sz="400" dirty="0"/>
          </a:p>
          <a:p>
            <a:pPr defTabSz="614152"/>
            <a:r>
              <a:rPr lang="en-US" sz="400" dirty="0"/>
              <a:t>	//now</a:t>
            </a:r>
          </a:p>
          <a:p>
            <a:pPr defTabSz="614152"/>
            <a:r>
              <a:rPr lang="en-US" sz="400" dirty="0"/>
              <a:t>	</a:t>
            </a:r>
          </a:p>
          <a:p>
            <a:pPr defTabSz="614152"/>
            <a:endParaRPr lang="en-US" sz="400" dirty="0"/>
          </a:p>
          <a:p>
            <a:pPr defTabSz="614152"/>
            <a:endParaRPr lang="en-US" sz="400" dirty="0"/>
          </a:p>
          <a:p>
            <a:pPr defTabSz="614152"/>
            <a:r>
              <a:rPr lang="en-US" sz="400" dirty="0"/>
              <a:t>SUBSCRIBABLE_TREE_DESERIALIZER (</a:t>
            </a:r>
            <a:r>
              <a:rPr lang="en-US" sz="400" dirty="0" err="1"/>
              <a:t>json</a:t>
            </a:r>
            <a:r>
              <a:rPr lang="en-US" sz="400" dirty="0"/>
              <a:t>)</a:t>
            </a:r>
          </a:p>
          <a:p>
            <a:pPr defTabSz="614152"/>
            <a:r>
              <a:rPr lang="en-US" sz="400" dirty="0"/>
              <a:t>	+ constructor(</a:t>
            </a:r>
            <a:r>
              <a:rPr lang="en-US" sz="400" dirty="0" err="1"/>
              <a:t>json</a:t>
            </a:r>
            <a:r>
              <a:rPr lang="en-US" sz="400" dirty="0"/>
              <a:t>)</a:t>
            </a:r>
          </a:p>
          <a:p>
            <a:pPr defTabSz="614152"/>
            <a:r>
              <a:rPr lang="en-US" sz="400" dirty="0"/>
              <a:t>	+ </a:t>
            </a:r>
            <a:r>
              <a:rPr lang="en-US" sz="400" dirty="0" err="1"/>
              <a:t>deserialize</a:t>
            </a:r>
            <a:r>
              <a:rPr lang="en-US" sz="400" dirty="0"/>
              <a:t>() : </a:t>
            </a:r>
            <a:r>
              <a:rPr lang="en-US" sz="400" dirty="0" err="1"/>
              <a:t>ISubscribableBasicTree</a:t>
            </a:r>
            <a:endParaRPr lang="en-US" sz="400" dirty="0"/>
          </a:p>
          <a:p>
            <a:pPr defTabSz="614152"/>
            <a:endParaRPr lang="en-US" sz="400" dirty="0"/>
          </a:p>
          <a:p>
            <a:endParaRPr lang="en-US" sz="400" dirty="0"/>
          </a:p>
        </p:txBody>
      </p:sp>
      <p:sp>
        <p:nvSpPr>
          <p:cNvPr id="6" name="TextBox 5">
            <a:extLst>
              <a:ext uri="{FF2B5EF4-FFF2-40B4-BE49-F238E27FC236}">
                <a16:creationId xmlns:a16="http://schemas.microsoft.com/office/drawing/2014/main" id="{A31C6F34-BE63-4CE2-80E6-7B97A0734016}"/>
              </a:ext>
            </a:extLst>
          </p:cNvPr>
          <p:cNvSpPr txBox="1"/>
          <p:nvPr/>
        </p:nvSpPr>
        <p:spPr>
          <a:xfrm>
            <a:off x="28713063" y="21783507"/>
            <a:ext cx="10448266" cy="1323439"/>
          </a:xfrm>
          <a:prstGeom prst="rect">
            <a:avLst/>
          </a:prstGeom>
          <a:noFill/>
        </p:spPr>
        <p:txBody>
          <a:bodyPr wrap="square" rtlCol="0">
            <a:spAutoFit/>
          </a:bodyPr>
          <a:lstStyle/>
          <a:p>
            <a:r>
              <a:rPr lang="en-US" sz="400" dirty="0" err="1"/>
              <a:t>const</a:t>
            </a:r>
            <a:r>
              <a:rPr lang="en-US" sz="400" dirty="0"/>
              <a:t> </a:t>
            </a:r>
            <a:r>
              <a:rPr lang="en-US" sz="400" dirty="0" err="1"/>
              <a:t>subscribableTree</a:t>
            </a:r>
            <a:r>
              <a:rPr lang="en-US" sz="400" dirty="0"/>
              <a:t> = </a:t>
            </a:r>
            <a:r>
              <a:rPr lang="en-US" sz="400" dirty="0" err="1"/>
              <a:t>SubscribableTreeLoader.load</a:t>
            </a:r>
            <a:r>
              <a:rPr lang="en-US" sz="400" dirty="0"/>
              <a:t>(</a:t>
            </a:r>
            <a:r>
              <a:rPr lang="en-US" sz="400" dirty="0" err="1"/>
              <a:t>treeId</a:t>
            </a:r>
            <a:r>
              <a:rPr lang="en-US" sz="400" dirty="0"/>
              <a:t>)</a:t>
            </a:r>
          </a:p>
          <a:p>
            <a:r>
              <a:rPr lang="en-US" sz="400" dirty="0" err="1"/>
              <a:t>const</a:t>
            </a:r>
            <a:r>
              <a:rPr lang="en-US" sz="400" dirty="0"/>
              <a:t> </a:t>
            </a:r>
            <a:r>
              <a:rPr lang="en-US" sz="400" dirty="0" err="1"/>
              <a:t>firebaseTreesRef</a:t>
            </a:r>
            <a:r>
              <a:rPr lang="en-US" sz="400" dirty="0"/>
              <a:t> = </a:t>
            </a:r>
            <a:r>
              <a:rPr lang="en-US" sz="400" dirty="0" err="1"/>
              <a:t>firebase.database</a:t>
            </a:r>
            <a:r>
              <a:rPr lang="en-US" sz="400" dirty="0"/>
              <a:t>().ref(‘trees/’) // rather this would be injected from the </a:t>
            </a:r>
            <a:r>
              <a:rPr lang="en-US" sz="400" dirty="0" err="1"/>
              <a:t>inversify.config</a:t>
            </a:r>
            <a:r>
              <a:rPr lang="en-US" sz="400" dirty="0"/>
              <a:t> object graph</a:t>
            </a:r>
          </a:p>
          <a:p>
            <a:r>
              <a:rPr lang="en-US" sz="400" dirty="0" err="1"/>
              <a:t>const</a:t>
            </a:r>
            <a:r>
              <a:rPr lang="en-US" sz="400" dirty="0"/>
              <a:t> </a:t>
            </a:r>
            <a:r>
              <a:rPr lang="en-US" sz="400" dirty="0" err="1"/>
              <a:t>treeRef</a:t>
            </a:r>
            <a:r>
              <a:rPr lang="en-US" sz="400" dirty="0"/>
              <a:t> = </a:t>
            </a:r>
            <a:r>
              <a:rPr lang="en-US" sz="400" dirty="0" err="1"/>
              <a:t>firebaseTreesRef.child</a:t>
            </a:r>
            <a:r>
              <a:rPr lang="en-US" sz="400" dirty="0"/>
              <a:t>(</a:t>
            </a:r>
            <a:r>
              <a:rPr lang="en-US" sz="400" dirty="0" err="1"/>
              <a:t>treeId</a:t>
            </a:r>
            <a:r>
              <a:rPr lang="en-US" sz="400" dirty="0"/>
              <a:t>)</a:t>
            </a:r>
          </a:p>
          <a:p>
            <a:r>
              <a:rPr lang="en-US" sz="400" dirty="0" err="1"/>
              <a:t>const</a:t>
            </a:r>
            <a:r>
              <a:rPr lang="en-US" sz="400" dirty="0"/>
              <a:t> </a:t>
            </a:r>
            <a:r>
              <a:rPr lang="en-US" sz="400" dirty="0" err="1"/>
              <a:t>contentIdRef</a:t>
            </a:r>
            <a:r>
              <a:rPr lang="en-US" sz="400" dirty="0"/>
              <a:t> = </a:t>
            </a:r>
            <a:r>
              <a:rPr lang="en-US" sz="400" dirty="0" err="1"/>
              <a:t>firebaseTreesRef.child</a:t>
            </a:r>
            <a:r>
              <a:rPr lang="en-US" sz="400" dirty="0"/>
              <a:t>(‘</a:t>
            </a:r>
            <a:r>
              <a:rPr lang="en-US" sz="400" dirty="0" err="1"/>
              <a:t>contentId</a:t>
            </a:r>
            <a:r>
              <a:rPr lang="en-US" sz="400" dirty="0"/>
              <a:t>’)</a:t>
            </a:r>
          </a:p>
          <a:p>
            <a:r>
              <a:rPr lang="en-US" sz="400" dirty="0" err="1"/>
              <a:t>const</a:t>
            </a:r>
            <a:r>
              <a:rPr lang="en-US" sz="400" dirty="0"/>
              <a:t> </a:t>
            </a:r>
            <a:r>
              <a:rPr lang="en-US" sz="400" dirty="0" err="1"/>
              <a:t>parentIdRef</a:t>
            </a:r>
            <a:r>
              <a:rPr lang="en-US" sz="400" dirty="0"/>
              <a:t> = </a:t>
            </a:r>
            <a:r>
              <a:rPr lang="en-US" sz="400" dirty="0" err="1"/>
              <a:t>firebaseTreesRef.child</a:t>
            </a:r>
            <a:r>
              <a:rPr lang="en-US" sz="400" dirty="0"/>
              <a:t>(‘</a:t>
            </a:r>
            <a:r>
              <a:rPr lang="en-US" sz="400" dirty="0" err="1"/>
              <a:t>parentId</a:t>
            </a:r>
            <a:r>
              <a:rPr lang="en-US" sz="400" dirty="0"/>
              <a:t>’)</a:t>
            </a:r>
          </a:p>
          <a:p>
            <a:r>
              <a:rPr lang="en-US" sz="400" dirty="0" err="1"/>
              <a:t>const</a:t>
            </a:r>
            <a:r>
              <a:rPr lang="en-US" sz="400" dirty="0"/>
              <a:t> </a:t>
            </a:r>
            <a:r>
              <a:rPr lang="en-US" sz="400" dirty="0" err="1"/>
              <a:t>childrenRef</a:t>
            </a:r>
            <a:r>
              <a:rPr lang="en-US" sz="400" dirty="0"/>
              <a:t> = </a:t>
            </a:r>
            <a:r>
              <a:rPr lang="en-US" sz="400" dirty="0" err="1"/>
              <a:t>firebaseTreesRef.child</a:t>
            </a:r>
            <a:r>
              <a:rPr lang="en-US" sz="400" dirty="0"/>
              <a:t>(‘children’)</a:t>
            </a:r>
          </a:p>
          <a:p>
            <a:endParaRPr lang="en-US" sz="400" dirty="0"/>
          </a:p>
          <a:p>
            <a:r>
              <a:rPr lang="en-US" sz="400" dirty="0" err="1"/>
              <a:t>const</a:t>
            </a:r>
            <a:r>
              <a:rPr lang="en-US" sz="400" dirty="0"/>
              <a:t> </a:t>
            </a:r>
            <a:r>
              <a:rPr lang="en-US" sz="400" dirty="0" err="1"/>
              <a:t>contentIdSaver</a:t>
            </a:r>
            <a:r>
              <a:rPr lang="en-US" sz="400" dirty="0"/>
              <a:t> = new </a:t>
            </a:r>
            <a:r>
              <a:rPr lang="en-US" sz="400" dirty="0" err="1"/>
              <a:t>FirebaseSaver</a:t>
            </a:r>
            <a:r>
              <a:rPr lang="en-US" sz="400" dirty="0"/>
              <a:t>({</a:t>
            </a:r>
            <a:r>
              <a:rPr lang="en-US" sz="400" dirty="0" err="1"/>
              <a:t>contentIdRef</a:t>
            </a:r>
            <a:r>
              <a:rPr lang="en-US" sz="400" dirty="0"/>
              <a:t>}) //TODO: avoid new. Somehow can we inject this or use a factory or something?</a:t>
            </a:r>
          </a:p>
          <a:p>
            <a:r>
              <a:rPr lang="en-US" sz="400" dirty="0" err="1"/>
              <a:t>const</a:t>
            </a:r>
            <a:r>
              <a:rPr lang="en-US" sz="400" dirty="0"/>
              <a:t> </a:t>
            </a:r>
            <a:r>
              <a:rPr lang="en-US" sz="400" dirty="0" err="1"/>
              <a:t>parentIdSaver</a:t>
            </a:r>
            <a:r>
              <a:rPr lang="en-US" sz="400" dirty="0"/>
              <a:t> = new </a:t>
            </a:r>
            <a:r>
              <a:rPr lang="en-US" sz="400" dirty="0" err="1"/>
              <a:t>FirebaseSaver</a:t>
            </a:r>
            <a:r>
              <a:rPr lang="en-US" sz="400" dirty="0"/>
              <a:t>({</a:t>
            </a:r>
            <a:r>
              <a:rPr lang="en-US" sz="400" dirty="0" err="1"/>
              <a:t>parentIdRef</a:t>
            </a:r>
            <a:r>
              <a:rPr lang="en-US" sz="400" dirty="0"/>
              <a:t>}) //TODO: avoid new. Somehow can we inject this or use a factory or something?</a:t>
            </a:r>
          </a:p>
          <a:p>
            <a:r>
              <a:rPr lang="en-US" sz="400" dirty="0" err="1"/>
              <a:t>const</a:t>
            </a:r>
            <a:r>
              <a:rPr lang="en-US" sz="400" dirty="0"/>
              <a:t> </a:t>
            </a:r>
            <a:r>
              <a:rPr lang="en-US" sz="400" dirty="0" err="1"/>
              <a:t>childrenSaver</a:t>
            </a:r>
            <a:r>
              <a:rPr lang="en-US" sz="400" dirty="0"/>
              <a:t> = new </a:t>
            </a:r>
            <a:r>
              <a:rPr lang="en-US" sz="400" dirty="0" err="1"/>
              <a:t>FirebaseSaver</a:t>
            </a:r>
            <a:r>
              <a:rPr lang="en-US" sz="400" dirty="0"/>
              <a:t>({</a:t>
            </a:r>
            <a:r>
              <a:rPr lang="en-US" sz="400" dirty="0" err="1"/>
              <a:t>childrenRef</a:t>
            </a:r>
            <a:r>
              <a:rPr lang="en-US" sz="400" dirty="0"/>
              <a:t>}) //TODO: avoid new. Somehow can we inject this or use a factory or something?</a:t>
            </a:r>
          </a:p>
          <a:p>
            <a:endParaRPr lang="en-US" sz="400" dirty="0"/>
          </a:p>
          <a:p>
            <a:r>
              <a:rPr lang="en-US" sz="400" dirty="0" err="1"/>
              <a:t>const</a:t>
            </a:r>
            <a:r>
              <a:rPr lang="en-US" sz="400" dirty="0"/>
              <a:t> </a:t>
            </a:r>
            <a:r>
              <a:rPr lang="en-US" sz="400" dirty="0" err="1"/>
              <a:t>contentIdSyncerToDB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contentIdSaver.save</a:t>
            </a:r>
            <a:r>
              <a:rPr lang="en-US" sz="400" dirty="0"/>
              <a:t>})</a:t>
            </a:r>
          </a:p>
          <a:p>
            <a:r>
              <a:rPr lang="en-US" sz="400" dirty="0" err="1"/>
              <a:t>const</a:t>
            </a:r>
            <a:r>
              <a:rPr lang="en-US" sz="400" dirty="0"/>
              <a:t> </a:t>
            </a:r>
            <a:r>
              <a:rPr lang="en-US" sz="400" dirty="0" err="1"/>
              <a:t>parentIdSyncerToDB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parentIdSaver.save</a:t>
            </a:r>
            <a:r>
              <a:rPr lang="en-US" sz="400" dirty="0"/>
              <a:t>})</a:t>
            </a:r>
          </a:p>
          <a:p>
            <a:r>
              <a:rPr lang="en-US" sz="400" dirty="0" err="1"/>
              <a:t>const</a:t>
            </a:r>
            <a:r>
              <a:rPr lang="en-US" sz="400" dirty="0"/>
              <a:t> </a:t>
            </a:r>
            <a:r>
              <a:rPr lang="en-US" sz="400" dirty="0" err="1"/>
              <a:t>childrenSyncerToDB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childrenSaver.save</a:t>
            </a:r>
            <a:r>
              <a:rPr lang="en-US" sz="400" dirty="0"/>
              <a:t>})</a:t>
            </a:r>
          </a:p>
          <a:p>
            <a:endParaRPr lang="en-US" sz="400" dirty="0"/>
          </a:p>
          <a:p>
            <a:endParaRPr lang="en-US" sz="400" dirty="0"/>
          </a:p>
          <a:p>
            <a:r>
              <a:rPr lang="en-US" sz="400" dirty="0" err="1"/>
              <a:t>const</a:t>
            </a:r>
            <a:r>
              <a:rPr lang="en-US" sz="400" dirty="0"/>
              <a:t> </a:t>
            </a:r>
            <a:r>
              <a:rPr lang="en-US" sz="400" dirty="0" err="1"/>
              <a:t>dbSubscriberToTree</a:t>
            </a:r>
            <a:r>
              <a:rPr lang="en-US" sz="400" dirty="0"/>
              <a:t> = new </a:t>
            </a:r>
            <a:r>
              <a:rPr lang="en-US" sz="400" dirty="0" err="1"/>
              <a:t>DBSubscriberToTree</a:t>
            </a:r>
            <a:r>
              <a:rPr lang="en-US" sz="400" dirty="0"/>
              <a:t>(</a:t>
            </a:r>
            <a:r>
              <a:rPr lang="en-US" sz="400" dirty="0" err="1"/>
              <a:t>subscribableTree</a:t>
            </a:r>
            <a:r>
              <a:rPr lang="en-US" sz="400" dirty="0"/>
              <a:t>, </a:t>
            </a:r>
            <a:r>
              <a:rPr lang="en-US" sz="400" dirty="0" err="1"/>
              <a:t>contentIdSyncerToDB</a:t>
            </a:r>
            <a:r>
              <a:rPr lang="en-US" sz="400" dirty="0"/>
              <a:t>, </a:t>
            </a:r>
            <a:r>
              <a:rPr lang="en-US" sz="400" dirty="0" err="1"/>
              <a:t>parentIdSyncerToDB</a:t>
            </a:r>
            <a:r>
              <a:rPr lang="en-US" sz="400" dirty="0"/>
              <a:t>, </a:t>
            </a:r>
            <a:r>
              <a:rPr lang="en-US" sz="400" dirty="0" err="1"/>
              <a:t>childrenSyncerToDB</a:t>
            </a:r>
            <a:r>
              <a:rPr lang="en-US" sz="400" dirty="0"/>
              <a:t>)</a:t>
            </a:r>
          </a:p>
          <a:p>
            <a:r>
              <a:rPr lang="en-US" sz="400" dirty="0" err="1"/>
              <a:t>dbSubscriberToTree.subscribe</a:t>
            </a:r>
            <a:r>
              <a:rPr lang="en-US" sz="400" dirty="0"/>
              <a:t>()</a:t>
            </a:r>
          </a:p>
          <a:p>
            <a:endParaRPr lang="en-US" sz="400" dirty="0"/>
          </a:p>
          <a:p>
            <a:r>
              <a:rPr lang="en-US" sz="400" dirty="0" err="1"/>
              <a:t>const</a:t>
            </a:r>
            <a:r>
              <a:rPr lang="en-US" sz="400" dirty="0"/>
              <a:t> </a:t>
            </a:r>
            <a:r>
              <a:rPr lang="en-US" sz="400" dirty="0" err="1"/>
              <a:t>dbSubscriberFromTree</a:t>
            </a:r>
            <a:r>
              <a:rPr lang="en-US" sz="400" dirty="0"/>
              <a:t> = new </a:t>
            </a:r>
            <a:r>
              <a:rPr lang="en-US" sz="400" dirty="0" err="1"/>
              <a:t>DBSubscriberFromTree</a:t>
            </a:r>
            <a:r>
              <a:rPr lang="en-US" sz="400" dirty="0"/>
              <a:t>(</a:t>
            </a:r>
            <a:r>
              <a:rPr lang="en-US" sz="400" dirty="0" err="1"/>
              <a:t>subscribableTree</a:t>
            </a:r>
            <a:r>
              <a:rPr lang="en-US" sz="400" dirty="0"/>
              <a:t>, </a:t>
            </a:r>
          </a:p>
        </p:txBody>
      </p:sp>
      <p:sp>
        <p:nvSpPr>
          <p:cNvPr id="3" name="TextBox 2">
            <a:extLst>
              <a:ext uri="{FF2B5EF4-FFF2-40B4-BE49-F238E27FC236}">
                <a16:creationId xmlns:a16="http://schemas.microsoft.com/office/drawing/2014/main" id="{4450358A-3F67-4420-916D-B297C97D5A69}"/>
              </a:ext>
            </a:extLst>
          </p:cNvPr>
          <p:cNvSpPr txBox="1"/>
          <p:nvPr/>
        </p:nvSpPr>
        <p:spPr>
          <a:xfrm>
            <a:off x="21903520" y="18433549"/>
            <a:ext cx="4615065" cy="276999"/>
          </a:xfrm>
          <a:prstGeom prst="rect">
            <a:avLst/>
          </a:prstGeom>
          <a:noFill/>
        </p:spPr>
        <p:txBody>
          <a:bodyPr wrap="square" rtlCol="0">
            <a:spAutoFit/>
          </a:bodyPr>
          <a:lstStyle/>
          <a:p>
            <a:r>
              <a:rPr lang="en-US" sz="400" dirty="0"/>
              <a:t>trigger store mutations (DATA_MUTATIONS)</a:t>
            </a:r>
          </a:p>
          <a:p>
            <a:r>
              <a:rPr lang="en-US" sz="400" dirty="0"/>
              <a:t>e.g. “{</a:t>
            </a:r>
            <a:r>
              <a:rPr lang="en-US" sz="400" dirty="0" err="1"/>
              <a:t>objectType</a:t>
            </a:r>
            <a:r>
              <a:rPr lang="en-US" sz="400" dirty="0"/>
              <a:t>: trees, </a:t>
            </a:r>
            <a:r>
              <a:rPr lang="en-US" sz="400" dirty="0" err="1"/>
              <a:t>objectId</a:t>
            </a:r>
            <a:r>
              <a:rPr lang="en-US" sz="400" dirty="0"/>
              <a:t>: efa234, property: children, mutation}”</a:t>
            </a:r>
          </a:p>
          <a:p>
            <a:endParaRPr lang="en-US" sz="400" dirty="0"/>
          </a:p>
        </p:txBody>
      </p:sp>
      <p:cxnSp>
        <p:nvCxnSpPr>
          <p:cNvPr id="8" name="Straight Arrow Connector 7">
            <a:extLst>
              <a:ext uri="{FF2B5EF4-FFF2-40B4-BE49-F238E27FC236}">
                <a16:creationId xmlns:a16="http://schemas.microsoft.com/office/drawing/2014/main" id="{60DF6114-D55F-4B5A-8876-9113F2105E47}"/>
              </a:ext>
            </a:extLst>
          </p:cNvPr>
          <p:cNvCxnSpPr>
            <a:cxnSpLocks/>
            <a:stCxn id="2" idx="2"/>
            <a:endCxn id="278" idx="0"/>
          </p:cNvCxnSpPr>
          <p:nvPr/>
        </p:nvCxnSpPr>
        <p:spPr>
          <a:xfrm>
            <a:off x="22113539" y="17474165"/>
            <a:ext cx="269618" cy="346629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6D8DB9-70C3-4E3B-A78B-796158322D8E}"/>
              </a:ext>
            </a:extLst>
          </p:cNvPr>
          <p:cNvSpPr txBox="1"/>
          <p:nvPr/>
        </p:nvSpPr>
        <p:spPr>
          <a:xfrm>
            <a:off x="21759196" y="22467207"/>
            <a:ext cx="2376566" cy="830997"/>
          </a:xfrm>
          <a:prstGeom prst="rect">
            <a:avLst/>
          </a:prstGeom>
          <a:noFill/>
        </p:spPr>
        <p:txBody>
          <a:bodyPr wrap="square" rtlCol="0">
            <a:spAutoFit/>
          </a:bodyPr>
          <a:lstStyle/>
          <a:p>
            <a:pPr algn="ctr"/>
            <a:r>
              <a:rPr lang="en-US" sz="800" dirty="0"/>
              <a:t>GLOBAL_DATA_STORE</a:t>
            </a:r>
          </a:p>
          <a:p>
            <a:pPr marL="171450" indent="-171450">
              <a:buFont typeface="Arial" panose="020B0604020202020204" pitchFamily="34" charset="0"/>
              <a:buChar char="•"/>
            </a:pPr>
            <a:r>
              <a:rPr lang="en-US" sz="400" dirty="0"/>
              <a:t>receives messages/ APP_LEVEL_DATA_MUTATIONS from UI_COMPONENTS or SIGMA_LISTENER</a:t>
            </a:r>
          </a:p>
          <a:p>
            <a:pPr marL="171450" indent="-171450">
              <a:buFont typeface="Arial" panose="020B0604020202020204" pitchFamily="34" charset="0"/>
              <a:buChar char="•"/>
            </a:pPr>
            <a:r>
              <a:rPr lang="en-US" sz="400" dirty="0"/>
              <a:t>Has a reference to each data types data store</a:t>
            </a:r>
          </a:p>
          <a:p>
            <a:pPr marL="171450" indent="-171450">
              <a:buFont typeface="Arial" panose="020B0604020202020204" pitchFamily="34" charset="0"/>
              <a:buChar char="•"/>
            </a:pPr>
            <a:r>
              <a:rPr lang="en-US" sz="400" dirty="0"/>
              <a:t>Chooses to pass the message along to correct data store as an TYPE_LEVEL_DATA_MUTATION</a:t>
            </a:r>
          </a:p>
          <a:p>
            <a:pPr marL="171450" indent="-171450">
              <a:buFont typeface="Arial" panose="020B0604020202020204" pitchFamily="34" charset="0"/>
              <a:buChar char="•"/>
            </a:pPr>
            <a:r>
              <a:rPr lang="en-US" sz="400" dirty="0"/>
              <a:t>e.g. “</a:t>
            </a:r>
            <a:r>
              <a:rPr lang="en-US" sz="400" dirty="0" err="1"/>
              <a:t>TREE_DATA_STORE.addMutation</a:t>
            </a:r>
            <a:r>
              <a:rPr lang="en-US" sz="400" dirty="0"/>
              <a:t>({</a:t>
            </a:r>
            <a:r>
              <a:rPr lang="en-US" sz="400" dirty="0" err="1"/>
              <a:t>objectId</a:t>
            </a:r>
            <a:r>
              <a:rPr lang="en-US" sz="400" dirty="0"/>
              <a:t>: efa234, property: children, mutation})”</a:t>
            </a:r>
          </a:p>
          <a:p>
            <a:pPr marL="171450" indent="-171450">
              <a:buFont typeface="Arial" panose="020B0604020202020204" pitchFamily="34" charset="0"/>
              <a:buChar char="•"/>
            </a:pPr>
            <a:r>
              <a:rPr lang="en-US" sz="400" dirty="0"/>
              <a:t>Also receives messages/TYPE_LEVEL_DATA_UPDATES from each TYPE_DATA_STORE. It does this by subscribing to each of the TYPE_DATA_STORES, </a:t>
            </a:r>
            <a:r>
              <a:rPr lang="en-US" sz="400" dirty="0" err="1"/>
              <a:t>onUpdate</a:t>
            </a:r>
            <a:r>
              <a:rPr lang="en-US" sz="400" dirty="0"/>
              <a:t> Methods</a:t>
            </a:r>
          </a:p>
          <a:p>
            <a:pPr marL="171450" indent="-171450">
              <a:buFont typeface="Arial" panose="020B0604020202020204" pitchFamily="34" charset="0"/>
              <a:buChar char="•"/>
            </a:pPr>
            <a:r>
              <a:rPr lang="en-US" sz="400" dirty="0"/>
              <a:t>Has an </a:t>
            </a:r>
            <a:r>
              <a:rPr lang="en-US" sz="400" dirty="0" err="1"/>
              <a:t>onUpdate</a:t>
            </a:r>
            <a:r>
              <a:rPr lang="en-US" sz="400" dirty="0"/>
              <a:t> method that DATA_UI_BRIDGE or other objects can subscribe to</a:t>
            </a:r>
          </a:p>
          <a:p>
            <a:pPr marL="287338" lvl="1" indent="-115888">
              <a:buFont typeface="Arial" panose="020B0604020202020204" pitchFamily="34" charset="0"/>
              <a:buChar char="•"/>
            </a:pPr>
            <a:r>
              <a:rPr lang="en-US" sz="400" dirty="0"/>
              <a:t>This method publishes the entire </a:t>
            </a:r>
            <a:r>
              <a:rPr lang="en-US" sz="400" dirty="0" err="1"/>
              <a:t>tree_data</a:t>
            </a:r>
            <a:r>
              <a:rPr lang="en-US" sz="400" dirty="0"/>
              <a:t>, or </a:t>
            </a:r>
            <a:r>
              <a:rPr lang="en-US" sz="400" dirty="0" err="1"/>
              <a:t>tree_location_data</a:t>
            </a:r>
            <a:r>
              <a:rPr lang="en-US" sz="400" dirty="0"/>
              <a:t>, </a:t>
            </a:r>
            <a:r>
              <a:rPr lang="en-US" sz="400" dirty="0" err="1"/>
              <a:t>tree_user_data</a:t>
            </a:r>
            <a:r>
              <a:rPr lang="en-US" sz="400" dirty="0"/>
              <a:t> value etc. along with the </a:t>
            </a:r>
            <a:r>
              <a:rPr lang="en-US" sz="400" dirty="0" err="1"/>
              <a:t>data_type</a:t>
            </a:r>
            <a:r>
              <a:rPr lang="en-US" sz="400" dirty="0"/>
              <a:t>, and </a:t>
            </a:r>
            <a:r>
              <a:rPr lang="en-US" sz="400" dirty="0" err="1"/>
              <a:t>objectId</a:t>
            </a:r>
            <a:endParaRPr lang="en-US" sz="400" dirty="0"/>
          </a:p>
          <a:p>
            <a:pPr marL="171450" indent="-171450">
              <a:buFont typeface="Arial" panose="020B0604020202020204" pitchFamily="34" charset="0"/>
              <a:buChar char="•"/>
            </a:pPr>
            <a:r>
              <a:rPr lang="en-US" sz="400" dirty="0"/>
              <a:t>Has no static knowledge of DATA_UI_BRIDGE</a:t>
            </a:r>
          </a:p>
        </p:txBody>
      </p:sp>
      <p:sp>
        <p:nvSpPr>
          <p:cNvPr id="13" name="TextBox 12">
            <a:extLst>
              <a:ext uri="{FF2B5EF4-FFF2-40B4-BE49-F238E27FC236}">
                <a16:creationId xmlns:a16="http://schemas.microsoft.com/office/drawing/2014/main" id="{80459810-9A8E-4F0F-87A7-BE69CE885C9C}"/>
              </a:ext>
            </a:extLst>
          </p:cNvPr>
          <p:cNvSpPr txBox="1"/>
          <p:nvPr/>
        </p:nvSpPr>
        <p:spPr>
          <a:xfrm>
            <a:off x="23591031" y="23952178"/>
            <a:ext cx="818723" cy="153888"/>
          </a:xfrm>
          <a:prstGeom prst="rect">
            <a:avLst/>
          </a:prstGeom>
          <a:noFill/>
        </p:spPr>
        <p:txBody>
          <a:bodyPr wrap="square" rtlCol="0">
            <a:spAutoFit/>
          </a:bodyPr>
          <a:lstStyle/>
          <a:p>
            <a:r>
              <a:rPr lang="en-US" sz="400" dirty="0"/>
              <a:t>TREE_USER_DATA STORE</a:t>
            </a:r>
          </a:p>
        </p:txBody>
      </p:sp>
      <p:sp>
        <p:nvSpPr>
          <p:cNvPr id="14" name="TextBox 13">
            <a:extLst>
              <a:ext uri="{FF2B5EF4-FFF2-40B4-BE49-F238E27FC236}">
                <a16:creationId xmlns:a16="http://schemas.microsoft.com/office/drawing/2014/main" id="{7A938287-E916-4DA1-A113-B448A4113B76}"/>
              </a:ext>
            </a:extLst>
          </p:cNvPr>
          <p:cNvSpPr txBox="1"/>
          <p:nvPr/>
        </p:nvSpPr>
        <p:spPr>
          <a:xfrm>
            <a:off x="24554849" y="23934451"/>
            <a:ext cx="818723" cy="153888"/>
          </a:xfrm>
          <a:prstGeom prst="rect">
            <a:avLst/>
          </a:prstGeom>
          <a:noFill/>
        </p:spPr>
        <p:txBody>
          <a:bodyPr wrap="square" rtlCol="0">
            <a:spAutoFit/>
          </a:bodyPr>
          <a:lstStyle/>
          <a:p>
            <a:r>
              <a:rPr lang="en-US" sz="400" dirty="0"/>
              <a:t>CONTENT_DATA_STORE</a:t>
            </a:r>
          </a:p>
        </p:txBody>
      </p:sp>
      <p:sp>
        <p:nvSpPr>
          <p:cNvPr id="15" name="TextBox 14">
            <a:extLst>
              <a:ext uri="{FF2B5EF4-FFF2-40B4-BE49-F238E27FC236}">
                <a16:creationId xmlns:a16="http://schemas.microsoft.com/office/drawing/2014/main" id="{82FDBEEB-B009-4561-A2CF-BD603CF09CEB}"/>
              </a:ext>
            </a:extLst>
          </p:cNvPr>
          <p:cNvSpPr txBox="1"/>
          <p:nvPr/>
        </p:nvSpPr>
        <p:spPr>
          <a:xfrm>
            <a:off x="25417626" y="23927945"/>
            <a:ext cx="886519" cy="153888"/>
          </a:xfrm>
          <a:prstGeom prst="rect">
            <a:avLst/>
          </a:prstGeom>
          <a:noFill/>
        </p:spPr>
        <p:txBody>
          <a:bodyPr wrap="square" rtlCol="0">
            <a:spAutoFit/>
          </a:bodyPr>
          <a:lstStyle/>
          <a:p>
            <a:r>
              <a:rPr lang="en-US" sz="400" dirty="0"/>
              <a:t>CONTENT_USER_DATA_STORE</a:t>
            </a:r>
          </a:p>
        </p:txBody>
      </p:sp>
      <p:sp>
        <p:nvSpPr>
          <p:cNvPr id="16" name="TextBox 15">
            <a:extLst>
              <a:ext uri="{FF2B5EF4-FFF2-40B4-BE49-F238E27FC236}">
                <a16:creationId xmlns:a16="http://schemas.microsoft.com/office/drawing/2014/main" id="{BC5518F4-6F72-49EA-952F-9784614470CC}"/>
              </a:ext>
            </a:extLst>
          </p:cNvPr>
          <p:cNvSpPr txBox="1"/>
          <p:nvPr/>
        </p:nvSpPr>
        <p:spPr>
          <a:xfrm>
            <a:off x="26383894" y="23940522"/>
            <a:ext cx="470809" cy="153888"/>
          </a:xfrm>
          <a:prstGeom prst="rect">
            <a:avLst/>
          </a:prstGeom>
          <a:noFill/>
        </p:spPr>
        <p:txBody>
          <a:bodyPr wrap="square" rtlCol="0">
            <a:spAutoFit/>
          </a:bodyPr>
          <a:lstStyle/>
          <a:p>
            <a:r>
              <a:rPr lang="en-US" sz="400" dirty="0"/>
              <a:t>USER_STORE</a:t>
            </a:r>
          </a:p>
        </p:txBody>
      </p:sp>
      <p:cxnSp>
        <p:nvCxnSpPr>
          <p:cNvPr id="17" name="Straight Arrow Connector 16">
            <a:extLst>
              <a:ext uri="{FF2B5EF4-FFF2-40B4-BE49-F238E27FC236}">
                <a16:creationId xmlns:a16="http://schemas.microsoft.com/office/drawing/2014/main" id="{C2C13A6D-41F7-4144-A865-81CD35190C1B}"/>
              </a:ext>
            </a:extLst>
          </p:cNvPr>
          <p:cNvCxnSpPr>
            <a:cxnSpLocks/>
            <a:stCxn id="289" idx="2"/>
            <a:endCxn id="12" idx="0"/>
          </p:cNvCxnSpPr>
          <p:nvPr/>
        </p:nvCxnSpPr>
        <p:spPr>
          <a:xfrm flipH="1">
            <a:off x="20266773" y="23527789"/>
            <a:ext cx="2680706" cy="23987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C12D41-863E-4142-8BDB-EB255116E1DA}"/>
              </a:ext>
            </a:extLst>
          </p:cNvPr>
          <p:cNvCxnSpPr>
            <a:cxnSpLocks/>
            <a:stCxn id="289" idx="2"/>
            <a:endCxn id="13" idx="0"/>
          </p:cNvCxnSpPr>
          <p:nvPr/>
        </p:nvCxnSpPr>
        <p:spPr>
          <a:xfrm>
            <a:off x="22947479" y="23527789"/>
            <a:ext cx="1052914" cy="42438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2134D8-70BC-4C30-A6E1-0E86F8454A20}"/>
              </a:ext>
            </a:extLst>
          </p:cNvPr>
          <p:cNvCxnSpPr>
            <a:cxnSpLocks/>
            <a:stCxn id="289" idx="2"/>
            <a:endCxn id="14" idx="0"/>
          </p:cNvCxnSpPr>
          <p:nvPr/>
        </p:nvCxnSpPr>
        <p:spPr>
          <a:xfrm>
            <a:off x="22947479" y="23527789"/>
            <a:ext cx="2016732" cy="4066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823383-998D-465F-A8BD-5663A5A363E5}"/>
              </a:ext>
            </a:extLst>
          </p:cNvPr>
          <p:cNvCxnSpPr>
            <a:cxnSpLocks/>
            <a:stCxn id="289" idx="2"/>
            <a:endCxn id="15" idx="0"/>
          </p:cNvCxnSpPr>
          <p:nvPr/>
        </p:nvCxnSpPr>
        <p:spPr>
          <a:xfrm>
            <a:off x="22947479" y="23527789"/>
            <a:ext cx="2913407" cy="40015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FC84FE-E851-4C9B-8C31-CBDDD88187D5}"/>
              </a:ext>
            </a:extLst>
          </p:cNvPr>
          <p:cNvCxnSpPr>
            <a:cxnSpLocks/>
            <a:stCxn id="289" idx="2"/>
            <a:endCxn id="16" idx="0"/>
          </p:cNvCxnSpPr>
          <p:nvPr/>
        </p:nvCxnSpPr>
        <p:spPr>
          <a:xfrm>
            <a:off x="22947479" y="23527789"/>
            <a:ext cx="3671820" cy="4127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A3498C-A8B7-49A9-AC2F-1145D7DEA5AF}"/>
              </a:ext>
            </a:extLst>
          </p:cNvPr>
          <p:cNvCxnSpPr>
            <a:cxnSpLocks/>
            <a:stCxn id="12" idx="2"/>
            <a:endCxn id="39" idx="0"/>
          </p:cNvCxnSpPr>
          <p:nvPr/>
        </p:nvCxnSpPr>
        <p:spPr>
          <a:xfrm flipH="1">
            <a:off x="20263785" y="24413995"/>
            <a:ext cx="2988" cy="16654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E1FC34-346F-4420-AF3A-2E90F6BAACFF}"/>
              </a:ext>
            </a:extLst>
          </p:cNvPr>
          <p:cNvCxnSpPr>
            <a:cxnSpLocks/>
            <a:stCxn id="39" idx="2"/>
            <a:endCxn id="46" idx="0"/>
          </p:cNvCxnSpPr>
          <p:nvPr/>
        </p:nvCxnSpPr>
        <p:spPr>
          <a:xfrm flipH="1">
            <a:off x="19445391" y="25349979"/>
            <a:ext cx="818394" cy="235724"/>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1E3838-6D95-4173-AEBE-B3D14D01EBE0}"/>
              </a:ext>
            </a:extLst>
          </p:cNvPr>
          <p:cNvCxnSpPr>
            <a:cxnSpLocks/>
            <a:stCxn id="39" idx="2"/>
            <a:endCxn id="48" idx="0"/>
          </p:cNvCxnSpPr>
          <p:nvPr/>
        </p:nvCxnSpPr>
        <p:spPr>
          <a:xfrm>
            <a:off x="20263785" y="25349979"/>
            <a:ext cx="1053118" cy="22477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F4B317B-C698-4D94-8606-328006317D35}"/>
              </a:ext>
            </a:extLst>
          </p:cNvPr>
          <p:cNvSpPr txBox="1"/>
          <p:nvPr/>
        </p:nvSpPr>
        <p:spPr>
          <a:xfrm>
            <a:off x="19269426" y="25585703"/>
            <a:ext cx="351929" cy="153888"/>
          </a:xfrm>
          <a:prstGeom prst="rect">
            <a:avLst/>
          </a:prstGeom>
          <a:noFill/>
        </p:spPr>
        <p:txBody>
          <a:bodyPr wrap="square" rtlCol="0">
            <a:spAutoFit/>
          </a:bodyPr>
          <a:lstStyle/>
          <a:p>
            <a:r>
              <a:rPr lang="en-US" sz="400" dirty="0"/>
              <a:t>children</a:t>
            </a:r>
          </a:p>
        </p:txBody>
      </p:sp>
      <p:sp>
        <p:nvSpPr>
          <p:cNvPr id="48" name="TextBox 47">
            <a:extLst>
              <a:ext uri="{FF2B5EF4-FFF2-40B4-BE49-F238E27FC236}">
                <a16:creationId xmlns:a16="http://schemas.microsoft.com/office/drawing/2014/main" id="{B1E8996D-8C70-49FE-96CB-D40635C3543E}"/>
              </a:ext>
            </a:extLst>
          </p:cNvPr>
          <p:cNvSpPr txBox="1"/>
          <p:nvPr/>
        </p:nvSpPr>
        <p:spPr>
          <a:xfrm>
            <a:off x="21114403" y="25574749"/>
            <a:ext cx="405000" cy="153888"/>
          </a:xfrm>
          <a:prstGeom prst="rect">
            <a:avLst/>
          </a:prstGeom>
          <a:noFill/>
        </p:spPr>
        <p:txBody>
          <a:bodyPr wrap="square" rtlCol="0">
            <a:spAutoFit/>
          </a:bodyPr>
          <a:lstStyle/>
          <a:p>
            <a:r>
              <a:rPr lang="en-US" sz="400" dirty="0" err="1"/>
              <a:t>contentId</a:t>
            </a:r>
            <a:endParaRPr lang="en-US" sz="400" dirty="0"/>
          </a:p>
        </p:txBody>
      </p:sp>
      <p:sp>
        <p:nvSpPr>
          <p:cNvPr id="50" name="TextBox 49">
            <a:extLst>
              <a:ext uri="{FF2B5EF4-FFF2-40B4-BE49-F238E27FC236}">
                <a16:creationId xmlns:a16="http://schemas.microsoft.com/office/drawing/2014/main" id="{11CBB945-557E-492E-B19A-F172777881B2}"/>
              </a:ext>
            </a:extLst>
          </p:cNvPr>
          <p:cNvSpPr txBox="1"/>
          <p:nvPr/>
        </p:nvSpPr>
        <p:spPr>
          <a:xfrm>
            <a:off x="18993577" y="26105132"/>
            <a:ext cx="2867263" cy="461665"/>
          </a:xfrm>
          <a:prstGeom prst="rect">
            <a:avLst/>
          </a:prstGeom>
          <a:noFill/>
        </p:spPr>
        <p:txBody>
          <a:bodyPr wrap="square" rtlCol="0">
            <a:spAutoFit/>
          </a:bodyPr>
          <a:lstStyle/>
          <a:p>
            <a:r>
              <a:rPr lang="en-US" sz="400" dirty="0"/>
              <a:t>Publishes updates to subscribers</a:t>
            </a:r>
          </a:p>
          <a:p>
            <a:r>
              <a:rPr lang="en-US" sz="400" dirty="0"/>
              <a:t>-these updates have a list of the values changed and mutations added</a:t>
            </a:r>
          </a:p>
          <a:p>
            <a:r>
              <a:rPr lang="en-US" sz="400" dirty="0"/>
              <a:t>-will ONLY change result of .</a:t>
            </a:r>
            <a:r>
              <a:rPr lang="en-US" sz="400" dirty="0" err="1"/>
              <a:t>val</a:t>
            </a:r>
            <a:r>
              <a:rPr lang="en-US" sz="400" dirty="0"/>
              <a:t>() or .mutations()</a:t>
            </a:r>
          </a:p>
          <a:p>
            <a:endParaRPr lang="en-US" sz="400" dirty="0"/>
          </a:p>
          <a:p>
            <a:r>
              <a:rPr lang="en-US" sz="400" dirty="0"/>
              <a:t>OR MAY NOT DO ANY UPDATES AT ALL, and thus not publish any updates to any subscribers</a:t>
            </a:r>
          </a:p>
          <a:p>
            <a:r>
              <a:rPr lang="en-US" sz="400" dirty="0"/>
              <a:t>Not all mutations result in updates</a:t>
            </a:r>
          </a:p>
        </p:txBody>
      </p:sp>
      <p:cxnSp>
        <p:nvCxnSpPr>
          <p:cNvPr id="54" name="Straight Arrow Connector 53">
            <a:extLst>
              <a:ext uri="{FF2B5EF4-FFF2-40B4-BE49-F238E27FC236}">
                <a16:creationId xmlns:a16="http://schemas.microsoft.com/office/drawing/2014/main" id="{4CA8FEF7-F980-4C70-9B52-7FBF11069E4A}"/>
              </a:ext>
            </a:extLst>
          </p:cNvPr>
          <p:cNvCxnSpPr>
            <a:cxnSpLocks/>
            <a:stCxn id="46" idx="2"/>
            <a:endCxn id="59" idx="0"/>
          </p:cNvCxnSpPr>
          <p:nvPr/>
        </p:nvCxnSpPr>
        <p:spPr>
          <a:xfrm flipH="1">
            <a:off x="18445776" y="25739591"/>
            <a:ext cx="999615" cy="245806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EB7B09-3654-403D-8189-BEEBC270FBE8}"/>
              </a:ext>
            </a:extLst>
          </p:cNvPr>
          <p:cNvCxnSpPr>
            <a:cxnSpLocks/>
            <a:stCxn id="46" idx="2"/>
            <a:endCxn id="60" idx="0"/>
          </p:cNvCxnSpPr>
          <p:nvPr/>
        </p:nvCxnSpPr>
        <p:spPr>
          <a:xfrm flipH="1">
            <a:off x="17965327" y="25739591"/>
            <a:ext cx="1480064" cy="2020182"/>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3A4631-B1E1-42DE-9EEE-0C57C0942263}"/>
              </a:ext>
            </a:extLst>
          </p:cNvPr>
          <p:cNvSpPr txBox="1"/>
          <p:nvPr/>
        </p:nvSpPr>
        <p:spPr>
          <a:xfrm>
            <a:off x="18024867" y="28197654"/>
            <a:ext cx="841818"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DatabaseSyncer2  (local{ST,F}</a:t>
            </a:r>
            <a:r>
              <a:rPr lang="en-US" sz="400" dirty="0" err="1"/>
              <a:t>orage</a:t>
            </a:r>
            <a:r>
              <a:rPr lang="en-US" sz="400" dirty="0"/>
              <a:t>)</a:t>
            </a:r>
          </a:p>
        </p:txBody>
      </p:sp>
      <p:sp>
        <p:nvSpPr>
          <p:cNvPr id="60" name="TextBox 59">
            <a:extLst>
              <a:ext uri="{FF2B5EF4-FFF2-40B4-BE49-F238E27FC236}">
                <a16:creationId xmlns:a16="http://schemas.microsoft.com/office/drawing/2014/main" id="{4E72BBFB-2AA4-48F5-82B5-919BEC8E951A}"/>
              </a:ext>
            </a:extLst>
          </p:cNvPr>
          <p:cNvSpPr txBox="1"/>
          <p:nvPr/>
        </p:nvSpPr>
        <p:spPr>
          <a:xfrm>
            <a:off x="17574687" y="27759773"/>
            <a:ext cx="781279"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DatabaseSyncer1 (firebase)</a:t>
            </a:r>
          </a:p>
        </p:txBody>
      </p:sp>
      <p:sp>
        <p:nvSpPr>
          <p:cNvPr id="63" name="TextBox 62">
            <a:extLst>
              <a:ext uri="{FF2B5EF4-FFF2-40B4-BE49-F238E27FC236}">
                <a16:creationId xmlns:a16="http://schemas.microsoft.com/office/drawing/2014/main" id="{13526720-5581-46E6-9AE1-EA3755AAEB39}"/>
              </a:ext>
            </a:extLst>
          </p:cNvPr>
          <p:cNvSpPr txBox="1"/>
          <p:nvPr/>
        </p:nvSpPr>
        <p:spPr>
          <a:xfrm>
            <a:off x="16086560" y="18346897"/>
            <a:ext cx="947687" cy="276999"/>
          </a:xfrm>
          <a:prstGeom prst="rect">
            <a:avLst/>
          </a:prstGeom>
          <a:noFill/>
        </p:spPr>
        <p:txBody>
          <a:bodyPr wrap="square" rtlCol="0">
            <a:spAutoFit/>
          </a:bodyPr>
          <a:lstStyle/>
          <a:p>
            <a:pPr defTabSz="160020"/>
            <a:r>
              <a:rPr lang="en-US" sz="400" dirty="0"/>
              <a:t>Sigma LOCAL CACHE</a:t>
            </a:r>
          </a:p>
          <a:p>
            <a:pPr defTabSz="160020"/>
            <a:r>
              <a:rPr lang="en-US" sz="400" dirty="0"/>
              <a:t>	- store set of nodes and edges</a:t>
            </a:r>
          </a:p>
        </p:txBody>
      </p:sp>
      <p:sp>
        <p:nvSpPr>
          <p:cNvPr id="38" name="TextBox 37">
            <a:extLst>
              <a:ext uri="{FF2B5EF4-FFF2-40B4-BE49-F238E27FC236}">
                <a16:creationId xmlns:a16="http://schemas.microsoft.com/office/drawing/2014/main" id="{2749F4DD-4A29-44FC-8E0D-A35F3BF7D177}"/>
              </a:ext>
            </a:extLst>
          </p:cNvPr>
          <p:cNvSpPr txBox="1"/>
          <p:nvPr/>
        </p:nvSpPr>
        <p:spPr>
          <a:xfrm>
            <a:off x="17077064" y="18511221"/>
            <a:ext cx="947687" cy="215444"/>
          </a:xfrm>
          <a:prstGeom prst="rect">
            <a:avLst/>
          </a:prstGeom>
          <a:noFill/>
        </p:spPr>
        <p:txBody>
          <a:bodyPr wrap="square" rtlCol="0">
            <a:spAutoFit/>
          </a:bodyPr>
          <a:lstStyle/>
          <a:p>
            <a:pPr defTabSz="160020"/>
            <a:r>
              <a:rPr lang="en-US" sz="400" dirty="0"/>
              <a:t>In memory Sigma nodes and edges</a:t>
            </a:r>
          </a:p>
          <a:p>
            <a:pPr defTabSz="160020"/>
            <a:r>
              <a:rPr lang="en-US" sz="400" dirty="0"/>
              <a:t>and </a:t>
            </a:r>
            <a:r>
              <a:rPr lang="en-US" sz="400" dirty="0" err="1"/>
              <a:t>s.refresh</a:t>
            </a:r>
            <a:r>
              <a:rPr lang="en-US" sz="400" dirty="0"/>
              <a:t>()</a:t>
            </a:r>
          </a:p>
        </p:txBody>
      </p:sp>
      <p:cxnSp>
        <p:nvCxnSpPr>
          <p:cNvPr id="41" name="Straight Arrow Connector 40">
            <a:extLst>
              <a:ext uri="{FF2B5EF4-FFF2-40B4-BE49-F238E27FC236}">
                <a16:creationId xmlns:a16="http://schemas.microsoft.com/office/drawing/2014/main" id="{723EFD04-5C68-478B-8C52-761E26A16313}"/>
              </a:ext>
            </a:extLst>
          </p:cNvPr>
          <p:cNvCxnSpPr>
            <a:cxnSpLocks/>
            <a:stCxn id="61" idx="0"/>
            <a:endCxn id="20" idx="2"/>
          </p:cNvCxnSpPr>
          <p:nvPr/>
        </p:nvCxnSpPr>
        <p:spPr>
          <a:xfrm flipV="1">
            <a:off x="16928611" y="21158287"/>
            <a:ext cx="481110" cy="3374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AF996F-B1F2-4AB8-9448-2EB9BA6798A8}"/>
              </a:ext>
            </a:extLst>
          </p:cNvPr>
          <p:cNvCxnSpPr>
            <a:cxnSpLocks/>
            <a:stCxn id="72" idx="0"/>
            <a:endCxn id="63" idx="2"/>
          </p:cNvCxnSpPr>
          <p:nvPr/>
        </p:nvCxnSpPr>
        <p:spPr>
          <a:xfrm flipH="1" flipV="1">
            <a:off x="16560404" y="18623896"/>
            <a:ext cx="1256342" cy="1950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15EC0-FC07-4AB9-91AC-1C8AE21B75EA}"/>
              </a:ext>
            </a:extLst>
          </p:cNvPr>
          <p:cNvCxnSpPr>
            <a:cxnSpLocks/>
            <a:stCxn id="72" idx="0"/>
            <a:endCxn id="38" idx="2"/>
          </p:cNvCxnSpPr>
          <p:nvPr/>
        </p:nvCxnSpPr>
        <p:spPr>
          <a:xfrm flipH="1" flipV="1">
            <a:off x="17550908" y="18726665"/>
            <a:ext cx="265838" cy="923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C55EE-883F-4C7D-A8D9-D0066382D392}"/>
              </a:ext>
            </a:extLst>
          </p:cNvPr>
          <p:cNvSpPr txBox="1"/>
          <p:nvPr/>
        </p:nvSpPr>
        <p:spPr>
          <a:xfrm>
            <a:off x="14610360" y="20988505"/>
            <a:ext cx="737369" cy="215444"/>
          </a:xfrm>
          <a:prstGeom prst="rect">
            <a:avLst/>
          </a:prstGeom>
          <a:noFill/>
        </p:spPr>
        <p:txBody>
          <a:bodyPr wrap="square" rtlCol="0">
            <a:spAutoFit/>
          </a:bodyPr>
          <a:lstStyle/>
          <a:p>
            <a:r>
              <a:rPr lang="en-US" sz="400" dirty="0" err="1"/>
              <a:t>perfoms</a:t>
            </a:r>
            <a:r>
              <a:rPr lang="en-US" sz="400" dirty="0"/>
              <a:t> the actual rasterization/ UI change</a:t>
            </a:r>
          </a:p>
        </p:txBody>
      </p:sp>
      <p:cxnSp>
        <p:nvCxnSpPr>
          <p:cNvPr id="29" name="Straight Arrow Connector 28">
            <a:extLst>
              <a:ext uri="{FF2B5EF4-FFF2-40B4-BE49-F238E27FC236}">
                <a16:creationId xmlns:a16="http://schemas.microsoft.com/office/drawing/2014/main" id="{2E91D8DE-8728-48D5-BDAB-554F33FB4585}"/>
              </a:ext>
            </a:extLst>
          </p:cNvPr>
          <p:cNvCxnSpPr>
            <a:cxnSpLocks/>
            <a:stCxn id="65" idx="2"/>
            <a:endCxn id="274" idx="1"/>
          </p:cNvCxnSpPr>
          <p:nvPr/>
        </p:nvCxnSpPr>
        <p:spPr>
          <a:xfrm>
            <a:off x="17885451" y="17407858"/>
            <a:ext cx="1621476" cy="191486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26A8CB-0E68-44E4-B89C-3ACDBC03A709}"/>
              </a:ext>
            </a:extLst>
          </p:cNvPr>
          <p:cNvSpPr txBox="1"/>
          <p:nvPr/>
        </p:nvSpPr>
        <p:spPr>
          <a:xfrm>
            <a:off x="16182558" y="17012714"/>
            <a:ext cx="914120" cy="707886"/>
          </a:xfrm>
          <a:prstGeom prst="rect">
            <a:avLst/>
          </a:prstGeom>
          <a:noFill/>
        </p:spPr>
        <p:txBody>
          <a:bodyPr wrap="square" rtlCol="0">
            <a:spAutoFit/>
          </a:bodyPr>
          <a:lstStyle/>
          <a:p>
            <a:r>
              <a:rPr lang="en-US" sz="1000" dirty="0"/>
              <a:t>User Actions</a:t>
            </a:r>
          </a:p>
          <a:p>
            <a:r>
              <a:rPr lang="en-US" sz="600" dirty="0"/>
              <a:t>-</a:t>
            </a:r>
            <a:r>
              <a:rPr lang="en-US" sz="600" dirty="0" err="1"/>
              <a:t>dragNode</a:t>
            </a:r>
            <a:r>
              <a:rPr lang="en-US" sz="600" dirty="0"/>
              <a:t>, </a:t>
            </a:r>
          </a:p>
          <a:p>
            <a:r>
              <a:rPr lang="en-US" sz="600" dirty="0"/>
              <a:t>-</a:t>
            </a:r>
            <a:r>
              <a:rPr lang="en-US" sz="600" dirty="0" err="1"/>
              <a:t>clickNode</a:t>
            </a:r>
            <a:r>
              <a:rPr lang="en-US" sz="600" dirty="0"/>
              <a:t>, </a:t>
            </a:r>
          </a:p>
          <a:p>
            <a:r>
              <a:rPr lang="en-US" sz="600" dirty="0"/>
              <a:t>-</a:t>
            </a:r>
            <a:r>
              <a:rPr lang="en-US" sz="600" dirty="0" err="1"/>
              <a:t>clickEdge</a:t>
            </a:r>
            <a:r>
              <a:rPr lang="en-US" sz="600" dirty="0"/>
              <a:t>, </a:t>
            </a:r>
          </a:p>
          <a:p>
            <a:r>
              <a:rPr lang="en-US" sz="600" dirty="0"/>
              <a:t>-pan</a:t>
            </a:r>
          </a:p>
          <a:p>
            <a:r>
              <a:rPr lang="en-US" sz="600" dirty="0"/>
              <a:t>-zoom</a:t>
            </a:r>
          </a:p>
        </p:txBody>
      </p:sp>
      <p:cxnSp>
        <p:nvCxnSpPr>
          <p:cNvPr id="53" name="Straight Arrow Connector 52">
            <a:extLst>
              <a:ext uri="{FF2B5EF4-FFF2-40B4-BE49-F238E27FC236}">
                <a16:creationId xmlns:a16="http://schemas.microsoft.com/office/drawing/2014/main" id="{676C93D3-B257-44B5-A00D-9C84412C6270}"/>
              </a:ext>
            </a:extLst>
          </p:cNvPr>
          <p:cNvCxnSpPr>
            <a:cxnSpLocks/>
            <a:stCxn id="68" idx="0"/>
            <a:endCxn id="65" idx="2"/>
          </p:cNvCxnSpPr>
          <p:nvPr/>
        </p:nvCxnSpPr>
        <p:spPr>
          <a:xfrm flipV="1">
            <a:off x="17875273" y="17407858"/>
            <a:ext cx="10178" cy="4340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62BD6E5-EEA2-4FC6-9073-5D6899701436}"/>
              </a:ext>
            </a:extLst>
          </p:cNvPr>
          <p:cNvSpPr txBox="1"/>
          <p:nvPr/>
        </p:nvSpPr>
        <p:spPr>
          <a:xfrm>
            <a:off x="17541395" y="17253970"/>
            <a:ext cx="688111" cy="153888"/>
          </a:xfrm>
          <a:prstGeom prst="rect">
            <a:avLst/>
          </a:prstGeom>
          <a:noFill/>
          <a:ln>
            <a:solidFill>
              <a:srgbClr val="00B050"/>
            </a:solidFill>
          </a:ln>
        </p:spPr>
        <p:txBody>
          <a:bodyPr wrap="square" rtlCol="0">
            <a:spAutoFit/>
          </a:bodyPr>
          <a:lstStyle/>
          <a:p>
            <a:r>
              <a:rPr lang="en-US" sz="400" dirty="0"/>
              <a:t>Sigma Event Emitters</a:t>
            </a:r>
          </a:p>
        </p:txBody>
      </p:sp>
      <p:cxnSp>
        <p:nvCxnSpPr>
          <p:cNvPr id="66" name="Straight Arrow Connector 65">
            <a:extLst>
              <a:ext uri="{FF2B5EF4-FFF2-40B4-BE49-F238E27FC236}">
                <a16:creationId xmlns:a16="http://schemas.microsoft.com/office/drawing/2014/main" id="{1EC5D0DE-34D3-42B2-BC30-9D15EE4D3508}"/>
              </a:ext>
            </a:extLst>
          </p:cNvPr>
          <p:cNvCxnSpPr>
            <a:cxnSpLocks/>
            <a:stCxn id="64" idx="2"/>
            <a:endCxn id="68" idx="1"/>
          </p:cNvCxnSpPr>
          <p:nvPr/>
        </p:nvCxnSpPr>
        <p:spPr>
          <a:xfrm>
            <a:off x="16639618" y="17720600"/>
            <a:ext cx="761811" cy="2290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7EDAB3-5FA7-4901-B683-A76DB44CD820}"/>
              </a:ext>
            </a:extLst>
          </p:cNvPr>
          <p:cNvSpPr txBox="1"/>
          <p:nvPr/>
        </p:nvSpPr>
        <p:spPr>
          <a:xfrm>
            <a:off x="17157677" y="18818978"/>
            <a:ext cx="1318138" cy="523220"/>
          </a:xfrm>
          <a:prstGeom prst="rect">
            <a:avLst/>
          </a:prstGeom>
          <a:noFill/>
        </p:spPr>
        <p:txBody>
          <a:bodyPr wrap="square" rtlCol="0">
            <a:spAutoFit/>
          </a:bodyPr>
          <a:lstStyle/>
          <a:p>
            <a:r>
              <a:rPr lang="en-US" sz="400" dirty="0" err="1"/>
              <a:t>SigmaHandler</a:t>
            </a:r>
            <a:endParaRPr lang="en-US" sz="400" dirty="0"/>
          </a:p>
          <a:p>
            <a:pPr defTabSz="160020"/>
            <a:r>
              <a:rPr lang="en-US" sz="400" dirty="0"/>
              <a:t>- </a:t>
            </a:r>
            <a:r>
              <a:rPr lang="en-US" sz="400" dirty="0" err="1"/>
              <a:t>addEdge</a:t>
            </a:r>
            <a:endParaRPr lang="en-US" sz="400" dirty="0"/>
          </a:p>
          <a:p>
            <a:pPr defTabSz="160020"/>
            <a:r>
              <a:rPr lang="en-US" sz="400" dirty="0"/>
              <a:t>- </a:t>
            </a:r>
            <a:r>
              <a:rPr lang="en-US" sz="400" dirty="0" err="1"/>
              <a:t>addNode</a:t>
            </a:r>
            <a:endParaRPr lang="en-US" sz="400" dirty="0"/>
          </a:p>
          <a:p>
            <a:pPr defTabSz="160020"/>
            <a:r>
              <a:rPr lang="en-US" sz="400" dirty="0"/>
              <a:t>- </a:t>
            </a:r>
            <a:r>
              <a:rPr lang="en-US" sz="400" dirty="0" err="1"/>
              <a:t>modifyNode</a:t>
            </a:r>
            <a:endParaRPr lang="en-US" sz="400" dirty="0"/>
          </a:p>
          <a:p>
            <a:pPr defTabSz="160020"/>
            <a:r>
              <a:rPr lang="en-US" sz="400" dirty="0"/>
              <a:t>- </a:t>
            </a:r>
            <a:r>
              <a:rPr lang="en-US" sz="400" dirty="0" err="1"/>
              <a:t>modifyEdge</a:t>
            </a:r>
            <a:endParaRPr lang="en-US" sz="400" dirty="0"/>
          </a:p>
          <a:p>
            <a:pPr defTabSz="160020"/>
            <a:r>
              <a:rPr lang="en-US" sz="400" dirty="0"/>
              <a:t>- Has a reference to an array of </a:t>
            </a:r>
            <a:r>
              <a:rPr lang="en-US" sz="400" dirty="0" err="1"/>
              <a:t>SigmaNodeHandlers</a:t>
            </a:r>
            <a:endParaRPr lang="en-US" sz="400" dirty="0"/>
          </a:p>
          <a:p>
            <a:endParaRPr lang="en-US" sz="400" dirty="0"/>
          </a:p>
        </p:txBody>
      </p:sp>
      <p:sp>
        <p:nvSpPr>
          <p:cNvPr id="86" name="TextBox 85">
            <a:extLst>
              <a:ext uri="{FF2B5EF4-FFF2-40B4-BE49-F238E27FC236}">
                <a16:creationId xmlns:a16="http://schemas.microsoft.com/office/drawing/2014/main" id="{FD7E6A20-FAB0-4F2D-AEAE-AC3FB3BEE69C}"/>
              </a:ext>
            </a:extLst>
          </p:cNvPr>
          <p:cNvSpPr txBox="1"/>
          <p:nvPr/>
        </p:nvSpPr>
        <p:spPr>
          <a:xfrm>
            <a:off x="18869370" y="27790576"/>
            <a:ext cx="800111"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DatabaseSyncer1  (firebase)</a:t>
            </a:r>
          </a:p>
        </p:txBody>
      </p:sp>
      <p:cxnSp>
        <p:nvCxnSpPr>
          <p:cNvPr id="87" name="Straight Arrow Connector 86">
            <a:extLst>
              <a:ext uri="{FF2B5EF4-FFF2-40B4-BE49-F238E27FC236}">
                <a16:creationId xmlns:a16="http://schemas.microsoft.com/office/drawing/2014/main" id="{7A482B7A-42E4-4C08-8891-BDCD451A30FD}"/>
              </a:ext>
            </a:extLst>
          </p:cNvPr>
          <p:cNvCxnSpPr>
            <a:cxnSpLocks/>
            <a:stCxn id="349" idx="2"/>
            <a:endCxn id="86" idx="0"/>
          </p:cNvCxnSpPr>
          <p:nvPr/>
        </p:nvCxnSpPr>
        <p:spPr>
          <a:xfrm flipH="1">
            <a:off x="19269426" y="25878528"/>
            <a:ext cx="1036269" cy="191204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F482BE7-6D40-4BB0-8502-DB7C6E1332CF}"/>
              </a:ext>
            </a:extLst>
          </p:cNvPr>
          <p:cNvCxnSpPr>
            <a:cxnSpLocks/>
            <a:stCxn id="48" idx="2"/>
            <a:endCxn id="115" idx="0"/>
          </p:cNvCxnSpPr>
          <p:nvPr/>
        </p:nvCxnSpPr>
        <p:spPr>
          <a:xfrm flipH="1">
            <a:off x="20749974" y="25728637"/>
            <a:ext cx="566929" cy="202011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EDF5AC2-F866-4084-AFB5-33B195FDAB38}"/>
              </a:ext>
            </a:extLst>
          </p:cNvPr>
          <p:cNvSpPr txBox="1"/>
          <p:nvPr/>
        </p:nvSpPr>
        <p:spPr>
          <a:xfrm>
            <a:off x="20337420" y="27748751"/>
            <a:ext cx="825108"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DatabaseSyncer1 (firebase)</a:t>
            </a:r>
          </a:p>
        </p:txBody>
      </p:sp>
      <p:sp>
        <p:nvSpPr>
          <p:cNvPr id="135" name="TextBox 134">
            <a:extLst>
              <a:ext uri="{FF2B5EF4-FFF2-40B4-BE49-F238E27FC236}">
                <a16:creationId xmlns:a16="http://schemas.microsoft.com/office/drawing/2014/main" id="{B4025724-4877-40BB-A8E0-39B405811163}"/>
              </a:ext>
            </a:extLst>
          </p:cNvPr>
          <p:cNvSpPr txBox="1"/>
          <p:nvPr/>
        </p:nvSpPr>
        <p:spPr>
          <a:xfrm>
            <a:off x="19334779" y="28197654"/>
            <a:ext cx="803640"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DatabaseSyncer2 (local{ST,F}</a:t>
            </a:r>
            <a:r>
              <a:rPr lang="en-US" sz="400" dirty="0" err="1"/>
              <a:t>orage</a:t>
            </a:r>
            <a:r>
              <a:rPr lang="en-US" sz="400" dirty="0"/>
              <a:t>)</a:t>
            </a:r>
          </a:p>
        </p:txBody>
      </p:sp>
      <p:cxnSp>
        <p:nvCxnSpPr>
          <p:cNvPr id="136" name="Straight Arrow Connector 135">
            <a:extLst>
              <a:ext uri="{FF2B5EF4-FFF2-40B4-BE49-F238E27FC236}">
                <a16:creationId xmlns:a16="http://schemas.microsoft.com/office/drawing/2014/main" id="{D7153D7C-CED2-454C-A816-A2B79A8C2172}"/>
              </a:ext>
            </a:extLst>
          </p:cNvPr>
          <p:cNvCxnSpPr>
            <a:cxnSpLocks/>
            <a:stCxn id="349" idx="2"/>
            <a:endCxn id="135" idx="0"/>
          </p:cNvCxnSpPr>
          <p:nvPr/>
        </p:nvCxnSpPr>
        <p:spPr>
          <a:xfrm flipH="1">
            <a:off x="19736599" y="25878528"/>
            <a:ext cx="569096" cy="2319126"/>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07FEE08-E2A0-4CCC-A422-35AC5E5ADA37}"/>
              </a:ext>
            </a:extLst>
          </p:cNvPr>
          <p:cNvSpPr txBox="1"/>
          <p:nvPr/>
        </p:nvSpPr>
        <p:spPr>
          <a:xfrm>
            <a:off x="20911835" y="28249211"/>
            <a:ext cx="777881"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DatabaseSyncer2 (local{ST,F}</a:t>
            </a:r>
            <a:r>
              <a:rPr lang="en-US" sz="400" dirty="0" err="1"/>
              <a:t>orage</a:t>
            </a:r>
            <a:r>
              <a:rPr lang="en-US" sz="400" dirty="0"/>
              <a:t>)</a:t>
            </a:r>
          </a:p>
        </p:txBody>
      </p:sp>
      <p:cxnSp>
        <p:nvCxnSpPr>
          <p:cNvPr id="140" name="Straight Arrow Connector 139">
            <a:extLst>
              <a:ext uri="{FF2B5EF4-FFF2-40B4-BE49-F238E27FC236}">
                <a16:creationId xmlns:a16="http://schemas.microsoft.com/office/drawing/2014/main" id="{5172C42C-F139-41FD-A0F8-995D3DBF56A3}"/>
              </a:ext>
            </a:extLst>
          </p:cNvPr>
          <p:cNvCxnSpPr>
            <a:cxnSpLocks/>
            <a:stCxn id="48" idx="2"/>
            <a:endCxn id="139" idx="0"/>
          </p:cNvCxnSpPr>
          <p:nvPr/>
        </p:nvCxnSpPr>
        <p:spPr>
          <a:xfrm flipH="1">
            <a:off x="21300776" y="25728637"/>
            <a:ext cx="16127" cy="252057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F0956938-2BCA-4171-A120-267BDC40C988}"/>
              </a:ext>
            </a:extLst>
          </p:cNvPr>
          <p:cNvSpPr/>
          <p:nvPr/>
        </p:nvSpPr>
        <p:spPr>
          <a:xfrm>
            <a:off x="20853641" y="15001430"/>
            <a:ext cx="1443088" cy="13575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sz="400" dirty="0">
                <a:solidFill>
                  <a:schemeClr val="tx1"/>
                </a:solidFill>
              </a:rPr>
              <a:t>User hits Enter on add new child under the Capitals Category. “Question: Ohio. Answer: Columbus</a:t>
            </a:r>
          </a:p>
        </p:txBody>
      </p:sp>
      <p:sp>
        <p:nvSpPr>
          <p:cNvPr id="221" name="TextBox 220">
            <a:extLst>
              <a:ext uri="{FF2B5EF4-FFF2-40B4-BE49-F238E27FC236}">
                <a16:creationId xmlns:a16="http://schemas.microsoft.com/office/drawing/2014/main" id="{1CDF8EAC-2F89-4DD1-8459-9B84FB4FD4AE}"/>
              </a:ext>
            </a:extLst>
          </p:cNvPr>
          <p:cNvSpPr txBox="1"/>
          <p:nvPr/>
        </p:nvSpPr>
        <p:spPr>
          <a:xfrm>
            <a:off x="18157083" y="12727854"/>
            <a:ext cx="1122906" cy="369332"/>
          </a:xfrm>
          <a:prstGeom prst="rect">
            <a:avLst/>
          </a:prstGeom>
          <a:noFill/>
        </p:spPr>
        <p:txBody>
          <a:bodyPr wrap="square" rtlCol="0">
            <a:spAutoFit/>
          </a:bodyPr>
          <a:lstStyle/>
          <a:p>
            <a:r>
              <a:rPr lang="en-US" dirty="0"/>
              <a:t>Examples</a:t>
            </a:r>
          </a:p>
        </p:txBody>
      </p:sp>
      <p:sp>
        <p:nvSpPr>
          <p:cNvPr id="222" name="TextBox 221">
            <a:extLst>
              <a:ext uri="{FF2B5EF4-FFF2-40B4-BE49-F238E27FC236}">
                <a16:creationId xmlns:a16="http://schemas.microsoft.com/office/drawing/2014/main" id="{66EBEC35-5302-4184-A91D-2AF8BD3CB916}"/>
              </a:ext>
            </a:extLst>
          </p:cNvPr>
          <p:cNvSpPr txBox="1"/>
          <p:nvPr/>
        </p:nvSpPr>
        <p:spPr>
          <a:xfrm>
            <a:off x="18381055" y="13049988"/>
            <a:ext cx="2278182" cy="646331"/>
          </a:xfrm>
          <a:prstGeom prst="rect">
            <a:avLst/>
          </a:prstGeom>
          <a:solidFill>
            <a:schemeClr val="accent4">
              <a:lumMod val="20000"/>
              <a:lumOff val="80000"/>
            </a:schemeClr>
          </a:solidFill>
        </p:spPr>
        <p:txBody>
          <a:bodyPr wrap="square" rtlCol="0">
            <a:spAutoFit/>
          </a:bodyPr>
          <a:lstStyle/>
          <a:p>
            <a:r>
              <a:rPr lang="en-US" dirty="0"/>
              <a:t>new fact as child under a category</a:t>
            </a:r>
          </a:p>
        </p:txBody>
      </p:sp>
      <p:sp>
        <p:nvSpPr>
          <p:cNvPr id="223" name="TextBox 222">
            <a:extLst>
              <a:ext uri="{FF2B5EF4-FFF2-40B4-BE49-F238E27FC236}">
                <a16:creationId xmlns:a16="http://schemas.microsoft.com/office/drawing/2014/main" id="{E2DFDED6-450E-4EFE-B61F-A2A316C61139}"/>
              </a:ext>
            </a:extLst>
          </p:cNvPr>
          <p:cNvSpPr txBox="1"/>
          <p:nvPr/>
        </p:nvSpPr>
        <p:spPr>
          <a:xfrm>
            <a:off x="18381055" y="13789712"/>
            <a:ext cx="1651318" cy="369332"/>
          </a:xfrm>
          <a:prstGeom prst="rect">
            <a:avLst/>
          </a:prstGeom>
          <a:solidFill>
            <a:schemeClr val="accent5">
              <a:lumMod val="20000"/>
              <a:lumOff val="80000"/>
            </a:schemeClr>
          </a:solidFill>
        </p:spPr>
        <p:txBody>
          <a:bodyPr wrap="square" rtlCol="0">
            <a:spAutoFit/>
          </a:bodyPr>
          <a:lstStyle/>
          <a:p>
            <a:r>
              <a:rPr lang="en-US" dirty="0" err="1"/>
              <a:t>userInteraction</a:t>
            </a:r>
            <a:endParaRPr lang="en-US" dirty="0"/>
          </a:p>
        </p:txBody>
      </p:sp>
      <p:sp>
        <p:nvSpPr>
          <p:cNvPr id="224" name="TextBox 223">
            <a:extLst>
              <a:ext uri="{FF2B5EF4-FFF2-40B4-BE49-F238E27FC236}">
                <a16:creationId xmlns:a16="http://schemas.microsoft.com/office/drawing/2014/main" id="{AAB7FF28-76B4-415D-B2B2-DB9F5E3A1010}"/>
              </a:ext>
            </a:extLst>
          </p:cNvPr>
          <p:cNvSpPr txBox="1"/>
          <p:nvPr/>
        </p:nvSpPr>
        <p:spPr>
          <a:xfrm>
            <a:off x="18370231" y="14268292"/>
            <a:ext cx="1651318" cy="646331"/>
          </a:xfrm>
          <a:prstGeom prst="rect">
            <a:avLst/>
          </a:prstGeom>
          <a:solidFill>
            <a:schemeClr val="accent6">
              <a:lumMod val="20000"/>
              <a:lumOff val="80000"/>
            </a:schemeClr>
          </a:solidFill>
        </p:spPr>
        <p:txBody>
          <a:bodyPr wrap="square" rtlCol="0">
            <a:spAutoFit/>
          </a:bodyPr>
          <a:lstStyle/>
          <a:p>
            <a:r>
              <a:rPr lang="en-US" dirty="0"/>
              <a:t>edit fact on tree</a:t>
            </a:r>
          </a:p>
        </p:txBody>
      </p:sp>
      <p:cxnSp>
        <p:nvCxnSpPr>
          <p:cNvPr id="51" name="Straight Arrow Connector 50">
            <a:extLst>
              <a:ext uri="{FF2B5EF4-FFF2-40B4-BE49-F238E27FC236}">
                <a16:creationId xmlns:a16="http://schemas.microsoft.com/office/drawing/2014/main" id="{4A20010A-06D2-4EE7-A190-DF06089CD975}"/>
              </a:ext>
            </a:extLst>
          </p:cNvPr>
          <p:cNvCxnSpPr>
            <a:cxnSpLocks/>
            <a:stCxn id="38" idx="0"/>
          </p:cNvCxnSpPr>
          <p:nvPr/>
        </p:nvCxnSpPr>
        <p:spPr>
          <a:xfrm flipH="1" flipV="1">
            <a:off x="17540729" y="17287483"/>
            <a:ext cx="10179" cy="12237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FF8FD01B-F93C-4EC8-90CC-F4B9024B1FD8}"/>
              </a:ext>
            </a:extLst>
          </p:cNvPr>
          <p:cNvSpPr txBox="1"/>
          <p:nvPr/>
        </p:nvSpPr>
        <p:spPr>
          <a:xfrm>
            <a:off x="16639618" y="18340278"/>
            <a:ext cx="1458345" cy="215444"/>
          </a:xfrm>
          <a:prstGeom prst="rect">
            <a:avLst/>
          </a:prstGeom>
          <a:noFill/>
        </p:spPr>
        <p:txBody>
          <a:bodyPr wrap="square" rtlCol="0">
            <a:spAutoFit/>
          </a:bodyPr>
          <a:lstStyle/>
          <a:p>
            <a:r>
              <a:rPr lang="en-US" sz="400" dirty="0"/>
              <a:t>Performs the actual rasterization/visual </a:t>
            </a:r>
          </a:p>
          <a:p>
            <a:r>
              <a:rPr lang="en-US" sz="400" dirty="0"/>
              <a:t>Change</a:t>
            </a:r>
          </a:p>
        </p:txBody>
      </p:sp>
      <p:cxnSp>
        <p:nvCxnSpPr>
          <p:cNvPr id="244" name="Straight Connector 243">
            <a:extLst>
              <a:ext uri="{FF2B5EF4-FFF2-40B4-BE49-F238E27FC236}">
                <a16:creationId xmlns:a16="http://schemas.microsoft.com/office/drawing/2014/main" id="{CE9B8CE5-B819-4E3E-9EF7-17783E9119F8}"/>
              </a:ext>
            </a:extLst>
          </p:cNvPr>
          <p:cNvCxnSpPr>
            <a:cxnSpLocks/>
            <a:stCxn id="237" idx="0"/>
            <a:endCxn id="68" idx="2"/>
          </p:cNvCxnSpPr>
          <p:nvPr/>
        </p:nvCxnSpPr>
        <p:spPr>
          <a:xfrm flipV="1">
            <a:off x="17368791" y="18057385"/>
            <a:ext cx="506482" cy="2828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ED2A645-DAD6-4CB0-B67A-542116FFDACD}"/>
              </a:ext>
            </a:extLst>
          </p:cNvPr>
          <p:cNvSpPr txBox="1"/>
          <p:nvPr/>
        </p:nvSpPr>
        <p:spPr>
          <a:xfrm>
            <a:off x="18370231" y="15057320"/>
            <a:ext cx="1651318" cy="369332"/>
          </a:xfrm>
          <a:prstGeom prst="rect">
            <a:avLst/>
          </a:prstGeom>
          <a:solidFill>
            <a:srgbClr val="F0DADA"/>
          </a:solidFill>
        </p:spPr>
        <p:txBody>
          <a:bodyPr wrap="square" rtlCol="0">
            <a:spAutoFit/>
          </a:bodyPr>
          <a:lstStyle/>
          <a:p>
            <a:r>
              <a:rPr lang="en-US" dirty="0" err="1"/>
              <a:t>dragNode</a:t>
            </a:r>
            <a:endParaRPr lang="en-US" dirty="0"/>
          </a:p>
        </p:txBody>
      </p:sp>
      <p:sp>
        <p:nvSpPr>
          <p:cNvPr id="267" name="TextBox 266">
            <a:extLst>
              <a:ext uri="{FF2B5EF4-FFF2-40B4-BE49-F238E27FC236}">
                <a16:creationId xmlns:a16="http://schemas.microsoft.com/office/drawing/2014/main" id="{861A5426-A6F5-40FB-9DA2-CC35190C758E}"/>
              </a:ext>
            </a:extLst>
          </p:cNvPr>
          <p:cNvSpPr txBox="1"/>
          <p:nvPr/>
        </p:nvSpPr>
        <p:spPr>
          <a:xfrm>
            <a:off x="18561483" y="18150076"/>
            <a:ext cx="780039" cy="215444"/>
          </a:xfrm>
          <a:prstGeom prst="rect">
            <a:avLst/>
          </a:prstGeom>
          <a:noFill/>
        </p:spPr>
        <p:txBody>
          <a:bodyPr wrap="square" rtlCol="0">
            <a:spAutoFit/>
          </a:bodyPr>
          <a:lstStyle/>
          <a:p>
            <a:r>
              <a:rPr lang="en-US" sz="400" dirty="0" err="1"/>
              <a:t>treeLocationMove</a:t>
            </a:r>
            <a:r>
              <a:rPr lang="en-US" sz="400" dirty="0"/>
              <a:t>({</a:t>
            </a:r>
            <a:r>
              <a:rPr lang="en-US" sz="400" dirty="0" err="1"/>
              <a:t>treeId</a:t>
            </a:r>
            <a:r>
              <a:rPr lang="en-US" sz="400" dirty="0"/>
              <a:t>, </a:t>
            </a:r>
            <a:r>
              <a:rPr lang="en-US" sz="400" dirty="0" err="1"/>
              <a:t>x,y</a:t>
            </a:r>
            <a:r>
              <a:rPr lang="en-US" sz="400" dirty="0"/>
              <a:t>})</a:t>
            </a:r>
          </a:p>
        </p:txBody>
      </p:sp>
      <p:cxnSp>
        <p:nvCxnSpPr>
          <p:cNvPr id="283" name="Straight Arrow Connector 282">
            <a:extLst>
              <a:ext uri="{FF2B5EF4-FFF2-40B4-BE49-F238E27FC236}">
                <a16:creationId xmlns:a16="http://schemas.microsoft.com/office/drawing/2014/main" id="{2F5F1444-E6B9-4358-A838-40EECB1E4FCC}"/>
              </a:ext>
            </a:extLst>
          </p:cNvPr>
          <p:cNvCxnSpPr>
            <a:cxnSpLocks/>
            <a:stCxn id="274" idx="2"/>
            <a:endCxn id="278" idx="0"/>
          </p:cNvCxnSpPr>
          <p:nvPr/>
        </p:nvCxnSpPr>
        <p:spPr>
          <a:xfrm>
            <a:off x="20074245" y="19645884"/>
            <a:ext cx="2308912" cy="1294579"/>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908A8B53-58C8-4D58-BA04-2DFDDEA17B66}"/>
              </a:ext>
            </a:extLst>
          </p:cNvPr>
          <p:cNvSpPr txBox="1"/>
          <p:nvPr/>
        </p:nvSpPr>
        <p:spPr>
          <a:xfrm>
            <a:off x="18738356" y="18322696"/>
            <a:ext cx="922496" cy="215444"/>
          </a:xfrm>
          <a:prstGeom prst="rect">
            <a:avLst/>
          </a:prstGeom>
          <a:solidFill>
            <a:srgbClr val="F0DADA"/>
          </a:solidFill>
        </p:spPr>
        <p:txBody>
          <a:bodyPr wrap="square" rtlCol="0">
            <a:spAutoFit/>
          </a:bodyPr>
          <a:lstStyle/>
          <a:p>
            <a:r>
              <a:rPr lang="en-US" sz="400" dirty="0" err="1"/>
              <a:t>treeLocationMoved</a:t>
            </a:r>
            <a:r>
              <a:rPr lang="en-US" sz="400" dirty="0"/>
              <a:t>({</a:t>
            </a:r>
            <a:r>
              <a:rPr lang="en-US" sz="400" dirty="0" err="1"/>
              <a:t>treeId</a:t>
            </a:r>
            <a:r>
              <a:rPr lang="en-US" sz="400" dirty="0"/>
              <a:t>: efa234, x: 101, y:102})</a:t>
            </a:r>
          </a:p>
        </p:txBody>
      </p:sp>
      <p:sp>
        <p:nvSpPr>
          <p:cNvPr id="287" name="TextBox 286">
            <a:extLst>
              <a:ext uri="{FF2B5EF4-FFF2-40B4-BE49-F238E27FC236}">
                <a16:creationId xmlns:a16="http://schemas.microsoft.com/office/drawing/2014/main" id="{2CC43B56-AA6D-4874-B906-285BA594F1FC}"/>
              </a:ext>
            </a:extLst>
          </p:cNvPr>
          <p:cNvSpPr txBox="1"/>
          <p:nvPr/>
        </p:nvSpPr>
        <p:spPr>
          <a:xfrm>
            <a:off x="23072155" y="21609465"/>
            <a:ext cx="804552" cy="523220"/>
          </a:xfrm>
          <a:prstGeom prst="rect">
            <a:avLst/>
          </a:prstGeom>
          <a:solidFill>
            <a:srgbClr val="F0DADA"/>
          </a:solidFill>
        </p:spPr>
        <p:txBody>
          <a:bodyPr wrap="square" rtlCol="0">
            <a:spAutoFit/>
          </a:bodyPr>
          <a:lstStyle/>
          <a:p>
            <a:r>
              <a:rPr lang="en-US" sz="400" dirty="0" err="1"/>
              <a:t>globalDataStore.addMutation</a:t>
            </a:r>
            <a:r>
              <a:rPr lang="en-US" sz="400" dirty="0"/>
              <a:t>({</a:t>
            </a:r>
            <a:r>
              <a:rPr lang="en-US" sz="400" dirty="0" err="1"/>
              <a:t>objectType</a:t>
            </a:r>
            <a:r>
              <a:rPr lang="en-US" sz="400" dirty="0"/>
              <a:t>: </a:t>
            </a:r>
            <a:r>
              <a:rPr lang="en-US" sz="400" dirty="0" err="1"/>
              <a:t>treeLocation</a:t>
            </a:r>
            <a:r>
              <a:rPr lang="en-US" sz="400" dirty="0"/>
              <a:t>, </a:t>
            </a:r>
            <a:r>
              <a:rPr lang="en-US" sz="400" dirty="0" err="1"/>
              <a:t>objectId</a:t>
            </a:r>
            <a:r>
              <a:rPr lang="en-US" sz="400" dirty="0"/>
              <a:t>: efa234, property: </a:t>
            </a:r>
            <a:r>
              <a:rPr lang="en-US" sz="400" dirty="0" err="1"/>
              <a:t>val</a:t>
            </a:r>
            <a:r>
              <a:rPr lang="en-US" sz="400" dirty="0"/>
              <a:t>, mutation: {type: TREE_LOCATION_MUTATONS.SET, data: {</a:t>
            </a:r>
            <a:r>
              <a:rPr lang="en-US" sz="400" dirty="0" err="1"/>
              <a:t>val</a:t>
            </a:r>
            <a:r>
              <a:rPr lang="en-US" sz="400" dirty="0"/>
              <a:t>: { x: 101, y:102}} . . .))</a:t>
            </a:r>
          </a:p>
        </p:txBody>
      </p:sp>
      <p:sp>
        <p:nvSpPr>
          <p:cNvPr id="289" name="TextBox 288">
            <a:extLst>
              <a:ext uri="{FF2B5EF4-FFF2-40B4-BE49-F238E27FC236}">
                <a16:creationId xmlns:a16="http://schemas.microsoft.com/office/drawing/2014/main" id="{C919A7E7-76F7-408D-BF03-6DCA62D945EA}"/>
              </a:ext>
            </a:extLst>
          </p:cNvPr>
          <p:cNvSpPr txBox="1"/>
          <p:nvPr/>
        </p:nvSpPr>
        <p:spPr>
          <a:xfrm>
            <a:off x="21680545" y="23312345"/>
            <a:ext cx="2533868" cy="215444"/>
          </a:xfrm>
          <a:prstGeom prst="rect">
            <a:avLst/>
          </a:prstGeom>
          <a:solidFill>
            <a:srgbClr val="F0DADA"/>
          </a:solidFill>
        </p:spPr>
        <p:txBody>
          <a:bodyPr wrap="square" rtlCol="0">
            <a:spAutoFit/>
          </a:bodyPr>
          <a:lstStyle/>
          <a:p>
            <a:r>
              <a:rPr lang="en-US" sz="400" dirty="0" err="1"/>
              <a:t>TREE_LOCATION_DATA_STORE.addMutation</a:t>
            </a:r>
            <a:r>
              <a:rPr lang="en-US" sz="400" dirty="0"/>
              <a:t>({</a:t>
            </a:r>
            <a:r>
              <a:rPr lang="en-US" sz="400" dirty="0" err="1"/>
              <a:t>objectId</a:t>
            </a:r>
            <a:r>
              <a:rPr lang="en-US" sz="400" dirty="0"/>
              <a:t>: efa234, property: </a:t>
            </a:r>
            <a:r>
              <a:rPr lang="en-US" sz="400" dirty="0" err="1"/>
              <a:t>val</a:t>
            </a:r>
            <a:r>
              <a:rPr lang="en-US" sz="400" dirty="0"/>
              <a:t>, mutation: {type: TREE_LOCATION_MUTATONS.SET, data: { x: 101, y:102}}})</a:t>
            </a:r>
          </a:p>
        </p:txBody>
      </p:sp>
      <p:cxnSp>
        <p:nvCxnSpPr>
          <p:cNvPr id="10" name="Straight Connector 9">
            <a:extLst>
              <a:ext uri="{FF2B5EF4-FFF2-40B4-BE49-F238E27FC236}">
                <a16:creationId xmlns:a16="http://schemas.microsoft.com/office/drawing/2014/main" id="{919358E6-A621-4E5B-893E-6CE925F5D2D9}"/>
              </a:ext>
            </a:extLst>
          </p:cNvPr>
          <p:cNvCxnSpPr>
            <a:cxnSpLocks/>
            <a:stCxn id="11" idx="2"/>
            <a:endCxn id="289" idx="0"/>
          </p:cNvCxnSpPr>
          <p:nvPr/>
        </p:nvCxnSpPr>
        <p:spPr>
          <a:xfrm>
            <a:off x="22947479" y="23298204"/>
            <a:ext cx="0" cy="1414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325C783-55A5-4256-BEAD-D6F831DAC7FB}"/>
              </a:ext>
            </a:extLst>
          </p:cNvPr>
          <p:cNvSpPr txBox="1"/>
          <p:nvPr/>
        </p:nvSpPr>
        <p:spPr>
          <a:xfrm>
            <a:off x="21794612" y="23814862"/>
            <a:ext cx="1923010" cy="338554"/>
          </a:xfrm>
          <a:prstGeom prst="rect">
            <a:avLst/>
          </a:prstGeom>
          <a:noFill/>
        </p:spPr>
        <p:txBody>
          <a:bodyPr wrap="square" rtlCol="0">
            <a:spAutoFit/>
          </a:bodyPr>
          <a:lstStyle/>
          <a:p>
            <a:r>
              <a:rPr lang="en-US" sz="400" dirty="0"/>
              <a:t>TREE_LOCATION_DATA STORE</a:t>
            </a:r>
          </a:p>
          <a:p>
            <a:pPr defTabSz="160020"/>
            <a:r>
              <a:rPr lang="en-US" sz="400" dirty="0"/>
              <a:t>	- receive messages/TYPE_LEVEL_DATA_MUTATIONS</a:t>
            </a:r>
          </a:p>
          <a:p>
            <a:pPr defTabSz="160020"/>
            <a:r>
              <a:rPr lang="en-US" sz="400" dirty="0"/>
              <a:t>	- chooses to pass the message along to correct data object as an INSTANCE_LEVEL_DATA_MUTATION</a:t>
            </a:r>
          </a:p>
        </p:txBody>
      </p:sp>
      <p:cxnSp>
        <p:nvCxnSpPr>
          <p:cNvPr id="93" name="Straight Arrow Connector 92">
            <a:extLst>
              <a:ext uri="{FF2B5EF4-FFF2-40B4-BE49-F238E27FC236}">
                <a16:creationId xmlns:a16="http://schemas.microsoft.com/office/drawing/2014/main" id="{CF29B801-6A15-4A86-B589-F45EB9739EA8}"/>
              </a:ext>
            </a:extLst>
          </p:cNvPr>
          <p:cNvCxnSpPr>
            <a:cxnSpLocks/>
            <a:stCxn id="289" idx="2"/>
            <a:endCxn id="92" idx="0"/>
          </p:cNvCxnSpPr>
          <p:nvPr/>
        </p:nvCxnSpPr>
        <p:spPr>
          <a:xfrm flipH="1">
            <a:off x="22756117" y="23527789"/>
            <a:ext cx="191362" cy="2870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5A8A0D4-9CF6-4AE3-8E72-BE732BB7DF08}"/>
              </a:ext>
            </a:extLst>
          </p:cNvPr>
          <p:cNvSpPr txBox="1"/>
          <p:nvPr/>
        </p:nvSpPr>
        <p:spPr>
          <a:xfrm>
            <a:off x="21725229" y="24747407"/>
            <a:ext cx="2061776" cy="461665"/>
          </a:xfrm>
          <a:prstGeom prst="rect">
            <a:avLst/>
          </a:prstGeom>
          <a:noFill/>
        </p:spPr>
        <p:txBody>
          <a:bodyPr wrap="square" rtlCol="0">
            <a:spAutoFit/>
          </a:bodyPr>
          <a:lstStyle/>
          <a:p>
            <a:r>
              <a:rPr lang="en-US" sz="400" dirty="0" err="1"/>
              <a:t>ISubscribableTreeLocation</a:t>
            </a:r>
            <a:endParaRPr lang="en-US" sz="400" dirty="0"/>
          </a:p>
          <a:p>
            <a:r>
              <a:rPr lang="en-US" sz="400" dirty="0"/>
              <a:t>-receive messages/PROPERTY_LEVEL_DATA_MUTATIONS</a:t>
            </a:r>
          </a:p>
          <a:p>
            <a:r>
              <a:rPr lang="en-US" sz="400" dirty="0"/>
              <a:t>-only properties are `</a:t>
            </a:r>
            <a:r>
              <a:rPr lang="en-US" sz="400" dirty="0" err="1"/>
              <a:t>val</a:t>
            </a:r>
            <a:r>
              <a:rPr lang="en-US" sz="400" dirty="0"/>
              <a:t>` which is an </a:t>
            </a:r>
            <a:r>
              <a:rPr lang="en-US" sz="400" dirty="0" err="1"/>
              <a:t>IMutablePoint</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p:txBody>
      </p:sp>
      <p:cxnSp>
        <p:nvCxnSpPr>
          <p:cNvPr id="100" name="Straight Arrow Connector 99">
            <a:extLst>
              <a:ext uri="{FF2B5EF4-FFF2-40B4-BE49-F238E27FC236}">
                <a16:creationId xmlns:a16="http://schemas.microsoft.com/office/drawing/2014/main" id="{C39B49B3-33F9-4CAD-A8F1-763875EFA3B9}"/>
              </a:ext>
            </a:extLst>
          </p:cNvPr>
          <p:cNvCxnSpPr>
            <a:cxnSpLocks/>
            <a:stCxn id="282" idx="2"/>
            <a:endCxn id="98" idx="0"/>
          </p:cNvCxnSpPr>
          <p:nvPr/>
        </p:nvCxnSpPr>
        <p:spPr>
          <a:xfrm>
            <a:off x="22756117" y="24500930"/>
            <a:ext cx="0" cy="2464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97E5DB-3D86-4FDD-9955-3C4707B9E46A}"/>
              </a:ext>
            </a:extLst>
          </p:cNvPr>
          <p:cNvCxnSpPr>
            <a:cxnSpLocks/>
            <a:stCxn id="98" idx="2"/>
            <a:endCxn id="128" idx="0"/>
          </p:cNvCxnSpPr>
          <p:nvPr/>
        </p:nvCxnSpPr>
        <p:spPr>
          <a:xfrm>
            <a:off x="22756117" y="25209072"/>
            <a:ext cx="0" cy="40616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1BEEC7A4-4434-47E8-8056-F10FD090F311}"/>
              </a:ext>
            </a:extLst>
          </p:cNvPr>
          <p:cNvSpPr txBox="1"/>
          <p:nvPr/>
        </p:nvSpPr>
        <p:spPr>
          <a:xfrm>
            <a:off x="22623019" y="25615232"/>
            <a:ext cx="266196" cy="153888"/>
          </a:xfrm>
          <a:prstGeom prst="rect">
            <a:avLst/>
          </a:prstGeom>
          <a:noFill/>
        </p:spPr>
        <p:txBody>
          <a:bodyPr wrap="square" rtlCol="0">
            <a:spAutoFit/>
          </a:bodyPr>
          <a:lstStyle/>
          <a:p>
            <a:r>
              <a:rPr lang="en-US" sz="400" dirty="0" err="1"/>
              <a:t>val</a:t>
            </a:r>
            <a:endParaRPr lang="en-US" sz="400" dirty="0"/>
          </a:p>
        </p:txBody>
      </p:sp>
      <p:sp>
        <p:nvSpPr>
          <p:cNvPr id="134" name="TextBox 133">
            <a:extLst>
              <a:ext uri="{FF2B5EF4-FFF2-40B4-BE49-F238E27FC236}">
                <a16:creationId xmlns:a16="http://schemas.microsoft.com/office/drawing/2014/main" id="{9EE3AC22-031A-4D3D-A4EC-1C28ED869B25}"/>
              </a:ext>
            </a:extLst>
          </p:cNvPr>
          <p:cNvSpPr txBox="1"/>
          <p:nvPr/>
        </p:nvSpPr>
        <p:spPr>
          <a:xfrm>
            <a:off x="21689716" y="27727308"/>
            <a:ext cx="770041"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DatabaseSyncer1 (firebase)</a:t>
            </a:r>
          </a:p>
        </p:txBody>
      </p:sp>
      <p:sp>
        <p:nvSpPr>
          <p:cNvPr id="137" name="TextBox 136">
            <a:extLst>
              <a:ext uri="{FF2B5EF4-FFF2-40B4-BE49-F238E27FC236}">
                <a16:creationId xmlns:a16="http://schemas.microsoft.com/office/drawing/2014/main" id="{9398D006-3CA0-4A99-A0DD-46D1A305425D}"/>
              </a:ext>
            </a:extLst>
          </p:cNvPr>
          <p:cNvSpPr txBox="1"/>
          <p:nvPr/>
        </p:nvSpPr>
        <p:spPr>
          <a:xfrm>
            <a:off x="22413912" y="28216747"/>
            <a:ext cx="809942"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DatabaseSyncer2  (local{ST,F}</a:t>
            </a:r>
            <a:r>
              <a:rPr lang="en-US" sz="400" dirty="0" err="1"/>
              <a:t>orage</a:t>
            </a:r>
            <a:r>
              <a:rPr lang="en-US" sz="400" dirty="0"/>
              <a:t>)</a:t>
            </a:r>
          </a:p>
        </p:txBody>
      </p:sp>
      <p:cxnSp>
        <p:nvCxnSpPr>
          <p:cNvPr id="138" name="Straight Arrow Connector 137">
            <a:extLst>
              <a:ext uri="{FF2B5EF4-FFF2-40B4-BE49-F238E27FC236}">
                <a16:creationId xmlns:a16="http://schemas.microsoft.com/office/drawing/2014/main" id="{1CBEBA8E-1166-427F-BEA4-0C3A3FAF7463}"/>
              </a:ext>
            </a:extLst>
          </p:cNvPr>
          <p:cNvCxnSpPr>
            <a:cxnSpLocks/>
            <a:stCxn id="128" idx="2"/>
            <a:endCxn id="134" idx="0"/>
          </p:cNvCxnSpPr>
          <p:nvPr/>
        </p:nvCxnSpPr>
        <p:spPr>
          <a:xfrm flipH="1">
            <a:off x="22074737" y="25769120"/>
            <a:ext cx="681380" cy="195818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227FAA8-2CAE-41F1-8755-AC1F47DFD876}"/>
              </a:ext>
            </a:extLst>
          </p:cNvPr>
          <p:cNvCxnSpPr>
            <a:cxnSpLocks/>
            <a:stCxn id="128" idx="2"/>
          </p:cNvCxnSpPr>
          <p:nvPr/>
        </p:nvCxnSpPr>
        <p:spPr>
          <a:xfrm>
            <a:off x="22756117" y="25769120"/>
            <a:ext cx="92775" cy="237068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EA2DE870-1B04-4197-A7E2-51A69F194C42}"/>
              </a:ext>
            </a:extLst>
          </p:cNvPr>
          <p:cNvSpPr txBox="1"/>
          <p:nvPr/>
        </p:nvSpPr>
        <p:spPr>
          <a:xfrm>
            <a:off x="21838050" y="24223931"/>
            <a:ext cx="1836133" cy="276999"/>
          </a:xfrm>
          <a:prstGeom prst="rect">
            <a:avLst/>
          </a:prstGeom>
          <a:solidFill>
            <a:srgbClr val="F0DADA"/>
          </a:solidFill>
        </p:spPr>
        <p:txBody>
          <a:bodyPr wrap="square" rtlCol="0">
            <a:spAutoFit/>
          </a:bodyPr>
          <a:lstStyle/>
          <a:p>
            <a:r>
              <a:rPr lang="en-US" sz="400" dirty="0"/>
              <a:t>- e.g. </a:t>
            </a:r>
            <a:r>
              <a:rPr lang="en-US" sz="400" dirty="0" err="1"/>
              <a:t>tree_location</a:t>
            </a:r>
            <a:r>
              <a:rPr lang="en-US" sz="400" dirty="0"/>
              <a:t> = </a:t>
            </a:r>
            <a:r>
              <a:rPr lang="en-US" sz="400" dirty="0" err="1"/>
              <a:t>TREE_LOCATION_DATA_STORE.get</a:t>
            </a:r>
            <a:r>
              <a:rPr lang="en-US" sz="400" dirty="0"/>
              <a:t>(‘efa234’); </a:t>
            </a:r>
            <a:r>
              <a:rPr lang="en-US" sz="400" dirty="0" err="1"/>
              <a:t>tree_location.addMutation</a:t>
            </a:r>
            <a:r>
              <a:rPr lang="en-US" sz="400" dirty="0"/>
              <a:t>(({property: </a:t>
            </a:r>
            <a:r>
              <a:rPr lang="en-US" sz="400" dirty="0" err="1"/>
              <a:t>val</a:t>
            </a:r>
            <a:r>
              <a:rPr lang="en-US" sz="400" dirty="0"/>
              <a:t>, mutation: {type: TREE_LOCATION_MUTATONS.SET, data: { x: 101, y:102}}})</a:t>
            </a:r>
          </a:p>
        </p:txBody>
      </p:sp>
      <p:cxnSp>
        <p:nvCxnSpPr>
          <p:cNvPr id="69" name="Straight Connector 68">
            <a:extLst>
              <a:ext uri="{FF2B5EF4-FFF2-40B4-BE49-F238E27FC236}">
                <a16:creationId xmlns:a16="http://schemas.microsoft.com/office/drawing/2014/main" id="{B64D568F-4181-4DBE-AD36-E084C3576B52}"/>
              </a:ext>
            </a:extLst>
          </p:cNvPr>
          <p:cNvCxnSpPr>
            <a:stCxn id="92" idx="2"/>
            <a:endCxn id="282" idx="0"/>
          </p:cNvCxnSpPr>
          <p:nvPr/>
        </p:nvCxnSpPr>
        <p:spPr>
          <a:xfrm>
            <a:off x="22756117" y="24153416"/>
            <a:ext cx="0" cy="7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319F0F59-FB9A-446D-A6D0-4B1254BB477F}"/>
              </a:ext>
            </a:extLst>
          </p:cNvPr>
          <p:cNvCxnSpPr/>
          <p:nvPr/>
        </p:nvCxnSpPr>
        <p:spPr>
          <a:xfrm>
            <a:off x="19206714" y="23830972"/>
            <a:ext cx="0" cy="1087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CCD98B0A-8E73-4E1F-B956-4EDC9028A385}"/>
              </a:ext>
            </a:extLst>
          </p:cNvPr>
          <p:cNvSpPr txBox="1"/>
          <p:nvPr/>
        </p:nvSpPr>
        <p:spPr>
          <a:xfrm>
            <a:off x="18931650" y="23910984"/>
            <a:ext cx="369332" cy="750497"/>
          </a:xfrm>
          <a:prstGeom prst="rect">
            <a:avLst/>
          </a:prstGeom>
          <a:noFill/>
        </p:spPr>
        <p:txBody>
          <a:bodyPr vert="eaVert" wrap="square" rtlCol="0">
            <a:spAutoFit/>
          </a:bodyPr>
          <a:lstStyle/>
          <a:p>
            <a:r>
              <a:rPr lang="en-US" sz="1200" dirty="0">
                <a:solidFill>
                  <a:schemeClr val="accent4"/>
                </a:solidFill>
              </a:rPr>
              <a:t>Mutations</a:t>
            </a:r>
          </a:p>
        </p:txBody>
      </p:sp>
      <p:sp>
        <p:nvSpPr>
          <p:cNvPr id="185" name="TextBox 184">
            <a:extLst>
              <a:ext uri="{FF2B5EF4-FFF2-40B4-BE49-F238E27FC236}">
                <a16:creationId xmlns:a16="http://schemas.microsoft.com/office/drawing/2014/main" id="{9DB91F78-95C9-42A9-BF6C-33A91D15643D}"/>
              </a:ext>
            </a:extLst>
          </p:cNvPr>
          <p:cNvSpPr txBox="1"/>
          <p:nvPr/>
        </p:nvSpPr>
        <p:spPr>
          <a:xfrm rot="10800000">
            <a:off x="18269078" y="23923111"/>
            <a:ext cx="369332" cy="655307"/>
          </a:xfrm>
          <a:prstGeom prst="rect">
            <a:avLst/>
          </a:prstGeom>
          <a:noFill/>
          <a:ln>
            <a:solidFill>
              <a:srgbClr val="00B0F0"/>
            </a:solidFill>
          </a:ln>
        </p:spPr>
        <p:txBody>
          <a:bodyPr vert="eaVert" wrap="square" rtlCol="0">
            <a:spAutoFit/>
          </a:bodyPr>
          <a:lstStyle/>
          <a:p>
            <a:r>
              <a:rPr lang="en-US" sz="1200" dirty="0">
                <a:solidFill>
                  <a:srgbClr val="00B0F0"/>
                </a:solidFill>
              </a:rPr>
              <a:t>Updates</a:t>
            </a:r>
          </a:p>
        </p:txBody>
      </p:sp>
      <p:cxnSp>
        <p:nvCxnSpPr>
          <p:cNvPr id="186" name="Straight Arrow Connector 185">
            <a:extLst>
              <a:ext uri="{FF2B5EF4-FFF2-40B4-BE49-F238E27FC236}">
                <a16:creationId xmlns:a16="http://schemas.microsoft.com/office/drawing/2014/main" id="{48F06973-70FA-4682-8A9C-725091B31CEE}"/>
              </a:ext>
            </a:extLst>
          </p:cNvPr>
          <p:cNvCxnSpPr>
            <a:cxnSpLocks/>
          </p:cNvCxnSpPr>
          <p:nvPr/>
        </p:nvCxnSpPr>
        <p:spPr>
          <a:xfrm flipV="1">
            <a:off x="18594775" y="23814862"/>
            <a:ext cx="0" cy="8856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3" name="Octagon 292">
            <a:extLst>
              <a:ext uri="{FF2B5EF4-FFF2-40B4-BE49-F238E27FC236}">
                <a16:creationId xmlns:a16="http://schemas.microsoft.com/office/drawing/2014/main" id="{0BF90D05-B6ED-46F8-9CCF-DB747CA60AF7}"/>
              </a:ext>
            </a:extLst>
          </p:cNvPr>
          <p:cNvSpPr/>
          <p:nvPr/>
        </p:nvSpPr>
        <p:spPr>
          <a:xfrm>
            <a:off x="18371652" y="25801584"/>
            <a:ext cx="378613" cy="412582"/>
          </a:xfrm>
          <a:prstGeom prst="oc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2020C08B-8D8B-4DA1-8284-E3F99AC2437B}"/>
              </a:ext>
            </a:extLst>
          </p:cNvPr>
          <p:cNvSpPr txBox="1"/>
          <p:nvPr/>
        </p:nvSpPr>
        <p:spPr>
          <a:xfrm>
            <a:off x="18202464" y="25601812"/>
            <a:ext cx="765816" cy="215444"/>
          </a:xfrm>
          <a:prstGeom prst="rect">
            <a:avLst/>
          </a:prstGeom>
          <a:noFill/>
        </p:spPr>
        <p:txBody>
          <a:bodyPr wrap="square" rtlCol="0">
            <a:spAutoFit/>
          </a:bodyPr>
          <a:lstStyle/>
          <a:p>
            <a:r>
              <a:rPr lang="en-US" sz="400" dirty="0"/>
              <a:t>Data flow stops, if mutation caused no updates</a:t>
            </a:r>
          </a:p>
        </p:txBody>
      </p:sp>
      <p:cxnSp>
        <p:nvCxnSpPr>
          <p:cNvPr id="300" name="Connector: Elbow 299">
            <a:extLst>
              <a:ext uri="{FF2B5EF4-FFF2-40B4-BE49-F238E27FC236}">
                <a16:creationId xmlns:a16="http://schemas.microsoft.com/office/drawing/2014/main" id="{F7EA0D06-7F8D-4C8D-89A2-39AB11A6909F}"/>
              </a:ext>
            </a:extLst>
          </p:cNvPr>
          <p:cNvCxnSpPr>
            <a:cxnSpLocks/>
            <a:stCxn id="46" idx="1"/>
            <a:endCxn id="39" idx="1"/>
          </p:cNvCxnSpPr>
          <p:nvPr/>
        </p:nvCxnSpPr>
        <p:spPr>
          <a:xfrm rot="10800000">
            <a:off x="19232898" y="24965259"/>
            <a:ext cx="36529" cy="697388"/>
          </a:xfrm>
          <a:prstGeom prst="bentConnector3">
            <a:avLst>
              <a:gd name="adj1" fmla="val 1079728"/>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7F9FBADE-B2B6-4C23-83F8-72A35C29CABE}"/>
              </a:ext>
            </a:extLst>
          </p:cNvPr>
          <p:cNvSpPr txBox="1"/>
          <p:nvPr/>
        </p:nvSpPr>
        <p:spPr>
          <a:xfrm>
            <a:off x="18582623" y="24106066"/>
            <a:ext cx="369332" cy="562763"/>
          </a:xfrm>
          <a:prstGeom prst="rect">
            <a:avLst/>
          </a:prstGeom>
          <a:noFill/>
          <a:ln>
            <a:solidFill>
              <a:srgbClr val="00B0F0"/>
            </a:solidFill>
          </a:ln>
        </p:spPr>
        <p:txBody>
          <a:bodyPr vert="eaVert" wrap="square" rtlCol="0">
            <a:spAutoFit/>
          </a:bodyPr>
          <a:lstStyle/>
          <a:p>
            <a:r>
              <a:rPr lang="en-US" sz="400" dirty="0">
                <a:solidFill>
                  <a:srgbClr val="00B0F0"/>
                </a:solidFill>
              </a:rPr>
              <a:t>Publishes via </a:t>
            </a:r>
            <a:r>
              <a:rPr lang="en-US" sz="400" dirty="0" err="1">
                <a:solidFill>
                  <a:srgbClr val="00B0F0"/>
                </a:solidFill>
              </a:rPr>
              <a:t>onUpdate</a:t>
            </a:r>
            <a:r>
              <a:rPr lang="en-US" sz="400" dirty="0">
                <a:solidFill>
                  <a:srgbClr val="00B0F0"/>
                </a:solidFill>
              </a:rPr>
              <a:t> the entire .</a:t>
            </a:r>
            <a:r>
              <a:rPr lang="en-US" sz="400" dirty="0" err="1">
                <a:solidFill>
                  <a:srgbClr val="00B0F0"/>
                </a:solidFill>
              </a:rPr>
              <a:t>val</a:t>
            </a:r>
            <a:r>
              <a:rPr lang="en-US" sz="400" dirty="0">
                <a:solidFill>
                  <a:srgbClr val="00B0F0"/>
                </a:solidFill>
              </a:rPr>
              <a:t>() of the tree</a:t>
            </a:r>
          </a:p>
        </p:txBody>
      </p:sp>
      <p:cxnSp>
        <p:nvCxnSpPr>
          <p:cNvPr id="197" name="Connector: Elbow 196">
            <a:extLst>
              <a:ext uri="{FF2B5EF4-FFF2-40B4-BE49-F238E27FC236}">
                <a16:creationId xmlns:a16="http://schemas.microsoft.com/office/drawing/2014/main" id="{F945477A-284E-47C1-9FC8-41153BE9D50A}"/>
              </a:ext>
            </a:extLst>
          </p:cNvPr>
          <p:cNvCxnSpPr>
            <a:cxnSpLocks/>
            <a:stCxn id="39" idx="1"/>
            <a:endCxn id="12" idx="1"/>
          </p:cNvCxnSpPr>
          <p:nvPr/>
        </p:nvCxnSpPr>
        <p:spPr>
          <a:xfrm rot="10800000" flipH="1">
            <a:off x="19232897" y="24090831"/>
            <a:ext cx="2988" cy="874429"/>
          </a:xfrm>
          <a:prstGeom prst="bentConnector3">
            <a:avLst>
              <a:gd name="adj1" fmla="val -9460007"/>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7CD302B-B056-4D6D-87C5-DD980729373A}"/>
              </a:ext>
            </a:extLst>
          </p:cNvPr>
          <p:cNvCxnSpPr>
            <a:cxnSpLocks/>
            <a:stCxn id="12" idx="1"/>
            <a:endCxn id="11" idx="1"/>
          </p:cNvCxnSpPr>
          <p:nvPr/>
        </p:nvCxnSpPr>
        <p:spPr>
          <a:xfrm rot="10800000" flipH="1">
            <a:off x="19235884" y="22882706"/>
            <a:ext cx="2523311" cy="1208124"/>
          </a:xfrm>
          <a:prstGeom prst="bentConnector3">
            <a:avLst>
              <a:gd name="adj1" fmla="val -906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8FFEFBEE-9C1C-4924-B473-50003578A63E}"/>
              </a:ext>
            </a:extLst>
          </p:cNvPr>
          <p:cNvSpPr txBox="1"/>
          <p:nvPr/>
        </p:nvSpPr>
        <p:spPr>
          <a:xfrm>
            <a:off x="19663202" y="22951586"/>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objectId</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cxnSp>
        <p:nvCxnSpPr>
          <p:cNvPr id="182" name="Straight Arrow Connector 181">
            <a:extLst>
              <a:ext uri="{FF2B5EF4-FFF2-40B4-BE49-F238E27FC236}">
                <a16:creationId xmlns:a16="http://schemas.microsoft.com/office/drawing/2014/main" id="{64C3201D-D357-46F1-A0B2-5CBB81C825D2}"/>
              </a:ext>
            </a:extLst>
          </p:cNvPr>
          <p:cNvCxnSpPr>
            <a:cxnSpLocks/>
            <a:stCxn id="11" idx="1"/>
            <a:endCxn id="61" idx="2"/>
          </p:cNvCxnSpPr>
          <p:nvPr/>
        </p:nvCxnSpPr>
        <p:spPr>
          <a:xfrm flipH="1" flipV="1">
            <a:off x="16928611" y="21957376"/>
            <a:ext cx="4830585" cy="9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0D748716-EB81-403C-B9D7-F95AF32473C3}"/>
              </a:ext>
            </a:extLst>
          </p:cNvPr>
          <p:cNvSpPr txBox="1"/>
          <p:nvPr/>
        </p:nvSpPr>
        <p:spPr>
          <a:xfrm>
            <a:off x="18801877" y="22389659"/>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objectType</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sp>
        <p:nvSpPr>
          <p:cNvPr id="189" name="TextBox 188">
            <a:extLst>
              <a:ext uri="{FF2B5EF4-FFF2-40B4-BE49-F238E27FC236}">
                <a16:creationId xmlns:a16="http://schemas.microsoft.com/office/drawing/2014/main" id="{3046735E-CB09-4D2E-9B8F-04B15B81C79F}"/>
              </a:ext>
            </a:extLst>
          </p:cNvPr>
          <p:cNvSpPr txBox="1"/>
          <p:nvPr/>
        </p:nvSpPr>
        <p:spPr>
          <a:xfrm>
            <a:off x="11601240" y="20566399"/>
            <a:ext cx="2550303" cy="2923877"/>
          </a:xfrm>
          <a:prstGeom prst="rect">
            <a:avLst/>
          </a:prstGeom>
          <a:noFill/>
        </p:spPr>
        <p:txBody>
          <a:bodyPr wrap="square" rtlCol="0">
            <a:spAutoFit/>
          </a:bodyPr>
          <a:lstStyle/>
          <a:p>
            <a:r>
              <a:rPr lang="en-US" sz="400" dirty="0"/>
              <a:t>Should each sigma node have the full tree/content objects that they do now?</a:t>
            </a:r>
          </a:p>
          <a:p>
            <a:endParaRPr lang="en-US" sz="400" dirty="0"/>
          </a:p>
          <a:p>
            <a:r>
              <a:rPr lang="en-US" sz="400" dirty="0"/>
              <a:t>Each </a:t>
            </a:r>
            <a:r>
              <a:rPr lang="en-US" sz="400" dirty="0" err="1"/>
              <a:t>SigmaNodeHandler</a:t>
            </a:r>
            <a:r>
              <a:rPr lang="en-US" sz="400" dirty="0"/>
              <a:t> class instance subscribes to updates from a </a:t>
            </a:r>
            <a:r>
              <a:rPr lang="en-US" sz="400" dirty="0" err="1"/>
              <a:t>SubscribableContentItem</a:t>
            </a:r>
            <a:r>
              <a:rPr lang="en-US" sz="400" dirty="0"/>
              <a:t>, </a:t>
            </a:r>
            <a:r>
              <a:rPr lang="en-US" sz="400" dirty="0" err="1"/>
              <a:t>SubscribableTree</a:t>
            </a:r>
            <a:r>
              <a:rPr lang="en-US" sz="400" dirty="0"/>
              <a:t>, </a:t>
            </a:r>
            <a:r>
              <a:rPr lang="en-US" sz="400" dirty="0" err="1"/>
              <a:t>SubscribableTreeUserData</a:t>
            </a:r>
            <a:r>
              <a:rPr lang="en-US" sz="400" dirty="0"/>
              <a:t>, </a:t>
            </a:r>
            <a:r>
              <a:rPr lang="en-US" sz="400" dirty="0" err="1"/>
              <a:t>SubscribableContentUserData</a:t>
            </a:r>
            <a:r>
              <a:rPr lang="en-US" sz="400" dirty="0"/>
              <a:t>. Each of these emit an </a:t>
            </a:r>
            <a:r>
              <a:rPr lang="en-US" sz="400" dirty="0" err="1"/>
              <a:t>oldVal</a:t>
            </a:r>
            <a:r>
              <a:rPr lang="en-US" sz="400" dirty="0"/>
              <a:t>, and </a:t>
            </a:r>
            <a:r>
              <a:rPr lang="en-US" sz="400" dirty="0" err="1"/>
              <a:t>newVal</a:t>
            </a:r>
            <a:r>
              <a:rPr lang="en-US" sz="400" dirty="0"/>
              <a:t>. Each of those may be objects, with </a:t>
            </a:r>
            <a:r>
              <a:rPr lang="en-US" sz="400" dirty="0" err="1"/>
              <a:t>subproperties</a:t>
            </a:r>
            <a:endParaRPr lang="en-US" sz="400" dirty="0"/>
          </a:p>
          <a:p>
            <a:endParaRPr lang="en-US" sz="400" dirty="0"/>
          </a:p>
          <a:p>
            <a:r>
              <a:rPr lang="en-US" sz="400" dirty="0"/>
              <a:t>Constructor({</a:t>
            </a:r>
            <a:r>
              <a:rPr lang="en-US" sz="400" dirty="0" err="1"/>
              <a:t>sigmaNode</a:t>
            </a:r>
            <a:r>
              <a:rPr lang="en-US" sz="400" dirty="0"/>
              <a:t>}) {</a:t>
            </a:r>
          </a:p>
          <a:p>
            <a:pPr defTabSz="114300"/>
            <a:r>
              <a:rPr lang="en-US" sz="400" dirty="0"/>
              <a:t>	</a:t>
            </a:r>
            <a:r>
              <a:rPr lang="en-US" sz="400" dirty="0" err="1"/>
              <a:t>this.sigmaNode</a:t>
            </a:r>
            <a:r>
              <a:rPr lang="en-US" sz="400" dirty="0"/>
              <a:t> = </a:t>
            </a:r>
            <a:r>
              <a:rPr lang="en-US" sz="400" dirty="0" err="1"/>
              <a:t>sigmaNode</a:t>
            </a:r>
            <a:endParaRPr lang="en-US" sz="400" dirty="0"/>
          </a:p>
          <a:p>
            <a:r>
              <a:rPr lang="en-US" sz="400" dirty="0"/>
              <a:t>})</a:t>
            </a:r>
          </a:p>
          <a:p>
            <a:endParaRPr lang="en-US" sz="400" dirty="0"/>
          </a:p>
          <a:p>
            <a:r>
              <a:rPr lang="en-US" sz="400" dirty="0" err="1"/>
              <a:t>this.sigmaNode</a:t>
            </a:r>
            <a:r>
              <a:rPr lang="en-US" sz="400" dirty="0"/>
              <a:t> = {</a:t>
            </a:r>
          </a:p>
          <a:p>
            <a:r>
              <a:rPr lang="en-US" sz="400" dirty="0"/>
              <a:t>        ...</a:t>
            </a:r>
            <a:r>
              <a:rPr lang="en-US" sz="400" dirty="0" err="1"/>
              <a:t>treeData</a:t>
            </a:r>
            <a:r>
              <a:rPr lang="en-US" sz="400" dirty="0"/>
              <a:t>,</a:t>
            </a:r>
          </a:p>
          <a:p>
            <a:r>
              <a:rPr lang="en-US" sz="400" dirty="0"/>
              <a:t>        …</a:t>
            </a:r>
            <a:r>
              <a:rPr lang="en-US" sz="400" dirty="0" err="1"/>
              <a:t>treeLocationData</a:t>
            </a:r>
            <a:r>
              <a:rPr lang="en-US" sz="400" dirty="0"/>
              <a:t>,</a:t>
            </a:r>
          </a:p>
          <a:p>
            <a:r>
              <a:rPr lang="en-US" sz="400" dirty="0"/>
              <a:t>        content,</a:t>
            </a:r>
          </a:p>
          <a:p>
            <a:r>
              <a:rPr lang="en-US" sz="400" dirty="0"/>
              <a:t>        overdue: </a:t>
            </a:r>
            <a:r>
              <a:rPr lang="en-US" sz="400" dirty="0" err="1"/>
              <a:t>content.overdue</a:t>
            </a:r>
            <a:r>
              <a:rPr lang="en-US" sz="400" dirty="0"/>
              <a:t>,</a:t>
            </a:r>
          </a:p>
          <a:p>
            <a:r>
              <a:rPr lang="en-US" sz="400" dirty="0"/>
              <a:t>        label: </a:t>
            </a:r>
            <a:r>
              <a:rPr lang="en-US" sz="400" dirty="0" err="1"/>
              <a:t>getLabelFromContent</a:t>
            </a:r>
            <a:r>
              <a:rPr lang="en-US" sz="400" dirty="0"/>
              <a:t>(content), // better yet have a </a:t>
            </a:r>
            <a:r>
              <a:rPr lang="en-US" sz="400" dirty="0" err="1"/>
              <a:t>contentItemUI</a:t>
            </a:r>
            <a:r>
              <a:rPr lang="en-US" sz="400" dirty="0"/>
              <a:t> class that uses polymorphism for a label() property</a:t>
            </a:r>
          </a:p>
          <a:p>
            <a:r>
              <a:rPr lang="en-US" sz="400" dirty="0"/>
              <a:t>        size: </a:t>
            </a:r>
            <a:r>
              <a:rPr lang="en-US" sz="400" dirty="0" err="1"/>
              <a:t>getSizeFromUserContentData</a:t>
            </a:r>
            <a:r>
              <a:rPr lang="en-US" sz="400" dirty="0"/>
              <a:t> (</a:t>
            </a:r>
            <a:r>
              <a:rPr lang="en-US" sz="400" dirty="0" err="1"/>
              <a:t>userContentData</a:t>
            </a:r>
            <a:r>
              <a:rPr lang="en-US" sz="400" dirty="0"/>
              <a:t>), // maybe better yet have a </a:t>
            </a:r>
            <a:r>
              <a:rPr lang="en-US" sz="400" dirty="0" err="1"/>
              <a:t>UserContentItemUI</a:t>
            </a:r>
            <a:r>
              <a:rPr lang="en-US" sz="400" dirty="0"/>
              <a:t> class that determines the size from a .size() method. This class via composition has access to </a:t>
            </a:r>
            <a:r>
              <a:rPr lang="en-US" sz="400" dirty="0" err="1"/>
              <a:t>UserContentItem</a:t>
            </a:r>
            <a:r>
              <a:rPr lang="en-US" sz="400" dirty="0"/>
              <a:t>, or maybe just one of </a:t>
            </a:r>
            <a:r>
              <a:rPr lang="en-US" sz="400" dirty="0" err="1"/>
              <a:t>userContentItem’s</a:t>
            </a:r>
            <a:r>
              <a:rPr lang="en-US" sz="400" dirty="0"/>
              <a:t> properties.</a:t>
            </a:r>
          </a:p>
          <a:p>
            <a:r>
              <a:rPr lang="en-US" sz="400" dirty="0"/>
              <a:t>        color: </a:t>
            </a:r>
            <a:r>
              <a:rPr lang="en-US" sz="400" dirty="0" err="1"/>
              <a:t>getTreeColorFromUserContentData</a:t>
            </a:r>
            <a:r>
              <a:rPr lang="en-US" sz="400" dirty="0"/>
              <a:t>(</a:t>
            </a:r>
            <a:r>
              <a:rPr lang="en-US" sz="400" dirty="0" err="1"/>
              <a:t>userContentData</a:t>
            </a:r>
            <a:r>
              <a:rPr lang="en-US" sz="400" dirty="0"/>
              <a:t>),</a:t>
            </a:r>
          </a:p>
          <a:p>
            <a:r>
              <a:rPr lang="en-US" sz="400" dirty="0"/>
              <a:t>        colors: [</a:t>
            </a:r>
          </a:p>
          <a:p>
            <a:pPr defTabSz="173038"/>
            <a:r>
              <a:rPr lang="en-US" sz="400" dirty="0"/>
              <a:t>	{color: “RED”,</a:t>
            </a:r>
          </a:p>
          <a:p>
            <a:pPr defTabSz="173038"/>
            <a:r>
              <a:rPr lang="en-US" sz="400" dirty="0"/>
              <a:t>	start: pi/2,</a:t>
            </a:r>
          </a:p>
          <a:p>
            <a:pPr defTabSz="173038"/>
            <a:r>
              <a:rPr lang="en-US" sz="400" dirty="0"/>
              <a:t>	end: 0,</a:t>
            </a:r>
          </a:p>
          <a:p>
            <a:pPr defTabSz="173038"/>
            <a:r>
              <a:rPr lang="en-US" sz="400" dirty="0"/>
              <a:t>	}</a:t>
            </a:r>
          </a:p>
          <a:p>
            <a:pPr defTabSz="114300"/>
            <a:r>
              <a:rPr lang="en-US" sz="400" dirty="0"/>
              <a:t>	]</a:t>
            </a:r>
          </a:p>
          <a:p>
            <a:r>
              <a:rPr lang="en-US" sz="400" dirty="0"/>
              <a:t>        type: NODE_TYPES.TREE,</a:t>
            </a:r>
          </a:p>
          <a:p>
            <a:r>
              <a:rPr lang="en-US" sz="400" dirty="0"/>
              <a:t>};</a:t>
            </a:r>
          </a:p>
          <a:p>
            <a:endParaRPr lang="en-US" sz="400" dirty="0"/>
          </a:p>
          <a:p>
            <a:r>
              <a:rPr lang="en-US" sz="400" dirty="0" err="1"/>
              <a:t>changeSigmaNodeFromNewContentData</a:t>
            </a:r>
            <a:r>
              <a:rPr lang="en-US" sz="400" dirty="0"/>
              <a:t>(</a:t>
            </a:r>
            <a:r>
              <a:rPr lang="en-US" sz="400" dirty="0" err="1"/>
              <a:t>newContentData</a:t>
            </a:r>
            <a:r>
              <a:rPr lang="en-US" sz="400" dirty="0"/>
              <a:t>: </a:t>
            </a:r>
            <a:r>
              <a:rPr lang="en-US" sz="400" dirty="0" err="1"/>
              <a:t>INewContentDataUI</a:t>
            </a:r>
            <a:r>
              <a:rPr lang="en-US" sz="400" dirty="0"/>
              <a:t>) {</a:t>
            </a:r>
          </a:p>
          <a:p>
            <a:pPr>
              <a:tabLst>
                <a:tab pos="112713" algn="l"/>
              </a:tabLst>
            </a:pPr>
            <a:r>
              <a:rPr lang="en-US" sz="400" dirty="0"/>
              <a:t>	</a:t>
            </a:r>
            <a:r>
              <a:rPr lang="en-US" sz="400" dirty="0" err="1"/>
              <a:t>this.sigmaNode.label</a:t>
            </a:r>
            <a:r>
              <a:rPr lang="en-US" sz="400" dirty="0"/>
              <a:t> = </a:t>
            </a:r>
            <a:r>
              <a:rPr lang="en-US" sz="400" dirty="0" err="1"/>
              <a:t>newContentData.type</a:t>
            </a:r>
            <a:r>
              <a:rPr lang="en-US" sz="400" dirty="0"/>
              <a:t> === </a:t>
            </a:r>
            <a:r>
              <a:rPr lang="en-US" sz="400" dirty="0" err="1"/>
              <a:t>CONTENT_TYPES.category</a:t>
            </a:r>
            <a:r>
              <a:rPr lang="en-US" sz="400" dirty="0"/>
              <a:t> ? </a:t>
            </a:r>
            <a:r>
              <a:rPr lang="en-US" sz="400" dirty="0" err="1"/>
              <a:t>newContentData.title</a:t>
            </a:r>
            <a:r>
              <a:rPr lang="en-US" sz="400" dirty="0"/>
              <a:t> : …. === </a:t>
            </a:r>
            <a:r>
              <a:rPr lang="en-US" sz="400" dirty="0" err="1"/>
              <a:t>CONTENT_TYPES.fact</a:t>
            </a:r>
            <a:r>
              <a:rPr lang="en-US" sz="400" dirty="0"/>
              <a:t> ? </a:t>
            </a:r>
            <a:r>
              <a:rPr lang="en-US" sz="400" dirty="0" err="1"/>
              <a:t>newContentData.question</a:t>
            </a:r>
            <a:r>
              <a:rPr lang="en-US" sz="400" dirty="0"/>
              <a:t> + ‘: ‘ + </a:t>
            </a:r>
            <a:r>
              <a:rPr lang="en-US" sz="400" dirty="0" err="1"/>
              <a:t>newContentData.answer</a:t>
            </a:r>
            <a:endParaRPr lang="en-US" sz="400" dirty="0"/>
          </a:p>
          <a:p>
            <a:pPr>
              <a:tabLst>
                <a:tab pos="112713" algn="l"/>
              </a:tabLst>
            </a:pPr>
            <a:r>
              <a:rPr lang="en-US" sz="400" dirty="0"/>
              <a:t>	</a:t>
            </a:r>
            <a:r>
              <a:rPr lang="en-US" sz="400" dirty="0" err="1"/>
              <a:t>this.sigmaNode.question</a:t>
            </a:r>
            <a:r>
              <a:rPr lang="en-US" sz="400" dirty="0"/>
              <a:t> = </a:t>
            </a:r>
            <a:r>
              <a:rPr lang="en-US" sz="400" dirty="0" err="1"/>
              <a:t>newContentData.question</a:t>
            </a:r>
            <a:endParaRPr lang="en-US" sz="400" dirty="0"/>
          </a:p>
          <a:p>
            <a:pPr>
              <a:tabLst>
                <a:tab pos="112713" algn="l"/>
              </a:tabLst>
            </a:pPr>
            <a:r>
              <a:rPr lang="en-US" sz="400" dirty="0"/>
              <a:t>	answer</a:t>
            </a:r>
          </a:p>
          <a:p>
            <a:pPr>
              <a:tabLst>
                <a:tab pos="112713" algn="l"/>
              </a:tabLst>
            </a:pPr>
            <a:r>
              <a:rPr lang="en-US" sz="400" dirty="0"/>
              <a:t>	title</a:t>
            </a:r>
          </a:p>
          <a:p>
            <a:r>
              <a:rPr lang="en-US" sz="400" dirty="0"/>
              <a:t>}</a:t>
            </a:r>
          </a:p>
          <a:p>
            <a:r>
              <a:rPr lang="en-US" sz="400" dirty="0" err="1"/>
              <a:t>changeSigmaNodeFromNewContentUserData</a:t>
            </a:r>
            <a:r>
              <a:rPr lang="en-US" sz="400" dirty="0"/>
              <a:t>(</a:t>
            </a:r>
            <a:r>
              <a:rPr lang="en-US" sz="400" dirty="0" err="1"/>
              <a:t>newContentUserDataUI</a:t>
            </a:r>
            <a:r>
              <a:rPr lang="en-US" sz="400" dirty="0"/>
              <a:t>: </a:t>
            </a:r>
            <a:r>
              <a:rPr lang="en-US" sz="400" dirty="0" err="1"/>
              <a:t>INewContentUserDataUI</a:t>
            </a:r>
            <a:r>
              <a:rPr lang="en-US" sz="400" dirty="0"/>
              <a:t>) {</a:t>
            </a:r>
          </a:p>
          <a:p>
            <a:pPr>
              <a:tabLst>
                <a:tab pos="112713" algn="l"/>
              </a:tabLst>
            </a:pPr>
            <a:r>
              <a:rPr lang="en-US" sz="400" dirty="0"/>
              <a:t>	</a:t>
            </a:r>
            <a:r>
              <a:rPr lang="en-US" sz="400" dirty="0" err="1"/>
              <a:t>this.sigmaNode.overdue</a:t>
            </a:r>
            <a:r>
              <a:rPr lang="en-US" sz="400" dirty="0"/>
              <a:t> = </a:t>
            </a:r>
            <a:r>
              <a:rPr lang="en-US" sz="400" dirty="0" err="1"/>
              <a:t>newContentUserDataUI.overdue</a:t>
            </a:r>
            <a:r>
              <a:rPr lang="en-US" sz="400" dirty="0"/>
              <a:t>()</a:t>
            </a:r>
          </a:p>
          <a:p>
            <a:r>
              <a:rPr lang="en-US" sz="400" dirty="0"/>
              <a:t>}</a:t>
            </a:r>
          </a:p>
          <a:p>
            <a:r>
              <a:rPr lang="en-US" sz="400" dirty="0" err="1"/>
              <a:t>changeSigmaNodeFromNewTreeUserData</a:t>
            </a:r>
            <a:r>
              <a:rPr lang="en-US" sz="400" dirty="0"/>
              <a:t>(</a:t>
            </a:r>
            <a:r>
              <a:rPr lang="en-US" sz="400" dirty="0" err="1"/>
              <a:t>newTreeUserDataUI</a:t>
            </a:r>
            <a:r>
              <a:rPr lang="en-US" sz="400" dirty="0"/>
              <a:t>: </a:t>
            </a:r>
            <a:r>
              <a:rPr lang="en-US" sz="400" dirty="0" err="1"/>
              <a:t>INewTreeUserDataUI</a:t>
            </a:r>
            <a:r>
              <a:rPr lang="en-US" sz="400" dirty="0"/>
              <a:t>) {</a:t>
            </a:r>
          </a:p>
          <a:p>
            <a:pPr defTabSz="114300"/>
            <a:r>
              <a:rPr lang="en-US" sz="400" dirty="0"/>
              <a:t>	</a:t>
            </a:r>
            <a:r>
              <a:rPr lang="en-US" sz="400" dirty="0" err="1"/>
              <a:t>this.sigmaNode.colors</a:t>
            </a:r>
            <a:r>
              <a:rPr lang="en-US" sz="400" dirty="0"/>
              <a:t> = </a:t>
            </a:r>
            <a:r>
              <a:rPr lang="en-US" sz="400" dirty="0" err="1"/>
              <a:t>SigmaNodeUIHelper.calculateColors</a:t>
            </a:r>
            <a:r>
              <a:rPr lang="en-US" sz="400" dirty="0"/>
              <a:t>(</a:t>
            </a:r>
            <a:r>
              <a:rPr lang="en-US" sz="400" dirty="0" err="1"/>
              <a:t>newTreeUserDataUI.proficiencyStats</a:t>
            </a:r>
            <a:r>
              <a:rPr lang="en-US" sz="400" dirty="0"/>
              <a:t>)</a:t>
            </a:r>
          </a:p>
          <a:p>
            <a:r>
              <a:rPr lang="en-US" sz="400" dirty="0"/>
              <a:t>}</a:t>
            </a:r>
          </a:p>
          <a:p>
            <a:r>
              <a:rPr lang="en-US" sz="400" dirty="0" err="1"/>
              <a:t>onTreeUpdate</a:t>
            </a:r>
            <a:r>
              <a:rPr lang="en-US" sz="400" dirty="0"/>
              <a:t>() {</a:t>
            </a:r>
          </a:p>
          <a:p>
            <a:pPr defTabSz="114300"/>
            <a:r>
              <a:rPr lang="en-US" sz="400" dirty="0"/>
              <a:t>    	if </a:t>
            </a:r>
            <a:r>
              <a:rPr lang="en-US" sz="400" dirty="0" err="1"/>
              <a:t>this.contentId</a:t>
            </a:r>
            <a:r>
              <a:rPr lang="en-US" sz="400" dirty="0"/>
              <a:t> changes, will have to unsubscribe from old </a:t>
            </a:r>
            <a:r>
              <a:rPr lang="en-US" sz="400" dirty="0" err="1"/>
              <a:t>contentId</a:t>
            </a:r>
            <a:r>
              <a:rPr lang="en-US" sz="400" dirty="0"/>
              <a:t>, and subscribe to new </a:t>
            </a:r>
            <a:r>
              <a:rPr lang="en-US" sz="400" dirty="0" err="1"/>
              <a:t>contentId</a:t>
            </a:r>
            <a:endParaRPr lang="en-US" sz="400" dirty="0"/>
          </a:p>
          <a:p>
            <a:endParaRPr lang="en-US" sz="400" dirty="0"/>
          </a:p>
        </p:txBody>
      </p:sp>
      <p:sp>
        <p:nvSpPr>
          <p:cNvPr id="190" name="TextBox 189">
            <a:extLst>
              <a:ext uri="{FF2B5EF4-FFF2-40B4-BE49-F238E27FC236}">
                <a16:creationId xmlns:a16="http://schemas.microsoft.com/office/drawing/2014/main" id="{E8B13FDE-33D9-4DEE-9109-AF029B8FBB8C}"/>
              </a:ext>
            </a:extLst>
          </p:cNvPr>
          <p:cNvSpPr txBox="1"/>
          <p:nvPr/>
        </p:nvSpPr>
        <p:spPr>
          <a:xfrm>
            <a:off x="18370230" y="15630525"/>
            <a:ext cx="1957565" cy="923330"/>
          </a:xfrm>
          <a:prstGeom prst="rect">
            <a:avLst/>
          </a:prstGeom>
          <a:noFill/>
        </p:spPr>
        <p:txBody>
          <a:bodyPr wrap="square" rtlCol="0">
            <a:spAutoFit/>
          </a:bodyPr>
          <a:lstStyle/>
          <a:p>
            <a:r>
              <a:rPr lang="en-US" dirty="0" err="1"/>
              <a:t>CreateTree</a:t>
            </a:r>
            <a:endParaRPr lang="en-US" dirty="0"/>
          </a:p>
          <a:p>
            <a:r>
              <a:rPr lang="en-US" dirty="0" err="1"/>
              <a:t>createContentItem</a:t>
            </a:r>
            <a:endParaRPr lang="en-US" dirty="0"/>
          </a:p>
          <a:p>
            <a:r>
              <a:rPr lang="en-US" dirty="0" err="1"/>
              <a:t>CreateExercise</a:t>
            </a:r>
            <a:endParaRPr lang="en-US" dirty="0"/>
          </a:p>
        </p:txBody>
      </p:sp>
      <p:sp>
        <p:nvSpPr>
          <p:cNvPr id="191" name="TextBox 190">
            <a:extLst>
              <a:ext uri="{FF2B5EF4-FFF2-40B4-BE49-F238E27FC236}">
                <a16:creationId xmlns:a16="http://schemas.microsoft.com/office/drawing/2014/main" id="{0C31FAF1-8758-41C2-BEEB-A06FEADD6EF5}"/>
              </a:ext>
            </a:extLst>
          </p:cNvPr>
          <p:cNvSpPr txBox="1"/>
          <p:nvPr/>
        </p:nvSpPr>
        <p:spPr>
          <a:xfrm>
            <a:off x="24391595" y="18363055"/>
            <a:ext cx="2509836" cy="1200329"/>
          </a:xfrm>
          <a:prstGeom prst="rect">
            <a:avLst/>
          </a:prstGeom>
          <a:noFill/>
        </p:spPr>
        <p:txBody>
          <a:bodyPr wrap="square" rtlCol="0">
            <a:spAutoFit/>
          </a:bodyPr>
          <a:lstStyle/>
          <a:p>
            <a:r>
              <a:rPr lang="en-US" dirty="0"/>
              <a:t>Db </a:t>
            </a:r>
            <a:r>
              <a:rPr lang="en-US" dirty="0" err="1"/>
              <a:t>auth</a:t>
            </a:r>
            <a:r>
              <a:rPr lang="en-US" dirty="0"/>
              <a:t> security?? How do we know that any old user couldn’t modify other users’ data?</a:t>
            </a:r>
          </a:p>
        </p:txBody>
      </p:sp>
      <p:sp>
        <p:nvSpPr>
          <p:cNvPr id="321" name="TextBox 320">
            <a:extLst>
              <a:ext uri="{FF2B5EF4-FFF2-40B4-BE49-F238E27FC236}">
                <a16:creationId xmlns:a16="http://schemas.microsoft.com/office/drawing/2014/main" id="{2B18A4E9-6450-4B03-9E67-B5DC995FEF06}"/>
              </a:ext>
            </a:extLst>
          </p:cNvPr>
          <p:cNvSpPr txBox="1"/>
          <p:nvPr/>
        </p:nvSpPr>
        <p:spPr>
          <a:xfrm>
            <a:off x="23835703" y="-53370"/>
            <a:ext cx="4240290" cy="1384995"/>
          </a:xfrm>
          <a:prstGeom prst="rect">
            <a:avLst/>
          </a:prstGeom>
          <a:noFill/>
        </p:spPr>
        <p:txBody>
          <a:bodyPr wrap="square" rtlCol="0">
            <a:spAutoFit/>
          </a:bodyPr>
          <a:lstStyle/>
          <a:p>
            <a:pPr>
              <a:tabLst>
                <a:tab pos="4056063" algn="l"/>
              </a:tabLst>
            </a:pPr>
            <a:r>
              <a:rPr lang="en-US" sz="8400" dirty="0"/>
              <a:t>ACTIONS</a:t>
            </a:r>
          </a:p>
        </p:txBody>
      </p:sp>
      <p:sp>
        <p:nvSpPr>
          <p:cNvPr id="323" name="TextBox 322">
            <a:extLst>
              <a:ext uri="{FF2B5EF4-FFF2-40B4-BE49-F238E27FC236}">
                <a16:creationId xmlns:a16="http://schemas.microsoft.com/office/drawing/2014/main" id="{976665C5-18D0-49AF-A865-9D1B54BF9352}"/>
              </a:ext>
            </a:extLst>
          </p:cNvPr>
          <p:cNvSpPr txBox="1"/>
          <p:nvPr/>
        </p:nvSpPr>
        <p:spPr>
          <a:xfrm>
            <a:off x="15684741" y="20858205"/>
            <a:ext cx="479535" cy="215444"/>
          </a:xfrm>
          <a:prstGeom prst="rect">
            <a:avLst/>
          </a:prstGeom>
          <a:noFill/>
        </p:spPr>
        <p:txBody>
          <a:bodyPr wrap="square" rtlCol="0">
            <a:spAutoFit/>
          </a:bodyPr>
          <a:lstStyle/>
          <a:p>
            <a:r>
              <a:rPr lang="en-US" sz="400" dirty="0" err="1"/>
              <a:t>PointsUIUpdater</a:t>
            </a:r>
            <a:endParaRPr lang="en-US" sz="400" dirty="0"/>
          </a:p>
        </p:txBody>
      </p:sp>
      <p:cxnSp>
        <p:nvCxnSpPr>
          <p:cNvPr id="324" name="Straight Arrow Connector 323">
            <a:extLst>
              <a:ext uri="{FF2B5EF4-FFF2-40B4-BE49-F238E27FC236}">
                <a16:creationId xmlns:a16="http://schemas.microsoft.com/office/drawing/2014/main" id="{C81C7CF1-F964-41CB-BC09-72AE1D0155C8}"/>
              </a:ext>
            </a:extLst>
          </p:cNvPr>
          <p:cNvCxnSpPr>
            <a:cxnSpLocks/>
            <a:stCxn id="61" idx="0"/>
            <a:endCxn id="323" idx="2"/>
          </p:cNvCxnSpPr>
          <p:nvPr/>
        </p:nvCxnSpPr>
        <p:spPr>
          <a:xfrm flipH="1" flipV="1">
            <a:off x="15924509" y="21073649"/>
            <a:ext cx="1004102" cy="4220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506071F-23B1-4B52-A738-04C58A8CC2A3}"/>
              </a:ext>
            </a:extLst>
          </p:cNvPr>
          <p:cNvCxnSpPr>
            <a:cxnSpLocks/>
            <a:stCxn id="39" idx="2"/>
            <a:endCxn id="349" idx="0"/>
          </p:cNvCxnSpPr>
          <p:nvPr/>
        </p:nvCxnSpPr>
        <p:spPr>
          <a:xfrm>
            <a:off x="20263785" y="25349979"/>
            <a:ext cx="41910" cy="374661"/>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3C0A0121-8000-430B-924A-C675D83969FE}"/>
              </a:ext>
            </a:extLst>
          </p:cNvPr>
          <p:cNvSpPr txBox="1"/>
          <p:nvPr/>
        </p:nvSpPr>
        <p:spPr>
          <a:xfrm>
            <a:off x="20103195" y="25724640"/>
            <a:ext cx="405000" cy="153888"/>
          </a:xfrm>
          <a:prstGeom prst="rect">
            <a:avLst/>
          </a:prstGeom>
          <a:noFill/>
        </p:spPr>
        <p:txBody>
          <a:bodyPr wrap="square" rtlCol="0">
            <a:spAutoFit/>
          </a:bodyPr>
          <a:lstStyle/>
          <a:p>
            <a:r>
              <a:rPr lang="en-US" sz="400" dirty="0" err="1"/>
              <a:t>parentId</a:t>
            </a:r>
            <a:endParaRPr lang="en-US" sz="400" dirty="0"/>
          </a:p>
        </p:txBody>
      </p:sp>
      <p:sp>
        <p:nvSpPr>
          <p:cNvPr id="205" name="TextBox 204">
            <a:extLst>
              <a:ext uri="{FF2B5EF4-FFF2-40B4-BE49-F238E27FC236}">
                <a16:creationId xmlns:a16="http://schemas.microsoft.com/office/drawing/2014/main" id="{B49FEA49-1259-4898-AA1A-9B4A11C75B73}"/>
              </a:ext>
            </a:extLst>
          </p:cNvPr>
          <p:cNvSpPr txBox="1"/>
          <p:nvPr/>
        </p:nvSpPr>
        <p:spPr>
          <a:xfrm>
            <a:off x="11868475" y="23393660"/>
            <a:ext cx="2283068" cy="276999"/>
          </a:xfrm>
          <a:prstGeom prst="rect">
            <a:avLst/>
          </a:prstGeom>
          <a:noFill/>
        </p:spPr>
        <p:txBody>
          <a:bodyPr wrap="square" rtlCol="0">
            <a:spAutoFit/>
          </a:bodyPr>
          <a:lstStyle/>
          <a:p>
            <a:r>
              <a:rPr lang="en-US" sz="400" dirty="0"/>
              <a:t>Scenario 1</a:t>
            </a:r>
          </a:p>
          <a:p>
            <a:r>
              <a:rPr lang="en-US" sz="400" dirty="0"/>
              <a:t>- Each </a:t>
            </a:r>
            <a:r>
              <a:rPr lang="en-US" sz="400" dirty="0" err="1"/>
              <a:t>sigmaNodeHandler</a:t>
            </a:r>
            <a:r>
              <a:rPr lang="en-US" sz="400" dirty="0"/>
              <a:t> subscribes to </a:t>
            </a:r>
            <a:r>
              <a:rPr lang="en-US" sz="400" dirty="0" err="1"/>
              <a:t>onUpdate</a:t>
            </a:r>
            <a:r>
              <a:rPr lang="en-US" sz="400" dirty="0"/>
              <a:t> for TREE_USER_DATA, TREE_LOCATION_DATA, CONTENT_ITEM_USER_DATA, TREE_DATA</a:t>
            </a:r>
          </a:p>
        </p:txBody>
      </p:sp>
      <p:sp>
        <p:nvSpPr>
          <p:cNvPr id="206" name="TextBox 205">
            <a:extLst>
              <a:ext uri="{FF2B5EF4-FFF2-40B4-BE49-F238E27FC236}">
                <a16:creationId xmlns:a16="http://schemas.microsoft.com/office/drawing/2014/main" id="{1E15EEFB-13B1-4CCB-9DD3-EF0ECB003520}"/>
              </a:ext>
            </a:extLst>
          </p:cNvPr>
          <p:cNvSpPr txBox="1"/>
          <p:nvPr/>
        </p:nvSpPr>
        <p:spPr>
          <a:xfrm>
            <a:off x="14173588" y="22735823"/>
            <a:ext cx="1107179" cy="1477328"/>
          </a:xfrm>
          <a:prstGeom prst="rect">
            <a:avLst/>
          </a:prstGeom>
          <a:noFill/>
        </p:spPr>
        <p:txBody>
          <a:bodyPr wrap="square" rtlCol="0">
            <a:spAutoFit/>
          </a:bodyPr>
          <a:lstStyle/>
          <a:p>
            <a:r>
              <a:rPr lang="en-US" sz="1000" dirty="0"/>
              <a:t>TODO: Figure out the class / method that passes updates from the data stores objects to the correct </a:t>
            </a:r>
            <a:r>
              <a:rPr lang="en-US" sz="1000" dirty="0" err="1"/>
              <a:t>sigmaNode</a:t>
            </a:r>
            <a:r>
              <a:rPr lang="en-US" sz="1000" dirty="0"/>
              <a:t> handler</a:t>
            </a:r>
          </a:p>
        </p:txBody>
      </p:sp>
      <p:sp>
        <p:nvSpPr>
          <p:cNvPr id="214" name="TextBox 213">
            <a:extLst>
              <a:ext uri="{FF2B5EF4-FFF2-40B4-BE49-F238E27FC236}">
                <a16:creationId xmlns:a16="http://schemas.microsoft.com/office/drawing/2014/main" id="{C641BC7B-B4B2-4583-B65C-8730FBC32949}"/>
              </a:ext>
            </a:extLst>
          </p:cNvPr>
          <p:cNvSpPr txBox="1"/>
          <p:nvPr/>
        </p:nvSpPr>
        <p:spPr>
          <a:xfrm>
            <a:off x="20805321" y="20152753"/>
            <a:ext cx="940452" cy="215444"/>
          </a:xfrm>
          <a:prstGeom prst="rect">
            <a:avLst/>
          </a:prstGeom>
          <a:noFill/>
        </p:spPr>
        <p:txBody>
          <a:bodyPr wrap="square" rtlCol="0">
            <a:spAutoFit/>
          </a:bodyPr>
          <a:lstStyle/>
          <a:p>
            <a:r>
              <a:rPr lang="en-US" sz="800" dirty="0"/>
              <a:t>1 Store Mutations</a:t>
            </a:r>
          </a:p>
        </p:txBody>
      </p:sp>
      <p:cxnSp>
        <p:nvCxnSpPr>
          <p:cNvPr id="353" name="Straight Arrow Connector 352">
            <a:extLst>
              <a:ext uri="{FF2B5EF4-FFF2-40B4-BE49-F238E27FC236}">
                <a16:creationId xmlns:a16="http://schemas.microsoft.com/office/drawing/2014/main" id="{985FA9E2-F113-45B4-BD06-DE065001BC23}"/>
              </a:ext>
            </a:extLst>
          </p:cNvPr>
          <p:cNvCxnSpPr>
            <a:cxnSpLocks/>
            <a:stCxn id="266" idx="0"/>
            <a:endCxn id="2" idx="2"/>
          </p:cNvCxnSpPr>
          <p:nvPr/>
        </p:nvCxnSpPr>
        <p:spPr>
          <a:xfrm flipV="1">
            <a:off x="21333306" y="17474165"/>
            <a:ext cx="780233" cy="1767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33559102-5D30-47D0-80A8-869FFE3E532A}"/>
              </a:ext>
            </a:extLst>
          </p:cNvPr>
          <p:cNvSpPr txBox="1"/>
          <p:nvPr/>
        </p:nvSpPr>
        <p:spPr>
          <a:xfrm>
            <a:off x="20824303" y="18889541"/>
            <a:ext cx="1232345" cy="153888"/>
          </a:xfrm>
          <a:prstGeom prst="rect">
            <a:avLst/>
          </a:prstGeom>
          <a:noFill/>
        </p:spPr>
        <p:txBody>
          <a:bodyPr wrap="square" rtlCol="0">
            <a:spAutoFit/>
          </a:bodyPr>
          <a:lstStyle/>
          <a:p>
            <a:r>
              <a:rPr lang="en-US" sz="400" dirty="0"/>
              <a:t>Create and Open </a:t>
            </a:r>
            <a:r>
              <a:rPr lang="en-US" sz="400" dirty="0" err="1"/>
              <a:t>Vue</a:t>
            </a:r>
            <a:r>
              <a:rPr lang="en-US" sz="400" dirty="0"/>
              <a:t> Templates</a:t>
            </a:r>
          </a:p>
        </p:txBody>
      </p:sp>
      <p:sp>
        <p:nvSpPr>
          <p:cNvPr id="355" name="TextBox 354">
            <a:extLst>
              <a:ext uri="{FF2B5EF4-FFF2-40B4-BE49-F238E27FC236}">
                <a16:creationId xmlns:a16="http://schemas.microsoft.com/office/drawing/2014/main" id="{1A61EC0E-E9A4-4BB8-81CA-FA5903BB8D40}"/>
              </a:ext>
            </a:extLst>
          </p:cNvPr>
          <p:cNvSpPr txBox="1"/>
          <p:nvPr/>
        </p:nvSpPr>
        <p:spPr>
          <a:xfrm>
            <a:off x="23861510" y="22613032"/>
            <a:ext cx="2265619" cy="338554"/>
          </a:xfrm>
          <a:prstGeom prst="rect">
            <a:avLst/>
          </a:prstGeom>
          <a:noFill/>
        </p:spPr>
        <p:txBody>
          <a:bodyPr wrap="square" rtlCol="0">
            <a:spAutoFit/>
          </a:bodyPr>
          <a:lstStyle/>
          <a:p>
            <a:r>
              <a:rPr lang="en-US" sz="800" dirty="0"/>
              <a:t>TODO: have the store use commit or something so that there is static time checking</a:t>
            </a:r>
          </a:p>
        </p:txBody>
      </p:sp>
      <p:sp>
        <p:nvSpPr>
          <p:cNvPr id="20" name="TextBox 19">
            <a:extLst>
              <a:ext uri="{FF2B5EF4-FFF2-40B4-BE49-F238E27FC236}">
                <a16:creationId xmlns:a16="http://schemas.microsoft.com/office/drawing/2014/main" id="{B4A941F8-BE53-4677-ADF6-63928907B001}"/>
              </a:ext>
            </a:extLst>
          </p:cNvPr>
          <p:cNvSpPr txBox="1"/>
          <p:nvPr/>
        </p:nvSpPr>
        <p:spPr>
          <a:xfrm>
            <a:off x="17202007" y="20989010"/>
            <a:ext cx="415428" cy="169277"/>
          </a:xfrm>
          <a:prstGeom prst="rect">
            <a:avLst/>
          </a:prstGeom>
          <a:noFill/>
          <a:ln>
            <a:solidFill>
              <a:schemeClr val="tx1"/>
            </a:solidFill>
          </a:ln>
        </p:spPr>
        <p:txBody>
          <a:bodyPr wrap="square" rtlCol="0">
            <a:spAutoFit/>
          </a:bodyPr>
          <a:lstStyle/>
          <a:p>
            <a:r>
              <a:rPr lang="en-US" sz="500" dirty="0" err="1"/>
              <a:t>canvasUI</a:t>
            </a:r>
            <a:endParaRPr lang="en-US" sz="500" dirty="0"/>
          </a:p>
        </p:txBody>
      </p:sp>
      <p:cxnSp>
        <p:nvCxnSpPr>
          <p:cNvPr id="118" name="Straight Arrow Connector 117">
            <a:extLst>
              <a:ext uri="{FF2B5EF4-FFF2-40B4-BE49-F238E27FC236}">
                <a16:creationId xmlns:a16="http://schemas.microsoft.com/office/drawing/2014/main" id="{A3653C92-1F3B-450C-A382-B1F41481C345}"/>
              </a:ext>
            </a:extLst>
          </p:cNvPr>
          <p:cNvCxnSpPr>
            <a:cxnSpLocks/>
            <a:stCxn id="20" idx="0"/>
            <a:endCxn id="27" idx="2"/>
          </p:cNvCxnSpPr>
          <p:nvPr/>
        </p:nvCxnSpPr>
        <p:spPr>
          <a:xfrm flipH="1" flipV="1">
            <a:off x="16709140" y="20204204"/>
            <a:ext cx="700581" cy="7848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2F600D-4816-49CE-9344-5072BD55863A}"/>
              </a:ext>
            </a:extLst>
          </p:cNvPr>
          <p:cNvSpPr txBox="1"/>
          <p:nvPr/>
        </p:nvSpPr>
        <p:spPr>
          <a:xfrm>
            <a:off x="17035297" y="20118999"/>
            <a:ext cx="861489" cy="400110"/>
          </a:xfrm>
          <a:prstGeom prst="rect">
            <a:avLst/>
          </a:prstGeom>
          <a:noFill/>
        </p:spPr>
        <p:txBody>
          <a:bodyPr wrap="square" rtlCol="0">
            <a:spAutoFit/>
          </a:bodyPr>
          <a:lstStyle/>
          <a:p>
            <a:r>
              <a:rPr lang="en-US" sz="400" dirty="0" err="1"/>
              <a:t>receiveNewTreeData</a:t>
            </a:r>
            <a:endParaRPr lang="en-US" sz="400" dirty="0"/>
          </a:p>
          <a:p>
            <a:r>
              <a:rPr lang="en-US" sz="400" dirty="0" err="1"/>
              <a:t>receiveNewTreeLocationData</a:t>
            </a:r>
            <a:endParaRPr lang="en-US" sz="400" dirty="0"/>
          </a:p>
          <a:p>
            <a:r>
              <a:rPr lang="en-US" sz="400" dirty="0" err="1"/>
              <a:t>receiveNewTreeUserData</a:t>
            </a:r>
            <a:endParaRPr lang="en-US" sz="400" dirty="0"/>
          </a:p>
          <a:p>
            <a:r>
              <a:rPr lang="en-US" sz="400" dirty="0" err="1"/>
              <a:t>receiveNewContentData</a:t>
            </a:r>
            <a:endParaRPr lang="en-US" sz="400" dirty="0"/>
          </a:p>
          <a:p>
            <a:r>
              <a:rPr lang="en-US" sz="400" dirty="0" err="1"/>
              <a:t>receivenewContentUserData</a:t>
            </a:r>
            <a:endParaRPr lang="en-US" sz="400" dirty="0"/>
          </a:p>
        </p:txBody>
      </p:sp>
      <p:grpSp>
        <p:nvGrpSpPr>
          <p:cNvPr id="248" name="Group 247">
            <a:extLst>
              <a:ext uri="{FF2B5EF4-FFF2-40B4-BE49-F238E27FC236}">
                <a16:creationId xmlns:a16="http://schemas.microsoft.com/office/drawing/2014/main" id="{B28CFFC1-B2A4-4D6E-A8C0-C1488E736547}"/>
              </a:ext>
            </a:extLst>
          </p:cNvPr>
          <p:cNvGrpSpPr/>
          <p:nvPr/>
        </p:nvGrpSpPr>
        <p:grpSpPr>
          <a:xfrm>
            <a:off x="16361097" y="20050315"/>
            <a:ext cx="765257" cy="153889"/>
            <a:chOff x="17131674" y="20101587"/>
            <a:chExt cx="611354" cy="122849"/>
          </a:xfrm>
        </p:grpSpPr>
        <p:sp>
          <p:nvSpPr>
            <p:cNvPr id="27" name="TextBox 26">
              <a:extLst>
                <a:ext uri="{FF2B5EF4-FFF2-40B4-BE49-F238E27FC236}">
                  <a16:creationId xmlns:a16="http://schemas.microsoft.com/office/drawing/2014/main" id="{6AC54344-A2C7-4C7C-B52D-9A85BB3777D3}"/>
                </a:ext>
              </a:extLst>
            </p:cNvPr>
            <p:cNvSpPr txBox="1"/>
            <p:nvPr/>
          </p:nvSpPr>
          <p:spPr>
            <a:xfrm>
              <a:off x="17131674" y="20101587"/>
              <a:ext cx="556094" cy="122849"/>
            </a:xfrm>
            <a:prstGeom prst="rect">
              <a:avLst/>
            </a:prstGeom>
            <a:noFill/>
          </p:spPr>
          <p:txBody>
            <a:bodyPr wrap="square" rtlCol="0">
              <a:spAutoFit/>
            </a:bodyPr>
            <a:lstStyle/>
            <a:p>
              <a:r>
                <a:rPr lang="en-US" sz="400" dirty="0" err="1"/>
                <a:t>sigmaNodesUpdater</a:t>
              </a:r>
              <a:endParaRPr lang="en-US" sz="400" dirty="0"/>
            </a:p>
          </p:txBody>
        </p:sp>
        <p:sp>
          <p:nvSpPr>
            <p:cNvPr id="247" name="Diamond 246">
              <a:extLst>
                <a:ext uri="{FF2B5EF4-FFF2-40B4-BE49-F238E27FC236}">
                  <a16:creationId xmlns:a16="http://schemas.microsoft.com/office/drawing/2014/main" id="{DCDDFB65-7A05-4DD9-9DF3-C3C28638401B}"/>
                </a:ext>
              </a:extLst>
            </p:cNvPr>
            <p:cNvSpPr/>
            <p:nvPr/>
          </p:nvSpPr>
          <p:spPr>
            <a:xfrm>
              <a:off x="17624626" y="20141593"/>
              <a:ext cx="118402" cy="7918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85F0F09-F546-4A35-B91D-9A8C33FDACAB}"/>
              </a:ext>
            </a:extLst>
          </p:cNvPr>
          <p:cNvGrpSpPr/>
          <p:nvPr/>
        </p:nvGrpSpPr>
        <p:grpSpPr>
          <a:xfrm>
            <a:off x="17062003" y="19938590"/>
            <a:ext cx="1111848" cy="211437"/>
            <a:chOff x="17126354" y="19990279"/>
            <a:chExt cx="1111848" cy="211437"/>
          </a:xfrm>
        </p:grpSpPr>
        <p:cxnSp>
          <p:nvCxnSpPr>
            <p:cNvPr id="250" name="Straight Arrow Connector 249">
              <a:extLst>
                <a:ext uri="{FF2B5EF4-FFF2-40B4-BE49-F238E27FC236}">
                  <a16:creationId xmlns:a16="http://schemas.microsoft.com/office/drawing/2014/main" id="{98ECDA57-B0DE-4EED-8B17-DA43B9C16F1B}"/>
                </a:ext>
              </a:extLst>
            </p:cNvPr>
            <p:cNvCxnSpPr>
              <a:cxnSpLocks/>
              <a:stCxn id="247" idx="3"/>
              <a:endCxn id="251" idx="1"/>
            </p:cNvCxnSpPr>
            <p:nvPr/>
          </p:nvCxnSpPr>
          <p:spPr>
            <a:xfrm flipV="1">
              <a:off x="17126354" y="20175262"/>
              <a:ext cx="436449" cy="264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9D86D9C-62DF-483F-B5B6-4560D78A332D}"/>
                </a:ext>
              </a:extLst>
            </p:cNvPr>
            <p:cNvSpPr txBox="1"/>
            <p:nvPr/>
          </p:nvSpPr>
          <p:spPr>
            <a:xfrm>
              <a:off x="17667076" y="19990279"/>
              <a:ext cx="571126" cy="153888"/>
            </a:xfrm>
            <a:prstGeom prst="rect">
              <a:avLst/>
            </a:prstGeom>
            <a:noFill/>
            <a:ln>
              <a:solidFill>
                <a:srgbClr val="00B0F0"/>
              </a:solidFill>
            </a:ln>
          </p:spPr>
          <p:txBody>
            <a:bodyPr wrap="square" rtlCol="0">
              <a:spAutoFit/>
            </a:bodyPr>
            <a:lstStyle/>
            <a:p>
              <a:r>
                <a:rPr lang="en-US" sz="400" dirty="0"/>
                <a:t>1                      n</a:t>
              </a:r>
            </a:p>
          </p:txBody>
        </p:sp>
      </p:grpSp>
      <p:sp>
        <p:nvSpPr>
          <p:cNvPr id="152" name="TextBox 151">
            <a:extLst>
              <a:ext uri="{FF2B5EF4-FFF2-40B4-BE49-F238E27FC236}">
                <a16:creationId xmlns:a16="http://schemas.microsoft.com/office/drawing/2014/main" id="{8929E5D7-A820-44FF-A890-88E8F8F48EFE}"/>
              </a:ext>
            </a:extLst>
          </p:cNvPr>
          <p:cNvSpPr txBox="1"/>
          <p:nvPr/>
        </p:nvSpPr>
        <p:spPr>
          <a:xfrm>
            <a:off x="17562803" y="19872766"/>
            <a:ext cx="698809" cy="153888"/>
          </a:xfrm>
          <a:prstGeom prst="rect">
            <a:avLst/>
          </a:prstGeom>
          <a:noFill/>
        </p:spPr>
        <p:txBody>
          <a:bodyPr wrap="square" rtlCol="0">
            <a:spAutoFit/>
          </a:bodyPr>
          <a:lstStyle/>
          <a:p>
            <a:r>
              <a:rPr lang="en-US" sz="400" dirty="0" err="1"/>
              <a:t>sigmaNodeManager</a:t>
            </a:r>
            <a:endParaRPr lang="en-US" sz="400" dirty="0"/>
          </a:p>
        </p:txBody>
      </p:sp>
      <p:sp>
        <p:nvSpPr>
          <p:cNvPr id="153" name="TextBox 152">
            <a:extLst>
              <a:ext uri="{FF2B5EF4-FFF2-40B4-BE49-F238E27FC236}">
                <a16:creationId xmlns:a16="http://schemas.microsoft.com/office/drawing/2014/main" id="{EFAEEB77-8326-4257-99A9-1B22EAE7ECB7}"/>
              </a:ext>
            </a:extLst>
          </p:cNvPr>
          <p:cNvSpPr txBox="1"/>
          <p:nvPr/>
        </p:nvSpPr>
        <p:spPr>
          <a:xfrm>
            <a:off x="17656172" y="19414848"/>
            <a:ext cx="599413" cy="215444"/>
          </a:xfrm>
          <a:prstGeom prst="rect">
            <a:avLst/>
          </a:prstGeom>
          <a:noFill/>
        </p:spPr>
        <p:txBody>
          <a:bodyPr wrap="square" rtlCol="0">
            <a:spAutoFit/>
          </a:bodyPr>
          <a:lstStyle/>
          <a:p>
            <a:r>
              <a:rPr lang="en-US" sz="400" dirty="0" err="1"/>
              <a:t>renderedNodes</a:t>
            </a:r>
            <a:endParaRPr lang="en-US" sz="400" dirty="0"/>
          </a:p>
          <a:p>
            <a:endParaRPr lang="en-US" sz="400" dirty="0"/>
          </a:p>
        </p:txBody>
      </p:sp>
      <p:sp>
        <p:nvSpPr>
          <p:cNvPr id="7" name="TextBox 6">
            <a:extLst>
              <a:ext uri="{FF2B5EF4-FFF2-40B4-BE49-F238E27FC236}">
                <a16:creationId xmlns:a16="http://schemas.microsoft.com/office/drawing/2014/main" id="{24373883-A316-4753-B237-B9C89AAAD269}"/>
              </a:ext>
            </a:extLst>
          </p:cNvPr>
          <p:cNvSpPr txBox="1"/>
          <p:nvPr/>
        </p:nvSpPr>
        <p:spPr>
          <a:xfrm>
            <a:off x="16531657" y="23670659"/>
            <a:ext cx="559474" cy="338554"/>
          </a:xfrm>
          <a:prstGeom prst="rect">
            <a:avLst/>
          </a:prstGeom>
          <a:noFill/>
        </p:spPr>
        <p:txBody>
          <a:bodyPr wrap="square" rtlCol="0">
            <a:spAutoFit/>
          </a:bodyPr>
          <a:lstStyle/>
          <a:p>
            <a:r>
              <a:rPr lang="en-US" sz="400" dirty="0" err="1"/>
              <a:t>treeStoreSource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sp>
        <p:nvSpPr>
          <p:cNvPr id="12" name="TextBox 11">
            <a:extLst>
              <a:ext uri="{FF2B5EF4-FFF2-40B4-BE49-F238E27FC236}">
                <a16:creationId xmlns:a16="http://schemas.microsoft.com/office/drawing/2014/main" id="{4B37ED4C-78D1-4932-A469-317043D020BC}"/>
              </a:ext>
            </a:extLst>
          </p:cNvPr>
          <p:cNvSpPr txBox="1"/>
          <p:nvPr/>
        </p:nvSpPr>
        <p:spPr>
          <a:xfrm>
            <a:off x="19235885" y="23767664"/>
            <a:ext cx="2061776" cy="646331"/>
          </a:xfrm>
          <a:prstGeom prst="rect">
            <a:avLst/>
          </a:prstGeom>
          <a:noFill/>
        </p:spPr>
        <p:txBody>
          <a:bodyPr wrap="square" rtlCol="0">
            <a:spAutoFit/>
          </a:bodyPr>
          <a:lstStyle/>
          <a:p>
            <a:r>
              <a:rPr lang="en-US" sz="400" dirty="0"/>
              <a:t>TREE_DATA STORE</a:t>
            </a:r>
          </a:p>
          <a:p>
            <a:pPr defTabSz="160020"/>
            <a:r>
              <a:rPr lang="en-US" sz="400" dirty="0"/>
              <a:t>	- receive messages/TYPE_LEVEL_DATA_MUTATIONS via </a:t>
            </a:r>
            <a:r>
              <a:rPr lang="en-US" sz="400" dirty="0" err="1"/>
              <a:t>this.addMutation</a:t>
            </a:r>
            <a:r>
              <a:rPr lang="en-US" sz="400" dirty="0"/>
              <a:t>()</a:t>
            </a:r>
          </a:p>
          <a:p>
            <a:pPr defTabSz="160020"/>
            <a:r>
              <a:rPr lang="en-US" sz="400" dirty="0"/>
              <a:t>	- chooses to pass the message along to correct data object as an INSTANCE_LEVEL_DATA_MUTATION</a:t>
            </a:r>
          </a:p>
          <a:p>
            <a:pPr defTabSz="160020"/>
            <a:r>
              <a:rPr lang="en-US" sz="400" dirty="0"/>
              <a:t>	- e.g. tree = </a:t>
            </a:r>
            <a:r>
              <a:rPr lang="en-US" sz="400" dirty="0" err="1"/>
              <a:t>TREE_DATA_STORE.get</a:t>
            </a:r>
            <a:r>
              <a:rPr lang="en-US" sz="400" dirty="0"/>
              <a:t>(‘efa234’); </a:t>
            </a:r>
            <a:r>
              <a:rPr lang="en-US" sz="400" dirty="0" err="1"/>
              <a:t>tree.addMutation</a:t>
            </a:r>
            <a:r>
              <a:rPr lang="en-US" sz="400" dirty="0"/>
              <a:t>({property: children, mutation})</a:t>
            </a:r>
          </a:p>
          <a:p>
            <a:pPr defTabSz="160020"/>
            <a:r>
              <a:rPr lang="en-US" sz="400" dirty="0"/>
              <a:t>	-also subscribes to each of its members’ update events, appends the object id to the update/event, and bubbles up these modified events to any objects that subscribed to it</a:t>
            </a:r>
          </a:p>
        </p:txBody>
      </p:sp>
      <p:sp>
        <p:nvSpPr>
          <p:cNvPr id="9" name="Diamond 8">
            <a:extLst>
              <a:ext uri="{FF2B5EF4-FFF2-40B4-BE49-F238E27FC236}">
                <a16:creationId xmlns:a16="http://schemas.microsoft.com/office/drawing/2014/main" id="{C761699F-6789-49A5-8A90-B1B5CF0F8243}"/>
              </a:ext>
            </a:extLst>
          </p:cNvPr>
          <p:cNvSpPr/>
          <p:nvPr/>
        </p:nvSpPr>
        <p:spPr>
          <a:xfrm>
            <a:off x="19251162" y="23814862"/>
            <a:ext cx="90360" cy="653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84F211D-5DDF-4CD0-A33F-D612EB95343D}"/>
              </a:ext>
            </a:extLst>
          </p:cNvPr>
          <p:cNvCxnSpPr>
            <a:cxnSpLocks/>
            <a:stCxn id="9" idx="1"/>
            <a:endCxn id="7" idx="3"/>
          </p:cNvCxnSpPr>
          <p:nvPr/>
        </p:nvCxnSpPr>
        <p:spPr>
          <a:xfrm flipH="1" flipV="1">
            <a:off x="17091131" y="23839936"/>
            <a:ext cx="2160031" cy="75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C93F7F-3E40-4678-BAAA-0BCFDB3D87DB}"/>
              </a:ext>
            </a:extLst>
          </p:cNvPr>
          <p:cNvSpPr txBox="1"/>
          <p:nvPr/>
        </p:nvSpPr>
        <p:spPr>
          <a:xfrm>
            <a:off x="19520146" y="23357305"/>
            <a:ext cx="1285175" cy="215444"/>
          </a:xfrm>
          <a:prstGeom prst="rect">
            <a:avLst/>
          </a:prstGeom>
          <a:noFill/>
        </p:spPr>
        <p:txBody>
          <a:bodyPr wrap="square" rtlCol="0">
            <a:spAutoFit/>
          </a:bodyPr>
          <a:lstStyle/>
          <a:p>
            <a:r>
              <a:rPr lang="en-US" sz="400" dirty="0"/>
              <a:t>Will somehow have an add tree or </a:t>
            </a:r>
            <a:r>
              <a:rPr lang="en-US" sz="400" dirty="0" err="1"/>
              <a:t>addContent</a:t>
            </a:r>
            <a:r>
              <a:rPr lang="en-US" sz="400" dirty="0"/>
              <a:t> mutation as well</a:t>
            </a:r>
          </a:p>
        </p:txBody>
      </p:sp>
      <p:grpSp>
        <p:nvGrpSpPr>
          <p:cNvPr id="233" name="Group 232">
            <a:extLst>
              <a:ext uri="{FF2B5EF4-FFF2-40B4-BE49-F238E27FC236}">
                <a16:creationId xmlns:a16="http://schemas.microsoft.com/office/drawing/2014/main" id="{12020553-0C66-45C0-BB7F-6B10FEAE2C53}"/>
              </a:ext>
            </a:extLst>
          </p:cNvPr>
          <p:cNvGrpSpPr/>
          <p:nvPr/>
        </p:nvGrpSpPr>
        <p:grpSpPr>
          <a:xfrm>
            <a:off x="15122364" y="23757096"/>
            <a:ext cx="445475" cy="153888"/>
            <a:chOff x="15109956" y="23755534"/>
            <a:chExt cx="445475" cy="153888"/>
          </a:xfrm>
        </p:grpSpPr>
        <p:sp>
          <p:nvSpPr>
            <p:cNvPr id="31" name="TextBox 30">
              <a:extLst>
                <a:ext uri="{FF2B5EF4-FFF2-40B4-BE49-F238E27FC236}">
                  <a16:creationId xmlns:a16="http://schemas.microsoft.com/office/drawing/2014/main" id="{0DDEC84C-E9C1-4C9B-A0A0-181E0B41DC19}"/>
                </a:ext>
              </a:extLst>
            </p:cNvPr>
            <p:cNvSpPr txBox="1"/>
            <p:nvPr/>
          </p:nvSpPr>
          <p:spPr>
            <a:xfrm>
              <a:off x="15109956" y="23755534"/>
              <a:ext cx="445475" cy="153888"/>
            </a:xfrm>
            <a:prstGeom prst="rect">
              <a:avLst/>
            </a:prstGeom>
            <a:noFill/>
          </p:spPr>
          <p:txBody>
            <a:bodyPr wrap="square" rtlCol="0">
              <a:spAutoFit/>
            </a:bodyPr>
            <a:lstStyle/>
            <a:p>
              <a:r>
                <a:rPr lang="en-US" sz="400" dirty="0" err="1"/>
                <a:t>treeLoader</a:t>
              </a:r>
              <a:endParaRPr lang="en-US" sz="400" dirty="0"/>
            </a:p>
          </p:txBody>
        </p:sp>
        <p:sp>
          <p:nvSpPr>
            <p:cNvPr id="225" name="Diamond 224">
              <a:extLst>
                <a:ext uri="{FF2B5EF4-FFF2-40B4-BE49-F238E27FC236}">
                  <a16:creationId xmlns:a16="http://schemas.microsoft.com/office/drawing/2014/main" id="{F5BAA9DC-DB49-4DB9-AEA3-78CD0218C8E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2" name="Straight Arrow Connector 241">
            <a:extLst>
              <a:ext uri="{FF2B5EF4-FFF2-40B4-BE49-F238E27FC236}">
                <a16:creationId xmlns:a16="http://schemas.microsoft.com/office/drawing/2014/main" id="{F12ED237-9C6D-4CE2-8840-69D2FDF75C78}"/>
              </a:ext>
            </a:extLst>
          </p:cNvPr>
          <p:cNvCxnSpPr>
            <a:cxnSpLocks/>
            <a:stCxn id="7" idx="0"/>
            <a:endCxn id="226" idx="2"/>
          </p:cNvCxnSpPr>
          <p:nvPr/>
        </p:nvCxnSpPr>
        <p:spPr>
          <a:xfrm flipH="1" flipV="1">
            <a:off x="16306602" y="22327224"/>
            <a:ext cx="504792" cy="1343435"/>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D5AEADCA-05EC-4FDB-9E9A-EC29DF7073A2}"/>
              </a:ext>
            </a:extLst>
          </p:cNvPr>
          <p:cNvSpPr txBox="1"/>
          <p:nvPr/>
        </p:nvSpPr>
        <p:spPr>
          <a:xfrm>
            <a:off x="17941208" y="19958962"/>
            <a:ext cx="965310" cy="215444"/>
          </a:xfrm>
          <a:prstGeom prst="rect">
            <a:avLst/>
          </a:prstGeom>
          <a:noFill/>
        </p:spPr>
        <p:txBody>
          <a:bodyPr wrap="square" rtlCol="0">
            <a:spAutoFit/>
          </a:bodyPr>
          <a:lstStyle/>
          <a:p>
            <a:r>
              <a:rPr lang="en-US" sz="800" dirty="0" err="1"/>
              <a:t>SigmaNodes</a:t>
            </a:r>
            <a:endParaRPr lang="en-US" sz="800" dirty="0"/>
          </a:p>
        </p:txBody>
      </p:sp>
      <p:sp>
        <p:nvSpPr>
          <p:cNvPr id="245" name="Rectangle: Rounded Corners 244">
            <a:extLst>
              <a:ext uri="{FF2B5EF4-FFF2-40B4-BE49-F238E27FC236}">
                <a16:creationId xmlns:a16="http://schemas.microsoft.com/office/drawing/2014/main" id="{FAAFEE83-9D33-459C-A735-568F8E954317}"/>
              </a:ext>
            </a:extLst>
          </p:cNvPr>
          <p:cNvSpPr/>
          <p:nvPr/>
        </p:nvSpPr>
        <p:spPr>
          <a:xfrm>
            <a:off x="17606462" y="20001273"/>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AB2885E-1821-4228-930E-27BDBA9F43EF}"/>
              </a:ext>
            </a:extLst>
          </p:cNvPr>
          <p:cNvGrpSpPr/>
          <p:nvPr/>
        </p:nvGrpSpPr>
        <p:grpSpPr>
          <a:xfrm>
            <a:off x="17562803" y="20046629"/>
            <a:ext cx="426899" cy="153888"/>
            <a:chOff x="18167876" y="20098318"/>
            <a:chExt cx="426899" cy="153888"/>
          </a:xfrm>
        </p:grpSpPr>
        <p:sp>
          <p:nvSpPr>
            <p:cNvPr id="251" name="TextBox 250">
              <a:extLst>
                <a:ext uri="{FF2B5EF4-FFF2-40B4-BE49-F238E27FC236}">
                  <a16:creationId xmlns:a16="http://schemas.microsoft.com/office/drawing/2014/main" id="{696B0F49-FCDC-4106-A8C6-49C1AAF765B8}"/>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246" name="Oval 245">
              <a:extLst>
                <a:ext uri="{FF2B5EF4-FFF2-40B4-BE49-F238E27FC236}">
                  <a16:creationId xmlns:a16="http://schemas.microsoft.com/office/drawing/2014/main" id="{635112E9-574A-429B-9C42-D1F54E86AE10}"/>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DFC7741-4582-453B-B6F7-A536A1BE6C7F}"/>
              </a:ext>
            </a:extLst>
          </p:cNvPr>
          <p:cNvGrpSpPr/>
          <p:nvPr/>
        </p:nvGrpSpPr>
        <p:grpSpPr>
          <a:xfrm>
            <a:off x="17793449" y="20179814"/>
            <a:ext cx="426899" cy="153888"/>
            <a:chOff x="18167876" y="20098318"/>
            <a:chExt cx="426899" cy="153888"/>
          </a:xfrm>
        </p:grpSpPr>
        <p:sp>
          <p:nvSpPr>
            <p:cNvPr id="155" name="TextBox 154">
              <a:extLst>
                <a:ext uri="{FF2B5EF4-FFF2-40B4-BE49-F238E27FC236}">
                  <a16:creationId xmlns:a16="http://schemas.microsoft.com/office/drawing/2014/main" id="{8D401AFD-02DA-4CDA-A912-2002B6E3578F}"/>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56" name="Oval 155">
              <a:extLst>
                <a:ext uri="{FF2B5EF4-FFF2-40B4-BE49-F238E27FC236}">
                  <a16:creationId xmlns:a16="http://schemas.microsoft.com/office/drawing/2014/main" id="{17B7C42D-8875-4AE3-8682-12D00C0ED468}"/>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15EFBC32-8E53-46D4-8D0F-0304EF0A138F}"/>
              </a:ext>
            </a:extLst>
          </p:cNvPr>
          <p:cNvGrpSpPr/>
          <p:nvPr/>
        </p:nvGrpSpPr>
        <p:grpSpPr>
          <a:xfrm>
            <a:off x="18168441" y="20165626"/>
            <a:ext cx="426899" cy="153888"/>
            <a:chOff x="18167876" y="20098318"/>
            <a:chExt cx="426899" cy="153888"/>
          </a:xfrm>
        </p:grpSpPr>
        <p:sp>
          <p:nvSpPr>
            <p:cNvPr id="159" name="TextBox 158">
              <a:extLst>
                <a:ext uri="{FF2B5EF4-FFF2-40B4-BE49-F238E27FC236}">
                  <a16:creationId xmlns:a16="http://schemas.microsoft.com/office/drawing/2014/main" id="{D93AC00E-CF7B-4B33-A1B7-136AB7C705FB}"/>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0" name="Oval 159">
              <a:extLst>
                <a:ext uri="{FF2B5EF4-FFF2-40B4-BE49-F238E27FC236}">
                  <a16:creationId xmlns:a16="http://schemas.microsoft.com/office/drawing/2014/main" id="{5FAC8C05-B59E-4498-9BDB-56EA97B59FA7}"/>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A7EB4DE8-ED52-445E-B031-CC5DDD1B6F37}"/>
              </a:ext>
            </a:extLst>
          </p:cNvPr>
          <p:cNvCxnSpPr>
            <a:cxnSpLocks/>
            <a:stCxn id="166" idx="4"/>
            <a:endCxn id="245" idx="2"/>
          </p:cNvCxnSpPr>
          <p:nvPr/>
        </p:nvCxnSpPr>
        <p:spPr>
          <a:xfrm flipV="1">
            <a:off x="18105479" y="20414417"/>
            <a:ext cx="75818" cy="29993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4A67F3CD-4DBD-433F-9419-7B5331B647DB}"/>
              </a:ext>
            </a:extLst>
          </p:cNvPr>
          <p:cNvGrpSpPr/>
          <p:nvPr/>
        </p:nvGrpSpPr>
        <p:grpSpPr>
          <a:xfrm>
            <a:off x="17900013" y="20569193"/>
            <a:ext cx="426899" cy="153888"/>
            <a:chOff x="18167876" y="20098318"/>
            <a:chExt cx="426899" cy="153888"/>
          </a:xfrm>
        </p:grpSpPr>
        <p:sp>
          <p:nvSpPr>
            <p:cNvPr id="165" name="TextBox 164">
              <a:extLst>
                <a:ext uri="{FF2B5EF4-FFF2-40B4-BE49-F238E27FC236}">
                  <a16:creationId xmlns:a16="http://schemas.microsoft.com/office/drawing/2014/main" id="{BE6C3B9D-A28F-41FE-ABBE-2FAF00053EB2}"/>
                </a:ext>
              </a:extLst>
            </p:cNvPr>
            <p:cNvSpPr txBox="1"/>
            <p:nvPr/>
          </p:nvSpPr>
          <p:spPr>
            <a:xfrm>
              <a:off x="18167876" y="20098318"/>
              <a:ext cx="426899" cy="153888"/>
            </a:xfrm>
            <a:prstGeom prst="rect">
              <a:avLst/>
            </a:prstGeom>
            <a:noFill/>
            <a:ln>
              <a:solidFill>
                <a:srgbClr val="92D050"/>
              </a:solidFill>
            </a:ln>
          </p:spPr>
          <p:txBody>
            <a:bodyPr wrap="square" rtlCol="0">
              <a:spAutoFit/>
            </a:bodyPr>
            <a:lstStyle/>
            <a:p>
              <a:r>
                <a:rPr lang="en-US" sz="400" dirty="0" err="1"/>
                <a:t>sigmaNode</a:t>
              </a:r>
              <a:endParaRPr lang="en-US" sz="400" dirty="0"/>
            </a:p>
          </p:txBody>
        </p:sp>
        <p:sp>
          <p:nvSpPr>
            <p:cNvPr id="166" name="Oval 165">
              <a:extLst>
                <a:ext uri="{FF2B5EF4-FFF2-40B4-BE49-F238E27FC236}">
                  <a16:creationId xmlns:a16="http://schemas.microsoft.com/office/drawing/2014/main" id="{5504E514-EAC3-4BEC-9AE5-963D0782342F}"/>
                </a:ext>
              </a:extLst>
            </p:cNvPr>
            <p:cNvSpPr/>
            <p:nvPr/>
          </p:nvSpPr>
          <p:spPr>
            <a:xfrm>
              <a:off x="18224910" y="20116528"/>
              <a:ext cx="296863" cy="1269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Rounded Corners 144">
            <a:extLst>
              <a:ext uri="{FF2B5EF4-FFF2-40B4-BE49-F238E27FC236}">
                <a16:creationId xmlns:a16="http://schemas.microsoft.com/office/drawing/2014/main" id="{28BF087E-A588-4367-B5A3-3F3F312AE07D}"/>
              </a:ext>
            </a:extLst>
          </p:cNvPr>
          <p:cNvSpPr/>
          <p:nvPr/>
        </p:nvSpPr>
        <p:spPr>
          <a:xfrm>
            <a:off x="17409721" y="19425648"/>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8ABA47-4264-4167-BC0E-9F7B51553B63}"/>
              </a:ext>
            </a:extLst>
          </p:cNvPr>
          <p:cNvSpPr txBox="1"/>
          <p:nvPr/>
        </p:nvSpPr>
        <p:spPr>
          <a:xfrm>
            <a:off x="18718536" y="20688439"/>
            <a:ext cx="833667" cy="153888"/>
          </a:xfrm>
          <a:prstGeom prst="rect">
            <a:avLst/>
          </a:prstGeom>
          <a:noFill/>
        </p:spPr>
        <p:txBody>
          <a:bodyPr wrap="square" rtlCol="0">
            <a:spAutoFit/>
          </a:bodyPr>
          <a:lstStyle/>
          <a:p>
            <a:r>
              <a:rPr lang="en-US" sz="400" dirty="0" err="1"/>
              <a:t>sigmaRenderManager</a:t>
            </a:r>
            <a:endParaRPr lang="en-US" sz="400" dirty="0"/>
          </a:p>
        </p:txBody>
      </p:sp>
      <p:cxnSp>
        <p:nvCxnSpPr>
          <p:cNvPr id="157" name="Straight Arrow Connector 156">
            <a:extLst>
              <a:ext uri="{FF2B5EF4-FFF2-40B4-BE49-F238E27FC236}">
                <a16:creationId xmlns:a16="http://schemas.microsoft.com/office/drawing/2014/main" id="{80140D86-8B27-4F9D-BB11-4EBCF19E2C08}"/>
              </a:ext>
            </a:extLst>
          </p:cNvPr>
          <p:cNvCxnSpPr>
            <a:cxnSpLocks/>
            <a:stCxn id="27" idx="2"/>
            <a:endCxn id="23" idx="1"/>
          </p:cNvCxnSpPr>
          <p:nvPr/>
        </p:nvCxnSpPr>
        <p:spPr>
          <a:xfrm>
            <a:off x="16709140" y="20204204"/>
            <a:ext cx="2009396" cy="5611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E8994C0B-84D7-4371-83B7-6A373B966CE4}"/>
              </a:ext>
            </a:extLst>
          </p:cNvPr>
          <p:cNvGrpSpPr/>
          <p:nvPr/>
        </p:nvGrpSpPr>
        <p:grpSpPr>
          <a:xfrm>
            <a:off x="17486589" y="19575163"/>
            <a:ext cx="426899" cy="153888"/>
            <a:chOff x="18167876" y="20098318"/>
            <a:chExt cx="426899" cy="153888"/>
          </a:xfrm>
        </p:grpSpPr>
        <p:sp>
          <p:nvSpPr>
            <p:cNvPr id="163" name="TextBox 162">
              <a:extLst>
                <a:ext uri="{FF2B5EF4-FFF2-40B4-BE49-F238E27FC236}">
                  <a16:creationId xmlns:a16="http://schemas.microsoft.com/office/drawing/2014/main" id="{5CE7F8DB-901A-4FC7-BBB9-4F0C6516FA23}"/>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7" name="Oval 166">
              <a:extLst>
                <a:ext uri="{FF2B5EF4-FFF2-40B4-BE49-F238E27FC236}">
                  <a16:creationId xmlns:a16="http://schemas.microsoft.com/office/drawing/2014/main" id="{C5FB491B-758C-4D10-8E15-AD51AAC35D2E}"/>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A333DD01-74A0-4918-8CB3-09337B6DD317}"/>
              </a:ext>
            </a:extLst>
          </p:cNvPr>
          <p:cNvGrpSpPr/>
          <p:nvPr/>
        </p:nvGrpSpPr>
        <p:grpSpPr>
          <a:xfrm>
            <a:off x="17823310" y="19566816"/>
            <a:ext cx="426899" cy="153888"/>
            <a:chOff x="18167876" y="20098318"/>
            <a:chExt cx="426899" cy="153888"/>
          </a:xfrm>
        </p:grpSpPr>
        <p:sp>
          <p:nvSpPr>
            <p:cNvPr id="169" name="TextBox 168">
              <a:extLst>
                <a:ext uri="{FF2B5EF4-FFF2-40B4-BE49-F238E27FC236}">
                  <a16:creationId xmlns:a16="http://schemas.microsoft.com/office/drawing/2014/main" id="{39E31B5F-BD2E-422C-96A0-CCDD129E8CC5}"/>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70" name="Oval 169">
              <a:extLst>
                <a:ext uri="{FF2B5EF4-FFF2-40B4-BE49-F238E27FC236}">
                  <a16:creationId xmlns:a16="http://schemas.microsoft.com/office/drawing/2014/main" id="{2503F500-078F-49CC-AF7D-5AD5C7A3B112}"/>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1" name="Straight Arrow Connector 170">
            <a:extLst>
              <a:ext uri="{FF2B5EF4-FFF2-40B4-BE49-F238E27FC236}">
                <a16:creationId xmlns:a16="http://schemas.microsoft.com/office/drawing/2014/main" id="{383815E1-A9F4-4267-9431-ACDB54866999}"/>
              </a:ext>
            </a:extLst>
          </p:cNvPr>
          <p:cNvCxnSpPr>
            <a:cxnSpLocks/>
            <a:stCxn id="23" idx="0"/>
            <a:endCxn id="232" idx="2"/>
          </p:cNvCxnSpPr>
          <p:nvPr/>
        </p:nvCxnSpPr>
        <p:spPr>
          <a:xfrm flipV="1">
            <a:off x="19135370" y="19747830"/>
            <a:ext cx="14800" cy="94060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D68E3EB-CFFE-47C0-9936-836A3BD6C5F1}"/>
              </a:ext>
            </a:extLst>
          </p:cNvPr>
          <p:cNvGrpSpPr/>
          <p:nvPr/>
        </p:nvGrpSpPr>
        <p:grpSpPr>
          <a:xfrm>
            <a:off x="18837460" y="19532386"/>
            <a:ext cx="593642" cy="215444"/>
            <a:chOff x="18837460" y="19532386"/>
            <a:chExt cx="593642" cy="215444"/>
          </a:xfrm>
        </p:grpSpPr>
        <p:sp>
          <p:nvSpPr>
            <p:cNvPr id="232" name="TextBox 231">
              <a:extLst>
                <a:ext uri="{FF2B5EF4-FFF2-40B4-BE49-F238E27FC236}">
                  <a16:creationId xmlns:a16="http://schemas.microsoft.com/office/drawing/2014/main" id="{F2E46262-3422-4237-B820-CA1786CECC67}"/>
                </a:ext>
              </a:extLst>
            </p:cNvPr>
            <p:cNvSpPr txBox="1"/>
            <p:nvPr/>
          </p:nvSpPr>
          <p:spPr>
            <a:xfrm>
              <a:off x="18869238" y="19532386"/>
              <a:ext cx="561864" cy="215444"/>
            </a:xfrm>
            <a:prstGeom prst="rect">
              <a:avLst/>
            </a:prstGeom>
            <a:noFill/>
            <a:ln>
              <a:solidFill>
                <a:schemeClr val="tx1"/>
              </a:solidFill>
            </a:ln>
          </p:spPr>
          <p:txBody>
            <a:bodyPr wrap="square" rtlCol="0">
              <a:spAutoFit/>
            </a:bodyPr>
            <a:lstStyle/>
            <a:p>
              <a:r>
                <a:rPr lang="en-US" sz="400" dirty="0" err="1"/>
                <a:t>renderedNodesManager</a:t>
              </a:r>
              <a:endParaRPr lang="en-US" sz="400" dirty="0"/>
            </a:p>
          </p:txBody>
        </p:sp>
        <p:sp>
          <p:nvSpPr>
            <p:cNvPr id="240" name="Diamond 239">
              <a:extLst>
                <a:ext uri="{FF2B5EF4-FFF2-40B4-BE49-F238E27FC236}">
                  <a16:creationId xmlns:a16="http://schemas.microsoft.com/office/drawing/2014/main" id="{CCB403D2-52DD-4EFA-A610-B2B6AD601E7C}"/>
                </a:ext>
              </a:extLst>
            </p:cNvPr>
            <p:cNvSpPr/>
            <p:nvPr/>
          </p:nvSpPr>
          <p:spPr>
            <a:xfrm>
              <a:off x="18837460" y="19584559"/>
              <a:ext cx="101062" cy="8074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2" name="Straight Arrow Connector 251">
            <a:extLst>
              <a:ext uri="{FF2B5EF4-FFF2-40B4-BE49-F238E27FC236}">
                <a16:creationId xmlns:a16="http://schemas.microsoft.com/office/drawing/2014/main" id="{3CBE2F0C-8D9D-4CDA-8849-5365AD17AFE2}"/>
              </a:ext>
            </a:extLst>
          </p:cNvPr>
          <p:cNvCxnSpPr>
            <a:stCxn id="240" idx="1"/>
            <a:endCxn id="145" idx="3"/>
          </p:cNvCxnSpPr>
          <p:nvPr/>
        </p:nvCxnSpPr>
        <p:spPr>
          <a:xfrm flipH="1">
            <a:off x="18559391" y="19624930"/>
            <a:ext cx="278069" cy="7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39A5BD-240B-4F53-B97A-1B830C08AA5F}"/>
              </a:ext>
            </a:extLst>
          </p:cNvPr>
          <p:cNvCxnSpPr>
            <a:stCxn id="225" idx="3"/>
            <a:endCxn id="7" idx="1"/>
          </p:cNvCxnSpPr>
          <p:nvPr/>
        </p:nvCxnSpPr>
        <p:spPr>
          <a:xfrm>
            <a:off x="15541773" y="23834414"/>
            <a:ext cx="989884" cy="55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E07BEB0-CB56-46AA-B980-57B393177F5B}"/>
              </a:ext>
            </a:extLst>
          </p:cNvPr>
          <p:cNvSpPr txBox="1"/>
          <p:nvPr/>
        </p:nvSpPr>
        <p:spPr>
          <a:xfrm>
            <a:off x="16531657" y="24105640"/>
            <a:ext cx="559474" cy="400110"/>
          </a:xfrm>
          <a:prstGeom prst="rect">
            <a:avLst/>
          </a:prstGeom>
          <a:noFill/>
        </p:spPr>
        <p:txBody>
          <a:bodyPr wrap="square" rtlCol="0">
            <a:spAutoFit/>
          </a:bodyPr>
          <a:lstStyle/>
          <a:p>
            <a:r>
              <a:rPr lang="en-US" sz="400" dirty="0" err="1"/>
              <a:t>treeLocationStoreSource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76" name="Group 175">
            <a:extLst>
              <a:ext uri="{FF2B5EF4-FFF2-40B4-BE49-F238E27FC236}">
                <a16:creationId xmlns:a16="http://schemas.microsoft.com/office/drawing/2014/main" id="{A19E04D0-6858-4905-AA8F-A4EA5FB6B003}"/>
              </a:ext>
            </a:extLst>
          </p:cNvPr>
          <p:cNvGrpSpPr/>
          <p:nvPr/>
        </p:nvGrpSpPr>
        <p:grpSpPr>
          <a:xfrm>
            <a:off x="15122364" y="24192077"/>
            <a:ext cx="445475" cy="215444"/>
            <a:chOff x="15109956" y="23755534"/>
            <a:chExt cx="445475" cy="215444"/>
          </a:xfrm>
        </p:grpSpPr>
        <p:sp>
          <p:nvSpPr>
            <p:cNvPr id="177" name="TextBox 176">
              <a:extLst>
                <a:ext uri="{FF2B5EF4-FFF2-40B4-BE49-F238E27FC236}">
                  <a16:creationId xmlns:a16="http://schemas.microsoft.com/office/drawing/2014/main" id="{6837AC29-D38B-468C-8C6F-F99138161DBF}"/>
                </a:ext>
              </a:extLst>
            </p:cNvPr>
            <p:cNvSpPr txBox="1"/>
            <p:nvPr/>
          </p:nvSpPr>
          <p:spPr>
            <a:xfrm>
              <a:off x="15109956" y="23755534"/>
              <a:ext cx="445475" cy="215444"/>
            </a:xfrm>
            <a:prstGeom prst="rect">
              <a:avLst/>
            </a:prstGeom>
            <a:noFill/>
          </p:spPr>
          <p:txBody>
            <a:bodyPr wrap="square" rtlCol="0">
              <a:spAutoFit/>
            </a:bodyPr>
            <a:lstStyle/>
            <a:p>
              <a:r>
                <a:rPr lang="en-US" sz="400" dirty="0" err="1"/>
                <a:t>treeLocationLoader</a:t>
              </a:r>
              <a:endParaRPr lang="en-US" sz="400" dirty="0"/>
            </a:p>
          </p:txBody>
        </p:sp>
        <p:sp>
          <p:nvSpPr>
            <p:cNvPr id="178" name="Diamond 177">
              <a:extLst>
                <a:ext uri="{FF2B5EF4-FFF2-40B4-BE49-F238E27FC236}">
                  <a16:creationId xmlns:a16="http://schemas.microsoft.com/office/drawing/2014/main" id="{37C247BF-EC30-43E8-BF15-957DFBCD0457}"/>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Arrow Connector 178">
            <a:extLst>
              <a:ext uri="{FF2B5EF4-FFF2-40B4-BE49-F238E27FC236}">
                <a16:creationId xmlns:a16="http://schemas.microsoft.com/office/drawing/2014/main" id="{84EE0A14-CD9B-44E6-AA5A-72C392EFB176}"/>
              </a:ext>
            </a:extLst>
          </p:cNvPr>
          <p:cNvCxnSpPr>
            <a:stCxn id="178" idx="3"/>
            <a:endCxn id="175" idx="1"/>
          </p:cNvCxnSpPr>
          <p:nvPr/>
        </p:nvCxnSpPr>
        <p:spPr>
          <a:xfrm>
            <a:off x="15541773" y="24269395"/>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472FBD4-B109-4148-B518-78E13B2673C9}"/>
              </a:ext>
            </a:extLst>
          </p:cNvPr>
          <p:cNvSpPr txBox="1"/>
          <p:nvPr/>
        </p:nvSpPr>
        <p:spPr>
          <a:xfrm>
            <a:off x="16531657" y="24507082"/>
            <a:ext cx="559474" cy="400110"/>
          </a:xfrm>
          <a:prstGeom prst="rect">
            <a:avLst/>
          </a:prstGeom>
          <a:noFill/>
        </p:spPr>
        <p:txBody>
          <a:bodyPr wrap="square" rtlCol="0">
            <a:spAutoFit/>
          </a:bodyPr>
          <a:lstStyle/>
          <a:p>
            <a:r>
              <a:rPr lang="en-US" sz="400" dirty="0" err="1"/>
              <a:t>treeUserStoreSource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81" name="Group 180">
            <a:extLst>
              <a:ext uri="{FF2B5EF4-FFF2-40B4-BE49-F238E27FC236}">
                <a16:creationId xmlns:a16="http://schemas.microsoft.com/office/drawing/2014/main" id="{4D3FB1C9-3F6B-4494-BB39-8A05C29537AF}"/>
              </a:ext>
            </a:extLst>
          </p:cNvPr>
          <p:cNvGrpSpPr/>
          <p:nvPr/>
        </p:nvGrpSpPr>
        <p:grpSpPr>
          <a:xfrm>
            <a:off x="15122364" y="24593519"/>
            <a:ext cx="445475" cy="215444"/>
            <a:chOff x="15109956" y="23755534"/>
            <a:chExt cx="445475" cy="215444"/>
          </a:xfrm>
        </p:grpSpPr>
        <p:sp>
          <p:nvSpPr>
            <p:cNvPr id="183" name="TextBox 182">
              <a:extLst>
                <a:ext uri="{FF2B5EF4-FFF2-40B4-BE49-F238E27FC236}">
                  <a16:creationId xmlns:a16="http://schemas.microsoft.com/office/drawing/2014/main" id="{BA66F4E2-0564-4C4D-B166-646F25AAAE23}"/>
                </a:ext>
              </a:extLst>
            </p:cNvPr>
            <p:cNvSpPr txBox="1"/>
            <p:nvPr/>
          </p:nvSpPr>
          <p:spPr>
            <a:xfrm>
              <a:off x="15109956" y="23755534"/>
              <a:ext cx="445475" cy="215444"/>
            </a:xfrm>
            <a:prstGeom prst="rect">
              <a:avLst/>
            </a:prstGeom>
            <a:noFill/>
          </p:spPr>
          <p:txBody>
            <a:bodyPr wrap="square" rtlCol="0">
              <a:spAutoFit/>
            </a:bodyPr>
            <a:lstStyle/>
            <a:p>
              <a:r>
                <a:rPr lang="en-US" sz="400" dirty="0" err="1"/>
                <a:t>treeUserLoader</a:t>
              </a:r>
              <a:endParaRPr lang="en-US" sz="400" dirty="0"/>
            </a:p>
          </p:txBody>
        </p:sp>
        <p:sp>
          <p:nvSpPr>
            <p:cNvPr id="184" name="Diamond 183">
              <a:extLst>
                <a:ext uri="{FF2B5EF4-FFF2-40B4-BE49-F238E27FC236}">
                  <a16:creationId xmlns:a16="http://schemas.microsoft.com/office/drawing/2014/main" id="{471C62E2-86E3-49D6-A64E-1DE793C36A6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Arrow Connector 186">
            <a:extLst>
              <a:ext uri="{FF2B5EF4-FFF2-40B4-BE49-F238E27FC236}">
                <a16:creationId xmlns:a16="http://schemas.microsoft.com/office/drawing/2014/main" id="{8E156FA5-CEC4-4B85-BD4A-5A054F63C03F}"/>
              </a:ext>
            </a:extLst>
          </p:cNvPr>
          <p:cNvCxnSpPr>
            <a:stCxn id="184" idx="3"/>
            <a:endCxn id="180" idx="1"/>
          </p:cNvCxnSpPr>
          <p:nvPr/>
        </p:nvCxnSpPr>
        <p:spPr>
          <a:xfrm>
            <a:off x="15541773" y="24670837"/>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45425462-5BCA-454D-A140-D0EABF7488BB}"/>
              </a:ext>
            </a:extLst>
          </p:cNvPr>
          <p:cNvSpPr txBox="1"/>
          <p:nvPr/>
        </p:nvSpPr>
        <p:spPr>
          <a:xfrm>
            <a:off x="16534284" y="24887613"/>
            <a:ext cx="559474" cy="400110"/>
          </a:xfrm>
          <a:prstGeom prst="rect">
            <a:avLst/>
          </a:prstGeom>
          <a:noFill/>
        </p:spPr>
        <p:txBody>
          <a:bodyPr wrap="square" rtlCol="0">
            <a:spAutoFit/>
          </a:bodyPr>
          <a:lstStyle/>
          <a:p>
            <a:r>
              <a:rPr lang="en-US" sz="400" dirty="0" err="1"/>
              <a:t>contentStoreSource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2" name="Group 191">
            <a:extLst>
              <a:ext uri="{FF2B5EF4-FFF2-40B4-BE49-F238E27FC236}">
                <a16:creationId xmlns:a16="http://schemas.microsoft.com/office/drawing/2014/main" id="{C0A91313-A22B-45F8-AB7A-AD295C653EC9}"/>
              </a:ext>
            </a:extLst>
          </p:cNvPr>
          <p:cNvGrpSpPr/>
          <p:nvPr/>
        </p:nvGrpSpPr>
        <p:grpSpPr>
          <a:xfrm>
            <a:off x="15124991" y="24974050"/>
            <a:ext cx="445475" cy="215444"/>
            <a:chOff x="15109956" y="23755534"/>
            <a:chExt cx="445475" cy="215444"/>
          </a:xfrm>
        </p:grpSpPr>
        <p:sp>
          <p:nvSpPr>
            <p:cNvPr id="193" name="TextBox 192">
              <a:extLst>
                <a:ext uri="{FF2B5EF4-FFF2-40B4-BE49-F238E27FC236}">
                  <a16:creationId xmlns:a16="http://schemas.microsoft.com/office/drawing/2014/main" id="{1D8C55FA-B211-48F5-AC9B-B7E8CA93A7A2}"/>
                </a:ext>
              </a:extLst>
            </p:cNvPr>
            <p:cNvSpPr txBox="1"/>
            <p:nvPr/>
          </p:nvSpPr>
          <p:spPr>
            <a:xfrm>
              <a:off x="15109956" y="23755534"/>
              <a:ext cx="445475" cy="215444"/>
            </a:xfrm>
            <a:prstGeom prst="rect">
              <a:avLst/>
            </a:prstGeom>
            <a:noFill/>
          </p:spPr>
          <p:txBody>
            <a:bodyPr wrap="square" rtlCol="0">
              <a:spAutoFit/>
            </a:bodyPr>
            <a:lstStyle/>
            <a:p>
              <a:r>
                <a:rPr lang="en-US" sz="400" dirty="0" err="1"/>
                <a:t>contentLoader</a:t>
              </a:r>
              <a:endParaRPr lang="en-US" sz="400" dirty="0"/>
            </a:p>
          </p:txBody>
        </p:sp>
        <p:sp>
          <p:nvSpPr>
            <p:cNvPr id="194" name="Diamond 193">
              <a:extLst>
                <a:ext uri="{FF2B5EF4-FFF2-40B4-BE49-F238E27FC236}">
                  <a16:creationId xmlns:a16="http://schemas.microsoft.com/office/drawing/2014/main" id="{72932DCA-59FE-4FF3-89FA-7365EF56E8F4}"/>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a:extLst>
              <a:ext uri="{FF2B5EF4-FFF2-40B4-BE49-F238E27FC236}">
                <a16:creationId xmlns:a16="http://schemas.microsoft.com/office/drawing/2014/main" id="{D1D6C0AE-0AE8-4A25-B659-2F792880CC60}"/>
              </a:ext>
            </a:extLst>
          </p:cNvPr>
          <p:cNvCxnSpPr>
            <a:stCxn id="194" idx="3"/>
            <a:endCxn id="188" idx="1"/>
          </p:cNvCxnSpPr>
          <p:nvPr/>
        </p:nvCxnSpPr>
        <p:spPr>
          <a:xfrm>
            <a:off x="15544400" y="25051368"/>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7787E65-3C50-4693-92FD-9047823F7F99}"/>
              </a:ext>
            </a:extLst>
          </p:cNvPr>
          <p:cNvSpPr txBox="1"/>
          <p:nvPr/>
        </p:nvSpPr>
        <p:spPr>
          <a:xfrm>
            <a:off x="16531657" y="25239314"/>
            <a:ext cx="559474" cy="400110"/>
          </a:xfrm>
          <a:prstGeom prst="rect">
            <a:avLst/>
          </a:prstGeom>
          <a:noFill/>
        </p:spPr>
        <p:txBody>
          <a:bodyPr wrap="square" rtlCol="0">
            <a:spAutoFit/>
          </a:bodyPr>
          <a:lstStyle/>
          <a:p>
            <a:r>
              <a:rPr lang="en-US" sz="400" dirty="0" err="1"/>
              <a:t>contentUserStoreSource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8" name="Group 197">
            <a:extLst>
              <a:ext uri="{FF2B5EF4-FFF2-40B4-BE49-F238E27FC236}">
                <a16:creationId xmlns:a16="http://schemas.microsoft.com/office/drawing/2014/main" id="{F3DF39D0-F6D1-4599-9F23-E304EEF0852D}"/>
              </a:ext>
            </a:extLst>
          </p:cNvPr>
          <p:cNvGrpSpPr/>
          <p:nvPr/>
        </p:nvGrpSpPr>
        <p:grpSpPr>
          <a:xfrm>
            <a:off x="15122364" y="25325751"/>
            <a:ext cx="445475" cy="215444"/>
            <a:chOff x="15109956" y="23755534"/>
            <a:chExt cx="445475" cy="215444"/>
          </a:xfrm>
        </p:grpSpPr>
        <p:sp>
          <p:nvSpPr>
            <p:cNvPr id="199" name="TextBox 198">
              <a:extLst>
                <a:ext uri="{FF2B5EF4-FFF2-40B4-BE49-F238E27FC236}">
                  <a16:creationId xmlns:a16="http://schemas.microsoft.com/office/drawing/2014/main" id="{43824724-46E6-4E3B-BA97-1F3270B36C6B}"/>
                </a:ext>
              </a:extLst>
            </p:cNvPr>
            <p:cNvSpPr txBox="1"/>
            <p:nvPr/>
          </p:nvSpPr>
          <p:spPr>
            <a:xfrm>
              <a:off x="15109956" y="23755534"/>
              <a:ext cx="445475" cy="215444"/>
            </a:xfrm>
            <a:prstGeom prst="rect">
              <a:avLst/>
            </a:prstGeom>
            <a:noFill/>
          </p:spPr>
          <p:txBody>
            <a:bodyPr wrap="square" rtlCol="0">
              <a:spAutoFit/>
            </a:bodyPr>
            <a:lstStyle/>
            <a:p>
              <a:r>
                <a:rPr lang="en-US" sz="400" dirty="0" err="1"/>
                <a:t>contentUserLoader</a:t>
              </a:r>
              <a:endParaRPr lang="en-US" sz="400" dirty="0"/>
            </a:p>
          </p:txBody>
        </p:sp>
        <p:sp>
          <p:nvSpPr>
            <p:cNvPr id="200" name="Diamond 199">
              <a:extLst>
                <a:ext uri="{FF2B5EF4-FFF2-40B4-BE49-F238E27FC236}">
                  <a16:creationId xmlns:a16="http://schemas.microsoft.com/office/drawing/2014/main" id="{DA098A43-649C-4F30-B9DC-5F70597AC0C2}"/>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1" name="Straight Arrow Connector 200">
            <a:extLst>
              <a:ext uri="{FF2B5EF4-FFF2-40B4-BE49-F238E27FC236}">
                <a16:creationId xmlns:a16="http://schemas.microsoft.com/office/drawing/2014/main" id="{D8E45B57-CF3D-4CA0-9EB8-82479B2041DA}"/>
              </a:ext>
            </a:extLst>
          </p:cNvPr>
          <p:cNvCxnSpPr>
            <a:stCxn id="200" idx="3"/>
            <a:endCxn id="196" idx="1"/>
          </p:cNvCxnSpPr>
          <p:nvPr/>
        </p:nvCxnSpPr>
        <p:spPr>
          <a:xfrm>
            <a:off x="15541773" y="25403069"/>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04C5D53-35F7-4A68-8D5F-E50E87FC6214}"/>
              </a:ext>
            </a:extLst>
          </p:cNvPr>
          <p:cNvCxnSpPr>
            <a:cxnSpLocks/>
            <a:stCxn id="175" idx="0"/>
            <a:endCxn id="226" idx="2"/>
          </p:cNvCxnSpPr>
          <p:nvPr/>
        </p:nvCxnSpPr>
        <p:spPr>
          <a:xfrm flipH="1" flipV="1">
            <a:off x="16306602" y="22327224"/>
            <a:ext cx="504792" cy="177841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B2AD50-D3D0-4013-9BBF-E0213889474E}"/>
              </a:ext>
            </a:extLst>
          </p:cNvPr>
          <p:cNvCxnSpPr>
            <a:cxnSpLocks/>
            <a:stCxn id="175" idx="2"/>
            <a:endCxn id="226" idx="2"/>
          </p:cNvCxnSpPr>
          <p:nvPr/>
        </p:nvCxnSpPr>
        <p:spPr>
          <a:xfrm flipH="1" flipV="1">
            <a:off x="16306602" y="22327224"/>
            <a:ext cx="504792" cy="217852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93CBA4-68AB-4080-ABD7-61F2CEF1D633}"/>
              </a:ext>
            </a:extLst>
          </p:cNvPr>
          <p:cNvCxnSpPr>
            <a:cxnSpLocks/>
            <a:stCxn id="180" idx="2"/>
            <a:endCxn id="226" idx="2"/>
          </p:cNvCxnSpPr>
          <p:nvPr/>
        </p:nvCxnSpPr>
        <p:spPr>
          <a:xfrm flipH="1" flipV="1">
            <a:off x="16306602" y="22327224"/>
            <a:ext cx="504792" cy="2579968"/>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E7E2F23-F339-48CC-866F-74855F972A33}"/>
              </a:ext>
            </a:extLst>
          </p:cNvPr>
          <p:cNvCxnSpPr>
            <a:cxnSpLocks/>
            <a:stCxn id="196" idx="0"/>
            <a:endCxn id="226" idx="2"/>
          </p:cNvCxnSpPr>
          <p:nvPr/>
        </p:nvCxnSpPr>
        <p:spPr>
          <a:xfrm flipH="1" flipV="1">
            <a:off x="16306602" y="22327224"/>
            <a:ext cx="504792" cy="2912090"/>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30717162-9F92-4FA4-B14F-E3EB3DB2971E}"/>
              </a:ext>
            </a:extLst>
          </p:cNvPr>
          <p:cNvCxnSpPr>
            <a:cxnSpLocks/>
            <a:stCxn id="12" idx="1"/>
            <a:endCxn id="7" idx="3"/>
          </p:cNvCxnSpPr>
          <p:nvPr/>
        </p:nvCxnSpPr>
        <p:spPr>
          <a:xfrm flipH="1" flipV="1">
            <a:off x="17091131" y="23839936"/>
            <a:ext cx="2144754" cy="25089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D32D0AE4-FF6E-445F-AE36-0296BD20F534}"/>
              </a:ext>
            </a:extLst>
          </p:cNvPr>
          <p:cNvSpPr txBox="1"/>
          <p:nvPr/>
        </p:nvSpPr>
        <p:spPr>
          <a:xfrm>
            <a:off x="17290575" y="24401949"/>
            <a:ext cx="876850" cy="276999"/>
          </a:xfrm>
          <a:prstGeom prst="rect">
            <a:avLst/>
          </a:prstGeom>
          <a:noFill/>
        </p:spPr>
        <p:txBody>
          <a:bodyPr wrap="square" rtlCol="0">
            <a:spAutoFit/>
          </a:bodyPr>
          <a:lstStyle/>
          <a:p>
            <a:r>
              <a:rPr lang="en-US" sz="1200" dirty="0">
                <a:solidFill>
                  <a:schemeClr val="accent6"/>
                </a:solidFill>
              </a:rPr>
              <a:t>Creations</a:t>
            </a:r>
          </a:p>
        </p:txBody>
      </p:sp>
      <p:cxnSp>
        <p:nvCxnSpPr>
          <p:cNvPr id="271" name="Straight Arrow Connector 270">
            <a:extLst>
              <a:ext uri="{FF2B5EF4-FFF2-40B4-BE49-F238E27FC236}">
                <a16:creationId xmlns:a16="http://schemas.microsoft.com/office/drawing/2014/main" id="{DDD5D98D-1103-48D7-BED2-F066CDB9B690}"/>
              </a:ext>
            </a:extLst>
          </p:cNvPr>
          <p:cNvCxnSpPr>
            <a:cxnSpLocks/>
          </p:cNvCxnSpPr>
          <p:nvPr/>
        </p:nvCxnSpPr>
        <p:spPr>
          <a:xfrm flipV="1">
            <a:off x="19213479" y="19752819"/>
            <a:ext cx="14800" cy="940609"/>
          </a:xfrm>
          <a:prstGeom prst="straightConnector1">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784C69-62A1-4FB5-AEE6-0A8C82D14363}"/>
              </a:ext>
            </a:extLst>
          </p:cNvPr>
          <p:cNvSpPr txBox="1"/>
          <p:nvPr/>
        </p:nvSpPr>
        <p:spPr>
          <a:xfrm>
            <a:off x="17787735" y="21918158"/>
            <a:ext cx="1075961" cy="338554"/>
          </a:xfrm>
          <a:prstGeom prst="rect">
            <a:avLst/>
          </a:prstGeom>
          <a:noFill/>
        </p:spPr>
        <p:txBody>
          <a:bodyPr wrap="square" rtlCol="0">
            <a:spAutoFit/>
          </a:bodyPr>
          <a:lstStyle/>
          <a:p>
            <a:r>
              <a:rPr lang="en-US" sz="400" dirty="0" err="1"/>
              <a:t>StoreSourceUpdateListenerCore</a:t>
            </a:r>
            <a:endParaRPr lang="en-US" sz="400" dirty="0"/>
          </a:p>
          <a:p>
            <a:r>
              <a:rPr lang="en-US" sz="400" dirty="0"/>
              <a:t>+</a:t>
            </a:r>
            <a:r>
              <a:rPr lang="en-US" sz="400" dirty="0" err="1"/>
              <a:t>receiveUpdate</a:t>
            </a:r>
            <a:endParaRPr lang="en-US" sz="400" dirty="0"/>
          </a:p>
          <a:p>
            <a:pPr defTabSz="114300"/>
            <a:r>
              <a:rPr lang="en-US" sz="400" dirty="0"/>
              <a:t>	creates the </a:t>
            </a:r>
            <a:r>
              <a:rPr lang="en-US" sz="400" dirty="0" err="1"/>
              <a:t>sigmaNodes</a:t>
            </a:r>
            <a:endParaRPr lang="en-US" sz="400" dirty="0"/>
          </a:p>
          <a:p>
            <a:pPr defTabSz="114300"/>
            <a:endParaRPr lang="en-US" sz="400" dirty="0"/>
          </a:p>
        </p:txBody>
      </p:sp>
      <p:cxnSp>
        <p:nvCxnSpPr>
          <p:cNvPr id="211" name="Straight Arrow Connector 210">
            <a:extLst>
              <a:ext uri="{FF2B5EF4-FFF2-40B4-BE49-F238E27FC236}">
                <a16:creationId xmlns:a16="http://schemas.microsoft.com/office/drawing/2014/main" id="{6C82F6C2-FFBD-447C-AC50-81CAA7374CD7}"/>
              </a:ext>
            </a:extLst>
          </p:cNvPr>
          <p:cNvCxnSpPr>
            <a:cxnSpLocks/>
            <a:stCxn id="18" idx="0"/>
            <a:endCxn id="166" idx="4"/>
          </p:cNvCxnSpPr>
          <p:nvPr/>
        </p:nvCxnSpPr>
        <p:spPr>
          <a:xfrm flipH="1" flipV="1">
            <a:off x="18105479" y="20714351"/>
            <a:ext cx="220237" cy="12038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BA18F8E-333F-4E25-91BC-3074AB25145A}"/>
              </a:ext>
            </a:extLst>
          </p:cNvPr>
          <p:cNvCxnSpPr>
            <a:cxnSpLocks/>
            <a:stCxn id="240" idx="1"/>
            <a:endCxn id="245" idx="0"/>
          </p:cNvCxnSpPr>
          <p:nvPr/>
        </p:nvCxnSpPr>
        <p:spPr>
          <a:xfrm flipH="1">
            <a:off x="18181297" y="19624930"/>
            <a:ext cx="656163" cy="3763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987E75-2953-49D6-BAFD-6CC2E0F5F2CD}"/>
              </a:ext>
            </a:extLst>
          </p:cNvPr>
          <p:cNvSpPr txBox="1"/>
          <p:nvPr/>
        </p:nvSpPr>
        <p:spPr>
          <a:xfrm>
            <a:off x="16294418" y="21495711"/>
            <a:ext cx="1268385" cy="461665"/>
          </a:xfrm>
          <a:prstGeom prst="rect">
            <a:avLst/>
          </a:prstGeom>
          <a:noFill/>
        </p:spPr>
        <p:txBody>
          <a:bodyPr wrap="square" rtlCol="0">
            <a:spAutoFit/>
          </a:bodyPr>
          <a:lstStyle/>
          <a:p>
            <a:r>
              <a:rPr lang="en-US" sz="400" dirty="0"/>
              <a:t>Data </a:t>
            </a:r>
            <a:r>
              <a:rPr lang="en-US" sz="400" dirty="0" err="1"/>
              <a:t>Update_UI_UPDATE</a:t>
            </a:r>
            <a:r>
              <a:rPr lang="en-US" sz="400" dirty="0"/>
              <a:t> BRIDGE</a:t>
            </a:r>
          </a:p>
          <a:p>
            <a:r>
              <a:rPr lang="en-US" sz="400" dirty="0"/>
              <a:t>- Subscribes to store updates</a:t>
            </a:r>
          </a:p>
          <a:p>
            <a:r>
              <a:rPr lang="en-US" sz="400" dirty="0"/>
              <a:t>parses update</a:t>
            </a:r>
          </a:p>
          <a:p>
            <a:r>
              <a:rPr lang="en-US" sz="400" dirty="0"/>
              <a:t>- has reference to a </a:t>
            </a:r>
            <a:r>
              <a:rPr lang="en-US" sz="400" dirty="0" err="1"/>
              <a:t>sigma_handler</a:t>
            </a:r>
            <a:r>
              <a:rPr lang="en-US" sz="400" dirty="0"/>
              <a:t> and other UIS</a:t>
            </a:r>
          </a:p>
          <a:p>
            <a:r>
              <a:rPr lang="en-US" sz="400" dirty="0"/>
              <a:t>- calls the correct method w/ correct </a:t>
            </a:r>
            <a:r>
              <a:rPr lang="en-US" sz="400" dirty="0" err="1"/>
              <a:t>params</a:t>
            </a:r>
            <a:r>
              <a:rPr lang="en-US" sz="400" dirty="0"/>
              <a:t> on SIGMA_HANDLER + other UIs</a:t>
            </a:r>
          </a:p>
        </p:txBody>
      </p:sp>
      <p:cxnSp>
        <p:nvCxnSpPr>
          <p:cNvPr id="322" name="Straight Arrow Connector 321">
            <a:extLst>
              <a:ext uri="{FF2B5EF4-FFF2-40B4-BE49-F238E27FC236}">
                <a16:creationId xmlns:a16="http://schemas.microsoft.com/office/drawing/2014/main" id="{C1D0D427-7CCF-4F61-9497-D7511491D7B0}"/>
              </a:ext>
            </a:extLst>
          </p:cNvPr>
          <p:cNvCxnSpPr>
            <a:cxnSpLocks/>
            <a:stCxn id="18" idx="0"/>
            <a:endCxn id="27" idx="2"/>
          </p:cNvCxnSpPr>
          <p:nvPr/>
        </p:nvCxnSpPr>
        <p:spPr>
          <a:xfrm flipH="1" flipV="1">
            <a:off x="16709140" y="20204204"/>
            <a:ext cx="1616576" cy="17139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32B25D-0E85-4D6B-9E74-32CCB94CB3E1}"/>
              </a:ext>
            </a:extLst>
          </p:cNvPr>
          <p:cNvSpPr txBox="1"/>
          <p:nvPr/>
        </p:nvSpPr>
        <p:spPr>
          <a:xfrm>
            <a:off x="18750265" y="21449979"/>
            <a:ext cx="769881" cy="338554"/>
          </a:xfrm>
          <a:prstGeom prst="rect">
            <a:avLst/>
          </a:prstGeom>
          <a:noFill/>
        </p:spPr>
        <p:txBody>
          <a:bodyPr wrap="square" rtlCol="0">
            <a:spAutoFit/>
          </a:bodyPr>
          <a:lstStyle/>
          <a:p>
            <a:r>
              <a:rPr lang="en-US" sz="400" dirty="0" err="1"/>
              <a:t>contentIdSigmaIdMap</a:t>
            </a:r>
            <a:endParaRPr lang="en-US" sz="400" dirty="0"/>
          </a:p>
          <a:p>
            <a:r>
              <a:rPr lang="en-US" sz="400" dirty="0"/>
              <a:t>  + set(</a:t>
            </a:r>
            <a:r>
              <a:rPr lang="en-US" sz="400" dirty="0" err="1"/>
              <a:t>contentId</a:t>
            </a:r>
            <a:r>
              <a:rPr lang="en-US" sz="400" dirty="0"/>
              <a:t>, </a:t>
            </a:r>
            <a:r>
              <a:rPr lang="en-US" sz="400" dirty="0" err="1"/>
              <a:t>sigmaId</a:t>
            </a:r>
            <a:r>
              <a:rPr lang="en-US" sz="400" dirty="0"/>
              <a:t>)</a:t>
            </a:r>
          </a:p>
          <a:p>
            <a:r>
              <a:rPr lang="en-US" sz="400" dirty="0"/>
              <a:t>  + get(</a:t>
            </a:r>
            <a:r>
              <a:rPr lang="en-US" sz="400" dirty="0" err="1"/>
              <a:t>contentId</a:t>
            </a:r>
            <a:r>
              <a:rPr lang="en-US" sz="400" dirty="0"/>
              <a:t>) : </a:t>
            </a:r>
            <a:r>
              <a:rPr lang="en-US" sz="400" dirty="0" err="1"/>
              <a:t>sigmaIds</a:t>
            </a:r>
            <a:r>
              <a:rPr lang="en-US" sz="400" dirty="0"/>
              <a:t>[]</a:t>
            </a:r>
          </a:p>
        </p:txBody>
      </p:sp>
      <p:cxnSp>
        <p:nvCxnSpPr>
          <p:cNvPr id="215" name="Straight Arrow Connector 214">
            <a:extLst>
              <a:ext uri="{FF2B5EF4-FFF2-40B4-BE49-F238E27FC236}">
                <a16:creationId xmlns:a16="http://schemas.microsoft.com/office/drawing/2014/main" id="{F15F62B8-002A-4207-AAE6-B479E4C6748D}"/>
              </a:ext>
            </a:extLst>
          </p:cNvPr>
          <p:cNvCxnSpPr>
            <a:cxnSpLocks/>
            <a:stCxn id="18" idx="0"/>
            <a:endCxn id="21" idx="2"/>
          </p:cNvCxnSpPr>
          <p:nvPr/>
        </p:nvCxnSpPr>
        <p:spPr>
          <a:xfrm flipV="1">
            <a:off x="18325716" y="21788533"/>
            <a:ext cx="809490" cy="1296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24217846-EEBD-44AF-9B74-177AF252E5A8}"/>
              </a:ext>
            </a:extLst>
          </p:cNvPr>
          <p:cNvSpPr txBox="1"/>
          <p:nvPr/>
        </p:nvSpPr>
        <p:spPr>
          <a:xfrm>
            <a:off x="27826544" y="24341328"/>
            <a:ext cx="1621912" cy="923330"/>
          </a:xfrm>
          <a:prstGeom prst="rect">
            <a:avLst/>
          </a:prstGeom>
          <a:noFill/>
        </p:spPr>
        <p:txBody>
          <a:bodyPr wrap="square" rtlCol="0">
            <a:spAutoFit/>
          </a:bodyPr>
          <a:lstStyle/>
          <a:p>
            <a:r>
              <a:rPr lang="en-US" dirty="0"/>
              <a:t>User</a:t>
            </a:r>
          </a:p>
          <a:p>
            <a:pPr marL="285750" indent="-285750">
              <a:buFont typeface="Arial" panose="020B0604020202020204" pitchFamily="34" charset="0"/>
              <a:buChar char="•"/>
            </a:pPr>
            <a:r>
              <a:rPr lang="en-US" dirty="0"/>
              <a:t>+</a:t>
            </a:r>
            <a:r>
              <a:rPr lang="en-US" dirty="0" err="1"/>
              <a:t>setCamera</a:t>
            </a:r>
            <a:endParaRPr lang="en-US" dirty="0"/>
          </a:p>
          <a:p>
            <a:pPr marL="285750" indent="-285750">
              <a:buFont typeface="Arial" panose="020B0604020202020204" pitchFamily="34" charset="0"/>
              <a:buChar char="•"/>
            </a:pPr>
            <a:endParaRPr lang="en-US" dirty="0"/>
          </a:p>
        </p:txBody>
      </p:sp>
      <p:cxnSp>
        <p:nvCxnSpPr>
          <p:cNvPr id="216" name="Straight Arrow Connector 215">
            <a:extLst>
              <a:ext uri="{FF2B5EF4-FFF2-40B4-BE49-F238E27FC236}">
                <a16:creationId xmlns:a16="http://schemas.microsoft.com/office/drawing/2014/main" id="{1668B7EE-5650-466F-8F75-B12FB1607703}"/>
              </a:ext>
            </a:extLst>
          </p:cNvPr>
          <p:cNvCxnSpPr>
            <a:cxnSpLocks/>
            <a:stCxn id="65" idx="3"/>
            <a:endCxn id="228" idx="1"/>
          </p:cNvCxnSpPr>
          <p:nvPr/>
        </p:nvCxnSpPr>
        <p:spPr>
          <a:xfrm>
            <a:off x="18229506" y="17330914"/>
            <a:ext cx="9597038" cy="74720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E86621C2-A0CF-40F5-8960-59EA0C447176}"/>
              </a:ext>
            </a:extLst>
          </p:cNvPr>
          <p:cNvGrpSpPr/>
          <p:nvPr/>
        </p:nvGrpSpPr>
        <p:grpSpPr>
          <a:xfrm>
            <a:off x="15871240" y="22173336"/>
            <a:ext cx="1029976" cy="153888"/>
            <a:chOff x="16810510" y="22465788"/>
            <a:chExt cx="1029976" cy="153888"/>
          </a:xfrm>
        </p:grpSpPr>
        <p:sp>
          <p:nvSpPr>
            <p:cNvPr id="226" name="TextBox 225">
              <a:extLst>
                <a:ext uri="{FF2B5EF4-FFF2-40B4-BE49-F238E27FC236}">
                  <a16:creationId xmlns:a16="http://schemas.microsoft.com/office/drawing/2014/main" id="{191142CE-7490-42C5-A617-F864F4DD8E2D}"/>
                </a:ext>
              </a:extLst>
            </p:cNvPr>
            <p:cNvSpPr txBox="1"/>
            <p:nvPr/>
          </p:nvSpPr>
          <p:spPr>
            <a:xfrm>
              <a:off x="16810510" y="22465788"/>
              <a:ext cx="870723" cy="153888"/>
            </a:xfrm>
            <a:prstGeom prst="rect">
              <a:avLst/>
            </a:prstGeom>
            <a:noFill/>
            <a:ln>
              <a:solidFill>
                <a:schemeClr val="tx1"/>
              </a:solidFill>
            </a:ln>
          </p:spPr>
          <p:txBody>
            <a:bodyPr wrap="square" rtlCol="0">
              <a:spAutoFit/>
            </a:bodyPr>
            <a:lstStyle/>
            <a:p>
              <a:r>
                <a:rPr lang="en-US" sz="400" dirty="0" err="1"/>
                <a:t>StoreSourceUpdateListener</a:t>
              </a:r>
              <a:endParaRPr lang="en-US" sz="400" dirty="0"/>
            </a:p>
          </p:txBody>
        </p:sp>
        <p:sp>
          <p:nvSpPr>
            <p:cNvPr id="229" name="Diamond 228">
              <a:extLst>
                <a:ext uri="{FF2B5EF4-FFF2-40B4-BE49-F238E27FC236}">
                  <a16:creationId xmlns:a16="http://schemas.microsoft.com/office/drawing/2014/main" id="{47BFE4FD-F7A7-4899-B38B-3A5357296338}"/>
                </a:ext>
              </a:extLst>
            </p:cNvPr>
            <p:cNvSpPr/>
            <p:nvPr/>
          </p:nvSpPr>
          <p:spPr>
            <a:xfrm>
              <a:off x="17681233" y="22507524"/>
              <a:ext cx="159253" cy="962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Straight Arrow Connector 255">
            <a:extLst>
              <a:ext uri="{FF2B5EF4-FFF2-40B4-BE49-F238E27FC236}">
                <a16:creationId xmlns:a16="http://schemas.microsoft.com/office/drawing/2014/main" id="{AAF84341-D0AD-422D-83E1-E92F1FF34D37}"/>
              </a:ext>
            </a:extLst>
          </p:cNvPr>
          <p:cNvCxnSpPr>
            <a:cxnSpLocks/>
            <a:stCxn id="229" idx="3"/>
            <a:endCxn id="18" idx="1"/>
          </p:cNvCxnSpPr>
          <p:nvPr/>
        </p:nvCxnSpPr>
        <p:spPr>
          <a:xfrm flipV="1">
            <a:off x="16901216" y="22087435"/>
            <a:ext cx="886519" cy="1757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951F95A8-1AA0-4E64-BABE-881E7CA4F171}"/>
              </a:ext>
            </a:extLst>
          </p:cNvPr>
          <p:cNvGrpSpPr/>
          <p:nvPr/>
        </p:nvGrpSpPr>
        <p:grpSpPr>
          <a:xfrm>
            <a:off x="19506927" y="18999553"/>
            <a:ext cx="1355145" cy="646331"/>
            <a:chOff x="19506927" y="18999553"/>
            <a:chExt cx="1355145" cy="646331"/>
          </a:xfrm>
        </p:grpSpPr>
        <p:sp>
          <p:nvSpPr>
            <p:cNvPr id="274" name="TextBox 273">
              <a:extLst>
                <a:ext uri="{FF2B5EF4-FFF2-40B4-BE49-F238E27FC236}">
                  <a16:creationId xmlns:a16="http://schemas.microsoft.com/office/drawing/2014/main" id="{AC73E328-E5E1-4F8F-ABDB-E94D6DE9980F}"/>
                </a:ext>
              </a:extLst>
            </p:cNvPr>
            <p:cNvSpPr txBox="1"/>
            <p:nvPr/>
          </p:nvSpPr>
          <p:spPr>
            <a:xfrm>
              <a:off x="19506927" y="18999553"/>
              <a:ext cx="1134636" cy="646331"/>
            </a:xfrm>
            <a:prstGeom prst="rect">
              <a:avLst/>
            </a:prstGeom>
            <a:noFill/>
          </p:spPr>
          <p:txBody>
            <a:bodyPr wrap="square" rtlCol="0">
              <a:spAutoFit/>
            </a:bodyPr>
            <a:lstStyle/>
            <a:p>
              <a:r>
                <a:rPr lang="en-US" sz="400" dirty="0" err="1"/>
                <a:t>SigmaEventListener</a:t>
              </a:r>
              <a:endParaRPr lang="en-US" sz="400" dirty="0"/>
            </a:p>
            <a:p>
              <a:r>
                <a:rPr lang="en-US" sz="400" dirty="0"/>
                <a:t>-listens to sigma Events and converts them to 1) store mutations, 2) open </a:t>
              </a:r>
              <a:r>
                <a:rPr lang="en-US" sz="400" dirty="0" err="1"/>
                <a:t>Vue</a:t>
              </a:r>
              <a:r>
                <a:rPr lang="en-US" sz="400" dirty="0"/>
                <a:t> templates or 3) UI mutations (such as </a:t>
              </a:r>
              <a:r>
                <a:rPr lang="en-US" sz="400" dirty="0" err="1"/>
                <a:t>saveHistory</a:t>
              </a:r>
              <a:r>
                <a:rPr lang="en-US" sz="400" dirty="0"/>
                <a:t>)</a:t>
              </a:r>
            </a:p>
            <a:p>
              <a:r>
                <a:rPr lang="en-US" sz="400" dirty="0"/>
                <a:t>-reference to store, and reference to </a:t>
              </a:r>
              <a:r>
                <a:rPr lang="en-US" sz="400" dirty="0" err="1"/>
                <a:t>sigmaInstance</a:t>
              </a:r>
              <a:endParaRPr lang="en-US" sz="400" dirty="0"/>
            </a:p>
            <a:p>
              <a:endParaRPr lang="en-US" sz="400" dirty="0"/>
            </a:p>
            <a:p>
              <a:r>
                <a:rPr lang="en-US" sz="400" dirty="0" err="1"/>
                <a:t>SIGMA_INSTANCE.on</a:t>
              </a:r>
              <a:r>
                <a:rPr lang="en-US" sz="400" dirty="0"/>
                <a:t>(</a:t>
              </a:r>
              <a:r>
                <a:rPr lang="en-US" sz="400" dirty="0" err="1"/>
                <a:t>SIGMA_EVENTS.tree_location_move</a:t>
              </a:r>
              <a:r>
                <a:rPr lang="en-US" sz="400" dirty="0"/>
                <a:t>, ….)</a:t>
              </a:r>
            </a:p>
          </p:txBody>
        </p:sp>
        <p:sp>
          <p:nvSpPr>
            <p:cNvPr id="268" name="Diamond 267">
              <a:extLst>
                <a:ext uri="{FF2B5EF4-FFF2-40B4-BE49-F238E27FC236}">
                  <a16:creationId xmlns:a16="http://schemas.microsoft.com/office/drawing/2014/main" id="{B70091B7-40BF-433D-8E86-0946334BE310}"/>
                </a:ext>
              </a:extLst>
            </p:cNvPr>
            <p:cNvSpPr/>
            <p:nvPr/>
          </p:nvSpPr>
          <p:spPr>
            <a:xfrm>
              <a:off x="20559835" y="19212244"/>
              <a:ext cx="302237" cy="19539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2" name="Straight Arrow Connector 271">
            <a:extLst>
              <a:ext uri="{FF2B5EF4-FFF2-40B4-BE49-F238E27FC236}">
                <a16:creationId xmlns:a16="http://schemas.microsoft.com/office/drawing/2014/main" id="{2C7E4960-497D-4042-9774-F4B5DE9336FF}"/>
              </a:ext>
            </a:extLst>
          </p:cNvPr>
          <p:cNvCxnSpPr>
            <a:cxnSpLocks/>
            <a:stCxn id="268" idx="3"/>
            <a:endCxn id="266" idx="1"/>
          </p:cNvCxnSpPr>
          <p:nvPr/>
        </p:nvCxnSpPr>
        <p:spPr>
          <a:xfrm>
            <a:off x="20862072" y="19309943"/>
            <a:ext cx="204741" cy="700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BB85A28-7046-454A-98BA-7A5039E4457B}"/>
              </a:ext>
            </a:extLst>
          </p:cNvPr>
          <p:cNvSpPr txBox="1"/>
          <p:nvPr/>
        </p:nvSpPr>
        <p:spPr>
          <a:xfrm>
            <a:off x="21789015" y="20940463"/>
            <a:ext cx="1188283" cy="430887"/>
          </a:xfrm>
          <a:prstGeom prst="rect">
            <a:avLst/>
          </a:prstGeom>
          <a:noFill/>
        </p:spPr>
        <p:txBody>
          <a:bodyPr wrap="square" rtlCol="0">
            <a:spAutoFit/>
          </a:bodyPr>
          <a:lstStyle/>
          <a:p>
            <a:r>
              <a:rPr lang="en-US" sz="1000" dirty="0"/>
              <a:t>BRANCHES_STORE</a:t>
            </a:r>
          </a:p>
          <a:p>
            <a:r>
              <a:rPr lang="en-US" sz="400" dirty="0"/>
              <a:t>+MOVE_TREE</a:t>
            </a:r>
          </a:p>
          <a:p>
            <a:r>
              <a:rPr lang="en-US" sz="400" dirty="0"/>
              <a:t>+ADD_CONTENT_INTERACTION</a:t>
            </a:r>
          </a:p>
          <a:p>
            <a:r>
              <a:rPr lang="en-US" sz="400" dirty="0"/>
              <a:t>+CHANGE_USER_ID</a:t>
            </a:r>
          </a:p>
        </p:txBody>
      </p:sp>
      <p:cxnSp>
        <p:nvCxnSpPr>
          <p:cNvPr id="285" name="Straight Arrow Connector 284">
            <a:extLst>
              <a:ext uri="{FF2B5EF4-FFF2-40B4-BE49-F238E27FC236}">
                <a16:creationId xmlns:a16="http://schemas.microsoft.com/office/drawing/2014/main" id="{9E087EEA-A284-4155-9D2C-1339B5882C71}"/>
              </a:ext>
            </a:extLst>
          </p:cNvPr>
          <p:cNvCxnSpPr>
            <a:cxnSpLocks/>
            <a:stCxn id="278" idx="2"/>
          </p:cNvCxnSpPr>
          <p:nvPr/>
        </p:nvCxnSpPr>
        <p:spPr>
          <a:xfrm>
            <a:off x="22383157" y="21371350"/>
            <a:ext cx="716722" cy="124825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86B45A23-3ED5-4F2F-9635-F023DB59192A}"/>
              </a:ext>
            </a:extLst>
          </p:cNvPr>
          <p:cNvSpPr txBox="1"/>
          <p:nvPr/>
        </p:nvSpPr>
        <p:spPr>
          <a:xfrm>
            <a:off x="22921144" y="20658718"/>
            <a:ext cx="804552" cy="276999"/>
          </a:xfrm>
          <a:prstGeom prst="rect">
            <a:avLst/>
          </a:prstGeom>
          <a:solidFill>
            <a:srgbClr val="F0DADA"/>
          </a:solidFill>
        </p:spPr>
        <p:txBody>
          <a:bodyPr wrap="square" rtlCol="0">
            <a:spAutoFit/>
          </a:bodyPr>
          <a:lstStyle/>
          <a:p>
            <a:r>
              <a:rPr lang="en-US" sz="400" dirty="0" err="1"/>
              <a:t>branchesStore.commit</a:t>
            </a:r>
            <a:r>
              <a:rPr lang="en-US" sz="400" dirty="0"/>
              <a:t>(MUTATION_NAMES.MOVE_TREE, {</a:t>
            </a:r>
            <a:r>
              <a:rPr lang="en-US" sz="400" dirty="0" err="1"/>
              <a:t>treeId</a:t>
            </a:r>
            <a:r>
              <a:rPr lang="en-US" sz="400" dirty="0"/>
              <a:t>, </a:t>
            </a:r>
            <a:r>
              <a:rPr lang="en-US" sz="400" dirty="0" err="1"/>
              <a:t>newX</a:t>
            </a:r>
            <a:r>
              <a:rPr lang="en-US" sz="400" dirty="0"/>
              <a:t>, </a:t>
            </a:r>
            <a:r>
              <a:rPr lang="en-US" sz="400" dirty="0" err="1"/>
              <a:t>newY</a:t>
            </a:r>
            <a:r>
              <a:rPr lang="en-US" sz="400" dirty="0"/>
              <a:t>})</a:t>
            </a:r>
          </a:p>
        </p:txBody>
      </p:sp>
      <p:grpSp>
        <p:nvGrpSpPr>
          <p:cNvPr id="76" name="Group 75">
            <a:extLst>
              <a:ext uri="{FF2B5EF4-FFF2-40B4-BE49-F238E27FC236}">
                <a16:creationId xmlns:a16="http://schemas.microsoft.com/office/drawing/2014/main" id="{D5889233-439A-433F-88B5-CB8162C7392A}"/>
              </a:ext>
            </a:extLst>
          </p:cNvPr>
          <p:cNvGrpSpPr/>
          <p:nvPr/>
        </p:nvGrpSpPr>
        <p:grpSpPr>
          <a:xfrm>
            <a:off x="21066813" y="19240406"/>
            <a:ext cx="549471" cy="278109"/>
            <a:chOff x="21066813" y="19240406"/>
            <a:chExt cx="549471" cy="278109"/>
          </a:xfrm>
        </p:grpSpPr>
        <p:sp>
          <p:nvSpPr>
            <p:cNvPr id="266" name="TextBox 265">
              <a:extLst>
                <a:ext uri="{FF2B5EF4-FFF2-40B4-BE49-F238E27FC236}">
                  <a16:creationId xmlns:a16="http://schemas.microsoft.com/office/drawing/2014/main" id="{3D058477-CD89-483C-ABC8-43E0F42D0AD1}"/>
                </a:ext>
              </a:extLst>
            </p:cNvPr>
            <p:cNvSpPr txBox="1"/>
            <p:nvPr/>
          </p:nvSpPr>
          <p:spPr>
            <a:xfrm>
              <a:off x="21066813" y="19241516"/>
              <a:ext cx="532985" cy="276999"/>
            </a:xfrm>
            <a:prstGeom prst="rect">
              <a:avLst/>
            </a:prstGeom>
            <a:noFill/>
          </p:spPr>
          <p:txBody>
            <a:bodyPr wrap="square" rtlCol="0">
              <a:spAutoFit/>
            </a:bodyPr>
            <a:lstStyle/>
            <a:p>
              <a:r>
                <a:rPr lang="en-US" sz="400" dirty="0" err="1"/>
                <a:t>tooltipOpener</a:t>
              </a:r>
              <a:endParaRPr lang="en-US" sz="400" dirty="0"/>
            </a:p>
            <a:p>
              <a:r>
                <a:rPr lang="en-US" sz="400" dirty="0">
                  <a:sym typeface="Wingdings" panose="05000000000000000000" pitchFamily="2" charset="2"/>
                </a:rPr>
                <a:t></a:t>
              </a:r>
              <a:r>
                <a:rPr lang="en-US" sz="400" dirty="0" err="1">
                  <a:sym typeface="Wingdings" panose="05000000000000000000" pitchFamily="2" charset="2"/>
                </a:rPr>
                <a:t>userId</a:t>
              </a:r>
              <a:r>
                <a:rPr lang="en-US" sz="400" dirty="0">
                  <a:sym typeface="Wingdings" panose="05000000000000000000" pitchFamily="2" charset="2"/>
                </a:rPr>
                <a:t> from store</a:t>
              </a:r>
              <a:endParaRPr lang="en-US" sz="400" dirty="0"/>
            </a:p>
          </p:txBody>
        </p:sp>
        <p:sp>
          <p:nvSpPr>
            <p:cNvPr id="73" name="Diamond 72">
              <a:extLst>
                <a:ext uri="{FF2B5EF4-FFF2-40B4-BE49-F238E27FC236}">
                  <a16:creationId xmlns:a16="http://schemas.microsoft.com/office/drawing/2014/main" id="{2ED642BE-D843-4229-94CD-C596203E193E}"/>
                </a:ext>
              </a:extLst>
            </p:cNvPr>
            <p:cNvSpPr/>
            <p:nvPr/>
          </p:nvSpPr>
          <p:spPr>
            <a:xfrm>
              <a:off x="21474908" y="19240406"/>
              <a:ext cx="141376" cy="137936"/>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2" name="Straight Arrow Connector 291">
            <a:extLst>
              <a:ext uri="{FF2B5EF4-FFF2-40B4-BE49-F238E27FC236}">
                <a16:creationId xmlns:a16="http://schemas.microsoft.com/office/drawing/2014/main" id="{F162B2C5-65BF-4871-A872-70A37079C286}"/>
              </a:ext>
            </a:extLst>
          </p:cNvPr>
          <p:cNvCxnSpPr>
            <a:cxnSpLocks/>
            <a:stCxn id="73" idx="3"/>
            <a:endCxn id="278" idx="0"/>
          </p:cNvCxnSpPr>
          <p:nvPr/>
        </p:nvCxnSpPr>
        <p:spPr>
          <a:xfrm>
            <a:off x="21616284" y="19309374"/>
            <a:ext cx="766873" cy="16310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D0C4FD9-B8DA-46B3-A005-397E71B6A2BD}"/>
              </a:ext>
            </a:extLst>
          </p:cNvPr>
          <p:cNvGrpSpPr/>
          <p:nvPr/>
        </p:nvGrpSpPr>
        <p:grpSpPr>
          <a:xfrm>
            <a:off x="21202650" y="16889390"/>
            <a:ext cx="1718494" cy="584775"/>
            <a:chOff x="21202650" y="16889390"/>
            <a:chExt cx="1718494" cy="584775"/>
          </a:xfrm>
        </p:grpSpPr>
        <p:sp>
          <p:nvSpPr>
            <p:cNvPr id="2" name="TextBox 1">
              <a:extLst>
                <a:ext uri="{FF2B5EF4-FFF2-40B4-BE49-F238E27FC236}">
                  <a16:creationId xmlns:a16="http://schemas.microsoft.com/office/drawing/2014/main" id="{2E0597A3-41BE-4D11-A315-1705EA007309}"/>
                </a:ext>
              </a:extLst>
            </p:cNvPr>
            <p:cNvSpPr txBox="1"/>
            <p:nvPr/>
          </p:nvSpPr>
          <p:spPr>
            <a:xfrm>
              <a:off x="21305934" y="16889390"/>
              <a:ext cx="1615210" cy="584775"/>
            </a:xfrm>
            <a:prstGeom prst="rect">
              <a:avLst/>
            </a:prstGeom>
            <a:noFill/>
          </p:spPr>
          <p:txBody>
            <a:bodyPr wrap="square" rtlCol="0">
              <a:spAutoFit/>
            </a:bodyPr>
            <a:lstStyle/>
            <a:p>
              <a:r>
                <a:rPr lang="en-US" sz="1200" dirty="0"/>
                <a:t>UI/</a:t>
              </a:r>
              <a:r>
                <a:rPr lang="en-US" sz="1200" dirty="0" err="1"/>
                <a:t>Vue</a:t>
              </a:r>
              <a:r>
                <a:rPr lang="en-US" sz="1200" dirty="0"/>
                <a:t> components</a:t>
              </a:r>
            </a:p>
            <a:p>
              <a:r>
                <a:rPr lang="en-US" sz="400" dirty="0"/>
                <a:t>-have no knowledge of their objects</a:t>
              </a:r>
            </a:p>
            <a:p>
              <a:r>
                <a:rPr lang="en-US" sz="400" dirty="0"/>
                <a:t>-should not call any databases or ORMs to retrieve data</a:t>
              </a:r>
            </a:p>
            <a:p>
              <a:pPr defTabSz="114300"/>
              <a:r>
                <a:rPr lang="en-US" sz="400" dirty="0"/>
                <a:t>	-should get all of its data from the JSON/ JS object from the sigma Nodes</a:t>
              </a:r>
            </a:p>
            <a:p>
              <a:r>
                <a:rPr lang="en-US" sz="400" dirty="0"/>
                <a:t>-only call mutations on store</a:t>
              </a:r>
            </a:p>
          </p:txBody>
        </p:sp>
        <p:sp>
          <p:nvSpPr>
            <p:cNvPr id="81" name="Diamond 80">
              <a:extLst>
                <a:ext uri="{FF2B5EF4-FFF2-40B4-BE49-F238E27FC236}">
                  <a16:creationId xmlns:a16="http://schemas.microsoft.com/office/drawing/2014/main" id="{DD741A2E-9E9F-4F74-9AE6-3DCA70DA033F}"/>
                </a:ext>
              </a:extLst>
            </p:cNvPr>
            <p:cNvSpPr/>
            <p:nvPr/>
          </p:nvSpPr>
          <p:spPr>
            <a:xfrm>
              <a:off x="21202650" y="17114439"/>
              <a:ext cx="174815" cy="16927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Arrow Connector 83">
            <a:extLst>
              <a:ext uri="{FF2B5EF4-FFF2-40B4-BE49-F238E27FC236}">
                <a16:creationId xmlns:a16="http://schemas.microsoft.com/office/drawing/2014/main" id="{85ACF759-276B-450C-BA95-E6B730607823}"/>
              </a:ext>
            </a:extLst>
          </p:cNvPr>
          <p:cNvCxnSpPr>
            <a:stCxn id="81" idx="1"/>
          </p:cNvCxnSpPr>
          <p:nvPr/>
        </p:nvCxnSpPr>
        <p:spPr>
          <a:xfrm flipH="1">
            <a:off x="20805321" y="17199078"/>
            <a:ext cx="397329" cy="30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9F50B26-186D-4FA7-9098-D3D57DB5ECBC}"/>
              </a:ext>
            </a:extLst>
          </p:cNvPr>
          <p:cNvSpPr txBox="1"/>
          <p:nvPr/>
        </p:nvSpPr>
        <p:spPr>
          <a:xfrm>
            <a:off x="19995776" y="17131167"/>
            <a:ext cx="828527" cy="276999"/>
          </a:xfrm>
          <a:prstGeom prst="rect">
            <a:avLst/>
          </a:prstGeom>
          <a:noFill/>
        </p:spPr>
        <p:txBody>
          <a:bodyPr wrap="square" rtlCol="0">
            <a:spAutoFit/>
          </a:bodyPr>
          <a:lstStyle/>
          <a:p>
            <a:r>
              <a:rPr lang="en-US" sz="400" dirty="0"/>
              <a:t>Tree Component</a:t>
            </a:r>
          </a:p>
          <a:p>
            <a:r>
              <a:rPr lang="en-US" sz="400" dirty="0"/>
              <a:t> &gt; needs </a:t>
            </a:r>
            <a:r>
              <a:rPr lang="en-US" sz="400" dirty="0" err="1"/>
              <a:t>userId</a:t>
            </a:r>
            <a:r>
              <a:rPr lang="en-US" sz="400" dirty="0"/>
              <a:t> as a prop directly</a:t>
            </a:r>
          </a:p>
        </p:txBody>
      </p:sp>
    </p:spTree>
    <p:extLst>
      <p:ext uri="{BB962C8B-B14F-4D97-AF65-F5344CB8AC3E}">
        <p14:creationId xmlns:p14="http://schemas.microsoft.com/office/powerpoint/2010/main" val="95058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668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17686</TotalTime>
  <Words>1708</Words>
  <Application>Microsoft Office PowerPoint</Application>
  <PresentationFormat>Custom</PresentationFormat>
  <Paragraphs>388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Simerlink</dc:creator>
  <cp:lastModifiedBy>John Simerlink</cp:lastModifiedBy>
  <cp:revision>210</cp:revision>
  <dcterms:created xsi:type="dcterms:W3CDTF">2017-11-26T16:40:06Z</dcterms:created>
  <dcterms:modified xsi:type="dcterms:W3CDTF">2018-01-17T17:35:56Z</dcterms:modified>
</cp:coreProperties>
</file>