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imerlink" initials="JS" lastIdx="1" clrIdx="0">
    <p:extLst>
      <p:ext uri="{19B8F6BF-5375-455C-9EA6-DF929625EA0E}">
        <p15:presenceInfo xmlns:p15="http://schemas.microsoft.com/office/powerpoint/2012/main" userId="bb2883f3ca9420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ADA"/>
    <a:srgbClr val="AE5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97" d="100"/>
          <a:sy n="97" d="100"/>
        </p:scale>
        <p:origin x="-8856" y="-9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F3B5-6F50-4323-80C0-955EB0110BA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76ED8-FA21-44E3-9352-67A8358B681E}"/>
              </a:ext>
            </a:extLst>
          </p:cNvPr>
          <p:cNvSpPr txBox="1"/>
          <p:nvPr/>
        </p:nvSpPr>
        <p:spPr>
          <a:xfrm>
            <a:off x="23835703" y="-53370"/>
            <a:ext cx="4240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LOAD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AC98C-038A-4220-9479-FEE5239E54D8}"/>
              </a:ext>
            </a:extLst>
          </p:cNvPr>
          <p:cNvSpPr txBox="1"/>
          <p:nvPr/>
        </p:nvSpPr>
        <p:spPr>
          <a:xfrm>
            <a:off x="29403148" y="18765670"/>
            <a:ext cx="7751180" cy="2423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SubscribeToFirebase</a:t>
            </a:r>
            <a:r>
              <a:rPr lang="en-US" sz="2164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-has an </a:t>
            </a:r>
            <a:r>
              <a:rPr lang="en-US" sz="2164" dirty="0" err="1"/>
              <a:t>onUpdate</a:t>
            </a:r>
            <a:r>
              <a:rPr lang="en-US" sz="2164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&gt; </a:t>
            </a:r>
          </a:p>
          <a:p>
            <a:endParaRPr lang="en-US" sz="21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838EB-43A1-4F55-8DBE-7734549C5A08}"/>
              </a:ext>
            </a:extLst>
          </p:cNvPr>
          <p:cNvSpPr txBox="1"/>
          <p:nvPr/>
        </p:nvSpPr>
        <p:spPr>
          <a:xfrm>
            <a:off x="10903933" y="20820331"/>
            <a:ext cx="6898928" cy="80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/>
              <a:t>TREE_LOADER</a:t>
            </a:r>
          </a:p>
          <a:p>
            <a:pPr defTabSz="614152"/>
            <a:r>
              <a:rPr lang="en-US" sz="2164" dirty="0"/>
              <a:t>	+ load(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load(</a:t>
            </a:r>
            <a:r>
              <a:rPr lang="en-US" sz="2164" dirty="0" err="1"/>
              <a:t>treeId</a:t>
            </a:r>
            <a:r>
              <a:rPr lang="en-US" sz="2164" dirty="0"/>
              <a:t>) implementation: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json</a:t>
            </a:r>
            <a:r>
              <a:rPr lang="en-US" sz="2164" dirty="0"/>
              <a:t> = await </a:t>
            </a:r>
            <a:r>
              <a:rPr lang="en-US" sz="2164" dirty="0" err="1"/>
              <a:t>getTreeJson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deserializer</a:t>
            </a:r>
            <a:r>
              <a:rPr lang="en-US" sz="2164" dirty="0"/>
              <a:t> = new </a:t>
            </a:r>
            <a:r>
              <a:rPr lang="en-US" sz="2164" dirty="0" err="1"/>
              <a:t>SubscribableTreeDeserializer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, </a:t>
            </a:r>
            <a:r>
              <a:rPr lang="en-US" sz="2164" dirty="0" err="1"/>
              <a:t>json</a:t>
            </a:r>
            <a:r>
              <a:rPr lang="en-US" sz="2164" dirty="0"/>
              <a:t>) //TODO: I wish I could </a:t>
            </a:r>
            <a:r>
              <a:rPr lang="en-US" sz="2164" dirty="0" err="1"/>
              <a:t>deserialize</a:t>
            </a:r>
            <a:r>
              <a:rPr lang="en-US" sz="2164" dirty="0"/>
              <a:t> the normal tree, and then apply the </a:t>
            </a:r>
            <a:r>
              <a:rPr lang="en-US" sz="2164" dirty="0" err="1"/>
              <a:t>subscribable</a:t>
            </a:r>
            <a:r>
              <a:rPr lang="en-US" sz="2164" dirty="0"/>
              <a:t> behaviors onto the normal tree to transform it into a </a:t>
            </a:r>
            <a:r>
              <a:rPr lang="en-US" sz="2164" dirty="0" err="1"/>
              <a:t>subscribable</a:t>
            </a:r>
            <a:r>
              <a:rPr lang="en-US" sz="2164" dirty="0"/>
              <a:t> tree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tree = </a:t>
            </a:r>
            <a:r>
              <a:rPr lang="en-US" sz="2164" dirty="0" err="1"/>
              <a:t>deserializer.deserialize</a:t>
            </a:r>
            <a:r>
              <a:rPr lang="en-US" sz="2164" dirty="0"/>
              <a:t>()</a:t>
            </a:r>
          </a:p>
          <a:p>
            <a:pPr defTabSz="614152"/>
            <a:r>
              <a:rPr lang="en-US" sz="2164" dirty="0"/>
              <a:t>	return tree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	//now</a:t>
            </a:r>
          </a:p>
          <a:p>
            <a:pPr defTabSz="614152"/>
            <a:r>
              <a:rPr lang="en-US" sz="2164" dirty="0"/>
              <a:t>	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SUBSCRIBABLE_TREE_DESERIALIZER 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constructor(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  <a:r>
              <a:rPr lang="en-US" sz="2164" dirty="0" err="1"/>
              <a:t>deserialize</a:t>
            </a:r>
            <a:r>
              <a:rPr lang="en-US" sz="2164" dirty="0"/>
              <a:t>() : </a:t>
            </a:r>
            <a:r>
              <a:rPr lang="en-US" sz="2164" dirty="0" err="1"/>
              <a:t>ISubscribableBasicTree</a:t>
            </a:r>
            <a:endParaRPr lang="en-US" sz="2164" dirty="0"/>
          </a:p>
          <a:p>
            <a:pPr defTabSz="614152"/>
            <a:endParaRPr lang="en-US" sz="2164" dirty="0"/>
          </a:p>
          <a:p>
            <a:endParaRPr lang="en-US" sz="2164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02806-7931-49A0-A9E3-56A7C2F11717}"/>
              </a:ext>
            </a:extLst>
          </p:cNvPr>
          <p:cNvSpPr txBox="1"/>
          <p:nvPr/>
        </p:nvSpPr>
        <p:spPr>
          <a:xfrm>
            <a:off x="18099232" y="20683605"/>
            <a:ext cx="10448266" cy="908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subscribableTree</a:t>
            </a:r>
            <a:r>
              <a:rPr lang="en-US" sz="2164" dirty="0"/>
              <a:t> = </a:t>
            </a:r>
            <a:r>
              <a:rPr lang="en-US" sz="2164" dirty="0" err="1"/>
              <a:t>SubscribableTreeLoader.load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firebaseTreesRef</a:t>
            </a:r>
            <a:r>
              <a:rPr lang="en-US" sz="2164" dirty="0"/>
              <a:t> = </a:t>
            </a:r>
            <a:r>
              <a:rPr lang="en-US" sz="2164" dirty="0" err="1"/>
              <a:t>firebase.database</a:t>
            </a:r>
            <a:r>
              <a:rPr lang="en-US" sz="2164" dirty="0"/>
              <a:t>().ref(‘trees/’) // rather this would be injected from the </a:t>
            </a:r>
            <a:r>
              <a:rPr lang="en-US" sz="2164" dirty="0" err="1"/>
              <a:t>inversify.config</a:t>
            </a:r>
            <a:r>
              <a:rPr lang="en-US" sz="2164" dirty="0"/>
              <a:t> object graph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treeRef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contentId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parentId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(‘children’)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contentIdRef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parentIdRef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childrenRef</a:t>
            </a:r>
            <a:r>
              <a:rPr lang="en-US" sz="2164" dirty="0"/>
              <a:t>}) //TODO: avoid new. Somehow can we inject this or use a factory or something?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contentIdSaver.save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parentIdSaver.save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childrenSaver.save</a:t>
            </a:r>
            <a:r>
              <a:rPr lang="en-US" sz="2164" dirty="0"/>
              <a:t>})</a:t>
            </a:r>
          </a:p>
          <a:p>
            <a:endParaRPr lang="en-US" sz="2164" dirty="0"/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dbSubscriberToTree</a:t>
            </a:r>
            <a:r>
              <a:rPr lang="en-US" sz="2164" dirty="0"/>
              <a:t> = new </a:t>
            </a:r>
            <a:r>
              <a:rPr lang="en-US" sz="2164" dirty="0" err="1"/>
              <a:t>DBSubscriberToTree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  <a:r>
              <a:rPr lang="en-US" sz="2164" dirty="0" err="1"/>
              <a:t>contentIdSyncerToDB</a:t>
            </a:r>
            <a:r>
              <a:rPr lang="en-US" sz="2164" dirty="0"/>
              <a:t>, </a:t>
            </a:r>
            <a:r>
              <a:rPr lang="en-US" sz="2164" dirty="0" err="1"/>
              <a:t>parentIdSyncerToDB</a:t>
            </a:r>
            <a:r>
              <a:rPr lang="en-US" sz="2164" dirty="0"/>
              <a:t>, </a:t>
            </a:r>
            <a:r>
              <a:rPr lang="en-US" sz="2164" dirty="0" err="1"/>
              <a:t>childrenSyncerToDB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dbSubscriberToTree.subscribe</a:t>
            </a:r>
            <a:r>
              <a:rPr lang="en-US" sz="2164" dirty="0"/>
              <a:t>()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dbSubscriberFromTree</a:t>
            </a:r>
            <a:r>
              <a:rPr lang="en-US" sz="2164" dirty="0"/>
              <a:t> = new </a:t>
            </a:r>
            <a:r>
              <a:rPr lang="en-US" sz="2164" dirty="0" err="1"/>
              <a:t>DBSubscriberFromTree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F61F8-8218-4AED-B7AE-E620BA9FD4B7}"/>
              </a:ext>
            </a:extLst>
          </p:cNvPr>
          <p:cNvSpPr txBox="1"/>
          <p:nvPr/>
        </p:nvSpPr>
        <p:spPr>
          <a:xfrm>
            <a:off x="9083842" y="32906368"/>
            <a:ext cx="9015390" cy="2391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‘/’, component: </a:t>
            </a:r>
            <a:r>
              <a:rPr lang="en-US" dirty="0" err="1"/>
              <a:t>BranchesAppComponent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BranchesAppComponent.ts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 created() {</a:t>
            </a:r>
          </a:p>
          <a:p>
            <a:r>
              <a:rPr lang="en-US" dirty="0"/>
              <a:t>		</a:t>
            </a:r>
            <a:r>
              <a:rPr lang="en-US" dirty="0" err="1"/>
              <a:t>this.init</a:t>
            </a:r>
            <a:r>
              <a:rPr lang="en-US" dirty="0"/>
              <a:t>()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. . .</a:t>
            </a:r>
          </a:p>
          <a:p>
            <a:r>
              <a:rPr lang="en-US" dirty="0"/>
              <a:t>	methods: {</a:t>
            </a:r>
          </a:p>
          <a:p>
            <a:r>
              <a:rPr lang="en-US" dirty="0"/>
              <a:t>	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	</a:t>
            </a:r>
            <a:r>
              <a:rPr lang="en-US" dirty="0" err="1"/>
              <a:t>const</a:t>
            </a:r>
            <a:r>
              <a:rPr lang="en-US" dirty="0"/>
              <a:t> app = </a:t>
            </a:r>
            <a:r>
              <a:rPr lang="en-US" dirty="0" err="1"/>
              <a:t>myContainer.get</a:t>
            </a:r>
            <a:r>
              <a:rPr lang="en-US" dirty="0"/>
              <a:t>&lt;</a:t>
            </a:r>
            <a:r>
              <a:rPr lang="en-US" dirty="0" err="1"/>
              <a:t>IBranchesApp</a:t>
            </a:r>
            <a:r>
              <a:rPr lang="en-US" dirty="0"/>
              <a:t>&gt;(</a:t>
            </a:r>
            <a:r>
              <a:rPr lang="en-US" dirty="0" err="1"/>
              <a:t>TYPES.IBranchesApp</a:t>
            </a:r>
            <a:r>
              <a:rPr lang="en-US" dirty="0"/>
              <a:t>) // will inject the correct databases, </a:t>
            </a:r>
            <a:r>
              <a:rPr lang="en-US" dirty="0" err="1"/>
              <a:t>localStorage</a:t>
            </a:r>
            <a:r>
              <a:rPr lang="en-US" dirty="0"/>
              <a:t>, </a:t>
            </a:r>
            <a:r>
              <a:rPr lang="en-US" dirty="0" err="1"/>
              <a:t>localStorageRetrievers</a:t>
            </a:r>
            <a:r>
              <a:rPr lang="en-US" dirty="0"/>
              <a:t> etc.</a:t>
            </a:r>
          </a:p>
          <a:p>
            <a:r>
              <a:rPr lang="en-US" dirty="0"/>
              <a:t>			</a:t>
            </a:r>
            <a:r>
              <a:rPr lang="en-US" dirty="0" err="1"/>
              <a:t>app.setURL</a:t>
            </a:r>
            <a:r>
              <a:rPr lang="en-US" dirty="0"/>
              <a:t>(</a:t>
            </a:r>
            <a:r>
              <a:rPr lang="en-US" dirty="0" err="1"/>
              <a:t>getWindowURl</a:t>
            </a:r>
            <a:r>
              <a:rPr lang="en-US" dirty="0"/>
              <a:t>())</a:t>
            </a:r>
          </a:p>
          <a:p>
            <a:r>
              <a:rPr lang="en-US" dirty="0"/>
              <a:t>			</a:t>
            </a:r>
            <a:r>
              <a:rPr lang="en-US" dirty="0" err="1"/>
              <a:t>app.init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BranchesApp.ts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this.datastore.init</a:t>
            </a:r>
            <a:r>
              <a:rPr lang="en-US" dirty="0"/>
              <a:t>() // </a:t>
            </a:r>
            <a:r>
              <a:rPr lang="en-US" dirty="0" err="1"/>
              <a:t>DataStore</a:t>
            </a:r>
            <a:r>
              <a:rPr lang="en-US" dirty="0"/>
              <a:t> has </a:t>
            </a:r>
            <a:r>
              <a:rPr lang="en-US" dirty="0" err="1"/>
              <a:t>LocalStorageHandler</a:t>
            </a:r>
            <a:r>
              <a:rPr lang="en-US" dirty="0"/>
              <a:t> already injected into it</a:t>
            </a:r>
          </a:p>
          <a:p>
            <a:r>
              <a:rPr lang="en-US" dirty="0"/>
              <a:t>		</a:t>
            </a:r>
            <a:r>
              <a:rPr lang="en-US" dirty="0" err="1"/>
              <a:t>this.ui_bridges.subscribe</a:t>
            </a:r>
            <a:r>
              <a:rPr lang="en-US" dirty="0"/>
              <a:t>(</a:t>
            </a:r>
            <a:r>
              <a:rPr lang="en-US" dirty="0" err="1"/>
              <a:t>this.datastore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this.getContentItem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UIBridges.ts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TreeUIBridge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ContentItemUIBridge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subscribe(</a:t>
            </a:r>
            <a:r>
              <a:rPr lang="en-US" dirty="0" err="1"/>
              <a:t>subscribable</a:t>
            </a:r>
            <a:r>
              <a:rPr lang="en-US" dirty="0"/>
              <a:t>: </a:t>
            </a:r>
            <a:r>
              <a:rPr lang="en-US" dirty="0" err="1"/>
              <a:t>Isubscribable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subscribable.onUpdate</a:t>
            </a:r>
            <a:r>
              <a:rPr lang="en-US" dirty="0"/>
              <a:t>(</a:t>
            </a:r>
            <a:r>
              <a:rPr lang="en-US" dirty="0" err="1"/>
              <a:t>this.handleDataUpdate</a:t>
            </a:r>
            <a:r>
              <a:rPr lang="en-US" dirty="0"/>
              <a:t>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switch (</a:t>
            </a:r>
            <a:r>
              <a:rPr lang="en-US" dirty="0" err="1"/>
              <a:t>dataUpdate.datatype</a:t>
            </a:r>
            <a:r>
              <a:rPr lang="en-US" dirty="0"/>
              <a:t>) {</a:t>
            </a:r>
          </a:p>
          <a:p>
            <a:r>
              <a:rPr lang="en-US" dirty="0"/>
              <a:t>			case DATA_TYPES.TREES:</a:t>
            </a:r>
          </a:p>
          <a:p>
            <a:r>
              <a:rPr lang="en-US" dirty="0"/>
              <a:t>				</a:t>
            </a:r>
            <a:r>
              <a:rPr lang="en-US" dirty="0" err="1"/>
              <a:t>treeUIBridge.handleDataUpdate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case DATA_TYPES.TREE_USER_DATA</a:t>
            </a:r>
          </a:p>
          <a:p>
            <a:r>
              <a:rPr lang="en-US" dirty="0"/>
              <a:t>				</a:t>
            </a:r>
            <a:r>
              <a:rPr lang="en-US" dirty="0" err="1"/>
              <a:t>treeUserDataUIBridge.handleDataUpdate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	</a:t>
            </a:r>
          </a:p>
          <a:p>
            <a:r>
              <a:rPr lang="en-US" dirty="0" err="1"/>
              <a:t>TreeUIBridge.ts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DATA_TYPES.TREES, </a:t>
            </a:r>
            <a:r>
              <a:rPr lang="en-US" dirty="0" err="1"/>
              <a:t>newTreeData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TreeUserDataUIBridge.ts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ContentItemUserDataUIBridge.ts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sigmaNodeIds</a:t>
            </a:r>
            <a:r>
              <a:rPr lang="en-US" dirty="0"/>
              <a:t> = </a:t>
            </a:r>
            <a:r>
              <a:rPr lang="en-US" dirty="0" err="1"/>
              <a:t>DATA_SIGMA_MAP.getFromContentId</a:t>
            </a:r>
            <a:r>
              <a:rPr lang="en-US" dirty="0"/>
              <a:t>(</a:t>
            </a:r>
            <a:r>
              <a:rPr lang="en-US" dirty="0" err="1"/>
              <a:t>dataUpdate.contentId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sigmaNodeIds.forEach</a:t>
            </a:r>
            <a:r>
              <a:rPr lang="en-US" dirty="0"/>
              <a:t>(</a:t>
            </a:r>
            <a:r>
              <a:rPr lang="en-US" dirty="0" err="1"/>
              <a:t>sigmaNodeId</a:t>
            </a:r>
            <a:r>
              <a:rPr lang="en-US" dirty="0"/>
              <a:t> =&gt; {</a:t>
            </a:r>
          </a:p>
          <a:p>
            <a:r>
              <a:rPr lang="en-US" dirty="0"/>
              <a:t>	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	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DataStore.ts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sigma_graph</a:t>
            </a:r>
            <a:r>
              <a:rPr lang="en-US" dirty="0"/>
              <a:t> = {nodes: [], edges: [] } // </a:t>
            </a:r>
            <a:r>
              <a:rPr lang="en-US" dirty="0" err="1"/>
              <a:t>storejs.fetch</a:t>
            </a:r>
            <a:r>
              <a:rPr lang="en-US" dirty="0"/>
              <a:t>(</a:t>
            </a:r>
            <a:r>
              <a:rPr lang="en-US" dirty="0" err="1"/>
              <a:t>LOCAL_FORAGE_PATHS.sigma_graph</a:t>
            </a:r>
            <a:r>
              <a:rPr lang="en-US" dirty="0"/>
              <a:t>) // forget about any </a:t>
            </a:r>
            <a:r>
              <a:rPr lang="en-US" dirty="0" err="1"/>
              <a:t>localstorage</a:t>
            </a:r>
            <a:r>
              <a:rPr lang="en-US" dirty="0"/>
              <a:t> for now</a:t>
            </a:r>
          </a:p>
          <a:p>
            <a:r>
              <a:rPr lang="en-US" dirty="0"/>
              <a:t>	</a:t>
            </a:r>
            <a:r>
              <a:rPr lang="en-US" dirty="0" err="1"/>
              <a:t>sigmaInstance</a:t>
            </a:r>
            <a:r>
              <a:rPr lang="en-US" dirty="0"/>
              <a:t> = new sigma({</a:t>
            </a:r>
          </a:p>
          <a:p>
            <a:r>
              <a:rPr lang="en-US" dirty="0"/>
              <a:t>                graph: </a:t>
            </a:r>
            <a:r>
              <a:rPr lang="en-US" dirty="0" err="1"/>
              <a:t>sigma_graph</a:t>
            </a:r>
            <a:r>
              <a:rPr lang="en-US" dirty="0"/>
              <a:t>,</a:t>
            </a:r>
          </a:p>
          <a:p>
            <a:r>
              <a:rPr lang="en-US" dirty="0"/>
              <a:t>                container: 'graph-container',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glyphScale</a:t>
            </a:r>
            <a:r>
              <a:rPr lang="en-US" dirty="0"/>
              <a:t>: 0.7,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glyphFillColor</a:t>
            </a:r>
            <a:r>
              <a:rPr lang="en-US" dirty="0"/>
              <a:t>: '#666',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glyphTextColor</a:t>
            </a:r>
            <a:r>
              <a:rPr lang="en-US" dirty="0"/>
              <a:t>: 'white',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glyphStrokeColor</a:t>
            </a:r>
            <a:r>
              <a:rPr lang="en-US" dirty="0"/>
              <a:t>: 'transparent',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</a:t>
            </a:r>
            <a:r>
              <a:rPr lang="en-US" dirty="0"/>
              <a:t>: '</a:t>
            </a:r>
            <a:r>
              <a:rPr lang="en-US" dirty="0" err="1"/>
              <a:t>FontAwesome</a:t>
            </a:r>
            <a:r>
              <a:rPr lang="en-US" dirty="0"/>
              <a:t>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glyphFontStyle</a:t>
            </a:r>
            <a:r>
              <a:rPr lang="en-US" dirty="0"/>
              <a:t>: 'normal',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glyphTextThreshold</a:t>
            </a:r>
            <a:r>
              <a:rPr lang="en-US" dirty="0"/>
              <a:t>: 6,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glyphThreshold</a:t>
            </a:r>
            <a:r>
              <a:rPr lang="en-US" dirty="0"/>
              <a:t>: 3</a:t>
            </a:r>
          </a:p>
          <a:p>
            <a:r>
              <a:rPr lang="en-US" dirty="0"/>
              <a:t>            });</a:t>
            </a:r>
          </a:p>
          <a:p>
            <a:r>
              <a:rPr lang="en-US" dirty="0"/>
              <a:t>	get sigma cache from local store</a:t>
            </a:r>
          </a:p>
          <a:p>
            <a:r>
              <a:rPr lang="en-US" dirty="0"/>
              <a:t>	initialize sigma and sigma plugins // hopefully this all takes less than 200 </a:t>
            </a:r>
            <a:r>
              <a:rPr lang="en-US" dirty="0" err="1"/>
              <a:t>ms.</a:t>
            </a:r>
            <a:r>
              <a:rPr lang="en-US" dirty="0"/>
              <a:t> Meaning TTI is 200 </a:t>
            </a:r>
            <a:r>
              <a:rPr lang="en-US" dirty="0" err="1"/>
              <a:t>ms</a:t>
            </a:r>
            <a:r>
              <a:rPr lang="en-US" dirty="0"/>
              <a:t>, once all the static assets are cached.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tree_location_store_obj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LOCAL_STORAGE_PATHS.tree_location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tree_data_store_obj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LOCAL_STORAGE_PATHS.tree_data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70618-05C0-4FEC-875C-A3BF933428FD}"/>
              </a:ext>
            </a:extLst>
          </p:cNvPr>
          <p:cNvSpPr txBox="1"/>
          <p:nvPr/>
        </p:nvSpPr>
        <p:spPr>
          <a:xfrm>
            <a:off x="4921135" y="11371811"/>
            <a:ext cx="10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Data_LOADER</a:t>
            </a:r>
          </a:p>
        </p:txBody>
      </p:sp>
    </p:spTree>
    <p:extLst>
      <p:ext uri="{BB962C8B-B14F-4D97-AF65-F5344CB8AC3E}">
        <p14:creationId xmlns:p14="http://schemas.microsoft.com/office/powerpoint/2010/main" val="115799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8CE3-64B4-4FE2-A104-2D91ED61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0FB9-1276-4E68-A390-991A1015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9ABA01D-D24D-4271-9E63-E950FDA48EF7}"/>
              </a:ext>
            </a:extLst>
          </p:cNvPr>
          <p:cNvCxnSpPr>
            <a:cxnSpLocks/>
            <a:stCxn id="92" idx="3"/>
            <a:endCxn id="180" idx="3"/>
          </p:cNvCxnSpPr>
          <p:nvPr/>
        </p:nvCxnSpPr>
        <p:spPr>
          <a:xfrm flipH="1">
            <a:off x="17091131" y="23984139"/>
            <a:ext cx="6626491" cy="72299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B68E463-C5A3-4317-ACF8-81A3E5F530C4}"/>
              </a:ext>
            </a:extLst>
          </p:cNvPr>
          <p:cNvCxnSpPr>
            <a:cxnSpLocks/>
            <a:stCxn id="14" idx="1"/>
            <a:endCxn id="188" idx="3"/>
          </p:cNvCxnSpPr>
          <p:nvPr/>
        </p:nvCxnSpPr>
        <p:spPr>
          <a:xfrm flipH="1">
            <a:off x="17093758" y="24011395"/>
            <a:ext cx="7461091" cy="107627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BB03162-E841-4337-B43D-EB7E7880294A}"/>
              </a:ext>
            </a:extLst>
          </p:cNvPr>
          <p:cNvCxnSpPr>
            <a:cxnSpLocks/>
            <a:stCxn id="15" idx="1"/>
            <a:endCxn id="196" idx="3"/>
          </p:cNvCxnSpPr>
          <p:nvPr/>
        </p:nvCxnSpPr>
        <p:spPr>
          <a:xfrm flipH="1">
            <a:off x="17091131" y="24004889"/>
            <a:ext cx="8326495" cy="143448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F1C2115-404C-4E3A-B9A5-6E267DF6143D}"/>
              </a:ext>
            </a:extLst>
          </p:cNvPr>
          <p:cNvCxnSpPr>
            <a:cxnSpLocks/>
            <a:stCxn id="92" idx="1"/>
            <a:endCxn id="175" idx="3"/>
          </p:cNvCxnSpPr>
          <p:nvPr/>
        </p:nvCxnSpPr>
        <p:spPr>
          <a:xfrm flipH="1">
            <a:off x="17091131" y="23984139"/>
            <a:ext cx="4703481" cy="3215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57A433-0007-4121-9801-659C2F20C3A2}"/>
              </a:ext>
            </a:extLst>
          </p:cNvPr>
          <p:cNvSpPr txBox="1"/>
          <p:nvPr/>
        </p:nvSpPr>
        <p:spPr>
          <a:xfrm>
            <a:off x="19232897" y="24580538"/>
            <a:ext cx="206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ISubscribableBasicTree</a:t>
            </a:r>
            <a:endParaRPr lang="en-US" sz="400" dirty="0"/>
          </a:p>
          <a:p>
            <a:r>
              <a:rPr lang="en-US" sz="400" dirty="0"/>
              <a:t>-receive messages/PROPERTY_LEVEL_DATA_MUTATIONS from TREE_DATA_STORE via </a:t>
            </a:r>
            <a:r>
              <a:rPr lang="en-US" sz="400" dirty="0" err="1"/>
              <a:t>this.addMutation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  <a:p>
            <a:r>
              <a:rPr lang="en-US" sz="400" dirty="0"/>
              <a:t>-also subscribes to each of its properties’ update events, appends the property name to the update/event, and also bubbles up these modified events to any objects that subscribed to it (e.g. the TREE_DATA_STORE)</a:t>
            </a:r>
          </a:p>
          <a:p>
            <a:r>
              <a:rPr lang="en-US" sz="400" dirty="0"/>
              <a:t>-upon having a child publish an update, publish an </a:t>
            </a:r>
            <a:r>
              <a:rPr lang="en-US" sz="400" dirty="0" err="1"/>
              <a:t>onUpdate</a:t>
            </a:r>
            <a:r>
              <a:rPr lang="en-US" sz="400" dirty="0"/>
              <a:t> that has the entire objects .</a:t>
            </a:r>
            <a:r>
              <a:rPr lang="en-US" sz="400" dirty="0" err="1"/>
              <a:t>val</a:t>
            </a:r>
            <a:r>
              <a:rPr lang="en-US" sz="400" dirty="0"/>
              <a:t>(), which calls .</a:t>
            </a:r>
            <a:r>
              <a:rPr lang="en-US" sz="400" dirty="0" err="1"/>
              <a:t>val</a:t>
            </a:r>
            <a:r>
              <a:rPr lang="en-US" sz="400" dirty="0"/>
              <a:t>() on each of its properties, and outputs as JSON.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E2A50BA-9B9B-4046-8E38-E12118A4DFD0}"/>
              </a:ext>
            </a:extLst>
          </p:cNvPr>
          <p:cNvSpPr/>
          <p:nvPr/>
        </p:nvSpPr>
        <p:spPr>
          <a:xfrm>
            <a:off x="17401429" y="17841941"/>
            <a:ext cx="947687" cy="2154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dirty="0">
                <a:solidFill>
                  <a:schemeClr val="tx1"/>
                </a:solidFill>
              </a:rPr>
              <a:t>Canvas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5E95-B0B1-4B51-8600-CC0771CE718D}"/>
              </a:ext>
            </a:extLst>
          </p:cNvPr>
          <p:cNvSpPr txBox="1"/>
          <p:nvPr/>
        </p:nvSpPr>
        <p:spPr>
          <a:xfrm>
            <a:off x="31171790" y="18585196"/>
            <a:ext cx="775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SubscribeToFirebase</a:t>
            </a:r>
            <a:r>
              <a:rPr lang="en-US" sz="400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-has an </a:t>
            </a:r>
            <a:r>
              <a:rPr lang="en-US" sz="400" dirty="0" err="1"/>
              <a:t>onUpdate</a:t>
            </a:r>
            <a:r>
              <a:rPr lang="en-US" sz="400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&gt; </a:t>
            </a:r>
          </a:p>
          <a:p>
            <a:endParaRPr lang="en-US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E8C1-ED8C-459B-B8B5-3578ACFB93D8}"/>
              </a:ext>
            </a:extLst>
          </p:cNvPr>
          <p:cNvSpPr txBox="1"/>
          <p:nvPr/>
        </p:nvSpPr>
        <p:spPr>
          <a:xfrm>
            <a:off x="30487730" y="31401488"/>
            <a:ext cx="6898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TREE_LOADER</a:t>
            </a:r>
          </a:p>
          <a:p>
            <a:pPr defTabSz="614152"/>
            <a:r>
              <a:rPr lang="en-US" sz="400" dirty="0"/>
              <a:t>	+ load(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load(</a:t>
            </a:r>
            <a:r>
              <a:rPr lang="en-US" sz="400" dirty="0" err="1"/>
              <a:t>treeId</a:t>
            </a:r>
            <a:r>
              <a:rPr lang="en-US" sz="400" dirty="0"/>
              <a:t>) implementation: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json</a:t>
            </a:r>
            <a:r>
              <a:rPr lang="en-US" sz="400" dirty="0"/>
              <a:t> = await </a:t>
            </a:r>
            <a:r>
              <a:rPr lang="en-US" sz="400" dirty="0" err="1"/>
              <a:t>getTreeJson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deserializer</a:t>
            </a:r>
            <a:r>
              <a:rPr lang="en-US" sz="400" dirty="0"/>
              <a:t> = new </a:t>
            </a:r>
            <a:r>
              <a:rPr lang="en-US" sz="400" dirty="0" err="1"/>
              <a:t>SubscribableTreeDeserializer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json</a:t>
            </a:r>
            <a:r>
              <a:rPr lang="en-US" sz="400" dirty="0"/>
              <a:t>) //TODO: I wish I could </a:t>
            </a:r>
            <a:r>
              <a:rPr lang="en-US" sz="400" dirty="0" err="1"/>
              <a:t>deserialize</a:t>
            </a:r>
            <a:r>
              <a:rPr lang="en-US" sz="400" dirty="0"/>
              <a:t> the normal tree, and then apply the </a:t>
            </a:r>
            <a:r>
              <a:rPr lang="en-US" sz="400" dirty="0" err="1"/>
              <a:t>subscribable</a:t>
            </a:r>
            <a:r>
              <a:rPr lang="en-US" sz="400" dirty="0"/>
              <a:t> behaviors onto the normal tree to transform it into a </a:t>
            </a:r>
            <a:r>
              <a:rPr lang="en-US" sz="400" dirty="0" err="1"/>
              <a:t>subscribable</a:t>
            </a:r>
            <a:r>
              <a:rPr lang="en-US" sz="400" dirty="0"/>
              <a:t> tree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tree = </a:t>
            </a:r>
            <a:r>
              <a:rPr lang="en-US" sz="400" dirty="0" err="1"/>
              <a:t>deserializer.deserialize</a:t>
            </a:r>
            <a:r>
              <a:rPr lang="en-US" sz="400" dirty="0"/>
              <a:t>()</a:t>
            </a:r>
          </a:p>
          <a:p>
            <a:pPr defTabSz="614152"/>
            <a:r>
              <a:rPr lang="en-US" sz="400" dirty="0"/>
              <a:t>	return tree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	//now</a:t>
            </a:r>
          </a:p>
          <a:p>
            <a:pPr defTabSz="614152"/>
            <a:r>
              <a:rPr lang="en-US" sz="400" dirty="0"/>
              <a:t>	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SUBSCRIBABLE_TREE_DESERIALIZER 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constructor(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  <a:r>
              <a:rPr lang="en-US" sz="400" dirty="0" err="1"/>
              <a:t>deserialize</a:t>
            </a:r>
            <a:r>
              <a:rPr lang="en-US" sz="400" dirty="0"/>
              <a:t>() : </a:t>
            </a:r>
            <a:r>
              <a:rPr lang="en-US" sz="400" dirty="0" err="1"/>
              <a:t>ISubscribableBasicTree</a:t>
            </a:r>
            <a:endParaRPr lang="en-US" sz="400" dirty="0"/>
          </a:p>
          <a:p>
            <a:pPr defTabSz="614152"/>
            <a:endParaRPr lang="en-US" sz="400" dirty="0"/>
          </a:p>
          <a:p>
            <a:endParaRPr lang="en-US" sz="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C6F34-BE63-4CE2-80E6-7B97A0734016}"/>
              </a:ext>
            </a:extLst>
          </p:cNvPr>
          <p:cNvSpPr txBox="1"/>
          <p:nvPr/>
        </p:nvSpPr>
        <p:spPr>
          <a:xfrm>
            <a:off x="28713063" y="21783507"/>
            <a:ext cx="10448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subscribableTree</a:t>
            </a:r>
            <a:r>
              <a:rPr lang="en-US" sz="400" dirty="0"/>
              <a:t> = </a:t>
            </a:r>
            <a:r>
              <a:rPr lang="en-US" sz="400" dirty="0" err="1"/>
              <a:t>SubscribableTreeLoader.load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firebaseTreesRef</a:t>
            </a:r>
            <a:r>
              <a:rPr lang="en-US" sz="400" dirty="0"/>
              <a:t> = </a:t>
            </a:r>
            <a:r>
              <a:rPr lang="en-US" sz="400" dirty="0" err="1"/>
              <a:t>firebase.database</a:t>
            </a:r>
            <a:r>
              <a:rPr lang="en-US" sz="400" dirty="0"/>
              <a:t>().ref(‘trees/’) // rather this would be injected from the </a:t>
            </a:r>
            <a:r>
              <a:rPr lang="en-US" sz="400" dirty="0" err="1"/>
              <a:t>inversify.config</a:t>
            </a:r>
            <a:r>
              <a:rPr lang="en-US" sz="400" dirty="0"/>
              <a:t> object graph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treeRef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contentId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parentId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(‘children’)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contentIdRef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parentIdRef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childrenRef</a:t>
            </a:r>
            <a:r>
              <a:rPr lang="en-US" sz="400" dirty="0"/>
              <a:t>}) //TODO: avoid new. Somehow can we inject this or use a factory or something?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contentIdSaver.save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parentIdSaver.save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childrenSaver.save</a:t>
            </a:r>
            <a:r>
              <a:rPr lang="en-US" sz="400" dirty="0"/>
              <a:t>})</a:t>
            </a:r>
          </a:p>
          <a:p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dbSubscriberToTree</a:t>
            </a:r>
            <a:r>
              <a:rPr lang="en-US" sz="400" dirty="0"/>
              <a:t> = new </a:t>
            </a:r>
            <a:r>
              <a:rPr lang="en-US" sz="400" dirty="0" err="1"/>
              <a:t>DBSubscriberToTree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contentIdSyncerToDB</a:t>
            </a:r>
            <a:r>
              <a:rPr lang="en-US" sz="400" dirty="0"/>
              <a:t>, </a:t>
            </a:r>
            <a:r>
              <a:rPr lang="en-US" sz="400" dirty="0" err="1"/>
              <a:t>parentIdSyncerToDB</a:t>
            </a:r>
            <a:r>
              <a:rPr lang="en-US" sz="400" dirty="0"/>
              <a:t>, </a:t>
            </a:r>
            <a:r>
              <a:rPr lang="en-US" sz="400" dirty="0" err="1"/>
              <a:t>childrenSyncerToDB</a:t>
            </a:r>
            <a:r>
              <a:rPr lang="en-US" sz="400" dirty="0"/>
              <a:t>)</a:t>
            </a:r>
          </a:p>
          <a:p>
            <a:r>
              <a:rPr lang="en-US" sz="400" dirty="0" err="1"/>
              <a:t>dbSubscriberToTree.subscribe</a:t>
            </a:r>
            <a:r>
              <a:rPr lang="en-US" sz="400" dirty="0"/>
              <a:t>()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dbSubscriberFromTree</a:t>
            </a:r>
            <a:r>
              <a:rPr lang="en-US" sz="400" dirty="0"/>
              <a:t> = new </a:t>
            </a:r>
            <a:r>
              <a:rPr lang="en-US" sz="400" dirty="0" err="1"/>
              <a:t>DBSubscriberFromTree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597A3-41BE-4D11-A315-1705EA007309}"/>
              </a:ext>
            </a:extLst>
          </p:cNvPr>
          <p:cNvSpPr txBox="1"/>
          <p:nvPr/>
        </p:nvSpPr>
        <p:spPr>
          <a:xfrm>
            <a:off x="20095502" y="17329830"/>
            <a:ext cx="161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UI/</a:t>
            </a:r>
            <a:r>
              <a:rPr lang="en-US" sz="1200" dirty="0" err="1"/>
              <a:t>Vue</a:t>
            </a:r>
            <a:r>
              <a:rPr lang="en-US" sz="1200" dirty="0"/>
              <a:t> components</a:t>
            </a:r>
          </a:p>
          <a:p>
            <a:r>
              <a:rPr lang="en-US" sz="400" dirty="0"/>
              <a:t>-have no knowledge of their objects</a:t>
            </a:r>
          </a:p>
          <a:p>
            <a:r>
              <a:rPr lang="en-US" sz="400" dirty="0"/>
              <a:t>-should not call any databases or ORMs to retrieve data</a:t>
            </a:r>
          </a:p>
          <a:p>
            <a:pPr defTabSz="114300"/>
            <a:r>
              <a:rPr lang="en-US" sz="400" dirty="0"/>
              <a:t>	-should get all of its data from the JSON/ JS object from the sigma Nodes</a:t>
            </a:r>
          </a:p>
          <a:p>
            <a:r>
              <a:rPr lang="en-US" sz="400" dirty="0"/>
              <a:t>-only call mutations on 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0358A-3F67-4420-916D-B297C97D5A69}"/>
              </a:ext>
            </a:extLst>
          </p:cNvPr>
          <p:cNvSpPr txBox="1"/>
          <p:nvPr/>
        </p:nvSpPr>
        <p:spPr>
          <a:xfrm>
            <a:off x="21903520" y="18433549"/>
            <a:ext cx="461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trigger store mutations (DATA_MUTATIONS)</a:t>
            </a:r>
          </a:p>
          <a:p>
            <a:r>
              <a:rPr lang="en-US" sz="400" dirty="0"/>
              <a:t>e.g. “{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mutation}”</a:t>
            </a:r>
          </a:p>
          <a:p>
            <a:endParaRPr lang="en-US" sz="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DF6114-D55F-4B5A-8876-9113F2105E47}"/>
              </a:ext>
            </a:extLst>
          </p:cNvPr>
          <p:cNvCxnSpPr>
            <a:cxnSpLocks/>
            <a:stCxn id="2" idx="2"/>
            <a:endCxn id="37" idx="0"/>
          </p:cNvCxnSpPr>
          <p:nvPr/>
        </p:nvCxnSpPr>
        <p:spPr>
          <a:xfrm>
            <a:off x="20903107" y="17914605"/>
            <a:ext cx="2044372" cy="337450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6D8DB9-70C3-4E3B-A78B-796158322D8E}"/>
              </a:ext>
            </a:extLst>
          </p:cNvPr>
          <p:cNvSpPr txBox="1"/>
          <p:nvPr/>
        </p:nvSpPr>
        <p:spPr>
          <a:xfrm>
            <a:off x="21759196" y="22467207"/>
            <a:ext cx="23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receives messages/ APP_LEVEL_DATA_MUTATIONS from UI_COMPONENTS or SIGMA_LISTENER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 reference to each data types data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Chooses to pass the message along to correct data store as an TYPE_LEVEL_DATA_MUTATION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e.g. “</a:t>
            </a:r>
            <a:r>
              <a:rPr lang="en-US" sz="400" dirty="0" err="1"/>
              <a:t>TREE_DATA_STORE.addMutation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Also receives messages/TYPE_LEVEL_DATA_UPDATES from each TYPE_DATA_STORE. It does this by subscribing to each of the TYPE_DATA_STORES, </a:t>
            </a:r>
            <a:r>
              <a:rPr lang="en-US" sz="400" dirty="0" err="1"/>
              <a:t>onUpdate</a:t>
            </a:r>
            <a:r>
              <a:rPr lang="en-US" sz="400" dirty="0"/>
              <a:t>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an </a:t>
            </a:r>
            <a:r>
              <a:rPr lang="en-US" sz="400" dirty="0" err="1"/>
              <a:t>onUpdate</a:t>
            </a:r>
            <a:r>
              <a:rPr lang="en-US" sz="400" dirty="0"/>
              <a:t> method that DATA_UI_BRIDGE or other objects can subscribe to</a:t>
            </a:r>
          </a:p>
          <a:p>
            <a:pPr marL="287338" lvl="1" indent="-115888">
              <a:buFont typeface="Arial" panose="020B0604020202020204" pitchFamily="34" charset="0"/>
              <a:buChar char="•"/>
            </a:pPr>
            <a:r>
              <a:rPr lang="en-US" sz="400" dirty="0"/>
              <a:t>This method publishes the entire </a:t>
            </a:r>
            <a:r>
              <a:rPr lang="en-US" sz="400" dirty="0" err="1"/>
              <a:t>tree_data</a:t>
            </a:r>
            <a:r>
              <a:rPr lang="en-US" sz="400" dirty="0"/>
              <a:t>, or </a:t>
            </a:r>
            <a:r>
              <a:rPr lang="en-US" sz="400" dirty="0" err="1"/>
              <a:t>tree_location_data</a:t>
            </a:r>
            <a:r>
              <a:rPr lang="en-US" sz="400" dirty="0"/>
              <a:t>, </a:t>
            </a:r>
            <a:r>
              <a:rPr lang="en-US" sz="400" dirty="0" err="1"/>
              <a:t>tree_user_data</a:t>
            </a:r>
            <a:r>
              <a:rPr lang="en-US" sz="400" dirty="0"/>
              <a:t> value etc. along with the </a:t>
            </a:r>
            <a:r>
              <a:rPr lang="en-US" sz="400" dirty="0" err="1"/>
              <a:t>data_type</a:t>
            </a:r>
            <a:r>
              <a:rPr lang="en-US" sz="400" dirty="0"/>
              <a:t>, and </a:t>
            </a:r>
            <a:r>
              <a:rPr lang="en-US" sz="400" dirty="0" err="1"/>
              <a:t>objectId</a:t>
            </a:r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no static knowledge of DATA_UI_BRIDGE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59810-9A8E-4F0F-87A7-BE69CE885C9C}"/>
              </a:ext>
            </a:extLst>
          </p:cNvPr>
          <p:cNvSpPr txBox="1"/>
          <p:nvPr/>
        </p:nvSpPr>
        <p:spPr>
          <a:xfrm>
            <a:off x="23591031" y="23952178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TREE_USER_DATA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38287-E916-4DA1-A113-B448A4113B76}"/>
              </a:ext>
            </a:extLst>
          </p:cNvPr>
          <p:cNvSpPr txBox="1"/>
          <p:nvPr/>
        </p:nvSpPr>
        <p:spPr>
          <a:xfrm>
            <a:off x="24554849" y="23934451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CONTENT_DATA_STORE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DBEEB-B009-4561-A2CF-BD603CF09CEB}"/>
              </a:ext>
            </a:extLst>
          </p:cNvPr>
          <p:cNvSpPr txBox="1"/>
          <p:nvPr/>
        </p:nvSpPr>
        <p:spPr>
          <a:xfrm>
            <a:off x="25417626" y="23927945"/>
            <a:ext cx="88651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CONTENT_USER_DATA_STORE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518F4-6F72-49EA-952F-9784614470CC}"/>
              </a:ext>
            </a:extLst>
          </p:cNvPr>
          <p:cNvSpPr txBox="1"/>
          <p:nvPr/>
        </p:nvSpPr>
        <p:spPr>
          <a:xfrm>
            <a:off x="26383894" y="23940522"/>
            <a:ext cx="470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USER_STORE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13A6D-41F7-4144-A865-81CD35190C1B}"/>
              </a:ext>
            </a:extLst>
          </p:cNvPr>
          <p:cNvCxnSpPr>
            <a:cxnSpLocks/>
            <a:stCxn id="289" idx="2"/>
            <a:endCxn id="12" idx="0"/>
          </p:cNvCxnSpPr>
          <p:nvPr/>
        </p:nvCxnSpPr>
        <p:spPr>
          <a:xfrm flipH="1">
            <a:off x="20266773" y="23527789"/>
            <a:ext cx="2680706" cy="2398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C12D41-863E-4142-8BDB-EB255116E1DA}"/>
              </a:ext>
            </a:extLst>
          </p:cNvPr>
          <p:cNvCxnSpPr>
            <a:cxnSpLocks/>
            <a:stCxn id="289" idx="2"/>
            <a:endCxn id="13" idx="0"/>
          </p:cNvCxnSpPr>
          <p:nvPr/>
        </p:nvCxnSpPr>
        <p:spPr>
          <a:xfrm>
            <a:off x="22947479" y="23527789"/>
            <a:ext cx="1052914" cy="42438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34D8-70BC-4C30-A6E1-0E86F8454A20}"/>
              </a:ext>
            </a:extLst>
          </p:cNvPr>
          <p:cNvCxnSpPr>
            <a:cxnSpLocks/>
            <a:stCxn id="289" idx="2"/>
            <a:endCxn id="14" idx="0"/>
          </p:cNvCxnSpPr>
          <p:nvPr/>
        </p:nvCxnSpPr>
        <p:spPr>
          <a:xfrm>
            <a:off x="22947479" y="23527789"/>
            <a:ext cx="2016732" cy="4066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823383-998D-465F-A8BD-5663A5A363E5}"/>
              </a:ext>
            </a:extLst>
          </p:cNvPr>
          <p:cNvCxnSpPr>
            <a:cxnSpLocks/>
            <a:stCxn id="289" idx="2"/>
            <a:endCxn id="15" idx="0"/>
          </p:cNvCxnSpPr>
          <p:nvPr/>
        </p:nvCxnSpPr>
        <p:spPr>
          <a:xfrm>
            <a:off x="22947479" y="23527789"/>
            <a:ext cx="2913407" cy="4001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FC84FE-E851-4C9B-8C31-CBDDD88187D5}"/>
              </a:ext>
            </a:extLst>
          </p:cNvPr>
          <p:cNvCxnSpPr>
            <a:cxnSpLocks/>
            <a:stCxn id="289" idx="2"/>
            <a:endCxn id="16" idx="0"/>
          </p:cNvCxnSpPr>
          <p:nvPr/>
        </p:nvCxnSpPr>
        <p:spPr>
          <a:xfrm>
            <a:off x="22947479" y="23527789"/>
            <a:ext cx="3671820" cy="412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3498C-A8B7-49A9-AC2F-1145D7DEA5AF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flipH="1">
            <a:off x="20263785" y="24413995"/>
            <a:ext cx="2988" cy="16654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FBCD58-F401-4730-A48F-C5D33E14D7F9}"/>
              </a:ext>
            </a:extLst>
          </p:cNvPr>
          <p:cNvSpPr txBox="1"/>
          <p:nvPr/>
        </p:nvSpPr>
        <p:spPr>
          <a:xfrm>
            <a:off x="21571165" y="21289107"/>
            <a:ext cx="2752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</a:t>
            </a:r>
          </a:p>
          <a:p>
            <a:endParaRPr lang="en-US" sz="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E1FC34-346F-4420-AF3A-2E90F6BAACFF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flipH="1">
            <a:off x="19445391" y="25349979"/>
            <a:ext cx="818394" cy="235724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1E3838-6D95-4173-AEBE-B3D14D01EBE0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20263785" y="25349979"/>
            <a:ext cx="1053118" cy="22477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4B317B-C698-4D94-8606-328006317D35}"/>
              </a:ext>
            </a:extLst>
          </p:cNvPr>
          <p:cNvSpPr txBox="1"/>
          <p:nvPr/>
        </p:nvSpPr>
        <p:spPr>
          <a:xfrm>
            <a:off x="19269426" y="25585703"/>
            <a:ext cx="3519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children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8996D-8C70-49FE-96CB-D40635C3543E}"/>
              </a:ext>
            </a:extLst>
          </p:cNvPr>
          <p:cNvSpPr txBox="1"/>
          <p:nvPr/>
        </p:nvSpPr>
        <p:spPr>
          <a:xfrm>
            <a:off x="21114403" y="25574749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endParaRPr lang="en-US" sz="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CBB945-557E-492E-B19A-F172777881B2}"/>
              </a:ext>
            </a:extLst>
          </p:cNvPr>
          <p:cNvSpPr txBox="1"/>
          <p:nvPr/>
        </p:nvSpPr>
        <p:spPr>
          <a:xfrm>
            <a:off x="18993577" y="26105132"/>
            <a:ext cx="286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Publishes updates to subscribers</a:t>
            </a:r>
          </a:p>
          <a:p>
            <a:r>
              <a:rPr lang="en-US" sz="400" dirty="0"/>
              <a:t>-these updates have a list of the values changed and mutations added</a:t>
            </a:r>
          </a:p>
          <a:p>
            <a:r>
              <a:rPr lang="en-US" sz="400" dirty="0"/>
              <a:t>-will ONLY change result of .</a:t>
            </a:r>
            <a:r>
              <a:rPr lang="en-US" sz="400" dirty="0" err="1"/>
              <a:t>val</a:t>
            </a:r>
            <a:r>
              <a:rPr lang="en-US" sz="400" dirty="0"/>
              <a:t>() or .mutations()</a:t>
            </a:r>
          </a:p>
          <a:p>
            <a:endParaRPr lang="en-US" sz="400" dirty="0"/>
          </a:p>
          <a:p>
            <a:r>
              <a:rPr lang="en-US" sz="400" dirty="0"/>
              <a:t>OR MAY NOT DO ANY UPDATES AT ALL, and thus not publish any updates to any subscribers</a:t>
            </a:r>
          </a:p>
          <a:p>
            <a:r>
              <a:rPr lang="en-US" sz="400" dirty="0"/>
              <a:t>Not all mutations result in updates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A8FEF7-F980-4C70-9B52-7FBF11069E4A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flipH="1">
            <a:off x="18445776" y="25739591"/>
            <a:ext cx="999615" cy="2458063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EB7B09-3654-403D-8189-BEEBC270FBE8}"/>
              </a:ext>
            </a:extLst>
          </p:cNvPr>
          <p:cNvCxnSpPr>
            <a:cxnSpLocks/>
            <a:stCxn id="46" idx="2"/>
            <a:endCxn id="60" idx="0"/>
          </p:cNvCxnSpPr>
          <p:nvPr/>
        </p:nvCxnSpPr>
        <p:spPr>
          <a:xfrm flipH="1">
            <a:off x="17965327" y="25739591"/>
            <a:ext cx="1480064" cy="2020182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83A4631-B1E1-42DE-9EEE-0C57C0942263}"/>
              </a:ext>
            </a:extLst>
          </p:cNvPr>
          <p:cNvSpPr txBox="1"/>
          <p:nvPr/>
        </p:nvSpPr>
        <p:spPr>
          <a:xfrm>
            <a:off x="18024867" y="28197654"/>
            <a:ext cx="84181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72BBFB-2AA4-48F5-82B5-919BEC8E951A}"/>
              </a:ext>
            </a:extLst>
          </p:cNvPr>
          <p:cNvSpPr txBox="1"/>
          <p:nvPr/>
        </p:nvSpPr>
        <p:spPr>
          <a:xfrm>
            <a:off x="17574687" y="27759773"/>
            <a:ext cx="781279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DatabaseSyncer1 (firebase)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987E75-2953-49D6-BAFD-6CC2E0F5F2CD}"/>
              </a:ext>
            </a:extLst>
          </p:cNvPr>
          <p:cNvSpPr txBox="1"/>
          <p:nvPr/>
        </p:nvSpPr>
        <p:spPr>
          <a:xfrm>
            <a:off x="16294418" y="21495711"/>
            <a:ext cx="179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</a:t>
            </a:r>
            <a:r>
              <a:rPr lang="en-US" sz="400" dirty="0" err="1"/>
              <a:t>Update_UI_UPDATE</a:t>
            </a:r>
            <a:r>
              <a:rPr lang="en-US" sz="400" dirty="0"/>
              <a:t> BRIDGE</a:t>
            </a:r>
          </a:p>
          <a:p>
            <a:r>
              <a:rPr lang="en-US" sz="400" dirty="0"/>
              <a:t>- Subscribes to store updates</a:t>
            </a:r>
          </a:p>
          <a:p>
            <a:r>
              <a:rPr lang="en-US" sz="400" dirty="0"/>
              <a:t>parses update</a:t>
            </a:r>
          </a:p>
          <a:p>
            <a:r>
              <a:rPr lang="en-US" sz="400" dirty="0"/>
              <a:t>- has reference to a </a:t>
            </a:r>
            <a:r>
              <a:rPr lang="en-US" sz="400" dirty="0" err="1"/>
              <a:t>sigma_handler</a:t>
            </a:r>
            <a:r>
              <a:rPr lang="en-US" sz="400" dirty="0"/>
              <a:t> and other UIS</a:t>
            </a:r>
          </a:p>
          <a:p>
            <a:r>
              <a:rPr lang="en-US" sz="400" dirty="0"/>
              <a:t>- calls the correct method w/ correct </a:t>
            </a:r>
            <a:r>
              <a:rPr lang="en-US" sz="400" dirty="0" err="1"/>
              <a:t>params</a:t>
            </a:r>
            <a:r>
              <a:rPr lang="en-US" sz="400" dirty="0"/>
              <a:t> on SIGMA_HANDLER + other UIs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526720-5581-46E6-9AE1-EA3755AAEB39}"/>
              </a:ext>
            </a:extLst>
          </p:cNvPr>
          <p:cNvSpPr txBox="1"/>
          <p:nvPr/>
        </p:nvSpPr>
        <p:spPr>
          <a:xfrm>
            <a:off x="16086560" y="18346897"/>
            <a:ext cx="9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Sigma LOCAL CACHE</a:t>
            </a:r>
          </a:p>
          <a:p>
            <a:pPr defTabSz="160020"/>
            <a:r>
              <a:rPr lang="en-US" sz="400" dirty="0"/>
              <a:t>	- store set of nodes and edges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49F4DD-4A29-44FC-8E0D-A35F3BF7D177}"/>
              </a:ext>
            </a:extLst>
          </p:cNvPr>
          <p:cNvSpPr txBox="1"/>
          <p:nvPr/>
        </p:nvSpPr>
        <p:spPr>
          <a:xfrm>
            <a:off x="17077064" y="18511221"/>
            <a:ext cx="947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In memory Sigma nodes and edges</a:t>
            </a:r>
          </a:p>
          <a:p>
            <a:pPr defTabSz="160020"/>
            <a:r>
              <a:rPr lang="en-US" sz="400" dirty="0"/>
              <a:t>and </a:t>
            </a:r>
            <a:r>
              <a:rPr lang="en-US" sz="400" dirty="0" err="1"/>
              <a:t>s.refresh</a:t>
            </a:r>
            <a:r>
              <a:rPr lang="en-US" sz="400" dirty="0"/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3EFD04-5C68-478B-8C52-761E26A16313}"/>
              </a:ext>
            </a:extLst>
          </p:cNvPr>
          <p:cNvCxnSpPr>
            <a:cxnSpLocks/>
            <a:stCxn id="61" idx="0"/>
            <a:endCxn id="20" idx="2"/>
          </p:cNvCxnSpPr>
          <p:nvPr/>
        </p:nvCxnSpPr>
        <p:spPr>
          <a:xfrm flipV="1">
            <a:off x="17191140" y="21158287"/>
            <a:ext cx="218581" cy="3374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AF996F-B1F2-4AB8-9448-2EB9BA6798A8}"/>
              </a:ext>
            </a:extLst>
          </p:cNvPr>
          <p:cNvCxnSpPr>
            <a:cxnSpLocks/>
            <a:stCxn id="72" idx="0"/>
            <a:endCxn id="63" idx="2"/>
          </p:cNvCxnSpPr>
          <p:nvPr/>
        </p:nvCxnSpPr>
        <p:spPr>
          <a:xfrm flipH="1" flipV="1">
            <a:off x="16560404" y="18623896"/>
            <a:ext cx="1256342" cy="1950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915EC0-FC07-4AB9-91AC-1C8AE21B75EA}"/>
              </a:ext>
            </a:extLst>
          </p:cNvPr>
          <p:cNvCxnSpPr>
            <a:cxnSpLocks/>
            <a:stCxn id="72" idx="0"/>
            <a:endCxn id="38" idx="2"/>
          </p:cNvCxnSpPr>
          <p:nvPr/>
        </p:nvCxnSpPr>
        <p:spPr>
          <a:xfrm flipH="1" flipV="1">
            <a:off x="17550908" y="18726665"/>
            <a:ext cx="265838" cy="923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C55EE-883F-4C7D-A8D9-D0066382D392}"/>
              </a:ext>
            </a:extLst>
          </p:cNvPr>
          <p:cNvSpPr txBox="1"/>
          <p:nvPr/>
        </p:nvSpPr>
        <p:spPr>
          <a:xfrm>
            <a:off x="14610360" y="20988505"/>
            <a:ext cx="737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perfoms</a:t>
            </a:r>
            <a:r>
              <a:rPr lang="en-US" sz="400" dirty="0"/>
              <a:t> the actual rasterization/ UI change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91D8DE-8728-48D5-BDAB-554F33FB4585}"/>
              </a:ext>
            </a:extLst>
          </p:cNvPr>
          <p:cNvCxnSpPr>
            <a:cxnSpLocks/>
            <a:stCxn id="65" idx="2"/>
            <a:endCxn id="274" idx="1"/>
          </p:cNvCxnSpPr>
          <p:nvPr/>
        </p:nvCxnSpPr>
        <p:spPr>
          <a:xfrm>
            <a:off x="17885451" y="17407858"/>
            <a:ext cx="1621476" cy="19148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D26A8CB-0E68-44E4-B89C-3ACDBC03A709}"/>
              </a:ext>
            </a:extLst>
          </p:cNvPr>
          <p:cNvSpPr txBox="1"/>
          <p:nvPr/>
        </p:nvSpPr>
        <p:spPr>
          <a:xfrm>
            <a:off x="16182558" y="17012714"/>
            <a:ext cx="91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Actions</a:t>
            </a:r>
          </a:p>
          <a:p>
            <a:r>
              <a:rPr lang="en-US" sz="600" dirty="0"/>
              <a:t>-</a:t>
            </a:r>
            <a:r>
              <a:rPr lang="en-US" sz="600" dirty="0" err="1"/>
              <a:t>dragNode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clickEdge</a:t>
            </a:r>
            <a:r>
              <a:rPr lang="en-US" sz="600" dirty="0"/>
              <a:t>, </a:t>
            </a:r>
          </a:p>
          <a:p>
            <a:r>
              <a:rPr lang="en-US" sz="600" dirty="0"/>
              <a:t>-pan</a:t>
            </a:r>
          </a:p>
          <a:p>
            <a:r>
              <a:rPr lang="en-US" sz="600" dirty="0"/>
              <a:t>-zoom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6C93D3-B257-44B5-A00D-9C84412C6270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17875273" y="17407858"/>
            <a:ext cx="10178" cy="4340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2BD6E5-EEA2-4FC6-9073-5D6899701436}"/>
              </a:ext>
            </a:extLst>
          </p:cNvPr>
          <p:cNvSpPr txBox="1"/>
          <p:nvPr/>
        </p:nvSpPr>
        <p:spPr>
          <a:xfrm>
            <a:off x="17541395" y="17253970"/>
            <a:ext cx="688111" cy="1538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/>
              <a:t>Sigma Event Emitters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C5D0DE-34D3-42B2-BC30-9D15EE4D3508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6639618" y="17720600"/>
            <a:ext cx="761811" cy="22906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07EDAB3-5FA7-4901-B683-A76DB44CD820}"/>
              </a:ext>
            </a:extLst>
          </p:cNvPr>
          <p:cNvSpPr txBox="1"/>
          <p:nvPr/>
        </p:nvSpPr>
        <p:spPr>
          <a:xfrm>
            <a:off x="17157677" y="18818978"/>
            <a:ext cx="1318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SigmaHandler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addEdge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modifyEdge</a:t>
            </a:r>
            <a:endParaRPr lang="en-US" sz="400" dirty="0"/>
          </a:p>
          <a:p>
            <a:pPr defTabSz="160020"/>
            <a:r>
              <a:rPr lang="en-US" sz="400" dirty="0"/>
              <a:t>- Has a reference to an array of </a:t>
            </a:r>
            <a:r>
              <a:rPr lang="en-US" sz="400" dirty="0" err="1"/>
              <a:t>SigmaNodeHandlers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7E6A20-FAB0-4F2D-AEAE-AC3FB3BEE69C}"/>
              </a:ext>
            </a:extLst>
          </p:cNvPr>
          <p:cNvSpPr txBox="1"/>
          <p:nvPr/>
        </p:nvSpPr>
        <p:spPr>
          <a:xfrm>
            <a:off x="18869370" y="27790576"/>
            <a:ext cx="80011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DatabaseSyncer1  (firebase)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482B7A-42E4-4C08-8891-BDCD451A30FD}"/>
              </a:ext>
            </a:extLst>
          </p:cNvPr>
          <p:cNvCxnSpPr>
            <a:cxnSpLocks/>
            <a:stCxn id="349" idx="2"/>
            <a:endCxn id="86" idx="0"/>
          </p:cNvCxnSpPr>
          <p:nvPr/>
        </p:nvCxnSpPr>
        <p:spPr>
          <a:xfrm flipH="1">
            <a:off x="19269426" y="25878528"/>
            <a:ext cx="1036269" cy="1912048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F482BE7-6D40-4BB0-8502-DB7C6E1332CF}"/>
              </a:ext>
            </a:extLst>
          </p:cNvPr>
          <p:cNvCxnSpPr>
            <a:cxnSpLocks/>
            <a:stCxn id="48" idx="2"/>
            <a:endCxn id="115" idx="0"/>
          </p:cNvCxnSpPr>
          <p:nvPr/>
        </p:nvCxnSpPr>
        <p:spPr>
          <a:xfrm flipH="1">
            <a:off x="20749974" y="25728637"/>
            <a:ext cx="566929" cy="2020114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EDF5AC2-F866-4084-AFB5-33B195FDAB38}"/>
              </a:ext>
            </a:extLst>
          </p:cNvPr>
          <p:cNvSpPr txBox="1"/>
          <p:nvPr/>
        </p:nvSpPr>
        <p:spPr>
          <a:xfrm>
            <a:off x="20337420" y="27748751"/>
            <a:ext cx="82510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DatabaseSyncer1 (firebase)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025724-4877-40BB-A8E0-39B405811163}"/>
              </a:ext>
            </a:extLst>
          </p:cNvPr>
          <p:cNvSpPr txBox="1"/>
          <p:nvPr/>
        </p:nvSpPr>
        <p:spPr>
          <a:xfrm>
            <a:off x="19334779" y="28197654"/>
            <a:ext cx="803640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7153D7C-CED2-454C-A816-A2B79A8C2172}"/>
              </a:ext>
            </a:extLst>
          </p:cNvPr>
          <p:cNvCxnSpPr>
            <a:cxnSpLocks/>
            <a:stCxn id="349" idx="2"/>
            <a:endCxn id="135" idx="0"/>
          </p:cNvCxnSpPr>
          <p:nvPr/>
        </p:nvCxnSpPr>
        <p:spPr>
          <a:xfrm flipH="1">
            <a:off x="19736599" y="25878528"/>
            <a:ext cx="569096" cy="2319126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07FEE08-E2A0-4CCC-A422-35AC5E5ADA37}"/>
              </a:ext>
            </a:extLst>
          </p:cNvPr>
          <p:cNvSpPr txBox="1"/>
          <p:nvPr/>
        </p:nvSpPr>
        <p:spPr>
          <a:xfrm>
            <a:off x="20911835" y="28249211"/>
            <a:ext cx="77788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72C42C-F139-41FD-A0F8-995D3DBF56A3}"/>
              </a:ext>
            </a:extLst>
          </p:cNvPr>
          <p:cNvCxnSpPr>
            <a:cxnSpLocks/>
            <a:stCxn id="48" idx="2"/>
            <a:endCxn id="139" idx="0"/>
          </p:cNvCxnSpPr>
          <p:nvPr/>
        </p:nvCxnSpPr>
        <p:spPr>
          <a:xfrm flipH="1">
            <a:off x="21300776" y="25728637"/>
            <a:ext cx="16127" cy="2520574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F0956938-2BCA-4171-A120-267BDC40C988}"/>
              </a:ext>
            </a:extLst>
          </p:cNvPr>
          <p:cNvSpPr/>
          <p:nvPr/>
        </p:nvSpPr>
        <p:spPr>
          <a:xfrm>
            <a:off x="20853641" y="15001430"/>
            <a:ext cx="1443088" cy="13575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User hits Enter on add new child under the Capitals Category. “Question: Ohio. Answer: Columbus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CDF8EAC-2F89-4DD1-8459-9B84FB4FD4AE}"/>
              </a:ext>
            </a:extLst>
          </p:cNvPr>
          <p:cNvSpPr txBox="1"/>
          <p:nvPr/>
        </p:nvSpPr>
        <p:spPr>
          <a:xfrm>
            <a:off x="18157083" y="12727854"/>
            <a:ext cx="112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6EBEC35-5302-4184-A91D-2AF8BD3CB916}"/>
              </a:ext>
            </a:extLst>
          </p:cNvPr>
          <p:cNvSpPr txBox="1"/>
          <p:nvPr/>
        </p:nvSpPr>
        <p:spPr>
          <a:xfrm>
            <a:off x="18381055" y="13049988"/>
            <a:ext cx="227818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fact as child under a category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2DFDED6-450E-4EFE-B61F-A2A316C61139}"/>
              </a:ext>
            </a:extLst>
          </p:cNvPr>
          <p:cNvSpPr txBox="1"/>
          <p:nvPr/>
        </p:nvSpPr>
        <p:spPr>
          <a:xfrm>
            <a:off x="18381055" y="13789712"/>
            <a:ext cx="16513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userInteraction</a:t>
            </a:r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AB7FF28-76B4-415D-B2B2-DB9F5E3A1010}"/>
              </a:ext>
            </a:extLst>
          </p:cNvPr>
          <p:cNvSpPr txBox="1"/>
          <p:nvPr/>
        </p:nvSpPr>
        <p:spPr>
          <a:xfrm>
            <a:off x="18370231" y="14268292"/>
            <a:ext cx="165131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edit fact on tree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20010A-06D2-4EE7-A190-DF06089CD975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17540729" y="17287483"/>
            <a:ext cx="10179" cy="12237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FF8FD01B-F93C-4EC8-90CC-F4B9024B1FD8}"/>
              </a:ext>
            </a:extLst>
          </p:cNvPr>
          <p:cNvSpPr txBox="1"/>
          <p:nvPr/>
        </p:nvSpPr>
        <p:spPr>
          <a:xfrm>
            <a:off x="16639618" y="18340278"/>
            <a:ext cx="1458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Performs the actual rasterization/visual </a:t>
            </a:r>
          </a:p>
          <a:p>
            <a:r>
              <a:rPr lang="en-US" sz="400" dirty="0"/>
              <a:t>Change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E9B8CE5-B819-4E3E-9EF7-17783E9119F8}"/>
              </a:ext>
            </a:extLst>
          </p:cNvPr>
          <p:cNvCxnSpPr>
            <a:cxnSpLocks/>
            <a:stCxn id="237" idx="0"/>
            <a:endCxn id="68" idx="2"/>
          </p:cNvCxnSpPr>
          <p:nvPr/>
        </p:nvCxnSpPr>
        <p:spPr>
          <a:xfrm flipV="1">
            <a:off x="17368791" y="18057385"/>
            <a:ext cx="506482" cy="2828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ED2A645-DAD6-4CB0-B67A-542116FFDACD}"/>
              </a:ext>
            </a:extLst>
          </p:cNvPr>
          <p:cNvSpPr txBox="1"/>
          <p:nvPr/>
        </p:nvSpPr>
        <p:spPr>
          <a:xfrm>
            <a:off x="18370231" y="15057320"/>
            <a:ext cx="1651318" cy="369332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dragNode</a:t>
            </a:r>
            <a:endParaRPr 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61A5426-A6F5-40FB-9DA2-CC35190C758E}"/>
              </a:ext>
            </a:extLst>
          </p:cNvPr>
          <p:cNvSpPr txBox="1"/>
          <p:nvPr/>
        </p:nvSpPr>
        <p:spPr>
          <a:xfrm>
            <a:off x="18561483" y="18150076"/>
            <a:ext cx="780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x,y</a:t>
            </a:r>
            <a:r>
              <a:rPr lang="en-US" sz="400" dirty="0"/>
              <a:t>})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C73E328-E5E1-4F8F-ABDB-E94D6DE9980F}"/>
              </a:ext>
            </a:extLst>
          </p:cNvPr>
          <p:cNvSpPr txBox="1"/>
          <p:nvPr/>
        </p:nvSpPr>
        <p:spPr>
          <a:xfrm>
            <a:off x="19506927" y="18999553"/>
            <a:ext cx="113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SigmaListener</a:t>
            </a:r>
            <a:endParaRPr lang="en-US" sz="400" dirty="0"/>
          </a:p>
          <a:p>
            <a:r>
              <a:rPr lang="en-US" sz="400" dirty="0"/>
              <a:t>-listens to sigma Events and converts them to 1) store mutations, 2) open </a:t>
            </a:r>
            <a:r>
              <a:rPr lang="en-US" sz="400" dirty="0" err="1"/>
              <a:t>Vue</a:t>
            </a:r>
            <a:r>
              <a:rPr lang="en-US" sz="400" dirty="0"/>
              <a:t> templates or 3) UI mutations (such as </a:t>
            </a:r>
            <a:r>
              <a:rPr lang="en-US" sz="400" dirty="0" err="1"/>
              <a:t>saveHistory</a:t>
            </a:r>
            <a:r>
              <a:rPr lang="en-US" sz="400" dirty="0"/>
              <a:t>)</a:t>
            </a:r>
          </a:p>
          <a:p>
            <a:r>
              <a:rPr lang="en-US" sz="400" dirty="0"/>
              <a:t>-reference to store, and reference to </a:t>
            </a:r>
            <a:r>
              <a:rPr lang="en-US" sz="400" dirty="0" err="1"/>
              <a:t>sigmaInstance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SIGMA_INSTANCE.on</a:t>
            </a:r>
            <a:r>
              <a:rPr lang="en-US" sz="400" dirty="0"/>
              <a:t>(</a:t>
            </a:r>
            <a:r>
              <a:rPr lang="en-US" sz="400" dirty="0" err="1"/>
              <a:t>SIGMA_EVENTS.tree_location_move</a:t>
            </a:r>
            <a:r>
              <a:rPr lang="en-US" sz="400" dirty="0"/>
              <a:t>, ….)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F5F1444-E6B9-4358-A838-40EECB1E4FCC}"/>
              </a:ext>
            </a:extLst>
          </p:cNvPr>
          <p:cNvCxnSpPr>
            <a:cxnSpLocks/>
            <a:stCxn id="274" idx="2"/>
            <a:endCxn id="37" idx="0"/>
          </p:cNvCxnSpPr>
          <p:nvPr/>
        </p:nvCxnSpPr>
        <p:spPr>
          <a:xfrm>
            <a:off x="20074245" y="19645884"/>
            <a:ext cx="2873234" cy="164322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908A8B53-58C8-4D58-BA04-2DFDDEA17B66}"/>
              </a:ext>
            </a:extLst>
          </p:cNvPr>
          <p:cNvSpPr txBox="1"/>
          <p:nvPr/>
        </p:nvSpPr>
        <p:spPr>
          <a:xfrm>
            <a:off x="18738356" y="18322696"/>
            <a:ext cx="922496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treeLocationMoved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: efa234, x: 101, y:102})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CC43B56-AA6D-4874-B906-285BA594F1FC}"/>
              </a:ext>
            </a:extLst>
          </p:cNvPr>
          <p:cNvSpPr txBox="1"/>
          <p:nvPr/>
        </p:nvSpPr>
        <p:spPr>
          <a:xfrm>
            <a:off x="19922595" y="20010805"/>
            <a:ext cx="804552" cy="523220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</a:t>
            </a:r>
            <a:r>
              <a:rPr lang="en-US" sz="400" dirty="0" err="1"/>
              <a:t>treeLocation</a:t>
            </a:r>
            <a:r>
              <a:rPr lang="en-US" sz="400" dirty="0"/>
              <a:t>, 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</a:t>
            </a:r>
            <a:r>
              <a:rPr lang="en-US" sz="400" dirty="0" err="1"/>
              <a:t>val</a:t>
            </a:r>
            <a:r>
              <a:rPr lang="en-US" sz="400" dirty="0"/>
              <a:t>: { x: 101, y:102}} . . .))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919A7E7-76F7-408D-BF03-6DCA62D945EA}"/>
              </a:ext>
            </a:extLst>
          </p:cNvPr>
          <p:cNvSpPr txBox="1"/>
          <p:nvPr/>
        </p:nvSpPr>
        <p:spPr>
          <a:xfrm>
            <a:off x="21680545" y="23312345"/>
            <a:ext cx="2533868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TREE_LOCATION_DATA_STORE.addMutation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358E6-A621-4E5B-893E-6CE925F5D2D9}"/>
              </a:ext>
            </a:extLst>
          </p:cNvPr>
          <p:cNvCxnSpPr>
            <a:cxnSpLocks/>
            <a:stCxn id="11" idx="2"/>
            <a:endCxn id="289" idx="0"/>
          </p:cNvCxnSpPr>
          <p:nvPr/>
        </p:nvCxnSpPr>
        <p:spPr>
          <a:xfrm>
            <a:off x="22947479" y="23298204"/>
            <a:ext cx="0" cy="1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325C783-55A5-4256-BEAD-D6F831DAC7FB}"/>
              </a:ext>
            </a:extLst>
          </p:cNvPr>
          <p:cNvSpPr txBox="1"/>
          <p:nvPr/>
        </p:nvSpPr>
        <p:spPr>
          <a:xfrm>
            <a:off x="21794612" y="23814862"/>
            <a:ext cx="19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TREE_LOCATION_DATA STORE</a:t>
            </a:r>
          </a:p>
          <a:p>
            <a:pPr defTabSz="160020"/>
            <a:r>
              <a:rPr lang="en-US" sz="400" dirty="0"/>
              <a:t>	- receive messages/TYPE_LEVEL_DATA_MUTATIONS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F29B801-6A15-4A86-B589-F45EB9739EA8}"/>
              </a:ext>
            </a:extLst>
          </p:cNvPr>
          <p:cNvCxnSpPr>
            <a:cxnSpLocks/>
            <a:stCxn id="289" idx="2"/>
            <a:endCxn id="92" idx="0"/>
          </p:cNvCxnSpPr>
          <p:nvPr/>
        </p:nvCxnSpPr>
        <p:spPr>
          <a:xfrm flipH="1">
            <a:off x="22756117" y="23527789"/>
            <a:ext cx="191362" cy="287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5A8A0D4-9CF6-4AE3-8E72-BE732BB7DF08}"/>
              </a:ext>
            </a:extLst>
          </p:cNvPr>
          <p:cNvSpPr txBox="1"/>
          <p:nvPr/>
        </p:nvSpPr>
        <p:spPr>
          <a:xfrm>
            <a:off x="21725229" y="24747407"/>
            <a:ext cx="2061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ISubscribableTreeLocation</a:t>
            </a:r>
            <a:endParaRPr lang="en-US" sz="400" dirty="0"/>
          </a:p>
          <a:p>
            <a:r>
              <a:rPr lang="en-US" sz="400" dirty="0"/>
              <a:t>-receive messages/PROPERTY_LEVEL_DATA_MUTATIONS</a:t>
            </a:r>
          </a:p>
          <a:p>
            <a:r>
              <a:rPr lang="en-US" sz="400" dirty="0"/>
              <a:t>-only properties are `</a:t>
            </a:r>
            <a:r>
              <a:rPr lang="en-US" sz="400" dirty="0" err="1"/>
              <a:t>val</a:t>
            </a:r>
            <a:r>
              <a:rPr lang="en-US" sz="400" dirty="0"/>
              <a:t>` which is an </a:t>
            </a:r>
            <a:r>
              <a:rPr lang="en-US" sz="400" dirty="0" err="1"/>
              <a:t>IMutablePoint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9B49B3-33F9-4CAD-A8F1-763875EFA3B9}"/>
              </a:ext>
            </a:extLst>
          </p:cNvPr>
          <p:cNvCxnSpPr>
            <a:cxnSpLocks/>
            <a:stCxn id="282" idx="2"/>
            <a:endCxn id="98" idx="0"/>
          </p:cNvCxnSpPr>
          <p:nvPr/>
        </p:nvCxnSpPr>
        <p:spPr>
          <a:xfrm>
            <a:off x="22756117" y="24500930"/>
            <a:ext cx="0" cy="24647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97E5DB-3D86-4FDD-9955-3C4707B9E46A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2756117" y="25209072"/>
            <a:ext cx="0" cy="40616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BEEC7A4-4434-47E8-8056-F10FD090F311}"/>
              </a:ext>
            </a:extLst>
          </p:cNvPr>
          <p:cNvSpPr txBox="1"/>
          <p:nvPr/>
        </p:nvSpPr>
        <p:spPr>
          <a:xfrm>
            <a:off x="22623019" y="25615232"/>
            <a:ext cx="26619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val</a:t>
            </a:r>
            <a:endParaRPr lang="en-US" sz="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E3AC22-031A-4D3D-A4EC-1C28ED869B25}"/>
              </a:ext>
            </a:extLst>
          </p:cNvPr>
          <p:cNvSpPr txBox="1"/>
          <p:nvPr/>
        </p:nvSpPr>
        <p:spPr>
          <a:xfrm>
            <a:off x="21689716" y="27727308"/>
            <a:ext cx="77004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DatabaseSyncer1 (firebase)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98D006-3CA0-4A99-A0DD-46D1A305425D}"/>
              </a:ext>
            </a:extLst>
          </p:cNvPr>
          <p:cNvSpPr txBox="1"/>
          <p:nvPr/>
        </p:nvSpPr>
        <p:spPr>
          <a:xfrm>
            <a:off x="22413912" y="28216747"/>
            <a:ext cx="809942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CBEBA8E-1166-427F-BEA4-0C3A3FAF7463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 flipH="1">
            <a:off x="22074737" y="25769120"/>
            <a:ext cx="681380" cy="1958188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227FAA8-2CAE-41F1-8755-AC1F47DFD876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22756117" y="25769120"/>
            <a:ext cx="92775" cy="2370683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EA2DE870-1B04-4197-A7E2-51A69F194C42}"/>
              </a:ext>
            </a:extLst>
          </p:cNvPr>
          <p:cNvSpPr txBox="1"/>
          <p:nvPr/>
        </p:nvSpPr>
        <p:spPr>
          <a:xfrm>
            <a:off x="21838050" y="24223931"/>
            <a:ext cx="1836133" cy="276999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/>
              <a:t>- e.g. </a:t>
            </a:r>
            <a:r>
              <a:rPr lang="en-US" sz="400" dirty="0" err="1"/>
              <a:t>tree_location</a:t>
            </a:r>
            <a:r>
              <a:rPr lang="en-US" sz="400" dirty="0"/>
              <a:t> = </a:t>
            </a:r>
            <a:r>
              <a:rPr lang="en-US" sz="400" dirty="0" err="1"/>
              <a:t>TREE_LOCATION_DATA_STORE.get</a:t>
            </a:r>
            <a:r>
              <a:rPr lang="en-US" sz="400" dirty="0"/>
              <a:t>(‘efa234’); </a:t>
            </a:r>
            <a:r>
              <a:rPr lang="en-US" sz="400" dirty="0" err="1"/>
              <a:t>tree_location.addMutation</a:t>
            </a:r>
            <a:r>
              <a:rPr lang="en-US" sz="400" dirty="0"/>
              <a:t>(({property: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4D568F-4181-4DBE-AD36-E084C3576B52}"/>
              </a:ext>
            </a:extLst>
          </p:cNvPr>
          <p:cNvCxnSpPr>
            <a:stCxn id="92" idx="2"/>
            <a:endCxn id="282" idx="0"/>
          </p:cNvCxnSpPr>
          <p:nvPr/>
        </p:nvCxnSpPr>
        <p:spPr>
          <a:xfrm>
            <a:off x="22756117" y="24153416"/>
            <a:ext cx="0" cy="7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319F0F59-FB9A-446D-A6D0-4B1254BB477F}"/>
              </a:ext>
            </a:extLst>
          </p:cNvPr>
          <p:cNvCxnSpPr/>
          <p:nvPr/>
        </p:nvCxnSpPr>
        <p:spPr>
          <a:xfrm>
            <a:off x="19206714" y="23830972"/>
            <a:ext cx="0" cy="10871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CCD98B0A-8E73-4E1F-B956-4EDC9028A385}"/>
              </a:ext>
            </a:extLst>
          </p:cNvPr>
          <p:cNvSpPr txBox="1"/>
          <p:nvPr/>
        </p:nvSpPr>
        <p:spPr>
          <a:xfrm>
            <a:off x="18931650" y="23910984"/>
            <a:ext cx="369332" cy="7504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Mutations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DB91F78-95C9-42A9-BF6C-33A91D15643D}"/>
              </a:ext>
            </a:extLst>
          </p:cNvPr>
          <p:cNvSpPr txBox="1"/>
          <p:nvPr/>
        </p:nvSpPr>
        <p:spPr>
          <a:xfrm rot="10800000">
            <a:off x="18269078" y="23923111"/>
            <a:ext cx="369332" cy="6553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Updates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F06973-70FA-4682-8A9C-725091B31CEE}"/>
              </a:ext>
            </a:extLst>
          </p:cNvPr>
          <p:cNvCxnSpPr>
            <a:cxnSpLocks/>
          </p:cNvCxnSpPr>
          <p:nvPr/>
        </p:nvCxnSpPr>
        <p:spPr>
          <a:xfrm flipV="1">
            <a:off x="18594775" y="23814862"/>
            <a:ext cx="0" cy="8856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ctagon 292">
            <a:extLst>
              <a:ext uri="{FF2B5EF4-FFF2-40B4-BE49-F238E27FC236}">
                <a16:creationId xmlns:a16="http://schemas.microsoft.com/office/drawing/2014/main" id="{0BF90D05-B6ED-46F8-9CCF-DB747CA60AF7}"/>
              </a:ext>
            </a:extLst>
          </p:cNvPr>
          <p:cNvSpPr/>
          <p:nvPr/>
        </p:nvSpPr>
        <p:spPr>
          <a:xfrm>
            <a:off x="18371652" y="25801584"/>
            <a:ext cx="378613" cy="412582"/>
          </a:xfrm>
          <a:prstGeom prst="oct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020C08B-8D8B-4DA1-8284-E3F99AC2437B}"/>
              </a:ext>
            </a:extLst>
          </p:cNvPr>
          <p:cNvSpPr txBox="1"/>
          <p:nvPr/>
        </p:nvSpPr>
        <p:spPr>
          <a:xfrm>
            <a:off x="18202464" y="25601812"/>
            <a:ext cx="765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flow stops, if mutation caused no updates</a:t>
            </a:r>
          </a:p>
        </p:txBody>
      </p: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F7EA0D06-7F8D-4C8D-89A2-39AB11A6909F}"/>
              </a:ext>
            </a:extLst>
          </p:cNvPr>
          <p:cNvCxnSpPr>
            <a:cxnSpLocks/>
            <a:stCxn id="46" idx="1"/>
            <a:endCxn id="39" idx="1"/>
          </p:cNvCxnSpPr>
          <p:nvPr/>
        </p:nvCxnSpPr>
        <p:spPr>
          <a:xfrm rot="10800000">
            <a:off x="19232898" y="24965259"/>
            <a:ext cx="36529" cy="697388"/>
          </a:xfrm>
          <a:prstGeom prst="bentConnector3">
            <a:avLst>
              <a:gd name="adj1" fmla="val 1079728"/>
            </a:avLst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F9FBADE-B2B6-4C23-83F8-72A35C29CABE}"/>
              </a:ext>
            </a:extLst>
          </p:cNvPr>
          <p:cNvSpPr txBox="1"/>
          <p:nvPr/>
        </p:nvSpPr>
        <p:spPr>
          <a:xfrm>
            <a:off x="18582623" y="24106066"/>
            <a:ext cx="369332" cy="5627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400" dirty="0">
                <a:solidFill>
                  <a:srgbClr val="00B0F0"/>
                </a:solidFill>
              </a:rPr>
              <a:t>Publishes via </a:t>
            </a:r>
            <a:r>
              <a:rPr lang="en-US" sz="400" dirty="0" err="1">
                <a:solidFill>
                  <a:srgbClr val="00B0F0"/>
                </a:solidFill>
              </a:rPr>
              <a:t>onUpdate</a:t>
            </a:r>
            <a:r>
              <a:rPr lang="en-US" sz="400" dirty="0">
                <a:solidFill>
                  <a:srgbClr val="00B0F0"/>
                </a:solidFill>
              </a:rPr>
              <a:t> the entire .</a:t>
            </a:r>
            <a:r>
              <a:rPr lang="en-US" sz="400" dirty="0" err="1">
                <a:solidFill>
                  <a:srgbClr val="00B0F0"/>
                </a:solidFill>
              </a:rPr>
              <a:t>val</a:t>
            </a:r>
            <a:r>
              <a:rPr lang="en-US" sz="400" dirty="0">
                <a:solidFill>
                  <a:srgbClr val="00B0F0"/>
                </a:solidFill>
              </a:rPr>
              <a:t>() of the tree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F945477A-284E-47C1-9FC8-41153BE9D50A}"/>
              </a:ext>
            </a:extLst>
          </p:cNvPr>
          <p:cNvCxnSpPr>
            <a:cxnSpLocks/>
            <a:stCxn id="39" idx="1"/>
            <a:endCxn id="12" idx="1"/>
          </p:cNvCxnSpPr>
          <p:nvPr/>
        </p:nvCxnSpPr>
        <p:spPr>
          <a:xfrm rot="10800000" flipH="1">
            <a:off x="19232897" y="24090831"/>
            <a:ext cx="2988" cy="874429"/>
          </a:xfrm>
          <a:prstGeom prst="bentConnector3">
            <a:avLst>
              <a:gd name="adj1" fmla="val -9460007"/>
            </a:avLst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77CD302B-B056-4D6D-87C5-DD980729373A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 flipH="1">
            <a:off x="19235884" y="22882706"/>
            <a:ext cx="2523311" cy="1208124"/>
          </a:xfrm>
          <a:prstGeom prst="bentConnector3">
            <a:avLst>
              <a:gd name="adj1" fmla="val -906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8FFEFBEE-9C1C-4924-B473-50003578A63E}"/>
              </a:ext>
            </a:extLst>
          </p:cNvPr>
          <p:cNvSpPr txBox="1"/>
          <p:nvPr/>
        </p:nvSpPr>
        <p:spPr>
          <a:xfrm>
            <a:off x="19663202" y="22951586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objectId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4C3201D-D357-46F1-A0B2-5CBB81C825D2}"/>
              </a:ext>
            </a:extLst>
          </p:cNvPr>
          <p:cNvCxnSpPr>
            <a:cxnSpLocks/>
            <a:stCxn id="11" idx="1"/>
            <a:endCxn id="61" idx="2"/>
          </p:cNvCxnSpPr>
          <p:nvPr/>
        </p:nvCxnSpPr>
        <p:spPr>
          <a:xfrm flipH="1" flipV="1">
            <a:off x="17191140" y="21895821"/>
            <a:ext cx="4568056" cy="98688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0D748716-EB81-403C-B9D7-F95AF32473C3}"/>
              </a:ext>
            </a:extLst>
          </p:cNvPr>
          <p:cNvSpPr txBox="1"/>
          <p:nvPr/>
        </p:nvSpPr>
        <p:spPr>
          <a:xfrm>
            <a:off x="18801877" y="22389659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objectType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046735E-CB09-4D2E-9B8F-04B15B81C79F}"/>
              </a:ext>
            </a:extLst>
          </p:cNvPr>
          <p:cNvSpPr txBox="1"/>
          <p:nvPr/>
        </p:nvSpPr>
        <p:spPr>
          <a:xfrm>
            <a:off x="11601240" y="20566399"/>
            <a:ext cx="25503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Should each sigma node have the full tree/content objects that they do now?</a:t>
            </a:r>
          </a:p>
          <a:p>
            <a:endParaRPr lang="en-US" sz="400" dirty="0"/>
          </a:p>
          <a:p>
            <a:r>
              <a:rPr lang="en-US" sz="400" dirty="0"/>
              <a:t>Each </a:t>
            </a:r>
            <a:r>
              <a:rPr lang="en-US" sz="400" dirty="0" err="1"/>
              <a:t>SigmaNodeHandler</a:t>
            </a:r>
            <a:r>
              <a:rPr lang="en-US" sz="400" dirty="0"/>
              <a:t> class instance subscribes to updates from a </a:t>
            </a:r>
            <a:r>
              <a:rPr lang="en-US" sz="400" dirty="0" err="1"/>
              <a:t>SubscribableContentItem</a:t>
            </a:r>
            <a:r>
              <a:rPr lang="en-US" sz="400" dirty="0"/>
              <a:t>, 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SubscribableTreeUserData</a:t>
            </a:r>
            <a:r>
              <a:rPr lang="en-US" sz="400" dirty="0"/>
              <a:t>, </a:t>
            </a:r>
            <a:r>
              <a:rPr lang="en-US" sz="400" dirty="0" err="1"/>
              <a:t>SubscribableContentUserData</a:t>
            </a:r>
            <a:r>
              <a:rPr lang="en-US" sz="400" dirty="0"/>
              <a:t>. Each of these emit an </a:t>
            </a:r>
            <a:r>
              <a:rPr lang="en-US" sz="400" dirty="0" err="1"/>
              <a:t>oldVal</a:t>
            </a:r>
            <a:r>
              <a:rPr lang="en-US" sz="400" dirty="0"/>
              <a:t>, and </a:t>
            </a:r>
            <a:r>
              <a:rPr lang="en-US" sz="400" dirty="0" err="1"/>
              <a:t>newVal</a:t>
            </a:r>
            <a:r>
              <a:rPr lang="en-US" sz="400" dirty="0"/>
              <a:t>. Each of those may be objects, with </a:t>
            </a:r>
            <a:r>
              <a:rPr lang="en-US" sz="400" dirty="0" err="1"/>
              <a:t>subproperties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Constructor({</a:t>
            </a:r>
            <a:r>
              <a:rPr lang="en-US" sz="400" dirty="0" err="1"/>
              <a:t>sigmaNode</a:t>
            </a:r>
            <a:r>
              <a:rPr lang="en-US" sz="400" dirty="0"/>
              <a:t>})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</a:t>
            </a:r>
            <a:r>
              <a:rPr lang="en-US" sz="400" dirty="0"/>
              <a:t> = </a:t>
            </a:r>
            <a:r>
              <a:rPr lang="en-US" sz="400" dirty="0" err="1"/>
              <a:t>sigmaNode</a:t>
            </a:r>
            <a:endParaRPr lang="en-US" sz="400" dirty="0"/>
          </a:p>
          <a:p>
            <a:r>
              <a:rPr lang="en-US" sz="400" dirty="0"/>
              <a:t>})</a:t>
            </a:r>
          </a:p>
          <a:p>
            <a:endParaRPr lang="en-US" sz="400" dirty="0"/>
          </a:p>
          <a:p>
            <a:r>
              <a:rPr lang="en-US" sz="400" dirty="0" err="1"/>
              <a:t>this.sigmaNode</a:t>
            </a:r>
            <a:r>
              <a:rPr lang="en-US" sz="400" dirty="0"/>
              <a:t> = {</a:t>
            </a:r>
          </a:p>
          <a:p>
            <a:r>
              <a:rPr lang="en-US" sz="400" dirty="0"/>
              <a:t>        ...</a:t>
            </a:r>
            <a:r>
              <a:rPr lang="en-US" sz="400" dirty="0" err="1"/>
              <a:t>treeData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…</a:t>
            </a:r>
            <a:r>
              <a:rPr lang="en-US" sz="400" dirty="0" err="1"/>
              <a:t>treeLocationData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content,</a:t>
            </a:r>
          </a:p>
          <a:p>
            <a:r>
              <a:rPr lang="en-US" sz="400" dirty="0"/>
              <a:t>        overdue: </a:t>
            </a:r>
            <a:r>
              <a:rPr lang="en-US" sz="400" dirty="0" err="1"/>
              <a:t>content.overdue</a:t>
            </a:r>
            <a:r>
              <a:rPr lang="en-US" sz="400" dirty="0"/>
              <a:t>,</a:t>
            </a:r>
          </a:p>
          <a:p>
            <a:r>
              <a:rPr lang="en-US" sz="400" dirty="0"/>
              <a:t>        label: </a:t>
            </a:r>
            <a:r>
              <a:rPr lang="en-US" sz="400" dirty="0" err="1"/>
              <a:t>getLabelFromContent</a:t>
            </a:r>
            <a:r>
              <a:rPr lang="en-US" sz="400" dirty="0"/>
              <a:t>(content), // better yet have a </a:t>
            </a:r>
            <a:r>
              <a:rPr lang="en-US" sz="400" dirty="0" err="1"/>
              <a:t>contentItemUI</a:t>
            </a:r>
            <a:r>
              <a:rPr lang="en-US" sz="400" dirty="0"/>
              <a:t> class that uses polymorphism for a label() property</a:t>
            </a:r>
          </a:p>
          <a:p>
            <a:r>
              <a:rPr lang="en-US" sz="400" dirty="0"/>
              <a:t>        size: </a:t>
            </a:r>
            <a:r>
              <a:rPr lang="en-US" sz="400" dirty="0" err="1"/>
              <a:t>getSizeFromUserContentData</a:t>
            </a:r>
            <a:r>
              <a:rPr lang="en-US" sz="400" dirty="0"/>
              <a:t> (</a:t>
            </a:r>
            <a:r>
              <a:rPr lang="en-US" sz="400" dirty="0" err="1"/>
              <a:t>userContentData</a:t>
            </a:r>
            <a:r>
              <a:rPr lang="en-US" sz="400" dirty="0"/>
              <a:t>), // maybe better yet have a </a:t>
            </a:r>
            <a:r>
              <a:rPr lang="en-US" sz="400" dirty="0" err="1"/>
              <a:t>UserContentItemUI</a:t>
            </a:r>
            <a:r>
              <a:rPr lang="en-US" sz="400" dirty="0"/>
              <a:t> class that determines the size from a .size() method. This class via composition has access to </a:t>
            </a:r>
            <a:r>
              <a:rPr lang="en-US" sz="400" dirty="0" err="1"/>
              <a:t>UserContentItem</a:t>
            </a:r>
            <a:r>
              <a:rPr lang="en-US" sz="400" dirty="0"/>
              <a:t>, or maybe just one of </a:t>
            </a:r>
            <a:r>
              <a:rPr lang="en-US" sz="400" dirty="0" err="1"/>
              <a:t>userContentItem’s</a:t>
            </a:r>
            <a:r>
              <a:rPr lang="en-US" sz="400" dirty="0"/>
              <a:t> properties.</a:t>
            </a:r>
          </a:p>
          <a:p>
            <a:r>
              <a:rPr lang="en-US" sz="400" dirty="0"/>
              <a:t>        color: </a:t>
            </a:r>
            <a:r>
              <a:rPr lang="en-US" sz="400" dirty="0" err="1"/>
              <a:t>getTreeColorFromUserContentData</a:t>
            </a:r>
            <a:r>
              <a:rPr lang="en-US" sz="400" dirty="0"/>
              <a:t>(</a:t>
            </a:r>
            <a:r>
              <a:rPr lang="en-US" sz="400" dirty="0" err="1"/>
              <a:t>userContentData</a:t>
            </a:r>
            <a:r>
              <a:rPr lang="en-US" sz="400" dirty="0"/>
              <a:t>),</a:t>
            </a:r>
          </a:p>
          <a:p>
            <a:r>
              <a:rPr lang="en-US" sz="400" dirty="0"/>
              <a:t>        colors: [</a:t>
            </a:r>
          </a:p>
          <a:p>
            <a:pPr defTabSz="173038"/>
            <a:r>
              <a:rPr lang="en-US" sz="400" dirty="0"/>
              <a:t>	{color: “RED”,</a:t>
            </a:r>
          </a:p>
          <a:p>
            <a:pPr defTabSz="173038"/>
            <a:r>
              <a:rPr lang="en-US" sz="400" dirty="0"/>
              <a:t>	start: pi/2,</a:t>
            </a:r>
          </a:p>
          <a:p>
            <a:pPr defTabSz="173038"/>
            <a:r>
              <a:rPr lang="en-US" sz="400" dirty="0"/>
              <a:t>	end: 0,</a:t>
            </a:r>
          </a:p>
          <a:p>
            <a:pPr defTabSz="173038"/>
            <a:r>
              <a:rPr lang="en-US" sz="400" dirty="0"/>
              <a:t>	}</a:t>
            </a:r>
          </a:p>
          <a:p>
            <a:pPr defTabSz="114300"/>
            <a:r>
              <a:rPr lang="en-US" sz="400" dirty="0"/>
              <a:t>	]</a:t>
            </a:r>
          </a:p>
          <a:p>
            <a:r>
              <a:rPr lang="en-US" sz="400" dirty="0"/>
              <a:t>        type: NODE_TYPES.TREE,</a:t>
            </a:r>
          </a:p>
          <a:p>
            <a:r>
              <a:rPr lang="en-US" sz="400" dirty="0"/>
              <a:t>};</a:t>
            </a:r>
          </a:p>
          <a:p>
            <a:endParaRPr lang="en-US" sz="400" dirty="0"/>
          </a:p>
          <a:p>
            <a:r>
              <a:rPr lang="en-US" sz="400" dirty="0" err="1"/>
              <a:t>changeSigmaNodeFromNewContentData</a:t>
            </a:r>
            <a:r>
              <a:rPr lang="en-US" sz="400" dirty="0"/>
              <a:t>(</a:t>
            </a:r>
            <a:r>
              <a:rPr lang="en-US" sz="400" dirty="0" err="1"/>
              <a:t>newContentData</a:t>
            </a:r>
            <a:r>
              <a:rPr lang="en-US" sz="400" dirty="0"/>
              <a:t>: </a:t>
            </a:r>
            <a:r>
              <a:rPr lang="en-US" sz="400" dirty="0" err="1"/>
              <a:t>INewContentDataUI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this.sigmaNode.label</a:t>
            </a:r>
            <a:r>
              <a:rPr lang="en-US" sz="400" dirty="0"/>
              <a:t> = </a:t>
            </a:r>
            <a:r>
              <a:rPr lang="en-US" sz="400" dirty="0" err="1"/>
              <a:t>newContentData.type</a:t>
            </a:r>
            <a:r>
              <a:rPr lang="en-US" sz="400" dirty="0"/>
              <a:t> === </a:t>
            </a:r>
            <a:r>
              <a:rPr lang="en-US" sz="400" dirty="0" err="1"/>
              <a:t>CONTENT_TYPES.category</a:t>
            </a:r>
            <a:r>
              <a:rPr lang="en-US" sz="400" dirty="0"/>
              <a:t> ? </a:t>
            </a:r>
            <a:r>
              <a:rPr lang="en-US" sz="400" dirty="0" err="1"/>
              <a:t>newContentData.title</a:t>
            </a:r>
            <a:r>
              <a:rPr lang="en-US" sz="400" dirty="0"/>
              <a:t> : …. === </a:t>
            </a:r>
            <a:r>
              <a:rPr lang="en-US" sz="400" dirty="0" err="1"/>
              <a:t>CONTENT_TYPES.fact</a:t>
            </a:r>
            <a:r>
              <a:rPr lang="en-US" sz="400" dirty="0"/>
              <a:t> ? </a:t>
            </a:r>
            <a:r>
              <a:rPr lang="en-US" sz="400" dirty="0" err="1"/>
              <a:t>newContentData.question</a:t>
            </a:r>
            <a:r>
              <a:rPr lang="en-US" sz="400" dirty="0"/>
              <a:t> + ‘: ‘ + </a:t>
            </a:r>
            <a:r>
              <a:rPr lang="en-US" sz="400" dirty="0" err="1"/>
              <a:t>newContentData.answer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this.sigmaNode.question</a:t>
            </a:r>
            <a:r>
              <a:rPr lang="en-US" sz="400" dirty="0"/>
              <a:t> = </a:t>
            </a:r>
            <a:r>
              <a:rPr lang="en-US" sz="400" dirty="0" err="1"/>
              <a:t>newContentData.question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answer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title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changeSigmaNodeFromNewContentUserData</a:t>
            </a:r>
            <a:r>
              <a:rPr lang="en-US" sz="400" dirty="0"/>
              <a:t>(</a:t>
            </a:r>
            <a:r>
              <a:rPr lang="en-US" sz="400" dirty="0" err="1"/>
              <a:t>newContentUserDataUI</a:t>
            </a:r>
            <a:r>
              <a:rPr lang="en-US" sz="400" dirty="0"/>
              <a:t>: </a:t>
            </a:r>
            <a:r>
              <a:rPr lang="en-US" sz="400" dirty="0" err="1"/>
              <a:t>INewContentUserDataUI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this.sigmaNode.overdue</a:t>
            </a:r>
            <a:r>
              <a:rPr lang="en-US" sz="400" dirty="0"/>
              <a:t> = </a:t>
            </a:r>
            <a:r>
              <a:rPr lang="en-US" sz="400" dirty="0" err="1"/>
              <a:t>newContentUserDataUI.overdue</a:t>
            </a:r>
            <a:r>
              <a:rPr lang="en-US" sz="400" dirty="0"/>
              <a:t>()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changeSigmaNodeFromNewTreeUserData</a:t>
            </a:r>
            <a:r>
              <a:rPr lang="en-US" sz="400" dirty="0"/>
              <a:t>(</a:t>
            </a:r>
            <a:r>
              <a:rPr lang="en-US" sz="400" dirty="0" err="1"/>
              <a:t>newTreeUserDataUI</a:t>
            </a:r>
            <a:r>
              <a:rPr lang="en-US" sz="400" dirty="0"/>
              <a:t>: </a:t>
            </a:r>
            <a:r>
              <a:rPr lang="en-US" sz="400" dirty="0" err="1"/>
              <a:t>INewTreeUserDataUI</a:t>
            </a:r>
            <a:r>
              <a:rPr lang="en-US" sz="400" dirty="0"/>
              <a:t>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this.sigmaNode.colors</a:t>
            </a:r>
            <a:r>
              <a:rPr lang="en-US" sz="400" dirty="0"/>
              <a:t> = </a:t>
            </a:r>
            <a:r>
              <a:rPr lang="en-US" sz="400" dirty="0" err="1"/>
              <a:t>SigmaNodeUIHelper.calculateColors</a:t>
            </a:r>
            <a:r>
              <a:rPr lang="en-US" sz="400" dirty="0"/>
              <a:t>(</a:t>
            </a:r>
            <a:r>
              <a:rPr lang="en-US" sz="400" dirty="0" err="1"/>
              <a:t>newTreeUserDataUI.proficiencyStats</a:t>
            </a:r>
            <a:r>
              <a:rPr lang="en-US" sz="400" dirty="0"/>
              <a:t>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onTreeUpdate</a:t>
            </a:r>
            <a:r>
              <a:rPr lang="en-US" sz="400" dirty="0"/>
              <a:t>() {</a:t>
            </a:r>
          </a:p>
          <a:p>
            <a:pPr defTabSz="114300"/>
            <a:r>
              <a:rPr lang="en-US" sz="400" dirty="0"/>
              <a:t>    	if </a:t>
            </a:r>
            <a:r>
              <a:rPr lang="en-US" sz="400" dirty="0" err="1"/>
              <a:t>this.contentId</a:t>
            </a:r>
            <a:r>
              <a:rPr lang="en-US" sz="400" dirty="0"/>
              <a:t> changes, will have to unsubscribe from old </a:t>
            </a:r>
            <a:r>
              <a:rPr lang="en-US" sz="400" dirty="0" err="1"/>
              <a:t>contentId</a:t>
            </a:r>
            <a:r>
              <a:rPr lang="en-US" sz="400" dirty="0"/>
              <a:t>, and subscribe to new </a:t>
            </a:r>
            <a:r>
              <a:rPr lang="en-US" sz="400" dirty="0" err="1"/>
              <a:t>contentId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8B13FDE-33D9-4DEE-9109-AF029B8FBB8C}"/>
              </a:ext>
            </a:extLst>
          </p:cNvPr>
          <p:cNvSpPr txBox="1"/>
          <p:nvPr/>
        </p:nvSpPr>
        <p:spPr>
          <a:xfrm>
            <a:off x="18370230" y="15630525"/>
            <a:ext cx="195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CreateTree</a:t>
            </a:r>
            <a:endParaRPr lang="en-US" dirty="0"/>
          </a:p>
          <a:p>
            <a:r>
              <a:rPr lang="en-US" dirty="0" err="1"/>
              <a:t>createContentItem</a:t>
            </a:r>
            <a:endParaRPr lang="en-US" dirty="0"/>
          </a:p>
          <a:p>
            <a:r>
              <a:rPr lang="en-US" dirty="0" err="1"/>
              <a:t>CreateExercise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C31FAF1-8758-41C2-BEEB-A06FEADD6EF5}"/>
              </a:ext>
            </a:extLst>
          </p:cNvPr>
          <p:cNvSpPr txBox="1"/>
          <p:nvPr/>
        </p:nvSpPr>
        <p:spPr>
          <a:xfrm>
            <a:off x="24391595" y="18363055"/>
            <a:ext cx="250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 </a:t>
            </a:r>
            <a:r>
              <a:rPr lang="en-US" dirty="0" err="1"/>
              <a:t>auth</a:t>
            </a:r>
            <a:r>
              <a:rPr lang="en-US" dirty="0"/>
              <a:t> security?? How do we know that any old user couldn’t modify other users’ data?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2B18A4E9-6450-4B03-9E67-B5DC995FEF06}"/>
              </a:ext>
            </a:extLst>
          </p:cNvPr>
          <p:cNvSpPr txBox="1"/>
          <p:nvPr/>
        </p:nvSpPr>
        <p:spPr>
          <a:xfrm>
            <a:off x="23835703" y="-53370"/>
            <a:ext cx="4240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ACTIONS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76665C5-18D0-49AF-A865-9D1B54BF9352}"/>
              </a:ext>
            </a:extLst>
          </p:cNvPr>
          <p:cNvSpPr txBox="1"/>
          <p:nvPr/>
        </p:nvSpPr>
        <p:spPr>
          <a:xfrm>
            <a:off x="15684741" y="20858205"/>
            <a:ext cx="47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PointsUIUpdater</a:t>
            </a:r>
            <a:endParaRPr lang="en-US" sz="400" dirty="0"/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C81C7CF1-F964-41CB-BC09-72AE1D0155C8}"/>
              </a:ext>
            </a:extLst>
          </p:cNvPr>
          <p:cNvCxnSpPr>
            <a:cxnSpLocks/>
            <a:stCxn id="61" idx="0"/>
            <a:endCxn id="323" idx="2"/>
          </p:cNvCxnSpPr>
          <p:nvPr/>
        </p:nvCxnSpPr>
        <p:spPr>
          <a:xfrm flipH="1" flipV="1">
            <a:off x="15924509" y="21073649"/>
            <a:ext cx="1266631" cy="4220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9506071F-23B1-4B52-A738-04C58A8CC2A3}"/>
              </a:ext>
            </a:extLst>
          </p:cNvPr>
          <p:cNvCxnSpPr>
            <a:cxnSpLocks/>
            <a:stCxn id="39" idx="2"/>
            <a:endCxn id="349" idx="0"/>
          </p:cNvCxnSpPr>
          <p:nvPr/>
        </p:nvCxnSpPr>
        <p:spPr>
          <a:xfrm>
            <a:off x="20263785" y="25349979"/>
            <a:ext cx="41910" cy="374661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3C0A0121-8000-430B-924A-C675D83969FE}"/>
              </a:ext>
            </a:extLst>
          </p:cNvPr>
          <p:cNvSpPr txBox="1"/>
          <p:nvPr/>
        </p:nvSpPr>
        <p:spPr>
          <a:xfrm>
            <a:off x="20103195" y="25724640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parentId</a:t>
            </a:r>
            <a:endParaRPr lang="en-US" sz="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49FEA49-1259-4898-AA1A-9B4A11C75B73}"/>
              </a:ext>
            </a:extLst>
          </p:cNvPr>
          <p:cNvSpPr txBox="1"/>
          <p:nvPr/>
        </p:nvSpPr>
        <p:spPr>
          <a:xfrm>
            <a:off x="11868475" y="23393660"/>
            <a:ext cx="22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Scenario 1</a:t>
            </a:r>
          </a:p>
          <a:p>
            <a:r>
              <a:rPr lang="en-US" sz="400" dirty="0"/>
              <a:t>- Each </a:t>
            </a:r>
            <a:r>
              <a:rPr lang="en-US" sz="400" dirty="0" err="1"/>
              <a:t>sigmaNodeHandler</a:t>
            </a:r>
            <a:r>
              <a:rPr lang="en-US" sz="400" dirty="0"/>
              <a:t> subscribes to </a:t>
            </a:r>
            <a:r>
              <a:rPr lang="en-US" sz="400" dirty="0" err="1"/>
              <a:t>onUpdate</a:t>
            </a:r>
            <a:r>
              <a:rPr lang="en-US" sz="400" dirty="0"/>
              <a:t> for TREE_USER_DATA, TREE_LOCATION_DATA, CONTENT_ITEM_USER_DATA, TREE_DATA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E15EEFB-13B1-4CCB-9DD3-EF0ECB003520}"/>
              </a:ext>
            </a:extLst>
          </p:cNvPr>
          <p:cNvSpPr txBox="1"/>
          <p:nvPr/>
        </p:nvSpPr>
        <p:spPr>
          <a:xfrm>
            <a:off x="14173588" y="22735823"/>
            <a:ext cx="1107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TODO: Figure out the class / method that passes updates from the data stores objects to the correct </a:t>
            </a:r>
            <a:r>
              <a:rPr lang="en-US" sz="1000" dirty="0" err="1"/>
              <a:t>sigmaNode</a:t>
            </a:r>
            <a:r>
              <a:rPr lang="en-US" sz="1000" dirty="0"/>
              <a:t> handler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641BC7B-B4B2-4583-B65C-8730FBC32949}"/>
              </a:ext>
            </a:extLst>
          </p:cNvPr>
          <p:cNvSpPr txBox="1"/>
          <p:nvPr/>
        </p:nvSpPr>
        <p:spPr>
          <a:xfrm>
            <a:off x="20805321" y="20152753"/>
            <a:ext cx="940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 Store Mutations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985FA9E2-F113-45B4-BD06-DE065001BC23}"/>
              </a:ext>
            </a:extLst>
          </p:cNvPr>
          <p:cNvCxnSpPr>
            <a:cxnSpLocks/>
            <a:stCxn id="274" idx="0"/>
            <a:endCxn id="2" idx="2"/>
          </p:cNvCxnSpPr>
          <p:nvPr/>
        </p:nvCxnSpPr>
        <p:spPr>
          <a:xfrm flipV="1">
            <a:off x="20074245" y="17914605"/>
            <a:ext cx="828862" cy="10849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33559102-5D30-47D0-80A8-869FFE3E532A}"/>
              </a:ext>
            </a:extLst>
          </p:cNvPr>
          <p:cNvSpPr txBox="1"/>
          <p:nvPr/>
        </p:nvSpPr>
        <p:spPr>
          <a:xfrm>
            <a:off x="19847880" y="18531012"/>
            <a:ext cx="1232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 Open </a:t>
            </a:r>
            <a:r>
              <a:rPr lang="en-US" sz="800" dirty="0" err="1"/>
              <a:t>Vue</a:t>
            </a:r>
            <a:r>
              <a:rPr lang="en-US" sz="800" dirty="0"/>
              <a:t> Templates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1A61EC0E-E9A4-4BB8-81CA-FA5903BB8D40}"/>
              </a:ext>
            </a:extLst>
          </p:cNvPr>
          <p:cNvSpPr txBox="1"/>
          <p:nvPr/>
        </p:nvSpPr>
        <p:spPr>
          <a:xfrm>
            <a:off x="23861510" y="22613032"/>
            <a:ext cx="226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TODO: have the store use commit or something so that there is static time checking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941F8-BE53-4677-ADF6-63928907B001}"/>
              </a:ext>
            </a:extLst>
          </p:cNvPr>
          <p:cNvSpPr txBox="1"/>
          <p:nvPr/>
        </p:nvSpPr>
        <p:spPr>
          <a:xfrm>
            <a:off x="17202007" y="20989010"/>
            <a:ext cx="41542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dirty="0" err="1"/>
              <a:t>canvasUI</a:t>
            </a:r>
            <a:endParaRPr lang="en-US" sz="5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3653C92-1F3B-450C-A382-B1F41481C345}"/>
              </a:ext>
            </a:extLst>
          </p:cNvPr>
          <p:cNvCxnSpPr>
            <a:cxnSpLocks/>
            <a:stCxn id="20" idx="0"/>
            <a:endCxn id="27" idx="2"/>
          </p:cNvCxnSpPr>
          <p:nvPr/>
        </p:nvCxnSpPr>
        <p:spPr>
          <a:xfrm flipH="1" flipV="1">
            <a:off x="16709140" y="20204204"/>
            <a:ext cx="700581" cy="7848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A02F600D-4816-49CE-9344-5072BD55863A}"/>
              </a:ext>
            </a:extLst>
          </p:cNvPr>
          <p:cNvSpPr txBox="1"/>
          <p:nvPr/>
        </p:nvSpPr>
        <p:spPr>
          <a:xfrm>
            <a:off x="17035297" y="20118999"/>
            <a:ext cx="86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receiveNewTreeData</a:t>
            </a:r>
            <a:endParaRPr lang="en-US" sz="400" dirty="0"/>
          </a:p>
          <a:p>
            <a:r>
              <a:rPr lang="en-US" sz="400" dirty="0" err="1"/>
              <a:t>receiveNewTreeLocationData</a:t>
            </a:r>
            <a:endParaRPr lang="en-US" sz="400" dirty="0"/>
          </a:p>
          <a:p>
            <a:r>
              <a:rPr lang="en-US" sz="400" dirty="0" err="1"/>
              <a:t>receiveNewTreeUserData</a:t>
            </a:r>
            <a:endParaRPr lang="en-US" sz="400" dirty="0"/>
          </a:p>
          <a:p>
            <a:r>
              <a:rPr lang="en-US" sz="400" dirty="0" err="1"/>
              <a:t>receiveNewContentData</a:t>
            </a:r>
            <a:endParaRPr lang="en-US" sz="400" dirty="0"/>
          </a:p>
          <a:p>
            <a:r>
              <a:rPr lang="en-US" sz="400" dirty="0" err="1"/>
              <a:t>receivenewContentUserData</a:t>
            </a:r>
            <a:endParaRPr lang="en-US" sz="4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F5B787E-C97D-45DB-9363-5A954A8F0F56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22947479" y="21504551"/>
            <a:ext cx="0" cy="96265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28CFFC1-B2A4-4D6E-A8C0-C1488E736547}"/>
              </a:ext>
            </a:extLst>
          </p:cNvPr>
          <p:cNvGrpSpPr/>
          <p:nvPr/>
        </p:nvGrpSpPr>
        <p:grpSpPr>
          <a:xfrm>
            <a:off x="16361097" y="20050315"/>
            <a:ext cx="765257" cy="153889"/>
            <a:chOff x="17131674" y="20101587"/>
            <a:chExt cx="611354" cy="12284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C54344-A2C7-4C7C-B52D-9A85BB3777D3}"/>
                </a:ext>
              </a:extLst>
            </p:cNvPr>
            <p:cNvSpPr txBox="1"/>
            <p:nvPr/>
          </p:nvSpPr>
          <p:spPr>
            <a:xfrm>
              <a:off x="17131674" y="20101587"/>
              <a:ext cx="556094" cy="12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sigmaNodesUpdater</a:t>
              </a:r>
              <a:endParaRPr lang="en-US" sz="400" dirty="0"/>
            </a:p>
          </p:txBody>
        </p:sp>
        <p:sp>
          <p:nvSpPr>
            <p:cNvPr id="247" name="Diamond 246">
              <a:extLst>
                <a:ext uri="{FF2B5EF4-FFF2-40B4-BE49-F238E27FC236}">
                  <a16:creationId xmlns:a16="http://schemas.microsoft.com/office/drawing/2014/main" id="{DCDDFB65-7A05-4DD9-9DF3-C3C28638401B}"/>
                </a:ext>
              </a:extLst>
            </p:cNvPr>
            <p:cNvSpPr/>
            <p:nvPr/>
          </p:nvSpPr>
          <p:spPr>
            <a:xfrm>
              <a:off x="17624626" y="20141593"/>
              <a:ext cx="118402" cy="7918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5F0F09-F546-4A35-B91D-9A8C33FDACAB}"/>
              </a:ext>
            </a:extLst>
          </p:cNvPr>
          <p:cNvGrpSpPr/>
          <p:nvPr/>
        </p:nvGrpSpPr>
        <p:grpSpPr>
          <a:xfrm>
            <a:off x="17062003" y="19938590"/>
            <a:ext cx="1111848" cy="211437"/>
            <a:chOff x="17126354" y="19990279"/>
            <a:chExt cx="1111848" cy="211437"/>
          </a:xfrm>
        </p:grpSpPr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98ECDA57-B0DE-4EED-8B17-DA43B9C16F1B}"/>
                </a:ext>
              </a:extLst>
            </p:cNvPr>
            <p:cNvCxnSpPr>
              <a:cxnSpLocks/>
              <a:stCxn id="247" idx="3"/>
              <a:endCxn id="251" idx="1"/>
            </p:cNvCxnSpPr>
            <p:nvPr/>
          </p:nvCxnSpPr>
          <p:spPr>
            <a:xfrm flipV="1">
              <a:off x="17126354" y="20175262"/>
              <a:ext cx="436449" cy="2645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9D86D9C-62DF-483F-B5B6-4560D78A332D}"/>
                </a:ext>
              </a:extLst>
            </p:cNvPr>
            <p:cNvSpPr txBox="1"/>
            <p:nvPr/>
          </p:nvSpPr>
          <p:spPr>
            <a:xfrm>
              <a:off x="17667076" y="19990279"/>
              <a:ext cx="571126" cy="1538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1                      n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8929E5D7-A820-44FF-A890-88E8F8F48EFE}"/>
              </a:ext>
            </a:extLst>
          </p:cNvPr>
          <p:cNvSpPr txBox="1"/>
          <p:nvPr/>
        </p:nvSpPr>
        <p:spPr>
          <a:xfrm>
            <a:off x="17562803" y="19872766"/>
            <a:ext cx="698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sigmaNodeManager</a:t>
            </a:r>
            <a:endParaRPr lang="en-US" sz="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FAEEB77-8326-4257-99A9-1B22EAE7ECB7}"/>
              </a:ext>
            </a:extLst>
          </p:cNvPr>
          <p:cNvSpPr txBox="1"/>
          <p:nvPr/>
        </p:nvSpPr>
        <p:spPr>
          <a:xfrm>
            <a:off x="17656172" y="19414848"/>
            <a:ext cx="599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renderedNodes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73883-A316-4753-B237-B9C89AAAD269}"/>
              </a:ext>
            </a:extLst>
          </p:cNvPr>
          <p:cNvSpPr txBox="1"/>
          <p:nvPr/>
        </p:nvSpPr>
        <p:spPr>
          <a:xfrm>
            <a:off x="16531657" y="23670659"/>
            <a:ext cx="55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7ED4C-78D1-4932-A469-317043D020BC}"/>
              </a:ext>
            </a:extLst>
          </p:cNvPr>
          <p:cNvSpPr txBox="1"/>
          <p:nvPr/>
        </p:nvSpPr>
        <p:spPr>
          <a:xfrm>
            <a:off x="19235885" y="23767664"/>
            <a:ext cx="206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TREE_DATA STORE</a:t>
            </a:r>
          </a:p>
          <a:p>
            <a:pPr defTabSz="160020"/>
            <a:r>
              <a:rPr lang="en-US" sz="400" dirty="0"/>
              <a:t>	- receive messages/TYPE_LEVEL_DATA_MUTATIONS via </a:t>
            </a:r>
            <a:r>
              <a:rPr lang="en-US" sz="400" dirty="0" err="1"/>
              <a:t>this.addMutation</a:t>
            </a:r>
            <a:r>
              <a:rPr lang="en-US" sz="400" dirty="0"/>
              <a:t>()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  <a:p>
            <a:pPr defTabSz="160020"/>
            <a:r>
              <a:rPr lang="en-US" sz="400" dirty="0"/>
              <a:t>	- e.g. tree = </a:t>
            </a:r>
            <a:r>
              <a:rPr lang="en-US" sz="400" dirty="0" err="1"/>
              <a:t>TREE_DATA_STORE.get</a:t>
            </a:r>
            <a:r>
              <a:rPr lang="en-US" sz="400" dirty="0"/>
              <a:t>(‘efa234’); </a:t>
            </a:r>
            <a:r>
              <a:rPr lang="en-US" sz="400" dirty="0" err="1"/>
              <a:t>tree.addMutation</a:t>
            </a:r>
            <a:r>
              <a:rPr lang="en-US" sz="400" dirty="0"/>
              <a:t>({property: children, mutation})</a:t>
            </a:r>
          </a:p>
          <a:p>
            <a:pPr defTabSz="160020"/>
            <a:r>
              <a:rPr lang="en-US" sz="400" dirty="0"/>
              <a:t>	-also subscribes to each of its members’ update events, appends the object id to the update/event, and bubbles up these modified events to any objects that subscribed to it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761699F-6789-49A5-8A90-B1B5CF0F8243}"/>
              </a:ext>
            </a:extLst>
          </p:cNvPr>
          <p:cNvSpPr/>
          <p:nvPr/>
        </p:nvSpPr>
        <p:spPr>
          <a:xfrm>
            <a:off x="19251162" y="23814862"/>
            <a:ext cx="90360" cy="6531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4F211D-5DDF-4CD0-A33F-D612EB95343D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17091131" y="23839936"/>
            <a:ext cx="2160031" cy="758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C93F7F-3E40-4678-BAAA-0BCFDB3D87DB}"/>
              </a:ext>
            </a:extLst>
          </p:cNvPr>
          <p:cNvSpPr txBox="1"/>
          <p:nvPr/>
        </p:nvSpPr>
        <p:spPr>
          <a:xfrm>
            <a:off x="19520146" y="23357305"/>
            <a:ext cx="1285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Will somehow have an add tree or </a:t>
            </a:r>
            <a:r>
              <a:rPr lang="en-US" sz="400" dirty="0" err="1"/>
              <a:t>addContent</a:t>
            </a:r>
            <a:r>
              <a:rPr lang="en-US" sz="400" dirty="0"/>
              <a:t> mutation as well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2020553-0C66-45C0-BB7F-6B10FEAE2C53}"/>
              </a:ext>
            </a:extLst>
          </p:cNvPr>
          <p:cNvGrpSpPr/>
          <p:nvPr/>
        </p:nvGrpSpPr>
        <p:grpSpPr>
          <a:xfrm>
            <a:off x="15122364" y="23757096"/>
            <a:ext cx="445475" cy="153888"/>
            <a:chOff x="15109956" y="23755534"/>
            <a:chExt cx="445475" cy="1538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DEC84C-E9C1-4C9B-A0A0-181E0B41DC19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treeLoader</a:t>
              </a:r>
              <a:endParaRPr lang="en-US" sz="400" dirty="0"/>
            </a:p>
          </p:txBody>
        </p:sp>
        <p:sp>
          <p:nvSpPr>
            <p:cNvPr id="225" name="Diamond 224">
              <a:extLst>
                <a:ext uri="{FF2B5EF4-FFF2-40B4-BE49-F238E27FC236}">
                  <a16:creationId xmlns:a16="http://schemas.microsoft.com/office/drawing/2014/main" id="{F5BAA9DC-DB49-4DB9-AEA3-78CD0218C8EB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F12ED237-9C6D-4CE2-8840-69D2FDF75C78}"/>
              </a:ext>
            </a:extLst>
          </p:cNvPr>
          <p:cNvCxnSpPr>
            <a:cxnSpLocks/>
            <a:stCxn id="7" idx="0"/>
            <a:endCxn id="162" idx="2"/>
          </p:cNvCxnSpPr>
          <p:nvPr/>
        </p:nvCxnSpPr>
        <p:spPr>
          <a:xfrm flipV="1">
            <a:off x="16811394" y="20994970"/>
            <a:ext cx="1180759" cy="2675689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D5AEADCA-05EC-4FDB-9E9A-EC29DF7073A2}"/>
              </a:ext>
            </a:extLst>
          </p:cNvPr>
          <p:cNvSpPr txBox="1"/>
          <p:nvPr/>
        </p:nvSpPr>
        <p:spPr>
          <a:xfrm>
            <a:off x="17941208" y="19958962"/>
            <a:ext cx="965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SigmaNodes</a:t>
            </a:r>
            <a:endParaRPr lang="en-US" sz="800" dirty="0"/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FAAFEE83-9D33-459C-A735-568F8E954317}"/>
              </a:ext>
            </a:extLst>
          </p:cNvPr>
          <p:cNvSpPr/>
          <p:nvPr/>
        </p:nvSpPr>
        <p:spPr>
          <a:xfrm>
            <a:off x="17606462" y="20001273"/>
            <a:ext cx="1149670" cy="413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AB2885E-1821-4228-930E-27BDBA9F43EF}"/>
              </a:ext>
            </a:extLst>
          </p:cNvPr>
          <p:cNvGrpSpPr/>
          <p:nvPr/>
        </p:nvGrpSpPr>
        <p:grpSpPr>
          <a:xfrm>
            <a:off x="17562803" y="20046629"/>
            <a:ext cx="426899" cy="153888"/>
            <a:chOff x="18167876" y="20098318"/>
            <a:chExt cx="426899" cy="153888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696B0F49-FCDC-4106-A8C6-49C1AAF765B8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35112E9-574A-429B-9C42-D1F54E86AE10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DFC7741-4582-453B-B6F7-A536A1BE6C7F}"/>
              </a:ext>
            </a:extLst>
          </p:cNvPr>
          <p:cNvGrpSpPr/>
          <p:nvPr/>
        </p:nvGrpSpPr>
        <p:grpSpPr>
          <a:xfrm>
            <a:off x="17793449" y="20179814"/>
            <a:ext cx="426899" cy="153888"/>
            <a:chOff x="18167876" y="20098318"/>
            <a:chExt cx="426899" cy="15388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D401AFD-02DA-4CDA-A912-2002B6E3578F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7B7C42D-8875-4AE3-8682-12D00C0ED468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EFBC32-8E53-46D4-8D0F-0304EF0A138F}"/>
              </a:ext>
            </a:extLst>
          </p:cNvPr>
          <p:cNvGrpSpPr/>
          <p:nvPr/>
        </p:nvGrpSpPr>
        <p:grpSpPr>
          <a:xfrm>
            <a:off x="18168441" y="20165626"/>
            <a:ext cx="426899" cy="153888"/>
            <a:chOff x="18167876" y="20098318"/>
            <a:chExt cx="426899" cy="153888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3AC00E-CF7B-4B33-A1B7-136AB7C705FB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FAC8C05-B59E-4498-9BDB-56EA97B59FA7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C5453BFB-426C-41F1-A3BF-028AE67B1AA7}"/>
              </a:ext>
            </a:extLst>
          </p:cNvPr>
          <p:cNvSpPr txBox="1"/>
          <p:nvPr/>
        </p:nvSpPr>
        <p:spPr>
          <a:xfrm>
            <a:off x="17671265" y="20841082"/>
            <a:ext cx="6417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sigmaNodeCreator</a:t>
            </a:r>
            <a:endParaRPr lang="en-US" sz="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EB4DE8-ED52-445E-B031-CC5DDD1B6F37}"/>
              </a:ext>
            </a:extLst>
          </p:cNvPr>
          <p:cNvCxnSpPr>
            <a:cxnSpLocks/>
            <a:stCxn id="162" idx="0"/>
            <a:endCxn id="245" idx="2"/>
          </p:cNvCxnSpPr>
          <p:nvPr/>
        </p:nvCxnSpPr>
        <p:spPr>
          <a:xfrm flipV="1">
            <a:off x="17992153" y="20414417"/>
            <a:ext cx="189144" cy="42666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A67F3CD-4DBD-433F-9419-7B5331B647DB}"/>
              </a:ext>
            </a:extLst>
          </p:cNvPr>
          <p:cNvGrpSpPr/>
          <p:nvPr/>
        </p:nvGrpSpPr>
        <p:grpSpPr>
          <a:xfrm>
            <a:off x="17900013" y="20569193"/>
            <a:ext cx="426899" cy="153888"/>
            <a:chOff x="18167876" y="20098318"/>
            <a:chExt cx="426899" cy="153888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E6C3B9D-A28F-41FE-ABBE-2FAF00053EB2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504E514-EAC3-4BEC-9AE5-963D0782342F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BF087E-A588-4367-B5A3-3F3F312AE07D}"/>
              </a:ext>
            </a:extLst>
          </p:cNvPr>
          <p:cNvSpPr/>
          <p:nvPr/>
        </p:nvSpPr>
        <p:spPr>
          <a:xfrm>
            <a:off x="17409721" y="19425648"/>
            <a:ext cx="1149670" cy="413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ABA47-4264-4167-BC0E-9F7B51553B63}"/>
              </a:ext>
            </a:extLst>
          </p:cNvPr>
          <p:cNvSpPr txBox="1"/>
          <p:nvPr/>
        </p:nvSpPr>
        <p:spPr>
          <a:xfrm>
            <a:off x="18718536" y="20688439"/>
            <a:ext cx="83366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sigmaRenderManager</a:t>
            </a:r>
            <a:endParaRPr lang="en-US" sz="400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DA2EC47-BE2B-4111-BF0E-C0C09A2EC269}"/>
              </a:ext>
            </a:extLst>
          </p:cNvPr>
          <p:cNvCxnSpPr>
            <a:stCxn id="162" idx="3"/>
            <a:endCxn id="23" idx="1"/>
          </p:cNvCxnSpPr>
          <p:nvPr/>
        </p:nvCxnSpPr>
        <p:spPr>
          <a:xfrm flipV="1">
            <a:off x="18313040" y="20765383"/>
            <a:ext cx="405496" cy="1526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0140D86-8B27-4F9D-BB11-4EBCF19E2C08}"/>
              </a:ext>
            </a:extLst>
          </p:cNvPr>
          <p:cNvCxnSpPr>
            <a:cxnSpLocks/>
            <a:stCxn id="27" idx="2"/>
            <a:endCxn id="23" idx="1"/>
          </p:cNvCxnSpPr>
          <p:nvPr/>
        </p:nvCxnSpPr>
        <p:spPr>
          <a:xfrm>
            <a:off x="16709140" y="20204204"/>
            <a:ext cx="2009396" cy="5611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8994C0B-84D7-4371-83B7-6A373B966CE4}"/>
              </a:ext>
            </a:extLst>
          </p:cNvPr>
          <p:cNvGrpSpPr/>
          <p:nvPr/>
        </p:nvGrpSpPr>
        <p:grpSpPr>
          <a:xfrm>
            <a:off x="17486589" y="19575163"/>
            <a:ext cx="426899" cy="153888"/>
            <a:chOff x="18167876" y="20098318"/>
            <a:chExt cx="426899" cy="15388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CE7F8DB-901A-4FC7-BBB9-4F0C6516FA23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5FB491B-758C-4D10-8E15-AD51AAC35D2E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333DD01-74A0-4918-8CB3-09337B6DD317}"/>
              </a:ext>
            </a:extLst>
          </p:cNvPr>
          <p:cNvGrpSpPr/>
          <p:nvPr/>
        </p:nvGrpSpPr>
        <p:grpSpPr>
          <a:xfrm>
            <a:off x="17823310" y="19566816"/>
            <a:ext cx="426899" cy="153888"/>
            <a:chOff x="18167876" y="20098318"/>
            <a:chExt cx="426899" cy="15388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9E31B5F-BD2E-422C-96A0-CCDD129E8CC5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503F500-078F-49CC-AF7D-5AD5C7A3B112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83815E1-A9F4-4267-9431-ACDB54866999}"/>
              </a:ext>
            </a:extLst>
          </p:cNvPr>
          <p:cNvCxnSpPr>
            <a:cxnSpLocks/>
            <a:stCxn id="23" idx="0"/>
            <a:endCxn id="232" idx="2"/>
          </p:cNvCxnSpPr>
          <p:nvPr/>
        </p:nvCxnSpPr>
        <p:spPr>
          <a:xfrm flipV="1">
            <a:off x="19135370" y="19747830"/>
            <a:ext cx="14800" cy="94060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D68E3EB-CFFE-47C0-9936-836A3BD6C5F1}"/>
              </a:ext>
            </a:extLst>
          </p:cNvPr>
          <p:cNvGrpSpPr/>
          <p:nvPr/>
        </p:nvGrpSpPr>
        <p:grpSpPr>
          <a:xfrm>
            <a:off x="18837460" y="19532386"/>
            <a:ext cx="593642" cy="215444"/>
            <a:chOff x="18837460" y="19532386"/>
            <a:chExt cx="593642" cy="215444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2E46262-3422-4237-B820-CA1786CECC67}"/>
                </a:ext>
              </a:extLst>
            </p:cNvPr>
            <p:cNvSpPr txBox="1"/>
            <p:nvPr/>
          </p:nvSpPr>
          <p:spPr>
            <a:xfrm>
              <a:off x="18869238" y="19532386"/>
              <a:ext cx="56186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renderedNodesManager</a:t>
              </a:r>
              <a:endParaRPr lang="en-US" sz="400" dirty="0"/>
            </a:p>
          </p:txBody>
        </p:sp>
        <p:sp>
          <p:nvSpPr>
            <p:cNvPr id="240" name="Diamond 239">
              <a:extLst>
                <a:ext uri="{FF2B5EF4-FFF2-40B4-BE49-F238E27FC236}">
                  <a16:creationId xmlns:a16="http://schemas.microsoft.com/office/drawing/2014/main" id="{CCB403D2-52DD-4EFA-A610-B2B6AD601E7C}"/>
                </a:ext>
              </a:extLst>
            </p:cNvPr>
            <p:cNvSpPr/>
            <p:nvPr/>
          </p:nvSpPr>
          <p:spPr>
            <a:xfrm>
              <a:off x="18837460" y="19584559"/>
              <a:ext cx="101062" cy="8074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3CBE2F0C-8D9D-4CDA-8849-5365AD17AFE2}"/>
              </a:ext>
            </a:extLst>
          </p:cNvPr>
          <p:cNvCxnSpPr>
            <a:stCxn id="240" idx="1"/>
            <a:endCxn id="145" idx="3"/>
          </p:cNvCxnSpPr>
          <p:nvPr/>
        </p:nvCxnSpPr>
        <p:spPr>
          <a:xfrm flipH="1">
            <a:off x="18559391" y="19624930"/>
            <a:ext cx="278069" cy="72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39A5BD-240B-4F53-B97A-1B830C08AA5F}"/>
              </a:ext>
            </a:extLst>
          </p:cNvPr>
          <p:cNvCxnSpPr>
            <a:stCxn id="225" idx="3"/>
            <a:endCxn id="7" idx="1"/>
          </p:cNvCxnSpPr>
          <p:nvPr/>
        </p:nvCxnSpPr>
        <p:spPr>
          <a:xfrm>
            <a:off x="15541773" y="23834414"/>
            <a:ext cx="989884" cy="552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E07BEB0-CB56-46AA-B980-57B393177F5B}"/>
              </a:ext>
            </a:extLst>
          </p:cNvPr>
          <p:cNvSpPr txBox="1"/>
          <p:nvPr/>
        </p:nvSpPr>
        <p:spPr>
          <a:xfrm>
            <a:off x="16531657" y="24105640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19E04D0-6858-4905-AA8F-A4EA5FB6B003}"/>
              </a:ext>
            </a:extLst>
          </p:cNvPr>
          <p:cNvGrpSpPr/>
          <p:nvPr/>
        </p:nvGrpSpPr>
        <p:grpSpPr>
          <a:xfrm>
            <a:off x="15122364" y="24192077"/>
            <a:ext cx="445475" cy="215444"/>
            <a:chOff x="15109956" y="23755534"/>
            <a:chExt cx="445475" cy="215444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837AC29-D38B-468C-8C6F-F99138161DBF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treeLocationLoader</a:t>
              </a:r>
              <a:endParaRPr lang="en-US" sz="400" dirty="0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37C247BF-EC30-43E8-BF15-957DFBCD0457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4EE0A14-CD9B-44E6-AA5A-72C392EFB176}"/>
              </a:ext>
            </a:extLst>
          </p:cNvPr>
          <p:cNvCxnSpPr>
            <a:stCxn id="178" idx="3"/>
            <a:endCxn id="175" idx="1"/>
          </p:cNvCxnSpPr>
          <p:nvPr/>
        </p:nvCxnSpPr>
        <p:spPr>
          <a:xfrm>
            <a:off x="15541773" y="24269395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472FBD4-B109-4148-B518-78E13B2673C9}"/>
              </a:ext>
            </a:extLst>
          </p:cNvPr>
          <p:cNvSpPr txBox="1"/>
          <p:nvPr/>
        </p:nvSpPr>
        <p:spPr>
          <a:xfrm>
            <a:off x="16531657" y="24507082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treeUserStoreSource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3FB1C9-3F6B-4494-BB39-8A05C29537AF}"/>
              </a:ext>
            </a:extLst>
          </p:cNvPr>
          <p:cNvGrpSpPr/>
          <p:nvPr/>
        </p:nvGrpSpPr>
        <p:grpSpPr>
          <a:xfrm>
            <a:off x="15122364" y="24593519"/>
            <a:ext cx="445475" cy="215444"/>
            <a:chOff x="15109956" y="23755534"/>
            <a:chExt cx="445475" cy="215444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A66F4E2-0564-4C4D-B166-646F25AAAE23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treeUserLoader</a:t>
              </a:r>
              <a:endParaRPr lang="en-US" sz="400" dirty="0"/>
            </a:p>
          </p:txBody>
        </p:sp>
        <p:sp>
          <p:nvSpPr>
            <p:cNvPr id="184" name="Diamond 183">
              <a:extLst>
                <a:ext uri="{FF2B5EF4-FFF2-40B4-BE49-F238E27FC236}">
                  <a16:creationId xmlns:a16="http://schemas.microsoft.com/office/drawing/2014/main" id="{471C62E2-86E3-49D6-A64E-1DE793C36A6B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E156FA5-CEC4-4B85-BD4A-5A054F63C03F}"/>
              </a:ext>
            </a:extLst>
          </p:cNvPr>
          <p:cNvCxnSpPr>
            <a:stCxn id="184" idx="3"/>
            <a:endCxn id="180" idx="1"/>
          </p:cNvCxnSpPr>
          <p:nvPr/>
        </p:nvCxnSpPr>
        <p:spPr>
          <a:xfrm>
            <a:off x="15541773" y="24670837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5425462-5BCA-454D-A140-D0EABF7488BB}"/>
              </a:ext>
            </a:extLst>
          </p:cNvPr>
          <p:cNvSpPr txBox="1"/>
          <p:nvPr/>
        </p:nvSpPr>
        <p:spPr>
          <a:xfrm>
            <a:off x="16534284" y="24887613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0A91313-A22B-45F8-AB7A-AD295C653EC9}"/>
              </a:ext>
            </a:extLst>
          </p:cNvPr>
          <p:cNvGrpSpPr/>
          <p:nvPr/>
        </p:nvGrpSpPr>
        <p:grpSpPr>
          <a:xfrm>
            <a:off x="15124991" y="24974050"/>
            <a:ext cx="445475" cy="215444"/>
            <a:chOff x="15109956" y="23755534"/>
            <a:chExt cx="445475" cy="215444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D8C55FA-B211-48F5-AC9B-B7E8CA93A7A2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contentLoader</a:t>
              </a:r>
              <a:endParaRPr lang="en-US" sz="400" dirty="0"/>
            </a:p>
          </p:txBody>
        </p:sp>
        <p:sp>
          <p:nvSpPr>
            <p:cNvPr id="194" name="Diamond 193">
              <a:extLst>
                <a:ext uri="{FF2B5EF4-FFF2-40B4-BE49-F238E27FC236}">
                  <a16:creationId xmlns:a16="http://schemas.microsoft.com/office/drawing/2014/main" id="{72932DCA-59FE-4FF3-89FA-7365EF56E8F4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1D6C0AE-0AE8-4A25-B659-2F792880CC60}"/>
              </a:ext>
            </a:extLst>
          </p:cNvPr>
          <p:cNvCxnSpPr>
            <a:stCxn id="194" idx="3"/>
            <a:endCxn id="188" idx="1"/>
          </p:cNvCxnSpPr>
          <p:nvPr/>
        </p:nvCxnSpPr>
        <p:spPr>
          <a:xfrm>
            <a:off x="15544400" y="25051368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A7787E65-3C50-4693-92FD-9047823F7F99}"/>
              </a:ext>
            </a:extLst>
          </p:cNvPr>
          <p:cNvSpPr txBox="1"/>
          <p:nvPr/>
        </p:nvSpPr>
        <p:spPr>
          <a:xfrm>
            <a:off x="16531657" y="25239314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contentUserStoreSource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3DF39D0-F6D1-4599-9F23-E304EEF0852D}"/>
              </a:ext>
            </a:extLst>
          </p:cNvPr>
          <p:cNvGrpSpPr/>
          <p:nvPr/>
        </p:nvGrpSpPr>
        <p:grpSpPr>
          <a:xfrm>
            <a:off x="15122364" y="25325751"/>
            <a:ext cx="445475" cy="215444"/>
            <a:chOff x="15109956" y="23755534"/>
            <a:chExt cx="445475" cy="215444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3824724-46E6-4E3B-BA97-1F3270B36C6B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contentUserLoader</a:t>
              </a:r>
              <a:endParaRPr lang="en-US" sz="400" dirty="0"/>
            </a:p>
          </p:txBody>
        </p:sp>
        <p:sp>
          <p:nvSpPr>
            <p:cNvPr id="200" name="Diamond 199">
              <a:extLst>
                <a:ext uri="{FF2B5EF4-FFF2-40B4-BE49-F238E27FC236}">
                  <a16:creationId xmlns:a16="http://schemas.microsoft.com/office/drawing/2014/main" id="{DA098A43-649C-4F30-B9DC-5F70597AC0C2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8E45B57-CF3D-4CA0-9EB8-82479B2041DA}"/>
              </a:ext>
            </a:extLst>
          </p:cNvPr>
          <p:cNvCxnSpPr>
            <a:stCxn id="200" idx="3"/>
            <a:endCxn id="196" idx="1"/>
          </p:cNvCxnSpPr>
          <p:nvPr/>
        </p:nvCxnSpPr>
        <p:spPr>
          <a:xfrm>
            <a:off x="15541773" y="25403069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04C5D53-35F7-4A68-8D5F-E50E87FC6214}"/>
              </a:ext>
            </a:extLst>
          </p:cNvPr>
          <p:cNvCxnSpPr>
            <a:cxnSpLocks/>
            <a:stCxn id="175" idx="0"/>
            <a:endCxn id="162" idx="2"/>
          </p:cNvCxnSpPr>
          <p:nvPr/>
        </p:nvCxnSpPr>
        <p:spPr>
          <a:xfrm flipV="1">
            <a:off x="16811394" y="20994970"/>
            <a:ext cx="1180759" cy="311067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BB2AD50-D3D0-4013-9BBF-E0213889474E}"/>
              </a:ext>
            </a:extLst>
          </p:cNvPr>
          <p:cNvCxnSpPr>
            <a:cxnSpLocks/>
            <a:stCxn id="175" idx="2"/>
            <a:endCxn id="162" idx="2"/>
          </p:cNvCxnSpPr>
          <p:nvPr/>
        </p:nvCxnSpPr>
        <p:spPr>
          <a:xfrm flipV="1">
            <a:off x="16811394" y="20994970"/>
            <a:ext cx="1180759" cy="351078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893CBA4-68AB-4080-ABD7-61F2CEF1D633}"/>
              </a:ext>
            </a:extLst>
          </p:cNvPr>
          <p:cNvCxnSpPr>
            <a:cxnSpLocks/>
            <a:stCxn id="180" idx="2"/>
            <a:endCxn id="162" idx="2"/>
          </p:cNvCxnSpPr>
          <p:nvPr/>
        </p:nvCxnSpPr>
        <p:spPr>
          <a:xfrm flipV="1">
            <a:off x="16811394" y="20994970"/>
            <a:ext cx="1180759" cy="3912222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E7E2F23-F339-48CC-866F-74855F972A33}"/>
              </a:ext>
            </a:extLst>
          </p:cNvPr>
          <p:cNvCxnSpPr>
            <a:cxnSpLocks/>
            <a:stCxn id="196" idx="0"/>
            <a:endCxn id="162" idx="2"/>
          </p:cNvCxnSpPr>
          <p:nvPr/>
        </p:nvCxnSpPr>
        <p:spPr>
          <a:xfrm flipV="1">
            <a:off x="16811394" y="20994970"/>
            <a:ext cx="1180759" cy="4244344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0717162-9F92-4FA4-B14F-E3EB3DB2971E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 flipV="1">
            <a:off x="17091131" y="23839936"/>
            <a:ext cx="2144754" cy="25089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D32D0AE4-FF6E-445F-AE36-0296BD20F534}"/>
              </a:ext>
            </a:extLst>
          </p:cNvPr>
          <p:cNvSpPr txBox="1"/>
          <p:nvPr/>
        </p:nvSpPr>
        <p:spPr>
          <a:xfrm>
            <a:off x="17290575" y="24401949"/>
            <a:ext cx="87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Creations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DD5D98D-1103-48D7-BED2-F066CDB9B690}"/>
              </a:ext>
            </a:extLst>
          </p:cNvPr>
          <p:cNvCxnSpPr>
            <a:cxnSpLocks/>
          </p:cNvCxnSpPr>
          <p:nvPr/>
        </p:nvCxnSpPr>
        <p:spPr>
          <a:xfrm flipV="1">
            <a:off x="19213479" y="19752819"/>
            <a:ext cx="14800" cy="94060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8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6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3664</TotalTime>
  <Words>1644</Words>
  <Application>Microsoft Office PowerPoint</Application>
  <PresentationFormat>Custom</PresentationFormat>
  <Paragraphs>372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Simerlink</dc:creator>
  <cp:lastModifiedBy>John Simerlink</cp:lastModifiedBy>
  <cp:revision>166</cp:revision>
  <dcterms:created xsi:type="dcterms:W3CDTF">2017-11-26T16:40:06Z</dcterms:created>
  <dcterms:modified xsi:type="dcterms:W3CDTF">2017-12-11T04:04:10Z</dcterms:modified>
</cp:coreProperties>
</file>