
<file path=[Content_Types].xml><?xml version="1.0" encoding="utf-8"?>
<Types xmlns="http://schemas.openxmlformats.org/package/2006/content-types">
  <Default Extension="png" ContentType="image/png"/>
  <Default Extension="jpeg" ContentType="image/jpeg"/>
  <Default Extension="emf" ContentType="image/x-emf"/>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909" r:id="rId1"/>
    <p:sldMasterId id="2147483919" r:id="rId2"/>
  </p:sldMasterIdLst>
  <p:notesMasterIdLst>
    <p:notesMasterId r:id="rId58"/>
  </p:notesMasterIdLst>
  <p:handoutMasterIdLst>
    <p:handoutMasterId r:id="rId59"/>
  </p:handoutMasterIdLst>
  <p:sldIdLst>
    <p:sldId id="257" r:id="rId3"/>
    <p:sldId id="335" r:id="rId4"/>
    <p:sldId id="397" r:id="rId5"/>
    <p:sldId id="338" r:id="rId6"/>
    <p:sldId id="339" r:id="rId7"/>
    <p:sldId id="341" r:id="rId8"/>
    <p:sldId id="395" r:id="rId9"/>
    <p:sldId id="342" r:id="rId10"/>
    <p:sldId id="392" r:id="rId11"/>
    <p:sldId id="344" r:id="rId12"/>
    <p:sldId id="345" r:id="rId13"/>
    <p:sldId id="398" r:id="rId14"/>
    <p:sldId id="346" r:id="rId15"/>
    <p:sldId id="348" r:id="rId16"/>
    <p:sldId id="350" r:id="rId17"/>
    <p:sldId id="399" r:id="rId18"/>
    <p:sldId id="351" r:id="rId19"/>
    <p:sldId id="400" r:id="rId20"/>
    <p:sldId id="401" r:id="rId21"/>
    <p:sldId id="394" r:id="rId22"/>
    <p:sldId id="357" r:id="rId23"/>
    <p:sldId id="358" r:id="rId24"/>
    <p:sldId id="359" r:id="rId25"/>
    <p:sldId id="360" r:id="rId26"/>
    <p:sldId id="361" r:id="rId27"/>
    <p:sldId id="362" r:id="rId28"/>
    <p:sldId id="402" r:id="rId29"/>
    <p:sldId id="363" r:id="rId30"/>
    <p:sldId id="403" r:id="rId31"/>
    <p:sldId id="366" r:id="rId32"/>
    <p:sldId id="367" r:id="rId33"/>
    <p:sldId id="405" r:id="rId34"/>
    <p:sldId id="413" r:id="rId35"/>
    <p:sldId id="414" r:id="rId36"/>
    <p:sldId id="404" r:id="rId37"/>
    <p:sldId id="371" r:id="rId38"/>
    <p:sldId id="406" r:id="rId39"/>
    <p:sldId id="396" r:id="rId40"/>
    <p:sldId id="374" r:id="rId41"/>
    <p:sldId id="375" r:id="rId42"/>
    <p:sldId id="407" r:id="rId43"/>
    <p:sldId id="377" r:id="rId44"/>
    <p:sldId id="378" r:id="rId45"/>
    <p:sldId id="408" r:id="rId46"/>
    <p:sldId id="380" r:id="rId47"/>
    <p:sldId id="381" r:id="rId48"/>
    <p:sldId id="409" r:id="rId49"/>
    <p:sldId id="410" r:id="rId50"/>
    <p:sldId id="383" r:id="rId51"/>
    <p:sldId id="386" r:id="rId52"/>
    <p:sldId id="388" r:id="rId53"/>
    <p:sldId id="411" r:id="rId54"/>
    <p:sldId id="389" r:id="rId55"/>
    <p:sldId id="412" r:id="rId56"/>
    <p:sldId id="391" r:id="rId57"/>
  </p:sldIdLst>
  <p:sldSz cx="9144000" cy="6858000" type="screen4x3"/>
  <p:notesSz cx="6858000" cy="9144000"/>
  <p:defaultTextStyle>
    <a:defPPr>
      <a:defRPr lang="en-US"/>
    </a:defPPr>
    <a:lvl1pPr algn="l" rtl="0" fontAlgn="base">
      <a:spcBef>
        <a:spcPct val="0"/>
      </a:spcBef>
      <a:spcAft>
        <a:spcPct val="0"/>
      </a:spcAft>
      <a:defRPr sz="2200" kern="1200">
        <a:solidFill>
          <a:schemeClr val="tx1"/>
        </a:solidFill>
        <a:latin typeface="Arial" charset="0"/>
        <a:ea typeface="+mn-ea"/>
        <a:cs typeface="+mn-cs"/>
      </a:defRPr>
    </a:lvl1pPr>
    <a:lvl2pPr marL="457200" algn="l" rtl="0" fontAlgn="base">
      <a:spcBef>
        <a:spcPct val="0"/>
      </a:spcBef>
      <a:spcAft>
        <a:spcPct val="0"/>
      </a:spcAft>
      <a:defRPr sz="2200" kern="1200">
        <a:solidFill>
          <a:schemeClr val="tx1"/>
        </a:solidFill>
        <a:latin typeface="Arial" charset="0"/>
        <a:ea typeface="+mn-ea"/>
        <a:cs typeface="+mn-cs"/>
      </a:defRPr>
    </a:lvl2pPr>
    <a:lvl3pPr marL="914400" algn="l" rtl="0" fontAlgn="base">
      <a:spcBef>
        <a:spcPct val="0"/>
      </a:spcBef>
      <a:spcAft>
        <a:spcPct val="0"/>
      </a:spcAft>
      <a:defRPr sz="2200" kern="1200">
        <a:solidFill>
          <a:schemeClr val="tx1"/>
        </a:solidFill>
        <a:latin typeface="Arial" charset="0"/>
        <a:ea typeface="+mn-ea"/>
        <a:cs typeface="+mn-cs"/>
      </a:defRPr>
    </a:lvl3pPr>
    <a:lvl4pPr marL="1371600" algn="l" rtl="0" fontAlgn="base">
      <a:spcBef>
        <a:spcPct val="0"/>
      </a:spcBef>
      <a:spcAft>
        <a:spcPct val="0"/>
      </a:spcAft>
      <a:defRPr sz="2200" kern="1200">
        <a:solidFill>
          <a:schemeClr val="tx1"/>
        </a:solidFill>
        <a:latin typeface="Arial" charset="0"/>
        <a:ea typeface="+mn-ea"/>
        <a:cs typeface="+mn-cs"/>
      </a:defRPr>
    </a:lvl4pPr>
    <a:lvl5pPr marL="1828800" algn="l" rtl="0" fontAlgn="base">
      <a:spcBef>
        <a:spcPct val="0"/>
      </a:spcBef>
      <a:spcAft>
        <a:spcPct val="0"/>
      </a:spcAft>
      <a:defRPr sz="2200" kern="1200">
        <a:solidFill>
          <a:schemeClr val="tx1"/>
        </a:solidFill>
        <a:latin typeface="Arial" charset="0"/>
        <a:ea typeface="+mn-ea"/>
        <a:cs typeface="+mn-cs"/>
      </a:defRPr>
    </a:lvl5pPr>
    <a:lvl6pPr marL="2286000" algn="l" defTabSz="914400" rtl="0" eaLnBrk="1" latinLnBrk="0" hangingPunct="1">
      <a:defRPr sz="2200" kern="1200">
        <a:solidFill>
          <a:schemeClr val="tx1"/>
        </a:solidFill>
        <a:latin typeface="Arial" charset="0"/>
        <a:ea typeface="+mn-ea"/>
        <a:cs typeface="+mn-cs"/>
      </a:defRPr>
    </a:lvl6pPr>
    <a:lvl7pPr marL="2743200" algn="l" defTabSz="914400" rtl="0" eaLnBrk="1" latinLnBrk="0" hangingPunct="1">
      <a:defRPr sz="2200" kern="1200">
        <a:solidFill>
          <a:schemeClr val="tx1"/>
        </a:solidFill>
        <a:latin typeface="Arial" charset="0"/>
        <a:ea typeface="+mn-ea"/>
        <a:cs typeface="+mn-cs"/>
      </a:defRPr>
    </a:lvl7pPr>
    <a:lvl8pPr marL="3200400" algn="l" defTabSz="914400" rtl="0" eaLnBrk="1" latinLnBrk="0" hangingPunct="1">
      <a:defRPr sz="2200" kern="1200">
        <a:solidFill>
          <a:schemeClr val="tx1"/>
        </a:solidFill>
        <a:latin typeface="Arial" charset="0"/>
        <a:ea typeface="+mn-ea"/>
        <a:cs typeface="+mn-cs"/>
      </a:defRPr>
    </a:lvl8pPr>
    <a:lvl9pPr marL="3657600" algn="l" defTabSz="914400" rtl="0" eaLnBrk="1" latinLnBrk="0" hangingPunct="1">
      <a:defRPr sz="22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6699"/>
    <a:srgbClr val="5B53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7" autoAdjust="0"/>
    <p:restoredTop sz="81230" autoAdjust="0"/>
  </p:normalViewPr>
  <p:slideViewPr>
    <p:cSldViewPr>
      <p:cViewPr varScale="1">
        <p:scale>
          <a:sx n="90" d="100"/>
          <a:sy n="90" d="100"/>
        </p:scale>
        <p:origin x="21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4B09B4B-2CA1-476B-AD00-5AEEE8EEA368}" type="slidenum">
              <a:rPr lang="en-US"/>
              <a:pPr>
                <a:defRPr/>
              </a:pPr>
              <a:t>‹#›</a:t>
            </a:fld>
            <a:endParaRPr lang="en-US" dirty="0"/>
          </a:p>
        </p:txBody>
      </p:sp>
    </p:spTree>
    <p:extLst>
      <p:ext uri="{BB962C8B-B14F-4D97-AF65-F5344CB8AC3E}">
        <p14:creationId xmlns:p14="http://schemas.microsoft.com/office/powerpoint/2010/main" val="907700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67"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endParaRPr lang="en-US" dirty="0"/>
          </a:p>
        </p:txBody>
      </p:sp>
      <p:sp>
        <p:nvSpPr>
          <p:cNvPr id="716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6869"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6870"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a:latin typeface="Times New Roman" pitchFamily="18" charset="0"/>
              </a:defRPr>
            </a:lvl1pPr>
          </a:lstStyle>
          <a:p>
            <a:pPr>
              <a:defRPr/>
            </a:pPr>
            <a:endParaRPr lang="en-US" dirty="0"/>
          </a:p>
        </p:txBody>
      </p:sp>
      <p:sp>
        <p:nvSpPr>
          <p:cNvPr id="36871"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a:latin typeface="Times New Roman" pitchFamily="18" charset="0"/>
              </a:defRPr>
            </a:lvl1pPr>
          </a:lstStyle>
          <a:p>
            <a:pPr>
              <a:defRPr/>
            </a:pPr>
            <a:fld id="{75643CF3-3CBA-4666-8D1B-A3F17C5F892C}" type="slidenum">
              <a:rPr lang="en-US"/>
              <a:pPr>
                <a:defRPr/>
              </a:pPr>
              <a:t>‹#›</a:t>
            </a:fld>
            <a:endParaRPr lang="en-US" dirty="0"/>
          </a:p>
        </p:txBody>
      </p:sp>
    </p:spTree>
    <p:extLst>
      <p:ext uri="{BB962C8B-B14F-4D97-AF65-F5344CB8AC3E}">
        <p14:creationId xmlns:p14="http://schemas.microsoft.com/office/powerpoint/2010/main" val="98413448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pPr eaLnBrk="1" hangingPunct="1"/>
            <a:endParaRPr lang="en-US" dirty="0"/>
          </a:p>
        </p:txBody>
      </p:sp>
      <p:sp>
        <p:nvSpPr>
          <p:cNvPr id="72708" name="Slide Number Placeholder 3"/>
          <p:cNvSpPr>
            <a:spLocks noGrp="1"/>
          </p:cNvSpPr>
          <p:nvPr>
            <p:ph type="sldNum" sz="quarter" idx="5"/>
          </p:nvPr>
        </p:nvSpPr>
        <p:spPr>
          <a:noFill/>
        </p:spPr>
        <p:txBody>
          <a:bodyPr/>
          <a:lstStyle/>
          <a:p>
            <a:fld id="{6C7781DC-CA90-4928-8051-8CF0D059367C}" type="slidenum">
              <a:rPr lang="en-US" smtClean="0"/>
              <a:pPr/>
              <a:t>1</a:t>
            </a:fld>
            <a:endParaRPr lang="en-US" dirty="0"/>
          </a:p>
        </p:txBody>
      </p:sp>
    </p:spTree>
    <p:extLst>
      <p:ext uri="{BB962C8B-B14F-4D97-AF65-F5344CB8AC3E}">
        <p14:creationId xmlns:p14="http://schemas.microsoft.com/office/powerpoint/2010/main" val="5414530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PMP Exam Preparation Workshop - Project Risk Management</a:t>
            </a:r>
          </a:p>
        </p:txBody>
      </p:sp>
      <p:sp>
        <p:nvSpPr>
          <p:cNvPr id="6" name="Rectangle 6"/>
          <p:cNvSpPr>
            <a:spLocks noGrp="1" noChangeArrowheads="1"/>
          </p:cNvSpPr>
          <p:nvPr>
            <p:ph type="sldNum" sz="quarter" idx="5"/>
          </p:nvPr>
        </p:nvSpPr>
        <p:spPr>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808A9B-3BD9-4135-94BD-AA1EC4DB4F2A}"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34</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64962" name="Rectangle 2"/>
          <p:cNvSpPr>
            <a:spLocks noGrp="1" noRot="1" noChangeAspect="1" noChangeArrowheads="1" noTextEdit="1"/>
          </p:cNvSpPr>
          <p:nvPr>
            <p:ph type="sldImg"/>
          </p:nvPr>
        </p:nvSpPr>
        <p:spPr>
          <a:xfrm>
            <a:off x="1190625" y="703263"/>
            <a:ext cx="4629150" cy="3473450"/>
          </a:xfrm>
          <a:ln/>
        </p:spPr>
      </p:sp>
      <p:sp>
        <p:nvSpPr>
          <p:cNvPr id="106496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0698214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35</a:t>
            </a:fld>
            <a:endParaRPr lang="en-US" dirty="0"/>
          </a:p>
        </p:txBody>
      </p:sp>
    </p:spTree>
    <p:extLst>
      <p:ext uri="{BB962C8B-B14F-4D97-AF65-F5344CB8AC3E}">
        <p14:creationId xmlns:p14="http://schemas.microsoft.com/office/powerpoint/2010/main" val="3922058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41</a:t>
            </a:fld>
            <a:endParaRPr lang="en-US" dirty="0"/>
          </a:p>
        </p:txBody>
      </p:sp>
    </p:spTree>
    <p:extLst>
      <p:ext uri="{BB962C8B-B14F-4D97-AF65-F5344CB8AC3E}">
        <p14:creationId xmlns:p14="http://schemas.microsoft.com/office/powerpoint/2010/main" val="2546808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44</a:t>
            </a:fld>
            <a:endParaRPr lang="en-US" dirty="0"/>
          </a:p>
        </p:txBody>
      </p:sp>
    </p:spTree>
    <p:extLst>
      <p:ext uri="{BB962C8B-B14F-4D97-AF65-F5344CB8AC3E}">
        <p14:creationId xmlns:p14="http://schemas.microsoft.com/office/powerpoint/2010/main" val="28018123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46</a:t>
            </a:fld>
            <a:endParaRPr lang="en-US" dirty="0"/>
          </a:p>
        </p:txBody>
      </p:sp>
    </p:spTree>
    <p:extLst>
      <p:ext uri="{BB962C8B-B14F-4D97-AF65-F5344CB8AC3E}">
        <p14:creationId xmlns:p14="http://schemas.microsoft.com/office/powerpoint/2010/main" val="38416608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47</a:t>
            </a:fld>
            <a:endParaRPr lang="en-US" dirty="0"/>
          </a:p>
        </p:txBody>
      </p:sp>
    </p:spTree>
    <p:extLst>
      <p:ext uri="{BB962C8B-B14F-4D97-AF65-F5344CB8AC3E}">
        <p14:creationId xmlns:p14="http://schemas.microsoft.com/office/powerpoint/2010/main" val="42377156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a:t>
            </a:fld>
            <a:endParaRPr lang="en-US" dirty="0"/>
          </a:p>
        </p:txBody>
      </p:sp>
    </p:spTree>
    <p:extLst>
      <p:ext uri="{BB962C8B-B14F-4D97-AF65-F5344CB8AC3E}">
        <p14:creationId xmlns:p14="http://schemas.microsoft.com/office/powerpoint/2010/main" val="2203042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6</a:t>
            </a:fld>
            <a:endParaRPr lang="en-US" dirty="0"/>
          </a:p>
        </p:txBody>
      </p:sp>
    </p:spTree>
    <p:extLst>
      <p:ext uri="{BB962C8B-B14F-4D97-AF65-F5344CB8AC3E}">
        <p14:creationId xmlns:p14="http://schemas.microsoft.com/office/powerpoint/2010/main" val="1034042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11</a:t>
            </a:fld>
            <a:endParaRPr lang="en-US" dirty="0"/>
          </a:p>
        </p:txBody>
      </p:sp>
    </p:spTree>
    <p:extLst>
      <p:ext uri="{BB962C8B-B14F-4D97-AF65-F5344CB8AC3E}">
        <p14:creationId xmlns:p14="http://schemas.microsoft.com/office/powerpoint/2010/main" val="31734909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18</a:t>
            </a:fld>
            <a:endParaRPr lang="en-US" dirty="0"/>
          </a:p>
        </p:txBody>
      </p:sp>
    </p:spTree>
    <p:extLst>
      <p:ext uri="{BB962C8B-B14F-4D97-AF65-F5344CB8AC3E}">
        <p14:creationId xmlns:p14="http://schemas.microsoft.com/office/powerpoint/2010/main" val="5667522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20</a:t>
            </a:fld>
            <a:endParaRPr lang="en-US" dirty="0"/>
          </a:p>
        </p:txBody>
      </p:sp>
    </p:spTree>
    <p:extLst>
      <p:ext uri="{BB962C8B-B14F-4D97-AF65-F5344CB8AC3E}">
        <p14:creationId xmlns:p14="http://schemas.microsoft.com/office/powerpoint/2010/main" val="18314027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26</a:t>
            </a:fld>
            <a:endParaRPr lang="en-US" dirty="0"/>
          </a:p>
        </p:txBody>
      </p:sp>
    </p:spTree>
    <p:extLst>
      <p:ext uri="{BB962C8B-B14F-4D97-AF65-F5344CB8AC3E}">
        <p14:creationId xmlns:p14="http://schemas.microsoft.com/office/powerpoint/2010/main" val="8714626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5643CF3-3CBA-4666-8D1B-A3F17C5F892C}" type="slidenum">
              <a:rPr lang="en-US" smtClean="0"/>
              <a:pPr>
                <a:defRPr/>
              </a:pPr>
              <a:t>32</a:t>
            </a:fld>
            <a:endParaRPr lang="en-US" dirty="0"/>
          </a:p>
        </p:txBody>
      </p:sp>
    </p:spTree>
    <p:extLst>
      <p:ext uri="{BB962C8B-B14F-4D97-AF65-F5344CB8AC3E}">
        <p14:creationId xmlns:p14="http://schemas.microsoft.com/office/powerpoint/2010/main" val="41322252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
          <p:cNvSpPr>
            <a:spLocks noGrp="1" noChangeArrowheads="1"/>
          </p:cNvSpPr>
          <p:nvPr>
            <p:ph type="hdr" sz="quarter"/>
          </p:nvPr>
        </p:nvSpPr>
        <p:spPr>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ysClr val="windowText" lastClr="000000"/>
                </a:solidFill>
                <a:effectLst/>
                <a:uLnTx/>
                <a:uFillTx/>
              </a:rPr>
              <a:t>PMP Exam Preparation Workshop - Project Risk Management</a:t>
            </a:r>
          </a:p>
        </p:txBody>
      </p:sp>
      <p:sp>
        <p:nvSpPr>
          <p:cNvPr id="6" name="Rectangle 6"/>
          <p:cNvSpPr>
            <a:spLocks noGrp="1" noChangeArrowheads="1"/>
          </p:cNvSpPr>
          <p:nvPr>
            <p:ph type="sldNum" sz="quarter" idx="5"/>
          </p:nvPr>
        </p:nvSpPr>
        <p:spPr>
          <a:ln/>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808A9B-3BD9-4135-94BD-AA1EC4DB4F2A}" type="slidenum">
              <a:rPr kumimoji="0" lang="en-US" sz="1800" b="0" i="0" u="none" strike="noStrike" kern="0" cap="none" spc="0" normalizeH="0" baseline="0" noProof="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33</a:t>
            </a:fld>
            <a:endParaRPr kumimoji="0" lang="en-US" sz="1800" b="0" i="0" u="none" strike="noStrike" kern="0" cap="none" spc="0" normalizeH="0" baseline="0" noProof="0" dirty="0">
              <a:ln>
                <a:noFill/>
              </a:ln>
              <a:solidFill>
                <a:sysClr val="windowText" lastClr="000000"/>
              </a:solidFill>
              <a:effectLst/>
              <a:uLnTx/>
              <a:uFillTx/>
            </a:endParaRPr>
          </a:p>
        </p:txBody>
      </p:sp>
      <p:sp>
        <p:nvSpPr>
          <p:cNvPr id="1064962" name="Rectangle 2"/>
          <p:cNvSpPr>
            <a:spLocks noGrp="1" noRot="1" noChangeAspect="1" noChangeArrowheads="1" noTextEdit="1"/>
          </p:cNvSpPr>
          <p:nvPr>
            <p:ph type="sldImg"/>
          </p:nvPr>
        </p:nvSpPr>
        <p:spPr>
          <a:xfrm>
            <a:off x="1190625" y="703263"/>
            <a:ext cx="4629150" cy="3473450"/>
          </a:xfrm>
          <a:ln/>
        </p:spPr>
      </p:sp>
      <p:sp>
        <p:nvSpPr>
          <p:cNvPr id="1064963" name="Rectangle 3"/>
          <p:cNvSpPr>
            <a:spLocks noGrp="1" noChangeArrowheads="1"/>
          </p:cNvSpPr>
          <p:nvPr>
            <p:ph type="body" idx="1"/>
          </p:nvPr>
        </p:nvSpPr>
        <p:spPr/>
        <p:txBody>
          <a:bodyPr/>
          <a:lstStyle/>
          <a:p>
            <a:endParaRPr lang="en-CA" dirty="0"/>
          </a:p>
        </p:txBody>
      </p:sp>
    </p:spTree>
    <p:extLst>
      <p:ext uri="{BB962C8B-B14F-4D97-AF65-F5344CB8AC3E}">
        <p14:creationId xmlns:p14="http://schemas.microsoft.com/office/powerpoint/2010/main" val="3395668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Footer Placeholder 2"/>
          <p:cNvSpPr>
            <a:spLocks noGrp="1"/>
          </p:cNvSpPr>
          <p:nvPr>
            <p:ph type="ftr" sz="quarter"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876295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bwMode="auto">
          <a:xfrm rot="5400000">
            <a:off x="7764621" y="1174097"/>
            <a:ext cx="2286000" cy="381000"/>
          </a:xfrm>
        </p:spPr>
        <p:txBody>
          <a:bodyPr/>
          <a:lstStyle/>
          <a:p>
            <a:fld id="{94F9AAFA-67A5-456B-80B7-5AA13945066C}" type="datetime1">
              <a:rPr lang="en-US" smtClean="0"/>
              <a:t>3/24/2019</a:t>
            </a:fld>
            <a:endParaRPr lang="en-CA"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CA"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9B9AEC3-A0CA-4E90-A2C3-F6D483041A8F}" type="slidenum">
              <a:rPr lang="en-CA" smtClean="0"/>
              <a:pPr/>
              <a:t>‹#›</a:t>
            </a:fld>
            <a:endParaRPr lang="en-CA" dirty="0"/>
          </a:p>
        </p:txBody>
      </p:sp>
    </p:spTree>
    <p:extLst>
      <p:ext uri="{BB962C8B-B14F-4D97-AF65-F5344CB8AC3E}">
        <p14:creationId xmlns:p14="http://schemas.microsoft.com/office/powerpoint/2010/main" val="616835162"/>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lide Number Placeholder 8"/>
          <p:cNvSpPr>
            <a:spLocks noGrp="1"/>
          </p:cNvSpPr>
          <p:nvPr>
            <p:ph type="sldNum" sz="quarter" idx="15"/>
          </p:nvPr>
        </p:nvSpPr>
        <p:spPr/>
        <p:txBody>
          <a:bodyPr rtlCol="0"/>
          <a:lstStyle/>
          <a:p>
            <a:fld id="{C9B9AEC3-A0CA-4E90-A2C3-F6D483041A8F}" type="slidenum">
              <a:rPr lang="en-CA" smtClean="0"/>
              <a:pPr/>
              <a:t>‹#›</a:t>
            </a:fld>
            <a:endParaRPr lang="en-CA" dirty="0"/>
          </a:p>
        </p:txBody>
      </p:sp>
    </p:spTree>
    <p:extLst>
      <p:ext uri="{BB962C8B-B14F-4D97-AF65-F5344CB8AC3E}">
        <p14:creationId xmlns:p14="http://schemas.microsoft.com/office/powerpoint/2010/main" val="2076351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128AFDE4-DEDA-4AF7-AA10-BD014FD698A3}" type="datetime1">
              <a:rPr lang="en-US" smtClean="0"/>
              <a:t>3/24/2019</a:t>
            </a:fld>
            <a:endParaRPr lang="en-CA" dirty="0"/>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CA" dirty="0"/>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9B9AEC3-A0CA-4E90-A2C3-F6D483041A8F}" type="slidenum">
              <a:rPr lang="en-CA" smtClean="0"/>
              <a:pPr/>
              <a:t>‹#›</a:t>
            </a:fld>
            <a:endParaRPr lang="en-CA" dirty="0"/>
          </a:p>
        </p:txBody>
      </p:sp>
    </p:spTree>
    <p:extLst>
      <p:ext uri="{BB962C8B-B14F-4D97-AF65-F5344CB8AC3E}">
        <p14:creationId xmlns:p14="http://schemas.microsoft.com/office/powerpoint/2010/main" val="1195380140"/>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451EF84D-68F3-490F-B90C-A338DF8008A1}" type="datetime1">
              <a:rPr lang="en-US" smtClean="0"/>
              <a:t>3/24/2019</a:t>
            </a:fld>
            <a:endParaRPr lang="en-CA" dirty="0"/>
          </a:p>
        </p:txBody>
      </p:sp>
      <p:sp>
        <p:nvSpPr>
          <p:cNvPr id="6" name="Footer Placeholder 5"/>
          <p:cNvSpPr>
            <a:spLocks noGrp="1"/>
          </p:cNvSpPr>
          <p:nvPr>
            <p:ph type="ftr" sz="quarter" idx="11"/>
          </p:nvPr>
        </p:nvSpPr>
        <p:spPr/>
        <p:txBody>
          <a:bodyPr/>
          <a:lstStyle/>
          <a:p>
            <a:endParaRPr lang="en-CA" dirty="0"/>
          </a:p>
        </p:txBody>
      </p:sp>
      <p:sp>
        <p:nvSpPr>
          <p:cNvPr id="7" name="Slide Number Placeholder 6"/>
          <p:cNvSpPr>
            <a:spLocks noGrp="1"/>
          </p:cNvSpPr>
          <p:nvPr>
            <p:ph type="sldNum" sz="quarter" idx="12"/>
          </p:nvPr>
        </p:nvSpPr>
        <p:spPr/>
        <p:txBody>
          <a:bodyPr/>
          <a:lstStyle/>
          <a:p>
            <a:fld id="{C9B9AEC3-A0CA-4E90-A2C3-F6D483041A8F}" type="slidenum">
              <a:rPr lang="en-CA" smtClean="0"/>
              <a:pPr/>
              <a:t>‹#›</a:t>
            </a:fld>
            <a:endParaRPr lang="en-CA" dirty="0"/>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7404828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p>
        </p:txBody>
      </p:sp>
      <p:sp>
        <p:nvSpPr>
          <p:cNvPr id="7" name="Date Placeholder 6"/>
          <p:cNvSpPr>
            <a:spLocks noGrp="1"/>
          </p:cNvSpPr>
          <p:nvPr>
            <p:ph type="dt" sz="half" idx="10"/>
          </p:nvPr>
        </p:nvSpPr>
        <p:spPr/>
        <p:txBody>
          <a:bodyPr/>
          <a:lstStyle/>
          <a:p>
            <a:fld id="{3C75BD81-3862-4C85-9EE2-AEC5507855C2}" type="datetime1">
              <a:rPr lang="en-US" smtClean="0"/>
              <a:t>3/24/2019</a:t>
            </a:fld>
            <a:endParaRPr lang="en-CA" dirty="0"/>
          </a:p>
        </p:txBody>
      </p:sp>
      <p:sp>
        <p:nvSpPr>
          <p:cNvPr id="8" name="Footer Placeholder 7"/>
          <p:cNvSpPr>
            <a:spLocks noGrp="1"/>
          </p:cNvSpPr>
          <p:nvPr>
            <p:ph type="ftr" sz="quarter" idx="11"/>
          </p:nvPr>
        </p:nvSpPr>
        <p:spPr/>
        <p:txBody>
          <a:bodyPr/>
          <a:lstStyle/>
          <a:p>
            <a:endParaRPr lang="en-CA" dirty="0"/>
          </a:p>
        </p:txBody>
      </p:sp>
      <p:sp>
        <p:nvSpPr>
          <p:cNvPr id="9" name="Slide Number Placeholder 8"/>
          <p:cNvSpPr>
            <a:spLocks noGrp="1"/>
          </p:cNvSpPr>
          <p:nvPr>
            <p:ph type="sldNum" sz="quarter" idx="12"/>
          </p:nvPr>
        </p:nvSpPr>
        <p:spPr/>
        <p:txBody>
          <a:bodyPr/>
          <a:lstStyle/>
          <a:p>
            <a:fld id="{C9B9AEC3-A0CA-4E90-A2C3-F6D483041A8F}" type="slidenum">
              <a:rPr lang="en-CA" smtClean="0"/>
              <a:pPr/>
              <a:t>‹#›</a:t>
            </a:fld>
            <a:endParaRPr lang="en-CA" dirty="0"/>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37494517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6" name="Date Placeholder 5"/>
          <p:cNvSpPr>
            <a:spLocks noGrp="1"/>
          </p:cNvSpPr>
          <p:nvPr>
            <p:ph type="dt" sz="half" idx="10"/>
          </p:nvPr>
        </p:nvSpPr>
        <p:spPr/>
        <p:txBody>
          <a:bodyPr rtlCol="0"/>
          <a:lstStyle/>
          <a:p>
            <a:fld id="{BB2A5277-382B-4200-B305-592DEE28DCD4}" type="datetime1">
              <a:rPr lang="en-US" smtClean="0"/>
              <a:t>3/24/2019</a:t>
            </a:fld>
            <a:endParaRPr lang="en-CA" dirty="0"/>
          </a:p>
        </p:txBody>
      </p:sp>
      <p:sp>
        <p:nvSpPr>
          <p:cNvPr id="7" name="Slide Number Placeholder 6"/>
          <p:cNvSpPr>
            <a:spLocks noGrp="1"/>
          </p:cNvSpPr>
          <p:nvPr>
            <p:ph type="sldNum" sz="quarter" idx="11"/>
          </p:nvPr>
        </p:nvSpPr>
        <p:spPr/>
        <p:txBody>
          <a:bodyPr rtlCol="0"/>
          <a:lstStyle/>
          <a:p>
            <a:r>
              <a:rPr lang="en-CA" dirty="0"/>
              <a:t>(#)</a:t>
            </a:r>
          </a:p>
        </p:txBody>
      </p:sp>
      <p:sp>
        <p:nvSpPr>
          <p:cNvPr id="8" name="Footer Placeholder 7"/>
          <p:cNvSpPr>
            <a:spLocks noGrp="1"/>
          </p:cNvSpPr>
          <p:nvPr>
            <p:ph type="ftr" sz="quarter" idx="12"/>
          </p:nvPr>
        </p:nvSpPr>
        <p:spPr/>
        <p:txBody>
          <a:bodyPr rtlCol="0"/>
          <a:lstStyle/>
          <a:p>
            <a:endParaRPr lang="en-CA" dirty="0"/>
          </a:p>
        </p:txBody>
      </p:sp>
    </p:spTree>
    <p:extLst>
      <p:ext uri="{BB962C8B-B14F-4D97-AF65-F5344CB8AC3E}">
        <p14:creationId xmlns:p14="http://schemas.microsoft.com/office/powerpoint/2010/main" val="17318421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9C88B9-BE2B-4982-ACF7-8BD16B78C9AB}" type="datetime1">
              <a:rPr lang="en-US" smtClean="0"/>
              <a:t>3/24/2019</a:t>
            </a:fld>
            <a:endParaRPr lang="en-CA" dirty="0"/>
          </a:p>
        </p:txBody>
      </p:sp>
      <p:sp>
        <p:nvSpPr>
          <p:cNvPr id="3" name="Footer Placeholder 2"/>
          <p:cNvSpPr>
            <a:spLocks noGrp="1"/>
          </p:cNvSpPr>
          <p:nvPr>
            <p:ph type="ftr" sz="quarter" idx="11"/>
          </p:nvPr>
        </p:nvSpPr>
        <p:spPr/>
        <p:txBody>
          <a:bodyPr/>
          <a:lstStyle/>
          <a:p>
            <a:endParaRPr lang="en-CA" dirty="0"/>
          </a:p>
        </p:txBody>
      </p:sp>
      <p:sp>
        <p:nvSpPr>
          <p:cNvPr id="4" name="Slide Number Placeholder 3"/>
          <p:cNvSpPr>
            <a:spLocks noGrp="1"/>
          </p:cNvSpPr>
          <p:nvPr>
            <p:ph type="sldNum" sz="quarter" idx="12"/>
          </p:nvPr>
        </p:nvSpPr>
        <p:spPr/>
        <p:txBody>
          <a:bodyPr/>
          <a:lstStyle/>
          <a:p>
            <a:fld id="{C9B9AEC3-A0CA-4E90-A2C3-F6D483041A8F}" type="slidenum">
              <a:rPr lang="en-CA" smtClean="0"/>
              <a:pPr/>
              <a:t>‹#›</a:t>
            </a:fld>
            <a:endParaRPr lang="en-CA" dirty="0"/>
          </a:p>
        </p:txBody>
      </p:sp>
    </p:spTree>
    <p:extLst>
      <p:ext uri="{BB962C8B-B14F-4D97-AF65-F5344CB8AC3E}">
        <p14:creationId xmlns:p14="http://schemas.microsoft.com/office/powerpoint/2010/main" val="9102146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166605F4-11AE-4CCA-80BC-884FD6BC94E6}" type="datetime1">
              <a:rPr lang="en-US" smtClean="0"/>
              <a:t>3/24/2019</a:t>
            </a:fld>
            <a:endParaRPr lang="en-CA" dirty="0"/>
          </a:p>
        </p:txBody>
      </p:sp>
      <p:sp>
        <p:nvSpPr>
          <p:cNvPr id="22" name="Slide Number Placeholder 21"/>
          <p:cNvSpPr>
            <a:spLocks noGrp="1"/>
          </p:cNvSpPr>
          <p:nvPr>
            <p:ph type="sldNum" sz="quarter" idx="15"/>
          </p:nvPr>
        </p:nvSpPr>
        <p:spPr/>
        <p:txBody>
          <a:bodyPr rtlCol="0"/>
          <a:lstStyle/>
          <a:p>
            <a:fld id="{C9B9AEC3-A0CA-4E90-A2C3-F6D483041A8F}" type="slidenum">
              <a:rPr lang="en-CA" smtClean="0"/>
              <a:pPr/>
              <a:t>‹#›</a:t>
            </a:fld>
            <a:endParaRPr lang="en-CA" dirty="0"/>
          </a:p>
        </p:txBody>
      </p:sp>
      <p:sp>
        <p:nvSpPr>
          <p:cNvPr id="23" name="Footer Placeholder 22"/>
          <p:cNvSpPr>
            <a:spLocks noGrp="1"/>
          </p:cNvSpPr>
          <p:nvPr>
            <p:ph type="ftr" sz="quarter" idx="16"/>
          </p:nvPr>
        </p:nvSpPr>
        <p:spPr/>
        <p:txBody>
          <a:bodyPr rtlCol="0"/>
          <a:lstStyle/>
          <a:p>
            <a:endParaRPr lang="en-CA" dirty="0"/>
          </a:p>
        </p:txBody>
      </p:sp>
    </p:spTree>
    <p:extLst>
      <p:ext uri="{BB962C8B-B14F-4D97-AF65-F5344CB8AC3E}">
        <p14:creationId xmlns:p14="http://schemas.microsoft.com/office/powerpoint/2010/main" val="8359299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FE8D6623-DD15-4D54-B60B-6112F7D08AF3}" type="datetime1">
              <a:rPr lang="en-US" smtClean="0"/>
              <a:t>3/24/2019</a:t>
            </a:fld>
            <a:endParaRPr lang="en-CA" dirty="0"/>
          </a:p>
        </p:txBody>
      </p:sp>
      <p:sp>
        <p:nvSpPr>
          <p:cNvPr id="18" name="Slide Number Placeholder 17"/>
          <p:cNvSpPr>
            <a:spLocks noGrp="1"/>
          </p:cNvSpPr>
          <p:nvPr>
            <p:ph type="sldNum" sz="quarter" idx="11"/>
          </p:nvPr>
        </p:nvSpPr>
        <p:spPr/>
        <p:txBody>
          <a:bodyPr rtlCol="0"/>
          <a:lstStyle/>
          <a:p>
            <a:fld id="{C9B9AEC3-A0CA-4E90-A2C3-F6D483041A8F}" type="slidenum">
              <a:rPr lang="en-CA" smtClean="0"/>
              <a:pPr/>
              <a:t>‹#›</a:t>
            </a:fld>
            <a:endParaRPr lang="en-CA" dirty="0"/>
          </a:p>
        </p:txBody>
      </p:sp>
      <p:sp>
        <p:nvSpPr>
          <p:cNvPr id="21" name="Footer Placeholder 20"/>
          <p:cNvSpPr>
            <a:spLocks noGrp="1"/>
          </p:cNvSpPr>
          <p:nvPr>
            <p:ph type="ftr" sz="quarter" idx="12"/>
          </p:nvPr>
        </p:nvSpPr>
        <p:spPr/>
        <p:txBody>
          <a:bodyPr rtlCol="0"/>
          <a:lstStyle/>
          <a:p>
            <a:endParaRPr lang="en-CA" dirty="0"/>
          </a:p>
        </p:txBody>
      </p:sp>
    </p:spTree>
    <p:extLst>
      <p:ext uri="{BB962C8B-B14F-4D97-AF65-F5344CB8AC3E}">
        <p14:creationId xmlns:p14="http://schemas.microsoft.com/office/powerpoint/2010/main" val="24506871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8946F-4F9C-4944-A1D9-A920CA8791AB}" type="datetime1">
              <a:rPr lang="en-US" smtClean="0"/>
              <a:t>3/24/2019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9B9AEC3-A0CA-4E90-A2C3-F6D483041A8F}" type="slidenum">
              <a:rPr lang="en-CA" smtClean="0"/>
              <a:pPr/>
              <a:t>‹#›</a:t>
            </a:fld>
            <a:endParaRPr lang="en-CA" dirty="0"/>
          </a:p>
        </p:txBody>
      </p:sp>
    </p:spTree>
    <p:extLst>
      <p:ext uri="{BB962C8B-B14F-4D97-AF65-F5344CB8AC3E}">
        <p14:creationId xmlns:p14="http://schemas.microsoft.com/office/powerpoint/2010/main" val="2965611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Divider Option 1">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109" y="307397"/>
            <a:ext cx="1592580" cy="360426"/>
          </a:xfrm>
          <a:prstGeom prst="rect">
            <a:avLst/>
          </a:prstGeom>
        </p:spPr>
      </p:pic>
      <p:sp>
        <p:nvSpPr>
          <p:cNvPr id="3" name="Text Placeholder 2"/>
          <p:cNvSpPr>
            <a:spLocks noGrp="1"/>
          </p:cNvSpPr>
          <p:nvPr>
            <p:ph type="body" sz="quarter" idx="10" hasCustomPrompt="1"/>
          </p:nvPr>
        </p:nvSpPr>
        <p:spPr>
          <a:xfrm>
            <a:off x="3650456" y="4225703"/>
            <a:ext cx="1843088" cy="657225"/>
          </a:xfrm>
        </p:spPr>
        <p:txBody>
          <a:bodyPr>
            <a:normAutofit/>
          </a:bodyPr>
          <a:lstStyle>
            <a:lvl1pPr marL="0" indent="0" algn="ctr">
              <a:buNone/>
              <a:defRPr sz="1800" b="0" i="0">
                <a:solidFill>
                  <a:schemeClr val="bg1"/>
                </a:solidFill>
                <a:latin typeface="Open Sans" charset="0"/>
                <a:ea typeface="Open Sans" charset="0"/>
                <a:cs typeface="Open Sans" charset="0"/>
              </a:defRPr>
            </a:lvl1pPr>
          </a:lstStyle>
          <a:p>
            <a:pPr lvl="0"/>
            <a:r>
              <a:rPr lang="en-US" dirty="0"/>
              <a:t>Date Here</a:t>
            </a:r>
          </a:p>
        </p:txBody>
      </p:sp>
      <p:sp>
        <p:nvSpPr>
          <p:cNvPr id="6" name="Text Placeholder 5"/>
          <p:cNvSpPr>
            <a:spLocks noGrp="1"/>
          </p:cNvSpPr>
          <p:nvPr>
            <p:ph type="body" sz="quarter" idx="11" hasCustomPrompt="1"/>
          </p:nvPr>
        </p:nvSpPr>
        <p:spPr>
          <a:xfrm>
            <a:off x="955931" y="2275311"/>
            <a:ext cx="7232139" cy="1549400"/>
          </a:xfrm>
        </p:spPr>
        <p:txBody>
          <a:bodyPr anchor="b" anchorCtr="0">
            <a:normAutofit/>
          </a:bodyPr>
          <a:lstStyle>
            <a:lvl1pPr marL="0" indent="0" algn="ctr">
              <a:buNone/>
              <a:defRPr sz="3200" b="0" i="0">
                <a:solidFill>
                  <a:schemeClr val="bg1"/>
                </a:solidFill>
                <a:latin typeface="Open Sans" charset="0"/>
                <a:ea typeface="Open Sans" charset="0"/>
                <a:cs typeface="Open Sans" charset="0"/>
              </a:defRPr>
            </a:lvl1pPr>
            <a:lvl2pPr marL="342900" indent="0" algn="ctr">
              <a:buNone/>
              <a:defRPr>
                <a:latin typeface="Summer Font" charset="0"/>
                <a:ea typeface="Summer Font" charset="0"/>
                <a:cs typeface="Summer Font" charset="0"/>
              </a:defRPr>
            </a:lvl2pPr>
            <a:lvl3pPr marL="685800" indent="0" algn="ctr">
              <a:buNone/>
              <a:defRPr>
                <a:latin typeface="Summer Font" charset="0"/>
                <a:ea typeface="Summer Font" charset="0"/>
                <a:cs typeface="Summer Font" charset="0"/>
              </a:defRPr>
            </a:lvl3pPr>
            <a:lvl4pPr marL="1028700" indent="0" algn="ctr">
              <a:buNone/>
              <a:defRPr>
                <a:latin typeface="Summer Font" charset="0"/>
                <a:ea typeface="Summer Font" charset="0"/>
                <a:cs typeface="Summer Font" charset="0"/>
              </a:defRPr>
            </a:lvl4pPr>
          </a:lstStyle>
          <a:p>
            <a:pPr lvl="0"/>
            <a:r>
              <a:rPr lang="en-US" dirty="0"/>
              <a:t>Click Here To Edit Headline</a:t>
            </a:r>
          </a:p>
        </p:txBody>
      </p:sp>
      <p:sp>
        <p:nvSpPr>
          <p:cNvPr id="4" name="Text Placeholder 3"/>
          <p:cNvSpPr>
            <a:spLocks noGrp="1"/>
          </p:cNvSpPr>
          <p:nvPr>
            <p:ph type="body" sz="quarter" idx="12"/>
          </p:nvPr>
        </p:nvSpPr>
        <p:spPr>
          <a:xfrm>
            <a:off x="2151063" y="1277938"/>
            <a:ext cx="4914900" cy="165258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185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925BB7-C133-414C-9FBF-31BAAE1F990B}" type="datetime1">
              <a:rPr lang="en-US" smtClean="0"/>
              <a:t>3/24/2019</a:t>
            </a:fld>
            <a:endParaRPr lang="en-CA" dirty="0"/>
          </a:p>
        </p:txBody>
      </p:sp>
      <p:sp>
        <p:nvSpPr>
          <p:cNvPr id="5" name="Footer Placeholder 4"/>
          <p:cNvSpPr>
            <a:spLocks noGrp="1"/>
          </p:cNvSpPr>
          <p:nvPr>
            <p:ph type="ftr" sz="quarter" idx="11"/>
          </p:nvPr>
        </p:nvSpPr>
        <p:spPr/>
        <p:txBody>
          <a:bodyPr/>
          <a:lstStyle/>
          <a:p>
            <a:endParaRPr lang="en-CA" dirty="0"/>
          </a:p>
        </p:txBody>
      </p:sp>
      <p:sp>
        <p:nvSpPr>
          <p:cNvPr id="6" name="Slide Number Placeholder 5"/>
          <p:cNvSpPr>
            <a:spLocks noGrp="1"/>
          </p:cNvSpPr>
          <p:nvPr>
            <p:ph type="sldNum" sz="quarter" idx="12"/>
          </p:nvPr>
        </p:nvSpPr>
        <p:spPr/>
        <p:txBody>
          <a:bodyPr/>
          <a:lstStyle/>
          <a:p>
            <a:fld id="{C9B9AEC3-A0CA-4E90-A2C3-F6D483041A8F}" type="slidenum">
              <a:rPr lang="en-CA" smtClean="0"/>
              <a:pPr/>
              <a:t>‹#›</a:t>
            </a:fld>
            <a:endParaRPr lang="en-CA" dirty="0"/>
          </a:p>
        </p:txBody>
      </p:sp>
    </p:spTree>
    <p:extLst>
      <p:ext uri="{BB962C8B-B14F-4D97-AF65-F5344CB8AC3E}">
        <p14:creationId xmlns:p14="http://schemas.microsoft.com/office/powerpoint/2010/main" val="33833041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610600" cy="533400"/>
          </a:xfrm>
        </p:spPr>
        <p:txBody>
          <a:bodyPr/>
          <a:lstStyle/>
          <a:p>
            <a:r>
              <a:rPr lang="en-US"/>
              <a:t>Click to edit Master title style</a:t>
            </a:r>
            <a:endParaRPr lang="en-CA"/>
          </a:p>
        </p:txBody>
      </p:sp>
      <p:sp>
        <p:nvSpPr>
          <p:cNvPr id="3" name="Table Placeholder 2"/>
          <p:cNvSpPr>
            <a:spLocks noGrp="1"/>
          </p:cNvSpPr>
          <p:nvPr>
            <p:ph type="tbl" idx="1"/>
          </p:nvPr>
        </p:nvSpPr>
        <p:spPr>
          <a:xfrm>
            <a:off x="304800" y="1143000"/>
            <a:ext cx="8458200" cy="4876800"/>
          </a:xfrm>
        </p:spPr>
        <p:txBody>
          <a:bodyPr/>
          <a:lstStyle/>
          <a:p>
            <a:endParaRPr lang="en-CA" dirty="0"/>
          </a:p>
        </p:txBody>
      </p:sp>
    </p:spTree>
    <p:extLst>
      <p:ext uri="{BB962C8B-B14F-4D97-AF65-F5344CB8AC3E}">
        <p14:creationId xmlns:p14="http://schemas.microsoft.com/office/powerpoint/2010/main" val="3069775349"/>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3_Custom Layout">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a:t>Edit Master text styles</a:t>
            </a:r>
          </a:p>
        </p:txBody>
      </p:sp>
      <p:sp>
        <p:nvSpPr>
          <p:cNvPr id="12" name="Text Placeholder 11"/>
          <p:cNvSpPr>
            <a:spLocks noGrp="1"/>
          </p:cNvSpPr>
          <p:nvPr>
            <p:ph type="body" sz="quarter" idx="17"/>
          </p:nvPr>
        </p:nvSpPr>
        <p:spPr>
          <a:xfrm>
            <a:off x="557683" y="1638300"/>
            <a:ext cx="8033657" cy="4394200"/>
          </a:xfrm>
        </p:spPr>
        <p:txBody>
          <a:bodyPr>
            <a:normAutofit/>
          </a:bodyPr>
          <a:lstStyle>
            <a:lvl1pPr marL="0" indent="0">
              <a:buNone/>
              <a:defRPr sz="1600"/>
            </a:lvl1pPr>
            <a:lvl2pPr>
              <a:defRPr sz="1600"/>
            </a:lvl2pPr>
            <a:lvl3pPr marL="857250" indent="-171450">
              <a:buFontTx/>
              <a:buChar cha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7"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46845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4_Custom Layout">
    <p:spTree>
      <p:nvGrpSpPr>
        <p:cNvPr id="1" name=""/>
        <p:cNvGrpSpPr/>
        <p:nvPr/>
      </p:nvGrpSpPr>
      <p:grpSpPr>
        <a:xfrm>
          <a:off x="0" y="0"/>
          <a:ext cx="0" cy="0"/>
          <a:chOff x="0" y="0"/>
          <a:chExt cx="0" cy="0"/>
        </a:xfrm>
      </p:grpSpPr>
      <p:sp>
        <p:nvSpPr>
          <p:cNvPr id="5"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
        <p:nvSpPr>
          <p:cNvPr id="2" name="TextBox 1"/>
          <p:cNvSpPr txBox="1"/>
          <p:nvPr/>
        </p:nvSpPr>
        <p:spPr>
          <a:xfrm>
            <a:off x="-872836" y="2348346"/>
            <a:ext cx="748145" cy="405246"/>
          </a:xfrm>
          <a:prstGeom prst="rect">
            <a:avLst/>
          </a:prstGeom>
          <a:noFill/>
          <a:effectLst>
            <a:outerShdw dist="12700" dir="5400000" algn="t" rotWithShape="0">
              <a:schemeClr val="tx1"/>
            </a:outerShdw>
          </a:effectLst>
        </p:spPr>
        <p:txBody>
          <a:bodyPr wrap="square" lIns="0" tIns="0" rIns="0" rtlCol="0" anchor="b">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004978"/>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613360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5"/>
          <p:cNvSpPr>
            <a:spLocks noGrp="1"/>
          </p:cNvSpPr>
          <p:nvPr>
            <p:ph type="body" sz="quarter" idx="13" hasCustomPrompt="1"/>
          </p:nvPr>
        </p:nvSpPr>
        <p:spPr>
          <a:xfrm>
            <a:off x="557683"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4" name="Text Placeholder 3"/>
          <p:cNvSpPr>
            <a:spLocks noGrp="1"/>
          </p:cNvSpPr>
          <p:nvPr>
            <p:ph type="body" sz="quarter" idx="18"/>
          </p:nvPr>
        </p:nvSpPr>
        <p:spPr>
          <a:xfrm>
            <a:off x="4777988" y="2202774"/>
            <a:ext cx="3813351"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
          </p:nvPr>
        </p:nvSpPr>
        <p:spPr>
          <a:xfrm>
            <a:off x="557682"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2" name="Content Placeholder 2"/>
          <p:cNvSpPr>
            <a:spLocks noGrp="1"/>
          </p:cNvSpPr>
          <p:nvPr>
            <p:ph idx="20"/>
          </p:nvPr>
        </p:nvSpPr>
        <p:spPr>
          <a:xfrm>
            <a:off x="4777988" y="1609792"/>
            <a:ext cx="3813351"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5" name="Picture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68766405"/>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itle and Content_2">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21504" y="225746"/>
            <a:ext cx="1048916" cy="316515"/>
          </a:xfrm>
          <a:prstGeom prst="rect">
            <a:avLst/>
          </a:prstGeom>
        </p:spPr>
      </p:pic>
      <p:sp>
        <p:nvSpPr>
          <p:cNvPr id="7"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B0FAAE45-A79E-4541-9F85-6F09D633C756}"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4" name="Text Placeholder 3"/>
          <p:cNvSpPr>
            <a:spLocks noGrp="1"/>
          </p:cNvSpPr>
          <p:nvPr>
            <p:ph type="body" sz="quarter" idx="15"/>
          </p:nvPr>
        </p:nvSpPr>
        <p:spPr>
          <a:xfrm>
            <a:off x="557682"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5"/>
          <p:cNvSpPr>
            <a:spLocks noGrp="1"/>
          </p:cNvSpPr>
          <p:nvPr>
            <p:ph type="body" sz="quarter" idx="13" hasCustomPrompt="1"/>
          </p:nvPr>
        </p:nvSpPr>
        <p:spPr>
          <a:xfrm>
            <a:off x="555172" y="413952"/>
            <a:ext cx="8033657" cy="906848"/>
          </a:xfrm>
        </p:spPr>
        <p:txBody>
          <a:bodyPr>
            <a:noAutofit/>
          </a:bodyPr>
          <a:lstStyle>
            <a:lvl1pPr marL="0" indent="0">
              <a:buNone/>
              <a:defRPr sz="2400" b="0" i="0" baseline="0">
                <a:solidFill>
                  <a:srgbClr val="006298"/>
                </a:solidFill>
                <a:latin typeface="Open Sans" charset="0"/>
                <a:ea typeface="Open Sans" charset="0"/>
                <a:cs typeface="Open Sans" charset="0"/>
              </a:defRPr>
            </a:lvl1pPr>
            <a:lvl2pPr>
              <a:defRPr>
                <a:solidFill>
                  <a:schemeClr val="bg1"/>
                </a:solidFill>
                <a:latin typeface="Summer Font" charset="0"/>
                <a:ea typeface="Summer Font" charset="0"/>
                <a:cs typeface="Summer Font" charset="0"/>
              </a:defRPr>
            </a:lvl2pPr>
            <a:lvl3pPr>
              <a:defRPr>
                <a:solidFill>
                  <a:schemeClr val="bg1"/>
                </a:solidFill>
                <a:latin typeface="Summer Font" charset="0"/>
                <a:ea typeface="Summer Font" charset="0"/>
                <a:cs typeface="Summer Font" charset="0"/>
              </a:defRPr>
            </a:lvl3pPr>
            <a:lvl4pPr>
              <a:defRPr>
                <a:solidFill>
                  <a:schemeClr val="bg1"/>
                </a:solidFill>
                <a:latin typeface="Summer Font" charset="0"/>
                <a:ea typeface="Summer Font" charset="0"/>
                <a:cs typeface="Summer Font" charset="0"/>
              </a:defRPr>
            </a:lvl4pPr>
            <a:lvl5pPr>
              <a:defRPr>
                <a:solidFill>
                  <a:schemeClr val="bg1"/>
                </a:solidFill>
                <a:latin typeface="Summer Font" charset="0"/>
                <a:ea typeface="Summer Font" charset="0"/>
                <a:cs typeface="Summer Font" charset="0"/>
              </a:defRPr>
            </a:lvl5pPr>
          </a:lstStyle>
          <a:p>
            <a:pPr lvl="0"/>
            <a:r>
              <a:rPr lang="en-US" dirty="0"/>
              <a:t>Click to edit title here</a:t>
            </a:r>
          </a:p>
        </p:txBody>
      </p:sp>
      <p:sp>
        <p:nvSpPr>
          <p:cNvPr id="16" name="Text Placeholder 3"/>
          <p:cNvSpPr>
            <a:spLocks noGrp="1"/>
          </p:cNvSpPr>
          <p:nvPr>
            <p:ph type="body" sz="quarter" idx="18"/>
          </p:nvPr>
        </p:nvSpPr>
        <p:spPr>
          <a:xfrm>
            <a:off x="3334349"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quarter" idx="20"/>
          </p:nvPr>
        </p:nvSpPr>
        <p:spPr>
          <a:xfrm>
            <a:off x="6116038" y="2202774"/>
            <a:ext cx="2475302" cy="3953578"/>
          </a:xfrm>
        </p:spPr>
        <p:txBody>
          <a:bodyPr>
            <a:normAutofit/>
          </a:bodyPr>
          <a:lstStyle>
            <a:lvl1pPr>
              <a:defRPr sz="1600"/>
            </a:lvl1pPr>
            <a:lvl2pPr marL="514350" indent="-171450">
              <a:buFontTx/>
              <a:buChar char="‒"/>
              <a:defRPr sz="1600"/>
            </a:lvl2pPr>
            <a:lvl3pPr>
              <a:defRPr sz="1600"/>
            </a:lvl3pPr>
            <a:lvl4pPr>
              <a:defRPr sz="1600"/>
            </a:lvl4pPr>
            <a:lvl5pPr>
              <a:defRPr sz="16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
          </p:nvPr>
        </p:nvSpPr>
        <p:spPr>
          <a:xfrm>
            <a:off x="557682"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19" name="Content Placeholder 2"/>
          <p:cNvSpPr>
            <a:spLocks noGrp="1"/>
          </p:cNvSpPr>
          <p:nvPr>
            <p:ph idx="22"/>
          </p:nvPr>
        </p:nvSpPr>
        <p:spPr>
          <a:xfrm>
            <a:off x="3334349"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sp>
        <p:nvSpPr>
          <p:cNvPr id="23" name="Content Placeholder 2"/>
          <p:cNvSpPr>
            <a:spLocks noGrp="1"/>
          </p:cNvSpPr>
          <p:nvPr>
            <p:ph idx="23"/>
          </p:nvPr>
        </p:nvSpPr>
        <p:spPr>
          <a:xfrm>
            <a:off x="6109465" y="1609792"/>
            <a:ext cx="2475302" cy="461665"/>
          </a:xfrm>
          <a:solidFill>
            <a:schemeClr val="bg1"/>
          </a:solidFill>
          <a:effectLst>
            <a:outerShdw dist="12700" dir="5400000" algn="t" rotWithShape="0">
              <a:prstClr val="black"/>
            </a:outerShdw>
          </a:effectLst>
        </p:spPr>
        <p:txBody>
          <a:bodyPr wrap="square" tIns="91440" bIns="91440" rtlCol="0" anchor="b">
            <a:spAutoFit/>
          </a:bodyPr>
          <a:lstStyle>
            <a:lvl1pPr marL="0" indent="0" algn="ctr">
              <a:lnSpc>
                <a:spcPct val="100000"/>
              </a:lnSpc>
              <a:spcBef>
                <a:spcPts val="0"/>
              </a:spcBef>
              <a:buNone/>
              <a:defRPr lang="en-US" sz="1800" b="1" smtClean="0">
                <a:solidFill>
                  <a:schemeClr val="tx1"/>
                </a:solidFill>
              </a:defRPr>
            </a:lvl1pPr>
            <a:lvl2pPr>
              <a:defRPr lang="en-US" smtClean="0">
                <a:solidFill>
                  <a:schemeClr val="tx1"/>
                </a:solidFill>
              </a:defRPr>
            </a:lvl2pPr>
            <a:lvl3pPr>
              <a:defRPr lang="en-US" smtClean="0">
                <a:solidFill>
                  <a:schemeClr val="tx1"/>
                </a:solidFill>
              </a:defRPr>
            </a:lvl3pPr>
          </a:lstStyle>
          <a:p>
            <a:pPr marL="0" lvl="0" algn="ctr"/>
            <a:r>
              <a:rPr lang="en-US"/>
              <a:t>Edit Master text styles</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1250557612"/>
      </p:ext>
    </p:extLst>
  </p:cSld>
  <p:clrMapOvr>
    <a:masterClrMapping/>
  </p:clrMapOvr>
  <p:extLst mod="1">
    <p:ext uri="{DCECCB84-F9BA-43D5-87BE-67443E8EF086}">
      <p15:sldGuideLst xmlns:p15="http://schemas.microsoft.com/office/powerpoint/2012/main">
        <p15:guide id="1" orient="horz" pos="936">
          <p15:clr>
            <a:srgbClr val="FBAE40"/>
          </p15:clr>
        </p15:guide>
        <p15:guide id="2" pos="396">
          <p15:clr>
            <a:srgbClr val="FBAE40"/>
          </p15:clr>
        </p15:guide>
        <p15:guide id="3" orient="horz" pos="312">
          <p15:clr>
            <a:srgbClr val="FBAE40"/>
          </p15:clr>
        </p15:guide>
        <p15:guide id="4" orient="horz" pos="17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5_Custom Layout">
    <p:spTree>
      <p:nvGrpSpPr>
        <p:cNvPr id="1" name=""/>
        <p:cNvGrpSpPr/>
        <p:nvPr/>
      </p:nvGrpSpPr>
      <p:grpSpPr>
        <a:xfrm>
          <a:off x="0" y="0"/>
          <a:ext cx="0" cy="0"/>
          <a:chOff x="0" y="0"/>
          <a:chExt cx="0" cy="0"/>
        </a:xfrm>
      </p:grpSpPr>
      <p:sp>
        <p:nvSpPr>
          <p:cNvPr id="18" name="Slide Number Placeholder 3"/>
          <p:cNvSpPr>
            <a:spLocks noGrp="1"/>
          </p:cNvSpPr>
          <p:nvPr>
            <p:ph type="sldNum" sz="quarter" idx="12"/>
          </p:nvPr>
        </p:nvSpPr>
        <p:spPr>
          <a:xfrm>
            <a:off x="6803231" y="6327776"/>
            <a:ext cx="2057400" cy="365125"/>
          </a:xfrm>
          <a:prstGeom prst="rect">
            <a:avLst/>
          </a:prstGeom>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2F11DC2A-2F4E-4F79-A3F5-88DB509F96F8}"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6942" y="6364574"/>
            <a:ext cx="1301189" cy="291532"/>
          </a:xfrm>
          <a:prstGeom prst="rect">
            <a:avLst/>
          </a:prstGeom>
        </p:spPr>
      </p:pic>
    </p:spTree>
    <p:extLst>
      <p:ext uri="{BB962C8B-B14F-4D97-AF65-F5344CB8AC3E}">
        <p14:creationId xmlns:p14="http://schemas.microsoft.com/office/powerpoint/2010/main" val="21689885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A5D6-B081-4DEA-AFA6-7CE8497C3BF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900ECD3-241C-498C-AE8A-C369AAB146EA}"/>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5D44DE4E-2EA8-4FEC-8923-3AF317539A51}"/>
              </a:ext>
            </a:extLst>
          </p:cNvPr>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
        <p:nvSpPr>
          <p:cNvPr id="5" name="Footer Placeholder 4">
            <a:extLst>
              <a:ext uri="{FF2B5EF4-FFF2-40B4-BE49-F238E27FC236}">
                <a16:creationId xmlns:a16="http://schemas.microsoft.com/office/drawing/2014/main" id="{EE7D84E6-27AD-4EEA-A335-664FA1B1ED9E}"/>
              </a:ext>
            </a:extLst>
          </p:cNvPr>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
        <p:nvSpPr>
          <p:cNvPr id="6" name="Slide Number Placeholder 5">
            <a:extLst>
              <a:ext uri="{FF2B5EF4-FFF2-40B4-BE49-F238E27FC236}">
                <a16:creationId xmlns:a16="http://schemas.microsoft.com/office/drawing/2014/main" id="{EF036050-30CC-48E6-8A82-5CEB2AD3F03D}"/>
              </a:ext>
            </a:extLst>
          </p:cNvPr>
          <p:cNvSpPr>
            <a:spLocks noGrp="1"/>
          </p:cNvSpPr>
          <p:nvPr>
            <p:ph type="sldNum" sz="quarter" idx="12"/>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786E95EF-C699-41F4-A9B7-78276692A070}" type="slidenum">
              <a:rPr kumimoji="0" lang="en-US" sz="2200" b="0" i="0" u="none" strike="noStrike" kern="1200" cap="none" spc="0" normalizeH="0" baseline="0" noProof="0" smtClean="0">
                <a:ln>
                  <a:noFill/>
                </a:ln>
                <a:solidFill>
                  <a:srgbClr val="004978"/>
                </a:solidFill>
                <a:effectLst/>
                <a:uLnTx/>
                <a:uFillTx/>
                <a:latin typeface="Times New Roman"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a:t>
            </a:fld>
            <a:endParaRPr kumimoji="0" lang="en-US" sz="2200" b="0" i="0" u="none" strike="noStrike" kern="1200" cap="none" spc="0" normalizeH="0" baseline="0" noProof="0" dirty="0">
              <a:ln>
                <a:noFill/>
              </a:ln>
              <a:solidFill>
                <a:srgbClr val="004978"/>
              </a:solidFill>
              <a:effectLst/>
              <a:uLnTx/>
              <a:uFillTx/>
              <a:latin typeface="Times New Roman" pitchFamily="18" charset="0"/>
              <a:ea typeface="+mn-ea"/>
              <a:cs typeface="+mn-cs"/>
            </a:endParaRPr>
          </a:p>
        </p:txBody>
      </p:sp>
    </p:spTree>
    <p:extLst>
      <p:ext uri="{BB962C8B-B14F-4D97-AF65-F5344CB8AC3E}">
        <p14:creationId xmlns:p14="http://schemas.microsoft.com/office/powerpoint/2010/main" val="794036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4268F-3C1B-46C6-8416-CC17C6037C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195AC9-BFC6-4E47-89AB-74CA8BB5098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11"/>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466301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e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1" cstate="print">
            <a:extLst>
              <a:ext uri="{28A0092B-C50C-407E-A947-70E740481C1C}">
                <a14:useLocalDpi xmlns:a14="http://schemas.microsoft.com/office/drawing/2010/main" val="0"/>
              </a:ext>
            </a:extLst>
          </a:blip>
          <a:srcRect/>
          <a:stretch/>
        </p:blipFill>
        <p:spPr>
          <a:xfrm>
            <a:off x="0" y="0"/>
            <a:ext cx="9144000" cy="6858000"/>
          </a:xfrm>
          <a:prstGeom prst="rect">
            <a:avLst/>
          </a:prstGeom>
        </p:spPr>
      </p:pic>
      <p:sp>
        <p:nvSpPr>
          <p:cNvPr id="2" name="Title Placeholder 1"/>
          <p:cNvSpPr>
            <a:spLocks noGrp="1"/>
          </p:cNvSpPr>
          <p:nvPr>
            <p:ph type="title"/>
          </p:nvPr>
        </p:nvSpPr>
        <p:spPr>
          <a:xfrm>
            <a:off x="628650" y="365126"/>
            <a:ext cx="7886700" cy="1325563"/>
          </a:xfrm>
          <a:prstGeom prst="rect">
            <a:avLst/>
          </a:prstGeom>
        </p:spPr>
        <p:txBody>
          <a:bodyPr vert="horz" lIns="0" tIns="0" rIns="0" bIns="0" rtlCol="0" anchor="t"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0" tIns="0" rIns="0" bIns="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16DA138-5F35-4F72-91E4-C091D1FA0C9B}"/>
              </a:ext>
            </a:extLst>
          </p:cNvPr>
          <p:cNvSpPr>
            <a:spLocks noGrp="1"/>
          </p:cNvSpPr>
          <p:nvPr>
            <p:ph type="ftr" sz="quarter" idx="3"/>
          </p:nvPr>
        </p:nvSpPr>
        <p:spPr>
          <a:xfrm>
            <a:off x="628650" y="6156519"/>
            <a:ext cx="7886700" cy="365125"/>
          </a:xfrm>
        </p:spPr>
        <p:txBody>
          <a:bodyPr/>
          <a:lstStyle>
            <a:lvl1pPr>
              <a:defRPr sz="1000"/>
            </a:lvl1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299552112"/>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Lst>
  <p:hf sldNum="0" hdr="0" dt="0"/>
  <p:txStyles>
    <p:titleStyle>
      <a:lvl1pPr algn="l" defTabSz="685800" rtl="0" eaLnBrk="1" latinLnBrk="0" hangingPunct="1">
        <a:lnSpc>
          <a:spcPct val="90000"/>
        </a:lnSpc>
        <a:spcBef>
          <a:spcPct val="0"/>
        </a:spcBef>
        <a:buNone/>
        <a:defRPr sz="2600" b="0" i="0" kern="1200">
          <a:solidFill>
            <a:schemeClr val="tx1"/>
          </a:solidFill>
          <a:latin typeface="Open Sans" charset="0"/>
          <a:ea typeface="Open Sans" charset="0"/>
          <a:cs typeface="Open Sans" charset="0"/>
        </a:defRPr>
      </a:lvl1pPr>
    </p:titleStyle>
    <p:bodyStyle>
      <a:lvl1pPr marL="171450" indent="-171450" algn="l" defTabSz="685800" rtl="0" eaLnBrk="1" latinLnBrk="0" hangingPunct="1">
        <a:lnSpc>
          <a:spcPct val="90000"/>
        </a:lnSpc>
        <a:spcBef>
          <a:spcPts val="750"/>
        </a:spcBef>
        <a:buFont typeface="Arial"/>
        <a:buChar char="•"/>
        <a:defRPr sz="2100" b="0" i="0" kern="1200">
          <a:solidFill>
            <a:schemeClr val="tx1"/>
          </a:solidFill>
          <a:latin typeface="Open Sans Regular" charset="0"/>
          <a:ea typeface="+mn-ea"/>
          <a:cs typeface="+mn-cs"/>
        </a:defRPr>
      </a:lvl1pPr>
      <a:lvl2pPr marL="514350" indent="-171450" algn="l" defTabSz="685800" rtl="0" eaLnBrk="1" latinLnBrk="0" hangingPunct="1">
        <a:lnSpc>
          <a:spcPct val="90000"/>
        </a:lnSpc>
        <a:spcBef>
          <a:spcPts val="375"/>
        </a:spcBef>
        <a:buFont typeface="Arial"/>
        <a:buChar char="•"/>
        <a:defRPr sz="1800" b="0" i="0" kern="1200">
          <a:solidFill>
            <a:schemeClr val="tx1"/>
          </a:solidFill>
          <a:latin typeface="Open Sans Regular" charset="0"/>
          <a:ea typeface="+mn-ea"/>
          <a:cs typeface="+mn-cs"/>
        </a:defRPr>
      </a:lvl2pPr>
      <a:lvl3pPr marL="857250" indent="-171450" algn="l" defTabSz="685800" rtl="0" eaLnBrk="1" latinLnBrk="0" hangingPunct="1">
        <a:lnSpc>
          <a:spcPct val="90000"/>
        </a:lnSpc>
        <a:spcBef>
          <a:spcPts val="375"/>
        </a:spcBef>
        <a:buFont typeface="Arial"/>
        <a:buChar char="•"/>
        <a:defRPr sz="1500" b="0" i="0" kern="1200">
          <a:solidFill>
            <a:schemeClr val="tx1"/>
          </a:solidFill>
          <a:latin typeface="Open Sans Regular" charset="0"/>
          <a:ea typeface="+mn-ea"/>
          <a:cs typeface="+mn-cs"/>
        </a:defRPr>
      </a:lvl3pPr>
      <a:lvl4pPr marL="12001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4pPr>
      <a:lvl5pPr marL="1543050" indent="-171450" algn="l" defTabSz="685800" rtl="0" eaLnBrk="1" latinLnBrk="0" hangingPunct="1">
        <a:lnSpc>
          <a:spcPct val="90000"/>
        </a:lnSpc>
        <a:spcBef>
          <a:spcPts val="375"/>
        </a:spcBef>
        <a:buFont typeface="Arial"/>
        <a:buChar char="•"/>
        <a:defRPr sz="1350" b="0" i="0" kern="1200">
          <a:solidFill>
            <a:schemeClr val="tx1"/>
          </a:solidFill>
          <a:latin typeface="Open Sans Regular" charset="0"/>
          <a:ea typeface="+mn-ea"/>
          <a:cs typeface="+mn-cs"/>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46067D72-A36A-4C65-A886-89CF36280897}" type="datetime1">
              <a:rPr lang="en-US" smtClean="0"/>
              <a:t>3/24/2019</a:t>
            </a:fld>
            <a:endParaRPr lang="en-CA" dirty="0"/>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CA" dirty="0"/>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9B9AEC3-A0CA-4E90-A2C3-F6D483041A8F}" type="slidenum">
              <a:rPr lang="en-CA" smtClean="0"/>
              <a:pPr/>
              <a:t>‹#›</a:t>
            </a:fld>
            <a:endParaRPr lang="en-CA" dirty="0"/>
          </a:p>
        </p:txBody>
      </p:sp>
    </p:spTree>
    <p:extLst>
      <p:ext uri="{BB962C8B-B14F-4D97-AF65-F5344CB8AC3E}">
        <p14:creationId xmlns:p14="http://schemas.microsoft.com/office/powerpoint/2010/main" val="2786102769"/>
      </p:ext>
    </p:extLst>
  </p:cSld>
  <p:clrMap bg1="lt1" tx1="dk1" bg2="lt2" tx2="dk2" accent1="accent1" accent2="accent2" accent3="accent3" accent4="accent4" accent5="accent5" accent6="accent6" hlink="hlink" folHlink="folHlink"/>
  <p:sldLayoutIdLst>
    <p:sldLayoutId id="2147483920" r:id="rId1"/>
    <p:sldLayoutId id="2147483921" r:id="rId2"/>
    <p:sldLayoutId id="2147483922" r:id="rId3"/>
    <p:sldLayoutId id="2147483923" r:id="rId4"/>
    <p:sldLayoutId id="2147483924" r:id="rId5"/>
    <p:sldLayoutId id="2147483925" r:id="rId6"/>
    <p:sldLayoutId id="2147483926" r:id="rId7"/>
    <p:sldLayoutId id="2147483927" r:id="rId8"/>
    <p:sldLayoutId id="2147483928" r:id="rId9"/>
    <p:sldLayoutId id="2147483929" r:id="rId10"/>
    <p:sldLayoutId id="2147483930" r:id="rId11"/>
    <p:sldLayoutId id="2147483931" r:id="rId12"/>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3"/>
          <p:cNvSpPr>
            <a:spLocks noGrp="1" noChangeArrowheads="1"/>
          </p:cNvSpPr>
          <p:nvPr>
            <p:ph type="subTitle" idx="1"/>
          </p:nvPr>
        </p:nvSpPr>
        <p:spPr>
          <a:xfrm>
            <a:off x="28353" y="4343400"/>
            <a:ext cx="9144000" cy="2362200"/>
          </a:xfrm>
          <a:noFill/>
          <a:ln/>
        </p:spPr>
        <p:txBody>
          <a:bodyPr>
            <a:prstTxWarp prst="textArchUp">
              <a:avLst/>
            </a:prstTxWarp>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sz="60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r>
              <a:rPr lang="en-US" sz="6000" b="1" spc="50" dirty="0">
                <a:ln w="11430"/>
                <a:solidFill>
                  <a:schemeClr val="accent5">
                    <a:lumMod val="75000"/>
                  </a:schemeClr>
                </a:solidFill>
                <a:effectLst>
                  <a:glow rad="228600">
                    <a:schemeClr val="accent2">
                      <a:satMod val="175000"/>
                      <a:alpha val="40000"/>
                    </a:schemeClr>
                  </a:glow>
                  <a:outerShdw blurRad="76200" dist="50800" dir="5400000" algn="tl" rotWithShape="0">
                    <a:srgbClr val="000000">
                      <a:alpha val="65000"/>
                    </a:srgbClr>
                  </a:outerShdw>
                </a:effectLst>
              </a:rPr>
              <a:t>Session # 10</a:t>
            </a:r>
            <a:endParaRPr lang="en-US" sz="2400" b="1" spc="50" dirty="0">
              <a:ln w="11430"/>
              <a:solidFill>
                <a:schemeClr val="accent5">
                  <a:lumMod val="75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lnSpc>
                <a:spcPct val="140000"/>
              </a:lnSpc>
            </a:pPr>
            <a:endParaRPr lang="en-US"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endParaRPr>
          </a:p>
          <a:p>
            <a:pPr algn="ctr"/>
            <a:r>
              <a:rPr lang="en-US" sz="5800" b="1" spc="50" dirty="0">
                <a:ln w="11430"/>
                <a:solidFill>
                  <a:schemeClr val="tx1">
                    <a:lumMod val="50000"/>
                  </a:schemeClr>
                </a:solidFill>
                <a:effectLst>
                  <a:glow rad="228600">
                    <a:schemeClr val="accent2">
                      <a:satMod val="175000"/>
                      <a:alpha val="40000"/>
                    </a:schemeClr>
                  </a:glow>
                  <a:outerShdw blurRad="76200" dist="50800" dir="5400000" algn="tl" rotWithShape="0">
                    <a:srgbClr val="000000">
                      <a:alpha val="65000"/>
                    </a:srgbClr>
                  </a:outerShdw>
                </a:effectLst>
              </a:rPr>
              <a:t>Project Risk Management</a:t>
            </a:r>
          </a:p>
        </p:txBody>
      </p:sp>
      <p:pic>
        <p:nvPicPr>
          <p:cNvPr id="6" name="Picture 4" descr="C:\Users\Isaac\AppData\Local\Microsoft\Windows\Temporary Internet Files\Content.IE5\TYMLMU2R\MC900435931[1].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95400" y="198917"/>
            <a:ext cx="2793739" cy="20193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descr="C:\Users\Isaac\AppData\Local\Microsoft\Windows\Temporary Internet Files\Content.IE5\S3LUUUAC\MP900398747[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4800600" y="304800"/>
            <a:ext cx="2209800" cy="1828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28650" y="365127"/>
            <a:ext cx="8439150" cy="854074"/>
          </a:xfrm>
        </p:spPr>
        <p:txBody>
          <a:bodyPr>
            <a:normAutofit/>
          </a:bodyPr>
          <a:lstStyle/>
          <a:p>
            <a:r>
              <a:rPr lang="en-US" sz="2800" b="1" dirty="0">
                <a:effectLst>
                  <a:outerShdw blurRad="38100" dist="38100" dir="2700000" algn="tl">
                    <a:srgbClr val="000000">
                      <a:alpha val="43137"/>
                    </a:srgbClr>
                  </a:outerShdw>
                </a:effectLst>
              </a:rPr>
              <a:t>The Importance of Project Risk Management</a:t>
            </a:r>
          </a:p>
        </p:txBody>
      </p:sp>
      <p:sp>
        <p:nvSpPr>
          <p:cNvPr id="22531" name="Rectangle 3"/>
          <p:cNvSpPr>
            <a:spLocks noGrp="1" noChangeArrowheads="1"/>
          </p:cNvSpPr>
          <p:nvPr>
            <p:ph idx="1"/>
          </p:nvPr>
        </p:nvSpPr>
        <p:spPr>
          <a:xfrm>
            <a:off x="648143" y="1828800"/>
            <a:ext cx="7886700" cy="4351338"/>
          </a:xfrm>
        </p:spPr>
        <p:txBody>
          <a:bodyPr>
            <a:normAutofit lnSpcReduction="10000"/>
          </a:bodyPr>
          <a:lstStyle/>
          <a:p>
            <a:pPr>
              <a:spcBef>
                <a:spcPts val="1200"/>
              </a:spcBef>
              <a:spcAft>
                <a:spcPts val="1200"/>
              </a:spcAft>
            </a:pPr>
            <a:r>
              <a:rPr lang="en-US" sz="3200" dirty="0"/>
              <a:t>Risk utility is the amount of satisfaction or pleasure received from a potential payoff</a:t>
            </a:r>
          </a:p>
          <a:p>
            <a:pPr lvl="1">
              <a:spcBef>
                <a:spcPts val="1200"/>
              </a:spcBef>
              <a:spcAft>
                <a:spcPts val="1200"/>
              </a:spcAft>
            </a:pPr>
            <a:r>
              <a:rPr lang="en-US" sz="2800" dirty="0"/>
              <a:t>Utility rises at a decreasing rate for people who are </a:t>
            </a:r>
            <a:r>
              <a:rPr lang="en-US" sz="2800" b="1" i="1" dirty="0"/>
              <a:t>risk-averse</a:t>
            </a:r>
          </a:p>
          <a:p>
            <a:pPr lvl="1">
              <a:spcBef>
                <a:spcPts val="1200"/>
              </a:spcBef>
              <a:spcAft>
                <a:spcPts val="1200"/>
              </a:spcAft>
            </a:pPr>
            <a:r>
              <a:rPr lang="en-US" sz="2800" dirty="0"/>
              <a:t>Those who are </a:t>
            </a:r>
            <a:r>
              <a:rPr lang="en-US" sz="2800" b="1" i="1" dirty="0"/>
              <a:t>risk-seeking</a:t>
            </a:r>
            <a:r>
              <a:rPr lang="en-US" sz="2800" dirty="0"/>
              <a:t> have a higher tolerance for risk and their satisfaction increases when more payoff is at stake</a:t>
            </a:r>
          </a:p>
          <a:p>
            <a:pPr lvl="1">
              <a:spcBef>
                <a:spcPts val="1200"/>
              </a:spcBef>
              <a:spcAft>
                <a:spcPts val="1200"/>
              </a:spcAft>
            </a:pPr>
            <a:r>
              <a:rPr lang="en-US" sz="2800" b="1" i="1" dirty="0"/>
              <a:t>Risk-neutral</a:t>
            </a:r>
            <a:r>
              <a:rPr lang="en-US" sz="2800" dirty="0"/>
              <a:t> approach achieves a balance between risk and payoff</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The Importance of Project Risk Management</a:t>
            </a:r>
          </a:p>
        </p:txBody>
      </p:sp>
      <p:pic>
        <p:nvPicPr>
          <p:cNvPr id="2" name="Picture 1" descr="Image illustrates the basic difference between risk-averse, risk-neutral, and risk-seeking preferenc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1828800"/>
            <a:ext cx="8058150" cy="4038600"/>
          </a:xfrm>
          <a:prstGeom prst="rect">
            <a:avLst/>
          </a:prstGeom>
        </p:spPr>
      </p:pic>
      <p:sp>
        <p:nvSpPr>
          <p:cNvPr id="2355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Advice for Young Professionals </a:t>
            </a:r>
          </a:p>
        </p:txBody>
      </p:sp>
      <p:sp>
        <p:nvSpPr>
          <p:cNvPr id="3" name="Content Placeholder 2"/>
          <p:cNvSpPr>
            <a:spLocks noGrp="1"/>
          </p:cNvSpPr>
          <p:nvPr>
            <p:ph idx="1"/>
          </p:nvPr>
        </p:nvSpPr>
        <p:spPr/>
        <p:txBody>
          <a:bodyPr/>
          <a:lstStyle/>
          <a:p>
            <a:r>
              <a:rPr lang="en-US" dirty="0"/>
              <a:t>Young project professionals are sometimes more willing to take risks with unique or untested approaches</a:t>
            </a:r>
          </a:p>
          <a:p>
            <a:pPr lvl="1"/>
            <a:r>
              <a:rPr lang="en-US" dirty="0"/>
              <a:t>Take the time to find out what other, more experienced people might feel about the circumstances of a project before making up your mind about potential risks</a:t>
            </a:r>
          </a:p>
          <a:p>
            <a:pPr lvl="2"/>
            <a:r>
              <a:rPr lang="en-US" dirty="0"/>
              <a:t>Then, taking other views into account, you can determine how best to plan for the impacts that might occur while balancing the rewards of a potential payoff from a unique or untested approach</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194476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33966" y="175418"/>
            <a:ext cx="7886700" cy="1325563"/>
          </a:xfrm>
        </p:spPr>
        <p:txBody>
          <a:bodyPr/>
          <a:lstStyle/>
          <a:p>
            <a:r>
              <a:rPr lang="en-US" b="1" dirty="0">
                <a:effectLst>
                  <a:outerShdw blurRad="38100" dist="38100" dir="2700000" algn="tl">
                    <a:srgbClr val="000000">
                      <a:alpha val="43137"/>
                    </a:srgbClr>
                  </a:outerShdw>
                </a:effectLst>
              </a:rPr>
              <a:t>The Importance of Project Risk Management</a:t>
            </a:r>
          </a:p>
        </p:txBody>
      </p:sp>
      <p:sp>
        <p:nvSpPr>
          <p:cNvPr id="24579" name="Rectangle 3"/>
          <p:cNvSpPr>
            <a:spLocks noGrp="1" noChangeArrowheads="1"/>
          </p:cNvSpPr>
          <p:nvPr>
            <p:ph idx="1"/>
          </p:nvPr>
        </p:nvSpPr>
        <p:spPr>
          <a:xfrm>
            <a:off x="633966" y="838200"/>
            <a:ext cx="7886700" cy="4351338"/>
          </a:xfrm>
        </p:spPr>
        <p:txBody>
          <a:bodyPr>
            <a:noAutofit/>
          </a:bodyPr>
          <a:lstStyle/>
          <a:p>
            <a:pPr>
              <a:spcBef>
                <a:spcPts val="600"/>
              </a:spcBef>
              <a:spcAft>
                <a:spcPts val="600"/>
              </a:spcAft>
            </a:pPr>
            <a:r>
              <a:rPr lang="en-US" sz="2400" dirty="0"/>
              <a:t>Project risk management processes</a:t>
            </a:r>
          </a:p>
          <a:p>
            <a:pPr lvl="1">
              <a:spcBef>
                <a:spcPts val="600"/>
              </a:spcBef>
              <a:spcAft>
                <a:spcPts val="600"/>
              </a:spcAft>
            </a:pPr>
            <a:r>
              <a:rPr lang="en-US" sz="2000" b="1" i="1" dirty="0"/>
              <a:t>Planning risk management</a:t>
            </a:r>
            <a:r>
              <a:rPr lang="en-US" sz="2000" dirty="0"/>
              <a:t>: deciding how to approach and plan the risk management activities for the project</a:t>
            </a:r>
          </a:p>
          <a:p>
            <a:pPr lvl="1">
              <a:spcBef>
                <a:spcPts val="600"/>
              </a:spcBef>
              <a:spcAft>
                <a:spcPts val="600"/>
              </a:spcAft>
            </a:pPr>
            <a:r>
              <a:rPr lang="en-US" sz="2000" b="1" i="1" dirty="0"/>
              <a:t>Identifying risks</a:t>
            </a:r>
            <a:r>
              <a:rPr lang="en-US" sz="2000" dirty="0"/>
              <a:t>: determining which risks are likely to affect a project and documenting the characteristics of each</a:t>
            </a:r>
          </a:p>
          <a:p>
            <a:pPr lvl="1">
              <a:spcBef>
                <a:spcPts val="600"/>
              </a:spcBef>
              <a:spcAft>
                <a:spcPts val="600"/>
              </a:spcAft>
            </a:pPr>
            <a:r>
              <a:rPr lang="en-US" sz="2000" b="1" i="1" dirty="0"/>
              <a:t>Performing qualitative risk analysis</a:t>
            </a:r>
            <a:r>
              <a:rPr lang="en-US" sz="2000" dirty="0"/>
              <a:t>: prioritizing risks based on their probability and impact of occurrence</a:t>
            </a:r>
          </a:p>
          <a:p>
            <a:pPr lvl="1">
              <a:spcBef>
                <a:spcPts val="600"/>
              </a:spcBef>
              <a:spcAft>
                <a:spcPts val="600"/>
              </a:spcAft>
            </a:pPr>
            <a:r>
              <a:rPr lang="en-US" sz="2000" b="1" i="1" dirty="0"/>
              <a:t>Performing quantitative risk analysis</a:t>
            </a:r>
            <a:r>
              <a:rPr lang="en-US" sz="2000" dirty="0"/>
              <a:t>: numerically estimating the effects of risks on project objectives</a:t>
            </a:r>
          </a:p>
          <a:p>
            <a:pPr lvl="1">
              <a:spcBef>
                <a:spcPts val="600"/>
              </a:spcBef>
              <a:spcAft>
                <a:spcPts val="600"/>
              </a:spcAft>
            </a:pPr>
            <a:r>
              <a:rPr lang="en-US" sz="2000" b="1" i="1" dirty="0"/>
              <a:t>Planning risk responses</a:t>
            </a:r>
            <a:r>
              <a:rPr lang="en-US" sz="2000" dirty="0"/>
              <a:t>: taking steps to enhance opportunities and reduce threats to meeting project objectives</a:t>
            </a:r>
          </a:p>
          <a:p>
            <a:pPr lvl="1">
              <a:spcBef>
                <a:spcPts val="600"/>
              </a:spcBef>
              <a:spcAft>
                <a:spcPts val="600"/>
              </a:spcAft>
            </a:pPr>
            <a:r>
              <a:rPr lang="en-US" sz="2000" b="1" i="1" dirty="0"/>
              <a:t>Implementing risk responses</a:t>
            </a:r>
            <a:r>
              <a:rPr lang="en-US" sz="2000" dirty="0"/>
              <a:t>: implementing the risk response plans</a:t>
            </a:r>
          </a:p>
          <a:p>
            <a:pPr lvl="1">
              <a:spcBef>
                <a:spcPts val="600"/>
              </a:spcBef>
              <a:spcAft>
                <a:spcPts val="600"/>
              </a:spcAft>
            </a:pPr>
            <a:r>
              <a:rPr lang="en-US" sz="2000" b="1" i="1" dirty="0"/>
              <a:t>Monitoring risk</a:t>
            </a:r>
            <a:r>
              <a:rPr lang="en-US" sz="2000" dirty="0"/>
              <a:t>: monitoring identified and residual risks, identifying new risks, carrying out risk response plans, and evaluating the effectiveness of risk strategies throughout the life of the project</a:t>
            </a:r>
          </a:p>
          <a:p>
            <a:pPr lvl="1">
              <a:spcBef>
                <a:spcPts val="600"/>
              </a:spcBef>
              <a:spcAft>
                <a:spcPts val="600"/>
              </a:spcAft>
            </a:pPr>
            <a:endParaRPr lang="en-US" sz="2000" dirty="0"/>
          </a:p>
          <a:p>
            <a:pPr lvl="1">
              <a:spcBef>
                <a:spcPts val="600"/>
              </a:spcBef>
              <a:spcAft>
                <a:spcPts val="600"/>
              </a:spcAft>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 calcmode="lin" valueType="num">
                                      <p:cBhvr additive="base">
                                        <p:cTn id="7" dur="500" fill="hold"/>
                                        <p:tgtEl>
                                          <p:spTgt spid="2457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 calcmode="lin" valueType="num">
                                      <p:cBhvr additive="base">
                                        <p:cTn id="13" dur="500" fill="hold"/>
                                        <p:tgtEl>
                                          <p:spTgt spid="245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anim calcmode="lin" valueType="num">
                                      <p:cBhvr additive="base">
                                        <p:cTn id="19" dur="500" fill="hold"/>
                                        <p:tgtEl>
                                          <p:spTgt spid="245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4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4579">
                                            <p:txEl>
                                              <p:pRg st="4" end="4"/>
                                            </p:txEl>
                                          </p:spTgt>
                                        </p:tgtEl>
                                        <p:attrNameLst>
                                          <p:attrName>style.visibility</p:attrName>
                                        </p:attrNameLst>
                                      </p:cBhvr>
                                      <p:to>
                                        <p:strVal val="visible"/>
                                      </p:to>
                                    </p:set>
                                    <p:anim calcmode="lin" valueType="num">
                                      <p:cBhvr additive="base">
                                        <p:cTn id="25" dur="500" fill="hold"/>
                                        <p:tgtEl>
                                          <p:spTgt spid="245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4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4579">
                                            <p:txEl>
                                              <p:pRg st="5" end="5"/>
                                            </p:txEl>
                                          </p:spTgt>
                                        </p:tgtEl>
                                        <p:attrNameLst>
                                          <p:attrName>style.visibility</p:attrName>
                                        </p:attrNameLst>
                                      </p:cBhvr>
                                      <p:to>
                                        <p:strVal val="visible"/>
                                      </p:to>
                                    </p:set>
                                    <p:anim calcmode="lin" valueType="num">
                                      <p:cBhvr additive="base">
                                        <p:cTn id="31" dur="500" fill="hold"/>
                                        <p:tgtEl>
                                          <p:spTgt spid="2457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457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 calcmode="lin" valueType="num">
                                      <p:cBhvr additive="base">
                                        <p:cTn id="37" dur="500" fill="hold"/>
                                        <p:tgtEl>
                                          <p:spTgt spid="24579">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457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24579">
                                            <p:txEl>
                                              <p:pRg st="7" end="7"/>
                                            </p:txEl>
                                          </p:spTgt>
                                        </p:tgtEl>
                                        <p:attrNameLst>
                                          <p:attrName>style.visibility</p:attrName>
                                        </p:attrNameLst>
                                      </p:cBhvr>
                                      <p:to>
                                        <p:strVal val="visible"/>
                                      </p:to>
                                    </p:set>
                                    <p:anim calcmode="lin" valueType="num">
                                      <p:cBhvr additive="base">
                                        <p:cTn id="43" dur="500" fill="hold"/>
                                        <p:tgtEl>
                                          <p:spTgt spid="24579">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457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Planning Risk Management</a:t>
            </a:r>
          </a:p>
        </p:txBody>
      </p:sp>
      <p:sp>
        <p:nvSpPr>
          <p:cNvPr id="27651" name="Rectangle 3"/>
          <p:cNvSpPr>
            <a:spLocks noGrp="1" noChangeArrowheads="1"/>
          </p:cNvSpPr>
          <p:nvPr>
            <p:ph idx="1"/>
          </p:nvPr>
        </p:nvSpPr>
        <p:spPr>
          <a:xfrm>
            <a:off x="623334" y="1371600"/>
            <a:ext cx="8292066" cy="4351338"/>
          </a:xfrm>
        </p:spPr>
        <p:txBody>
          <a:bodyPr>
            <a:noAutofit/>
          </a:bodyPr>
          <a:lstStyle/>
          <a:p>
            <a:pPr>
              <a:spcBef>
                <a:spcPts val="1200"/>
              </a:spcBef>
              <a:spcAft>
                <a:spcPts val="1200"/>
              </a:spcAft>
            </a:pPr>
            <a:r>
              <a:rPr lang="en-US" sz="2800" dirty="0"/>
              <a:t>Main output of this process is a risk management plan </a:t>
            </a:r>
          </a:p>
          <a:p>
            <a:pPr lvl="1">
              <a:spcBef>
                <a:spcPts val="1200"/>
              </a:spcBef>
              <a:spcAft>
                <a:spcPts val="1200"/>
              </a:spcAft>
            </a:pPr>
            <a:r>
              <a:rPr lang="en-US" sz="2400" i="1" dirty="0"/>
              <a:t>Documents the procedures for managing risk throughout a project</a:t>
            </a:r>
          </a:p>
          <a:p>
            <a:pPr>
              <a:spcBef>
                <a:spcPts val="1200"/>
              </a:spcBef>
              <a:spcAft>
                <a:spcPts val="1200"/>
              </a:spcAft>
            </a:pPr>
            <a:r>
              <a:rPr lang="en-US" sz="2800" dirty="0"/>
              <a:t>The project team should review project documents as well as corporate risk management policies, risk categories, lessons-learned reports from past projects, and templates for creating a risk management plan</a:t>
            </a:r>
          </a:p>
          <a:p>
            <a:pPr lvl="1">
              <a:spcBef>
                <a:spcPts val="1200"/>
              </a:spcBef>
              <a:spcAft>
                <a:spcPts val="1200"/>
              </a:spcAft>
            </a:pPr>
            <a:r>
              <a:rPr lang="en-US" sz="2400" i="1" dirty="0"/>
              <a:t>It is also important to review the risk tolerances of various stakeholders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Planning Risk Management</a:t>
            </a:r>
          </a:p>
        </p:txBody>
      </p:sp>
      <p:sp>
        <p:nvSpPr>
          <p:cNvPr id="29699" name="Rectangle 3"/>
          <p:cNvSpPr>
            <a:spLocks noGrp="1" noChangeArrowheads="1"/>
          </p:cNvSpPr>
          <p:nvPr>
            <p:ph idx="1"/>
          </p:nvPr>
        </p:nvSpPr>
        <p:spPr>
          <a:xfrm>
            <a:off x="628650" y="1524000"/>
            <a:ext cx="7886700" cy="4786311"/>
          </a:xfrm>
        </p:spPr>
        <p:txBody>
          <a:bodyPr>
            <a:normAutofit lnSpcReduction="10000"/>
          </a:bodyPr>
          <a:lstStyle/>
          <a:p>
            <a:pPr>
              <a:spcBef>
                <a:spcPts val="1200"/>
              </a:spcBef>
              <a:spcAft>
                <a:spcPts val="1200"/>
              </a:spcAft>
            </a:pPr>
            <a:r>
              <a:rPr lang="en-US" sz="2800" dirty="0"/>
              <a:t>Additional plans</a:t>
            </a:r>
          </a:p>
          <a:p>
            <a:pPr lvl="1">
              <a:spcBef>
                <a:spcPts val="1200"/>
              </a:spcBef>
              <a:spcAft>
                <a:spcPts val="1200"/>
              </a:spcAft>
            </a:pPr>
            <a:r>
              <a:rPr lang="en-US" sz="2400" b="1" i="1" dirty="0"/>
              <a:t>Contingency plans</a:t>
            </a:r>
            <a:r>
              <a:rPr lang="en-US" sz="2400" dirty="0"/>
              <a:t>: predefined actions that the project team will take if an identified risk event occurs</a:t>
            </a:r>
          </a:p>
          <a:p>
            <a:pPr lvl="1">
              <a:spcBef>
                <a:spcPts val="1200"/>
              </a:spcBef>
              <a:spcAft>
                <a:spcPts val="1200"/>
              </a:spcAft>
            </a:pPr>
            <a:r>
              <a:rPr lang="en-US" sz="2400" b="1" i="1" dirty="0"/>
              <a:t>Fallback plans</a:t>
            </a:r>
            <a:r>
              <a:rPr lang="en-US" sz="2400" dirty="0"/>
              <a:t>: developed for risks that have a high impact on meeting project objectives, and are put into effect if attempts to reduce the risk are not effective</a:t>
            </a:r>
          </a:p>
          <a:p>
            <a:pPr lvl="1">
              <a:spcBef>
                <a:spcPts val="1200"/>
              </a:spcBef>
              <a:spcAft>
                <a:spcPts val="1200"/>
              </a:spcAft>
            </a:pPr>
            <a:r>
              <a:rPr lang="en-US" sz="2400" b="1" i="1" dirty="0"/>
              <a:t>Contingency reserves or allowances</a:t>
            </a:r>
            <a:r>
              <a:rPr lang="en-US" sz="2400" dirty="0"/>
              <a:t>: funds included in the cost baseline that can be used to mitigate cost or schedule overruns if known risks occur</a:t>
            </a:r>
          </a:p>
          <a:p>
            <a:pPr lvl="1">
              <a:spcBef>
                <a:spcPts val="1200"/>
              </a:spcBef>
              <a:spcAft>
                <a:spcPts val="1200"/>
              </a:spcAft>
            </a:pPr>
            <a:r>
              <a:rPr lang="en-US" sz="2400" b="1" i="1" dirty="0"/>
              <a:t>Management reserves</a:t>
            </a:r>
            <a:r>
              <a:rPr lang="en-US" sz="2400" dirty="0"/>
              <a:t>: funds held for unknown risks that are used for management control purposes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Planning Risk Management</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333883402"/>
              </p:ext>
            </p:extLst>
          </p:nvPr>
        </p:nvGraphicFramePr>
        <p:xfrm>
          <a:off x="152400" y="1219200"/>
          <a:ext cx="8763000" cy="5410202"/>
        </p:xfrm>
        <a:graphic>
          <a:graphicData uri="http://schemas.openxmlformats.org/drawingml/2006/table">
            <a:tbl>
              <a:tblPr firstRow="1" bandRow="1">
                <a:tableStyleId>{5C22544A-7EE6-4342-B048-85BDC9FD1C3A}</a:tableStyleId>
              </a:tblPr>
              <a:tblGrid>
                <a:gridCol w="2311631">
                  <a:extLst>
                    <a:ext uri="{9D8B030D-6E8A-4147-A177-3AD203B41FA5}">
                      <a16:colId xmlns:a16="http://schemas.microsoft.com/office/drawing/2014/main" val="1223947794"/>
                    </a:ext>
                  </a:extLst>
                </a:gridCol>
                <a:gridCol w="6451369">
                  <a:extLst>
                    <a:ext uri="{9D8B030D-6E8A-4147-A177-3AD203B41FA5}">
                      <a16:colId xmlns:a16="http://schemas.microsoft.com/office/drawing/2014/main" val="3677561090"/>
                    </a:ext>
                  </a:extLst>
                </a:gridCol>
              </a:tblGrid>
              <a:tr h="427433">
                <a:tc>
                  <a:txBody>
                    <a:bodyPr/>
                    <a:lstStyle/>
                    <a:p>
                      <a:r>
                        <a:rPr lang="en-US" sz="1800" dirty="0"/>
                        <a:t>Topic</a:t>
                      </a:r>
                    </a:p>
                  </a:txBody>
                  <a:tcPr/>
                </a:tc>
                <a:tc>
                  <a:txBody>
                    <a:bodyPr/>
                    <a:lstStyle/>
                    <a:p>
                      <a:r>
                        <a:rPr lang="en-US" sz="1800" dirty="0"/>
                        <a:t>Questions to Answer</a:t>
                      </a:r>
                    </a:p>
                  </a:txBody>
                  <a:tcPr/>
                </a:tc>
                <a:extLst>
                  <a:ext uri="{0D108BD9-81ED-4DB2-BD59-A6C34878D82A}">
                    <a16:rowId xmlns:a16="http://schemas.microsoft.com/office/drawing/2014/main" val="2231001142"/>
                  </a:ext>
                </a:extLst>
              </a:tr>
              <a:tr h="579669">
                <a:tc>
                  <a:txBody>
                    <a:bodyPr/>
                    <a:lstStyle/>
                    <a:p>
                      <a:r>
                        <a:rPr lang="en-US" sz="1600" b="1" i="1" dirty="0"/>
                        <a:t>Methodology</a:t>
                      </a:r>
                    </a:p>
                  </a:txBody>
                  <a:tcPr/>
                </a:tc>
                <a:tc>
                  <a:txBody>
                    <a:bodyPr/>
                    <a:lstStyle/>
                    <a:p>
                      <a:r>
                        <a:rPr lang="en-US" sz="1400" dirty="0"/>
                        <a:t>How will risk management be performed on this project?</a:t>
                      </a:r>
                      <a:r>
                        <a:rPr lang="en-US" sz="1400" baseline="0" dirty="0"/>
                        <a:t> </a:t>
                      </a:r>
                      <a:r>
                        <a:rPr lang="en-US" sz="1400" dirty="0"/>
                        <a:t>What tools and data sources are available and applicable?</a:t>
                      </a:r>
                    </a:p>
                  </a:txBody>
                  <a:tcPr/>
                </a:tc>
                <a:extLst>
                  <a:ext uri="{0D108BD9-81ED-4DB2-BD59-A6C34878D82A}">
                    <a16:rowId xmlns:a16="http://schemas.microsoft.com/office/drawing/2014/main" val="4168830128"/>
                  </a:ext>
                </a:extLst>
              </a:tr>
              <a:tr h="579669">
                <a:tc>
                  <a:txBody>
                    <a:bodyPr/>
                    <a:lstStyle/>
                    <a:p>
                      <a:r>
                        <a:rPr lang="en-US" sz="1600" b="1" i="1" dirty="0"/>
                        <a:t>Roles and responsibilities</a:t>
                      </a:r>
                    </a:p>
                  </a:txBody>
                  <a:tcPr/>
                </a:tc>
                <a:tc>
                  <a:txBody>
                    <a:bodyPr/>
                    <a:lstStyle/>
                    <a:p>
                      <a:r>
                        <a:rPr lang="en-US" sz="1400" dirty="0"/>
                        <a:t>Which people are responsible for implementing specific</a:t>
                      </a:r>
                      <a:r>
                        <a:rPr lang="en-US" sz="1400" baseline="0" dirty="0"/>
                        <a:t> </a:t>
                      </a:r>
                      <a:r>
                        <a:rPr lang="en-US" sz="1400" dirty="0"/>
                        <a:t>tasks and providing deliverables related to risk</a:t>
                      </a:r>
                      <a:r>
                        <a:rPr lang="en-US" sz="1400" baseline="0" dirty="0"/>
                        <a:t> </a:t>
                      </a:r>
                      <a:r>
                        <a:rPr lang="en-US" sz="1400" dirty="0"/>
                        <a:t>management?</a:t>
                      </a:r>
                    </a:p>
                  </a:txBody>
                  <a:tcPr/>
                </a:tc>
                <a:extLst>
                  <a:ext uri="{0D108BD9-81ED-4DB2-BD59-A6C34878D82A}">
                    <a16:rowId xmlns:a16="http://schemas.microsoft.com/office/drawing/2014/main" val="3444349498"/>
                  </a:ext>
                </a:extLst>
              </a:tr>
              <a:tr h="427433">
                <a:tc>
                  <a:txBody>
                    <a:bodyPr/>
                    <a:lstStyle/>
                    <a:p>
                      <a:r>
                        <a:rPr lang="en-US" sz="1600" b="1" i="1" dirty="0"/>
                        <a:t>Budget and schedule</a:t>
                      </a:r>
                    </a:p>
                  </a:txBody>
                  <a:tcPr/>
                </a:tc>
                <a:tc>
                  <a:txBody>
                    <a:bodyPr/>
                    <a:lstStyle/>
                    <a:p>
                      <a:r>
                        <a:rPr lang="en-US" sz="1400" dirty="0"/>
                        <a:t>What are the estimated costs and schedules for performing</a:t>
                      </a:r>
                      <a:r>
                        <a:rPr lang="en-US" sz="1400" baseline="0" dirty="0"/>
                        <a:t> </a:t>
                      </a:r>
                      <a:r>
                        <a:rPr lang="en-US" sz="1400" dirty="0"/>
                        <a:t>risk-related activities?</a:t>
                      </a:r>
                    </a:p>
                  </a:txBody>
                  <a:tcPr/>
                </a:tc>
                <a:extLst>
                  <a:ext uri="{0D108BD9-81ED-4DB2-BD59-A6C34878D82A}">
                    <a16:rowId xmlns:a16="http://schemas.microsoft.com/office/drawing/2014/main" val="569988794"/>
                  </a:ext>
                </a:extLst>
              </a:tr>
              <a:tr h="816806">
                <a:tc>
                  <a:txBody>
                    <a:bodyPr/>
                    <a:lstStyle/>
                    <a:p>
                      <a:r>
                        <a:rPr lang="en-US" sz="1600" b="1" i="1" dirty="0"/>
                        <a:t>Risk categories</a:t>
                      </a:r>
                    </a:p>
                  </a:txBody>
                  <a:tcPr/>
                </a:tc>
                <a:tc>
                  <a:txBody>
                    <a:bodyPr/>
                    <a:lstStyle/>
                    <a:p>
                      <a:r>
                        <a:rPr lang="en-US" sz="1400" dirty="0"/>
                        <a:t>What are the main categories of risks that should be</a:t>
                      </a:r>
                      <a:r>
                        <a:rPr lang="en-US" sz="1400" baseline="0" dirty="0"/>
                        <a:t> </a:t>
                      </a:r>
                      <a:r>
                        <a:rPr lang="en-US" sz="1400" dirty="0"/>
                        <a:t>addressed on this project? Is there a risk breakdown</a:t>
                      </a:r>
                      <a:r>
                        <a:rPr lang="en-US" sz="1400" baseline="0" dirty="0"/>
                        <a:t> </a:t>
                      </a:r>
                      <a:r>
                        <a:rPr lang="en-US" sz="1400" dirty="0"/>
                        <a:t>structure for the project? (See the information on risk</a:t>
                      </a:r>
                    </a:p>
                    <a:p>
                      <a:r>
                        <a:rPr lang="en-US" sz="1400" dirty="0"/>
                        <a:t>breakdown structures later in this chapter.)</a:t>
                      </a:r>
                    </a:p>
                  </a:txBody>
                  <a:tcPr/>
                </a:tc>
                <a:extLst>
                  <a:ext uri="{0D108BD9-81ED-4DB2-BD59-A6C34878D82A}">
                    <a16:rowId xmlns:a16="http://schemas.microsoft.com/office/drawing/2014/main" val="1198460781"/>
                  </a:ext>
                </a:extLst>
              </a:tr>
              <a:tr h="816806">
                <a:tc>
                  <a:txBody>
                    <a:bodyPr/>
                    <a:lstStyle/>
                    <a:p>
                      <a:r>
                        <a:rPr lang="en-US" sz="1600" b="1" i="1" dirty="0"/>
                        <a:t>Risk probability and impact</a:t>
                      </a:r>
                    </a:p>
                  </a:txBody>
                  <a:tcPr/>
                </a:tc>
                <a:tc>
                  <a:txBody>
                    <a:bodyPr/>
                    <a:lstStyle/>
                    <a:p>
                      <a:r>
                        <a:rPr lang="en-US" sz="1400" dirty="0"/>
                        <a:t>How will the probabilities and impacts of risk items be</a:t>
                      </a:r>
                      <a:r>
                        <a:rPr lang="en-US" sz="1400" baseline="0" dirty="0"/>
                        <a:t> </a:t>
                      </a:r>
                      <a:r>
                        <a:rPr lang="en-US" sz="1400" dirty="0"/>
                        <a:t>assessed? What scoring and interpretation methods will</a:t>
                      </a:r>
                      <a:r>
                        <a:rPr lang="en-US" sz="1400" baseline="0" dirty="0"/>
                        <a:t> </a:t>
                      </a:r>
                      <a:r>
                        <a:rPr lang="en-US" sz="1400" dirty="0"/>
                        <a:t>be used for the qualitative and quantitative analysis of</a:t>
                      </a:r>
                      <a:r>
                        <a:rPr lang="en-US" sz="1400" baseline="0" dirty="0"/>
                        <a:t> </a:t>
                      </a:r>
                      <a:r>
                        <a:rPr lang="en-US" sz="1400" dirty="0"/>
                        <a:t>risks? How will the probability and impact matrix be</a:t>
                      </a:r>
                      <a:r>
                        <a:rPr lang="en-US" sz="1400" baseline="0" dirty="0"/>
                        <a:t> </a:t>
                      </a:r>
                      <a:r>
                        <a:rPr lang="en-US" sz="1400" dirty="0"/>
                        <a:t>developed?</a:t>
                      </a:r>
                    </a:p>
                  </a:txBody>
                  <a:tcPr/>
                </a:tc>
                <a:extLst>
                  <a:ext uri="{0D108BD9-81ED-4DB2-BD59-A6C34878D82A}">
                    <a16:rowId xmlns:a16="http://schemas.microsoft.com/office/drawing/2014/main" val="1093031775"/>
                  </a:ext>
                </a:extLst>
              </a:tr>
              <a:tr h="603048">
                <a:tc>
                  <a:txBody>
                    <a:bodyPr/>
                    <a:lstStyle/>
                    <a:p>
                      <a:r>
                        <a:rPr lang="en-US" sz="1600" b="1" i="1" dirty="0"/>
                        <a:t>Revised stakeholders’</a:t>
                      </a:r>
                    </a:p>
                    <a:p>
                      <a:r>
                        <a:rPr lang="en-US" sz="1600" b="1" i="1" dirty="0"/>
                        <a:t>tolerances</a:t>
                      </a:r>
                    </a:p>
                  </a:txBody>
                  <a:tcPr/>
                </a:tc>
                <a:tc>
                  <a:txBody>
                    <a:bodyPr/>
                    <a:lstStyle/>
                    <a:p>
                      <a:r>
                        <a:rPr lang="en-US" sz="1400" dirty="0"/>
                        <a:t>Have stakeholders’ tolerances for risk changed? How will</a:t>
                      </a:r>
                      <a:r>
                        <a:rPr lang="en-US" sz="1400" baseline="0" dirty="0"/>
                        <a:t> </a:t>
                      </a:r>
                      <a:r>
                        <a:rPr lang="en-US" sz="1400" dirty="0"/>
                        <a:t>those changes affect the project?</a:t>
                      </a:r>
                    </a:p>
                  </a:txBody>
                  <a:tcPr/>
                </a:tc>
                <a:extLst>
                  <a:ext uri="{0D108BD9-81ED-4DB2-BD59-A6C34878D82A}">
                    <a16:rowId xmlns:a16="http://schemas.microsoft.com/office/drawing/2014/main" val="2580755885"/>
                  </a:ext>
                </a:extLst>
              </a:tr>
              <a:tr h="579669">
                <a:tc>
                  <a:txBody>
                    <a:bodyPr/>
                    <a:lstStyle/>
                    <a:p>
                      <a:r>
                        <a:rPr lang="en-US" sz="1600" b="1" i="1" dirty="0"/>
                        <a:t>Tracking</a:t>
                      </a:r>
                    </a:p>
                  </a:txBody>
                  <a:tcPr/>
                </a:tc>
                <a:tc>
                  <a:txBody>
                    <a:bodyPr/>
                    <a:lstStyle/>
                    <a:p>
                      <a:r>
                        <a:rPr lang="en-US" sz="1400" dirty="0"/>
                        <a:t>How will the team track risk management activities? How</a:t>
                      </a:r>
                      <a:r>
                        <a:rPr lang="en-US" sz="1400" baseline="0" dirty="0"/>
                        <a:t> </a:t>
                      </a:r>
                      <a:r>
                        <a:rPr lang="en-US" sz="1400" dirty="0"/>
                        <a:t>will lessons learned be documented and shared? How will</a:t>
                      </a:r>
                      <a:r>
                        <a:rPr lang="en-US" sz="1400" baseline="0" dirty="0"/>
                        <a:t> </a:t>
                      </a:r>
                      <a:r>
                        <a:rPr lang="en-US" sz="1400" dirty="0"/>
                        <a:t>risk management processes be audited?</a:t>
                      </a:r>
                    </a:p>
                  </a:txBody>
                  <a:tcPr/>
                </a:tc>
                <a:extLst>
                  <a:ext uri="{0D108BD9-81ED-4DB2-BD59-A6C34878D82A}">
                    <a16:rowId xmlns:a16="http://schemas.microsoft.com/office/drawing/2014/main" val="1152219970"/>
                  </a:ext>
                </a:extLst>
              </a:tr>
              <a:tr h="579669">
                <a:tc>
                  <a:txBody>
                    <a:bodyPr/>
                    <a:lstStyle/>
                    <a:p>
                      <a:r>
                        <a:rPr lang="en-US" sz="1600" b="1" i="1" dirty="0"/>
                        <a:t>Risk documentation</a:t>
                      </a:r>
                    </a:p>
                  </a:txBody>
                  <a:tcPr/>
                </a:tc>
                <a:tc>
                  <a:txBody>
                    <a:bodyPr/>
                    <a:lstStyle/>
                    <a:p>
                      <a:r>
                        <a:rPr lang="en-US" sz="1400" dirty="0"/>
                        <a:t>What reporting formats and processes will be used for risk</a:t>
                      </a:r>
                      <a:r>
                        <a:rPr lang="en-US" sz="1400" baseline="0" dirty="0"/>
                        <a:t> </a:t>
                      </a:r>
                      <a:r>
                        <a:rPr lang="en-US" sz="1400" dirty="0"/>
                        <a:t>management activities?</a:t>
                      </a:r>
                    </a:p>
                  </a:txBody>
                  <a:tcPr/>
                </a:tc>
                <a:extLst>
                  <a:ext uri="{0D108BD9-81ED-4DB2-BD59-A6C34878D82A}">
                    <a16:rowId xmlns:a16="http://schemas.microsoft.com/office/drawing/2014/main" val="3053615675"/>
                  </a:ext>
                </a:extLst>
              </a:tr>
            </a:tbl>
          </a:graphicData>
        </a:graphic>
      </p:graphicFrame>
      <p:sp>
        <p:nvSpPr>
          <p:cNvPr id="4" name="Rectangle 3"/>
          <p:cNvSpPr/>
          <p:nvPr/>
        </p:nvSpPr>
        <p:spPr>
          <a:xfrm>
            <a:off x="1905000" y="631776"/>
            <a:ext cx="7584656" cy="430887"/>
          </a:xfrm>
          <a:prstGeom prst="rect">
            <a:avLst/>
          </a:prstGeom>
        </p:spPr>
        <p:txBody>
          <a:bodyPr wrap="square">
            <a:spAutoFit/>
          </a:bodyPr>
          <a:lstStyle/>
          <a:p>
            <a:r>
              <a:rPr lang="en-US" dirty="0"/>
              <a:t>Topics addressed in a risk management plan</a:t>
            </a:r>
          </a:p>
        </p:txBody>
      </p:sp>
    </p:spTree>
    <p:extLst>
      <p:ext uri="{BB962C8B-B14F-4D97-AF65-F5344CB8AC3E}">
        <p14:creationId xmlns:p14="http://schemas.microsoft.com/office/powerpoint/2010/main" val="2102778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dirty="0">
                <a:effectLst>
                  <a:outerShdw blurRad="38100" dist="38100" dir="2700000" algn="tl">
                    <a:srgbClr val="000000">
                      <a:alpha val="43137"/>
                    </a:srgbClr>
                  </a:outerShdw>
                </a:effectLst>
              </a:rPr>
              <a:t>Common Sources of Risk on IT Projects</a:t>
            </a:r>
          </a:p>
        </p:txBody>
      </p:sp>
      <p:sp>
        <p:nvSpPr>
          <p:cNvPr id="30723" name="Rectangle 3"/>
          <p:cNvSpPr>
            <a:spLocks noGrp="1" noChangeArrowheads="1"/>
          </p:cNvSpPr>
          <p:nvPr>
            <p:ph idx="1"/>
          </p:nvPr>
        </p:nvSpPr>
        <p:spPr>
          <a:xfrm>
            <a:off x="628650" y="992465"/>
            <a:ext cx="7886700" cy="5029200"/>
          </a:xfrm>
        </p:spPr>
        <p:txBody>
          <a:bodyPr>
            <a:noAutofit/>
          </a:bodyPr>
          <a:lstStyle/>
          <a:p>
            <a:pPr>
              <a:spcBef>
                <a:spcPts val="1200"/>
              </a:spcBef>
              <a:spcAft>
                <a:spcPts val="1200"/>
              </a:spcAft>
            </a:pPr>
            <a:r>
              <a:rPr lang="en-US" sz="2000" dirty="0"/>
              <a:t>Several studies show that IT projects share some common sources of risk</a:t>
            </a:r>
          </a:p>
          <a:p>
            <a:pPr lvl="1">
              <a:spcBef>
                <a:spcPts val="1200"/>
              </a:spcBef>
              <a:spcAft>
                <a:spcPts val="1200"/>
              </a:spcAft>
            </a:pPr>
            <a:r>
              <a:rPr lang="en-US" dirty="0"/>
              <a:t>The Standish Group developed an IT success potential scoring sheet based on potential risks</a:t>
            </a:r>
          </a:p>
          <a:p>
            <a:pPr>
              <a:spcBef>
                <a:spcPts val="1200"/>
              </a:spcBef>
              <a:spcAft>
                <a:spcPts val="1200"/>
              </a:spcAft>
            </a:pPr>
            <a:r>
              <a:rPr lang="en-US" sz="2000" dirty="0"/>
              <a:t>Other broad categories of risk help identify potential risks</a:t>
            </a:r>
          </a:p>
          <a:p>
            <a:pPr lvl="1">
              <a:spcBef>
                <a:spcPts val="1200"/>
              </a:spcBef>
              <a:spcAft>
                <a:spcPts val="1200"/>
              </a:spcAft>
            </a:pPr>
            <a:r>
              <a:rPr lang="en-US" b="1" i="1" dirty="0"/>
              <a:t>Market risk</a:t>
            </a:r>
          </a:p>
          <a:p>
            <a:pPr lvl="1">
              <a:spcBef>
                <a:spcPts val="1200"/>
              </a:spcBef>
              <a:spcAft>
                <a:spcPts val="1200"/>
              </a:spcAft>
            </a:pPr>
            <a:r>
              <a:rPr lang="en-US" b="1" i="1" dirty="0"/>
              <a:t>Financial risk</a:t>
            </a:r>
          </a:p>
          <a:p>
            <a:pPr lvl="1">
              <a:spcBef>
                <a:spcPts val="1200"/>
              </a:spcBef>
              <a:spcAft>
                <a:spcPts val="1200"/>
              </a:spcAft>
            </a:pPr>
            <a:r>
              <a:rPr lang="en-US" b="1" i="1" dirty="0"/>
              <a:t>Technology risk</a:t>
            </a:r>
          </a:p>
          <a:p>
            <a:pPr lvl="1">
              <a:spcBef>
                <a:spcPts val="1200"/>
              </a:spcBef>
              <a:spcAft>
                <a:spcPts val="1200"/>
              </a:spcAft>
            </a:pPr>
            <a:r>
              <a:rPr lang="en-US" b="1" i="1" dirty="0"/>
              <a:t>People risk</a:t>
            </a:r>
          </a:p>
          <a:p>
            <a:pPr lvl="1">
              <a:spcBef>
                <a:spcPts val="1200"/>
              </a:spcBef>
              <a:spcAft>
                <a:spcPts val="1200"/>
              </a:spcAft>
            </a:pPr>
            <a:r>
              <a:rPr lang="en-US" b="1" i="1" dirty="0"/>
              <a:t>Structure/process risk</a:t>
            </a:r>
          </a:p>
          <a:p>
            <a:pPr>
              <a:spcBef>
                <a:spcPts val="1200"/>
              </a:spcBef>
              <a:spcAft>
                <a:spcPts val="1200"/>
              </a:spcAft>
            </a:pPr>
            <a:r>
              <a:rPr lang="en-US" sz="2000" dirty="0"/>
              <a:t>A risk breakdown structure is a hierarchy of potential risk categories for a project</a:t>
            </a:r>
          </a:p>
          <a:p>
            <a:pPr lvl="1">
              <a:spcBef>
                <a:spcPts val="1200"/>
              </a:spcBef>
              <a:spcAft>
                <a:spcPts val="1200"/>
              </a:spcAft>
            </a:pPr>
            <a:endParaRPr lang="en-US" dirty="0"/>
          </a:p>
          <a:p>
            <a:pPr lvl="1">
              <a:spcBef>
                <a:spcPts val="1200"/>
              </a:spcBef>
              <a:spcAft>
                <a:spcPts val="1200"/>
              </a:spcAft>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Common Sources of Risk on IT Projects</a:t>
            </a:r>
          </a:p>
        </p:txBody>
      </p:sp>
      <p:pic>
        <p:nvPicPr>
          <p:cNvPr id="2" name="Picture 1" descr="Image illustrates a breakdown structure for an IT project.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1066800"/>
            <a:ext cx="8210550" cy="5562600"/>
          </a:xfrm>
          <a:prstGeom prst="rect">
            <a:avLst/>
          </a:prstGeom>
        </p:spPr>
      </p:pic>
    </p:spTree>
    <p:extLst>
      <p:ext uri="{BB962C8B-B14F-4D97-AF65-F5344CB8AC3E}">
        <p14:creationId xmlns:p14="http://schemas.microsoft.com/office/powerpoint/2010/main" val="13181990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Common Sources of Risk on IT Projects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874250424"/>
              </p:ext>
            </p:extLst>
          </p:nvPr>
        </p:nvGraphicFramePr>
        <p:xfrm>
          <a:off x="152400" y="1690688"/>
          <a:ext cx="8839200" cy="4940357"/>
        </p:xfrm>
        <a:graphic>
          <a:graphicData uri="http://schemas.openxmlformats.org/drawingml/2006/table">
            <a:tbl>
              <a:tblPr firstRow="1" bandRow="1">
                <a:tableStyleId>{5C22544A-7EE6-4342-B048-85BDC9FD1C3A}</a:tableStyleId>
              </a:tblPr>
              <a:tblGrid>
                <a:gridCol w="1827119">
                  <a:extLst>
                    <a:ext uri="{9D8B030D-6E8A-4147-A177-3AD203B41FA5}">
                      <a16:colId xmlns:a16="http://schemas.microsoft.com/office/drawing/2014/main" val="3999090192"/>
                    </a:ext>
                  </a:extLst>
                </a:gridCol>
                <a:gridCol w="7012081">
                  <a:extLst>
                    <a:ext uri="{9D8B030D-6E8A-4147-A177-3AD203B41FA5}">
                      <a16:colId xmlns:a16="http://schemas.microsoft.com/office/drawing/2014/main" val="2064636848"/>
                    </a:ext>
                  </a:extLst>
                </a:gridCol>
              </a:tblGrid>
              <a:tr h="382937">
                <a:tc>
                  <a:txBody>
                    <a:bodyPr/>
                    <a:lstStyle/>
                    <a:p>
                      <a:r>
                        <a:rPr lang="en-US" sz="1600" dirty="0"/>
                        <a:t>Knowledge Area</a:t>
                      </a:r>
                    </a:p>
                  </a:txBody>
                  <a:tcPr/>
                </a:tc>
                <a:tc>
                  <a:txBody>
                    <a:bodyPr/>
                    <a:lstStyle/>
                    <a:p>
                      <a:r>
                        <a:rPr lang="en-US" sz="1600" dirty="0"/>
                        <a:t>Risk Conditions</a:t>
                      </a:r>
                    </a:p>
                  </a:txBody>
                  <a:tcPr/>
                </a:tc>
                <a:extLst>
                  <a:ext uri="{0D108BD9-81ED-4DB2-BD59-A6C34878D82A}">
                    <a16:rowId xmlns:a16="http://schemas.microsoft.com/office/drawing/2014/main" val="489509523"/>
                  </a:ext>
                </a:extLst>
              </a:tr>
              <a:tr h="552448">
                <a:tc>
                  <a:txBody>
                    <a:bodyPr/>
                    <a:lstStyle/>
                    <a:p>
                      <a:r>
                        <a:rPr lang="en-US" sz="1600" b="1" i="1" dirty="0"/>
                        <a:t>Integration</a:t>
                      </a:r>
                    </a:p>
                  </a:txBody>
                  <a:tcPr/>
                </a:tc>
                <a:tc>
                  <a:txBody>
                    <a:bodyPr/>
                    <a:lstStyle/>
                    <a:p>
                      <a:r>
                        <a:rPr lang="en-US" sz="1400" dirty="0"/>
                        <a:t>Inadequate planning; poor resource allocation; poor integration</a:t>
                      </a:r>
                      <a:r>
                        <a:rPr lang="en-US" sz="1400" baseline="0" dirty="0"/>
                        <a:t> </a:t>
                      </a:r>
                      <a:r>
                        <a:rPr lang="en-US" sz="1400" dirty="0"/>
                        <a:t>management; lack of post-project review</a:t>
                      </a:r>
                    </a:p>
                  </a:txBody>
                  <a:tcPr/>
                </a:tc>
                <a:extLst>
                  <a:ext uri="{0D108BD9-81ED-4DB2-BD59-A6C34878D82A}">
                    <a16:rowId xmlns:a16="http://schemas.microsoft.com/office/drawing/2014/main" val="2782684606"/>
                  </a:ext>
                </a:extLst>
              </a:tr>
              <a:tr h="382937">
                <a:tc>
                  <a:txBody>
                    <a:bodyPr/>
                    <a:lstStyle/>
                    <a:p>
                      <a:r>
                        <a:rPr lang="en-US" sz="1600" b="1" i="1" dirty="0"/>
                        <a:t>Scope</a:t>
                      </a:r>
                    </a:p>
                  </a:txBody>
                  <a:tcPr/>
                </a:tc>
                <a:tc>
                  <a:txBody>
                    <a:bodyPr/>
                    <a:lstStyle/>
                    <a:p>
                      <a:r>
                        <a:rPr lang="en-US" sz="1400" dirty="0"/>
                        <a:t>Poor definition of scope or work packages; incomplete definition</a:t>
                      </a:r>
                    </a:p>
                  </a:txBody>
                  <a:tcPr/>
                </a:tc>
                <a:extLst>
                  <a:ext uri="{0D108BD9-81ED-4DB2-BD59-A6C34878D82A}">
                    <a16:rowId xmlns:a16="http://schemas.microsoft.com/office/drawing/2014/main" val="305383120"/>
                  </a:ext>
                </a:extLst>
              </a:tr>
              <a:tr h="552448">
                <a:tc>
                  <a:txBody>
                    <a:bodyPr/>
                    <a:lstStyle/>
                    <a:p>
                      <a:r>
                        <a:rPr lang="en-US" sz="1600" b="1" i="1" dirty="0"/>
                        <a:t>Time</a:t>
                      </a:r>
                    </a:p>
                  </a:txBody>
                  <a:tcPr/>
                </a:tc>
                <a:tc>
                  <a:txBody>
                    <a:bodyPr/>
                    <a:lstStyle/>
                    <a:p>
                      <a:r>
                        <a:rPr lang="en-US" sz="1400" dirty="0"/>
                        <a:t>Errors in estimating time or resource availability; errors in determining</a:t>
                      </a:r>
                      <a:r>
                        <a:rPr lang="en-US" sz="1400" baseline="0" dirty="0"/>
                        <a:t> </a:t>
                      </a:r>
                      <a:r>
                        <a:rPr lang="en-US" sz="1400" dirty="0"/>
                        <a:t>the critical path; poor allocation and management of float;</a:t>
                      </a:r>
                      <a:r>
                        <a:rPr lang="en-US" sz="1400" baseline="0" dirty="0"/>
                        <a:t> </a:t>
                      </a:r>
                      <a:r>
                        <a:rPr lang="en-US" sz="1400" dirty="0"/>
                        <a:t>early release of competitive products</a:t>
                      </a:r>
                    </a:p>
                  </a:txBody>
                  <a:tcPr/>
                </a:tc>
                <a:extLst>
                  <a:ext uri="{0D108BD9-81ED-4DB2-BD59-A6C34878D82A}">
                    <a16:rowId xmlns:a16="http://schemas.microsoft.com/office/drawing/2014/main" val="185792894"/>
                  </a:ext>
                </a:extLst>
              </a:tr>
              <a:tr h="382937">
                <a:tc>
                  <a:txBody>
                    <a:bodyPr/>
                    <a:lstStyle/>
                    <a:p>
                      <a:r>
                        <a:rPr lang="en-US" sz="1600" b="1" i="1" dirty="0"/>
                        <a:t>Cost</a:t>
                      </a:r>
                    </a:p>
                  </a:txBody>
                  <a:tcPr/>
                </a:tc>
                <a:tc>
                  <a:txBody>
                    <a:bodyPr/>
                    <a:lstStyle/>
                    <a:p>
                      <a:r>
                        <a:rPr lang="en-US" sz="1400" dirty="0"/>
                        <a:t>Estimating errors; inadequate productivity, cost, change, or</a:t>
                      </a:r>
                      <a:r>
                        <a:rPr lang="en-US" sz="1400" baseline="0" dirty="0"/>
                        <a:t> c</a:t>
                      </a:r>
                      <a:r>
                        <a:rPr lang="en-US" sz="1400" dirty="0"/>
                        <a:t>ontingency</a:t>
                      </a:r>
                    </a:p>
                  </a:txBody>
                  <a:tcPr/>
                </a:tc>
                <a:extLst>
                  <a:ext uri="{0D108BD9-81ED-4DB2-BD59-A6C34878D82A}">
                    <a16:rowId xmlns:a16="http://schemas.microsoft.com/office/drawing/2014/main" val="2507006862"/>
                  </a:ext>
                </a:extLst>
              </a:tr>
              <a:tr h="552448">
                <a:tc>
                  <a:txBody>
                    <a:bodyPr/>
                    <a:lstStyle/>
                    <a:p>
                      <a:r>
                        <a:rPr lang="en-US" sz="1600" b="1" i="1" dirty="0"/>
                        <a:t>Quality</a:t>
                      </a:r>
                    </a:p>
                  </a:txBody>
                  <a:tcPr/>
                </a:tc>
                <a:tc>
                  <a:txBody>
                    <a:bodyPr/>
                    <a:lstStyle/>
                    <a:p>
                      <a:r>
                        <a:rPr lang="en-US" sz="1400" dirty="0"/>
                        <a:t>Poor attitude toward quality; substandard design, materials, and</a:t>
                      </a:r>
                      <a:r>
                        <a:rPr lang="en-US" sz="1400" baseline="0" dirty="0"/>
                        <a:t> </a:t>
                      </a:r>
                      <a:r>
                        <a:rPr lang="en-US" sz="1400" dirty="0"/>
                        <a:t>workmanship; inadequate quality assurance program</a:t>
                      </a:r>
                    </a:p>
                  </a:txBody>
                  <a:tcPr/>
                </a:tc>
                <a:extLst>
                  <a:ext uri="{0D108BD9-81ED-4DB2-BD59-A6C34878D82A}">
                    <a16:rowId xmlns:a16="http://schemas.microsoft.com/office/drawing/2014/main" val="3877011161"/>
                  </a:ext>
                </a:extLst>
              </a:tr>
              <a:tr h="552448">
                <a:tc>
                  <a:txBody>
                    <a:bodyPr/>
                    <a:lstStyle/>
                    <a:p>
                      <a:r>
                        <a:rPr lang="en-US" sz="1600" b="1" i="1" dirty="0"/>
                        <a:t>Human resource</a:t>
                      </a:r>
                    </a:p>
                  </a:txBody>
                  <a:tcPr/>
                </a:tc>
                <a:tc>
                  <a:txBody>
                    <a:bodyPr/>
                    <a:lstStyle/>
                    <a:p>
                      <a:r>
                        <a:rPr lang="en-US" sz="1400" dirty="0"/>
                        <a:t>Poor conflict management; poor project organization and definition</a:t>
                      </a:r>
                      <a:r>
                        <a:rPr lang="en-US" sz="1400" baseline="0" dirty="0"/>
                        <a:t> </a:t>
                      </a:r>
                      <a:r>
                        <a:rPr lang="en-US" sz="1400" dirty="0"/>
                        <a:t>of responsibilities; absence of leadership</a:t>
                      </a:r>
                    </a:p>
                  </a:txBody>
                  <a:tcPr/>
                </a:tc>
                <a:extLst>
                  <a:ext uri="{0D108BD9-81ED-4DB2-BD59-A6C34878D82A}">
                    <a16:rowId xmlns:a16="http://schemas.microsoft.com/office/drawing/2014/main" val="1083115850"/>
                  </a:ext>
                </a:extLst>
              </a:tr>
              <a:tr h="382937">
                <a:tc>
                  <a:txBody>
                    <a:bodyPr/>
                    <a:lstStyle/>
                    <a:p>
                      <a:r>
                        <a:rPr lang="en-US" sz="1600" b="1" i="1" dirty="0"/>
                        <a:t>Communications</a:t>
                      </a:r>
                    </a:p>
                  </a:txBody>
                  <a:tcPr/>
                </a:tc>
                <a:tc>
                  <a:txBody>
                    <a:bodyPr/>
                    <a:lstStyle/>
                    <a:p>
                      <a:r>
                        <a:rPr lang="en-US" sz="1400" dirty="0"/>
                        <a:t>Carelessness in planning or communicating</a:t>
                      </a:r>
                    </a:p>
                  </a:txBody>
                  <a:tcPr/>
                </a:tc>
                <a:extLst>
                  <a:ext uri="{0D108BD9-81ED-4DB2-BD59-A6C34878D82A}">
                    <a16:rowId xmlns:a16="http://schemas.microsoft.com/office/drawing/2014/main" val="2557276551"/>
                  </a:ext>
                </a:extLst>
              </a:tr>
              <a:tr h="382937">
                <a:tc>
                  <a:txBody>
                    <a:bodyPr/>
                    <a:lstStyle/>
                    <a:p>
                      <a:r>
                        <a:rPr lang="en-US" sz="1600" b="1" i="1" dirty="0"/>
                        <a:t>Risk</a:t>
                      </a:r>
                    </a:p>
                  </a:txBody>
                  <a:tcPr/>
                </a:tc>
                <a:tc>
                  <a:txBody>
                    <a:bodyPr/>
                    <a:lstStyle/>
                    <a:p>
                      <a:r>
                        <a:rPr lang="en-US" sz="1400" dirty="0"/>
                        <a:t>Ignoring risk; unclear analysis of risk; poor insurance management</a:t>
                      </a:r>
                    </a:p>
                  </a:txBody>
                  <a:tcPr/>
                </a:tc>
                <a:extLst>
                  <a:ext uri="{0D108BD9-81ED-4DB2-BD59-A6C34878D82A}">
                    <a16:rowId xmlns:a16="http://schemas.microsoft.com/office/drawing/2014/main" val="98630385"/>
                  </a:ext>
                </a:extLst>
              </a:tr>
              <a:tr h="382937">
                <a:tc>
                  <a:txBody>
                    <a:bodyPr/>
                    <a:lstStyle/>
                    <a:p>
                      <a:r>
                        <a:rPr lang="en-US" sz="1600" b="1" i="1" dirty="0"/>
                        <a:t>Procurement</a:t>
                      </a:r>
                    </a:p>
                  </a:txBody>
                  <a:tcPr/>
                </a:tc>
                <a:tc>
                  <a:txBody>
                    <a:bodyPr/>
                    <a:lstStyle/>
                    <a:p>
                      <a:r>
                        <a:rPr lang="en-US" sz="1400" dirty="0"/>
                        <a:t>Unenforceable conditions or contract clauses; adversarial relations</a:t>
                      </a:r>
                    </a:p>
                  </a:txBody>
                  <a:tcPr/>
                </a:tc>
                <a:extLst>
                  <a:ext uri="{0D108BD9-81ED-4DB2-BD59-A6C34878D82A}">
                    <a16:rowId xmlns:a16="http://schemas.microsoft.com/office/drawing/2014/main" val="3477560905"/>
                  </a:ext>
                </a:extLst>
              </a:tr>
              <a:tr h="432943">
                <a:tc>
                  <a:txBody>
                    <a:bodyPr/>
                    <a:lstStyle/>
                    <a:p>
                      <a:r>
                        <a:rPr lang="en-US" sz="1600" b="1" i="1" dirty="0"/>
                        <a:t>Stakeholders</a:t>
                      </a:r>
                    </a:p>
                  </a:txBody>
                  <a:tcPr/>
                </a:tc>
                <a:tc>
                  <a:txBody>
                    <a:bodyPr/>
                    <a:lstStyle/>
                    <a:p>
                      <a:r>
                        <a:rPr lang="en-US" sz="1400" dirty="0"/>
                        <a:t>Lack of consultation with key stakeholder; poor sponsor</a:t>
                      </a:r>
                      <a:r>
                        <a:rPr lang="en-US" sz="1400" baseline="0" dirty="0"/>
                        <a:t> e</a:t>
                      </a:r>
                      <a:r>
                        <a:rPr lang="en-US" sz="1400" dirty="0"/>
                        <a:t>ngagement</a:t>
                      </a:r>
                    </a:p>
                  </a:txBody>
                  <a:tcPr/>
                </a:tc>
                <a:extLst>
                  <a:ext uri="{0D108BD9-81ED-4DB2-BD59-A6C34878D82A}">
                    <a16:rowId xmlns:a16="http://schemas.microsoft.com/office/drawing/2014/main" val="2191427825"/>
                  </a:ext>
                </a:extLst>
              </a:tr>
            </a:tbl>
          </a:graphicData>
        </a:graphic>
      </p:graphicFrame>
      <p:sp>
        <p:nvSpPr>
          <p:cNvPr id="3" name="Rectangle 2"/>
          <p:cNvSpPr/>
          <p:nvPr/>
        </p:nvSpPr>
        <p:spPr>
          <a:xfrm>
            <a:off x="799435" y="762000"/>
            <a:ext cx="7724775" cy="769441"/>
          </a:xfrm>
          <a:prstGeom prst="rect">
            <a:avLst/>
          </a:prstGeom>
        </p:spPr>
        <p:txBody>
          <a:bodyPr wrap="square">
            <a:spAutoFit/>
          </a:bodyPr>
          <a:lstStyle/>
          <a:p>
            <a:r>
              <a:rPr lang="en-US" dirty="0"/>
              <a:t>Potential negative risk conditions associated with each knowledge area. </a:t>
            </a:r>
            <a:r>
              <a:rPr lang="en-US" sz="1800" dirty="0"/>
              <a:t>*</a:t>
            </a:r>
            <a:r>
              <a:rPr lang="en-US" sz="1400" i="1" dirty="0"/>
              <a:t>Source: R.M. Wideman</a:t>
            </a:r>
            <a:endParaRPr lang="en-US" i="1" dirty="0"/>
          </a:p>
        </p:txBody>
      </p:sp>
    </p:spTree>
    <p:extLst>
      <p:ext uri="{BB962C8B-B14F-4D97-AF65-F5344CB8AC3E}">
        <p14:creationId xmlns:p14="http://schemas.microsoft.com/office/powerpoint/2010/main" val="3731385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28650" y="365127"/>
            <a:ext cx="7886700" cy="549274"/>
          </a:xfrm>
        </p:spPr>
        <p:txBody>
          <a:bodyPr/>
          <a:lstStyle/>
          <a:p>
            <a:r>
              <a:rPr lang="en-US" b="1" dirty="0">
                <a:effectLst>
                  <a:outerShdw blurRad="38100" dist="38100" dir="2700000" algn="tl">
                    <a:srgbClr val="000000">
                      <a:alpha val="43137"/>
                    </a:srgbClr>
                  </a:outerShdw>
                </a:effectLst>
              </a:rPr>
              <a:t>Learning Objectives</a:t>
            </a:r>
          </a:p>
        </p:txBody>
      </p:sp>
      <p:sp>
        <p:nvSpPr>
          <p:cNvPr id="12291" name="Rectangle 3"/>
          <p:cNvSpPr>
            <a:spLocks noGrp="1" noChangeArrowheads="1"/>
          </p:cNvSpPr>
          <p:nvPr>
            <p:ph idx="1"/>
          </p:nvPr>
        </p:nvSpPr>
        <p:spPr>
          <a:xfrm>
            <a:off x="628650" y="1359790"/>
            <a:ext cx="7886700" cy="5117209"/>
          </a:xfrm>
        </p:spPr>
        <p:txBody>
          <a:bodyPr>
            <a:noAutofit/>
          </a:bodyPr>
          <a:lstStyle/>
          <a:p>
            <a:r>
              <a:rPr lang="en-US" sz="2400" dirty="0"/>
              <a:t>Explain the concept of risk as it relates to project management, and list the advantages of managing project risks according to best practices</a:t>
            </a:r>
          </a:p>
          <a:p>
            <a:r>
              <a:rPr lang="en-US" sz="2400" dirty="0"/>
              <a:t>Discuss the elements of planning risk management and the contents of a risk management plan</a:t>
            </a:r>
          </a:p>
          <a:p>
            <a:r>
              <a:rPr lang="en-US" sz="2400" dirty="0"/>
              <a:t>List common sources of risks on information technology (IT) projects</a:t>
            </a:r>
          </a:p>
          <a:p>
            <a:r>
              <a:rPr lang="en-US" sz="2400" dirty="0"/>
              <a:t>Describe the process of identifying risks and create a risk register and risk report</a:t>
            </a:r>
          </a:p>
          <a:p>
            <a:pPr>
              <a:spcBef>
                <a:spcPts val="1200"/>
              </a:spcBef>
              <a:spcAft>
                <a:spcPts val="1200"/>
              </a:spcAft>
            </a:pPr>
            <a:r>
              <a:rPr lang="en-US" sz="2400" dirty="0"/>
              <a:t>Discuss qualitative risk analysis and explain how to calculate risk factors, create probability/impact matrixes, and apply the Top Ten Risk Item Tracking technique to rank risks</a:t>
            </a:r>
          </a:p>
          <a:p>
            <a:pPr marL="0" indent="0">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b="1" dirty="0">
                <a:effectLst>
                  <a:outerShdw blurRad="38100" dist="38100" dir="2700000" algn="tl">
                    <a:srgbClr val="000000">
                      <a:alpha val="43137"/>
                    </a:srgbClr>
                  </a:outerShdw>
                </a:effectLst>
              </a:rPr>
              <a:t>What Went Wrong?</a:t>
            </a:r>
          </a:p>
        </p:txBody>
      </p:sp>
      <p:sp>
        <p:nvSpPr>
          <p:cNvPr id="32771" name="Content Placeholder 2"/>
          <p:cNvSpPr>
            <a:spLocks noGrp="1"/>
          </p:cNvSpPr>
          <p:nvPr>
            <p:ph idx="1"/>
          </p:nvPr>
        </p:nvSpPr>
        <p:spPr/>
        <p:txBody>
          <a:bodyPr/>
          <a:lstStyle/>
          <a:p>
            <a:r>
              <a:rPr lang="en-US" dirty="0"/>
              <a:t>In a 2013 survey, risk management was a high priority</a:t>
            </a:r>
          </a:p>
          <a:p>
            <a:pPr lvl="1"/>
            <a:r>
              <a:rPr lang="en-US" dirty="0"/>
              <a:t>However, only 66 percent of companies said they often build it into their strategy planning decisions</a:t>
            </a:r>
          </a:p>
          <a:p>
            <a:r>
              <a:rPr lang="en-US" dirty="0"/>
              <a:t>Airline incidents cause concerns, especially when lives are lot</a:t>
            </a:r>
          </a:p>
          <a:p>
            <a:pPr lvl="1"/>
            <a:r>
              <a:rPr lang="en-US" dirty="0"/>
              <a:t>The 2015 Germanwings crash resulted in 150 deaths, allegedly due to the co-pilot’s poor mental state</a:t>
            </a:r>
          </a:p>
          <a:p>
            <a:pPr lvl="1"/>
            <a:r>
              <a:rPr lang="en-US" dirty="0"/>
              <a:t>They responded immediately by implementing a rule that two people must be in the cockpit at all times and are considering changes to medical and psychological tests for pilots</a:t>
            </a:r>
          </a:p>
        </p:txBody>
      </p:sp>
      <p:sp>
        <p:nvSpPr>
          <p:cNvPr id="32772"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Identifying Risks</a:t>
            </a:r>
          </a:p>
        </p:txBody>
      </p:sp>
      <p:sp>
        <p:nvSpPr>
          <p:cNvPr id="36867" name="Rectangle 3"/>
          <p:cNvSpPr>
            <a:spLocks noGrp="1" noChangeArrowheads="1"/>
          </p:cNvSpPr>
          <p:nvPr>
            <p:ph idx="1"/>
          </p:nvPr>
        </p:nvSpPr>
        <p:spPr>
          <a:xfrm>
            <a:off x="628650" y="1143000"/>
            <a:ext cx="7886700" cy="4351338"/>
          </a:xfrm>
        </p:spPr>
        <p:txBody>
          <a:bodyPr>
            <a:noAutofit/>
          </a:bodyPr>
          <a:lstStyle/>
          <a:p>
            <a:r>
              <a:rPr lang="en-US" sz="2800" dirty="0"/>
              <a:t>Understanding what potential events might hurt or enhance a particular project</a:t>
            </a:r>
          </a:p>
          <a:p>
            <a:pPr lvl="1"/>
            <a:r>
              <a:rPr lang="en-US" sz="2400" dirty="0"/>
              <a:t>You cannot manage risks if you do not identify them first</a:t>
            </a:r>
          </a:p>
          <a:p>
            <a:r>
              <a:rPr lang="en-US" sz="2800" dirty="0"/>
              <a:t>Another consideration is the likelihood of advanced discovery</a:t>
            </a:r>
          </a:p>
          <a:p>
            <a:pPr lvl="1"/>
            <a:r>
              <a:rPr lang="en-US" sz="2400" dirty="0"/>
              <a:t>Often viewed at a program level rather than a project level</a:t>
            </a:r>
          </a:p>
          <a:p>
            <a:r>
              <a:rPr lang="en-US" sz="2800" dirty="0"/>
              <a:t>Suggestions for identifying risks: tools and techniques </a:t>
            </a:r>
          </a:p>
          <a:p>
            <a:pPr lvl="1"/>
            <a:r>
              <a:rPr lang="en-US" sz="2400" i="1" dirty="0"/>
              <a:t>Brainstorming</a:t>
            </a:r>
          </a:p>
          <a:p>
            <a:pPr lvl="1"/>
            <a:r>
              <a:rPr lang="en-US" sz="2400" i="1" dirty="0"/>
              <a:t>The Delphi Technique</a:t>
            </a:r>
          </a:p>
          <a:p>
            <a:pPr lvl="1"/>
            <a:r>
              <a:rPr lang="en-US" sz="2400" i="1" dirty="0"/>
              <a:t>Interviewing</a:t>
            </a:r>
          </a:p>
          <a:p>
            <a:pPr lvl="1"/>
            <a:r>
              <a:rPr lang="en-US" sz="2400" i="1" dirty="0"/>
              <a:t>SWOT analysis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 calcmode="lin" valueType="num">
                                      <p:cBhvr additive="base">
                                        <p:cTn id="7" dur="500" fill="hold"/>
                                        <p:tgtEl>
                                          <p:spTgt spid="368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6867">
                                            <p:txEl>
                                              <p:pRg st="1" end="1"/>
                                            </p:txEl>
                                          </p:spTgt>
                                        </p:tgtEl>
                                        <p:attrNameLst>
                                          <p:attrName>style.visibility</p:attrName>
                                        </p:attrNameLst>
                                      </p:cBhvr>
                                      <p:to>
                                        <p:strVal val="visible"/>
                                      </p:to>
                                    </p:set>
                                    <p:anim calcmode="lin" valueType="num">
                                      <p:cBhvr additive="base">
                                        <p:cTn id="11" dur="500" fill="hold"/>
                                        <p:tgtEl>
                                          <p:spTgt spid="3686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68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anim calcmode="lin" valueType="num">
                                      <p:cBhvr additive="base">
                                        <p:cTn id="17" dur="500" fill="hold"/>
                                        <p:tgtEl>
                                          <p:spTgt spid="3686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6867">
                                            <p:txEl>
                                              <p:pRg st="3" end="3"/>
                                            </p:txEl>
                                          </p:spTgt>
                                        </p:tgtEl>
                                        <p:attrNameLst>
                                          <p:attrName>style.visibility</p:attrName>
                                        </p:attrNameLst>
                                      </p:cBhvr>
                                      <p:to>
                                        <p:strVal val="visible"/>
                                      </p:to>
                                    </p:set>
                                    <p:anim calcmode="lin" valueType="num">
                                      <p:cBhvr additive="base">
                                        <p:cTn id="21"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36867">
                                            <p:txEl>
                                              <p:pRg st="4" end="4"/>
                                            </p:txEl>
                                          </p:spTgt>
                                        </p:tgtEl>
                                        <p:attrNameLst>
                                          <p:attrName>style.visibility</p:attrName>
                                        </p:attrNameLst>
                                      </p:cBhvr>
                                      <p:to>
                                        <p:strVal val="visible"/>
                                      </p:to>
                                    </p:set>
                                    <p:anim calcmode="lin" valueType="num">
                                      <p:cBhvr additive="base">
                                        <p:cTn id="27" dur="500" fill="hold"/>
                                        <p:tgtEl>
                                          <p:spTgt spid="3686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686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 calcmode="lin" valueType="num">
                                      <p:cBhvr additive="base">
                                        <p:cTn id="31"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36867">
                                            <p:txEl>
                                              <p:pRg st="6" end="6"/>
                                            </p:txEl>
                                          </p:spTgt>
                                        </p:tgtEl>
                                        <p:attrNameLst>
                                          <p:attrName>style.visibility</p:attrName>
                                        </p:attrNameLst>
                                      </p:cBhvr>
                                      <p:to>
                                        <p:strVal val="visible"/>
                                      </p:to>
                                    </p:set>
                                    <p:anim calcmode="lin" valueType="num">
                                      <p:cBhvr additive="base">
                                        <p:cTn id="35"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6867">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6867">
                                            <p:txEl>
                                              <p:pRg st="7" end="7"/>
                                            </p:txEl>
                                          </p:spTgt>
                                        </p:tgtEl>
                                        <p:attrNameLst>
                                          <p:attrName>style.visibility</p:attrName>
                                        </p:attrNameLst>
                                      </p:cBhvr>
                                      <p:to>
                                        <p:strVal val="visible"/>
                                      </p:to>
                                    </p:set>
                                    <p:anim calcmode="lin" valueType="num">
                                      <p:cBhvr additive="base">
                                        <p:cTn id="39" dur="500" fill="hold"/>
                                        <p:tgtEl>
                                          <p:spTgt spid="36867">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6867">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6867">
                                            <p:txEl>
                                              <p:pRg st="8" end="8"/>
                                            </p:txEl>
                                          </p:spTgt>
                                        </p:tgtEl>
                                        <p:attrNameLst>
                                          <p:attrName>style.visibility</p:attrName>
                                        </p:attrNameLst>
                                      </p:cBhvr>
                                      <p:to>
                                        <p:strVal val="visible"/>
                                      </p:to>
                                    </p:set>
                                    <p:anim calcmode="lin" valueType="num">
                                      <p:cBhvr additive="base">
                                        <p:cTn id="43"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Identifying Risks</a:t>
            </a:r>
          </a:p>
        </p:txBody>
      </p:sp>
      <p:sp>
        <p:nvSpPr>
          <p:cNvPr id="37891" name="Rectangle 3"/>
          <p:cNvSpPr>
            <a:spLocks noGrp="1" noChangeArrowheads="1"/>
          </p:cNvSpPr>
          <p:nvPr>
            <p:ph idx="1"/>
          </p:nvPr>
        </p:nvSpPr>
        <p:spPr/>
        <p:txBody>
          <a:bodyPr/>
          <a:lstStyle/>
          <a:p>
            <a:r>
              <a:rPr lang="en-US" dirty="0"/>
              <a:t>Brainstorming</a:t>
            </a:r>
          </a:p>
          <a:p>
            <a:pPr lvl="1"/>
            <a:r>
              <a:rPr lang="en-US" dirty="0"/>
              <a:t>Group attempts to generate ideas or find a solution for a specific problem by amassing ideas spontaneously and without judgment</a:t>
            </a:r>
          </a:p>
          <a:p>
            <a:pPr lvl="1"/>
            <a:r>
              <a:rPr lang="en-US" dirty="0"/>
              <a:t>An experienced facilitator should run the brainstorming session</a:t>
            </a:r>
          </a:p>
          <a:p>
            <a:pPr lvl="1"/>
            <a:r>
              <a:rPr lang="en-US" dirty="0"/>
              <a:t>Be careful not to overuse or misuse brainstorming</a:t>
            </a:r>
          </a:p>
          <a:p>
            <a:pPr lvl="2"/>
            <a:r>
              <a:rPr lang="en-US" dirty="0"/>
              <a:t>Psychology literature shows that individuals produce a greater number of ideas working alone than they do through brainstorming in small, face-to-face groups</a:t>
            </a:r>
          </a:p>
          <a:p>
            <a:pPr lvl="2"/>
            <a:r>
              <a:rPr lang="en-US" dirty="0"/>
              <a:t>Group effects often inhibit idea generation</a:t>
            </a:r>
          </a:p>
        </p:txBody>
      </p:sp>
      <p:sp>
        <p:nvSpPr>
          <p:cNvPr id="3789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Identifying Risks</a:t>
            </a:r>
          </a:p>
        </p:txBody>
      </p:sp>
      <p:sp>
        <p:nvSpPr>
          <p:cNvPr id="38915" name="Rectangle 3"/>
          <p:cNvSpPr>
            <a:spLocks noGrp="1" noChangeArrowheads="1"/>
          </p:cNvSpPr>
          <p:nvPr>
            <p:ph idx="1"/>
          </p:nvPr>
        </p:nvSpPr>
        <p:spPr>
          <a:xfrm>
            <a:off x="655231" y="1219200"/>
            <a:ext cx="7886700" cy="5181600"/>
          </a:xfrm>
        </p:spPr>
        <p:txBody>
          <a:bodyPr>
            <a:normAutofit/>
          </a:bodyPr>
          <a:lstStyle/>
          <a:p>
            <a:pPr>
              <a:spcBef>
                <a:spcPts val="1200"/>
              </a:spcBef>
              <a:spcAft>
                <a:spcPts val="1200"/>
              </a:spcAft>
            </a:pPr>
            <a:r>
              <a:rPr lang="en-US" sz="3200" dirty="0"/>
              <a:t>Delphi Technique </a:t>
            </a:r>
          </a:p>
          <a:p>
            <a:pPr lvl="1">
              <a:spcBef>
                <a:spcPts val="1200"/>
              </a:spcBef>
              <a:spcAft>
                <a:spcPts val="1200"/>
              </a:spcAft>
            </a:pPr>
            <a:r>
              <a:rPr lang="en-US" sz="2800" dirty="0"/>
              <a:t>Used to derive a consensus among a panel of experts who make predictions about future developments</a:t>
            </a:r>
          </a:p>
          <a:p>
            <a:pPr lvl="1">
              <a:spcBef>
                <a:spcPts val="1200"/>
              </a:spcBef>
              <a:spcAft>
                <a:spcPts val="1200"/>
              </a:spcAft>
            </a:pPr>
            <a:r>
              <a:rPr lang="en-US" sz="2800" dirty="0"/>
              <a:t>Provides independent and anonymous input regarding future events</a:t>
            </a:r>
          </a:p>
          <a:p>
            <a:pPr lvl="1">
              <a:spcBef>
                <a:spcPts val="1200"/>
              </a:spcBef>
              <a:spcAft>
                <a:spcPts val="1200"/>
              </a:spcAft>
            </a:pPr>
            <a:r>
              <a:rPr lang="en-US" sz="2800" dirty="0"/>
              <a:t>Uses repeated rounds of questioning and written responses and avoids the biasing effects possible in oral methods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normAutofit/>
          </a:bodyPr>
          <a:lstStyle/>
          <a:p>
            <a:r>
              <a:rPr lang="en-US" sz="3600" dirty="0">
                <a:effectLst>
                  <a:outerShdw blurRad="38100" dist="38100" dir="2700000" algn="tl">
                    <a:srgbClr val="000000">
                      <a:alpha val="43137"/>
                    </a:srgbClr>
                  </a:outerShdw>
                </a:effectLst>
              </a:rPr>
              <a:t>Identifying Risks</a:t>
            </a:r>
          </a:p>
        </p:txBody>
      </p:sp>
      <p:sp>
        <p:nvSpPr>
          <p:cNvPr id="39939" name="Rectangle 3"/>
          <p:cNvSpPr>
            <a:spLocks noGrp="1" noChangeArrowheads="1"/>
          </p:cNvSpPr>
          <p:nvPr>
            <p:ph idx="1"/>
          </p:nvPr>
        </p:nvSpPr>
        <p:spPr/>
        <p:txBody>
          <a:bodyPr>
            <a:normAutofit/>
          </a:bodyPr>
          <a:lstStyle/>
          <a:p>
            <a:pPr marL="0" indent="0">
              <a:spcBef>
                <a:spcPts val="1200"/>
              </a:spcBef>
              <a:spcAft>
                <a:spcPts val="1200"/>
              </a:spcAft>
              <a:buNone/>
            </a:pPr>
            <a:r>
              <a:rPr lang="en-US" sz="3600" dirty="0"/>
              <a:t>Interviewing  </a:t>
            </a:r>
          </a:p>
          <a:p>
            <a:pPr lvl="1">
              <a:spcBef>
                <a:spcPts val="1200"/>
              </a:spcBef>
              <a:spcAft>
                <a:spcPts val="1200"/>
              </a:spcAft>
            </a:pPr>
            <a:r>
              <a:rPr lang="en-US" sz="3200" dirty="0"/>
              <a:t>Fact-finding technique for collecting information in face-to-face, phone, e-mail, or virtual discussions</a:t>
            </a:r>
          </a:p>
          <a:p>
            <a:pPr lvl="1">
              <a:spcBef>
                <a:spcPts val="1200"/>
              </a:spcBef>
              <a:spcAft>
                <a:spcPts val="1200"/>
              </a:spcAft>
            </a:pPr>
            <a:r>
              <a:rPr lang="en-US" sz="3200" dirty="0"/>
              <a:t>Interviewing people with similar project experience is an important tool for identifying potential risks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Identifying Risks</a:t>
            </a:r>
          </a:p>
        </p:txBody>
      </p:sp>
      <p:sp>
        <p:nvSpPr>
          <p:cNvPr id="40963" name="Rectangle 3"/>
          <p:cNvSpPr>
            <a:spLocks noGrp="1" noChangeArrowheads="1"/>
          </p:cNvSpPr>
          <p:nvPr>
            <p:ph idx="1"/>
          </p:nvPr>
        </p:nvSpPr>
        <p:spPr>
          <a:xfrm>
            <a:off x="533400" y="1447800"/>
            <a:ext cx="8153400" cy="4351338"/>
          </a:xfrm>
        </p:spPr>
        <p:txBody>
          <a:bodyPr>
            <a:normAutofit/>
          </a:bodyPr>
          <a:lstStyle/>
          <a:p>
            <a:pPr>
              <a:spcBef>
                <a:spcPts val="1200"/>
              </a:spcBef>
              <a:spcAft>
                <a:spcPts val="1200"/>
              </a:spcAft>
            </a:pPr>
            <a:r>
              <a:rPr lang="en-US" sz="4400" dirty="0"/>
              <a:t>SWOT analysis </a:t>
            </a:r>
          </a:p>
          <a:p>
            <a:pPr lvl="1">
              <a:spcBef>
                <a:spcPts val="1200"/>
              </a:spcBef>
              <a:spcAft>
                <a:spcPts val="1200"/>
              </a:spcAft>
            </a:pPr>
            <a:r>
              <a:rPr lang="en-US" sz="4000" dirty="0"/>
              <a:t>Strengths, weaknesses, opportunities, and threats</a:t>
            </a:r>
          </a:p>
          <a:p>
            <a:pPr lvl="1">
              <a:spcBef>
                <a:spcPts val="1200"/>
              </a:spcBef>
              <a:spcAft>
                <a:spcPts val="1200"/>
              </a:spcAft>
            </a:pPr>
            <a:r>
              <a:rPr lang="en-US" sz="4000" dirty="0"/>
              <a:t>Helps identify the broad negative and positive risks that apply to a project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The Risk Register</a:t>
            </a:r>
          </a:p>
        </p:txBody>
      </p:sp>
      <p:sp>
        <p:nvSpPr>
          <p:cNvPr id="41987" name="Rectangle 3"/>
          <p:cNvSpPr>
            <a:spLocks noGrp="1" noChangeArrowheads="1"/>
          </p:cNvSpPr>
          <p:nvPr>
            <p:ph idx="1"/>
          </p:nvPr>
        </p:nvSpPr>
        <p:spPr>
          <a:xfrm>
            <a:off x="630422" y="1143000"/>
            <a:ext cx="8132578" cy="4351338"/>
          </a:xfrm>
        </p:spPr>
        <p:txBody>
          <a:bodyPr>
            <a:noAutofit/>
          </a:bodyPr>
          <a:lstStyle/>
          <a:p>
            <a:pPr>
              <a:spcBef>
                <a:spcPts val="1200"/>
              </a:spcBef>
              <a:spcAft>
                <a:spcPts val="1200"/>
              </a:spcAft>
            </a:pPr>
            <a:r>
              <a:rPr lang="en-US" sz="3200" dirty="0"/>
              <a:t>Important output of the risk identification process </a:t>
            </a:r>
          </a:p>
          <a:p>
            <a:pPr lvl="1">
              <a:spcBef>
                <a:spcPts val="1200"/>
              </a:spcBef>
              <a:spcAft>
                <a:spcPts val="1200"/>
              </a:spcAft>
            </a:pPr>
            <a:r>
              <a:rPr lang="en-US" sz="2800" dirty="0"/>
              <a:t>List of identified risks and other information needed to begin creating a risk register</a:t>
            </a:r>
          </a:p>
          <a:p>
            <a:pPr lvl="2">
              <a:spcBef>
                <a:spcPts val="1200"/>
              </a:spcBef>
              <a:spcAft>
                <a:spcPts val="1200"/>
              </a:spcAft>
            </a:pPr>
            <a:r>
              <a:rPr lang="en-US" sz="2000" dirty="0"/>
              <a:t>Contains the results of various risk management processes and that is often displayed in a table or spreadsheet format</a:t>
            </a:r>
          </a:p>
          <a:p>
            <a:pPr lvl="2">
              <a:spcBef>
                <a:spcPts val="1200"/>
              </a:spcBef>
              <a:spcAft>
                <a:spcPts val="1200"/>
              </a:spcAft>
            </a:pPr>
            <a:r>
              <a:rPr lang="en-US" sz="2000" dirty="0"/>
              <a:t>Tool for documenting potential risk events and related information</a:t>
            </a:r>
          </a:p>
          <a:p>
            <a:pPr lvl="1">
              <a:spcBef>
                <a:spcPts val="1200"/>
              </a:spcBef>
              <a:spcAft>
                <a:spcPts val="1200"/>
              </a:spcAft>
            </a:pPr>
            <a:r>
              <a:rPr lang="en-US" sz="2800" dirty="0"/>
              <a:t>Risk events refer to specific, uncertain events that may occur to the detriment or enhancement of the project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304800" y="23018"/>
            <a:ext cx="7886700" cy="1325563"/>
          </a:xfrm>
        </p:spPr>
        <p:txBody>
          <a:bodyPr/>
          <a:lstStyle/>
          <a:p>
            <a:r>
              <a:rPr lang="en-US" sz="2800" b="1" dirty="0">
                <a:effectLst>
                  <a:outerShdw blurRad="38100" dist="38100" dir="2700000" algn="tl">
                    <a:srgbClr val="000000">
                      <a:alpha val="43137"/>
                    </a:srgbClr>
                  </a:outerShdw>
                </a:effectLst>
              </a:rPr>
              <a:t>Risk register contents</a:t>
            </a:r>
            <a:br>
              <a:rPr lang="en-US" sz="2400" dirty="0"/>
            </a:br>
            <a:endParaRPr lang="en-US" b="1" dirty="0">
              <a:effectLst>
                <a:outerShdw blurRad="38100" dist="38100" dir="2700000" algn="tl">
                  <a:srgbClr val="000000">
                    <a:alpha val="43137"/>
                  </a:srgbClr>
                </a:outerShdw>
              </a:effectLst>
            </a:endParaRPr>
          </a:p>
        </p:txBody>
      </p:sp>
      <p:sp>
        <p:nvSpPr>
          <p:cNvPr id="43011" name="Rectangle 3"/>
          <p:cNvSpPr>
            <a:spLocks noGrp="1" noChangeArrowheads="1"/>
          </p:cNvSpPr>
          <p:nvPr>
            <p:ph idx="1"/>
          </p:nvPr>
        </p:nvSpPr>
        <p:spPr>
          <a:xfrm>
            <a:off x="294167" y="762000"/>
            <a:ext cx="8669079" cy="5105400"/>
          </a:xfrm>
        </p:spPr>
        <p:txBody>
          <a:bodyPr>
            <a:noAutofit/>
          </a:bodyPr>
          <a:lstStyle/>
          <a:p>
            <a:pPr lvl="1">
              <a:spcBef>
                <a:spcPts val="600"/>
              </a:spcBef>
              <a:spcAft>
                <a:spcPts val="600"/>
              </a:spcAft>
            </a:pPr>
            <a:r>
              <a:rPr lang="en-US" sz="2400" i="1" dirty="0"/>
              <a:t>Identification number for each risk event</a:t>
            </a:r>
          </a:p>
          <a:p>
            <a:pPr lvl="1">
              <a:spcBef>
                <a:spcPts val="600"/>
              </a:spcBef>
              <a:spcAft>
                <a:spcPts val="600"/>
              </a:spcAft>
            </a:pPr>
            <a:r>
              <a:rPr lang="en-US" sz="2400" i="1" dirty="0"/>
              <a:t>Rank for each risk event</a:t>
            </a:r>
          </a:p>
          <a:p>
            <a:pPr lvl="1">
              <a:spcBef>
                <a:spcPts val="600"/>
              </a:spcBef>
              <a:spcAft>
                <a:spcPts val="600"/>
              </a:spcAft>
            </a:pPr>
            <a:r>
              <a:rPr lang="en-US" sz="2400" i="1" dirty="0"/>
              <a:t>Name of each risk event</a:t>
            </a:r>
          </a:p>
          <a:p>
            <a:pPr lvl="1">
              <a:spcBef>
                <a:spcPts val="600"/>
              </a:spcBef>
              <a:spcAft>
                <a:spcPts val="600"/>
              </a:spcAft>
            </a:pPr>
            <a:r>
              <a:rPr lang="en-US" sz="2400" i="1" dirty="0"/>
              <a:t>Description of each risk event</a:t>
            </a:r>
          </a:p>
          <a:p>
            <a:pPr lvl="1">
              <a:spcBef>
                <a:spcPts val="600"/>
              </a:spcBef>
              <a:spcAft>
                <a:spcPts val="600"/>
              </a:spcAft>
            </a:pPr>
            <a:r>
              <a:rPr lang="en-US" sz="2400" i="1" dirty="0"/>
              <a:t>Category under which each risk event falls</a:t>
            </a:r>
          </a:p>
          <a:p>
            <a:pPr lvl="1">
              <a:spcBef>
                <a:spcPts val="600"/>
              </a:spcBef>
              <a:spcAft>
                <a:spcPts val="600"/>
              </a:spcAft>
            </a:pPr>
            <a:r>
              <a:rPr lang="en-US" sz="2400" i="1" dirty="0"/>
              <a:t>Root cause of each risk</a:t>
            </a:r>
          </a:p>
          <a:p>
            <a:pPr lvl="1">
              <a:spcBef>
                <a:spcPts val="600"/>
              </a:spcBef>
              <a:spcAft>
                <a:spcPts val="600"/>
              </a:spcAft>
            </a:pPr>
            <a:r>
              <a:rPr lang="en-US" sz="2400" i="1" dirty="0"/>
              <a:t>Triggers for each risk; indicators or symptoms of actual risk events</a:t>
            </a:r>
          </a:p>
          <a:p>
            <a:pPr lvl="1">
              <a:spcBef>
                <a:spcPts val="600"/>
              </a:spcBef>
              <a:spcAft>
                <a:spcPts val="600"/>
              </a:spcAft>
            </a:pPr>
            <a:r>
              <a:rPr lang="en-US" sz="2400" i="1" dirty="0"/>
              <a:t>Potential responses to each risk</a:t>
            </a:r>
          </a:p>
          <a:p>
            <a:pPr lvl="1">
              <a:spcBef>
                <a:spcPts val="600"/>
              </a:spcBef>
              <a:spcAft>
                <a:spcPts val="600"/>
              </a:spcAft>
            </a:pPr>
            <a:r>
              <a:rPr lang="en-US" sz="2400" i="1" dirty="0"/>
              <a:t>Risk owner or person who will own or take responsibility for each risk</a:t>
            </a:r>
          </a:p>
          <a:p>
            <a:pPr lvl="1">
              <a:spcBef>
                <a:spcPts val="600"/>
              </a:spcBef>
              <a:spcAft>
                <a:spcPts val="600"/>
              </a:spcAft>
            </a:pPr>
            <a:r>
              <a:rPr lang="en-US" sz="2400" i="1" dirty="0"/>
              <a:t>Probability and impact of each risk occurring</a:t>
            </a:r>
          </a:p>
          <a:p>
            <a:pPr lvl="1">
              <a:spcBef>
                <a:spcPts val="600"/>
              </a:spcBef>
              <a:spcAft>
                <a:spcPts val="600"/>
              </a:spcAft>
            </a:pPr>
            <a:r>
              <a:rPr lang="en-US" sz="2400" i="1" dirty="0"/>
              <a:t>Status of each risk</a:t>
            </a:r>
          </a:p>
          <a:p>
            <a:pPr lvl="1">
              <a:spcBef>
                <a:spcPts val="600"/>
              </a:spcBef>
              <a:spcAft>
                <a:spcPts val="600"/>
              </a:spcAft>
            </a:pPr>
            <a:endParaRPr lang="en-US" sz="2400" dirty="0"/>
          </a:p>
        </p:txBody>
      </p:sp>
    </p:spTree>
    <p:extLst>
      <p:ext uri="{BB962C8B-B14F-4D97-AF65-F5344CB8AC3E}">
        <p14:creationId xmlns:p14="http://schemas.microsoft.com/office/powerpoint/2010/main" val="21291000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Sample Risk Register</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698569342"/>
              </p:ext>
            </p:extLst>
          </p:nvPr>
        </p:nvGraphicFramePr>
        <p:xfrm>
          <a:off x="607868" y="1447801"/>
          <a:ext cx="8218750" cy="3505198"/>
        </p:xfrm>
        <a:graphic>
          <a:graphicData uri="http://schemas.openxmlformats.org/drawingml/2006/table">
            <a:tbl>
              <a:tblPr firstRow="1" bandRow="1">
                <a:tableStyleId>{5C22544A-7EE6-4342-B048-85BDC9FD1C3A}</a:tableStyleId>
              </a:tblPr>
              <a:tblGrid>
                <a:gridCol w="486595">
                  <a:extLst>
                    <a:ext uri="{9D8B030D-6E8A-4147-A177-3AD203B41FA5}">
                      <a16:colId xmlns:a16="http://schemas.microsoft.com/office/drawing/2014/main" val="2505686690"/>
                    </a:ext>
                  </a:extLst>
                </a:gridCol>
                <a:gridCol w="503835">
                  <a:extLst>
                    <a:ext uri="{9D8B030D-6E8A-4147-A177-3AD203B41FA5}">
                      <a16:colId xmlns:a16="http://schemas.microsoft.com/office/drawing/2014/main" val="3876591815"/>
                    </a:ext>
                  </a:extLst>
                </a:gridCol>
                <a:gridCol w="453148">
                  <a:extLst>
                    <a:ext uri="{9D8B030D-6E8A-4147-A177-3AD203B41FA5}">
                      <a16:colId xmlns:a16="http://schemas.microsoft.com/office/drawing/2014/main" val="3634639921"/>
                    </a:ext>
                  </a:extLst>
                </a:gridCol>
                <a:gridCol w="842416">
                  <a:extLst>
                    <a:ext uri="{9D8B030D-6E8A-4147-A177-3AD203B41FA5}">
                      <a16:colId xmlns:a16="http://schemas.microsoft.com/office/drawing/2014/main" val="600033992"/>
                    </a:ext>
                  </a:extLst>
                </a:gridCol>
                <a:gridCol w="681355">
                  <a:extLst>
                    <a:ext uri="{9D8B030D-6E8A-4147-A177-3AD203B41FA5}">
                      <a16:colId xmlns:a16="http://schemas.microsoft.com/office/drawing/2014/main" val="1752816799"/>
                    </a:ext>
                  </a:extLst>
                </a:gridCol>
                <a:gridCol w="743418">
                  <a:extLst>
                    <a:ext uri="{9D8B030D-6E8A-4147-A177-3AD203B41FA5}">
                      <a16:colId xmlns:a16="http://schemas.microsoft.com/office/drawing/2014/main" val="1108986903"/>
                    </a:ext>
                  </a:extLst>
                </a:gridCol>
                <a:gridCol w="743418">
                  <a:extLst>
                    <a:ext uri="{9D8B030D-6E8A-4147-A177-3AD203B41FA5}">
                      <a16:colId xmlns:a16="http://schemas.microsoft.com/office/drawing/2014/main" val="3640227374"/>
                    </a:ext>
                  </a:extLst>
                </a:gridCol>
                <a:gridCol w="743418">
                  <a:extLst>
                    <a:ext uri="{9D8B030D-6E8A-4147-A177-3AD203B41FA5}">
                      <a16:colId xmlns:a16="http://schemas.microsoft.com/office/drawing/2014/main" val="1984739339"/>
                    </a:ext>
                  </a:extLst>
                </a:gridCol>
                <a:gridCol w="743418">
                  <a:extLst>
                    <a:ext uri="{9D8B030D-6E8A-4147-A177-3AD203B41FA5}">
                      <a16:colId xmlns:a16="http://schemas.microsoft.com/office/drawing/2014/main" val="1535526502"/>
                    </a:ext>
                  </a:extLst>
                </a:gridCol>
                <a:gridCol w="790893">
                  <a:extLst>
                    <a:ext uri="{9D8B030D-6E8A-4147-A177-3AD203B41FA5}">
                      <a16:colId xmlns:a16="http://schemas.microsoft.com/office/drawing/2014/main" val="3455736920"/>
                    </a:ext>
                  </a:extLst>
                </a:gridCol>
                <a:gridCol w="743418">
                  <a:extLst>
                    <a:ext uri="{9D8B030D-6E8A-4147-A177-3AD203B41FA5}">
                      <a16:colId xmlns:a16="http://schemas.microsoft.com/office/drawing/2014/main" val="591515266"/>
                    </a:ext>
                  </a:extLst>
                </a:gridCol>
                <a:gridCol w="743418">
                  <a:extLst>
                    <a:ext uri="{9D8B030D-6E8A-4147-A177-3AD203B41FA5}">
                      <a16:colId xmlns:a16="http://schemas.microsoft.com/office/drawing/2014/main" val="1901474018"/>
                    </a:ext>
                  </a:extLst>
                </a:gridCol>
              </a:tblGrid>
              <a:tr h="920557">
                <a:tc>
                  <a:txBody>
                    <a:bodyPr/>
                    <a:lstStyle/>
                    <a:p>
                      <a:r>
                        <a:rPr lang="en-US" sz="1050" b="1" dirty="0"/>
                        <a:t>No.</a:t>
                      </a:r>
                    </a:p>
                  </a:txBody>
                  <a:tcPr/>
                </a:tc>
                <a:tc>
                  <a:txBody>
                    <a:bodyPr/>
                    <a:lstStyle/>
                    <a:p>
                      <a:r>
                        <a:rPr lang="en-US" sz="1050" b="1" dirty="0"/>
                        <a:t>Rank</a:t>
                      </a:r>
                    </a:p>
                  </a:txBody>
                  <a:tcPr/>
                </a:tc>
                <a:tc>
                  <a:txBody>
                    <a:bodyPr/>
                    <a:lstStyle/>
                    <a:p>
                      <a:r>
                        <a:rPr lang="en-US" sz="1050" b="1" dirty="0"/>
                        <a:t>Risk</a:t>
                      </a:r>
                    </a:p>
                  </a:txBody>
                  <a:tcPr/>
                </a:tc>
                <a:tc>
                  <a:txBody>
                    <a:bodyPr/>
                    <a:lstStyle/>
                    <a:p>
                      <a:r>
                        <a:rPr lang="en-US" sz="1050" b="1" dirty="0"/>
                        <a:t>Description</a:t>
                      </a:r>
                    </a:p>
                  </a:txBody>
                  <a:tcPr/>
                </a:tc>
                <a:tc>
                  <a:txBody>
                    <a:bodyPr/>
                    <a:lstStyle/>
                    <a:p>
                      <a:r>
                        <a:rPr lang="en-US" sz="1050" b="1" dirty="0"/>
                        <a:t>Category</a:t>
                      </a:r>
                    </a:p>
                  </a:txBody>
                  <a:tcPr/>
                </a:tc>
                <a:tc>
                  <a:txBody>
                    <a:bodyPr/>
                    <a:lstStyle/>
                    <a:p>
                      <a:r>
                        <a:rPr lang="en-US" sz="1050" b="1" dirty="0"/>
                        <a:t>Root Cause</a:t>
                      </a:r>
                    </a:p>
                  </a:txBody>
                  <a:tcPr/>
                </a:tc>
                <a:tc>
                  <a:txBody>
                    <a:bodyPr/>
                    <a:lstStyle/>
                    <a:p>
                      <a:r>
                        <a:rPr lang="en-US" sz="1050" b="1" dirty="0"/>
                        <a:t>Triggers</a:t>
                      </a:r>
                    </a:p>
                  </a:txBody>
                  <a:tcPr/>
                </a:tc>
                <a:tc>
                  <a:txBody>
                    <a:bodyPr/>
                    <a:lstStyle/>
                    <a:p>
                      <a:r>
                        <a:rPr lang="en-US" sz="1050" b="1" dirty="0"/>
                        <a:t>Potential Responses</a:t>
                      </a:r>
                    </a:p>
                  </a:txBody>
                  <a:tcPr/>
                </a:tc>
                <a:tc>
                  <a:txBody>
                    <a:bodyPr/>
                    <a:lstStyle/>
                    <a:p>
                      <a:r>
                        <a:rPr lang="en-US" sz="1050" b="1" dirty="0"/>
                        <a:t>Risk Owner</a:t>
                      </a:r>
                    </a:p>
                  </a:txBody>
                  <a:tcPr/>
                </a:tc>
                <a:tc>
                  <a:txBody>
                    <a:bodyPr/>
                    <a:lstStyle/>
                    <a:p>
                      <a:r>
                        <a:rPr lang="en-US" sz="1050" b="1" dirty="0"/>
                        <a:t>Probability</a:t>
                      </a:r>
                    </a:p>
                  </a:txBody>
                  <a:tcPr/>
                </a:tc>
                <a:tc>
                  <a:txBody>
                    <a:bodyPr/>
                    <a:lstStyle/>
                    <a:p>
                      <a:r>
                        <a:rPr lang="en-US" sz="1050" b="1" dirty="0"/>
                        <a:t>Impact</a:t>
                      </a:r>
                    </a:p>
                  </a:txBody>
                  <a:tcPr/>
                </a:tc>
                <a:tc>
                  <a:txBody>
                    <a:bodyPr/>
                    <a:lstStyle/>
                    <a:p>
                      <a:r>
                        <a:rPr lang="en-US" sz="1050" b="1" dirty="0"/>
                        <a:t>Status</a:t>
                      </a:r>
                    </a:p>
                  </a:txBody>
                  <a:tcPr/>
                </a:tc>
                <a:extLst>
                  <a:ext uri="{0D108BD9-81ED-4DB2-BD59-A6C34878D82A}">
                    <a16:rowId xmlns:a16="http://schemas.microsoft.com/office/drawing/2014/main" val="1772635112"/>
                  </a:ext>
                </a:extLst>
              </a:tr>
              <a:tr h="861547">
                <a:tc>
                  <a:txBody>
                    <a:bodyPr/>
                    <a:lstStyle/>
                    <a:p>
                      <a:r>
                        <a:rPr lang="en-US" sz="1400" b="1" dirty="0"/>
                        <a:t>R44</a:t>
                      </a:r>
                    </a:p>
                  </a:txBody>
                  <a:tcPr/>
                </a:tc>
                <a:tc>
                  <a:txBody>
                    <a:bodyPr/>
                    <a:lstStyle/>
                    <a:p>
                      <a:r>
                        <a:rPr lang="en-US" sz="1400" b="1" dirty="0"/>
                        <a:t>1</a:t>
                      </a:r>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extLst>
                  <a:ext uri="{0D108BD9-81ED-4DB2-BD59-A6C34878D82A}">
                    <a16:rowId xmlns:a16="http://schemas.microsoft.com/office/drawing/2014/main" val="3933313664"/>
                  </a:ext>
                </a:extLst>
              </a:tr>
              <a:tr h="861547">
                <a:tc>
                  <a:txBody>
                    <a:bodyPr/>
                    <a:lstStyle/>
                    <a:p>
                      <a:r>
                        <a:rPr lang="en-US" sz="1400" b="1" dirty="0"/>
                        <a:t>R21</a:t>
                      </a:r>
                    </a:p>
                  </a:txBody>
                  <a:tcPr/>
                </a:tc>
                <a:tc>
                  <a:txBody>
                    <a:bodyPr/>
                    <a:lstStyle/>
                    <a:p>
                      <a:r>
                        <a:rPr lang="en-US" sz="1400" b="1" dirty="0"/>
                        <a:t>2</a:t>
                      </a:r>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extLst>
                  <a:ext uri="{0D108BD9-81ED-4DB2-BD59-A6C34878D82A}">
                    <a16:rowId xmlns:a16="http://schemas.microsoft.com/office/drawing/2014/main" val="4050897370"/>
                  </a:ext>
                </a:extLst>
              </a:tr>
              <a:tr h="861547">
                <a:tc>
                  <a:txBody>
                    <a:bodyPr/>
                    <a:lstStyle/>
                    <a:p>
                      <a:r>
                        <a:rPr lang="en-US" sz="1400" b="1" dirty="0"/>
                        <a:t>R7</a:t>
                      </a:r>
                    </a:p>
                  </a:txBody>
                  <a:tcPr/>
                </a:tc>
                <a:tc>
                  <a:txBody>
                    <a:bodyPr/>
                    <a:lstStyle/>
                    <a:p>
                      <a:r>
                        <a:rPr lang="en-US" sz="1400" b="1" dirty="0"/>
                        <a:t>3</a:t>
                      </a:r>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tc>
                  <a:txBody>
                    <a:bodyPr/>
                    <a:lstStyle/>
                    <a:p>
                      <a:endParaRPr lang="en-US" sz="1050" b="1" dirty="0"/>
                    </a:p>
                  </a:txBody>
                  <a:tcPr/>
                </a:tc>
                <a:extLst>
                  <a:ext uri="{0D108BD9-81ED-4DB2-BD59-A6C34878D82A}">
                    <a16:rowId xmlns:a16="http://schemas.microsoft.com/office/drawing/2014/main" val="3419966001"/>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The Risk Register</a:t>
            </a:r>
          </a:p>
        </p:txBody>
      </p:sp>
      <p:sp>
        <p:nvSpPr>
          <p:cNvPr id="43011" name="Rectangle 3"/>
          <p:cNvSpPr>
            <a:spLocks noGrp="1" noChangeArrowheads="1"/>
          </p:cNvSpPr>
          <p:nvPr>
            <p:ph idx="1"/>
          </p:nvPr>
        </p:nvSpPr>
        <p:spPr/>
        <p:txBody>
          <a:bodyPr/>
          <a:lstStyle/>
          <a:p>
            <a:r>
              <a:rPr lang="en-US" dirty="0"/>
              <a:t>Risk report contents</a:t>
            </a:r>
          </a:p>
          <a:p>
            <a:pPr lvl="1"/>
            <a:r>
              <a:rPr lang="en-US" dirty="0"/>
              <a:t>Sources of overall project risk</a:t>
            </a:r>
          </a:p>
          <a:p>
            <a:pPr lvl="1"/>
            <a:r>
              <a:rPr lang="en-US" dirty="0"/>
              <a:t>Important drivers of overall project risk exposure</a:t>
            </a:r>
          </a:p>
          <a:p>
            <a:pPr lvl="1"/>
            <a:r>
              <a:rPr lang="en-US" dirty="0"/>
              <a:t>Summary information on risk events</a:t>
            </a:r>
          </a:p>
          <a:p>
            <a:endParaRPr lang="en-US" dirty="0"/>
          </a:p>
        </p:txBody>
      </p:sp>
      <p:sp>
        <p:nvSpPr>
          <p:cNvPr id="430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638669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Learning Objectives</a:t>
            </a:r>
          </a:p>
        </p:txBody>
      </p:sp>
      <p:sp>
        <p:nvSpPr>
          <p:cNvPr id="12291" name="Rectangle 3"/>
          <p:cNvSpPr>
            <a:spLocks noGrp="1" noChangeArrowheads="1"/>
          </p:cNvSpPr>
          <p:nvPr>
            <p:ph idx="1"/>
          </p:nvPr>
        </p:nvSpPr>
        <p:spPr>
          <a:xfrm>
            <a:off x="628650" y="1371600"/>
            <a:ext cx="7886700" cy="4805363"/>
          </a:xfrm>
        </p:spPr>
        <p:txBody>
          <a:bodyPr>
            <a:noAutofit/>
          </a:bodyPr>
          <a:lstStyle/>
          <a:p>
            <a:pPr>
              <a:spcBef>
                <a:spcPts val="3000"/>
              </a:spcBef>
              <a:spcAft>
                <a:spcPts val="1200"/>
              </a:spcAft>
            </a:pPr>
            <a:r>
              <a:rPr lang="en-US" dirty="0"/>
              <a:t>Explain quantitative risk analysis and how to apply decision trees, simulation, and sensitivity analysis to quantify risks</a:t>
            </a:r>
          </a:p>
          <a:p>
            <a:pPr>
              <a:spcBef>
                <a:spcPts val="3000"/>
              </a:spcBef>
              <a:spcAft>
                <a:spcPts val="1200"/>
              </a:spcAft>
            </a:pPr>
            <a:r>
              <a:rPr lang="en-US" dirty="0"/>
              <a:t>Provide examples of using different risk response planning strategies to address both negative and positive risks</a:t>
            </a:r>
          </a:p>
          <a:p>
            <a:pPr>
              <a:spcBef>
                <a:spcPts val="3000"/>
              </a:spcBef>
              <a:spcAft>
                <a:spcPts val="1200"/>
              </a:spcAft>
            </a:pPr>
            <a:r>
              <a:rPr lang="en-US" dirty="0"/>
              <a:t>Discuss how to monitor risks</a:t>
            </a:r>
          </a:p>
          <a:p>
            <a:pPr>
              <a:spcBef>
                <a:spcPts val="3000"/>
              </a:spcBef>
              <a:spcAft>
                <a:spcPts val="1200"/>
              </a:spcAft>
            </a:pPr>
            <a:r>
              <a:rPr lang="en-US" dirty="0"/>
              <a:t>Describe how software can assist in project risk management</a:t>
            </a:r>
          </a:p>
          <a:p>
            <a:pPr>
              <a:spcBef>
                <a:spcPts val="3000"/>
              </a:spcBef>
              <a:spcAft>
                <a:spcPts val="1200"/>
              </a:spcAft>
            </a:pPr>
            <a:r>
              <a:rPr lang="en-US" dirty="0"/>
              <a:t>Discuss considerations for agile/adaptive environments</a:t>
            </a:r>
          </a:p>
        </p:txBody>
      </p:sp>
    </p:spTree>
    <p:extLst>
      <p:ext uri="{BB962C8B-B14F-4D97-AF65-F5344CB8AC3E}">
        <p14:creationId xmlns:p14="http://schemas.microsoft.com/office/powerpoint/2010/main" val="1707437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normAutofit/>
          </a:bodyPr>
          <a:lstStyle/>
          <a:p>
            <a:r>
              <a:rPr lang="en-US" sz="3200" b="1" dirty="0">
                <a:effectLst>
                  <a:outerShdw blurRad="38100" dist="38100" dir="2700000" algn="tl">
                    <a:srgbClr val="000000">
                      <a:alpha val="43137"/>
                    </a:srgbClr>
                  </a:outerShdw>
                </a:effectLst>
              </a:rPr>
              <a:t>Performing Qualitative Risk Analysis</a:t>
            </a:r>
          </a:p>
        </p:txBody>
      </p:sp>
      <p:sp>
        <p:nvSpPr>
          <p:cNvPr id="46083" name="Rectangle 3"/>
          <p:cNvSpPr>
            <a:spLocks noGrp="1" noChangeArrowheads="1"/>
          </p:cNvSpPr>
          <p:nvPr>
            <p:ph idx="1"/>
          </p:nvPr>
        </p:nvSpPr>
        <p:spPr>
          <a:xfrm>
            <a:off x="605612" y="1295400"/>
            <a:ext cx="8309787" cy="5181600"/>
          </a:xfrm>
        </p:spPr>
        <p:txBody>
          <a:bodyPr>
            <a:normAutofit/>
          </a:bodyPr>
          <a:lstStyle/>
          <a:p>
            <a:pPr>
              <a:spcBef>
                <a:spcPts val="600"/>
              </a:spcBef>
              <a:spcAft>
                <a:spcPts val="600"/>
              </a:spcAft>
            </a:pPr>
            <a:r>
              <a:rPr lang="en-US" sz="3600" dirty="0"/>
              <a:t>Assess the likelihood and impact of identified risks to determine their magnitude and priority</a:t>
            </a:r>
          </a:p>
          <a:p>
            <a:pPr marL="0" indent="0">
              <a:spcBef>
                <a:spcPts val="600"/>
              </a:spcBef>
              <a:spcAft>
                <a:spcPts val="600"/>
              </a:spcAft>
              <a:buNone/>
            </a:pPr>
            <a:endParaRPr lang="en-US" sz="3600" dirty="0"/>
          </a:p>
          <a:p>
            <a:pPr>
              <a:spcBef>
                <a:spcPts val="600"/>
              </a:spcBef>
              <a:spcAft>
                <a:spcPts val="600"/>
              </a:spcAft>
            </a:pPr>
            <a:r>
              <a:rPr lang="en-US" sz="3600" dirty="0"/>
              <a:t>Risk quantification tools and techniques  </a:t>
            </a:r>
          </a:p>
          <a:p>
            <a:pPr lvl="1">
              <a:spcBef>
                <a:spcPts val="600"/>
              </a:spcBef>
              <a:spcAft>
                <a:spcPts val="600"/>
              </a:spcAft>
            </a:pPr>
            <a:r>
              <a:rPr lang="en-US" sz="3200" i="1" dirty="0"/>
              <a:t>Probability/impact matrixes</a:t>
            </a:r>
          </a:p>
          <a:p>
            <a:pPr lvl="1">
              <a:spcBef>
                <a:spcPts val="600"/>
              </a:spcBef>
              <a:spcAft>
                <a:spcPts val="600"/>
              </a:spcAft>
            </a:pPr>
            <a:r>
              <a:rPr lang="en-US" sz="3200" i="1" dirty="0"/>
              <a:t>The Top Ten Risk Item Tracking</a:t>
            </a:r>
          </a:p>
          <a:p>
            <a:pPr lvl="1">
              <a:spcBef>
                <a:spcPts val="600"/>
              </a:spcBef>
              <a:spcAft>
                <a:spcPts val="600"/>
              </a:spcAft>
            </a:pPr>
            <a:r>
              <a:rPr lang="en-US" sz="3200" i="1" dirty="0"/>
              <a:t>Expert judgment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37953" y="122237"/>
            <a:ext cx="7886700" cy="1325563"/>
          </a:xfrm>
        </p:spPr>
        <p:txBody>
          <a:bodyPr/>
          <a:lstStyle/>
          <a:p>
            <a:r>
              <a:rPr lang="en-US" b="1" dirty="0">
                <a:effectLst>
                  <a:outerShdw blurRad="38100" dist="38100" dir="2700000" algn="tl">
                    <a:srgbClr val="000000">
                      <a:alpha val="43137"/>
                    </a:srgbClr>
                  </a:outerShdw>
                </a:effectLst>
              </a:rPr>
              <a:t>Using Probability/Impact Matrixes to Calculate Risk Factors</a:t>
            </a:r>
          </a:p>
        </p:txBody>
      </p:sp>
      <p:sp>
        <p:nvSpPr>
          <p:cNvPr id="47107" name="Rectangle 3"/>
          <p:cNvSpPr>
            <a:spLocks noGrp="1" noChangeArrowheads="1"/>
          </p:cNvSpPr>
          <p:nvPr>
            <p:ph idx="1"/>
          </p:nvPr>
        </p:nvSpPr>
        <p:spPr>
          <a:xfrm>
            <a:off x="628650" y="1447800"/>
            <a:ext cx="8134350" cy="4572000"/>
          </a:xfrm>
        </p:spPr>
        <p:txBody>
          <a:bodyPr>
            <a:noAutofit/>
          </a:bodyPr>
          <a:lstStyle/>
          <a:p>
            <a:r>
              <a:rPr lang="en-US" sz="3200" dirty="0"/>
              <a:t>Lists relative probability of a risk occurring on one side of a matrix or axis on a chart and the relative impact of the risk occurring </a:t>
            </a:r>
          </a:p>
          <a:p>
            <a:pPr lvl="1"/>
            <a:r>
              <a:rPr lang="en-US" sz="2800" i="1" dirty="0"/>
              <a:t>List the risks and then label each one as high, medium, or low in terms of its probability of occurrence and its impact if it did occur</a:t>
            </a:r>
          </a:p>
          <a:p>
            <a:r>
              <a:rPr lang="en-US" sz="3200" dirty="0"/>
              <a:t>Calculates risk factors</a:t>
            </a:r>
          </a:p>
          <a:p>
            <a:pPr lvl="1"/>
            <a:r>
              <a:rPr lang="en-US" sz="2800" i="1" dirty="0"/>
              <a:t>Numbers that represent the overall risk of specific events based on their probability of occurring and the consequences to the project if they do occur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152401"/>
            <a:ext cx="7886700" cy="914400"/>
          </a:xfrm>
        </p:spPr>
        <p:txBody>
          <a:bodyPr/>
          <a:lstStyle/>
          <a:p>
            <a:r>
              <a:rPr lang="en-US" b="1" dirty="0">
                <a:effectLst>
                  <a:outerShdw blurRad="38100" dist="38100" dir="2700000" algn="tl">
                    <a:srgbClr val="000000">
                      <a:alpha val="43137"/>
                    </a:srgbClr>
                  </a:outerShdw>
                </a:effectLst>
              </a:rPr>
              <a:t>Using Probability/Impact Matrixes to Calculate Risk Factors</a:t>
            </a:r>
          </a:p>
        </p:txBody>
      </p:sp>
      <p:pic>
        <p:nvPicPr>
          <p:cNvPr id="2" name="Picture 1" descr="Image displays a probability/impact matrix categorizing risks as high, medium, or low.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1295401"/>
            <a:ext cx="8382000" cy="5144434"/>
          </a:xfrm>
          <a:prstGeom prst="rect">
            <a:avLst/>
          </a:prstGeom>
        </p:spPr>
      </p:pic>
    </p:spTree>
    <p:extLst>
      <p:ext uri="{BB962C8B-B14F-4D97-AF65-F5344CB8AC3E}">
        <p14:creationId xmlns:p14="http://schemas.microsoft.com/office/powerpoint/2010/main" val="3716938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4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4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42" name="Rectangle 6"/>
          <p:cNvSpPr>
            <a:spLocks noGrp="1" noChangeArrowheads="1"/>
          </p:cNvSpPr>
          <p:nvPr>
            <p:ph type="title"/>
          </p:nvPr>
        </p:nvSpPr>
        <p:spPr>
          <a:xfrm>
            <a:off x="457200" y="-152400"/>
            <a:ext cx="7772400" cy="1143000"/>
          </a:xfrm>
        </p:spPr>
        <p:txBody>
          <a:bodyPr>
            <a:normAutofit/>
          </a:bodyPr>
          <a:lstStyle/>
          <a:p>
            <a:pPr algn="ctr"/>
            <a:r>
              <a:rPr lang="en-US" sz="3200" b="1" dirty="0">
                <a:solidFill>
                  <a:schemeClr val="tx1"/>
                </a:solidFill>
                <a:effectLst>
                  <a:outerShdw blurRad="38100" dist="38100" dir="2700000" algn="tl">
                    <a:srgbClr val="000000">
                      <a:alpha val="43137"/>
                    </a:srgbClr>
                  </a:outerShdw>
                  <a:reflection blurRad="6350" stA="55000" endA="300" endPos="45500" dir="5400000" sy="-100000" algn="bl" rotWithShape="0"/>
                </a:effectLst>
              </a:rPr>
              <a:t>Probability/Impact Matrix</a:t>
            </a:r>
          </a:p>
        </p:txBody>
      </p:sp>
      <p:sp>
        <p:nvSpPr>
          <p:cNvPr id="1063943" name="Rectangle 7"/>
          <p:cNvSpPr>
            <a:spLocks noChangeArrowheads="1"/>
          </p:cNvSpPr>
          <p:nvPr/>
        </p:nvSpPr>
        <p:spPr bwMode="auto">
          <a:xfrm>
            <a:off x="0" y="6999288"/>
            <a:ext cx="9144000" cy="639762"/>
          </a:xfrm>
          <a:prstGeom prst="rect">
            <a:avLst/>
          </a:prstGeom>
          <a:noFill/>
          <a:ln w="25400">
            <a:noFill/>
            <a:miter lim="800000"/>
            <a:headEnd type="none" w="sm" len="sm"/>
            <a:tailEnd type="none" w="med" len="lg"/>
          </a:ln>
          <a:effec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cs typeface="Times New Roman"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graphicFrame>
        <p:nvGraphicFramePr>
          <p:cNvPr id="11" name="Table 10">
            <a:extLst>
              <a:ext uri="{FF2B5EF4-FFF2-40B4-BE49-F238E27FC236}">
                <a16:creationId xmlns:a16="http://schemas.microsoft.com/office/drawing/2014/main" id="{7C77496E-7EE6-43A0-BFE0-2B0D9F3FDCC9}"/>
              </a:ext>
            </a:extLst>
          </p:cNvPr>
          <p:cNvGraphicFramePr>
            <a:graphicFrameLocks noGrp="1"/>
          </p:cNvGraphicFramePr>
          <p:nvPr>
            <p:extLst>
              <p:ext uri="{D42A27DB-BD31-4B8C-83A1-F6EECF244321}">
                <p14:modId xmlns:p14="http://schemas.microsoft.com/office/powerpoint/2010/main" val="4195750375"/>
              </p:ext>
            </p:extLst>
          </p:nvPr>
        </p:nvGraphicFramePr>
        <p:xfrm>
          <a:off x="380999" y="1371600"/>
          <a:ext cx="8382000" cy="5105400"/>
        </p:xfrm>
        <a:graphic>
          <a:graphicData uri="http://schemas.openxmlformats.org/drawingml/2006/table">
            <a:tbl>
              <a:tblPr firstRow="1" bandRow="1">
                <a:tableStyleId>{5C22544A-7EE6-4342-B048-85BDC9FD1C3A}</a:tableStyleId>
              </a:tblPr>
              <a:tblGrid>
                <a:gridCol w="523875">
                  <a:extLst>
                    <a:ext uri="{9D8B030D-6E8A-4147-A177-3AD203B41FA5}">
                      <a16:colId xmlns:a16="http://schemas.microsoft.com/office/drawing/2014/main" val="20000"/>
                    </a:ext>
                  </a:extLst>
                </a:gridCol>
                <a:gridCol w="1466850">
                  <a:extLst>
                    <a:ext uri="{9D8B030D-6E8A-4147-A177-3AD203B41FA5}">
                      <a16:colId xmlns:a16="http://schemas.microsoft.com/office/drawing/2014/main" val="20001"/>
                    </a:ext>
                  </a:extLst>
                </a:gridCol>
                <a:gridCol w="1257300">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481817">
                  <a:extLst>
                    <a:ext uri="{9D8B030D-6E8A-4147-A177-3AD203B41FA5}">
                      <a16:colId xmlns:a16="http://schemas.microsoft.com/office/drawing/2014/main" val="20004"/>
                    </a:ext>
                  </a:extLst>
                </a:gridCol>
                <a:gridCol w="1197429">
                  <a:extLst>
                    <a:ext uri="{9D8B030D-6E8A-4147-A177-3AD203B41FA5}">
                      <a16:colId xmlns:a16="http://schemas.microsoft.com/office/drawing/2014/main" val="20005"/>
                    </a:ext>
                  </a:extLst>
                </a:gridCol>
                <a:gridCol w="1197429">
                  <a:extLst>
                    <a:ext uri="{9D8B030D-6E8A-4147-A177-3AD203B41FA5}">
                      <a16:colId xmlns:a16="http://schemas.microsoft.com/office/drawing/2014/main" val="20006"/>
                    </a:ext>
                  </a:extLst>
                </a:gridCol>
              </a:tblGrid>
              <a:tr h="813997">
                <a:tc>
                  <a:txBody>
                    <a:bodyPr/>
                    <a:lstStyle/>
                    <a:p>
                      <a:pPr algn="ctr"/>
                      <a:endParaRPr lang="en-CA" sz="1100" b="1"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CA" sz="1100" b="1" dirty="0">
                        <a:latin typeface="Century Gothic" panose="020B0502020202020204" pitchFamily="34"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5">
                  <a:txBody>
                    <a:bodyPr/>
                    <a:lstStyle/>
                    <a:p>
                      <a:pPr algn="ctr"/>
                      <a:r>
                        <a:rPr lang="en-CA" sz="1100" b="1" dirty="0">
                          <a:solidFill>
                            <a:schemeClr val="tx1"/>
                          </a:solidFill>
                          <a:latin typeface="Century Gothic" panose="020B0502020202020204" pitchFamily="34" charset="0"/>
                        </a:rPr>
                        <a:t>Impact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802846">
                <a:tc>
                  <a:txBody>
                    <a:bodyPr/>
                    <a:lstStyle/>
                    <a:p>
                      <a:pPr algn="ctr"/>
                      <a:endParaRPr lang="en-CA" sz="1100" b="1" dirty="0">
                        <a:latin typeface="Century Gothic" panose="020B0502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CA"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Trivial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Minor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Moderate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Major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Extreme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581426">
                <a:tc rowSpan="5">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CA" sz="1100" b="1" dirty="0">
                          <a:latin typeface="Century Gothic" panose="020B0502020202020204" pitchFamily="34" charset="0"/>
                        </a:rPr>
                        <a:t>Probability</a:t>
                      </a: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Rare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2"/>
                  </a:ext>
                </a:extLst>
              </a:tr>
              <a:tr h="813997">
                <a:tc v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Unlikely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extLst>
                  <a:ext uri="{0D108BD9-81ED-4DB2-BD59-A6C34878D82A}">
                    <a16:rowId xmlns:a16="http://schemas.microsoft.com/office/drawing/2014/main" val="10003"/>
                  </a:ext>
                </a:extLst>
              </a:tr>
              <a:tr h="813997">
                <a:tc v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Moderate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Low</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tx1"/>
                          </a:solidFill>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tx1"/>
                          </a:solidFill>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4"/>
                  </a:ext>
                </a:extLst>
              </a:tr>
              <a:tr h="581426">
                <a:tc vMerge="1">
                  <a:txBody>
                    <a:bodyPr/>
                    <a:lstStyle/>
                    <a:p>
                      <a:pPr algn="ctr"/>
                      <a:endParaRPr lang="en-CA" sz="1100" b="1" dirty="0">
                        <a:latin typeface="Century Gothic" panose="020B0502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5"/>
                  </a:ext>
                </a:extLst>
              </a:tr>
              <a:tr h="697711">
                <a:tc vMerge="1">
                  <a:txBody>
                    <a:bodyPr/>
                    <a:lstStyle/>
                    <a:p>
                      <a:pPr algn="ctr"/>
                      <a:endParaRPr lang="en-CA" sz="1100" b="1" dirty="0">
                        <a:latin typeface="Century Gothic" panose="020B0502020202020204" pitchFamily="34" charset="0"/>
                      </a:endParaRPr>
                    </a:p>
                  </a:txBody>
                  <a:tcPr vert="vert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Very Likely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latin typeface="Century Gothic" panose="020B0502020202020204" pitchFamily="34" charset="0"/>
                        </a:rPr>
                        <a:t>Medium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C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pPr algn="ctr"/>
                      <a:r>
                        <a:rPr lang="en-CA" sz="1100" b="1" dirty="0">
                          <a:solidFill>
                            <a:schemeClr val="bg1"/>
                          </a:solidFill>
                          <a:latin typeface="Century Gothic" panose="020B0502020202020204" pitchFamily="34" charset="0"/>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1624793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3938" name="Rectangle 2"/>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39" name="Rectangle 3"/>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40" name="Rectangle 4"/>
          <p:cNvSpPr>
            <a:spLocks noChangeArrowheads="1"/>
          </p:cNvSpPr>
          <p:nvPr/>
        </p:nvSpPr>
        <p:spPr bwMode="auto">
          <a:xfrm>
            <a:off x="3124200" y="6248400"/>
            <a:ext cx="28956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41" name="Rectangle 5"/>
          <p:cNvSpPr>
            <a:spLocks noChangeArrowheads="1"/>
          </p:cNvSpPr>
          <p:nvPr/>
        </p:nvSpPr>
        <p:spPr bwMode="auto">
          <a:xfrm>
            <a:off x="685800" y="6248400"/>
            <a:ext cx="1905000" cy="457200"/>
          </a:xfrm>
          <a:prstGeom prst="rect">
            <a:avLst/>
          </a:prstGeom>
          <a:noFill/>
          <a:ln w="12700">
            <a:no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CA" sz="1800" b="0" i="0" u="none" strike="noStrike" kern="0" cap="none" spc="0" normalizeH="0" baseline="0" noProof="0" dirty="0">
              <a:ln>
                <a:noFill/>
              </a:ln>
              <a:solidFill>
                <a:sysClr val="windowText" lastClr="000000"/>
              </a:solidFill>
              <a:effectLst/>
              <a:uLnTx/>
              <a:uFillTx/>
            </a:endParaRPr>
          </a:p>
        </p:txBody>
      </p:sp>
      <p:sp>
        <p:nvSpPr>
          <p:cNvPr id="1063942" name="Rectangle 6"/>
          <p:cNvSpPr>
            <a:spLocks noGrp="1" noChangeArrowheads="1"/>
          </p:cNvSpPr>
          <p:nvPr>
            <p:ph type="title"/>
          </p:nvPr>
        </p:nvSpPr>
        <p:spPr>
          <a:xfrm>
            <a:off x="457200" y="-152400"/>
            <a:ext cx="7772400" cy="1143000"/>
          </a:xfrm>
        </p:spPr>
        <p:txBody>
          <a:bodyPr>
            <a:normAutofit/>
          </a:bodyPr>
          <a:lstStyle/>
          <a:p>
            <a:pPr algn="ctr"/>
            <a:r>
              <a:rPr lang="en-US" sz="3200" b="1" dirty="0">
                <a:solidFill>
                  <a:schemeClr val="tx1"/>
                </a:solidFill>
                <a:effectLst>
                  <a:outerShdw blurRad="38100" dist="38100" dir="2700000" algn="tl">
                    <a:srgbClr val="000000">
                      <a:alpha val="43137"/>
                    </a:srgbClr>
                  </a:outerShdw>
                  <a:reflection blurRad="6350" stA="55000" endA="300" endPos="45500" dir="5400000" sy="-100000" algn="bl" rotWithShape="0"/>
                </a:effectLst>
              </a:rPr>
              <a:t>Probability/Impact Matrix</a:t>
            </a:r>
          </a:p>
        </p:txBody>
      </p:sp>
      <p:sp>
        <p:nvSpPr>
          <p:cNvPr id="1063943" name="Rectangle 7"/>
          <p:cNvSpPr>
            <a:spLocks noChangeArrowheads="1"/>
          </p:cNvSpPr>
          <p:nvPr/>
        </p:nvSpPr>
        <p:spPr bwMode="auto">
          <a:xfrm>
            <a:off x="0" y="6999288"/>
            <a:ext cx="9144000" cy="639762"/>
          </a:xfrm>
          <a:prstGeom prst="rect">
            <a:avLst/>
          </a:prstGeom>
          <a:noFill/>
          <a:ln w="25400">
            <a:noFill/>
            <a:miter lim="800000"/>
            <a:headEnd type="none" w="sm" len="sm"/>
            <a:tailEnd type="none" w="med" len="lg"/>
          </a:ln>
          <a:effectLst/>
        </p:spPr>
        <p:txBody>
          <a:bodyPr>
            <a:spAutoFit/>
          </a:bodyP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sysClr val="windowText" lastClr="000000"/>
                </a:solidFill>
                <a:effectLst/>
                <a:uLnTx/>
                <a:uFillTx/>
                <a:cs typeface="Times New Roman" pitchFamily="18" charset="0"/>
              </a:rPr>
              <a:t> </a:t>
            </a:r>
          </a:p>
          <a:p>
            <a:pPr marL="0" marR="0" lvl="0" indent="0" algn="l"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pic>
        <p:nvPicPr>
          <p:cNvPr id="1063944" name="Picture 8"/>
          <p:cNvPicPr>
            <a:picLocks noChangeAspect="1" noChangeArrowheads="1"/>
          </p:cNvPicPr>
          <p:nvPr/>
        </p:nvPicPr>
        <p:blipFill>
          <a:blip r:embed="rId3" cstate="print"/>
          <a:srcRect/>
          <a:stretch>
            <a:fillRect/>
          </a:stretch>
        </p:blipFill>
        <p:spPr bwMode="auto">
          <a:xfrm>
            <a:off x="152400" y="1201303"/>
            <a:ext cx="9906000" cy="5429585"/>
          </a:xfrm>
          <a:prstGeom prst="rect">
            <a:avLst/>
          </a:prstGeom>
          <a:noFill/>
          <a:ln w="9525">
            <a:noFill/>
            <a:miter lim="800000"/>
            <a:headEnd/>
            <a:tailEnd/>
          </a:ln>
          <a:effectLst/>
        </p:spPr>
      </p:pic>
      <p:sp>
        <p:nvSpPr>
          <p:cNvPr id="9" name="TextBox 1"/>
          <p:cNvSpPr txBox="1"/>
          <p:nvPr/>
        </p:nvSpPr>
        <p:spPr>
          <a:xfrm>
            <a:off x="5538021" y="6544667"/>
            <a:ext cx="3191386" cy="307777"/>
          </a:xfrm>
          <a:prstGeom prst="rect">
            <a:avLst/>
          </a:prstGeom>
          <a:noFill/>
        </p:spPr>
        <p:txBody>
          <a:bodyPr wrap="none" rtlCol="0">
            <a:spAutoFit/>
          </a:bodyPr>
          <a:lstStyle>
            <a:defPPr>
              <a:defRPr lang="en-US"/>
            </a:defPPr>
            <a:lvl1pPr algn="ctr" rtl="0" eaLnBrk="0" fontAlgn="base" hangingPunct="0">
              <a:spcBef>
                <a:spcPct val="0"/>
              </a:spcBef>
              <a:spcAft>
                <a:spcPct val="0"/>
              </a:spcAft>
              <a:defRPr sz="1400" kern="1200">
                <a:solidFill>
                  <a:schemeClr val="bg2"/>
                </a:solidFill>
                <a:latin typeface="Times New Roman" pitchFamily="18" charset="0"/>
                <a:ea typeface="+mn-ea"/>
                <a:cs typeface="+mn-cs"/>
              </a:defRPr>
            </a:lvl1pPr>
            <a:lvl2pPr marL="457200" algn="ctr" rtl="0" eaLnBrk="0" fontAlgn="base" hangingPunct="0">
              <a:spcBef>
                <a:spcPct val="0"/>
              </a:spcBef>
              <a:spcAft>
                <a:spcPct val="0"/>
              </a:spcAft>
              <a:defRPr sz="1400" kern="1200">
                <a:solidFill>
                  <a:schemeClr val="bg2"/>
                </a:solidFill>
                <a:latin typeface="Times New Roman" pitchFamily="18" charset="0"/>
                <a:ea typeface="+mn-ea"/>
                <a:cs typeface="+mn-cs"/>
              </a:defRPr>
            </a:lvl2pPr>
            <a:lvl3pPr marL="914400" algn="ctr" rtl="0" eaLnBrk="0" fontAlgn="base" hangingPunct="0">
              <a:spcBef>
                <a:spcPct val="0"/>
              </a:spcBef>
              <a:spcAft>
                <a:spcPct val="0"/>
              </a:spcAft>
              <a:defRPr sz="1400" kern="1200">
                <a:solidFill>
                  <a:schemeClr val="bg2"/>
                </a:solidFill>
                <a:latin typeface="Times New Roman" pitchFamily="18" charset="0"/>
                <a:ea typeface="+mn-ea"/>
                <a:cs typeface="+mn-cs"/>
              </a:defRPr>
            </a:lvl3pPr>
            <a:lvl4pPr marL="1371600" algn="ctr" rtl="0" eaLnBrk="0" fontAlgn="base" hangingPunct="0">
              <a:spcBef>
                <a:spcPct val="0"/>
              </a:spcBef>
              <a:spcAft>
                <a:spcPct val="0"/>
              </a:spcAft>
              <a:defRPr sz="1400" kern="1200">
                <a:solidFill>
                  <a:schemeClr val="bg2"/>
                </a:solidFill>
                <a:latin typeface="Times New Roman" pitchFamily="18" charset="0"/>
                <a:ea typeface="+mn-ea"/>
                <a:cs typeface="+mn-cs"/>
              </a:defRPr>
            </a:lvl4pPr>
            <a:lvl5pPr marL="1828800" algn="ctr" rtl="0" eaLnBrk="0" fontAlgn="base" hangingPunct="0">
              <a:spcBef>
                <a:spcPct val="0"/>
              </a:spcBef>
              <a:spcAft>
                <a:spcPct val="0"/>
              </a:spcAft>
              <a:defRPr sz="1400" kern="1200">
                <a:solidFill>
                  <a:schemeClr val="bg2"/>
                </a:solidFill>
                <a:latin typeface="Times New Roman" pitchFamily="18" charset="0"/>
                <a:ea typeface="+mn-ea"/>
                <a:cs typeface="+mn-cs"/>
              </a:defRPr>
            </a:lvl5pPr>
            <a:lvl6pPr marL="2286000" algn="l" defTabSz="914400" rtl="0" eaLnBrk="1" latinLnBrk="0" hangingPunct="1">
              <a:defRPr sz="1400" kern="1200">
                <a:solidFill>
                  <a:schemeClr val="bg2"/>
                </a:solidFill>
                <a:latin typeface="Times New Roman" pitchFamily="18" charset="0"/>
                <a:ea typeface="+mn-ea"/>
                <a:cs typeface="+mn-cs"/>
              </a:defRPr>
            </a:lvl6pPr>
            <a:lvl7pPr marL="2743200" algn="l" defTabSz="914400" rtl="0" eaLnBrk="1" latinLnBrk="0" hangingPunct="1">
              <a:defRPr sz="1400" kern="1200">
                <a:solidFill>
                  <a:schemeClr val="bg2"/>
                </a:solidFill>
                <a:latin typeface="Times New Roman" pitchFamily="18" charset="0"/>
                <a:ea typeface="+mn-ea"/>
                <a:cs typeface="+mn-cs"/>
              </a:defRPr>
            </a:lvl7pPr>
            <a:lvl8pPr marL="3200400" algn="l" defTabSz="914400" rtl="0" eaLnBrk="1" latinLnBrk="0" hangingPunct="1">
              <a:defRPr sz="1400" kern="1200">
                <a:solidFill>
                  <a:schemeClr val="bg2"/>
                </a:solidFill>
                <a:latin typeface="Times New Roman" pitchFamily="18" charset="0"/>
                <a:ea typeface="+mn-ea"/>
                <a:cs typeface="+mn-cs"/>
              </a:defRPr>
            </a:lvl8pPr>
            <a:lvl9pPr marL="3657600" algn="l" defTabSz="914400" rtl="0" eaLnBrk="1" latinLnBrk="0" hangingPunct="1">
              <a:defRPr sz="1400" kern="1200">
                <a:solidFill>
                  <a:schemeClr val="bg2"/>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1" i="1" u="none" strike="noStrike" kern="1200" cap="none" spc="0" normalizeH="0" baseline="0" noProof="0" dirty="0">
                <a:ln>
                  <a:noFill/>
                </a:ln>
                <a:solidFill>
                  <a:schemeClr val="tx1"/>
                </a:solidFill>
                <a:effectLst/>
                <a:uLnTx/>
                <a:uFillTx/>
                <a:latin typeface="Times New Roman" pitchFamily="18" charset="0"/>
                <a:ea typeface="+mn-ea"/>
                <a:cs typeface="+mn-cs"/>
              </a:rPr>
              <a:t>Adopted from PMI’s PMBOK® Guide  </a:t>
            </a:r>
          </a:p>
        </p:txBody>
      </p:sp>
      <p:sp>
        <p:nvSpPr>
          <p:cNvPr id="2" name="Slide Number Placeholder 1"/>
          <p:cNvSpPr>
            <a:spLocks noGrp="1"/>
          </p:cNvSpPr>
          <p:nvPr>
            <p:ph type="sldNum" sz="quarter" idx="1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CA" sz="1800" b="0" i="0" u="none" strike="noStrike" kern="0" cap="none" spc="0" normalizeH="0" baseline="0" noProof="0">
                <a:ln>
                  <a:noFill/>
                </a:ln>
                <a:solidFill>
                  <a:sysClr val="windowText" lastClr="000000"/>
                </a:solidFill>
                <a:effectLst/>
                <a:uLnTx/>
                <a:uFillTx/>
              </a:rPr>
              <a:t>(#)</a:t>
            </a:r>
            <a:endParaRPr kumimoji="0" lang="en-CA"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3500653775"/>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Using Probability/Impact Matrixes to Calculate Risk Factors</a:t>
            </a:r>
          </a:p>
        </p:txBody>
      </p:sp>
      <p:pic>
        <p:nvPicPr>
          <p:cNvPr id="2" name="Picture 1" descr="Image displays a chart graphing potential technologies as high, medium, or low risk, based on the probability of failure and consequences of failure.&#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8650" y="1295400"/>
            <a:ext cx="8086540" cy="5486400"/>
          </a:xfrm>
          <a:prstGeom prst="rect">
            <a:avLst/>
          </a:prstGeom>
        </p:spPr>
      </p:pic>
    </p:spTree>
    <p:extLst>
      <p:ext uri="{BB962C8B-B14F-4D97-AF65-F5344CB8AC3E}">
        <p14:creationId xmlns:p14="http://schemas.microsoft.com/office/powerpoint/2010/main" val="7277013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Top Ten Risk Item Tracking</a:t>
            </a:r>
          </a:p>
        </p:txBody>
      </p:sp>
      <p:sp>
        <p:nvSpPr>
          <p:cNvPr id="50179" name="Rectangle 3"/>
          <p:cNvSpPr>
            <a:spLocks noGrp="1" noChangeArrowheads="1"/>
          </p:cNvSpPr>
          <p:nvPr>
            <p:ph idx="1"/>
          </p:nvPr>
        </p:nvSpPr>
        <p:spPr>
          <a:xfrm>
            <a:off x="628650" y="1447800"/>
            <a:ext cx="8210550" cy="4351338"/>
          </a:xfrm>
        </p:spPr>
        <p:txBody>
          <a:bodyPr>
            <a:noAutofit/>
          </a:bodyPr>
          <a:lstStyle/>
          <a:p>
            <a:r>
              <a:rPr lang="en-US" sz="2800" dirty="0"/>
              <a:t>Qualitative risk analysis tool that helps to identify risks and maintain an awareness of risks throughout the life of a project</a:t>
            </a:r>
          </a:p>
          <a:p>
            <a:pPr lvl="1"/>
            <a:r>
              <a:rPr lang="en-US" sz="2400" i="1" dirty="0"/>
              <a:t>Involves establishing a periodic review of the top ten project risk items</a:t>
            </a:r>
          </a:p>
          <a:p>
            <a:pPr lvl="1"/>
            <a:r>
              <a:rPr lang="en-US" sz="2400" i="1" dirty="0"/>
              <a:t>Includes the current ranking, previous ranking, number of times the risk appears on the list over a period of time, and a summary of progress made in resolving the risk item</a:t>
            </a:r>
          </a:p>
          <a:p>
            <a:r>
              <a:rPr lang="en-US" sz="2800" dirty="0"/>
              <a:t>A watch list is a list of risks that are low priority, but are still identified as potential risks</a:t>
            </a:r>
          </a:p>
          <a:p>
            <a:pPr lvl="1"/>
            <a:r>
              <a:rPr lang="en-US" sz="2400" i="1" dirty="0"/>
              <a:t>Qualitative analysis can also identify risks that should be evaluated quantitatively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Top Ten Risk Item Tracking</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440861468"/>
              </p:ext>
            </p:extLst>
          </p:nvPr>
        </p:nvGraphicFramePr>
        <p:xfrm>
          <a:off x="304799" y="1524000"/>
          <a:ext cx="8686800" cy="4795815"/>
        </p:xfrm>
        <a:graphic>
          <a:graphicData uri="http://schemas.openxmlformats.org/drawingml/2006/table">
            <a:tbl>
              <a:tblPr firstRow="1" bandRow="1">
                <a:tableStyleId>{5C22544A-7EE6-4342-B048-85BDC9FD1C3A}</a:tableStyleId>
              </a:tblPr>
              <a:tblGrid>
                <a:gridCol w="1126759">
                  <a:extLst>
                    <a:ext uri="{9D8B030D-6E8A-4147-A177-3AD203B41FA5}">
                      <a16:colId xmlns:a16="http://schemas.microsoft.com/office/drawing/2014/main" val="2080471912"/>
                    </a:ext>
                  </a:extLst>
                </a:gridCol>
                <a:gridCol w="1375029">
                  <a:extLst>
                    <a:ext uri="{9D8B030D-6E8A-4147-A177-3AD203B41FA5}">
                      <a16:colId xmlns:a16="http://schemas.microsoft.com/office/drawing/2014/main" val="945219258"/>
                    </a:ext>
                  </a:extLst>
                </a:gridCol>
                <a:gridCol w="1173397">
                  <a:extLst>
                    <a:ext uri="{9D8B030D-6E8A-4147-A177-3AD203B41FA5}">
                      <a16:colId xmlns:a16="http://schemas.microsoft.com/office/drawing/2014/main" val="2112938277"/>
                    </a:ext>
                  </a:extLst>
                </a:gridCol>
                <a:gridCol w="1399434">
                  <a:extLst>
                    <a:ext uri="{9D8B030D-6E8A-4147-A177-3AD203B41FA5}">
                      <a16:colId xmlns:a16="http://schemas.microsoft.com/office/drawing/2014/main" val="3055675102"/>
                    </a:ext>
                  </a:extLst>
                </a:gridCol>
                <a:gridCol w="3612181">
                  <a:extLst>
                    <a:ext uri="{9D8B030D-6E8A-4147-A177-3AD203B41FA5}">
                      <a16:colId xmlns:a16="http://schemas.microsoft.com/office/drawing/2014/main" val="1568437128"/>
                    </a:ext>
                  </a:extLst>
                </a:gridCol>
              </a:tblGrid>
              <a:tr h="609600">
                <a:tc>
                  <a:txBody>
                    <a:bodyPr/>
                    <a:lstStyle/>
                    <a:p>
                      <a:endParaRPr lang="en-US" sz="1600" dirty="0">
                        <a:solidFill>
                          <a:schemeClr val="bg1"/>
                        </a:solidFill>
                      </a:endParaRPr>
                    </a:p>
                  </a:txBody>
                  <a:tcPr/>
                </a:tc>
                <a:tc>
                  <a:txBody>
                    <a:bodyPr/>
                    <a:lstStyle/>
                    <a:p>
                      <a:r>
                        <a:rPr lang="en-US" sz="1600" dirty="0">
                          <a:solidFill>
                            <a:schemeClr val="bg1"/>
                          </a:solidFill>
                        </a:rPr>
                        <a:t>Monthly Ranking</a:t>
                      </a:r>
                    </a:p>
                  </a:txBody>
                  <a:tcPr/>
                </a:tc>
                <a:tc>
                  <a:txBody>
                    <a:bodyPr/>
                    <a:lstStyle/>
                    <a:p>
                      <a:r>
                        <a:rPr lang="en-US" sz="1600" dirty="0">
                          <a:solidFill>
                            <a:schemeClr val="bg1"/>
                          </a:solidFill>
                        </a:rPr>
                        <a:t>Monthly Ranking</a:t>
                      </a:r>
                    </a:p>
                  </a:txBody>
                  <a:tcPr/>
                </a:tc>
                <a:tc>
                  <a:txBody>
                    <a:bodyPr/>
                    <a:lstStyle/>
                    <a:p>
                      <a:r>
                        <a:rPr lang="en-US" sz="1600" dirty="0">
                          <a:solidFill>
                            <a:schemeClr val="bg1"/>
                          </a:solidFill>
                        </a:rPr>
                        <a:t>Monthly Ranking</a:t>
                      </a:r>
                    </a:p>
                    <a:p>
                      <a:endParaRPr lang="en-US" sz="1600" dirty="0">
                        <a:solidFill>
                          <a:schemeClr val="bg1"/>
                        </a:solidFill>
                      </a:endParaRPr>
                    </a:p>
                  </a:txBody>
                  <a:tcPr/>
                </a:tc>
                <a:tc>
                  <a:txBody>
                    <a:bodyPr/>
                    <a:lstStyle/>
                    <a:p>
                      <a:endParaRPr lang="en-US" sz="1800" dirty="0">
                        <a:solidFill>
                          <a:schemeClr val="bg1"/>
                        </a:solidFill>
                      </a:endParaRPr>
                    </a:p>
                  </a:txBody>
                  <a:tcPr/>
                </a:tc>
                <a:extLst>
                  <a:ext uri="{0D108BD9-81ED-4DB2-BD59-A6C34878D82A}">
                    <a16:rowId xmlns:a16="http://schemas.microsoft.com/office/drawing/2014/main" val="1618211379"/>
                  </a:ext>
                </a:extLst>
              </a:tr>
              <a:tr h="873465">
                <a:tc>
                  <a:txBody>
                    <a:bodyPr/>
                    <a:lstStyle/>
                    <a:p>
                      <a:r>
                        <a:rPr lang="en-US" sz="1600" dirty="0">
                          <a:solidFill>
                            <a:schemeClr val="bg1"/>
                          </a:solidFill>
                        </a:rPr>
                        <a:t>Risk Event</a:t>
                      </a:r>
                    </a:p>
                  </a:txBody>
                  <a:tcPr>
                    <a:solidFill>
                      <a:schemeClr val="accent1"/>
                    </a:solidFill>
                  </a:tcPr>
                </a:tc>
                <a:tc>
                  <a:txBody>
                    <a:bodyPr/>
                    <a:lstStyle/>
                    <a:p>
                      <a:r>
                        <a:rPr lang="en-US" sz="1600" dirty="0">
                          <a:solidFill>
                            <a:schemeClr val="bg1"/>
                          </a:solidFill>
                        </a:rPr>
                        <a:t>Rank This</a:t>
                      </a:r>
                      <a:r>
                        <a:rPr lang="en-US" sz="1600" baseline="0" dirty="0">
                          <a:solidFill>
                            <a:schemeClr val="bg1"/>
                          </a:solidFill>
                        </a:rPr>
                        <a:t> </a:t>
                      </a:r>
                      <a:r>
                        <a:rPr lang="en-US" sz="1600" dirty="0">
                          <a:solidFill>
                            <a:schemeClr val="bg1"/>
                          </a:solidFill>
                        </a:rPr>
                        <a:t>Month</a:t>
                      </a:r>
                    </a:p>
                  </a:txBody>
                  <a:tcPr>
                    <a:solidFill>
                      <a:schemeClr val="accent1"/>
                    </a:solidFill>
                  </a:tcPr>
                </a:tc>
                <a:tc>
                  <a:txBody>
                    <a:bodyPr/>
                    <a:lstStyle/>
                    <a:p>
                      <a:r>
                        <a:rPr lang="en-US" sz="1600" dirty="0">
                          <a:solidFill>
                            <a:schemeClr val="bg1"/>
                          </a:solidFill>
                        </a:rPr>
                        <a:t>Rank Last</a:t>
                      </a:r>
                      <a:r>
                        <a:rPr lang="en-US" sz="1600" baseline="0" dirty="0">
                          <a:solidFill>
                            <a:schemeClr val="bg1"/>
                          </a:solidFill>
                        </a:rPr>
                        <a:t> </a:t>
                      </a:r>
                      <a:r>
                        <a:rPr lang="en-US" sz="1600" dirty="0">
                          <a:solidFill>
                            <a:schemeClr val="bg1"/>
                          </a:solidFill>
                        </a:rPr>
                        <a:t>Month</a:t>
                      </a:r>
                    </a:p>
                  </a:txBody>
                  <a:tcPr>
                    <a:solidFill>
                      <a:schemeClr val="accent1"/>
                    </a:solidFill>
                  </a:tcPr>
                </a:tc>
                <a:tc>
                  <a:txBody>
                    <a:bodyPr/>
                    <a:lstStyle/>
                    <a:p>
                      <a:r>
                        <a:rPr lang="en-US" sz="1600" dirty="0">
                          <a:solidFill>
                            <a:schemeClr val="bg1"/>
                          </a:solidFill>
                        </a:rPr>
                        <a:t>Number of</a:t>
                      </a:r>
                      <a:r>
                        <a:rPr lang="en-US" sz="1600" baseline="0" dirty="0">
                          <a:solidFill>
                            <a:schemeClr val="bg1"/>
                          </a:solidFill>
                        </a:rPr>
                        <a:t> </a:t>
                      </a:r>
                      <a:r>
                        <a:rPr lang="en-US" sz="1600" dirty="0">
                          <a:solidFill>
                            <a:schemeClr val="bg1"/>
                          </a:solidFill>
                        </a:rPr>
                        <a:t>Months in</a:t>
                      </a:r>
                      <a:r>
                        <a:rPr lang="en-US" sz="1600" baseline="0" dirty="0">
                          <a:solidFill>
                            <a:schemeClr val="bg1"/>
                          </a:solidFill>
                        </a:rPr>
                        <a:t> </a:t>
                      </a:r>
                      <a:r>
                        <a:rPr lang="en-US" sz="1600" dirty="0">
                          <a:solidFill>
                            <a:schemeClr val="bg1"/>
                          </a:solidFill>
                        </a:rPr>
                        <a:t>Top Ten</a:t>
                      </a:r>
                    </a:p>
                  </a:txBody>
                  <a:tcPr>
                    <a:solidFill>
                      <a:schemeClr val="accent1"/>
                    </a:solidFill>
                  </a:tcPr>
                </a:tc>
                <a:tc>
                  <a:txBody>
                    <a:bodyPr/>
                    <a:lstStyle/>
                    <a:p>
                      <a:r>
                        <a:rPr lang="en-US" sz="1600" dirty="0">
                          <a:solidFill>
                            <a:schemeClr val="bg1"/>
                          </a:solidFill>
                        </a:rPr>
                        <a:t>Risk Resolution Progress</a:t>
                      </a:r>
                    </a:p>
                  </a:txBody>
                  <a:tcPr>
                    <a:solidFill>
                      <a:schemeClr val="accent1"/>
                    </a:solidFill>
                  </a:tcPr>
                </a:tc>
                <a:extLst>
                  <a:ext uri="{0D108BD9-81ED-4DB2-BD59-A6C34878D82A}">
                    <a16:rowId xmlns:a16="http://schemas.microsoft.com/office/drawing/2014/main" val="3800946636"/>
                  </a:ext>
                </a:extLst>
              </a:tr>
              <a:tr h="619878">
                <a:tc>
                  <a:txBody>
                    <a:bodyPr/>
                    <a:lstStyle/>
                    <a:p>
                      <a:r>
                        <a:rPr lang="en-US" sz="1600" b="0" i="1" dirty="0"/>
                        <a:t>Inadequate</a:t>
                      </a:r>
                    </a:p>
                    <a:p>
                      <a:r>
                        <a:rPr lang="en-US" sz="1600" b="0" i="1" dirty="0"/>
                        <a:t>planning</a:t>
                      </a:r>
                    </a:p>
                  </a:txBody>
                  <a:tcPr/>
                </a:tc>
                <a:tc>
                  <a:txBody>
                    <a:bodyPr/>
                    <a:lstStyle/>
                    <a:p>
                      <a:pPr algn="ctr"/>
                      <a:r>
                        <a:rPr lang="en-US" sz="1600" dirty="0"/>
                        <a:t>1</a:t>
                      </a:r>
                    </a:p>
                  </a:txBody>
                  <a:tcPr/>
                </a:tc>
                <a:tc>
                  <a:txBody>
                    <a:bodyPr/>
                    <a:lstStyle/>
                    <a:p>
                      <a:pPr algn="ctr"/>
                      <a:r>
                        <a:rPr lang="en-US" sz="1600" dirty="0"/>
                        <a:t>2</a:t>
                      </a:r>
                    </a:p>
                  </a:txBody>
                  <a:tcPr/>
                </a:tc>
                <a:tc>
                  <a:txBody>
                    <a:bodyPr/>
                    <a:lstStyle/>
                    <a:p>
                      <a:pPr algn="ctr"/>
                      <a:r>
                        <a:rPr lang="en-US" sz="1600" dirty="0"/>
                        <a:t>4</a:t>
                      </a:r>
                    </a:p>
                  </a:txBody>
                  <a:tcPr/>
                </a:tc>
                <a:tc>
                  <a:txBody>
                    <a:bodyPr/>
                    <a:lstStyle/>
                    <a:p>
                      <a:r>
                        <a:rPr lang="en-US" sz="1600" dirty="0"/>
                        <a:t>Working on revising the</a:t>
                      </a:r>
                      <a:r>
                        <a:rPr lang="en-US" sz="1600" baseline="0" dirty="0"/>
                        <a:t> </a:t>
                      </a:r>
                      <a:r>
                        <a:rPr lang="en-US" sz="1600" dirty="0"/>
                        <a:t>entire project management</a:t>
                      </a:r>
                      <a:r>
                        <a:rPr lang="en-US" sz="1600" baseline="0" dirty="0"/>
                        <a:t> p</a:t>
                      </a:r>
                      <a:r>
                        <a:rPr lang="en-US" sz="1600" dirty="0"/>
                        <a:t>lan</a:t>
                      </a:r>
                    </a:p>
                  </a:txBody>
                  <a:tcPr/>
                </a:tc>
                <a:extLst>
                  <a:ext uri="{0D108BD9-81ED-4DB2-BD59-A6C34878D82A}">
                    <a16:rowId xmlns:a16="http://schemas.microsoft.com/office/drawing/2014/main" val="2002237800"/>
                  </a:ext>
                </a:extLst>
              </a:tr>
              <a:tr h="619878">
                <a:tc>
                  <a:txBody>
                    <a:bodyPr/>
                    <a:lstStyle/>
                    <a:p>
                      <a:r>
                        <a:rPr lang="en-US" sz="1600" b="0" i="1" dirty="0"/>
                        <a:t>Poor</a:t>
                      </a:r>
                    </a:p>
                    <a:p>
                      <a:r>
                        <a:rPr lang="en-US" sz="1600" b="0" i="1" dirty="0"/>
                        <a:t>definition</a:t>
                      </a:r>
                    </a:p>
                  </a:txBody>
                  <a:tcPr/>
                </a:tc>
                <a:tc>
                  <a:txBody>
                    <a:bodyPr/>
                    <a:lstStyle/>
                    <a:p>
                      <a:pPr algn="ctr"/>
                      <a:r>
                        <a:rPr lang="en-US" sz="1600" dirty="0"/>
                        <a:t>2</a:t>
                      </a:r>
                    </a:p>
                  </a:txBody>
                  <a:tcPr/>
                </a:tc>
                <a:tc>
                  <a:txBody>
                    <a:bodyPr/>
                    <a:lstStyle/>
                    <a:p>
                      <a:pPr algn="ctr"/>
                      <a:r>
                        <a:rPr lang="en-US" sz="1600" dirty="0"/>
                        <a:t>3</a:t>
                      </a:r>
                    </a:p>
                  </a:txBody>
                  <a:tcPr/>
                </a:tc>
                <a:tc>
                  <a:txBody>
                    <a:bodyPr/>
                    <a:lstStyle/>
                    <a:p>
                      <a:pPr algn="ctr"/>
                      <a:r>
                        <a:rPr lang="en-US" sz="1600" dirty="0"/>
                        <a:t>3</a:t>
                      </a:r>
                    </a:p>
                  </a:txBody>
                  <a:tcPr/>
                </a:tc>
                <a:tc>
                  <a:txBody>
                    <a:bodyPr/>
                    <a:lstStyle/>
                    <a:p>
                      <a:r>
                        <a:rPr lang="en-US" sz="1600" dirty="0"/>
                        <a:t>Holding meetings with</a:t>
                      </a:r>
                      <a:r>
                        <a:rPr lang="en-US" sz="1600" baseline="0" dirty="0"/>
                        <a:t> </a:t>
                      </a:r>
                      <a:r>
                        <a:rPr lang="en-US" sz="1600" dirty="0"/>
                        <a:t>project customer and</a:t>
                      </a:r>
                      <a:r>
                        <a:rPr lang="en-US" sz="1600" baseline="0" dirty="0"/>
                        <a:t> </a:t>
                      </a:r>
                      <a:r>
                        <a:rPr lang="en-US" sz="1600" dirty="0"/>
                        <a:t>sponsor to clarify scope</a:t>
                      </a:r>
                    </a:p>
                  </a:txBody>
                  <a:tcPr/>
                </a:tc>
                <a:extLst>
                  <a:ext uri="{0D108BD9-81ED-4DB2-BD59-A6C34878D82A}">
                    <a16:rowId xmlns:a16="http://schemas.microsoft.com/office/drawing/2014/main" val="170979868"/>
                  </a:ext>
                </a:extLst>
              </a:tr>
              <a:tr h="619878">
                <a:tc>
                  <a:txBody>
                    <a:bodyPr/>
                    <a:lstStyle/>
                    <a:p>
                      <a:r>
                        <a:rPr lang="en-US" sz="1600" b="0" i="1" dirty="0"/>
                        <a:t>Absence of</a:t>
                      </a:r>
                    </a:p>
                    <a:p>
                      <a:r>
                        <a:rPr lang="en-US" sz="1600" b="0" i="1" dirty="0"/>
                        <a:t>leadership</a:t>
                      </a:r>
                    </a:p>
                  </a:txBody>
                  <a:tcPr/>
                </a:tc>
                <a:tc>
                  <a:txBody>
                    <a:bodyPr/>
                    <a:lstStyle/>
                    <a:p>
                      <a:pPr algn="ctr"/>
                      <a:r>
                        <a:rPr lang="en-US" sz="1600" dirty="0"/>
                        <a:t>3</a:t>
                      </a:r>
                    </a:p>
                  </a:txBody>
                  <a:tcPr/>
                </a:tc>
                <a:tc>
                  <a:txBody>
                    <a:bodyPr/>
                    <a:lstStyle/>
                    <a:p>
                      <a:pPr algn="ctr"/>
                      <a:r>
                        <a:rPr lang="en-US" sz="1600" dirty="0"/>
                        <a:t>1</a:t>
                      </a:r>
                    </a:p>
                  </a:txBody>
                  <a:tcPr/>
                </a:tc>
                <a:tc>
                  <a:txBody>
                    <a:bodyPr/>
                    <a:lstStyle/>
                    <a:p>
                      <a:pPr algn="ctr"/>
                      <a:r>
                        <a:rPr lang="en-US" sz="1600" dirty="0"/>
                        <a:t>2</a:t>
                      </a:r>
                    </a:p>
                  </a:txBody>
                  <a:tcPr/>
                </a:tc>
                <a:tc>
                  <a:txBody>
                    <a:bodyPr/>
                    <a:lstStyle/>
                    <a:p>
                      <a:r>
                        <a:rPr lang="en-US" sz="1600" dirty="0"/>
                        <a:t>Assigned a new project</a:t>
                      </a:r>
                      <a:r>
                        <a:rPr lang="en-US" sz="1600" baseline="0" dirty="0"/>
                        <a:t> </a:t>
                      </a:r>
                      <a:r>
                        <a:rPr lang="en-US" sz="1600" dirty="0"/>
                        <a:t>manager to lead the</a:t>
                      </a:r>
                      <a:r>
                        <a:rPr lang="en-US" sz="1600" baseline="0" dirty="0"/>
                        <a:t> </a:t>
                      </a:r>
                      <a:r>
                        <a:rPr lang="en-US" sz="1600" dirty="0"/>
                        <a:t>project after the previous</a:t>
                      </a:r>
                      <a:r>
                        <a:rPr lang="en-US" sz="1600" baseline="0" dirty="0"/>
                        <a:t> </a:t>
                      </a:r>
                      <a:r>
                        <a:rPr lang="en-US" sz="1600" dirty="0"/>
                        <a:t>one quit</a:t>
                      </a:r>
                    </a:p>
                  </a:txBody>
                  <a:tcPr/>
                </a:tc>
                <a:extLst>
                  <a:ext uri="{0D108BD9-81ED-4DB2-BD59-A6C34878D82A}">
                    <a16:rowId xmlns:a16="http://schemas.microsoft.com/office/drawing/2014/main" val="4237120695"/>
                  </a:ext>
                </a:extLst>
              </a:tr>
              <a:tr h="619878">
                <a:tc>
                  <a:txBody>
                    <a:bodyPr/>
                    <a:lstStyle/>
                    <a:p>
                      <a:r>
                        <a:rPr lang="en-US" sz="1600" b="0" i="1" dirty="0"/>
                        <a:t>Poor cost</a:t>
                      </a:r>
                    </a:p>
                    <a:p>
                      <a:r>
                        <a:rPr lang="en-US" sz="1600" b="0" i="1" dirty="0"/>
                        <a:t>estimates</a:t>
                      </a:r>
                    </a:p>
                  </a:txBody>
                  <a:tcPr/>
                </a:tc>
                <a:tc>
                  <a:txBody>
                    <a:bodyPr/>
                    <a:lstStyle/>
                    <a:p>
                      <a:pPr algn="ctr"/>
                      <a:r>
                        <a:rPr lang="en-US" sz="1600" dirty="0"/>
                        <a:t>4</a:t>
                      </a:r>
                    </a:p>
                  </a:txBody>
                  <a:tcPr/>
                </a:tc>
                <a:tc>
                  <a:txBody>
                    <a:bodyPr/>
                    <a:lstStyle/>
                    <a:p>
                      <a:pPr algn="ctr"/>
                      <a:r>
                        <a:rPr lang="en-US" sz="1600" dirty="0"/>
                        <a:t>4</a:t>
                      </a:r>
                    </a:p>
                  </a:txBody>
                  <a:tcPr/>
                </a:tc>
                <a:tc>
                  <a:txBody>
                    <a:bodyPr/>
                    <a:lstStyle/>
                    <a:p>
                      <a:pPr algn="ctr"/>
                      <a:r>
                        <a:rPr lang="en-US" sz="1600" dirty="0"/>
                        <a:t>3</a:t>
                      </a:r>
                    </a:p>
                  </a:txBody>
                  <a:tcPr/>
                </a:tc>
                <a:tc>
                  <a:txBody>
                    <a:bodyPr/>
                    <a:lstStyle/>
                    <a:p>
                      <a:r>
                        <a:rPr lang="en-US" sz="1600" dirty="0"/>
                        <a:t>Revising cost estimates</a:t>
                      </a:r>
                    </a:p>
                  </a:txBody>
                  <a:tcPr/>
                </a:tc>
                <a:extLst>
                  <a:ext uri="{0D108BD9-81ED-4DB2-BD59-A6C34878D82A}">
                    <a16:rowId xmlns:a16="http://schemas.microsoft.com/office/drawing/2014/main" val="1265943007"/>
                  </a:ext>
                </a:extLst>
              </a:tr>
              <a:tr h="619878">
                <a:tc>
                  <a:txBody>
                    <a:bodyPr/>
                    <a:lstStyle/>
                    <a:p>
                      <a:r>
                        <a:rPr lang="en-US" sz="1600" b="0" i="1" dirty="0"/>
                        <a:t>Poor time</a:t>
                      </a:r>
                    </a:p>
                    <a:p>
                      <a:r>
                        <a:rPr lang="en-US" sz="1600" b="0" i="1" dirty="0"/>
                        <a:t>estimates</a:t>
                      </a:r>
                    </a:p>
                  </a:txBody>
                  <a:tcPr/>
                </a:tc>
                <a:tc>
                  <a:txBody>
                    <a:bodyPr/>
                    <a:lstStyle/>
                    <a:p>
                      <a:pPr algn="ctr"/>
                      <a:r>
                        <a:rPr lang="en-US" sz="1600" dirty="0"/>
                        <a:t>5</a:t>
                      </a:r>
                    </a:p>
                  </a:txBody>
                  <a:tcPr/>
                </a:tc>
                <a:tc>
                  <a:txBody>
                    <a:bodyPr/>
                    <a:lstStyle/>
                    <a:p>
                      <a:pPr algn="ctr"/>
                      <a:r>
                        <a:rPr lang="en-US" sz="1600" dirty="0"/>
                        <a:t>5</a:t>
                      </a:r>
                    </a:p>
                  </a:txBody>
                  <a:tcPr/>
                </a:tc>
                <a:tc>
                  <a:txBody>
                    <a:bodyPr/>
                    <a:lstStyle/>
                    <a:p>
                      <a:pPr algn="ctr"/>
                      <a:r>
                        <a:rPr lang="en-US" sz="1600" dirty="0"/>
                        <a:t>3</a:t>
                      </a:r>
                    </a:p>
                  </a:txBody>
                  <a:tcPr/>
                </a:tc>
                <a:tc>
                  <a:txBody>
                    <a:bodyPr/>
                    <a:lstStyle/>
                    <a:p>
                      <a:r>
                        <a:rPr lang="en-US" sz="1600" dirty="0"/>
                        <a:t>Revising schedule</a:t>
                      </a:r>
                      <a:r>
                        <a:rPr lang="en-US" sz="1600" baseline="0" dirty="0"/>
                        <a:t> </a:t>
                      </a:r>
                      <a:r>
                        <a:rPr lang="en-US" sz="1600" dirty="0"/>
                        <a:t>estimates</a:t>
                      </a:r>
                    </a:p>
                  </a:txBody>
                  <a:tcPr/>
                </a:tc>
                <a:extLst>
                  <a:ext uri="{0D108BD9-81ED-4DB2-BD59-A6C34878D82A}">
                    <a16:rowId xmlns:a16="http://schemas.microsoft.com/office/drawing/2014/main" val="3415091538"/>
                  </a:ext>
                </a:extLst>
              </a:tr>
            </a:tbl>
          </a:graphicData>
        </a:graphic>
      </p:graphicFrame>
      <p:sp>
        <p:nvSpPr>
          <p:cNvPr id="4" name="Rectangle 3"/>
          <p:cNvSpPr/>
          <p:nvPr/>
        </p:nvSpPr>
        <p:spPr>
          <a:xfrm>
            <a:off x="2057400" y="992465"/>
            <a:ext cx="7229782" cy="430887"/>
          </a:xfrm>
          <a:prstGeom prst="rect">
            <a:avLst/>
          </a:prstGeom>
        </p:spPr>
        <p:txBody>
          <a:bodyPr wrap="square">
            <a:spAutoFit/>
          </a:bodyPr>
          <a:lstStyle/>
          <a:p>
            <a:r>
              <a:rPr lang="en-US" b="1" dirty="0"/>
              <a:t>Example of top ten risk item tracking</a:t>
            </a:r>
          </a:p>
        </p:txBody>
      </p:sp>
    </p:spTree>
    <p:extLst>
      <p:ext uri="{BB962C8B-B14F-4D97-AF65-F5344CB8AC3E}">
        <p14:creationId xmlns:p14="http://schemas.microsoft.com/office/powerpoint/2010/main" val="540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dirty="0">
                <a:effectLst>
                  <a:outerShdw blurRad="38100" dist="38100" dir="2700000" algn="tl">
                    <a:srgbClr val="000000">
                      <a:alpha val="43137"/>
                    </a:srgbClr>
                  </a:outerShdw>
                </a:effectLst>
              </a:rPr>
              <a:t>Media Snapshot</a:t>
            </a:r>
          </a:p>
        </p:txBody>
      </p:sp>
      <p:sp>
        <p:nvSpPr>
          <p:cNvPr id="2" name="Content Placeholder 1"/>
          <p:cNvSpPr>
            <a:spLocks noGrp="1"/>
          </p:cNvSpPr>
          <p:nvPr>
            <p:ph idx="1"/>
          </p:nvPr>
        </p:nvSpPr>
        <p:spPr/>
        <p:txBody>
          <a:bodyPr/>
          <a:lstStyle/>
          <a:p>
            <a:r>
              <a:rPr lang="en-US" dirty="0"/>
              <a:t>The story of the Titanic is known throughout the world, and on April 15, 2012, people acknowledged the anniversary of the Titanic’s sinking</a:t>
            </a:r>
          </a:p>
          <a:p>
            <a:pPr lvl="1"/>
            <a:r>
              <a:rPr lang="en-US" dirty="0"/>
              <a:t>A recent article in PMI’s Virtual Library explains how to avoid “the Titanic factor” in your projects by analyzing the interdependence of risks</a:t>
            </a:r>
          </a:p>
          <a:p>
            <a:pPr lvl="2"/>
            <a:r>
              <a:rPr lang="en-US" dirty="0"/>
              <a:t>For example, the probability of one risk event occurring might change if another one materializes, and the response to one risk event might affect another</a:t>
            </a:r>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6458524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57200" y="228601"/>
            <a:ext cx="8305800" cy="762000"/>
          </a:xfrm>
        </p:spPr>
        <p:txBody>
          <a:bodyPr>
            <a:normAutofit/>
          </a:bodyPr>
          <a:lstStyle/>
          <a:p>
            <a:r>
              <a:rPr lang="en-US" sz="3200" b="1" dirty="0">
                <a:effectLst>
                  <a:outerShdw blurRad="38100" dist="38100" dir="2700000" algn="tl">
                    <a:srgbClr val="000000">
                      <a:alpha val="43137"/>
                    </a:srgbClr>
                  </a:outerShdw>
                </a:effectLst>
              </a:rPr>
              <a:t>Performing Quantitative Risk Analysis</a:t>
            </a:r>
          </a:p>
        </p:txBody>
      </p:sp>
      <p:sp>
        <p:nvSpPr>
          <p:cNvPr id="53251" name="Rectangle 3"/>
          <p:cNvSpPr>
            <a:spLocks noGrp="1" noChangeArrowheads="1"/>
          </p:cNvSpPr>
          <p:nvPr>
            <p:ph idx="1"/>
          </p:nvPr>
        </p:nvSpPr>
        <p:spPr>
          <a:xfrm>
            <a:off x="628650" y="1295400"/>
            <a:ext cx="8134350" cy="5105400"/>
          </a:xfrm>
        </p:spPr>
        <p:txBody>
          <a:bodyPr>
            <a:normAutofit/>
          </a:bodyPr>
          <a:lstStyle/>
          <a:p>
            <a:pPr>
              <a:spcBef>
                <a:spcPts val="600"/>
              </a:spcBef>
              <a:spcAft>
                <a:spcPts val="600"/>
              </a:spcAft>
            </a:pPr>
            <a:r>
              <a:rPr lang="en-US" sz="3200" dirty="0"/>
              <a:t>Often follows qualitative risk analysis, but both can be done together</a:t>
            </a:r>
          </a:p>
          <a:p>
            <a:pPr lvl="1">
              <a:spcBef>
                <a:spcPts val="600"/>
              </a:spcBef>
              <a:spcAft>
                <a:spcPts val="600"/>
              </a:spcAft>
            </a:pPr>
            <a:r>
              <a:rPr lang="en-US" sz="2800" dirty="0"/>
              <a:t>Large, complex projects involving leading edge technologies often require extensive quantitative risk analysis</a:t>
            </a:r>
          </a:p>
          <a:p>
            <a:pPr>
              <a:spcBef>
                <a:spcPts val="600"/>
              </a:spcBef>
              <a:spcAft>
                <a:spcPts val="600"/>
              </a:spcAft>
            </a:pPr>
            <a:r>
              <a:rPr lang="en-US" sz="3200" dirty="0"/>
              <a:t>Main techniques </a:t>
            </a:r>
          </a:p>
          <a:p>
            <a:pPr lvl="1">
              <a:spcBef>
                <a:spcPts val="600"/>
              </a:spcBef>
              <a:spcAft>
                <a:spcPts val="600"/>
              </a:spcAft>
            </a:pPr>
            <a:r>
              <a:rPr lang="en-US" sz="2800" i="1" dirty="0"/>
              <a:t>Decision tree analysis</a:t>
            </a:r>
          </a:p>
          <a:p>
            <a:pPr lvl="1">
              <a:spcBef>
                <a:spcPts val="600"/>
              </a:spcBef>
              <a:spcAft>
                <a:spcPts val="600"/>
              </a:spcAft>
            </a:pPr>
            <a:r>
              <a:rPr lang="en-US" sz="2800" i="1" dirty="0"/>
              <a:t>Simulation</a:t>
            </a:r>
          </a:p>
          <a:p>
            <a:pPr lvl="1">
              <a:spcBef>
                <a:spcPts val="600"/>
              </a:spcBef>
              <a:spcAft>
                <a:spcPts val="600"/>
              </a:spcAft>
            </a:pPr>
            <a:r>
              <a:rPr lang="en-US" sz="2800" i="1" dirty="0"/>
              <a:t>Sensitivity analysis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The Importance of Project Risk Management</a:t>
            </a:r>
          </a:p>
        </p:txBody>
      </p:sp>
      <p:sp>
        <p:nvSpPr>
          <p:cNvPr id="15363" name="Rectangle 3"/>
          <p:cNvSpPr>
            <a:spLocks noGrp="1" noChangeArrowheads="1"/>
          </p:cNvSpPr>
          <p:nvPr>
            <p:ph idx="1"/>
          </p:nvPr>
        </p:nvSpPr>
        <p:spPr>
          <a:xfrm>
            <a:off x="628650" y="1447800"/>
            <a:ext cx="7886700" cy="4351338"/>
          </a:xfrm>
        </p:spPr>
        <p:txBody>
          <a:bodyPr>
            <a:normAutofit/>
          </a:bodyPr>
          <a:lstStyle/>
          <a:p>
            <a:r>
              <a:rPr lang="en-US" sz="3200" dirty="0"/>
              <a:t>Project risk management is the art and science of identifying, analyzing, and responding to risk throughout the life of a project and in the best interests of meeting project objectives</a:t>
            </a:r>
          </a:p>
          <a:p>
            <a:pPr lvl="1"/>
            <a:r>
              <a:rPr lang="en-US" sz="2800" dirty="0"/>
              <a:t>Risk management is often overlooked in projects, but it can help improve project success by helping select good projects, determining project scope, and developing realistic estimates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Decision Trees and Expected Monetary Value (EMV)</a:t>
            </a:r>
          </a:p>
        </p:txBody>
      </p:sp>
      <p:sp>
        <p:nvSpPr>
          <p:cNvPr id="54275" name="Rectangle 3"/>
          <p:cNvSpPr>
            <a:spLocks noGrp="1" noChangeArrowheads="1"/>
          </p:cNvSpPr>
          <p:nvPr>
            <p:ph idx="1"/>
          </p:nvPr>
        </p:nvSpPr>
        <p:spPr>
          <a:xfrm>
            <a:off x="628650" y="1825624"/>
            <a:ext cx="7886700" cy="4351891"/>
          </a:xfrm>
        </p:spPr>
        <p:txBody>
          <a:bodyPr>
            <a:normAutofit/>
          </a:bodyPr>
          <a:lstStyle/>
          <a:p>
            <a:pPr>
              <a:spcBef>
                <a:spcPts val="1200"/>
              </a:spcBef>
              <a:spcAft>
                <a:spcPts val="1200"/>
              </a:spcAft>
            </a:pPr>
            <a:r>
              <a:rPr lang="en-US" sz="3200" dirty="0"/>
              <a:t>A decision tree is a diagramming analysis technique used to help select the best course of action in situations in which future outcomes are uncertain</a:t>
            </a:r>
          </a:p>
          <a:p>
            <a:pPr lvl="1">
              <a:spcBef>
                <a:spcPts val="1200"/>
              </a:spcBef>
              <a:spcAft>
                <a:spcPts val="1200"/>
              </a:spcAft>
            </a:pPr>
            <a:r>
              <a:rPr lang="en-US" sz="2800" dirty="0"/>
              <a:t>Estimated monetary value (EMV) is the product of a risk event probability and the risk event’s monetary value</a:t>
            </a:r>
          </a:p>
          <a:p>
            <a:pPr lvl="2">
              <a:spcBef>
                <a:spcPts val="1200"/>
              </a:spcBef>
              <a:spcAft>
                <a:spcPts val="1200"/>
              </a:spcAft>
            </a:pPr>
            <a:r>
              <a:rPr lang="en-US" sz="2000" dirty="0"/>
              <a:t>You can draw a decision tree to help find the EMV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533400" y="302289"/>
            <a:ext cx="7886700" cy="1325563"/>
          </a:xfrm>
        </p:spPr>
        <p:txBody>
          <a:bodyPr/>
          <a:lstStyle/>
          <a:p>
            <a:r>
              <a:rPr lang="en-US" b="1" dirty="0">
                <a:effectLst>
                  <a:outerShdw blurRad="38100" dist="38100" dir="2700000" algn="tl">
                    <a:srgbClr val="000000">
                      <a:alpha val="43137"/>
                    </a:srgbClr>
                  </a:outerShdw>
                </a:effectLst>
              </a:rPr>
              <a:t>Decision Trees and Expected Monetary Value (EMV)</a:t>
            </a:r>
          </a:p>
        </p:txBody>
      </p:sp>
      <p:pic>
        <p:nvPicPr>
          <p:cNvPr id="2" name="Picture 1" descr="Image illustrates an example of expected monetary value (EMV) using the issue of which project(s) an organization might pursu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00" y="1295400"/>
            <a:ext cx="8305800" cy="5135468"/>
          </a:xfrm>
          <a:prstGeom prst="rect">
            <a:avLst/>
          </a:prstGeom>
        </p:spPr>
      </p:pic>
    </p:spTree>
    <p:extLst>
      <p:ext uri="{BB962C8B-B14F-4D97-AF65-F5344CB8AC3E}">
        <p14:creationId xmlns:p14="http://schemas.microsoft.com/office/powerpoint/2010/main" val="54695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Simulation</a:t>
            </a:r>
          </a:p>
        </p:txBody>
      </p:sp>
      <p:sp>
        <p:nvSpPr>
          <p:cNvPr id="56323" name="Rectangle 3"/>
          <p:cNvSpPr>
            <a:spLocks noGrp="1" noChangeArrowheads="1"/>
          </p:cNvSpPr>
          <p:nvPr>
            <p:ph idx="1"/>
          </p:nvPr>
        </p:nvSpPr>
        <p:spPr>
          <a:xfrm>
            <a:off x="533400" y="1027907"/>
            <a:ext cx="8305799" cy="5410200"/>
          </a:xfrm>
        </p:spPr>
        <p:txBody>
          <a:bodyPr>
            <a:noAutofit/>
          </a:bodyPr>
          <a:lstStyle/>
          <a:p>
            <a:pPr>
              <a:spcBef>
                <a:spcPts val="600"/>
              </a:spcBef>
              <a:spcAft>
                <a:spcPts val="600"/>
              </a:spcAft>
            </a:pPr>
            <a:r>
              <a:rPr lang="en-US" sz="3600" dirty="0"/>
              <a:t>Uses a representation or model of a system to analyze the expected behavior or performance of the system</a:t>
            </a:r>
          </a:p>
          <a:p>
            <a:pPr lvl="1">
              <a:spcBef>
                <a:spcPts val="600"/>
              </a:spcBef>
              <a:spcAft>
                <a:spcPts val="600"/>
              </a:spcAft>
            </a:pPr>
            <a:r>
              <a:rPr lang="en-US" sz="3200" dirty="0"/>
              <a:t>Monte Carlo analysis simulates a model’s outcome many times to provide a statistical distribution of the calculated results</a:t>
            </a:r>
          </a:p>
          <a:p>
            <a:pPr lvl="2">
              <a:spcBef>
                <a:spcPts val="600"/>
              </a:spcBef>
              <a:spcAft>
                <a:spcPts val="600"/>
              </a:spcAft>
            </a:pPr>
            <a:r>
              <a:rPr lang="en-US" sz="2400" i="1" dirty="0"/>
              <a:t>Predict the probability of finishing by a certain date or the probability that the cost will be equal to or less than a certain value</a:t>
            </a:r>
          </a:p>
          <a:p>
            <a:pPr lvl="2">
              <a:spcBef>
                <a:spcPts val="600"/>
              </a:spcBef>
              <a:spcAft>
                <a:spcPts val="600"/>
              </a:spcAft>
            </a:pPr>
            <a:r>
              <a:rPr lang="en-US" sz="2400" i="1" dirty="0"/>
              <a:t>You can use several different types of distribution functions when performing a Monte Carlo analysis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Simulation</a:t>
            </a:r>
          </a:p>
        </p:txBody>
      </p:sp>
      <p:sp>
        <p:nvSpPr>
          <p:cNvPr id="57347" name="Rectangle 3"/>
          <p:cNvSpPr>
            <a:spLocks noGrp="1" noChangeArrowheads="1"/>
          </p:cNvSpPr>
          <p:nvPr>
            <p:ph idx="1"/>
          </p:nvPr>
        </p:nvSpPr>
        <p:spPr>
          <a:xfrm>
            <a:off x="533400" y="1143000"/>
            <a:ext cx="7886700" cy="4351338"/>
          </a:xfrm>
        </p:spPr>
        <p:txBody>
          <a:bodyPr>
            <a:noAutofit/>
          </a:bodyPr>
          <a:lstStyle/>
          <a:p>
            <a:r>
              <a:rPr lang="en-US" sz="3200" dirty="0"/>
              <a:t>Steps of a Monte Carlo analysis</a:t>
            </a:r>
          </a:p>
          <a:p>
            <a:pPr lvl="1"/>
            <a:r>
              <a:rPr lang="en-US" sz="2800" dirty="0"/>
              <a:t>Collect the most likely, optimistic, and pessimistic estimates for the variables in the model</a:t>
            </a:r>
          </a:p>
          <a:p>
            <a:pPr lvl="1"/>
            <a:r>
              <a:rPr lang="en-US" sz="2800" dirty="0"/>
              <a:t>Determine the probability distribution of each variable</a:t>
            </a:r>
          </a:p>
          <a:p>
            <a:pPr lvl="1"/>
            <a:r>
              <a:rPr lang="en-US" sz="2800" dirty="0"/>
              <a:t>Select a random value based on the probability distribution for each variable </a:t>
            </a:r>
          </a:p>
          <a:p>
            <a:pPr lvl="1"/>
            <a:r>
              <a:rPr lang="en-US" sz="2800" dirty="0"/>
              <a:t>Run a deterministic analysis or one pass through the model</a:t>
            </a:r>
          </a:p>
          <a:p>
            <a:pPr lvl="1"/>
            <a:r>
              <a:rPr lang="en-US" sz="2800" dirty="0"/>
              <a:t>Repeat steps three and four many times to obtain the probability distribution of the model’s results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Simulation</a:t>
            </a:r>
          </a:p>
        </p:txBody>
      </p:sp>
      <p:pic>
        <p:nvPicPr>
          <p:cNvPr id="2" name="Picture 1" descr="Image illustrates the results from a Monte Carlo–based simulation of a project schedule; a graph using sample counts and completion dates is included.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85801" y="914400"/>
            <a:ext cx="7772400" cy="5715000"/>
          </a:xfrm>
          <a:prstGeom prst="rect">
            <a:avLst/>
          </a:prstGeom>
        </p:spPr>
      </p:pic>
    </p:spTree>
    <p:extLst>
      <p:ext uri="{BB962C8B-B14F-4D97-AF65-F5344CB8AC3E}">
        <p14:creationId xmlns:p14="http://schemas.microsoft.com/office/powerpoint/2010/main" val="38086920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What Went Right?</a:t>
            </a:r>
          </a:p>
        </p:txBody>
      </p:sp>
      <p:sp>
        <p:nvSpPr>
          <p:cNvPr id="59395" name="Rectangle 4"/>
          <p:cNvSpPr>
            <a:spLocks noGrp="1" noChangeArrowheads="1"/>
          </p:cNvSpPr>
          <p:nvPr>
            <p:ph idx="1"/>
          </p:nvPr>
        </p:nvSpPr>
        <p:spPr/>
        <p:txBody>
          <a:bodyPr/>
          <a:lstStyle/>
          <a:p>
            <a:r>
              <a:rPr lang="en-US" dirty="0"/>
              <a:t>Microsoft Excel is a common tool for performing quantitative risk analysis</a:t>
            </a:r>
          </a:p>
          <a:p>
            <a:pPr lvl="1"/>
            <a:r>
              <a:rPr lang="en-US" dirty="0"/>
              <a:t>General Motors uses simulation for forecasting its net income, predicting structural costs and purchasing costs of vehicles, and determining the company’s susceptibility to different kinds of risk</a:t>
            </a:r>
          </a:p>
          <a:p>
            <a:pPr lvl="1"/>
            <a:r>
              <a:rPr lang="en-US" dirty="0"/>
              <a:t>Eli Lilly uses simulation to determine the optimal plant capacity that should be built for developing each drug</a:t>
            </a:r>
          </a:p>
          <a:p>
            <a:pPr lvl="1"/>
            <a:r>
              <a:rPr lang="en-US" dirty="0"/>
              <a:t>Procter &amp; Gamble uses simulation to model foreign exchange risk</a:t>
            </a:r>
          </a:p>
          <a:p>
            <a:r>
              <a:rPr lang="en-US" dirty="0"/>
              <a:t>Monte Carlo simulation can also help reduce schedule risk on agile projects</a:t>
            </a:r>
          </a:p>
        </p:txBody>
      </p:sp>
      <p:sp>
        <p:nvSpPr>
          <p:cNvPr id="59397"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Sensitivity Analysis</a:t>
            </a:r>
          </a:p>
        </p:txBody>
      </p:sp>
      <p:sp>
        <p:nvSpPr>
          <p:cNvPr id="60419" name="Rectangle 3"/>
          <p:cNvSpPr>
            <a:spLocks noGrp="1" noChangeArrowheads="1"/>
          </p:cNvSpPr>
          <p:nvPr>
            <p:ph idx="1"/>
          </p:nvPr>
        </p:nvSpPr>
        <p:spPr/>
        <p:txBody>
          <a:bodyPr>
            <a:normAutofit/>
          </a:bodyPr>
          <a:lstStyle/>
          <a:p>
            <a:pPr>
              <a:spcBef>
                <a:spcPts val="600"/>
              </a:spcBef>
              <a:spcAft>
                <a:spcPts val="600"/>
              </a:spcAft>
            </a:pPr>
            <a:r>
              <a:rPr lang="en-US" sz="3200" dirty="0"/>
              <a:t>Used to show the effects of changing one or more variables on an outcome</a:t>
            </a:r>
          </a:p>
          <a:p>
            <a:pPr lvl="1">
              <a:spcBef>
                <a:spcPts val="600"/>
              </a:spcBef>
              <a:spcAft>
                <a:spcPts val="600"/>
              </a:spcAft>
            </a:pPr>
            <a:r>
              <a:rPr lang="en-US" sz="2800" dirty="0"/>
              <a:t>For example, many people use it to determine what the monthly payments for a loan will be given different interest rates or periods of the loan</a:t>
            </a:r>
          </a:p>
          <a:p>
            <a:pPr>
              <a:spcBef>
                <a:spcPts val="600"/>
              </a:spcBef>
              <a:spcAft>
                <a:spcPts val="600"/>
              </a:spcAft>
            </a:pPr>
            <a:r>
              <a:rPr lang="en-US" sz="3200" dirty="0"/>
              <a:t>Spreadsheet software, such as Microsoft Excel, is a common tool for performing sensitivity analysis</a:t>
            </a:r>
          </a:p>
          <a:p>
            <a:pPr>
              <a:spcBef>
                <a:spcPts val="600"/>
              </a:spcBef>
              <a:spcAft>
                <a:spcPts val="600"/>
              </a:spcAft>
            </a:pPr>
            <a:endParaRPr lang="en-US" sz="32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Sensitivity Analysis</a:t>
            </a:r>
          </a:p>
        </p:txBody>
      </p:sp>
      <p:pic>
        <p:nvPicPr>
          <p:cNvPr id="2" name="Picture 1" descr="Image displays an Excel file created to quickly show the break-even point for a product based on various inputs: the sales price per unit, the manufacturing cost per unit, and fixed monthly expense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 y="990601"/>
            <a:ext cx="7619999" cy="5438450"/>
          </a:xfrm>
          <a:prstGeom prst="rect">
            <a:avLst/>
          </a:prstGeom>
        </p:spPr>
      </p:pic>
    </p:spTree>
    <p:extLst>
      <p:ext uri="{BB962C8B-B14F-4D97-AF65-F5344CB8AC3E}">
        <p14:creationId xmlns:p14="http://schemas.microsoft.com/office/powerpoint/2010/main" val="219598311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Planning Risk Responses</a:t>
            </a:r>
          </a:p>
        </p:txBody>
      </p:sp>
      <p:sp>
        <p:nvSpPr>
          <p:cNvPr id="62467" name="Rectangle 3"/>
          <p:cNvSpPr>
            <a:spLocks noGrp="1" noChangeArrowheads="1"/>
          </p:cNvSpPr>
          <p:nvPr>
            <p:ph idx="1"/>
          </p:nvPr>
        </p:nvSpPr>
        <p:spPr>
          <a:xfrm>
            <a:off x="598524" y="1295400"/>
            <a:ext cx="8164476" cy="5257800"/>
          </a:xfrm>
        </p:spPr>
        <p:txBody>
          <a:bodyPr>
            <a:noAutofit/>
          </a:bodyPr>
          <a:lstStyle/>
          <a:p>
            <a:r>
              <a:rPr lang="en-US" sz="3200" dirty="0"/>
              <a:t>After identifying and quantifying risks, the organization must decide how to respond to them</a:t>
            </a:r>
          </a:p>
          <a:p>
            <a:pPr lvl="1"/>
            <a:r>
              <a:rPr lang="en-US" sz="2800" dirty="0"/>
              <a:t>Basic response strategies for negative risks</a:t>
            </a:r>
          </a:p>
          <a:p>
            <a:pPr lvl="2"/>
            <a:r>
              <a:rPr lang="en-US" sz="2000" b="1" i="1" dirty="0"/>
              <a:t>Risk avoidance</a:t>
            </a:r>
          </a:p>
          <a:p>
            <a:pPr lvl="2"/>
            <a:r>
              <a:rPr lang="en-US" sz="2000" b="1" i="1" dirty="0"/>
              <a:t>Risk acceptance</a:t>
            </a:r>
          </a:p>
          <a:p>
            <a:pPr lvl="2"/>
            <a:r>
              <a:rPr lang="en-US" sz="2000" b="1" i="1" dirty="0"/>
              <a:t>Risk transference</a:t>
            </a:r>
          </a:p>
          <a:p>
            <a:pPr lvl="2"/>
            <a:r>
              <a:rPr lang="en-US" sz="2000" b="1" i="1" dirty="0"/>
              <a:t>Risk mitigation</a:t>
            </a:r>
          </a:p>
          <a:p>
            <a:pPr lvl="2"/>
            <a:r>
              <a:rPr lang="en-US" sz="2000" b="1" i="1" dirty="0"/>
              <a:t>Risk escalation </a:t>
            </a:r>
          </a:p>
          <a:p>
            <a:pPr lvl="1"/>
            <a:r>
              <a:rPr lang="en-US" sz="2800" dirty="0"/>
              <a:t>Basic response strategies for positive risks</a:t>
            </a:r>
          </a:p>
          <a:p>
            <a:pPr lvl="2"/>
            <a:r>
              <a:rPr lang="en-US" sz="2000" b="1" i="1" dirty="0"/>
              <a:t>Risk exploitation</a:t>
            </a:r>
          </a:p>
          <a:p>
            <a:pPr lvl="2"/>
            <a:r>
              <a:rPr lang="en-US" sz="2000" b="1" i="1" dirty="0"/>
              <a:t>Risk sharing</a:t>
            </a:r>
          </a:p>
          <a:p>
            <a:pPr lvl="2"/>
            <a:r>
              <a:rPr lang="en-US" sz="2000" b="1" i="1" dirty="0"/>
              <a:t>Risk enhancement</a:t>
            </a:r>
          </a:p>
          <a:p>
            <a:pPr lvl="2"/>
            <a:r>
              <a:rPr lang="en-US" sz="2000" b="1" i="1" dirty="0"/>
              <a:t>Risk acceptance</a:t>
            </a:r>
          </a:p>
          <a:p>
            <a:pPr lvl="2"/>
            <a:r>
              <a:rPr lang="en-US" sz="2000" b="1" i="1" dirty="0"/>
              <a:t>Risk escalation </a:t>
            </a:r>
          </a:p>
          <a:p>
            <a:pPr lvl="2"/>
            <a:endParaRPr lang="en-US" sz="2000" dirty="0"/>
          </a:p>
        </p:txBody>
      </p:sp>
    </p:spTree>
    <p:extLst>
      <p:ext uri="{BB962C8B-B14F-4D97-AF65-F5344CB8AC3E}">
        <p14:creationId xmlns:p14="http://schemas.microsoft.com/office/powerpoint/2010/main" val="31499343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Planning Risk Responses</a:t>
            </a: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122574732"/>
              </p:ext>
            </p:extLst>
          </p:nvPr>
        </p:nvGraphicFramePr>
        <p:xfrm>
          <a:off x="657003" y="1690688"/>
          <a:ext cx="7886700" cy="4903152"/>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72189485"/>
                    </a:ext>
                  </a:extLst>
                </a:gridCol>
                <a:gridCol w="2628900">
                  <a:extLst>
                    <a:ext uri="{9D8B030D-6E8A-4147-A177-3AD203B41FA5}">
                      <a16:colId xmlns:a16="http://schemas.microsoft.com/office/drawing/2014/main" val="2359206210"/>
                    </a:ext>
                  </a:extLst>
                </a:gridCol>
                <a:gridCol w="2628900">
                  <a:extLst>
                    <a:ext uri="{9D8B030D-6E8A-4147-A177-3AD203B41FA5}">
                      <a16:colId xmlns:a16="http://schemas.microsoft.com/office/drawing/2014/main" val="834963588"/>
                    </a:ext>
                  </a:extLst>
                </a:gridCol>
              </a:tblGrid>
              <a:tr h="512794">
                <a:tc>
                  <a:txBody>
                    <a:bodyPr/>
                    <a:lstStyle/>
                    <a:p>
                      <a:r>
                        <a:rPr lang="en-US" sz="1800" dirty="0">
                          <a:latin typeface="+mn-lt"/>
                        </a:rPr>
                        <a:t>Technical Risks</a:t>
                      </a:r>
                    </a:p>
                  </a:txBody>
                  <a:tcPr/>
                </a:tc>
                <a:tc>
                  <a:txBody>
                    <a:bodyPr/>
                    <a:lstStyle/>
                    <a:p>
                      <a:r>
                        <a:rPr lang="en-US" sz="1800" dirty="0">
                          <a:latin typeface="+mn-lt"/>
                        </a:rPr>
                        <a:t>Cost Risks</a:t>
                      </a:r>
                    </a:p>
                  </a:txBody>
                  <a:tcPr/>
                </a:tc>
                <a:tc>
                  <a:txBody>
                    <a:bodyPr/>
                    <a:lstStyle/>
                    <a:p>
                      <a:r>
                        <a:rPr lang="en-US" sz="1800" dirty="0">
                          <a:latin typeface="+mn-lt"/>
                        </a:rPr>
                        <a:t>Schedule Risks</a:t>
                      </a:r>
                    </a:p>
                  </a:txBody>
                  <a:tcPr/>
                </a:tc>
                <a:extLst>
                  <a:ext uri="{0D108BD9-81ED-4DB2-BD59-A6C34878D82A}">
                    <a16:rowId xmlns:a16="http://schemas.microsoft.com/office/drawing/2014/main" val="3748717441"/>
                  </a:ext>
                </a:extLst>
              </a:tr>
              <a:tr h="1137981">
                <a:tc>
                  <a:txBody>
                    <a:bodyPr/>
                    <a:lstStyle/>
                    <a:p>
                      <a:r>
                        <a:rPr lang="en-US" sz="1800" dirty="0">
                          <a:latin typeface="+mn-lt"/>
                        </a:rPr>
                        <a:t>Emphasize team support</a:t>
                      </a:r>
                    </a:p>
                    <a:p>
                      <a:r>
                        <a:rPr lang="en-US" sz="1800" dirty="0">
                          <a:latin typeface="+mn-lt"/>
                        </a:rPr>
                        <a:t>and avoid stand-alone</a:t>
                      </a:r>
                    </a:p>
                    <a:p>
                      <a:r>
                        <a:rPr lang="en-US" sz="1800" dirty="0">
                          <a:latin typeface="+mn-lt"/>
                        </a:rPr>
                        <a:t>project structure</a:t>
                      </a:r>
                    </a:p>
                  </a:txBody>
                  <a:tcPr/>
                </a:tc>
                <a:tc>
                  <a:txBody>
                    <a:bodyPr/>
                    <a:lstStyle/>
                    <a:p>
                      <a:r>
                        <a:rPr lang="en-US" sz="1800" dirty="0">
                          <a:latin typeface="+mn-lt"/>
                        </a:rPr>
                        <a:t>Increase the frequency of</a:t>
                      </a:r>
                    </a:p>
                    <a:p>
                      <a:r>
                        <a:rPr lang="en-US" sz="1800" dirty="0">
                          <a:latin typeface="+mn-lt"/>
                        </a:rPr>
                        <a:t>project monitoring</a:t>
                      </a:r>
                    </a:p>
                  </a:txBody>
                  <a:tcPr/>
                </a:tc>
                <a:tc>
                  <a:txBody>
                    <a:bodyPr/>
                    <a:lstStyle/>
                    <a:p>
                      <a:r>
                        <a:rPr lang="en-US" sz="1800" dirty="0">
                          <a:latin typeface="+mn-lt"/>
                        </a:rPr>
                        <a:t>Increase the frequency of</a:t>
                      </a:r>
                    </a:p>
                    <a:p>
                      <a:r>
                        <a:rPr lang="en-US" sz="1800" dirty="0">
                          <a:latin typeface="+mn-lt"/>
                        </a:rPr>
                        <a:t>project monitoring</a:t>
                      </a:r>
                    </a:p>
                  </a:txBody>
                  <a:tcPr/>
                </a:tc>
                <a:extLst>
                  <a:ext uri="{0D108BD9-81ED-4DB2-BD59-A6C34878D82A}">
                    <a16:rowId xmlns:a16="http://schemas.microsoft.com/office/drawing/2014/main" val="2368174097"/>
                  </a:ext>
                </a:extLst>
              </a:tr>
              <a:tr h="800801">
                <a:tc>
                  <a:txBody>
                    <a:bodyPr/>
                    <a:lstStyle/>
                    <a:p>
                      <a:pPr algn="l"/>
                      <a:r>
                        <a:rPr lang="en-US" sz="1800" b="0" i="0" u="none" strike="noStrike" baseline="0" dirty="0">
                          <a:latin typeface="+mn-lt"/>
                        </a:rPr>
                        <a:t>Increase project manager</a:t>
                      </a:r>
                    </a:p>
                    <a:p>
                      <a:pPr algn="l"/>
                      <a:r>
                        <a:rPr lang="en-US" sz="1800" b="0" i="0" u="none" strike="noStrike" baseline="0" dirty="0">
                          <a:latin typeface="+mn-lt"/>
                        </a:rPr>
                        <a:t>authority</a:t>
                      </a:r>
                      <a:endParaRPr lang="en-US" sz="1800" dirty="0">
                        <a:latin typeface="+mn-lt"/>
                      </a:endParaRPr>
                    </a:p>
                  </a:txBody>
                  <a:tcPr/>
                </a:tc>
                <a:tc>
                  <a:txBody>
                    <a:bodyPr/>
                    <a:lstStyle/>
                    <a:p>
                      <a:r>
                        <a:rPr lang="en-US" sz="1800" dirty="0">
                          <a:latin typeface="+mn-lt"/>
                        </a:rPr>
                        <a:t>Use WBS and CPM</a:t>
                      </a:r>
                    </a:p>
                  </a:txBody>
                  <a:tcPr/>
                </a:tc>
                <a:tc>
                  <a:txBody>
                    <a:bodyPr/>
                    <a:lstStyle/>
                    <a:p>
                      <a:r>
                        <a:rPr lang="en-US" sz="1800" dirty="0">
                          <a:latin typeface="+mn-lt"/>
                        </a:rPr>
                        <a:t>Use WBS and CPM</a:t>
                      </a:r>
                    </a:p>
                  </a:txBody>
                  <a:tcPr/>
                </a:tc>
                <a:extLst>
                  <a:ext uri="{0D108BD9-81ED-4DB2-BD59-A6C34878D82A}">
                    <a16:rowId xmlns:a16="http://schemas.microsoft.com/office/drawing/2014/main" val="3504485211"/>
                  </a:ext>
                </a:extLst>
              </a:tr>
              <a:tr h="1137981">
                <a:tc>
                  <a:txBody>
                    <a:bodyPr/>
                    <a:lstStyle/>
                    <a:p>
                      <a:r>
                        <a:rPr lang="en-US" sz="1800" dirty="0">
                          <a:latin typeface="+mn-lt"/>
                        </a:rPr>
                        <a:t>Improve problem handling</a:t>
                      </a:r>
                    </a:p>
                    <a:p>
                      <a:r>
                        <a:rPr lang="en-US" sz="1800" dirty="0">
                          <a:latin typeface="+mn-lt"/>
                        </a:rPr>
                        <a:t>and communication</a:t>
                      </a:r>
                    </a:p>
                  </a:txBody>
                  <a:tcPr/>
                </a:tc>
                <a:tc>
                  <a:txBody>
                    <a:bodyPr/>
                    <a:lstStyle/>
                    <a:p>
                      <a:r>
                        <a:rPr lang="en-US" sz="1800" dirty="0">
                          <a:latin typeface="+mn-lt"/>
                        </a:rPr>
                        <a:t>Improve communication,</a:t>
                      </a:r>
                    </a:p>
                    <a:p>
                      <a:r>
                        <a:rPr lang="en-US" sz="1800" dirty="0">
                          <a:latin typeface="+mn-lt"/>
                        </a:rPr>
                        <a:t>understanding of project</a:t>
                      </a:r>
                    </a:p>
                    <a:p>
                      <a:r>
                        <a:rPr lang="en-US" sz="1800" dirty="0">
                          <a:latin typeface="+mn-lt"/>
                        </a:rPr>
                        <a:t>goals, and team support</a:t>
                      </a:r>
                    </a:p>
                  </a:txBody>
                  <a:tcPr/>
                </a:tc>
                <a:tc>
                  <a:txBody>
                    <a:bodyPr/>
                    <a:lstStyle/>
                    <a:p>
                      <a:r>
                        <a:rPr lang="en-US" sz="1800" dirty="0">
                          <a:latin typeface="+mn-lt"/>
                        </a:rPr>
                        <a:t>Select the most experienced</a:t>
                      </a:r>
                    </a:p>
                    <a:p>
                      <a:r>
                        <a:rPr lang="en-US" sz="1800" dirty="0">
                          <a:latin typeface="+mn-lt"/>
                        </a:rPr>
                        <a:t>project manager</a:t>
                      </a:r>
                    </a:p>
                  </a:txBody>
                  <a:tcPr/>
                </a:tc>
                <a:extLst>
                  <a:ext uri="{0D108BD9-81ED-4DB2-BD59-A6C34878D82A}">
                    <a16:rowId xmlns:a16="http://schemas.microsoft.com/office/drawing/2014/main" val="2366980414"/>
                  </a:ext>
                </a:extLst>
              </a:tr>
              <a:tr h="800801">
                <a:tc>
                  <a:txBody>
                    <a:bodyPr/>
                    <a:lstStyle/>
                    <a:p>
                      <a:r>
                        <a:rPr lang="en-US" sz="1800" dirty="0">
                          <a:latin typeface="+mn-lt"/>
                        </a:rPr>
                        <a:t>Increase the frequency of</a:t>
                      </a:r>
                    </a:p>
                    <a:p>
                      <a:r>
                        <a:rPr lang="en-US" sz="1800" dirty="0">
                          <a:latin typeface="+mn-lt"/>
                        </a:rPr>
                        <a:t>project monitoring</a:t>
                      </a:r>
                    </a:p>
                  </a:txBody>
                  <a:tcPr/>
                </a:tc>
                <a:tc>
                  <a:txBody>
                    <a:bodyPr/>
                    <a:lstStyle/>
                    <a:p>
                      <a:r>
                        <a:rPr lang="en-US" sz="1800" dirty="0">
                          <a:latin typeface="+mn-lt"/>
                        </a:rPr>
                        <a:t>Increase project manager</a:t>
                      </a:r>
                    </a:p>
                    <a:p>
                      <a:r>
                        <a:rPr lang="en-US" sz="1800" dirty="0">
                          <a:latin typeface="+mn-lt"/>
                        </a:rPr>
                        <a:t>authority</a:t>
                      </a:r>
                    </a:p>
                  </a:txBody>
                  <a:tcPr/>
                </a:tc>
                <a:tc>
                  <a:txBody>
                    <a:bodyPr/>
                    <a:lstStyle/>
                    <a:p>
                      <a:endParaRPr lang="en-US" sz="1800" dirty="0">
                        <a:latin typeface="+mn-lt"/>
                      </a:endParaRPr>
                    </a:p>
                  </a:txBody>
                  <a:tcPr/>
                </a:tc>
                <a:extLst>
                  <a:ext uri="{0D108BD9-81ED-4DB2-BD59-A6C34878D82A}">
                    <a16:rowId xmlns:a16="http://schemas.microsoft.com/office/drawing/2014/main" val="538375601"/>
                  </a:ext>
                </a:extLst>
              </a:tr>
              <a:tr h="512794">
                <a:tc>
                  <a:txBody>
                    <a:bodyPr/>
                    <a:lstStyle/>
                    <a:p>
                      <a:r>
                        <a:rPr lang="en-US" sz="1800" dirty="0">
                          <a:latin typeface="+mn-lt"/>
                        </a:rPr>
                        <a:t>Use WBS and CPM</a:t>
                      </a:r>
                    </a:p>
                  </a:txBody>
                  <a:tcPr/>
                </a:tc>
                <a:tc>
                  <a:txBody>
                    <a:bodyPr/>
                    <a:lstStyle/>
                    <a:p>
                      <a:endParaRPr lang="en-US" sz="1800" dirty="0">
                        <a:latin typeface="+mn-lt"/>
                      </a:endParaRPr>
                    </a:p>
                  </a:txBody>
                  <a:tcPr/>
                </a:tc>
                <a:tc>
                  <a:txBody>
                    <a:bodyPr/>
                    <a:lstStyle/>
                    <a:p>
                      <a:endParaRPr lang="en-US" sz="1800" dirty="0">
                        <a:latin typeface="+mn-lt"/>
                      </a:endParaRPr>
                    </a:p>
                  </a:txBody>
                  <a:tcPr/>
                </a:tc>
                <a:extLst>
                  <a:ext uri="{0D108BD9-81ED-4DB2-BD59-A6C34878D82A}">
                    <a16:rowId xmlns:a16="http://schemas.microsoft.com/office/drawing/2014/main" val="3931047318"/>
                  </a:ext>
                </a:extLst>
              </a:tr>
            </a:tbl>
          </a:graphicData>
        </a:graphic>
      </p:graphicFrame>
      <p:sp>
        <p:nvSpPr>
          <p:cNvPr id="3" name="Rectangle 2"/>
          <p:cNvSpPr/>
          <p:nvPr/>
        </p:nvSpPr>
        <p:spPr>
          <a:xfrm>
            <a:off x="914400" y="838200"/>
            <a:ext cx="7886700" cy="769441"/>
          </a:xfrm>
          <a:prstGeom prst="rect">
            <a:avLst/>
          </a:prstGeom>
        </p:spPr>
        <p:txBody>
          <a:bodyPr wrap="square">
            <a:spAutoFit/>
          </a:bodyPr>
          <a:lstStyle/>
          <a:p>
            <a:r>
              <a:rPr lang="en-US" dirty="0"/>
              <a:t>General risk mitigation strategies for technical, cost, and schedule risks. *</a:t>
            </a:r>
            <a:r>
              <a:rPr lang="en-US" sz="1600" i="1" dirty="0"/>
              <a:t>Source: J. Couillard</a:t>
            </a:r>
            <a:endParaRPr lang="en-US"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The Importance of Project Risk Management </a:t>
            </a:r>
          </a:p>
        </p:txBody>
      </p:sp>
      <p:sp>
        <p:nvSpPr>
          <p:cNvPr id="16387" name="Rectangle 3"/>
          <p:cNvSpPr>
            <a:spLocks noGrp="1" noChangeArrowheads="1"/>
          </p:cNvSpPr>
          <p:nvPr>
            <p:ph idx="1"/>
          </p:nvPr>
        </p:nvSpPr>
        <p:spPr/>
        <p:txBody>
          <a:bodyPr/>
          <a:lstStyle/>
          <a:p>
            <a:r>
              <a:rPr lang="en-US" dirty="0"/>
              <a:t>Research shows a need to improve project risk management</a:t>
            </a:r>
          </a:p>
          <a:p>
            <a:pPr lvl="1"/>
            <a:r>
              <a:rPr lang="en-US" dirty="0"/>
              <a:t>Study by Ibbs and Kwak shows risk management has the lowest maturity rating of all knowledge areas</a:t>
            </a:r>
          </a:p>
          <a:p>
            <a:pPr lvl="1"/>
            <a:r>
              <a:rPr lang="en-US" dirty="0"/>
              <a:t>A similar survey was completed with software development companies in Mauritius, South Africa, and risk management also had the lowest maturity</a:t>
            </a:r>
          </a:p>
          <a:p>
            <a:pPr lvl="1"/>
            <a:r>
              <a:rPr lang="en-US" dirty="0"/>
              <a:t>KLCI study shows the benefits of following good software risk management practices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Planning Risk Responses</a:t>
            </a:r>
          </a:p>
        </p:txBody>
      </p:sp>
      <p:sp>
        <p:nvSpPr>
          <p:cNvPr id="65539" name="Rectangle 3"/>
          <p:cNvSpPr>
            <a:spLocks noGrp="1" noChangeArrowheads="1"/>
          </p:cNvSpPr>
          <p:nvPr>
            <p:ph idx="1"/>
          </p:nvPr>
        </p:nvSpPr>
        <p:spPr/>
        <p:txBody>
          <a:bodyPr/>
          <a:lstStyle/>
          <a:p>
            <a:r>
              <a:rPr lang="en-US" dirty="0"/>
              <a:t>It’s also important to identify residual and secondary risks</a:t>
            </a:r>
          </a:p>
          <a:p>
            <a:pPr lvl="1"/>
            <a:r>
              <a:rPr lang="en-US" dirty="0"/>
              <a:t>Residual risks: risks that remain after all of the response strategies have been implemented</a:t>
            </a:r>
          </a:p>
          <a:p>
            <a:pPr lvl="1"/>
            <a:r>
              <a:rPr lang="en-US" dirty="0"/>
              <a:t>Secondary risks: direct result of implementing a risk response</a:t>
            </a:r>
          </a:p>
        </p:txBody>
      </p:sp>
      <p:sp>
        <p:nvSpPr>
          <p:cNvPr id="6554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Implementing Risk Responses</a:t>
            </a:r>
          </a:p>
        </p:txBody>
      </p:sp>
      <p:sp>
        <p:nvSpPr>
          <p:cNvPr id="67587" name="Rectangle 3"/>
          <p:cNvSpPr>
            <a:spLocks noGrp="1" noChangeArrowheads="1"/>
          </p:cNvSpPr>
          <p:nvPr>
            <p:ph idx="1"/>
          </p:nvPr>
        </p:nvSpPr>
        <p:spPr/>
        <p:txBody>
          <a:bodyPr/>
          <a:lstStyle/>
          <a:p>
            <a:r>
              <a:rPr lang="en-US" dirty="0"/>
              <a:t>Main executing process performed as part of project risk management is implementing risk responses </a:t>
            </a:r>
          </a:p>
          <a:p>
            <a:pPr lvl="1"/>
            <a:r>
              <a:rPr lang="en-US" dirty="0"/>
              <a:t>Key outputs </a:t>
            </a:r>
          </a:p>
          <a:p>
            <a:pPr lvl="2"/>
            <a:r>
              <a:rPr lang="en-US" dirty="0"/>
              <a:t>Change requests </a:t>
            </a:r>
          </a:p>
          <a:p>
            <a:pPr lvl="2"/>
            <a:r>
              <a:rPr lang="en-US" dirty="0"/>
              <a:t>Project documents updates </a:t>
            </a:r>
          </a:p>
        </p:txBody>
      </p:sp>
      <p:sp>
        <p:nvSpPr>
          <p:cNvPr id="67589"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Monitoring Risks</a:t>
            </a:r>
          </a:p>
        </p:txBody>
      </p:sp>
      <p:sp>
        <p:nvSpPr>
          <p:cNvPr id="3" name="Content Placeholder 2"/>
          <p:cNvSpPr>
            <a:spLocks noGrp="1"/>
          </p:cNvSpPr>
          <p:nvPr>
            <p:ph idx="1"/>
          </p:nvPr>
        </p:nvSpPr>
        <p:spPr>
          <a:xfrm>
            <a:off x="533400" y="1049172"/>
            <a:ext cx="8305800" cy="4803775"/>
          </a:xfrm>
        </p:spPr>
        <p:txBody>
          <a:bodyPr>
            <a:noAutofit/>
          </a:bodyPr>
          <a:lstStyle/>
          <a:p>
            <a:pPr>
              <a:spcBef>
                <a:spcPts val="600"/>
              </a:spcBef>
              <a:spcAft>
                <a:spcPts val="600"/>
              </a:spcAft>
            </a:pPr>
            <a:r>
              <a:rPr lang="en-US" sz="2800" dirty="0"/>
              <a:t>Involves ensuring the appropriate risk responses are performed, tracking identified risks, identifying and analyzing new risk, and evaluating effectiveness of risk management throughout the entire project</a:t>
            </a:r>
          </a:p>
          <a:p>
            <a:pPr lvl="1">
              <a:spcBef>
                <a:spcPts val="600"/>
              </a:spcBef>
              <a:spcAft>
                <a:spcPts val="600"/>
              </a:spcAft>
            </a:pPr>
            <a:r>
              <a:rPr lang="en-US" sz="2400" i="1" dirty="0"/>
              <a:t>Project risk management does not stop with the initial risk analysis</a:t>
            </a:r>
          </a:p>
          <a:p>
            <a:pPr>
              <a:spcBef>
                <a:spcPts val="600"/>
              </a:spcBef>
              <a:spcAft>
                <a:spcPts val="600"/>
              </a:spcAft>
            </a:pPr>
            <a:r>
              <a:rPr lang="en-US" sz="2800" dirty="0"/>
              <a:t>Carrying out individual risk management plans involves monitoring risks based on defined milestones and making decisions regarding risks and their response strategies</a:t>
            </a:r>
          </a:p>
          <a:p>
            <a:pPr lvl="1">
              <a:spcBef>
                <a:spcPts val="600"/>
              </a:spcBef>
              <a:spcAft>
                <a:spcPts val="600"/>
              </a:spcAft>
            </a:pPr>
            <a:r>
              <a:rPr lang="en-US" sz="2400" i="1" dirty="0"/>
              <a:t>Project teams sometimes use workarounds—unplanned responses to risk events—when they do not have contingency plans in place</a:t>
            </a:r>
          </a:p>
        </p:txBody>
      </p:sp>
    </p:spTree>
    <p:extLst>
      <p:ext uri="{BB962C8B-B14F-4D97-AF65-F5344CB8AC3E}">
        <p14:creationId xmlns:p14="http://schemas.microsoft.com/office/powerpoint/2010/main" val="1400374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Using Software to Assist in Project Risk Management</a:t>
            </a:r>
          </a:p>
        </p:txBody>
      </p:sp>
      <p:sp>
        <p:nvSpPr>
          <p:cNvPr id="68611" name="Rectangle 3"/>
          <p:cNvSpPr>
            <a:spLocks noGrp="1" noChangeArrowheads="1"/>
          </p:cNvSpPr>
          <p:nvPr>
            <p:ph idx="1"/>
          </p:nvPr>
        </p:nvSpPr>
        <p:spPr/>
        <p:txBody>
          <a:bodyPr/>
          <a:lstStyle/>
          <a:p>
            <a:r>
              <a:rPr lang="en-US" dirty="0"/>
              <a:t>Risk registers can be created in a simple Microsoft Word or Excel file or as part of a sophisticated database</a:t>
            </a:r>
          </a:p>
          <a:p>
            <a:pPr lvl="1"/>
            <a:r>
              <a:rPr lang="en-US" dirty="0"/>
              <a:t>More sophisticated risk management software, such as Monte Carlo simulation tools, help develop models and use simulations to analyze and respond to various risks</a:t>
            </a:r>
          </a:p>
          <a:p>
            <a:pPr marL="342900" lvl="1" indent="0">
              <a:buNone/>
            </a:pPr>
            <a:endParaRPr lang="en-US" dirty="0"/>
          </a:p>
        </p:txBody>
      </p:sp>
      <p:sp>
        <p:nvSpPr>
          <p:cNvPr id="68613"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rPr>
              <a:t>Considerations for Agile/Adaptive Environments</a:t>
            </a:r>
          </a:p>
        </p:txBody>
      </p:sp>
      <p:sp>
        <p:nvSpPr>
          <p:cNvPr id="3" name="Content Placeholder 2"/>
          <p:cNvSpPr>
            <a:spLocks noGrp="1"/>
          </p:cNvSpPr>
          <p:nvPr>
            <p:ph idx="1"/>
          </p:nvPr>
        </p:nvSpPr>
        <p:spPr/>
        <p:txBody>
          <a:bodyPr/>
          <a:lstStyle/>
          <a:p>
            <a:r>
              <a:rPr lang="en-US" dirty="0"/>
              <a:t>All types of projects should share knowledge related to risks as quickly as possible and keep documents up to date</a:t>
            </a:r>
          </a:p>
          <a:p>
            <a:pPr lvl="1"/>
            <a:r>
              <a:rPr lang="en-US" dirty="0"/>
              <a:t>Risk is considered during each iteration for agile/adaptive projects, which does elevate its importance</a:t>
            </a:r>
          </a:p>
          <a:p>
            <a:pPr lvl="1"/>
            <a:r>
              <a:rPr lang="en-US" dirty="0"/>
              <a:t>Changing priorities can be addressed more easily by changing the product backlog for each iteration</a:t>
            </a:r>
          </a:p>
        </p:txBody>
      </p:sp>
      <p:sp>
        <p:nvSpPr>
          <p:cNvPr id="4" name="Footer Placeholder 3"/>
          <p:cNvSpPr>
            <a:spLocks noGrp="1"/>
          </p:cNvSpPr>
          <p:nvPr>
            <p:ph type="ftr" sz="quarter" idx="11"/>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004978"/>
                </a:solidFill>
                <a:effectLst/>
                <a:uLnTx/>
                <a:uFillTx/>
                <a:latin typeface="Times New Roman" pitchFamily="18" charset="0"/>
                <a:ea typeface="+mn-ea"/>
                <a:cs typeface="+mn-cs"/>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173812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Chapter Summary</a:t>
            </a:r>
          </a:p>
        </p:txBody>
      </p:sp>
      <p:sp>
        <p:nvSpPr>
          <p:cNvPr id="70659" name="Rectangle 3"/>
          <p:cNvSpPr>
            <a:spLocks noGrp="1" noChangeArrowheads="1"/>
          </p:cNvSpPr>
          <p:nvPr>
            <p:ph idx="1"/>
          </p:nvPr>
        </p:nvSpPr>
        <p:spPr>
          <a:xfrm>
            <a:off x="628650" y="838200"/>
            <a:ext cx="8210550" cy="4351338"/>
          </a:xfrm>
        </p:spPr>
        <p:txBody>
          <a:bodyPr>
            <a:noAutofit/>
          </a:bodyPr>
          <a:lstStyle/>
          <a:p>
            <a:r>
              <a:rPr lang="en-US" sz="2800" dirty="0"/>
              <a:t>Risk is an uncertainty that can have a negative or positive effect on meeting project objectives</a:t>
            </a:r>
          </a:p>
          <a:p>
            <a:pPr lvl="1"/>
            <a:r>
              <a:rPr lang="en-US" sz="2400" i="1" dirty="0"/>
              <a:t>Many organizations do a poor job of project risk management, if they do any at all</a:t>
            </a:r>
          </a:p>
          <a:p>
            <a:pPr lvl="1"/>
            <a:r>
              <a:rPr lang="en-US" sz="2400" i="1" dirty="0"/>
              <a:t>Successful organizations realize the value of good project risk management</a:t>
            </a:r>
          </a:p>
          <a:p>
            <a:r>
              <a:rPr lang="en-US" sz="2800" dirty="0"/>
              <a:t>Risk management is an investment</a:t>
            </a:r>
          </a:p>
          <a:p>
            <a:pPr lvl="1"/>
            <a:r>
              <a:rPr lang="en-US" sz="2400" i="1" dirty="0"/>
              <a:t>Costs are associated with identifying risks, analyzing those risks, and establishing plans to address them</a:t>
            </a:r>
          </a:p>
          <a:p>
            <a:r>
              <a:rPr lang="en-US" sz="2800" dirty="0"/>
              <a:t>Implementing risk responses involves putting the appropriate risk response plans into action</a:t>
            </a:r>
          </a:p>
          <a:p>
            <a:pPr lvl="1"/>
            <a:r>
              <a:rPr lang="en-US" sz="2400" i="1" dirty="0"/>
              <a:t>Monitoring risks involves monitoring implementation of risk response plans, tracking identified risks, identifying and analyzing new risks, and evaluating effectiveness of risk management throughout the entire project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b="1" dirty="0">
                <a:effectLst>
                  <a:outerShdw blurRad="38100" dist="38100" dir="2700000" algn="tl">
                    <a:srgbClr val="000000">
                      <a:alpha val="43137"/>
                    </a:srgbClr>
                  </a:outerShdw>
                </a:effectLst>
              </a:rPr>
              <a:t>The Importance of Project Risk Management</a:t>
            </a:r>
          </a:p>
        </p:txBody>
      </p:sp>
      <p:pic>
        <p:nvPicPr>
          <p:cNvPr id="2" name="Picture 1" descr="Image displays main benefits from software risk management practices cited by survey respondents.&#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0" y="990600"/>
            <a:ext cx="7924800" cy="5410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365127"/>
            <a:ext cx="7886700" cy="777874"/>
          </a:xfrm>
        </p:spPr>
        <p:txBody>
          <a:bodyPr/>
          <a:lstStyle/>
          <a:p>
            <a:r>
              <a:rPr lang="en-US" b="1" dirty="0">
                <a:effectLst>
                  <a:outerShdw blurRad="38100" dist="38100" dir="2700000" algn="tl">
                    <a:srgbClr val="000000">
                      <a:alpha val="43137"/>
                    </a:srgbClr>
                  </a:outerShdw>
                </a:effectLst>
              </a:rPr>
              <a:t>Global Issues</a:t>
            </a:r>
          </a:p>
        </p:txBody>
      </p:sp>
      <p:sp>
        <p:nvSpPr>
          <p:cNvPr id="2" name="Content Placeholder 1"/>
          <p:cNvSpPr>
            <a:spLocks noGrp="1"/>
          </p:cNvSpPr>
          <p:nvPr>
            <p:ph idx="1"/>
          </p:nvPr>
        </p:nvSpPr>
        <p:spPr/>
        <p:txBody>
          <a:bodyPr/>
          <a:lstStyle/>
          <a:p>
            <a:r>
              <a:rPr lang="en-US" dirty="0"/>
              <a:t>Many people around the world suffered from financial losses as various financial markets dropped in the fall of 2008, even after the $700 billion bailout bill was passed by the U.S. Congress</a:t>
            </a:r>
          </a:p>
          <a:p>
            <a:pPr lvl="1"/>
            <a:r>
              <a:rPr lang="en-US" dirty="0"/>
              <a:t>According to a global survey of 316 financial services executives, over 70 percent of respondents believed that the losses stemming from the credit crisis were largely due to failures to address risk management issues</a:t>
            </a:r>
          </a:p>
          <a:p>
            <a:r>
              <a:rPr lang="en-US" dirty="0"/>
              <a:t>Worldwide banking and insurance sectors will spend about $78.6 billion on risk information technologies and services in 2015, growing to $96.3 billion by 2018</a:t>
            </a:r>
          </a:p>
          <a:p>
            <a:endParaRPr lang="en-US" dirty="0"/>
          </a:p>
        </p:txBody>
      </p:sp>
      <p:sp>
        <p:nvSpPr>
          <p:cNvPr id="4"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14473" y="381000"/>
            <a:ext cx="7886700" cy="1325563"/>
          </a:xfrm>
        </p:spPr>
        <p:txBody>
          <a:bodyPr/>
          <a:lstStyle/>
          <a:p>
            <a:r>
              <a:rPr lang="en-US" b="1" dirty="0">
                <a:effectLst>
                  <a:outerShdw blurRad="38100" dist="38100" dir="2700000" algn="tl">
                    <a:srgbClr val="000000">
                      <a:alpha val="43137"/>
                    </a:srgbClr>
                  </a:outerShdw>
                </a:effectLst>
              </a:rPr>
              <a:t>The Importance of Project Risk Management</a:t>
            </a:r>
          </a:p>
        </p:txBody>
      </p:sp>
      <p:sp>
        <p:nvSpPr>
          <p:cNvPr id="19459" name="Rectangle 3"/>
          <p:cNvSpPr>
            <a:spLocks noGrp="1" noChangeArrowheads="1"/>
          </p:cNvSpPr>
          <p:nvPr>
            <p:ph idx="1"/>
          </p:nvPr>
        </p:nvSpPr>
        <p:spPr/>
        <p:txBody>
          <a:bodyPr/>
          <a:lstStyle/>
          <a:p>
            <a:r>
              <a:rPr lang="en-US" dirty="0"/>
              <a:t>A dictionary definition of risk is “the possibility of loss or injury”</a:t>
            </a:r>
          </a:p>
          <a:p>
            <a:pPr lvl="1"/>
            <a:r>
              <a:rPr lang="en-US" dirty="0"/>
              <a:t>General definition of a project risk: an uncertainty that can have a negative or positive effect on meeting project objectives</a:t>
            </a:r>
          </a:p>
          <a:p>
            <a:pPr lvl="1"/>
            <a:r>
              <a:rPr lang="en-US" dirty="0"/>
              <a:t>Managing negative risks involves a number of possible actions that project managers can take to avoid, lessen, change, or accept the potential effects of risks on their projects</a:t>
            </a:r>
          </a:p>
          <a:p>
            <a:pPr lvl="1"/>
            <a:r>
              <a:rPr lang="en-US" dirty="0"/>
              <a:t>Positive risk management is like investing in opportunities</a:t>
            </a:r>
          </a:p>
        </p:txBody>
      </p:sp>
      <p:sp>
        <p:nvSpPr>
          <p:cNvPr id="19461" name="Footer Placeholder 6"/>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b="1" dirty="0">
                <a:effectLst>
                  <a:outerShdw blurRad="38100" dist="38100" dir="2700000" algn="tl">
                    <a:srgbClr val="000000">
                      <a:alpha val="43137"/>
                    </a:srgbClr>
                  </a:outerShdw>
                </a:effectLst>
              </a:rPr>
              <a:t>Best Practice</a:t>
            </a:r>
          </a:p>
        </p:txBody>
      </p:sp>
      <p:sp>
        <p:nvSpPr>
          <p:cNvPr id="21507" name="Content Placeholder 2"/>
          <p:cNvSpPr>
            <a:spLocks noGrp="1"/>
          </p:cNvSpPr>
          <p:nvPr>
            <p:ph idx="1"/>
          </p:nvPr>
        </p:nvSpPr>
        <p:spPr/>
        <p:txBody>
          <a:bodyPr/>
          <a:lstStyle/>
          <a:p>
            <a:r>
              <a:rPr lang="en-US" dirty="0"/>
              <a:t>Some organizations make the mistake of only addressing tactical and negative risks when performing project risk management</a:t>
            </a:r>
          </a:p>
          <a:p>
            <a:pPr lvl="1"/>
            <a:r>
              <a:rPr lang="en-US" dirty="0"/>
              <a:t>David Hillson suggests overcoming this problem by widening the scope of risk management to encompass both strategic risks and upside opportunities, which he refers to as integrated risk management</a:t>
            </a:r>
          </a:p>
          <a:p>
            <a:pPr lvl="1"/>
            <a:r>
              <a:rPr lang="en-US" dirty="0"/>
              <a:t>Hillson described the importance of good working relationships; especially between the project sponsor and project manager</a:t>
            </a:r>
          </a:p>
        </p:txBody>
      </p:sp>
      <p:sp>
        <p:nvSpPr>
          <p:cNvPr id="21508" name="Footer Placeholder 3"/>
          <p:cNvSpPr>
            <a:spLocks noGrp="1"/>
          </p:cNvSpPr>
          <p:nvPr>
            <p:ph type="ftr" sz="quarter" idx="11"/>
          </p:nvPr>
        </p:nvSpPr>
        <p:spPr/>
        <p:txBody>
          <a:bodyPr/>
          <a:lstStyle/>
          <a:p>
            <a:r>
              <a:rPr lang="en-US" dirty="0">
                <a:latin typeface="Times New Roman" panose="02020603050405020304" pitchFamily="18" charset="0"/>
              </a:rPr>
              <a:t>Information Technology Project Management, Ninth Edition. © 2019 Cengage. May not be copied, scanned, or duplicated, in whole or in part, except for use as permitted in a license distributed with a certain product or service or otherwise on a password-protected website for classroom use.</a:t>
            </a:r>
          </a:p>
        </p:txBody>
      </p:sp>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4.jpeg"/></Relationships>
</file>

<file path=ppt/theme/theme1.xml><?xml version="1.0" encoding="utf-8"?>
<a:theme xmlns:a="http://schemas.openxmlformats.org/drawingml/2006/main" name="Brand_PPT_Template_SIMPLIFIED_SD">
  <a:themeElements>
    <a:clrScheme name="Cengage Colors">
      <a:dk1>
        <a:srgbClr val="004978"/>
      </a:dk1>
      <a:lt1>
        <a:srgbClr val="FFFFFF"/>
      </a:lt1>
      <a:dk2>
        <a:srgbClr val="006198"/>
      </a:dk2>
      <a:lt2>
        <a:srgbClr val="E7E6E6"/>
      </a:lt2>
      <a:accent1>
        <a:srgbClr val="0098D4"/>
      </a:accent1>
      <a:accent2>
        <a:srgbClr val="00B7E6"/>
      </a:accent2>
      <a:accent3>
        <a:srgbClr val="81CFEC"/>
      </a:accent3>
      <a:accent4>
        <a:srgbClr val="E8255F"/>
      </a:accent4>
      <a:accent5>
        <a:srgbClr val="FF6300"/>
      </a:accent5>
      <a:accent6>
        <a:srgbClr val="F5B600"/>
      </a:accent6>
      <a:hlink>
        <a:srgbClr val="00B7E6"/>
      </a:hlink>
      <a:folHlink>
        <a:srgbClr val="0098D4"/>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effectLst/>
      </a:spPr>
      <a:bodyPr wrap="square" lIns="0" tIns="0" rIns="0" rtlCol="0" anchor="b">
        <a:spAutoFit/>
      </a:bodyPr>
      <a:lstStyle>
        <a:defPPr>
          <a:defRPr sz="2000" dirty="0" smtClean="0">
            <a:latin typeface="Open Sans" panose="020B0606030504020204" pitchFamily="34" charset="0"/>
            <a:ea typeface="Open Sans" panose="020B0606030504020204" pitchFamily="34" charset="0"/>
            <a:cs typeface="Open Sans" panose="020B0606030504020204" pitchFamily="34" charset="0"/>
          </a:defRPr>
        </a:defPPr>
      </a:lstStyle>
    </a:txDef>
  </a:objectDefaults>
  <a:extraClrSchemeLst/>
  <a:extLst>
    <a:ext uri="{05A4C25C-085E-4340-85A3-A5531E510DB2}">
      <thm15:themeFamily xmlns:thm15="http://schemas.microsoft.com/office/thememl/2012/main" name="160808_Cengage PP Brand Update" id="{61CF522C-3938-544D-B6D2-01C3CB24134A}" vid="{85A4C21B-B5BA-1B4B-9AA0-C3802FB375A7}"/>
    </a:ext>
  </a:extLst>
</a:theme>
</file>

<file path=ppt/theme/theme2.xml><?xml version="1.0" encoding="utf-8"?>
<a:theme xmlns:a="http://schemas.openxmlformats.org/drawingml/2006/main" name="Oriel">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4097</Words>
  <Application>Microsoft Office PowerPoint</Application>
  <PresentationFormat>On-screen Show (4:3)</PresentationFormat>
  <Paragraphs>455</Paragraphs>
  <Slides>55</Slides>
  <Notes>15</Notes>
  <HiddenSlides>15</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55</vt:i4>
      </vt:variant>
    </vt:vector>
  </HeadingPairs>
  <TitlesOfParts>
    <vt:vector size="67" baseType="lpstr">
      <vt:lpstr>Arial</vt:lpstr>
      <vt:lpstr>Calibri</vt:lpstr>
      <vt:lpstr>Century Gothic</vt:lpstr>
      <vt:lpstr>Century Schoolbook</vt:lpstr>
      <vt:lpstr>Open Sans</vt:lpstr>
      <vt:lpstr>Open Sans Regular</vt:lpstr>
      <vt:lpstr>Summer Font</vt:lpstr>
      <vt:lpstr>Times New Roman</vt:lpstr>
      <vt:lpstr>Wingdings</vt:lpstr>
      <vt:lpstr>Wingdings 2</vt:lpstr>
      <vt:lpstr>Brand_PPT_Template_SIMPLIFIED_SD</vt:lpstr>
      <vt:lpstr>Oriel</vt:lpstr>
      <vt:lpstr>PowerPoint Presentation</vt:lpstr>
      <vt:lpstr>Learning Objectives</vt:lpstr>
      <vt:lpstr>Learning Objectives</vt:lpstr>
      <vt:lpstr>The Importance of Project Risk Management</vt:lpstr>
      <vt:lpstr>The Importance of Project Risk Management </vt:lpstr>
      <vt:lpstr>The Importance of Project Risk Management</vt:lpstr>
      <vt:lpstr>Global Issues</vt:lpstr>
      <vt:lpstr>The Importance of Project Risk Management</vt:lpstr>
      <vt:lpstr>Best Practice</vt:lpstr>
      <vt:lpstr>The Importance of Project Risk Management</vt:lpstr>
      <vt:lpstr>The Importance of Project Risk Management</vt:lpstr>
      <vt:lpstr>Advice for Young Professionals </vt:lpstr>
      <vt:lpstr>The Importance of Project Risk Management</vt:lpstr>
      <vt:lpstr>Planning Risk Management</vt:lpstr>
      <vt:lpstr>Planning Risk Management</vt:lpstr>
      <vt:lpstr>Planning Risk Management</vt:lpstr>
      <vt:lpstr>Common Sources of Risk on IT Projects</vt:lpstr>
      <vt:lpstr>Common Sources of Risk on IT Projects</vt:lpstr>
      <vt:lpstr>Common Sources of Risk on IT Projects</vt:lpstr>
      <vt:lpstr>What Went Wrong?</vt:lpstr>
      <vt:lpstr>Identifying Risks</vt:lpstr>
      <vt:lpstr>Identifying Risks</vt:lpstr>
      <vt:lpstr>Identifying Risks</vt:lpstr>
      <vt:lpstr>Identifying Risks</vt:lpstr>
      <vt:lpstr>Identifying Risks</vt:lpstr>
      <vt:lpstr>The Risk Register</vt:lpstr>
      <vt:lpstr>Risk register contents </vt:lpstr>
      <vt:lpstr>Sample Risk Register</vt:lpstr>
      <vt:lpstr>The Risk Register</vt:lpstr>
      <vt:lpstr>Performing Qualitative Risk Analysis</vt:lpstr>
      <vt:lpstr>Using Probability/Impact Matrixes to Calculate Risk Factors</vt:lpstr>
      <vt:lpstr>Using Probability/Impact Matrixes to Calculate Risk Factors</vt:lpstr>
      <vt:lpstr>Probability/Impact Matrix</vt:lpstr>
      <vt:lpstr>Probability/Impact Matrix</vt:lpstr>
      <vt:lpstr>Using Probability/Impact Matrixes to Calculate Risk Factors</vt:lpstr>
      <vt:lpstr>Top Ten Risk Item Tracking</vt:lpstr>
      <vt:lpstr>Top Ten Risk Item Tracking</vt:lpstr>
      <vt:lpstr>Media Snapshot</vt:lpstr>
      <vt:lpstr>Performing Quantitative Risk Analysis</vt:lpstr>
      <vt:lpstr>Decision Trees and Expected Monetary Value (EMV)</vt:lpstr>
      <vt:lpstr>Decision Trees and Expected Monetary Value (EMV)</vt:lpstr>
      <vt:lpstr>Simulation</vt:lpstr>
      <vt:lpstr>Simulation</vt:lpstr>
      <vt:lpstr>Simulation</vt:lpstr>
      <vt:lpstr>What Went Right?</vt:lpstr>
      <vt:lpstr>Sensitivity Analysis</vt:lpstr>
      <vt:lpstr>Sensitivity Analysis</vt:lpstr>
      <vt:lpstr>Planning Risk Responses</vt:lpstr>
      <vt:lpstr>Planning Risk Responses</vt:lpstr>
      <vt:lpstr>Planning Risk Responses</vt:lpstr>
      <vt:lpstr>Implementing Risk Responses</vt:lpstr>
      <vt:lpstr>Monitoring Risks</vt:lpstr>
      <vt:lpstr>Using Software to Assist in Project Risk Management</vt:lpstr>
      <vt:lpstr>Considerations for Agile/Adaptive Environments</vt:lpstr>
      <vt:lpstr>Chapter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2018-06-04T21:10:10Z</dcterms:created>
  <dcterms:modified xsi:type="dcterms:W3CDTF">2019-03-24T14:52:51Z</dcterms:modified>
</cp:coreProperties>
</file>